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14" r:id="rId2"/>
  </p:sldMasterIdLst>
  <p:notesMasterIdLst>
    <p:notesMasterId r:id="rId39"/>
  </p:notesMasterIdLst>
  <p:handoutMasterIdLst>
    <p:handoutMasterId r:id="rId40"/>
  </p:handoutMasterIdLst>
  <p:sldIdLst>
    <p:sldId id="256" r:id="rId3"/>
    <p:sldId id="391" r:id="rId4"/>
    <p:sldId id="313" r:id="rId5"/>
    <p:sldId id="314" r:id="rId6"/>
    <p:sldId id="389" r:id="rId7"/>
    <p:sldId id="441" r:id="rId8"/>
    <p:sldId id="435" r:id="rId9"/>
    <p:sldId id="434" r:id="rId10"/>
    <p:sldId id="436" r:id="rId11"/>
    <p:sldId id="392" r:id="rId12"/>
    <p:sldId id="394" r:id="rId13"/>
    <p:sldId id="396" r:id="rId14"/>
    <p:sldId id="407" r:id="rId15"/>
    <p:sldId id="397" r:id="rId16"/>
    <p:sldId id="422" r:id="rId17"/>
    <p:sldId id="423" r:id="rId18"/>
    <p:sldId id="408" r:id="rId19"/>
    <p:sldId id="410" r:id="rId20"/>
    <p:sldId id="356" r:id="rId21"/>
    <p:sldId id="357" r:id="rId22"/>
    <p:sldId id="359" r:id="rId23"/>
    <p:sldId id="360" r:id="rId24"/>
    <p:sldId id="361" r:id="rId25"/>
    <p:sldId id="365" r:id="rId26"/>
    <p:sldId id="362" r:id="rId27"/>
    <p:sldId id="412" r:id="rId28"/>
    <p:sldId id="433" r:id="rId29"/>
    <p:sldId id="427" r:id="rId30"/>
    <p:sldId id="429" r:id="rId31"/>
    <p:sldId id="430" r:id="rId32"/>
    <p:sldId id="437" r:id="rId33"/>
    <p:sldId id="438" r:id="rId34"/>
    <p:sldId id="439" r:id="rId35"/>
    <p:sldId id="440" r:id="rId36"/>
    <p:sldId id="259" r:id="rId37"/>
    <p:sldId id="272" r:id="rId38"/>
  </p:sldIdLst>
  <p:sldSz cx="12192000" cy="6858000"/>
  <p:notesSz cx="4683125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575"/>
    <a:srgbClr val="004361"/>
    <a:srgbClr val="000000"/>
    <a:srgbClr val="F57A1E"/>
    <a:srgbClr val="ED1544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6" autoAdjust="0"/>
    <p:restoredTop sz="92407" autoAdjust="0"/>
  </p:normalViewPr>
  <p:slideViewPr>
    <p:cSldViewPr>
      <p:cViewPr varScale="1">
        <p:scale>
          <a:sx n="92" d="100"/>
          <a:sy n="92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652688" y="0"/>
            <a:ext cx="2029354" cy="435849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AA59789D-99D0-4A39-8CF4-F055636CD800}" type="datetimeFigureOut">
              <a:rPr lang="en-US" smtClean="0"/>
              <a:t>2024-03-26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652688" y="8250953"/>
            <a:ext cx="2029354" cy="435848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3978B75B-593A-4925-A86E-4B8422E93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52688" y="1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/>
          <a:lstStyle>
            <a:lvl1pPr algn="r">
              <a:defRPr sz="1000"/>
            </a:lvl1pPr>
          </a:lstStyle>
          <a:p>
            <a:fld id="{7AF8201F-1A73-4492-BF25-A91C82CADB2C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52450" y="652463"/>
            <a:ext cx="5788025" cy="3255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6" tIns="38198" rIns="76396" bIns="381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8313" y="4126230"/>
            <a:ext cx="3746500" cy="3909060"/>
          </a:xfrm>
          <a:prstGeom prst="rect">
            <a:avLst/>
          </a:prstGeom>
        </p:spPr>
        <p:txBody>
          <a:bodyPr vert="horz" lIns="76396" tIns="38198" rIns="76396" bIns="3819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52688" y="8250953"/>
            <a:ext cx="2029354" cy="434340"/>
          </a:xfrm>
          <a:prstGeom prst="rect">
            <a:avLst/>
          </a:prstGeom>
        </p:spPr>
        <p:txBody>
          <a:bodyPr vert="horz" lIns="76396" tIns="38198" rIns="76396" bIns="38198" rtlCol="0" anchor="b"/>
          <a:lstStyle>
            <a:lvl1pPr algn="r">
              <a:defRPr sz="10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dwells also on naming since that is</a:t>
            </a:r>
            <a:r>
              <a:rPr lang="en-US" baseline="0" dirty="0" smtClean="0"/>
              <a:t> the unique hook for the service providers to actually track back persistently to the proper community as well as operator …</a:t>
            </a:r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AARC Policy and Best Practice Harmonisation (AARC2 Review)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June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2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1412777"/>
            <a:ext cx="8136919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7700" y="3886200"/>
            <a:ext cx="8136919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27700" y="6324069"/>
            <a:ext cx="1735876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62272" y="3426522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333" y="175548"/>
            <a:ext cx="2675768" cy="12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4403" y="5105400"/>
            <a:ext cx="2568698" cy="533400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32"/>
            <a:ext cx="8827531" cy="392885"/>
            <a:chOff x="1162308" y="4642549"/>
            <a:chExt cx="6620648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6194244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8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ALSO SUPPORTED BY A project that has received </a:t>
              </a:r>
              <a:r>
                <a:rPr lang="en-GB" sz="8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856726  (GN4-3).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5 and AARC+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9"/>
            <a:ext cx="12192000" cy="589228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</a:t>
            </a:r>
            <a:r>
              <a:rPr lang="en-GB" sz="2100" b="0" dirty="0" smtClean="0">
                <a:solidFill>
                  <a:schemeClr val="bg1"/>
                </a:solidFill>
              </a:rPr>
              <a:t>you</a:t>
            </a:r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294576" y="997227"/>
            <a:ext cx="5602848" cy="398469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4018845" y="4773548"/>
            <a:ext cx="4154312" cy="1167623"/>
            <a:chOff x="4003396" y="4773547"/>
            <a:chExt cx="4154312" cy="116762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12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1200" i="0" baseline="0" dirty="0" smtClean="0">
                  <a:solidFill>
                    <a:schemeClr val="bg1"/>
                  </a:solidFill>
                </a:rPr>
                <a:t> </a:t>
              </a:r>
              <a:endParaRPr lang="en-GB" sz="12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286861" y="6218563"/>
            <a:ext cx="9321640" cy="392887"/>
            <a:chOff x="1162308" y="4642549"/>
            <a:chExt cx="6991229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82068"/>
              <a:ext cx="65648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This work has been co-supported by projects that have received funding from the European Union’s Horizon research and innovation programmes under Grant </a:t>
              </a:r>
              <a:r>
                <a:rPr kumimoji="0" lang="en-GB" sz="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Agreemen</a:t>
              </a: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 No. </a:t>
              </a:r>
              <a:b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</a:br>
              <a:r>
                <a:rPr kumimoji="0" lang="en-GB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rial"/>
                </a:rPr>
                <a:t>101100680 (GN5-1), 856726  (GN4-3), and 730941 (AARC2).</a:t>
              </a:r>
              <a:endPara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rial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5358" y="4090834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594100" y="3559176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4" y="321733"/>
            <a:ext cx="11347749" cy="445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3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US" smtClean="0"/>
              <a:t>European developments - TAGPMA MSP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6258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3650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5235" y="131700"/>
            <a:ext cx="9498575" cy="6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9682907" y="1423"/>
            <a:ext cx="255592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" name="Driehoek"/>
          <p:cNvSpPr/>
          <p:nvPr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7691967" y="3622577"/>
            <a:ext cx="3257485" cy="2910263"/>
          </a:xfrm>
          <a:prstGeom prst="rect">
            <a:avLst/>
          </a:prstGeom>
        </p:spPr>
        <p:txBody>
          <a:bodyPr anchor="b"/>
          <a:lstStyle>
            <a:lvl1pPr>
              <a:defRPr sz="2133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72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7" y="1165246"/>
            <a:ext cx="5392173" cy="492399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631377"/>
            <a:ext cx="3543785" cy="73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34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57" y="708655"/>
            <a:ext cx="5818699" cy="531348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317501" y="317501"/>
            <a:ext cx="2540001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1574671"/>
            <a:ext cx="3486456" cy="7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3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68" y="581448"/>
            <a:ext cx="5226632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53524" y="1423"/>
            <a:ext cx="8533155" cy="6855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8764455" y="3622577"/>
            <a:ext cx="3108955" cy="2910263"/>
          </a:xfrm>
          <a:prstGeom prst="rect">
            <a:avLst/>
          </a:prstGeom>
        </p:spPr>
        <p:txBody>
          <a:bodyPr anchor="b"/>
          <a:lstStyle>
            <a:lvl1pPr>
              <a:defRPr sz="2133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75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1092" y="1422"/>
            <a:ext cx="9683999" cy="35253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317501" y="4182545"/>
            <a:ext cx="6981825" cy="2357427"/>
          </a:xfrm>
          <a:prstGeom prst="rect">
            <a:avLst/>
          </a:prstGeom>
        </p:spPr>
        <p:txBody>
          <a:bodyPr anchor="b"/>
          <a:lstStyle>
            <a:lvl1pPr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317500" y="3620978"/>
            <a:ext cx="6981824" cy="467343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317501"/>
            <a:ext cx="2540000" cy="9977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60269" y="1"/>
            <a:ext cx="6231731" cy="6866164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6" y="1427565"/>
            <a:ext cx="3237431" cy="6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95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667"/>
            </a:lvl1pPr>
            <a:lvl2pPr marL="158747" indent="0">
              <a:buFont typeface="Arial" panose="020B0604020202020204" pitchFamily="34" charset="0"/>
              <a:buNone/>
              <a:defRPr sz="2133"/>
            </a:lvl2pPr>
            <a:lvl3pPr marL="385224" indent="0">
              <a:buFont typeface="Arial" panose="020B0604020202020204" pitchFamily="34" charset="0"/>
              <a:buNone/>
              <a:defRPr sz="1867"/>
            </a:lvl3pPr>
            <a:lvl4pPr marL="535504" indent="0">
              <a:buFont typeface="Arial" panose="020B0604020202020204" pitchFamily="34" charset="0"/>
              <a:buNone/>
              <a:defRPr sz="1600"/>
            </a:lvl4pPr>
            <a:lvl5pPr marL="687900" indent="0">
              <a:buFont typeface="Arial" panose="020B0604020202020204" pitchFamily="34" charset="0"/>
              <a:buNone/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3007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0"/>
            <a:ext cx="11557000" cy="53348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467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80029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4374152"/>
            <a:ext cx="7696200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250144"/>
            <a:ext cx="3657600" cy="544904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7600" y="2696633"/>
            <a:ext cx="7696200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322710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11559679" cy="4497377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751">
                <a:solidFill>
                  <a:srgbClr val="E3D88B"/>
                </a:solidFill>
              </a:defRPr>
            </a:lvl1pPr>
            <a:lvl2pPr marL="158747" indent="0">
              <a:buFont typeface="Arial" panose="020B0604020202020204" pitchFamily="34" charset="0"/>
              <a:buNone/>
              <a:defRPr/>
            </a:lvl2pPr>
            <a:lvl3pPr marL="385224" indent="0">
              <a:buFont typeface="Arial" panose="020B0604020202020204" pitchFamily="34" charset="0"/>
              <a:buNone/>
              <a:defRPr/>
            </a:lvl3pPr>
            <a:lvl4pPr marL="535504" indent="0">
              <a:buFont typeface="Arial" panose="020B0604020202020204" pitchFamily="34" charset="0"/>
              <a:buNone/>
              <a:defRPr/>
            </a:lvl4pPr>
            <a:lvl5pPr marL="6879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407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434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23236"/>
            <a:ext cx="12192000" cy="65665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11006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267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59224" y="4374152"/>
            <a:ext cx="6694576" cy="1325033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674124"/>
            <a:ext cx="4876800" cy="47548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60053" y="2696633"/>
            <a:ext cx="6693747" cy="1219200"/>
          </a:xfrm>
        </p:spPr>
        <p:txBody>
          <a:bodyPr anchor="b"/>
          <a:lstStyle>
            <a:lvl1pPr marL="0" marR="0" indent="0" algn="l" defTabSz="412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524554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05279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8769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57773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43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67031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82481"/>
            <a:ext cx="5589025" cy="449602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161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17501" y="1281495"/>
            <a:ext cx="5589025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1495"/>
            <a:ext cx="559067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0453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75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25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147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7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6451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6287328" y="1291361"/>
            <a:ext cx="5589025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7722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1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2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317501" y="1290396"/>
            <a:ext cx="5589025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89428"/>
            <a:ext cx="5590679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91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3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6286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11557000" cy="5386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6605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317501" y="317501"/>
            <a:ext cx="5590679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1" y="1290396"/>
            <a:ext cx="559067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6286765" y="0"/>
            <a:ext cx="5905236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57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3085" y="6356351"/>
            <a:ext cx="7876115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3205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68107" y="2123620"/>
            <a:ext cx="1317893" cy="695779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58313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56760" y="0"/>
            <a:ext cx="8635240" cy="6096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3652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9920619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8350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9213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070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946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445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19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712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0277844" y="0"/>
            <a:ext cx="1914157" cy="68580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9920619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811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950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8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38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90396"/>
            <a:ext cx="4764419" cy="44881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9428"/>
            <a:ext cx="4763624" cy="449834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35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90000" contrast="-89000"/>
          </a:blip>
          <a:stretch>
            <a:fillRect/>
          </a:stretch>
        </p:blipFill>
        <p:spPr bwMode="auto">
          <a:xfrm>
            <a:off x="0" y="0"/>
            <a:ext cx="65053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36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39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81495"/>
            <a:ext cx="4763624" cy="45062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2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9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391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38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41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0212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0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1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5473700" y="1291361"/>
            <a:ext cx="4764419" cy="448714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4048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02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05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317500" y="1281495"/>
            <a:ext cx="4764419" cy="449700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5461000" y="1280508"/>
            <a:ext cx="4763624" cy="4507265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6825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456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54610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317500" y="317501"/>
            <a:ext cx="9920619" cy="5386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8299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5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08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317500" y="1290396"/>
            <a:ext cx="4763624" cy="4497377"/>
          </a:xfrm>
          <a:prstGeom prst="rect">
            <a:avLst/>
          </a:prstGeo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317500" y="317501"/>
            <a:ext cx="4763624" cy="3847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3383" y="0"/>
            <a:ext cx="6042056" cy="6096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3089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54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557" name="Groepeer"/>
          <p:cNvGrpSpPr/>
          <p:nvPr/>
        </p:nvGrpSpPr>
        <p:grpSpPr>
          <a:xfrm>
            <a:off x="10277844" y="0"/>
            <a:ext cx="1914157" cy="68580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317500" y="323641"/>
            <a:ext cx="2858427" cy="5464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49" y="6143096"/>
            <a:ext cx="8776971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61478" y="-8163"/>
            <a:ext cx="7950167" cy="6104164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986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30990" y="-9755"/>
            <a:ext cx="12253980" cy="6877513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696437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6329" y="0"/>
            <a:ext cx="12208329" cy="6882248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317500" y="4774991"/>
            <a:ext cx="3066720" cy="1759368"/>
          </a:xfrm>
          <a:prstGeom prst="rect">
            <a:avLst/>
          </a:prstGeom>
        </p:spPr>
        <p:txBody>
          <a:bodyPr anchor="b"/>
          <a:lstStyle>
            <a:lvl1pPr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386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4464" y="-16693"/>
            <a:ext cx="11250792" cy="6875057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9427634" y="323642"/>
            <a:ext cx="2443031" cy="6210719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4382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4465" y="-30898"/>
            <a:ext cx="12234565" cy="6889263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8385738" y="323642"/>
            <a:ext cx="3484927" cy="1997692"/>
          </a:xfrm>
          <a:prstGeom prst="rect">
            <a:avLst/>
          </a:prstGeom>
        </p:spPr>
        <p:txBody>
          <a:bodyPr/>
          <a:lstStyle>
            <a:lvl1pPr algn="r">
              <a:defRPr sz="1251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87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56351"/>
            <a:ext cx="1255779" cy="365125"/>
          </a:xfrm>
        </p:spPr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1"/>
            <a:ext cx="7520880" cy="365125"/>
          </a:xfrm>
        </p:spPr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1" y="635635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09599" y="6356351"/>
            <a:ext cx="791685" cy="41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09364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image" Target="../media/image8.wmf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image" Target="../media/image7.pn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549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563" y="6356351"/>
            <a:ext cx="825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8501" y="6356351"/>
            <a:ext cx="9738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813" r:id="rId14"/>
    <p:sldLayoutId id="2147483812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" name="Vorm"/>
          <p:cNvSpPr/>
          <p:nvPr/>
        </p:nvSpPr>
        <p:spPr>
          <a:xfrm>
            <a:off x="0" y="6096000"/>
            <a:ext cx="122458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" name="Vorm"/>
          <p:cNvSpPr/>
          <p:nvPr/>
        </p:nvSpPr>
        <p:spPr>
          <a:xfrm rot="10800000">
            <a:off x="10277843" y="6096000"/>
            <a:ext cx="1914157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352425" y="6361585"/>
            <a:ext cx="235107" cy="23083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500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10767483" y="6269196"/>
            <a:ext cx="1061877" cy="41560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7500" y="323641"/>
            <a:ext cx="5511800" cy="546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27150" y="6143096"/>
            <a:ext cx="8423308" cy="667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500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58" y="6143096"/>
            <a:ext cx="535375" cy="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  <p:sldLayoutId id="2147483850" r:id="rId36"/>
    <p:sldLayoutId id="2147483851" r:id="rId37"/>
    <p:sldLayoutId id="2147483852" r:id="rId38"/>
    <p:sldLayoutId id="2147483853" r:id="rId39"/>
    <p:sldLayoutId id="2147483854" r:id="rId40"/>
    <p:sldLayoutId id="2147483855" r:id="rId41"/>
    <p:sldLayoutId id="2147483856" r:id="rId42"/>
    <p:sldLayoutId id="2147483857" r:id="rId43"/>
    <p:sldLayoutId id="2147483858" r:id="rId44"/>
    <p:sldLayoutId id="2147483859" r:id="rId45"/>
    <p:sldLayoutId id="2147483860" r:id="rId46"/>
  </p:sldLayoutIdLst>
  <p:transition spd="med"/>
  <p:hf hdr="0" ftr="0" dt="0"/>
  <p:txStyles>
    <p:title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67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5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11429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228594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342891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457189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571486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685783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800080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914377" algn="l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gridpma.org/" TargetMode="External"/><Relationship Id="rId4" Type="http://schemas.openxmlformats.org/officeDocument/2006/relationships/image" Target="../media/image2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55550299/java-can-not-load-begin-trusted-certificate-format-certificate" TargetMode="External"/><Relationship Id="rId2" Type="http://schemas.openxmlformats.org/officeDocument/2006/relationships/hyperlink" Target="https://www.nikhef.nl/~davidg/tmp/make-trusted.sh" TargetMode="Externa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eugridpma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700" y="2514599"/>
            <a:ext cx="8435700" cy="108585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European IGTF update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4172" y="3886200"/>
            <a:ext cx="8136919" cy="1752600"/>
          </a:xfrm>
        </p:spPr>
        <p:txBody>
          <a:bodyPr/>
          <a:lstStyle/>
          <a:p>
            <a:r>
              <a:rPr lang="en-GB" i="1" dirty="0" smtClean="0"/>
              <a:t>Enabling Communities, Trust, Identity, </a:t>
            </a:r>
            <a:br>
              <a:rPr lang="en-GB" i="1" dirty="0" smtClean="0"/>
            </a:br>
            <a:r>
              <a:rPr lang="en-GB" i="1" dirty="0" smtClean="0"/>
              <a:t>and Security from the </a:t>
            </a:r>
            <a:r>
              <a:rPr lang="en-GB" i="1" dirty="0" err="1" smtClean="0"/>
              <a:t>EUGridPMA</a:t>
            </a:r>
            <a:r>
              <a:rPr lang="en-GB" i="1" dirty="0" smtClean="0"/>
              <a:t>+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0681" y="3105398"/>
            <a:ext cx="2568698" cy="685800"/>
          </a:xfrm>
        </p:spPr>
        <p:txBody>
          <a:bodyPr anchor="t">
            <a:normAutofit lnSpcReduction="10000"/>
          </a:bodyPr>
          <a:lstStyle/>
          <a:p>
            <a:r>
              <a:rPr lang="en-GB" dirty="0" smtClean="0"/>
              <a:t>David Groep</a:t>
            </a:r>
            <a:endParaRPr lang="en-GB" dirty="0"/>
          </a:p>
          <a:p>
            <a:r>
              <a:rPr lang="en-GB" i="1" dirty="0" smtClean="0"/>
              <a:t>davidg@nikhef.nl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910891"/>
            <a:ext cx="1143000" cy="4437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6019800"/>
            <a:ext cx="2743200" cy="369332"/>
            <a:chOff x="76200" y="3115549"/>
            <a:chExt cx="2743200" cy="369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165560"/>
              <a:ext cx="382163" cy="254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" y="3115549"/>
              <a:ext cx="2295704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work has received co-funding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 the European Union</a:t>
              </a:r>
              <a:endPara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4403" y="6386074"/>
            <a:ext cx="2819395" cy="369332"/>
            <a:chOff x="152003" y="3481823"/>
            <a:chExt cx="2819395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52003" y="3481823"/>
              <a:ext cx="2219901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co-supported by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Nikhef and the  Dutch </a:t>
              </a:r>
              <a:b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National e-Infrastructure </a:t>
              </a:r>
              <a:r>
                <a:rPr lang="en-GB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coordinated </a:t>
              </a:r>
              <a:r>
                <a:rPr lang="en-GB" sz="9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by SURF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237" y="3539961"/>
              <a:ext cx="534161" cy="272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71" y="4932235"/>
            <a:ext cx="1238124" cy="530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5582926"/>
            <a:ext cx="2743200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work programme of </a:t>
            </a:r>
            <a:b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GEANT 5-1 </a:t>
            </a:r>
            <a:r>
              <a:rPr lang="en-GB" sz="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</a:t>
            </a:r>
            <a:r>
              <a:rPr lang="en-GB" sz="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AARC TREE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5" y="4434062"/>
            <a:ext cx="1854730" cy="385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699" y="228599"/>
            <a:ext cx="2761137" cy="1184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S/MIME Baseline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CA/B Forum developments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10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4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CA/BROWSER Forum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431" y="1450689"/>
            <a:ext cx="7149138" cy="5181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2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‘profiles’ and validation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638800" cy="47561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Strict</a:t>
            </a:r>
          </a:p>
          <a:p>
            <a:pPr lvl="1"/>
            <a:r>
              <a:rPr lang="en-US" sz="1800" dirty="0" smtClean="0"/>
              <a:t>825-days (2yr), limited RDN attributes allowed</a:t>
            </a:r>
          </a:p>
          <a:p>
            <a:pPr lvl="1"/>
            <a:r>
              <a:rPr lang="en-US" sz="1800" dirty="0" smtClean="0"/>
              <a:t>intended only for S/MIME</a:t>
            </a:r>
          </a:p>
          <a:p>
            <a:r>
              <a:rPr lang="en-US" sz="2000" b="1" dirty="0" smtClean="0"/>
              <a:t>Multi-purpose</a:t>
            </a:r>
          </a:p>
          <a:p>
            <a:pPr lvl="1"/>
            <a:r>
              <a:rPr lang="en-US" sz="1800" dirty="0" smtClean="0"/>
              <a:t>825 days (2yr), slightly more </a:t>
            </a:r>
            <a:r>
              <a:rPr lang="en-US" sz="1800" dirty="0" err="1" smtClean="0"/>
              <a:t>eKUs</a:t>
            </a:r>
            <a:r>
              <a:rPr lang="en-US" sz="1800" dirty="0" smtClean="0"/>
              <a:t> allowed</a:t>
            </a:r>
          </a:p>
          <a:p>
            <a:pPr lvl="1"/>
            <a:r>
              <a:rPr lang="en-US" sz="1800" dirty="0" smtClean="0"/>
              <a:t>crossover use cases between document signing and secure </a:t>
            </a:r>
            <a:r>
              <a:rPr lang="en-US" sz="1800" dirty="0" err="1" smtClean="0"/>
              <a:t>erossover</a:t>
            </a:r>
            <a:r>
              <a:rPr lang="en-US" sz="1800" dirty="0" smtClean="0"/>
              <a:t> use cases between document signing and secure </a:t>
            </a:r>
            <a:r>
              <a:rPr lang="en-US" sz="1800" dirty="0" err="1" smtClean="0"/>
              <a:t>emailmail</a:t>
            </a:r>
            <a:endParaRPr lang="en-US" sz="1800" dirty="0" smtClean="0"/>
          </a:p>
          <a:p>
            <a:r>
              <a:rPr lang="en-US" sz="2000" b="1" dirty="0" smtClean="0"/>
              <a:t>Legacy</a:t>
            </a:r>
          </a:p>
          <a:p>
            <a:pPr lvl="1"/>
            <a:r>
              <a:rPr lang="en-US" sz="1800" dirty="0" smtClean="0"/>
              <a:t>1185 days (3yr)</a:t>
            </a:r>
          </a:p>
          <a:p>
            <a:pPr lvl="1"/>
            <a:r>
              <a:rPr lang="en-US" sz="1800" dirty="0" smtClean="0"/>
              <a:t>transitional profile (likely to be phased out in the end)</a:t>
            </a:r>
          </a:p>
          <a:p>
            <a:pPr lvl="1"/>
            <a:r>
              <a:rPr lang="en-US" sz="1800" dirty="0" smtClean="0"/>
              <a:t>bit more freedom in subject, still allows DC naming, but otherwise not much more than MP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1600201"/>
            <a:ext cx="563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mailbox-validated</a:t>
            </a:r>
          </a:p>
          <a:p>
            <a:pPr lvl="1"/>
            <a:r>
              <a:rPr lang="en-US" sz="1800" dirty="0" smtClean="0"/>
              <a:t>just the rfc822name (only!)</a:t>
            </a:r>
          </a:p>
          <a:p>
            <a:r>
              <a:rPr lang="en-US" sz="2000" b="1" dirty="0" smtClean="0"/>
              <a:t>organization-validated</a:t>
            </a:r>
          </a:p>
          <a:p>
            <a:pPr lvl="1"/>
            <a:r>
              <a:rPr lang="en-US" sz="1800" dirty="0" smtClean="0"/>
              <a:t>includes </a:t>
            </a:r>
            <a:r>
              <a:rPr lang="en-US" sz="1800" dirty="0"/>
              <a:t>only Organizational (Legal Entity) attributes in the </a:t>
            </a:r>
            <a:r>
              <a:rPr lang="en-US" sz="1800" dirty="0" smtClean="0"/>
              <a:t>Subject</a:t>
            </a:r>
          </a:p>
          <a:p>
            <a:r>
              <a:rPr lang="en-US" sz="2000" b="1" dirty="0" smtClean="0"/>
              <a:t>sponsor-validated</a:t>
            </a:r>
          </a:p>
          <a:p>
            <a:pPr lvl="1"/>
            <a:r>
              <a:rPr lang="en-US" sz="1800" dirty="0"/>
              <a:t>Combines Individual (Natural Person) attributes </a:t>
            </a:r>
            <a:r>
              <a:rPr lang="en-US" sz="1800" dirty="0" smtClean="0"/>
              <a:t>and </a:t>
            </a:r>
            <a:r>
              <a:rPr lang="en-US" sz="1800" dirty="0" err="1" smtClean="0"/>
              <a:t>organizationName</a:t>
            </a:r>
            <a:r>
              <a:rPr lang="en-US" sz="1800" dirty="0" smtClean="0"/>
              <a:t> (associated </a:t>
            </a:r>
            <a:r>
              <a:rPr lang="en-US" sz="1800" dirty="0"/>
              <a:t>Legal Entity) </a:t>
            </a:r>
            <a:r>
              <a:rPr lang="en-US" sz="1800" dirty="0" smtClean="0"/>
              <a:t>attribute</a:t>
            </a:r>
          </a:p>
          <a:p>
            <a:r>
              <a:rPr lang="en-US" sz="2000" b="1" dirty="0" smtClean="0"/>
              <a:t>individual-validated</a:t>
            </a:r>
          </a:p>
          <a:p>
            <a:pPr lvl="1"/>
            <a:r>
              <a:rPr lang="en-US" sz="1800" dirty="0"/>
              <a:t>Includes only Individual (Natural Person) attributes in the Subject</a:t>
            </a:r>
            <a:endParaRPr lang="en-GB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3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TCS did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6095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Have S/MIME personal certs, organization-verified, continue to be publicly trusted</a:t>
            </a:r>
          </a:p>
          <a:p>
            <a:pPr lvl="1"/>
            <a:r>
              <a:rPr lang="en-US" dirty="0" smtClean="0"/>
              <a:t>sponsor-validated (multi-purpose) BR-compliant (for ‘humans’) or org-validated (‘robot email’)</a:t>
            </a:r>
          </a:p>
          <a:p>
            <a:pPr lvl="1"/>
            <a:r>
              <a:rPr lang="en-US" dirty="0" smtClean="0"/>
              <a:t>we define all TCS members as Enterprise RAs (clarified in Ballot SMC-03</a:t>
            </a:r>
          </a:p>
          <a:p>
            <a:pPr lvl="1"/>
            <a:r>
              <a:rPr lang="en-US" dirty="0" smtClean="0"/>
              <a:t>does require all orgs to be revalidated using a Government Information Source or LEI (</a:t>
            </a:r>
            <a:r>
              <a:rPr lang="en-GB" dirty="0" smtClean="0"/>
              <a:t>3.2.3.2.1)</a:t>
            </a:r>
          </a:p>
          <a:p>
            <a:pPr lvl="1"/>
            <a:r>
              <a:rPr lang="en-US" dirty="0" smtClean="0"/>
              <a:t>their subject name will be filled with the required fields (such as LEI, jurisdiction, address)</a:t>
            </a:r>
          </a:p>
          <a:p>
            <a:pPr lvl="1"/>
            <a:r>
              <a:rPr lang="en-US" dirty="0" smtClean="0"/>
              <a:t>the /</a:t>
            </a:r>
            <a:r>
              <a:rPr lang="en-US" dirty="0" err="1" smtClean="0"/>
              <a:t>clientgeant</a:t>
            </a:r>
            <a:r>
              <a:rPr lang="en-US" dirty="0" smtClean="0"/>
              <a:t> SAML endpoint (the only way for personal certs!) </a:t>
            </a:r>
            <a:r>
              <a:rPr lang="en-US" dirty="0" err="1" smtClean="0"/>
              <a:t>auo</a:t>
            </a:r>
            <a:r>
              <a:rPr lang="en-US" dirty="0" smtClean="0"/>
              <a:t>-upgrades Validation to “High”</a:t>
            </a:r>
          </a:p>
          <a:p>
            <a:endParaRPr lang="en-US" dirty="0"/>
          </a:p>
          <a:p>
            <a:r>
              <a:rPr lang="en-US" dirty="0" smtClean="0"/>
              <a:t>Move the </a:t>
            </a:r>
            <a:r>
              <a:rPr lang="en-US" i="1" dirty="0" smtClean="0"/>
              <a:t>client authentication </a:t>
            </a:r>
            <a:r>
              <a:rPr lang="en-US" dirty="0" smtClean="0"/>
              <a:t>trust to a ‘private CA’ (non-public trust anchor), retaining </a:t>
            </a:r>
            <a:r>
              <a:rPr lang="en-US" i="1" dirty="0" smtClean="0"/>
              <a:t>exactly the same subject DNs</a:t>
            </a:r>
            <a:r>
              <a:rPr lang="en-US" dirty="0" smtClean="0"/>
              <a:t>, just a different ICA </a:t>
            </a:r>
            <a:r>
              <a:rPr lang="en-US" dirty="0" err="1" smtClean="0"/>
              <a:t>issuerDN</a:t>
            </a:r>
            <a:r>
              <a:rPr lang="en-US" dirty="0" smtClean="0"/>
              <a:t> and Root</a:t>
            </a:r>
            <a:endParaRPr lang="en-US" dirty="0"/>
          </a:p>
          <a:p>
            <a:pPr lvl="1"/>
            <a:r>
              <a:rPr lang="en-US" dirty="0" smtClean="0"/>
              <a:t>Add some additional ICAs and non-public Roots to the IGTF distribution</a:t>
            </a:r>
            <a:br>
              <a:rPr lang="en-US" dirty="0" smtClean="0"/>
            </a:br>
            <a:r>
              <a:rPr lang="en-US" dirty="0" smtClean="0"/>
              <a:t>so for IGTF RPs the change is minimal and transparent</a:t>
            </a:r>
            <a:endParaRPr lang="en-US" dirty="0"/>
          </a:p>
          <a:p>
            <a:pPr lvl="1"/>
            <a:r>
              <a:rPr lang="en-US" dirty="0" smtClean="0"/>
              <a:t>Inform relying parties, </a:t>
            </a:r>
            <a:r>
              <a:rPr lang="en-US" i="1" dirty="0" smtClean="0"/>
              <a:t>also outside of the IGTF</a:t>
            </a:r>
            <a:r>
              <a:rPr lang="en-US" dirty="0" smtClean="0"/>
              <a:t>, that client trust will become a specific decision. This is probably good, also for </a:t>
            </a:r>
            <a:r>
              <a:rPr lang="en-US" dirty="0" err="1" smtClean="0"/>
              <a:t>OpenVPN</a:t>
            </a:r>
            <a:r>
              <a:rPr lang="en-US" dirty="0" smtClean="0"/>
              <a:t> services, web access (.</a:t>
            </a:r>
            <a:r>
              <a:rPr lang="en-US" dirty="0" err="1" smtClean="0"/>
              <a:t>htpasswd</a:t>
            </a:r>
            <a:r>
              <a:rPr lang="en-US" dirty="0" smtClean="0"/>
              <a:t>), &amp;c. The IGTF RPs are not impacted, others likely will be.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13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validated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0972800" cy="4830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Sponsor‐validated</a:t>
            </a:r>
            <a:r>
              <a:rPr lang="en-US" dirty="0"/>
              <a:t>: </a:t>
            </a:r>
          </a:p>
          <a:p>
            <a:pPr marL="396875" indent="0">
              <a:buNone/>
            </a:pPr>
            <a:r>
              <a:rPr lang="en-US" sz="2400" i="1" dirty="0" smtClean="0"/>
              <a:t>‘Refers </a:t>
            </a:r>
            <a:r>
              <a:rPr lang="en-US" sz="2400" i="1" dirty="0"/>
              <a:t>to a Certificate Subject which combines Individual (Natural </a:t>
            </a:r>
            <a:r>
              <a:rPr lang="en-US" sz="2400" i="1" dirty="0" smtClean="0"/>
              <a:t>Person) attributes </a:t>
            </a:r>
            <a:r>
              <a:rPr lang="en-US" sz="2400" i="1" dirty="0"/>
              <a:t>in conjunction with an </a:t>
            </a:r>
            <a:r>
              <a:rPr lang="en-US" sz="2400" i="1" dirty="0" err="1"/>
              <a:t>subject:organizationName</a:t>
            </a:r>
            <a:r>
              <a:rPr lang="en-US" sz="2400" i="1" dirty="0"/>
              <a:t> (an associated Legal </a:t>
            </a:r>
            <a:r>
              <a:rPr lang="en-US" sz="2400" i="1" dirty="0" smtClean="0"/>
              <a:t>Entity) attribute</a:t>
            </a:r>
            <a:r>
              <a:rPr lang="en-US" sz="2400" i="1" dirty="0"/>
              <a:t>. </a:t>
            </a:r>
            <a:r>
              <a:rPr lang="en-US" sz="2400" i="1" dirty="0" smtClean="0"/>
              <a:t>Registration </a:t>
            </a:r>
            <a:r>
              <a:rPr lang="en-US" sz="2400" i="1" dirty="0"/>
              <a:t>for Sponsor‐validated Certificates MAY be performed by an Enterprise </a:t>
            </a:r>
            <a:r>
              <a:rPr lang="en-US" sz="2400" i="1" dirty="0" smtClean="0"/>
              <a:t>RA where </a:t>
            </a:r>
            <a:r>
              <a:rPr lang="en-US" sz="2400" i="1" dirty="0"/>
              <a:t>the </a:t>
            </a:r>
            <a:r>
              <a:rPr lang="en-US" sz="2400" i="1" dirty="0" err="1"/>
              <a:t>subject:organizationName</a:t>
            </a:r>
            <a:r>
              <a:rPr lang="en-US" sz="2400" i="1" dirty="0"/>
              <a:t> is either that of the delegated enterprise, or an </a:t>
            </a:r>
            <a:r>
              <a:rPr lang="en-US" sz="2400" i="1" dirty="0" smtClean="0"/>
              <a:t>Affiliate of </a:t>
            </a:r>
            <a:r>
              <a:rPr lang="en-US" sz="2400" i="1" dirty="0"/>
              <a:t>the delegated enterprise, or that the delegated enterprise is an agent of the named </a:t>
            </a:r>
            <a:r>
              <a:rPr lang="en-US" sz="2400" i="1" dirty="0" smtClean="0"/>
              <a:t>Subject Organization.’</a:t>
            </a:r>
            <a:endParaRPr lang="en-GB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192438"/>
            <a:ext cx="7920332" cy="204882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8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TCS Private hierarchies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Two new “</a:t>
            </a:r>
            <a:r>
              <a:rPr lang="en-GB" dirty="0" smtClean="0"/>
              <a:t>RE </a:t>
            </a:r>
            <a:r>
              <a:rPr lang="en-GB" dirty="0"/>
              <a:t>Trust </a:t>
            </a:r>
            <a:r>
              <a:rPr lang="en-GB" dirty="0" smtClean="0"/>
              <a:t>Roots” (RSA+ECC)</a:t>
            </a:r>
          </a:p>
          <a:p>
            <a:r>
              <a:rPr lang="en-US" dirty="0" smtClean="0"/>
              <a:t>the cost is (apparently) there</a:t>
            </a:r>
          </a:p>
          <a:p>
            <a:r>
              <a:rPr lang="en-US" dirty="0" smtClean="0"/>
              <a:t>can be re-used in R&amp;E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GEANT TCS Authentication RSA/ECC CA 4B issuing subordinate CA </a:t>
            </a:r>
            <a:endParaRPr lang="en-US" dirty="0" smtClean="0"/>
          </a:p>
          <a:p>
            <a:r>
              <a:rPr lang="en-US" dirty="0" smtClean="0"/>
              <a:t>move all authentication use cases here</a:t>
            </a:r>
          </a:p>
          <a:p>
            <a:r>
              <a:rPr lang="en-US" dirty="0" smtClean="0"/>
              <a:t>clarify that this is wider than ‘just e-science’: web site </a:t>
            </a:r>
            <a:r>
              <a:rPr lang="en-US" dirty="0" err="1" smtClean="0"/>
              <a:t>auth</a:t>
            </a:r>
            <a:r>
              <a:rPr lang="en-US" dirty="0" smtClean="0"/>
              <a:t>, </a:t>
            </a:r>
            <a:r>
              <a:rPr lang="en-US" dirty="0" err="1" smtClean="0"/>
              <a:t>IdP</a:t>
            </a:r>
            <a:r>
              <a:rPr lang="en-US" dirty="0" smtClean="0"/>
              <a:t> login, any client </a:t>
            </a:r>
            <a:r>
              <a:rPr lang="en-US" dirty="0" err="1" smtClean="0"/>
              <a:t>auth</a:t>
            </a:r>
            <a:r>
              <a:rPr lang="en-US" dirty="0" smtClean="0"/>
              <a:t>, network login, …</a:t>
            </a:r>
          </a:p>
          <a:p>
            <a:r>
              <a:rPr lang="en-US" dirty="0" smtClean="0"/>
              <a:t>minimize disruption (at least in theory)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066800"/>
            <a:ext cx="5105578" cy="2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guidance doc for TCS …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733" y="1544929"/>
            <a:ext cx="7659169" cy="44106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68746"/>
            <a:ext cx="3667637" cy="4810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8" y="1121008"/>
            <a:ext cx="3705742" cy="5258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816419" y="6102543"/>
            <a:ext cx="7133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/>
              <a:t>https://www.nikhef.nl/~davidg/tcsg4/TCS-Personal-CPS-2.2/GEANT-TCSG4-private-CA-extension-20230712.pdf</a:t>
            </a:r>
          </a:p>
        </p:txBody>
      </p:sp>
    </p:spTree>
    <p:extLst>
      <p:ext uri="{BB962C8B-B14F-4D97-AF65-F5344CB8AC3E}">
        <p14:creationId xmlns:p14="http://schemas.microsoft.com/office/powerpoint/2010/main" val="589427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awareness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change in communications and documentation as well, </a:t>
            </a:r>
            <a:br>
              <a:rPr lang="en-US" dirty="0" smtClean="0"/>
            </a:br>
            <a:r>
              <a:rPr lang="en-US" dirty="0" smtClean="0"/>
              <a:t>not only a set of technical changes</a:t>
            </a:r>
            <a:endParaRPr lang="en-US" dirty="0"/>
          </a:p>
          <a:p>
            <a:r>
              <a:rPr lang="en-US" dirty="0" smtClean="0"/>
              <a:t>In request systems, have to clearly distinguish for users </a:t>
            </a:r>
            <a:br>
              <a:rPr lang="en-US" dirty="0" smtClean="0"/>
            </a:br>
            <a:r>
              <a:rPr lang="en-US" i="1" dirty="0" smtClean="0"/>
              <a:t>which product to order</a:t>
            </a:r>
            <a:r>
              <a:rPr lang="en-US" dirty="0" smtClean="0"/>
              <a:t>. For example:</a:t>
            </a:r>
          </a:p>
          <a:p>
            <a:pPr lvl="1"/>
            <a:r>
              <a:rPr lang="en-US" dirty="0" smtClean="0"/>
              <a:t>“Personal” stays the same, but is called now “Email signing and Encryption”</a:t>
            </a:r>
          </a:p>
          <a:p>
            <a:pPr lvl="1"/>
            <a:r>
              <a:rPr lang="en-US" dirty="0" smtClean="0"/>
              <a:t>renaming “IGTF MICS Personal” to “Personal Authentication” and explain</a:t>
            </a:r>
          </a:p>
          <a:p>
            <a:pPr lvl="1"/>
            <a:r>
              <a:rPr lang="en-US" dirty="0" smtClean="0"/>
              <a:t>renaming “IGTF MICS Robot Personal” to “Personal Automated Authentication”</a:t>
            </a:r>
          </a:p>
          <a:p>
            <a:pPr lvl="1"/>
            <a:r>
              <a:rPr lang="en-US" dirty="0" smtClean="0"/>
              <a:t>forking “IGTF Classic Robot Email”</a:t>
            </a:r>
          </a:p>
          <a:p>
            <a:pPr lvl="2"/>
            <a:r>
              <a:rPr lang="en-US" dirty="0" smtClean="0"/>
              <a:t>Authentication-only (IGTF) profile “Classic Robot Email”</a:t>
            </a:r>
          </a:p>
          <a:p>
            <a:pPr lvl="2"/>
            <a:r>
              <a:rPr lang="en-US" dirty="0" smtClean="0"/>
              <a:t>Email signing profile “</a:t>
            </a:r>
            <a:r>
              <a:rPr lang="en-US" dirty="0" err="1" smtClean="0"/>
              <a:t>Organisation</a:t>
            </a:r>
            <a:r>
              <a:rPr lang="en-US" dirty="0" smtClean="0"/>
              <a:t>-validated S/MIME signing” (i.e. team-based or role-based)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8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CABF things to keep in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Server SSL BR has already been updated</a:t>
            </a:r>
          </a:p>
          <a:p>
            <a:pPr lvl="1"/>
            <a:r>
              <a:rPr lang="en-GB" dirty="0" smtClean="0"/>
              <a:t>the provision for using DC prefixing has been retained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But expect shorter </a:t>
            </a:r>
            <a:r>
              <a:rPr lang="en-GB" dirty="0"/>
              <a:t>validity </a:t>
            </a:r>
            <a:r>
              <a:rPr lang="en-GB" dirty="0" smtClean="0"/>
              <a:t>periods in the future</a:t>
            </a:r>
            <a:endParaRPr lang="en-GB" dirty="0"/>
          </a:p>
          <a:p>
            <a:pPr lvl="1"/>
            <a:r>
              <a:rPr lang="en-GB" dirty="0"/>
              <a:t>start preparing for 90-day </a:t>
            </a:r>
            <a:r>
              <a:rPr lang="en-GB" dirty="0" smtClean="0"/>
              <a:t>max in your service deployment automation systems</a:t>
            </a:r>
            <a:endParaRPr lang="en-GB" dirty="0"/>
          </a:p>
          <a:p>
            <a:pPr lvl="1"/>
            <a:r>
              <a:rPr lang="en-GB" dirty="0"/>
              <a:t>increased use of automation (ACME OV using client </a:t>
            </a:r>
            <a:r>
              <a:rPr lang="en-GB" dirty="0" err="1"/>
              <a:t>ID+secret</a:t>
            </a:r>
            <a:r>
              <a:rPr lang="en-GB" dirty="0"/>
              <a:t>)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43000" y="4495800"/>
            <a:ext cx="10287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urier" pitchFamily="49" charset="0"/>
              </a:rPr>
              <a:t>[</a:t>
            </a:r>
            <a:r>
              <a:rPr lang="en-GB" b="1" dirty="0" err="1">
                <a:latin typeface="Courier" pitchFamily="49" charset="0"/>
              </a:rPr>
              <a:t>root@hekel</a:t>
            </a:r>
            <a:r>
              <a:rPr lang="en-GB" b="1" dirty="0">
                <a:latin typeface="Courier" pitchFamily="49" charset="0"/>
              </a:rPr>
              <a:t> ~]# </a:t>
            </a:r>
            <a:r>
              <a:rPr lang="en-GB" b="1" dirty="0" err="1">
                <a:latin typeface="Courier" pitchFamily="49" charset="0"/>
              </a:rPr>
              <a:t>certbot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err="1">
                <a:latin typeface="Courier" pitchFamily="49" charset="0"/>
              </a:rPr>
              <a:t>certonly</a:t>
            </a:r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>
                <a:latin typeface="Courier" pitchFamily="49" charset="0"/>
              </a:rPr>
              <a:t> </a:t>
            </a:r>
            <a:r>
              <a:rPr lang="en-GB" b="1" dirty="0" smtClean="0">
                <a:latin typeface="Courier" pitchFamily="49" charset="0"/>
              </a:rPr>
              <a:t> --</a:t>
            </a:r>
            <a:r>
              <a:rPr lang="en-GB" b="1" dirty="0">
                <a:latin typeface="Courier" pitchFamily="49" charset="0"/>
              </a:rPr>
              <a:t>standalone --non-interactive --agree-</a:t>
            </a:r>
            <a:r>
              <a:rPr lang="en-GB" b="1" dirty="0" err="1">
                <a:latin typeface="Courier" pitchFamily="49" charset="0"/>
              </a:rPr>
              <a:t>tos</a:t>
            </a:r>
            <a:r>
              <a:rPr lang="en-GB" b="1" dirty="0">
                <a:latin typeface="Courier" pitchFamily="49" charset="0"/>
              </a:rPr>
              <a:t> --email davidg@nikhef.nl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server https://acme.sectigo.com/v2/GEANTOV </a:t>
            </a:r>
            <a:r>
              <a:rPr lang="en-GB" b="1" dirty="0" smtClean="0">
                <a:latin typeface="Courier" pitchFamily="49" charset="0"/>
              </a:rPr>
              <a:t>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-kid </a:t>
            </a:r>
            <a:r>
              <a:rPr lang="en-GB" b="1" dirty="0" err="1" smtClean="0">
                <a:latin typeface="Courier" pitchFamily="49" charset="0"/>
              </a:rPr>
              <a:t>DUniqueID_forthisclient</a:t>
            </a:r>
            <a:r>
              <a:rPr lang="en-GB" b="1" dirty="0" smtClean="0">
                <a:latin typeface="Courier" pitchFamily="49" charset="0"/>
              </a:rPr>
              <a:t> </a:t>
            </a:r>
            <a:r>
              <a:rPr lang="en-GB" b="1" dirty="0">
                <a:latin typeface="Courier" pitchFamily="49" charset="0"/>
              </a:rPr>
              <a:t>--</a:t>
            </a:r>
            <a:r>
              <a:rPr lang="en-GB" b="1" dirty="0" err="1">
                <a:latin typeface="Courier" pitchFamily="49" charset="0"/>
              </a:rPr>
              <a:t>eab</a:t>
            </a:r>
            <a:r>
              <a:rPr lang="en-GB" b="1" dirty="0">
                <a:latin typeface="Courier" pitchFamily="49" charset="0"/>
              </a:rPr>
              <a:t>-</a:t>
            </a:r>
            <a:r>
              <a:rPr lang="en-GB" b="1" dirty="0" err="1">
                <a:latin typeface="Courier" pitchFamily="49" charset="0"/>
              </a:rPr>
              <a:t>hmac</a:t>
            </a:r>
            <a:r>
              <a:rPr lang="en-GB" b="1" dirty="0">
                <a:latin typeface="Courier" pitchFamily="49" charset="0"/>
              </a:rPr>
              <a:t>-key </a:t>
            </a:r>
            <a:r>
              <a:rPr lang="en-GB" b="1" dirty="0" smtClean="0">
                <a:latin typeface="Courier" pitchFamily="49" charset="0"/>
              </a:rPr>
              <a:t>mv_v3ryl0n9s3cr3tK3y \</a:t>
            </a:r>
          </a:p>
          <a:p>
            <a:r>
              <a:rPr lang="en-GB" b="1" dirty="0" smtClean="0">
                <a:latin typeface="Courier" pitchFamily="49" charset="0"/>
              </a:rPr>
              <a:t>  --</a:t>
            </a:r>
            <a:r>
              <a:rPr lang="en-GB" b="1" dirty="0">
                <a:latin typeface="Courier" pitchFamily="49" charset="0"/>
              </a:rPr>
              <a:t>domain hekel.nikhef.nl --cert-name </a:t>
            </a:r>
            <a:r>
              <a:rPr lang="en-GB" b="1" dirty="0" err="1">
                <a:latin typeface="Courier" pitchFamily="49" charset="0"/>
              </a:rPr>
              <a:t>OVGEANTcert</a:t>
            </a:r>
            <a:endParaRPr lang="en-GB" b="1" dirty="0">
              <a:latin typeface="Courier" pitchFamily="49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661" y="1295400"/>
            <a:ext cx="2689638" cy="18625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66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Attribute Authority operational security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AARC-G071</a:t>
            </a:r>
          </a:p>
          <a:p>
            <a:r>
              <a:rPr lang="en-US" dirty="0" smtClean="0"/>
              <a:t>IGTF AAOPS </a:t>
            </a:r>
            <a:r>
              <a:rPr lang="en-US" dirty="0"/>
              <a:t>(https://www.eugridpma.org/guidelines/aaops</a:t>
            </a:r>
            <a:r>
              <a:rPr lang="en-US" dirty="0" smtClean="0"/>
              <a:t>/)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19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87" y="2064326"/>
            <a:ext cx="1024344" cy="9255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3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the </a:t>
            </a:r>
            <a:r>
              <a:rPr lang="en-US" dirty="0" err="1" smtClean="0"/>
              <a:t>EUGridPMA</a:t>
            </a:r>
            <a:r>
              <a:rPr lang="en-US" dirty="0" smtClean="0"/>
              <a:t>+ …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16527" y="2730440"/>
            <a:ext cx="10972800" cy="3078164"/>
          </a:xfrm>
        </p:spPr>
        <p:txBody>
          <a:bodyPr>
            <a:normAutofit/>
          </a:bodyPr>
          <a:lstStyle/>
          <a:p>
            <a:r>
              <a:rPr lang="en-US" dirty="0" err="1" smtClean="0"/>
              <a:t>EUGridPMA</a:t>
            </a:r>
            <a:r>
              <a:rPr lang="en-US" dirty="0" smtClean="0"/>
              <a:t> and IGTF distribution matters</a:t>
            </a:r>
            <a:endParaRPr lang="en-US" dirty="0"/>
          </a:p>
          <a:p>
            <a:pPr lvl="1"/>
            <a:r>
              <a:rPr lang="en-US" dirty="0" smtClean="0"/>
              <a:t>constituency and developments</a:t>
            </a:r>
          </a:p>
          <a:p>
            <a:pPr lvl="1"/>
            <a:r>
              <a:rPr lang="en-US" dirty="0" smtClean="0"/>
              <a:t>GPG Package Signing Key updates</a:t>
            </a:r>
          </a:p>
          <a:p>
            <a:r>
              <a:rPr lang="en-US" dirty="0" smtClean="0"/>
              <a:t>S/MIME baseline in CABF: separating </a:t>
            </a:r>
            <a:r>
              <a:rPr lang="en-US" dirty="0"/>
              <a:t>authentication and email </a:t>
            </a:r>
            <a:r>
              <a:rPr lang="en-US" dirty="0" smtClean="0"/>
              <a:t>in TCS</a:t>
            </a:r>
            <a:endParaRPr lang="en-US" dirty="0"/>
          </a:p>
          <a:p>
            <a:r>
              <a:rPr lang="en-US" dirty="0" smtClean="0"/>
              <a:t>Attribute Authority Operations “AAOPS” self-assessment</a:t>
            </a:r>
          </a:p>
          <a:p>
            <a:r>
              <a:rPr lang="en-US" dirty="0" smtClean="0"/>
              <a:t>Root migration update for EL9+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42" y="1670502"/>
            <a:ext cx="1581955" cy="678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93147-F511-F248-B98B-983D3157B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73" y="1518543"/>
            <a:ext cx="976351" cy="976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83000"/>
            <a:ext cx="1219200" cy="69617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297033" y="5904843"/>
            <a:ext cx="646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hlinkClick r:id="rId5"/>
              </a:rPr>
              <a:t>https://www.eugridpma.org/</a:t>
            </a:r>
            <a:r>
              <a:rPr lang="en-GB" b="1" dirty="0" smtClean="0"/>
              <a:t> for all details and meeting minutes!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815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proper care of trust sources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99948" y="1456441"/>
            <a:ext cx="4611052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AAI relies also on other attribute sources, and on the hubs &amp; AARC Proxies </a:t>
            </a:r>
          </a:p>
          <a:p>
            <a:r>
              <a:rPr lang="en-US" dirty="0" smtClean="0"/>
              <a:t>only generic guidance</a:t>
            </a:r>
          </a:p>
          <a:p>
            <a:r>
              <a:rPr lang="en-US" dirty="0" smtClean="0"/>
              <a:t>proxies fully hide ID 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20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42" y="2652530"/>
            <a:ext cx="2924564" cy="399134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762000" y="1752601"/>
            <a:ext cx="43434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Protections for (IGTF) identity providers are known and documented</a:t>
            </a:r>
          </a:p>
          <a:p>
            <a:r>
              <a:rPr lang="en-US" smtClean="0"/>
              <a:t>RFC3647</a:t>
            </a:r>
          </a:p>
          <a:p>
            <a:r>
              <a:rPr lang="en-US" smtClean="0"/>
              <a:t>IGTF Guidelines</a:t>
            </a:r>
          </a:p>
          <a:p>
            <a:r>
              <a:rPr lang="en-US" smtClean="0"/>
              <a:t>Technical profiles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1" y="4073356"/>
            <a:ext cx="3485408" cy="264496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2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Operational guideline landscape for - proxy or source - AAI components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095" y="1830973"/>
            <a:ext cx="5691187" cy="444600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8558211" y="1400211"/>
            <a:ext cx="3367089" cy="1962113"/>
          </a:xfrm>
          <a:prstGeom prst="wedgeRoundRectCallout">
            <a:avLst>
              <a:gd name="adj1" fmla="val -81145"/>
              <a:gd name="adj2" fmla="val 45101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57A1E"/>
                </a:solidFill>
              </a:rPr>
              <a:t>Authentication/identity sources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Sirtfi</a:t>
            </a:r>
            <a:endParaRPr lang="en-GB" dirty="0">
              <a:solidFill>
                <a:srgbClr val="003F5E"/>
              </a:solidFill>
            </a:endParaRPr>
          </a:p>
          <a:p>
            <a:r>
              <a:rPr lang="en-GB" dirty="0" smtClean="0">
                <a:solidFill>
                  <a:srgbClr val="003F5E"/>
                </a:solidFill>
              </a:rPr>
              <a:t>(eduGAIN) baselining, RAF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IGTF AP Profiles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NIST SP800-63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eduGAIN sec. team workflow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481136" y="1598723"/>
            <a:ext cx="1709739" cy="1152488"/>
          </a:xfrm>
          <a:prstGeom prst="wedgeRoundRectCallout">
            <a:avLst>
              <a:gd name="adj1" fmla="val 70944"/>
              <a:gd name="adj2" fmla="val 40969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003F5E"/>
                </a:solidFill>
              </a:rPr>
              <a:t>RFC6238/4226</a:t>
            </a:r>
            <a:br>
              <a:rPr lang="en-GB" dirty="0" smtClean="0">
                <a:solidFill>
                  <a:srgbClr val="003F5E"/>
                </a:solidFill>
              </a:rPr>
            </a:br>
            <a:r>
              <a:rPr lang="en-GB" dirty="0" smtClean="0">
                <a:solidFill>
                  <a:srgbClr val="003F5E"/>
                </a:solidFill>
              </a:rPr>
              <a:t>FIPS140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NISTSP800-53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205786" y="4543462"/>
            <a:ext cx="3367089" cy="1549510"/>
          </a:xfrm>
          <a:prstGeom prst="wedgeRoundRectCallout">
            <a:avLst>
              <a:gd name="adj1" fmla="val -81145"/>
              <a:gd name="adj2" fmla="val 45101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F57A1E"/>
                </a:solidFill>
              </a:rPr>
              <a:t>Service provider operations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ISO27k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Sirtfi</a:t>
            </a:r>
          </a:p>
          <a:p>
            <a:r>
              <a:rPr lang="en-GB" dirty="0" smtClean="0">
                <a:solidFill>
                  <a:srgbClr val="003F5E"/>
                </a:solidFill>
              </a:rPr>
              <a:t>Infrastructure response plans</a:t>
            </a:r>
            <a:endParaRPr lang="en-GB" dirty="0">
              <a:solidFill>
                <a:srgbClr val="003F5E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66566" y="3789171"/>
            <a:ext cx="2997200" cy="1001146"/>
          </a:xfrm>
          <a:prstGeom prst="wedgeRoundRectCallout">
            <a:avLst>
              <a:gd name="adj1" fmla="val 107176"/>
              <a:gd name="adj2" fmla="val 34640"/>
              <a:gd name="adj3" fmla="val 16667"/>
            </a:avLst>
          </a:prstGeom>
          <a:solidFill>
            <a:srgbClr val="FFFFFF"/>
          </a:solidFill>
          <a:ln>
            <a:solidFill>
              <a:srgbClr val="003F5E"/>
            </a:solidFill>
          </a:ln>
          <a:effectLst>
            <a:glow rad="101600">
              <a:srgbClr val="0C3959">
                <a:alpha val="30196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6791C"/>
                </a:solidFill>
              </a:rPr>
              <a:t>Ephemeral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F5E"/>
                </a:solidFill>
              </a:rPr>
              <a:t>trusted credential stores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F5E"/>
                </a:solidFill>
              </a:rPr>
              <a:t>protection at rest</a:t>
            </a:r>
            <a:endParaRPr lang="en-GB" dirty="0">
              <a:solidFill>
                <a:srgbClr val="003F5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6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19617"/>
            <a:ext cx="5344772" cy="4055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security focus in the BPA: beyond just the IdPs</a:t>
            </a:r>
            <a:endParaRPr lang="en-GB" dirty="0"/>
          </a:p>
        </p:txBody>
      </p:sp>
      <p:sp>
        <p:nvSpPr>
          <p:cNvPr id="922" name="TextBox 921"/>
          <p:cNvSpPr txBox="1"/>
          <p:nvPr/>
        </p:nvSpPr>
        <p:spPr>
          <a:xfrm>
            <a:off x="888938" y="5474851"/>
            <a:ext cx="5423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Guidelines for Secure Operation of </a:t>
            </a:r>
            <a:r>
              <a:rPr lang="en-GB" dirty="0" smtClean="0">
                <a:solidFill>
                  <a:srgbClr val="0C3959"/>
                </a:solidFill>
              </a:rPr>
              <a:t>Attribute Authorities </a:t>
            </a:r>
            <a:r>
              <a:rPr lang="en-GB" dirty="0">
                <a:solidFill>
                  <a:srgbClr val="0C3959"/>
                </a:solidFill>
              </a:rPr>
              <a:t>and other issuers of </a:t>
            </a:r>
            <a:r>
              <a:rPr lang="en-GB" dirty="0" smtClean="0">
                <a:solidFill>
                  <a:srgbClr val="0C3959"/>
                </a:solidFill>
              </a:rPr>
              <a:t>access-granting statements </a:t>
            </a:r>
            <a:br>
              <a:rPr lang="en-GB" dirty="0" smtClean="0">
                <a:solidFill>
                  <a:srgbClr val="0C3959"/>
                </a:solidFill>
              </a:rPr>
            </a:br>
            <a:r>
              <a:rPr lang="en-GB" i="1" dirty="0" smtClean="0">
                <a:solidFill>
                  <a:srgbClr val="0C3959"/>
                </a:solidFill>
              </a:rPr>
              <a:t>(AARC-I048, in collaboration with IGTF AAOPS)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88937" y="1898092"/>
            <a:ext cx="3262313" cy="3099020"/>
          </a:xfrm>
          <a:prstGeom prst="wedgeRoundRectCallout">
            <a:avLst>
              <a:gd name="adj1" fmla="val 159799"/>
              <a:gd name="adj2" fmla="val 4124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C3959"/>
                </a:solidFill>
              </a:rPr>
              <a:t>Community membership management directories and attribute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integrity of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identification, naming and 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site and service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protection on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assertion integrity</a:t>
            </a:r>
            <a:endParaRPr lang="en-GB" dirty="0">
              <a:solidFill>
                <a:srgbClr val="F57A1E"/>
              </a:solidFill>
            </a:endParaRPr>
          </a:p>
        </p:txBody>
      </p:sp>
      <p:sp>
        <p:nvSpPr>
          <p:cNvPr id="920" name="Rounded Rectangular Callout 919"/>
          <p:cNvSpPr/>
          <p:nvPr/>
        </p:nvSpPr>
        <p:spPr>
          <a:xfrm>
            <a:off x="888937" y="1898092"/>
            <a:ext cx="3262313" cy="3099020"/>
          </a:xfrm>
          <a:prstGeom prst="wedgeRoundRectCallout">
            <a:avLst>
              <a:gd name="adj1" fmla="val 107617"/>
              <a:gd name="adj2" fmla="val 38339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C3959"/>
                </a:solidFill>
              </a:rPr>
              <a:t>Community membership management directories and attribute authorities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integrity of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identification, naming and 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site and service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protection on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57A1E"/>
                </a:solidFill>
              </a:rPr>
              <a:t>assertion integrity</a:t>
            </a:r>
            <a:endParaRPr lang="en-GB" dirty="0">
              <a:solidFill>
                <a:srgbClr val="F57A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646" y="2807706"/>
            <a:ext cx="6769098" cy="1925658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Structured around concept of “</a:t>
            </a:r>
            <a:r>
              <a:rPr lang="en-US" b="1" dirty="0" smtClean="0"/>
              <a:t>AA Operators</a:t>
            </a:r>
            <a:r>
              <a:rPr lang="en-US" dirty="0" smtClean="0"/>
              <a:t>”, </a:t>
            </a:r>
          </a:p>
          <a:p>
            <a:pPr marL="0" indent="0" algn="ctr">
              <a:buNone/>
            </a:pPr>
            <a:r>
              <a:rPr lang="en-US" dirty="0" smtClean="0"/>
              <a:t>operating “</a:t>
            </a:r>
            <a:r>
              <a:rPr lang="en-US" b="1" dirty="0" smtClean="0"/>
              <a:t>Attribute Authorities</a:t>
            </a:r>
            <a:r>
              <a:rPr lang="en-US" dirty="0" smtClean="0"/>
              <a:t>”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(technological entities or proxies), </a:t>
            </a:r>
          </a:p>
          <a:p>
            <a:pPr marL="0" indent="0" algn="ctr">
              <a:buNone/>
            </a:pPr>
            <a:r>
              <a:rPr lang="en-US" dirty="0" smtClean="0"/>
              <a:t>on behalf of, one or more, </a:t>
            </a:r>
            <a:r>
              <a:rPr lang="en-US" b="1" dirty="0" smtClean="0"/>
              <a:t>Communities</a:t>
            </a:r>
            <a:r>
              <a:rPr lang="en-US" dirty="0" smtClean="0"/>
              <a:t>, that are</a:t>
            </a:r>
          </a:p>
          <a:p>
            <a:pPr marL="0" indent="0" algn="ctr">
              <a:buNone/>
            </a:pPr>
            <a:r>
              <a:rPr lang="en-US" dirty="0" smtClean="0"/>
              <a:t>trusted by </a:t>
            </a:r>
            <a:r>
              <a:rPr lang="en-US" b="1" dirty="0" smtClean="0"/>
              <a:t>Relying Parties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863104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AARC-G071: </a:t>
            </a:r>
            <a:r>
              <a:rPr lang="en-US" dirty="0">
                <a:solidFill>
                  <a:srgbClr val="0C3959"/>
                </a:solidFill>
              </a:rPr>
              <a:t>keeping users </a:t>
            </a:r>
            <a:r>
              <a:rPr lang="en-US" dirty="0" smtClean="0">
                <a:solidFill>
                  <a:srgbClr val="0C3959"/>
                </a:solidFill>
              </a:rPr>
              <a:t>&amp; communities protected, moving </a:t>
            </a:r>
            <a:r>
              <a:rPr lang="en-US" dirty="0">
                <a:solidFill>
                  <a:srgbClr val="0C3959"/>
                </a:solidFill>
              </a:rPr>
              <a:t>across </a:t>
            </a:r>
            <a:r>
              <a:rPr lang="en-US" dirty="0" smtClean="0">
                <a:solidFill>
                  <a:srgbClr val="0C3959"/>
                </a:solidFill>
              </a:rPr>
              <a:t>models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48621" y="6488668"/>
            <a:ext cx="401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C3959"/>
                </a:solidFill>
              </a:rPr>
              <a:t>https://www.igtf.net/guidelines/aaops/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54656" y="6488668"/>
            <a:ext cx="5048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C3959"/>
                </a:solidFill>
              </a:rPr>
              <a:t>https://aarc-community.org/guidelines/aarc-g071/</a:t>
            </a:r>
            <a:endParaRPr lang="en-GB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281" y="1652436"/>
            <a:ext cx="4337752" cy="460854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455646" y="5891652"/>
            <a:ext cx="238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formerly AARC-G048bis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8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637607"/>
            <a:ext cx="10909300" cy="45393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Major RPs and Infrastructures reviewed it based on current use cases and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Guideline aimed at both Infrastructure and Community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Useful input to e.g. ‘EOSC’ connected proxies as a good practice guideline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Assessment or review process is separate – could be IGTF or an RP consortium, </a:t>
            </a:r>
            <a:br>
              <a:rPr lang="en-GB" sz="2400" dirty="0" smtClean="0"/>
            </a:br>
            <a:r>
              <a:rPr lang="en-GB" sz="2400" dirty="0" smtClean="0"/>
              <a:t>but does state what needs to be logged and saved to do a (self) assessment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Implementation of the AA Operations (“AAI proxy”) Security guidelines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11581" y="3797302"/>
            <a:ext cx="7775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6791C"/>
                </a:solidFill>
              </a:rPr>
              <a:t>https</a:t>
            </a:r>
            <a:r>
              <a:rPr lang="en-GB" sz="2800" b="1" dirty="0" smtClean="0">
                <a:solidFill>
                  <a:srgbClr val="F6791C"/>
                </a:solidFill>
              </a:rPr>
              <a:t>://aarc-community.org/guidelines/aarc-g071/</a:t>
            </a:r>
            <a:endParaRPr lang="en-GB" sz="2800" b="1" dirty="0">
              <a:solidFill>
                <a:srgbClr val="F6791C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19" y="4430506"/>
            <a:ext cx="9054361" cy="225472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9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Deployment guidance included …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7" y="1400212"/>
            <a:ext cx="6844051" cy="4914696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1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G071 self-assessment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19199"/>
          </a:xfrm>
        </p:spPr>
        <p:txBody>
          <a:bodyPr/>
          <a:lstStyle/>
          <a:p>
            <a:r>
              <a:rPr lang="en-GB" dirty="0" smtClean="0"/>
              <a:t>Self-assessment by WLCG, UK-IRIS, </a:t>
            </a:r>
            <a:r>
              <a:rPr lang="en-GB" dirty="0" err="1" smtClean="0"/>
              <a:t>eduTEAMS</a:t>
            </a:r>
            <a:r>
              <a:rPr lang="en-GB" dirty="0" smtClean="0"/>
              <a:t>, and SRAM</a:t>
            </a:r>
          </a:p>
          <a:p>
            <a:r>
              <a:rPr lang="en-GB" dirty="0" smtClean="0"/>
              <a:t>mutual review also improves G071 guideline itself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2590"/>
            <a:ext cx="5920680" cy="3762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7228" y="582777"/>
            <a:ext cx="344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4361"/>
                </a:solidFill>
              </a:rPr>
              <a:t>https://edu.nl/88dwf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205" y="364938"/>
            <a:ext cx="768389" cy="958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312" y="2622590"/>
            <a:ext cx="4462904" cy="4113925"/>
          </a:xfrm>
          <a:prstGeom prst="rect">
            <a:avLst/>
          </a:prstGeom>
          <a:ln>
            <a:solidFill>
              <a:srgbClr val="004361"/>
            </a:solidFill>
          </a:ln>
        </p:spPr>
      </p:pic>
    </p:spTree>
    <p:extLst>
      <p:ext uri="{BB962C8B-B14F-4D97-AF65-F5344CB8AC3E}">
        <p14:creationId xmlns:p14="http://schemas.microsoft.com/office/powerpoint/2010/main" val="191019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of self-signed roots </a:t>
            </a:r>
            <a:br>
              <a:rPr lang="en-US" dirty="0" smtClean="0"/>
            </a:br>
            <a:r>
              <a:rPr lang="en-US" sz="3100" b="0" i="1" dirty="0" smtClean="0"/>
              <a:t>and FF &amp; </a:t>
            </a:r>
            <a:r>
              <a:rPr lang="en-US" sz="3100" b="0" i="1" dirty="0" err="1" smtClean="0"/>
              <a:t>RedHat</a:t>
            </a:r>
            <a:r>
              <a:rPr lang="en-US" sz="3100" b="0" i="1" dirty="0" smtClean="0"/>
              <a:t>’ s idea of what self-signed means …</a:t>
            </a:r>
            <a:endParaRPr lang="en-GB" sz="3100" b="0" i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723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We know SHA-1 </a:t>
            </a:r>
            <a:r>
              <a:rPr lang="en-US" sz="2400" dirty="0"/>
              <a:t>is no longer </a:t>
            </a:r>
            <a:r>
              <a:rPr lang="en-US" sz="2400" dirty="0" smtClean="0"/>
              <a:t>secure – and </a:t>
            </a:r>
            <a:r>
              <a:rPr lang="en-US" sz="2400" dirty="0"/>
              <a:t>all EECs and ICAs moved </a:t>
            </a:r>
            <a:r>
              <a:rPr lang="en-US" sz="2400" dirty="0" smtClean="0"/>
              <a:t>away – when used as a secure hash algorithm. But …</a:t>
            </a:r>
            <a:endParaRPr lang="en-US" sz="2400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 smtClean="0"/>
              <a:t>now</a:t>
            </a:r>
            <a:r>
              <a:rPr lang="en-US" sz="2400" dirty="0"/>
              <a:t>, some projects and distros are </a:t>
            </a:r>
            <a:r>
              <a:rPr lang="en-US" sz="2400" dirty="0" smtClean="0"/>
              <a:t>(uselessly!) </a:t>
            </a:r>
            <a:r>
              <a:rPr lang="en-US" sz="2400" dirty="0"/>
              <a:t>deprecating SHA-1 </a:t>
            </a:r>
            <a:br>
              <a:rPr lang="en-US" sz="2400" dirty="0"/>
            </a:br>
            <a:r>
              <a:rPr lang="en-US" sz="2400" i="1" dirty="0"/>
              <a:t>also for self-signed (root) certificates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This affects at least</a:t>
            </a:r>
          </a:p>
          <a:p>
            <a:pPr marL="615935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FF103+</a:t>
            </a:r>
          </a:p>
          <a:p>
            <a:pPr marL="615935" lvl="1" indent="-457189">
              <a:buFont typeface="Arial" panose="020B0604020202020204" pitchFamily="34" charset="0"/>
              <a:buChar char="•"/>
            </a:pPr>
            <a:r>
              <a:rPr lang="en-US" sz="2000" dirty="0"/>
              <a:t>RHEL9+ (and rebuilds)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dirty="0"/>
              <a:t>yet … in the cases we could find </a:t>
            </a:r>
            <a:r>
              <a:rPr lang="en-US" sz="2400" i="1" dirty="0"/>
              <a:t>only</a:t>
            </a:r>
            <a:r>
              <a:rPr lang="en-US" sz="2400" dirty="0"/>
              <a:t> for CA certs </a:t>
            </a:r>
            <a:br>
              <a:rPr lang="en-US" sz="2400" dirty="0"/>
            </a:br>
            <a:r>
              <a:rPr lang="en-US" sz="2400" dirty="0"/>
              <a:t>that are not in the </a:t>
            </a:r>
            <a:r>
              <a:rPr lang="en-US" sz="2400" dirty="0" err="1"/>
              <a:t>WebPKI</a:t>
            </a:r>
            <a:r>
              <a:rPr lang="en-US" sz="2400" dirty="0"/>
              <a:t> (and distro) public trust list</a:t>
            </a:r>
          </a:p>
          <a:p>
            <a:endParaRPr lang="en-US" sz="3200" dirty="0"/>
          </a:p>
          <a:p>
            <a:r>
              <a:rPr lang="en-US" sz="2400" dirty="0"/>
              <a:t>This impacts both joint-trust and </a:t>
            </a:r>
            <a:r>
              <a:rPr lang="en-US" sz="2400" dirty="0" err="1"/>
              <a:t>igtf</a:t>
            </a:r>
            <a:r>
              <a:rPr lang="en-US" sz="2400" dirty="0"/>
              <a:t>-only trust when installed in a non-system location. But thy system locations are different is not obvious from the doc …</a:t>
            </a:r>
          </a:p>
          <a:p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Although it conceptually makes no sense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39734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</a:t>
            </a:r>
            <a:r>
              <a:rPr lang="en-US" dirty="0" smtClean="0"/>
              <a:t>, depends on a </a:t>
            </a:r>
            <a:r>
              <a:rPr lang="en-US" dirty="0" err="1" smtClean="0"/>
              <a:t>RedHat</a:t>
            </a:r>
            <a:r>
              <a:rPr lang="en-US" dirty="0" smtClean="0"/>
              <a:t>/OSSL proprietary set of ‘bonus bits’ appended to the end of the ASN.1 certificate blob.</a:t>
            </a:r>
          </a:p>
          <a:p>
            <a:endParaRPr lang="en-US" dirty="0"/>
          </a:p>
          <a:p>
            <a:r>
              <a:rPr lang="en-US" dirty="0" smtClean="0"/>
              <a:t>For the others, there is – for now – a policy override:</a:t>
            </a:r>
          </a:p>
          <a:p>
            <a:endParaRPr lang="en-US" dirty="0"/>
          </a:p>
          <a:p>
            <a:r>
              <a:rPr lang="en-US" dirty="0" smtClean="0"/>
              <a:t>	update-crypto-policies </a:t>
            </a:r>
            <a:r>
              <a:rPr lang="en-US" dirty="0"/>
              <a:t>--set </a:t>
            </a:r>
            <a:r>
              <a:rPr lang="en-US" dirty="0" smtClean="0"/>
              <a:t>DEFAULT:SHA1</a:t>
            </a:r>
          </a:p>
          <a:p>
            <a:r>
              <a:rPr lang="en-US" dirty="0" smtClean="0"/>
              <a:t>	update-crypto-policies </a:t>
            </a:r>
            <a:r>
              <a:rPr lang="en-US" dirty="0"/>
              <a:t>--</a:t>
            </a:r>
            <a:r>
              <a:rPr lang="en-US" dirty="0" smtClean="0"/>
              <a:t>set LEGACY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40" hangingPunct="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40" hangingPunct="0"/>
              <a:t>29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0172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EMEA area membership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02919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Europe</a:t>
            </a:r>
            <a:r>
              <a:rPr lang="en-GB" baseline="30000" dirty="0" smtClean="0"/>
              <a:t>+</a:t>
            </a:r>
            <a:r>
              <a:rPr lang="en-GB" dirty="0" smtClean="0"/>
              <a:t>: GEANT TCS, and CZ</a:t>
            </a:r>
            <a:r>
              <a:rPr lang="en-GB" dirty="0"/>
              <a:t>, DE, </a:t>
            </a:r>
            <a:r>
              <a:rPr lang="en-GB" dirty="0" smtClean="0"/>
              <a:t>DK(+FI+IS+NO+SE), FR</a:t>
            </a:r>
            <a:r>
              <a:rPr lang="en-GB" dirty="0"/>
              <a:t>, GR, HR, HU, </a:t>
            </a:r>
            <a:r>
              <a:rPr lang="en-GB" dirty="0" smtClean="0"/>
              <a:t>NL</a:t>
            </a:r>
            <a:r>
              <a:rPr lang="en-GB" dirty="0"/>
              <a:t>, PL, PT, RO, </a:t>
            </a:r>
            <a:r>
              <a:rPr lang="en-GB" dirty="0" smtClean="0"/>
              <a:t>SI</a:t>
            </a:r>
            <a:r>
              <a:rPr lang="en-GB" dirty="0"/>
              <a:t>, </a:t>
            </a:r>
            <a:r>
              <a:rPr lang="en-GB" dirty="0" smtClean="0"/>
              <a:t>SK; AM</a:t>
            </a:r>
            <a:r>
              <a:rPr lang="en-GB" dirty="0"/>
              <a:t>, GE, </a:t>
            </a:r>
            <a:r>
              <a:rPr lang="en-GB" dirty="0" smtClean="0"/>
              <a:t>MD</a:t>
            </a:r>
            <a:r>
              <a:rPr lang="en-GB" dirty="0"/>
              <a:t>, ME, MK, </a:t>
            </a:r>
            <a:r>
              <a:rPr lang="en-GB" dirty="0" smtClean="0"/>
              <a:t>RS</a:t>
            </a:r>
            <a:r>
              <a:rPr lang="en-GB" dirty="0"/>
              <a:t>, </a:t>
            </a:r>
            <a:r>
              <a:rPr lang="en-GB" dirty="0" smtClean="0"/>
              <a:t>RU, </a:t>
            </a:r>
            <a:r>
              <a:rPr lang="en-GB" dirty="0"/>
              <a:t>TR, </a:t>
            </a:r>
            <a:r>
              <a:rPr lang="en-GB" dirty="0" smtClean="0"/>
              <a:t>UA, UK</a:t>
            </a:r>
          </a:p>
          <a:p>
            <a:r>
              <a:rPr lang="en-GB" dirty="0" smtClean="0"/>
              <a:t>Middle East: IR, PK</a:t>
            </a:r>
            <a:endParaRPr lang="en-GB" dirty="0"/>
          </a:p>
          <a:p>
            <a:r>
              <a:rPr lang="en-GB" dirty="0"/>
              <a:t>Africa: </a:t>
            </a:r>
            <a:r>
              <a:rPr lang="en-GB" dirty="0" smtClean="0"/>
              <a:t>DZ, KE, MA</a:t>
            </a:r>
          </a:p>
          <a:p>
            <a:r>
              <a:rPr lang="en-GB" dirty="0" smtClean="0"/>
              <a:t>CERN, RCauth.eu</a:t>
            </a:r>
            <a:endParaRPr lang="en-GB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004361"/>
                </a:solidFill>
              </a:rPr>
              <a:t>the Swiss moved from the </a:t>
            </a:r>
            <a:br>
              <a:rPr lang="en-US" i="1" dirty="0" smtClean="0">
                <a:solidFill>
                  <a:srgbClr val="004361"/>
                </a:solidFill>
              </a:rPr>
            </a:br>
            <a:r>
              <a:rPr lang="en-US" i="1" dirty="0" smtClean="0">
                <a:solidFill>
                  <a:srgbClr val="004361"/>
                </a:solidFill>
              </a:rPr>
              <a:t>imploded </a:t>
            </a:r>
            <a:r>
              <a:rPr lang="en-US" i="1" dirty="0" err="1" smtClean="0">
                <a:solidFill>
                  <a:srgbClr val="004361"/>
                </a:solidFill>
              </a:rPr>
              <a:t>DigitalTrust</a:t>
            </a:r>
            <a:r>
              <a:rPr lang="en-US" i="1" dirty="0" smtClean="0">
                <a:solidFill>
                  <a:srgbClr val="004361"/>
                </a:solidFill>
              </a:rPr>
              <a:t> to </a:t>
            </a:r>
            <a:r>
              <a:rPr lang="en-US" i="1" dirty="0" err="1" smtClean="0">
                <a:solidFill>
                  <a:srgbClr val="004361"/>
                </a:solidFill>
              </a:rPr>
              <a:t>eMudhra</a:t>
            </a:r>
            <a:r>
              <a:rPr lang="en-US" i="1" dirty="0" smtClean="0">
                <a:solidFill>
                  <a:srgbClr val="004361"/>
                </a:solidFill>
              </a:rPr>
              <a:t> </a:t>
            </a:r>
            <a:br>
              <a:rPr lang="en-US" i="1" dirty="0" smtClean="0">
                <a:solidFill>
                  <a:srgbClr val="004361"/>
                </a:solidFill>
              </a:rPr>
            </a:br>
            <a:r>
              <a:rPr lang="en-US" sz="1900" i="1" dirty="0" smtClean="0">
                <a:solidFill>
                  <a:srgbClr val="004361"/>
                </a:solidFill>
              </a:rPr>
              <a:t>(via a legacy </a:t>
            </a:r>
            <a:r>
              <a:rPr lang="en-US" sz="1900" i="1" dirty="0" err="1" smtClean="0">
                <a:solidFill>
                  <a:srgbClr val="004361"/>
                </a:solidFill>
              </a:rPr>
              <a:t>DutchGrid</a:t>
            </a:r>
            <a:r>
              <a:rPr lang="en-US" sz="1900" i="1" dirty="0" smtClean="0">
                <a:solidFill>
                  <a:srgbClr val="004361"/>
                </a:solidFill>
              </a:rPr>
              <a:t> transition)</a:t>
            </a:r>
          </a:p>
          <a:p>
            <a:pPr marL="0" indent="0">
              <a:buNone/>
            </a:pPr>
            <a:endParaRPr lang="en-GB" b="1" dirty="0" smtClean="0">
              <a:solidFill>
                <a:srgbClr val="00436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4361"/>
                </a:solidFill>
              </a:rPr>
              <a:t>Emphasis on collaboration</a:t>
            </a:r>
            <a:br>
              <a:rPr lang="en-GB" b="1" dirty="0" smtClean="0">
                <a:solidFill>
                  <a:srgbClr val="004361"/>
                </a:solidFill>
              </a:rPr>
            </a:br>
            <a:r>
              <a:rPr lang="en-GB" b="1" dirty="0" smtClean="0">
                <a:solidFill>
                  <a:srgbClr val="004361"/>
                </a:solidFill>
              </a:rPr>
              <a:t>across the whole T&amp;I space </a:t>
            </a:r>
            <a:endParaRPr lang="en-GB" b="1" dirty="0">
              <a:solidFill>
                <a:srgbClr val="00436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25137"/>
            <a:ext cx="6817425" cy="45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Interestingly, EL9 </a:t>
            </a:r>
            <a:r>
              <a:rPr lang="en-US" sz="2400" i="1" dirty="0"/>
              <a:t>does</a:t>
            </a:r>
            <a:r>
              <a:rPr lang="en-US" sz="2400" dirty="0"/>
              <a:t> ship with a lot of SHA-1 root CAs in </a:t>
            </a:r>
            <a:br>
              <a:rPr lang="en-US" sz="2400" dirty="0"/>
            </a:br>
            <a:r>
              <a:rPr lang="en-US" sz="2400" dirty="0"/>
              <a:t>	ca-certificates-2022.2.54-90.2.el9.noarch.rpm</a:t>
            </a:r>
          </a:p>
          <a:p>
            <a:r>
              <a:rPr lang="en-US" sz="2400" dirty="0"/>
              <a:t>and the p11-kit sources thereof (and thus e.g. /</a:t>
            </a:r>
            <a:r>
              <a:rPr lang="en-US" sz="2400" dirty="0" err="1"/>
              <a:t>etc</a:t>
            </a:r>
            <a:r>
              <a:rPr lang="en-US" sz="2400" dirty="0"/>
              <a:t>/</a:t>
            </a:r>
            <a:r>
              <a:rPr lang="en-US" sz="2400" dirty="0" err="1"/>
              <a:t>pki</a:t>
            </a:r>
            <a:r>
              <a:rPr lang="en-US" sz="2400" dirty="0"/>
              <a:t>/</a:t>
            </a:r>
            <a:r>
              <a:rPr lang="en-US" sz="2400" dirty="0" err="1"/>
              <a:t>tls</a:t>
            </a:r>
            <a:r>
              <a:rPr lang="en-US" sz="2400" dirty="0"/>
              <a:t>/certs/ca-bundle.crt) </a:t>
            </a:r>
            <a:br>
              <a:rPr lang="en-US" sz="2400" dirty="0"/>
            </a:br>
            <a:r>
              <a:rPr lang="en-US" sz="2400" dirty="0"/>
              <a:t>contain SHA-1 self-signed roots that do work on EL9.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relies on the OSSL proprietary ‘trust bytes’ in a BEGIN TRUSTED CERTIFICATE blob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such blobs allow SHA-1 for self-signed roots, but are not </a:t>
            </a:r>
            <a:r>
              <a:rPr lang="en-US" sz="2400" dirty="0" err="1" smtClean="0"/>
              <a:t>standarised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Yet the ‘simple’ solution, to ship both the EL/OSSL proprietary ‘trust’ bytes as well as a regular PEM formatted root does </a:t>
            </a:r>
            <a:r>
              <a:rPr lang="en-US" sz="2400" i="1" dirty="0" smtClean="0"/>
              <a:t>not</a:t>
            </a:r>
            <a:r>
              <a:rPr lang="en-US" sz="2400" dirty="0" smtClean="0"/>
              <a:t> work (thanks to Brian Lin for testing that!)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40" hangingPunct="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40" hangingPunct="0"/>
              <a:t>30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ca-certificates package in RH9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802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OSG shipped the dual-blob mode for a few days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using </a:t>
            </a:r>
            <a:r>
              <a:rPr lang="en-GB" dirty="0"/>
              <a:t>something like </a:t>
            </a:r>
            <a:r>
              <a:rPr lang="en-GB" dirty="0">
                <a:hlinkClick r:id="rId2"/>
              </a:rPr>
              <a:t>https://www.nikhef.nl/~</a:t>
            </a:r>
            <a:r>
              <a:rPr lang="en-GB" dirty="0" smtClean="0">
                <a:hlinkClick r:id="rId2"/>
              </a:rPr>
              <a:t>davidg/tmp/make-trusted.sh</a:t>
            </a:r>
            <a:endParaRPr lang="en-GB" dirty="0" smtClean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first a “BEGIN TRUSTED CERTIFICATE”, </a:t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i="1" dirty="0" smtClean="0"/>
              <a:t>in the same file </a:t>
            </a:r>
            <a:r>
              <a:rPr lang="en-GB" dirty="0" smtClean="0"/>
              <a:t>“BEGIN CERTIFICATE”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However, it broke: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CANL-Java, extending </a:t>
            </a:r>
            <a:r>
              <a:rPr lang="en-GB" dirty="0" err="1" smtClean="0"/>
              <a:t>BouncyCastle</a:t>
            </a:r>
            <a:r>
              <a:rPr lang="en-GB" dirty="0" smtClean="0"/>
              <a:t>, cannot process this blob and will balk even if it does </a:t>
            </a:r>
            <a:r>
              <a:rPr lang="en-GB" dirty="0"/>
              <a:t>not recognise it</a:t>
            </a:r>
            <a:br>
              <a:rPr lang="en-GB" dirty="0"/>
            </a:br>
            <a:r>
              <a:rPr lang="en-GB" sz="1733" dirty="0"/>
              <a:t>(</a:t>
            </a:r>
            <a:r>
              <a:rPr lang="en-GB" sz="1733" dirty="0">
                <a:hlinkClick r:id="rId3"/>
              </a:rPr>
              <a:t>https://stackoverflow.com/questions/55550299/java-can-not-load-begin-trusted-certificate-format-certificate</a:t>
            </a:r>
            <a:r>
              <a:rPr lang="en-GB" sz="1733" dirty="0"/>
              <a:t>)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 smtClean="0"/>
              <a:t>open as a </a:t>
            </a:r>
            <a:r>
              <a:rPr lang="en-GB" dirty="0" err="1" smtClean="0"/>
              <a:t>dCache</a:t>
            </a:r>
            <a:r>
              <a:rPr lang="en-GB" dirty="0" smtClean="0"/>
              <a:t> Feature Enhancement on CANL Java by Paul Millar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will not be fixed overnight, of course. And we my find other issues thereafter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OSG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66848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7501" y="1134088"/>
            <a:ext cx="11559679" cy="4497377"/>
          </a:xfrm>
        </p:spPr>
        <p:txBody>
          <a:bodyPr/>
          <a:lstStyle/>
          <a:p>
            <a:r>
              <a:rPr lang="en-US" dirty="0"/>
              <a:t>On 2023-12-20 13:25, Guido Pineda wrote:</a:t>
            </a:r>
          </a:p>
          <a:p>
            <a:endParaRPr lang="en-US" sz="2400" dirty="0"/>
          </a:p>
          <a:p>
            <a:r>
              <a:rPr lang="en-US" sz="2400" dirty="0"/>
              <a:t>&gt; I am using fetch-</a:t>
            </a:r>
            <a:r>
              <a:rPr lang="en-US" sz="2400" dirty="0" err="1"/>
              <a:t>crl</a:t>
            </a:r>
            <a:r>
              <a:rPr lang="en-US" sz="2400" dirty="0"/>
              <a:t> version 3.0.22.</a:t>
            </a:r>
          </a:p>
          <a:p>
            <a:r>
              <a:rPr lang="en-US" sz="2400" dirty="0"/>
              <a:t>&gt; We have a total of 89 trust anchors configured on our /</a:t>
            </a:r>
            <a:r>
              <a:rPr lang="en-US" sz="2400" dirty="0" err="1"/>
              <a:t>etc</a:t>
            </a:r>
            <a:r>
              <a:rPr lang="en-US" sz="2400" dirty="0"/>
              <a:t>/grid-security directory.</a:t>
            </a:r>
          </a:p>
          <a:p>
            <a:r>
              <a:rPr lang="en-US" sz="2400" dirty="0"/>
              <a:t>&gt; I have tested fetch-</a:t>
            </a:r>
            <a:r>
              <a:rPr lang="en-US" sz="2400" dirty="0" err="1"/>
              <a:t>crl</a:t>
            </a:r>
            <a:r>
              <a:rPr lang="en-US" sz="2400" dirty="0"/>
              <a:t> with different versions of OpenSSL and here are the </a:t>
            </a:r>
          </a:p>
          <a:p>
            <a:r>
              <a:rPr lang="en-US" sz="2400" dirty="0"/>
              <a:t>&gt; outcomes:</a:t>
            </a:r>
          </a:p>
          <a:p>
            <a:r>
              <a:rPr lang="en-US" sz="2400" dirty="0"/>
              <a:t>&gt; For versions 1.1.1k and versions 3.2.0, the amount of errors when trying to verify </a:t>
            </a:r>
            <a:br>
              <a:rPr lang="en-US" sz="2400" dirty="0"/>
            </a:br>
            <a:r>
              <a:rPr lang="en-US" sz="2400" dirty="0"/>
              <a:t>&gt; the CRL's is only one [which was explainable]</a:t>
            </a:r>
          </a:p>
          <a:p>
            <a:r>
              <a:rPr lang="en-US" sz="2400" dirty="0"/>
              <a:t>&gt; However, when using OpenSSL version 3.0.7, we get 10 errors</a:t>
            </a:r>
          </a:p>
          <a:p>
            <a:endParaRPr lang="en-US" dirty="0" smtClean="0"/>
          </a:p>
          <a:p>
            <a:r>
              <a:rPr lang="en-US" i="1" dirty="0" smtClean="0"/>
              <a:t>Due to self-compiling OpenSSL and does that ignore the RH crypt-policies?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… maybe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5548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2400" dirty="0"/>
              <a:t>Still, 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if you still have a SHA-1 root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 are able to re-issue with the same key (and new serial)</a:t>
            </a: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400" dirty="0"/>
              <a:t>and your EECs </a:t>
            </a:r>
            <a:r>
              <a:rPr lang="en-US" sz="2400" i="1" dirty="0"/>
              <a:t>do not </a:t>
            </a:r>
            <a:r>
              <a:rPr lang="en-US" sz="2400" dirty="0"/>
              <a:t>have </a:t>
            </a:r>
            <a:r>
              <a:rPr lang="en-US" sz="2400" dirty="0" err="1"/>
              <a:t>dirname+serial</a:t>
            </a:r>
            <a:r>
              <a:rPr lang="en-US" sz="2400" dirty="0"/>
              <a:t> in their AKI</a:t>
            </a:r>
          </a:p>
          <a:p>
            <a:r>
              <a:rPr lang="en-US" sz="2400" dirty="0"/>
              <a:t>your CAs should probably re-issuing its root because that is easier. </a:t>
            </a:r>
          </a:p>
          <a:p>
            <a:endParaRPr lang="en-US" sz="2400" dirty="0"/>
          </a:p>
          <a:p>
            <a:r>
              <a:rPr lang="en-US" sz="2400" dirty="0"/>
              <a:t>But for the large ones, esp. the </a:t>
            </a:r>
            <a:r>
              <a:rPr lang="en-US" sz="2400" dirty="0" err="1"/>
              <a:t>DigiCert</a:t>
            </a:r>
            <a:r>
              <a:rPr lang="en-US" sz="2400" dirty="0"/>
              <a:t> Assured ID Root from 2006 for instance, that will be hard. </a:t>
            </a:r>
          </a:p>
          <a:p>
            <a:r>
              <a:rPr lang="en-US" sz="2400" dirty="0"/>
              <a:t>And migrating to another (SHA-2 rooted) signing hierarchy will take at least 395 days ... and a lot of engineering on the RP and CA side</a:t>
            </a:r>
          </a:p>
          <a:p>
            <a:endParaRPr lang="en-US" sz="2400" dirty="0"/>
          </a:p>
          <a:p>
            <a:r>
              <a:rPr lang="en-US" sz="2400" dirty="0"/>
              <a:t>The root cause is with RH not understanding what a self-signed trust</a:t>
            </a:r>
          </a:p>
          <a:p>
            <a:r>
              <a:rPr lang="en-US" sz="2400" dirty="0"/>
              <a:t>anchor is, but that will not help us in the short term.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12730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412730"/>
              <a:t>33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8140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314822" y="953382"/>
            <a:ext cx="11559679" cy="3791349"/>
          </a:xfrm>
        </p:spPr>
        <p:txBody>
          <a:bodyPr/>
          <a:lstStyle/>
          <a:p>
            <a:r>
              <a:rPr lang="en-GB" sz="2400" dirty="0"/>
              <a:t>ASGCCA-2007							</a:t>
            </a:r>
            <a:r>
              <a:rPr lang="en-GB" sz="2400" dirty="0" err="1"/>
              <a:t>ArmeSFo</a:t>
            </a:r>
            <a:endParaRPr lang="en-GB" sz="2400" dirty="0"/>
          </a:p>
          <a:p>
            <a:r>
              <a:rPr lang="en-GB" sz="2400" dirty="0"/>
              <a:t>BYGCA										CESNET-CA-Root</a:t>
            </a:r>
          </a:p>
          <a:p>
            <a:r>
              <a:rPr lang="en-GB" sz="2400" dirty="0" err="1" smtClean="0"/>
              <a:t>DZeScience</a:t>
            </a:r>
            <a:r>
              <a:rPr lang="en-GB" sz="2400" dirty="0"/>
              <a:t>								</a:t>
            </a:r>
            <a:r>
              <a:rPr lang="en-GB" sz="2400" b="1" dirty="0" err="1"/>
              <a:t>DigiCertAssuredIDRootCA</a:t>
            </a:r>
            <a:r>
              <a:rPr lang="en-GB" sz="2400" b="1" dirty="0"/>
              <a:t>-Root</a:t>
            </a:r>
          </a:p>
          <a:p>
            <a:r>
              <a:rPr lang="en-GB" sz="2400" dirty="0" err="1"/>
              <a:t>DigiCertGridRootCA</a:t>
            </a:r>
            <a:r>
              <a:rPr lang="en-GB" sz="2400" dirty="0"/>
              <a:t>-Root				IHEP-2013</a:t>
            </a:r>
          </a:p>
          <a:p>
            <a:r>
              <a:rPr lang="en-GB" sz="2400" dirty="0"/>
              <a:t>KEK											</a:t>
            </a:r>
            <a:r>
              <a:rPr lang="en-GB" sz="2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LIPCA</a:t>
            </a:r>
          </a:p>
          <a:p>
            <a:r>
              <a:rPr lang="en-GB" sz="2400" dirty="0"/>
              <a:t>MARGI										</a:t>
            </a:r>
            <a:endParaRPr lang="en-GB" sz="2400" b="1" dirty="0"/>
          </a:p>
          <a:p>
            <a:r>
              <a:rPr lang="en-GB" sz="2400" dirty="0"/>
              <a:t>RDIG											</a:t>
            </a:r>
            <a:r>
              <a:rPr lang="en-GB" sz="2400" dirty="0" err="1"/>
              <a:t>RomanianGRID</a:t>
            </a:r>
            <a:endParaRPr lang="en-GB" sz="2400" dirty="0"/>
          </a:p>
          <a:p>
            <a:r>
              <a:rPr lang="en-GB" sz="2400" dirty="0"/>
              <a:t>SRCE										</a:t>
            </a:r>
            <a:r>
              <a:rPr lang="en-GB" sz="2400" dirty="0" err="1"/>
              <a:t>SiGNET</a:t>
            </a:r>
            <a:r>
              <a:rPr lang="en-GB" sz="2400" dirty="0"/>
              <a:t>-CA</a:t>
            </a:r>
          </a:p>
          <a:p>
            <a:r>
              <a:rPr lang="en-GB" sz="2400" dirty="0" err="1"/>
              <a:t>TRGrid</a:t>
            </a:r>
            <a:r>
              <a:rPr lang="en-GB" sz="2400" dirty="0"/>
              <a:t>										seegrid-ca-2013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 – state and progress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069" y="4863627"/>
            <a:ext cx="11656431" cy="1121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defTabSz="1100639"/>
            <a:r>
              <a:rPr lang="en-GB" sz="2133" b="1" dirty="0">
                <a:solidFill>
                  <a:srgbClr val="6F2575"/>
                </a:solidFill>
                <a:sym typeface="Arial"/>
              </a:rPr>
              <a:t>Fixed by now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: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GridCanada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, 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CILogon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 basic/silver/</a:t>
            </a:r>
            <a:r>
              <a:rPr lang="en-GB" sz="2133" dirty="0" err="1">
                <a:solidFill>
                  <a:srgbClr val="6F2575"/>
                </a:solidFill>
                <a:sym typeface="Arial"/>
              </a:rPr>
              <a:t>OpenID</a:t>
            </a:r>
            <a:r>
              <a:rPr lang="en-GB" sz="2133" dirty="0">
                <a:solidFill>
                  <a:srgbClr val="6F2575"/>
                </a:solidFill>
              </a:rPr>
              <a:t>, UKeScienceRoot-2007</a:t>
            </a:r>
            <a:endParaRPr lang="en-GB" sz="2133" dirty="0">
              <a:solidFill>
                <a:srgbClr val="6F2575"/>
              </a:solidFill>
              <a:sym typeface="Arial"/>
            </a:endParaRP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</a:rPr>
              <a:t>Removed</a:t>
            </a:r>
            <a:r>
              <a:rPr lang="en-GB" sz="2133" dirty="0">
                <a:solidFill>
                  <a:srgbClr val="6F2575"/>
                </a:solidFill>
              </a:rPr>
              <a:t>: DigiCertGridCA-1-Classic, </a:t>
            </a:r>
            <a:r>
              <a:rPr lang="en-GB" sz="2133" dirty="0" err="1">
                <a:solidFill>
                  <a:srgbClr val="6F2575"/>
                </a:solidFill>
              </a:rPr>
              <a:t>DigiCertGridTrustCA</a:t>
            </a:r>
            <a:r>
              <a:rPr lang="en-GB" sz="2133" dirty="0">
                <a:solidFill>
                  <a:srgbClr val="6F2575"/>
                </a:solidFill>
              </a:rPr>
              <a:t>-Classic, </a:t>
            </a:r>
            <a:r>
              <a:rPr lang="en-GB" sz="2133" dirty="0" smtClean="0">
                <a:solidFill>
                  <a:srgbClr val="6F2575"/>
                </a:solidFill>
              </a:rPr>
              <a:t>DFN-</a:t>
            </a:r>
            <a:r>
              <a:rPr lang="en-GB" sz="2133" dirty="0" err="1" smtClean="0">
                <a:solidFill>
                  <a:srgbClr val="6F2575"/>
                </a:solidFill>
              </a:rPr>
              <a:t>GridGermany</a:t>
            </a:r>
            <a:r>
              <a:rPr lang="en-GB" sz="2133" dirty="0" smtClean="0">
                <a:solidFill>
                  <a:srgbClr val="6F2575"/>
                </a:solidFill>
              </a:rPr>
              <a:t>, CNIC </a:t>
            </a:r>
          </a:p>
          <a:p>
            <a:pPr defTabSz="1100639"/>
            <a:r>
              <a:rPr lang="en-GB" sz="2133" b="1" dirty="0" smtClean="0">
                <a:solidFill>
                  <a:srgbClr val="6F2575"/>
                </a:solidFill>
                <a:sym typeface="Arial"/>
              </a:rPr>
              <a:t>Will </a:t>
            </a:r>
            <a:r>
              <a:rPr lang="en-GB" sz="2133" b="1" dirty="0">
                <a:solidFill>
                  <a:srgbClr val="6F2575"/>
                </a:solidFill>
                <a:sym typeface="Arial"/>
              </a:rPr>
              <a:t>be discontinued </a:t>
            </a:r>
            <a:r>
              <a:rPr lang="en-GB" sz="2133" dirty="0">
                <a:solidFill>
                  <a:srgbClr val="6F2575"/>
                </a:solidFill>
                <a:sym typeface="Arial"/>
              </a:rPr>
              <a:t>soon: </a:t>
            </a:r>
            <a:r>
              <a:rPr lang="en-GB" sz="2133" dirty="0" smtClean="0">
                <a:solidFill>
                  <a:srgbClr val="6F2575"/>
                </a:solidFill>
                <a:sym typeface="Arial"/>
              </a:rPr>
              <a:t>LIPCA</a:t>
            </a:r>
            <a:endParaRPr lang="en-GB" sz="2133" dirty="0">
              <a:solidFill>
                <a:srgbClr val="6F2575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95096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OUR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300052" y="5261144"/>
            <a:ext cx="9862131" cy="1015663"/>
            <a:chOff x="2329869" y="5388439"/>
            <a:chExt cx="9862131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2329869" y="5388439"/>
              <a:ext cx="9862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b="1" kern="0" dirty="0">
                  <a:solidFill>
                    <a:srgbClr val="004361"/>
                  </a:solidFill>
                  <a:latin typeface="+mj-lt"/>
                  <a:sym typeface="Akkurat Std"/>
                </a:rPr>
                <a:t>David </a:t>
              </a:r>
              <a:r>
                <a:rPr lang="sv-SE" sz="2000" b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Groep </a:t>
              </a:r>
              <a:r>
                <a:rPr lang="sv-SE" sz="2000" i="1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davidg@nikhef.nl</a:t>
              </a:r>
              <a:endParaRPr lang="sv-SE" sz="2000" i="1" kern="0" dirty="0">
                <a:solidFill>
                  <a:srgbClr val="004361"/>
                </a:solidFill>
                <a:latin typeface="+mj-lt"/>
                <a:sym typeface="Akkurat Std"/>
              </a:endParaRP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https://www.nikhef.nl/~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davidg/presentations/ </a:t>
              </a:r>
            </a:p>
            <a:p>
              <a:pPr lvl="0" algn="r" defTabSz="309563" hangingPunct="0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     https</a:t>
              </a:r>
              <a:r>
                <a:rPr lang="sv-SE" sz="2000" kern="0" dirty="0">
                  <a:solidFill>
                    <a:srgbClr val="004361"/>
                  </a:solidFill>
                  <a:latin typeface="+mj-lt"/>
                  <a:sym typeface="Akkurat Std"/>
                </a:rPr>
                <a:t>://</a:t>
              </a:r>
              <a:r>
                <a:rPr lang="sv-SE" sz="2000" kern="0" dirty="0" smtClean="0">
                  <a:solidFill>
                    <a:srgbClr val="004361"/>
                  </a:solidFill>
                  <a:latin typeface="+mj-lt"/>
                  <a:sym typeface="Akkurat Std"/>
                </a:rPr>
                <a:t>orcid.org/0000-0003-1026-6606</a:t>
              </a:r>
              <a:endParaRPr lang="sv-SE" sz="2000" kern="0" dirty="0">
                <a:solidFill>
                  <a:srgbClr val="004361"/>
                </a:solidFill>
                <a:latin typeface="+mj-lt"/>
                <a:sym typeface="Akkurat Std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199" y="6093120"/>
              <a:ext cx="198537" cy="19853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983146"/>
            <a:ext cx="937001" cy="175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5" y="5147529"/>
            <a:ext cx="922533" cy="358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32" y="5539058"/>
            <a:ext cx="1731119" cy="359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10204" y="5896271"/>
            <a:ext cx="973899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35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davidg@nikhef.nl</a:t>
            </a:r>
            <a:endParaRPr lang="en-GB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04800" y="914400"/>
            <a:ext cx="11658600" cy="428625"/>
          </a:xfrm>
        </p:spPr>
        <p:txBody>
          <a:bodyPr/>
          <a:lstStyle/>
          <a:p>
            <a:r>
              <a:rPr lang="en-GB" sz="1600" i="1" dirty="0" smtClean="0"/>
              <a:t>in collaboration with many, many people in the AARC+ Community, including Christos </a:t>
            </a:r>
            <a:r>
              <a:rPr lang="en-GB" sz="1600" i="1" dirty="0" err="1" smtClean="0"/>
              <a:t>Kanellopoulos</a:t>
            </a:r>
            <a:r>
              <a:rPr lang="en-GB" sz="1600" i="1" dirty="0" smtClean="0"/>
              <a:t>, </a:t>
            </a:r>
            <a:r>
              <a:rPr lang="en-GB" sz="1600" i="1" dirty="0"/>
              <a:t>Nicolas </a:t>
            </a:r>
            <a:r>
              <a:rPr lang="en-GB" sz="1600" i="1" dirty="0" err="1"/>
              <a:t>Liampotis</a:t>
            </a:r>
            <a:r>
              <a:rPr lang="en-GB" sz="1600" i="1" dirty="0"/>
              <a:t>, </a:t>
            </a:r>
            <a:r>
              <a:rPr lang="en-GB" sz="1600" i="1" dirty="0" err="1" smtClean="0"/>
              <a:t>Licia</a:t>
            </a:r>
            <a:r>
              <a:rPr lang="en-GB" sz="1600" i="1" dirty="0" smtClean="0"/>
              <a:t> Florio, </a:t>
            </a:r>
            <a:br>
              <a:rPr lang="en-GB" sz="1600" i="1" dirty="0" smtClean="0"/>
            </a:br>
            <a:r>
              <a:rPr lang="en-GB" sz="1600" i="1" dirty="0" smtClean="0"/>
              <a:t>Hannah Short, Maarten </a:t>
            </a:r>
            <a:r>
              <a:rPr lang="en-GB" sz="1600" i="1" dirty="0" err="1" smtClean="0"/>
              <a:t>Kremers</a:t>
            </a:r>
            <a:r>
              <a:rPr lang="en-GB" sz="1600" i="1" dirty="0" smtClean="0"/>
              <a:t>, Niels van </a:t>
            </a:r>
            <a:r>
              <a:rPr lang="en-GB" sz="1600" i="1" dirty="0" err="1" smtClean="0"/>
              <a:t>Dijk</a:t>
            </a:r>
            <a:r>
              <a:rPr lang="en-GB" sz="1600" i="1" dirty="0" smtClean="0"/>
              <a:t>, David Crooks, Dave Kelsey, Ian Neilson, Mischa </a:t>
            </a:r>
            <a:r>
              <a:rPr lang="en-GB" sz="1600" i="1" dirty="0" err="1" smtClean="0"/>
              <a:t>Sallé</a:t>
            </a:r>
            <a:r>
              <a:rPr lang="en-GB" sz="1600" i="1" dirty="0" smtClean="0"/>
              <a:t>, Jens Jensen, and so many others!</a:t>
            </a:r>
            <a:endParaRPr lang="en-US" sz="16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his work is co-supported by the Trust and Identity work package of the GEANT project (GN5-1)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2719234"/>
            <a:ext cx="1371600" cy="1371600"/>
            <a:chOff x="8762999" y="4289270"/>
            <a:chExt cx="1371600" cy="1371600"/>
          </a:xfrm>
        </p:grpSpPr>
        <p:sp>
          <p:nvSpPr>
            <p:cNvPr id="4" name="Rectangle 3"/>
            <p:cNvSpPr/>
            <p:nvPr/>
          </p:nvSpPr>
          <p:spPr>
            <a:xfrm>
              <a:off x="8762999" y="4289270"/>
              <a:ext cx="13716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543" y="4587229"/>
              <a:ext cx="858513" cy="77568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5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967" cy="4525963"/>
          </a:xfrm>
        </p:spPr>
        <p:txBody>
          <a:bodyPr>
            <a:noAutofit/>
          </a:bodyPr>
          <a:lstStyle/>
          <a:p>
            <a:r>
              <a:rPr lang="en-GB" dirty="0" smtClean="0"/>
              <a:t>Identity </a:t>
            </a:r>
            <a:r>
              <a:rPr lang="en-GB" dirty="0"/>
              <a:t>providers: both reduction and growth</a:t>
            </a:r>
          </a:p>
          <a:p>
            <a:pPr lvl="1"/>
            <a:r>
              <a:rPr lang="en-US" dirty="0" smtClean="0"/>
              <a:t>migration to GEANT TCS continues: +DE</a:t>
            </a:r>
            <a:r>
              <a:rPr lang="en-US" dirty="0"/>
              <a:t/>
            </a:r>
            <a:br>
              <a:rPr lang="en-US" dirty="0"/>
            </a:br>
            <a:r>
              <a:rPr lang="en-US" sz="1800" i="1" dirty="0"/>
              <a:t>https://wiki.geant.org/display/TCSNT/TCS+Participants+Sectigo</a:t>
            </a:r>
            <a:endParaRPr lang="en-US" i="1" dirty="0" smtClean="0"/>
          </a:p>
          <a:p>
            <a:pPr lvl="1"/>
            <a:r>
              <a:rPr lang="en-GB" dirty="0" smtClean="0"/>
              <a:t>CERN joining TCS via </a:t>
            </a:r>
            <a:r>
              <a:rPr lang="en-GB" dirty="0" err="1" smtClean="0"/>
              <a:t>Renater</a:t>
            </a:r>
            <a:r>
              <a:rPr lang="en-GB" dirty="0" smtClean="0"/>
              <a:t> (FR)</a:t>
            </a:r>
          </a:p>
          <a:p>
            <a:r>
              <a:rPr lang="en-GB" dirty="0" smtClean="0"/>
              <a:t>Self-audit review</a:t>
            </a:r>
          </a:p>
          <a:p>
            <a:pPr lvl="1"/>
            <a:r>
              <a:rPr lang="en-GB" dirty="0" smtClean="0"/>
              <a:t>Cosmin </a:t>
            </a:r>
            <a:r>
              <a:rPr lang="en-GB" dirty="0" err="1"/>
              <a:t>Nistor</a:t>
            </a:r>
            <a:r>
              <a:rPr lang="en-GB" dirty="0"/>
              <a:t> as review coordinator</a:t>
            </a:r>
          </a:p>
          <a:p>
            <a:pPr lvl="1"/>
            <a:r>
              <a:rPr lang="en-GB" dirty="0" smtClean="0"/>
              <a:t>new self-audit model: real-time interaction </a:t>
            </a:r>
            <a:br>
              <a:rPr lang="en-GB" dirty="0" smtClean="0"/>
            </a:br>
            <a:r>
              <a:rPr lang="en-GB" dirty="0" smtClean="0"/>
              <a:t>between authority and reviewers helps!</a:t>
            </a:r>
            <a:endParaRPr lang="en-US" dirty="0"/>
          </a:p>
          <a:p>
            <a:r>
              <a:rPr lang="en-US" b="1" dirty="0" smtClean="0"/>
              <a:t>Next meeting in Abingdon, UK (RAL @</a:t>
            </a:r>
            <a:r>
              <a:rPr lang="en-US" b="1" dirty="0" err="1" smtClean="0"/>
              <a:t>Coseners</a:t>
            </a:r>
            <a:r>
              <a:rPr lang="en-US" b="1" dirty="0" smtClean="0"/>
              <a:t> House) May 29-30, 2024</a:t>
            </a:r>
            <a:br>
              <a:rPr lang="en-US" b="1" dirty="0" smtClean="0"/>
            </a:br>
            <a:r>
              <a:rPr lang="en-US" b="1" dirty="0" smtClean="0"/>
              <a:t>joint with GN5-1 and the AARC TREE Policy &amp; Community</a:t>
            </a:r>
            <a:endParaRPr lang="en-GB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1" y="580639"/>
            <a:ext cx="1238124" cy="530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06" y="3276232"/>
            <a:ext cx="4627094" cy="1676768"/>
          </a:xfrm>
          <a:prstGeom prst="rect">
            <a:avLst/>
          </a:prstGeom>
          <a:effectLst>
            <a:glow rad="101600">
              <a:srgbClr val="000000">
                <a:alpha val="60000"/>
              </a:srgbClr>
            </a:glo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RCauth.eu – the ubiquitous federated IOTA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450529"/>
            <a:ext cx="10972800" cy="4675635"/>
          </a:xfrm>
        </p:spPr>
        <p:txBody>
          <a:bodyPr>
            <a:normAutofit/>
          </a:bodyPr>
          <a:lstStyle/>
          <a:p>
            <a:r>
              <a:rPr lang="en-GB" dirty="0" smtClean="0"/>
              <a:t>IGTF </a:t>
            </a:r>
            <a:r>
              <a:rPr lang="en-GB" dirty="0"/>
              <a:t>accredited IOTA (</a:t>
            </a:r>
            <a:r>
              <a:rPr lang="en-GB" dirty="0" smtClean="0"/>
              <a:t>DOGWOOD) </a:t>
            </a:r>
            <a:r>
              <a:rPr lang="en-GB" dirty="0"/>
              <a:t>CA</a:t>
            </a:r>
          </a:p>
          <a:p>
            <a:pPr lvl="1"/>
            <a:r>
              <a:rPr lang="en-GB" dirty="0"/>
              <a:t>Online credential </a:t>
            </a:r>
            <a:r>
              <a:rPr lang="en-GB" dirty="0" smtClean="0"/>
              <a:t>translation, connected </a:t>
            </a:r>
            <a:r>
              <a:rPr lang="en-GB" dirty="0"/>
              <a:t>to eduGAIN </a:t>
            </a:r>
            <a:r>
              <a:rPr lang="en-GB" dirty="0" smtClean="0"/>
              <a:t>for all </a:t>
            </a:r>
            <a:r>
              <a:rPr lang="en-GB" dirty="0" err="1" smtClean="0"/>
              <a:t>R&amp;S+Sirtfi</a:t>
            </a:r>
            <a:r>
              <a:rPr lang="en-GB" dirty="0" smtClean="0"/>
              <a:t> </a:t>
            </a:r>
            <a:r>
              <a:rPr lang="en-GB" dirty="0" err="1" smtClean="0"/>
              <a:t>IdP</a:t>
            </a:r>
            <a:endParaRPr lang="en-GB" dirty="0" smtClean="0"/>
          </a:p>
          <a:p>
            <a:pPr lvl="1"/>
            <a:r>
              <a:rPr lang="en-US" dirty="0" smtClean="0"/>
              <a:t>Inspired by &amp; leveraging </a:t>
            </a:r>
            <a:r>
              <a:rPr lang="en-US" dirty="0" err="1" smtClean="0"/>
              <a:t>CILogon</a:t>
            </a:r>
            <a:r>
              <a:rPr lang="en-US" dirty="0" smtClean="0"/>
              <a:t> delegation service</a:t>
            </a:r>
            <a:endParaRPr lang="en-GB" sz="2000" dirty="0"/>
          </a:p>
          <a:p>
            <a:r>
              <a:rPr lang="en-GB" dirty="0" smtClean="0"/>
              <a:t>Now EOSC </a:t>
            </a:r>
            <a:r>
              <a:rPr lang="en-GB" dirty="0"/>
              <a:t>Future </a:t>
            </a:r>
            <a:r>
              <a:rPr lang="en-GB" dirty="0" smtClean="0"/>
              <a:t>implemented High </a:t>
            </a:r>
            <a:r>
              <a:rPr lang="en-GB" dirty="0"/>
              <a:t>Availability setup across 3 </a:t>
            </a:r>
            <a:r>
              <a:rPr lang="en-GB" dirty="0" smtClean="0"/>
              <a:t>sites: GRNET, Nikhef/SURF, STFC/RAL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1" y="556128"/>
            <a:ext cx="1266071" cy="6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73277" y="3765155"/>
            <a:ext cx="6003723" cy="2824807"/>
            <a:chOff x="-1780924" y="-569082"/>
            <a:chExt cx="10806716" cy="50846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7211" y="-569082"/>
              <a:ext cx="3978581" cy="5084659"/>
            </a:xfrm>
            <a:prstGeom prst="rect">
              <a:avLst/>
            </a:prstGeom>
          </p:spPr>
        </p:pic>
        <p:sp>
          <p:nvSpPr>
            <p:cNvPr id="12" name="Chevron 11"/>
            <p:cNvSpPr/>
            <p:nvPr/>
          </p:nvSpPr>
          <p:spPr>
            <a:xfrm>
              <a:off x="3370811" y="1252887"/>
              <a:ext cx="493059" cy="1440719"/>
            </a:xfrm>
            <a:prstGeom prst="chevron">
              <a:avLst/>
            </a:prstGeom>
            <a:solidFill>
              <a:srgbClr val="F6791C"/>
            </a:solidFill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25" b="0" i="0" u="none" strike="noStrike" kern="0" cap="all" spc="0" normalizeH="0" baseline="0" noProof="0">
                <a:ln>
                  <a:noFill/>
                </a:ln>
                <a:solidFill>
                  <a:srgbClr val="E6223C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80924" y="152668"/>
              <a:ext cx="4939316" cy="3461325"/>
            </a:xfrm>
            <a:prstGeom prst="rect">
              <a:avLst/>
            </a:prstGeom>
          </p:spPr>
        </p:pic>
      </p:grpSp>
      <p:sp>
        <p:nvSpPr>
          <p:cNvPr id="14" name="Text Placeholder 29"/>
          <p:cNvSpPr txBox="1">
            <a:spLocks/>
          </p:cNvSpPr>
          <p:nvPr/>
        </p:nvSpPr>
        <p:spPr>
          <a:xfrm>
            <a:off x="6477000" y="6375539"/>
            <a:ext cx="4672105" cy="4992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map: RIPE NCC RIPE Atlas - 500 probes, distributed across Europe (https://atlas.ripe.net/measurements/50949024/)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304655"/>
            <a:ext cx="5715000" cy="3070884"/>
          </a:xfrm>
          <a:prstGeom prst="rect">
            <a:avLst/>
          </a:prstGeom>
        </p:spPr>
      </p:pic>
      <p:pic>
        <p:nvPicPr>
          <p:cNvPr id="16" name="Google Shape;198;g27f26ee30aa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8501" y="1675813"/>
            <a:ext cx="1379795" cy="10748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02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Federated T&amp;I and AARC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EUGridPMA</a:t>
            </a:r>
            <a:r>
              <a:rPr lang="en-GB" dirty="0" smtClean="0"/>
              <a:t>+ is also the gathering place for the AARC Policy Community,</a:t>
            </a:r>
            <a:br>
              <a:rPr lang="en-GB" dirty="0" smtClean="0"/>
            </a:br>
            <a:r>
              <a:rPr lang="en-GB" dirty="0" smtClean="0"/>
              <a:t>everything from</a:t>
            </a:r>
          </a:p>
          <a:p>
            <a:endParaRPr lang="en-GB" dirty="0" smtClean="0"/>
          </a:p>
          <a:p>
            <a:r>
              <a:rPr lang="en-GB" dirty="0" smtClean="0"/>
              <a:t>federated access to ‘SSH’ non-web services</a:t>
            </a:r>
          </a:p>
          <a:p>
            <a:r>
              <a:rPr lang="en-GB" dirty="0" smtClean="0"/>
              <a:t>RP trust resource evolution</a:t>
            </a:r>
          </a:p>
          <a:p>
            <a:r>
              <a:rPr lang="en-GB" dirty="0" err="1" smtClean="0"/>
              <a:t>OpenID</a:t>
            </a:r>
            <a:r>
              <a:rPr lang="en-GB" dirty="0" smtClean="0"/>
              <a:t> Connect Federation models</a:t>
            </a:r>
          </a:p>
          <a:p>
            <a:r>
              <a:rPr lang="en-GB" dirty="0" smtClean="0"/>
              <a:t>Enabling Communities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90600" y="5562600"/>
            <a:ext cx="10453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F2575"/>
                </a:solidFill>
              </a:rPr>
              <a:t>https://www.eugridpma.org/meetings/2024-01/The-Copenhagen-60th-EUGridPMA+-Meeting-Summary.pdf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64247"/>
            <a:ext cx="109728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Federated T&amp;I and AARC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90600" y="5552209"/>
            <a:ext cx="10453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https://www.eugridpma.org/meetings/2024-01/The-Copenhagen-60th-EUGridPMA+-Meeting-Summary.pdf</a:t>
            </a:r>
          </a:p>
        </p:txBody>
      </p:sp>
    </p:spTree>
    <p:extLst>
      <p:ext uri="{BB962C8B-B14F-4D97-AF65-F5344CB8AC3E}">
        <p14:creationId xmlns:p14="http://schemas.microsoft.com/office/powerpoint/2010/main" val="193254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891"/>
            <a:ext cx="10896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error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Verifying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signature using certificate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D12E922822BE64D50146188BC32D99C83CDBBC71  </a:t>
            </a:r>
            <a:b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EUGridPMA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Distribution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3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&lt;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info@eugridpma.org&gt;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b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Key C32D99C83CDBBC71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invalid: not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signing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capable</a:t>
            </a:r>
            <a:endParaRPr lang="en-GB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Fedora Core 38</a:t>
            </a:r>
            <a:r>
              <a:rPr lang="en-US" dirty="0" smtClean="0"/>
              <a:t>+ (and thus later in its derivatives, and maybe soon in </a:t>
            </a:r>
            <a:r>
              <a:rPr lang="en-US" dirty="0" err="1" smtClean="0"/>
              <a:t>Debian</a:t>
            </a:r>
            <a:r>
              <a:rPr lang="en-US" dirty="0" smtClean="0"/>
              <a:t>), RSA 1024 package signing no longer supported by default</a:t>
            </a:r>
          </a:p>
          <a:p>
            <a:pPr marL="0" indent="0">
              <a:buNone/>
            </a:pPr>
            <a:r>
              <a:rPr lang="en-US" dirty="0" smtClean="0"/>
              <a:t>(work-around with bespoke crypto-policies possible, not recommended)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9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signing key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future releases </a:t>
            </a:r>
            <a:r>
              <a:rPr lang="en-US" dirty="0" smtClean="0"/>
              <a:t>we move </a:t>
            </a:r>
            <a:br>
              <a:rPr lang="en-US" dirty="0" smtClean="0"/>
            </a:br>
            <a:r>
              <a:rPr lang="en-US" dirty="0" smtClean="0"/>
              <a:t>to a </a:t>
            </a:r>
            <a:r>
              <a:rPr lang="en-US" b="1" dirty="0" smtClean="0"/>
              <a:t>new GPG </a:t>
            </a:r>
            <a:r>
              <a:rPr lang="en-US" b="1" dirty="0"/>
              <a:t>package </a:t>
            </a:r>
            <a:r>
              <a:rPr lang="en-US" b="1" dirty="0" smtClean="0"/>
              <a:t>key</a:t>
            </a:r>
          </a:p>
          <a:p>
            <a:r>
              <a:rPr lang="en-US" dirty="0"/>
              <a:t>RSA-2048 </a:t>
            </a:r>
            <a:endParaRPr lang="en-US" dirty="0" smtClean="0"/>
          </a:p>
          <a:p>
            <a:r>
              <a:rPr lang="en-US" dirty="0" smtClean="0"/>
              <a:t>called GPG-KEY-EUGridPMA-RPM-4</a:t>
            </a:r>
          </a:p>
          <a:p>
            <a:r>
              <a:rPr lang="en-US" dirty="0" smtClean="0"/>
              <a:t>distributed with 1.122+ releases</a:t>
            </a:r>
          </a:p>
          <a:p>
            <a:r>
              <a:rPr lang="en-US" dirty="0" smtClean="0"/>
              <a:t>Retrieve new </a:t>
            </a:r>
            <a:r>
              <a:rPr lang="en-US" dirty="0"/>
              <a:t>public key file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dl.igtf.net/distribution/GPG-KEY-EUGridPMA-RPM-4</a:t>
            </a:r>
          </a:p>
          <a:p>
            <a:r>
              <a:rPr lang="en-US" dirty="0" smtClean="0"/>
              <a:t>or from the public key servers: </a:t>
            </a:r>
            <a:r>
              <a:rPr lang="en-US" dirty="0" err="1" smtClean="0"/>
              <a:t>rsa</a:t>
            </a:r>
            <a:r>
              <a:rPr lang="en-US" dirty="0" smtClean="0"/>
              <a:t>/2048 dated 2023-07-29T12:06:23Z</a:t>
            </a:r>
          </a:p>
          <a:p>
            <a:r>
              <a:rPr lang="en-US" dirty="0" smtClean="0"/>
              <a:t>fingerprint: 565f 4528 ead3 f537 27b5 a2e9 b055 0056 </a:t>
            </a:r>
            <a:r>
              <a:rPr lang="en-US" b="1" dirty="0" smtClean="0"/>
              <a:t>7634 1f1a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10" y="1417638"/>
            <a:ext cx="4930590" cy="2286000"/>
          </a:xfrm>
          <a:prstGeom prst="rect">
            <a:avLst/>
          </a:prstGeom>
          <a:ln>
            <a:solidFill>
              <a:srgbClr val="004361"/>
            </a:solidFill>
          </a:ln>
        </p:spPr>
      </p:pic>
    </p:spTree>
    <p:extLst>
      <p:ext uri="{BB962C8B-B14F-4D97-AF65-F5344CB8AC3E}">
        <p14:creationId xmlns:p14="http://schemas.microsoft.com/office/powerpoint/2010/main" val="142617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downstream distribution (like EGI) follow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172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EGI uses the same signing key, since – for now – the packaging is integrated and co-supported by EGI</a:t>
            </a:r>
          </a:p>
          <a:p>
            <a:endParaRPr lang="en-US" dirty="0"/>
          </a:p>
          <a:p>
            <a:r>
              <a:rPr lang="en-US" dirty="0" smtClean="0"/>
              <a:t>Plan is to move on the next major change, but not before Q2 2024</a:t>
            </a:r>
          </a:p>
          <a:p>
            <a:endParaRPr lang="en-US" dirty="0"/>
          </a:p>
          <a:p>
            <a:r>
              <a:rPr lang="en-US" dirty="0" smtClean="0"/>
              <a:t>RHEL SHA-1 Root issue may be a good time to also make this change the default?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European developments - TAGPMA MSP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626705"/>
            <a:ext cx="4620270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7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TF-template-davidg-9x16.potx" id="{F88861DC-B770-4CDE-955A-243752A50076}" vid="{E3E9ED40-0286-43CB-860C-09554CE4D4CC}"/>
    </a:ext>
  </a:extLst>
</a:theme>
</file>

<file path=ppt/theme/theme2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IGTF-template-davidg-9x16</Template>
  <TotalTime>17892</TotalTime>
  <Words>2805</Words>
  <Application>Microsoft Office PowerPoint</Application>
  <PresentationFormat>Widescreen</PresentationFormat>
  <Paragraphs>371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Akkurat Std</vt:lpstr>
      <vt:lpstr>Arial</vt:lpstr>
      <vt:lpstr>Calibri</vt:lpstr>
      <vt:lpstr>Courier</vt:lpstr>
      <vt:lpstr>Courier New</vt:lpstr>
      <vt:lpstr>Helvetica Neue Medium</vt:lpstr>
      <vt:lpstr>Verdana</vt:lpstr>
      <vt:lpstr>Office Theme</vt:lpstr>
      <vt:lpstr>Nikhef-DG22-NikUM-main</vt:lpstr>
      <vt:lpstr>European IGTF update</vt:lpstr>
      <vt:lpstr>Meanwhile in the EUGridPMA+ …</vt:lpstr>
      <vt:lpstr>EMEA area membership evolution</vt:lpstr>
      <vt:lpstr>Membership and other changes</vt:lpstr>
      <vt:lpstr>RCauth.eu – the ubiquitous federated IOTA</vt:lpstr>
      <vt:lpstr>Federated T&amp;I and AARC</vt:lpstr>
      <vt:lpstr>Distribution signing key update</vt:lpstr>
      <vt:lpstr>Distribution signing key update</vt:lpstr>
      <vt:lpstr>Specific downstream distribution (like EGI) follow</vt:lpstr>
      <vt:lpstr>S/MIME Baseline Requirements</vt:lpstr>
      <vt:lpstr>CA/BROWSER Forum</vt:lpstr>
      <vt:lpstr>Different ‘profiles’ and validation types</vt:lpstr>
      <vt:lpstr>What TCS did </vt:lpstr>
      <vt:lpstr>Sponsor validated</vt:lpstr>
      <vt:lpstr>The new TCS Private hierarchies</vt:lpstr>
      <vt:lpstr>The guidance doc for TCS …</vt:lpstr>
      <vt:lpstr>User awareness</vt:lpstr>
      <vt:lpstr>Other CABF things to keep in mind</vt:lpstr>
      <vt:lpstr>Attribute Authority operational security</vt:lpstr>
      <vt:lpstr>Taking proper care of trust sources</vt:lpstr>
      <vt:lpstr>Operational guideline landscape for - proxy or source - AAI components</vt:lpstr>
      <vt:lpstr>Operational security focus in the BPA: beyond just the IdPs</vt:lpstr>
      <vt:lpstr>AARC-G071: keeping users &amp; communities protected, moving across models</vt:lpstr>
      <vt:lpstr>Implementation of the AA Operations (“AAI proxy”) Security guidelines</vt:lpstr>
      <vt:lpstr>Deployment guidance included … </vt:lpstr>
      <vt:lpstr>G071 self-assessment process</vt:lpstr>
      <vt:lpstr>The challenge of self-signed roots  and FF &amp; RedHat’ s idea of what self-signed means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OUR global trust fabric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and Security developments in the EUGridPMA and EOSC</dc:title>
  <dc:creator>davidg</dc:creator>
  <cp:lastModifiedBy>davidg</cp:lastModifiedBy>
  <cp:revision>331</cp:revision>
  <cp:lastPrinted>2021-03-20T13:35:45Z</cp:lastPrinted>
  <dcterms:created xsi:type="dcterms:W3CDTF">2021-03-15T10:18:01Z</dcterms:created>
  <dcterms:modified xsi:type="dcterms:W3CDTF">2024-03-26T06:41:19Z</dcterms:modified>
</cp:coreProperties>
</file>