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14" r:id="rId2"/>
  </p:sldMasterIdLst>
  <p:notesMasterIdLst>
    <p:notesMasterId r:id="rId14"/>
  </p:notesMasterIdLst>
  <p:handoutMasterIdLst>
    <p:handoutMasterId r:id="rId15"/>
  </p:handoutMasterIdLst>
  <p:sldIdLst>
    <p:sldId id="256" r:id="rId3"/>
    <p:sldId id="391" r:id="rId4"/>
    <p:sldId id="313" r:id="rId5"/>
    <p:sldId id="314" r:id="rId6"/>
    <p:sldId id="441" r:id="rId7"/>
    <p:sldId id="410" r:id="rId8"/>
    <p:sldId id="433" r:id="rId9"/>
    <p:sldId id="429" r:id="rId10"/>
    <p:sldId id="440" r:id="rId11"/>
    <p:sldId id="442" r:id="rId12"/>
    <p:sldId id="259" r:id="rId13"/>
  </p:sldIdLst>
  <p:sldSz cx="12192000" cy="6858000"/>
  <p:notesSz cx="4683125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6F2575"/>
    <a:srgbClr val="004361"/>
    <a:srgbClr val="000000"/>
    <a:srgbClr val="F57A1E"/>
    <a:srgbClr val="ED154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46" autoAdjust="0"/>
    <p:restoredTop sz="93860" autoAdjust="0"/>
  </p:normalViewPr>
  <p:slideViewPr>
    <p:cSldViewPr>
      <p:cViewPr varScale="1">
        <p:scale>
          <a:sx n="89" d="100"/>
          <a:sy n="89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6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652688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AA59789D-99D0-4A39-8CF4-F055636CD800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652688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3978B75B-593A-4925-A86E-4B8422E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52688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7AF8201F-1A73-4492-BF25-A91C82CADB2C}" type="datetimeFigureOut">
              <a:rPr lang="en-GB" smtClean="0"/>
              <a:t>2026-03-12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52450" y="652463"/>
            <a:ext cx="57880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396" tIns="38198" rIns="76396" bIns="381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8313" y="4126230"/>
            <a:ext cx="3746500" cy="3909060"/>
          </a:xfrm>
          <a:prstGeom prst="rect">
            <a:avLst/>
          </a:prstGeom>
        </p:spPr>
        <p:txBody>
          <a:bodyPr vert="horz" lIns="76396" tIns="38198" rIns="76396" bIns="3819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52688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1412777"/>
            <a:ext cx="8136919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700" y="3886200"/>
            <a:ext cx="8136919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7700" y="6324069"/>
            <a:ext cx="1735876" cy="365125"/>
          </a:xfrm>
        </p:spPr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62272" y="3426522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33" y="175548"/>
            <a:ext cx="2675768" cy="12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4403" y="5105400"/>
            <a:ext cx="2568698" cy="5334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32"/>
            <a:ext cx="8827531" cy="392885"/>
            <a:chOff x="1162308" y="4642549"/>
            <a:chExt cx="6620648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97548"/>
              <a:ext cx="6194244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800" kern="1200" baseline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ALSO SUPPORTED BY A project that has received </a:t>
              </a:r>
              <a:r>
                <a:rPr lang="en-GB" sz="80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856726  (GN4-3).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34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5 and AARC+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63"/>
            <a:ext cx="9321640" cy="392887"/>
            <a:chOff x="1162308" y="4642549"/>
            <a:chExt cx="6991229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82068"/>
              <a:ext cx="65648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This work has been co-supported by projects that have received funding from the European Union’s Horizon research and innovation programmes under Grant </a:t>
              </a:r>
              <a:r>
                <a:rPr kumimoji="0" lang="en-GB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Agreemen</a:t>
              </a: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 No. </a:t>
              </a:r>
              <a:b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</a:b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101100680 (GN5-1), 856726  (GN4-3), and 730941 (AARC2).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43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6258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3650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235" y="131700"/>
            <a:ext cx="9498575" cy="659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9682907" y="1423"/>
            <a:ext cx="255592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" name="Driehoek"/>
          <p:cNvSpPr/>
          <p:nvPr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7691967" y="3622577"/>
            <a:ext cx="3257485" cy="2910263"/>
          </a:xfrm>
          <a:prstGeom prst="rect">
            <a:avLst/>
          </a:prstGeom>
        </p:spPr>
        <p:txBody>
          <a:bodyPr anchor="b"/>
          <a:lstStyle>
            <a:lvl1pPr>
              <a:defRPr sz="2133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727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27" y="1165246"/>
            <a:ext cx="5392173" cy="492399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631377"/>
            <a:ext cx="3543785" cy="7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2341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57" y="708655"/>
            <a:ext cx="5818699" cy="531348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5" y="1574671"/>
            <a:ext cx="3486456" cy="7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348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68" y="581448"/>
            <a:ext cx="5226632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51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60269" y="1"/>
            <a:ext cx="6231731" cy="6866164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7955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667"/>
            </a:lvl1pPr>
            <a:lvl2pPr marL="158747" indent="0">
              <a:buFont typeface="Arial" panose="020B0604020202020204" pitchFamily="34" charset="0"/>
              <a:buNone/>
              <a:defRPr sz="2133"/>
            </a:lvl2pPr>
            <a:lvl3pPr marL="385224" indent="0">
              <a:buFont typeface="Arial" panose="020B0604020202020204" pitchFamily="34" charset="0"/>
              <a:buNone/>
              <a:defRPr sz="1867"/>
            </a:lvl3pPr>
            <a:lvl4pPr marL="535504" indent="0">
              <a:buFont typeface="Arial" panose="020B0604020202020204" pitchFamily="34" charset="0"/>
              <a:buNone/>
              <a:defRPr sz="1600"/>
            </a:lvl4pPr>
            <a:lvl5pPr marL="687900" indent="0">
              <a:buFont typeface="Arial" panose="020B0604020202020204" pitchFamily="34" charset="0"/>
              <a:buNone/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30078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002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374152"/>
            <a:ext cx="7696200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6F257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EUGridPMA and IGTF - continuous evolution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250144"/>
            <a:ext cx="3657600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0" y="2696633"/>
            <a:ext cx="7696200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322710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751">
                <a:solidFill>
                  <a:srgbClr val="E3D88B"/>
                </a:solidFill>
              </a:defRPr>
            </a:lvl1pPr>
            <a:lvl2pPr marL="158747" indent="0">
              <a:buFont typeface="Arial" panose="020B0604020202020204" pitchFamily="34" charset="0"/>
              <a:buNone/>
              <a:defRPr/>
            </a:lvl2pPr>
            <a:lvl3pPr marL="385224" indent="0">
              <a:buFont typeface="Arial" panose="020B0604020202020204" pitchFamily="34" charset="0"/>
              <a:buNone/>
              <a:defRPr/>
            </a:lvl3pPr>
            <a:lvl4pPr marL="535504" indent="0">
              <a:buFont typeface="Arial" panose="020B0604020202020204" pitchFamily="34" charset="0"/>
              <a:buNone/>
              <a:defRPr/>
            </a:lvl4pPr>
            <a:lvl5pPr marL="687900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40760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4345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59224" y="4374152"/>
            <a:ext cx="6694576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E3D8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/>
          <a:srcRect l="3709" t="15831" r="44950" b="12066"/>
          <a:stretch/>
        </p:blipFill>
        <p:spPr>
          <a:xfrm rot="10800000">
            <a:off x="0" y="674124"/>
            <a:ext cx="4876800" cy="47548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0053" y="2696633"/>
            <a:ext cx="6693747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524554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05279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18769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57773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435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067031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82481"/>
            <a:ext cx="5589025" cy="449602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161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17501" y="1281495"/>
            <a:ext cx="5589025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045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25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147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6451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91361"/>
            <a:ext cx="5589025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7722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2791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3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660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257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3085" y="6356351"/>
            <a:ext cx="787611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3205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8107" y="2123620"/>
            <a:ext cx="1317893" cy="695779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313" y="6356351"/>
            <a:ext cx="1255779" cy="365125"/>
          </a:xfrm>
        </p:spPr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3652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992061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8350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213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7070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9463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455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7122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77844" y="0"/>
            <a:ext cx="1914157" cy="68580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992061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811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950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38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35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3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39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2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8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9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3916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3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4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212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0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1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4048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0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0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81495"/>
            <a:ext cx="4764419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0508"/>
            <a:ext cx="4763624" cy="450726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825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5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56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299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0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0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089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54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57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3986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30990" y="-9755"/>
            <a:ext cx="12253980" cy="6877513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696437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6329" y="0"/>
            <a:ext cx="12208329" cy="6882248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317500" y="4774991"/>
            <a:ext cx="3066720" cy="1759368"/>
          </a:xfrm>
          <a:prstGeom prst="rect">
            <a:avLst/>
          </a:prstGeom>
        </p:spPr>
        <p:txBody>
          <a:bodyPr anchor="b"/>
          <a:lstStyle>
            <a:lvl1pPr>
              <a:defRPr sz="125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386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4464" y="-16693"/>
            <a:ext cx="11250792" cy="6875057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9427634" y="323642"/>
            <a:ext cx="2443031" cy="6210719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43827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4465" y="-30898"/>
            <a:ext cx="12234565" cy="6889263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8385738" y="323642"/>
            <a:ext cx="3484927" cy="1997692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187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image" Target="../media/image8.wmf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image" Target="../media/image7.png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549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3" y="6356351"/>
            <a:ext cx="825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8501" y="6356351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813" r:id="rId14"/>
    <p:sldLayoutId id="2147483812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352425" y="6361585"/>
            <a:ext cx="235107" cy="2308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5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7500" y="323641"/>
            <a:ext cx="5511800" cy="5464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EUGridPMA and IGTF - continuous evolution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</p:sldLayoutIdLst>
  <p:transition spd="med"/>
  <p:hf hdr="0" dt="0"/>
  <p:txStyles>
    <p:title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2514599"/>
            <a:ext cx="8435700" cy="1085851"/>
          </a:xfrm>
        </p:spPr>
        <p:txBody>
          <a:bodyPr>
            <a:normAutofit/>
          </a:bodyPr>
          <a:lstStyle/>
          <a:p>
            <a:r>
              <a:rPr lang="en-US" sz="5400" dirty="0" err="1"/>
              <a:t>EUGridPMA</a:t>
            </a:r>
            <a:r>
              <a:rPr lang="en-US" sz="5400" dirty="0"/>
              <a:t> Status Updates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4172" y="3886200"/>
            <a:ext cx="8136919" cy="1752600"/>
          </a:xfrm>
        </p:spPr>
        <p:txBody>
          <a:bodyPr>
            <a:normAutofit/>
          </a:bodyPr>
          <a:lstStyle/>
          <a:p>
            <a:r>
              <a:rPr lang="en-US" dirty="0"/>
              <a:t>status of our authorities and trust fabric news</a:t>
            </a:r>
          </a:p>
          <a:p>
            <a:endParaRPr lang="en-US" i="1" dirty="0"/>
          </a:p>
          <a:p>
            <a:r>
              <a:rPr lang="en-US" i="1" dirty="0"/>
              <a:t>March 2026</a:t>
            </a:r>
            <a:endParaRPr lang="en-GB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0681" y="3105398"/>
            <a:ext cx="2568698" cy="685800"/>
          </a:xfrm>
        </p:spPr>
        <p:txBody>
          <a:bodyPr anchor="t">
            <a:normAutofit lnSpcReduction="10000"/>
          </a:bodyPr>
          <a:lstStyle/>
          <a:p>
            <a:r>
              <a:rPr lang="en-GB" dirty="0"/>
              <a:t>David Groep</a:t>
            </a:r>
          </a:p>
          <a:p>
            <a:r>
              <a:rPr lang="en-GB" i="1" dirty="0"/>
              <a:t>davidg@nikhef.nl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95" y="3910891"/>
            <a:ext cx="1143000" cy="4437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6019800"/>
            <a:ext cx="2743200" cy="369332"/>
            <a:chOff x="76200" y="3115549"/>
            <a:chExt cx="2743200" cy="3693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165560"/>
              <a:ext cx="382163" cy="2547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200" y="3115549"/>
              <a:ext cx="2295704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work has received co-funding </a:t>
              </a:r>
              <a:b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from the European Union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403" y="6386074"/>
            <a:ext cx="2819395" cy="369332"/>
            <a:chOff x="152003" y="3481823"/>
            <a:chExt cx="2819395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52003" y="3481823"/>
              <a:ext cx="2219901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co-supported by Nikhef and the  Dutch </a:t>
              </a:r>
              <a:b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e-Infrastructure coordinated by SURF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539961"/>
              <a:ext cx="534161" cy="27225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71" y="4932235"/>
            <a:ext cx="1238124" cy="530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5582926"/>
            <a:ext cx="2743200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the work programme of </a:t>
            </a:r>
            <a:br>
              <a: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GEANT 5-1 </a:t>
            </a:r>
            <a:r>
              <a:rPr lang="en-GB" sz="9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EnCo</a:t>
            </a:r>
            <a:r>
              <a: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AARC TREE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95" y="4434062"/>
            <a:ext cx="1854730" cy="3855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99" y="228599"/>
            <a:ext cx="2761137" cy="1184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1CD96-8E06-C5E3-66A4-84A1CB9C7118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2400" dirty="0"/>
              <a:t>Use case is LHCOPN </a:t>
            </a:r>
          </a:p>
          <a:p>
            <a:r>
              <a:rPr lang="en-US" sz="2400" dirty="0"/>
              <a:t>(i.e. might be less relevant for CAs that do not need to support LHCOPN)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There is a </a:t>
            </a:r>
            <a:r>
              <a:rPr lang="en-US" sz="2400" dirty="0" err="1"/>
              <a:t>fall-back</a:t>
            </a:r>
            <a:r>
              <a:rPr lang="en-US" sz="2400" dirty="0"/>
              <a:t> location that works, and RPs can enable it </a:t>
            </a:r>
            <a:br>
              <a:rPr lang="en-US" sz="2400" dirty="0"/>
            </a:br>
            <a:r>
              <a:rPr lang="en-US" sz="2400" dirty="0"/>
              <a:t>with a two-line configuration can be set at the default for CLRs in, e.g., </a:t>
            </a:r>
            <a:r>
              <a:rPr lang="en-US" sz="2400" dirty="0">
                <a:latin typeface="Courier"/>
              </a:rPr>
              <a:t>/</a:t>
            </a:r>
            <a:r>
              <a:rPr lang="en-US" sz="2400" dirty="0" err="1">
                <a:latin typeface="Courier"/>
              </a:rPr>
              <a:t>etc</a:t>
            </a:r>
            <a:r>
              <a:rPr lang="en-US" sz="2400" dirty="0">
                <a:latin typeface="Courier"/>
              </a:rPr>
              <a:t>/fetch-</a:t>
            </a:r>
            <a:r>
              <a:rPr lang="en-US" sz="2400" dirty="0" err="1">
                <a:latin typeface="Courier"/>
              </a:rPr>
              <a:t>crl.d</a:t>
            </a:r>
            <a:r>
              <a:rPr lang="en-US" sz="2400" dirty="0">
                <a:latin typeface="Courier"/>
              </a:rPr>
              <a:t>/</a:t>
            </a:r>
            <a:r>
              <a:rPr lang="en-US" sz="2400" dirty="0" err="1">
                <a:latin typeface="Courier"/>
              </a:rPr>
              <a:t>ipmirror</a:t>
            </a:r>
            <a:endParaRPr lang="en-US" sz="2400" dirty="0">
              <a:latin typeface="Courier"/>
            </a:endParaRPr>
          </a:p>
          <a:p>
            <a:pPr algn="ctr"/>
            <a:r>
              <a:rPr lang="en-US" sz="2400" b="1" dirty="0" err="1">
                <a:latin typeface="Courier"/>
              </a:rPr>
              <a:t>postpend_url</a:t>
            </a:r>
            <a:r>
              <a:rPr lang="en-US" sz="2400" b="1" dirty="0">
                <a:latin typeface="Courier"/>
              </a:rPr>
              <a:t>=http://dl.igtf.net/certificates/@ANCHOR@.r0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Recommended solution is for sites to have a </a:t>
            </a:r>
            <a:r>
              <a:rPr lang="en-US" sz="2400" b="1" dirty="0"/>
              <a:t>local web cache proxy</a:t>
            </a:r>
            <a:br>
              <a:rPr lang="en-US" sz="2400" dirty="0"/>
            </a:br>
            <a:r>
              <a:rPr lang="en-US" sz="2400" dirty="0"/>
              <a:t>which then should support ipv6 and will hide any v4-only CRLs effectively without any per-system config.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Request to CAs is to consider support IPv6 on their native CDP</a:t>
            </a:r>
          </a:p>
          <a:p>
            <a:pPr marL="501647" lvl="1" indent="-342900">
              <a:buFont typeface="Arial" panose="020B0604020202020204" pitchFamily="34" charset="0"/>
              <a:buChar char="•"/>
            </a:pPr>
            <a:r>
              <a:rPr lang="en-US" sz="1866" dirty="0"/>
              <a:t>Adding IPv6 support via CDNs (e.g. </a:t>
            </a:r>
            <a:r>
              <a:rPr lang="en-US" sz="1866" dirty="0" err="1"/>
              <a:t>CloudFlare</a:t>
            </a:r>
            <a:r>
              <a:rPr lang="en-US" sz="1866" dirty="0"/>
              <a:t>) works, but will compromise digital sovereignty. </a:t>
            </a:r>
          </a:p>
          <a:p>
            <a:pPr marL="501647" lvl="1" indent="-342900">
              <a:buFont typeface="Arial" panose="020B0604020202020204" pitchFamily="34" charset="0"/>
              <a:buChar char="•"/>
            </a:pPr>
            <a:r>
              <a:rPr lang="en-US" sz="1866" dirty="0"/>
              <a:t>Do NOT disable IPv4, since the majority outside of LHCOPN relies on it everywhere </a:t>
            </a:r>
            <a:r>
              <a:rPr lang="en-US" sz="1866" dirty="0">
                <a:sym typeface="Wingdings" panose="05000000000000000000" pitchFamily="2" charset="2"/>
              </a:rPr>
              <a:t></a:t>
            </a:r>
            <a:r>
              <a:rPr lang="en-US" sz="1866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0C6B0-8AF9-CE8F-5229-84D710AA7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C12E8-F62E-4377-9166-9DDB7EBDE2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IPv6, anyone?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AC5EE-B68F-0A30-2E5C-2FCBD6E2D8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8651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OUR global trust fabric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00052" y="5261144"/>
            <a:ext cx="9862131" cy="1015663"/>
            <a:chOff x="2329869" y="5388439"/>
            <a:chExt cx="9862131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2329869" y="5388439"/>
              <a:ext cx="9862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b="1" kern="0" dirty="0">
                  <a:solidFill>
                    <a:srgbClr val="004361"/>
                  </a:solidFill>
                  <a:latin typeface="+mj-lt"/>
                  <a:sym typeface="Akkurat Std"/>
                </a:rPr>
                <a:t>David Groep </a:t>
              </a:r>
              <a:r>
                <a:rPr lang="sv-SE" sz="2000" i="1" kern="0" dirty="0">
                  <a:solidFill>
                    <a:srgbClr val="004361"/>
                  </a:solidFill>
                  <a:latin typeface="+mj-lt"/>
                  <a:sym typeface="Akkurat Std"/>
                </a:rPr>
                <a:t>davidg@nikhef.nl</a:t>
              </a: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https://www.nikhef.nl/~davidg/presentations/ </a:t>
              </a: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     https://orcid.org/0000-0003-1026-6606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199" y="6093120"/>
              <a:ext cx="198537" cy="19853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983146"/>
            <a:ext cx="937001" cy="175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147529"/>
            <a:ext cx="922533" cy="358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2" y="5539058"/>
            <a:ext cx="1731119" cy="3598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1D41-7667-3CF9-6379-96CE8D24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Meanwhile in the </a:t>
            </a:r>
            <a:r>
              <a:rPr lang="en-US" dirty="0" err="1"/>
              <a:t>EUGridPMA</a:t>
            </a:r>
            <a:r>
              <a:rPr lang="en-US" dirty="0"/>
              <a:t>+ …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16527" y="1905000"/>
            <a:ext cx="10972800" cy="390360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EUGridPMA</a:t>
            </a:r>
            <a:r>
              <a:rPr lang="en-US" dirty="0"/>
              <a:t> and IGTF distribution matters</a:t>
            </a:r>
          </a:p>
          <a:p>
            <a:pPr lvl="1"/>
            <a:r>
              <a:rPr lang="en-US" dirty="0"/>
              <a:t>constituency and developments</a:t>
            </a:r>
          </a:p>
          <a:p>
            <a:pPr lvl="1"/>
            <a:r>
              <a:rPr lang="en-US" dirty="0"/>
              <a:t>Inclusion of DCVOTA in 1.139 (released yesterday)</a:t>
            </a:r>
          </a:p>
          <a:p>
            <a:r>
              <a:rPr lang="en-US" dirty="0"/>
              <a:t>Lifetime of server certificates for non-</a:t>
            </a:r>
            <a:r>
              <a:rPr lang="en-US" dirty="0" err="1"/>
              <a:t>WebPKI</a:t>
            </a:r>
            <a:r>
              <a:rPr lang="en-US" dirty="0"/>
              <a:t> certs</a:t>
            </a:r>
          </a:p>
          <a:p>
            <a:r>
              <a:rPr lang="en-US" dirty="0"/>
              <a:t>Client </a:t>
            </a:r>
            <a:r>
              <a:rPr lang="en-US" dirty="0" err="1"/>
              <a:t>eKU</a:t>
            </a:r>
            <a:r>
              <a:rPr lang="en-US" dirty="0"/>
              <a:t> in server certs – deadline deferred</a:t>
            </a:r>
          </a:p>
          <a:p>
            <a:r>
              <a:rPr lang="en-US" dirty="0"/>
              <a:t>SHA-1 migration</a:t>
            </a:r>
          </a:p>
          <a:p>
            <a:r>
              <a:rPr lang="en-US" dirty="0"/>
              <a:t>IPv6 support</a:t>
            </a:r>
          </a:p>
          <a:p>
            <a:r>
              <a:rPr lang="en-US" dirty="0"/>
              <a:t>Many discussion points (knowledge base, token trust …)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b="1" dirty="0"/>
              <a:t>https://eugridpma.org/minutes/66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A9911-841A-B72B-D5AD-A6AE5047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5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EMEA area membership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029199"/>
          </a:xfrm>
        </p:spPr>
        <p:txBody>
          <a:bodyPr>
            <a:normAutofit/>
          </a:bodyPr>
          <a:lstStyle/>
          <a:p>
            <a:r>
              <a:rPr lang="en-GB" dirty="0"/>
              <a:t>Europe</a:t>
            </a:r>
            <a:r>
              <a:rPr lang="en-GB" baseline="30000" dirty="0"/>
              <a:t>+</a:t>
            </a:r>
            <a:r>
              <a:rPr lang="en-GB" dirty="0"/>
              <a:t>: GEANT TCS, and CZ, DK(+FI+IS+NO+SE), HR, NL, PL, RO, SI, SK, AM, MD, ME, </a:t>
            </a:r>
            <a:r>
              <a:rPr lang="en-GB" strike="sngStrike" dirty="0"/>
              <a:t>MK</a:t>
            </a:r>
            <a:r>
              <a:rPr lang="en-GB" dirty="0"/>
              <a:t>, RU, TR, UA, UK</a:t>
            </a:r>
          </a:p>
          <a:p>
            <a:r>
              <a:rPr lang="en-GB" dirty="0"/>
              <a:t>Middle East: IR, PK</a:t>
            </a:r>
          </a:p>
          <a:p>
            <a:r>
              <a:rPr lang="en-GB" dirty="0"/>
              <a:t>Africa: DZ, </a:t>
            </a:r>
            <a:r>
              <a:rPr lang="en-GB" strike="sngStrike" dirty="0"/>
              <a:t>KE</a:t>
            </a:r>
            <a:r>
              <a:rPr lang="en-GB" dirty="0"/>
              <a:t>, MA</a:t>
            </a:r>
          </a:p>
          <a:p>
            <a:r>
              <a:rPr lang="en-GB" dirty="0"/>
              <a:t>CERN, RCauth.eu</a:t>
            </a:r>
          </a:p>
          <a:p>
            <a:endParaRPr lang="en-GB" dirty="0"/>
          </a:p>
          <a:p>
            <a:r>
              <a:rPr lang="en-GB" dirty="0"/>
              <a:t>TCS 2027+ procurement</a:t>
            </a:r>
            <a:br>
              <a:rPr lang="en-GB" dirty="0"/>
            </a:br>
            <a:r>
              <a:rPr lang="en-GB" dirty="0"/>
              <a:t>about to start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BC9B81-DE6B-E9F3-7A0F-7FEF6008F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545" y="2226044"/>
            <a:ext cx="6665843" cy="44112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855F4-4661-2FE4-EAC8-989B52A3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967" cy="4525963"/>
          </a:xfrm>
        </p:spPr>
        <p:txBody>
          <a:bodyPr>
            <a:noAutofit/>
          </a:bodyPr>
          <a:lstStyle/>
          <a:p>
            <a:r>
              <a:rPr lang="en-GB" sz="2400" dirty="0"/>
              <a:t>Identity providers: both reduction and growth</a:t>
            </a:r>
          </a:p>
          <a:p>
            <a:pPr lvl="1"/>
            <a:r>
              <a:rPr lang="en-US" sz="2000" dirty="0"/>
              <a:t>migration to GEANT TCS continues</a:t>
            </a:r>
            <a:br>
              <a:rPr lang="en-US" sz="2000" dirty="0"/>
            </a:br>
            <a:r>
              <a:rPr lang="en-US" sz="1600" i="1" dirty="0"/>
              <a:t>https://wiki.geant.org/display/TCSNT/TCS+Participants+Sectigo</a:t>
            </a:r>
            <a:endParaRPr lang="en-US" sz="2000" i="1" dirty="0"/>
          </a:p>
          <a:p>
            <a:pPr lvl="1"/>
            <a:r>
              <a:rPr lang="en-GB" sz="2000" dirty="0"/>
              <a:t>CERN joined TCS via </a:t>
            </a:r>
            <a:r>
              <a:rPr lang="en-GB" sz="2000" dirty="0" err="1"/>
              <a:t>Renater</a:t>
            </a:r>
            <a:r>
              <a:rPr lang="en-GB" sz="2000" dirty="0"/>
              <a:t> (FR)</a:t>
            </a:r>
          </a:p>
          <a:p>
            <a:pPr lvl="1"/>
            <a:r>
              <a:rPr lang="en-GB" sz="2000" dirty="0"/>
              <a:t>Discontinued: -GE, -BY, -PT, -AE, -FR</a:t>
            </a:r>
          </a:p>
          <a:p>
            <a:pPr lvl="1"/>
            <a:r>
              <a:rPr lang="en-GB" sz="2000" dirty="0"/>
              <a:t>Suspended: -KE, -MK</a:t>
            </a:r>
          </a:p>
          <a:p>
            <a:pPr lvl="1"/>
            <a:endParaRPr lang="en-GB" sz="2000" dirty="0"/>
          </a:p>
          <a:p>
            <a:r>
              <a:rPr lang="en-GB" sz="2400" dirty="0"/>
              <a:t>Self-audit review</a:t>
            </a:r>
          </a:p>
          <a:p>
            <a:pPr lvl="1"/>
            <a:r>
              <a:rPr lang="en-GB" sz="2000" dirty="0"/>
              <a:t>With reduced number of issuers this effort tends to get less attention</a:t>
            </a:r>
          </a:p>
          <a:p>
            <a:pPr lvl="1"/>
            <a:r>
              <a:rPr lang="en-GB" sz="2000" dirty="0"/>
              <a:t>real-time interaction between authority and reviewers helps, but …</a:t>
            </a:r>
          </a:p>
          <a:p>
            <a:pPr lvl="1"/>
            <a:endParaRPr lang="en-GB" sz="2000" dirty="0"/>
          </a:p>
          <a:p>
            <a:r>
              <a:rPr lang="en-GB" sz="2400" dirty="0"/>
              <a:t>.</a:t>
            </a:r>
            <a:r>
              <a:rPr lang="en-GB" sz="2400" dirty="0" err="1"/>
              <a:t>ch</a:t>
            </a:r>
            <a:r>
              <a:rPr lang="en-GB" sz="2400" dirty="0"/>
              <a:t> is now served by </a:t>
            </a:r>
            <a:r>
              <a:rPr lang="en-GB" sz="2400" dirty="0" err="1"/>
              <a:t>eMudhra</a:t>
            </a:r>
            <a:r>
              <a:rPr lang="en-GB" sz="2400" dirty="0"/>
              <a:t> – also the backend to .cl and fall-back .ae (retail)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621F1-225F-BEB7-C38F-C1025FB9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5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in 1.139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09600" y="1600201"/>
            <a:ext cx="10972800" cy="23637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indent="176213">
              <a:buNone/>
            </a:pPr>
            <a:r>
              <a:rPr lang="en-US" sz="1800" b="1" dirty="0">
                <a:latin typeface="Courier" pitchFamily="49" charset="0"/>
              </a:rPr>
              <a:t>Changes from 1.138 to 1.139</a:t>
            </a:r>
          </a:p>
          <a:p>
            <a:pPr marL="0" indent="176213">
              <a:buNone/>
            </a:pPr>
            <a:r>
              <a:rPr lang="en-US" sz="1800" b="1" dirty="0">
                <a:latin typeface="Courier" pitchFamily="49" charset="0"/>
              </a:rPr>
              <a:t>---------------------------</a:t>
            </a:r>
          </a:p>
          <a:p>
            <a:pPr marL="0" indent="176213">
              <a:buNone/>
            </a:pPr>
            <a:r>
              <a:rPr lang="en-US" sz="1800" b="1" dirty="0">
                <a:latin typeface="Courier" pitchFamily="49" charset="0"/>
              </a:rPr>
              <a:t>(16 March 2026)</a:t>
            </a:r>
          </a:p>
          <a:p>
            <a:pPr marL="0" indent="176213">
              <a:buNone/>
            </a:pPr>
            <a:endParaRPr lang="en-US" sz="1800" b="1" dirty="0">
              <a:latin typeface="Courier" pitchFamily="49" charset="0"/>
            </a:endParaRPr>
          </a:p>
          <a:p>
            <a:pPr marL="0" indent="176213">
              <a:buNone/>
            </a:pPr>
            <a:r>
              <a:rPr lang="en-US" sz="1800" b="1" dirty="0">
                <a:latin typeface="Courier" pitchFamily="49" charset="0"/>
              </a:rPr>
              <a:t>* Update </a:t>
            </a:r>
            <a:r>
              <a:rPr lang="en-US" sz="1800" b="1" dirty="0" err="1">
                <a:latin typeface="Courier" pitchFamily="49" charset="0"/>
              </a:rPr>
              <a:t>ArmeSFo</a:t>
            </a:r>
            <a:r>
              <a:rPr lang="en-US" sz="1800" b="1" dirty="0">
                <a:latin typeface="Courier" pitchFamily="49" charset="0"/>
              </a:rPr>
              <a:t> CA re-issued based on SHA-2 family digest (AM)</a:t>
            </a:r>
          </a:p>
          <a:p>
            <a:pPr marL="0" indent="176213">
              <a:buNone/>
            </a:pPr>
            <a:r>
              <a:rPr lang="en-US" sz="1800" b="1" dirty="0">
                <a:latin typeface="Courier" pitchFamily="49" charset="0"/>
              </a:rPr>
              <a:t>* The IGTF DCVOTA assurance profile has been added. For details, please refer</a:t>
            </a:r>
          </a:p>
          <a:p>
            <a:pPr marL="0" indent="176213">
              <a:buNone/>
            </a:pPr>
            <a:r>
              <a:rPr lang="en-US" sz="1800" b="1" dirty="0">
                <a:latin typeface="Courier" pitchFamily="49" charset="0"/>
              </a:rPr>
              <a:t>  to https://www.igtf.net/ap/dcvota/</a:t>
            </a:r>
            <a:endParaRPr lang="en-GB" sz="1800" b="1" dirty="0">
              <a:latin typeface="Courier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5E477-2FCA-232E-F762-C3A68DA194CD}"/>
              </a:ext>
            </a:extLst>
          </p:cNvPr>
          <p:cNvSpPr txBox="1"/>
          <p:nvPr/>
        </p:nvSpPr>
        <p:spPr>
          <a:xfrm>
            <a:off x="762000" y="45720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open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we start deprecating </a:t>
            </a:r>
            <a:r>
              <a:rPr lang="en-GB" dirty="0" err="1"/>
              <a:t>SSLeay</a:t>
            </a:r>
            <a:r>
              <a:rPr lang="en-GB" dirty="0"/>
              <a:t>/OpenSSL 0.9.x old-style (MD5 of the BER encoding) hashes at some point?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retirement of the PGP Gen-3 package signing key?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68C611-90EC-6C8B-5448-90F66FC5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89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CABF things to keep in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Validity period of public server certs down to 200 days</a:t>
            </a:r>
          </a:p>
          <a:p>
            <a:pPr lvl="1"/>
            <a:endParaRPr lang="en-GB" dirty="0"/>
          </a:p>
          <a:p>
            <a:r>
              <a:rPr lang="en-GB" dirty="0"/>
              <a:t>But expect shorter validity periods in the future (90, 45, …)</a:t>
            </a:r>
          </a:p>
          <a:p>
            <a:pPr lvl="1"/>
            <a:r>
              <a:rPr lang="en-GB" dirty="0"/>
              <a:t>start preparing for 90-day max in your service deployment automation systems</a:t>
            </a:r>
          </a:p>
          <a:p>
            <a:pPr lvl="1"/>
            <a:r>
              <a:rPr lang="en-GB" dirty="0"/>
              <a:t>increased use of automation (ACME OV using client </a:t>
            </a:r>
            <a:r>
              <a:rPr lang="en-GB" dirty="0" err="1"/>
              <a:t>ID+secret</a:t>
            </a:r>
            <a:r>
              <a:rPr lang="en-GB" dirty="0"/>
              <a:t>)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495800"/>
            <a:ext cx="1028700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urier" pitchFamily="49" charset="0"/>
              </a:rPr>
              <a:t>[</a:t>
            </a:r>
            <a:r>
              <a:rPr lang="en-GB" b="1" dirty="0" err="1">
                <a:latin typeface="Courier" pitchFamily="49" charset="0"/>
              </a:rPr>
              <a:t>root@hekel</a:t>
            </a:r>
            <a:r>
              <a:rPr lang="en-GB" b="1" dirty="0">
                <a:latin typeface="Courier" pitchFamily="49" charset="0"/>
              </a:rPr>
              <a:t> ~]# </a:t>
            </a:r>
            <a:r>
              <a:rPr lang="en-GB" b="1" dirty="0" err="1">
                <a:latin typeface="Courier" pitchFamily="49" charset="0"/>
              </a:rPr>
              <a:t>certbot</a:t>
            </a:r>
            <a:r>
              <a:rPr lang="en-GB" b="1" dirty="0">
                <a:latin typeface="Courier" pitchFamily="49" charset="0"/>
              </a:rPr>
              <a:t> </a:t>
            </a:r>
            <a:r>
              <a:rPr lang="en-GB" b="1" dirty="0" err="1">
                <a:latin typeface="Courier" pitchFamily="49" charset="0"/>
              </a:rPr>
              <a:t>certonly</a:t>
            </a:r>
            <a:r>
              <a:rPr lang="en-GB" b="1" dirty="0">
                <a:latin typeface="Courier" pitchFamily="49" charset="0"/>
              </a:rPr>
              <a:t> \</a:t>
            </a:r>
          </a:p>
          <a:p>
            <a:r>
              <a:rPr lang="en-GB" b="1" dirty="0">
                <a:latin typeface="Courier" pitchFamily="49" charset="0"/>
              </a:rPr>
              <a:t>  --standalone --non-interactive --agree-</a:t>
            </a:r>
            <a:r>
              <a:rPr lang="en-GB" b="1" dirty="0" err="1">
                <a:latin typeface="Courier" pitchFamily="49" charset="0"/>
              </a:rPr>
              <a:t>tos</a:t>
            </a:r>
            <a:r>
              <a:rPr lang="en-GB" b="1" dirty="0">
                <a:latin typeface="Courier" pitchFamily="49" charset="0"/>
              </a:rPr>
              <a:t> --email davidg@nikhef.nl \</a:t>
            </a:r>
          </a:p>
          <a:p>
            <a:r>
              <a:rPr lang="en-GB" b="1" dirty="0">
                <a:latin typeface="Courier" pitchFamily="49" charset="0"/>
              </a:rPr>
              <a:t>  --server https</a:t>
            </a:r>
            <a:r>
              <a:rPr lang="en-GB" b="1">
                <a:latin typeface="Courier" pitchFamily="49" charset="0"/>
              </a:rPr>
              <a:t>://acme.endpoint.com/v2/GEANTOV </a:t>
            </a:r>
            <a:r>
              <a:rPr lang="en-GB" b="1" dirty="0">
                <a:latin typeface="Courier" pitchFamily="49" charset="0"/>
              </a:rPr>
              <a:t>\</a:t>
            </a:r>
          </a:p>
          <a:p>
            <a:r>
              <a:rPr lang="en-GB" b="1" dirty="0">
                <a:latin typeface="Courier" pitchFamily="49" charset="0"/>
              </a:rPr>
              <a:t>  --</a:t>
            </a:r>
            <a:r>
              <a:rPr lang="en-GB" b="1" dirty="0" err="1">
                <a:latin typeface="Courier" pitchFamily="49" charset="0"/>
              </a:rPr>
              <a:t>eab</a:t>
            </a:r>
            <a:r>
              <a:rPr lang="en-GB" b="1" dirty="0">
                <a:latin typeface="Courier" pitchFamily="49" charset="0"/>
              </a:rPr>
              <a:t>-kid </a:t>
            </a:r>
            <a:r>
              <a:rPr lang="en-GB" b="1" dirty="0" err="1">
                <a:latin typeface="Courier" pitchFamily="49" charset="0"/>
              </a:rPr>
              <a:t>DUniqueID_forthisclient</a:t>
            </a:r>
            <a:r>
              <a:rPr lang="en-GB" b="1" dirty="0">
                <a:latin typeface="Courier" pitchFamily="49" charset="0"/>
              </a:rPr>
              <a:t> --</a:t>
            </a:r>
            <a:r>
              <a:rPr lang="en-GB" b="1" dirty="0" err="1">
                <a:latin typeface="Courier" pitchFamily="49" charset="0"/>
              </a:rPr>
              <a:t>eab</a:t>
            </a:r>
            <a:r>
              <a:rPr lang="en-GB" b="1" dirty="0">
                <a:latin typeface="Courier" pitchFamily="49" charset="0"/>
              </a:rPr>
              <a:t>-</a:t>
            </a:r>
            <a:r>
              <a:rPr lang="en-GB" b="1" dirty="0" err="1">
                <a:latin typeface="Courier" pitchFamily="49" charset="0"/>
              </a:rPr>
              <a:t>hmac</a:t>
            </a:r>
            <a:r>
              <a:rPr lang="en-GB" b="1" dirty="0">
                <a:latin typeface="Courier" pitchFamily="49" charset="0"/>
              </a:rPr>
              <a:t>-key mv_v3ryl0n9s3cr3tK3y \</a:t>
            </a:r>
          </a:p>
          <a:p>
            <a:r>
              <a:rPr lang="en-GB" b="1" dirty="0">
                <a:latin typeface="Courier" pitchFamily="49" charset="0"/>
              </a:rPr>
              <a:t>  --domain hekel.nikhef.nl --cert-name </a:t>
            </a:r>
            <a:r>
              <a:rPr lang="en-GB" b="1" dirty="0" err="1">
                <a:latin typeface="Courier" pitchFamily="49" charset="0"/>
              </a:rPr>
              <a:t>OVGEANTcert</a:t>
            </a:r>
            <a:endParaRPr lang="en-GB" b="1" dirty="0">
              <a:latin typeface="Courier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4EC20-2B4C-A63B-2864-62FF1044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6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challenge of self-signed roots </a:t>
            </a:r>
            <a:br>
              <a:rPr lang="en-US" dirty="0"/>
            </a:br>
            <a:r>
              <a:rPr lang="en-US" sz="3100" b="0" i="1" dirty="0"/>
              <a:t>and FF &amp; </a:t>
            </a:r>
            <a:r>
              <a:rPr lang="en-US" sz="3100" b="0" i="1" dirty="0" err="1"/>
              <a:t>RedHat</a:t>
            </a:r>
            <a:r>
              <a:rPr lang="en-US" sz="3100" b="0" i="1" dirty="0"/>
              <a:t>’ s idea of what self-signed means …</a:t>
            </a:r>
            <a:endParaRPr lang="en-GB" sz="3100" b="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EUGridPMA and IGTF - continuous evolution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B3127-8843-DCF4-DFCB-C7639D46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2400" dirty="0"/>
              <a:t>With RHEL9 also deprecating SHA-1, but </a:t>
            </a:r>
            <a:r>
              <a:rPr lang="en-US" sz="2400" i="1" dirty="0"/>
              <a:t>at the same time</a:t>
            </a:r>
            <a:endParaRPr lang="en-US" sz="2400" dirty="0"/>
          </a:p>
          <a:p>
            <a:r>
              <a:rPr lang="en-US" sz="2400" dirty="0"/>
              <a:t>still having self-signed SHA-1 based root certs in the ca-certificates</a:t>
            </a:r>
          </a:p>
          <a:p>
            <a:r>
              <a:rPr lang="en-US" sz="2400" dirty="0"/>
              <a:t>package, depends on a </a:t>
            </a:r>
            <a:r>
              <a:rPr lang="en-US" sz="2400" dirty="0" err="1"/>
              <a:t>RedHat</a:t>
            </a:r>
            <a:r>
              <a:rPr lang="en-US" sz="2400" dirty="0"/>
              <a:t>/OSSL proprietary set of ‘bonus bits’ appended to the end of the ASN.1 certificate blob.</a:t>
            </a:r>
          </a:p>
          <a:p>
            <a:endParaRPr lang="en-US" sz="2400" dirty="0"/>
          </a:p>
          <a:p>
            <a:r>
              <a:rPr lang="en-US" sz="2400" b="1" dirty="0"/>
              <a:t>The policy override (legacy; sha1) has gone away in EL10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dirty="0"/>
              <a:t>This is currently causing operational issues with major RPs, and the result may be that all SHA-1 roots are (implicitly) disabled relatively soon: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 an ‘active’ measure, </a:t>
            </a:r>
            <a:br>
              <a:rPr lang="en-US" sz="2400" dirty="0"/>
            </a:br>
            <a:r>
              <a:rPr lang="en-US" sz="2400" dirty="0"/>
              <a:t>but the OS settings will not be changes to accommodate SHA-1 CA roots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Rocky9+, AlmaLinux9+, RHEL9+ and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B49CD7-5031-CAD1-6DA2-08E05CE0C77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314822" y="953382"/>
            <a:ext cx="11559679" cy="3791349"/>
          </a:xfrm>
        </p:spPr>
        <p:txBody>
          <a:bodyPr/>
          <a:lstStyle/>
          <a:p>
            <a:r>
              <a:rPr lang="en-GB" sz="2400" dirty="0"/>
              <a:t>ASGCCA-2007							</a:t>
            </a:r>
          </a:p>
          <a:p>
            <a:r>
              <a:rPr lang="en-GB" sz="2400" dirty="0"/>
              <a:t>												CESNET-CA-Root</a:t>
            </a:r>
          </a:p>
          <a:p>
            <a:r>
              <a:rPr lang="en-GB" sz="2400" dirty="0" err="1"/>
              <a:t>DZeScience</a:t>
            </a:r>
            <a:r>
              <a:rPr lang="en-GB" sz="2400" dirty="0"/>
              <a:t>								</a:t>
            </a:r>
            <a:r>
              <a:rPr lang="en-GB" sz="2400" b="1" strike="sngStrike" dirty="0" err="1"/>
              <a:t>DigiCertAssuredIDRootCA</a:t>
            </a:r>
            <a:r>
              <a:rPr lang="en-GB" sz="2400" b="1" strike="sngStrike" dirty="0"/>
              <a:t>-Root</a:t>
            </a:r>
          </a:p>
          <a:p>
            <a:r>
              <a:rPr lang="en-GB" sz="2400" strike="sngStrike" dirty="0" err="1"/>
              <a:t>DigiCertGridRootCA</a:t>
            </a:r>
            <a:r>
              <a:rPr lang="en-GB" sz="2400" strike="sngStrike" dirty="0"/>
              <a:t>-Root	</a:t>
            </a:r>
            <a:r>
              <a:rPr lang="en-GB" sz="2400" dirty="0"/>
              <a:t>			IHEP-2013</a:t>
            </a:r>
          </a:p>
          <a:p>
            <a:r>
              <a:rPr lang="en-GB" sz="2400" dirty="0"/>
              <a:t>KEK											</a:t>
            </a:r>
            <a:endParaRPr lang="en-GB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GB" sz="2400" strike="sngStrike" dirty="0"/>
              <a:t>MARGI</a:t>
            </a:r>
            <a:r>
              <a:rPr lang="en-GB" sz="2400" dirty="0"/>
              <a:t>										</a:t>
            </a:r>
            <a:endParaRPr lang="en-GB" sz="2400" b="1" dirty="0"/>
          </a:p>
          <a:p>
            <a:r>
              <a:rPr lang="en-GB" sz="2400" dirty="0"/>
              <a:t>												</a:t>
            </a:r>
            <a:r>
              <a:rPr lang="en-GB" sz="2400" dirty="0" err="1"/>
              <a:t>RomanianGRID</a:t>
            </a:r>
            <a:endParaRPr lang="en-GB" sz="2400" dirty="0"/>
          </a:p>
          <a:p>
            <a:r>
              <a:rPr lang="en-GB" sz="2400" dirty="0"/>
              <a:t>SRCE (planned soon)					</a:t>
            </a:r>
            <a:r>
              <a:rPr lang="en-GB" sz="2400" dirty="0" err="1"/>
              <a:t>SiGNET</a:t>
            </a:r>
            <a:r>
              <a:rPr lang="en-GB" sz="2400" dirty="0"/>
              <a:t>-CA (planned)</a:t>
            </a:r>
          </a:p>
          <a:p>
            <a:r>
              <a:rPr lang="en-GB" sz="2400" dirty="0" err="1"/>
              <a:t>TRGrid</a:t>
            </a:r>
            <a:r>
              <a:rPr lang="en-GB" sz="2400" dirty="0"/>
              <a:t>										seegrid-ca-2013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Reissuance of roots – state and progress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069" y="4863627"/>
            <a:ext cx="11656431" cy="1121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639"/>
            <a:r>
              <a:rPr lang="en-GB" sz="2133" b="1" dirty="0">
                <a:solidFill>
                  <a:srgbClr val="6F2575"/>
                </a:solidFill>
                <a:sym typeface="Arial"/>
              </a:rPr>
              <a:t>Fixed by ‘now’</a:t>
            </a:r>
            <a:r>
              <a:rPr lang="en-GB" sz="2133" dirty="0">
                <a:solidFill>
                  <a:srgbClr val="6F2575"/>
                </a:solidFill>
                <a:sym typeface="Arial"/>
              </a:rPr>
              <a:t>: </a:t>
            </a:r>
            <a:r>
              <a:rPr lang="en-GB" sz="2133" dirty="0" err="1">
                <a:solidFill>
                  <a:srgbClr val="6F2575"/>
                </a:solidFill>
                <a:sym typeface="Arial"/>
              </a:rPr>
              <a:t>ArmeSFo</a:t>
            </a:r>
            <a:r>
              <a:rPr lang="en-GB" sz="2133" dirty="0">
                <a:solidFill>
                  <a:srgbClr val="6F2575"/>
                </a:solidFill>
                <a:sym typeface="Arial"/>
              </a:rPr>
              <a:t>, RDIG, GridCanada,</a:t>
            </a:r>
            <a:r>
              <a:rPr lang="en-GB" sz="2133" dirty="0">
                <a:solidFill>
                  <a:srgbClr val="6F2575"/>
                </a:solidFill>
              </a:rPr>
              <a:t>UKeScienceRoot-2007</a:t>
            </a:r>
            <a:endParaRPr lang="en-GB" sz="2133" dirty="0">
              <a:solidFill>
                <a:srgbClr val="6F2575"/>
              </a:solidFill>
              <a:sym typeface="Arial"/>
            </a:endParaRPr>
          </a:p>
          <a:p>
            <a:pPr defTabSz="1100639"/>
            <a:r>
              <a:rPr lang="en-GB" sz="2133" b="1" dirty="0">
                <a:solidFill>
                  <a:srgbClr val="6F2575"/>
                </a:solidFill>
              </a:rPr>
              <a:t>Removed</a:t>
            </a:r>
            <a:r>
              <a:rPr lang="en-GB" sz="2133" dirty="0">
                <a:solidFill>
                  <a:srgbClr val="6F2575"/>
                </a:solidFill>
              </a:rPr>
              <a:t>: </a:t>
            </a:r>
            <a:r>
              <a:rPr lang="en-GB" sz="2133" dirty="0" err="1">
                <a:solidFill>
                  <a:srgbClr val="6F2575"/>
                </a:solidFill>
              </a:rPr>
              <a:t>DigiCertGridCA</a:t>
            </a:r>
            <a:r>
              <a:rPr lang="en-GB" sz="2133" dirty="0">
                <a:solidFill>
                  <a:srgbClr val="6F2575"/>
                </a:solidFill>
              </a:rPr>
              <a:t>-*, DFN-</a:t>
            </a:r>
            <a:r>
              <a:rPr lang="en-GB" sz="2133" dirty="0" err="1">
                <a:solidFill>
                  <a:srgbClr val="6F2575"/>
                </a:solidFill>
              </a:rPr>
              <a:t>GridGermany</a:t>
            </a:r>
            <a:r>
              <a:rPr lang="en-GB" sz="2133" dirty="0">
                <a:solidFill>
                  <a:srgbClr val="6F2575"/>
                </a:solidFill>
              </a:rPr>
              <a:t>, CNIC, BYGCA , LIPCA, MARGI (suspended)</a:t>
            </a:r>
          </a:p>
          <a:p>
            <a:pPr defTabSz="1100639"/>
            <a:r>
              <a:rPr lang="en-GB" sz="2133" b="1" dirty="0">
                <a:solidFill>
                  <a:srgbClr val="6F2575"/>
                </a:solidFill>
                <a:sym typeface="Arial"/>
              </a:rPr>
              <a:t>Pending withdrawal</a:t>
            </a:r>
            <a:r>
              <a:rPr lang="en-GB" sz="2133" dirty="0">
                <a:solidFill>
                  <a:srgbClr val="6F2575"/>
                </a:solidFill>
                <a:sym typeface="Arial"/>
              </a:rPr>
              <a:t>: DigiCert*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EUGridPMA and IGTF - continuous evolution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6FB4B-EC0E-F2BC-9C81-83F3E45E24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95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TF-template-davidg-9x16.potx" id="{F88861DC-B770-4CDE-955A-243752A50076}" vid="{E3E9ED40-0286-43CB-860C-09554CE4D4CC}"/>
    </a:ext>
  </a:extLst>
</a:theme>
</file>

<file path=ppt/theme/theme2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IGTF-template-davidg-9x16</Template>
  <TotalTime>18099</TotalTime>
  <Words>1050</Words>
  <Application>Microsoft Office PowerPoint</Application>
  <PresentationFormat>Widescreen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Akkurat Std</vt:lpstr>
      <vt:lpstr>Arial</vt:lpstr>
      <vt:lpstr>Calibri</vt:lpstr>
      <vt:lpstr>Courier</vt:lpstr>
      <vt:lpstr>Helvetica Neue Medium</vt:lpstr>
      <vt:lpstr>Wingdings</vt:lpstr>
      <vt:lpstr>Office Theme</vt:lpstr>
      <vt:lpstr>Nikhef-DG22-NikUM-main</vt:lpstr>
      <vt:lpstr>EUGridPMA Status Updates</vt:lpstr>
      <vt:lpstr>Meanwhile in the EUGridPMA+ …</vt:lpstr>
      <vt:lpstr>EMEA area membership evolution</vt:lpstr>
      <vt:lpstr>Membership and other changes</vt:lpstr>
      <vt:lpstr>Updates in 1.139</vt:lpstr>
      <vt:lpstr>Other CABF things to keep in mind</vt:lpstr>
      <vt:lpstr>The challenge of self-signed roots  and FF &amp; RedHat’ s idea of what self-signed means …</vt:lpstr>
      <vt:lpstr>PowerPoint Presentation</vt:lpstr>
      <vt:lpstr>PowerPoint Presentation</vt:lpstr>
      <vt:lpstr>PowerPoint Presentation</vt:lpstr>
      <vt:lpstr>Building OUR global trust fabric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and Security developments in the EUGridPMA and EOSC</dc:title>
  <dc:creator>davidg</dc:creator>
  <cp:lastModifiedBy>davidg</cp:lastModifiedBy>
  <cp:revision>385</cp:revision>
  <cp:lastPrinted>2021-03-20T13:35:45Z</cp:lastPrinted>
  <dcterms:created xsi:type="dcterms:W3CDTF">2021-03-15T10:18:01Z</dcterms:created>
  <dcterms:modified xsi:type="dcterms:W3CDTF">2026-03-12T12:42:44Z</dcterms:modified>
</cp:coreProperties>
</file>