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14" r:id="rId2"/>
  </p:sldMasterIdLst>
  <p:notesMasterIdLst>
    <p:notesMasterId r:id="rId13"/>
  </p:notesMasterIdLst>
  <p:handoutMasterIdLst>
    <p:handoutMasterId r:id="rId14"/>
  </p:handoutMasterIdLst>
  <p:sldIdLst>
    <p:sldId id="256" r:id="rId3"/>
    <p:sldId id="391" r:id="rId4"/>
    <p:sldId id="313" r:id="rId5"/>
    <p:sldId id="314" r:id="rId6"/>
    <p:sldId id="435" r:id="rId7"/>
    <p:sldId id="410" r:id="rId8"/>
    <p:sldId id="433" r:id="rId9"/>
    <p:sldId id="429" r:id="rId10"/>
    <p:sldId id="440" r:id="rId11"/>
    <p:sldId id="259" r:id="rId12"/>
  </p:sldIdLst>
  <p:sldSz cx="12192000" cy="6858000"/>
  <p:notesSz cx="4683125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575"/>
    <a:srgbClr val="004361"/>
    <a:srgbClr val="000000"/>
    <a:srgbClr val="F57A1E"/>
    <a:srgbClr val="ED1544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6" autoAdjust="0"/>
    <p:restoredTop sz="92407" autoAdjust="0"/>
  </p:normalViewPr>
  <p:slideViewPr>
    <p:cSldViewPr>
      <p:cViewPr varScale="1">
        <p:scale>
          <a:sx n="104" d="100"/>
          <a:sy n="104" d="100"/>
        </p:scale>
        <p:origin x="69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6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652688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AA59789D-99D0-4A39-8CF4-F055636CD800}" type="datetimeFigureOut">
              <a:rPr lang="en-US" smtClean="0"/>
              <a:t>2025-10-01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652688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3978B75B-593A-4925-A86E-4B8422E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52688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7AF8201F-1A73-4492-BF25-A91C82CADB2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52450" y="652463"/>
            <a:ext cx="57880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396" tIns="38198" rIns="76396" bIns="381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313" y="4126230"/>
            <a:ext cx="3746500" cy="3909060"/>
          </a:xfrm>
          <a:prstGeom prst="rect">
            <a:avLst/>
          </a:prstGeom>
        </p:spPr>
        <p:txBody>
          <a:bodyPr vert="horz" lIns="76396" tIns="38198" rIns="76396" bIns="381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2688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1412777"/>
            <a:ext cx="8136919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700" y="3886200"/>
            <a:ext cx="8136919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7700" y="6324069"/>
            <a:ext cx="1735876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62272" y="3426522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33" y="175548"/>
            <a:ext cx="2675768" cy="12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4403" y="5105400"/>
            <a:ext cx="2568698" cy="5334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32"/>
            <a:ext cx="8827531" cy="392885"/>
            <a:chOff x="1162308" y="4642549"/>
            <a:chExt cx="6620648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6194244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8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ALSO SUPPORTED BY A project that has received </a:t>
              </a:r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856726  (GN4-3).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4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5 and AARC+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63"/>
            <a:ext cx="9321640" cy="392887"/>
            <a:chOff x="1162308" y="4642549"/>
            <a:chExt cx="6991229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82068"/>
              <a:ext cx="65648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This work has been co-supported by projects that have received funding from the European Union’s Horizon research and innovation programmes under Grant </a:t>
              </a:r>
              <a:r>
                <a:rPr kumimoji="0" lang="en-GB" sz="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Agreemen</a:t>
              </a: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 No. </a:t>
              </a:r>
              <a:b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</a:b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101100680 (GN5-1), 856726  (GN4-3), and 730941 (AARC2).</a:t>
              </a:r>
              <a:endPara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43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6258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3650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5235" y="131700"/>
            <a:ext cx="9498575" cy="659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9682907" y="1423"/>
            <a:ext cx="255592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" name="Driehoek"/>
          <p:cNvSpPr/>
          <p:nvPr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7691967" y="3622577"/>
            <a:ext cx="3257485" cy="2910263"/>
          </a:xfrm>
          <a:prstGeom prst="rect">
            <a:avLst/>
          </a:prstGeom>
        </p:spPr>
        <p:txBody>
          <a:bodyPr anchor="b"/>
          <a:lstStyle>
            <a:lvl1pPr>
              <a:defRPr sz="2133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72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27" y="1165246"/>
            <a:ext cx="5392173" cy="49239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631377"/>
            <a:ext cx="3543785" cy="7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2341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57" y="708655"/>
            <a:ext cx="5818699" cy="531348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5" y="1574671"/>
            <a:ext cx="3486456" cy="7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348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68" y="581448"/>
            <a:ext cx="5226632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51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60269" y="1"/>
            <a:ext cx="6231731" cy="6866164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95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667"/>
            </a:lvl1pPr>
            <a:lvl2pPr marL="158747" indent="0">
              <a:buFont typeface="Arial" panose="020B0604020202020204" pitchFamily="34" charset="0"/>
              <a:buNone/>
              <a:defRPr sz="2133"/>
            </a:lvl2pPr>
            <a:lvl3pPr marL="385224" indent="0">
              <a:buFont typeface="Arial" panose="020B0604020202020204" pitchFamily="34" charset="0"/>
              <a:buNone/>
              <a:defRPr sz="1867"/>
            </a:lvl3pPr>
            <a:lvl4pPr marL="535504" indent="0">
              <a:buFont typeface="Arial" panose="020B0604020202020204" pitchFamily="34" charset="0"/>
              <a:buNone/>
              <a:defRPr sz="1600"/>
            </a:lvl4pPr>
            <a:lvl5pPr marL="687900" indent="0">
              <a:buFont typeface="Arial" panose="020B0604020202020204" pitchFamily="34" charset="0"/>
              <a:buNone/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30078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002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374152"/>
            <a:ext cx="7696200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250144"/>
            <a:ext cx="3657600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0" y="2696633"/>
            <a:ext cx="7696200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322710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751">
                <a:solidFill>
                  <a:srgbClr val="E3D88B"/>
                </a:solidFill>
              </a:defRPr>
            </a:lvl1pPr>
            <a:lvl2pPr marL="158747" indent="0">
              <a:buFont typeface="Arial" panose="020B0604020202020204" pitchFamily="34" charset="0"/>
              <a:buNone/>
              <a:defRPr/>
            </a:lvl2pPr>
            <a:lvl3pPr marL="385224" indent="0">
              <a:buFont typeface="Arial" panose="020B0604020202020204" pitchFamily="34" charset="0"/>
              <a:buNone/>
              <a:defRPr/>
            </a:lvl3pPr>
            <a:lvl4pPr marL="535504" indent="0">
              <a:buFont typeface="Arial" panose="020B0604020202020204" pitchFamily="34" charset="0"/>
              <a:buNone/>
              <a:defRPr/>
            </a:lvl4pPr>
            <a:lvl5pPr marL="687900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40760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4345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59224" y="4374152"/>
            <a:ext cx="6694576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674124"/>
            <a:ext cx="4876800" cy="47548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0053" y="2696633"/>
            <a:ext cx="6693747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524554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05279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1876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57773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43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067031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82481"/>
            <a:ext cx="5589025" cy="449602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161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17501" y="1281495"/>
            <a:ext cx="5589025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045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25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147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6451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91361"/>
            <a:ext cx="5589025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7722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791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3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660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57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3085" y="6356351"/>
            <a:ext cx="787611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3205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8107" y="2123620"/>
            <a:ext cx="1317893" cy="695779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313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3652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992061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8350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213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7070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9463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455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7122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77844" y="0"/>
            <a:ext cx="1914157" cy="68580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992061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811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950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38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35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3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39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2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8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9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3916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3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4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212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0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1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4048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0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0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81495"/>
            <a:ext cx="4764419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0508"/>
            <a:ext cx="4763624" cy="450726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825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5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56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299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0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0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089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54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57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986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30990" y="-9755"/>
            <a:ext cx="12253980" cy="6877513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696437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6329" y="0"/>
            <a:ext cx="12208329" cy="6882248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317500" y="4774991"/>
            <a:ext cx="3066720" cy="1759368"/>
          </a:xfrm>
          <a:prstGeom prst="rect">
            <a:avLst/>
          </a:prstGeom>
        </p:spPr>
        <p:txBody>
          <a:bodyPr anchor="b"/>
          <a:lstStyle>
            <a:lvl1pPr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386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4464" y="-16693"/>
            <a:ext cx="11250792" cy="6875057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9427634" y="323642"/>
            <a:ext cx="2443031" cy="6210719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43827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4465" y="-30898"/>
            <a:ext cx="12234565" cy="6889263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8385738" y="323642"/>
            <a:ext cx="3484927" cy="1997692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187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image" Target="../media/image8.wmf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image" Target="../media/image7.png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549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3" y="6356351"/>
            <a:ext cx="825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501" y="6356351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813" r:id="rId14"/>
    <p:sldLayoutId id="2147483812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352425" y="6361585"/>
            <a:ext cx="235107" cy="2308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5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7500" y="323641"/>
            <a:ext cx="5511800" cy="5464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</p:sldLayoutIdLst>
  <p:transition spd="med"/>
  <p:hf sldNum="0" hdr="0"/>
  <p:txStyles>
    <p:title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ooglechrome.github.io/chromerootprogra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2514599"/>
            <a:ext cx="8435700" cy="108585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IGTF Fabric Updates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4172" y="3886200"/>
            <a:ext cx="8136919" cy="1752600"/>
          </a:xfrm>
        </p:spPr>
        <p:txBody>
          <a:bodyPr>
            <a:normAutofit/>
          </a:bodyPr>
          <a:lstStyle/>
          <a:p>
            <a:r>
              <a:rPr lang="en-US" dirty="0"/>
              <a:t>status of </a:t>
            </a:r>
            <a:r>
              <a:rPr lang="en-US" dirty="0" smtClean="0"/>
              <a:t>our authorities</a:t>
            </a:r>
            <a:r>
              <a:rPr lang="en-US" dirty="0"/>
              <a:t> </a:t>
            </a:r>
            <a:r>
              <a:rPr lang="en-US" dirty="0" smtClean="0"/>
              <a:t>and trust fabric news</a:t>
            </a:r>
          </a:p>
          <a:p>
            <a:endParaRPr lang="en-US" i="1" dirty="0"/>
          </a:p>
          <a:p>
            <a:r>
              <a:rPr lang="en-US" i="1" dirty="0" smtClean="0"/>
              <a:t>October 2025</a:t>
            </a:r>
            <a:endParaRPr lang="en-GB" i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0681" y="3105398"/>
            <a:ext cx="2568698" cy="685800"/>
          </a:xfrm>
        </p:spPr>
        <p:txBody>
          <a:bodyPr anchor="t">
            <a:normAutofit lnSpcReduction="10000"/>
          </a:bodyPr>
          <a:lstStyle/>
          <a:p>
            <a:r>
              <a:rPr lang="en-GB" dirty="0" smtClean="0"/>
              <a:t>David Groep</a:t>
            </a:r>
            <a:endParaRPr lang="en-GB" dirty="0"/>
          </a:p>
          <a:p>
            <a:r>
              <a:rPr lang="en-GB" i="1" dirty="0" smtClean="0"/>
              <a:t>davidg@nikhef.nl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95" y="3910891"/>
            <a:ext cx="1143000" cy="4437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6019800"/>
            <a:ext cx="2743200" cy="369332"/>
            <a:chOff x="76200" y="3115549"/>
            <a:chExt cx="2743200" cy="3693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165560"/>
              <a:ext cx="382163" cy="2547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200" y="3115549"/>
              <a:ext cx="2295704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work has received co-funding </a:t>
              </a:r>
              <a:b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from the European Union</a:t>
              </a:r>
              <a:endPara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403" y="6386074"/>
            <a:ext cx="2819395" cy="369332"/>
            <a:chOff x="152003" y="3481823"/>
            <a:chExt cx="2819395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52003" y="3481823"/>
              <a:ext cx="2219901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co-supported by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Nikhef and the  Dutch </a:t>
              </a:r>
              <a:b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e-Infrastructure </a:t>
              </a: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coordinated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by SURF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539961"/>
              <a:ext cx="534161" cy="27225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71" y="4932235"/>
            <a:ext cx="1238124" cy="530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5582926"/>
            <a:ext cx="2743200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the work programme of </a:t>
            </a:r>
            <a:b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GEANT 5-1 </a:t>
            </a:r>
            <a:r>
              <a:rPr lang="en-GB" sz="9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EnCo</a:t>
            </a: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AARC TREE</a:t>
            </a:r>
            <a:endParaRPr lang="en-GB" sz="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95" y="4434062"/>
            <a:ext cx="1854730" cy="3855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99" y="228599"/>
            <a:ext cx="2761137" cy="1184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OUR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300052" y="5261144"/>
            <a:ext cx="9862131" cy="1015663"/>
            <a:chOff x="2329869" y="5388439"/>
            <a:chExt cx="9862131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2329869" y="5388439"/>
              <a:ext cx="9862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b="1" kern="0" dirty="0">
                  <a:solidFill>
                    <a:srgbClr val="004361"/>
                  </a:solidFill>
                  <a:latin typeface="+mj-lt"/>
                  <a:sym typeface="Akkurat Std"/>
                </a:rPr>
                <a:t>David </a:t>
              </a:r>
              <a:r>
                <a:rPr lang="sv-SE" sz="2000" b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Groep </a:t>
              </a:r>
              <a:r>
                <a:rPr lang="sv-SE" sz="2000" i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davidg@nikhef.nl</a:t>
              </a:r>
              <a:endParaRPr lang="sv-SE" sz="2000" i="1" kern="0" dirty="0">
                <a:solidFill>
                  <a:srgbClr val="004361"/>
                </a:solidFill>
                <a:latin typeface="+mj-lt"/>
                <a:sym typeface="Akkurat Std"/>
              </a:endParaRP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https://www.nikhef.nl/~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davidg/presentations/ </a:t>
              </a: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     https</a:t>
              </a: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://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orcid.org/0000-0003-1026-6606</a:t>
              </a:r>
              <a:endParaRPr lang="sv-SE" sz="2000" kern="0" dirty="0">
                <a:solidFill>
                  <a:srgbClr val="004361"/>
                </a:solidFill>
                <a:latin typeface="+mj-lt"/>
                <a:sym typeface="Akkurat Std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199" y="6093120"/>
              <a:ext cx="198537" cy="19853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983146"/>
            <a:ext cx="937001" cy="175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147529"/>
            <a:ext cx="922533" cy="358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2" y="5539058"/>
            <a:ext cx="1731119" cy="3598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Europe …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16527" y="2730440"/>
            <a:ext cx="10972800" cy="3078164"/>
          </a:xfrm>
        </p:spPr>
        <p:txBody>
          <a:bodyPr>
            <a:normAutofit/>
          </a:bodyPr>
          <a:lstStyle/>
          <a:p>
            <a:r>
              <a:rPr lang="en-US" dirty="0" err="1" smtClean="0"/>
              <a:t>EUGridPMA</a:t>
            </a:r>
            <a:r>
              <a:rPr lang="en-US" dirty="0" smtClean="0"/>
              <a:t> and IGTF distribution matters</a:t>
            </a:r>
            <a:endParaRPr lang="en-US" dirty="0"/>
          </a:p>
          <a:p>
            <a:pPr lvl="1"/>
            <a:r>
              <a:rPr lang="en-US" dirty="0" smtClean="0"/>
              <a:t>constituency and developments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EMEA area membership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029199"/>
          </a:xfrm>
        </p:spPr>
        <p:txBody>
          <a:bodyPr>
            <a:normAutofit/>
          </a:bodyPr>
          <a:lstStyle/>
          <a:p>
            <a:r>
              <a:rPr lang="en-GB" dirty="0" smtClean="0"/>
              <a:t>Europe</a:t>
            </a:r>
            <a:r>
              <a:rPr lang="en-GB" baseline="30000" dirty="0" smtClean="0"/>
              <a:t>+</a:t>
            </a:r>
            <a:r>
              <a:rPr lang="en-GB" dirty="0" smtClean="0"/>
              <a:t>: GEANT TCS, and CZ</a:t>
            </a:r>
            <a:r>
              <a:rPr lang="en-GB" dirty="0"/>
              <a:t>, DE, </a:t>
            </a:r>
            <a:r>
              <a:rPr lang="en-GB" dirty="0" smtClean="0"/>
              <a:t>DK(+FI+IS+NO+SE), GR</a:t>
            </a:r>
            <a:r>
              <a:rPr lang="en-GB" dirty="0"/>
              <a:t>, HR</a:t>
            </a:r>
            <a:r>
              <a:rPr lang="en-GB" dirty="0" smtClean="0"/>
              <a:t>, NL</a:t>
            </a:r>
            <a:r>
              <a:rPr lang="en-GB" dirty="0"/>
              <a:t>, PL, </a:t>
            </a:r>
            <a:r>
              <a:rPr lang="en-GB" dirty="0" smtClean="0"/>
              <a:t>RO</a:t>
            </a:r>
            <a:r>
              <a:rPr lang="en-GB" dirty="0"/>
              <a:t>, </a:t>
            </a:r>
            <a:r>
              <a:rPr lang="en-GB" dirty="0" smtClean="0"/>
              <a:t>SI</a:t>
            </a:r>
            <a:r>
              <a:rPr lang="en-GB" dirty="0"/>
              <a:t>, </a:t>
            </a:r>
            <a:r>
              <a:rPr lang="en-GB" dirty="0" smtClean="0"/>
              <a:t>SK; AM, MD</a:t>
            </a:r>
            <a:r>
              <a:rPr lang="en-GB" dirty="0"/>
              <a:t>, ME, MK, </a:t>
            </a:r>
            <a:r>
              <a:rPr lang="en-GB" dirty="0" smtClean="0"/>
              <a:t>RS</a:t>
            </a:r>
            <a:r>
              <a:rPr lang="en-GB" dirty="0"/>
              <a:t>, </a:t>
            </a:r>
            <a:r>
              <a:rPr lang="en-GB" dirty="0" smtClean="0"/>
              <a:t>RU, </a:t>
            </a:r>
            <a:r>
              <a:rPr lang="en-GB" dirty="0"/>
              <a:t>TR, </a:t>
            </a:r>
            <a:r>
              <a:rPr lang="en-GB" dirty="0" smtClean="0"/>
              <a:t>UA, UK</a:t>
            </a:r>
          </a:p>
          <a:p>
            <a:r>
              <a:rPr lang="en-GB" dirty="0" smtClean="0"/>
              <a:t>Middle East: IR, PK</a:t>
            </a:r>
            <a:endParaRPr lang="en-GB" dirty="0"/>
          </a:p>
          <a:p>
            <a:r>
              <a:rPr lang="en-GB" dirty="0"/>
              <a:t>Africa: </a:t>
            </a:r>
            <a:r>
              <a:rPr lang="en-GB" dirty="0" smtClean="0"/>
              <a:t>DZ, KE, MA</a:t>
            </a:r>
          </a:p>
          <a:p>
            <a:r>
              <a:rPr lang="en-GB" dirty="0" smtClean="0"/>
              <a:t>CERN, RCauth.eu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25137"/>
            <a:ext cx="6817425" cy="45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967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PKIX Authorities</a:t>
            </a:r>
            <a:endParaRPr lang="en-GB" sz="2400" dirty="0"/>
          </a:p>
          <a:p>
            <a:pPr lvl="1"/>
            <a:r>
              <a:rPr lang="en-US" sz="2000" dirty="0" smtClean="0"/>
              <a:t>migration to GEANT TCS continues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600" i="1" dirty="0"/>
              <a:t>https://wiki.geant.org/display/TCSNT/TCS+Participants+Sectigo</a:t>
            </a:r>
            <a:endParaRPr lang="en-US" sz="2000" i="1" dirty="0" smtClean="0"/>
          </a:p>
          <a:p>
            <a:pPr lvl="1"/>
            <a:r>
              <a:rPr lang="en-GB" sz="2000" dirty="0" smtClean="0"/>
              <a:t>Transition complete: TR-Grid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 smtClean="0"/>
              <a:t>Re-issue extended validity ICA for RCauth.eu Pilot ICA G1 proposed for 1.138 release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Self-audit review</a:t>
            </a:r>
          </a:p>
          <a:p>
            <a:pPr lvl="1"/>
            <a:r>
              <a:rPr lang="en-GB" sz="2000" dirty="0" smtClean="0"/>
              <a:t>Cosmin </a:t>
            </a:r>
            <a:r>
              <a:rPr lang="en-GB" sz="2000" dirty="0" err="1"/>
              <a:t>Nistor</a:t>
            </a:r>
            <a:r>
              <a:rPr lang="en-GB" sz="2000" dirty="0"/>
              <a:t> </a:t>
            </a:r>
            <a:r>
              <a:rPr lang="en-GB" sz="2000" dirty="0" smtClean="0"/>
              <a:t>tracks the status on the PMA Wiki</a:t>
            </a:r>
            <a:endParaRPr lang="en-GB" sz="2000" dirty="0"/>
          </a:p>
          <a:p>
            <a:pPr lvl="1"/>
            <a:r>
              <a:rPr lang="en-GB" sz="2000" dirty="0" smtClean="0"/>
              <a:t>real-time interaction between authority and reviewers helps, but 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IGT Fabric Updates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5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signing key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891"/>
            <a:ext cx="10896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Propose to discontinue the ‘3</a:t>
            </a:r>
            <a:r>
              <a:rPr lang="en-US" baseline="30000" dirty="0" smtClean="0"/>
              <a:t>rd</a:t>
            </a:r>
            <a:r>
              <a:rPr lang="en-US" dirty="0" smtClean="0"/>
              <a:t> generation’ 1024-bit signing key </a:t>
            </a:r>
            <a:br>
              <a:rPr lang="en-US" dirty="0" smtClean="0"/>
            </a:br>
            <a:r>
              <a:rPr lang="en-US" dirty="0" smtClean="0"/>
              <a:t>in the 1.138 release – around the end of October 2025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075689" y="3200400"/>
            <a:ext cx="9067800" cy="271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4572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6213">
              <a:buFont typeface="Arial" pitchFamily="34" charset="0"/>
              <a:buNone/>
            </a:pPr>
            <a:r>
              <a:rPr lang="en-GB" sz="1200" b="1" smtClean="0">
                <a:latin typeface="Courier" pitchFamily="49" charset="0"/>
              </a:rPr>
              <a:t>Changes from 1.134 to 1.135</a:t>
            </a:r>
          </a:p>
          <a:p>
            <a:pPr marL="0" indent="176213">
              <a:buFont typeface="Arial" pitchFamily="34" charset="0"/>
              <a:buNone/>
            </a:pPr>
            <a:r>
              <a:rPr lang="en-GB" sz="1200" b="1" smtClean="0">
                <a:latin typeface="Courier" pitchFamily="49" charset="0"/>
              </a:rPr>
              <a:t>---------------------------</a:t>
            </a:r>
          </a:p>
          <a:p>
            <a:pPr marL="0" indent="176213">
              <a:buFont typeface="Arial" pitchFamily="34" charset="0"/>
              <a:buNone/>
            </a:pPr>
            <a:r>
              <a:rPr lang="en-GB" sz="1200" b="1" smtClean="0">
                <a:latin typeface="Courier" pitchFamily="49" charset="0"/>
              </a:rPr>
              <a:t>(05 May 2025)</a:t>
            </a:r>
          </a:p>
          <a:p>
            <a:pPr marL="0" indent="176213">
              <a:buFont typeface="Arial" pitchFamily="34" charset="0"/>
              <a:buNone/>
            </a:pPr>
            <a:endParaRPr lang="en-GB" sz="1200" b="1" smtClean="0">
              <a:latin typeface="Courier" pitchFamily="49" charset="0"/>
            </a:endParaRP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NOTE: the _default_ package signing key has changed to the 4th generation</a:t>
            </a: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      for increased security and compatibility. The new key is a 2048 bit</a:t>
            </a: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      RSA with fingerprint 565F4528EAD3F53727B5A2E9B055005676341F1A.</a:t>
            </a: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      The GPG public key file can be retrieved from </a:t>
            </a: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        https://dl.igtf.net/distribution/current/GPG-KEY-EUGridPMA-RPM-4</a:t>
            </a: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      and imported on rpm-based distributions with 'rpmkeys --import &lt;file&gt;' </a:t>
            </a: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      or on Debian (apt) based systems set in Signed-By in sources.list or</a:t>
            </a: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      added as a file in /etc/apt/trusted.gpg.d/</a:t>
            </a:r>
            <a:endParaRPr lang="en-US" sz="1200" b="1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things to keep in mind, beyond CABF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public </a:t>
            </a:r>
            <a:r>
              <a:rPr lang="en-GB" dirty="0" smtClean="0"/>
              <a:t>end to abusing server certs for client </a:t>
            </a:r>
            <a:r>
              <a:rPr lang="en-GB" dirty="0" err="1" smtClean="0"/>
              <a:t>auth</a:t>
            </a:r>
            <a:r>
              <a:rPr lang="en-GB" dirty="0" smtClean="0"/>
              <a:t>? Yeah!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https://googlechrome.github.io/chromerootprogram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section 3.2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and it is to be strictly true from early 2027 onwards: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677633"/>
            <a:ext cx="7640116" cy="790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81067"/>
            <a:ext cx="7487695" cy="2657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551776">
            <a:off x="9580416" y="4320159"/>
            <a:ext cx="300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will this solve part of LE issue?</a:t>
            </a:r>
          </a:p>
          <a:p>
            <a:r>
              <a:rPr lang="en-GB" sz="1600" dirty="0" smtClean="0">
                <a:solidFill>
                  <a:schemeClr val="tx2"/>
                </a:solidFill>
              </a:rPr>
              <a:t>almost seems triggered by the DCVOTA profile </a:t>
            </a:r>
            <a:r>
              <a:rPr lang="en-GB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self-signed roots </a:t>
            </a:r>
            <a:br>
              <a:rPr lang="en-US" dirty="0" smtClean="0"/>
            </a:br>
            <a:r>
              <a:rPr lang="en-US" sz="3100" b="0" i="1" dirty="0" smtClean="0"/>
              <a:t>and FF &amp; </a:t>
            </a:r>
            <a:r>
              <a:rPr lang="en-US" sz="3100" b="0" i="1" dirty="0" err="1" smtClean="0"/>
              <a:t>RedHat</a:t>
            </a:r>
            <a:r>
              <a:rPr lang="en-US" sz="3100" b="0" i="1" dirty="0" smtClean="0"/>
              <a:t>’ s idea of what self-signed means …</a:t>
            </a:r>
            <a:endParaRPr lang="en-GB" sz="3100" b="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7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RHEL9 also </a:t>
            </a:r>
            <a:r>
              <a:rPr lang="en-US" dirty="0" smtClean="0"/>
              <a:t>deprecating </a:t>
            </a:r>
            <a:r>
              <a:rPr lang="en-US" dirty="0"/>
              <a:t>SHA-1, but </a:t>
            </a:r>
            <a:r>
              <a:rPr lang="en-US" i="1" dirty="0"/>
              <a:t>at the same </a:t>
            </a:r>
            <a:r>
              <a:rPr lang="en-US" i="1" dirty="0" smtClean="0"/>
              <a:t>time</a:t>
            </a:r>
            <a:endParaRPr lang="en-US" dirty="0"/>
          </a:p>
          <a:p>
            <a:r>
              <a:rPr lang="en-US" dirty="0"/>
              <a:t>still having self-signed SHA-1 based root certs in the ca-certificates</a:t>
            </a:r>
          </a:p>
          <a:p>
            <a:r>
              <a:rPr lang="en-US" dirty="0"/>
              <a:t>package</a:t>
            </a:r>
            <a:r>
              <a:rPr lang="en-US" dirty="0" smtClean="0"/>
              <a:t>, depends on a </a:t>
            </a:r>
            <a:r>
              <a:rPr lang="en-US" dirty="0" err="1" smtClean="0"/>
              <a:t>RedHat</a:t>
            </a:r>
            <a:r>
              <a:rPr lang="en-US" dirty="0" smtClean="0"/>
              <a:t>/OSSL proprietary set of ‘bonus bits’ appended to the end of the ASN.1 certificate blob.</a:t>
            </a:r>
          </a:p>
          <a:p>
            <a:endParaRPr lang="en-US" dirty="0"/>
          </a:p>
          <a:p>
            <a:r>
              <a:rPr lang="en-US" dirty="0" smtClean="0"/>
              <a:t>For the others, there is – for now – a policy override:</a:t>
            </a:r>
          </a:p>
          <a:p>
            <a:endParaRPr lang="en-US" dirty="0"/>
          </a:p>
          <a:p>
            <a:r>
              <a:rPr lang="en-US" dirty="0" smtClean="0"/>
              <a:t>	update-crypto-policies </a:t>
            </a:r>
            <a:r>
              <a:rPr lang="en-US" dirty="0"/>
              <a:t>--set </a:t>
            </a:r>
            <a:r>
              <a:rPr lang="en-US" dirty="0" smtClean="0"/>
              <a:t>DEFAULT:SHA1</a:t>
            </a:r>
          </a:p>
          <a:p>
            <a:r>
              <a:rPr lang="en-US" dirty="0" smtClean="0"/>
              <a:t>	update-crypto-policies </a:t>
            </a:r>
            <a:r>
              <a:rPr lang="en-US" dirty="0"/>
              <a:t>--</a:t>
            </a:r>
            <a:r>
              <a:rPr lang="en-US" dirty="0" smtClean="0"/>
              <a:t>set LEGACY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if that </a:t>
            </a:r>
            <a:r>
              <a:rPr lang="en-US" dirty="0" smtClean="0"/>
              <a:t>is a </a:t>
            </a:r>
            <a:r>
              <a:rPr lang="en-US" dirty="0"/>
              <a:t>rather course-grained and blunt </a:t>
            </a:r>
            <a:r>
              <a:rPr lang="en-US" dirty="0" smtClean="0"/>
              <a:t>tool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Rocky9+, AlmaLinux9+, RHEL9+ and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7017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14822" y="953382"/>
            <a:ext cx="11559679" cy="3791349"/>
          </a:xfrm>
        </p:spPr>
        <p:txBody>
          <a:bodyPr/>
          <a:lstStyle/>
          <a:p>
            <a:r>
              <a:rPr lang="en-GB" sz="2400" dirty="0"/>
              <a:t>ASGCCA-2007							</a:t>
            </a:r>
            <a:r>
              <a:rPr lang="en-GB" sz="2400" dirty="0" err="1"/>
              <a:t>ArmeSFo</a:t>
            </a:r>
            <a:endParaRPr lang="en-GB" sz="2400" dirty="0"/>
          </a:p>
          <a:p>
            <a:r>
              <a:rPr lang="en-GB" sz="2400" dirty="0" smtClean="0"/>
              <a:t>		</a:t>
            </a:r>
            <a:r>
              <a:rPr lang="en-GB" sz="2400" dirty="0"/>
              <a:t>										CESNET-CA-Root</a:t>
            </a:r>
          </a:p>
          <a:p>
            <a:r>
              <a:rPr lang="en-GB" sz="2400" dirty="0" err="1" smtClean="0"/>
              <a:t>DZeScience</a:t>
            </a:r>
            <a:r>
              <a:rPr lang="en-GB" sz="2400" dirty="0"/>
              <a:t>								</a:t>
            </a:r>
            <a:r>
              <a:rPr lang="en-GB" sz="2400" b="1" dirty="0" err="1"/>
              <a:t>DigiCertAssuredIDRootCA</a:t>
            </a:r>
            <a:r>
              <a:rPr lang="en-GB" sz="2400" b="1" dirty="0"/>
              <a:t>-Root</a:t>
            </a:r>
          </a:p>
          <a:p>
            <a:r>
              <a:rPr lang="en-GB" sz="2400" dirty="0" err="1"/>
              <a:t>DigiCertGridRootCA</a:t>
            </a:r>
            <a:r>
              <a:rPr lang="en-GB" sz="2400" dirty="0"/>
              <a:t>-Root				IHEP-2013</a:t>
            </a:r>
          </a:p>
          <a:p>
            <a:r>
              <a:rPr lang="en-GB" sz="2400" strike="sngStrike" dirty="0"/>
              <a:t>KEK</a:t>
            </a:r>
            <a:r>
              <a:rPr lang="en-GB" sz="2400" dirty="0"/>
              <a:t>											</a:t>
            </a:r>
            <a:endParaRPr lang="en-GB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GB" sz="2400" smtClean="0"/>
              <a:t/>
            </a:r>
            <a:br>
              <a:rPr lang="en-GB" sz="2400" smtClean="0"/>
            </a:br>
            <a:r>
              <a:rPr lang="en-GB" sz="2400" dirty="0" smtClean="0"/>
              <a:t>	</a:t>
            </a:r>
            <a:r>
              <a:rPr lang="en-GB" sz="2400" dirty="0"/>
              <a:t>											</a:t>
            </a:r>
            <a:r>
              <a:rPr lang="en-GB" sz="2400" dirty="0" err="1"/>
              <a:t>RomanianGRID</a:t>
            </a:r>
            <a:endParaRPr lang="en-GB" sz="2400" dirty="0"/>
          </a:p>
          <a:p>
            <a:r>
              <a:rPr lang="en-GB" sz="2400" dirty="0"/>
              <a:t>SRCE										</a:t>
            </a:r>
            <a:r>
              <a:rPr lang="en-GB" sz="2400" dirty="0" err="1"/>
              <a:t>SiGNET</a:t>
            </a:r>
            <a:r>
              <a:rPr lang="en-GB" sz="2400" dirty="0"/>
              <a:t>-CA</a:t>
            </a:r>
          </a:p>
          <a:p>
            <a:r>
              <a:rPr lang="en-GB" sz="2400" strike="sngStrike" dirty="0" err="1"/>
              <a:t>TRGrid</a:t>
            </a:r>
            <a:r>
              <a:rPr lang="en-GB" sz="2400" dirty="0"/>
              <a:t>										seegrid-ca-2013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Reissuance of legacy roots – state and progress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069" y="5191858"/>
            <a:ext cx="11656431" cy="465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639"/>
            <a:r>
              <a:rPr lang="en-GB" sz="2133" b="1" dirty="0">
                <a:solidFill>
                  <a:srgbClr val="6F2575"/>
                </a:solidFill>
                <a:sym typeface="Arial"/>
              </a:rPr>
              <a:t>Fixed </a:t>
            </a:r>
            <a:r>
              <a:rPr lang="en-GB" sz="2133" b="1" dirty="0" smtClean="0">
                <a:solidFill>
                  <a:srgbClr val="6F2575"/>
                </a:solidFill>
                <a:sym typeface="Arial"/>
              </a:rPr>
              <a:t>recently</a:t>
            </a:r>
            <a:r>
              <a:rPr lang="en-GB" sz="2133" dirty="0" smtClean="0">
                <a:solidFill>
                  <a:srgbClr val="6F2575"/>
                </a:solidFill>
                <a:sym typeface="Arial"/>
              </a:rPr>
              <a:t>: </a:t>
            </a:r>
            <a:r>
              <a:rPr lang="en-GB" sz="2133" dirty="0" err="1" smtClean="0">
                <a:solidFill>
                  <a:srgbClr val="6F2575"/>
                </a:solidFill>
                <a:sym typeface="Arial"/>
              </a:rPr>
              <a:t>TRGrid</a:t>
            </a:r>
            <a:r>
              <a:rPr lang="en-GB" sz="2133" dirty="0" smtClean="0">
                <a:solidFill>
                  <a:srgbClr val="6F2575"/>
                </a:solidFill>
                <a:sym typeface="Arial"/>
              </a:rPr>
              <a:t>, KEK</a:t>
            </a:r>
            <a:endParaRPr lang="en-GB" sz="2133" dirty="0">
              <a:solidFill>
                <a:srgbClr val="6F2575"/>
              </a:solidFill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6950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TF-template-davidg-9x16.potx" id="{F88861DC-B770-4CDE-955A-243752A50076}" vid="{E3E9ED40-0286-43CB-860C-09554CE4D4CC}"/>
    </a:ext>
  </a:extLst>
</a:theme>
</file>

<file path=ppt/theme/theme2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IGTF-template-davidg-9x16</Template>
  <TotalTime>17996</TotalTime>
  <Words>629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Akkurat Std</vt:lpstr>
      <vt:lpstr>Arial</vt:lpstr>
      <vt:lpstr>Calibri</vt:lpstr>
      <vt:lpstr>Courier</vt:lpstr>
      <vt:lpstr>Helvetica Neue Medium</vt:lpstr>
      <vt:lpstr>Verdana</vt:lpstr>
      <vt:lpstr>Wingdings</vt:lpstr>
      <vt:lpstr>Office Theme</vt:lpstr>
      <vt:lpstr>Nikhef-DG22-NikUM-main</vt:lpstr>
      <vt:lpstr>IGTF Fabric Updates</vt:lpstr>
      <vt:lpstr>Meanwhile in Europe …</vt:lpstr>
      <vt:lpstr>EMEA area membership evolution</vt:lpstr>
      <vt:lpstr>Membership and other changes</vt:lpstr>
      <vt:lpstr>Distribution signing key update</vt:lpstr>
      <vt:lpstr>Other things to keep in mind, beyond CABF …</vt:lpstr>
      <vt:lpstr>The challenge of self-signed roots  and FF &amp; RedHat’ s idea of what self-signed means …</vt:lpstr>
      <vt:lpstr>PowerPoint Presentation</vt:lpstr>
      <vt:lpstr>PowerPoint Presentation</vt:lpstr>
      <vt:lpstr>Building OUR global trust fabric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and Security developments in the EUGridPMA and EOSC</dc:title>
  <dc:creator>davidg</dc:creator>
  <cp:lastModifiedBy>davidg</cp:lastModifiedBy>
  <cp:revision>370</cp:revision>
  <cp:lastPrinted>2021-03-20T13:35:45Z</cp:lastPrinted>
  <dcterms:created xsi:type="dcterms:W3CDTF">2021-03-15T10:18:01Z</dcterms:created>
  <dcterms:modified xsi:type="dcterms:W3CDTF">2025-10-01T08:01:56Z</dcterms:modified>
</cp:coreProperties>
</file>