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15"/>
  </p:notesMasterIdLst>
  <p:handoutMasterIdLst>
    <p:handoutMasterId r:id="rId16"/>
  </p:handoutMasterIdLst>
  <p:sldIdLst>
    <p:sldId id="256" r:id="rId3"/>
    <p:sldId id="391" r:id="rId4"/>
    <p:sldId id="313" r:id="rId5"/>
    <p:sldId id="314" r:id="rId6"/>
    <p:sldId id="441" r:id="rId7"/>
    <p:sldId id="435" r:id="rId8"/>
    <p:sldId id="434" r:id="rId9"/>
    <p:sldId id="410" r:id="rId10"/>
    <p:sldId id="433" r:id="rId11"/>
    <p:sldId id="429" r:id="rId12"/>
    <p:sldId id="440" r:id="rId13"/>
    <p:sldId id="259" r:id="rId14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575"/>
    <a:srgbClr val="004361"/>
    <a:srgbClr val="000000"/>
    <a:srgbClr val="F57A1E"/>
    <a:srgbClr val="ED1544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6" autoAdjust="0"/>
    <p:restoredTop sz="92407" autoAdjust="0"/>
  </p:normalViewPr>
  <p:slideViewPr>
    <p:cSldViewPr>
      <p:cViewPr varScale="1">
        <p:scale>
          <a:sx n="90" d="100"/>
          <a:sy n="90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2025-05-08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image" Target="../media/image8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image" Target="../media/image7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</p:sldLayoutIdLst>
  <p:transition spd="med"/>
  <p:hf sldNum="0" hdr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ugridpma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ooglechrome.github.io/chromerootprogr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IGTF Fabric Updates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>
            <a:normAutofit/>
          </a:bodyPr>
          <a:lstStyle/>
          <a:p>
            <a:r>
              <a:rPr lang="en-US" dirty="0"/>
              <a:t>status of </a:t>
            </a:r>
            <a:r>
              <a:rPr lang="en-US" dirty="0" smtClean="0"/>
              <a:t>our authorities</a:t>
            </a:r>
            <a:r>
              <a:rPr lang="en-US" dirty="0"/>
              <a:t> </a:t>
            </a:r>
            <a:r>
              <a:rPr lang="en-US" dirty="0" smtClean="0"/>
              <a:t>and trust fabric news</a:t>
            </a:r>
          </a:p>
          <a:p>
            <a:endParaRPr lang="en-US" i="1" dirty="0"/>
          </a:p>
          <a:p>
            <a:r>
              <a:rPr lang="en-US" i="1" dirty="0" smtClean="0"/>
              <a:t>May 2025</a:t>
            </a:r>
            <a:endParaRPr lang="en-GB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 smtClean="0"/>
              <a:t>		</a:t>
            </a:r>
            <a:r>
              <a:rPr lang="en-GB" sz="2400" dirty="0"/>
              <a:t>										CESNET-CA-Root</a:t>
            </a:r>
          </a:p>
          <a:p>
            <a:r>
              <a:rPr lang="en-GB" sz="2400" dirty="0" err="1" smtClean="0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dirty="0"/>
              <a:t>KEK											</a:t>
            </a:r>
            <a:endParaRPr lang="en-GB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400" strike="sngStrike" dirty="0"/>
              <a:t>MARGI</a:t>
            </a:r>
            <a:r>
              <a:rPr lang="en-GB" sz="2400" dirty="0"/>
              <a:t>										</a:t>
            </a:r>
            <a:endParaRPr lang="en-GB" sz="2400" b="1" dirty="0"/>
          </a:p>
          <a:p>
            <a:r>
              <a:rPr lang="en-GB" sz="2400" dirty="0" smtClean="0"/>
              <a:t>	</a:t>
            </a:r>
            <a:r>
              <a:rPr lang="en-GB" sz="2400" dirty="0"/>
              <a:t>											</a:t>
            </a:r>
            <a:r>
              <a:rPr lang="en-GB" sz="2400" dirty="0" err="1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</a:t>
            </a:r>
            <a:r>
              <a:rPr lang="en-US" dirty="0" smtClean="0"/>
              <a:t>legacy </a:t>
            </a:r>
            <a:r>
              <a:rPr lang="en-US" dirty="0" smtClean="0"/>
              <a:t>roots </a:t>
            </a:r>
            <a:r>
              <a:rPr lang="en-US" dirty="0" smtClean="0"/>
              <a:t>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4863627"/>
            <a:ext cx="11656431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by </a:t>
            </a:r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‘now’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 RDIG, </a:t>
            </a:r>
            <a:r>
              <a:rPr lang="en-GB" sz="2133" dirty="0" err="1" smtClean="0">
                <a:solidFill>
                  <a:srgbClr val="6F2575"/>
                </a:solidFill>
                <a:sym typeface="Arial"/>
              </a:rPr>
              <a:t>GridCanada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,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CILogon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 basic/silver/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OpenID</a:t>
            </a:r>
            <a:r>
              <a:rPr lang="en-GB" sz="2133" dirty="0">
                <a:solidFill>
                  <a:srgbClr val="6F2575"/>
                </a:solidFill>
              </a:rPr>
              <a:t>, UKeScienceRoot-2007</a:t>
            </a:r>
            <a:endParaRPr lang="en-GB" sz="2133" dirty="0">
              <a:solidFill>
                <a:srgbClr val="6F2575"/>
              </a:solidFill>
              <a:sym typeface="Arial"/>
            </a:endParaRP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</a:rPr>
              <a:t>Removed</a:t>
            </a:r>
            <a:r>
              <a:rPr lang="en-GB" sz="2133" dirty="0">
                <a:solidFill>
                  <a:srgbClr val="6F2575"/>
                </a:solidFill>
              </a:rPr>
              <a:t>: </a:t>
            </a:r>
            <a:r>
              <a:rPr lang="en-GB" sz="2133" dirty="0" err="1" smtClean="0">
                <a:solidFill>
                  <a:srgbClr val="6F2575"/>
                </a:solidFill>
              </a:rPr>
              <a:t>DigiCertGridCA</a:t>
            </a:r>
            <a:r>
              <a:rPr lang="en-GB" sz="2133" dirty="0" smtClean="0">
                <a:solidFill>
                  <a:srgbClr val="6F2575"/>
                </a:solidFill>
              </a:rPr>
              <a:t>-*, DFN-</a:t>
            </a:r>
            <a:r>
              <a:rPr lang="en-GB" sz="2133" dirty="0" err="1" smtClean="0">
                <a:solidFill>
                  <a:srgbClr val="6F2575"/>
                </a:solidFill>
              </a:rPr>
              <a:t>GridGermany</a:t>
            </a:r>
            <a:r>
              <a:rPr lang="en-GB" sz="2133" dirty="0" smtClean="0">
                <a:solidFill>
                  <a:srgbClr val="6F2575"/>
                </a:solidFill>
              </a:rPr>
              <a:t>, CNIC, BYGCA , LIPCA, MARGI (suspended)</a:t>
            </a: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Pending withdrawal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</a:t>
            </a:r>
            <a:r>
              <a:rPr lang="en-US" dirty="0" smtClean="0"/>
              <a:t>Europe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273044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and IGTF distribution matters</a:t>
            </a:r>
            <a:endParaRPr lang="en-US" dirty="0"/>
          </a:p>
          <a:p>
            <a:pPr lvl="1"/>
            <a:r>
              <a:rPr lang="en-US" dirty="0" smtClean="0"/>
              <a:t>constituency and developments</a:t>
            </a:r>
          </a:p>
          <a:p>
            <a:endParaRPr lang="en-US" dirty="0" smtClean="0"/>
          </a:p>
          <a:p>
            <a:r>
              <a:rPr lang="en-US" dirty="0" smtClean="0"/>
              <a:t>Package signing and SHA confusion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Root migration update for EL9+ (or: why people bother the fetch-</a:t>
            </a:r>
            <a:r>
              <a:rPr lang="en-US" dirty="0" err="1" smtClean="0"/>
              <a:t>crl</a:t>
            </a:r>
            <a:r>
              <a:rPr lang="en-US" dirty="0" smtClean="0"/>
              <a:t> </a:t>
            </a:r>
            <a:r>
              <a:rPr lang="en-US" dirty="0" err="1" smtClean="0"/>
              <a:t>devs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DE, </a:t>
            </a:r>
            <a:r>
              <a:rPr lang="en-GB" dirty="0" smtClean="0"/>
              <a:t>DK(+FI+IS+NO+SE), </a:t>
            </a:r>
            <a:r>
              <a:rPr lang="en-GB" dirty="0" smtClean="0"/>
              <a:t>GR</a:t>
            </a:r>
            <a:r>
              <a:rPr lang="en-GB" dirty="0"/>
              <a:t>, HR</a:t>
            </a:r>
            <a:r>
              <a:rPr lang="en-GB" dirty="0" smtClean="0"/>
              <a:t>, NL</a:t>
            </a:r>
            <a:r>
              <a:rPr lang="en-GB" dirty="0"/>
              <a:t>, PL, </a:t>
            </a:r>
            <a:r>
              <a:rPr lang="en-GB" dirty="0" smtClean="0"/>
              <a:t>RO</a:t>
            </a:r>
            <a:r>
              <a:rPr lang="en-GB" dirty="0"/>
              <a:t>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SK; AM, MD</a:t>
            </a:r>
            <a:r>
              <a:rPr lang="en-GB" dirty="0"/>
              <a:t>, ME, MK, </a:t>
            </a:r>
            <a:r>
              <a:rPr lang="en-GB" dirty="0" smtClean="0"/>
              <a:t>RS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KE, MA</a:t>
            </a:r>
          </a:p>
          <a:p>
            <a:r>
              <a:rPr lang="en-GB" dirty="0" smtClean="0"/>
              <a:t>CERN, RCauth.eu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5137"/>
            <a:ext cx="6817425" cy="45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Identity </a:t>
            </a:r>
            <a:r>
              <a:rPr lang="en-GB" sz="2400" dirty="0"/>
              <a:t>providers: both reduction and growth</a:t>
            </a:r>
          </a:p>
          <a:p>
            <a:pPr lvl="1"/>
            <a:r>
              <a:rPr lang="en-US" sz="2000" dirty="0" smtClean="0"/>
              <a:t>migration to GEANT TCS continues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i="1" dirty="0"/>
              <a:t>https://wiki.geant.org/display/TCSNT/TCS+Participants+Sectigo</a:t>
            </a:r>
            <a:endParaRPr lang="en-US" sz="2000" i="1" dirty="0" smtClean="0"/>
          </a:p>
          <a:p>
            <a:pPr lvl="1"/>
            <a:r>
              <a:rPr lang="en-GB" sz="2000" dirty="0" smtClean="0"/>
              <a:t>Discontinued recently: -FR</a:t>
            </a:r>
            <a:endParaRPr lang="en-GB" sz="2000" dirty="0" smtClean="0"/>
          </a:p>
          <a:p>
            <a:pPr lvl="1"/>
            <a:r>
              <a:rPr lang="en-GB" sz="2000" dirty="0"/>
              <a:t>CERN joined TCS </a:t>
            </a:r>
            <a:r>
              <a:rPr lang="en-GB" sz="2000" dirty="0" smtClean="0"/>
              <a:t>also via </a:t>
            </a:r>
            <a:r>
              <a:rPr lang="en-GB" sz="2000" dirty="0" err="1"/>
              <a:t>Renater</a:t>
            </a:r>
            <a:r>
              <a:rPr lang="en-GB" sz="2000" dirty="0"/>
              <a:t> (FR)</a:t>
            </a:r>
          </a:p>
          <a:p>
            <a:pPr lvl="1"/>
            <a:r>
              <a:rPr lang="en-GB" sz="2000" dirty="0" smtClean="0"/>
              <a:t>Suspended</a:t>
            </a:r>
            <a:r>
              <a:rPr lang="en-GB" sz="2000" dirty="0" smtClean="0"/>
              <a:t>: -KE, -MK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Self-audit review</a:t>
            </a:r>
          </a:p>
          <a:p>
            <a:pPr lvl="1"/>
            <a:r>
              <a:rPr lang="en-GB" sz="2000" dirty="0" smtClean="0"/>
              <a:t>Cosmin </a:t>
            </a:r>
            <a:r>
              <a:rPr lang="en-GB" sz="2000" dirty="0" err="1"/>
              <a:t>Nistor</a:t>
            </a:r>
            <a:r>
              <a:rPr lang="en-GB" sz="2000" dirty="0"/>
              <a:t> </a:t>
            </a:r>
            <a:r>
              <a:rPr lang="en-GB" sz="2000" dirty="0" smtClean="0"/>
              <a:t>tracks the status on the PMA Wiki</a:t>
            </a:r>
            <a:endParaRPr lang="en-GB" sz="2000" dirty="0"/>
          </a:p>
          <a:p>
            <a:pPr lvl="1"/>
            <a:r>
              <a:rPr lang="en-GB" sz="2000" dirty="0" smtClean="0"/>
              <a:t>real-time interaction between authority and reviewers helps, but </a:t>
            </a:r>
            <a:r>
              <a:rPr lang="en-GB" sz="2000" dirty="0" smtClean="0"/>
              <a:t>…</a:t>
            </a:r>
            <a:endParaRPr lang="en-GB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IGT Fabric Updates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 in </a:t>
            </a:r>
            <a:r>
              <a:rPr lang="en-GB" dirty="0" smtClean="0"/>
              <a:t>1.135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40257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Changes from </a:t>
            </a:r>
            <a:r>
              <a:rPr lang="en-GB" sz="1800" b="1" dirty="0" smtClean="0">
                <a:latin typeface="Courier" pitchFamily="49" charset="0"/>
              </a:rPr>
              <a:t>1.134 </a:t>
            </a:r>
            <a:r>
              <a:rPr lang="en-GB" sz="1800" b="1" dirty="0">
                <a:latin typeface="Courier" pitchFamily="49" charset="0"/>
              </a:rPr>
              <a:t>to </a:t>
            </a:r>
            <a:r>
              <a:rPr lang="en-GB" sz="1800" b="1" dirty="0" smtClean="0">
                <a:latin typeface="Courier" pitchFamily="49" charset="0"/>
              </a:rPr>
              <a:t>1.135</a:t>
            </a: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---------------------------</a:t>
            </a:r>
          </a:p>
          <a:p>
            <a:pPr marL="0" indent="176213">
              <a:buNone/>
            </a:pPr>
            <a:r>
              <a:rPr lang="en-GB" sz="1800" b="1" dirty="0" smtClean="0">
                <a:latin typeface="Courier" pitchFamily="49" charset="0"/>
              </a:rPr>
              <a:t>(05 May 2025</a:t>
            </a:r>
            <a:r>
              <a:rPr lang="en-GB" sz="1800" b="1" dirty="0" smtClean="0">
                <a:latin typeface="Courier" pitchFamily="49" charset="0"/>
              </a:rPr>
              <a:t>)</a:t>
            </a: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NOTE: the _default_ package signing key has changed to the 4th generation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    for increased security and compatibility. The new key is a 2048 bit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    RSA with fingerprint 565F4528EAD3F53727B5A2E9B055005676341F1A.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    The GPG public key file can be retrieved from 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      https://dl.igtf.net/distribution/current/GPG-KEY-EUGridPMA-RPM-4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    and imported on rpm-based distributions with '</a:t>
            </a:r>
            <a:r>
              <a:rPr lang="en-US" sz="1800" b="1" dirty="0" err="1">
                <a:latin typeface="Courier" pitchFamily="49" charset="0"/>
              </a:rPr>
              <a:t>rpmkeys</a:t>
            </a:r>
            <a:r>
              <a:rPr lang="en-US" sz="1800" b="1" dirty="0">
                <a:latin typeface="Courier" pitchFamily="49" charset="0"/>
              </a:rPr>
              <a:t> --import &lt;file&gt;' 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    or on </a:t>
            </a:r>
            <a:r>
              <a:rPr lang="en-US" sz="1800" b="1" dirty="0" err="1">
                <a:latin typeface="Courier" pitchFamily="49" charset="0"/>
              </a:rPr>
              <a:t>Debian</a:t>
            </a:r>
            <a:r>
              <a:rPr lang="en-US" sz="1800" b="1" dirty="0">
                <a:latin typeface="Courier" pitchFamily="49" charset="0"/>
              </a:rPr>
              <a:t> (apt) based systems set in Signed-By in </a:t>
            </a:r>
            <a:r>
              <a:rPr lang="en-US" sz="1800" b="1" dirty="0" err="1">
                <a:latin typeface="Courier" pitchFamily="49" charset="0"/>
              </a:rPr>
              <a:t>sources.list</a:t>
            </a:r>
            <a:r>
              <a:rPr lang="en-US" sz="1800" b="1" dirty="0">
                <a:latin typeface="Courier" pitchFamily="49" charset="0"/>
              </a:rPr>
              <a:t> or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    added as a file in /</a:t>
            </a:r>
            <a:r>
              <a:rPr lang="en-US" sz="1800" b="1" dirty="0" err="1">
                <a:latin typeface="Courier" pitchFamily="49" charset="0"/>
              </a:rPr>
              <a:t>etc</a:t>
            </a:r>
            <a:r>
              <a:rPr lang="en-US" sz="1800" b="1" dirty="0">
                <a:latin typeface="Courier" pitchFamily="49" charset="0"/>
              </a:rPr>
              <a:t>/apt/</a:t>
            </a:r>
            <a:r>
              <a:rPr lang="en-US" sz="1800" b="1" dirty="0" err="1">
                <a:latin typeface="Courier" pitchFamily="49" charset="0"/>
              </a:rPr>
              <a:t>trusted.gpg.d</a:t>
            </a:r>
            <a:r>
              <a:rPr lang="en-US" sz="1800" b="1" dirty="0" smtClean="0">
                <a:latin typeface="Courier" pitchFamily="49" charset="0"/>
              </a:rPr>
              <a:t>/</a:t>
            </a:r>
            <a:endParaRPr lang="en-US" sz="18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9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error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Verifying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signature using certificate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D12E922822BE64D50146188BC32D99C83CDBBC71  </a:t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EUGridPMA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Distribution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3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&lt;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info@eugridpma.org&gt;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C32D99C83CDBBC71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invalid: not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capable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Fedora Core 38</a:t>
            </a:r>
            <a:r>
              <a:rPr lang="en-US" dirty="0" smtClean="0"/>
              <a:t>+ (and thus later in its derivatives, and maybe soon in </a:t>
            </a:r>
            <a:r>
              <a:rPr lang="en-US" dirty="0" err="1" smtClean="0"/>
              <a:t>Debian</a:t>
            </a:r>
            <a:r>
              <a:rPr lang="en-US" dirty="0" smtClean="0"/>
              <a:t>), RSA 1024 package signing no longer supported by default</a:t>
            </a:r>
          </a:p>
          <a:p>
            <a:pPr marL="0" indent="0">
              <a:buNone/>
            </a:pPr>
            <a:r>
              <a:rPr lang="en-US" dirty="0" smtClean="0"/>
              <a:t>(work-around with bespoke crypto-policies possible, not recommended)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1.135 we </a:t>
            </a:r>
            <a:r>
              <a:rPr lang="en-US" dirty="0" smtClean="0"/>
              <a:t>move </a:t>
            </a:r>
            <a:r>
              <a:rPr lang="en-US" dirty="0" smtClean="0"/>
              <a:t>the </a:t>
            </a:r>
            <a:r>
              <a:rPr lang="en-US" i="1" dirty="0" smtClean="0"/>
              <a:t>default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b="1" dirty="0" smtClean="0"/>
              <a:t>new GPG </a:t>
            </a:r>
            <a:r>
              <a:rPr lang="en-US" b="1" dirty="0"/>
              <a:t>package </a:t>
            </a:r>
            <a:r>
              <a:rPr lang="en-US" b="1" dirty="0" smtClean="0"/>
              <a:t>key</a:t>
            </a:r>
          </a:p>
          <a:p>
            <a:r>
              <a:rPr lang="en-US" dirty="0"/>
              <a:t>RSA-2048 </a:t>
            </a:r>
            <a:endParaRPr lang="en-US" dirty="0" smtClean="0"/>
          </a:p>
          <a:p>
            <a:r>
              <a:rPr lang="en-US" dirty="0" smtClean="0"/>
              <a:t>called GPG-KEY-EUGridPMA-RPM-4</a:t>
            </a:r>
          </a:p>
          <a:p>
            <a:r>
              <a:rPr lang="en-US" dirty="0" smtClean="0"/>
              <a:t>distributed with 1.122+ releases</a:t>
            </a:r>
          </a:p>
          <a:p>
            <a:r>
              <a:rPr lang="en-US" dirty="0" smtClean="0"/>
              <a:t>Retrieve new </a:t>
            </a:r>
            <a:r>
              <a:rPr lang="en-US" dirty="0"/>
              <a:t>public key file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dl.igtf.net/distribution/GPG-KEY-EUGridPMA-RPM-4</a:t>
            </a:r>
          </a:p>
          <a:p>
            <a:r>
              <a:rPr lang="en-US" dirty="0" smtClean="0"/>
              <a:t>or from the public key servers: </a:t>
            </a:r>
            <a:r>
              <a:rPr lang="en-US" dirty="0" err="1" smtClean="0"/>
              <a:t>rsa</a:t>
            </a:r>
            <a:r>
              <a:rPr lang="en-US" dirty="0" smtClean="0"/>
              <a:t>/2048 dated 2023-07-29T12:06:23Z</a:t>
            </a:r>
          </a:p>
          <a:p>
            <a:r>
              <a:rPr lang="en-US" dirty="0" smtClean="0"/>
              <a:t>fingerprint: 565f 4528 ead3 f537 27b5 a2e9 b055 0056 </a:t>
            </a:r>
            <a:r>
              <a:rPr lang="en-US" b="1" dirty="0" smtClean="0"/>
              <a:t>7634 1f1a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451" y="252514"/>
            <a:ext cx="4569703" cy="41670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2617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dirty="0" smtClean="0"/>
              <a:t>things </a:t>
            </a:r>
            <a:r>
              <a:rPr lang="en-GB" dirty="0" smtClean="0"/>
              <a:t>to keep in </a:t>
            </a:r>
            <a:r>
              <a:rPr lang="en-GB" dirty="0" smtClean="0"/>
              <a:t>mind, beyond CABF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pubic end to abusing server certs for client </a:t>
            </a:r>
            <a:r>
              <a:rPr lang="en-GB" dirty="0" err="1" smtClean="0"/>
              <a:t>auth</a:t>
            </a:r>
            <a:r>
              <a:rPr lang="en-GB" dirty="0" smtClean="0"/>
              <a:t>? Yeah!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https://googlechrome.github.io/chromerootprogram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section 3.2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and it is to be strictly true from early 2027 onwards: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77633"/>
            <a:ext cx="7640116" cy="790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81067"/>
            <a:ext cx="7487695" cy="2657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551776">
            <a:off x="9580416" y="4320159"/>
            <a:ext cx="300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will this solve part of LE issue?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almost seems triggered by the DCVOTA profile </a:t>
            </a:r>
            <a:r>
              <a:rPr lang="en-GB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17972</TotalTime>
  <Words>811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Akkurat Std</vt:lpstr>
      <vt:lpstr>Arial</vt:lpstr>
      <vt:lpstr>Calibri</vt:lpstr>
      <vt:lpstr>Courier</vt:lpstr>
      <vt:lpstr>Courier New</vt:lpstr>
      <vt:lpstr>Helvetica Neue Medium</vt:lpstr>
      <vt:lpstr>Verdana</vt:lpstr>
      <vt:lpstr>Wingdings</vt:lpstr>
      <vt:lpstr>Office Theme</vt:lpstr>
      <vt:lpstr>Nikhef-DG22-NikUM-main</vt:lpstr>
      <vt:lpstr>IGTF Fabric Updates</vt:lpstr>
      <vt:lpstr>Meanwhile in Europe …</vt:lpstr>
      <vt:lpstr>EMEA area membership evolution</vt:lpstr>
      <vt:lpstr>Membership and other changes</vt:lpstr>
      <vt:lpstr>Updates in 1.135</vt:lpstr>
      <vt:lpstr>Distribution signing key update</vt:lpstr>
      <vt:lpstr>Distribution key update</vt:lpstr>
      <vt:lpstr>Other things to keep in mind, beyond CABF …</vt:lpstr>
      <vt:lpstr>The challenge of self-signed roots  and FF &amp; RedHat’ s idea of what self-signed means …</vt:lpstr>
      <vt:lpstr>PowerPoint Presentation</vt:lpstr>
      <vt:lpstr>PowerPoint Presentation</vt:lpstr>
      <vt:lpstr>Building OUR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361</cp:revision>
  <cp:lastPrinted>2021-03-20T13:35:45Z</cp:lastPrinted>
  <dcterms:created xsi:type="dcterms:W3CDTF">2021-03-15T10:18:01Z</dcterms:created>
  <dcterms:modified xsi:type="dcterms:W3CDTF">2025-05-08T15:19:24Z</dcterms:modified>
</cp:coreProperties>
</file>