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69" r:id="rId3"/>
    <p:sldId id="470" r:id="rId4"/>
    <p:sldId id="472" r:id="rId5"/>
    <p:sldId id="481" r:id="rId6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943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132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320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509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0000"/>
    <a:srgbClr val="FFFFFF"/>
    <a:srgbClr val="003F5E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5" autoAdjust="0"/>
    <p:restoredTop sz="94737" autoAdjust="0"/>
  </p:normalViewPr>
  <p:slideViewPr>
    <p:cSldViewPr snapToGrid="0">
      <p:cViewPr varScale="1">
        <p:scale>
          <a:sx n="88" d="100"/>
          <a:sy n="88" d="100"/>
        </p:scale>
        <p:origin x="84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2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1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ds.edugai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0000"/>
                </a:solidFill>
              </a:rPr>
              <a:t>RATCC4 and the SCCCJWG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 smtClean="0"/>
              <a:t>January 2020</a:t>
            </a:r>
            <a:br>
              <a:rPr lang="en-US" sz="1800" dirty="0" smtClean="0"/>
            </a:br>
            <a:r>
              <a:rPr lang="en-US" sz="1800" dirty="0" smtClean="0"/>
              <a:t>Prague 48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29" y="4657692"/>
            <a:ext cx="803609" cy="311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</a:t>
            </a:r>
            <a:r>
              <a:rPr lang="en-US" i="1" dirty="0" smtClean="0"/>
              <a:t>Sirtfi</a:t>
            </a:r>
            <a:r>
              <a:rPr lang="en-US" dirty="0" smtClean="0"/>
              <a:t> incident role play of AARC in eduGAIN: </a:t>
            </a:r>
            <a:br>
              <a:rPr lang="en-US" dirty="0" smtClean="0"/>
            </a:br>
            <a:r>
              <a:rPr lang="en-US" dirty="0" smtClean="0"/>
              <a:t>testing communications channels identified as high-</a:t>
            </a:r>
            <a:r>
              <a:rPr lang="en-US" dirty="0" err="1" smtClean="0"/>
              <a:t>prio</a:t>
            </a:r>
            <a:r>
              <a:rPr lang="en-US" dirty="0" smtClean="0"/>
              <a:t> target</a:t>
            </a:r>
            <a:br>
              <a:rPr lang="en-US" dirty="0" smtClean="0"/>
            </a:br>
            <a:r>
              <a:rPr lang="en-US" dirty="0" smtClean="0"/>
              <a:t>Initial model might be along the IGTF RAT CC challenges – can be extended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8" y="2366902"/>
            <a:ext cx="6367549" cy="259596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3901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the IGTF RAT Communications Challenges, and TF-CSIRT processes, </a:t>
            </a:r>
            <a:r>
              <a:rPr lang="en-US" dirty="0" err="1" smtClean="0"/>
              <a:t>opsec</a:t>
            </a:r>
            <a:r>
              <a:rPr lang="en-US" dirty="0" smtClean="0"/>
              <a:t> really needs to be exercised often and in-depth to ensure readiness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Logical candidates that could all run the test </a:t>
            </a:r>
            <a:r>
              <a:rPr lang="en-US" b="1" dirty="0" smtClean="0"/>
              <a:t>against </a:t>
            </a:r>
            <a:r>
              <a:rPr lang="en-US" b="1" dirty="0" err="1" smtClean="0"/>
              <a:t>IdPs</a:t>
            </a:r>
            <a:r>
              <a:rPr lang="en-US" b="1" dirty="0" smtClean="0"/>
              <a:t>, CAs, SPs, RPs …</a:t>
            </a:r>
            <a:br>
              <a:rPr lang="en-US" b="1" dirty="0" smtClean="0"/>
            </a:br>
            <a:r>
              <a:rPr lang="en-US" b="1" dirty="0" smtClean="0"/>
              <a:t>… </a:t>
            </a:r>
            <a:r>
              <a:rPr lang="en-US" b="1" dirty="0"/>
              <a:t>and ‘legitimately’ claim an </a:t>
            </a:r>
            <a:r>
              <a:rPr lang="en-US" b="1" dirty="0" smtClean="0"/>
              <a:t>interest in their results</a:t>
            </a:r>
            <a:endParaRPr lang="en-US" b="1" dirty="0"/>
          </a:p>
          <a:p>
            <a:r>
              <a:rPr lang="en-US" dirty="0" smtClean="0"/>
              <a:t>eduGAIN</a:t>
            </a:r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GEANT.org</a:t>
            </a:r>
          </a:p>
          <a:p>
            <a:r>
              <a:rPr lang="en-US" dirty="0" smtClean="0"/>
              <a:t>EOSC-HUB ops, or EGI CSIRT</a:t>
            </a:r>
          </a:p>
          <a:p>
            <a:r>
              <a:rPr lang="en-US" dirty="0" smtClean="0"/>
              <a:t>each of the e-Infrastructures XSEDE, EGI, EUDAT, PRACE, HPCI, …</a:t>
            </a:r>
          </a:p>
          <a:p>
            <a:r>
              <a:rPr lang="en-US" dirty="0" smtClean="0"/>
              <a:t>every research infra with an interest: WLCG, LSAAI, BBMRI, ELIXIR, …</a:t>
            </a:r>
          </a:p>
          <a:p>
            <a:r>
              <a:rPr lang="en-US" dirty="0" smtClean="0"/>
              <a:t>any institution (or person) with access to </a:t>
            </a:r>
            <a:r>
              <a:rPr lang="en-US" dirty="0" smtClean="0">
                <a:hlinkClick r:id="rId2"/>
              </a:rPr>
              <a:t>https://mds.edugain.org/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so soon: all the email in the world will be about Sirtfi Incident Response tests??</a:t>
            </a:r>
            <a:endParaRPr lang="en-GB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dirty="0" err="1" smtClean="0"/>
              <a:t>OpSec</a:t>
            </a:r>
            <a:r>
              <a:rPr lang="en-US" dirty="0" smtClean="0"/>
              <a:t> needs to be </a:t>
            </a:r>
            <a:r>
              <a:rPr lang="en-US" dirty="0" err="1" smtClean="0"/>
              <a:t>exercized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30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SCCC-WG – participate!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708" y="3846372"/>
            <a:ext cx="4654443" cy="618052"/>
          </a:xfrm>
          <a:ln>
            <a:solidFill>
              <a:srgbClr val="99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WISE, SIGISM, REFEDS, TI joint working group</a:t>
            </a:r>
          </a:p>
          <a:p>
            <a:pPr marL="0" indent="0" algn="ctr">
              <a:buNone/>
            </a:pPr>
            <a:r>
              <a:rPr lang="en-US" i="1" dirty="0" smtClean="0"/>
              <a:t>see wise-community.org and join!</a:t>
            </a:r>
            <a:endParaRPr lang="en-GB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6" y="945754"/>
            <a:ext cx="3654402" cy="2211201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511498" y="4505800"/>
            <a:ext cx="45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990000"/>
                </a:solidFill>
              </a:rPr>
              <a:t>https://wiki.geant.org/display/WISE/SCCC-JWG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87" y="1289334"/>
            <a:ext cx="4912660" cy="2285514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346" y="867023"/>
            <a:ext cx="3953629" cy="2157463"/>
          </a:xfrm>
          <a:prstGeom prst="rect">
            <a:avLst/>
          </a:prstGeom>
          <a:ln>
            <a:solidFill>
              <a:srgbClr val="990000"/>
            </a:solidFill>
          </a:ln>
          <a:effectLst>
            <a:glow rad="101600">
              <a:srgbClr val="000066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35532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RATCC4 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4762" y="773907"/>
            <a:ext cx="4079321" cy="2221684"/>
          </a:xfrm>
          <a:ln>
            <a:solidFill>
              <a:srgbClr val="99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200" dirty="0" smtClean="0"/>
              <a:t>In </a:t>
            </a:r>
            <a:r>
              <a:rPr lang="en-GB" sz="1200" dirty="0"/>
              <a:t>total there are 91 trust anchors (root, intermediate, and </a:t>
            </a:r>
            <a:r>
              <a:rPr lang="en-GB" sz="1200" dirty="0" smtClean="0"/>
              <a:t>issuing authorities</a:t>
            </a:r>
            <a:r>
              <a:rPr lang="en-GB" sz="1200" dirty="0"/>
              <a:t>) currently in the accredited bundle,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managed </a:t>
            </a:r>
            <a:r>
              <a:rPr lang="en-GB" sz="1200" dirty="0"/>
              <a:t>by </a:t>
            </a:r>
            <a:r>
              <a:rPr lang="en-GB" sz="1200" dirty="0" smtClean="0"/>
              <a:t>60 organisations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dirty="0"/>
              <a:t>Of the 60 organisations, 49 responded within one working day (82</a:t>
            </a:r>
            <a:r>
              <a:rPr lang="en-GB" sz="1200" dirty="0" smtClean="0"/>
              <a:t>%), representing </a:t>
            </a:r>
            <a:r>
              <a:rPr lang="en-GB" sz="1200" dirty="0"/>
              <a:t>(incidentally) also 82% of the trust anchors.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Within </a:t>
            </a:r>
            <a:r>
              <a:rPr lang="en-GB" sz="1200" dirty="0"/>
              <a:t>a </a:t>
            </a:r>
            <a:r>
              <a:rPr lang="en-GB" sz="1200" dirty="0" smtClean="0"/>
              <a:t>few days </a:t>
            </a:r>
            <a:r>
              <a:rPr lang="en-GB" sz="1200" dirty="0"/>
              <a:t>more, 3 additional ones came in, and 4 more responded after </a:t>
            </a:r>
            <a:r>
              <a:rPr lang="en-GB" sz="1200" dirty="0" smtClean="0"/>
              <a:t>a reminder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dirty="0" smtClean="0"/>
              <a:t>In </a:t>
            </a:r>
            <a:r>
              <a:rPr lang="en-GB" sz="1200" dirty="0"/>
              <a:t>total, 90% of the organisations responded to the challenge, </a:t>
            </a:r>
            <a:r>
              <a:rPr lang="en-GB" sz="1200" dirty="0" smtClean="0"/>
              <a:t>representing 88</a:t>
            </a:r>
            <a:r>
              <a:rPr lang="en-GB" sz="1200" dirty="0"/>
              <a:t>% of the trust anchors.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859746"/>
              </p:ext>
            </p:extLst>
          </p:nvPr>
        </p:nvGraphicFramePr>
        <p:xfrm>
          <a:off x="132401" y="773907"/>
          <a:ext cx="4020571" cy="305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-PAINT" r:id="rId3" imgW="7943760" imgH="6038640" progId="CorelPHOTOPAINT.Image.16">
                  <p:embed/>
                </p:oleObj>
              </mc:Choice>
              <mc:Fallback>
                <p:oleObj name="PHOTO-PAINT" r:id="rId3" imgW="7943760" imgH="6038640" progId="CorelPHOTOPAINT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401" y="773907"/>
                        <a:ext cx="4020571" cy="305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251" y="3249717"/>
            <a:ext cx="4294783" cy="187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3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109839</TotalTime>
  <Words>306</Words>
  <Application>Microsoft Office PowerPoint</Application>
  <PresentationFormat>On-screen Show (16:9)</PresentationFormat>
  <Paragraphs>26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Lucida Sans</vt:lpstr>
      <vt:lpstr>Symbol</vt:lpstr>
      <vt:lpstr>Times New Roman</vt:lpstr>
      <vt:lpstr>Verdana</vt:lpstr>
      <vt:lpstr>eugridpma</vt:lpstr>
      <vt:lpstr>PHOTO-PAINT</vt:lpstr>
      <vt:lpstr>RATCC4 and the SCCCJWG  January 2020 Prague 48th meeting David Groep, Nikhef &amp; EUGridPMA</vt:lpstr>
      <vt:lpstr>Communications Challenges</vt:lpstr>
      <vt:lpstr>Proper OpSec needs to be exercized!</vt:lpstr>
      <vt:lpstr>WISE SCCC-WG – participate!</vt:lpstr>
      <vt:lpstr>IGTF RATCC4 Results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932</cp:revision>
  <dcterms:created xsi:type="dcterms:W3CDTF">2004-04-13T08:36:56Z</dcterms:created>
  <dcterms:modified xsi:type="dcterms:W3CDTF">2020-01-22T08:32:17Z</dcterms:modified>
</cp:coreProperties>
</file>