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40" r:id="rId1"/>
    <p:sldMasterId id="2147483726" r:id="rId2"/>
  </p:sldMasterIdLst>
  <p:notesMasterIdLst>
    <p:notesMasterId r:id="rId35"/>
  </p:notesMasterIdLst>
  <p:handoutMasterIdLst>
    <p:handoutMasterId r:id="rId36"/>
  </p:handoutMasterIdLst>
  <p:sldIdLst>
    <p:sldId id="256" r:id="rId3"/>
    <p:sldId id="258" r:id="rId4"/>
    <p:sldId id="259" r:id="rId5"/>
    <p:sldId id="260" r:id="rId6"/>
    <p:sldId id="264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  <p:sldId id="276" r:id="rId20"/>
    <p:sldId id="277" r:id="rId21"/>
    <p:sldId id="278" r:id="rId22"/>
    <p:sldId id="279" r:id="rId23"/>
    <p:sldId id="282" r:id="rId24"/>
    <p:sldId id="283" r:id="rId25"/>
    <p:sldId id="281" r:id="rId26"/>
    <p:sldId id="284" r:id="rId27"/>
    <p:sldId id="285" r:id="rId28"/>
    <p:sldId id="286" r:id="rId29"/>
    <p:sldId id="287" r:id="rId30"/>
    <p:sldId id="288" r:id="rId31"/>
    <p:sldId id="257" r:id="rId32"/>
    <p:sldId id="261" r:id="rId33"/>
    <p:sldId id="280" r:id="rId34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8572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17145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25717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34290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42862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51435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60007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68580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2575"/>
    <a:srgbClr val="E3D88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94643"/>
  </p:normalViewPr>
  <p:slideViewPr>
    <p:cSldViewPr snapToGrid="0" snapToObjects="1">
      <p:cViewPr varScale="1">
        <p:scale>
          <a:sx n="132" d="100"/>
          <a:sy n="132" d="100"/>
        </p:scale>
        <p:origin x="13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096"/>
    </p:cViewPr>
  </p:sorterViewPr>
  <p:notesViewPr>
    <p:cSldViewPr snapToGrid="0" snapToObjects="1">
      <p:cViewPr varScale="1">
        <p:scale>
          <a:sx n="68" d="100"/>
          <a:sy n="68" d="100"/>
        </p:scale>
        <p:origin x="405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8E9CF-6ECB-41C1-8DD6-9BF6F92CECC7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F6F17-2B88-4A13-AF5C-86B2AC906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57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3" name="Shape 6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17.jpe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10.w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wmf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w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w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wmf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ik - 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8926" y="98775"/>
            <a:ext cx="7123931" cy="494595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7262180" y="1067"/>
            <a:ext cx="1916944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" name="Driehoek"/>
          <p:cNvSpPr/>
          <p:nvPr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lIns="0" rIns="0" anchor="b"/>
          <a:lstStyle>
            <a:lvl1pPr>
              <a:defRPr sz="3375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5768975" y="2716932"/>
            <a:ext cx="2443114" cy="2182697"/>
          </a:xfrm>
          <a:prstGeom prst="rect">
            <a:avLst/>
          </a:prstGeom>
        </p:spPr>
        <p:txBody>
          <a:bodyPr anchor="b"/>
          <a:lstStyle>
            <a:lvl1pPr>
              <a:defRPr sz="1600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3404301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Sub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280613"/>
            <a:ext cx="5772150" cy="993775"/>
          </a:xfrm>
          <a:prstGeom prst="rect">
            <a:avLst/>
          </a:prstGeom>
        </p:spPr>
        <p:txBody>
          <a:bodyPr lIns="0" rIns="0"/>
          <a:lstStyle>
            <a:lvl1pPr>
              <a:defRPr sz="3600">
                <a:solidFill>
                  <a:srgbClr val="6F25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7" r="-3946"/>
          <a:stretch/>
        </p:blipFill>
        <p:spPr>
          <a:xfrm>
            <a:off x="0" y="187608"/>
            <a:ext cx="2743200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3200" y="2022475"/>
            <a:ext cx="577215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6F2575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318347"/>
      </p:ext>
    </p:extLst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EC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68960"/>
            <a:ext cx="7029450" cy="773412"/>
          </a:xfrm>
          <a:prstGeom prst="rect">
            <a:avLst/>
          </a:prstGeom>
        </p:spPr>
        <p:txBody>
          <a:bodyPr lIns="0" rIns="0"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6" y="4487082"/>
            <a:ext cx="2428073" cy="504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" y="45688"/>
            <a:ext cx="552054" cy="375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59206" y="-8110"/>
            <a:ext cx="335540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This work has also been co-supported by projects that have received funding from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the European Union’s Horizon research and innovation programmes.</a:t>
            </a:r>
            <a:endParaRPr lang="en-GB" sz="650" cap="none" dirty="0">
              <a:solidFill>
                <a:srgbClr val="E3D8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90727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EC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68960"/>
            <a:ext cx="7029450" cy="773412"/>
          </a:xfrm>
          <a:prstGeom prst="rect">
            <a:avLst/>
          </a:prstGeom>
        </p:spPr>
        <p:txBody>
          <a:bodyPr lIns="0" rIns="0"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59206" y="-8110"/>
            <a:ext cx="335540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This work has also been co-supported by projects that have received funding from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the European Union’s Horizon research and innovation programmes.</a:t>
            </a:r>
            <a:endParaRPr lang="en-GB" sz="650" cap="none" dirty="0">
              <a:solidFill>
                <a:srgbClr val="E3D88B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" y="45688"/>
            <a:ext cx="552054" cy="375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36193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RD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91" y="1095615"/>
            <a:ext cx="6135650" cy="3613544"/>
          </a:xfrm>
          <a:prstGeom prst="rect">
            <a:avLst/>
          </a:prstGeom>
        </p:spPr>
      </p:pic>
      <p:sp>
        <p:nvSpPr>
          <p:cNvPr id="6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0" y="-14108"/>
            <a:ext cx="9146966" cy="657208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9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348597"/>
            <a:ext cx="7029450" cy="993775"/>
          </a:xfrm>
          <a:prstGeom prst="rect">
            <a:avLst/>
          </a:prstGeom>
        </p:spPr>
        <p:txBody>
          <a:bodyPr lIns="0" rIns="0"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31" y="3964856"/>
            <a:ext cx="1834422" cy="718988"/>
          </a:xfrm>
          <a:prstGeom prst="rect">
            <a:avLst/>
          </a:prstGeom>
        </p:spPr>
      </p:pic>
      <p:sp>
        <p:nvSpPr>
          <p:cNvPr id="10" name="Rechthoek"/>
          <p:cNvSpPr/>
          <p:nvPr userDrawn="1"/>
        </p:nvSpPr>
        <p:spPr>
          <a:xfrm>
            <a:off x="1130" y="4667250"/>
            <a:ext cx="9147791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064467" y="3720459"/>
            <a:ext cx="3936975" cy="1105431"/>
            <a:chOff x="13257342" y="9941877"/>
            <a:chExt cx="10498600" cy="2947816"/>
          </a:xfrm>
        </p:grpSpPr>
        <p:sp>
          <p:nvSpPr>
            <p:cNvPr id="12" name="2011-2016…"/>
            <p:cNvSpPr txBox="1"/>
            <p:nvPr/>
          </p:nvSpPr>
          <p:spPr>
            <a:xfrm>
              <a:off x="13257342" y="9941877"/>
              <a:ext cx="10498600" cy="2947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800" cap="none" baseline="0" dirty="0" smtClean="0">
                  <a:solidFill>
                    <a:schemeClr val="bg1"/>
                  </a:solidFill>
                </a:rPr>
                <a:t>David </a:t>
              </a:r>
              <a:r>
                <a:rPr lang="en-US" sz="1800" cap="none" baseline="0" dirty="0" err="1" smtClean="0">
                  <a:solidFill>
                    <a:schemeClr val="bg1"/>
                  </a:solidFill>
                </a:rPr>
                <a:t>Groep</a:t>
              </a:r>
              <a:endParaRPr lang="en-US" sz="1800" cap="none" baseline="0" dirty="0" smtClean="0">
                <a:solidFill>
                  <a:schemeClr val="bg1"/>
                </a:solidFill>
              </a:endParaRP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 smtClean="0">
                  <a:solidFill>
                    <a:srgbClr val="6F2575"/>
                  </a:solidFill>
                </a:rPr>
                <a:t>davidg@nikhef.nl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GB" sz="1300" cap="none" baseline="0" dirty="0">
                  <a:solidFill>
                    <a:srgbClr val="6F2575"/>
                  </a:solidFill>
                </a:rPr>
                <a:t>https://www.nikhef.nl/~davidg/presentations</a:t>
              </a:r>
              <a:r>
                <a:rPr lang="en-GB" sz="1300" cap="none" baseline="0" dirty="0" smtClean="0">
                  <a:solidFill>
                    <a:srgbClr val="6F2575"/>
                  </a:solidFill>
                </a:rPr>
                <a:t>/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>
                  <a:solidFill>
                    <a:srgbClr val="6F2575"/>
                  </a:solidFill>
                </a:rPr>
                <a:t>https://orcid.org/0000-0003-1026-6606</a:t>
              </a:r>
              <a:endParaRPr sz="1300" cap="none" baseline="0" dirty="0">
                <a:solidFill>
                  <a:srgbClr val="6F2575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8979" y="12028322"/>
              <a:ext cx="529432" cy="52943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52" y="3957111"/>
            <a:ext cx="1834422" cy="7189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71480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SURF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348597"/>
            <a:ext cx="7029450" cy="993775"/>
          </a:xfrm>
          <a:prstGeom prst="rect">
            <a:avLst/>
          </a:prstGeom>
        </p:spPr>
        <p:txBody>
          <a:bodyPr lIns="0" rIns="0"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930" y="4177514"/>
            <a:ext cx="1259675" cy="493720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 userDrawn="1"/>
        </p:nvSpPr>
        <p:spPr>
          <a:xfrm>
            <a:off x="-1" y="4759692"/>
            <a:ext cx="8097011" cy="272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 anchorCtr="0"/>
          <a:lstStyle>
            <a:lvl1pPr marL="21675" marR="21675" indent="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Akkurat Std" panose="02000503000000000000" pitchFamily="2" charset="0"/>
                <a:cs typeface="Akkurat Std" panose="02000503000000000000" pitchFamily="2" charset="0"/>
                <a:sym typeface="Akkurat Std Mono"/>
              </a:defRPr>
            </a:lvl1pPr>
            <a:lvl2pPr marL="21675" marR="21675" indent="8572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2pPr>
            <a:lvl3pPr marL="21675" marR="21675" indent="17145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3pPr>
            <a:lvl4pPr marL="21675" marR="21675" indent="25717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4pPr>
            <a:lvl5pPr marL="21675" marR="21675" indent="34290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5pPr>
            <a:lvl6pPr marL="21675" marR="21675" indent="42862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6pPr>
            <a:lvl7pPr marL="21675" marR="21675" indent="51435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7pPr>
            <a:lvl8pPr marL="21675" marR="21675" indent="60007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8pPr>
            <a:lvl9pPr marL="21675" marR="21675" indent="68580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9pPr>
          </a:lstStyle>
          <a:p>
            <a:pPr marL="21675" marR="21675" lvl="0" indent="0" algn="ctr" defTabSz="485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E3D88B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sym typeface="Akkurat Std Mono"/>
              </a:rPr>
              <a:t>this work co-funded by and contributing to the Dutch National e-Infrastructure coordinated by SURF</a:t>
            </a: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rgbClr val="E3D88B"/>
              </a:solidFill>
              <a:effectLst/>
              <a:uLnTx/>
              <a:uFill>
                <a:solidFill>
                  <a:srgbClr val="000000"/>
                </a:solidFill>
              </a:uFill>
              <a:latin typeface="Akkurat Std" panose="02000503000000000000" pitchFamily="2" charset="0"/>
              <a:sym typeface="Akkurat Std Mono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83" y="4215439"/>
            <a:ext cx="1010653" cy="515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56" y="4017975"/>
            <a:ext cx="622642" cy="7766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0985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Night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rgbClr val="E3D88B"/>
                </a:solidFill>
              </a:defRPr>
            </a:lvl1pPr>
            <a:lvl2pPr marL="119063" indent="0">
              <a:buFont typeface="Arial" panose="020B0604020202020204" pitchFamily="34" charset="0"/>
              <a:buNone/>
              <a:defRPr sz="1400"/>
            </a:lvl2pPr>
            <a:lvl3pPr marL="288925" indent="0">
              <a:buFont typeface="Arial" panose="020B0604020202020204" pitchFamily="34" charset="0"/>
              <a:buNone/>
              <a:defRPr sz="1200"/>
            </a:lvl3pPr>
            <a:lvl4pPr marL="401638" indent="0">
              <a:buFont typeface="Arial" panose="020B0604020202020204" pitchFamily="34" charset="0"/>
              <a:buNone/>
              <a:defRPr sz="1100"/>
            </a:lvl4pPr>
            <a:lvl5pPr marL="515938" indent="0">
              <a:buFont typeface="Arial" panose="020B0604020202020204" pitchFamily="34" charset="0"/>
              <a:buNone/>
              <a:defRPr sz="11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596499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NightTekst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2075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rgbClr val="E3D88B"/>
                </a:solidFill>
              </a:defRPr>
            </a:lvl1pPr>
            <a:lvl2pPr marL="119063" indent="0">
              <a:buFont typeface="Arial" panose="020B0604020202020204" pitchFamily="34" charset="0"/>
              <a:buNone/>
              <a:defRPr sz="1400"/>
            </a:lvl2pPr>
            <a:lvl3pPr marL="288925" indent="0">
              <a:buFont typeface="Arial" panose="020B0604020202020204" pitchFamily="34" charset="0"/>
              <a:buNone/>
              <a:defRPr sz="1200"/>
            </a:lvl3pPr>
            <a:lvl4pPr marL="401638" indent="0">
              <a:buFont typeface="Arial" panose="020B0604020202020204" pitchFamily="34" charset="0"/>
              <a:buNone/>
              <a:defRPr sz="1100"/>
            </a:lvl4pPr>
            <a:lvl5pPr marL="515938" indent="0">
              <a:buFont typeface="Arial" panose="020B0604020202020204" pitchFamily="34" charset="0"/>
              <a:buNone/>
              <a:defRPr sz="11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38125" y="4357313"/>
            <a:ext cx="8667750" cy="151268"/>
          </a:xfrm>
        </p:spPr>
        <p:txBody>
          <a:bodyPr/>
          <a:lstStyle>
            <a:lvl1pPr>
              <a:defRPr sz="900">
                <a:solidFill>
                  <a:srgbClr val="E3D88B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928181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Nigh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51645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NightBeeld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38125" y="4357313"/>
            <a:ext cx="8667750" cy="151268"/>
          </a:xfrm>
        </p:spPr>
        <p:txBody>
          <a:bodyPr/>
          <a:lstStyle>
            <a:lvl1pPr>
              <a:defRPr sz="900">
                <a:solidFill>
                  <a:srgbClr val="E3D88B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178373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NightSub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94418" y="3280613"/>
            <a:ext cx="5020932" cy="993775"/>
          </a:xfrm>
          <a:prstGeom prst="rect">
            <a:avLst/>
          </a:prstGeom>
        </p:spPr>
        <p:txBody>
          <a:bodyPr lIns="0" rIns="0"/>
          <a:lstStyle>
            <a:lvl1pPr>
              <a:defRPr sz="3600">
                <a:solidFill>
                  <a:srgbClr val="E3D88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0" name="NIKHEF_PATROON1.png" descr="NIKHEF_PATROON1.pn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3709" t="15831" r="44950" b="12066"/>
          <a:stretch/>
        </p:blipFill>
        <p:spPr>
          <a:xfrm rot="10800000">
            <a:off x="0" y="505593"/>
            <a:ext cx="3657600" cy="356616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95040" y="2022475"/>
            <a:ext cx="502031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E3D88B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866048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328996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362322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1690424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48000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k - 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70" y="873934"/>
            <a:ext cx="4044130" cy="369299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lIns="0" rIns="0" anchor="b"/>
          <a:lstStyle>
            <a:lvl1pPr>
              <a:defRPr sz="3375" cap="none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94183405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1860"/>
            <a:ext cx="4191769" cy="337201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8160733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4191769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93363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91201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6133977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7868755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8520"/>
            <a:ext cx="4191769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1617403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216887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3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9229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9722192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7412397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k - 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0" name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43" y="531491"/>
            <a:ext cx="4364024" cy="398511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lIns="0" rIns="0"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2728547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7440464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409375615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149102221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3670025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404433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517896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68879878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08383" y="0"/>
            <a:ext cx="1435618" cy="5143500"/>
            <a:chOff x="20555686" y="0"/>
            <a:chExt cx="3828315" cy="13716001"/>
          </a:xfrm>
        </p:grpSpPr>
        <p:sp>
          <p:nvSpPr>
            <p:cNvPr id="373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7440464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2851580926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1940150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8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38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650536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3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39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878956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k - 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51" y="436086"/>
            <a:ext cx="3919974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lIns="0" rIns="0" anchor="b"/>
          <a:lstStyle>
            <a:lvl1pPr>
              <a:defRPr sz="3375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11421751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8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9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831298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3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4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71514775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0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1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1047627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0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0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3573314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0380"/>
            <a:ext cx="3572718" cy="338044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341121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5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56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5996908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0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0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202005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54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57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05539118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23243" y="-7317"/>
            <a:ext cx="9190485" cy="515813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00369490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12247" y="0"/>
            <a:ext cx="9156247" cy="5161686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238125" y="3581243"/>
            <a:ext cx="2300040" cy="1319526"/>
          </a:xfrm>
          <a:prstGeom prst="rect">
            <a:avLst/>
          </a:prstGeom>
        </p:spPr>
        <p:txBody>
          <a:bodyPr anchor="b"/>
          <a:lstStyle>
            <a:lvl1pPr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861827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3348" y="-12520"/>
            <a:ext cx="8438094" cy="5156293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7070725" y="242731"/>
            <a:ext cx="1832273" cy="465803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68925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k - 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lIns="0" rIns="0"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0202" y="0"/>
            <a:ext cx="4673798" cy="5149623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8019193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3349" y="-23174"/>
            <a:ext cx="9175924" cy="5166947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289303" y="242731"/>
            <a:ext cx="2613695" cy="149826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1923566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ikUM - 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0" name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43" y="531491"/>
            <a:ext cx="4364024" cy="398511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lIns="0"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9" y="1181003"/>
            <a:ext cx="2614842" cy="54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25934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ikUM - BeeldTekst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7"/>
            <a:ext cx="8669759" cy="32907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119063" indent="0">
              <a:buFont typeface="Arial" panose="020B0604020202020204" pitchFamily="34" charset="0"/>
              <a:buNone/>
              <a:defRPr sz="1600"/>
            </a:lvl2pPr>
            <a:lvl3pPr marL="288925" indent="0">
              <a:buFont typeface="Arial" panose="020B0604020202020204" pitchFamily="34" charset="0"/>
              <a:buNone/>
              <a:defRPr sz="1400"/>
            </a:lvl3pPr>
            <a:lvl4pPr marL="401638" indent="0">
              <a:buFont typeface="Arial" panose="020B0604020202020204" pitchFamily="34" charset="0"/>
              <a:buNone/>
              <a:defRPr sz="1200"/>
            </a:lvl4pPr>
            <a:lvl5pPr marL="515938" indent="0">
              <a:buFont typeface="Arial" panose="020B0604020202020204" pitchFamily="34" charset="0"/>
              <a:buNone/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38125" y="4357313"/>
            <a:ext cx="8667750" cy="151268"/>
          </a:xfrm>
        </p:spPr>
        <p:txBody>
          <a:bodyPr/>
          <a:lstStyle>
            <a:lvl1pPr>
              <a:defRPr sz="900">
                <a:solidFill>
                  <a:srgbClr val="6F2575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9648901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ikUM - Beel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119063" indent="0">
              <a:buFont typeface="Arial" panose="020B0604020202020204" pitchFamily="34" charset="0"/>
              <a:buNone/>
              <a:defRPr sz="1600"/>
            </a:lvl2pPr>
            <a:lvl3pPr marL="288925" indent="0">
              <a:buFont typeface="Arial" panose="020B0604020202020204" pitchFamily="34" charset="0"/>
              <a:buNone/>
              <a:defRPr sz="1400"/>
            </a:lvl3pPr>
            <a:lvl4pPr marL="401638" indent="0">
              <a:buFont typeface="Arial" panose="020B0604020202020204" pitchFamily="34" charset="0"/>
              <a:buNone/>
              <a:defRPr sz="1200"/>
            </a:lvl4pPr>
            <a:lvl5pPr marL="515938" indent="0">
              <a:buFont typeface="Arial" panose="020B0604020202020204" pitchFamily="34" charset="0"/>
              <a:buNone/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3049259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ikUM - Beeld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38125" y="4357313"/>
            <a:ext cx="8667750" cy="151268"/>
          </a:xfrm>
        </p:spPr>
        <p:txBody>
          <a:bodyPr/>
          <a:lstStyle>
            <a:lvl1pPr>
              <a:defRPr sz="900">
                <a:solidFill>
                  <a:srgbClr val="6F2575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8821796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ikUM -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983290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kUM - 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70" y="873934"/>
            <a:ext cx="4044130" cy="369299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lIns="0" anchor="b"/>
          <a:lstStyle>
            <a:lvl1pPr>
              <a:defRPr sz="3375" cap="none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E3D88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223532"/>
            <a:ext cx="2657839" cy="55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97269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kUM - 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51" y="436086"/>
            <a:ext cx="3919974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lIns="0" anchor="b"/>
          <a:lstStyle>
            <a:lvl1pPr>
              <a:defRPr sz="3375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37068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kUM - 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lIns="0"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0202" y="0"/>
            <a:ext cx="4673798" cy="5149623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11460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UM - Sub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280613"/>
            <a:ext cx="5772150" cy="993775"/>
          </a:xfrm>
          <a:prstGeom prst="rect">
            <a:avLst/>
          </a:prstGeom>
        </p:spPr>
        <p:txBody>
          <a:bodyPr lIns="0" rIns="0"/>
          <a:lstStyle>
            <a:lvl1pPr>
              <a:defRPr sz="3600">
                <a:solidFill>
                  <a:srgbClr val="6F25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7" r="-3946"/>
          <a:stretch/>
        </p:blipFill>
        <p:spPr>
          <a:xfrm>
            <a:off x="0" y="187608"/>
            <a:ext cx="2743200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3200" y="2022475"/>
            <a:ext cx="577215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6F2575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0465703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119063" indent="0">
              <a:buFont typeface="Arial" panose="020B0604020202020204" pitchFamily="34" charset="0"/>
              <a:buNone/>
              <a:defRPr sz="1400"/>
            </a:lvl2pPr>
            <a:lvl3pPr marL="288925" indent="0">
              <a:buFont typeface="Arial" panose="020B0604020202020204" pitchFamily="34" charset="0"/>
              <a:buNone/>
              <a:defRPr sz="1200"/>
            </a:lvl3pPr>
            <a:lvl4pPr marL="401638" indent="0">
              <a:buFont typeface="Arial" panose="020B0604020202020204" pitchFamily="34" charset="0"/>
              <a:buNone/>
              <a:defRPr sz="1100"/>
            </a:lvl4pPr>
            <a:lvl5pPr marL="515938" indent="0">
              <a:buFont typeface="Arial" panose="020B0604020202020204" pitchFamily="34" charset="0"/>
              <a:buNone/>
              <a:defRPr sz="11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749203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UM - NightBeel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rgbClr val="E3D88B"/>
                </a:solidFill>
              </a:defRPr>
            </a:lvl1pPr>
            <a:lvl2pPr marL="119063" indent="0">
              <a:buFont typeface="Arial" panose="020B0604020202020204" pitchFamily="34" charset="0"/>
              <a:buNone/>
              <a:defRPr sz="1400"/>
            </a:lvl2pPr>
            <a:lvl3pPr marL="288925" indent="0">
              <a:buFont typeface="Arial" panose="020B0604020202020204" pitchFamily="34" charset="0"/>
              <a:buNone/>
              <a:defRPr sz="1200"/>
            </a:lvl3pPr>
            <a:lvl4pPr marL="401638" indent="0">
              <a:buFont typeface="Arial" panose="020B0604020202020204" pitchFamily="34" charset="0"/>
              <a:buNone/>
              <a:defRPr sz="1100"/>
            </a:lvl4pPr>
            <a:lvl5pPr marL="515938" indent="0">
              <a:buFont typeface="Arial" panose="020B0604020202020204" pitchFamily="34" charset="0"/>
              <a:buNone/>
              <a:defRPr sz="11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780311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UM - NightBeeldTekst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2075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rgbClr val="E3D88B"/>
                </a:solidFill>
              </a:defRPr>
            </a:lvl1pPr>
            <a:lvl2pPr marL="119063" indent="0">
              <a:buFont typeface="Arial" panose="020B0604020202020204" pitchFamily="34" charset="0"/>
              <a:buNone/>
              <a:defRPr sz="1400"/>
            </a:lvl2pPr>
            <a:lvl3pPr marL="288925" indent="0">
              <a:buFont typeface="Arial" panose="020B0604020202020204" pitchFamily="34" charset="0"/>
              <a:buNone/>
              <a:defRPr sz="1200"/>
            </a:lvl3pPr>
            <a:lvl4pPr marL="401638" indent="0">
              <a:buFont typeface="Arial" panose="020B0604020202020204" pitchFamily="34" charset="0"/>
              <a:buNone/>
              <a:defRPr sz="1100"/>
            </a:lvl4pPr>
            <a:lvl5pPr marL="515938" indent="0">
              <a:buFont typeface="Arial" panose="020B0604020202020204" pitchFamily="34" charset="0"/>
              <a:buNone/>
              <a:defRPr sz="11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38125" y="4357313"/>
            <a:ext cx="8667750" cy="151268"/>
          </a:xfrm>
        </p:spPr>
        <p:txBody>
          <a:bodyPr/>
          <a:lstStyle>
            <a:lvl1pPr>
              <a:defRPr sz="900">
                <a:solidFill>
                  <a:srgbClr val="E3D88B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8967481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UM - Nigh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028014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UM - NightBeeld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38125" y="4357313"/>
            <a:ext cx="8667750" cy="151268"/>
          </a:xfrm>
        </p:spPr>
        <p:txBody>
          <a:bodyPr/>
          <a:lstStyle>
            <a:lvl1pPr>
              <a:defRPr sz="900">
                <a:solidFill>
                  <a:srgbClr val="E3D88B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688006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UM - NightSub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94418" y="3280613"/>
            <a:ext cx="5020932" cy="993775"/>
          </a:xfrm>
          <a:prstGeom prst="rect">
            <a:avLst/>
          </a:prstGeom>
        </p:spPr>
        <p:txBody>
          <a:bodyPr lIns="0" rIns="0"/>
          <a:lstStyle>
            <a:lvl1pPr>
              <a:defRPr sz="3600">
                <a:solidFill>
                  <a:srgbClr val="E3D8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0" name="NIKHEF_PATROON1.png" descr="NIKHEF_PATROON1.pn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3709" t="15831" r="44950" b="12066"/>
          <a:stretch/>
        </p:blipFill>
        <p:spPr>
          <a:xfrm rot="10800000">
            <a:off x="0" y="505593"/>
            <a:ext cx="3657600" cy="356616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95040" y="2022475"/>
            <a:ext cx="502031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E3D88B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34306250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965166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1669489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1860"/>
            <a:ext cx="4191769" cy="337201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Tekst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29077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119063" indent="0">
              <a:buFont typeface="Arial" panose="020B0604020202020204" pitchFamily="34" charset="0"/>
              <a:buNone/>
              <a:defRPr sz="1400"/>
            </a:lvl2pPr>
            <a:lvl3pPr marL="288925" indent="0">
              <a:buFont typeface="Arial" panose="020B0604020202020204" pitchFamily="34" charset="0"/>
              <a:buNone/>
              <a:defRPr sz="1200"/>
            </a:lvl3pPr>
            <a:lvl4pPr marL="401638" indent="0">
              <a:buFont typeface="Arial" panose="020B0604020202020204" pitchFamily="34" charset="0"/>
              <a:buNone/>
              <a:defRPr sz="1100"/>
            </a:lvl4pPr>
            <a:lvl5pPr marL="515938" indent="0">
              <a:buFont typeface="Arial" panose="020B0604020202020204" pitchFamily="34" charset="0"/>
              <a:buNone/>
              <a:defRPr sz="11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38125" y="4357313"/>
            <a:ext cx="8667750" cy="151268"/>
          </a:xfrm>
        </p:spPr>
        <p:txBody>
          <a:bodyPr/>
          <a:lstStyle>
            <a:lvl1pPr>
              <a:defRPr sz="900">
                <a:solidFill>
                  <a:srgbClr val="6F2575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0105290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4191769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16904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90673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49925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67363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8520"/>
            <a:ext cx="4191769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01381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3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58417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317481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7440464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3689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9753344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42677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98156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85286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08383" y="0"/>
            <a:ext cx="1435618" cy="5143500"/>
            <a:chOff x="20555686" y="0"/>
            <a:chExt cx="3828315" cy="13716001"/>
          </a:xfrm>
        </p:grpSpPr>
        <p:sp>
          <p:nvSpPr>
            <p:cNvPr id="373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7440464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6846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8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38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3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39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8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9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Beeld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38125" y="4357313"/>
            <a:ext cx="8667750" cy="151268"/>
          </a:xfrm>
        </p:spPr>
        <p:txBody>
          <a:bodyPr/>
          <a:lstStyle>
            <a:lvl1pPr>
              <a:defRPr sz="900">
                <a:solidFill>
                  <a:srgbClr val="6F2575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4679664"/>
      </p:ext>
    </p:extLst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3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4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0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1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0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0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3573314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0380"/>
            <a:ext cx="3572718" cy="338044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5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56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0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0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54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57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09" y="1293854"/>
            <a:ext cx="6220749" cy="3373223"/>
          </a:xfrm>
          <a:prstGeom prst="rect">
            <a:avLst/>
          </a:prstGeom>
        </p:spPr>
      </p:pic>
      <p:sp>
        <p:nvSpPr>
          <p:cNvPr id="5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-27822" y="-16147"/>
            <a:ext cx="9171822" cy="659246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ianummer"/>
          <p:cNvSpPr txBox="1">
            <a:spLocks/>
          </p:cNvSpPr>
          <p:nvPr userDrawn="1"/>
        </p:nvSpPr>
        <p:spPr>
          <a:xfrm>
            <a:off x="8801243" y="4913264"/>
            <a:ext cx="256081" cy="227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  <a:lvl2pPr marL="0" marR="0" indent="228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GB" sz="1125" smtClean="0"/>
              <a:pPr/>
              <a:t>‹#›</a:t>
            </a:fld>
            <a:endParaRPr lang="en-GB" sz="1125"/>
          </a:p>
        </p:txBody>
      </p:sp>
      <p:sp>
        <p:nvSpPr>
          <p:cNvPr id="9" name="Physics Data Processing…"/>
          <p:cNvSpPr txBox="1">
            <a:spLocks noGrp="1"/>
          </p:cNvSpPr>
          <p:nvPr>
            <p:ph type="title" hasCustomPrompt="1"/>
          </p:nvPr>
        </p:nvSpPr>
        <p:spPr>
          <a:xfrm>
            <a:off x="-800" y="89583"/>
            <a:ext cx="9145600" cy="13970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 sz="2700">
                <a:latin typeface="Akkurat Std"/>
                <a:ea typeface="Akkurat Std"/>
                <a:cs typeface="Akkurat Std"/>
                <a:sym typeface="Akkurat Std"/>
              </a:defRPr>
            </a:lvl2pPr>
          </a:lstStyle>
          <a:p>
            <a:r>
              <a:rPr lang="en-US" dirty="0" smtClean="0">
                <a:solidFill>
                  <a:schemeClr val="bg1"/>
                </a:solidFill>
              </a:rPr>
              <a:t>Main Title</a:t>
            </a:r>
            <a:endParaRPr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Subtitle text</a:t>
            </a:r>
            <a:endParaRPr dirty="0"/>
          </a:p>
        </p:txBody>
      </p:sp>
      <p:sp>
        <p:nvSpPr>
          <p:cNvPr id="11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2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9950" y="3281869"/>
            <a:ext cx="4180852" cy="923697"/>
          </a:xfrm>
          <a:prstGeom prst="rect">
            <a:avLst/>
          </a:prstGeom>
        </p:spPr>
        <p:txBody>
          <a:bodyPr lIns="0" rIns="0"/>
          <a:lstStyle>
            <a:lvl1pPr marL="15240" indent="0" algn="r">
              <a:buNone/>
              <a:defRPr sz="1800">
                <a:solidFill>
                  <a:schemeClr val="bg1"/>
                </a:solidFill>
                <a:latin typeface="Akkurat Std" panose="02000503000000000000" pitchFamily="2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Rechthoek"/>
          <p:cNvSpPr/>
          <p:nvPr userDrawn="1"/>
        </p:nvSpPr>
        <p:spPr>
          <a:xfrm>
            <a:off x="-824" y="4674995"/>
            <a:ext cx="9144824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7" name="2011-2016…"/>
          <p:cNvSpPr txBox="1"/>
          <p:nvPr userDrawn="1"/>
        </p:nvSpPr>
        <p:spPr>
          <a:xfrm>
            <a:off x="7543867" y="4551606"/>
            <a:ext cx="1317668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600" cap="none" baseline="0" dirty="0" smtClean="0">
                <a:solidFill>
                  <a:srgbClr val="E3D88A"/>
                </a:solidFill>
              </a:rPr>
              <a:t>David </a:t>
            </a:r>
            <a:r>
              <a:rPr lang="en-US" sz="1600" cap="none" baseline="0" dirty="0" err="1" smtClean="0">
                <a:solidFill>
                  <a:srgbClr val="E3D88A"/>
                </a:solidFill>
              </a:rPr>
              <a:t>Groep</a:t>
            </a:r>
            <a:endParaRPr lang="en-US" sz="1600" cap="none" baseline="0" dirty="0" smtClean="0">
              <a:solidFill>
                <a:srgbClr val="E3D88A"/>
              </a:solidFill>
            </a:endParaRPr>
          </a:p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200" cap="none" baseline="0" dirty="0" smtClean="0">
                <a:solidFill>
                  <a:srgbClr val="6F2575"/>
                </a:solidFill>
              </a:rPr>
              <a:t>davidg@nikhef.nl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35" y="4473814"/>
            <a:ext cx="1186455" cy="461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17" y="4390909"/>
            <a:ext cx="3017492" cy="6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517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09" y="1293854"/>
            <a:ext cx="6220749" cy="3373223"/>
          </a:xfrm>
          <a:prstGeom prst="rect">
            <a:avLst/>
          </a:prstGeom>
        </p:spPr>
      </p:pic>
      <p:sp>
        <p:nvSpPr>
          <p:cNvPr id="5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-27822" y="-16147"/>
            <a:ext cx="9171822" cy="659246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ianummer"/>
          <p:cNvSpPr txBox="1">
            <a:spLocks/>
          </p:cNvSpPr>
          <p:nvPr userDrawn="1"/>
        </p:nvSpPr>
        <p:spPr>
          <a:xfrm>
            <a:off x="8801243" y="4913264"/>
            <a:ext cx="256081" cy="227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  <a:lvl2pPr marL="0" marR="0" indent="228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GB" sz="1125" smtClean="0"/>
              <a:pPr/>
              <a:t>‹#›</a:t>
            </a:fld>
            <a:endParaRPr lang="en-GB" sz="1125"/>
          </a:p>
        </p:txBody>
      </p:sp>
      <p:sp>
        <p:nvSpPr>
          <p:cNvPr id="9" name="Physics Data Processing…"/>
          <p:cNvSpPr txBox="1">
            <a:spLocks noGrp="1"/>
          </p:cNvSpPr>
          <p:nvPr>
            <p:ph type="title" hasCustomPrompt="1"/>
          </p:nvPr>
        </p:nvSpPr>
        <p:spPr>
          <a:xfrm>
            <a:off x="-800" y="89583"/>
            <a:ext cx="9145600" cy="13970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 sz="2700">
                <a:latin typeface="Akkurat Std"/>
                <a:ea typeface="Akkurat Std"/>
                <a:cs typeface="Akkurat Std"/>
                <a:sym typeface="Akkurat Std"/>
              </a:defRPr>
            </a:lvl2pPr>
          </a:lstStyle>
          <a:p>
            <a:r>
              <a:rPr lang="en-US" dirty="0" smtClean="0">
                <a:solidFill>
                  <a:schemeClr val="bg1"/>
                </a:solidFill>
              </a:rPr>
              <a:t>Main Title</a:t>
            </a:r>
            <a:endParaRPr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Subtitle text</a:t>
            </a:r>
            <a:endParaRPr dirty="0"/>
          </a:p>
        </p:txBody>
      </p:sp>
      <p:sp>
        <p:nvSpPr>
          <p:cNvPr id="11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2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9950" y="3281869"/>
            <a:ext cx="4180852" cy="923697"/>
          </a:xfrm>
          <a:prstGeom prst="rect">
            <a:avLst/>
          </a:prstGeom>
        </p:spPr>
        <p:txBody>
          <a:bodyPr lIns="0" rIns="0"/>
          <a:lstStyle>
            <a:lvl1pPr marL="15240" indent="0" algn="r">
              <a:buNone/>
              <a:defRPr sz="1800">
                <a:solidFill>
                  <a:schemeClr val="bg1"/>
                </a:solidFill>
                <a:latin typeface="Akkurat Std" panose="02000503000000000000" pitchFamily="2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Rechthoek"/>
          <p:cNvSpPr/>
          <p:nvPr userDrawn="1"/>
        </p:nvSpPr>
        <p:spPr>
          <a:xfrm>
            <a:off x="-824" y="4674995"/>
            <a:ext cx="9144824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7" name="2011-2016…"/>
          <p:cNvSpPr txBox="1"/>
          <p:nvPr userDrawn="1"/>
        </p:nvSpPr>
        <p:spPr>
          <a:xfrm>
            <a:off x="7543867" y="4551606"/>
            <a:ext cx="1317668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600" cap="none" baseline="0" dirty="0" smtClean="0">
                <a:solidFill>
                  <a:srgbClr val="E3D88A"/>
                </a:solidFill>
              </a:rPr>
              <a:t>David </a:t>
            </a:r>
            <a:r>
              <a:rPr lang="en-US" sz="1600" cap="none" baseline="0" dirty="0" err="1" smtClean="0">
                <a:solidFill>
                  <a:srgbClr val="E3D88A"/>
                </a:solidFill>
              </a:rPr>
              <a:t>Groep</a:t>
            </a:r>
            <a:endParaRPr lang="en-US" sz="1600" cap="none" baseline="0" dirty="0" smtClean="0">
              <a:solidFill>
                <a:srgbClr val="E3D88A"/>
              </a:solidFill>
            </a:endParaRPr>
          </a:p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200" cap="none" baseline="0" dirty="0" smtClean="0">
                <a:solidFill>
                  <a:srgbClr val="6F2575"/>
                </a:solidFill>
              </a:rPr>
              <a:t>davidg@nikhef.nl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35" y="4473814"/>
            <a:ext cx="1186455" cy="4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462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99440"/>
            <a:ext cx="7029450" cy="742932"/>
          </a:xfrm>
          <a:prstGeom prst="rect">
            <a:avLst/>
          </a:prstGeom>
        </p:spPr>
        <p:txBody>
          <a:bodyPr lIns="0" rIns="0"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6" y="4487082"/>
            <a:ext cx="2428073" cy="504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91420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99440"/>
            <a:ext cx="7029450" cy="742932"/>
          </a:xfrm>
          <a:prstGeom prst="rect">
            <a:avLst/>
          </a:prstGeom>
        </p:spPr>
        <p:txBody>
          <a:bodyPr lIns="0" rIns="0"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2758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100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9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125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97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4133850" cy="409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317481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8613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93" r:id="rId7"/>
    <p:sldLayoutId id="2147483748" r:id="rId8"/>
    <p:sldLayoutId id="2147483794" r:id="rId9"/>
    <p:sldLayoutId id="2147483749" r:id="rId10"/>
    <p:sldLayoutId id="2147483750" r:id="rId11"/>
    <p:sldLayoutId id="2147483796" r:id="rId12"/>
    <p:sldLayoutId id="2147483751" r:id="rId13"/>
    <p:sldLayoutId id="2147483795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  <p:sldLayoutId id="2147483767" r:id="rId30"/>
    <p:sldLayoutId id="2147483768" r:id="rId31"/>
    <p:sldLayoutId id="2147483769" r:id="rId32"/>
    <p:sldLayoutId id="2147483770" r:id="rId33"/>
    <p:sldLayoutId id="2147483771" r:id="rId34"/>
    <p:sldLayoutId id="2147483772" r:id="rId35"/>
    <p:sldLayoutId id="2147483773" r:id="rId36"/>
    <p:sldLayoutId id="2147483774" r:id="rId37"/>
    <p:sldLayoutId id="2147483775" r:id="rId38"/>
    <p:sldLayoutId id="2147483776" r:id="rId39"/>
    <p:sldLayoutId id="2147483777" r:id="rId40"/>
    <p:sldLayoutId id="2147483778" r:id="rId41"/>
    <p:sldLayoutId id="2147483779" r:id="rId42"/>
    <p:sldLayoutId id="2147483780" r:id="rId43"/>
    <p:sldLayoutId id="2147483781" r:id="rId44"/>
    <p:sldLayoutId id="2147483782" r:id="rId45"/>
    <p:sldLayoutId id="2147483783" r:id="rId46"/>
    <p:sldLayoutId id="2147483784" r:id="rId47"/>
    <p:sldLayoutId id="2147483785" r:id="rId48"/>
    <p:sldLayoutId id="2147483786" r:id="rId49"/>
    <p:sldLayoutId id="2147483787" r:id="rId50"/>
    <p:sldLayoutId id="2147483799" r:id="rId51"/>
    <p:sldLayoutId id="2147483800" r:id="rId52"/>
    <p:sldLayoutId id="2147483801" r:id="rId53"/>
    <p:sldLayoutId id="2147483802" r:id="rId54"/>
    <p:sldLayoutId id="2147483803" r:id="rId55"/>
    <p:sldLayoutId id="2147483730" r:id="rId56"/>
    <p:sldLayoutId id="2147483732" r:id="rId57"/>
    <p:sldLayoutId id="2147483692" r:id="rId58"/>
    <p:sldLayoutId id="2147483734" r:id="rId59"/>
    <p:sldLayoutId id="2147483724" r:id="rId60"/>
    <p:sldLayoutId id="2147483797" r:id="rId61"/>
    <p:sldLayoutId id="2147483733" r:id="rId62"/>
    <p:sldLayoutId id="2147483798" r:id="rId63"/>
    <p:sldLayoutId id="2147483737" r:id="rId64"/>
    <p:sldLayoutId id="2147483708" r:id="rId65"/>
    <p:sldLayoutId id="2147483662" r:id="rId66"/>
    <p:sldLayoutId id="2147483701" r:id="rId67"/>
    <p:sldLayoutId id="2147483668" r:id="rId68"/>
    <p:sldLayoutId id="2147483660" r:id="rId69"/>
    <p:sldLayoutId id="2147483704" r:id="rId70"/>
    <p:sldLayoutId id="2147483705" r:id="rId71"/>
    <p:sldLayoutId id="2147483706" r:id="rId72"/>
    <p:sldLayoutId id="2147483707" r:id="rId73"/>
    <p:sldLayoutId id="2147483703" r:id="rId74"/>
    <p:sldLayoutId id="2147483661" r:id="rId75"/>
    <p:sldLayoutId id="2147483664" r:id="rId76"/>
    <p:sldLayoutId id="2147483667" r:id="rId77"/>
    <p:sldLayoutId id="2147483702" r:id="rId78"/>
    <p:sldLayoutId id="2147483697" r:id="rId79"/>
    <p:sldLayoutId id="2147483709" r:id="rId80"/>
    <p:sldLayoutId id="2147483674" r:id="rId81"/>
    <p:sldLayoutId id="2147483677" r:id="rId82"/>
    <p:sldLayoutId id="2147483698" r:id="rId83"/>
    <p:sldLayoutId id="2147483699" r:id="rId84"/>
    <p:sldLayoutId id="2147483710" r:id="rId85"/>
    <p:sldLayoutId id="2147483672" r:id="rId86"/>
    <p:sldLayoutId id="2147483675" r:id="rId87"/>
    <p:sldLayoutId id="2147483678" r:id="rId88"/>
    <p:sldLayoutId id="2147483681" r:id="rId89"/>
    <p:sldLayoutId id="2147483684" r:id="rId90"/>
    <p:sldLayoutId id="2147483673" r:id="rId91"/>
    <p:sldLayoutId id="2147483676" r:id="rId92"/>
    <p:sldLayoutId id="2147483679" r:id="rId93"/>
    <p:sldLayoutId id="2147483682" r:id="rId94"/>
    <p:sldLayoutId id="2147483685" r:id="rId95"/>
  </p:sldLayoutIdLst>
  <p:transition spd="med"/>
  <p:hf hdr="0" dt="0"/>
  <p:txStyles>
    <p:title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 userDrawn="1"/>
        </p:nvSpPr>
        <p:spPr>
          <a:xfrm>
            <a:off x="160522" y="4838753"/>
            <a:ext cx="2921000" cy="237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lvl="0" indent="0" algn="l" defTabSz="1714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3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 charset="0"/>
                <a:ea typeface="Helvetica Neue"/>
                <a:cs typeface="Helvetica Neue"/>
                <a:sym typeface="Helvetica Neue"/>
              </a:rPr>
              <a:t>Event</a:t>
            </a:r>
            <a:endParaRPr kumimoji="0" lang="nl-NL" sz="104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kurat Std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3791" y="1226905"/>
            <a:ext cx="6429375" cy="3448050"/>
          </a:xfrm>
          <a:prstGeom prst="rect">
            <a:avLst/>
          </a:prstGeom>
        </p:spPr>
      </p:pic>
      <p:sp>
        <p:nvSpPr>
          <p:cNvPr id="11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2" name="Rechthoek"/>
          <p:cNvSpPr/>
          <p:nvPr userDrawn="1"/>
        </p:nvSpPr>
        <p:spPr>
          <a:xfrm>
            <a:off x="0" y="-14108"/>
            <a:ext cx="9146966" cy="657208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3" name="Rechthoek"/>
          <p:cNvSpPr/>
          <p:nvPr userDrawn="1"/>
        </p:nvSpPr>
        <p:spPr>
          <a:xfrm>
            <a:off x="-3791" y="4674995"/>
            <a:ext cx="9147791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5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6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5059546" y="3728204"/>
            <a:ext cx="3936975" cy="1105431"/>
            <a:chOff x="13257342" y="9941877"/>
            <a:chExt cx="10498600" cy="2947816"/>
          </a:xfrm>
        </p:grpSpPr>
        <p:sp>
          <p:nvSpPr>
            <p:cNvPr id="18" name="2011-2016…"/>
            <p:cNvSpPr txBox="1"/>
            <p:nvPr/>
          </p:nvSpPr>
          <p:spPr>
            <a:xfrm>
              <a:off x="13257342" y="9941877"/>
              <a:ext cx="10498600" cy="2947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kkurat Std"/>
                </a:rPr>
                <a:t>Groep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/>
                <a:sym typeface="Akkurat Std"/>
              </a:endParaRP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davidg@nikhef.nl</a:t>
              </a: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GB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https://www.nikhef.nl/~</a:t>
              </a:r>
              <a:r>
                <a:rPr kumimoji="0" lang="en-GB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davidg/presentations/</a:t>
              </a: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https://orcid.org/0000-0003-1026-6606</a:t>
              </a:r>
              <a:endPara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Akkurat Std"/>
                <a:sym typeface="Akkurat Std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9550" y="12056840"/>
              <a:ext cx="529432" cy="529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721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89" r:id="rId2"/>
    <p:sldLayoutId id="2147483727" r:id="rId3"/>
    <p:sldLayoutId id="2147483788" r:id="rId4"/>
    <p:sldLayoutId id="2147483739" r:id="rId5"/>
    <p:sldLayoutId id="2147483790" r:id="rId6"/>
    <p:sldLayoutId id="2147483729" r:id="rId7"/>
    <p:sldLayoutId id="2147483728" r:id="rId8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marL="21675" marR="21675" indent="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bg1"/>
          </a:solidFill>
          <a:uFill>
            <a:solidFill>
              <a:srgbClr val="000000"/>
            </a:solidFill>
          </a:uFill>
          <a:latin typeface="Akkurat Std" panose="02000503000000000000" pitchFamily="2" charset="0"/>
          <a:ea typeface="Akkurat Std" panose="02000503000000000000" pitchFamily="2" charset="0"/>
          <a:cs typeface="Akkurat Std" panose="02000503000000000000" pitchFamily="2" charset="0"/>
          <a:sym typeface="Akkurat Std Mono"/>
        </a:defRPr>
      </a:lvl1pPr>
      <a:lvl2pPr marL="21675" marR="21675" indent="857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21675" marR="21675" indent="1714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21675" marR="21675" indent="2571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21675" marR="21675" indent="3429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21675" marR="21675" indent="4286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21675" marR="21675" indent="5143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21675" marR="21675" indent="6000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21675" marR="21675" indent="6858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235192" marR="21675" indent="-21995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391547" marR="21675" indent="-204857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557144" marR="21675" indent="-199004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76176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857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1714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2571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3429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4286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5143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6000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6858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David Groep</a:t>
            </a:r>
          </a:p>
          <a:p>
            <a:r>
              <a:rPr lang="en-GB" dirty="0" smtClean="0"/>
              <a:t>January 2025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3136909"/>
            <a:ext cx="5756275" cy="1768070"/>
          </a:xfrm>
        </p:spPr>
        <p:txBody>
          <a:bodyPr/>
          <a:lstStyle/>
          <a:p>
            <a:r>
              <a:rPr lang="en-GB" sz="3200" dirty="0" smtClean="0"/>
              <a:t>Dutch </a:t>
            </a:r>
            <a:br>
              <a:rPr lang="en-GB" sz="3200" dirty="0" smtClean="0"/>
            </a:br>
            <a:r>
              <a:rPr lang="en-GB" sz="3200" dirty="0" smtClean="0"/>
              <a:t>National Technology Strategy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ESPP-NL Technology 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9241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238125" y="1397977"/>
            <a:ext cx="5582104" cy="294285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Quantum Computing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Quantum 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Quantum </a:t>
            </a:r>
            <a:r>
              <a:rPr lang="nl-NL" dirty="0" err="1" smtClean="0"/>
              <a:t>Sensing</a:t>
            </a:r>
            <a:endParaRPr lang="nl-NL" dirty="0" smtClean="0"/>
          </a:p>
          <a:p>
            <a:endParaRPr lang="en-GB" dirty="0" smtClean="0"/>
          </a:p>
          <a:p>
            <a:r>
              <a:rPr lang="en-GB" dirty="0" smtClean="0"/>
              <a:t>Clear </a:t>
            </a:r>
            <a:r>
              <a:rPr lang="en-GB" dirty="0"/>
              <a:t>focus on </a:t>
            </a:r>
            <a:r>
              <a:rPr lang="en-GB" dirty="0" smtClean="0"/>
              <a:t>‘Dutch</a:t>
            </a:r>
            <a:r>
              <a:rPr lang="en-GB" dirty="0"/>
              <a:t>’ quantum tech: </a:t>
            </a:r>
            <a:r>
              <a:rPr lang="en-GB" sz="1600" i="1" dirty="0"/>
              <a:t>“</a:t>
            </a:r>
            <a:r>
              <a:rPr lang="nl-NL" sz="1600" i="1" dirty="0"/>
              <a:t>Quantumtoepassingen zullen in toenemende mate </a:t>
            </a:r>
            <a:r>
              <a:rPr lang="nl-NL" sz="1600" i="1" dirty="0" smtClean="0"/>
              <a:t/>
            </a:r>
            <a:br>
              <a:rPr lang="nl-NL" sz="1600" i="1" dirty="0" smtClean="0"/>
            </a:br>
            <a:r>
              <a:rPr lang="nl-NL" sz="1600" i="1" dirty="0" smtClean="0"/>
              <a:t>kennis </a:t>
            </a:r>
            <a:r>
              <a:rPr lang="nl-NL" sz="1600" i="1" dirty="0"/>
              <a:t>uit </a:t>
            </a:r>
            <a:r>
              <a:rPr lang="nl-NL" sz="1600" i="1" dirty="0" err="1"/>
              <a:t>semicon</a:t>
            </a:r>
            <a:r>
              <a:rPr lang="nl-NL" sz="1600" i="1" dirty="0"/>
              <a:t> </a:t>
            </a:r>
            <a:r>
              <a:rPr lang="nl-NL" sz="1600" i="1" dirty="0" err="1"/>
              <a:t>technologies</a:t>
            </a:r>
            <a:r>
              <a:rPr lang="nl-NL" sz="1600" i="1" dirty="0"/>
              <a:t> gebruiken </a:t>
            </a:r>
            <a:r>
              <a:rPr lang="nl-NL" sz="1600" i="1" dirty="0" smtClean="0"/>
              <a:t/>
            </a:r>
            <a:br>
              <a:rPr lang="nl-NL" sz="1600" i="1" dirty="0" smtClean="0"/>
            </a:br>
            <a:r>
              <a:rPr lang="nl-NL" sz="1600" i="1" dirty="0" smtClean="0"/>
              <a:t>voor </a:t>
            </a:r>
            <a:r>
              <a:rPr lang="nl-NL" sz="1600" i="1" dirty="0"/>
              <a:t>het ontwerp van chips en systemen.”</a:t>
            </a:r>
          </a:p>
          <a:p>
            <a:endParaRPr lang="en-GB" dirty="0"/>
          </a:p>
          <a:p>
            <a:r>
              <a:rPr lang="en-GB" sz="1600" dirty="0" smtClean="0"/>
              <a:t>Recognition that it </a:t>
            </a:r>
            <a:r>
              <a:rPr lang="en-GB" sz="1600" b="1" dirty="0" smtClean="0"/>
              <a:t>will be European </a:t>
            </a:r>
            <a:r>
              <a:rPr lang="en-GB" sz="1600" dirty="0" smtClean="0"/>
              <a:t>as there’s </a:t>
            </a:r>
            <a:br>
              <a:rPr lang="en-GB" sz="1600" dirty="0" smtClean="0"/>
            </a:br>
            <a:r>
              <a:rPr lang="en-GB" sz="1600" dirty="0" smtClean="0"/>
              <a:t>lack of large tech and venture capital - should align well for </a:t>
            </a:r>
            <a:br>
              <a:rPr lang="en-GB" sz="1600" dirty="0" smtClean="0"/>
            </a:br>
            <a:r>
              <a:rPr lang="en-GB" sz="1600" dirty="0" smtClean="0"/>
              <a:t>NL linking to a European strategy (with the EU QT Flagship)</a:t>
            </a:r>
            <a:endParaRPr lang="en-GB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10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1015663"/>
          </a:xfrm>
        </p:spPr>
        <p:txBody>
          <a:bodyPr/>
          <a:lstStyle/>
          <a:p>
            <a:r>
              <a:rPr lang="en-GB" dirty="0" smtClean="0"/>
              <a:t>Quantum</a:t>
            </a:r>
            <a:br>
              <a:rPr lang="en-GB" dirty="0" smtClean="0"/>
            </a:br>
            <a:r>
              <a:rPr lang="en-GB" sz="2000" dirty="0" smtClean="0"/>
              <a:t>“In 2035 the Dutch Quantum ecosystem is world-class with the Dutch leading with </a:t>
            </a:r>
            <a:r>
              <a:rPr lang="en-GB" sz="2000" dirty="0" err="1" smtClean="0"/>
              <a:t>controlpoints</a:t>
            </a:r>
            <a:r>
              <a:rPr lang="en-GB" sz="2000" dirty="0" smtClean="0"/>
              <a:t> for all three areas”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0848" y="1072360"/>
            <a:ext cx="3665027" cy="1939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704" y="3011749"/>
            <a:ext cx="2968171" cy="14513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5-Point Star 6"/>
          <p:cNvSpPr/>
          <p:nvPr/>
        </p:nvSpPr>
        <p:spPr>
          <a:xfrm>
            <a:off x="8548914" y="160902"/>
            <a:ext cx="413657" cy="376534"/>
          </a:xfrm>
          <a:prstGeom prst="star5">
            <a:avLst/>
          </a:prstGeom>
          <a:solidFill>
            <a:srgbClr val="E3D88B"/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65742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11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Quantum SWOT for NL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344" y="967796"/>
            <a:ext cx="3796533" cy="3490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9" y="987561"/>
            <a:ext cx="4429743" cy="33532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65344" y="146305"/>
            <a:ext cx="354030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1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Research and test facility emphasis strengthens existing hubs (</a:t>
            </a:r>
            <a:r>
              <a:rPr kumimoji="0" lang="en-GB" sz="1600" b="0" i="1" u="none" strike="noStrike" cap="none" spc="0" normalizeH="0" dirty="0" err="1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QuTech</a:t>
            </a:r>
            <a:r>
              <a:rPr kumimoji="0" lang="en-GB" sz="1600" b="0" i="1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, </a:t>
            </a:r>
            <a:r>
              <a:rPr kumimoji="0" lang="en-GB" sz="1600" b="0" i="1" u="none" strike="noStrike" cap="none" spc="0" normalizeH="0" dirty="0" err="1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NanoLabNL</a:t>
            </a:r>
            <a:r>
              <a:rPr kumimoji="0" lang="en-GB" sz="1600" b="0" i="1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, </a:t>
            </a:r>
            <a:r>
              <a:rPr kumimoji="0" lang="en-GB" sz="1600" b="0" i="1" u="none" strike="noStrike" cap="none" spc="0" normalizeH="0" dirty="0" err="1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QuSoft</a:t>
            </a:r>
            <a:r>
              <a:rPr kumimoji="0" lang="en-GB" sz="1600" b="0" i="1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) 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8648220" y="49858"/>
            <a:ext cx="413657" cy="376534"/>
          </a:xfrm>
          <a:prstGeom prst="star5">
            <a:avLst/>
          </a:prstGeom>
          <a:solidFill>
            <a:srgbClr val="E3D88B"/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4319" y="1772320"/>
            <a:ext cx="4481852" cy="8257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959472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12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Quantum Quotes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301" y="2980321"/>
            <a:ext cx="3416171" cy="10614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239107" y="2808417"/>
            <a:ext cx="3490922" cy="1218459"/>
            <a:chOff x="5414953" y="3161287"/>
            <a:chExt cx="3490922" cy="121845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4953" y="3161287"/>
              <a:ext cx="3490922" cy="121845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414953" y="3511061"/>
              <a:ext cx="3490922" cy="515815"/>
            </a:xfrm>
            <a:prstGeom prst="rect">
              <a:avLst/>
            </a:prstGeom>
            <a:no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5393" y="1037045"/>
            <a:ext cx="3378795" cy="1427765"/>
            <a:chOff x="140947" y="782300"/>
            <a:chExt cx="3378795" cy="14277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947" y="782300"/>
              <a:ext cx="3378795" cy="142776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40947" y="1284129"/>
              <a:ext cx="3235299" cy="699806"/>
            </a:xfrm>
            <a:prstGeom prst="rect">
              <a:avLst/>
            </a:prstGeom>
            <a:no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19299" y="852854"/>
            <a:ext cx="3565673" cy="1569793"/>
            <a:chOff x="5414953" y="151333"/>
            <a:chExt cx="3565673" cy="156979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14953" y="151333"/>
              <a:ext cx="3565673" cy="156979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414953" y="852854"/>
              <a:ext cx="3490922" cy="342900"/>
            </a:xfrm>
            <a:prstGeom prst="rect">
              <a:avLst/>
            </a:prstGeom>
            <a:no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6" name="5-Point Star 15"/>
          <p:cNvSpPr/>
          <p:nvPr/>
        </p:nvSpPr>
        <p:spPr>
          <a:xfrm>
            <a:off x="8648220" y="49858"/>
            <a:ext cx="413657" cy="376534"/>
          </a:xfrm>
          <a:prstGeom prst="star5">
            <a:avLst/>
          </a:prstGeom>
          <a:solidFill>
            <a:srgbClr val="E3D88B"/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81507" y="3661383"/>
            <a:ext cx="2475236" cy="18490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780168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14"/>
          </p:nvPr>
        </p:nvSpPr>
        <p:spPr>
          <a:xfrm>
            <a:off x="238125" y="1591408"/>
            <a:ext cx="8669759" cy="194282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Process technology </a:t>
            </a:r>
            <a:r>
              <a:rPr lang="en-US" dirty="0"/>
              <a:t>including process intensification </a:t>
            </a:r>
            <a:r>
              <a:rPr lang="en-US" dirty="0" smtClean="0"/>
              <a:t>(bio-mass and waste energy conversion, </a:t>
            </a:r>
            <a:r>
              <a:rPr lang="en-US" dirty="0" err="1" smtClean="0"/>
              <a:t>pyrolyse</a:t>
            </a:r>
            <a:r>
              <a:rPr lang="en-US" dirty="0" smtClean="0"/>
              <a:t> plants, syngas, ethanol fermentation)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/>
              <a:t>Biomolecular</a:t>
            </a:r>
            <a:r>
              <a:rPr lang="en-GB" b="1" dirty="0"/>
              <a:t> and cell </a:t>
            </a:r>
            <a:r>
              <a:rPr lang="en-GB" dirty="0"/>
              <a:t>technologies </a:t>
            </a:r>
            <a:r>
              <a:rPr lang="en-GB" dirty="0" smtClean="0"/>
              <a:t>(precision health, sustainable agro and non-food </a:t>
            </a:r>
            <a:r>
              <a:rPr lang="en-GB" dirty="0" err="1" smtClean="0"/>
              <a:t>bioproduction</a:t>
            </a:r>
            <a:r>
              <a:rPr lang="en-GB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Energy materials </a:t>
            </a:r>
            <a:r>
              <a:rPr lang="en-GB" dirty="0" smtClean="0"/>
              <a:t>(batteries, electrolysers, heat storage)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13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For these key techs, maybe less overlap (but who knows)?</a:t>
            </a:r>
            <a:endParaRPr lang="en-GB" dirty="0"/>
          </a:p>
        </p:txBody>
      </p:sp>
      <p:sp>
        <p:nvSpPr>
          <p:cNvPr id="5" name="5-Point Star 4"/>
          <p:cNvSpPr/>
          <p:nvPr/>
        </p:nvSpPr>
        <p:spPr>
          <a:xfrm>
            <a:off x="6340447" y="3157695"/>
            <a:ext cx="413657" cy="376534"/>
          </a:xfrm>
          <a:prstGeom prst="star5">
            <a:avLst/>
          </a:prstGeom>
          <a:solidFill>
            <a:srgbClr val="E3D88B"/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382686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163" y="2322260"/>
            <a:ext cx="3576455" cy="14745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238125" y="836033"/>
            <a:ext cx="5810983" cy="913758"/>
          </a:xfrm>
        </p:spPr>
        <p:txBody>
          <a:bodyPr/>
          <a:lstStyle/>
          <a:p>
            <a:r>
              <a:rPr lang="en-GB" sz="1600" dirty="0" smtClean="0"/>
              <a:t>“Imaging is the generation, duplication, analysis and visualisation of images” … with “applications in medicine, </a:t>
            </a:r>
            <a:r>
              <a:rPr lang="en-GB" sz="1600" dirty="0" err="1" smtClean="0"/>
              <a:t>semicon</a:t>
            </a:r>
            <a:r>
              <a:rPr lang="en-GB" sz="1600" dirty="0" smtClean="0"/>
              <a:t>, security, agriculture, industry, traffic and aerospace.”</a:t>
            </a:r>
          </a:p>
          <a:p>
            <a:endParaRPr lang="en-GB" sz="16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14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But … Imaging?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1864313"/>
            <a:ext cx="3646338" cy="11111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501163" y="1928779"/>
            <a:ext cx="3959417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And it’s very nice of course, but why here?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01163" y="3841432"/>
            <a:ext cx="399021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1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listed alongside medical, defence, </a:t>
            </a:r>
            <a:r>
              <a:rPr kumimoji="0" lang="en-GB" sz="1200" b="0" i="1" u="none" strike="noStrike" cap="none" spc="0" normalizeH="0" dirty="0" err="1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semicon</a:t>
            </a:r>
            <a:r>
              <a:rPr kumimoji="0" lang="en-GB" sz="1200" b="0" i="1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, agro, industry and traffic imaging on pg. 56 as significant application area for new imaging techniques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8648220" y="49858"/>
            <a:ext cx="413657" cy="376534"/>
          </a:xfrm>
          <a:prstGeom prst="star5">
            <a:avLst/>
          </a:prstGeom>
          <a:solidFill>
            <a:srgbClr val="E3D88B"/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135717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15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Some imaging considerations as a counterbalance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294" y="1380831"/>
            <a:ext cx="4420705" cy="2725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085" y="3141875"/>
            <a:ext cx="3238409" cy="19282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9" y="775398"/>
            <a:ext cx="4486901" cy="22386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121588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4"/>
          </p:nvPr>
        </p:nvSpPr>
        <p:spPr>
          <a:xfrm>
            <a:off x="238126" y="1397977"/>
            <a:ext cx="3287590" cy="659423"/>
          </a:xfrm>
        </p:spPr>
        <p:txBody>
          <a:bodyPr/>
          <a:lstStyle/>
          <a:p>
            <a:r>
              <a:rPr lang="en-GB" dirty="0" smtClean="0"/>
              <a:t>Here ET </a:t>
            </a:r>
            <a:r>
              <a:rPr lang="en-GB" i="1" dirty="0" smtClean="0"/>
              <a:t>is</a:t>
            </a:r>
            <a:r>
              <a:rPr lang="en-GB" dirty="0" smtClean="0"/>
              <a:t> mentioned, and makes perfect sense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16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Mechatronics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 smtClean="0"/>
              <a:t>Optomechatronics</a:t>
            </a:r>
            <a:r>
              <a:rPr lang="en-GB" dirty="0"/>
              <a:t/>
            </a:r>
            <a:br>
              <a:rPr lang="en-GB" dirty="0"/>
            </a:br>
            <a:r>
              <a:rPr lang="en-GB" sz="2000" dirty="0" smtClean="0"/>
              <a:t>“the Netherlands has further strengthened its leadership position” </a:t>
            </a:r>
            <a:br>
              <a:rPr lang="en-GB" sz="2000" dirty="0" smtClean="0"/>
            </a:br>
            <a:r>
              <a:rPr lang="en-GB" sz="2000" dirty="0" smtClean="0"/>
              <a:t>“delivering open strategic autonomy”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300" y="1588837"/>
            <a:ext cx="4628350" cy="275199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64319" y="2118365"/>
            <a:ext cx="3973573" cy="2144074"/>
            <a:chOff x="264319" y="2118365"/>
            <a:chExt cx="3973573" cy="214407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319" y="2118365"/>
              <a:ext cx="3973573" cy="214407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64319" y="4000500"/>
              <a:ext cx="3586712" cy="261939"/>
            </a:xfrm>
            <a:prstGeom prst="rect">
              <a:avLst/>
            </a:prstGeom>
            <a:no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791199" y="3910693"/>
            <a:ext cx="653143" cy="276678"/>
          </a:xfrm>
          <a:prstGeom prst="rect">
            <a:avLst/>
          </a:prstGeom>
          <a:noFill/>
          <a:ln w="12700" cap="flat">
            <a:solidFill>
              <a:srgbClr val="6F257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96113" y="1877973"/>
            <a:ext cx="769258" cy="139513"/>
          </a:xfrm>
          <a:prstGeom prst="rect">
            <a:avLst/>
          </a:prstGeom>
          <a:noFill/>
          <a:ln w="12700" cap="flat">
            <a:solidFill>
              <a:srgbClr val="6F257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827260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17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Mechatronics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 smtClean="0"/>
              <a:t>Optomechatronics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6" y="3552749"/>
            <a:ext cx="3922422" cy="139156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386" y="2238018"/>
            <a:ext cx="2842736" cy="1279533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4861674" y="764515"/>
            <a:ext cx="3969431" cy="3352334"/>
            <a:chOff x="5086646" y="656958"/>
            <a:chExt cx="3969431" cy="335233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6646" y="656958"/>
              <a:ext cx="3969431" cy="335233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5170220" y="2218410"/>
              <a:ext cx="3821380" cy="945704"/>
            </a:xfrm>
            <a:prstGeom prst="rect">
              <a:avLst/>
            </a:prstGeom>
            <a:no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8125" y="764515"/>
            <a:ext cx="4005997" cy="1449869"/>
            <a:chOff x="36291" y="768541"/>
            <a:chExt cx="4005997" cy="14498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292" y="768541"/>
              <a:ext cx="4005996" cy="144986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36291" y="1371599"/>
              <a:ext cx="3964209" cy="594727"/>
            </a:xfrm>
            <a:prstGeom prst="rect">
              <a:avLst/>
            </a:prstGeom>
            <a:no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766595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4"/>
          </p:nvPr>
        </p:nvSpPr>
        <p:spPr>
          <a:xfrm>
            <a:off x="238126" y="1441938"/>
            <a:ext cx="3797544" cy="28988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note this was </a:t>
            </a:r>
            <a:r>
              <a:rPr lang="en-GB" sz="1600" i="1" dirty="0" smtClean="0"/>
              <a:t>not</a:t>
            </a:r>
            <a:r>
              <a:rPr lang="en-GB" sz="1600" dirty="0" smtClean="0"/>
              <a:t> designated as a control-point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entire focus of this topic is on decentralised learning, federated models, and sharing in data spaces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it is recognised that NL has prominent scientific position, but failed (fails) in large-scale AI and data analytics … </a:t>
            </a:r>
            <a:r>
              <a:rPr lang="en-GB" sz="1600" i="1" dirty="0" smtClean="0"/>
              <a:t>just like the rest of Europe!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18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Artificial Intelligence and </a:t>
            </a:r>
            <a:r>
              <a:rPr lang="en-GB" dirty="0" smtClean="0"/>
              <a:t>data</a:t>
            </a:r>
            <a:br>
              <a:rPr lang="en-GB" dirty="0" smtClean="0"/>
            </a:br>
            <a:r>
              <a:rPr lang="en-GB" sz="2000" dirty="0" smtClean="0"/>
              <a:t>“the Netherlands has the capacity to work with AI and data, </a:t>
            </a:r>
            <a:br>
              <a:rPr lang="en-GB" sz="2000" dirty="0" smtClean="0"/>
            </a:br>
            <a:r>
              <a:rPr lang="en-GB" sz="2000" dirty="0" smtClean="0"/>
              <a:t>leading to innovation and accelerating societal transitions”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472" y="1441939"/>
            <a:ext cx="4767587" cy="249701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073683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238125" y="967796"/>
            <a:ext cx="8767989" cy="3373033"/>
          </a:xfrm>
        </p:spPr>
        <p:txBody>
          <a:bodyPr/>
          <a:lstStyle/>
          <a:p>
            <a:r>
              <a:rPr lang="en-GB" sz="1600" dirty="0" smtClean="0">
                <a:solidFill>
                  <a:srgbClr val="6F2575"/>
                </a:solidFill>
              </a:rPr>
              <a:t>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/>
              <a:t>lack of sufficient compute capacity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and dependence on foreign infrastructure (and that is likely to remain so)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lack of access to data: and that is not always lack of will: </a:t>
            </a:r>
            <a:r>
              <a:rPr lang="en-GB" sz="1600" b="1" dirty="0" smtClean="0"/>
              <a:t>also regulatory barriers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lack of </a:t>
            </a:r>
            <a:r>
              <a:rPr lang="en-GB" sz="1600" b="1" dirty="0" smtClean="0"/>
              <a:t>access to capital</a:t>
            </a:r>
            <a:r>
              <a:rPr lang="en-GB" sz="1600" dirty="0" smtClean="0"/>
              <a:t>, both public and private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/>
              <a:t>limited uptake by companies </a:t>
            </a:r>
            <a:r>
              <a:rPr lang="en-GB" sz="1600" dirty="0" smtClean="0"/>
              <a:t>of AI innovations, apart from a select few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climate for attracting talent is deteriorating (fiscal, immigration)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>
                <a:solidFill>
                  <a:srgbClr val="6F2575"/>
                </a:solidFill>
              </a:rPr>
              <a:t>Within Europe, NL is actually quite OK (as: on the </a:t>
            </a:r>
            <a:r>
              <a:rPr lang="en-US" dirty="0">
                <a:solidFill>
                  <a:srgbClr val="6F2575"/>
                </a:solidFill>
              </a:rPr>
              <a:t>Digital Economy and Society </a:t>
            </a:r>
            <a:r>
              <a:rPr lang="en-US" dirty="0" smtClean="0">
                <a:solidFill>
                  <a:srgbClr val="6F2575"/>
                </a:solidFill>
              </a:rPr>
              <a:t>Index)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above average on human capital, </a:t>
            </a:r>
            <a:br>
              <a:rPr lang="en-US" sz="1600" dirty="0" smtClean="0"/>
            </a:br>
            <a:r>
              <a:rPr lang="en-US" sz="1600" dirty="0" smtClean="0"/>
              <a:t>connectivity, integration of digital technologies, and digital public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broad presence of AI research in universities and HBO, and </a:t>
            </a:r>
            <a:br>
              <a:rPr lang="en-US" sz="1600" dirty="0" smtClean="0"/>
            </a:br>
            <a:r>
              <a:rPr lang="en-US" sz="1600" dirty="0" smtClean="0"/>
              <a:t>good collaboration between AI (data) research groups and SSH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strong public-private partnerships (Commit, Commit2Data, AI Coalition)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19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AI and data – identified barriers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476240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14"/>
          </p:nvPr>
        </p:nvSpPr>
        <p:spPr>
          <a:xfrm>
            <a:off x="238125" y="967797"/>
            <a:ext cx="5625645" cy="3290776"/>
          </a:xfrm>
        </p:spPr>
        <p:txBody>
          <a:bodyPr/>
          <a:lstStyle/>
          <a:p>
            <a:r>
              <a:rPr lang="en-GB" sz="1600" dirty="0" smtClean="0"/>
              <a:t>With international competition and strategic emphasis abroad on </a:t>
            </a:r>
            <a:r>
              <a:rPr lang="en-GB" sz="1600" i="1" dirty="0" smtClean="0"/>
              <a:t>key technologies</a:t>
            </a:r>
            <a:r>
              <a:rPr lang="en-GB" sz="1600" dirty="0" smtClean="0"/>
              <a:t>, Dutch government developed the</a:t>
            </a:r>
            <a:br>
              <a:rPr lang="en-GB" sz="1600" dirty="0" smtClean="0"/>
            </a:br>
            <a:r>
              <a:rPr lang="en-GB" sz="1600" dirty="0" smtClean="0"/>
              <a:t>“</a:t>
            </a:r>
            <a:r>
              <a:rPr lang="en-GB" sz="1600" dirty="0" err="1" smtClean="0"/>
              <a:t>Nationale</a:t>
            </a:r>
            <a:r>
              <a:rPr lang="en-GB" sz="1600" dirty="0" smtClean="0"/>
              <a:t> </a:t>
            </a:r>
            <a:r>
              <a:rPr lang="en-GB" sz="1600" dirty="0" err="1" smtClean="0"/>
              <a:t>Technologie</a:t>
            </a:r>
            <a:r>
              <a:rPr lang="en-GB" sz="1600" dirty="0" smtClean="0"/>
              <a:t> </a:t>
            </a:r>
            <a:r>
              <a:rPr lang="en-GB" sz="1600" dirty="0" err="1" smtClean="0"/>
              <a:t>Strategie</a:t>
            </a:r>
            <a:r>
              <a:rPr lang="en-GB" sz="1600" dirty="0" smtClean="0"/>
              <a:t>” with those techs that: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6F2575"/>
                </a:solidFill>
              </a:rPr>
              <a:t>increase significantly national earning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6F2575"/>
                </a:solidFill>
              </a:rPr>
              <a:t>are crucial for societal developments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6F2575"/>
                </a:solidFill>
              </a:rPr>
              <a:t>are important for national (economic)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6F2575"/>
                </a:solidFill>
              </a:rPr>
              <a:t>enable (continued) Dutch technological 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sz="1400" dirty="0" smtClean="0"/>
              <a:t>There are actually two versions: one (Jan 19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, 2024) missing Cybersecurity, and one (June 6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) </a:t>
            </a:r>
            <a:r>
              <a:rPr lang="en-GB" sz="1400" i="1" dirty="0" smtClean="0"/>
              <a:t>with</a:t>
            </a:r>
            <a:r>
              <a:rPr lang="en-GB" sz="1400" dirty="0" smtClean="0"/>
              <a:t> </a:t>
            </a:r>
            <a:r>
              <a:rPr lang="en-GB" sz="1400" dirty="0" err="1" smtClean="0"/>
              <a:t>CyberSec</a:t>
            </a:r>
            <a:r>
              <a:rPr lang="en-GB" sz="1400" dirty="0" smtClean="0"/>
              <a:t> and some formatting changes! So beware which one you pick – I chose the latest one</a:t>
            </a:r>
            <a:endParaRPr lang="en-GB" sz="1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Dutch National Technology Strategy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https://www.rijksoverheid.nl/documenten/rapporten/2024/06/07/nationale-technologiestrategie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085" y="45519"/>
            <a:ext cx="3164187" cy="4476166"/>
          </a:xfrm>
          <a:prstGeom prst="rect">
            <a:avLst/>
          </a:prstGeom>
          <a:ln>
            <a:solidFill>
              <a:srgbClr val="6F2575"/>
            </a:solidFill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09966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238125" y="949570"/>
            <a:ext cx="5723059" cy="536330"/>
          </a:xfrm>
        </p:spPr>
        <p:txBody>
          <a:bodyPr/>
          <a:lstStyle/>
          <a:p>
            <a:r>
              <a:rPr lang="en-GB" dirty="0" smtClean="0"/>
              <a:t>But some other elements might – in the longer future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20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Identified application areas don’t help </a:t>
            </a:r>
            <a:r>
              <a:rPr lang="en-GB" i="1" dirty="0" smtClean="0"/>
              <a:t>us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110303"/>
            <a:ext cx="2736194" cy="4353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34" y="1485900"/>
            <a:ext cx="4429743" cy="98121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 Placeholder 1"/>
          <p:cNvSpPr txBox="1">
            <a:spLocks/>
          </p:cNvSpPr>
          <p:nvPr/>
        </p:nvSpPr>
        <p:spPr>
          <a:xfrm>
            <a:off x="264319" y="2735277"/>
            <a:ext cx="6022181" cy="1728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0" marR="0" indent="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119063" marR="0" indent="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88925" marR="0" indent="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401638" marR="0" indent="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515938" marR="0" indent="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2862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51435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60007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68580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GB" sz="1600" dirty="0" smtClean="0">
                <a:solidFill>
                  <a:srgbClr val="6F2575"/>
                </a:solidFill>
              </a:rPr>
              <a:t>the other aspects are not directly helpful to us, </a:t>
            </a:r>
            <a:br>
              <a:rPr lang="en-GB" sz="1600" dirty="0" smtClean="0">
                <a:solidFill>
                  <a:srgbClr val="6F2575"/>
                </a:solidFill>
              </a:rPr>
            </a:br>
            <a:r>
              <a:rPr lang="en-GB" sz="1600" dirty="0" smtClean="0">
                <a:solidFill>
                  <a:srgbClr val="6F2575"/>
                </a:solidFill>
              </a:rPr>
              <a:t>although some aspects may (indirectly) harm us</a:t>
            </a:r>
            <a:endParaRPr lang="en-GB" sz="1600" dirty="0">
              <a:solidFill>
                <a:srgbClr val="6F2575"/>
              </a:solidFill>
            </a:endParaRPr>
          </a:p>
          <a:p>
            <a:endParaRPr lang="en-GB" sz="1600" dirty="0" smtClean="0">
              <a:solidFill>
                <a:srgbClr val="6F257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6F2575"/>
                </a:solidFill>
              </a:rPr>
              <a:t>imitations by the EU AI Act may push talent away from 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6F2575"/>
                </a:solidFill>
              </a:rPr>
              <a:t>‘federated learning’ does not provide much advantages for HEP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6F2575"/>
                </a:solidFill>
              </a:rPr>
              <a:t>the ‘data’ aspect here is not on volume, but on access</a:t>
            </a:r>
            <a:endParaRPr lang="en-GB" sz="1600" dirty="0">
              <a:solidFill>
                <a:srgbClr val="6F257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86500" y="258727"/>
            <a:ext cx="2677784" cy="25653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872529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238126" y="1563034"/>
            <a:ext cx="3867882" cy="457200"/>
          </a:xfrm>
        </p:spPr>
        <p:txBody>
          <a:bodyPr/>
          <a:lstStyle/>
          <a:p>
            <a:r>
              <a:rPr lang="en-GB" dirty="0" smtClean="0"/>
              <a:t>We </a:t>
            </a:r>
            <a:r>
              <a:rPr lang="en-GB" i="1" dirty="0" smtClean="0"/>
              <a:t>know</a:t>
            </a:r>
            <a:r>
              <a:rPr lang="en-GB" dirty="0" smtClean="0"/>
              <a:t> that, so the let’s look inside: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21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1015663"/>
          </a:xfrm>
        </p:spPr>
        <p:txBody>
          <a:bodyPr/>
          <a:lstStyle/>
          <a:p>
            <a:r>
              <a:rPr lang="en-GB" dirty="0"/>
              <a:t>Semiconductor </a:t>
            </a:r>
            <a:r>
              <a:rPr lang="en-GB" dirty="0" smtClean="0"/>
              <a:t>technologies</a:t>
            </a:r>
            <a:br>
              <a:rPr lang="en-GB" dirty="0" smtClean="0"/>
            </a:br>
            <a:r>
              <a:rPr lang="en-GB" sz="2000" i="1" dirty="0" smtClean="0"/>
              <a:t>“in 2035, the Netherlands holds signature sustainable positions in chip design, production equipment, materials, and packaging. With pride.”</a:t>
            </a:r>
            <a:endParaRPr lang="en-GB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008" y="1527865"/>
            <a:ext cx="4870206" cy="2812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7" y="2399429"/>
            <a:ext cx="4017352" cy="13756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5-Point Star 6"/>
          <p:cNvSpPr/>
          <p:nvPr/>
        </p:nvSpPr>
        <p:spPr>
          <a:xfrm>
            <a:off x="8648220" y="49858"/>
            <a:ext cx="413657" cy="376534"/>
          </a:xfrm>
          <a:prstGeom prst="star5">
            <a:avLst/>
          </a:prstGeom>
          <a:solidFill>
            <a:srgbClr val="E3D88B"/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851193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22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Ambitions </a:t>
            </a:r>
            <a:r>
              <a:rPr lang="en-GB" dirty="0" err="1" smtClean="0"/>
              <a:t>semicon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362" y="2280726"/>
            <a:ext cx="4391638" cy="22767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847581"/>
            <a:ext cx="4391638" cy="20767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4319" y="818643"/>
            <a:ext cx="4285910" cy="1343986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02629" y="3824514"/>
            <a:ext cx="4285910" cy="66765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223999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23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Ambitions </a:t>
            </a:r>
            <a:r>
              <a:rPr lang="en-GB" dirty="0" err="1" smtClean="0"/>
              <a:t>semicon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322" y="1086129"/>
            <a:ext cx="4610743" cy="1247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322" y="2781972"/>
            <a:ext cx="4601217" cy="14384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93322" y="3251200"/>
            <a:ext cx="4507478" cy="90494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264123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24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But there’s a caveat</a:t>
            </a: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2231833" y="1139570"/>
            <a:ext cx="4486901" cy="3130284"/>
            <a:chOff x="2231833" y="1139570"/>
            <a:chExt cx="4486901" cy="3130284"/>
          </a:xfrm>
        </p:grpSpPr>
        <p:grpSp>
          <p:nvGrpSpPr>
            <p:cNvPr id="7" name="Group 6"/>
            <p:cNvGrpSpPr/>
            <p:nvPr/>
          </p:nvGrpSpPr>
          <p:grpSpPr>
            <a:xfrm>
              <a:off x="2231833" y="1139570"/>
              <a:ext cx="4486901" cy="3130284"/>
              <a:chOff x="1282264" y="930333"/>
              <a:chExt cx="4486901" cy="313028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82264" y="930333"/>
                <a:ext cx="4486901" cy="2667372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2264" y="3527143"/>
                <a:ext cx="4382112" cy="533474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2231833" y="3342043"/>
              <a:ext cx="4382112" cy="874357"/>
            </a:xfrm>
            <a:prstGeom prst="rect">
              <a:avLst/>
            </a:prstGeom>
            <a:no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825752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25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1231106"/>
          </a:xfrm>
        </p:spPr>
        <p:txBody>
          <a:bodyPr/>
          <a:lstStyle/>
          <a:p>
            <a:r>
              <a:rPr lang="en-GB" dirty="0"/>
              <a:t>Cybersecurity </a:t>
            </a:r>
            <a:r>
              <a:rPr lang="en-GB" dirty="0" smtClean="0"/>
              <a:t>Technologies</a:t>
            </a:r>
          </a:p>
          <a:p>
            <a:r>
              <a:rPr lang="en-GB" sz="1800" i="1" dirty="0" smtClean="0">
                <a:solidFill>
                  <a:schemeClr val="bg1"/>
                </a:solidFill>
              </a:rPr>
              <a:t>“by 2035 a competitive cybersecurity market </a:t>
            </a:r>
            <a:br>
              <a:rPr lang="en-GB" sz="1800" i="1" dirty="0" smtClean="0">
                <a:solidFill>
                  <a:schemeClr val="bg1"/>
                </a:solidFill>
              </a:rPr>
            </a:br>
            <a:r>
              <a:rPr lang="en-GB" sz="1800" i="1" dirty="0" smtClean="0">
                <a:solidFill>
                  <a:schemeClr val="bg1"/>
                </a:solidFill>
              </a:rPr>
              <a:t>with enough talent, through a multi-disciplinary approach … </a:t>
            </a:r>
            <a:br>
              <a:rPr lang="en-GB" sz="1800" i="1" dirty="0" smtClean="0">
                <a:solidFill>
                  <a:schemeClr val="bg1"/>
                </a:solidFill>
              </a:rPr>
            </a:br>
            <a:r>
              <a:rPr lang="en-GB" sz="1800" i="1" dirty="0" smtClean="0">
                <a:solidFill>
                  <a:schemeClr val="bg1"/>
                </a:solidFill>
              </a:rPr>
              <a:t>protecting infrastructure, IT, OT, with post-quantum, automation, defence using AI”</a:t>
            </a:r>
            <a:endParaRPr lang="en-GB" sz="1800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984" y="1729397"/>
            <a:ext cx="5432002" cy="26769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1811" y="4683344"/>
            <a:ext cx="59359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Remember this was a late addition … it shows a bit in the text …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376983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>
            <a:spLocks noGrp="1"/>
          </p:cNvSpPr>
          <p:nvPr>
            <p:ph type="body" sz="half" idx="14"/>
          </p:nvPr>
        </p:nvSpPr>
        <p:spPr>
          <a:xfrm>
            <a:off x="6131729" y="793359"/>
            <a:ext cx="2945056" cy="931342"/>
          </a:xfrm>
        </p:spPr>
        <p:txBody>
          <a:bodyPr/>
          <a:lstStyle/>
          <a:p>
            <a:r>
              <a:rPr lang="en-GB" dirty="0" smtClean="0"/>
              <a:t>There are new drivers now: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6F2575"/>
                </a:solidFill>
              </a:rPr>
              <a:t>NIS2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6F2575"/>
                </a:solidFill>
              </a:rPr>
              <a:t>Cyber Resilience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6F2575"/>
                </a:solidFill>
              </a:rPr>
              <a:t>Cyber Security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6F2575"/>
                </a:solidFill>
              </a:rPr>
              <a:t>ongoing growth of threats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26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The strategy is a bit creative here with the data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014" y="793359"/>
            <a:ext cx="4052966" cy="159815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40649" y="2546633"/>
            <a:ext cx="7858740" cy="1935917"/>
            <a:chOff x="440649" y="2546633"/>
            <a:chExt cx="7858740" cy="19359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0649" y="2546633"/>
              <a:ext cx="7858740" cy="193591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763608" y="3008407"/>
              <a:ext cx="330219" cy="3488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dirty="0" smtClean="0">
                  <a:ln>
                    <a:noFill/>
                  </a:ln>
                  <a:solidFill>
                    <a:srgbClr val="6F2575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??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1029043" y="1178632"/>
            <a:ext cx="3891300" cy="42519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2630" y="4575622"/>
            <a:ext cx="648062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kumimoji="0" lang="en-GB" sz="10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sym typeface="Arial"/>
              </a:rPr>
              <a:t>From underlying Dialogic rapport: significant growth from 2010 to 2015 in #employees, but that is also affected </a:t>
            </a:r>
            <a:r>
              <a:rPr lang="en-GB" sz="1000" cap="none" dirty="0" smtClean="0">
                <a:solidFill>
                  <a:srgbClr val="6F2575"/>
                </a:solidFill>
              </a:rPr>
              <a:t>by a change of methodology. Other indicators show a steady but not spectacular change</a:t>
            </a:r>
            <a:r>
              <a:rPr kumimoji="0" lang="en-GB" sz="10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sym typeface="Arial"/>
              </a:rPr>
              <a:t/>
            </a:r>
            <a:br>
              <a:rPr kumimoji="0" lang="en-GB" sz="10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sym typeface="Arial"/>
              </a:rPr>
            </a:br>
            <a:r>
              <a:rPr lang="en-GB" sz="1000" cap="none" dirty="0" smtClean="0">
                <a:solidFill>
                  <a:srgbClr val="6F2575"/>
                </a:solidFill>
              </a:rPr>
              <a:t>https</a:t>
            </a:r>
            <a:r>
              <a:rPr lang="en-GB" sz="1000" cap="none" dirty="0">
                <a:solidFill>
                  <a:srgbClr val="6F2575"/>
                </a:solidFill>
              </a:rPr>
              <a:t>://dialogic.nl/wp-content/uploads/2023/06/economische-kansen-van-de-cybersecuritysector-7.pdf</a:t>
            </a:r>
            <a:endParaRPr kumimoji="0" lang="en-GB" sz="10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sym typeface="Arial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103589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27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But its (again) not a control-point technology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97" y="1400027"/>
            <a:ext cx="4509704" cy="1756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267" y="942747"/>
            <a:ext cx="3610479" cy="32580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1097" y="1799772"/>
            <a:ext cx="4355757" cy="90494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8091091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28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But the </a:t>
            </a:r>
            <a:r>
              <a:rPr lang="en-GB" dirty="0" err="1" smtClean="0"/>
              <a:t>cybersec</a:t>
            </a:r>
            <a:r>
              <a:rPr lang="en-GB" dirty="0" smtClean="0"/>
              <a:t> strategy will have broad impact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418" y="841191"/>
            <a:ext cx="4401164" cy="3581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06299" y="2818745"/>
            <a:ext cx="4355757" cy="64291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51902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238125" y="1349829"/>
            <a:ext cx="8669759" cy="2991000"/>
          </a:xfrm>
        </p:spPr>
        <p:txBody>
          <a:bodyPr/>
          <a:lstStyle/>
          <a:p>
            <a:r>
              <a:rPr lang="en-GB" sz="1600" dirty="0" smtClean="0"/>
              <a:t>	Reflecting on the relevant areas to ensure we can leverage NL investments and synergy in</a:t>
            </a:r>
          </a:p>
          <a:p>
            <a:r>
              <a:rPr lang="en-GB" sz="1600" dirty="0" smtClean="0"/>
              <a:t>	</a:t>
            </a:r>
            <a:r>
              <a:rPr lang="en-GB" sz="1600" dirty="0" smtClean="0">
                <a:solidFill>
                  <a:srgbClr val="6F2575"/>
                </a:solidFill>
              </a:rPr>
              <a:t>optical/photonics, quantum, (</a:t>
            </a:r>
            <a:r>
              <a:rPr lang="en-GB" sz="1600" dirty="0" err="1" smtClean="0">
                <a:solidFill>
                  <a:srgbClr val="6F2575"/>
                </a:solidFill>
              </a:rPr>
              <a:t>opto</a:t>
            </a:r>
            <a:r>
              <a:rPr lang="en-GB" sz="1600" dirty="0" smtClean="0">
                <a:solidFill>
                  <a:srgbClr val="6F2575"/>
                </a:solidFill>
              </a:rPr>
              <a:t>)mechatronics, AI &amp; </a:t>
            </a:r>
            <a:r>
              <a:rPr lang="en-GB" sz="1600" dirty="0" err="1" smtClean="0">
                <a:solidFill>
                  <a:srgbClr val="6F2575"/>
                </a:solidFill>
              </a:rPr>
              <a:t>datascience</a:t>
            </a:r>
            <a:r>
              <a:rPr lang="en-GB" sz="1600" dirty="0" smtClean="0">
                <a:solidFill>
                  <a:srgbClr val="6F2575"/>
                </a:solidFill>
              </a:rPr>
              <a:t>, and </a:t>
            </a:r>
            <a:r>
              <a:rPr lang="en-GB" sz="1600" dirty="0" err="1" smtClean="0">
                <a:solidFill>
                  <a:srgbClr val="6F2575"/>
                </a:solidFill>
              </a:rPr>
              <a:t>semicon</a:t>
            </a:r>
            <a:r>
              <a:rPr lang="en-GB" sz="1600" dirty="0" smtClean="0"/>
              <a:t> </a:t>
            </a:r>
          </a:p>
          <a:p>
            <a:r>
              <a:rPr lang="en-GB" sz="1600" i="1" dirty="0" smtClean="0">
                <a:solidFill>
                  <a:srgbClr val="6F2575"/>
                </a:solidFill>
              </a:rPr>
              <a:t>	… and we may leverage cybersecurity in some way, plus have a look at imaging</a:t>
            </a:r>
          </a:p>
          <a:p>
            <a:endParaRPr lang="en-GB" sz="1600" dirty="0" smtClean="0"/>
          </a:p>
          <a:p>
            <a:r>
              <a:rPr lang="en-GB" b="1" dirty="0" smtClean="0"/>
              <a:t>The strategy should increase the focus on and strengthen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semiconductor-based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quantum technologies (quantum sensing as well as quantum computing)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integrated photonics in future detectors</a:t>
            </a:r>
          </a:p>
          <a:p>
            <a:r>
              <a:rPr lang="en-GB" dirty="0" smtClean="0"/>
              <a:t>and leverage the potential 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build on the (</a:t>
            </a:r>
            <a:r>
              <a:rPr lang="en-GB" dirty="0" err="1" smtClean="0"/>
              <a:t>opto</a:t>
            </a:r>
            <a:r>
              <a:rPr lang="en-GB" dirty="0" smtClean="0"/>
              <a:t>)mechatronics basis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fiber</a:t>
            </a:r>
            <a:r>
              <a:rPr lang="en-GB" dirty="0" smtClean="0"/>
              <a:t> sensing through integrated photonics (?)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29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800219"/>
          </a:xfrm>
        </p:spPr>
        <p:txBody>
          <a:bodyPr/>
          <a:lstStyle/>
          <a:p>
            <a:r>
              <a:rPr lang="en-GB" dirty="0" smtClean="0"/>
              <a:t>So where are our best chances? </a:t>
            </a:r>
            <a:br>
              <a:rPr lang="en-GB" dirty="0" smtClean="0"/>
            </a:br>
            <a:r>
              <a:rPr lang="en-GB" dirty="0" smtClean="0"/>
              <a:t>What should the strategy say?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368311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 smtClean="0"/>
              <a:t>The Netherlands are good in developing technologies “and want to stay that way”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a strategy by the ministry of Economic Affairs, </a:t>
            </a:r>
            <a:r>
              <a:rPr lang="en-GB" i="1" dirty="0" smtClean="0"/>
              <a:t>so not OCW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input from (tech) industry, knowledge institutions, and societal organisations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urgency provided by geo-political and economic context </a:t>
            </a:r>
          </a:p>
          <a:p>
            <a:pPr marL="404813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both in Europe and globally</a:t>
            </a:r>
          </a:p>
          <a:p>
            <a:pPr marL="404813" lvl="1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national security </a:t>
            </a:r>
            <a:r>
              <a:rPr lang="en-GB" dirty="0" smtClean="0"/>
              <a:t>(mainly non-kinetic conflict)</a:t>
            </a:r>
            <a:br>
              <a:rPr lang="en-GB" dirty="0" smtClean="0"/>
            </a:br>
            <a:r>
              <a:rPr lang="en-GB" dirty="0" smtClean="0"/>
              <a:t>considered in all roadmaps and actions</a:t>
            </a:r>
          </a:p>
          <a:p>
            <a:pPr marL="404813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“partner, competitor, system rival” (for .</a:t>
            </a:r>
            <a:r>
              <a:rPr lang="en-GB" dirty="0" err="1" smtClean="0"/>
              <a:t>cn</a:t>
            </a:r>
            <a:r>
              <a:rPr lang="en-GB" dirty="0" smtClean="0"/>
              <a:t>)</a:t>
            </a:r>
            <a:br>
              <a:rPr lang="en-GB" dirty="0" smtClean="0"/>
            </a:br>
            <a:r>
              <a:rPr lang="en-GB" dirty="0" smtClean="0"/>
              <a:t>reducing risks of negative impact </a:t>
            </a:r>
            <a:br>
              <a:rPr lang="en-GB" dirty="0" smtClean="0"/>
            </a:br>
            <a:r>
              <a:rPr lang="en-GB" dirty="0" smtClean="0"/>
              <a:t>on </a:t>
            </a:r>
            <a:r>
              <a:rPr lang="en-GB" dirty="0"/>
              <a:t>national security </a:t>
            </a:r>
            <a:r>
              <a:rPr lang="en-GB" dirty="0" smtClean="0"/>
              <a:t>in</a:t>
            </a:r>
            <a:r>
              <a:rPr lang="en-GB" dirty="0"/>
              <a:t> </a:t>
            </a:r>
            <a:r>
              <a:rPr lang="en-GB" dirty="0" smtClean="0"/>
              <a:t>technology competition</a:t>
            </a:r>
            <a:br>
              <a:rPr lang="en-GB" dirty="0" smtClean="0"/>
            </a:br>
            <a:r>
              <a:rPr lang="en-GB" dirty="0" smtClean="0"/>
              <a:t>by </a:t>
            </a:r>
            <a:r>
              <a:rPr lang="en-GB" b="1" dirty="0" smtClean="0"/>
              <a:t>prioritising strategic technologies</a:t>
            </a:r>
          </a:p>
          <a:p>
            <a:pPr marL="404813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aligned with EU strategy plans, </a:t>
            </a:r>
            <a:br>
              <a:rPr lang="en-GB" dirty="0" smtClean="0"/>
            </a:br>
            <a:r>
              <a:rPr lang="en-GB" dirty="0" smtClean="0"/>
              <a:t>but </a:t>
            </a:r>
            <a:r>
              <a:rPr lang="en-GB" i="1" dirty="0" smtClean="0"/>
              <a:t>with </a:t>
            </a:r>
            <a:r>
              <a:rPr lang="en-GB" b="1" i="1" dirty="0" smtClean="0"/>
              <a:t>specific Dutch emphasis </a:t>
            </a:r>
            <a:r>
              <a:rPr lang="en-GB" dirty="0" smtClean="0"/>
              <a:t>(as there are competitors within the EU as well)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The political context of the National Tech Strategy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486" y="2374225"/>
            <a:ext cx="4276543" cy="1692798"/>
          </a:xfrm>
          <a:prstGeom prst="rect">
            <a:avLst/>
          </a:prstGeom>
          <a:ln>
            <a:solidFill>
              <a:srgbClr val="6F2575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611300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1701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31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The NTS as part of a larger picture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smtClean="0"/>
              <a:t>zoek.officielebekendmakingen.nl/kst-33009-131</a:t>
            </a:r>
            <a:r>
              <a:rPr lang="en-GB" dirty="0"/>
              <a:t>, </a:t>
            </a:r>
            <a:r>
              <a:rPr lang="en-GB" dirty="0" smtClean="0"/>
              <a:t>published </a:t>
            </a:r>
            <a:r>
              <a:rPr lang="en-GB" dirty="0"/>
              <a:t>27-07-2023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76" y="631951"/>
            <a:ext cx="5833223" cy="373164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0922626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32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Ambitions </a:t>
            </a:r>
            <a:r>
              <a:rPr lang="en-GB" dirty="0" err="1" smtClean="0"/>
              <a:t>semicon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33" y="977183"/>
            <a:ext cx="3796568" cy="24304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184" y="977183"/>
            <a:ext cx="3552595" cy="2903276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8648220" y="49858"/>
            <a:ext cx="413657" cy="376534"/>
          </a:xfrm>
          <a:prstGeom prst="star5">
            <a:avLst/>
          </a:prstGeom>
          <a:solidFill>
            <a:srgbClr val="E3D88B"/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5033" y="1334144"/>
            <a:ext cx="3731253" cy="96637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35184" y="3329859"/>
            <a:ext cx="3731253" cy="5506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697479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Having a look at the technologies ‘that will see investment’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967796"/>
            <a:ext cx="5296639" cy="32865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428" y="1976007"/>
            <a:ext cx="3730171" cy="25367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414953" y="4187371"/>
            <a:ext cx="2908990" cy="19621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51599" y="967796"/>
            <a:ext cx="2540000" cy="595035"/>
          </a:xfrm>
          <a:prstGeom prst="rect">
            <a:avLst/>
          </a:prstGeom>
          <a:solidFill>
            <a:srgbClr val="E3D88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10 priorities correspond to 44 key technologies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502459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5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Closing the priorities gap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from the Natl. Tech Strategy Agenda, pg. 11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8523" y="153376"/>
            <a:ext cx="4161134" cy="4484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5" y="2256255"/>
            <a:ext cx="5220429" cy="10002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32385" y="4289318"/>
            <a:ext cx="1721625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#key technology papers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04606" y="4289318"/>
            <a:ext cx="1561325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cap="none" dirty="0" smtClean="0">
                <a:solidFill>
                  <a:schemeClr val="accent3">
                    <a:lumMod val="50000"/>
                  </a:schemeClr>
                </a:solidFill>
              </a:rPr>
              <a:t>% </a:t>
            </a:r>
            <a:r>
              <a:rPr kumimoji="0" lang="en-GB" sz="1200" b="0" i="0" u="none" strike="noStrike" cap="none" spc="0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key tech papers/all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13219" y="4289318"/>
            <a:ext cx="221214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in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138334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14"/>
          </p:nvPr>
        </p:nvSpPr>
        <p:spPr>
          <a:xfrm>
            <a:off x="238125" y="967797"/>
            <a:ext cx="5988504" cy="3290776"/>
          </a:xfrm>
        </p:spPr>
        <p:txBody>
          <a:bodyPr/>
          <a:lstStyle/>
          <a:p>
            <a:r>
              <a:rPr lang="en-GB" dirty="0" smtClean="0"/>
              <a:t>Top-sector missions for the future </a:t>
            </a:r>
            <a:br>
              <a:rPr lang="en-GB" dirty="0" smtClean="0"/>
            </a:br>
            <a:r>
              <a:rPr lang="en-GB" sz="1400" dirty="0" smtClean="0"/>
              <a:t> (</a:t>
            </a:r>
            <a:r>
              <a:rPr lang="nl-NL" sz="1400" dirty="0"/>
              <a:t>Energietransitie, Circulaire Economie, </a:t>
            </a:r>
            <a:r>
              <a:rPr lang="nl-NL" sz="1400" dirty="0" smtClean="0"/>
              <a:t>Landbouw-Water-Voedsel</a:t>
            </a:r>
            <a:r>
              <a:rPr lang="nl-NL" sz="1400" dirty="0"/>
              <a:t>, </a:t>
            </a:r>
            <a:r>
              <a:rPr lang="nl-NL" sz="1400" dirty="0" smtClean="0"/>
              <a:t/>
            </a:r>
            <a:br>
              <a:rPr lang="nl-NL" sz="1400" dirty="0" smtClean="0"/>
            </a:br>
            <a:r>
              <a:rPr lang="nl-NL" sz="1400" dirty="0" smtClean="0"/>
              <a:t>  Gezondheid </a:t>
            </a:r>
            <a:r>
              <a:rPr lang="nl-NL" sz="1400" dirty="0"/>
              <a:t>&amp; Zorg, </a:t>
            </a:r>
            <a:r>
              <a:rPr lang="nl-NL" sz="1400" dirty="0" smtClean="0"/>
              <a:t>Veiligheid) </a:t>
            </a:r>
            <a:br>
              <a:rPr lang="nl-NL" sz="1400" dirty="0" smtClean="0"/>
            </a:br>
            <a:r>
              <a:rPr lang="nl-NL" dirty="0" smtClean="0"/>
              <a:t>continue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en-GB" dirty="0" smtClean="0"/>
              <a:t>play important role, but now ‘re-align’: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6F2575"/>
                </a:solidFill>
              </a:rPr>
              <a:t>Key Technologies 2024-2027 is an </a:t>
            </a:r>
            <a:br>
              <a:rPr lang="en-GB" sz="1600" dirty="0" smtClean="0">
                <a:solidFill>
                  <a:srgbClr val="6F2575"/>
                </a:solidFill>
              </a:rPr>
            </a:br>
            <a:r>
              <a:rPr lang="en-GB" sz="1600" dirty="0" smtClean="0">
                <a:solidFill>
                  <a:srgbClr val="6F2575"/>
                </a:solidFill>
              </a:rPr>
              <a:t>underpinning </a:t>
            </a:r>
            <a:r>
              <a:rPr lang="en-GB" sz="1600" dirty="0">
                <a:solidFill>
                  <a:srgbClr val="6F2575"/>
                </a:solidFill>
              </a:rPr>
              <a:t>Knowledge and Innovation </a:t>
            </a:r>
            <a:r>
              <a:rPr lang="en-GB" sz="1600" dirty="0" smtClean="0">
                <a:solidFill>
                  <a:srgbClr val="6F2575"/>
                </a:solidFill>
              </a:rPr>
              <a:t>Agenda (KIA)</a:t>
            </a:r>
            <a:br>
              <a:rPr lang="en-GB" sz="1600" dirty="0" smtClean="0">
                <a:solidFill>
                  <a:srgbClr val="6F2575"/>
                </a:solidFill>
              </a:rPr>
            </a:br>
            <a:r>
              <a:rPr lang="en-GB" sz="1600" i="1" dirty="0" smtClean="0">
                <a:solidFill>
                  <a:srgbClr val="6F2575"/>
                </a:solidFill>
              </a:rPr>
              <a:t>alongside Digitalisation and Societal Earning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rgbClr val="6F257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6F2575"/>
                </a:solidFill>
              </a:rPr>
              <a:t>High Tech Systems and Materials top-sector identified</a:t>
            </a:r>
            <a:br>
              <a:rPr lang="en-GB" sz="1600" dirty="0" smtClean="0">
                <a:solidFill>
                  <a:srgbClr val="6F2575"/>
                </a:solidFill>
              </a:rPr>
            </a:br>
            <a:r>
              <a:rPr lang="en-GB" sz="1600" dirty="0" smtClean="0">
                <a:solidFill>
                  <a:srgbClr val="6F2575"/>
                </a:solidFill>
              </a:rPr>
              <a:t>“Key Technologies as an urgent transition</a:t>
            </a:r>
            <a:r>
              <a:rPr lang="en-GB" sz="1600" dirty="0" smtClean="0">
                <a:solidFill>
                  <a:srgbClr val="6F2575"/>
                </a:solidFill>
              </a:rPr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6F2575"/>
              </a:solidFill>
            </a:endParaRPr>
          </a:p>
          <a:p>
            <a:r>
              <a:rPr lang="en-GB" sz="1600" dirty="0" smtClean="0">
                <a:solidFill>
                  <a:schemeClr val="bg1"/>
                </a:solidFill>
              </a:rPr>
              <a:t>expect investment &amp; innovation policy to align during next decade</a:t>
            </a:r>
            <a:endParaRPr lang="en-GB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6F257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rgbClr val="6F2575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6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Implementation mechanisms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smtClean="0"/>
              <a:t>www.topsectoren.nl/missiesvoordetoekomst; https</a:t>
            </a:r>
            <a:r>
              <a:rPr lang="en-GB" dirty="0"/>
              <a:t>://www.kia-st.nl/; https://hollandhightech.nl/innovatie/urgente-transities/sleuteltechnologieen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629" y="10404"/>
            <a:ext cx="2795934" cy="429280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276494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238125" y="967796"/>
            <a:ext cx="8669759" cy="3669518"/>
          </a:xfrm>
        </p:spPr>
        <p:txBody>
          <a:bodyPr/>
          <a:lstStyle/>
          <a:p>
            <a:r>
              <a:rPr lang="en-GB" i="1" dirty="0" smtClean="0">
                <a:solidFill>
                  <a:srgbClr val="6F2575"/>
                </a:solidFill>
              </a:rPr>
              <a:t>‘Each of the 44 key technologies are important for mission-driven innovation policy’</a:t>
            </a:r>
          </a:p>
          <a:p>
            <a:endParaRPr lang="en-GB" i="1" dirty="0" smtClean="0">
              <a:solidFill>
                <a:srgbClr val="6F2575"/>
              </a:solidFill>
            </a:endParaRPr>
          </a:p>
          <a:p>
            <a:r>
              <a:rPr lang="en-GB" i="1" dirty="0" smtClean="0">
                <a:solidFill>
                  <a:srgbClr val="6F2575"/>
                </a:solidFill>
              </a:rPr>
              <a:t>‘Broad basis: 	target development, application and scale-up of technology </a:t>
            </a:r>
            <a:br>
              <a:rPr lang="en-GB" i="1" dirty="0" smtClean="0">
                <a:solidFill>
                  <a:srgbClr val="6F2575"/>
                </a:solidFill>
              </a:rPr>
            </a:br>
            <a:r>
              <a:rPr lang="en-GB" i="1" dirty="0" smtClean="0">
                <a:solidFill>
                  <a:srgbClr val="6F2575"/>
                </a:solidFill>
              </a:rPr>
              <a:t>					by means of innovation, entrepreneurial, and industry policy’</a:t>
            </a:r>
          </a:p>
          <a:p>
            <a:endParaRPr lang="en-GB" sz="1200" dirty="0"/>
          </a:p>
          <a:p>
            <a:pPr>
              <a:spcAft>
                <a:spcPts val="600"/>
              </a:spcAft>
            </a:pPr>
            <a:r>
              <a:rPr lang="en-GB" dirty="0" smtClean="0"/>
              <a:t>but when you have a closer look, of course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NL holds ‘control points’, </a:t>
            </a:r>
            <a:br>
              <a:rPr lang="en-GB" dirty="0" smtClean="0"/>
            </a:br>
            <a:r>
              <a:rPr lang="en-GB" i="1" dirty="0" smtClean="0"/>
              <a:t>i.e. </a:t>
            </a:r>
            <a:r>
              <a:rPr lang="en-GB" dirty="0" smtClean="0"/>
              <a:t>crucial tech in the </a:t>
            </a:r>
            <a:br>
              <a:rPr lang="en-GB" dirty="0" smtClean="0"/>
            </a:br>
            <a:r>
              <a:rPr lang="en-GB" dirty="0" smtClean="0"/>
              <a:t>international value chain, </a:t>
            </a:r>
            <a:br>
              <a:rPr lang="en-GB" dirty="0" smtClean="0"/>
            </a:br>
            <a:r>
              <a:rPr lang="en-GB" i="1" dirty="0" smtClean="0"/>
              <a:t>and </a:t>
            </a:r>
            <a:r>
              <a:rPr lang="en-GB" dirty="0" smtClean="0"/>
              <a:t>wants to acquire more of these</a:t>
            </a:r>
            <a:br>
              <a:rPr lang="en-GB" dirty="0" smtClean="0"/>
            </a:br>
            <a:r>
              <a:rPr lang="en-GB" sz="900" dirty="0" smtClean="0"/>
              <a:t/>
            </a:r>
            <a:br>
              <a:rPr lang="en-GB" sz="900" dirty="0" smtClean="0"/>
            </a:br>
            <a:r>
              <a:rPr lang="en-GB" sz="1400" i="1" dirty="0" smtClean="0"/>
              <a:t>also others (US, UK) </a:t>
            </a:r>
            <a:br>
              <a:rPr lang="en-GB" sz="1400" i="1" dirty="0" smtClean="0"/>
            </a:br>
            <a:r>
              <a:rPr lang="en-GB" sz="1400" i="1" dirty="0" smtClean="0"/>
              <a:t>prioritise controls points </a:t>
            </a:r>
            <a:br>
              <a:rPr lang="en-GB" sz="1400" i="1" dirty="0" smtClean="0"/>
            </a:br>
            <a:r>
              <a:rPr lang="en-GB" sz="1400" i="1" dirty="0" smtClean="0"/>
              <a:t>within their strategic technologies portfolio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7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Not all technologies are created equal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385" y="2782941"/>
            <a:ext cx="5011615" cy="1988248"/>
          </a:xfrm>
          <a:prstGeom prst="rect">
            <a:avLst/>
          </a:prstGeom>
          <a:ln>
            <a:solidFill>
              <a:srgbClr val="6F2575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121964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238125" y="967796"/>
            <a:ext cx="8840561" cy="3373033"/>
          </a:xfrm>
        </p:spPr>
        <p:txBody>
          <a:bodyPr/>
          <a:lstStyle/>
          <a:p>
            <a:r>
              <a:rPr lang="en-GB" dirty="0" smtClean="0">
                <a:solidFill>
                  <a:srgbClr val="6F2575"/>
                </a:solidFill>
              </a:rPr>
              <a:t>Next to existing </a:t>
            </a:r>
            <a:r>
              <a:rPr lang="en-GB" dirty="0" smtClean="0"/>
              <a:t>control points (</a:t>
            </a:r>
            <a:r>
              <a:rPr lang="en-GB" i="1" dirty="0" smtClean="0"/>
              <a:t>e.g. </a:t>
            </a:r>
            <a:r>
              <a:rPr lang="en-GB" b="1" dirty="0" smtClean="0"/>
              <a:t>optical systems, </a:t>
            </a:r>
            <a:r>
              <a:rPr lang="en-GB" dirty="0" smtClean="0"/>
              <a:t>and</a:t>
            </a:r>
            <a:r>
              <a:rPr lang="en-GB" b="1" dirty="0" smtClean="0"/>
              <a:t> </a:t>
            </a:r>
            <a:r>
              <a:rPr lang="en-GB" b="1" dirty="0" err="1" smtClean="0"/>
              <a:t>semicon</a:t>
            </a:r>
            <a:r>
              <a:rPr lang="en-GB" dirty="0" smtClean="0"/>
              <a:t>) strategy identifies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Quantum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600" dirty="0" smtClean="0"/>
              <a:t>“</a:t>
            </a:r>
            <a:r>
              <a:rPr lang="nl-NL" sz="1600" i="1" dirty="0"/>
              <a:t>Nederland is een gidsland met control points in internationale </a:t>
            </a:r>
            <a:r>
              <a:rPr lang="nl-NL" sz="1600" i="1" dirty="0" err="1"/>
              <a:t>waardeketens</a:t>
            </a:r>
            <a:r>
              <a:rPr lang="nl-NL" sz="1600" i="1" dirty="0"/>
              <a:t> voor alle drie de beschreven technologiegebieden, met spelers die concurreren op internationaal niveau</a:t>
            </a:r>
            <a:r>
              <a:rPr lang="nl-NL" sz="1600" i="1" dirty="0" smtClean="0"/>
              <a:t>.” – </a:t>
            </a:r>
            <a:r>
              <a:rPr lang="en-GB" sz="1600" i="1" dirty="0" smtClean="0">
                <a:solidFill>
                  <a:srgbClr val="6F2575"/>
                </a:solidFill>
              </a:rPr>
              <a:t>targeting specific niches for the control points “</a:t>
            </a:r>
            <a:r>
              <a:rPr lang="nl-NL" sz="1600" i="1" dirty="0" smtClean="0">
                <a:solidFill>
                  <a:srgbClr val="6F2575"/>
                </a:solidFill>
              </a:rPr>
              <a:t>rekening gehouden </a:t>
            </a:r>
            <a:br>
              <a:rPr lang="nl-NL" sz="1600" i="1" dirty="0" smtClean="0">
                <a:solidFill>
                  <a:srgbClr val="6F2575"/>
                </a:solidFill>
              </a:rPr>
            </a:br>
            <a:r>
              <a:rPr lang="nl-NL" sz="1600" i="1" dirty="0" smtClean="0">
                <a:solidFill>
                  <a:srgbClr val="6F2575"/>
                </a:solidFill>
              </a:rPr>
              <a:t>met de lokale economische omstandigheden, </a:t>
            </a:r>
            <a:r>
              <a:rPr lang="nl-NL" sz="1600" b="1" i="1" dirty="0" smtClean="0">
                <a:solidFill>
                  <a:srgbClr val="6F2575"/>
                </a:solidFill>
              </a:rPr>
              <a:t>niet enkel de wetenschappelijke kwaliteit</a:t>
            </a:r>
            <a:r>
              <a:rPr lang="en-GB" sz="1600" i="1" dirty="0" smtClean="0">
                <a:solidFill>
                  <a:srgbClr val="6F2575"/>
                </a:solidFill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Imaging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en-GB" sz="1600" i="1" dirty="0" smtClean="0">
                <a:solidFill>
                  <a:srgbClr val="6F2575"/>
                </a:solidFill>
              </a:rPr>
              <a:t>“the combination of </a:t>
            </a:r>
            <a:r>
              <a:rPr lang="en-GB" sz="1600" i="1" dirty="0" err="1" smtClean="0">
                <a:solidFill>
                  <a:srgbClr val="6F2575"/>
                </a:solidFill>
              </a:rPr>
              <a:t>semicon</a:t>
            </a:r>
            <a:r>
              <a:rPr lang="en-GB" sz="1600" i="1" dirty="0" smtClean="0">
                <a:solidFill>
                  <a:srgbClr val="6F2575"/>
                </a:solidFill>
              </a:rPr>
              <a:t> and quantum (optics, </a:t>
            </a:r>
            <a:r>
              <a:rPr lang="en-GB" sz="1600" i="1" dirty="0" err="1" smtClean="0">
                <a:solidFill>
                  <a:srgbClr val="6F2575"/>
                </a:solidFill>
              </a:rPr>
              <a:t>opto</a:t>
            </a:r>
            <a:r>
              <a:rPr lang="en-GB" sz="1600" i="1" dirty="0" smtClean="0">
                <a:solidFill>
                  <a:srgbClr val="6F2575"/>
                </a:solidFill>
              </a:rPr>
              <a:t>-mechatronics, acoustics) </a:t>
            </a:r>
            <a:br>
              <a:rPr lang="en-GB" sz="1600" i="1" dirty="0" smtClean="0">
                <a:solidFill>
                  <a:srgbClr val="6F2575"/>
                </a:solidFill>
              </a:rPr>
            </a:br>
            <a:r>
              <a:rPr lang="en-GB" sz="1600" i="1" dirty="0" smtClean="0">
                <a:solidFill>
                  <a:srgbClr val="6F2575"/>
                </a:solidFill>
              </a:rPr>
              <a:t>is unique for quality assurance. This can become a control point for the </a:t>
            </a:r>
            <a:r>
              <a:rPr lang="en-GB" sz="1600" i="1" dirty="0" err="1" smtClean="0">
                <a:solidFill>
                  <a:srgbClr val="6F2575"/>
                </a:solidFill>
              </a:rPr>
              <a:t>semicon</a:t>
            </a:r>
            <a:r>
              <a:rPr lang="en-GB" sz="1600" i="1" dirty="0" smtClean="0">
                <a:solidFill>
                  <a:srgbClr val="6F2575"/>
                </a:solidFill>
              </a:rPr>
              <a:t> industry”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Energy </a:t>
            </a:r>
            <a:r>
              <a:rPr lang="nl-NL" b="1" dirty="0" err="1" smtClean="0"/>
              <a:t>materials</a:t>
            </a:r>
            <a:r>
              <a:rPr lang="nl-NL" b="1" dirty="0"/>
              <a:t/>
            </a:r>
            <a:br>
              <a:rPr lang="nl-NL" b="1" dirty="0"/>
            </a:br>
            <a:r>
              <a:rPr lang="en-GB" sz="1600" i="1" dirty="0" smtClean="0">
                <a:solidFill>
                  <a:srgbClr val="6F2575"/>
                </a:solidFill>
              </a:rPr>
              <a:t>existing NGF programme targets specific elements of the battery value chain; </a:t>
            </a:r>
            <a:br>
              <a:rPr lang="en-GB" sz="1600" i="1" dirty="0" smtClean="0">
                <a:solidFill>
                  <a:srgbClr val="6F2575"/>
                </a:solidFill>
              </a:rPr>
            </a:br>
            <a:r>
              <a:rPr lang="en-GB" sz="1600" i="1" dirty="0" smtClean="0">
                <a:solidFill>
                  <a:srgbClr val="6F2575"/>
                </a:solidFill>
              </a:rPr>
              <a:t>next gen cells, stationary load-balancing batteries, HGV batteries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8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Control-point         technologies</a:t>
            </a:r>
            <a:endParaRPr lang="en-GB" dirty="0"/>
          </a:p>
        </p:txBody>
      </p:sp>
      <p:sp>
        <p:nvSpPr>
          <p:cNvPr id="5" name="5-Point Star 4"/>
          <p:cNvSpPr/>
          <p:nvPr/>
        </p:nvSpPr>
        <p:spPr>
          <a:xfrm>
            <a:off x="2358571" y="249913"/>
            <a:ext cx="413657" cy="376534"/>
          </a:xfrm>
          <a:prstGeom prst="star5">
            <a:avLst/>
          </a:prstGeom>
          <a:solidFill>
            <a:srgbClr val="E3D88B"/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912782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238125" y="1054880"/>
            <a:ext cx="8669759" cy="3373033"/>
          </a:xfrm>
        </p:spPr>
        <p:txBody>
          <a:bodyPr/>
          <a:lstStyle/>
          <a:p>
            <a:r>
              <a:rPr lang="en-GB" sz="1600" b="1" dirty="0" smtClean="0"/>
              <a:t>Optical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industrial scale achieved, but there are some new low-TRL developments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widely applicable, but NL emphasis on </a:t>
            </a:r>
            <a:r>
              <a:rPr lang="en-GB" sz="1600" i="1" dirty="0" smtClean="0"/>
              <a:t>complex systems</a:t>
            </a:r>
          </a:p>
          <a:p>
            <a:endParaRPr lang="en-GB" sz="1600" dirty="0" smtClean="0"/>
          </a:p>
          <a:p>
            <a:r>
              <a:rPr lang="en-GB" sz="1600" b="1" dirty="0" smtClean="0"/>
              <a:t>Integrated photonics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mostly niche applications </a:t>
            </a:r>
            <a:br>
              <a:rPr lang="en-GB" sz="1600" dirty="0" smtClean="0"/>
            </a:br>
            <a:r>
              <a:rPr lang="en-GB" sz="1600" dirty="0" smtClean="0"/>
              <a:t>(apart from </a:t>
            </a:r>
            <a:r>
              <a:rPr lang="en-GB" sz="1600" dirty="0" err="1" smtClean="0"/>
              <a:t>datacom</a:t>
            </a:r>
            <a:r>
              <a:rPr lang="en-GB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sensing in </a:t>
            </a:r>
            <a:r>
              <a:rPr lang="en-GB" sz="1600" dirty="0" err="1" smtClean="0"/>
              <a:t>datacom</a:t>
            </a:r>
            <a:r>
              <a:rPr lang="en-GB" sz="1600" dirty="0" smtClean="0"/>
              <a:t> (strategic!) </a:t>
            </a:r>
            <a:br>
              <a:rPr lang="en-GB" sz="1600" dirty="0" smtClean="0"/>
            </a:br>
            <a:r>
              <a:rPr lang="en-GB" sz="1600" dirty="0" smtClean="0"/>
              <a:t>and in agro/bio sectors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low TRL for things like wafer-scale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r>
              <a:rPr lang="en-GB" sz="1600" dirty="0" smtClean="0"/>
              <a:t>Existing partners dominate </a:t>
            </a:r>
            <a:br>
              <a:rPr lang="en-GB" sz="1600" dirty="0" smtClean="0"/>
            </a:br>
            <a:r>
              <a:rPr lang="en-GB" sz="1600" dirty="0" smtClean="0"/>
              <a:t>(</a:t>
            </a:r>
            <a:r>
              <a:rPr lang="en-GB" sz="1600" dirty="0" err="1"/>
              <a:t>PhotonicsNL</a:t>
            </a:r>
            <a:r>
              <a:rPr lang="en-GB" sz="1600" dirty="0"/>
              <a:t>, Optics Netherlands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and </a:t>
            </a:r>
            <a:r>
              <a:rPr lang="en-GB" sz="1600" dirty="0" err="1" smtClean="0"/>
              <a:t>PhotonDelta</a:t>
            </a:r>
            <a:r>
              <a:rPr lang="en-GB" sz="1600" dirty="0"/>
              <a:t>, </a:t>
            </a:r>
            <a:r>
              <a:rPr lang="en-GB" sz="1600" dirty="0" smtClean="0"/>
              <a:t>plus HTSM)</a:t>
            </a:r>
            <a:endParaRPr lang="en-GB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9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707886"/>
          </a:xfrm>
        </p:spPr>
        <p:txBody>
          <a:bodyPr/>
          <a:lstStyle/>
          <a:p>
            <a:r>
              <a:rPr lang="en-GB" dirty="0" smtClean="0"/>
              <a:t>Optical systems and photonics </a:t>
            </a:r>
            <a:br>
              <a:rPr lang="en-GB" dirty="0" smtClean="0"/>
            </a:br>
            <a:r>
              <a:rPr lang="en-GB" sz="2000" dirty="0" smtClean="0"/>
              <a:t>“in </a:t>
            </a:r>
            <a:r>
              <a:rPr lang="en-US" sz="2000" dirty="0"/>
              <a:t>2035 NL is the world </a:t>
            </a:r>
            <a:r>
              <a:rPr lang="en-US" sz="2000" dirty="0" smtClean="0"/>
              <a:t>leader and we outcompete the rest”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352" y="2037728"/>
            <a:ext cx="4757523" cy="2448814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8548914" y="160902"/>
            <a:ext cx="413657" cy="376534"/>
          </a:xfrm>
          <a:prstGeom prst="star5">
            <a:avLst/>
          </a:prstGeom>
          <a:solidFill>
            <a:srgbClr val="E3D88B"/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Dutch National Tech Strategy reflection for the ESPP process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894841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Nikhef-DG22-NikOnly-main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dirty="0" err="1" smtClean="0">
            <a:ln>
              <a:noFill/>
            </a:ln>
            <a:solidFill>
              <a:srgbClr val="6F257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F3EA46B6-B1CC-423D-8D72-303E5087AE02}" vid="{A204BAA0-0B4C-4777-9C9A-A1B2C4053E35}"/>
    </a:ext>
  </a:extLst>
</a:theme>
</file>

<file path=ppt/theme/theme2.xml><?xml version="1.0" encoding="utf-8"?>
<a:theme xmlns:a="http://schemas.openxmlformats.org/drawingml/2006/main" name="Nikhef-DG22-NikUM-Closures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Custom 1">
      <a:majorFont>
        <a:latin typeface="Candara"/>
        <a:ea typeface="Candara"/>
        <a:cs typeface="Candara"/>
      </a:majorFont>
      <a:minorFont>
        <a:latin typeface="Akkurat Std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D6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F3EA46B6-B1CC-423D-8D72-303E5087AE02}" vid="{787E897D-5A26-4200-840E-39D1B0C9D5E5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Nikhef_presentatie-template-lc-2018-DGUM-MF</Template>
  <TotalTime>1768</TotalTime>
  <Words>1891</Words>
  <Application>Microsoft Office PowerPoint</Application>
  <PresentationFormat>On-screen Show (16:9)</PresentationFormat>
  <Paragraphs>206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Akkurat Std</vt:lpstr>
      <vt:lpstr>Akkurat Std Mono</vt:lpstr>
      <vt:lpstr>Arial</vt:lpstr>
      <vt:lpstr>Calibri</vt:lpstr>
      <vt:lpstr>Candara</vt:lpstr>
      <vt:lpstr>Helvetica Neue</vt:lpstr>
      <vt:lpstr>Helvetica Neue Medium</vt:lpstr>
      <vt:lpstr>Minion Pro</vt:lpstr>
      <vt:lpstr>Nikhef-DG22-NikOnly-main</vt:lpstr>
      <vt:lpstr>Nikhef-DG22-NikUM-Closures</vt:lpstr>
      <vt:lpstr>Dutch  National Technology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Dutch  National Technology Strategy</dc:title>
  <dc:creator>davidg</dc:creator>
  <cp:lastModifiedBy>davidg</cp:lastModifiedBy>
  <cp:revision>129</cp:revision>
  <dcterms:created xsi:type="dcterms:W3CDTF">2025-01-13T14:34:40Z</dcterms:created>
  <dcterms:modified xsi:type="dcterms:W3CDTF">2025-01-27T07:18:01Z</dcterms:modified>
</cp:coreProperties>
</file>