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7" r:id="rId4"/>
    <p:sldId id="278" r:id="rId5"/>
    <p:sldId id="270" r:id="rId6"/>
    <p:sldId id="280" r:id="rId7"/>
    <p:sldId id="281" r:id="rId8"/>
    <p:sldId id="285" r:id="rId9"/>
    <p:sldId id="286" r:id="rId10"/>
    <p:sldId id="272" r:id="rId11"/>
    <p:sldId id="282" r:id="rId12"/>
    <p:sldId id="275" r:id="rId13"/>
    <p:sldId id="279" r:id="rId14"/>
    <p:sldId id="287" r:id="rId15"/>
    <p:sldId id="288" r:id="rId16"/>
    <p:sldId id="269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0D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4660"/>
  </p:normalViewPr>
  <p:slideViewPr>
    <p:cSldViewPr>
      <p:cViewPr varScale="1">
        <p:scale>
          <a:sx n="97" d="100"/>
          <a:sy n="97" d="100"/>
        </p:scale>
        <p:origin x="90" y="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"/>
    </p:cViewPr>
  </p:sorterViewPr>
  <p:notesViewPr>
    <p:cSldViewPr>
      <p:cViewPr varScale="1">
        <p:scale>
          <a:sx n="75" d="100"/>
          <a:sy n="75" d="100"/>
        </p:scale>
        <p:origin x="13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600-59F3-46E8-99CB-AF7D0BE524D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A4B0-F686-4F04-9A0A-9DC46BDF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14E-8275-44A1-A00B-18A2C1559BB3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F456-DDDC-48C7-BC97-0A3DC71CD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_David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90921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5488121"/>
            <a:ext cx="725476" cy="28223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73779" y="5447193"/>
            <a:ext cx="57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C30D8"/>
                </a:solidFill>
              </a:rPr>
              <a:t>David Groep – WP7.5 Security Operations and Policy lead</a:t>
            </a:r>
            <a:br>
              <a:rPr lang="en-GB" sz="1200" b="1" dirty="0" smtClean="0">
                <a:solidFill>
                  <a:srgbClr val="0C30D8"/>
                </a:solidFill>
              </a:rPr>
            </a:br>
            <a:r>
              <a:rPr lang="en-GB" sz="1200" i="1" dirty="0" smtClean="0">
                <a:solidFill>
                  <a:srgbClr val="0C30D8"/>
                </a:solidFill>
              </a:rPr>
              <a:t>Nikhef Physics Data Processing programme</a:t>
            </a:r>
            <a:endParaRPr lang="en-GB" sz="1200" i="1" baseline="0" dirty="0" smtClean="0">
              <a:solidFill>
                <a:srgbClr val="0C30D8"/>
              </a:solidFill>
            </a:endParaRPr>
          </a:p>
          <a:p>
            <a:r>
              <a:rPr lang="en-GB" sz="1200" i="1" baseline="0" dirty="0" smtClean="0">
                <a:solidFill>
                  <a:srgbClr val="0C30D8"/>
                </a:solidFill>
              </a:rPr>
              <a:t>UM Faculty of Science and Engineering, DKE</a:t>
            </a:r>
            <a:endParaRPr lang="en-US" sz="1200" i="1" dirty="0">
              <a:solidFill>
                <a:srgbClr val="0C30D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9" y="5839554"/>
            <a:ext cx="1377682" cy="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9400" y="6377940"/>
            <a:ext cx="6739128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 SMS - Information Security Management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6377940"/>
            <a:ext cx="160020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_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35746" y="6061192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884075" y="6068905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 dirty="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10" name="object 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20" y="6045552"/>
            <a:ext cx="367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rgbClr val="0C30D8"/>
                </a:solidFill>
              </a:rPr>
              <a:t>David Groep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https://www.nikhef.nl/~davidg/presentations/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     https://orcid.org/0000-0003-1026-6606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" y="6538010"/>
            <a:ext cx="181258" cy="18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" y="5778954"/>
            <a:ext cx="725476" cy="282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2" y="5772150"/>
            <a:ext cx="1525993" cy="317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045552"/>
            <a:ext cx="1763369" cy="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45158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/>
          </a:p>
        </p:txBody>
      </p:sp>
      <p:pic>
        <p:nvPicPr>
          <p:cNvPr id="7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9500" y="6377941"/>
            <a:ext cx="728620" cy="251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82823" y="6377940"/>
            <a:ext cx="3958734" cy="342900"/>
          </a:xfrm>
        </p:spPr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pic>
        <p:nvPicPr>
          <p:cNvPr id="6" name="bg object 18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0088" y="6428231"/>
            <a:ext cx="310896" cy="310896"/>
          </a:xfrm>
          <a:prstGeom prst="rect">
            <a:avLst/>
          </a:prstGeom>
        </p:spPr>
      </p:pic>
      <p:sp>
        <p:nvSpPr>
          <p:cNvPr id="7" name="bg object 19"/>
          <p:cNvSpPr/>
          <p:nvPr userDrawn="1"/>
        </p:nvSpPr>
        <p:spPr>
          <a:xfrm>
            <a:off x="8193651" y="642964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4" y="0"/>
                </a:moveTo>
                <a:lnTo>
                  <a:pt x="105114" y="7835"/>
                </a:lnTo>
                <a:lnTo>
                  <a:pt x="62924" y="29654"/>
                </a:lnTo>
                <a:lnTo>
                  <a:pt x="29654" y="62924"/>
                </a:lnTo>
                <a:lnTo>
                  <a:pt x="7835" y="105115"/>
                </a:lnTo>
                <a:lnTo>
                  <a:pt x="0" y="153694"/>
                </a:lnTo>
                <a:lnTo>
                  <a:pt x="7835" y="202273"/>
                </a:lnTo>
                <a:lnTo>
                  <a:pt x="29654" y="244464"/>
                </a:lnTo>
                <a:lnTo>
                  <a:pt x="62924" y="277734"/>
                </a:lnTo>
                <a:lnTo>
                  <a:pt x="105114" y="299553"/>
                </a:lnTo>
                <a:lnTo>
                  <a:pt x="153694" y="307388"/>
                </a:lnTo>
                <a:lnTo>
                  <a:pt x="202273" y="299553"/>
                </a:lnTo>
                <a:lnTo>
                  <a:pt x="244463" y="277734"/>
                </a:lnTo>
                <a:lnTo>
                  <a:pt x="277734" y="244464"/>
                </a:lnTo>
                <a:lnTo>
                  <a:pt x="299552" y="202273"/>
                </a:lnTo>
                <a:lnTo>
                  <a:pt x="307388" y="153694"/>
                </a:lnTo>
                <a:lnTo>
                  <a:pt x="299552" y="105115"/>
                </a:lnTo>
                <a:lnTo>
                  <a:pt x="277734" y="62924"/>
                </a:lnTo>
                <a:lnTo>
                  <a:pt x="244463" y="29654"/>
                </a:lnTo>
                <a:lnTo>
                  <a:pt x="202273" y="7835"/>
                </a:lnTo>
                <a:lnTo>
                  <a:pt x="153694" y="0"/>
                </a:lnTo>
                <a:close/>
              </a:path>
            </a:pathLst>
          </a:custGeom>
          <a:solidFill>
            <a:srgbClr val="06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2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62582" y="6517635"/>
            <a:ext cx="180513" cy="146778"/>
          </a:xfrm>
          <a:prstGeom prst="rect">
            <a:avLst/>
          </a:prstGeom>
        </p:spPr>
      </p:pic>
      <p:sp>
        <p:nvSpPr>
          <p:cNvPr id="9" name="bg object 21"/>
          <p:cNvSpPr/>
          <p:nvPr userDrawn="1"/>
        </p:nvSpPr>
        <p:spPr>
          <a:xfrm>
            <a:off x="9616050" y="643440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5" y="0"/>
                </a:moveTo>
                <a:lnTo>
                  <a:pt x="105115" y="7834"/>
                </a:lnTo>
                <a:lnTo>
                  <a:pt x="62924" y="29651"/>
                </a:lnTo>
                <a:lnTo>
                  <a:pt x="29654" y="62920"/>
                </a:lnTo>
                <a:lnTo>
                  <a:pt x="7835" y="105111"/>
                </a:lnTo>
                <a:lnTo>
                  <a:pt x="0" y="153694"/>
                </a:lnTo>
                <a:lnTo>
                  <a:pt x="7835" y="202272"/>
                </a:lnTo>
                <a:lnTo>
                  <a:pt x="29654" y="244463"/>
                </a:lnTo>
                <a:lnTo>
                  <a:pt x="62924" y="277734"/>
                </a:lnTo>
                <a:lnTo>
                  <a:pt x="105115" y="299553"/>
                </a:lnTo>
                <a:lnTo>
                  <a:pt x="153695" y="307388"/>
                </a:lnTo>
                <a:lnTo>
                  <a:pt x="202274" y="299553"/>
                </a:lnTo>
                <a:lnTo>
                  <a:pt x="244465" y="277734"/>
                </a:lnTo>
                <a:lnTo>
                  <a:pt x="277735" y="244463"/>
                </a:lnTo>
                <a:lnTo>
                  <a:pt x="279078" y="241867"/>
                </a:lnTo>
                <a:lnTo>
                  <a:pt x="62988" y="241867"/>
                </a:lnTo>
                <a:lnTo>
                  <a:pt x="62988" y="109023"/>
                </a:lnTo>
                <a:lnTo>
                  <a:pt x="192157" y="109023"/>
                </a:lnTo>
                <a:lnTo>
                  <a:pt x="197659" y="106899"/>
                </a:lnTo>
                <a:lnTo>
                  <a:pt x="209382" y="105725"/>
                </a:lnTo>
                <a:lnTo>
                  <a:pt x="299653" y="105725"/>
                </a:lnTo>
                <a:lnTo>
                  <a:pt x="299554" y="105111"/>
                </a:lnTo>
                <a:lnTo>
                  <a:pt x="292249" y="90986"/>
                </a:lnTo>
                <a:lnTo>
                  <a:pt x="83621" y="90986"/>
                </a:lnTo>
                <a:lnTo>
                  <a:pt x="74286" y="89102"/>
                </a:lnTo>
                <a:lnTo>
                  <a:pt x="66681" y="83960"/>
                </a:lnTo>
                <a:lnTo>
                  <a:pt x="61563" y="76332"/>
                </a:lnTo>
                <a:lnTo>
                  <a:pt x="59689" y="66985"/>
                </a:lnTo>
                <a:lnTo>
                  <a:pt x="59689" y="60353"/>
                </a:lnTo>
                <a:lnTo>
                  <a:pt x="62368" y="54373"/>
                </a:lnTo>
                <a:lnTo>
                  <a:pt x="71045" y="45720"/>
                </a:lnTo>
                <a:lnTo>
                  <a:pt x="77021" y="43053"/>
                </a:lnTo>
                <a:lnTo>
                  <a:pt x="257867" y="43053"/>
                </a:lnTo>
                <a:lnTo>
                  <a:pt x="244465" y="29651"/>
                </a:lnTo>
                <a:lnTo>
                  <a:pt x="202274" y="7834"/>
                </a:lnTo>
                <a:lnTo>
                  <a:pt x="153695" y="0"/>
                </a:lnTo>
                <a:close/>
              </a:path>
              <a:path w="307975" h="307975">
                <a:moveTo>
                  <a:pt x="130078" y="109023"/>
                </a:moveTo>
                <a:lnTo>
                  <a:pt x="104324" y="109023"/>
                </a:lnTo>
                <a:lnTo>
                  <a:pt x="104324" y="241867"/>
                </a:lnTo>
                <a:lnTo>
                  <a:pt x="217592" y="241867"/>
                </a:lnTo>
                <a:lnTo>
                  <a:pt x="130078" y="241798"/>
                </a:lnTo>
                <a:lnTo>
                  <a:pt x="130078" y="109023"/>
                </a:lnTo>
                <a:close/>
              </a:path>
              <a:path w="307975" h="307975">
                <a:moveTo>
                  <a:pt x="299653" y="105725"/>
                </a:moveTo>
                <a:lnTo>
                  <a:pt x="209382" y="105725"/>
                </a:lnTo>
                <a:lnTo>
                  <a:pt x="234770" y="110582"/>
                </a:lnTo>
                <a:lnTo>
                  <a:pt x="249841" y="123954"/>
                </a:lnTo>
                <a:lnTo>
                  <a:pt x="257070" y="144036"/>
                </a:lnTo>
                <a:lnTo>
                  <a:pt x="258930" y="169027"/>
                </a:lnTo>
                <a:lnTo>
                  <a:pt x="258930" y="241867"/>
                </a:lnTo>
                <a:lnTo>
                  <a:pt x="279078" y="241867"/>
                </a:lnTo>
                <a:lnTo>
                  <a:pt x="299554" y="202272"/>
                </a:lnTo>
                <a:lnTo>
                  <a:pt x="307389" y="153694"/>
                </a:lnTo>
                <a:lnTo>
                  <a:pt x="299653" y="105725"/>
                </a:lnTo>
                <a:close/>
              </a:path>
              <a:path w="307975" h="307975">
                <a:moveTo>
                  <a:pt x="196117" y="142002"/>
                </a:moveTo>
                <a:lnTo>
                  <a:pt x="183187" y="144893"/>
                </a:lnTo>
                <a:lnTo>
                  <a:pt x="175679" y="152555"/>
                </a:lnTo>
                <a:lnTo>
                  <a:pt x="172196" y="163466"/>
                </a:lnTo>
                <a:lnTo>
                  <a:pt x="171345" y="176108"/>
                </a:lnTo>
                <a:lnTo>
                  <a:pt x="171345" y="241798"/>
                </a:lnTo>
                <a:lnTo>
                  <a:pt x="217592" y="241798"/>
                </a:lnTo>
                <a:lnTo>
                  <a:pt x="217557" y="176108"/>
                </a:lnTo>
                <a:lnTo>
                  <a:pt x="217218" y="165243"/>
                </a:lnTo>
                <a:lnTo>
                  <a:pt x="214803" y="153853"/>
                </a:lnTo>
                <a:lnTo>
                  <a:pt x="208414" y="145345"/>
                </a:lnTo>
                <a:lnTo>
                  <a:pt x="196117" y="142002"/>
                </a:lnTo>
                <a:close/>
              </a:path>
              <a:path w="307975" h="307975">
                <a:moveTo>
                  <a:pt x="192157" y="109023"/>
                </a:moveTo>
                <a:lnTo>
                  <a:pt x="169731" y="109023"/>
                </a:lnTo>
                <a:lnTo>
                  <a:pt x="169731" y="127200"/>
                </a:lnTo>
                <a:lnTo>
                  <a:pt x="170290" y="127200"/>
                </a:lnTo>
                <a:lnTo>
                  <a:pt x="177554" y="117932"/>
                </a:lnTo>
                <a:lnTo>
                  <a:pt x="186863" y="111066"/>
                </a:lnTo>
                <a:lnTo>
                  <a:pt x="192157" y="109023"/>
                </a:lnTo>
                <a:close/>
              </a:path>
              <a:path w="307975" h="307975">
                <a:moveTo>
                  <a:pt x="257867" y="43053"/>
                </a:moveTo>
                <a:lnTo>
                  <a:pt x="83621" y="43053"/>
                </a:lnTo>
                <a:lnTo>
                  <a:pt x="92966" y="44927"/>
                </a:lnTo>
                <a:lnTo>
                  <a:pt x="100595" y="50045"/>
                </a:lnTo>
                <a:lnTo>
                  <a:pt x="105737" y="57650"/>
                </a:lnTo>
                <a:lnTo>
                  <a:pt x="107622" y="66985"/>
                </a:lnTo>
                <a:lnTo>
                  <a:pt x="105737" y="76332"/>
                </a:lnTo>
                <a:lnTo>
                  <a:pt x="100595" y="83960"/>
                </a:lnTo>
                <a:lnTo>
                  <a:pt x="92966" y="89102"/>
                </a:lnTo>
                <a:lnTo>
                  <a:pt x="83621" y="90986"/>
                </a:lnTo>
                <a:lnTo>
                  <a:pt x="292249" y="90986"/>
                </a:lnTo>
                <a:lnTo>
                  <a:pt x="277735" y="62920"/>
                </a:lnTo>
                <a:lnTo>
                  <a:pt x="257867" y="43053"/>
                </a:lnTo>
                <a:close/>
              </a:path>
            </a:pathLst>
          </a:custGeom>
          <a:solidFill>
            <a:srgbClr val="08C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 userDrawn="1"/>
        </p:nvSpPr>
        <p:spPr>
          <a:xfrm>
            <a:off x="7124287" y="6503367"/>
            <a:ext cx="894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r>
              <a:rPr sz="1200" spc="-5" dirty="0">
                <a:solidFill>
                  <a:srgbClr val="08C8E9"/>
                </a:solidFill>
                <a:latin typeface="Corbel"/>
                <a:cs typeface="Corbel"/>
              </a:rPr>
              <a:t>.</a:t>
            </a: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eu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5"/>
          <p:cNvSpPr txBox="1"/>
          <p:nvPr userDrawn="1"/>
        </p:nvSpPr>
        <p:spPr>
          <a:xfrm>
            <a:off x="8505657" y="6503367"/>
            <a:ext cx="9632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@EOSCFuture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9957975" y="6503367"/>
            <a:ext cx="782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19088" y="6394720"/>
            <a:ext cx="53340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_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81718" y="6077388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077710" y="6089396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9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7192" y="6071615"/>
            <a:ext cx="1810511" cy="624840"/>
          </a:xfrm>
          <a:prstGeom prst="rect">
            <a:avLst/>
          </a:prstGeom>
        </p:spPr>
      </p:pic>
      <p:pic>
        <p:nvPicPr>
          <p:cNvPr id="10" name="object 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27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82823" y="6377940"/>
            <a:ext cx="6854954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 SMS - Information Security Management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13716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0" y="6377940"/>
            <a:ext cx="5334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1" r:id="rId3"/>
    <p:sldLayoutId id="2147483672" r:id="rId4"/>
    <p:sldLayoutId id="2147483664" r:id="rId5"/>
    <p:sldLayoutId id="2147483671" r:id="rId6"/>
    <p:sldLayoutId id="2147483666" r:id="rId7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24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cyberframewor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buse@eosc-security.e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Information Security Management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327228"/>
            <a:ext cx="51106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EOSCF WP7 SMS Updates, August 2022</a:t>
            </a:r>
            <a:endParaRPr lang="en-GB" sz="2400" i="1" kern="0" dirty="0">
              <a:solidFill>
                <a:srgbClr val="B62127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Communications challenges (~ 2x per year)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 fontAlgn="base"/>
            <a:r>
              <a:rPr lang="en-US" dirty="0" smtClean="0"/>
              <a:t>You already got the mail </a:t>
            </a:r>
            <a:r>
              <a:rPr lang="en-US" dirty="0"/>
              <a:t>with the simple question </a:t>
            </a:r>
            <a:r>
              <a:rPr lang="en-US" dirty="0" smtClean="0"/>
              <a:t>for </a:t>
            </a:r>
            <a:r>
              <a:rPr lang="en-US" dirty="0"/>
              <a:t>contact data </a:t>
            </a:r>
            <a:r>
              <a:rPr lang="en-US" dirty="0" smtClean="0"/>
              <a:t>fixes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r</a:t>
            </a:r>
            <a:r>
              <a:rPr lang="en-US" dirty="0" smtClean="0">
                <a:solidFill>
                  <a:srgbClr val="0C30D8"/>
                </a:solidFill>
              </a:rPr>
              <a:t>esponse can </a:t>
            </a:r>
            <a:r>
              <a:rPr lang="en-US" dirty="0" smtClean="0">
                <a:solidFill>
                  <a:srgbClr val="0C30D8"/>
                </a:solidFill>
              </a:rPr>
              <a:t>be done by </a:t>
            </a:r>
            <a:r>
              <a:rPr lang="en-US" dirty="0" smtClean="0">
                <a:solidFill>
                  <a:srgbClr val="0C30D8"/>
                </a:solidFill>
              </a:rPr>
              <a:t>email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C30D8"/>
                </a:solidFill>
              </a:rPr>
              <a:t>verifies the security contacts </a:t>
            </a:r>
            <a:br>
              <a:rPr lang="en-US" dirty="0" smtClean="0">
                <a:solidFill>
                  <a:srgbClr val="0C30D8"/>
                </a:solidFill>
              </a:rPr>
            </a:br>
            <a:r>
              <a:rPr lang="en-US" dirty="0" smtClean="0">
                <a:solidFill>
                  <a:srgbClr val="0C30D8"/>
                </a:solidFill>
              </a:rPr>
              <a:t>(and proved useful already)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rtl="0" fontAlgn="base"/>
            <a:r>
              <a:rPr lang="en-US" dirty="0" smtClean="0"/>
              <a:t>The request to join as a “volunteer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tabletop exercises ” will </a:t>
            </a:r>
            <a:r>
              <a:rPr lang="en-US" smtClean="0"/>
              <a:t>come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– </a:t>
            </a:r>
            <a:r>
              <a:rPr lang="en-US" smtClean="0"/>
              <a:t>a </a:t>
            </a:r>
            <a:r>
              <a:rPr lang="en-US" smtClean="0"/>
              <a:t>great </a:t>
            </a:r>
            <a:r>
              <a:rPr lang="en-US" dirty="0" smtClean="0"/>
              <a:t>way to get prepared for the future multiplayer RPGs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US" dirty="0" smtClean="0"/>
              <a:t>Participation in </a:t>
            </a:r>
            <a:r>
              <a:rPr lang="en-US" dirty="0"/>
              <a:t>drills or simulation exercises to test Infrastructure resilience as a </a:t>
            </a:r>
            <a:r>
              <a:rPr lang="en-US" dirty="0" smtClean="0"/>
              <a:t>whole is necessary (and part of the Baseline …)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81200"/>
            <a:ext cx="5730536" cy="24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Procedures for incident response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5867400" cy="4494276"/>
          </a:xfrm>
        </p:spPr>
        <p:txBody>
          <a:bodyPr/>
          <a:lstStyle/>
          <a:p>
            <a:r>
              <a:rPr lang="en-GB" dirty="0" smtClean="0"/>
              <a:t>Two parts to the incident process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(public) ISM1 response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Focussing on interaction between central CSIRT and the provider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Ingress from </a:t>
            </a:r>
            <a:r>
              <a:rPr lang="en-GB" dirty="0" err="1" smtClean="0"/>
              <a:t>Zammad</a:t>
            </a:r>
            <a:r>
              <a:rPr lang="en-GB" dirty="0" smtClean="0"/>
              <a:t> and by 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There is a 2</a:t>
            </a:r>
            <a:r>
              <a:rPr lang="en-GB" baseline="30000" dirty="0" smtClean="0"/>
              <a:t>nd</a:t>
            </a:r>
            <a:r>
              <a:rPr lang="en-GB" dirty="0" smtClean="0"/>
              <a:t> element …</a:t>
            </a:r>
          </a:p>
          <a:p>
            <a:r>
              <a:rPr lang="en-GB" sz="1800" i="1" dirty="0" smtClean="0"/>
              <a:t>an internal detailed technical note, focussing on the team interaction within the CSIRT (how to use RT, mail templates)</a:t>
            </a:r>
            <a:endParaRPr lang="en-GB" sz="1800" i="1" dirty="0"/>
          </a:p>
          <a:p>
            <a:r>
              <a:rPr lang="en-GB" sz="1800" i="1" dirty="0" smtClean="0"/>
              <a:t>The internal note is private, as it contains quite a lot of confidential address information</a:t>
            </a:r>
            <a:endParaRPr lang="en-GB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61335"/>
            <a:ext cx="4411138" cy="5525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45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Security Frameworks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There are many of these out there: </a:t>
            </a:r>
            <a:br>
              <a:rPr lang="en-GB" dirty="0" smtClean="0"/>
            </a:br>
            <a:r>
              <a:rPr lang="en-GB" dirty="0" smtClean="0"/>
              <a:t>NIST </a:t>
            </a:r>
            <a:r>
              <a:rPr lang="en-GB" dirty="0" err="1" smtClean="0"/>
              <a:t>Cyberframework</a:t>
            </a:r>
            <a:r>
              <a:rPr lang="en-GB" dirty="0" smtClean="0"/>
              <a:t> (</a:t>
            </a:r>
            <a:r>
              <a:rPr lang="en-GB" i="1" u="sng" dirty="0" smtClean="0">
                <a:hlinkClick r:id="rId2"/>
              </a:rPr>
              <a:t>https</a:t>
            </a:r>
            <a:r>
              <a:rPr lang="en-GB" i="1" u="sng" dirty="0">
                <a:hlinkClick r:id="rId2"/>
              </a:rPr>
              <a:t>://</a:t>
            </a:r>
            <a:r>
              <a:rPr lang="en-GB" i="1" u="sng" dirty="0" smtClean="0">
                <a:hlinkClick r:id="rId2"/>
              </a:rPr>
              <a:t>www.nist.gov/cyberframework</a:t>
            </a:r>
            <a:r>
              <a:rPr lang="en-GB" i="1" dirty="0" smtClean="0"/>
              <a:t>), </a:t>
            </a:r>
            <a:br>
              <a:rPr lang="en-GB" i="1" dirty="0" smtClean="0"/>
            </a:br>
            <a:r>
              <a:rPr lang="en-GB" dirty="0" smtClean="0"/>
              <a:t>mapping to ISO27k2, NIST SP800-53, and others</a:t>
            </a:r>
          </a:p>
          <a:p>
            <a:endParaRPr lang="en-GB" dirty="0"/>
          </a:p>
          <a:p>
            <a:r>
              <a:rPr lang="en-GB" dirty="0" smtClean="0"/>
              <a:t>ISO27k10 (multi-domain messaging and information exchange) </a:t>
            </a:r>
            <a:br>
              <a:rPr lang="en-GB" dirty="0" smtClean="0"/>
            </a:br>
            <a:r>
              <a:rPr lang="en-GB" dirty="0" smtClean="0"/>
              <a:t>builds strongly on 27k2, so is not quite the ‘light weight’ option we look for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41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Risk Management Framework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i="1" dirty="0" smtClean="0"/>
              <a:t>do have </a:t>
            </a:r>
            <a:r>
              <a:rPr lang="en-GB" dirty="0"/>
              <a:t>the framework based on SCIv2 and </a:t>
            </a:r>
            <a:r>
              <a:rPr lang="en-GB" dirty="0" smtClean="0"/>
              <a:t>the Risk Assessment WG</a:t>
            </a:r>
            <a:endParaRPr lang="en-GB" dirty="0"/>
          </a:p>
          <a:p>
            <a:r>
              <a:rPr lang="en-GB" dirty="0" smtClean="0"/>
              <a:t>Simple risk assessment questionnaire almost complete (on </a:t>
            </a:r>
            <a:r>
              <a:rPr lang="en-GB" dirty="0" err="1" smtClean="0"/>
              <a:t>webropol</a:t>
            </a:r>
            <a:r>
              <a:rPr lang="en-GB" dirty="0" smtClean="0"/>
              <a:t>), and </a:t>
            </a:r>
            <a:br>
              <a:rPr lang="en-GB" dirty="0" smtClean="0"/>
            </a:br>
            <a:r>
              <a:rPr lang="en-GB" dirty="0" smtClean="0"/>
              <a:t>core service providers will be requested to answer (and discuss) the questions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We will use a reference community to evaluate the risk-assessment approach for the EOSC Exchange (using SKA as a ‘fresh’ example community)</a:t>
            </a:r>
            <a:endParaRPr lang="en-GB" dirty="0"/>
          </a:p>
        </p:txBody>
      </p:sp>
      <p:pic>
        <p:nvPicPr>
          <p:cNvPr id="1026" name="Picture 2" descr="https://lh3.googleusercontent.com/s2iuQ5r-4_Xb2sN99eTkiJjQ4Ta3TRV_IQEXKP_hWEll3pMYPa55pzXlR4MsXMQ0xVX8cMrUsTaEP8LhEfqt7D_e9V0sIc3gWkBXN9O3u2DYyRhFVOiI-lSxGjnfe8G6-B8_Arrh-Y5FYSSuUsgE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4227577" cy="2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Evolving Security and Trust for attribute sources &amp; proxies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Beyond the baseline: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supporting interoperable trust for the EOSC Federation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5587233"/>
            <a:ext cx="24865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rgbClr val="0C30D8"/>
                </a:solidFill>
              </a:rPr>
              <a:t>Image source: AARC Community </a:t>
            </a:r>
            <a:r>
              <a:rPr lang="en-GB" sz="1050" dirty="0" smtClean="0">
                <a:solidFill>
                  <a:srgbClr val="0C30D8"/>
                </a:solidFill>
              </a:rPr>
              <a:t/>
            </a:r>
            <a:br>
              <a:rPr lang="en-GB" sz="1050" dirty="0" smtClean="0">
                <a:solidFill>
                  <a:srgbClr val="0C30D8"/>
                </a:solidFill>
              </a:rPr>
            </a:br>
            <a:r>
              <a:rPr lang="en-GB" sz="1050" dirty="0" smtClean="0">
                <a:solidFill>
                  <a:srgbClr val="0C30D8"/>
                </a:solidFill>
              </a:rPr>
              <a:t>https</a:t>
            </a:r>
            <a:r>
              <a:rPr lang="en-GB" sz="1050" dirty="0">
                <a:solidFill>
                  <a:srgbClr val="0C30D8"/>
                </a:solidFill>
              </a:rPr>
              <a:t>://aarc-community.org/architecture</a:t>
            </a:r>
            <a:r>
              <a:rPr lang="en-GB" sz="1050" dirty="0" smtClean="0">
                <a:solidFill>
                  <a:srgbClr val="0C30D8"/>
                </a:solidFill>
              </a:rPr>
              <a:t>/</a:t>
            </a:r>
            <a:endParaRPr lang="en-GB" sz="1050" dirty="0">
              <a:solidFill>
                <a:srgbClr val="0C30D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48" y="1543636"/>
            <a:ext cx="3479703" cy="3668388"/>
          </a:xfrm>
          <a:prstGeom prst="rect">
            <a:avLst/>
          </a:prstGeom>
          <a:solidFill>
            <a:srgbClr val="FFFFFF"/>
          </a:solidFill>
          <a:effectLst>
            <a:glow rad="101600">
              <a:srgbClr val="0C30D8">
                <a:alpha val="60000"/>
              </a:srgb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365797" y="3030850"/>
            <a:ext cx="7754241" cy="3069275"/>
            <a:chOff x="1130300" y="1426525"/>
            <a:chExt cx="10247035" cy="40559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63" y="1426525"/>
              <a:ext cx="5344772" cy="4055970"/>
            </a:xfrm>
            <a:prstGeom prst="rect">
              <a:avLst/>
            </a:prstGeom>
          </p:spPr>
        </p:pic>
        <p:sp>
          <p:nvSpPr>
            <p:cNvPr id="16" name="Rounded Rectangular Callout 15"/>
            <p:cNvSpPr/>
            <p:nvPr/>
          </p:nvSpPr>
          <p:spPr>
            <a:xfrm>
              <a:off x="1130300" y="1905000"/>
              <a:ext cx="3262313" cy="3099020"/>
            </a:xfrm>
            <a:prstGeom prst="wedgeRoundRectCallout">
              <a:avLst>
                <a:gd name="adj1" fmla="val 107617"/>
                <a:gd name="adj2" fmla="val 38339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C3959"/>
              </a:solidFill>
            </a:ln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C3959"/>
                  </a:solidFill>
                </a:rPr>
                <a:t>Community membership management directories and attribute authorities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integrity of membership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identification, naming and traceability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site and service security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protection on the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assertion integrity</a:t>
              </a:r>
              <a:endParaRPr lang="en-GB" sz="1400" dirty="0">
                <a:solidFill>
                  <a:srgbClr val="F57A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37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Specific guidance and implementation recommendations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54100" y="1385824"/>
            <a:ext cx="8382000" cy="1700276"/>
          </a:xfrm>
        </p:spPr>
        <p:txBody>
          <a:bodyPr/>
          <a:lstStyle/>
          <a:p>
            <a:r>
              <a:rPr lang="en-GB" dirty="0" smtClean="0"/>
              <a:t>Following the IGTF “Annotated Requirements” model, each statement is </a:t>
            </a:r>
            <a:r>
              <a:rPr lang="en-GB" dirty="0" smtClean="0"/>
              <a:t>accompanied by implementation </a:t>
            </a:r>
            <a:r>
              <a:rPr lang="en-GB" dirty="0" smtClean="0"/>
              <a:t>guidance.</a:t>
            </a:r>
          </a:p>
          <a:p>
            <a:r>
              <a:rPr lang="en-GB" dirty="0" smtClean="0"/>
              <a:t>Technology neutral, i.e. both push and pull* models are in scope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871" y="1295718"/>
            <a:ext cx="2537402" cy="3922555"/>
          </a:xfrm>
          <a:prstGeom prst="rect">
            <a:avLst/>
          </a:prstGeom>
          <a:effectLst>
            <a:glow rad="101600">
              <a:srgbClr val="0C30D8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701"/>
            <a:ext cx="6015611" cy="3408614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33863" y="5382608"/>
            <a:ext cx="367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0C30D8"/>
                </a:solidFill>
              </a:rPr>
              <a:t>aarc-community.org/guidelines/aarc-g071</a:t>
            </a:r>
          </a:p>
          <a:p>
            <a:pPr algn="r"/>
            <a:r>
              <a:rPr lang="en-GB" sz="1600" dirty="0">
                <a:solidFill>
                  <a:srgbClr val="0C30D8"/>
                </a:solidFill>
              </a:rPr>
              <a:t>https://</a:t>
            </a:r>
            <a:r>
              <a:rPr lang="en-GB" sz="1600" dirty="0" smtClean="0">
                <a:solidFill>
                  <a:srgbClr val="0C30D8"/>
                </a:solidFill>
              </a:rPr>
              <a:t>doi.org/10.5281/zenodo.5927799</a:t>
            </a:r>
          </a:p>
          <a:p>
            <a:pPr algn="r"/>
            <a:r>
              <a:rPr lang="en-GB" sz="1600" i="1" dirty="0" smtClean="0">
                <a:solidFill>
                  <a:srgbClr val="0C30D8"/>
                </a:solidFill>
              </a:rPr>
              <a:t>* see </a:t>
            </a:r>
            <a:r>
              <a:rPr lang="en-GB" sz="1600" i="1" dirty="0" smtClean="0">
                <a:solidFill>
                  <a:srgbClr val="0C30D8"/>
                </a:solidFill>
              </a:rPr>
              <a:t>RFC2904 for the model descriptions</a:t>
            </a:r>
            <a:endParaRPr lang="en-GB" sz="1600" i="1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2743200"/>
            <a:ext cx="8434324" cy="551433"/>
          </a:xfrm>
        </p:spPr>
        <p:txBody>
          <a:bodyPr/>
          <a:lstStyle/>
          <a:p>
            <a:pPr algn="r"/>
            <a:r>
              <a:rPr lang="en-GB" b="1" dirty="0" smtClean="0"/>
              <a:t>Discussion time!</a:t>
            </a:r>
            <a:endParaRPr lang="en-GB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7105" y="5105400"/>
            <a:ext cx="2289595" cy="506476"/>
            <a:chOff x="9392269" y="4874290"/>
            <a:chExt cx="2770410" cy="506476"/>
          </a:xfrm>
        </p:grpSpPr>
        <p:pic>
          <p:nvPicPr>
            <p:cNvPr id="8" name="bg 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269" y="4874290"/>
              <a:ext cx="506476" cy="506476"/>
            </a:xfrm>
            <a:prstGeom prst="rect">
              <a:avLst/>
            </a:prstGeom>
          </p:spPr>
        </p:pic>
        <p:sp>
          <p:nvSpPr>
            <p:cNvPr id="9" name="object 4"/>
            <p:cNvSpPr txBox="1"/>
            <p:nvPr/>
          </p:nvSpPr>
          <p:spPr>
            <a:xfrm>
              <a:off x="10039969" y="5084751"/>
              <a:ext cx="21227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30"/>
                </a:lnSpc>
              </a:pP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eoscfuture</a:t>
              </a:r>
              <a:r>
                <a:rPr sz="2400" spc="-5" dirty="0">
                  <a:solidFill>
                    <a:srgbClr val="0C30D8"/>
                  </a:solidFill>
                  <a:latin typeface="Corbel"/>
                  <a:cs typeface="Corbel"/>
                </a:rPr>
                <a:t>.</a:t>
              </a: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eu</a:t>
              </a:r>
              <a:endParaRPr sz="2400" dirty="0">
                <a:latin typeface="Corbel"/>
                <a:cs typeface="Corbe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Thanks to the EOSC Future WP7.5 collaborators: Alf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Moens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Daniel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Kouřil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Baptise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Grenier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David Crooks, David Groep, David Kelsey, Ian Neilson, Linda Cornwall, Matt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Viljoen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Pinja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Koskinen, Ralph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Niederberger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Romain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Wartel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Sven Gabriel, and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Urpo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Kaila.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The EOSC ISM Policies and Processes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EOSC ISM policies and processes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ISM in the Core vs. the Exchange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Security Baseline for the EOSC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Doing incident response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Readiness table-top exercises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Doing risk assessment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Evolution: what is brewing?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Goal of Information Security Management (ISM)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sz="2800" b="1" dirty="0" smtClean="0">
                <a:solidFill>
                  <a:srgbClr val="0C30D8"/>
                </a:solidFill>
              </a:rPr>
              <a:t>“</a:t>
            </a:r>
            <a:r>
              <a:rPr lang="en-US" sz="2800" b="1" dirty="0">
                <a:solidFill>
                  <a:srgbClr val="0C30D8"/>
                </a:solidFill>
              </a:rPr>
              <a:t>ensure </a:t>
            </a:r>
            <a:r>
              <a:rPr lang="en-US" sz="2800" b="1" dirty="0" smtClean="0">
                <a:solidFill>
                  <a:srgbClr val="0C30D8"/>
                </a:solidFill>
              </a:rPr>
              <a:t>confidentiality</a:t>
            </a:r>
            <a:r>
              <a:rPr lang="en-US" sz="2800" b="1" dirty="0">
                <a:solidFill>
                  <a:srgbClr val="0C30D8"/>
                </a:solidFill>
              </a:rPr>
              <a:t>, integrity and </a:t>
            </a:r>
            <a:r>
              <a:rPr lang="en-US" sz="2800" b="1" dirty="0" smtClean="0">
                <a:solidFill>
                  <a:srgbClr val="0C30D8"/>
                </a:solidFill>
              </a:rPr>
              <a:t>availability”</a:t>
            </a:r>
          </a:p>
          <a:p>
            <a:pPr algn="ctr"/>
            <a:endParaRPr lang="en-US" sz="2800" b="1" dirty="0" smtClean="0">
              <a:solidFill>
                <a:srgbClr val="0C30D8"/>
              </a:solidFill>
            </a:endParaRPr>
          </a:p>
          <a:p>
            <a:pPr algn="ctr"/>
            <a:r>
              <a:rPr lang="en-US" sz="2800" b="1" dirty="0">
                <a:solidFill>
                  <a:srgbClr val="0C30D8"/>
                </a:solidFill>
              </a:rPr>
              <a:t>“protecting </a:t>
            </a:r>
            <a:r>
              <a:rPr lang="en-US" sz="2800" b="1" dirty="0" smtClean="0">
                <a:solidFill>
                  <a:srgbClr val="0C30D8"/>
                </a:solidFill>
              </a:rPr>
              <a:t>sensitive </a:t>
            </a:r>
            <a:r>
              <a:rPr lang="en-US" sz="2800" b="1" dirty="0">
                <a:solidFill>
                  <a:srgbClr val="0C30D8"/>
                </a:solidFill>
              </a:rPr>
              <a:t>data from threats and </a:t>
            </a:r>
            <a:r>
              <a:rPr lang="en-US" sz="2800" b="1" dirty="0" smtClean="0">
                <a:solidFill>
                  <a:srgbClr val="0C30D8"/>
                </a:solidFill>
              </a:rPr>
              <a:t>vulnerabilities”</a:t>
            </a:r>
          </a:p>
          <a:p>
            <a:endParaRPr lang="en-US" dirty="0"/>
          </a:p>
          <a:p>
            <a:r>
              <a:rPr lang="en-US" dirty="0" smtClean="0"/>
              <a:t>In our heterogeneous EOSC at large, founded on subsidiarity, this translates to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0C30D8"/>
                </a:solidFill>
              </a:rPr>
              <a:t>primum</a:t>
            </a:r>
            <a:r>
              <a:rPr lang="en-US" i="1" dirty="0">
                <a:solidFill>
                  <a:srgbClr val="0C30D8"/>
                </a:solidFill>
              </a:rPr>
              <a:t> non </a:t>
            </a:r>
            <a:r>
              <a:rPr lang="en-US" i="1" dirty="0" err="1" smtClean="0">
                <a:solidFill>
                  <a:srgbClr val="0C30D8"/>
                </a:solidFill>
              </a:rPr>
              <a:t>nocere</a:t>
            </a:r>
            <a:r>
              <a:rPr lang="en-US" dirty="0" smtClean="0">
                <a:solidFill>
                  <a:srgbClr val="0C30D8"/>
                </a:solidFill>
              </a:rPr>
              <a:t>: do </a:t>
            </a:r>
            <a:r>
              <a:rPr lang="en-US" dirty="0">
                <a:solidFill>
                  <a:srgbClr val="0C30D8"/>
                </a:solidFill>
              </a:rPr>
              <a:t>no harm to interests &amp; assets of </a:t>
            </a:r>
            <a:r>
              <a:rPr lang="en-US" dirty="0" smtClean="0">
                <a:solidFill>
                  <a:srgbClr val="0C30D8"/>
                </a:solidFill>
              </a:rPr>
              <a:t>users</a:t>
            </a:r>
            <a:endParaRPr lang="en-US" dirty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C30D8"/>
                </a:solidFill>
              </a:rPr>
              <a:t>not </a:t>
            </a:r>
            <a:r>
              <a:rPr lang="en-US" dirty="0">
                <a:solidFill>
                  <a:srgbClr val="0C30D8"/>
                </a:solidFill>
              </a:rPr>
              <a:t>expose other service providers </a:t>
            </a:r>
            <a:r>
              <a:rPr lang="en-US" dirty="0" smtClean="0">
                <a:solidFill>
                  <a:srgbClr val="0C30D8"/>
                </a:solidFill>
              </a:rPr>
              <a:t>in </a:t>
            </a:r>
            <a:r>
              <a:rPr lang="en-US" dirty="0">
                <a:solidFill>
                  <a:srgbClr val="0C30D8"/>
                </a:solidFill>
              </a:rPr>
              <a:t>the EOSC ecosystem to enlarged risk </a:t>
            </a:r>
            <a:br>
              <a:rPr lang="en-US" dirty="0">
                <a:solidFill>
                  <a:srgbClr val="0C30D8"/>
                </a:solidFill>
              </a:rPr>
            </a:br>
            <a:r>
              <a:rPr lang="en-US" i="1" dirty="0">
                <a:solidFill>
                  <a:srgbClr val="0C30D8"/>
                </a:solidFill>
              </a:rPr>
              <a:t>as a result of their participation in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be transparent about </a:t>
            </a:r>
            <a:r>
              <a:rPr lang="en-US" dirty="0" err="1" smtClean="0">
                <a:solidFill>
                  <a:srgbClr val="0C30D8"/>
                </a:solidFill>
              </a:rPr>
              <a:t>infosec</a:t>
            </a:r>
            <a:r>
              <a:rPr lang="en-US" dirty="0" smtClean="0">
                <a:solidFill>
                  <a:srgbClr val="0C30D8"/>
                </a:solidFill>
              </a:rPr>
              <a:t> </a:t>
            </a:r>
            <a:r>
              <a:rPr lang="en-US" dirty="0">
                <a:solidFill>
                  <a:srgbClr val="0C30D8"/>
                </a:solidFill>
              </a:rPr>
              <a:t>maturity and risk to its customers and suppliers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The ISM policies and processes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EOSC ISM differentiates between Core and Exchange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both are in scope for all security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Core: mandatory adherence (and pro-active support from the security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Exchange: based on Interoperability Framework (&amp; ‘RFC2119-RECOMMENDED’)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Participants are autonomous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but subscribe to </a:t>
            </a:r>
            <a:r>
              <a:rPr lang="en-US" dirty="0" smtClean="0">
                <a:solidFill>
                  <a:srgbClr val="0C30D8"/>
                </a:solidFill>
              </a:rPr>
              <a:t>shared </a:t>
            </a:r>
            <a:r>
              <a:rPr lang="en-US" dirty="0">
                <a:solidFill>
                  <a:srgbClr val="0C30D8"/>
                </a:solidFill>
              </a:rPr>
              <a:t>commitment of maintaining </a:t>
            </a:r>
            <a:r>
              <a:rPr lang="en-US" dirty="0" smtClean="0">
                <a:solidFill>
                  <a:srgbClr val="0C30D8"/>
                </a:solidFill>
              </a:rPr>
              <a:t>trustworthy &amp; secure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30D8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With everyone expected to participate in incident response and ‘drills’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for the Core services, expert forensics support is provided for if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in the Exchange, coordination and liaison are the primary tasks of the CSIRT</a:t>
            </a:r>
            <a:endParaRPr lang="en-GB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1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ISM SMS structure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5105400" cy="44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start with just 2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and 5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Supported by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a ‘</a:t>
            </a:r>
            <a:r>
              <a:rPr lang="en-GB" dirty="0" err="1" smtClean="0">
                <a:solidFill>
                  <a:srgbClr val="0C30D8"/>
                </a:solidFill>
              </a:rPr>
              <a:t>comms</a:t>
            </a:r>
            <a:r>
              <a:rPr lang="en-GB" dirty="0" smtClean="0">
                <a:solidFill>
                  <a:srgbClr val="0C30D8"/>
                </a:solidFill>
              </a:rPr>
              <a:t> challenge’ as a KPI 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that we can track (~2x per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standing CSIRT response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security ‘events’ monitoring &amp; triage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(</a:t>
            </a:r>
            <a:r>
              <a:rPr lang="en-GB" dirty="0">
                <a:solidFill>
                  <a:srgbClr val="0C30D8"/>
                </a:solidFill>
              </a:rPr>
              <a:t>to align with </a:t>
            </a:r>
            <a:r>
              <a:rPr lang="en-GB" dirty="0" err="1" smtClean="0">
                <a:solidFill>
                  <a:srgbClr val="0C30D8"/>
                </a:solidFill>
              </a:rPr>
              <a:t>FitSM</a:t>
            </a:r>
            <a:r>
              <a:rPr lang="en-GB" dirty="0">
                <a:solidFill>
                  <a:srgbClr val="0C30D8"/>
                </a:solidFill>
              </a:rPr>
              <a:t>)</a:t>
            </a:r>
            <a:endParaRPr lang="en-GB" i="1" dirty="0">
              <a:solidFill>
                <a:srgbClr val="0C30D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487424"/>
            <a:ext cx="5257800" cy="43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Important roles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key role is the CSIRT </a:t>
            </a:r>
            <a:r>
              <a:rPr lang="en-GB" dirty="0"/>
              <a:t>at </a:t>
            </a:r>
            <a:r>
              <a:rPr lang="en-GB" dirty="0">
                <a:hlinkClick r:id="rId2"/>
              </a:rPr>
              <a:t>abuse@eosc-security.eu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r>
              <a:rPr lang="en-GB" dirty="0" smtClean="0"/>
              <a:t>Of course there are real people, but for long-term stability and tracking only generic addresses should be used for communication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CSIRT central team: </a:t>
            </a:r>
            <a:r>
              <a:rPr lang="en-GB" dirty="0" err="1" smtClean="0"/>
              <a:t>Pinja</a:t>
            </a:r>
            <a:r>
              <a:rPr lang="en-GB" dirty="0" smtClean="0"/>
              <a:t>, Daniel, </a:t>
            </a:r>
            <a:r>
              <a:rPr lang="en-GB" dirty="0" err="1" smtClean="0"/>
              <a:t>DavidC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ISM processes and (public) procedures: Alf, </a:t>
            </a:r>
            <a:r>
              <a:rPr lang="en-GB" dirty="0" err="1" smtClean="0"/>
              <a:t>DaveK</a:t>
            </a:r>
            <a:r>
              <a:rPr lang="en-GB" dirty="0" smtClean="0"/>
              <a:t>, </a:t>
            </a:r>
            <a:r>
              <a:rPr lang="en-GB" dirty="0" err="1" smtClean="0"/>
              <a:t>SvenG</a:t>
            </a:r>
            <a:r>
              <a:rPr lang="en-GB" dirty="0" smtClean="0"/>
              <a:t>, </a:t>
            </a:r>
            <a:r>
              <a:rPr lang="en-GB" dirty="0" err="1" smtClean="0"/>
              <a:t>DavidG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ISM Policies: </a:t>
            </a:r>
            <a:r>
              <a:rPr lang="en-GB" dirty="0" err="1" smtClean="0"/>
              <a:t>DavidG</a:t>
            </a:r>
            <a:r>
              <a:rPr lang="en-GB" dirty="0" smtClean="0"/>
              <a:t>, </a:t>
            </a:r>
            <a:r>
              <a:rPr lang="en-GB" dirty="0" err="1" smtClean="0"/>
              <a:t>DaveK</a:t>
            </a:r>
            <a:r>
              <a:rPr lang="en-GB" dirty="0" smtClean="0"/>
              <a:t>, Ralph, Alf, </a:t>
            </a:r>
            <a:r>
              <a:rPr lang="en-GB" dirty="0" err="1" smtClean="0"/>
              <a:t>IanN</a:t>
            </a:r>
            <a:r>
              <a:rPr lang="en-GB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ISM Risk Assessment process: </a:t>
            </a:r>
            <a:r>
              <a:rPr lang="en-GB" dirty="0" err="1" smtClean="0"/>
              <a:t>Urpo</a:t>
            </a:r>
            <a:r>
              <a:rPr lang="en-GB" dirty="0" smtClean="0"/>
              <a:t>, Linda, </a:t>
            </a:r>
            <a:r>
              <a:rPr lang="en-GB" dirty="0" err="1" smtClean="0"/>
              <a:t>DaveK</a:t>
            </a:r>
            <a:r>
              <a:rPr lang="en-GB" dirty="0" smtClean="0"/>
              <a:t>, </a:t>
            </a:r>
            <a:r>
              <a:rPr lang="en-GB" dirty="0" err="1" smtClean="0"/>
              <a:t>IanN</a:t>
            </a:r>
            <a:r>
              <a:rPr lang="en-GB" dirty="0" smtClean="0"/>
              <a:t>, </a:t>
            </a:r>
            <a:r>
              <a:rPr lang="en-GB" dirty="0" err="1" smtClean="0"/>
              <a:t>JoukeR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Policy – a baselining approach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EOSC SMS - Information Security Management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3083548" cy="408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Common AUP (based on WISE AUP) – required for core services to ensure consistency, strongly recommended for all services and for community AAI proxies</a:t>
            </a:r>
            <a:endParaRPr lang="en-GB" i="1" dirty="0">
              <a:solidFill>
                <a:srgbClr val="0C30D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432405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EOSC Security Operational Baseline</a:t>
            </a:r>
          </a:p>
          <a:p>
            <a:r>
              <a:rPr lang="en-GB" i="1" dirty="0" smtClean="0">
                <a:solidFill>
                  <a:srgbClr val="0C30D8"/>
                </a:solidFill>
              </a:rPr>
              <a:t>a mere 12 points that make you a trustworthy provider organisation towards your peers and the EOSC</a:t>
            </a:r>
            <a:endParaRPr lang="en-GB" i="1" dirty="0">
              <a:solidFill>
                <a:srgbClr val="0C30D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78" y="1371600"/>
            <a:ext cx="3517819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159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 Security Operational Baseline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Co-development of EOSC Future &amp; AARC Policy </a:t>
            </a:r>
            <a:r>
              <a:rPr lang="en-US" dirty="0" smtClean="0">
                <a:solidFill>
                  <a:srgbClr val="0C30D8"/>
                </a:solidFill>
              </a:rPr>
              <a:t>Community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version based on UK-IRIS evolution of the AARC PDK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 geared towards the looser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mindful of urgent need for collective coherent response</a:t>
            </a:r>
          </a:p>
          <a:p>
            <a:endParaRPr lang="en-US" sz="1200" dirty="0"/>
          </a:p>
          <a:p>
            <a:r>
              <a:rPr lang="en-US" dirty="0" smtClean="0">
                <a:solidFill>
                  <a:srgbClr val="0C30D8"/>
                </a:solidFill>
              </a:rPr>
              <a:t>EOSC consultation together with AEGIS, AARC, and GEANT </a:t>
            </a:r>
            <a:r>
              <a:rPr lang="en-US" dirty="0" err="1" smtClean="0">
                <a:solidFill>
                  <a:srgbClr val="0C30D8"/>
                </a:solidFill>
              </a:rPr>
              <a:t>EnCo</a:t>
            </a:r>
            <a:endParaRPr lang="en-US" dirty="0" smtClean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complemented </a:t>
            </a:r>
            <a:r>
              <a:rPr lang="en-US" dirty="0"/>
              <a:t>by an ‘FAQ’ with guidance and </a:t>
            </a:r>
            <a:r>
              <a:rPr lang="en-US" dirty="0" smtClean="0"/>
              <a:t>references, but </a:t>
            </a:r>
            <a:br>
              <a:rPr lang="en-US" dirty="0" smtClean="0"/>
            </a:br>
            <a:r>
              <a:rPr lang="en-US" dirty="0" smtClean="0"/>
              <a:t>no new standards: ‘there </a:t>
            </a:r>
            <a:r>
              <a:rPr lang="en-US" dirty="0"/>
              <a:t>is enough good stuff out </a:t>
            </a:r>
            <a:r>
              <a:rPr lang="en-US" dirty="0" smtClean="0"/>
              <a:t>there’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leverages </a:t>
            </a:r>
            <a:r>
              <a:rPr lang="en-US" dirty="0"/>
              <a:t>Sirtfi </a:t>
            </a:r>
            <a:r>
              <a:rPr lang="en-US" dirty="0" smtClean="0"/>
              <a:t>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connects </a:t>
            </a:r>
            <a:r>
              <a:rPr lang="en-US" dirty="0"/>
              <a:t>to the Core Security </a:t>
            </a:r>
            <a:r>
              <a:rPr lang="en-US" dirty="0" smtClean="0"/>
              <a:t>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the EOSC SMS and Core Participation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GB" dirty="0" smtClean="0">
                <a:solidFill>
                  <a:srgbClr val="0C30D8"/>
                </a:solidFill>
              </a:rPr>
              <a:t>Joint input to the new WISE AARC Service Operational Policy work in SCI</a:t>
            </a:r>
            <a:endParaRPr lang="en-US" dirty="0">
              <a:solidFill>
                <a:srgbClr val="0C30D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771" y="5419429"/>
            <a:ext cx="736629" cy="57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30" y="457200"/>
            <a:ext cx="1065570" cy="9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EOSCSMS – EOSC Security Operational Baseline &amp; FAQ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SMS - Information Security Management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6" y="1303485"/>
            <a:ext cx="11905490" cy="4836883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8536" y="6144983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C30D8"/>
                </a:solidFill>
              </a:rPr>
              <a:t>https://wiki.eoscfuture.eu/display/EOSCSMS/EOSC+Security+Operational+Baseline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76" y="2115179"/>
            <a:ext cx="3019750" cy="4135209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198765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2.potx" id="{37070556-405E-4CF4-9595-8743A671275F}" vid="{C8B35396-FD0D-4B56-A741-67765FDAE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8181</TotalTime>
  <Words>1101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Office Theme</vt:lpstr>
      <vt:lpstr>Information Security Management</vt:lpstr>
      <vt:lpstr>The EOSC ISM Policies and Processes</vt:lpstr>
      <vt:lpstr>Goal of Information Security Management (ISM)</vt:lpstr>
      <vt:lpstr>The ISM policies and processes</vt:lpstr>
      <vt:lpstr>ISM SMS structure</vt:lpstr>
      <vt:lpstr>Important roles</vt:lpstr>
      <vt:lpstr>Policy – a baselining approach</vt:lpstr>
      <vt:lpstr>EOSC Security Operational Baseline</vt:lpstr>
      <vt:lpstr>EOSCSMS – EOSC Security Operational Baseline &amp; FAQ</vt:lpstr>
      <vt:lpstr>Communications challenges (~ 2x per year)</vt:lpstr>
      <vt:lpstr>Procedures for incident response</vt:lpstr>
      <vt:lpstr>Security Frameworks</vt:lpstr>
      <vt:lpstr>Risk Management Framework</vt:lpstr>
      <vt:lpstr>Evolving Security and Trust for attribute sources &amp; proxies</vt:lpstr>
      <vt:lpstr>Specific guidance and implementation recommendations</vt:lpstr>
      <vt:lpstr>Discussion time!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in the Future of the European Open Science Cloud</dc:title>
  <dc:creator>davidg</dc:creator>
  <cp:lastModifiedBy>davidg</cp:lastModifiedBy>
  <cp:revision>113</cp:revision>
  <dcterms:created xsi:type="dcterms:W3CDTF">2022-04-15T07:37:59Z</dcterms:created>
  <dcterms:modified xsi:type="dcterms:W3CDTF">2022-08-22T10:48:14Z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2022-04-15T00:00:00Z</vt:filetime>
  </property>
</Properties>
</file>