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711" r:id="rId2"/>
    <p:sldMasterId id="2147483726" r:id="rId3"/>
  </p:sldMasterIdLst>
  <p:notesMasterIdLst>
    <p:notesMasterId r:id="rId28"/>
  </p:notesMasterIdLst>
  <p:handoutMasterIdLst>
    <p:handoutMasterId r:id="rId29"/>
  </p:handoutMasterIdLst>
  <p:sldIdLst>
    <p:sldId id="256" r:id="rId4"/>
    <p:sldId id="273" r:id="rId5"/>
    <p:sldId id="323" r:id="rId6"/>
    <p:sldId id="324" r:id="rId7"/>
    <p:sldId id="340" r:id="rId8"/>
    <p:sldId id="325" r:id="rId9"/>
    <p:sldId id="341" r:id="rId10"/>
    <p:sldId id="342" r:id="rId11"/>
    <p:sldId id="327" r:id="rId12"/>
    <p:sldId id="328" r:id="rId13"/>
    <p:sldId id="329" r:id="rId14"/>
    <p:sldId id="330" r:id="rId15"/>
    <p:sldId id="331" r:id="rId16"/>
    <p:sldId id="333" r:id="rId17"/>
    <p:sldId id="334" r:id="rId18"/>
    <p:sldId id="335" r:id="rId19"/>
    <p:sldId id="337" r:id="rId20"/>
    <p:sldId id="336" r:id="rId21"/>
    <p:sldId id="317" r:id="rId22"/>
    <p:sldId id="318" r:id="rId23"/>
    <p:sldId id="319" r:id="rId24"/>
    <p:sldId id="320" r:id="rId25"/>
    <p:sldId id="321" r:id="rId26"/>
    <p:sldId id="272" r:id="rId27"/>
  </p:sldIdLst>
  <p:sldSz cx="9144000" cy="5143500" type="screen16x9"/>
  <p:notesSz cx="4683125" cy="8686800"/>
  <p:defaultTextStyle>
    <a:defPPr marL="0" marR="0" indent="0" algn="l" defTabSz="3429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75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8572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17145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25717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34290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42862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51435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60007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68580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6F2575"/>
    <a:srgbClr val="E3D88B"/>
    <a:srgbClr val="FFFFFF"/>
    <a:srgbClr val="847820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15" autoAdjust="0"/>
    <p:restoredTop sz="94626" autoAdjust="0"/>
  </p:normalViewPr>
  <p:slideViewPr>
    <p:cSldViewPr snapToGrid="0" snapToObjects="1">
      <p:cViewPr varScale="1">
        <p:scale>
          <a:sx n="123" d="100"/>
          <a:sy n="123" d="100"/>
        </p:scale>
        <p:origin x="564" y="96"/>
      </p:cViewPr>
      <p:guideLst/>
    </p:cSldViewPr>
  </p:slideViewPr>
  <p:outlineViewPr>
    <p:cViewPr>
      <p:scale>
        <a:sx n="33" d="100"/>
        <a:sy n="33" d="100"/>
      </p:scale>
      <p:origin x="0" y="-7188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8" d="100"/>
          <a:sy n="68" d="100"/>
        </p:scale>
        <p:origin x="4052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EFAF37-D544-4FCB-8129-D9EA5A15EB00}" type="doc">
      <dgm:prSet loTypeId="urn:microsoft.com/office/officeart/2005/8/layout/vProcess5" loCatId="process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BD82229-D0B0-406A-903F-818FCE3D6397}">
      <dgm:prSet phldrT="[Text]" custT="1"/>
      <dgm:spPr/>
      <dgm:t>
        <a:bodyPr rIns="73152"/>
        <a:lstStyle/>
        <a:p>
          <a:r>
            <a:rPr lang="en-GB" sz="1800" b="1" dirty="0" smtClean="0"/>
            <a:t>Risk-centric self-assessment framework</a:t>
          </a:r>
          <a:endParaRPr lang="en-US" sz="1800" b="1" dirty="0"/>
        </a:p>
      </dgm:t>
    </dgm:pt>
    <dgm:pt modelId="{F6D0E113-705E-4F25-ABFF-91C01802ED21}" type="parTrans" cxnId="{24BE1E78-3701-4FFC-B570-EF9F659F8AF3}">
      <dgm:prSet/>
      <dgm:spPr/>
      <dgm:t>
        <a:bodyPr/>
        <a:lstStyle/>
        <a:p>
          <a:endParaRPr lang="en-US" sz="5400"/>
        </a:p>
      </dgm:t>
    </dgm:pt>
    <dgm:pt modelId="{842EA3A8-8BE7-4D70-BBB9-35E15E863F4F}" type="sibTrans" cxnId="{24BE1E78-3701-4FFC-B570-EF9F659F8AF3}">
      <dgm:prSet custT="1"/>
      <dgm:spPr/>
      <dgm:t>
        <a:bodyPr/>
        <a:lstStyle/>
        <a:p>
          <a:endParaRPr lang="en-US" sz="5400"/>
        </a:p>
      </dgm:t>
    </dgm:pt>
    <dgm:pt modelId="{4A531DA9-D476-4770-AE1D-6E4A98365F38}">
      <dgm:prSet custT="1"/>
      <dgm:spPr/>
      <dgm:t>
        <a:bodyPr rIns="73152"/>
        <a:lstStyle/>
        <a:p>
          <a:r>
            <a:rPr lang="en-GB" sz="1800" b="1" dirty="0" smtClean="0"/>
            <a:t>Baselining security policies &amp; common assurance</a:t>
          </a:r>
        </a:p>
      </dgm:t>
    </dgm:pt>
    <dgm:pt modelId="{D7D357E5-8010-4489-88A1-14B11F2ADBAD}" type="parTrans" cxnId="{B70883C7-A4E9-4ADE-A5F7-2C414C61D051}">
      <dgm:prSet/>
      <dgm:spPr/>
      <dgm:t>
        <a:bodyPr/>
        <a:lstStyle/>
        <a:p>
          <a:endParaRPr lang="en-US" sz="5400"/>
        </a:p>
      </dgm:t>
    </dgm:pt>
    <dgm:pt modelId="{1A91332C-DEF5-4FCA-9EA9-01FED67C60F5}" type="sibTrans" cxnId="{B70883C7-A4E9-4ADE-A5F7-2C414C61D051}">
      <dgm:prSet custT="1"/>
      <dgm:spPr/>
      <dgm:t>
        <a:bodyPr/>
        <a:lstStyle/>
        <a:p>
          <a:endParaRPr lang="en-US" sz="5400"/>
        </a:p>
      </dgm:t>
    </dgm:pt>
    <dgm:pt modelId="{675C400A-4B17-42C3-8B96-C7A462EAE53C}">
      <dgm:prSet custT="1"/>
      <dgm:spPr/>
      <dgm:t>
        <a:bodyPr rIns="73152"/>
        <a:lstStyle/>
        <a:p>
          <a:r>
            <a:rPr lang="en-GB" sz="1800" b="1" dirty="0" smtClean="0"/>
            <a:t>An incident coordination hub and a trust posture</a:t>
          </a:r>
          <a:endParaRPr lang="en-GB" sz="1800" b="1" dirty="0"/>
        </a:p>
      </dgm:t>
    </dgm:pt>
    <dgm:pt modelId="{80BEF758-4D46-4F83-A469-8A0C4CA18B05}" type="parTrans" cxnId="{3FD331C5-BBB7-4145-A092-FDFE295FAD08}">
      <dgm:prSet/>
      <dgm:spPr/>
      <dgm:t>
        <a:bodyPr/>
        <a:lstStyle/>
        <a:p>
          <a:endParaRPr lang="en-US" sz="5400"/>
        </a:p>
      </dgm:t>
    </dgm:pt>
    <dgm:pt modelId="{E879248E-86A9-4223-904E-639C716C3AE0}" type="sibTrans" cxnId="{3FD331C5-BBB7-4145-A092-FDFE295FAD08}">
      <dgm:prSet custT="1"/>
      <dgm:spPr/>
      <dgm:t>
        <a:bodyPr/>
        <a:lstStyle/>
        <a:p>
          <a:endParaRPr lang="en-US" sz="5400"/>
        </a:p>
      </dgm:t>
    </dgm:pt>
    <dgm:pt modelId="{3C4A8C0D-7125-492D-B463-D594A6ACEC2D}">
      <dgm:prSet custT="1"/>
      <dgm:spPr/>
      <dgm:t>
        <a:bodyPr rIns="73152"/>
        <a:lstStyle/>
        <a:p>
          <a:r>
            <a:rPr lang="en-GB" sz="1800" b="1" dirty="0" smtClean="0"/>
            <a:t>Actionable operational response to incidents</a:t>
          </a:r>
          <a:endParaRPr lang="en-GB" sz="1800" b="1" dirty="0"/>
        </a:p>
      </dgm:t>
    </dgm:pt>
    <dgm:pt modelId="{06E5C165-6EDD-43C3-B4B3-22C5E2615781}" type="parTrans" cxnId="{4E45BFC1-5605-4E89-A974-22427AD5AD2F}">
      <dgm:prSet/>
      <dgm:spPr/>
      <dgm:t>
        <a:bodyPr/>
        <a:lstStyle/>
        <a:p>
          <a:endParaRPr lang="en-US" sz="5400"/>
        </a:p>
      </dgm:t>
    </dgm:pt>
    <dgm:pt modelId="{C695980A-ADC9-4E4D-950F-4F2BB5B07D43}" type="sibTrans" cxnId="{4E45BFC1-5605-4E89-A974-22427AD5AD2F}">
      <dgm:prSet/>
      <dgm:spPr/>
      <dgm:t>
        <a:bodyPr/>
        <a:lstStyle/>
        <a:p>
          <a:endParaRPr lang="en-US" sz="5400"/>
        </a:p>
      </dgm:t>
    </dgm:pt>
    <dgm:pt modelId="{4903F06C-E4B2-4AB6-925D-EFDB94ED1BEE}">
      <dgm:prSet custT="1"/>
      <dgm:spPr/>
      <dgm:t>
        <a:bodyPr rIns="73152"/>
        <a:lstStyle/>
        <a:p>
          <a:r>
            <a:rPr lang="en-GB" sz="1400" dirty="0" smtClean="0"/>
            <a:t>AARC, REFEDS, IGTF, PDK &amp; practical implementation measures</a:t>
          </a:r>
        </a:p>
      </dgm:t>
    </dgm:pt>
    <dgm:pt modelId="{8D562A68-822C-4025-B5A7-1611AFF1131C}" type="parTrans" cxnId="{50734875-5914-4F1F-B183-6BDA34286D8F}">
      <dgm:prSet/>
      <dgm:spPr/>
      <dgm:t>
        <a:bodyPr/>
        <a:lstStyle/>
        <a:p>
          <a:endParaRPr lang="en-US" sz="5400"/>
        </a:p>
      </dgm:t>
    </dgm:pt>
    <dgm:pt modelId="{409E472A-7648-4BA2-AD58-0EBA044A2550}" type="sibTrans" cxnId="{50734875-5914-4F1F-B183-6BDA34286D8F}">
      <dgm:prSet/>
      <dgm:spPr/>
      <dgm:t>
        <a:bodyPr/>
        <a:lstStyle/>
        <a:p>
          <a:endParaRPr lang="en-US" sz="5400"/>
        </a:p>
      </dgm:t>
    </dgm:pt>
    <dgm:pt modelId="{DFB42092-44AC-4D77-8DB2-7CB9B7058B92}">
      <dgm:prSet custT="1"/>
      <dgm:spPr/>
      <dgm:t>
        <a:bodyPr rIns="73152"/>
        <a:lstStyle/>
        <a:p>
          <a:r>
            <a:rPr lang="en-GB" sz="1400" dirty="0" smtClean="0"/>
            <a:t>EOSC core expertise to support resolution of cross-provider issues</a:t>
          </a:r>
          <a:endParaRPr lang="en-GB" sz="1400" dirty="0"/>
        </a:p>
      </dgm:t>
    </dgm:pt>
    <dgm:pt modelId="{2BD03299-52FC-4A82-BC4A-5746B15394C9}" type="parTrans" cxnId="{834FAAFE-4C34-4DD4-8763-75D5595F3709}">
      <dgm:prSet/>
      <dgm:spPr/>
      <dgm:t>
        <a:bodyPr/>
        <a:lstStyle/>
        <a:p>
          <a:endParaRPr lang="en-US" sz="5400"/>
        </a:p>
      </dgm:t>
    </dgm:pt>
    <dgm:pt modelId="{1DF6C010-DEB5-4522-A198-6AB0AA435CB8}" type="sibTrans" cxnId="{834FAAFE-4C34-4DD4-8763-75D5595F3709}">
      <dgm:prSet/>
      <dgm:spPr/>
      <dgm:t>
        <a:bodyPr/>
        <a:lstStyle/>
        <a:p>
          <a:endParaRPr lang="en-US" sz="5400"/>
        </a:p>
      </dgm:t>
    </dgm:pt>
    <dgm:pt modelId="{041EAEE8-B997-464A-8A5F-79E0C57100D3}">
      <dgm:prSet custT="1"/>
      <dgm:spPr/>
      <dgm:t>
        <a:bodyPr rIns="73152"/>
        <a:lstStyle/>
        <a:p>
          <a:r>
            <a:rPr lang="en-GB" sz="1400" dirty="0" smtClean="0"/>
            <a:t>spanning providers and core, based on experience &amp; exercises</a:t>
          </a:r>
          <a:endParaRPr lang="en-GB" sz="1400" dirty="0"/>
        </a:p>
      </dgm:t>
    </dgm:pt>
    <dgm:pt modelId="{79E3FD2F-9BFB-45DB-AC17-474D62E5442D}" type="parTrans" cxnId="{BFF5CFE8-9772-4D2F-993D-EFC384685906}">
      <dgm:prSet/>
      <dgm:spPr/>
      <dgm:t>
        <a:bodyPr/>
        <a:lstStyle/>
        <a:p>
          <a:endParaRPr lang="en-US" sz="5400"/>
        </a:p>
      </dgm:t>
    </dgm:pt>
    <dgm:pt modelId="{424CC624-A973-4DB2-980F-1288323B224E}" type="sibTrans" cxnId="{BFF5CFE8-9772-4D2F-993D-EFC384685906}">
      <dgm:prSet/>
      <dgm:spPr/>
      <dgm:t>
        <a:bodyPr/>
        <a:lstStyle/>
        <a:p>
          <a:endParaRPr lang="en-US" sz="5400"/>
        </a:p>
      </dgm:t>
    </dgm:pt>
    <dgm:pt modelId="{B925572D-1497-4F8D-A2A3-DA686595EA6D}">
      <dgm:prSet phldrT="[Text]" custT="1"/>
      <dgm:spPr/>
      <dgm:t>
        <a:bodyPr rIns="73152"/>
        <a:lstStyle/>
        <a:p>
          <a:r>
            <a:rPr lang="en-US" sz="1400" dirty="0" smtClean="0"/>
            <a:t>based on federated InfoSec guidance including WISE SCI</a:t>
          </a:r>
          <a:endParaRPr lang="en-US" sz="1400" dirty="0"/>
        </a:p>
      </dgm:t>
    </dgm:pt>
    <dgm:pt modelId="{60EB3408-A711-4F2A-9AA1-A5F19B220E48}" type="parTrans" cxnId="{BD8D2697-C160-43B0-A4EB-434670F49AA7}">
      <dgm:prSet/>
      <dgm:spPr/>
      <dgm:t>
        <a:bodyPr/>
        <a:lstStyle/>
        <a:p>
          <a:endParaRPr lang="en-US" sz="5400"/>
        </a:p>
      </dgm:t>
    </dgm:pt>
    <dgm:pt modelId="{66E47735-3FDA-42BB-B76B-90553B1D335B}" type="sibTrans" cxnId="{BD8D2697-C160-43B0-A4EB-434670F49AA7}">
      <dgm:prSet/>
      <dgm:spPr/>
      <dgm:t>
        <a:bodyPr/>
        <a:lstStyle/>
        <a:p>
          <a:endParaRPr lang="en-US" sz="5400"/>
        </a:p>
      </dgm:t>
    </dgm:pt>
    <dgm:pt modelId="{52418228-9F5A-4683-BF27-962E4FFE64E0}">
      <dgm:prSet custT="1"/>
      <dgm:spPr/>
      <dgm:t>
        <a:bodyPr rIns="73152"/>
        <a:lstStyle/>
        <a:p>
          <a:r>
            <a:rPr lang="en-GB" sz="1800" b="1" dirty="0" smtClean="0"/>
            <a:t>Fostering trust through a known skills programme</a:t>
          </a:r>
          <a:endParaRPr lang="en-GB" sz="1800" dirty="0"/>
        </a:p>
      </dgm:t>
    </dgm:pt>
    <dgm:pt modelId="{45B44FB2-302B-4777-B667-30CF0970FA7A}" type="parTrans" cxnId="{6DEBF4C5-808F-4D9C-8506-4A47493B05CE}">
      <dgm:prSet/>
      <dgm:spPr/>
      <dgm:t>
        <a:bodyPr/>
        <a:lstStyle/>
        <a:p>
          <a:endParaRPr lang="en-US"/>
        </a:p>
      </dgm:t>
    </dgm:pt>
    <dgm:pt modelId="{AD3EA3B6-75E2-490C-A3BE-7BA08A49C93F}" type="sibTrans" cxnId="{6DEBF4C5-808F-4D9C-8506-4A47493B05CE}">
      <dgm:prSet/>
      <dgm:spPr/>
      <dgm:t>
        <a:bodyPr/>
        <a:lstStyle/>
        <a:p>
          <a:endParaRPr lang="en-US"/>
        </a:p>
      </dgm:t>
    </dgm:pt>
    <dgm:pt modelId="{C4845409-4ADD-44F0-83AD-264BCF06EF1B}">
      <dgm:prSet custT="1"/>
      <dgm:spPr/>
      <dgm:t>
        <a:bodyPr rIns="73152"/>
        <a:lstStyle/>
        <a:p>
          <a:r>
            <a:rPr lang="en-GB" sz="1400" dirty="0" smtClean="0"/>
            <a:t>so that your peers may have confidence in service provider abilities</a:t>
          </a:r>
          <a:endParaRPr lang="en-GB" sz="1400" dirty="0"/>
        </a:p>
      </dgm:t>
    </dgm:pt>
    <dgm:pt modelId="{54C5FDBA-597F-4D4A-A002-A8901006B0A2}" type="parTrans" cxnId="{BD2219A8-A3CD-470D-9D9D-D7E4531B4C4A}">
      <dgm:prSet/>
      <dgm:spPr/>
      <dgm:t>
        <a:bodyPr/>
        <a:lstStyle/>
        <a:p>
          <a:endParaRPr lang="en-US"/>
        </a:p>
      </dgm:t>
    </dgm:pt>
    <dgm:pt modelId="{772BF0F5-36DE-438B-AC88-1D7A89E0547D}" type="sibTrans" cxnId="{BD2219A8-A3CD-470D-9D9D-D7E4531B4C4A}">
      <dgm:prSet/>
      <dgm:spPr/>
      <dgm:t>
        <a:bodyPr/>
        <a:lstStyle/>
        <a:p>
          <a:endParaRPr lang="en-US"/>
        </a:p>
      </dgm:t>
    </dgm:pt>
    <dgm:pt modelId="{ED899DC4-8D44-4103-BD08-AC9BA5D6E626}" type="pres">
      <dgm:prSet presAssocID="{75EFAF37-D544-4FCB-8129-D9EA5A15EB00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AA11817-AD78-4D35-BF1C-6EC3FA041350}" type="pres">
      <dgm:prSet presAssocID="{75EFAF37-D544-4FCB-8129-D9EA5A15EB00}" presName="dummyMaxCanvas" presStyleCnt="0">
        <dgm:presLayoutVars/>
      </dgm:prSet>
      <dgm:spPr/>
    </dgm:pt>
    <dgm:pt modelId="{F84C5ACB-9000-4F79-ADD2-17AC4AE3FF46}" type="pres">
      <dgm:prSet presAssocID="{75EFAF37-D544-4FCB-8129-D9EA5A15EB00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A0E410-7765-4F10-A754-411612CE967A}" type="pres">
      <dgm:prSet presAssocID="{75EFAF37-D544-4FCB-8129-D9EA5A15EB00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279E5A-5FF2-4C3C-B6A0-0DA2610896C5}" type="pres">
      <dgm:prSet presAssocID="{75EFAF37-D544-4FCB-8129-D9EA5A15EB00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7EEE2B-CE4E-4A58-8A9F-4E73F3205549}" type="pres">
      <dgm:prSet presAssocID="{75EFAF37-D544-4FCB-8129-D9EA5A15EB00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9050A8-A3D1-407B-BBDD-7EF75D2BD755}" type="pres">
      <dgm:prSet presAssocID="{75EFAF37-D544-4FCB-8129-D9EA5A15EB00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79D642-3CB1-4E2D-B8D6-3B7315386B94}" type="pres">
      <dgm:prSet presAssocID="{75EFAF37-D544-4FCB-8129-D9EA5A15EB00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C9631E-A441-434E-8EDD-9D64C415BDF5}" type="pres">
      <dgm:prSet presAssocID="{75EFAF37-D544-4FCB-8129-D9EA5A15EB00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A3865A-9498-4775-8391-8F2EE50E1624}" type="pres">
      <dgm:prSet presAssocID="{75EFAF37-D544-4FCB-8129-D9EA5A15EB00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1E305B-6D4F-4364-BC81-4D3C3F4DC727}" type="pres">
      <dgm:prSet presAssocID="{75EFAF37-D544-4FCB-8129-D9EA5A15EB00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D65396-3B3A-4BB0-9CB7-62B85D94A6D6}" type="pres">
      <dgm:prSet presAssocID="{75EFAF37-D544-4FCB-8129-D9EA5A15EB00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47032E-FC75-41D5-BF53-27ACDDDAA0CF}" type="pres">
      <dgm:prSet presAssocID="{75EFAF37-D544-4FCB-8129-D9EA5A15EB00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D821AF-79EA-457D-85D3-FF5F166A8CBB}" type="pres">
      <dgm:prSet presAssocID="{75EFAF37-D544-4FCB-8129-D9EA5A15EB00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8B407E-6FA1-4662-A7E2-3879FA71A805}" type="pres">
      <dgm:prSet presAssocID="{75EFAF37-D544-4FCB-8129-D9EA5A15EB00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DDEA18-A79B-4641-B1FE-CA05FE0E516D}" type="pres">
      <dgm:prSet presAssocID="{75EFAF37-D544-4FCB-8129-D9EA5A15EB00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FF5CFE8-9772-4D2F-993D-EFC384685906}" srcId="{675C400A-4B17-42C3-8B96-C7A462EAE53C}" destId="{041EAEE8-B997-464A-8A5F-79E0C57100D3}" srcOrd="0" destOrd="0" parTransId="{79E3FD2F-9BFB-45DB-AC17-474D62E5442D}" sibTransId="{424CC624-A973-4DB2-980F-1288323B224E}"/>
    <dgm:cxn modelId="{B6F7A470-E9DC-4227-87C6-29296E205409}" type="presOf" srcId="{675C400A-4B17-42C3-8B96-C7A462EAE53C}" destId="{1B279E5A-5FF2-4C3C-B6A0-0DA2610896C5}" srcOrd="0" destOrd="0" presId="urn:microsoft.com/office/officeart/2005/8/layout/vProcess5"/>
    <dgm:cxn modelId="{4E45BFC1-5605-4E89-A974-22427AD5AD2F}" srcId="{75EFAF37-D544-4FCB-8129-D9EA5A15EB00}" destId="{3C4A8C0D-7125-492D-B463-D594A6ACEC2D}" srcOrd="3" destOrd="0" parTransId="{06E5C165-6EDD-43C3-B4B3-22C5E2615781}" sibTransId="{C695980A-ADC9-4E4D-950F-4F2BB5B07D43}"/>
    <dgm:cxn modelId="{4992CDEA-0B91-4D63-BACB-D1D91F68BC4A}" type="presOf" srcId="{3C4A8C0D-7125-492D-B463-D594A6ACEC2D}" destId="{E58B407E-6FA1-4662-A7E2-3879FA71A805}" srcOrd="1" destOrd="0" presId="urn:microsoft.com/office/officeart/2005/8/layout/vProcess5"/>
    <dgm:cxn modelId="{501A56C3-D3BF-4910-9979-E0866A2E80D4}" type="presOf" srcId="{B925572D-1497-4F8D-A2A3-DA686595EA6D}" destId="{F84C5ACB-9000-4F79-ADD2-17AC4AE3FF46}" srcOrd="0" destOrd="1" presId="urn:microsoft.com/office/officeart/2005/8/layout/vProcess5"/>
    <dgm:cxn modelId="{24BE1E78-3701-4FFC-B570-EF9F659F8AF3}" srcId="{75EFAF37-D544-4FCB-8129-D9EA5A15EB00}" destId="{6BD82229-D0B0-406A-903F-818FCE3D6397}" srcOrd="0" destOrd="0" parTransId="{F6D0E113-705E-4F25-ABFF-91C01802ED21}" sibTransId="{842EA3A8-8BE7-4D70-BBB9-35E15E863F4F}"/>
    <dgm:cxn modelId="{0CC21FB6-8A6A-44D1-992E-E0AB8ACB83BC}" type="presOf" srcId="{675C400A-4B17-42C3-8B96-C7A462EAE53C}" destId="{82D821AF-79EA-457D-85D3-FF5F166A8CBB}" srcOrd="1" destOrd="0" presId="urn:microsoft.com/office/officeart/2005/8/layout/vProcess5"/>
    <dgm:cxn modelId="{BD2219A8-A3CD-470D-9D9D-D7E4531B4C4A}" srcId="{52418228-9F5A-4683-BF27-962E4FFE64E0}" destId="{C4845409-4ADD-44F0-83AD-264BCF06EF1B}" srcOrd="0" destOrd="0" parTransId="{54C5FDBA-597F-4D4A-A002-A8901006B0A2}" sibTransId="{772BF0F5-36DE-438B-AC88-1D7A89E0547D}"/>
    <dgm:cxn modelId="{84FC9A2A-9C2F-47BC-8672-53792587EFCE}" type="presOf" srcId="{C695980A-ADC9-4E4D-950F-4F2BB5B07D43}" destId="{801E305B-6D4F-4364-BC81-4D3C3F4DC727}" srcOrd="0" destOrd="0" presId="urn:microsoft.com/office/officeart/2005/8/layout/vProcess5"/>
    <dgm:cxn modelId="{08684765-D7C3-4E7A-9878-EAFD19791756}" type="presOf" srcId="{E879248E-86A9-4223-904E-639C716C3AE0}" destId="{EFA3865A-9498-4775-8391-8F2EE50E1624}" srcOrd="0" destOrd="0" presId="urn:microsoft.com/office/officeart/2005/8/layout/vProcess5"/>
    <dgm:cxn modelId="{EDD4298C-79DD-4AA3-9A84-7722585BC17B}" type="presOf" srcId="{4A531DA9-D476-4770-AE1D-6E4A98365F38}" destId="{5047032E-FC75-41D5-BF53-27ACDDDAA0CF}" srcOrd="1" destOrd="0" presId="urn:microsoft.com/office/officeart/2005/8/layout/vProcess5"/>
    <dgm:cxn modelId="{E8082F4B-C5EB-4939-9C8A-96A8559C13E6}" type="presOf" srcId="{3C4A8C0D-7125-492D-B463-D594A6ACEC2D}" destId="{3C7EEE2B-CE4E-4A58-8A9F-4E73F3205549}" srcOrd="0" destOrd="0" presId="urn:microsoft.com/office/officeart/2005/8/layout/vProcess5"/>
    <dgm:cxn modelId="{50734875-5914-4F1F-B183-6BDA34286D8F}" srcId="{4A531DA9-D476-4770-AE1D-6E4A98365F38}" destId="{4903F06C-E4B2-4AB6-925D-EFDB94ED1BEE}" srcOrd="0" destOrd="0" parTransId="{8D562A68-822C-4025-B5A7-1611AFF1131C}" sibTransId="{409E472A-7648-4BA2-AD58-0EBA044A2550}"/>
    <dgm:cxn modelId="{CB228A2D-A15D-41BD-B6FD-DF567E973398}" type="presOf" srcId="{52418228-9F5A-4683-BF27-962E4FFE64E0}" destId="{30DDEA18-A79B-4641-B1FE-CA05FE0E516D}" srcOrd="1" destOrd="0" presId="urn:microsoft.com/office/officeart/2005/8/layout/vProcess5"/>
    <dgm:cxn modelId="{BD8D2697-C160-43B0-A4EB-434670F49AA7}" srcId="{6BD82229-D0B0-406A-903F-818FCE3D6397}" destId="{B925572D-1497-4F8D-A2A3-DA686595EA6D}" srcOrd="0" destOrd="0" parTransId="{60EB3408-A711-4F2A-9AA1-A5F19B220E48}" sibTransId="{66E47735-3FDA-42BB-B76B-90553B1D335B}"/>
    <dgm:cxn modelId="{29F88002-9D73-491F-A421-436CE61223C3}" type="presOf" srcId="{041EAEE8-B997-464A-8A5F-79E0C57100D3}" destId="{1B279E5A-5FF2-4C3C-B6A0-0DA2610896C5}" srcOrd="0" destOrd="1" presId="urn:microsoft.com/office/officeart/2005/8/layout/vProcess5"/>
    <dgm:cxn modelId="{6DEBF4C5-808F-4D9C-8506-4A47493B05CE}" srcId="{75EFAF37-D544-4FCB-8129-D9EA5A15EB00}" destId="{52418228-9F5A-4683-BF27-962E4FFE64E0}" srcOrd="4" destOrd="0" parTransId="{45B44FB2-302B-4777-B667-30CF0970FA7A}" sibTransId="{AD3EA3B6-75E2-490C-A3BE-7BA08A49C93F}"/>
    <dgm:cxn modelId="{A90E7A8E-2E63-49B8-B295-C27C52386D22}" type="presOf" srcId="{C4845409-4ADD-44F0-83AD-264BCF06EF1B}" destId="{30DDEA18-A79B-4641-B1FE-CA05FE0E516D}" srcOrd="1" destOrd="1" presId="urn:microsoft.com/office/officeart/2005/8/layout/vProcess5"/>
    <dgm:cxn modelId="{FB9F784F-5DDE-475F-95BF-EECB22B1BD4E}" type="presOf" srcId="{4903F06C-E4B2-4AB6-925D-EFDB94ED1BEE}" destId="{55A0E410-7765-4F10-A754-411612CE967A}" srcOrd="0" destOrd="1" presId="urn:microsoft.com/office/officeart/2005/8/layout/vProcess5"/>
    <dgm:cxn modelId="{269E50F0-24E0-4EDB-898E-19A97113DFB0}" type="presOf" srcId="{041EAEE8-B997-464A-8A5F-79E0C57100D3}" destId="{82D821AF-79EA-457D-85D3-FF5F166A8CBB}" srcOrd="1" destOrd="1" presId="urn:microsoft.com/office/officeart/2005/8/layout/vProcess5"/>
    <dgm:cxn modelId="{762A1107-5C8B-4D6B-85DD-CF91A2FF5E6A}" type="presOf" srcId="{842EA3A8-8BE7-4D70-BBB9-35E15E863F4F}" destId="{1E79D642-3CB1-4E2D-B8D6-3B7315386B94}" srcOrd="0" destOrd="0" presId="urn:microsoft.com/office/officeart/2005/8/layout/vProcess5"/>
    <dgm:cxn modelId="{F94E98CC-CA8D-4BCF-A62E-35E66314EC09}" type="presOf" srcId="{4A531DA9-D476-4770-AE1D-6E4A98365F38}" destId="{55A0E410-7765-4F10-A754-411612CE967A}" srcOrd="0" destOrd="0" presId="urn:microsoft.com/office/officeart/2005/8/layout/vProcess5"/>
    <dgm:cxn modelId="{3BCB65C4-5A1E-498E-9E46-DA2A53D5341A}" type="presOf" srcId="{DFB42092-44AC-4D77-8DB2-7CB9B7058B92}" destId="{E58B407E-6FA1-4662-A7E2-3879FA71A805}" srcOrd="1" destOrd="1" presId="urn:microsoft.com/office/officeart/2005/8/layout/vProcess5"/>
    <dgm:cxn modelId="{F9DAD8E9-9FA3-4F84-9612-183FBEE39460}" type="presOf" srcId="{52418228-9F5A-4683-BF27-962E4FFE64E0}" destId="{B09050A8-A3D1-407B-BBDD-7EF75D2BD755}" srcOrd="0" destOrd="0" presId="urn:microsoft.com/office/officeart/2005/8/layout/vProcess5"/>
    <dgm:cxn modelId="{C80C3EE9-886A-4C5A-98A0-0D9F3662BA23}" type="presOf" srcId="{DFB42092-44AC-4D77-8DB2-7CB9B7058B92}" destId="{3C7EEE2B-CE4E-4A58-8A9F-4E73F3205549}" srcOrd="0" destOrd="1" presId="urn:microsoft.com/office/officeart/2005/8/layout/vProcess5"/>
    <dgm:cxn modelId="{3A178D8D-2C19-4CB0-8BF2-59222C5AE3FE}" type="presOf" srcId="{6BD82229-D0B0-406A-903F-818FCE3D6397}" destId="{F84C5ACB-9000-4F79-ADD2-17AC4AE3FF46}" srcOrd="0" destOrd="0" presId="urn:microsoft.com/office/officeart/2005/8/layout/vProcess5"/>
    <dgm:cxn modelId="{F5EEAFB5-E348-4834-B33D-7C0EDBF1D0CD}" type="presOf" srcId="{1A91332C-DEF5-4FCA-9EA9-01FED67C60F5}" destId="{44C9631E-A441-434E-8EDD-9D64C415BDF5}" srcOrd="0" destOrd="0" presId="urn:microsoft.com/office/officeart/2005/8/layout/vProcess5"/>
    <dgm:cxn modelId="{3FD331C5-BBB7-4145-A092-FDFE295FAD08}" srcId="{75EFAF37-D544-4FCB-8129-D9EA5A15EB00}" destId="{675C400A-4B17-42C3-8B96-C7A462EAE53C}" srcOrd="2" destOrd="0" parTransId="{80BEF758-4D46-4F83-A469-8A0C4CA18B05}" sibTransId="{E879248E-86A9-4223-904E-639C716C3AE0}"/>
    <dgm:cxn modelId="{3F0F8A0C-7367-4E17-A951-5C44CABB18D1}" type="presOf" srcId="{75EFAF37-D544-4FCB-8129-D9EA5A15EB00}" destId="{ED899DC4-8D44-4103-BD08-AC9BA5D6E626}" srcOrd="0" destOrd="0" presId="urn:microsoft.com/office/officeart/2005/8/layout/vProcess5"/>
    <dgm:cxn modelId="{FCBB75E8-2B96-4F96-B730-EC51BC692728}" type="presOf" srcId="{4903F06C-E4B2-4AB6-925D-EFDB94ED1BEE}" destId="{5047032E-FC75-41D5-BF53-27ACDDDAA0CF}" srcOrd="1" destOrd="1" presId="urn:microsoft.com/office/officeart/2005/8/layout/vProcess5"/>
    <dgm:cxn modelId="{834FAAFE-4C34-4DD4-8763-75D5595F3709}" srcId="{3C4A8C0D-7125-492D-B463-D594A6ACEC2D}" destId="{DFB42092-44AC-4D77-8DB2-7CB9B7058B92}" srcOrd="0" destOrd="0" parTransId="{2BD03299-52FC-4A82-BC4A-5746B15394C9}" sibTransId="{1DF6C010-DEB5-4522-A198-6AB0AA435CB8}"/>
    <dgm:cxn modelId="{4B0B3507-95F2-4C9C-82A1-CC854F18B9C4}" type="presOf" srcId="{6BD82229-D0B0-406A-903F-818FCE3D6397}" destId="{82D65396-3B3A-4BB0-9CB7-62B85D94A6D6}" srcOrd="1" destOrd="0" presId="urn:microsoft.com/office/officeart/2005/8/layout/vProcess5"/>
    <dgm:cxn modelId="{5D0B4342-5639-4436-9B7D-377EE9388C50}" type="presOf" srcId="{C4845409-4ADD-44F0-83AD-264BCF06EF1B}" destId="{B09050A8-A3D1-407B-BBDD-7EF75D2BD755}" srcOrd="0" destOrd="1" presId="urn:microsoft.com/office/officeart/2005/8/layout/vProcess5"/>
    <dgm:cxn modelId="{5816C22D-AA08-4413-ADBE-0D0C9F8B587E}" type="presOf" srcId="{B925572D-1497-4F8D-A2A3-DA686595EA6D}" destId="{82D65396-3B3A-4BB0-9CB7-62B85D94A6D6}" srcOrd="1" destOrd="1" presId="urn:microsoft.com/office/officeart/2005/8/layout/vProcess5"/>
    <dgm:cxn modelId="{B70883C7-A4E9-4ADE-A5F7-2C414C61D051}" srcId="{75EFAF37-D544-4FCB-8129-D9EA5A15EB00}" destId="{4A531DA9-D476-4770-AE1D-6E4A98365F38}" srcOrd="1" destOrd="0" parTransId="{D7D357E5-8010-4489-88A1-14B11F2ADBAD}" sibTransId="{1A91332C-DEF5-4FCA-9EA9-01FED67C60F5}"/>
    <dgm:cxn modelId="{B9BCDCE1-03CE-48BE-99B4-0C6A076DA2C9}" type="presParOf" srcId="{ED899DC4-8D44-4103-BD08-AC9BA5D6E626}" destId="{AAA11817-AD78-4D35-BF1C-6EC3FA041350}" srcOrd="0" destOrd="0" presId="urn:microsoft.com/office/officeart/2005/8/layout/vProcess5"/>
    <dgm:cxn modelId="{5B098F6A-A292-4FD7-9F4B-49089CC2BDCD}" type="presParOf" srcId="{ED899DC4-8D44-4103-BD08-AC9BA5D6E626}" destId="{F84C5ACB-9000-4F79-ADD2-17AC4AE3FF46}" srcOrd="1" destOrd="0" presId="urn:microsoft.com/office/officeart/2005/8/layout/vProcess5"/>
    <dgm:cxn modelId="{6A235321-B7B2-45B4-9A64-3E23E12F4FCA}" type="presParOf" srcId="{ED899DC4-8D44-4103-BD08-AC9BA5D6E626}" destId="{55A0E410-7765-4F10-A754-411612CE967A}" srcOrd="2" destOrd="0" presId="urn:microsoft.com/office/officeart/2005/8/layout/vProcess5"/>
    <dgm:cxn modelId="{392D2858-672B-44DB-A05A-560E21174F09}" type="presParOf" srcId="{ED899DC4-8D44-4103-BD08-AC9BA5D6E626}" destId="{1B279E5A-5FF2-4C3C-B6A0-0DA2610896C5}" srcOrd="3" destOrd="0" presId="urn:microsoft.com/office/officeart/2005/8/layout/vProcess5"/>
    <dgm:cxn modelId="{0CB8CB4F-6767-4C2A-A780-B444FFB0B011}" type="presParOf" srcId="{ED899DC4-8D44-4103-BD08-AC9BA5D6E626}" destId="{3C7EEE2B-CE4E-4A58-8A9F-4E73F3205549}" srcOrd="4" destOrd="0" presId="urn:microsoft.com/office/officeart/2005/8/layout/vProcess5"/>
    <dgm:cxn modelId="{F5729122-FBBF-45C0-A8EE-D6B462ED6F95}" type="presParOf" srcId="{ED899DC4-8D44-4103-BD08-AC9BA5D6E626}" destId="{B09050A8-A3D1-407B-BBDD-7EF75D2BD755}" srcOrd="5" destOrd="0" presId="urn:microsoft.com/office/officeart/2005/8/layout/vProcess5"/>
    <dgm:cxn modelId="{5412D5A4-FCC9-4245-993E-7C5AA1C83EAE}" type="presParOf" srcId="{ED899DC4-8D44-4103-BD08-AC9BA5D6E626}" destId="{1E79D642-3CB1-4E2D-B8D6-3B7315386B94}" srcOrd="6" destOrd="0" presId="urn:microsoft.com/office/officeart/2005/8/layout/vProcess5"/>
    <dgm:cxn modelId="{7D5DCDFA-DFDE-4F2A-86D1-28AB2671493F}" type="presParOf" srcId="{ED899DC4-8D44-4103-BD08-AC9BA5D6E626}" destId="{44C9631E-A441-434E-8EDD-9D64C415BDF5}" srcOrd="7" destOrd="0" presId="urn:microsoft.com/office/officeart/2005/8/layout/vProcess5"/>
    <dgm:cxn modelId="{CA9D93CA-C6D9-45DE-B120-EAB2092058FB}" type="presParOf" srcId="{ED899DC4-8D44-4103-BD08-AC9BA5D6E626}" destId="{EFA3865A-9498-4775-8391-8F2EE50E1624}" srcOrd="8" destOrd="0" presId="urn:microsoft.com/office/officeart/2005/8/layout/vProcess5"/>
    <dgm:cxn modelId="{E01EA1F1-5B43-4126-9FA5-95481251A2E2}" type="presParOf" srcId="{ED899DC4-8D44-4103-BD08-AC9BA5D6E626}" destId="{801E305B-6D4F-4364-BC81-4D3C3F4DC727}" srcOrd="9" destOrd="0" presId="urn:microsoft.com/office/officeart/2005/8/layout/vProcess5"/>
    <dgm:cxn modelId="{9796B3A5-0654-4597-A272-35195676342F}" type="presParOf" srcId="{ED899DC4-8D44-4103-BD08-AC9BA5D6E626}" destId="{82D65396-3B3A-4BB0-9CB7-62B85D94A6D6}" srcOrd="10" destOrd="0" presId="urn:microsoft.com/office/officeart/2005/8/layout/vProcess5"/>
    <dgm:cxn modelId="{9581B652-7A08-4455-B677-B456CB645511}" type="presParOf" srcId="{ED899DC4-8D44-4103-BD08-AC9BA5D6E626}" destId="{5047032E-FC75-41D5-BF53-27ACDDDAA0CF}" srcOrd="11" destOrd="0" presId="urn:microsoft.com/office/officeart/2005/8/layout/vProcess5"/>
    <dgm:cxn modelId="{00C39B7B-AFF8-4275-A0E3-66B365443D7E}" type="presParOf" srcId="{ED899DC4-8D44-4103-BD08-AC9BA5D6E626}" destId="{82D821AF-79EA-457D-85D3-FF5F166A8CBB}" srcOrd="12" destOrd="0" presId="urn:microsoft.com/office/officeart/2005/8/layout/vProcess5"/>
    <dgm:cxn modelId="{204EC075-47C8-4CE3-97AF-39719A89F5F0}" type="presParOf" srcId="{ED899DC4-8D44-4103-BD08-AC9BA5D6E626}" destId="{E58B407E-6FA1-4662-A7E2-3879FA71A805}" srcOrd="13" destOrd="0" presId="urn:microsoft.com/office/officeart/2005/8/layout/vProcess5"/>
    <dgm:cxn modelId="{8F4411EF-6D14-4954-8C60-3068650C497E}" type="presParOf" srcId="{ED899DC4-8D44-4103-BD08-AC9BA5D6E626}" destId="{30DDEA18-A79B-4641-B1FE-CA05FE0E516D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4C5ACB-9000-4F79-ADD2-17AC4AE3FF46}">
      <dsp:nvSpPr>
        <dsp:cNvPr id="0" name=""/>
        <dsp:cNvSpPr/>
      </dsp:nvSpPr>
      <dsp:spPr>
        <a:xfrm>
          <a:off x="0" y="0"/>
          <a:ext cx="6597323" cy="6386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73152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kern="1200" dirty="0" smtClean="0"/>
            <a:t>Risk-centric self-assessment framework</a:t>
          </a:r>
          <a:endParaRPr lang="en-US" sz="18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based on federated InfoSec guidance including WISE SCI</a:t>
          </a:r>
          <a:endParaRPr lang="en-US" sz="1400" kern="1200" dirty="0"/>
        </a:p>
      </dsp:txBody>
      <dsp:txXfrm>
        <a:off x="18705" y="18705"/>
        <a:ext cx="5833474" cy="601217"/>
      </dsp:txXfrm>
    </dsp:sp>
    <dsp:sp modelId="{55A0E410-7765-4F10-A754-411612CE967A}">
      <dsp:nvSpPr>
        <dsp:cNvPr id="0" name=""/>
        <dsp:cNvSpPr/>
      </dsp:nvSpPr>
      <dsp:spPr>
        <a:xfrm>
          <a:off x="492657" y="727326"/>
          <a:ext cx="6597323" cy="6386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2814402"/>
                <a:satOff val="-3554"/>
                <a:lumOff val="4902"/>
                <a:alphaOff val="0"/>
                <a:tint val="50000"/>
                <a:satMod val="300000"/>
              </a:schemeClr>
            </a:gs>
            <a:gs pos="35000">
              <a:schemeClr val="accent5">
                <a:hueOff val="2814402"/>
                <a:satOff val="-3554"/>
                <a:lumOff val="4902"/>
                <a:alphaOff val="0"/>
                <a:tint val="37000"/>
                <a:satMod val="300000"/>
              </a:schemeClr>
            </a:gs>
            <a:gs pos="100000">
              <a:schemeClr val="accent5">
                <a:hueOff val="2814402"/>
                <a:satOff val="-3554"/>
                <a:lumOff val="490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73152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kern="1200" dirty="0" smtClean="0"/>
            <a:t>Baselining security policies &amp; common assurance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smtClean="0"/>
            <a:t>AARC, REFEDS, IGTF, PDK &amp; practical implementation measures</a:t>
          </a:r>
        </a:p>
      </dsp:txBody>
      <dsp:txXfrm>
        <a:off x="511362" y="746031"/>
        <a:ext cx="5652148" cy="601217"/>
      </dsp:txXfrm>
    </dsp:sp>
    <dsp:sp modelId="{1B279E5A-5FF2-4C3C-B6A0-0DA2610896C5}">
      <dsp:nvSpPr>
        <dsp:cNvPr id="0" name=""/>
        <dsp:cNvSpPr/>
      </dsp:nvSpPr>
      <dsp:spPr>
        <a:xfrm>
          <a:off x="985314" y="1454652"/>
          <a:ext cx="6597323" cy="6386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5628804"/>
                <a:satOff val="-7109"/>
                <a:lumOff val="9804"/>
                <a:alphaOff val="0"/>
                <a:tint val="50000"/>
                <a:satMod val="300000"/>
              </a:schemeClr>
            </a:gs>
            <a:gs pos="35000">
              <a:schemeClr val="accent5">
                <a:hueOff val="5628804"/>
                <a:satOff val="-7109"/>
                <a:lumOff val="9804"/>
                <a:alphaOff val="0"/>
                <a:tint val="37000"/>
                <a:satMod val="300000"/>
              </a:schemeClr>
            </a:gs>
            <a:gs pos="100000">
              <a:schemeClr val="accent5">
                <a:hueOff val="5628804"/>
                <a:satOff val="-7109"/>
                <a:lumOff val="980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73152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kern="1200" dirty="0" smtClean="0"/>
            <a:t>An incident coordination hub and a trust posture</a:t>
          </a:r>
          <a:endParaRPr lang="en-GB" sz="18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smtClean="0"/>
            <a:t>spanning providers and core, based on experience &amp; exercises</a:t>
          </a:r>
          <a:endParaRPr lang="en-GB" sz="1400" kern="1200" dirty="0"/>
        </a:p>
      </dsp:txBody>
      <dsp:txXfrm>
        <a:off x="1004019" y="1473357"/>
        <a:ext cx="5652148" cy="601217"/>
      </dsp:txXfrm>
    </dsp:sp>
    <dsp:sp modelId="{3C7EEE2B-CE4E-4A58-8A9F-4E73F3205549}">
      <dsp:nvSpPr>
        <dsp:cNvPr id="0" name=""/>
        <dsp:cNvSpPr/>
      </dsp:nvSpPr>
      <dsp:spPr>
        <a:xfrm>
          <a:off x="1477971" y="2181978"/>
          <a:ext cx="6597323" cy="6386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8443206"/>
                <a:satOff val="-10663"/>
                <a:lumOff val="14706"/>
                <a:alphaOff val="0"/>
                <a:tint val="50000"/>
                <a:satMod val="300000"/>
              </a:schemeClr>
            </a:gs>
            <a:gs pos="35000">
              <a:schemeClr val="accent5">
                <a:hueOff val="8443206"/>
                <a:satOff val="-10663"/>
                <a:lumOff val="14706"/>
                <a:alphaOff val="0"/>
                <a:tint val="37000"/>
                <a:satMod val="300000"/>
              </a:schemeClr>
            </a:gs>
            <a:gs pos="100000">
              <a:schemeClr val="accent5">
                <a:hueOff val="8443206"/>
                <a:satOff val="-10663"/>
                <a:lumOff val="1470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73152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kern="1200" dirty="0" smtClean="0"/>
            <a:t>Actionable operational response to incidents</a:t>
          </a:r>
          <a:endParaRPr lang="en-GB" sz="18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smtClean="0"/>
            <a:t>EOSC core expertise to support resolution of cross-provider issues</a:t>
          </a:r>
          <a:endParaRPr lang="en-GB" sz="1400" kern="1200" dirty="0"/>
        </a:p>
      </dsp:txBody>
      <dsp:txXfrm>
        <a:off x="1496676" y="2200683"/>
        <a:ext cx="5652148" cy="601217"/>
      </dsp:txXfrm>
    </dsp:sp>
    <dsp:sp modelId="{B09050A8-A3D1-407B-BBDD-7EF75D2BD755}">
      <dsp:nvSpPr>
        <dsp:cNvPr id="0" name=""/>
        <dsp:cNvSpPr/>
      </dsp:nvSpPr>
      <dsp:spPr>
        <a:xfrm>
          <a:off x="1970629" y="2909304"/>
          <a:ext cx="6597323" cy="6386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11257609"/>
                <a:satOff val="-14218"/>
                <a:lumOff val="19608"/>
                <a:alphaOff val="0"/>
                <a:tint val="50000"/>
                <a:satMod val="300000"/>
              </a:schemeClr>
            </a:gs>
            <a:gs pos="35000">
              <a:schemeClr val="accent5">
                <a:hueOff val="11257609"/>
                <a:satOff val="-14218"/>
                <a:lumOff val="19608"/>
                <a:alphaOff val="0"/>
                <a:tint val="37000"/>
                <a:satMod val="300000"/>
              </a:schemeClr>
            </a:gs>
            <a:gs pos="100000">
              <a:schemeClr val="accent5">
                <a:hueOff val="11257609"/>
                <a:satOff val="-14218"/>
                <a:lumOff val="1960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73152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kern="1200" dirty="0" smtClean="0"/>
            <a:t>Fostering trust through a known skills programme</a:t>
          </a:r>
          <a:endParaRPr lang="en-GB" sz="18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smtClean="0"/>
            <a:t>so that your peers may have confidence in service provider abilities</a:t>
          </a:r>
          <a:endParaRPr lang="en-GB" sz="1400" kern="1200" dirty="0"/>
        </a:p>
      </dsp:txBody>
      <dsp:txXfrm>
        <a:off x="1989334" y="2928009"/>
        <a:ext cx="5652148" cy="601217"/>
      </dsp:txXfrm>
    </dsp:sp>
    <dsp:sp modelId="{1E79D642-3CB1-4E2D-B8D6-3B7315386B94}">
      <dsp:nvSpPr>
        <dsp:cNvPr id="0" name=""/>
        <dsp:cNvSpPr/>
      </dsp:nvSpPr>
      <dsp:spPr>
        <a:xfrm>
          <a:off x="6182215" y="466553"/>
          <a:ext cx="415108" cy="415108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400" kern="1200"/>
        </a:p>
      </dsp:txBody>
      <dsp:txXfrm>
        <a:off x="6275614" y="466553"/>
        <a:ext cx="228310" cy="312369"/>
      </dsp:txXfrm>
    </dsp:sp>
    <dsp:sp modelId="{44C9631E-A441-434E-8EDD-9D64C415BDF5}">
      <dsp:nvSpPr>
        <dsp:cNvPr id="0" name=""/>
        <dsp:cNvSpPr/>
      </dsp:nvSpPr>
      <dsp:spPr>
        <a:xfrm>
          <a:off x="6674873" y="1193879"/>
          <a:ext cx="415108" cy="415108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4095025"/>
            <a:satOff val="14877"/>
            <a:lumOff val="1514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400" kern="1200"/>
        </a:p>
      </dsp:txBody>
      <dsp:txXfrm>
        <a:off x="6768272" y="1193879"/>
        <a:ext cx="228310" cy="312369"/>
      </dsp:txXfrm>
    </dsp:sp>
    <dsp:sp modelId="{EFA3865A-9498-4775-8391-8F2EE50E1624}">
      <dsp:nvSpPr>
        <dsp:cNvPr id="0" name=""/>
        <dsp:cNvSpPr/>
      </dsp:nvSpPr>
      <dsp:spPr>
        <a:xfrm>
          <a:off x="7167530" y="1910561"/>
          <a:ext cx="415108" cy="415108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8190050"/>
            <a:satOff val="29755"/>
            <a:lumOff val="3029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400" kern="1200"/>
        </a:p>
      </dsp:txBody>
      <dsp:txXfrm>
        <a:off x="7260929" y="1910561"/>
        <a:ext cx="228310" cy="312369"/>
      </dsp:txXfrm>
    </dsp:sp>
    <dsp:sp modelId="{801E305B-6D4F-4364-BC81-4D3C3F4DC727}">
      <dsp:nvSpPr>
        <dsp:cNvPr id="0" name=""/>
        <dsp:cNvSpPr/>
      </dsp:nvSpPr>
      <dsp:spPr>
        <a:xfrm>
          <a:off x="7660187" y="2644983"/>
          <a:ext cx="415108" cy="415108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12285075"/>
            <a:satOff val="44632"/>
            <a:lumOff val="4543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7753586" y="2644983"/>
        <a:ext cx="228310" cy="3123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029354" cy="435849"/>
          </a:xfrm>
          <a:prstGeom prst="rect">
            <a:avLst/>
          </a:prstGeom>
        </p:spPr>
        <p:txBody>
          <a:bodyPr vert="horz" lIns="76398" tIns="38199" rIns="76398" bIns="38199" rtlCol="0"/>
          <a:lstStyle>
            <a:lvl1pPr algn="l">
              <a:defRPr sz="10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2652687" y="0"/>
            <a:ext cx="2029354" cy="435849"/>
          </a:xfrm>
          <a:prstGeom prst="rect">
            <a:avLst/>
          </a:prstGeom>
        </p:spPr>
        <p:txBody>
          <a:bodyPr vert="horz" lIns="76398" tIns="38199" rIns="76398" bIns="38199" rtlCol="0"/>
          <a:lstStyle>
            <a:lvl1pPr algn="r">
              <a:defRPr sz="1000"/>
            </a:lvl1pPr>
          </a:lstStyle>
          <a:p>
            <a:fld id="{0FC8E9CF-6ECB-41C1-8DD6-9BF6F92CECC7}" type="datetimeFigureOut">
              <a:rPr lang="en-GB" smtClean="0"/>
              <a:t>25/05/2021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250953"/>
            <a:ext cx="2029354" cy="435848"/>
          </a:xfrm>
          <a:prstGeom prst="rect">
            <a:avLst/>
          </a:prstGeom>
        </p:spPr>
        <p:txBody>
          <a:bodyPr vert="horz" lIns="76398" tIns="38199" rIns="76398" bIns="38199" rtlCol="0" anchor="b"/>
          <a:lstStyle>
            <a:lvl1pPr algn="l">
              <a:defRPr sz="10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2652687" y="8250953"/>
            <a:ext cx="2029354" cy="435848"/>
          </a:xfrm>
          <a:prstGeom prst="rect">
            <a:avLst/>
          </a:prstGeom>
        </p:spPr>
        <p:txBody>
          <a:bodyPr vert="horz" lIns="76398" tIns="38199" rIns="76398" bIns="38199" rtlCol="0" anchor="b"/>
          <a:lstStyle>
            <a:lvl1pPr algn="r">
              <a:defRPr sz="1000"/>
            </a:lvl1pPr>
          </a:lstStyle>
          <a:p>
            <a:fld id="{436F6F17-2B88-4A13-AF5C-86B2AC9067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575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Shape 612"/>
          <p:cNvSpPr>
            <a:spLocks noGrp="1" noRot="1" noChangeAspect="1"/>
          </p:cNvSpPr>
          <p:nvPr>
            <p:ph type="sldImg"/>
          </p:nvPr>
        </p:nvSpPr>
        <p:spPr>
          <a:xfrm>
            <a:off x="-554038" y="650875"/>
            <a:ext cx="5791201" cy="3257550"/>
          </a:xfrm>
          <a:prstGeom prst="rect">
            <a:avLst/>
          </a:prstGeom>
        </p:spPr>
        <p:txBody>
          <a:bodyPr lIns="76398" tIns="38199" rIns="76398" bIns="38199"/>
          <a:lstStyle/>
          <a:p>
            <a:endParaRPr/>
          </a:p>
        </p:txBody>
      </p:sp>
      <p:sp>
        <p:nvSpPr>
          <p:cNvPr id="613" name="Shape 613"/>
          <p:cNvSpPr>
            <a:spLocks noGrp="1"/>
          </p:cNvSpPr>
          <p:nvPr>
            <p:ph type="body" sz="quarter" idx="1"/>
          </p:nvPr>
        </p:nvSpPr>
        <p:spPr>
          <a:xfrm>
            <a:off x="624417" y="4126230"/>
            <a:ext cx="3434292" cy="3909060"/>
          </a:xfrm>
          <a:prstGeom prst="rect">
            <a:avLst/>
          </a:prstGeom>
        </p:spPr>
        <p:txBody>
          <a:bodyPr lIns="76398" tIns="38199" rIns="76398" bIns="38199"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1pPr>
    <a:lvl2pPr indent="8572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2pPr>
    <a:lvl3pPr indent="17145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3pPr>
    <a:lvl4pPr indent="25717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4pPr>
    <a:lvl5pPr indent="34290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5pPr>
    <a:lvl6pPr indent="42862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6pPr>
    <a:lvl7pPr indent="51435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7pPr>
    <a:lvl8pPr indent="60007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8pPr>
    <a:lvl9pPr indent="68580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9.wmf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Voorbla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" name="NIKHEF_PATROON1.png" descr="NIKHEF_PATROON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28926" y="98775"/>
            <a:ext cx="7123931" cy="494595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Vorm"/>
          <p:cNvSpPr/>
          <p:nvPr/>
        </p:nvSpPr>
        <p:spPr>
          <a:xfrm>
            <a:off x="7262180" y="1067"/>
            <a:ext cx="1916944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21113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" name="Driehoek"/>
          <p:cNvSpPr/>
          <p:nvPr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none" baseline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0" name="Tekst"/>
          <p:cNvSpPr txBox="1">
            <a:spLocks noGrp="1"/>
          </p:cNvSpPr>
          <p:nvPr>
            <p:ph type="body" sz="quarter" idx="13"/>
          </p:nvPr>
        </p:nvSpPr>
        <p:spPr>
          <a:xfrm>
            <a:off x="5768975" y="2716932"/>
            <a:ext cx="2443114" cy="2182697"/>
          </a:xfrm>
          <a:prstGeom prst="rect">
            <a:avLst/>
          </a:prstGeom>
        </p:spPr>
        <p:txBody>
          <a:bodyPr anchor="b"/>
          <a:lstStyle>
            <a:lvl1pPr>
              <a:defRPr sz="1600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Trust and Security in the EOSC era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854D6915-EC47-0443-8D2D-B4C6FA02950F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4191769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4D92B7DB-1453-9C41-A644-6FDD87329F0A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04D00369-1CA4-7747-BA9D-8239C719DFA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0416904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Trust and Security in the EOSC era</a:t>
            </a:r>
            <a:endParaRPr lang="nl-NL" dirty="0"/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19E42B3-C5CA-B34A-BFA7-5538D5460E4D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EC571EEC-5282-8A4B-BBE3-EC6B17059A06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1AFB6DD2-2DB6-054C-8587-4E89E3A6EE4B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0490673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Trust and Security in the EOSC era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CECC546E-8411-2446-B343-37FCE081BA5D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32AADFA-B07E-7045-93DC-A348550AB487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FFA60698-6560-1741-B899-43E9278DBA31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2134992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Trust and Security in the EOSC era</a:t>
            </a:r>
            <a:endParaRPr lang="nl-NL" dirty="0"/>
          </a:p>
        </p:txBody>
      </p:sp>
      <p:sp>
        <p:nvSpPr>
          <p:cNvPr id="13" name="Foto bijschrift">
            <a:extLst>
              <a:ext uri="{FF2B5EF4-FFF2-40B4-BE49-F238E27FC236}">
                <a16:creationId xmlns:a16="http://schemas.microsoft.com/office/drawing/2014/main" id="{E424E1FF-715F-A04E-A5DD-28E5C7DF8C7F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9B31A421-C084-6941-A8A8-5DFA5DB6612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41867363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Trust and Security in the EOSC era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8D32B9B-485B-7448-AEFC-33F6D51139A7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4F1FD79B-1171-2E4D-AE4A-521A5A58D973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8520"/>
            <a:ext cx="4191769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93601381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8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Trust and Security in the EOSC era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3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25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F86E10D-74D2-C949-AFEC-6FE315C0C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Trust and Security in the EOSC era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F596623C-DCE5-7141-B4B8-F3C3FF99FC7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HOOFDTITEL VAN DEZE SLIDE, EVENTUEEL OVER MEERDERE REGELS."/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70" name="Afbeelding"/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Trust and Security in the EOSC era</a:t>
            </a:r>
            <a:endParaRPr lang="nl-NL" dirty="0"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Trust and Security in the EOSC era</a:t>
            </a:r>
            <a:endParaRPr lang="nl-NL" dirty="0"/>
          </a:p>
        </p:txBody>
      </p:sp>
      <p:sp>
        <p:nvSpPr>
          <p:cNvPr id="12" name="Foto bijschrift">
            <a:extLst>
              <a:ext uri="{FF2B5EF4-FFF2-40B4-BE49-F238E27FC236}">
                <a16:creationId xmlns:a16="http://schemas.microsoft.com/office/drawing/2014/main" id="{5CB58DAA-4A13-1D45-8D6B-C9714A08623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A69A5FC-118C-FD41-9E0E-390B213F5EC9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14958417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Trust and Security in the EOSC era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7440464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373593689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riehoek">
            <a:extLst>
              <a:ext uri="{FF2B5EF4-FFF2-40B4-BE49-F238E27FC236}">
                <a16:creationId xmlns:a16="http://schemas.microsoft.com/office/drawing/2014/main" id="{D94CC9BE-E0E2-DD44-99EA-8079FEA30B0A}"/>
              </a:ext>
            </a:extLst>
          </p:cNvPr>
          <p:cNvSpPr/>
          <p:nvPr userDrawn="1"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FF3F697-74A7-814C-A92A-9DAF02A44E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70202" y="0"/>
            <a:ext cx="4673798" cy="5149623"/>
          </a:xfrm>
          <a:custGeom>
            <a:avLst/>
            <a:gdLst>
              <a:gd name="connsiteX0" fmla="*/ 0 w 12463462"/>
              <a:gd name="connsiteY0" fmla="*/ 0 h 13716000"/>
              <a:gd name="connsiteX1" fmla="*/ 12463462 w 12463462"/>
              <a:gd name="connsiteY1" fmla="*/ 0 h 13716000"/>
              <a:gd name="connsiteX2" fmla="*/ 12463462 w 12463462"/>
              <a:gd name="connsiteY2" fmla="*/ 13716000 h 13716000"/>
              <a:gd name="connsiteX3" fmla="*/ 0 w 12463462"/>
              <a:gd name="connsiteY3" fmla="*/ 13716000 h 13716000"/>
              <a:gd name="connsiteX4" fmla="*/ 0 w 12463462"/>
              <a:gd name="connsiteY4" fmla="*/ 0 h 13716000"/>
              <a:gd name="connsiteX0" fmla="*/ 0 w 12463462"/>
              <a:gd name="connsiteY0" fmla="*/ 0 h 13732328"/>
              <a:gd name="connsiteX1" fmla="*/ 12463462 w 12463462"/>
              <a:gd name="connsiteY1" fmla="*/ 0 h 13732328"/>
              <a:gd name="connsiteX2" fmla="*/ 12463462 w 12463462"/>
              <a:gd name="connsiteY2" fmla="*/ 13716000 h 13732328"/>
              <a:gd name="connsiteX3" fmla="*/ 4980215 w 12463462"/>
              <a:gd name="connsiteY3" fmla="*/ 13732328 h 13732328"/>
              <a:gd name="connsiteX4" fmla="*/ 0 w 12463462"/>
              <a:gd name="connsiteY4" fmla="*/ 0 h 1373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3462" h="13732328">
                <a:moveTo>
                  <a:pt x="0" y="0"/>
                </a:moveTo>
                <a:lnTo>
                  <a:pt x="12463462" y="0"/>
                </a:lnTo>
                <a:lnTo>
                  <a:pt x="12463462" y="13716000"/>
                </a:lnTo>
                <a:lnTo>
                  <a:pt x="4980215" y="13732328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6611460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Trust and Security in the EOSC era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947EFE01-6BFF-0E44-8E51-5AF6FA991248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3607942677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D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7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7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Trust and Security in the EOSC era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D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2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Trust and Security in the EOSC era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0E4F1D00-CFCD-EF44-B83A-277DE284857E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Trust and Security in the EOSC era</a:t>
            </a:r>
            <a:endParaRPr lang="nl-NL" dirty="0"/>
          </a:p>
        </p:txBody>
      </p:sp>
      <p:sp>
        <p:nvSpPr>
          <p:cNvPr id="15" name="Hoofdtekst">
            <a:extLst>
              <a:ext uri="{FF2B5EF4-FFF2-40B4-BE49-F238E27FC236}">
                <a16:creationId xmlns:a16="http://schemas.microsoft.com/office/drawing/2014/main" id="{CE3A2554-74BD-F447-B71D-43C908BF2C3B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6" name="HOOFDTITEL VAN DEZE SLIDE, EVENTUEEL OVER MEERDERE REGELS.">
            <a:extLst>
              <a:ext uri="{FF2B5EF4-FFF2-40B4-BE49-F238E27FC236}">
                <a16:creationId xmlns:a16="http://schemas.microsoft.com/office/drawing/2014/main" id="{0E4203EE-2136-E44A-A60B-E597DA61CB31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B78BA9A3-8950-384F-A16D-93BFCA9CD9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7998156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Trust and Security in the EOSC era</a:t>
            </a:r>
            <a:endParaRPr lang="nl-NL" dirty="0"/>
          </a:p>
        </p:txBody>
      </p:sp>
      <p:sp>
        <p:nvSpPr>
          <p:cNvPr id="15" name="Foto bijschrift">
            <a:extLst>
              <a:ext uri="{FF2B5EF4-FFF2-40B4-BE49-F238E27FC236}">
                <a16:creationId xmlns:a16="http://schemas.microsoft.com/office/drawing/2014/main" id="{1D5E391E-F142-F047-84DE-09F983F5C0BE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Afbeelding">
            <a:extLst>
              <a:ext uri="{FF2B5EF4-FFF2-40B4-BE49-F238E27FC236}">
                <a16:creationId xmlns:a16="http://schemas.microsoft.com/office/drawing/2014/main" id="{99AD337A-CABF-0047-B43E-BC0DE0A2E04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50185286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7708383" y="0"/>
            <a:ext cx="1435618" cy="5143500"/>
            <a:chOff x="20555686" y="0"/>
            <a:chExt cx="3828315" cy="13716001"/>
          </a:xfrm>
        </p:grpSpPr>
        <p:sp>
          <p:nvSpPr>
            <p:cNvPr id="373" name="Driehoek"/>
            <p:cNvSpPr/>
            <p:nvPr/>
          </p:nvSpPr>
          <p:spPr>
            <a:xfrm rot="10800000">
              <a:off x="20555686" y="2972716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20555686" y="0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D8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Trust and Security in the EOSC era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7440464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162306846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6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3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40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38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39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41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E68A322A-3985-3B49-AA98-C343E61D2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Trust and Security in the EOSC era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F35E133F-D95E-8E45-933F-D96D674818C3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8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38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8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8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38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9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39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39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BE53EAE-91D2-0F45-8264-18BC28E7F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Trust and Security in the EOSC era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ABD9389-69DC-CC4D-968D-0A5DB05399E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3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39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37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38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4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4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4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F001C348-CEDD-784C-B610-CC25AEDCD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Trust and Security in the EOSC era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47B0887D-9623-2946-B53A-991301EDF138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8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9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8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9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9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94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495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49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60D94FB-0949-CB4E-91C0-0724EE1FE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Trust and Security in the EOSC era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2748CE92-E070-CE4E-B752-519B819C788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Trust and Security in the EOSC era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6442093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3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4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3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4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42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45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4B1549F1-2F10-9040-818E-36A7E8D5C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Trust and Security in the EOSC era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69834E08-80D4-0E46-994C-FDD2C37F929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0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1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54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5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5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5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59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jdelijke aanduiding voor voettekst 9">
            <a:extLst>
              <a:ext uri="{FF2B5EF4-FFF2-40B4-BE49-F238E27FC236}">
                <a16:creationId xmlns:a16="http://schemas.microsoft.com/office/drawing/2014/main" id="{D9CDCAAD-3409-3C49-BBDB-06E189C1E9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Trust and Security in the EOSC era</a:t>
            </a:r>
            <a:endParaRPr lang="nl-NL" dirty="0"/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EBA045EE-B5B8-7742-A8E2-6836CA85EE1D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0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0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0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0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0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08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3573314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0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0380"/>
            <a:ext cx="3572718" cy="338044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1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77CCFCBD-9079-D54E-988E-EBE654181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Trust and Security in the EOSC era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C20BBACA-BDFE-9341-8ED2-C6E910F3D52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5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56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54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55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59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6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211BF1ED-0B01-484D-8756-2F0EF1152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Trust and Security in the EOSC era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D2DA546-8064-7A48-B17D-4C25C7637D8A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0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0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0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0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50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11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512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514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A56256B-307C-794B-9ADB-E6E5BD1FD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Trust and Security in the EOSC era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78164A18-3028-8F4E-8E60-C70DBE92E8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54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57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55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56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5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61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C0F6039B-D945-4343-8C53-87D4543F3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Trust and Security in the EOSC era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E170D58-885D-C949-B35D-094D7AD090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Afbeelding"/>
          <p:cNvSpPr>
            <a:spLocks noGrp="1"/>
          </p:cNvSpPr>
          <p:nvPr>
            <p:ph type="pic" idx="13"/>
          </p:nvPr>
        </p:nvSpPr>
        <p:spPr>
          <a:xfrm>
            <a:off x="-23243" y="-7317"/>
            <a:ext cx="9190485" cy="515813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Afbeelding"/>
          <p:cNvSpPr>
            <a:spLocks noGrp="1"/>
          </p:cNvSpPr>
          <p:nvPr>
            <p:ph type="pic" idx="13"/>
          </p:nvPr>
        </p:nvSpPr>
        <p:spPr>
          <a:xfrm>
            <a:off x="-12247" y="0"/>
            <a:ext cx="9156247" cy="5161686"/>
          </a:xfrm>
          <a:custGeom>
            <a:avLst/>
            <a:gdLst>
              <a:gd name="connsiteX0" fmla="*/ 0 w 24384000"/>
              <a:gd name="connsiteY0" fmla="*/ 0 h 13748168"/>
              <a:gd name="connsiteX1" fmla="*/ 24384000 w 24384000"/>
              <a:gd name="connsiteY1" fmla="*/ 0 h 13748168"/>
              <a:gd name="connsiteX2" fmla="*/ 24384000 w 24384000"/>
              <a:gd name="connsiteY2" fmla="*/ 13748168 h 13748168"/>
              <a:gd name="connsiteX3" fmla="*/ 0 w 24384000"/>
              <a:gd name="connsiteY3" fmla="*/ 13748168 h 13748168"/>
              <a:gd name="connsiteX4" fmla="*/ 0 w 24384000"/>
              <a:gd name="connsiteY4" fmla="*/ 0 h 13748168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0 w 24384000"/>
              <a:gd name="connsiteY4" fmla="*/ 0 h 13764497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4539343 w 24384000"/>
              <a:gd name="connsiteY4" fmla="*/ 5061857 h 13764497"/>
              <a:gd name="connsiteX5" fmla="*/ 0 w 24384000"/>
              <a:gd name="connsiteY5" fmla="*/ 0 h 13764497"/>
              <a:gd name="connsiteX0" fmla="*/ 16329 w 24400329"/>
              <a:gd name="connsiteY0" fmla="*/ 0 h 13764497"/>
              <a:gd name="connsiteX1" fmla="*/ 24400329 w 24400329"/>
              <a:gd name="connsiteY1" fmla="*/ 0 h 13764497"/>
              <a:gd name="connsiteX2" fmla="*/ 24400329 w 24400329"/>
              <a:gd name="connsiteY2" fmla="*/ 13748168 h 13764497"/>
              <a:gd name="connsiteX3" fmla="*/ 12360729 w 24400329"/>
              <a:gd name="connsiteY3" fmla="*/ 13764497 h 13764497"/>
              <a:gd name="connsiteX4" fmla="*/ 0 w 24400329"/>
              <a:gd name="connsiteY4" fmla="*/ 6874328 h 13764497"/>
              <a:gd name="connsiteX5" fmla="*/ 16329 w 24400329"/>
              <a:gd name="connsiteY5" fmla="*/ 0 h 13764497"/>
              <a:gd name="connsiteX0" fmla="*/ 32658 w 24416658"/>
              <a:gd name="connsiteY0" fmla="*/ 0 h 13764497"/>
              <a:gd name="connsiteX1" fmla="*/ 24416658 w 24416658"/>
              <a:gd name="connsiteY1" fmla="*/ 0 h 13764497"/>
              <a:gd name="connsiteX2" fmla="*/ 24416658 w 24416658"/>
              <a:gd name="connsiteY2" fmla="*/ 13748168 h 13764497"/>
              <a:gd name="connsiteX3" fmla="*/ 12377058 w 24416658"/>
              <a:gd name="connsiteY3" fmla="*/ 13764497 h 13764497"/>
              <a:gd name="connsiteX4" fmla="*/ 0 w 24416658"/>
              <a:gd name="connsiteY4" fmla="*/ 8850086 h 13764497"/>
              <a:gd name="connsiteX5" fmla="*/ 32658 w 24416658"/>
              <a:gd name="connsiteY5" fmla="*/ 0 h 13764497"/>
              <a:gd name="connsiteX0" fmla="*/ 32658 w 24416658"/>
              <a:gd name="connsiteY0" fmla="*/ 0 h 13748168"/>
              <a:gd name="connsiteX1" fmla="*/ 24416658 w 24416658"/>
              <a:gd name="connsiteY1" fmla="*/ 0 h 13748168"/>
              <a:gd name="connsiteX2" fmla="*/ 24416658 w 24416658"/>
              <a:gd name="connsiteY2" fmla="*/ 13748168 h 13748168"/>
              <a:gd name="connsiteX3" fmla="*/ 14597744 w 24416658"/>
              <a:gd name="connsiteY3" fmla="*/ 13748168 h 13748168"/>
              <a:gd name="connsiteX4" fmla="*/ 0 w 24416658"/>
              <a:gd name="connsiteY4" fmla="*/ 8850086 h 13748168"/>
              <a:gd name="connsiteX5" fmla="*/ 32658 w 24416658"/>
              <a:gd name="connsiteY5" fmla="*/ 0 h 13748168"/>
              <a:gd name="connsiteX0" fmla="*/ 32658 w 24416658"/>
              <a:gd name="connsiteY0" fmla="*/ 0 h 13764496"/>
              <a:gd name="connsiteX1" fmla="*/ 24416658 w 24416658"/>
              <a:gd name="connsiteY1" fmla="*/ 0 h 13764496"/>
              <a:gd name="connsiteX2" fmla="*/ 24416658 w 24416658"/>
              <a:gd name="connsiteY2" fmla="*/ 13748168 h 13764496"/>
              <a:gd name="connsiteX3" fmla="*/ 14173201 w 24416658"/>
              <a:gd name="connsiteY3" fmla="*/ 13764496 h 13764496"/>
              <a:gd name="connsiteX4" fmla="*/ 0 w 24416658"/>
              <a:gd name="connsiteY4" fmla="*/ 8850086 h 13764496"/>
              <a:gd name="connsiteX5" fmla="*/ 32658 w 24416658"/>
              <a:gd name="connsiteY5" fmla="*/ 0 h 1376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16658" h="13764496">
                <a:moveTo>
                  <a:pt x="32658" y="0"/>
                </a:moveTo>
                <a:lnTo>
                  <a:pt x="24416658" y="0"/>
                </a:lnTo>
                <a:lnTo>
                  <a:pt x="24416658" y="13748168"/>
                </a:lnTo>
                <a:lnTo>
                  <a:pt x="14173201" y="13764496"/>
                </a:lnTo>
                <a:lnTo>
                  <a:pt x="0" y="8850086"/>
                </a:lnTo>
                <a:lnTo>
                  <a:pt x="32658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587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238125" y="3581243"/>
            <a:ext cx="2300040" cy="1319526"/>
          </a:xfrm>
          <a:prstGeom prst="rect">
            <a:avLst/>
          </a:prstGeom>
        </p:spPr>
        <p:txBody>
          <a:bodyPr anchor="b"/>
          <a:lstStyle>
            <a:lvl1pPr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Afbeelding"/>
          <p:cNvSpPr>
            <a:spLocks noGrp="1"/>
          </p:cNvSpPr>
          <p:nvPr>
            <p:ph type="pic" idx="13"/>
          </p:nvPr>
        </p:nvSpPr>
        <p:spPr>
          <a:xfrm>
            <a:off x="-3348" y="-12520"/>
            <a:ext cx="8438094" cy="5156293"/>
          </a:xfrm>
          <a:custGeom>
            <a:avLst/>
            <a:gdLst>
              <a:gd name="connsiteX0" fmla="*/ 0 w 22501585"/>
              <a:gd name="connsiteY0" fmla="*/ 0 h 13717457"/>
              <a:gd name="connsiteX1" fmla="*/ 22501585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0 h 13717457"/>
              <a:gd name="connsiteX1" fmla="*/ 17896927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16329 h 13733786"/>
              <a:gd name="connsiteX1" fmla="*/ 17456057 w 22501585"/>
              <a:gd name="connsiteY1" fmla="*/ 0 h 13733786"/>
              <a:gd name="connsiteX2" fmla="*/ 22501585 w 22501585"/>
              <a:gd name="connsiteY2" fmla="*/ 13733786 h 13733786"/>
              <a:gd name="connsiteX3" fmla="*/ 0 w 22501585"/>
              <a:gd name="connsiteY3" fmla="*/ 13733786 h 13733786"/>
              <a:gd name="connsiteX4" fmla="*/ 0 w 22501585"/>
              <a:gd name="connsiteY4" fmla="*/ 16329 h 13733786"/>
              <a:gd name="connsiteX0" fmla="*/ 0 w 22501585"/>
              <a:gd name="connsiteY0" fmla="*/ 32657 h 13750114"/>
              <a:gd name="connsiteX1" fmla="*/ 17080499 w 22501585"/>
              <a:gd name="connsiteY1" fmla="*/ 0 h 13750114"/>
              <a:gd name="connsiteX2" fmla="*/ 22501585 w 22501585"/>
              <a:gd name="connsiteY2" fmla="*/ 13750114 h 13750114"/>
              <a:gd name="connsiteX3" fmla="*/ 0 w 22501585"/>
              <a:gd name="connsiteY3" fmla="*/ 13750114 h 13750114"/>
              <a:gd name="connsiteX4" fmla="*/ 0 w 22501585"/>
              <a:gd name="connsiteY4" fmla="*/ 32657 h 137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01585" h="13750114">
                <a:moveTo>
                  <a:pt x="0" y="32657"/>
                </a:moveTo>
                <a:lnTo>
                  <a:pt x="17080499" y="0"/>
                </a:lnTo>
                <a:lnTo>
                  <a:pt x="22501585" y="13750114"/>
                </a:lnTo>
                <a:lnTo>
                  <a:pt x="0" y="13750114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96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7070725" y="242731"/>
            <a:ext cx="1832273" cy="465803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Afbeelding"/>
          <p:cNvSpPr>
            <a:spLocks noGrp="1"/>
          </p:cNvSpPr>
          <p:nvPr>
            <p:ph type="pic" idx="13"/>
          </p:nvPr>
        </p:nvSpPr>
        <p:spPr>
          <a:xfrm>
            <a:off x="-3349" y="-23174"/>
            <a:ext cx="9175924" cy="5166947"/>
          </a:xfrm>
          <a:custGeom>
            <a:avLst/>
            <a:gdLst>
              <a:gd name="connsiteX0" fmla="*/ 0 w 24401860"/>
              <a:gd name="connsiteY0" fmla="*/ 0 h 13745869"/>
              <a:gd name="connsiteX1" fmla="*/ 24401860 w 24401860"/>
              <a:gd name="connsiteY1" fmla="*/ 0 h 13745869"/>
              <a:gd name="connsiteX2" fmla="*/ 24401860 w 24401860"/>
              <a:gd name="connsiteY2" fmla="*/ 13745869 h 13745869"/>
              <a:gd name="connsiteX3" fmla="*/ 0 w 24401860"/>
              <a:gd name="connsiteY3" fmla="*/ 13745869 h 13745869"/>
              <a:gd name="connsiteX4" fmla="*/ 0 w 24401860"/>
              <a:gd name="connsiteY4" fmla="*/ 0 h 13745869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24401860 w 24401860"/>
              <a:gd name="connsiteY2" fmla="*/ 13778526 h 13778526"/>
              <a:gd name="connsiteX3" fmla="*/ 0 w 24401860"/>
              <a:gd name="connsiteY3" fmla="*/ 13778526 h 13778526"/>
              <a:gd name="connsiteX4" fmla="*/ 0 w 24401860"/>
              <a:gd name="connsiteY4" fmla="*/ 32657 h 13778526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15423101 w 24401860"/>
              <a:gd name="connsiteY2" fmla="*/ 5074668 h 13778526"/>
              <a:gd name="connsiteX3" fmla="*/ 24401860 w 24401860"/>
              <a:gd name="connsiteY3" fmla="*/ 13778526 h 13778526"/>
              <a:gd name="connsiteX4" fmla="*/ 0 w 24401860"/>
              <a:gd name="connsiteY4" fmla="*/ 13778526 h 13778526"/>
              <a:gd name="connsiteX5" fmla="*/ 0 w 24401860"/>
              <a:gd name="connsiteY5" fmla="*/ 32657 h 13778526"/>
              <a:gd name="connsiteX0" fmla="*/ 0 w 24469130"/>
              <a:gd name="connsiteY0" fmla="*/ 32657 h 13778526"/>
              <a:gd name="connsiteX1" fmla="*/ 10244988 w 24469130"/>
              <a:gd name="connsiteY1" fmla="*/ 0 h 13778526"/>
              <a:gd name="connsiteX2" fmla="*/ 24469130 w 24469130"/>
              <a:gd name="connsiteY2" fmla="*/ 5384911 h 13778526"/>
              <a:gd name="connsiteX3" fmla="*/ 24401860 w 24469130"/>
              <a:gd name="connsiteY3" fmla="*/ 13778526 h 13778526"/>
              <a:gd name="connsiteX4" fmla="*/ 0 w 24469130"/>
              <a:gd name="connsiteY4" fmla="*/ 13778526 h 13778526"/>
              <a:gd name="connsiteX5" fmla="*/ 0 w 24469130"/>
              <a:gd name="connsiteY5" fmla="*/ 32657 h 1377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69130" h="13778526">
                <a:moveTo>
                  <a:pt x="0" y="32657"/>
                </a:moveTo>
                <a:lnTo>
                  <a:pt x="10244988" y="0"/>
                </a:lnTo>
                <a:lnTo>
                  <a:pt x="24469130" y="5384911"/>
                </a:lnTo>
                <a:lnTo>
                  <a:pt x="24401860" y="13778526"/>
                </a:lnTo>
                <a:lnTo>
                  <a:pt x="0" y="13778526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605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6289303" y="242731"/>
            <a:ext cx="2613695" cy="149826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Trust and Security in the EOSC era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780311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341735" y="55987"/>
            <a:ext cx="720906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8100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2018-Standard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73642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47663" y="957262"/>
            <a:ext cx="8454628" cy="395585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kkurat Std" panose="02000503000000000000" pitchFamily="2" charset="0"/>
              </a:defRPr>
            </a:lvl1pPr>
            <a:lvl2pPr>
              <a:defRPr sz="2000">
                <a:solidFill>
                  <a:schemeClr val="tx1"/>
                </a:solidFill>
                <a:latin typeface="Akkurat Std" panose="02000503000000000000" pitchFamily="2" charset="0"/>
              </a:defRPr>
            </a:lvl2pPr>
            <a:lvl3pPr>
              <a:defRPr sz="1800">
                <a:solidFill>
                  <a:schemeClr val="tx1"/>
                </a:solidFill>
                <a:latin typeface="Akkurat Std" panose="02000503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11270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47663" y="957262"/>
            <a:ext cx="8454628" cy="395585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kkurat Std" panose="02000503000000000000" pitchFamily="2" charset="0"/>
              </a:defRPr>
            </a:lvl1pPr>
            <a:lvl2pPr>
              <a:defRPr sz="2000">
                <a:solidFill>
                  <a:schemeClr val="tx1"/>
                </a:solidFill>
                <a:latin typeface="Akkurat Std" panose="02000503000000000000" pitchFamily="2" charset="0"/>
              </a:defRPr>
            </a:lvl2pPr>
            <a:lvl3pPr>
              <a:defRPr sz="1800">
                <a:solidFill>
                  <a:schemeClr val="tx1"/>
                </a:solidFill>
                <a:latin typeface="Akkurat Std" panose="02000503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89380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ik2018-Standard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95158"/>
            <a:ext cx="9144000" cy="4448342"/>
          </a:xfrm>
          <a:prstGeom prst="rect">
            <a:avLst/>
          </a:prstGeom>
          <a:solidFill>
            <a:schemeClr val="tx1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92649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95158"/>
            <a:ext cx="9144000" cy="4448342"/>
          </a:xfrm>
          <a:prstGeom prst="rect">
            <a:avLst/>
          </a:prstGeom>
          <a:solidFill>
            <a:srgbClr val="E3D88B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2572084"/>
            <a:ext cx="7950994" cy="1598863"/>
          </a:xfrm>
          <a:prstGeom prst="rect">
            <a:avLst/>
          </a:prstGeom>
          <a:solidFill>
            <a:srgbClr val="6F2575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259632" y="3273828"/>
            <a:ext cx="6691362" cy="587220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32" y="2668191"/>
            <a:ext cx="6400800" cy="495783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  <a:latin typeface="Akkurat Std Bold" panose="02000803000000000000" pitchFamily="2" charset="0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Isosceles Triangle 5"/>
          <p:cNvSpPr/>
          <p:nvPr userDrawn="1"/>
        </p:nvSpPr>
        <p:spPr>
          <a:xfrm rot="10800000">
            <a:off x="7087935" y="2572084"/>
            <a:ext cx="1729133" cy="1598863"/>
          </a:xfrm>
          <a:prstGeom prst="triangle">
            <a:avLst/>
          </a:prstGeom>
          <a:solidFill>
            <a:srgbClr val="6F2575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3082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209" y="1293854"/>
            <a:ext cx="6220749" cy="3373223"/>
          </a:xfrm>
          <a:prstGeom prst="rect">
            <a:avLst/>
          </a:prstGeom>
        </p:spPr>
      </p:pic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-27822" y="-16147"/>
            <a:ext cx="9171822" cy="659246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ianummer"/>
          <p:cNvSpPr txBox="1">
            <a:spLocks/>
          </p:cNvSpPr>
          <p:nvPr userDrawn="1"/>
        </p:nvSpPr>
        <p:spPr>
          <a:xfrm>
            <a:off x="8801243" y="4913264"/>
            <a:ext cx="256081" cy="22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GB" sz="1125" smtClean="0"/>
              <a:pPr/>
              <a:t>‹#›</a:t>
            </a:fld>
            <a:endParaRPr lang="en-GB" sz="1125"/>
          </a:p>
        </p:txBody>
      </p:sp>
      <p:sp>
        <p:nvSpPr>
          <p:cNvPr id="9" name="Physics Data Processing…"/>
          <p:cNvSpPr txBox="1">
            <a:spLocks noGrp="1"/>
          </p:cNvSpPr>
          <p:nvPr>
            <p:ph type="title" hasCustomPrompt="1"/>
          </p:nvPr>
        </p:nvSpPr>
        <p:spPr>
          <a:xfrm>
            <a:off x="-800" y="89583"/>
            <a:ext cx="9145600" cy="139700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  <a:lvl2pPr algn="ctr">
              <a:defRPr sz="2700">
                <a:latin typeface="Akkurat Std"/>
                <a:ea typeface="Akkurat Std"/>
                <a:cs typeface="Akkurat Std"/>
                <a:sym typeface="Akkurat Std"/>
              </a:defRPr>
            </a:lvl2pPr>
          </a:lstStyle>
          <a:p>
            <a:r>
              <a:rPr lang="en-US" dirty="0" smtClean="0">
                <a:solidFill>
                  <a:schemeClr val="bg1"/>
                </a:solidFill>
              </a:rPr>
              <a:t>Main Title</a:t>
            </a:r>
            <a:endParaRPr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/>
              <a:t>Subtitle text</a:t>
            </a:r>
            <a:endParaRPr dirty="0"/>
          </a:p>
        </p:txBody>
      </p:sp>
      <p:sp>
        <p:nvSpPr>
          <p:cNvPr id="11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2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79950" y="3281869"/>
            <a:ext cx="4180852" cy="923697"/>
          </a:xfrm>
          <a:prstGeom prst="rect">
            <a:avLst/>
          </a:prstGeom>
        </p:spPr>
        <p:txBody>
          <a:bodyPr/>
          <a:lstStyle>
            <a:lvl1pPr marL="15240" indent="0" algn="r">
              <a:buNone/>
              <a:defRPr sz="1800">
                <a:solidFill>
                  <a:schemeClr val="bg1"/>
                </a:solidFill>
                <a:latin typeface="Akkurat Std" panose="02000503000000000000" pitchFamily="2" charset="0"/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0" name="Rechthoek"/>
          <p:cNvSpPr/>
          <p:nvPr userDrawn="1"/>
        </p:nvSpPr>
        <p:spPr>
          <a:xfrm>
            <a:off x="-824" y="4674995"/>
            <a:ext cx="9144824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7" name="2011-2016…"/>
          <p:cNvSpPr txBox="1"/>
          <p:nvPr userDrawn="1"/>
        </p:nvSpPr>
        <p:spPr>
          <a:xfrm>
            <a:off x="7543867" y="4551606"/>
            <a:ext cx="1317668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600" cap="none" baseline="0" dirty="0" smtClean="0">
                <a:solidFill>
                  <a:srgbClr val="E3D88A"/>
                </a:solidFill>
              </a:rPr>
              <a:t>David </a:t>
            </a:r>
            <a:r>
              <a:rPr lang="en-US" sz="1600" cap="none" baseline="0" dirty="0" err="1" smtClean="0">
                <a:solidFill>
                  <a:srgbClr val="E3D88A"/>
                </a:solidFill>
              </a:rPr>
              <a:t>Groep</a:t>
            </a:r>
            <a:endParaRPr lang="en-US" sz="1600" cap="none" baseline="0" dirty="0" smtClean="0">
              <a:solidFill>
                <a:srgbClr val="E3D88A"/>
              </a:solidFill>
            </a:endParaRP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200" cap="none" baseline="0" dirty="0" smtClean="0">
                <a:solidFill>
                  <a:srgbClr val="6F2575"/>
                </a:solidFill>
              </a:rPr>
              <a:t>davidg@nikhef.nl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702" y="4205566"/>
            <a:ext cx="1186455" cy="46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6517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Nikh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348597"/>
            <a:ext cx="7029450" cy="993775"/>
          </a:xfrm>
          <a:prstGeom prst="rect">
            <a:avLst/>
          </a:prstGeom>
        </p:spPr>
        <p:txBody>
          <a:bodyPr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31" y="3964856"/>
            <a:ext cx="1834422" cy="71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791420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Nikhef RD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791" y="1095615"/>
            <a:ext cx="6135650" cy="3613544"/>
          </a:xfrm>
          <a:prstGeom prst="rect">
            <a:avLst/>
          </a:prstGeom>
        </p:spPr>
      </p:pic>
      <p:sp>
        <p:nvSpPr>
          <p:cNvPr id="6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9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348597"/>
            <a:ext cx="7029450" cy="993775"/>
          </a:xfrm>
          <a:prstGeom prst="rect">
            <a:avLst/>
          </a:prstGeom>
        </p:spPr>
        <p:txBody>
          <a:bodyPr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31" y="3964856"/>
            <a:ext cx="1834422" cy="718988"/>
          </a:xfrm>
          <a:prstGeom prst="rect">
            <a:avLst/>
          </a:prstGeom>
        </p:spPr>
      </p:pic>
      <p:sp>
        <p:nvSpPr>
          <p:cNvPr id="10" name="Rechthoek"/>
          <p:cNvSpPr/>
          <p:nvPr userDrawn="1"/>
        </p:nvSpPr>
        <p:spPr>
          <a:xfrm>
            <a:off x="1130" y="4667250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5064467" y="3720459"/>
            <a:ext cx="3936975" cy="1105431"/>
            <a:chOff x="13257342" y="9941877"/>
            <a:chExt cx="10498600" cy="2947816"/>
          </a:xfrm>
        </p:grpSpPr>
        <p:sp>
          <p:nvSpPr>
            <p:cNvPr id="12" name="2011-2016…"/>
            <p:cNvSpPr txBox="1"/>
            <p:nvPr/>
          </p:nvSpPr>
          <p:spPr>
            <a:xfrm>
              <a:off x="13257342" y="9941877"/>
              <a:ext cx="10498600" cy="29478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800" cap="none" baseline="0" dirty="0" smtClean="0">
                  <a:solidFill>
                    <a:schemeClr val="bg1"/>
                  </a:solidFill>
                </a:rPr>
                <a:t>David </a:t>
              </a:r>
              <a:r>
                <a:rPr lang="en-US" sz="1800" cap="none" baseline="0" dirty="0" err="1" smtClean="0">
                  <a:solidFill>
                    <a:schemeClr val="bg1"/>
                  </a:solidFill>
                </a:rPr>
                <a:t>Groep</a:t>
              </a:r>
              <a:endParaRPr lang="en-US" sz="1800" cap="none" baseline="0" dirty="0" smtClean="0">
                <a:solidFill>
                  <a:schemeClr val="bg1"/>
                </a:solidFill>
              </a:endParaRP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00" cap="none" baseline="0" dirty="0" smtClean="0">
                  <a:solidFill>
                    <a:srgbClr val="6F2575"/>
                  </a:solidFill>
                </a:rPr>
                <a:t>davidg@nikhef.nl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GB" sz="1300" cap="none" baseline="0" dirty="0">
                  <a:solidFill>
                    <a:srgbClr val="6F2575"/>
                  </a:solidFill>
                </a:rPr>
                <a:t>https://www.nikhef.nl/~davidg/presentations</a:t>
              </a:r>
              <a:r>
                <a:rPr lang="en-GB" sz="1300" cap="none" baseline="0" dirty="0" smtClean="0">
                  <a:solidFill>
                    <a:srgbClr val="6F2575"/>
                  </a:solidFill>
                </a:rPr>
                <a:t>/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00" cap="none" baseline="0" dirty="0">
                  <a:solidFill>
                    <a:srgbClr val="6F2575"/>
                  </a:solidFill>
                </a:rPr>
                <a:t>https://orcid.org/0000-0003-1026-6606</a:t>
              </a:r>
              <a:endParaRPr sz="1300" cap="none" baseline="0" dirty="0">
                <a:solidFill>
                  <a:srgbClr val="6F2575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8979" y="12028322"/>
              <a:ext cx="529432" cy="52943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652" y="3957111"/>
            <a:ext cx="1834422" cy="71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571480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UR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348597"/>
            <a:ext cx="7029450" cy="993775"/>
          </a:xfrm>
          <a:prstGeom prst="rect">
            <a:avLst/>
          </a:prstGeom>
        </p:spPr>
        <p:txBody>
          <a:bodyPr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402" y="4215439"/>
            <a:ext cx="1259675" cy="493720"/>
          </a:xfrm>
          <a:prstGeom prst="rect">
            <a:avLst/>
          </a:prstGeom>
        </p:spPr>
      </p:pic>
      <p:sp>
        <p:nvSpPr>
          <p:cNvPr id="4" name="Title 4"/>
          <p:cNvSpPr txBox="1">
            <a:spLocks/>
          </p:cNvSpPr>
          <p:nvPr userDrawn="1"/>
        </p:nvSpPr>
        <p:spPr>
          <a:xfrm>
            <a:off x="0" y="4871452"/>
            <a:ext cx="9144000" cy="272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 anchorCtr="0"/>
          <a:lstStyle>
            <a:lvl1pPr marL="21675" marR="21675" indent="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Akkurat Std" panose="02000503000000000000" pitchFamily="2" charset="0"/>
                <a:cs typeface="Akkurat Std" panose="02000503000000000000" pitchFamily="2" charset="0"/>
                <a:sym typeface="Akkurat Std Mono"/>
              </a:defRPr>
            </a:lvl1pPr>
            <a:lvl2pPr marL="21675" marR="21675" indent="8572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2pPr>
            <a:lvl3pPr marL="21675" marR="21675" indent="17145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3pPr>
            <a:lvl4pPr marL="21675" marR="21675" indent="25717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4pPr>
            <a:lvl5pPr marL="21675" marR="21675" indent="34290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5pPr>
            <a:lvl6pPr marL="21675" marR="21675" indent="42862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6pPr>
            <a:lvl7pPr marL="21675" marR="21675" indent="51435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7pPr>
            <a:lvl8pPr marL="21675" marR="21675" indent="60007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8pPr>
            <a:lvl9pPr marL="21675" marR="21675" indent="68580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9pPr>
          </a:lstStyle>
          <a:p>
            <a:pPr marL="21675" marR="21675" lvl="0" indent="0" algn="ctr" defTabSz="485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 dirty="0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sym typeface="Akkurat Std Mono"/>
              </a:rPr>
              <a:t>this work is co-funded by and contributing to the Dutch National e-Infrastructure coordinated by SURF</a:t>
            </a:r>
            <a:endParaRPr kumimoji="0" lang="en-GB" sz="1350" b="0" i="0" u="none" strike="noStrike" kern="0" cap="none" spc="0" normalizeH="0" baseline="0" noProof="0" dirty="0">
              <a:ln>
                <a:noFill/>
              </a:ln>
              <a:solidFill>
                <a:srgbClr val="E3D88B"/>
              </a:solidFill>
              <a:effectLst/>
              <a:uLnTx/>
              <a:uFill>
                <a:solidFill>
                  <a:srgbClr val="000000"/>
                </a:solidFill>
              </a:uFill>
              <a:latin typeface="Akkurat Std" panose="02000503000000000000" pitchFamily="2" charset="0"/>
              <a:sym typeface="Akkurat Std Mono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883" y="4215439"/>
            <a:ext cx="1010653" cy="5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609859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Trust and Security in the EOSC era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4965166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9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B83153A6-F6AA-7F44-8E1F-AAB407344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Trust and Security in the EOSC era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DC859610-B140-AC4F-91F1-D90108BC3EA2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Trust and Security in the EOSC era</a:t>
            </a:r>
            <a:endParaRPr lang="nl-NL" dirty="0"/>
          </a:p>
        </p:txBody>
      </p:sp>
      <p:sp>
        <p:nvSpPr>
          <p:cNvPr id="7" name="HOOFDTITEL VAN DEZE SLIDE, EVENTUEEL OVER MEERDERE REGELS.">
            <a:extLst>
              <a:ext uri="{FF2B5EF4-FFF2-40B4-BE49-F238E27FC236}">
                <a16:creationId xmlns:a16="http://schemas.microsoft.com/office/drawing/2014/main" id="{B102C488-C56D-1745-89EB-AEBECD0741F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Hoofdtekst">
            <a:extLst>
              <a:ext uri="{FF2B5EF4-FFF2-40B4-BE49-F238E27FC236}">
                <a16:creationId xmlns:a16="http://schemas.microsoft.com/office/drawing/2014/main" id="{C74FE25D-C6A2-C04E-A06E-A3DFC5860968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9" name="Afbeelding">
            <a:extLst>
              <a:ext uri="{FF2B5EF4-FFF2-40B4-BE49-F238E27FC236}">
                <a16:creationId xmlns:a16="http://schemas.microsoft.com/office/drawing/2014/main" id="{14E92ADA-9A18-D848-96CE-8133951A757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51669489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9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80" name="Afbeelding"/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Trust and Security in the EOSC era</a:t>
            </a:r>
            <a:endParaRPr lang="nl-NL" dirty="0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B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Trust and Security in the EOSC era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16CD789B-2FDE-9E4F-B724-313FCDA4D89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F383F54-563B-9A4F-83CE-8C5D2AAC2411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57899EC2-C516-AE4D-BD74-2DE60B519F2C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1860"/>
            <a:ext cx="4191769" cy="337201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defRPr sz="1125" cap="none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" name="NIKHEF_LOGO.png" descr="NIKHEF_LOGO.png"/>
          <p:cNvPicPr>
            <a:picLocks noChangeAspect="1"/>
          </p:cNvPicPr>
          <p:nvPr/>
        </p:nvPicPr>
        <p:blipFill>
          <a:blip r:embed="rId4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238125" y="242731"/>
            <a:ext cx="4133850" cy="4098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één</a:t>
            </a:r>
            <a:endParaRPr dirty="0"/>
          </a:p>
          <a:p>
            <a:pPr lvl="1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twee</a:t>
            </a:r>
          </a:p>
          <a:p>
            <a:pPr lvl="2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drie</a:t>
            </a:r>
            <a:endParaRPr dirty="0"/>
          </a:p>
          <a:p>
            <a:pPr lvl="3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vier</a:t>
            </a:r>
            <a:endParaRPr dirty="0"/>
          </a:p>
          <a:p>
            <a:pPr lvl="4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vijf</a:t>
            </a:r>
            <a:endParaRPr dirty="0"/>
          </a:p>
        </p:txBody>
      </p:sp>
      <p:sp>
        <p:nvSpPr>
          <p:cNvPr id="10" name="Tijdelijke aanduiding voor voettekst 9">
            <a:extLst>
              <a:ext uri="{FF2B5EF4-FFF2-40B4-BE49-F238E27FC236}">
                <a16:creationId xmlns:a16="http://schemas.microsoft.com/office/drawing/2014/main" id="{69D6A5BF-E03A-3B42-9900-EB97AADCD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Trust and Security in the EOSC era</a:t>
            </a:r>
            <a:endParaRPr lang="nl-NL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92" r:id="rId2"/>
    <p:sldLayoutId id="2147483700" r:id="rId3"/>
    <p:sldLayoutId id="2147483724" r:id="rId4"/>
    <p:sldLayoutId id="2147483708" r:id="rId5"/>
    <p:sldLayoutId id="2147483662" r:id="rId6"/>
    <p:sldLayoutId id="2147483701" r:id="rId7"/>
    <p:sldLayoutId id="2147483668" r:id="rId8"/>
    <p:sldLayoutId id="2147483660" r:id="rId9"/>
    <p:sldLayoutId id="2147483704" r:id="rId10"/>
    <p:sldLayoutId id="2147483705" r:id="rId11"/>
    <p:sldLayoutId id="2147483706" r:id="rId12"/>
    <p:sldLayoutId id="2147483707" r:id="rId13"/>
    <p:sldLayoutId id="2147483703" r:id="rId14"/>
    <p:sldLayoutId id="2147483661" r:id="rId15"/>
    <p:sldLayoutId id="2147483664" r:id="rId16"/>
    <p:sldLayoutId id="2147483667" r:id="rId17"/>
    <p:sldLayoutId id="2147483702" r:id="rId18"/>
    <p:sldLayoutId id="2147483697" r:id="rId19"/>
    <p:sldLayoutId id="2147483709" r:id="rId20"/>
    <p:sldLayoutId id="2147483674" r:id="rId21"/>
    <p:sldLayoutId id="2147483677" r:id="rId22"/>
    <p:sldLayoutId id="2147483698" r:id="rId23"/>
    <p:sldLayoutId id="2147483699" r:id="rId24"/>
    <p:sldLayoutId id="2147483710" r:id="rId25"/>
    <p:sldLayoutId id="2147483672" r:id="rId26"/>
    <p:sldLayoutId id="2147483675" r:id="rId27"/>
    <p:sldLayoutId id="2147483678" r:id="rId28"/>
    <p:sldLayoutId id="2147483681" r:id="rId29"/>
    <p:sldLayoutId id="2147483684" r:id="rId30"/>
    <p:sldLayoutId id="2147483673" r:id="rId31"/>
    <p:sldLayoutId id="2147483676" r:id="rId32"/>
    <p:sldLayoutId id="2147483679" r:id="rId33"/>
    <p:sldLayoutId id="2147483682" r:id="rId34"/>
    <p:sldLayoutId id="2147483685" r:id="rId35"/>
    <p:sldLayoutId id="2147483686" r:id="rId36"/>
    <p:sldLayoutId id="2147483688" r:id="rId37"/>
    <p:sldLayoutId id="2147483689" r:id="rId38"/>
    <p:sldLayoutId id="2147483690" r:id="rId39"/>
    <p:sldLayoutId id="2147483743" r:id="rId40"/>
  </p:sldLayoutIdLst>
  <p:transition spd="med"/>
  <p:hf hdr="0"/>
  <p:txStyles>
    <p:title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6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75" b="0" i="0" u="none" strike="noStrike" cap="none" spc="0" baseline="0">
          <a:ln>
            <a:noFill/>
          </a:ln>
          <a:solidFill>
            <a:schemeClr val="tx2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8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"/>
          <p:cNvSpPr/>
          <p:nvPr/>
        </p:nvSpPr>
        <p:spPr>
          <a:xfrm>
            <a:off x="0" y="-6565"/>
            <a:ext cx="9152122" cy="704612"/>
          </a:xfrm>
          <a:prstGeom prst="rect">
            <a:avLst/>
          </a:prstGeom>
          <a:solidFill>
            <a:srgbClr val="6F2575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756160" y="4913264"/>
            <a:ext cx="346248" cy="317394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 algn="ctr" defTabSz="309563">
              <a:defRPr sz="1125" b="0" i="0"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1896894" y="54568"/>
            <a:ext cx="7159227" cy="582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 anchorCtr="0"/>
          <a:lstStyle/>
          <a:p>
            <a:r>
              <a:rPr dirty="0"/>
              <a:t>Title Text</a:t>
            </a:r>
          </a:p>
        </p:txBody>
      </p:sp>
      <p:sp>
        <p:nvSpPr>
          <p:cNvPr id="14" name="Tekstvak 13"/>
          <p:cNvSpPr txBox="1"/>
          <p:nvPr userDrawn="1"/>
        </p:nvSpPr>
        <p:spPr>
          <a:xfrm>
            <a:off x="160522" y="4838753"/>
            <a:ext cx="2921000" cy="237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1714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43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Event</a:t>
            </a:r>
            <a:endParaRPr kumimoji="0" lang="nl-NL" sz="1043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Freeform 6"/>
          <p:cNvSpPr/>
          <p:nvPr userDrawn="1"/>
        </p:nvSpPr>
        <p:spPr>
          <a:xfrm>
            <a:off x="-3969" y="-7386"/>
            <a:ext cx="1647693" cy="706226"/>
          </a:xfrm>
          <a:custGeom>
            <a:avLst/>
            <a:gdLst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5" fmla="*/ 4202349 w 4202349"/>
              <a:gd name="connsiteY5" fmla="*/ 58366 h 1926077"/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14408 w 4143983"/>
              <a:gd name="connsiteY3" fmla="*/ 40285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489874 w 4143983"/>
              <a:gd name="connsiteY3" fmla="*/ 53498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7985 w 4147985"/>
              <a:gd name="connsiteY0" fmla="*/ 2242 h 1928319"/>
              <a:gd name="connsiteX1" fmla="*/ 3175219 w 4147985"/>
              <a:gd name="connsiteY1" fmla="*/ 1928319 h 1928319"/>
              <a:gd name="connsiteX2" fmla="*/ 4002 w 4147985"/>
              <a:gd name="connsiteY2" fmla="*/ 1928319 h 1928319"/>
              <a:gd name="connsiteX3" fmla="*/ 0 w 4147985"/>
              <a:gd name="connsiteY3" fmla="*/ 0 h 1928319"/>
              <a:gd name="connsiteX0" fmla="*/ 4153988 w 4153988"/>
              <a:gd name="connsiteY0" fmla="*/ 2242 h 1930489"/>
              <a:gd name="connsiteX1" fmla="*/ 3181222 w 4153988"/>
              <a:gd name="connsiteY1" fmla="*/ 1928319 h 1930489"/>
              <a:gd name="connsiteX2" fmla="*/ 0 w 4153988"/>
              <a:gd name="connsiteY2" fmla="*/ 1930489 h 1930489"/>
              <a:gd name="connsiteX3" fmla="*/ 6003 w 4153988"/>
              <a:gd name="connsiteY3" fmla="*/ 0 h 1930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3988" h="1930489">
                <a:moveTo>
                  <a:pt x="4153988" y="2242"/>
                </a:moveTo>
                <a:lnTo>
                  <a:pt x="3181222" y="1928319"/>
                </a:lnTo>
                <a:lnTo>
                  <a:pt x="0" y="1930489"/>
                </a:lnTo>
                <a:lnTo>
                  <a:pt x="6003" y="0"/>
                </a:lnTo>
              </a:path>
            </a:pathLst>
          </a:custGeom>
          <a:solidFill>
            <a:srgbClr val="E3D88A"/>
          </a:solidFill>
          <a:ln>
            <a:noFill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34290" tIns="17145" rIns="34290" bIns="17145" numCol="1" spcCol="38100" rtlCol="0" anchor="t">
            <a:noAutofit/>
          </a:bodyPr>
          <a:lstStyle/>
          <a:p>
            <a: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675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34" y="127607"/>
            <a:ext cx="1131580" cy="44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924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22" r:id="rId3"/>
    <p:sldLayoutId id="2147483723" r:id="rId4"/>
    <p:sldLayoutId id="2147483720" r:id="rId5"/>
  </p:sldLayoutIdLst>
  <p:transition spd="med"/>
  <p:timing>
    <p:tnLst>
      <p:par>
        <p:cTn id="1" dur="indefinite" restart="never" nodeType="tmRoot"/>
      </p:par>
    </p:tnLst>
  </p:timing>
  <p:hf hdr="0"/>
  <p:txStyles>
    <p:titleStyle>
      <a:lvl1pPr marL="21675" marR="21675" indent="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bg1"/>
          </a:solidFill>
          <a:uFill>
            <a:solidFill>
              <a:srgbClr val="000000"/>
            </a:solidFill>
          </a:uFill>
          <a:latin typeface="Akkurat Std" panose="02000503000000000000" pitchFamily="2" charset="0"/>
          <a:ea typeface="Akkurat Std" panose="02000503000000000000" pitchFamily="2" charset="0"/>
          <a:cs typeface="Akkurat Std" panose="02000503000000000000" pitchFamily="2" charset="0"/>
          <a:sym typeface="Akkurat Std Mono"/>
        </a:defRPr>
      </a:lvl1pPr>
      <a:lvl2pPr marL="21675" marR="21675" indent="857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21675" marR="21675" indent="1714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21675" marR="21675" indent="2571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21675" marR="21675" indent="3429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21675" marR="21675" indent="4286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21675" marR="21675" indent="5143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21675" marR="21675" indent="6000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21675" marR="21675" indent="6858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235192" marR="21675" indent="-21995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391547" marR="21675" indent="-204857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557144" marR="21675" indent="-199004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76176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857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1714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2571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3429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4286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5143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6000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6858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vak 13"/>
          <p:cNvSpPr txBox="1"/>
          <p:nvPr userDrawn="1"/>
        </p:nvSpPr>
        <p:spPr>
          <a:xfrm>
            <a:off x="160522" y="4838753"/>
            <a:ext cx="2921000" cy="237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lvl="0" indent="0" algn="l" defTabSz="1714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43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Event</a:t>
            </a:r>
            <a:endParaRPr kumimoji="0" lang="nl-NL" sz="1043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3791" y="1226905"/>
            <a:ext cx="6429375" cy="3448050"/>
          </a:xfrm>
          <a:prstGeom prst="rect">
            <a:avLst/>
          </a:prstGeom>
        </p:spPr>
      </p:pic>
      <p:sp>
        <p:nvSpPr>
          <p:cNvPr id="11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2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3" name="Rechthoek"/>
          <p:cNvSpPr/>
          <p:nvPr userDrawn="1"/>
        </p:nvSpPr>
        <p:spPr>
          <a:xfrm>
            <a:off x="-3791" y="4674995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5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6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5059546" y="3728204"/>
            <a:ext cx="3936975" cy="1105431"/>
            <a:chOff x="13257342" y="9941877"/>
            <a:chExt cx="10498600" cy="2947816"/>
          </a:xfrm>
        </p:grpSpPr>
        <p:sp>
          <p:nvSpPr>
            <p:cNvPr id="18" name="2011-2016…"/>
            <p:cNvSpPr txBox="1"/>
            <p:nvPr/>
          </p:nvSpPr>
          <p:spPr>
            <a:xfrm>
              <a:off x="13257342" y="9941877"/>
              <a:ext cx="10498600" cy="29478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kkurat Std"/>
                  <a:sym typeface="Akkurat Std"/>
                </a:rPr>
                <a:t>David </a:t>
              </a:r>
              <a:r>
                <a:rPr kumimoji="0" lang="en-US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kkurat Std"/>
                  <a:sym typeface="Akkurat Std"/>
                </a:rPr>
                <a:t>Groep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 Std"/>
                <a:sym typeface="Akkurat Std"/>
              </a:endParaRPr>
            </a:p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US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davidg@nikhef.nl</a:t>
              </a:r>
            </a:p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GB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https://www.nikhef.nl/~davidg/presentations</a:t>
              </a:r>
              <a:r>
                <a:rPr kumimoji="0" lang="en-GB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/</a:t>
              </a:r>
            </a:p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https://orcid.org/0000-0003-1026-6606</a:t>
              </a:r>
              <a:endParaRPr kumimoji="0" sz="1300" b="0" i="0" u="none" strike="noStrike" kern="0" cap="none" spc="0" normalizeH="0" baseline="0" noProof="0" dirty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kkurat Std"/>
                <a:sym typeface="Akkurat Std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9550" y="12056840"/>
              <a:ext cx="529432" cy="5294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7213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27" r:id="rId2"/>
    <p:sldLayoutId id="2147483729" r:id="rId3"/>
    <p:sldLayoutId id="2147483728" r:id="rId4"/>
  </p:sldLayoutIdLst>
  <p:transition spd="med"/>
  <p:timing>
    <p:tnLst>
      <p:par>
        <p:cTn id="1" dur="indefinite" restart="never" nodeType="tmRoot"/>
      </p:par>
    </p:tnLst>
  </p:timing>
  <p:hf hdr="0"/>
  <p:txStyles>
    <p:titleStyle>
      <a:lvl1pPr marL="21675" marR="21675" indent="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bg1"/>
          </a:solidFill>
          <a:uFill>
            <a:solidFill>
              <a:srgbClr val="000000"/>
            </a:solidFill>
          </a:uFill>
          <a:latin typeface="Akkurat Std" panose="02000503000000000000" pitchFamily="2" charset="0"/>
          <a:ea typeface="Akkurat Std" panose="02000503000000000000" pitchFamily="2" charset="0"/>
          <a:cs typeface="Akkurat Std" panose="02000503000000000000" pitchFamily="2" charset="0"/>
          <a:sym typeface="Akkurat Std Mono"/>
        </a:defRPr>
      </a:lvl1pPr>
      <a:lvl2pPr marL="21675" marR="21675" indent="857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21675" marR="21675" indent="1714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21675" marR="21675" indent="2571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21675" marR="21675" indent="3429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21675" marR="21675" indent="4286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21675" marR="21675" indent="5143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21675" marR="21675" indent="6000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21675" marR="21675" indent="6858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235192" marR="21675" indent="-21995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391547" marR="21675" indent="-204857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557144" marR="21675" indent="-199004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76176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857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1714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2571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3429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4286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5143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6000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6858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tiff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3" Type="http://schemas.microsoft.com/office/2007/relationships/hdphoto" Target="../media/hdphoto2.wdp"/><Relationship Id="rId7" Type="http://schemas.openxmlformats.org/officeDocument/2006/relationships/image" Target="../media/image48.jp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" Type="http://schemas.openxmlformats.org/officeDocument/2006/relationships/image" Target="../media/image44.png"/><Relationship Id="rId16" Type="http://schemas.openxmlformats.org/officeDocument/2006/relationships/image" Target="../media/image57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jp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19" Type="http://schemas.openxmlformats.org/officeDocument/2006/relationships/image" Target="../media/image60.png"/><Relationship Id="rId4" Type="http://schemas.openxmlformats.org/officeDocument/2006/relationships/image" Target="../media/image45.jpe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5" Type="http://schemas.openxmlformats.org/officeDocument/2006/relationships/slide" Target="slide22.xml"/><Relationship Id="rId4" Type="http://schemas.openxmlformats.org/officeDocument/2006/relationships/image" Target="../media/image6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gif"/><Relationship Id="rId5" Type="http://schemas.microsoft.com/office/2007/relationships/hdphoto" Target="../media/hdphoto4.wdp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375" y="3136909"/>
            <a:ext cx="5337119" cy="1768070"/>
          </a:xfrm>
        </p:spPr>
        <p:txBody>
          <a:bodyPr/>
          <a:lstStyle/>
          <a:p>
            <a:r>
              <a:rPr lang="en-GB" dirty="0" smtClean="0"/>
              <a:t>Trust and Security</a:t>
            </a:r>
            <a:br>
              <a:rPr lang="en-GB" dirty="0" smtClean="0"/>
            </a:br>
            <a:r>
              <a:rPr lang="en-GB" dirty="0" smtClean="0"/>
              <a:t>in the EOSC era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i="1" dirty="0" smtClean="0"/>
              <a:t>David Groep (Nikhef) et al.</a:t>
            </a:r>
            <a:br>
              <a:rPr lang="en-GB" i="1" dirty="0" smtClean="0"/>
            </a:br>
            <a:r>
              <a:rPr lang="en-GB" i="1" dirty="0" smtClean="0"/>
              <a:t>2021-05-25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smtClean="0"/>
              <a:t>WISE Community May 2021 meeting</a:t>
            </a:r>
          </a:p>
        </p:txBody>
      </p:sp>
    </p:spTree>
    <p:extLst>
      <p:ext uri="{BB962C8B-B14F-4D97-AF65-F5344CB8AC3E}">
        <p14:creationId xmlns:p14="http://schemas.microsoft.com/office/powerpoint/2010/main" val="247592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Trust and Security in the EOSC era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Making the EOSC a trusted place</a:t>
            </a:r>
            <a:endParaRPr lang="en-GB" dirty="0"/>
          </a:p>
        </p:txBody>
      </p:sp>
      <p:graphicFrame>
        <p:nvGraphicFramePr>
          <p:cNvPr id="7" name="Diagram 6"/>
          <p:cNvGraphicFramePr/>
          <p:nvPr>
            <p:extLst/>
          </p:nvPr>
        </p:nvGraphicFramePr>
        <p:xfrm>
          <a:off x="352484" y="842927"/>
          <a:ext cx="8567953" cy="35479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0" y="4109100"/>
            <a:ext cx="2705869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/>
            <a:r>
              <a:rPr kumimoji="0" lang="en-GB" sz="8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WISE SCI: wise-community.org/</a:t>
            </a:r>
            <a:r>
              <a:rPr kumimoji="0" lang="en-GB" sz="8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sci</a:t>
            </a:r>
            <a:r>
              <a:rPr kumimoji="0" lang="en-GB" sz="8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/>
            </a:r>
            <a:br>
              <a:rPr kumimoji="0" lang="en-GB" sz="8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</a:br>
            <a:r>
              <a:rPr kumimoji="0" lang="en-GB" sz="8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AARC&amp;c</a:t>
            </a:r>
            <a:r>
              <a:rPr kumimoji="0" lang="en-GB" sz="8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: aarc-community.org, refeds.org</a:t>
            </a:r>
            <a:r>
              <a:rPr lang="en-GB" sz="800" cap="none" dirty="0">
                <a:solidFill>
                  <a:srgbClr val="6F2575"/>
                </a:solidFill>
              </a:rPr>
              <a:t>, </a:t>
            </a:r>
            <a:r>
              <a:rPr lang="en-GB" sz="800" cap="none" dirty="0" smtClean="0">
                <a:solidFill>
                  <a:srgbClr val="6F2575"/>
                </a:solidFill>
              </a:rPr>
              <a:t>igtf.net </a:t>
            </a:r>
            <a:br>
              <a:rPr lang="en-GB" sz="800" cap="none" dirty="0" smtClean="0">
                <a:solidFill>
                  <a:srgbClr val="6F2575"/>
                </a:solidFill>
              </a:rPr>
            </a:br>
            <a:r>
              <a:rPr lang="en-GB" sz="800" cap="none" dirty="0" smtClean="0">
                <a:solidFill>
                  <a:srgbClr val="6F2575"/>
                </a:solidFill>
              </a:rPr>
              <a:t>PDK: aarc-community.org/policies/policy-development-kit</a:t>
            </a:r>
            <a:endParaRPr kumimoji="0" lang="en-GB" sz="8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43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163461" y="2479544"/>
            <a:ext cx="5032342" cy="137542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E3D88B"/>
                </a:solidFill>
              </a:rPr>
              <a:t>risks ‘play out’ </a:t>
            </a:r>
            <a:r>
              <a:rPr lang="en-GB" dirty="0">
                <a:solidFill>
                  <a:srgbClr val="E3D88B"/>
                </a:solidFill>
              </a:rPr>
              <a:t>differently </a:t>
            </a:r>
            <a:r>
              <a:rPr lang="en-GB" dirty="0" smtClean="0">
                <a:solidFill>
                  <a:srgbClr val="E3D88B"/>
                </a:solidFill>
              </a:rPr>
              <a:t/>
            </a:r>
            <a:br>
              <a:rPr lang="en-GB" dirty="0" smtClean="0">
                <a:solidFill>
                  <a:srgbClr val="E3D88B"/>
                </a:solidFill>
              </a:rPr>
            </a:br>
            <a:r>
              <a:rPr lang="en-GB" dirty="0" smtClean="0">
                <a:solidFill>
                  <a:srgbClr val="E3D88B"/>
                </a:solidFill>
              </a:rPr>
              <a:t>in different infrastructures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E3D88B"/>
                </a:solidFill>
              </a:rPr>
              <a:t>more than storage or compute, but also risks for (open) data and for reputation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Trust and Security in the EOSC era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Assessing risk … in a peer-review framework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5061" y="1380803"/>
            <a:ext cx="3608939" cy="281272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995" y="339309"/>
            <a:ext cx="1952089" cy="298352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34" y="2545656"/>
            <a:ext cx="3321690" cy="1762702"/>
          </a:xfrm>
          <a:prstGeom prst="rect">
            <a:avLst/>
          </a:prstGeom>
          <a:solidFill>
            <a:srgbClr val="F1ECC5">
              <a:alpha val="50196"/>
            </a:srgbClr>
          </a:solidFill>
        </p:spPr>
      </p:pic>
      <p:sp>
        <p:nvSpPr>
          <p:cNvPr id="11" name="TextBox 10"/>
          <p:cNvSpPr txBox="1"/>
          <p:nvPr/>
        </p:nvSpPr>
        <p:spPr>
          <a:xfrm>
            <a:off x="176559" y="893273"/>
            <a:ext cx="4875717" cy="1569660"/>
          </a:xfrm>
          <a:prstGeom prst="rect">
            <a:avLst/>
          </a:prstGeom>
          <a:solidFill>
            <a:srgbClr val="E3D88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2880" tIns="91440" rIns="182880" bIns="91440" numCol="1" spcCol="38100" rtlCol="0" anchor="ctr">
            <a:spAutoFit/>
          </a:bodyPr>
          <a:lstStyle/>
          <a:p>
            <a:pPr defTabSz="825500"/>
            <a:r>
              <a:rPr lang="en-GB" sz="1800" cap="none" dirty="0" smtClean="0">
                <a:solidFill>
                  <a:srgbClr val="6F2575"/>
                </a:solidFill>
              </a:rPr>
              <a:t>InfoSec </a:t>
            </a:r>
            <a:r>
              <a:rPr lang="en-GB" sz="1800" b="1" cap="none" dirty="0" smtClean="0">
                <a:solidFill>
                  <a:srgbClr val="6F2575"/>
                </a:solidFill>
              </a:rPr>
              <a:t>risk assessment framework</a:t>
            </a:r>
            <a:r>
              <a:rPr lang="en-GB" sz="1800" cap="none" dirty="0" smtClean="0">
                <a:solidFill>
                  <a:srgbClr val="6F2575"/>
                </a:solidFill>
              </a:rPr>
              <a:t> </a:t>
            </a:r>
            <a:br>
              <a:rPr lang="en-GB" sz="1800" cap="none" dirty="0" smtClean="0">
                <a:solidFill>
                  <a:srgbClr val="6F2575"/>
                </a:solidFill>
              </a:rPr>
            </a:br>
            <a:r>
              <a:rPr lang="en-GB" sz="1800" cap="none" dirty="0" smtClean="0">
                <a:solidFill>
                  <a:srgbClr val="6F2575"/>
                </a:solidFill>
              </a:rPr>
              <a:t>for EOSC services based on </a:t>
            </a:r>
            <a:br>
              <a:rPr lang="en-GB" sz="1800" cap="none" dirty="0" smtClean="0">
                <a:solidFill>
                  <a:srgbClr val="6F2575"/>
                </a:solidFill>
              </a:rPr>
            </a:br>
            <a:r>
              <a:rPr lang="en-GB" sz="1800" cap="none" dirty="0" smtClean="0">
                <a:solidFill>
                  <a:srgbClr val="6F2575"/>
                </a:solidFill>
              </a:rPr>
              <a:t>a federated evolution of WISE SCI and </a:t>
            </a:r>
            <a:br>
              <a:rPr lang="en-GB" sz="1800" cap="none" dirty="0" smtClean="0">
                <a:solidFill>
                  <a:srgbClr val="6F2575"/>
                </a:solidFill>
              </a:rPr>
            </a:br>
            <a:r>
              <a:rPr lang="en-GB" sz="1800" cap="none" dirty="0" smtClean="0">
                <a:solidFill>
                  <a:srgbClr val="6F2575"/>
                </a:solidFill>
              </a:rPr>
              <a:t>a multi-tier maturity model, </a:t>
            </a:r>
            <a:br>
              <a:rPr lang="en-GB" sz="1800" cap="none" dirty="0" smtClean="0">
                <a:solidFill>
                  <a:srgbClr val="6F2575"/>
                </a:solidFill>
              </a:rPr>
            </a:br>
            <a:r>
              <a:rPr lang="en-GB" sz="1800" cap="none" dirty="0" smtClean="0">
                <a:solidFill>
                  <a:srgbClr val="6F2575"/>
                </a:solidFill>
              </a:rPr>
              <a:t>also addressing data security and protection</a:t>
            </a:r>
            <a:endParaRPr kumimoji="0" lang="en-GB" sz="18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95803" y="4320736"/>
            <a:ext cx="3948197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this spider diagram is fictional – idea by </a:t>
            </a:r>
            <a:r>
              <a:rPr kumimoji="0" lang="en-GB" sz="1200" b="0" i="0" u="none" strike="noStrike" cap="none" spc="0" normalizeH="0" dirty="0" err="1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Urpo</a:t>
            </a:r>
            <a:r>
              <a:rPr kumimoji="0" lang="en-GB" sz="1200" b="0" i="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Kaila, CSC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0365" y="3815381"/>
            <a:ext cx="4875717" cy="677108"/>
          </a:xfrm>
          <a:prstGeom prst="rect">
            <a:avLst/>
          </a:prstGeom>
          <a:solidFill>
            <a:srgbClr val="E3D88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2880" tIns="91440" rIns="45720" bIns="91440" numCol="1" spcCol="38100" rtlCol="0" anchor="ctr">
            <a:spAutoFit/>
          </a:bodyPr>
          <a:lstStyle/>
          <a:p>
            <a:pPr defTabSz="825500"/>
            <a:r>
              <a:rPr lang="en-GB" sz="1600" cap="none" dirty="0" smtClean="0">
                <a:solidFill>
                  <a:srgbClr val="6F2575"/>
                </a:solidFill>
              </a:rPr>
              <a:t>Many risks are generic, some need context and expertise to assess. Or are under regulated regime</a:t>
            </a:r>
            <a:endParaRPr kumimoji="0" lang="en-GB" sz="16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2679" y="817491"/>
            <a:ext cx="2664303" cy="124134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917666" y="1679349"/>
            <a:ext cx="2843728" cy="348813"/>
          </a:xfrm>
          <a:prstGeom prst="rect">
            <a:avLst/>
          </a:prstGeom>
          <a:solidFill>
            <a:srgbClr val="6F2575"/>
          </a:solidFill>
          <a:ln w="12700" cap="flat">
            <a:noFill/>
            <a:miter lim="400000"/>
          </a:ln>
          <a:effectLst>
            <a:glow rad="101600">
              <a:srgbClr val="E3D88B">
                <a:alpha val="60000"/>
              </a:srgbClr>
            </a:glo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1" i="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https://wise-community.org/</a:t>
            </a:r>
          </a:p>
        </p:txBody>
      </p:sp>
    </p:spTree>
    <p:extLst>
      <p:ext uri="{BB962C8B-B14F-4D97-AF65-F5344CB8AC3E}">
        <p14:creationId xmlns:p14="http://schemas.microsoft.com/office/powerpoint/2010/main" val="400968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8125" y="879676"/>
            <a:ext cx="8669759" cy="1446835"/>
          </a:xfrm>
        </p:spPr>
        <p:txBody>
          <a:bodyPr/>
          <a:lstStyle/>
          <a:p>
            <a:r>
              <a:rPr lang="en-GB" dirty="0" smtClean="0">
                <a:solidFill>
                  <a:srgbClr val="6F2575"/>
                </a:solidFill>
              </a:rPr>
              <a:t>Closely coordinated infrastructures – e.g. WLCG, EGI – </a:t>
            </a:r>
            <a:br>
              <a:rPr lang="en-GB" dirty="0" smtClean="0">
                <a:solidFill>
                  <a:srgbClr val="6F2575"/>
                </a:solidFill>
              </a:rPr>
            </a:br>
            <a:r>
              <a:rPr lang="en-GB" dirty="0" smtClean="0">
                <a:solidFill>
                  <a:srgbClr val="6F2575"/>
                </a:solidFill>
              </a:rPr>
              <a:t>started with a single common policy set and assurance level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6F2575"/>
                </a:solidFill>
              </a:rPr>
              <a:t>service providers and users ‘understand’ its meaning and compliance </a:t>
            </a:r>
            <a:br>
              <a:rPr lang="en-GB" dirty="0" smtClean="0">
                <a:solidFill>
                  <a:srgbClr val="6F2575"/>
                </a:solidFill>
              </a:rPr>
            </a:br>
            <a:r>
              <a:rPr lang="en-GB" dirty="0" smtClean="0">
                <a:solidFill>
                  <a:srgbClr val="6F2575"/>
                </a:solidFill>
              </a:rPr>
              <a:t>- and the understanding is shared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 smtClean="0">
              <a:solidFill>
                <a:srgbClr val="6F2575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Trust and Security in the EOSC era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Shared understanding of a baseline?</a:t>
            </a:r>
            <a:endParaRPr lang="en-GB" dirty="0"/>
          </a:p>
        </p:txBody>
      </p:sp>
      <p:grpSp>
        <p:nvGrpSpPr>
          <p:cNvPr id="9" name="Group 8"/>
          <p:cNvGrpSpPr/>
          <p:nvPr/>
        </p:nvGrpSpPr>
        <p:grpSpPr>
          <a:xfrm>
            <a:off x="5016717" y="2411767"/>
            <a:ext cx="4127283" cy="2159624"/>
            <a:chOff x="5001307" y="2396385"/>
            <a:chExt cx="4127283" cy="215962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01307" y="2396385"/>
              <a:ext cx="4127282" cy="215962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001308" y="4314917"/>
              <a:ext cx="4127282" cy="2410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825500"/>
              <a:r>
                <a:rPr lang="en-GB" sz="900" cap="none" dirty="0">
                  <a:solidFill>
                    <a:srgbClr val="847820"/>
                  </a:solidFill>
                </a:rPr>
                <a:t>Image credit: ZULTAX, https://www.youtube.com/watch?v=NRznoYCJOHg</a:t>
              </a:r>
              <a:endParaRPr kumimoji="0" lang="en-GB" sz="900" b="0" i="0" u="none" strike="noStrike" cap="none" spc="0" normalizeH="0" dirty="0" smtClean="0">
                <a:ln>
                  <a:noFill/>
                </a:ln>
                <a:solidFill>
                  <a:srgbClr val="847820"/>
                </a:solidFill>
                <a:effectLst/>
                <a:uFillTx/>
                <a:sym typeface="Arial"/>
              </a:endParaRPr>
            </a:p>
          </p:txBody>
        </p:sp>
      </p:grpSp>
      <p:sp>
        <p:nvSpPr>
          <p:cNvPr id="10" name="Text Placeholder 1"/>
          <p:cNvSpPr txBox="1">
            <a:spLocks/>
          </p:cNvSpPr>
          <p:nvPr/>
        </p:nvSpPr>
        <p:spPr>
          <a:xfrm>
            <a:off x="2010" y="2411767"/>
            <a:ext cx="5014707" cy="215962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82880" tIns="91440" rIns="91440" bIns="91440"/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6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857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75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1714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88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2571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3429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GB" dirty="0" smtClean="0">
                <a:solidFill>
                  <a:srgbClr val="E3D88B"/>
                </a:solidFill>
              </a:rPr>
              <a:t>Move towards differentiated models </a:t>
            </a:r>
            <a:br>
              <a:rPr lang="en-GB" dirty="0" smtClean="0">
                <a:solidFill>
                  <a:srgbClr val="E3D88B"/>
                </a:solidFill>
              </a:rPr>
            </a:br>
            <a:r>
              <a:rPr lang="en-GB" dirty="0" smtClean="0">
                <a:solidFill>
                  <a:srgbClr val="E3D88B"/>
                </a:solidFill>
              </a:rPr>
              <a:t>adds flexibility, but also complexity!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E3D88B"/>
                </a:solidFill>
              </a:rPr>
              <a:t>different means to achieve same goal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E3D88B"/>
                </a:solidFill>
              </a:rPr>
              <a:t>varying means to achieve </a:t>
            </a:r>
            <a:br>
              <a:rPr lang="en-GB" dirty="0" smtClean="0">
                <a:solidFill>
                  <a:srgbClr val="E3D88B"/>
                </a:solidFill>
              </a:rPr>
            </a:br>
            <a:r>
              <a:rPr lang="en-GB" dirty="0" smtClean="0">
                <a:solidFill>
                  <a:srgbClr val="E3D88B"/>
                </a:solidFill>
              </a:rPr>
              <a:t>different goals with diverse risk</a:t>
            </a:r>
          </a:p>
          <a:p>
            <a:endParaRPr lang="en-GB" dirty="0">
              <a:solidFill>
                <a:srgbClr val="E3D88B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2222339"/>
            <a:ext cx="9143999" cy="189428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21567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27467" y="1922109"/>
            <a:ext cx="5078408" cy="238374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Trust and Security in the EOSC era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Diversification is complex</a:t>
            </a:r>
            <a:endParaRPr lang="en-GB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2456" y="4103555"/>
            <a:ext cx="3569918" cy="519335"/>
          </a:xfrm>
          <a:prstGeom prst="rect">
            <a:avLst/>
          </a:prstGeom>
          <a:effectLst>
            <a:glow rad="101600">
              <a:srgbClr val="003F5E">
                <a:alpha val="60000"/>
              </a:srgbClr>
            </a:glow>
          </a:effectLst>
        </p:spPr>
      </p:pic>
      <p:sp>
        <p:nvSpPr>
          <p:cNvPr id="35" name="TextBox 34"/>
          <p:cNvSpPr txBox="1"/>
          <p:nvPr/>
        </p:nvSpPr>
        <p:spPr>
          <a:xfrm>
            <a:off x="160985" y="3625205"/>
            <a:ext cx="4035233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400" b="0" i="1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Image on the left: combined assurance model graphically ‘explained’. </a:t>
            </a:r>
            <a:br>
              <a:rPr kumimoji="0" lang="en-GB" sz="1400" b="0" i="1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</a:br>
            <a:r>
              <a:rPr kumimoji="0" lang="en-GB" sz="1400" b="0" i="1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On the right: assurance mapping of four common frameworks: IGTF, REFEDS, Kantara IAF, eIDAS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16054" y="1501679"/>
            <a:ext cx="2946319" cy="4257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GB" sz="1050" cap="none" dirty="0">
                <a:solidFill>
                  <a:srgbClr val="6F2575"/>
                </a:solidFill>
              </a:rPr>
              <a:t>https://</a:t>
            </a:r>
            <a:r>
              <a:rPr lang="en-GB" sz="1050" cap="none" dirty="0" smtClean="0">
                <a:solidFill>
                  <a:srgbClr val="6F2575"/>
                </a:solidFill>
              </a:rPr>
              <a:t>documents.egi.eu/document/2930</a:t>
            </a:r>
          </a:p>
          <a:p>
            <a:pPr defTabSz="825500"/>
            <a:r>
              <a:rPr lang="en-GB" sz="1050" cap="none" dirty="0">
                <a:solidFill>
                  <a:srgbClr val="6F2575"/>
                </a:solidFill>
              </a:rPr>
              <a:t>https://aarc-community.org/guidelines/aarc-i050</a:t>
            </a:r>
            <a:endParaRPr kumimoji="0" lang="en-GB" sz="105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319" y="846770"/>
            <a:ext cx="5208282" cy="202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45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Trust and Security in the EOSC era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Start with baselining</a:t>
            </a:r>
            <a:endParaRPr lang="en-GB" dirty="0"/>
          </a:p>
        </p:txBody>
      </p:sp>
      <p:sp>
        <p:nvSpPr>
          <p:cNvPr id="6" name="Rounded Rectangle 5"/>
          <p:cNvSpPr/>
          <p:nvPr/>
        </p:nvSpPr>
        <p:spPr>
          <a:xfrm>
            <a:off x="162998" y="3776697"/>
            <a:ext cx="8873588" cy="643337"/>
          </a:xfrm>
          <a:prstGeom prst="roundRect">
            <a:avLst>
              <a:gd name="adj" fmla="val 6003"/>
            </a:avLst>
          </a:prstGeom>
          <a:solidFill>
            <a:srgbClr val="E3D88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288" tIns="45720" rIns="18288" bIns="45720" numCol="1" spcCol="38100" rtlCol="0" anchor="t" anchorCtr="0">
            <a:normAutofit fontScale="92500"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000" b="1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Rules of Participation</a:t>
            </a:r>
            <a:endParaRPr lang="en-GB" sz="2000" cap="none" dirty="0" smtClean="0">
              <a:solidFill>
                <a:srgbClr val="6F2575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algn="ctr" defTabSz="825500"/>
            <a:r>
              <a:rPr lang="en-GB" sz="1600" cap="none" dirty="0" smtClean="0">
                <a:solidFill>
                  <a:srgbClr val="6F257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minimal set of capabilities – initially maybe just contact information, responsiveness, confidentiality</a:t>
            </a:r>
            <a:endParaRPr kumimoji="0" lang="en-GB" sz="1600" b="0" i="0" u="none" strike="noStrike" cap="none" spc="0" normalizeH="0" baseline="0" dirty="0" smtClean="0">
              <a:ln>
                <a:noFill/>
              </a:ln>
              <a:solidFill>
                <a:srgbClr val="6F2575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554588" y="399902"/>
            <a:ext cx="3481998" cy="1091896"/>
          </a:xfrm>
          <a:prstGeom prst="roundRect">
            <a:avLst>
              <a:gd name="adj" fmla="val 6003"/>
            </a:avLst>
          </a:prstGeom>
          <a:solidFill>
            <a:srgbClr val="E3D88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40" tIns="91440" rIns="91440" bIns="0" numCol="1" spcCol="38100" rtlCol="0" anchor="t" anchorCtr="0">
            <a:normAutofit fontScale="92500" lnSpcReduction="10000"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900" b="1" cap="none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Trust marks or seals</a:t>
            </a:r>
            <a:endParaRPr lang="en-GB" sz="1900" cap="none" dirty="0" smtClean="0">
              <a:solidFill>
                <a:schemeClr val="bg1">
                  <a:lumMod val="50000"/>
                  <a:lumOff val="50000"/>
                </a:schemeClr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defTabSz="825500"/>
            <a:r>
              <a:rPr lang="en-GB" sz="1700" cap="none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for specific service levels, access classes, types of data, regulatory domains, &amp;c</a:t>
            </a:r>
            <a:endParaRPr kumimoji="0" lang="en-GB" sz="1700" b="0" i="0" u="none" strike="noStrike" cap="none" spc="0" normalizeH="0" baseline="0" dirty="0" smtClean="0">
              <a:ln>
                <a:noFill/>
              </a:ln>
              <a:solidFill>
                <a:schemeClr val="bg1">
                  <a:lumMod val="50000"/>
                  <a:lumOff val="50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  <a:lumOff val="50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62998" y="1896341"/>
            <a:ext cx="3974818" cy="1722040"/>
          </a:xfrm>
          <a:prstGeom prst="roundRect">
            <a:avLst>
              <a:gd name="adj" fmla="val 6003"/>
            </a:avLst>
          </a:prstGeom>
          <a:solidFill>
            <a:srgbClr val="E3D88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40" tIns="91440" rIns="91440" bIns="0" numCol="1" spcCol="38100" rtlCol="0" anchor="t" anchorCtr="0">
            <a:norm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800" b="1" cap="none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Good Practice </a:t>
            </a:r>
            <a:br>
              <a:rPr lang="en-GB" sz="1800" b="1" cap="none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</a:br>
            <a:r>
              <a:rPr lang="en-GB" sz="1800" b="1" cap="none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and implementation guidance</a:t>
            </a:r>
            <a:endParaRPr lang="en-GB" sz="1800" cap="none" dirty="0" smtClean="0">
              <a:solidFill>
                <a:schemeClr val="bg1">
                  <a:lumMod val="85000"/>
                  <a:lumOff val="15000"/>
                </a:schemeClr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defTabSz="825500"/>
            <a:endParaRPr lang="en-GB" sz="1600" cap="none" dirty="0" smtClean="0">
              <a:solidFill>
                <a:schemeClr val="bg1">
                  <a:lumMod val="85000"/>
                  <a:lumOff val="15000"/>
                </a:schemeClr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defTabSz="825500"/>
            <a:r>
              <a:rPr lang="en-GB" sz="1600" cap="none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small number of assurance profiles (e.g. REFEDS, IGTF, eIDAS), AARC/</a:t>
            </a:r>
            <a: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chemeClr val="bg1">
                    <a:lumMod val="85000"/>
                    <a:lumOff val="15000"/>
                  </a:schemeClr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AEGIS recommendations, CSIRT capability</a:t>
            </a:r>
            <a:endParaRPr kumimoji="0" lang="en-GB" sz="1600" b="0" i="0" u="none" strike="noStrike" cap="none" spc="0" normalizeH="0" baseline="0" dirty="0">
              <a:ln>
                <a:noFill/>
              </a:ln>
              <a:solidFill>
                <a:schemeClr val="bg1">
                  <a:lumMod val="85000"/>
                  <a:lumOff val="15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205229" y="1679085"/>
            <a:ext cx="3481998" cy="1107787"/>
          </a:xfrm>
          <a:prstGeom prst="roundRect">
            <a:avLst>
              <a:gd name="adj" fmla="val 6003"/>
            </a:avLst>
          </a:prstGeom>
          <a:solidFill>
            <a:srgbClr val="E3D88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40" tIns="91440" rIns="91440" bIns="0" numCol="1" spcCol="38100" rtlCol="0" anchor="t" anchorCtr="0">
            <a:normAutofit fontScale="92500" lnSpcReduction="10000"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900" b="1" cap="none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SCI-based policy mapping</a:t>
            </a:r>
            <a:endParaRPr lang="en-GB" sz="1900" cap="none" dirty="0" smtClean="0">
              <a:solidFill>
                <a:schemeClr val="bg1">
                  <a:lumMod val="75000"/>
                  <a:lumOff val="25000"/>
                </a:schemeClr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700" cap="none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common templates like WISE baseline Acceptable Use Policy, </a:t>
            </a:r>
            <a:br>
              <a:rPr lang="en-GB" sz="1700" cap="none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</a:br>
            <a:r>
              <a:rPr lang="en-GB" sz="1700" cap="none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risk assessment comparisons …</a:t>
            </a:r>
            <a:endParaRPr kumimoji="0" lang="en-GB" sz="1700" b="0" i="0" u="none" strike="noStrike" cap="none" spc="0" normalizeH="0" baseline="0" dirty="0">
              <a:ln>
                <a:noFill/>
              </a:ln>
              <a:solidFill>
                <a:schemeClr val="bg1">
                  <a:lumMod val="75000"/>
                  <a:lumOff val="25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4319" y="879544"/>
            <a:ext cx="5176819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000" i="1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baselining has been very effective </a:t>
            </a:r>
            <a:br>
              <a:rPr kumimoji="0" lang="en-GB" sz="2000" i="1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</a:br>
            <a:r>
              <a:rPr kumimoji="0" lang="en-GB" sz="2000" i="1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with Sirtfi, for R&amp;S, and for </a:t>
            </a:r>
            <a:r>
              <a:rPr kumimoji="0" lang="en-GB" sz="2000" i="1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InCommon</a:t>
            </a:r>
            <a:r>
              <a:rPr lang="en-GB" sz="2000" i="1" cap="none" dirty="0">
                <a:solidFill>
                  <a:srgbClr val="6F2575"/>
                </a:solidFill>
              </a:rPr>
              <a:t> </a:t>
            </a:r>
            <a:r>
              <a:rPr lang="en-GB" sz="2000" i="1" cap="none" dirty="0" smtClean="0">
                <a:solidFill>
                  <a:srgbClr val="6F2575"/>
                </a:solidFill>
              </a:rPr>
              <a:t>…</a:t>
            </a:r>
            <a:endParaRPr kumimoji="0" lang="en-GB" sz="2000" i="1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349548" y="2949367"/>
            <a:ext cx="3939583" cy="646735"/>
          </a:xfrm>
          <a:prstGeom prst="roundRect">
            <a:avLst>
              <a:gd name="adj" fmla="val 6003"/>
            </a:avLst>
          </a:prstGeom>
          <a:solidFill>
            <a:srgbClr val="E3D88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40" tIns="91440" rIns="91440" bIns="0" numCol="1" spcCol="38100" rtlCol="0" anchor="t" anchorCtr="0">
            <a:normAutofit fontScale="85000" lnSpcReduction="20000"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800" b="1" cap="none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Technical guidance</a:t>
            </a:r>
            <a:endParaRPr lang="en-GB" sz="1800" cap="none" dirty="0" smtClean="0">
              <a:solidFill>
                <a:schemeClr val="bg1">
                  <a:lumMod val="85000"/>
                  <a:lumOff val="15000"/>
                </a:schemeClr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algn="ctr" defTabSz="825500"/>
            <a:r>
              <a:rPr lang="en-GB" sz="1600" cap="none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e.g. assurance expression,</a:t>
            </a:r>
            <a:br>
              <a:rPr lang="en-GB" sz="1600" cap="none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</a:br>
            <a:r>
              <a:rPr lang="en-GB" sz="1600" cap="none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service operations policy &amp; service security</a:t>
            </a:r>
            <a:endParaRPr kumimoji="0" lang="en-GB" sz="1600" b="0" i="0" u="none" strike="noStrike" cap="none" spc="0" normalizeH="0" baseline="0" dirty="0" smtClean="0">
              <a:ln>
                <a:noFill/>
              </a:ln>
              <a:solidFill>
                <a:schemeClr val="bg1">
                  <a:lumMod val="85000"/>
                  <a:lumOff val="15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03836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15</a:t>
            </a:fld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Service-centric policies – key elements to our ‘PDK’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92401" y="266391"/>
            <a:ext cx="6043613" cy="369332"/>
          </a:xfrm>
          <a:prstGeom prst="rect">
            <a:avLst/>
          </a:prstGeom>
          <a:solidFill>
            <a:srgbClr val="FABD90"/>
          </a:solidFill>
          <a:effectLst>
            <a:glow rad="101600">
              <a:srgbClr val="0C3959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800" b="1" i="1" dirty="0" smtClean="0">
                <a:solidFill>
                  <a:srgbClr val="0C3959"/>
                </a:solidFill>
              </a:rPr>
              <a:t>the </a:t>
            </a:r>
            <a:r>
              <a:rPr lang="en-US" sz="1800" b="1" i="1" dirty="0">
                <a:solidFill>
                  <a:srgbClr val="0C3959"/>
                </a:solidFill>
              </a:rPr>
              <a:t>Policy Development </a:t>
            </a:r>
            <a:r>
              <a:rPr lang="en-US" sz="1800" b="1" i="1" dirty="0" smtClean="0">
                <a:solidFill>
                  <a:srgbClr val="0C3959"/>
                </a:solidFill>
              </a:rPr>
              <a:t>Kit</a:t>
            </a:r>
            <a:endParaRPr lang="en-GB" sz="1800" b="1" i="1" dirty="0">
              <a:solidFill>
                <a:srgbClr val="0C3959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534" y="964859"/>
            <a:ext cx="2679308" cy="325092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748519" y="4215784"/>
            <a:ext cx="339548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50" cap="none" dirty="0">
                <a:solidFill>
                  <a:srgbClr val="0C3959"/>
                </a:solidFill>
              </a:rPr>
              <a:t>https://aarc-project.eu/policies/policy-development-kit/</a:t>
            </a:r>
            <a:br>
              <a:rPr lang="en-GB" sz="1050" cap="none" dirty="0">
                <a:solidFill>
                  <a:srgbClr val="0C3959"/>
                </a:solidFill>
              </a:rPr>
            </a:br>
            <a:r>
              <a:rPr lang="en-GB" sz="1050" cap="none" dirty="0">
                <a:solidFill>
                  <a:srgbClr val="0C3959"/>
                </a:solidFill>
              </a:rPr>
              <a:t>https://aarc-community.org/policies/snctfi</a:t>
            </a:r>
            <a:r>
              <a:rPr lang="en-GB" sz="1050" cap="none" dirty="0" smtClean="0">
                <a:solidFill>
                  <a:srgbClr val="0C3959"/>
                </a:solidFill>
              </a:rPr>
              <a:t>/</a:t>
            </a:r>
            <a:endParaRPr lang="en-GB" sz="1050" cap="none" dirty="0">
              <a:solidFill>
                <a:srgbClr val="0C3959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273037" y="886730"/>
            <a:ext cx="5893066" cy="3329054"/>
            <a:chOff x="2232324" y="2139862"/>
            <a:chExt cx="9677402" cy="546686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32324" y="2139862"/>
              <a:ext cx="9658350" cy="895350"/>
            </a:xfrm>
            <a:prstGeom prst="rect">
              <a:avLst/>
            </a:prstGeom>
            <a:effectLst>
              <a:glow rad="101600">
                <a:srgbClr val="0C3959">
                  <a:alpha val="60000"/>
                </a:srgbClr>
              </a:glow>
            </a:effec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32324" y="3106528"/>
              <a:ext cx="9667875" cy="1171575"/>
            </a:xfrm>
            <a:prstGeom prst="rect">
              <a:avLst/>
            </a:prstGeom>
            <a:effectLst>
              <a:glow rad="101600">
                <a:srgbClr val="0C3959">
                  <a:alpha val="60000"/>
                </a:srgbClr>
              </a:glow>
            </a:effec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32325" y="4349419"/>
              <a:ext cx="9667875" cy="1114425"/>
            </a:xfrm>
            <a:prstGeom prst="rect">
              <a:avLst/>
            </a:prstGeom>
            <a:effectLst>
              <a:glow rad="101600">
                <a:srgbClr val="0C3959">
                  <a:alpha val="60000"/>
                </a:srgbClr>
              </a:glow>
            </a:effec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41851" y="5535160"/>
              <a:ext cx="9667875" cy="876300"/>
            </a:xfrm>
            <a:prstGeom prst="rect">
              <a:avLst/>
            </a:prstGeom>
            <a:effectLst>
              <a:glow rad="101600">
                <a:srgbClr val="0C3959">
                  <a:alpha val="60000"/>
                </a:srgbClr>
              </a:glow>
            </a:effec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41851" y="6482776"/>
              <a:ext cx="9667875" cy="1123950"/>
            </a:xfrm>
            <a:prstGeom prst="rect">
              <a:avLst/>
            </a:prstGeom>
            <a:effectLst>
              <a:glow rad="101600">
                <a:srgbClr val="0C3959">
                  <a:alpha val="60000"/>
                </a:srgbClr>
              </a:glow>
            </a:effec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01" y="1867733"/>
            <a:ext cx="1988673" cy="1282694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434" y="1891721"/>
            <a:ext cx="1528761" cy="1250804"/>
          </a:xfrm>
          <a:prstGeom prst="rect">
            <a:avLst/>
          </a:prstGeom>
          <a:noFill/>
          <a:ln>
            <a:noFill/>
          </a:ln>
          <a:effectLst>
            <a:glow rad="101600">
              <a:srgbClr val="0C3959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663993" y="4565702"/>
            <a:ext cx="329609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cap="none" dirty="0">
                <a:solidFill>
                  <a:srgbClr val="6F2575"/>
                </a:solidFill>
              </a:rPr>
              <a:t>graphic </a:t>
            </a:r>
            <a:r>
              <a:rPr lang="en-US" sz="800" cap="none" dirty="0" err="1">
                <a:solidFill>
                  <a:srgbClr val="6F2575"/>
                </a:solidFill>
              </a:rPr>
              <a:t>IdP</a:t>
            </a:r>
            <a:r>
              <a:rPr lang="en-US" sz="800" cap="none" dirty="0">
                <a:solidFill>
                  <a:srgbClr val="6F2575"/>
                </a:solidFill>
              </a:rPr>
              <a:t>-SP bridge: Lukas </a:t>
            </a:r>
            <a:r>
              <a:rPr lang="en-US" sz="800" cap="none" dirty="0" err="1">
                <a:solidFill>
                  <a:srgbClr val="6F2575"/>
                </a:solidFill>
              </a:rPr>
              <a:t>Hammerle</a:t>
            </a:r>
            <a:r>
              <a:rPr lang="en-US" sz="800" cap="none" dirty="0">
                <a:solidFill>
                  <a:srgbClr val="6F2575"/>
                </a:solidFill>
              </a:rPr>
              <a:t> and Ann Harding, SWITCH</a:t>
            </a:r>
            <a:endParaRPr lang="en-GB" sz="800" cap="none" dirty="0">
              <a:solidFill>
                <a:srgbClr val="6F2575"/>
              </a:solidFill>
            </a:endParaRPr>
          </a:p>
        </p:txBody>
      </p:sp>
      <p:sp>
        <p:nvSpPr>
          <p:cNvPr id="20" name="Footer Placeholder 3"/>
          <p:cNvSpPr txBox="1">
            <a:spLocks/>
          </p:cNvSpPr>
          <p:nvPr/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anchor="ctr"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25" b="0" i="0" u="none" strike="noStrike" cap="all" spc="0" normalizeH="0" baseline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85725" algn="l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25" b="0" i="0" u="none" strike="noStrike" cap="all" spc="0" normalizeH="0" baseline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171450" algn="l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25" b="0" i="0" u="none" strike="noStrike" cap="all" spc="0" normalizeH="0" baseline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257175" algn="l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25" b="0" i="0" u="none" strike="noStrike" cap="all" spc="0" normalizeH="0" baseline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342900" algn="l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25" b="0" i="0" u="none" strike="noStrike" cap="all" spc="0" normalizeH="0" baseline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25" b="0" i="0" u="none" strike="noStrike" cap="all" spc="0" normalizeH="0" baseline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25" b="0" i="0" u="none" strike="noStrike" cap="all" spc="0" normalizeH="0" baseline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25" b="0" i="0" u="none" strike="noStrike" cap="all" spc="0" normalizeH="0" baseline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25" b="0" i="0" u="none" strike="noStrike" cap="all" spc="0" normalizeH="0" baseline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GB" sz="1130" cap="none" dirty="0" smtClean="0">
                <a:solidFill>
                  <a:srgbClr val="FFFFFF"/>
                </a:solidFill>
              </a:rPr>
              <a:t>Trust and Security for Research Collaboration in the EOSC era</a:t>
            </a:r>
            <a:endParaRPr lang="nl-NL" sz="1130" cap="none" dirty="0">
              <a:solidFill>
                <a:srgbClr val="FFFFFF"/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936" y="1891721"/>
            <a:ext cx="1123892" cy="1250804"/>
          </a:xfrm>
          <a:prstGeom prst="rect">
            <a:avLst/>
          </a:prstGeom>
          <a:noFill/>
          <a:ln>
            <a:noFill/>
          </a:ln>
          <a:effectLst>
            <a:glow rad="101600">
              <a:srgbClr val="0C3959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36585" y="3206870"/>
            <a:ext cx="621672" cy="4299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698" y="44492"/>
            <a:ext cx="1084976" cy="98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76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en-GB" dirty="0" smtClean="0"/>
              <a:t>The portal and service catalogue</a:t>
            </a:r>
          </a:p>
          <a:p>
            <a:endParaRPr lang="en-GB" dirty="0"/>
          </a:p>
          <a:p>
            <a:r>
              <a:rPr lang="en-GB" dirty="0"/>
              <a:t>coordination and resolution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through </a:t>
            </a:r>
            <a:r>
              <a:rPr lang="en-GB" dirty="0"/>
              <a:t>ISM/processes that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involve </a:t>
            </a:r>
            <a:r>
              <a:rPr lang="en-GB" dirty="0"/>
              <a:t>the EOSC core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as </a:t>
            </a:r>
            <a:r>
              <a:rPr lang="en-GB" dirty="0"/>
              <a:t>well as the services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and </a:t>
            </a:r>
            <a:r>
              <a:rPr lang="en-GB" dirty="0"/>
              <a:t>content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available </a:t>
            </a:r>
            <a:r>
              <a:rPr lang="en-GB" dirty="0"/>
              <a:t>through the portal</a:t>
            </a: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Trust and Security in the EOSC era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Security information for service providers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rcRect t="17969" b="6159"/>
          <a:stretch/>
        </p:blipFill>
        <p:spPr>
          <a:xfrm>
            <a:off x="-1" y="-1"/>
            <a:ext cx="9144001" cy="4579939"/>
          </a:xfrm>
          <a:prstGeom prst="rect">
            <a:avLst/>
          </a:prstGeom>
        </p:spPr>
      </p:pic>
      <p:sp>
        <p:nvSpPr>
          <p:cNvPr id="10" name="Text Placeholder 1"/>
          <p:cNvSpPr txBox="1">
            <a:spLocks/>
          </p:cNvSpPr>
          <p:nvPr/>
        </p:nvSpPr>
        <p:spPr>
          <a:xfrm>
            <a:off x="739036" y="820599"/>
            <a:ext cx="8166839" cy="3679963"/>
          </a:xfrm>
          <a:prstGeom prst="rect">
            <a:avLst/>
          </a:prstGeom>
          <a:solidFill>
            <a:srgbClr val="0D0D0D">
              <a:alpha val="71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40" tIns="91440" rIns="91440" bIns="91440"/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6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857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75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1714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88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2571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3429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GB" dirty="0" smtClean="0">
                <a:solidFill>
                  <a:srgbClr val="E3D88B"/>
                </a:solidFill>
              </a:rPr>
              <a:t>Collaboration frameworks, processes, exercises – the basis of trust</a:t>
            </a:r>
            <a:endParaRPr lang="en-GB" i="1" dirty="0">
              <a:solidFill>
                <a:srgbClr val="E3D88B"/>
              </a:solidFill>
            </a:endParaRPr>
          </a:p>
          <a:p>
            <a:r>
              <a:rPr lang="en-GB" i="1" dirty="0" smtClean="0">
                <a:solidFill>
                  <a:srgbClr val="E3D88B"/>
                </a:solidFill>
              </a:rPr>
              <a:t>since not everything can be done on personal trust and ‘blind faith’</a:t>
            </a:r>
          </a:p>
        </p:txBody>
      </p:sp>
      <p:sp>
        <p:nvSpPr>
          <p:cNvPr id="11" name="Text Placeholder 4"/>
          <p:cNvSpPr txBox="1">
            <a:spLocks/>
          </p:cNvSpPr>
          <p:nvPr/>
        </p:nvSpPr>
        <p:spPr>
          <a:xfrm>
            <a:off x="264319" y="281029"/>
            <a:ext cx="8667750" cy="400110"/>
          </a:xfrm>
          <a:prstGeom prst="rect">
            <a:avLst/>
          </a:prstGeom>
          <a:solidFill>
            <a:srgbClr val="0D0D0D">
              <a:alpha val="7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ln>
                  <a:noFill/>
                </a:ln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857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75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1714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88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2571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3429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GB" dirty="0"/>
              <a:t>Establishing the trust basis for response</a:t>
            </a:r>
          </a:p>
        </p:txBody>
      </p:sp>
      <p:pic>
        <p:nvPicPr>
          <p:cNvPr id="12" name="Picture 6" descr="https://blog.geant.org/wp-content/uploads/2017/04/TrustedIntroducer-logo-PeaR.jpg">
            <a:extLst>
              <a:ext uri="{FF2B5EF4-FFF2-40B4-BE49-F238E27FC236}">
                <a16:creationId xmlns:a16="http://schemas.microsoft.com/office/drawing/2014/main" id="{5297E880-7CF4-A044-BAE9-DDBD348A9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964" y="1910205"/>
            <a:ext cx="862703" cy="369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7A92853-E4FB-A842-9E9B-48B6A625B3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391" y="2450513"/>
            <a:ext cx="1293152" cy="4661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FC3762-1F28-394F-85E4-48B46353EA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321" y="1720493"/>
            <a:ext cx="1110444" cy="66626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F2FD5C6-1A00-B84A-A776-0D6FB722ED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539" y="3659373"/>
            <a:ext cx="1101368" cy="5347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C460071-EBDB-0846-9CC4-DA72539DD3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89260" y="3030299"/>
            <a:ext cx="1697209" cy="4070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53833" y="3592074"/>
            <a:ext cx="1669839" cy="35029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661" y="2563196"/>
            <a:ext cx="611895" cy="6118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52886" y="1956498"/>
            <a:ext cx="3628649" cy="1685939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10798" y="2895601"/>
            <a:ext cx="3571580" cy="1444284"/>
            <a:chOff x="342635" y="2128957"/>
            <a:chExt cx="5122499" cy="2071449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42635" y="2128957"/>
              <a:ext cx="5122499" cy="2071449"/>
            </a:xfrm>
            <a:prstGeom prst="rect">
              <a:avLst/>
            </a:prstGeom>
            <a:effectLst>
              <a:glow rad="101600">
                <a:srgbClr val="0C3959">
                  <a:alpha val="60000"/>
                </a:srgbClr>
              </a:glow>
            </a:effec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700261" y="2187351"/>
              <a:ext cx="452787" cy="306823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723032" y="2187351"/>
              <a:ext cx="455677" cy="306823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527749" y="3452289"/>
              <a:ext cx="553039" cy="306823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527749" y="3801385"/>
              <a:ext cx="305024" cy="306823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309704" y="3681708"/>
              <a:ext cx="455677" cy="306823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905292" y="3779770"/>
              <a:ext cx="302690" cy="311338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89" y="1931604"/>
            <a:ext cx="819534" cy="655627"/>
          </a:xfrm>
          <a:prstGeom prst="rect">
            <a:avLst/>
          </a:prstGeom>
          <a:effectLst/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4232" y="1934360"/>
            <a:ext cx="836432" cy="6528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540" y="4290571"/>
            <a:ext cx="4267194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GB" sz="800" cap="none" dirty="0">
                <a:solidFill>
                  <a:srgbClr val="847820"/>
                </a:solidFill>
              </a:rPr>
              <a:t>sources: GEANT </a:t>
            </a:r>
            <a:r>
              <a:rPr lang="en-GB" sz="800" cap="none" dirty="0" smtClean="0">
                <a:solidFill>
                  <a:srgbClr val="847820"/>
                </a:solidFill>
              </a:rPr>
              <a:t>CLAW</a:t>
            </a:r>
            <a:br>
              <a:rPr lang="en-GB" sz="800" cap="none" dirty="0" smtClean="0">
                <a:solidFill>
                  <a:srgbClr val="847820"/>
                </a:solidFill>
              </a:rPr>
            </a:br>
            <a:r>
              <a:rPr lang="en-GB" sz="800" cap="none" dirty="0" smtClean="0">
                <a:solidFill>
                  <a:srgbClr val="847820"/>
                </a:solidFill>
              </a:rPr>
              <a:t>Sirtfi: </a:t>
            </a:r>
            <a:r>
              <a:rPr lang="en-GB" sz="800" cap="none" dirty="0">
                <a:solidFill>
                  <a:srgbClr val="847820"/>
                </a:solidFill>
              </a:rPr>
              <a:t>Hannah Short et al. https://wiki.geant.org/pages/viewpage.action?pageId=123766092</a:t>
            </a:r>
            <a:endParaRPr kumimoji="0" lang="en-GB" sz="800" b="0" i="0" u="none" strike="noStrike" cap="none" spc="0" normalizeH="0" dirty="0" smtClean="0">
              <a:ln>
                <a:noFill/>
              </a:ln>
              <a:solidFill>
                <a:srgbClr val="847820"/>
              </a:solidFill>
              <a:effectLst/>
              <a:uFillTx/>
              <a:sym typeface="Arial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414861" y="4061674"/>
            <a:ext cx="366674" cy="25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22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333" b="-1333"/>
          <a:stretch/>
        </p:blipFill>
        <p:spPr>
          <a:xfrm>
            <a:off x="0" y="-1"/>
            <a:ext cx="9144000" cy="464982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Trust and Security in the EOSC era</a:t>
            </a:r>
            <a:endParaRPr lang="nl-NL" dirty="0"/>
          </a:p>
        </p:txBody>
      </p:sp>
      <p:sp>
        <p:nvSpPr>
          <p:cNvPr id="7" name="Text Placeholder 1"/>
          <p:cNvSpPr>
            <a:spLocks noGrp="1"/>
          </p:cNvSpPr>
          <p:nvPr>
            <p:ph type="body" sz="half" idx="14"/>
          </p:nvPr>
        </p:nvSpPr>
        <p:spPr>
          <a:xfrm>
            <a:off x="501042" y="820600"/>
            <a:ext cx="8404834" cy="3656670"/>
          </a:xfrm>
          <a:solidFill>
            <a:srgbClr val="0D0D0D">
              <a:alpha val="71000"/>
            </a:srgbClr>
          </a:solidFill>
        </p:spPr>
        <p:txBody>
          <a:bodyPr lIns="91440" tIns="91440" rIns="91440" bIns="91440"/>
          <a:lstStyle/>
          <a:p>
            <a:r>
              <a:rPr lang="en-GB" dirty="0" smtClean="0">
                <a:solidFill>
                  <a:srgbClr val="E3D88B"/>
                </a:solidFill>
              </a:rPr>
              <a:t>We </a:t>
            </a:r>
            <a:r>
              <a:rPr lang="en-GB" i="1" dirty="0" smtClean="0">
                <a:solidFill>
                  <a:srgbClr val="E3D88B"/>
                </a:solidFill>
              </a:rPr>
              <a:t>know</a:t>
            </a:r>
            <a:r>
              <a:rPr lang="en-GB" dirty="0" smtClean="0">
                <a:solidFill>
                  <a:srgbClr val="E3D88B"/>
                </a:solidFill>
              </a:rPr>
              <a:t> we cannot address all needs, but we can make progress</a:t>
            </a:r>
          </a:p>
          <a:p>
            <a:endParaRPr lang="en-GB" sz="1000" dirty="0" smtClean="0">
              <a:solidFill>
                <a:srgbClr val="E3D88B"/>
              </a:solidFill>
            </a:endParaRPr>
          </a:p>
          <a:p>
            <a:pPr marL="344488"/>
            <a:r>
              <a:rPr lang="en-GB" b="1" dirty="0" smtClean="0">
                <a:solidFill>
                  <a:srgbClr val="E3D88B"/>
                </a:solidFill>
              </a:rPr>
              <a:t>‘in </a:t>
            </a:r>
            <a:r>
              <a:rPr lang="en-GB" b="1" dirty="0">
                <a:solidFill>
                  <a:srgbClr val="E3D88B"/>
                </a:solidFill>
              </a:rPr>
              <a:t>the end, the same people do the same </a:t>
            </a:r>
            <a:r>
              <a:rPr lang="en-GB" b="1" dirty="0" smtClean="0">
                <a:solidFill>
                  <a:srgbClr val="E3D88B"/>
                </a:solidFill>
              </a:rPr>
              <a:t>work, together, </a:t>
            </a:r>
            <a:br>
              <a:rPr lang="en-GB" b="1" dirty="0" smtClean="0">
                <a:solidFill>
                  <a:srgbClr val="E3D88B"/>
                </a:solidFill>
              </a:rPr>
            </a:br>
            <a:r>
              <a:rPr lang="en-GB" b="1" dirty="0" smtClean="0">
                <a:solidFill>
                  <a:srgbClr val="E3D88B"/>
                </a:solidFill>
              </a:rPr>
              <a:t>and regardless </a:t>
            </a:r>
            <a:r>
              <a:rPr lang="en-GB" b="1" dirty="0">
                <a:solidFill>
                  <a:srgbClr val="E3D88B"/>
                </a:solidFill>
              </a:rPr>
              <a:t>of the project of funding </a:t>
            </a:r>
            <a:r>
              <a:rPr lang="en-GB" b="1" dirty="0" smtClean="0">
                <a:solidFill>
                  <a:srgbClr val="E3D88B"/>
                </a:solidFill>
              </a:rPr>
              <a:t>label’</a:t>
            </a:r>
            <a:endParaRPr lang="en-GB" b="1" dirty="0">
              <a:solidFill>
                <a:srgbClr val="E3D88B"/>
              </a:solidFill>
            </a:endParaRPr>
          </a:p>
          <a:p>
            <a:endParaRPr lang="en-GB" sz="1000" dirty="0">
              <a:solidFill>
                <a:srgbClr val="E3D88B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E3D88B"/>
                </a:solidFill>
              </a:rPr>
              <a:t>EOSC core will itself be a significant hub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E3D88B"/>
                </a:solidFill>
              </a:rPr>
              <a:t>tightly-knit team of experts </a:t>
            </a:r>
            <a:br>
              <a:rPr lang="en-GB" dirty="0" smtClean="0">
                <a:solidFill>
                  <a:srgbClr val="E3D88B"/>
                </a:solidFill>
              </a:rPr>
            </a:br>
            <a:r>
              <a:rPr lang="en-GB" dirty="0" smtClean="0">
                <a:solidFill>
                  <a:srgbClr val="E3D88B"/>
                </a:solidFill>
              </a:rPr>
              <a:t>looking after the security of the core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E3D88B"/>
                </a:solidFill>
              </a:rPr>
              <a:t>who can work collaboratively </a:t>
            </a:r>
            <a:br>
              <a:rPr lang="en-GB" dirty="0" smtClean="0">
                <a:solidFill>
                  <a:srgbClr val="E3D88B"/>
                </a:solidFill>
              </a:rPr>
            </a:br>
            <a:r>
              <a:rPr lang="en-GB" dirty="0" smtClean="0">
                <a:solidFill>
                  <a:srgbClr val="E3D88B"/>
                </a:solidFill>
              </a:rPr>
              <a:t>with peer infrastructures and groups</a:t>
            </a:r>
            <a:endParaRPr lang="en-GB" dirty="0">
              <a:solidFill>
                <a:srgbClr val="E3D88B"/>
              </a:solidFill>
            </a:endParaRPr>
          </a:p>
          <a:p>
            <a:endParaRPr lang="en-GB" sz="1000" dirty="0">
              <a:solidFill>
                <a:srgbClr val="E3D88B"/>
              </a:solidFill>
            </a:endParaRPr>
          </a:p>
          <a:p>
            <a:r>
              <a:rPr lang="en-GB" dirty="0" smtClean="0">
                <a:solidFill>
                  <a:srgbClr val="E3D88B"/>
                </a:solidFill>
              </a:rPr>
              <a:t>this team is essential to glue together the information during incidents – leveraging the trust built up before through engagement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solidFill>
            <a:srgbClr val="0D0D0D">
              <a:alpha val="70000"/>
            </a:srgbClr>
          </a:solidFill>
        </p:spPr>
        <p:txBody>
          <a:bodyPr/>
          <a:lstStyle/>
          <a:p>
            <a:r>
              <a:rPr lang="en-GB" b="1" dirty="0" smtClean="0"/>
              <a:t>Actionable </a:t>
            </a:r>
            <a:r>
              <a:rPr lang="en-GB" dirty="0" smtClean="0"/>
              <a:t>Response – coordination involving the Core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1" r="33310" b="1806"/>
          <a:stretch/>
        </p:blipFill>
        <p:spPr>
          <a:xfrm>
            <a:off x="6154103" y="2304706"/>
            <a:ext cx="2834640" cy="1325880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sp>
        <p:nvSpPr>
          <p:cNvPr id="9" name="Action Button: Forward or Next 8">
            <a:hlinkClick r:id="rId5" action="ppaction://hlinksldjump" highlightClick="1"/>
          </p:cNvPr>
          <p:cNvSpPr/>
          <p:nvPr/>
        </p:nvSpPr>
        <p:spPr>
          <a:xfrm>
            <a:off x="8935863" y="4944312"/>
            <a:ext cx="208137" cy="192507"/>
          </a:xfrm>
          <a:prstGeom prst="actionButtonForwardNext">
            <a:avLst/>
          </a:prstGeom>
          <a:noFill/>
          <a:ln w="12700" cap="flat">
            <a:solidFill>
              <a:srgbClr val="E3D88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63997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8126" y="967796"/>
            <a:ext cx="4816126" cy="3373033"/>
          </a:xfrm>
        </p:spPr>
        <p:txBody>
          <a:bodyPr/>
          <a:lstStyle/>
          <a:p>
            <a:r>
              <a:rPr lang="en-GB" sz="2000" b="1" dirty="0" smtClean="0">
                <a:solidFill>
                  <a:srgbClr val="E3D88B"/>
                </a:solidFill>
              </a:rPr>
              <a:t>Training</a:t>
            </a:r>
            <a:r>
              <a:rPr lang="en-GB" sz="2000" dirty="0" smtClean="0">
                <a:solidFill>
                  <a:srgbClr val="E3D88B"/>
                </a:solidFill>
              </a:rPr>
              <a:t> - and ability to exercise -</a:t>
            </a:r>
            <a:br>
              <a:rPr lang="en-GB" sz="2000" dirty="0" smtClean="0">
                <a:solidFill>
                  <a:srgbClr val="E3D88B"/>
                </a:solidFill>
              </a:rPr>
            </a:br>
            <a:r>
              <a:rPr lang="en-GB" sz="2000" dirty="0" smtClean="0">
                <a:solidFill>
                  <a:srgbClr val="E3D88B"/>
                </a:solidFill>
              </a:rPr>
              <a:t>intelligence sharing framework and best practices, but </a:t>
            </a:r>
            <a:r>
              <a:rPr lang="en-GB" sz="2000" i="1" dirty="0" smtClean="0">
                <a:solidFill>
                  <a:srgbClr val="E3D88B"/>
                </a:solidFill>
              </a:rPr>
              <a:t>also </a:t>
            </a:r>
            <a:r>
              <a:rPr lang="en-GB" sz="2000" dirty="0" smtClean="0">
                <a:solidFill>
                  <a:srgbClr val="E3D88B"/>
                </a:solidFill>
              </a:rPr>
              <a:t>collective technical and forensic expertise!</a:t>
            </a:r>
          </a:p>
          <a:p>
            <a:endParaRPr lang="en-GB" sz="1000" dirty="0" smtClean="0">
              <a:solidFill>
                <a:srgbClr val="E3D88B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E3D88B"/>
                </a:solidFill>
              </a:rPr>
              <a:t>build up expertise to desired maturity – esp. across EOSC portal providers and research communities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E3D88B"/>
                </a:solidFill>
              </a:rPr>
              <a:t>desirable, but not yet likely, to have training a requirement for participation </a:t>
            </a:r>
            <a:r>
              <a:rPr lang="en-GB" sz="2000" i="1" dirty="0" smtClean="0">
                <a:solidFill>
                  <a:srgbClr val="E3D88B"/>
                </a:solidFill>
              </a:rPr>
              <a:t>that is hard for an EOSC </a:t>
            </a:r>
            <a:br>
              <a:rPr lang="en-GB" sz="2000" i="1" dirty="0" smtClean="0">
                <a:solidFill>
                  <a:srgbClr val="E3D88B"/>
                </a:solidFill>
              </a:rPr>
            </a:br>
            <a:r>
              <a:rPr lang="en-GB" sz="2000" i="1" dirty="0" smtClean="0">
                <a:solidFill>
                  <a:srgbClr val="E3D88B"/>
                </a:solidFill>
              </a:rPr>
              <a:t>that does not wish barriers to entry </a:t>
            </a:r>
            <a:r>
              <a:rPr lang="en-GB" sz="2000" dirty="0" smtClean="0">
                <a:solidFill>
                  <a:srgbClr val="E3D88B"/>
                </a:solidFill>
                <a:sym typeface="Wingdings" panose="05000000000000000000" pitchFamily="2" charset="2"/>
              </a:rPr>
              <a:t></a:t>
            </a:r>
            <a:endParaRPr lang="en-GB" sz="2000" dirty="0">
              <a:solidFill>
                <a:srgbClr val="E3D88B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Trust and Security in the EOSC era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Do I know that you know what to know about what?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96" y="1645893"/>
            <a:ext cx="3909404" cy="29327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7452" y="776879"/>
            <a:ext cx="2521117" cy="16807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32064" y="1491529"/>
            <a:ext cx="3173811" cy="1087477"/>
          </a:xfrm>
          <a:prstGeom prst="rect">
            <a:avLst/>
          </a:prstGeom>
          <a:solidFill>
            <a:srgbClr val="6F257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1" i="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Participation is critical to making this work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i="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You need </a:t>
            </a:r>
            <a:r>
              <a:rPr kumimoji="0" lang="en-GB" sz="1600" i="0" u="none" strike="noStrike" cap="none" spc="0" normalizeH="0" dirty="0" err="1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OpSec</a:t>
            </a:r>
            <a:r>
              <a:rPr kumimoji="0" lang="en-GB" sz="1600" i="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people to ‘get around’, and work globally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75898" y="4545486"/>
            <a:ext cx="1343316" cy="2257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8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image credits: TRANSITS-I</a:t>
            </a:r>
          </a:p>
        </p:txBody>
      </p:sp>
    </p:spTree>
    <p:extLst>
      <p:ext uri="{BB962C8B-B14F-4D97-AF65-F5344CB8AC3E}">
        <p14:creationId xmlns:p14="http://schemas.microsoft.com/office/powerpoint/2010/main" val="983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t="20000" b="13291"/>
          <a:stretch/>
        </p:blipFill>
        <p:spPr>
          <a:xfrm>
            <a:off x="0" y="-1"/>
            <a:ext cx="9144000" cy="457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773" y="1971886"/>
            <a:ext cx="5242545" cy="25374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305" y="399839"/>
            <a:ext cx="3582465" cy="245040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Trust and Security in the EOSC era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771064" cy="400110"/>
          </a:xfrm>
        </p:spPr>
        <p:txBody>
          <a:bodyPr/>
          <a:lstStyle/>
          <a:p>
            <a:r>
              <a:rPr lang="en-GB" b="1" dirty="0" smtClean="0"/>
              <a:t>Must EOSC-level mechanisms solve everyone’s issue?</a:t>
            </a:r>
            <a:endParaRPr lang="en-GB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962" y="2423924"/>
            <a:ext cx="5057227" cy="2547915"/>
          </a:xfrm>
          <a:prstGeom prst="rect">
            <a:avLst/>
          </a:prstGeom>
        </p:spPr>
      </p:pic>
      <p:sp>
        <p:nvSpPr>
          <p:cNvPr id="10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514773" y="878087"/>
            <a:ext cx="4973532" cy="800219"/>
          </a:xfrm>
        </p:spPr>
        <p:txBody>
          <a:bodyPr/>
          <a:lstStyle/>
          <a:p>
            <a:r>
              <a:rPr lang="en-GB" dirty="0" smtClean="0"/>
              <a:t>do we face </a:t>
            </a:r>
            <a:br>
              <a:rPr lang="en-GB" dirty="0" smtClean="0"/>
            </a:br>
            <a:r>
              <a:rPr lang="en-GB" dirty="0" smtClean="0"/>
              <a:t>an </a:t>
            </a:r>
            <a:r>
              <a:rPr lang="en-GB" dirty="0"/>
              <a:t>unbounded challenge?</a:t>
            </a:r>
          </a:p>
        </p:txBody>
      </p:sp>
    </p:spTree>
    <p:extLst>
      <p:ext uri="{BB962C8B-B14F-4D97-AF65-F5344CB8AC3E}">
        <p14:creationId xmlns:p14="http://schemas.microsoft.com/office/powerpoint/2010/main" val="327973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0857"/>
          <a:stretch/>
        </p:blipFill>
        <p:spPr>
          <a:xfrm>
            <a:off x="0" y="-1"/>
            <a:ext cx="9144000" cy="457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559" y="44586"/>
            <a:ext cx="1934721" cy="265212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Trust and Security in the EOSC era</a:t>
            </a:r>
            <a:endParaRPr lang="nl-NL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</a:t>
            </a:fld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7443392" y="4383859"/>
            <a:ext cx="1723229" cy="2257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GB" sz="800" cap="none" dirty="0">
                <a:solidFill>
                  <a:srgbClr val="6F2575"/>
                </a:solidFill>
              </a:rPr>
              <a:t>Photo by Pop &amp; Zebra on </a:t>
            </a:r>
            <a:r>
              <a:rPr lang="en-GB" sz="800" cap="none" dirty="0" err="1">
                <a:solidFill>
                  <a:srgbClr val="6F2575"/>
                </a:solidFill>
              </a:rPr>
              <a:t>Unsplash</a:t>
            </a:r>
            <a:endParaRPr kumimoji="0" lang="en-GB" sz="8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>
          <a:xfrm>
            <a:off x="172810" y="1118746"/>
            <a:ext cx="7501618" cy="1997237"/>
          </a:xfrm>
          <a:solidFill>
            <a:srgbClr val="000000">
              <a:alpha val="50196"/>
            </a:srgbClr>
          </a:solidFill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E3D88B"/>
                </a:solidFill>
              </a:rPr>
              <a:t>a ‘commons’ for research data aiming to combine </a:t>
            </a:r>
            <a:br>
              <a:rPr lang="en-GB" dirty="0" smtClean="0">
                <a:solidFill>
                  <a:srgbClr val="E3D88B"/>
                </a:solidFill>
              </a:rPr>
            </a:br>
            <a:r>
              <a:rPr lang="en-GB" dirty="0" smtClean="0">
                <a:solidFill>
                  <a:srgbClr val="E3D88B"/>
                </a:solidFill>
              </a:rPr>
              <a:t>all disciplines across all (European) countries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E3D88B"/>
                </a:solidFill>
              </a:rPr>
              <a:t>not quite a ‘cloud’, but with </a:t>
            </a:r>
            <a:r>
              <a:rPr lang="en-GB" dirty="0" smtClean="0">
                <a:solidFill>
                  <a:srgbClr val="E3D88B"/>
                </a:solidFill>
              </a:rPr>
              <a:t>evolving </a:t>
            </a:r>
            <a:r>
              <a:rPr lang="en-GB" dirty="0" smtClean="0">
                <a:solidFill>
                  <a:srgbClr val="E3D88B"/>
                </a:solidFill>
              </a:rPr>
              <a:t>means </a:t>
            </a:r>
            <a:r>
              <a:rPr lang="en-GB" dirty="0" smtClean="0">
                <a:solidFill>
                  <a:srgbClr val="E3D88B"/>
                </a:solidFill>
              </a:rPr>
              <a:t>and </a:t>
            </a:r>
            <a:r>
              <a:rPr lang="en-GB" dirty="0" smtClean="0">
                <a:solidFill>
                  <a:srgbClr val="E3D88B"/>
                </a:solidFill>
              </a:rPr>
              <a:t>methods</a:t>
            </a:r>
            <a:endParaRPr lang="en-GB" dirty="0" smtClean="0">
              <a:solidFill>
                <a:srgbClr val="E3D88B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E3D88B"/>
                </a:solidFill>
              </a:rPr>
              <a:t>its </a:t>
            </a:r>
            <a:r>
              <a:rPr lang="en-GB" dirty="0" smtClean="0">
                <a:solidFill>
                  <a:srgbClr val="E3D88B"/>
                </a:solidFill>
              </a:rPr>
              <a:t>nature subject to </a:t>
            </a:r>
            <a:r>
              <a:rPr lang="en-GB" dirty="0" smtClean="0">
                <a:solidFill>
                  <a:srgbClr val="E3D88B"/>
                </a:solidFill>
              </a:rPr>
              <a:t>evolution</a:t>
            </a:r>
            <a:br>
              <a:rPr lang="en-GB" dirty="0" smtClean="0">
                <a:solidFill>
                  <a:srgbClr val="E3D88B"/>
                </a:solidFill>
              </a:rPr>
            </a:br>
            <a:r>
              <a:rPr lang="en-GB" dirty="0" smtClean="0">
                <a:solidFill>
                  <a:srgbClr val="E3D88B"/>
                </a:solidFill>
              </a:rPr>
              <a:t>‘lean’ </a:t>
            </a:r>
            <a:r>
              <a:rPr lang="en-GB" dirty="0" smtClean="0">
                <a:solidFill>
                  <a:srgbClr val="E3D88B"/>
                </a:solidFill>
              </a:rPr>
              <a:t>or </a:t>
            </a:r>
            <a:r>
              <a:rPr lang="en-GB" dirty="0" smtClean="0">
                <a:solidFill>
                  <a:srgbClr val="E3D88B"/>
                </a:solidFill>
              </a:rPr>
              <a:t>‘</a:t>
            </a:r>
            <a:r>
              <a:rPr lang="en-GB" dirty="0" smtClean="0">
                <a:solidFill>
                  <a:srgbClr val="E3D88B"/>
                </a:solidFill>
              </a:rPr>
              <a:t>comprehensive’, </a:t>
            </a:r>
            <a:r>
              <a:rPr lang="en-GB" dirty="0" smtClean="0">
                <a:solidFill>
                  <a:srgbClr val="E3D88B"/>
                </a:solidFill>
              </a:rPr>
              <a:t>‘infrastructure</a:t>
            </a:r>
            <a:r>
              <a:rPr lang="en-GB" dirty="0" smtClean="0">
                <a:solidFill>
                  <a:srgbClr val="E3D88B"/>
                </a:solidFill>
              </a:rPr>
              <a:t>’ </a:t>
            </a:r>
            <a:r>
              <a:rPr lang="en-GB" dirty="0" smtClean="0">
                <a:solidFill>
                  <a:srgbClr val="E3D88B"/>
                </a:solidFill>
              </a:rPr>
              <a:t>or </a:t>
            </a:r>
            <a:r>
              <a:rPr lang="en-GB" dirty="0" smtClean="0">
                <a:solidFill>
                  <a:srgbClr val="E3D88B"/>
                </a:solidFill>
              </a:rPr>
              <a:t>its ‘data twin’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E3D88B"/>
                </a:solidFill>
              </a:rPr>
              <a:t>co-guided by an </a:t>
            </a:r>
            <a:r>
              <a:rPr lang="en-GB" dirty="0" smtClean="0">
                <a:solidFill>
                  <a:srgbClr val="E3D88B"/>
                </a:solidFill>
              </a:rPr>
              <a:t>association with diverse </a:t>
            </a:r>
            <a:r>
              <a:rPr lang="en-GB" dirty="0" smtClean="0">
                <a:solidFill>
                  <a:srgbClr val="E3D88B"/>
                </a:solidFill>
              </a:rPr>
              <a:t>composition</a:t>
            </a:r>
            <a:endParaRPr lang="en-GB" dirty="0">
              <a:solidFill>
                <a:srgbClr val="E3D88B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6743016" cy="400110"/>
          </a:xfrm>
          <a:solidFill>
            <a:srgbClr val="FFFFFF">
              <a:alpha val="50196"/>
            </a:srgbClr>
          </a:solidFill>
        </p:spPr>
        <p:txBody>
          <a:bodyPr/>
          <a:lstStyle/>
          <a:p>
            <a:r>
              <a:rPr lang="en-GB" dirty="0" smtClean="0"/>
              <a:t>The “European Open Science Cloud”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2441358" y="3449348"/>
            <a:ext cx="6702641" cy="841256"/>
          </a:xfrm>
          <a:prstGeom prst="rect">
            <a:avLst/>
          </a:prstGeom>
          <a:solidFill>
            <a:srgbClr val="808080">
              <a:alpha val="50196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/>
            <a:r>
              <a:rPr lang="en-GB" sz="2400" b="1" cap="none" dirty="0">
                <a:solidFill>
                  <a:srgbClr val="6F2575"/>
                </a:solidFill>
              </a:rPr>
              <a:t>whatever it is, it </a:t>
            </a:r>
            <a:r>
              <a:rPr lang="en-GB" sz="2400" b="1" cap="none" dirty="0" smtClean="0">
                <a:solidFill>
                  <a:srgbClr val="6F2575"/>
                </a:solidFill>
              </a:rPr>
              <a:t>will be </a:t>
            </a:r>
            <a:r>
              <a:rPr lang="en-GB" sz="2400" b="1" cap="none" dirty="0">
                <a:solidFill>
                  <a:srgbClr val="6F2575"/>
                </a:solidFill>
              </a:rPr>
              <a:t>structuring </a:t>
            </a:r>
            <a:r>
              <a:rPr lang="en-GB" sz="2400" b="1" cap="none" dirty="0" smtClean="0">
                <a:solidFill>
                  <a:srgbClr val="6F2575"/>
                </a:solidFill>
              </a:rPr>
              <a:t/>
            </a:r>
            <a:br>
              <a:rPr lang="en-GB" sz="2400" b="1" cap="none" dirty="0" smtClean="0">
                <a:solidFill>
                  <a:srgbClr val="6F2575"/>
                </a:solidFill>
              </a:rPr>
            </a:br>
            <a:r>
              <a:rPr lang="en-GB" sz="2400" b="1" cap="none" dirty="0" smtClean="0">
                <a:solidFill>
                  <a:srgbClr val="6F2575"/>
                </a:solidFill>
              </a:rPr>
              <a:t>data-driven </a:t>
            </a:r>
            <a:r>
              <a:rPr lang="en-GB" sz="2400" b="1" cap="none" dirty="0">
                <a:solidFill>
                  <a:srgbClr val="6F2575"/>
                </a:solidFill>
              </a:rPr>
              <a:t>research in Europe in the </a:t>
            </a:r>
            <a:r>
              <a:rPr lang="en-GB" sz="2400" b="1" cap="none" dirty="0" smtClean="0">
                <a:solidFill>
                  <a:srgbClr val="6F2575"/>
                </a:solidFill>
              </a:rPr>
              <a:t>2020s</a:t>
            </a:r>
            <a:endParaRPr lang="en-GB" sz="2400" b="1" cap="none" dirty="0">
              <a:solidFill>
                <a:srgbClr val="6F2575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47" y="3194606"/>
            <a:ext cx="2348368" cy="13507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70" y="3203142"/>
            <a:ext cx="728585" cy="346945"/>
          </a:xfrm>
          <a:prstGeom prst="rect">
            <a:avLst/>
          </a:prstGeom>
          <a:ln>
            <a:solidFill>
              <a:srgbClr val="6F2575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3301999" y="4545950"/>
            <a:ext cx="4568559" cy="2564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r" defTabSz="825500"/>
            <a:r>
              <a:rPr lang="en-GB" sz="1000" cap="none" dirty="0" smtClean="0">
                <a:solidFill>
                  <a:srgbClr val="6F2575"/>
                </a:solidFill>
              </a:rPr>
              <a:t>graphic sources</a:t>
            </a:r>
            <a:r>
              <a:rPr lang="en-GB" sz="1000" cap="none" dirty="0">
                <a:solidFill>
                  <a:srgbClr val="6F2575"/>
                </a:solidFill>
              </a:rPr>
              <a:t>: https://www.eoscsecretariat.eu/eosc-symposium-programme</a:t>
            </a:r>
            <a:endParaRPr kumimoji="0" lang="en-GB" sz="10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862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8125" y="1102290"/>
            <a:ext cx="8780615" cy="3232276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Service providers should be at, or grow towards, a mature security stance</a:t>
            </a:r>
          </a:p>
          <a:p>
            <a:endParaRPr lang="en-GB" dirty="0" smtClean="0">
              <a:solidFill>
                <a:srgbClr val="6F2575"/>
              </a:solidFill>
            </a:endParaRPr>
          </a:p>
          <a:p>
            <a:pPr>
              <a:spcAft>
                <a:spcPts val="600"/>
              </a:spcAft>
            </a:pPr>
            <a:r>
              <a:rPr lang="en-GB" dirty="0">
                <a:solidFill>
                  <a:srgbClr val="6F2575"/>
                </a:solidFill>
              </a:rPr>
              <a:t>	</a:t>
            </a:r>
            <a:r>
              <a:rPr lang="en-GB" dirty="0" smtClean="0">
                <a:solidFill>
                  <a:srgbClr val="6F2575"/>
                </a:solidFill>
              </a:rPr>
              <a:t>and an </a:t>
            </a:r>
            <a:r>
              <a:rPr lang="en-GB" b="1" dirty="0" smtClean="0">
                <a:solidFill>
                  <a:srgbClr val="6F2575"/>
                </a:solidFill>
              </a:rPr>
              <a:t>infrastructure </a:t>
            </a:r>
            <a:r>
              <a:rPr lang="en-GB" dirty="0" smtClean="0">
                <a:solidFill>
                  <a:srgbClr val="6F2575"/>
                </a:solidFill>
              </a:rPr>
              <a:t>provides coordination amongst ‘similar’ things</a:t>
            </a:r>
            <a:br>
              <a:rPr lang="en-GB" dirty="0" smtClean="0">
                <a:solidFill>
                  <a:srgbClr val="6F2575"/>
                </a:solidFill>
              </a:rPr>
            </a:br>
            <a:endParaRPr lang="en-GB" i="1" dirty="0" smtClean="0">
              <a:solidFill>
                <a:srgbClr val="6F2575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6F2575"/>
                </a:solidFill>
              </a:rPr>
              <a:t>providers in an infrastructure can </a:t>
            </a:r>
            <a:r>
              <a:rPr lang="en-GB" b="1" dirty="0" smtClean="0">
                <a:solidFill>
                  <a:srgbClr val="6F2575"/>
                </a:solidFill>
              </a:rPr>
              <a:t>benefit from their commonalities </a:t>
            </a:r>
            <a:br>
              <a:rPr lang="en-GB" b="1" dirty="0" smtClean="0">
                <a:solidFill>
                  <a:srgbClr val="6F2575"/>
                </a:solidFill>
              </a:rPr>
            </a:br>
            <a:r>
              <a:rPr lang="en-GB" i="1" dirty="0" smtClean="0">
                <a:solidFill>
                  <a:srgbClr val="6F2575"/>
                </a:solidFill>
              </a:rPr>
              <a:t>in response and security verification, and vulnerability management</a:t>
            </a:r>
            <a:endParaRPr lang="en-GB" i="1" dirty="0">
              <a:solidFill>
                <a:srgbClr val="6F2575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6F2575"/>
                </a:solidFill>
              </a:rPr>
              <a:t>a mature EOSC security capability can be structured with infrastructure in </a:t>
            </a:r>
            <a:r>
              <a:rPr lang="en-GB" b="1" dirty="0" smtClean="0">
                <a:solidFill>
                  <a:srgbClr val="6F2575"/>
                </a:solidFill>
              </a:rPr>
              <a:t>a scalable way </a:t>
            </a:r>
            <a:r>
              <a:rPr lang="en-GB" dirty="0" smtClean="0">
                <a:solidFill>
                  <a:srgbClr val="6F2575"/>
                </a:solidFill>
              </a:rPr>
              <a:t>across many service providers</a:t>
            </a:r>
          </a:p>
          <a:p>
            <a:endParaRPr lang="en-GB" sz="1000" dirty="0" smtClean="0">
              <a:solidFill>
                <a:srgbClr val="6F2575"/>
              </a:solidFill>
            </a:endParaRPr>
          </a:p>
          <a:p>
            <a:r>
              <a:rPr lang="en-GB" i="1" dirty="0" smtClean="0">
                <a:solidFill>
                  <a:schemeClr val="bg1"/>
                </a:solidFill>
              </a:rPr>
              <a:t>While ‘services</a:t>
            </a:r>
            <a:r>
              <a:rPr lang="en-GB" i="1" dirty="0">
                <a:solidFill>
                  <a:schemeClr val="bg1"/>
                </a:solidFill>
              </a:rPr>
              <a:t>’ </a:t>
            </a:r>
            <a:r>
              <a:rPr lang="en-GB" i="1" dirty="0" smtClean="0">
                <a:solidFill>
                  <a:schemeClr val="bg1"/>
                </a:solidFill>
              </a:rPr>
              <a:t>generally are </a:t>
            </a:r>
            <a:r>
              <a:rPr lang="en-GB" i="1" dirty="0">
                <a:solidFill>
                  <a:schemeClr val="bg1"/>
                </a:solidFill>
              </a:rPr>
              <a:t>very </a:t>
            </a:r>
            <a:r>
              <a:rPr lang="en-GB" i="1" dirty="0" smtClean="0">
                <a:solidFill>
                  <a:schemeClr val="bg1"/>
                </a:solidFill>
              </a:rPr>
              <a:t>broad, including data, publications, &amp;c</a:t>
            </a:r>
            <a:endParaRPr lang="en-GB" i="1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Trust and Security in the EOSC era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What we expect in the infrastructures and services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720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Trust and Security in the EOSC era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38125" y="147879"/>
            <a:ext cx="8667750" cy="738664"/>
          </a:xfrm>
        </p:spPr>
        <p:txBody>
          <a:bodyPr/>
          <a:lstStyle/>
          <a:p>
            <a:r>
              <a:rPr lang="en-GB" sz="2400" dirty="0" smtClean="0"/>
              <a:t>Infrastructures: </a:t>
            </a:r>
            <a:br>
              <a:rPr lang="en-GB" sz="2400" dirty="0" smtClean="0"/>
            </a:br>
            <a:r>
              <a:rPr lang="en-GB" sz="2400" dirty="0" smtClean="0"/>
              <a:t>profiting from shared services and understanding</a:t>
            </a:r>
            <a:endParaRPr lang="en-GB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627" y="1441797"/>
            <a:ext cx="4262759" cy="2982688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effectLst>
            <a:glow rad="101600">
              <a:srgbClr val="6F2575">
                <a:alpha val="60000"/>
              </a:srgb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039" y="997028"/>
            <a:ext cx="5141335" cy="2928398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sp>
        <p:nvSpPr>
          <p:cNvPr id="2" name="TextBox 1"/>
          <p:cNvSpPr txBox="1"/>
          <p:nvPr/>
        </p:nvSpPr>
        <p:spPr>
          <a:xfrm>
            <a:off x="5382638" y="4507014"/>
            <a:ext cx="2558393" cy="2641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05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image sources: csirt.egi.eu and EGI SVG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6039" y="3901801"/>
            <a:ext cx="3172343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commonality in user base </a:t>
            </a:r>
            <a:b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</a:br>
            <a: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and access patterns – and testing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22548" y="748720"/>
            <a:ext cx="2693045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common vulnerabilities,</a:t>
            </a:r>
            <a:b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</a:br>
            <a: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or common risk environment</a:t>
            </a:r>
          </a:p>
        </p:txBody>
      </p:sp>
    </p:spTree>
    <p:extLst>
      <p:ext uri="{BB962C8B-B14F-4D97-AF65-F5344CB8AC3E}">
        <p14:creationId xmlns:p14="http://schemas.microsoft.com/office/powerpoint/2010/main" val="185303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half" idx="14"/>
          </p:nvPr>
        </p:nvSpPr>
        <p:spPr>
          <a:xfrm>
            <a:off x="4348481" y="967071"/>
            <a:ext cx="4461356" cy="1821849"/>
          </a:xfrm>
          <a:solidFill>
            <a:srgbClr val="EAEAEA"/>
          </a:solidFill>
          <a:ln>
            <a:solidFill>
              <a:srgbClr val="E3D88B"/>
            </a:solidFill>
          </a:ln>
        </p:spPr>
        <p:txBody>
          <a:bodyPr lIns="45720"/>
          <a:lstStyle/>
          <a:p>
            <a:r>
              <a:rPr lang="en-GB" sz="1800" b="1" dirty="0" smtClean="0">
                <a:solidFill>
                  <a:srgbClr val="6F2575"/>
                </a:solidFill>
              </a:rPr>
              <a:t>(e-)Infrastructures, services, content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service security &amp; integrity, responsiveness, compliance monitoring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vulnerability management and </a:t>
            </a:r>
            <a:br>
              <a:rPr lang="en-GB" sz="1600" dirty="0" smtClean="0"/>
            </a:br>
            <a:r>
              <a:rPr lang="en-GB" sz="1600" dirty="0" smtClean="0"/>
              <a:t>pro-active security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incident </a:t>
            </a:r>
            <a:r>
              <a:rPr lang="en-GB" sz="1600" dirty="0"/>
              <a:t>response and resolution </a:t>
            </a:r>
            <a:r>
              <a:rPr lang="en-GB" sz="1600" dirty="0" smtClean="0"/>
              <a:t/>
            </a:r>
            <a:br>
              <a:rPr lang="en-GB" sz="1600" dirty="0" smtClean="0"/>
            </a:br>
            <a:r>
              <a:rPr lang="en-GB" sz="1600" dirty="0" smtClean="0"/>
              <a:t>within </a:t>
            </a:r>
            <a:r>
              <a:rPr lang="en-GB" sz="1600" dirty="0"/>
              <a:t>the infrastructure or </a:t>
            </a:r>
            <a:r>
              <a:rPr lang="en-GB" sz="1600" dirty="0" smtClean="0"/>
              <a:t>service</a:t>
            </a:r>
            <a:endParaRPr lang="en-GB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Trust and Security in the EOSC era</a:t>
            </a:r>
            <a:endParaRPr lang="nl-NL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</p:spPr>
        <p:txBody>
          <a:bodyPr/>
          <a:lstStyle/>
          <a:p>
            <a:r>
              <a:rPr lang="en-GB" dirty="0" smtClean="0"/>
              <a:t>Thus even generic capabilities will be widely distributed</a:t>
            </a:r>
            <a:endParaRPr lang="en-GB" dirty="0"/>
          </a:p>
        </p:txBody>
      </p:sp>
      <p:sp>
        <p:nvSpPr>
          <p:cNvPr id="9" name="Text Placeholder 6"/>
          <p:cNvSpPr txBox="1">
            <a:spLocks/>
          </p:cNvSpPr>
          <p:nvPr/>
        </p:nvSpPr>
        <p:spPr>
          <a:xfrm>
            <a:off x="238125" y="967069"/>
            <a:ext cx="3942715" cy="2772174"/>
          </a:xfrm>
          <a:prstGeom prst="rect">
            <a:avLst/>
          </a:prstGeom>
          <a:solidFill>
            <a:srgbClr val="EAEAEA"/>
          </a:solidFill>
          <a:ln w="12700">
            <a:solidFill>
              <a:srgbClr val="E3D88B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20" tIns="0" rIns="0" bIns="0"/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6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857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75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1714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88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2571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3429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GB" sz="1800" b="1" dirty="0" smtClean="0">
                <a:solidFill>
                  <a:srgbClr val="6F2575"/>
                </a:solidFill>
              </a:rPr>
              <a:t>EOSC core and ecosystem</a:t>
            </a:r>
          </a:p>
          <a:p>
            <a:r>
              <a:rPr lang="en-GB" sz="1600" i="1" dirty="0"/>
              <a:t>s</a:t>
            </a:r>
            <a:r>
              <a:rPr lang="en-GB" sz="1600" i="1" dirty="0" smtClean="0"/>
              <a:t>ecurity for a loosely coupled ecosystem</a:t>
            </a:r>
            <a:br>
              <a:rPr lang="en-GB" sz="1600" i="1" dirty="0" smtClean="0"/>
            </a:br>
            <a:endParaRPr lang="en-GB" sz="1600" i="1" dirty="0" smtClean="0"/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sz="1600" dirty="0" smtClean="0"/>
              <a:t>risk management for collective services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sz="1600" dirty="0" smtClean="0"/>
              <a:t>security baselining and trust marking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sz="1600" dirty="0" smtClean="0"/>
              <a:t>coherence of response, </a:t>
            </a:r>
            <a:br>
              <a:rPr lang="en-GB" sz="1600" dirty="0" smtClean="0"/>
            </a:br>
            <a:r>
              <a:rPr lang="en-GB" sz="1600" dirty="0" smtClean="0"/>
              <a:t>community readiness/collaboration, </a:t>
            </a:r>
            <a:br>
              <a:rPr lang="en-GB" sz="1600" dirty="0" smtClean="0"/>
            </a:br>
            <a:r>
              <a:rPr lang="en-GB" sz="1600" dirty="0" smtClean="0"/>
              <a:t>and information sharing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sz="1600" dirty="0" smtClean="0"/>
              <a:t>resolution, forensics, resolution and remediation for core and stakeholders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sz="1600" dirty="0"/>
              <a:t>training and capability </a:t>
            </a:r>
            <a:r>
              <a:rPr lang="en-GB" sz="1600" dirty="0" smtClean="0"/>
              <a:t>enhancement</a:t>
            </a:r>
            <a:endParaRPr lang="en-GB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4346993"/>
            <a:ext cx="9144000" cy="2564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r" defTabSz="825500"/>
            <a:r>
              <a:rPr lang="en-GB" sz="1000" cap="none" dirty="0" smtClean="0">
                <a:solidFill>
                  <a:srgbClr val="6F2575"/>
                </a:solidFill>
              </a:rPr>
              <a:t>See also</a:t>
            </a:r>
            <a:r>
              <a:rPr lang="en-GB" sz="1000" i="1" cap="none" dirty="0" smtClean="0">
                <a:solidFill>
                  <a:srgbClr val="6F2575"/>
                </a:solidFill>
              </a:rPr>
              <a:t> </a:t>
            </a:r>
            <a:r>
              <a:rPr lang="en-GB" sz="1000" i="1" cap="none" dirty="0">
                <a:solidFill>
                  <a:srgbClr val="6F2575"/>
                </a:solidFill>
              </a:rPr>
              <a:t>Trust Coordination for Research Collaboration in the EOSC </a:t>
            </a:r>
            <a:r>
              <a:rPr lang="en-GB" sz="1000" i="1" cap="none" dirty="0" smtClean="0">
                <a:solidFill>
                  <a:srgbClr val="6F2575"/>
                </a:solidFill>
              </a:rPr>
              <a:t>era,</a:t>
            </a:r>
            <a:r>
              <a:rPr lang="en-GB" sz="1000" cap="none" dirty="0" smtClean="0">
                <a:solidFill>
                  <a:srgbClr val="6F2575"/>
                </a:solidFill>
              </a:rPr>
              <a:t> February 2020, https</a:t>
            </a:r>
            <a:r>
              <a:rPr lang="en-GB" sz="1000" cap="none" dirty="0">
                <a:solidFill>
                  <a:srgbClr val="6F2575"/>
                </a:solidFill>
              </a:rPr>
              <a:t>://</a:t>
            </a:r>
            <a:r>
              <a:rPr lang="en-GB" sz="1000" cap="none" dirty="0" smtClean="0">
                <a:solidFill>
                  <a:srgbClr val="6F2575"/>
                </a:solidFill>
              </a:rPr>
              <a:t>g.nikhef.nl/eosc-sec-wp; https</a:t>
            </a:r>
            <a:r>
              <a:rPr lang="en-GB" sz="1000" cap="none" dirty="0">
                <a:solidFill>
                  <a:srgbClr val="6F2575"/>
                </a:solidFill>
              </a:rPr>
              <a:t>://doi.org/10.5281/zenodo.3674676</a:t>
            </a:r>
            <a:endParaRPr kumimoji="0" lang="en-GB" sz="10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48481" y="2890210"/>
            <a:ext cx="802744" cy="1188720"/>
          </a:xfrm>
          <a:prstGeom prst="rect">
            <a:avLst/>
          </a:prstGeom>
          <a:solidFill>
            <a:srgbClr val="E3D88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0" tIns="0" rIns="0" bIns="0" numCol="1" spcCol="38100" rtlCol="0" anchor="ctr" anchorCtr="0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800" cap="none" dirty="0" smtClean="0">
                <a:solidFill>
                  <a:srgbClr val="6F257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EGI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262882" y="2904251"/>
            <a:ext cx="802744" cy="1188720"/>
          </a:xfrm>
          <a:prstGeom prst="rect">
            <a:avLst/>
          </a:prstGeom>
          <a:solidFill>
            <a:srgbClr val="E3D88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800" cap="none" dirty="0" smtClean="0">
                <a:solidFill>
                  <a:srgbClr val="6F257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EUDAT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67310" y="3194349"/>
            <a:ext cx="410369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1" i="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…</a:t>
            </a:r>
          </a:p>
        </p:txBody>
      </p:sp>
      <p:sp>
        <p:nvSpPr>
          <p:cNvPr id="17" name="Rectangle 16"/>
          <p:cNvSpPr/>
          <p:nvPr/>
        </p:nvSpPr>
        <p:spPr>
          <a:xfrm rot="16200000">
            <a:off x="5984547" y="3082946"/>
            <a:ext cx="1188720" cy="803248"/>
          </a:xfrm>
          <a:prstGeom prst="rect">
            <a:avLst/>
          </a:prstGeom>
          <a:solidFill>
            <a:srgbClr val="E3D88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 anchorCtr="0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800" cap="none" dirty="0" smtClean="0">
                <a:solidFill>
                  <a:srgbClr val="6F257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GEANT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38125" y="3815972"/>
            <a:ext cx="3942715" cy="276999"/>
          </a:xfrm>
          <a:prstGeom prst="rect">
            <a:avLst/>
          </a:prstGeom>
          <a:solidFill>
            <a:srgbClr val="E3D88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800" cap="none" dirty="0" smtClean="0">
                <a:solidFill>
                  <a:srgbClr val="6F257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Core in EOSC-Future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1843" y="3815972"/>
            <a:ext cx="498997" cy="28288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 rot="16200000">
            <a:off x="6893970" y="3082945"/>
            <a:ext cx="1188720" cy="803248"/>
          </a:xfrm>
          <a:prstGeom prst="rect">
            <a:avLst/>
          </a:prstGeom>
          <a:solidFill>
            <a:srgbClr val="E3D88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 anchorCtr="0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800" i="1" cap="none" dirty="0">
                <a:solidFill>
                  <a:srgbClr val="6F257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r</a:t>
            </a:r>
            <a:r>
              <a:rPr lang="en-GB" sz="1800" i="1" cap="none" dirty="0" smtClean="0">
                <a:solidFill>
                  <a:srgbClr val="6F257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/e infra X</a:t>
            </a:r>
            <a:endParaRPr lang="en-GB" sz="1800" i="1" cap="none" dirty="0" smtClean="0">
              <a:solidFill>
                <a:srgbClr val="6F2575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Rectangle 20"/>
          <p:cNvSpPr/>
          <p:nvPr/>
        </p:nvSpPr>
        <p:spPr>
          <a:xfrm rot="16200000">
            <a:off x="7813853" y="3082944"/>
            <a:ext cx="1188720" cy="803248"/>
          </a:xfrm>
          <a:prstGeom prst="rect">
            <a:avLst/>
          </a:prstGeom>
          <a:solidFill>
            <a:srgbClr val="E3D88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 anchorCtr="0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800" i="1" cap="none" dirty="0" smtClean="0">
                <a:solidFill>
                  <a:srgbClr val="6F257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Service Y</a:t>
            </a:r>
            <a:endParaRPr lang="en-GB" sz="1800" i="1" cap="none" dirty="0" smtClean="0">
              <a:solidFill>
                <a:srgbClr val="6F2575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02699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2" b="11944"/>
          <a:stretch/>
        </p:blipFill>
        <p:spPr>
          <a:xfrm>
            <a:off x="1" y="-1"/>
            <a:ext cx="9144000" cy="457200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8125" y="2108200"/>
            <a:ext cx="8770408" cy="2342265"/>
          </a:xfrm>
          <a:solidFill>
            <a:srgbClr val="000000">
              <a:alpha val="50000"/>
            </a:srgbClr>
          </a:solidFill>
        </p:spPr>
        <p:txBody>
          <a:bodyPr lIns="91440" tIns="45720" rIns="91440" bIns="45720"/>
          <a:lstStyle/>
          <a:p>
            <a:r>
              <a:rPr lang="en-GB" sz="1800" b="1" dirty="0" smtClean="0">
                <a:solidFill>
                  <a:srgbClr val="E3D88B"/>
                </a:solidFill>
              </a:rPr>
              <a:t>Or can we do better?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rgbClr val="E3D88B"/>
                </a:solidFill>
              </a:rPr>
              <a:t>a baseline </a:t>
            </a:r>
            <a:r>
              <a:rPr lang="en-GB" sz="1800" dirty="0">
                <a:solidFill>
                  <a:srgbClr val="E3D88B"/>
                </a:solidFill>
              </a:rPr>
              <a:t>policy </a:t>
            </a:r>
            <a:r>
              <a:rPr lang="en-GB" sz="1800" dirty="0" smtClean="0">
                <a:solidFill>
                  <a:srgbClr val="E3D88B"/>
                </a:solidFill>
              </a:rPr>
              <a:t>bringing </a:t>
            </a:r>
            <a:r>
              <a:rPr lang="en-GB" sz="1800" dirty="0">
                <a:solidFill>
                  <a:srgbClr val="E3D88B"/>
                </a:solidFill>
              </a:rPr>
              <a:t>enough trust </a:t>
            </a:r>
            <a:r>
              <a:rPr lang="en-GB" sz="1800" dirty="0" smtClean="0">
                <a:solidFill>
                  <a:srgbClr val="E3D88B"/>
                </a:solidFill>
              </a:rPr>
              <a:t>to keep </a:t>
            </a:r>
            <a:r>
              <a:rPr lang="en-GB" sz="1800" dirty="0">
                <a:solidFill>
                  <a:srgbClr val="E3D88B"/>
                </a:solidFill>
              </a:rPr>
              <a:t>an EOSC-like ecosystem </a:t>
            </a:r>
            <a:r>
              <a:rPr lang="en-GB" sz="1800" dirty="0" smtClean="0">
                <a:solidFill>
                  <a:srgbClr val="E3D88B"/>
                </a:solidFill>
              </a:rPr>
              <a:t>secure?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rgbClr val="E3D88B"/>
                </a:solidFill>
              </a:rPr>
              <a:t>will </a:t>
            </a:r>
            <a:r>
              <a:rPr lang="en-GB" sz="1800" dirty="0">
                <a:solidFill>
                  <a:srgbClr val="E3D88B"/>
                </a:solidFill>
              </a:rPr>
              <a:t>service providers act </a:t>
            </a:r>
            <a:r>
              <a:rPr lang="en-GB" sz="1800" dirty="0" smtClean="0">
                <a:solidFill>
                  <a:srgbClr val="E3D88B"/>
                </a:solidFill>
              </a:rPr>
              <a:t>collectively in </a:t>
            </a:r>
            <a:r>
              <a:rPr lang="en-GB" sz="1800" dirty="0">
                <a:solidFill>
                  <a:srgbClr val="E3D88B"/>
                </a:solidFill>
              </a:rPr>
              <a:t>the common interest?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rgbClr val="E3D88B"/>
                </a:solidFill>
              </a:rPr>
              <a:t>will diverse policy </a:t>
            </a:r>
            <a:r>
              <a:rPr lang="en-GB" sz="1800" dirty="0">
                <a:solidFill>
                  <a:srgbClr val="E3D88B"/>
                </a:solidFill>
              </a:rPr>
              <a:t>and assurance </a:t>
            </a:r>
            <a:r>
              <a:rPr lang="en-GB" sz="1800" dirty="0" smtClean="0">
                <a:solidFill>
                  <a:srgbClr val="E3D88B"/>
                </a:solidFill>
              </a:rPr>
              <a:t>establish </a:t>
            </a:r>
            <a:r>
              <a:rPr lang="en-GB" sz="1800" dirty="0">
                <a:solidFill>
                  <a:srgbClr val="E3D88B"/>
                </a:solidFill>
              </a:rPr>
              <a:t>a </a:t>
            </a:r>
            <a:r>
              <a:rPr lang="en-GB" sz="1800" dirty="0" smtClean="0">
                <a:solidFill>
                  <a:srgbClr val="E3D88B"/>
                </a:solidFill>
              </a:rPr>
              <a:t>common reputation for </a:t>
            </a:r>
            <a:r>
              <a:rPr lang="en-GB" sz="1800" dirty="0">
                <a:solidFill>
                  <a:srgbClr val="E3D88B"/>
                </a:solidFill>
              </a:rPr>
              <a:t>services?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rgbClr val="E3D88B"/>
                </a:solidFill>
              </a:rPr>
              <a:t>will </a:t>
            </a:r>
            <a:r>
              <a:rPr lang="en-GB" sz="1800" dirty="0">
                <a:solidFill>
                  <a:srgbClr val="E3D88B"/>
                </a:solidFill>
              </a:rPr>
              <a:t>provider self-assessment and mitigation of key risks, be seen as ‘good value’?</a:t>
            </a:r>
          </a:p>
          <a:p>
            <a:endParaRPr lang="en-GB" sz="1800" dirty="0" smtClean="0">
              <a:solidFill>
                <a:srgbClr val="E3D88B"/>
              </a:solidFill>
            </a:endParaRPr>
          </a:p>
          <a:p>
            <a:r>
              <a:rPr lang="en-GB" sz="1800" b="1" dirty="0" smtClean="0">
                <a:solidFill>
                  <a:srgbClr val="E3D88B"/>
                </a:solidFill>
              </a:rPr>
              <a:t>And … do the users care?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rgbClr val="E3D88B"/>
                </a:solidFill>
              </a:rPr>
              <a:t>and: </a:t>
            </a:r>
            <a:r>
              <a:rPr lang="en-GB" sz="1800" i="1" dirty="0" smtClean="0">
                <a:solidFill>
                  <a:srgbClr val="E3D88B"/>
                </a:solidFill>
              </a:rPr>
              <a:t>care enough </a:t>
            </a:r>
            <a:r>
              <a:rPr lang="en-GB" sz="1800" dirty="0" smtClean="0">
                <a:solidFill>
                  <a:srgbClr val="E3D88B"/>
                </a:solidFill>
              </a:rPr>
              <a:t>to make trust and security worth the cost for service providers?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Trust and Security in the EOSC era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Common questions – open answers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7130629" y="4391674"/>
            <a:ext cx="2013372" cy="2410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GB" sz="900" cap="none" dirty="0">
                <a:solidFill>
                  <a:srgbClr val="6F2575"/>
                </a:solidFill>
              </a:rPr>
              <a:t>Photo by </a:t>
            </a:r>
            <a:r>
              <a:rPr lang="en-GB" sz="900" cap="none" dirty="0" err="1">
                <a:solidFill>
                  <a:srgbClr val="6F2575"/>
                </a:solidFill>
              </a:rPr>
              <a:t>Yash</a:t>
            </a:r>
            <a:r>
              <a:rPr lang="en-GB" sz="900" cap="none" dirty="0">
                <a:solidFill>
                  <a:srgbClr val="6F2575"/>
                </a:solidFill>
              </a:rPr>
              <a:t> </a:t>
            </a:r>
            <a:r>
              <a:rPr lang="en-GB" sz="900" cap="none" dirty="0" err="1">
                <a:solidFill>
                  <a:srgbClr val="6F2575"/>
                </a:solidFill>
              </a:rPr>
              <a:t>Prajapati</a:t>
            </a:r>
            <a:r>
              <a:rPr lang="en-GB" sz="900" cap="none" dirty="0">
                <a:solidFill>
                  <a:srgbClr val="6F2575"/>
                </a:solidFill>
              </a:rPr>
              <a:t> on </a:t>
            </a:r>
            <a:r>
              <a:rPr lang="en-GB" sz="900" cap="none" dirty="0" err="1">
                <a:solidFill>
                  <a:srgbClr val="6F2575"/>
                </a:solidFill>
              </a:rPr>
              <a:t>Unsplash</a:t>
            </a:r>
            <a:endParaRPr kumimoji="0" lang="en-GB" sz="9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265271" y="768607"/>
            <a:ext cx="8743262" cy="890106"/>
          </a:xfrm>
          <a:prstGeom prst="rect">
            <a:avLst/>
          </a:prstGeom>
          <a:solidFill>
            <a:srgbClr val="FFFFFF">
              <a:alpha val="7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40" tIns="45720" rIns="91440" bIns="45720"/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6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857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75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1714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88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2571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3429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GB" sz="1800" b="1" dirty="0" smtClean="0">
                <a:solidFill>
                  <a:srgbClr val="6F2575"/>
                </a:solidFill>
              </a:rPr>
              <a:t>Will the EOSC core team drown? </a:t>
            </a:r>
            <a:br>
              <a:rPr lang="en-GB" sz="1800" b="1" dirty="0" smtClean="0">
                <a:solidFill>
                  <a:srgbClr val="6F2575"/>
                </a:solidFill>
              </a:rPr>
            </a:br>
            <a:r>
              <a:rPr lang="en-GB" sz="1800" i="1" dirty="0" smtClean="0">
                <a:solidFill>
                  <a:srgbClr val="6F2575"/>
                </a:solidFill>
              </a:rPr>
              <a:t>the incident response and forensics experts busied consistently with service-specific response, and the ‘portal’ not able to help through of its participating providers?</a:t>
            </a:r>
            <a:endParaRPr lang="en-GB" sz="1800" i="1" dirty="0">
              <a:solidFill>
                <a:srgbClr val="6F25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99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So, do we stand a chance?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4689600" y="2280448"/>
            <a:ext cx="4293502" cy="13131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algn="r" defTabSz="457200"/>
            <a:r>
              <a:rPr lang="en-GB" sz="1200" i="1" cap="none" dirty="0" smtClean="0">
                <a:solidFill>
                  <a:srgbClr val="E3D88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partially b</a:t>
            </a:r>
            <a:r>
              <a:rPr kumimoji="0" lang="en-GB" sz="1200" i="1" u="none" strike="noStrike" cap="none" spc="0" normalizeH="0" baseline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ased on the </a:t>
            </a:r>
            <a:br>
              <a:rPr kumimoji="0" lang="en-GB" sz="1200" i="1" u="none" strike="noStrike" cap="none" spc="0" normalizeH="0" baseline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kumimoji="0" lang="en-GB" sz="1200" i="1" u="none" strike="noStrike" cap="none" spc="0" normalizeH="0" baseline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white paper co-authored with </a:t>
            </a:r>
            <a:br>
              <a:rPr kumimoji="0" lang="en-GB" sz="1200" i="1" u="none" strike="noStrike" cap="none" spc="0" normalizeH="0" baseline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kumimoji="0" lang="en-GB" sz="1200" i="1" u="none" strike="noStrike" cap="none" spc="0" normalizeH="0" baseline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Jens Jensen, Dave Kelsey,</a:t>
            </a:r>
            <a:r>
              <a:rPr kumimoji="0" lang="en-GB" sz="1200" i="1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br>
              <a:rPr kumimoji="0" lang="en-GB" sz="1200" i="1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kumimoji="0" lang="en-GB" sz="1200" i="1" u="none" strike="noStrike" cap="none" spc="0" normalizeH="0" baseline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Daniel </a:t>
            </a:r>
            <a:r>
              <a:rPr kumimoji="0" lang="en-GB" sz="1200" i="1" u="none" strike="noStrike" cap="none" spc="0" normalizeH="0" baseline="0" dirty="0" err="1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Kou</a:t>
            </a:r>
            <a:r>
              <a:rPr kumimoji="0" lang="en-GB" sz="1200" i="1" u="none" strike="noStrike" cap="none" spc="0" normalizeH="0" baseline="0" dirty="0" err="1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řil</a:t>
            </a:r>
            <a:r>
              <a:rPr kumimoji="0" lang="en-GB" sz="1200" i="1" u="none" strike="noStrike" cap="none" spc="0" normalizeH="0" baseline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, Maarten </a:t>
            </a:r>
            <a:r>
              <a:rPr kumimoji="0" lang="en-GB" sz="1200" i="1" u="none" strike="noStrike" cap="none" spc="0" normalizeH="0" baseline="0" dirty="0" err="1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Kremers</a:t>
            </a:r>
            <a:r>
              <a:rPr kumimoji="0" lang="en-GB" sz="1200" i="1" u="none" strike="noStrike" cap="none" spc="0" normalizeH="0" baseline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,</a:t>
            </a:r>
            <a:r>
              <a:rPr kumimoji="0" lang="en-GB" sz="1200" i="1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 and Hannah Short</a:t>
            </a:r>
            <a:r>
              <a:rPr kumimoji="0" lang="en-GB" sz="1200" i="1" u="none" strike="noStrike" cap="none" spc="0" normalizeH="0" baseline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/>
            </a:r>
            <a:br>
              <a:rPr kumimoji="0" lang="en-GB" sz="1200" i="1" u="none" strike="noStrike" cap="none" spc="0" normalizeH="0" baseline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kumimoji="0" lang="en-GB" sz="1200" i="1" u="none" strike="noStrike" cap="none" spc="0" normalizeH="0" baseline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and on discussions in the EOSC Future </a:t>
            </a:r>
            <a:br>
              <a:rPr kumimoji="0" lang="en-GB" sz="1200" i="1" u="none" strike="noStrike" cap="none" spc="0" normalizeH="0" baseline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kumimoji="0" lang="en-GB" sz="1200" i="1" u="none" strike="noStrike" cap="none" spc="0" normalizeH="0" baseline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Security</a:t>
            </a:r>
            <a:r>
              <a:rPr kumimoji="0" lang="en-GB" sz="1200" i="1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Operations &amp; Policy </a:t>
            </a:r>
            <a:r>
              <a:rPr lang="en-GB" sz="1200" i="1" cap="none" dirty="0" smtClean="0">
                <a:solidFill>
                  <a:srgbClr val="E3D88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collaboration</a:t>
            </a:r>
            <a:endParaRPr kumimoji="0" lang="en-GB" sz="1200" i="1" u="none" strike="noStrike" cap="none" spc="0" normalizeH="0" baseline="0" dirty="0">
              <a:ln>
                <a:noFill/>
              </a:ln>
              <a:solidFill>
                <a:srgbClr val="E3D88B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67156" y="-100005"/>
            <a:ext cx="6589946" cy="3590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defTabSz="457200"/>
            <a:r>
              <a:rPr kumimoji="0" lang="en-GB" sz="1000" u="none" strike="noStrike" cap="none" spc="0" normalizeH="0" baseline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long read</a:t>
            </a:r>
            <a:r>
              <a:rPr lang="en-GB" sz="1000" cap="none" dirty="0">
                <a:solidFill>
                  <a:srgbClr val="E3D88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</a:t>
            </a:r>
            <a:r>
              <a:rPr lang="en-GB" sz="1000" i="1" cap="none" dirty="0" smtClean="0">
                <a:solidFill>
                  <a:srgbClr val="E3D88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Trust </a:t>
            </a:r>
            <a:r>
              <a:rPr lang="en-GB" sz="1000" i="1" cap="none" dirty="0">
                <a:solidFill>
                  <a:srgbClr val="E3D88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Coordination for Research Collaboration in the EOSC </a:t>
            </a:r>
            <a:r>
              <a:rPr lang="en-GB" sz="1000" i="1" cap="none" dirty="0" smtClean="0">
                <a:solidFill>
                  <a:srgbClr val="E3D88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era</a:t>
            </a:r>
            <a:r>
              <a:rPr lang="en-GB" sz="1000" i="1" cap="none" dirty="0">
                <a:solidFill>
                  <a:srgbClr val="E3D88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000" cap="none" dirty="0" smtClean="0">
                <a:solidFill>
                  <a:srgbClr val="E3D88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</a:t>
            </a:r>
            <a:r>
              <a:rPr lang="en-GB" sz="1000" cap="none" dirty="0">
                <a:solidFill>
                  <a:srgbClr val="E3D88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://doi.org/10.5281/zenodo.3674677</a:t>
            </a:r>
            <a:endParaRPr kumimoji="0" lang="en-GB" sz="1000" u="none" strike="noStrike" cap="none" spc="0" normalizeH="0" baseline="0" dirty="0">
              <a:ln>
                <a:noFill/>
              </a:ln>
              <a:solidFill>
                <a:srgbClr val="E3D88B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8700" y="4867414"/>
            <a:ext cx="6068901" cy="276999"/>
            <a:chOff x="1214929" y="4651381"/>
            <a:chExt cx="6068901" cy="276999"/>
          </a:xfrm>
        </p:grpSpPr>
        <p:sp>
          <p:nvSpPr>
            <p:cNvPr id="7" name="TextBox 6"/>
            <p:cNvSpPr txBox="1"/>
            <p:nvPr userDrawn="1"/>
          </p:nvSpPr>
          <p:spPr>
            <a:xfrm>
              <a:off x="1493462" y="4651381"/>
              <a:ext cx="57903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00" kern="1200" cap="none" dirty="0" smtClean="0">
                  <a:solidFill>
                    <a:schemeClr val="bg1"/>
                  </a:solidFill>
                  <a:effectLst/>
                </a:rPr>
                <a:t>Parts of this work are based on results that received support from projects co-funded from the European Union’s Horizon 2020 research and </a:t>
              </a:r>
              <a:br>
                <a:rPr lang="en-GB" sz="600" kern="1200" cap="none" dirty="0" smtClean="0">
                  <a:solidFill>
                    <a:schemeClr val="bg1"/>
                  </a:solidFill>
                  <a:effectLst/>
                </a:rPr>
              </a:br>
              <a:r>
                <a:rPr lang="en-GB" sz="600" kern="1200" cap="none" dirty="0" smtClean="0">
                  <a:solidFill>
                    <a:schemeClr val="bg1"/>
                  </a:solidFill>
                  <a:effectLst/>
                </a:rPr>
                <a:t>innovation programme under Grant Agreement No. 856726  (GN4-3</a:t>
              </a:r>
              <a:r>
                <a:rPr lang="en-GB" sz="600" kern="1200" cap="none" dirty="0">
                  <a:solidFill>
                    <a:schemeClr val="bg1"/>
                  </a:solidFill>
                </a:rPr>
                <a:t>), </a:t>
              </a:r>
              <a:r>
                <a:rPr lang="en-GB" sz="600" kern="1200" cap="none" dirty="0" smtClean="0">
                  <a:solidFill>
                    <a:schemeClr val="bg1"/>
                  </a:solidFill>
                </a:rPr>
                <a:t>grant </a:t>
              </a:r>
              <a:r>
                <a:rPr lang="en-GB" sz="600" kern="1200" cap="none" dirty="0">
                  <a:solidFill>
                    <a:schemeClr val="bg1"/>
                  </a:solidFill>
                </a:rPr>
                <a:t>agreement No. </a:t>
              </a:r>
              <a:r>
                <a:rPr lang="en-GB" sz="600" kern="1200" cap="none" dirty="0" smtClean="0">
                  <a:solidFill>
                    <a:schemeClr val="bg1"/>
                  </a:solidFill>
                </a:rPr>
                <a:t>777536 (EOSC-hub), </a:t>
              </a:r>
              <a:r>
                <a:rPr lang="en-GB" sz="600" kern="1200" cap="none" dirty="0">
                  <a:solidFill>
                    <a:schemeClr val="bg1"/>
                  </a:solidFill>
                </a:rPr>
                <a:t>and under Grant Agreement </a:t>
              </a:r>
              <a:r>
                <a:rPr lang="en-GB" sz="600" kern="1200" cap="none" dirty="0" smtClean="0">
                  <a:solidFill>
                    <a:schemeClr val="bg1"/>
                  </a:solidFill>
                </a:rPr>
                <a:t>No. </a:t>
              </a:r>
              <a:r>
                <a:rPr lang="en-GB" sz="600" kern="1200" cap="none" dirty="0">
                  <a:solidFill>
                    <a:schemeClr val="bg1"/>
                  </a:solidFill>
                </a:rPr>
                <a:t>730941 (AARC2</a:t>
              </a:r>
              <a:r>
                <a:rPr lang="en-GB" sz="600" kern="1200" cap="none" dirty="0" smtClean="0">
                  <a:solidFill>
                    <a:schemeClr val="bg1"/>
                  </a:solidFill>
                </a:rPr>
                <a:t>).</a:t>
              </a:r>
              <a:endParaRPr lang="en-GB" sz="600" cap="none" dirty="0">
                <a:solidFill>
                  <a:schemeClr val="bg1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4929" y="4678303"/>
              <a:ext cx="328434" cy="2231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256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Trust and Security in the EOSC era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An ecosystem more than an infrastructure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19" y="744184"/>
            <a:ext cx="6491651" cy="3670165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sp>
        <p:nvSpPr>
          <p:cNvPr id="8" name="TextBox 7"/>
          <p:cNvSpPr txBox="1"/>
          <p:nvPr/>
        </p:nvSpPr>
        <p:spPr>
          <a:xfrm>
            <a:off x="3732539" y="4520298"/>
            <a:ext cx="4204677" cy="271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GB" sz="1100" cap="none" dirty="0">
                <a:solidFill>
                  <a:srgbClr val="6F2575"/>
                </a:solidFill>
              </a:rPr>
              <a:t>EOSC Portal (https://www.eosc-portal.eu</a:t>
            </a:r>
            <a:r>
              <a:rPr lang="en-GB" sz="1100" cap="none" dirty="0" smtClean="0">
                <a:solidFill>
                  <a:srgbClr val="6F2575"/>
                </a:solidFill>
              </a:rPr>
              <a:t>/) – as built by </a:t>
            </a:r>
            <a:r>
              <a:rPr lang="en-GB" sz="1100" cap="none" dirty="0" err="1" smtClean="0">
                <a:solidFill>
                  <a:srgbClr val="6F2575"/>
                </a:solidFill>
              </a:rPr>
              <a:t>EOSChub</a:t>
            </a:r>
            <a:endParaRPr kumimoji="0" lang="en-GB" sz="11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0478" r="14647" b="18447"/>
          <a:stretch/>
        </p:blipFill>
        <p:spPr>
          <a:xfrm>
            <a:off x="4343400" y="1336316"/>
            <a:ext cx="4629574" cy="2976155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5067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1" t="18911" b="2277"/>
          <a:stretch/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3945" y="932474"/>
            <a:ext cx="8813939" cy="2659039"/>
          </a:xfrm>
          <a:prstGeom prst="rect">
            <a:avLst/>
          </a:prstGeom>
          <a:solidFill>
            <a:srgbClr val="FFFFFF">
              <a:alpha val="80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3945" y="3720230"/>
            <a:ext cx="8813939" cy="764088"/>
          </a:xfrm>
          <a:prstGeom prst="rect">
            <a:avLst/>
          </a:prstGeom>
          <a:solidFill>
            <a:srgbClr val="E3D88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en-GB" b="1" dirty="0" smtClean="0"/>
              <a:t>Entities of all kinds 		</a:t>
            </a:r>
            <a:r>
              <a:rPr lang="en-GB" dirty="0" smtClean="0"/>
              <a:t>– diversity in the EOSC range </a:t>
            </a:r>
            <a:br>
              <a:rPr lang="en-GB" dirty="0" smtClean="0"/>
            </a:br>
            <a:r>
              <a:rPr lang="en-GB" dirty="0" smtClean="0"/>
              <a:t>	from </a:t>
            </a:r>
            <a:r>
              <a:rPr lang="en-GB" i="1" dirty="0" smtClean="0"/>
              <a:t>data sets </a:t>
            </a:r>
            <a:r>
              <a:rPr lang="en-GB" dirty="0" smtClean="0"/>
              <a:t>to </a:t>
            </a:r>
            <a:r>
              <a:rPr lang="en-GB" i="1" dirty="0" smtClean="0"/>
              <a:t>storage </a:t>
            </a:r>
            <a:r>
              <a:rPr lang="en-GB" dirty="0" smtClean="0"/>
              <a:t>to </a:t>
            </a:r>
            <a:r>
              <a:rPr lang="en-GB" i="1" dirty="0" smtClean="0"/>
              <a:t>computing</a:t>
            </a:r>
            <a:r>
              <a:rPr lang="en-GB" dirty="0" smtClean="0"/>
              <a:t> to </a:t>
            </a:r>
            <a:r>
              <a:rPr lang="en-GB" i="1" dirty="0" smtClean="0"/>
              <a:t>publications </a:t>
            </a:r>
            <a:r>
              <a:rPr lang="en-GB" dirty="0" smtClean="0"/>
              <a:t>&amp; </a:t>
            </a:r>
            <a:r>
              <a:rPr lang="en-GB" i="1" dirty="0" smtClean="0"/>
              <a:t>digital objects</a:t>
            </a:r>
            <a:endParaRPr lang="en-GB" dirty="0" smtClean="0"/>
          </a:p>
          <a:p>
            <a:endParaRPr lang="en-GB" dirty="0" smtClean="0"/>
          </a:p>
          <a:p>
            <a:r>
              <a:rPr lang="en-GB" b="1" dirty="0" smtClean="0"/>
              <a:t>An open ecosystem 	</a:t>
            </a:r>
            <a:r>
              <a:rPr lang="en-GB" dirty="0" smtClean="0"/>
              <a:t>– rules of participation will favour low barrier to </a:t>
            </a:r>
            <a:br>
              <a:rPr lang="en-GB" dirty="0" smtClean="0"/>
            </a:br>
            <a:r>
              <a:rPr lang="en-GB" dirty="0" smtClean="0"/>
              <a:t>	entry regarding operational maturity, service management quality, &amp;c</a:t>
            </a:r>
          </a:p>
          <a:p>
            <a:endParaRPr lang="en-GB" dirty="0" smtClean="0"/>
          </a:p>
          <a:p>
            <a:r>
              <a:rPr lang="en-GB" b="1" dirty="0" smtClean="0"/>
              <a:t>A diverse ecosystem	</a:t>
            </a:r>
            <a:r>
              <a:rPr lang="en-GB" dirty="0" smtClean="0"/>
              <a:t>– providers will come from e-Infrastructures, </a:t>
            </a:r>
            <a:br>
              <a:rPr lang="en-GB" dirty="0" smtClean="0"/>
            </a:br>
            <a:r>
              <a:rPr lang="en-GB" dirty="0" smtClean="0"/>
              <a:t>	from member states, from research infrastructures, and private sector</a:t>
            </a:r>
          </a:p>
          <a:p>
            <a:endParaRPr lang="en-GB" dirty="0"/>
          </a:p>
          <a:p>
            <a:r>
              <a:rPr lang="en-GB" b="1" dirty="0" smtClean="0"/>
              <a:t>An </a:t>
            </a:r>
            <a:r>
              <a:rPr lang="en-GB" b="1" i="1" dirty="0" smtClean="0"/>
              <a:t>interdependent</a:t>
            </a:r>
            <a:r>
              <a:rPr lang="en-GB" b="1" dirty="0" smtClean="0"/>
              <a:t> ecosystem 	</a:t>
            </a:r>
            <a:r>
              <a:rPr lang="en-GB" dirty="0" smtClean="0"/>
              <a:t>– aiming for composability </a:t>
            </a:r>
            <a:br>
              <a:rPr lang="en-GB" dirty="0" smtClean="0"/>
            </a:br>
            <a:r>
              <a:rPr lang="en-GB" dirty="0" smtClean="0"/>
              <a:t>	and collective service design through an open, core AAI federation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Trust and Security in the EOSC era</a:t>
            </a:r>
            <a:endParaRPr lang="nl-NL" dirty="0"/>
          </a:p>
        </p:txBody>
      </p:sp>
      <p:sp>
        <p:nvSpPr>
          <p:cNvPr id="11" name="Rectangle 10"/>
          <p:cNvSpPr/>
          <p:nvPr/>
        </p:nvSpPr>
        <p:spPr>
          <a:xfrm>
            <a:off x="91936" y="241189"/>
            <a:ext cx="8815948" cy="691285"/>
          </a:xfrm>
          <a:prstGeom prst="rect">
            <a:avLst/>
          </a:prstGeom>
          <a:solidFill>
            <a:srgbClr val="FFFFFF">
              <a:alpha val="80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A challenging landscape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590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Trust and Security in the EOSC era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38125" y="229961"/>
            <a:ext cx="8667750" cy="400110"/>
          </a:xfrm>
        </p:spPr>
        <p:txBody>
          <a:bodyPr/>
          <a:lstStyle/>
          <a:p>
            <a:r>
              <a:rPr lang="en-GB" dirty="0" smtClean="0"/>
              <a:t>EOSC: an </a:t>
            </a:r>
            <a:r>
              <a:rPr lang="en-GB" dirty="0" smtClean="0"/>
              <a:t>‘interoperable exchange’ </a:t>
            </a:r>
            <a:r>
              <a:rPr lang="en-GB" dirty="0" smtClean="0"/>
              <a:t>built upon a core</a:t>
            </a:r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01" y="604008"/>
            <a:ext cx="7191603" cy="391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63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59910" y="885087"/>
            <a:ext cx="8692259" cy="2682706"/>
          </a:xfrm>
          <a:prstGeom prst="rect">
            <a:avLst/>
          </a:prstGeom>
          <a:solidFill>
            <a:srgbClr val="E3D88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4369" y="238125"/>
            <a:ext cx="2711730" cy="1499773"/>
          </a:xfrm>
          <a:prstGeom prst="rect">
            <a:avLst/>
          </a:prstGeom>
          <a:ln>
            <a:solidFill>
              <a:srgbClr val="6F2575"/>
            </a:solidFill>
          </a:ln>
        </p:spPr>
      </p:pic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rgbClr val="6F2575"/>
                </a:solidFill>
              </a:rPr>
              <a:t>IT </a:t>
            </a:r>
            <a:r>
              <a:rPr lang="en-GB" sz="1800" dirty="0">
                <a:solidFill>
                  <a:srgbClr val="6F2575"/>
                </a:solidFill>
              </a:rPr>
              <a:t>service management for the (core) </a:t>
            </a:r>
            <a:r>
              <a:rPr lang="en-GB" sz="1800" dirty="0" smtClean="0">
                <a:solidFill>
                  <a:srgbClr val="6F2575"/>
                </a:solidFill>
              </a:rPr>
              <a:t>services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800" dirty="0">
              <a:solidFill>
                <a:srgbClr val="6F2575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rgbClr val="6F2575"/>
                </a:solidFill>
              </a:rPr>
              <a:t>Portal operation, with a demand and supply side</a:t>
            </a:r>
            <a:endParaRPr lang="en-GB" sz="1800" dirty="0">
              <a:solidFill>
                <a:srgbClr val="6F2575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800" dirty="0">
              <a:solidFill>
                <a:srgbClr val="6F2575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b="1" dirty="0" smtClean="0">
                <a:solidFill>
                  <a:srgbClr val="6F2575"/>
                </a:solidFill>
              </a:rPr>
              <a:t>AAI federation </a:t>
            </a:r>
            <a:r>
              <a:rPr lang="en-GB" sz="1800" dirty="0" smtClean="0">
                <a:solidFill>
                  <a:srgbClr val="6F2575"/>
                </a:solidFill>
              </a:rPr>
              <a:t>- authentication and authorization</a:t>
            </a:r>
            <a:br>
              <a:rPr lang="en-GB" sz="1800" dirty="0" smtClean="0">
                <a:solidFill>
                  <a:srgbClr val="6F2575"/>
                </a:solidFill>
              </a:rPr>
            </a:br>
            <a:r>
              <a:rPr lang="en-GB" sz="1800" i="1" dirty="0" smtClean="0">
                <a:solidFill>
                  <a:srgbClr val="6F2575"/>
                </a:solidFill>
              </a:rPr>
              <a:t>based on the ‘AARC BPA’ and federation concepts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800" b="1" dirty="0" smtClean="0">
              <a:solidFill>
                <a:srgbClr val="6F2575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b="1" dirty="0" smtClean="0">
                <a:solidFill>
                  <a:srgbClr val="6F2575"/>
                </a:solidFill>
              </a:rPr>
              <a:t>operational security capabilities, </a:t>
            </a:r>
            <a:r>
              <a:rPr lang="en-GB" sz="1800" b="1" dirty="0">
                <a:solidFill>
                  <a:srgbClr val="6F2575"/>
                </a:solidFill>
              </a:rPr>
              <a:t>trust policy, </a:t>
            </a:r>
            <a:r>
              <a:rPr lang="en-GB" sz="1800" b="1" dirty="0" smtClean="0">
                <a:solidFill>
                  <a:srgbClr val="6F2575"/>
                </a:solidFill>
              </a:rPr>
              <a:t/>
            </a:r>
            <a:br>
              <a:rPr lang="en-GB" sz="1800" b="1" dirty="0" smtClean="0">
                <a:solidFill>
                  <a:srgbClr val="6F2575"/>
                </a:solidFill>
              </a:rPr>
            </a:br>
            <a:r>
              <a:rPr lang="en-GB" sz="1800" b="1" dirty="0" smtClean="0">
                <a:solidFill>
                  <a:srgbClr val="6F2575"/>
                </a:solidFill>
              </a:rPr>
              <a:t>and security risk structuring</a:t>
            </a:r>
          </a:p>
          <a:p>
            <a:endParaRPr lang="en-GB" sz="1200" dirty="0" smtClean="0"/>
          </a:p>
          <a:p>
            <a:endParaRPr lang="en-GB" sz="1200" dirty="0" smtClean="0"/>
          </a:p>
          <a:p>
            <a:r>
              <a:rPr lang="en-GB" sz="1800" i="1" dirty="0"/>
              <a:t>Sustainability and Architecture WGs </a:t>
            </a:r>
            <a:r>
              <a:rPr lang="en-GB" sz="1800" i="1" dirty="0" smtClean="0"/>
              <a:t>	</a:t>
            </a:r>
            <a:r>
              <a:rPr lang="en-GB" sz="1800" dirty="0" smtClean="0">
                <a:solidFill>
                  <a:srgbClr val="6F2575"/>
                </a:solidFill>
              </a:rPr>
              <a:t>set </a:t>
            </a:r>
            <a:r>
              <a:rPr lang="en-GB" sz="1800" dirty="0">
                <a:solidFill>
                  <a:srgbClr val="6F2575"/>
                </a:solidFill>
              </a:rPr>
              <a:t>criteria for inclusion of additional </a:t>
            </a:r>
            <a:r>
              <a:rPr lang="en-GB" sz="1800" dirty="0" smtClean="0">
                <a:solidFill>
                  <a:srgbClr val="6F2575"/>
                </a:solidFill>
              </a:rPr>
              <a:t>services</a:t>
            </a:r>
          </a:p>
          <a:p>
            <a:r>
              <a:rPr lang="en-GB" sz="1800" i="1" dirty="0" smtClean="0"/>
              <a:t>Architecture WG </a:t>
            </a:r>
            <a:r>
              <a:rPr lang="en-GB" sz="18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and its taskforces</a:t>
            </a:r>
            <a:r>
              <a:rPr lang="en-GB" sz="1800" dirty="0" smtClean="0"/>
              <a:t>	</a:t>
            </a:r>
            <a:r>
              <a:rPr lang="en-GB" sz="1800" dirty="0" smtClean="0">
                <a:solidFill>
                  <a:srgbClr val="6F2575"/>
                </a:solidFill>
              </a:rPr>
              <a:t>set interoperability standards </a:t>
            </a:r>
            <a:endParaRPr lang="en-GB" sz="1800" dirty="0">
              <a:solidFill>
                <a:srgbClr val="6F2575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Trust and Security in the EOSC era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Operating core services and ‘exchange’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244" y="626011"/>
            <a:ext cx="3209503" cy="2428712"/>
          </a:xfrm>
          <a:prstGeom prst="rect">
            <a:avLst/>
          </a:prstGeom>
          <a:effectLst>
            <a:glow rad="101600">
              <a:srgbClr val="E3D88B">
                <a:alpha val="60000"/>
              </a:srgbClr>
            </a:glow>
          </a:effectLst>
        </p:spPr>
      </p:pic>
      <p:sp>
        <p:nvSpPr>
          <p:cNvPr id="7" name="TextBox 6"/>
          <p:cNvSpPr txBox="1"/>
          <p:nvPr/>
        </p:nvSpPr>
        <p:spPr>
          <a:xfrm>
            <a:off x="1378818" y="4340829"/>
            <a:ext cx="6386364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ctr" defTabSz="825500"/>
            <a:r>
              <a:rPr kumimoji="0" lang="en-GB" sz="12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and for the ‘BPA’ AARC Blueprint Architecture?</a:t>
            </a:r>
            <a:r>
              <a:rPr lang="en-GB" sz="1200" cap="none" dirty="0" smtClean="0">
                <a:solidFill>
                  <a:srgbClr val="6F2575"/>
                </a:solidFill>
              </a:rPr>
              <a:t> See </a:t>
            </a:r>
            <a:r>
              <a:rPr lang="en-GB" sz="1200" cap="none" dirty="0">
                <a:solidFill>
                  <a:srgbClr val="6F2575"/>
                </a:solidFill>
              </a:rPr>
              <a:t>https://aarc-community.org/architecture</a:t>
            </a:r>
            <a:r>
              <a:rPr lang="en-GB" sz="1200" cap="none" dirty="0" smtClean="0">
                <a:solidFill>
                  <a:srgbClr val="6F2575"/>
                </a:solidFill>
              </a:rPr>
              <a:t>/</a:t>
            </a:r>
            <a:endParaRPr kumimoji="0" lang="en-GB" sz="12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71869" y="4545766"/>
            <a:ext cx="2345194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r" defTabSz="825500"/>
            <a:r>
              <a:rPr kumimoji="0" lang="en-GB" sz="8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image sources: EOSC Secretariat, Karel </a:t>
            </a:r>
            <a:r>
              <a:rPr kumimoji="0" lang="en-GB" sz="8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Luyben</a:t>
            </a:r>
            <a:r>
              <a:rPr lang="en-GB" sz="800" cap="none" dirty="0" smtClean="0">
                <a:solidFill>
                  <a:srgbClr val="6F2575"/>
                </a:solidFill>
              </a:rPr>
              <a:t>,</a:t>
            </a:r>
            <a:br>
              <a:rPr lang="en-GB" sz="800" cap="none" dirty="0" smtClean="0">
                <a:solidFill>
                  <a:srgbClr val="6F2575"/>
                </a:solidFill>
              </a:rPr>
            </a:br>
            <a:r>
              <a:rPr lang="en-GB" sz="800" cap="none" dirty="0" smtClean="0">
                <a:solidFill>
                  <a:srgbClr val="6F2575"/>
                </a:solidFill>
              </a:rPr>
              <a:t>EOSC-Future drafts, v14</a:t>
            </a:r>
            <a:endParaRPr kumimoji="0" lang="en-GB" sz="8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935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Trust and Security in the EOSC era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The EOSC AAI and federation</a:t>
            </a:r>
            <a:endParaRPr lang="en-US" dirty="0"/>
          </a:p>
        </p:txBody>
      </p:sp>
      <p:sp>
        <p:nvSpPr>
          <p:cNvPr id="6" name="Text Placeholder 1"/>
          <p:cNvSpPr>
            <a:spLocks noGrp="1"/>
          </p:cNvSpPr>
          <p:nvPr>
            <p:ph type="body" sz="half" idx="4294967295"/>
          </p:nvPr>
        </p:nvSpPr>
        <p:spPr>
          <a:xfrm>
            <a:off x="238126" y="1094007"/>
            <a:ext cx="5419724" cy="303303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1500" dirty="0"/>
              <a:t>In order to outline a globally viable, scalable and secure EOSC AAI, the group defined the following three core principles, on which to base their work:</a:t>
            </a:r>
          </a:p>
          <a:p>
            <a:endParaRPr lang="en-US" sz="1500" dirty="0"/>
          </a:p>
          <a:p>
            <a:pPr marL="257156" indent="-257156">
              <a:buFont typeface="Arial" panose="020B0604020202020204" pitchFamily="34" charset="0"/>
              <a:buChar char="•"/>
            </a:pPr>
            <a:r>
              <a:rPr lang="en-US" sz="1500" b="1" dirty="0"/>
              <a:t>    User experience </a:t>
            </a:r>
            <a:r>
              <a:rPr lang="en-US" sz="1500" dirty="0"/>
              <a:t>is the only touchstone.</a:t>
            </a:r>
          </a:p>
          <a:p>
            <a:pPr marL="257156" indent="-257156">
              <a:buFont typeface="Arial" panose="020B0604020202020204" pitchFamily="34" charset="0"/>
              <a:buChar char="•"/>
            </a:pPr>
            <a:r>
              <a:rPr lang="en-US" sz="1500" b="1" dirty="0"/>
              <a:t>    </a:t>
            </a:r>
            <a:r>
              <a:rPr lang="en-US" sz="1500" dirty="0"/>
              <a:t>All trust flows from </a:t>
            </a:r>
            <a:r>
              <a:rPr lang="en-US" sz="1500" b="1" dirty="0"/>
              <a:t>communities.</a:t>
            </a:r>
          </a:p>
          <a:p>
            <a:pPr marL="257156" indent="-257156">
              <a:buFont typeface="Arial" panose="020B0604020202020204" pitchFamily="34" charset="0"/>
              <a:buChar char="•"/>
            </a:pPr>
            <a:r>
              <a:rPr lang="en-US" sz="1500" b="1" dirty="0"/>
              <a:t>    There is no </a:t>
            </a:r>
            <a:r>
              <a:rPr lang="en-US" sz="1500" b="1" dirty="0" err="1"/>
              <a:t>centre</a:t>
            </a:r>
            <a:r>
              <a:rPr lang="en-US" sz="1500" b="1" dirty="0"/>
              <a:t> </a:t>
            </a:r>
            <a:r>
              <a:rPr lang="en-US" sz="1500" dirty="0"/>
              <a:t>in a distributed system</a:t>
            </a:r>
            <a:r>
              <a:rPr lang="en-US" sz="1500" b="1" dirty="0"/>
              <a:t>.</a:t>
            </a:r>
          </a:p>
          <a:p>
            <a:endParaRPr lang="en-US" sz="1500" dirty="0"/>
          </a:p>
          <a:p>
            <a:r>
              <a:rPr lang="en-US" sz="1350" i="1" dirty="0"/>
              <a:t>“The human element was the starting point of our exploration. We believe that providing a good user experience and making use of the existing trust relations that users already have within their research communities are the key factors for delivering a successful EOSC AAI.” [</a:t>
            </a:r>
            <a:r>
              <a:rPr lang="en-US" sz="1350" i="1" dirty="0" err="1"/>
              <a:t>Klaas</a:t>
            </a:r>
            <a:r>
              <a:rPr lang="en-US" sz="1350" i="1" dirty="0"/>
              <a:t> </a:t>
            </a:r>
            <a:r>
              <a:rPr lang="en-US" sz="1350" i="1" dirty="0" err="1"/>
              <a:t>Wieringa</a:t>
            </a:r>
            <a:r>
              <a:rPr lang="en-US" sz="1350" i="1" dirty="0"/>
              <a:t>, EOSC AAI TF chair]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1" y="96124"/>
            <a:ext cx="3119798" cy="4418726"/>
          </a:xfrm>
          <a:prstGeom prst="rect">
            <a:avLst/>
          </a:prstGeom>
          <a:effectLst>
            <a:glow rad="101600">
              <a:srgbClr val="004361">
                <a:alpha val="60000"/>
              </a:srgbClr>
            </a:glow>
          </a:effectLst>
        </p:spPr>
      </p:pic>
      <p:sp>
        <p:nvSpPr>
          <p:cNvPr id="8" name="TextBox 7"/>
          <p:cNvSpPr txBox="1"/>
          <p:nvPr/>
        </p:nvSpPr>
        <p:spPr>
          <a:xfrm>
            <a:off x="2781747" y="4311956"/>
            <a:ext cx="3143489" cy="2616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8100" tIns="38100" rIns="38100" bIns="38100" numCol="1" spcCol="38100" rtlCol="0" anchor="ctr">
            <a:spAutoFit/>
          </a:bodyPr>
          <a:lstStyle/>
          <a:p>
            <a:pPr defTabSz="619079" hangingPunct="0"/>
            <a:r>
              <a:rPr lang="en-US" sz="1200" dirty="0">
                <a:solidFill>
                  <a:srgbClr val="6F2575"/>
                </a:solidFill>
              </a:rPr>
              <a:t>doi:10.2777/8702 – ISBN 978-92-76-28113-9</a:t>
            </a:r>
            <a:endParaRPr lang="en-US" sz="1200" dirty="0">
              <a:solidFill>
                <a:srgbClr val="6F2575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56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pPr marL="38097"/>
            <a:r>
              <a:rPr lang="en-US" sz="2000" dirty="0"/>
              <a:t>… the new ‘EOSC’ federation gets policies and </a:t>
            </a:r>
            <a:r>
              <a:rPr lang="en-US" sz="2000" dirty="0" smtClean="0"/>
              <a:t>baseline </a:t>
            </a:r>
            <a:r>
              <a:rPr lang="en-US" sz="2000" dirty="0"/>
              <a:t>at ‘onboarding’ time</a:t>
            </a:r>
          </a:p>
          <a:p>
            <a:pPr marL="38097"/>
            <a:endParaRPr lang="en-GB" sz="2000" dirty="0"/>
          </a:p>
          <a:p>
            <a:pPr marL="38097"/>
            <a:endParaRPr lang="en-GB" sz="2000" dirty="0" smtClean="0"/>
          </a:p>
          <a:p>
            <a:pPr marL="38097"/>
            <a:endParaRPr lang="en-GB" sz="1600" dirty="0"/>
          </a:p>
          <a:p>
            <a:pPr marL="38097"/>
            <a:endParaRPr lang="en-GB" sz="1600" dirty="0" smtClean="0"/>
          </a:p>
          <a:p>
            <a:pPr marL="38097"/>
            <a:endParaRPr lang="en-GB" sz="1600" dirty="0"/>
          </a:p>
          <a:p>
            <a:pPr marL="38097"/>
            <a:endParaRPr lang="en-GB" sz="1600" dirty="0" smtClean="0"/>
          </a:p>
          <a:p>
            <a:pPr marL="38097"/>
            <a:r>
              <a:rPr lang="en-GB" sz="2000" dirty="0" smtClean="0"/>
              <a:t/>
            </a:r>
            <a:br>
              <a:rPr lang="en-GB" sz="2000" dirty="0" smtClean="0"/>
            </a:b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leveraging existing trust </a:t>
            </a:r>
            <a:r>
              <a:rPr lang="en-US" sz="2000" dirty="0" smtClean="0"/>
              <a:t>frameworks: SCI, AARC Policy Development Kit, …</a:t>
            </a:r>
            <a:endParaRPr lang="en-US" sz="2000" dirty="0"/>
          </a:p>
          <a:p>
            <a:r>
              <a:rPr lang="en-US" sz="2000" dirty="0" smtClean="0"/>
              <a:t>implementing </a:t>
            </a:r>
            <a:r>
              <a:rPr lang="en-US" sz="2000" dirty="0"/>
              <a:t>a baseline at the </a:t>
            </a:r>
            <a:r>
              <a:rPr lang="en-US" sz="2000" dirty="0" smtClean="0"/>
              <a:t>start, learning from previous experiences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Trust and Security in the EOSC era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EOSC federation and the operational security baseline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3" y="1344490"/>
            <a:ext cx="5608627" cy="2350622"/>
          </a:xfrm>
          <a:prstGeom prst="rect">
            <a:avLst/>
          </a:prstGeom>
          <a:effectLst>
            <a:glow rad="101600">
              <a:srgbClr val="004361">
                <a:alpha val="60000"/>
              </a:srgbClr>
            </a:glow>
          </a:effectLst>
        </p:spPr>
      </p:pic>
      <p:sp>
        <p:nvSpPr>
          <p:cNvPr id="7" name="Rectangle 6"/>
          <p:cNvSpPr/>
          <p:nvPr/>
        </p:nvSpPr>
        <p:spPr>
          <a:xfrm>
            <a:off x="1755323" y="2767693"/>
            <a:ext cx="5486397" cy="326572"/>
          </a:xfrm>
          <a:prstGeom prst="rect">
            <a:avLst/>
          </a:prstGeom>
          <a:noFill/>
          <a:ln w="28575" cap="flat">
            <a:solidFill>
              <a:srgbClr val="6F257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43387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" r="8151"/>
          <a:stretch/>
        </p:blipFill>
        <p:spPr>
          <a:xfrm>
            <a:off x="-1" y="0"/>
            <a:ext cx="9144000" cy="4572154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half" idx="14"/>
          </p:nvPr>
        </p:nvSpPr>
        <p:spPr>
          <a:xfrm>
            <a:off x="60044" y="1968462"/>
            <a:ext cx="2801160" cy="1096530"/>
          </a:xfrm>
          <a:solidFill>
            <a:srgbClr val="000000">
              <a:alpha val="60000"/>
            </a:srgbClr>
          </a:solidFill>
          <a:ln>
            <a:solidFill>
              <a:srgbClr val="E3D88B"/>
            </a:solidFill>
          </a:ln>
        </p:spPr>
        <p:txBody>
          <a:bodyPr lIns="91440" tIns="91440" rIns="91440" bIns="91440"/>
          <a:lstStyle/>
          <a:p>
            <a:r>
              <a:rPr lang="en-GB" b="1" dirty="0" smtClean="0">
                <a:solidFill>
                  <a:srgbClr val="E3D88B"/>
                </a:solidFill>
              </a:rPr>
              <a:t>From</a:t>
            </a:r>
            <a:r>
              <a:rPr lang="en-GB" dirty="0" smtClean="0">
                <a:solidFill>
                  <a:srgbClr val="E3D88B"/>
                </a:solidFill>
              </a:rPr>
              <a:t> </a:t>
            </a:r>
            <a:r>
              <a:rPr lang="en-GB" i="1" dirty="0" smtClean="0">
                <a:solidFill>
                  <a:srgbClr val="E3D88B"/>
                </a:solidFill>
              </a:rPr>
              <a:t>promoting and monitoring capabilities </a:t>
            </a:r>
            <a:br>
              <a:rPr lang="en-GB" i="1" dirty="0" smtClean="0">
                <a:solidFill>
                  <a:srgbClr val="E3D88B"/>
                </a:solidFill>
              </a:rPr>
            </a:br>
            <a:r>
              <a:rPr lang="en-GB" b="1" dirty="0">
                <a:solidFill>
                  <a:srgbClr val="E3D88B"/>
                </a:solidFill>
              </a:rPr>
              <a:t>t</a:t>
            </a:r>
            <a:r>
              <a:rPr lang="en-GB" b="1" dirty="0" smtClean="0">
                <a:solidFill>
                  <a:srgbClr val="E3D88B"/>
                </a:solidFill>
              </a:rPr>
              <a:t>o</a:t>
            </a:r>
            <a:r>
              <a:rPr lang="en-GB" dirty="0" smtClean="0">
                <a:solidFill>
                  <a:srgbClr val="E3D88B"/>
                </a:solidFill>
              </a:rPr>
              <a:t> </a:t>
            </a:r>
            <a:r>
              <a:rPr lang="en-GB" i="1" dirty="0" smtClean="0">
                <a:solidFill>
                  <a:srgbClr val="E3D88B"/>
                </a:solidFill>
              </a:rPr>
              <a:t>managing core risk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Trust and Security in the EOSC era</a:t>
            </a:r>
            <a:endParaRPr lang="nl-NL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800219"/>
          </a:xfrm>
        </p:spPr>
        <p:txBody>
          <a:bodyPr/>
          <a:lstStyle/>
          <a:p>
            <a:r>
              <a:rPr lang="en-GB" dirty="0" smtClean="0"/>
              <a:t>Back to Basics: the few tenets for the </a:t>
            </a:r>
            <a:br>
              <a:rPr lang="en-GB" dirty="0" smtClean="0"/>
            </a:br>
            <a:r>
              <a:rPr lang="en-GB" dirty="0" smtClean="0"/>
              <a:t>EOSC ecosystem security</a:t>
            </a: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5112732" y="4536987"/>
            <a:ext cx="2763577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r" defTabSz="825500"/>
            <a:r>
              <a:rPr kumimoji="0" lang="en-GB" sz="800" b="0" i="0" u="none" strike="noStrike" cap="none" spc="0" normalizeH="0" dirty="0" smtClean="0">
                <a:ln>
                  <a:noFill/>
                </a:ln>
                <a:solidFill>
                  <a:srgbClr val="847820"/>
                </a:solidFill>
                <a:effectLst/>
                <a:uFillTx/>
                <a:sym typeface="Arial"/>
              </a:rPr>
              <a:t>Photo </a:t>
            </a:r>
            <a:r>
              <a:rPr kumimoji="0" lang="en-GB" sz="800" b="0" i="0" u="none" strike="noStrike" cap="none" spc="0" normalizeH="0" dirty="0" err="1" smtClean="0">
                <a:ln>
                  <a:noFill/>
                </a:ln>
                <a:solidFill>
                  <a:srgbClr val="847820"/>
                </a:solidFill>
                <a:effectLst/>
                <a:uFillTx/>
                <a:sym typeface="Arial"/>
              </a:rPr>
              <a:t>Hippokrates</a:t>
            </a:r>
            <a:r>
              <a:rPr kumimoji="0" lang="en-GB" sz="800" b="0" i="0" u="none" strike="noStrike" cap="none" spc="0" normalizeH="0" dirty="0" smtClean="0">
                <a:ln>
                  <a:noFill/>
                </a:ln>
                <a:solidFill>
                  <a:srgbClr val="847820"/>
                </a:solidFill>
                <a:effectLst/>
                <a:uFillTx/>
                <a:sym typeface="Arial"/>
              </a:rPr>
              <a:t> tomb</a:t>
            </a:r>
            <a:r>
              <a:rPr lang="en-GB" sz="800" cap="none" dirty="0" smtClean="0">
                <a:solidFill>
                  <a:srgbClr val="847820"/>
                </a:solidFill>
              </a:rPr>
              <a:t>: </a:t>
            </a:r>
            <a:r>
              <a:rPr lang="en-GB" sz="800" cap="none" dirty="0" err="1">
                <a:solidFill>
                  <a:srgbClr val="847820"/>
                </a:solidFill>
              </a:rPr>
              <a:t>Melania</a:t>
            </a:r>
            <a:r>
              <a:rPr lang="en-GB" sz="800" cap="none" dirty="0">
                <a:solidFill>
                  <a:srgbClr val="847820"/>
                </a:solidFill>
              </a:rPr>
              <a:t> </a:t>
            </a:r>
            <a:r>
              <a:rPr lang="en-GB" sz="800" cap="none" dirty="0" err="1" smtClean="0">
                <a:solidFill>
                  <a:srgbClr val="847820"/>
                </a:solidFill>
              </a:rPr>
              <a:t>Stubos</a:t>
            </a:r>
            <a:r>
              <a:rPr lang="en-GB" sz="800" cap="none" dirty="0" smtClean="0">
                <a:solidFill>
                  <a:srgbClr val="847820"/>
                </a:solidFill>
              </a:rPr>
              <a:t>, CC-BY-SA-3.0</a:t>
            </a:r>
            <a:br>
              <a:rPr lang="en-GB" sz="800" cap="none" dirty="0" smtClean="0">
                <a:solidFill>
                  <a:srgbClr val="847820"/>
                </a:solidFill>
              </a:rPr>
            </a:br>
            <a:r>
              <a:rPr lang="en-GB" sz="800" cap="none" dirty="0" smtClean="0">
                <a:solidFill>
                  <a:srgbClr val="847820"/>
                </a:solidFill>
              </a:rPr>
              <a:t>http</a:t>
            </a:r>
            <a:r>
              <a:rPr lang="en-GB" sz="800" cap="none" dirty="0">
                <a:solidFill>
                  <a:srgbClr val="847820"/>
                </a:solidFill>
              </a:rPr>
              <a:t>://himetop.wikidot.com/hippocrates-funeral-monument</a:t>
            </a:r>
            <a:endParaRPr kumimoji="0" lang="en-GB" sz="800" b="0" i="0" u="none" strike="noStrike" cap="none" spc="0" normalizeH="0" dirty="0" smtClean="0">
              <a:ln>
                <a:noFill/>
              </a:ln>
              <a:solidFill>
                <a:srgbClr val="847820"/>
              </a:solidFill>
              <a:effectLst/>
              <a:uFillTx/>
              <a:sym typeface="Arial"/>
            </a:endParaRPr>
          </a:p>
        </p:txBody>
      </p:sp>
      <p:sp>
        <p:nvSpPr>
          <p:cNvPr id="10" name="Text Placeholder 6"/>
          <p:cNvSpPr txBox="1">
            <a:spLocks/>
          </p:cNvSpPr>
          <p:nvPr/>
        </p:nvSpPr>
        <p:spPr>
          <a:xfrm>
            <a:off x="4107873" y="1244441"/>
            <a:ext cx="4944227" cy="2065822"/>
          </a:xfrm>
          <a:prstGeom prst="rect">
            <a:avLst/>
          </a:prstGeom>
          <a:solidFill>
            <a:srgbClr val="000000">
              <a:alpha val="60000"/>
            </a:srgbClr>
          </a:solidFill>
          <a:ln w="12700">
            <a:solidFill>
              <a:srgbClr val="E3D88B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40" tIns="91440" rIns="91440" bIns="91440"/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6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857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75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1714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88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2571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3429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GB" sz="1800" b="1" dirty="0" smtClean="0">
                <a:solidFill>
                  <a:srgbClr val="E3D88B"/>
                </a:solidFill>
              </a:rPr>
              <a:t>A service provider should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b="1" dirty="0" smtClean="0">
                <a:solidFill>
                  <a:srgbClr val="E3D88B"/>
                </a:solidFill>
              </a:rPr>
              <a:t>do no harm</a:t>
            </a:r>
            <a:r>
              <a:rPr lang="en-GB" sz="1800" dirty="0" smtClean="0">
                <a:solidFill>
                  <a:srgbClr val="E3D88B"/>
                </a:solidFill>
              </a:rPr>
              <a:t> to interests &amp; assets of users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b="1" dirty="0" smtClean="0">
                <a:solidFill>
                  <a:srgbClr val="E3D88B"/>
                </a:solidFill>
              </a:rPr>
              <a:t>not expose </a:t>
            </a:r>
            <a:r>
              <a:rPr lang="en-GB" sz="1800" b="1" i="1" dirty="0" smtClean="0">
                <a:solidFill>
                  <a:srgbClr val="E3D88B"/>
                </a:solidFill>
              </a:rPr>
              <a:t>other </a:t>
            </a:r>
            <a:r>
              <a:rPr lang="en-GB" sz="1800" dirty="0" smtClean="0">
                <a:solidFill>
                  <a:srgbClr val="E3D88B"/>
                </a:solidFill>
              </a:rPr>
              <a:t>service providers </a:t>
            </a:r>
            <a:br>
              <a:rPr lang="en-GB" sz="1800" dirty="0" smtClean="0">
                <a:solidFill>
                  <a:srgbClr val="E3D88B"/>
                </a:solidFill>
              </a:rPr>
            </a:br>
            <a:r>
              <a:rPr lang="en-GB" sz="1800" dirty="0" smtClean="0">
                <a:solidFill>
                  <a:srgbClr val="E3D88B"/>
                </a:solidFill>
              </a:rPr>
              <a:t>in the EOSC ecosystem to enlarged risk </a:t>
            </a:r>
            <a:br>
              <a:rPr lang="en-GB" sz="1800" dirty="0" smtClean="0">
                <a:solidFill>
                  <a:srgbClr val="E3D88B"/>
                </a:solidFill>
              </a:rPr>
            </a:br>
            <a:r>
              <a:rPr lang="en-GB" sz="1800" dirty="0" smtClean="0">
                <a:solidFill>
                  <a:srgbClr val="E3D88B"/>
                </a:solidFill>
              </a:rPr>
              <a:t>as a result of </a:t>
            </a:r>
            <a:r>
              <a:rPr lang="en-GB" sz="1800" i="1" dirty="0" smtClean="0">
                <a:solidFill>
                  <a:srgbClr val="E3D88B"/>
                </a:solidFill>
              </a:rPr>
              <a:t>their </a:t>
            </a:r>
            <a:r>
              <a:rPr lang="en-GB" sz="1800" dirty="0" smtClean="0">
                <a:solidFill>
                  <a:srgbClr val="E3D88B"/>
                </a:solidFill>
              </a:rPr>
              <a:t>participation in EOSC</a:t>
            </a:r>
            <a:endParaRPr lang="en-GB" sz="1800" dirty="0">
              <a:solidFill>
                <a:srgbClr val="E3D88B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b="1" dirty="0" smtClean="0">
                <a:solidFill>
                  <a:srgbClr val="E3D88B"/>
                </a:solidFill>
              </a:rPr>
              <a:t>be transparent</a:t>
            </a:r>
            <a:r>
              <a:rPr lang="en-GB" sz="1800" dirty="0" smtClean="0">
                <a:solidFill>
                  <a:srgbClr val="E3D88B"/>
                </a:solidFill>
              </a:rPr>
              <a:t> about its </a:t>
            </a:r>
            <a:r>
              <a:rPr lang="en-GB" sz="1800" dirty="0" err="1" smtClean="0">
                <a:solidFill>
                  <a:srgbClr val="E3D88B"/>
                </a:solidFill>
              </a:rPr>
              <a:t>infosec</a:t>
            </a:r>
            <a:r>
              <a:rPr lang="en-GB" sz="1800" dirty="0" smtClean="0">
                <a:solidFill>
                  <a:srgbClr val="E3D88B"/>
                </a:solidFill>
              </a:rPr>
              <a:t> maturity and risk </a:t>
            </a:r>
            <a:r>
              <a:rPr lang="en-GB" sz="1800" dirty="0">
                <a:solidFill>
                  <a:srgbClr val="E3D88B"/>
                </a:solidFill>
              </a:rPr>
              <a:t>to its customers and suppliers </a:t>
            </a:r>
            <a:endParaRPr lang="en-GB" sz="1800" dirty="0" smtClean="0">
              <a:solidFill>
                <a:srgbClr val="E3D88B"/>
              </a:solidFill>
            </a:endParaRPr>
          </a:p>
        </p:txBody>
      </p:sp>
      <p:sp>
        <p:nvSpPr>
          <p:cNvPr id="11" name="Text Placeholder 6"/>
          <p:cNvSpPr txBox="1">
            <a:spLocks/>
          </p:cNvSpPr>
          <p:nvPr/>
        </p:nvSpPr>
        <p:spPr>
          <a:xfrm>
            <a:off x="92652" y="3509298"/>
            <a:ext cx="8959448" cy="328450"/>
          </a:xfrm>
          <a:prstGeom prst="rect">
            <a:avLst/>
          </a:prstGeom>
          <a:solidFill>
            <a:srgbClr val="000000">
              <a:alpha val="6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40" tIns="0" rIns="91440" bIns="0"/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6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857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75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1714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88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2571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3429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GB" dirty="0" smtClean="0">
                <a:solidFill>
                  <a:srgbClr val="E3D88B"/>
                </a:solidFill>
              </a:rPr>
              <a:t>this will mean </a:t>
            </a:r>
            <a:r>
              <a:rPr lang="en-GB" i="1" dirty="0" smtClean="0">
                <a:solidFill>
                  <a:srgbClr val="E3D88B"/>
                </a:solidFill>
              </a:rPr>
              <a:t>some minimum requirements </a:t>
            </a:r>
            <a:r>
              <a:rPr lang="en-GB" dirty="0" smtClean="0">
                <a:solidFill>
                  <a:srgbClr val="E3D88B"/>
                </a:solidFill>
              </a:rPr>
              <a:t>in the Rules of Participation</a:t>
            </a:r>
            <a:endParaRPr lang="en-GB" dirty="0">
              <a:solidFill>
                <a:srgbClr val="E3D8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48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NIKHEF">
      <a:dk1>
        <a:srgbClr val="000000"/>
      </a:dk1>
      <a:lt1>
        <a:srgbClr val="E6223C"/>
      </a:lt1>
      <a:dk2>
        <a:srgbClr val="000000"/>
      </a:dk2>
      <a:lt2>
        <a:srgbClr val="702677"/>
      </a:lt2>
      <a:accent1>
        <a:srgbClr val="E6223C"/>
      </a:accent1>
      <a:accent2>
        <a:srgbClr val="702677"/>
      </a:accent2>
      <a:accent3>
        <a:srgbClr val="00B3C3"/>
      </a:accent3>
      <a:accent4>
        <a:srgbClr val="E3D88B"/>
      </a:accent4>
      <a:accent5>
        <a:srgbClr val="059F77"/>
      </a:accent5>
      <a:accent6>
        <a:srgbClr val="E6223C"/>
      </a:accent6>
      <a:hlink>
        <a:srgbClr val="0000FF"/>
      </a:hlink>
      <a:folHlink>
        <a:srgbClr val="00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dirty="0" smtClean="0">
            <a:ln>
              <a:noFill/>
            </a:ln>
            <a:solidFill>
              <a:srgbClr val="6F2575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-ER.potx" id="{D0D2BB00-EE16-4FD5-9FCA-EB77D7932B6A}" vid="{22556AB9-44F3-441D-BA67-5A088471FC57}"/>
    </a:ext>
  </a:extLst>
</a:theme>
</file>

<file path=ppt/theme/theme2.xml><?xml version="1.0" encoding="utf-8"?>
<a:theme xmlns:a="http://schemas.openxmlformats.org/drawingml/2006/main" name="Nik2018-Standard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Custom 1">
      <a:majorFont>
        <a:latin typeface="Candara"/>
        <a:ea typeface="Candara"/>
        <a:cs typeface="Candara"/>
      </a:majorFont>
      <a:minorFont>
        <a:latin typeface="Akkurat Std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-ER.potx" id="{D0D2BB00-EE16-4FD5-9FCA-EB77D7932B6A}" vid="{9FAF1C68-7A2A-4CBC-BFF7-2AEBA92DD69E}"/>
    </a:ext>
  </a:extLst>
</a:theme>
</file>

<file path=ppt/theme/theme3.xml><?xml version="1.0" encoding="utf-8"?>
<a:theme xmlns:a="http://schemas.openxmlformats.org/drawingml/2006/main" name="Nik2018DG-Closures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Custom 1">
      <a:majorFont>
        <a:latin typeface="Candara"/>
        <a:ea typeface="Candara"/>
        <a:cs typeface="Candara"/>
      </a:majorFont>
      <a:minorFont>
        <a:latin typeface="Akkurat Std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-ER.potx" id="{D0D2BB00-EE16-4FD5-9FCA-EB77D7932B6A}" vid="{3485AEA6-54EA-4571-A50E-E28E7CFCE320}"/>
    </a:ext>
  </a:extLst>
</a:theme>
</file>

<file path=ppt/theme/theme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7000" b="0" i="0" u="none" strike="noStrike" cap="all" spc="0" normalizeH="0" baseline="0">
            <a:ln>
              <a:noFill/>
            </a:ln>
            <a:solidFill>
              <a:srgbClr val="E6223D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Nikhef_presentatie-template-lc-2018-DG-ER</Template>
  <TotalTime>21516</TotalTime>
  <Words>2043</Words>
  <Application>Microsoft Office PowerPoint</Application>
  <PresentationFormat>On-screen Show (16:9)</PresentationFormat>
  <Paragraphs>231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Akkurat Std</vt:lpstr>
      <vt:lpstr>Akkurat Std Bold</vt:lpstr>
      <vt:lpstr>Akkurat Std Mono</vt:lpstr>
      <vt:lpstr>Arial</vt:lpstr>
      <vt:lpstr>Calibri</vt:lpstr>
      <vt:lpstr>Candara</vt:lpstr>
      <vt:lpstr>Helvetica Neue</vt:lpstr>
      <vt:lpstr>Helvetica Neue Medium</vt:lpstr>
      <vt:lpstr>Minion Pro</vt:lpstr>
      <vt:lpstr>Wingdings</vt:lpstr>
      <vt:lpstr>White</vt:lpstr>
      <vt:lpstr>Nik2018-Standard</vt:lpstr>
      <vt:lpstr>Nik2018DG-Closures</vt:lpstr>
      <vt:lpstr>Trust and Security in the EOSC era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Service-centric policies – key elements to our ‘PDK’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So, do we stand a chance?</vt:lpstr>
    </vt:vector>
  </TitlesOfParts>
  <Company>Nikhef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EOSC Security</dc:title>
  <dc:creator>davidg</dc:creator>
  <cp:lastModifiedBy>davidg</cp:lastModifiedBy>
  <cp:revision>272</cp:revision>
  <cp:lastPrinted>2021-05-25T11:22:58Z</cp:lastPrinted>
  <dcterms:created xsi:type="dcterms:W3CDTF">2020-06-23T15:14:23Z</dcterms:created>
  <dcterms:modified xsi:type="dcterms:W3CDTF">2021-05-25T11:37:31Z</dcterms:modified>
</cp:coreProperties>
</file>