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7" r:id="rId3"/>
    <p:sldId id="278" r:id="rId4"/>
    <p:sldId id="281" r:id="rId5"/>
    <p:sldId id="285" r:id="rId6"/>
    <p:sldId id="286" r:id="rId7"/>
    <p:sldId id="269" r:id="rId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30D8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97" d="100"/>
          <a:sy n="97" d="100"/>
        </p:scale>
        <p:origin x="90" y="3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2"/>
    </p:cViewPr>
  </p:sorterViewPr>
  <p:notesViewPr>
    <p:cSldViewPr>
      <p:cViewPr varScale="1">
        <p:scale>
          <a:sx n="75" d="100"/>
          <a:sy n="75" d="100"/>
        </p:scale>
        <p:origin x="130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F600-59F3-46E8-99CB-AF7D0BE524DA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AA4B0-F686-4F04-9A0A-9DC46BDF3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596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0814E-8275-44A1-A00B-18A2C1559BB3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8F456-DDDC-48C7-BC97-0A3DC71CD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63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jpg"/><Relationship Id="rId7" Type="http://schemas.openxmlformats.org/officeDocument/2006/relationships/image" Target="../media/image6.wm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w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4_Title_David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3188158" cy="384001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52688" y="222504"/>
            <a:ext cx="2670048" cy="14386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57600" y="2133600"/>
            <a:ext cx="7565136" cy="1905000"/>
          </a:xfrm>
        </p:spPr>
        <p:txBody>
          <a:bodyPr lIns="0" tIns="0" rIns="0" bIns="0">
            <a:normAutofit/>
          </a:bodyPr>
          <a:lstStyle>
            <a:lvl1pPr>
              <a:defRPr sz="6600" b="0" i="0">
                <a:solidFill>
                  <a:srgbClr val="0070C0"/>
                </a:solidFill>
                <a:latin typeface="Calibri Light"/>
                <a:cs typeface="Calibri Light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1143000" y="6377940"/>
            <a:ext cx="2090921" cy="342900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August  2022</a:t>
            </a:r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580" y="5488121"/>
            <a:ext cx="725476" cy="282238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3573779" y="5447193"/>
            <a:ext cx="57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0C30D8"/>
                </a:solidFill>
              </a:rPr>
              <a:t>David Groep – WP7.5 Security Operations and Policy lead</a:t>
            </a:r>
            <a:br>
              <a:rPr lang="en-GB" sz="1200" b="1" dirty="0" smtClean="0">
                <a:solidFill>
                  <a:srgbClr val="0C30D8"/>
                </a:solidFill>
              </a:rPr>
            </a:br>
            <a:r>
              <a:rPr lang="en-GB" sz="1200" i="1" dirty="0" smtClean="0">
                <a:solidFill>
                  <a:srgbClr val="0C30D8"/>
                </a:solidFill>
              </a:rPr>
              <a:t>Nikhef Physics Data Processing programme</a:t>
            </a:r>
            <a:endParaRPr lang="en-GB" sz="1200" i="1" baseline="0" dirty="0" smtClean="0">
              <a:solidFill>
                <a:srgbClr val="0C30D8"/>
              </a:solidFill>
            </a:endParaRPr>
          </a:p>
          <a:p>
            <a:r>
              <a:rPr lang="en-GB" sz="1200" i="1" baseline="0" dirty="0" smtClean="0">
                <a:solidFill>
                  <a:srgbClr val="0C30D8"/>
                </a:solidFill>
              </a:rPr>
              <a:t>UM </a:t>
            </a:r>
            <a:r>
              <a:rPr lang="en-GB" sz="1200" i="1" baseline="0" dirty="0" smtClean="0">
                <a:solidFill>
                  <a:srgbClr val="0C30D8"/>
                </a:solidFill>
              </a:rPr>
              <a:t>Department of Advanced Computing Sciences, Faculty of Science and Engineering</a:t>
            </a:r>
            <a:endParaRPr lang="en-US" sz="1200" i="1" dirty="0">
              <a:solidFill>
                <a:srgbClr val="0C30D8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239" y="5839554"/>
            <a:ext cx="1377682" cy="28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67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EOSC Future TCB meeting on the Security Baseline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August 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43000" y="1500124"/>
            <a:ext cx="10439400" cy="44942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57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4400" y="381000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819400" y="6377940"/>
            <a:ext cx="6739128" cy="342900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EOSC Future TCB meeting on the Security Baseline</a:t>
            </a:r>
            <a:endParaRPr lang="en-GB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6377940"/>
            <a:ext cx="1600200" cy="342900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August  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losing_D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703885"/>
            <a:ext cx="12191999" cy="1154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object 2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" y="0"/>
            <a:ext cx="12191878" cy="5703885"/>
          </a:xfrm>
          <a:prstGeom prst="rect">
            <a:avLst/>
          </a:prstGeom>
        </p:spPr>
      </p:pic>
      <p:pic>
        <p:nvPicPr>
          <p:cNvPr id="7" name="object 3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5746" y="6061192"/>
            <a:ext cx="921537" cy="616961"/>
          </a:xfrm>
          <a:prstGeom prst="rect">
            <a:avLst/>
          </a:prstGeom>
        </p:spPr>
      </p:pic>
      <p:sp>
        <p:nvSpPr>
          <p:cNvPr id="8" name="object 4"/>
          <p:cNvSpPr txBox="1"/>
          <p:nvPr userDrawn="1"/>
        </p:nvSpPr>
        <p:spPr>
          <a:xfrm>
            <a:off x="4884075" y="6068905"/>
            <a:ext cx="3715385" cy="57721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131570" marR="6350" indent="-219075" algn="r">
              <a:lnSpc>
                <a:spcPct val="105000"/>
              </a:lnSpc>
              <a:spcBef>
                <a:spcPts val="25"/>
              </a:spcBef>
            </a:pPr>
            <a:r>
              <a:rPr sz="1200" spc="-5" dirty="0">
                <a:latin typeface="Corbel"/>
                <a:cs typeface="Corbel"/>
              </a:rPr>
              <a:t>The EOSC Future project is co-funded by the </a:t>
            </a:r>
            <a:r>
              <a:rPr sz="1200" spc="-229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European</a:t>
            </a:r>
            <a:r>
              <a:rPr sz="1200" spc="-4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Union Horizon Programme</a:t>
            </a:r>
            <a:r>
              <a:rPr sz="120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call</a:t>
            </a:r>
            <a:endParaRPr sz="1200" dirty="0">
              <a:latin typeface="Corbel"/>
              <a:cs typeface="Corbel"/>
            </a:endParaRPr>
          </a:p>
          <a:p>
            <a:pPr marR="5080" algn="r">
              <a:lnSpc>
                <a:spcPts val="1390"/>
              </a:lnSpc>
            </a:pPr>
            <a:r>
              <a:rPr sz="1200" spc="-10" dirty="0">
                <a:latin typeface="Corbel"/>
                <a:cs typeface="Corbel"/>
              </a:rPr>
              <a:t>INFRAEOSC-03-2020,</a:t>
            </a:r>
            <a:r>
              <a:rPr sz="1200" spc="-5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Grant</a:t>
            </a:r>
            <a:r>
              <a:rPr sz="1200" spc="-5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Agreement</a:t>
            </a:r>
            <a:r>
              <a:rPr sz="1200" spc="-5" dirty="0">
                <a:latin typeface="Corbel"/>
                <a:cs typeface="Corbel"/>
              </a:rPr>
              <a:t> number</a:t>
            </a:r>
            <a:r>
              <a:rPr sz="1200" spc="5" dirty="0">
                <a:latin typeface="Corbel"/>
                <a:cs typeface="Corbel"/>
              </a:rPr>
              <a:t> </a:t>
            </a:r>
            <a:r>
              <a:rPr sz="1200" spc="-10" dirty="0">
                <a:latin typeface="Corbel"/>
                <a:cs typeface="Corbel"/>
              </a:rPr>
              <a:t>101017536</a:t>
            </a:r>
            <a:endParaRPr sz="1200" dirty="0">
              <a:latin typeface="Corbel"/>
              <a:cs typeface="Corbel"/>
            </a:endParaRPr>
          </a:p>
        </p:txBody>
      </p:sp>
      <p:pic>
        <p:nvPicPr>
          <p:cNvPr id="10" name="object 6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193023" y="445008"/>
            <a:ext cx="3179064" cy="1712976"/>
          </a:xfrm>
          <a:prstGeom prst="rect">
            <a:avLst/>
          </a:prstGeom>
        </p:spPr>
      </p:pic>
      <p:sp>
        <p:nvSpPr>
          <p:cNvPr id="11" name="object 7"/>
          <p:cNvSpPr txBox="1">
            <a:spLocks noGrp="1"/>
          </p:cNvSpPr>
          <p:nvPr>
            <p:ph type="title"/>
          </p:nvPr>
        </p:nvSpPr>
        <p:spPr>
          <a:xfrm>
            <a:off x="2614676" y="1840484"/>
            <a:ext cx="714565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400" smtClean="0">
                <a:latin typeface="Corbel"/>
              </a:rPr>
              <a:t>Click to edit Master title style</a:t>
            </a:r>
            <a:endParaRPr sz="5400" dirty="0">
              <a:latin typeface="Corbel"/>
              <a:cs typeface="Corbel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405120" y="6045552"/>
            <a:ext cx="36725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baseline="0" dirty="0" smtClean="0">
                <a:solidFill>
                  <a:srgbClr val="0C30D8"/>
                </a:solidFill>
              </a:rPr>
              <a:t>David Groep</a:t>
            </a:r>
            <a:br>
              <a:rPr lang="en-GB" sz="1400" b="1" baseline="0" dirty="0" smtClean="0">
                <a:solidFill>
                  <a:srgbClr val="0C30D8"/>
                </a:solidFill>
              </a:rPr>
            </a:br>
            <a:r>
              <a:rPr lang="en-GB" sz="1400" b="1" baseline="0" dirty="0" smtClean="0">
                <a:solidFill>
                  <a:srgbClr val="0C30D8"/>
                </a:solidFill>
              </a:rPr>
              <a:t>https://www.nikhef.nl/~davidg/presentations/</a:t>
            </a:r>
            <a:br>
              <a:rPr lang="en-GB" sz="1400" b="1" baseline="0" dirty="0" smtClean="0">
                <a:solidFill>
                  <a:srgbClr val="0C30D8"/>
                </a:solidFill>
              </a:rPr>
            </a:br>
            <a:r>
              <a:rPr lang="en-GB" sz="1400" b="1" baseline="0" dirty="0" smtClean="0">
                <a:solidFill>
                  <a:srgbClr val="0C30D8"/>
                </a:solidFill>
              </a:rPr>
              <a:t>     https://orcid.org/0000-0003-1026-6606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42" y="6538010"/>
            <a:ext cx="181258" cy="18125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92" y="5778954"/>
            <a:ext cx="725476" cy="282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802" y="5772150"/>
            <a:ext cx="1525993" cy="3172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855" y="6045552"/>
            <a:ext cx="1763369" cy="61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87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3188158" cy="384001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52688" y="222504"/>
            <a:ext cx="2670048" cy="14386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57600" y="2133600"/>
            <a:ext cx="7565136" cy="1905000"/>
          </a:xfrm>
        </p:spPr>
        <p:txBody>
          <a:bodyPr lIns="0" tIns="0" rIns="0" bIns="0">
            <a:normAutofit/>
          </a:bodyPr>
          <a:lstStyle>
            <a:lvl1pPr>
              <a:defRPr sz="6600" b="0" i="0">
                <a:solidFill>
                  <a:srgbClr val="0070C0"/>
                </a:solidFill>
                <a:latin typeface="Calibri Light"/>
                <a:cs typeface="Calibri Ligh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1143000" y="6377940"/>
            <a:ext cx="2045158" cy="342900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August  2022</a:t>
            </a:r>
            <a:endParaRPr lang="en-US"/>
          </a:p>
        </p:txBody>
      </p:sp>
      <p:pic>
        <p:nvPicPr>
          <p:cNvPr id="7" name="object 5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619500" y="6377941"/>
            <a:ext cx="728620" cy="2514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cial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782823" y="6377940"/>
            <a:ext cx="3958734" cy="342900"/>
          </a:xfrm>
        </p:spPr>
        <p:txBody>
          <a:bodyPr/>
          <a:lstStyle/>
          <a:p>
            <a:r>
              <a:rPr lang="en-US" smtClean="0"/>
              <a:t>EOSC Future TCB meeting on the Security Baseline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August  2022</a:t>
            </a:r>
            <a:endParaRPr lang="en-US" dirty="0"/>
          </a:p>
        </p:txBody>
      </p:sp>
      <p:pic>
        <p:nvPicPr>
          <p:cNvPr id="6" name="bg object 18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00088" y="6428231"/>
            <a:ext cx="310896" cy="310896"/>
          </a:xfrm>
          <a:prstGeom prst="rect">
            <a:avLst/>
          </a:prstGeom>
        </p:spPr>
      </p:pic>
      <p:sp>
        <p:nvSpPr>
          <p:cNvPr id="7" name="bg object 19"/>
          <p:cNvSpPr/>
          <p:nvPr userDrawn="1"/>
        </p:nvSpPr>
        <p:spPr>
          <a:xfrm>
            <a:off x="8193651" y="6429645"/>
            <a:ext cx="307975" cy="307975"/>
          </a:xfrm>
          <a:custGeom>
            <a:avLst/>
            <a:gdLst/>
            <a:ahLst/>
            <a:cxnLst/>
            <a:rect l="l" t="t" r="r" b="b"/>
            <a:pathLst>
              <a:path w="307975" h="307975">
                <a:moveTo>
                  <a:pt x="153694" y="0"/>
                </a:moveTo>
                <a:lnTo>
                  <a:pt x="105114" y="7835"/>
                </a:lnTo>
                <a:lnTo>
                  <a:pt x="62924" y="29654"/>
                </a:lnTo>
                <a:lnTo>
                  <a:pt x="29654" y="62924"/>
                </a:lnTo>
                <a:lnTo>
                  <a:pt x="7835" y="105115"/>
                </a:lnTo>
                <a:lnTo>
                  <a:pt x="0" y="153694"/>
                </a:lnTo>
                <a:lnTo>
                  <a:pt x="7835" y="202273"/>
                </a:lnTo>
                <a:lnTo>
                  <a:pt x="29654" y="244464"/>
                </a:lnTo>
                <a:lnTo>
                  <a:pt x="62924" y="277734"/>
                </a:lnTo>
                <a:lnTo>
                  <a:pt x="105114" y="299553"/>
                </a:lnTo>
                <a:lnTo>
                  <a:pt x="153694" y="307388"/>
                </a:lnTo>
                <a:lnTo>
                  <a:pt x="202273" y="299553"/>
                </a:lnTo>
                <a:lnTo>
                  <a:pt x="244463" y="277734"/>
                </a:lnTo>
                <a:lnTo>
                  <a:pt x="277734" y="244464"/>
                </a:lnTo>
                <a:lnTo>
                  <a:pt x="299552" y="202273"/>
                </a:lnTo>
                <a:lnTo>
                  <a:pt x="307388" y="153694"/>
                </a:lnTo>
                <a:lnTo>
                  <a:pt x="299552" y="105115"/>
                </a:lnTo>
                <a:lnTo>
                  <a:pt x="277734" y="62924"/>
                </a:lnTo>
                <a:lnTo>
                  <a:pt x="244463" y="29654"/>
                </a:lnTo>
                <a:lnTo>
                  <a:pt x="202273" y="7835"/>
                </a:lnTo>
                <a:lnTo>
                  <a:pt x="153694" y="0"/>
                </a:lnTo>
                <a:close/>
              </a:path>
            </a:pathLst>
          </a:custGeom>
          <a:solidFill>
            <a:srgbClr val="06C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bg object 20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262582" y="6517635"/>
            <a:ext cx="180513" cy="146778"/>
          </a:xfrm>
          <a:prstGeom prst="rect">
            <a:avLst/>
          </a:prstGeom>
        </p:spPr>
      </p:pic>
      <p:sp>
        <p:nvSpPr>
          <p:cNvPr id="9" name="bg object 21"/>
          <p:cNvSpPr/>
          <p:nvPr userDrawn="1"/>
        </p:nvSpPr>
        <p:spPr>
          <a:xfrm>
            <a:off x="9616050" y="6434407"/>
            <a:ext cx="307975" cy="307975"/>
          </a:xfrm>
          <a:custGeom>
            <a:avLst/>
            <a:gdLst/>
            <a:ahLst/>
            <a:cxnLst/>
            <a:rect l="l" t="t" r="r" b="b"/>
            <a:pathLst>
              <a:path w="307975" h="307975">
                <a:moveTo>
                  <a:pt x="153695" y="0"/>
                </a:moveTo>
                <a:lnTo>
                  <a:pt x="105115" y="7834"/>
                </a:lnTo>
                <a:lnTo>
                  <a:pt x="62924" y="29651"/>
                </a:lnTo>
                <a:lnTo>
                  <a:pt x="29654" y="62920"/>
                </a:lnTo>
                <a:lnTo>
                  <a:pt x="7835" y="105111"/>
                </a:lnTo>
                <a:lnTo>
                  <a:pt x="0" y="153694"/>
                </a:lnTo>
                <a:lnTo>
                  <a:pt x="7835" y="202272"/>
                </a:lnTo>
                <a:lnTo>
                  <a:pt x="29654" y="244463"/>
                </a:lnTo>
                <a:lnTo>
                  <a:pt x="62924" y="277734"/>
                </a:lnTo>
                <a:lnTo>
                  <a:pt x="105115" y="299553"/>
                </a:lnTo>
                <a:lnTo>
                  <a:pt x="153695" y="307388"/>
                </a:lnTo>
                <a:lnTo>
                  <a:pt x="202274" y="299553"/>
                </a:lnTo>
                <a:lnTo>
                  <a:pt x="244465" y="277734"/>
                </a:lnTo>
                <a:lnTo>
                  <a:pt x="277735" y="244463"/>
                </a:lnTo>
                <a:lnTo>
                  <a:pt x="279078" y="241867"/>
                </a:lnTo>
                <a:lnTo>
                  <a:pt x="62988" y="241867"/>
                </a:lnTo>
                <a:lnTo>
                  <a:pt x="62988" y="109023"/>
                </a:lnTo>
                <a:lnTo>
                  <a:pt x="192157" y="109023"/>
                </a:lnTo>
                <a:lnTo>
                  <a:pt x="197659" y="106899"/>
                </a:lnTo>
                <a:lnTo>
                  <a:pt x="209382" y="105725"/>
                </a:lnTo>
                <a:lnTo>
                  <a:pt x="299653" y="105725"/>
                </a:lnTo>
                <a:lnTo>
                  <a:pt x="299554" y="105111"/>
                </a:lnTo>
                <a:lnTo>
                  <a:pt x="292249" y="90986"/>
                </a:lnTo>
                <a:lnTo>
                  <a:pt x="83621" y="90986"/>
                </a:lnTo>
                <a:lnTo>
                  <a:pt x="74286" y="89102"/>
                </a:lnTo>
                <a:lnTo>
                  <a:pt x="66681" y="83960"/>
                </a:lnTo>
                <a:lnTo>
                  <a:pt x="61563" y="76332"/>
                </a:lnTo>
                <a:lnTo>
                  <a:pt x="59689" y="66985"/>
                </a:lnTo>
                <a:lnTo>
                  <a:pt x="59689" y="60353"/>
                </a:lnTo>
                <a:lnTo>
                  <a:pt x="62368" y="54373"/>
                </a:lnTo>
                <a:lnTo>
                  <a:pt x="71045" y="45720"/>
                </a:lnTo>
                <a:lnTo>
                  <a:pt x="77021" y="43053"/>
                </a:lnTo>
                <a:lnTo>
                  <a:pt x="257867" y="43053"/>
                </a:lnTo>
                <a:lnTo>
                  <a:pt x="244465" y="29651"/>
                </a:lnTo>
                <a:lnTo>
                  <a:pt x="202274" y="7834"/>
                </a:lnTo>
                <a:lnTo>
                  <a:pt x="153695" y="0"/>
                </a:lnTo>
                <a:close/>
              </a:path>
              <a:path w="307975" h="307975">
                <a:moveTo>
                  <a:pt x="130078" y="109023"/>
                </a:moveTo>
                <a:lnTo>
                  <a:pt x="104324" y="109023"/>
                </a:lnTo>
                <a:lnTo>
                  <a:pt x="104324" y="241867"/>
                </a:lnTo>
                <a:lnTo>
                  <a:pt x="217592" y="241867"/>
                </a:lnTo>
                <a:lnTo>
                  <a:pt x="130078" y="241798"/>
                </a:lnTo>
                <a:lnTo>
                  <a:pt x="130078" y="109023"/>
                </a:lnTo>
                <a:close/>
              </a:path>
              <a:path w="307975" h="307975">
                <a:moveTo>
                  <a:pt x="299653" y="105725"/>
                </a:moveTo>
                <a:lnTo>
                  <a:pt x="209382" y="105725"/>
                </a:lnTo>
                <a:lnTo>
                  <a:pt x="234770" y="110582"/>
                </a:lnTo>
                <a:lnTo>
                  <a:pt x="249841" y="123954"/>
                </a:lnTo>
                <a:lnTo>
                  <a:pt x="257070" y="144036"/>
                </a:lnTo>
                <a:lnTo>
                  <a:pt x="258930" y="169027"/>
                </a:lnTo>
                <a:lnTo>
                  <a:pt x="258930" y="241867"/>
                </a:lnTo>
                <a:lnTo>
                  <a:pt x="279078" y="241867"/>
                </a:lnTo>
                <a:lnTo>
                  <a:pt x="299554" y="202272"/>
                </a:lnTo>
                <a:lnTo>
                  <a:pt x="307389" y="153694"/>
                </a:lnTo>
                <a:lnTo>
                  <a:pt x="299653" y="105725"/>
                </a:lnTo>
                <a:close/>
              </a:path>
              <a:path w="307975" h="307975">
                <a:moveTo>
                  <a:pt x="196117" y="142002"/>
                </a:moveTo>
                <a:lnTo>
                  <a:pt x="183187" y="144893"/>
                </a:lnTo>
                <a:lnTo>
                  <a:pt x="175679" y="152555"/>
                </a:lnTo>
                <a:lnTo>
                  <a:pt x="172196" y="163466"/>
                </a:lnTo>
                <a:lnTo>
                  <a:pt x="171345" y="176108"/>
                </a:lnTo>
                <a:lnTo>
                  <a:pt x="171345" y="241798"/>
                </a:lnTo>
                <a:lnTo>
                  <a:pt x="217592" y="241798"/>
                </a:lnTo>
                <a:lnTo>
                  <a:pt x="217557" y="176108"/>
                </a:lnTo>
                <a:lnTo>
                  <a:pt x="217218" y="165243"/>
                </a:lnTo>
                <a:lnTo>
                  <a:pt x="214803" y="153853"/>
                </a:lnTo>
                <a:lnTo>
                  <a:pt x="208414" y="145345"/>
                </a:lnTo>
                <a:lnTo>
                  <a:pt x="196117" y="142002"/>
                </a:lnTo>
                <a:close/>
              </a:path>
              <a:path w="307975" h="307975">
                <a:moveTo>
                  <a:pt x="192157" y="109023"/>
                </a:moveTo>
                <a:lnTo>
                  <a:pt x="169731" y="109023"/>
                </a:lnTo>
                <a:lnTo>
                  <a:pt x="169731" y="127200"/>
                </a:lnTo>
                <a:lnTo>
                  <a:pt x="170290" y="127200"/>
                </a:lnTo>
                <a:lnTo>
                  <a:pt x="177554" y="117932"/>
                </a:lnTo>
                <a:lnTo>
                  <a:pt x="186863" y="111066"/>
                </a:lnTo>
                <a:lnTo>
                  <a:pt x="192157" y="109023"/>
                </a:lnTo>
                <a:close/>
              </a:path>
              <a:path w="307975" h="307975">
                <a:moveTo>
                  <a:pt x="257867" y="43053"/>
                </a:moveTo>
                <a:lnTo>
                  <a:pt x="83621" y="43053"/>
                </a:lnTo>
                <a:lnTo>
                  <a:pt x="92966" y="44927"/>
                </a:lnTo>
                <a:lnTo>
                  <a:pt x="100595" y="50045"/>
                </a:lnTo>
                <a:lnTo>
                  <a:pt x="105737" y="57650"/>
                </a:lnTo>
                <a:lnTo>
                  <a:pt x="107622" y="66985"/>
                </a:lnTo>
                <a:lnTo>
                  <a:pt x="105737" y="76332"/>
                </a:lnTo>
                <a:lnTo>
                  <a:pt x="100595" y="83960"/>
                </a:lnTo>
                <a:lnTo>
                  <a:pt x="92966" y="89102"/>
                </a:lnTo>
                <a:lnTo>
                  <a:pt x="83621" y="90986"/>
                </a:lnTo>
                <a:lnTo>
                  <a:pt x="292249" y="90986"/>
                </a:lnTo>
                <a:lnTo>
                  <a:pt x="277735" y="62920"/>
                </a:lnTo>
                <a:lnTo>
                  <a:pt x="257867" y="43053"/>
                </a:lnTo>
                <a:close/>
              </a:path>
            </a:pathLst>
          </a:custGeom>
          <a:solidFill>
            <a:srgbClr val="08C8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4"/>
          <p:cNvSpPr txBox="1"/>
          <p:nvPr userDrawn="1"/>
        </p:nvSpPr>
        <p:spPr>
          <a:xfrm>
            <a:off x="7124287" y="6503367"/>
            <a:ext cx="8940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30"/>
              </a:lnSpc>
            </a:pPr>
            <a:r>
              <a:rPr sz="1200" spc="-5" dirty="0">
                <a:solidFill>
                  <a:srgbClr val="0C2AD5"/>
                </a:solidFill>
                <a:latin typeface="Corbel"/>
                <a:cs typeface="Corbel"/>
              </a:rPr>
              <a:t>eoscfuture</a:t>
            </a:r>
            <a:r>
              <a:rPr sz="1200" spc="-5" dirty="0">
                <a:solidFill>
                  <a:srgbClr val="08C8E9"/>
                </a:solidFill>
                <a:latin typeface="Corbel"/>
                <a:cs typeface="Corbel"/>
              </a:rPr>
              <a:t>.</a:t>
            </a:r>
            <a:r>
              <a:rPr sz="1200" spc="-5" dirty="0">
                <a:solidFill>
                  <a:srgbClr val="0C2AD5"/>
                </a:solidFill>
                <a:latin typeface="Corbel"/>
                <a:cs typeface="Corbel"/>
              </a:rPr>
              <a:t>eu</a:t>
            </a:r>
            <a:endParaRPr sz="1200" dirty="0">
              <a:latin typeface="Corbel"/>
              <a:cs typeface="Corbel"/>
            </a:endParaRPr>
          </a:p>
        </p:txBody>
      </p:sp>
      <p:sp>
        <p:nvSpPr>
          <p:cNvPr id="11" name="object 5"/>
          <p:cNvSpPr txBox="1"/>
          <p:nvPr userDrawn="1"/>
        </p:nvSpPr>
        <p:spPr>
          <a:xfrm>
            <a:off x="8505657" y="6503367"/>
            <a:ext cx="96329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30"/>
              </a:lnSpc>
            </a:pPr>
            <a:r>
              <a:rPr sz="1200" spc="-5" dirty="0">
                <a:solidFill>
                  <a:srgbClr val="0C2AD5"/>
                </a:solidFill>
                <a:latin typeface="Corbel"/>
                <a:cs typeface="Corbel"/>
              </a:rPr>
              <a:t>@EOSCFuture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2" name="object 6"/>
          <p:cNvSpPr txBox="1"/>
          <p:nvPr userDrawn="1"/>
        </p:nvSpPr>
        <p:spPr>
          <a:xfrm>
            <a:off x="9957975" y="6503367"/>
            <a:ext cx="78295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30"/>
              </a:lnSpc>
            </a:pPr>
            <a:r>
              <a:rPr sz="1200" spc="-5" dirty="0">
                <a:solidFill>
                  <a:srgbClr val="0C2AD5"/>
                </a:solidFill>
                <a:latin typeface="Corbel"/>
                <a:cs typeface="Corbel"/>
              </a:rPr>
              <a:t>EOSCfuture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43000" y="1500124"/>
            <a:ext cx="10439400" cy="44942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Holder 6"/>
          <p:cNvSpPr>
            <a:spLocks noGrp="1"/>
          </p:cNvSpPr>
          <p:nvPr>
            <p:ph type="sldNum" sz="quarter" idx="7"/>
          </p:nvPr>
        </p:nvSpPr>
        <p:spPr>
          <a:xfrm>
            <a:off x="319088" y="6394720"/>
            <a:ext cx="533400" cy="342900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5613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losing_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703885"/>
            <a:ext cx="12191999" cy="1154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object 2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" y="0"/>
            <a:ext cx="12191878" cy="5703885"/>
          </a:xfrm>
          <a:prstGeom prst="rect">
            <a:avLst/>
          </a:prstGeom>
        </p:spPr>
      </p:pic>
      <p:pic>
        <p:nvPicPr>
          <p:cNvPr id="7" name="object 3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81718" y="6077388"/>
            <a:ext cx="921537" cy="616961"/>
          </a:xfrm>
          <a:prstGeom prst="rect">
            <a:avLst/>
          </a:prstGeom>
        </p:spPr>
      </p:pic>
      <p:sp>
        <p:nvSpPr>
          <p:cNvPr id="8" name="object 4"/>
          <p:cNvSpPr txBox="1"/>
          <p:nvPr userDrawn="1"/>
        </p:nvSpPr>
        <p:spPr>
          <a:xfrm>
            <a:off x="4077710" y="6089396"/>
            <a:ext cx="3715385" cy="57721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131570" marR="6350" indent="-219075" algn="r">
              <a:lnSpc>
                <a:spcPct val="105000"/>
              </a:lnSpc>
              <a:spcBef>
                <a:spcPts val="25"/>
              </a:spcBef>
            </a:pPr>
            <a:r>
              <a:rPr sz="1200" spc="-5" dirty="0">
                <a:latin typeface="Corbel"/>
                <a:cs typeface="Corbel"/>
              </a:rPr>
              <a:t>The EOSC Future project is co-funded by the </a:t>
            </a:r>
            <a:r>
              <a:rPr sz="1200" spc="-229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European</a:t>
            </a:r>
            <a:r>
              <a:rPr sz="1200" spc="-4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Union Horizon Programme</a:t>
            </a:r>
            <a:r>
              <a:rPr sz="120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call</a:t>
            </a:r>
            <a:endParaRPr sz="1200">
              <a:latin typeface="Corbel"/>
              <a:cs typeface="Corbel"/>
            </a:endParaRPr>
          </a:p>
          <a:p>
            <a:pPr marR="5080" algn="r">
              <a:lnSpc>
                <a:spcPts val="1390"/>
              </a:lnSpc>
            </a:pPr>
            <a:r>
              <a:rPr sz="1200" spc="-10" dirty="0">
                <a:latin typeface="Corbel"/>
                <a:cs typeface="Corbel"/>
              </a:rPr>
              <a:t>INFRAEOSC-03-2020,</a:t>
            </a:r>
            <a:r>
              <a:rPr sz="1200" spc="-5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Grant</a:t>
            </a:r>
            <a:r>
              <a:rPr sz="1200" spc="-5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Agreement</a:t>
            </a:r>
            <a:r>
              <a:rPr sz="1200" spc="-5" dirty="0">
                <a:latin typeface="Corbel"/>
                <a:cs typeface="Corbel"/>
              </a:rPr>
              <a:t> number</a:t>
            </a:r>
            <a:r>
              <a:rPr sz="1200" spc="5" dirty="0">
                <a:latin typeface="Corbel"/>
                <a:cs typeface="Corbel"/>
              </a:rPr>
              <a:t> </a:t>
            </a:r>
            <a:r>
              <a:rPr sz="1200" spc="-10" dirty="0">
                <a:latin typeface="Corbel"/>
                <a:cs typeface="Corbel"/>
              </a:rPr>
              <a:t>101017536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9" name="object 5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37192" y="6071615"/>
            <a:ext cx="1810511" cy="624840"/>
          </a:xfrm>
          <a:prstGeom prst="rect">
            <a:avLst/>
          </a:prstGeom>
        </p:spPr>
      </p:pic>
      <p:pic>
        <p:nvPicPr>
          <p:cNvPr id="10" name="object 6"/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193023" y="445008"/>
            <a:ext cx="3179064" cy="1712976"/>
          </a:xfrm>
          <a:prstGeom prst="rect">
            <a:avLst/>
          </a:prstGeom>
        </p:spPr>
      </p:pic>
      <p:sp>
        <p:nvSpPr>
          <p:cNvPr id="11" name="object 7"/>
          <p:cNvSpPr txBox="1">
            <a:spLocks noGrp="1"/>
          </p:cNvSpPr>
          <p:nvPr>
            <p:ph type="title"/>
          </p:nvPr>
        </p:nvSpPr>
        <p:spPr>
          <a:xfrm>
            <a:off x="2614676" y="1840484"/>
            <a:ext cx="714565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400" smtClean="0">
                <a:latin typeface="Corbel"/>
              </a:rPr>
              <a:t>Click to edit Master title style</a:t>
            </a:r>
            <a:endParaRPr sz="54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62278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1039368" cy="161848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707623" y="6105144"/>
            <a:ext cx="1331976" cy="7193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43000" y="527304"/>
            <a:ext cx="10439400" cy="563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0070C0"/>
                </a:solidFill>
                <a:latin typeface="Calibri Light"/>
                <a:cs typeface="Calibri Light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82823" y="6377940"/>
            <a:ext cx="6854954" cy="3429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EOSC Future TCB meeting on the Security Baseline</a:t>
            </a:r>
            <a:endParaRPr lang="en-GB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143000" y="6377940"/>
            <a:ext cx="1371600" cy="3429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August  2022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906000" y="6377940"/>
            <a:ext cx="533400" cy="3429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61" r:id="rId3"/>
    <p:sldLayoutId id="2147483672" r:id="rId4"/>
    <p:sldLayoutId id="2147483664" r:id="rId5"/>
    <p:sldLayoutId id="2147483671" r:id="rId6"/>
    <p:sldLayoutId id="2147483666" r:id="rId7"/>
  </p:sldLayoutIdLst>
  <p:hf hd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 sz="2400"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 smtClean="0"/>
              <a:t>The EOSC Security Baseline</a:t>
            </a:r>
            <a:endParaRPr lang="en-GB" sz="4000" dirty="0"/>
          </a:p>
        </p:txBody>
      </p:sp>
      <p:sp>
        <p:nvSpPr>
          <p:cNvPr id="3" name="Rectangle 2"/>
          <p:cNvSpPr/>
          <p:nvPr/>
        </p:nvSpPr>
        <p:spPr>
          <a:xfrm>
            <a:off x="3505200" y="4327228"/>
            <a:ext cx="401904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100" lvl="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800"/>
            </a:pPr>
            <a:r>
              <a:rPr lang="en-GB" sz="2400" i="1" kern="0" dirty="0" smtClean="0">
                <a:solidFill>
                  <a:srgbClr val="B62127"/>
                </a:solidFill>
                <a:cs typeface="Calibri"/>
                <a:sym typeface="Calibri"/>
              </a:rPr>
              <a:t>EOSC Future TCB, August </a:t>
            </a:r>
            <a:r>
              <a:rPr lang="en-GB" sz="2400" i="1" kern="0" dirty="0" smtClean="0">
                <a:solidFill>
                  <a:srgbClr val="B62127"/>
                </a:solidFill>
                <a:cs typeface="Calibri"/>
                <a:sym typeface="Calibri"/>
              </a:rPr>
              <a:t>2022</a:t>
            </a:r>
            <a:endParaRPr lang="en-GB" sz="2400" i="1" kern="0" dirty="0">
              <a:solidFill>
                <a:srgbClr val="B62127"/>
              </a:solidFill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834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27304"/>
            <a:ext cx="10439400" cy="538609"/>
          </a:xfrm>
        </p:spPr>
        <p:txBody>
          <a:bodyPr/>
          <a:lstStyle/>
          <a:p>
            <a:r>
              <a:rPr lang="en-GB" dirty="0" smtClean="0"/>
              <a:t>Keeping the EOSC secure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EOSC Future TCB meeting on the Security Baseline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2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GB" sz="2800" b="1" dirty="0" smtClean="0">
                <a:solidFill>
                  <a:srgbClr val="0C30D8"/>
                </a:solidFill>
              </a:rPr>
              <a:t>“</a:t>
            </a:r>
            <a:r>
              <a:rPr lang="en-US" sz="2800" b="1" dirty="0">
                <a:solidFill>
                  <a:srgbClr val="0C30D8"/>
                </a:solidFill>
              </a:rPr>
              <a:t>ensure </a:t>
            </a:r>
            <a:r>
              <a:rPr lang="en-US" sz="2800" b="1" dirty="0" smtClean="0">
                <a:solidFill>
                  <a:srgbClr val="0C30D8"/>
                </a:solidFill>
              </a:rPr>
              <a:t>confidentiality</a:t>
            </a:r>
            <a:r>
              <a:rPr lang="en-US" sz="2800" b="1" dirty="0">
                <a:solidFill>
                  <a:srgbClr val="0C30D8"/>
                </a:solidFill>
              </a:rPr>
              <a:t>, integrity and </a:t>
            </a:r>
            <a:r>
              <a:rPr lang="en-US" sz="2800" b="1" dirty="0" smtClean="0">
                <a:solidFill>
                  <a:srgbClr val="0C30D8"/>
                </a:solidFill>
              </a:rPr>
              <a:t>availability”</a:t>
            </a:r>
          </a:p>
          <a:p>
            <a:pPr algn="ctr"/>
            <a:endParaRPr lang="en-US" sz="2800" b="1" dirty="0" smtClean="0">
              <a:solidFill>
                <a:srgbClr val="0C30D8"/>
              </a:solidFill>
            </a:endParaRPr>
          </a:p>
          <a:p>
            <a:pPr algn="ctr"/>
            <a:r>
              <a:rPr lang="en-US" sz="2800" b="1" dirty="0">
                <a:solidFill>
                  <a:srgbClr val="0C30D8"/>
                </a:solidFill>
              </a:rPr>
              <a:t>“protecting </a:t>
            </a:r>
            <a:r>
              <a:rPr lang="en-US" sz="2800" b="1" dirty="0" smtClean="0">
                <a:solidFill>
                  <a:srgbClr val="0C30D8"/>
                </a:solidFill>
              </a:rPr>
              <a:t>data and services from </a:t>
            </a:r>
            <a:r>
              <a:rPr lang="en-US" sz="2800" b="1" dirty="0">
                <a:solidFill>
                  <a:srgbClr val="0C30D8"/>
                </a:solidFill>
              </a:rPr>
              <a:t>threats and </a:t>
            </a:r>
            <a:r>
              <a:rPr lang="en-US" sz="2800" b="1" dirty="0" smtClean="0">
                <a:solidFill>
                  <a:srgbClr val="0C30D8"/>
                </a:solidFill>
              </a:rPr>
              <a:t>vulnerabilities”</a:t>
            </a:r>
          </a:p>
          <a:p>
            <a:endParaRPr lang="en-US" dirty="0"/>
          </a:p>
          <a:p>
            <a:r>
              <a:rPr lang="en-US" dirty="0" smtClean="0"/>
              <a:t>In our heterogeneous EOSC at large, founded on subsidiarity, this translates to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 err="1">
                <a:solidFill>
                  <a:srgbClr val="0C30D8"/>
                </a:solidFill>
              </a:rPr>
              <a:t>primum</a:t>
            </a:r>
            <a:r>
              <a:rPr lang="en-US" i="1" dirty="0">
                <a:solidFill>
                  <a:srgbClr val="0C30D8"/>
                </a:solidFill>
              </a:rPr>
              <a:t> non </a:t>
            </a:r>
            <a:r>
              <a:rPr lang="en-US" i="1" dirty="0" err="1" smtClean="0">
                <a:solidFill>
                  <a:srgbClr val="0C30D8"/>
                </a:solidFill>
              </a:rPr>
              <a:t>nocere</a:t>
            </a:r>
            <a:r>
              <a:rPr lang="en-US" dirty="0" smtClean="0">
                <a:solidFill>
                  <a:srgbClr val="0C30D8"/>
                </a:solidFill>
              </a:rPr>
              <a:t>: do </a:t>
            </a:r>
            <a:r>
              <a:rPr lang="en-US" dirty="0">
                <a:solidFill>
                  <a:srgbClr val="0C30D8"/>
                </a:solidFill>
              </a:rPr>
              <a:t>no harm to interests &amp; assets of </a:t>
            </a:r>
            <a:r>
              <a:rPr lang="en-US" dirty="0" smtClean="0">
                <a:solidFill>
                  <a:srgbClr val="0C30D8"/>
                </a:solidFill>
              </a:rPr>
              <a:t>others, </a:t>
            </a:r>
            <a:r>
              <a:rPr lang="en-US" dirty="0" smtClean="0">
                <a:solidFill>
                  <a:srgbClr val="0C30D8"/>
                </a:solidFill>
              </a:rPr>
              <a:t>including </a:t>
            </a:r>
            <a:r>
              <a:rPr lang="en-US" dirty="0" smtClean="0">
                <a:solidFill>
                  <a:srgbClr val="0C30D8"/>
                </a:solidFill>
              </a:rPr>
              <a:t>users</a:t>
            </a:r>
            <a:endParaRPr lang="en-US" dirty="0">
              <a:solidFill>
                <a:srgbClr val="0C30D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C30D8"/>
                </a:solidFill>
              </a:rPr>
              <a:t>not </a:t>
            </a:r>
            <a:r>
              <a:rPr lang="en-US" dirty="0">
                <a:solidFill>
                  <a:srgbClr val="0C30D8"/>
                </a:solidFill>
              </a:rPr>
              <a:t>expose other service providers </a:t>
            </a:r>
            <a:r>
              <a:rPr lang="en-US" dirty="0" smtClean="0">
                <a:solidFill>
                  <a:srgbClr val="0C30D8"/>
                </a:solidFill>
              </a:rPr>
              <a:t>in </a:t>
            </a:r>
            <a:r>
              <a:rPr lang="en-US" dirty="0">
                <a:solidFill>
                  <a:srgbClr val="0C30D8"/>
                </a:solidFill>
              </a:rPr>
              <a:t>the EOSC ecosystem to enlarged risk </a:t>
            </a:r>
            <a:br>
              <a:rPr lang="en-US" dirty="0">
                <a:solidFill>
                  <a:srgbClr val="0C30D8"/>
                </a:solidFill>
              </a:rPr>
            </a:br>
            <a:r>
              <a:rPr lang="en-US" i="1" dirty="0">
                <a:solidFill>
                  <a:srgbClr val="0C30D8"/>
                </a:solidFill>
              </a:rPr>
              <a:t>as a result of their participation in EOSC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C30D8"/>
                </a:solidFill>
              </a:rPr>
              <a:t>be transparent about </a:t>
            </a:r>
            <a:r>
              <a:rPr lang="en-US" dirty="0" err="1" smtClean="0">
                <a:solidFill>
                  <a:srgbClr val="0C30D8"/>
                </a:solidFill>
              </a:rPr>
              <a:t>infosec</a:t>
            </a:r>
            <a:r>
              <a:rPr lang="en-US" dirty="0" smtClean="0">
                <a:solidFill>
                  <a:srgbClr val="0C30D8"/>
                </a:solidFill>
              </a:rPr>
              <a:t> </a:t>
            </a:r>
            <a:r>
              <a:rPr lang="en-US" dirty="0">
                <a:solidFill>
                  <a:srgbClr val="0C30D8"/>
                </a:solidFill>
              </a:rPr>
              <a:t>maturity and risk to its customers and suppliers </a:t>
            </a:r>
          </a:p>
          <a:p>
            <a:endParaRPr lang="en-US" dirty="0" smtClean="0"/>
          </a:p>
          <a:p>
            <a:pPr algn="ctr"/>
            <a:r>
              <a:rPr lang="en-US" b="1" i="1" dirty="0" smtClean="0"/>
              <a:t>baselining </a:t>
            </a:r>
            <a:r>
              <a:rPr lang="en-US" b="1" dirty="0" smtClean="0"/>
              <a:t>is a true &amp; tried approach to improve collective security posture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18087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27304"/>
            <a:ext cx="10439400" cy="538609"/>
          </a:xfrm>
        </p:spPr>
        <p:txBody>
          <a:bodyPr/>
          <a:lstStyle/>
          <a:p>
            <a:r>
              <a:rPr lang="en-GB" dirty="0" smtClean="0"/>
              <a:t>Applicability of ISM </a:t>
            </a:r>
            <a:r>
              <a:rPr lang="en-GB" dirty="0" smtClean="0"/>
              <a:t>policies and </a:t>
            </a:r>
            <a:r>
              <a:rPr lang="en-GB" dirty="0" smtClean="0"/>
              <a:t>processes 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EOSC Future TCB meeting on the Security Baseline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3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b="1" dirty="0" smtClean="0"/>
              <a:t>EOSC ISM differentiates between Core and Exchange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C30D8"/>
                </a:solidFill>
              </a:rPr>
              <a:t>both are in scope for all security policies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0C30D8"/>
                </a:solidFill>
              </a:rPr>
              <a:t>Core</a:t>
            </a:r>
            <a:r>
              <a:rPr lang="en-GB" dirty="0" smtClean="0">
                <a:solidFill>
                  <a:srgbClr val="0C30D8"/>
                </a:solidFill>
              </a:rPr>
              <a:t>: mandatory adherence (and pro-active support from the security team)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0C30D8"/>
                </a:solidFill>
              </a:rPr>
              <a:t>Exchange</a:t>
            </a:r>
            <a:r>
              <a:rPr lang="en-GB" dirty="0" smtClean="0">
                <a:solidFill>
                  <a:srgbClr val="0C30D8"/>
                </a:solidFill>
              </a:rPr>
              <a:t>: based on Interoperability Framework (&amp; ‘RFC2119-RECOMMENDED’)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b="1" dirty="0" smtClean="0"/>
              <a:t>Participants are autonomous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C30D8"/>
                </a:solidFill>
              </a:rPr>
              <a:t>but subscribe to </a:t>
            </a:r>
            <a:r>
              <a:rPr lang="en-US" i="1" dirty="0" smtClean="0">
                <a:solidFill>
                  <a:srgbClr val="0C30D8"/>
                </a:solidFill>
              </a:rPr>
              <a:t>shared </a:t>
            </a:r>
            <a:r>
              <a:rPr lang="en-US" i="1" dirty="0">
                <a:solidFill>
                  <a:srgbClr val="0C30D8"/>
                </a:solidFill>
              </a:rPr>
              <a:t>commitment </a:t>
            </a:r>
            <a:r>
              <a:rPr lang="en-US" dirty="0">
                <a:solidFill>
                  <a:srgbClr val="0C30D8"/>
                </a:solidFill>
              </a:rPr>
              <a:t>of maintaining </a:t>
            </a:r>
            <a:r>
              <a:rPr lang="en-US" dirty="0" smtClean="0">
                <a:solidFill>
                  <a:srgbClr val="0C30D8"/>
                </a:solidFill>
              </a:rPr>
              <a:t>trustworthy &amp; secure EOSC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C30D8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With everyone expected to participate in incident response and ‘drills’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C30D8"/>
                </a:solidFill>
              </a:rPr>
              <a:t>for the Core services, expert forensics support is provided for if desired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C30D8"/>
                </a:solidFill>
              </a:rPr>
              <a:t>in the Exchange, coordination and liaison are the primary tasks of the </a:t>
            </a:r>
            <a:r>
              <a:rPr lang="en-GB" dirty="0" smtClean="0">
                <a:solidFill>
                  <a:srgbClr val="0C30D8"/>
                </a:solidFill>
              </a:rPr>
              <a:t>CSIRT</a:t>
            </a:r>
            <a:r>
              <a:rPr lang="en-GB" dirty="0">
                <a:solidFill>
                  <a:srgbClr val="0C30D8"/>
                </a:solidFill>
              </a:rPr>
              <a:t/>
            </a:r>
            <a:br>
              <a:rPr lang="en-GB" dirty="0">
                <a:solidFill>
                  <a:srgbClr val="0C30D8"/>
                </a:solidFill>
              </a:rPr>
            </a:br>
            <a:r>
              <a:rPr lang="en-GB" i="1" dirty="0" smtClean="0">
                <a:solidFill>
                  <a:srgbClr val="0C30D8"/>
                </a:solidFill>
              </a:rPr>
              <a:t>but the EOSC CSIRT will of course help where it can!</a:t>
            </a:r>
            <a:endParaRPr lang="en-GB" i="1" dirty="0" smtClean="0">
              <a:solidFill>
                <a:srgbClr val="0C30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015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27304"/>
            <a:ext cx="10439400" cy="538609"/>
          </a:xfrm>
        </p:spPr>
        <p:txBody>
          <a:bodyPr/>
          <a:lstStyle/>
          <a:p>
            <a:r>
              <a:rPr lang="en-GB" dirty="0" smtClean="0"/>
              <a:t>Policy – a baselining </a:t>
            </a:r>
            <a:r>
              <a:rPr lang="en-GB" dirty="0" smtClean="0"/>
              <a:t>approach for AUP and Operations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EOSC Future TCB meeting on the Security Baseline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4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371600"/>
            <a:ext cx="3083548" cy="40844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1219200" y="5410200"/>
            <a:ext cx="5257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0C30D8"/>
                </a:solidFill>
              </a:rPr>
              <a:t>Common AUP (based on WISE AUP) – required for core services to ensure consistency, strongly recommended for all services and for community AAI proxies</a:t>
            </a:r>
            <a:endParaRPr lang="en-GB" i="1" dirty="0">
              <a:solidFill>
                <a:srgbClr val="0C30D8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432405"/>
            <a:ext cx="5333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0C30D8"/>
                </a:solidFill>
              </a:rPr>
              <a:t>EOSC Security Operational Baseline</a:t>
            </a:r>
          </a:p>
          <a:p>
            <a:r>
              <a:rPr lang="en-GB" i="1" dirty="0" smtClean="0">
                <a:solidFill>
                  <a:srgbClr val="0C30D8"/>
                </a:solidFill>
              </a:rPr>
              <a:t>a </a:t>
            </a:r>
            <a:r>
              <a:rPr lang="en-GB" b="1" i="1" dirty="0" smtClean="0">
                <a:solidFill>
                  <a:srgbClr val="0C30D8"/>
                </a:solidFill>
              </a:rPr>
              <a:t>mere 12 points</a:t>
            </a:r>
            <a:r>
              <a:rPr lang="en-GB" i="1" dirty="0" smtClean="0">
                <a:solidFill>
                  <a:srgbClr val="0C30D8"/>
                </a:solidFill>
              </a:rPr>
              <a:t> that make you a trustworthy provider organisation towards your peers and the EOSC</a:t>
            </a:r>
            <a:endParaRPr lang="en-GB" i="1" dirty="0">
              <a:solidFill>
                <a:srgbClr val="0C30D8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1878" y="1371600"/>
            <a:ext cx="3517819" cy="4038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159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27304"/>
            <a:ext cx="10439400" cy="538609"/>
          </a:xfrm>
        </p:spPr>
        <p:txBody>
          <a:bodyPr/>
          <a:lstStyle/>
          <a:p>
            <a:r>
              <a:rPr lang="en-GB" dirty="0" smtClean="0"/>
              <a:t>EOSC Security Operational Baseline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EOSC Future TCB meeting on the Security Baseline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5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0C30D8"/>
                </a:solidFill>
              </a:rPr>
              <a:t>Co-development of EOSC Future &amp; AARC Policy </a:t>
            </a:r>
            <a:r>
              <a:rPr lang="en-US" dirty="0" smtClean="0">
                <a:solidFill>
                  <a:srgbClr val="0C30D8"/>
                </a:solidFill>
              </a:rPr>
              <a:t>Community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version based on </a:t>
            </a:r>
            <a:r>
              <a:rPr lang="en-US" dirty="0" smtClean="0"/>
              <a:t>the </a:t>
            </a:r>
            <a:r>
              <a:rPr lang="en-US" dirty="0"/>
              <a:t>AARC </a:t>
            </a:r>
            <a:r>
              <a:rPr lang="en-US" dirty="0" smtClean="0"/>
              <a:t>Policy Development Kit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specifically geared towards the </a:t>
            </a:r>
            <a:r>
              <a:rPr lang="en-US" dirty="0" smtClean="0"/>
              <a:t>more heterogeneous EOSC </a:t>
            </a:r>
            <a:r>
              <a:rPr lang="en-US" dirty="0"/>
              <a:t>ecosystem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mindful of urgent need for </a:t>
            </a:r>
            <a:r>
              <a:rPr lang="en-US" i="1" dirty="0"/>
              <a:t>collective </a:t>
            </a:r>
            <a:r>
              <a:rPr lang="en-US" dirty="0" smtClean="0"/>
              <a:t>and </a:t>
            </a:r>
            <a:r>
              <a:rPr lang="en-US" i="1" dirty="0" smtClean="0"/>
              <a:t>coherent </a:t>
            </a:r>
            <a:r>
              <a:rPr lang="en-US" dirty="0"/>
              <a:t>response</a:t>
            </a:r>
          </a:p>
          <a:p>
            <a:endParaRPr lang="en-US" sz="1200" dirty="0"/>
          </a:p>
          <a:p>
            <a:r>
              <a:rPr lang="en-US" dirty="0" smtClean="0">
                <a:solidFill>
                  <a:srgbClr val="0C30D8"/>
                </a:solidFill>
              </a:rPr>
              <a:t>EOSC </a:t>
            </a:r>
            <a:r>
              <a:rPr lang="en-US" dirty="0" smtClean="0">
                <a:solidFill>
                  <a:srgbClr val="0C30D8"/>
                </a:solidFill>
              </a:rPr>
              <a:t>consultation, </a:t>
            </a:r>
            <a:r>
              <a:rPr lang="en-US" dirty="0" smtClean="0">
                <a:solidFill>
                  <a:srgbClr val="0C30D8"/>
                </a:solidFill>
              </a:rPr>
              <a:t>together with AEGIS, AARC, and GEANT </a:t>
            </a:r>
            <a:r>
              <a:rPr lang="en-US" dirty="0" err="1" smtClean="0">
                <a:solidFill>
                  <a:srgbClr val="0C30D8"/>
                </a:solidFill>
              </a:rPr>
              <a:t>EnCo</a:t>
            </a:r>
            <a:endParaRPr lang="en-US" dirty="0" smtClean="0">
              <a:solidFill>
                <a:srgbClr val="0C30D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Baseline complemented </a:t>
            </a:r>
            <a:r>
              <a:rPr lang="en-US" dirty="0"/>
              <a:t>by an ‘FAQ’ with guidance and </a:t>
            </a:r>
            <a:r>
              <a:rPr lang="en-US" dirty="0" smtClean="0"/>
              <a:t>references,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it defined </a:t>
            </a:r>
            <a:r>
              <a:rPr lang="en-US" i="1" dirty="0" smtClean="0"/>
              <a:t>no </a:t>
            </a:r>
            <a:r>
              <a:rPr lang="en-US" i="1" dirty="0" smtClean="0"/>
              <a:t>new standards</a:t>
            </a:r>
            <a:r>
              <a:rPr lang="en-US" dirty="0" smtClean="0"/>
              <a:t>: ‘there </a:t>
            </a:r>
            <a:r>
              <a:rPr lang="en-US" dirty="0"/>
              <a:t>is enough good stuff out </a:t>
            </a:r>
            <a:r>
              <a:rPr lang="en-US" dirty="0" smtClean="0"/>
              <a:t>there’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leverages </a:t>
            </a:r>
            <a:r>
              <a:rPr lang="en-US" dirty="0" smtClean="0"/>
              <a:t>REFEDS Sirtfi </a:t>
            </a:r>
            <a:r>
              <a:rPr lang="en-US" dirty="0" smtClean="0"/>
              <a:t>framework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connects </a:t>
            </a:r>
            <a:r>
              <a:rPr lang="en-US" dirty="0"/>
              <a:t>to </a:t>
            </a:r>
            <a:r>
              <a:rPr lang="en-US" dirty="0" smtClean="0"/>
              <a:t>the EOSC </a:t>
            </a:r>
            <a:r>
              <a:rPr lang="en-US" dirty="0"/>
              <a:t>Core Security </a:t>
            </a:r>
            <a:r>
              <a:rPr lang="en-US" dirty="0" smtClean="0"/>
              <a:t>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part of the EOSC SMS and Core Participation 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r>
              <a:rPr lang="en-GB" dirty="0" smtClean="0">
                <a:solidFill>
                  <a:srgbClr val="0C30D8"/>
                </a:solidFill>
              </a:rPr>
              <a:t>Joint input to the new </a:t>
            </a:r>
            <a:r>
              <a:rPr lang="en-GB" i="1" dirty="0" smtClean="0">
                <a:solidFill>
                  <a:srgbClr val="0C30D8"/>
                </a:solidFill>
              </a:rPr>
              <a:t>WISE AARC Service Operational Policy </a:t>
            </a:r>
            <a:r>
              <a:rPr lang="en-GB" dirty="0" smtClean="0">
                <a:solidFill>
                  <a:srgbClr val="0C30D8"/>
                </a:solidFill>
              </a:rPr>
              <a:t>work in SCI</a:t>
            </a:r>
            <a:endParaRPr lang="en-US" dirty="0">
              <a:solidFill>
                <a:srgbClr val="0C30D8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5771" y="5419429"/>
            <a:ext cx="736629" cy="5749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830" y="457200"/>
            <a:ext cx="1065570" cy="96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565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27304"/>
            <a:ext cx="10439400" cy="538609"/>
          </a:xfrm>
        </p:spPr>
        <p:txBody>
          <a:bodyPr/>
          <a:lstStyle/>
          <a:p>
            <a:r>
              <a:rPr lang="en-GB" dirty="0" smtClean="0"/>
              <a:t>EOSCSMS – EOSC Security Operational Baseline &amp; FAQ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EOSC Future TCB meeting on the Security Baseline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6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36" y="1303485"/>
            <a:ext cx="11905490" cy="4836883"/>
          </a:xfrm>
          <a:prstGeom prst="rect">
            <a:avLst/>
          </a:prstGeom>
          <a:ln>
            <a:solidFill>
              <a:srgbClr val="0C30D8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108536" y="6144983"/>
            <a:ext cx="49279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C30D8"/>
                </a:solidFill>
              </a:rPr>
              <a:t>https://wiki.eoscfuture.eu/display/EOSCSMS/EOSC+Security+Operational+Baseline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3976" y="2115179"/>
            <a:ext cx="3019750" cy="4135209"/>
          </a:xfrm>
          <a:prstGeom prst="rect">
            <a:avLst/>
          </a:prstGeom>
          <a:ln>
            <a:solidFill>
              <a:srgbClr val="0C30D8"/>
            </a:solidFill>
          </a:ln>
        </p:spPr>
      </p:pic>
    </p:spTree>
    <p:extLst>
      <p:ext uri="{BB962C8B-B14F-4D97-AF65-F5344CB8AC3E}">
        <p14:creationId xmlns:p14="http://schemas.microsoft.com/office/powerpoint/2010/main" val="1987655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667000" y="2743200"/>
            <a:ext cx="8434324" cy="551433"/>
          </a:xfrm>
        </p:spPr>
        <p:txBody>
          <a:bodyPr/>
          <a:lstStyle/>
          <a:p>
            <a:pPr algn="r"/>
            <a:r>
              <a:rPr lang="en-GB" b="1" dirty="0" smtClean="0"/>
              <a:t>Discussion time!</a:t>
            </a:r>
            <a:endParaRPr lang="en-GB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9407105" y="5105400"/>
            <a:ext cx="2289595" cy="506476"/>
            <a:chOff x="9392269" y="4874290"/>
            <a:chExt cx="2770410" cy="506476"/>
          </a:xfrm>
        </p:grpSpPr>
        <p:pic>
          <p:nvPicPr>
            <p:cNvPr id="8" name="bg 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92269" y="4874290"/>
              <a:ext cx="506476" cy="506476"/>
            </a:xfrm>
            <a:prstGeom prst="rect">
              <a:avLst/>
            </a:prstGeom>
          </p:spPr>
        </p:pic>
        <p:sp>
          <p:nvSpPr>
            <p:cNvPr id="9" name="object 4"/>
            <p:cNvSpPr txBox="1"/>
            <p:nvPr/>
          </p:nvSpPr>
          <p:spPr>
            <a:xfrm>
              <a:off x="10039969" y="5084751"/>
              <a:ext cx="2122710" cy="15388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30"/>
                </a:lnSpc>
              </a:pPr>
              <a:r>
                <a:rPr sz="2400" spc="-5" dirty="0">
                  <a:solidFill>
                    <a:srgbClr val="0C2AD5"/>
                  </a:solidFill>
                  <a:latin typeface="Corbel"/>
                  <a:cs typeface="Corbel"/>
                </a:rPr>
                <a:t>eoscfuture</a:t>
              </a:r>
              <a:r>
                <a:rPr sz="2400" spc="-5" dirty="0">
                  <a:solidFill>
                    <a:srgbClr val="0C30D8"/>
                  </a:solidFill>
                  <a:latin typeface="Corbel"/>
                  <a:cs typeface="Corbel"/>
                </a:rPr>
                <a:t>.</a:t>
              </a:r>
              <a:r>
                <a:rPr sz="2400" spc="-5" dirty="0">
                  <a:solidFill>
                    <a:srgbClr val="0C2AD5"/>
                  </a:solidFill>
                  <a:latin typeface="Corbel"/>
                  <a:cs typeface="Corbel"/>
                </a:rPr>
                <a:t>eu</a:t>
              </a:r>
              <a:endParaRPr sz="2400" dirty="0">
                <a:latin typeface="Corbel"/>
                <a:cs typeface="Corbel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678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85000"/>
                  </a:schemeClr>
                </a:solidFill>
              </a:rPr>
              <a:t>Thanks to the EOSC Future WP7.5 collaborators: Alf </a:t>
            </a:r>
            <a:r>
              <a:rPr lang="en-GB" sz="1400" dirty="0" err="1" smtClean="0">
                <a:solidFill>
                  <a:schemeClr val="bg1">
                    <a:lumMod val="85000"/>
                  </a:schemeClr>
                </a:solidFill>
              </a:rPr>
              <a:t>Moens</a:t>
            </a:r>
            <a:r>
              <a:rPr lang="en-GB" sz="1400" dirty="0" smtClean="0">
                <a:solidFill>
                  <a:schemeClr val="bg1">
                    <a:lumMod val="85000"/>
                  </a:schemeClr>
                </a:solidFill>
              </a:rPr>
              <a:t>, Daniel </a:t>
            </a:r>
            <a:r>
              <a:rPr lang="en-GB" sz="1400" dirty="0" err="1" smtClean="0">
                <a:solidFill>
                  <a:schemeClr val="bg1">
                    <a:lumMod val="85000"/>
                  </a:schemeClr>
                </a:solidFill>
              </a:rPr>
              <a:t>Kouřil</a:t>
            </a:r>
            <a:r>
              <a:rPr lang="en-GB" sz="1400" dirty="0" smtClean="0">
                <a:solidFill>
                  <a:schemeClr val="bg1">
                    <a:lumMod val="85000"/>
                  </a:schemeClr>
                </a:solidFill>
              </a:rPr>
              <a:t>, Baptise </a:t>
            </a:r>
            <a:r>
              <a:rPr lang="en-GB" sz="1400" dirty="0" err="1" smtClean="0">
                <a:solidFill>
                  <a:schemeClr val="bg1">
                    <a:lumMod val="85000"/>
                  </a:schemeClr>
                </a:solidFill>
              </a:rPr>
              <a:t>Grenier</a:t>
            </a:r>
            <a:r>
              <a:rPr lang="en-GB" sz="1400" dirty="0" smtClean="0">
                <a:solidFill>
                  <a:schemeClr val="bg1">
                    <a:lumMod val="85000"/>
                  </a:schemeClr>
                </a:solidFill>
              </a:rPr>
              <a:t>, David Crooks, David Groep, David Kelsey, Ian Neilson, Linda Cornwall, Matt </a:t>
            </a:r>
            <a:r>
              <a:rPr lang="en-GB" sz="1400" dirty="0" err="1" smtClean="0">
                <a:solidFill>
                  <a:schemeClr val="bg1">
                    <a:lumMod val="85000"/>
                  </a:schemeClr>
                </a:solidFill>
              </a:rPr>
              <a:t>Viljoen</a:t>
            </a:r>
            <a:r>
              <a:rPr lang="en-GB" sz="1400" dirty="0" smtClean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bg1">
                    <a:lumMod val="85000"/>
                  </a:schemeClr>
                </a:solidFill>
              </a:rPr>
              <a:t>Pinja</a:t>
            </a:r>
            <a:r>
              <a:rPr lang="en-GB" sz="1400" dirty="0" smtClean="0">
                <a:solidFill>
                  <a:schemeClr val="bg1">
                    <a:lumMod val="85000"/>
                  </a:schemeClr>
                </a:solidFill>
              </a:rPr>
              <a:t> Koskinen, Ralph </a:t>
            </a:r>
            <a:r>
              <a:rPr lang="en-GB" sz="1400" dirty="0" err="1" smtClean="0">
                <a:solidFill>
                  <a:schemeClr val="bg1">
                    <a:lumMod val="85000"/>
                  </a:schemeClr>
                </a:solidFill>
              </a:rPr>
              <a:t>Niederberger</a:t>
            </a:r>
            <a:r>
              <a:rPr lang="en-GB" sz="1400" dirty="0" smtClean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bg1">
                    <a:lumMod val="85000"/>
                  </a:schemeClr>
                </a:solidFill>
              </a:rPr>
              <a:t>Romain</a:t>
            </a:r>
            <a:r>
              <a:rPr lang="en-GB" sz="14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bg1">
                    <a:lumMod val="85000"/>
                  </a:schemeClr>
                </a:solidFill>
              </a:rPr>
              <a:t>Wartel</a:t>
            </a:r>
            <a:r>
              <a:rPr lang="en-GB" sz="1400" dirty="0" smtClean="0">
                <a:solidFill>
                  <a:schemeClr val="bg1">
                    <a:lumMod val="85000"/>
                  </a:schemeClr>
                </a:solidFill>
              </a:rPr>
              <a:t>, Sven Gabriel, and </a:t>
            </a:r>
            <a:r>
              <a:rPr lang="en-GB" sz="1400" dirty="0" err="1" smtClean="0">
                <a:solidFill>
                  <a:schemeClr val="bg1">
                    <a:lumMod val="85000"/>
                  </a:schemeClr>
                </a:solidFill>
              </a:rPr>
              <a:t>Urpo</a:t>
            </a:r>
            <a:r>
              <a:rPr lang="en-GB" sz="1400" dirty="0" smtClean="0">
                <a:solidFill>
                  <a:schemeClr val="bg1">
                    <a:lumMod val="85000"/>
                  </a:schemeClr>
                </a:solidFill>
              </a:rPr>
              <a:t> Kaila.</a:t>
            </a:r>
            <a:endParaRPr lang="en-GB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54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OSC-Future-template-v2.potx" id="{37070556-405E-4CF4-9595-8743A671275F}" vid="{C8B35396-FD0D-4B56-A741-67765FDAE7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8190</TotalTime>
  <Words>496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Office Theme</vt:lpstr>
      <vt:lpstr>The EOSC Security Baseline</vt:lpstr>
      <vt:lpstr>Keeping the EOSC secure</vt:lpstr>
      <vt:lpstr>Applicability of ISM policies and processes </vt:lpstr>
      <vt:lpstr>Policy – a baselining approach for AUP and Operations</vt:lpstr>
      <vt:lpstr>EOSC Security Operational Baseline</vt:lpstr>
      <vt:lpstr>EOSCSMS – EOSC Security Operational Baseline &amp; FAQ</vt:lpstr>
      <vt:lpstr>Discussion time!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in the Future of the European Open Science Cloud</dc:title>
  <dc:creator>davidg</dc:creator>
  <cp:lastModifiedBy>davidg</cp:lastModifiedBy>
  <cp:revision>115</cp:revision>
  <dcterms:created xsi:type="dcterms:W3CDTF">2022-04-15T07:37:59Z</dcterms:created>
  <dcterms:modified xsi:type="dcterms:W3CDTF">2022-08-22T15:45:26Z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2021-11-29T00:00:00Z</vt:filetime>
  </property>
  <property fmtid="{D5CDD505-2E9C-101B-9397-08002B2CF9AE}" pid="3" name="LastSaved">
    <vt:filetime>2022-04-15T00:00:00Z</vt:filetime>
  </property>
</Properties>
</file>