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575"/>
    <a:srgbClr val="1C4161"/>
    <a:srgbClr val="E3D8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43"/>
  </p:normalViewPr>
  <p:slideViewPr>
    <p:cSldViewPr snapToGrid="0" snapToObjects="1">
      <p:cViewPr varScale="1">
        <p:scale>
          <a:sx n="152" d="100"/>
          <a:sy n="152" d="100"/>
        </p:scale>
        <p:origin x="116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w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w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945930" y="169167"/>
            <a:ext cx="9459169" cy="53397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4191769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419300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7440464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7440464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1285875"/>
            <a:ext cx="3573314" cy="3048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1285875"/>
            <a:ext cx="3572718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536224" y="-3113169"/>
            <a:ext cx="5659550" cy="87896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1" y="871210"/>
            <a:ext cx="6168569" cy="41556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77228" y="3281869"/>
            <a:ext cx="3683574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48" y="3826156"/>
            <a:ext cx="1643912" cy="6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6479" y="-1263526"/>
            <a:ext cx="9655491" cy="6692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" y="501862"/>
            <a:ext cx="6140668" cy="4575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50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57" y="801483"/>
            <a:ext cx="6843713" cy="3929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217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73139" y="-593400"/>
            <a:ext cx="7696349" cy="662066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691507" y="-100013"/>
            <a:ext cx="8218437" cy="53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866975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1285875"/>
            <a:ext cx="8669759" cy="3054954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all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2.w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724" r:id="rId9"/>
    <p:sldLayoutId id="2147483708" r:id="rId10"/>
    <p:sldLayoutId id="2147483662" r:id="rId11"/>
    <p:sldLayoutId id="2147483701" r:id="rId12"/>
    <p:sldLayoutId id="2147483668" r:id="rId13"/>
    <p:sldLayoutId id="2147483660" r:id="rId14"/>
    <p:sldLayoutId id="2147483704" r:id="rId15"/>
    <p:sldLayoutId id="2147483705" r:id="rId16"/>
    <p:sldLayoutId id="2147483706" r:id="rId17"/>
    <p:sldLayoutId id="2147483707" r:id="rId18"/>
    <p:sldLayoutId id="2147483703" r:id="rId19"/>
    <p:sldLayoutId id="2147483661" r:id="rId20"/>
    <p:sldLayoutId id="2147483664" r:id="rId21"/>
    <p:sldLayoutId id="2147483667" r:id="rId22"/>
    <p:sldLayoutId id="2147483702" r:id="rId23"/>
    <p:sldLayoutId id="2147483697" r:id="rId24"/>
    <p:sldLayoutId id="2147483709" r:id="rId25"/>
    <p:sldLayoutId id="2147483674" r:id="rId26"/>
    <p:sldLayoutId id="2147483677" r:id="rId27"/>
    <p:sldLayoutId id="2147483698" r:id="rId28"/>
    <p:sldLayoutId id="2147483699" r:id="rId29"/>
    <p:sldLayoutId id="2147483710" r:id="rId30"/>
    <p:sldLayoutId id="2147483672" r:id="rId31"/>
    <p:sldLayoutId id="2147483675" r:id="rId32"/>
    <p:sldLayoutId id="2147483678" r:id="rId33"/>
    <p:sldLayoutId id="2147483681" r:id="rId34"/>
    <p:sldLayoutId id="2147483684" r:id="rId35"/>
    <p:sldLayoutId id="2147483673" r:id="rId36"/>
    <p:sldLayoutId id="2147483676" r:id="rId37"/>
    <p:sldLayoutId id="2147483679" r:id="rId38"/>
    <p:sldLayoutId id="2147483682" r:id="rId39"/>
    <p:sldLayoutId id="2147483685" r:id="rId40"/>
    <p:sldLayoutId id="2147483686" r:id="rId41"/>
    <p:sldLayoutId id="2147483688" r:id="rId42"/>
    <p:sldLayoutId id="2147483689" r:id="rId43"/>
    <p:sldLayoutId id="2147483690" r:id="rId44"/>
  </p:sldLayoutIdLst>
  <p:transition spd="med"/>
  <p:hf hd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2" y="121243"/>
            <a:ext cx="1135259" cy="4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3" r:id="rId3"/>
    <p:sldLayoutId id="2147483714" r:id="rId4"/>
    <p:sldLayoutId id="2147483722" r:id="rId5"/>
    <p:sldLayoutId id="2147483715" r:id="rId6"/>
    <p:sldLayoutId id="2147483716" r:id="rId7"/>
    <p:sldLayoutId id="2147483720" r:id="rId8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Assurance </a:t>
            </a:r>
            <a:br>
              <a:rPr lang="en-GB" dirty="0" smtClean="0"/>
            </a:br>
            <a:r>
              <a:rPr lang="en-GB" dirty="0" smtClean="0"/>
              <a:t>and the RPS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How to help communities implement community-level ID vetting?</a:t>
            </a:r>
          </a:p>
          <a:p>
            <a:endParaRPr lang="en-GB" dirty="0" smtClean="0"/>
          </a:p>
          <a:p>
            <a:r>
              <a:rPr lang="en-GB" dirty="0" smtClean="0"/>
              <a:t>How to engender trust for their service providers?</a:t>
            </a:r>
          </a:p>
          <a:p>
            <a:endParaRPr lang="en-GB" dirty="0"/>
          </a:p>
          <a:p>
            <a:r>
              <a:rPr lang="en-GB" dirty="0" smtClean="0"/>
              <a:t>The ‘increment’ for communities to </a:t>
            </a:r>
            <a:r>
              <a:rPr lang="en-GB" dirty="0" err="1" smtClean="0"/>
              <a:t>Cappucino</a:t>
            </a:r>
            <a:r>
              <a:rPr lang="en-GB" dirty="0" smtClean="0"/>
              <a:t> (or </a:t>
            </a:r>
            <a:r>
              <a:rPr lang="en-GB" cap="small" dirty="0" err="1" smtClean="0"/>
              <a:t>igtf</a:t>
            </a:r>
            <a:r>
              <a:rPr lang="en-GB" cap="small" dirty="0" smtClean="0"/>
              <a:t>-birch</a:t>
            </a:r>
            <a:r>
              <a:rPr lang="en-GB" dirty="0" smtClean="0"/>
              <a:t>) </a:t>
            </a:r>
            <a:br>
              <a:rPr lang="en-GB" dirty="0" smtClean="0"/>
            </a:br>
            <a:r>
              <a:rPr lang="en-GB" dirty="0" smtClean="0"/>
              <a:t>documented by way of a prefilled RPS as part of the PDK?</a:t>
            </a:r>
          </a:p>
          <a:p>
            <a:endParaRPr lang="en-GB" dirty="0" smtClean="0"/>
          </a:p>
          <a:p>
            <a:r>
              <a:rPr lang="en-GB" dirty="0" smtClean="0"/>
              <a:t>Verified using the standard assessment sheet?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Alignment and community guidance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6607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helps </a:t>
            </a:r>
            <a:r>
              <a:rPr lang="en-GB" smtClean="0"/>
              <a:t>the community best?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770438"/>
            <a:ext cx="176213" cy="174625"/>
          </a:xfrm>
        </p:spPr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4606925"/>
            <a:ext cx="6583363" cy="50165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467447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half" idx="14"/>
          </p:nvPr>
        </p:nvSpPr>
        <p:spPr>
          <a:xfrm>
            <a:off x="4664279" y="1285875"/>
            <a:ext cx="4243605" cy="3054954"/>
          </a:xfrm>
        </p:spPr>
        <p:txBody>
          <a:bodyPr/>
          <a:lstStyle/>
          <a:p>
            <a:r>
              <a:rPr lang="en-GB" dirty="0" smtClean="0"/>
              <a:t>Both IGTF and REFEDS RAF </a:t>
            </a:r>
            <a:br>
              <a:rPr lang="en-GB" dirty="0" smtClean="0"/>
            </a:br>
            <a:r>
              <a:rPr lang="en-GB" dirty="0" smtClean="0"/>
              <a:t>define ‘low assurance’ proofing:</a:t>
            </a:r>
          </a:p>
          <a:p>
            <a:r>
              <a:rPr lang="en-GB" dirty="0" smtClean="0"/>
              <a:t>basically ‘identifier-only’</a:t>
            </a:r>
          </a:p>
          <a:p>
            <a:endParaRPr lang="en-GB" dirty="0"/>
          </a:p>
          <a:p>
            <a:r>
              <a:rPr lang="en-GB" dirty="0" smtClean="0"/>
              <a:t>Stepping up to ‘medium’ assurance requires adding a </a:t>
            </a:r>
            <a:br>
              <a:rPr lang="en-GB" dirty="0" smtClean="0"/>
            </a:br>
            <a:r>
              <a:rPr lang="en-GB" dirty="0" smtClean="0"/>
              <a:t>controlled identity vetting process</a:t>
            </a:r>
          </a:p>
          <a:p>
            <a:endParaRPr lang="en-GB" dirty="0"/>
          </a:p>
          <a:p>
            <a:r>
              <a:rPr lang="en-GB" dirty="0"/>
              <a:t>W</a:t>
            </a:r>
            <a:r>
              <a:rPr lang="en-GB" dirty="0" smtClean="0"/>
              <a:t>ho runs that process is selectable!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The ‘Combined Assurance Model’: ID vetting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262" y="791134"/>
            <a:ext cx="3623790" cy="3741114"/>
          </a:xfrm>
          <a:prstGeom prst="rect">
            <a:avLst/>
          </a:prstGeom>
        </p:spPr>
      </p:pic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2820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</p:spPr>
        <p:txBody>
          <a:bodyPr/>
          <a:lstStyle/>
          <a:p>
            <a:r>
              <a:rPr lang="en-GB" dirty="0" smtClean="0"/>
              <a:t>Responsibility model I</a:t>
            </a:r>
            <a:r>
              <a:rPr lang="en-GB" dirty="0"/>
              <a:t>: </a:t>
            </a:r>
            <a:r>
              <a:rPr lang="en-GB" dirty="0" smtClean="0"/>
              <a:t>Trusted Third Party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22" y="678298"/>
            <a:ext cx="7645238" cy="3814118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485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</p:spPr>
        <p:txBody>
          <a:bodyPr/>
          <a:lstStyle/>
          <a:p>
            <a:r>
              <a:rPr lang="en-GB" dirty="0"/>
              <a:t>Responsibility model </a:t>
            </a:r>
            <a:r>
              <a:rPr lang="en-GB" dirty="0" smtClean="0"/>
              <a:t>II</a:t>
            </a:r>
            <a:r>
              <a:rPr lang="en-GB" dirty="0"/>
              <a:t>: </a:t>
            </a:r>
            <a:r>
              <a:rPr lang="en-GB" dirty="0" smtClean="0"/>
              <a:t>Collab. </a:t>
            </a:r>
            <a:r>
              <a:rPr lang="en-GB" dirty="0" err="1" smtClean="0"/>
              <a:t>AssurancE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1" y="790179"/>
            <a:ext cx="7693819" cy="3684363"/>
          </a:xfrm>
          <a:prstGeom prst="rect">
            <a:avLst/>
          </a:prstGeom>
          <a:noFill/>
          <a:ln w="12700">
            <a:noFill/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8937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4127383" y="1285875"/>
            <a:ext cx="4780501" cy="3054954"/>
          </a:xfrm>
        </p:spPr>
        <p:txBody>
          <a:bodyPr/>
          <a:lstStyle/>
          <a:p>
            <a:r>
              <a:rPr lang="en-GB" dirty="0" smtClean="0"/>
              <a:t>Policy Development Kit: Acceptable Authentication Assurance defines the </a:t>
            </a:r>
            <a:r>
              <a:rPr lang="en-GB" i="1" dirty="0" smtClean="0"/>
              <a:t>target level</a:t>
            </a:r>
            <a:r>
              <a:rPr lang="en-GB" dirty="0" smtClean="0"/>
              <a:t> based on risk assessment</a:t>
            </a:r>
          </a:p>
          <a:p>
            <a:endParaRPr lang="en-GB" dirty="0"/>
          </a:p>
          <a:p>
            <a:r>
              <a:rPr lang="en-GB" dirty="0" smtClean="0"/>
              <a:t>How to </a:t>
            </a:r>
            <a:r>
              <a:rPr lang="en-GB" i="1" dirty="0" smtClean="0"/>
              <a:t>get to the target level</a:t>
            </a:r>
            <a:r>
              <a:rPr lang="en-GB" dirty="0" smtClean="0"/>
              <a:t> is a process and required procedures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SPG Acceptable </a:t>
            </a:r>
            <a:r>
              <a:rPr lang="en-GB" dirty="0" err="1" smtClean="0"/>
              <a:t>AuthN</a:t>
            </a:r>
            <a:r>
              <a:rPr lang="en-GB" dirty="0" smtClean="0"/>
              <a:t> Assurance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11" y="1006678"/>
            <a:ext cx="3701279" cy="3476815"/>
          </a:xfrm>
          <a:prstGeom prst="rect">
            <a:avLst/>
          </a:prstGeom>
          <a:effectLst>
            <a:glow rad="101600">
              <a:srgbClr val="E3D88B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294400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705" y="855489"/>
            <a:ext cx="6290170" cy="342708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EGI SPG procedure – assessment matrix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9" y="2070727"/>
            <a:ext cx="1823381" cy="1107948"/>
          </a:xfrm>
          <a:prstGeom prst="rect">
            <a:avLst/>
          </a:prstGeom>
          <a:solidFill>
            <a:srgbClr val="FFFFFF"/>
          </a:solidFill>
          <a:ln>
            <a:solidFill>
              <a:srgbClr val="1C4161"/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2277611" y="2357306"/>
            <a:ext cx="159391" cy="624980"/>
          </a:xfrm>
          <a:prstGeom prst="rightArrow">
            <a:avLst/>
          </a:prstGeom>
          <a:solidFill>
            <a:srgbClr val="E3D88B"/>
          </a:solidFill>
          <a:ln w="12700" cap="flat">
            <a:solidFill>
              <a:srgbClr val="1C416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8822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807913"/>
          </a:xfrm>
        </p:spPr>
        <p:txBody>
          <a:bodyPr/>
          <a:lstStyle/>
          <a:p>
            <a:r>
              <a:rPr lang="en-GB" dirty="0" smtClean="0"/>
              <a:t>A common assessment model on ID vetting</a:t>
            </a:r>
          </a:p>
          <a:p>
            <a:r>
              <a:rPr lang="en-GB" dirty="0" smtClean="0"/>
              <a:t>for ID providers and for communities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39" y="1307818"/>
            <a:ext cx="5177838" cy="291013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1740716" y="4237989"/>
            <a:ext cx="6035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cap="none" dirty="0">
                <a:solidFill>
                  <a:srgbClr val="6F2575"/>
                </a:solidFill>
              </a:rPr>
              <a:t>https://wiki.eugridpma.org/Main/AssuranceAssessment</a:t>
            </a:r>
          </a:p>
        </p:txBody>
      </p:sp>
    </p:spTree>
    <p:extLst>
      <p:ext uri="{BB962C8B-B14F-4D97-AF65-F5344CB8AC3E}">
        <p14:creationId xmlns:p14="http://schemas.microsoft.com/office/powerpoint/2010/main" val="36162698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But the model extends back to CAs …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38125" y="1049179"/>
            <a:ext cx="7539532" cy="2927645"/>
            <a:chOff x="688321" y="1080656"/>
            <a:chExt cx="10052709" cy="39035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1" y="1080656"/>
              <a:ext cx="10052709" cy="39035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0612" y="1635956"/>
              <a:ext cx="919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BIRCH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60121" y="2980844"/>
              <a:ext cx="11182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ident#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49320" y="4275737"/>
              <a:ext cx="143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DOGWOOD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91552" y="2436997"/>
              <a:ext cx="108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national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1280" y="2115586"/>
              <a:ext cx="15393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vetting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4305" y="3119838"/>
              <a:ext cx="15628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community-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based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0038" y="2206164"/>
              <a:ext cx="808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AA-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0306" y="4075682"/>
              <a:ext cx="9344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AA++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2330" y="2877561"/>
              <a:ext cx="16098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management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11594" y="1230221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4239" y="3661677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19293" y="2832364"/>
              <a:ext cx="10968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service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0" name="Rounded Rectangular Callout 19"/>
          <p:cNvSpPr/>
          <p:nvPr/>
        </p:nvSpPr>
        <p:spPr>
          <a:xfrm>
            <a:off x="6321105" y="805951"/>
            <a:ext cx="2675399" cy="919401"/>
          </a:xfrm>
          <a:prstGeom prst="wedgeRoundRectCallout">
            <a:avLst>
              <a:gd name="adj1" fmla="val -75393"/>
              <a:gd name="adj2" fmla="val 62044"/>
              <a:gd name="adj3" fmla="val 16667"/>
            </a:avLst>
          </a:prstGeom>
          <a:solidFill>
            <a:srgbClr val="E3D88B"/>
          </a:solidFill>
          <a:ln>
            <a:solidFill>
              <a:srgbClr val="6F25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cap="none" dirty="0" smtClean="0">
                <a:solidFill>
                  <a:srgbClr val="6F2575"/>
                </a:solidFill>
              </a:rPr>
              <a:t>identity sent to service based on </a:t>
            </a:r>
            <a:r>
              <a:rPr lang="en-GB" sz="1600" cap="none" dirty="0" err="1" smtClean="0">
                <a:solidFill>
                  <a:srgbClr val="6F2575"/>
                </a:solidFill>
              </a:rPr>
              <a:t>CILogon</a:t>
            </a:r>
            <a:r>
              <a:rPr lang="en-GB" sz="1600" cap="none" dirty="0" smtClean="0">
                <a:solidFill>
                  <a:srgbClr val="6F2575"/>
                </a:solidFill>
              </a:rPr>
              <a:t> Silver using </a:t>
            </a:r>
            <a:r>
              <a:rPr lang="en-GB" sz="1600" cap="none" dirty="0" err="1" smtClean="0">
                <a:solidFill>
                  <a:srgbClr val="6F2575"/>
                </a:solidFill>
              </a:rPr>
              <a:t>Cappucino</a:t>
            </a:r>
            <a:endParaRPr lang="en-GB" sz="1600" cap="none" dirty="0">
              <a:solidFill>
                <a:srgbClr val="6F2575"/>
              </a:solidFill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346315" y="3295449"/>
            <a:ext cx="2675399" cy="1191816"/>
          </a:xfrm>
          <a:prstGeom prst="wedgeRoundRectCallout">
            <a:avLst>
              <a:gd name="adj1" fmla="val -76490"/>
              <a:gd name="adj2" fmla="val -40723"/>
              <a:gd name="adj3" fmla="val 16667"/>
            </a:avLst>
          </a:prstGeom>
          <a:solidFill>
            <a:srgbClr val="E3D88B"/>
          </a:solidFill>
          <a:ln>
            <a:solidFill>
              <a:srgbClr val="6F2575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cap="none" dirty="0" smtClean="0">
                <a:solidFill>
                  <a:srgbClr val="6F2575"/>
                </a:solidFill>
              </a:rPr>
              <a:t>identity sent to service based on </a:t>
            </a:r>
            <a:r>
              <a:rPr lang="en-GB" sz="1600" cap="none" dirty="0" err="1" smtClean="0">
                <a:solidFill>
                  <a:srgbClr val="6F2575"/>
                </a:solidFill>
              </a:rPr>
              <a:t>CILogon</a:t>
            </a:r>
            <a:r>
              <a:rPr lang="en-GB" sz="1600" cap="none" dirty="0" smtClean="0">
                <a:solidFill>
                  <a:srgbClr val="6F2575"/>
                </a:solidFill>
              </a:rPr>
              <a:t> Basic using DOGWOOD and ID vetting by LIGO LSC</a:t>
            </a:r>
            <a:endParaRPr lang="en-GB" sz="16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6645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Combined Assurance and the RPS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What is needed is … the RPS!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40434" y="4238206"/>
            <a:ext cx="386313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1800" cap="none" dirty="0">
                <a:solidFill>
                  <a:srgbClr val="6F2575"/>
                </a:solidFill>
              </a:rPr>
              <a:t>http://wiki.eugridpma.org/Main/RPS</a:t>
            </a:r>
            <a:endParaRPr kumimoji="0" lang="en-GB" sz="18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0" y="1372957"/>
            <a:ext cx="3913624" cy="2079113"/>
          </a:xfrm>
          <a:prstGeom prst="rect">
            <a:avLst/>
          </a:prstGeom>
          <a:ln>
            <a:solidFill>
              <a:srgbClr val="6F2575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290" y="1075342"/>
            <a:ext cx="4757173" cy="2745843"/>
          </a:xfrm>
          <a:prstGeom prst="rect">
            <a:avLst/>
          </a:prstGeom>
          <a:ln>
            <a:solidFill>
              <a:srgbClr val="6F2575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095923" y="730511"/>
            <a:ext cx="527038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1600" cap="none" dirty="0" smtClean="0">
                <a:solidFill>
                  <a:srgbClr val="6F2575"/>
                </a:solidFill>
              </a:rPr>
              <a:t>Scott Rea, in the 33</a:t>
            </a:r>
            <a:r>
              <a:rPr lang="en-GB" sz="1600" cap="none" baseline="30000" dirty="0" smtClean="0">
                <a:solidFill>
                  <a:srgbClr val="6F2575"/>
                </a:solidFill>
              </a:rPr>
              <a:t>rd</a:t>
            </a:r>
            <a:r>
              <a:rPr lang="en-GB" sz="1600" cap="none" dirty="0" smtClean="0">
                <a:solidFill>
                  <a:srgbClr val="6F2575"/>
                </a:solidFill>
              </a:rPr>
              <a:t> </a:t>
            </a:r>
            <a:r>
              <a:rPr lang="en-GB" sz="1600" cap="none" dirty="0" err="1" smtClean="0">
                <a:solidFill>
                  <a:srgbClr val="6F2575"/>
                </a:solidFill>
              </a:rPr>
              <a:t>EUGridPMA</a:t>
            </a:r>
            <a:r>
              <a:rPr lang="en-GB" sz="1600" cap="none" dirty="0" smtClean="0">
                <a:solidFill>
                  <a:srgbClr val="6F2575"/>
                </a:solidFill>
              </a:rPr>
              <a:t> Berlin meeting: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930" y="3427110"/>
            <a:ext cx="251511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reference RPS targets </a:t>
            </a:r>
            <a:b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</a:br>
            <a:r>
              <a:rPr kumimoji="0" lang="en-GB" sz="1600" b="0" i="1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BIRCH/CEDAR assurance</a:t>
            </a:r>
          </a:p>
        </p:txBody>
      </p:sp>
    </p:spTree>
    <p:extLst>
      <p:ext uri="{BB962C8B-B14F-4D97-AF65-F5344CB8AC3E}">
        <p14:creationId xmlns:p14="http://schemas.microsoft.com/office/powerpoint/2010/main" val="36411463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defRPr sz="1800" cap="none" dirty="0">
            <a:solidFill>
              <a:srgbClr val="6F2575"/>
            </a:solidFill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merged2018-DG.potx" id="{E721EBFD-8571-41E3-8A24-D1D268C6F4C7}" vid="{21AC983F-A357-447D-A787-A718DFDBC081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merged2018-DG.potx" id="{E721EBFD-8571-41E3-8A24-D1D268C6F4C7}" vid="{B7614952-D4D7-4235-93B7-6E2D7C1FF517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NIKHEF_PRESENTATIE-TEMPLATE-merged2018-DG</Template>
  <TotalTime>30</TotalTime>
  <Words>260</Words>
  <Application>Microsoft Office PowerPoint</Application>
  <PresentationFormat>On-screen Show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Segoe Print</vt:lpstr>
      <vt:lpstr>White</vt:lpstr>
      <vt:lpstr>Nik2018-Standard</vt:lpstr>
      <vt:lpstr>Combined Assurance  and the RPS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helps the community best?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Assurance  and the RPS</dc:title>
  <dc:creator>davidg</dc:creator>
  <cp:lastModifiedBy>davidg</cp:lastModifiedBy>
  <cp:revision>6</cp:revision>
  <dcterms:created xsi:type="dcterms:W3CDTF">2019-05-19T11:42:12Z</dcterms:created>
  <dcterms:modified xsi:type="dcterms:W3CDTF">2019-05-19T12:13:11Z</dcterms:modified>
</cp:coreProperties>
</file>