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2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media/image44.jp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60.jpg" ContentType="image/jpeg"/>
  <Override PartName="/ppt/media/image62.jpg" ContentType="image/jpeg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65.jpg" ContentType="image/jpeg"/>
  <Override PartName="/ppt/media/image79.jpg" ContentType="image/jpe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740" r:id="rId2"/>
    <p:sldMasterId id="2147483726" r:id="rId3"/>
  </p:sldMasterIdLst>
  <p:notesMasterIdLst>
    <p:notesMasterId r:id="rId23"/>
  </p:notesMasterIdLst>
  <p:handoutMasterIdLst>
    <p:handoutMasterId r:id="rId24"/>
  </p:handoutMasterIdLst>
  <p:sldIdLst>
    <p:sldId id="256" r:id="rId4"/>
    <p:sldId id="259" r:id="rId5"/>
    <p:sldId id="262" r:id="rId6"/>
    <p:sldId id="263" r:id="rId7"/>
    <p:sldId id="282" r:id="rId8"/>
    <p:sldId id="264" r:id="rId9"/>
    <p:sldId id="281" r:id="rId10"/>
    <p:sldId id="265" r:id="rId11"/>
    <p:sldId id="273" r:id="rId12"/>
    <p:sldId id="274" r:id="rId13"/>
    <p:sldId id="277" r:id="rId14"/>
    <p:sldId id="270" r:id="rId15"/>
    <p:sldId id="268" r:id="rId16"/>
    <p:sldId id="283" r:id="rId17"/>
    <p:sldId id="271" r:id="rId18"/>
    <p:sldId id="272" r:id="rId19"/>
    <p:sldId id="278" r:id="rId20"/>
    <p:sldId id="279" r:id="rId21"/>
    <p:sldId id="257" r:id="rId22"/>
  </p:sldIdLst>
  <p:sldSz cx="9144000" cy="5143500" type="screen16x9"/>
  <p:notesSz cx="6858000" cy="9144000"/>
  <p:defaultTextStyle>
    <a:defPPr marL="0" marR="0" indent="0" algn="l" defTabSz="3429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75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8572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17145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25717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34290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42862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51435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60007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68580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2575"/>
    <a:srgbClr val="FFFFFF"/>
    <a:srgbClr val="E3D8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43"/>
  </p:normalViewPr>
  <p:slideViewPr>
    <p:cSldViewPr snapToGrid="0" snapToObjects="1">
      <p:cViewPr varScale="1">
        <p:scale>
          <a:sx n="135" d="100"/>
          <a:sy n="135" d="100"/>
        </p:scale>
        <p:origin x="46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684"/>
    </p:cViewPr>
  </p:sorterViewPr>
  <p:notesViewPr>
    <p:cSldViewPr snapToGrid="0" snapToObjects="1">
      <p:cViewPr varScale="1">
        <p:scale>
          <a:sx n="68" d="100"/>
          <a:sy n="68" d="100"/>
        </p:scale>
        <p:origin x="4052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0F9629-7C64-4BA9-A2CE-AE5E4C4B8FEF}" type="doc">
      <dgm:prSet loTypeId="urn:microsoft.com/office/officeart/2005/8/layout/arrow2" loCatId="process" qsTypeId="urn:microsoft.com/office/officeart/2005/8/quickstyle/simple5" qsCatId="simple" csTypeId="urn:microsoft.com/office/officeart/2005/8/colors/accent5_3" csCatId="accent5" phldr="1"/>
      <dgm:spPr/>
    </dgm:pt>
    <dgm:pt modelId="{E125BA7E-1E65-4103-AC37-2161109A9CC1}">
      <dgm:prSet/>
      <dgm:spPr/>
      <dgm:t>
        <a:bodyPr/>
        <a:lstStyle/>
        <a:p>
          <a:endParaRPr lang="en-US"/>
        </a:p>
      </dgm:t>
    </dgm:pt>
    <dgm:pt modelId="{0ECA86ED-2F84-4AD1-A4AB-417D0FD66AFA}" type="parTrans" cxnId="{307C6775-DDB7-4048-BB11-EFB1A5FBB98B}">
      <dgm:prSet/>
      <dgm:spPr/>
      <dgm:t>
        <a:bodyPr/>
        <a:lstStyle/>
        <a:p>
          <a:endParaRPr lang="en-US"/>
        </a:p>
      </dgm:t>
    </dgm:pt>
    <dgm:pt modelId="{86538E2B-2EFC-4A13-AC56-3AE536FA775B}" type="sibTrans" cxnId="{307C6775-DDB7-4048-BB11-EFB1A5FBB98B}">
      <dgm:prSet/>
      <dgm:spPr/>
      <dgm:t>
        <a:bodyPr/>
        <a:lstStyle/>
        <a:p>
          <a:endParaRPr lang="en-US"/>
        </a:p>
      </dgm:t>
    </dgm:pt>
    <dgm:pt modelId="{21EE3F6A-52C7-4ED2-AD68-39FA2D22F82C}">
      <dgm:prSet/>
      <dgm:spPr/>
      <dgm:t>
        <a:bodyPr/>
        <a:lstStyle/>
        <a:p>
          <a:endParaRPr lang="en-US"/>
        </a:p>
      </dgm:t>
    </dgm:pt>
    <dgm:pt modelId="{092EA153-C4CB-4A78-A696-5B8D2FC82E17}" type="parTrans" cxnId="{4B9942A6-5F18-45F5-9868-579B9E596F24}">
      <dgm:prSet/>
      <dgm:spPr/>
      <dgm:t>
        <a:bodyPr/>
        <a:lstStyle/>
        <a:p>
          <a:endParaRPr lang="en-US"/>
        </a:p>
      </dgm:t>
    </dgm:pt>
    <dgm:pt modelId="{E1D391B8-134E-4F8F-A871-717C6DBAA342}" type="sibTrans" cxnId="{4B9942A6-5F18-45F5-9868-579B9E596F24}">
      <dgm:prSet/>
      <dgm:spPr/>
      <dgm:t>
        <a:bodyPr/>
        <a:lstStyle/>
        <a:p>
          <a:endParaRPr lang="en-US"/>
        </a:p>
      </dgm:t>
    </dgm:pt>
    <dgm:pt modelId="{9BA09653-66FC-4BB0-8DFB-367AFCDCBD92}" type="pres">
      <dgm:prSet presAssocID="{040F9629-7C64-4BA9-A2CE-AE5E4C4B8FEF}" presName="arrowDiagram" presStyleCnt="0">
        <dgm:presLayoutVars>
          <dgm:chMax val="5"/>
          <dgm:dir/>
          <dgm:resizeHandles val="exact"/>
        </dgm:presLayoutVars>
      </dgm:prSet>
      <dgm:spPr/>
    </dgm:pt>
    <dgm:pt modelId="{01334992-67BB-423D-B618-A3D4B1DAA474}" type="pres">
      <dgm:prSet presAssocID="{040F9629-7C64-4BA9-A2CE-AE5E4C4B8FEF}" presName="arrow" presStyleLbl="bgShp" presStyleIdx="0" presStyleCnt="1" custScaleX="111375" custLinFactNeighborX="-8895" custLinFactNeighborY="3304"/>
      <dgm:spPr/>
    </dgm:pt>
    <dgm:pt modelId="{652170F0-ADCF-4308-9D28-739E84F630F2}" type="pres">
      <dgm:prSet presAssocID="{040F9629-7C64-4BA9-A2CE-AE5E4C4B8FEF}" presName="arrowDiagram2" presStyleCnt="0"/>
      <dgm:spPr/>
    </dgm:pt>
    <dgm:pt modelId="{DBFF27EF-91EF-484D-A5D2-013CF4F2FDF6}" type="pres">
      <dgm:prSet presAssocID="{21EE3F6A-52C7-4ED2-AD68-39FA2D22F82C}" presName="bullet2a" presStyleLbl="node1" presStyleIdx="0" presStyleCnt="2"/>
      <dgm:spPr/>
    </dgm:pt>
    <dgm:pt modelId="{72DCA6C4-7E62-49E3-956E-55253CBDD7CF}" type="pres">
      <dgm:prSet presAssocID="{21EE3F6A-52C7-4ED2-AD68-39FA2D22F82C}" presName="textBox2a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D3513C-4059-48E2-8692-9F77B63C1DE4}" type="pres">
      <dgm:prSet presAssocID="{E125BA7E-1E65-4103-AC37-2161109A9CC1}" presName="bullet2b" presStyleLbl="node1" presStyleIdx="1" presStyleCnt="2"/>
      <dgm:spPr/>
    </dgm:pt>
    <dgm:pt modelId="{55754CAA-7512-47A1-8CC0-4BD945161D81}" type="pres">
      <dgm:prSet presAssocID="{E125BA7E-1E65-4103-AC37-2161109A9CC1}" presName="textBox2b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3DD96D4-430E-4604-8D3F-0A88A63A6FBA}" type="presOf" srcId="{E125BA7E-1E65-4103-AC37-2161109A9CC1}" destId="{55754CAA-7512-47A1-8CC0-4BD945161D81}" srcOrd="0" destOrd="0" presId="urn:microsoft.com/office/officeart/2005/8/layout/arrow2"/>
    <dgm:cxn modelId="{DBFB9278-16D8-4CDA-B7E2-4CFFFCFBD513}" type="presOf" srcId="{040F9629-7C64-4BA9-A2CE-AE5E4C4B8FEF}" destId="{9BA09653-66FC-4BB0-8DFB-367AFCDCBD92}" srcOrd="0" destOrd="0" presId="urn:microsoft.com/office/officeart/2005/8/layout/arrow2"/>
    <dgm:cxn modelId="{307C6775-DDB7-4048-BB11-EFB1A5FBB98B}" srcId="{040F9629-7C64-4BA9-A2CE-AE5E4C4B8FEF}" destId="{E125BA7E-1E65-4103-AC37-2161109A9CC1}" srcOrd="1" destOrd="0" parTransId="{0ECA86ED-2F84-4AD1-A4AB-417D0FD66AFA}" sibTransId="{86538E2B-2EFC-4A13-AC56-3AE536FA775B}"/>
    <dgm:cxn modelId="{E3949C3F-46F9-4613-89D4-97B5C0F99F10}" type="presOf" srcId="{21EE3F6A-52C7-4ED2-AD68-39FA2D22F82C}" destId="{72DCA6C4-7E62-49E3-956E-55253CBDD7CF}" srcOrd="0" destOrd="0" presId="urn:microsoft.com/office/officeart/2005/8/layout/arrow2"/>
    <dgm:cxn modelId="{4B9942A6-5F18-45F5-9868-579B9E596F24}" srcId="{040F9629-7C64-4BA9-A2CE-AE5E4C4B8FEF}" destId="{21EE3F6A-52C7-4ED2-AD68-39FA2D22F82C}" srcOrd="0" destOrd="0" parTransId="{092EA153-C4CB-4A78-A696-5B8D2FC82E17}" sibTransId="{E1D391B8-134E-4F8F-A871-717C6DBAA342}"/>
    <dgm:cxn modelId="{56C94280-5F5F-419C-B786-E62B2B0B618F}" type="presParOf" srcId="{9BA09653-66FC-4BB0-8DFB-367AFCDCBD92}" destId="{01334992-67BB-423D-B618-A3D4B1DAA474}" srcOrd="0" destOrd="0" presId="urn:microsoft.com/office/officeart/2005/8/layout/arrow2"/>
    <dgm:cxn modelId="{3B5F6BE2-09E6-4E26-9225-4FB850FC248F}" type="presParOf" srcId="{9BA09653-66FC-4BB0-8DFB-367AFCDCBD92}" destId="{652170F0-ADCF-4308-9D28-739E84F630F2}" srcOrd="1" destOrd="0" presId="urn:microsoft.com/office/officeart/2005/8/layout/arrow2"/>
    <dgm:cxn modelId="{AC93B1CC-F4F3-441D-96FA-574DB0E34531}" type="presParOf" srcId="{652170F0-ADCF-4308-9D28-739E84F630F2}" destId="{DBFF27EF-91EF-484D-A5D2-013CF4F2FDF6}" srcOrd="0" destOrd="0" presId="urn:microsoft.com/office/officeart/2005/8/layout/arrow2"/>
    <dgm:cxn modelId="{C7B7FA4E-7F2E-4772-8815-DFD09F0EB74D}" type="presParOf" srcId="{652170F0-ADCF-4308-9D28-739E84F630F2}" destId="{72DCA6C4-7E62-49E3-956E-55253CBDD7CF}" srcOrd="1" destOrd="0" presId="urn:microsoft.com/office/officeart/2005/8/layout/arrow2"/>
    <dgm:cxn modelId="{78BC735C-8A62-4E77-A626-76019515E536}" type="presParOf" srcId="{652170F0-ADCF-4308-9D28-739E84F630F2}" destId="{37D3513C-4059-48E2-8692-9F77B63C1DE4}" srcOrd="2" destOrd="0" presId="urn:microsoft.com/office/officeart/2005/8/layout/arrow2"/>
    <dgm:cxn modelId="{8C0EC624-50B8-4412-AAE9-86522A7ED72E}" type="presParOf" srcId="{652170F0-ADCF-4308-9D28-739E84F630F2}" destId="{55754CAA-7512-47A1-8CC0-4BD945161D81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334992-67BB-423D-B618-A3D4B1DAA474}">
      <dsp:nvSpPr>
        <dsp:cNvPr id="0" name=""/>
        <dsp:cNvSpPr/>
      </dsp:nvSpPr>
      <dsp:spPr>
        <a:xfrm>
          <a:off x="531377" y="0"/>
          <a:ext cx="6968208" cy="391033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BFF27EF-91EF-484D-A5D2-013CF4F2FDF6}">
      <dsp:nvSpPr>
        <dsp:cNvPr id="0" name=""/>
        <dsp:cNvSpPr/>
      </dsp:nvSpPr>
      <dsp:spPr>
        <a:xfrm>
          <a:off x="2898378" y="2131129"/>
          <a:ext cx="218978" cy="218978"/>
        </a:xfrm>
        <a:prstGeom prst="ellipse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2DCA6C4-7E62-49E3-956E-55253CBDD7CF}">
      <dsp:nvSpPr>
        <dsp:cNvPr id="0" name=""/>
        <dsp:cNvSpPr/>
      </dsp:nvSpPr>
      <dsp:spPr>
        <a:xfrm>
          <a:off x="3007868" y="2240619"/>
          <a:ext cx="2033371" cy="1669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032" tIns="0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/>
        </a:p>
      </dsp:txBody>
      <dsp:txXfrm>
        <a:off x="3007868" y="2240619"/>
        <a:ext cx="2033371" cy="1669710"/>
      </dsp:txXfrm>
    </dsp:sp>
    <dsp:sp modelId="{37D3513C-4059-48E2-8692-9F77B63C1DE4}">
      <dsp:nvSpPr>
        <dsp:cNvPr id="0" name=""/>
        <dsp:cNvSpPr/>
      </dsp:nvSpPr>
      <dsp:spPr>
        <a:xfrm>
          <a:off x="4916109" y="1133995"/>
          <a:ext cx="375391" cy="375391"/>
        </a:xfrm>
        <a:prstGeom prst="ellipse">
          <a:avLst/>
        </a:prstGeom>
        <a:gradFill rotWithShape="0">
          <a:gsLst>
            <a:gs pos="0">
              <a:schemeClr val="accent5">
                <a:shade val="80000"/>
                <a:hueOff val="-601299"/>
                <a:satOff val="-67268"/>
                <a:lumOff val="38427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5">
                <a:shade val="80000"/>
                <a:hueOff val="-601299"/>
                <a:satOff val="-67268"/>
                <a:lumOff val="38427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5754CAA-7512-47A1-8CC0-4BD945161D81}">
      <dsp:nvSpPr>
        <dsp:cNvPr id="0" name=""/>
        <dsp:cNvSpPr/>
      </dsp:nvSpPr>
      <dsp:spPr>
        <a:xfrm>
          <a:off x="5103804" y="1321691"/>
          <a:ext cx="2033371" cy="25886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912" tIns="0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/>
        </a:p>
      </dsp:txBody>
      <dsp:txXfrm>
        <a:off x="5103804" y="1321691"/>
        <a:ext cx="2033371" cy="25886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C8E9CF-6ECB-41C1-8DD6-9BF6F92CECC7}" type="datetimeFigureOut">
              <a:rPr lang="en-GB" smtClean="0"/>
              <a:t>18/05/2025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F6F17-2B88-4A13-AF5C-86B2AC906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57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hape 61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3" name="Shape 61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1pPr>
    <a:lvl2pPr indent="857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2pPr>
    <a:lvl3pPr indent="1714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3pPr>
    <a:lvl4pPr indent="2571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4pPr>
    <a:lvl5pPr indent="3429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5pPr>
    <a:lvl6pPr indent="4286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6pPr>
    <a:lvl7pPr indent="5143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7pPr>
    <a:lvl8pPr indent="6000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8pPr>
    <a:lvl9pPr indent="6858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** </a:t>
            </a:r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 smtClean="0"/>
              <a:t>dingen</a:t>
            </a:r>
            <a:r>
              <a:rPr lang="en-US" dirty="0" smtClean="0"/>
              <a:t> in </a:t>
            </a:r>
            <a:r>
              <a:rPr lang="en-US" dirty="0" err="1" smtClean="0"/>
              <a:t>verhouding</a:t>
            </a:r>
            <a:r>
              <a:rPr lang="en-US" baseline="0" dirty="0" smtClean="0"/>
              <a:t> tot </a:t>
            </a:r>
            <a:r>
              <a:rPr lang="en-US" baseline="0" dirty="0" err="1" smtClean="0"/>
              <a:t>elkaar</a:t>
            </a:r>
            <a:endParaRPr lang="en-US" baseline="0" dirty="0" smtClean="0"/>
          </a:p>
          <a:p>
            <a:r>
              <a:rPr lang="en-US" baseline="0" dirty="0" smtClean="0"/>
              <a:t>** de “</a:t>
            </a:r>
            <a:r>
              <a:rPr lang="en-US" baseline="0" dirty="0" err="1" smtClean="0"/>
              <a:t>mensen</a:t>
            </a:r>
            <a:r>
              <a:rPr lang="en-US" baseline="0" dirty="0" smtClean="0"/>
              <a:t>” </a:t>
            </a:r>
            <a:r>
              <a:rPr lang="en-US" baseline="0" dirty="0" err="1" smtClean="0"/>
              <a:t>komen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terug</a:t>
            </a:r>
            <a:r>
              <a:rPr lang="en-US" baseline="0" dirty="0" smtClean="0"/>
              <a:t> in de DCC slides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Message: Infrastructure is more than the computing or storage</a:t>
            </a:r>
            <a:r>
              <a:rPr lang="en-US" baseline="0" dirty="0" smtClean="0"/>
              <a:t> </a:t>
            </a:r>
            <a:r>
              <a:rPr lang="en-US" dirty="0" smtClean="0"/>
              <a:t>hardware, although we do need capacity as well of course. What makes it ‘ICT infrastructure for research’ includes also the network that connects us to our</a:t>
            </a:r>
            <a:r>
              <a:rPr lang="en-US" baseline="0" dirty="0" smtClean="0"/>
              <a:t> peers and the world, the software that makes it work together, it needs design and architecture to turn disparate pieces of iron into a service, and you need the experts to embed ICT into the research process – which is much more than a ‘helpdesk’, but a joint adventure into research computing.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5132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 </a:t>
            </a:r>
            <a:r>
              <a:rPr lang="en-US" dirty="0" err="1" smtClean="0"/>
              <a:t>nationale</a:t>
            </a:r>
            <a:r>
              <a:rPr lang="en-US" dirty="0" smtClean="0"/>
              <a:t> e-Infra is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plaats</a:t>
            </a:r>
            <a:r>
              <a:rPr lang="en-US" dirty="0" smtClean="0"/>
              <a:t> </a:t>
            </a:r>
            <a:r>
              <a:rPr lang="en-US" dirty="0" err="1" smtClean="0"/>
              <a:t>waar</a:t>
            </a:r>
            <a:r>
              <a:rPr lang="en-US" dirty="0" smtClean="0"/>
              <a:t> </a:t>
            </a:r>
            <a:r>
              <a:rPr lang="en-US" dirty="0" err="1" smtClean="0"/>
              <a:t>veel</a:t>
            </a:r>
            <a:r>
              <a:rPr lang="en-US" dirty="0" smtClean="0"/>
              <a:t> communities </a:t>
            </a:r>
            <a:r>
              <a:rPr lang="en-US" dirty="0" err="1" smtClean="0"/>
              <a:t>samen</a:t>
            </a:r>
            <a:r>
              <a:rPr lang="en-US" dirty="0" smtClean="0"/>
              <a:t> </a:t>
            </a:r>
            <a:r>
              <a:rPr lang="en-US" dirty="0" err="1" smtClean="0"/>
              <a:t>schaalvoordeel</a:t>
            </a:r>
            <a:r>
              <a:rPr lang="en-US" dirty="0" smtClean="0"/>
              <a:t> </a:t>
            </a:r>
            <a:r>
              <a:rPr lang="en-US" dirty="0" err="1" smtClean="0"/>
              <a:t>kunnen</a:t>
            </a:r>
            <a:r>
              <a:rPr lang="en-US" dirty="0" smtClean="0"/>
              <a:t> </a:t>
            </a:r>
            <a:r>
              <a:rPr lang="en-US" dirty="0" err="1" smtClean="0"/>
              <a:t>halen</a:t>
            </a:r>
            <a:r>
              <a:rPr lang="en-US" dirty="0" smtClean="0"/>
              <a:t>. Het </a:t>
            </a:r>
            <a:r>
              <a:rPr lang="en-US" dirty="0" err="1" smtClean="0"/>
              <a:t>combineren</a:t>
            </a:r>
            <a:r>
              <a:rPr lang="en-US" dirty="0" smtClean="0"/>
              <a:t> van </a:t>
            </a:r>
            <a:r>
              <a:rPr lang="en-US" dirty="0" err="1" smtClean="0"/>
              <a:t>domeinen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krijgt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utilisatie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naar</a:t>
            </a:r>
            <a:r>
              <a:rPr lang="en-US" baseline="0" dirty="0" smtClean="0"/>
              <a:t> ~95%, </a:t>
            </a:r>
            <a:r>
              <a:rPr lang="en-US" baseline="0" dirty="0" err="1" smtClean="0"/>
              <a:t>zodat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infrastructuur</a:t>
            </a:r>
            <a:r>
              <a:rPr lang="en-US" baseline="0" dirty="0" smtClean="0"/>
              <a:t> extreme efficient is. </a:t>
            </a:r>
            <a:r>
              <a:rPr lang="en-US" baseline="0" dirty="0" err="1" smtClean="0"/>
              <a:t>Ook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energiegebruik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trouwens</a:t>
            </a:r>
            <a:r>
              <a:rPr lang="en-US" baseline="0" dirty="0" smtClean="0"/>
              <a:t> …</a:t>
            </a:r>
          </a:p>
          <a:p>
            <a:r>
              <a:rPr lang="en-US" baseline="0" dirty="0" smtClean="0"/>
              <a:t>(</a:t>
            </a:r>
            <a:r>
              <a:rPr lang="en-US" baseline="0" dirty="0" err="1" smtClean="0"/>
              <a:t>dit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plaatje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kan</a:t>
            </a:r>
            <a:r>
              <a:rPr lang="en-US" baseline="0" dirty="0" smtClean="0"/>
              <a:t> nog </a:t>
            </a:r>
            <a:r>
              <a:rPr lang="en-US" baseline="0" dirty="0" err="1" smtClean="0"/>
              <a:t>vervangen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worden</a:t>
            </a:r>
            <a:r>
              <a:rPr lang="en-US" baseline="0" dirty="0" smtClean="0"/>
              <a:t> door </a:t>
            </a:r>
            <a:r>
              <a:rPr lang="en-US" baseline="0" dirty="0" err="1" smtClean="0"/>
              <a:t>eentje</a:t>
            </a:r>
            <a:r>
              <a:rPr lang="en-US" baseline="0" dirty="0" smtClean="0"/>
              <a:t> van GINA)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7425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71443">
              <a:defRPr/>
            </a:pPr>
            <a:r>
              <a:rPr lang="en-GB" dirty="0" smtClean="0"/>
              <a:t>infrastructure is a prerequisite for keeping data ‘alive’</a:t>
            </a:r>
          </a:p>
          <a:p>
            <a:pPr defTabSz="171443">
              <a:defRPr/>
            </a:pPr>
            <a:endParaRPr lang="en-GB" dirty="0" smtClean="0"/>
          </a:p>
          <a:p>
            <a:pPr defTabSz="171443">
              <a:defRPr/>
            </a:pPr>
            <a:r>
              <a:rPr lang="en-GB" dirty="0" smtClean="0"/>
              <a:t>and it’s all about collaboration and doing that in national infrastructure ‘coordinated by SURF’ is the most effective way of preventing lock-in (to cloud vendors, countries, or … again publishers! – think of </a:t>
            </a:r>
            <a:r>
              <a:rPr lang="en-GB" dirty="0" err="1" smtClean="0"/>
              <a:t>Mendelay</a:t>
            </a:r>
            <a:r>
              <a:rPr lang="en-GB" dirty="0" smtClean="0"/>
              <a:t>, PURE, &amp;c …)</a:t>
            </a:r>
          </a:p>
          <a:p>
            <a:endParaRPr lang="en-GB" dirty="0" smtClean="0"/>
          </a:p>
          <a:p>
            <a:r>
              <a:rPr lang="en-GB" dirty="0" smtClean="0"/>
              <a:t>DNI national federated HTC infrastructure</a:t>
            </a:r>
          </a:p>
          <a:p>
            <a:r>
              <a:rPr lang="en-GB" dirty="0" smtClean="0"/>
              <a:t>Yoda</a:t>
            </a:r>
          </a:p>
          <a:p>
            <a:r>
              <a:rPr lang="en-GB" dirty="0" smtClean="0"/>
              <a:t>T2 network</a:t>
            </a:r>
          </a:p>
          <a:p>
            <a:r>
              <a:rPr lang="en-GB" dirty="0" smtClean="0"/>
              <a:t>DCC network</a:t>
            </a:r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620044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** KEY SLIDE</a:t>
            </a:r>
          </a:p>
          <a:p>
            <a:r>
              <a:rPr lang="en-US" dirty="0" smtClean="0"/>
              <a:t>** </a:t>
            </a:r>
            <a:r>
              <a:rPr lang="en-US" dirty="0" err="1" smtClean="0"/>
              <a:t>ook</a:t>
            </a:r>
            <a:r>
              <a:rPr lang="en-US" dirty="0" smtClean="0"/>
              <a:t> EOSC </a:t>
            </a:r>
            <a:r>
              <a:rPr lang="en-US" dirty="0" err="1" smtClean="0"/>
              <a:t>expliciet</a:t>
            </a:r>
            <a:r>
              <a:rPr lang="en-US" dirty="0" smtClean="0"/>
              <a:t> </a:t>
            </a:r>
            <a:r>
              <a:rPr lang="en-US" dirty="0" err="1" smtClean="0"/>
              <a:t>noemen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de flow van </a:t>
            </a:r>
            <a:r>
              <a:rPr lang="en-US" dirty="0" err="1" smtClean="0"/>
              <a:t>instellingen</a:t>
            </a:r>
            <a:r>
              <a:rPr lang="en-US" dirty="0" smtClean="0"/>
              <a:t> </a:t>
            </a:r>
            <a:r>
              <a:rPr lang="en-US" dirty="0" err="1" smtClean="0"/>
              <a:t>naar</a:t>
            </a:r>
            <a:r>
              <a:rPr lang="en-US" dirty="0" smtClean="0"/>
              <a:t> T1 T0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vereist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deelname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instellingen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ook</a:t>
            </a:r>
            <a:r>
              <a:rPr lang="en-US" baseline="0" dirty="0" smtClean="0"/>
              <a:t> in </a:t>
            </a:r>
            <a:r>
              <a:rPr lang="en-US" baseline="0" dirty="0" err="1" smtClean="0"/>
              <a:t>volgende</a:t>
            </a:r>
            <a:r>
              <a:rPr lang="en-US" baseline="0" dirty="0" smtClean="0"/>
              <a:t> slide</a:t>
            </a:r>
            <a:endParaRPr lang="en-US" dirty="0" smtClean="0"/>
          </a:p>
          <a:p>
            <a:endParaRPr lang="en-GB" dirty="0" smtClean="0"/>
          </a:p>
          <a:p>
            <a:r>
              <a:rPr lang="en-GB" dirty="0" smtClean="0"/>
              <a:t>HPC </a:t>
            </a:r>
            <a:r>
              <a:rPr lang="en-GB" dirty="0" err="1" smtClean="0"/>
              <a:t>strategie</a:t>
            </a:r>
            <a:endParaRPr lang="en-GB" dirty="0" smtClean="0"/>
          </a:p>
          <a:p>
            <a:r>
              <a:rPr lang="en-GB" dirty="0" smtClean="0"/>
              <a:t> - </a:t>
            </a:r>
            <a:r>
              <a:rPr lang="en-GB" dirty="0" err="1" smtClean="0"/>
              <a:t>opschaling</a:t>
            </a:r>
            <a:r>
              <a:rPr lang="en-GB" dirty="0" smtClean="0"/>
              <a:t> T2T1T0</a:t>
            </a:r>
          </a:p>
          <a:p>
            <a:r>
              <a:rPr lang="en-GB" dirty="0" smtClean="0"/>
              <a:t> - Nederland </a:t>
            </a:r>
            <a:r>
              <a:rPr lang="en-GB" dirty="0" err="1" smtClean="0"/>
              <a:t>goede</a:t>
            </a:r>
            <a:r>
              <a:rPr lang="en-GB" dirty="0" smtClean="0"/>
              <a:t> positive,  maar HPC is </a:t>
            </a:r>
            <a:r>
              <a:rPr lang="en-GB" dirty="0" err="1" smtClean="0"/>
              <a:t>nodig</a:t>
            </a:r>
            <a:r>
              <a:rPr lang="en-GB" dirty="0" smtClean="0"/>
              <a:t>, </a:t>
            </a:r>
            <a:r>
              <a:rPr lang="en-GB" dirty="0" err="1" smtClean="0"/>
              <a:t>en</a:t>
            </a:r>
            <a:r>
              <a:rPr lang="en-GB" dirty="0" smtClean="0"/>
              <a:t> </a:t>
            </a:r>
            <a:r>
              <a:rPr lang="en-GB" dirty="0" err="1" smtClean="0"/>
              <a:t>kost</a:t>
            </a:r>
            <a:r>
              <a:rPr lang="en-GB" dirty="0" smtClean="0"/>
              <a:t> </a:t>
            </a:r>
            <a:r>
              <a:rPr lang="en-GB" dirty="0" err="1" smtClean="0"/>
              <a:t>wel</a:t>
            </a:r>
            <a:r>
              <a:rPr lang="en-GB" dirty="0" smtClean="0"/>
              <a:t> geld …</a:t>
            </a:r>
          </a:p>
          <a:p>
            <a:r>
              <a:rPr lang="en-GB" dirty="0" smtClean="0"/>
              <a:t> - </a:t>
            </a:r>
            <a:r>
              <a:rPr lang="en-GB" dirty="0" err="1" smtClean="0"/>
              <a:t>daar</a:t>
            </a:r>
            <a:r>
              <a:rPr lang="en-GB" dirty="0" smtClean="0"/>
              <a:t> </a:t>
            </a:r>
            <a:r>
              <a:rPr lang="en-GB" dirty="0" err="1" smtClean="0"/>
              <a:t>moeten</a:t>
            </a:r>
            <a:r>
              <a:rPr lang="en-GB" dirty="0" smtClean="0"/>
              <a:t> ‘we’ </a:t>
            </a:r>
            <a:r>
              <a:rPr lang="en-GB" dirty="0" err="1" smtClean="0"/>
              <a:t>iets</a:t>
            </a:r>
            <a:r>
              <a:rPr lang="en-GB" dirty="0" smtClean="0"/>
              <a:t> van </a:t>
            </a:r>
            <a:r>
              <a:rPr lang="en-GB" dirty="0" err="1" smtClean="0"/>
              <a:t>vinden</a:t>
            </a:r>
            <a:endParaRPr lang="en-GB" dirty="0" smtClean="0"/>
          </a:p>
          <a:p>
            <a:r>
              <a:rPr lang="en-GB" dirty="0" smtClean="0"/>
              <a:t> - </a:t>
            </a:r>
            <a:r>
              <a:rPr lang="en-GB" dirty="0" err="1" smtClean="0"/>
              <a:t>en</a:t>
            </a:r>
            <a:r>
              <a:rPr lang="en-GB" dirty="0" smtClean="0"/>
              <a:t> </a:t>
            </a:r>
            <a:r>
              <a:rPr lang="en-GB" dirty="0" err="1" smtClean="0"/>
              <a:t>keuzes</a:t>
            </a:r>
            <a:r>
              <a:rPr lang="en-GB" dirty="0" smtClean="0"/>
              <a:t> </a:t>
            </a:r>
            <a:r>
              <a:rPr lang="en-GB" dirty="0" err="1" smtClean="0"/>
              <a:t>maken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7075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** </a:t>
            </a:r>
            <a:r>
              <a:rPr lang="en-GB" dirty="0" err="1" smtClean="0"/>
              <a:t>netwerken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voor</a:t>
            </a:r>
            <a:r>
              <a:rPr lang="en-GB" baseline="0" dirty="0" smtClean="0"/>
              <a:t> data – Nederland </a:t>
            </a:r>
            <a:r>
              <a:rPr lang="en-GB" baseline="0" dirty="0" err="1" smtClean="0"/>
              <a:t>sterk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moeten</a:t>
            </a:r>
            <a:r>
              <a:rPr lang="en-GB" baseline="0" dirty="0" smtClean="0"/>
              <a:t> we </a:t>
            </a:r>
            <a:r>
              <a:rPr lang="en-GB" baseline="0" dirty="0" err="1" smtClean="0"/>
              <a:t>wel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blijven</a:t>
            </a:r>
            <a:r>
              <a:rPr lang="en-GB" baseline="0" dirty="0" smtClean="0"/>
              <a:t> – ZEEKABELS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err="1" smtClean="0"/>
              <a:t>Historisch</a:t>
            </a:r>
            <a:r>
              <a:rPr lang="en-GB" dirty="0" smtClean="0"/>
              <a:t> </a:t>
            </a:r>
            <a:r>
              <a:rPr lang="en-GB" dirty="0" err="1" smtClean="0"/>
              <a:t>sterk</a:t>
            </a:r>
            <a:r>
              <a:rPr lang="en-GB" dirty="0" smtClean="0"/>
              <a:t> in </a:t>
            </a:r>
            <a:r>
              <a:rPr lang="en-GB" dirty="0" err="1" smtClean="0"/>
              <a:t>netwerken</a:t>
            </a:r>
            <a:r>
              <a:rPr lang="en-GB" dirty="0" smtClean="0"/>
              <a:t> </a:t>
            </a:r>
            <a:r>
              <a:rPr lang="en-GB" dirty="0" err="1" smtClean="0"/>
              <a:t>en</a:t>
            </a:r>
            <a:r>
              <a:rPr lang="en-GB" dirty="0" smtClean="0"/>
              <a:t> </a:t>
            </a:r>
            <a:r>
              <a:rPr lang="en-GB" dirty="0" err="1" smtClean="0"/>
              <a:t>verbondenheid</a:t>
            </a:r>
            <a:r>
              <a:rPr lang="en-GB" dirty="0" smtClean="0"/>
              <a:t>: </a:t>
            </a:r>
            <a:r>
              <a:rPr lang="en-GB" dirty="0" err="1" smtClean="0"/>
              <a:t>Netherlight</a:t>
            </a:r>
            <a:r>
              <a:rPr lang="en-GB" dirty="0" smtClean="0"/>
              <a:t>, optical networks, connectivity-oriented network hubs </a:t>
            </a:r>
          </a:p>
          <a:p>
            <a:r>
              <a:rPr lang="en-US" dirty="0" smtClean="0"/>
              <a:t>Nederland </a:t>
            </a:r>
            <a:r>
              <a:rPr lang="en-US" dirty="0" err="1" smtClean="0"/>
              <a:t>heeft</a:t>
            </a:r>
            <a:r>
              <a:rPr lang="en-US" dirty="0" smtClean="0"/>
              <a:t> </a:t>
            </a:r>
            <a:r>
              <a:rPr lang="en-US" dirty="0" err="1" smtClean="0"/>
              <a:t>ook</a:t>
            </a:r>
            <a:r>
              <a:rPr lang="en-US" dirty="0" smtClean="0"/>
              <a:t> </a:t>
            </a:r>
            <a:r>
              <a:rPr lang="en-US" dirty="0" err="1" smtClean="0"/>
              <a:t>hier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unieke</a:t>
            </a:r>
            <a:r>
              <a:rPr lang="en-US" dirty="0" smtClean="0"/>
              <a:t> </a:t>
            </a:r>
            <a:r>
              <a:rPr lang="en-US" dirty="0" err="1" smtClean="0"/>
              <a:t>positie</a:t>
            </a:r>
            <a:r>
              <a:rPr lang="en-US" dirty="0" smtClean="0"/>
              <a:t>!</a:t>
            </a:r>
            <a:endParaRPr lang="en-GB" dirty="0" smtClean="0"/>
          </a:p>
          <a:p>
            <a:r>
              <a:rPr lang="en-GB" dirty="0" err="1" smtClean="0"/>
              <a:t>En</a:t>
            </a:r>
            <a:r>
              <a:rPr lang="en-GB" dirty="0" smtClean="0"/>
              <a:t> de </a:t>
            </a:r>
            <a:r>
              <a:rPr lang="en-GB" dirty="0" err="1" smtClean="0"/>
              <a:t>bundeling</a:t>
            </a:r>
            <a:r>
              <a:rPr lang="en-GB" dirty="0" smtClean="0"/>
              <a:t> van e-Infra (network, compute, storage, services) in </a:t>
            </a:r>
            <a:r>
              <a:rPr lang="en-GB" dirty="0" err="1" smtClean="0"/>
              <a:t>een</a:t>
            </a:r>
            <a:r>
              <a:rPr lang="en-GB" dirty="0" smtClean="0"/>
              <a:t> </a:t>
            </a:r>
            <a:r>
              <a:rPr lang="en-GB" dirty="0" err="1" smtClean="0"/>
              <a:t>gezamenlijk</a:t>
            </a:r>
            <a:r>
              <a:rPr lang="en-GB" dirty="0" smtClean="0"/>
              <a:t> ecosystem is </a:t>
            </a:r>
            <a:r>
              <a:rPr lang="en-GB" dirty="0" err="1" smtClean="0"/>
              <a:t>behoorlijk</a:t>
            </a:r>
            <a:r>
              <a:rPr lang="en-GB" dirty="0" smtClean="0"/>
              <a:t> </a:t>
            </a:r>
            <a:r>
              <a:rPr lang="en-GB" dirty="0" err="1" smtClean="0"/>
              <a:t>uniek</a:t>
            </a:r>
            <a:r>
              <a:rPr lang="en-GB" dirty="0" smtClean="0"/>
              <a:t> in de </a:t>
            </a:r>
            <a:r>
              <a:rPr lang="en-GB" dirty="0" err="1" smtClean="0"/>
              <a:t>wereld</a:t>
            </a:r>
            <a:r>
              <a:rPr lang="en-GB" dirty="0" smtClean="0"/>
              <a:t> – maar </a:t>
            </a:r>
            <a:r>
              <a:rPr lang="en-GB" dirty="0" err="1" smtClean="0"/>
              <a:t>dan</a:t>
            </a:r>
            <a:r>
              <a:rPr lang="en-GB" dirty="0" smtClean="0"/>
              <a:t> </a:t>
            </a:r>
            <a:r>
              <a:rPr lang="en-GB" dirty="0" err="1" smtClean="0"/>
              <a:t>moeten</a:t>
            </a:r>
            <a:r>
              <a:rPr lang="en-GB" dirty="0" smtClean="0"/>
              <a:t> we die positive </a:t>
            </a:r>
            <a:r>
              <a:rPr lang="en-GB" dirty="0" err="1" smtClean="0"/>
              <a:t>wel</a:t>
            </a:r>
            <a:r>
              <a:rPr lang="en-GB" dirty="0" smtClean="0"/>
              <a:t> ‘</a:t>
            </a:r>
            <a:r>
              <a:rPr lang="en-GB" dirty="0" err="1" smtClean="0"/>
              <a:t>uitnutten</a:t>
            </a:r>
            <a:r>
              <a:rPr lang="en-GB" dirty="0" smtClean="0"/>
              <a:t>’ </a:t>
            </a:r>
            <a:r>
              <a:rPr lang="en-GB" dirty="0" smtClean="0">
                <a:sym typeface="Wingdings" panose="05000000000000000000" pitchFamily="2" charset="2"/>
              </a:rPr>
              <a:t></a:t>
            </a:r>
          </a:p>
          <a:p>
            <a:endParaRPr lang="en-GB" dirty="0" smtClean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9401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 de </a:t>
            </a:r>
            <a:r>
              <a:rPr lang="en-GB" dirty="0" err="1" smtClean="0"/>
              <a:t>innovatieketen</a:t>
            </a:r>
            <a:r>
              <a:rPr lang="en-GB" dirty="0" smtClean="0"/>
              <a:t> is SURF </a:t>
            </a:r>
            <a:r>
              <a:rPr lang="en-GB" dirty="0" err="1" smtClean="0"/>
              <a:t>een</a:t>
            </a:r>
            <a:r>
              <a:rPr lang="en-GB" dirty="0" smtClean="0"/>
              <a:t> </a:t>
            </a:r>
            <a:r>
              <a:rPr lang="en-GB" dirty="0" err="1" smtClean="0"/>
              <a:t>stabiele</a:t>
            </a:r>
            <a:r>
              <a:rPr lang="en-GB" dirty="0" smtClean="0"/>
              <a:t> continue factor. De </a:t>
            </a:r>
            <a:r>
              <a:rPr lang="en-GB" dirty="0" err="1" smtClean="0"/>
              <a:t>betrokkenheid</a:t>
            </a:r>
            <a:r>
              <a:rPr lang="en-GB" dirty="0" smtClean="0"/>
              <a:t> van SURF in het hele </a:t>
            </a:r>
            <a:r>
              <a:rPr lang="en-GB" dirty="0" err="1" smtClean="0"/>
              <a:t>traject</a:t>
            </a:r>
            <a:r>
              <a:rPr lang="en-GB" dirty="0" smtClean="0"/>
              <a:t>,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b.v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vanuit</a:t>
            </a:r>
            <a:r>
              <a:rPr lang="en-GB" baseline="0" dirty="0" smtClean="0"/>
              <a:t> SLICES-NL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samenwerking</a:t>
            </a:r>
            <a:r>
              <a:rPr lang="en-GB" baseline="0" dirty="0" smtClean="0"/>
              <a:t> met CS </a:t>
            </a:r>
            <a:r>
              <a:rPr lang="en-GB" baseline="0" dirty="0" err="1" smtClean="0"/>
              <a:t>groepen</a:t>
            </a:r>
            <a:r>
              <a:rPr lang="en-GB" baseline="0" dirty="0" smtClean="0"/>
              <a:t>, via het </a:t>
            </a:r>
            <a:r>
              <a:rPr lang="en-GB" baseline="0" dirty="0" err="1" smtClean="0"/>
              <a:t>innovatieprogramma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voor</a:t>
            </a:r>
            <a:r>
              <a:rPr lang="en-GB" baseline="0" dirty="0" smtClean="0"/>
              <a:t> (efficient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effectief</a:t>
            </a:r>
            <a:r>
              <a:rPr lang="en-GB" baseline="0" dirty="0" smtClean="0"/>
              <a:t>) </a:t>
            </a:r>
            <a:r>
              <a:rPr lang="en-GB" baseline="0" dirty="0" err="1" smtClean="0"/>
              <a:t>gebruik</a:t>
            </a:r>
            <a:r>
              <a:rPr lang="en-GB" baseline="0" dirty="0" smtClean="0"/>
              <a:t> van </a:t>
            </a:r>
            <a:r>
              <a:rPr lang="en-GB" baseline="0" dirty="0" err="1" smtClean="0"/>
              <a:t>faciliteiten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het </a:t>
            </a:r>
            <a:r>
              <a:rPr lang="en-GB" baseline="0" dirty="0" err="1" smtClean="0"/>
              <a:t>onderzoek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naar</a:t>
            </a:r>
            <a:r>
              <a:rPr lang="en-GB" baseline="0" dirty="0" smtClean="0"/>
              <a:t> matching </a:t>
            </a:r>
            <a:r>
              <a:rPr lang="en-GB" baseline="0" dirty="0" err="1" smtClean="0"/>
              <a:t>tussen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technologie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applicaties</a:t>
            </a:r>
            <a:r>
              <a:rPr lang="en-GB" baseline="0" dirty="0" smtClean="0"/>
              <a:t>, tot </a:t>
            </a:r>
            <a:r>
              <a:rPr lang="en-GB" baseline="0" dirty="0" err="1" smtClean="0"/>
              <a:t>aan</a:t>
            </a:r>
            <a:r>
              <a:rPr lang="en-GB" baseline="0" dirty="0" smtClean="0"/>
              <a:t> het </a:t>
            </a:r>
            <a:r>
              <a:rPr lang="en-GB" baseline="0" dirty="0" err="1" smtClean="0"/>
              <a:t>operationeel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onderzoek</a:t>
            </a:r>
            <a:r>
              <a:rPr lang="en-GB" baseline="0" dirty="0" smtClean="0"/>
              <a:t> </a:t>
            </a:r>
            <a:r>
              <a:rPr lang="en-GB" baseline="0" dirty="0" err="1" smtClean="0"/>
              <a:t>zodat</a:t>
            </a:r>
            <a:r>
              <a:rPr lang="en-GB" baseline="0" dirty="0" smtClean="0"/>
              <a:t> SURF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haar</a:t>
            </a:r>
            <a:r>
              <a:rPr lang="en-GB" baseline="0" dirty="0" smtClean="0"/>
              <a:t> partners _</a:t>
            </a:r>
            <a:r>
              <a:rPr lang="en-GB" baseline="0" dirty="0" err="1" smtClean="0"/>
              <a:t>zelf</a:t>
            </a:r>
            <a:r>
              <a:rPr lang="en-GB" baseline="0" dirty="0" smtClean="0"/>
              <a:t>_ de </a:t>
            </a:r>
            <a:r>
              <a:rPr lang="en-GB" baseline="0" dirty="0" err="1" smtClean="0"/>
              <a:t>expterside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hebben</a:t>
            </a:r>
            <a:r>
              <a:rPr lang="en-GB" baseline="0" dirty="0" smtClean="0"/>
              <a:t> om infrastructure </a:t>
            </a:r>
            <a:r>
              <a:rPr lang="en-GB" baseline="0" dirty="0" err="1" smtClean="0"/>
              <a:t>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bouwen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Niets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zou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erger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zijn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dan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zelfs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kennis</a:t>
            </a:r>
            <a:r>
              <a:rPr lang="en-GB" baseline="0" dirty="0" smtClean="0"/>
              <a:t> over wat je wilt </a:t>
            </a:r>
            <a:r>
              <a:rPr lang="en-GB" baseline="0" dirty="0" err="1" smtClean="0"/>
              <a:t>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moeten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inhuren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Doordat</a:t>
            </a:r>
            <a:r>
              <a:rPr lang="en-GB" baseline="0" dirty="0" smtClean="0"/>
              <a:t> SURF </a:t>
            </a:r>
            <a:r>
              <a:rPr lang="en-GB" baseline="0" dirty="0" err="1" smtClean="0"/>
              <a:t>dit</a:t>
            </a:r>
            <a:r>
              <a:rPr lang="en-GB" baseline="0" dirty="0" smtClean="0"/>
              <a:t>, met </a:t>
            </a:r>
            <a:r>
              <a:rPr lang="en-GB" baseline="0" dirty="0" err="1" smtClean="0"/>
              <a:t>haar</a:t>
            </a:r>
            <a:r>
              <a:rPr lang="en-GB" baseline="0" dirty="0" smtClean="0"/>
              <a:t> partners, </a:t>
            </a:r>
            <a:r>
              <a:rPr lang="en-GB" baseline="0" dirty="0" err="1" smtClean="0"/>
              <a:t>wel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kan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krijgt</a:t>
            </a:r>
            <a:r>
              <a:rPr lang="en-GB" baseline="0" dirty="0" smtClean="0"/>
              <a:t> Nederland </a:t>
            </a:r>
            <a:r>
              <a:rPr lang="en-GB" baseline="0" dirty="0" err="1" smtClean="0"/>
              <a:t>een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unieke</a:t>
            </a:r>
            <a:r>
              <a:rPr lang="en-GB" baseline="0" dirty="0" smtClean="0"/>
              <a:t> positive.</a:t>
            </a:r>
          </a:p>
          <a:p>
            <a:r>
              <a:rPr lang="en-GB" baseline="0" dirty="0" err="1" smtClean="0"/>
              <a:t>Daarvoor</a:t>
            </a:r>
            <a:r>
              <a:rPr lang="en-GB" baseline="0" dirty="0" smtClean="0"/>
              <a:t> is het </a:t>
            </a:r>
            <a:r>
              <a:rPr lang="en-GB" baseline="0" dirty="0" err="1" smtClean="0"/>
              <a:t>wel</a:t>
            </a:r>
            <a:r>
              <a:rPr lang="en-GB" baseline="0" dirty="0" smtClean="0"/>
              <a:t> van </a:t>
            </a:r>
            <a:r>
              <a:rPr lang="en-GB" baseline="0" dirty="0" err="1" smtClean="0"/>
              <a:t>belang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dat</a:t>
            </a:r>
            <a:r>
              <a:rPr lang="en-GB" baseline="0" dirty="0" smtClean="0"/>
              <a:t> ICT </a:t>
            </a:r>
            <a:r>
              <a:rPr lang="en-GB" baseline="0" dirty="0" err="1" smtClean="0"/>
              <a:t>alsresearch</a:t>
            </a:r>
            <a:r>
              <a:rPr lang="en-GB" baseline="0" dirty="0" smtClean="0"/>
              <a:t> instrument </a:t>
            </a:r>
            <a:r>
              <a:rPr lang="en-GB" baseline="0" dirty="0" err="1" smtClean="0"/>
              <a:t>gezien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wordt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NIET </a:t>
            </a:r>
            <a:r>
              <a:rPr lang="en-GB" baseline="0" dirty="0" err="1" smtClean="0"/>
              <a:t>als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facilitair</a:t>
            </a:r>
            <a:r>
              <a:rPr lang="en-GB" baseline="0" dirty="0" smtClean="0"/>
              <a:t> of </a:t>
            </a:r>
            <a:r>
              <a:rPr lang="en-GB" baseline="0" dirty="0" err="1" smtClean="0"/>
              <a:t>een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veredeld</a:t>
            </a:r>
            <a:r>
              <a:rPr lang="en-GB" baseline="0" dirty="0" smtClean="0"/>
              <a:t> ERP system. </a:t>
            </a:r>
          </a:p>
          <a:p>
            <a:r>
              <a:rPr lang="en-GB" baseline="0" dirty="0" smtClean="0"/>
              <a:t>De </a:t>
            </a:r>
            <a:r>
              <a:rPr lang="en-GB" baseline="0" dirty="0" err="1" smtClean="0"/>
              <a:t>erkenning</a:t>
            </a:r>
            <a:r>
              <a:rPr lang="en-GB" baseline="0" dirty="0" smtClean="0"/>
              <a:t> van ICT </a:t>
            </a:r>
            <a:r>
              <a:rPr lang="en-GB" baseline="0" dirty="0" err="1" smtClean="0"/>
              <a:t>als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essentieel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als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onderzoeksinstrument</a:t>
            </a:r>
            <a:r>
              <a:rPr lang="en-GB" baseline="0" dirty="0" smtClean="0"/>
              <a:t> is nog </a:t>
            </a:r>
            <a:r>
              <a:rPr lang="en-GB" baseline="0" dirty="0" err="1" smtClean="0"/>
              <a:t>lang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niet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voltooid</a:t>
            </a:r>
            <a:r>
              <a:rPr lang="en-GB" baseline="0" dirty="0" smtClean="0"/>
              <a:t> – nog </a:t>
            </a:r>
            <a:r>
              <a:rPr lang="en-GB" baseline="0" dirty="0" err="1" smtClean="0"/>
              <a:t>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veel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instellen</a:t>
            </a:r>
            <a:r>
              <a:rPr lang="en-GB" baseline="0" dirty="0" smtClean="0"/>
              <a:t> in Nederland </a:t>
            </a:r>
            <a:r>
              <a:rPr lang="en-GB" baseline="0" dirty="0" err="1" smtClean="0"/>
              <a:t>zien</a:t>
            </a:r>
            <a:r>
              <a:rPr lang="en-GB" baseline="0" dirty="0" smtClean="0"/>
              <a:t> ICT (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dus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ook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hun</a:t>
            </a:r>
            <a:r>
              <a:rPr lang="en-GB" baseline="0" dirty="0" smtClean="0"/>
              <a:t> representative </a:t>
            </a:r>
            <a:r>
              <a:rPr lang="en-GB" baseline="0" dirty="0" err="1" smtClean="0"/>
              <a:t>richting</a:t>
            </a:r>
            <a:r>
              <a:rPr lang="en-GB" baseline="0" dirty="0" smtClean="0"/>
              <a:t> SURF) </a:t>
            </a:r>
            <a:r>
              <a:rPr lang="en-GB" baseline="0" dirty="0" err="1" smtClean="0"/>
              <a:t>als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kostenpost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Dit</a:t>
            </a:r>
            <a:r>
              <a:rPr lang="en-GB" baseline="0" dirty="0" smtClean="0"/>
              <a:t> is </a:t>
            </a:r>
            <a:r>
              <a:rPr lang="en-GB" baseline="0" dirty="0" err="1" smtClean="0"/>
              <a:t>een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structuurprobleem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waarook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instellingen</a:t>
            </a:r>
            <a:r>
              <a:rPr lang="en-GB" baseline="0" dirty="0" smtClean="0"/>
              <a:t> (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hun</a:t>
            </a:r>
            <a:r>
              <a:rPr lang="en-GB" baseline="0" dirty="0" smtClean="0"/>
              <a:t> CSCs) </a:t>
            </a:r>
            <a:r>
              <a:rPr lang="en-GB" baseline="0" dirty="0" err="1" smtClean="0"/>
              <a:t>aan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zullen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moeten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wennen</a:t>
            </a:r>
            <a:r>
              <a:rPr lang="en-GB" baseline="0" dirty="0" smtClean="0"/>
              <a:t>.</a:t>
            </a:r>
          </a:p>
          <a:p>
            <a:endParaRPr lang="en-GB" baseline="0" dirty="0" smtClean="0"/>
          </a:p>
          <a:p>
            <a:r>
              <a:rPr lang="en-GB" dirty="0" smtClean="0"/>
              <a:t>matching de infra op research – </a:t>
            </a:r>
            <a:r>
              <a:rPr lang="en-GB" dirty="0" err="1" smtClean="0"/>
              <a:t>samenwerking</a:t>
            </a:r>
            <a:r>
              <a:rPr lang="en-GB" dirty="0" smtClean="0"/>
              <a:t> </a:t>
            </a:r>
            <a:r>
              <a:rPr lang="en-GB" dirty="0" err="1" smtClean="0"/>
              <a:t>tussen</a:t>
            </a:r>
            <a:r>
              <a:rPr lang="en-GB" dirty="0" smtClean="0"/>
              <a:t> infra expertise </a:t>
            </a:r>
            <a:r>
              <a:rPr lang="en-GB" dirty="0" err="1" smtClean="0"/>
              <a:t>bij</a:t>
            </a:r>
            <a:r>
              <a:rPr lang="en-GB" dirty="0" smtClean="0"/>
              <a:t> SURF </a:t>
            </a:r>
            <a:r>
              <a:rPr lang="en-GB" dirty="0" err="1" smtClean="0"/>
              <a:t>en</a:t>
            </a:r>
            <a:r>
              <a:rPr lang="en-GB" dirty="0" smtClean="0"/>
              <a:t> </a:t>
            </a:r>
            <a:r>
              <a:rPr lang="en-GB" dirty="0" err="1" smtClean="0"/>
              <a:t>domein</a:t>
            </a:r>
            <a:r>
              <a:rPr lang="en-GB" dirty="0" smtClean="0"/>
              <a:t> expertise</a:t>
            </a:r>
          </a:p>
          <a:p>
            <a:endParaRPr lang="en-GB" dirty="0" smtClean="0"/>
          </a:p>
          <a:p>
            <a:r>
              <a:rPr lang="en-GB" dirty="0" smtClean="0"/>
              <a:t>co-</a:t>
            </a:r>
            <a:r>
              <a:rPr lang="en-GB" dirty="0" err="1" smtClean="0"/>
              <a:t>innovatie</a:t>
            </a:r>
            <a:r>
              <a:rPr lang="en-GB" dirty="0" smtClean="0"/>
              <a:t> is </a:t>
            </a:r>
            <a:r>
              <a:rPr lang="en-GB" dirty="0" err="1" smtClean="0"/>
              <a:t>sterk</a:t>
            </a:r>
            <a:r>
              <a:rPr lang="en-GB" dirty="0" smtClean="0"/>
              <a:t> punt SURF: SOIL, BDSI (‘</a:t>
            </a:r>
            <a:r>
              <a:rPr lang="en-GB" dirty="0" err="1" smtClean="0"/>
              <a:t>nationale</a:t>
            </a:r>
            <a:r>
              <a:rPr lang="en-GB" dirty="0" smtClean="0"/>
              <a:t> </a:t>
            </a:r>
            <a:r>
              <a:rPr lang="en-GB" dirty="0" err="1" smtClean="0"/>
              <a:t>speeltuin</a:t>
            </a:r>
            <a:r>
              <a:rPr lang="en-GB" dirty="0" smtClean="0"/>
              <a:t>’), maar </a:t>
            </a:r>
            <a:r>
              <a:rPr lang="en-GB" dirty="0" err="1" smtClean="0"/>
              <a:t>ook</a:t>
            </a:r>
            <a:r>
              <a:rPr lang="en-GB" dirty="0" smtClean="0"/>
              <a:t> op </a:t>
            </a:r>
            <a:r>
              <a:rPr lang="en-GB" dirty="0" err="1" smtClean="0"/>
              <a:t>diensten</a:t>
            </a:r>
            <a:r>
              <a:rPr lang="en-GB" dirty="0" smtClean="0"/>
              <a:t> (Yoda), </a:t>
            </a:r>
            <a:r>
              <a:rPr lang="en-GB" dirty="0" err="1" smtClean="0"/>
              <a:t>en</a:t>
            </a:r>
            <a:r>
              <a:rPr lang="en-GB" dirty="0" smtClean="0"/>
              <a:t> ‘</a:t>
            </a:r>
            <a:r>
              <a:rPr lang="en-GB" dirty="0" err="1" smtClean="0"/>
              <a:t>stressen</a:t>
            </a:r>
            <a:r>
              <a:rPr lang="en-GB" dirty="0" smtClean="0"/>
              <a:t>’ van next-gen infra research (Quantum simulators, QC – short term &amp; long term)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8099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Leuk</a:t>
            </a:r>
            <a:r>
              <a:rPr lang="en-US" dirty="0" smtClean="0"/>
              <a:t>, maar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niet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oplossing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voor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ons</a:t>
            </a:r>
            <a:r>
              <a:rPr lang="en-US" baseline="0" dirty="0" smtClean="0"/>
              <a:t> ICT </a:t>
            </a:r>
            <a:r>
              <a:rPr lang="en-US" baseline="0" dirty="0" err="1" smtClean="0"/>
              <a:t>samenwerkingsprobleem</a:t>
            </a:r>
            <a:r>
              <a:rPr lang="en-US" baseline="0" dirty="0" smtClean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44647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wmf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5.w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wmf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15.w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6.png"/><Relationship Id="rId4" Type="http://schemas.openxmlformats.org/officeDocument/2006/relationships/image" Target="../media/image17.jpe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w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5.w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6.png"/><Relationship Id="rId4" Type="http://schemas.openxmlformats.org/officeDocument/2006/relationships/image" Target="../media/image2.w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w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NikUM - 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8926" y="98775"/>
            <a:ext cx="7123931" cy="494595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7262180" y="1067"/>
            <a:ext cx="1916944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" name="Driehoek"/>
          <p:cNvSpPr/>
          <p:nvPr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82697"/>
          </a:xfrm>
          <a:prstGeom prst="rect">
            <a:avLst/>
          </a:prstGeom>
        </p:spPr>
        <p:txBody>
          <a:bodyPr anchor="b"/>
          <a:lstStyle>
            <a:lvl1pPr>
              <a:defRPr sz="1600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UM - Sub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280613"/>
            <a:ext cx="5772150" cy="993775"/>
          </a:xfrm>
          <a:prstGeom prst="rect">
            <a:avLst/>
          </a:prstGeom>
        </p:spPr>
        <p:txBody>
          <a:bodyPr lIns="0" rIns="0"/>
          <a:lstStyle>
            <a:lvl1pPr>
              <a:defRPr sz="3600">
                <a:solidFill>
                  <a:srgbClr val="6F257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7" r="-3946"/>
          <a:stretch/>
        </p:blipFill>
        <p:spPr>
          <a:xfrm>
            <a:off x="0" y="187608"/>
            <a:ext cx="2743200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3200" y="2022475"/>
            <a:ext cx="577215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6F2575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04657035"/>
      </p:ext>
    </p:extLst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0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0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3573314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0380"/>
            <a:ext cx="3572718" cy="338044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7341121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5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56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5996908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0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3202005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54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57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05539118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fbeelding"/>
          <p:cNvSpPr>
            <a:spLocks noGrp="1"/>
          </p:cNvSpPr>
          <p:nvPr>
            <p:ph type="pic" idx="13"/>
          </p:nvPr>
        </p:nvSpPr>
        <p:spPr>
          <a:xfrm>
            <a:off x="-23243" y="-7317"/>
            <a:ext cx="9190485" cy="515813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00369490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fbeelding"/>
          <p:cNvSpPr>
            <a:spLocks noGrp="1"/>
          </p:cNvSpPr>
          <p:nvPr>
            <p:ph type="pic" idx="13"/>
          </p:nvPr>
        </p:nvSpPr>
        <p:spPr>
          <a:xfrm>
            <a:off x="-12247" y="0"/>
            <a:ext cx="9156247" cy="5161686"/>
          </a:xfrm>
          <a:custGeom>
            <a:avLst/>
            <a:gdLst>
              <a:gd name="connsiteX0" fmla="*/ 0 w 24384000"/>
              <a:gd name="connsiteY0" fmla="*/ 0 h 13748168"/>
              <a:gd name="connsiteX1" fmla="*/ 24384000 w 24384000"/>
              <a:gd name="connsiteY1" fmla="*/ 0 h 13748168"/>
              <a:gd name="connsiteX2" fmla="*/ 24384000 w 24384000"/>
              <a:gd name="connsiteY2" fmla="*/ 13748168 h 13748168"/>
              <a:gd name="connsiteX3" fmla="*/ 0 w 24384000"/>
              <a:gd name="connsiteY3" fmla="*/ 13748168 h 13748168"/>
              <a:gd name="connsiteX4" fmla="*/ 0 w 24384000"/>
              <a:gd name="connsiteY4" fmla="*/ 0 h 13748168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0 w 24384000"/>
              <a:gd name="connsiteY4" fmla="*/ 0 h 13764497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4539343 w 24384000"/>
              <a:gd name="connsiteY4" fmla="*/ 5061857 h 13764497"/>
              <a:gd name="connsiteX5" fmla="*/ 0 w 24384000"/>
              <a:gd name="connsiteY5" fmla="*/ 0 h 13764497"/>
              <a:gd name="connsiteX0" fmla="*/ 16329 w 24400329"/>
              <a:gd name="connsiteY0" fmla="*/ 0 h 13764497"/>
              <a:gd name="connsiteX1" fmla="*/ 24400329 w 24400329"/>
              <a:gd name="connsiteY1" fmla="*/ 0 h 13764497"/>
              <a:gd name="connsiteX2" fmla="*/ 24400329 w 24400329"/>
              <a:gd name="connsiteY2" fmla="*/ 13748168 h 13764497"/>
              <a:gd name="connsiteX3" fmla="*/ 12360729 w 24400329"/>
              <a:gd name="connsiteY3" fmla="*/ 13764497 h 13764497"/>
              <a:gd name="connsiteX4" fmla="*/ 0 w 24400329"/>
              <a:gd name="connsiteY4" fmla="*/ 6874328 h 13764497"/>
              <a:gd name="connsiteX5" fmla="*/ 16329 w 24400329"/>
              <a:gd name="connsiteY5" fmla="*/ 0 h 13764497"/>
              <a:gd name="connsiteX0" fmla="*/ 32658 w 24416658"/>
              <a:gd name="connsiteY0" fmla="*/ 0 h 13764497"/>
              <a:gd name="connsiteX1" fmla="*/ 24416658 w 24416658"/>
              <a:gd name="connsiteY1" fmla="*/ 0 h 13764497"/>
              <a:gd name="connsiteX2" fmla="*/ 24416658 w 24416658"/>
              <a:gd name="connsiteY2" fmla="*/ 13748168 h 13764497"/>
              <a:gd name="connsiteX3" fmla="*/ 12377058 w 24416658"/>
              <a:gd name="connsiteY3" fmla="*/ 13764497 h 13764497"/>
              <a:gd name="connsiteX4" fmla="*/ 0 w 24416658"/>
              <a:gd name="connsiteY4" fmla="*/ 8850086 h 13764497"/>
              <a:gd name="connsiteX5" fmla="*/ 32658 w 24416658"/>
              <a:gd name="connsiteY5" fmla="*/ 0 h 13764497"/>
              <a:gd name="connsiteX0" fmla="*/ 32658 w 24416658"/>
              <a:gd name="connsiteY0" fmla="*/ 0 h 13748168"/>
              <a:gd name="connsiteX1" fmla="*/ 24416658 w 24416658"/>
              <a:gd name="connsiteY1" fmla="*/ 0 h 13748168"/>
              <a:gd name="connsiteX2" fmla="*/ 24416658 w 24416658"/>
              <a:gd name="connsiteY2" fmla="*/ 13748168 h 13748168"/>
              <a:gd name="connsiteX3" fmla="*/ 14597744 w 24416658"/>
              <a:gd name="connsiteY3" fmla="*/ 13748168 h 13748168"/>
              <a:gd name="connsiteX4" fmla="*/ 0 w 24416658"/>
              <a:gd name="connsiteY4" fmla="*/ 8850086 h 13748168"/>
              <a:gd name="connsiteX5" fmla="*/ 32658 w 24416658"/>
              <a:gd name="connsiteY5" fmla="*/ 0 h 13748168"/>
              <a:gd name="connsiteX0" fmla="*/ 32658 w 24416658"/>
              <a:gd name="connsiteY0" fmla="*/ 0 h 13764496"/>
              <a:gd name="connsiteX1" fmla="*/ 24416658 w 24416658"/>
              <a:gd name="connsiteY1" fmla="*/ 0 h 13764496"/>
              <a:gd name="connsiteX2" fmla="*/ 24416658 w 24416658"/>
              <a:gd name="connsiteY2" fmla="*/ 13748168 h 13764496"/>
              <a:gd name="connsiteX3" fmla="*/ 14173201 w 24416658"/>
              <a:gd name="connsiteY3" fmla="*/ 13764496 h 13764496"/>
              <a:gd name="connsiteX4" fmla="*/ 0 w 24416658"/>
              <a:gd name="connsiteY4" fmla="*/ 8850086 h 13764496"/>
              <a:gd name="connsiteX5" fmla="*/ 32658 w 24416658"/>
              <a:gd name="connsiteY5" fmla="*/ 0 h 137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658" h="13764496">
                <a:moveTo>
                  <a:pt x="32658" y="0"/>
                </a:moveTo>
                <a:lnTo>
                  <a:pt x="24416658" y="0"/>
                </a:lnTo>
                <a:lnTo>
                  <a:pt x="24416658" y="13748168"/>
                </a:lnTo>
                <a:lnTo>
                  <a:pt x="14173201" y="13764496"/>
                </a:lnTo>
                <a:lnTo>
                  <a:pt x="0" y="8850086"/>
                </a:lnTo>
                <a:lnTo>
                  <a:pt x="326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58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238125" y="3581243"/>
            <a:ext cx="2300040" cy="1319526"/>
          </a:xfrm>
          <a:prstGeom prst="rect">
            <a:avLst/>
          </a:prstGeom>
        </p:spPr>
        <p:txBody>
          <a:bodyPr anchor="b"/>
          <a:lstStyle>
            <a:lvl1pPr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861827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Afbeelding"/>
          <p:cNvSpPr>
            <a:spLocks noGrp="1"/>
          </p:cNvSpPr>
          <p:nvPr>
            <p:ph type="pic" idx="13"/>
          </p:nvPr>
        </p:nvSpPr>
        <p:spPr>
          <a:xfrm>
            <a:off x="-3348" y="-12520"/>
            <a:ext cx="8438094" cy="5156293"/>
          </a:xfrm>
          <a:custGeom>
            <a:avLst/>
            <a:gdLst>
              <a:gd name="connsiteX0" fmla="*/ 0 w 22501585"/>
              <a:gd name="connsiteY0" fmla="*/ 0 h 13717457"/>
              <a:gd name="connsiteX1" fmla="*/ 22501585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0 h 13717457"/>
              <a:gd name="connsiteX1" fmla="*/ 17896927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16329 h 13733786"/>
              <a:gd name="connsiteX1" fmla="*/ 17456057 w 22501585"/>
              <a:gd name="connsiteY1" fmla="*/ 0 h 13733786"/>
              <a:gd name="connsiteX2" fmla="*/ 22501585 w 22501585"/>
              <a:gd name="connsiteY2" fmla="*/ 13733786 h 13733786"/>
              <a:gd name="connsiteX3" fmla="*/ 0 w 22501585"/>
              <a:gd name="connsiteY3" fmla="*/ 13733786 h 13733786"/>
              <a:gd name="connsiteX4" fmla="*/ 0 w 22501585"/>
              <a:gd name="connsiteY4" fmla="*/ 16329 h 13733786"/>
              <a:gd name="connsiteX0" fmla="*/ 0 w 22501585"/>
              <a:gd name="connsiteY0" fmla="*/ 32657 h 13750114"/>
              <a:gd name="connsiteX1" fmla="*/ 17080499 w 22501585"/>
              <a:gd name="connsiteY1" fmla="*/ 0 h 13750114"/>
              <a:gd name="connsiteX2" fmla="*/ 22501585 w 22501585"/>
              <a:gd name="connsiteY2" fmla="*/ 13750114 h 13750114"/>
              <a:gd name="connsiteX3" fmla="*/ 0 w 22501585"/>
              <a:gd name="connsiteY3" fmla="*/ 13750114 h 13750114"/>
              <a:gd name="connsiteX4" fmla="*/ 0 w 22501585"/>
              <a:gd name="connsiteY4" fmla="*/ 32657 h 137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01585" h="13750114">
                <a:moveTo>
                  <a:pt x="0" y="32657"/>
                </a:moveTo>
                <a:lnTo>
                  <a:pt x="17080499" y="0"/>
                </a:lnTo>
                <a:lnTo>
                  <a:pt x="22501585" y="13750114"/>
                </a:lnTo>
                <a:lnTo>
                  <a:pt x="0" y="13750114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96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7070725" y="242731"/>
            <a:ext cx="1832273" cy="465803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3689257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fbeelding"/>
          <p:cNvSpPr>
            <a:spLocks noGrp="1"/>
          </p:cNvSpPr>
          <p:nvPr>
            <p:ph type="pic" idx="13"/>
          </p:nvPr>
        </p:nvSpPr>
        <p:spPr>
          <a:xfrm>
            <a:off x="-3349" y="-23174"/>
            <a:ext cx="9175924" cy="5166947"/>
          </a:xfrm>
          <a:custGeom>
            <a:avLst/>
            <a:gdLst>
              <a:gd name="connsiteX0" fmla="*/ 0 w 24401860"/>
              <a:gd name="connsiteY0" fmla="*/ 0 h 13745869"/>
              <a:gd name="connsiteX1" fmla="*/ 24401860 w 24401860"/>
              <a:gd name="connsiteY1" fmla="*/ 0 h 13745869"/>
              <a:gd name="connsiteX2" fmla="*/ 24401860 w 24401860"/>
              <a:gd name="connsiteY2" fmla="*/ 13745869 h 13745869"/>
              <a:gd name="connsiteX3" fmla="*/ 0 w 24401860"/>
              <a:gd name="connsiteY3" fmla="*/ 13745869 h 13745869"/>
              <a:gd name="connsiteX4" fmla="*/ 0 w 24401860"/>
              <a:gd name="connsiteY4" fmla="*/ 0 h 13745869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24401860 w 24401860"/>
              <a:gd name="connsiteY2" fmla="*/ 13778526 h 13778526"/>
              <a:gd name="connsiteX3" fmla="*/ 0 w 24401860"/>
              <a:gd name="connsiteY3" fmla="*/ 13778526 h 13778526"/>
              <a:gd name="connsiteX4" fmla="*/ 0 w 24401860"/>
              <a:gd name="connsiteY4" fmla="*/ 32657 h 13778526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15423101 w 24401860"/>
              <a:gd name="connsiteY2" fmla="*/ 5074668 h 13778526"/>
              <a:gd name="connsiteX3" fmla="*/ 24401860 w 24401860"/>
              <a:gd name="connsiteY3" fmla="*/ 13778526 h 13778526"/>
              <a:gd name="connsiteX4" fmla="*/ 0 w 24401860"/>
              <a:gd name="connsiteY4" fmla="*/ 13778526 h 13778526"/>
              <a:gd name="connsiteX5" fmla="*/ 0 w 24401860"/>
              <a:gd name="connsiteY5" fmla="*/ 32657 h 13778526"/>
              <a:gd name="connsiteX0" fmla="*/ 0 w 24469130"/>
              <a:gd name="connsiteY0" fmla="*/ 32657 h 13778526"/>
              <a:gd name="connsiteX1" fmla="*/ 10244988 w 24469130"/>
              <a:gd name="connsiteY1" fmla="*/ 0 h 13778526"/>
              <a:gd name="connsiteX2" fmla="*/ 24469130 w 24469130"/>
              <a:gd name="connsiteY2" fmla="*/ 5384911 h 13778526"/>
              <a:gd name="connsiteX3" fmla="*/ 24401860 w 24469130"/>
              <a:gd name="connsiteY3" fmla="*/ 13778526 h 13778526"/>
              <a:gd name="connsiteX4" fmla="*/ 0 w 24469130"/>
              <a:gd name="connsiteY4" fmla="*/ 13778526 h 13778526"/>
              <a:gd name="connsiteX5" fmla="*/ 0 w 24469130"/>
              <a:gd name="connsiteY5" fmla="*/ 32657 h 137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9130" h="13778526">
                <a:moveTo>
                  <a:pt x="0" y="32657"/>
                </a:moveTo>
                <a:lnTo>
                  <a:pt x="10244988" y="0"/>
                </a:lnTo>
                <a:lnTo>
                  <a:pt x="24469130" y="5384911"/>
                </a:lnTo>
                <a:lnTo>
                  <a:pt x="24401860" y="13778526"/>
                </a:lnTo>
                <a:lnTo>
                  <a:pt x="0" y="13778526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60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6289303" y="242731"/>
            <a:ext cx="2613695" cy="149826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1923566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209" y="1293854"/>
            <a:ext cx="6220749" cy="3373223"/>
          </a:xfrm>
          <a:prstGeom prst="rect">
            <a:avLst/>
          </a:prstGeom>
        </p:spPr>
      </p:pic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3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3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79950" y="3281869"/>
            <a:ext cx="4180852" cy="923697"/>
          </a:xfrm>
          <a:prstGeom prst="rect">
            <a:avLst/>
          </a:prstGeom>
        </p:spPr>
        <p:txBody>
          <a:bodyPr lIns="0" rIns="0"/>
          <a:lstStyle>
            <a:lvl1pPr marL="15240" indent="0" algn="r">
              <a:buNone/>
              <a:defRPr sz="180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543867" y="4551606"/>
            <a:ext cx="1317668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600" cap="none" baseline="0" dirty="0" smtClean="0">
                <a:solidFill>
                  <a:srgbClr val="E3D88A"/>
                </a:solidFill>
              </a:rPr>
              <a:t>David </a:t>
            </a:r>
            <a:r>
              <a:rPr lang="en-US" sz="1600" cap="none" baseline="0" dirty="0" err="1" smtClean="0">
                <a:solidFill>
                  <a:srgbClr val="E3D88A"/>
                </a:solidFill>
              </a:rPr>
              <a:t>Groep</a:t>
            </a:r>
            <a:endParaRPr lang="en-US" sz="1600" cap="none" baseline="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200" cap="none" baseline="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35" y="4473814"/>
            <a:ext cx="1186455" cy="4615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317" y="4390909"/>
            <a:ext cx="3017492" cy="62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517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209" y="1293854"/>
            <a:ext cx="6220749" cy="3373223"/>
          </a:xfrm>
          <a:prstGeom prst="rect">
            <a:avLst/>
          </a:prstGeom>
        </p:spPr>
      </p:pic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3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3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79950" y="3281869"/>
            <a:ext cx="4180852" cy="923697"/>
          </a:xfrm>
          <a:prstGeom prst="rect">
            <a:avLst/>
          </a:prstGeom>
        </p:spPr>
        <p:txBody>
          <a:bodyPr lIns="0" rIns="0"/>
          <a:lstStyle>
            <a:lvl1pPr marL="15240" indent="0" algn="r">
              <a:buNone/>
              <a:defRPr sz="180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543867" y="4551606"/>
            <a:ext cx="1317668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600" cap="none" baseline="0" dirty="0" smtClean="0">
                <a:solidFill>
                  <a:srgbClr val="E3D88A"/>
                </a:solidFill>
              </a:rPr>
              <a:t>David </a:t>
            </a:r>
            <a:r>
              <a:rPr lang="en-US" sz="1600" cap="none" baseline="0" dirty="0" err="1" smtClean="0">
                <a:solidFill>
                  <a:srgbClr val="E3D88A"/>
                </a:solidFill>
              </a:rPr>
              <a:t>Groep</a:t>
            </a:r>
            <a:endParaRPr lang="en-US" sz="1600" cap="none" baseline="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200" cap="none" baseline="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35" y="4473814"/>
            <a:ext cx="1186455" cy="46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462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UM - NightBeel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 sz="1400"/>
            </a:lvl2pPr>
            <a:lvl3pPr marL="288925" indent="0">
              <a:buFont typeface="Arial" panose="020B0604020202020204" pitchFamily="34" charset="0"/>
              <a:buNone/>
              <a:defRPr sz="1200"/>
            </a:lvl3pPr>
            <a:lvl4pPr marL="401638" indent="0">
              <a:buFont typeface="Arial" panose="020B0604020202020204" pitchFamily="34" charset="0"/>
              <a:buNone/>
              <a:defRPr sz="1100"/>
            </a:lvl4pPr>
            <a:lvl5pPr marL="515938" indent="0">
              <a:buFont typeface="Arial" panose="020B0604020202020204" pitchFamily="34" charset="0"/>
              <a:buNone/>
              <a:defRPr sz="11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780311"/>
      </p:ext>
    </p:extLst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99440"/>
            <a:ext cx="7029450" cy="742932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86" y="4487082"/>
            <a:ext cx="2428073" cy="5047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91420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99440"/>
            <a:ext cx="7029450" cy="742932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27587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EC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68960"/>
            <a:ext cx="7029450" cy="773412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86" y="4487082"/>
            <a:ext cx="2428073" cy="5047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" y="45688"/>
            <a:ext cx="552054" cy="375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559206" y="-8110"/>
            <a:ext cx="335540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This work has also been co-supported by projects that have received funding from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the European Union’s Horizon research and innovation programmes.</a:t>
            </a:r>
            <a:endParaRPr lang="en-GB" sz="650" cap="none" dirty="0">
              <a:solidFill>
                <a:srgbClr val="E3D8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890727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EC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68960"/>
            <a:ext cx="7029450" cy="773412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59206" y="-8110"/>
            <a:ext cx="335540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This work has also been co-supported by projects that have received funding from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the European Union’s Horizon research and innovation programmes.</a:t>
            </a:r>
            <a:endParaRPr lang="en-GB" sz="650" cap="none" dirty="0">
              <a:solidFill>
                <a:srgbClr val="E3D88B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" y="45688"/>
            <a:ext cx="552054" cy="375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36193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RD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791" y="1095615"/>
            <a:ext cx="6135650" cy="3613544"/>
          </a:xfrm>
          <a:prstGeom prst="rect">
            <a:avLst/>
          </a:prstGeom>
        </p:spPr>
      </p:pic>
      <p:sp>
        <p:nvSpPr>
          <p:cNvPr id="6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348597"/>
            <a:ext cx="7029450" cy="993775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10" name="Rechthoek"/>
          <p:cNvSpPr/>
          <p:nvPr userDrawn="1"/>
        </p:nvSpPr>
        <p:spPr>
          <a:xfrm>
            <a:off x="1130" y="4667250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5064467" y="3720459"/>
            <a:ext cx="3936975" cy="1105431"/>
            <a:chOff x="13257342" y="9941877"/>
            <a:chExt cx="10498600" cy="2947816"/>
          </a:xfrm>
        </p:grpSpPr>
        <p:sp>
          <p:nvSpPr>
            <p:cNvPr id="12" name="2011-2016…"/>
            <p:cNvSpPr txBox="1"/>
            <p:nvPr/>
          </p:nvSpPr>
          <p:spPr>
            <a:xfrm>
              <a:off x="13257342" y="9941877"/>
              <a:ext cx="1049860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cap="none" baseline="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cap="none" baseline="0" dirty="0" err="1" smtClean="0">
                  <a:solidFill>
                    <a:schemeClr val="bg1"/>
                  </a:solidFill>
                </a:rPr>
                <a:t>Groep</a:t>
              </a:r>
              <a:endParaRPr lang="en-US" sz="1800" cap="none" baseline="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00" cap="none" baseline="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00" cap="none" baseline="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>
                  <a:solidFill>
                    <a:srgbClr val="6F2575"/>
                  </a:solidFill>
                </a:rPr>
                <a:t>https://orcid.org/0000-0003-1026-6606</a:t>
              </a:r>
              <a:endParaRPr sz="1300" cap="none" baseline="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8979" y="12028322"/>
              <a:ext cx="529432" cy="52943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652" y="3957111"/>
            <a:ext cx="1834422" cy="7189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71480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SURF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348597"/>
            <a:ext cx="7029450" cy="993775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930" y="4177514"/>
            <a:ext cx="1259675" cy="4937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83" y="4215439"/>
            <a:ext cx="1010653" cy="5151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256" y="4017975"/>
            <a:ext cx="622642" cy="7766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09859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UM - NightBeeldTekst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2075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 sz="1400"/>
            </a:lvl2pPr>
            <a:lvl3pPr marL="288925" indent="0">
              <a:buFont typeface="Arial" panose="020B0604020202020204" pitchFamily="34" charset="0"/>
              <a:buNone/>
              <a:defRPr sz="1200"/>
            </a:lvl3pPr>
            <a:lvl4pPr marL="401638" indent="0">
              <a:buFont typeface="Arial" panose="020B0604020202020204" pitchFamily="34" charset="0"/>
              <a:buNone/>
              <a:defRPr sz="1100"/>
            </a:lvl4pPr>
            <a:lvl5pPr marL="515938" indent="0">
              <a:buFont typeface="Arial" panose="020B0604020202020204" pitchFamily="34" charset="0"/>
              <a:buNone/>
              <a:defRPr sz="11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900">
                <a:solidFill>
                  <a:srgbClr val="E3D88B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896748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UM - Night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02801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UM - NightBeeld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900">
                <a:solidFill>
                  <a:srgbClr val="E3D88B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4688006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UM - NightSub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4418" y="3280613"/>
            <a:ext cx="5020932" cy="993775"/>
          </a:xfrm>
          <a:prstGeom prst="rect">
            <a:avLst/>
          </a:prstGeom>
        </p:spPr>
        <p:txBody>
          <a:bodyPr lIns="0" rIns="0"/>
          <a:lstStyle>
            <a:lvl1pPr>
              <a:defRPr sz="3600">
                <a:solidFill>
                  <a:srgbClr val="E3D88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pic>
        <p:nvPicPr>
          <p:cNvPr id="10" name="NIKHEF_PATROON1.png" descr="NIKHEF_PATROON1.png"/>
          <p:cNvPicPr>
            <a:picLocks noChangeAspect="1"/>
          </p:cNvPicPr>
          <p:nvPr userDrawn="1"/>
        </p:nvPicPr>
        <p:blipFill rotWithShape="1">
          <a:blip r:embed="rId2">
            <a:extLst/>
          </a:blip>
          <a:srcRect l="3709" t="15831" r="44950" b="12066"/>
          <a:stretch/>
        </p:blipFill>
        <p:spPr>
          <a:xfrm rot="10800000">
            <a:off x="0" y="505593"/>
            <a:ext cx="3657600" cy="35661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5040" y="2022475"/>
            <a:ext cx="502031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E3D88B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34306250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4965166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51669489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ikUM - 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CF5EDDB9-7A86-D04C-9401-98EF4D0D7E6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4" name="NIKHEF_PATROON5.png">
            <a:extLst>
              <a:ext uri="{FF2B5EF4-FFF2-40B4-BE49-F238E27FC236}">
                <a16:creationId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70" y="873934"/>
            <a:ext cx="4044130" cy="3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id="{2F26257E-A76C-5E40-B770-327856CFA5B4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rgbClr val="E3D88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223532"/>
            <a:ext cx="2657839" cy="55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97269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1860"/>
            <a:ext cx="4191769" cy="337201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4191769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16904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90673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49925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67363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8520"/>
            <a:ext cx="4191769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01381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3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5841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ikUM - 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0" name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43" y="531491"/>
            <a:ext cx="4364024" cy="398511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9" y="1181003"/>
            <a:ext cx="2614842" cy="5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217708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7440464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36890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42677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98156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85286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708383" y="0"/>
            <a:ext cx="1435618" cy="5143500"/>
            <a:chOff x="20555686" y="0"/>
            <a:chExt cx="3828315" cy="13716001"/>
          </a:xfrm>
        </p:grpSpPr>
        <p:sp>
          <p:nvSpPr>
            <p:cNvPr id="373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7440464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6846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8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38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3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39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ikUM - 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51" y="436086"/>
            <a:ext cx="3919974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id="{96100131-228D-D34D-9A53-6D440D784316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8" name="Tekst">
            <a:extLst>
              <a:ext uri="{FF2B5EF4-FFF2-40B4-BE49-F238E27FC236}">
                <a16:creationId xmlns:a16="http://schemas.microsoft.com/office/drawing/2014/main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37068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8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9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3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4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0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1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0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0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3573314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0380"/>
            <a:ext cx="3572718" cy="338044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5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56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0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54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57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fbeelding"/>
          <p:cNvSpPr>
            <a:spLocks noGrp="1"/>
          </p:cNvSpPr>
          <p:nvPr>
            <p:ph type="pic" idx="13"/>
          </p:nvPr>
        </p:nvSpPr>
        <p:spPr>
          <a:xfrm>
            <a:off x="-23243" y="-7317"/>
            <a:ext cx="9190485" cy="515813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fbeelding"/>
          <p:cNvSpPr>
            <a:spLocks noGrp="1"/>
          </p:cNvSpPr>
          <p:nvPr>
            <p:ph type="pic" idx="13"/>
          </p:nvPr>
        </p:nvSpPr>
        <p:spPr>
          <a:xfrm>
            <a:off x="-12247" y="0"/>
            <a:ext cx="9156247" cy="5161686"/>
          </a:xfrm>
          <a:custGeom>
            <a:avLst/>
            <a:gdLst>
              <a:gd name="connsiteX0" fmla="*/ 0 w 24384000"/>
              <a:gd name="connsiteY0" fmla="*/ 0 h 13748168"/>
              <a:gd name="connsiteX1" fmla="*/ 24384000 w 24384000"/>
              <a:gd name="connsiteY1" fmla="*/ 0 h 13748168"/>
              <a:gd name="connsiteX2" fmla="*/ 24384000 w 24384000"/>
              <a:gd name="connsiteY2" fmla="*/ 13748168 h 13748168"/>
              <a:gd name="connsiteX3" fmla="*/ 0 w 24384000"/>
              <a:gd name="connsiteY3" fmla="*/ 13748168 h 13748168"/>
              <a:gd name="connsiteX4" fmla="*/ 0 w 24384000"/>
              <a:gd name="connsiteY4" fmla="*/ 0 h 13748168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0 w 24384000"/>
              <a:gd name="connsiteY4" fmla="*/ 0 h 13764497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4539343 w 24384000"/>
              <a:gd name="connsiteY4" fmla="*/ 5061857 h 13764497"/>
              <a:gd name="connsiteX5" fmla="*/ 0 w 24384000"/>
              <a:gd name="connsiteY5" fmla="*/ 0 h 13764497"/>
              <a:gd name="connsiteX0" fmla="*/ 16329 w 24400329"/>
              <a:gd name="connsiteY0" fmla="*/ 0 h 13764497"/>
              <a:gd name="connsiteX1" fmla="*/ 24400329 w 24400329"/>
              <a:gd name="connsiteY1" fmla="*/ 0 h 13764497"/>
              <a:gd name="connsiteX2" fmla="*/ 24400329 w 24400329"/>
              <a:gd name="connsiteY2" fmla="*/ 13748168 h 13764497"/>
              <a:gd name="connsiteX3" fmla="*/ 12360729 w 24400329"/>
              <a:gd name="connsiteY3" fmla="*/ 13764497 h 13764497"/>
              <a:gd name="connsiteX4" fmla="*/ 0 w 24400329"/>
              <a:gd name="connsiteY4" fmla="*/ 6874328 h 13764497"/>
              <a:gd name="connsiteX5" fmla="*/ 16329 w 24400329"/>
              <a:gd name="connsiteY5" fmla="*/ 0 h 13764497"/>
              <a:gd name="connsiteX0" fmla="*/ 32658 w 24416658"/>
              <a:gd name="connsiteY0" fmla="*/ 0 h 13764497"/>
              <a:gd name="connsiteX1" fmla="*/ 24416658 w 24416658"/>
              <a:gd name="connsiteY1" fmla="*/ 0 h 13764497"/>
              <a:gd name="connsiteX2" fmla="*/ 24416658 w 24416658"/>
              <a:gd name="connsiteY2" fmla="*/ 13748168 h 13764497"/>
              <a:gd name="connsiteX3" fmla="*/ 12377058 w 24416658"/>
              <a:gd name="connsiteY3" fmla="*/ 13764497 h 13764497"/>
              <a:gd name="connsiteX4" fmla="*/ 0 w 24416658"/>
              <a:gd name="connsiteY4" fmla="*/ 8850086 h 13764497"/>
              <a:gd name="connsiteX5" fmla="*/ 32658 w 24416658"/>
              <a:gd name="connsiteY5" fmla="*/ 0 h 13764497"/>
              <a:gd name="connsiteX0" fmla="*/ 32658 w 24416658"/>
              <a:gd name="connsiteY0" fmla="*/ 0 h 13748168"/>
              <a:gd name="connsiteX1" fmla="*/ 24416658 w 24416658"/>
              <a:gd name="connsiteY1" fmla="*/ 0 h 13748168"/>
              <a:gd name="connsiteX2" fmla="*/ 24416658 w 24416658"/>
              <a:gd name="connsiteY2" fmla="*/ 13748168 h 13748168"/>
              <a:gd name="connsiteX3" fmla="*/ 14597744 w 24416658"/>
              <a:gd name="connsiteY3" fmla="*/ 13748168 h 13748168"/>
              <a:gd name="connsiteX4" fmla="*/ 0 w 24416658"/>
              <a:gd name="connsiteY4" fmla="*/ 8850086 h 13748168"/>
              <a:gd name="connsiteX5" fmla="*/ 32658 w 24416658"/>
              <a:gd name="connsiteY5" fmla="*/ 0 h 13748168"/>
              <a:gd name="connsiteX0" fmla="*/ 32658 w 24416658"/>
              <a:gd name="connsiteY0" fmla="*/ 0 h 13764496"/>
              <a:gd name="connsiteX1" fmla="*/ 24416658 w 24416658"/>
              <a:gd name="connsiteY1" fmla="*/ 0 h 13764496"/>
              <a:gd name="connsiteX2" fmla="*/ 24416658 w 24416658"/>
              <a:gd name="connsiteY2" fmla="*/ 13748168 h 13764496"/>
              <a:gd name="connsiteX3" fmla="*/ 14173201 w 24416658"/>
              <a:gd name="connsiteY3" fmla="*/ 13764496 h 13764496"/>
              <a:gd name="connsiteX4" fmla="*/ 0 w 24416658"/>
              <a:gd name="connsiteY4" fmla="*/ 8850086 h 13764496"/>
              <a:gd name="connsiteX5" fmla="*/ 32658 w 24416658"/>
              <a:gd name="connsiteY5" fmla="*/ 0 h 137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658" h="13764496">
                <a:moveTo>
                  <a:pt x="32658" y="0"/>
                </a:moveTo>
                <a:lnTo>
                  <a:pt x="24416658" y="0"/>
                </a:lnTo>
                <a:lnTo>
                  <a:pt x="24416658" y="13748168"/>
                </a:lnTo>
                <a:lnTo>
                  <a:pt x="14173201" y="13764496"/>
                </a:lnTo>
                <a:lnTo>
                  <a:pt x="0" y="8850086"/>
                </a:lnTo>
                <a:lnTo>
                  <a:pt x="326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58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238125" y="3581243"/>
            <a:ext cx="2300040" cy="1319526"/>
          </a:xfrm>
          <a:prstGeom prst="rect">
            <a:avLst/>
          </a:prstGeom>
        </p:spPr>
        <p:txBody>
          <a:bodyPr anchor="b"/>
          <a:lstStyle>
            <a:lvl1pPr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Afbeelding"/>
          <p:cNvSpPr>
            <a:spLocks noGrp="1"/>
          </p:cNvSpPr>
          <p:nvPr>
            <p:ph type="pic" idx="13"/>
          </p:nvPr>
        </p:nvSpPr>
        <p:spPr>
          <a:xfrm>
            <a:off x="-3348" y="-12520"/>
            <a:ext cx="8438094" cy="5156293"/>
          </a:xfrm>
          <a:custGeom>
            <a:avLst/>
            <a:gdLst>
              <a:gd name="connsiteX0" fmla="*/ 0 w 22501585"/>
              <a:gd name="connsiteY0" fmla="*/ 0 h 13717457"/>
              <a:gd name="connsiteX1" fmla="*/ 22501585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0 h 13717457"/>
              <a:gd name="connsiteX1" fmla="*/ 17896927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16329 h 13733786"/>
              <a:gd name="connsiteX1" fmla="*/ 17456057 w 22501585"/>
              <a:gd name="connsiteY1" fmla="*/ 0 h 13733786"/>
              <a:gd name="connsiteX2" fmla="*/ 22501585 w 22501585"/>
              <a:gd name="connsiteY2" fmla="*/ 13733786 h 13733786"/>
              <a:gd name="connsiteX3" fmla="*/ 0 w 22501585"/>
              <a:gd name="connsiteY3" fmla="*/ 13733786 h 13733786"/>
              <a:gd name="connsiteX4" fmla="*/ 0 w 22501585"/>
              <a:gd name="connsiteY4" fmla="*/ 16329 h 13733786"/>
              <a:gd name="connsiteX0" fmla="*/ 0 w 22501585"/>
              <a:gd name="connsiteY0" fmla="*/ 32657 h 13750114"/>
              <a:gd name="connsiteX1" fmla="*/ 17080499 w 22501585"/>
              <a:gd name="connsiteY1" fmla="*/ 0 h 13750114"/>
              <a:gd name="connsiteX2" fmla="*/ 22501585 w 22501585"/>
              <a:gd name="connsiteY2" fmla="*/ 13750114 h 13750114"/>
              <a:gd name="connsiteX3" fmla="*/ 0 w 22501585"/>
              <a:gd name="connsiteY3" fmla="*/ 13750114 h 13750114"/>
              <a:gd name="connsiteX4" fmla="*/ 0 w 22501585"/>
              <a:gd name="connsiteY4" fmla="*/ 32657 h 137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01585" h="13750114">
                <a:moveTo>
                  <a:pt x="0" y="32657"/>
                </a:moveTo>
                <a:lnTo>
                  <a:pt x="17080499" y="0"/>
                </a:lnTo>
                <a:lnTo>
                  <a:pt x="22501585" y="13750114"/>
                </a:lnTo>
                <a:lnTo>
                  <a:pt x="0" y="13750114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96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7070725" y="242731"/>
            <a:ext cx="1832273" cy="465803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ikUM - 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70202" y="0"/>
            <a:ext cx="4673798" cy="5149623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11460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fbeelding"/>
          <p:cNvSpPr>
            <a:spLocks noGrp="1"/>
          </p:cNvSpPr>
          <p:nvPr>
            <p:ph type="pic" idx="13"/>
          </p:nvPr>
        </p:nvSpPr>
        <p:spPr>
          <a:xfrm>
            <a:off x="-3349" y="-23174"/>
            <a:ext cx="9175924" cy="5166947"/>
          </a:xfrm>
          <a:custGeom>
            <a:avLst/>
            <a:gdLst>
              <a:gd name="connsiteX0" fmla="*/ 0 w 24401860"/>
              <a:gd name="connsiteY0" fmla="*/ 0 h 13745869"/>
              <a:gd name="connsiteX1" fmla="*/ 24401860 w 24401860"/>
              <a:gd name="connsiteY1" fmla="*/ 0 h 13745869"/>
              <a:gd name="connsiteX2" fmla="*/ 24401860 w 24401860"/>
              <a:gd name="connsiteY2" fmla="*/ 13745869 h 13745869"/>
              <a:gd name="connsiteX3" fmla="*/ 0 w 24401860"/>
              <a:gd name="connsiteY3" fmla="*/ 13745869 h 13745869"/>
              <a:gd name="connsiteX4" fmla="*/ 0 w 24401860"/>
              <a:gd name="connsiteY4" fmla="*/ 0 h 13745869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24401860 w 24401860"/>
              <a:gd name="connsiteY2" fmla="*/ 13778526 h 13778526"/>
              <a:gd name="connsiteX3" fmla="*/ 0 w 24401860"/>
              <a:gd name="connsiteY3" fmla="*/ 13778526 h 13778526"/>
              <a:gd name="connsiteX4" fmla="*/ 0 w 24401860"/>
              <a:gd name="connsiteY4" fmla="*/ 32657 h 13778526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15423101 w 24401860"/>
              <a:gd name="connsiteY2" fmla="*/ 5074668 h 13778526"/>
              <a:gd name="connsiteX3" fmla="*/ 24401860 w 24401860"/>
              <a:gd name="connsiteY3" fmla="*/ 13778526 h 13778526"/>
              <a:gd name="connsiteX4" fmla="*/ 0 w 24401860"/>
              <a:gd name="connsiteY4" fmla="*/ 13778526 h 13778526"/>
              <a:gd name="connsiteX5" fmla="*/ 0 w 24401860"/>
              <a:gd name="connsiteY5" fmla="*/ 32657 h 13778526"/>
              <a:gd name="connsiteX0" fmla="*/ 0 w 24469130"/>
              <a:gd name="connsiteY0" fmla="*/ 32657 h 13778526"/>
              <a:gd name="connsiteX1" fmla="*/ 10244988 w 24469130"/>
              <a:gd name="connsiteY1" fmla="*/ 0 h 13778526"/>
              <a:gd name="connsiteX2" fmla="*/ 24469130 w 24469130"/>
              <a:gd name="connsiteY2" fmla="*/ 5384911 h 13778526"/>
              <a:gd name="connsiteX3" fmla="*/ 24401860 w 24469130"/>
              <a:gd name="connsiteY3" fmla="*/ 13778526 h 13778526"/>
              <a:gd name="connsiteX4" fmla="*/ 0 w 24469130"/>
              <a:gd name="connsiteY4" fmla="*/ 13778526 h 13778526"/>
              <a:gd name="connsiteX5" fmla="*/ 0 w 24469130"/>
              <a:gd name="connsiteY5" fmla="*/ 32657 h 137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9130" h="13778526">
                <a:moveTo>
                  <a:pt x="0" y="32657"/>
                </a:moveTo>
                <a:lnTo>
                  <a:pt x="10244988" y="0"/>
                </a:lnTo>
                <a:lnTo>
                  <a:pt x="24469130" y="5384911"/>
                </a:lnTo>
                <a:lnTo>
                  <a:pt x="24401860" y="13778526"/>
                </a:lnTo>
                <a:lnTo>
                  <a:pt x="0" y="13778526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60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6289303" y="242731"/>
            <a:ext cx="2613695" cy="149826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[A2] Beeld + 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900">
                <a:solidFill>
                  <a:srgbClr val="6F2575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15405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5725322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[A2]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02791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66080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[A2] Beeld + Tekst + 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7"/>
            <a:ext cx="8669759" cy="329077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900">
                <a:solidFill>
                  <a:srgbClr val="6F2575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24033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[A2] Black Beeld + Tekst + 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2075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900">
                <a:solidFill>
                  <a:srgbClr val="E3D88B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7160676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[A2] Beeld + 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900">
                <a:solidFill>
                  <a:srgbClr val="E3D88B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234525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ik - 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8926" y="98775"/>
            <a:ext cx="7123931" cy="494595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7262180" y="1067"/>
            <a:ext cx="1916944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" name="Driehoek"/>
          <p:cNvSpPr/>
          <p:nvPr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82697"/>
          </a:xfrm>
          <a:prstGeom prst="rect">
            <a:avLst/>
          </a:prstGeom>
        </p:spPr>
        <p:txBody>
          <a:bodyPr anchor="b"/>
          <a:lstStyle>
            <a:lvl1pPr>
              <a:defRPr sz="1600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34043019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ik - 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CF5EDDB9-7A86-D04C-9401-98EF4D0D7E6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4" name="NIKHEF_PATROON5.png">
            <a:extLst>
              <a:ext uri="{FF2B5EF4-FFF2-40B4-BE49-F238E27FC236}">
                <a16:creationId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70" y="873934"/>
            <a:ext cx="4044130" cy="3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id="{2F26257E-A76C-5E40-B770-327856CFA5B4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9418340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UM - Beel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119063" indent="0">
              <a:buFont typeface="Arial" panose="020B0604020202020204" pitchFamily="34" charset="0"/>
              <a:buNone/>
              <a:defRPr sz="1400"/>
            </a:lvl2pPr>
            <a:lvl3pPr marL="288925" indent="0">
              <a:buFont typeface="Arial" panose="020B0604020202020204" pitchFamily="34" charset="0"/>
              <a:buNone/>
              <a:defRPr sz="1200"/>
            </a:lvl3pPr>
            <a:lvl4pPr marL="401638" indent="0">
              <a:buFont typeface="Arial" panose="020B0604020202020204" pitchFamily="34" charset="0"/>
              <a:buNone/>
              <a:defRPr sz="1100"/>
            </a:lvl4pPr>
            <a:lvl5pPr marL="515938" indent="0">
              <a:buFont typeface="Arial" panose="020B0604020202020204" pitchFamily="34" charset="0"/>
              <a:buNone/>
              <a:defRPr sz="11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2139330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ik - 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0" name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43" y="531491"/>
            <a:ext cx="4364024" cy="398511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2728547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ik - 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51" y="436086"/>
            <a:ext cx="3919974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id="{96100131-228D-D34D-9A53-6D440D784316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8" name="Tekst">
            <a:extLst>
              <a:ext uri="{FF2B5EF4-FFF2-40B4-BE49-F238E27FC236}">
                <a16:creationId xmlns:a16="http://schemas.microsoft.com/office/drawing/2014/main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11421751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ik - 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70202" y="0"/>
            <a:ext cx="4673798" cy="5149623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8019193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119063" indent="0">
              <a:buFont typeface="Arial" panose="020B0604020202020204" pitchFamily="34" charset="0"/>
              <a:buNone/>
              <a:defRPr sz="1400"/>
            </a:lvl2pPr>
            <a:lvl3pPr marL="288925" indent="0">
              <a:buFont typeface="Arial" panose="020B0604020202020204" pitchFamily="34" charset="0"/>
              <a:buNone/>
              <a:defRPr sz="1200"/>
            </a:lvl3pPr>
            <a:lvl4pPr marL="401638" indent="0">
              <a:buFont typeface="Arial" panose="020B0604020202020204" pitchFamily="34" charset="0"/>
              <a:buNone/>
              <a:defRPr sz="1100"/>
            </a:lvl4pPr>
            <a:lvl5pPr marL="515938" indent="0">
              <a:buFont typeface="Arial" panose="020B0604020202020204" pitchFamily="34" charset="0"/>
              <a:buNone/>
              <a:defRPr sz="11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8749203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Tekst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290777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119063" indent="0">
              <a:buFont typeface="Arial" panose="020B0604020202020204" pitchFamily="34" charset="0"/>
              <a:buNone/>
              <a:defRPr sz="1400"/>
            </a:lvl2pPr>
            <a:lvl3pPr marL="288925" indent="0">
              <a:buFont typeface="Arial" panose="020B0604020202020204" pitchFamily="34" charset="0"/>
              <a:buNone/>
              <a:defRPr sz="1200"/>
            </a:lvl3pPr>
            <a:lvl4pPr marL="401638" indent="0">
              <a:buFont typeface="Arial" panose="020B0604020202020204" pitchFamily="34" charset="0"/>
              <a:buNone/>
              <a:defRPr sz="1100"/>
            </a:lvl4pPr>
            <a:lvl5pPr marL="515938" indent="0">
              <a:buFont typeface="Arial" panose="020B0604020202020204" pitchFamily="34" charset="0"/>
              <a:buNone/>
              <a:defRPr sz="11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900">
                <a:solidFill>
                  <a:srgbClr val="6F2575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0105290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9753344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Beeld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900">
                <a:solidFill>
                  <a:srgbClr val="6F2575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4679664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Sub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280613"/>
            <a:ext cx="5772150" cy="993775"/>
          </a:xfrm>
          <a:prstGeom prst="rect">
            <a:avLst/>
          </a:prstGeom>
        </p:spPr>
        <p:txBody>
          <a:bodyPr lIns="0" rIns="0"/>
          <a:lstStyle>
            <a:lvl1pPr>
              <a:defRPr sz="3600">
                <a:solidFill>
                  <a:srgbClr val="6F257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7" r="-3946"/>
          <a:stretch/>
        </p:blipFill>
        <p:spPr>
          <a:xfrm>
            <a:off x="0" y="187608"/>
            <a:ext cx="2743200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3200" y="2022475"/>
            <a:ext cx="577215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6F2575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318347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Night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 sz="1400"/>
            </a:lvl2pPr>
            <a:lvl3pPr marL="288925" indent="0">
              <a:buFont typeface="Arial" panose="020B0604020202020204" pitchFamily="34" charset="0"/>
              <a:buNone/>
              <a:defRPr sz="1200"/>
            </a:lvl3pPr>
            <a:lvl4pPr marL="401638" indent="0">
              <a:buFont typeface="Arial" panose="020B0604020202020204" pitchFamily="34" charset="0"/>
              <a:buNone/>
              <a:defRPr sz="1100"/>
            </a:lvl4pPr>
            <a:lvl5pPr marL="515938" indent="0">
              <a:buFont typeface="Arial" panose="020B0604020202020204" pitchFamily="34" charset="0"/>
              <a:buNone/>
              <a:defRPr sz="11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5964992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NightTekst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2075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 sz="1400"/>
            </a:lvl2pPr>
            <a:lvl3pPr marL="288925" indent="0">
              <a:buFont typeface="Arial" panose="020B0604020202020204" pitchFamily="34" charset="0"/>
              <a:buNone/>
              <a:defRPr sz="1200"/>
            </a:lvl3pPr>
            <a:lvl4pPr marL="401638" indent="0">
              <a:buFont typeface="Arial" panose="020B0604020202020204" pitchFamily="34" charset="0"/>
              <a:buNone/>
              <a:defRPr sz="1100"/>
            </a:lvl4pPr>
            <a:lvl5pPr marL="515938" indent="0">
              <a:buFont typeface="Arial" panose="020B0604020202020204" pitchFamily="34" charset="0"/>
              <a:buNone/>
              <a:defRPr sz="11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900">
                <a:solidFill>
                  <a:srgbClr val="E3D88B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9281818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UM - BeeldTekst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7"/>
            <a:ext cx="8669759" cy="329077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119063" indent="0">
              <a:buFont typeface="Arial" panose="020B0604020202020204" pitchFamily="34" charset="0"/>
              <a:buNone/>
              <a:defRPr sz="1400"/>
            </a:lvl2pPr>
            <a:lvl3pPr marL="288925" indent="0">
              <a:buFont typeface="Arial" panose="020B0604020202020204" pitchFamily="34" charset="0"/>
              <a:buNone/>
              <a:defRPr sz="1200"/>
            </a:lvl3pPr>
            <a:lvl4pPr marL="401638" indent="0">
              <a:buFont typeface="Arial" panose="020B0604020202020204" pitchFamily="34" charset="0"/>
              <a:buNone/>
              <a:defRPr sz="1100"/>
            </a:lvl4pPr>
            <a:lvl5pPr marL="515938" indent="0">
              <a:buFont typeface="Arial" panose="020B0604020202020204" pitchFamily="34" charset="0"/>
              <a:buNone/>
              <a:defRPr sz="11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900">
                <a:solidFill>
                  <a:srgbClr val="6F2575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233798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Night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4516455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NightBeeld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900">
                <a:solidFill>
                  <a:srgbClr val="E3D88B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1783731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NightSub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4418" y="3280613"/>
            <a:ext cx="5020932" cy="993775"/>
          </a:xfrm>
          <a:prstGeom prst="rect">
            <a:avLst/>
          </a:prstGeom>
        </p:spPr>
        <p:txBody>
          <a:bodyPr lIns="0" rIns="0"/>
          <a:lstStyle>
            <a:lvl1pPr>
              <a:defRPr sz="3600">
                <a:solidFill>
                  <a:srgbClr val="E3D88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10" name="NIKHEF_PATROON1.png" descr="NIKHEF_PATROON1.png"/>
          <p:cNvPicPr>
            <a:picLocks noChangeAspect="1"/>
          </p:cNvPicPr>
          <p:nvPr userDrawn="1"/>
        </p:nvPicPr>
        <p:blipFill rotWithShape="1">
          <a:blip r:embed="rId2">
            <a:extLst/>
          </a:blip>
          <a:srcRect l="3709" t="15831" r="44950" b="12066"/>
          <a:stretch/>
        </p:blipFill>
        <p:spPr>
          <a:xfrm rot="10800000">
            <a:off x="0" y="505593"/>
            <a:ext cx="3657600" cy="35661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5040" y="2022475"/>
            <a:ext cx="502031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E3D88B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8660482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3289969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3623222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16904246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9480006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1860"/>
            <a:ext cx="4191769" cy="337201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81607339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4191769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5933633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7912011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UM -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888323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61339778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78687553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8520"/>
            <a:ext cx="4191769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16174032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2168874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3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192293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49722192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74123976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7440464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4093756150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149102221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367002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UM - Beeld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900">
                <a:solidFill>
                  <a:srgbClr val="6F2575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6609834"/>
      </p:ext>
    </p:extLst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4044333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5178964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68879878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708383" y="0"/>
            <a:ext cx="1435618" cy="5143500"/>
            <a:chOff x="20555686" y="0"/>
            <a:chExt cx="3828315" cy="13716001"/>
          </a:xfrm>
        </p:grpSpPr>
        <p:sp>
          <p:nvSpPr>
            <p:cNvPr id="373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7440464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2851580926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1940150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8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38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6650536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3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39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8789566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8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9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4831298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3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4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71514775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0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1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104762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image" Target="../media/image1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image" Target="../media/image2.wmf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26" Type="http://schemas.openxmlformats.org/officeDocument/2006/relationships/slideLayout" Target="../slideLayouts/slideLayout83.xml"/><Relationship Id="rId39" Type="http://schemas.openxmlformats.org/officeDocument/2006/relationships/slideLayout" Target="../slideLayouts/slideLayout96.xml"/><Relationship Id="rId21" Type="http://schemas.openxmlformats.org/officeDocument/2006/relationships/slideLayout" Target="../slideLayouts/slideLayout78.xml"/><Relationship Id="rId34" Type="http://schemas.openxmlformats.org/officeDocument/2006/relationships/slideLayout" Target="../slideLayouts/slideLayout91.xml"/><Relationship Id="rId42" Type="http://schemas.openxmlformats.org/officeDocument/2006/relationships/slideLayout" Target="../slideLayouts/slideLayout99.xml"/><Relationship Id="rId47" Type="http://schemas.openxmlformats.org/officeDocument/2006/relationships/slideLayout" Target="../slideLayouts/slideLayout104.xml"/><Relationship Id="rId50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9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68.xml"/><Relationship Id="rId24" Type="http://schemas.openxmlformats.org/officeDocument/2006/relationships/slideLayout" Target="../slideLayouts/slideLayout81.xml"/><Relationship Id="rId32" Type="http://schemas.openxmlformats.org/officeDocument/2006/relationships/slideLayout" Target="../slideLayouts/slideLayout89.xml"/><Relationship Id="rId37" Type="http://schemas.openxmlformats.org/officeDocument/2006/relationships/slideLayout" Target="../slideLayouts/slideLayout94.xml"/><Relationship Id="rId40" Type="http://schemas.openxmlformats.org/officeDocument/2006/relationships/slideLayout" Target="../slideLayouts/slideLayout97.xml"/><Relationship Id="rId45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80.xml"/><Relationship Id="rId28" Type="http://schemas.openxmlformats.org/officeDocument/2006/relationships/slideLayout" Target="../slideLayouts/slideLayout85.xml"/><Relationship Id="rId36" Type="http://schemas.openxmlformats.org/officeDocument/2006/relationships/slideLayout" Target="../slideLayouts/slideLayout93.xml"/><Relationship Id="rId49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31" Type="http://schemas.openxmlformats.org/officeDocument/2006/relationships/slideLayout" Target="../slideLayouts/slideLayout88.xml"/><Relationship Id="rId44" Type="http://schemas.openxmlformats.org/officeDocument/2006/relationships/slideLayout" Target="../slideLayouts/slideLayout101.xml"/><Relationship Id="rId52" Type="http://schemas.openxmlformats.org/officeDocument/2006/relationships/image" Target="../media/image1.png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Relationship Id="rId27" Type="http://schemas.openxmlformats.org/officeDocument/2006/relationships/slideLayout" Target="../slideLayouts/slideLayout84.xml"/><Relationship Id="rId30" Type="http://schemas.openxmlformats.org/officeDocument/2006/relationships/slideLayout" Target="../slideLayouts/slideLayout87.xml"/><Relationship Id="rId35" Type="http://schemas.openxmlformats.org/officeDocument/2006/relationships/slideLayout" Target="../slideLayouts/slideLayout92.xml"/><Relationship Id="rId43" Type="http://schemas.openxmlformats.org/officeDocument/2006/relationships/slideLayout" Target="../slideLayouts/slideLayout100.xml"/><Relationship Id="rId48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65.xml"/><Relationship Id="rId51" Type="http://schemas.openxmlformats.org/officeDocument/2006/relationships/theme" Target="../theme/theme2.xml"/><Relationship Id="rId3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5" Type="http://schemas.openxmlformats.org/officeDocument/2006/relationships/slideLayout" Target="../slideLayouts/slideLayout82.xml"/><Relationship Id="rId33" Type="http://schemas.openxmlformats.org/officeDocument/2006/relationships/slideLayout" Target="../slideLayouts/slideLayout90.xml"/><Relationship Id="rId38" Type="http://schemas.openxmlformats.org/officeDocument/2006/relationships/slideLayout" Target="../slideLayouts/slideLayout95.xml"/><Relationship Id="rId46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77.xml"/><Relationship Id="rId41" Type="http://schemas.openxmlformats.org/officeDocument/2006/relationships/slideLayout" Target="../slideLayouts/slideLayout98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112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111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125" cap="none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59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242731"/>
            <a:ext cx="4133850" cy="4098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69D6A5BF-E03A-3B42-9900-EB97AADCD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730" r:id="rId2"/>
    <p:sldLayoutId id="2147483731" r:id="rId3"/>
    <p:sldLayoutId id="2147483732" r:id="rId4"/>
    <p:sldLayoutId id="2147483692" r:id="rId5"/>
    <p:sldLayoutId id="2147483735" r:id="rId6"/>
    <p:sldLayoutId id="2147483791" r:id="rId7"/>
    <p:sldLayoutId id="2147483736" r:id="rId8"/>
    <p:sldLayoutId id="2147483792" r:id="rId9"/>
    <p:sldLayoutId id="2147483734" r:id="rId10"/>
    <p:sldLayoutId id="2147483724" r:id="rId11"/>
    <p:sldLayoutId id="2147483797" r:id="rId12"/>
    <p:sldLayoutId id="2147483733" r:id="rId13"/>
    <p:sldLayoutId id="2147483798" r:id="rId14"/>
    <p:sldLayoutId id="2147483737" r:id="rId15"/>
    <p:sldLayoutId id="2147483708" r:id="rId16"/>
    <p:sldLayoutId id="2147483662" r:id="rId17"/>
    <p:sldLayoutId id="2147483701" r:id="rId18"/>
    <p:sldLayoutId id="2147483668" r:id="rId19"/>
    <p:sldLayoutId id="2147483660" r:id="rId20"/>
    <p:sldLayoutId id="2147483704" r:id="rId21"/>
    <p:sldLayoutId id="2147483705" r:id="rId22"/>
    <p:sldLayoutId id="2147483706" r:id="rId23"/>
    <p:sldLayoutId id="2147483707" r:id="rId24"/>
    <p:sldLayoutId id="2147483703" r:id="rId25"/>
    <p:sldLayoutId id="2147483661" r:id="rId26"/>
    <p:sldLayoutId id="2147483664" r:id="rId27"/>
    <p:sldLayoutId id="2147483667" r:id="rId28"/>
    <p:sldLayoutId id="2147483702" r:id="rId29"/>
    <p:sldLayoutId id="2147483697" r:id="rId30"/>
    <p:sldLayoutId id="2147483709" r:id="rId31"/>
    <p:sldLayoutId id="2147483674" r:id="rId32"/>
    <p:sldLayoutId id="2147483677" r:id="rId33"/>
    <p:sldLayoutId id="2147483698" r:id="rId34"/>
    <p:sldLayoutId id="2147483699" r:id="rId35"/>
    <p:sldLayoutId id="2147483710" r:id="rId36"/>
    <p:sldLayoutId id="2147483672" r:id="rId37"/>
    <p:sldLayoutId id="2147483675" r:id="rId38"/>
    <p:sldLayoutId id="2147483678" r:id="rId39"/>
    <p:sldLayoutId id="2147483681" r:id="rId40"/>
    <p:sldLayoutId id="2147483684" r:id="rId41"/>
    <p:sldLayoutId id="2147483673" r:id="rId42"/>
    <p:sldLayoutId id="2147483676" r:id="rId43"/>
    <p:sldLayoutId id="2147483679" r:id="rId44"/>
    <p:sldLayoutId id="2147483682" r:id="rId45"/>
    <p:sldLayoutId id="2147483685" r:id="rId46"/>
    <p:sldLayoutId id="2147483686" r:id="rId47"/>
    <p:sldLayoutId id="2147483688" r:id="rId48"/>
    <p:sldLayoutId id="2147483689" r:id="rId49"/>
    <p:sldLayoutId id="2147483690" r:id="rId50"/>
    <p:sldLayoutId id="2147483799" r:id="rId51"/>
    <p:sldLayoutId id="2147483800" r:id="rId52"/>
    <p:sldLayoutId id="2147483801" r:id="rId53"/>
    <p:sldLayoutId id="2147483802" r:id="rId54"/>
    <p:sldLayoutId id="2147483803" r:id="rId55"/>
    <p:sldLayoutId id="2147483804" r:id="rId56"/>
    <p:sldLayoutId id="2147483805" r:id="rId57"/>
  </p:sldLayoutIdLst>
  <p:transition spd="med"/>
  <p:hf sldNum="0" hdr="0" dt="0"/>
  <p:txStyles>
    <p:title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2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125" cap="none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5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242731"/>
            <a:ext cx="4133850" cy="4098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69D6A5BF-E03A-3B42-9900-EB97AADCD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186136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93" r:id="rId7"/>
    <p:sldLayoutId id="2147483748" r:id="rId8"/>
    <p:sldLayoutId id="2147483794" r:id="rId9"/>
    <p:sldLayoutId id="2147483749" r:id="rId10"/>
    <p:sldLayoutId id="2147483750" r:id="rId11"/>
    <p:sldLayoutId id="2147483796" r:id="rId12"/>
    <p:sldLayoutId id="2147483751" r:id="rId13"/>
    <p:sldLayoutId id="2147483795" r:id="rId14"/>
    <p:sldLayoutId id="2147483752" r:id="rId15"/>
    <p:sldLayoutId id="2147483753" r:id="rId16"/>
    <p:sldLayoutId id="2147483754" r:id="rId17"/>
    <p:sldLayoutId id="2147483755" r:id="rId18"/>
    <p:sldLayoutId id="2147483756" r:id="rId19"/>
    <p:sldLayoutId id="2147483757" r:id="rId20"/>
    <p:sldLayoutId id="2147483758" r:id="rId21"/>
    <p:sldLayoutId id="2147483759" r:id="rId22"/>
    <p:sldLayoutId id="2147483760" r:id="rId23"/>
    <p:sldLayoutId id="2147483761" r:id="rId24"/>
    <p:sldLayoutId id="2147483762" r:id="rId25"/>
    <p:sldLayoutId id="2147483763" r:id="rId26"/>
    <p:sldLayoutId id="2147483764" r:id="rId27"/>
    <p:sldLayoutId id="2147483765" r:id="rId28"/>
    <p:sldLayoutId id="2147483766" r:id="rId29"/>
    <p:sldLayoutId id="2147483767" r:id="rId30"/>
    <p:sldLayoutId id="2147483768" r:id="rId31"/>
    <p:sldLayoutId id="2147483769" r:id="rId32"/>
    <p:sldLayoutId id="2147483770" r:id="rId33"/>
    <p:sldLayoutId id="2147483771" r:id="rId34"/>
    <p:sldLayoutId id="2147483772" r:id="rId35"/>
    <p:sldLayoutId id="2147483773" r:id="rId36"/>
    <p:sldLayoutId id="2147483774" r:id="rId37"/>
    <p:sldLayoutId id="2147483775" r:id="rId38"/>
    <p:sldLayoutId id="2147483776" r:id="rId39"/>
    <p:sldLayoutId id="2147483777" r:id="rId40"/>
    <p:sldLayoutId id="2147483778" r:id="rId41"/>
    <p:sldLayoutId id="2147483779" r:id="rId42"/>
    <p:sldLayoutId id="2147483780" r:id="rId43"/>
    <p:sldLayoutId id="2147483781" r:id="rId44"/>
    <p:sldLayoutId id="2147483782" r:id="rId45"/>
    <p:sldLayoutId id="2147483783" r:id="rId46"/>
    <p:sldLayoutId id="2147483784" r:id="rId47"/>
    <p:sldLayoutId id="2147483785" r:id="rId48"/>
    <p:sldLayoutId id="2147483786" r:id="rId49"/>
    <p:sldLayoutId id="2147483787" r:id="rId50"/>
  </p:sldLayoutIdLst>
  <p:transition spd="med"/>
  <p:hf sldNum="0" hdr="0" dt="0"/>
  <p:txStyles>
    <p:title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2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lvl="0" indent="0" algn="l" defTabSz="1714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3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3791" y="1226905"/>
            <a:ext cx="6429375" cy="3448050"/>
          </a:xfrm>
          <a:prstGeom prst="rect">
            <a:avLst/>
          </a:prstGeom>
        </p:spPr>
      </p:pic>
      <p:sp>
        <p:nvSpPr>
          <p:cNvPr id="11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2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3" name="Rechthoek"/>
          <p:cNvSpPr/>
          <p:nvPr userDrawn="1"/>
        </p:nvSpPr>
        <p:spPr>
          <a:xfrm>
            <a:off x="-3791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5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6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5059546" y="3728204"/>
            <a:ext cx="3936975" cy="1105431"/>
            <a:chOff x="13257342" y="9941877"/>
            <a:chExt cx="10498600" cy="2947816"/>
          </a:xfrm>
        </p:grpSpPr>
        <p:sp>
          <p:nvSpPr>
            <p:cNvPr id="18" name="2011-2016…"/>
            <p:cNvSpPr txBox="1"/>
            <p:nvPr/>
          </p:nvSpPr>
          <p:spPr>
            <a:xfrm>
              <a:off x="13257342" y="9941877"/>
              <a:ext cx="1049860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 </a:t>
              </a: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kkurat Std"/>
                </a:rPr>
                <a:t>Groep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/>
                <a:sym typeface="Akkurat Std"/>
              </a:endParaRP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davidg@nikhef.nl</a:t>
              </a: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GB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https://www.nikhef.nl/~</a:t>
              </a:r>
              <a:r>
                <a:rPr kumimoji="0" lang="en-GB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davidg/presentations/</a:t>
              </a: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https://orcid.org/0000-0003-1026-6606</a:t>
              </a:r>
              <a:endParaRPr kumimoji="0" sz="1300" b="0" i="0" u="none" strike="noStrike" kern="0" cap="none" spc="0" normalizeH="0" baseline="0" noProof="0" dirty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kkurat Std"/>
                <a:sym typeface="Akkurat Std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9550" y="12056840"/>
              <a:ext cx="529432" cy="529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7213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89" r:id="rId2"/>
    <p:sldLayoutId id="2147483727" r:id="rId3"/>
    <p:sldLayoutId id="2147483788" r:id="rId4"/>
    <p:sldLayoutId id="2147483739" r:id="rId5"/>
    <p:sldLayoutId id="2147483790" r:id="rId6"/>
    <p:sldLayoutId id="2147483729" r:id="rId7"/>
    <p:sldLayoutId id="2147483728" r:id="rId8"/>
  </p:sldLayoutIdLst>
  <p:transition spd="med"/>
  <p:timing>
    <p:tnLst>
      <p:par>
        <p:cTn id="1" dur="indefinite" restart="never" nodeType="tmRoot"/>
      </p:par>
    </p:tnLst>
  </p:timing>
  <p:hf sldNum="0" hdr="0" dt="0"/>
  <p:txStyles>
    <p:titleStyle>
      <a:lvl1pPr marL="21675" marR="21675" indent="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2" marR="21675" indent="-21995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47" marR="21675" indent="-204857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44" marR="21675" indent="-199004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6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80.png"/><Relationship Id="rId4" Type="http://schemas.openxmlformats.org/officeDocument/2006/relationships/image" Target="../media/image7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5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6.png"/><Relationship Id="rId7" Type="http://schemas.openxmlformats.org/officeDocument/2006/relationships/image" Target="../media/image98.png"/><Relationship Id="rId2" Type="http://schemas.openxmlformats.org/officeDocument/2006/relationships/slideLayout" Target="../slideLayouts/slideLayout5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5.wmf"/><Relationship Id="rId11" Type="http://schemas.openxmlformats.org/officeDocument/2006/relationships/image" Target="../media/image102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01.png"/><Relationship Id="rId4" Type="http://schemas.openxmlformats.org/officeDocument/2006/relationships/image" Target="../media/image97.png"/><Relationship Id="rId9" Type="http://schemas.openxmlformats.org/officeDocument/2006/relationships/image" Target="../media/image10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0.jp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3.wmf"/><Relationship Id="rId5" Type="http://schemas.openxmlformats.org/officeDocument/2006/relationships/image" Target="../media/image42.png"/><Relationship Id="rId4" Type="http://schemas.openxmlformats.org/officeDocument/2006/relationships/image" Target="../media/image4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jp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7.jpe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61.png"/><Relationship Id="rId5" Type="http://schemas.openxmlformats.org/officeDocument/2006/relationships/image" Target="../media/image60.jpg"/><Relationship Id="rId4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image" Target="../media/image63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40.png"/><Relationship Id="rId17" Type="http://schemas.openxmlformats.org/officeDocument/2006/relationships/image" Target="../media/image71.gi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0.png"/><Relationship Id="rId20" Type="http://schemas.openxmlformats.org/officeDocument/2006/relationships/image" Target="../media/image74.jpeg"/><Relationship Id="rId1" Type="http://schemas.openxmlformats.org/officeDocument/2006/relationships/slideLayout" Target="../slideLayouts/slideLayout54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66.jpeg"/><Relationship Id="rId5" Type="http://schemas.openxmlformats.org/officeDocument/2006/relationships/diagramLayout" Target="../diagrams/layout1.xml"/><Relationship Id="rId15" Type="http://schemas.openxmlformats.org/officeDocument/2006/relationships/image" Target="../media/image69.png"/><Relationship Id="rId10" Type="http://schemas.openxmlformats.org/officeDocument/2006/relationships/image" Target="../media/image65.jpg"/><Relationship Id="rId19" Type="http://schemas.openxmlformats.org/officeDocument/2006/relationships/image" Target="../media/image73.jpeg"/><Relationship Id="rId4" Type="http://schemas.openxmlformats.org/officeDocument/2006/relationships/diagramData" Target="../diagrams/data1.xml"/><Relationship Id="rId9" Type="http://schemas.openxmlformats.org/officeDocument/2006/relationships/image" Target="../media/image64.jpeg"/><Relationship Id="rId14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David Groep</a:t>
            </a:r>
          </a:p>
          <a:p>
            <a:endParaRPr lang="en-GB" dirty="0"/>
          </a:p>
          <a:p>
            <a:r>
              <a:rPr lang="en-GB" i="1" dirty="0" smtClean="0"/>
              <a:t>Italian </a:t>
            </a:r>
            <a:r>
              <a:rPr lang="en-GB" i="1" dirty="0"/>
              <a:t>Cultural </a:t>
            </a:r>
            <a:r>
              <a:rPr lang="en-GB" i="1" dirty="0" smtClean="0"/>
              <a:t>Institute</a:t>
            </a:r>
            <a:br>
              <a:rPr lang="en-GB" i="1" dirty="0" smtClean="0"/>
            </a:br>
            <a:r>
              <a:rPr lang="en-GB" i="1" dirty="0" smtClean="0"/>
              <a:t>Amsterdam</a:t>
            </a:r>
          </a:p>
          <a:p>
            <a:r>
              <a:rPr lang="en-GB" i="1" dirty="0" smtClean="0"/>
              <a:t>May 2025</a:t>
            </a:r>
            <a:endParaRPr lang="en-GB" i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Collaborative 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e-infrastructures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it-IT" dirty="0"/>
              <a:t>computing and networks for research 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crossing </a:t>
            </a:r>
            <a:r>
              <a:rPr lang="it-IT" dirty="0"/>
              <a:t>country borders with ease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782502" y="-3367"/>
            <a:ext cx="3361498" cy="2257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r" defTabSz="825500"/>
            <a:r>
              <a:rPr lang="en-GB" sz="800" cap="none" dirty="0" smtClean="0">
                <a:solidFill>
                  <a:srgbClr val="6F2575"/>
                </a:solidFill>
              </a:rPr>
              <a:t>urn:doi:10.60953/bf3e2015-85a9-41cd-8819-e1f7fd4a1711 R8/18/1748</a:t>
            </a:r>
            <a:endParaRPr kumimoji="0" lang="en-GB" sz="8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592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369332"/>
          </a:xfrm>
        </p:spPr>
        <p:txBody>
          <a:bodyPr/>
          <a:lstStyle/>
          <a:p>
            <a:r>
              <a:rPr lang="en-GB" sz="2400" dirty="0" smtClean="0"/>
              <a:t>Networking is the mainstay: be it for computers … or for people</a:t>
            </a:r>
            <a:endParaRPr lang="en-GB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38125" y="4258573"/>
            <a:ext cx="8667750" cy="250008"/>
          </a:xfrm>
        </p:spPr>
        <p:txBody>
          <a:bodyPr/>
          <a:lstStyle/>
          <a:p>
            <a:r>
              <a:rPr lang="en-US" sz="700" dirty="0"/>
              <a:t>See https://personalpages.manchester.ac.uk/staff/m.dodge/cybergeography/atlas/historical.html for more historic </a:t>
            </a:r>
            <a:r>
              <a:rPr lang="en-US" sz="700" dirty="0" smtClean="0"/>
              <a:t>maps</a:t>
            </a:r>
            <a:r>
              <a:rPr lang="en-GB" sz="700" dirty="0" smtClean="0"/>
              <a:t> ; </a:t>
            </a:r>
            <a:r>
              <a:rPr lang="en-GB" sz="700" dirty="0" smtClean="0"/>
              <a:t/>
            </a:r>
            <a:br>
              <a:rPr lang="en-GB" sz="700" dirty="0" smtClean="0"/>
            </a:br>
            <a:r>
              <a:rPr lang="en-GB" sz="700" dirty="0" smtClean="0"/>
              <a:t>right-hand </a:t>
            </a:r>
            <a:r>
              <a:rPr lang="en-GB" sz="700" dirty="0" smtClean="0"/>
              <a:t>image: SURFnet2, </a:t>
            </a:r>
            <a:r>
              <a:rPr lang="en-GB" sz="700" dirty="0" smtClean="0"/>
              <a:t>1990, first </a:t>
            </a:r>
            <a:r>
              <a:rPr lang="en-GB" sz="700" dirty="0"/>
              <a:t>email to MCVAX at CWI from https://www.cwi.nl/en/news/cwi-celebrates-25-years-of-open-internet-in-europe-in-november</a:t>
            </a:r>
            <a:r>
              <a:rPr lang="en-GB" sz="700" dirty="0" smtClean="0"/>
              <a:t>/ </a:t>
            </a:r>
            <a:r>
              <a:rPr lang="en-GB" sz="700" dirty="0" smtClean="0"/>
              <a:t/>
            </a:r>
            <a:br>
              <a:rPr lang="en-GB" sz="700" dirty="0" smtClean="0"/>
            </a:br>
            <a:r>
              <a:rPr lang="en-GB" sz="700" dirty="0" smtClean="0"/>
              <a:t>(</a:t>
            </a:r>
            <a:r>
              <a:rPr lang="en-GB" sz="700" dirty="0" smtClean="0"/>
              <a:t>Piet </a:t>
            </a:r>
            <a:r>
              <a:rPr lang="en-GB" sz="700" dirty="0" err="1" smtClean="0"/>
              <a:t>Beertema</a:t>
            </a:r>
            <a:r>
              <a:rPr lang="en-GB" sz="700" dirty="0" smtClean="0"/>
              <a:t>, CWI, </a:t>
            </a:r>
            <a:r>
              <a:rPr lang="en-GB" sz="700" dirty="0" smtClean="0"/>
              <a:t>1988); </a:t>
            </a:r>
            <a:r>
              <a:rPr lang="en-GB" sz="700" dirty="0" smtClean="0"/>
              <a:t>International </a:t>
            </a:r>
            <a:r>
              <a:rPr lang="en-GB" sz="700" dirty="0"/>
              <a:t>Backbone Router Local Area Network “IBR-LAN” at Nikhef, room H1.40 as seen in 1996.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51" y="1415740"/>
            <a:ext cx="3712052" cy="25626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7435" y="734787"/>
            <a:ext cx="2861310" cy="2130433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123" y="842942"/>
            <a:ext cx="2862707" cy="2576437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523" y="1990839"/>
            <a:ext cx="2837974" cy="221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76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The only constant element is the yellow </a:t>
            </a:r>
            <a:r>
              <a:rPr lang="en-US" dirty="0" err="1" smtClean="0"/>
              <a:t>colour</a:t>
            </a:r>
            <a:r>
              <a:rPr lang="en-US" dirty="0" smtClean="0"/>
              <a:t> </a:t>
            </a:r>
            <a:r>
              <a:rPr lang="en-US" dirty="0" smtClean="0"/>
              <a:t>… and IP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https://www.nikhefhousing.nl/ </a:t>
            </a:r>
            <a:r>
              <a:rPr lang="en-GB" dirty="0" err="1" smtClean="0"/>
              <a:t>PeeringDB</a:t>
            </a:r>
            <a:r>
              <a:rPr lang="en-GB" dirty="0" smtClean="0"/>
              <a:t> data: https</a:t>
            </a:r>
            <a:r>
              <a:rPr lang="en-GB" dirty="0"/>
              <a:t>://</a:t>
            </a:r>
            <a:r>
              <a:rPr lang="en-GB" dirty="0" smtClean="0"/>
              <a:t>www.peeringdb.com/fac/18 (May 18, 2025)</a:t>
            </a:r>
            <a:endParaRPr lang="en-GB" dirty="0"/>
          </a:p>
        </p:txBody>
      </p:sp>
      <p:pic>
        <p:nvPicPr>
          <p:cNvPr id="7" name="bg 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8125" y="804002"/>
            <a:ext cx="5507185" cy="30974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68340" y="738318"/>
            <a:ext cx="3315970" cy="37702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171450"/>
            <a:r>
              <a:rPr lang="en-GB" sz="16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Nikhef Housing has grown a bit since</a:t>
            </a:r>
          </a:p>
          <a:p>
            <a:pPr marL="285750" lvl="4" indent="-285750" defTabSz="171450">
              <a:buFont typeface="Arial" panose="020B0604020202020204" pitchFamily="34" charset="0"/>
              <a:buChar char="•"/>
            </a:pPr>
            <a:r>
              <a:rPr lang="en-GB" sz="16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connectivity data centre</a:t>
            </a:r>
            <a:br>
              <a:rPr lang="en-GB" sz="16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</a:br>
            <a:r>
              <a:rPr lang="en-GB" sz="16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focussing on global networking</a:t>
            </a:r>
          </a:p>
          <a:p>
            <a:pPr marL="285750" lvl="4" indent="-285750" defTabSz="171450">
              <a:buFont typeface="Arial" panose="020B0604020202020204" pitchFamily="34" charset="0"/>
              <a:buChar char="•"/>
            </a:pPr>
            <a:endParaRPr lang="en-GB" sz="1600" cap="none" dirty="0" smtClean="0">
              <a:solidFill>
                <a:schemeClr val="accent3"/>
              </a:solidFill>
              <a:latin typeface="Akkurat Std" panose="02000503000000000000" pitchFamily="2" charset="0"/>
              <a:sym typeface="Helvetica Neue"/>
            </a:endParaRPr>
          </a:p>
          <a:p>
            <a:pPr lvl="4" indent="0" defTabSz="171450"/>
            <a:endParaRPr lang="en-GB" sz="1600" cap="none" dirty="0" smtClean="0">
              <a:solidFill>
                <a:schemeClr val="accent3"/>
              </a:solidFill>
              <a:latin typeface="Akkurat Std" panose="02000503000000000000" pitchFamily="2" charset="0"/>
              <a:sym typeface="Helvetica Neue"/>
            </a:endParaRPr>
          </a:p>
          <a:p>
            <a:pPr lvl="4" indent="0" defTabSz="171450"/>
            <a:endParaRPr lang="en-GB" sz="1600" cap="none" dirty="0" smtClean="0">
              <a:solidFill>
                <a:schemeClr val="accent3"/>
              </a:solidFill>
              <a:latin typeface="Akkurat Std" panose="02000503000000000000" pitchFamily="2" charset="0"/>
              <a:sym typeface="Helvetica Neue"/>
            </a:endParaRPr>
          </a:p>
          <a:p>
            <a:pPr lvl="4" indent="0" defTabSz="171450"/>
            <a:endParaRPr lang="en-GB" sz="1600" cap="none" dirty="0" smtClean="0">
              <a:solidFill>
                <a:schemeClr val="accent3"/>
              </a:solidFill>
              <a:latin typeface="Akkurat Std" panose="02000503000000000000" pitchFamily="2" charset="0"/>
              <a:sym typeface="Helvetica Neue"/>
            </a:endParaRPr>
          </a:p>
          <a:p>
            <a:pPr lvl="4" indent="0" defTabSz="171450"/>
            <a:endParaRPr lang="en-GB" sz="1600" cap="none" dirty="0" smtClean="0">
              <a:solidFill>
                <a:schemeClr val="accent3"/>
              </a:solidFill>
              <a:latin typeface="Akkurat Std" panose="02000503000000000000" pitchFamily="2" charset="0"/>
              <a:sym typeface="Helvetica Neue"/>
            </a:endParaRPr>
          </a:p>
          <a:p>
            <a:pPr lvl="4" indent="0" defTabSz="171450"/>
            <a:endParaRPr lang="en-GB" sz="1600" cap="none" dirty="0" smtClean="0">
              <a:solidFill>
                <a:schemeClr val="accent3"/>
              </a:solidFill>
              <a:latin typeface="Akkurat Std" panose="02000503000000000000" pitchFamily="2" charset="0"/>
              <a:sym typeface="Helvetica Neue"/>
            </a:endParaRPr>
          </a:p>
          <a:p>
            <a:pPr lvl="4" indent="0" defTabSz="171450"/>
            <a:r>
              <a:rPr lang="en-GB" sz="16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Nikhef </a:t>
            </a:r>
            <a:r>
              <a:rPr lang="en-GB" sz="1600" i="1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science </a:t>
            </a:r>
            <a:r>
              <a:rPr lang="en-GB" sz="16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data centre </a:t>
            </a:r>
          </a:p>
          <a:p>
            <a:pPr marL="285750" lvl="4" indent="-285750" defTabSz="171450">
              <a:buFont typeface="Arial" panose="020B0604020202020204" pitchFamily="34" charset="0"/>
              <a:buChar char="•"/>
            </a:pPr>
            <a:r>
              <a:rPr lang="en-GB" sz="16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federated in the SURF </a:t>
            </a:r>
            <a:br>
              <a:rPr lang="en-GB" sz="16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</a:br>
            <a:r>
              <a:rPr lang="en-GB" sz="16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national Tier-1 facilities</a:t>
            </a:r>
          </a:p>
          <a:p>
            <a:pPr marL="285750" lvl="4" indent="-285750" defTabSz="171450">
              <a:buFont typeface="Arial" panose="020B0604020202020204" pitchFamily="34" charset="0"/>
              <a:buChar char="•"/>
            </a:pPr>
            <a:r>
              <a:rPr lang="en-GB" sz="16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focus on throughput </a:t>
            </a:r>
            <a:br>
              <a:rPr lang="en-GB" sz="16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</a:br>
            <a:r>
              <a:rPr lang="en-GB" sz="1600" cap="none" dirty="0" smtClean="0">
                <a:solidFill>
                  <a:schemeClr val="accent3"/>
                </a:solidFill>
                <a:latin typeface="Akkurat Std" panose="02000503000000000000" pitchFamily="2" charset="0"/>
                <a:sym typeface="Helvetica Neue"/>
              </a:rPr>
              <a:t>compute &amp; storage</a:t>
            </a:r>
            <a:endParaRPr lang="en-GB" sz="1600" cap="none" dirty="0" smtClean="0">
              <a:solidFill>
                <a:schemeClr val="accent3"/>
              </a:solidFill>
              <a:latin typeface="Akkurat Std" panose="02000503000000000000" pitchFamily="2" charset="0"/>
              <a:sym typeface="Helvetica Neu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8860" y="1834550"/>
            <a:ext cx="1847487" cy="132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4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pPr algn="ctr"/>
            <a:r>
              <a:rPr lang="en-US" dirty="0" smtClean="0"/>
              <a:t>Networking together – globally connected research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4755998" y="4891971"/>
            <a:ext cx="2734723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Graphic:</a:t>
            </a:r>
            <a:r>
              <a:rPr kumimoji="0" lang="en-GB" sz="1100" b="0" i="0" u="none" strike="noStrike" kern="0" cap="none" spc="0" normalizeH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Bill Johnston, </a:t>
            </a:r>
            <a:r>
              <a:rPr kumimoji="0" lang="en-GB" sz="1100" b="0" i="0" u="none" strike="noStrike" kern="0" cap="none" spc="0" normalizeH="0" noProof="0" dirty="0" err="1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ESnet</a:t>
            </a:r>
            <a:r>
              <a:rPr kumimoji="0" lang="en-GB" sz="1100" b="0" i="0" u="none" strike="noStrike" kern="0" cap="none" spc="0" normalizeH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, for </a:t>
            </a:r>
            <a:r>
              <a:rPr kumimoji="0" lang="en-GB" sz="1100" b="0" i="0" u="none" strike="noStrike" kern="0" cap="none" spc="0" normalizeH="0" noProof="0" dirty="0" err="1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LHCone</a:t>
            </a:r>
            <a:endParaRPr kumimoji="0" lang="en-GB" sz="1100" b="0" i="0" u="none" strike="noStrike" kern="0" cap="none" spc="0" normalizeH="0" baseline="0" noProof="0" dirty="0" smtClean="0">
              <a:ln>
                <a:noFill/>
              </a:ln>
              <a:solidFill>
                <a:srgbClr val="6F2575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grpSp>
        <p:nvGrpSpPr>
          <p:cNvPr id="5" name="Group 4"/>
          <p:cNvGrpSpPr/>
          <p:nvPr/>
        </p:nvGrpSpPr>
        <p:grpSpPr>
          <a:xfrm>
            <a:off x="1301969" y="614921"/>
            <a:ext cx="6540062" cy="3924037"/>
            <a:chOff x="1099226" y="638234"/>
            <a:chExt cx="6540062" cy="3924037"/>
          </a:xfrm>
        </p:grpSpPr>
        <p:grpSp>
          <p:nvGrpSpPr>
            <p:cNvPr id="533" name="Group 532"/>
            <p:cNvGrpSpPr/>
            <p:nvPr/>
          </p:nvGrpSpPr>
          <p:grpSpPr>
            <a:xfrm>
              <a:off x="1099226" y="638234"/>
              <a:ext cx="6540062" cy="3924037"/>
              <a:chOff x="1099226" y="638234"/>
              <a:chExt cx="6540062" cy="3924037"/>
            </a:xfrm>
          </p:grpSpPr>
          <p:pic>
            <p:nvPicPr>
              <p:cNvPr id="528" name="Picture 527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9226" y="638234"/>
                <a:ext cx="6540062" cy="3924037"/>
              </a:xfrm>
              <a:prstGeom prst="rect">
                <a:avLst/>
              </a:prstGeom>
            </p:spPr>
          </p:pic>
          <p:sp>
            <p:nvSpPr>
              <p:cNvPr id="529" name="Rectangle 528"/>
              <p:cNvSpPr/>
              <p:nvPr/>
            </p:nvSpPr>
            <p:spPr>
              <a:xfrm>
                <a:off x="5009745" y="1750979"/>
                <a:ext cx="632298" cy="544749"/>
              </a:xfrm>
              <a:prstGeom prst="rect">
                <a:avLst/>
              </a:prstGeom>
              <a:noFill/>
              <a:ln w="76200" cap="flat">
                <a:solidFill>
                  <a:schemeClr val="accent3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530" name="Rectangle 529"/>
              <p:cNvSpPr/>
              <p:nvPr/>
            </p:nvSpPr>
            <p:spPr>
              <a:xfrm>
                <a:off x="5491062" y="701129"/>
                <a:ext cx="632298" cy="432606"/>
              </a:xfrm>
              <a:prstGeom prst="rect">
                <a:avLst/>
              </a:prstGeom>
              <a:noFill/>
              <a:ln w="76200" cap="flat">
                <a:solidFill>
                  <a:schemeClr val="accent3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no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  <p:sp>
            <p:nvSpPr>
              <p:cNvPr id="531" name="Rectangle 530"/>
              <p:cNvSpPr/>
              <p:nvPr/>
            </p:nvSpPr>
            <p:spPr>
              <a:xfrm>
                <a:off x="5946843" y="1940816"/>
                <a:ext cx="415046" cy="354912"/>
              </a:xfrm>
              <a:prstGeom prst="rect">
                <a:avLst/>
              </a:prstGeom>
              <a:noFill/>
              <a:ln w="76200" cap="flat">
                <a:solidFill>
                  <a:schemeClr val="accent3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GB" sz="32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6210755" y="3932627"/>
              <a:ext cx="740172" cy="619031"/>
            </a:xfrm>
            <a:prstGeom prst="rect">
              <a:avLst/>
            </a:prstGeom>
            <a:noFill/>
            <a:ln w="762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613187" y="2525309"/>
              <a:ext cx="363876" cy="244085"/>
            </a:xfrm>
            <a:prstGeom prst="rect">
              <a:avLst/>
            </a:prstGeom>
            <a:noFill/>
            <a:ln w="762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239449" y="1010958"/>
            <a:ext cx="208351" cy="493991"/>
          </a:xfrm>
          <a:prstGeom prst="rect">
            <a:avLst/>
          </a:prstGeom>
          <a:noFill/>
          <a:ln w="76200" cap="flat">
            <a:solidFill>
              <a:schemeClr val="accent3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87745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6635" y="3349735"/>
            <a:ext cx="1554883" cy="1165744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8750" y="2327744"/>
            <a:ext cx="1325878" cy="192152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 smtClean="0"/>
              <a:t>Riding the infrastructure innovation chain together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694024" y="807758"/>
            <a:ext cx="1300219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Computing Sciences </a:t>
            </a:r>
            <a:b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Research</a:t>
            </a:r>
          </a:p>
        </p:txBody>
      </p:sp>
      <p:sp>
        <p:nvSpPr>
          <p:cNvPr id="7" name="Right Arrow 6"/>
          <p:cNvSpPr/>
          <p:nvPr/>
        </p:nvSpPr>
        <p:spPr>
          <a:xfrm>
            <a:off x="2603350" y="1698422"/>
            <a:ext cx="279699" cy="1086523"/>
          </a:xfrm>
          <a:prstGeom prst="rightArrow">
            <a:avLst/>
          </a:prstGeom>
          <a:solidFill>
            <a:srgbClr val="E3D8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46276" y="807758"/>
            <a:ext cx="3651448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Operational Research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b="1" cap="none" dirty="0" smtClean="0">
                <a:solidFill>
                  <a:srgbClr val="6F2575"/>
                </a:solidFill>
              </a:rPr>
              <a:t>(near-term, </a:t>
            </a:r>
            <a:r>
              <a:rPr lang="en-GB" sz="1600" b="1" cap="none" dirty="0" err="1" smtClean="0">
                <a:solidFill>
                  <a:srgbClr val="6F2575"/>
                </a:solidFill>
              </a:rPr>
              <a:t>NextGen</a:t>
            </a:r>
            <a:r>
              <a:rPr lang="en-GB" sz="1600" b="1" cap="none" dirty="0" smtClean="0">
                <a:solidFill>
                  <a:srgbClr val="6F2575"/>
                </a:solidFill>
              </a:rPr>
              <a:t> storage, </a:t>
            </a:r>
            <a:br>
              <a:rPr lang="en-GB" sz="1600" b="1" cap="none" dirty="0" smtClean="0">
                <a:solidFill>
                  <a:srgbClr val="6F2575"/>
                </a:solidFill>
              </a:rPr>
            </a:br>
            <a:r>
              <a:rPr lang="en-GB" sz="1600" b="1" cap="none" dirty="0" smtClean="0">
                <a:solidFill>
                  <a:srgbClr val="6F2575"/>
                </a:solidFill>
              </a:rPr>
              <a:t>800G+ network, QC &amp; simulators)</a:t>
            </a:r>
            <a:endParaRPr kumimoji="0" lang="en-GB" sz="1600" b="1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485" y="1698422"/>
            <a:ext cx="1983298" cy="2034590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4559" y="1698994"/>
            <a:ext cx="2459599" cy="1992680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9835" y="2694857"/>
            <a:ext cx="2689196" cy="1371778"/>
          </a:xfrm>
          <a:prstGeom prst="rect">
            <a:avLst/>
          </a:prstGeom>
          <a:ln>
            <a:solidFill>
              <a:srgbClr val="6F2575"/>
            </a:solidFill>
          </a:ln>
        </p:spPr>
      </p:pic>
      <p:sp>
        <p:nvSpPr>
          <p:cNvPr id="11" name="Right Arrow 10"/>
          <p:cNvSpPr/>
          <p:nvPr/>
        </p:nvSpPr>
        <p:spPr>
          <a:xfrm>
            <a:off x="6118025" y="1710441"/>
            <a:ext cx="279699" cy="1086523"/>
          </a:xfrm>
          <a:prstGeom prst="rightArrow">
            <a:avLst/>
          </a:prstGeom>
          <a:solidFill>
            <a:srgbClr val="E3D8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60733" y="836584"/>
            <a:ext cx="2530113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Operational innovation </a:t>
            </a:r>
            <a:r>
              <a:rPr lang="en-GB" sz="1600" b="1" cap="none" dirty="0" smtClean="0">
                <a:solidFill>
                  <a:srgbClr val="6F2575"/>
                </a:solidFill>
              </a:rPr>
              <a:t>(procurement, systems vendor co-engineering)</a:t>
            </a:r>
            <a:endParaRPr kumimoji="0" lang="en-GB" sz="1600" b="1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4" name="Picture 14" descr="Picture 14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592898" y="2061535"/>
            <a:ext cx="1755036" cy="723410"/>
          </a:xfrm>
          <a:prstGeom prst="rect">
            <a:avLst/>
          </a:prstGeom>
          <a:ln w="25400" cap="flat">
            <a:solidFill>
              <a:srgbClr val="F3F7F5"/>
            </a:solidFill>
            <a:prstDash val="solid"/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3130381" y="4134044"/>
            <a:ext cx="3619581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scaling and validation with applications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43199" y="4569643"/>
            <a:ext cx="4582986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Images: SLICES-RI, </a:t>
            </a:r>
            <a:r>
              <a:rPr kumimoji="0" lang="en-GB" sz="11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CompSysNL</a:t>
            </a:r>
            <a:r>
              <a:rPr kumimoji="0" lang="en-GB" sz="11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, UM &amp; SURF QC, SURF SOIL BDRI, </a:t>
            </a:r>
          </a:p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NationaleSpeeltuin.nl @Nikhef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4024" y="2796964"/>
            <a:ext cx="2326821" cy="1570814"/>
          </a:xfrm>
          <a:prstGeom prst="rect">
            <a:avLst/>
          </a:prstGeom>
          <a:ln>
            <a:solidFill>
              <a:srgbClr val="6F2575"/>
            </a:solidFill>
          </a:ln>
        </p:spPr>
      </p:pic>
    </p:spTree>
    <p:extLst>
      <p:ext uri="{BB962C8B-B14F-4D97-AF65-F5344CB8AC3E}">
        <p14:creationId xmlns:p14="http://schemas.microsoft.com/office/powerpoint/2010/main" val="262623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800219"/>
          </a:xfrm>
        </p:spPr>
        <p:txBody>
          <a:bodyPr/>
          <a:lstStyle/>
          <a:p>
            <a:r>
              <a:rPr lang="en-GB" dirty="0" smtClean="0"/>
              <a:t>SURF Experimental Technologies </a:t>
            </a:r>
            <a:r>
              <a:rPr lang="en-GB" dirty="0" smtClean="0"/>
              <a:t>Platform &amp;</a:t>
            </a:r>
          </a:p>
          <a:p>
            <a:r>
              <a:rPr lang="en-GB" dirty="0" smtClean="0"/>
              <a:t>Nikhef </a:t>
            </a:r>
            <a:r>
              <a:rPr lang="en-GB" dirty="0" err="1" smtClean="0"/>
              <a:t>Nationale</a:t>
            </a:r>
            <a:r>
              <a:rPr lang="en-GB" dirty="0" smtClean="0"/>
              <a:t> </a:t>
            </a:r>
            <a:r>
              <a:rPr lang="en-GB" dirty="0" err="1" smtClean="0"/>
              <a:t>Speeltuin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6611" y="4317499"/>
            <a:ext cx="9188413" cy="2410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GB" sz="900" cap="none" dirty="0">
                <a:solidFill>
                  <a:srgbClr val="6F2575"/>
                </a:solidFill>
              </a:rPr>
              <a:t>https://servicedesk.surf.nl/wiki/display/WIKI/Experimental+Technologies+Platform and https://</a:t>
            </a:r>
            <a:r>
              <a:rPr lang="en-GB" sz="900" cap="none" dirty="0" smtClean="0">
                <a:solidFill>
                  <a:srgbClr val="6F2575"/>
                </a:solidFill>
              </a:rPr>
              <a:t>www.surf.nl/en/etp</a:t>
            </a:r>
            <a:r>
              <a:rPr lang="en-GB" sz="900" cap="none" dirty="0" smtClean="0">
                <a:solidFill>
                  <a:srgbClr val="6F2575"/>
                </a:solidFill>
              </a:rPr>
              <a:t>; https</a:t>
            </a:r>
            <a:r>
              <a:rPr lang="en-GB" sz="900" cap="none" dirty="0">
                <a:solidFill>
                  <a:srgbClr val="6F2575"/>
                </a:solidFill>
              </a:rPr>
              <a:t>://nationalespeeltuin.nl; https://www.nikhef.nl/pdp/doc/facility</a:t>
            </a:r>
            <a:endParaRPr kumimoji="0" lang="en-GB" sz="9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4793" y="760433"/>
            <a:ext cx="4521082" cy="3508336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65" y="1038344"/>
            <a:ext cx="4785775" cy="24203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8479" y="3754021"/>
            <a:ext cx="1798321" cy="46387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5" r="8545"/>
          <a:stretch/>
        </p:blipFill>
        <p:spPr>
          <a:xfrm>
            <a:off x="2750820" y="3205845"/>
            <a:ext cx="1560240" cy="1062924"/>
          </a:xfrm>
          <a:prstGeom prst="rect">
            <a:avLst/>
          </a:prstGeom>
          <a:solidFill>
            <a:srgbClr val="FFFFFF"/>
          </a:solidFill>
          <a:ln>
            <a:solidFill>
              <a:srgbClr val="6F2575"/>
            </a:solidFill>
          </a:ln>
        </p:spPr>
      </p:pic>
    </p:spTree>
    <p:extLst>
      <p:ext uri="{BB962C8B-B14F-4D97-AF65-F5344CB8AC3E}">
        <p14:creationId xmlns:p14="http://schemas.microsoft.com/office/powerpoint/2010/main" val="327230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And since speed does matter …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9473" y="4439063"/>
            <a:ext cx="9084528" cy="151268"/>
          </a:xfrm>
        </p:spPr>
        <p:txBody>
          <a:bodyPr/>
          <a:lstStyle/>
          <a:p>
            <a:r>
              <a:rPr lang="en-GB" sz="600" dirty="0" smtClean="0">
                <a:solidFill>
                  <a:schemeClr val="accent3"/>
                </a:solidFill>
              </a:rPr>
              <a:t>Image: Minister of Economic Affairs M. </a:t>
            </a:r>
            <a:r>
              <a:rPr lang="en-GB" sz="600" dirty="0" err="1" smtClean="0">
                <a:solidFill>
                  <a:schemeClr val="accent3"/>
                </a:solidFill>
              </a:rPr>
              <a:t>Adriaansens</a:t>
            </a:r>
            <a:r>
              <a:rPr lang="en-GB" sz="600" dirty="0" smtClean="0">
                <a:solidFill>
                  <a:schemeClr val="accent3"/>
                </a:solidFill>
              </a:rPr>
              <a:t> launched the Innovation Hub with Nikhef, SURF, Nokia and NL-ix, January 2023. </a:t>
            </a:r>
            <a:r>
              <a:rPr lang="en-GB" sz="600" dirty="0">
                <a:solidFill>
                  <a:schemeClr val="accent3"/>
                </a:solidFill>
              </a:rPr>
              <a:t>Composite image from https://www.surf.nl/nieuws/minister-adriaansens-lanceert-testomgeving-voor-supersnelle-netwerktechnologie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857" y="2618198"/>
            <a:ext cx="4044945" cy="2186734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62" y="814613"/>
            <a:ext cx="2597140" cy="3504803"/>
          </a:xfrm>
          <a:prstGeom prst="rect">
            <a:avLst/>
          </a:prstGeom>
          <a:ln>
            <a:solidFill>
              <a:srgbClr val="6F2575"/>
            </a:solidFill>
          </a:ln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3627300"/>
              </p:ext>
            </p:extLst>
          </p:nvPr>
        </p:nvGraphicFramePr>
        <p:xfrm>
          <a:off x="4989342" y="140222"/>
          <a:ext cx="4075459" cy="2415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1" name="PHOTO-PAINT" r:id="rId5" imgW="7391160" imgH="4381200" progId="CorelPHOTOPAINT.Image.16">
                  <p:embed/>
                </p:oleObj>
              </mc:Choice>
              <mc:Fallback>
                <p:oleObj name="PHOTO-PAINT" r:id="rId5" imgW="7391160" imgH="4381200" progId="CorelPHOTOPAINT.Image.16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89342" y="140222"/>
                        <a:ext cx="4075459" cy="2415865"/>
                      </a:xfrm>
                      <a:prstGeom prst="rect">
                        <a:avLst/>
                      </a:prstGeom>
                      <a:ln>
                        <a:solidFill>
                          <a:srgbClr val="6F2575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4580" y="2263490"/>
            <a:ext cx="2827020" cy="215858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085316" y="1353853"/>
            <a:ext cx="3999681" cy="1998349"/>
            <a:chOff x="850685" y="886727"/>
            <a:chExt cx="7345428" cy="366997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0685" y="886727"/>
              <a:ext cx="7345428" cy="366997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5871" y="1302703"/>
              <a:ext cx="4118954" cy="1905998"/>
            </a:xfrm>
            <a:prstGeom prst="rect">
              <a:avLst/>
            </a:prstGeom>
            <a:effectLst>
              <a:glow rad="101600">
                <a:srgbClr val="E3D88B">
                  <a:alpha val="60000"/>
                </a:srgbClr>
              </a:glow>
            </a:effec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90" t="414" r="490" b="-414"/>
            <a:stretch/>
          </p:blipFill>
          <p:spPr>
            <a:xfrm>
              <a:off x="4156128" y="2208904"/>
              <a:ext cx="3925083" cy="1633645"/>
            </a:xfrm>
            <a:prstGeom prst="rect">
              <a:avLst/>
            </a:prstGeom>
            <a:effectLst>
              <a:glow rad="101600">
                <a:srgbClr val="6F2575">
                  <a:alpha val="60000"/>
                </a:srgbClr>
              </a:glow>
            </a:effec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892699" y="3661755"/>
              <a:ext cx="3163196" cy="480852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6599453" y="1754129"/>
              <a:ext cx="1147619" cy="436149"/>
            </a:xfrm>
            <a:prstGeom prst="rect">
              <a:avLst/>
            </a:prstGeom>
            <a:solidFill>
              <a:srgbClr val="EAEAEA"/>
            </a:solidFill>
            <a:ln w="12700" cap="flat">
              <a:solidFill>
                <a:srgbClr val="6F2575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000" b="0" i="0" u="none" strike="noStrike" cap="none" spc="0" normalizeH="0" dirty="0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1.02 </a:t>
              </a:r>
              <a:r>
                <a:rPr kumimoji="0" lang="en-GB" sz="1000" b="0" i="0" u="none" strike="noStrike" cap="none" spc="0" normalizeH="0" dirty="0" err="1" smtClean="0">
                  <a:ln>
                    <a:noFill/>
                  </a:ln>
                  <a:solidFill>
                    <a:srgbClr val="6F2575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Bpps</a:t>
              </a:r>
              <a:endParaRPr kumimoji="0" lang="en-GB" sz="8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719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Our science data flows are somebody else’s </a:t>
            </a:r>
            <a:r>
              <a:rPr lang="en-US" dirty="0" err="1" smtClean="0"/>
              <a:t>DDoS</a:t>
            </a:r>
            <a:r>
              <a:rPr lang="en-US" dirty="0" smtClean="0"/>
              <a:t> attack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Image sources: belastingdienst.nl, rws.nl, </a:t>
            </a:r>
            <a:r>
              <a:rPr lang="en-GB" dirty="0" smtClean="0"/>
              <a:t>nu.nl, werkentegennederland.nl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79" y="877695"/>
            <a:ext cx="5217077" cy="2926197"/>
          </a:xfrm>
          <a:prstGeom prst="rect">
            <a:avLst/>
          </a:prstGeom>
          <a:ln>
            <a:solidFill>
              <a:srgbClr val="001A3B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9" y="2228677"/>
            <a:ext cx="2442804" cy="2096190"/>
          </a:xfrm>
          <a:prstGeom prst="rect">
            <a:avLst/>
          </a:prstGeom>
          <a:ln>
            <a:solidFill>
              <a:srgbClr val="001A3B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042" y="687605"/>
            <a:ext cx="4350500" cy="1759029"/>
          </a:xfrm>
          <a:prstGeom prst="rect">
            <a:avLst/>
          </a:prstGeom>
          <a:ln>
            <a:solidFill>
              <a:srgbClr val="001A3B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6547" y="3149102"/>
            <a:ext cx="2815281" cy="1109471"/>
          </a:xfrm>
          <a:prstGeom prst="rect">
            <a:avLst/>
          </a:prstGeom>
          <a:solidFill>
            <a:schemeClr val="accent2"/>
          </a:solidFill>
          <a:ln>
            <a:solidFill>
              <a:srgbClr val="6F2575"/>
            </a:solidFill>
          </a:ln>
          <a:effectLst>
            <a:glow rad="101600">
              <a:schemeClr val="accent3">
                <a:alpha val="60000"/>
              </a:schemeClr>
            </a:glow>
          </a:effectLst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1659" y="2256796"/>
            <a:ext cx="3107473" cy="229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3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-15492" b="23355"/>
          <a:stretch/>
        </p:blipFill>
        <p:spPr>
          <a:xfrm>
            <a:off x="0" y="-1005840"/>
            <a:ext cx="9144000" cy="5577840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E3D88B"/>
                </a:solidFill>
              </a:rPr>
              <a:t>Because, even if we can </a:t>
            </a:r>
            <a:r>
              <a:rPr lang="en-GB" dirty="0" smtClean="0">
                <a:solidFill>
                  <a:srgbClr val="E3D88B"/>
                </a:solidFill>
              </a:rPr>
              <a:t>speed up one system …</a:t>
            </a:r>
            <a:endParaRPr lang="en-GB" dirty="0">
              <a:solidFill>
                <a:srgbClr val="E3D88B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238125" y="4193865"/>
            <a:ext cx="8667750" cy="314716"/>
          </a:xfrm>
        </p:spPr>
        <p:txBody>
          <a:bodyPr/>
          <a:lstStyle/>
          <a:p>
            <a:r>
              <a:rPr lang="en-GB" sz="1050" dirty="0">
                <a:solidFill>
                  <a:srgbClr val="E3D88B"/>
                </a:solidFill>
              </a:rPr>
              <a:t>LCO2 cooling of an AMD </a:t>
            </a:r>
            <a:r>
              <a:rPr lang="en-GB" sz="1050" dirty="0" err="1">
                <a:solidFill>
                  <a:srgbClr val="E3D88B"/>
                </a:solidFill>
              </a:rPr>
              <a:t>Ryzen</a:t>
            </a:r>
            <a:r>
              <a:rPr lang="en-GB" sz="1050" dirty="0">
                <a:solidFill>
                  <a:srgbClr val="E3D88B"/>
                </a:solidFill>
              </a:rPr>
              <a:t> </a:t>
            </a:r>
            <a:r>
              <a:rPr lang="en-GB" sz="1050" dirty="0" err="1">
                <a:solidFill>
                  <a:srgbClr val="E3D88B"/>
                </a:solidFill>
              </a:rPr>
              <a:t>Threadripper</a:t>
            </a:r>
            <a:r>
              <a:rPr lang="en-GB" sz="1050" dirty="0">
                <a:solidFill>
                  <a:srgbClr val="E3D88B"/>
                </a:solidFill>
              </a:rPr>
              <a:t> 3970X [56.38 °C] at 4600.1MHz processor (~1.25x nominal speed) sustained over all cores </a:t>
            </a:r>
            <a:r>
              <a:rPr lang="en-GB" sz="1050" dirty="0" smtClean="0">
                <a:solidFill>
                  <a:srgbClr val="E3D88B"/>
                </a:solidFill>
              </a:rPr>
              <a:t>simultaneously</a:t>
            </a:r>
            <a:r>
              <a:rPr lang="en-GB" sz="1050" dirty="0">
                <a:solidFill>
                  <a:srgbClr val="E3D88B"/>
                </a:solidFill>
              </a:rPr>
              <a:t>, using the Nikhef LCO2 test bench system (https://hwbot.org/submission/4539341)  - (Krista de </a:t>
            </a:r>
            <a:r>
              <a:rPr lang="en-GB" sz="1050" dirty="0" err="1">
                <a:solidFill>
                  <a:srgbClr val="E3D88B"/>
                </a:solidFill>
              </a:rPr>
              <a:t>Roo</a:t>
            </a:r>
            <a:r>
              <a:rPr lang="en-GB" sz="1050" dirty="0">
                <a:solidFill>
                  <a:srgbClr val="E3D88B"/>
                </a:solidFill>
              </a:rPr>
              <a:t> </a:t>
            </a:r>
            <a:r>
              <a:rPr lang="en-GB" sz="1050" dirty="0" err="1">
                <a:solidFill>
                  <a:srgbClr val="E3D88B"/>
                </a:solidFill>
              </a:rPr>
              <a:t>en</a:t>
            </a:r>
            <a:r>
              <a:rPr lang="en-GB" sz="1050" dirty="0">
                <a:solidFill>
                  <a:srgbClr val="E3D88B"/>
                </a:solidFill>
              </a:rPr>
              <a:t> Tristan </a:t>
            </a:r>
            <a:r>
              <a:rPr lang="en-GB" sz="1050" dirty="0" err="1">
                <a:solidFill>
                  <a:srgbClr val="E3D88B"/>
                </a:solidFill>
              </a:rPr>
              <a:t>Suerink</a:t>
            </a:r>
            <a:r>
              <a:rPr lang="en-GB" sz="1050" dirty="0" smtClean="0">
                <a:solidFill>
                  <a:srgbClr val="E3D88B"/>
                </a:solidFill>
              </a:rPr>
              <a:t>)</a:t>
            </a:r>
            <a:endParaRPr lang="en-GB" sz="1050" dirty="0">
              <a:solidFill>
                <a:srgbClr val="E3D8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52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… it is not always the most scalable solution!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Nikhef 2PA LCO2 cooling setup. Image from Bart </a:t>
            </a:r>
            <a:r>
              <a:rPr lang="en-US" dirty="0" err="1"/>
              <a:t>Verlaat</a:t>
            </a:r>
            <a:r>
              <a:rPr lang="en-US" dirty="0"/>
              <a:t>, Auke-Pieter </a:t>
            </a:r>
            <a:r>
              <a:rPr lang="en-US" dirty="0" err="1"/>
              <a:t>Colijn</a:t>
            </a:r>
            <a:r>
              <a:rPr lang="en-US" dirty="0"/>
              <a:t> </a:t>
            </a:r>
            <a:r>
              <a:rPr lang="en-US" i="1" dirty="0"/>
              <a:t>CO2 Cooling Developments for HEP Detectors </a:t>
            </a:r>
            <a:r>
              <a:rPr lang="en-US" dirty="0"/>
              <a:t>https://doi.org/10.22323/1.095.0031 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49" y="721381"/>
            <a:ext cx="7520946" cy="3450057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440649" y="4251324"/>
            <a:ext cx="7520583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910761" y="4075115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cap="none" dirty="0" smtClean="0">
                <a:solidFill>
                  <a:srgbClr val="6F2575"/>
                </a:solidFill>
              </a:rPr>
              <a:t>7m</a:t>
            </a:r>
            <a:endParaRPr lang="en-GB" sz="1600" cap="none" dirty="0">
              <a:solidFill>
                <a:srgbClr val="6F25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44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Molto</a:t>
            </a:r>
            <a:r>
              <a:rPr lang="en-GB" dirty="0" smtClean="0"/>
              <a:t> grazie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817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half" idx="14"/>
          </p:nvPr>
        </p:nvSpPr>
        <p:spPr>
          <a:xfrm>
            <a:off x="182190" y="3374439"/>
            <a:ext cx="5774055" cy="920932"/>
          </a:xfrm>
        </p:spPr>
        <p:txBody>
          <a:bodyPr/>
          <a:lstStyle/>
          <a:p>
            <a:r>
              <a:rPr lang="en-GB" dirty="0" smtClean="0"/>
              <a:t>We probe our world, made of particles and fields,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6F2575"/>
                </a:solidFill>
              </a:rPr>
              <a:t>with collider physics, primarily at CERN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6F2575"/>
                </a:solidFill>
              </a:rPr>
              <a:t>astroparticle physics: </a:t>
            </a:r>
            <a:br>
              <a:rPr lang="en-GB" sz="1600" dirty="0" smtClean="0">
                <a:solidFill>
                  <a:srgbClr val="6F2575"/>
                </a:solidFill>
              </a:rPr>
            </a:br>
            <a:r>
              <a:rPr lang="en-GB" sz="1600" dirty="0" smtClean="0">
                <a:solidFill>
                  <a:srgbClr val="6F2575"/>
                </a:solidFill>
              </a:rPr>
              <a:t>particles, radiation, and ripples coming from the universe</a:t>
            </a:r>
            <a:endParaRPr lang="en-GB" sz="1600" dirty="0">
              <a:solidFill>
                <a:srgbClr val="6F2575"/>
              </a:solidFill>
            </a:endParaRPr>
          </a:p>
        </p:txBody>
      </p:sp>
      <p:sp>
        <p:nvSpPr>
          <p:cNvPr id="5" name="object 6"/>
          <p:cNvSpPr/>
          <p:nvPr/>
        </p:nvSpPr>
        <p:spPr>
          <a:xfrm>
            <a:off x="0" y="1263387"/>
            <a:ext cx="9144000" cy="1969166"/>
          </a:xfrm>
          <a:custGeom>
            <a:avLst/>
            <a:gdLst/>
            <a:ahLst/>
            <a:cxnLst/>
            <a:rect l="l" t="t" r="r" b="b"/>
            <a:pathLst>
              <a:path w="20104100" h="4329430">
                <a:moveTo>
                  <a:pt x="0" y="0"/>
                </a:moveTo>
                <a:lnTo>
                  <a:pt x="0" y="4329390"/>
                </a:lnTo>
                <a:lnTo>
                  <a:pt x="20104100" y="4329390"/>
                </a:lnTo>
                <a:lnTo>
                  <a:pt x="201041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100" cap="none"/>
          </a:p>
        </p:txBody>
      </p:sp>
      <p:pic>
        <p:nvPicPr>
          <p:cNvPr id="6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190" y="1297381"/>
            <a:ext cx="2385977" cy="1938605"/>
          </a:xfrm>
          <a:prstGeom prst="rect">
            <a:avLst/>
          </a:prstGeom>
        </p:spPr>
      </p:pic>
      <p:pic>
        <p:nvPicPr>
          <p:cNvPr id="7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11284" y="1298480"/>
            <a:ext cx="2979133" cy="193643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014190" y="2217976"/>
            <a:ext cx="3074037" cy="2358231"/>
            <a:chOff x="12565448" y="5847904"/>
            <a:chExt cx="6758612" cy="5184833"/>
          </a:xfrm>
        </p:grpSpPr>
        <p:pic>
          <p:nvPicPr>
            <p:cNvPr id="15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565448" y="5847904"/>
              <a:ext cx="6758612" cy="518483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4079036" y="10404251"/>
              <a:ext cx="5205095" cy="573405"/>
            </a:xfrm>
            <a:custGeom>
              <a:avLst/>
              <a:gdLst/>
              <a:ahLst/>
              <a:cxnLst/>
              <a:rect l="l" t="t" r="r" b="b"/>
              <a:pathLst>
                <a:path w="5205094" h="573404">
                  <a:moveTo>
                    <a:pt x="5196532" y="0"/>
                  </a:moveTo>
                  <a:lnTo>
                    <a:pt x="0" y="90705"/>
                  </a:lnTo>
                  <a:lnTo>
                    <a:pt x="8418" y="573044"/>
                  </a:lnTo>
                  <a:lnTo>
                    <a:pt x="5204951" y="482338"/>
                  </a:lnTo>
                  <a:lnTo>
                    <a:pt x="5196532" y="0"/>
                  </a:lnTo>
                  <a:close/>
                </a:path>
              </a:pathLst>
            </a:custGeom>
            <a:solidFill>
              <a:srgbClr val="00A2FF"/>
            </a:solidFill>
          </p:spPr>
          <p:txBody>
            <a:bodyPr wrap="square" lIns="0" tIns="0" rIns="0" bIns="0" rtlCol="0"/>
            <a:lstStyle/>
            <a:p>
              <a:endParaRPr sz="1100" cap="none"/>
            </a:p>
          </p:txBody>
        </p:sp>
        <p:sp>
          <p:nvSpPr>
            <p:cNvPr id="17" name="object 17"/>
            <p:cNvSpPr txBox="1"/>
            <p:nvPr/>
          </p:nvSpPr>
          <p:spPr>
            <a:xfrm rot="21540000">
              <a:off x="14124738" y="10228833"/>
              <a:ext cx="5114496" cy="62043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2640"/>
                </a:lnSpc>
              </a:pPr>
              <a:r>
                <a:rPr sz="1100" cap="none" spc="60" dirty="0">
                  <a:solidFill>
                    <a:srgbClr val="FFFFFF"/>
                  </a:solidFill>
                  <a:latin typeface="Arial"/>
                  <a:cs typeface="Arial"/>
                </a:rPr>
                <a:t>Discovery</a:t>
              </a:r>
              <a:r>
                <a:rPr sz="1100" cap="none" spc="2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100" cap="none" spc="105" dirty="0">
                  <a:solidFill>
                    <a:srgbClr val="FFFFFF"/>
                  </a:solidFill>
                  <a:latin typeface="Arial"/>
                  <a:cs typeface="Arial"/>
                </a:rPr>
                <a:t>of</a:t>
              </a:r>
              <a:r>
                <a:rPr sz="1100" cap="none" spc="30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100" cap="none" spc="55" dirty="0">
                  <a:solidFill>
                    <a:srgbClr val="FFFFFF"/>
                  </a:solidFill>
                  <a:latin typeface="Arial"/>
                  <a:cs typeface="Arial"/>
                </a:rPr>
                <a:t>Gravitational</a:t>
              </a:r>
              <a:r>
                <a:rPr sz="1100" cap="none" spc="2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100" cap="none" spc="-10" dirty="0">
                  <a:solidFill>
                    <a:srgbClr val="FFFFFF"/>
                  </a:solidFill>
                  <a:latin typeface="Arial"/>
                  <a:cs typeface="Arial"/>
                </a:rPr>
                <a:t>Waves</a:t>
              </a:r>
              <a:endParaRPr sz="1100" cap="none" dirty="0">
                <a:latin typeface="Arial"/>
                <a:cs typeface="Arial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145050" y="152954"/>
            <a:ext cx="2998950" cy="2220866"/>
            <a:chOff x="12562151" y="1333484"/>
            <a:chExt cx="7400021" cy="5480070"/>
          </a:xfrm>
        </p:grpSpPr>
        <p:pic>
          <p:nvPicPr>
            <p:cNvPr id="9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562151" y="1333484"/>
              <a:ext cx="7400021" cy="5480070"/>
            </a:xfrm>
            <a:prstGeom prst="rect">
              <a:avLst/>
            </a:prstGeom>
          </p:spPr>
        </p:pic>
        <p:pic>
          <p:nvPicPr>
            <p:cNvPr id="10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638316" y="1401987"/>
              <a:ext cx="7226743" cy="5306791"/>
            </a:xfrm>
            <a:prstGeom prst="rect">
              <a:avLst/>
            </a:prstGeom>
          </p:spPr>
        </p:pic>
        <p:sp>
          <p:nvSpPr>
            <p:cNvPr id="11" name="object 13"/>
            <p:cNvSpPr/>
            <p:nvPr/>
          </p:nvSpPr>
          <p:spPr>
            <a:xfrm>
              <a:off x="12638313" y="1401986"/>
              <a:ext cx="7226934" cy="5307330"/>
            </a:xfrm>
            <a:custGeom>
              <a:avLst/>
              <a:gdLst/>
              <a:ahLst/>
              <a:cxnLst/>
              <a:rect l="l" t="t" r="r" b="b"/>
              <a:pathLst>
                <a:path w="7226934" h="5307330">
                  <a:moveTo>
                    <a:pt x="176720" y="0"/>
                  </a:moveTo>
                  <a:lnTo>
                    <a:pt x="7226742" y="246192"/>
                  </a:lnTo>
                  <a:lnTo>
                    <a:pt x="7050022" y="5306790"/>
                  </a:lnTo>
                  <a:lnTo>
                    <a:pt x="0" y="5060598"/>
                  </a:lnTo>
                  <a:lnTo>
                    <a:pt x="176720" y="0"/>
                  </a:lnTo>
                  <a:close/>
                </a:path>
              </a:pathLst>
            </a:custGeom>
            <a:ln w="20941">
              <a:solidFill>
                <a:srgbClr val="F3F7F5"/>
              </a:solidFill>
            </a:ln>
          </p:spPr>
          <p:txBody>
            <a:bodyPr wrap="square" lIns="0" tIns="0" rIns="0" bIns="0" rtlCol="0"/>
            <a:lstStyle/>
            <a:p>
              <a:endParaRPr sz="1100" cap="none"/>
            </a:p>
          </p:txBody>
        </p:sp>
        <p:sp>
          <p:nvSpPr>
            <p:cNvPr id="12" name="object 14"/>
            <p:cNvSpPr/>
            <p:nvPr/>
          </p:nvSpPr>
          <p:spPr>
            <a:xfrm>
              <a:off x="12704252" y="5925332"/>
              <a:ext cx="5001604" cy="631191"/>
            </a:xfrm>
            <a:custGeom>
              <a:avLst/>
              <a:gdLst/>
              <a:ahLst/>
              <a:cxnLst/>
              <a:rect l="l" t="t" r="r" b="b"/>
              <a:pathLst>
                <a:path w="4274819" h="631190">
                  <a:moveTo>
                    <a:pt x="16837" y="0"/>
                  </a:moveTo>
                  <a:lnTo>
                    <a:pt x="0" y="482118"/>
                  </a:lnTo>
                  <a:lnTo>
                    <a:pt x="4257545" y="630795"/>
                  </a:lnTo>
                  <a:lnTo>
                    <a:pt x="4274382" y="148677"/>
                  </a:lnTo>
                  <a:lnTo>
                    <a:pt x="16837" y="0"/>
                  </a:lnTo>
                  <a:close/>
                </a:path>
              </a:pathLst>
            </a:custGeom>
            <a:solidFill>
              <a:srgbClr val="00A2FF"/>
            </a:solidFill>
          </p:spPr>
          <p:txBody>
            <a:bodyPr wrap="square" lIns="0" tIns="0" rIns="0" bIns="0" rtlCol="0"/>
            <a:lstStyle/>
            <a:p>
              <a:endParaRPr sz="1100" cap="none"/>
            </a:p>
          </p:txBody>
        </p:sp>
        <p:sp>
          <p:nvSpPr>
            <p:cNvPr id="13" name="object 15"/>
            <p:cNvSpPr txBox="1"/>
            <p:nvPr/>
          </p:nvSpPr>
          <p:spPr>
            <a:xfrm rot="120000">
              <a:off x="12800392" y="5731470"/>
              <a:ext cx="5215599" cy="82273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2640"/>
                </a:lnSpc>
              </a:pPr>
              <a:r>
                <a:rPr sz="1100" cap="none" spc="60" dirty="0">
                  <a:solidFill>
                    <a:srgbClr val="FFFFFF"/>
                  </a:solidFill>
                  <a:latin typeface="Arial"/>
                  <a:cs typeface="Arial"/>
                </a:rPr>
                <a:t>Discovery</a:t>
              </a:r>
              <a:r>
                <a:rPr sz="1100" cap="none" spc="2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100" cap="none" spc="105" dirty="0">
                  <a:solidFill>
                    <a:srgbClr val="FFFFFF"/>
                  </a:solidFill>
                  <a:latin typeface="Arial"/>
                  <a:cs typeface="Arial"/>
                </a:rPr>
                <a:t>of</a:t>
              </a:r>
              <a:r>
                <a:rPr sz="1100" cap="none" spc="2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100" cap="none" spc="65" dirty="0">
                  <a:solidFill>
                    <a:srgbClr val="FFFFFF"/>
                  </a:solidFill>
                  <a:latin typeface="Arial"/>
                  <a:cs typeface="Arial"/>
                </a:rPr>
                <a:t>Higgs</a:t>
              </a:r>
              <a:r>
                <a:rPr sz="1100" cap="none" spc="2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100" cap="none" spc="60" dirty="0">
                  <a:solidFill>
                    <a:srgbClr val="FFFFFF"/>
                  </a:solidFill>
                  <a:latin typeface="Arial"/>
                  <a:cs typeface="Arial"/>
                </a:rPr>
                <a:t>particle</a:t>
              </a:r>
              <a:endParaRPr sz="1100" cap="none" dirty="0">
                <a:latin typeface="Arial"/>
                <a:cs typeface="Arial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234735" y="4958634"/>
            <a:ext cx="2313134" cy="2103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700" b="0" i="0" u="none" strike="noStrike" cap="none" spc="0" normalizeH="0" dirty="0" smtClean="0">
                <a:ln>
                  <a:noFill/>
                </a:ln>
                <a:solidFill>
                  <a:srgbClr val="E3D88B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images: atlas.cern.ch, CERN, LIGO-Virgo Collaboration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807913"/>
          </a:xfrm>
        </p:spPr>
        <p:txBody>
          <a:bodyPr/>
          <a:lstStyle/>
          <a:p>
            <a:r>
              <a:rPr lang="en-GB" dirty="0" smtClean="0"/>
              <a:t>A few words on Nikhef and </a:t>
            </a:r>
            <a:br>
              <a:rPr lang="en-GB" dirty="0" smtClean="0"/>
            </a:br>
            <a:r>
              <a:rPr lang="en-GB" dirty="0" smtClean="0"/>
              <a:t>sub-atomic physics as a global endeavour</a:t>
            </a:r>
            <a:endParaRPr lang="en-GB" dirty="0"/>
          </a:p>
        </p:txBody>
      </p:sp>
      <p:grpSp>
        <p:nvGrpSpPr>
          <p:cNvPr id="19" name="Group 18"/>
          <p:cNvGrpSpPr/>
          <p:nvPr/>
        </p:nvGrpSpPr>
        <p:grpSpPr>
          <a:xfrm>
            <a:off x="5621277" y="1790602"/>
            <a:ext cx="2674928" cy="1575828"/>
            <a:chOff x="5521283" y="1767497"/>
            <a:chExt cx="2674928" cy="157582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21283" y="1835585"/>
              <a:ext cx="2674928" cy="1507740"/>
            </a:xfrm>
            <a:prstGeom prst="rect">
              <a:avLst/>
            </a:prstGeom>
          </p:spPr>
        </p:pic>
        <p:sp>
          <p:nvSpPr>
            <p:cNvPr id="22" name="object 17"/>
            <p:cNvSpPr txBox="1"/>
            <p:nvPr/>
          </p:nvSpPr>
          <p:spPr>
            <a:xfrm>
              <a:off x="5578167" y="1767497"/>
              <a:ext cx="2610484" cy="33342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2640"/>
                </a:lnSpc>
              </a:pPr>
              <a:r>
                <a:rPr lang="en-GB" sz="1100" cap="none" spc="60" dirty="0">
                  <a:solidFill>
                    <a:srgbClr val="FFFFFF"/>
                  </a:solidFill>
                </a:rPr>
                <a:t>Highest energy </a:t>
              </a:r>
              <a:r>
                <a:rPr lang="el-GR" sz="1400" i="1" cap="none" spc="60" dirty="0" smtClean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ν</a:t>
              </a:r>
              <a:r>
                <a:rPr lang="en-US" sz="1100" cap="none" spc="60" dirty="0">
                  <a:solidFill>
                    <a:srgbClr val="FFFFFF"/>
                  </a:solidFill>
                </a:rPr>
                <a:t> </a:t>
              </a:r>
              <a:r>
                <a:rPr lang="en-US" sz="1100" cap="none" spc="60" dirty="0" smtClean="0">
                  <a:solidFill>
                    <a:srgbClr val="FFFFFF"/>
                  </a:solidFill>
                </a:rPr>
                <a:t>from </a:t>
              </a:r>
              <a:r>
                <a:rPr lang="en-GB" sz="1100" cap="none" spc="60" dirty="0" smtClean="0">
                  <a:solidFill>
                    <a:srgbClr val="FFFFFF"/>
                  </a:solidFill>
                </a:rPr>
                <a:t>KM3-230213A</a:t>
              </a:r>
              <a:endParaRPr sz="1100" cap="none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341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76" y="759889"/>
            <a:ext cx="1233320" cy="921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 smtClean="0"/>
              <a:t>… and almost all beyond the Netherlands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1538867" y="4386553"/>
            <a:ext cx="7367007" cy="122027"/>
          </a:xfrm>
        </p:spPr>
        <p:txBody>
          <a:bodyPr/>
          <a:lstStyle/>
          <a:p>
            <a:r>
              <a:rPr lang="en-GB" dirty="0" smtClean="0"/>
              <a:t>images: Pierre Auger collaboration, Virgo collaboration, Xenon-</a:t>
            </a:r>
            <a:r>
              <a:rPr lang="en-GB" dirty="0" err="1" smtClean="0"/>
              <a:t>nT</a:t>
            </a:r>
            <a:r>
              <a:rPr lang="en-GB" dirty="0" smtClean="0"/>
              <a:t> collaboration, KM3NeT collaboration, INFN, LNGS, Nikhef</a:t>
            </a:r>
            <a:endParaRPr lang="en-GB" dirty="0"/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6" r="-692"/>
          <a:stretch/>
        </p:blipFill>
        <p:spPr bwMode="auto">
          <a:xfrm>
            <a:off x="3128628" y="631121"/>
            <a:ext cx="2794743" cy="2506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08434" y="2674783"/>
            <a:ext cx="4505258" cy="1576917"/>
            <a:chOff x="4817175" y="3499536"/>
            <a:chExt cx="2753646" cy="963823"/>
          </a:xfrm>
        </p:grpSpPr>
        <p:grpSp>
          <p:nvGrpSpPr>
            <p:cNvPr id="24" name="object 9"/>
            <p:cNvGrpSpPr/>
            <p:nvPr/>
          </p:nvGrpSpPr>
          <p:grpSpPr>
            <a:xfrm>
              <a:off x="4817175" y="3499536"/>
              <a:ext cx="2753646" cy="963823"/>
              <a:chOff x="9484522" y="7051336"/>
              <a:chExt cx="9860946" cy="3451498"/>
            </a:xfrm>
          </p:grpSpPr>
          <p:pic>
            <p:nvPicPr>
              <p:cNvPr id="25" name="object 10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9484522" y="7051336"/>
                <a:ext cx="9860946" cy="3451498"/>
              </a:xfrm>
              <a:prstGeom prst="rect">
                <a:avLst/>
              </a:prstGeom>
            </p:spPr>
          </p:pic>
          <p:sp>
            <p:nvSpPr>
              <p:cNvPr id="26" name="object 11"/>
              <p:cNvSpPr/>
              <p:nvPr/>
            </p:nvSpPr>
            <p:spPr>
              <a:xfrm>
                <a:off x="9609190" y="8374369"/>
                <a:ext cx="2602035" cy="574410"/>
              </a:xfrm>
              <a:custGeom>
                <a:avLst/>
                <a:gdLst/>
                <a:ahLst/>
                <a:cxnLst/>
                <a:rect l="l" t="t" r="r" b="b"/>
                <a:pathLst>
                  <a:path w="3726180" h="575945">
                    <a:moveTo>
                      <a:pt x="3725631" y="0"/>
                    </a:moveTo>
                    <a:lnTo>
                      <a:pt x="0" y="0"/>
                    </a:lnTo>
                    <a:lnTo>
                      <a:pt x="0" y="575898"/>
                    </a:lnTo>
                    <a:lnTo>
                      <a:pt x="3725631" y="575898"/>
                    </a:lnTo>
                    <a:lnTo>
                      <a:pt x="3725631" y="0"/>
                    </a:lnTo>
                    <a:close/>
                  </a:path>
                </a:pathLst>
              </a:custGeom>
              <a:solidFill>
                <a:srgbClr val="E3D88B"/>
              </a:solidFill>
            </p:spPr>
            <p:txBody>
              <a:bodyPr wrap="square" lIns="0" tIns="0" rIns="0" bIns="0" rtlCol="0"/>
              <a:lstStyle/>
              <a:p>
                <a:pPr algn="ctr">
                  <a:spcBef>
                    <a:spcPts val="100"/>
                  </a:spcBef>
                </a:pPr>
                <a:endParaRPr sz="700"/>
              </a:p>
            </p:txBody>
          </p:sp>
        </p:grpSp>
        <p:sp>
          <p:nvSpPr>
            <p:cNvPr id="27" name="object 13"/>
            <p:cNvSpPr txBox="1"/>
            <p:nvPr/>
          </p:nvSpPr>
          <p:spPr>
            <a:xfrm>
              <a:off x="4877373" y="3861409"/>
              <a:ext cx="825805" cy="16930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900" b="1" i="1" cap="none" dirty="0">
                  <a:latin typeface="Arial"/>
                  <a:cs typeface="Arial"/>
                </a:rPr>
                <a:t>Gravitational</a:t>
              </a:r>
              <a:r>
                <a:rPr sz="900" b="1" i="1" cap="none" spc="-50" dirty="0">
                  <a:latin typeface="Arial"/>
                  <a:cs typeface="Arial"/>
                </a:rPr>
                <a:t> </a:t>
              </a:r>
              <a:r>
                <a:rPr sz="900" b="1" i="1" cap="none" spc="-10" dirty="0" smtClean="0">
                  <a:latin typeface="Arial"/>
                  <a:cs typeface="Arial"/>
                </a:rPr>
                <a:t>Waves</a:t>
              </a:r>
              <a:r>
                <a:rPr lang="en-US" sz="900" b="1" i="1" cap="none" spc="-10" dirty="0" smtClean="0">
                  <a:latin typeface="Arial"/>
                  <a:cs typeface="Arial"/>
                </a:rPr>
                <a:t> </a:t>
              </a:r>
              <a:br>
                <a:rPr lang="en-US" sz="900" b="1" i="1" cap="none" spc="-10" dirty="0" smtClean="0">
                  <a:latin typeface="Arial"/>
                  <a:cs typeface="Arial"/>
                </a:rPr>
              </a:br>
              <a:r>
                <a:rPr lang="en-US" sz="900" b="1" i="1" cap="none" spc="-10" dirty="0" smtClean="0">
                  <a:latin typeface="Arial"/>
                  <a:cs typeface="Arial"/>
                </a:rPr>
                <a:t>at Virgo</a:t>
              </a:r>
              <a:endParaRPr sz="900" cap="none" dirty="0">
                <a:latin typeface="Arial"/>
                <a:cs typeface="Arial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8292" y="1768090"/>
            <a:ext cx="3354060" cy="2589223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6726271" y="4098142"/>
            <a:ext cx="1919915" cy="161583"/>
          </a:xfrm>
          <a:prstGeom prst="rect">
            <a:avLst/>
          </a:prstGeom>
          <a:solidFill>
            <a:srgbClr val="E3D88B"/>
          </a:solidFill>
        </p:spPr>
        <p:txBody>
          <a:bodyPr vert="horz" wrap="square" lIns="0" tIns="0" rIns="0" bIns="0" rtlCol="0">
            <a:spAutoFit/>
          </a:bodyPr>
          <a:lstStyle/>
          <a:p>
            <a:pPr marL="62230" algn="ctr">
              <a:lnSpc>
                <a:spcPct val="100000"/>
              </a:lnSpc>
              <a:spcBef>
                <a:spcPts val="100"/>
              </a:spcBef>
            </a:pPr>
            <a:r>
              <a:rPr sz="1050" b="1" i="1" cap="none" dirty="0">
                <a:latin typeface="Arial"/>
                <a:cs typeface="Arial"/>
              </a:rPr>
              <a:t>KM3NeT</a:t>
            </a:r>
            <a:r>
              <a:rPr sz="1050" b="1" i="1" cap="none" spc="-15" dirty="0">
                <a:latin typeface="Arial"/>
                <a:cs typeface="Arial"/>
              </a:rPr>
              <a:t> </a:t>
            </a:r>
            <a:r>
              <a:rPr sz="1050" b="1" i="1" cap="none" dirty="0">
                <a:latin typeface="Arial"/>
                <a:cs typeface="Arial"/>
              </a:rPr>
              <a:t>-</a:t>
            </a:r>
            <a:r>
              <a:rPr sz="1050" b="1" i="1" cap="none" spc="-15" dirty="0">
                <a:latin typeface="Arial"/>
                <a:cs typeface="Arial"/>
              </a:rPr>
              <a:t> </a:t>
            </a:r>
            <a:r>
              <a:rPr sz="1050" b="1" i="1" cap="none" dirty="0">
                <a:latin typeface="Arial"/>
                <a:cs typeface="Arial"/>
              </a:rPr>
              <a:t>neutrino</a:t>
            </a:r>
            <a:r>
              <a:rPr sz="1050" b="1" i="1" cap="none" spc="-10" dirty="0">
                <a:latin typeface="Arial"/>
                <a:cs typeface="Arial"/>
              </a:rPr>
              <a:t> telescope</a:t>
            </a:r>
            <a:endParaRPr sz="1050" cap="none" dirty="0">
              <a:latin typeface="Arial"/>
              <a:cs typeface="Arial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3752985" y="2170756"/>
            <a:ext cx="2133520" cy="2144034"/>
            <a:chOff x="3891284" y="691508"/>
            <a:chExt cx="1702109" cy="1710497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91284" y="691508"/>
              <a:ext cx="1702109" cy="1710497"/>
            </a:xfrm>
            <a:prstGeom prst="rect">
              <a:avLst/>
            </a:prstGeom>
          </p:spPr>
        </p:pic>
        <p:sp>
          <p:nvSpPr>
            <p:cNvPr id="12" name="object 12"/>
            <p:cNvSpPr txBox="1"/>
            <p:nvPr/>
          </p:nvSpPr>
          <p:spPr>
            <a:xfrm>
              <a:off x="3982500" y="734037"/>
              <a:ext cx="1495587" cy="153888"/>
            </a:xfrm>
            <a:prstGeom prst="rect">
              <a:avLst/>
            </a:prstGeom>
            <a:solidFill>
              <a:srgbClr val="E3D88B"/>
            </a:solidFill>
          </p:spPr>
          <p:txBody>
            <a:bodyPr vert="horz" wrap="square" lIns="0" tIns="0" rIns="0" bIns="0" rtlCol="0">
              <a:spAutoFit/>
            </a:bodyPr>
            <a:lstStyle/>
            <a:p>
              <a:pPr marL="62230" algn="ctr">
                <a:lnSpc>
                  <a:spcPct val="100000"/>
                </a:lnSpc>
                <a:spcBef>
                  <a:spcPts val="100"/>
                </a:spcBef>
              </a:pPr>
              <a:r>
                <a:rPr sz="1000" b="1" i="1" cap="none" dirty="0">
                  <a:latin typeface="Arial"/>
                  <a:cs typeface="Arial"/>
                </a:rPr>
                <a:t>XENONnT</a:t>
              </a:r>
              <a:r>
                <a:rPr sz="1000" b="1" i="1" cap="none" spc="-20" dirty="0">
                  <a:latin typeface="Arial"/>
                  <a:cs typeface="Arial"/>
                </a:rPr>
                <a:t> </a:t>
              </a:r>
              <a:r>
                <a:rPr sz="1000" b="1" i="1" cap="none" dirty="0">
                  <a:latin typeface="Arial"/>
                  <a:cs typeface="Arial"/>
                </a:rPr>
                <a:t>-</a:t>
              </a:r>
              <a:r>
                <a:rPr sz="1000" b="1" i="1" cap="none" spc="-5" dirty="0">
                  <a:latin typeface="Arial"/>
                  <a:cs typeface="Arial"/>
                </a:rPr>
                <a:t> </a:t>
              </a:r>
              <a:r>
                <a:rPr sz="1000" b="1" i="1" cap="none" dirty="0">
                  <a:latin typeface="Arial"/>
                  <a:cs typeface="Arial"/>
                </a:rPr>
                <a:t>Dark </a:t>
              </a:r>
              <a:r>
                <a:rPr sz="1000" b="1" i="1" cap="none" spc="-10" dirty="0">
                  <a:latin typeface="Arial"/>
                  <a:cs typeface="Arial"/>
                </a:rPr>
                <a:t>Matter</a:t>
              </a:r>
              <a:endParaRPr sz="1000" cap="none" dirty="0">
                <a:latin typeface="Arial"/>
                <a:cs typeface="Arial"/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754980" y="811917"/>
            <a:ext cx="345422" cy="35474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284" y="678983"/>
            <a:ext cx="2414173" cy="135797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1973" y="3738039"/>
            <a:ext cx="1582234" cy="769074"/>
            <a:chOff x="43598" y="3591850"/>
            <a:chExt cx="1582234" cy="769074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1044" y="3591850"/>
              <a:ext cx="1514788" cy="635505"/>
            </a:xfrm>
            <a:prstGeom prst="rect">
              <a:avLst/>
            </a:prstGeom>
            <a:ln>
              <a:solidFill>
                <a:srgbClr val="E3D88B"/>
              </a:solidFill>
            </a:ln>
          </p:spPr>
        </p:pic>
        <p:sp>
          <p:nvSpPr>
            <p:cNvPr id="36" name="object 15"/>
            <p:cNvSpPr txBox="1"/>
            <p:nvPr/>
          </p:nvSpPr>
          <p:spPr>
            <a:xfrm>
              <a:off x="43598" y="4114703"/>
              <a:ext cx="1034834" cy="246221"/>
            </a:xfrm>
            <a:prstGeom prst="rect">
              <a:avLst/>
            </a:prstGeom>
            <a:solidFill>
              <a:srgbClr val="E3D88B"/>
            </a:solidFill>
          </p:spPr>
          <p:txBody>
            <a:bodyPr vert="horz" wrap="square" lIns="0" tIns="0" rIns="0" bIns="0" rtlCol="0">
              <a:spAutoFit/>
            </a:bodyPr>
            <a:lstStyle/>
            <a:p>
              <a:pPr marL="62230" algn="ctr">
                <a:lnSpc>
                  <a:spcPct val="100000"/>
                </a:lnSpc>
                <a:spcBef>
                  <a:spcPts val="100"/>
                </a:spcBef>
              </a:pPr>
              <a:r>
                <a:rPr lang="en-US" sz="800" b="1" i="1" cap="none" dirty="0" smtClean="0">
                  <a:latin typeface="Arial"/>
                  <a:cs typeface="Arial"/>
                </a:rPr>
                <a:t>EEDM: the </a:t>
              </a:r>
              <a:br>
                <a:rPr lang="en-US" sz="800" b="1" i="1" cap="none" dirty="0" smtClean="0">
                  <a:latin typeface="Arial"/>
                  <a:cs typeface="Arial"/>
                </a:rPr>
              </a:br>
              <a:r>
                <a:rPr lang="en-US" sz="800" b="1" i="1" cap="none" dirty="0" smtClean="0">
                  <a:latin typeface="Arial"/>
                  <a:cs typeface="Arial"/>
                </a:rPr>
                <a:t>only one in NL …</a:t>
              </a:r>
              <a:endParaRPr sz="800" cap="none" dirty="0">
                <a:latin typeface="Arial"/>
                <a:cs typeface="Arial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5443" y="1768090"/>
            <a:ext cx="2475571" cy="1376305"/>
            <a:chOff x="133061" y="1923589"/>
            <a:chExt cx="2475571" cy="1376305"/>
          </a:xfrm>
        </p:grpSpPr>
        <p:pic>
          <p:nvPicPr>
            <p:cNvPr id="33" name="CERN_arial.jpg" descr="CERN_arial.jpg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33061" y="1923589"/>
              <a:ext cx="2475571" cy="1376305"/>
            </a:xfrm>
            <a:prstGeom prst="rect">
              <a:avLst/>
            </a:prstGeom>
            <a:ln w="12700"/>
          </p:spPr>
        </p:pic>
        <p:pic>
          <p:nvPicPr>
            <p:cNvPr id="28" name="alice-logo.png" descr="alice-logo.png"/>
            <p:cNvPicPr>
              <a:picLocks/>
            </p:cNvPicPr>
            <p:nvPr/>
          </p:nvPicPr>
          <p:blipFill>
            <a:blip r:embed="rId11">
              <a:extLst/>
            </a:blip>
            <a:srcRect t="1519"/>
            <a:stretch>
              <a:fillRect/>
            </a:stretch>
          </p:blipFill>
          <p:spPr>
            <a:xfrm>
              <a:off x="259451" y="2695428"/>
              <a:ext cx="367464" cy="364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235" y="0"/>
                  </a:moveTo>
                  <a:lnTo>
                    <a:pt x="3115" y="3141"/>
                  </a:lnTo>
                  <a:lnTo>
                    <a:pt x="0" y="6278"/>
                  </a:lnTo>
                  <a:lnTo>
                    <a:pt x="0" y="13937"/>
                  </a:lnTo>
                  <a:lnTo>
                    <a:pt x="0" y="21600"/>
                  </a:lnTo>
                  <a:lnTo>
                    <a:pt x="10800" y="21600"/>
                  </a:lnTo>
                  <a:lnTo>
                    <a:pt x="21600" y="21600"/>
                  </a:lnTo>
                  <a:lnTo>
                    <a:pt x="21600" y="14027"/>
                  </a:lnTo>
                  <a:lnTo>
                    <a:pt x="21600" y="6450"/>
                  </a:lnTo>
                  <a:lnTo>
                    <a:pt x="18404" y="3227"/>
                  </a:lnTo>
                  <a:lnTo>
                    <a:pt x="15204" y="0"/>
                  </a:lnTo>
                  <a:lnTo>
                    <a:pt x="10720" y="0"/>
                  </a:lnTo>
                  <a:lnTo>
                    <a:pt x="6235" y="0"/>
                  </a:lnTo>
                  <a:close/>
                </a:path>
              </a:pathLst>
            </a:custGeom>
            <a:ln w="12700"/>
          </p:spPr>
        </p:pic>
        <p:pic>
          <p:nvPicPr>
            <p:cNvPr id="31" name="ATLAS.png" descr="ATLAS.png"/>
            <p:cNvPicPr>
              <a:picLocks/>
            </p:cNvPicPr>
            <p:nvPr/>
          </p:nvPicPr>
          <p:blipFill>
            <a:blip r:embed="rId12">
              <a:extLst/>
            </a:blip>
            <a:srcRect/>
            <a:stretch>
              <a:fillRect/>
            </a:stretch>
          </p:blipFill>
          <p:spPr>
            <a:xfrm>
              <a:off x="863585" y="2634416"/>
              <a:ext cx="1110049" cy="665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0800"/>
                  </a:lnTo>
                  <a:lnTo>
                    <a:pt x="0" y="21600"/>
                  </a:lnTo>
                  <a:lnTo>
                    <a:pt x="2961" y="21600"/>
                  </a:lnTo>
                  <a:cubicBezTo>
                    <a:pt x="5576" y="21600"/>
                    <a:pt x="5919" y="21592"/>
                    <a:pt x="5905" y="21531"/>
                  </a:cubicBezTo>
                  <a:cubicBezTo>
                    <a:pt x="5897" y="21493"/>
                    <a:pt x="5881" y="21472"/>
                    <a:pt x="5868" y="21485"/>
                  </a:cubicBezTo>
                  <a:cubicBezTo>
                    <a:pt x="5827" y="21529"/>
                    <a:pt x="5807" y="21407"/>
                    <a:pt x="5797" y="21047"/>
                  </a:cubicBezTo>
                  <a:cubicBezTo>
                    <a:pt x="5789" y="20772"/>
                    <a:pt x="5796" y="20677"/>
                    <a:pt x="5827" y="20632"/>
                  </a:cubicBezTo>
                  <a:cubicBezTo>
                    <a:pt x="5850" y="20601"/>
                    <a:pt x="5862" y="20558"/>
                    <a:pt x="5855" y="20538"/>
                  </a:cubicBezTo>
                  <a:cubicBezTo>
                    <a:pt x="5842" y="20505"/>
                    <a:pt x="5786" y="19953"/>
                    <a:pt x="5779" y="19795"/>
                  </a:cubicBezTo>
                  <a:cubicBezTo>
                    <a:pt x="5777" y="19755"/>
                    <a:pt x="5763" y="19721"/>
                    <a:pt x="5747" y="19720"/>
                  </a:cubicBezTo>
                  <a:cubicBezTo>
                    <a:pt x="5732" y="19719"/>
                    <a:pt x="5702" y="19711"/>
                    <a:pt x="5681" y="19701"/>
                  </a:cubicBezTo>
                  <a:cubicBezTo>
                    <a:pt x="5654" y="19689"/>
                    <a:pt x="5642" y="19735"/>
                    <a:pt x="5640" y="19869"/>
                  </a:cubicBezTo>
                  <a:cubicBezTo>
                    <a:pt x="5639" y="19976"/>
                    <a:pt x="5624" y="20054"/>
                    <a:pt x="5606" y="20055"/>
                  </a:cubicBezTo>
                  <a:cubicBezTo>
                    <a:pt x="5588" y="20055"/>
                    <a:pt x="5566" y="20070"/>
                    <a:pt x="5555" y="20089"/>
                  </a:cubicBezTo>
                  <a:cubicBezTo>
                    <a:pt x="5544" y="20108"/>
                    <a:pt x="5516" y="20097"/>
                    <a:pt x="5493" y="20066"/>
                  </a:cubicBezTo>
                  <a:cubicBezTo>
                    <a:pt x="5458" y="20016"/>
                    <a:pt x="5455" y="20026"/>
                    <a:pt x="5472" y="20146"/>
                  </a:cubicBezTo>
                  <a:cubicBezTo>
                    <a:pt x="5483" y="20222"/>
                    <a:pt x="5515" y="20361"/>
                    <a:pt x="5543" y="20453"/>
                  </a:cubicBezTo>
                  <a:cubicBezTo>
                    <a:pt x="5585" y="20594"/>
                    <a:pt x="5588" y="20636"/>
                    <a:pt x="5559" y="20703"/>
                  </a:cubicBezTo>
                  <a:cubicBezTo>
                    <a:pt x="5536" y="20758"/>
                    <a:pt x="5512" y="20770"/>
                    <a:pt x="5486" y="20742"/>
                  </a:cubicBezTo>
                  <a:cubicBezTo>
                    <a:pt x="5465" y="20720"/>
                    <a:pt x="5429" y="20702"/>
                    <a:pt x="5406" y="20701"/>
                  </a:cubicBezTo>
                  <a:cubicBezTo>
                    <a:pt x="5374" y="20700"/>
                    <a:pt x="5365" y="20621"/>
                    <a:pt x="5358" y="20332"/>
                  </a:cubicBezTo>
                  <a:cubicBezTo>
                    <a:pt x="5351" y="20002"/>
                    <a:pt x="5356" y="19958"/>
                    <a:pt x="5408" y="19892"/>
                  </a:cubicBezTo>
                  <a:lnTo>
                    <a:pt x="5466" y="19816"/>
                  </a:lnTo>
                  <a:lnTo>
                    <a:pt x="5406" y="19601"/>
                  </a:lnTo>
                  <a:cubicBezTo>
                    <a:pt x="5374" y="19482"/>
                    <a:pt x="5342" y="19385"/>
                    <a:pt x="5335" y="19385"/>
                  </a:cubicBezTo>
                  <a:cubicBezTo>
                    <a:pt x="5328" y="19385"/>
                    <a:pt x="5292" y="19442"/>
                    <a:pt x="5254" y="19511"/>
                  </a:cubicBezTo>
                  <a:cubicBezTo>
                    <a:pt x="5189" y="19630"/>
                    <a:pt x="5182" y="19633"/>
                    <a:pt x="5148" y="19555"/>
                  </a:cubicBezTo>
                  <a:cubicBezTo>
                    <a:pt x="5112" y="19470"/>
                    <a:pt x="5061" y="19525"/>
                    <a:pt x="5093" y="19614"/>
                  </a:cubicBezTo>
                  <a:cubicBezTo>
                    <a:pt x="5102" y="19639"/>
                    <a:pt x="5086" y="19684"/>
                    <a:pt x="5057" y="19715"/>
                  </a:cubicBezTo>
                  <a:cubicBezTo>
                    <a:pt x="5028" y="19746"/>
                    <a:pt x="5011" y="19798"/>
                    <a:pt x="5019" y="19832"/>
                  </a:cubicBezTo>
                  <a:cubicBezTo>
                    <a:pt x="5041" y="19929"/>
                    <a:pt x="4973" y="20032"/>
                    <a:pt x="4887" y="20032"/>
                  </a:cubicBezTo>
                  <a:cubicBezTo>
                    <a:pt x="4811" y="20032"/>
                    <a:pt x="4810" y="20037"/>
                    <a:pt x="4826" y="20215"/>
                  </a:cubicBezTo>
                  <a:cubicBezTo>
                    <a:pt x="4836" y="20316"/>
                    <a:pt x="4834" y="20433"/>
                    <a:pt x="4822" y="20479"/>
                  </a:cubicBezTo>
                  <a:cubicBezTo>
                    <a:pt x="4811" y="20524"/>
                    <a:pt x="4799" y="20592"/>
                    <a:pt x="4798" y="20628"/>
                  </a:cubicBezTo>
                  <a:cubicBezTo>
                    <a:pt x="4796" y="20664"/>
                    <a:pt x="4765" y="20707"/>
                    <a:pt x="4727" y="20724"/>
                  </a:cubicBezTo>
                  <a:cubicBezTo>
                    <a:pt x="4642" y="20763"/>
                    <a:pt x="4232" y="20751"/>
                    <a:pt x="4191" y="20708"/>
                  </a:cubicBezTo>
                  <a:cubicBezTo>
                    <a:pt x="4175" y="20690"/>
                    <a:pt x="4154" y="20695"/>
                    <a:pt x="4145" y="20719"/>
                  </a:cubicBezTo>
                  <a:cubicBezTo>
                    <a:pt x="4130" y="20760"/>
                    <a:pt x="3938" y="20760"/>
                    <a:pt x="3531" y="20715"/>
                  </a:cubicBezTo>
                  <a:lnTo>
                    <a:pt x="3409" y="20701"/>
                  </a:lnTo>
                  <a:lnTo>
                    <a:pt x="3402" y="20321"/>
                  </a:lnTo>
                  <a:cubicBezTo>
                    <a:pt x="3395" y="19951"/>
                    <a:pt x="3393" y="19945"/>
                    <a:pt x="3335" y="19981"/>
                  </a:cubicBezTo>
                  <a:cubicBezTo>
                    <a:pt x="3245" y="20038"/>
                    <a:pt x="3066" y="20036"/>
                    <a:pt x="3026" y="19979"/>
                  </a:cubicBezTo>
                  <a:cubicBezTo>
                    <a:pt x="2989" y="19927"/>
                    <a:pt x="3001" y="19733"/>
                    <a:pt x="3048" y="19633"/>
                  </a:cubicBezTo>
                  <a:cubicBezTo>
                    <a:pt x="3062" y="19601"/>
                    <a:pt x="3055" y="19559"/>
                    <a:pt x="3030" y="19523"/>
                  </a:cubicBezTo>
                  <a:cubicBezTo>
                    <a:pt x="3006" y="19488"/>
                    <a:pt x="2994" y="19428"/>
                    <a:pt x="3004" y="19378"/>
                  </a:cubicBezTo>
                  <a:cubicBezTo>
                    <a:pt x="3021" y="19286"/>
                    <a:pt x="3021" y="19286"/>
                    <a:pt x="2773" y="19275"/>
                  </a:cubicBezTo>
                  <a:cubicBezTo>
                    <a:pt x="2699" y="19272"/>
                    <a:pt x="2623" y="19241"/>
                    <a:pt x="2604" y="19208"/>
                  </a:cubicBezTo>
                  <a:cubicBezTo>
                    <a:pt x="2584" y="19175"/>
                    <a:pt x="2565" y="19021"/>
                    <a:pt x="2561" y="18862"/>
                  </a:cubicBezTo>
                  <a:cubicBezTo>
                    <a:pt x="2557" y="18705"/>
                    <a:pt x="2547" y="18407"/>
                    <a:pt x="2538" y="18197"/>
                  </a:cubicBezTo>
                  <a:cubicBezTo>
                    <a:pt x="2522" y="17848"/>
                    <a:pt x="2517" y="17816"/>
                    <a:pt x="2463" y="17814"/>
                  </a:cubicBezTo>
                  <a:cubicBezTo>
                    <a:pt x="2355" y="17811"/>
                    <a:pt x="2187" y="17760"/>
                    <a:pt x="2165" y="17725"/>
                  </a:cubicBezTo>
                  <a:cubicBezTo>
                    <a:pt x="2132" y="17671"/>
                    <a:pt x="2117" y="16855"/>
                    <a:pt x="2149" y="16821"/>
                  </a:cubicBezTo>
                  <a:cubicBezTo>
                    <a:pt x="2164" y="16806"/>
                    <a:pt x="2170" y="16758"/>
                    <a:pt x="2162" y="16716"/>
                  </a:cubicBezTo>
                  <a:cubicBezTo>
                    <a:pt x="2146" y="16627"/>
                    <a:pt x="2142" y="16266"/>
                    <a:pt x="2149" y="15496"/>
                  </a:cubicBezTo>
                  <a:cubicBezTo>
                    <a:pt x="2152" y="15048"/>
                    <a:pt x="2144" y="14933"/>
                    <a:pt x="2105" y="14831"/>
                  </a:cubicBezTo>
                  <a:cubicBezTo>
                    <a:pt x="2068" y="14735"/>
                    <a:pt x="2064" y="14689"/>
                    <a:pt x="2088" y="14625"/>
                  </a:cubicBezTo>
                  <a:cubicBezTo>
                    <a:pt x="2106" y="14575"/>
                    <a:pt x="2112" y="14457"/>
                    <a:pt x="2102" y="14331"/>
                  </a:cubicBezTo>
                  <a:cubicBezTo>
                    <a:pt x="2083" y="14102"/>
                    <a:pt x="2104" y="14121"/>
                    <a:pt x="1820" y="14106"/>
                  </a:cubicBezTo>
                  <a:lnTo>
                    <a:pt x="1698" y="14100"/>
                  </a:lnTo>
                  <a:lnTo>
                    <a:pt x="1695" y="13776"/>
                  </a:lnTo>
                  <a:cubicBezTo>
                    <a:pt x="1693" y="13599"/>
                    <a:pt x="1692" y="13431"/>
                    <a:pt x="1689" y="13403"/>
                  </a:cubicBezTo>
                  <a:cubicBezTo>
                    <a:pt x="1687" y="13374"/>
                    <a:pt x="1638" y="13349"/>
                    <a:pt x="1582" y="13348"/>
                  </a:cubicBezTo>
                  <a:cubicBezTo>
                    <a:pt x="1134" y="13336"/>
                    <a:pt x="1097" y="13319"/>
                    <a:pt x="1186" y="13194"/>
                  </a:cubicBezTo>
                  <a:cubicBezTo>
                    <a:pt x="1217" y="13151"/>
                    <a:pt x="1315" y="13133"/>
                    <a:pt x="1498" y="13132"/>
                  </a:cubicBezTo>
                  <a:cubicBezTo>
                    <a:pt x="1687" y="13131"/>
                    <a:pt x="1770" y="13113"/>
                    <a:pt x="1779" y="13072"/>
                  </a:cubicBezTo>
                  <a:cubicBezTo>
                    <a:pt x="1797" y="12992"/>
                    <a:pt x="1900" y="13000"/>
                    <a:pt x="1919" y="13084"/>
                  </a:cubicBezTo>
                  <a:cubicBezTo>
                    <a:pt x="1928" y="13122"/>
                    <a:pt x="1944" y="13144"/>
                    <a:pt x="1956" y="13132"/>
                  </a:cubicBezTo>
                  <a:cubicBezTo>
                    <a:pt x="1999" y="13087"/>
                    <a:pt x="2033" y="13232"/>
                    <a:pt x="2062" y="13584"/>
                  </a:cubicBezTo>
                  <a:cubicBezTo>
                    <a:pt x="2078" y="13782"/>
                    <a:pt x="2092" y="13953"/>
                    <a:pt x="2092" y="13964"/>
                  </a:cubicBezTo>
                  <a:cubicBezTo>
                    <a:pt x="2092" y="13975"/>
                    <a:pt x="2129" y="13985"/>
                    <a:pt x="2173" y="13985"/>
                  </a:cubicBezTo>
                  <a:cubicBezTo>
                    <a:pt x="2271" y="13985"/>
                    <a:pt x="2301" y="14066"/>
                    <a:pt x="2325" y="14402"/>
                  </a:cubicBezTo>
                  <a:cubicBezTo>
                    <a:pt x="2334" y="14540"/>
                    <a:pt x="2352" y="14695"/>
                    <a:pt x="2364" y="14746"/>
                  </a:cubicBezTo>
                  <a:cubicBezTo>
                    <a:pt x="2400" y="14889"/>
                    <a:pt x="2448" y="15225"/>
                    <a:pt x="2478" y="15530"/>
                  </a:cubicBezTo>
                  <a:cubicBezTo>
                    <a:pt x="2494" y="15683"/>
                    <a:pt x="2525" y="15887"/>
                    <a:pt x="2549" y="15984"/>
                  </a:cubicBezTo>
                  <a:cubicBezTo>
                    <a:pt x="2595" y="16176"/>
                    <a:pt x="2603" y="16523"/>
                    <a:pt x="2569" y="16961"/>
                  </a:cubicBezTo>
                  <a:cubicBezTo>
                    <a:pt x="2551" y="17204"/>
                    <a:pt x="2557" y="17270"/>
                    <a:pt x="2617" y="17493"/>
                  </a:cubicBezTo>
                  <a:cubicBezTo>
                    <a:pt x="2689" y="17757"/>
                    <a:pt x="2887" y="18629"/>
                    <a:pt x="2921" y="18830"/>
                  </a:cubicBezTo>
                  <a:cubicBezTo>
                    <a:pt x="2954" y="19020"/>
                    <a:pt x="2989" y="19065"/>
                    <a:pt x="3081" y="19036"/>
                  </a:cubicBezTo>
                  <a:cubicBezTo>
                    <a:pt x="3159" y="19012"/>
                    <a:pt x="3177" y="19035"/>
                    <a:pt x="3329" y="19348"/>
                  </a:cubicBezTo>
                  <a:cubicBezTo>
                    <a:pt x="3419" y="19534"/>
                    <a:pt x="3508" y="19720"/>
                    <a:pt x="3527" y="19763"/>
                  </a:cubicBezTo>
                  <a:cubicBezTo>
                    <a:pt x="3547" y="19806"/>
                    <a:pt x="3572" y="19942"/>
                    <a:pt x="3582" y="20064"/>
                  </a:cubicBezTo>
                  <a:lnTo>
                    <a:pt x="3600" y="20284"/>
                  </a:lnTo>
                  <a:lnTo>
                    <a:pt x="3786" y="20300"/>
                  </a:lnTo>
                  <a:cubicBezTo>
                    <a:pt x="3897" y="20308"/>
                    <a:pt x="3987" y="20292"/>
                    <a:pt x="4010" y="20261"/>
                  </a:cubicBezTo>
                  <a:cubicBezTo>
                    <a:pt x="4032" y="20229"/>
                    <a:pt x="4087" y="20217"/>
                    <a:pt x="4149" y="20233"/>
                  </a:cubicBezTo>
                  <a:cubicBezTo>
                    <a:pt x="4205" y="20249"/>
                    <a:pt x="4267" y="20246"/>
                    <a:pt x="4285" y="20226"/>
                  </a:cubicBezTo>
                  <a:cubicBezTo>
                    <a:pt x="4303" y="20207"/>
                    <a:pt x="4352" y="20057"/>
                    <a:pt x="4395" y="19894"/>
                  </a:cubicBezTo>
                  <a:lnTo>
                    <a:pt x="4473" y="19598"/>
                  </a:lnTo>
                  <a:lnTo>
                    <a:pt x="4639" y="19610"/>
                  </a:lnTo>
                  <a:cubicBezTo>
                    <a:pt x="4731" y="19616"/>
                    <a:pt x="4831" y="19599"/>
                    <a:pt x="4862" y="19571"/>
                  </a:cubicBezTo>
                  <a:cubicBezTo>
                    <a:pt x="4946" y="19495"/>
                    <a:pt x="4932" y="19357"/>
                    <a:pt x="4836" y="19300"/>
                  </a:cubicBezTo>
                  <a:cubicBezTo>
                    <a:pt x="4791" y="19274"/>
                    <a:pt x="4755" y="19219"/>
                    <a:pt x="4755" y="19181"/>
                  </a:cubicBezTo>
                  <a:cubicBezTo>
                    <a:pt x="4755" y="19107"/>
                    <a:pt x="4850" y="18997"/>
                    <a:pt x="4884" y="19032"/>
                  </a:cubicBezTo>
                  <a:cubicBezTo>
                    <a:pt x="4903" y="19052"/>
                    <a:pt x="4905" y="18150"/>
                    <a:pt x="4887" y="17342"/>
                  </a:cubicBezTo>
                  <a:cubicBezTo>
                    <a:pt x="4881" y="17095"/>
                    <a:pt x="4888" y="16939"/>
                    <a:pt x="4905" y="16936"/>
                  </a:cubicBezTo>
                  <a:cubicBezTo>
                    <a:pt x="4920" y="16934"/>
                    <a:pt x="4945" y="16909"/>
                    <a:pt x="4964" y="16883"/>
                  </a:cubicBezTo>
                  <a:cubicBezTo>
                    <a:pt x="4988" y="16849"/>
                    <a:pt x="5006" y="16869"/>
                    <a:pt x="5027" y="16964"/>
                  </a:cubicBezTo>
                  <a:cubicBezTo>
                    <a:pt x="5043" y="17034"/>
                    <a:pt x="5050" y="17120"/>
                    <a:pt x="5042" y="17154"/>
                  </a:cubicBezTo>
                  <a:cubicBezTo>
                    <a:pt x="5023" y="17240"/>
                    <a:pt x="5056" y="17231"/>
                    <a:pt x="5096" y="17138"/>
                  </a:cubicBezTo>
                  <a:cubicBezTo>
                    <a:pt x="5126" y="17067"/>
                    <a:pt x="5137" y="17074"/>
                    <a:pt x="5215" y="17218"/>
                  </a:cubicBezTo>
                  <a:cubicBezTo>
                    <a:pt x="5356" y="17475"/>
                    <a:pt x="5366" y="17532"/>
                    <a:pt x="5284" y="17585"/>
                  </a:cubicBezTo>
                  <a:cubicBezTo>
                    <a:pt x="5232" y="17619"/>
                    <a:pt x="5216" y="17658"/>
                    <a:pt x="5222" y="17734"/>
                  </a:cubicBezTo>
                  <a:cubicBezTo>
                    <a:pt x="5230" y="17831"/>
                    <a:pt x="5244" y="17840"/>
                    <a:pt x="5434" y="17842"/>
                  </a:cubicBezTo>
                  <a:cubicBezTo>
                    <a:pt x="5614" y="17844"/>
                    <a:pt x="5638" y="17854"/>
                    <a:pt x="5647" y="17933"/>
                  </a:cubicBezTo>
                  <a:cubicBezTo>
                    <a:pt x="5652" y="17983"/>
                    <a:pt x="5670" y="18050"/>
                    <a:pt x="5687" y="18085"/>
                  </a:cubicBezTo>
                  <a:cubicBezTo>
                    <a:pt x="5719" y="18152"/>
                    <a:pt x="5744" y="18223"/>
                    <a:pt x="5824" y="18468"/>
                  </a:cubicBezTo>
                  <a:cubicBezTo>
                    <a:pt x="5853" y="18554"/>
                    <a:pt x="5911" y="18692"/>
                    <a:pt x="5954" y="18775"/>
                  </a:cubicBezTo>
                  <a:cubicBezTo>
                    <a:pt x="6018" y="18900"/>
                    <a:pt x="6026" y="18941"/>
                    <a:pt x="6000" y="19011"/>
                  </a:cubicBezTo>
                  <a:cubicBezTo>
                    <a:pt x="5934" y="19192"/>
                    <a:pt x="6011" y="19277"/>
                    <a:pt x="6219" y="19257"/>
                  </a:cubicBezTo>
                  <a:cubicBezTo>
                    <a:pt x="6255" y="19253"/>
                    <a:pt x="6310" y="19279"/>
                    <a:pt x="6341" y="19316"/>
                  </a:cubicBezTo>
                  <a:cubicBezTo>
                    <a:pt x="6461" y="19459"/>
                    <a:pt x="6944" y="19367"/>
                    <a:pt x="7122" y="19167"/>
                  </a:cubicBezTo>
                  <a:lnTo>
                    <a:pt x="7227" y="19048"/>
                  </a:lnTo>
                  <a:lnTo>
                    <a:pt x="7301" y="19172"/>
                  </a:lnTo>
                  <a:cubicBezTo>
                    <a:pt x="7369" y="19287"/>
                    <a:pt x="7384" y="19294"/>
                    <a:pt x="7525" y="19261"/>
                  </a:cubicBezTo>
                  <a:cubicBezTo>
                    <a:pt x="7608" y="19242"/>
                    <a:pt x="7719" y="19225"/>
                    <a:pt x="7771" y="19224"/>
                  </a:cubicBezTo>
                  <a:cubicBezTo>
                    <a:pt x="7828" y="19223"/>
                    <a:pt x="7848" y="19231"/>
                    <a:pt x="7856" y="19270"/>
                  </a:cubicBezTo>
                  <a:cubicBezTo>
                    <a:pt x="7859" y="19254"/>
                    <a:pt x="7866" y="19236"/>
                    <a:pt x="7866" y="19224"/>
                  </a:cubicBezTo>
                  <a:cubicBezTo>
                    <a:pt x="7866" y="19181"/>
                    <a:pt x="10805" y="18455"/>
                    <a:pt x="10902" y="18475"/>
                  </a:cubicBezTo>
                  <a:cubicBezTo>
                    <a:pt x="10929" y="18480"/>
                    <a:pt x="10952" y="18507"/>
                    <a:pt x="10952" y="18532"/>
                  </a:cubicBezTo>
                  <a:cubicBezTo>
                    <a:pt x="10952" y="18557"/>
                    <a:pt x="10984" y="18605"/>
                    <a:pt x="11021" y="18637"/>
                  </a:cubicBezTo>
                  <a:cubicBezTo>
                    <a:pt x="11104" y="18711"/>
                    <a:pt x="11081" y="18784"/>
                    <a:pt x="10977" y="18784"/>
                  </a:cubicBezTo>
                  <a:cubicBezTo>
                    <a:pt x="10916" y="18784"/>
                    <a:pt x="10897" y="18810"/>
                    <a:pt x="10890" y="18890"/>
                  </a:cubicBezTo>
                  <a:cubicBezTo>
                    <a:pt x="10882" y="18984"/>
                    <a:pt x="10858" y="18997"/>
                    <a:pt x="10610" y="19052"/>
                  </a:cubicBezTo>
                  <a:cubicBezTo>
                    <a:pt x="10363" y="19107"/>
                    <a:pt x="10094" y="19101"/>
                    <a:pt x="9877" y="19036"/>
                  </a:cubicBezTo>
                  <a:cubicBezTo>
                    <a:pt x="9620" y="18961"/>
                    <a:pt x="9591" y="18958"/>
                    <a:pt x="9588" y="19020"/>
                  </a:cubicBezTo>
                  <a:cubicBezTo>
                    <a:pt x="9586" y="19055"/>
                    <a:pt x="9583" y="19115"/>
                    <a:pt x="9581" y="19153"/>
                  </a:cubicBezTo>
                  <a:cubicBezTo>
                    <a:pt x="9579" y="19204"/>
                    <a:pt x="9526" y="19233"/>
                    <a:pt x="9387" y="19259"/>
                  </a:cubicBezTo>
                  <a:cubicBezTo>
                    <a:pt x="9283" y="19278"/>
                    <a:pt x="9179" y="19281"/>
                    <a:pt x="9157" y="19263"/>
                  </a:cubicBezTo>
                  <a:cubicBezTo>
                    <a:pt x="9134" y="19246"/>
                    <a:pt x="9085" y="19236"/>
                    <a:pt x="9048" y="19243"/>
                  </a:cubicBezTo>
                  <a:cubicBezTo>
                    <a:pt x="9011" y="19249"/>
                    <a:pt x="8763" y="19257"/>
                    <a:pt x="8499" y="19261"/>
                  </a:cubicBezTo>
                  <a:cubicBezTo>
                    <a:pt x="8085" y="19267"/>
                    <a:pt x="8014" y="19281"/>
                    <a:pt x="7969" y="19351"/>
                  </a:cubicBezTo>
                  <a:cubicBezTo>
                    <a:pt x="7929" y="19412"/>
                    <a:pt x="7884" y="19433"/>
                    <a:pt x="7857" y="19422"/>
                  </a:cubicBezTo>
                  <a:cubicBezTo>
                    <a:pt x="7849" y="19619"/>
                    <a:pt x="7827" y="19650"/>
                    <a:pt x="7690" y="19681"/>
                  </a:cubicBezTo>
                  <a:cubicBezTo>
                    <a:pt x="7498" y="19724"/>
                    <a:pt x="7409" y="19787"/>
                    <a:pt x="7427" y="19866"/>
                  </a:cubicBezTo>
                  <a:cubicBezTo>
                    <a:pt x="7435" y="19902"/>
                    <a:pt x="7427" y="19951"/>
                    <a:pt x="7409" y="19977"/>
                  </a:cubicBezTo>
                  <a:cubicBezTo>
                    <a:pt x="7362" y="20043"/>
                    <a:pt x="6890" y="20018"/>
                    <a:pt x="6839" y="19947"/>
                  </a:cubicBezTo>
                  <a:cubicBezTo>
                    <a:pt x="6812" y="19909"/>
                    <a:pt x="6792" y="19906"/>
                    <a:pt x="6781" y="19935"/>
                  </a:cubicBezTo>
                  <a:cubicBezTo>
                    <a:pt x="6772" y="19961"/>
                    <a:pt x="6746" y="19968"/>
                    <a:pt x="6723" y="19954"/>
                  </a:cubicBezTo>
                  <a:cubicBezTo>
                    <a:pt x="6670" y="19919"/>
                    <a:pt x="6530" y="20021"/>
                    <a:pt x="6510" y="20107"/>
                  </a:cubicBezTo>
                  <a:cubicBezTo>
                    <a:pt x="6502" y="20145"/>
                    <a:pt x="6484" y="20163"/>
                    <a:pt x="6470" y="20149"/>
                  </a:cubicBezTo>
                  <a:cubicBezTo>
                    <a:pt x="6457" y="20134"/>
                    <a:pt x="6437" y="20158"/>
                    <a:pt x="6428" y="20199"/>
                  </a:cubicBezTo>
                  <a:cubicBezTo>
                    <a:pt x="6416" y="20251"/>
                    <a:pt x="6423" y="20263"/>
                    <a:pt x="6450" y="20245"/>
                  </a:cubicBezTo>
                  <a:cubicBezTo>
                    <a:pt x="6523" y="20197"/>
                    <a:pt x="6550" y="20336"/>
                    <a:pt x="6542" y="20708"/>
                  </a:cubicBezTo>
                  <a:cubicBezTo>
                    <a:pt x="6536" y="20988"/>
                    <a:pt x="6524" y="21070"/>
                    <a:pt x="6494" y="21070"/>
                  </a:cubicBezTo>
                  <a:cubicBezTo>
                    <a:pt x="6472" y="21070"/>
                    <a:pt x="6448" y="21027"/>
                    <a:pt x="6440" y="20976"/>
                  </a:cubicBezTo>
                  <a:cubicBezTo>
                    <a:pt x="6432" y="20926"/>
                    <a:pt x="6408" y="20885"/>
                    <a:pt x="6385" y="20885"/>
                  </a:cubicBezTo>
                  <a:cubicBezTo>
                    <a:pt x="6328" y="20885"/>
                    <a:pt x="6305" y="21099"/>
                    <a:pt x="6352" y="21194"/>
                  </a:cubicBezTo>
                  <a:cubicBezTo>
                    <a:pt x="6373" y="21237"/>
                    <a:pt x="6385" y="21308"/>
                    <a:pt x="6380" y="21355"/>
                  </a:cubicBezTo>
                  <a:cubicBezTo>
                    <a:pt x="6372" y="21423"/>
                    <a:pt x="6344" y="21438"/>
                    <a:pt x="6226" y="21439"/>
                  </a:cubicBezTo>
                  <a:cubicBezTo>
                    <a:pt x="6118" y="21441"/>
                    <a:pt x="6073" y="21461"/>
                    <a:pt x="6054" y="21520"/>
                  </a:cubicBezTo>
                  <a:cubicBezTo>
                    <a:pt x="6030" y="21594"/>
                    <a:pt x="6485" y="21600"/>
                    <a:pt x="13814" y="21600"/>
                  </a:cubicBezTo>
                  <a:lnTo>
                    <a:pt x="21600" y="21600"/>
                  </a:lnTo>
                  <a:lnTo>
                    <a:pt x="21600" y="17518"/>
                  </a:lnTo>
                  <a:cubicBezTo>
                    <a:pt x="21600" y="14489"/>
                    <a:pt x="21591" y="13427"/>
                    <a:pt x="21568" y="13403"/>
                  </a:cubicBezTo>
                  <a:cubicBezTo>
                    <a:pt x="21557" y="13391"/>
                    <a:pt x="21544" y="13392"/>
                    <a:pt x="21532" y="13403"/>
                  </a:cubicBezTo>
                  <a:cubicBezTo>
                    <a:pt x="21521" y="13413"/>
                    <a:pt x="21510" y="13433"/>
                    <a:pt x="21501" y="13455"/>
                  </a:cubicBezTo>
                  <a:cubicBezTo>
                    <a:pt x="21483" y="13499"/>
                    <a:pt x="21474" y="13558"/>
                    <a:pt x="21491" y="13593"/>
                  </a:cubicBezTo>
                  <a:cubicBezTo>
                    <a:pt x="21500" y="13610"/>
                    <a:pt x="21505" y="13627"/>
                    <a:pt x="21506" y="13641"/>
                  </a:cubicBezTo>
                  <a:cubicBezTo>
                    <a:pt x="21507" y="13655"/>
                    <a:pt x="21503" y="13666"/>
                    <a:pt x="21497" y="13675"/>
                  </a:cubicBezTo>
                  <a:cubicBezTo>
                    <a:pt x="21493" y="13680"/>
                    <a:pt x="21483" y="13681"/>
                    <a:pt x="21477" y="13685"/>
                  </a:cubicBezTo>
                  <a:cubicBezTo>
                    <a:pt x="21475" y="13685"/>
                    <a:pt x="21473" y="13686"/>
                    <a:pt x="21471" y="13687"/>
                  </a:cubicBezTo>
                  <a:cubicBezTo>
                    <a:pt x="21456" y="13696"/>
                    <a:pt x="21445" y="13708"/>
                    <a:pt x="21420" y="13708"/>
                  </a:cubicBezTo>
                  <a:cubicBezTo>
                    <a:pt x="21419" y="13708"/>
                    <a:pt x="21418" y="13708"/>
                    <a:pt x="21417" y="13708"/>
                  </a:cubicBezTo>
                  <a:cubicBezTo>
                    <a:pt x="21415" y="13708"/>
                    <a:pt x="21416" y="13708"/>
                    <a:pt x="21414" y="13708"/>
                  </a:cubicBezTo>
                  <a:lnTo>
                    <a:pt x="21346" y="13708"/>
                  </a:lnTo>
                  <a:lnTo>
                    <a:pt x="21421" y="13843"/>
                  </a:lnTo>
                  <a:cubicBezTo>
                    <a:pt x="21461" y="13914"/>
                    <a:pt x="21480" y="13971"/>
                    <a:pt x="21477" y="14012"/>
                  </a:cubicBezTo>
                  <a:cubicBezTo>
                    <a:pt x="21475" y="14053"/>
                    <a:pt x="21451" y="14077"/>
                    <a:pt x="21407" y="14077"/>
                  </a:cubicBezTo>
                  <a:cubicBezTo>
                    <a:pt x="21350" y="14077"/>
                    <a:pt x="21352" y="14068"/>
                    <a:pt x="21350" y="14480"/>
                  </a:cubicBezTo>
                  <a:cubicBezTo>
                    <a:pt x="21350" y="14481"/>
                    <a:pt x="21350" y="14482"/>
                    <a:pt x="21350" y="14483"/>
                  </a:cubicBezTo>
                  <a:cubicBezTo>
                    <a:pt x="21349" y="14561"/>
                    <a:pt x="21344" y="14637"/>
                    <a:pt x="21339" y="14696"/>
                  </a:cubicBezTo>
                  <a:cubicBezTo>
                    <a:pt x="21333" y="14755"/>
                    <a:pt x="21326" y="14799"/>
                    <a:pt x="21318" y="14810"/>
                  </a:cubicBezTo>
                  <a:cubicBezTo>
                    <a:pt x="21301" y="14834"/>
                    <a:pt x="21204" y="14848"/>
                    <a:pt x="21101" y="14845"/>
                  </a:cubicBezTo>
                  <a:lnTo>
                    <a:pt x="20951" y="14840"/>
                  </a:lnTo>
                  <a:lnTo>
                    <a:pt x="20914" y="14840"/>
                  </a:lnTo>
                  <a:lnTo>
                    <a:pt x="20904" y="15159"/>
                  </a:lnTo>
                  <a:lnTo>
                    <a:pt x="20904" y="15161"/>
                  </a:lnTo>
                  <a:cubicBezTo>
                    <a:pt x="20899" y="15337"/>
                    <a:pt x="20883" y="15499"/>
                    <a:pt x="20869" y="15524"/>
                  </a:cubicBezTo>
                  <a:cubicBezTo>
                    <a:pt x="20854" y="15548"/>
                    <a:pt x="20766" y="15574"/>
                    <a:pt x="20675" y="15581"/>
                  </a:cubicBezTo>
                  <a:cubicBezTo>
                    <a:pt x="20583" y="15587"/>
                    <a:pt x="20502" y="15602"/>
                    <a:pt x="20495" y="15615"/>
                  </a:cubicBezTo>
                  <a:cubicBezTo>
                    <a:pt x="20487" y="15628"/>
                    <a:pt x="20481" y="15735"/>
                    <a:pt x="20479" y="15854"/>
                  </a:cubicBezTo>
                  <a:cubicBezTo>
                    <a:pt x="20478" y="15989"/>
                    <a:pt x="20464" y="16080"/>
                    <a:pt x="20441" y="16095"/>
                  </a:cubicBezTo>
                  <a:cubicBezTo>
                    <a:pt x="20421" y="16108"/>
                    <a:pt x="20404" y="16145"/>
                    <a:pt x="20404" y="16179"/>
                  </a:cubicBezTo>
                  <a:cubicBezTo>
                    <a:pt x="20404" y="16292"/>
                    <a:pt x="20340" y="16314"/>
                    <a:pt x="19971" y="16338"/>
                  </a:cubicBezTo>
                  <a:cubicBezTo>
                    <a:pt x="19608" y="16360"/>
                    <a:pt x="19605" y="16363"/>
                    <a:pt x="19589" y="16477"/>
                  </a:cubicBezTo>
                  <a:cubicBezTo>
                    <a:pt x="19580" y="16541"/>
                    <a:pt x="19581" y="16660"/>
                    <a:pt x="19591" y="16741"/>
                  </a:cubicBezTo>
                  <a:cubicBezTo>
                    <a:pt x="19603" y="16831"/>
                    <a:pt x="19598" y="16916"/>
                    <a:pt x="19579" y="16957"/>
                  </a:cubicBezTo>
                  <a:cubicBezTo>
                    <a:pt x="19541" y="17041"/>
                    <a:pt x="19250" y="17109"/>
                    <a:pt x="19224" y="17039"/>
                  </a:cubicBezTo>
                  <a:cubicBezTo>
                    <a:pt x="19215" y="17012"/>
                    <a:pt x="19192" y="16999"/>
                    <a:pt x="19172" y="17012"/>
                  </a:cubicBezTo>
                  <a:cubicBezTo>
                    <a:pt x="19112" y="17051"/>
                    <a:pt x="19068" y="16919"/>
                    <a:pt x="19098" y="16787"/>
                  </a:cubicBezTo>
                  <a:cubicBezTo>
                    <a:pt x="19118" y="16697"/>
                    <a:pt x="19116" y="16664"/>
                    <a:pt x="19086" y="16645"/>
                  </a:cubicBezTo>
                  <a:cubicBezTo>
                    <a:pt x="19064" y="16631"/>
                    <a:pt x="19046" y="16558"/>
                    <a:pt x="19046" y="16487"/>
                  </a:cubicBezTo>
                  <a:cubicBezTo>
                    <a:pt x="19046" y="16415"/>
                    <a:pt x="19032" y="16334"/>
                    <a:pt x="19015" y="16305"/>
                  </a:cubicBezTo>
                  <a:cubicBezTo>
                    <a:pt x="19005" y="16287"/>
                    <a:pt x="19001" y="16263"/>
                    <a:pt x="19000" y="16241"/>
                  </a:cubicBezTo>
                  <a:cubicBezTo>
                    <a:pt x="18991" y="16255"/>
                    <a:pt x="18983" y="16271"/>
                    <a:pt x="18971" y="16285"/>
                  </a:cubicBezTo>
                  <a:cubicBezTo>
                    <a:pt x="18887" y="16386"/>
                    <a:pt x="18765" y="16347"/>
                    <a:pt x="18779" y="16223"/>
                  </a:cubicBezTo>
                  <a:cubicBezTo>
                    <a:pt x="18783" y="16184"/>
                    <a:pt x="18757" y="16127"/>
                    <a:pt x="18720" y="16095"/>
                  </a:cubicBezTo>
                  <a:cubicBezTo>
                    <a:pt x="18630" y="16018"/>
                    <a:pt x="18629" y="15859"/>
                    <a:pt x="18719" y="15838"/>
                  </a:cubicBezTo>
                  <a:cubicBezTo>
                    <a:pt x="18759" y="15828"/>
                    <a:pt x="18798" y="15854"/>
                    <a:pt x="18820" y="15904"/>
                  </a:cubicBezTo>
                  <a:cubicBezTo>
                    <a:pt x="18840" y="15950"/>
                    <a:pt x="18856" y="15969"/>
                    <a:pt x="18856" y="15948"/>
                  </a:cubicBezTo>
                  <a:cubicBezTo>
                    <a:pt x="18856" y="15926"/>
                    <a:pt x="18877" y="15939"/>
                    <a:pt x="18903" y="15978"/>
                  </a:cubicBezTo>
                  <a:cubicBezTo>
                    <a:pt x="18929" y="16016"/>
                    <a:pt x="18973" y="16060"/>
                    <a:pt x="18999" y="16076"/>
                  </a:cubicBezTo>
                  <a:cubicBezTo>
                    <a:pt x="19025" y="16092"/>
                    <a:pt x="19046" y="16125"/>
                    <a:pt x="19046" y="16150"/>
                  </a:cubicBezTo>
                  <a:cubicBezTo>
                    <a:pt x="19046" y="16157"/>
                    <a:pt x="19038" y="16173"/>
                    <a:pt x="19032" y="16186"/>
                  </a:cubicBezTo>
                  <a:cubicBezTo>
                    <a:pt x="19077" y="16176"/>
                    <a:pt x="19155" y="16214"/>
                    <a:pt x="19185" y="16276"/>
                  </a:cubicBezTo>
                  <a:cubicBezTo>
                    <a:pt x="19223" y="16354"/>
                    <a:pt x="19355" y="16359"/>
                    <a:pt x="19435" y="16285"/>
                  </a:cubicBezTo>
                  <a:cubicBezTo>
                    <a:pt x="19467" y="16255"/>
                    <a:pt x="19610" y="16213"/>
                    <a:pt x="19752" y="16195"/>
                  </a:cubicBezTo>
                  <a:cubicBezTo>
                    <a:pt x="20029" y="16160"/>
                    <a:pt x="20161" y="16123"/>
                    <a:pt x="20194" y="16069"/>
                  </a:cubicBezTo>
                  <a:cubicBezTo>
                    <a:pt x="20205" y="16051"/>
                    <a:pt x="20216" y="15975"/>
                    <a:pt x="20220" y="15900"/>
                  </a:cubicBezTo>
                  <a:cubicBezTo>
                    <a:pt x="20224" y="15802"/>
                    <a:pt x="20283" y="15652"/>
                    <a:pt x="20427" y="15381"/>
                  </a:cubicBezTo>
                  <a:cubicBezTo>
                    <a:pt x="20457" y="15325"/>
                    <a:pt x="20481" y="15288"/>
                    <a:pt x="20508" y="15242"/>
                  </a:cubicBezTo>
                  <a:cubicBezTo>
                    <a:pt x="20510" y="15237"/>
                    <a:pt x="20510" y="15236"/>
                    <a:pt x="20512" y="15232"/>
                  </a:cubicBezTo>
                  <a:cubicBezTo>
                    <a:pt x="20568" y="15121"/>
                    <a:pt x="20615" y="15047"/>
                    <a:pt x="20635" y="15035"/>
                  </a:cubicBezTo>
                  <a:cubicBezTo>
                    <a:pt x="20632" y="15014"/>
                    <a:pt x="20635" y="14992"/>
                    <a:pt x="20646" y="14980"/>
                  </a:cubicBezTo>
                  <a:cubicBezTo>
                    <a:pt x="20653" y="14973"/>
                    <a:pt x="20662" y="14970"/>
                    <a:pt x="20669" y="14973"/>
                  </a:cubicBezTo>
                  <a:cubicBezTo>
                    <a:pt x="20672" y="14974"/>
                    <a:pt x="20673" y="14977"/>
                    <a:pt x="20675" y="14980"/>
                  </a:cubicBezTo>
                  <a:cubicBezTo>
                    <a:pt x="20679" y="14950"/>
                    <a:pt x="20697" y="14901"/>
                    <a:pt x="20728" y="14836"/>
                  </a:cubicBezTo>
                  <a:cubicBezTo>
                    <a:pt x="20743" y="14794"/>
                    <a:pt x="20757" y="14768"/>
                    <a:pt x="20768" y="14758"/>
                  </a:cubicBezTo>
                  <a:cubicBezTo>
                    <a:pt x="20775" y="14745"/>
                    <a:pt x="20778" y="14736"/>
                    <a:pt x="20785" y="14723"/>
                  </a:cubicBezTo>
                  <a:cubicBezTo>
                    <a:pt x="20827" y="14649"/>
                    <a:pt x="20850" y="14616"/>
                    <a:pt x="20873" y="14586"/>
                  </a:cubicBezTo>
                  <a:cubicBezTo>
                    <a:pt x="20909" y="14486"/>
                    <a:pt x="20933" y="14452"/>
                    <a:pt x="20955" y="14483"/>
                  </a:cubicBezTo>
                  <a:cubicBezTo>
                    <a:pt x="20971" y="14504"/>
                    <a:pt x="20994" y="14505"/>
                    <a:pt x="21017" y="14499"/>
                  </a:cubicBezTo>
                  <a:cubicBezTo>
                    <a:pt x="21035" y="14469"/>
                    <a:pt x="21053" y="14446"/>
                    <a:pt x="21065" y="14446"/>
                  </a:cubicBezTo>
                  <a:cubicBezTo>
                    <a:pt x="21083" y="14445"/>
                    <a:pt x="21173" y="14041"/>
                    <a:pt x="21269" y="13533"/>
                  </a:cubicBezTo>
                  <a:cubicBezTo>
                    <a:pt x="21363" y="13032"/>
                    <a:pt x="21457" y="12562"/>
                    <a:pt x="21476" y="12485"/>
                  </a:cubicBezTo>
                  <a:cubicBezTo>
                    <a:pt x="21496" y="12407"/>
                    <a:pt x="21501" y="12306"/>
                    <a:pt x="21490" y="12254"/>
                  </a:cubicBezTo>
                  <a:cubicBezTo>
                    <a:pt x="21490" y="12252"/>
                    <a:pt x="21482" y="12240"/>
                    <a:pt x="21482" y="12238"/>
                  </a:cubicBezTo>
                  <a:cubicBezTo>
                    <a:pt x="21481" y="12236"/>
                    <a:pt x="21479" y="12237"/>
                    <a:pt x="21479" y="12235"/>
                  </a:cubicBezTo>
                  <a:cubicBezTo>
                    <a:pt x="21479" y="12235"/>
                    <a:pt x="21479" y="12234"/>
                    <a:pt x="21479" y="12233"/>
                  </a:cubicBezTo>
                  <a:cubicBezTo>
                    <a:pt x="21471" y="12212"/>
                    <a:pt x="21434" y="12144"/>
                    <a:pt x="21395" y="12073"/>
                  </a:cubicBezTo>
                  <a:cubicBezTo>
                    <a:pt x="21369" y="12023"/>
                    <a:pt x="21316" y="11927"/>
                    <a:pt x="21275" y="11855"/>
                  </a:cubicBezTo>
                  <a:cubicBezTo>
                    <a:pt x="21022" y="11413"/>
                    <a:pt x="20590" y="10695"/>
                    <a:pt x="20228" y="10119"/>
                  </a:cubicBezTo>
                  <a:cubicBezTo>
                    <a:pt x="20120" y="9946"/>
                    <a:pt x="20069" y="9862"/>
                    <a:pt x="20051" y="9807"/>
                  </a:cubicBezTo>
                  <a:cubicBezTo>
                    <a:pt x="20050" y="9806"/>
                    <a:pt x="20051" y="9806"/>
                    <a:pt x="20051" y="9805"/>
                  </a:cubicBezTo>
                  <a:cubicBezTo>
                    <a:pt x="20026" y="9752"/>
                    <a:pt x="20025" y="9723"/>
                    <a:pt x="20052" y="9667"/>
                  </a:cubicBezTo>
                  <a:cubicBezTo>
                    <a:pt x="20071" y="9628"/>
                    <a:pt x="20095" y="9518"/>
                    <a:pt x="20104" y="9424"/>
                  </a:cubicBezTo>
                  <a:cubicBezTo>
                    <a:pt x="20120" y="9255"/>
                    <a:pt x="20121" y="9254"/>
                    <a:pt x="20283" y="9220"/>
                  </a:cubicBezTo>
                  <a:cubicBezTo>
                    <a:pt x="20372" y="9201"/>
                    <a:pt x="20568" y="9154"/>
                    <a:pt x="20717" y="9115"/>
                  </a:cubicBezTo>
                  <a:cubicBezTo>
                    <a:pt x="20867" y="9075"/>
                    <a:pt x="21071" y="9034"/>
                    <a:pt x="21172" y="9025"/>
                  </a:cubicBezTo>
                  <a:cubicBezTo>
                    <a:pt x="21385" y="9007"/>
                    <a:pt x="21424" y="8968"/>
                    <a:pt x="21451" y="8734"/>
                  </a:cubicBezTo>
                  <a:cubicBezTo>
                    <a:pt x="21518" y="8168"/>
                    <a:pt x="21452" y="7359"/>
                    <a:pt x="21326" y="7209"/>
                  </a:cubicBezTo>
                  <a:cubicBezTo>
                    <a:pt x="21296" y="7173"/>
                    <a:pt x="21289" y="7147"/>
                    <a:pt x="21295" y="7117"/>
                  </a:cubicBezTo>
                  <a:cubicBezTo>
                    <a:pt x="21268" y="7137"/>
                    <a:pt x="21236" y="7146"/>
                    <a:pt x="21200" y="7129"/>
                  </a:cubicBezTo>
                  <a:cubicBezTo>
                    <a:pt x="21159" y="7109"/>
                    <a:pt x="21118" y="7095"/>
                    <a:pt x="21110" y="7097"/>
                  </a:cubicBezTo>
                  <a:cubicBezTo>
                    <a:pt x="20927" y="7143"/>
                    <a:pt x="20385" y="7254"/>
                    <a:pt x="20205" y="7283"/>
                  </a:cubicBezTo>
                  <a:cubicBezTo>
                    <a:pt x="19981" y="7318"/>
                    <a:pt x="19963" y="7312"/>
                    <a:pt x="19927" y="7225"/>
                  </a:cubicBezTo>
                  <a:cubicBezTo>
                    <a:pt x="19906" y="7174"/>
                    <a:pt x="19888" y="7102"/>
                    <a:pt x="19888" y="7062"/>
                  </a:cubicBezTo>
                  <a:cubicBezTo>
                    <a:pt x="19888" y="7023"/>
                    <a:pt x="19869" y="6945"/>
                    <a:pt x="19846" y="6888"/>
                  </a:cubicBezTo>
                  <a:cubicBezTo>
                    <a:pt x="19822" y="6832"/>
                    <a:pt x="19812" y="6761"/>
                    <a:pt x="19822" y="6732"/>
                  </a:cubicBezTo>
                  <a:cubicBezTo>
                    <a:pt x="19834" y="6701"/>
                    <a:pt x="19831" y="6692"/>
                    <a:pt x="19814" y="6709"/>
                  </a:cubicBezTo>
                  <a:cubicBezTo>
                    <a:pt x="19798" y="6726"/>
                    <a:pt x="19757" y="6701"/>
                    <a:pt x="19723" y="6654"/>
                  </a:cubicBezTo>
                  <a:lnTo>
                    <a:pt x="19663" y="6569"/>
                  </a:lnTo>
                  <a:lnTo>
                    <a:pt x="19765" y="6134"/>
                  </a:lnTo>
                  <a:cubicBezTo>
                    <a:pt x="19928" y="5447"/>
                    <a:pt x="19997" y="5211"/>
                    <a:pt x="20024" y="5239"/>
                  </a:cubicBezTo>
                  <a:cubicBezTo>
                    <a:pt x="20039" y="5254"/>
                    <a:pt x="20044" y="5236"/>
                    <a:pt x="20035" y="5201"/>
                  </a:cubicBezTo>
                  <a:cubicBezTo>
                    <a:pt x="20017" y="5118"/>
                    <a:pt x="20145" y="4553"/>
                    <a:pt x="20353" y="3799"/>
                  </a:cubicBezTo>
                  <a:cubicBezTo>
                    <a:pt x="20396" y="3644"/>
                    <a:pt x="20431" y="3504"/>
                    <a:pt x="20431" y="3488"/>
                  </a:cubicBezTo>
                  <a:cubicBezTo>
                    <a:pt x="20431" y="3452"/>
                    <a:pt x="20530" y="3060"/>
                    <a:pt x="20569" y="2942"/>
                  </a:cubicBezTo>
                  <a:cubicBezTo>
                    <a:pt x="20605" y="2832"/>
                    <a:pt x="20602" y="2781"/>
                    <a:pt x="20554" y="2687"/>
                  </a:cubicBezTo>
                  <a:cubicBezTo>
                    <a:pt x="20105" y="1809"/>
                    <a:pt x="19982" y="1563"/>
                    <a:pt x="19920" y="1406"/>
                  </a:cubicBezTo>
                  <a:cubicBezTo>
                    <a:pt x="19852" y="1233"/>
                    <a:pt x="19839" y="1219"/>
                    <a:pt x="19765" y="1254"/>
                  </a:cubicBezTo>
                  <a:cubicBezTo>
                    <a:pt x="19665" y="1301"/>
                    <a:pt x="19527" y="1268"/>
                    <a:pt x="19339" y="1149"/>
                  </a:cubicBezTo>
                  <a:cubicBezTo>
                    <a:pt x="19260" y="1099"/>
                    <a:pt x="19122" y="1014"/>
                    <a:pt x="19032" y="961"/>
                  </a:cubicBezTo>
                  <a:cubicBezTo>
                    <a:pt x="18814" y="832"/>
                    <a:pt x="18781" y="800"/>
                    <a:pt x="18763" y="702"/>
                  </a:cubicBezTo>
                  <a:cubicBezTo>
                    <a:pt x="18749" y="630"/>
                    <a:pt x="18723" y="621"/>
                    <a:pt x="18577" y="637"/>
                  </a:cubicBezTo>
                  <a:cubicBezTo>
                    <a:pt x="18443" y="653"/>
                    <a:pt x="18396" y="680"/>
                    <a:pt x="18353" y="764"/>
                  </a:cubicBezTo>
                  <a:cubicBezTo>
                    <a:pt x="18280" y="906"/>
                    <a:pt x="18059" y="1062"/>
                    <a:pt x="17931" y="1062"/>
                  </a:cubicBezTo>
                  <a:cubicBezTo>
                    <a:pt x="17845" y="1062"/>
                    <a:pt x="17815" y="1088"/>
                    <a:pt x="17758" y="1215"/>
                  </a:cubicBezTo>
                  <a:cubicBezTo>
                    <a:pt x="17720" y="1300"/>
                    <a:pt x="17688" y="1389"/>
                    <a:pt x="17688" y="1412"/>
                  </a:cubicBezTo>
                  <a:cubicBezTo>
                    <a:pt x="17688" y="1456"/>
                    <a:pt x="17482" y="1987"/>
                    <a:pt x="17448" y="2029"/>
                  </a:cubicBezTo>
                  <a:cubicBezTo>
                    <a:pt x="17422" y="2063"/>
                    <a:pt x="17368" y="2214"/>
                    <a:pt x="17325" y="2378"/>
                  </a:cubicBezTo>
                  <a:cubicBezTo>
                    <a:pt x="17245" y="2678"/>
                    <a:pt x="17104" y="2706"/>
                    <a:pt x="17165" y="2410"/>
                  </a:cubicBezTo>
                  <a:cubicBezTo>
                    <a:pt x="17192" y="2280"/>
                    <a:pt x="17188" y="2270"/>
                    <a:pt x="17077" y="2176"/>
                  </a:cubicBezTo>
                  <a:cubicBezTo>
                    <a:pt x="17014" y="2122"/>
                    <a:pt x="16941" y="2077"/>
                    <a:pt x="16918" y="2077"/>
                  </a:cubicBezTo>
                  <a:cubicBezTo>
                    <a:pt x="16851" y="2077"/>
                    <a:pt x="16834" y="1987"/>
                    <a:pt x="16833" y="1644"/>
                  </a:cubicBezTo>
                  <a:lnTo>
                    <a:pt x="16831" y="1325"/>
                  </a:lnTo>
                  <a:lnTo>
                    <a:pt x="16709" y="1263"/>
                  </a:lnTo>
                  <a:cubicBezTo>
                    <a:pt x="16642" y="1229"/>
                    <a:pt x="16565" y="1200"/>
                    <a:pt x="16537" y="1199"/>
                  </a:cubicBezTo>
                  <a:cubicBezTo>
                    <a:pt x="16509" y="1199"/>
                    <a:pt x="16448" y="1173"/>
                    <a:pt x="16401" y="1137"/>
                  </a:cubicBezTo>
                  <a:cubicBezTo>
                    <a:pt x="16050" y="875"/>
                    <a:pt x="15841" y="796"/>
                    <a:pt x="15653" y="860"/>
                  </a:cubicBezTo>
                  <a:cubicBezTo>
                    <a:pt x="15573" y="887"/>
                    <a:pt x="15568" y="900"/>
                    <a:pt x="15568" y="1094"/>
                  </a:cubicBezTo>
                  <a:cubicBezTo>
                    <a:pt x="15568" y="1244"/>
                    <a:pt x="15583" y="1322"/>
                    <a:pt x="15623" y="1378"/>
                  </a:cubicBezTo>
                  <a:cubicBezTo>
                    <a:pt x="15676" y="1453"/>
                    <a:pt x="15675" y="1458"/>
                    <a:pt x="15528" y="1676"/>
                  </a:cubicBezTo>
                  <a:cubicBezTo>
                    <a:pt x="15417" y="1841"/>
                    <a:pt x="15351" y="1903"/>
                    <a:pt x="15276" y="1915"/>
                  </a:cubicBezTo>
                  <a:cubicBezTo>
                    <a:pt x="15221" y="1923"/>
                    <a:pt x="15028" y="1953"/>
                    <a:pt x="14849" y="1981"/>
                  </a:cubicBezTo>
                  <a:cubicBezTo>
                    <a:pt x="14670" y="2009"/>
                    <a:pt x="14290" y="2063"/>
                    <a:pt x="14006" y="2100"/>
                  </a:cubicBezTo>
                  <a:cubicBezTo>
                    <a:pt x="13722" y="2138"/>
                    <a:pt x="13447" y="2179"/>
                    <a:pt x="13395" y="2192"/>
                  </a:cubicBezTo>
                  <a:cubicBezTo>
                    <a:pt x="13308" y="2214"/>
                    <a:pt x="12902" y="2277"/>
                    <a:pt x="11995" y="2405"/>
                  </a:cubicBezTo>
                  <a:cubicBezTo>
                    <a:pt x="11816" y="2431"/>
                    <a:pt x="11579" y="2459"/>
                    <a:pt x="11469" y="2470"/>
                  </a:cubicBezTo>
                  <a:cubicBezTo>
                    <a:pt x="11358" y="2480"/>
                    <a:pt x="11262" y="2499"/>
                    <a:pt x="11254" y="2513"/>
                  </a:cubicBezTo>
                  <a:cubicBezTo>
                    <a:pt x="11246" y="2527"/>
                    <a:pt x="11175" y="2538"/>
                    <a:pt x="11098" y="2538"/>
                  </a:cubicBezTo>
                  <a:cubicBezTo>
                    <a:pt x="11020" y="2538"/>
                    <a:pt x="10895" y="2560"/>
                    <a:pt x="10818" y="2584"/>
                  </a:cubicBezTo>
                  <a:cubicBezTo>
                    <a:pt x="10742" y="2609"/>
                    <a:pt x="10543" y="2640"/>
                    <a:pt x="10377" y="2653"/>
                  </a:cubicBezTo>
                  <a:cubicBezTo>
                    <a:pt x="10212" y="2666"/>
                    <a:pt x="9922" y="2707"/>
                    <a:pt x="9732" y="2742"/>
                  </a:cubicBezTo>
                  <a:cubicBezTo>
                    <a:pt x="9330" y="2818"/>
                    <a:pt x="9385" y="2810"/>
                    <a:pt x="9007" y="2834"/>
                  </a:cubicBezTo>
                  <a:cubicBezTo>
                    <a:pt x="8842" y="2845"/>
                    <a:pt x="8690" y="2865"/>
                    <a:pt x="8667" y="2878"/>
                  </a:cubicBezTo>
                  <a:cubicBezTo>
                    <a:pt x="8645" y="2891"/>
                    <a:pt x="8492" y="2922"/>
                    <a:pt x="8328" y="2949"/>
                  </a:cubicBezTo>
                  <a:cubicBezTo>
                    <a:pt x="7215" y="3132"/>
                    <a:pt x="7111" y="3145"/>
                    <a:pt x="7084" y="3098"/>
                  </a:cubicBezTo>
                  <a:cubicBezTo>
                    <a:pt x="7064" y="3064"/>
                    <a:pt x="7077" y="3036"/>
                    <a:pt x="7128" y="3004"/>
                  </a:cubicBezTo>
                  <a:cubicBezTo>
                    <a:pt x="7193" y="2961"/>
                    <a:pt x="7199" y="2934"/>
                    <a:pt x="7199" y="2713"/>
                  </a:cubicBezTo>
                  <a:lnTo>
                    <a:pt x="7199" y="2470"/>
                  </a:lnTo>
                  <a:lnTo>
                    <a:pt x="7020" y="2293"/>
                  </a:lnTo>
                  <a:cubicBezTo>
                    <a:pt x="6848" y="2121"/>
                    <a:pt x="6835" y="2114"/>
                    <a:pt x="6648" y="2137"/>
                  </a:cubicBezTo>
                  <a:cubicBezTo>
                    <a:pt x="6541" y="2150"/>
                    <a:pt x="6449" y="2165"/>
                    <a:pt x="6444" y="2167"/>
                  </a:cubicBezTo>
                  <a:cubicBezTo>
                    <a:pt x="6440" y="2169"/>
                    <a:pt x="6445" y="2394"/>
                    <a:pt x="6455" y="2669"/>
                  </a:cubicBezTo>
                  <a:lnTo>
                    <a:pt x="6473" y="3171"/>
                  </a:lnTo>
                  <a:lnTo>
                    <a:pt x="6344" y="3277"/>
                  </a:lnTo>
                  <a:cubicBezTo>
                    <a:pt x="6185" y="3407"/>
                    <a:pt x="6137" y="3371"/>
                    <a:pt x="6105" y="3096"/>
                  </a:cubicBezTo>
                  <a:cubicBezTo>
                    <a:pt x="6075" y="2836"/>
                    <a:pt x="5967" y="2755"/>
                    <a:pt x="5668" y="2765"/>
                  </a:cubicBezTo>
                  <a:cubicBezTo>
                    <a:pt x="5440" y="2773"/>
                    <a:pt x="5276" y="2880"/>
                    <a:pt x="5148" y="3096"/>
                  </a:cubicBezTo>
                  <a:cubicBezTo>
                    <a:pt x="5145" y="3102"/>
                    <a:pt x="5146" y="3102"/>
                    <a:pt x="5143" y="3109"/>
                  </a:cubicBezTo>
                  <a:cubicBezTo>
                    <a:pt x="5109" y="3171"/>
                    <a:pt x="5063" y="3275"/>
                    <a:pt x="5019" y="3391"/>
                  </a:cubicBezTo>
                  <a:cubicBezTo>
                    <a:pt x="4923" y="3663"/>
                    <a:pt x="4822" y="4044"/>
                    <a:pt x="4766" y="4364"/>
                  </a:cubicBezTo>
                  <a:cubicBezTo>
                    <a:pt x="4718" y="4637"/>
                    <a:pt x="4691" y="4794"/>
                    <a:pt x="4664" y="5015"/>
                  </a:cubicBezTo>
                  <a:cubicBezTo>
                    <a:pt x="4637" y="5235"/>
                    <a:pt x="4611" y="5520"/>
                    <a:pt x="4562" y="6047"/>
                  </a:cubicBezTo>
                  <a:cubicBezTo>
                    <a:pt x="4550" y="6181"/>
                    <a:pt x="4539" y="6353"/>
                    <a:pt x="4529" y="6542"/>
                  </a:cubicBezTo>
                  <a:cubicBezTo>
                    <a:pt x="4529" y="6545"/>
                    <a:pt x="4530" y="6548"/>
                    <a:pt x="4529" y="6551"/>
                  </a:cubicBezTo>
                  <a:cubicBezTo>
                    <a:pt x="4510" y="6958"/>
                    <a:pt x="4495" y="7470"/>
                    <a:pt x="4491" y="7952"/>
                  </a:cubicBezTo>
                  <a:cubicBezTo>
                    <a:pt x="4491" y="7957"/>
                    <a:pt x="4491" y="7963"/>
                    <a:pt x="4491" y="7968"/>
                  </a:cubicBezTo>
                  <a:cubicBezTo>
                    <a:pt x="4491" y="7970"/>
                    <a:pt x="4491" y="7971"/>
                    <a:pt x="4491" y="7973"/>
                  </a:cubicBezTo>
                  <a:cubicBezTo>
                    <a:pt x="4490" y="8205"/>
                    <a:pt x="4490" y="8431"/>
                    <a:pt x="4494" y="8640"/>
                  </a:cubicBezTo>
                  <a:cubicBezTo>
                    <a:pt x="4506" y="9297"/>
                    <a:pt x="4505" y="9455"/>
                    <a:pt x="4480" y="9516"/>
                  </a:cubicBezTo>
                  <a:cubicBezTo>
                    <a:pt x="4474" y="9531"/>
                    <a:pt x="4468" y="9543"/>
                    <a:pt x="4458" y="9553"/>
                  </a:cubicBezTo>
                  <a:cubicBezTo>
                    <a:pt x="4457" y="9553"/>
                    <a:pt x="4456" y="9554"/>
                    <a:pt x="4455" y="9555"/>
                  </a:cubicBezTo>
                  <a:cubicBezTo>
                    <a:pt x="4452" y="9559"/>
                    <a:pt x="4451" y="9562"/>
                    <a:pt x="4447" y="9566"/>
                  </a:cubicBezTo>
                  <a:cubicBezTo>
                    <a:pt x="4373" y="9648"/>
                    <a:pt x="4303" y="9610"/>
                    <a:pt x="4194" y="9424"/>
                  </a:cubicBezTo>
                  <a:cubicBezTo>
                    <a:pt x="4164" y="9374"/>
                    <a:pt x="4138" y="9344"/>
                    <a:pt x="4110" y="9321"/>
                  </a:cubicBezTo>
                  <a:cubicBezTo>
                    <a:pt x="4075" y="9298"/>
                    <a:pt x="4035" y="9287"/>
                    <a:pt x="3978" y="9277"/>
                  </a:cubicBezTo>
                  <a:cubicBezTo>
                    <a:pt x="3967" y="9276"/>
                    <a:pt x="3960" y="9276"/>
                    <a:pt x="3949" y="9275"/>
                  </a:cubicBezTo>
                  <a:cubicBezTo>
                    <a:pt x="3890" y="9273"/>
                    <a:pt x="3828" y="9274"/>
                    <a:pt x="3816" y="9287"/>
                  </a:cubicBezTo>
                  <a:cubicBezTo>
                    <a:pt x="3802" y="9301"/>
                    <a:pt x="3735" y="9321"/>
                    <a:pt x="3668" y="9330"/>
                  </a:cubicBezTo>
                  <a:lnTo>
                    <a:pt x="3547" y="9346"/>
                  </a:lnTo>
                  <a:lnTo>
                    <a:pt x="3555" y="9161"/>
                  </a:lnTo>
                  <a:cubicBezTo>
                    <a:pt x="3558" y="9098"/>
                    <a:pt x="3565" y="9042"/>
                    <a:pt x="3573" y="8995"/>
                  </a:cubicBezTo>
                  <a:cubicBezTo>
                    <a:pt x="3575" y="8980"/>
                    <a:pt x="3577" y="8942"/>
                    <a:pt x="3580" y="8936"/>
                  </a:cubicBezTo>
                  <a:cubicBezTo>
                    <a:pt x="3588" y="8913"/>
                    <a:pt x="3596" y="8831"/>
                    <a:pt x="3600" y="8752"/>
                  </a:cubicBezTo>
                  <a:cubicBezTo>
                    <a:pt x="3609" y="8560"/>
                    <a:pt x="3686" y="7771"/>
                    <a:pt x="3739" y="7315"/>
                  </a:cubicBezTo>
                  <a:cubicBezTo>
                    <a:pt x="3763" y="7112"/>
                    <a:pt x="3793" y="6810"/>
                    <a:pt x="3805" y="6645"/>
                  </a:cubicBezTo>
                  <a:cubicBezTo>
                    <a:pt x="3806" y="6632"/>
                    <a:pt x="3807" y="6628"/>
                    <a:pt x="3808" y="6615"/>
                  </a:cubicBezTo>
                  <a:cubicBezTo>
                    <a:pt x="3810" y="6518"/>
                    <a:pt x="3816" y="6405"/>
                    <a:pt x="3827" y="6342"/>
                  </a:cubicBezTo>
                  <a:cubicBezTo>
                    <a:pt x="3838" y="6280"/>
                    <a:pt x="3860" y="6088"/>
                    <a:pt x="3877" y="5911"/>
                  </a:cubicBezTo>
                  <a:cubicBezTo>
                    <a:pt x="3880" y="5871"/>
                    <a:pt x="3882" y="5858"/>
                    <a:pt x="3886" y="5817"/>
                  </a:cubicBezTo>
                  <a:cubicBezTo>
                    <a:pt x="3886" y="5817"/>
                    <a:pt x="3886" y="5816"/>
                    <a:pt x="3886" y="5815"/>
                  </a:cubicBezTo>
                  <a:cubicBezTo>
                    <a:pt x="3907" y="5574"/>
                    <a:pt x="3913" y="5481"/>
                    <a:pt x="3894" y="5389"/>
                  </a:cubicBezTo>
                  <a:lnTo>
                    <a:pt x="3773" y="4985"/>
                  </a:lnTo>
                  <a:cubicBezTo>
                    <a:pt x="3767" y="4964"/>
                    <a:pt x="3768" y="4963"/>
                    <a:pt x="3762" y="4944"/>
                  </a:cubicBezTo>
                  <a:cubicBezTo>
                    <a:pt x="3710" y="4768"/>
                    <a:pt x="3677" y="4641"/>
                    <a:pt x="3661" y="4552"/>
                  </a:cubicBezTo>
                  <a:cubicBezTo>
                    <a:pt x="3652" y="4503"/>
                    <a:pt x="3643" y="4449"/>
                    <a:pt x="3640" y="4403"/>
                  </a:cubicBezTo>
                  <a:cubicBezTo>
                    <a:pt x="3640" y="4400"/>
                    <a:pt x="3640" y="4398"/>
                    <a:pt x="3640" y="4396"/>
                  </a:cubicBezTo>
                  <a:cubicBezTo>
                    <a:pt x="3637" y="4337"/>
                    <a:pt x="3636" y="4276"/>
                    <a:pt x="3637" y="4194"/>
                  </a:cubicBezTo>
                  <a:cubicBezTo>
                    <a:pt x="3637" y="4192"/>
                    <a:pt x="3637" y="4191"/>
                    <a:pt x="3637" y="4189"/>
                  </a:cubicBezTo>
                  <a:cubicBezTo>
                    <a:pt x="3639" y="3953"/>
                    <a:pt x="3623" y="3792"/>
                    <a:pt x="3592" y="3726"/>
                  </a:cubicBezTo>
                  <a:cubicBezTo>
                    <a:pt x="3582" y="3704"/>
                    <a:pt x="3570" y="3692"/>
                    <a:pt x="3556" y="3692"/>
                  </a:cubicBezTo>
                  <a:cubicBezTo>
                    <a:pt x="3541" y="3692"/>
                    <a:pt x="3506" y="3658"/>
                    <a:pt x="3443" y="3582"/>
                  </a:cubicBezTo>
                  <a:cubicBezTo>
                    <a:pt x="3383" y="3510"/>
                    <a:pt x="3303" y="3405"/>
                    <a:pt x="3210" y="3277"/>
                  </a:cubicBezTo>
                  <a:cubicBezTo>
                    <a:pt x="3145" y="3188"/>
                    <a:pt x="3081" y="3116"/>
                    <a:pt x="3068" y="3116"/>
                  </a:cubicBezTo>
                  <a:cubicBezTo>
                    <a:pt x="3055" y="3116"/>
                    <a:pt x="3030" y="3082"/>
                    <a:pt x="3010" y="3041"/>
                  </a:cubicBezTo>
                  <a:cubicBezTo>
                    <a:pt x="2991" y="2999"/>
                    <a:pt x="2936" y="2944"/>
                    <a:pt x="2888" y="2917"/>
                  </a:cubicBezTo>
                  <a:cubicBezTo>
                    <a:pt x="2855" y="2898"/>
                    <a:pt x="2821" y="2889"/>
                    <a:pt x="2786" y="2891"/>
                  </a:cubicBezTo>
                  <a:cubicBezTo>
                    <a:pt x="2781" y="2892"/>
                    <a:pt x="2774" y="2897"/>
                    <a:pt x="2769" y="2898"/>
                  </a:cubicBezTo>
                  <a:cubicBezTo>
                    <a:pt x="2741" y="2905"/>
                    <a:pt x="2714" y="2913"/>
                    <a:pt x="2681" y="2930"/>
                  </a:cubicBezTo>
                  <a:cubicBezTo>
                    <a:pt x="2680" y="2931"/>
                    <a:pt x="2679" y="2930"/>
                    <a:pt x="2678" y="2930"/>
                  </a:cubicBezTo>
                  <a:cubicBezTo>
                    <a:pt x="2675" y="2932"/>
                    <a:pt x="2673" y="2936"/>
                    <a:pt x="2671" y="2937"/>
                  </a:cubicBezTo>
                  <a:cubicBezTo>
                    <a:pt x="2596" y="2987"/>
                    <a:pt x="2511" y="3078"/>
                    <a:pt x="2408" y="3219"/>
                  </a:cubicBezTo>
                  <a:lnTo>
                    <a:pt x="2314" y="3350"/>
                  </a:lnTo>
                  <a:lnTo>
                    <a:pt x="2223" y="3488"/>
                  </a:lnTo>
                  <a:lnTo>
                    <a:pt x="2238" y="3676"/>
                  </a:lnTo>
                  <a:lnTo>
                    <a:pt x="2238" y="3680"/>
                  </a:lnTo>
                  <a:lnTo>
                    <a:pt x="2253" y="3816"/>
                  </a:lnTo>
                  <a:cubicBezTo>
                    <a:pt x="2286" y="4110"/>
                    <a:pt x="2284" y="4159"/>
                    <a:pt x="2228" y="4497"/>
                  </a:cubicBezTo>
                  <a:cubicBezTo>
                    <a:pt x="2195" y="4697"/>
                    <a:pt x="2158" y="4907"/>
                    <a:pt x="2146" y="4960"/>
                  </a:cubicBezTo>
                  <a:cubicBezTo>
                    <a:pt x="2096" y="5177"/>
                    <a:pt x="2084" y="5239"/>
                    <a:pt x="2088" y="5274"/>
                  </a:cubicBezTo>
                  <a:cubicBezTo>
                    <a:pt x="2100" y="5364"/>
                    <a:pt x="2031" y="5492"/>
                    <a:pt x="1971" y="5492"/>
                  </a:cubicBezTo>
                  <a:cubicBezTo>
                    <a:pt x="1935" y="5492"/>
                    <a:pt x="1897" y="5512"/>
                    <a:pt x="1889" y="5535"/>
                  </a:cubicBezTo>
                  <a:cubicBezTo>
                    <a:pt x="1870" y="5587"/>
                    <a:pt x="1822" y="6596"/>
                    <a:pt x="1802" y="7354"/>
                  </a:cubicBezTo>
                  <a:cubicBezTo>
                    <a:pt x="1790" y="7793"/>
                    <a:pt x="1795" y="7912"/>
                    <a:pt x="1827" y="7975"/>
                  </a:cubicBezTo>
                  <a:cubicBezTo>
                    <a:pt x="1912" y="8142"/>
                    <a:pt x="1954" y="8482"/>
                    <a:pt x="1984" y="9255"/>
                  </a:cubicBezTo>
                  <a:cubicBezTo>
                    <a:pt x="2028" y="10428"/>
                    <a:pt x="2032" y="10806"/>
                    <a:pt x="1999" y="10825"/>
                  </a:cubicBezTo>
                  <a:cubicBezTo>
                    <a:pt x="1983" y="10834"/>
                    <a:pt x="1836" y="10866"/>
                    <a:pt x="1672" y="10894"/>
                  </a:cubicBezTo>
                  <a:cubicBezTo>
                    <a:pt x="1166" y="10980"/>
                    <a:pt x="1133" y="10985"/>
                    <a:pt x="946" y="11032"/>
                  </a:cubicBezTo>
                  <a:cubicBezTo>
                    <a:pt x="598" y="11117"/>
                    <a:pt x="557" y="11094"/>
                    <a:pt x="576" y="10816"/>
                  </a:cubicBezTo>
                  <a:cubicBezTo>
                    <a:pt x="584" y="10691"/>
                    <a:pt x="590" y="10685"/>
                    <a:pt x="724" y="10685"/>
                  </a:cubicBezTo>
                  <a:cubicBezTo>
                    <a:pt x="849" y="10685"/>
                    <a:pt x="865" y="10674"/>
                    <a:pt x="861" y="10594"/>
                  </a:cubicBezTo>
                  <a:cubicBezTo>
                    <a:pt x="856" y="10513"/>
                    <a:pt x="880" y="10497"/>
                    <a:pt x="1058" y="10463"/>
                  </a:cubicBezTo>
                  <a:cubicBezTo>
                    <a:pt x="1208" y="10435"/>
                    <a:pt x="1270" y="10403"/>
                    <a:pt x="1296" y="10339"/>
                  </a:cubicBezTo>
                  <a:cubicBezTo>
                    <a:pt x="1328" y="10263"/>
                    <a:pt x="1356" y="10256"/>
                    <a:pt x="1523" y="10279"/>
                  </a:cubicBezTo>
                  <a:lnTo>
                    <a:pt x="1716" y="10307"/>
                  </a:lnTo>
                  <a:lnTo>
                    <a:pt x="1707" y="9734"/>
                  </a:lnTo>
                  <a:cubicBezTo>
                    <a:pt x="1704" y="9419"/>
                    <a:pt x="1704" y="9052"/>
                    <a:pt x="1709" y="8917"/>
                  </a:cubicBezTo>
                  <a:cubicBezTo>
                    <a:pt x="1713" y="8783"/>
                    <a:pt x="1703" y="8614"/>
                    <a:pt x="1685" y="8544"/>
                  </a:cubicBezTo>
                  <a:cubicBezTo>
                    <a:pt x="1663" y="8451"/>
                    <a:pt x="1658" y="7939"/>
                    <a:pt x="1669" y="6689"/>
                  </a:cubicBezTo>
                  <a:cubicBezTo>
                    <a:pt x="1677" y="5739"/>
                    <a:pt x="1687" y="4843"/>
                    <a:pt x="1691" y="4698"/>
                  </a:cubicBezTo>
                  <a:cubicBezTo>
                    <a:pt x="1699" y="4395"/>
                    <a:pt x="1733" y="4307"/>
                    <a:pt x="1813" y="4380"/>
                  </a:cubicBezTo>
                  <a:cubicBezTo>
                    <a:pt x="1843" y="4406"/>
                    <a:pt x="1875" y="4414"/>
                    <a:pt x="1886" y="4396"/>
                  </a:cubicBezTo>
                  <a:cubicBezTo>
                    <a:pt x="1897" y="4378"/>
                    <a:pt x="1940" y="4358"/>
                    <a:pt x="1979" y="4354"/>
                  </a:cubicBezTo>
                  <a:cubicBezTo>
                    <a:pt x="2019" y="4351"/>
                    <a:pt x="2060" y="4346"/>
                    <a:pt x="2072" y="4343"/>
                  </a:cubicBezTo>
                  <a:cubicBezTo>
                    <a:pt x="2083" y="4340"/>
                    <a:pt x="2092" y="4278"/>
                    <a:pt x="2092" y="4203"/>
                  </a:cubicBezTo>
                  <a:cubicBezTo>
                    <a:pt x="2092" y="4128"/>
                    <a:pt x="2105" y="4055"/>
                    <a:pt x="2121" y="4038"/>
                  </a:cubicBezTo>
                  <a:cubicBezTo>
                    <a:pt x="2140" y="4018"/>
                    <a:pt x="2136" y="3979"/>
                    <a:pt x="2107" y="3926"/>
                  </a:cubicBezTo>
                  <a:cubicBezTo>
                    <a:pt x="2107" y="3925"/>
                    <a:pt x="2106" y="3924"/>
                    <a:pt x="2106" y="3923"/>
                  </a:cubicBezTo>
                  <a:cubicBezTo>
                    <a:pt x="2097" y="3907"/>
                    <a:pt x="2091" y="3880"/>
                    <a:pt x="2087" y="3848"/>
                  </a:cubicBezTo>
                  <a:cubicBezTo>
                    <a:pt x="2077" y="3795"/>
                    <a:pt x="2073" y="3729"/>
                    <a:pt x="2081" y="3618"/>
                  </a:cubicBezTo>
                  <a:cubicBezTo>
                    <a:pt x="2082" y="3613"/>
                    <a:pt x="2082" y="3612"/>
                    <a:pt x="2083" y="3607"/>
                  </a:cubicBezTo>
                  <a:cubicBezTo>
                    <a:pt x="2091" y="3487"/>
                    <a:pt x="2103" y="3359"/>
                    <a:pt x="2111" y="3323"/>
                  </a:cubicBezTo>
                  <a:cubicBezTo>
                    <a:pt x="2120" y="3284"/>
                    <a:pt x="2127" y="3192"/>
                    <a:pt x="2127" y="3116"/>
                  </a:cubicBezTo>
                  <a:cubicBezTo>
                    <a:pt x="2126" y="3006"/>
                    <a:pt x="2134" y="2939"/>
                    <a:pt x="2166" y="2903"/>
                  </a:cubicBezTo>
                  <a:cubicBezTo>
                    <a:pt x="2198" y="2866"/>
                    <a:pt x="2255" y="2860"/>
                    <a:pt x="2347" y="2869"/>
                  </a:cubicBezTo>
                  <a:lnTo>
                    <a:pt x="2509" y="2885"/>
                  </a:lnTo>
                  <a:lnTo>
                    <a:pt x="2547" y="2561"/>
                  </a:lnTo>
                  <a:cubicBezTo>
                    <a:pt x="2568" y="2384"/>
                    <a:pt x="2595" y="2222"/>
                    <a:pt x="2606" y="2201"/>
                  </a:cubicBezTo>
                  <a:cubicBezTo>
                    <a:pt x="2628" y="2163"/>
                    <a:pt x="2832" y="2148"/>
                    <a:pt x="2969" y="2176"/>
                  </a:cubicBezTo>
                  <a:cubicBezTo>
                    <a:pt x="3019" y="2186"/>
                    <a:pt x="3051" y="2212"/>
                    <a:pt x="3070" y="2272"/>
                  </a:cubicBezTo>
                  <a:cubicBezTo>
                    <a:pt x="3088" y="2332"/>
                    <a:pt x="3094" y="2427"/>
                    <a:pt x="3092" y="2573"/>
                  </a:cubicBezTo>
                  <a:cubicBezTo>
                    <a:pt x="3090" y="2706"/>
                    <a:pt x="3092" y="2823"/>
                    <a:pt x="3098" y="2834"/>
                  </a:cubicBezTo>
                  <a:cubicBezTo>
                    <a:pt x="3105" y="2845"/>
                    <a:pt x="3196" y="2864"/>
                    <a:pt x="3301" y="2875"/>
                  </a:cubicBezTo>
                  <a:cubicBezTo>
                    <a:pt x="3427" y="2890"/>
                    <a:pt x="3471" y="2900"/>
                    <a:pt x="3489" y="2942"/>
                  </a:cubicBezTo>
                  <a:cubicBezTo>
                    <a:pt x="3495" y="2956"/>
                    <a:pt x="3498" y="2973"/>
                    <a:pt x="3500" y="2995"/>
                  </a:cubicBezTo>
                  <a:cubicBezTo>
                    <a:pt x="3507" y="3071"/>
                    <a:pt x="3527" y="3093"/>
                    <a:pt x="3596" y="3093"/>
                  </a:cubicBezTo>
                  <a:cubicBezTo>
                    <a:pt x="3644" y="3093"/>
                    <a:pt x="3700" y="3119"/>
                    <a:pt x="3718" y="3151"/>
                  </a:cubicBezTo>
                  <a:cubicBezTo>
                    <a:pt x="3737" y="3182"/>
                    <a:pt x="3792" y="3208"/>
                    <a:pt x="3839" y="3208"/>
                  </a:cubicBezTo>
                  <a:cubicBezTo>
                    <a:pt x="3881" y="3208"/>
                    <a:pt x="3903" y="3211"/>
                    <a:pt x="3915" y="3238"/>
                  </a:cubicBezTo>
                  <a:cubicBezTo>
                    <a:pt x="3927" y="3264"/>
                    <a:pt x="3929" y="3316"/>
                    <a:pt x="3931" y="3417"/>
                  </a:cubicBezTo>
                  <a:cubicBezTo>
                    <a:pt x="3934" y="3531"/>
                    <a:pt x="3938" y="3633"/>
                    <a:pt x="3941" y="3646"/>
                  </a:cubicBezTo>
                  <a:cubicBezTo>
                    <a:pt x="3951" y="3686"/>
                    <a:pt x="3955" y="4000"/>
                    <a:pt x="3953" y="4306"/>
                  </a:cubicBezTo>
                  <a:cubicBezTo>
                    <a:pt x="3953" y="4459"/>
                    <a:pt x="3951" y="4607"/>
                    <a:pt x="3948" y="4721"/>
                  </a:cubicBezTo>
                  <a:cubicBezTo>
                    <a:pt x="3945" y="4836"/>
                    <a:pt x="3941" y="4916"/>
                    <a:pt x="3936" y="4921"/>
                  </a:cubicBezTo>
                  <a:cubicBezTo>
                    <a:pt x="3894" y="4964"/>
                    <a:pt x="3993" y="5145"/>
                    <a:pt x="4057" y="5145"/>
                  </a:cubicBezTo>
                  <a:cubicBezTo>
                    <a:pt x="4106" y="5145"/>
                    <a:pt x="4116" y="5172"/>
                    <a:pt x="4116" y="5292"/>
                  </a:cubicBezTo>
                  <a:cubicBezTo>
                    <a:pt x="4116" y="5373"/>
                    <a:pt x="4126" y="5453"/>
                    <a:pt x="4136" y="5471"/>
                  </a:cubicBezTo>
                  <a:cubicBezTo>
                    <a:pt x="4147" y="5489"/>
                    <a:pt x="4135" y="5568"/>
                    <a:pt x="4112" y="5645"/>
                  </a:cubicBezTo>
                  <a:cubicBezTo>
                    <a:pt x="4080" y="5749"/>
                    <a:pt x="4077" y="5808"/>
                    <a:pt x="4098" y="5865"/>
                  </a:cubicBezTo>
                  <a:cubicBezTo>
                    <a:pt x="4119" y="5924"/>
                    <a:pt x="4112" y="6029"/>
                    <a:pt x="4091" y="6125"/>
                  </a:cubicBezTo>
                  <a:cubicBezTo>
                    <a:pt x="4091" y="6125"/>
                    <a:pt x="4091" y="6126"/>
                    <a:pt x="4091" y="6127"/>
                  </a:cubicBezTo>
                  <a:cubicBezTo>
                    <a:pt x="4069" y="6222"/>
                    <a:pt x="4033" y="6305"/>
                    <a:pt x="3996" y="6315"/>
                  </a:cubicBezTo>
                  <a:cubicBezTo>
                    <a:pt x="3977" y="6320"/>
                    <a:pt x="3967" y="6334"/>
                    <a:pt x="3958" y="6352"/>
                  </a:cubicBezTo>
                  <a:cubicBezTo>
                    <a:pt x="3933" y="6423"/>
                    <a:pt x="3935" y="6676"/>
                    <a:pt x="3940" y="7700"/>
                  </a:cubicBezTo>
                  <a:cubicBezTo>
                    <a:pt x="3940" y="7728"/>
                    <a:pt x="3938" y="7731"/>
                    <a:pt x="3938" y="7757"/>
                  </a:cubicBezTo>
                  <a:cubicBezTo>
                    <a:pt x="3938" y="7768"/>
                    <a:pt x="3940" y="7773"/>
                    <a:pt x="3940" y="7785"/>
                  </a:cubicBezTo>
                  <a:cubicBezTo>
                    <a:pt x="3940" y="7836"/>
                    <a:pt x="3938" y="7843"/>
                    <a:pt x="3938" y="7888"/>
                  </a:cubicBezTo>
                  <a:cubicBezTo>
                    <a:pt x="3938" y="8200"/>
                    <a:pt x="3934" y="8400"/>
                    <a:pt x="3919" y="8475"/>
                  </a:cubicBezTo>
                  <a:cubicBezTo>
                    <a:pt x="3916" y="8493"/>
                    <a:pt x="3911" y="8505"/>
                    <a:pt x="3907" y="8516"/>
                  </a:cubicBezTo>
                  <a:cubicBezTo>
                    <a:pt x="3904" y="8522"/>
                    <a:pt x="3903" y="8532"/>
                    <a:pt x="3900" y="8537"/>
                  </a:cubicBezTo>
                  <a:cubicBezTo>
                    <a:pt x="3882" y="8570"/>
                    <a:pt x="3874" y="8588"/>
                    <a:pt x="3872" y="8603"/>
                  </a:cubicBezTo>
                  <a:cubicBezTo>
                    <a:pt x="3875" y="8615"/>
                    <a:pt x="3881" y="8624"/>
                    <a:pt x="3897" y="8640"/>
                  </a:cubicBezTo>
                  <a:cubicBezTo>
                    <a:pt x="3903" y="8646"/>
                    <a:pt x="3908" y="8658"/>
                    <a:pt x="3914" y="8668"/>
                  </a:cubicBezTo>
                  <a:cubicBezTo>
                    <a:pt x="3928" y="8688"/>
                    <a:pt x="3940" y="8716"/>
                    <a:pt x="3940" y="8745"/>
                  </a:cubicBezTo>
                  <a:cubicBezTo>
                    <a:pt x="3940" y="8761"/>
                    <a:pt x="3941" y="8773"/>
                    <a:pt x="3947" y="8782"/>
                  </a:cubicBezTo>
                  <a:cubicBezTo>
                    <a:pt x="3952" y="8791"/>
                    <a:pt x="3962" y="8798"/>
                    <a:pt x="3975" y="8803"/>
                  </a:cubicBezTo>
                  <a:cubicBezTo>
                    <a:pt x="4003" y="8811"/>
                    <a:pt x="4050" y="8811"/>
                    <a:pt x="4129" y="8805"/>
                  </a:cubicBezTo>
                  <a:cubicBezTo>
                    <a:pt x="4222" y="8798"/>
                    <a:pt x="4270" y="8795"/>
                    <a:pt x="4294" y="8778"/>
                  </a:cubicBezTo>
                  <a:cubicBezTo>
                    <a:pt x="4319" y="8760"/>
                    <a:pt x="4320" y="8728"/>
                    <a:pt x="4321" y="8668"/>
                  </a:cubicBezTo>
                  <a:cubicBezTo>
                    <a:pt x="4321" y="8599"/>
                    <a:pt x="4308" y="8532"/>
                    <a:pt x="4293" y="8516"/>
                  </a:cubicBezTo>
                  <a:cubicBezTo>
                    <a:pt x="4285" y="8508"/>
                    <a:pt x="4279" y="8479"/>
                    <a:pt x="4274" y="8441"/>
                  </a:cubicBezTo>
                  <a:cubicBezTo>
                    <a:pt x="4269" y="8403"/>
                    <a:pt x="4266" y="8356"/>
                    <a:pt x="4266" y="8308"/>
                  </a:cubicBezTo>
                  <a:cubicBezTo>
                    <a:pt x="4266" y="8259"/>
                    <a:pt x="4269" y="8212"/>
                    <a:pt x="4274" y="8175"/>
                  </a:cubicBezTo>
                  <a:cubicBezTo>
                    <a:pt x="4279" y="8136"/>
                    <a:pt x="4285" y="8109"/>
                    <a:pt x="4293" y="8101"/>
                  </a:cubicBezTo>
                  <a:cubicBezTo>
                    <a:pt x="4328" y="8064"/>
                    <a:pt x="4328" y="7815"/>
                    <a:pt x="4293" y="7778"/>
                  </a:cubicBezTo>
                  <a:cubicBezTo>
                    <a:pt x="4285" y="7769"/>
                    <a:pt x="4278" y="7717"/>
                    <a:pt x="4274" y="7645"/>
                  </a:cubicBezTo>
                  <a:cubicBezTo>
                    <a:pt x="4260" y="7428"/>
                    <a:pt x="4264" y="7022"/>
                    <a:pt x="4289" y="6996"/>
                  </a:cubicBezTo>
                  <a:cubicBezTo>
                    <a:pt x="4295" y="6989"/>
                    <a:pt x="4301" y="6926"/>
                    <a:pt x="4304" y="6833"/>
                  </a:cubicBezTo>
                  <a:cubicBezTo>
                    <a:pt x="4304" y="6833"/>
                    <a:pt x="4304" y="6831"/>
                    <a:pt x="4304" y="6831"/>
                  </a:cubicBezTo>
                  <a:cubicBezTo>
                    <a:pt x="4307" y="6736"/>
                    <a:pt x="4310" y="6610"/>
                    <a:pt x="4308" y="6473"/>
                  </a:cubicBezTo>
                  <a:cubicBezTo>
                    <a:pt x="4303" y="6088"/>
                    <a:pt x="4311" y="5958"/>
                    <a:pt x="4343" y="5895"/>
                  </a:cubicBezTo>
                  <a:cubicBezTo>
                    <a:pt x="4361" y="5859"/>
                    <a:pt x="4370" y="5838"/>
                    <a:pt x="4369" y="5815"/>
                  </a:cubicBezTo>
                  <a:cubicBezTo>
                    <a:pt x="4368" y="5792"/>
                    <a:pt x="4357" y="5768"/>
                    <a:pt x="4337" y="5730"/>
                  </a:cubicBezTo>
                  <a:cubicBezTo>
                    <a:pt x="4317" y="5692"/>
                    <a:pt x="4306" y="5648"/>
                    <a:pt x="4303" y="5522"/>
                  </a:cubicBezTo>
                  <a:cubicBezTo>
                    <a:pt x="4299" y="5395"/>
                    <a:pt x="4302" y="5186"/>
                    <a:pt x="4310" y="4820"/>
                  </a:cubicBezTo>
                  <a:cubicBezTo>
                    <a:pt x="4314" y="4614"/>
                    <a:pt x="4317" y="4447"/>
                    <a:pt x="4322" y="4318"/>
                  </a:cubicBezTo>
                  <a:cubicBezTo>
                    <a:pt x="4327" y="4186"/>
                    <a:pt x="4335" y="4094"/>
                    <a:pt x="4343" y="4031"/>
                  </a:cubicBezTo>
                  <a:cubicBezTo>
                    <a:pt x="4350" y="3969"/>
                    <a:pt x="4360" y="3934"/>
                    <a:pt x="4371" y="3928"/>
                  </a:cubicBezTo>
                  <a:cubicBezTo>
                    <a:pt x="4377" y="3924"/>
                    <a:pt x="4382" y="3928"/>
                    <a:pt x="4389" y="3937"/>
                  </a:cubicBezTo>
                  <a:cubicBezTo>
                    <a:pt x="4396" y="3946"/>
                    <a:pt x="4404" y="3960"/>
                    <a:pt x="4413" y="3978"/>
                  </a:cubicBezTo>
                  <a:cubicBezTo>
                    <a:pt x="4444" y="4051"/>
                    <a:pt x="4451" y="4051"/>
                    <a:pt x="4505" y="3960"/>
                  </a:cubicBezTo>
                  <a:cubicBezTo>
                    <a:pt x="4557" y="3871"/>
                    <a:pt x="4558" y="3855"/>
                    <a:pt x="4518" y="3806"/>
                  </a:cubicBezTo>
                  <a:cubicBezTo>
                    <a:pt x="4471" y="3748"/>
                    <a:pt x="4485" y="3686"/>
                    <a:pt x="4538" y="3660"/>
                  </a:cubicBezTo>
                  <a:cubicBezTo>
                    <a:pt x="4556" y="3651"/>
                    <a:pt x="4579" y="3646"/>
                    <a:pt x="4605" y="3646"/>
                  </a:cubicBezTo>
                  <a:cubicBezTo>
                    <a:pt x="4648" y="3646"/>
                    <a:pt x="4671" y="3644"/>
                    <a:pt x="4685" y="3618"/>
                  </a:cubicBezTo>
                  <a:cubicBezTo>
                    <a:pt x="4699" y="3593"/>
                    <a:pt x="4704" y="3544"/>
                    <a:pt x="4712" y="3451"/>
                  </a:cubicBezTo>
                  <a:cubicBezTo>
                    <a:pt x="4722" y="3343"/>
                    <a:pt x="4729" y="3200"/>
                    <a:pt x="4729" y="3132"/>
                  </a:cubicBezTo>
                  <a:cubicBezTo>
                    <a:pt x="4729" y="3093"/>
                    <a:pt x="4733" y="3057"/>
                    <a:pt x="4741" y="3027"/>
                  </a:cubicBezTo>
                  <a:cubicBezTo>
                    <a:pt x="4742" y="3025"/>
                    <a:pt x="4742" y="3024"/>
                    <a:pt x="4743" y="3022"/>
                  </a:cubicBezTo>
                  <a:cubicBezTo>
                    <a:pt x="4750" y="2992"/>
                    <a:pt x="4758" y="2968"/>
                    <a:pt x="4769" y="2953"/>
                  </a:cubicBezTo>
                  <a:cubicBezTo>
                    <a:pt x="4771" y="2950"/>
                    <a:pt x="4779" y="2947"/>
                    <a:pt x="4782" y="2944"/>
                  </a:cubicBezTo>
                  <a:cubicBezTo>
                    <a:pt x="4811" y="2908"/>
                    <a:pt x="4848" y="2886"/>
                    <a:pt x="4899" y="2882"/>
                  </a:cubicBezTo>
                  <a:cubicBezTo>
                    <a:pt x="5153" y="2863"/>
                    <a:pt x="5130" y="2897"/>
                    <a:pt x="5151" y="2541"/>
                  </a:cubicBezTo>
                  <a:cubicBezTo>
                    <a:pt x="5161" y="2363"/>
                    <a:pt x="5185" y="2194"/>
                    <a:pt x="5204" y="2167"/>
                  </a:cubicBezTo>
                  <a:cubicBezTo>
                    <a:pt x="5228" y="2133"/>
                    <a:pt x="5284" y="2131"/>
                    <a:pt x="5378" y="2160"/>
                  </a:cubicBezTo>
                  <a:cubicBezTo>
                    <a:pt x="5468" y="2188"/>
                    <a:pt x="5552" y="2185"/>
                    <a:pt x="5622" y="2153"/>
                  </a:cubicBezTo>
                  <a:cubicBezTo>
                    <a:pt x="5705" y="2116"/>
                    <a:pt x="5746" y="2120"/>
                    <a:pt x="5798" y="2167"/>
                  </a:cubicBezTo>
                  <a:cubicBezTo>
                    <a:pt x="5853" y="2217"/>
                    <a:pt x="5882" y="2217"/>
                    <a:pt x="5947" y="2171"/>
                  </a:cubicBezTo>
                  <a:cubicBezTo>
                    <a:pt x="5991" y="2140"/>
                    <a:pt x="6052" y="2128"/>
                    <a:pt x="6083" y="2144"/>
                  </a:cubicBezTo>
                  <a:cubicBezTo>
                    <a:pt x="6126" y="2167"/>
                    <a:pt x="6142" y="2149"/>
                    <a:pt x="6156" y="2059"/>
                  </a:cubicBezTo>
                  <a:cubicBezTo>
                    <a:pt x="6174" y="1933"/>
                    <a:pt x="6266" y="1768"/>
                    <a:pt x="6293" y="1814"/>
                  </a:cubicBezTo>
                  <a:cubicBezTo>
                    <a:pt x="6302" y="1830"/>
                    <a:pt x="6344" y="1815"/>
                    <a:pt x="6384" y="1779"/>
                  </a:cubicBezTo>
                  <a:cubicBezTo>
                    <a:pt x="6424" y="1744"/>
                    <a:pt x="6530" y="1700"/>
                    <a:pt x="6620" y="1683"/>
                  </a:cubicBezTo>
                  <a:cubicBezTo>
                    <a:pt x="6764" y="1656"/>
                    <a:pt x="6793" y="1663"/>
                    <a:pt x="6840" y="1743"/>
                  </a:cubicBezTo>
                  <a:cubicBezTo>
                    <a:pt x="6877" y="1806"/>
                    <a:pt x="6927" y="1834"/>
                    <a:pt x="7000" y="1830"/>
                  </a:cubicBezTo>
                  <a:cubicBezTo>
                    <a:pt x="7103" y="1824"/>
                    <a:pt x="7106" y="1827"/>
                    <a:pt x="7114" y="1997"/>
                  </a:cubicBezTo>
                  <a:cubicBezTo>
                    <a:pt x="7119" y="2098"/>
                    <a:pt x="7135" y="2169"/>
                    <a:pt x="7154" y="2165"/>
                  </a:cubicBezTo>
                  <a:cubicBezTo>
                    <a:pt x="7355" y="2122"/>
                    <a:pt x="7460" y="2226"/>
                    <a:pt x="7396" y="2401"/>
                  </a:cubicBezTo>
                  <a:cubicBezTo>
                    <a:pt x="7379" y="2445"/>
                    <a:pt x="7377" y="2500"/>
                    <a:pt x="7390" y="2522"/>
                  </a:cubicBezTo>
                  <a:cubicBezTo>
                    <a:pt x="7403" y="2545"/>
                    <a:pt x="7418" y="2622"/>
                    <a:pt x="7423" y="2697"/>
                  </a:cubicBezTo>
                  <a:cubicBezTo>
                    <a:pt x="7435" y="2872"/>
                    <a:pt x="7484" y="2892"/>
                    <a:pt x="7873" y="2871"/>
                  </a:cubicBezTo>
                  <a:lnTo>
                    <a:pt x="8178" y="2852"/>
                  </a:lnTo>
                  <a:lnTo>
                    <a:pt x="8178" y="2726"/>
                  </a:lnTo>
                  <a:cubicBezTo>
                    <a:pt x="8178" y="2657"/>
                    <a:pt x="8186" y="2585"/>
                    <a:pt x="8196" y="2568"/>
                  </a:cubicBezTo>
                  <a:cubicBezTo>
                    <a:pt x="8206" y="2551"/>
                    <a:pt x="8219" y="2471"/>
                    <a:pt x="8225" y="2389"/>
                  </a:cubicBezTo>
                  <a:cubicBezTo>
                    <a:pt x="8237" y="2198"/>
                    <a:pt x="8272" y="2138"/>
                    <a:pt x="8326" y="2215"/>
                  </a:cubicBezTo>
                  <a:cubicBezTo>
                    <a:pt x="8357" y="2258"/>
                    <a:pt x="8379" y="2258"/>
                    <a:pt x="8405" y="2222"/>
                  </a:cubicBezTo>
                  <a:cubicBezTo>
                    <a:pt x="8459" y="2145"/>
                    <a:pt x="8657" y="2104"/>
                    <a:pt x="8680" y="2165"/>
                  </a:cubicBezTo>
                  <a:cubicBezTo>
                    <a:pt x="8690" y="2193"/>
                    <a:pt x="8707" y="2207"/>
                    <a:pt x="8719" y="2194"/>
                  </a:cubicBezTo>
                  <a:cubicBezTo>
                    <a:pt x="8731" y="2182"/>
                    <a:pt x="8824" y="2159"/>
                    <a:pt x="8924" y="2144"/>
                  </a:cubicBezTo>
                  <a:cubicBezTo>
                    <a:pt x="9073" y="2122"/>
                    <a:pt x="9116" y="2130"/>
                    <a:pt x="9158" y="2194"/>
                  </a:cubicBezTo>
                  <a:cubicBezTo>
                    <a:pt x="9206" y="2268"/>
                    <a:pt x="9215" y="2269"/>
                    <a:pt x="9308" y="2194"/>
                  </a:cubicBezTo>
                  <a:cubicBezTo>
                    <a:pt x="9390" y="2128"/>
                    <a:pt x="9451" y="2121"/>
                    <a:pt x="9694" y="2146"/>
                  </a:cubicBezTo>
                  <a:cubicBezTo>
                    <a:pt x="9853" y="2163"/>
                    <a:pt x="10089" y="2174"/>
                    <a:pt x="10216" y="2171"/>
                  </a:cubicBezTo>
                  <a:cubicBezTo>
                    <a:pt x="10659" y="2161"/>
                    <a:pt x="11128" y="2158"/>
                    <a:pt x="11452" y="2162"/>
                  </a:cubicBezTo>
                  <a:cubicBezTo>
                    <a:pt x="11941" y="2169"/>
                    <a:pt x="12995" y="2126"/>
                    <a:pt x="13011" y="2098"/>
                  </a:cubicBezTo>
                  <a:cubicBezTo>
                    <a:pt x="13019" y="2085"/>
                    <a:pt x="13025" y="1934"/>
                    <a:pt x="13026" y="1763"/>
                  </a:cubicBezTo>
                  <a:lnTo>
                    <a:pt x="13028" y="1454"/>
                  </a:lnTo>
                  <a:lnTo>
                    <a:pt x="13136" y="1440"/>
                  </a:lnTo>
                  <a:cubicBezTo>
                    <a:pt x="13196" y="1433"/>
                    <a:pt x="13334" y="1415"/>
                    <a:pt x="13443" y="1401"/>
                  </a:cubicBezTo>
                  <a:cubicBezTo>
                    <a:pt x="13551" y="1387"/>
                    <a:pt x="13692" y="1396"/>
                    <a:pt x="13756" y="1419"/>
                  </a:cubicBezTo>
                  <a:cubicBezTo>
                    <a:pt x="13832" y="1447"/>
                    <a:pt x="13888" y="1443"/>
                    <a:pt x="13917" y="1412"/>
                  </a:cubicBezTo>
                  <a:cubicBezTo>
                    <a:pt x="13947" y="1380"/>
                    <a:pt x="14023" y="1382"/>
                    <a:pt x="14155" y="1412"/>
                  </a:cubicBezTo>
                  <a:cubicBezTo>
                    <a:pt x="14262" y="1438"/>
                    <a:pt x="14355" y="1445"/>
                    <a:pt x="14361" y="1429"/>
                  </a:cubicBezTo>
                  <a:cubicBezTo>
                    <a:pt x="14367" y="1412"/>
                    <a:pt x="14424" y="1413"/>
                    <a:pt x="14487" y="1433"/>
                  </a:cubicBezTo>
                  <a:cubicBezTo>
                    <a:pt x="14551" y="1453"/>
                    <a:pt x="14613" y="1458"/>
                    <a:pt x="14626" y="1445"/>
                  </a:cubicBezTo>
                  <a:cubicBezTo>
                    <a:pt x="14667" y="1402"/>
                    <a:pt x="14924" y="1427"/>
                    <a:pt x="14953" y="1477"/>
                  </a:cubicBezTo>
                  <a:cubicBezTo>
                    <a:pt x="14969" y="1502"/>
                    <a:pt x="15024" y="1523"/>
                    <a:pt x="15077" y="1523"/>
                  </a:cubicBezTo>
                  <a:cubicBezTo>
                    <a:pt x="15153" y="1522"/>
                    <a:pt x="15182" y="1499"/>
                    <a:pt x="15206" y="1410"/>
                  </a:cubicBezTo>
                  <a:cubicBezTo>
                    <a:pt x="15231" y="1321"/>
                    <a:pt x="15229" y="1285"/>
                    <a:pt x="15199" y="1243"/>
                  </a:cubicBezTo>
                  <a:cubicBezTo>
                    <a:pt x="15150" y="1173"/>
                    <a:pt x="15149" y="1042"/>
                    <a:pt x="15201" y="970"/>
                  </a:cubicBezTo>
                  <a:cubicBezTo>
                    <a:pt x="15233" y="925"/>
                    <a:pt x="15235" y="897"/>
                    <a:pt x="15210" y="846"/>
                  </a:cubicBezTo>
                  <a:cubicBezTo>
                    <a:pt x="15134" y="690"/>
                    <a:pt x="15222" y="670"/>
                    <a:pt x="16017" y="660"/>
                  </a:cubicBezTo>
                  <a:cubicBezTo>
                    <a:pt x="16468" y="655"/>
                    <a:pt x="16796" y="670"/>
                    <a:pt x="16805" y="695"/>
                  </a:cubicBezTo>
                  <a:cubicBezTo>
                    <a:pt x="16814" y="720"/>
                    <a:pt x="16843" y="713"/>
                    <a:pt x="16874" y="681"/>
                  </a:cubicBezTo>
                  <a:cubicBezTo>
                    <a:pt x="16949" y="602"/>
                    <a:pt x="16993" y="697"/>
                    <a:pt x="16998" y="938"/>
                  </a:cubicBezTo>
                  <a:cubicBezTo>
                    <a:pt x="16999" y="1044"/>
                    <a:pt x="17002" y="1219"/>
                    <a:pt x="17004" y="1328"/>
                  </a:cubicBezTo>
                  <a:lnTo>
                    <a:pt x="17008" y="1525"/>
                  </a:lnTo>
                  <a:lnTo>
                    <a:pt x="17077" y="1449"/>
                  </a:lnTo>
                  <a:cubicBezTo>
                    <a:pt x="17125" y="1396"/>
                    <a:pt x="17178" y="1382"/>
                    <a:pt x="17253" y="1399"/>
                  </a:cubicBezTo>
                  <a:lnTo>
                    <a:pt x="17362" y="1422"/>
                  </a:lnTo>
                  <a:lnTo>
                    <a:pt x="17362" y="1082"/>
                  </a:lnTo>
                  <a:cubicBezTo>
                    <a:pt x="17362" y="861"/>
                    <a:pt x="17373" y="730"/>
                    <a:pt x="17395" y="706"/>
                  </a:cubicBezTo>
                  <a:cubicBezTo>
                    <a:pt x="17413" y="686"/>
                    <a:pt x="17598" y="673"/>
                    <a:pt x="17803" y="676"/>
                  </a:cubicBezTo>
                  <a:lnTo>
                    <a:pt x="18177" y="683"/>
                  </a:lnTo>
                  <a:lnTo>
                    <a:pt x="18177" y="539"/>
                  </a:lnTo>
                  <a:cubicBezTo>
                    <a:pt x="18177" y="459"/>
                    <a:pt x="18187" y="365"/>
                    <a:pt x="18199" y="332"/>
                  </a:cubicBezTo>
                  <a:cubicBezTo>
                    <a:pt x="18211" y="300"/>
                    <a:pt x="18216" y="213"/>
                    <a:pt x="18210" y="138"/>
                  </a:cubicBezTo>
                  <a:lnTo>
                    <a:pt x="18198" y="0"/>
                  </a:lnTo>
                  <a:lnTo>
                    <a:pt x="10801" y="0"/>
                  </a:lnTo>
                  <a:lnTo>
                    <a:pt x="9099" y="0"/>
                  </a:lnTo>
                  <a:lnTo>
                    <a:pt x="0" y="0"/>
                  </a:lnTo>
                  <a:close/>
                  <a:moveTo>
                    <a:pt x="19182" y="0"/>
                  </a:moveTo>
                  <a:lnTo>
                    <a:pt x="19182" y="112"/>
                  </a:lnTo>
                  <a:cubicBezTo>
                    <a:pt x="19182" y="174"/>
                    <a:pt x="19169" y="238"/>
                    <a:pt x="19153" y="255"/>
                  </a:cubicBezTo>
                  <a:cubicBezTo>
                    <a:pt x="19133" y="275"/>
                    <a:pt x="19134" y="304"/>
                    <a:pt x="19154" y="346"/>
                  </a:cubicBezTo>
                  <a:cubicBezTo>
                    <a:pt x="19171" y="380"/>
                    <a:pt x="19181" y="466"/>
                    <a:pt x="19176" y="537"/>
                  </a:cubicBezTo>
                  <a:cubicBezTo>
                    <a:pt x="19169" y="654"/>
                    <a:pt x="19176" y="665"/>
                    <a:pt x="19263" y="676"/>
                  </a:cubicBezTo>
                  <a:cubicBezTo>
                    <a:pt x="19315" y="683"/>
                    <a:pt x="19391" y="700"/>
                    <a:pt x="19432" y="713"/>
                  </a:cubicBezTo>
                  <a:cubicBezTo>
                    <a:pt x="19473" y="726"/>
                    <a:pt x="19513" y="712"/>
                    <a:pt x="19523" y="686"/>
                  </a:cubicBezTo>
                  <a:cubicBezTo>
                    <a:pt x="19534" y="655"/>
                    <a:pt x="19621" y="648"/>
                    <a:pt x="19762" y="665"/>
                  </a:cubicBezTo>
                  <a:cubicBezTo>
                    <a:pt x="20030" y="697"/>
                    <a:pt x="20053" y="736"/>
                    <a:pt x="20044" y="1126"/>
                  </a:cubicBezTo>
                  <a:lnTo>
                    <a:pt x="20038" y="1403"/>
                  </a:lnTo>
                  <a:lnTo>
                    <a:pt x="20222" y="1410"/>
                  </a:lnTo>
                  <a:cubicBezTo>
                    <a:pt x="20324" y="1413"/>
                    <a:pt x="20418" y="1436"/>
                    <a:pt x="20434" y="1463"/>
                  </a:cubicBezTo>
                  <a:cubicBezTo>
                    <a:pt x="20450" y="1490"/>
                    <a:pt x="20465" y="1655"/>
                    <a:pt x="20467" y="1830"/>
                  </a:cubicBezTo>
                  <a:lnTo>
                    <a:pt x="20473" y="2146"/>
                  </a:lnTo>
                  <a:lnTo>
                    <a:pt x="20662" y="2139"/>
                  </a:lnTo>
                  <a:cubicBezTo>
                    <a:pt x="20767" y="2136"/>
                    <a:pt x="20868" y="2156"/>
                    <a:pt x="20886" y="2181"/>
                  </a:cubicBezTo>
                  <a:cubicBezTo>
                    <a:pt x="20923" y="2230"/>
                    <a:pt x="20906" y="2566"/>
                    <a:pt x="20862" y="2662"/>
                  </a:cubicBezTo>
                  <a:cubicBezTo>
                    <a:pt x="20847" y="2694"/>
                    <a:pt x="20847" y="2724"/>
                    <a:pt x="20862" y="2740"/>
                  </a:cubicBezTo>
                  <a:cubicBezTo>
                    <a:pt x="20894" y="2774"/>
                    <a:pt x="20925" y="3042"/>
                    <a:pt x="20904" y="3100"/>
                  </a:cubicBezTo>
                  <a:cubicBezTo>
                    <a:pt x="20895" y="3124"/>
                    <a:pt x="20886" y="3255"/>
                    <a:pt x="20884" y="3389"/>
                  </a:cubicBezTo>
                  <a:cubicBezTo>
                    <a:pt x="20878" y="3725"/>
                    <a:pt x="20843" y="3783"/>
                    <a:pt x="20649" y="3779"/>
                  </a:cubicBezTo>
                  <a:cubicBezTo>
                    <a:pt x="20562" y="3777"/>
                    <a:pt x="20479" y="3786"/>
                    <a:pt x="20466" y="3799"/>
                  </a:cubicBezTo>
                  <a:cubicBezTo>
                    <a:pt x="20452" y="3813"/>
                    <a:pt x="20445" y="3894"/>
                    <a:pt x="20449" y="3978"/>
                  </a:cubicBezTo>
                  <a:cubicBezTo>
                    <a:pt x="20483" y="4698"/>
                    <a:pt x="20487" y="5024"/>
                    <a:pt x="20460" y="5051"/>
                  </a:cubicBezTo>
                  <a:cubicBezTo>
                    <a:pt x="20444" y="5068"/>
                    <a:pt x="20437" y="5102"/>
                    <a:pt x="20445" y="5125"/>
                  </a:cubicBezTo>
                  <a:cubicBezTo>
                    <a:pt x="20466" y="5183"/>
                    <a:pt x="20368" y="5260"/>
                    <a:pt x="20306" y="5235"/>
                  </a:cubicBezTo>
                  <a:cubicBezTo>
                    <a:pt x="20232" y="5204"/>
                    <a:pt x="20185" y="5272"/>
                    <a:pt x="20176" y="5425"/>
                  </a:cubicBezTo>
                  <a:cubicBezTo>
                    <a:pt x="20170" y="5519"/>
                    <a:pt x="20150" y="5569"/>
                    <a:pt x="20107" y="5586"/>
                  </a:cubicBezTo>
                  <a:cubicBezTo>
                    <a:pt x="20050" y="5608"/>
                    <a:pt x="20045" y="5635"/>
                    <a:pt x="20045" y="5955"/>
                  </a:cubicBezTo>
                  <a:cubicBezTo>
                    <a:pt x="20045" y="6145"/>
                    <a:pt x="20048" y="6366"/>
                    <a:pt x="20049" y="6448"/>
                  </a:cubicBezTo>
                  <a:lnTo>
                    <a:pt x="20051" y="6599"/>
                  </a:lnTo>
                  <a:lnTo>
                    <a:pt x="20438" y="6604"/>
                  </a:lnTo>
                  <a:cubicBezTo>
                    <a:pt x="20651" y="6607"/>
                    <a:pt x="20868" y="6604"/>
                    <a:pt x="20921" y="6597"/>
                  </a:cubicBezTo>
                  <a:cubicBezTo>
                    <a:pt x="20973" y="6590"/>
                    <a:pt x="21101" y="6584"/>
                    <a:pt x="21204" y="6583"/>
                  </a:cubicBezTo>
                  <a:cubicBezTo>
                    <a:pt x="21354" y="6582"/>
                    <a:pt x="21398" y="6597"/>
                    <a:pt x="21421" y="6661"/>
                  </a:cubicBezTo>
                  <a:cubicBezTo>
                    <a:pt x="21445" y="6726"/>
                    <a:pt x="21438" y="6759"/>
                    <a:pt x="21388" y="6824"/>
                  </a:cubicBezTo>
                  <a:cubicBezTo>
                    <a:pt x="21350" y="6873"/>
                    <a:pt x="21332" y="6932"/>
                    <a:pt x="21341" y="6975"/>
                  </a:cubicBezTo>
                  <a:cubicBezTo>
                    <a:pt x="21345" y="6992"/>
                    <a:pt x="21344" y="7008"/>
                    <a:pt x="21343" y="7023"/>
                  </a:cubicBezTo>
                  <a:cubicBezTo>
                    <a:pt x="21371" y="6987"/>
                    <a:pt x="21411" y="6953"/>
                    <a:pt x="21454" y="6927"/>
                  </a:cubicBezTo>
                  <a:cubicBezTo>
                    <a:pt x="21455" y="6927"/>
                    <a:pt x="21456" y="6923"/>
                    <a:pt x="21457" y="6923"/>
                  </a:cubicBezTo>
                  <a:cubicBezTo>
                    <a:pt x="21461" y="6920"/>
                    <a:pt x="21464" y="6920"/>
                    <a:pt x="21468" y="6918"/>
                  </a:cubicBezTo>
                  <a:cubicBezTo>
                    <a:pt x="21472" y="6915"/>
                    <a:pt x="21477" y="6913"/>
                    <a:pt x="21482" y="6911"/>
                  </a:cubicBezTo>
                  <a:cubicBezTo>
                    <a:pt x="21492" y="6906"/>
                    <a:pt x="21502" y="6900"/>
                    <a:pt x="21510" y="6897"/>
                  </a:cubicBezTo>
                  <a:cubicBezTo>
                    <a:pt x="21511" y="6897"/>
                    <a:pt x="21511" y="6895"/>
                    <a:pt x="21512" y="6895"/>
                  </a:cubicBezTo>
                  <a:cubicBezTo>
                    <a:pt x="21531" y="6888"/>
                    <a:pt x="21549" y="6886"/>
                    <a:pt x="21559" y="6893"/>
                  </a:cubicBezTo>
                  <a:cubicBezTo>
                    <a:pt x="21563" y="6896"/>
                    <a:pt x="21567" y="6893"/>
                    <a:pt x="21571" y="6879"/>
                  </a:cubicBezTo>
                  <a:cubicBezTo>
                    <a:pt x="21575" y="6862"/>
                    <a:pt x="21577" y="6812"/>
                    <a:pt x="21581" y="6760"/>
                  </a:cubicBezTo>
                  <a:cubicBezTo>
                    <a:pt x="21585" y="6676"/>
                    <a:pt x="21590" y="6555"/>
                    <a:pt x="21593" y="6336"/>
                  </a:cubicBezTo>
                  <a:cubicBezTo>
                    <a:pt x="21599" y="5858"/>
                    <a:pt x="21600" y="4993"/>
                    <a:pt x="21600" y="3460"/>
                  </a:cubicBezTo>
                  <a:lnTo>
                    <a:pt x="21600" y="0"/>
                  </a:lnTo>
                  <a:lnTo>
                    <a:pt x="19182" y="0"/>
                  </a:lnTo>
                  <a:close/>
                  <a:moveTo>
                    <a:pt x="20627" y="6748"/>
                  </a:moveTo>
                  <a:cubicBezTo>
                    <a:pt x="20625" y="6752"/>
                    <a:pt x="20627" y="6759"/>
                    <a:pt x="20632" y="6774"/>
                  </a:cubicBezTo>
                  <a:cubicBezTo>
                    <a:pt x="20642" y="6801"/>
                    <a:pt x="20638" y="6838"/>
                    <a:pt x="20622" y="6854"/>
                  </a:cubicBezTo>
                  <a:cubicBezTo>
                    <a:pt x="20607" y="6870"/>
                    <a:pt x="20602" y="6904"/>
                    <a:pt x="20611" y="6929"/>
                  </a:cubicBezTo>
                  <a:cubicBezTo>
                    <a:pt x="20621" y="6955"/>
                    <a:pt x="20634" y="6963"/>
                    <a:pt x="20643" y="6948"/>
                  </a:cubicBezTo>
                  <a:cubicBezTo>
                    <a:pt x="20672" y="6898"/>
                    <a:pt x="20671" y="6786"/>
                    <a:pt x="20642" y="6755"/>
                  </a:cubicBezTo>
                  <a:cubicBezTo>
                    <a:pt x="20633" y="6747"/>
                    <a:pt x="20628" y="6745"/>
                    <a:pt x="20627" y="6748"/>
                  </a:cubicBezTo>
                  <a:close/>
                  <a:moveTo>
                    <a:pt x="21594" y="7117"/>
                  </a:moveTo>
                  <a:cubicBezTo>
                    <a:pt x="21590" y="7112"/>
                    <a:pt x="21579" y="7132"/>
                    <a:pt x="21561" y="7170"/>
                  </a:cubicBezTo>
                  <a:cubicBezTo>
                    <a:pt x="21560" y="7172"/>
                    <a:pt x="21561" y="7173"/>
                    <a:pt x="21560" y="7175"/>
                  </a:cubicBezTo>
                  <a:cubicBezTo>
                    <a:pt x="21560" y="7175"/>
                    <a:pt x="21559" y="7174"/>
                    <a:pt x="21559" y="7175"/>
                  </a:cubicBezTo>
                  <a:cubicBezTo>
                    <a:pt x="21558" y="7176"/>
                    <a:pt x="21559" y="7178"/>
                    <a:pt x="21559" y="7179"/>
                  </a:cubicBezTo>
                  <a:cubicBezTo>
                    <a:pt x="21537" y="7228"/>
                    <a:pt x="21519" y="7294"/>
                    <a:pt x="21519" y="7328"/>
                  </a:cubicBezTo>
                  <a:cubicBezTo>
                    <a:pt x="21519" y="7356"/>
                    <a:pt x="21523" y="7369"/>
                    <a:pt x="21528" y="7377"/>
                  </a:cubicBezTo>
                  <a:cubicBezTo>
                    <a:pt x="21530" y="7377"/>
                    <a:pt x="21531" y="7381"/>
                    <a:pt x="21532" y="7381"/>
                  </a:cubicBezTo>
                  <a:cubicBezTo>
                    <a:pt x="21535" y="7382"/>
                    <a:pt x="21538" y="7379"/>
                    <a:pt x="21541" y="7377"/>
                  </a:cubicBezTo>
                  <a:cubicBezTo>
                    <a:pt x="21545" y="7375"/>
                    <a:pt x="21550" y="7373"/>
                    <a:pt x="21554" y="7367"/>
                  </a:cubicBezTo>
                  <a:cubicBezTo>
                    <a:pt x="21555" y="7367"/>
                    <a:pt x="21554" y="7365"/>
                    <a:pt x="21554" y="7365"/>
                  </a:cubicBezTo>
                  <a:cubicBezTo>
                    <a:pt x="21572" y="7338"/>
                    <a:pt x="21591" y="7286"/>
                    <a:pt x="21594" y="7221"/>
                  </a:cubicBezTo>
                  <a:cubicBezTo>
                    <a:pt x="21598" y="7156"/>
                    <a:pt x="21599" y="7123"/>
                    <a:pt x="21594" y="7117"/>
                  </a:cubicBezTo>
                  <a:close/>
                  <a:moveTo>
                    <a:pt x="21600" y="8745"/>
                  </a:moveTo>
                  <a:lnTo>
                    <a:pt x="21559" y="8878"/>
                  </a:lnTo>
                  <a:cubicBezTo>
                    <a:pt x="21528" y="8979"/>
                    <a:pt x="21526" y="9028"/>
                    <a:pt x="21549" y="9076"/>
                  </a:cubicBezTo>
                  <a:cubicBezTo>
                    <a:pt x="21595" y="9170"/>
                    <a:pt x="21600" y="9157"/>
                    <a:pt x="21600" y="8943"/>
                  </a:cubicBezTo>
                  <a:lnTo>
                    <a:pt x="21600" y="8745"/>
                  </a:lnTo>
                  <a:close/>
                  <a:moveTo>
                    <a:pt x="21318" y="9252"/>
                  </a:moveTo>
                  <a:cubicBezTo>
                    <a:pt x="21308" y="9256"/>
                    <a:pt x="21302" y="9264"/>
                    <a:pt x="21302" y="9277"/>
                  </a:cubicBezTo>
                  <a:cubicBezTo>
                    <a:pt x="21302" y="9300"/>
                    <a:pt x="21334" y="9372"/>
                    <a:pt x="21374" y="9436"/>
                  </a:cubicBezTo>
                  <a:cubicBezTo>
                    <a:pt x="21432" y="9526"/>
                    <a:pt x="21446" y="9583"/>
                    <a:pt x="21409" y="9617"/>
                  </a:cubicBezTo>
                  <a:cubicBezTo>
                    <a:pt x="21390" y="9634"/>
                    <a:pt x="21358" y="9646"/>
                    <a:pt x="21313" y="9651"/>
                  </a:cubicBezTo>
                  <a:cubicBezTo>
                    <a:pt x="21267" y="9657"/>
                    <a:pt x="21206" y="9655"/>
                    <a:pt x="21131" y="9651"/>
                  </a:cubicBezTo>
                  <a:cubicBezTo>
                    <a:pt x="20993" y="9644"/>
                    <a:pt x="20869" y="9620"/>
                    <a:pt x="20855" y="9596"/>
                  </a:cubicBezTo>
                  <a:cubicBezTo>
                    <a:pt x="20841" y="9573"/>
                    <a:pt x="20764" y="9555"/>
                    <a:pt x="20686" y="9555"/>
                  </a:cubicBezTo>
                  <a:cubicBezTo>
                    <a:pt x="20607" y="9555"/>
                    <a:pt x="20535" y="9532"/>
                    <a:pt x="20526" y="9507"/>
                  </a:cubicBezTo>
                  <a:cubicBezTo>
                    <a:pt x="20517" y="9481"/>
                    <a:pt x="20491" y="9461"/>
                    <a:pt x="20468" y="9461"/>
                  </a:cubicBezTo>
                  <a:cubicBezTo>
                    <a:pt x="20457" y="9461"/>
                    <a:pt x="20449" y="9468"/>
                    <a:pt x="20445" y="9477"/>
                  </a:cubicBezTo>
                  <a:cubicBezTo>
                    <a:pt x="20441" y="9485"/>
                    <a:pt x="20441" y="9494"/>
                    <a:pt x="20445" y="9507"/>
                  </a:cubicBezTo>
                  <a:cubicBezTo>
                    <a:pt x="20454" y="9532"/>
                    <a:pt x="20465" y="9714"/>
                    <a:pt x="20468" y="9908"/>
                  </a:cubicBezTo>
                  <a:lnTo>
                    <a:pt x="20475" y="10261"/>
                  </a:lnTo>
                  <a:lnTo>
                    <a:pt x="20642" y="10259"/>
                  </a:lnTo>
                  <a:cubicBezTo>
                    <a:pt x="20755" y="10257"/>
                    <a:pt x="20819" y="10266"/>
                    <a:pt x="20858" y="10323"/>
                  </a:cubicBezTo>
                  <a:cubicBezTo>
                    <a:pt x="20896" y="10380"/>
                    <a:pt x="20906" y="10486"/>
                    <a:pt x="20912" y="10667"/>
                  </a:cubicBezTo>
                  <a:cubicBezTo>
                    <a:pt x="20918" y="10828"/>
                    <a:pt x="20934" y="10971"/>
                    <a:pt x="20948" y="10986"/>
                  </a:cubicBezTo>
                  <a:cubicBezTo>
                    <a:pt x="20963" y="11001"/>
                    <a:pt x="21045" y="11010"/>
                    <a:pt x="21131" y="11004"/>
                  </a:cubicBezTo>
                  <a:cubicBezTo>
                    <a:pt x="21217" y="10998"/>
                    <a:pt x="21301" y="11013"/>
                    <a:pt x="21319" y="11038"/>
                  </a:cubicBezTo>
                  <a:cubicBezTo>
                    <a:pt x="21341" y="11069"/>
                    <a:pt x="21350" y="11193"/>
                    <a:pt x="21344" y="11401"/>
                  </a:cubicBezTo>
                  <a:cubicBezTo>
                    <a:pt x="21342" y="11485"/>
                    <a:pt x="21342" y="11552"/>
                    <a:pt x="21344" y="11603"/>
                  </a:cubicBezTo>
                  <a:cubicBezTo>
                    <a:pt x="21346" y="11654"/>
                    <a:pt x="21351" y="11689"/>
                    <a:pt x="21359" y="11713"/>
                  </a:cubicBezTo>
                  <a:cubicBezTo>
                    <a:pt x="21376" y="11761"/>
                    <a:pt x="21406" y="11762"/>
                    <a:pt x="21461" y="11738"/>
                  </a:cubicBezTo>
                  <a:cubicBezTo>
                    <a:pt x="21498" y="11721"/>
                    <a:pt x="21524" y="11737"/>
                    <a:pt x="21535" y="11786"/>
                  </a:cubicBezTo>
                  <a:cubicBezTo>
                    <a:pt x="21586" y="12011"/>
                    <a:pt x="21600" y="11745"/>
                    <a:pt x="21600" y="10596"/>
                  </a:cubicBezTo>
                  <a:cubicBezTo>
                    <a:pt x="21600" y="9971"/>
                    <a:pt x="21600" y="9657"/>
                    <a:pt x="21593" y="9500"/>
                  </a:cubicBezTo>
                  <a:cubicBezTo>
                    <a:pt x="21592" y="9487"/>
                    <a:pt x="21591" y="9488"/>
                    <a:pt x="21590" y="9477"/>
                  </a:cubicBezTo>
                  <a:cubicBezTo>
                    <a:pt x="21587" y="9422"/>
                    <a:pt x="21583" y="9380"/>
                    <a:pt x="21576" y="9365"/>
                  </a:cubicBezTo>
                  <a:cubicBezTo>
                    <a:pt x="21573" y="9356"/>
                    <a:pt x="21569" y="9354"/>
                    <a:pt x="21564" y="9353"/>
                  </a:cubicBezTo>
                  <a:cubicBezTo>
                    <a:pt x="21559" y="9352"/>
                    <a:pt x="21553" y="9352"/>
                    <a:pt x="21546" y="9355"/>
                  </a:cubicBezTo>
                  <a:cubicBezTo>
                    <a:pt x="21516" y="9369"/>
                    <a:pt x="21474" y="9357"/>
                    <a:pt x="21453" y="9328"/>
                  </a:cubicBezTo>
                  <a:cubicBezTo>
                    <a:pt x="21430" y="9296"/>
                    <a:pt x="21397" y="9276"/>
                    <a:pt x="21368" y="9264"/>
                  </a:cubicBezTo>
                  <a:cubicBezTo>
                    <a:pt x="21349" y="9257"/>
                    <a:pt x="21330" y="9248"/>
                    <a:pt x="21318" y="9252"/>
                  </a:cubicBezTo>
                  <a:close/>
                  <a:moveTo>
                    <a:pt x="18336" y="15638"/>
                  </a:moveTo>
                  <a:lnTo>
                    <a:pt x="18433" y="15762"/>
                  </a:lnTo>
                  <a:cubicBezTo>
                    <a:pt x="18511" y="15863"/>
                    <a:pt x="18523" y="15902"/>
                    <a:pt x="18501" y="15971"/>
                  </a:cubicBezTo>
                  <a:cubicBezTo>
                    <a:pt x="18487" y="16017"/>
                    <a:pt x="18452" y="16069"/>
                    <a:pt x="18422" y="16085"/>
                  </a:cubicBezTo>
                  <a:cubicBezTo>
                    <a:pt x="18285" y="16159"/>
                    <a:pt x="18431" y="16338"/>
                    <a:pt x="18628" y="16338"/>
                  </a:cubicBezTo>
                  <a:cubicBezTo>
                    <a:pt x="18744" y="16338"/>
                    <a:pt x="18797" y="16475"/>
                    <a:pt x="18736" y="16622"/>
                  </a:cubicBezTo>
                  <a:cubicBezTo>
                    <a:pt x="18712" y="16680"/>
                    <a:pt x="18701" y="16772"/>
                    <a:pt x="18710" y="16847"/>
                  </a:cubicBezTo>
                  <a:cubicBezTo>
                    <a:pt x="18730" y="17011"/>
                    <a:pt x="18678" y="17064"/>
                    <a:pt x="18604" y="16954"/>
                  </a:cubicBezTo>
                  <a:cubicBezTo>
                    <a:pt x="18573" y="16907"/>
                    <a:pt x="18556" y="16895"/>
                    <a:pt x="18566" y="16925"/>
                  </a:cubicBezTo>
                  <a:cubicBezTo>
                    <a:pt x="18597" y="17016"/>
                    <a:pt x="18548" y="17031"/>
                    <a:pt x="18177" y="17051"/>
                  </a:cubicBezTo>
                  <a:cubicBezTo>
                    <a:pt x="17880" y="17067"/>
                    <a:pt x="17817" y="17059"/>
                    <a:pt x="17804" y="17003"/>
                  </a:cubicBezTo>
                  <a:cubicBezTo>
                    <a:pt x="17791" y="16944"/>
                    <a:pt x="17782" y="16947"/>
                    <a:pt x="17738" y="17014"/>
                  </a:cubicBezTo>
                  <a:cubicBezTo>
                    <a:pt x="17696" y="17079"/>
                    <a:pt x="17670" y="17084"/>
                    <a:pt x="17594" y="17044"/>
                  </a:cubicBezTo>
                  <a:cubicBezTo>
                    <a:pt x="17528" y="17009"/>
                    <a:pt x="17493" y="17010"/>
                    <a:pt x="17472" y="17046"/>
                  </a:cubicBezTo>
                  <a:cubicBezTo>
                    <a:pt x="17450" y="17083"/>
                    <a:pt x="17429" y="17085"/>
                    <a:pt x="17395" y="17048"/>
                  </a:cubicBezTo>
                  <a:cubicBezTo>
                    <a:pt x="17364" y="17015"/>
                    <a:pt x="17324" y="17013"/>
                    <a:pt x="17279" y="17042"/>
                  </a:cubicBezTo>
                  <a:cubicBezTo>
                    <a:pt x="17242" y="17065"/>
                    <a:pt x="17154" y="17075"/>
                    <a:pt x="17084" y="17064"/>
                  </a:cubicBezTo>
                  <a:cubicBezTo>
                    <a:pt x="16971" y="17048"/>
                    <a:pt x="16961" y="17055"/>
                    <a:pt x="16982" y="17124"/>
                  </a:cubicBezTo>
                  <a:cubicBezTo>
                    <a:pt x="17016" y="17230"/>
                    <a:pt x="16982" y="17540"/>
                    <a:pt x="16934" y="17571"/>
                  </a:cubicBezTo>
                  <a:cubicBezTo>
                    <a:pt x="16913" y="17585"/>
                    <a:pt x="16869" y="17572"/>
                    <a:pt x="16835" y="17541"/>
                  </a:cubicBezTo>
                  <a:cubicBezTo>
                    <a:pt x="16802" y="17511"/>
                    <a:pt x="16726" y="17492"/>
                    <a:pt x="16669" y="17500"/>
                  </a:cubicBezTo>
                  <a:cubicBezTo>
                    <a:pt x="16582" y="17513"/>
                    <a:pt x="16563" y="17533"/>
                    <a:pt x="16555" y="17629"/>
                  </a:cubicBezTo>
                  <a:cubicBezTo>
                    <a:pt x="16549" y="17691"/>
                    <a:pt x="16535" y="17757"/>
                    <a:pt x="16525" y="17773"/>
                  </a:cubicBezTo>
                  <a:cubicBezTo>
                    <a:pt x="16488" y="17826"/>
                    <a:pt x="16042" y="17749"/>
                    <a:pt x="16049" y="17690"/>
                  </a:cubicBezTo>
                  <a:cubicBezTo>
                    <a:pt x="16057" y="17621"/>
                    <a:pt x="15895" y="17625"/>
                    <a:pt x="15843" y="17695"/>
                  </a:cubicBezTo>
                  <a:cubicBezTo>
                    <a:pt x="15822" y="17723"/>
                    <a:pt x="15705" y="17752"/>
                    <a:pt x="15584" y="17757"/>
                  </a:cubicBezTo>
                  <a:cubicBezTo>
                    <a:pt x="14591" y="17800"/>
                    <a:pt x="14291" y="17786"/>
                    <a:pt x="14289" y="17700"/>
                  </a:cubicBezTo>
                  <a:cubicBezTo>
                    <a:pt x="14289" y="17650"/>
                    <a:pt x="14454" y="17596"/>
                    <a:pt x="14699" y="17564"/>
                  </a:cubicBezTo>
                  <a:cubicBezTo>
                    <a:pt x="14781" y="17554"/>
                    <a:pt x="14866" y="17536"/>
                    <a:pt x="14889" y="17523"/>
                  </a:cubicBezTo>
                  <a:cubicBezTo>
                    <a:pt x="14911" y="17510"/>
                    <a:pt x="15332" y="17404"/>
                    <a:pt x="15824" y="17289"/>
                  </a:cubicBezTo>
                  <a:cubicBezTo>
                    <a:pt x="16315" y="17174"/>
                    <a:pt x="16721" y="17072"/>
                    <a:pt x="16725" y="17064"/>
                  </a:cubicBezTo>
                  <a:cubicBezTo>
                    <a:pt x="16730" y="17056"/>
                    <a:pt x="16737" y="16972"/>
                    <a:pt x="16740" y="16876"/>
                  </a:cubicBezTo>
                  <a:cubicBezTo>
                    <a:pt x="16744" y="16780"/>
                    <a:pt x="16759" y="16691"/>
                    <a:pt x="16772" y="16677"/>
                  </a:cubicBezTo>
                  <a:cubicBezTo>
                    <a:pt x="16785" y="16663"/>
                    <a:pt x="16920" y="16652"/>
                    <a:pt x="17072" y="16656"/>
                  </a:cubicBezTo>
                  <a:cubicBezTo>
                    <a:pt x="17548" y="16669"/>
                    <a:pt x="17800" y="16509"/>
                    <a:pt x="18119" y="15991"/>
                  </a:cubicBezTo>
                  <a:lnTo>
                    <a:pt x="18336" y="15638"/>
                  </a:lnTo>
                  <a:close/>
                  <a:moveTo>
                    <a:pt x="16404" y="17369"/>
                  </a:moveTo>
                  <a:cubicBezTo>
                    <a:pt x="16385" y="17382"/>
                    <a:pt x="16401" y="17392"/>
                    <a:pt x="16438" y="17392"/>
                  </a:cubicBezTo>
                  <a:cubicBezTo>
                    <a:pt x="16475" y="17392"/>
                    <a:pt x="16490" y="17382"/>
                    <a:pt x="16471" y="17369"/>
                  </a:cubicBezTo>
                  <a:cubicBezTo>
                    <a:pt x="16452" y="17357"/>
                    <a:pt x="16422" y="17357"/>
                    <a:pt x="16404" y="17369"/>
                  </a:cubicBezTo>
                  <a:close/>
                  <a:moveTo>
                    <a:pt x="14173" y="17688"/>
                  </a:moveTo>
                  <a:cubicBezTo>
                    <a:pt x="14247" y="17674"/>
                    <a:pt x="14360" y="17746"/>
                    <a:pt x="14360" y="17839"/>
                  </a:cubicBezTo>
                  <a:cubicBezTo>
                    <a:pt x="14360" y="17903"/>
                    <a:pt x="14337" y="17935"/>
                    <a:pt x="14287" y="17945"/>
                  </a:cubicBezTo>
                  <a:cubicBezTo>
                    <a:pt x="14241" y="17954"/>
                    <a:pt x="14209" y="17994"/>
                    <a:pt x="14200" y="18055"/>
                  </a:cubicBezTo>
                  <a:cubicBezTo>
                    <a:pt x="14191" y="18117"/>
                    <a:pt x="14171" y="18141"/>
                    <a:pt x="14145" y="18124"/>
                  </a:cubicBezTo>
                  <a:cubicBezTo>
                    <a:pt x="14118" y="18106"/>
                    <a:pt x="14101" y="18131"/>
                    <a:pt x="14096" y="18199"/>
                  </a:cubicBezTo>
                  <a:cubicBezTo>
                    <a:pt x="14090" y="18267"/>
                    <a:pt x="14065" y="18306"/>
                    <a:pt x="14020" y="18316"/>
                  </a:cubicBezTo>
                  <a:cubicBezTo>
                    <a:pt x="13983" y="18325"/>
                    <a:pt x="13933" y="18358"/>
                    <a:pt x="13907" y="18388"/>
                  </a:cubicBezTo>
                  <a:cubicBezTo>
                    <a:pt x="13877" y="18423"/>
                    <a:pt x="13800" y="18432"/>
                    <a:pt x="13683" y="18415"/>
                  </a:cubicBezTo>
                  <a:cubicBezTo>
                    <a:pt x="13553" y="18396"/>
                    <a:pt x="13500" y="18406"/>
                    <a:pt x="13491" y="18449"/>
                  </a:cubicBezTo>
                  <a:cubicBezTo>
                    <a:pt x="13473" y="18527"/>
                    <a:pt x="13012" y="18531"/>
                    <a:pt x="12967" y="18454"/>
                  </a:cubicBezTo>
                  <a:cubicBezTo>
                    <a:pt x="12917" y="18369"/>
                    <a:pt x="12669" y="18358"/>
                    <a:pt x="12651" y="18440"/>
                  </a:cubicBezTo>
                  <a:cubicBezTo>
                    <a:pt x="12633" y="18520"/>
                    <a:pt x="12443" y="18534"/>
                    <a:pt x="12399" y="18459"/>
                  </a:cubicBezTo>
                  <a:cubicBezTo>
                    <a:pt x="12379" y="18425"/>
                    <a:pt x="12349" y="18427"/>
                    <a:pt x="12299" y="18465"/>
                  </a:cubicBezTo>
                  <a:cubicBezTo>
                    <a:pt x="12244" y="18508"/>
                    <a:pt x="12192" y="18509"/>
                    <a:pt x="12067" y="18463"/>
                  </a:cubicBezTo>
                  <a:cubicBezTo>
                    <a:pt x="11974" y="18430"/>
                    <a:pt x="11890" y="18422"/>
                    <a:pt x="11869" y="18445"/>
                  </a:cubicBezTo>
                  <a:cubicBezTo>
                    <a:pt x="11849" y="18466"/>
                    <a:pt x="11802" y="18486"/>
                    <a:pt x="11764" y="18488"/>
                  </a:cubicBezTo>
                  <a:cubicBezTo>
                    <a:pt x="11727" y="18490"/>
                    <a:pt x="11542" y="18507"/>
                    <a:pt x="11353" y="18527"/>
                  </a:cubicBezTo>
                  <a:cubicBezTo>
                    <a:pt x="11108" y="18554"/>
                    <a:pt x="11005" y="18548"/>
                    <a:pt x="10992" y="18511"/>
                  </a:cubicBezTo>
                  <a:cubicBezTo>
                    <a:pt x="10981" y="18483"/>
                    <a:pt x="10989" y="18453"/>
                    <a:pt x="11008" y="18443"/>
                  </a:cubicBezTo>
                  <a:cubicBezTo>
                    <a:pt x="11094" y="18397"/>
                    <a:pt x="13483" y="17857"/>
                    <a:pt x="13496" y="17881"/>
                  </a:cubicBezTo>
                  <a:cubicBezTo>
                    <a:pt x="13505" y="17895"/>
                    <a:pt x="13525" y="17889"/>
                    <a:pt x="13542" y="17867"/>
                  </a:cubicBezTo>
                  <a:cubicBezTo>
                    <a:pt x="13592" y="17799"/>
                    <a:pt x="13877" y="17759"/>
                    <a:pt x="13898" y="17817"/>
                  </a:cubicBezTo>
                  <a:cubicBezTo>
                    <a:pt x="13922" y="17885"/>
                    <a:pt x="14077" y="17826"/>
                    <a:pt x="14116" y="17734"/>
                  </a:cubicBezTo>
                  <a:cubicBezTo>
                    <a:pt x="14128" y="17708"/>
                    <a:pt x="14148" y="17693"/>
                    <a:pt x="14173" y="17688"/>
                  </a:cubicBezTo>
                  <a:close/>
                  <a:moveTo>
                    <a:pt x="5610" y="18509"/>
                  </a:moveTo>
                  <a:lnTo>
                    <a:pt x="5427" y="18518"/>
                  </a:lnTo>
                  <a:lnTo>
                    <a:pt x="5244" y="18525"/>
                  </a:lnTo>
                  <a:lnTo>
                    <a:pt x="5244" y="18839"/>
                  </a:lnTo>
                  <a:lnTo>
                    <a:pt x="5244" y="19153"/>
                  </a:lnTo>
                  <a:lnTo>
                    <a:pt x="5420" y="19153"/>
                  </a:lnTo>
                  <a:cubicBezTo>
                    <a:pt x="5617" y="19153"/>
                    <a:pt x="5597" y="19200"/>
                    <a:pt x="5606" y="18729"/>
                  </a:cubicBezTo>
                  <a:lnTo>
                    <a:pt x="5610" y="18509"/>
                  </a:lnTo>
                  <a:close/>
                  <a:moveTo>
                    <a:pt x="5022" y="18846"/>
                  </a:moveTo>
                  <a:cubicBezTo>
                    <a:pt x="5000" y="18861"/>
                    <a:pt x="5006" y="18871"/>
                    <a:pt x="5038" y="18874"/>
                  </a:cubicBezTo>
                  <a:cubicBezTo>
                    <a:pt x="5067" y="18876"/>
                    <a:pt x="5081" y="18866"/>
                    <a:pt x="5072" y="18851"/>
                  </a:cubicBezTo>
                  <a:cubicBezTo>
                    <a:pt x="5063" y="18835"/>
                    <a:pt x="5041" y="18833"/>
                    <a:pt x="5022" y="18846"/>
                  </a:cubicBezTo>
                  <a:close/>
                  <a:moveTo>
                    <a:pt x="6095" y="19477"/>
                  </a:moveTo>
                  <a:cubicBezTo>
                    <a:pt x="6072" y="19476"/>
                    <a:pt x="6070" y="19516"/>
                    <a:pt x="6087" y="19619"/>
                  </a:cubicBezTo>
                  <a:cubicBezTo>
                    <a:pt x="6107" y="19739"/>
                    <a:pt x="6103" y="19768"/>
                    <a:pt x="6061" y="19786"/>
                  </a:cubicBezTo>
                  <a:cubicBezTo>
                    <a:pt x="5986" y="19820"/>
                    <a:pt x="5956" y="20295"/>
                    <a:pt x="6024" y="20380"/>
                  </a:cubicBezTo>
                  <a:cubicBezTo>
                    <a:pt x="6070" y="20438"/>
                    <a:pt x="6070" y="20441"/>
                    <a:pt x="6024" y="20472"/>
                  </a:cubicBezTo>
                  <a:cubicBezTo>
                    <a:pt x="5977" y="20502"/>
                    <a:pt x="5978" y="20507"/>
                    <a:pt x="6028" y="20566"/>
                  </a:cubicBezTo>
                  <a:cubicBezTo>
                    <a:pt x="6063" y="20608"/>
                    <a:pt x="6085" y="20710"/>
                    <a:pt x="6098" y="20880"/>
                  </a:cubicBezTo>
                  <a:cubicBezTo>
                    <a:pt x="6112" y="21073"/>
                    <a:pt x="6126" y="21127"/>
                    <a:pt x="6160" y="21118"/>
                  </a:cubicBezTo>
                  <a:cubicBezTo>
                    <a:pt x="6212" y="21106"/>
                    <a:pt x="6227" y="21015"/>
                    <a:pt x="6233" y="20683"/>
                  </a:cubicBezTo>
                  <a:cubicBezTo>
                    <a:pt x="6236" y="20472"/>
                    <a:pt x="6249" y="20420"/>
                    <a:pt x="6312" y="20334"/>
                  </a:cubicBezTo>
                  <a:lnTo>
                    <a:pt x="6387" y="20233"/>
                  </a:lnTo>
                  <a:lnTo>
                    <a:pt x="6332" y="20114"/>
                  </a:lnTo>
                  <a:cubicBezTo>
                    <a:pt x="6301" y="20048"/>
                    <a:pt x="6277" y="19964"/>
                    <a:pt x="6277" y="19928"/>
                  </a:cubicBezTo>
                  <a:cubicBezTo>
                    <a:pt x="6277" y="19893"/>
                    <a:pt x="6263" y="19844"/>
                    <a:pt x="6248" y="19818"/>
                  </a:cubicBezTo>
                  <a:cubicBezTo>
                    <a:pt x="6232" y="19792"/>
                    <a:pt x="6215" y="19722"/>
                    <a:pt x="6208" y="19662"/>
                  </a:cubicBezTo>
                  <a:cubicBezTo>
                    <a:pt x="6195" y="19551"/>
                    <a:pt x="6152" y="19478"/>
                    <a:pt x="6095" y="19477"/>
                  </a:cubicBezTo>
                  <a:close/>
                  <a:moveTo>
                    <a:pt x="5944" y="20685"/>
                  </a:moveTo>
                  <a:cubicBezTo>
                    <a:pt x="5940" y="20681"/>
                    <a:pt x="5934" y="20696"/>
                    <a:pt x="5923" y="20724"/>
                  </a:cubicBezTo>
                  <a:cubicBezTo>
                    <a:pt x="5884" y="20829"/>
                    <a:pt x="5891" y="20898"/>
                    <a:pt x="5944" y="20921"/>
                  </a:cubicBezTo>
                  <a:cubicBezTo>
                    <a:pt x="5970" y="20933"/>
                    <a:pt x="5996" y="20946"/>
                    <a:pt x="6003" y="20949"/>
                  </a:cubicBezTo>
                  <a:cubicBezTo>
                    <a:pt x="6010" y="20952"/>
                    <a:pt x="6000" y="20929"/>
                    <a:pt x="5982" y="20898"/>
                  </a:cubicBezTo>
                  <a:cubicBezTo>
                    <a:pt x="5965" y="20868"/>
                    <a:pt x="5951" y="20801"/>
                    <a:pt x="5951" y="20749"/>
                  </a:cubicBezTo>
                  <a:cubicBezTo>
                    <a:pt x="5951" y="20710"/>
                    <a:pt x="5948" y="20689"/>
                    <a:pt x="5944" y="20685"/>
                  </a:cubicBezTo>
                  <a:close/>
                </a:path>
              </a:pathLst>
            </a:custGeom>
            <a:ln w="12700"/>
          </p:spPr>
        </p:pic>
        <p:pic>
          <p:nvPicPr>
            <p:cNvPr id="32" name="lhcb-logo.png" descr="lhcb-logo.png"/>
            <p:cNvPicPr>
              <a:picLocks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2004805" y="2482354"/>
              <a:ext cx="525623" cy="362156"/>
            </a:xfrm>
            <a:prstGeom prst="rect">
              <a:avLst/>
            </a:prstGeom>
            <a:ln w="12700"/>
          </p:spPr>
        </p:pic>
        <p:sp>
          <p:nvSpPr>
            <p:cNvPr id="37" name="object 15"/>
            <p:cNvSpPr txBox="1"/>
            <p:nvPr/>
          </p:nvSpPr>
          <p:spPr>
            <a:xfrm>
              <a:off x="169591" y="1974816"/>
              <a:ext cx="1241188" cy="153888"/>
            </a:xfrm>
            <a:prstGeom prst="rect">
              <a:avLst/>
            </a:prstGeom>
            <a:solidFill>
              <a:srgbClr val="E3D88B"/>
            </a:solidFill>
          </p:spPr>
          <p:txBody>
            <a:bodyPr vert="horz" wrap="square" lIns="0" tIns="0" rIns="0" bIns="0" rtlCol="0">
              <a:spAutoFit/>
            </a:bodyPr>
            <a:lstStyle/>
            <a:p>
              <a:pPr marL="62230" algn="ctr">
                <a:lnSpc>
                  <a:spcPct val="100000"/>
                </a:lnSpc>
                <a:spcBef>
                  <a:spcPts val="100"/>
                </a:spcBef>
              </a:pPr>
              <a:r>
                <a:rPr lang="en-US" sz="1000" b="1" i="1" cap="none" dirty="0" smtClean="0">
                  <a:latin typeface="Arial"/>
                  <a:cs typeface="Arial"/>
                </a:rPr>
                <a:t>LHC collaborations</a:t>
              </a:r>
              <a:endParaRPr sz="1000" cap="none" dirty="0">
                <a:latin typeface="Arial"/>
                <a:cs typeface="Arial"/>
              </a:endParaRPr>
            </a:p>
          </p:txBody>
        </p:sp>
      </p:grpSp>
      <p:pic>
        <p:nvPicPr>
          <p:cNvPr id="14" name="object 1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335868" y="727733"/>
            <a:ext cx="1331113" cy="1247083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078432" y="811983"/>
            <a:ext cx="1549637" cy="153888"/>
          </a:xfrm>
          <a:prstGeom prst="rect">
            <a:avLst/>
          </a:prstGeom>
          <a:solidFill>
            <a:srgbClr val="E3D88B"/>
          </a:solidFill>
        </p:spPr>
        <p:txBody>
          <a:bodyPr vert="horz" wrap="square" lIns="0" tIns="0" rIns="0" bIns="0" rtlCol="0">
            <a:spAutoFit/>
          </a:bodyPr>
          <a:lstStyle/>
          <a:p>
            <a:pPr marL="62230" algn="ctr">
              <a:lnSpc>
                <a:spcPct val="100000"/>
              </a:lnSpc>
              <a:spcBef>
                <a:spcPts val="100"/>
              </a:spcBef>
            </a:pPr>
            <a:r>
              <a:rPr sz="1000" b="1" i="1" cap="none" dirty="0">
                <a:latin typeface="Arial"/>
                <a:cs typeface="Arial"/>
              </a:rPr>
              <a:t>Pierre</a:t>
            </a:r>
            <a:r>
              <a:rPr sz="1000" b="1" i="1" cap="none" spc="-110" dirty="0">
                <a:latin typeface="Arial"/>
                <a:cs typeface="Arial"/>
              </a:rPr>
              <a:t> </a:t>
            </a:r>
            <a:r>
              <a:rPr sz="1000" b="1" i="1" cap="none" dirty="0">
                <a:latin typeface="Arial"/>
                <a:cs typeface="Arial"/>
              </a:rPr>
              <a:t>Auger -</a:t>
            </a:r>
            <a:r>
              <a:rPr sz="1000" b="1" i="1" cap="none" spc="-5" dirty="0">
                <a:latin typeface="Arial"/>
                <a:cs typeface="Arial"/>
              </a:rPr>
              <a:t> </a:t>
            </a:r>
            <a:r>
              <a:rPr sz="1000" b="1" i="1" cap="none" spc="-10" dirty="0">
                <a:latin typeface="Arial"/>
                <a:cs typeface="Arial"/>
              </a:rPr>
              <a:t>UHECR</a:t>
            </a:r>
            <a:endParaRPr sz="1000" cap="none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39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369332"/>
          </a:xfrm>
        </p:spPr>
        <p:txBody>
          <a:bodyPr/>
          <a:lstStyle/>
          <a:p>
            <a:r>
              <a:rPr lang="en-GB" sz="2400" dirty="0" smtClean="0"/>
              <a:t>ICT Infrastructure </a:t>
            </a:r>
            <a:r>
              <a:rPr lang="en-GB" sz="2400" dirty="0"/>
              <a:t>research for </a:t>
            </a:r>
            <a:r>
              <a:rPr lang="en-GB" sz="2400" dirty="0" smtClean="0"/>
              <a:t>Research Infrastructure at Nikhef</a:t>
            </a:r>
            <a:endParaRPr lang="en-GB" sz="2400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062613" y="899216"/>
            <a:ext cx="0" cy="3391823"/>
          </a:xfrm>
          <a:prstGeom prst="line">
            <a:avLst/>
          </a:prstGeom>
          <a:noFill/>
          <a:ln w="9525" cap="flat">
            <a:solidFill>
              <a:srgbClr val="001A3B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/>
          <p:cNvCxnSpPr/>
          <p:nvPr/>
        </p:nvCxnSpPr>
        <p:spPr>
          <a:xfrm flipV="1">
            <a:off x="6045204" y="899216"/>
            <a:ext cx="0" cy="3391823"/>
          </a:xfrm>
          <a:prstGeom prst="line">
            <a:avLst/>
          </a:prstGeom>
          <a:noFill/>
          <a:ln w="9525" cap="flat">
            <a:solidFill>
              <a:srgbClr val="001A3B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043" y="3485622"/>
            <a:ext cx="1397291" cy="78512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165845" y="897714"/>
            <a:ext cx="2824489" cy="3373033"/>
            <a:chOff x="6169654" y="934445"/>
            <a:chExt cx="2824489" cy="337303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32337" y="3520851"/>
              <a:ext cx="1299537" cy="770188"/>
            </a:xfrm>
            <a:prstGeom prst="rect">
              <a:avLst/>
            </a:prstGeom>
          </p:spPr>
        </p:pic>
        <p:sp>
          <p:nvSpPr>
            <p:cNvPr id="17" name="Text Placeholder 4"/>
            <p:cNvSpPr txBox="1">
              <a:spLocks/>
            </p:cNvSpPr>
            <p:nvPr/>
          </p:nvSpPr>
          <p:spPr>
            <a:xfrm>
              <a:off x="6169654" y="934445"/>
              <a:ext cx="2824489" cy="337303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ts val="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1pPr>
              <a:lvl2pPr marL="717550" indent="-358775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2pPr>
              <a:lvl3pPr marL="1073150" indent="-357188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3pPr>
              <a:lvl4pPr marL="1430338" indent="-355600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4pPr>
              <a:lvl5pPr marL="1793875" indent="-360363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Aft>
                  <a:spcPts val="400"/>
                </a:spcAft>
                <a:buNone/>
              </a:pPr>
              <a:r>
                <a:rPr lang="en-GB" sz="1800" b="1" cap="none" dirty="0" smtClean="0">
                  <a:solidFill>
                    <a:srgbClr val="E3D88B"/>
                  </a:solidFill>
                </a:rPr>
                <a:t>Infrastructure, </a:t>
              </a:r>
              <a:r>
                <a:rPr lang="en-GB" sz="1800" b="1" cap="none" dirty="0" smtClean="0">
                  <a:solidFill>
                    <a:srgbClr val="E3D88B"/>
                  </a:solidFill>
                </a:rPr>
                <a:t>network </a:t>
              </a:r>
              <a:br>
                <a:rPr lang="en-GB" sz="1800" b="1" cap="none" dirty="0" smtClean="0">
                  <a:solidFill>
                    <a:srgbClr val="E3D88B"/>
                  </a:solidFill>
                </a:rPr>
              </a:br>
              <a:r>
                <a:rPr lang="en-GB" sz="1800" b="1" cap="none" dirty="0" smtClean="0">
                  <a:solidFill>
                    <a:srgbClr val="E3D88B"/>
                  </a:solidFill>
                </a:rPr>
                <a:t>and systems R&amp;D</a:t>
              </a:r>
              <a:endParaRPr lang="en-GB" sz="1800" b="1" cap="none" dirty="0" smtClean="0">
                <a:solidFill>
                  <a:srgbClr val="E3D88B"/>
                </a:solidFill>
              </a:endParaRPr>
            </a:p>
            <a:p>
              <a:pPr>
                <a:spcAft>
                  <a:spcPts val="400"/>
                </a:spcAft>
              </a:pPr>
              <a:endParaRPr lang="en-GB" sz="800" b="1" cap="none" dirty="0" smtClean="0">
                <a:solidFill>
                  <a:srgbClr val="E3D88B"/>
                </a:solidFill>
              </a:endParaRPr>
            </a:p>
            <a:p>
              <a:pPr marL="169863" indent="-169863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GB" sz="1600" cap="none" dirty="0" smtClean="0">
                  <a:solidFill>
                    <a:srgbClr val="DDDDDD"/>
                  </a:solidFill>
                </a:rPr>
                <a:t>building ‘research IT facilities’</a:t>
              </a:r>
              <a:br>
                <a:rPr lang="en-GB" sz="1600" cap="none" dirty="0" smtClean="0">
                  <a:solidFill>
                    <a:srgbClr val="DDDDDD"/>
                  </a:solidFill>
                </a:rPr>
              </a:br>
              <a:endParaRPr lang="en-GB" sz="1600" cap="none" dirty="0" smtClean="0">
                <a:solidFill>
                  <a:srgbClr val="DDDDDD"/>
                </a:solidFill>
              </a:endParaRPr>
            </a:p>
            <a:p>
              <a:pPr marL="169863" indent="-169863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GB" sz="1600" cap="none" dirty="0" smtClean="0">
                  <a:solidFill>
                    <a:srgbClr val="DDDDDD"/>
                  </a:solidFill>
                </a:rPr>
                <a:t>co-design &amp; development</a:t>
              </a:r>
            </a:p>
            <a:p>
              <a:pPr marL="169863" indent="-169863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GB" sz="1600" cap="none" dirty="0" smtClean="0">
                  <a:solidFill>
                    <a:srgbClr val="DDDDDD"/>
                  </a:solidFill>
                </a:rPr>
                <a:t>data throughput innovation</a:t>
              </a:r>
              <a:endParaRPr lang="en-GB" sz="1600" cap="none" dirty="0" smtClean="0">
                <a:solidFill>
                  <a:srgbClr val="DDDDDD"/>
                </a:solidFill>
              </a:endParaRPr>
            </a:p>
            <a:p>
              <a:pPr marL="169863" indent="-169863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GB" sz="1600" cap="none" dirty="0" smtClean="0">
                  <a:solidFill>
                    <a:srgbClr val="DDDDDD"/>
                  </a:solidFill>
                </a:rPr>
                <a:t>research </a:t>
              </a:r>
              <a:r>
                <a:rPr lang="en-GB" sz="1600" i="1" cap="none" dirty="0" smtClean="0">
                  <a:solidFill>
                    <a:srgbClr val="DDDDDD"/>
                  </a:solidFill>
                </a:rPr>
                <a:t>on </a:t>
              </a:r>
              <a:r>
                <a:rPr lang="en-GB" sz="1600" cap="none" dirty="0" smtClean="0">
                  <a:solidFill>
                    <a:srgbClr val="DDDDDD"/>
                  </a:solidFill>
                </a:rPr>
                <a:t>IT infrastructure</a:t>
              </a:r>
              <a:endParaRPr lang="en-GB" sz="1600" cap="none" dirty="0">
                <a:solidFill>
                  <a:srgbClr val="DDDDDD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281036" y="897715"/>
            <a:ext cx="2824489" cy="3373033"/>
            <a:chOff x="3220715" y="918006"/>
            <a:chExt cx="2824489" cy="3373033"/>
          </a:xfrm>
        </p:grpSpPr>
        <p:pic>
          <p:nvPicPr>
            <p:cNvPr id="6" name="Picture 4" descr="H:\Home\davidg\EUGridPMA\Presentations\images\igtf-worldstatus-2015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7387" y="3504413"/>
              <a:ext cx="1715900" cy="744090"/>
            </a:xfrm>
            <a:prstGeom prst="rect">
              <a:avLst/>
            </a:prstGeom>
            <a:noFill/>
            <a:effectLst>
              <a:glow rad="228600">
                <a:schemeClr val="accent3">
                  <a:lumMod val="60000"/>
                  <a:lumOff val="40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 Placeholder 4"/>
            <p:cNvSpPr txBox="1">
              <a:spLocks/>
            </p:cNvSpPr>
            <p:nvPr/>
          </p:nvSpPr>
          <p:spPr>
            <a:xfrm>
              <a:off x="3220715" y="918006"/>
              <a:ext cx="2824489" cy="337303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ts val="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1pPr>
              <a:lvl2pPr marL="717550" indent="-358775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20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2pPr>
              <a:lvl3pPr marL="1073150" indent="-357188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3pPr>
              <a:lvl4pPr marL="1430338" indent="-355600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4pPr>
              <a:lvl5pPr marL="1793875" indent="-360363" algn="l" defTabSz="457200" rtl="0" eaLnBrk="1" latinLnBrk="0" hangingPunct="1">
                <a:spcBef>
                  <a:spcPts val="0"/>
                </a:spcBef>
                <a:buFont typeface="Lucida Grande"/>
                <a:buChar char="-"/>
                <a:defRPr sz="1600" kern="1200">
                  <a:solidFill>
                    <a:schemeClr val="tx1"/>
                  </a:solidFill>
                  <a:latin typeface="+mj-lt"/>
                  <a:ea typeface="+mn-ea"/>
                  <a:cs typeface="Verdan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Aft>
                  <a:spcPts val="400"/>
                </a:spcAft>
                <a:buNone/>
              </a:pPr>
              <a:r>
                <a:rPr lang="en-GB" sz="1800" b="1" cap="none" dirty="0" smtClean="0">
                  <a:solidFill>
                    <a:srgbClr val="E3D88B"/>
                  </a:solidFill>
                </a:rPr>
                <a:t>Infrastructure for </a:t>
              </a:r>
              <a:br>
                <a:rPr lang="en-GB" sz="1800" b="1" cap="none" dirty="0" smtClean="0">
                  <a:solidFill>
                    <a:srgbClr val="E3D88B"/>
                  </a:solidFill>
                </a:rPr>
              </a:br>
              <a:r>
                <a:rPr lang="en-GB" sz="1800" b="1" cap="none" dirty="0" smtClean="0">
                  <a:solidFill>
                    <a:srgbClr val="E3D88B"/>
                  </a:solidFill>
                </a:rPr>
                <a:t>trusted collaboration</a:t>
              </a:r>
            </a:p>
            <a:p>
              <a:pPr marL="169863" indent="-169863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endParaRPr lang="en-GB" sz="800" cap="none" dirty="0" smtClean="0">
                <a:solidFill>
                  <a:srgbClr val="E3D88B"/>
                </a:solidFill>
              </a:endParaRPr>
            </a:p>
            <a:p>
              <a:pPr marL="169863" indent="-169863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GB" sz="1600" cap="none" dirty="0" smtClean="0">
                  <a:solidFill>
                    <a:srgbClr val="DDDDDD"/>
                  </a:solidFill>
                </a:rPr>
                <a:t>trust and identity for </a:t>
              </a:r>
              <a:br>
                <a:rPr lang="en-GB" sz="1600" cap="none" dirty="0" smtClean="0">
                  <a:solidFill>
                    <a:srgbClr val="DDDDDD"/>
                  </a:solidFill>
                </a:rPr>
              </a:br>
              <a:r>
                <a:rPr lang="en-US" sz="1600" cap="none" dirty="0" smtClean="0">
                  <a:solidFill>
                    <a:srgbClr val="DDDDDD"/>
                  </a:solidFill>
                </a:rPr>
                <a:t>enabling communities</a:t>
              </a:r>
              <a:endParaRPr lang="en-GB" sz="1600" cap="none" dirty="0" smtClean="0">
                <a:solidFill>
                  <a:srgbClr val="DDDDDD"/>
                </a:solidFill>
              </a:endParaRPr>
            </a:p>
            <a:p>
              <a:pPr marL="169863" indent="-169863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GB" sz="1600" cap="none" dirty="0" smtClean="0">
                  <a:solidFill>
                    <a:srgbClr val="DDDDDD"/>
                  </a:solidFill>
                </a:rPr>
                <a:t>managing complexity of collaboration mechanisms</a:t>
              </a:r>
            </a:p>
            <a:p>
              <a:pPr marL="169863" indent="-169863">
                <a:spcAft>
                  <a:spcPts val="400"/>
                </a:spcAft>
                <a:buFont typeface="Arial" panose="020B0604020202020204" pitchFamily="34" charset="0"/>
                <a:buChar char="•"/>
              </a:pPr>
              <a:r>
                <a:rPr lang="en-GB" sz="1600" cap="none" dirty="0">
                  <a:solidFill>
                    <a:srgbClr val="DDDDDD"/>
                  </a:solidFill>
                </a:rPr>
                <a:t>securing the infrastructure </a:t>
              </a:r>
              <a:br>
                <a:rPr lang="en-GB" sz="1600" cap="none" dirty="0">
                  <a:solidFill>
                    <a:srgbClr val="DDDDDD"/>
                  </a:solidFill>
                </a:rPr>
              </a:br>
              <a:r>
                <a:rPr lang="en-GB" sz="1600" cap="none" dirty="0">
                  <a:solidFill>
                    <a:srgbClr val="DDDDDD"/>
                  </a:solidFill>
                </a:rPr>
                <a:t>of our open science </a:t>
              </a:r>
              <a:r>
                <a:rPr lang="en-GB" sz="1600" cap="none" dirty="0" smtClean="0">
                  <a:solidFill>
                    <a:srgbClr val="DDDDDD"/>
                  </a:solidFill>
                </a:rPr>
                <a:t>cloud</a:t>
              </a:r>
              <a:endParaRPr lang="en-GB" sz="1600" cap="none" dirty="0">
                <a:solidFill>
                  <a:srgbClr val="DDDDDD"/>
                </a:solidFill>
              </a:endParaRPr>
            </a:p>
          </p:txBody>
        </p:sp>
      </p:grpSp>
      <p:sp>
        <p:nvSpPr>
          <p:cNvPr id="19" name="Text Placeholder 4"/>
          <p:cNvSpPr txBox="1">
            <a:spLocks/>
          </p:cNvSpPr>
          <p:nvPr/>
        </p:nvSpPr>
        <p:spPr>
          <a:xfrm>
            <a:off x="147428" y="899216"/>
            <a:ext cx="2915184" cy="337303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0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400"/>
              </a:spcAft>
              <a:buNone/>
            </a:pPr>
            <a:r>
              <a:rPr lang="en-GB" sz="1800" b="1" cap="none" dirty="0" smtClean="0">
                <a:solidFill>
                  <a:srgbClr val="E3D88B"/>
                </a:solidFill>
              </a:rPr>
              <a:t>Algorithmic design patterns and software</a:t>
            </a:r>
          </a:p>
          <a:p>
            <a:pPr>
              <a:spcAft>
                <a:spcPts val="400"/>
              </a:spcAft>
            </a:pPr>
            <a:endParaRPr lang="en-GB" sz="800" cap="none" dirty="0" smtClean="0">
              <a:solidFill>
                <a:srgbClr val="E3D88B"/>
              </a:solidFill>
            </a:endParaRPr>
          </a:p>
          <a:p>
            <a:pPr marL="169863" indent="-1698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 cap="none" dirty="0" smtClean="0">
                <a:solidFill>
                  <a:srgbClr val="DDDDDD"/>
                </a:solidFill>
              </a:rPr>
              <a:t>scientific software (GPU) acceleration, </a:t>
            </a:r>
            <a:r>
              <a:rPr lang="en-GB" sz="1600" cap="none" dirty="0" smtClean="0">
                <a:solidFill>
                  <a:srgbClr val="DDDDDD"/>
                </a:solidFill>
              </a:rPr>
              <a:t>ML tracking,</a:t>
            </a:r>
            <a:r>
              <a:rPr lang="en-GB" sz="1600" cap="none" dirty="0" smtClean="0">
                <a:solidFill>
                  <a:srgbClr val="DDDDDD"/>
                </a:solidFill>
              </a:rPr>
              <a:t/>
            </a:r>
            <a:br>
              <a:rPr lang="en-GB" sz="1600" cap="none" dirty="0" smtClean="0">
                <a:solidFill>
                  <a:srgbClr val="DDDDDD"/>
                </a:solidFill>
              </a:rPr>
            </a:br>
            <a:r>
              <a:rPr lang="en-GB" sz="1600" cap="none" dirty="0" smtClean="0">
                <a:solidFill>
                  <a:srgbClr val="DDDDDD"/>
                </a:solidFill>
              </a:rPr>
              <a:t>application architecture</a:t>
            </a:r>
          </a:p>
          <a:p>
            <a:pPr marL="169863" indent="-169863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sz="1600" cap="none" dirty="0" smtClean="0">
                <a:solidFill>
                  <a:srgbClr val="DDDDDD"/>
                </a:solidFill>
              </a:rPr>
              <a:t>software </a:t>
            </a:r>
            <a:r>
              <a:rPr lang="en-GB" sz="1600" cap="none" dirty="0" smtClean="0">
                <a:solidFill>
                  <a:srgbClr val="DDDDDD"/>
                </a:solidFill>
              </a:rPr>
              <a:t>design patterns for workflow &amp; data orchestration, and (energy) efficiency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236" y="3825319"/>
            <a:ext cx="254017" cy="254017"/>
          </a:xfrm>
          <a:prstGeom prst="rect">
            <a:avLst/>
          </a:prstGeom>
          <a:solidFill>
            <a:srgbClr val="E3D88B"/>
          </a:solidFill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236" y="3676220"/>
            <a:ext cx="254017" cy="117843"/>
          </a:xfrm>
          <a:prstGeom prst="rect">
            <a:avLst/>
          </a:prstGeom>
          <a:solidFill>
            <a:srgbClr val="E3D88B"/>
          </a:solidFill>
        </p:spPr>
      </p:pic>
    </p:spTree>
    <p:extLst>
      <p:ext uri="{BB962C8B-B14F-4D97-AF65-F5344CB8AC3E}">
        <p14:creationId xmlns:p14="http://schemas.microsoft.com/office/powerpoint/2010/main" val="216518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07" y="1078716"/>
            <a:ext cx="3208902" cy="2117042"/>
          </a:xfrm>
          <a:prstGeom prst="rect">
            <a:avLst/>
          </a:prstGeom>
          <a:ln>
            <a:solidFill>
              <a:srgbClr val="6F2575"/>
            </a:solidFill>
          </a:ln>
        </p:spPr>
      </p:pic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707886"/>
          </a:xfrm>
        </p:spPr>
        <p:txBody>
          <a:bodyPr/>
          <a:lstStyle/>
          <a:p>
            <a:r>
              <a:rPr lang="en-GB" dirty="0" smtClean="0"/>
              <a:t>ICT infrastructure for research as research infrastructure</a:t>
            </a:r>
            <a:br>
              <a:rPr lang="en-GB" dirty="0" smtClean="0"/>
            </a:br>
            <a:r>
              <a:rPr lang="en-GB" sz="2000" i="1" dirty="0" smtClean="0"/>
              <a:t>hardware, software, services, competences and people</a:t>
            </a:r>
            <a:endParaRPr lang="en-GB" sz="20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20860" y="4369929"/>
            <a:ext cx="8985980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r>
              <a:rPr kumimoji="0" lang="en-GB" sz="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Images: ATLAS Rucio volume, (from rucio.cern.ch); optical network: NDPF ‘</a:t>
            </a:r>
            <a:r>
              <a:rPr kumimoji="0" lang="en-GB" sz="6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deel</a:t>
            </a:r>
            <a:r>
              <a:rPr kumimoji="0" lang="en-GB" sz="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’; User meeting </a:t>
            </a:r>
            <a:r>
              <a:rPr kumimoji="0" lang="en-GB" sz="6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Stoomboot</a:t>
            </a:r>
            <a:r>
              <a:rPr kumimoji="0" lang="en-GB" sz="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Office Hours (both Nikhef)); Snellius opening visit; HPDC service page (both SURF); TDCC image </a:t>
            </a:r>
            <a:r>
              <a:rPr lang="en-US" sz="600" cap="none" dirty="0" smtClean="0">
                <a:solidFill>
                  <a:srgbClr val="6F2575"/>
                </a:solidFill>
              </a:rPr>
              <a:t>by </a:t>
            </a:r>
            <a:r>
              <a:rPr lang="en-US" sz="600" cap="none" dirty="0">
                <a:solidFill>
                  <a:srgbClr val="6F2575"/>
                </a:solidFill>
              </a:rPr>
              <a:t>Ruben </a:t>
            </a:r>
            <a:r>
              <a:rPr lang="en-US" sz="600" cap="none" dirty="0" err="1">
                <a:solidFill>
                  <a:srgbClr val="6F2575"/>
                </a:solidFill>
              </a:rPr>
              <a:t>Kok</a:t>
            </a:r>
            <a:r>
              <a:rPr lang="en-US" sz="600" cap="none" dirty="0">
                <a:solidFill>
                  <a:srgbClr val="6F2575"/>
                </a:solidFill>
              </a:rPr>
              <a:t>, LSH TDCC and DTL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6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333" y="3182828"/>
            <a:ext cx="2995812" cy="1163890"/>
          </a:xfrm>
          <a:prstGeom prst="rect">
            <a:avLst/>
          </a:prstGeom>
          <a:ln>
            <a:solidFill>
              <a:srgbClr val="6F2575"/>
            </a:solidFill>
          </a:ln>
          <a:effectLst>
            <a:glow rad="101600">
              <a:srgbClr val="E3D88B">
                <a:alpha val="60000"/>
              </a:srgbClr>
            </a:glow>
          </a:effectLst>
        </p:spPr>
      </p:pic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1781" y="2536656"/>
            <a:ext cx="2794382" cy="1752340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444" y="2428016"/>
            <a:ext cx="2523291" cy="1892468"/>
          </a:xfrm>
          <a:prstGeom prst="rect">
            <a:avLst/>
          </a:prstGeom>
          <a:ln>
            <a:solidFill>
              <a:srgbClr val="6F2575"/>
            </a:solidFill>
          </a:ln>
        </p:spPr>
      </p:pic>
      <p:grpSp>
        <p:nvGrpSpPr>
          <p:cNvPr id="14" name="Google Shape;130;p22"/>
          <p:cNvGrpSpPr/>
          <p:nvPr/>
        </p:nvGrpSpPr>
        <p:grpSpPr>
          <a:xfrm>
            <a:off x="4119806" y="1125176"/>
            <a:ext cx="3203014" cy="1710023"/>
            <a:chOff x="1454971" y="1003079"/>
            <a:chExt cx="9727759" cy="5193451"/>
          </a:xfrm>
        </p:grpSpPr>
        <p:sp>
          <p:nvSpPr>
            <p:cNvPr id="15" name="Google Shape;131;p22"/>
            <p:cNvSpPr/>
            <p:nvPr/>
          </p:nvSpPr>
          <p:spPr>
            <a:xfrm>
              <a:off x="1454971" y="1003079"/>
              <a:ext cx="7079400" cy="2310300"/>
            </a:xfrm>
            <a:prstGeom prst="roundRect">
              <a:avLst>
                <a:gd name="adj" fmla="val 16667"/>
              </a:avLst>
            </a:prstGeom>
            <a:solidFill>
              <a:srgbClr val="D8E2F3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5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" name="Google Shape;132;p22"/>
            <p:cNvGrpSpPr/>
            <p:nvPr/>
          </p:nvGrpSpPr>
          <p:grpSpPr>
            <a:xfrm>
              <a:off x="1455096" y="3545609"/>
              <a:ext cx="3474300" cy="2419500"/>
              <a:chOff x="1547056" y="2973825"/>
              <a:chExt cx="3474300" cy="2419500"/>
            </a:xfrm>
          </p:grpSpPr>
          <p:sp>
            <p:nvSpPr>
              <p:cNvPr id="46" name="Google Shape;133;p22"/>
              <p:cNvSpPr/>
              <p:nvPr/>
            </p:nvSpPr>
            <p:spPr>
              <a:xfrm>
                <a:off x="1547056" y="2973825"/>
                <a:ext cx="3474300" cy="2419500"/>
              </a:xfrm>
              <a:prstGeom prst="roundRect">
                <a:avLst>
                  <a:gd name="adj" fmla="val 16667"/>
                </a:avLst>
              </a:prstGeom>
              <a:solidFill>
                <a:srgbClr val="FFF2CC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b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F6000"/>
                  </a:buClr>
                  <a:buSzPts val="1400"/>
                  <a:buFont typeface="Calibri"/>
                  <a:buNone/>
                </a:pPr>
                <a:r>
                  <a:rPr lang="en" sz="500" b="1" i="0" u="none" strike="noStrike" cap="none">
                    <a:solidFill>
                      <a:srgbClr val="7F6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Local DCC</a:t>
                </a:r>
                <a:endParaRPr sz="500" b="1" i="0" u="none" strike="noStrike" cap="none">
                  <a:solidFill>
                    <a:srgbClr val="7F6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7" name="Google Shape;134;p22" descr="Cycle with people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2924297" y="2995266"/>
                <a:ext cx="845282" cy="81419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" name="Google Shape;135;p22" descr="Cycle with people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4037920" y="3303993"/>
                <a:ext cx="845282" cy="81419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9" name="Google Shape;136;p22" descr="Cycle with people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1777411" y="3343207"/>
                <a:ext cx="845282" cy="81419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8" name="Google Shape;137;p22"/>
            <p:cNvSpPr/>
            <p:nvPr/>
          </p:nvSpPr>
          <p:spPr>
            <a:xfrm>
              <a:off x="8965730" y="1003079"/>
              <a:ext cx="2217000" cy="4971600"/>
            </a:xfrm>
            <a:prstGeom prst="roundRect">
              <a:avLst>
                <a:gd name="adj" fmla="val 16667"/>
              </a:avLst>
            </a:prstGeom>
            <a:solidFill>
              <a:srgbClr val="ED7D31"/>
            </a:solidFill>
            <a:ln w="12700" cap="flat" cmpd="sng">
              <a:solidFill>
                <a:srgbClr val="AC5B2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b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Cross-domain &amp; large-scale IT infrastructure</a:t>
              </a:r>
              <a:endParaRPr sz="5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5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Generic infra &amp; expertise for data &amp; software stewardship</a:t>
              </a:r>
              <a:endParaRPr sz="5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5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5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5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5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Connecting to international </a:t>
              </a:r>
              <a:endParaRPr sz="30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e-infrastructures</a:t>
              </a:r>
              <a:endParaRPr sz="5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5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" name="Google Shape;138;p22"/>
            <p:cNvGrpSpPr/>
            <p:nvPr/>
          </p:nvGrpSpPr>
          <p:grpSpPr>
            <a:xfrm>
              <a:off x="1822092" y="2014403"/>
              <a:ext cx="1293502" cy="1207730"/>
              <a:chOff x="1547056" y="1245619"/>
              <a:chExt cx="1511100" cy="1410900"/>
            </a:xfrm>
          </p:grpSpPr>
          <p:sp>
            <p:nvSpPr>
              <p:cNvPr id="44" name="Google Shape;139;p22"/>
              <p:cNvSpPr/>
              <p:nvPr/>
            </p:nvSpPr>
            <p:spPr>
              <a:xfrm>
                <a:off x="1547056" y="1245619"/>
                <a:ext cx="1511100" cy="1410900"/>
              </a:xfrm>
              <a:prstGeom prst="roundRect">
                <a:avLst>
                  <a:gd name="adj" fmla="val 16667"/>
                </a:avLst>
              </a:prstGeom>
              <a:solidFill>
                <a:srgbClr val="B3C6E7"/>
              </a:solidFill>
              <a:ln w="12700" cap="flat" cmpd="sng">
                <a:solidFill>
                  <a:srgbClr val="31538F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b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400"/>
                  <a:buFont typeface="Calibri"/>
                  <a:buNone/>
                </a:pPr>
                <a:r>
                  <a:rPr lang="en" sz="5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TDCC-SSH</a:t>
                </a:r>
                <a:endParaRPr sz="5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5" name="Google Shape;140;p22" descr="Group brainstorm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1845454" y="1384959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0" name="Google Shape;141;p22"/>
            <p:cNvSpPr/>
            <p:nvPr/>
          </p:nvSpPr>
          <p:spPr>
            <a:xfrm>
              <a:off x="4354302" y="2014456"/>
              <a:ext cx="1293600" cy="1207800"/>
            </a:xfrm>
            <a:prstGeom prst="roundRect">
              <a:avLst>
                <a:gd name="adj" fmla="val 16667"/>
              </a:avLst>
            </a:prstGeom>
            <a:solidFill>
              <a:srgbClr val="B3C6E7"/>
            </a:solidFill>
            <a:ln w="12700" cap="flat" cmpd="sng">
              <a:solidFill>
                <a:srgbClr val="31538F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b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n" sz="5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TDCC-LSH</a:t>
              </a:r>
              <a:endParaRPr sz="5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1" name="Google Shape;142;p22" descr="Group brainstorm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4609743" y="2159775"/>
              <a:ext cx="782765" cy="78276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2" name="Google Shape;143;p22"/>
            <p:cNvGrpSpPr/>
            <p:nvPr/>
          </p:nvGrpSpPr>
          <p:grpSpPr>
            <a:xfrm>
              <a:off x="6922234" y="2014325"/>
              <a:ext cx="1293502" cy="1207730"/>
              <a:chOff x="3145340" y="3094431"/>
              <a:chExt cx="1511100" cy="1410900"/>
            </a:xfrm>
          </p:grpSpPr>
          <p:sp>
            <p:nvSpPr>
              <p:cNvPr id="42" name="Google Shape;144;p22"/>
              <p:cNvSpPr/>
              <p:nvPr/>
            </p:nvSpPr>
            <p:spPr>
              <a:xfrm>
                <a:off x="3145340" y="3094431"/>
                <a:ext cx="1511100" cy="1410900"/>
              </a:xfrm>
              <a:prstGeom prst="roundRect">
                <a:avLst>
                  <a:gd name="adj" fmla="val 16667"/>
                </a:avLst>
              </a:prstGeom>
              <a:solidFill>
                <a:srgbClr val="B3C6E7"/>
              </a:solidFill>
              <a:ln w="12700" cap="flat" cmpd="sng">
                <a:solidFill>
                  <a:srgbClr val="31538F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b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400"/>
                  <a:buFont typeface="Calibri"/>
                  <a:buNone/>
                </a:pPr>
                <a:r>
                  <a:rPr lang="en" sz="500" b="0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TDCC-NES</a:t>
                </a:r>
                <a:endParaRPr sz="5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3" name="Google Shape;145;p22" descr="Group brainstorm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3443738" y="3241626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23" name="Google Shape;146;p22"/>
            <p:cNvCxnSpPr>
              <a:stCxn id="44" idx="2"/>
              <a:endCxn id="49" idx="0"/>
            </p:cNvCxnSpPr>
            <p:nvPr/>
          </p:nvCxnSpPr>
          <p:spPr>
            <a:xfrm flipH="1">
              <a:off x="2107943" y="3222134"/>
              <a:ext cx="360900" cy="69300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dot"/>
              <a:miter lim="800000"/>
              <a:headEnd type="triangle" w="med" len="med"/>
              <a:tailEnd type="triangle" w="med" len="med"/>
            </a:ln>
          </p:spPr>
        </p:cxnSp>
        <p:grpSp>
          <p:nvGrpSpPr>
            <p:cNvPr id="24" name="Google Shape;147;p22"/>
            <p:cNvGrpSpPr/>
            <p:nvPr/>
          </p:nvGrpSpPr>
          <p:grpSpPr>
            <a:xfrm>
              <a:off x="5065380" y="3544530"/>
              <a:ext cx="3474300" cy="2430300"/>
              <a:chOff x="1547056" y="2973825"/>
              <a:chExt cx="3474300" cy="2430300"/>
            </a:xfrm>
          </p:grpSpPr>
          <p:sp>
            <p:nvSpPr>
              <p:cNvPr id="38" name="Google Shape;148;p22"/>
              <p:cNvSpPr/>
              <p:nvPr/>
            </p:nvSpPr>
            <p:spPr>
              <a:xfrm>
                <a:off x="1547056" y="2973825"/>
                <a:ext cx="3474300" cy="2430300"/>
              </a:xfrm>
              <a:prstGeom prst="roundRect">
                <a:avLst>
                  <a:gd name="adj" fmla="val 16667"/>
                </a:avLst>
              </a:prstGeom>
              <a:solidFill>
                <a:srgbClr val="FFF2CC"/>
              </a:solidFill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b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7F6000"/>
                  </a:buClr>
                  <a:buSzPts val="1400"/>
                  <a:buFont typeface="Calibri"/>
                  <a:buNone/>
                </a:pPr>
                <a:r>
                  <a:rPr lang="en" sz="500" b="1" i="0" u="none" strike="noStrike" cap="none">
                    <a:solidFill>
                      <a:srgbClr val="7F6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Local DCC</a:t>
                </a:r>
                <a:endParaRPr sz="500" b="1" i="0" u="none" strike="noStrike" cap="none">
                  <a:solidFill>
                    <a:srgbClr val="7F6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9" name="Google Shape;149;p22" descr="Cycle with people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2924297" y="2995266"/>
                <a:ext cx="845282" cy="81419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0" name="Google Shape;150;p22" descr="Cycle with people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4037920" y="3303993"/>
                <a:ext cx="845282" cy="81419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" name="Google Shape;151;p22" descr="Cycle with people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1777411" y="3343207"/>
                <a:ext cx="845282" cy="81419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25" name="Google Shape;152;p22"/>
            <p:cNvCxnSpPr>
              <a:stCxn id="20" idx="2"/>
              <a:endCxn id="38" idx="0"/>
            </p:cNvCxnSpPr>
            <p:nvPr/>
          </p:nvCxnSpPr>
          <p:spPr>
            <a:xfrm>
              <a:off x="5001102" y="3222256"/>
              <a:ext cx="1801500" cy="322200"/>
            </a:xfrm>
            <a:prstGeom prst="straightConnector1">
              <a:avLst/>
            </a:prstGeom>
            <a:noFill/>
            <a:ln w="38100" cap="flat" cmpd="sng">
              <a:solidFill>
                <a:srgbClr val="70AD47"/>
              </a:solidFill>
              <a:prstDash val="dot"/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26" name="Google Shape;153;p22"/>
            <p:cNvCxnSpPr>
              <a:stCxn id="44" idx="2"/>
              <a:endCxn id="41" idx="0"/>
            </p:cNvCxnSpPr>
            <p:nvPr/>
          </p:nvCxnSpPr>
          <p:spPr>
            <a:xfrm>
              <a:off x="2468843" y="3222134"/>
              <a:ext cx="3249600" cy="691800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dot"/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27" name="Google Shape;154;p22"/>
            <p:cNvCxnSpPr>
              <a:stCxn id="47" idx="0"/>
              <a:endCxn id="20" idx="2"/>
            </p:cNvCxnSpPr>
            <p:nvPr/>
          </p:nvCxnSpPr>
          <p:spPr>
            <a:xfrm rot="10800000" flipH="1">
              <a:off x="3254978" y="3222350"/>
              <a:ext cx="1746000" cy="344700"/>
            </a:xfrm>
            <a:prstGeom prst="straightConnector1">
              <a:avLst/>
            </a:prstGeom>
            <a:noFill/>
            <a:ln w="38100" cap="flat" cmpd="sng">
              <a:solidFill>
                <a:srgbClr val="70AD47"/>
              </a:solidFill>
              <a:prstDash val="dot"/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28" name="Google Shape;155;p22"/>
            <p:cNvCxnSpPr>
              <a:stCxn id="48" idx="0"/>
              <a:endCxn id="42" idx="2"/>
            </p:cNvCxnSpPr>
            <p:nvPr/>
          </p:nvCxnSpPr>
          <p:spPr>
            <a:xfrm rot="10800000" flipH="1">
              <a:off x="4368601" y="3222077"/>
              <a:ext cx="3200400" cy="653700"/>
            </a:xfrm>
            <a:prstGeom prst="straightConnector1">
              <a:avLst/>
            </a:prstGeom>
            <a:noFill/>
            <a:ln w="38100" cap="flat" cmpd="sng">
              <a:solidFill>
                <a:srgbClr val="4472C4"/>
              </a:solidFill>
              <a:prstDash val="dot"/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29" name="Google Shape;156;p22"/>
            <p:cNvCxnSpPr>
              <a:stCxn id="40" idx="0"/>
              <a:endCxn id="42" idx="2"/>
            </p:cNvCxnSpPr>
            <p:nvPr/>
          </p:nvCxnSpPr>
          <p:spPr>
            <a:xfrm rot="10800000">
              <a:off x="7569085" y="3222198"/>
              <a:ext cx="409800" cy="652500"/>
            </a:xfrm>
            <a:prstGeom prst="straightConnector1">
              <a:avLst/>
            </a:prstGeom>
            <a:noFill/>
            <a:ln w="38100" cap="flat" cmpd="sng">
              <a:solidFill>
                <a:srgbClr val="4472C4"/>
              </a:solidFill>
              <a:prstDash val="dot"/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30" name="Google Shape;157;p22"/>
            <p:cNvCxnSpPr>
              <a:stCxn id="38" idx="2"/>
            </p:cNvCxnSpPr>
            <p:nvPr/>
          </p:nvCxnSpPr>
          <p:spPr>
            <a:xfrm rot="-5400000" flipH="1">
              <a:off x="8327430" y="4449930"/>
              <a:ext cx="221700" cy="3271500"/>
            </a:xfrm>
            <a:prstGeom prst="bentConnector2">
              <a:avLst/>
            </a:prstGeom>
            <a:noFill/>
            <a:ln w="38100" cap="flat" cmpd="sng">
              <a:solidFill>
                <a:srgbClr val="ED7D31"/>
              </a:solidFill>
              <a:prstDash val="dot"/>
              <a:miter lim="800000"/>
              <a:headEnd type="triangle" w="med" len="med"/>
              <a:tailEnd type="none" w="sm" len="sm"/>
            </a:ln>
          </p:spPr>
        </p:cxnSp>
        <p:cxnSp>
          <p:nvCxnSpPr>
            <p:cNvPr id="31" name="Google Shape;158;p22"/>
            <p:cNvCxnSpPr>
              <a:stCxn id="46" idx="2"/>
              <a:endCxn id="18" idx="2"/>
            </p:cNvCxnSpPr>
            <p:nvPr/>
          </p:nvCxnSpPr>
          <p:spPr>
            <a:xfrm rot="-5400000" flipH="1">
              <a:off x="6628446" y="2528909"/>
              <a:ext cx="9600" cy="6882000"/>
            </a:xfrm>
            <a:prstGeom prst="bentConnector3">
              <a:avLst>
                <a:gd name="adj1" fmla="val 3774214"/>
              </a:avLst>
            </a:prstGeom>
            <a:noFill/>
            <a:ln w="38100" cap="flat" cmpd="sng">
              <a:solidFill>
                <a:srgbClr val="ED7D31"/>
              </a:solidFill>
              <a:prstDash val="dot"/>
              <a:miter lim="800000"/>
              <a:headEnd type="triangle" w="med" len="med"/>
              <a:tailEnd type="triangle" w="med" len="med"/>
            </a:ln>
          </p:spPr>
        </p:cxnSp>
        <p:sp>
          <p:nvSpPr>
            <p:cNvPr id="32" name="Google Shape;159;p22"/>
            <p:cNvSpPr/>
            <p:nvPr/>
          </p:nvSpPr>
          <p:spPr>
            <a:xfrm>
              <a:off x="1454971" y="1031486"/>
              <a:ext cx="71043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72C4"/>
                </a:buClr>
                <a:buSzPts val="1400"/>
                <a:buFont typeface="Calibri"/>
                <a:buNone/>
              </a:pPr>
              <a:r>
                <a:rPr lang="en" sz="500" b="1" i="0" u="none" strike="noStrike" cap="none" dirty="0">
                  <a:solidFill>
                    <a:srgbClr val="4472C4"/>
                  </a:solidFill>
                  <a:latin typeface="Calibri"/>
                  <a:ea typeface="Calibri"/>
                  <a:cs typeface="Calibri"/>
                  <a:sym typeface="Calibri"/>
                </a:rPr>
                <a:t>Thematic (domain-specific) DCCs</a:t>
              </a:r>
              <a:endParaRPr sz="500" b="1" i="0" u="none" strike="noStrike" cap="none" dirty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472C4"/>
                </a:buClr>
                <a:buSzPts val="1400"/>
                <a:buFont typeface="Calibri"/>
                <a:buNone/>
              </a:pPr>
              <a:r>
                <a:rPr lang="en" sz="500" b="0" i="0" u="none" strike="noStrike" cap="none" dirty="0">
                  <a:solidFill>
                    <a:srgbClr val="4472C4"/>
                  </a:solidFill>
                  <a:latin typeface="Calibri"/>
                  <a:ea typeface="Calibri"/>
                  <a:cs typeface="Calibri"/>
                  <a:sym typeface="Calibri"/>
                </a:rPr>
                <a:t>National coordination per domain, internat</a:t>
              </a:r>
              <a:r>
                <a:rPr lang="en" sz="500" dirty="0">
                  <a:solidFill>
                    <a:srgbClr val="4472C4"/>
                  </a:solidFill>
                  <a:latin typeface="Calibri"/>
                  <a:ea typeface="Calibri"/>
                  <a:cs typeface="Calibri"/>
                  <a:sym typeface="Calibri"/>
                </a:rPr>
                <a:t>ional</a:t>
              </a:r>
              <a:r>
                <a:rPr lang="en" sz="500" b="0" i="0" u="none" strike="noStrike" cap="none" dirty="0">
                  <a:solidFill>
                    <a:srgbClr val="4472C4"/>
                  </a:solidFill>
                  <a:latin typeface="Calibri"/>
                  <a:ea typeface="Calibri"/>
                  <a:cs typeface="Calibri"/>
                  <a:sym typeface="Calibri"/>
                </a:rPr>
                <a:t> collaboration, brokering domain expertise, collections, tools, FAIR-standards, training</a:t>
              </a:r>
              <a:endParaRPr sz="300" dirty="0"/>
            </a:p>
          </p:txBody>
        </p:sp>
        <p:pic>
          <p:nvPicPr>
            <p:cNvPr id="33" name="Google Shape;160;p22" descr="Group brainstorm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9692525" y="3856489"/>
              <a:ext cx="782765" cy="7827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Google Shape;161;p22"/>
            <p:cNvSpPr/>
            <p:nvPr/>
          </p:nvSpPr>
          <p:spPr>
            <a:xfrm>
              <a:off x="1822158" y="4628475"/>
              <a:ext cx="6393900" cy="923400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6000"/>
                </a:buClr>
                <a:buSzPts val="1400"/>
                <a:buFont typeface="Calibri"/>
                <a:buNone/>
              </a:pPr>
              <a:r>
                <a:rPr lang="en" sz="500" b="0" i="0" u="none" strike="noStrike" cap="none">
                  <a:solidFill>
                    <a:srgbClr val="7F6000"/>
                  </a:solidFill>
                  <a:latin typeface="Calibri"/>
                  <a:ea typeface="Calibri"/>
                  <a:cs typeface="Calibri"/>
                  <a:sym typeface="Calibri"/>
                </a:rPr>
                <a:t>Supporting local needs within constraints of </a:t>
              </a:r>
              <a:endParaRPr sz="30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6000"/>
                </a:buClr>
                <a:buSzPts val="1400"/>
                <a:buFont typeface="Calibri"/>
                <a:buNone/>
              </a:pPr>
              <a:r>
                <a:rPr lang="en" sz="500" b="0" i="0" u="none" strike="noStrike" cap="none">
                  <a:solidFill>
                    <a:srgbClr val="7F6000"/>
                  </a:solidFill>
                  <a:latin typeface="Calibri"/>
                  <a:ea typeface="Calibri"/>
                  <a:cs typeface="Calibri"/>
                  <a:sym typeface="Calibri"/>
                </a:rPr>
                <a:t>local infrastructure, budgets &amp; policy </a:t>
              </a:r>
              <a:endParaRPr sz="300"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F6000"/>
                </a:buClr>
                <a:buSzPts val="1400"/>
                <a:buFont typeface="Calibri"/>
                <a:buNone/>
              </a:pPr>
              <a:r>
                <a:rPr lang="en" sz="500" b="0" i="0" u="none" strike="noStrike" cap="none">
                  <a:solidFill>
                    <a:srgbClr val="7F6000"/>
                  </a:solidFill>
                  <a:latin typeface="Calibri"/>
                  <a:ea typeface="Calibri"/>
                  <a:cs typeface="Calibri"/>
                  <a:sym typeface="Calibri"/>
                </a:rPr>
                <a:t>Institutional &amp; domain data stewards, data science centres</a:t>
              </a:r>
              <a:endParaRPr sz="500" b="0" i="0" u="none" strike="noStrike" cap="none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5" name="Google Shape;162;p22"/>
            <p:cNvCxnSpPr/>
            <p:nvPr/>
          </p:nvCxnSpPr>
          <p:spPr>
            <a:xfrm>
              <a:off x="8528263" y="2418837"/>
              <a:ext cx="448500" cy="600"/>
            </a:xfrm>
            <a:prstGeom prst="bentConnector3">
              <a:avLst>
                <a:gd name="adj1" fmla="val 50000"/>
              </a:avLst>
            </a:prstGeom>
            <a:noFill/>
            <a:ln w="38100" cap="flat" cmpd="sng">
              <a:solidFill>
                <a:srgbClr val="ED7D31"/>
              </a:solidFill>
              <a:prstDash val="dot"/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36" name="Google Shape;163;p22"/>
            <p:cNvCxnSpPr>
              <a:endCxn id="42" idx="1"/>
            </p:cNvCxnSpPr>
            <p:nvPr/>
          </p:nvCxnSpPr>
          <p:spPr>
            <a:xfrm>
              <a:off x="5647834" y="2610090"/>
              <a:ext cx="1274400" cy="8100"/>
            </a:xfrm>
            <a:prstGeom prst="bentConnector3">
              <a:avLst>
                <a:gd name="adj1" fmla="val 50000"/>
              </a:avLst>
            </a:prstGeom>
            <a:noFill/>
            <a:ln w="38100" cap="flat" cmpd="sng">
              <a:solidFill>
                <a:srgbClr val="2B6CBA"/>
              </a:solidFill>
              <a:prstDash val="dot"/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37" name="Google Shape;164;p22"/>
            <p:cNvCxnSpPr>
              <a:stCxn id="44" idx="3"/>
            </p:cNvCxnSpPr>
            <p:nvPr/>
          </p:nvCxnSpPr>
          <p:spPr>
            <a:xfrm>
              <a:off x="3115594" y="2618268"/>
              <a:ext cx="1238400" cy="600"/>
            </a:xfrm>
            <a:prstGeom prst="bentConnector3">
              <a:avLst>
                <a:gd name="adj1" fmla="val 50000"/>
              </a:avLst>
            </a:prstGeom>
            <a:noFill/>
            <a:ln w="38100" cap="flat" cmpd="sng">
              <a:solidFill>
                <a:srgbClr val="2B6CBA"/>
              </a:solidFill>
              <a:prstDash val="dot"/>
              <a:miter lim="800000"/>
              <a:headEnd type="triangle" w="med" len="med"/>
              <a:tailEnd type="triangle" w="med" len="med"/>
            </a:ln>
          </p:spPr>
        </p:cxnSp>
      </p:grpSp>
      <p:grpSp>
        <p:nvGrpSpPr>
          <p:cNvPr id="2" name="Group 1"/>
          <p:cNvGrpSpPr/>
          <p:nvPr/>
        </p:nvGrpSpPr>
        <p:grpSpPr>
          <a:xfrm>
            <a:off x="7522205" y="1203441"/>
            <a:ext cx="862251" cy="1517043"/>
            <a:chOff x="6711733" y="238125"/>
            <a:chExt cx="2371307" cy="4172075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711733" y="1281199"/>
              <a:ext cx="2261235" cy="3129001"/>
            </a:xfrm>
            <a:prstGeom prst="rect">
              <a:avLst/>
            </a:prstGeom>
            <a:effectLst>
              <a:glow rad="101600">
                <a:srgbClr val="6F2575">
                  <a:alpha val="60000"/>
                </a:srgbClr>
              </a:glow>
            </a:effectLst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864096" y="238125"/>
              <a:ext cx="2218944" cy="2354137"/>
            </a:xfrm>
            <a:prstGeom prst="rect">
              <a:avLst/>
            </a:prstGeom>
            <a:effectLst>
              <a:glow rad="101600">
                <a:srgbClr val="6F2575">
                  <a:alpha val="60000"/>
                </a:srgbClr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274245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US" dirty="0" smtClean="0"/>
              <a:t>HTC/HPC infrastructure: federated joint processing in NL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3783782" y="4919307"/>
            <a:ext cx="3794308" cy="271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lvl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Graphic:</a:t>
            </a:r>
            <a:r>
              <a:rPr kumimoji="0" lang="en-GB" sz="1100" b="0" i="0" u="none" strike="noStrike" kern="0" cap="none" spc="0" normalizeH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lang="en-GB" sz="1100" cap="none" dirty="0" smtClean="0">
                <a:solidFill>
                  <a:srgbClr val="6F2575"/>
                </a:solidFill>
                <a:latin typeface="Arial"/>
                <a:cs typeface="Arial"/>
              </a:rPr>
              <a:t>NDPF </a:t>
            </a:r>
            <a:r>
              <a:rPr kumimoji="0" lang="en-GB" sz="1100" b="0" i="0" u="none" strike="noStrike" kern="0" cap="none" spc="0" normalizeH="0" noProof="0" dirty="0" smtClean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DNI compute service coordinated by SURF</a:t>
            </a:r>
            <a:endParaRPr kumimoji="0" lang="en-GB" sz="1100" b="0" i="0" u="none" strike="noStrike" kern="0" cap="none" spc="0" normalizeH="0" baseline="0" noProof="0" dirty="0" smtClean="0">
              <a:ln>
                <a:noFill/>
              </a:ln>
              <a:solidFill>
                <a:srgbClr val="6F2575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16" name="TextBox 15"/>
          <p:cNvSpPr txBox="1"/>
          <p:nvPr/>
        </p:nvSpPr>
        <p:spPr>
          <a:xfrm>
            <a:off x="6300801" y="4231405"/>
            <a:ext cx="166391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200" b="0" i="1" u="none" strike="noStrike" cap="none" spc="0" normalizeH="0" dirty="0" smtClean="0">
                <a:ln>
                  <a:noFill/>
                </a:ln>
                <a:solidFill>
                  <a:schemeClr val="bg1">
                    <a:lumMod val="50000"/>
                    <a:lumOff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day (arbitrary 2 weeks)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93" y="1038584"/>
            <a:ext cx="6997865" cy="341145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99901" y="1345240"/>
            <a:ext cx="2860455" cy="2549416"/>
          </a:xfrm>
          <a:prstGeom prst="rect">
            <a:avLst/>
          </a:prstGeom>
          <a:solidFill>
            <a:srgbClr val="EAEAEA"/>
          </a:solidFill>
          <a:ln w="12700" cap="flat">
            <a:noFill/>
            <a:miter lim="400000"/>
          </a:ln>
          <a:effectLst>
            <a:glow rad="101600">
              <a:srgbClr val="6F2575">
                <a:alpha val="60000"/>
              </a:srgbClr>
            </a:glo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5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Multi-domain e-Infrastructure</a:t>
            </a:r>
            <a: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/>
            </a:r>
            <a:b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endParaRPr kumimoji="0" lang="en-GB" sz="400" b="1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1" cap="none" dirty="0" smtClean="0">
                <a:solidFill>
                  <a:schemeClr val="bg1"/>
                </a:solidFill>
              </a:rPr>
              <a:t>ENMR</a:t>
            </a:r>
            <a:r>
              <a:rPr lang="en-GB" sz="1400" cap="none" dirty="0" smtClean="0">
                <a:solidFill>
                  <a:schemeClr val="bg1"/>
                </a:solidFill>
              </a:rPr>
              <a:t>: structural biochemistry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Arial"/>
              </a:rPr>
              <a:t>Project </a:t>
            </a:r>
            <a:r>
              <a:rPr kumimoji="0" lang="en-US" sz="1400" b="1" i="0" u="none" strike="noStrike" cap="none" spc="0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Arial"/>
              </a:rPr>
              <a:t>MinE</a:t>
            </a:r>
            <a:r>
              <a:rPr kumimoji="0" lang="en-US" sz="14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Arial"/>
              </a:rPr>
              <a:t>: ALS (health)</a:t>
            </a:r>
            <a:endParaRPr kumimoji="0" lang="en-GB" sz="1400" b="0" i="0" u="none" strike="noStrike" cap="none" spc="0" normalizeH="0" dirty="0" smtClean="0">
              <a:ln>
                <a:noFill/>
              </a:ln>
              <a:solidFill>
                <a:schemeClr val="bg1"/>
              </a:solidFill>
              <a:effectLst/>
              <a:uFillTx/>
              <a:sym typeface="Arial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Arial"/>
              </a:rPr>
              <a:t>Xenon:</a:t>
            </a:r>
            <a:r>
              <a:rPr kumimoji="0" lang="en-GB" sz="14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Arial"/>
              </a:rPr>
              <a:t> direct DM searches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cap="none" dirty="0" smtClean="0">
                <a:solidFill>
                  <a:schemeClr val="bg1"/>
                </a:solidFill>
              </a:rPr>
              <a:t>TROPOMI</a:t>
            </a:r>
            <a:r>
              <a:rPr lang="en-US" sz="1400" cap="none" dirty="0" smtClean="0">
                <a:solidFill>
                  <a:schemeClr val="bg1"/>
                </a:solidFill>
              </a:rPr>
              <a:t>: earth observation</a:t>
            </a:r>
            <a:endParaRPr lang="en-GB" sz="1400" cap="none" dirty="0" smtClean="0">
              <a:solidFill>
                <a:schemeClr val="bg1"/>
              </a:solidFill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cap="none" dirty="0" smtClean="0">
                <a:solidFill>
                  <a:schemeClr val="bg1"/>
                </a:solidFill>
              </a:rPr>
              <a:t>DUNE</a:t>
            </a:r>
            <a:r>
              <a:rPr lang="en-US" sz="1400" cap="none" dirty="0" smtClean="0">
                <a:solidFill>
                  <a:schemeClr val="bg1"/>
                </a:solidFill>
              </a:rPr>
              <a:t>: </a:t>
            </a:r>
          </a:p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400" cap="none" dirty="0" smtClean="0">
                <a:solidFill>
                  <a:schemeClr val="bg1"/>
                </a:solidFill>
              </a:rPr>
              <a:t>long baseline neutrinos</a:t>
            </a:r>
            <a:endParaRPr lang="en-GB" sz="1400" cap="none" dirty="0" smtClean="0">
              <a:solidFill>
                <a:schemeClr val="bg1"/>
              </a:solidFill>
            </a:endParaRPr>
          </a:p>
          <a:p>
            <a:pPr defTabSz="825500"/>
            <a:r>
              <a:rPr lang="en-GB" sz="1400" b="1" cap="none" dirty="0" smtClean="0">
                <a:solidFill>
                  <a:schemeClr val="bg1"/>
                </a:solidFill>
              </a:rPr>
              <a:t>LIGO-Virgo</a:t>
            </a:r>
            <a:r>
              <a:rPr lang="en-GB" sz="1400" cap="none" dirty="0">
                <a:solidFill>
                  <a:schemeClr val="bg1"/>
                </a:solidFill>
              </a:rPr>
              <a:t>:</a:t>
            </a:r>
          </a:p>
          <a:p>
            <a:pPr marL="285750" indent="-285750" defTabSz="825500">
              <a:buFont typeface="Arial" panose="020B0604020202020204" pitchFamily="34" charset="0"/>
              <a:buChar char="•"/>
            </a:pPr>
            <a:r>
              <a:rPr lang="en-GB" sz="1400" cap="none" dirty="0">
                <a:solidFill>
                  <a:schemeClr val="bg1"/>
                </a:solidFill>
              </a:rPr>
              <a:t>Gravitational waves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b="1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Arial"/>
              </a:rPr>
              <a:t>Alice, ATLAS, LHCb</a:t>
            </a:r>
          </a:p>
          <a:p>
            <a:pPr marL="285750" marR="0" indent="-28575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GB" sz="14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Arial"/>
              </a:rPr>
              <a:t>LHC (NL) experiments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7793" y="723244"/>
            <a:ext cx="5961776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One of the processing sites of the joint federated infrastructure</a:t>
            </a:r>
          </a:p>
        </p:txBody>
      </p:sp>
      <p:sp>
        <p:nvSpPr>
          <p:cNvPr id="22" name="TextBox 21"/>
          <p:cNvSpPr txBox="1"/>
          <p:nvPr/>
        </p:nvSpPr>
        <p:spPr>
          <a:xfrm rot="16200000">
            <a:off x="-1103428" y="2641538"/>
            <a:ext cx="3124253" cy="4411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100" b="0" i="1" u="none" strike="noStrike" cap="none" spc="0" normalizeH="0" dirty="0" smtClean="0">
                <a:ln>
                  <a:noFill/>
                </a:ln>
                <a:solidFill>
                  <a:schemeClr val="bg1">
                    <a:lumMod val="50000"/>
                    <a:lumOff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Cumulative cores per community on the Nikhef</a:t>
            </a:r>
            <a:br>
              <a:rPr kumimoji="0" lang="en-GB" sz="1100" b="0" i="1" u="none" strike="noStrike" cap="none" spc="0" normalizeH="0" dirty="0" smtClean="0">
                <a:ln>
                  <a:noFill/>
                </a:ln>
                <a:solidFill>
                  <a:schemeClr val="bg1">
                    <a:lumMod val="50000"/>
                    <a:lumOff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</a:br>
            <a:r>
              <a:rPr kumimoji="0" lang="en-GB" sz="1100" b="0" i="1" u="none" strike="noStrike" cap="none" spc="0" normalizeH="0" dirty="0" smtClean="0">
                <a:ln>
                  <a:noFill/>
                </a:ln>
                <a:solidFill>
                  <a:schemeClr val="bg1">
                    <a:lumMod val="50000"/>
                    <a:lumOff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NDPF part of the DNI federated HTC Tier-1 infra</a:t>
            </a:r>
          </a:p>
        </p:txBody>
      </p:sp>
    </p:spTree>
    <p:extLst>
      <p:ext uri="{BB962C8B-B14F-4D97-AF65-F5344CB8AC3E}">
        <p14:creationId xmlns:p14="http://schemas.microsoft.com/office/powerpoint/2010/main" val="310503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213" y="662793"/>
            <a:ext cx="3022240" cy="1991519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5" y="1104694"/>
            <a:ext cx="5897755" cy="3236135"/>
          </a:xfrm>
        </p:spPr>
        <p:txBody>
          <a:bodyPr/>
          <a:lstStyle/>
          <a:p>
            <a:pPr marL="169863" indent="-16986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b="1" dirty="0" smtClean="0"/>
              <a:t>National </a:t>
            </a:r>
            <a:r>
              <a:rPr lang="en-GB" sz="1600" b="1" dirty="0" smtClean="0"/>
              <a:t>‘Tier-1’ </a:t>
            </a:r>
            <a:r>
              <a:rPr lang="en-GB" sz="1600" dirty="0" smtClean="0"/>
              <a:t>federated computing with</a:t>
            </a:r>
            <a:br>
              <a:rPr lang="en-GB" sz="1600" dirty="0" smtClean="0"/>
            </a:br>
            <a:r>
              <a:rPr lang="en-GB" sz="1600" dirty="0" smtClean="0"/>
              <a:t>heterogeneous HTC/HPC, Quantum, AI/ML</a:t>
            </a:r>
            <a:r>
              <a:rPr lang="en-GB" sz="1600" dirty="0"/>
              <a:t> </a:t>
            </a:r>
            <a:r>
              <a:rPr lang="en-GB" sz="1600" dirty="0" smtClean="0"/>
              <a:t>capacity</a:t>
            </a:r>
          </a:p>
          <a:p>
            <a:pPr marL="169863" indent="-16986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b="1" dirty="0" smtClean="0"/>
              <a:t>Secure Supercomputing </a:t>
            </a:r>
            <a:r>
              <a:rPr lang="en-GB" sz="1600" dirty="0" smtClean="0"/>
              <a:t>for (social) sciences</a:t>
            </a:r>
          </a:p>
          <a:p>
            <a:pPr marL="169863" indent="-16986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b="1" dirty="0" smtClean="0"/>
              <a:t>Federating</a:t>
            </a:r>
            <a:r>
              <a:rPr lang="en-GB" sz="1600" dirty="0" smtClean="0"/>
              <a:t> </a:t>
            </a:r>
            <a:r>
              <a:rPr lang="en-GB" sz="1600" dirty="0" smtClean="0"/>
              <a:t>institutional </a:t>
            </a:r>
            <a:r>
              <a:rPr lang="en-GB" sz="1600" dirty="0" smtClean="0"/>
              <a:t>HPC facilities</a:t>
            </a:r>
          </a:p>
          <a:p>
            <a:pPr marL="169863" indent="-16986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b="1" dirty="0" smtClean="0"/>
              <a:t>Data archiving </a:t>
            </a:r>
            <a:r>
              <a:rPr lang="en-GB" sz="1600" dirty="0"/>
              <a:t>and </a:t>
            </a:r>
            <a:r>
              <a:rPr lang="en-GB" sz="1600" dirty="0" smtClean="0"/>
              <a:t>large FAIR </a:t>
            </a:r>
            <a:r>
              <a:rPr lang="en-GB" sz="1600" dirty="0"/>
              <a:t>repository </a:t>
            </a:r>
            <a:r>
              <a:rPr lang="en-GB" sz="1600" dirty="0" smtClean="0"/>
              <a:t>services</a:t>
            </a:r>
            <a:endParaRPr lang="en-GB" sz="1600" dirty="0"/>
          </a:p>
          <a:p>
            <a:pPr marL="169863" indent="-16986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dirty="0" smtClean="0"/>
              <a:t>Stimulating - with NWO - </a:t>
            </a:r>
            <a:r>
              <a:rPr lang="en-GB" sz="1600" dirty="0" smtClean="0"/>
              <a:t>‘</a:t>
            </a:r>
            <a:r>
              <a:rPr lang="en-GB" sz="1600" b="1" dirty="0" smtClean="0"/>
              <a:t>digital competences</a:t>
            </a:r>
            <a:r>
              <a:rPr lang="en-GB" sz="1600" dirty="0" smtClean="0"/>
              <a:t>’</a:t>
            </a:r>
            <a:r>
              <a:rPr lang="en-GB" sz="1600" dirty="0" smtClean="0"/>
              <a:t/>
            </a:r>
            <a:br>
              <a:rPr lang="en-GB" sz="1600" dirty="0" smtClean="0"/>
            </a:br>
            <a:r>
              <a:rPr lang="en-GB" sz="1600" dirty="0" smtClean="0"/>
              <a:t>for researchers </a:t>
            </a:r>
            <a:r>
              <a:rPr lang="en-GB" sz="1600" dirty="0" smtClean="0"/>
              <a:t>via </a:t>
            </a:r>
            <a:r>
              <a:rPr lang="en-GB" sz="1600" dirty="0" smtClean="0"/>
              <a:t>the </a:t>
            </a:r>
            <a:r>
              <a:rPr lang="en-GB" sz="1600" dirty="0" smtClean="0"/>
              <a:t>NL </a:t>
            </a:r>
            <a:r>
              <a:rPr lang="en-GB" sz="1600" dirty="0" err="1" smtClean="0"/>
              <a:t>eScienceCenter</a:t>
            </a:r>
            <a:endParaRPr lang="en-GB" sz="1600" dirty="0" smtClean="0"/>
          </a:p>
          <a:p>
            <a:pPr marL="169863" indent="-16986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1600" b="1" dirty="0" smtClean="0"/>
              <a:t>trust, identity, and AAI </a:t>
            </a:r>
            <a:r>
              <a:rPr lang="en-GB" sz="1600" dirty="0" smtClean="0"/>
              <a:t>research federation</a:t>
            </a:r>
          </a:p>
          <a:p>
            <a:pPr>
              <a:spcAft>
                <a:spcPts val="600"/>
              </a:spcAft>
            </a:pPr>
            <a:r>
              <a:rPr lang="en-GB" sz="1800" i="1" dirty="0" smtClean="0">
                <a:solidFill>
                  <a:srgbClr val="6F2575"/>
                </a:solidFill>
              </a:rPr>
              <a:t>as a transnational effort – like research itself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 smtClean="0"/>
              <a:t>SURF as </a:t>
            </a:r>
            <a:r>
              <a:rPr lang="en-GB" dirty="0" smtClean="0"/>
              <a:t>linking pin </a:t>
            </a:r>
            <a:r>
              <a:rPr lang="en-GB" dirty="0" smtClean="0"/>
              <a:t>between research and </a:t>
            </a:r>
            <a:r>
              <a:rPr lang="en-GB" dirty="0" smtClean="0"/>
              <a:t>e-infrastructure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8" name="TextBox 7"/>
          <p:cNvSpPr txBox="1"/>
          <p:nvPr/>
        </p:nvSpPr>
        <p:spPr>
          <a:xfrm>
            <a:off x="2579157" y="4903915"/>
            <a:ext cx="4905189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/>
            <a:r>
              <a:rPr kumimoji="0" lang="en-GB" sz="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Images: </a:t>
            </a:r>
            <a:r>
              <a:rPr lang="en-GB" sz="600" cap="none" dirty="0">
                <a:solidFill>
                  <a:srgbClr val="6F2575"/>
                </a:solidFill>
              </a:rPr>
              <a:t>EGI accounting (https://accounting.egi.eu</a:t>
            </a:r>
            <a:r>
              <a:rPr lang="en-GB" sz="600" cap="none" dirty="0" smtClean="0">
                <a:solidFill>
                  <a:srgbClr val="6F2575"/>
                </a:solidFill>
              </a:rPr>
              <a:t>/) for NL, all federated communities, 2020-2022, SURF: Amsterdam Data Tower</a:t>
            </a:r>
          </a:p>
          <a:p>
            <a:pPr defTabSz="825500"/>
            <a:r>
              <a:rPr kumimoji="0" lang="en-GB" sz="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Yoda: </a:t>
            </a:r>
            <a:r>
              <a:rPr lang="en-GB" sz="600" cap="none" dirty="0">
                <a:solidFill>
                  <a:srgbClr val="6F2575"/>
                </a:solidFill>
              </a:rPr>
              <a:t>Utrecht University and SURF, https://</a:t>
            </a:r>
            <a:r>
              <a:rPr lang="en-GB" sz="600" cap="none" dirty="0" smtClean="0">
                <a:solidFill>
                  <a:srgbClr val="6F2575"/>
                </a:solidFill>
              </a:rPr>
              <a:t>www.uu.nl/en/news/new-yoda-website-launched-and-collaboration-with-surf; SRAM: SURF Wiki; </a:t>
            </a:r>
            <a:endParaRPr kumimoji="0" lang="en-GB" sz="6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2240" y="1249949"/>
            <a:ext cx="2617151" cy="1821629"/>
          </a:xfrm>
          <a:prstGeom prst="rect">
            <a:avLst/>
          </a:prstGeom>
          <a:ln>
            <a:solidFill>
              <a:srgbClr val="6F2575"/>
            </a:solidFill>
          </a:ln>
          <a:effectLst>
            <a:glow rad="101600">
              <a:srgbClr val="6F2575">
                <a:alpha val="60000"/>
              </a:srgb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772" y="2131145"/>
            <a:ext cx="3048000" cy="1809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1476" y="2244348"/>
            <a:ext cx="2778681" cy="1896514"/>
          </a:xfrm>
          <a:prstGeom prst="rect">
            <a:avLst/>
          </a:prstGeom>
          <a:effectLst>
            <a:glow rad="101600">
              <a:srgbClr val="6F2575">
                <a:alpha val="60000"/>
              </a:srgb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751" y="3178893"/>
            <a:ext cx="1614519" cy="125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44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655" y="1121224"/>
            <a:ext cx="1759924" cy="871687"/>
          </a:xfrm>
          <a:prstGeom prst="rect">
            <a:avLst/>
          </a:prstGeom>
        </p:spPr>
      </p:pic>
      <p:graphicFrame>
        <p:nvGraphicFramePr>
          <p:cNvPr id="2" name="Diagram 1"/>
          <p:cNvGraphicFramePr/>
          <p:nvPr>
            <p:extLst/>
          </p:nvPr>
        </p:nvGraphicFramePr>
        <p:xfrm>
          <a:off x="0" y="539751"/>
          <a:ext cx="9144000" cy="3910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0" name="Freeform 19"/>
          <p:cNvSpPr/>
          <p:nvPr/>
        </p:nvSpPr>
        <p:spPr>
          <a:xfrm rot="771832">
            <a:off x="-88900" y="863600"/>
            <a:ext cx="3149600" cy="3479800"/>
          </a:xfrm>
          <a:custGeom>
            <a:avLst/>
            <a:gdLst>
              <a:gd name="connsiteX0" fmla="*/ 419100 w 3149600"/>
              <a:gd name="connsiteY0" fmla="*/ 76200 h 3479800"/>
              <a:gd name="connsiteX1" fmla="*/ 520700 w 3149600"/>
              <a:gd name="connsiteY1" fmla="*/ 38100 h 3479800"/>
              <a:gd name="connsiteX2" fmla="*/ 863600 w 3149600"/>
              <a:gd name="connsiteY2" fmla="*/ 12700 h 3479800"/>
              <a:gd name="connsiteX3" fmla="*/ 1155700 w 3149600"/>
              <a:gd name="connsiteY3" fmla="*/ 0 h 3479800"/>
              <a:gd name="connsiteX4" fmla="*/ 1524000 w 3149600"/>
              <a:gd name="connsiteY4" fmla="*/ 12700 h 3479800"/>
              <a:gd name="connsiteX5" fmla="*/ 1689100 w 3149600"/>
              <a:gd name="connsiteY5" fmla="*/ 25400 h 3479800"/>
              <a:gd name="connsiteX6" fmla="*/ 1739900 w 3149600"/>
              <a:gd name="connsiteY6" fmla="*/ 38100 h 3479800"/>
              <a:gd name="connsiteX7" fmla="*/ 1930400 w 3149600"/>
              <a:gd name="connsiteY7" fmla="*/ 50800 h 3479800"/>
              <a:gd name="connsiteX8" fmla="*/ 2070100 w 3149600"/>
              <a:gd name="connsiteY8" fmla="*/ 76200 h 3479800"/>
              <a:gd name="connsiteX9" fmla="*/ 2146300 w 3149600"/>
              <a:gd name="connsiteY9" fmla="*/ 101600 h 3479800"/>
              <a:gd name="connsiteX10" fmla="*/ 2184400 w 3149600"/>
              <a:gd name="connsiteY10" fmla="*/ 114300 h 3479800"/>
              <a:gd name="connsiteX11" fmla="*/ 2273300 w 3149600"/>
              <a:gd name="connsiteY11" fmla="*/ 165100 h 3479800"/>
              <a:gd name="connsiteX12" fmla="*/ 2527300 w 3149600"/>
              <a:gd name="connsiteY12" fmla="*/ 317500 h 3479800"/>
              <a:gd name="connsiteX13" fmla="*/ 2590800 w 3149600"/>
              <a:gd name="connsiteY13" fmla="*/ 342900 h 3479800"/>
              <a:gd name="connsiteX14" fmla="*/ 2679700 w 3149600"/>
              <a:gd name="connsiteY14" fmla="*/ 406400 h 3479800"/>
              <a:gd name="connsiteX15" fmla="*/ 2717800 w 3149600"/>
              <a:gd name="connsiteY15" fmla="*/ 431800 h 3479800"/>
              <a:gd name="connsiteX16" fmla="*/ 2755900 w 3149600"/>
              <a:gd name="connsiteY16" fmla="*/ 444500 h 3479800"/>
              <a:gd name="connsiteX17" fmla="*/ 2819400 w 3149600"/>
              <a:gd name="connsiteY17" fmla="*/ 520700 h 3479800"/>
              <a:gd name="connsiteX18" fmla="*/ 2870200 w 3149600"/>
              <a:gd name="connsiteY18" fmla="*/ 571500 h 3479800"/>
              <a:gd name="connsiteX19" fmla="*/ 2882900 w 3149600"/>
              <a:gd name="connsiteY19" fmla="*/ 609600 h 3479800"/>
              <a:gd name="connsiteX20" fmla="*/ 2908300 w 3149600"/>
              <a:gd name="connsiteY20" fmla="*/ 647700 h 3479800"/>
              <a:gd name="connsiteX21" fmla="*/ 2921000 w 3149600"/>
              <a:gd name="connsiteY21" fmla="*/ 698500 h 3479800"/>
              <a:gd name="connsiteX22" fmla="*/ 2933700 w 3149600"/>
              <a:gd name="connsiteY22" fmla="*/ 736600 h 3479800"/>
              <a:gd name="connsiteX23" fmla="*/ 2946400 w 3149600"/>
              <a:gd name="connsiteY23" fmla="*/ 787400 h 3479800"/>
              <a:gd name="connsiteX24" fmla="*/ 2971800 w 3149600"/>
              <a:gd name="connsiteY24" fmla="*/ 838200 h 3479800"/>
              <a:gd name="connsiteX25" fmla="*/ 2997200 w 3149600"/>
              <a:gd name="connsiteY25" fmla="*/ 914400 h 3479800"/>
              <a:gd name="connsiteX26" fmla="*/ 3009900 w 3149600"/>
              <a:gd name="connsiteY26" fmla="*/ 952500 h 3479800"/>
              <a:gd name="connsiteX27" fmla="*/ 3035300 w 3149600"/>
              <a:gd name="connsiteY27" fmla="*/ 990600 h 3479800"/>
              <a:gd name="connsiteX28" fmla="*/ 3073400 w 3149600"/>
              <a:gd name="connsiteY28" fmla="*/ 1117600 h 3479800"/>
              <a:gd name="connsiteX29" fmla="*/ 3086100 w 3149600"/>
              <a:gd name="connsiteY29" fmla="*/ 1295400 h 3479800"/>
              <a:gd name="connsiteX30" fmla="*/ 3111500 w 3149600"/>
              <a:gd name="connsiteY30" fmla="*/ 1752600 h 3479800"/>
              <a:gd name="connsiteX31" fmla="*/ 3124200 w 3149600"/>
              <a:gd name="connsiteY31" fmla="*/ 1790700 h 3479800"/>
              <a:gd name="connsiteX32" fmla="*/ 3149600 w 3149600"/>
              <a:gd name="connsiteY32" fmla="*/ 2362200 h 3479800"/>
              <a:gd name="connsiteX33" fmla="*/ 3136900 w 3149600"/>
              <a:gd name="connsiteY33" fmla="*/ 2844800 h 3479800"/>
              <a:gd name="connsiteX34" fmla="*/ 3111500 w 3149600"/>
              <a:gd name="connsiteY34" fmla="*/ 2895600 h 3479800"/>
              <a:gd name="connsiteX35" fmla="*/ 3098800 w 3149600"/>
              <a:gd name="connsiteY35" fmla="*/ 2946400 h 3479800"/>
              <a:gd name="connsiteX36" fmla="*/ 3035300 w 3149600"/>
              <a:gd name="connsiteY36" fmla="*/ 3060700 h 3479800"/>
              <a:gd name="connsiteX37" fmla="*/ 2959100 w 3149600"/>
              <a:gd name="connsiteY37" fmla="*/ 3136900 h 3479800"/>
              <a:gd name="connsiteX38" fmla="*/ 2844800 w 3149600"/>
              <a:gd name="connsiteY38" fmla="*/ 3238500 h 3479800"/>
              <a:gd name="connsiteX39" fmla="*/ 2819400 w 3149600"/>
              <a:gd name="connsiteY39" fmla="*/ 3276600 h 3479800"/>
              <a:gd name="connsiteX40" fmla="*/ 2717800 w 3149600"/>
              <a:gd name="connsiteY40" fmla="*/ 3340100 h 3479800"/>
              <a:gd name="connsiteX41" fmla="*/ 2641600 w 3149600"/>
              <a:gd name="connsiteY41" fmla="*/ 3390900 h 3479800"/>
              <a:gd name="connsiteX42" fmla="*/ 2578100 w 3149600"/>
              <a:gd name="connsiteY42" fmla="*/ 3403600 h 3479800"/>
              <a:gd name="connsiteX43" fmla="*/ 2463800 w 3149600"/>
              <a:gd name="connsiteY43" fmla="*/ 3441700 h 3479800"/>
              <a:gd name="connsiteX44" fmla="*/ 2387600 w 3149600"/>
              <a:gd name="connsiteY44" fmla="*/ 3467100 h 3479800"/>
              <a:gd name="connsiteX45" fmla="*/ 2349500 w 3149600"/>
              <a:gd name="connsiteY45" fmla="*/ 3479800 h 3479800"/>
              <a:gd name="connsiteX46" fmla="*/ 2044700 w 3149600"/>
              <a:gd name="connsiteY46" fmla="*/ 3467100 h 3479800"/>
              <a:gd name="connsiteX47" fmla="*/ 1968500 w 3149600"/>
              <a:gd name="connsiteY47" fmla="*/ 3441700 h 3479800"/>
              <a:gd name="connsiteX48" fmla="*/ 1879600 w 3149600"/>
              <a:gd name="connsiteY48" fmla="*/ 3416300 h 3479800"/>
              <a:gd name="connsiteX49" fmla="*/ 1790700 w 3149600"/>
              <a:gd name="connsiteY49" fmla="*/ 3352800 h 3479800"/>
              <a:gd name="connsiteX50" fmla="*/ 1739900 w 3149600"/>
              <a:gd name="connsiteY50" fmla="*/ 3314700 h 3479800"/>
              <a:gd name="connsiteX51" fmla="*/ 1638300 w 3149600"/>
              <a:gd name="connsiteY51" fmla="*/ 3276600 h 3479800"/>
              <a:gd name="connsiteX52" fmla="*/ 1473200 w 3149600"/>
              <a:gd name="connsiteY52" fmla="*/ 3187700 h 3479800"/>
              <a:gd name="connsiteX53" fmla="*/ 1422400 w 3149600"/>
              <a:gd name="connsiteY53" fmla="*/ 3149600 h 3479800"/>
              <a:gd name="connsiteX54" fmla="*/ 1333500 w 3149600"/>
              <a:gd name="connsiteY54" fmla="*/ 3098800 h 3479800"/>
              <a:gd name="connsiteX55" fmla="*/ 1282700 w 3149600"/>
              <a:gd name="connsiteY55" fmla="*/ 3048000 h 3479800"/>
              <a:gd name="connsiteX56" fmla="*/ 1244600 w 3149600"/>
              <a:gd name="connsiteY56" fmla="*/ 3022600 h 3479800"/>
              <a:gd name="connsiteX57" fmla="*/ 1193800 w 3149600"/>
              <a:gd name="connsiteY57" fmla="*/ 2971800 h 3479800"/>
              <a:gd name="connsiteX58" fmla="*/ 1143000 w 3149600"/>
              <a:gd name="connsiteY58" fmla="*/ 2946400 h 3479800"/>
              <a:gd name="connsiteX59" fmla="*/ 990600 w 3149600"/>
              <a:gd name="connsiteY59" fmla="*/ 2844800 h 3479800"/>
              <a:gd name="connsiteX60" fmla="*/ 927100 w 3149600"/>
              <a:gd name="connsiteY60" fmla="*/ 2806700 h 3479800"/>
              <a:gd name="connsiteX61" fmla="*/ 787400 w 3149600"/>
              <a:gd name="connsiteY61" fmla="*/ 2692400 h 3479800"/>
              <a:gd name="connsiteX62" fmla="*/ 711200 w 3149600"/>
              <a:gd name="connsiteY62" fmla="*/ 2616200 h 3479800"/>
              <a:gd name="connsiteX63" fmla="*/ 685800 w 3149600"/>
              <a:gd name="connsiteY63" fmla="*/ 2565400 h 3479800"/>
              <a:gd name="connsiteX64" fmla="*/ 635000 w 3149600"/>
              <a:gd name="connsiteY64" fmla="*/ 2501900 h 3479800"/>
              <a:gd name="connsiteX65" fmla="*/ 571500 w 3149600"/>
              <a:gd name="connsiteY65" fmla="*/ 2451100 h 3479800"/>
              <a:gd name="connsiteX66" fmla="*/ 533400 w 3149600"/>
              <a:gd name="connsiteY66" fmla="*/ 2413000 h 3479800"/>
              <a:gd name="connsiteX67" fmla="*/ 444500 w 3149600"/>
              <a:gd name="connsiteY67" fmla="*/ 2336800 h 3479800"/>
              <a:gd name="connsiteX68" fmla="*/ 381000 w 3149600"/>
              <a:gd name="connsiteY68" fmla="*/ 2235200 h 3479800"/>
              <a:gd name="connsiteX69" fmla="*/ 304800 w 3149600"/>
              <a:gd name="connsiteY69" fmla="*/ 2159000 h 3479800"/>
              <a:gd name="connsiteX70" fmla="*/ 279400 w 3149600"/>
              <a:gd name="connsiteY70" fmla="*/ 2108200 h 3479800"/>
              <a:gd name="connsiteX71" fmla="*/ 203200 w 3149600"/>
              <a:gd name="connsiteY71" fmla="*/ 2019300 h 3479800"/>
              <a:gd name="connsiteX72" fmla="*/ 152400 w 3149600"/>
              <a:gd name="connsiteY72" fmla="*/ 1892300 h 3479800"/>
              <a:gd name="connsiteX73" fmla="*/ 127000 w 3149600"/>
              <a:gd name="connsiteY73" fmla="*/ 1841500 h 3479800"/>
              <a:gd name="connsiteX74" fmla="*/ 101600 w 3149600"/>
              <a:gd name="connsiteY74" fmla="*/ 1778000 h 3479800"/>
              <a:gd name="connsiteX75" fmla="*/ 76200 w 3149600"/>
              <a:gd name="connsiteY75" fmla="*/ 1600200 h 3479800"/>
              <a:gd name="connsiteX76" fmla="*/ 50800 w 3149600"/>
              <a:gd name="connsiteY76" fmla="*/ 1524000 h 3479800"/>
              <a:gd name="connsiteX77" fmla="*/ 25400 w 3149600"/>
              <a:gd name="connsiteY77" fmla="*/ 1320800 h 3479800"/>
              <a:gd name="connsiteX78" fmla="*/ 0 w 3149600"/>
              <a:gd name="connsiteY78" fmla="*/ 876300 h 3479800"/>
              <a:gd name="connsiteX79" fmla="*/ 12700 w 3149600"/>
              <a:gd name="connsiteY79" fmla="*/ 482600 h 3479800"/>
              <a:gd name="connsiteX80" fmla="*/ 25400 w 3149600"/>
              <a:gd name="connsiteY80" fmla="*/ 368300 h 3479800"/>
              <a:gd name="connsiteX81" fmla="*/ 38100 w 3149600"/>
              <a:gd name="connsiteY81" fmla="*/ 330200 h 3479800"/>
              <a:gd name="connsiteX82" fmla="*/ 88900 w 3149600"/>
              <a:gd name="connsiteY82" fmla="*/ 241300 h 3479800"/>
              <a:gd name="connsiteX83" fmla="*/ 177800 w 3149600"/>
              <a:gd name="connsiteY83" fmla="*/ 165100 h 3479800"/>
              <a:gd name="connsiteX84" fmla="*/ 292100 w 3149600"/>
              <a:gd name="connsiteY84" fmla="*/ 101600 h 3479800"/>
              <a:gd name="connsiteX85" fmla="*/ 419100 w 3149600"/>
              <a:gd name="connsiteY85" fmla="*/ 76200 h 347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3149600" h="3479800">
                <a:moveTo>
                  <a:pt x="419100" y="76200"/>
                </a:moveTo>
                <a:cubicBezTo>
                  <a:pt x="457200" y="65617"/>
                  <a:pt x="505215" y="40312"/>
                  <a:pt x="520700" y="38100"/>
                </a:cubicBezTo>
                <a:cubicBezTo>
                  <a:pt x="589309" y="28299"/>
                  <a:pt x="815008" y="15192"/>
                  <a:pt x="863600" y="12700"/>
                </a:cubicBezTo>
                <a:lnTo>
                  <a:pt x="1155700" y="0"/>
                </a:lnTo>
                <a:lnTo>
                  <a:pt x="1524000" y="12700"/>
                </a:lnTo>
                <a:cubicBezTo>
                  <a:pt x="1579133" y="15325"/>
                  <a:pt x="1634282" y="18951"/>
                  <a:pt x="1689100" y="25400"/>
                </a:cubicBezTo>
                <a:cubicBezTo>
                  <a:pt x="1706435" y="27439"/>
                  <a:pt x="1722541" y="36273"/>
                  <a:pt x="1739900" y="38100"/>
                </a:cubicBezTo>
                <a:cubicBezTo>
                  <a:pt x="1803191" y="44762"/>
                  <a:pt x="1866900" y="46567"/>
                  <a:pt x="1930400" y="50800"/>
                </a:cubicBezTo>
                <a:cubicBezTo>
                  <a:pt x="1955294" y="54949"/>
                  <a:pt x="2042207" y="68593"/>
                  <a:pt x="2070100" y="76200"/>
                </a:cubicBezTo>
                <a:cubicBezTo>
                  <a:pt x="2095931" y="83245"/>
                  <a:pt x="2120900" y="93133"/>
                  <a:pt x="2146300" y="101600"/>
                </a:cubicBezTo>
                <a:cubicBezTo>
                  <a:pt x="2159000" y="105833"/>
                  <a:pt x="2173261" y="106874"/>
                  <a:pt x="2184400" y="114300"/>
                </a:cubicBezTo>
                <a:cubicBezTo>
                  <a:pt x="2277225" y="176183"/>
                  <a:pt x="2160509" y="100648"/>
                  <a:pt x="2273300" y="165100"/>
                </a:cubicBezTo>
                <a:cubicBezTo>
                  <a:pt x="2394655" y="234446"/>
                  <a:pt x="2222847" y="195719"/>
                  <a:pt x="2527300" y="317500"/>
                </a:cubicBezTo>
                <a:cubicBezTo>
                  <a:pt x="2548467" y="325967"/>
                  <a:pt x="2570410" y="332705"/>
                  <a:pt x="2590800" y="342900"/>
                </a:cubicBezTo>
                <a:cubicBezTo>
                  <a:pt x="2610753" y="352877"/>
                  <a:pt x="2666277" y="396812"/>
                  <a:pt x="2679700" y="406400"/>
                </a:cubicBezTo>
                <a:cubicBezTo>
                  <a:pt x="2692120" y="415272"/>
                  <a:pt x="2704148" y="424974"/>
                  <a:pt x="2717800" y="431800"/>
                </a:cubicBezTo>
                <a:cubicBezTo>
                  <a:pt x="2729774" y="437787"/>
                  <a:pt x="2743200" y="440267"/>
                  <a:pt x="2755900" y="444500"/>
                </a:cubicBezTo>
                <a:cubicBezTo>
                  <a:pt x="2888015" y="576615"/>
                  <a:pt x="2713312" y="396931"/>
                  <a:pt x="2819400" y="520700"/>
                </a:cubicBezTo>
                <a:cubicBezTo>
                  <a:pt x="2834985" y="538882"/>
                  <a:pt x="2853267" y="554567"/>
                  <a:pt x="2870200" y="571500"/>
                </a:cubicBezTo>
                <a:cubicBezTo>
                  <a:pt x="2874433" y="584200"/>
                  <a:pt x="2876913" y="597626"/>
                  <a:pt x="2882900" y="609600"/>
                </a:cubicBezTo>
                <a:cubicBezTo>
                  <a:pt x="2889726" y="623252"/>
                  <a:pt x="2902287" y="633671"/>
                  <a:pt x="2908300" y="647700"/>
                </a:cubicBezTo>
                <a:cubicBezTo>
                  <a:pt x="2915176" y="663743"/>
                  <a:pt x="2916205" y="681717"/>
                  <a:pt x="2921000" y="698500"/>
                </a:cubicBezTo>
                <a:cubicBezTo>
                  <a:pt x="2924678" y="711372"/>
                  <a:pt x="2930022" y="723728"/>
                  <a:pt x="2933700" y="736600"/>
                </a:cubicBezTo>
                <a:cubicBezTo>
                  <a:pt x="2938495" y="753383"/>
                  <a:pt x="2940271" y="771057"/>
                  <a:pt x="2946400" y="787400"/>
                </a:cubicBezTo>
                <a:cubicBezTo>
                  <a:pt x="2953047" y="805127"/>
                  <a:pt x="2964769" y="820622"/>
                  <a:pt x="2971800" y="838200"/>
                </a:cubicBezTo>
                <a:cubicBezTo>
                  <a:pt x="2981744" y="863059"/>
                  <a:pt x="2988733" y="889000"/>
                  <a:pt x="2997200" y="914400"/>
                </a:cubicBezTo>
                <a:cubicBezTo>
                  <a:pt x="3001433" y="927100"/>
                  <a:pt x="3002474" y="941361"/>
                  <a:pt x="3009900" y="952500"/>
                </a:cubicBezTo>
                <a:cubicBezTo>
                  <a:pt x="3018367" y="965200"/>
                  <a:pt x="3029101" y="976652"/>
                  <a:pt x="3035300" y="990600"/>
                </a:cubicBezTo>
                <a:cubicBezTo>
                  <a:pt x="3052968" y="1030354"/>
                  <a:pt x="3062845" y="1075380"/>
                  <a:pt x="3073400" y="1117600"/>
                </a:cubicBezTo>
                <a:cubicBezTo>
                  <a:pt x="3077633" y="1176867"/>
                  <a:pt x="3083339" y="1236047"/>
                  <a:pt x="3086100" y="1295400"/>
                </a:cubicBezTo>
                <a:cubicBezTo>
                  <a:pt x="3091115" y="1403222"/>
                  <a:pt x="3083552" y="1612860"/>
                  <a:pt x="3111500" y="1752600"/>
                </a:cubicBezTo>
                <a:cubicBezTo>
                  <a:pt x="3114125" y="1765727"/>
                  <a:pt x="3119967" y="1778000"/>
                  <a:pt x="3124200" y="1790700"/>
                </a:cubicBezTo>
                <a:cubicBezTo>
                  <a:pt x="3147655" y="2025252"/>
                  <a:pt x="3149600" y="2014323"/>
                  <a:pt x="3149600" y="2362200"/>
                </a:cubicBezTo>
                <a:cubicBezTo>
                  <a:pt x="3149600" y="2523122"/>
                  <a:pt x="3148365" y="2684287"/>
                  <a:pt x="3136900" y="2844800"/>
                </a:cubicBezTo>
                <a:cubicBezTo>
                  <a:pt x="3135551" y="2863684"/>
                  <a:pt x="3118147" y="2877873"/>
                  <a:pt x="3111500" y="2895600"/>
                </a:cubicBezTo>
                <a:cubicBezTo>
                  <a:pt x="3105371" y="2911943"/>
                  <a:pt x="3103595" y="2929617"/>
                  <a:pt x="3098800" y="2946400"/>
                </a:cubicBezTo>
                <a:cubicBezTo>
                  <a:pt x="3087901" y="2984546"/>
                  <a:pt x="3067405" y="3039297"/>
                  <a:pt x="3035300" y="3060700"/>
                </a:cubicBezTo>
                <a:cubicBezTo>
                  <a:pt x="2964098" y="3108168"/>
                  <a:pt x="3027839" y="3059569"/>
                  <a:pt x="2959100" y="3136900"/>
                </a:cubicBezTo>
                <a:cubicBezTo>
                  <a:pt x="2747683" y="3374745"/>
                  <a:pt x="3013557" y="3069743"/>
                  <a:pt x="2844800" y="3238500"/>
                </a:cubicBezTo>
                <a:cubicBezTo>
                  <a:pt x="2834007" y="3249293"/>
                  <a:pt x="2831319" y="3267065"/>
                  <a:pt x="2819400" y="3276600"/>
                </a:cubicBezTo>
                <a:cubicBezTo>
                  <a:pt x="2788214" y="3301549"/>
                  <a:pt x="2751030" y="3317947"/>
                  <a:pt x="2717800" y="3340100"/>
                </a:cubicBezTo>
                <a:cubicBezTo>
                  <a:pt x="2692400" y="3357033"/>
                  <a:pt x="2671534" y="3384913"/>
                  <a:pt x="2641600" y="3390900"/>
                </a:cubicBezTo>
                <a:cubicBezTo>
                  <a:pt x="2620433" y="3395133"/>
                  <a:pt x="2598925" y="3397920"/>
                  <a:pt x="2578100" y="3403600"/>
                </a:cubicBezTo>
                <a:lnTo>
                  <a:pt x="2463800" y="3441700"/>
                </a:lnTo>
                <a:lnTo>
                  <a:pt x="2387600" y="3467100"/>
                </a:lnTo>
                <a:lnTo>
                  <a:pt x="2349500" y="3479800"/>
                </a:lnTo>
                <a:cubicBezTo>
                  <a:pt x="2247900" y="3475567"/>
                  <a:pt x="2145883" y="3477218"/>
                  <a:pt x="2044700" y="3467100"/>
                </a:cubicBezTo>
                <a:cubicBezTo>
                  <a:pt x="2018059" y="3464436"/>
                  <a:pt x="1994475" y="3448194"/>
                  <a:pt x="1968500" y="3441700"/>
                </a:cubicBezTo>
                <a:cubicBezTo>
                  <a:pt x="1904713" y="3425753"/>
                  <a:pt x="1934259" y="3434520"/>
                  <a:pt x="1879600" y="3416300"/>
                </a:cubicBezTo>
                <a:cubicBezTo>
                  <a:pt x="1806969" y="3343669"/>
                  <a:pt x="1879852" y="3408520"/>
                  <a:pt x="1790700" y="3352800"/>
                </a:cubicBezTo>
                <a:cubicBezTo>
                  <a:pt x="1772751" y="3341582"/>
                  <a:pt x="1757849" y="3325918"/>
                  <a:pt x="1739900" y="3314700"/>
                </a:cubicBezTo>
                <a:cubicBezTo>
                  <a:pt x="1695625" y="3287028"/>
                  <a:pt x="1687057" y="3288789"/>
                  <a:pt x="1638300" y="3276600"/>
                </a:cubicBezTo>
                <a:cubicBezTo>
                  <a:pt x="1519431" y="3187448"/>
                  <a:pt x="1578211" y="3208702"/>
                  <a:pt x="1473200" y="3187700"/>
                </a:cubicBezTo>
                <a:cubicBezTo>
                  <a:pt x="1456267" y="3175000"/>
                  <a:pt x="1440349" y="3160818"/>
                  <a:pt x="1422400" y="3149600"/>
                </a:cubicBezTo>
                <a:cubicBezTo>
                  <a:pt x="1378050" y="3121881"/>
                  <a:pt x="1371146" y="3131068"/>
                  <a:pt x="1333500" y="3098800"/>
                </a:cubicBezTo>
                <a:cubicBezTo>
                  <a:pt x="1315318" y="3083215"/>
                  <a:pt x="1300882" y="3063585"/>
                  <a:pt x="1282700" y="3048000"/>
                </a:cubicBezTo>
                <a:cubicBezTo>
                  <a:pt x="1271111" y="3038067"/>
                  <a:pt x="1256189" y="3032533"/>
                  <a:pt x="1244600" y="3022600"/>
                </a:cubicBezTo>
                <a:cubicBezTo>
                  <a:pt x="1226418" y="3007015"/>
                  <a:pt x="1212958" y="2986168"/>
                  <a:pt x="1193800" y="2971800"/>
                </a:cubicBezTo>
                <a:cubicBezTo>
                  <a:pt x="1178654" y="2960441"/>
                  <a:pt x="1159353" y="2955939"/>
                  <a:pt x="1143000" y="2946400"/>
                </a:cubicBezTo>
                <a:cubicBezTo>
                  <a:pt x="927093" y="2820455"/>
                  <a:pt x="1124419" y="2934013"/>
                  <a:pt x="990600" y="2844800"/>
                </a:cubicBezTo>
                <a:cubicBezTo>
                  <a:pt x="970061" y="2831108"/>
                  <a:pt x="946063" y="2822503"/>
                  <a:pt x="927100" y="2806700"/>
                </a:cubicBezTo>
                <a:cubicBezTo>
                  <a:pt x="773670" y="2678841"/>
                  <a:pt x="898788" y="2748094"/>
                  <a:pt x="787400" y="2692400"/>
                </a:cubicBezTo>
                <a:cubicBezTo>
                  <a:pt x="693462" y="2551493"/>
                  <a:pt x="852974" y="2781603"/>
                  <a:pt x="711200" y="2616200"/>
                </a:cubicBezTo>
                <a:cubicBezTo>
                  <a:pt x="698879" y="2601826"/>
                  <a:pt x="696302" y="2581152"/>
                  <a:pt x="685800" y="2565400"/>
                </a:cubicBezTo>
                <a:cubicBezTo>
                  <a:pt x="670764" y="2542846"/>
                  <a:pt x="654167" y="2521067"/>
                  <a:pt x="635000" y="2501900"/>
                </a:cubicBezTo>
                <a:cubicBezTo>
                  <a:pt x="615833" y="2482733"/>
                  <a:pt x="591900" y="2468950"/>
                  <a:pt x="571500" y="2451100"/>
                </a:cubicBezTo>
                <a:cubicBezTo>
                  <a:pt x="557983" y="2439273"/>
                  <a:pt x="547037" y="2424689"/>
                  <a:pt x="533400" y="2413000"/>
                </a:cubicBezTo>
                <a:cubicBezTo>
                  <a:pt x="484348" y="2370956"/>
                  <a:pt x="483892" y="2384070"/>
                  <a:pt x="444500" y="2336800"/>
                </a:cubicBezTo>
                <a:cubicBezTo>
                  <a:pt x="364857" y="2241229"/>
                  <a:pt x="492532" y="2371516"/>
                  <a:pt x="381000" y="2235200"/>
                </a:cubicBezTo>
                <a:cubicBezTo>
                  <a:pt x="358253" y="2207399"/>
                  <a:pt x="327240" y="2187050"/>
                  <a:pt x="304800" y="2159000"/>
                </a:cubicBezTo>
                <a:cubicBezTo>
                  <a:pt x="292973" y="2144217"/>
                  <a:pt x="290404" y="2123606"/>
                  <a:pt x="279400" y="2108200"/>
                </a:cubicBezTo>
                <a:cubicBezTo>
                  <a:pt x="175496" y="1962734"/>
                  <a:pt x="311988" y="2193361"/>
                  <a:pt x="203200" y="2019300"/>
                </a:cubicBezTo>
                <a:cubicBezTo>
                  <a:pt x="170107" y="1966351"/>
                  <a:pt x="177733" y="1955633"/>
                  <a:pt x="152400" y="1892300"/>
                </a:cubicBezTo>
                <a:cubicBezTo>
                  <a:pt x="145369" y="1874722"/>
                  <a:pt x="134689" y="1858800"/>
                  <a:pt x="127000" y="1841500"/>
                </a:cubicBezTo>
                <a:cubicBezTo>
                  <a:pt x="117741" y="1820668"/>
                  <a:pt x="110067" y="1799167"/>
                  <a:pt x="101600" y="1778000"/>
                </a:cubicBezTo>
                <a:cubicBezTo>
                  <a:pt x="97841" y="1747928"/>
                  <a:pt x="85355" y="1636822"/>
                  <a:pt x="76200" y="1600200"/>
                </a:cubicBezTo>
                <a:cubicBezTo>
                  <a:pt x="69706" y="1574225"/>
                  <a:pt x="59267" y="1549400"/>
                  <a:pt x="50800" y="1524000"/>
                </a:cubicBezTo>
                <a:cubicBezTo>
                  <a:pt x="42333" y="1456267"/>
                  <a:pt x="30635" y="1388859"/>
                  <a:pt x="25400" y="1320800"/>
                </a:cubicBezTo>
                <a:cubicBezTo>
                  <a:pt x="5550" y="1062745"/>
                  <a:pt x="15206" y="1210839"/>
                  <a:pt x="0" y="876300"/>
                </a:cubicBezTo>
                <a:cubicBezTo>
                  <a:pt x="4233" y="745067"/>
                  <a:pt x="6143" y="613738"/>
                  <a:pt x="12700" y="482600"/>
                </a:cubicBezTo>
                <a:cubicBezTo>
                  <a:pt x="14614" y="444313"/>
                  <a:pt x="19098" y="406113"/>
                  <a:pt x="25400" y="368300"/>
                </a:cubicBezTo>
                <a:cubicBezTo>
                  <a:pt x="27601" y="355095"/>
                  <a:pt x="32827" y="342505"/>
                  <a:pt x="38100" y="330200"/>
                </a:cubicBezTo>
                <a:cubicBezTo>
                  <a:pt x="49060" y="304626"/>
                  <a:pt x="70143" y="263808"/>
                  <a:pt x="88900" y="241300"/>
                </a:cubicBezTo>
                <a:cubicBezTo>
                  <a:pt x="115211" y="209727"/>
                  <a:pt x="144164" y="188645"/>
                  <a:pt x="177800" y="165100"/>
                </a:cubicBezTo>
                <a:cubicBezTo>
                  <a:pt x="223482" y="133123"/>
                  <a:pt x="243307" y="112443"/>
                  <a:pt x="292100" y="101600"/>
                </a:cubicBezTo>
                <a:cubicBezTo>
                  <a:pt x="364909" y="85420"/>
                  <a:pt x="381000" y="86783"/>
                  <a:pt x="419100" y="76200"/>
                </a:cubicBezTo>
                <a:close/>
              </a:path>
            </a:pathLst>
          </a:custGeom>
          <a:solidFill>
            <a:srgbClr val="E3D88B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369332"/>
          </a:xfrm>
        </p:spPr>
        <p:txBody>
          <a:bodyPr/>
          <a:lstStyle/>
          <a:p>
            <a:r>
              <a:rPr lang="en-GB" sz="2400" dirty="0" smtClean="0"/>
              <a:t>Scalable </a:t>
            </a:r>
            <a:r>
              <a:rPr lang="en-US" sz="2400" dirty="0" smtClean="0"/>
              <a:t>HPC: from local “Tier-2” to European “Tier-0”</a:t>
            </a:r>
            <a:endParaRPr lang="en-GB" sz="24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3711623" y="751514"/>
            <a:ext cx="2420450" cy="3223588"/>
            <a:chOff x="2051657" y="1484390"/>
            <a:chExt cx="2553514" cy="3400805"/>
          </a:xfrm>
        </p:grpSpPr>
        <p:grpSp>
          <p:nvGrpSpPr>
            <p:cNvPr id="7" name="Group 6"/>
            <p:cNvGrpSpPr/>
            <p:nvPr/>
          </p:nvGrpSpPr>
          <p:grpSpPr>
            <a:xfrm>
              <a:off x="2051657" y="1484390"/>
              <a:ext cx="2553514" cy="3400805"/>
              <a:chOff x="2191649" y="967796"/>
              <a:chExt cx="2553514" cy="3400805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769458" y="1392897"/>
                <a:ext cx="3400805" cy="2550604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438" t="1230" r="9363" b="30342"/>
              <a:stretch/>
            </p:blipFill>
            <p:spPr>
              <a:xfrm>
                <a:off x="2191649" y="2610383"/>
                <a:ext cx="1188720" cy="1737360"/>
              </a:xfrm>
              <a:prstGeom prst="rect">
                <a:avLst/>
              </a:prstGeom>
            </p:spPr>
          </p:pic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1657" y="2029345"/>
              <a:ext cx="2553514" cy="1123633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345295" y="1145465"/>
            <a:ext cx="1904081" cy="1125949"/>
            <a:chOff x="238125" y="2997628"/>
            <a:chExt cx="1680219" cy="99357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8125" y="2997629"/>
              <a:ext cx="1676451" cy="99357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87357" y="2997628"/>
              <a:ext cx="830987" cy="993571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34790" y="2953730"/>
            <a:ext cx="1351286" cy="73564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126" y="2295051"/>
            <a:ext cx="828100" cy="55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74882" y="4877970"/>
            <a:ext cx="5043047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r" defTabSz="825500"/>
            <a:r>
              <a:rPr kumimoji="0" lang="en-GB" sz="7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Photos: Nikhef NDPF, </a:t>
            </a:r>
            <a:r>
              <a:rPr kumimoji="0" lang="en-GB" sz="7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DelftBlue</a:t>
            </a:r>
            <a:r>
              <a:rPr lang="en-GB" sz="700" cap="none" dirty="0">
                <a:solidFill>
                  <a:srgbClr val="6F2575"/>
                </a:solidFill>
              </a:rPr>
              <a:t>/</a:t>
            </a:r>
            <a:r>
              <a:rPr kumimoji="0" lang="en-GB" sz="7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TUDelft</a:t>
            </a:r>
            <a:r>
              <a:rPr kumimoji="0" lang="en-GB" sz="7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, SURF Data Repository, </a:t>
            </a:r>
            <a:r>
              <a:rPr kumimoji="0" lang="en-GB" sz="7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Snellius</a:t>
            </a:r>
            <a:r>
              <a:rPr kumimoji="0" lang="en-GB" sz="7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, SURF @ </a:t>
            </a:r>
            <a:r>
              <a:rPr kumimoji="0" lang="en-GB" sz="7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DigitalRealty</a:t>
            </a:r>
            <a:r>
              <a:rPr kumimoji="0" lang="en-GB" sz="7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/>
            </a:r>
            <a:br>
              <a:rPr kumimoji="0" lang="en-GB" sz="7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</a:br>
            <a:r>
              <a:rPr kumimoji="0" lang="en-GB" sz="7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Steamship: Michael on </a:t>
            </a:r>
            <a:r>
              <a:rPr kumimoji="0" lang="en-GB" sz="70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Unsplash</a:t>
            </a:r>
            <a:r>
              <a:rPr lang="en-GB" sz="700" cap="none" dirty="0">
                <a:solidFill>
                  <a:srgbClr val="6F2575"/>
                </a:solidFill>
              </a:rPr>
              <a:t> (https://</a:t>
            </a:r>
            <a:r>
              <a:rPr lang="en-GB" sz="700" cap="none" dirty="0" smtClean="0">
                <a:solidFill>
                  <a:srgbClr val="6F2575"/>
                </a:solidFill>
              </a:rPr>
              <a:t>unsplash.com/photos/944sDSMQ778), Tile</a:t>
            </a:r>
            <a:r>
              <a:rPr lang="en-GB" sz="700" cap="none" dirty="0">
                <a:solidFill>
                  <a:srgbClr val="6F2575"/>
                </a:solidFill>
              </a:rPr>
              <a:t>: </a:t>
            </a:r>
            <a:r>
              <a:rPr lang="en-GB" sz="700" cap="none" dirty="0" err="1">
                <a:solidFill>
                  <a:srgbClr val="6F2575"/>
                </a:solidFill>
              </a:rPr>
              <a:t>Nationaal</a:t>
            </a:r>
            <a:r>
              <a:rPr lang="en-GB" sz="700" cap="none" dirty="0">
                <a:solidFill>
                  <a:srgbClr val="6F2575"/>
                </a:solidFill>
              </a:rPr>
              <a:t> Museum van </a:t>
            </a:r>
            <a:r>
              <a:rPr lang="en-GB" sz="700" cap="none" dirty="0" err="1">
                <a:solidFill>
                  <a:srgbClr val="6F2575"/>
                </a:solidFill>
              </a:rPr>
              <a:t>Wereldculturen</a:t>
            </a:r>
            <a:endParaRPr kumimoji="0" lang="en-GB" sz="7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78812" y="3996122"/>
            <a:ext cx="3407984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SURF National Infrastructure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cap="none" dirty="0" smtClean="0">
                <a:solidFill>
                  <a:srgbClr val="6F2575"/>
                </a:solidFill>
              </a:rPr>
              <a:t>foundation </a:t>
            </a:r>
            <a:r>
              <a:rPr lang="en-GB" sz="1600" i="1" cap="none" dirty="0" smtClean="0">
                <a:solidFill>
                  <a:srgbClr val="6F2575"/>
                </a:solidFill>
              </a:rPr>
              <a:t>as well as </a:t>
            </a:r>
            <a:r>
              <a:rPr lang="en-GB" sz="1600" cap="none" dirty="0" smtClean="0">
                <a:solidFill>
                  <a:srgbClr val="6F2575"/>
                </a:solidFill>
              </a:rPr>
              <a:t>stepping stone</a:t>
            </a:r>
            <a:endParaRPr kumimoji="0" lang="en-GB" sz="16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4784" y="2239364"/>
            <a:ext cx="1301638" cy="425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05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Nikhef “</a:t>
            </a:r>
            <a:r>
              <a:rPr kumimoji="0" lang="en-GB" sz="1050" b="0" i="0" u="none" strike="noStrike" cap="none" spc="0" normalizeH="0" dirty="0" err="1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Stoomboot</a:t>
            </a:r>
            <a:r>
              <a:rPr kumimoji="0" lang="en-GB" sz="105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” </a:t>
            </a:r>
            <a:br>
              <a:rPr kumimoji="0" lang="en-GB" sz="105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</a:br>
            <a:r>
              <a:rPr kumimoji="0" lang="en-GB" sz="105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Analysis </a:t>
            </a:r>
            <a:r>
              <a:rPr lang="en-GB" sz="1050" cap="none" dirty="0">
                <a:solidFill>
                  <a:srgbClr val="6F2575"/>
                </a:solidFill>
              </a:rPr>
              <a:t>F</a:t>
            </a:r>
            <a:r>
              <a:rPr kumimoji="0" lang="en-GB" sz="1050" b="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acility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02777" y="3402941"/>
            <a:ext cx="355454" cy="34637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684259" y="3669419"/>
            <a:ext cx="56425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…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07678" y="3112143"/>
            <a:ext cx="2096728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with </a:t>
            </a:r>
            <a: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local expertise</a:t>
            </a:r>
            <a:b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</a:br>
            <a:r>
              <a:rPr kumimoji="0" lang="en-GB" sz="160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to enable exploitation </a:t>
            </a:r>
            <a:br>
              <a:rPr kumimoji="0" lang="en-GB" sz="1600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</a:br>
            <a: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of European and</a:t>
            </a:r>
            <a:b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</a:br>
            <a: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global resources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312" y="1498348"/>
            <a:ext cx="3129772" cy="136478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31342" y="2070504"/>
            <a:ext cx="571522" cy="3627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954" y="719716"/>
            <a:ext cx="1040625" cy="803016"/>
          </a:xfrm>
          <a:prstGeom prst="rect">
            <a:avLst/>
          </a:prstGeom>
        </p:spPr>
      </p:pic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87" y="2728888"/>
            <a:ext cx="1466896" cy="53081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90130" y="3247841"/>
            <a:ext cx="846386" cy="2410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9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ALICE, Leiden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674416" y="3661475"/>
            <a:ext cx="872034" cy="2410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900" b="0" i="0" u="none" strike="noStrike" cap="none" spc="0" normalizeH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DelftBlue</a:t>
            </a:r>
            <a:r>
              <a:rPr kumimoji="0" lang="en-GB" sz="9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, TUD</a:t>
            </a:r>
          </a:p>
        </p:txBody>
      </p:sp>
    </p:spTree>
    <p:extLst>
      <p:ext uri="{BB962C8B-B14F-4D97-AF65-F5344CB8AC3E}">
        <p14:creationId xmlns:p14="http://schemas.microsoft.com/office/powerpoint/2010/main" val="123729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Computing and networks for research crossing borders with ease</a:t>
            </a:r>
            <a:endParaRPr lang="nl-NL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Collaboration </a:t>
            </a:r>
            <a:r>
              <a:rPr lang="en-GB" dirty="0" smtClean="0"/>
              <a:t>has </a:t>
            </a:r>
            <a:r>
              <a:rPr lang="en-GB" dirty="0" smtClean="0"/>
              <a:t>long since outgrown </a:t>
            </a:r>
            <a:r>
              <a:rPr lang="en-GB" dirty="0" smtClean="0"/>
              <a:t>the one terminal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900" dirty="0" smtClean="0"/>
              <a:t>Nikhef room H1.37 – terminal stations on the raised data floor of the computer room (H1.40, behind the glass-panel walls)</a:t>
            </a:r>
            <a:endParaRPr lang="en-GB" sz="900" dirty="0"/>
          </a:p>
        </p:txBody>
      </p:sp>
      <p:pic>
        <p:nvPicPr>
          <p:cNvPr id="7" name="object 9"/>
          <p:cNvPicPr/>
          <p:nvPr/>
        </p:nvPicPr>
        <p:blipFill rotWithShape="1">
          <a:blip r:embed="rId2" cstate="print"/>
          <a:srcRect l="1537" r="-66"/>
          <a:stretch/>
        </p:blipFill>
        <p:spPr>
          <a:xfrm>
            <a:off x="238125" y="726427"/>
            <a:ext cx="5508000" cy="35465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765" y="2003156"/>
            <a:ext cx="2000110" cy="2505425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half" idx="14"/>
          </p:nvPr>
        </p:nvSpPr>
        <p:spPr>
          <a:xfrm>
            <a:off x="4685415" y="1472660"/>
            <a:ext cx="4302236" cy="863512"/>
          </a:xfrm>
          <a:solidFill>
            <a:schemeClr val="bg1"/>
          </a:solidFill>
          <a:ln>
            <a:solidFill>
              <a:srgbClr val="E3D88B"/>
            </a:solidFill>
          </a:ln>
        </p:spPr>
        <p:txBody>
          <a:bodyPr lIns="72000" tIns="72000" rIns="72000" bIns="72000"/>
          <a:lstStyle/>
          <a:p>
            <a:r>
              <a:rPr lang="en-GB" sz="1600" dirty="0" smtClean="0"/>
              <a:t>With one system usin</a:t>
            </a:r>
            <a:r>
              <a:rPr lang="en-GB" sz="1600" dirty="0" smtClean="0"/>
              <a:t>g </a:t>
            </a:r>
            <a:r>
              <a:rPr lang="en-GB" sz="1600" dirty="0" smtClean="0"/>
              <a:t>several </a:t>
            </a:r>
            <a:r>
              <a:rPr lang="en-GB" sz="1600" dirty="0" smtClean="0"/>
              <a:t>racks</a:t>
            </a:r>
          </a:p>
          <a:p>
            <a:endParaRPr lang="en-GB" sz="1600" dirty="0" smtClean="0"/>
          </a:p>
          <a:p>
            <a:r>
              <a:rPr lang="en-GB" sz="1600" dirty="0" smtClean="0"/>
              <a:t>and with just </a:t>
            </a:r>
            <a:r>
              <a:rPr lang="en-GB" sz="1600" dirty="0" smtClean="0"/>
              <a:t>a few people hunched over them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68061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ikhef-DG22-NikUM-main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dirty="0" err="1" smtClean="0">
            <a:ln>
              <a:noFill/>
            </a:ln>
            <a:solidFill>
              <a:srgbClr val="6F2575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F3EA46B6-B1CC-423D-8D72-303E5087AE02}" vid="{59042822-A328-4C5D-AA20-9F5BEECD071B}"/>
    </a:ext>
  </a:extLst>
</a:theme>
</file>

<file path=ppt/theme/theme2.xml><?xml version="1.0" encoding="utf-8"?>
<a:theme xmlns:a="http://schemas.openxmlformats.org/drawingml/2006/main" name="Nikhef-DG22-NikOnly-main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dirty="0" err="1" smtClean="0">
            <a:ln>
              <a:noFill/>
            </a:ln>
            <a:solidFill>
              <a:srgbClr val="6F2575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F3EA46B6-B1CC-423D-8D72-303E5087AE02}" vid="{A204BAA0-0B4C-4777-9C9A-A1B2C4053E35}"/>
    </a:ext>
  </a:extLst>
</a:theme>
</file>

<file path=ppt/theme/theme3.xml><?xml version="1.0" encoding="utf-8"?>
<a:theme xmlns:a="http://schemas.openxmlformats.org/drawingml/2006/main" name="Nikhef-DG22-NikUM-Closures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F3EA46B6-B1CC-423D-8D72-303E5087AE02}" vid="{787E897D-5A26-4200-840E-39D1B0C9D5E5}"/>
    </a:ext>
  </a:extLst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000" b="0" i="0" u="none" strike="noStrike" cap="all" spc="0" normalizeH="0" baseline="0">
            <a:ln>
              <a:noFill/>
            </a:ln>
            <a:solidFill>
              <a:srgbClr val="E6223D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Nikhef_presentatie-template-lc-2018-DGUM-MF</Template>
  <TotalTime>3793</TotalTime>
  <Words>1846</Words>
  <Application>Microsoft Office PowerPoint</Application>
  <PresentationFormat>On-screen Show (16:9)</PresentationFormat>
  <Paragraphs>194</Paragraphs>
  <Slides>19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Akkurat Std</vt:lpstr>
      <vt:lpstr>Akkurat Std Mono</vt:lpstr>
      <vt:lpstr>Arial</vt:lpstr>
      <vt:lpstr>Calibri</vt:lpstr>
      <vt:lpstr>Candara</vt:lpstr>
      <vt:lpstr>Helvetica Neue</vt:lpstr>
      <vt:lpstr>Helvetica Neue Medium</vt:lpstr>
      <vt:lpstr>Minion Pro</vt:lpstr>
      <vt:lpstr>Times New Roman</vt:lpstr>
      <vt:lpstr>Verdana</vt:lpstr>
      <vt:lpstr>Wingdings</vt:lpstr>
      <vt:lpstr>Nikhef-DG22-NikUM-main</vt:lpstr>
      <vt:lpstr>Nikhef-DG22-NikOnly-main</vt:lpstr>
      <vt:lpstr>Nikhef-DG22-NikUM-Closures</vt:lpstr>
      <vt:lpstr>PHOTO-PAINT</vt:lpstr>
      <vt:lpstr>Collaborative  e-infrastructures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Molto grazie</vt:lpstr>
    </vt:vector>
  </TitlesOfParts>
  <Company>Nikhef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Collaborative  e-infrastructures</dc:title>
  <dc:creator>davidg</dc:creator>
  <cp:lastModifiedBy>davidg</cp:lastModifiedBy>
  <cp:revision>155</cp:revision>
  <dcterms:created xsi:type="dcterms:W3CDTF">2025-05-06T06:32:18Z</dcterms:created>
  <dcterms:modified xsi:type="dcterms:W3CDTF">2025-05-18T15:50:46Z</dcterms:modified>
</cp:coreProperties>
</file>