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4" r:id="rId3"/>
    <p:sldId id="405" r:id="rId4"/>
    <p:sldId id="409" r:id="rId5"/>
    <p:sldId id="410" r:id="rId6"/>
    <p:sldId id="406" r:id="rId7"/>
    <p:sldId id="407" r:id="rId8"/>
    <p:sldId id="408" r:id="rId9"/>
    <p:sldId id="411" r:id="rId10"/>
    <p:sldId id="412" r:id="rId11"/>
    <p:sldId id="383" r:id="rId12"/>
  </p:sldIdLst>
  <p:sldSz cx="9144000" cy="6858000" type="screen4x3"/>
  <p:notesSz cx="7099300" cy="10234613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00"/>
    <a:srgbClr val="000099"/>
    <a:srgbClr val="FFFFFF"/>
    <a:srgbClr val="F8F8F8"/>
    <a:srgbClr val="000066"/>
    <a:srgbClr val="3333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95" autoAdjust="0"/>
    <p:restoredTop sz="94737" autoAdjust="0"/>
  </p:normalViewPr>
  <p:slideViewPr>
    <p:cSldViewPr snapToGrid="0">
      <p:cViewPr varScale="1">
        <p:scale>
          <a:sx n="63" d="100"/>
          <a:sy n="63" d="100"/>
        </p:scale>
        <p:origin x="-3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69DF554-53C5-4C77-BB83-B3F9812F7C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l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FC9945C-F51F-4ECE-8EEE-593A3DAB87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C8E8D-8A90-430B-A171-E451C496B301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59338"/>
            <a:ext cx="5208587" cy="4610100"/>
          </a:xfrm>
          <a:noFill/>
          <a:ln/>
        </p:spPr>
        <p:txBody>
          <a:bodyPr wrap="none" anchor="ctr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18" descr="eugridpma-02v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1463" y="550863"/>
            <a:ext cx="6024562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10000"/>
            <a:ext cx="7772400" cy="2514600"/>
          </a:xfrm>
          <a:noFill/>
        </p:spPr>
        <p:txBody>
          <a:bodyPr lIns="91440" tIns="45720" rIns="91440" bIns="45720"/>
          <a:lstStyle>
            <a:lvl1pPr algn="ctr">
              <a:defRPr sz="4000"/>
            </a:lvl1pPr>
          </a:lstStyle>
          <a:p>
            <a:r>
              <a:rPr lang="en-GB"/>
              <a:t>Haga clic para modificar el estilo de título del patrón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2288" y="152400"/>
            <a:ext cx="2011362" cy="6311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81688" cy="6311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3943350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944938" cy="5168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ugridpma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057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20" descr="eugridpma-02v03trozo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267575" y="1905000"/>
            <a:ext cx="18764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9"/>
          <p:cNvGrpSpPr>
            <a:grpSpLocks/>
          </p:cNvGrpSpPr>
          <p:nvPr/>
        </p:nvGrpSpPr>
        <p:grpSpPr bwMode="auto">
          <a:xfrm>
            <a:off x="5259388" y="6597650"/>
            <a:ext cx="3629025" cy="260350"/>
            <a:chOff x="3648" y="4156"/>
            <a:chExt cx="1951" cy="164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3648" y="4156"/>
              <a:ext cx="1951" cy="164"/>
            </a:xfrm>
            <a:prstGeom prst="roundRect">
              <a:avLst>
                <a:gd name="adj" fmla="val 60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3648" y="4156"/>
              <a:ext cx="1951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ct val="9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200" dirty="0">
                  <a:solidFill>
                    <a:srgbClr val="8C8274"/>
                  </a:solidFill>
                  <a:latin typeface="Lucida Sans" pitchFamily="34" charset="0"/>
                </a:rPr>
                <a:t>3</a:t>
              </a:r>
              <a:r>
                <a:rPr lang="en-GB" sz="1200" baseline="30000" dirty="0">
                  <a:solidFill>
                    <a:srgbClr val="8C8274"/>
                  </a:solidFill>
                  <a:latin typeface="Lucida Sans" pitchFamily="34" charset="0"/>
                </a:rPr>
                <a:t>rd</a:t>
              </a:r>
              <a:r>
                <a:rPr lang="en-GB" sz="1200" dirty="0">
                  <a:solidFill>
                    <a:srgbClr val="8C8274"/>
                  </a:solidFill>
                  <a:latin typeface="Lucida Sans" pitchFamily="34" charset="0"/>
                </a:rPr>
                <a:t> TAGPMA ‘Austin’ meeting – Nov 2006 - </a:t>
              </a:r>
              <a:fld id="{C343DF8B-DF26-4444-94B6-8BFCCB6C4F8E}" type="slidenum">
                <a:rPr lang="en-GB" sz="1200">
                  <a:solidFill>
                    <a:srgbClr val="8C8274"/>
                  </a:solidFill>
                  <a:latin typeface="Lucida Sans" pitchFamily="34" charset="0"/>
                </a:rPr>
                <a:pPr algn="r" eaLnBrk="0" hangingPunct="0">
                  <a:lnSpc>
                    <a:spcPct val="91000"/>
                  </a:lnSpc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t>‹#›</a:t>
              </a:fld>
              <a:endParaRPr lang="en-GB" sz="1200" dirty="0">
                <a:solidFill>
                  <a:srgbClr val="8C8274"/>
                </a:solidFill>
                <a:latin typeface="Lucida Sans" pitchFamily="34" charset="0"/>
              </a:endParaRPr>
            </a:p>
          </p:txBody>
        </p:sp>
      </p:grpSp>
      <p:grpSp>
        <p:nvGrpSpPr>
          <p:cNvPr id="1029" name="Group 12"/>
          <p:cNvGrpSpPr>
            <a:grpSpLocks/>
          </p:cNvGrpSpPr>
          <p:nvPr/>
        </p:nvGrpSpPr>
        <p:grpSpPr bwMode="auto">
          <a:xfrm>
            <a:off x="1219200" y="6596063"/>
            <a:ext cx="3886200" cy="261937"/>
            <a:chOff x="834" y="4155"/>
            <a:chExt cx="2766" cy="165"/>
          </a:xfrm>
        </p:grpSpPr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834" y="4155"/>
              <a:ext cx="2766" cy="165"/>
            </a:xfrm>
            <a:prstGeom prst="roundRect">
              <a:avLst>
                <a:gd name="adj" fmla="val 60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834" y="4155"/>
              <a:ext cx="2766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 eaLnBrk="0" hangingPunct="0">
                <a:lnSpc>
                  <a:spcPct val="9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200">
                  <a:solidFill>
                    <a:srgbClr val="8C8274"/>
                  </a:solidFill>
                  <a:latin typeface="Lucida Sans" pitchFamily="34" charset="0"/>
                </a:rPr>
                <a:t>David </a:t>
              </a:r>
              <a:r>
                <a:rPr lang="en-GB" sz="1200" dirty="0" err="1">
                  <a:solidFill>
                    <a:srgbClr val="8C8274"/>
                  </a:solidFill>
                  <a:latin typeface="Lucida Sans" pitchFamily="34" charset="0"/>
                </a:rPr>
                <a:t>Groep</a:t>
              </a:r>
              <a:r>
                <a:rPr lang="en-GB" sz="1200" dirty="0">
                  <a:solidFill>
                    <a:srgbClr val="8C8274"/>
                  </a:solidFill>
                  <a:latin typeface="Lucida Sans" pitchFamily="34" charset="0"/>
                </a:rPr>
                <a:t> – davidg@eugridpma.org</a:t>
              </a:r>
              <a:endParaRPr lang="en-GB" sz="1200" dirty="0">
                <a:solidFill>
                  <a:srgbClr val="048284"/>
                </a:solidFill>
                <a:latin typeface="Lucida Sans" pitchFamily="34" charset="0"/>
                <a:hlinkClick r:id="rId14"/>
              </a:endParaRPr>
            </a:p>
          </p:txBody>
        </p:sp>
      </p:grpSp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"/>
            <a:ext cx="804545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95400"/>
            <a:ext cx="8040688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2" name="Picture 21" descr="eugridpma-02v0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200" y="6356350"/>
            <a:ext cx="990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0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16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gtf-rat@eugridpma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5625" y="3376613"/>
            <a:ext cx="8067675" cy="31289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CVE-2008-0166, 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lessons learned and actions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David Groep, Nov 7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, 2008</a:t>
            </a:r>
            <a:endParaRPr lang="en-GB" sz="1800" b="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Jim’s presentation …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638175" y="4059238"/>
            <a:ext cx="8040688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20000"/>
              </a:spcBef>
              <a:buFont typeface="Symbol" pitchFamily="18" charset="2"/>
              <a:buNone/>
            </a:pPr>
            <a:endParaRPr lang="en-GB" dirty="0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CVE-2008-0166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1231583"/>
            <a:ext cx="88773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 time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Released: Tue, May 13</a:t>
            </a:r>
          </a:p>
          <a:p>
            <a:pPr lvl="1"/>
            <a:r>
              <a:rPr lang="en-US" dirty="0" smtClean="0"/>
              <a:t>(CVE number reserved: Jan 15, 2008!)</a:t>
            </a:r>
          </a:p>
          <a:p>
            <a:pPr lvl="1"/>
            <a:r>
              <a:rPr lang="en-US" dirty="0" smtClean="0"/>
              <a:t>Picked up by Roberto </a:t>
            </a:r>
            <a:r>
              <a:rPr lang="en-US" dirty="0" err="1" smtClean="0"/>
              <a:t>Cecchini</a:t>
            </a:r>
            <a:r>
              <a:rPr lang="en-US" dirty="0" smtClean="0"/>
              <a:t> same day</a:t>
            </a:r>
          </a:p>
          <a:p>
            <a:r>
              <a:rPr lang="en-US" dirty="0" smtClean="0"/>
              <a:t>Tue May 13</a:t>
            </a:r>
          </a:p>
          <a:p>
            <a:pPr lvl="1"/>
            <a:r>
              <a:rPr lang="en-US" dirty="0" smtClean="0"/>
              <a:t>‘informal’ request for assessment sent to PMA members </a:t>
            </a:r>
          </a:p>
          <a:p>
            <a:pPr lvl="1"/>
            <a:r>
              <a:rPr lang="en-US" dirty="0" smtClean="0"/>
              <a:t>several CAs start revoking affected end-entity </a:t>
            </a:r>
            <a:r>
              <a:rPr lang="en-US" dirty="0" err="1" smtClean="0"/>
              <a:t>certs</a:t>
            </a:r>
            <a:endParaRPr lang="en-US" dirty="0" smtClean="0"/>
          </a:p>
          <a:p>
            <a:r>
              <a:rPr lang="en-US" dirty="0" smtClean="0"/>
              <a:t>Wed May 14</a:t>
            </a:r>
          </a:p>
          <a:p>
            <a:pPr lvl="1"/>
            <a:r>
              <a:rPr lang="en-US" dirty="0" smtClean="0"/>
              <a:t>Bulk checking tool distributed to the PMA lists</a:t>
            </a:r>
          </a:p>
          <a:p>
            <a:pPr lvl="1"/>
            <a:r>
              <a:rPr lang="en-US" dirty="0" smtClean="0"/>
              <a:t>PMA itself checked IGTF distribution</a:t>
            </a:r>
          </a:p>
          <a:p>
            <a:pPr lvl="1"/>
            <a:r>
              <a:rPr lang="en-US" dirty="0" smtClean="0"/>
              <a:t>Affected CA root </a:t>
            </a:r>
            <a:r>
              <a:rPr lang="en-US" dirty="0" err="1" smtClean="0"/>
              <a:t>certs</a:t>
            </a:r>
            <a:r>
              <a:rPr lang="en-US" dirty="0" smtClean="0"/>
              <a:t> identified and re-generated</a:t>
            </a:r>
          </a:p>
          <a:p>
            <a:r>
              <a:rPr lang="en-US" dirty="0" smtClean="0"/>
              <a:t>Fri May 16</a:t>
            </a:r>
          </a:p>
          <a:p>
            <a:pPr lvl="1"/>
            <a:r>
              <a:rPr lang="en-US" dirty="0" smtClean="0"/>
              <a:t>Updates IGTF distribution with updated CA</a:t>
            </a:r>
          </a:p>
          <a:p>
            <a:pPr lvl="1"/>
            <a:r>
              <a:rPr lang="en-US" dirty="0" smtClean="0"/>
              <a:t>Release coordinated with OSCT EGEE/LCG public advisory</a:t>
            </a:r>
          </a:p>
          <a:p>
            <a:pPr lvl="1"/>
            <a:r>
              <a:rPr lang="en-US" dirty="0" smtClean="0"/>
              <a:t>Still limited (~50%) CA response on affected EE </a:t>
            </a:r>
            <a:r>
              <a:rPr lang="en-US" dirty="0" err="1" smtClean="0"/>
              <a:t>certs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week 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Mon, May 19</a:t>
            </a:r>
          </a:p>
          <a:p>
            <a:pPr lvl="1"/>
            <a:r>
              <a:rPr lang="en-US" dirty="0" smtClean="0"/>
              <a:t>31 responses received and appropriate action taken</a:t>
            </a:r>
          </a:p>
          <a:p>
            <a:pPr lvl="1"/>
            <a:r>
              <a:rPr lang="en-US" dirty="0" smtClean="0"/>
              <a:t>Still 10 CAs did not respond at all</a:t>
            </a:r>
          </a:p>
          <a:p>
            <a:r>
              <a:rPr lang="en-US" dirty="0" smtClean="0"/>
              <a:t>Tue, May 20</a:t>
            </a:r>
          </a:p>
          <a:p>
            <a:pPr lvl="1"/>
            <a:r>
              <a:rPr lang="en-US" dirty="0" smtClean="0"/>
              <a:t>Sent ‘final’ warning to personal addresses</a:t>
            </a:r>
          </a:p>
          <a:p>
            <a:pPr lvl="1"/>
            <a:r>
              <a:rPr lang="en-US" dirty="0" smtClean="0"/>
              <a:t>End of day: 36 responses received, 4 pending</a:t>
            </a:r>
          </a:p>
          <a:p>
            <a:pPr lvl="1"/>
            <a:r>
              <a:rPr lang="en-US" dirty="0" smtClean="0"/>
              <a:t>One pleaded extension of checking till Friday …</a:t>
            </a:r>
          </a:p>
          <a:p>
            <a:r>
              <a:rPr lang="en-US" dirty="0" smtClean="0"/>
              <a:t>Wed, May 21</a:t>
            </a:r>
          </a:p>
          <a:p>
            <a:pPr lvl="1"/>
            <a:r>
              <a:rPr lang="en-US" dirty="0" smtClean="0"/>
              <a:t>For those CAs that have a EE list retrievable, did checking myself</a:t>
            </a:r>
          </a:p>
          <a:p>
            <a:pPr lvl="1"/>
            <a:r>
              <a:rPr lang="en-US" dirty="0" smtClean="0"/>
              <a:t>For selected CAs, bypassed CA and contact </a:t>
            </a:r>
            <a:r>
              <a:rPr lang="en-US" dirty="0" err="1" smtClean="0"/>
              <a:t>Ees</a:t>
            </a:r>
            <a:endParaRPr lang="en-US" dirty="0" smtClean="0"/>
          </a:p>
          <a:p>
            <a:pPr lvl="1"/>
            <a:r>
              <a:rPr lang="en-US" dirty="0" smtClean="0"/>
              <a:t>Publication of list of </a:t>
            </a:r>
            <a:r>
              <a:rPr lang="en-US" dirty="0" err="1" smtClean="0"/>
              <a:t>keypairs</a:t>
            </a:r>
            <a:r>
              <a:rPr lang="en-US" dirty="0" smtClean="0"/>
              <a:t> escalates the issue</a:t>
            </a:r>
          </a:p>
          <a:p>
            <a:r>
              <a:rPr lang="en-US" dirty="0" smtClean="0"/>
              <a:t>Thu, May 22 – … 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Requests for action from PMA should be univocal and clear in what action is required</a:t>
            </a:r>
          </a:p>
          <a:p>
            <a:r>
              <a:rPr lang="en-US" dirty="0" smtClean="0"/>
              <a:t>CA contact addresses are ill-watched</a:t>
            </a:r>
          </a:p>
          <a:p>
            <a:pPr lvl="1"/>
            <a:r>
              <a:rPr lang="en-US" dirty="0" smtClean="0"/>
              <a:t>And people behind the addresses are not always the same people as those technically operating the CA</a:t>
            </a:r>
          </a:p>
          <a:p>
            <a:pPr lvl="1"/>
            <a:r>
              <a:rPr lang="en-US" dirty="0" smtClean="0"/>
              <a:t>Response can take </a:t>
            </a:r>
            <a:r>
              <a:rPr lang="en-US" i="1" dirty="0" smtClean="0"/>
              <a:t>N</a:t>
            </a:r>
            <a:r>
              <a:rPr lang="en-US" dirty="0" smtClean="0"/>
              <a:t> mails and still wait for a week</a:t>
            </a:r>
          </a:p>
          <a:p>
            <a:pPr lvl="1"/>
            <a:r>
              <a:rPr lang="en-US" dirty="0" smtClean="0"/>
              <a:t>Response to </a:t>
            </a:r>
            <a:r>
              <a:rPr lang="en-US" b="1" dirty="0" smtClean="0"/>
              <a:t>all </a:t>
            </a:r>
            <a:r>
              <a:rPr lang="en-US" dirty="0" smtClean="0"/>
              <a:t>mails is even more important than action</a:t>
            </a:r>
          </a:p>
          <a:p>
            <a:r>
              <a:rPr lang="en-US" dirty="0" smtClean="0"/>
              <a:t>The RPs need an IGTF-wide response</a:t>
            </a:r>
          </a:p>
          <a:p>
            <a:r>
              <a:rPr lang="en-US" dirty="0" smtClean="0"/>
              <a:t>CA suspension can be done</a:t>
            </a:r>
          </a:p>
          <a:p>
            <a:pPr lvl="1"/>
            <a:r>
              <a:rPr lang="en-US" dirty="0" smtClean="0"/>
              <a:t>But is very upsetting and must never be done lightly</a:t>
            </a:r>
          </a:p>
          <a:p>
            <a:pPr lvl="1"/>
            <a:r>
              <a:rPr lang="en-US" dirty="0" smtClean="0"/>
              <a:t>And needs couple of key people to share responsibility</a:t>
            </a:r>
          </a:p>
          <a:p>
            <a:r>
              <a:rPr lang="en-US" dirty="0" smtClean="0"/>
              <a:t>The PMA structure was not ROBAB proof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Implemented structure and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i="1" dirty="0" smtClean="0"/>
              <a:t>public</a:t>
            </a:r>
            <a:r>
              <a:rPr lang="en-US" dirty="0" smtClean="0"/>
              <a:t> vulnerabilities only</a:t>
            </a:r>
          </a:p>
          <a:p>
            <a:pPr lvl="1"/>
            <a:r>
              <a:rPr lang="en-US" dirty="0" smtClean="0"/>
              <a:t>Communicate to relying parties that the PMA is aware</a:t>
            </a:r>
          </a:p>
          <a:p>
            <a:pPr lvl="1"/>
            <a:r>
              <a:rPr lang="en-US" dirty="0" smtClean="0"/>
              <a:t>Publish this statement on-line and send to the PMA announce list(s) - with URL for updated information</a:t>
            </a:r>
          </a:p>
          <a:p>
            <a:r>
              <a:rPr lang="en-US" dirty="0" smtClean="0"/>
              <a:t>A IGTF wide Risk Assessment Team assesses issue</a:t>
            </a:r>
          </a:p>
          <a:p>
            <a:pPr lvl="1"/>
            <a:r>
              <a:rPr lang="en-US" dirty="0" smtClean="0"/>
              <a:t>Jim </a:t>
            </a:r>
            <a:r>
              <a:rPr lang="en-US" dirty="0" err="1" smtClean="0"/>
              <a:t>Basney</a:t>
            </a:r>
            <a:r>
              <a:rPr lang="en-US" dirty="0" smtClean="0"/>
              <a:t>, Jens Jensen, Willy </a:t>
            </a:r>
            <a:r>
              <a:rPr lang="en-US" dirty="0" err="1" smtClean="0"/>
              <a:t>Weisz</a:t>
            </a:r>
            <a:r>
              <a:rPr lang="en-US" dirty="0" smtClean="0"/>
              <a:t>, Yoshio Tanaka, </a:t>
            </a:r>
            <a:r>
              <a:rPr lang="en-US" dirty="0" err="1" smtClean="0"/>
              <a:t>Jinny</a:t>
            </a:r>
            <a:r>
              <a:rPr lang="en-US" dirty="0" smtClean="0"/>
              <a:t> </a:t>
            </a:r>
            <a:r>
              <a:rPr lang="en-US" dirty="0" err="1" smtClean="0"/>
              <a:t>Chien</a:t>
            </a:r>
            <a:r>
              <a:rPr lang="en-US" dirty="0" smtClean="0"/>
              <a:t>, David Groep, </a:t>
            </a:r>
            <a:r>
              <a:rPr lang="en-US" dirty="0" err="1" smtClean="0"/>
              <a:t>Vinod</a:t>
            </a:r>
            <a:r>
              <a:rPr lang="en-US" dirty="0" smtClean="0"/>
              <a:t> </a:t>
            </a:r>
            <a:r>
              <a:rPr lang="en-US" dirty="0" err="1" smtClean="0"/>
              <a:t>Rebello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igtf-rat@eugridpma.org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Define expected time for responses from </a:t>
            </a:r>
            <a:r>
              <a:rPr lang="en-US" dirty="0" err="1" smtClean="0"/>
              <a:t>Cas</a:t>
            </a:r>
            <a:endParaRPr lang="en-US" dirty="0" smtClean="0"/>
          </a:p>
          <a:p>
            <a:pPr lvl="1"/>
            <a:r>
              <a:rPr lang="en-US" dirty="0" smtClean="0"/>
              <a:t>Interacts with RAT and CSIRT teams from RPs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query to all </a:t>
            </a:r>
            <a:r>
              <a:rPr lang="en-US" dirty="0" smtClean="0"/>
              <a:t>CAs</a:t>
            </a:r>
            <a:endParaRPr lang="en-US" dirty="0" smtClean="0"/>
          </a:p>
          <a:p>
            <a:pPr lvl="1"/>
            <a:r>
              <a:rPr lang="en-US" dirty="0" smtClean="0"/>
              <a:t>Initial address taken from .info file</a:t>
            </a:r>
          </a:p>
          <a:p>
            <a:pPr lvl="1"/>
            <a:r>
              <a:rPr lang="en-US" dirty="0" smtClean="0"/>
              <a:t>Signed email, but not encrypted</a:t>
            </a:r>
          </a:p>
          <a:p>
            <a:pPr lvl="1"/>
            <a:r>
              <a:rPr lang="en-US" dirty="0" smtClean="0"/>
              <a:t>Define expected response</a:t>
            </a:r>
          </a:p>
          <a:p>
            <a:pPr lvl="1"/>
            <a:r>
              <a:rPr lang="en-US" dirty="0" smtClean="0"/>
              <a:t>For urgent issues, use per-CA escalation procedure</a:t>
            </a:r>
          </a:p>
          <a:p>
            <a:r>
              <a:rPr lang="en-US" dirty="0" smtClean="0"/>
              <a:t>CA response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Cas</a:t>
            </a:r>
            <a:r>
              <a:rPr lang="en-US" dirty="0" smtClean="0"/>
              <a:t> are expected to send an ACK next business day</a:t>
            </a:r>
          </a:p>
          <a:p>
            <a:pPr lvl="1"/>
            <a:r>
              <a:rPr lang="en-US" dirty="0" smtClean="0"/>
              <a:t>Full response before RAT-established dead line</a:t>
            </a:r>
          </a:p>
          <a:p>
            <a:pPr lvl="1"/>
            <a:r>
              <a:rPr lang="en-US" dirty="0" smtClean="0"/>
              <a:t>CAs can of course ask for extension</a:t>
            </a:r>
            <a:br>
              <a:rPr lang="en-US" dirty="0" smtClean="0"/>
            </a:br>
            <a:r>
              <a:rPr lang="en-US" dirty="0" smtClean="0"/>
              <a:t>but need to keep responding to RAT requests any time!</a:t>
            </a:r>
          </a:p>
          <a:p>
            <a:r>
              <a:rPr lang="en-US" dirty="0" smtClean="0"/>
              <a:t>Escalation</a:t>
            </a:r>
          </a:p>
          <a:p>
            <a:pPr lvl="1"/>
            <a:r>
              <a:rPr lang="en-US" dirty="0" smtClean="0"/>
              <a:t>per-PMA core team (for EUGridPMA: </a:t>
            </a:r>
            <a:r>
              <a:rPr lang="en-US" dirty="0" err="1" smtClean="0"/>
              <a:t>DaveK</a:t>
            </a:r>
            <a:r>
              <a:rPr lang="en-US" dirty="0" smtClean="0"/>
              <a:t>, </a:t>
            </a:r>
            <a:r>
              <a:rPr lang="en-US" dirty="0" err="1" smtClean="0"/>
              <a:t>UrsulaE</a:t>
            </a:r>
            <a:r>
              <a:rPr lang="en-US" dirty="0" smtClean="0"/>
              <a:t>, Jan </a:t>
            </a:r>
            <a:r>
              <a:rPr lang="en-US" dirty="0" err="1" smtClean="0"/>
              <a:t>Jona</a:t>
            </a:r>
            <a:r>
              <a:rPr lang="en-US" dirty="0" smtClean="0"/>
              <a:t> J, </a:t>
            </a:r>
            <a:r>
              <a:rPr lang="en-US" dirty="0" err="1" smtClean="0"/>
              <a:t>DavidG</a:t>
            </a:r>
            <a:r>
              <a:rPr lang="en-US" dirty="0" smtClean="0"/>
              <a:t>) agrees what happens in case of serious malfunction – if rapid action is indeed needed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actions requested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Respond </a:t>
            </a:r>
            <a:r>
              <a:rPr lang="en-US" dirty="0" smtClean="0"/>
              <a:t>to all RAT emails!</a:t>
            </a:r>
          </a:p>
          <a:p>
            <a:pPr lvl="1"/>
            <a:r>
              <a:rPr lang="en-US" dirty="0" smtClean="0"/>
              <a:t>Check that email address in your meta-data is OK</a:t>
            </a:r>
          </a:p>
          <a:p>
            <a:pPr lvl="1"/>
            <a:r>
              <a:rPr lang="en-US" dirty="0" smtClean="0"/>
              <a:t>And there is somebody watching</a:t>
            </a:r>
          </a:p>
          <a:p>
            <a:r>
              <a:rPr lang="en-US" dirty="0" smtClean="0"/>
              <a:t>Deposit your escalation procedure</a:t>
            </a:r>
          </a:p>
          <a:p>
            <a:pPr lvl="1"/>
            <a:r>
              <a:rPr lang="en-US" dirty="0" smtClean="0"/>
              <a:t>For example: do you want the RAT to phone you?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1: send email to this personal address</a:t>
            </a:r>
            <a:br>
              <a:rPr lang="en-US" dirty="0" smtClean="0"/>
            </a:br>
            <a:r>
              <a:rPr lang="en-US" dirty="0" smtClean="0"/>
              <a:t>if no response: 2: call me at the office on number XX</a:t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 smtClean="0"/>
              <a:t>no response: </a:t>
            </a:r>
            <a:r>
              <a:rPr lang="en-US" dirty="0" smtClean="0"/>
              <a:t>3: call me at home on number YY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 smtClean="0"/>
              <a:t>no response:  </a:t>
            </a:r>
            <a:r>
              <a:rPr lang="en-US" dirty="0" smtClean="0"/>
              <a:t>4: call ZZ at number AA</a:t>
            </a:r>
          </a:p>
          <a:p>
            <a:pPr lvl="1"/>
            <a:r>
              <a:rPr lang="en-US" dirty="0" smtClean="0"/>
              <a:t>This information is kept private and encrypted by the RAT members (incl. the PMA chairs)</a:t>
            </a:r>
            <a:endParaRPr lang="en-US" dirty="0" smtClean="0"/>
          </a:p>
          <a:p>
            <a:pPr lvl="1"/>
            <a:r>
              <a:rPr lang="en-US" dirty="0" smtClean="0"/>
              <a:t>And never used otherwise…</a:t>
            </a:r>
          </a:p>
          <a:p>
            <a:endParaRPr lang="en-US" b="1" dirty="0" smtClean="0"/>
          </a:p>
          <a:p>
            <a:r>
              <a:rPr lang="en-US" b="1" dirty="0" smtClean="0"/>
              <a:t>Act</a:t>
            </a:r>
            <a:r>
              <a:rPr lang="en-US" dirty="0" smtClean="0"/>
              <a:t> within the RAT time line</a:t>
            </a:r>
            <a:endParaRPr lang="en-US" b="1" dirty="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PMA operations were too concentrated</a:t>
            </a:r>
          </a:p>
          <a:p>
            <a:pPr lvl="1"/>
            <a:r>
              <a:rPr lang="en-US" dirty="0" smtClean="0"/>
              <a:t>Shared control passwords to more people</a:t>
            </a:r>
            <a:endParaRPr lang="en-US" dirty="0" smtClean="0"/>
          </a:p>
          <a:p>
            <a:pPr lvl="1"/>
            <a:r>
              <a:rPr lang="en-US" dirty="0" smtClean="0"/>
              <a:t>For EUGridPMA also </a:t>
            </a:r>
            <a:r>
              <a:rPr lang="en-US" dirty="0" err="1" smtClean="0"/>
              <a:t>AndersW</a:t>
            </a:r>
            <a:r>
              <a:rPr lang="en-US" dirty="0" smtClean="0"/>
              <a:t> can now do everything</a:t>
            </a:r>
          </a:p>
          <a:p>
            <a:pPr lvl="2"/>
            <a:r>
              <a:rPr lang="en-US" sz="1800" dirty="0" smtClean="0"/>
              <a:t>web sites hosting machine access</a:t>
            </a:r>
          </a:p>
          <a:p>
            <a:pPr lvl="2"/>
            <a:r>
              <a:rPr lang="en-US" sz="1800" dirty="0" smtClean="0"/>
              <a:t>domain name management (.</a:t>
            </a:r>
            <a:r>
              <a:rPr lang="en-US" sz="1800" dirty="0" err="1" smtClean="0"/>
              <a:t>org+.info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 smtClean="0"/>
              <a:t>email forwarding configuration</a:t>
            </a:r>
          </a:p>
          <a:p>
            <a:pPr lvl="2"/>
            <a:r>
              <a:rPr lang="en-US" sz="1800" dirty="0" smtClean="0"/>
              <a:t>CVS management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Enable all chairs to sign the IGTF distribution with the SAME key</a:t>
            </a:r>
          </a:p>
          <a:p>
            <a:pPr lvl="2"/>
            <a:r>
              <a:rPr lang="en-US" sz="1800" dirty="0" smtClean="0"/>
              <a:t>Securely distributed to </a:t>
            </a:r>
            <a:r>
              <a:rPr lang="en-US" sz="1800" dirty="0" err="1" smtClean="0"/>
              <a:t>MikeH</a:t>
            </a:r>
            <a:r>
              <a:rPr lang="en-US" sz="1800" dirty="0" smtClean="0"/>
              <a:t>, </a:t>
            </a:r>
            <a:r>
              <a:rPr lang="en-US" sz="1800" dirty="0" err="1" smtClean="0"/>
              <a:t>YoshioT</a:t>
            </a:r>
            <a:r>
              <a:rPr lang="en-US" sz="1800" dirty="0" smtClean="0"/>
              <a:t>, </a:t>
            </a:r>
            <a:r>
              <a:rPr lang="en-US" sz="1800" dirty="0" err="1" smtClean="0"/>
              <a:t>AndersW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Replication of key web sites</a:t>
            </a:r>
            <a:br>
              <a:rPr lang="en-US" dirty="0" smtClean="0"/>
            </a:br>
            <a:r>
              <a:rPr lang="en-US" dirty="0" smtClean="0"/>
              <a:t>(already did that for the IGTF distribution itself)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eugridpma">
  <a:themeElements>
    <a:clrScheme name="eugridp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ugridpma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ugridp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gridp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gridp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D:\Home\davidg\Template\eugridpma.pot</Template>
  <TotalTime>65583</TotalTime>
  <Words>518</Words>
  <Application>Microsoft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eugridpma</vt:lpstr>
      <vt:lpstr>CVE-2008-0166,  lessons learned and actions  David Groep, Nov 7nd, 2008</vt:lpstr>
      <vt:lpstr>CVE-2008-0166</vt:lpstr>
      <vt:lpstr>Approx time line</vt:lpstr>
      <vt:lpstr>The week after</vt:lpstr>
      <vt:lpstr>What did we learn?</vt:lpstr>
      <vt:lpstr>Implemented structure and process</vt:lpstr>
      <vt:lpstr>Response</vt:lpstr>
      <vt:lpstr>CA actions requested</vt:lpstr>
      <vt:lpstr>ROBAB</vt:lpstr>
      <vt:lpstr>RAT</vt:lpstr>
      <vt:lpstr>Slide 11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Grid Policy Management Authority</dc:title>
  <dc:creator>David Groep</dc:creator>
  <cp:lastModifiedBy>davidg</cp:lastModifiedBy>
  <cp:revision>467</cp:revision>
  <dcterms:created xsi:type="dcterms:W3CDTF">2004-04-13T08:36:56Z</dcterms:created>
  <dcterms:modified xsi:type="dcterms:W3CDTF">2008-11-05T12:29:51Z</dcterms:modified>
</cp:coreProperties>
</file>