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2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40" r:id="rId1"/>
    <p:sldMasterId id="2147483726" r:id="rId2"/>
    <p:sldMasterId id="2147483802" r:id="rId3"/>
  </p:sldMasterIdLst>
  <p:notesMasterIdLst>
    <p:notesMasterId r:id="rId29"/>
  </p:notesMasterIdLst>
  <p:handoutMasterIdLst>
    <p:handoutMasterId r:id="rId30"/>
  </p:handoutMasterIdLst>
  <p:sldIdLst>
    <p:sldId id="256" r:id="rId4"/>
    <p:sldId id="286" r:id="rId5"/>
    <p:sldId id="278" r:id="rId6"/>
    <p:sldId id="285" r:id="rId7"/>
    <p:sldId id="300" r:id="rId8"/>
    <p:sldId id="287" r:id="rId9"/>
    <p:sldId id="280" r:id="rId10"/>
    <p:sldId id="279" r:id="rId11"/>
    <p:sldId id="306" r:id="rId12"/>
    <p:sldId id="270" r:id="rId13"/>
    <p:sldId id="294" r:id="rId14"/>
    <p:sldId id="284" r:id="rId15"/>
    <p:sldId id="288" r:id="rId16"/>
    <p:sldId id="295" r:id="rId17"/>
    <p:sldId id="290" r:id="rId18"/>
    <p:sldId id="296" r:id="rId19"/>
    <p:sldId id="301" r:id="rId20"/>
    <p:sldId id="302" r:id="rId21"/>
    <p:sldId id="303" r:id="rId22"/>
    <p:sldId id="304" r:id="rId23"/>
    <p:sldId id="257" r:id="rId24"/>
    <p:sldId id="289" r:id="rId25"/>
    <p:sldId id="305" r:id="rId26"/>
    <p:sldId id="298" r:id="rId27"/>
    <p:sldId id="307" r:id="rId28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E3D88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43"/>
  </p:normalViewPr>
  <p:slideViewPr>
    <p:cSldViewPr snapToGrid="0" snapToObjects="1">
      <p:cViewPr varScale="1">
        <p:scale>
          <a:sx n="99" d="100"/>
          <a:sy n="99" d="100"/>
        </p:scale>
        <p:origin x="5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64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0.w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wmf"/><Relationship Id="rId4" Type="http://schemas.openxmlformats.org/officeDocument/2006/relationships/image" Target="../media/image22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5.emf"/><Relationship Id="rId4" Type="http://schemas.openxmlformats.org/officeDocument/2006/relationships/image" Target="../media/image31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5.emf"/><Relationship Id="rId4" Type="http://schemas.openxmlformats.org/officeDocument/2006/relationships/image" Target="../media/image31.png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wmf"/><Relationship Id="rId5" Type="http://schemas.openxmlformats.org/officeDocument/2006/relationships/image" Target="../media/image18.jpe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wmf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wmf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w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ik - 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11" name="Afbeelding 10" descr="UM40_RGB_B_blauw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19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4" cy="30152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11" name="Afbeelding 10" descr="UM40_RGB_B_blauw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13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11" name="Afbeelding 10" descr="UM40_RGB_B_blauw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5" name="Afbeelding 4" descr="Future loo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88" y="1884997"/>
            <a:ext cx="3532883" cy="3261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75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light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6" name="Afbeelding 6" descr="UM40_RGB_B_diap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3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Randwij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7" y="189852"/>
            <a:ext cx="7377145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001A3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001A3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6" name="Afbeelding 10" descr="UM40_RGB_B_blauw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46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photo Randwijck AuthorRea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7" y="189852"/>
            <a:ext cx="7377145" cy="1653944"/>
          </a:xfrm>
        </p:spPr>
        <p:txBody>
          <a:bodyPr>
            <a:noAutofit/>
          </a:bodyPr>
          <a:lstStyle>
            <a:lvl1pPr>
              <a:defRPr sz="4800">
                <a:solidFill>
                  <a:srgbClr val="001A3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001A3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6" name="Afbeelding 10" descr="UM40_RGB_B_blauw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461250" y="4279900"/>
            <a:ext cx="1473200" cy="73183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6">
                    <a:lumMod val="75000"/>
                  </a:schemeClr>
                </a:solidFill>
              </a:defRPr>
            </a:lvl1pPr>
            <a:lvl2pPr marL="358775" indent="0">
              <a:buNone/>
              <a:defRPr sz="1600"/>
            </a:lvl2pPr>
            <a:lvl3pPr marL="715962" indent="0">
              <a:buNone/>
              <a:defRPr sz="1600"/>
            </a:lvl3pPr>
            <a:lvl4pPr marL="1074738" indent="0">
              <a:buNone/>
              <a:defRPr sz="1600"/>
            </a:lvl4pPr>
            <a:lvl5pPr marL="1433512" indent="0">
              <a:buNone/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977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photo Randwijck Nikhe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7" y="189852"/>
            <a:ext cx="7377145" cy="1653944"/>
          </a:xfrm>
        </p:spPr>
        <p:txBody>
          <a:bodyPr>
            <a:noAutofit/>
          </a:bodyPr>
          <a:lstStyle>
            <a:lvl1pPr>
              <a:defRPr sz="4800">
                <a:solidFill>
                  <a:srgbClr val="001A3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001A3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6" name="Afbeelding 10" descr="UM40_RGB_B_blauw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72" y="3795294"/>
            <a:ext cx="821268" cy="31950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461250" y="4279900"/>
            <a:ext cx="1473200" cy="73183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6">
                    <a:lumMod val="75000"/>
                  </a:schemeClr>
                </a:solidFill>
              </a:defRPr>
            </a:lvl1pPr>
            <a:lvl2pPr marL="358775" indent="0">
              <a:buNone/>
              <a:defRPr sz="1600"/>
            </a:lvl2pPr>
            <a:lvl3pPr marL="715962" indent="0">
              <a:buNone/>
              <a:defRPr sz="1600"/>
            </a:lvl3pPr>
            <a:lvl4pPr marL="1074738" indent="0">
              <a:buNone/>
              <a:defRPr sz="1600"/>
            </a:lvl4pPr>
            <a:lvl5pPr marL="1433512" indent="0">
              <a:buNone/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1780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87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3" cy="30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01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558538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159203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33" y="4749973"/>
            <a:ext cx="2916000" cy="14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3" cy="3015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6" y="4235143"/>
            <a:ext cx="903814" cy="35156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54905" y="3118335"/>
            <a:ext cx="4020245" cy="973915"/>
            <a:chOff x="356368" y="2897880"/>
            <a:chExt cx="3415968" cy="973915"/>
          </a:xfrm>
        </p:grpSpPr>
        <p:sp>
          <p:nvSpPr>
            <p:cNvPr id="12" name="Subtitle 4"/>
            <p:cNvSpPr txBox="1">
              <a:spLocks/>
            </p:cNvSpPr>
            <p:nvPr/>
          </p:nvSpPr>
          <p:spPr>
            <a:xfrm>
              <a:off x="364596" y="2897880"/>
              <a:ext cx="3407740" cy="82135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kern="1200">
                  <a:solidFill>
                    <a:srgbClr val="FFFFFF"/>
                  </a:solidFill>
                  <a:latin typeface="+mj-lt"/>
                  <a:ea typeface="+mn-ea"/>
                  <a:cs typeface="Verdana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2pPr>
              <a:lvl3pPr marL="9144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3pPr>
              <a:lvl4pPr marL="13716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4pPr>
              <a:lvl5pPr marL="18288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>
                  <a:solidFill>
                    <a:schemeClr val="bg1">
                      <a:lumMod val="65000"/>
                    </a:schemeClr>
                  </a:solidFill>
                </a:rPr>
                <a:t>David Groep</a:t>
              </a:r>
            </a:p>
            <a:p>
              <a:r>
                <a:rPr lang="en-US" sz="1800" dirty="0" smtClean="0">
                  <a:solidFill>
                    <a:schemeClr val="bg1">
                      <a:lumMod val="65000"/>
                    </a:schemeClr>
                  </a:solidFill>
                </a:rPr>
                <a:t>david.groep@maastrichtuniversity.nl</a:t>
              </a:r>
            </a:p>
            <a:p>
              <a:r>
                <a:rPr lang="en-GB" sz="1400" i="1" dirty="0" smtClean="0">
                  <a:solidFill>
                    <a:schemeClr val="bg1">
                      <a:lumMod val="65000"/>
                    </a:schemeClr>
                  </a:solidFill>
                </a:rPr>
                <a:t>https://www.nikhef.nl/~davidg/presentations/</a:t>
              </a:r>
            </a:p>
            <a:p>
              <a:r>
                <a:rPr lang="en-GB" sz="1400" i="1" dirty="0" smtClean="0">
                  <a:solidFill>
                    <a:schemeClr val="bg1">
                      <a:lumMod val="65000"/>
                    </a:schemeClr>
                  </a:solidFill>
                </a:rPr>
                <a:t>       https://orcid.org/0000-0003-1026-6606</a:t>
              </a:r>
            </a:p>
            <a:p>
              <a:endParaRPr lang="en-GB" sz="1400" i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68" y="3673258"/>
              <a:ext cx="198537" cy="198537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90" y="4740476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9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dark blue DAC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558538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64587" y="189852"/>
            <a:ext cx="8241315" cy="1653944"/>
          </a:xfrm>
        </p:spPr>
        <p:txBody>
          <a:bodyPr anchor="ctr">
            <a:no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8241314" cy="1159203"/>
          </a:xfrm>
        </p:spPr>
        <p:txBody>
          <a:bodyPr/>
          <a:lstStyle>
            <a:lvl1pPr marL="0" indent="0" algn="l">
              <a:buNone/>
              <a:defRPr sz="1600" i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33" y="4749973"/>
            <a:ext cx="2916000" cy="14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3" cy="3015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6" y="4235143"/>
            <a:ext cx="903814" cy="35156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54905" y="3118335"/>
            <a:ext cx="4020245" cy="973915"/>
            <a:chOff x="356368" y="2897880"/>
            <a:chExt cx="3415968" cy="973915"/>
          </a:xfrm>
        </p:grpSpPr>
        <p:sp>
          <p:nvSpPr>
            <p:cNvPr id="12" name="Subtitle 4"/>
            <p:cNvSpPr txBox="1">
              <a:spLocks/>
            </p:cNvSpPr>
            <p:nvPr/>
          </p:nvSpPr>
          <p:spPr>
            <a:xfrm>
              <a:off x="364596" y="2897880"/>
              <a:ext cx="3407740" cy="82135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kern="1200">
                  <a:solidFill>
                    <a:srgbClr val="FFFFFF"/>
                  </a:solidFill>
                  <a:latin typeface="+mj-lt"/>
                  <a:ea typeface="+mn-ea"/>
                  <a:cs typeface="Verdana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2pPr>
              <a:lvl3pPr marL="9144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3pPr>
              <a:lvl4pPr marL="13716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4pPr>
              <a:lvl5pPr marL="18288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cap="none" baseline="0" dirty="0" smtClean="0">
                  <a:solidFill>
                    <a:schemeClr val="bg1">
                      <a:lumMod val="65000"/>
                    </a:schemeClr>
                  </a:solidFill>
                </a:rPr>
                <a:t>David Groep</a:t>
              </a:r>
            </a:p>
            <a:p>
              <a:r>
                <a:rPr lang="en-US" sz="1800" cap="none" baseline="0" dirty="0" smtClean="0">
                  <a:solidFill>
                    <a:schemeClr val="bg1">
                      <a:lumMod val="65000"/>
                    </a:schemeClr>
                  </a:solidFill>
                </a:rPr>
                <a:t>david.groep@maastrichtuniversity.nl</a:t>
              </a:r>
            </a:p>
            <a:p>
              <a:r>
                <a:rPr lang="en-GB" sz="1400" i="1" cap="none" baseline="0" dirty="0" smtClean="0">
                  <a:solidFill>
                    <a:schemeClr val="bg1">
                      <a:lumMod val="65000"/>
                    </a:schemeClr>
                  </a:solidFill>
                </a:rPr>
                <a:t>https://www.nikhef.nl/~davidg/presentations/</a:t>
              </a:r>
            </a:p>
            <a:p>
              <a:r>
                <a:rPr lang="en-GB" sz="1400" i="1" cap="none" baseline="0" dirty="0" smtClean="0">
                  <a:solidFill>
                    <a:schemeClr val="bg1">
                      <a:lumMod val="65000"/>
                    </a:schemeClr>
                  </a:solidFill>
                </a:rPr>
                <a:t>       https://orcid.org/0000-0003-1026-6606</a:t>
              </a:r>
            </a:p>
            <a:p>
              <a:endParaRPr lang="en-GB" sz="1400" i="1" cap="none" baseline="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68" y="3673258"/>
              <a:ext cx="198537" cy="198537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90" y="4740476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24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dark blue UM+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558538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826436" y="189852"/>
            <a:ext cx="7790342" cy="1653944"/>
          </a:xfrm>
        </p:spPr>
        <p:txBody>
          <a:bodyPr anchor="ctr">
            <a:no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826436" y="1829640"/>
            <a:ext cx="7790341" cy="716206"/>
          </a:xfrm>
        </p:spPr>
        <p:txBody>
          <a:bodyPr/>
          <a:lstStyle>
            <a:lvl1pPr marL="0" indent="0" algn="l">
              <a:buNone/>
              <a:defRPr sz="1400" i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33" y="4749973"/>
            <a:ext cx="2916000" cy="14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1" t="30755" r="8045" b="11626"/>
          <a:stretch/>
        </p:blipFill>
        <p:spPr>
          <a:xfrm>
            <a:off x="7406640" y="3200400"/>
            <a:ext cx="1371600" cy="17373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44854" y="4110637"/>
            <a:ext cx="28427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309563" hangingPunct="0">
              <a:defRPr/>
            </a:pPr>
            <a:r>
              <a:rPr kumimoji="0" lang="en-GB" sz="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rPr>
              <a:t>Elements of this work have been co-supported by projects that have received funding from the European Union’s Horizon research and  innovation programmes under Grant Agreement No. 856726  (GN4-3),</a:t>
            </a:r>
            <a:r>
              <a:rPr kumimoji="0" lang="en-GB" sz="65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rPr>
              <a:t> </a:t>
            </a:r>
            <a:r>
              <a:rPr kumimoji="0" lang="en-GB" sz="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rPr>
              <a:t>101017536 (EOSC Future), 730941 (AARC2</a:t>
            </a:r>
            <a:r>
              <a:rPr lang="en-GB" sz="650" dirty="0" smtClean="0">
                <a:solidFill>
                  <a:srgbClr val="FFFFFF"/>
                </a:solidFill>
                <a:latin typeface="Akkurat Std"/>
                <a:sym typeface="Arial"/>
              </a:rPr>
              <a:t>), and 101100680 </a:t>
            </a:r>
            <a:r>
              <a:rPr lang="en-GB" sz="650" dirty="0">
                <a:solidFill>
                  <a:srgbClr val="FFFFFF"/>
                </a:solidFill>
                <a:latin typeface="Akkurat Std"/>
                <a:sym typeface="Arial"/>
              </a:rPr>
              <a:t>(</a:t>
            </a:r>
            <a:r>
              <a:rPr lang="en-GB" sz="650" dirty="0" smtClean="0">
                <a:solidFill>
                  <a:srgbClr val="FFFFFF"/>
                </a:solidFill>
                <a:latin typeface="Akkurat Std"/>
                <a:sym typeface="Arial"/>
              </a:rPr>
              <a:t>GN5-1).</a:t>
            </a:r>
            <a:endParaRPr kumimoji="0" lang="en-GB" sz="6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53" y="4164435"/>
            <a:ext cx="552054" cy="37509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34785" y="2520726"/>
            <a:ext cx="3799117" cy="1282402"/>
            <a:chOff x="465338" y="2711251"/>
            <a:chExt cx="3799117" cy="128240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932" y="3327259"/>
              <a:ext cx="398845" cy="156324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465338" y="2711251"/>
              <a:ext cx="3799117" cy="1282402"/>
              <a:chOff x="4990843" y="827418"/>
              <a:chExt cx="3799117" cy="1282402"/>
            </a:xfrm>
          </p:grpSpPr>
          <p:sp>
            <p:nvSpPr>
              <p:cNvPr id="21" name="2011-2016…"/>
              <p:cNvSpPr txBox="1"/>
              <p:nvPr/>
            </p:nvSpPr>
            <p:spPr>
              <a:xfrm>
                <a:off x="4990843" y="827418"/>
                <a:ext cx="3799117" cy="128240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101600" tIns="101600" rIns="101600" bIns="101600" anchor="ctr">
                <a:spAutoFit/>
              </a:bodyPr>
              <a:lstStyle/>
              <a:p>
                <a:pPr marL="0" marR="0" lvl="0" indent="0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800" b="0" i="0">
                    <a:solidFill>
                      <a:srgbClr val="FFFFFF"/>
                    </a:solidFill>
                    <a:latin typeface="Akkurat Std"/>
                    <a:ea typeface="Akkurat Std"/>
                    <a:cs typeface="Akkurat Std"/>
                    <a:sym typeface="Akkurat Std"/>
                  </a:defRPr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David </a:t>
                </a:r>
                <a:r>
                  <a:rPr kumimoji="0" lang="en-US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Groep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endParaRPr>
              </a:p>
              <a:p>
                <a:pPr marL="0" marR="0" lvl="0" indent="0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800" b="0" i="0">
                    <a:solidFill>
                      <a:srgbClr val="FFFFFF"/>
                    </a:solidFill>
                    <a:latin typeface="Akkurat Std"/>
                    <a:ea typeface="Akkurat Std"/>
                    <a:cs typeface="Akkurat Std"/>
                    <a:sym typeface="Akkurat Std"/>
                  </a:defRPr>
                </a:pPr>
                <a: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david.groep@maastrichtuniversity.nl</a:t>
                </a:r>
                <a:b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</a:br>
                <a: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davidg@nikhef.nl</a:t>
                </a:r>
              </a:p>
              <a:p>
                <a:pPr marL="0" marR="0" lvl="0" indent="0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800" b="0" i="0">
                    <a:solidFill>
                      <a:srgbClr val="FFFFFF"/>
                    </a:solidFill>
                    <a:latin typeface="Akkurat Std"/>
                    <a:ea typeface="Akkurat Std"/>
                    <a:cs typeface="Akkurat Std"/>
                    <a:sym typeface="Akkurat Std"/>
                  </a:defRPr>
                </a:pPr>
                <a:r>
                  <a:rPr kumimoji="0" lang="en-GB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https://www.nikhef.nl/~</a:t>
                </a:r>
                <a:r>
                  <a:rPr kumimoji="0" lang="en-GB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davidg/presentations/</a:t>
                </a:r>
              </a:p>
              <a:p>
                <a:pPr marL="0" marR="0" lvl="0" indent="0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800" b="0" i="0">
                    <a:solidFill>
                      <a:srgbClr val="FFFFFF"/>
                    </a:solidFill>
                    <a:latin typeface="Akkurat Std"/>
                    <a:ea typeface="Akkurat Std"/>
                    <a:cs typeface="Akkurat Std"/>
                    <a:sym typeface="Akkurat Std"/>
                  </a:defRPr>
                </a:pPr>
                <a: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       https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://orcid.org/0000-0003-1026-6606</a:t>
                </a:r>
                <a:endParaRPr kumimoji="0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kkurat Std"/>
                  <a:sym typeface="Akkurat Std"/>
                </a:endParaRP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2494" y="1809753"/>
                <a:ext cx="198537" cy="198537"/>
              </a:xfrm>
              <a:prstGeom prst="rect">
                <a:avLst/>
              </a:prstGeom>
            </p:spPr>
          </p:pic>
        </p:grpSp>
      </p:grpSp>
      <p:grpSp>
        <p:nvGrpSpPr>
          <p:cNvPr id="23" name="Group 22"/>
          <p:cNvGrpSpPr/>
          <p:nvPr/>
        </p:nvGrpSpPr>
        <p:grpSpPr>
          <a:xfrm>
            <a:off x="4571331" y="4182284"/>
            <a:ext cx="2572241" cy="392415"/>
            <a:chOff x="4614772" y="4123610"/>
            <a:chExt cx="2572241" cy="3924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772" y="4164435"/>
              <a:ext cx="608263" cy="31076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223035" y="4123610"/>
              <a:ext cx="1963978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09563" hangingPunct="0">
                <a:defRPr/>
              </a:pPr>
              <a:r>
                <a:rPr kumimoji="0" lang="en-GB" sz="6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rial"/>
                </a:rPr>
                <a:t>Elements of this work have been co-supported by SURF, </a:t>
              </a:r>
              <a:r>
                <a:rPr lang="en-US" sz="650" dirty="0" smtClean="0">
                  <a:solidFill>
                    <a:srgbClr val="FFFFFF"/>
                  </a:solidFill>
                  <a:latin typeface="Akkurat Std"/>
                  <a:sym typeface="Arial"/>
                </a:rPr>
                <a:t>the </a:t>
              </a:r>
              <a:r>
                <a:rPr lang="en-US" sz="650" dirty="0">
                  <a:solidFill>
                    <a:srgbClr val="FFFFFF"/>
                  </a:solidFill>
                  <a:latin typeface="Akkurat Std"/>
                  <a:sym typeface="Arial"/>
                </a:rPr>
                <a:t>collaborative </a:t>
              </a:r>
              <a:r>
                <a:rPr lang="en-US" sz="650" dirty="0" err="1">
                  <a:solidFill>
                    <a:srgbClr val="FFFFFF"/>
                  </a:solidFill>
                  <a:latin typeface="Akkurat Std"/>
                  <a:sym typeface="Arial"/>
                </a:rPr>
                <a:t>organisation</a:t>
              </a:r>
              <a:r>
                <a:rPr lang="en-US" sz="650" dirty="0">
                  <a:solidFill>
                    <a:srgbClr val="FFFFFF"/>
                  </a:solidFill>
                  <a:latin typeface="Akkurat Std"/>
                  <a:sym typeface="Arial"/>
                </a:rPr>
                <a:t> for </a:t>
              </a:r>
              <a:r>
                <a:rPr lang="en-US" sz="650" dirty="0" smtClean="0">
                  <a:solidFill>
                    <a:srgbClr val="FFFFFF"/>
                  </a:solidFill>
                  <a:latin typeface="Akkurat Std"/>
                  <a:sym typeface="Arial"/>
                </a:rPr>
                <a:t>IT in </a:t>
              </a:r>
              <a:r>
                <a:rPr lang="en-US" sz="650" dirty="0">
                  <a:solidFill>
                    <a:srgbClr val="FFFFFF"/>
                  </a:solidFill>
                  <a:latin typeface="Akkurat Std"/>
                  <a:sym typeface="Arial"/>
                </a:rPr>
                <a:t>Dutch education and </a:t>
              </a:r>
              <a:r>
                <a:rPr lang="en-US" sz="650" dirty="0" smtClean="0">
                  <a:solidFill>
                    <a:srgbClr val="FFFFFF"/>
                  </a:solidFill>
                  <a:latin typeface="Akkurat Std"/>
                  <a:sym typeface="Arial"/>
                </a:rPr>
                <a:t>research.</a:t>
              </a:r>
              <a:endParaRPr kumimoji="0" lang="en-GB" sz="6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393407" y="3713999"/>
            <a:ext cx="34355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 smtClean="0">
                <a:solidFill>
                  <a:schemeClr val="bg1">
                    <a:lumMod val="65000"/>
                  </a:schemeClr>
                </a:solidFill>
              </a:rPr>
              <a:t>for all content not explicitly otherwise attributed in the slides</a:t>
            </a:r>
          </a:p>
          <a:p>
            <a:r>
              <a:rPr lang="en-US" sz="500" dirty="0">
                <a:solidFill>
                  <a:schemeClr val="bg1">
                    <a:lumMod val="65000"/>
                  </a:schemeClr>
                </a:solidFill>
              </a:rPr>
              <a:t>All trademarks, logos and brand names are the property of their respective owners. All company, product and service names </a:t>
            </a:r>
            <a:r>
              <a:rPr lang="en-US" sz="5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5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500" dirty="0" smtClean="0">
                <a:solidFill>
                  <a:schemeClr val="bg1">
                    <a:lumMod val="65000"/>
                  </a:schemeClr>
                </a:solidFill>
              </a:rPr>
              <a:t>used </a:t>
            </a:r>
            <a:r>
              <a:rPr lang="en-US" sz="500" dirty="0">
                <a:solidFill>
                  <a:schemeClr val="bg1">
                    <a:lumMod val="65000"/>
                  </a:schemeClr>
                </a:solidFill>
              </a:rPr>
              <a:t>herein are </a:t>
            </a:r>
            <a:r>
              <a:rPr lang="en-US" sz="500" dirty="0" smtClean="0">
                <a:solidFill>
                  <a:schemeClr val="bg1">
                    <a:lumMod val="65000"/>
                  </a:schemeClr>
                </a:solidFill>
              </a:rPr>
              <a:t>for </a:t>
            </a:r>
            <a:r>
              <a:rPr lang="en-US" sz="500" dirty="0">
                <a:solidFill>
                  <a:schemeClr val="bg1">
                    <a:lumMod val="65000"/>
                  </a:schemeClr>
                </a:solidFill>
              </a:rPr>
              <a:t>identification purposes only. Use of these </a:t>
            </a:r>
            <a:r>
              <a:rPr lang="en-US" sz="500" dirty="0" err="1">
                <a:solidFill>
                  <a:schemeClr val="bg1">
                    <a:lumMod val="65000"/>
                  </a:schemeClr>
                </a:solidFill>
              </a:rPr>
              <a:t>names,trademarks</a:t>
            </a:r>
            <a:r>
              <a:rPr lang="en-US" sz="500" dirty="0">
                <a:solidFill>
                  <a:schemeClr val="bg1">
                    <a:lumMod val="65000"/>
                  </a:schemeClr>
                </a:solidFill>
              </a:rPr>
              <a:t> and brands does not imply endorsement.</a:t>
            </a:r>
            <a:endParaRPr lang="en-GB" sz="5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36" y="3764909"/>
            <a:ext cx="632641" cy="22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3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8959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90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8959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4" cy="30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02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0"/>
            <a:ext cx="8326437" cy="35274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683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9281818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DACS with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8326437" cy="31927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8686"/>
            <a:ext cx="8326437" cy="169351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1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293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urc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4226877" cy="31851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1067"/>
            <a:ext cx="8326437" cy="176970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01338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097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 DACS with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 algn="ctr"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8686"/>
            <a:ext cx="8326437" cy="169351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03593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1"/>
            <a:ext cx="550734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10" name="TextBox 9"/>
          <p:cNvSpPr txBox="1"/>
          <p:nvPr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pic>
        <p:nvPicPr>
          <p:cNvPr id="11" name="Afbeelding 6"/>
          <p:cNvPicPr>
            <a:picLocks noChangeAspect="1"/>
          </p:cNvPicPr>
          <p:nvPr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91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ACS Standar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1635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333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9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5234939" y="4736102"/>
            <a:ext cx="3015731" cy="273844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3425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65C5AF04-DC40-0847-A150-8AD1FF1355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00" y="4686937"/>
            <a:ext cx="1533600" cy="2333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800"/>
            </a:lvl1pPr>
            <a:lvl2pPr marL="358775" indent="0">
              <a:buNone/>
              <a:defRPr sz="800"/>
            </a:lvl2pPr>
            <a:lvl3pPr marL="715962" indent="0">
              <a:buNone/>
              <a:defRPr sz="800"/>
            </a:lvl3pPr>
            <a:lvl4pPr marL="1074738" indent="0">
              <a:buNone/>
              <a:defRPr sz="800"/>
            </a:lvl4pPr>
            <a:lvl5pPr marL="1433512" indent="0">
              <a:buNone/>
              <a:defRPr sz="800"/>
            </a:lvl5pPr>
          </a:lstStyle>
          <a:p>
            <a:pPr lvl="0"/>
            <a:r>
              <a:rPr lang="nl-NL" dirty="0"/>
              <a:t>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2175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dar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Afbeelding 9" descr="UM40_RGB_B_di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35"/>
          <a:stretch/>
        </p:blipFill>
        <p:spPr>
          <a:xfrm>
            <a:off x="360001" y="4630499"/>
            <a:ext cx="1572408" cy="381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065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Afbeelding 9" descr="UM40_RGB_B_blauw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1336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ikUM - 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86165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kUM - Beel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1222522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k - 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5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428570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k -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053253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178373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ikUM - 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1830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kUM - Beeld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781558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UM - 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UM - 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UM - 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Beel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660983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896748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468800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29077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5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0105290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5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679664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DACS with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8326437" cy="319278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8686"/>
            <a:ext cx="8326437" cy="169351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31145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01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0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26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29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2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27.xml"/><Relationship Id="rId28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Relationship Id="rId27" Type="http://schemas.openxmlformats.org/officeDocument/2006/relationships/slideLayout" Target="../slideLayouts/slideLayout131.xml"/><Relationship Id="rId30" Type="http://schemas.openxmlformats.org/officeDocument/2006/relationships/slideLayout" Target="../slideLayouts/slideLayout1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98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93" r:id="rId7"/>
    <p:sldLayoutId id="2147483748" r:id="rId8"/>
    <p:sldLayoutId id="2147483794" r:id="rId9"/>
    <p:sldLayoutId id="2147483749" r:id="rId10"/>
    <p:sldLayoutId id="2147483750" r:id="rId11"/>
    <p:sldLayoutId id="2147483796" r:id="rId12"/>
    <p:sldLayoutId id="2147483751" r:id="rId13"/>
    <p:sldLayoutId id="2147483795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68" r:id="rId31"/>
    <p:sldLayoutId id="2147483769" r:id="rId32"/>
    <p:sldLayoutId id="2147483770" r:id="rId33"/>
    <p:sldLayoutId id="2147483771" r:id="rId34"/>
    <p:sldLayoutId id="2147483772" r:id="rId35"/>
    <p:sldLayoutId id="2147483773" r:id="rId36"/>
    <p:sldLayoutId id="2147483774" r:id="rId37"/>
    <p:sldLayoutId id="2147483775" r:id="rId38"/>
    <p:sldLayoutId id="2147483776" r:id="rId39"/>
    <p:sldLayoutId id="2147483777" r:id="rId40"/>
    <p:sldLayoutId id="2147483778" r:id="rId41"/>
    <p:sldLayoutId id="2147483779" r:id="rId42"/>
    <p:sldLayoutId id="2147483780" r:id="rId43"/>
    <p:sldLayoutId id="2147483781" r:id="rId44"/>
    <p:sldLayoutId id="2147483782" r:id="rId45"/>
    <p:sldLayoutId id="2147483783" r:id="rId46"/>
    <p:sldLayoutId id="2147483784" r:id="rId47"/>
    <p:sldLayoutId id="2147483785" r:id="rId48"/>
    <p:sldLayoutId id="2147483786" r:id="rId49"/>
    <p:sldLayoutId id="2147483787" r:id="rId50"/>
    <p:sldLayoutId id="2147483799" r:id="rId51"/>
    <p:sldLayoutId id="2147483800" r:id="rId52"/>
    <p:sldLayoutId id="2147483730" r:id="rId53"/>
    <p:sldLayoutId id="2147483732" r:id="rId54"/>
    <p:sldLayoutId id="2147483692" r:id="rId55"/>
    <p:sldLayoutId id="2147483735" r:id="rId56"/>
    <p:sldLayoutId id="2147483736" r:id="rId57"/>
    <p:sldLayoutId id="2147483792" r:id="rId58"/>
    <p:sldLayoutId id="2147483734" r:id="rId59"/>
    <p:sldLayoutId id="2147483724" r:id="rId60"/>
    <p:sldLayoutId id="2147483797" r:id="rId61"/>
    <p:sldLayoutId id="2147483733" r:id="rId62"/>
    <p:sldLayoutId id="2147483798" r:id="rId63"/>
    <p:sldLayoutId id="2147483737" r:id="rId64"/>
    <p:sldLayoutId id="2147483708" r:id="rId65"/>
    <p:sldLayoutId id="2147483662" r:id="rId66"/>
    <p:sldLayoutId id="2147483701" r:id="rId67"/>
    <p:sldLayoutId id="2147483668" r:id="rId68"/>
    <p:sldLayoutId id="2147483660" r:id="rId69"/>
    <p:sldLayoutId id="2147483704" r:id="rId70"/>
    <p:sldLayoutId id="2147483705" r:id="rId71"/>
    <p:sldLayoutId id="2147483706" r:id="rId72"/>
    <p:sldLayoutId id="2147483707" r:id="rId73"/>
    <p:sldLayoutId id="2147483703" r:id="rId74"/>
    <p:sldLayoutId id="2147483661" r:id="rId75"/>
    <p:sldLayoutId id="2147483664" r:id="rId76"/>
    <p:sldLayoutId id="2147483667" r:id="rId77"/>
    <p:sldLayoutId id="2147483702" r:id="rId78"/>
    <p:sldLayoutId id="2147483697" r:id="rId79"/>
    <p:sldLayoutId id="2147483709" r:id="rId80"/>
    <p:sldLayoutId id="2147483674" r:id="rId81"/>
    <p:sldLayoutId id="2147483677" r:id="rId82"/>
    <p:sldLayoutId id="2147483698" r:id="rId83"/>
    <p:sldLayoutId id="2147483699" r:id="rId84"/>
    <p:sldLayoutId id="2147483710" r:id="rId85"/>
    <p:sldLayoutId id="2147483672" r:id="rId86"/>
    <p:sldLayoutId id="2147483675" r:id="rId87"/>
    <p:sldLayoutId id="2147483678" r:id="rId88"/>
    <p:sldLayoutId id="2147483681" r:id="rId89"/>
    <p:sldLayoutId id="2147483684" r:id="rId90"/>
    <p:sldLayoutId id="2147483673" r:id="rId91"/>
    <p:sldLayoutId id="2147483676" r:id="rId92"/>
    <p:sldLayoutId id="2147483679" r:id="rId93"/>
    <p:sldLayoutId id="2147483682" r:id="rId94"/>
    <p:sldLayoutId id="2147483685" r:id="rId95"/>
    <p:sldLayoutId id="2147483801" r:id="rId96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3333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73246" y="4738971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cap="none" baseline="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09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20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18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16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1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1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du.nl/a7efv" TargetMode="External"/><Relationship Id="rId2" Type="http://schemas.openxmlformats.org/officeDocument/2006/relationships/hyperlink" Target="https://doi.org/10.3233/SPR-140382" TargetMode="Externa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smd-prod.s3.amazonaws.com/science-red/s3fs-public/atoms/files/3-2-Science%20DMZ%20Design%20Pattern%20-%20ESNet%20-%20Eli%20Dart.pdf" TargetMode="External"/><Relationship Id="rId1" Type="http://schemas.openxmlformats.org/officeDocument/2006/relationships/slideLayout" Target="../slideLayouts/slideLayout1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hyperlink" Target="http://www.nikhef.nl/~davidg/p/" TargetMode="Externa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7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233/SPR-140382" TargetMode="External"/><Relationship Id="rId2" Type="http://schemas.openxmlformats.org/officeDocument/2006/relationships/hyperlink" Target="https://edu.nl/a7efv" TargetMode="External"/><Relationship Id="rId1" Type="http://schemas.openxmlformats.org/officeDocument/2006/relationships/slideLayout" Target="../slideLayouts/slideLayout1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edu.nl/a7efv" TargetMode="External"/><Relationship Id="rId1" Type="http://schemas.openxmlformats.org/officeDocument/2006/relationships/slideLayout" Target="../slideLayouts/slideLayout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8054118" cy="1653944"/>
          </a:xfrm>
        </p:spPr>
        <p:txBody>
          <a:bodyPr/>
          <a:lstStyle/>
          <a:p>
            <a:r>
              <a:rPr lang="en-GB" sz="4800" dirty="0" smtClean="0"/>
              <a:t>CS lab: a </a:t>
            </a:r>
            <a:r>
              <a:rPr lang="en-GB" sz="4800" dirty="0" err="1" smtClean="0"/>
              <a:t>fieldlab</a:t>
            </a:r>
            <a:r>
              <a:rPr lang="en-GB" sz="4800" dirty="0" smtClean="0"/>
              <a:t> for </a:t>
            </a:r>
            <a:r>
              <a:rPr lang="en-GB" sz="4800" dirty="0" err="1" smtClean="0"/>
              <a:t>fieldlabs</a:t>
            </a:r>
            <a:r>
              <a:rPr lang="en-GB" sz="4800" dirty="0" smtClean="0"/>
              <a:t/>
            </a:r>
            <a:br>
              <a:rPr lang="en-GB" sz="4800" dirty="0" smtClean="0"/>
            </a:br>
            <a:r>
              <a:rPr lang="en-GB" sz="2000" i="1" dirty="0" smtClean="0"/>
              <a:t>The DACS FSE Computing Sciences Lab</a:t>
            </a:r>
            <a:br>
              <a:rPr lang="en-GB" sz="2000" i="1" dirty="0" smtClean="0"/>
            </a:br>
            <a:r>
              <a:rPr lang="en-GB" sz="2000" i="1" dirty="0" smtClean="0"/>
              <a:t>as a </a:t>
            </a:r>
            <a:r>
              <a:rPr lang="en-GB" sz="2000" i="1" dirty="0" err="1" smtClean="0"/>
              <a:t>Fieldlab</a:t>
            </a:r>
            <a:r>
              <a:rPr lang="en-GB" sz="2000" i="1" dirty="0" smtClean="0"/>
              <a:t> </a:t>
            </a:r>
            <a:r>
              <a:rPr lang="en-GB" sz="2000" i="1" dirty="0" smtClean="0"/>
              <a:t>Demonstrator</a:t>
            </a:r>
            <a:endParaRPr lang="en-GB" sz="2000" i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Concepts, capabilities, connections</a:t>
            </a:r>
            <a:endParaRPr lang="en-GB" i="1" dirty="0" smtClean="0"/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813550" y="4202051"/>
            <a:ext cx="2330450" cy="696973"/>
          </a:xfrm>
        </p:spPr>
        <p:txBody>
          <a:bodyPr/>
          <a:lstStyle/>
          <a:p>
            <a:pPr marL="0" indent="0">
              <a:buNone/>
            </a:pPr>
            <a:r>
              <a:rPr lang="en-GB" i="1" dirty="0" smtClean="0">
                <a:solidFill>
                  <a:schemeClr val="bg1"/>
                </a:solidFill>
              </a:rPr>
              <a:t>David Groep,</a:t>
            </a:r>
          </a:p>
          <a:p>
            <a:pPr marL="0" indent="0">
              <a:buNone/>
            </a:pPr>
            <a:r>
              <a:rPr lang="en-GB" i="1" dirty="0" smtClean="0">
                <a:solidFill>
                  <a:schemeClr val="bg1"/>
                </a:solidFill>
              </a:rPr>
              <a:t>January 2025</a:t>
            </a:r>
            <a:endParaRPr lang="en-GB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Labs as a design </a:t>
            </a:r>
            <a:r>
              <a:rPr lang="en-GB" sz="2800" smtClean="0"/>
              <a:t>pattern …</a:t>
            </a:r>
            <a:endParaRPr lang="en-GB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60363" y="4134256"/>
            <a:ext cx="8326437" cy="483782"/>
          </a:xfrm>
        </p:spPr>
        <p:txBody>
          <a:bodyPr/>
          <a:lstStyle/>
          <a:p>
            <a:r>
              <a:rPr lang="en-GB" sz="900" dirty="0" smtClean="0"/>
              <a:t>See </a:t>
            </a:r>
            <a:r>
              <a:rPr lang="en-GB" sz="900" b="1" dirty="0">
                <a:hlinkClick r:id="rId2"/>
              </a:rPr>
              <a:t>https://</a:t>
            </a:r>
            <a:r>
              <a:rPr lang="en-GB" sz="900" b="1" dirty="0" smtClean="0">
                <a:hlinkClick r:id="rId2"/>
              </a:rPr>
              <a:t>doi.org/10.3233/SPR-140382</a:t>
            </a:r>
            <a:r>
              <a:rPr lang="en-GB" sz="900" b="1" dirty="0" smtClean="0"/>
              <a:t> </a:t>
            </a:r>
            <a:r>
              <a:rPr lang="en-GB" sz="900" dirty="0"/>
              <a:t>and Eli Dart’s NASA talk: </a:t>
            </a:r>
            <a:r>
              <a:rPr lang="en-GB" sz="900" b="1" dirty="0">
                <a:hlinkClick r:id="rId3"/>
              </a:rPr>
              <a:t>https://</a:t>
            </a:r>
            <a:r>
              <a:rPr lang="en-GB" sz="900" b="1" dirty="0" smtClean="0">
                <a:hlinkClick r:id="rId3"/>
              </a:rPr>
              <a:t>edu.nl/a7efv</a:t>
            </a:r>
            <a:r>
              <a:rPr lang="en-GB" sz="900" b="1" dirty="0" smtClean="0"/>
              <a:t> </a:t>
            </a:r>
            <a:br>
              <a:rPr lang="en-GB" sz="900" b="1" dirty="0" smtClean="0"/>
            </a:br>
            <a:r>
              <a:rPr lang="en-GB" sz="900" dirty="0" smtClean="0"/>
              <a:t>for a quick read or glance</a:t>
            </a:r>
            <a:endParaRPr lang="en-GB" sz="900" dirty="0" smtClean="0"/>
          </a:p>
          <a:p>
            <a:r>
              <a:rPr lang="en-GB" sz="900" dirty="0" smtClean="0"/>
              <a:t>Right: components in a medical sciences DMZ </a:t>
            </a:r>
            <a:br>
              <a:rPr lang="en-GB" sz="900" dirty="0" smtClean="0"/>
            </a:br>
            <a:r>
              <a:rPr lang="en-GB" sz="900" dirty="0" smtClean="0"/>
              <a:t>from https://crd.lbl.gov/news-and-publications/news/2017/esnets-science-dmz-design-could-help-transfer-protect-medical-research-data/</a:t>
            </a:r>
            <a:endParaRPr lang="en-GB" sz="90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71" y="744524"/>
            <a:ext cx="3023807" cy="37041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97" y="1396085"/>
            <a:ext cx="3261252" cy="25525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5823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once you have multiple </a:t>
            </a:r>
            <a:r>
              <a:rPr lang="en-GB" dirty="0" err="1" smtClean="0"/>
              <a:t>FieldLabs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900" dirty="0"/>
              <a:t>Slides: Eli Dart, ESnet (2017</a:t>
            </a:r>
            <a:r>
              <a:rPr lang="en-GB" sz="900" dirty="0" smtClean="0"/>
              <a:t>)</a:t>
            </a:r>
            <a:br>
              <a:rPr lang="en-GB" sz="900" dirty="0" smtClean="0"/>
            </a:br>
            <a:r>
              <a:rPr lang="en-GB" sz="900" dirty="0" smtClean="0">
                <a:hlinkClick r:id="rId2"/>
              </a:rPr>
              <a:t>https</a:t>
            </a:r>
            <a:r>
              <a:rPr lang="en-GB" sz="900" dirty="0">
                <a:hlinkClick r:id="rId2"/>
              </a:rPr>
              <a:t>://smd-prod.s3.amazonaws.com/science-red/s3fs-public/atoms/files/3-2-Science%20DMZ%20Design%20Pattern%20-%20ESNet%20-%</a:t>
            </a:r>
            <a:r>
              <a:rPr lang="en-GB" sz="900" dirty="0" smtClean="0">
                <a:hlinkClick r:id="rId2"/>
              </a:rPr>
              <a:t>20Eli%20Dart.pdf</a:t>
            </a:r>
            <a:endParaRPr lang="en-GB" sz="900" dirty="0" smtClean="0"/>
          </a:p>
          <a:p>
            <a:endParaRPr lang="en-GB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672" y="785988"/>
            <a:ext cx="5880410" cy="383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3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0000" y="90732"/>
            <a:ext cx="8326799" cy="567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Dreaming up a CS lab environment in a </a:t>
            </a:r>
            <a:r>
              <a:rPr lang="en-GB" dirty="0" err="1" smtClean="0"/>
              <a:t>ScienceDMZ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SOLL and IST (yellow, green) state </a:t>
            </a:r>
            <a:br>
              <a:rPr lang="en-GB" dirty="0" smtClean="0"/>
            </a:br>
            <a:r>
              <a:rPr lang="en-GB" dirty="0" smtClean="0"/>
              <a:t>of the </a:t>
            </a:r>
            <a:r>
              <a:rPr lang="en-GB" dirty="0" err="1" smtClean="0"/>
              <a:t>CSlab</a:t>
            </a:r>
            <a:r>
              <a:rPr lang="en-GB" dirty="0" smtClean="0"/>
              <a:t> foundation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82" y="472905"/>
            <a:ext cx="7720049" cy="434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5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CS Lab – the 2024 foundation </a:t>
            </a:r>
            <a:r>
              <a:rPr lang="en-GB" dirty="0" smtClean="0"/>
              <a:t>(20 </a:t>
            </a:r>
            <a:r>
              <a:rPr lang="en-GB" dirty="0" smtClean="0"/>
              <a:t>December 2024)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60363" y="949302"/>
            <a:ext cx="8326437" cy="3644924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GB" sz="1800" b="1" dirty="0" smtClean="0"/>
              <a:t>Virtualised base infrastructure</a:t>
            </a:r>
            <a:r>
              <a:rPr lang="en-GB" sz="1800" dirty="0" smtClean="0"/>
              <a:t>: </a:t>
            </a:r>
            <a:r>
              <a:rPr lang="en-GB" sz="1800" dirty="0" smtClean="0">
                <a:solidFill>
                  <a:schemeClr val="accent6"/>
                </a:solidFill>
              </a:rPr>
              <a:t>fabric management, logging, IAM bridging (to SURF SRAM or locally with a SAML SP), proxy and gateway services for sub-labs, ~300+ student sandbox VMs, XCP-ng &amp; </a:t>
            </a:r>
            <a:r>
              <a:rPr lang="en-GB" sz="1800" dirty="0" err="1" smtClean="0">
                <a:solidFill>
                  <a:schemeClr val="accent6"/>
                </a:solidFill>
              </a:rPr>
              <a:t>XenOrchestra</a:t>
            </a:r>
            <a:r>
              <a:rPr lang="en-GB" sz="1800" dirty="0" smtClean="0">
                <a:solidFill>
                  <a:schemeClr val="accent6"/>
                </a:solidFill>
              </a:rPr>
              <a:t> managed with SAML or OIDC </a:t>
            </a:r>
            <a:r>
              <a:rPr lang="en-GB" sz="1800" dirty="0" err="1" smtClean="0">
                <a:solidFill>
                  <a:schemeClr val="accent6"/>
                </a:solidFill>
              </a:rPr>
              <a:t>auth</a:t>
            </a:r>
            <a:endParaRPr lang="en-GB" sz="1800" dirty="0" smtClean="0">
              <a:solidFill>
                <a:schemeClr val="accent6"/>
              </a:solidFill>
            </a:endParaRPr>
          </a:p>
          <a:p>
            <a:pPr lvl="1"/>
            <a:r>
              <a:rPr lang="en-GB" sz="1600" dirty="0" smtClean="0">
                <a:solidFill>
                  <a:schemeClr val="tx2"/>
                </a:solidFill>
              </a:rPr>
              <a:t>3x SR635v3 (each: 786GB RAM, 2x25G data network, 2x25G iSCSI, 64 logical cores 9355P)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800" b="1" dirty="0" smtClean="0"/>
              <a:t>Storage back-end service</a:t>
            </a:r>
            <a:r>
              <a:rPr lang="en-GB" sz="1800" dirty="0" smtClean="0"/>
              <a:t>: </a:t>
            </a:r>
            <a:r>
              <a:rPr lang="en-GB" sz="1800" dirty="0" smtClean="0">
                <a:solidFill>
                  <a:schemeClr val="accent6"/>
                </a:solidFill>
              </a:rPr>
              <a:t>block storage for VMs (supporting NFSv4 via VM with </a:t>
            </a:r>
            <a:r>
              <a:rPr lang="en-GB" sz="1800" dirty="0" err="1" smtClean="0">
                <a:solidFill>
                  <a:schemeClr val="accent6"/>
                </a:solidFill>
              </a:rPr>
              <a:t>linux</a:t>
            </a:r>
            <a:r>
              <a:rPr lang="en-GB" sz="1800" dirty="0" smtClean="0">
                <a:solidFill>
                  <a:schemeClr val="accent6"/>
                </a:solidFill>
              </a:rPr>
              <a:t>)</a:t>
            </a:r>
          </a:p>
          <a:p>
            <a:pPr lvl="1"/>
            <a:r>
              <a:rPr lang="en-GB" sz="1600" dirty="0" smtClean="0">
                <a:solidFill>
                  <a:schemeClr val="tx2"/>
                </a:solidFill>
              </a:rPr>
              <a:t>NetApp C250 with 200 </a:t>
            </a:r>
            <a:r>
              <a:rPr lang="en-GB" sz="1600" dirty="0" err="1" smtClean="0">
                <a:solidFill>
                  <a:schemeClr val="tx2"/>
                </a:solidFill>
              </a:rPr>
              <a:t>TByte</a:t>
            </a:r>
            <a:r>
              <a:rPr lang="en-GB" sz="1600" dirty="0" smtClean="0">
                <a:solidFill>
                  <a:schemeClr val="tx2"/>
                </a:solidFill>
              </a:rPr>
              <a:t> net NVME all-flash capacity, 4x100G iSCSI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800" b="1" dirty="0" smtClean="0"/>
              <a:t>HPC starter cluster</a:t>
            </a:r>
            <a:r>
              <a:rPr lang="en-GB" sz="1800" dirty="0" smtClean="0"/>
              <a:t>: </a:t>
            </a:r>
            <a:r>
              <a:rPr lang="en-GB" sz="1800" dirty="0" smtClean="0">
                <a:solidFill>
                  <a:schemeClr val="accent6"/>
                </a:solidFill>
              </a:rPr>
              <a:t>AI/ML courses, reasoning, HPC modelling, interactive &amp; batch</a:t>
            </a:r>
          </a:p>
          <a:p>
            <a:pPr lvl="1"/>
            <a:r>
              <a:rPr lang="en-GB" sz="1600" dirty="0" smtClean="0">
                <a:solidFill>
                  <a:schemeClr val="tx2"/>
                </a:solidFill>
              </a:rPr>
              <a:t>4x ASUS ESC4000A (each: 3.25GHz 64 logical core EPYC 9355P, 768 GB RAM, 2x16TB NVME, 2x25G data network), 3 of these systems have 4 </a:t>
            </a:r>
            <a:r>
              <a:rPr lang="en-GB" sz="1600" dirty="0" err="1" smtClean="0">
                <a:solidFill>
                  <a:schemeClr val="tx2"/>
                </a:solidFill>
              </a:rPr>
              <a:t>Nvidia</a:t>
            </a:r>
            <a:r>
              <a:rPr lang="en-GB" sz="1600" dirty="0" smtClean="0">
                <a:solidFill>
                  <a:schemeClr val="tx2"/>
                </a:solidFill>
              </a:rPr>
              <a:t> L40 GPUs each (so 12 GPUs in total)</a:t>
            </a:r>
          </a:p>
          <a:p>
            <a:pPr lvl="1"/>
            <a:r>
              <a:rPr lang="en-GB" sz="1600" dirty="0" smtClean="0"/>
              <a:t>one node as the ‘interactive’ validation and compilation node (scheduling will be in a VM)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800" b="1" dirty="0" smtClean="0"/>
              <a:t>Network</a:t>
            </a:r>
            <a:r>
              <a:rPr lang="en-GB" sz="1800" dirty="0" smtClean="0"/>
              <a:t>: </a:t>
            </a:r>
            <a:r>
              <a:rPr lang="en-GB" sz="1800" dirty="0" smtClean="0">
                <a:solidFill>
                  <a:schemeClr val="accent6"/>
                </a:solidFill>
              </a:rPr>
              <a:t>access gateway for standard edge connectivity (BGP, MPLS, 802.1q, EVPN, L3/L4 ingress and egress ACLs and policers) and iSCSI SAN fabric switches (25/100G)</a:t>
            </a:r>
          </a:p>
          <a:p>
            <a:pPr lvl="1"/>
            <a:r>
              <a:rPr lang="en-GB" sz="1600" dirty="0" smtClean="0">
                <a:solidFill>
                  <a:schemeClr val="tx2"/>
                </a:solidFill>
              </a:rPr>
              <a:t>pair of Nokia 7250 IXR-e, each: 2xQSFP28 100G, 8xSFP28 25G, 24xSFP+ 10G (or 1G)</a:t>
            </a:r>
          </a:p>
          <a:p>
            <a:pPr lvl="1"/>
            <a:r>
              <a:rPr lang="en-GB" sz="1600" dirty="0" smtClean="0">
                <a:solidFill>
                  <a:schemeClr val="tx2"/>
                </a:solidFill>
              </a:rPr>
              <a:t>pair of Juniper QFX 5120’s, each: 8xQSFP28 100G, 28xSFP28 25/10/1G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6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lab for </a:t>
            </a:r>
            <a:r>
              <a:rPr lang="en-GB" dirty="0" err="1" smtClean="0"/>
              <a:t>fieldlabs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GB" dirty="0" smtClean="0"/>
              <a:t>It is also a technology lab &amp; computing sciences engineering innovation lab</a:t>
            </a:r>
          </a:p>
          <a:p>
            <a:r>
              <a:rPr lang="en-GB" sz="1800" dirty="0" smtClean="0"/>
              <a:t>networking from commonly used protocols like </a:t>
            </a:r>
            <a:r>
              <a:rPr lang="en-GB" sz="1800" dirty="0" err="1" smtClean="0"/>
              <a:t>evpn-vpls</a:t>
            </a:r>
            <a:r>
              <a:rPr lang="en-GB" sz="1800" dirty="0" smtClean="0"/>
              <a:t>/</a:t>
            </a:r>
            <a:r>
              <a:rPr lang="en-GB" sz="1800" dirty="0" err="1" smtClean="0"/>
              <a:t>mpls</a:t>
            </a:r>
            <a:r>
              <a:rPr lang="en-GB" sz="1800" dirty="0" smtClean="0"/>
              <a:t> </a:t>
            </a:r>
            <a:br>
              <a:rPr lang="en-GB" sz="1800" dirty="0" smtClean="0"/>
            </a:br>
            <a:r>
              <a:rPr lang="en-GB" sz="1800" dirty="0" smtClean="0"/>
              <a:t>to high-speed </a:t>
            </a:r>
            <a:r>
              <a:rPr lang="en-GB" sz="1800" dirty="0" err="1" smtClean="0"/>
              <a:t>udp</a:t>
            </a:r>
            <a:r>
              <a:rPr lang="en-GB" sz="1800" dirty="0" smtClean="0"/>
              <a:t> science data transport or alternative </a:t>
            </a:r>
            <a:r>
              <a:rPr lang="en-GB" sz="1800" dirty="0" err="1" smtClean="0"/>
              <a:t>tcp</a:t>
            </a:r>
            <a:r>
              <a:rPr lang="en-GB" sz="1800" dirty="0" smtClean="0"/>
              <a:t> stacks, </a:t>
            </a:r>
            <a:br>
              <a:rPr lang="en-GB" sz="1800" dirty="0" smtClean="0"/>
            </a:br>
            <a:r>
              <a:rPr lang="en-GB" sz="1800" dirty="0" smtClean="0"/>
              <a:t>or segment routing and connecting to LHCone at 400Gbps to 1.6Tbps? </a:t>
            </a:r>
          </a:p>
          <a:p>
            <a:r>
              <a:rPr lang="en-GB" sz="1800" dirty="0" smtClean="0"/>
              <a:t>storage, compute, acceleration, cluster computing, virtualisation, orchestration, automation, </a:t>
            </a:r>
            <a:r>
              <a:rPr lang="en-GB" sz="1800" dirty="0" err="1" smtClean="0"/>
              <a:t>AuthN</a:t>
            </a:r>
            <a:r>
              <a:rPr lang="en-GB" sz="1800" dirty="0" smtClean="0"/>
              <a:t> &amp; </a:t>
            </a:r>
            <a:r>
              <a:rPr lang="en-GB" sz="1800" dirty="0" err="1" smtClean="0"/>
              <a:t>AuthZ</a:t>
            </a:r>
            <a:r>
              <a:rPr lang="en-GB" sz="1800" dirty="0" smtClean="0"/>
              <a:t> infrastructures and IAM, …</a:t>
            </a:r>
          </a:p>
          <a:p>
            <a:r>
              <a:rPr lang="en-GB" sz="1800" dirty="0" smtClean="0"/>
              <a:t>power usage, </a:t>
            </a:r>
            <a:r>
              <a:rPr lang="en-GB" sz="1800" dirty="0"/>
              <a:t>application efficiency, </a:t>
            </a:r>
            <a:r>
              <a:rPr lang="en-GB" sz="1800" dirty="0" smtClean="0"/>
              <a:t>divergence of 2019/424 to actual usage?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en-GB" dirty="0" smtClean="0"/>
              <a:t>‘Lab’ aspect need not to stop at layer-7 </a:t>
            </a:r>
          </a:p>
          <a:p>
            <a:r>
              <a:rPr lang="en-GB" sz="1800" dirty="0" smtClean="0"/>
              <a:t>ITSRM, SMS</a:t>
            </a:r>
            <a:r>
              <a:rPr lang="en-GB" sz="1800" dirty="0"/>
              <a:t> </a:t>
            </a:r>
            <a:r>
              <a:rPr lang="en-GB" sz="1800" dirty="0" smtClean="0"/>
              <a:t>&amp; </a:t>
            </a:r>
            <a:r>
              <a:rPr lang="en-GB" sz="1800" dirty="0" smtClean="0"/>
              <a:t>FitSM/ISO20k/ITIL, </a:t>
            </a:r>
            <a:r>
              <a:rPr lang="en-GB" sz="1800" dirty="0" smtClean="0"/>
              <a:t>… to federated services and Tier-2/1/0 </a:t>
            </a:r>
            <a:r>
              <a:rPr lang="en-GB" sz="1800" dirty="0" err="1" smtClean="0"/>
              <a:t>scaleout</a:t>
            </a:r>
            <a:endParaRPr lang="en-GB" sz="1800" dirty="0" smtClean="0"/>
          </a:p>
          <a:p>
            <a:r>
              <a:rPr lang="en-GB" sz="1800" dirty="0" smtClean="0"/>
              <a:t>red-teaming in resilience exercises </a:t>
            </a:r>
            <a:r>
              <a:rPr lang="en-GB" sz="1800" dirty="0"/>
              <a:t>w</a:t>
            </a:r>
            <a:r>
              <a:rPr lang="en-GB" sz="1800" dirty="0" smtClean="0"/>
              <a:t>ith SURF/</a:t>
            </a:r>
            <a:r>
              <a:rPr lang="en-GB" sz="1800" dirty="0" err="1" smtClean="0"/>
              <a:t>NMDDoS</a:t>
            </a:r>
            <a:r>
              <a:rPr lang="en-GB" sz="1800" dirty="0" smtClean="0"/>
              <a:t> – or for ourselves?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26108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collaborative demonstrator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The </a:t>
            </a:r>
            <a:r>
              <a:rPr lang="en-GB" dirty="0" err="1" smtClean="0"/>
              <a:t>Fieldlab</a:t>
            </a:r>
            <a:r>
              <a:rPr lang="en-GB" dirty="0" smtClean="0"/>
              <a:t> &amp; ScienceDMZ concepts are readily generalizable</a:t>
            </a:r>
          </a:p>
          <a:p>
            <a:r>
              <a:rPr lang="en-GB" dirty="0" smtClean="0"/>
              <a:t>both a technology lab (networking, computing, storage, </a:t>
            </a:r>
            <a:r>
              <a:rPr lang="en-GB" dirty="0" err="1" smtClean="0"/>
              <a:t>IoT</a:t>
            </a:r>
            <a:r>
              <a:rPr lang="en-GB" dirty="0" smtClean="0"/>
              <a:t>, security)</a:t>
            </a:r>
          </a:p>
          <a:p>
            <a:r>
              <a:rPr lang="en-GB" dirty="0" smtClean="0"/>
              <a:t>as well as a infrastructure and systems lab for SMS and ITSRM concepts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So let’s try and use this for an integrated approach already now for the CSLab</a:t>
            </a:r>
          </a:p>
          <a:p>
            <a:r>
              <a:rPr lang="en-GB" dirty="0" smtClean="0"/>
              <a:t>linked to current and evolving ICT at UM as a whole</a:t>
            </a:r>
          </a:p>
          <a:p>
            <a:r>
              <a:rPr lang="en-GB" dirty="0" smtClean="0"/>
              <a:t>ITSRM for the CSLab in line with UM IT security risk </a:t>
            </a:r>
            <a:r>
              <a:rPr lang="en-GB" dirty="0" smtClean="0"/>
              <a:t>management</a:t>
            </a:r>
            <a:br>
              <a:rPr lang="en-GB" dirty="0" smtClean="0"/>
            </a:br>
            <a:r>
              <a:rPr lang="en-GB" i="1" dirty="0" smtClean="0"/>
              <a:t>e.g. Lab ISO27k5 ITSRM doc leverages and </a:t>
            </a:r>
            <a:r>
              <a:rPr lang="en-GB" i="1" dirty="0" smtClean="0"/>
              <a:t>supports the UM risk assessment</a:t>
            </a:r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r>
              <a:rPr lang="en-GB" i="1" dirty="0" smtClean="0"/>
              <a:t>look at this also as a playground for new </a:t>
            </a:r>
            <a:r>
              <a:rPr lang="en-GB" i="1" dirty="0" smtClean="0"/>
              <a:t>IT service </a:t>
            </a:r>
            <a:r>
              <a:rPr lang="en-GB" i="1" dirty="0" err="1" smtClean="0"/>
              <a:t>mngt</a:t>
            </a:r>
            <a:r>
              <a:rPr lang="en-GB" i="1" dirty="0" smtClean="0"/>
              <a:t> </a:t>
            </a:r>
            <a:r>
              <a:rPr lang="en-GB" i="1" dirty="0" smtClean="0"/>
              <a:t>ideas and experiments </a:t>
            </a:r>
            <a:br>
              <a:rPr lang="en-GB" i="1" dirty="0" smtClean="0"/>
            </a:br>
            <a:r>
              <a:rPr lang="en-GB" i="1" dirty="0" smtClean="0"/>
              <a:t>– this is a ‘harmless’ lab with forgiving users and local flexibility 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01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most important ingredients …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60363" y="2402733"/>
            <a:ext cx="8511263" cy="2191492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GB" dirty="0" smtClean="0"/>
              <a:t>CSLab equipment </a:t>
            </a:r>
            <a:r>
              <a:rPr lang="en-GB" dirty="0" smtClean="0"/>
              <a:t>and configuration is a usual high availability design, </a:t>
            </a:r>
            <a:r>
              <a:rPr lang="en-GB" dirty="0" smtClean="0"/>
              <a:t>but</a:t>
            </a:r>
          </a:p>
          <a:p>
            <a:r>
              <a:rPr lang="en-GB" sz="1800" dirty="0" smtClean="0"/>
              <a:t>can, may, and should be used </a:t>
            </a:r>
            <a:r>
              <a:rPr lang="en-GB" sz="1800" dirty="0" smtClean="0"/>
              <a:t>for experiments – it is not our national critical infra</a:t>
            </a:r>
            <a:r>
              <a:rPr lang="en-GB" sz="1400" dirty="0" smtClean="0"/>
              <a:t> </a:t>
            </a:r>
            <a:r>
              <a:rPr lang="en-GB" sz="1400" dirty="0" smtClean="0">
                <a:sym typeface="Wingdings" panose="05000000000000000000" pitchFamily="2" charset="2"/>
              </a:rPr>
              <a:t></a:t>
            </a:r>
            <a:endParaRPr lang="en-GB" sz="1800" dirty="0" smtClean="0"/>
          </a:p>
          <a:p>
            <a:r>
              <a:rPr lang="en-GB" sz="1800" dirty="0" smtClean="0"/>
              <a:t>a common playground for students, researchers, </a:t>
            </a:r>
            <a:r>
              <a:rPr lang="en-GB" sz="1800" dirty="0" smtClean="0"/>
              <a:t>and </a:t>
            </a:r>
            <a:r>
              <a:rPr lang="en-GB" sz="1800" dirty="0" smtClean="0"/>
              <a:t>ICT engineers</a:t>
            </a:r>
          </a:p>
          <a:p>
            <a:r>
              <a:rPr lang="en-GB" sz="1800" dirty="0" smtClean="0"/>
              <a:t>diversity in equipment, components, client devices, </a:t>
            </a:r>
            <a:r>
              <a:rPr lang="en-GB" sz="1800" dirty="0" err="1" smtClean="0"/>
              <a:t>IoT</a:t>
            </a:r>
            <a:r>
              <a:rPr lang="en-GB" sz="1800" dirty="0" smtClean="0"/>
              <a:t> stuff, and tools </a:t>
            </a:r>
            <a:br>
              <a:rPr lang="en-GB" sz="1800" dirty="0" smtClean="0"/>
            </a:br>
            <a:r>
              <a:rPr lang="en-GB" sz="1800" dirty="0" smtClean="0"/>
              <a:t>is </a:t>
            </a:r>
            <a:r>
              <a:rPr lang="en-GB" sz="1800" i="1" dirty="0" smtClean="0"/>
              <a:t>intentional </a:t>
            </a:r>
            <a:r>
              <a:rPr lang="en-GB" sz="1800" dirty="0" smtClean="0"/>
              <a:t>for </a:t>
            </a:r>
            <a:r>
              <a:rPr lang="en-GB" sz="1800" dirty="0" smtClean="0"/>
              <a:t>experimentation</a:t>
            </a:r>
          </a:p>
          <a:p>
            <a:r>
              <a:rPr lang="en-GB" sz="1800" dirty="0" smtClean="0"/>
              <a:t>overprovisioning is intentional, as lab can consolidate ‘loose’ things and ‘lone’ systems</a:t>
            </a:r>
            <a:endParaRPr lang="en-GB" sz="1800" dirty="0" smtClean="0"/>
          </a:p>
          <a:p>
            <a:pPr marL="0" indent="0">
              <a:buNone/>
            </a:pPr>
            <a:endParaRPr lang="en-GB" sz="600" b="1" dirty="0" smtClean="0"/>
          </a:p>
          <a:p>
            <a:pPr marL="0" indent="0">
              <a:buNone/>
            </a:pPr>
            <a:r>
              <a:rPr lang="en-GB" sz="1800" b="1" dirty="0" smtClean="0"/>
              <a:t>Other labs may have a different scope and purpose, but all share the top-3 </a:t>
            </a:r>
            <a:r>
              <a:rPr lang="en-GB" sz="1800" b="1" dirty="0" smtClean="0"/>
              <a:t>elements …</a:t>
            </a:r>
            <a:endParaRPr lang="en-GB" sz="1800" b="1" dirty="0"/>
          </a:p>
        </p:txBody>
      </p:sp>
      <p:sp>
        <p:nvSpPr>
          <p:cNvPr id="7" name="Rectangle 6"/>
          <p:cNvSpPr/>
          <p:nvPr/>
        </p:nvSpPr>
        <p:spPr>
          <a:xfrm>
            <a:off x="2912345" y="1085713"/>
            <a:ext cx="32221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 hangingPunct="1">
              <a:buFont typeface="Arial"/>
              <a:buChar char="•"/>
            </a:pPr>
            <a:r>
              <a:rPr lang="en-GB" sz="2400" b="1" kern="1200" cap="none" dirty="0">
                <a:solidFill>
                  <a:schemeClr val="tx2">
                    <a:lumMod val="75000"/>
                  </a:schemeClr>
                </a:solidFill>
              </a:rPr>
              <a:t>Creativity</a:t>
            </a:r>
          </a:p>
          <a:p>
            <a:pPr marL="342900" lvl="0" indent="-342900" defTabSz="457200" hangingPunct="1">
              <a:buFont typeface="Arial"/>
              <a:buChar char="•"/>
            </a:pPr>
            <a:r>
              <a:rPr lang="en-GB" sz="2400" b="1" kern="1200" cap="none" dirty="0" smtClean="0">
                <a:solidFill>
                  <a:schemeClr val="tx2">
                    <a:lumMod val="75000"/>
                  </a:schemeClr>
                </a:solidFill>
              </a:rPr>
              <a:t>Flexibility</a:t>
            </a:r>
          </a:p>
          <a:p>
            <a:pPr marL="342900" indent="-342900" defTabSz="457200" hangingPunct="1">
              <a:buFont typeface="Arial"/>
              <a:buChar char="•"/>
            </a:pPr>
            <a:r>
              <a:rPr lang="en-GB" sz="2400" b="1" kern="1200" cap="none" dirty="0" smtClean="0">
                <a:solidFill>
                  <a:schemeClr val="tx2">
                    <a:lumMod val="75000"/>
                  </a:schemeClr>
                </a:solidFill>
              </a:rPr>
              <a:t>Desire to experiment</a:t>
            </a:r>
            <a:endParaRPr lang="en-GB" sz="2400" b="1" kern="1200" cap="non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Collaboration … because it’s absolutely needed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60363" y="1066800"/>
            <a:ext cx="8610382" cy="3527425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GB" dirty="0" smtClean="0"/>
              <a:t>Although FSE will take care of hardware, systems management, networking, &amp;c, </a:t>
            </a:r>
            <a:br>
              <a:rPr lang="en-GB" dirty="0" smtClean="0"/>
            </a:br>
            <a:r>
              <a:rPr lang="en-GB" i="1" dirty="0" smtClean="0"/>
              <a:t>in </a:t>
            </a:r>
            <a:r>
              <a:rPr lang="en-GB" i="1" dirty="0" smtClean="0"/>
              <a:t>our interactions with ‘the world’, UM must appear as a coherent </a:t>
            </a:r>
            <a:r>
              <a:rPr lang="en-GB" i="1" dirty="0" smtClean="0"/>
              <a:t>whole</a:t>
            </a:r>
          </a:p>
          <a:p>
            <a:pPr marL="0" indent="0">
              <a:spcAft>
                <a:spcPts val="600"/>
              </a:spcAft>
              <a:buNone/>
            </a:pPr>
            <a:endParaRPr lang="en-GB" sz="1000" i="1" dirty="0" smtClean="0"/>
          </a:p>
          <a:p>
            <a:r>
              <a:rPr lang="en-GB" sz="1800" dirty="0" smtClean="0"/>
              <a:t>interaction with SURF on connectivity, I</a:t>
            </a:r>
            <a:r>
              <a:rPr lang="en-GB" sz="1800" dirty="0" smtClean="0"/>
              <a:t>nternet </a:t>
            </a:r>
            <a:r>
              <a:rPr lang="en-GB" sz="1800" dirty="0"/>
              <a:t>number </a:t>
            </a:r>
            <a:r>
              <a:rPr lang="en-GB" sz="1800" dirty="0" smtClean="0"/>
              <a:t>resources, SURF Access</a:t>
            </a: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>	</a:t>
            </a:r>
            <a:r>
              <a:rPr lang="en-GB" sz="1600" i="1" dirty="0" smtClean="0"/>
              <a:t>even though FSE DACS can initiate and prepare SURF staff for the requests, </a:t>
            </a:r>
            <a:br>
              <a:rPr lang="en-GB" sz="1600" i="1" dirty="0" smtClean="0"/>
            </a:br>
            <a:r>
              <a:rPr lang="en-GB" sz="1600" i="1" dirty="0" smtClean="0"/>
              <a:t>	SURF really wants these to come from our institutional contact persons</a:t>
            </a:r>
            <a:endParaRPr lang="en-GB" sz="1600" i="1" dirty="0"/>
          </a:p>
          <a:p>
            <a:endParaRPr lang="en-GB" sz="1800" dirty="0" smtClean="0"/>
          </a:p>
          <a:p>
            <a:r>
              <a:rPr lang="en-GB" sz="1800" dirty="0" smtClean="0"/>
              <a:t>incident </a:t>
            </a:r>
            <a:r>
              <a:rPr lang="en-GB" sz="1800" dirty="0"/>
              <a:t>response </a:t>
            </a:r>
            <a:r>
              <a:rPr lang="en-GB" sz="1800" dirty="0" smtClean="0"/>
              <a:t>coordination &amp; Sirtfi</a:t>
            </a:r>
            <a:endParaRPr lang="en-GB" sz="1800" dirty="0"/>
          </a:p>
          <a:p>
            <a:endParaRPr lang="en-GB" sz="1800" dirty="0" smtClean="0"/>
          </a:p>
          <a:p>
            <a:r>
              <a:rPr lang="en-GB" sz="1800" dirty="0" smtClean="0"/>
              <a:t>network </a:t>
            </a:r>
            <a:r>
              <a:rPr lang="en-GB" sz="1800" dirty="0" smtClean="0"/>
              <a:t>transport across campus building </a:t>
            </a:r>
            <a:r>
              <a:rPr lang="en-GB" sz="1800" dirty="0" smtClean="0"/>
              <a:t>locations</a:t>
            </a:r>
          </a:p>
          <a:p>
            <a:endParaRPr lang="en-GB" sz="1800" dirty="0" smtClean="0"/>
          </a:p>
          <a:p>
            <a:r>
              <a:rPr lang="en-GB" sz="1800" dirty="0" smtClean="0"/>
              <a:t>housing </a:t>
            </a:r>
            <a:r>
              <a:rPr lang="en-GB" sz="1800" dirty="0" smtClean="0"/>
              <a:t>and secured access, </a:t>
            </a:r>
            <a:r>
              <a:rPr lang="en-GB" sz="1800" dirty="0" smtClean="0"/>
              <a:t>power and PDUs, compliance </a:t>
            </a:r>
            <a:r>
              <a:rPr lang="en-GB" sz="1800" dirty="0" err="1" smtClean="0"/>
              <a:t>BaL</a:t>
            </a:r>
            <a:r>
              <a:rPr lang="en-GB" sz="1800" dirty="0" smtClean="0"/>
              <a:t> 3.7.3 &amp; 5.4.1 (5.4.1a)</a:t>
            </a:r>
            <a:endParaRPr lang="en-GB" sz="1800" dirty="0" smtClean="0"/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87464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Collaboration … because it’s just better together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60363" y="1066800"/>
            <a:ext cx="8507972" cy="3527425"/>
          </a:xfrm>
        </p:spPr>
        <p:txBody>
          <a:bodyPr/>
          <a:lstStyle/>
          <a:p>
            <a:r>
              <a:rPr lang="en-GB" sz="1800" dirty="0" smtClean="0"/>
              <a:t>Identity and Access Management, </a:t>
            </a:r>
            <a:r>
              <a:rPr lang="en-GB" sz="1800" dirty="0"/>
              <a:t>for linking lab services to UM </a:t>
            </a:r>
            <a:r>
              <a:rPr lang="en-GB" sz="1800" dirty="0" smtClean="0"/>
              <a:t>identity &amp; eduGAIN</a:t>
            </a:r>
            <a:r>
              <a:rPr lang="en-GB" sz="1800" dirty="0"/>
              <a:t/>
            </a:r>
            <a:br>
              <a:rPr lang="en-GB" sz="1800" dirty="0"/>
            </a:br>
            <a:r>
              <a:rPr lang="en-GB" sz="1600" dirty="0" smtClean="0"/>
              <a:t>	</a:t>
            </a:r>
            <a:r>
              <a:rPr lang="en-GB" sz="1600" i="1" dirty="0" smtClean="0"/>
              <a:t>an </a:t>
            </a:r>
            <a:r>
              <a:rPr lang="en-GB" sz="1600" i="1" dirty="0" smtClean="0"/>
              <a:t>experiment:</a:t>
            </a:r>
            <a:r>
              <a:rPr lang="en-GB" sz="1600" dirty="0" smtClean="0"/>
              <a:t> </a:t>
            </a:r>
            <a:r>
              <a:rPr lang="en-GB" sz="1600" i="1" dirty="0" smtClean="0"/>
              <a:t>CSLab </a:t>
            </a:r>
            <a:r>
              <a:rPr lang="en-GB" sz="1600" i="1" dirty="0"/>
              <a:t>end-users </a:t>
            </a:r>
            <a:r>
              <a:rPr lang="en-GB" sz="1600" i="1" dirty="0" smtClean="0"/>
              <a:t>shall not </a:t>
            </a:r>
            <a:r>
              <a:rPr lang="en-GB" sz="1600" i="1" dirty="0"/>
              <a:t>have any lab-specific re-usable </a:t>
            </a:r>
            <a:r>
              <a:rPr lang="en-GB" sz="1600" i="1" dirty="0" smtClean="0"/>
              <a:t>credentials, </a:t>
            </a:r>
            <a:r>
              <a:rPr lang="en-GB" sz="1600" i="1" dirty="0" smtClean="0"/>
              <a:t/>
            </a:r>
            <a:br>
              <a:rPr lang="en-GB" sz="1600" i="1" dirty="0" smtClean="0"/>
            </a:br>
            <a:r>
              <a:rPr lang="en-GB" sz="1600" i="1" dirty="0" smtClean="0"/>
              <a:t>	use </a:t>
            </a:r>
            <a:r>
              <a:rPr lang="en-GB" sz="1600" i="1" dirty="0" smtClean="0"/>
              <a:t>only SAML</a:t>
            </a:r>
            <a:r>
              <a:rPr lang="en-GB" sz="1600" i="1" dirty="0"/>
              <a:t>, OIDC, or Wallet VCs to authenticate, </a:t>
            </a:r>
            <a:r>
              <a:rPr lang="en-GB" sz="1600" i="1" dirty="0" smtClean="0"/>
              <a:t>or </a:t>
            </a:r>
            <a:r>
              <a:rPr lang="en-GB" sz="1600" i="1" dirty="0" err="1" smtClean="0"/>
              <a:t>ssh</a:t>
            </a:r>
            <a:r>
              <a:rPr lang="en-GB" sz="1600" i="1" dirty="0" smtClean="0"/>
              <a:t> </a:t>
            </a:r>
            <a:r>
              <a:rPr lang="en-GB" sz="1600" i="1" dirty="0" err="1" smtClean="0"/>
              <a:t>pubkeys</a:t>
            </a:r>
            <a:r>
              <a:rPr lang="en-GB" sz="1600" i="1" dirty="0" smtClean="0"/>
              <a:t> </a:t>
            </a:r>
            <a:r>
              <a:rPr lang="en-GB" sz="1600" i="1" dirty="0"/>
              <a:t>for </a:t>
            </a:r>
            <a:r>
              <a:rPr lang="en-GB" sz="1600" i="1" dirty="0" smtClean="0"/>
              <a:t>login/access</a:t>
            </a:r>
            <a:endParaRPr lang="en-GB" sz="1600" dirty="0"/>
          </a:p>
          <a:p>
            <a:endParaRPr lang="en-GB" sz="1600" dirty="0" smtClean="0"/>
          </a:p>
          <a:p>
            <a:r>
              <a:rPr lang="en-GB" sz="1800" dirty="0" smtClean="0"/>
              <a:t>release of attributes and provisioning interfaces for some lab services</a:t>
            </a:r>
            <a:br>
              <a:rPr lang="en-GB" sz="1800" dirty="0" smtClean="0"/>
            </a:br>
            <a:r>
              <a:rPr lang="en-GB" sz="1600" dirty="0" smtClean="0"/>
              <a:t>	</a:t>
            </a:r>
            <a:r>
              <a:rPr lang="en-GB" sz="1600" i="1" dirty="0" smtClean="0"/>
              <a:t>like</a:t>
            </a:r>
            <a:r>
              <a:rPr lang="en-GB" sz="1600" i="1" dirty="0" smtClean="0"/>
              <a:t>: which students are in which course, </a:t>
            </a:r>
            <a:br>
              <a:rPr lang="en-GB" sz="1600" i="1" dirty="0" smtClean="0"/>
            </a:br>
            <a:r>
              <a:rPr lang="en-GB" sz="1600" i="1" dirty="0" smtClean="0"/>
              <a:t>	and </a:t>
            </a:r>
            <a:r>
              <a:rPr lang="en-GB" sz="1600" i="1" dirty="0" smtClean="0"/>
              <a:t>hence need to be granted access to which parts of the lab?</a:t>
            </a:r>
            <a:endParaRPr lang="en-GB" sz="1600" dirty="0" smtClean="0"/>
          </a:p>
          <a:p>
            <a:endParaRPr lang="en-GB" sz="1600" dirty="0" smtClean="0"/>
          </a:p>
          <a:p>
            <a:r>
              <a:rPr lang="en-GB" sz="1800" dirty="0" smtClean="0"/>
              <a:t>prevent </a:t>
            </a:r>
            <a:r>
              <a:rPr lang="en-GB" sz="1800" dirty="0" smtClean="0"/>
              <a:t>duplication of SMS </a:t>
            </a:r>
            <a:r>
              <a:rPr lang="en-GB" sz="1800" dirty="0" smtClean="0"/>
              <a:t>support that </a:t>
            </a:r>
            <a:r>
              <a:rPr lang="en-GB" sz="1800" dirty="0" smtClean="0"/>
              <a:t>the </a:t>
            </a:r>
            <a:r>
              <a:rPr lang="en-GB" sz="1800" dirty="0" smtClean="0"/>
              <a:t>CSLab </a:t>
            </a:r>
            <a:r>
              <a:rPr lang="en-GB" sz="1800" dirty="0" smtClean="0"/>
              <a:t>needs but </a:t>
            </a:r>
            <a:r>
              <a:rPr lang="en-GB" sz="1800" dirty="0" smtClean="0"/>
              <a:t>can be usefully </a:t>
            </a:r>
            <a:r>
              <a:rPr lang="en-GB" sz="1800" dirty="0" smtClean="0"/>
              <a:t>shared</a:t>
            </a:r>
          </a:p>
          <a:p>
            <a:pPr marL="534988" lvl="1" indent="-176213"/>
            <a:r>
              <a:rPr lang="en-GB" sz="1400" i="1" dirty="0" smtClean="0"/>
              <a:t>Can we re-use elements, structure, and templates of an SMS that is already in place?</a:t>
            </a:r>
          </a:p>
          <a:p>
            <a:pPr marL="534988" lvl="1" indent="-176213"/>
            <a:r>
              <a:rPr lang="en-GB" sz="1400" i="1" dirty="0" smtClean="0"/>
              <a:t>If need to construct (part of) our own SMS (which takes time) can we do it such that it is generally useful?</a:t>
            </a:r>
          </a:p>
        </p:txBody>
      </p:sp>
    </p:spTree>
    <p:extLst>
      <p:ext uri="{BB962C8B-B14F-4D97-AF65-F5344CB8AC3E}">
        <p14:creationId xmlns:p14="http://schemas.microsoft.com/office/powerpoint/2010/main" val="38947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Collaboration … because we’re all human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800" dirty="0" smtClean="0"/>
              <a:t>coordinating shared data </a:t>
            </a:r>
            <a:r>
              <a:rPr lang="en-GB" sz="1800" dirty="0" err="1" smtClean="0"/>
              <a:t>center</a:t>
            </a:r>
            <a:r>
              <a:rPr lang="en-GB" sz="1800" dirty="0" smtClean="0"/>
              <a:t> facilities</a:t>
            </a:r>
            <a:endParaRPr lang="en-GB" sz="1800" dirty="0" smtClean="0"/>
          </a:p>
          <a:p>
            <a:endParaRPr lang="en-GB" sz="1800" dirty="0"/>
          </a:p>
          <a:p>
            <a:r>
              <a:rPr lang="en-GB" sz="1800" dirty="0" smtClean="0"/>
              <a:t>alignment on </a:t>
            </a:r>
            <a:r>
              <a:rPr lang="en-GB" sz="1800" dirty="0" smtClean="0"/>
              <a:t>identifiers </a:t>
            </a:r>
            <a:r>
              <a:rPr lang="en-GB" sz="1800" dirty="0" smtClean="0"/>
              <a:t>because it prevents confusion in human </a:t>
            </a:r>
            <a:r>
              <a:rPr lang="en-GB" sz="1800" dirty="0" smtClean="0"/>
              <a:t>communication</a:t>
            </a:r>
            <a:br>
              <a:rPr lang="en-GB" sz="1800" dirty="0" smtClean="0"/>
            </a:br>
            <a:r>
              <a:rPr lang="en-GB" sz="1800" i="1" dirty="0" smtClean="0"/>
              <a:t>and for systems communications as well in some cases…</a:t>
            </a:r>
            <a:endParaRPr lang="en-GB" sz="1800" dirty="0" smtClean="0"/>
          </a:p>
          <a:p>
            <a:endParaRPr lang="en-GB" sz="1800" dirty="0" smtClean="0"/>
          </a:p>
          <a:p>
            <a:r>
              <a:rPr lang="en-GB" sz="1800" dirty="0" smtClean="0"/>
              <a:t>joint access to documentation and SMS information</a:t>
            </a:r>
          </a:p>
          <a:p>
            <a:endParaRPr lang="en-GB" sz="1800" dirty="0" smtClean="0"/>
          </a:p>
          <a:p>
            <a:r>
              <a:rPr lang="en-GB" sz="1800" dirty="0" smtClean="0"/>
              <a:t>process for </a:t>
            </a:r>
            <a:r>
              <a:rPr lang="en-GB" sz="1800" dirty="0" smtClean="0"/>
              <a:t>Q’s </a:t>
            </a:r>
            <a:r>
              <a:rPr lang="en-GB" sz="1800" dirty="0" smtClean="0"/>
              <a:t>sent by accident to central helpdesk that should have gone to the </a:t>
            </a:r>
            <a:r>
              <a:rPr lang="en-GB" sz="1800" dirty="0" smtClean="0"/>
              <a:t>lab? </a:t>
            </a:r>
          </a:p>
          <a:p>
            <a:endParaRPr lang="en-GB" sz="1800" dirty="0" smtClean="0"/>
          </a:p>
          <a:p>
            <a:r>
              <a:rPr lang="en-GB" sz="1800" dirty="0" smtClean="0"/>
              <a:t>mechanism for periodic </a:t>
            </a:r>
            <a:r>
              <a:rPr lang="en-GB" sz="1800" dirty="0" smtClean="0"/>
              <a:t>technical meetings &amp; chat, since working together is nice, </a:t>
            </a:r>
            <a:br>
              <a:rPr lang="en-GB" sz="1800" dirty="0" smtClean="0"/>
            </a:br>
            <a:r>
              <a:rPr lang="en-GB" sz="1800" dirty="0" smtClean="0"/>
              <a:t>… and because we all forget to ask for the right stuff sometimes!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63008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2800" dirty="0" smtClean="0"/>
              <a:t>‘Wereldwijd verbonden </a:t>
            </a:r>
            <a:r>
              <a:rPr lang="nl-NL" sz="2800" dirty="0" smtClean="0"/>
              <a:t>vanuit stevige </a:t>
            </a:r>
            <a:r>
              <a:rPr lang="nl-NL" sz="2800" dirty="0"/>
              <a:t>basis in </a:t>
            </a:r>
            <a:r>
              <a:rPr lang="nl-NL" sz="2800" dirty="0" smtClean="0"/>
              <a:t>Euregio</a:t>
            </a:r>
            <a:r>
              <a:rPr lang="nl-NL" sz="2800" dirty="0" smtClean="0"/>
              <a:t>’</a:t>
            </a:r>
            <a:endParaRPr lang="en-GB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6359" y="944239"/>
            <a:ext cx="8620008" cy="301761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Research and education are inherently collaborative, and ‘services exist’ </a:t>
            </a:r>
            <a:br>
              <a:rPr lang="en-GB" dirty="0" smtClean="0"/>
            </a:br>
            <a:r>
              <a:rPr lang="en-GB" dirty="0" smtClean="0"/>
              <a:t>and are being used .. whether we know about them or not: </a:t>
            </a:r>
          </a:p>
          <a:p>
            <a:r>
              <a:rPr lang="en-GB" sz="1700" dirty="0" smtClean="0">
                <a:solidFill>
                  <a:schemeClr val="tx2"/>
                </a:solidFill>
              </a:rPr>
              <a:t>European Open Science Cloud, ‘ESFRI’ research infrastructures, Erasmus Without Papers, </a:t>
            </a:r>
            <a:r>
              <a:rPr lang="en-GB" sz="1700" dirty="0" smtClean="0">
                <a:solidFill>
                  <a:schemeClr val="tx2"/>
                </a:solidFill>
              </a:rPr>
              <a:t/>
            </a:r>
            <a:br>
              <a:rPr lang="en-GB" sz="1700" dirty="0" smtClean="0">
                <a:solidFill>
                  <a:schemeClr val="tx2"/>
                </a:solidFill>
              </a:rPr>
            </a:br>
            <a:r>
              <a:rPr lang="en-GB" sz="1700" dirty="0" smtClean="0">
                <a:solidFill>
                  <a:schemeClr val="tx2"/>
                </a:solidFill>
              </a:rPr>
              <a:t>EU </a:t>
            </a:r>
            <a:r>
              <a:rPr lang="en-GB" sz="1700" dirty="0" smtClean="0">
                <a:solidFill>
                  <a:schemeClr val="tx2"/>
                </a:solidFill>
              </a:rPr>
              <a:t>Identity Wallets, SURF-NWO </a:t>
            </a:r>
            <a:r>
              <a:rPr lang="en-GB" sz="1700" dirty="0" err="1" smtClean="0">
                <a:solidFill>
                  <a:schemeClr val="tx2"/>
                </a:solidFill>
              </a:rPr>
              <a:t>Rekentijd</a:t>
            </a:r>
            <a:r>
              <a:rPr lang="en-GB" sz="1700" dirty="0" smtClean="0">
                <a:solidFill>
                  <a:schemeClr val="tx2"/>
                </a:solidFill>
              </a:rPr>
              <a:t> &amp; Snellius, EOSC EU Node ‘free VMs for </a:t>
            </a:r>
            <a:r>
              <a:rPr lang="en-GB" sz="1700" dirty="0" smtClean="0">
                <a:solidFill>
                  <a:schemeClr val="tx2"/>
                </a:solidFill>
              </a:rPr>
              <a:t>all faculty</a:t>
            </a:r>
            <a:r>
              <a:rPr lang="en-GB" sz="1700" dirty="0" smtClean="0">
                <a:solidFill>
                  <a:schemeClr val="tx2"/>
                </a:solidFill>
              </a:rPr>
              <a:t>’</a:t>
            </a:r>
            <a:endParaRPr lang="en-GB" sz="1700" dirty="0">
              <a:solidFill>
                <a:schemeClr val="tx2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Images: UM Strategic Programme 2022-2026, SURF ETP</a:t>
            </a:r>
            <a:br>
              <a:rPr lang="en-GB" dirty="0" smtClean="0"/>
            </a:br>
            <a:r>
              <a:rPr lang="en-GB" dirty="0" smtClean="0"/>
              <a:t>slide captures: </a:t>
            </a:r>
            <a:r>
              <a:rPr lang="en-GB" dirty="0" smtClean="0">
                <a:hlinkClick r:id="rId2"/>
              </a:rPr>
              <a:t>www.nikhef.nl/~davidg/p/</a:t>
            </a:r>
            <a:r>
              <a:rPr lang="en-GB" dirty="0" smtClean="0"/>
              <a:t> for UM-CI office &amp; </a:t>
            </a:r>
            <a:r>
              <a:rPr lang="en-GB" dirty="0" err="1" smtClean="0"/>
              <a:t>LsIT</a:t>
            </a:r>
            <a:r>
              <a:rPr lang="en-GB" dirty="0" smtClean="0"/>
              <a:t> course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64" y="2696669"/>
            <a:ext cx="2877039" cy="1617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401" y="2224112"/>
            <a:ext cx="2557110" cy="14478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528" y="2159363"/>
            <a:ext cx="3044562" cy="15125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640" y="2872055"/>
            <a:ext cx="2730784" cy="15281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3883" y="2630333"/>
            <a:ext cx="2528450" cy="1253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8595" y="3357623"/>
            <a:ext cx="4963218" cy="131463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5682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Collaboration - practically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60" y="877695"/>
            <a:ext cx="6850303" cy="38312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863" y="169587"/>
            <a:ext cx="3433775" cy="38623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075" y="2733315"/>
            <a:ext cx="2796691" cy="20056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0461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More discussion time …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1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AS1104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https</a:t>
            </a:r>
            <a:r>
              <a:rPr lang="en-GB" dirty="0"/>
              <a:t>://www.nikhef.nl/pdp/doc/facility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91" y="133806"/>
            <a:ext cx="8229600" cy="4605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259" y="851116"/>
            <a:ext cx="213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cap="none" dirty="0" smtClean="0">
                <a:solidFill>
                  <a:schemeClr val="accent3"/>
                </a:solidFill>
              </a:rPr>
              <a:t>a pretty standard research lab network </a:t>
            </a:r>
            <a:endParaRPr lang="en-GB" sz="1800" i="1" cap="none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1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Network structure design: logical and topological view</a:t>
            </a:r>
            <a:br>
              <a:rPr lang="en-GB" sz="2800" dirty="0" smtClean="0"/>
            </a:br>
            <a:r>
              <a:rPr lang="en-GB" sz="2800" dirty="0" smtClean="0"/>
              <a:t>segmentation: a research network with office enclaves</a:t>
            </a:r>
            <a:endParaRPr lang="en-GB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achtergrondbeeld</a:t>
            </a:r>
            <a:r>
              <a:rPr lang="en-GB" dirty="0"/>
              <a:t>: Vesting </a:t>
            </a:r>
            <a:r>
              <a:rPr lang="en-GB" dirty="0" err="1" smtClean="0"/>
              <a:t>Bourtange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97" y="1262647"/>
            <a:ext cx="4265503" cy="3345297"/>
          </a:xfrm>
          <a:prstGeom prst="rect">
            <a:avLst/>
          </a:prstGeom>
          <a:solidFill>
            <a:schemeClr val="bg1"/>
          </a:solidFill>
          <a:ln>
            <a:solidFill>
              <a:srgbClr val="6F2575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1" y="1175732"/>
            <a:ext cx="3292546" cy="3152191"/>
          </a:xfrm>
          <a:prstGeom prst="rect">
            <a:avLst/>
          </a:prstGeom>
          <a:effectLst>
            <a:glow rad="101600">
              <a:srgbClr val="F1ECC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1993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126076" cy="567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Labs and more labs!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691238" y="3211830"/>
            <a:ext cx="1808366" cy="169351"/>
          </a:xfrm>
        </p:spPr>
        <p:txBody>
          <a:bodyPr/>
          <a:lstStyle/>
          <a:p>
            <a:r>
              <a:rPr lang="en-GB" sz="900" dirty="0" smtClean="0"/>
              <a:t>Nikhef SP105: H234b (L) and H234f (R)</a:t>
            </a:r>
            <a:endParaRPr lang="en-GB" sz="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1" y="3604857"/>
            <a:ext cx="2410539" cy="14079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444" y="797757"/>
            <a:ext cx="1716351" cy="2399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804" y="2513031"/>
            <a:ext cx="3027135" cy="21653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5787" y="153891"/>
            <a:ext cx="3228480" cy="24710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1636" y="1806161"/>
            <a:ext cx="2709597" cy="199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4545" y="30785"/>
            <a:ext cx="1737543" cy="29049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8318" y="3354664"/>
            <a:ext cx="2311347" cy="17277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51" y="875005"/>
            <a:ext cx="1716440" cy="1808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41" y="2761117"/>
            <a:ext cx="1656735" cy="94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9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dirty="0" smtClean="0"/>
              <a:t>Subset of </a:t>
            </a:r>
            <a:br>
              <a:rPr lang="en-GB" sz="4400" dirty="0" smtClean="0"/>
            </a:br>
            <a:r>
              <a:rPr lang="en-GB" sz="4400" dirty="0" smtClean="0"/>
              <a:t>Eli Dart’s ScienceDMZ slides</a:t>
            </a:r>
            <a:endParaRPr lang="en-GB" sz="44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64588" y="1889599"/>
            <a:ext cx="6598342" cy="1314450"/>
          </a:xfrm>
        </p:spPr>
        <p:txBody>
          <a:bodyPr/>
          <a:lstStyle/>
          <a:p>
            <a:r>
              <a:rPr lang="en-GB" dirty="0"/>
              <a:t>Eli Dart’s NASA </a:t>
            </a:r>
            <a:r>
              <a:rPr lang="en-GB" dirty="0" smtClean="0"/>
              <a:t>talk (2016): </a:t>
            </a:r>
            <a:r>
              <a:rPr lang="en-GB" b="1" dirty="0">
                <a:hlinkClick r:id="rId2"/>
              </a:rPr>
              <a:t>https://edu.nl/a7efv</a:t>
            </a:r>
            <a:endParaRPr lang="en-GB" dirty="0"/>
          </a:p>
          <a:p>
            <a:r>
              <a:rPr lang="en-GB" dirty="0" smtClean="0"/>
              <a:t>See also </a:t>
            </a:r>
            <a:r>
              <a:rPr lang="en-GB" b="1" dirty="0" smtClean="0">
                <a:hlinkClick r:id="rId3"/>
              </a:rPr>
              <a:t>https</a:t>
            </a:r>
            <a:r>
              <a:rPr lang="en-GB" b="1" dirty="0">
                <a:hlinkClick r:id="rId3"/>
              </a:rPr>
              <a:t>://</a:t>
            </a:r>
            <a:r>
              <a:rPr lang="en-GB" b="1" dirty="0" smtClean="0">
                <a:hlinkClick r:id="rId3"/>
              </a:rPr>
              <a:t>doi.org/10.3233/SPR-140382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738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Translating ‘</a:t>
            </a:r>
            <a:r>
              <a:rPr lang="en-GB" dirty="0" err="1" smtClean="0"/>
              <a:t>wereldwijd</a:t>
            </a:r>
            <a:r>
              <a:rPr lang="en-GB" dirty="0" smtClean="0"/>
              <a:t> </a:t>
            </a:r>
            <a:r>
              <a:rPr lang="en-GB" dirty="0" err="1" smtClean="0"/>
              <a:t>verbonden</a:t>
            </a:r>
            <a:r>
              <a:rPr lang="en-GB" dirty="0" smtClean="0"/>
              <a:t>’ education &amp; research as a technical systems and network design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0363" y="1423951"/>
            <a:ext cx="8525371" cy="3170274"/>
          </a:xfrm>
        </p:spPr>
        <p:txBody>
          <a:bodyPr/>
          <a:lstStyle/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en-GB" sz="1600" dirty="0" smtClean="0"/>
              <a:t>‘we can </a:t>
            </a:r>
            <a:r>
              <a:rPr lang="en-GB" sz="1600" i="1" dirty="0" smtClean="0"/>
              <a:t>use </a:t>
            </a:r>
            <a:r>
              <a:rPr lang="en-GB" sz="1600" dirty="0" smtClean="0"/>
              <a:t>existing services from outside’: </a:t>
            </a:r>
            <a:r>
              <a:rPr lang="en-GB" sz="1600" dirty="0" smtClean="0">
                <a:solidFill>
                  <a:schemeClr val="tx2"/>
                </a:solidFill>
              </a:rPr>
              <a:t>AAI interoperability, </a:t>
            </a:r>
            <a:r>
              <a:rPr lang="en-GB" sz="1600" dirty="0" smtClean="0">
                <a:solidFill>
                  <a:schemeClr val="tx2"/>
                </a:solidFill>
              </a:rPr>
              <a:t>network </a:t>
            </a:r>
            <a:r>
              <a:rPr lang="en-GB" sz="1600" dirty="0" smtClean="0">
                <a:solidFill>
                  <a:schemeClr val="tx2"/>
                </a:solidFill>
              </a:rPr>
              <a:t>connectivity </a:t>
            </a:r>
            <a:r>
              <a:rPr lang="en-GB" sz="1600" dirty="0" smtClean="0">
                <a:solidFill>
                  <a:schemeClr val="tx2"/>
                </a:solidFill>
              </a:rPr>
              <a:t/>
            </a:r>
            <a:br>
              <a:rPr lang="en-GB" sz="1600" dirty="0" smtClean="0">
                <a:solidFill>
                  <a:schemeClr val="tx2"/>
                </a:solidFill>
              </a:rPr>
            </a:br>
            <a:r>
              <a:rPr lang="en-GB" sz="1600" dirty="0" smtClean="0">
                <a:solidFill>
                  <a:schemeClr val="tx2"/>
                </a:solidFill>
              </a:rPr>
              <a:t>and </a:t>
            </a:r>
            <a:r>
              <a:rPr lang="en-GB" sz="1600" dirty="0" smtClean="0">
                <a:solidFill>
                  <a:schemeClr val="tx2"/>
                </a:solidFill>
              </a:rPr>
              <a:t>bandwidth, </a:t>
            </a:r>
            <a:r>
              <a:rPr lang="en-GB" sz="1600" dirty="0" smtClean="0">
                <a:solidFill>
                  <a:schemeClr val="tx2"/>
                </a:solidFill>
              </a:rPr>
              <a:t>and devolution of concerns and work to research infrastructures (ESFRI&amp;GWI)</a:t>
            </a:r>
            <a:endParaRPr lang="en-GB" sz="1600" dirty="0" smtClean="0"/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en-GB" sz="1600" dirty="0" smtClean="0"/>
              <a:t>‘we can </a:t>
            </a:r>
            <a:r>
              <a:rPr lang="en-GB" sz="1600" i="1" dirty="0" smtClean="0"/>
              <a:t>contribute </a:t>
            </a:r>
            <a:r>
              <a:rPr lang="en-GB" sz="1600" dirty="0" smtClean="0"/>
              <a:t>in collaborations in education and research’: </a:t>
            </a:r>
            <a:r>
              <a:rPr lang="en-GB" sz="1600" dirty="0" smtClean="0">
                <a:solidFill>
                  <a:schemeClr val="tx2"/>
                </a:solidFill>
              </a:rPr>
              <a:t>we can offer services, </a:t>
            </a:r>
            <a:r>
              <a:rPr lang="en-GB" sz="1600" dirty="0" smtClean="0">
                <a:solidFill>
                  <a:schemeClr val="tx2"/>
                </a:solidFill>
              </a:rPr>
              <a:t/>
            </a:r>
            <a:br>
              <a:rPr lang="en-GB" sz="1600" dirty="0" smtClean="0">
                <a:solidFill>
                  <a:schemeClr val="tx2"/>
                </a:solidFill>
              </a:rPr>
            </a:br>
            <a:r>
              <a:rPr lang="en-GB" sz="1600" dirty="0" smtClean="0">
                <a:solidFill>
                  <a:schemeClr val="tx2"/>
                </a:solidFill>
              </a:rPr>
              <a:t>support </a:t>
            </a:r>
            <a:r>
              <a:rPr lang="en-GB" sz="1600" dirty="0" smtClean="0">
                <a:solidFill>
                  <a:schemeClr val="tx2"/>
                </a:solidFill>
              </a:rPr>
              <a:t>pan-European student mobility in our programme, and provide innovative </a:t>
            </a:r>
            <a:br>
              <a:rPr lang="en-GB" sz="1600" dirty="0" smtClean="0">
                <a:solidFill>
                  <a:schemeClr val="tx2"/>
                </a:solidFill>
              </a:rPr>
            </a:br>
            <a:r>
              <a:rPr lang="en-GB" sz="1600" dirty="0" smtClean="0">
                <a:solidFill>
                  <a:schemeClr val="tx2"/>
                </a:solidFill>
              </a:rPr>
              <a:t>lab environments that attract students and make our programmes unique 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en-GB" sz="1600" dirty="0" smtClean="0"/>
              <a:t>‘we teach and train our students to understand, design, build, study, work with,</a:t>
            </a:r>
            <a:br>
              <a:rPr lang="en-GB" sz="1600" dirty="0" smtClean="0"/>
            </a:br>
            <a:r>
              <a:rPr lang="en-GB" sz="1600" dirty="0" smtClean="0"/>
              <a:t>and experiment with interconnected services and systems that are globally connected’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endParaRPr lang="en-GB" sz="800" dirty="0" smtClean="0"/>
          </a:p>
          <a:p>
            <a:pPr marL="0" indent="0">
              <a:spcBef>
                <a:spcPts val="300"/>
              </a:spcBef>
              <a:buNone/>
            </a:pPr>
            <a:r>
              <a:rPr lang="en-GB" sz="1600" dirty="0" smtClean="0"/>
              <a:t>Of course we should do that in a safe, scalable, and transparent way, </a:t>
            </a:r>
            <a:br>
              <a:rPr lang="en-GB" sz="1600" dirty="0" smtClean="0"/>
            </a:br>
            <a:r>
              <a:rPr lang="en-GB" sz="1600" i="1" dirty="0" smtClean="0"/>
              <a:t>and</a:t>
            </a:r>
            <a:r>
              <a:rPr lang="en-GB" sz="1600" dirty="0" smtClean="0"/>
              <a:t> at the same time build and use our own science and engineering R&amp;E concepts in an agile way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600" dirty="0" smtClean="0"/>
              <a:t>With a view towards the future … a decadal vision of common reference platform model, </a:t>
            </a:r>
            <a:br>
              <a:rPr lang="en-GB" sz="1600" dirty="0" smtClean="0"/>
            </a:br>
            <a:r>
              <a:rPr lang="en-GB" sz="1600" dirty="0" smtClean="0"/>
              <a:t>usable </a:t>
            </a:r>
            <a:r>
              <a:rPr lang="en-GB" sz="1600" dirty="0"/>
              <a:t>for </a:t>
            </a:r>
            <a:r>
              <a:rPr lang="en-GB" sz="1600" dirty="0" smtClean="0"/>
              <a:t>DACS &amp; FSE</a:t>
            </a:r>
            <a:r>
              <a:rPr lang="en-GB" sz="1600" dirty="0"/>
              <a:t>, </a:t>
            </a:r>
            <a:r>
              <a:rPr lang="en-GB" sz="1600" dirty="0" smtClean="0"/>
              <a:t>GWFP/LHCb, ET</a:t>
            </a:r>
            <a:r>
              <a:rPr lang="en-GB" sz="1600" dirty="0" smtClean="0"/>
              <a:t>, … for FASTER 4D-imaging</a:t>
            </a:r>
            <a:r>
              <a:rPr lang="en-GB" sz="1600" dirty="0"/>
              <a:t>, </a:t>
            </a:r>
            <a:r>
              <a:rPr lang="en-GB" sz="1600" dirty="0" smtClean="0"/>
              <a:t>… for </a:t>
            </a:r>
            <a:r>
              <a:rPr lang="en-GB" sz="1600" dirty="0" smtClean="0"/>
              <a:t>other faculties </a:t>
            </a:r>
            <a:r>
              <a:rPr lang="en-GB" sz="1600" dirty="0" smtClean="0"/>
              <a:t>and UM-wide</a:t>
            </a:r>
            <a:r>
              <a:rPr lang="en-GB" sz="1600" dirty="0"/>
              <a:t>?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3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Why the CS lab?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5575015" cy="3192780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 smtClean="0"/>
              <a:t>Initially triggered by ‘basic’ short-term needs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new Bachelor Computer Science, </a:t>
            </a:r>
            <a:br>
              <a:rPr lang="en-GB" sz="1600" dirty="0" smtClean="0">
                <a:solidFill>
                  <a:schemeClr val="tx2"/>
                </a:solidFill>
              </a:rPr>
            </a:br>
            <a:r>
              <a:rPr lang="en-GB" sz="1600" dirty="0" smtClean="0">
                <a:solidFill>
                  <a:schemeClr val="tx2"/>
                </a:solidFill>
              </a:rPr>
              <a:t>with strong engineering component (esp. in Y2 &amp; Y3)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Large-scale IT and robotics, also in DSAI Year-3 </a:t>
            </a:r>
          </a:p>
          <a:p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But with wide use for {master, PhD} thesis work and </a:t>
            </a:r>
            <a:br>
              <a:rPr lang="en-GB" sz="1800" dirty="0" smtClean="0"/>
            </a:br>
            <a:r>
              <a:rPr lang="en-GB" sz="1800" dirty="0" smtClean="0"/>
              <a:t>cross-discipline and cross-organisation </a:t>
            </a:r>
            <a:r>
              <a:rPr lang="en-GB" sz="1800" i="1" dirty="0" smtClean="0"/>
              <a:t>research </a:t>
            </a:r>
            <a:r>
              <a:rPr lang="en-GB" sz="1800" dirty="0" smtClean="0"/>
              <a:t>as well: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HPC simulation and modelling , ML models, LLM applications, and collaborating with research output ‘as a service’ 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science and engineering beyond DACS: </a:t>
            </a:r>
            <a:br>
              <a:rPr lang="en-GB" sz="1600" dirty="0" smtClean="0">
                <a:solidFill>
                  <a:schemeClr val="tx2"/>
                </a:solidFill>
              </a:rPr>
            </a:br>
            <a:r>
              <a:rPr lang="en-GB" sz="1600" dirty="0" smtClean="0">
                <a:solidFill>
                  <a:schemeClr val="tx2"/>
                </a:solidFill>
              </a:rPr>
              <a:t>ET pathfinder &amp; LHCb for GWFP, the MSP programme, …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data science in other faculties: need for ‘student sandboxes’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large multi-modal 4D imaging (e.g. for NWO ENW XL FASTER with Ron </a:t>
            </a:r>
            <a:r>
              <a:rPr lang="en-GB" sz="1600" dirty="0" err="1" smtClean="0">
                <a:solidFill>
                  <a:schemeClr val="tx2"/>
                </a:solidFill>
              </a:rPr>
              <a:t>Heeren</a:t>
            </a:r>
            <a:r>
              <a:rPr lang="en-GB" sz="1600" dirty="0" smtClean="0">
                <a:solidFill>
                  <a:schemeClr val="tx2"/>
                </a:solidFill>
              </a:rPr>
              <a:t>), and EU Horizon and </a:t>
            </a:r>
            <a:r>
              <a:rPr lang="en-GB" sz="1600" dirty="0" err="1" smtClean="0">
                <a:solidFill>
                  <a:schemeClr val="tx2"/>
                </a:solidFill>
              </a:rPr>
              <a:t>Euregio</a:t>
            </a:r>
            <a:r>
              <a:rPr lang="en-GB" sz="1600" dirty="0" smtClean="0">
                <a:solidFill>
                  <a:schemeClr val="tx2"/>
                </a:solidFill>
              </a:rPr>
              <a:t> collaborations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68615" y="4654295"/>
            <a:ext cx="8326437" cy="169351"/>
          </a:xfrm>
        </p:spPr>
        <p:txBody>
          <a:bodyPr/>
          <a:lstStyle/>
          <a:p>
            <a:pPr algn="r"/>
            <a:r>
              <a:rPr lang="en-GB" sz="900" dirty="0" smtClean="0"/>
              <a:t>https://curriculum.maastrichtuniversity.nl/sites/default/files/dacs_-_study_guide_2024-2025.pdf</a:t>
            </a:r>
            <a:endParaRPr lang="en-GB" sz="9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74113" y="4738688"/>
            <a:ext cx="369887" cy="274637"/>
          </a:xfrm>
        </p:spPr>
        <p:txBody>
          <a:bodyPr/>
          <a:lstStyle/>
          <a:p>
            <a:pPr algn="ctr"/>
            <a:fld id="{86CB4B4D-7CA3-9044-876B-883B54F8677D}" type="slidenum">
              <a:rPr lang="en-GB" smtClean="0"/>
              <a:pPr algn="ctr"/>
              <a:t>4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378" y="284634"/>
            <a:ext cx="3023678" cy="3974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347" y="2713248"/>
            <a:ext cx="2290027" cy="1904789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smtClean="0"/>
              <a:t>DACS FSE Computing Sciences Lab as a Fieldlab Demonstrator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314964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Suddenly … </a:t>
            </a:r>
            <a:r>
              <a:rPr lang="en-GB" dirty="0" err="1" smtClean="0"/>
              <a:t>CSlab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And then there was </a:t>
            </a:r>
            <a:r>
              <a:rPr lang="en-GB" dirty="0" err="1" smtClean="0"/>
              <a:t>Sectorplan</a:t>
            </a:r>
            <a:r>
              <a:rPr lang="en-GB" dirty="0" smtClean="0"/>
              <a:t> 1 </a:t>
            </a:r>
            <a:br>
              <a:rPr lang="en-GB" dirty="0" smtClean="0"/>
            </a:br>
            <a:r>
              <a:rPr lang="en-GB" dirty="0" smtClean="0"/>
              <a:t>… whose funds needed to be </a:t>
            </a:r>
            <a:r>
              <a:rPr lang="en-GB" b="1" dirty="0" smtClean="0"/>
              <a:t>spent in 2024</a:t>
            </a:r>
            <a:endParaRPr lang="en-GB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630" y="2269897"/>
            <a:ext cx="2612819" cy="20696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377" y="1815586"/>
            <a:ext cx="1644293" cy="25726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617" y="352223"/>
            <a:ext cx="1495634" cy="1810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156" y="475965"/>
            <a:ext cx="2892517" cy="18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2037" y="1815586"/>
            <a:ext cx="2653390" cy="30520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5793" y="1742968"/>
            <a:ext cx="2513230" cy="17047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000" y="1930670"/>
            <a:ext cx="2021578" cy="28081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821" y="3836376"/>
            <a:ext cx="967028" cy="122462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0689" y="2073402"/>
            <a:ext cx="2267499" cy="424926"/>
            <a:chOff x="90690" y="2073402"/>
            <a:chExt cx="1895926" cy="35529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690" y="2073402"/>
              <a:ext cx="1895926" cy="17764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690" y="2251049"/>
              <a:ext cx="1895926" cy="177647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766" y="3850970"/>
            <a:ext cx="2105185" cy="90222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45320" y="4000301"/>
            <a:ext cx="1974103" cy="606076"/>
            <a:chOff x="5790537" y="4207265"/>
            <a:chExt cx="1614887" cy="49579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95210" y="4542488"/>
              <a:ext cx="1610214" cy="1605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92874" y="4375415"/>
              <a:ext cx="1610214" cy="16056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90537" y="4207265"/>
              <a:ext cx="1610214" cy="16056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3960" y="3277287"/>
            <a:ext cx="2316778" cy="2554667"/>
            <a:chOff x="151501" y="3478073"/>
            <a:chExt cx="1848036" cy="20377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74" y="3672504"/>
              <a:ext cx="1843363" cy="184336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01" y="3478073"/>
              <a:ext cx="1843363" cy="184336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158741" y="2908567"/>
            <a:ext cx="1625494" cy="1113696"/>
            <a:chOff x="8280306" y="2377440"/>
            <a:chExt cx="1527837" cy="104678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7" t="42774" r="3518" b="40827"/>
            <a:stretch/>
          </p:blipFill>
          <p:spPr>
            <a:xfrm>
              <a:off x="8287352" y="2377440"/>
              <a:ext cx="1520791" cy="26950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7" t="42774" r="3518" b="40827"/>
            <a:stretch/>
          </p:blipFill>
          <p:spPr>
            <a:xfrm>
              <a:off x="8283829" y="2635521"/>
              <a:ext cx="1520791" cy="26950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7" t="42774" r="3518" b="40827"/>
            <a:stretch/>
          </p:blipFill>
          <p:spPr>
            <a:xfrm>
              <a:off x="8283829" y="2896639"/>
              <a:ext cx="1520791" cy="26950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7" t="42774" r="3518" b="40827"/>
            <a:stretch/>
          </p:blipFill>
          <p:spPr>
            <a:xfrm>
              <a:off x="8280306" y="3154720"/>
              <a:ext cx="1520791" cy="269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2702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Technical inspiration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60363" y="1066800"/>
            <a:ext cx="8571881" cy="3527425"/>
          </a:xfrm>
        </p:spPr>
        <p:txBody>
          <a:bodyPr/>
          <a:lstStyle/>
          <a:p>
            <a:r>
              <a:rPr lang="en-GB" sz="1800" dirty="0" smtClean="0"/>
              <a:t>DACS CS-Lab concept </a:t>
            </a:r>
            <a:r>
              <a:rPr lang="en-GB" sz="1800" i="1" dirty="0" smtClean="0"/>
              <a:t>for today </a:t>
            </a:r>
            <a:r>
              <a:rPr lang="en-GB" sz="1800" dirty="0" smtClean="0"/>
              <a:t>focusses on </a:t>
            </a:r>
            <a:r>
              <a:rPr lang="en-GB" sz="1800" dirty="0" smtClean="0"/>
              <a:t>systems, networks, and course/project labs</a:t>
            </a:r>
            <a:endParaRPr lang="en-GB" sz="1800" dirty="0" smtClean="0"/>
          </a:p>
          <a:p>
            <a:pPr lvl="1"/>
            <a:r>
              <a:rPr lang="en-GB" sz="1600" dirty="0" smtClean="0"/>
              <a:t>those </a:t>
            </a:r>
            <a:r>
              <a:rPr lang="en-GB" sz="1600" dirty="0"/>
              <a:t>act a foundation for more specific lab settings: robotics, XR, </a:t>
            </a:r>
            <a:r>
              <a:rPr lang="en-GB" sz="1600" dirty="0" smtClean="0"/>
              <a:t>security</a:t>
            </a:r>
          </a:p>
          <a:p>
            <a:pPr lvl="1"/>
            <a:r>
              <a:rPr lang="en-GB" sz="1600" dirty="0" smtClean="0"/>
              <a:t>focus </a:t>
            </a:r>
            <a:r>
              <a:rPr lang="en-GB" sz="1600" dirty="0"/>
              <a:t>on education labs, but equally applicable to research networks</a:t>
            </a:r>
          </a:p>
          <a:p>
            <a:endParaRPr lang="en-GB" sz="900" dirty="0" smtClean="0"/>
          </a:p>
          <a:p>
            <a:r>
              <a:rPr lang="en-GB" sz="1800" dirty="0" smtClean="0"/>
              <a:t>design around micro-segmented </a:t>
            </a:r>
            <a:r>
              <a:rPr lang="en-GB" sz="1800" dirty="0"/>
              <a:t>networks </a:t>
            </a:r>
            <a:r>
              <a:rPr lang="en-GB" sz="1800" dirty="0" smtClean="0"/>
              <a:t>and </a:t>
            </a:r>
            <a:r>
              <a:rPr lang="en-GB" sz="1800" dirty="0"/>
              <a:t>inter-subnet </a:t>
            </a:r>
            <a:r>
              <a:rPr lang="en-GB" sz="1800" dirty="0" smtClean="0"/>
              <a:t>controls</a:t>
            </a:r>
            <a:endParaRPr lang="en-GB" sz="1800" dirty="0"/>
          </a:p>
          <a:p>
            <a:pPr lvl="1"/>
            <a:r>
              <a:rPr lang="en-GB" sz="1600" dirty="0" smtClean="0"/>
              <a:t>so </a:t>
            </a:r>
            <a:r>
              <a:rPr lang="en-GB" sz="1600" dirty="0"/>
              <a:t>you could build multiple labs on a partly-shared infrastructure</a:t>
            </a:r>
          </a:p>
          <a:p>
            <a:pPr lvl="1"/>
            <a:r>
              <a:rPr lang="en-GB" sz="1600" dirty="0" smtClean="0"/>
              <a:t>leveraging the ESnet (US DoE) ‘</a:t>
            </a:r>
            <a:r>
              <a:rPr lang="en-GB" sz="1600" b="1" dirty="0" err="1" smtClean="0"/>
              <a:t>ScienceDMZ</a:t>
            </a:r>
            <a:r>
              <a:rPr lang="en-GB" sz="1600" dirty="0" smtClean="0"/>
              <a:t>’ concept, and</a:t>
            </a:r>
          </a:p>
          <a:p>
            <a:pPr lvl="1"/>
            <a:r>
              <a:rPr lang="en-GB" sz="1600" dirty="0" smtClean="0"/>
              <a:t>the </a:t>
            </a:r>
            <a:r>
              <a:rPr lang="en-GB" sz="1600" dirty="0" err="1" smtClean="0"/>
              <a:t>UvA</a:t>
            </a:r>
            <a:r>
              <a:rPr lang="en-GB" sz="1600" dirty="0" smtClean="0"/>
              <a:t> Security and Network Engineering master lab </a:t>
            </a:r>
            <a:br>
              <a:rPr lang="en-GB" sz="1600" dirty="0" smtClean="0"/>
            </a:br>
            <a:r>
              <a:rPr lang="en-GB" sz="1600" dirty="0" smtClean="0"/>
              <a:t>( ‘every student a machine on the public internet </a:t>
            </a:r>
            <a:br>
              <a:rPr lang="en-GB" sz="1600" dirty="0" smtClean="0"/>
            </a:br>
            <a:r>
              <a:rPr lang="en-GB" sz="1600" dirty="0" smtClean="0"/>
              <a:t>and they are </a:t>
            </a:r>
            <a:r>
              <a:rPr lang="en-GB" sz="1600" i="1" dirty="0" smtClean="0"/>
              <a:t>entirely responsible </a:t>
            </a:r>
            <a:r>
              <a:rPr lang="en-GB" sz="1600" dirty="0" smtClean="0"/>
              <a:t>for this box’)</a:t>
            </a:r>
          </a:p>
          <a:p>
            <a:pPr lvl="1"/>
            <a:r>
              <a:rPr lang="en-GB" sz="1600" dirty="0" smtClean="0"/>
              <a:t>with inspiration from </a:t>
            </a:r>
            <a:r>
              <a:rPr lang="en-GB" sz="1600" dirty="0" smtClean="0"/>
              <a:t>SURF </a:t>
            </a:r>
            <a:r>
              <a:rPr lang="en-GB" sz="1600" dirty="0" smtClean="0"/>
              <a:t>Experimental 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Technologies Platform </a:t>
            </a:r>
            <a:r>
              <a:rPr lang="en-GB" sz="1600" dirty="0" smtClean="0"/>
              <a:t>and Nikhef open innovation lab</a:t>
            </a:r>
          </a:p>
          <a:p>
            <a:endParaRPr lang="en-GB" sz="900" dirty="0" smtClean="0"/>
          </a:p>
          <a:p>
            <a:r>
              <a:rPr lang="en-GB" sz="1800" dirty="0" smtClean="0"/>
              <a:t>for CS and engineering </a:t>
            </a:r>
            <a:r>
              <a:rPr lang="en-GB" sz="1800" dirty="0"/>
              <a:t>education </a:t>
            </a:r>
            <a:r>
              <a:rPr lang="en-GB" sz="1800" dirty="0" smtClean="0"/>
              <a:t>(extensible to research), and </a:t>
            </a:r>
            <a:br>
              <a:rPr lang="en-GB" sz="1800" dirty="0" smtClean="0"/>
            </a:br>
            <a:r>
              <a:rPr lang="en-GB" sz="1800" b="1" dirty="0" smtClean="0"/>
              <a:t>not </a:t>
            </a:r>
            <a:r>
              <a:rPr lang="en-GB" sz="1800" dirty="0"/>
              <a:t>targeting </a:t>
            </a:r>
            <a:r>
              <a:rPr lang="en-GB" sz="1800" dirty="0" smtClean="0"/>
              <a:t>enterprise services, </a:t>
            </a:r>
            <a:r>
              <a:rPr lang="en-GB" sz="1800" b="1" dirty="0" smtClean="0"/>
              <a:t>nor </a:t>
            </a:r>
            <a:r>
              <a:rPr lang="en-GB" sz="1800" dirty="0" smtClean="0"/>
              <a:t>for now sensitive data services</a:t>
            </a:r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111" y="2235228"/>
            <a:ext cx="2395353" cy="18637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549" y="2855164"/>
            <a:ext cx="1577123" cy="12075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849" y="3356184"/>
            <a:ext cx="1897621" cy="100432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0325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‘ScienceDMZ’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8386949" cy="318516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GB" dirty="0" smtClean="0"/>
              <a:t>Predicable </a:t>
            </a:r>
            <a:r>
              <a:rPr lang="en-GB" dirty="0"/>
              <a:t>performance</a:t>
            </a:r>
            <a:br>
              <a:rPr lang="en-GB" dirty="0"/>
            </a:br>
            <a:r>
              <a:rPr lang="en-GB" dirty="0"/>
              <a:t>and data access for </a:t>
            </a:r>
            <a:r>
              <a:rPr lang="en-GB" dirty="0" smtClean="0"/>
              <a:t>research</a:t>
            </a:r>
            <a:endParaRPr lang="en-GB" dirty="0"/>
          </a:p>
          <a:p>
            <a:pPr marL="0" indent="0">
              <a:spcAft>
                <a:spcPts val="1200"/>
              </a:spcAft>
              <a:buNone/>
            </a:pPr>
            <a:r>
              <a:rPr lang="en-GB" dirty="0"/>
              <a:t>	</a:t>
            </a:r>
            <a:r>
              <a:rPr lang="en-GB" b="1" i="1" dirty="0">
                <a:solidFill>
                  <a:srgbClr val="0070C0"/>
                </a:solidFill>
              </a:rPr>
              <a:t>‘where research services, </a:t>
            </a:r>
            <a:br>
              <a:rPr lang="en-GB" b="1" i="1" dirty="0">
                <a:solidFill>
                  <a:srgbClr val="0070C0"/>
                </a:solidFill>
              </a:rPr>
            </a:br>
            <a:r>
              <a:rPr lang="en-GB" b="1" i="1" dirty="0">
                <a:solidFill>
                  <a:srgbClr val="0070C0"/>
                </a:solidFill>
              </a:rPr>
              <a:t>	data, and researchers meet’</a:t>
            </a:r>
          </a:p>
          <a:p>
            <a:r>
              <a:rPr lang="en-GB" sz="1800" dirty="0" smtClean="0"/>
              <a:t>lossless </a:t>
            </a:r>
            <a:r>
              <a:rPr lang="en-GB" sz="1800" dirty="0"/>
              <a:t>transfers </a:t>
            </a:r>
            <a:r>
              <a:rPr lang="en-GB" sz="1800" dirty="0" smtClean="0"/>
              <a:t>and latency hiding</a:t>
            </a:r>
          </a:p>
          <a:p>
            <a:r>
              <a:rPr lang="en-GB" sz="1800" dirty="0" smtClean="0"/>
              <a:t>elements horizontally scalable</a:t>
            </a:r>
          </a:p>
          <a:p>
            <a:r>
              <a:rPr lang="en-GB" sz="1800" dirty="0" smtClean="0"/>
              <a:t>security </a:t>
            </a:r>
            <a:r>
              <a:rPr lang="en-GB" sz="1800" dirty="0"/>
              <a:t>zoning/segmentation </a:t>
            </a:r>
            <a:br>
              <a:rPr lang="en-GB" sz="1800" dirty="0"/>
            </a:br>
            <a:r>
              <a:rPr lang="en-GB" sz="1800" dirty="0"/>
              <a:t>protects </a:t>
            </a:r>
            <a:r>
              <a:rPr lang="en-GB" sz="1800" dirty="0" smtClean="0"/>
              <a:t>services and data</a:t>
            </a:r>
            <a:endParaRPr lang="en-GB" sz="1800" dirty="0"/>
          </a:p>
          <a:p>
            <a:pPr>
              <a:spcAft>
                <a:spcPts val="600"/>
              </a:spcAft>
            </a:pPr>
            <a:r>
              <a:rPr lang="en-GB" sz="1800" dirty="0"/>
              <a:t>outside </a:t>
            </a:r>
            <a:r>
              <a:rPr lang="en-GB" sz="1800" dirty="0" smtClean="0"/>
              <a:t>enterprise perimeter</a:t>
            </a:r>
          </a:p>
          <a:p>
            <a:pPr marL="0" indent="0">
              <a:buNone/>
            </a:pPr>
            <a:r>
              <a:rPr lang="en-GB" sz="1800" i="1" dirty="0" smtClean="0">
                <a:solidFill>
                  <a:srgbClr val="0070C0"/>
                </a:solidFill>
              </a:rPr>
              <a:t>for a different type of traffic: science data transfers rather than eyeball networks</a:t>
            </a:r>
            <a:endParaRPr lang="en-GB" sz="1800" i="1" dirty="0">
              <a:solidFill>
                <a:srgbClr val="0070C0"/>
              </a:solidFill>
            </a:endParaRPr>
          </a:p>
          <a:p>
            <a:endParaRPr lang="en-US" sz="1800" dirty="0"/>
          </a:p>
        </p:txBody>
      </p:sp>
      <p:sp>
        <p:nvSpPr>
          <p:cNvPr id="96" name="Text Placeholder 9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Image and ‘ScienceDMZ’ concept promulgated by ESnet (see fasterdata.es.net</a:t>
            </a:r>
            <a:r>
              <a:rPr lang="en-US" dirty="0" smtClean="0"/>
              <a:t>), Eli Dart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862" y="79689"/>
            <a:ext cx="4985516" cy="383957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9310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From Eli Dart (ESnet), “The Strategic Future of the Science DMZ”, TNC23, https://indico.geant.org/event/2/contributions/186/attachments/168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74113" y="4738688"/>
            <a:ext cx="369887" cy="274637"/>
          </a:xfrm>
        </p:spPr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595" y="129593"/>
            <a:ext cx="7520888" cy="4123444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271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60363" y="4013736"/>
            <a:ext cx="8326437" cy="604302"/>
          </a:xfrm>
        </p:spPr>
        <p:txBody>
          <a:bodyPr/>
          <a:lstStyle/>
          <a:p>
            <a:r>
              <a:rPr lang="en-US" dirty="0" smtClean="0"/>
              <a:t>Eli Dart, 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Science DMZ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Design Pattern,</a:t>
            </a:r>
            <a:br>
              <a:rPr lang="en-US" dirty="0" smtClean="0"/>
            </a:br>
            <a:r>
              <a:rPr lang="en-US" dirty="0" smtClean="0"/>
              <a:t>NASA talk, </a:t>
            </a:r>
            <a:r>
              <a:rPr lang="en-GB" b="1" dirty="0">
                <a:hlinkClick r:id="rId2"/>
              </a:rPr>
              <a:t>https://edu.nl/a7efv</a:t>
            </a:r>
            <a:r>
              <a:rPr lang="en-GB" b="1" dirty="0"/>
              <a:t>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051" y="18603"/>
            <a:ext cx="6649065" cy="50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3795"/>
      </p:ext>
    </p:extLst>
  </p:cSld>
  <p:clrMapOvr>
    <a:masterClrMapping/>
  </p:clrMapOvr>
</p:sld>
</file>

<file path=ppt/theme/theme1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30A31F90-1220-409A-AC4C-33D8B43F4CD1}" vid="{9D19EB5F-E0D7-4714-82A1-7B51719C22AD}"/>
    </a:ext>
  </a:extLst>
</a:theme>
</file>

<file path=ppt/theme/theme2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30A31F90-1220-409A-AC4C-33D8B43F4CD1}" vid="{114B6660-8196-477D-B13A-24C292E88172}"/>
    </a:ext>
  </a:extLst>
</a:theme>
</file>

<file path=ppt/theme/theme3.xml><?xml version="1.0" encoding="utf-8"?>
<a:theme xmlns:a="http://schemas.openxmlformats.org/drawingml/2006/main" name="Maastricht University">
  <a:themeElements>
    <a:clrScheme name="Custom 1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A2DB"/>
      </a:hlink>
      <a:folHlink>
        <a:srgbClr val="00A2D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M-FSE-DACS_presentation-template_August2022-DG.potx" id="{F92382A9-641B-477E-A544-5FE594ED131E}" vid="{D5E63863-3FF7-4AF6-A0A0-BF0752CBCA19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3686</TotalTime>
  <Words>2028</Words>
  <Application>Microsoft Office PowerPoint</Application>
  <PresentationFormat>On-screen Show (16:9)</PresentationFormat>
  <Paragraphs>182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Akkurat Std</vt:lpstr>
      <vt:lpstr>Akkurat Std Mono</vt:lpstr>
      <vt:lpstr>Arial</vt:lpstr>
      <vt:lpstr>Calibri</vt:lpstr>
      <vt:lpstr>Candara</vt:lpstr>
      <vt:lpstr>Helvetica Neue</vt:lpstr>
      <vt:lpstr>Helvetica Neue Medium</vt:lpstr>
      <vt:lpstr>Lucida Grande</vt:lpstr>
      <vt:lpstr>Minion Pro</vt:lpstr>
      <vt:lpstr>Verdana</vt:lpstr>
      <vt:lpstr>Wingdings</vt:lpstr>
      <vt:lpstr>Nikhef-DG22-NikOnly-main</vt:lpstr>
      <vt:lpstr>Nikhef-DG22-NikUM-Closures</vt:lpstr>
      <vt:lpstr>Maastricht University</vt:lpstr>
      <vt:lpstr>CS lab: a fieldlab for fieldlabs The DACS FSE Computing Sciences Lab as a Fieldlab Demonstrator</vt:lpstr>
      <vt:lpstr>‘Wereldwijd verbonden vanuit stevige basis in Euregio’</vt:lpstr>
      <vt:lpstr>Translating ‘wereldwijd verbonden’ education &amp; research as a technical systems and network design</vt:lpstr>
      <vt:lpstr>Why the CS lab?</vt:lpstr>
      <vt:lpstr>Suddenly … CSlab</vt:lpstr>
      <vt:lpstr>Technical inspiration</vt:lpstr>
      <vt:lpstr>‘ScienceDMZ’</vt:lpstr>
      <vt:lpstr>PowerPoint Presentation</vt:lpstr>
      <vt:lpstr>PowerPoint Presentation</vt:lpstr>
      <vt:lpstr>Labs as a design pattern …</vt:lpstr>
      <vt:lpstr>And once you have multiple FieldLabs</vt:lpstr>
      <vt:lpstr>Dreaming up a CS lab environment in a ScienceDMZ</vt:lpstr>
      <vt:lpstr>CS Lab – the 2024 foundation (20 December 2024)</vt:lpstr>
      <vt:lpstr>A lab for fieldlabs</vt:lpstr>
      <vt:lpstr>A collaborative demonstrator</vt:lpstr>
      <vt:lpstr>The most important ingredients …</vt:lpstr>
      <vt:lpstr>Collaboration … because it’s absolutely needed</vt:lpstr>
      <vt:lpstr>Collaboration … because it’s just better together </vt:lpstr>
      <vt:lpstr>Collaboration … because we’re all human</vt:lpstr>
      <vt:lpstr>Collaboration - practically</vt:lpstr>
      <vt:lpstr>More discussion time …</vt:lpstr>
      <vt:lpstr>AS1104</vt:lpstr>
      <vt:lpstr>Network structure design: logical and topological view segmentation: a research network with office enclaves</vt:lpstr>
      <vt:lpstr>Labs and more labs!</vt:lpstr>
      <vt:lpstr>Subset of  Eli Dart’s ScienceDMZ slides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Iron to Service,  a glimpse at the Nikhef computing and Data Processing infrastrucure</dc:title>
  <dc:creator>davidg</dc:creator>
  <cp:lastModifiedBy>davidg</cp:lastModifiedBy>
  <cp:revision>273</cp:revision>
  <dcterms:created xsi:type="dcterms:W3CDTF">2024-09-21T12:12:49Z</dcterms:created>
  <dcterms:modified xsi:type="dcterms:W3CDTF">2025-01-08T17:07:27Z</dcterms:modified>
</cp:coreProperties>
</file>