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8" r:id="rId1"/>
    <p:sldMasterId id="2147483785" r:id="rId2"/>
    <p:sldMasterId id="2147483838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9" r:id="rId6"/>
    <p:sldId id="274" r:id="rId7"/>
    <p:sldId id="275" r:id="rId8"/>
    <p:sldId id="276" r:id="rId9"/>
    <p:sldId id="278" r:id="rId10"/>
    <p:sldId id="260" r:id="rId11"/>
    <p:sldId id="261" r:id="rId12"/>
    <p:sldId id="273" r:id="rId13"/>
    <p:sldId id="272" r:id="rId14"/>
    <p:sldId id="262" r:id="rId15"/>
    <p:sldId id="263" r:id="rId16"/>
    <p:sldId id="279" r:id="rId17"/>
    <p:sldId id="280" r:id="rId18"/>
    <p:sldId id="281" r:id="rId19"/>
    <p:sldId id="264" r:id="rId20"/>
    <p:sldId id="266" r:id="rId21"/>
    <p:sldId id="265" r:id="rId22"/>
    <p:sldId id="267" r:id="rId23"/>
    <p:sldId id="268" r:id="rId24"/>
    <p:sldId id="269" r:id="rId25"/>
    <p:sldId id="270" r:id="rId26"/>
    <p:sldId id="271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59" autoAdjust="0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118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F0290-34C2-49F9-B221-3452E5B734D5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98D064-DE0F-4D33-B368-21352B032682}">
      <dgm:prSet phldrT="[Text]"/>
      <dgm:spPr/>
      <dgm:t>
        <a:bodyPr/>
        <a:lstStyle/>
        <a:p>
          <a:r>
            <a:rPr lang="en-US" dirty="0" smtClean="0"/>
            <a:t>STFC</a:t>
          </a:r>
          <a:endParaRPr lang="en-US" dirty="0"/>
        </a:p>
      </dgm:t>
    </dgm:pt>
    <dgm:pt modelId="{E72178C1-594E-4354-B375-F29ADE27B665}" type="parTrans" cxnId="{E92D96AB-1DD9-4670-8DEE-0A344D87CDCC}">
      <dgm:prSet/>
      <dgm:spPr/>
      <dgm:t>
        <a:bodyPr/>
        <a:lstStyle/>
        <a:p>
          <a:endParaRPr lang="en-US"/>
        </a:p>
      </dgm:t>
    </dgm:pt>
    <dgm:pt modelId="{54AAF65D-C4FB-43CF-87DF-20403AAED67B}" type="sibTrans" cxnId="{E92D96AB-1DD9-4670-8DEE-0A344D87CDCC}">
      <dgm:prSet/>
      <dgm:spPr/>
      <dgm:t>
        <a:bodyPr/>
        <a:lstStyle/>
        <a:p>
          <a:endParaRPr lang="en-US"/>
        </a:p>
      </dgm:t>
    </dgm:pt>
    <dgm:pt modelId="{EF72B0BF-5961-4BA5-992F-4C97FB881B3B}">
      <dgm:prSet phldrT="[Text]"/>
      <dgm:spPr/>
      <dgm:t>
        <a:bodyPr/>
        <a:lstStyle/>
        <a:p>
          <a:r>
            <a:rPr lang="en-US" dirty="0" smtClean="0"/>
            <a:t>GRNET</a:t>
          </a:r>
          <a:endParaRPr lang="en-US" dirty="0"/>
        </a:p>
      </dgm:t>
    </dgm:pt>
    <dgm:pt modelId="{D3E3CFF8-BA87-4DFA-B7D0-99D0085C158E}" type="parTrans" cxnId="{975A08A4-9650-46DD-AE92-005F3AEF5788}">
      <dgm:prSet/>
      <dgm:spPr/>
      <dgm:t>
        <a:bodyPr/>
        <a:lstStyle/>
        <a:p>
          <a:endParaRPr lang="en-US"/>
        </a:p>
      </dgm:t>
    </dgm:pt>
    <dgm:pt modelId="{A78E3050-F973-4990-B50B-F5B824CE9A23}" type="sibTrans" cxnId="{975A08A4-9650-46DD-AE92-005F3AEF5788}">
      <dgm:prSet/>
      <dgm:spPr/>
      <dgm:t>
        <a:bodyPr/>
        <a:lstStyle/>
        <a:p>
          <a:endParaRPr lang="en-US"/>
        </a:p>
      </dgm:t>
    </dgm:pt>
    <dgm:pt modelId="{D5F5A781-72E8-4F1D-9CAC-CEC6D0C77F1B}">
      <dgm:prSet phldrT="[Text]"/>
      <dgm:spPr/>
      <dgm:t>
        <a:bodyPr/>
        <a:lstStyle/>
        <a:p>
          <a:r>
            <a:rPr lang="en-US" dirty="0" smtClean="0"/>
            <a:t>Nikhef</a:t>
          </a:r>
          <a:endParaRPr lang="en-US" dirty="0"/>
        </a:p>
      </dgm:t>
    </dgm:pt>
    <dgm:pt modelId="{170F08FB-121C-48BD-840D-960B165462F5}" type="parTrans" cxnId="{0EA66792-9123-430C-9D3E-367BC8290F8E}">
      <dgm:prSet/>
      <dgm:spPr/>
      <dgm:t>
        <a:bodyPr/>
        <a:lstStyle/>
        <a:p>
          <a:endParaRPr lang="en-US"/>
        </a:p>
      </dgm:t>
    </dgm:pt>
    <dgm:pt modelId="{415426FD-BFE5-44E1-8E4C-94164502DC50}" type="sibTrans" cxnId="{0EA66792-9123-430C-9D3E-367BC8290F8E}">
      <dgm:prSet/>
      <dgm:spPr/>
      <dgm:t>
        <a:bodyPr/>
        <a:lstStyle/>
        <a:p>
          <a:endParaRPr lang="en-US"/>
        </a:p>
      </dgm:t>
    </dgm:pt>
    <dgm:pt modelId="{06D79FEB-0177-4583-9F2B-1067802206E5}" type="pres">
      <dgm:prSet presAssocID="{693F0290-34C2-49F9-B221-3452E5B734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BE3F5-9538-47E3-833E-4CA93BC90B2A}" type="pres">
      <dgm:prSet presAssocID="{2798D064-DE0F-4D33-B368-21352B0326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5B877-B923-4097-B8C3-2A9B47B1FC2C}" type="pres">
      <dgm:prSet presAssocID="{2798D064-DE0F-4D33-B368-21352B032682}" presName="spNode" presStyleCnt="0"/>
      <dgm:spPr/>
    </dgm:pt>
    <dgm:pt modelId="{0B8EACBB-8CA9-444D-9086-FA4B617FBE48}" type="pres">
      <dgm:prSet presAssocID="{54AAF65D-C4FB-43CF-87DF-20403AAED67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C60587E-F907-4A1F-880D-376CE71B3AB5}" type="pres">
      <dgm:prSet presAssocID="{EF72B0BF-5961-4BA5-992F-4C97FB881B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A2ADD-AB6D-4310-B55B-68BCF3E93B86}" type="pres">
      <dgm:prSet presAssocID="{EF72B0BF-5961-4BA5-992F-4C97FB881B3B}" presName="spNode" presStyleCnt="0"/>
      <dgm:spPr/>
    </dgm:pt>
    <dgm:pt modelId="{35EEB9E1-A6C1-46EA-810B-3546BE5C1B24}" type="pres">
      <dgm:prSet presAssocID="{A78E3050-F973-4990-B50B-F5B824CE9A2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58FDC3D-E3F9-47B4-A21C-12FB2394924A}" type="pres">
      <dgm:prSet presAssocID="{D5F5A781-72E8-4F1D-9CAC-CEC6D0C77F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D08AC-2251-4968-B101-DFE9007D60E4}" type="pres">
      <dgm:prSet presAssocID="{D5F5A781-72E8-4F1D-9CAC-CEC6D0C77F1B}" presName="spNode" presStyleCnt="0"/>
      <dgm:spPr/>
    </dgm:pt>
    <dgm:pt modelId="{20B826B6-E233-4950-A407-26E768120E4E}" type="pres">
      <dgm:prSet presAssocID="{415426FD-BFE5-44E1-8E4C-94164502DC5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D7B429F-93DE-4733-9AC4-7AEADB24BCDF}" type="presOf" srcId="{D5F5A781-72E8-4F1D-9CAC-CEC6D0C77F1B}" destId="{558FDC3D-E3F9-47B4-A21C-12FB2394924A}" srcOrd="0" destOrd="0" presId="urn:microsoft.com/office/officeart/2005/8/layout/cycle6"/>
    <dgm:cxn modelId="{EEE27E08-4956-4475-BE5A-B494238E03FA}" type="presOf" srcId="{2798D064-DE0F-4D33-B368-21352B032682}" destId="{614BE3F5-9538-47E3-833E-4CA93BC90B2A}" srcOrd="0" destOrd="0" presId="urn:microsoft.com/office/officeart/2005/8/layout/cycle6"/>
    <dgm:cxn modelId="{CD7F46A1-BFEA-487F-AF65-95A45146BA2D}" type="presOf" srcId="{A78E3050-F973-4990-B50B-F5B824CE9A23}" destId="{35EEB9E1-A6C1-46EA-810B-3546BE5C1B24}" srcOrd="0" destOrd="0" presId="urn:microsoft.com/office/officeart/2005/8/layout/cycle6"/>
    <dgm:cxn modelId="{CEF0E326-5684-4568-8704-B5399C2B8A51}" type="presOf" srcId="{54AAF65D-C4FB-43CF-87DF-20403AAED67B}" destId="{0B8EACBB-8CA9-444D-9086-FA4B617FBE48}" srcOrd="0" destOrd="0" presId="urn:microsoft.com/office/officeart/2005/8/layout/cycle6"/>
    <dgm:cxn modelId="{0EA66792-9123-430C-9D3E-367BC8290F8E}" srcId="{693F0290-34C2-49F9-B221-3452E5B734D5}" destId="{D5F5A781-72E8-4F1D-9CAC-CEC6D0C77F1B}" srcOrd="2" destOrd="0" parTransId="{170F08FB-121C-48BD-840D-960B165462F5}" sibTransId="{415426FD-BFE5-44E1-8E4C-94164502DC50}"/>
    <dgm:cxn modelId="{9046CD41-1E07-4F80-8360-D1F6D7581187}" type="presOf" srcId="{EF72B0BF-5961-4BA5-992F-4C97FB881B3B}" destId="{2C60587E-F907-4A1F-880D-376CE71B3AB5}" srcOrd="0" destOrd="0" presId="urn:microsoft.com/office/officeart/2005/8/layout/cycle6"/>
    <dgm:cxn modelId="{975A08A4-9650-46DD-AE92-005F3AEF5788}" srcId="{693F0290-34C2-49F9-B221-3452E5B734D5}" destId="{EF72B0BF-5961-4BA5-992F-4C97FB881B3B}" srcOrd="1" destOrd="0" parTransId="{D3E3CFF8-BA87-4DFA-B7D0-99D0085C158E}" sibTransId="{A78E3050-F973-4990-B50B-F5B824CE9A23}"/>
    <dgm:cxn modelId="{E92D96AB-1DD9-4670-8DEE-0A344D87CDCC}" srcId="{693F0290-34C2-49F9-B221-3452E5B734D5}" destId="{2798D064-DE0F-4D33-B368-21352B032682}" srcOrd="0" destOrd="0" parTransId="{E72178C1-594E-4354-B375-F29ADE27B665}" sibTransId="{54AAF65D-C4FB-43CF-87DF-20403AAED67B}"/>
    <dgm:cxn modelId="{9E7BFF74-1145-4596-AECE-8A0F2C155F32}" type="presOf" srcId="{693F0290-34C2-49F9-B221-3452E5B734D5}" destId="{06D79FEB-0177-4583-9F2B-1067802206E5}" srcOrd="0" destOrd="0" presId="urn:microsoft.com/office/officeart/2005/8/layout/cycle6"/>
    <dgm:cxn modelId="{DDAB4694-590A-4EBF-B7FD-DC6478B8E64D}" type="presOf" srcId="{415426FD-BFE5-44E1-8E4C-94164502DC50}" destId="{20B826B6-E233-4950-A407-26E768120E4E}" srcOrd="0" destOrd="0" presId="urn:microsoft.com/office/officeart/2005/8/layout/cycle6"/>
    <dgm:cxn modelId="{18D62240-560C-4436-BFE7-FF011EC38FB6}" type="presParOf" srcId="{06D79FEB-0177-4583-9F2B-1067802206E5}" destId="{614BE3F5-9538-47E3-833E-4CA93BC90B2A}" srcOrd="0" destOrd="0" presId="urn:microsoft.com/office/officeart/2005/8/layout/cycle6"/>
    <dgm:cxn modelId="{E70170C3-9849-4617-ACEE-B084A127A0A0}" type="presParOf" srcId="{06D79FEB-0177-4583-9F2B-1067802206E5}" destId="{1425B877-B923-4097-B8C3-2A9B47B1FC2C}" srcOrd="1" destOrd="0" presId="urn:microsoft.com/office/officeart/2005/8/layout/cycle6"/>
    <dgm:cxn modelId="{38C761FC-FAFA-4648-966D-3A3F593C7FF3}" type="presParOf" srcId="{06D79FEB-0177-4583-9F2B-1067802206E5}" destId="{0B8EACBB-8CA9-444D-9086-FA4B617FBE48}" srcOrd="2" destOrd="0" presId="urn:microsoft.com/office/officeart/2005/8/layout/cycle6"/>
    <dgm:cxn modelId="{41C581D1-2B94-486C-AC20-2D6AC789114B}" type="presParOf" srcId="{06D79FEB-0177-4583-9F2B-1067802206E5}" destId="{2C60587E-F907-4A1F-880D-376CE71B3AB5}" srcOrd="3" destOrd="0" presId="urn:microsoft.com/office/officeart/2005/8/layout/cycle6"/>
    <dgm:cxn modelId="{DF9F4D99-7317-433F-9BF6-66338265EEA4}" type="presParOf" srcId="{06D79FEB-0177-4583-9F2B-1067802206E5}" destId="{0F8A2ADD-AB6D-4310-B55B-68BCF3E93B86}" srcOrd="4" destOrd="0" presId="urn:microsoft.com/office/officeart/2005/8/layout/cycle6"/>
    <dgm:cxn modelId="{80C8DE4E-5C9A-4AEC-A106-7FA438800352}" type="presParOf" srcId="{06D79FEB-0177-4583-9F2B-1067802206E5}" destId="{35EEB9E1-A6C1-46EA-810B-3546BE5C1B24}" srcOrd="5" destOrd="0" presId="urn:microsoft.com/office/officeart/2005/8/layout/cycle6"/>
    <dgm:cxn modelId="{5C2F9CD6-9034-479C-8D25-F4DCD67D571C}" type="presParOf" srcId="{06D79FEB-0177-4583-9F2B-1067802206E5}" destId="{558FDC3D-E3F9-47B4-A21C-12FB2394924A}" srcOrd="6" destOrd="0" presId="urn:microsoft.com/office/officeart/2005/8/layout/cycle6"/>
    <dgm:cxn modelId="{17469F3A-AE56-4B33-B759-FE5D785753D3}" type="presParOf" srcId="{06D79FEB-0177-4583-9F2B-1067802206E5}" destId="{8B6D08AC-2251-4968-B101-DFE9007D60E4}" srcOrd="7" destOrd="0" presId="urn:microsoft.com/office/officeart/2005/8/layout/cycle6"/>
    <dgm:cxn modelId="{0832656D-D9C1-4066-BD5F-A55D4FB77DD5}" type="presParOf" srcId="{06D79FEB-0177-4583-9F2B-1067802206E5}" destId="{20B826B6-E233-4950-A407-26E768120E4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E3F5-9538-47E3-833E-4CA93BC90B2A}">
      <dsp:nvSpPr>
        <dsp:cNvPr id="0" name=""/>
        <dsp:cNvSpPr/>
      </dsp:nvSpPr>
      <dsp:spPr>
        <a:xfrm>
          <a:off x="737180" y="478"/>
          <a:ext cx="649051" cy="4218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STFC</a:t>
          </a:r>
          <a:endParaRPr lang="en-US" sz="1100" kern="1200" dirty="0"/>
        </a:p>
      </dsp:txBody>
      <dsp:txXfrm>
        <a:off x="757775" y="21073"/>
        <a:ext cx="607861" cy="380693"/>
      </dsp:txXfrm>
    </dsp:sp>
    <dsp:sp modelId="{0B8EACBB-8CA9-444D-9086-FA4B617FBE48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892157" y="106329"/>
              </a:moveTo>
              <a:arcTo wR="562912" hR="562912" stAng="18347740" swAng="36486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0587E-F907-4A1F-880D-376CE71B3AB5}">
      <dsp:nvSpPr>
        <dsp:cNvPr id="0" name=""/>
        <dsp:cNvSpPr/>
      </dsp:nvSpPr>
      <dsp:spPr>
        <a:xfrm>
          <a:off x="1224677" y="844846"/>
          <a:ext cx="649051" cy="421883"/>
        </a:xfrm>
        <a:prstGeom prst="roundRect">
          <a:avLst/>
        </a:prstGeom>
        <a:solidFill>
          <a:schemeClr val="accent4">
            <a:hueOff val="3357415"/>
            <a:satOff val="16391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GRNET</a:t>
          </a:r>
          <a:endParaRPr lang="en-US" sz="1100" kern="1200" dirty="0"/>
        </a:p>
      </dsp:txBody>
      <dsp:txXfrm>
        <a:off x="1245272" y="865441"/>
        <a:ext cx="607861" cy="380693"/>
      </dsp:txXfrm>
    </dsp:sp>
    <dsp:sp modelId="{35EEB9E1-A6C1-46EA-810B-3546BE5C1B24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830918" y="1057931"/>
              </a:moveTo>
              <a:arcTo wR="562912" hR="562912" stAng="3694119" swAng="3411762"/>
            </a:path>
          </a:pathLst>
        </a:custGeom>
        <a:noFill/>
        <a:ln w="9525" cap="flat" cmpd="sng" algn="ctr">
          <a:solidFill>
            <a:schemeClr val="accent4">
              <a:hueOff val="3357415"/>
              <a:satOff val="16391"/>
              <a:lumOff val="-1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FDC3D-E3F9-47B4-A21C-12FB2394924A}">
      <dsp:nvSpPr>
        <dsp:cNvPr id="0" name=""/>
        <dsp:cNvSpPr/>
      </dsp:nvSpPr>
      <dsp:spPr>
        <a:xfrm>
          <a:off x="249684" y="844846"/>
          <a:ext cx="649051" cy="421883"/>
        </a:xfrm>
        <a:prstGeom prst="roundRect">
          <a:avLst/>
        </a:prstGeom>
        <a:solidFill>
          <a:schemeClr val="accent4">
            <a:hueOff val="6714831"/>
            <a:satOff val="32782"/>
            <a:lumOff val="-3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Nikhef</a:t>
          </a:r>
          <a:endParaRPr lang="en-US" sz="1100" kern="1200" dirty="0"/>
        </a:p>
      </dsp:txBody>
      <dsp:txXfrm>
        <a:off x="270279" y="865441"/>
        <a:ext cx="607861" cy="380693"/>
      </dsp:txXfrm>
    </dsp:sp>
    <dsp:sp modelId="{20B826B6-E233-4950-A407-26E768120E4E}">
      <dsp:nvSpPr>
        <dsp:cNvPr id="0" name=""/>
        <dsp:cNvSpPr/>
      </dsp:nvSpPr>
      <dsp:spPr>
        <a:xfrm>
          <a:off x="498794" y="211419"/>
          <a:ext cx="1125824" cy="1125824"/>
        </a:xfrm>
        <a:custGeom>
          <a:avLst/>
          <a:gdLst/>
          <a:ahLst/>
          <a:cxnLst/>
          <a:rect l="0" t="0" r="0" b="0"/>
          <a:pathLst>
            <a:path>
              <a:moveTo>
                <a:pt x="3737" y="627671"/>
              </a:moveTo>
              <a:arcTo wR="562912" hR="562912" stAng="10403634" swAng="3648626"/>
            </a:path>
          </a:pathLst>
        </a:custGeom>
        <a:noFill/>
        <a:ln w="9525" cap="flat" cmpd="sng" algn="ctr">
          <a:solidFill>
            <a:schemeClr val="accent4">
              <a:hueOff val="6714831"/>
              <a:satOff val="32782"/>
              <a:lumOff val="-396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94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31885210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295592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40478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44183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4432789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63707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71800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6374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0318455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9542130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40975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204971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86099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15717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10332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0746201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83373782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999519609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77603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721643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885309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70424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20017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20204586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448460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71468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799411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32119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5471772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562588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712626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176937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4284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173078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875229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9677862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06519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12239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64360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6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4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1210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8075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44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654978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2405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4820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827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4828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808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33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683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6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  <p:sp>
        <p:nvSpPr>
          <p:cNvPr id="10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1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753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690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10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479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959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828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736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2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0037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0527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01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  <p:sp>
        <p:nvSpPr>
          <p:cNvPr id="13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66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319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1985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17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18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74330885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241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501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6388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96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334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7334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852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pic>
        <p:nvPicPr>
          <p:cNvPr id="10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054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711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642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575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21292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52438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10053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65658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  <p:sp>
        <p:nvSpPr>
          <p:cNvPr id="8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112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933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8832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005309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305399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534322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latin typeface="+mn-lt"/>
              </a:defRPr>
            </a:lvl1pPr>
            <a:lvl2pPr>
              <a:defRPr sz="1350">
                <a:solidFill>
                  <a:srgbClr val="004361"/>
                </a:solidFill>
                <a:latin typeface="+mn-lt"/>
              </a:defRPr>
            </a:lvl2pPr>
            <a:lvl3pPr>
              <a:defRPr sz="1350">
                <a:solidFill>
                  <a:srgbClr val="003F5E"/>
                </a:solidFill>
                <a:latin typeface="+mn-lt"/>
              </a:defRPr>
            </a:lvl3pPr>
            <a:lvl4pPr>
              <a:defRPr sz="135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52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69945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2136485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2994894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299196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819871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06064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61388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8317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636880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45509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04817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72478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42" Type="http://schemas.openxmlformats.org/officeDocument/2006/relationships/slideLayout" Target="../slideLayouts/slideLayout130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28.xml"/><Relationship Id="rId45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1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4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3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3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90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66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30" r:id="rId47"/>
    <p:sldLayoutId id="2147483731" r:id="rId48"/>
    <p:sldLayoutId id="2147483732" r:id="rId49"/>
    <p:sldLayoutId id="2147483692" r:id="rId50"/>
    <p:sldLayoutId id="2147483735" r:id="rId51"/>
    <p:sldLayoutId id="2147483736" r:id="rId52"/>
    <p:sldLayoutId id="2147483734" r:id="rId53"/>
    <p:sldLayoutId id="2147483724" r:id="rId54"/>
    <p:sldLayoutId id="2147483733" r:id="rId55"/>
    <p:sldLayoutId id="2147483737" r:id="rId56"/>
    <p:sldLayoutId id="2147483708" r:id="rId57"/>
    <p:sldLayoutId id="2147483662" r:id="rId58"/>
    <p:sldLayoutId id="2147483701" r:id="rId59"/>
    <p:sldLayoutId id="2147483668" r:id="rId60"/>
    <p:sldLayoutId id="2147483660" r:id="rId61"/>
    <p:sldLayoutId id="2147483704" r:id="rId62"/>
    <p:sldLayoutId id="2147483705" r:id="rId63"/>
    <p:sldLayoutId id="2147483706" r:id="rId64"/>
    <p:sldLayoutId id="2147483707" r:id="rId65"/>
    <p:sldLayoutId id="2147483703" r:id="rId66"/>
    <p:sldLayoutId id="2147483661" r:id="rId67"/>
    <p:sldLayoutId id="2147483664" r:id="rId68"/>
    <p:sldLayoutId id="2147483667" r:id="rId69"/>
    <p:sldLayoutId id="2147483702" r:id="rId70"/>
    <p:sldLayoutId id="2147483697" r:id="rId71"/>
    <p:sldLayoutId id="2147483709" r:id="rId72"/>
    <p:sldLayoutId id="2147483674" r:id="rId73"/>
    <p:sldLayoutId id="2147483677" r:id="rId74"/>
    <p:sldLayoutId id="2147483698" r:id="rId75"/>
    <p:sldLayoutId id="2147483699" r:id="rId76"/>
    <p:sldLayoutId id="2147483710" r:id="rId77"/>
    <p:sldLayoutId id="2147483672" r:id="rId78"/>
    <p:sldLayoutId id="2147483675" r:id="rId79"/>
    <p:sldLayoutId id="2147483678" r:id="rId80"/>
    <p:sldLayoutId id="2147483681" r:id="rId81"/>
    <p:sldLayoutId id="2147483684" r:id="rId82"/>
    <p:sldLayoutId id="2147483673" r:id="rId83"/>
    <p:sldLayoutId id="2147483676" r:id="rId84"/>
    <p:sldLayoutId id="2147483679" r:id="rId85"/>
    <p:sldLayoutId id="2147483682" r:id="rId86"/>
    <p:sldLayoutId id="2147483685" r:id="rId87"/>
    <p:sldLayoutId id="2147483847" r:id="rId88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482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2" r:id="rId37"/>
    <p:sldLayoutId id="2147483823" r:id="rId38"/>
    <p:sldLayoutId id="2147483824" r:id="rId39"/>
    <p:sldLayoutId id="2147483825" r:id="rId40"/>
    <p:sldLayoutId id="2147483826" r:id="rId41"/>
    <p:sldLayoutId id="2147483827" r:id="rId42"/>
    <p:sldLayoutId id="2147483828" r:id="rId43"/>
    <p:sldLayoutId id="2147483829" r:id="rId44"/>
    <p:sldLayoutId id="2147483830" r:id="rId45"/>
    <p:sldLayoutId id="2147483831" r:id="rId46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2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58.emf"/><Relationship Id="rId4" Type="http://schemas.openxmlformats.org/officeDocument/2006/relationships/image" Target="../media/image5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w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gif"/><Relationship Id="rId2" Type="http://schemas.openxmlformats.org/officeDocument/2006/relationships/image" Target="../media/image20.png"/><Relationship Id="rId16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wm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png"/><Relationship Id="rId3" Type="http://schemas.openxmlformats.org/officeDocument/2006/relationships/image" Target="../media/image31.wmf"/><Relationship Id="rId7" Type="http://schemas.openxmlformats.org/officeDocument/2006/relationships/image" Target="../media/image42.png"/><Relationship Id="rId12" Type="http://schemas.openxmlformats.org/officeDocument/2006/relationships/image" Target="../media/image47.gif"/><Relationship Id="rId2" Type="http://schemas.openxmlformats.org/officeDocument/2006/relationships/image" Target="../media/image3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gif"/><Relationship Id="rId5" Type="http://schemas.openxmlformats.org/officeDocument/2006/relationships/image" Target="../media/image40.png"/><Relationship Id="rId15" Type="http://schemas.openxmlformats.org/officeDocument/2006/relationships/image" Target="../media/image50.gif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wmf"/><Relationship Id="rId14" Type="http://schemas.openxmlformats.org/officeDocument/2006/relationships/image" Target="../media/image4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David Groep</a:t>
            </a:r>
          </a:p>
          <a:p>
            <a:r>
              <a:rPr lang="en-US" dirty="0" smtClean="0"/>
              <a:t>B@UM meeting</a:t>
            </a:r>
          </a:p>
          <a:p>
            <a:r>
              <a:rPr lang="en-US" dirty="0" smtClean="0"/>
              <a:t>April 2022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highly-available stateful services </a:t>
            </a:r>
            <a:br>
              <a:rPr lang="en-US" dirty="0"/>
            </a:br>
            <a:r>
              <a:rPr lang="en-US" dirty="0"/>
              <a:t>using IP anycast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RCauth.eu at Nikhef, GRNET, and STFC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Since we do not like SPOFs 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75" y="926963"/>
            <a:ext cx="4816216" cy="3391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25" y="1019545"/>
            <a:ext cx="460542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600" cap="none" dirty="0" smtClean="0">
                <a:solidFill>
                  <a:srgbClr val="6F2575"/>
                </a:solidFill>
              </a:rPr>
              <a:t>Implement a High </a:t>
            </a:r>
            <a:r>
              <a:rPr lang="en-US" sz="1600" cap="none" dirty="0">
                <a:solidFill>
                  <a:srgbClr val="6F2575"/>
                </a:solidFill>
              </a:rPr>
              <a:t>Availability setup across 3 </a:t>
            </a:r>
            <a:r>
              <a:rPr lang="en-US" sz="1600" cap="none" dirty="0" smtClean="0">
                <a:solidFill>
                  <a:srgbClr val="6F2575"/>
                </a:solidFill>
              </a:rPr>
              <a:t>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25" y="4114144"/>
            <a:ext cx="413895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Supported by </a:t>
            </a:r>
            <a:r>
              <a:rPr lang="en-US" sz="1600" i="1" cap="none" dirty="0">
                <a:solidFill>
                  <a:srgbClr val="6F2575"/>
                </a:solidFill>
              </a:rPr>
              <a:t>EOSC Hub and EOSC Future </a:t>
            </a:r>
            <a:endParaRPr kumimoji="0" lang="en-GB" sz="1600" b="0" i="1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192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pan-European distributed service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130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RCauth</a:t>
            </a:r>
            <a:r>
              <a:rPr lang="en-US" dirty="0" smtClean="0"/>
              <a:t> service</a:t>
            </a:r>
            <a:endParaRPr lang="en-GB" dirty="0"/>
          </a:p>
        </p:txBody>
      </p:sp>
      <p:grpSp>
        <p:nvGrpSpPr>
          <p:cNvPr id="74" name="Group 73"/>
          <p:cNvGrpSpPr/>
          <p:nvPr/>
        </p:nvGrpSpPr>
        <p:grpSpPr>
          <a:xfrm>
            <a:off x="440649" y="1297252"/>
            <a:ext cx="7903841" cy="2938582"/>
            <a:chOff x="609600" y="1720976"/>
            <a:chExt cx="11178172" cy="4155951"/>
          </a:xfrm>
        </p:grpSpPr>
        <p:graphicFrame>
          <p:nvGraphicFramePr>
            <p:cNvPr id="40" name="Diagram 39"/>
            <p:cNvGraphicFramePr/>
            <p:nvPr>
              <p:extLst>
                <p:ext uri="{D42A27DB-BD31-4B8C-83A1-F6EECF244321}">
                  <p14:modId xmlns:p14="http://schemas.microsoft.com/office/powerpoint/2010/main" val="2274041086"/>
                </p:ext>
              </p:extLst>
            </p:nvPr>
          </p:nvGraphicFramePr>
          <p:xfrm>
            <a:off x="609600" y="2885967"/>
            <a:ext cx="3003081" cy="20020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1" name="Group 40"/>
            <p:cNvGrpSpPr/>
            <p:nvPr/>
          </p:nvGrpSpPr>
          <p:grpSpPr>
            <a:xfrm>
              <a:off x="3810000" y="1720976"/>
              <a:ext cx="7977772" cy="4155951"/>
              <a:chOff x="837350" y="1063375"/>
              <a:chExt cx="9940275" cy="5178300"/>
            </a:xfrm>
          </p:grpSpPr>
          <p:sp>
            <p:nvSpPr>
              <p:cNvPr id="42" name="Google Shape;207;p23"/>
              <p:cNvSpPr/>
              <p:nvPr/>
            </p:nvSpPr>
            <p:spPr>
              <a:xfrm>
                <a:off x="837350" y="1063375"/>
                <a:ext cx="1787700" cy="5178300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3" name="Google Shape;208;p23"/>
              <p:cNvSpPr/>
              <p:nvPr/>
            </p:nvSpPr>
            <p:spPr>
              <a:xfrm>
                <a:off x="6462425" y="1178950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4" name="Google Shape;210;p23"/>
              <p:cNvSpPr/>
              <p:nvPr/>
            </p:nvSpPr>
            <p:spPr>
              <a:xfrm>
                <a:off x="1155975" y="1325350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HA proxy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5" name="Google Shape;211;p23"/>
              <p:cNvSpPr/>
              <p:nvPr/>
            </p:nvSpPr>
            <p:spPr>
              <a:xfrm>
                <a:off x="6724475" y="1379200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DB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6" name="Google Shape;212;p23"/>
              <p:cNvSpPr/>
              <p:nvPr/>
            </p:nvSpPr>
            <p:spPr>
              <a:xfrm>
                <a:off x="9390575" y="1379200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server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7" name="Google Shape;213;p23"/>
              <p:cNvSpPr/>
              <p:nvPr/>
            </p:nvSpPr>
            <p:spPr>
              <a:xfrm>
                <a:off x="8057525" y="1379200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</a:t>
                </a:r>
                <a:endParaRPr sz="500">
                  <a:solidFill>
                    <a:srgbClr val="E3D88B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client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48" name="Google Shape;214;p23"/>
              <p:cNvSpPr/>
              <p:nvPr/>
            </p:nvSpPr>
            <p:spPr>
              <a:xfrm>
                <a:off x="3560100" y="1171150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rgbClr val="6F2575"/>
                    </a:solidFill>
                  </a:rPr>
                  <a:t>DS</a:t>
                </a:r>
                <a:endParaRPr sz="600" b="1">
                  <a:solidFill>
                    <a:srgbClr val="6F2575"/>
                  </a:solidFill>
                </a:endParaRPr>
              </a:p>
            </p:txBody>
          </p:sp>
          <p:sp>
            <p:nvSpPr>
              <p:cNvPr id="49" name="Google Shape;215;p23"/>
              <p:cNvSpPr/>
              <p:nvPr/>
            </p:nvSpPr>
            <p:spPr>
              <a:xfrm>
                <a:off x="2375888" y="169525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0" name="Google Shape;216;p23"/>
              <p:cNvSpPr/>
              <p:nvPr/>
            </p:nvSpPr>
            <p:spPr>
              <a:xfrm>
                <a:off x="5206400" y="169525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1" name="Google Shape;217;p23"/>
              <p:cNvSpPr/>
              <p:nvPr/>
            </p:nvSpPr>
            <p:spPr>
              <a:xfrm>
                <a:off x="6462425" y="2938025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2" name="Google Shape;218;p23"/>
              <p:cNvSpPr/>
              <p:nvPr/>
            </p:nvSpPr>
            <p:spPr>
              <a:xfrm>
                <a:off x="1155975" y="3084425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HA proxy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3" name="Google Shape;219;p23"/>
              <p:cNvSpPr/>
              <p:nvPr/>
            </p:nvSpPr>
            <p:spPr>
              <a:xfrm>
                <a:off x="6724475" y="3138275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DB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4" name="Google Shape;220;p23"/>
              <p:cNvSpPr/>
              <p:nvPr/>
            </p:nvSpPr>
            <p:spPr>
              <a:xfrm>
                <a:off x="9390575" y="3138275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server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5" name="Google Shape;221;p23"/>
              <p:cNvSpPr/>
              <p:nvPr/>
            </p:nvSpPr>
            <p:spPr>
              <a:xfrm>
                <a:off x="8057525" y="3138275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client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6" name="Google Shape;222;p23"/>
              <p:cNvSpPr/>
              <p:nvPr/>
            </p:nvSpPr>
            <p:spPr>
              <a:xfrm>
                <a:off x="3560100" y="2930225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rgbClr val="6F2575"/>
                    </a:solidFill>
                  </a:rPr>
                  <a:t>DS</a:t>
                </a:r>
                <a:endParaRPr sz="600" b="1">
                  <a:solidFill>
                    <a:srgbClr val="6F2575"/>
                  </a:solidFill>
                </a:endParaRPr>
              </a:p>
            </p:txBody>
          </p:sp>
          <p:sp>
            <p:nvSpPr>
              <p:cNvPr id="57" name="Google Shape;223;p23"/>
              <p:cNvSpPr/>
              <p:nvPr/>
            </p:nvSpPr>
            <p:spPr>
              <a:xfrm>
                <a:off x="2375888" y="3454325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8" name="Google Shape;224;p23"/>
              <p:cNvSpPr/>
              <p:nvPr/>
            </p:nvSpPr>
            <p:spPr>
              <a:xfrm>
                <a:off x="5206400" y="3454325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59" name="Google Shape;225;p23"/>
              <p:cNvSpPr/>
              <p:nvPr/>
            </p:nvSpPr>
            <p:spPr>
              <a:xfrm>
                <a:off x="6462425" y="4689300"/>
                <a:ext cx="4315200" cy="1464000"/>
              </a:xfrm>
              <a:prstGeom prst="round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0" name="Google Shape;226;p23"/>
              <p:cNvSpPr/>
              <p:nvPr/>
            </p:nvSpPr>
            <p:spPr>
              <a:xfrm>
                <a:off x="1155975" y="4835700"/>
                <a:ext cx="1125000" cy="1171200"/>
              </a:xfrm>
              <a:prstGeom prst="heptagon">
                <a:avLst>
                  <a:gd name="hf" fmla="val 102572"/>
                  <a:gd name="vf" fmla="val 10521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HA proxy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1" name="Google Shape;227;p23"/>
              <p:cNvSpPr/>
              <p:nvPr/>
            </p:nvSpPr>
            <p:spPr>
              <a:xfrm>
                <a:off x="6724475" y="4889550"/>
                <a:ext cx="1125000" cy="1063500"/>
              </a:xfrm>
              <a:prstGeom prst="can">
                <a:avLst>
                  <a:gd name="adj" fmla="val 25000"/>
                </a:avLst>
              </a:prstGeom>
              <a:solidFill>
                <a:srgbClr val="CC412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DB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2" name="Google Shape;228;p23"/>
              <p:cNvSpPr/>
              <p:nvPr/>
            </p:nvSpPr>
            <p:spPr>
              <a:xfrm>
                <a:off x="9390575" y="4889550"/>
                <a:ext cx="1125000" cy="1063500"/>
              </a:xfrm>
              <a:prstGeom prst="ellipse">
                <a:avLst/>
              </a:prstGeom>
              <a:solidFill>
                <a:srgbClr val="134F5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server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3" name="Google Shape;229;p23"/>
              <p:cNvSpPr/>
              <p:nvPr/>
            </p:nvSpPr>
            <p:spPr>
              <a:xfrm>
                <a:off x="8057525" y="4889550"/>
                <a:ext cx="1125000" cy="1063500"/>
              </a:xfrm>
              <a:prstGeom prst="ellipse">
                <a:avLst/>
              </a:prstGeom>
              <a:solidFill>
                <a:srgbClr val="38761D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E3D88B"/>
                    </a:solidFill>
                  </a:rPr>
                  <a:t>VPN client</a:t>
                </a: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4" name="Google Shape;230;p23"/>
              <p:cNvSpPr/>
              <p:nvPr/>
            </p:nvSpPr>
            <p:spPr>
              <a:xfrm>
                <a:off x="3560100" y="4681500"/>
                <a:ext cx="1479600" cy="1479600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 b="1">
                    <a:solidFill>
                      <a:srgbClr val="6F2575"/>
                    </a:solidFill>
                  </a:rPr>
                  <a:t>DS</a:t>
                </a:r>
                <a:endParaRPr sz="600" b="1">
                  <a:solidFill>
                    <a:srgbClr val="6F2575"/>
                  </a:solidFill>
                </a:endParaRPr>
              </a:p>
            </p:txBody>
          </p:sp>
          <p:sp>
            <p:nvSpPr>
              <p:cNvPr id="65" name="Google Shape;231;p23"/>
              <p:cNvSpPr/>
              <p:nvPr/>
            </p:nvSpPr>
            <p:spPr>
              <a:xfrm>
                <a:off x="2375888" y="520560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6" name="Google Shape;232;p23"/>
              <p:cNvSpPr/>
              <p:nvPr/>
            </p:nvSpPr>
            <p:spPr>
              <a:xfrm>
                <a:off x="5206400" y="5205600"/>
                <a:ext cx="1089300" cy="4314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7" name="Google Shape;233;p23"/>
              <p:cNvSpPr/>
              <p:nvPr/>
            </p:nvSpPr>
            <p:spPr>
              <a:xfrm rot="-4402076">
                <a:off x="7968933" y="3482277"/>
                <a:ext cx="2695785" cy="4313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8" name="Google Shape;234;p23"/>
              <p:cNvSpPr/>
              <p:nvPr/>
            </p:nvSpPr>
            <p:spPr>
              <a:xfrm rot="3311646">
                <a:off x="8681622" y="2637086"/>
                <a:ext cx="1089527" cy="431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69" name="Google Shape;235;p23"/>
              <p:cNvSpPr/>
              <p:nvPr/>
            </p:nvSpPr>
            <p:spPr>
              <a:xfrm rot="3311646">
                <a:off x="8681622" y="4419411"/>
                <a:ext cx="1089527" cy="431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70" name="Google Shape;238;p23"/>
              <p:cNvSpPr/>
              <p:nvPr/>
            </p:nvSpPr>
            <p:spPr>
              <a:xfrm rot="2700000">
                <a:off x="2244175" y="2585261"/>
                <a:ext cx="1340250" cy="431477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71" name="Google Shape;239;p23"/>
              <p:cNvSpPr/>
              <p:nvPr/>
            </p:nvSpPr>
            <p:spPr>
              <a:xfrm rot="-2540511">
                <a:off x="2250436" y="2574719"/>
                <a:ext cx="1340207" cy="431513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72" name="Google Shape;240;p23"/>
              <p:cNvSpPr/>
              <p:nvPr/>
            </p:nvSpPr>
            <p:spPr>
              <a:xfrm rot="-2540511">
                <a:off x="2250436" y="4319394"/>
                <a:ext cx="1340207" cy="431513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  <p:sp>
            <p:nvSpPr>
              <p:cNvPr id="73" name="Google Shape;241;p23"/>
              <p:cNvSpPr/>
              <p:nvPr/>
            </p:nvSpPr>
            <p:spPr>
              <a:xfrm rot="2700000">
                <a:off x="2244175" y="4329936"/>
                <a:ext cx="1340250" cy="431477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rgbClr val="E3D88B"/>
                  </a:solidFill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5077645" y="4294032"/>
            <a:ext cx="4011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cap="none" dirty="0" smtClean="0">
                <a:solidFill>
                  <a:srgbClr val="6F2575"/>
                </a:solidFill>
              </a:rPr>
              <a:t>selected imagery: Mischa </a:t>
            </a:r>
            <a:r>
              <a:rPr lang="en-US" sz="1050" cap="none" dirty="0" err="1" smtClean="0">
                <a:solidFill>
                  <a:srgbClr val="6F2575"/>
                </a:solidFill>
              </a:rPr>
              <a:t>Sall</a:t>
            </a:r>
            <a:r>
              <a:rPr lang="en-GB" sz="1050" cap="none" dirty="0" smtClean="0">
                <a:solidFill>
                  <a:srgbClr val="6F2575"/>
                </a:solidFill>
              </a:rPr>
              <a:t>é, </a:t>
            </a:r>
            <a:r>
              <a:rPr lang="en-US" sz="1050" cap="none" dirty="0" smtClean="0">
                <a:solidFill>
                  <a:srgbClr val="6F2575"/>
                </a:solidFill>
              </a:rPr>
              <a:t>Jens Jensen, Nicolas </a:t>
            </a:r>
            <a:r>
              <a:rPr lang="en-US" sz="1050" cap="none" dirty="0" err="1" smtClean="0">
                <a:solidFill>
                  <a:srgbClr val="6F2575"/>
                </a:solidFill>
              </a:rPr>
              <a:t>Liampotis</a:t>
            </a:r>
            <a:endParaRPr lang="en-GB" sz="105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08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transparent multi-site setup?</a:t>
            </a:r>
            <a:endParaRPr lang="en-GB" dirty="0"/>
          </a:p>
        </p:txBody>
      </p:sp>
      <p:sp>
        <p:nvSpPr>
          <p:cNvPr id="6" name="Google Shape;313;p32"/>
          <p:cNvSpPr/>
          <p:nvPr/>
        </p:nvSpPr>
        <p:spPr>
          <a:xfrm>
            <a:off x="4638951" y="943742"/>
            <a:ext cx="1012656" cy="2933285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E3D88B"/>
              </a:solidFill>
            </a:endParaRPr>
          </a:p>
        </p:txBody>
      </p:sp>
      <p:sp>
        <p:nvSpPr>
          <p:cNvPr id="7" name="Google Shape;315;p32"/>
          <p:cNvSpPr/>
          <p:nvPr/>
        </p:nvSpPr>
        <p:spPr>
          <a:xfrm>
            <a:off x="4819439" y="1092140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cap="none">
                <a:solidFill>
                  <a:srgbClr val="E3D88B"/>
                </a:solidFill>
              </a:rPr>
              <a:t>HA proxy</a:t>
            </a:r>
            <a:endParaRPr sz="1050" cap="none">
              <a:solidFill>
                <a:srgbClr val="E3D88B"/>
              </a:solidFill>
            </a:endParaRPr>
          </a:p>
        </p:txBody>
      </p:sp>
      <p:sp>
        <p:nvSpPr>
          <p:cNvPr id="8" name="Google Shape;316;p32"/>
          <p:cNvSpPr/>
          <p:nvPr/>
        </p:nvSpPr>
        <p:spPr>
          <a:xfrm>
            <a:off x="4819439" y="2088580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cap="none">
                <a:solidFill>
                  <a:srgbClr val="E3D88B"/>
                </a:solidFill>
              </a:rPr>
              <a:t>HA proxy</a:t>
            </a:r>
            <a:endParaRPr sz="1050" cap="none">
              <a:solidFill>
                <a:srgbClr val="E3D88B"/>
              </a:solidFill>
            </a:endParaRPr>
          </a:p>
        </p:txBody>
      </p:sp>
      <p:sp>
        <p:nvSpPr>
          <p:cNvPr id="9" name="Google Shape;317;p32"/>
          <p:cNvSpPr/>
          <p:nvPr/>
        </p:nvSpPr>
        <p:spPr>
          <a:xfrm>
            <a:off x="4819439" y="3080603"/>
            <a:ext cx="637264" cy="663435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cap="none">
                <a:solidFill>
                  <a:srgbClr val="E3D88B"/>
                </a:solidFill>
              </a:rPr>
              <a:t>HA proxy</a:t>
            </a:r>
            <a:endParaRPr sz="1050" cap="none">
              <a:solidFill>
                <a:srgbClr val="E3D88B"/>
              </a:solidFill>
            </a:endParaRPr>
          </a:p>
        </p:txBody>
      </p:sp>
      <p:sp>
        <p:nvSpPr>
          <p:cNvPr id="10" name="Google Shape;319;p32"/>
          <p:cNvSpPr/>
          <p:nvPr/>
        </p:nvSpPr>
        <p:spPr>
          <a:xfrm>
            <a:off x="1784304" y="2009220"/>
            <a:ext cx="838130" cy="838130"/>
          </a:xfrm>
          <a:prstGeom prst="smileyFace">
            <a:avLst>
              <a:gd name="adj" fmla="val 4653"/>
            </a:avLst>
          </a:prstGeom>
          <a:solidFill>
            <a:srgbClr val="FFE599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1" name="Google Shape;320;p32"/>
          <p:cNvSpPr txBox="1"/>
          <p:nvPr/>
        </p:nvSpPr>
        <p:spPr>
          <a:xfrm>
            <a:off x="175260" y="2969506"/>
            <a:ext cx="426878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 smtClean="0">
                <a:solidFill>
                  <a:srgbClr val="6F2575"/>
                </a:solidFill>
                <a:latin typeface="Open Sans"/>
                <a:ea typeface="Open Sans"/>
                <a:cs typeface="Open Sans"/>
                <a:sym typeface="Open Sans"/>
              </a:rPr>
              <a:t>Need a way to send users to “closest” working service</a:t>
            </a:r>
            <a:endParaRPr sz="1600" cap="none" smtClean="0">
              <a:solidFill>
                <a:srgbClr val="6F25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cap="none" smtClean="0">
              <a:solidFill>
                <a:srgbClr val="6F25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 smtClean="0">
                <a:solidFill>
                  <a:srgbClr val="6F2575"/>
                </a:solidFill>
                <a:latin typeface="Open Sans"/>
                <a:ea typeface="Open Sans"/>
                <a:cs typeface="Open Sans"/>
                <a:sym typeface="Open Sans"/>
              </a:rPr>
              <a:t>Each HA proxy forward mainly to its own DS</a:t>
            </a:r>
            <a:endParaRPr sz="1600" cap="none" dirty="0">
              <a:solidFill>
                <a:srgbClr val="6F25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322;p32"/>
          <p:cNvSpPr/>
          <p:nvPr/>
        </p:nvSpPr>
        <p:spPr>
          <a:xfrm>
            <a:off x="2808289" y="2288087"/>
            <a:ext cx="1570050" cy="2798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" name="Google Shape;323;p32"/>
          <p:cNvSpPr txBox="1"/>
          <p:nvPr/>
        </p:nvSpPr>
        <p:spPr>
          <a:xfrm>
            <a:off x="5955186" y="3013101"/>
            <a:ext cx="249539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 dirty="0">
                <a:solidFill>
                  <a:srgbClr val="6F2575"/>
                </a:solidFill>
                <a:latin typeface="Open Sans"/>
                <a:ea typeface="Open Sans"/>
                <a:cs typeface="Open Sans"/>
                <a:sym typeface="Open Sans"/>
              </a:rPr>
              <a:t>If a HA loses its backend DS, it can still route to the other </a:t>
            </a:r>
            <a:r>
              <a:rPr lang="en-US" sz="1600" cap="none" dirty="0" err="1" smtClean="0">
                <a:solidFill>
                  <a:srgbClr val="6F2575"/>
                </a:solidFill>
                <a:latin typeface="Open Sans"/>
                <a:ea typeface="Open Sans"/>
                <a:cs typeface="Open Sans"/>
                <a:sym typeface="Open Sans"/>
              </a:rPr>
              <a:t>DS’es</a:t>
            </a:r>
            <a:endParaRPr sz="1600" cap="none" dirty="0">
              <a:solidFill>
                <a:srgbClr val="6F25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7645" y="4294032"/>
            <a:ext cx="4011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cap="none" dirty="0" smtClean="0">
                <a:solidFill>
                  <a:srgbClr val="6F2575"/>
                </a:solidFill>
              </a:rPr>
              <a:t>selected imagery: Mischa </a:t>
            </a:r>
            <a:r>
              <a:rPr lang="en-US" sz="1050" cap="none" dirty="0" err="1" smtClean="0">
                <a:solidFill>
                  <a:srgbClr val="6F2575"/>
                </a:solidFill>
              </a:rPr>
              <a:t>Sall</a:t>
            </a:r>
            <a:r>
              <a:rPr lang="en-GB" sz="1050" cap="none" dirty="0" smtClean="0">
                <a:solidFill>
                  <a:srgbClr val="6F2575"/>
                </a:solidFill>
              </a:rPr>
              <a:t>é, </a:t>
            </a:r>
            <a:r>
              <a:rPr lang="en-US" sz="1050" cap="none" dirty="0" smtClean="0">
                <a:solidFill>
                  <a:srgbClr val="6F2575"/>
                </a:solidFill>
              </a:rPr>
              <a:t>Jens Jensen, Nicolas </a:t>
            </a:r>
            <a:r>
              <a:rPr lang="en-US" sz="1050" cap="none" dirty="0" err="1" smtClean="0">
                <a:solidFill>
                  <a:srgbClr val="6F2575"/>
                </a:solidFill>
              </a:rPr>
              <a:t>Liampotis</a:t>
            </a:r>
            <a:endParaRPr lang="en-GB" sz="105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81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Intermezzo – BGP routing principles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646833"/>
            <a:ext cx="5069535" cy="3769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4021765"/>
            <a:ext cx="1328737" cy="33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8362" y="3272842"/>
            <a:ext cx="240846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US" sz="1050" i="1" cap="none" dirty="0">
                <a:solidFill>
                  <a:srgbClr val="6F2575"/>
                </a:solidFill>
              </a:rPr>
              <a:t>Data: </a:t>
            </a:r>
            <a:r>
              <a:rPr lang="en-US" sz="1050" i="1" cap="none" dirty="0" err="1">
                <a:solidFill>
                  <a:srgbClr val="6F2575"/>
                </a:solidFill>
              </a:rPr>
              <a:t>TraceMON</a:t>
            </a:r>
            <a:r>
              <a:rPr lang="en-US" sz="1050" i="1" cap="none" dirty="0">
                <a:solidFill>
                  <a:srgbClr val="6F2575"/>
                </a:solidFill>
              </a:rPr>
              <a:t> </a:t>
            </a:r>
            <a:r>
              <a:rPr lang="en-US" sz="1050" i="1" cap="none" dirty="0" err="1">
                <a:solidFill>
                  <a:srgbClr val="6F2575"/>
                </a:solidFill>
              </a:rPr>
              <a:t>IPmap</a:t>
            </a:r>
            <a:endParaRPr lang="en-US" sz="1050" i="1" cap="none" dirty="0">
              <a:solidFill>
                <a:srgbClr val="6F2575"/>
              </a:solidFill>
            </a:endParaRPr>
          </a:p>
          <a:p>
            <a:pPr algn="r" defTabSz="825500"/>
            <a:r>
              <a:rPr lang="en-US" sz="1050" i="1" cap="none" dirty="0">
                <a:solidFill>
                  <a:srgbClr val="6F2575"/>
                </a:solidFill>
              </a:rPr>
              <a:t>from RIPE NCC Atlas</a:t>
            </a:r>
          </a:p>
          <a:p>
            <a:pPr algn="r" defTabSz="825500"/>
            <a:r>
              <a:rPr lang="en-US" sz="1050" i="1" cap="none" dirty="0">
                <a:solidFill>
                  <a:srgbClr val="6F2575"/>
                </a:solidFill>
              </a:rPr>
              <a:t>atlas.ripe.net</a:t>
            </a:r>
          </a:p>
          <a:p>
            <a:pPr algn="r" defTabSz="825500"/>
            <a:r>
              <a:rPr lang="en-US" sz="1050" i="1" cap="none" dirty="0">
                <a:solidFill>
                  <a:srgbClr val="6F2575"/>
                </a:solidFill>
              </a:rPr>
              <a:t>measurement </a:t>
            </a:r>
            <a:r>
              <a:rPr lang="en-US" sz="1050" i="1" cap="none" dirty="0" smtClean="0">
                <a:solidFill>
                  <a:srgbClr val="6F2575"/>
                </a:solidFill>
              </a:rPr>
              <a:t>9249079</a:t>
            </a:r>
            <a:endParaRPr lang="en-US" sz="1050" i="1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8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5405" y="501443"/>
            <a:ext cx="9011588" cy="4085273"/>
            <a:chOff x="-1261150" y="2066216"/>
            <a:chExt cx="26440629" cy="119864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727" y="2066216"/>
              <a:ext cx="15357139" cy="114375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-45686" y="12637935"/>
              <a:ext cx="6020254" cy="1414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r>
                <a:rPr lang="en-US" sz="900" b="0" i="0" dirty="0">
                  <a:solidFill>
                    <a:schemeClr val="bg1">
                      <a:lumMod val="50000"/>
                    </a:schemeClr>
                  </a:solidFill>
                  <a:latin typeface="Akkurat Std Light" panose="02000303000000000000" pitchFamily="2" charset="0"/>
                </a:rPr>
                <a:t>“segment routing”</a:t>
              </a:r>
              <a:br>
                <a:rPr lang="en-US" sz="900" b="0" i="0" dirty="0">
                  <a:solidFill>
                    <a:schemeClr val="bg1">
                      <a:lumMod val="50000"/>
                    </a:schemeClr>
                  </a:solidFill>
                  <a:latin typeface="Akkurat Std Light" panose="02000303000000000000" pitchFamily="2" charset="0"/>
                </a:rPr>
              </a:br>
              <a:r>
                <a:rPr lang="en-US" sz="900" b="0" i="0" dirty="0">
                  <a:solidFill>
                    <a:schemeClr val="bg1">
                      <a:lumMod val="50000"/>
                    </a:schemeClr>
                  </a:solidFill>
                  <a:latin typeface="Akkurat Std Light" panose="02000303000000000000" pitchFamily="2" charset="0"/>
                </a:rPr>
                <a:t>image by David </a:t>
              </a:r>
              <a:r>
                <a:rPr lang="en-US" sz="900" b="0" i="0" dirty="0" err="1">
                  <a:solidFill>
                    <a:schemeClr val="bg1">
                      <a:lumMod val="50000"/>
                    </a:schemeClr>
                  </a:solidFill>
                  <a:latin typeface="Akkurat Std Light" panose="02000303000000000000" pitchFamily="2" charset="0"/>
                </a:rPr>
                <a:t>Penaloza</a:t>
              </a:r>
              <a:r>
                <a:rPr lang="en-US" sz="900" b="0" i="0" dirty="0">
                  <a:solidFill>
                    <a:schemeClr val="bg1">
                      <a:lumMod val="50000"/>
                    </a:schemeClr>
                  </a:solidFill>
                  <a:latin typeface="Akkurat Std Light" panose="02000303000000000000" pitchFamily="2" charset="0"/>
                </a:rPr>
                <a:t>, CISCO</a:t>
              </a:r>
              <a:endParaRPr lang="en-GB" sz="900" b="0" i="0" dirty="0">
                <a:solidFill>
                  <a:schemeClr val="bg1">
                    <a:lumMod val="50000"/>
                  </a:schemeClr>
                </a:solidFill>
                <a:latin typeface="Akkurat Std Light" panose="02000303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22242" y="10978581"/>
              <a:ext cx="6029200" cy="1143847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algn="ctr"/>
              <a:r>
                <a:rPr lang="en-US" sz="1200" b="0" i="0" dirty="0" err="1">
                  <a:solidFill>
                    <a:srgbClr val="6F2575"/>
                  </a:solidFill>
                  <a:latin typeface="Akkurat Std Bold" panose="02000803000000000000" pitchFamily="2" charset="0"/>
                </a:rPr>
                <a:t>Ik</a:t>
              </a:r>
              <a:r>
                <a:rPr lang="en-US" sz="1200" b="0" i="0" dirty="0">
                  <a:solidFill>
                    <a:srgbClr val="6F2575"/>
                  </a:solidFill>
                  <a:latin typeface="Akkurat Std Bold" panose="02000803000000000000" pitchFamily="2" charset="0"/>
                </a:rPr>
                <a:t> ben Nikhef, </a:t>
              </a:r>
              <a:r>
                <a:rPr lang="en-US" sz="1200" b="0" i="0" dirty="0" smtClean="0">
                  <a:solidFill>
                    <a:srgbClr val="6F2575"/>
                  </a:solidFill>
                  <a:latin typeface="Akkurat Std Bold" panose="02000803000000000000" pitchFamily="2" charset="0"/>
                </a:rPr>
                <a:t>AS1104</a:t>
              </a:r>
              <a:r>
                <a:rPr lang="en-US" sz="1200" dirty="0">
                  <a:solidFill>
                    <a:srgbClr val="6F2575"/>
                  </a:solidFill>
                  <a:latin typeface="Akkurat Std Bold" panose="02000803000000000000" pitchFamily="2" charset="0"/>
                </a:rPr>
                <a:t>!</a:t>
              </a:r>
              <a:endParaRPr lang="en-GB" sz="1200" i="0" dirty="0">
                <a:solidFill>
                  <a:srgbClr val="6F257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40201" y="8532822"/>
              <a:ext cx="7229009" cy="1685670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r>
                <a:rPr lang="en-US" sz="12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I AM SURFSARA, </a:t>
              </a:r>
              <a:r>
                <a:rPr lang="en-US" sz="12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AS1162,</a:t>
              </a:r>
              <a:br>
                <a:rPr lang="en-US" sz="12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</a:br>
              <a:r>
                <a:rPr lang="en-US" sz="12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AND DIRECTLY TALK TO AS1104</a:t>
              </a:r>
              <a:r>
                <a:rPr lang="en-US" sz="12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!</a:t>
              </a:r>
              <a:endParaRPr lang="en-GB" sz="1200" b="0" i="0" dirty="0">
                <a:solidFill>
                  <a:srgbClr val="6F2575"/>
                </a:solidFill>
                <a:latin typeface="Akkurat Std Italic" panose="02000503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35638" y="12004381"/>
              <a:ext cx="7200789" cy="1685670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r>
                <a:rPr lang="en-US" sz="12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I AM </a:t>
              </a:r>
              <a:r>
                <a:rPr lang="en-US" sz="1200" b="0" i="0" dirty="0" err="1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SURFnet</a:t>
              </a:r>
              <a:r>
                <a:rPr lang="en-US" sz="12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, AS1103,</a:t>
              </a:r>
              <a:br>
                <a:rPr lang="en-US" sz="12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</a:br>
              <a:r>
                <a:rPr lang="en-US" sz="12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and can bring you to AS1104</a:t>
              </a:r>
              <a:endParaRPr lang="en-GB" sz="1200" b="0" i="0" dirty="0">
                <a:solidFill>
                  <a:srgbClr val="6F2575"/>
                </a:solidFill>
                <a:latin typeface="Akkurat Std Italic" panose="02000503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261150" y="5179822"/>
              <a:ext cx="5385306" cy="2227493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pPr algn="r"/>
              <a:r>
                <a:rPr lang="en-US" sz="1200" b="0" i="0" dirty="0" smtClean="0">
                  <a:solidFill>
                    <a:srgbClr val="6F2575"/>
                  </a:solidFill>
                  <a:latin typeface="Akkurat Std Bold" panose="02000803000000000000" pitchFamily="2" charset="0"/>
                </a:rPr>
                <a:t>I AM CERN, AS513</a:t>
              </a:r>
              <a:r>
                <a:rPr lang="en-US" sz="1200" dirty="0">
                  <a:solidFill>
                    <a:srgbClr val="6F2575"/>
                  </a:solidFill>
                  <a:latin typeface="Akkurat Std Bold" panose="02000803000000000000" pitchFamily="2" charset="0"/>
                </a:rPr>
                <a:t> …</a:t>
              </a:r>
              <a:br>
                <a:rPr lang="en-US" sz="1200" dirty="0">
                  <a:solidFill>
                    <a:srgbClr val="6F2575"/>
                  </a:solidFill>
                  <a:latin typeface="Akkurat Std Bold" panose="02000803000000000000" pitchFamily="2" charset="0"/>
                </a:rPr>
              </a:br>
              <a:r>
                <a:rPr lang="en-US" sz="1200" dirty="0">
                  <a:solidFill>
                    <a:srgbClr val="6F2575"/>
                  </a:solidFill>
                  <a:latin typeface="Akkurat Std Bold" panose="02000803000000000000" pitchFamily="2" charset="0"/>
                </a:rPr>
                <a:t>and want to talk to</a:t>
              </a:r>
              <a:br>
                <a:rPr lang="en-US" sz="1200" dirty="0">
                  <a:solidFill>
                    <a:srgbClr val="6F2575"/>
                  </a:solidFill>
                  <a:latin typeface="Akkurat Std Bold" panose="02000803000000000000" pitchFamily="2" charset="0"/>
                </a:rPr>
              </a:br>
              <a:r>
                <a:rPr lang="en-US" sz="1200" dirty="0" smtClean="0">
                  <a:solidFill>
                    <a:srgbClr val="6F2575"/>
                  </a:solidFill>
                  <a:latin typeface="Akkurat Std Bold" panose="02000803000000000000" pitchFamily="2" charset="0"/>
                </a:rPr>
                <a:t>194.171.96.128/25</a:t>
              </a:r>
              <a:endParaRPr lang="en-US" sz="1200" dirty="0">
                <a:solidFill>
                  <a:srgbClr val="6F2575"/>
                </a:solidFill>
                <a:latin typeface="Akkurat Std Bold" panose="02000803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32781" y="2208519"/>
              <a:ext cx="11673840" cy="6355800"/>
            </a:xfrm>
            <a:custGeom>
              <a:avLst/>
              <a:gdLst>
                <a:gd name="connsiteX0" fmla="*/ 0 w 11323320"/>
                <a:gd name="connsiteY0" fmla="*/ 2904090 h 6180690"/>
                <a:gd name="connsiteX1" fmla="*/ 1417320 w 11323320"/>
                <a:gd name="connsiteY1" fmla="*/ 1273410 h 6180690"/>
                <a:gd name="connsiteX2" fmla="*/ 1493520 w 11323320"/>
                <a:gd name="connsiteY2" fmla="*/ 1273410 h 6180690"/>
                <a:gd name="connsiteX3" fmla="*/ 4053840 w 11323320"/>
                <a:gd name="connsiteY3" fmla="*/ 176130 h 6180690"/>
                <a:gd name="connsiteX4" fmla="*/ 6720840 w 11323320"/>
                <a:gd name="connsiteY4" fmla="*/ 23730 h 6180690"/>
                <a:gd name="connsiteX5" fmla="*/ 8686800 w 11323320"/>
                <a:gd name="connsiteY5" fmla="*/ 404730 h 6180690"/>
                <a:gd name="connsiteX6" fmla="*/ 10378440 w 11323320"/>
                <a:gd name="connsiteY6" fmla="*/ 1776330 h 6180690"/>
                <a:gd name="connsiteX7" fmla="*/ 11140440 w 11323320"/>
                <a:gd name="connsiteY7" fmla="*/ 3940410 h 6180690"/>
                <a:gd name="connsiteX8" fmla="*/ 11323320 w 11323320"/>
                <a:gd name="connsiteY8" fmla="*/ 6180690 h 618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23320" h="6180690">
                  <a:moveTo>
                    <a:pt x="0" y="2904090"/>
                  </a:moveTo>
                  <a:cubicBezTo>
                    <a:pt x="584200" y="2224640"/>
                    <a:pt x="1168400" y="1545190"/>
                    <a:pt x="1417320" y="1273410"/>
                  </a:cubicBezTo>
                  <a:cubicBezTo>
                    <a:pt x="1666240" y="1001630"/>
                    <a:pt x="1054100" y="1456290"/>
                    <a:pt x="1493520" y="1273410"/>
                  </a:cubicBezTo>
                  <a:cubicBezTo>
                    <a:pt x="1932940" y="1090530"/>
                    <a:pt x="3182620" y="384410"/>
                    <a:pt x="4053840" y="176130"/>
                  </a:cubicBezTo>
                  <a:cubicBezTo>
                    <a:pt x="4925060" y="-32150"/>
                    <a:pt x="5948680" y="-14370"/>
                    <a:pt x="6720840" y="23730"/>
                  </a:cubicBezTo>
                  <a:cubicBezTo>
                    <a:pt x="7493000" y="61830"/>
                    <a:pt x="8077200" y="112630"/>
                    <a:pt x="8686800" y="404730"/>
                  </a:cubicBezTo>
                  <a:cubicBezTo>
                    <a:pt x="9296400" y="696830"/>
                    <a:pt x="9969500" y="1187050"/>
                    <a:pt x="10378440" y="1776330"/>
                  </a:cubicBezTo>
                  <a:cubicBezTo>
                    <a:pt x="10787380" y="2365610"/>
                    <a:pt x="10982960" y="3206350"/>
                    <a:pt x="11140440" y="3940410"/>
                  </a:cubicBezTo>
                  <a:cubicBezTo>
                    <a:pt x="11297920" y="4674470"/>
                    <a:pt x="11310620" y="5427580"/>
                    <a:pt x="11323320" y="6180690"/>
                  </a:cubicBez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40" tIns="45720" rIns="91440" bIns="45720" numCol="1" spcCol="38100" rtlCol="0" anchor="t">
              <a:noAutofit/>
            </a:bodyPr>
            <a:lstStyle/>
            <a:p>
              <a:pPr defTabSz="914411" latinLnBrk="1"/>
              <a:endParaRPr lang="en-GB" sz="800" b="0" i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23380" y="6373506"/>
              <a:ext cx="11095629" cy="5431021"/>
            </a:xfrm>
            <a:custGeom>
              <a:avLst/>
              <a:gdLst>
                <a:gd name="connsiteX0" fmla="*/ 0 w 11095630"/>
                <a:gd name="connsiteY0" fmla="*/ 0 h 5431021"/>
                <a:gd name="connsiteX1" fmla="*/ 586854 w 11095630"/>
                <a:gd name="connsiteY1" fmla="*/ 2279177 h 5431021"/>
                <a:gd name="connsiteX2" fmla="*/ 3084394 w 11095630"/>
                <a:gd name="connsiteY2" fmla="*/ 2838735 h 5431021"/>
                <a:gd name="connsiteX3" fmla="*/ 4162567 w 11095630"/>
                <a:gd name="connsiteY3" fmla="*/ 5199797 h 5431021"/>
                <a:gd name="connsiteX4" fmla="*/ 7629099 w 11095630"/>
                <a:gd name="connsiteY4" fmla="*/ 5349923 h 5431021"/>
                <a:gd name="connsiteX5" fmla="*/ 11095630 w 11095630"/>
                <a:gd name="connsiteY5" fmla="*/ 5268036 h 543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5630" h="5431021">
                  <a:moveTo>
                    <a:pt x="0" y="0"/>
                  </a:moveTo>
                  <a:cubicBezTo>
                    <a:pt x="36394" y="903027"/>
                    <a:pt x="72788" y="1806055"/>
                    <a:pt x="586854" y="2279177"/>
                  </a:cubicBezTo>
                  <a:cubicBezTo>
                    <a:pt x="1100920" y="2752299"/>
                    <a:pt x="2488442" y="2351965"/>
                    <a:pt x="3084394" y="2838735"/>
                  </a:cubicBezTo>
                  <a:cubicBezTo>
                    <a:pt x="3680346" y="3325505"/>
                    <a:pt x="3405116" y="4781266"/>
                    <a:pt x="4162567" y="5199797"/>
                  </a:cubicBezTo>
                  <a:cubicBezTo>
                    <a:pt x="4920018" y="5618328"/>
                    <a:pt x="6473589" y="5338550"/>
                    <a:pt x="7629099" y="5349923"/>
                  </a:cubicBezTo>
                  <a:cubicBezTo>
                    <a:pt x="8784610" y="5361296"/>
                    <a:pt x="9940120" y="5314666"/>
                    <a:pt x="11095630" y="5268036"/>
                  </a:cubicBez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40" tIns="45720" rIns="91440" bIns="45720" numCol="1" spcCol="38100" rtlCol="0" anchor="t">
              <a:noAutofit/>
            </a:bodyPr>
            <a:lstStyle/>
            <a:p>
              <a:pPr defTabSz="914411" latinLnBrk="1"/>
              <a:endParaRPr lang="en-GB" sz="800" b="0" i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69160" y="9425768"/>
              <a:ext cx="7506504" cy="1685670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r>
                <a:rPr lang="en-US" sz="12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I AM GEANT</a:t>
              </a:r>
              <a:r>
                <a:rPr lang="en-US" sz="12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, AS20965, </a:t>
              </a:r>
              <a:br>
                <a:rPr lang="en-US" sz="12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</a:br>
              <a:r>
                <a:rPr lang="en-US" sz="120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CAN GET YOU TO </a:t>
              </a:r>
              <a:r>
                <a:rPr lang="en-US" sz="12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AS1104 via 1103</a:t>
              </a:r>
              <a:endParaRPr lang="en-GB" sz="1200" b="0" i="0" dirty="0">
                <a:solidFill>
                  <a:srgbClr val="6F2575"/>
                </a:solidFill>
                <a:latin typeface="Akkurat Std Italic" panose="02000503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167" y="12401834"/>
              <a:ext cx="2576474" cy="10608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1150" y="3319516"/>
              <a:ext cx="1777621" cy="172071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596601" y="6973956"/>
              <a:ext cx="6716344" cy="1505064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r>
                <a:rPr lang="en-US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I AM Sunrise </a:t>
              </a:r>
              <a:r>
                <a:rPr lang="en-US" sz="10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CH, AS6730, </a:t>
              </a:r>
              <a:br>
                <a:rPr lang="en-US" sz="10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</a:br>
              <a:r>
                <a:rPr lang="en-US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AND WILL BRING YOU SOMEWHERE</a:t>
              </a:r>
              <a:endParaRPr lang="en-GB" sz="1000" b="0" i="0" dirty="0">
                <a:solidFill>
                  <a:srgbClr val="6F2575"/>
                </a:solidFill>
                <a:latin typeface="Akkurat Std Italic" panose="02000503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45386" y="5075413"/>
              <a:ext cx="7967429" cy="1505064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r>
                <a:rPr lang="en-US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I AM </a:t>
              </a:r>
              <a:r>
                <a:rPr lang="en-US" sz="1000" b="0" i="0" dirty="0" err="1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LibertyGlobal</a:t>
              </a:r>
              <a:r>
                <a:rPr lang="en-US" sz="10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, AS9141, </a:t>
              </a:r>
              <a:br>
                <a:rPr lang="en-US" sz="10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</a:br>
              <a:r>
                <a:rPr lang="en-US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FOR A STIFF PRICE TAKES YOU ANYWHERE</a:t>
              </a:r>
              <a:endParaRPr lang="en-GB" sz="1000" b="0" i="0" dirty="0">
                <a:solidFill>
                  <a:srgbClr val="6F2575"/>
                </a:solidFill>
                <a:latin typeface="Akkurat Std Italic" panose="02000503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899600" y="6768020"/>
              <a:ext cx="6024957" cy="1505064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r>
                <a:rPr lang="en-US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I AM KPN</a:t>
              </a:r>
              <a:r>
                <a:rPr lang="en-US" sz="10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, AS286, </a:t>
              </a:r>
              <a:r>
                <a:rPr lang="en-US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AND WILL </a:t>
              </a:r>
              <a:br>
                <a:rPr lang="en-US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</a:br>
              <a:r>
                <a:rPr lang="en-US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BRING YOU SOMEWHERE NEAR</a:t>
              </a:r>
              <a:endParaRPr lang="en-GB" sz="1000" b="0" i="0" dirty="0">
                <a:solidFill>
                  <a:srgbClr val="6F2575"/>
                </a:solidFill>
                <a:latin typeface="Akkurat Std Italic" panose="02000503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12638" y="3296395"/>
              <a:ext cx="7586461" cy="1505064"/>
            </a:xfrm>
            <a:prstGeom prst="rect">
              <a:avLst/>
            </a:prstGeom>
            <a:solidFill>
              <a:srgbClr val="E3D88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101600" tIns="101600" rIns="101600" bIns="101600" numCol="1" spcCol="38100" rtlCol="0" anchor="ctr">
              <a:spAutoFit/>
            </a:bodyPr>
            <a:lstStyle/>
            <a:p>
              <a:r>
                <a:rPr lang="nl-NL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I AM </a:t>
              </a:r>
              <a:r>
                <a:rPr lang="nl-NL" sz="1000" b="0" i="0" dirty="0" err="1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AortaNet</a:t>
              </a:r>
              <a:r>
                <a:rPr lang="nl-NL" sz="10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, AS6830, </a:t>
              </a:r>
              <a:br>
                <a:rPr lang="nl-NL" sz="1000" b="0" i="0" dirty="0">
                  <a:solidFill>
                    <a:srgbClr val="6F2575"/>
                  </a:solidFill>
                  <a:latin typeface="Akkurat Std Italic" panose="02000503000000000000" pitchFamily="2" charset="0"/>
                </a:rPr>
              </a:br>
              <a:r>
                <a:rPr lang="nl-NL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(but </a:t>
              </a:r>
              <a:r>
                <a:rPr lang="nl-NL" sz="1000" b="0" i="0" dirty="0" err="1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secretly</a:t>
              </a:r>
              <a:r>
                <a:rPr lang="nl-NL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  </a:t>
              </a:r>
              <a:r>
                <a:rPr lang="nl-NL" sz="1000" b="0" i="0" dirty="0" err="1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LibertyGlobal</a:t>
              </a:r>
              <a:r>
                <a:rPr lang="nl-NL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 </a:t>
              </a:r>
              <a:r>
                <a:rPr lang="nl-NL" sz="1000" b="0" i="0" dirty="0" err="1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again</a:t>
              </a:r>
              <a:r>
                <a:rPr lang="nl-NL" sz="1000" b="0" i="0" dirty="0" smtClean="0">
                  <a:solidFill>
                    <a:srgbClr val="6F2575"/>
                  </a:solidFill>
                  <a:latin typeface="Akkurat Std Italic" panose="02000503000000000000" pitchFamily="2" charset="0"/>
                </a:rPr>
                <a:t>)</a:t>
              </a:r>
              <a:endParaRPr lang="nl-NL" sz="1000" b="0" i="0" dirty="0">
                <a:solidFill>
                  <a:srgbClr val="6F2575"/>
                </a:solidFill>
                <a:latin typeface="Akkurat Std Italic" panose="02000503000000000000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428" y="10122627"/>
              <a:ext cx="1781176" cy="73342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545420" y="7407315"/>
              <a:ext cx="2799417" cy="63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b="0" i="0" dirty="0">
                  <a:latin typeface="Akkurat Std Mono" panose="02000503000000000000" pitchFamily="2" charset="0"/>
                </a:rPr>
                <a:t>188.184.38.9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503422" y="12190627"/>
              <a:ext cx="3740082" cy="63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b="0" i="0" dirty="0">
                  <a:latin typeface="Akkurat Std Mono" panose="02000503000000000000" pitchFamily="2" charset="0"/>
                </a:rPr>
                <a:t>194.171.96.128/25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2936" y="12487676"/>
              <a:ext cx="2726373" cy="106051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9175" y="8355707"/>
              <a:ext cx="3210304" cy="120706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653" y="9511349"/>
              <a:ext cx="3235713" cy="1414286"/>
            </a:xfrm>
            <a:prstGeom prst="rect">
              <a:avLst/>
            </a:prstGeom>
          </p:spPr>
        </p:pic>
      </p:grp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 labyrinthine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803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LHCone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90" y="171623"/>
            <a:ext cx="7004512" cy="4202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20" y="4901949"/>
            <a:ext cx="4405052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Image: Bill Johnston, </a:t>
            </a:r>
            <a:r>
              <a:rPr kumimoji="0" lang="en-US" sz="11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ESnet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for the LHCOPN/</a:t>
            </a:r>
            <a:r>
              <a:rPr kumimoji="0" lang="en-US" sz="11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LHCone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collaborations</a:t>
            </a:r>
            <a:endParaRPr kumimoji="0" lang="en-GB" sz="1100" b="0" i="0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099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Anycast: when the same place exists many times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30506" y="4359363"/>
            <a:ext cx="6999611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800" cap="none" dirty="0">
                <a:solidFill>
                  <a:srgbClr val="6F2575"/>
                </a:solidFill>
              </a:rPr>
              <a:t>routing image: </a:t>
            </a:r>
            <a:r>
              <a:rPr lang="en-GB" sz="800" cap="none" dirty="0" err="1">
                <a:solidFill>
                  <a:srgbClr val="6F2575"/>
                </a:solidFill>
              </a:rPr>
              <a:t>SIDNlabs</a:t>
            </a:r>
            <a:r>
              <a:rPr lang="en-GB" sz="800" cap="none" dirty="0">
                <a:solidFill>
                  <a:srgbClr val="6F2575"/>
                </a:solidFill>
              </a:rPr>
              <a:t> - https://</a:t>
            </a:r>
            <a:r>
              <a:rPr lang="en-GB" sz="800" cap="none" dirty="0" smtClean="0">
                <a:solidFill>
                  <a:srgbClr val="6F2575"/>
                </a:solidFill>
              </a:rPr>
              <a:t>www.sidnlabs.nl/en/news-and-blogs/the-bgp-tuner-intuitive-management-applied-to-dns-anycast-infrastructure</a:t>
            </a:r>
            <a:endParaRPr lang="en-GB" sz="800" cap="none" dirty="0">
              <a:solidFill>
                <a:srgbClr val="6F257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67350"/>
            <a:ext cx="5547532" cy="36711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6628" y="950207"/>
            <a:ext cx="33029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US" sz="2400" b="1" kern="1200" cap="none" dirty="0" smtClean="0">
                <a:solidFill>
                  <a:srgbClr val="6F2575"/>
                </a:solidFill>
                <a:latin typeface="Calibri"/>
              </a:rPr>
              <a:t>So we used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3 (now: 2) sites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one VM at each site</a:t>
            </a:r>
            <a:b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</a:b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exposing 145.116.216.1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smallest v4 subnet (/24)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bird + a service probe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each site’s own ASN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some IRR DB editing</a:t>
            </a:r>
          </a:p>
          <a:p>
            <a:pPr marL="457200" indent="-457200" defTabSz="914400" hangingPunct="1">
              <a:buFont typeface="Arial" panose="020B0604020202020204" pitchFamily="34" charset="0"/>
              <a:buChar char="•"/>
            </a:pPr>
            <a:r>
              <a:rPr lang="en-US" sz="2000" kern="1200" cap="none" dirty="0" smtClean="0">
                <a:solidFill>
                  <a:srgbClr val="6F2575"/>
                </a:solidFill>
                <a:latin typeface="Calibri"/>
              </a:rPr>
              <a:t>v6 is similar, with a /48</a:t>
            </a:r>
            <a:endParaRPr lang="en-US" sz="2000" kern="1200" cap="none" dirty="0">
              <a:solidFill>
                <a:srgbClr val="6F2575"/>
              </a:solidFill>
              <a:latin typeface="Calibri"/>
            </a:endParaRPr>
          </a:p>
          <a:p>
            <a:pPr defTabSz="914400" hangingPunct="1"/>
            <a:r>
              <a:rPr lang="en-US" sz="2400" i="1" kern="1200" cap="none" dirty="0" smtClean="0">
                <a:solidFill>
                  <a:srgbClr val="6F2575"/>
                </a:solidFill>
                <a:latin typeface="Calibri"/>
              </a:rPr>
              <a:t>and some monitoring</a:t>
            </a:r>
          </a:p>
        </p:txBody>
      </p:sp>
    </p:spTree>
    <p:extLst>
      <p:ext uri="{BB962C8B-B14F-4D97-AF65-F5344CB8AC3E}">
        <p14:creationId xmlns:p14="http://schemas.microsoft.com/office/powerpoint/2010/main" val="2476207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Same address, two paths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82" y="751573"/>
            <a:ext cx="7659478" cy="37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267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Getting 145.116.216.0/24 out there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40649" y="438180"/>
            <a:ext cx="8594523" cy="4043802"/>
            <a:chOff x="-1780924" y="-569082"/>
            <a:chExt cx="10806716" cy="50846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7211" y="-569082"/>
              <a:ext cx="3978581" cy="5084659"/>
            </a:xfrm>
            <a:prstGeom prst="rect">
              <a:avLst/>
            </a:prstGeom>
          </p:spPr>
        </p:pic>
        <p:sp>
          <p:nvSpPr>
            <p:cNvPr id="6" name="Chevron 5"/>
            <p:cNvSpPr/>
            <p:nvPr/>
          </p:nvSpPr>
          <p:spPr>
            <a:xfrm>
              <a:off x="3370811" y="1252887"/>
              <a:ext cx="493059" cy="1440719"/>
            </a:xfrm>
            <a:prstGeom prst="chevron">
              <a:avLst/>
            </a:prstGeom>
            <a:solidFill>
              <a:srgbClr val="F6791C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80924" y="152668"/>
              <a:ext cx="4939316" cy="34613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4272782"/>
            <a:ext cx="4281621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cap="none" dirty="0">
                <a:solidFill>
                  <a:srgbClr val="6F2575"/>
                </a:solidFill>
              </a:rPr>
              <a:t>route maps: </a:t>
            </a:r>
            <a:r>
              <a:rPr lang="en-US" sz="1100" cap="none" dirty="0" err="1">
                <a:solidFill>
                  <a:srgbClr val="6F2575"/>
                </a:solidFill>
              </a:rPr>
              <a:t>bgp.tools</a:t>
            </a:r>
            <a:r>
              <a:rPr lang="en-US" sz="1100" cap="none" dirty="0">
                <a:solidFill>
                  <a:srgbClr val="6F2575"/>
                </a:solidFill>
              </a:rPr>
              <a:t> for 145.116.216.0/24 – IPv6 would be </a:t>
            </a:r>
            <a:r>
              <a:rPr lang="en-US" sz="1100" cap="none" dirty="0" smtClean="0">
                <a:solidFill>
                  <a:srgbClr val="6F2575"/>
                </a:solidFill>
              </a:rPr>
              <a:t>similar</a:t>
            </a:r>
            <a:endParaRPr lang="en-US" sz="110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996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Creating a PKIX credential translation service for the AARC BPA</a:t>
            </a:r>
            <a:br>
              <a:rPr lang="en-US" dirty="0" smtClean="0"/>
            </a:br>
            <a:r>
              <a:rPr lang="en-US" dirty="0" smtClean="0"/>
              <a:t>with high-availability, scalability, and pan-European redundancy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b="1" dirty="0" smtClean="0">
                <a:solidFill>
                  <a:srgbClr val="6F2575"/>
                </a:solidFill>
              </a:rPr>
              <a:t>“provide </a:t>
            </a:r>
            <a:r>
              <a:rPr lang="en-US" b="1" dirty="0">
                <a:solidFill>
                  <a:srgbClr val="6F2575"/>
                </a:solidFill>
              </a:rPr>
              <a:t>a highly-available credential bridging services (RCauth.eu</a:t>
            </a:r>
            <a:r>
              <a:rPr lang="en-US" b="1" dirty="0" smtClean="0">
                <a:solidFill>
                  <a:srgbClr val="6F2575"/>
                </a:solidFill>
              </a:rPr>
              <a:t>)”</a:t>
            </a:r>
            <a:endParaRPr lang="en-US" b="1" dirty="0">
              <a:solidFill>
                <a:srgbClr val="6F257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And at the same time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 that also stateful services can be effectively anycasted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find minimum </a:t>
            </a:r>
            <a:r>
              <a:rPr lang="en-US" dirty="0"/>
              <a:t>viable anycast environment </a:t>
            </a:r>
            <a:r>
              <a:rPr lang="en-US" dirty="0" smtClean="0"/>
              <a:t>still having global </a:t>
            </a:r>
            <a:r>
              <a:rPr lang="en-US" dirty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 a </a:t>
            </a:r>
            <a:r>
              <a:rPr lang="en-US" dirty="0"/>
              <a:t>reference HA architecture for EOSC core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dispel arguments that building IP anycasted services is complex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Why go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853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Shortest path, also when mixing with the default-free zone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24637" y="1074076"/>
            <a:ext cx="5138443" cy="3462837"/>
            <a:chOff x="3924637" y="1074076"/>
            <a:chExt cx="5138443" cy="34628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822" y="1074076"/>
              <a:ext cx="4980258" cy="346283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22820" y="3659988"/>
              <a:ext cx="237272" cy="316363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924637" y="3897260"/>
              <a:ext cx="1898183" cy="37829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2202020" y="4141004"/>
            <a:ext cx="2369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US" sz="1600" i="1" kern="1200" cap="none" dirty="0" smtClean="0">
                <a:solidFill>
                  <a:srgbClr val="6F2575"/>
                </a:solidFill>
                <a:latin typeface="Calibri"/>
              </a:rPr>
              <a:t>rcauth.eu HA proxy</a:t>
            </a:r>
            <a:endParaRPr lang="en-GB" sz="1600" i="1" kern="1200" cap="none" dirty="0">
              <a:solidFill>
                <a:srgbClr val="6F2575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147" y="758449"/>
            <a:ext cx="73630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GB" sz="1600" kern="1200" cap="none" dirty="0" err="1">
                <a:solidFill>
                  <a:prstClr val="black"/>
                </a:solidFill>
                <a:latin typeface="Calibri"/>
              </a:rPr>
              <a:t>root@kwark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~]# traceroute -IA 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145.116.216.1</a:t>
            </a: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traceroute to 145.116.216.1 (145.116.216.1), 30 hops max, 60 byte packets</a:t>
            </a:r>
          </a:p>
          <a:p>
            <a:pPr defTabSz="914400" hangingPunct="1"/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1  cmbr.connected.by.freedominter.net </a:t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185.93.175.234) [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AS206238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2  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connected.by.freedom.nl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185.93.175.240) [AS206238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3  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et-0-0-0-1002.core1.fi001.nl.freedomnet.nl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185.93.175.208) [AS206238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4  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as1104.frys-ix.net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(185.1.203.66)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en-GB" sz="1600" b="1" kern="1200" cap="none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5  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parkwachter.nikhef.nl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192.16.186.141) [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AS1104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  <a:p>
            <a:pPr defTabSz="914400" hangingPunct="1"/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6  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gw-anyc-01.rcauth.eu 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1600" kern="12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     (</a:t>
            </a:r>
            <a:r>
              <a:rPr lang="en-GB" sz="1600" kern="1200" cap="none" dirty="0">
                <a:solidFill>
                  <a:prstClr val="black"/>
                </a:solidFill>
                <a:latin typeface="Calibri"/>
              </a:rPr>
              <a:t>145.116.216.1) [</a:t>
            </a:r>
            <a:r>
              <a:rPr lang="en-GB" sz="1600" b="1" kern="1200" cap="none" dirty="0">
                <a:solidFill>
                  <a:prstClr val="black"/>
                </a:solidFill>
                <a:latin typeface="Calibri"/>
              </a:rPr>
              <a:t>AS786/AS5408/AS1104</a:t>
            </a:r>
            <a:r>
              <a:rPr lang="en-GB" sz="1600" kern="1200" cap="none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GB" sz="1600" kern="1200" cap="non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136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an IPv4 /24 </a:t>
            </a:r>
            <a:r>
              <a:rPr lang="en-US" sz="1800" dirty="0" err="1"/>
              <a:t>netblock</a:t>
            </a:r>
            <a:r>
              <a:rPr lang="en-US" sz="1800" dirty="0"/>
              <a:t> (and, or) an IPv6 /48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your own, or a friendly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set of IRR route objects, and either none, or a correct RPKI VRP</a:t>
            </a:r>
            <a:br>
              <a:rPr lang="en-US" sz="1800" dirty="0"/>
            </a:br>
            <a:r>
              <a:rPr lang="en-US" sz="1800" dirty="0"/>
              <a:t>(easily done in your local RIR registry: APNIC, RIPE, ARIN, </a:t>
            </a:r>
            <a:r>
              <a:rPr lang="en-US" sz="1800" dirty="0" err="1"/>
              <a:t>AfriNIC</a:t>
            </a:r>
            <a:r>
              <a:rPr lang="en-US" sz="1800" dirty="0"/>
              <a:t>, LACNIC)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bird, or quagga, with a monitoring plugin (to flap the route in case of downtime)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But you don’t per-se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unique AS just for this anycast activity (it works equally well without 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balanced AS path length (unless you want load balancing as well as redundancy)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your own AS (if you have a friendly AS willing to re-announce your specific route)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Prerequisites are relatively simple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11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And you get reasonable load balancing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801776"/>
            <a:ext cx="6777869" cy="3642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5197" y="4268698"/>
            <a:ext cx="4058803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100" cap="none" dirty="0">
                <a:solidFill>
                  <a:srgbClr val="6F2575"/>
                </a:solidFill>
              </a:rPr>
              <a:t>map: RIPE NCC RIPE Atlas- 500 probes, zoomed in on </a:t>
            </a:r>
            <a:r>
              <a:rPr lang="en-US" sz="1100" cap="none" dirty="0" smtClean="0">
                <a:solidFill>
                  <a:srgbClr val="6F2575"/>
                </a:solidFill>
              </a:rPr>
              <a:t>Europe</a:t>
            </a:r>
            <a:endParaRPr lang="en-US" sz="110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5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Local HA with an HA proxy and pacemaker/CRM failover works on the local network – and can be meshed with two signing systems</a:t>
            </a:r>
            <a:br>
              <a:rPr lang="en-US" sz="1800" dirty="0"/>
            </a:br>
            <a:r>
              <a:rPr lang="en-US" sz="1800" dirty="0"/>
              <a:t>this is the local Nikhef </a:t>
            </a:r>
            <a:r>
              <a:rPr lang="en-US" sz="1800" dirty="0" err="1"/>
              <a:t>RCauth</a:t>
            </a:r>
            <a:r>
              <a:rPr lang="en-US" sz="1800" dirty="0"/>
              <a:t> instance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DNS-based fast-failover – the method used for </a:t>
            </a:r>
            <a:r>
              <a:rPr lang="en-US" sz="1800" dirty="0" err="1"/>
              <a:t>InAcademia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automatic updating of DNS a distributed set of servers, auto-updating each other</a:t>
            </a:r>
            <a:br>
              <a:rPr lang="en-US" sz="1800" dirty="0"/>
            </a:br>
            <a:r>
              <a:rPr lang="en-US" sz="1800" dirty="0"/>
              <a:t>But does require that the DNS domain level operator remains available, since you need *very* short TTLs (and of course your </a:t>
            </a:r>
            <a:r>
              <a:rPr lang="en-US" sz="1800" dirty="0" err="1"/>
              <a:t>ccTLD</a:t>
            </a:r>
            <a:r>
              <a:rPr lang="en-US" sz="1800" dirty="0"/>
              <a:t>/</a:t>
            </a:r>
            <a:r>
              <a:rPr lang="en-US" sz="1800" dirty="0" err="1"/>
              <a:t>gTLD</a:t>
            </a:r>
            <a:r>
              <a:rPr lang="en-US" sz="1800" dirty="0"/>
              <a:t> as well)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Add a dedicated HA link for the back-end databases</a:t>
            </a:r>
            <a:br>
              <a:rPr lang="en-US" sz="1800" dirty="0"/>
            </a:br>
            <a:r>
              <a:rPr lang="en-US" sz="1800" dirty="0"/>
              <a:t>e.g. multiple redundant circuits over an MPLS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Other HA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38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here? Thanks!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chemeClr val="bg1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chemeClr val="bg1"/>
                </a:solidFill>
                <a:effectLst/>
              </a:rPr>
            </a:br>
            <a:r>
              <a:rPr lang="en-GB" sz="650" kern="1200" cap="none" dirty="0" smtClean="0">
                <a:solidFill>
                  <a:schemeClr val="bg1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chemeClr val="bg1"/>
                </a:solidFill>
                <a:effectLst/>
              </a:rPr>
            </a:br>
            <a:r>
              <a:rPr lang="en-GB" sz="650" kern="1200" cap="none" dirty="0" smtClean="0">
                <a:solidFill>
                  <a:schemeClr val="bg1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chemeClr val="bg1"/>
                </a:solidFill>
                <a:effectLst/>
              </a:rPr>
            </a:br>
            <a:r>
              <a:rPr lang="en-GB" sz="650" kern="1200" cap="none" dirty="0" smtClean="0">
                <a:solidFill>
                  <a:schemeClr val="bg1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385" y="2957627"/>
            <a:ext cx="4099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hangingPunct="1"/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In collaboration with Mischa </a:t>
            </a:r>
            <a:r>
              <a:rPr lang="en-US" sz="1400" i="1" kern="1200" cap="none" dirty="0" err="1" smtClean="0">
                <a:solidFill>
                  <a:srgbClr val="E3D88B"/>
                </a:solidFill>
                <a:latin typeface="Calibri"/>
              </a:rPr>
              <a:t>Sall</a:t>
            </a:r>
            <a:r>
              <a:rPr lang="en-GB" sz="1400" i="1" kern="1200" cap="none" dirty="0" smtClean="0">
                <a:solidFill>
                  <a:srgbClr val="E3D88B"/>
                </a:solidFill>
                <a:latin typeface="Calibri"/>
              </a:rPr>
              <a:t>é</a:t>
            </a:r>
            <a:r>
              <a:rPr lang="en-US" sz="1400" i="1" kern="1200" cap="none" dirty="0">
                <a:solidFill>
                  <a:srgbClr val="E3D88B"/>
                </a:solidFill>
                <a:latin typeface="Calibri"/>
              </a:rPr>
              <a:t> </a:t>
            </a: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and </a:t>
            </a:r>
            <a:b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</a:b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Tristan </a:t>
            </a:r>
            <a:r>
              <a:rPr lang="en-US" sz="1400" i="1" kern="1200" cap="none" dirty="0" err="1" smtClean="0">
                <a:solidFill>
                  <a:srgbClr val="E3D88B"/>
                </a:solidFill>
                <a:latin typeface="Calibri"/>
              </a:rPr>
              <a:t>Suerink</a:t>
            </a: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 (Nikhef), Nicolas </a:t>
            </a:r>
            <a:r>
              <a:rPr lang="en-US" sz="1400" i="1" kern="1200" cap="none" dirty="0" err="1" smtClean="0">
                <a:solidFill>
                  <a:srgbClr val="E3D88B"/>
                </a:solidFill>
                <a:latin typeface="Calibri"/>
              </a:rPr>
              <a:t>Liampotis</a:t>
            </a:r>
            <a:r>
              <a:rPr lang="en-US" sz="1400" i="1" kern="1200" cap="none" dirty="0">
                <a:solidFill>
                  <a:srgbClr val="E3D88B"/>
                </a:solidFill>
                <a:latin typeface="Calibri"/>
              </a:rPr>
              <a:t> </a:t>
            </a: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and </a:t>
            </a:r>
            <a:r>
              <a:rPr lang="en-US" sz="1400" i="1" kern="1200" cap="none" dirty="0">
                <a:solidFill>
                  <a:srgbClr val="E3D88B"/>
                </a:solidFill>
                <a:latin typeface="Calibri"/>
              </a:rPr>
              <a:t>Kyriakos </a:t>
            </a:r>
            <a:r>
              <a:rPr lang="en-US" sz="1400" i="1" kern="1200" cap="none" dirty="0" err="1">
                <a:solidFill>
                  <a:srgbClr val="E3D88B"/>
                </a:solidFill>
                <a:latin typeface="Calibri"/>
              </a:rPr>
              <a:t>Gkinis</a:t>
            </a:r>
            <a:r>
              <a:rPr lang="en-US" sz="1400" i="1" kern="1200" cap="none" dirty="0">
                <a:solidFill>
                  <a:srgbClr val="E3D88B"/>
                </a:solidFill>
                <a:latin typeface="Calibri"/>
              </a:rPr>
              <a:t> </a:t>
            </a:r>
            <a:r>
              <a:rPr lang="en-US" sz="1400" i="1" kern="1200" cap="none" dirty="0" smtClean="0">
                <a:solidFill>
                  <a:srgbClr val="E3D88B"/>
                </a:solidFill>
                <a:latin typeface="Calibri"/>
              </a:rPr>
              <a:t>(GRNET), and Jens Jensen (STFC RAL)</a:t>
            </a:r>
            <a:endParaRPr lang="en-GB" sz="1400" i="1" kern="1200" cap="none" dirty="0">
              <a:solidFill>
                <a:srgbClr val="E3D88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704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RCauth.eu service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43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We live in a federated world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106" y="4506945"/>
            <a:ext cx="176213" cy="174625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5563"/>
            <a:ext cx="7208838" cy="99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We live in a federated world …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5" y="796090"/>
            <a:ext cx="5320808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25688" y="2726875"/>
            <a:ext cx="1958894" cy="1136174"/>
            <a:chOff x="251520" y="1247923"/>
            <a:chExt cx="8229600" cy="56319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247923"/>
              <a:ext cx="6459364" cy="56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16210"/>
              <a:ext cx="8229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534304" y="1296205"/>
            <a:ext cx="2495459" cy="913413"/>
            <a:chOff x="4148493" y="1828358"/>
            <a:chExt cx="4633160" cy="217670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828358"/>
              <a:ext cx="30575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93" y="2371283"/>
              <a:ext cx="4578129" cy="163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6" descr="https://educonf-directory.geant.net/pic/EduGAIN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58" y="900517"/>
            <a:ext cx="1421025" cy="2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7" y="2848317"/>
            <a:ext cx="2457187" cy="143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547" y="2571318"/>
            <a:ext cx="2600392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b="1" dirty="0">
                <a:latin typeface="+mj-lt"/>
              </a:rPr>
              <a:t>wLCG FIM4R pilot</a:t>
            </a:r>
          </a:p>
        </p:txBody>
      </p:sp>
      <p:pic>
        <p:nvPicPr>
          <p:cNvPr id="18" name="Picture 7" descr="H:\Home\davidg\Template\Logos\cilogon-service-head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62" y="1791161"/>
            <a:ext cx="3843569" cy="4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84" y="698695"/>
            <a:ext cx="2651046" cy="11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4" y="768337"/>
            <a:ext cx="1373333" cy="151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:\Home\davidg\EUGridPMA\Presentations\images\igtf-worldstatus-2015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27" y="2083468"/>
            <a:ext cx="6358439" cy="251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59" y="3868346"/>
            <a:ext cx="1391575" cy="6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8" y="3955093"/>
            <a:ext cx="1051457" cy="4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03510" y="1297240"/>
            <a:ext cx="3072041" cy="2623359"/>
            <a:chOff x="5177902" y="2612506"/>
            <a:chExt cx="4096054" cy="34978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5177902" y="2612506"/>
              <a:ext cx="4096054" cy="3497812"/>
            </a:xfrm>
            <a:prstGeom prst="rect">
              <a:avLst/>
            </a:prstGeom>
            <a:solidFill>
              <a:srgbClr val="E3D8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19020" y="2658220"/>
              <a:ext cx="3665081" cy="3384376"/>
              <a:chOff x="5419020" y="2658220"/>
              <a:chExt cx="3665081" cy="3384376"/>
            </a:xfrm>
          </p:grpSpPr>
          <p:pic>
            <p:nvPicPr>
              <p:cNvPr id="38" name="Picture 3" descr="H:\Home\davidg\EUGridPMA\IT-user.wm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419020" y="4674444"/>
                <a:ext cx="562817" cy="710015"/>
              </a:xfrm>
              <a:prstGeom prst="rect">
                <a:avLst/>
              </a:prstGeom>
              <a:noFill/>
            </p:spPr>
          </p:pic>
          <p:pic>
            <p:nvPicPr>
              <p:cNvPr id="39" name="Picture 7" descr="C:\Users\davidg\Desktop\Trans\OrgBuilding.wmf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075204" y="4242396"/>
                <a:ext cx="640745" cy="640745"/>
              </a:xfrm>
              <a:prstGeom prst="rect">
                <a:avLst/>
              </a:prstGeom>
              <a:noFill/>
            </p:spPr>
          </p:pic>
          <p:cxnSp>
            <p:nvCxnSpPr>
              <p:cNvPr id="40" name="Straight Arrow Connector 39"/>
              <p:cNvCxnSpPr/>
              <p:nvPr/>
            </p:nvCxnSpPr>
            <p:spPr>
              <a:xfrm flipV="1">
                <a:off x="6168801" y="4674444"/>
                <a:ext cx="834395" cy="24328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7" descr="C:\Users\davidg\Desktop\Trans\OrgBuilding.wmf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125664" y="5401851"/>
                <a:ext cx="640745" cy="640745"/>
              </a:xfrm>
              <a:prstGeom prst="rect">
                <a:avLst/>
              </a:prstGeom>
              <a:noFill/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6168801" y="5111376"/>
                <a:ext cx="871423" cy="48412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7" descr="C:\Users\davidg\Desktop\Trans\OrgBuilding.wmf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443356" y="4962476"/>
                <a:ext cx="640745" cy="640745"/>
              </a:xfrm>
              <a:prstGeom prst="rect">
                <a:avLst/>
              </a:prstGeom>
              <a:noFill/>
            </p:spPr>
          </p:pic>
          <p:cxnSp>
            <p:nvCxnSpPr>
              <p:cNvPr id="44" name="Straight Arrow Connector 43"/>
              <p:cNvCxnSpPr/>
              <p:nvPr/>
            </p:nvCxnSpPr>
            <p:spPr>
              <a:xfrm>
                <a:off x="7939300" y="4746452"/>
                <a:ext cx="432048" cy="36004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7867292" y="5394524"/>
                <a:ext cx="512440" cy="27964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7255224" y="5142496"/>
                <a:ext cx="36004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Picture 3" descr="H:\Home\davidg\EUGridPMA\IT-user.wm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139100" y="2946252"/>
                <a:ext cx="562817" cy="710015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H:\Home\davidg\EUGridPMA\IT-user.wm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939300" y="2658220"/>
                <a:ext cx="562817" cy="710015"/>
              </a:xfrm>
              <a:prstGeom prst="rect">
                <a:avLst/>
              </a:prstGeom>
              <a:noFill/>
            </p:spPr>
          </p:pic>
          <p:cxnSp>
            <p:nvCxnSpPr>
              <p:cNvPr id="49" name="Straight Arrow Connector 48"/>
              <p:cNvCxnSpPr/>
              <p:nvPr/>
            </p:nvCxnSpPr>
            <p:spPr>
              <a:xfrm rot="16200000" flipH="1">
                <a:off x="6571148" y="3738340"/>
                <a:ext cx="504056" cy="50405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 flipH="1" flipV="1">
                <a:off x="5563036" y="3954364"/>
                <a:ext cx="864096" cy="43204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6787172" y="3018260"/>
                <a:ext cx="1008112" cy="216024"/>
              </a:xfrm>
              <a:prstGeom prst="straightConnector1">
                <a:avLst/>
              </a:prstGeom>
              <a:ln w="5715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7903296" y="4062376"/>
                <a:ext cx="1296144" cy="216024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1001343" y="4919635"/>
            <a:ext cx="6557885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050" cap="none" dirty="0">
                <a:solidFill>
                  <a:srgbClr val="6F2575"/>
                </a:solidFill>
              </a:rPr>
              <a:t>background: eduGAIN connected federations as of November 2014, and others – Brook Schofield, </a:t>
            </a:r>
            <a:r>
              <a:rPr lang="en-US" sz="1050" cap="none" dirty="0" smtClean="0">
                <a:solidFill>
                  <a:srgbClr val="6F2575"/>
                </a:solidFill>
              </a:rPr>
              <a:t>TERENA</a:t>
            </a:r>
            <a:endParaRPr lang="en-US" sz="1050" cap="none" dirty="0">
              <a:solidFill>
                <a:srgbClr val="6F2575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6622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000" dirty="0" smtClean="0"/>
              <a:t>Most infrastructures move to community proxies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Less credentials to manage, appearing ‘simpler’ to the user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support both augmenting attributes as well as credential translation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but non-web access remains challenging for ‘SAML’ federations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r>
              <a:rPr lang="en-US" sz="2000" dirty="0"/>
              <a:t>EEPKI + RFC3820 </a:t>
            </a:r>
            <a:r>
              <a:rPr lang="en-US" sz="2000" dirty="0" smtClean="0"/>
              <a:t>did </a:t>
            </a:r>
            <a:r>
              <a:rPr lang="en-US" sz="2000" dirty="0"/>
              <a:t>solve both the CLI and delegation use case </a:t>
            </a:r>
            <a:r>
              <a:rPr lang="en-US" sz="2000" dirty="0" smtClean="0"/>
              <a:t>nicely!</a:t>
            </a:r>
          </a:p>
          <a:p>
            <a:pPr lvl="1"/>
            <a:r>
              <a:rPr lang="en-US" sz="1800" dirty="0" smtClean="0"/>
              <a:t>OIDC + OAuth2 can do the same, provided clients gets better, SAML ECP? no…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Bridging and translation</a:t>
            </a:r>
          </a:p>
          <a:p>
            <a:pPr lvl="1"/>
            <a:r>
              <a:rPr lang="en-US" sz="1800" dirty="0"/>
              <a:t>SAML-&gt;OIDC, SAML-&gt;X509, X509-&gt;OIDC, X509-&gt;SAML, OIDC-&gt;X509, </a:t>
            </a:r>
            <a:r>
              <a:rPr lang="en-US" sz="18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Does not require major technical changes in existing R&amp;E federations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Allows community-centric identifiers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US" dirty="0" smtClean="0"/>
              <a:t>AAI </a:t>
            </a:r>
            <a:r>
              <a:rPr lang="en-US" dirty="0"/>
              <a:t>evolution of </a:t>
            </a:r>
            <a:r>
              <a:rPr lang="en-US" dirty="0" smtClean="0"/>
              <a:t>Research and e-Infrastructures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55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AARC Blueprint Architecture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758425"/>
            <a:ext cx="4698743" cy="3564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523082"/>
            <a:ext cx="3010689" cy="3173941"/>
          </a:xfrm>
          <a:prstGeom prst="rect">
            <a:avLst/>
          </a:prstGeom>
          <a:solidFill>
            <a:srgbClr val="FFFFFF"/>
          </a:solidFill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259968"/>
            <a:ext cx="445314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AARC-G045 – https://aarc-community.org/guidelines/aarc-g045/</a:t>
            </a:r>
            <a:endParaRPr kumimoji="0" lang="en-GB" sz="1200" b="0" i="0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3150" y="2841171"/>
            <a:ext cx="604157" cy="391886"/>
          </a:xfrm>
          <a:prstGeom prst="rect">
            <a:avLst/>
          </a:prstGeom>
          <a:noFill/>
          <a:ln w="76200" cap="flat">
            <a:solidFill>
              <a:srgbClr val="6F257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1038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236116" y="788181"/>
            <a:ext cx="8907884" cy="3694012"/>
          </a:xfrm>
        </p:spPr>
        <p:txBody>
          <a:bodyPr/>
          <a:lstStyle/>
          <a:p>
            <a:r>
              <a:rPr lang="en-GB" sz="1800" dirty="0" smtClean="0"/>
              <a:t>Ability to serve a large pan-European user base without national restrictions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without having to rely on specific national participation exclusively for this service 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serve needs of cross-national communities that have large but sparse user base</a:t>
            </a:r>
          </a:p>
          <a:p>
            <a:r>
              <a:rPr lang="en-GB" sz="1800" dirty="0" smtClean="0"/>
              <a:t>Use existing resources and e-Infrastructure services 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without the needs for security model changes at the resource centre or national level </a:t>
            </a:r>
          </a:p>
          <a:p>
            <a:r>
              <a:rPr lang="en-GB" sz="1800" dirty="0" smtClean="0"/>
              <a:t>Allow integration of this system in science gateways and portals with minimal effort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only light-weight industry-standard protocols</a:t>
            </a:r>
          </a:p>
          <a:p>
            <a:r>
              <a:rPr lang="en-GB" sz="1800" dirty="0" smtClean="0"/>
              <a:t>Permit the use of the VOMS community membership service 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attributes for group and role management  in attribute certificates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also for portals and science gateways access the e-Infrastructure</a:t>
            </a:r>
          </a:p>
          <a:p>
            <a:r>
              <a:rPr lang="en-GB" sz="1800" dirty="0" smtClean="0"/>
              <a:t>Concentrate service elements that require significant operational expertise 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not burden research communities with care for security-sensitive service components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keep a secure credential management model</a:t>
            </a:r>
          </a:p>
          <a:p>
            <a:pPr marL="404813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coordinate compliance and accreditation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*-to-X509 Token </a:t>
            </a:r>
            <a:r>
              <a:rPr lang="en-US" dirty="0"/>
              <a:t>Translations Service for </a:t>
            </a:r>
            <a:r>
              <a:rPr lang="en-US" dirty="0" smtClean="0"/>
              <a:t>Europe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Buiding stateful HA services using IP anycast for RCauth.eu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791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8125" y="1363436"/>
            <a:ext cx="8669759" cy="29773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RCauth</a:t>
            </a:r>
            <a:r>
              <a:rPr lang="en-GB" sz="2400" dirty="0"/>
              <a:t> is an IGTF accredited IOTA (DOGWOOD class) </a:t>
            </a:r>
            <a:r>
              <a:rPr lang="en-GB" sz="2400" dirty="0" smtClean="0"/>
              <a:t>CA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GB" sz="2024" dirty="0" smtClean="0"/>
              <a:t>Online </a:t>
            </a:r>
            <a:r>
              <a:rPr lang="en-GB" sz="2024" dirty="0"/>
              <a:t>credential </a:t>
            </a:r>
            <a:r>
              <a:rPr lang="en-GB" sz="2024" dirty="0" smtClean="0"/>
              <a:t>conversion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Connected </a:t>
            </a:r>
            <a:r>
              <a:rPr lang="en-US" sz="2000" dirty="0"/>
              <a:t>to eduGAIN (</a:t>
            </a:r>
            <a:r>
              <a:rPr lang="en-US" sz="2000" dirty="0" err="1"/>
              <a:t>R&amp;S+Sirtfi</a:t>
            </a:r>
            <a:r>
              <a:rPr lang="en-US" sz="2000" dirty="0"/>
              <a:t>) plus direct,</a:t>
            </a:r>
            <a:br>
              <a:rPr lang="en-US" sz="2000" dirty="0"/>
            </a:br>
            <a:r>
              <a:rPr lang="en-US" sz="2000" dirty="0"/>
              <a:t>e.g. EGI Check-in and </a:t>
            </a:r>
            <a:r>
              <a:rPr lang="en-US" sz="2000" dirty="0" err="1" smtClean="0"/>
              <a:t>eduTEAMS</a:t>
            </a:r>
            <a:endParaRPr lang="en-US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88" dirty="0" smtClean="0"/>
              <a:t>Inspired </a:t>
            </a:r>
            <a:r>
              <a:rPr lang="en-US" sz="2188" dirty="0"/>
              <a:t>by and leveraging the delegation service from </a:t>
            </a:r>
            <a:r>
              <a:rPr lang="en-US" sz="2188" dirty="0" err="1" smtClean="0"/>
              <a:t>CILogon</a:t>
            </a:r>
            <a:endParaRPr lang="en-US" sz="2188" dirty="0" smtClean="0"/>
          </a:p>
          <a:p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RCauth.eu – a ubiquitous federated IOTA</a:t>
            </a:r>
            <a:endParaRPr lang="en-GB" dirty="0"/>
          </a:p>
        </p:txBody>
      </p:sp>
      <p:pic>
        <p:nvPicPr>
          <p:cNvPr id="7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69" y="1852270"/>
            <a:ext cx="1436332" cy="6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38" y="4263814"/>
            <a:ext cx="539089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For </a:t>
            </a:r>
            <a:r>
              <a:rPr kumimoji="0" lang="en-US" sz="1200" b="0" i="1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CILogon</a:t>
            </a:r>
            <a:r>
              <a:rPr lang="en-US" sz="1200" i="1" cap="none" dirty="0" smtClean="0">
                <a:solidFill>
                  <a:srgbClr val="6F2575"/>
                </a:solidFill>
              </a:rPr>
              <a:t>, Jim </a:t>
            </a:r>
            <a:r>
              <a:rPr lang="en-US" sz="1200" i="1" cap="none" dirty="0" err="1" smtClean="0">
                <a:solidFill>
                  <a:srgbClr val="6F2575"/>
                </a:solidFill>
              </a:rPr>
              <a:t>Basney</a:t>
            </a:r>
            <a:r>
              <a:rPr lang="en-US" sz="1200" i="1" cap="none" dirty="0" smtClean="0">
                <a:solidFill>
                  <a:srgbClr val="6F2575"/>
                </a:solidFill>
              </a:rPr>
              <a:t> et al, NCSA/UIUC for NFS – see https://cilogon.org/</a:t>
            </a:r>
            <a:endParaRPr kumimoji="0" lang="en-GB" sz="1200" b="0" i="1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pic>
        <p:nvPicPr>
          <p:cNvPr id="8" name="Picture 2" descr="H:\Home\davidg\Template\Logos\cilogon-service-he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37" y="4340750"/>
            <a:ext cx="1107182" cy="1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70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Buiding</a:t>
            </a:r>
            <a:r>
              <a:rPr lang="en-US" dirty="0" smtClean="0"/>
              <a:t> stateful HA services using IP anycast for RCauth.eu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Long ago, in a drawer, far </a:t>
            </a:r>
            <a:r>
              <a:rPr lang="en-US" dirty="0" err="1" smtClean="0"/>
              <a:t>far</a:t>
            </a:r>
            <a:r>
              <a:rPr lang="en-US" dirty="0" smtClean="0"/>
              <a:t> away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238125" y="865472"/>
            <a:ext cx="8742364" cy="3514612"/>
            <a:chOff x="-2024639" y="34722"/>
            <a:chExt cx="10934904" cy="43960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712" y="2325929"/>
              <a:ext cx="2653553" cy="210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H:\Home\davidg\DutchGrid\CA\RCauth-Pilot-CA\RCauth-eu-logo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165" y="1249988"/>
              <a:ext cx="2148100" cy="1039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-28196" y="34722"/>
              <a:ext cx="5823743" cy="4018881"/>
              <a:chOff x="5853953" y="2371525"/>
              <a:chExt cx="5823743" cy="4018881"/>
            </a:xfrm>
          </p:grpSpPr>
          <p:pic>
            <p:nvPicPr>
              <p:cNvPr id="9" name="Picture 8" descr="Image result for simplesamlphp 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4421" y="4995657"/>
                <a:ext cx="517769" cy="353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8148" y="6040487"/>
                <a:ext cx="1428750" cy="349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2608" y="5051885"/>
                <a:ext cx="1405088" cy="335349"/>
              </a:xfrm>
              <a:prstGeom prst="rect">
                <a:avLst/>
              </a:prstGeom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460" y="4715008"/>
                <a:ext cx="624236" cy="315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 descr="H:\Home\davidg\Template\Logos\SURFSARA.e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7648" y="4715008"/>
                <a:ext cx="901000" cy="336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H:\Home\davidg\Template\Logos\EGI-logo-large01-transp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8148" y="5387234"/>
                <a:ext cx="501412" cy="379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7" descr="Image result for elixir logo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4507" y="5802541"/>
                <a:ext cx="670063" cy="353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Chevron 15"/>
              <p:cNvSpPr/>
              <p:nvPr/>
            </p:nvSpPr>
            <p:spPr>
              <a:xfrm rot="10800000">
                <a:off x="9511550" y="4715008"/>
                <a:ext cx="493059" cy="1440719"/>
              </a:xfrm>
              <a:prstGeom prst="chevron">
                <a:avLst/>
              </a:prstGeom>
              <a:solidFill>
                <a:srgbClr val="F6791C"/>
              </a:solidFill>
              <a:ln>
                <a:solidFill>
                  <a:srgbClr val="003F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lowchart: Collate 16"/>
              <p:cNvSpPr/>
              <p:nvPr/>
            </p:nvSpPr>
            <p:spPr>
              <a:xfrm>
                <a:off x="8901949" y="4782171"/>
                <a:ext cx="430306" cy="768493"/>
              </a:xfrm>
              <a:prstGeom prst="flowChartCollate">
                <a:avLst/>
              </a:prstGeom>
              <a:solidFill>
                <a:srgbClr val="003F5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66875" y="5563613"/>
                <a:ext cx="1500453" cy="70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3F5E"/>
                    </a:solidFill>
                  </a:rPr>
                  <a:t>filtering</a:t>
                </a:r>
                <a:br>
                  <a:rPr lang="en-US" sz="1400" dirty="0" smtClean="0">
                    <a:solidFill>
                      <a:srgbClr val="003F5E"/>
                    </a:solidFill>
                  </a:rPr>
                </a:br>
                <a:r>
                  <a:rPr lang="en-US" sz="1400" dirty="0" smtClean="0">
                    <a:solidFill>
                      <a:srgbClr val="003F5E"/>
                    </a:solidFill>
                  </a:rPr>
                  <a:t>WAYF</a:t>
                </a:r>
                <a:endParaRPr lang="en-US" sz="1400" dirty="0">
                  <a:solidFill>
                    <a:srgbClr val="003F5E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 rot="10800000">
                <a:off x="8166847" y="4715009"/>
                <a:ext cx="493059" cy="1440719"/>
              </a:xfrm>
              <a:prstGeom prst="chevron">
                <a:avLst/>
              </a:prstGeom>
              <a:solidFill>
                <a:srgbClr val="F6791C"/>
              </a:solidFill>
              <a:ln>
                <a:solidFill>
                  <a:srgbClr val="003F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10004609" y="4847586"/>
                <a:ext cx="273389" cy="1"/>
              </a:xfrm>
              <a:prstGeom prst="line">
                <a:avLst/>
              </a:prstGeom>
              <a:ln w="76200">
                <a:solidFill>
                  <a:srgbClr val="F6791C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10004604" y="5233076"/>
                <a:ext cx="273389" cy="1"/>
              </a:xfrm>
              <a:prstGeom prst="line">
                <a:avLst/>
              </a:prstGeom>
              <a:ln w="76200">
                <a:solidFill>
                  <a:srgbClr val="F6791C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0004599" y="5609601"/>
                <a:ext cx="273389" cy="1"/>
              </a:xfrm>
              <a:prstGeom prst="line">
                <a:avLst/>
              </a:prstGeom>
              <a:ln w="76200">
                <a:solidFill>
                  <a:srgbClr val="F6791C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10004594" y="5968196"/>
                <a:ext cx="273389" cy="1"/>
              </a:xfrm>
              <a:prstGeom prst="line">
                <a:avLst/>
              </a:prstGeom>
              <a:ln w="76200">
                <a:solidFill>
                  <a:srgbClr val="F6791C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lowchart: Summing Junction 23"/>
              <p:cNvSpPr/>
              <p:nvPr/>
            </p:nvSpPr>
            <p:spPr>
              <a:xfrm>
                <a:off x="6606988" y="4770308"/>
                <a:ext cx="1304863" cy="1304863"/>
              </a:xfrm>
              <a:prstGeom prst="flowChartSummingJunction">
                <a:avLst/>
              </a:prstGeom>
              <a:solidFill>
                <a:srgbClr val="003F5E"/>
              </a:solidFill>
              <a:ln w="38100">
                <a:solidFill>
                  <a:srgbClr val="F67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25" name="Picture 8" descr="H:\Home\davidg\Projects-misc\Terena\AARC\PR\OIDC-logo-compact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6988" y="5161614"/>
                <a:ext cx="546077" cy="49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H:\Home\davidg\Projects-misc\Terena\AARC\PR\oasis-logo-compact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1865" y="5281864"/>
                <a:ext cx="269760" cy="281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804211" y="2719133"/>
                <a:ext cx="910414" cy="1153192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F6791C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Minus 27"/>
              <p:cNvSpPr/>
              <p:nvPr/>
            </p:nvSpPr>
            <p:spPr>
              <a:xfrm rot="5400000">
                <a:off x="6838077" y="4091962"/>
                <a:ext cx="842683" cy="475129"/>
              </a:xfrm>
              <a:prstGeom prst="mathMinus">
                <a:avLst/>
              </a:prstGeom>
              <a:solidFill>
                <a:srgbClr val="003F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Chevron 28"/>
              <p:cNvSpPr/>
              <p:nvPr/>
            </p:nvSpPr>
            <p:spPr>
              <a:xfrm rot="10800000">
                <a:off x="5853953" y="4715009"/>
                <a:ext cx="493059" cy="1440719"/>
              </a:xfrm>
              <a:prstGeom prst="chevron">
                <a:avLst/>
              </a:prstGeom>
              <a:solidFill>
                <a:srgbClr val="F6791C"/>
              </a:solidFill>
              <a:ln>
                <a:solidFill>
                  <a:srgbClr val="003F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Picture 11" descr="H:\Home\davidg\DutchGrid\CA\RCauth-Pilot-CA\RCauth-eu-logo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1852" y="2719133"/>
                <a:ext cx="896102" cy="433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881626" y="4854661"/>
                <a:ext cx="910315" cy="247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>
                    <a:solidFill>
                      <a:srgbClr val="F6791C"/>
                    </a:solidFill>
                  </a:rPr>
                  <a:t>delegation</a:t>
                </a:r>
                <a:endParaRPr lang="en-US" sz="600" dirty="0">
                  <a:solidFill>
                    <a:srgbClr val="F6791C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14296" y="5707288"/>
                <a:ext cx="672114" cy="247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>
                    <a:solidFill>
                      <a:srgbClr val="F6791C"/>
                    </a:solidFill>
                  </a:rPr>
                  <a:t>server</a:t>
                </a:r>
                <a:endParaRPr lang="en-US" sz="600" dirty="0">
                  <a:solidFill>
                    <a:srgbClr val="F6791C"/>
                  </a:solidFill>
                </a:endParaRPr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10800000">
                <a:off x="8516469" y="3552408"/>
                <a:ext cx="1241609" cy="959213"/>
              </a:xfrm>
              <a:prstGeom prst="trapezoid">
                <a:avLst/>
              </a:prstGeom>
              <a:solidFill>
                <a:srgbClr val="F6791C"/>
              </a:solidFill>
              <a:ln>
                <a:solidFill>
                  <a:srgbClr val="003F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34" name="Picture 17" descr="H:\Home\davidg\Projects-misc\Terena\AARC\PR\sirtfi-logo-transp.gi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3399" y="3596861"/>
                <a:ext cx="643952" cy="510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1" descr="H:\Home\davidg\Projects-misc\Terena\AARC\PR\refeds-mini.gif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475" y="4111678"/>
                <a:ext cx="342780" cy="342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8874569" y="4111678"/>
                <a:ext cx="742930" cy="412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3F5E"/>
                    </a:solidFill>
                  </a:rPr>
                  <a:t>R&amp;S</a:t>
                </a:r>
                <a:endParaRPr lang="en-US" sz="1400" dirty="0">
                  <a:solidFill>
                    <a:srgbClr val="003F5E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418729" y="2371525"/>
                <a:ext cx="3585865" cy="4018881"/>
              </a:xfrm>
              <a:prstGeom prst="rect">
                <a:avLst/>
              </a:prstGeom>
              <a:noFill/>
              <a:ln w="76200">
                <a:solidFill>
                  <a:srgbClr val="F6791C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pic>
          <p:nvPicPr>
            <p:cNvPr id="38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4639" y="2444711"/>
              <a:ext cx="1920959" cy="1440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675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2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86EA9C1F-1A98-4DFB-B614-68BD42A61A3A}"/>
    </a:ext>
  </a:extLst>
</a:theme>
</file>

<file path=ppt/theme/theme3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7E00089A-B55B-4F91-A0B1-ACAA0F72C4E6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348</TotalTime>
  <Words>1489</Words>
  <Application>Microsoft Office PowerPoint</Application>
  <PresentationFormat>On-screen Show (16:9)</PresentationFormat>
  <Paragraphs>203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Akkurat Std</vt:lpstr>
      <vt:lpstr>Akkurat Std Bold</vt:lpstr>
      <vt:lpstr>Akkurat Std Italic</vt:lpstr>
      <vt:lpstr>Akkurat Std Light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Open Sans</vt:lpstr>
      <vt:lpstr>Nikhef-DG22-NikUM-main</vt:lpstr>
      <vt:lpstr>Nikhef-DG22-NikOnly-main</vt:lpstr>
      <vt:lpstr>Nikhef-DG22-NikUM-Closures</vt:lpstr>
      <vt:lpstr>Building highly-available stateful services  using IP anycast</vt:lpstr>
      <vt:lpstr>PowerPoint Presentation</vt:lpstr>
      <vt:lpstr>The RCauth.eu service</vt:lpstr>
      <vt:lpstr>We live in a federated world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a pan-European distributed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here? Thanks!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highly-available stateful services  using IP anycast</dc:title>
  <dc:creator>davidg</dc:creator>
  <cp:lastModifiedBy>davidg</cp:lastModifiedBy>
  <cp:revision>36</cp:revision>
  <dcterms:created xsi:type="dcterms:W3CDTF">2022-04-01T08:26:19Z</dcterms:created>
  <dcterms:modified xsi:type="dcterms:W3CDTF">2022-04-04T07:39:39Z</dcterms:modified>
</cp:coreProperties>
</file>