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9" r:id="rId5"/>
    <p:sldId id="260" r:id="rId6"/>
    <p:sldId id="262" r:id="rId7"/>
    <p:sldId id="265" r:id="rId8"/>
    <p:sldId id="263" r:id="rId9"/>
    <p:sldId id="264" r:id="rId10"/>
    <p:sldId id="266" r:id="rId1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9" autoAdjust="0"/>
    <p:restoredTop sz="87048" autoAdjust="0"/>
  </p:normalViewPr>
  <p:slideViewPr>
    <p:cSldViewPr>
      <p:cViewPr varScale="1">
        <p:scale>
          <a:sx n="90" d="100"/>
          <a:sy n="90" d="100"/>
        </p:scale>
        <p:origin x="-150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430C885-DFC1-4BB7-B422-45BAA43722D0}" type="datetimeFigureOut">
              <a:rPr lang="en-GB"/>
              <a:pPr>
                <a:defRPr/>
              </a:pPr>
              <a:t>31/01/2016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0E483B-CADE-42D0-9755-D54106F67B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20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EAEA37-4970-4049-BC87-1C93C1D59675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EF4D08-5759-4D89-AF3D-F22309F36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84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91BBE7-EA5F-4B7C-9541-4F82ECEDA1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33375"/>
            <a:ext cx="504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41375"/>
            <a:ext cx="455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invGray">
          <a:xfrm>
            <a:off x="1042988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889000" y="1344613"/>
            <a:ext cx="298450" cy="431800"/>
            <a:chOff x="928662" y="1344613"/>
            <a:chExt cx="299355" cy="431901"/>
          </a:xfrm>
        </p:grpSpPr>
        <p:sp>
          <p:nvSpPr>
            <p:cNvPr id="8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8775" y="1268413"/>
            <a:ext cx="46831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802CD-AB72-41C0-B541-E30DC49E4C6C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FA01-2F06-4E46-AB46-2277B40C3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7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97425"/>
            <a:ext cx="9144000" cy="206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B957-D3A1-46D2-8001-D12726B08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C744-92DE-47C0-950A-B369CA2648FA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2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97425"/>
            <a:ext cx="9144000" cy="206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114300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903A-AB63-4DD3-B810-5F1D86B81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3DAD-39DE-4FC0-B2B3-21C95D0EB981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3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97425"/>
            <a:ext cx="9144000" cy="206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9756-5185-4243-B15E-B5DCB0B8E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C98E-8B0B-43D8-BE0C-C0B42AD8C6F3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4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7425"/>
            <a:ext cx="9144000" cy="206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1AB0-7B57-4F81-B085-063710BDF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F16A5-22E3-47CA-9826-5FC2EC4CB5C9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3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842" cy="4800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93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8D8F-4DD1-4217-87DD-453576480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49425-2B68-4E46-AF63-E6878C04897F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1042988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89000" y="1344613"/>
            <a:ext cx="298450" cy="431800"/>
            <a:chOff x="928662" y="1344613"/>
            <a:chExt cx="299355" cy="431901"/>
          </a:xfrm>
        </p:grpSpPr>
        <p:sp>
          <p:nvSpPr>
            <p:cNvPr id="6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58775" y="1268413"/>
            <a:ext cx="46831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70892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7416824" cy="78296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FC46-E163-47E3-B0F7-626FBEC475DC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618C2-CA4B-4C42-A7F3-AF86BFA47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8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E318-C2A6-4BE3-8D16-7249EB032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F3D1-0554-41A6-8AE4-45D03C5FEE78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114300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8ACEE-5A3D-4240-92B7-3B12716F3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09E83-5150-4BA5-8BB7-56B0EDE6C7FD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0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4613-C7D0-4F0F-ADA4-151EC64D7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9EAD-207D-40B0-B071-9EECC2966E0B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0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5584-A0C8-490F-9E3C-5E09E0E13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44EC-B7AC-4B37-9631-714E0D89570C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7425"/>
            <a:ext cx="9144000" cy="206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842" cy="4800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93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E746-8B57-4B67-A7C9-0B6ED42F4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DFF2-0D88-4C81-AEBF-F791F3243D08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1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7425"/>
            <a:ext cx="9144000" cy="2060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1042988" y="214313"/>
            <a:ext cx="80962" cy="664368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889000" y="1344613"/>
            <a:ext cx="298450" cy="431800"/>
            <a:chOff x="928662" y="1344613"/>
            <a:chExt cx="299355" cy="431901"/>
          </a:xfrm>
        </p:grpSpPr>
        <p:sp>
          <p:nvSpPr>
            <p:cNvPr id="7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58775" y="1268413"/>
            <a:ext cx="46831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70892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7416824" cy="78296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0E26-E6EB-45DF-B8FC-EE4A3D31DC79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A230-8E3D-41BD-8E01-267B3D5A6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0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5506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042988" y="1447800"/>
            <a:ext cx="78914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0" y="5072063"/>
            <a:ext cx="1562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  <a:t>David Groep</a:t>
            </a:r>
          </a:p>
          <a:p>
            <a:pPr eaLnBrk="1" hangingPunct="1">
              <a:defRPr/>
            </a:pPr>
            <a: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  <a:t>Nikhef</a:t>
            </a:r>
            <a:b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</a:br>
            <a:r>
              <a:rPr lang="en-US" altLang="en-US" sz="1200" smtClean="0">
                <a:solidFill>
                  <a:srgbClr val="C00000"/>
                </a:solidFill>
                <a:latin typeface="Gill Sans MT" pitchFamily="34" charset="0"/>
              </a:rPr>
              <a:t>Amsterdam</a:t>
            </a:r>
          </a:p>
          <a:p>
            <a:pPr eaLnBrk="1" hangingPunct="1">
              <a:defRPr/>
            </a:pPr>
            <a:r>
              <a:rPr lang="en-US" altLang="en-US" sz="1200" i="1" smtClean="0">
                <a:solidFill>
                  <a:srgbClr val="C00000"/>
                </a:solidFill>
                <a:latin typeface="Gill Sans MT" pitchFamily="34" charset="0"/>
              </a:rPr>
              <a:t>PDP &amp; Grid</a:t>
            </a:r>
          </a:p>
          <a:p>
            <a:pPr eaLnBrk="1" hangingPunct="1">
              <a:defRPr/>
            </a:pPr>
            <a:endParaRPr lang="en-US" altLang="en-US" sz="1200" smtClean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52FC667-6071-41DB-B2DD-DC0E1C563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F96727A-AB56-4F1F-AD73-4382034ACBF7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  <p:grpSp>
        <p:nvGrpSpPr>
          <p:cNvPr id="1037" name="Group 1"/>
          <p:cNvGrpSpPr>
            <a:grpSpLocks/>
          </p:cNvGrpSpPr>
          <p:nvPr/>
        </p:nvGrpSpPr>
        <p:grpSpPr bwMode="auto">
          <a:xfrm>
            <a:off x="455613" y="1344613"/>
            <a:ext cx="300037" cy="431800"/>
            <a:chOff x="928662" y="1344613"/>
            <a:chExt cx="299355" cy="431901"/>
          </a:xfrm>
        </p:grpSpPr>
        <p:sp>
          <p:nvSpPr>
            <p:cNvPr id="17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038" name="Picture 24" descr="H:\Home\davidg\Nikhef\AdminFormalities\Logo2014\logo-final\Nikhef-200x88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281738"/>
            <a:ext cx="1047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6" r:id="rId2"/>
    <p:sldLayoutId id="2147483782" r:id="rId3"/>
    <p:sldLayoutId id="2147483777" r:id="rId4"/>
    <p:sldLayoutId id="2147483778" r:id="rId5"/>
    <p:sldLayoutId id="2147483779" r:id="rId6"/>
    <p:sldLayoutId id="2147483780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wmf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gif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Bring the WLCG federation Home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Extending your trust options beyond bottom-up identity</a:t>
            </a:r>
            <a:br>
              <a:rPr lang="en-US" i="1" dirty="0" smtClean="0"/>
            </a:br>
            <a:r>
              <a:rPr lang="en-US" i="1" dirty="0" smtClean="0"/>
              <a:t>by collaborating with global Research and Scholarship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42" y="4653136"/>
            <a:ext cx="796974" cy="72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4361" y="4653136"/>
            <a:ext cx="55708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latin typeface="+mj-lt"/>
              </a:rPr>
              <a:t>With support from the Authentication and Authorization </a:t>
            </a:r>
            <a:br>
              <a:rPr lang="en-US" i="1" dirty="0" smtClean="0">
                <a:latin typeface="+mj-lt"/>
              </a:rPr>
            </a:br>
            <a:r>
              <a:rPr lang="en-US" i="1" dirty="0" smtClean="0">
                <a:latin typeface="+mj-lt"/>
              </a:rPr>
              <a:t>for Research and Collaboration project</a:t>
            </a:r>
          </a:p>
          <a:p>
            <a:pPr algn="r"/>
            <a:r>
              <a:rPr lang="en-US" i="1" dirty="0" smtClean="0">
                <a:latin typeface="+mj-lt"/>
              </a:rPr>
              <a:t/>
            </a:r>
            <a:br>
              <a:rPr lang="en-US" i="1" dirty="0" smtClean="0">
                <a:latin typeface="+mj-lt"/>
              </a:rPr>
            </a:br>
            <a:endParaRPr lang="en-US" i="1" dirty="0" smtClean="0">
              <a:latin typeface="+mj-lt"/>
            </a:endParaRPr>
          </a:p>
          <a:p>
            <a:pPr algn="r"/>
            <a:r>
              <a:rPr lang="en-US" i="1" dirty="0" smtClean="0">
                <a:latin typeface="+mj-lt"/>
              </a:rPr>
              <a:t>Trust Anchor Distribution evolution supported by EGI ENGAGE</a:t>
            </a:r>
            <a:endParaRPr lang="en-US" i="1" dirty="0" smtClean="0">
              <a:latin typeface="+mj-lt"/>
            </a:endParaRPr>
          </a:p>
        </p:txBody>
      </p:sp>
      <p:pic>
        <p:nvPicPr>
          <p:cNvPr id="1026" name="Picture 2" descr="H:\Home\davidg\Template\Logos\EGI-logo-large01-transp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93879"/>
            <a:ext cx="792088" cy="59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124744"/>
            <a:ext cx="4474553" cy="3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all remember the bad old days …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196752"/>
            <a:ext cx="4474553" cy="3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36914"/>
            <a:ext cx="4896544" cy="334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797152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7105" y="1700808"/>
            <a:ext cx="5156896" cy="308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343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346" y="4920990"/>
            <a:ext cx="3366117" cy="16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412777"/>
            <a:ext cx="552726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2795" y="305500"/>
            <a:ext cx="7001218" cy="885651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And now we have this!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43809" y="3987157"/>
            <a:ext cx="2034903" cy="1514898"/>
            <a:chOff x="251520" y="1247923"/>
            <a:chExt cx="8229600" cy="56319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247923"/>
              <a:ext cx="6459364" cy="56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616210"/>
              <a:ext cx="8229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541117" y="2079597"/>
            <a:ext cx="2592288" cy="1217884"/>
            <a:chOff x="4148493" y="1828358"/>
            <a:chExt cx="4633160" cy="217670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828358"/>
              <a:ext cx="30575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493" y="2371283"/>
              <a:ext cx="4578129" cy="163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6" descr="https://educonf-directory.geant.net/pic/EduGAIN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2" y="1552013"/>
            <a:ext cx="1476164" cy="3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9336" y="6550225"/>
            <a:ext cx="7904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background: eduGAIN connected federations as of November 2014 – Brooke Schofield, TERENA</a:t>
            </a:r>
            <a:endParaRPr lang="en-US" sz="14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" y="4149080"/>
            <a:ext cx="2552531" cy="19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254" y="3779748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WLCG FIM4R pilot</a:t>
            </a:r>
            <a:endParaRPr lang="en-US" b="1" dirty="0">
              <a:latin typeface="+mj-lt"/>
            </a:endParaRPr>
          </a:p>
        </p:txBody>
      </p:sp>
      <p:pic>
        <p:nvPicPr>
          <p:cNvPr id="1026" name="Picture 2" descr="H:\Home\davidg\EUGridPMA\Presentations\images\igtf-worldstatus-newlogo-2014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1516"/>
            <a:ext cx="6858894" cy="27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42" y="5540322"/>
            <a:ext cx="2022748" cy="93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12752"/>
            <a:ext cx="2753913" cy="15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8162"/>
            <a:ext cx="2147414" cy="303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http://www.ru.nl/publish/pages/749023/inloggensurfdriv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61139"/>
            <a:ext cx="1033190" cy="6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78" y="2242147"/>
            <a:ext cx="1172698" cy="112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:\Home\davidg\Template\Logos\cilogon-service-header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92" y="3142549"/>
            <a:ext cx="3992708" cy="5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457200">
              <a:buFont typeface="+mj-lt"/>
              <a:buAutoNum type="arabicPeriod"/>
            </a:pPr>
            <a:r>
              <a:rPr lang="en-US" dirty="0" smtClean="0"/>
              <a:t>Every institute trusts only its own database</a:t>
            </a:r>
          </a:p>
          <a:p>
            <a:pPr marL="814388" lvl="1" indent="-457200"/>
            <a:r>
              <a:rPr lang="en-US" dirty="0" smtClean="0"/>
              <a:t>you can trace everyone, but you get to manage all the accounts</a:t>
            </a:r>
          </a:p>
          <a:p>
            <a:pPr marL="814388" lvl="1" indent="-457200"/>
            <a:r>
              <a:rPr lang="en-US" dirty="0" smtClean="0"/>
              <a:t>passwords are all over - </a:t>
            </a:r>
            <a:r>
              <a:rPr lang="en-US" i="1" dirty="0" smtClean="0"/>
              <a:t>and users pick the same everywhere</a:t>
            </a:r>
          </a:p>
          <a:p>
            <a:pPr marL="539750" indent="-457200">
              <a:buFont typeface="+mj-lt"/>
              <a:buAutoNum type="arabicPeriod"/>
            </a:pPr>
            <a:endParaRPr lang="en-US" dirty="0" smtClean="0"/>
          </a:p>
          <a:p>
            <a:pPr marL="539750" indent="-457200">
              <a:buFont typeface="+mj-lt"/>
              <a:buAutoNum type="arabicPeriod"/>
            </a:pPr>
            <a:r>
              <a:rPr lang="en-US" dirty="0" smtClean="0"/>
              <a:t>Distributed global trust – independent third parties</a:t>
            </a:r>
          </a:p>
          <a:p>
            <a:pPr marL="814388" lvl="1" indent="-457200"/>
            <a:r>
              <a:rPr lang="en-US" dirty="0"/>
              <a:t>i</a:t>
            </a:r>
            <a:r>
              <a:rPr lang="en-US" dirty="0" smtClean="0"/>
              <a:t>dentification and identity vetting by CAs, a limited number </a:t>
            </a:r>
            <a:br>
              <a:rPr lang="en-US" dirty="0" smtClean="0"/>
            </a:br>
            <a:r>
              <a:rPr lang="en-US" dirty="0" smtClean="0"/>
              <a:t>but accessible to all users everywhere on their own </a:t>
            </a:r>
            <a:r>
              <a:rPr lang="en-US" dirty="0" err="1" smtClean="0"/>
              <a:t>inititiative</a:t>
            </a:r>
            <a:endParaRPr lang="en-US" dirty="0" smtClean="0"/>
          </a:p>
          <a:p>
            <a:pPr marL="539750" indent="-457200">
              <a:buFont typeface="+mj-lt"/>
              <a:buAutoNum type="arabicPeriod"/>
            </a:pPr>
            <a:endParaRPr lang="en-US" dirty="0" smtClean="0"/>
          </a:p>
          <a:p>
            <a:pPr marL="539750" indent="-457200">
              <a:buFont typeface="+mj-lt"/>
              <a:buAutoNum type="arabicPeriod"/>
            </a:pPr>
            <a:r>
              <a:rPr lang="en-US" dirty="0" smtClean="0"/>
              <a:t>Easing trust building – mixing assurance from different places</a:t>
            </a:r>
          </a:p>
          <a:p>
            <a:pPr marL="814388" lvl="1" indent="-457200"/>
            <a:r>
              <a:rPr lang="en-US" dirty="0" smtClean="0"/>
              <a:t>extend identification by </a:t>
            </a:r>
            <a:r>
              <a:rPr lang="en-US" i="1" dirty="0" smtClean="0"/>
              <a:t>also</a:t>
            </a:r>
            <a:r>
              <a:rPr lang="en-US" dirty="0" smtClean="0"/>
              <a:t> leveraging your home </a:t>
            </a:r>
            <a:r>
              <a:rPr lang="en-US" dirty="0" err="1" smtClean="0"/>
              <a:t>organisation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of  Trust – from 1995 to 2020?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0636" y="6519446"/>
            <a:ext cx="1847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www.igtf.net/ap/iota</a:t>
            </a:r>
          </a:p>
        </p:txBody>
      </p:sp>
    </p:spTree>
    <p:extLst>
      <p:ext uri="{BB962C8B-B14F-4D97-AF65-F5344CB8AC3E}">
        <p14:creationId xmlns:p14="http://schemas.microsoft.com/office/powerpoint/2010/main" val="19919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457200">
              <a:buFont typeface="+mj-lt"/>
              <a:buAutoNum type="arabicPeriod" startAt="4"/>
            </a:pPr>
            <a:r>
              <a:rPr lang="en-US" dirty="0" smtClean="0"/>
              <a:t>Getting to distributed global trust </a:t>
            </a:r>
            <a:br>
              <a:rPr lang="en-US" dirty="0" smtClean="0"/>
            </a:br>
            <a:r>
              <a:rPr lang="en-US" dirty="0" smtClean="0"/>
              <a:t>for open innovation, open science, open to the world</a:t>
            </a:r>
          </a:p>
          <a:p>
            <a:pPr marL="814388" lvl="1" indent="-457200"/>
            <a:r>
              <a:rPr lang="en-US" dirty="0" smtClean="0"/>
              <a:t>how far can we push federated authentication? </a:t>
            </a:r>
          </a:p>
          <a:p>
            <a:pPr marL="814388" lvl="1" indent="-457200"/>
            <a:r>
              <a:rPr lang="en-US" dirty="0" smtClean="0"/>
              <a:t>A single account for all your services, single sign-on for everything: </a:t>
            </a:r>
            <a:br>
              <a:rPr lang="en-US" dirty="0" smtClean="0"/>
            </a:br>
            <a:r>
              <a:rPr lang="en-US" dirty="0" smtClean="0"/>
              <a:t>from data analysis to wikis, and from file sending, and date picking to expense claims</a:t>
            </a:r>
          </a:p>
          <a:p>
            <a:pPr marL="82550" indent="0">
              <a:buNone/>
            </a:pPr>
            <a:r>
              <a:rPr lang="en-US" b="1" dirty="0" smtClean="0"/>
              <a:t>But …</a:t>
            </a:r>
            <a:r>
              <a:rPr lang="en-US" b="1" dirty="0"/>
              <a:t> </a:t>
            </a:r>
            <a:r>
              <a:rPr lang="en-US" b="1" dirty="0" smtClean="0"/>
              <a:t>institutions vary a lot</a:t>
            </a:r>
          </a:p>
          <a:p>
            <a:r>
              <a:rPr lang="en-US" dirty="0" smtClean="0"/>
              <a:t>is your home university ready to identify you to the world?</a:t>
            </a:r>
          </a:p>
          <a:p>
            <a:r>
              <a:rPr lang="en-US" dirty="0" smtClean="0"/>
              <a:t>does it even want to tell WLCG who you are?</a:t>
            </a:r>
          </a:p>
          <a:p>
            <a:r>
              <a:rPr lang="en-US" dirty="0" smtClean="0"/>
              <a:t>ready to help you already today? Or does it need work?</a:t>
            </a:r>
          </a:p>
          <a:p>
            <a:r>
              <a:rPr lang="en-US" dirty="0" smtClean="0"/>
              <a:t>is it ready to help the others, sites and operators, </a:t>
            </a:r>
            <a:br>
              <a:rPr lang="en-US" dirty="0" smtClean="0"/>
            </a:br>
            <a:r>
              <a:rPr lang="en-US" dirty="0" smtClean="0"/>
              <a:t>in case of incidents?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54938" cy="1143000"/>
          </a:xfrm>
        </p:spPr>
        <p:txBody>
          <a:bodyPr/>
          <a:lstStyle/>
          <a:p>
            <a:r>
              <a:rPr lang="en-US" dirty="0" smtClean="0"/>
              <a:t>Evolving for 2020!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306837" cy="100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6968" y="6519446"/>
            <a:ext cx="5410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www.refeds.org, FIM4R https://cdsweb.cern.ch/record/1442597</a:t>
            </a:r>
          </a:p>
        </p:txBody>
      </p:sp>
    </p:spTree>
    <p:extLst>
      <p:ext uri="{BB962C8B-B14F-4D97-AF65-F5344CB8AC3E}">
        <p14:creationId xmlns:p14="http://schemas.microsoft.com/office/powerpoint/2010/main" val="27544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Leverage the CERN User Office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8528" y="1243558"/>
            <a:ext cx="451764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Your trusty CA distribution as of next month: </a:t>
            </a:r>
            <a:br>
              <a:rPr lang="en-US" dirty="0" smtClean="0">
                <a:latin typeface="+mj-lt"/>
              </a:rPr>
            </a:br>
            <a:r>
              <a:rPr lang="en-US" b="1" i="1" dirty="0" smtClean="0">
                <a:solidFill>
                  <a:srgbClr val="800000"/>
                </a:solidFill>
                <a:latin typeface="+mj-lt"/>
              </a:rPr>
              <a:t>now with the CERN LCG IOTA CA</a:t>
            </a:r>
            <a:br>
              <a:rPr lang="en-US" b="1" i="1" dirty="0" smtClean="0">
                <a:solidFill>
                  <a:srgbClr val="800000"/>
                </a:solidFill>
                <a:latin typeface="+mj-lt"/>
              </a:rPr>
            </a:br>
            <a:r>
              <a:rPr lang="en-US" b="1" i="1" dirty="0" smtClean="0">
                <a:solidFill>
                  <a:srgbClr val="800000"/>
                </a:solidFill>
                <a:latin typeface="+mj-lt"/>
              </a:rPr>
              <a:t>supporting the WebFTS pilot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20272" y="4869160"/>
            <a:ext cx="1512168" cy="1296144"/>
          </a:xfrm>
          <a:prstGeom prst="rect">
            <a:avLst/>
          </a:prstGeom>
          <a:noFill/>
          <a:ln w="76200">
            <a:solidFill>
              <a:srgbClr val="80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40" y="1362230"/>
            <a:ext cx="4424985" cy="285885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8" y="2060848"/>
            <a:ext cx="8280920" cy="397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164643" y="6519446"/>
            <a:ext cx="1963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https://webfts.cern.ch</a:t>
            </a:r>
          </a:p>
        </p:txBody>
      </p:sp>
    </p:spTree>
    <p:extLst>
      <p:ext uri="{BB962C8B-B14F-4D97-AF65-F5344CB8AC3E}">
        <p14:creationId xmlns:p14="http://schemas.microsoft.com/office/powerpoint/2010/main" val="19270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44723"/>
            <a:ext cx="4572000" cy="195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82" y="1844824"/>
            <a:ext cx="2268183" cy="17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447800"/>
            <a:ext cx="8106866" cy="4800600"/>
          </a:xfrm>
        </p:spPr>
        <p:txBody>
          <a:bodyPr/>
          <a:lstStyle/>
          <a:p>
            <a:pPr marL="82550" indent="0">
              <a:buNone/>
            </a:pPr>
            <a:r>
              <a:rPr lang="en-US" sz="2000" b="1" dirty="0" smtClean="0"/>
              <a:t>wLCG leverages major open science infrastructures</a:t>
            </a:r>
          </a:p>
          <a:p>
            <a:r>
              <a:rPr lang="en-US" sz="2000" dirty="0" smtClean="0"/>
              <a:t>it must work alongside more dynamic communities </a:t>
            </a:r>
            <a:br>
              <a:rPr lang="en-US" sz="2000" dirty="0" smtClean="0"/>
            </a:br>
            <a:r>
              <a:rPr lang="en-US" sz="2000" dirty="0" smtClean="0"/>
              <a:t>on the same infrastructure </a:t>
            </a:r>
            <a:r>
              <a:rPr lang="en-US" sz="2000" b="1" dirty="0" smtClean="0"/>
              <a:t>without</a:t>
            </a:r>
            <a:r>
              <a:rPr lang="en-US" sz="2000" dirty="0" smtClean="0"/>
              <a:t> separating services</a:t>
            </a:r>
          </a:p>
          <a:p>
            <a:r>
              <a:rPr lang="en-US" sz="2000" dirty="0" smtClean="0"/>
              <a:t>besides the ‘CERN LCG IOTA CA’ there will be more </a:t>
            </a:r>
            <a:br>
              <a:rPr lang="en-US" sz="2000" dirty="0" smtClean="0"/>
            </a:br>
            <a:r>
              <a:rPr lang="en-US" sz="2000" dirty="0" smtClean="0"/>
              <a:t>generic identity providers from all over the world</a:t>
            </a:r>
          </a:p>
          <a:p>
            <a:r>
              <a:rPr lang="en-US" sz="2000" dirty="0" smtClean="0"/>
              <a:t>services must be able to trust </a:t>
            </a:r>
            <a:r>
              <a:rPr lang="en-US" sz="2000" i="1" dirty="0" smtClean="0"/>
              <a:t>just-a-unique-name</a:t>
            </a:r>
            <a:r>
              <a:rPr lang="en-US" sz="2000" dirty="0" smtClean="0"/>
              <a:t> CAs </a:t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i="1" dirty="0" smtClean="0"/>
              <a:t>only highly-managed </a:t>
            </a:r>
            <a:r>
              <a:rPr lang="en-US" sz="2000" dirty="0" smtClean="0"/>
              <a:t>VOs</a:t>
            </a:r>
            <a:r>
              <a:rPr lang="en-US" sz="2000" i="1" dirty="0" smtClean="0"/>
              <a:t> </a:t>
            </a:r>
            <a:r>
              <a:rPr lang="en-US" sz="2000" dirty="0" smtClean="0"/>
              <a:t>like LCG, but </a:t>
            </a:r>
            <a:r>
              <a:rPr lang="en-US" sz="2000" i="1" dirty="0" smtClean="0"/>
              <a:t>not </a:t>
            </a:r>
            <a:r>
              <a:rPr lang="en-US" sz="2000" dirty="0" smtClean="0"/>
              <a:t>for other VOs</a:t>
            </a:r>
          </a:p>
          <a:p>
            <a:endParaRPr lang="en-US" sz="2000" dirty="0" smtClean="0"/>
          </a:p>
          <a:p>
            <a:pPr marL="82550" indent="0">
              <a:buNone/>
            </a:pPr>
            <a:r>
              <a:rPr lang="en-US" sz="2000" b="1" dirty="0" smtClean="0"/>
              <a:t>This needs a decision in software – on CA+VO combination</a:t>
            </a:r>
          </a:p>
          <a:p>
            <a:r>
              <a:rPr lang="en-US" sz="2000" dirty="0" smtClean="0"/>
              <a:t>this software is getting there for many areas</a:t>
            </a:r>
          </a:p>
          <a:p>
            <a:r>
              <a:rPr lang="en-US" sz="2000" dirty="0" smtClean="0"/>
              <a:t>you all should encourage software providers to implement</a:t>
            </a:r>
          </a:p>
          <a:p>
            <a:r>
              <a:rPr lang="en-US" sz="2000" dirty="0" smtClean="0"/>
              <a:t>and deploy such new software in production ASAP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a pilot – a new way of life!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0978" y="6525344"/>
            <a:ext cx="6823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http://www.nikhef.nl/grid/tmp/WLCG-CERN-IOTA-statement-MB-20151028.pdf</a:t>
            </a:r>
          </a:p>
        </p:txBody>
      </p:sp>
    </p:spTree>
    <p:extLst>
      <p:ext uri="{BB962C8B-B14F-4D97-AF65-F5344CB8AC3E}">
        <p14:creationId xmlns:p14="http://schemas.microsoft.com/office/powerpoint/2010/main" val="12184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268760"/>
            <a:ext cx="7818834" cy="4800600"/>
          </a:xfrm>
        </p:spPr>
        <p:txBody>
          <a:bodyPr/>
          <a:lstStyle/>
          <a:p>
            <a:pPr marL="82550" indent="0">
              <a:buNone/>
            </a:pPr>
            <a:r>
              <a:rPr lang="en-US" dirty="0" smtClean="0"/>
              <a:t>Old innovations now just seem a given: think of </a:t>
            </a:r>
            <a:r>
              <a:rPr lang="en-US" dirty="0" err="1" smtClean="0"/>
              <a:t>eduroam</a:t>
            </a:r>
            <a:r>
              <a:rPr lang="en-US" dirty="0" smtClean="0"/>
              <a:t>™</a:t>
            </a:r>
          </a:p>
          <a:p>
            <a:pPr marL="82550" indent="0">
              <a:buNone/>
            </a:pPr>
            <a:endParaRPr lang="en-US" dirty="0" smtClean="0"/>
          </a:p>
          <a:p>
            <a:pPr marL="82550" indent="0">
              <a:buNone/>
            </a:pPr>
            <a:r>
              <a:rPr lang="en-US" b="1" dirty="0" smtClean="0"/>
              <a:t>On the way</a:t>
            </a:r>
            <a:r>
              <a:rPr lang="en-US" dirty="0" smtClean="0"/>
              <a:t>…</a:t>
            </a:r>
            <a:r>
              <a:rPr lang="en-US" b="1" dirty="0" smtClean="0"/>
              <a:t>it may be bumpy!</a:t>
            </a:r>
          </a:p>
          <a:p>
            <a:r>
              <a:rPr lang="en-US" dirty="0" smtClean="0"/>
              <a:t>Federated access means you’ll </a:t>
            </a:r>
            <a:br>
              <a:rPr lang="en-US" dirty="0" smtClean="0"/>
            </a:br>
            <a:r>
              <a:rPr lang="en-US" i="1" dirty="0" smtClean="0"/>
              <a:t>rely</a:t>
            </a:r>
            <a:r>
              <a:rPr lang="en-US" i="1" dirty="0"/>
              <a:t> </a:t>
            </a:r>
            <a:r>
              <a:rPr lang="en-US" i="1" dirty="0" smtClean="0"/>
              <a:t>on your institute a lot more</a:t>
            </a:r>
          </a:p>
          <a:p>
            <a:r>
              <a:rPr lang="en-US" dirty="0" smtClean="0"/>
              <a:t>Some things become easier (web)</a:t>
            </a:r>
            <a:br>
              <a:rPr lang="en-US" dirty="0" smtClean="0"/>
            </a:br>
            <a:r>
              <a:rPr lang="en-US" dirty="0" smtClean="0"/>
              <a:t>others more complicated (CLI)</a:t>
            </a:r>
          </a:p>
          <a:p>
            <a:r>
              <a:rPr lang="en-US" dirty="0" smtClean="0"/>
              <a:t>Meanwhile, there’ll be lot of </a:t>
            </a:r>
            <a:br>
              <a:rPr lang="en-US" dirty="0" smtClean="0"/>
            </a:br>
            <a:r>
              <a:rPr lang="en-US" dirty="0" smtClean="0"/>
              <a:t>bridging</a:t>
            </a:r>
            <a:r>
              <a:rPr lang="en-US" dirty="0"/>
              <a:t> </a:t>
            </a:r>
            <a:r>
              <a:rPr lang="en-US" dirty="0" smtClean="0"/>
              <a:t>and new things to learn </a:t>
            </a:r>
          </a:p>
          <a:p>
            <a:pPr marL="82550" indent="0">
              <a:buNone/>
            </a:pPr>
            <a:r>
              <a:rPr lang="en-US" dirty="0" smtClean="0"/>
              <a:t>But: aligning with the world will bring usability benefits, </a:t>
            </a:r>
            <a:br>
              <a:rPr lang="en-US" dirty="0" smtClean="0"/>
            </a:br>
            <a:r>
              <a:rPr lang="en-US" dirty="0" smtClean="0"/>
              <a:t>and enable scenarios that </a:t>
            </a:r>
            <a:br>
              <a:rPr lang="en-US" dirty="0" smtClean="0"/>
            </a:br>
            <a:r>
              <a:rPr lang="en-US" dirty="0" smtClean="0"/>
              <a:t>for next years’ students will be their ‘natural habitat’!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Science, Open to the World? Ready?</a:t>
            </a:r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72" y="2262342"/>
            <a:ext cx="2856192" cy="214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33" y="2262342"/>
            <a:ext cx="3051167" cy="214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19980" y="6519446"/>
            <a:ext cx="1907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www.aarc-project.eu</a:t>
            </a:r>
          </a:p>
        </p:txBody>
      </p:sp>
    </p:spTree>
    <p:extLst>
      <p:ext uri="{BB962C8B-B14F-4D97-AF65-F5344CB8AC3E}">
        <p14:creationId xmlns:p14="http://schemas.microsoft.com/office/powerpoint/2010/main" val="42324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71" y="2348880"/>
            <a:ext cx="3981649" cy="19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447800"/>
            <a:ext cx="7962850" cy="4800600"/>
          </a:xfrm>
        </p:spPr>
        <p:txBody>
          <a:bodyPr/>
          <a:lstStyle/>
          <a:p>
            <a:pPr marL="539750" indent="-457200">
              <a:buFont typeface="+mj-lt"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Ask your home </a:t>
            </a:r>
            <a:r>
              <a:rPr lang="en-US" dirty="0" err="1" smtClean="0">
                <a:solidFill>
                  <a:srgbClr val="800000"/>
                </a:solidFill>
              </a:rPr>
              <a:t>organisation</a:t>
            </a:r>
            <a:r>
              <a:rPr lang="en-US" dirty="0" smtClean="0">
                <a:solidFill>
                  <a:srgbClr val="800000"/>
                </a:solidFill>
              </a:rPr>
              <a:t> to join or opt-in to eduGAIN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still no federation? In an eduGAIN country? Ask your local IT to join the national federation, </a:t>
            </a:r>
            <a:b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set up identity management!</a:t>
            </a:r>
          </a:p>
          <a:p>
            <a:pPr marL="539750" indent="-457200">
              <a:buFont typeface="+mj-lt"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Ask them to </a:t>
            </a:r>
            <a:r>
              <a:rPr lang="en-US" b="1" dirty="0" smtClean="0">
                <a:solidFill>
                  <a:srgbClr val="800000"/>
                </a:solidFill>
              </a:rPr>
              <a:t>release attributes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there’s a basic set that is needed,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called “Research and Scholarship”</a:t>
            </a:r>
            <a:b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should join that scheme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9750" indent="-457200">
              <a:buFont typeface="+mj-lt"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Ask them to </a:t>
            </a:r>
            <a:r>
              <a:rPr lang="en-US" b="1" dirty="0" smtClean="0">
                <a:solidFill>
                  <a:srgbClr val="800000"/>
                </a:solidFill>
              </a:rPr>
              <a:t>collaborate in incident response</a:t>
            </a:r>
            <a:r>
              <a:rPr lang="en-US" i="1" dirty="0" smtClean="0">
                <a:solidFill>
                  <a:srgbClr val="800000"/>
                </a:solidFill>
              </a:rPr>
              <a:t/>
            </a:r>
            <a:br>
              <a:rPr lang="en-US" i="1" dirty="0" smtClean="0">
                <a:solidFill>
                  <a:srgbClr val="800000"/>
                </a:solidFill>
              </a:rPr>
            </a:b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tell us so by joining the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SirTFi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it’s self-asserted, and we will trust them if they say so – but it means that sites and response teams know they’re able to act OK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Should I Do??</a:t>
            </a:r>
            <a:endParaRPr lang="en-US" dirty="0"/>
          </a:p>
        </p:txBody>
      </p:sp>
      <p:pic>
        <p:nvPicPr>
          <p:cNvPr id="5" name="Picture 6" descr="https://educonf-directory.geant.net/pic/EduGAIN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77144"/>
            <a:ext cx="1476164" cy="3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461" y="6519446"/>
            <a:ext cx="8389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https://refeds.org/category/research-and-scholarship, https://wiki.refeds.org/display/GROUPS/SIRTFI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0" y="5093651"/>
            <a:ext cx="796974" cy="720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4" y="3638529"/>
            <a:ext cx="595885" cy="5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6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-PDP-presentation-2015-minima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Nikhef-PDP-presentation-2015-minimal</Template>
  <TotalTime>2179</TotalTime>
  <Words>228</Words>
  <Application>Microsoft Office PowerPoint</Application>
  <PresentationFormat>On-screen Show (4:3)</PresentationFormat>
  <Paragraphs>59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Nikhef-PDP-presentation-2015-minimal</vt:lpstr>
      <vt:lpstr>Bring the WLCG federation Home</vt:lpstr>
      <vt:lpstr>You all remember the bad old days …</vt:lpstr>
      <vt:lpstr>And now we have this!</vt:lpstr>
      <vt:lpstr>Evolution of  Trust – from 1995 to 2020?</vt:lpstr>
      <vt:lpstr>Evolving for 2020!</vt:lpstr>
      <vt:lpstr>#1: Leverage the CERN User Office</vt:lpstr>
      <vt:lpstr>More than a pilot – a new way of life!</vt:lpstr>
      <vt:lpstr>Open Science, Open to the World? Ready?</vt:lpstr>
      <vt:lpstr>But What Should I Do??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 the LCG federation Home</dc:title>
  <dc:creator>DavidG</dc:creator>
  <cp:lastModifiedBy>DavidG</cp:lastModifiedBy>
  <cp:revision>37</cp:revision>
  <cp:lastPrinted>2010-12-15T16:14:10Z</cp:lastPrinted>
  <dcterms:created xsi:type="dcterms:W3CDTF">2016-01-29T08:23:07Z</dcterms:created>
  <dcterms:modified xsi:type="dcterms:W3CDTF">2016-01-31T19:14:37Z</dcterms:modified>
</cp:coreProperties>
</file>