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charts/chart3.xml" ContentType="application/vnd.openxmlformats-officedocument.drawingml.chart+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748" r:id="rId2"/>
    <p:sldMasterId id="2147483763" r:id="rId3"/>
  </p:sldMasterIdLst>
  <p:notesMasterIdLst>
    <p:notesMasterId r:id="rId34"/>
  </p:notesMasterIdLst>
  <p:handoutMasterIdLst>
    <p:handoutMasterId r:id="rId35"/>
  </p:handoutMasterIdLst>
  <p:sldIdLst>
    <p:sldId id="291" r:id="rId4"/>
    <p:sldId id="368" r:id="rId5"/>
    <p:sldId id="369" r:id="rId6"/>
    <p:sldId id="371" r:id="rId7"/>
    <p:sldId id="375" r:id="rId8"/>
    <p:sldId id="370" r:id="rId9"/>
    <p:sldId id="341" r:id="rId10"/>
    <p:sldId id="356" r:id="rId11"/>
    <p:sldId id="304" r:id="rId12"/>
    <p:sldId id="357" r:id="rId13"/>
    <p:sldId id="367" r:id="rId14"/>
    <p:sldId id="359" r:id="rId15"/>
    <p:sldId id="366" r:id="rId16"/>
    <p:sldId id="347" r:id="rId17"/>
    <p:sldId id="352" r:id="rId18"/>
    <p:sldId id="353" r:id="rId19"/>
    <p:sldId id="349" r:id="rId20"/>
    <p:sldId id="373" r:id="rId21"/>
    <p:sldId id="350" r:id="rId22"/>
    <p:sldId id="348" r:id="rId23"/>
    <p:sldId id="333" r:id="rId24"/>
    <p:sldId id="377" r:id="rId25"/>
    <p:sldId id="345" r:id="rId26"/>
    <p:sldId id="376" r:id="rId27"/>
    <p:sldId id="342" r:id="rId28"/>
    <p:sldId id="354" r:id="rId29"/>
    <p:sldId id="355" r:id="rId30"/>
    <p:sldId id="329" r:id="rId31"/>
    <p:sldId id="365" r:id="rId32"/>
    <p:sldId id="378" r:id="rId33"/>
  </p:sldIdLst>
  <p:sldSz cx="9144000" cy="6858000" type="screen4x3"/>
  <p:notesSz cx="6794500" cy="9918700"/>
  <p:defaultTextStyle>
    <a:defPPr>
      <a:defRPr lang="en-US"/>
    </a:defPPr>
    <a:lvl1pPr algn="l" rtl="0" fontAlgn="base">
      <a:spcBef>
        <a:spcPct val="0"/>
      </a:spcBef>
      <a:spcAft>
        <a:spcPct val="0"/>
      </a:spcAft>
      <a:defRPr kern="1200">
        <a:solidFill>
          <a:schemeClr val="tx1"/>
        </a:solidFill>
        <a:latin typeface="Arial" charset="0"/>
        <a:ea typeface="ＭＳ Ｐゴシック" pitchFamily="-108"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108"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108"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108"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108" charset="-128"/>
        <a:cs typeface="+mn-cs"/>
      </a:defRPr>
    </a:lvl5pPr>
    <a:lvl6pPr marL="2286000" algn="l" defTabSz="914400" rtl="0" eaLnBrk="1" latinLnBrk="0" hangingPunct="1">
      <a:defRPr kern="1200">
        <a:solidFill>
          <a:schemeClr val="tx1"/>
        </a:solidFill>
        <a:latin typeface="Arial" charset="0"/>
        <a:ea typeface="ＭＳ Ｐゴシック" pitchFamily="-108" charset="-128"/>
        <a:cs typeface="+mn-cs"/>
      </a:defRPr>
    </a:lvl6pPr>
    <a:lvl7pPr marL="2743200" algn="l" defTabSz="914400" rtl="0" eaLnBrk="1" latinLnBrk="0" hangingPunct="1">
      <a:defRPr kern="1200">
        <a:solidFill>
          <a:schemeClr val="tx1"/>
        </a:solidFill>
        <a:latin typeface="Arial" charset="0"/>
        <a:ea typeface="ＭＳ Ｐゴシック" pitchFamily="-108" charset="-128"/>
        <a:cs typeface="+mn-cs"/>
      </a:defRPr>
    </a:lvl7pPr>
    <a:lvl8pPr marL="3200400" algn="l" defTabSz="914400" rtl="0" eaLnBrk="1" latinLnBrk="0" hangingPunct="1">
      <a:defRPr kern="1200">
        <a:solidFill>
          <a:schemeClr val="tx1"/>
        </a:solidFill>
        <a:latin typeface="Arial" charset="0"/>
        <a:ea typeface="ＭＳ Ｐゴシック" pitchFamily="-108" charset="-128"/>
        <a:cs typeface="+mn-cs"/>
      </a:defRPr>
    </a:lvl8pPr>
    <a:lvl9pPr marL="3657600" algn="l" defTabSz="914400" rtl="0" eaLnBrk="1" latinLnBrk="0" hangingPunct="1">
      <a:defRPr kern="1200">
        <a:solidFill>
          <a:schemeClr val="tx1"/>
        </a:solidFill>
        <a:latin typeface="Arial" charset="0"/>
        <a:ea typeface="ＭＳ Ｐゴシック" pitchFamily="-108"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9999"/>
    <a:srgbClr val="FF9966"/>
    <a:srgbClr val="00FFFF"/>
    <a:srgbClr val="FF0066"/>
    <a:srgbClr val="FF505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620"/>
    <p:restoredTop sz="43750" autoAdjust="0"/>
  </p:normalViewPr>
  <p:slideViewPr>
    <p:cSldViewPr>
      <p:cViewPr varScale="1">
        <p:scale>
          <a:sx n="63" d="100"/>
          <a:sy n="63" d="100"/>
        </p:scale>
        <p:origin x="-378"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cern.ch\dfs\Users\j\jones\Documents\MyDocs\Grid\EGEE-3\Budget\21st%20century%20pie%20chart1_activitiesPercentage.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Documents%20and%20Settings\mbarroso\Local%20Settings\Temporary%20Internet%20Files\Content.Outlook\1AW9VPP7\Book1.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Documents%20and%20Settings\mbarroso\Local%20Settings\Temporary%20Internet%20Files\Content.Outlook\1AW9VPP7\Book1.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roundedCorners val="1"/>
  <c:style val="34"/>
  <c:chart>
    <c:autoTitleDeleted val="1"/>
    <c:view3D>
      <c:rotX val="30"/>
      <c:rotY val="210"/>
      <c:perspective val="10"/>
    </c:view3D>
    <c:plotArea>
      <c:layout/>
      <c:pie3DChart>
        <c:varyColors val="1"/>
        <c:ser>
          <c:idx val="0"/>
          <c:order val="0"/>
          <c:tx>
            <c:strRef>
              <c:f>Assets!$B$3</c:f>
              <c:strCache>
                <c:ptCount val="1"/>
                <c:pt idx="0">
                  <c:v>PM</c:v>
                </c:pt>
              </c:strCache>
            </c:strRef>
          </c:tx>
          <c:spPr>
            <a:ln w="19050"/>
            <a:effectLst>
              <a:outerShdw blurRad="114300" dist="368300" dir="6900000" sx="101000" sy="101000" rotWithShape="0">
                <a:prstClr val="black">
                  <a:alpha val="22000"/>
                </a:prstClr>
              </a:outerShdw>
            </a:effectLst>
            <a:scene3d>
              <a:camera prst="orthographicFront"/>
              <a:lightRig rig="threePt" dir="t"/>
            </a:scene3d>
            <a:sp3d>
              <a:bevelT w="6502400" h="6502400"/>
              <a:bevelB w="6502400" h="6502400"/>
              <a:contourClr>
                <a:srgbClr val="000000"/>
              </a:contourClr>
            </a:sp3d>
          </c:spPr>
          <c:explosion val="10"/>
          <c:dLbls>
            <c:dLbl>
              <c:idx val="0"/>
              <c:layout>
                <c:manualLayout>
                  <c:x val="2.5926509186351681E-3"/>
                  <c:y val="-8.0087626841920355E-3"/>
                </c:manualLayout>
              </c:layout>
              <c:tx>
                <c:rich>
                  <a:bodyPr/>
                  <a:lstStyle/>
                  <a:p>
                    <a:r>
                      <a:rPr lang="en-US" sz="900" baseline="0" dirty="0"/>
                      <a:t>Grid operations &amp; Networking support 51%</a:t>
                    </a:r>
                  </a:p>
                </c:rich>
              </c:tx>
              <c:dLblPos val="bestFit"/>
              <c:showCatName val="1"/>
              <c:showPercent val="1"/>
            </c:dLbl>
            <c:dLbl>
              <c:idx val="1"/>
              <c:layout>
                <c:manualLayout>
                  <c:x val="-2.469135802469144E-2"/>
                  <c:y val="-2.7989821882951692E-2"/>
                </c:manualLayout>
              </c:layout>
              <c:tx>
                <c:rich>
                  <a:bodyPr/>
                  <a:lstStyle/>
                  <a:p>
                    <a:r>
                      <a:rPr lang="en-US" sz="900" baseline="0" dirty="0" smtClean="0"/>
                      <a:t>User Community</a:t>
                    </a:r>
                    <a:r>
                      <a:rPr lang="en-US" sz="900" baseline="0" dirty="0"/>
                      <a:t/>
                    </a:r>
                    <a:br>
                      <a:rPr lang="en-US" sz="900" baseline="0" dirty="0"/>
                    </a:br>
                    <a:r>
                      <a:rPr lang="en-US" sz="900" baseline="0" dirty="0"/>
                      <a:t>support 19%</a:t>
                    </a:r>
                  </a:p>
                </c:rich>
              </c:tx>
              <c:dLblPos val="bestFit"/>
              <c:showCatName val="1"/>
              <c:showPercent val="1"/>
            </c:dLbl>
            <c:dLbl>
              <c:idx val="3"/>
              <c:layout>
                <c:manualLayout>
                  <c:x val="-2.0061728395061741E-2"/>
                  <c:y val="-5.0890585241730553E-3"/>
                </c:manualLayout>
              </c:layout>
              <c:tx>
                <c:rich>
                  <a:bodyPr/>
                  <a:lstStyle/>
                  <a:p>
                    <a:r>
                      <a:rPr lang="en-US" sz="900" baseline="0" dirty="0"/>
                      <a:t>Middleware</a:t>
                    </a:r>
                    <a:br>
                      <a:rPr lang="en-US" sz="900" baseline="0" dirty="0"/>
                    </a:br>
                    <a:r>
                      <a:rPr lang="en-US" sz="900" baseline="0" dirty="0" smtClean="0"/>
                      <a:t>eng. </a:t>
                    </a:r>
                    <a:r>
                      <a:rPr lang="en-US" sz="900" baseline="0" dirty="0"/>
                      <a:t>5%</a:t>
                    </a:r>
                  </a:p>
                </c:rich>
              </c:tx>
              <c:dLblPos val="bestFit"/>
              <c:showCatName val="1"/>
              <c:showPercent val="1"/>
            </c:dLbl>
            <c:dLbl>
              <c:idx val="4"/>
              <c:layout>
                <c:manualLayout>
                  <c:x val="-1.5432098765432167E-3"/>
                  <c:y val="5.0890585241730506E-2"/>
                </c:manualLayout>
              </c:layout>
              <c:dLblPos val="inEnd"/>
              <c:showCatName val="1"/>
              <c:showPercent val="1"/>
            </c:dLbl>
            <c:dLbl>
              <c:idx val="5"/>
              <c:layout>
                <c:manualLayout>
                  <c:x val="7.2098687664042205E-2"/>
                  <c:y val="-6.5116663566660588E-3"/>
                </c:manualLayout>
              </c:layout>
              <c:tx>
                <c:rich>
                  <a:bodyPr/>
                  <a:lstStyle/>
                  <a:p>
                    <a:pPr>
                      <a:defRPr lang="en-GB" sz="900" b="1" baseline="0"/>
                    </a:pPr>
                    <a:r>
                      <a:rPr lang="en-US" dirty="0" smtClean="0"/>
                      <a:t> Management</a:t>
                    </a:r>
                    <a:r>
                      <a:rPr lang="en-US" baseline="0" dirty="0" smtClean="0"/>
                      <a:t> </a:t>
                    </a:r>
                    <a:r>
                      <a:rPr lang="en-US" dirty="0" smtClean="0"/>
                      <a:t>2</a:t>
                    </a:r>
                    <a:r>
                      <a:rPr lang="en-US" dirty="0"/>
                      <a:t>%</a:t>
                    </a:r>
                  </a:p>
                </c:rich>
              </c:tx>
              <c:numFmt formatCode="@" sourceLinked="0"/>
              <c:spPr/>
              <c:dLblPos val="bestFit"/>
              <c:showCatName val="1"/>
              <c:showPercent val="1"/>
            </c:dLbl>
            <c:dLbl>
              <c:idx val="6"/>
              <c:layout>
                <c:manualLayout>
                  <c:x val="-1.6975308641975384E-2"/>
                  <c:y val="7.124681933842239E-2"/>
                </c:manualLayout>
              </c:layout>
              <c:dLblPos val="inEnd"/>
              <c:showCatName val="1"/>
              <c:showPercent val="1"/>
            </c:dLbl>
            <c:numFmt formatCode="General" sourceLinked="0"/>
            <c:txPr>
              <a:bodyPr/>
              <a:lstStyle/>
              <a:p>
                <a:pPr>
                  <a:defRPr lang="en-GB" sz="900" b="1" baseline="0"/>
                </a:pPr>
                <a:endParaRPr lang="en-US"/>
              </a:p>
            </c:txPr>
            <c:dLblPos val="inEnd"/>
            <c:showCatName val="1"/>
            <c:showPercent val="1"/>
            <c:showLeaderLines val="1"/>
          </c:dLbls>
          <c:cat>
            <c:strRef>
              <c:f>Assets!$A$4:$A$10</c:f>
              <c:strCache>
                <c:ptCount val="7"/>
                <c:pt idx="0">
                  <c:v>Service &amp; Networking support</c:v>
                </c:pt>
                <c:pt idx="1">
                  <c:v>Application support</c:v>
                </c:pt>
                <c:pt idx="2">
                  <c:v>Training</c:v>
                </c:pt>
                <c:pt idx="3">
                  <c:v>Middleware </c:v>
                </c:pt>
                <c:pt idx="4">
                  <c:v>Integration and testing</c:v>
                </c:pt>
                <c:pt idx="5">
                  <c:v>Management</c:v>
                </c:pt>
                <c:pt idx="6">
                  <c:v>
Dissemination &amp; International Cooperation</c:v>
                </c:pt>
              </c:strCache>
            </c:strRef>
          </c:cat>
          <c:val>
            <c:numRef>
              <c:f>Assets!$B$4:$B$10</c:f>
              <c:numCache>
                <c:formatCode>General</c:formatCode>
                <c:ptCount val="7"/>
                <c:pt idx="0">
                  <c:v>4557</c:v>
                </c:pt>
                <c:pt idx="1">
                  <c:v>1763</c:v>
                </c:pt>
                <c:pt idx="2">
                  <c:v>737</c:v>
                </c:pt>
                <c:pt idx="3">
                  <c:v>461</c:v>
                </c:pt>
                <c:pt idx="4">
                  <c:v>792</c:v>
                </c:pt>
                <c:pt idx="5">
                  <c:v>168</c:v>
                </c:pt>
                <c:pt idx="6">
                  <c:v>532</c:v>
                </c:pt>
              </c:numCache>
            </c:numRef>
          </c:val>
        </c:ser>
        <c:ser>
          <c:idx val="1"/>
          <c:order val="1"/>
          <c:tx>
            <c:strRef>
              <c:f>Assets!$C$3</c:f>
              <c:strCache>
                <c:ptCount val="1"/>
                <c:pt idx="0">
                  <c:v>%</c:v>
                </c:pt>
              </c:strCache>
            </c:strRef>
          </c:tx>
          <c:cat>
            <c:strRef>
              <c:f>Assets!$A$4:$A$10</c:f>
              <c:strCache>
                <c:ptCount val="7"/>
                <c:pt idx="0">
                  <c:v>Service &amp; Networking support</c:v>
                </c:pt>
                <c:pt idx="1">
                  <c:v>Application support</c:v>
                </c:pt>
                <c:pt idx="2">
                  <c:v>Training</c:v>
                </c:pt>
                <c:pt idx="3">
                  <c:v>Middleware </c:v>
                </c:pt>
                <c:pt idx="4">
                  <c:v>Integration and testing</c:v>
                </c:pt>
                <c:pt idx="5">
                  <c:v>Management</c:v>
                </c:pt>
                <c:pt idx="6">
                  <c:v>
Dissemination &amp; International Cooperation</c:v>
                </c:pt>
              </c:strCache>
            </c:strRef>
          </c:cat>
          <c:val>
            <c:numRef>
              <c:f>Assets!$C$4:$C$10</c:f>
              <c:numCache>
                <c:formatCode>0%</c:formatCode>
                <c:ptCount val="7"/>
                <c:pt idx="0">
                  <c:v>0.50577136514983367</c:v>
                </c:pt>
                <c:pt idx="1">
                  <c:v>0.19567147613762506</c:v>
                </c:pt>
                <c:pt idx="2">
                  <c:v>8.1798002219755847E-2</c:v>
                </c:pt>
                <c:pt idx="3">
                  <c:v>5.1165371809101128E-2</c:v>
                </c:pt>
                <c:pt idx="4">
                  <c:v>8.7902330743618223E-2</c:v>
                </c:pt>
                <c:pt idx="5">
                  <c:v>1.8645948945616029E-2</c:v>
                </c:pt>
                <c:pt idx="6">
                  <c:v>5.9045504994450708E-2</c:v>
                </c:pt>
              </c:numCache>
            </c:numRef>
          </c:val>
        </c:ser>
      </c:pie3DChart>
      <c:spPr>
        <a:noFill/>
        <a:ln w="25400">
          <a:noFill/>
        </a:ln>
      </c:spPr>
    </c:plotArea>
    <c:plotVisOnly val="1"/>
    <c:dispBlanksAs val="zero"/>
  </c:chart>
  <c:spPr>
    <a:ln w="12700">
      <a:noFill/>
    </a:ln>
    <a:effectLst/>
    <a:scene3d>
      <a:camera prst="orthographicFront"/>
      <a:lightRig rig="threePt" dir="t"/>
    </a:scene3d>
    <a:sp3d prstMaterial="powder"/>
  </c:sp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lang="en-US"/>
            </a:pPr>
            <a:r>
              <a:rPr lang="en-US" dirty="0"/>
              <a:t>No. </a:t>
            </a:r>
            <a:r>
              <a:rPr lang="en-US" sz="1600" dirty="0"/>
              <a:t>Sites</a:t>
            </a:r>
            <a:endParaRPr lang="en-US" dirty="0"/>
          </a:p>
        </c:rich>
      </c:tx>
      <c:layout>
        <c:manualLayout>
          <c:xMode val="edge"/>
          <c:yMode val="edge"/>
          <c:x val="0.73866196393207861"/>
          <c:y val="0.10691233185180912"/>
        </c:manualLayout>
      </c:layout>
    </c:title>
    <c:plotArea>
      <c:layout/>
      <c:lineChart>
        <c:grouping val="standard"/>
        <c:ser>
          <c:idx val="0"/>
          <c:order val="0"/>
          <c:tx>
            <c:strRef>
              <c:f>Sheet2!$C$1</c:f>
              <c:strCache>
                <c:ptCount val="1"/>
                <c:pt idx="0">
                  <c:v>No. Sites</c:v>
                </c:pt>
              </c:strCache>
            </c:strRef>
          </c:tx>
          <c:marker>
            <c:symbol val="none"/>
          </c:marker>
          <c:cat>
            <c:numRef>
              <c:f>Sheet2!$A$2:$A$13</c:f>
              <c:numCache>
                <c:formatCode>mmm/yy</c:formatCode>
                <c:ptCount val="12"/>
                <c:pt idx="0">
                  <c:v>38078</c:v>
                </c:pt>
                <c:pt idx="1">
                  <c:v>38231</c:v>
                </c:pt>
                <c:pt idx="2">
                  <c:v>38384</c:v>
                </c:pt>
                <c:pt idx="3">
                  <c:v>38443</c:v>
                </c:pt>
                <c:pt idx="4">
                  <c:v>38596</c:v>
                </c:pt>
                <c:pt idx="5">
                  <c:v>38687</c:v>
                </c:pt>
                <c:pt idx="6">
                  <c:v>38777</c:v>
                </c:pt>
                <c:pt idx="7">
                  <c:v>38991</c:v>
                </c:pt>
                <c:pt idx="8">
                  <c:v>39052</c:v>
                </c:pt>
                <c:pt idx="9">
                  <c:v>39142</c:v>
                </c:pt>
                <c:pt idx="10">
                  <c:v>39295</c:v>
                </c:pt>
                <c:pt idx="11">
                  <c:v>39600</c:v>
                </c:pt>
              </c:numCache>
            </c:numRef>
          </c:cat>
          <c:val>
            <c:numRef>
              <c:f>Sheet2!$C$2:$C$13</c:f>
              <c:numCache>
                <c:formatCode>General</c:formatCode>
                <c:ptCount val="12"/>
                <c:pt idx="0">
                  <c:v>40</c:v>
                </c:pt>
                <c:pt idx="1">
                  <c:v>78</c:v>
                </c:pt>
                <c:pt idx="2">
                  <c:v>113</c:v>
                </c:pt>
                <c:pt idx="3">
                  <c:v>130</c:v>
                </c:pt>
                <c:pt idx="4">
                  <c:v>160</c:v>
                </c:pt>
                <c:pt idx="5">
                  <c:v>179</c:v>
                </c:pt>
                <c:pt idx="6">
                  <c:v>184</c:v>
                </c:pt>
                <c:pt idx="7">
                  <c:v>192</c:v>
                </c:pt>
                <c:pt idx="8">
                  <c:v>205</c:v>
                </c:pt>
                <c:pt idx="9">
                  <c:v>237</c:v>
                </c:pt>
                <c:pt idx="10">
                  <c:v>243</c:v>
                </c:pt>
                <c:pt idx="11">
                  <c:v>253</c:v>
                </c:pt>
              </c:numCache>
            </c:numRef>
          </c:val>
        </c:ser>
        <c:marker val="1"/>
        <c:axId val="49812224"/>
        <c:axId val="49813760"/>
      </c:lineChart>
      <c:dateAx>
        <c:axId val="49812224"/>
        <c:scaling>
          <c:orientation val="minMax"/>
        </c:scaling>
        <c:axPos val="b"/>
        <c:numFmt formatCode="mmm/yy" sourceLinked="0"/>
        <c:majorTickMark val="none"/>
        <c:tickLblPos val="nextTo"/>
        <c:txPr>
          <a:bodyPr/>
          <a:lstStyle/>
          <a:p>
            <a:pPr>
              <a:defRPr lang="en-US"/>
            </a:pPr>
            <a:endParaRPr lang="en-US"/>
          </a:p>
        </c:txPr>
        <c:crossAx val="49813760"/>
        <c:crosses val="autoZero"/>
        <c:auto val="1"/>
        <c:lblOffset val="100"/>
      </c:dateAx>
      <c:valAx>
        <c:axId val="49813760"/>
        <c:scaling>
          <c:orientation val="minMax"/>
        </c:scaling>
        <c:axPos val="l"/>
        <c:majorGridlines/>
        <c:numFmt formatCode="General" sourceLinked="1"/>
        <c:majorTickMark val="none"/>
        <c:tickLblPos val="nextTo"/>
        <c:txPr>
          <a:bodyPr/>
          <a:lstStyle/>
          <a:p>
            <a:pPr>
              <a:defRPr lang="en-US"/>
            </a:pPr>
            <a:endParaRPr lang="en-US"/>
          </a:p>
        </c:txPr>
        <c:crossAx val="49812224"/>
        <c:crosses val="autoZero"/>
        <c:crossBetween val="between"/>
      </c:valAx>
      <c:spPr>
        <a:solidFill>
          <a:schemeClr val="bg2">
            <a:lumMod val="20000"/>
            <a:lumOff val="80000"/>
          </a:schemeClr>
        </a:solidFill>
      </c:spPr>
    </c:plotArea>
    <c:plotVisOnly val="1"/>
    <c:dispBlanksAs val="gap"/>
  </c:chart>
  <c:spPr>
    <a:solidFill>
      <a:srgbClr val="FFFFFF"/>
    </a:solidFill>
    <a:scene3d>
      <a:camera prst="orthographicFront"/>
      <a:lightRig rig="threePt" dir="t"/>
    </a:scene3d>
    <a:sp3d>
      <a:bevelT/>
    </a:sp3d>
  </c:sp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lang="en-US" sz="1600"/>
            </a:pPr>
            <a:r>
              <a:rPr lang="en-US" sz="1600" dirty="0"/>
              <a:t>No. </a:t>
            </a:r>
            <a:r>
              <a:rPr lang="en-US" sz="1600" dirty="0" smtClean="0"/>
              <a:t>Cores</a:t>
            </a:r>
            <a:endParaRPr lang="en-US" sz="1600" dirty="0"/>
          </a:p>
        </c:rich>
      </c:tx>
      <c:layout>
        <c:manualLayout>
          <c:xMode val="edge"/>
          <c:yMode val="edge"/>
          <c:x val="0.40833335833020878"/>
          <c:y val="3.8194444444444448E-2"/>
        </c:manualLayout>
      </c:layout>
    </c:title>
    <c:plotArea>
      <c:layout/>
      <c:lineChart>
        <c:grouping val="standard"/>
        <c:ser>
          <c:idx val="0"/>
          <c:order val="0"/>
          <c:tx>
            <c:strRef>
              <c:f>Sheet2!$B$1</c:f>
              <c:strCache>
                <c:ptCount val="1"/>
                <c:pt idx="0">
                  <c:v>No. CPU</c:v>
                </c:pt>
              </c:strCache>
            </c:strRef>
          </c:tx>
          <c:marker>
            <c:symbol val="none"/>
          </c:marker>
          <c:cat>
            <c:numRef>
              <c:f>Sheet2!$A$2:$A$13</c:f>
              <c:numCache>
                <c:formatCode>mmm/yy</c:formatCode>
                <c:ptCount val="12"/>
                <c:pt idx="0">
                  <c:v>38078</c:v>
                </c:pt>
                <c:pt idx="1">
                  <c:v>38231</c:v>
                </c:pt>
                <c:pt idx="2">
                  <c:v>38384</c:v>
                </c:pt>
                <c:pt idx="3">
                  <c:v>38443</c:v>
                </c:pt>
                <c:pt idx="4">
                  <c:v>38596</c:v>
                </c:pt>
                <c:pt idx="5">
                  <c:v>38687</c:v>
                </c:pt>
                <c:pt idx="6">
                  <c:v>38777</c:v>
                </c:pt>
                <c:pt idx="7">
                  <c:v>38991</c:v>
                </c:pt>
                <c:pt idx="8">
                  <c:v>39052</c:v>
                </c:pt>
                <c:pt idx="9">
                  <c:v>39142</c:v>
                </c:pt>
                <c:pt idx="10">
                  <c:v>39295</c:v>
                </c:pt>
                <c:pt idx="11">
                  <c:v>39600</c:v>
                </c:pt>
              </c:numCache>
            </c:numRef>
          </c:cat>
          <c:val>
            <c:numRef>
              <c:f>Sheet2!$B$2:$B$13</c:f>
              <c:numCache>
                <c:formatCode>General</c:formatCode>
                <c:ptCount val="12"/>
                <c:pt idx="0">
                  <c:v>3100</c:v>
                </c:pt>
                <c:pt idx="1">
                  <c:v>7200</c:v>
                </c:pt>
                <c:pt idx="2">
                  <c:v>10000</c:v>
                </c:pt>
                <c:pt idx="3">
                  <c:v>14000</c:v>
                </c:pt>
                <c:pt idx="4">
                  <c:v>15000</c:v>
                </c:pt>
                <c:pt idx="5">
                  <c:v>17000</c:v>
                </c:pt>
                <c:pt idx="6">
                  <c:v>24000</c:v>
                </c:pt>
                <c:pt idx="7">
                  <c:v>32000</c:v>
                </c:pt>
                <c:pt idx="8">
                  <c:v>36000</c:v>
                </c:pt>
                <c:pt idx="9">
                  <c:v>37000</c:v>
                </c:pt>
                <c:pt idx="10">
                  <c:v>45000</c:v>
                </c:pt>
                <c:pt idx="11">
                  <c:v>73709</c:v>
                </c:pt>
              </c:numCache>
            </c:numRef>
          </c:val>
        </c:ser>
        <c:marker val="1"/>
        <c:axId val="49841664"/>
        <c:axId val="49843200"/>
      </c:lineChart>
      <c:dateAx>
        <c:axId val="49841664"/>
        <c:scaling>
          <c:orientation val="minMax"/>
        </c:scaling>
        <c:axPos val="b"/>
        <c:numFmt formatCode="mmm/yy" sourceLinked="0"/>
        <c:majorTickMark val="none"/>
        <c:tickLblPos val="nextTo"/>
        <c:txPr>
          <a:bodyPr/>
          <a:lstStyle/>
          <a:p>
            <a:pPr>
              <a:defRPr lang="en-US"/>
            </a:pPr>
            <a:endParaRPr lang="en-US"/>
          </a:p>
        </c:txPr>
        <c:crossAx val="49843200"/>
        <c:crosses val="autoZero"/>
        <c:auto val="1"/>
        <c:lblOffset val="100"/>
      </c:dateAx>
      <c:valAx>
        <c:axId val="49843200"/>
        <c:scaling>
          <c:orientation val="minMax"/>
        </c:scaling>
        <c:axPos val="l"/>
        <c:majorGridlines/>
        <c:numFmt formatCode="General" sourceLinked="1"/>
        <c:majorTickMark val="none"/>
        <c:tickLblPos val="nextTo"/>
        <c:txPr>
          <a:bodyPr/>
          <a:lstStyle/>
          <a:p>
            <a:pPr>
              <a:defRPr lang="en-US"/>
            </a:pPr>
            <a:endParaRPr lang="en-US"/>
          </a:p>
        </c:txPr>
        <c:crossAx val="49841664"/>
        <c:crosses val="autoZero"/>
        <c:crossBetween val="between"/>
      </c:valAx>
      <c:spPr>
        <a:solidFill>
          <a:schemeClr val="bg2">
            <a:lumMod val="20000"/>
            <a:lumOff val="80000"/>
          </a:schemeClr>
        </a:solidFill>
      </c:spPr>
    </c:plotArea>
    <c:plotVisOnly val="1"/>
    <c:dispBlanksAs val="gap"/>
  </c:chart>
  <c:spPr>
    <a:solidFill>
      <a:srgbClr val="FFFFFF"/>
    </a:solidFill>
    <a:scene3d>
      <a:camera prst="orthographicFront"/>
      <a:lightRig rig="threePt" dir="t"/>
    </a:scene3d>
    <a:sp3d>
      <a:bevelT/>
    </a:sp3d>
  </c:spPr>
  <c:externalData r:id="rId1"/>
</c:chartSpace>
</file>

<file path=ppt/drawings/_rels/vmlDrawing1.v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 Id="rId4" Type="http://schemas.openxmlformats.org/officeDocument/2006/relationships/image" Target="../media/image4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hdr" sz="quarter"/>
          </p:nvPr>
        </p:nvSpPr>
        <p:spPr bwMode="auto">
          <a:xfrm>
            <a:off x="0" y="0"/>
            <a:ext cx="2944655" cy="495697"/>
          </a:xfrm>
          <a:prstGeom prst="rect">
            <a:avLst/>
          </a:prstGeom>
          <a:noFill/>
          <a:ln w="9525">
            <a:noFill/>
            <a:miter lim="800000"/>
            <a:headEnd/>
            <a:tailEnd/>
          </a:ln>
          <a:effectLst/>
        </p:spPr>
        <p:txBody>
          <a:bodyPr vert="horz" wrap="square" lIns="91559" tIns="45779" rIns="91559" bIns="45779" numCol="1" anchor="t" anchorCtr="0" compatLnSpc="1">
            <a:prstTxWarp prst="textNoShape">
              <a:avLst/>
            </a:prstTxWarp>
          </a:bodyPr>
          <a:lstStyle>
            <a:lvl1pPr>
              <a:defRPr sz="1200"/>
            </a:lvl1pPr>
          </a:lstStyle>
          <a:p>
            <a:endParaRPr lang="en-US"/>
          </a:p>
        </p:txBody>
      </p:sp>
      <p:sp>
        <p:nvSpPr>
          <p:cNvPr id="133123" name="Rectangle 3"/>
          <p:cNvSpPr>
            <a:spLocks noGrp="1" noChangeArrowheads="1"/>
          </p:cNvSpPr>
          <p:nvPr>
            <p:ph type="dt" sz="quarter" idx="1"/>
          </p:nvPr>
        </p:nvSpPr>
        <p:spPr bwMode="auto">
          <a:xfrm>
            <a:off x="3848255" y="0"/>
            <a:ext cx="2944654" cy="495697"/>
          </a:xfrm>
          <a:prstGeom prst="rect">
            <a:avLst/>
          </a:prstGeom>
          <a:noFill/>
          <a:ln w="9525">
            <a:noFill/>
            <a:miter lim="800000"/>
            <a:headEnd/>
            <a:tailEnd/>
          </a:ln>
          <a:effectLst/>
        </p:spPr>
        <p:txBody>
          <a:bodyPr vert="horz" wrap="square" lIns="91559" tIns="45779" rIns="91559" bIns="45779" numCol="1" anchor="t" anchorCtr="0" compatLnSpc="1">
            <a:prstTxWarp prst="textNoShape">
              <a:avLst/>
            </a:prstTxWarp>
          </a:bodyPr>
          <a:lstStyle>
            <a:lvl1pPr algn="r">
              <a:defRPr sz="1200"/>
            </a:lvl1pPr>
          </a:lstStyle>
          <a:p>
            <a:endParaRPr lang="en-US"/>
          </a:p>
        </p:txBody>
      </p:sp>
      <p:sp>
        <p:nvSpPr>
          <p:cNvPr id="133124" name="Rectangle 4"/>
          <p:cNvSpPr>
            <a:spLocks noGrp="1" noChangeArrowheads="1"/>
          </p:cNvSpPr>
          <p:nvPr>
            <p:ph type="ftr" sz="quarter" idx="2"/>
          </p:nvPr>
        </p:nvSpPr>
        <p:spPr bwMode="auto">
          <a:xfrm>
            <a:off x="0" y="9421414"/>
            <a:ext cx="2944655" cy="495697"/>
          </a:xfrm>
          <a:prstGeom prst="rect">
            <a:avLst/>
          </a:prstGeom>
          <a:noFill/>
          <a:ln w="9525">
            <a:noFill/>
            <a:miter lim="800000"/>
            <a:headEnd/>
            <a:tailEnd/>
          </a:ln>
          <a:effectLst/>
        </p:spPr>
        <p:txBody>
          <a:bodyPr vert="horz" wrap="square" lIns="91559" tIns="45779" rIns="91559" bIns="45779" numCol="1" anchor="b" anchorCtr="0" compatLnSpc="1">
            <a:prstTxWarp prst="textNoShape">
              <a:avLst/>
            </a:prstTxWarp>
          </a:bodyPr>
          <a:lstStyle>
            <a:lvl1pPr>
              <a:defRPr sz="1200"/>
            </a:lvl1pPr>
          </a:lstStyle>
          <a:p>
            <a:endParaRPr lang="en-US"/>
          </a:p>
        </p:txBody>
      </p:sp>
      <p:sp>
        <p:nvSpPr>
          <p:cNvPr id="133125" name="Rectangle 5"/>
          <p:cNvSpPr>
            <a:spLocks noGrp="1" noChangeArrowheads="1"/>
          </p:cNvSpPr>
          <p:nvPr>
            <p:ph type="sldNum" sz="quarter" idx="3"/>
          </p:nvPr>
        </p:nvSpPr>
        <p:spPr bwMode="auto">
          <a:xfrm>
            <a:off x="3848255" y="9421414"/>
            <a:ext cx="2944654" cy="495697"/>
          </a:xfrm>
          <a:prstGeom prst="rect">
            <a:avLst/>
          </a:prstGeom>
          <a:noFill/>
          <a:ln w="9525">
            <a:noFill/>
            <a:miter lim="800000"/>
            <a:headEnd/>
            <a:tailEnd/>
          </a:ln>
          <a:effectLst/>
        </p:spPr>
        <p:txBody>
          <a:bodyPr vert="horz" wrap="square" lIns="91559" tIns="45779" rIns="91559" bIns="45779" numCol="1" anchor="b" anchorCtr="0" compatLnSpc="1">
            <a:prstTxWarp prst="textNoShape">
              <a:avLst/>
            </a:prstTxWarp>
          </a:bodyPr>
          <a:lstStyle>
            <a:lvl1pPr algn="r">
              <a:defRPr sz="1200"/>
            </a:lvl1pPr>
          </a:lstStyle>
          <a:p>
            <a:fld id="{16C93C58-7E58-42AA-A005-8D802406ACFC}" type="slidenum">
              <a:rPr lang="en-US"/>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44655" cy="495697"/>
          </a:xfrm>
          <a:prstGeom prst="rect">
            <a:avLst/>
          </a:prstGeom>
          <a:noFill/>
          <a:ln w="9525">
            <a:noFill/>
            <a:miter lim="800000"/>
            <a:headEnd/>
            <a:tailEnd/>
          </a:ln>
          <a:effectLst/>
        </p:spPr>
        <p:txBody>
          <a:bodyPr vert="horz" wrap="square" lIns="91559" tIns="45779" rIns="91559" bIns="45779" numCol="1" anchor="t" anchorCtr="0" compatLnSpc="1">
            <a:prstTxWarp prst="textNoShape">
              <a:avLst/>
            </a:prstTxWarp>
          </a:bodyPr>
          <a:lstStyle>
            <a:lvl1pPr>
              <a:defRPr sz="1200"/>
            </a:lvl1pPr>
          </a:lstStyle>
          <a:p>
            <a:endParaRPr lang="en-US"/>
          </a:p>
        </p:txBody>
      </p:sp>
      <p:sp>
        <p:nvSpPr>
          <p:cNvPr id="4099" name="Rectangle 3"/>
          <p:cNvSpPr>
            <a:spLocks noGrp="1" noChangeArrowheads="1"/>
          </p:cNvSpPr>
          <p:nvPr>
            <p:ph type="dt" idx="1"/>
          </p:nvPr>
        </p:nvSpPr>
        <p:spPr bwMode="auto">
          <a:xfrm>
            <a:off x="3848255" y="0"/>
            <a:ext cx="2944654" cy="495697"/>
          </a:xfrm>
          <a:prstGeom prst="rect">
            <a:avLst/>
          </a:prstGeom>
          <a:noFill/>
          <a:ln w="9525">
            <a:noFill/>
            <a:miter lim="800000"/>
            <a:headEnd/>
            <a:tailEnd/>
          </a:ln>
          <a:effectLst/>
        </p:spPr>
        <p:txBody>
          <a:bodyPr vert="horz" wrap="square" lIns="91559" tIns="45779" rIns="91559" bIns="45779" numCol="1" anchor="t" anchorCtr="0" compatLnSpc="1">
            <a:prstTxWarp prst="textNoShape">
              <a:avLst/>
            </a:prstTxWarp>
          </a:bodyPr>
          <a:lstStyle>
            <a:lvl1pPr algn="r">
              <a:defRPr sz="1200"/>
            </a:lvl1pPr>
          </a:lstStyle>
          <a:p>
            <a:endParaRPr lang="en-US"/>
          </a:p>
        </p:txBody>
      </p:sp>
      <p:sp>
        <p:nvSpPr>
          <p:cNvPr id="15364" name="Rectangle 4"/>
          <p:cNvSpPr>
            <a:spLocks noGrp="1" noRot="1" noChangeAspect="1" noChangeArrowheads="1" noTextEdit="1"/>
          </p:cNvSpPr>
          <p:nvPr>
            <p:ph type="sldImg" idx="2"/>
          </p:nvPr>
        </p:nvSpPr>
        <p:spPr bwMode="auto">
          <a:xfrm>
            <a:off x="917575" y="742950"/>
            <a:ext cx="4959350" cy="3719513"/>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79292" y="4710708"/>
            <a:ext cx="5435917" cy="4464447"/>
          </a:xfrm>
          <a:prstGeom prst="rect">
            <a:avLst/>
          </a:prstGeom>
          <a:noFill/>
          <a:ln w="9525">
            <a:noFill/>
            <a:miter lim="800000"/>
            <a:headEnd/>
            <a:tailEnd/>
          </a:ln>
          <a:effectLst/>
        </p:spPr>
        <p:txBody>
          <a:bodyPr vert="horz" wrap="square" lIns="91559" tIns="45779" rIns="91559" bIns="4577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2" name="Rectangle 6"/>
          <p:cNvSpPr>
            <a:spLocks noGrp="1" noChangeArrowheads="1"/>
          </p:cNvSpPr>
          <p:nvPr>
            <p:ph type="ftr" sz="quarter" idx="4"/>
          </p:nvPr>
        </p:nvSpPr>
        <p:spPr bwMode="auto">
          <a:xfrm>
            <a:off x="0" y="9421414"/>
            <a:ext cx="2944655" cy="495697"/>
          </a:xfrm>
          <a:prstGeom prst="rect">
            <a:avLst/>
          </a:prstGeom>
          <a:noFill/>
          <a:ln w="9525">
            <a:noFill/>
            <a:miter lim="800000"/>
            <a:headEnd/>
            <a:tailEnd/>
          </a:ln>
          <a:effectLst/>
        </p:spPr>
        <p:txBody>
          <a:bodyPr vert="horz" wrap="square" lIns="91559" tIns="45779" rIns="91559" bIns="45779" numCol="1" anchor="b" anchorCtr="0" compatLnSpc="1">
            <a:prstTxWarp prst="textNoShape">
              <a:avLst/>
            </a:prstTxWarp>
          </a:bodyPr>
          <a:lstStyle>
            <a:lvl1pPr>
              <a:defRPr sz="1200"/>
            </a:lvl1pPr>
          </a:lstStyle>
          <a:p>
            <a:endParaRPr lang="en-US"/>
          </a:p>
        </p:txBody>
      </p:sp>
      <p:sp>
        <p:nvSpPr>
          <p:cNvPr id="4103" name="Rectangle 7"/>
          <p:cNvSpPr>
            <a:spLocks noGrp="1" noChangeArrowheads="1"/>
          </p:cNvSpPr>
          <p:nvPr>
            <p:ph type="sldNum" sz="quarter" idx="5"/>
          </p:nvPr>
        </p:nvSpPr>
        <p:spPr bwMode="auto">
          <a:xfrm>
            <a:off x="3848255" y="9421414"/>
            <a:ext cx="2944654" cy="495697"/>
          </a:xfrm>
          <a:prstGeom prst="rect">
            <a:avLst/>
          </a:prstGeom>
          <a:noFill/>
          <a:ln w="9525">
            <a:noFill/>
            <a:miter lim="800000"/>
            <a:headEnd/>
            <a:tailEnd/>
          </a:ln>
          <a:effectLst/>
        </p:spPr>
        <p:txBody>
          <a:bodyPr vert="horz" wrap="square" lIns="91559" tIns="45779" rIns="91559" bIns="45779" numCol="1" anchor="b" anchorCtr="0" compatLnSpc="1">
            <a:prstTxWarp prst="textNoShape">
              <a:avLst/>
            </a:prstTxWarp>
          </a:bodyPr>
          <a:lstStyle>
            <a:lvl1pPr algn="r">
              <a:defRPr sz="1200"/>
            </a:lvl1pPr>
          </a:lstStyle>
          <a:p>
            <a:fld id="{1DB849CE-F1C8-48B3-B631-7B5B9F20FC45}" type="slidenum">
              <a:rPr lang="en-US"/>
              <a:pPr/>
              <a:t>‹#›</a:t>
            </a:fld>
            <a:endParaRPr lang="en-US"/>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pitchFamily="-108"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B36"/><Relationship Id="rId13" Type="http://schemas.openxmlformats.org/officeDocument/2006/relationships/hyperlink" Target="#B44"/><Relationship Id="rId18" Type="http://schemas.openxmlformats.org/officeDocument/2006/relationships/hyperlink" Target="#B50"/><Relationship Id="rId3" Type="http://schemas.openxmlformats.org/officeDocument/2006/relationships/hyperlink" Target="#B26"/><Relationship Id="rId21" Type="http://schemas.openxmlformats.org/officeDocument/2006/relationships/hyperlink" Target="#B51"/><Relationship Id="rId7" Type="http://schemas.openxmlformats.org/officeDocument/2006/relationships/hyperlink" Target="#B35"/><Relationship Id="rId12" Type="http://schemas.openxmlformats.org/officeDocument/2006/relationships/hyperlink" Target="#B43"/><Relationship Id="rId17" Type="http://schemas.openxmlformats.org/officeDocument/2006/relationships/hyperlink" Target="#B49"/><Relationship Id="rId2" Type="http://schemas.openxmlformats.org/officeDocument/2006/relationships/slide" Target="../slides/slide17.xml"/><Relationship Id="rId16" Type="http://schemas.openxmlformats.org/officeDocument/2006/relationships/hyperlink" Target="#B48"/><Relationship Id="rId20" Type="http://schemas.openxmlformats.org/officeDocument/2006/relationships/hyperlink" Target="#B50"/><Relationship Id="rId1" Type="http://schemas.openxmlformats.org/officeDocument/2006/relationships/notesMaster" Target="../notesMasters/notesMaster1.xml"/><Relationship Id="rId6" Type="http://schemas.openxmlformats.org/officeDocument/2006/relationships/hyperlink" Target="#B30"/><Relationship Id="rId11" Type="http://schemas.openxmlformats.org/officeDocument/2006/relationships/hyperlink" Target="#B42"/><Relationship Id="rId5" Type="http://schemas.openxmlformats.org/officeDocument/2006/relationships/hyperlink" Target="#B31"/><Relationship Id="rId15" Type="http://schemas.openxmlformats.org/officeDocument/2006/relationships/hyperlink" Target="#B46"/><Relationship Id="rId10" Type="http://schemas.openxmlformats.org/officeDocument/2006/relationships/hyperlink" Target="#B38"/><Relationship Id="rId19" Type="http://schemas.openxmlformats.org/officeDocument/2006/relationships/hyperlink" Target="#B35"/><Relationship Id="rId4" Type="http://schemas.openxmlformats.org/officeDocument/2006/relationships/hyperlink" Target="#B27"/><Relationship Id="rId9" Type="http://schemas.openxmlformats.org/officeDocument/2006/relationships/hyperlink" Target="#B37"/><Relationship Id="rId14" Type="http://schemas.openxmlformats.org/officeDocument/2006/relationships/hyperlink" Target="#B45"/></Relationships>
</file>

<file path=ppt/notesSlides/_rels/notesSlide13.xml.rels><?xml version="1.0" encoding="UTF-8" standalone="yes"?>
<Relationships xmlns="http://schemas.openxmlformats.org/package/2006/relationships"><Relationship Id="rId3" Type="http://schemas.openxmlformats.org/officeDocument/2006/relationships/hyperlink" Target="#B19"/><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B20"/></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auger.org/"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argo.na.infn.it/argofig/tibet_map.gif" TargetMode="External"/><Relationship Id="rId5" Type="http://schemas.openxmlformats.org/officeDocument/2006/relationships/hyperlink" Target="http://argo.na.infn.it/argofig/Tripmap.gif" TargetMode="External"/><Relationship Id="rId4" Type="http://schemas.openxmlformats.org/officeDocument/2006/relationships/hyperlink" Target="http://argo.na.infn.it/argo_logo.html"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9343B2AF-E508-4C18-91AD-2EC5DC5A5B6D}" type="slidenum">
              <a:rPr lang="en-US"/>
              <a:pPr/>
              <a:t>1</a:t>
            </a:fld>
            <a:endParaRPr 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2A19DFC1-8462-4446-869C-38BD715163CE}" type="slidenum">
              <a:rPr lang="en-US"/>
              <a:pPr/>
              <a:t>15</a:t>
            </a:fld>
            <a:endParaRPr lang="en-US"/>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GB" dirty="0" smtClean="0"/>
              <a:t>When we first started designing a computing system to analyze the vast amounts of data that we knew would be coming from the LHC, we were faced with three major challenges: (1) the scale and complexity of the data, (2) the size of the computing facility that would be needed to analyse it, and (3) the need for a service that can evolve rapidly as new discoveries change the way in which the data is accessed. </a:t>
            </a:r>
          </a:p>
          <a:p>
            <a:pPr eaLnBrk="1" hangingPunct="1">
              <a:spcBef>
                <a:spcPct val="0"/>
              </a:spcBef>
            </a:pPr>
            <a:endParaRPr lang="en-GB" dirty="0" smtClean="0"/>
          </a:p>
          <a:p>
            <a:pPr eaLnBrk="1" hangingPunct="1">
              <a:spcBef>
                <a:spcPct val="0"/>
              </a:spcBef>
            </a:pPr>
            <a:r>
              <a:rPr lang="en-GB" dirty="0" smtClean="0"/>
              <a:t>The volume of data produced at the LHC will be hundreds of times greater than in previous accelerators. This is because the detectors of the experiments have many more sensors, the “events” that they record at the LHC’s energy scale are much more complex, and the rate at which interesting collisions occur is much higher. Altogether, we expect that 15 </a:t>
            </a:r>
            <a:r>
              <a:rPr lang="en-GB" dirty="0" err="1" smtClean="0"/>
              <a:t>PetaBytes</a:t>
            </a:r>
            <a:r>
              <a:rPr lang="en-GB" dirty="0" smtClean="0"/>
              <a:t> of new data – 15 Million </a:t>
            </a:r>
            <a:r>
              <a:rPr lang="en-GB" dirty="0" err="1" smtClean="0"/>
              <a:t>GigaBytes</a:t>
            </a:r>
            <a:r>
              <a:rPr lang="en-GB" dirty="0" smtClean="0"/>
              <a:t>, or enough data to fill 20 million CDs - will be generated each year, and all of this must be carefully managed and made readily accessible to all of the users.</a:t>
            </a:r>
          </a:p>
          <a:p>
            <a:pPr eaLnBrk="1" hangingPunct="1">
              <a:spcBef>
                <a:spcPct val="0"/>
              </a:spcBef>
            </a:pPr>
            <a:endParaRPr lang="en-GB" dirty="0" smtClean="0"/>
          </a:p>
          <a:p>
            <a:pPr eaLnBrk="1" hangingPunct="1">
              <a:spcBef>
                <a:spcPct val="0"/>
              </a:spcBef>
            </a:pPr>
            <a:r>
              <a:rPr lang="en-GB" dirty="0" smtClean="0"/>
              <a:t>With 7,000 LHC physicists actively analysing the data, a lot of computing power is also needed. We are planning for about 100,000 processors and about 45 </a:t>
            </a:r>
            <a:r>
              <a:rPr lang="en-GB" dirty="0" err="1" smtClean="0"/>
              <a:t>PetaBytes</a:t>
            </a:r>
            <a:r>
              <a:rPr lang="en-GB" dirty="0" smtClean="0"/>
              <a:t> of disk storage just for the first full year of running. </a:t>
            </a:r>
          </a:p>
          <a:p>
            <a:pPr eaLnBrk="1" hangingPunct="1">
              <a:spcBef>
                <a:spcPct val="0"/>
              </a:spcBef>
            </a:pPr>
            <a:endParaRPr lang="en-GB" dirty="0" smtClean="0"/>
          </a:p>
          <a:p>
            <a:pPr eaLnBrk="1" hangingPunct="1">
              <a:spcBef>
                <a:spcPct val="0"/>
              </a:spcBef>
            </a:pPr>
            <a:r>
              <a:rPr lang="en-GB" dirty="0" smtClean="0"/>
              <a:t>Because this is a research programme – involving a new energy level, new detectors, and new physics – we do not know exactly how much capacity will be required, nor do we know how the data will be accessed. </a:t>
            </a:r>
          </a:p>
          <a:p>
            <a:pPr eaLnBrk="1" hangingPunct="1">
              <a:spcBef>
                <a:spcPct val="0"/>
              </a:spcBef>
            </a:pPr>
            <a:endParaRPr lang="en-GB" dirty="0" smtClean="0"/>
          </a:p>
          <a:p>
            <a:pPr eaLnBrk="1" hangingPunct="1">
              <a:spcBef>
                <a:spcPct val="0"/>
              </a:spcBef>
            </a:pPr>
            <a:r>
              <a:rPr lang="en-GB" dirty="0" smtClean="0"/>
              <a:t>What we did know when designing the computing system was that it would have to be very flexible – able to develop smoothly over a period of at least ten years, during which we would be continually adding capacity, improving performance, and absorbing new computing technologies, while striving always to maintain excellent access to the data.</a:t>
            </a:r>
          </a:p>
        </p:txBody>
      </p:sp>
      <p:sp>
        <p:nvSpPr>
          <p:cNvPr id="225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52D7935-DA83-40F4-A6E0-AD181EA4666F}" type="slidenum">
              <a:rPr lang="en-GB" smtClean="0"/>
              <a:pPr fontAlgn="base">
                <a:spcBef>
                  <a:spcPct val="0"/>
                </a:spcBef>
                <a:spcAft>
                  <a:spcPct val="0"/>
                </a:spcAft>
                <a:defRPr/>
              </a:pPr>
              <a:t>16</a:t>
            </a:fld>
            <a:endParaRPr lang="en-GB"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p:cNvSpPr>
          <p:nvPr>
            <p:ph type="sldImg"/>
          </p:nvPr>
        </p:nvSpPr>
        <p:spPr>
          <a:ln/>
        </p:spPr>
      </p:sp>
      <p:sp>
        <p:nvSpPr>
          <p:cNvPr id="48131" name="Notes Placeholder 2"/>
          <p:cNvSpPr>
            <a:spLocks noGrp="1"/>
          </p:cNvSpPr>
          <p:nvPr>
            <p:ph type="body" idx="1"/>
          </p:nvPr>
        </p:nvSpPr>
        <p:spPr>
          <a:noFill/>
          <a:ln/>
        </p:spPr>
        <p:txBody>
          <a:bodyPr/>
          <a:lstStyle/>
          <a:p>
            <a:endParaRPr lang="en-US" dirty="0" smtClean="0">
              <a:latin typeface="Arial" pitchFamily="34" charset="0"/>
              <a:ea typeface="ＭＳ Ｐゴシック" pitchFamily="34" charset="-128"/>
            </a:endParaRPr>
          </a:p>
          <a:p>
            <a:pPr defTabSz="915589" eaLnBrk="1" fontAlgn="auto" hangingPunct="1">
              <a:spcBef>
                <a:spcPts val="0"/>
              </a:spcBef>
              <a:spcAft>
                <a:spcPts val="0"/>
              </a:spcAft>
              <a:defRPr/>
            </a:pPr>
            <a:r>
              <a:rPr lang="en-US" dirty="0" smtClean="0">
                <a:latin typeface="+mn-lt"/>
                <a:ea typeface="+mn-ea"/>
                <a:cs typeface="+mn-cs"/>
              </a:rPr>
              <a:t>The </a:t>
            </a:r>
            <a:r>
              <a:rPr lang="en-US" b="1" dirty="0" smtClean="0">
                <a:latin typeface="+mn-lt"/>
                <a:ea typeface="+mn-ea"/>
                <a:cs typeface="+mn-cs"/>
              </a:rPr>
              <a:t>medical imaging sector </a:t>
            </a:r>
            <a:r>
              <a:rPr lang="en-US" dirty="0" smtClean="0">
                <a:latin typeface="+mn-lt"/>
                <a:ea typeface="+mn-ea"/>
                <a:cs typeface="+mn-cs"/>
              </a:rPr>
              <a:t>targets the </a:t>
            </a:r>
            <a:r>
              <a:rPr lang="en-US" dirty="0" err="1" smtClean="0">
                <a:latin typeface="+mn-lt"/>
                <a:ea typeface="+mn-ea"/>
                <a:cs typeface="+mn-cs"/>
              </a:rPr>
              <a:t>computerised</a:t>
            </a:r>
            <a:r>
              <a:rPr lang="en-US" dirty="0" smtClean="0">
                <a:latin typeface="+mn-lt"/>
                <a:ea typeface="+mn-ea"/>
                <a:cs typeface="+mn-cs"/>
              </a:rPr>
              <a:t> analysis of digital medical images. It includes medical data federation, compute-intensive medical procedures, processing large data sets and statistical studies over large populations. </a:t>
            </a:r>
            <a:endParaRPr lang="en-US" b="0" dirty="0" smtClean="0">
              <a:latin typeface="Arial" pitchFamily="34" charset="0"/>
              <a:ea typeface="ＭＳ Ｐゴシック" pitchFamily="34" charset="-128"/>
            </a:endParaRPr>
          </a:p>
          <a:p>
            <a:pPr defTabSz="915589" eaLnBrk="1" fontAlgn="auto" hangingPunct="1">
              <a:spcBef>
                <a:spcPts val="0"/>
              </a:spcBef>
              <a:spcAft>
                <a:spcPts val="0"/>
              </a:spcAft>
              <a:defRPr/>
            </a:pPr>
            <a:endParaRPr lang="en-US" dirty="0" smtClean="0">
              <a:latin typeface="Arial" pitchFamily="34" charset="0"/>
              <a:ea typeface="ＭＳ Ｐゴシック" pitchFamily="34" charset="-128"/>
            </a:endParaRPr>
          </a:p>
          <a:p>
            <a:pPr defTabSz="915589" eaLnBrk="1" fontAlgn="auto" hangingPunct="1">
              <a:spcBef>
                <a:spcPts val="0"/>
              </a:spcBef>
              <a:spcAft>
                <a:spcPts val="0"/>
              </a:spcAft>
              <a:defRPr/>
            </a:pPr>
            <a:r>
              <a:rPr lang="en-US" dirty="0" smtClean="0">
                <a:latin typeface="Arial" pitchFamily="34" charset="0"/>
                <a:ea typeface="ＭＳ Ｐゴシック" pitchFamily="34" charset="-128"/>
              </a:rPr>
              <a:t>http://en.wikipedia.org/wiki/Radiation_therapy</a:t>
            </a:r>
          </a:p>
          <a:p>
            <a:pPr defTabSz="915589" eaLnBrk="1" fontAlgn="auto" hangingPunct="1">
              <a:spcBef>
                <a:spcPts val="0"/>
              </a:spcBef>
              <a:spcAft>
                <a:spcPts val="0"/>
              </a:spcAft>
              <a:defRPr/>
            </a:pPr>
            <a:endParaRPr lang="en-US" dirty="0" smtClean="0">
              <a:latin typeface="Arial" pitchFamily="34" charset="0"/>
              <a:ea typeface="ＭＳ Ｐゴシック" pitchFamily="34" charset="-128"/>
            </a:endParaRPr>
          </a:p>
          <a:p>
            <a:pPr defTabSz="915589" eaLnBrk="1" fontAlgn="auto" hangingPunct="1">
              <a:spcBef>
                <a:spcPts val="0"/>
              </a:spcBef>
              <a:spcAft>
                <a:spcPts val="0"/>
              </a:spcAft>
              <a:defRPr/>
            </a:pPr>
            <a:endParaRPr lang="en-US" dirty="0" smtClean="0">
              <a:latin typeface="Arial" pitchFamily="34" charset="0"/>
              <a:ea typeface="ＭＳ Ｐゴシック" pitchFamily="34" charset="-128"/>
            </a:endParaRPr>
          </a:p>
          <a:p>
            <a:pPr defTabSz="915589" eaLnBrk="1" fontAlgn="auto" hangingPunct="1">
              <a:spcBef>
                <a:spcPts val="0"/>
              </a:spcBef>
              <a:spcAft>
                <a:spcPts val="0"/>
              </a:spcAft>
              <a:defRPr/>
            </a:pPr>
            <a:r>
              <a:rPr lang="en-US" dirty="0" smtClean="0">
                <a:latin typeface="+mn-lt"/>
                <a:ea typeface="+mn-ea"/>
                <a:cs typeface="+mn-cs"/>
              </a:rPr>
              <a:t>The </a:t>
            </a:r>
            <a:r>
              <a:rPr lang="en-US" b="1" dirty="0" smtClean="0">
                <a:latin typeface="+mn-lt"/>
                <a:ea typeface="+mn-ea"/>
                <a:cs typeface="+mn-cs"/>
              </a:rPr>
              <a:t>bioinformatics domain </a:t>
            </a:r>
            <a:r>
              <a:rPr lang="en-US" dirty="0" smtClean="0">
                <a:latin typeface="+mn-lt"/>
                <a:ea typeface="+mn-ea"/>
                <a:cs typeface="+mn-cs"/>
              </a:rPr>
              <a:t>studies genes, proteins, and other components of living organisms. These include studies of systems biology on the grid, molecular level oncology, genome wide association studies of diseases, protein and DNA binding in the cell nucleus and complete genome comparisons </a:t>
            </a:r>
          </a:p>
          <a:p>
            <a:pPr defTabSz="915589" eaLnBrk="1" fontAlgn="auto" hangingPunct="1">
              <a:spcBef>
                <a:spcPts val="0"/>
              </a:spcBef>
              <a:spcAft>
                <a:spcPts val="0"/>
              </a:spcAft>
              <a:defRPr/>
            </a:pPr>
            <a:endParaRPr lang="en-US" dirty="0" smtClean="0">
              <a:latin typeface="Arial" pitchFamily="34" charset="0"/>
              <a:ea typeface="ＭＳ Ｐゴシック" pitchFamily="34" charset="-128"/>
            </a:endParaRPr>
          </a:p>
          <a:p>
            <a:pPr defTabSz="915589" eaLnBrk="1" fontAlgn="auto" hangingPunct="1">
              <a:spcBef>
                <a:spcPts val="0"/>
              </a:spcBef>
              <a:spcAft>
                <a:spcPts val="0"/>
              </a:spcAft>
              <a:defRPr/>
            </a:pPr>
            <a:r>
              <a:rPr lang="en-US" dirty="0" smtClean="0">
                <a:latin typeface="Arial" pitchFamily="34" charset="0"/>
                <a:ea typeface="ＭＳ Ｐゴシック" pitchFamily="34" charset="-128"/>
              </a:rPr>
              <a:t>From paper “</a:t>
            </a:r>
            <a:r>
              <a:rPr lang="en-US" b="1" dirty="0" smtClean="0"/>
              <a:t>Trends in life science grid: from computing grid to knowledge grid.</a:t>
            </a:r>
            <a:r>
              <a:rPr lang="en-US" dirty="0" smtClean="0">
                <a:latin typeface="Arial" pitchFamily="34" charset="0"/>
                <a:ea typeface="ＭＳ Ｐゴシック" pitchFamily="34" charset="-128"/>
              </a:rPr>
              <a:t>” </a:t>
            </a:r>
            <a:r>
              <a:rPr lang="en-GB" dirty="0" smtClean="0"/>
              <a:t>Genomic Sciences </a:t>
            </a:r>
            <a:r>
              <a:rPr lang="en-GB" dirty="0" err="1" smtClean="0"/>
              <a:t>Center</a:t>
            </a:r>
            <a:r>
              <a:rPr lang="en-GB" dirty="0" smtClean="0"/>
              <a:t>, RIKEN, Yokohama, Japan. konagaya@gsc.riken.jp</a:t>
            </a:r>
          </a:p>
          <a:p>
            <a:r>
              <a:rPr lang="en-US" dirty="0" smtClean="0">
                <a:latin typeface="Arial" pitchFamily="34" charset="0"/>
                <a:ea typeface="ＭＳ Ｐゴシック" pitchFamily="34" charset="-128"/>
              </a:rPr>
              <a:t> (Dec’’2006): http://www.ncbi.nlm.nih.gov/pubmed/17254294</a:t>
            </a:r>
          </a:p>
          <a:p>
            <a:endParaRPr lang="en-US" dirty="0" smtClean="0">
              <a:latin typeface="Arial" pitchFamily="34" charset="0"/>
              <a:ea typeface="ＭＳ Ｐゴシック" pitchFamily="34" charset="-128"/>
            </a:endParaRPr>
          </a:p>
          <a:p>
            <a:r>
              <a:rPr lang="en-US" dirty="0" smtClean="0"/>
              <a:t>Bioinformatics applications often have to deal with thousands of relatively small independent tasks, each of which costs at most seconds or minutes for computation.</a:t>
            </a:r>
          </a:p>
          <a:p>
            <a:r>
              <a:rPr lang="en-US" dirty="0" smtClean="0"/>
              <a:t>…</a:t>
            </a:r>
          </a:p>
          <a:p>
            <a:r>
              <a:rPr lang="en-US" dirty="0" smtClean="0">
                <a:latin typeface="Arial" pitchFamily="34" charset="0"/>
                <a:ea typeface="ＭＳ Ｐゴシック" pitchFamily="34" charset="-128"/>
              </a:rPr>
              <a:t>…</a:t>
            </a:r>
          </a:p>
          <a:p>
            <a:r>
              <a:rPr lang="en-US" dirty="0" smtClean="0"/>
              <a:t>"Parameter Mining" is an alternative approach to genetic algorithms for the parameter estimation of mathematical models [</a:t>
            </a:r>
            <a:r>
              <a:rPr lang="en-US" dirty="0" smtClean="0">
                <a:hlinkClick r:id="rId3" action="ppaction://hlinkfile"/>
              </a:rPr>
              <a:t>26</a:t>
            </a:r>
            <a:r>
              <a:rPr lang="en-US" dirty="0" smtClean="0"/>
              <a:t>]. It uses two-dimensional geometrical patterns representing parameter-parameter dependencies (PPD) in differential equations, obtained by calculating moment parameters, such as area under the curve (AUC), mean residence time (MRT), and variance of residence time (VRT). Each two-dimensional pattern requires 25*21 measurement points to cover (10 to 6)*(10 to 5) parameter ranges, and 370 Gigabytes and 71 single </a:t>
            </a:r>
            <a:r>
              <a:rPr lang="en-US" dirty="0" err="1" smtClean="0"/>
              <a:t>cpu</a:t>
            </a:r>
            <a:r>
              <a:rPr lang="en-US" dirty="0" smtClean="0"/>
              <a:t> days are required for calculation of 256 geometrical patterns with 2,150,400 simulation in total. This CPU and data-intensive approach enables more precise mapping of biological experimental data on appropriate locations in geometrical patterns with a bird's eye view.</a:t>
            </a:r>
          </a:p>
          <a:p>
            <a:r>
              <a:rPr lang="en-US" dirty="0" smtClean="0">
                <a:latin typeface="Arial" pitchFamily="34" charset="0"/>
                <a:ea typeface="ＭＳ Ｐゴシック" pitchFamily="34" charset="-128"/>
              </a:rPr>
              <a:t>…</a:t>
            </a:r>
          </a:p>
          <a:p>
            <a:pPr defTabSz="915589" eaLnBrk="1" fontAlgn="auto" hangingPunct="1">
              <a:spcBef>
                <a:spcPts val="0"/>
              </a:spcBef>
              <a:spcAft>
                <a:spcPts val="0"/>
              </a:spcAft>
              <a:defRPr/>
            </a:pPr>
            <a:r>
              <a:rPr lang="en-US" dirty="0" smtClean="0"/>
              <a:t>Sequence analysis, such as homology searches, genome comparisons and genome-wide analyses, are typical examples of time-consuming high-throughput symbolic processing applications in bioinformatics. Although the human genome sequence project has been concluded, there is still strong demand for high-performance sequence analysis due to the emergence of </a:t>
            </a:r>
            <a:r>
              <a:rPr lang="en-US" dirty="0" err="1" smtClean="0"/>
              <a:t>metagenomic</a:t>
            </a:r>
            <a:r>
              <a:rPr lang="en-US" dirty="0" smtClean="0"/>
              <a:t> projects and human </a:t>
            </a:r>
            <a:r>
              <a:rPr lang="en-US" dirty="0" err="1" smtClean="0"/>
              <a:t>resequencing</a:t>
            </a:r>
            <a:r>
              <a:rPr lang="en-US" dirty="0" smtClean="0"/>
              <a:t> projects as well as genome sequencing projects on mammalian and other species [</a:t>
            </a:r>
            <a:r>
              <a:rPr lang="en-US" dirty="0" smtClean="0">
                <a:hlinkClick r:id="rId4" action="ppaction://hlinkfile"/>
              </a:rPr>
              <a:t>27</a:t>
            </a:r>
            <a:r>
              <a:rPr lang="en-US" dirty="0" smtClean="0"/>
              <a:t>]. Sequencing data are expected to increase more rapidly as high-throughput DNA sequencing technologies become popular and economical. Unlike numerical processing, bioinformatics symbolic processing often requires large databases such as DNA and protein sequence databases. Sharing and updating of biological databases on the grid are of key importance in high-throughput symbolic processing such as homology searches, genome comparison and genome-wide scan analyses.</a:t>
            </a:r>
          </a:p>
          <a:p>
            <a:r>
              <a:rPr lang="en-US" dirty="0" smtClean="0">
                <a:latin typeface="Arial" pitchFamily="34" charset="0"/>
                <a:ea typeface="ＭＳ Ｐゴシック" pitchFamily="34" charset="-128"/>
              </a:rPr>
              <a:t>…</a:t>
            </a:r>
          </a:p>
          <a:p>
            <a:r>
              <a:rPr lang="en-US" dirty="0" smtClean="0"/>
              <a:t>The Genome Analysis and Database Update system (GADU) provides an automated, scalable, high-throughput computational workflow engine that executes bioinformatics tools (BLAST, BLOCKS, </a:t>
            </a:r>
            <a:r>
              <a:rPr lang="en-US" dirty="0" err="1" smtClean="0"/>
              <a:t>PFam</a:t>
            </a:r>
            <a:r>
              <a:rPr lang="en-US" dirty="0" smtClean="0"/>
              <a:t>, Chisel and </a:t>
            </a:r>
            <a:r>
              <a:rPr lang="en-US" dirty="0" err="1" smtClean="0"/>
              <a:t>InterPro</a:t>
            </a:r>
            <a:r>
              <a:rPr lang="en-US" dirty="0" smtClean="0"/>
              <a:t>) with public databases (NCBI </a:t>
            </a:r>
            <a:r>
              <a:rPr lang="en-US" dirty="0" err="1" smtClean="0"/>
              <a:t>RefSeq</a:t>
            </a:r>
            <a:r>
              <a:rPr lang="en-US" dirty="0" smtClean="0"/>
              <a:t>, PIR, </a:t>
            </a:r>
            <a:r>
              <a:rPr lang="en-US" dirty="0" err="1" smtClean="0"/>
              <a:t>InterPro</a:t>
            </a:r>
            <a:r>
              <a:rPr lang="en-US" dirty="0" smtClean="0"/>
              <a:t> and KEGG) on multiple Grids of different architectures and environment, a collective member of more than 18,000 CPUs contributed by more than 60 institutions [</a:t>
            </a:r>
            <a:r>
              <a:rPr lang="en-US" dirty="0" smtClean="0">
                <a:hlinkClick r:id="rId5" action="ppaction://hlinkfile"/>
              </a:rPr>
              <a:t>31</a:t>
            </a:r>
            <a:r>
              <a:rPr lang="en-US" dirty="0" smtClean="0"/>
              <a:t>].</a:t>
            </a:r>
          </a:p>
          <a:p>
            <a:r>
              <a:rPr lang="en-US" dirty="0" smtClean="0">
                <a:latin typeface="Arial" pitchFamily="34" charset="0"/>
                <a:ea typeface="ＭＳ Ｐゴシック" pitchFamily="34" charset="-128"/>
              </a:rPr>
              <a:t>…</a:t>
            </a:r>
          </a:p>
          <a:p>
            <a:r>
              <a:rPr lang="en-US" dirty="0" smtClean="0"/>
              <a:t>BLAST is a typical example of high-throughput symbolic processing in homology searches. Many GRID BLAST implementations have been developed and reported [</a:t>
            </a:r>
            <a:r>
              <a:rPr lang="en-US" dirty="0" smtClean="0">
                <a:hlinkClick r:id="rId6" action="ppaction://hlinkfile"/>
              </a:rPr>
              <a:t>30</a:t>
            </a:r>
            <a:r>
              <a:rPr lang="en-US" dirty="0" smtClean="0"/>
              <a:t>-</a:t>
            </a:r>
            <a:r>
              <a:rPr lang="en-US" dirty="0" smtClean="0">
                <a:hlinkClick r:id="rId7" action="ppaction://hlinkfile"/>
              </a:rPr>
              <a:t>35</a:t>
            </a:r>
            <a:r>
              <a:rPr lang="en-US" dirty="0" smtClean="0"/>
              <a:t>]. The characteristics of Grid Blast are summarized as follows: (1) </a:t>
            </a:r>
            <a:r>
              <a:rPr lang="en-US" dirty="0" err="1" smtClean="0"/>
              <a:t>prestaging</a:t>
            </a:r>
            <a:r>
              <a:rPr lang="en-US" dirty="0" smtClean="0"/>
              <a:t> of sequence databases to minimize the runtime overhead of </a:t>
            </a:r>
            <a:r>
              <a:rPr lang="en-US" dirty="0" err="1" smtClean="0"/>
              <a:t>transferal</a:t>
            </a:r>
            <a:r>
              <a:rPr lang="en-US" dirty="0" smtClean="0"/>
              <a:t> of large sequence databases, which often reach several Gigabytes in size, (2) databases update which keeps data consistency on the data-grid, (3) dynamic load balancing of query sequences to avoid unexpected slow responses, especially when dealing with thousands of query sequences in heterogeneous computation pools including PC-clusters and desktop computers, and (4) assembling of the results from distributed jobs.</a:t>
            </a:r>
          </a:p>
          <a:p>
            <a:r>
              <a:rPr lang="en-US" dirty="0" smtClean="0">
                <a:latin typeface="Arial" pitchFamily="34" charset="0"/>
                <a:ea typeface="ＭＳ Ｐゴシック" pitchFamily="34" charset="-128"/>
              </a:rPr>
              <a:t>…</a:t>
            </a:r>
          </a:p>
          <a:p>
            <a:r>
              <a:rPr lang="en-US" dirty="0" smtClean="0"/>
              <a:t>Genome comparison is one of the most promising life science applications for grid computing. "The computation will be left behind a tidal wave of genomic data, unless an expandable and flexible large scale computing facility is established" described Sugawara, when investigating horizontal gene transfer among 354,606 ORFs extracted from more than 100 microbial genomes using 229 CPUs located in five institutions in 2003 [</a:t>
            </a:r>
            <a:r>
              <a:rPr lang="en-US" dirty="0" smtClean="0">
                <a:hlinkClick r:id="rId8" action="ppaction://hlinkfile"/>
              </a:rPr>
              <a:t>36</a:t>
            </a:r>
            <a:r>
              <a:rPr lang="en-US" dirty="0" smtClean="0"/>
              <a:t>]. It should be noted the number of pair-wise sequence comparison increases in proportion to the square of the number of genome sequences. Grid is one of feasible information technologies that can provide huge computation power necessary for this purpose.</a:t>
            </a:r>
            <a:endParaRPr lang="en-US" dirty="0" smtClean="0">
              <a:latin typeface="Arial" pitchFamily="34" charset="0"/>
              <a:ea typeface="ＭＳ Ｐゴシック" pitchFamily="34" charset="-128"/>
            </a:endParaRPr>
          </a:p>
          <a:p>
            <a:endParaRPr lang="en-US" dirty="0" smtClean="0">
              <a:latin typeface="Arial" pitchFamily="34" charset="0"/>
              <a:ea typeface="ＭＳ Ｐゴシック" pitchFamily="34" charset="-128"/>
            </a:endParaRPr>
          </a:p>
          <a:p>
            <a:r>
              <a:rPr lang="en-US" dirty="0" smtClean="0"/>
              <a:t>Genome-wide scan analysis becomes more and more important but time-consuming in nature. Recent </a:t>
            </a:r>
            <a:r>
              <a:rPr lang="en-US" dirty="0" err="1" smtClean="0"/>
              <a:t>disccovery</a:t>
            </a:r>
            <a:r>
              <a:rPr lang="en-US" dirty="0" smtClean="0"/>
              <a:t> of RNA world reveals the importance of finding highly conserved regions in genome sequences for non-coding genes and </a:t>
            </a:r>
            <a:r>
              <a:rPr lang="en-US" dirty="0" err="1" smtClean="0"/>
              <a:t>microRNA</a:t>
            </a:r>
            <a:r>
              <a:rPr lang="en-US" dirty="0" smtClean="0"/>
              <a:t> binding regions as well as coding-genes and binding factor regions. SNP-based population genetics and copy number analysis on genome sequence variations are also important applications for a life science grid in near future. </a:t>
            </a:r>
            <a:r>
              <a:rPr lang="en-US" dirty="0" err="1" smtClean="0"/>
              <a:t>Gridification</a:t>
            </a:r>
            <a:r>
              <a:rPr lang="en-US" dirty="0" smtClean="0"/>
              <a:t> of sequence analysis tools are urgent issues to deal with ever–expanding genome sequences [</a:t>
            </a:r>
            <a:r>
              <a:rPr lang="en-US" dirty="0" smtClean="0">
                <a:hlinkClick r:id="rId9" action="ppaction://hlinkfile"/>
              </a:rPr>
              <a:t>37</a:t>
            </a:r>
            <a:r>
              <a:rPr lang="en-US" dirty="0" smtClean="0"/>
              <a:t>,</a:t>
            </a:r>
            <a:r>
              <a:rPr lang="en-US" dirty="0" smtClean="0">
                <a:hlinkClick r:id="rId10" action="ppaction://hlinkfile"/>
              </a:rPr>
              <a:t>38</a:t>
            </a:r>
            <a:r>
              <a:rPr lang="en-US" dirty="0" smtClean="0"/>
              <a:t>].</a:t>
            </a:r>
          </a:p>
          <a:p>
            <a:r>
              <a:rPr lang="en-US" dirty="0" smtClean="0">
                <a:latin typeface="Arial" pitchFamily="34" charset="0"/>
                <a:ea typeface="ＭＳ Ｐゴシック" pitchFamily="34" charset="-128"/>
              </a:rPr>
              <a:t>…</a:t>
            </a:r>
          </a:p>
          <a:p>
            <a:pPr defTabSz="915589" eaLnBrk="1" fontAlgn="auto" hangingPunct="1">
              <a:spcBef>
                <a:spcPts val="0"/>
              </a:spcBef>
              <a:spcAft>
                <a:spcPts val="0"/>
              </a:spcAft>
              <a:defRPr/>
            </a:pPr>
            <a:r>
              <a:rPr lang="en-US" dirty="0" smtClean="0"/>
              <a:t>Bioinformatics workflow tools are necessary for end-users to make use bioinformatics web/grid services. </a:t>
            </a:r>
            <a:r>
              <a:rPr lang="en-US" dirty="0" err="1" smtClean="0"/>
              <a:t>Taverna</a:t>
            </a:r>
            <a:r>
              <a:rPr lang="en-US" dirty="0" smtClean="0"/>
              <a:t> is one such example which provides a workflow language and graphical user interface to facilitate the easy building, running and editing of workflows allowing the integration of resources that are published as Web services [</a:t>
            </a:r>
            <a:r>
              <a:rPr lang="en-US" dirty="0" smtClean="0">
                <a:hlinkClick r:id="rId11" action="ppaction://hlinkfile"/>
              </a:rPr>
              <a:t>42</a:t>
            </a:r>
            <a:r>
              <a:rPr lang="en-US" dirty="0" smtClean="0"/>
              <a:t>]. However, the quest for resources becomes a very demanding and time-consuming activity, so that a dynamic semantic indexing system of bioinformatics services becomes essential [</a:t>
            </a:r>
            <a:r>
              <a:rPr lang="en-US" dirty="0" smtClean="0">
                <a:hlinkClick r:id="rId12" action="ppaction://hlinkfile"/>
              </a:rPr>
              <a:t>43</a:t>
            </a:r>
            <a:r>
              <a:rPr lang="en-US" dirty="0" smtClean="0"/>
              <a:t>]. Searching functionally similar bioinformatics workflows is also important for the recyclable use of bioinformatics workflows [</a:t>
            </a:r>
            <a:r>
              <a:rPr lang="en-US" dirty="0" smtClean="0">
                <a:hlinkClick r:id="rId13" action="ppaction://hlinkfile"/>
              </a:rPr>
              <a:t>44</a:t>
            </a:r>
            <a:r>
              <a:rPr lang="en-US" dirty="0" smtClean="0"/>
              <a:t>]. In addition, automatic generation of bioinformatics is possible if bioinformatics ontology that defines input-output data specification and functional specification is established [</a:t>
            </a:r>
            <a:r>
              <a:rPr lang="en-US" dirty="0" smtClean="0">
                <a:hlinkClick r:id="rId14" action="ppaction://hlinkfile"/>
              </a:rPr>
              <a:t>45</a:t>
            </a:r>
            <a:r>
              <a:rPr lang="en-US" dirty="0" smtClean="0"/>
              <a:t>]. A workflow management system is also helpful for deploying grid applications because it enables to encapsulate architectural differences of heterogeneous grid resources from application users [</a:t>
            </a:r>
            <a:r>
              <a:rPr lang="en-US" dirty="0" smtClean="0">
                <a:hlinkClick r:id="rId15" action="ppaction://hlinkfile"/>
              </a:rPr>
              <a:t>46</a:t>
            </a:r>
            <a:r>
              <a:rPr lang="en-US" dirty="0" smtClean="0"/>
              <a:t>-</a:t>
            </a:r>
            <a:r>
              <a:rPr lang="en-US" dirty="0" smtClean="0">
                <a:hlinkClick r:id="rId16" action="ppaction://hlinkfile"/>
              </a:rPr>
              <a:t>48</a:t>
            </a:r>
            <a:r>
              <a:rPr lang="en-US" dirty="0" smtClean="0"/>
              <a:t>]. Agents society is another approach to integrate </a:t>
            </a:r>
            <a:r>
              <a:rPr lang="en-US" dirty="0" err="1" smtClean="0"/>
              <a:t>insilico</a:t>
            </a:r>
            <a:r>
              <a:rPr lang="en-US" dirty="0" smtClean="0"/>
              <a:t> experiments, resource discovery and biological system simulation [</a:t>
            </a:r>
            <a:r>
              <a:rPr lang="en-US" dirty="0" smtClean="0">
                <a:hlinkClick r:id="rId17" action="ppaction://hlinkfile"/>
              </a:rPr>
              <a:t>49</a:t>
            </a:r>
            <a:r>
              <a:rPr lang="en-US" dirty="0" smtClean="0"/>
              <a:t>].</a:t>
            </a:r>
          </a:p>
          <a:p>
            <a:r>
              <a:rPr lang="en-US" dirty="0" smtClean="0">
                <a:latin typeface="Arial" pitchFamily="34" charset="0"/>
                <a:ea typeface="ＭＳ Ｐゴシック" pitchFamily="34" charset="-128"/>
              </a:rPr>
              <a:t>…</a:t>
            </a:r>
          </a:p>
          <a:p>
            <a:r>
              <a:rPr lang="en-US" dirty="0" smtClean="0"/>
              <a:t>Many bioinformatics databases are public and freely available, but it is often the case that access to the data needs to be strictly controlled in distributed collaborative research. A secure framework is needed to access clinical data that exists across regional, national and international boundaries for clinical trials and unbiased evaluations of their outcome [</a:t>
            </a:r>
            <a:r>
              <a:rPr lang="en-US" dirty="0" smtClean="0">
                <a:hlinkClick r:id="rId18" action="ppaction://hlinkfile"/>
              </a:rPr>
              <a:t>50</a:t>
            </a:r>
            <a:r>
              <a:rPr lang="en-US" dirty="0" smtClean="0"/>
              <a:t>]. Although Public Key Infrastructures (PKI) is the predominant method for enforcing authentication in a grid community, the Virtual Organization for Trials and Epidemiological Studies (VOTES) project adopted the Internet2 Shibboleth technology to allow a "single sign-on" authentication step between the grid/data servers and the local database resources [</a:t>
            </a:r>
            <a:r>
              <a:rPr lang="en-US" dirty="0" smtClean="0">
                <a:hlinkClick r:id="rId19" action="ppaction://hlinkfile"/>
              </a:rPr>
              <a:t>35</a:t>
            </a:r>
            <a:r>
              <a:rPr lang="en-US" dirty="0" smtClean="0"/>
              <a:t>,</a:t>
            </a:r>
            <a:r>
              <a:rPr lang="en-US" dirty="0" smtClean="0">
                <a:hlinkClick r:id="rId20" action="ppaction://hlinkfile"/>
              </a:rPr>
              <a:t>50</a:t>
            </a:r>
            <a:r>
              <a:rPr lang="en-US" dirty="0" smtClean="0"/>
              <a:t>,</a:t>
            </a:r>
            <a:r>
              <a:rPr lang="en-US" dirty="0" smtClean="0">
                <a:hlinkClick r:id="rId21" action="ppaction://hlinkfile"/>
              </a:rPr>
              <a:t>51</a:t>
            </a:r>
            <a:r>
              <a:rPr lang="en-US" dirty="0" smtClean="0"/>
              <a:t>].</a:t>
            </a:r>
            <a:endParaRPr lang="en-US" dirty="0" smtClean="0">
              <a:latin typeface="Arial" pitchFamily="34" charset="0"/>
              <a:ea typeface="ＭＳ Ｐゴシック" pitchFamily="34" charset="-128"/>
            </a:endParaRPr>
          </a:p>
        </p:txBody>
      </p:sp>
      <p:sp>
        <p:nvSpPr>
          <p:cNvPr id="4" name="Slide Number Placeholder 3"/>
          <p:cNvSpPr>
            <a:spLocks noGrp="1"/>
          </p:cNvSpPr>
          <p:nvPr>
            <p:ph type="sldNum" sz="quarter" idx="5"/>
          </p:nvPr>
        </p:nvSpPr>
        <p:spPr/>
        <p:txBody>
          <a:bodyPr/>
          <a:lstStyle/>
          <a:p>
            <a:fld id="{8893FBCC-C7D1-476B-A986-1738700B3801}" type="slidenum">
              <a:rPr lang="en-GB"/>
              <a:pPr/>
              <a:t>17</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447791-C339-4653-9BC1-BB04DADAEE98}" type="slidenum">
              <a:rPr lang="en-US"/>
              <a:pPr/>
              <a:t>19</a:t>
            </a:fld>
            <a:endParaRPr lang="en-US"/>
          </a:p>
        </p:txBody>
      </p:sp>
      <p:sp>
        <p:nvSpPr>
          <p:cNvPr id="584706" name="Rectangle 2"/>
          <p:cNvSpPr>
            <a:spLocks noGrp="1" noRot="1" noChangeAspect="1" noChangeArrowheads="1" noTextEdit="1"/>
          </p:cNvSpPr>
          <p:nvPr>
            <p:ph type="sldImg"/>
          </p:nvPr>
        </p:nvSpPr>
        <p:spPr>
          <a:ln/>
        </p:spPr>
      </p:sp>
      <p:sp>
        <p:nvSpPr>
          <p:cNvPr id="584707" name="Rectangle 3"/>
          <p:cNvSpPr>
            <a:spLocks noGrp="1" noChangeArrowheads="1"/>
          </p:cNvSpPr>
          <p:nvPr>
            <p:ph type="body" idx="1"/>
          </p:nvPr>
        </p:nvSpPr>
        <p:spPr/>
        <p:txBody>
          <a:bodyPr/>
          <a:lstStyle/>
          <a:p>
            <a:pPr defTabSz="915589" eaLnBrk="1" fontAlgn="auto" hangingPunct="1">
              <a:spcBef>
                <a:spcPts val="0"/>
              </a:spcBef>
              <a:spcAft>
                <a:spcPts val="0"/>
              </a:spcAft>
              <a:defRPr/>
            </a:pPr>
            <a:r>
              <a:rPr lang="en-US" dirty="0" smtClean="0">
                <a:latin typeface="Arial" pitchFamily="34" charset="0"/>
                <a:ea typeface="ＭＳ Ｐゴシック" pitchFamily="34" charset="-128"/>
              </a:rPr>
              <a:t>The acronym WISDOM, for Wide In </a:t>
            </a:r>
            <a:r>
              <a:rPr lang="en-US" dirty="0" err="1" smtClean="0">
                <a:latin typeface="Arial" pitchFamily="34" charset="0"/>
                <a:ea typeface="ＭＳ Ｐゴシック" pitchFamily="34" charset="-128"/>
              </a:rPr>
              <a:t>Silico</a:t>
            </a:r>
            <a:r>
              <a:rPr lang="en-US" dirty="0" smtClean="0">
                <a:latin typeface="Arial" pitchFamily="34" charset="0"/>
                <a:ea typeface="ＭＳ Ｐゴシック" pitchFamily="34" charset="-128"/>
              </a:rPr>
              <a:t> Docking On Malaria, comes from the first screening experiment at a large scale against malaria and is now used as a generic name for the initiative.</a:t>
            </a:r>
          </a:p>
          <a:p>
            <a:pPr defTabSz="915589" eaLnBrk="1" fontAlgn="auto" hangingPunct="1">
              <a:spcBef>
                <a:spcPts val="0"/>
              </a:spcBef>
              <a:spcAft>
                <a:spcPts val="0"/>
              </a:spcAft>
              <a:defRPr/>
            </a:pPr>
            <a:endParaRPr lang="en-US" dirty="0" smtClean="0">
              <a:latin typeface="Arial" pitchFamily="34" charset="0"/>
              <a:ea typeface="ＭＳ Ｐゴシック" pitchFamily="34" charset="-128"/>
            </a:endParaRPr>
          </a:p>
          <a:p>
            <a:pPr defTabSz="915589" eaLnBrk="1" fontAlgn="auto" hangingPunct="1">
              <a:spcBef>
                <a:spcPts val="0"/>
              </a:spcBef>
              <a:spcAft>
                <a:spcPts val="0"/>
              </a:spcAft>
              <a:defRPr/>
            </a:pPr>
            <a:r>
              <a:rPr lang="en-US" dirty="0" smtClean="0">
                <a:latin typeface="+mn-lt"/>
                <a:ea typeface="+mn-ea"/>
                <a:cs typeface="+mn-cs"/>
              </a:rPr>
              <a:t>The </a:t>
            </a:r>
            <a:r>
              <a:rPr lang="en-US" b="1" dirty="0" smtClean="0">
                <a:latin typeface="+mn-lt"/>
                <a:ea typeface="+mn-ea"/>
                <a:cs typeface="+mn-cs"/>
              </a:rPr>
              <a:t>WISDOM </a:t>
            </a:r>
            <a:r>
              <a:rPr lang="en-US" dirty="0" smtClean="0">
                <a:latin typeface="+mn-lt"/>
                <a:ea typeface="+mn-ea"/>
                <a:cs typeface="+mn-cs"/>
              </a:rPr>
              <a:t>initiative runs large-scale computations for the in-</a:t>
            </a:r>
            <a:r>
              <a:rPr lang="en-US" dirty="0" err="1" smtClean="0">
                <a:latin typeface="+mn-lt"/>
                <a:ea typeface="+mn-ea"/>
                <a:cs typeface="+mn-cs"/>
              </a:rPr>
              <a:t>silico</a:t>
            </a:r>
            <a:r>
              <a:rPr lang="en-US" dirty="0" smtClean="0">
                <a:latin typeface="+mn-lt"/>
                <a:ea typeface="+mn-ea"/>
                <a:cs typeface="+mn-cs"/>
              </a:rPr>
              <a:t> drug discovery against emerging and neglected diseases. These virtual screening calculations determine how well certain drugs attach to specific sites on the target virus – those which dock are more likely to be active against the virus. It has been successfully deployed against malaria and avian influenza, with exciting results confirmed in vitro</a:t>
            </a:r>
            <a:r>
              <a:rPr lang="en-US" b="1" dirty="0" smtClean="0">
                <a:latin typeface="+mn-lt"/>
                <a:ea typeface="+mn-ea"/>
                <a:cs typeface="+mn-cs"/>
              </a:rPr>
              <a:t>. </a:t>
            </a:r>
            <a:endParaRPr lang="en-US" dirty="0" smtClean="0">
              <a:latin typeface="Arial" pitchFamily="34" charset="0"/>
              <a:ea typeface="ＭＳ Ｐゴシック" pitchFamily="34" charset="-128"/>
            </a:endParaRPr>
          </a:p>
          <a:p>
            <a:pPr defTabSz="915589" eaLnBrk="1" fontAlgn="auto" hangingPunct="1">
              <a:spcBef>
                <a:spcPts val="0"/>
              </a:spcBef>
              <a:spcAft>
                <a:spcPts val="0"/>
              </a:spcAft>
              <a:defRPr/>
            </a:pPr>
            <a:endParaRPr lang="en-US" dirty="0" smtClean="0">
              <a:latin typeface="Arial" pitchFamily="34" charset="0"/>
              <a:ea typeface="ＭＳ Ｐゴシック" pitchFamily="34" charset="-128"/>
            </a:endParaRPr>
          </a:p>
          <a:p>
            <a:pPr defTabSz="915589" eaLnBrk="1" fontAlgn="auto" hangingPunct="1">
              <a:spcBef>
                <a:spcPts val="0"/>
              </a:spcBef>
              <a:spcAft>
                <a:spcPts val="0"/>
              </a:spcAft>
              <a:defRPr/>
            </a:pPr>
            <a:r>
              <a:rPr lang="en-US" dirty="0" smtClean="0">
                <a:latin typeface="Arial" pitchFamily="34" charset="0"/>
                <a:ea typeface="ＭＳ Ｐゴシック" pitchFamily="34" charset="-128"/>
              </a:rPr>
              <a:t>From paper “</a:t>
            </a:r>
            <a:r>
              <a:rPr lang="en-US" b="1" dirty="0" smtClean="0"/>
              <a:t>Trends in life science grid: from computing grid to knowledge grid.</a:t>
            </a:r>
            <a:r>
              <a:rPr lang="en-US" dirty="0" smtClean="0">
                <a:latin typeface="Arial" pitchFamily="34" charset="0"/>
                <a:ea typeface="ＭＳ Ｐゴシック" pitchFamily="34" charset="-128"/>
              </a:rPr>
              <a:t>” </a:t>
            </a:r>
            <a:r>
              <a:rPr lang="en-GB" dirty="0" smtClean="0"/>
              <a:t>Genomic Sciences </a:t>
            </a:r>
            <a:r>
              <a:rPr lang="en-GB" dirty="0" err="1" smtClean="0"/>
              <a:t>Center</a:t>
            </a:r>
            <a:r>
              <a:rPr lang="en-GB" dirty="0" smtClean="0"/>
              <a:t>, RIKEN, Yokohama, Japan. konagaya@gsc.riken.jp</a:t>
            </a:r>
          </a:p>
          <a:p>
            <a:r>
              <a:rPr lang="en-US" dirty="0" smtClean="0">
                <a:latin typeface="Arial" pitchFamily="34" charset="0"/>
                <a:ea typeface="ＭＳ Ｐゴシック" pitchFamily="34" charset="-128"/>
              </a:rPr>
              <a:t> (Dec’’2006): http://www.ncbi.nlm.nih.gov/pubmed/17254294</a:t>
            </a:r>
          </a:p>
          <a:p>
            <a:endParaRPr lang="en-US" dirty="0" smtClean="0"/>
          </a:p>
          <a:p>
            <a:r>
              <a:rPr lang="en-US" dirty="0" smtClean="0"/>
              <a:t>One of the best examples of life science high-throughput computing is the WISDOM high-throughput docking project in the Enabling Grids for E-</a:t>
            </a:r>
            <a:r>
              <a:rPr lang="en-US" dirty="0" err="1" smtClean="0"/>
              <a:t>sciencE</a:t>
            </a:r>
            <a:r>
              <a:rPr lang="en-US" dirty="0" smtClean="0"/>
              <a:t> (EGEE) project. It achieved over 46 million docking simulations, using 1700 computers distributed in 15 countries in about 6 weeks. The equivalent of 80 years on a single machine was used to find new inhibitors for a family of proteins produced by </a:t>
            </a:r>
            <a:r>
              <a:rPr lang="en-US" i="1" dirty="0" smtClean="0"/>
              <a:t>Plasmodium </a:t>
            </a:r>
            <a:r>
              <a:rPr lang="en-US" i="1" dirty="0" err="1" smtClean="0"/>
              <a:t>falciparum</a:t>
            </a:r>
            <a:r>
              <a:rPr lang="en-US" i="1" dirty="0" smtClean="0"/>
              <a:t> </a:t>
            </a:r>
            <a:r>
              <a:rPr lang="en-US" dirty="0" smtClean="0"/>
              <a:t>from 11 July 2005 to 19 August 2005 [</a:t>
            </a:r>
            <a:r>
              <a:rPr lang="en-US" dirty="0" smtClean="0">
                <a:hlinkClick r:id="rId3" action="ppaction://hlinkfile"/>
              </a:rPr>
              <a:t>19</a:t>
            </a:r>
            <a:r>
              <a:rPr lang="en-US" dirty="0" smtClean="0"/>
              <a:t>].</a:t>
            </a:r>
          </a:p>
          <a:p>
            <a:r>
              <a:rPr lang="en-US" dirty="0" smtClean="0"/>
              <a:t>DIANE is an enhanced version of WISDOM with a light-weight framework. It was used to search for potential drugs for the predicted variants of the </a:t>
            </a:r>
            <a:r>
              <a:rPr lang="en-US" i="1" dirty="0" smtClean="0"/>
              <a:t>avian flu </a:t>
            </a:r>
            <a:r>
              <a:rPr lang="en-US" dirty="0" smtClean="0"/>
              <a:t>virus (H5N1), and produced two millions docking complexes with a size of 600 gigabytes using 2000 grid worker nodes distributed in 17 countries [</a:t>
            </a:r>
            <a:r>
              <a:rPr lang="en-US" dirty="0" smtClean="0">
                <a:hlinkClick r:id="rId4" action="ppaction://hlinkfile"/>
              </a:rPr>
              <a:t>20</a:t>
            </a:r>
            <a:r>
              <a:rPr lang="en-US" dirty="0" smtClean="0"/>
              <a:t>]</a:t>
            </a:r>
          </a:p>
          <a:p>
            <a:pPr defTabSz="915589" eaLnBrk="1" fontAlgn="auto" hangingPunct="1">
              <a:spcBef>
                <a:spcPts val="0"/>
              </a:spcBef>
              <a:spcAft>
                <a:spcPts val="0"/>
              </a:spcAft>
              <a:defRPr/>
            </a:pPr>
            <a:endParaRPr lang="en-US" dirty="0" smtClean="0">
              <a:latin typeface="Arial" pitchFamily="34" charset="0"/>
              <a:ea typeface="ＭＳ Ｐゴシック" pitchFamily="34" charset="-128"/>
            </a:endParaRPr>
          </a:p>
          <a:p>
            <a:pPr defTabSz="915589" eaLnBrk="1" fontAlgn="auto" hangingPunct="1">
              <a:spcBef>
                <a:spcPts val="0"/>
              </a:spcBef>
              <a:spcAft>
                <a:spcPts val="0"/>
              </a:spcAft>
              <a:defRPr/>
            </a:pPr>
            <a:endParaRPr lang="en-US" dirty="0" smtClean="0">
              <a:latin typeface="Arial" pitchFamily="34" charset="0"/>
              <a:ea typeface="ＭＳ Ｐゴシック" pitchFamily="34" charset="-128"/>
            </a:endParaRPr>
          </a:p>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r>
              <a:rPr lang="en-US" dirty="0" smtClean="0"/>
              <a:t>Commercial exploitation of fusion energy still needs to solve several outstanding problems, some of which require a strong computing capacity.  The International Thermonuclear Experimental Reactor (ITER), a joint international research and development project, aims to demonstrate the scientific and technical feasibility of fusion power and could potentially produce 500 MW of power by 2016. The exploitation of ITER requires a </a:t>
            </a:r>
            <a:r>
              <a:rPr lang="en-US" dirty="0" err="1" smtClean="0"/>
              <a:t>modelling</a:t>
            </a:r>
            <a:r>
              <a:rPr lang="en-US" dirty="0" smtClean="0"/>
              <a:t> capability that is at the limit of the present state of the art. Therefore, computing grids and high performance computers are basic tools for fusion research. </a:t>
            </a:r>
          </a:p>
          <a:p>
            <a:endParaRPr lang="en-US" dirty="0" smtClean="0"/>
          </a:p>
          <a:p>
            <a:r>
              <a:rPr lang="en-US" dirty="0" smtClean="0"/>
              <a:t>From EGEE-II DNA4.2.2:</a:t>
            </a:r>
          </a:p>
          <a:p>
            <a:r>
              <a:rPr lang="en-US" dirty="0" smtClean="0">
                <a:latin typeface="+mn-lt"/>
                <a:ea typeface="+mn-ea"/>
                <a:cs typeface="+mn-cs"/>
              </a:rPr>
              <a:t>The Ion Kinetic Transport application (or code ISDEP, Integrator of Stochastic Differential Equations</a:t>
            </a:r>
          </a:p>
          <a:p>
            <a:r>
              <a:rPr lang="en-US" dirty="0" smtClean="0">
                <a:latin typeface="+mn-lt"/>
                <a:ea typeface="+mn-ea"/>
                <a:cs typeface="+mn-cs"/>
              </a:rPr>
              <a:t>in Plasmas) has been run in </a:t>
            </a:r>
            <a:r>
              <a:rPr lang="en-US" dirty="0" err="1" smtClean="0">
                <a:latin typeface="+mn-lt"/>
                <a:ea typeface="+mn-ea"/>
                <a:cs typeface="+mn-cs"/>
              </a:rPr>
              <a:t>stellarator</a:t>
            </a:r>
            <a:r>
              <a:rPr lang="en-US" dirty="0" smtClean="0">
                <a:latin typeface="+mn-lt"/>
                <a:ea typeface="+mn-ea"/>
                <a:cs typeface="+mn-cs"/>
              </a:rPr>
              <a:t> geometry and is now in process of improvement. The new</a:t>
            </a:r>
          </a:p>
          <a:p>
            <a:r>
              <a:rPr lang="en-US" dirty="0" smtClean="0">
                <a:latin typeface="+mn-lt"/>
                <a:ea typeface="+mn-ea"/>
                <a:cs typeface="+mn-cs"/>
              </a:rPr>
              <a:t>major capability of the application is the introduction of self-consistent transport calculations with the</a:t>
            </a:r>
          </a:p>
          <a:p>
            <a:r>
              <a:rPr lang="en-US" dirty="0" smtClean="0">
                <a:latin typeface="+mn-lt"/>
                <a:ea typeface="+mn-ea"/>
                <a:cs typeface="+mn-cs"/>
              </a:rPr>
              <a:t>capability of updating the background plasma, hence performing quasi-linear calculations (the number</a:t>
            </a:r>
          </a:p>
          <a:p>
            <a:r>
              <a:rPr lang="en-US" dirty="0" smtClean="0">
                <a:latin typeface="+mn-lt"/>
                <a:ea typeface="+mn-ea"/>
                <a:cs typeface="+mn-cs"/>
              </a:rPr>
              <a:t>of CPU hours for this type of calculations is 15000). Several new features are under consideration,</a:t>
            </a:r>
          </a:p>
          <a:p>
            <a:r>
              <a:rPr lang="en-US" dirty="0" smtClean="0">
                <a:latin typeface="+mn-lt"/>
                <a:ea typeface="+mn-ea"/>
                <a:cs typeface="+mn-cs"/>
              </a:rPr>
              <a:t>being an important one to use ISDEP for </a:t>
            </a:r>
            <a:r>
              <a:rPr lang="en-US" dirty="0" err="1" smtClean="0">
                <a:latin typeface="+mn-lt"/>
                <a:ea typeface="+mn-ea"/>
                <a:cs typeface="+mn-cs"/>
              </a:rPr>
              <a:t>tokamak</a:t>
            </a:r>
            <a:r>
              <a:rPr lang="en-US" dirty="0" smtClean="0">
                <a:latin typeface="+mn-lt"/>
                <a:ea typeface="+mn-ea"/>
                <a:cs typeface="+mn-cs"/>
              </a:rPr>
              <a:t> configuration and, in particular, for ITER </a:t>
            </a:r>
            <a:r>
              <a:rPr lang="en-US" dirty="0" err="1" smtClean="0">
                <a:latin typeface="+mn-lt"/>
                <a:ea typeface="+mn-ea"/>
                <a:cs typeface="+mn-cs"/>
              </a:rPr>
              <a:t>tokamak</a:t>
            </a:r>
            <a:r>
              <a:rPr lang="en-US" dirty="0" smtClean="0">
                <a:latin typeface="+mn-lt"/>
                <a:ea typeface="+mn-ea"/>
                <a:cs typeface="+mn-cs"/>
              </a:rPr>
              <a:t>.</a:t>
            </a:r>
          </a:p>
          <a:p>
            <a:r>
              <a:rPr lang="en-US" dirty="0" smtClean="0">
                <a:latin typeface="+mn-lt"/>
                <a:ea typeface="+mn-ea"/>
                <a:cs typeface="+mn-cs"/>
              </a:rPr>
              <a:t>ISDEP code has been also used to perform </a:t>
            </a:r>
            <a:r>
              <a:rPr lang="en-US" dirty="0" err="1" smtClean="0">
                <a:latin typeface="+mn-lt"/>
                <a:ea typeface="+mn-ea"/>
                <a:cs typeface="+mn-cs"/>
              </a:rPr>
              <a:t>divertor</a:t>
            </a:r>
            <a:r>
              <a:rPr lang="en-US" dirty="0" smtClean="0">
                <a:latin typeface="+mn-lt"/>
                <a:ea typeface="+mn-ea"/>
                <a:cs typeface="+mn-cs"/>
              </a:rPr>
              <a:t> studies in magnetic confinement devices. The</a:t>
            </a:r>
          </a:p>
          <a:p>
            <a:r>
              <a:rPr lang="en-US" dirty="0" smtClean="0">
                <a:latin typeface="+mn-lt"/>
                <a:ea typeface="+mn-ea"/>
                <a:cs typeface="+mn-cs"/>
              </a:rPr>
              <a:t>strike points of the ions against the vacuum chamber are estimated and it is possible to develop</a:t>
            </a:r>
          </a:p>
          <a:p>
            <a:r>
              <a:rPr lang="en-US" dirty="0" smtClean="0">
                <a:latin typeface="+mn-lt"/>
                <a:ea typeface="+mn-ea"/>
                <a:cs typeface="+mn-cs"/>
              </a:rPr>
              <a:t>strategies to minimize such strikes.</a:t>
            </a:r>
          </a:p>
          <a:p>
            <a:r>
              <a:rPr lang="en-US" dirty="0" smtClean="0">
                <a:latin typeface="+mn-lt"/>
                <a:ea typeface="+mn-ea"/>
                <a:cs typeface="+mn-cs"/>
              </a:rPr>
              <a:t>The </a:t>
            </a:r>
            <a:r>
              <a:rPr lang="en-US" dirty="0" err="1" smtClean="0">
                <a:latin typeface="+mn-lt"/>
                <a:ea typeface="+mn-ea"/>
                <a:cs typeface="+mn-cs"/>
              </a:rPr>
              <a:t>MaRaTra</a:t>
            </a:r>
            <a:r>
              <a:rPr lang="en-US" dirty="0" smtClean="0">
                <a:latin typeface="+mn-lt"/>
                <a:ea typeface="+mn-ea"/>
                <a:cs typeface="+mn-cs"/>
              </a:rPr>
              <a:t> application is used to study plasma heating by a microwave beam simulated by a huge</a:t>
            </a:r>
          </a:p>
          <a:p>
            <a:r>
              <a:rPr lang="en-US" dirty="0" smtClean="0">
                <a:latin typeface="+mn-lt"/>
                <a:ea typeface="+mn-ea"/>
                <a:cs typeface="+mn-cs"/>
              </a:rPr>
              <a:t>number of rays. This application is useful especially for estimating the properties of Electron</a:t>
            </a:r>
          </a:p>
          <a:p>
            <a:r>
              <a:rPr lang="en-US" dirty="0" smtClean="0">
                <a:latin typeface="+mn-lt"/>
                <a:ea typeface="+mn-ea"/>
                <a:cs typeface="+mn-cs"/>
              </a:rPr>
              <a:t>Bernstein Waves, which present a quasi-electrostatic polarization and cannot be simulated with the</a:t>
            </a:r>
          </a:p>
          <a:p>
            <a:r>
              <a:rPr lang="en-US" dirty="0" smtClean="0">
                <a:latin typeface="+mn-lt"/>
                <a:ea typeface="+mn-ea"/>
                <a:cs typeface="+mn-cs"/>
              </a:rPr>
              <a:t>usual number of rays. </a:t>
            </a:r>
            <a:r>
              <a:rPr lang="en-US" dirty="0" err="1" smtClean="0">
                <a:latin typeface="+mn-lt"/>
                <a:ea typeface="+mn-ea"/>
                <a:cs typeface="+mn-cs"/>
              </a:rPr>
              <a:t>MaRaTra</a:t>
            </a:r>
            <a:r>
              <a:rPr lang="en-US" dirty="0" smtClean="0">
                <a:latin typeface="+mn-lt"/>
                <a:ea typeface="+mn-ea"/>
                <a:cs typeface="+mn-cs"/>
              </a:rPr>
              <a:t> can be used also to optimize the microwave launching position and</a:t>
            </a:r>
          </a:p>
          <a:p>
            <a:r>
              <a:rPr lang="en-US" dirty="0" smtClean="0">
                <a:latin typeface="+mn-lt"/>
                <a:ea typeface="+mn-ea"/>
                <a:cs typeface="+mn-cs"/>
              </a:rPr>
              <a:t>characteristics, as has been done in TJ-II </a:t>
            </a:r>
            <a:r>
              <a:rPr lang="en-US" dirty="0" err="1" smtClean="0">
                <a:latin typeface="+mn-lt"/>
                <a:ea typeface="+mn-ea"/>
                <a:cs typeface="+mn-cs"/>
              </a:rPr>
              <a:t>stellarator</a:t>
            </a:r>
            <a:r>
              <a:rPr lang="en-US" dirty="0" smtClean="0">
                <a:latin typeface="+mn-lt"/>
                <a:ea typeface="+mn-ea"/>
                <a:cs typeface="+mn-cs"/>
              </a:rPr>
              <a:t>. One important feature of this application is that no</a:t>
            </a:r>
          </a:p>
          <a:p>
            <a:r>
              <a:rPr lang="en-US" dirty="0" smtClean="0">
                <a:latin typeface="+mn-lt"/>
                <a:ea typeface="+mn-ea"/>
                <a:cs typeface="+mn-cs"/>
              </a:rPr>
              <a:t>result can be lost, since the beam structure must be kept. In order to guarantee this fact, the</a:t>
            </a:r>
          </a:p>
          <a:p>
            <a:r>
              <a:rPr lang="en-US" dirty="0" err="1" smtClean="0">
                <a:latin typeface="+mn-lt"/>
                <a:ea typeface="+mn-ea"/>
                <a:cs typeface="+mn-cs"/>
              </a:rPr>
              <a:t>metascheduler</a:t>
            </a:r>
            <a:r>
              <a:rPr lang="en-US" dirty="0" smtClean="0">
                <a:latin typeface="+mn-lt"/>
                <a:ea typeface="+mn-ea"/>
                <a:cs typeface="+mn-cs"/>
              </a:rPr>
              <a:t> </a:t>
            </a:r>
            <a:r>
              <a:rPr lang="en-US" dirty="0" err="1" smtClean="0">
                <a:latin typeface="+mn-lt"/>
                <a:ea typeface="+mn-ea"/>
                <a:cs typeface="+mn-cs"/>
              </a:rPr>
              <a:t>GridWay</a:t>
            </a:r>
            <a:r>
              <a:rPr lang="en-US" dirty="0" smtClean="0">
                <a:latin typeface="+mn-lt"/>
                <a:ea typeface="+mn-ea"/>
                <a:cs typeface="+mn-cs"/>
              </a:rPr>
              <a:t> is used to launch the application and to pick the results, organizing the</a:t>
            </a:r>
          </a:p>
          <a:p>
            <a:r>
              <a:rPr lang="en-GB" dirty="0" smtClean="0">
                <a:latin typeface="+mn-lt"/>
                <a:ea typeface="+mn-ea"/>
                <a:cs typeface="+mn-cs"/>
              </a:rPr>
              <a:t>workflow.</a:t>
            </a:r>
          </a:p>
          <a:p>
            <a:r>
              <a:rPr lang="en-US" dirty="0" smtClean="0">
                <a:latin typeface="+mn-lt"/>
                <a:ea typeface="+mn-ea"/>
                <a:cs typeface="+mn-cs"/>
              </a:rPr>
              <a:t>Another embarrassingly parallel application is the simulation of the Electrostatic Residual Ion dump</a:t>
            </a:r>
          </a:p>
          <a:p>
            <a:r>
              <a:rPr lang="en-US" dirty="0" smtClean="0">
                <a:latin typeface="+mn-lt"/>
                <a:ea typeface="+mn-ea"/>
                <a:cs typeface="+mn-cs"/>
              </a:rPr>
              <a:t>(ERID) of the Neutral Beam Injector (NBI) of ITER. The goal of these calculations is to elucidate if</a:t>
            </a:r>
          </a:p>
          <a:p>
            <a:r>
              <a:rPr lang="en-US" dirty="0" smtClean="0">
                <a:latin typeface="+mn-lt"/>
                <a:ea typeface="+mn-ea"/>
                <a:cs typeface="+mn-cs"/>
              </a:rPr>
              <a:t>the ERID or the Magnetic RID concept will be finally chosen for the NBI if ITER. So these</a:t>
            </a:r>
          </a:p>
          <a:p>
            <a:r>
              <a:rPr lang="en-US" dirty="0" smtClean="0">
                <a:latin typeface="+mn-lt"/>
                <a:ea typeface="+mn-ea"/>
                <a:cs typeface="+mn-cs"/>
              </a:rPr>
              <a:t>simulations have a direct impact on ITER design.</a:t>
            </a:r>
          </a:p>
          <a:p>
            <a:r>
              <a:rPr lang="en-US" dirty="0" err="1" smtClean="0">
                <a:latin typeface="+mn-lt"/>
                <a:ea typeface="+mn-ea"/>
                <a:cs typeface="+mn-cs"/>
              </a:rPr>
              <a:t>Stellarator</a:t>
            </a:r>
            <a:r>
              <a:rPr lang="en-US" dirty="0" smtClean="0">
                <a:latin typeface="+mn-lt"/>
                <a:ea typeface="+mn-ea"/>
                <a:cs typeface="+mn-cs"/>
              </a:rPr>
              <a:t> Optimization Application is based on a standard fusion code, VMEC that is used to</a:t>
            </a:r>
          </a:p>
          <a:p>
            <a:r>
              <a:rPr lang="en-US" dirty="0" smtClean="0">
                <a:latin typeface="+mn-lt"/>
                <a:ea typeface="+mn-ea"/>
                <a:cs typeface="+mn-cs"/>
              </a:rPr>
              <a:t>estimate the equilibrium magnetic configuration. The </a:t>
            </a:r>
            <a:r>
              <a:rPr lang="en-US" dirty="0" err="1" smtClean="0">
                <a:latin typeface="+mn-lt"/>
                <a:ea typeface="+mn-ea"/>
                <a:cs typeface="+mn-cs"/>
              </a:rPr>
              <a:t>Stellarator</a:t>
            </a:r>
            <a:r>
              <a:rPr lang="en-US" dirty="0" smtClean="0">
                <a:latin typeface="+mn-lt"/>
                <a:ea typeface="+mn-ea"/>
                <a:cs typeface="+mn-cs"/>
              </a:rPr>
              <a:t> Optimization is needed to find the</a:t>
            </a:r>
          </a:p>
          <a:p>
            <a:r>
              <a:rPr lang="en-US" dirty="0" smtClean="0">
                <a:latin typeface="+mn-lt"/>
                <a:ea typeface="+mn-ea"/>
                <a:cs typeface="+mn-cs"/>
              </a:rPr>
              <a:t>magnetic configuration that is optimum with respect to a certain criterion that is described by a target</a:t>
            </a:r>
          </a:p>
          <a:p>
            <a:r>
              <a:rPr lang="en-US" dirty="0" smtClean="0">
                <a:latin typeface="+mn-lt"/>
                <a:ea typeface="+mn-ea"/>
                <a:cs typeface="+mn-cs"/>
              </a:rPr>
              <a:t>function. This application works by choosing the best configuration by using a genetic algorithm,</a:t>
            </a:r>
          </a:p>
          <a:p>
            <a:r>
              <a:rPr lang="en-US" dirty="0" smtClean="0">
                <a:latin typeface="+mn-lt"/>
                <a:ea typeface="+mn-ea"/>
                <a:cs typeface="+mn-cs"/>
              </a:rPr>
              <a:t>which imposes especial demands on the application working.</a:t>
            </a:r>
          </a:p>
          <a:p>
            <a:r>
              <a:rPr lang="en-US" dirty="0" smtClean="0">
                <a:latin typeface="+mn-lt"/>
                <a:ea typeface="+mn-ea"/>
                <a:cs typeface="+mn-cs"/>
              </a:rPr>
              <a:t>More applications are in the process of being ported, like a linear version of a turbulence </a:t>
            </a:r>
            <a:r>
              <a:rPr lang="en-US" dirty="0" err="1" smtClean="0">
                <a:latin typeface="+mn-lt"/>
                <a:ea typeface="+mn-ea"/>
                <a:cs typeface="+mn-cs"/>
              </a:rPr>
              <a:t>gyrokinetic</a:t>
            </a:r>
            <a:endParaRPr lang="en-US" dirty="0" smtClean="0">
              <a:latin typeface="+mn-lt"/>
              <a:ea typeface="+mn-ea"/>
              <a:cs typeface="+mn-cs"/>
            </a:endParaRPr>
          </a:p>
          <a:p>
            <a:r>
              <a:rPr lang="en-US" dirty="0" smtClean="0">
                <a:latin typeface="+mn-lt"/>
                <a:ea typeface="+mn-ea"/>
                <a:cs typeface="+mn-cs"/>
              </a:rPr>
              <a:t>code (GYSELA) or one for designing plasma diagnostics.</a:t>
            </a:r>
          </a:p>
          <a:p>
            <a:r>
              <a:rPr lang="en-US" dirty="0" smtClean="0">
                <a:latin typeface="+mn-lt"/>
                <a:ea typeface="+mn-ea"/>
                <a:cs typeface="+mn-cs"/>
              </a:rPr>
              <a:t>One important recent novelty is the possibility of using the KEPLER workflow orchestration to</a:t>
            </a:r>
          </a:p>
          <a:p>
            <a:r>
              <a:rPr lang="en-US" dirty="0" smtClean="0">
                <a:latin typeface="+mn-lt"/>
                <a:ea typeface="+mn-ea"/>
                <a:cs typeface="+mn-cs"/>
              </a:rPr>
              <a:t>organize complex workflows in the grid, among the above described or other applications.</a:t>
            </a:r>
          </a:p>
          <a:p>
            <a:r>
              <a:rPr lang="en-US" dirty="0" smtClean="0">
                <a:latin typeface="+mn-lt"/>
                <a:ea typeface="+mn-ea"/>
                <a:cs typeface="+mn-cs"/>
              </a:rPr>
              <a:t>As a result of these activities the project EUFORIA has been launched. This project is envisaged for</a:t>
            </a:r>
          </a:p>
          <a:p>
            <a:r>
              <a:rPr lang="en-US" dirty="0" smtClean="0">
                <a:latin typeface="+mn-lt"/>
                <a:ea typeface="+mn-ea"/>
                <a:cs typeface="+mn-cs"/>
              </a:rPr>
              <a:t>bringing fusion community to both high performance computers and computing grids. This project</a:t>
            </a:r>
          </a:p>
          <a:p>
            <a:r>
              <a:rPr lang="en-US" dirty="0" smtClean="0">
                <a:latin typeface="+mn-lt"/>
                <a:ea typeface="+mn-ea"/>
                <a:cs typeface="+mn-cs"/>
              </a:rPr>
              <a:t>will enable more plasma physicists to use the grid for their customary activities.</a:t>
            </a:r>
          </a:p>
          <a:p>
            <a:endParaRPr lang="en-US" dirty="0" smtClean="0">
              <a:latin typeface="+mn-lt"/>
              <a:ea typeface="+mn-ea"/>
              <a:cs typeface="+mn-cs"/>
            </a:endParaRPr>
          </a:p>
          <a:p>
            <a:endParaRPr lang="en-US" dirty="0" smtClean="0">
              <a:latin typeface="+mn-lt"/>
              <a:ea typeface="+mn-ea"/>
              <a:cs typeface="+mn-cs"/>
            </a:endParaRPr>
          </a:p>
          <a:p>
            <a:r>
              <a:rPr lang="en-US" dirty="0" smtClean="0">
                <a:latin typeface="+mn-lt"/>
                <a:ea typeface="+mn-ea"/>
                <a:cs typeface="+mn-cs"/>
              </a:rPr>
              <a:t>Grid demos for ITER (2003): http://www.fusiongrid.org/about/events/iter-grid-agenda-2003.pdf</a:t>
            </a:r>
          </a:p>
          <a:p>
            <a:endParaRPr lang="en-US" dirty="0" smtClean="0">
              <a:latin typeface="+mn-lt"/>
              <a:ea typeface="+mn-ea"/>
              <a:cs typeface="+mn-cs"/>
            </a:endParaRPr>
          </a:p>
          <a:p>
            <a:r>
              <a:rPr lang="en-US" dirty="0" smtClean="0">
                <a:latin typeface="+mn-lt"/>
                <a:ea typeface="+mn-ea"/>
                <a:cs typeface="+mn-cs"/>
              </a:rPr>
              <a:t>DEISA/EGEE interaction scenario for fusion from OMII-Europe: http://wwwiscampos.ifca.es/users/iscampos/docs/EUFORIA/2008-04-22_OMII-EU_FactSheet_EUFORIA_InteropUseCase_v1.pdf</a:t>
            </a:r>
          </a:p>
          <a:p>
            <a:endParaRPr lang="en-US" dirty="0" smtClean="0">
              <a:latin typeface="+mn-lt"/>
              <a:ea typeface="+mn-ea"/>
              <a:cs typeface="+mn-cs"/>
            </a:endParaRPr>
          </a:p>
          <a:p>
            <a:endParaRPr lang="en-US" dirty="0" smtClean="0">
              <a:latin typeface="+mn-lt"/>
              <a:ea typeface="+mn-ea"/>
              <a:cs typeface="+mn-cs"/>
            </a:endParaRPr>
          </a:p>
          <a:p>
            <a:r>
              <a:rPr lang="en-US" dirty="0" smtClean="0">
                <a:latin typeface="+mn-lt"/>
                <a:ea typeface="+mn-ea"/>
                <a:cs typeface="+mn-cs"/>
              </a:rPr>
              <a:t>From DEISA digest (http://www.deisa.eu/press/Media/DEISA-Digest.pdf):</a:t>
            </a:r>
          </a:p>
          <a:p>
            <a:r>
              <a:rPr lang="en-US" dirty="0" smtClean="0"/>
              <a:t>“Fusion energy is one of the </a:t>
            </a:r>
            <a:r>
              <a:rPr lang="en-GB" dirty="0" smtClean="0"/>
              <a:t>rare alternatives for solving</a:t>
            </a:r>
          </a:p>
          <a:p>
            <a:r>
              <a:rPr lang="en-GB" dirty="0" smtClean="0"/>
              <a:t>the world’s energy problem.</a:t>
            </a:r>
          </a:p>
          <a:p>
            <a:r>
              <a:rPr lang="en-US" dirty="0" smtClean="0"/>
              <a:t>It has been estimated that</a:t>
            </a:r>
          </a:p>
          <a:p>
            <a:r>
              <a:rPr lang="en-GB" dirty="0" smtClean="0"/>
              <a:t>the world’s energy</a:t>
            </a:r>
          </a:p>
          <a:p>
            <a:r>
              <a:rPr lang="en-US" dirty="0" smtClean="0"/>
              <a:t>consumption will double or triple by the</a:t>
            </a:r>
          </a:p>
          <a:p>
            <a:r>
              <a:rPr lang="en-US" dirty="0" smtClean="0"/>
              <a:t>end of the century. Even if the Western</a:t>
            </a:r>
          </a:p>
          <a:p>
            <a:r>
              <a:rPr lang="en-US" dirty="0" smtClean="0"/>
              <a:t>world can achieve the goals set for</a:t>
            </a:r>
          </a:p>
          <a:p>
            <a:r>
              <a:rPr lang="en-US" dirty="0" smtClean="0"/>
              <a:t>saving energy, it will not be able to</a:t>
            </a:r>
          </a:p>
          <a:p>
            <a:r>
              <a:rPr lang="en-US" dirty="0" smtClean="0"/>
              <a:t>compensate for the growing energy</a:t>
            </a:r>
          </a:p>
          <a:p>
            <a:r>
              <a:rPr lang="en-US" dirty="0" smtClean="0"/>
              <a:t>needs of the current developing</a:t>
            </a:r>
          </a:p>
          <a:p>
            <a:r>
              <a:rPr lang="en-GB" dirty="0" smtClean="0"/>
              <a:t>countries.</a:t>
            </a:r>
          </a:p>
          <a:p>
            <a:r>
              <a:rPr lang="en-GB" dirty="0" smtClean="0"/>
              <a:t>Fusion energy has several</a:t>
            </a:r>
          </a:p>
          <a:p>
            <a:r>
              <a:rPr lang="en-US" dirty="0" smtClean="0"/>
              <a:t>advantages over nuclear fission power</a:t>
            </a:r>
          </a:p>
          <a:p>
            <a:r>
              <a:rPr lang="en-US" dirty="0" smtClean="0"/>
              <a:t>or fossil fuels. Fusion energy has minor</a:t>
            </a:r>
          </a:p>
          <a:p>
            <a:r>
              <a:rPr lang="en-US" dirty="0" smtClean="0"/>
              <a:t>effects on the environment, it does not</a:t>
            </a:r>
          </a:p>
          <a:p>
            <a:r>
              <a:rPr lang="en-GB" dirty="0" smtClean="0"/>
              <a:t>generate long-term radioactive waste</a:t>
            </a:r>
          </a:p>
          <a:p>
            <a:r>
              <a:rPr lang="en-US" dirty="0" smtClean="0"/>
              <a:t>and the resources are abundant, evenly</a:t>
            </a:r>
          </a:p>
          <a:p>
            <a:r>
              <a:rPr lang="en-GB" dirty="0" smtClean="0"/>
              <a:t>dispersed around Earth.</a:t>
            </a:r>
          </a:p>
          <a:p>
            <a:r>
              <a:rPr lang="en-US" dirty="0" smtClean="0"/>
              <a:t>“Nuclear fusion is a very</a:t>
            </a:r>
          </a:p>
          <a:p>
            <a:r>
              <a:rPr lang="en-US" dirty="0" smtClean="0"/>
              <a:t>challenging research field. At the</a:t>
            </a:r>
          </a:p>
          <a:p>
            <a:r>
              <a:rPr lang="en-US" dirty="0" smtClean="0"/>
              <a:t>moment, it involves three main</a:t>
            </a:r>
          </a:p>
          <a:p>
            <a:r>
              <a:rPr lang="en-US" dirty="0" smtClean="0"/>
              <a:t>problems: heating, confinement and</a:t>
            </a:r>
          </a:p>
          <a:p>
            <a:r>
              <a:rPr lang="en-US" dirty="0" smtClean="0"/>
              <a:t>materials’ durability. Our research deals</a:t>
            </a:r>
          </a:p>
          <a:p>
            <a:r>
              <a:rPr lang="en-US" dirty="0" smtClean="0"/>
              <a:t>with the confinement of fusion plasma”,</a:t>
            </a:r>
          </a:p>
          <a:p>
            <a:r>
              <a:rPr lang="en-US" dirty="0" smtClean="0"/>
              <a:t>says </a:t>
            </a:r>
            <a:r>
              <a:rPr lang="en-US" dirty="0" err="1" smtClean="0"/>
              <a:t>Timo</a:t>
            </a:r>
            <a:r>
              <a:rPr lang="en-US" dirty="0" smtClean="0"/>
              <a:t> </a:t>
            </a:r>
            <a:r>
              <a:rPr lang="en-US" dirty="0" err="1" smtClean="0"/>
              <a:t>Kiviniemi</a:t>
            </a:r>
            <a:r>
              <a:rPr lang="en-US" dirty="0" smtClean="0"/>
              <a:t> who works at the</a:t>
            </a:r>
          </a:p>
          <a:p>
            <a:r>
              <a:rPr lang="en-GB" dirty="0" smtClean="0"/>
              <a:t>Laboratory of Advanced Energy</a:t>
            </a:r>
          </a:p>
          <a:p>
            <a:r>
              <a:rPr lang="en-US" dirty="0" smtClean="0"/>
              <a:t>Systems at Helsinki University of</a:t>
            </a:r>
          </a:p>
          <a:p>
            <a:r>
              <a:rPr lang="en-GB" dirty="0" smtClean="0"/>
              <a:t>Technology.</a:t>
            </a:r>
          </a:p>
          <a:p>
            <a:r>
              <a:rPr lang="en-US" dirty="0" smtClean="0"/>
              <a:t>To release significant amounts</a:t>
            </a:r>
          </a:p>
          <a:p>
            <a:r>
              <a:rPr lang="en-US" dirty="0" smtClean="0"/>
              <a:t>of energy in a fusion reaction under</a:t>
            </a:r>
          </a:p>
          <a:p>
            <a:r>
              <a:rPr lang="en-GB" dirty="0" smtClean="0"/>
              <a:t>terrestrial conditions requires a</a:t>
            </a:r>
          </a:p>
          <a:p>
            <a:r>
              <a:rPr lang="en-GB" dirty="0" smtClean="0"/>
              <a:t>temperature of over 100 million ◦C.</a:t>
            </a:r>
          </a:p>
          <a:p>
            <a:r>
              <a:rPr lang="en-GB" dirty="0" smtClean="0"/>
              <a:t>Attaining such extreme temperatures</a:t>
            </a:r>
          </a:p>
          <a:p>
            <a:r>
              <a:rPr lang="en-US" dirty="0" smtClean="0"/>
              <a:t>requires efficient heating of plasma</a:t>
            </a:r>
          </a:p>
          <a:p>
            <a:r>
              <a:rPr lang="en-GB" dirty="0" smtClean="0"/>
              <a:t>with minimized thermal losses.</a:t>
            </a:r>
          </a:p>
          <a:p>
            <a:r>
              <a:rPr lang="en-US" dirty="0" smtClean="0"/>
              <a:t>The best performance has been attained</a:t>
            </a:r>
          </a:p>
          <a:p>
            <a:r>
              <a:rPr lang="en-US" dirty="0" smtClean="0"/>
              <a:t>by using </a:t>
            </a:r>
            <a:r>
              <a:rPr lang="en-US" dirty="0" err="1" smtClean="0"/>
              <a:t>tokamak</a:t>
            </a:r>
            <a:r>
              <a:rPr lang="en-US" dirty="0" smtClean="0"/>
              <a:t>-type test reactors,</a:t>
            </a:r>
          </a:p>
          <a:p>
            <a:r>
              <a:rPr lang="en-US" dirty="0" smtClean="0"/>
              <a:t>where plasma is floated with the help of</a:t>
            </a:r>
          </a:p>
          <a:p>
            <a:r>
              <a:rPr lang="en-US" dirty="0" smtClean="0"/>
              <a:t>strong magnets in the chamber to form</a:t>
            </a:r>
          </a:p>
          <a:p>
            <a:r>
              <a:rPr lang="en-US" dirty="0" smtClean="0"/>
              <a:t>a </a:t>
            </a:r>
            <a:r>
              <a:rPr lang="en-US" dirty="0" err="1" smtClean="0"/>
              <a:t>toroidal</a:t>
            </a:r>
            <a:r>
              <a:rPr lang="en-US" dirty="0" smtClean="0"/>
              <a:t> (doughnut-shape) ring. The</a:t>
            </a:r>
          </a:p>
          <a:p>
            <a:r>
              <a:rPr lang="en-US" dirty="0" smtClean="0"/>
              <a:t>magnetic field confines the plasma by</a:t>
            </a:r>
          </a:p>
          <a:p>
            <a:r>
              <a:rPr lang="en-GB" dirty="0" smtClean="0"/>
              <a:t>preventing charged particles from</a:t>
            </a:r>
          </a:p>
          <a:p>
            <a:r>
              <a:rPr lang="en-US" dirty="0" smtClean="0"/>
              <a:t>escaping; it also keeps plasma detached</a:t>
            </a:r>
          </a:p>
          <a:p>
            <a:r>
              <a:rPr lang="en-US" dirty="0" smtClean="0"/>
              <a:t>from the chamber walls, which reduces</a:t>
            </a:r>
          </a:p>
          <a:p>
            <a:r>
              <a:rPr lang="en-US" dirty="0" smtClean="0"/>
              <a:t>thermal loss and stress on the reactor</a:t>
            </a:r>
          </a:p>
          <a:p>
            <a:r>
              <a:rPr lang="en-US" dirty="0" smtClean="0"/>
              <a:t>wall structures. There are several</a:t>
            </a:r>
          </a:p>
          <a:p>
            <a:r>
              <a:rPr lang="en-US" dirty="0" smtClean="0"/>
              <a:t>experimental devices being tested in</a:t>
            </a:r>
          </a:p>
          <a:p>
            <a:r>
              <a:rPr lang="en-US" dirty="0" smtClean="0"/>
              <a:t>Europe and they continuously produce</a:t>
            </a:r>
          </a:p>
          <a:p>
            <a:r>
              <a:rPr lang="en-US" dirty="0" smtClean="0"/>
              <a:t>basic information needed to advance</a:t>
            </a:r>
          </a:p>
          <a:p>
            <a:r>
              <a:rPr lang="en-GB" dirty="0" smtClean="0"/>
              <a:t>fusion research.</a:t>
            </a:r>
          </a:p>
          <a:p>
            <a:r>
              <a:rPr lang="en-US" dirty="0" smtClean="0"/>
              <a:t>…</a:t>
            </a:r>
          </a:p>
          <a:p>
            <a:r>
              <a:rPr lang="en-US" dirty="0" smtClean="0"/>
              <a:t>The key feature of European fusion</a:t>
            </a:r>
          </a:p>
          <a:p>
            <a:r>
              <a:rPr lang="en-US" dirty="0" smtClean="0"/>
              <a:t>research is exact coordination, which</a:t>
            </a:r>
          </a:p>
          <a:p>
            <a:r>
              <a:rPr lang="en-US" dirty="0" smtClean="0"/>
              <a:t>has made it possible to allocate the</a:t>
            </a:r>
          </a:p>
          <a:p>
            <a:r>
              <a:rPr lang="en-US" dirty="0" smtClean="0"/>
              <a:t>available research resources efficiently</a:t>
            </a:r>
          </a:p>
          <a:p>
            <a:r>
              <a:rPr lang="en-US" dirty="0" smtClean="0"/>
              <a:t>to essential areas of research. The</a:t>
            </a:r>
          </a:p>
          <a:p>
            <a:r>
              <a:rPr lang="en-US" dirty="0" smtClean="0"/>
              <a:t>fusion plasma research at Helsinki</a:t>
            </a:r>
          </a:p>
          <a:p>
            <a:r>
              <a:rPr lang="en-US" dirty="0" smtClean="0"/>
              <a:t>University of Technology is also part</a:t>
            </a:r>
          </a:p>
          <a:p>
            <a:r>
              <a:rPr lang="en-US" dirty="0" smtClean="0"/>
              <a:t>of the carefully coordinated program.</a:t>
            </a:r>
          </a:p>
          <a:p>
            <a:r>
              <a:rPr lang="en-US" dirty="0" smtClean="0"/>
              <a:t>The national program in Finland is</a:t>
            </a:r>
          </a:p>
          <a:p>
            <a:r>
              <a:rPr lang="en-US" dirty="0" smtClean="0"/>
              <a:t>coordinated by the Finnish Funding</a:t>
            </a:r>
          </a:p>
          <a:p>
            <a:r>
              <a:rPr lang="en-US" dirty="0" smtClean="0"/>
              <a:t>Agency for Technology and Innovation</a:t>
            </a:r>
          </a:p>
          <a:p>
            <a:r>
              <a:rPr lang="en-US" dirty="0" smtClean="0"/>
              <a:t>(</a:t>
            </a:r>
            <a:r>
              <a:rPr lang="en-US" dirty="0" err="1" smtClean="0"/>
              <a:t>Tekes</a:t>
            </a:r>
            <a:r>
              <a:rPr lang="en-US" dirty="0" smtClean="0"/>
              <a:t>) and the program is strongly</a:t>
            </a:r>
          </a:p>
          <a:p>
            <a:r>
              <a:rPr lang="en-US" dirty="0" smtClean="0"/>
              <a:t>integrated to the European fusion</a:t>
            </a:r>
          </a:p>
          <a:p>
            <a:r>
              <a:rPr lang="en-GB" dirty="0" smtClean="0"/>
              <a:t>program.</a:t>
            </a:r>
          </a:p>
          <a:p>
            <a:r>
              <a:rPr lang="en-US" dirty="0" smtClean="0"/>
              <a:t>The ITER </a:t>
            </a:r>
            <a:r>
              <a:rPr lang="en-US" dirty="0" err="1" smtClean="0"/>
              <a:t>tokamak</a:t>
            </a:r>
            <a:r>
              <a:rPr lang="en-US" dirty="0" smtClean="0"/>
              <a:t> being built in</a:t>
            </a:r>
          </a:p>
          <a:p>
            <a:r>
              <a:rPr lang="en-US" dirty="0" smtClean="0"/>
              <a:t>France will not be connected to the</a:t>
            </a:r>
          </a:p>
          <a:p>
            <a:r>
              <a:rPr lang="en-US" dirty="0" smtClean="0"/>
              <a:t>mains network yet. It will be used as</a:t>
            </a:r>
          </a:p>
          <a:p>
            <a:r>
              <a:rPr lang="en-US" dirty="0" smtClean="0"/>
              <a:t>a research instrument to demonstrate,</a:t>
            </a:r>
          </a:p>
          <a:p>
            <a:r>
              <a:rPr lang="en-US" dirty="0" smtClean="0"/>
              <a:t>among other things, that the power</a:t>
            </a:r>
          </a:p>
          <a:p>
            <a:r>
              <a:rPr lang="en-US" dirty="0" smtClean="0"/>
              <a:t>plant can actually generate more energy</a:t>
            </a:r>
          </a:p>
          <a:p>
            <a:r>
              <a:rPr lang="en-GB" dirty="0" smtClean="0"/>
              <a:t>than it consumes.</a:t>
            </a:r>
          </a:p>
          <a:p>
            <a:r>
              <a:rPr lang="en-US" dirty="0" smtClean="0"/>
              <a:t>“This has never been proved with</a:t>
            </a:r>
          </a:p>
          <a:p>
            <a:r>
              <a:rPr lang="en-US" dirty="0" smtClean="0"/>
              <a:t>any device before. However, it has been</a:t>
            </a:r>
          </a:p>
          <a:p>
            <a:r>
              <a:rPr lang="en-US" dirty="0" smtClean="0"/>
              <a:t>observed that the ratio improves with</a:t>
            </a:r>
          </a:p>
          <a:p>
            <a:r>
              <a:rPr lang="en-US" dirty="0" smtClean="0"/>
              <a:t>the size of the device”, says </a:t>
            </a:r>
            <a:r>
              <a:rPr lang="en-US" dirty="0" err="1" smtClean="0"/>
              <a:t>Kiviniemi</a:t>
            </a:r>
            <a:r>
              <a:rPr lang="en-US" dirty="0" smtClean="0"/>
              <a:t>.</a:t>
            </a:r>
          </a:p>
          <a:p>
            <a:r>
              <a:rPr lang="en-US" dirty="0" smtClean="0"/>
              <a:t>He estimates that in the future, the</a:t>
            </a:r>
          </a:p>
          <a:p>
            <a:r>
              <a:rPr lang="en-US" dirty="0" smtClean="0"/>
              <a:t>energy volumes generated by the fusion</a:t>
            </a:r>
          </a:p>
          <a:p>
            <a:r>
              <a:rPr lang="en-US" dirty="0" smtClean="0"/>
              <a:t>power plants then in commercial use</a:t>
            </a:r>
          </a:p>
          <a:p>
            <a:r>
              <a:rPr lang="en-US" dirty="0" smtClean="0"/>
              <a:t>will roughly match the capacities of the</a:t>
            </a:r>
          </a:p>
          <a:p>
            <a:r>
              <a:rPr lang="en-US" dirty="0" smtClean="0"/>
              <a:t>largest currently used power plants,</a:t>
            </a:r>
          </a:p>
          <a:p>
            <a:r>
              <a:rPr lang="en-GB" dirty="0" smtClean="0"/>
              <a:t>about 1000 megawatts.</a:t>
            </a:r>
          </a:p>
          <a:p>
            <a:r>
              <a:rPr lang="en-GB" dirty="0" smtClean="0"/>
              <a:t>“The political decision-making</a:t>
            </a:r>
          </a:p>
          <a:p>
            <a:r>
              <a:rPr lang="en-US" dirty="0" smtClean="0"/>
              <a:t>process on the ITER reactor has taken</a:t>
            </a:r>
          </a:p>
          <a:p>
            <a:r>
              <a:rPr lang="en-US" dirty="0" smtClean="0"/>
              <a:t>an eternity. Had more money been</a:t>
            </a:r>
          </a:p>
          <a:p>
            <a:r>
              <a:rPr lang="en-US" dirty="0" smtClean="0"/>
              <a:t>available for fusion research, the reactor</a:t>
            </a:r>
          </a:p>
          <a:p>
            <a:r>
              <a:rPr lang="en-US" dirty="0" smtClean="0"/>
              <a:t>could have been built earlier”, says</a:t>
            </a:r>
          </a:p>
          <a:p>
            <a:r>
              <a:rPr lang="en-GB" dirty="0" err="1" smtClean="0"/>
              <a:t>Kiviniemi</a:t>
            </a:r>
            <a:r>
              <a:rPr lang="en-GB" dirty="0" smtClean="0"/>
              <a:t>.</a:t>
            </a:r>
          </a:p>
          <a:p>
            <a:r>
              <a:rPr lang="en-US" dirty="0" smtClean="0"/>
              <a:t>“However, I am convinced that</a:t>
            </a:r>
          </a:p>
          <a:p>
            <a:r>
              <a:rPr lang="en-US" dirty="0" smtClean="0"/>
              <a:t>fusion reactors will be used for energy</a:t>
            </a:r>
          </a:p>
          <a:p>
            <a:r>
              <a:rPr lang="en-US" dirty="0" smtClean="0"/>
              <a:t>production. Certainly, fusion energy will</a:t>
            </a:r>
          </a:p>
          <a:p>
            <a:r>
              <a:rPr lang="en-US" dirty="0" smtClean="0"/>
              <a:t>be expensive at the beginning, but as</a:t>
            </a:r>
          </a:p>
          <a:p>
            <a:r>
              <a:rPr lang="en-US" dirty="0" smtClean="0"/>
              <a:t>soon as the technology has been</a:t>
            </a:r>
          </a:p>
          <a:p>
            <a:r>
              <a:rPr lang="en-US" dirty="0" smtClean="0"/>
              <a:t>improved, the prices will come down.</a:t>
            </a:r>
          </a:p>
          <a:p>
            <a:r>
              <a:rPr lang="en-US" dirty="0" smtClean="0"/>
              <a:t>As other fuel resources become</a:t>
            </a:r>
          </a:p>
          <a:p>
            <a:r>
              <a:rPr lang="en-US" dirty="0" smtClean="0"/>
              <a:t>depleted, their price will go up and</a:t>
            </a:r>
          </a:p>
          <a:p>
            <a:r>
              <a:rPr lang="en-US" dirty="0" smtClean="0"/>
              <a:t>make fusion energy quite competitive”,</a:t>
            </a:r>
          </a:p>
          <a:p>
            <a:r>
              <a:rPr lang="en-GB" dirty="0" smtClean="0"/>
              <a:t>says </a:t>
            </a:r>
            <a:r>
              <a:rPr lang="en-GB" dirty="0" err="1" smtClean="0"/>
              <a:t>Kiviniemi</a:t>
            </a:r>
            <a:endParaRPr lang="en-GB" dirty="0" smtClean="0"/>
          </a:p>
          <a:p>
            <a:endParaRPr lang="en-GB" dirty="0"/>
          </a:p>
        </p:txBody>
      </p:sp>
      <p:sp>
        <p:nvSpPr>
          <p:cNvPr id="4" name="Slide Number Placeholder 3"/>
          <p:cNvSpPr>
            <a:spLocks noGrp="1"/>
          </p:cNvSpPr>
          <p:nvPr>
            <p:ph type="sldNum" sz="quarter" idx="10"/>
          </p:nvPr>
        </p:nvSpPr>
        <p:spPr/>
        <p:txBody>
          <a:bodyPr/>
          <a:lstStyle/>
          <a:p>
            <a:fld id="{F439AD05-385D-406A-837F-0E01A4BE06C7}" type="slidenum">
              <a:rPr lang="en-GB" smtClean="0"/>
              <a:pPr/>
              <a:t>20</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20FFF95A-5A20-4AF9-956F-672C0A9A7F2C}" type="slidenum">
              <a:rPr lang="en-US"/>
              <a:pPr/>
              <a:t>21</a:t>
            </a:fld>
            <a:endParaRPr lang="en-US"/>
          </a:p>
        </p:txBody>
      </p:sp>
      <p:sp>
        <p:nvSpPr>
          <p:cNvPr id="27651" name="Rectangle 2"/>
          <p:cNvSpPr>
            <a:spLocks noGrp="1" noRot="1" noChangeAspect="1" noChangeArrowheads="1" noTextEdit="1"/>
          </p:cNvSpPr>
          <p:nvPr>
            <p:ph type="sldImg"/>
          </p:nvPr>
        </p:nvSpPr>
        <p:spPr>
          <a:xfrm>
            <a:off x="917575" y="744538"/>
            <a:ext cx="4959350" cy="3719512"/>
          </a:xfrm>
          <a:ln/>
        </p:spPr>
      </p:sp>
      <p:sp>
        <p:nvSpPr>
          <p:cNvPr id="27652" name="Rectangle 3"/>
          <p:cNvSpPr>
            <a:spLocks noGrp="1" noChangeArrowheads="1"/>
          </p:cNvSpPr>
          <p:nvPr>
            <p:ph type="body" idx="1"/>
          </p:nvPr>
        </p:nvSpPr>
        <p:spPr>
          <a:xfrm>
            <a:off x="679292" y="4712296"/>
            <a:ext cx="5435917" cy="4461270"/>
          </a:xfrm>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1DB849CE-F1C8-48B3-B631-7B5B9F20FC45}" type="slidenum">
              <a:rPr lang="en-US" smtClean="0"/>
              <a:pPr/>
              <a:t>23</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p:spPr>
        <p:txBody>
          <a:bodyPr/>
          <a:lstStyle/>
          <a:p>
            <a:endParaRPr lang="en-GB" smtClean="0"/>
          </a:p>
        </p:txBody>
      </p:sp>
      <p:sp>
        <p:nvSpPr>
          <p:cNvPr id="18436" name="Slide Number Placeholder 3"/>
          <p:cNvSpPr>
            <a:spLocks noGrp="1"/>
          </p:cNvSpPr>
          <p:nvPr>
            <p:ph type="sldNum" sz="quarter" idx="5"/>
          </p:nvPr>
        </p:nvSpPr>
        <p:spPr>
          <a:noFill/>
        </p:spPr>
        <p:txBody>
          <a:bodyPr/>
          <a:lstStyle/>
          <a:p>
            <a:fld id="{2874926B-F645-4DC9-B1AC-8F468704C171}" type="slidenum">
              <a:rPr lang="en-US" smtClean="0"/>
              <a:pPr/>
              <a:t>25</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793AFE-6ED7-4C0A-8372-973311772B72}" type="slidenum">
              <a:rPr lang="en-US"/>
              <a:pPr/>
              <a:t>26</a:t>
            </a:fld>
            <a:endParaRPr lang="en-US"/>
          </a:p>
        </p:txBody>
      </p:sp>
      <p:sp>
        <p:nvSpPr>
          <p:cNvPr id="688130" name="Rectangle 2"/>
          <p:cNvSpPr>
            <a:spLocks noGrp="1" noRot="1" noChangeAspect="1" noTextEdit="1"/>
          </p:cNvSpPr>
          <p:nvPr>
            <p:ph type="sldImg"/>
          </p:nvPr>
        </p:nvSpPr>
        <p:spPr>
          <a:xfrm>
            <a:off x="919163" y="746125"/>
            <a:ext cx="4957762" cy="3717925"/>
          </a:xfrm>
          <a:ln/>
        </p:spPr>
      </p:sp>
      <p:sp>
        <p:nvSpPr>
          <p:cNvPr id="688131" name="Rectangle 3"/>
          <p:cNvSpPr>
            <a:spLocks noGrp="1"/>
          </p:cNvSpPr>
          <p:nvPr>
            <p:ph type="body" idx="1"/>
          </p:nvPr>
        </p:nvSpPr>
        <p:spPr>
          <a:xfrm>
            <a:off x="679746" y="4711712"/>
            <a:ext cx="5435010" cy="4460791"/>
          </a:xfrm>
        </p:spPr>
        <p:txBody>
          <a:bodyPr lIns="92025" tIns="46013" rIns="92025" bIns="46013"/>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3DFF19-9D13-4E7B-A0A8-CAD1E9E4B02E}" type="slidenum">
              <a:rPr lang="en-US"/>
              <a:pPr/>
              <a:t>27</a:t>
            </a:fld>
            <a:endParaRPr lang="en-US"/>
          </a:p>
        </p:txBody>
      </p:sp>
      <p:sp>
        <p:nvSpPr>
          <p:cNvPr id="464898" name="Rectangle 2"/>
          <p:cNvSpPr>
            <a:spLocks noGrp="1" noRot="1" noChangeAspect="1" noChangeArrowheads="1" noTextEdit="1"/>
          </p:cNvSpPr>
          <p:nvPr>
            <p:ph type="sldImg"/>
          </p:nvPr>
        </p:nvSpPr>
        <p:spPr>
          <a:ln/>
        </p:spPr>
      </p:sp>
      <p:sp>
        <p:nvSpPr>
          <p:cNvPr id="4648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646AF1-4A38-4C6F-8723-022AAD3B1C29}" type="slidenum">
              <a:rPr lang="en-US"/>
              <a:pPr/>
              <a:t>7</a:t>
            </a:fld>
            <a:endParaRPr lang="en-US"/>
          </a:p>
        </p:txBody>
      </p:sp>
      <p:sp>
        <p:nvSpPr>
          <p:cNvPr id="566274" name="Rectangle 2"/>
          <p:cNvSpPr>
            <a:spLocks noGrp="1" noRot="1" noChangeAspect="1" noChangeArrowheads="1" noTextEdit="1"/>
          </p:cNvSpPr>
          <p:nvPr>
            <p:ph type="sldImg"/>
          </p:nvPr>
        </p:nvSpPr>
        <p:spPr>
          <a:xfrm>
            <a:off x="917575" y="746125"/>
            <a:ext cx="4959350" cy="3719513"/>
          </a:xfrm>
          <a:ln/>
        </p:spPr>
      </p:sp>
      <p:sp>
        <p:nvSpPr>
          <p:cNvPr id="566275" name="Rectangle 3"/>
          <p:cNvSpPr>
            <a:spLocks noGrp="1" noChangeArrowheads="1"/>
          </p:cNvSpPr>
          <p:nvPr>
            <p:ph type="body" idx="1"/>
          </p:nvPr>
        </p:nvSpPr>
        <p:spPr>
          <a:xfrm>
            <a:off x="679746" y="4711712"/>
            <a:ext cx="5435010" cy="4460791"/>
          </a:xfrm>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01F20500-05BD-4853-9AAE-D67CD238EC25}" type="slidenum">
              <a:rPr lang="en-US"/>
              <a:pPr/>
              <a:t>28</a:t>
            </a:fld>
            <a:endParaRPr lang="en-US"/>
          </a:p>
        </p:txBody>
      </p:sp>
      <p:sp>
        <p:nvSpPr>
          <p:cNvPr id="37891" name="Rectangle 2"/>
          <p:cNvSpPr>
            <a:spLocks noGrp="1" noRot="1" noChangeAspect="1" noChangeArrowheads="1" noTextEdit="1"/>
          </p:cNvSpPr>
          <p:nvPr>
            <p:ph type="sldImg"/>
          </p:nvPr>
        </p:nvSpPr>
        <p:spPr>
          <a:xfrm>
            <a:off x="920750" y="744538"/>
            <a:ext cx="4957763" cy="3717925"/>
          </a:xfrm>
          <a:ln/>
        </p:spPr>
      </p:sp>
      <p:sp>
        <p:nvSpPr>
          <p:cNvPr id="37892" name="Rectangle 3"/>
          <p:cNvSpPr>
            <a:spLocks noGrp="1" noChangeArrowheads="1"/>
          </p:cNvSpPr>
          <p:nvPr>
            <p:ph type="body" idx="1"/>
          </p:nvPr>
        </p:nvSpPr>
        <p:spPr>
          <a:xfrm>
            <a:off x="905192" y="4710708"/>
            <a:ext cx="4984117" cy="4462858"/>
          </a:xfrm>
          <a:noFill/>
          <a:ln/>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FA45899E-24C4-4D6F-B312-C95350E6B378}" type="slidenum">
              <a:rPr lang="en-US"/>
              <a:pPr/>
              <a:t>29</a:t>
            </a:fld>
            <a:endParaRPr lang="en-US"/>
          </a:p>
        </p:txBody>
      </p:sp>
      <p:sp>
        <p:nvSpPr>
          <p:cNvPr id="21507" name="Slide Image Placeholder 1"/>
          <p:cNvSpPr>
            <a:spLocks noGrp="1" noRot="1" noChangeAspect="1" noTextEdit="1"/>
          </p:cNvSpPr>
          <p:nvPr>
            <p:ph type="sldImg"/>
          </p:nvPr>
        </p:nvSpPr>
        <p:spPr>
          <a:xfrm>
            <a:off x="919163" y="744538"/>
            <a:ext cx="4959350" cy="3719512"/>
          </a:xfrm>
          <a:ln/>
        </p:spPr>
      </p:sp>
      <p:sp>
        <p:nvSpPr>
          <p:cNvPr id="21508" name="Notes Placeholder 2"/>
          <p:cNvSpPr>
            <a:spLocks noGrp="1"/>
          </p:cNvSpPr>
          <p:nvPr>
            <p:ph type="body" idx="1"/>
          </p:nvPr>
        </p:nvSpPr>
        <p:spPr>
          <a:xfrm>
            <a:off x="679292" y="4712296"/>
            <a:ext cx="5435917" cy="4462859"/>
          </a:xfrm>
          <a:noFill/>
          <a:ln/>
        </p:spPr>
        <p:txBody>
          <a:bodyPr lIns="92008" tIns="46005" rIns="92008" bIns="46005"/>
          <a:lstStyle/>
          <a:p>
            <a:pPr eaLnBrk="1" hangingPunct="1">
              <a:spcBef>
                <a:spcPct val="0"/>
              </a:spcBef>
            </a:pPr>
            <a:endParaRPr lang="en-GB" smtClean="0"/>
          </a:p>
        </p:txBody>
      </p:sp>
      <p:sp>
        <p:nvSpPr>
          <p:cNvPr id="21509" name="Slide Number Placeholder 3"/>
          <p:cNvSpPr txBox="1">
            <a:spLocks noGrp="1"/>
          </p:cNvSpPr>
          <p:nvPr/>
        </p:nvSpPr>
        <p:spPr bwMode="auto">
          <a:xfrm>
            <a:off x="3848255" y="9421414"/>
            <a:ext cx="2944654" cy="495697"/>
          </a:xfrm>
          <a:prstGeom prst="rect">
            <a:avLst/>
          </a:prstGeom>
          <a:noFill/>
          <a:ln w="9525">
            <a:noFill/>
            <a:miter lim="800000"/>
            <a:headEnd/>
            <a:tailEnd/>
          </a:ln>
        </p:spPr>
        <p:txBody>
          <a:bodyPr lIns="92008" tIns="46005" rIns="92008" bIns="46005" anchor="b"/>
          <a:lstStyle/>
          <a:p>
            <a:pPr algn="r" defTabSz="848827"/>
            <a:fld id="{266A6CB6-77EF-46A2-9230-114F3BDE4374}" type="slidenum">
              <a:rPr lang="en-US" sz="1200">
                <a:latin typeface="Calibri" pitchFamily="34" charset="0"/>
              </a:rPr>
              <a:pPr algn="r" defTabSz="848827"/>
              <a:t>29</a:t>
            </a:fld>
            <a:endParaRPr lang="en-US" sz="1200" dirty="0">
              <a:latin typeface="Calibri"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egnaposto immagine diapositiva 1"/>
          <p:cNvSpPr>
            <a:spLocks noGrp="1" noRot="1" noChangeAspect="1" noTextEdit="1"/>
          </p:cNvSpPr>
          <p:nvPr>
            <p:ph type="sldImg"/>
          </p:nvPr>
        </p:nvSpPr>
        <p:spPr>
          <a:ln/>
        </p:spPr>
      </p:sp>
      <p:sp>
        <p:nvSpPr>
          <p:cNvPr id="28675" name="Segnaposto note 2"/>
          <p:cNvSpPr>
            <a:spLocks noGrp="1"/>
          </p:cNvSpPr>
          <p:nvPr>
            <p:ph type="body" idx="1"/>
          </p:nvPr>
        </p:nvSpPr>
        <p:spPr>
          <a:noFill/>
          <a:ln/>
        </p:spPr>
        <p:txBody>
          <a:bodyPr/>
          <a:lstStyle/>
          <a:p>
            <a:pPr eaLnBrk="1" hangingPunct="1">
              <a:spcBef>
                <a:spcPct val="0"/>
              </a:spcBef>
            </a:pPr>
            <a:endParaRPr lang="en-US" smtClean="0"/>
          </a:p>
        </p:txBody>
      </p:sp>
      <p:sp>
        <p:nvSpPr>
          <p:cNvPr id="28676" name="Segnaposto numero diapositiva 3"/>
          <p:cNvSpPr>
            <a:spLocks noGrp="1"/>
          </p:cNvSpPr>
          <p:nvPr>
            <p:ph type="sldNum" sz="quarter" idx="5"/>
          </p:nvPr>
        </p:nvSpPr>
        <p:spPr>
          <a:noFill/>
        </p:spPr>
        <p:txBody>
          <a:bodyPr/>
          <a:lstStyle/>
          <a:p>
            <a:pPr algn="r" rtl="0" fontAlgn="base">
              <a:spcBef>
                <a:spcPct val="0"/>
              </a:spcBef>
              <a:spcAft>
                <a:spcPct val="0"/>
              </a:spcAft>
            </a:pPr>
            <a:fld id="{BEBE657B-5FCF-4880-819C-1FD4261E3727}" type="slidenum">
              <a:rPr lang="it-IT">
                <a:solidFill>
                  <a:srgbClr val="000000"/>
                </a:solidFill>
                <a:cs typeface="Arial" charset="0"/>
              </a:rPr>
              <a:pPr algn="r" rtl="0" fontAlgn="base">
                <a:spcBef>
                  <a:spcPct val="0"/>
                </a:spcBef>
                <a:spcAft>
                  <a:spcPct val="0"/>
                </a:spcAft>
              </a:pPr>
              <a:t>30</a:t>
            </a:fld>
            <a:endParaRPr lang="it-IT" dirty="0">
              <a:solidFill>
                <a:srgbClr val="000000"/>
              </a:solidFill>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pPr algn="r" rtl="0" fontAlgn="base">
              <a:spcBef>
                <a:spcPct val="0"/>
              </a:spcBef>
              <a:spcAft>
                <a:spcPct val="0"/>
              </a:spcAft>
            </a:pPr>
            <a:fld id="{750BC439-2034-41AD-B3E6-6E34381C4A84}" type="slidenum">
              <a:rPr lang="en-US">
                <a:solidFill>
                  <a:prstClr val="black"/>
                </a:solidFill>
                <a:ea typeface="+mn-ea"/>
              </a:rPr>
              <a:pPr algn="r" rtl="0" fontAlgn="base">
                <a:spcBef>
                  <a:spcPct val="0"/>
                </a:spcBef>
                <a:spcAft>
                  <a:spcPct val="0"/>
                </a:spcAft>
              </a:pPr>
              <a:t>8</a:t>
            </a:fld>
            <a:endParaRPr lang="en-US" dirty="0">
              <a:solidFill>
                <a:prstClr val="black"/>
              </a:solidFill>
              <a:ea typeface="+mn-ea"/>
            </a:endParaRPr>
          </a:p>
        </p:txBody>
      </p:sp>
      <p:sp>
        <p:nvSpPr>
          <p:cNvPr id="22531" name="Rectangle 7"/>
          <p:cNvSpPr txBox="1">
            <a:spLocks noGrp="1" noChangeArrowheads="1"/>
          </p:cNvSpPr>
          <p:nvPr/>
        </p:nvSpPr>
        <p:spPr bwMode="auto">
          <a:xfrm>
            <a:off x="3848448" y="9421783"/>
            <a:ext cx="2944579" cy="495279"/>
          </a:xfrm>
          <a:prstGeom prst="rect">
            <a:avLst/>
          </a:prstGeom>
          <a:noFill/>
          <a:ln w="9525">
            <a:noFill/>
            <a:miter lim="800000"/>
            <a:headEnd/>
            <a:tailEnd/>
          </a:ln>
        </p:spPr>
        <p:txBody>
          <a:bodyPr lIns="96787" tIns="48394" rIns="96787" bIns="48394" anchor="b"/>
          <a:lstStyle/>
          <a:p>
            <a:pPr algn="r" defTabSz="968045"/>
            <a:fld id="{809FDC47-A768-4484-BADB-8C9697A3364F}" type="slidenum">
              <a:rPr lang="en-US" sz="1300">
                <a:solidFill>
                  <a:prstClr val="black"/>
                </a:solidFill>
                <a:ea typeface="+mn-ea"/>
              </a:rPr>
              <a:pPr algn="r" defTabSz="968045"/>
              <a:t>8</a:t>
            </a:fld>
            <a:endParaRPr lang="en-US" sz="1300" dirty="0">
              <a:solidFill>
                <a:prstClr val="black"/>
              </a:solidFill>
              <a:ea typeface="+mn-ea"/>
            </a:endParaRPr>
          </a:p>
        </p:txBody>
      </p:sp>
      <p:sp>
        <p:nvSpPr>
          <p:cNvPr id="22532" name="Rectangle 2"/>
          <p:cNvSpPr>
            <a:spLocks noGrp="1" noRot="1" noChangeAspect="1" noChangeArrowheads="1" noTextEdit="1"/>
          </p:cNvSpPr>
          <p:nvPr>
            <p:ph type="sldImg"/>
          </p:nvPr>
        </p:nvSpPr>
        <p:spPr>
          <a:ln/>
        </p:spPr>
      </p:sp>
      <p:sp>
        <p:nvSpPr>
          <p:cNvPr id="22533" name="Rectangle 3"/>
          <p:cNvSpPr>
            <a:spLocks noGrp="1" noChangeArrowheads="1"/>
          </p:cNvSpPr>
          <p:nvPr>
            <p:ph type="body" idx="1"/>
          </p:nvPr>
        </p:nvSpPr>
        <p:spPr>
          <a:noFill/>
          <a:ln/>
        </p:spPr>
        <p:txBody>
          <a:bodyPr/>
          <a:lstStyle/>
          <a:p>
            <a:pPr eaLnBrk="1" hangingPunct="1"/>
            <a:endParaRPr lang="en-GB"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29378B78-E19F-4364-A2EF-A254B21CE7EE}" type="slidenum">
              <a:rPr lang="en-US"/>
              <a:pPr/>
              <a:t>9</a:t>
            </a:fld>
            <a:endParaRPr lang="en-US"/>
          </a:p>
        </p:txBody>
      </p:sp>
      <p:sp>
        <p:nvSpPr>
          <p:cNvPr id="19459" name="Rectangle 2"/>
          <p:cNvSpPr>
            <a:spLocks noGrp="1" noRot="1" noChangeAspect="1" noChangeArrowheads="1" noTextEdit="1"/>
          </p:cNvSpPr>
          <p:nvPr>
            <p:ph type="sldImg"/>
          </p:nvPr>
        </p:nvSpPr>
        <p:spPr>
          <a:xfrm>
            <a:off x="917575" y="744538"/>
            <a:ext cx="4959350" cy="3719512"/>
          </a:xfrm>
          <a:ln/>
        </p:spPr>
      </p:sp>
      <p:sp>
        <p:nvSpPr>
          <p:cNvPr id="19460" name="Rectangle 3"/>
          <p:cNvSpPr>
            <a:spLocks noGrp="1" noChangeArrowheads="1"/>
          </p:cNvSpPr>
          <p:nvPr>
            <p:ph type="body" idx="1"/>
          </p:nvPr>
        </p:nvSpPr>
        <p:spPr>
          <a:xfrm>
            <a:off x="679292" y="4712296"/>
            <a:ext cx="5435917" cy="4461270"/>
          </a:xfrm>
          <a:noFill/>
          <a:ln/>
        </p:spPr>
        <p:txBody>
          <a:bodyPr/>
          <a:lstStyle/>
          <a:p>
            <a:pPr eaLnBrk="1" hangingPunct="1"/>
            <a:endParaRPr lang="en-GB"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pPr algn="r" rtl="0" fontAlgn="base">
              <a:spcBef>
                <a:spcPct val="0"/>
              </a:spcBef>
              <a:spcAft>
                <a:spcPct val="0"/>
              </a:spcAft>
            </a:pPr>
            <a:fld id="{4C58E956-E4EF-472C-84F1-E9C2A5C0AFA6}" type="slidenum">
              <a:rPr lang="en-GB">
                <a:solidFill>
                  <a:prstClr val="black"/>
                </a:solidFill>
                <a:ea typeface="+mn-ea"/>
              </a:rPr>
              <a:pPr algn="r" rtl="0" fontAlgn="base">
                <a:spcBef>
                  <a:spcPct val="0"/>
                </a:spcBef>
                <a:spcAft>
                  <a:spcPct val="0"/>
                </a:spcAft>
              </a:pPr>
              <a:t>10</a:t>
            </a:fld>
            <a:endParaRPr lang="en-GB" dirty="0">
              <a:solidFill>
                <a:prstClr val="black"/>
              </a:solidFill>
              <a:ea typeface="+mn-ea"/>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1C8E62-C325-4EA6-8A4B-261A166B0F43}" type="slidenum">
              <a:rPr lang="en-GB"/>
              <a:pPr/>
              <a:t>11</a:t>
            </a:fld>
            <a:endParaRPr lang="en-GB"/>
          </a:p>
        </p:txBody>
      </p:sp>
      <p:sp>
        <p:nvSpPr>
          <p:cNvPr id="365570" name="Rectangle 2"/>
          <p:cNvSpPr>
            <a:spLocks noGrp="1" noRot="1" noChangeAspect="1" noChangeArrowheads="1" noTextEdit="1"/>
          </p:cNvSpPr>
          <p:nvPr>
            <p:ph type="sldImg"/>
          </p:nvPr>
        </p:nvSpPr>
        <p:spPr>
          <a:xfrm>
            <a:off x="919163" y="744538"/>
            <a:ext cx="4959350" cy="3719512"/>
          </a:xfrm>
          <a:ln/>
        </p:spPr>
      </p:sp>
      <p:sp>
        <p:nvSpPr>
          <p:cNvPr id="365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pPr algn="r" rtl="0" fontAlgn="base">
              <a:spcBef>
                <a:spcPct val="0"/>
              </a:spcBef>
              <a:spcAft>
                <a:spcPct val="0"/>
              </a:spcAft>
            </a:pPr>
            <a:fld id="{15316408-EEEC-4FB5-B092-C7F241F5CB44}" type="slidenum">
              <a:rPr lang="en-GB">
                <a:solidFill>
                  <a:prstClr val="black"/>
                </a:solidFill>
                <a:ea typeface="+mn-ea"/>
              </a:rPr>
              <a:pPr algn="r" rtl="0" fontAlgn="base">
                <a:spcBef>
                  <a:spcPct val="0"/>
                </a:spcBef>
                <a:spcAft>
                  <a:spcPct val="0"/>
                </a:spcAft>
              </a:pPr>
              <a:t>12</a:t>
            </a:fld>
            <a:endParaRPr lang="en-GB" dirty="0">
              <a:solidFill>
                <a:prstClr val="black"/>
              </a:solidFill>
              <a:ea typeface="+mn-ea"/>
            </a:endParaRPr>
          </a:p>
        </p:txBody>
      </p:sp>
      <p:sp>
        <p:nvSpPr>
          <p:cNvPr id="25603" name="Rectangle 2"/>
          <p:cNvSpPr>
            <a:spLocks noGrp="1" noRot="1" noChangeAspect="1" noChangeArrowheads="1" noTextEdit="1"/>
          </p:cNvSpPr>
          <p:nvPr>
            <p:ph type="sldImg"/>
          </p:nvPr>
        </p:nvSpPr>
        <p:spPr>
          <a:xfrm>
            <a:off x="917575" y="744538"/>
            <a:ext cx="4960938" cy="3721100"/>
          </a:xfrm>
          <a:ln/>
        </p:spPr>
      </p:sp>
      <p:sp>
        <p:nvSpPr>
          <p:cNvPr id="25604"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71AD6BCB-2EC8-41AF-8CD6-34AA179319B4}" type="slidenum">
              <a:rPr lang="en-GB" smtClean="0"/>
              <a:pPr>
                <a:defRPr/>
              </a:pPr>
              <a:t>13</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defTabSz="915589" eaLnBrk="1" fontAlgn="auto" hangingPunct="1">
              <a:spcBef>
                <a:spcPts val="0"/>
              </a:spcBef>
              <a:spcAft>
                <a:spcPts val="0"/>
              </a:spcAft>
              <a:defRPr/>
            </a:pPr>
            <a:r>
              <a:rPr lang="en-US" b="1" dirty="0" smtClean="0"/>
              <a:t>LOFAR</a:t>
            </a:r>
            <a:r>
              <a:rPr lang="en-US" dirty="0" smtClean="0"/>
              <a:t> is the </a:t>
            </a:r>
            <a:r>
              <a:rPr lang="en-US" b="1" dirty="0" err="1" smtClean="0"/>
              <a:t>LOw</a:t>
            </a:r>
            <a:r>
              <a:rPr lang="en-US" b="1" dirty="0" smtClean="0"/>
              <a:t> Frequency </a:t>
            </a:r>
            <a:r>
              <a:rPr lang="en-US" b="1" dirty="0" err="1" smtClean="0"/>
              <a:t>ARray</a:t>
            </a:r>
            <a:r>
              <a:rPr lang="en-US" dirty="0" smtClean="0"/>
              <a:t> for radio astronomy.</a:t>
            </a:r>
            <a:endParaRPr lang="en-US" b="1" dirty="0" smtClean="0"/>
          </a:p>
          <a:p>
            <a:r>
              <a:rPr lang="en-US" dirty="0" smtClean="0"/>
              <a:t>LOFAR started as a new and innovative effort to force a breakthrough in sensitivity for astronomical observations at radio-frequencies below 250 </a:t>
            </a:r>
            <a:r>
              <a:rPr lang="en-US" dirty="0" err="1" smtClean="0"/>
              <a:t>MHz.</a:t>
            </a:r>
            <a:r>
              <a:rPr lang="en-US" dirty="0" smtClean="0"/>
              <a:t> The basic technology of radio telescopes had not changed since the 1960's: large mechanical dish antennas collect signals before a receiver detects and analyses them. Half the cost of these telescopes lies in the steel and moving structure. A telescope 100x larger than existing instruments would therefore be unaffordable. New technology was required to make the next step in sensitivity needed to unravel the secrets of the early universe and the physical processes in the centers of active galactic nuclei. </a:t>
            </a:r>
          </a:p>
          <a:p>
            <a:r>
              <a:rPr lang="en-US" dirty="0" smtClean="0"/>
              <a:t>LOFAR is the first telescope of this new sort, using an array of simple </a:t>
            </a:r>
            <a:r>
              <a:rPr lang="en-US" dirty="0" err="1" smtClean="0"/>
              <a:t>omni</a:t>
            </a:r>
            <a:r>
              <a:rPr lang="en-US" dirty="0" smtClean="0"/>
              <a:t>-directional antennas instead of mechanical signal processing with a dish antenna. The electronic signals from the antennas are </a:t>
            </a:r>
            <a:r>
              <a:rPr lang="en-US" dirty="0" err="1" smtClean="0"/>
              <a:t>digitised</a:t>
            </a:r>
            <a:r>
              <a:rPr lang="en-US" dirty="0" smtClean="0"/>
              <a:t>, transported to a central digital processor, and combined in software to emulate a conventional antenna. The cost is dominated by the cost of electronics and will follow Moore's law, becoming cheaper with time and allowing increasingly large telescopes to be built. So LOFAR is an IT-telescope. The antennas are simple enough but there are a lot of them - 25000 in the full LOFAR design. To make radio pictures of the sky with adequate sharpness, these antennas are to be arranged in clusters that are spread out over an area of ultimately 350 km in diameter. (In phase 1 that is currently funded 15000 antenna's and maximum baselines of 100 km will be built). Data transport requirements are in the range of many </a:t>
            </a:r>
            <a:r>
              <a:rPr lang="en-US" dirty="0" err="1" smtClean="0"/>
              <a:t>Tera</a:t>
            </a:r>
            <a:r>
              <a:rPr lang="en-US" dirty="0" smtClean="0"/>
              <a:t>-bits/sec and the processing power needed is tens of </a:t>
            </a:r>
            <a:r>
              <a:rPr lang="en-US" dirty="0" err="1" smtClean="0"/>
              <a:t>Tera</a:t>
            </a:r>
            <a:r>
              <a:rPr lang="en-US" dirty="0" smtClean="0"/>
              <a:t>-FLOPS.</a:t>
            </a:r>
          </a:p>
          <a:p>
            <a:r>
              <a:rPr lang="en-US" dirty="0" smtClean="0"/>
              <a:t>It was soon </a:t>
            </a:r>
            <a:r>
              <a:rPr lang="en-US" dirty="0" err="1" smtClean="0"/>
              <a:t>realised</a:t>
            </a:r>
            <a:r>
              <a:rPr lang="en-US" dirty="0" smtClean="0"/>
              <a:t> that LOFAR could be turned into a more generic Wide Area Sensor Network. Sensors for geophysical research and studies in precision agriculture have been incorporated in LOFAR already. Several more applications are being considered, given the increasing interest in sensor networks that “bring the environment on-line.”</a:t>
            </a:r>
          </a:p>
          <a:p>
            <a:endParaRPr lang="en-US" dirty="0" smtClean="0"/>
          </a:p>
          <a:p>
            <a:r>
              <a:rPr lang="en-US" dirty="0" smtClean="0"/>
              <a:t>The capabilities of LOFAR can be increased dramatically by broadening the scope to a European level, thus creating a European Sensor Network. </a:t>
            </a:r>
          </a:p>
          <a:p>
            <a:r>
              <a:rPr lang="en-US" dirty="0" smtClean="0"/>
              <a:t>The European </a:t>
            </a:r>
            <a:r>
              <a:rPr lang="en-US" dirty="0" err="1" smtClean="0"/>
              <a:t>Gèant</a:t>
            </a:r>
            <a:r>
              <a:rPr lang="en-US" dirty="0" smtClean="0"/>
              <a:t> network is already being used to connect existing radio telescopes in the EVN program. It would be a natural next step to create a Europe-wide sensor grid for astronomy by adding LOFAR stations to these sites. As a European Sensor Grid, LOFAR could provide essential ground-based information complementary to earth-observation satellites, and would thus form an important contribution to the European Global Monitoring for the Environment and Security (GMES) program.</a:t>
            </a:r>
          </a:p>
          <a:p>
            <a:endParaRPr lang="en-US" dirty="0" smtClean="0"/>
          </a:p>
          <a:p>
            <a:r>
              <a:rPr lang="en-US" dirty="0" smtClean="0">
                <a:latin typeface="+mn-lt"/>
                <a:ea typeface="+mn-ea"/>
                <a:cs typeface="+mn-cs"/>
              </a:rPr>
              <a:t>LOFAR contains 25.000 small antennas in the North of the</a:t>
            </a:r>
          </a:p>
          <a:p>
            <a:r>
              <a:rPr lang="en-US" dirty="0" smtClean="0">
                <a:latin typeface="+mn-lt"/>
                <a:ea typeface="+mn-ea"/>
                <a:cs typeface="+mn-cs"/>
              </a:rPr>
              <a:t>Netherlands and a part of Germany.</a:t>
            </a:r>
          </a:p>
          <a:p>
            <a:r>
              <a:rPr lang="en-US" dirty="0" smtClean="0">
                <a:latin typeface="+mn-lt"/>
                <a:ea typeface="+mn-ea"/>
                <a:cs typeface="+mn-cs"/>
              </a:rPr>
              <a:t>– LOFAR is essentially a software telescope.</a:t>
            </a:r>
          </a:p>
          <a:p>
            <a:r>
              <a:rPr lang="en-GB" dirty="0" smtClean="0">
                <a:latin typeface="+mn-lt"/>
                <a:ea typeface="+mn-ea"/>
                <a:cs typeface="+mn-cs"/>
              </a:rPr>
              <a:t>• </a:t>
            </a:r>
            <a:r>
              <a:rPr lang="en-GB" b="1" dirty="0" smtClean="0">
                <a:latin typeface="+mn-lt"/>
                <a:ea typeface="+mn-ea"/>
                <a:cs typeface="+mn-cs"/>
              </a:rPr>
              <a:t>LOFAR and EGEE</a:t>
            </a:r>
          </a:p>
          <a:p>
            <a:r>
              <a:rPr lang="en-US" dirty="0" smtClean="0">
                <a:latin typeface="+mn-lt"/>
                <a:ea typeface="+mn-ea"/>
                <a:cs typeface="+mn-cs"/>
              </a:rPr>
              <a:t>– pave the path for connecting the LOFAR near-line and off-line</a:t>
            </a:r>
          </a:p>
          <a:p>
            <a:r>
              <a:rPr lang="en-US" dirty="0" smtClean="0">
                <a:latin typeface="+mn-lt"/>
                <a:ea typeface="+mn-ea"/>
                <a:cs typeface="+mn-cs"/>
              </a:rPr>
              <a:t>astronomical data reduction system to the EGEE infrastructure in</a:t>
            </a:r>
          </a:p>
          <a:p>
            <a:r>
              <a:rPr lang="en-US" dirty="0" smtClean="0">
                <a:latin typeface="+mn-lt"/>
                <a:ea typeface="+mn-ea"/>
                <a:cs typeface="+mn-cs"/>
              </a:rPr>
              <a:t>order to enable distributed computing and storage for a distributed</a:t>
            </a:r>
          </a:p>
          <a:p>
            <a:r>
              <a:rPr lang="en-GB" dirty="0" smtClean="0">
                <a:latin typeface="+mn-lt"/>
                <a:ea typeface="+mn-ea"/>
                <a:cs typeface="+mn-cs"/>
              </a:rPr>
              <a:t>LOFAR community;</a:t>
            </a:r>
          </a:p>
          <a:p>
            <a:r>
              <a:rPr lang="en-US" dirty="0" smtClean="0">
                <a:latin typeface="+mn-lt"/>
                <a:ea typeface="+mn-ea"/>
                <a:cs typeface="+mn-cs"/>
              </a:rPr>
              <a:t>– enabling the astronomy VOs LOFAR and </a:t>
            </a:r>
            <a:r>
              <a:rPr lang="en-US" dirty="0" err="1" smtClean="0">
                <a:latin typeface="+mn-lt"/>
                <a:ea typeface="+mn-ea"/>
                <a:cs typeface="+mn-cs"/>
              </a:rPr>
              <a:t>Omegac</a:t>
            </a:r>
            <a:r>
              <a:rPr lang="en-US" dirty="0" smtClean="0">
                <a:latin typeface="+mn-lt"/>
                <a:ea typeface="+mn-ea"/>
                <a:cs typeface="+mn-cs"/>
              </a:rPr>
              <a:t>.</a:t>
            </a:r>
            <a:endParaRPr lang="en-US" dirty="0" smtClean="0"/>
          </a:p>
          <a:p>
            <a:pPr defTabSz="915589" eaLnBrk="1" fontAlgn="auto" hangingPunct="1">
              <a:spcBef>
                <a:spcPts val="0"/>
              </a:spcBef>
              <a:spcAft>
                <a:spcPts val="0"/>
              </a:spcAft>
              <a:defRPr/>
            </a:pPr>
            <a:endParaRPr lang="en-US" b="1" dirty="0" smtClean="0"/>
          </a:p>
          <a:p>
            <a:pPr defTabSz="915589" eaLnBrk="1" fontAlgn="auto" hangingPunct="1">
              <a:spcBef>
                <a:spcPts val="0"/>
              </a:spcBef>
              <a:spcAft>
                <a:spcPts val="0"/>
              </a:spcAft>
              <a:defRPr/>
            </a:pPr>
            <a:endParaRPr lang="en-US" b="1" dirty="0" smtClean="0"/>
          </a:p>
          <a:p>
            <a:pPr defTabSz="915589" eaLnBrk="1" fontAlgn="auto" hangingPunct="1">
              <a:spcBef>
                <a:spcPts val="0"/>
              </a:spcBef>
              <a:spcAft>
                <a:spcPts val="0"/>
              </a:spcAft>
              <a:defRPr/>
            </a:pPr>
            <a:r>
              <a:rPr lang="en-US" b="1" dirty="0" smtClean="0"/>
              <a:t>The Pierre Auger </a:t>
            </a:r>
            <a:r>
              <a:rPr lang="en-US" b="1" baseline="0" dirty="0" smtClean="0"/>
              <a:t> </a:t>
            </a:r>
            <a:r>
              <a:rPr lang="en-US" b="1" dirty="0" smtClean="0"/>
              <a:t>Cosmic Ray Observatory</a:t>
            </a:r>
            <a:r>
              <a:rPr lang="en-US" dirty="0" smtClean="0"/>
              <a:t> </a:t>
            </a:r>
            <a:br>
              <a:rPr lang="en-US" dirty="0" smtClean="0"/>
            </a:br>
            <a:r>
              <a:rPr lang="en-US" dirty="0" smtClean="0"/>
              <a:t>is studying ultra-high energy cosmic rays, the most energetic and rarest of particles in the universe. When these particles strike the earth's atmosphere, they produce extensive air showers made of billions of secondary particles. While much progress has been made in nearly a century of research in understanding cosmic rays with low to moderate energies, those with extremely high energies remain mysterious. Results from the Pierre Auger Observatory made a lasting impression on the scientific community in 2007. The announcement by the Pierre Auger Collaboration that active galactic nuclei were the most likely source for the highest-energy cosmic rays that hit the earth made the list of breakthroughs and top science stories for several science media organizations.</a:t>
            </a:r>
            <a:br>
              <a:rPr lang="en-US" dirty="0" smtClean="0"/>
            </a:br>
            <a:endParaRPr lang="en-US" dirty="0" smtClean="0"/>
          </a:p>
          <a:p>
            <a:pPr defTabSz="915589" eaLnBrk="1" fontAlgn="auto" hangingPunct="1">
              <a:spcBef>
                <a:spcPts val="0"/>
              </a:spcBef>
              <a:spcAft>
                <a:spcPts val="0"/>
              </a:spcAft>
              <a:defRPr/>
            </a:pPr>
            <a:r>
              <a:rPr lang="en-US" dirty="0" smtClean="0"/>
              <a:t>The Auger Observatory will have two sites, one in the southern hemisphere and one in the north. This allows scientists to view ultra-high energy cosmic rays over the entire sky. The southern site near the city of </a:t>
            </a:r>
            <a:r>
              <a:rPr lang="en-US" dirty="0" err="1" smtClean="0"/>
              <a:t>Malargüe</a:t>
            </a:r>
            <a:r>
              <a:rPr lang="en-US" dirty="0" smtClean="0"/>
              <a:t> in Mendoza province, Argentina has been completed in 2007. The northern site is planned for southeast Colorado, USA, near the city of Lamar. </a:t>
            </a:r>
          </a:p>
          <a:p>
            <a:pPr defTabSz="915589" eaLnBrk="1" fontAlgn="auto" hangingPunct="1">
              <a:spcBef>
                <a:spcPts val="0"/>
              </a:spcBef>
              <a:spcAft>
                <a:spcPts val="0"/>
              </a:spcAft>
              <a:defRPr/>
            </a:pPr>
            <a:r>
              <a:rPr lang="en-US" dirty="0" smtClean="0"/>
              <a:t>The </a:t>
            </a:r>
            <a:r>
              <a:rPr lang="en-US" dirty="0" smtClean="0">
                <a:hlinkClick r:id="rId3"/>
              </a:rPr>
              <a:t>Auger Observatory</a:t>
            </a:r>
            <a:r>
              <a:rPr lang="en-US" dirty="0" smtClean="0"/>
              <a:t> is located in a remote region far from academic or research Institutions.  </a:t>
            </a:r>
          </a:p>
          <a:p>
            <a:pPr defTabSz="915589" eaLnBrk="1" fontAlgn="auto" hangingPunct="1">
              <a:spcBef>
                <a:spcPts val="0"/>
              </a:spcBef>
              <a:spcAft>
                <a:spcPts val="0"/>
              </a:spcAft>
              <a:defRPr/>
            </a:pPr>
            <a:endParaRPr lang="en-US" dirty="0" smtClean="0"/>
          </a:p>
          <a:p>
            <a:pPr defTabSz="915589" eaLnBrk="1" fontAlgn="auto" hangingPunct="1">
              <a:spcBef>
                <a:spcPts val="0"/>
              </a:spcBef>
              <a:spcAft>
                <a:spcPts val="0"/>
              </a:spcAft>
              <a:defRPr/>
            </a:pPr>
            <a:r>
              <a:rPr lang="en-US" dirty="0" smtClean="0"/>
              <a:t>The AUGERACCESS project has been designed to improve the communications link between the Auger Observatory and the CLARA network in Argentina and hence to international networks. Over 7 </a:t>
            </a:r>
            <a:r>
              <a:rPr lang="en-US" dirty="0" err="1" smtClean="0"/>
              <a:t>Tbytes</a:t>
            </a:r>
            <a:r>
              <a:rPr lang="en-US" dirty="0" smtClean="0"/>
              <a:t> of data per year are created at the Observatory site and the desired transmission rate greatly exceeds the available transmission capacity between the Observatory and the city of Mendoza, about 400 km to the north. At present some of the data must be put on disk and hand-carried to Mendoza. This makes monitoring of the status of instruments at the Observatory extremely difficult. A link of at least 10 Mbps is required.</a:t>
            </a:r>
          </a:p>
          <a:p>
            <a:pPr defTabSz="915589" eaLnBrk="1" fontAlgn="auto" hangingPunct="1">
              <a:spcBef>
                <a:spcPts val="0"/>
              </a:spcBef>
              <a:spcAft>
                <a:spcPts val="0"/>
              </a:spcAft>
              <a:defRPr/>
            </a:pPr>
            <a:endParaRPr lang="en-US" dirty="0" smtClean="0"/>
          </a:p>
          <a:p>
            <a:pPr defTabSz="915589" eaLnBrk="1" fontAlgn="auto" hangingPunct="1">
              <a:spcBef>
                <a:spcPts val="0"/>
              </a:spcBef>
              <a:spcAft>
                <a:spcPts val="0"/>
              </a:spcAft>
              <a:defRPr/>
            </a:pPr>
            <a:r>
              <a:rPr lang="en-US" dirty="0" smtClean="0"/>
              <a:t>The existing on-line software will be re-written and extended to use state-of-art Grid services to make the required remote monitoring and control access possible.  In our opinion  this is a natural extension of the Grid concept to remote and secure management of facilities.  Interactive communication between the European Institutions and the Auger Observatory requires a reliable high bandwidth connection.  </a:t>
            </a:r>
          </a:p>
          <a:p>
            <a:r>
              <a:rPr lang="en-US" dirty="0" smtClean="0"/>
              <a:t>The grid is also used for offline simulations and processing</a:t>
            </a:r>
            <a:r>
              <a:rPr lang="en-US" baseline="0" dirty="0" smtClean="0"/>
              <a:t> of the data acquired from the Auger Observatory.</a:t>
            </a:r>
          </a:p>
          <a:p>
            <a:r>
              <a:rPr lang="en-US" baseline="0" dirty="0" smtClean="0"/>
              <a:t>------------</a:t>
            </a:r>
          </a:p>
          <a:p>
            <a:r>
              <a:rPr lang="en-US" dirty="0" smtClean="0"/>
              <a:t>The aim of the </a:t>
            </a:r>
            <a:r>
              <a:rPr lang="en-US" dirty="0" smtClean="0">
                <a:hlinkClick r:id="rId4" action="ppaction://hlinkfile"/>
              </a:rPr>
              <a:t>ARGO-YBJ</a:t>
            </a:r>
            <a:r>
              <a:rPr lang="en-US" dirty="0" smtClean="0"/>
              <a:t>  (</a:t>
            </a:r>
            <a:r>
              <a:rPr lang="en-US" b="1" dirty="0" smtClean="0"/>
              <a:t>A</a:t>
            </a:r>
            <a:r>
              <a:rPr lang="en-US" dirty="0" smtClean="0"/>
              <a:t>strophysical </a:t>
            </a:r>
            <a:r>
              <a:rPr lang="en-US" b="1" dirty="0" smtClean="0"/>
              <a:t>R</a:t>
            </a:r>
            <a:r>
              <a:rPr lang="en-US" dirty="0" smtClean="0"/>
              <a:t>adiation with </a:t>
            </a:r>
            <a:r>
              <a:rPr lang="en-US" b="1" dirty="0" smtClean="0"/>
              <a:t>G</a:t>
            </a:r>
            <a:r>
              <a:rPr lang="en-US" dirty="0" smtClean="0"/>
              <a:t>round-based </a:t>
            </a:r>
            <a:r>
              <a:rPr lang="en-US" b="1" dirty="0" smtClean="0"/>
              <a:t>O</a:t>
            </a:r>
            <a:r>
              <a:rPr lang="en-US" dirty="0" smtClean="0"/>
              <a:t>bservatory at </a:t>
            </a:r>
            <a:r>
              <a:rPr lang="en-US" b="1" dirty="0" err="1" smtClean="0"/>
              <a:t>Y</a:t>
            </a:r>
            <a:r>
              <a:rPr lang="en-US" dirty="0" err="1" smtClean="0"/>
              <a:t>ang</a:t>
            </a:r>
            <a:r>
              <a:rPr lang="en-US" b="1" dirty="0" err="1" smtClean="0"/>
              <a:t>B</a:t>
            </a:r>
            <a:r>
              <a:rPr lang="en-US" dirty="0" err="1" smtClean="0"/>
              <a:t>a</a:t>
            </a:r>
            <a:r>
              <a:rPr lang="en-US" b="1" dirty="0" err="1" smtClean="0"/>
              <a:t>J</a:t>
            </a:r>
            <a:r>
              <a:rPr lang="en-US" dirty="0" err="1" smtClean="0"/>
              <a:t>ing</a:t>
            </a:r>
            <a:r>
              <a:rPr lang="en-US" dirty="0" smtClean="0"/>
              <a:t>) experiment is to study cosmic rays, mainly cosmic gamma-radiation, at an energy threshold of ~100 </a:t>
            </a:r>
            <a:r>
              <a:rPr lang="en-US" dirty="0" err="1" smtClean="0"/>
              <a:t>GeV</a:t>
            </a:r>
            <a:r>
              <a:rPr lang="en-US" dirty="0" smtClean="0"/>
              <a:t>, by means of the detection of small size air showers. This goal will be achieved by operating a full coverage array in the </a:t>
            </a:r>
            <a:r>
              <a:rPr lang="en-US" dirty="0" err="1" smtClean="0">
                <a:hlinkClick r:id="rId5" action="ppaction://hlinkfile"/>
              </a:rPr>
              <a:t>Yangbajing</a:t>
            </a:r>
            <a:r>
              <a:rPr lang="en-US" dirty="0" smtClean="0">
                <a:hlinkClick r:id="rId5" action="ppaction://hlinkfile"/>
              </a:rPr>
              <a:t> Laboratory</a:t>
            </a:r>
            <a:r>
              <a:rPr lang="en-US" dirty="0" smtClean="0"/>
              <a:t>   (</a:t>
            </a:r>
            <a:r>
              <a:rPr lang="en-US" dirty="0" smtClean="0">
                <a:hlinkClick r:id="rId6" action="ppaction://hlinkfile"/>
              </a:rPr>
              <a:t>Tibet</a:t>
            </a:r>
            <a:r>
              <a:rPr lang="en-US" dirty="0" smtClean="0"/>
              <a:t>, P.R. China) at  4300 m </a:t>
            </a:r>
            <a:r>
              <a:rPr lang="en-US" dirty="0" err="1" smtClean="0"/>
              <a:t>a.s.l</a:t>
            </a:r>
            <a:r>
              <a:rPr lang="en-US" dirty="0" smtClean="0"/>
              <a:t>. </a:t>
            </a:r>
            <a:r>
              <a:rPr lang="en-US" dirty="0" smtClean="0">
                <a:latin typeface="+mn-lt"/>
                <a:ea typeface="+mn-ea"/>
                <a:cs typeface="+mn-cs"/>
              </a:rPr>
              <a:t>The central array of the ARGO detector at the </a:t>
            </a:r>
            <a:r>
              <a:rPr lang="en-US" dirty="0" err="1" smtClean="0">
                <a:latin typeface="+mn-lt"/>
                <a:ea typeface="+mn-ea"/>
                <a:cs typeface="+mn-cs"/>
              </a:rPr>
              <a:t>YangBaJing</a:t>
            </a:r>
            <a:r>
              <a:rPr lang="en-US" dirty="0" smtClean="0">
                <a:latin typeface="+mn-lt"/>
                <a:ea typeface="+mn-ea"/>
                <a:cs typeface="+mn-cs"/>
              </a:rPr>
              <a:t> Cosmic Ray Laboratory (4300 m </a:t>
            </a:r>
            <a:r>
              <a:rPr lang="en-US" dirty="0" err="1" smtClean="0">
                <a:latin typeface="+mn-lt"/>
                <a:ea typeface="+mn-ea"/>
                <a:cs typeface="+mn-cs"/>
              </a:rPr>
              <a:t>a.s.l</a:t>
            </a:r>
            <a:r>
              <a:rPr lang="en-US" dirty="0" smtClean="0">
                <a:latin typeface="+mn-lt"/>
                <a:ea typeface="+mn-ea"/>
                <a:cs typeface="+mn-cs"/>
              </a:rPr>
              <a:t>., Tibet, P.R. China) has been put into operation for physics runs. It is made of 130 identical sub-units of 12 RPCs each (.cluster.) covering a surface of about 5800 m</a:t>
            </a:r>
          </a:p>
          <a:p>
            <a:r>
              <a:rPr lang="en-US" dirty="0" smtClean="0">
                <a:latin typeface="+mn-lt"/>
                <a:ea typeface="+mn-ea"/>
                <a:cs typeface="+mn-cs"/>
              </a:rPr>
              <a:t>2 with 92% active area.</a:t>
            </a:r>
          </a:p>
          <a:p>
            <a:endParaRPr lang="en-US" dirty="0" smtClean="0">
              <a:latin typeface="+mn-lt"/>
              <a:ea typeface="+mn-ea"/>
              <a:cs typeface="+mn-cs"/>
            </a:endParaRPr>
          </a:p>
          <a:p>
            <a:endParaRPr lang="en-US" dirty="0" smtClean="0"/>
          </a:p>
          <a:p>
            <a:r>
              <a:rPr lang="en-US" baseline="0" dirty="0" smtClean="0"/>
              <a:t>ARGO was completed in spring 2007 and processing of it data is performed on the grid.</a:t>
            </a:r>
          </a:p>
          <a:p>
            <a:endParaRPr lang="en-US" baseline="0" dirty="0" smtClean="0"/>
          </a:p>
          <a:p>
            <a:pPr defTabSz="915589" eaLnBrk="1" fontAlgn="auto" hangingPunct="1">
              <a:spcBef>
                <a:spcPts val="0"/>
              </a:spcBef>
              <a:spcAft>
                <a:spcPts val="0"/>
              </a:spcAft>
              <a:defRPr/>
            </a:pPr>
            <a:r>
              <a:rPr lang="en-US" dirty="0" smtClean="0"/>
              <a:t>http://ieeexplore.ieee.org/iel5/23/4448435/04448452.pdf?tp=&amp;isnumber=&amp;arnumber=4448452</a:t>
            </a:r>
          </a:p>
          <a:p>
            <a:endParaRPr lang="en-GB" dirty="0"/>
          </a:p>
        </p:txBody>
      </p:sp>
      <p:sp>
        <p:nvSpPr>
          <p:cNvPr id="4" name="Slide Number Placeholder 3"/>
          <p:cNvSpPr>
            <a:spLocks noGrp="1"/>
          </p:cNvSpPr>
          <p:nvPr>
            <p:ph type="sldNum" sz="quarter" idx="10"/>
          </p:nvPr>
        </p:nvSpPr>
        <p:spPr/>
        <p:txBody>
          <a:bodyPr/>
          <a:lstStyle/>
          <a:p>
            <a:fld id="{F439AD05-385D-406A-837F-0E01A4BE06C7}" type="slidenum">
              <a:rPr lang="en-GB" smtClean="0"/>
              <a:pPr/>
              <a:t>14</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png"/><Relationship Id="rId7"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11.png"/><Relationship Id="rId9"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212725"/>
          </a:xfrm>
          <a:prstGeom prst="rect">
            <a:avLst/>
          </a:prstGeom>
          <a:solidFill>
            <a:schemeClr val="tx1"/>
          </a:solidFill>
          <a:ln w="9525">
            <a:noFill/>
            <a:miter lim="800000"/>
            <a:headEnd/>
            <a:tailEnd/>
          </a:ln>
          <a:effectLst/>
        </p:spPr>
        <p:txBody>
          <a:bodyPr wrap="none" anchor="ctr"/>
          <a:lstStyle/>
          <a:p>
            <a:pPr algn="ctr">
              <a:spcBef>
                <a:spcPct val="20000"/>
              </a:spcBef>
              <a:buClr>
                <a:srgbClr val="FFCC66"/>
              </a:buClr>
              <a:buFontTx/>
              <a:buChar char="•"/>
            </a:pPr>
            <a:endParaRPr lang="en-GB">
              <a:solidFill>
                <a:srgbClr val="E5E5FF"/>
              </a:solidFill>
              <a:latin typeface="Verdana" pitchFamily="34" charset="0"/>
            </a:endParaRPr>
          </a:p>
        </p:txBody>
      </p:sp>
      <p:sp>
        <p:nvSpPr>
          <p:cNvPr id="5" name="Rectangle 4"/>
          <p:cNvSpPr>
            <a:spLocks noChangeArrowheads="1"/>
          </p:cNvSpPr>
          <p:nvPr/>
        </p:nvSpPr>
        <p:spPr bwMode="auto">
          <a:xfrm>
            <a:off x="0" y="6553200"/>
            <a:ext cx="9144000" cy="304800"/>
          </a:xfrm>
          <a:prstGeom prst="rect">
            <a:avLst/>
          </a:prstGeom>
          <a:solidFill>
            <a:schemeClr val="tx2"/>
          </a:solidFill>
          <a:ln w="9525">
            <a:noFill/>
            <a:miter lim="800000"/>
            <a:headEnd/>
            <a:tailEnd/>
          </a:ln>
          <a:effectLst/>
        </p:spPr>
        <p:txBody>
          <a:bodyPr wrap="none" anchor="ctr"/>
          <a:lstStyle/>
          <a:p>
            <a:pPr algn="ctr">
              <a:spcBef>
                <a:spcPct val="20000"/>
              </a:spcBef>
              <a:buClr>
                <a:srgbClr val="FFCC66"/>
              </a:buClr>
              <a:buFontTx/>
              <a:buChar char="•"/>
            </a:pPr>
            <a:endParaRPr lang="en-GB">
              <a:solidFill>
                <a:schemeClr val="bg2"/>
              </a:solidFill>
              <a:latin typeface="Verdana" pitchFamily="34" charset="0"/>
            </a:endParaRPr>
          </a:p>
        </p:txBody>
      </p:sp>
      <p:sp>
        <p:nvSpPr>
          <p:cNvPr id="6" name="Rectangle 6"/>
          <p:cNvSpPr>
            <a:spLocks noChangeArrowheads="1"/>
          </p:cNvSpPr>
          <p:nvPr/>
        </p:nvSpPr>
        <p:spPr bwMode="auto">
          <a:xfrm>
            <a:off x="0" y="836613"/>
            <a:ext cx="9144000" cy="860425"/>
          </a:xfrm>
          <a:prstGeom prst="rect">
            <a:avLst/>
          </a:prstGeom>
          <a:solidFill>
            <a:schemeClr val="bg1"/>
          </a:solidFill>
          <a:ln w="9525">
            <a:noFill/>
            <a:miter lim="800000"/>
            <a:headEnd/>
            <a:tailEnd/>
          </a:ln>
          <a:effectLst/>
        </p:spPr>
        <p:txBody>
          <a:bodyPr wrap="none" anchor="ctr"/>
          <a:lstStyle/>
          <a:p>
            <a:endParaRPr lang="en-US"/>
          </a:p>
        </p:txBody>
      </p:sp>
      <p:sp>
        <p:nvSpPr>
          <p:cNvPr id="7" name="Rectangle 7"/>
          <p:cNvSpPr>
            <a:spLocks noChangeArrowheads="1"/>
          </p:cNvSpPr>
          <p:nvPr/>
        </p:nvSpPr>
        <p:spPr bwMode="auto">
          <a:xfrm>
            <a:off x="4341813" y="209550"/>
            <a:ext cx="4802187" cy="852488"/>
          </a:xfrm>
          <a:prstGeom prst="rect">
            <a:avLst/>
          </a:prstGeom>
          <a:solidFill>
            <a:schemeClr val="tx1"/>
          </a:solidFill>
          <a:ln w="9525">
            <a:noFill/>
            <a:miter lim="800000"/>
            <a:headEnd/>
            <a:tailEnd/>
          </a:ln>
          <a:effectLst/>
        </p:spPr>
        <p:txBody>
          <a:bodyPr wrap="none" anchor="ctr"/>
          <a:lstStyle/>
          <a:p>
            <a:pPr algn="ctr">
              <a:spcBef>
                <a:spcPct val="20000"/>
              </a:spcBef>
              <a:buClr>
                <a:srgbClr val="FFCC66"/>
              </a:buClr>
              <a:buFontTx/>
              <a:buChar char="•"/>
            </a:pPr>
            <a:endParaRPr lang="en-GB">
              <a:solidFill>
                <a:schemeClr val="accent2"/>
              </a:solidFill>
              <a:latin typeface="Verdana" pitchFamily="34" charset="0"/>
            </a:endParaRPr>
          </a:p>
        </p:txBody>
      </p:sp>
      <p:sp>
        <p:nvSpPr>
          <p:cNvPr id="8" name="Oval 8"/>
          <p:cNvSpPr>
            <a:spLocks noChangeArrowheads="1"/>
          </p:cNvSpPr>
          <p:nvPr/>
        </p:nvSpPr>
        <p:spPr bwMode="auto">
          <a:xfrm>
            <a:off x="3884613" y="207963"/>
            <a:ext cx="887412" cy="860425"/>
          </a:xfrm>
          <a:prstGeom prst="ellipse">
            <a:avLst/>
          </a:prstGeom>
          <a:solidFill>
            <a:schemeClr val="bg1"/>
          </a:solidFill>
          <a:ln w="9525">
            <a:noFill/>
            <a:round/>
            <a:headEnd/>
            <a:tailEnd/>
          </a:ln>
          <a:effectLst/>
        </p:spPr>
        <p:txBody>
          <a:bodyPr wrap="none" anchor="ctr"/>
          <a:lstStyle/>
          <a:p>
            <a:endParaRPr lang="en-US"/>
          </a:p>
        </p:txBody>
      </p:sp>
      <p:pic>
        <p:nvPicPr>
          <p:cNvPr id="9" name="Picture 9" descr="IST"/>
          <p:cNvPicPr>
            <a:picLocks noChangeAspect="1" noChangeArrowheads="1"/>
          </p:cNvPicPr>
          <p:nvPr/>
        </p:nvPicPr>
        <p:blipFill>
          <a:blip r:embed="rId2"/>
          <a:srcRect/>
          <a:stretch>
            <a:fillRect/>
          </a:stretch>
        </p:blipFill>
        <p:spPr bwMode="auto">
          <a:xfrm>
            <a:off x="6154738" y="5738813"/>
            <a:ext cx="1219200" cy="536575"/>
          </a:xfrm>
          <a:prstGeom prst="rect">
            <a:avLst/>
          </a:prstGeom>
          <a:noFill/>
          <a:ln w="25400">
            <a:noFill/>
            <a:miter lim="800000"/>
            <a:headEnd/>
            <a:tailEnd/>
          </a:ln>
        </p:spPr>
      </p:pic>
      <p:sp>
        <p:nvSpPr>
          <p:cNvPr id="10" name="Text Box 11"/>
          <p:cNvSpPr txBox="1">
            <a:spLocks noChangeArrowheads="1"/>
          </p:cNvSpPr>
          <p:nvPr/>
        </p:nvSpPr>
        <p:spPr bwMode="auto">
          <a:xfrm>
            <a:off x="0" y="6491288"/>
            <a:ext cx="2971800" cy="366712"/>
          </a:xfrm>
          <a:prstGeom prst="rect">
            <a:avLst/>
          </a:prstGeom>
          <a:noFill/>
          <a:ln w="9525">
            <a:noFill/>
            <a:miter lim="800000"/>
            <a:headEnd/>
            <a:tailEnd/>
          </a:ln>
          <a:effectLst/>
        </p:spPr>
        <p:txBody>
          <a:bodyPr>
            <a:spAutoFit/>
          </a:bodyPr>
          <a:lstStyle/>
          <a:p>
            <a:pPr>
              <a:spcBef>
                <a:spcPct val="50000"/>
              </a:spcBef>
              <a:buClr>
                <a:srgbClr val="FFCC66"/>
              </a:buClr>
            </a:pPr>
            <a:r>
              <a:rPr lang="en-GB" sz="1200">
                <a:latin typeface="Verdana" pitchFamily="34" charset="0"/>
              </a:rPr>
              <a:t>EGEE-III INFSO-RI-222667</a:t>
            </a:r>
            <a:r>
              <a:rPr lang="en-GB">
                <a:latin typeface="Verdana" pitchFamily="34" charset="0"/>
              </a:rPr>
              <a:t> </a:t>
            </a:r>
          </a:p>
        </p:txBody>
      </p:sp>
      <p:pic>
        <p:nvPicPr>
          <p:cNvPr id="11" name="Picture 12" descr="egee_bigger"/>
          <p:cNvPicPr>
            <a:picLocks noChangeAspect="1" noChangeArrowheads="1"/>
          </p:cNvPicPr>
          <p:nvPr/>
        </p:nvPicPr>
        <p:blipFill>
          <a:blip r:embed="rId3"/>
          <a:srcRect/>
          <a:stretch>
            <a:fillRect/>
          </a:stretch>
        </p:blipFill>
        <p:spPr bwMode="auto">
          <a:xfrm>
            <a:off x="2168525" y="344488"/>
            <a:ext cx="2390775" cy="590550"/>
          </a:xfrm>
          <a:prstGeom prst="rect">
            <a:avLst/>
          </a:prstGeom>
          <a:noFill/>
          <a:ln w="9525">
            <a:noFill/>
            <a:miter lim="800000"/>
            <a:headEnd/>
            <a:tailEnd/>
          </a:ln>
        </p:spPr>
      </p:pic>
      <p:sp>
        <p:nvSpPr>
          <p:cNvPr id="12" name="Text Box 13"/>
          <p:cNvSpPr txBox="1">
            <a:spLocks noChangeArrowheads="1"/>
          </p:cNvSpPr>
          <p:nvPr/>
        </p:nvSpPr>
        <p:spPr bwMode="auto">
          <a:xfrm>
            <a:off x="4903788" y="696913"/>
            <a:ext cx="4025900" cy="366712"/>
          </a:xfrm>
          <a:prstGeom prst="rect">
            <a:avLst/>
          </a:prstGeom>
          <a:noFill/>
          <a:ln w="9525">
            <a:noFill/>
            <a:miter lim="800000"/>
            <a:headEnd/>
            <a:tailEnd/>
          </a:ln>
          <a:effectLst/>
        </p:spPr>
        <p:txBody>
          <a:bodyPr>
            <a:spAutoFit/>
          </a:bodyPr>
          <a:lstStyle/>
          <a:p>
            <a:pPr>
              <a:spcBef>
                <a:spcPct val="20000"/>
              </a:spcBef>
              <a:buClr>
                <a:srgbClr val="FFCC66"/>
              </a:buClr>
            </a:pPr>
            <a:r>
              <a:rPr lang="en-GB">
                <a:solidFill>
                  <a:schemeClr val="bg1"/>
                </a:solidFill>
              </a:rPr>
              <a:t>Enabling Grids for E-sciencE</a:t>
            </a:r>
          </a:p>
        </p:txBody>
      </p:sp>
      <p:pic>
        <p:nvPicPr>
          <p:cNvPr id="13" name="Picture 14" descr="EGEE 30y"/>
          <p:cNvPicPr>
            <a:picLocks noChangeAspect="1" noChangeArrowheads="1"/>
          </p:cNvPicPr>
          <p:nvPr/>
        </p:nvPicPr>
        <p:blipFill>
          <a:blip r:embed="rId4"/>
          <a:srcRect/>
          <a:stretch>
            <a:fillRect/>
          </a:stretch>
        </p:blipFill>
        <p:spPr bwMode="auto">
          <a:xfrm>
            <a:off x="0" y="212725"/>
            <a:ext cx="1798638" cy="5400675"/>
          </a:xfrm>
          <a:prstGeom prst="rect">
            <a:avLst/>
          </a:prstGeom>
          <a:noFill/>
          <a:ln w="9525">
            <a:noFill/>
            <a:miter lim="800000"/>
            <a:headEnd/>
            <a:tailEnd/>
          </a:ln>
        </p:spPr>
      </p:pic>
      <p:sp>
        <p:nvSpPr>
          <p:cNvPr id="14" name="Text Box 15"/>
          <p:cNvSpPr txBox="1">
            <a:spLocks noChangeArrowheads="1"/>
          </p:cNvSpPr>
          <p:nvPr/>
        </p:nvSpPr>
        <p:spPr bwMode="auto">
          <a:xfrm>
            <a:off x="0" y="5861050"/>
            <a:ext cx="1868488" cy="336550"/>
          </a:xfrm>
          <a:prstGeom prst="rect">
            <a:avLst/>
          </a:prstGeom>
          <a:noFill/>
          <a:ln w="25400">
            <a:noFill/>
            <a:miter lim="800000"/>
            <a:headEnd/>
            <a:tailEnd/>
          </a:ln>
          <a:effectLst/>
        </p:spPr>
        <p:txBody>
          <a:bodyPr wrap="none">
            <a:spAutoFit/>
          </a:bodyPr>
          <a:lstStyle/>
          <a:p>
            <a:pPr>
              <a:spcBef>
                <a:spcPct val="20000"/>
              </a:spcBef>
              <a:buClr>
                <a:srgbClr val="FFCC66"/>
              </a:buClr>
            </a:pPr>
            <a:r>
              <a:rPr lang="en-GB" sz="1600" b="1">
                <a:solidFill>
                  <a:schemeClr val="accent2"/>
                </a:solidFill>
              </a:rPr>
              <a:t>www.eu-egee.org</a:t>
            </a:r>
          </a:p>
        </p:txBody>
      </p:sp>
      <p:pic>
        <p:nvPicPr>
          <p:cNvPr id="15" name="Picture 16" descr="INFSOM3"/>
          <p:cNvPicPr>
            <a:picLocks noChangeAspect="1" noChangeArrowheads="1"/>
          </p:cNvPicPr>
          <p:nvPr userDrawn="1"/>
        </p:nvPicPr>
        <p:blipFill>
          <a:blip r:embed="rId5"/>
          <a:srcRect/>
          <a:stretch>
            <a:fillRect/>
          </a:stretch>
        </p:blipFill>
        <p:spPr bwMode="auto">
          <a:xfrm>
            <a:off x="6096000" y="5568950"/>
            <a:ext cx="1298575" cy="831850"/>
          </a:xfrm>
          <a:prstGeom prst="rect">
            <a:avLst/>
          </a:prstGeom>
          <a:noFill/>
          <a:ln w="9525">
            <a:noFill/>
            <a:miter lim="800000"/>
            <a:headEnd/>
            <a:tailEnd/>
          </a:ln>
        </p:spPr>
      </p:pic>
      <p:pic>
        <p:nvPicPr>
          <p:cNvPr id="16" name="Picture 17"/>
          <p:cNvPicPr>
            <a:picLocks noChangeAspect="1" noChangeArrowheads="1"/>
          </p:cNvPicPr>
          <p:nvPr userDrawn="1"/>
        </p:nvPicPr>
        <p:blipFill>
          <a:blip r:embed="rId6" cstate="screen">
            <a:clrChange>
              <a:clrFrom>
                <a:srgbClr val="FFFFFF"/>
              </a:clrFrom>
              <a:clrTo>
                <a:srgbClr val="FFFFFF">
                  <a:alpha val="0"/>
                </a:srgbClr>
              </a:clrTo>
            </a:clrChange>
          </a:blip>
          <a:srcRect/>
          <a:stretch>
            <a:fillRect/>
          </a:stretch>
        </p:blipFill>
        <p:spPr bwMode="auto">
          <a:xfrm>
            <a:off x="5029200" y="5715000"/>
            <a:ext cx="1152525" cy="360363"/>
          </a:xfrm>
          <a:prstGeom prst="rect">
            <a:avLst/>
          </a:prstGeom>
          <a:noFill/>
          <a:ln w="9525">
            <a:noFill/>
            <a:miter lim="800000"/>
            <a:headEnd/>
            <a:tailEnd/>
          </a:ln>
        </p:spPr>
      </p:pic>
      <p:pic>
        <p:nvPicPr>
          <p:cNvPr id="17" name="Picture 18"/>
          <p:cNvPicPr>
            <a:picLocks noChangeAspect="1" noChangeArrowheads="1"/>
          </p:cNvPicPr>
          <p:nvPr userDrawn="1"/>
        </p:nvPicPr>
        <p:blipFill>
          <a:blip r:embed="rId7">
            <a:clrChange>
              <a:clrFrom>
                <a:srgbClr val="FFFFFF"/>
              </a:clrFrom>
              <a:clrTo>
                <a:srgbClr val="FFFFFF">
                  <a:alpha val="0"/>
                </a:srgbClr>
              </a:clrTo>
            </a:clrChange>
          </a:blip>
          <a:srcRect/>
          <a:stretch>
            <a:fillRect/>
          </a:stretch>
        </p:blipFill>
        <p:spPr bwMode="auto">
          <a:xfrm>
            <a:off x="7239000" y="5715000"/>
            <a:ext cx="655638" cy="504825"/>
          </a:xfrm>
          <a:prstGeom prst="rect">
            <a:avLst/>
          </a:prstGeom>
          <a:noFill/>
          <a:ln w="9525">
            <a:noFill/>
            <a:miter lim="800000"/>
            <a:headEnd/>
            <a:tailEnd/>
          </a:ln>
        </p:spPr>
      </p:pic>
      <p:pic>
        <p:nvPicPr>
          <p:cNvPr id="18" name="Picture 19"/>
          <p:cNvPicPr>
            <a:picLocks noChangeAspect="1" noChangeArrowheads="1"/>
          </p:cNvPicPr>
          <p:nvPr userDrawn="1"/>
        </p:nvPicPr>
        <p:blipFill>
          <a:blip r:embed="rId8"/>
          <a:srcRect/>
          <a:stretch>
            <a:fillRect/>
          </a:stretch>
        </p:blipFill>
        <p:spPr bwMode="auto">
          <a:xfrm>
            <a:off x="7924800" y="5715000"/>
            <a:ext cx="787400" cy="496888"/>
          </a:xfrm>
          <a:prstGeom prst="rect">
            <a:avLst/>
          </a:prstGeom>
          <a:noFill/>
          <a:ln w="9525">
            <a:noFill/>
            <a:miter lim="800000"/>
            <a:headEnd/>
            <a:tailEnd/>
          </a:ln>
        </p:spPr>
      </p:pic>
      <p:sp>
        <p:nvSpPr>
          <p:cNvPr id="94211" name="Rectangle 3"/>
          <p:cNvSpPr>
            <a:spLocks noGrp="1" noChangeArrowheads="1"/>
          </p:cNvSpPr>
          <p:nvPr>
            <p:ph type="subTitle" idx="1"/>
          </p:nvPr>
        </p:nvSpPr>
        <p:spPr>
          <a:xfrm>
            <a:off x="2160588" y="3676650"/>
            <a:ext cx="6518275" cy="1397000"/>
          </a:xfrm>
        </p:spPr>
        <p:txBody>
          <a:bodyPr/>
          <a:lstStyle>
            <a:lvl1pPr marL="0" indent="0">
              <a:buFontTx/>
              <a:buNone/>
              <a:defRPr sz="2000" i="1"/>
            </a:lvl1pPr>
          </a:lstStyle>
          <a:p>
            <a:r>
              <a:rPr lang="en-GB"/>
              <a:t>Click to edit Master subtitle style</a:t>
            </a:r>
          </a:p>
        </p:txBody>
      </p:sp>
      <p:sp>
        <p:nvSpPr>
          <p:cNvPr id="94213" name="Rectangle 5"/>
          <p:cNvSpPr>
            <a:spLocks noGrp="1" noChangeArrowheads="1"/>
          </p:cNvSpPr>
          <p:nvPr>
            <p:ph type="ctrTitle"/>
          </p:nvPr>
        </p:nvSpPr>
        <p:spPr>
          <a:xfrm>
            <a:off x="2155825" y="2493963"/>
            <a:ext cx="6518275" cy="1076325"/>
          </a:xfrm>
        </p:spPr>
        <p:txBody>
          <a:bodyPr anchor="t"/>
          <a:lstStyle>
            <a:lvl1pPr algn="l">
              <a:defRPr sz="3600">
                <a:solidFill>
                  <a:schemeClr val="tx1"/>
                </a:solidFill>
              </a:defRPr>
            </a:lvl1pPr>
          </a:lstStyle>
          <a:p>
            <a:r>
              <a:rPr lang="en-GB"/>
              <a:t>Click to edit Master title style</a:t>
            </a:r>
          </a:p>
        </p:txBody>
      </p:sp>
      <p:sp>
        <p:nvSpPr>
          <p:cNvPr id="19" name="Slide Number Placeholder 18"/>
          <p:cNvSpPr>
            <a:spLocks noGrp="1"/>
          </p:cNvSpPr>
          <p:nvPr>
            <p:ph type="sldNum" sz="quarter" idx="10"/>
          </p:nvPr>
        </p:nvSpPr>
        <p:spPr/>
        <p:txBody>
          <a:bodyPr/>
          <a:lstStyle/>
          <a:p>
            <a:fld id="{C21C4527-19D8-4D29-904D-BF35DC28FD5C}" type="slidenum">
              <a:rPr lang="en-GB" smtClean="0"/>
              <a:pPr/>
              <a:t>‹#›</a:t>
            </a:fld>
            <a:endParaRPr lang="en-GB"/>
          </a:p>
        </p:txBody>
      </p:sp>
      <p:sp>
        <p:nvSpPr>
          <p:cNvPr id="20" name="Footer Placeholder 19"/>
          <p:cNvSpPr>
            <a:spLocks noGrp="1"/>
          </p:cNvSpPr>
          <p:nvPr>
            <p:ph type="ftr" sz="quarter" idx="11"/>
          </p:nvPr>
        </p:nvSpPr>
        <p:spPr>
          <a:xfrm>
            <a:off x="1676400" y="6568190"/>
            <a:ext cx="6702425" cy="476250"/>
          </a:xfrm>
        </p:spPr>
        <p:txBody>
          <a:bodyPr/>
          <a:lstStyle>
            <a:lvl1pPr>
              <a:defRPr/>
            </a:lvl1pPr>
          </a:lstStyle>
          <a:p>
            <a:r>
              <a:rPr lang="en-US" dirty="0" smtClean="0"/>
              <a:t>David Groep, </a:t>
            </a:r>
            <a:r>
              <a:rPr lang="en-US" dirty="0" err="1" smtClean="0"/>
              <a:t>Belnet</a:t>
            </a:r>
            <a:r>
              <a:rPr lang="en-US" dirty="0" smtClean="0"/>
              <a:t> Networking Conference 2008</a:t>
            </a:r>
            <a:endParaRPr lang="en-GB"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Rectangle 2"/>
          <p:cNvSpPr>
            <a:spLocks noChangeArrowheads="1"/>
          </p:cNvSpPr>
          <p:nvPr/>
        </p:nvSpPr>
        <p:spPr bwMode="auto">
          <a:xfrm>
            <a:off x="0" y="6553200"/>
            <a:ext cx="9144000" cy="304800"/>
          </a:xfrm>
          <a:prstGeom prst="rect">
            <a:avLst/>
          </a:prstGeom>
          <a:solidFill>
            <a:schemeClr val="tx2"/>
          </a:solidFill>
          <a:ln w="9525">
            <a:noFill/>
            <a:miter lim="800000"/>
            <a:headEnd/>
            <a:tailEnd/>
          </a:ln>
          <a:effectLst/>
        </p:spPr>
        <p:txBody>
          <a:bodyPr wrap="none" anchor="ctr"/>
          <a:lstStyle/>
          <a:p>
            <a:endParaRPr lang="en-US"/>
          </a:p>
        </p:txBody>
      </p:sp>
      <p:sp>
        <p:nvSpPr>
          <p:cNvPr id="5" name="Rectangle 5"/>
          <p:cNvSpPr>
            <a:spLocks noChangeArrowheads="1"/>
          </p:cNvSpPr>
          <p:nvPr/>
        </p:nvSpPr>
        <p:spPr bwMode="auto">
          <a:xfrm>
            <a:off x="1825625" y="0"/>
            <a:ext cx="7315200" cy="838200"/>
          </a:xfrm>
          <a:prstGeom prst="rect">
            <a:avLst/>
          </a:prstGeom>
          <a:solidFill>
            <a:srgbClr val="325FAF"/>
          </a:solidFill>
          <a:ln w="9525">
            <a:noFill/>
            <a:miter lim="800000"/>
            <a:headEnd/>
            <a:tailEnd/>
          </a:ln>
          <a:effectLst/>
        </p:spPr>
        <p:txBody>
          <a:bodyPr wrap="none" anchor="ctr"/>
          <a:lstStyle/>
          <a:p>
            <a:pPr algn="ctr">
              <a:spcBef>
                <a:spcPct val="20000"/>
              </a:spcBef>
              <a:buClr>
                <a:srgbClr val="FFCC66"/>
              </a:buClr>
              <a:buFontTx/>
              <a:buChar char="•"/>
            </a:pPr>
            <a:endParaRPr lang="en-GB"/>
          </a:p>
        </p:txBody>
      </p:sp>
      <p:sp>
        <p:nvSpPr>
          <p:cNvPr id="6" name="Rectangle 7"/>
          <p:cNvSpPr>
            <a:spLocks noChangeArrowheads="1"/>
          </p:cNvSpPr>
          <p:nvPr/>
        </p:nvSpPr>
        <p:spPr bwMode="auto">
          <a:xfrm>
            <a:off x="1774825" y="687388"/>
            <a:ext cx="7369175" cy="146050"/>
          </a:xfrm>
          <a:prstGeom prst="rect">
            <a:avLst/>
          </a:prstGeom>
          <a:solidFill>
            <a:srgbClr val="2B519A"/>
          </a:solidFill>
          <a:ln w="9525">
            <a:noFill/>
            <a:miter lim="800000"/>
            <a:headEnd/>
            <a:tailEnd/>
          </a:ln>
          <a:effectLst/>
        </p:spPr>
        <p:txBody>
          <a:bodyPr wrap="none" anchor="ctr"/>
          <a:lstStyle/>
          <a:p>
            <a:pPr algn="ctr"/>
            <a:endParaRPr lang="en-GB">
              <a:latin typeface="Verdana" pitchFamily="34" charset="0"/>
            </a:endParaRPr>
          </a:p>
        </p:txBody>
      </p:sp>
      <p:sp>
        <p:nvSpPr>
          <p:cNvPr id="7" name="Oval 8"/>
          <p:cNvSpPr>
            <a:spLocks noChangeArrowheads="1"/>
          </p:cNvSpPr>
          <p:nvPr/>
        </p:nvSpPr>
        <p:spPr bwMode="auto">
          <a:xfrm>
            <a:off x="1398588" y="0"/>
            <a:ext cx="838200" cy="838200"/>
          </a:xfrm>
          <a:prstGeom prst="ellipse">
            <a:avLst/>
          </a:prstGeom>
          <a:solidFill>
            <a:schemeClr val="bg1"/>
          </a:solidFill>
          <a:ln w="9525">
            <a:noFill/>
            <a:round/>
            <a:headEnd/>
            <a:tailEnd/>
          </a:ln>
          <a:effectLst/>
        </p:spPr>
        <p:txBody>
          <a:bodyPr wrap="none" anchor="ctr"/>
          <a:lstStyle/>
          <a:p>
            <a:endParaRPr lang="en-US"/>
          </a:p>
        </p:txBody>
      </p:sp>
      <p:graphicFrame>
        <p:nvGraphicFramePr>
          <p:cNvPr id="8" name="Group 9"/>
          <p:cNvGraphicFramePr>
            <a:graphicFrameLocks noGrp="1"/>
          </p:cNvGraphicFramePr>
          <p:nvPr/>
        </p:nvGraphicFramePr>
        <p:xfrm>
          <a:off x="255588" y="644525"/>
          <a:ext cx="3652837" cy="327025"/>
        </p:xfrm>
        <a:graphic>
          <a:graphicData uri="http://schemas.openxmlformats.org/drawingml/2006/table">
            <a:tbl>
              <a:tblPr/>
              <a:tblGrid>
                <a:gridCol w="3652837"/>
              </a:tblGrid>
              <a:tr h="327025">
                <a:tc>
                  <a:txBody>
                    <a:bodyPr/>
                    <a:lstStyle/>
                    <a:p>
                      <a:pPr marL="0" marR="0" lvl="0" indent="0" algn="r" defTabSz="914400" rtl="0" eaLnBrk="1" fontAlgn="base" latinLnBrk="0" hangingPunct="1">
                        <a:lnSpc>
                          <a:spcPct val="100000"/>
                        </a:lnSpc>
                        <a:spcBef>
                          <a:spcPct val="20000"/>
                        </a:spcBef>
                        <a:spcAft>
                          <a:spcPct val="0"/>
                        </a:spcAft>
                        <a:buClr>
                          <a:srgbClr val="F1AF00"/>
                        </a:buClr>
                        <a:buSzTx/>
                        <a:buFontTx/>
                        <a:buNone/>
                        <a:tabLst/>
                      </a:pPr>
                      <a:r>
                        <a:rPr kumimoji="0" lang="en-GB" sz="900" b="1" i="0" u="none" strike="noStrike" cap="none" normalizeH="0" baseline="0" smtClean="0">
                          <a:ln>
                            <a:noFill/>
                          </a:ln>
                          <a:solidFill>
                            <a:schemeClr val="bg1"/>
                          </a:solidFill>
                          <a:effectLst/>
                          <a:latin typeface="Arial" charset="0"/>
                          <a:ea typeface="ＭＳ Ｐゴシック" pitchFamily="-108" charset="-128"/>
                        </a:rPr>
                        <a:t>Enabling Grids for E-sciencE</a:t>
                      </a:r>
                    </a:p>
                  </a:txBody>
                  <a:tcPr horzOverflow="overflow">
                    <a:lnL>
                      <a:noFill/>
                    </a:lnL>
                    <a:lnR>
                      <a:noFill/>
                    </a:lnR>
                    <a:lnT>
                      <a:noFill/>
                    </a:lnT>
                    <a:lnB>
                      <a:noFill/>
                    </a:lnB>
                    <a:lnTlToBr>
                      <a:noFill/>
                    </a:lnTlToBr>
                    <a:lnBlToTr>
                      <a:noFill/>
                    </a:lnBlToTr>
                    <a:noFill/>
                  </a:tcPr>
                </a:tc>
              </a:tr>
            </a:tbl>
          </a:graphicData>
        </a:graphic>
      </p:graphicFrame>
      <p:sp>
        <p:nvSpPr>
          <p:cNvPr id="9" name="Text Box 16"/>
          <p:cNvSpPr txBox="1">
            <a:spLocks noChangeArrowheads="1"/>
          </p:cNvSpPr>
          <p:nvPr/>
        </p:nvSpPr>
        <p:spPr bwMode="auto">
          <a:xfrm>
            <a:off x="0" y="6629400"/>
            <a:ext cx="2819400" cy="274638"/>
          </a:xfrm>
          <a:prstGeom prst="rect">
            <a:avLst/>
          </a:prstGeom>
          <a:noFill/>
          <a:ln w="9525">
            <a:noFill/>
            <a:miter lim="800000"/>
            <a:headEnd/>
            <a:tailEnd/>
          </a:ln>
          <a:effectLst/>
        </p:spPr>
        <p:txBody>
          <a:bodyPr>
            <a:spAutoFit/>
          </a:bodyPr>
          <a:lstStyle/>
          <a:p>
            <a:pPr>
              <a:spcBef>
                <a:spcPct val="50000"/>
              </a:spcBef>
              <a:buClr>
                <a:srgbClr val="FFCC66"/>
              </a:buClr>
            </a:pPr>
            <a:r>
              <a:rPr lang="en-GB" sz="1200">
                <a:latin typeface="Verdana" pitchFamily="34" charset="0"/>
              </a:rPr>
              <a:t>EGEE-III INFSO-RI-222667</a:t>
            </a:r>
            <a:endParaRPr lang="en-GB">
              <a:latin typeface="Verdana" pitchFamily="34" charset="0"/>
            </a:endParaRPr>
          </a:p>
        </p:txBody>
      </p:sp>
      <p:pic>
        <p:nvPicPr>
          <p:cNvPr id="10" name="Picture 17" descr="egee"/>
          <p:cNvPicPr>
            <a:picLocks noChangeAspect="1" noChangeArrowheads="1"/>
          </p:cNvPicPr>
          <p:nvPr/>
        </p:nvPicPr>
        <p:blipFill>
          <a:blip r:embed="rId2"/>
          <a:srcRect/>
          <a:stretch>
            <a:fillRect/>
          </a:stretch>
        </p:blipFill>
        <p:spPr bwMode="auto">
          <a:xfrm>
            <a:off x="114300" y="184150"/>
            <a:ext cx="2009775" cy="495300"/>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Footer Placeholder 3"/>
          <p:cNvSpPr>
            <a:spLocks noGrp="1"/>
          </p:cNvSpPr>
          <p:nvPr>
            <p:ph type="ftr" sz="quarter" idx="10"/>
          </p:nvPr>
        </p:nvSpPr>
        <p:spPr/>
        <p:txBody>
          <a:bodyPr/>
          <a:lstStyle>
            <a:lvl1pPr>
              <a:defRPr/>
            </a:lvl1pPr>
          </a:lstStyle>
          <a:p>
            <a:r>
              <a:rPr lang="en-US" smtClean="0"/>
              <a:t>David Groep, Belnet Networking Conference 2008</a:t>
            </a:r>
            <a:endParaRPr lang="en-GB"/>
          </a:p>
        </p:txBody>
      </p:sp>
      <p:sp>
        <p:nvSpPr>
          <p:cNvPr id="12" name="Slide Number Placeholder 4"/>
          <p:cNvSpPr>
            <a:spLocks noGrp="1"/>
          </p:cNvSpPr>
          <p:nvPr>
            <p:ph type="sldNum" sz="quarter" idx="11"/>
          </p:nvPr>
        </p:nvSpPr>
        <p:spPr/>
        <p:txBody>
          <a:bodyPr/>
          <a:lstStyle>
            <a:lvl1pPr>
              <a:defRPr/>
            </a:lvl1pPr>
          </a:lstStyle>
          <a:p>
            <a:fld id="{BD4661A2-6B72-4821-BA2F-05D86F136053}" type="slidenum">
              <a:rPr lang="en-GB"/>
              <a:pPr/>
              <a:t>‹#›</a:t>
            </a:fld>
            <a:endParaRPr lang="en-GB"/>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2"/>
          <p:cNvSpPr>
            <a:spLocks noChangeArrowheads="1"/>
          </p:cNvSpPr>
          <p:nvPr/>
        </p:nvSpPr>
        <p:spPr bwMode="auto">
          <a:xfrm>
            <a:off x="0" y="6553200"/>
            <a:ext cx="9144000" cy="304800"/>
          </a:xfrm>
          <a:prstGeom prst="rect">
            <a:avLst/>
          </a:prstGeom>
          <a:solidFill>
            <a:schemeClr val="tx2"/>
          </a:solidFill>
          <a:ln w="9525">
            <a:noFill/>
            <a:miter lim="800000"/>
            <a:headEnd/>
            <a:tailEnd/>
          </a:ln>
          <a:effectLst/>
        </p:spPr>
        <p:txBody>
          <a:bodyPr wrap="none" anchor="ctr"/>
          <a:lstStyle/>
          <a:p>
            <a:endParaRPr lang="en-US"/>
          </a:p>
        </p:txBody>
      </p:sp>
      <p:sp>
        <p:nvSpPr>
          <p:cNvPr id="5" name="Rectangle 5"/>
          <p:cNvSpPr>
            <a:spLocks noChangeArrowheads="1"/>
          </p:cNvSpPr>
          <p:nvPr/>
        </p:nvSpPr>
        <p:spPr bwMode="auto">
          <a:xfrm>
            <a:off x="1825625" y="0"/>
            <a:ext cx="7315200" cy="838200"/>
          </a:xfrm>
          <a:prstGeom prst="rect">
            <a:avLst/>
          </a:prstGeom>
          <a:solidFill>
            <a:srgbClr val="325FAF"/>
          </a:solidFill>
          <a:ln w="9525">
            <a:noFill/>
            <a:miter lim="800000"/>
            <a:headEnd/>
            <a:tailEnd/>
          </a:ln>
          <a:effectLst/>
        </p:spPr>
        <p:txBody>
          <a:bodyPr wrap="none" anchor="ctr"/>
          <a:lstStyle/>
          <a:p>
            <a:pPr algn="ctr">
              <a:spcBef>
                <a:spcPct val="20000"/>
              </a:spcBef>
              <a:buClr>
                <a:srgbClr val="FFCC66"/>
              </a:buClr>
              <a:buFontTx/>
              <a:buChar char="•"/>
            </a:pPr>
            <a:endParaRPr lang="en-GB"/>
          </a:p>
        </p:txBody>
      </p:sp>
      <p:sp>
        <p:nvSpPr>
          <p:cNvPr id="6" name="Rectangle 7"/>
          <p:cNvSpPr>
            <a:spLocks noChangeArrowheads="1"/>
          </p:cNvSpPr>
          <p:nvPr/>
        </p:nvSpPr>
        <p:spPr bwMode="auto">
          <a:xfrm>
            <a:off x="1774825" y="687388"/>
            <a:ext cx="7369175" cy="146050"/>
          </a:xfrm>
          <a:prstGeom prst="rect">
            <a:avLst/>
          </a:prstGeom>
          <a:solidFill>
            <a:srgbClr val="2B519A"/>
          </a:solidFill>
          <a:ln w="9525">
            <a:noFill/>
            <a:miter lim="800000"/>
            <a:headEnd/>
            <a:tailEnd/>
          </a:ln>
          <a:effectLst/>
        </p:spPr>
        <p:txBody>
          <a:bodyPr wrap="none" anchor="ctr"/>
          <a:lstStyle/>
          <a:p>
            <a:pPr algn="ctr"/>
            <a:endParaRPr lang="en-GB">
              <a:latin typeface="Verdana" pitchFamily="34" charset="0"/>
            </a:endParaRPr>
          </a:p>
        </p:txBody>
      </p:sp>
      <p:sp>
        <p:nvSpPr>
          <p:cNvPr id="7" name="Oval 8"/>
          <p:cNvSpPr>
            <a:spLocks noChangeArrowheads="1"/>
          </p:cNvSpPr>
          <p:nvPr/>
        </p:nvSpPr>
        <p:spPr bwMode="auto">
          <a:xfrm>
            <a:off x="1398588" y="0"/>
            <a:ext cx="838200" cy="838200"/>
          </a:xfrm>
          <a:prstGeom prst="ellipse">
            <a:avLst/>
          </a:prstGeom>
          <a:solidFill>
            <a:schemeClr val="bg1"/>
          </a:solidFill>
          <a:ln w="9525">
            <a:noFill/>
            <a:round/>
            <a:headEnd/>
            <a:tailEnd/>
          </a:ln>
          <a:effectLst/>
        </p:spPr>
        <p:txBody>
          <a:bodyPr wrap="none" anchor="ctr"/>
          <a:lstStyle/>
          <a:p>
            <a:endParaRPr lang="en-US"/>
          </a:p>
        </p:txBody>
      </p:sp>
      <p:graphicFrame>
        <p:nvGraphicFramePr>
          <p:cNvPr id="8" name="Group 9"/>
          <p:cNvGraphicFramePr>
            <a:graphicFrameLocks noGrp="1"/>
          </p:cNvGraphicFramePr>
          <p:nvPr/>
        </p:nvGraphicFramePr>
        <p:xfrm>
          <a:off x="255588" y="644525"/>
          <a:ext cx="3652837" cy="327025"/>
        </p:xfrm>
        <a:graphic>
          <a:graphicData uri="http://schemas.openxmlformats.org/drawingml/2006/table">
            <a:tbl>
              <a:tblPr/>
              <a:tblGrid>
                <a:gridCol w="3652837"/>
              </a:tblGrid>
              <a:tr h="327025">
                <a:tc>
                  <a:txBody>
                    <a:bodyPr/>
                    <a:lstStyle/>
                    <a:p>
                      <a:pPr marL="0" marR="0" lvl="0" indent="0" algn="r" defTabSz="914400" rtl="0" eaLnBrk="1" fontAlgn="base" latinLnBrk="0" hangingPunct="1">
                        <a:lnSpc>
                          <a:spcPct val="100000"/>
                        </a:lnSpc>
                        <a:spcBef>
                          <a:spcPct val="20000"/>
                        </a:spcBef>
                        <a:spcAft>
                          <a:spcPct val="0"/>
                        </a:spcAft>
                        <a:buClr>
                          <a:srgbClr val="F1AF00"/>
                        </a:buClr>
                        <a:buSzTx/>
                        <a:buFontTx/>
                        <a:buNone/>
                        <a:tabLst/>
                      </a:pPr>
                      <a:r>
                        <a:rPr kumimoji="0" lang="en-GB" sz="900" b="1" i="0" u="none" strike="noStrike" cap="none" normalizeH="0" baseline="0" smtClean="0">
                          <a:ln>
                            <a:noFill/>
                          </a:ln>
                          <a:solidFill>
                            <a:schemeClr val="bg1"/>
                          </a:solidFill>
                          <a:effectLst/>
                          <a:latin typeface="Arial" charset="0"/>
                          <a:ea typeface="ＭＳ Ｐゴシック" pitchFamily="-108" charset="-128"/>
                        </a:rPr>
                        <a:t>Enabling Grids for E-sciencE</a:t>
                      </a:r>
                    </a:p>
                  </a:txBody>
                  <a:tcPr horzOverflow="overflow">
                    <a:lnL>
                      <a:noFill/>
                    </a:lnL>
                    <a:lnR>
                      <a:noFill/>
                    </a:lnR>
                    <a:lnT>
                      <a:noFill/>
                    </a:lnT>
                    <a:lnB>
                      <a:noFill/>
                    </a:lnB>
                    <a:lnTlToBr>
                      <a:noFill/>
                    </a:lnTlToBr>
                    <a:lnBlToTr>
                      <a:noFill/>
                    </a:lnBlToTr>
                    <a:noFill/>
                  </a:tcPr>
                </a:tc>
              </a:tr>
            </a:tbl>
          </a:graphicData>
        </a:graphic>
      </p:graphicFrame>
      <p:sp>
        <p:nvSpPr>
          <p:cNvPr id="9" name="Text Box 16"/>
          <p:cNvSpPr txBox="1">
            <a:spLocks noChangeArrowheads="1"/>
          </p:cNvSpPr>
          <p:nvPr/>
        </p:nvSpPr>
        <p:spPr bwMode="auto">
          <a:xfrm>
            <a:off x="0" y="6629400"/>
            <a:ext cx="2819400" cy="274638"/>
          </a:xfrm>
          <a:prstGeom prst="rect">
            <a:avLst/>
          </a:prstGeom>
          <a:noFill/>
          <a:ln w="9525">
            <a:noFill/>
            <a:miter lim="800000"/>
            <a:headEnd/>
            <a:tailEnd/>
          </a:ln>
          <a:effectLst/>
        </p:spPr>
        <p:txBody>
          <a:bodyPr>
            <a:spAutoFit/>
          </a:bodyPr>
          <a:lstStyle/>
          <a:p>
            <a:pPr>
              <a:spcBef>
                <a:spcPct val="50000"/>
              </a:spcBef>
              <a:buClr>
                <a:srgbClr val="FFCC66"/>
              </a:buClr>
            </a:pPr>
            <a:r>
              <a:rPr lang="en-GB" sz="1200">
                <a:latin typeface="Verdana" pitchFamily="34" charset="0"/>
              </a:rPr>
              <a:t>EGEE-III INFSO-RI-222667</a:t>
            </a:r>
            <a:endParaRPr lang="en-GB">
              <a:latin typeface="Verdana" pitchFamily="34" charset="0"/>
            </a:endParaRPr>
          </a:p>
        </p:txBody>
      </p:sp>
      <p:pic>
        <p:nvPicPr>
          <p:cNvPr id="10" name="Picture 17" descr="egee"/>
          <p:cNvPicPr>
            <a:picLocks noChangeAspect="1" noChangeArrowheads="1"/>
          </p:cNvPicPr>
          <p:nvPr/>
        </p:nvPicPr>
        <p:blipFill>
          <a:blip r:embed="rId2"/>
          <a:srcRect/>
          <a:stretch>
            <a:fillRect/>
          </a:stretch>
        </p:blipFill>
        <p:spPr bwMode="auto">
          <a:xfrm>
            <a:off x="114300" y="184150"/>
            <a:ext cx="2009775" cy="495300"/>
          </a:xfrm>
          <a:prstGeom prst="rect">
            <a:avLst/>
          </a:prstGeom>
          <a:noFill/>
          <a:ln w="9525">
            <a:noFill/>
            <a:miter lim="800000"/>
            <a:headEnd/>
            <a:tailEnd/>
          </a:ln>
        </p:spPr>
      </p:pic>
      <p:sp>
        <p:nvSpPr>
          <p:cNvPr id="2" name="Vertical Title 1"/>
          <p:cNvSpPr>
            <a:spLocks noGrp="1"/>
          </p:cNvSpPr>
          <p:nvPr>
            <p:ph type="title" orient="vert"/>
          </p:nvPr>
        </p:nvSpPr>
        <p:spPr>
          <a:xfrm>
            <a:off x="6827838" y="66675"/>
            <a:ext cx="2160587" cy="6337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46075" y="66675"/>
            <a:ext cx="6329363" cy="6337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Footer Placeholder 3"/>
          <p:cNvSpPr>
            <a:spLocks noGrp="1"/>
          </p:cNvSpPr>
          <p:nvPr>
            <p:ph type="ftr" sz="quarter" idx="10"/>
          </p:nvPr>
        </p:nvSpPr>
        <p:spPr/>
        <p:txBody>
          <a:bodyPr/>
          <a:lstStyle>
            <a:lvl1pPr>
              <a:defRPr/>
            </a:lvl1pPr>
          </a:lstStyle>
          <a:p>
            <a:r>
              <a:rPr lang="en-US" smtClean="0"/>
              <a:t>David Groep, Belnet Networking Conference 2008</a:t>
            </a:r>
            <a:endParaRPr lang="en-GB"/>
          </a:p>
        </p:txBody>
      </p:sp>
      <p:sp>
        <p:nvSpPr>
          <p:cNvPr id="12" name="Slide Number Placeholder 4"/>
          <p:cNvSpPr>
            <a:spLocks noGrp="1"/>
          </p:cNvSpPr>
          <p:nvPr>
            <p:ph type="sldNum" sz="quarter" idx="11"/>
          </p:nvPr>
        </p:nvSpPr>
        <p:spPr/>
        <p:txBody>
          <a:bodyPr/>
          <a:lstStyle>
            <a:lvl1pPr>
              <a:defRPr/>
            </a:lvl1pPr>
          </a:lstStyle>
          <a:p>
            <a:fld id="{2C1C9916-F666-4BB9-9179-40E78C20DE73}" type="slidenum">
              <a:rPr lang="en-GB"/>
              <a:pPr/>
              <a:t>‹#›</a:t>
            </a:fld>
            <a:endParaRPr lang="en-GB"/>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5" name="Rectangle 2"/>
          <p:cNvSpPr>
            <a:spLocks noChangeArrowheads="1"/>
          </p:cNvSpPr>
          <p:nvPr/>
        </p:nvSpPr>
        <p:spPr bwMode="auto">
          <a:xfrm>
            <a:off x="0" y="6553200"/>
            <a:ext cx="9144000" cy="304800"/>
          </a:xfrm>
          <a:prstGeom prst="rect">
            <a:avLst/>
          </a:prstGeom>
          <a:solidFill>
            <a:schemeClr val="tx2"/>
          </a:solidFill>
          <a:ln w="9525">
            <a:noFill/>
            <a:miter lim="800000"/>
            <a:headEnd/>
            <a:tailEnd/>
          </a:ln>
          <a:effectLst/>
        </p:spPr>
        <p:txBody>
          <a:bodyPr wrap="none" anchor="ctr"/>
          <a:lstStyle/>
          <a:p>
            <a:endParaRPr lang="en-US"/>
          </a:p>
        </p:txBody>
      </p:sp>
      <p:sp>
        <p:nvSpPr>
          <p:cNvPr id="6" name="Rectangle 5"/>
          <p:cNvSpPr>
            <a:spLocks noChangeArrowheads="1"/>
          </p:cNvSpPr>
          <p:nvPr/>
        </p:nvSpPr>
        <p:spPr bwMode="auto">
          <a:xfrm>
            <a:off x="1825625" y="0"/>
            <a:ext cx="7315200" cy="838200"/>
          </a:xfrm>
          <a:prstGeom prst="rect">
            <a:avLst/>
          </a:prstGeom>
          <a:solidFill>
            <a:srgbClr val="325FAF"/>
          </a:solidFill>
          <a:ln w="9525">
            <a:noFill/>
            <a:miter lim="800000"/>
            <a:headEnd/>
            <a:tailEnd/>
          </a:ln>
          <a:effectLst/>
        </p:spPr>
        <p:txBody>
          <a:bodyPr wrap="none" anchor="ctr"/>
          <a:lstStyle/>
          <a:p>
            <a:pPr algn="ctr">
              <a:spcBef>
                <a:spcPct val="20000"/>
              </a:spcBef>
              <a:buClr>
                <a:srgbClr val="FFCC66"/>
              </a:buClr>
              <a:buFontTx/>
              <a:buChar char="•"/>
            </a:pPr>
            <a:endParaRPr lang="en-GB"/>
          </a:p>
        </p:txBody>
      </p:sp>
      <p:sp>
        <p:nvSpPr>
          <p:cNvPr id="7" name="Rectangle 7"/>
          <p:cNvSpPr>
            <a:spLocks noChangeArrowheads="1"/>
          </p:cNvSpPr>
          <p:nvPr/>
        </p:nvSpPr>
        <p:spPr bwMode="auto">
          <a:xfrm>
            <a:off x="1774825" y="687388"/>
            <a:ext cx="7369175" cy="146050"/>
          </a:xfrm>
          <a:prstGeom prst="rect">
            <a:avLst/>
          </a:prstGeom>
          <a:solidFill>
            <a:srgbClr val="2B519A"/>
          </a:solidFill>
          <a:ln w="9525">
            <a:noFill/>
            <a:miter lim="800000"/>
            <a:headEnd/>
            <a:tailEnd/>
          </a:ln>
          <a:effectLst/>
        </p:spPr>
        <p:txBody>
          <a:bodyPr wrap="none" anchor="ctr"/>
          <a:lstStyle/>
          <a:p>
            <a:pPr algn="ctr"/>
            <a:endParaRPr lang="en-GB">
              <a:latin typeface="Verdana" pitchFamily="34" charset="0"/>
            </a:endParaRPr>
          </a:p>
        </p:txBody>
      </p:sp>
      <p:sp>
        <p:nvSpPr>
          <p:cNvPr id="8" name="Oval 8"/>
          <p:cNvSpPr>
            <a:spLocks noChangeArrowheads="1"/>
          </p:cNvSpPr>
          <p:nvPr/>
        </p:nvSpPr>
        <p:spPr bwMode="auto">
          <a:xfrm>
            <a:off x="1398588" y="0"/>
            <a:ext cx="838200" cy="838200"/>
          </a:xfrm>
          <a:prstGeom prst="ellipse">
            <a:avLst/>
          </a:prstGeom>
          <a:solidFill>
            <a:schemeClr val="bg1"/>
          </a:solidFill>
          <a:ln w="9525">
            <a:noFill/>
            <a:round/>
            <a:headEnd/>
            <a:tailEnd/>
          </a:ln>
          <a:effectLst/>
        </p:spPr>
        <p:txBody>
          <a:bodyPr wrap="none" anchor="ctr"/>
          <a:lstStyle/>
          <a:p>
            <a:endParaRPr lang="en-US"/>
          </a:p>
        </p:txBody>
      </p:sp>
      <p:graphicFrame>
        <p:nvGraphicFramePr>
          <p:cNvPr id="9" name="Group 9"/>
          <p:cNvGraphicFramePr>
            <a:graphicFrameLocks noGrp="1"/>
          </p:cNvGraphicFramePr>
          <p:nvPr/>
        </p:nvGraphicFramePr>
        <p:xfrm>
          <a:off x="255588" y="644525"/>
          <a:ext cx="3652837" cy="327025"/>
        </p:xfrm>
        <a:graphic>
          <a:graphicData uri="http://schemas.openxmlformats.org/drawingml/2006/table">
            <a:tbl>
              <a:tblPr/>
              <a:tblGrid>
                <a:gridCol w="3652837"/>
              </a:tblGrid>
              <a:tr h="327025">
                <a:tc>
                  <a:txBody>
                    <a:bodyPr/>
                    <a:lstStyle/>
                    <a:p>
                      <a:pPr marL="0" marR="0" lvl="0" indent="0" algn="r" defTabSz="914400" rtl="0" eaLnBrk="1" fontAlgn="base" latinLnBrk="0" hangingPunct="1">
                        <a:lnSpc>
                          <a:spcPct val="100000"/>
                        </a:lnSpc>
                        <a:spcBef>
                          <a:spcPct val="20000"/>
                        </a:spcBef>
                        <a:spcAft>
                          <a:spcPct val="0"/>
                        </a:spcAft>
                        <a:buClr>
                          <a:srgbClr val="F1AF00"/>
                        </a:buClr>
                        <a:buSzTx/>
                        <a:buFontTx/>
                        <a:buNone/>
                        <a:tabLst/>
                      </a:pPr>
                      <a:r>
                        <a:rPr kumimoji="0" lang="en-GB" sz="900" b="1" i="0" u="none" strike="noStrike" cap="none" normalizeH="0" baseline="0" smtClean="0">
                          <a:ln>
                            <a:noFill/>
                          </a:ln>
                          <a:solidFill>
                            <a:schemeClr val="bg1"/>
                          </a:solidFill>
                          <a:effectLst/>
                          <a:latin typeface="Arial" charset="0"/>
                          <a:ea typeface="ＭＳ Ｐゴシック" pitchFamily="-108" charset="-128"/>
                        </a:rPr>
                        <a:t>Enabling Grids for E-sciencE</a:t>
                      </a:r>
                    </a:p>
                  </a:txBody>
                  <a:tcPr horzOverflow="overflow">
                    <a:lnL>
                      <a:noFill/>
                    </a:lnL>
                    <a:lnR>
                      <a:noFill/>
                    </a:lnR>
                    <a:lnT>
                      <a:noFill/>
                    </a:lnT>
                    <a:lnB>
                      <a:noFill/>
                    </a:lnB>
                    <a:lnTlToBr>
                      <a:noFill/>
                    </a:lnTlToBr>
                    <a:lnBlToTr>
                      <a:noFill/>
                    </a:lnBlToTr>
                    <a:noFill/>
                  </a:tcPr>
                </a:tc>
              </a:tr>
            </a:tbl>
          </a:graphicData>
        </a:graphic>
      </p:graphicFrame>
      <p:sp>
        <p:nvSpPr>
          <p:cNvPr id="10" name="Text Box 16"/>
          <p:cNvSpPr txBox="1">
            <a:spLocks noChangeArrowheads="1"/>
          </p:cNvSpPr>
          <p:nvPr/>
        </p:nvSpPr>
        <p:spPr bwMode="auto">
          <a:xfrm>
            <a:off x="0" y="6629400"/>
            <a:ext cx="2819400" cy="274638"/>
          </a:xfrm>
          <a:prstGeom prst="rect">
            <a:avLst/>
          </a:prstGeom>
          <a:noFill/>
          <a:ln w="9525">
            <a:noFill/>
            <a:miter lim="800000"/>
            <a:headEnd/>
            <a:tailEnd/>
          </a:ln>
          <a:effectLst/>
        </p:spPr>
        <p:txBody>
          <a:bodyPr>
            <a:spAutoFit/>
          </a:bodyPr>
          <a:lstStyle/>
          <a:p>
            <a:pPr>
              <a:spcBef>
                <a:spcPct val="50000"/>
              </a:spcBef>
              <a:buClr>
                <a:srgbClr val="FFCC66"/>
              </a:buClr>
            </a:pPr>
            <a:r>
              <a:rPr lang="en-GB" sz="1200">
                <a:latin typeface="Verdana" pitchFamily="34" charset="0"/>
              </a:rPr>
              <a:t>EGEE-III INFSO-RI-222667</a:t>
            </a:r>
            <a:endParaRPr lang="en-GB">
              <a:latin typeface="Verdana" pitchFamily="34" charset="0"/>
            </a:endParaRPr>
          </a:p>
        </p:txBody>
      </p:sp>
      <p:pic>
        <p:nvPicPr>
          <p:cNvPr id="11" name="Picture 17" descr="egee"/>
          <p:cNvPicPr>
            <a:picLocks noChangeAspect="1" noChangeArrowheads="1"/>
          </p:cNvPicPr>
          <p:nvPr/>
        </p:nvPicPr>
        <p:blipFill>
          <a:blip r:embed="rId2"/>
          <a:srcRect/>
          <a:stretch>
            <a:fillRect/>
          </a:stretch>
        </p:blipFill>
        <p:spPr bwMode="auto">
          <a:xfrm>
            <a:off x="114300" y="184150"/>
            <a:ext cx="2009775" cy="495300"/>
          </a:xfrm>
          <a:prstGeom prst="rect">
            <a:avLst/>
          </a:prstGeom>
          <a:noFill/>
          <a:ln w="9525">
            <a:noFill/>
            <a:miter lim="800000"/>
            <a:headEnd/>
            <a:tailEnd/>
          </a:ln>
        </p:spPr>
      </p:pic>
      <p:sp>
        <p:nvSpPr>
          <p:cNvPr id="2" name="Title 1"/>
          <p:cNvSpPr>
            <a:spLocks noGrp="1"/>
          </p:cNvSpPr>
          <p:nvPr>
            <p:ph type="title"/>
          </p:nvPr>
        </p:nvSpPr>
        <p:spPr>
          <a:xfrm>
            <a:off x="2254250" y="66675"/>
            <a:ext cx="6734175" cy="685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46075" y="974725"/>
            <a:ext cx="4217988" cy="5429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16463" y="974725"/>
            <a:ext cx="4219575" cy="5429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Footer Placeholder 4"/>
          <p:cNvSpPr>
            <a:spLocks noGrp="1"/>
          </p:cNvSpPr>
          <p:nvPr>
            <p:ph type="ftr" sz="quarter" idx="10"/>
          </p:nvPr>
        </p:nvSpPr>
        <p:spPr/>
        <p:txBody>
          <a:bodyPr/>
          <a:lstStyle>
            <a:lvl1pPr>
              <a:defRPr/>
            </a:lvl1pPr>
          </a:lstStyle>
          <a:p>
            <a:r>
              <a:rPr lang="en-US" smtClean="0"/>
              <a:t>David Groep, Belnet Networking Conference 2008</a:t>
            </a:r>
            <a:endParaRPr lang="en-GB"/>
          </a:p>
        </p:txBody>
      </p:sp>
      <p:sp>
        <p:nvSpPr>
          <p:cNvPr id="13" name="Slide Number Placeholder 5"/>
          <p:cNvSpPr>
            <a:spLocks noGrp="1"/>
          </p:cNvSpPr>
          <p:nvPr>
            <p:ph type="sldNum" sz="quarter" idx="11"/>
          </p:nvPr>
        </p:nvSpPr>
        <p:spPr/>
        <p:txBody>
          <a:bodyPr/>
          <a:lstStyle>
            <a:lvl1pPr>
              <a:defRPr/>
            </a:lvl1pPr>
          </a:lstStyle>
          <a:p>
            <a:fld id="{E2A1E1ED-E357-4387-B39B-15D06A48EA13}" type="slidenum">
              <a:rPr lang="en-GB"/>
              <a:pPr/>
              <a:t>‹#›</a:t>
            </a:fld>
            <a:endParaRPr lang="en-GB"/>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srcRect/>
          <a:stretch>
            <a:fillRect/>
          </a:stretch>
        </p:blipFill>
        <p:spPr bwMode="auto">
          <a:xfrm>
            <a:off x="0" y="-76200"/>
            <a:ext cx="9144000" cy="3524250"/>
          </a:xfrm>
          <a:prstGeom prst="rect">
            <a:avLst/>
          </a:prstGeom>
          <a:noFill/>
          <a:ln w="9525">
            <a:noFill/>
            <a:miter lim="800000"/>
            <a:headEnd/>
            <a:tailEnd/>
          </a:ln>
        </p:spPr>
      </p:pic>
      <p:sp>
        <p:nvSpPr>
          <p:cNvPr id="5" name="Rectangle 4"/>
          <p:cNvSpPr>
            <a:spLocks noChangeArrowheads="1"/>
          </p:cNvSpPr>
          <p:nvPr/>
        </p:nvSpPr>
        <p:spPr bwMode="auto">
          <a:xfrm>
            <a:off x="0" y="6553200"/>
            <a:ext cx="9144000" cy="304800"/>
          </a:xfrm>
          <a:prstGeom prst="rect">
            <a:avLst/>
          </a:prstGeom>
          <a:solidFill>
            <a:schemeClr val="accent3"/>
          </a:solidFill>
          <a:ln>
            <a:headEnd/>
            <a:tailEnd/>
          </a:ln>
        </p:spPr>
        <p:style>
          <a:lnRef idx="2">
            <a:schemeClr val="accent3"/>
          </a:lnRef>
          <a:fillRef idx="1">
            <a:schemeClr val="lt1"/>
          </a:fillRef>
          <a:effectRef idx="0">
            <a:schemeClr val="accent3"/>
          </a:effectRef>
          <a:fontRef idx="minor">
            <a:schemeClr val="dk1"/>
          </a:fontRef>
        </p:style>
        <p:txBody>
          <a:bodyPr wrap="none" anchor="ctr"/>
          <a:lstStyle/>
          <a:p>
            <a:pPr algn="ctr" rtl="0" fontAlgn="base">
              <a:spcBef>
                <a:spcPct val="20000"/>
              </a:spcBef>
              <a:spcAft>
                <a:spcPct val="0"/>
              </a:spcAft>
              <a:buClr>
                <a:srgbClr val="FFCC66"/>
              </a:buClr>
              <a:buFontTx/>
              <a:buChar char="•"/>
              <a:defRPr/>
            </a:pPr>
            <a:endParaRPr lang="en-GB" kern="1200">
              <a:solidFill>
                <a:srgbClr val="D6ECFF"/>
              </a:solidFill>
              <a:latin typeface="Verdana" pitchFamily="34" charset="0"/>
              <a:ea typeface="+mn-ea"/>
              <a:cs typeface="+mn-cs"/>
            </a:endParaRPr>
          </a:p>
        </p:txBody>
      </p:sp>
      <p:pic>
        <p:nvPicPr>
          <p:cNvPr id="6" name="Picture 9" descr="IST"/>
          <p:cNvPicPr>
            <a:picLocks noChangeAspect="1" noChangeArrowheads="1"/>
          </p:cNvPicPr>
          <p:nvPr/>
        </p:nvPicPr>
        <p:blipFill>
          <a:blip r:embed="rId3"/>
          <a:srcRect/>
          <a:stretch>
            <a:fillRect/>
          </a:stretch>
        </p:blipFill>
        <p:spPr bwMode="auto">
          <a:xfrm>
            <a:off x="6154738" y="5738813"/>
            <a:ext cx="1219200" cy="536575"/>
          </a:xfrm>
          <a:prstGeom prst="rect">
            <a:avLst/>
          </a:prstGeom>
          <a:noFill/>
          <a:ln w="25400">
            <a:noFill/>
            <a:miter lim="800000"/>
            <a:headEnd/>
            <a:tailEnd/>
          </a:ln>
        </p:spPr>
      </p:pic>
      <p:pic>
        <p:nvPicPr>
          <p:cNvPr id="7" name="Picture 10" descr="eu_logo2"/>
          <p:cNvPicPr>
            <a:picLocks noChangeAspect="1" noChangeArrowheads="1"/>
          </p:cNvPicPr>
          <p:nvPr/>
        </p:nvPicPr>
        <p:blipFill>
          <a:blip r:embed="rId4"/>
          <a:srcRect/>
          <a:stretch>
            <a:fillRect/>
          </a:stretch>
        </p:blipFill>
        <p:spPr bwMode="auto">
          <a:xfrm>
            <a:off x="7870825" y="5694363"/>
            <a:ext cx="809625" cy="571500"/>
          </a:xfrm>
          <a:prstGeom prst="rect">
            <a:avLst/>
          </a:prstGeom>
          <a:noFill/>
          <a:ln w="25400">
            <a:noFill/>
            <a:miter lim="800000"/>
            <a:headEnd/>
            <a:tailEnd/>
          </a:ln>
        </p:spPr>
      </p:pic>
      <p:sp>
        <p:nvSpPr>
          <p:cNvPr id="8" name="Text Box 11"/>
          <p:cNvSpPr txBox="1">
            <a:spLocks noChangeArrowheads="1"/>
          </p:cNvSpPr>
          <p:nvPr/>
        </p:nvSpPr>
        <p:spPr bwMode="auto">
          <a:xfrm>
            <a:off x="0" y="6583363"/>
            <a:ext cx="2238375" cy="274637"/>
          </a:xfrm>
          <a:prstGeom prst="rect">
            <a:avLst/>
          </a:prstGeom>
          <a:noFill/>
          <a:ln w="9525" algn="ctr">
            <a:noFill/>
            <a:miter lim="800000"/>
            <a:headEnd/>
            <a:tailEnd/>
          </a:ln>
          <a:effectLst/>
        </p:spPr>
        <p:txBody>
          <a:bodyPr>
            <a:spAutoFit/>
          </a:bodyPr>
          <a:lstStyle/>
          <a:p>
            <a:pPr algn="l" rtl="0" fontAlgn="base">
              <a:spcBef>
                <a:spcPct val="50000"/>
              </a:spcBef>
              <a:spcAft>
                <a:spcPct val="0"/>
              </a:spcAft>
              <a:buClr>
                <a:srgbClr val="FFCC66"/>
              </a:buClr>
              <a:defRPr/>
            </a:pPr>
            <a:r>
              <a:rPr lang="en-GB" sz="1200" kern="1200">
                <a:solidFill>
                  <a:prstClr val="black"/>
                </a:solidFill>
                <a:latin typeface="Arial" charset="0"/>
                <a:ea typeface="+mn-ea"/>
                <a:cs typeface="+mn-cs"/>
              </a:rPr>
              <a:t>EGEE-III INFSO-RI-222667</a:t>
            </a:r>
          </a:p>
        </p:txBody>
      </p:sp>
      <p:sp>
        <p:nvSpPr>
          <p:cNvPr id="9" name="Text Box 15"/>
          <p:cNvSpPr txBox="1">
            <a:spLocks noChangeArrowheads="1"/>
          </p:cNvSpPr>
          <p:nvPr/>
        </p:nvSpPr>
        <p:spPr bwMode="auto">
          <a:xfrm>
            <a:off x="0" y="5861050"/>
            <a:ext cx="1868488" cy="336550"/>
          </a:xfrm>
          <a:prstGeom prst="rect">
            <a:avLst/>
          </a:prstGeom>
          <a:noFill/>
          <a:ln w="25400" algn="ctr">
            <a:noFill/>
            <a:miter lim="800000"/>
            <a:headEnd/>
            <a:tailEnd/>
          </a:ln>
          <a:effectLst/>
        </p:spPr>
        <p:txBody>
          <a:bodyPr wrap="none">
            <a:spAutoFit/>
          </a:bodyPr>
          <a:lstStyle/>
          <a:p>
            <a:pPr algn="l" rtl="0" fontAlgn="base">
              <a:spcBef>
                <a:spcPct val="20000"/>
              </a:spcBef>
              <a:spcAft>
                <a:spcPct val="0"/>
              </a:spcAft>
              <a:buClr>
                <a:srgbClr val="FFCC66"/>
              </a:buClr>
              <a:defRPr/>
            </a:pPr>
            <a:r>
              <a:rPr lang="en-GB" sz="1600" b="1" kern="1200" dirty="0">
                <a:solidFill>
                  <a:srgbClr val="D6ECFF">
                    <a:lumMod val="25000"/>
                  </a:srgbClr>
                </a:solidFill>
                <a:latin typeface="Arial" charset="0"/>
                <a:ea typeface="+mn-ea"/>
                <a:cs typeface="+mn-cs"/>
              </a:rPr>
              <a:t>www.eu-egee.org</a:t>
            </a:r>
          </a:p>
        </p:txBody>
      </p:sp>
      <p:pic>
        <p:nvPicPr>
          <p:cNvPr id="10" name="Picture 16" descr="INFSOM3"/>
          <p:cNvPicPr>
            <a:picLocks noChangeAspect="1" noChangeArrowheads="1"/>
          </p:cNvPicPr>
          <p:nvPr/>
        </p:nvPicPr>
        <p:blipFill>
          <a:blip r:embed="rId5"/>
          <a:srcRect/>
          <a:stretch>
            <a:fillRect/>
          </a:stretch>
        </p:blipFill>
        <p:spPr bwMode="auto">
          <a:xfrm>
            <a:off x="6096000" y="5568950"/>
            <a:ext cx="1298575" cy="831850"/>
          </a:xfrm>
          <a:prstGeom prst="rect">
            <a:avLst/>
          </a:prstGeom>
          <a:noFill/>
          <a:ln w="9525">
            <a:noFill/>
            <a:miter lim="800000"/>
            <a:headEnd/>
            <a:tailEnd/>
          </a:ln>
        </p:spPr>
      </p:pic>
      <p:sp>
        <p:nvSpPr>
          <p:cNvPr id="11" name="Text Box 17"/>
          <p:cNvSpPr txBox="1">
            <a:spLocks noChangeArrowheads="1"/>
          </p:cNvSpPr>
          <p:nvPr/>
        </p:nvSpPr>
        <p:spPr bwMode="auto">
          <a:xfrm>
            <a:off x="5643563" y="6491288"/>
            <a:ext cx="3500437" cy="366712"/>
          </a:xfrm>
          <a:prstGeom prst="rect">
            <a:avLst/>
          </a:prstGeom>
          <a:noFill/>
          <a:ln w="9525" algn="ctr">
            <a:noFill/>
            <a:miter lim="800000"/>
            <a:headEnd/>
            <a:tailEnd/>
          </a:ln>
          <a:effectLst/>
        </p:spPr>
        <p:txBody>
          <a:bodyPr>
            <a:spAutoFit/>
          </a:bodyPr>
          <a:lstStyle/>
          <a:p>
            <a:pPr algn="l" rtl="0" fontAlgn="base">
              <a:spcBef>
                <a:spcPct val="50000"/>
              </a:spcBef>
              <a:spcAft>
                <a:spcPct val="0"/>
              </a:spcAft>
              <a:buClr>
                <a:srgbClr val="FFCC66"/>
              </a:buClr>
              <a:defRPr/>
            </a:pPr>
            <a:r>
              <a:rPr lang="en-GB" sz="1200" kern="1200" dirty="0">
                <a:solidFill>
                  <a:prstClr val="black"/>
                </a:solidFill>
                <a:latin typeface="Verdana" pitchFamily="34" charset="0"/>
                <a:ea typeface="+mn-ea"/>
                <a:cs typeface="+mn-cs"/>
              </a:rPr>
              <a:t>EGEE and </a:t>
            </a:r>
            <a:r>
              <a:rPr lang="en-GB" sz="1200" kern="1200" dirty="0" err="1">
                <a:solidFill>
                  <a:prstClr val="black"/>
                </a:solidFill>
                <a:latin typeface="Verdana" pitchFamily="34" charset="0"/>
                <a:ea typeface="+mn-ea"/>
                <a:cs typeface="+mn-cs"/>
              </a:rPr>
              <a:t>gLite</a:t>
            </a:r>
            <a:r>
              <a:rPr lang="en-GB" sz="1200" kern="1200" dirty="0">
                <a:solidFill>
                  <a:prstClr val="black"/>
                </a:solidFill>
                <a:latin typeface="Verdana" pitchFamily="34" charset="0"/>
                <a:ea typeface="+mn-ea"/>
                <a:cs typeface="+mn-cs"/>
              </a:rPr>
              <a:t> are registered trademarks</a:t>
            </a:r>
            <a:r>
              <a:rPr lang="en-GB" kern="1200" dirty="0">
                <a:solidFill>
                  <a:prstClr val="black"/>
                </a:solidFill>
                <a:latin typeface="Arial" charset="0"/>
                <a:ea typeface="+mn-ea"/>
                <a:cs typeface="+mn-cs"/>
              </a:rPr>
              <a:t> </a:t>
            </a:r>
          </a:p>
        </p:txBody>
      </p:sp>
      <p:pic>
        <p:nvPicPr>
          <p:cNvPr id="12" name="Picture 18"/>
          <p:cNvPicPr>
            <a:picLocks noChangeAspect="1" noChangeArrowheads="1"/>
          </p:cNvPicPr>
          <p:nvPr userDrawn="1"/>
        </p:nvPicPr>
        <p:blipFill>
          <a:blip r:embed="rId6" cstate="screen">
            <a:clrChange>
              <a:clrFrom>
                <a:srgbClr val="FFFFFF"/>
              </a:clrFrom>
              <a:clrTo>
                <a:srgbClr val="FFFFFF">
                  <a:alpha val="0"/>
                </a:srgbClr>
              </a:clrTo>
            </a:clrChange>
          </a:blip>
          <a:srcRect/>
          <a:stretch>
            <a:fillRect/>
          </a:stretch>
        </p:blipFill>
        <p:spPr bwMode="auto">
          <a:xfrm>
            <a:off x="4953000" y="5791200"/>
            <a:ext cx="1152525" cy="360363"/>
          </a:xfrm>
          <a:prstGeom prst="rect">
            <a:avLst/>
          </a:prstGeom>
          <a:noFill/>
          <a:ln w="9525">
            <a:noFill/>
            <a:miter lim="800000"/>
            <a:headEnd/>
            <a:tailEnd/>
          </a:ln>
        </p:spPr>
      </p:pic>
      <p:pic>
        <p:nvPicPr>
          <p:cNvPr id="13" name="Picture 19"/>
          <p:cNvPicPr>
            <a:picLocks noChangeAspect="1" noChangeArrowheads="1"/>
          </p:cNvPicPr>
          <p:nvPr userDrawn="1"/>
        </p:nvPicPr>
        <p:blipFill>
          <a:blip r:embed="rId7">
            <a:clrChange>
              <a:clrFrom>
                <a:srgbClr val="FFFFFF"/>
              </a:clrFrom>
              <a:clrTo>
                <a:srgbClr val="FFFFFF">
                  <a:alpha val="0"/>
                </a:srgbClr>
              </a:clrTo>
            </a:clrChange>
          </a:blip>
          <a:srcRect/>
          <a:stretch>
            <a:fillRect/>
          </a:stretch>
        </p:blipFill>
        <p:spPr bwMode="auto">
          <a:xfrm>
            <a:off x="7162800" y="5791200"/>
            <a:ext cx="655638" cy="504825"/>
          </a:xfrm>
          <a:prstGeom prst="rect">
            <a:avLst/>
          </a:prstGeom>
          <a:noFill/>
          <a:ln w="9525">
            <a:noFill/>
            <a:miter lim="800000"/>
            <a:headEnd/>
            <a:tailEnd/>
          </a:ln>
        </p:spPr>
      </p:pic>
      <p:sp>
        <p:nvSpPr>
          <p:cNvPr id="14" name="AutoShape 20"/>
          <p:cNvSpPr>
            <a:spLocks noChangeAspect="1" noChangeArrowheads="1"/>
          </p:cNvSpPr>
          <p:nvPr/>
        </p:nvSpPr>
        <p:spPr bwMode="auto">
          <a:xfrm>
            <a:off x="0" y="0"/>
            <a:ext cx="9144000" cy="4449763"/>
          </a:xfrm>
          <a:prstGeom prst="rect">
            <a:avLst/>
          </a:prstGeom>
          <a:noFill/>
        </p:spPr>
        <p:txBody>
          <a:bodyPr/>
          <a:lstStyle/>
          <a:p>
            <a:pPr algn="l" rtl="0" fontAlgn="base">
              <a:spcBef>
                <a:spcPct val="0"/>
              </a:spcBef>
              <a:spcAft>
                <a:spcPct val="0"/>
              </a:spcAft>
              <a:defRPr/>
            </a:pPr>
            <a:endParaRPr lang="en-GB" kern="1200">
              <a:solidFill>
                <a:prstClr val="black"/>
              </a:solidFill>
              <a:latin typeface="Arial" charset="0"/>
              <a:ea typeface="+mn-ea"/>
              <a:cs typeface="+mn-cs"/>
            </a:endParaRPr>
          </a:p>
        </p:txBody>
      </p:sp>
      <p:pic>
        <p:nvPicPr>
          <p:cNvPr id="15" name="Picture 3" descr="Logo CERN width=144,      height=144"/>
          <p:cNvPicPr>
            <a:picLocks noChangeAspect="1" noChangeArrowheads="1"/>
          </p:cNvPicPr>
          <p:nvPr userDrawn="1"/>
        </p:nvPicPr>
        <p:blipFill>
          <a:blip r:embed="rId8"/>
          <a:srcRect/>
          <a:stretch>
            <a:fillRect/>
          </a:stretch>
        </p:blipFill>
        <p:spPr bwMode="auto">
          <a:xfrm>
            <a:off x="4114800" y="5715000"/>
            <a:ext cx="685800" cy="685800"/>
          </a:xfrm>
          <a:prstGeom prst="rect">
            <a:avLst/>
          </a:prstGeom>
          <a:noFill/>
          <a:ln w="9525">
            <a:noFill/>
            <a:miter lim="800000"/>
            <a:headEnd/>
            <a:tailEnd/>
          </a:ln>
        </p:spPr>
      </p:pic>
      <p:pic>
        <p:nvPicPr>
          <p:cNvPr id="16" name="Picture 24" descr="EGEE Wallpaper.bmp"/>
          <p:cNvPicPr>
            <a:picLocks noChangeAspect="1"/>
          </p:cNvPicPr>
          <p:nvPr userDrawn="1"/>
        </p:nvPicPr>
        <p:blipFill>
          <a:blip r:embed="rId9"/>
          <a:srcRect/>
          <a:stretch>
            <a:fillRect/>
          </a:stretch>
        </p:blipFill>
        <p:spPr bwMode="auto">
          <a:xfrm>
            <a:off x="2209800" y="5562600"/>
            <a:ext cx="1504950" cy="952500"/>
          </a:xfrm>
          <a:prstGeom prst="rect">
            <a:avLst/>
          </a:prstGeom>
          <a:noFill/>
          <a:ln w="9525">
            <a:noFill/>
            <a:miter lim="800000"/>
            <a:headEnd/>
            <a:tailEnd/>
          </a:ln>
        </p:spPr>
      </p:pic>
      <p:sp>
        <p:nvSpPr>
          <p:cNvPr id="94211" name="Rectangle 3"/>
          <p:cNvSpPr>
            <a:spLocks noGrp="1" noChangeArrowheads="1"/>
          </p:cNvSpPr>
          <p:nvPr>
            <p:ph type="subTitle" idx="1"/>
          </p:nvPr>
        </p:nvSpPr>
        <p:spPr>
          <a:xfrm>
            <a:off x="2092325" y="4165600"/>
            <a:ext cx="6518275" cy="1397000"/>
          </a:xfrm>
        </p:spPr>
        <p:txBody>
          <a:bodyPr/>
          <a:lstStyle>
            <a:lvl1pPr marL="0" indent="0">
              <a:buFontTx/>
              <a:buNone/>
              <a:defRPr sz="2000" i="1"/>
            </a:lvl1pPr>
          </a:lstStyle>
          <a:p>
            <a:r>
              <a:rPr lang="en-US" smtClean="0"/>
              <a:t>Click to edit Master subtitle style</a:t>
            </a:r>
            <a:endParaRPr lang="en-GB" dirty="0"/>
          </a:p>
        </p:txBody>
      </p:sp>
      <p:sp>
        <p:nvSpPr>
          <p:cNvPr id="94213" name="Rectangle 5"/>
          <p:cNvSpPr>
            <a:spLocks noGrp="1" noChangeArrowheads="1"/>
          </p:cNvSpPr>
          <p:nvPr>
            <p:ph type="ctrTitle"/>
          </p:nvPr>
        </p:nvSpPr>
        <p:spPr>
          <a:xfrm>
            <a:off x="2092325" y="3429000"/>
            <a:ext cx="6518275" cy="1076325"/>
          </a:xfrm>
        </p:spPr>
        <p:txBody>
          <a:bodyPr anchor="t"/>
          <a:lstStyle>
            <a:lvl1pPr algn="l">
              <a:defRPr sz="3600">
                <a:solidFill>
                  <a:schemeClr val="tx1"/>
                </a:solidFill>
              </a:defRPr>
            </a:lvl1pPr>
          </a:lstStyle>
          <a:p>
            <a:r>
              <a:rPr lang="en-US" smtClean="0"/>
              <a:t>Click to edit Master title style</a:t>
            </a:r>
            <a:endParaRPr lang="en-GB" dirty="0"/>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3"/>
          <p:cNvSpPr>
            <a:spLocks noGrp="1" noChangeArrowheads="1"/>
          </p:cNvSpPr>
          <p:nvPr>
            <p:ph type="ftr" sz="quarter" idx="10"/>
          </p:nvPr>
        </p:nvSpPr>
        <p:spPr>
          <a:ln/>
        </p:spPr>
        <p:txBody>
          <a:bodyPr/>
          <a:lstStyle>
            <a:lvl1pPr>
              <a:defRPr/>
            </a:lvl1pPr>
          </a:lstStyle>
          <a:p>
            <a:pPr algn="r" rtl="0" fontAlgn="base">
              <a:spcBef>
                <a:spcPct val="0"/>
              </a:spcBef>
              <a:spcAft>
                <a:spcPct val="0"/>
              </a:spcAft>
              <a:defRPr/>
            </a:pPr>
            <a:r>
              <a:rPr lang="en-US" sz="1200" b="1" kern="1200" smtClean="0">
                <a:solidFill>
                  <a:prstClr val="black"/>
                </a:solidFill>
                <a:latin typeface="Arial" charset="0"/>
                <a:ea typeface="+mn-ea"/>
                <a:cs typeface="+mn-cs"/>
              </a:rPr>
              <a:t>David Groep, Belnet Networking Conference 2008</a:t>
            </a:r>
            <a:endParaRPr lang="en-GB" sz="1200" b="1" kern="1200">
              <a:solidFill>
                <a:prstClr val="black"/>
              </a:solidFill>
              <a:latin typeface="Arial" charset="0"/>
              <a:ea typeface="+mn-ea"/>
              <a:cs typeface="+mn-cs"/>
            </a:endParaRPr>
          </a:p>
        </p:txBody>
      </p:sp>
      <p:sp>
        <p:nvSpPr>
          <p:cNvPr id="5" name="Rectangle 4"/>
          <p:cNvSpPr>
            <a:spLocks noGrp="1" noChangeArrowheads="1"/>
          </p:cNvSpPr>
          <p:nvPr>
            <p:ph type="sldNum" sz="quarter" idx="11"/>
          </p:nvPr>
        </p:nvSpPr>
        <p:spPr>
          <a:ln/>
        </p:spPr>
        <p:txBody>
          <a:bodyPr/>
          <a:lstStyle>
            <a:lvl1pPr>
              <a:defRPr/>
            </a:lvl1pPr>
          </a:lstStyle>
          <a:p>
            <a:pPr algn="r" rtl="0" fontAlgn="base">
              <a:spcBef>
                <a:spcPct val="0"/>
              </a:spcBef>
              <a:spcAft>
                <a:spcPct val="0"/>
              </a:spcAft>
              <a:defRPr/>
            </a:pPr>
            <a:fld id="{774F73E5-8586-4169-9093-479D5E3C5433}" type="slidenum">
              <a:rPr lang="en-GB" sz="1200" b="1" kern="1200">
                <a:solidFill>
                  <a:prstClr val="black"/>
                </a:solidFill>
                <a:latin typeface="Arial" charset="0"/>
                <a:ea typeface="+mn-ea"/>
                <a:cs typeface="+mn-cs"/>
              </a:rPr>
              <a:pPr algn="r" rtl="0" fontAlgn="base">
                <a:spcBef>
                  <a:spcPct val="0"/>
                </a:spcBef>
                <a:spcAft>
                  <a:spcPct val="0"/>
                </a:spcAft>
                <a:defRPr/>
              </a:pPr>
              <a:t>‹#›</a:t>
            </a:fld>
            <a:endParaRPr lang="en-GB" sz="1200" b="1" kern="1200">
              <a:solidFill>
                <a:prstClr val="black"/>
              </a:solidFill>
              <a:latin typeface="Arial" charset="0"/>
              <a:ea typeface="+mn-ea"/>
              <a:cs typeface="+mn-cs"/>
            </a:endParaRPr>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ftr" sz="quarter" idx="10"/>
          </p:nvPr>
        </p:nvSpPr>
        <p:spPr>
          <a:ln/>
        </p:spPr>
        <p:txBody>
          <a:bodyPr/>
          <a:lstStyle>
            <a:lvl1pPr>
              <a:defRPr/>
            </a:lvl1pPr>
          </a:lstStyle>
          <a:p>
            <a:pPr algn="r" rtl="0" fontAlgn="base">
              <a:spcBef>
                <a:spcPct val="0"/>
              </a:spcBef>
              <a:spcAft>
                <a:spcPct val="0"/>
              </a:spcAft>
              <a:defRPr/>
            </a:pPr>
            <a:r>
              <a:rPr lang="en-US" sz="1200" b="1" kern="1200" smtClean="0">
                <a:solidFill>
                  <a:prstClr val="black"/>
                </a:solidFill>
                <a:latin typeface="Arial" charset="0"/>
                <a:ea typeface="+mn-ea"/>
                <a:cs typeface="+mn-cs"/>
              </a:rPr>
              <a:t>David Groep, Belnet Networking Conference 2008</a:t>
            </a:r>
            <a:endParaRPr lang="en-GB" sz="1200" b="1" kern="1200">
              <a:solidFill>
                <a:prstClr val="black"/>
              </a:solidFill>
              <a:latin typeface="Arial" charset="0"/>
              <a:ea typeface="+mn-ea"/>
              <a:cs typeface="+mn-cs"/>
            </a:endParaRPr>
          </a:p>
        </p:txBody>
      </p:sp>
      <p:sp>
        <p:nvSpPr>
          <p:cNvPr id="5" name="Rectangle 4"/>
          <p:cNvSpPr>
            <a:spLocks noGrp="1" noChangeArrowheads="1"/>
          </p:cNvSpPr>
          <p:nvPr>
            <p:ph type="sldNum" sz="quarter" idx="11"/>
          </p:nvPr>
        </p:nvSpPr>
        <p:spPr>
          <a:ln/>
        </p:spPr>
        <p:txBody>
          <a:bodyPr/>
          <a:lstStyle>
            <a:lvl1pPr>
              <a:defRPr/>
            </a:lvl1pPr>
          </a:lstStyle>
          <a:p>
            <a:pPr algn="r" rtl="0" fontAlgn="base">
              <a:spcBef>
                <a:spcPct val="0"/>
              </a:spcBef>
              <a:spcAft>
                <a:spcPct val="0"/>
              </a:spcAft>
              <a:defRPr/>
            </a:pPr>
            <a:fld id="{B3898B3D-0DBF-4A66-BFDE-379EC491DE32}" type="slidenum">
              <a:rPr lang="en-GB" sz="1200" b="1" kern="1200">
                <a:solidFill>
                  <a:prstClr val="black"/>
                </a:solidFill>
                <a:latin typeface="Arial" charset="0"/>
                <a:ea typeface="+mn-ea"/>
                <a:cs typeface="+mn-cs"/>
              </a:rPr>
              <a:pPr algn="r" rtl="0" fontAlgn="base">
                <a:spcBef>
                  <a:spcPct val="0"/>
                </a:spcBef>
                <a:spcAft>
                  <a:spcPct val="0"/>
                </a:spcAft>
                <a:defRPr/>
              </a:pPr>
              <a:t>‹#›</a:t>
            </a:fld>
            <a:endParaRPr lang="en-GB" sz="1200" b="1" kern="1200">
              <a:solidFill>
                <a:prstClr val="black"/>
              </a:solidFill>
              <a:latin typeface="Arial" charset="0"/>
              <a:ea typeface="+mn-ea"/>
              <a:cs typeface="+mn-cs"/>
            </a:endParaRPr>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46075" y="974725"/>
            <a:ext cx="4217988" cy="5429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716463" y="974725"/>
            <a:ext cx="4219575" cy="5429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3"/>
          <p:cNvSpPr>
            <a:spLocks noGrp="1" noChangeArrowheads="1"/>
          </p:cNvSpPr>
          <p:nvPr>
            <p:ph type="ftr" sz="quarter" idx="10"/>
          </p:nvPr>
        </p:nvSpPr>
        <p:spPr>
          <a:ln/>
        </p:spPr>
        <p:txBody>
          <a:bodyPr/>
          <a:lstStyle>
            <a:lvl1pPr>
              <a:defRPr/>
            </a:lvl1pPr>
          </a:lstStyle>
          <a:p>
            <a:pPr algn="r" rtl="0" fontAlgn="base">
              <a:spcBef>
                <a:spcPct val="0"/>
              </a:spcBef>
              <a:spcAft>
                <a:spcPct val="0"/>
              </a:spcAft>
              <a:defRPr/>
            </a:pPr>
            <a:r>
              <a:rPr lang="en-US" sz="1200" b="1" kern="1200" smtClean="0">
                <a:solidFill>
                  <a:prstClr val="black"/>
                </a:solidFill>
                <a:latin typeface="Arial" charset="0"/>
                <a:ea typeface="+mn-ea"/>
                <a:cs typeface="+mn-cs"/>
              </a:rPr>
              <a:t>David Groep, Belnet Networking Conference 2008</a:t>
            </a:r>
            <a:endParaRPr lang="en-GB" sz="1200" b="1" kern="1200">
              <a:solidFill>
                <a:prstClr val="black"/>
              </a:solidFill>
              <a:latin typeface="Arial" charset="0"/>
              <a:ea typeface="+mn-ea"/>
              <a:cs typeface="+mn-cs"/>
            </a:endParaRPr>
          </a:p>
        </p:txBody>
      </p:sp>
      <p:sp>
        <p:nvSpPr>
          <p:cNvPr id="6" name="Rectangle 4"/>
          <p:cNvSpPr>
            <a:spLocks noGrp="1" noChangeArrowheads="1"/>
          </p:cNvSpPr>
          <p:nvPr>
            <p:ph type="sldNum" sz="quarter" idx="11"/>
          </p:nvPr>
        </p:nvSpPr>
        <p:spPr>
          <a:ln/>
        </p:spPr>
        <p:txBody>
          <a:bodyPr/>
          <a:lstStyle>
            <a:lvl1pPr>
              <a:defRPr/>
            </a:lvl1pPr>
          </a:lstStyle>
          <a:p>
            <a:pPr algn="r" rtl="0" fontAlgn="base">
              <a:spcBef>
                <a:spcPct val="0"/>
              </a:spcBef>
              <a:spcAft>
                <a:spcPct val="0"/>
              </a:spcAft>
              <a:defRPr/>
            </a:pPr>
            <a:fld id="{37719567-3148-4B66-A3DE-83C2BA6588BA}" type="slidenum">
              <a:rPr lang="en-GB" sz="1200" b="1" kern="1200">
                <a:solidFill>
                  <a:prstClr val="black"/>
                </a:solidFill>
                <a:latin typeface="Arial" charset="0"/>
                <a:ea typeface="+mn-ea"/>
                <a:cs typeface="+mn-cs"/>
              </a:rPr>
              <a:pPr algn="r" rtl="0" fontAlgn="base">
                <a:spcBef>
                  <a:spcPct val="0"/>
                </a:spcBef>
                <a:spcAft>
                  <a:spcPct val="0"/>
                </a:spcAft>
                <a:defRPr/>
              </a:pPr>
              <a:t>‹#›</a:t>
            </a:fld>
            <a:endParaRPr lang="en-GB" sz="1200" b="1" kern="1200">
              <a:solidFill>
                <a:prstClr val="black"/>
              </a:solidFill>
              <a:latin typeface="Arial" charset="0"/>
              <a:ea typeface="+mn-ea"/>
              <a:cs typeface="+mn-cs"/>
            </a:endParaRPr>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3"/>
          <p:cNvSpPr>
            <a:spLocks noGrp="1" noChangeArrowheads="1"/>
          </p:cNvSpPr>
          <p:nvPr>
            <p:ph type="ftr" sz="quarter" idx="10"/>
          </p:nvPr>
        </p:nvSpPr>
        <p:spPr>
          <a:ln/>
        </p:spPr>
        <p:txBody>
          <a:bodyPr/>
          <a:lstStyle>
            <a:lvl1pPr>
              <a:defRPr/>
            </a:lvl1pPr>
          </a:lstStyle>
          <a:p>
            <a:pPr algn="r" rtl="0" fontAlgn="base">
              <a:spcBef>
                <a:spcPct val="0"/>
              </a:spcBef>
              <a:spcAft>
                <a:spcPct val="0"/>
              </a:spcAft>
              <a:defRPr/>
            </a:pPr>
            <a:r>
              <a:rPr lang="en-US" sz="1200" b="1" kern="1200" smtClean="0">
                <a:solidFill>
                  <a:prstClr val="black"/>
                </a:solidFill>
                <a:latin typeface="Arial" charset="0"/>
                <a:ea typeface="+mn-ea"/>
                <a:cs typeface="+mn-cs"/>
              </a:rPr>
              <a:t>David Groep, Belnet Networking Conference 2008</a:t>
            </a:r>
            <a:endParaRPr lang="en-GB" sz="1200" b="1" kern="1200">
              <a:solidFill>
                <a:prstClr val="black"/>
              </a:solidFill>
              <a:latin typeface="Arial" charset="0"/>
              <a:ea typeface="+mn-ea"/>
              <a:cs typeface="+mn-cs"/>
            </a:endParaRPr>
          </a:p>
        </p:txBody>
      </p:sp>
      <p:sp>
        <p:nvSpPr>
          <p:cNvPr id="8" name="Rectangle 4"/>
          <p:cNvSpPr>
            <a:spLocks noGrp="1" noChangeArrowheads="1"/>
          </p:cNvSpPr>
          <p:nvPr>
            <p:ph type="sldNum" sz="quarter" idx="11"/>
          </p:nvPr>
        </p:nvSpPr>
        <p:spPr>
          <a:ln/>
        </p:spPr>
        <p:txBody>
          <a:bodyPr/>
          <a:lstStyle>
            <a:lvl1pPr>
              <a:defRPr/>
            </a:lvl1pPr>
          </a:lstStyle>
          <a:p>
            <a:pPr algn="r" rtl="0" fontAlgn="base">
              <a:spcBef>
                <a:spcPct val="0"/>
              </a:spcBef>
              <a:spcAft>
                <a:spcPct val="0"/>
              </a:spcAft>
              <a:defRPr/>
            </a:pPr>
            <a:fld id="{3CD8BD59-5F5F-4948-B9F8-4D1FF7CD690E}" type="slidenum">
              <a:rPr lang="en-GB" sz="1200" b="1" kern="1200">
                <a:solidFill>
                  <a:prstClr val="black"/>
                </a:solidFill>
                <a:latin typeface="Arial" charset="0"/>
                <a:ea typeface="+mn-ea"/>
                <a:cs typeface="+mn-cs"/>
              </a:rPr>
              <a:pPr algn="r" rtl="0" fontAlgn="base">
                <a:spcBef>
                  <a:spcPct val="0"/>
                </a:spcBef>
                <a:spcAft>
                  <a:spcPct val="0"/>
                </a:spcAft>
                <a:defRPr/>
              </a:pPr>
              <a:t>‹#›</a:t>
            </a:fld>
            <a:endParaRPr lang="en-GB" sz="1200" b="1" kern="1200">
              <a:solidFill>
                <a:prstClr val="black"/>
              </a:solidFill>
              <a:latin typeface="Arial" charset="0"/>
              <a:ea typeface="+mn-ea"/>
              <a:cs typeface="+mn-cs"/>
            </a:endParaRPr>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3"/>
          <p:cNvSpPr>
            <a:spLocks noGrp="1" noChangeArrowheads="1"/>
          </p:cNvSpPr>
          <p:nvPr>
            <p:ph type="ftr" sz="quarter" idx="10"/>
          </p:nvPr>
        </p:nvSpPr>
        <p:spPr>
          <a:ln/>
        </p:spPr>
        <p:txBody>
          <a:bodyPr/>
          <a:lstStyle>
            <a:lvl1pPr>
              <a:defRPr/>
            </a:lvl1pPr>
          </a:lstStyle>
          <a:p>
            <a:pPr algn="r" rtl="0" fontAlgn="base">
              <a:spcBef>
                <a:spcPct val="0"/>
              </a:spcBef>
              <a:spcAft>
                <a:spcPct val="0"/>
              </a:spcAft>
              <a:defRPr/>
            </a:pPr>
            <a:r>
              <a:rPr lang="en-US" sz="1200" b="1" kern="1200" smtClean="0">
                <a:solidFill>
                  <a:prstClr val="black"/>
                </a:solidFill>
                <a:latin typeface="Arial" charset="0"/>
                <a:ea typeface="+mn-ea"/>
                <a:cs typeface="+mn-cs"/>
              </a:rPr>
              <a:t>David Groep, Belnet Networking Conference 2008</a:t>
            </a:r>
            <a:endParaRPr lang="en-GB" sz="1200" b="1" kern="1200">
              <a:solidFill>
                <a:prstClr val="black"/>
              </a:solidFill>
              <a:latin typeface="Arial" charset="0"/>
              <a:ea typeface="+mn-ea"/>
              <a:cs typeface="+mn-cs"/>
            </a:endParaRPr>
          </a:p>
        </p:txBody>
      </p:sp>
      <p:sp>
        <p:nvSpPr>
          <p:cNvPr id="4" name="Rectangle 4"/>
          <p:cNvSpPr>
            <a:spLocks noGrp="1" noChangeArrowheads="1"/>
          </p:cNvSpPr>
          <p:nvPr>
            <p:ph type="sldNum" sz="quarter" idx="11"/>
          </p:nvPr>
        </p:nvSpPr>
        <p:spPr>
          <a:ln/>
        </p:spPr>
        <p:txBody>
          <a:bodyPr/>
          <a:lstStyle>
            <a:lvl1pPr>
              <a:defRPr/>
            </a:lvl1pPr>
          </a:lstStyle>
          <a:p>
            <a:pPr algn="r" rtl="0" fontAlgn="base">
              <a:spcBef>
                <a:spcPct val="0"/>
              </a:spcBef>
              <a:spcAft>
                <a:spcPct val="0"/>
              </a:spcAft>
              <a:defRPr/>
            </a:pPr>
            <a:fld id="{EB050535-ABC5-4463-92D4-8475471FF19F}" type="slidenum">
              <a:rPr lang="en-GB" sz="1200" b="1" kern="1200">
                <a:solidFill>
                  <a:prstClr val="black"/>
                </a:solidFill>
                <a:latin typeface="Arial" charset="0"/>
                <a:ea typeface="+mn-ea"/>
                <a:cs typeface="+mn-cs"/>
              </a:rPr>
              <a:pPr algn="r" rtl="0" fontAlgn="base">
                <a:spcBef>
                  <a:spcPct val="0"/>
                </a:spcBef>
                <a:spcAft>
                  <a:spcPct val="0"/>
                </a:spcAft>
                <a:defRPr/>
              </a:pPr>
              <a:t>‹#›</a:t>
            </a:fld>
            <a:endParaRPr lang="en-GB" sz="1200" b="1" kern="1200">
              <a:solidFill>
                <a:prstClr val="black"/>
              </a:solidFill>
              <a:latin typeface="Arial" charset="0"/>
              <a:ea typeface="+mn-ea"/>
              <a:cs typeface="+mn-cs"/>
            </a:endParaRPr>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ftr" sz="quarter" idx="10"/>
          </p:nvPr>
        </p:nvSpPr>
        <p:spPr>
          <a:ln/>
        </p:spPr>
        <p:txBody>
          <a:bodyPr/>
          <a:lstStyle>
            <a:lvl1pPr>
              <a:defRPr>
                <a:solidFill>
                  <a:schemeClr val="bg2">
                    <a:lumMod val="25000"/>
                  </a:schemeClr>
                </a:solidFill>
              </a:defRPr>
            </a:lvl1pPr>
          </a:lstStyle>
          <a:p>
            <a:pPr>
              <a:defRPr/>
            </a:pPr>
            <a:r>
              <a:rPr lang="en-US" smtClean="0">
                <a:ea typeface="+mn-ea"/>
              </a:rPr>
              <a:t>David Groep, Belnet Networking Conference 2008</a:t>
            </a:r>
            <a:endParaRPr lang="en-GB" dirty="0">
              <a:ea typeface="+mn-ea"/>
            </a:endParaRPr>
          </a:p>
        </p:txBody>
      </p:sp>
      <p:sp>
        <p:nvSpPr>
          <p:cNvPr id="3" name="Rectangle 4"/>
          <p:cNvSpPr>
            <a:spLocks noGrp="1" noChangeArrowheads="1"/>
          </p:cNvSpPr>
          <p:nvPr>
            <p:ph type="sldNum" sz="quarter" idx="11"/>
          </p:nvPr>
        </p:nvSpPr>
        <p:spPr>
          <a:ln/>
        </p:spPr>
        <p:txBody>
          <a:bodyPr/>
          <a:lstStyle>
            <a:lvl1pPr>
              <a:defRPr>
                <a:solidFill>
                  <a:schemeClr val="bg2">
                    <a:lumMod val="25000"/>
                  </a:schemeClr>
                </a:solidFill>
              </a:defRPr>
            </a:lvl1pPr>
          </a:lstStyle>
          <a:p>
            <a:pPr>
              <a:defRPr/>
            </a:pPr>
            <a:fld id="{8AB2B962-6D25-4C55-AFAB-703D871E64BD}" type="slidenum">
              <a:rPr lang="en-GB" smtClean="0">
                <a:ea typeface="+mn-ea"/>
              </a:rPr>
              <a:pPr>
                <a:defRPr/>
              </a:pPr>
              <a:t>‹#›</a:t>
            </a:fld>
            <a:endParaRPr lang="en-GB">
              <a:ea typeface="+mn-ea"/>
            </a:endParaRP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Rectangle 2"/>
          <p:cNvSpPr>
            <a:spLocks noChangeArrowheads="1"/>
          </p:cNvSpPr>
          <p:nvPr/>
        </p:nvSpPr>
        <p:spPr bwMode="auto">
          <a:xfrm>
            <a:off x="0" y="6553200"/>
            <a:ext cx="9144000" cy="304800"/>
          </a:xfrm>
          <a:prstGeom prst="rect">
            <a:avLst/>
          </a:prstGeom>
          <a:solidFill>
            <a:schemeClr val="tx2"/>
          </a:solidFill>
          <a:ln w="9525">
            <a:noFill/>
            <a:miter lim="800000"/>
            <a:headEnd/>
            <a:tailEnd/>
          </a:ln>
          <a:effectLst/>
        </p:spPr>
        <p:txBody>
          <a:bodyPr wrap="none" anchor="ctr"/>
          <a:lstStyle/>
          <a:p>
            <a:endParaRPr lang="en-US"/>
          </a:p>
        </p:txBody>
      </p:sp>
      <p:sp>
        <p:nvSpPr>
          <p:cNvPr id="5" name="Rectangle 5"/>
          <p:cNvSpPr>
            <a:spLocks noChangeArrowheads="1"/>
          </p:cNvSpPr>
          <p:nvPr/>
        </p:nvSpPr>
        <p:spPr bwMode="auto">
          <a:xfrm>
            <a:off x="1825625" y="0"/>
            <a:ext cx="7315200" cy="838200"/>
          </a:xfrm>
          <a:prstGeom prst="rect">
            <a:avLst/>
          </a:prstGeom>
          <a:solidFill>
            <a:srgbClr val="325FAF"/>
          </a:solidFill>
          <a:ln w="9525">
            <a:noFill/>
            <a:miter lim="800000"/>
            <a:headEnd/>
            <a:tailEnd/>
          </a:ln>
          <a:effectLst/>
        </p:spPr>
        <p:txBody>
          <a:bodyPr wrap="none" anchor="ctr"/>
          <a:lstStyle/>
          <a:p>
            <a:pPr algn="ctr">
              <a:spcBef>
                <a:spcPct val="20000"/>
              </a:spcBef>
              <a:buClr>
                <a:srgbClr val="FFCC66"/>
              </a:buClr>
              <a:buFontTx/>
              <a:buChar char="•"/>
            </a:pPr>
            <a:endParaRPr lang="en-GB"/>
          </a:p>
        </p:txBody>
      </p:sp>
      <p:sp>
        <p:nvSpPr>
          <p:cNvPr id="6" name="Rectangle 7"/>
          <p:cNvSpPr>
            <a:spLocks noChangeArrowheads="1"/>
          </p:cNvSpPr>
          <p:nvPr/>
        </p:nvSpPr>
        <p:spPr bwMode="auto">
          <a:xfrm>
            <a:off x="1774825" y="687388"/>
            <a:ext cx="7369175" cy="146050"/>
          </a:xfrm>
          <a:prstGeom prst="rect">
            <a:avLst/>
          </a:prstGeom>
          <a:solidFill>
            <a:srgbClr val="2B519A"/>
          </a:solidFill>
          <a:ln w="9525">
            <a:noFill/>
            <a:miter lim="800000"/>
            <a:headEnd/>
            <a:tailEnd/>
          </a:ln>
          <a:effectLst/>
        </p:spPr>
        <p:txBody>
          <a:bodyPr wrap="none" anchor="ctr"/>
          <a:lstStyle/>
          <a:p>
            <a:pPr algn="ctr"/>
            <a:endParaRPr lang="en-GB">
              <a:latin typeface="Verdana" pitchFamily="34" charset="0"/>
            </a:endParaRPr>
          </a:p>
        </p:txBody>
      </p:sp>
      <p:sp>
        <p:nvSpPr>
          <p:cNvPr id="7" name="Oval 8"/>
          <p:cNvSpPr>
            <a:spLocks noChangeArrowheads="1"/>
          </p:cNvSpPr>
          <p:nvPr/>
        </p:nvSpPr>
        <p:spPr bwMode="auto">
          <a:xfrm>
            <a:off x="1398588" y="0"/>
            <a:ext cx="838200" cy="838200"/>
          </a:xfrm>
          <a:prstGeom prst="ellipse">
            <a:avLst/>
          </a:prstGeom>
          <a:solidFill>
            <a:schemeClr val="bg1"/>
          </a:solidFill>
          <a:ln w="9525">
            <a:noFill/>
            <a:round/>
            <a:headEnd/>
            <a:tailEnd/>
          </a:ln>
          <a:effectLst/>
        </p:spPr>
        <p:txBody>
          <a:bodyPr wrap="none" anchor="ctr"/>
          <a:lstStyle/>
          <a:p>
            <a:endParaRPr lang="en-US"/>
          </a:p>
        </p:txBody>
      </p:sp>
      <p:graphicFrame>
        <p:nvGraphicFramePr>
          <p:cNvPr id="8" name="Group 9"/>
          <p:cNvGraphicFramePr>
            <a:graphicFrameLocks noGrp="1"/>
          </p:cNvGraphicFramePr>
          <p:nvPr/>
        </p:nvGraphicFramePr>
        <p:xfrm>
          <a:off x="255588" y="644525"/>
          <a:ext cx="3652837" cy="327025"/>
        </p:xfrm>
        <a:graphic>
          <a:graphicData uri="http://schemas.openxmlformats.org/drawingml/2006/table">
            <a:tbl>
              <a:tblPr/>
              <a:tblGrid>
                <a:gridCol w="3652837"/>
              </a:tblGrid>
              <a:tr h="327025">
                <a:tc>
                  <a:txBody>
                    <a:bodyPr/>
                    <a:lstStyle/>
                    <a:p>
                      <a:pPr marL="0" marR="0" lvl="0" indent="0" algn="r" defTabSz="914400" rtl="0" eaLnBrk="1" fontAlgn="base" latinLnBrk="0" hangingPunct="1">
                        <a:lnSpc>
                          <a:spcPct val="100000"/>
                        </a:lnSpc>
                        <a:spcBef>
                          <a:spcPct val="20000"/>
                        </a:spcBef>
                        <a:spcAft>
                          <a:spcPct val="0"/>
                        </a:spcAft>
                        <a:buClr>
                          <a:srgbClr val="F1AF00"/>
                        </a:buClr>
                        <a:buSzTx/>
                        <a:buFontTx/>
                        <a:buNone/>
                        <a:tabLst/>
                      </a:pPr>
                      <a:r>
                        <a:rPr kumimoji="0" lang="en-GB" sz="900" b="1" i="0" u="none" strike="noStrike" cap="none" normalizeH="0" baseline="0" smtClean="0">
                          <a:ln>
                            <a:noFill/>
                          </a:ln>
                          <a:solidFill>
                            <a:schemeClr val="bg1"/>
                          </a:solidFill>
                          <a:effectLst/>
                          <a:latin typeface="Arial" charset="0"/>
                          <a:ea typeface="ＭＳ Ｐゴシック" pitchFamily="-108" charset="-128"/>
                        </a:rPr>
                        <a:t>Enabling Grids for E-sciencE</a:t>
                      </a:r>
                    </a:p>
                  </a:txBody>
                  <a:tcPr horzOverflow="overflow">
                    <a:lnL>
                      <a:noFill/>
                    </a:lnL>
                    <a:lnR>
                      <a:noFill/>
                    </a:lnR>
                    <a:lnT>
                      <a:noFill/>
                    </a:lnT>
                    <a:lnB>
                      <a:noFill/>
                    </a:lnB>
                    <a:lnTlToBr>
                      <a:noFill/>
                    </a:lnTlToBr>
                    <a:lnBlToTr>
                      <a:noFill/>
                    </a:lnBlToTr>
                    <a:noFill/>
                  </a:tcPr>
                </a:tc>
              </a:tr>
            </a:tbl>
          </a:graphicData>
        </a:graphic>
      </p:graphicFrame>
      <p:sp>
        <p:nvSpPr>
          <p:cNvPr id="9" name="Text Box 16"/>
          <p:cNvSpPr txBox="1">
            <a:spLocks noChangeArrowheads="1"/>
          </p:cNvSpPr>
          <p:nvPr/>
        </p:nvSpPr>
        <p:spPr bwMode="auto">
          <a:xfrm>
            <a:off x="0" y="6553200"/>
            <a:ext cx="2819400" cy="274638"/>
          </a:xfrm>
          <a:prstGeom prst="rect">
            <a:avLst/>
          </a:prstGeom>
          <a:noFill/>
          <a:ln w="9525">
            <a:noFill/>
            <a:miter lim="800000"/>
            <a:headEnd/>
            <a:tailEnd/>
          </a:ln>
          <a:effectLst/>
        </p:spPr>
        <p:txBody>
          <a:bodyPr>
            <a:spAutoFit/>
          </a:bodyPr>
          <a:lstStyle/>
          <a:p>
            <a:pPr>
              <a:spcBef>
                <a:spcPct val="50000"/>
              </a:spcBef>
              <a:buClr>
                <a:srgbClr val="FFCC66"/>
              </a:buClr>
            </a:pPr>
            <a:r>
              <a:rPr lang="en-GB" sz="1200" dirty="0">
                <a:latin typeface="Verdana" pitchFamily="34" charset="0"/>
              </a:rPr>
              <a:t>EGEE-III INFSO-RI-222667</a:t>
            </a:r>
            <a:endParaRPr lang="en-GB" dirty="0">
              <a:latin typeface="Verdana" pitchFamily="34" charset="0"/>
            </a:endParaRPr>
          </a:p>
        </p:txBody>
      </p:sp>
      <p:pic>
        <p:nvPicPr>
          <p:cNvPr id="10" name="Picture 17" descr="egee"/>
          <p:cNvPicPr>
            <a:picLocks noChangeAspect="1" noChangeArrowheads="1"/>
          </p:cNvPicPr>
          <p:nvPr/>
        </p:nvPicPr>
        <p:blipFill>
          <a:blip r:embed="rId2"/>
          <a:srcRect/>
          <a:stretch>
            <a:fillRect/>
          </a:stretch>
        </p:blipFill>
        <p:spPr bwMode="auto">
          <a:xfrm>
            <a:off x="114300" y="184150"/>
            <a:ext cx="2009775" cy="495300"/>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Footer Placeholder 3"/>
          <p:cNvSpPr>
            <a:spLocks noGrp="1"/>
          </p:cNvSpPr>
          <p:nvPr>
            <p:ph type="ftr" sz="quarter" idx="10"/>
          </p:nvPr>
        </p:nvSpPr>
        <p:spPr>
          <a:xfrm>
            <a:off x="1676400" y="6553200"/>
            <a:ext cx="6702425" cy="476250"/>
          </a:xfrm>
        </p:spPr>
        <p:txBody>
          <a:bodyPr/>
          <a:lstStyle>
            <a:lvl1pPr>
              <a:defRPr/>
            </a:lvl1pPr>
          </a:lstStyle>
          <a:p>
            <a:r>
              <a:rPr lang="en-US" smtClean="0"/>
              <a:t>David Groep, Belnet Networking Conference 2008</a:t>
            </a:r>
            <a:endParaRPr lang="en-GB" dirty="0"/>
          </a:p>
        </p:txBody>
      </p:sp>
      <p:sp>
        <p:nvSpPr>
          <p:cNvPr id="12" name="Slide Number Placeholder 4"/>
          <p:cNvSpPr>
            <a:spLocks noGrp="1"/>
          </p:cNvSpPr>
          <p:nvPr>
            <p:ph type="sldNum" sz="quarter" idx="11"/>
          </p:nvPr>
        </p:nvSpPr>
        <p:spPr/>
        <p:txBody>
          <a:bodyPr/>
          <a:lstStyle>
            <a:lvl1pPr>
              <a:defRPr/>
            </a:lvl1pPr>
          </a:lstStyle>
          <a:p>
            <a:fld id="{701230CC-086A-4867-9917-DA84A402D928}" type="slidenum">
              <a:rPr lang="en-GB"/>
              <a:pPr/>
              <a:t>‹#›</a:t>
            </a:fld>
            <a:endParaRPr lang="en-GB"/>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a:ln/>
        </p:spPr>
        <p:txBody>
          <a:bodyPr/>
          <a:lstStyle>
            <a:lvl1pPr>
              <a:defRPr/>
            </a:lvl1pPr>
          </a:lstStyle>
          <a:p>
            <a:pPr algn="r" rtl="0" fontAlgn="base">
              <a:spcBef>
                <a:spcPct val="0"/>
              </a:spcBef>
              <a:spcAft>
                <a:spcPct val="0"/>
              </a:spcAft>
              <a:defRPr/>
            </a:pPr>
            <a:r>
              <a:rPr lang="en-US" sz="1200" b="1" kern="1200" smtClean="0">
                <a:solidFill>
                  <a:prstClr val="black"/>
                </a:solidFill>
                <a:latin typeface="Arial" charset="0"/>
                <a:ea typeface="+mn-ea"/>
                <a:cs typeface="+mn-cs"/>
              </a:rPr>
              <a:t>David Groep, Belnet Networking Conference 2008</a:t>
            </a:r>
            <a:endParaRPr lang="en-GB" sz="1200" b="1" kern="1200">
              <a:solidFill>
                <a:prstClr val="black"/>
              </a:solidFill>
              <a:latin typeface="Arial" charset="0"/>
              <a:ea typeface="+mn-ea"/>
              <a:cs typeface="+mn-cs"/>
            </a:endParaRPr>
          </a:p>
        </p:txBody>
      </p:sp>
      <p:sp>
        <p:nvSpPr>
          <p:cNvPr id="6" name="Rectangle 4"/>
          <p:cNvSpPr>
            <a:spLocks noGrp="1" noChangeArrowheads="1"/>
          </p:cNvSpPr>
          <p:nvPr>
            <p:ph type="sldNum" sz="quarter" idx="11"/>
          </p:nvPr>
        </p:nvSpPr>
        <p:spPr>
          <a:ln/>
        </p:spPr>
        <p:txBody>
          <a:bodyPr/>
          <a:lstStyle>
            <a:lvl1pPr>
              <a:defRPr/>
            </a:lvl1pPr>
          </a:lstStyle>
          <a:p>
            <a:pPr algn="r" rtl="0" fontAlgn="base">
              <a:spcBef>
                <a:spcPct val="0"/>
              </a:spcBef>
              <a:spcAft>
                <a:spcPct val="0"/>
              </a:spcAft>
              <a:defRPr/>
            </a:pPr>
            <a:fld id="{27A0A992-D6EE-4F10-A700-0069CD054D89}" type="slidenum">
              <a:rPr lang="en-GB" sz="1200" b="1" kern="1200">
                <a:solidFill>
                  <a:prstClr val="black"/>
                </a:solidFill>
                <a:latin typeface="Arial" charset="0"/>
                <a:ea typeface="+mn-ea"/>
                <a:cs typeface="+mn-cs"/>
              </a:rPr>
              <a:pPr algn="r" rtl="0" fontAlgn="base">
                <a:spcBef>
                  <a:spcPct val="0"/>
                </a:spcBef>
                <a:spcAft>
                  <a:spcPct val="0"/>
                </a:spcAft>
                <a:defRPr/>
              </a:pPr>
              <a:t>‹#›</a:t>
            </a:fld>
            <a:endParaRPr lang="en-GB" sz="1200" b="1" kern="1200">
              <a:solidFill>
                <a:prstClr val="black"/>
              </a:solidFill>
              <a:latin typeface="Arial" charset="0"/>
              <a:ea typeface="+mn-ea"/>
              <a:cs typeface="+mn-cs"/>
            </a:endParaRPr>
          </a:p>
        </p:txBody>
      </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ftr" sz="quarter" idx="10"/>
          </p:nvPr>
        </p:nvSpPr>
        <p:spPr>
          <a:ln/>
        </p:spPr>
        <p:txBody>
          <a:bodyPr/>
          <a:lstStyle>
            <a:lvl1pPr>
              <a:defRPr/>
            </a:lvl1pPr>
          </a:lstStyle>
          <a:p>
            <a:pPr algn="r" rtl="0" fontAlgn="base">
              <a:spcBef>
                <a:spcPct val="0"/>
              </a:spcBef>
              <a:spcAft>
                <a:spcPct val="0"/>
              </a:spcAft>
              <a:defRPr/>
            </a:pPr>
            <a:r>
              <a:rPr lang="en-US" sz="1200" b="1" kern="1200" smtClean="0">
                <a:solidFill>
                  <a:prstClr val="black"/>
                </a:solidFill>
                <a:latin typeface="Arial" charset="0"/>
                <a:ea typeface="+mn-ea"/>
                <a:cs typeface="+mn-cs"/>
              </a:rPr>
              <a:t>David Groep, Belnet Networking Conference 2008</a:t>
            </a:r>
            <a:endParaRPr lang="en-GB" sz="1200" b="1" kern="1200">
              <a:solidFill>
                <a:prstClr val="black"/>
              </a:solidFill>
              <a:latin typeface="Arial" charset="0"/>
              <a:ea typeface="+mn-ea"/>
              <a:cs typeface="+mn-cs"/>
            </a:endParaRPr>
          </a:p>
        </p:txBody>
      </p:sp>
      <p:sp>
        <p:nvSpPr>
          <p:cNvPr id="6" name="Rectangle 4"/>
          <p:cNvSpPr>
            <a:spLocks noGrp="1" noChangeArrowheads="1"/>
          </p:cNvSpPr>
          <p:nvPr>
            <p:ph type="sldNum" sz="quarter" idx="11"/>
          </p:nvPr>
        </p:nvSpPr>
        <p:spPr>
          <a:ln/>
        </p:spPr>
        <p:txBody>
          <a:bodyPr/>
          <a:lstStyle>
            <a:lvl1pPr>
              <a:defRPr/>
            </a:lvl1pPr>
          </a:lstStyle>
          <a:p>
            <a:pPr algn="r" rtl="0" fontAlgn="base">
              <a:spcBef>
                <a:spcPct val="0"/>
              </a:spcBef>
              <a:spcAft>
                <a:spcPct val="0"/>
              </a:spcAft>
              <a:defRPr/>
            </a:pPr>
            <a:fld id="{0B00ED5A-BB8E-4C3F-BA8C-2D95F02C7956}" type="slidenum">
              <a:rPr lang="en-GB" sz="1200" b="1" kern="1200">
                <a:solidFill>
                  <a:prstClr val="black"/>
                </a:solidFill>
                <a:latin typeface="Arial" charset="0"/>
                <a:ea typeface="+mn-ea"/>
                <a:cs typeface="+mn-cs"/>
              </a:rPr>
              <a:pPr algn="r" rtl="0" fontAlgn="base">
                <a:spcBef>
                  <a:spcPct val="0"/>
                </a:spcBef>
                <a:spcAft>
                  <a:spcPct val="0"/>
                </a:spcAft>
                <a:defRPr/>
              </a:pPr>
              <a:t>‹#›</a:t>
            </a:fld>
            <a:endParaRPr lang="en-GB" sz="1200" b="1" kern="1200">
              <a:solidFill>
                <a:prstClr val="black"/>
              </a:solidFill>
              <a:latin typeface="Arial" charset="0"/>
              <a:ea typeface="+mn-ea"/>
              <a:cs typeface="+mn-cs"/>
            </a:endParaRPr>
          </a:p>
        </p:txBody>
      </p: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3"/>
          <p:cNvSpPr>
            <a:spLocks noGrp="1" noChangeArrowheads="1"/>
          </p:cNvSpPr>
          <p:nvPr>
            <p:ph type="ftr" sz="quarter" idx="10"/>
          </p:nvPr>
        </p:nvSpPr>
        <p:spPr>
          <a:ln/>
        </p:spPr>
        <p:txBody>
          <a:bodyPr/>
          <a:lstStyle>
            <a:lvl1pPr>
              <a:defRPr/>
            </a:lvl1pPr>
          </a:lstStyle>
          <a:p>
            <a:pPr algn="r" rtl="0" fontAlgn="base">
              <a:spcBef>
                <a:spcPct val="0"/>
              </a:spcBef>
              <a:spcAft>
                <a:spcPct val="0"/>
              </a:spcAft>
              <a:defRPr/>
            </a:pPr>
            <a:r>
              <a:rPr lang="en-US" sz="1200" b="1" kern="1200" smtClean="0">
                <a:solidFill>
                  <a:prstClr val="black"/>
                </a:solidFill>
                <a:latin typeface="Arial" charset="0"/>
                <a:ea typeface="+mn-ea"/>
                <a:cs typeface="+mn-cs"/>
              </a:rPr>
              <a:t>David Groep, Belnet Networking Conference 2008</a:t>
            </a:r>
            <a:endParaRPr lang="en-GB" sz="1200" b="1" kern="1200">
              <a:solidFill>
                <a:prstClr val="black"/>
              </a:solidFill>
              <a:latin typeface="Arial" charset="0"/>
              <a:ea typeface="+mn-ea"/>
              <a:cs typeface="+mn-cs"/>
            </a:endParaRPr>
          </a:p>
        </p:txBody>
      </p:sp>
      <p:sp>
        <p:nvSpPr>
          <p:cNvPr id="5" name="Rectangle 4"/>
          <p:cNvSpPr>
            <a:spLocks noGrp="1" noChangeArrowheads="1"/>
          </p:cNvSpPr>
          <p:nvPr>
            <p:ph type="sldNum" sz="quarter" idx="11"/>
          </p:nvPr>
        </p:nvSpPr>
        <p:spPr>
          <a:ln/>
        </p:spPr>
        <p:txBody>
          <a:bodyPr/>
          <a:lstStyle>
            <a:lvl1pPr>
              <a:defRPr/>
            </a:lvl1pPr>
          </a:lstStyle>
          <a:p>
            <a:pPr algn="r" rtl="0" fontAlgn="base">
              <a:spcBef>
                <a:spcPct val="0"/>
              </a:spcBef>
              <a:spcAft>
                <a:spcPct val="0"/>
              </a:spcAft>
              <a:defRPr/>
            </a:pPr>
            <a:fld id="{F950BCC0-D96E-4673-BEBA-A536866E6E63}" type="slidenum">
              <a:rPr lang="en-GB" sz="1200" b="1" kern="1200">
                <a:solidFill>
                  <a:prstClr val="black"/>
                </a:solidFill>
                <a:latin typeface="Arial" charset="0"/>
                <a:ea typeface="+mn-ea"/>
                <a:cs typeface="+mn-cs"/>
              </a:rPr>
              <a:pPr algn="r" rtl="0" fontAlgn="base">
                <a:spcBef>
                  <a:spcPct val="0"/>
                </a:spcBef>
                <a:spcAft>
                  <a:spcPct val="0"/>
                </a:spcAft>
                <a:defRPr/>
              </a:pPr>
              <a:t>‹#›</a:t>
            </a:fld>
            <a:endParaRPr lang="en-GB" sz="1200" b="1" kern="1200">
              <a:solidFill>
                <a:prstClr val="black"/>
              </a:solidFill>
              <a:latin typeface="Arial" charset="0"/>
              <a:ea typeface="+mn-ea"/>
              <a:cs typeface="+mn-cs"/>
            </a:endParaRPr>
          </a:p>
        </p:txBody>
      </p:sp>
    </p:spTree>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27838" y="66675"/>
            <a:ext cx="2160587" cy="63373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46075" y="66675"/>
            <a:ext cx="6329363" cy="6337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3"/>
          <p:cNvSpPr>
            <a:spLocks noGrp="1" noChangeArrowheads="1"/>
          </p:cNvSpPr>
          <p:nvPr>
            <p:ph type="ftr" sz="quarter" idx="10"/>
          </p:nvPr>
        </p:nvSpPr>
        <p:spPr>
          <a:ln/>
        </p:spPr>
        <p:txBody>
          <a:bodyPr/>
          <a:lstStyle>
            <a:lvl1pPr>
              <a:defRPr/>
            </a:lvl1pPr>
          </a:lstStyle>
          <a:p>
            <a:pPr algn="r" rtl="0" fontAlgn="base">
              <a:spcBef>
                <a:spcPct val="0"/>
              </a:spcBef>
              <a:spcAft>
                <a:spcPct val="0"/>
              </a:spcAft>
              <a:defRPr/>
            </a:pPr>
            <a:r>
              <a:rPr lang="en-US" sz="1200" b="1" kern="1200" smtClean="0">
                <a:solidFill>
                  <a:prstClr val="black"/>
                </a:solidFill>
                <a:latin typeface="Arial" charset="0"/>
                <a:ea typeface="+mn-ea"/>
                <a:cs typeface="+mn-cs"/>
              </a:rPr>
              <a:t>David Groep, Belnet Networking Conference 2008</a:t>
            </a:r>
            <a:endParaRPr lang="en-GB" sz="1200" b="1" kern="1200">
              <a:solidFill>
                <a:prstClr val="black"/>
              </a:solidFill>
              <a:latin typeface="Arial" charset="0"/>
              <a:ea typeface="+mn-ea"/>
              <a:cs typeface="+mn-cs"/>
            </a:endParaRPr>
          </a:p>
        </p:txBody>
      </p:sp>
      <p:sp>
        <p:nvSpPr>
          <p:cNvPr id="5" name="Rectangle 4"/>
          <p:cNvSpPr>
            <a:spLocks noGrp="1" noChangeArrowheads="1"/>
          </p:cNvSpPr>
          <p:nvPr>
            <p:ph type="sldNum" sz="quarter" idx="11"/>
          </p:nvPr>
        </p:nvSpPr>
        <p:spPr>
          <a:ln/>
        </p:spPr>
        <p:txBody>
          <a:bodyPr/>
          <a:lstStyle>
            <a:lvl1pPr>
              <a:defRPr/>
            </a:lvl1pPr>
          </a:lstStyle>
          <a:p>
            <a:pPr algn="r" rtl="0" fontAlgn="base">
              <a:spcBef>
                <a:spcPct val="0"/>
              </a:spcBef>
              <a:spcAft>
                <a:spcPct val="0"/>
              </a:spcAft>
              <a:defRPr/>
            </a:pPr>
            <a:fld id="{6713ED35-65BC-419E-9BEC-BDD0559362C9}" type="slidenum">
              <a:rPr lang="en-GB" sz="1200" b="1" kern="1200">
                <a:solidFill>
                  <a:prstClr val="black"/>
                </a:solidFill>
                <a:latin typeface="Arial" charset="0"/>
                <a:ea typeface="+mn-ea"/>
                <a:cs typeface="+mn-cs"/>
              </a:rPr>
              <a:pPr algn="r" rtl="0" fontAlgn="base">
                <a:spcBef>
                  <a:spcPct val="0"/>
                </a:spcBef>
                <a:spcAft>
                  <a:spcPct val="0"/>
                </a:spcAft>
                <a:defRPr/>
              </a:pPr>
              <a:t>‹#›</a:t>
            </a:fld>
            <a:endParaRPr lang="en-GB" sz="1200" b="1" kern="1200">
              <a:solidFill>
                <a:prstClr val="black"/>
              </a:solidFill>
              <a:latin typeface="Arial" charset="0"/>
              <a:ea typeface="+mn-ea"/>
              <a:cs typeface="+mn-cs"/>
            </a:endParaRPr>
          </a:p>
        </p:txBody>
      </p:sp>
    </p:spTree>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54250" y="66675"/>
            <a:ext cx="6734175" cy="685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46075" y="974725"/>
            <a:ext cx="4217988" cy="5429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16463" y="974725"/>
            <a:ext cx="4219575" cy="5429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ftr" sz="quarter" idx="10"/>
          </p:nvPr>
        </p:nvSpPr>
        <p:spPr>
          <a:ln/>
        </p:spPr>
        <p:txBody>
          <a:bodyPr/>
          <a:lstStyle>
            <a:lvl1pPr>
              <a:defRPr/>
            </a:lvl1pPr>
          </a:lstStyle>
          <a:p>
            <a:pPr algn="r" rtl="0" fontAlgn="base">
              <a:spcBef>
                <a:spcPct val="0"/>
              </a:spcBef>
              <a:spcAft>
                <a:spcPct val="0"/>
              </a:spcAft>
              <a:defRPr/>
            </a:pPr>
            <a:r>
              <a:rPr lang="en-US" sz="1200" b="1" kern="1200" smtClean="0">
                <a:solidFill>
                  <a:prstClr val="black"/>
                </a:solidFill>
                <a:latin typeface="Arial" charset="0"/>
                <a:ea typeface="+mn-ea"/>
                <a:cs typeface="+mn-cs"/>
              </a:rPr>
              <a:t>David Groep, Belnet Networking Conference 2008</a:t>
            </a:r>
            <a:endParaRPr lang="en-GB" sz="1200" b="1" kern="1200">
              <a:solidFill>
                <a:prstClr val="black"/>
              </a:solidFill>
              <a:latin typeface="Arial" charset="0"/>
              <a:ea typeface="+mn-ea"/>
              <a:cs typeface="+mn-cs"/>
            </a:endParaRPr>
          </a:p>
        </p:txBody>
      </p:sp>
      <p:sp>
        <p:nvSpPr>
          <p:cNvPr id="6" name="Rectangle 4"/>
          <p:cNvSpPr>
            <a:spLocks noGrp="1" noChangeArrowheads="1"/>
          </p:cNvSpPr>
          <p:nvPr>
            <p:ph type="sldNum" sz="quarter" idx="11"/>
          </p:nvPr>
        </p:nvSpPr>
        <p:spPr>
          <a:ln/>
        </p:spPr>
        <p:txBody>
          <a:bodyPr/>
          <a:lstStyle>
            <a:lvl1pPr>
              <a:defRPr/>
            </a:lvl1pPr>
          </a:lstStyle>
          <a:p>
            <a:pPr algn="r" rtl="0" fontAlgn="base">
              <a:spcBef>
                <a:spcPct val="0"/>
              </a:spcBef>
              <a:spcAft>
                <a:spcPct val="0"/>
              </a:spcAft>
              <a:defRPr/>
            </a:pPr>
            <a:fld id="{8FFA215E-B444-4B40-8F79-228814DD145A}" type="slidenum">
              <a:rPr lang="en-GB" sz="1200" b="1" kern="1200">
                <a:solidFill>
                  <a:prstClr val="black"/>
                </a:solidFill>
                <a:latin typeface="Arial" charset="0"/>
                <a:ea typeface="+mn-ea"/>
                <a:cs typeface="+mn-cs"/>
              </a:rPr>
              <a:pPr algn="r" rtl="0" fontAlgn="base">
                <a:spcBef>
                  <a:spcPct val="0"/>
                </a:spcBef>
                <a:spcAft>
                  <a:spcPct val="0"/>
                </a:spcAft>
                <a:defRPr/>
              </a:pPr>
              <a:t>‹#›</a:t>
            </a:fld>
            <a:endParaRPr lang="en-GB" sz="1200" b="1" kern="1200">
              <a:solidFill>
                <a:prstClr val="black"/>
              </a:solidFill>
              <a:latin typeface="Arial" charset="0"/>
              <a:ea typeface="+mn-ea"/>
              <a:cs typeface="+mn-cs"/>
            </a:endParaRPr>
          </a:p>
        </p:txBody>
      </p:sp>
    </p:spTree>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2254250" y="0"/>
            <a:ext cx="6734175" cy="81915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04800" y="990600"/>
            <a:ext cx="4216400" cy="2654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73600" y="990600"/>
            <a:ext cx="4216400" cy="2654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304800" y="3797300"/>
            <a:ext cx="4216400" cy="2654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73600" y="3797300"/>
            <a:ext cx="4216400" cy="26543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a:xfrm>
            <a:off x="8613775" y="6562725"/>
            <a:ext cx="284163" cy="279400"/>
          </a:xfrm>
        </p:spPr>
        <p:txBody>
          <a:bodyPr/>
          <a:lstStyle>
            <a:lvl1pPr>
              <a:defRPr/>
            </a:lvl1pPr>
          </a:lstStyle>
          <a:p>
            <a:pPr>
              <a:defRPr/>
            </a:pPr>
            <a:fld id="{57FB2C0B-303C-439A-925A-23C6C3BE7EDB}" type="slidenum">
              <a:rPr lang="en-US"/>
              <a:pPr>
                <a:defRPr/>
              </a:pPr>
              <a:t>‹#›</a:t>
            </a:fld>
            <a:endParaRPr lang="en-US"/>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54250" y="66675"/>
            <a:ext cx="6734175" cy="6858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346075" y="974725"/>
            <a:ext cx="4217988" cy="5429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716463" y="974725"/>
            <a:ext cx="4219575" cy="54292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Footer Placeholder 4"/>
          <p:cNvSpPr>
            <a:spLocks noGrp="1"/>
          </p:cNvSpPr>
          <p:nvPr>
            <p:ph type="ftr" sz="quarter" idx="10"/>
          </p:nvPr>
        </p:nvSpPr>
        <p:spPr>
          <a:xfrm>
            <a:off x="1736725" y="6559550"/>
            <a:ext cx="6702425" cy="476250"/>
          </a:xfrm>
        </p:spPr>
        <p:txBody>
          <a:bodyPr/>
          <a:lstStyle>
            <a:lvl1pPr>
              <a:defRPr/>
            </a:lvl1pPr>
          </a:lstStyle>
          <a:p>
            <a:r>
              <a:rPr lang="en-GB" smtClean="0"/>
              <a:t>David Groep, Belnet Networking Conference 2008</a:t>
            </a:r>
            <a:endParaRPr lang="en-GB"/>
          </a:p>
        </p:txBody>
      </p:sp>
      <p:sp>
        <p:nvSpPr>
          <p:cNvPr id="6" name="Slide Number Placeholder 5"/>
          <p:cNvSpPr>
            <a:spLocks noGrp="1"/>
          </p:cNvSpPr>
          <p:nvPr>
            <p:ph type="sldNum" sz="quarter" idx="11"/>
          </p:nvPr>
        </p:nvSpPr>
        <p:spPr>
          <a:xfrm>
            <a:off x="8521700" y="6562725"/>
            <a:ext cx="469900" cy="476250"/>
          </a:xfrm>
        </p:spPr>
        <p:txBody>
          <a:bodyPr/>
          <a:lstStyle>
            <a:lvl1pPr>
              <a:defRPr/>
            </a:lvl1pPr>
          </a:lstStyle>
          <a:p>
            <a:fld id="{F490FC02-1F7F-4CC8-82B0-E102162C8813}" type="slidenum">
              <a:rPr lang="en-GB"/>
              <a:pPr/>
              <a:t>‹#›</a:t>
            </a:fld>
            <a:endParaRPr lang="en-GB"/>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lgn="l" rtl="0">
              <a:defRPr/>
            </a:pPr>
            <a:endParaRPr lang="it-IT" sz="1200" kern="1200">
              <a:solidFill>
                <a:prstClr val="white">
                  <a:tint val="75000"/>
                </a:prstClr>
              </a:solidFill>
              <a:latin typeface="Calibri"/>
              <a:ea typeface="ＭＳ Ｐゴシック" pitchFamily="-108" charset="-128"/>
              <a:cs typeface="+mn-cs"/>
            </a:endParaRPr>
          </a:p>
        </p:txBody>
      </p:sp>
      <p:sp>
        <p:nvSpPr>
          <p:cNvPr id="5" name="Segnaposto piè di pagina 4"/>
          <p:cNvSpPr>
            <a:spLocks noGrp="1"/>
          </p:cNvSpPr>
          <p:nvPr>
            <p:ph type="ftr" sz="quarter" idx="11"/>
          </p:nvPr>
        </p:nvSpPr>
        <p:spPr/>
        <p:txBody>
          <a:bodyPr/>
          <a:lstStyle>
            <a:lvl1pPr>
              <a:defRPr/>
            </a:lvl1pPr>
          </a:lstStyle>
          <a:p>
            <a:pPr algn="ctr" rtl="0">
              <a:defRPr/>
            </a:pPr>
            <a:r>
              <a:rPr lang="en-US" sz="1200" kern="1200" smtClean="0">
                <a:solidFill>
                  <a:prstClr val="white">
                    <a:tint val="75000"/>
                  </a:prstClr>
                </a:solidFill>
                <a:latin typeface="Calibri"/>
                <a:ea typeface="ＭＳ Ｐゴシック" pitchFamily="-108" charset="-128"/>
                <a:cs typeface="+mn-cs"/>
              </a:rPr>
              <a:t>Bob Jones, CODATA, Kiev, 7th October 2008</a:t>
            </a:r>
            <a:endParaRPr lang="it-IT" sz="1200" kern="1200">
              <a:solidFill>
                <a:prstClr val="white">
                  <a:tint val="75000"/>
                </a:prstClr>
              </a:solidFill>
              <a:latin typeface="Calibri"/>
              <a:ea typeface="ＭＳ Ｐゴシック" pitchFamily="-108" charset="-128"/>
              <a:cs typeface="+mn-cs"/>
            </a:endParaRPr>
          </a:p>
        </p:txBody>
      </p:sp>
      <p:sp>
        <p:nvSpPr>
          <p:cNvPr id="6" name="Segnaposto numero diapositiva 5"/>
          <p:cNvSpPr>
            <a:spLocks noGrp="1"/>
          </p:cNvSpPr>
          <p:nvPr>
            <p:ph type="sldNum" sz="quarter" idx="12"/>
          </p:nvPr>
        </p:nvSpPr>
        <p:spPr/>
        <p:txBody>
          <a:bodyPr/>
          <a:lstStyle>
            <a:lvl1pPr>
              <a:defRPr/>
            </a:lvl1pPr>
          </a:lstStyle>
          <a:p>
            <a:pPr algn="r" rtl="0">
              <a:defRPr/>
            </a:pPr>
            <a:fld id="{C5CEACE6-8240-4ACE-87F2-8F2A874C2065}" type="slidenum">
              <a:rPr lang="it-IT" sz="1200" kern="1200">
                <a:solidFill>
                  <a:prstClr val="white">
                    <a:tint val="75000"/>
                  </a:prstClr>
                </a:solidFill>
                <a:latin typeface="Calibri"/>
                <a:ea typeface="ＭＳ Ｐゴシック" pitchFamily="-108" charset="-128"/>
                <a:cs typeface="+mn-cs"/>
              </a:rPr>
              <a:pPr algn="r" rtl="0">
                <a:defRPr/>
              </a:pPr>
              <a:t>‹#›</a:t>
            </a:fld>
            <a:endParaRPr lang="it-IT" sz="1200" kern="1200">
              <a:solidFill>
                <a:prstClr val="white">
                  <a:tint val="75000"/>
                </a:prstClr>
              </a:solidFill>
              <a:latin typeface="Calibri"/>
              <a:ea typeface="ＭＳ Ｐゴシック" pitchFamily="-108" charset="-128"/>
              <a:cs typeface="+mn-cs"/>
            </a:endParaRPr>
          </a:p>
        </p:txBody>
      </p:sp>
    </p:spTree>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lgn="l" rtl="0">
              <a:defRPr/>
            </a:pPr>
            <a:endParaRPr lang="it-IT" sz="1200" kern="1200">
              <a:solidFill>
                <a:prstClr val="white">
                  <a:tint val="75000"/>
                </a:prstClr>
              </a:solidFill>
              <a:latin typeface="Calibri"/>
              <a:ea typeface="ＭＳ Ｐゴシック" pitchFamily="-108" charset="-128"/>
              <a:cs typeface="+mn-cs"/>
            </a:endParaRPr>
          </a:p>
        </p:txBody>
      </p:sp>
      <p:sp>
        <p:nvSpPr>
          <p:cNvPr id="5" name="Segnaposto piè di pagina 4"/>
          <p:cNvSpPr>
            <a:spLocks noGrp="1"/>
          </p:cNvSpPr>
          <p:nvPr>
            <p:ph type="ftr" sz="quarter" idx="11"/>
          </p:nvPr>
        </p:nvSpPr>
        <p:spPr/>
        <p:txBody>
          <a:bodyPr/>
          <a:lstStyle>
            <a:lvl1pPr>
              <a:defRPr/>
            </a:lvl1pPr>
          </a:lstStyle>
          <a:p>
            <a:pPr algn="ctr" rtl="0">
              <a:defRPr/>
            </a:pPr>
            <a:r>
              <a:rPr lang="en-US" sz="1200" kern="1200" smtClean="0">
                <a:solidFill>
                  <a:prstClr val="white">
                    <a:tint val="75000"/>
                  </a:prstClr>
                </a:solidFill>
                <a:latin typeface="Calibri"/>
                <a:ea typeface="ＭＳ Ｐゴシック" pitchFamily="-108" charset="-128"/>
                <a:cs typeface="+mn-cs"/>
              </a:rPr>
              <a:t>Bob Jones, CODATA, Kiev, 7th October 2008</a:t>
            </a:r>
            <a:endParaRPr lang="it-IT" sz="1200" kern="1200">
              <a:solidFill>
                <a:prstClr val="white">
                  <a:tint val="75000"/>
                </a:prstClr>
              </a:solidFill>
              <a:latin typeface="Calibri"/>
              <a:ea typeface="ＭＳ Ｐゴシック" pitchFamily="-108" charset="-128"/>
              <a:cs typeface="+mn-cs"/>
            </a:endParaRPr>
          </a:p>
        </p:txBody>
      </p:sp>
      <p:sp>
        <p:nvSpPr>
          <p:cNvPr id="6" name="Segnaposto numero diapositiva 5"/>
          <p:cNvSpPr>
            <a:spLocks noGrp="1"/>
          </p:cNvSpPr>
          <p:nvPr>
            <p:ph type="sldNum" sz="quarter" idx="12"/>
          </p:nvPr>
        </p:nvSpPr>
        <p:spPr/>
        <p:txBody>
          <a:bodyPr/>
          <a:lstStyle>
            <a:lvl1pPr>
              <a:defRPr/>
            </a:lvl1pPr>
          </a:lstStyle>
          <a:p>
            <a:pPr algn="r" rtl="0">
              <a:defRPr/>
            </a:pPr>
            <a:fld id="{1C52736C-DB5F-4D5D-9E7C-28AC7015292F}" type="slidenum">
              <a:rPr lang="it-IT" sz="1200" kern="1200">
                <a:solidFill>
                  <a:prstClr val="white">
                    <a:tint val="75000"/>
                  </a:prstClr>
                </a:solidFill>
                <a:latin typeface="Calibri"/>
                <a:ea typeface="ＭＳ Ｐゴシック" pitchFamily="-108" charset="-128"/>
                <a:cs typeface="+mn-cs"/>
              </a:rPr>
              <a:pPr algn="r" rtl="0">
                <a:defRPr/>
              </a:pPr>
              <a:t>‹#›</a:t>
            </a:fld>
            <a:endParaRPr lang="it-IT" sz="1200" kern="1200">
              <a:solidFill>
                <a:prstClr val="white">
                  <a:tint val="75000"/>
                </a:prstClr>
              </a:solidFill>
              <a:latin typeface="Calibri"/>
              <a:ea typeface="ＭＳ Ｐゴシック" pitchFamily="-108" charset="-128"/>
              <a:cs typeface="+mn-cs"/>
            </a:endParaRPr>
          </a:p>
        </p:txBody>
      </p:sp>
    </p:spTree>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lgn="l" rtl="0">
              <a:defRPr/>
            </a:pPr>
            <a:endParaRPr lang="it-IT" sz="1200" kern="1200">
              <a:solidFill>
                <a:prstClr val="white">
                  <a:tint val="75000"/>
                </a:prstClr>
              </a:solidFill>
              <a:latin typeface="Calibri"/>
              <a:ea typeface="ＭＳ Ｐゴシック" pitchFamily="-108" charset="-128"/>
              <a:cs typeface="+mn-cs"/>
            </a:endParaRPr>
          </a:p>
        </p:txBody>
      </p:sp>
      <p:sp>
        <p:nvSpPr>
          <p:cNvPr id="5" name="Segnaposto piè di pagina 4"/>
          <p:cNvSpPr>
            <a:spLocks noGrp="1"/>
          </p:cNvSpPr>
          <p:nvPr>
            <p:ph type="ftr" sz="quarter" idx="11"/>
          </p:nvPr>
        </p:nvSpPr>
        <p:spPr/>
        <p:txBody>
          <a:bodyPr/>
          <a:lstStyle>
            <a:lvl1pPr>
              <a:defRPr/>
            </a:lvl1pPr>
          </a:lstStyle>
          <a:p>
            <a:pPr algn="ctr" rtl="0">
              <a:defRPr/>
            </a:pPr>
            <a:r>
              <a:rPr lang="en-US" sz="1200" kern="1200" smtClean="0">
                <a:solidFill>
                  <a:prstClr val="white">
                    <a:tint val="75000"/>
                  </a:prstClr>
                </a:solidFill>
                <a:latin typeface="Calibri"/>
                <a:ea typeface="ＭＳ Ｐゴシック" pitchFamily="-108" charset="-128"/>
                <a:cs typeface="+mn-cs"/>
              </a:rPr>
              <a:t>Bob Jones, CODATA, Kiev, 7th October 2008</a:t>
            </a:r>
            <a:endParaRPr lang="it-IT" sz="1200" kern="1200">
              <a:solidFill>
                <a:prstClr val="white">
                  <a:tint val="75000"/>
                </a:prstClr>
              </a:solidFill>
              <a:latin typeface="Calibri"/>
              <a:ea typeface="ＭＳ Ｐゴシック" pitchFamily="-108" charset="-128"/>
              <a:cs typeface="+mn-cs"/>
            </a:endParaRPr>
          </a:p>
        </p:txBody>
      </p:sp>
      <p:sp>
        <p:nvSpPr>
          <p:cNvPr id="6" name="Segnaposto numero diapositiva 5"/>
          <p:cNvSpPr>
            <a:spLocks noGrp="1"/>
          </p:cNvSpPr>
          <p:nvPr>
            <p:ph type="sldNum" sz="quarter" idx="12"/>
          </p:nvPr>
        </p:nvSpPr>
        <p:spPr/>
        <p:txBody>
          <a:bodyPr/>
          <a:lstStyle>
            <a:lvl1pPr>
              <a:defRPr/>
            </a:lvl1pPr>
          </a:lstStyle>
          <a:p>
            <a:pPr algn="r" rtl="0">
              <a:defRPr/>
            </a:pPr>
            <a:fld id="{107A725D-BB13-4E92-893D-C7BE4904EAD5}" type="slidenum">
              <a:rPr lang="it-IT" sz="1200" kern="1200">
                <a:solidFill>
                  <a:prstClr val="white">
                    <a:tint val="75000"/>
                  </a:prstClr>
                </a:solidFill>
                <a:latin typeface="Calibri"/>
                <a:ea typeface="ＭＳ Ｐゴシック" pitchFamily="-108" charset="-128"/>
                <a:cs typeface="+mn-cs"/>
              </a:rPr>
              <a:pPr algn="r" rtl="0">
                <a:defRPr/>
              </a:pPr>
              <a:t>‹#›</a:t>
            </a:fld>
            <a:endParaRPr lang="it-IT" sz="1200" kern="1200">
              <a:solidFill>
                <a:prstClr val="white">
                  <a:tint val="75000"/>
                </a:prstClr>
              </a:solidFill>
              <a:latin typeface="Calibri"/>
              <a:ea typeface="ＭＳ Ｐゴシック" pitchFamily="-108" charset="-128"/>
              <a:cs typeface="+mn-cs"/>
            </a:endParaRP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2"/>
          <p:cNvSpPr>
            <a:spLocks noChangeArrowheads="1"/>
          </p:cNvSpPr>
          <p:nvPr/>
        </p:nvSpPr>
        <p:spPr bwMode="auto">
          <a:xfrm>
            <a:off x="0" y="6553200"/>
            <a:ext cx="9144000" cy="304800"/>
          </a:xfrm>
          <a:prstGeom prst="rect">
            <a:avLst/>
          </a:prstGeom>
          <a:solidFill>
            <a:schemeClr val="tx2"/>
          </a:solidFill>
          <a:ln w="9525">
            <a:noFill/>
            <a:miter lim="800000"/>
            <a:headEnd/>
            <a:tailEnd/>
          </a:ln>
          <a:effectLst/>
        </p:spPr>
        <p:txBody>
          <a:bodyPr wrap="none" anchor="ctr"/>
          <a:lstStyle/>
          <a:p>
            <a:endParaRPr lang="en-US"/>
          </a:p>
        </p:txBody>
      </p:sp>
      <p:sp>
        <p:nvSpPr>
          <p:cNvPr id="5" name="Rectangle 5"/>
          <p:cNvSpPr>
            <a:spLocks noChangeArrowheads="1"/>
          </p:cNvSpPr>
          <p:nvPr/>
        </p:nvSpPr>
        <p:spPr bwMode="auto">
          <a:xfrm>
            <a:off x="1825625" y="0"/>
            <a:ext cx="7315200" cy="838200"/>
          </a:xfrm>
          <a:prstGeom prst="rect">
            <a:avLst/>
          </a:prstGeom>
          <a:solidFill>
            <a:srgbClr val="325FAF"/>
          </a:solidFill>
          <a:ln w="9525">
            <a:noFill/>
            <a:miter lim="800000"/>
            <a:headEnd/>
            <a:tailEnd/>
          </a:ln>
          <a:effectLst/>
        </p:spPr>
        <p:txBody>
          <a:bodyPr wrap="none" anchor="ctr"/>
          <a:lstStyle/>
          <a:p>
            <a:pPr algn="ctr">
              <a:spcBef>
                <a:spcPct val="20000"/>
              </a:spcBef>
              <a:buClr>
                <a:srgbClr val="FFCC66"/>
              </a:buClr>
              <a:buFontTx/>
              <a:buChar char="•"/>
            </a:pPr>
            <a:endParaRPr lang="en-GB"/>
          </a:p>
        </p:txBody>
      </p:sp>
      <p:sp>
        <p:nvSpPr>
          <p:cNvPr id="6" name="Rectangle 7"/>
          <p:cNvSpPr>
            <a:spLocks noChangeArrowheads="1"/>
          </p:cNvSpPr>
          <p:nvPr/>
        </p:nvSpPr>
        <p:spPr bwMode="auto">
          <a:xfrm>
            <a:off x="1774825" y="687388"/>
            <a:ext cx="7369175" cy="146050"/>
          </a:xfrm>
          <a:prstGeom prst="rect">
            <a:avLst/>
          </a:prstGeom>
          <a:solidFill>
            <a:srgbClr val="2B519A"/>
          </a:solidFill>
          <a:ln w="9525">
            <a:noFill/>
            <a:miter lim="800000"/>
            <a:headEnd/>
            <a:tailEnd/>
          </a:ln>
          <a:effectLst/>
        </p:spPr>
        <p:txBody>
          <a:bodyPr wrap="none" anchor="ctr"/>
          <a:lstStyle/>
          <a:p>
            <a:pPr algn="ctr"/>
            <a:endParaRPr lang="en-GB">
              <a:latin typeface="Verdana" pitchFamily="34" charset="0"/>
            </a:endParaRPr>
          </a:p>
        </p:txBody>
      </p:sp>
      <p:sp>
        <p:nvSpPr>
          <p:cNvPr id="7" name="Oval 8"/>
          <p:cNvSpPr>
            <a:spLocks noChangeArrowheads="1"/>
          </p:cNvSpPr>
          <p:nvPr/>
        </p:nvSpPr>
        <p:spPr bwMode="auto">
          <a:xfrm>
            <a:off x="1398588" y="0"/>
            <a:ext cx="838200" cy="838200"/>
          </a:xfrm>
          <a:prstGeom prst="ellipse">
            <a:avLst/>
          </a:prstGeom>
          <a:solidFill>
            <a:schemeClr val="bg1"/>
          </a:solidFill>
          <a:ln w="9525">
            <a:noFill/>
            <a:round/>
            <a:headEnd/>
            <a:tailEnd/>
          </a:ln>
          <a:effectLst/>
        </p:spPr>
        <p:txBody>
          <a:bodyPr wrap="none" anchor="ctr"/>
          <a:lstStyle/>
          <a:p>
            <a:endParaRPr lang="en-US"/>
          </a:p>
        </p:txBody>
      </p:sp>
      <p:graphicFrame>
        <p:nvGraphicFramePr>
          <p:cNvPr id="8" name="Group 9"/>
          <p:cNvGraphicFramePr>
            <a:graphicFrameLocks noGrp="1"/>
          </p:cNvGraphicFramePr>
          <p:nvPr/>
        </p:nvGraphicFramePr>
        <p:xfrm>
          <a:off x="255588" y="644525"/>
          <a:ext cx="3652837" cy="327025"/>
        </p:xfrm>
        <a:graphic>
          <a:graphicData uri="http://schemas.openxmlformats.org/drawingml/2006/table">
            <a:tbl>
              <a:tblPr/>
              <a:tblGrid>
                <a:gridCol w="3652837"/>
              </a:tblGrid>
              <a:tr h="327025">
                <a:tc>
                  <a:txBody>
                    <a:bodyPr/>
                    <a:lstStyle/>
                    <a:p>
                      <a:pPr marL="0" marR="0" lvl="0" indent="0" algn="r" defTabSz="914400" rtl="0" eaLnBrk="1" fontAlgn="base" latinLnBrk="0" hangingPunct="1">
                        <a:lnSpc>
                          <a:spcPct val="100000"/>
                        </a:lnSpc>
                        <a:spcBef>
                          <a:spcPct val="20000"/>
                        </a:spcBef>
                        <a:spcAft>
                          <a:spcPct val="0"/>
                        </a:spcAft>
                        <a:buClr>
                          <a:srgbClr val="F1AF00"/>
                        </a:buClr>
                        <a:buSzTx/>
                        <a:buFontTx/>
                        <a:buNone/>
                        <a:tabLst/>
                      </a:pPr>
                      <a:r>
                        <a:rPr kumimoji="0" lang="en-GB" sz="900" b="1" i="0" u="none" strike="noStrike" cap="none" normalizeH="0" baseline="0" smtClean="0">
                          <a:ln>
                            <a:noFill/>
                          </a:ln>
                          <a:solidFill>
                            <a:schemeClr val="bg1"/>
                          </a:solidFill>
                          <a:effectLst/>
                          <a:latin typeface="Arial" charset="0"/>
                          <a:ea typeface="ＭＳ Ｐゴシック" pitchFamily="-108" charset="-128"/>
                        </a:rPr>
                        <a:t>Enabling Grids for E-sciencE</a:t>
                      </a:r>
                    </a:p>
                  </a:txBody>
                  <a:tcPr horzOverflow="overflow">
                    <a:lnL>
                      <a:noFill/>
                    </a:lnL>
                    <a:lnR>
                      <a:noFill/>
                    </a:lnR>
                    <a:lnT>
                      <a:noFill/>
                    </a:lnT>
                    <a:lnB>
                      <a:noFill/>
                    </a:lnB>
                    <a:lnTlToBr>
                      <a:noFill/>
                    </a:lnTlToBr>
                    <a:lnBlToTr>
                      <a:noFill/>
                    </a:lnBlToTr>
                    <a:noFill/>
                  </a:tcPr>
                </a:tc>
              </a:tr>
            </a:tbl>
          </a:graphicData>
        </a:graphic>
      </p:graphicFrame>
      <p:sp>
        <p:nvSpPr>
          <p:cNvPr id="9" name="Text Box 16"/>
          <p:cNvSpPr txBox="1">
            <a:spLocks noChangeArrowheads="1"/>
          </p:cNvSpPr>
          <p:nvPr/>
        </p:nvSpPr>
        <p:spPr bwMode="auto">
          <a:xfrm>
            <a:off x="0" y="6553200"/>
            <a:ext cx="2819400" cy="274638"/>
          </a:xfrm>
          <a:prstGeom prst="rect">
            <a:avLst/>
          </a:prstGeom>
          <a:noFill/>
          <a:ln w="9525">
            <a:noFill/>
            <a:miter lim="800000"/>
            <a:headEnd/>
            <a:tailEnd/>
          </a:ln>
          <a:effectLst/>
        </p:spPr>
        <p:txBody>
          <a:bodyPr>
            <a:spAutoFit/>
          </a:bodyPr>
          <a:lstStyle/>
          <a:p>
            <a:pPr>
              <a:spcBef>
                <a:spcPct val="50000"/>
              </a:spcBef>
              <a:buClr>
                <a:srgbClr val="FFCC66"/>
              </a:buClr>
            </a:pPr>
            <a:r>
              <a:rPr lang="en-GB" sz="1200" dirty="0">
                <a:latin typeface="Verdana" pitchFamily="34" charset="0"/>
              </a:rPr>
              <a:t>EGEE-III INFSO-RI-222667</a:t>
            </a:r>
            <a:endParaRPr lang="en-GB" dirty="0">
              <a:latin typeface="Verdana" pitchFamily="34" charset="0"/>
            </a:endParaRPr>
          </a:p>
        </p:txBody>
      </p:sp>
      <p:pic>
        <p:nvPicPr>
          <p:cNvPr id="10" name="Picture 17" descr="egee"/>
          <p:cNvPicPr>
            <a:picLocks noChangeAspect="1" noChangeArrowheads="1"/>
          </p:cNvPicPr>
          <p:nvPr/>
        </p:nvPicPr>
        <p:blipFill>
          <a:blip r:embed="rId2"/>
          <a:srcRect/>
          <a:stretch>
            <a:fillRect/>
          </a:stretch>
        </p:blipFill>
        <p:spPr bwMode="auto">
          <a:xfrm>
            <a:off x="114300" y="184150"/>
            <a:ext cx="2009775" cy="495300"/>
          </a:xfrm>
          <a:prstGeom prst="rect">
            <a:avLst/>
          </a:prstGeom>
          <a:noFill/>
          <a:ln w="9525">
            <a:noFill/>
            <a:miter lim="800000"/>
            <a:headEnd/>
            <a:tailEnd/>
          </a:ln>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11" name="Footer Placeholder 3"/>
          <p:cNvSpPr>
            <a:spLocks noGrp="1"/>
          </p:cNvSpPr>
          <p:nvPr>
            <p:ph type="ftr" sz="quarter" idx="10"/>
          </p:nvPr>
        </p:nvSpPr>
        <p:spPr>
          <a:xfrm>
            <a:off x="1676400" y="6553200"/>
            <a:ext cx="6702425" cy="476250"/>
          </a:xfrm>
        </p:spPr>
        <p:txBody>
          <a:bodyPr/>
          <a:lstStyle>
            <a:lvl1pPr>
              <a:defRPr/>
            </a:lvl1pPr>
          </a:lstStyle>
          <a:p>
            <a:r>
              <a:rPr lang="en-US" smtClean="0"/>
              <a:t>David Groep, Belnet Networking Conference 2008</a:t>
            </a:r>
            <a:endParaRPr lang="en-GB"/>
          </a:p>
        </p:txBody>
      </p:sp>
      <p:sp>
        <p:nvSpPr>
          <p:cNvPr id="12" name="Slide Number Placeholder 4"/>
          <p:cNvSpPr>
            <a:spLocks noGrp="1"/>
          </p:cNvSpPr>
          <p:nvPr>
            <p:ph type="sldNum" sz="quarter" idx="11"/>
          </p:nvPr>
        </p:nvSpPr>
        <p:spPr/>
        <p:txBody>
          <a:bodyPr/>
          <a:lstStyle>
            <a:lvl1pPr>
              <a:defRPr/>
            </a:lvl1pPr>
          </a:lstStyle>
          <a:p>
            <a:fld id="{D0FB968D-E364-45C4-84FF-E7330FC3DCB2}" type="slidenum">
              <a:rPr lang="en-GB"/>
              <a:pPr/>
              <a:t>‹#›</a:t>
            </a:fld>
            <a:endParaRPr lang="en-GB"/>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lgn="l" rtl="0">
              <a:defRPr/>
            </a:pPr>
            <a:endParaRPr lang="it-IT" sz="1200" kern="1200">
              <a:solidFill>
                <a:prstClr val="white">
                  <a:tint val="75000"/>
                </a:prstClr>
              </a:solidFill>
              <a:latin typeface="Calibri"/>
              <a:ea typeface="ＭＳ Ｐゴシック" pitchFamily="-108" charset="-128"/>
              <a:cs typeface="+mn-cs"/>
            </a:endParaRPr>
          </a:p>
        </p:txBody>
      </p:sp>
      <p:sp>
        <p:nvSpPr>
          <p:cNvPr id="6" name="Segnaposto piè di pagina 4"/>
          <p:cNvSpPr>
            <a:spLocks noGrp="1"/>
          </p:cNvSpPr>
          <p:nvPr>
            <p:ph type="ftr" sz="quarter" idx="11"/>
          </p:nvPr>
        </p:nvSpPr>
        <p:spPr/>
        <p:txBody>
          <a:bodyPr/>
          <a:lstStyle>
            <a:lvl1pPr>
              <a:defRPr/>
            </a:lvl1pPr>
          </a:lstStyle>
          <a:p>
            <a:pPr algn="ctr" rtl="0">
              <a:defRPr/>
            </a:pPr>
            <a:r>
              <a:rPr lang="en-US" sz="1200" kern="1200" smtClean="0">
                <a:solidFill>
                  <a:prstClr val="white">
                    <a:tint val="75000"/>
                  </a:prstClr>
                </a:solidFill>
                <a:latin typeface="Calibri"/>
                <a:ea typeface="ＭＳ Ｐゴシック" pitchFamily="-108" charset="-128"/>
                <a:cs typeface="+mn-cs"/>
              </a:rPr>
              <a:t>Bob Jones, CODATA, Kiev, 7th October 2008</a:t>
            </a:r>
            <a:endParaRPr lang="it-IT" sz="1200" kern="1200">
              <a:solidFill>
                <a:prstClr val="white">
                  <a:tint val="75000"/>
                </a:prstClr>
              </a:solidFill>
              <a:latin typeface="Calibri"/>
              <a:ea typeface="ＭＳ Ｐゴシック" pitchFamily="-108" charset="-128"/>
              <a:cs typeface="+mn-cs"/>
            </a:endParaRPr>
          </a:p>
        </p:txBody>
      </p:sp>
      <p:sp>
        <p:nvSpPr>
          <p:cNvPr id="7" name="Segnaposto numero diapositiva 5"/>
          <p:cNvSpPr>
            <a:spLocks noGrp="1"/>
          </p:cNvSpPr>
          <p:nvPr>
            <p:ph type="sldNum" sz="quarter" idx="12"/>
          </p:nvPr>
        </p:nvSpPr>
        <p:spPr/>
        <p:txBody>
          <a:bodyPr/>
          <a:lstStyle>
            <a:lvl1pPr>
              <a:defRPr/>
            </a:lvl1pPr>
          </a:lstStyle>
          <a:p>
            <a:pPr algn="r" rtl="0">
              <a:defRPr/>
            </a:pPr>
            <a:fld id="{FF03C22D-94D8-4794-A32E-1B2B59E65950}" type="slidenum">
              <a:rPr lang="it-IT" sz="1200" kern="1200">
                <a:solidFill>
                  <a:prstClr val="white">
                    <a:tint val="75000"/>
                  </a:prstClr>
                </a:solidFill>
                <a:latin typeface="Calibri"/>
                <a:ea typeface="ＭＳ Ｐゴシック" pitchFamily="-108" charset="-128"/>
                <a:cs typeface="+mn-cs"/>
              </a:rPr>
              <a:pPr algn="r" rtl="0">
                <a:defRPr/>
              </a:pPr>
              <a:t>‹#›</a:t>
            </a:fld>
            <a:endParaRPr lang="it-IT" sz="1200" kern="1200">
              <a:solidFill>
                <a:prstClr val="white">
                  <a:tint val="75000"/>
                </a:prstClr>
              </a:solidFill>
              <a:latin typeface="Calibri"/>
              <a:ea typeface="ＭＳ Ｐゴシック" pitchFamily="-108" charset="-128"/>
              <a:cs typeface="+mn-cs"/>
            </a:endParaRPr>
          </a:p>
        </p:txBody>
      </p:sp>
    </p:spTree>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lgn="l" rtl="0">
              <a:defRPr/>
            </a:pPr>
            <a:endParaRPr lang="it-IT" sz="1200" kern="1200">
              <a:solidFill>
                <a:prstClr val="white">
                  <a:tint val="75000"/>
                </a:prstClr>
              </a:solidFill>
              <a:latin typeface="Calibri"/>
              <a:ea typeface="ＭＳ Ｐゴシック" pitchFamily="-108" charset="-128"/>
              <a:cs typeface="+mn-cs"/>
            </a:endParaRPr>
          </a:p>
        </p:txBody>
      </p:sp>
      <p:sp>
        <p:nvSpPr>
          <p:cNvPr id="8" name="Segnaposto piè di pagina 4"/>
          <p:cNvSpPr>
            <a:spLocks noGrp="1"/>
          </p:cNvSpPr>
          <p:nvPr>
            <p:ph type="ftr" sz="quarter" idx="11"/>
          </p:nvPr>
        </p:nvSpPr>
        <p:spPr/>
        <p:txBody>
          <a:bodyPr/>
          <a:lstStyle>
            <a:lvl1pPr>
              <a:defRPr/>
            </a:lvl1pPr>
          </a:lstStyle>
          <a:p>
            <a:pPr algn="ctr" rtl="0">
              <a:defRPr/>
            </a:pPr>
            <a:r>
              <a:rPr lang="en-US" sz="1200" kern="1200" smtClean="0">
                <a:solidFill>
                  <a:prstClr val="white">
                    <a:tint val="75000"/>
                  </a:prstClr>
                </a:solidFill>
                <a:latin typeface="Calibri"/>
                <a:ea typeface="ＭＳ Ｐゴシック" pitchFamily="-108" charset="-128"/>
                <a:cs typeface="+mn-cs"/>
              </a:rPr>
              <a:t>Bob Jones, CODATA, Kiev, 7th October 2008</a:t>
            </a:r>
            <a:endParaRPr lang="it-IT" sz="1200" kern="1200">
              <a:solidFill>
                <a:prstClr val="white">
                  <a:tint val="75000"/>
                </a:prstClr>
              </a:solidFill>
              <a:latin typeface="Calibri"/>
              <a:ea typeface="ＭＳ Ｐゴシック" pitchFamily="-108" charset="-128"/>
              <a:cs typeface="+mn-cs"/>
            </a:endParaRPr>
          </a:p>
        </p:txBody>
      </p:sp>
      <p:sp>
        <p:nvSpPr>
          <p:cNvPr id="9" name="Segnaposto numero diapositiva 5"/>
          <p:cNvSpPr>
            <a:spLocks noGrp="1"/>
          </p:cNvSpPr>
          <p:nvPr>
            <p:ph type="sldNum" sz="quarter" idx="12"/>
          </p:nvPr>
        </p:nvSpPr>
        <p:spPr/>
        <p:txBody>
          <a:bodyPr/>
          <a:lstStyle>
            <a:lvl1pPr>
              <a:defRPr/>
            </a:lvl1pPr>
          </a:lstStyle>
          <a:p>
            <a:pPr algn="r" rtl="0">
              <a:defRPr/>
            </a:pPr>
            <a:fld id="{49C9F71D-1D23-48AE-A4D1-85A240D2708C}" type="slidenum">
              <a:rPr lang="it-IT" sz="1200" kern="1200">
                <a:solidFill>
                  <a:prstClr val="white">
                    <a:tint val="75000"/>
                  </a:prstClr>
                </a:solidFill>
                <a:latin typeface="Calibri"/>
                <a:ea typeface="ＭＳ Ｐゴシック" pitchFamily="-108" charset="-128"/>
                <a:cs typeface="+mn-cs"/>
              </a:rPr>
              <a:pPr algn="r" rtl="0">
                <a:defRPr/>
              </a:pPr>
              <a:t>‹#›</a:t>
            </a:fld>
            <a:endParaRPr lang="it-IT" sz="1200" kern="1200">
              <a:solidFill>
                <a:prstClr val="white">
                  <a:tint val="75000"/>
                </a:prstClr>
              </a:solidFill>
              <a:latin typeface="Calibri"/>
              <a:ea typeface="ＭＳ Ｐゴシック" pitchFamily="-108" charset="-128"/>
              <a:cs typeface="+mn-cs"/>
            </a:endParaRPr>
          </a:p>
        </p:txBody>
      </p:sp>
    </p:spTree>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lgn="l" rtl="0">
              <a:defRPr/>
            </a:pPr>
            <a:endParaRPr lang="it-IT" sz="1200" kern="1200">
              <a:solidFill>
                <a:prstClr val="white">
                  <a:tint val="75000"/>
                </a:prstClr>
              </a:solidFill>
              <a:latin typeface="Calibri"/>
              <a:ea typeface="ＭＳ Ｐゴシック" pitchFamily="-108" charset="-128"/>
              <a:cs typeface="+mn-cs"/>
            </a:endParaRPr>
          </a:p>
        </p:txBody>
      </p:sp>
      <p:sp>
        <p:nvSpPr>
          <p:cNvPr id="4" name="Segnaposto piè di pagina 4"/>
          <p:cNvSpPr>
            <a:spLocks noGrp="1"/>
          </p:cNvSpPr>
          <p:nvPr>
            <p:ph type="ftr" sz="quarter" idx="11"/>
          </p:nvPr>
        </p:nvSpPr>
        <p:spPr/>
        <p:txBody>
          <a:bodyPr/>
          <a:lstStyle>
            <a:lvl1pPr>
              <a:defRPr/>
            </a:lvl1pPr>
          </a:lstStyle>
          <a:p>
            <a:pPr algn="ctr" rtl="0">
              <a:defRPr/>
            </a:pPr>
            <a:r>
              <a:rPr lang="en-US" sz="1200" kern="1200" smtClean="0">
                <a:solidFill>
                  <a:prstClr val="white">
                    <a:tint val="75000"/>
                  </a:prstClr>
                </a:solidFill>
                <a:latin typeface="Calibri"/>
                <a:ea typeface="ＭＳ Ｐゴシック" pitchFamily="-108" charset="-128"/>
                <a:cs typeface="+mn-cs"/>
              </a:rPr>
              <a:t>Bob Jones, CODATA, Kiev, 7th October 2008</a:t>
            </a:r>
            <a:endParaRPr lang="it-IT" sz="1200" kern="1200">
              <a:solidFill>
                <a:prstClr val="white">
                  <a:tint val="75000"/>
                </a:prstClr>
              </a:solidFill>
              <a:latin typeface="Calibri"/>
              <a:ea typeface="ＭＳ Ｐゴシック" pitchFamily="-108" charset="-128"/>
              <a:cs typeface="+mn-cs"/>
            </a:endParaRPr>
          </a:p>
        </p:txBody>
      </p:sp>
      <p:sp>
        <p:nvSpPr>
          <p:cNvPr id="5" name="Segnaposto numero diapositiva 5"/>
          <p:cNvSpPr>
            <a:spLocks noGrp="1"/>
          </p:cNvSpPr>
          <p:nvPr>
            <p:ph type="sldNum" sz="quarter" idx="12"/>
          </p:nvPr>
        </p:nvSpPr>
        <p:spPr/>
        <p:txBody>
          <a:bodyPr/>
          <a:lstStyle>
            <a:lvl1pPr>
              <a:defRPr/>
            </a:lvl1pPr>
          </a:lstStyle>
          <a:p>
            <a:pPr algn="r" rtl="0">
              <a:defRPr/>
            </a:pPr>
            <a:fld id="{867ECFB7-4CFD-4A3D-9ACC-4479BB76922B}" type="slidenum">
              <a:rPr lang="it-IT" sz="1200" kern="1200">
                <a:solidFill>
                  <a:prstClr val="white">
                    <a:tint val="75000"/>
                  </a:prstClr>
                </a:solidFill>
                <a:latin typeface="Calibri"/>
                <a:ea typeface="ＭＳ Ｐゴシック" pitchFamily="-108" charset="-128"/>
                <a:cs typeface="+mn-cs"/>
              </a:rPr>
              <a:pPr algn="r" rtl="0">
                <a:defRPr/>
              </a:pPr>
              <a:t>‹#›</a:t>
            </a:fld>
            <a:endParaRPr lang="it-IT" sz="1200" kern="1200">
              <a:solidFill>
                <a:prstClr val="white">
                  <a:tint val="75000"/>
                </a:prstClr>
              </a:solidFill>
              <a:latin typeface="Calibri"/>
              <a:ea typeface="ＭＳ Ｐゴシック" pitchFamily="-108" charset="-128"/>
              <a:cs typeface="+mn-cs"/>
            </a:endParaRPr>
          </a:p>
        </p:txBody>
      </p:sp>
    </p:spTree>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lgn="l" rtl="0">
              <a:defRPr/>
            </a:pPr>
            <a:endParaRPr lang="it-IT" sz="1200" kern="1200">
              <a:solidFill>
                <a:prstClr val="white">
                  <a:tint val="75000"/>
                </a:prstClr>
              </a:solidFill>
              <a:latin typeface="Calibri"/>
              <a:ea typeface="ＭＳ Ｐゴシック" pitchFamily="-108" charset="-128"/>
              <a:cs typeface="+mn-cs"/>
            </a:endParaRPr>
          </a:p>
        </p:txBody>
      </p:sp>
      <p:sp>
        <p:nvSpPr>
          <p:cNvPr id="3" name="Segnaposto piè di pagina 4"/>
          <p:cNvSpPr>
            <a:spLocks noGrp="1"/>
          </p:cNvSpPr>
          <p:nvPr>
            <p:ph type="ftr" sz="quarter" idx="11"/>
          </p:nvPr>
        </p:nvSpPr>
        <p:spPr/>
        <p:txBody>
          <a:bodyPr/>
          <a:lstStyle>
            <a:lvl1pPr>
              <a:defRPr/>
            </a:lvl1pPr>
          </a:lstStyle>
          <a:p>
            <a:pPr algn="ctr" rtl="0">
              <a:defRPr/>
            </a:pPr>
            <a:r>
              <a:rPr lang="en-US" sz="1200" kern="1200" smtClean="0">
                <a:solidFill>
                  <a:prstClr val="white">
                    <a:tint val="75000"/>
                  </a:prstClr>
                </a:solidFill>
                <a:latin typeface="Calibri"/>
                <a:ea typeface="ＭＳ Ｐゴシック" pitchFamily="-108" charset="-128"/>
                <a:cs typeface="+mn-cs"/>
              </a:rPr>
              <a:t>Bob Jones, CODATA, Kiev, 7th October 2008</a:t>
            </a:r>
            <a:endParaRPr lang="it-IT" sz="1200" kern="1200">
              <a:solidFill>
                <a:prstClr val="white">
                  <a:tint val="75000"/>
                </a:prstClr>
              </a:solidFill>
              <a:latin typeface="Calibri"/>
              <a:ea typeface="ＭＳ Ｐゴシック" pitchFamily="-108" charset="-128"/>
              <a:cs typeface="+mn-cs"/>
            </a:endParaRPr>
          </a:p>
        </p:txBody>
      </p:sp>
      <p:sp>
        <p:nvSpPr>
          <p:cNvPr id="4" name="Segnaposto numero diapositiva 5"/>
          <p:cNvSpPr>
            <a:spLocks noGrp="1"/>
          </p:cNvSpPr>
          <p:nvPr>
            <p:ph type="sldNum" sz="quarter" idx="12"/>
          </p:nvPr>
        </p:nvSpPr>
        <p:spPr/>
        <p:txBody>
          <a:bodyPr/>
          <a:lstStyle>
            <a:lvl1pPr>
              <a:defRPr/>
            </a:lvl1pPr>
          </a:lstStyle>
          <a:p>
            <a:pPr algn="r" rtl="0">
              <a:defRPr/>
            </a:pPr>
            <a:fld id="{01971C9B-BF3C-4731-8D73-CF349BF57456}" type="slidenum">
              <a:rPr lang="it-IT" sz="1200" kern="1200">
                <a:solidFill>
                  <a:prstClr val="white">
                    <a:tint val="75000"/>
                  </a:prstClr>
                </a:solidFill>
                <a:latin typeface="Calibri"/>
                <a:ea typeface="ＭＳ Ｐゴシック" pitchFamily="-108" charset="-128"/>
                <a:cs typeface="+mn-cs"/>
              </a:rPr>
              <a:pPr algn="r" rtl="0">
                <a:defRPr/>
              </a:pPr>
              <a:t>‹#›</a:t>
            </a:fld>
            <a:endParaRPr lang="it-IT" sz="1200" kern="1200">
              <a:solidFill>
                <a:prstClr val="white">
                  <a:tint val="75000"/>
                </a:prstClr>
              </a:solidFill>
              <a:latin typeface="Calibri"/>
              <a:ea typeface="ＭＳ Ｐゴシック" pitchFamily="-108" charset="-128"/>
              <a:cs typeface="+mn-cs"/>
            </a:endParaRPr>
          </a:p>
        </p:txBody>
      </p:sp>
    </p:spTree>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lgn="l" rtl="0">
              <a:defRPr/>
            </a:pPr>
            <a:endParaRPr lang="it-IT" sz="1200" kern="1200">
              <a:solidFill>
                <a:prstClr val="white">
                  <a:tint val="75000"/>
                </a:prstClr>
              </a:solidFill>
              <a:latin typeface="Calibri"/>
              <a:ea typeface="ＭＳ Ｐゴシック" pitchFamily="-108" charset="-128"/>
              <a:cs typeface="+mn-cs"/>
            </a:endParaRPr>
          </a:p>
        </p:txBody>
      </p:sp>
      <p:sp>
        <p:nvSpPr>
          <p:cNvPr id="6" name="Segnaposto piè di pagina 4"/>
          <p:cNvSpPr>
            <a:spLocks noGrp="1"/>
          </p:cNvSpPr>
          <p:nvPr>
            <p:ph type="ftr" sz="quarter" idx="11"/>
          </p:nvPr>
        </p:nvSpPr>
        <p:spPr/>
        <p:txBody>
          <a:bodyPr/>
          <a:lstStyle>
            <a:lvl1pPr>
              <a:defRPr/>
            </a:lvl1pPr>
          </a:lstStyle>
          <a:p>
            <a:pPr algn="ctr" rtl="0">
              <a:defRPr/>
            </a:pPr>
            <a:r>
              <a:rPr lang="en-US" sz="1200" kern="1200" smtClean="0">
                <a:solidFill>
                  <a:prstClr val="white">
                    <a:tint val="75000"/>
                  </a:prstClr>
                </a:solidFill>
                <a:latin typeface="Calibri"/>
                <a:ea typeface="ＭＳ Ｐゴシック" pitchFamily="-108" charset="-128"/>
                <a:cs typeface="+mn-cs"/>
              </a:rPr>
              <a:t>Bob Jones, CODATA, Kiev, 7th October 2008</a:t>
            </a:r>
            <a:endParaRPr lang="it-IT" sz="1200" kern="1200">
              <a:solidFill>
                <a:prstClr val="white">
                  <a:tint val="75000"/>
                </a:prstClr>
              </a:solidFill>
              <a:latin typeface="Calibri"/>
              <a:ea typeface="ＭＳ Ｐゴシック" pitchFamily="-108" charset="-128"/>
              <a:cs typeface="+mn-cs"/>
            </a:endParaRPr>
          </a:p>
        </p:txBody>
      </p:sp>
      <p:sp>
        <p:nvSpPr>
          <p:cNvPr id="7" name="Segnaposto numero diapositiva 5"/>
          <p:cNvSpPr>
            <a:spLocks noGrp="1"/>
          </p:cNvSpPr>
          <p:nvPr>
            <p:ph type="sldNum" sz="quarter" idx="12"/>
          </p:nvPr>
        </p:nvSpPr>
        <p:spPr/>
        <p:txBody>
          <a:bodyPr/>
          <a:lstStyle>
            <a:lvl1pPr>
              <a:defRPr/>
            </a:lvl1pPr>
          </a:lstStyle>
          <a:p>
            <a:pPr algn="r" rtl="0">
              <a:defRPr/>
            </a:pPr>
            <a:fld id="{707522FD-265F-4234-B58B-FF085F7CBD38}" type="slidenum">
              <a:rPr lang="it-IT" sz="1200" kern="1200">
                <a:solidFill>
                  <a:prstClr val="white">
                    <a:tint val="75000"/>
                  </a:prstClr>
                </a:solidFill>
                <a:latin typeface="Calibri"/>
                <a:ea typeface="ＭＳ Ｐゴシック" pitchFamily="-108" charset="-128"/>
                <a:cs typeface="+mn-cs"/>
              </a:rPr>
              <a:pPr algn="r" rtl="0">
                <a:defRPr/>
              </a:pPr>
              <a:t>‹#›</a:t>
            </a:fld>
            <a:endParaRPr lang="it-IT" sz="1200" kern="1200">
              <a:solidFill>
                <a:prstClr val="white">
                  <a:tint val="75000"/>
                </a:prstClr>
              </a:solidFill>
              <a:latin typeface="Calibri"/>
              <a:ea typeface="ＭＳ Ｐゴシック" pitchFamily="-108" charset="-128"/>
              <a:cs typeface="+mn-cs"/>
            </a:endParaRPr>
          </a:p>
        </p:txBody>
      </p:sp>
    </p:spTree>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lgn="l" rtl="0">
              <a:defRPr/>
            </a:pPr>
            <a:endParaRPr lang="it-IT" sz="1200" kern="1200">
              <a:solidFill>
                <a:prstClr val="white">
                  <a:tint val="75000"/>
                </a:prstClr>
              </a:solidFill>
              <a:latin typeface="Calibri"/>
              <a:ea typeface="ＭＳ Ｐゴシック" pitchFamily="-108" charset="-128"/>
              <a:cs typeface="+mn-cs"/>
            </a:endParaRPr>
          </a:p>
        </p:txBody>
      </p:sp>
      <p:sp>
        <p:nvSpPr>
          <p:cNvPr id="6" name="Segnaposto piè di pagina 4"/>
          <p:cNvSpPr>
            <a:spLocks noGrp="1"/>
          </p:cNvSpPr>
          <p:nvPr>
            <p:ph type="ftr" sz="quarter" idx="11"/>
          </p:nvPr>
        </p:nvSpPr>
        <p:spPr/>
        <p:txBody>
          <a:bodyPr/>
          <a:lstStyle>
            <a:lvl1pPr>
              <a:defRPr/>
            </a:lvl1pPr>
          </a:lstStyle>
          <a:p>
            <a:pPr algn="ctr" rtl="0">
              <a:defRPr/>
            </a:pPr>
            <a:r>
              <a:rPr lang="en-US" sz="1200" kern="1200" smtClean="0">
                <a:solidFill>
                  <a:prstClr val="white">
                    <a:tint val="75000"/>
                  </a:prstClr>
                </a:solidFill>
                <a:latin typeface="Calibri"/>
                <a:ea typeface="ＭＳ Ｐゴシック" pitchFamily="-108" charset="-128"/>
                <a:cs typeface="+mn-cs"/>
              </a:rPr>
              <a:t>Bob Jones, CODATA, Kiev, 7th October 2008</a:t>
            </a:r>
            <a:endParaRPr lang="it-IT" sz="1200" kern="1200">
              <a:solidFill>
                <a:prstClr val="white">
                  <a:tint val="75000"/>
                </a:prstClr>
              </a:solidFill>
              <a:latin typeface="Calibri"/>
              <a:ea typeface="ＭＳ Ｐゴシック" pitchFamily="-108" charset="-128"/>
              <a:cs typeface="+mn-cs"/>
            </a:endParaRPr>
          </a:p>
        </p:txBody>
      </p:sp>
      <p:sp>
        <p:nvSpPr>
          <p:cNvPr id="7" name="Segnaposto numero diapositiva 5"/>
          <p:cNvSpPr>
            <a:spLocks noGrp="1"/>
          </p:cNvSpPr>
          <p:nvPr>
            <p:ph type="sldNum" sz="quarter" idx="12"/>
          </p:nvPr>
        </p:nvSpPr>
        <p:spPr/>
        <p:txBody>
          <a:bodyPr/>
          <a:lstStyle>
            <a:lvl1pPr>
              <a:defRPr/>
            </a:lvl1pPr>
          </a:lstStyle>
          <a:p>
            <a:pPr algn="r" rtl="0">
              <a:defRPr/>
            </a:pPr>
            <a:fld id="{7CA8F209-DE3C-439A-BE43-66FD4B9E71E0}" type="slidenum">
              <a:rPr lang="it-IT" sz="1200" kern="1200">
                <a:solidFill>
                  <a:prstClr val="white">
                    <a:tint val="75000"/>
                  </a:prstClr>
                </a:solidFill>
                <a:latin typeface="Calibri"/>
                <a:ea typeface="ＭＳ Ｐゴシック" pitchFamily="-108" charset="-128"/>
                <a:cs typeface="+mn-cs"/>
              </a:rPr>
              <a:pPr algn="r" rtl="0">
                <a:defRPr/>
              </a:pPr>
              <a:t>‹#›</a:t>
            </a:fld>
            <a:endParaRPr lang="it-IT" sz="1200" kern="1200">
              <a:solidFill>
                <a:prstClr val="white">
                  <a:tint val="75000"/>
                </a:prstClr>
              </a:solidFill>
              <a:latin typeface="Calibri"/>
              <a:ea typeface="ＭＳ Ｐゴシック" pitchFamily="-108" charset="-128"/>
              <a:cs typeface="+mn-cs"/>
            </a:endParaRPr>
          </a:p>
        </p:txBody>
      </p:sp>
    </p:spTree>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lgn="l" rtl="0">
              <a:defRPr/>
            </a:pPr>
            <a:endParaRPr lang="it-IT" sz="1200" kern="1200">
              <a:solidFill>
                <a:prstClr val="white">
                  <a:tint val="75000"/>
                </a:prstClr>
              </a:solidFill>
              <a:latin typeface="Calibri"/>
              <a:ea typeface="ＭＳ Ｐゴシック" pitchFamily="-108" charset="-128"/>
              <a:cs typeface="+mn-cs"/>
            </a:endParaRPr>
          </a:p>
        </p:txBody>
      </p:sp>
      <p:sp>
        <p:nvSpPr>
          <p:cNvPr id="5" name="Segnaposto piè di pagina 4"/>
          <p:cNvSpPr>
            <a:spLocks noGrp="1"/>
          </p:cNvSpPr>
          <p:nvPr>
            <p:ph type="ftr" sz="quarter" idx="11"/>
          </p:nvPr>
        </p:nvSpPr>
        <p:spPr/>
        <p:txBody>
          <a:bodyPr/>
          <a:lstStyle>
            <a:lvl1pPr>
              <a:defRPr/>
            </a:lvl1pPr>
          </a:lstStyle>
          <a:p>
            <a:pPr algn="ctr" rtl="0">
              <a:defRPr/>
            </a:pPr>
            <a:r>
              <a:rPr lang="en-US" sz="1200" kern="1200" smtClean="0">
                <a:solidFill>
                  <a:prstClr val="white">
                    <a:tint val="75000"/>
                  </a:prstClr>
                </a:solidFill>
                <a:latin typeface="Calibri"/>
                <a:ea typeface="ＭＳ Ｐゴシック" pitchFamily="-108" charset="-128"/>
                <a:cs typeface="+mn-cs"/>
              </a:rPr>
              <a:t>Bob Jones, CODATA, Kiev, 7th October 2008</a:t>
            </a:r>
            <a:endParaRPr lang="it-IT" sz="1200" kern="1200">
              <a:solidFill>
                <a:prstClr val="white">
                  <a:tint val="75000"/>
                </a:prstClr>
              </a:solidFill>
              <a:latin typeface="Calibri"/>
              <a:ea typeface="ＭＳ Ｐゴシック" pitchFamily="-108" charset="-128"/>
              <a:cs typeface="+mn-cs"/>
            </a:endParaRPr>
          </a:p>
        </p:txBody>
      </p:sp>
      <p:sp>
        <p:nvSpPr>
          <p:cNvPr id="6" name="Segnaposto numero diapositiva 5"/>
          <p:cNvSpPr>
            <a:spLocks noGrp="1"/>
          </p:cNvSpPr>
          <p:nvPr>
            <p:ph type="sldNum" sz="quarter" idx="12"/>
          </p:nvPr>
        </p:nvSpPr>
        <p:spPr/>
        <p:txBody>
          <a:bodyPr/>
          <a:lstStyle>
            <a:lvl1pPr>
              <a:defRPr/>
            </a:lvl1pPr>
          </a:lstStyle>
          <a:p>
            <a:pPr algn="r" rtl="0">
              <a:defRPr/>
            </a:pPr>
            <a:fld id="{677F2E3A-F492-4F82-A726-EC295EECF168}" type="slidenum">
              <a:rPr lang="it-IT" sz="1200" kern="1200">
                <a:solidFill>
                  <a:prstClr val="white">
                    <a:tint val="75000"/>
                  </a:prstClr>
                </a:solidFill>
                <a:latin typeface="Calibri"/>
                <a:ea typeface="ＭＳ Ｐゴシック" pitchFamily="-108" charset="-128"/>
                <a:cs typeface="+mn-cs"/>
              </a:rPr>
              <a:pPr algn="r" rtl="0">
                <a:defRPr/>
              </a:pPr>
              <a:t>‹#›</a:t>
            </a:fld>
            <a:endParaRPr lang="it-IT" sz="1200" kern="1200">
              <a:solidFill>
                <a:prstClr val="white">
                  <a:tint val="75000"/>
                </a:prstClr>
              </a:solidFill>
              <a:latin typeface="Calibri"/>
              <a:ea typeface="ＭＳ Ｐゴシック" pitchFamily="-108" charset="-128"/>
              <a:cs typeface="+mn-cs"/>
            </a:endParaRPr>
          </a:p>
        </p:txBody>
      </p:sp>
    </p:spTree>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lgn="l" rtl="0">
              <a:defRPr/>
            </a:pPr>
            <a:endParaRPr lang="it-IT" sz="1200" kern="1200">
              <a:solidFill>
                <a:prstClr val="white">
                  <a:tint val="75000"/>
                </a:prstClr>
              </a:solidFill>
              <a:latin typeface="Calibri"/>
              <a:ea typeface="ＭＳ Ｐゴシック" pitchFamily="-108" charset="-128"/>
              <a:cs typeface="+mn-cs"/>
            </a:endParaRPr>
          </a:p>
        </p:txBody>
      </p:sp>
      <p:sp>
        <p:nvSpPr>
          <p:cNvPr id="5" name="Segnaposto piè di pagina 4"/>
          <p:cNvSpPr>
            <a:spLocks noGrp="1"/>
          </p:cNvSpPr>
          <p:nvPr>
            <p:ph type="ftr" sz="quarter" idx="11"/>
          </p:nvPr>
        </p:nvSpPr>
        <p:spPr/>
        <p:txBody>
          <a:bodyPr/>
          <a:lstStyle>
            <a:lvl1pPr>
              <a:defRPr/>
            </a:lvl1pPr>
          </a:lstStyle>
          <a:p>
            <a:pPr algn="ctr" rtl="0">
              <a:defRPr/>
            </a:pPr>
            <a:r>
              <a:rPr lang="en-US" sz="1200" kern="1200" smtClean="0">
                <a:solidFill>
                  <a:prstClr val="white">
                    <a:tint val="75000"/>
                  </a:prstClr>
                </a:solidFill>
                <a:latin typeface="Calibri"/>
                <a:ea typeface="ＭＳ Ｐゴシック" pitchFamily="-108" charset="-128"/>
                <a:cs typeface="+mn-cs"/>
              </a:rPr>
              <a:t>Bob Jones, CODATA, Kiev, 7th October 2008</a:t>
            </a:r>
            <a:endParaRPr lang="it-IT" sz="1200" kern="1200">
              <a:solidFill>
                <a:prstClr val="white">
                  <a:tint val="75000"/>
                </a:prstClr>
              </a:solidFill>
              <a:latin typeface="Calibri"/>
              <a:ea typeface="ＭＳ Ｐゴシック" pitchFamily="-108" charset="-128"/>
              <a:cs typeface="+mn-cs"/>
            </a:endParaRPr>
          </a:p>
        </p:txBody>
      </p:sp>
      <p:sp>
        <p:nvSpPr>
          <p:cNvPr id="6" name="Segnaposto numero diapositiva 5"/>
          <p:cNvSpPr>
            <a:spLocks noGrp="1"/>
          </p:cNvSpPr>
          <p:nvPr>
            <p:ph type="sldNum" sz="quarter" idx="12"/>
          </p:nvPr>
        </p:nvSpPr>
        <p:spPr/>
        <p:txBody>
          <a:bodyPr/>
          <a:lstStyle>
            <a:lvl1pPr>
              <a:defRPr/>
            </a:lvl1pPr>
          </a:lstStyle>
          <a:p>
            <a:pPr algn="r" rtl="0">
              <a:defRPr/>
            </a:pPr>
            <a:fld id="{BAED21F0-E8D9-4CF4-B3C9-6BC8D18204A0}" type="slidenum">
              <a:rPr lang="it-IT" sz="1200" kern="1200">
                <a:solidFill>
                  <a:prstClr val="white">
                    <a:tint val="75000"/>
                  </a:prstClr>
                </a:solidFill>
                <a:latin typeface="Calibri"/>
                <a:ea typeface="ＭＳ Ｐゴシック" pitchFamily="-108" charset="-128"/>
                <a:cs typeface="+mn-cs"/>
              </a:rPr>
              <a:pPr algn="r" rtl="0">
                <a:defRPr/>
              </a:pPr>
              <a:t>‹#›</a:t>
            </a:fld>
            <a:endParaRPr lang="it-IT" sz="1200" kern="1200">
              <a:solidFill>
                <a:prstClr val="white">
                  <a:tint val="75000"/>
                </a:prstClr>
              </a:solidFill>
              <a:latin typeface="Calibri"/>
              <a:ea typeface="ＭＳ Ｐゴシック" pitchFamily="-108" charset="-128"/>
              <a:cs typeface="+mn-cs"/>
            </a:endParaRP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Rectangle 2"/>
          <p:cNvSpPr>
            <a:spLocks noChangeArrowheads="1"/>
          </p:cNvSpPr>
          <p:nvPr/>
        </p:nvSpPr>
        <p:spPr bwMode="auto">
          <a:xfrm>
            <a:off x="0" y="6553200"/>
            <a:ext cx="9144000" cy="304800"/>
          </a:xfrm>
          <a:prstGeom prst="rect">
            <a:avLst/>
          </a:prstGeom>
          <a:solidFill>
            <a:schemeClr val="tx2"/>
          </a:solidFill>
          <a:ln w="9525">
            <a:noFill/>
            <a:miter lim="800000"/>
            <a:headEnd/>
            <a:tailEnd/>
          </a:ln>
          <a:effectLst/>
        </p:spPr>
        <p:txBody>
          <a:bodyPr wrap="none" anchor="ctr"/>
          <a:lstStyle/>
          <a:p>
            <a:endParaRPr lang="en-US"/>
          </a:p>
        </p:txBody>
      </p:sp>
      <p:sp>
        <p:nvSpPr>
          <p:cNvPr id="6" name="Rectangle 5"/>
          <p:cNvSpPr>
            <a:spLocks noChangeArrowheads="1"/>
          </p:cNvSpPr>
          <p:nvPr/>
        </p:nvSpPr>
        <p:spPr bwMode="auto">
          <a:xfrm>
            <a:off x="1825625" y="0"/>
            <a:ext cx="7315200" cy="838200"/>
          </a:xfrm>
          <a:prstGeom prst="rect">
            <a:avLst/>
          </a:prstGeom>
          <a:solidFill>
            <a:srgbClr val="325FAF"/>
          </a:solidFill>
          <a:ln w="9525">
            <a:noFill/>
            <a:miter lim="800000"/>
            <a:headEnd/>
            <a:tailEnd/>
          </a:ln>
          <a:effectLst/>
        </p:spPr>
        <p:txBody>
          <a:bodyPr wrap="none" anchor="ctr"/>
          <a:lstStyle/>
          <a:p>
            <a:pPr algn="ctr">
              <a:spcBef>
                <a:spcPct val="20000"/>
              </a:spcBef>
              <a:buClr>
                <a:srgbClr val="FFCC66"/>
              </a:buClr>
              <a:buFontTx/>
              <a:buChar char="•"/>
            </a:pPr>
            <a:endParaRPr lang="en-GB"/>
          </a:p>
        </p:txBody>
      </p:sp>
      <p:sp>
        <p:nvSpPr>
          <p:cNvPr id="7" name="Rectangle 7"/>
          <p:cNvSpPr>
            <a:spLocks noChangeArrowheads="1"/>
          </p:cNvSpPr>
          <p:nvPr/>
        </p:nvSpPr>
        <p:spPr bwMode="auto">
          <a:xfrm>
            <a:off x="1774825" y="687388"/>
            <a:ext cx="7369175" cy="146050"/>
          </a:xfrm>
          <a:prstGeom prst="rect">
            <a:avLst/>
          </a:prstGeom>
          <a:solidFill>
            <a:srgbClr val="2B519A"/>
          </a:solidFill>
          <a:ln w="9525">
            <a:noFill/>
            <a:miter lim="800000"/>
            <a:headEnd/>
            <a:tailEnd/>
          </a:ln>
          <a:effectLst/>
        </p:spPr>
        <p:txBody>
          <a:bodyPr wrap="none" anchor="ctr"/>
          <a:lstStyle/>
          <a:p>
            <a:pPr algn="ctr"/>
            <a:endParaRPr lang="en-GB">
              <a:latin typeface="Verdana" pitchFamily="34" charset="0"/>
            </a:endParaRPr>
          </a:p>
        </p:txBody>
      </p:sp>
      <p:sp>
        <p:nvSpPr>
          <p:cNvPr id="8" name="Oval 8"/>
          <p:cNvSpPr>
            <a:spLocks noChangeArrowheads="1"/>
          </p:cNvSpPr>
          <p:nvPr/>
        </p:nvSpPr>
        <p:spPr bwMode="auto">
          <a:xfrm>
            <a:off x="1398588" y="0"/>
            <a:ext cx="838200" cy="838200"/>
          </a:xfrm>
          <a:prstGeom prst="ellipse">
            <a:avLst/>
          </a:prstGeom>
          <a:solidFill>
            <a:schemeClr val="bg1"/>
          </a:solidFill>
          <a:ln w="9525">
            <a:noFill/>
            <a:round/>
            <a:headEnd/>
            <a:tailEnd/>
          </a:ln>
          <a:effectLst/>
        </p:spPr>
        <p:txBody>
          <a:bodyPr wrap="none" anchor="ctr"/>
          <a:lstStyle/>
          <a:p>
            <a:endParaRPr lang="en-US"/>
          </a:p>
        </p:txBody>
      </p:sp>
      <p:graphicFrame>
        <p:nvGraphicFramePr>
          <p:cNvPr id="9" name="Group 9"/>
          <p:cNvGraphicFramePr>
            <a:graphicFrameLocks noGrp="1"/>
          </p:cNvGraphicFramePr>
          <p:nvPr/>
        </p:nvGraphicFramePr>
        <p:xfrm>
          <a:off x="255588" y="644525"/>
          <a:ext cx="3652837" cy="327025"/>
        </p:xfrm>
        <a:graphic>
          <a:graphicData uri="http://schemas.openxmlformats.org/drawingml/2006/table">
            <a:tbl>
              <a:tblPr/>
              <a:tblGrid>
                <a:gridCol w="3652837"/>
              </a:tblGrid>
              <a:tr h="327025">
                <a:tc>
                  <a:txBody>
                    <a:bodyPr/>
                    <a:lstStyle/>
                    <a:p>
                      <a:pPr marL="0" marR="0" lvl="0" indent="0" algn="r" defTabSz="914400" rtl="0" eaLnBrk="1" fontAlgn="base" latinLnBrk="0" hangingPunct="1">
                        <a:lnSpc>
                          <a:spcPct val="100000"/>
                        </a:lnSpc>
                        <a:spcBef>
                          <a:spcPct val="20000"/>
                        </a:spcBef>
                        <a:spcAft>
                          <a:spcPct val="0"/>
                        </a:spcAft>
                        <a:buClr>
                          <a:srgbClr val="F1AF00"/>
                        </a:buClr>
                        <a:buSzTx/>
                        <a:buFontTx/>
                        <a:buNone/>
                        <a:tabLst/>
                      </a:pPr>
                      <a:r>
                        <a:rPr kumimoji="0" lang="en-GB" sz="900" b="1" i="0" u="none" strike="noStrike" cap="none" normalizeH="0" baseline="0" smtClean="0">
                          <a:ln>
                            <a:noFill/>
                          </a:ln>
                          <a:solidFill>
                            <a:schemeClr val="bg1"/>
                          </a:solidFill>
                          <a:effectLst/>
                          <a:latin typeface="Arial" charset="0"/>
                          <a:ea typeface="ＭＳ Ｐゴシック" pitchFamily="-108" charset="-128"/>
                        </a:rPr>
                        <a:t>Enabling Grids for E-sciencE</a:t>
                      </a:r>
                    </a:p>
                  </a:txBody>
                  <a:tcPr horzOverflow="overflow">
                    <a:lnL>
                      <a:noFill/>
                    </a:lnL>
                    <a:lnR>
                      <a:noFill/>
                    </a:lnR>
                    <a:lnT>
                      <a:noFill/>
                    </a:lnT>
                    <a:lnB>
                      <a:noFill/>
                    </a:lnB>
                    <a:lnTlToBr>
                      <a:noFill/>
                    </a:lnTlToBr>
                    <a:lnBlToTr>
                      <a:noFill/>
                    </a:lnBlToTr>
                    <a:noFill/>
                  </a:tcPr>
                </a:tc>
              </a:tr>
            </a:tbl>
          </a:graphicData>
        </a:graphic>
      </p:graphicFrame>
      <p:sp>
        <p:nvSpPr>
          <p:cNvPr id="10" name="Text Box 16"/>
          <p:cNvSpPr txBox="1">
            <a:spLocks noChangeArrowheads="1"/>
          </p:cNvSpPr>
          <p:nvPr/>
        </p:nvSpPr>
        <p:spPr bwMode="auto">
          <a:xfrm>
            <a:off x="0" y="6629400"/>
            <a:ext cx="2819400" cy="274638"/>
          </a:xfrm>
          <a:prstGeom prst="rect">
            <a:avLst/>
          </a:prstGeom>
          <a:noFill/>
          <a:ln w="9525">
            <a:noFill/>
            <a:miter lim="800000"/>
            <a:headEnd/>
            <a:tailEnd/>
          </a:ln>
          <a:effectLst/>
        </p:spPr>
        <p:txBody>
          <a:bodyPr>
            <a:spAutoFit/>
          </a:bodyPr>
          <a:lstStyle/>
          <a:p>
            <a:pPr>
              <a:spcBef>
                <a:spcPct val="50000"/>
              </a:spcBef>
              <a:buClr>
                <a:srgbClr val="FFCC66"/>
              </a:buClr>
            </a:pPr>
            <a:r>
              <a:rPr lang="en-GB" sz="1200">
                <a:latin typeface="Verdana" pitchFamily="34" charset="0"/>
              </a:rPr>
              <a:t>EGEE-III INFSO-RI-222667</a:t>
            </a:r>
            <a:endParaRPr lang="en-GB">
              <a:latin typeface="Verdana" pitchFamily="34" charset="0"/>
            </a:endParaRPr>
          </a:p>
        </p:txBody>
      </p:sp>
      <p:pic>
        <p:nvPicPr>
          <p:cNvPr id="11" name="Picture 17" descr="egee"/>
          <p:cNvPicPr>
            <a:picLocks noChangeAspect="1" noChangeArrowheads="1"/>
          </p:cNvPicPr>
          <p:nvPr/>
        </p:nvPicPr>
        <p:blipFill>
          <a:blip r:embed="rId2"/>
          <a:srcRect/>
          <a:stretch>
            <a:fillRect/>
          </a:stretch>
        </p:blipFill>
        <p:spPr bwMode="auto">
          <a:xfrm>
            <a:off x="114300" y="184150"/>
            <a:ext cx="2009775" cy="495300"/>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46075" y="974725"/>
            <a:ext cx="4217988" cy="5429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16463" y="974725"/>
            <a:ext cx="4219575" cy="5429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Footer Placeholder 4"/>
          <p:cNvSpPr>
            <a:spLocks noGrp="1"/>
          </p:cNvSpPr>
          <p:nvPr>
            <p:ph type="ftr" sz="quarter" idx="10"/>
          </p:nvPr>
        </p:nvSpPr>
        <p:spPr/>
        <p:txBody>
          <a:bodyPr/>
          <a:lstStyle>
            <a:lvl1pPr>
              <a:defRPr/>
            </a:lvl1pPr>
          </a:lstStyle>
          <a:p>
            <a:r>
              <a:rPr lang="en-US" smtClean="0"/>
              <a:t>David Groep, Belnet Networking Conference 2008</a:t>
            </a:r>
            <a:endParaRPr lang="en-GB"/>
          </a:p>
        </p:txBody>
      </p:sp>
      <p:sp>
        <p:nvSpPr>
          <p:cNvPr id="13" name="Slide Number Placeholder 5"/>
          <p:cNvSpPr>
            <a:spLocks noGrp="1"/>
          </p:cNvSpPr>
          <p:nvPr>
            <p:ph type="sldNum" sz="quarter" idx="11"/>
          </p:nvPr>
        </p:nvSpPr>
        <p:spPr/>
        <p:txBody>
          <a:bodyPr/>
          <a:lstStyle>
            <a:lvl1pPr>
              <a:defRPr/>
            </a:lvl1pPr>
          </a:lstStyle>
          <a:p>
            <a:fld id="{7D828AAE-5A5C-47E7-90B1-AEF3FBCA1CFD}" type="slidenum">
              <a:rPr lang="en-GB"/>
              <a:pPr/>
              <a:t>‹#›</a:t>
            </a:fld>
            <a:endParaRPr lang="en-GB"/>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2"/>
          <p:cNvSpPr>
            <a:spLocks noChangeArrowheads="1"/>
          </p:cNvSpPr>
          <p:nvPr/>
        </p:nvSpPr>
        <p:spPr bwMode="auto">
          <a:xfrm>
            <a:off x="0" y="6553200"/>
            <a:ext cx="9144000" cy="304800"/>
          </a:xfrm>
          <a:prstGeom prst="rect">
            <a:avLst/>
          </a:prstGeom>
          <a:solidFill>
            <a:schemeClr val="tx2"/>
          </a:solidFill>
          <a:ln w="9525">
            <a:noFill/>
            <a:miter lim="800000"/>
            <a:headEnd/>
            <a:tailEnd/>
          </a:ln>
          <a:effectLst/>
        </p:spPr>
        <p:txBody>
          <a:bodyPr wrap="none" anchor="ctr"/>
          <a:lstStyle/>
          <a:p>
            <a:endParaRPr lang="en-US"/>
          </a:p>
        </p:txBody>
      </p:sp>
      <p:sp>
        <p:nvSpPr>
          <p:cNvPr id="8" name="Rectangle 5"/>
          <p:cNvSpPr>
            <a:spLocks noChangeArrowheads="1"/>
          </p:cNvSpPr>
          <p:nvPr/>
        </p:nvSpPr>
        <p:spPr bwMode="auto">
          <a:xfrm>
            <a:off x="1825625" y="0"/>
            <a:ext cx="7315200" cy="838200"/>
          </a:xfrm>
          <a:prstGeom prst="rect">
            <a:avLst/>
          </a:prstGeom>
          <a:solidFill>
            <a:srgbClr val="325FAF"/>
          </a:solidFill>
          <a:ln w="9525">
            <a:noFill/>
            <a:miter lim="800000"/>
            <a:headEnd/>
            <a:tailEnd/>
          </a:ln>
          <a:effectLst/>
        </p:spPr>
        <p:txBody>
          <a:bodyPr wrap="none" anchor="ctr"/>
          <a:lstStyle/>
          <a:p>
            <a:pPr algn="ctr">
              <a:spcBef>
                <a:spcPct val="20000"/>
              </a:spcBef>
              <a:buClr>
                <a:srgbClr val="FFCC66"/>
              </a:buClr>
              <a:buFontTx/>
              <a:buChar char="•"/>
            </a:pPr>
            <a:endParaRPr lang="en-GB"/>
          </a:p>
        </p:txBody>
      </p:sp>
      <p:sp>
        <p:nvSpPr>
          <p:cNvPr id="9" name="Rectangle 7"/>
          <p:cNvSpPr>
            <a:spLocks noChangeArrowheads="1"/>
          </p:cNvSpPr>
          <p:nvPr/>
        </p:nvSpPr>
        <p:spPr bwMode="auto">
          <a:xfrm>
            <a:off x="1774825" y="687388"/>
            <a:ext cx="7369175" cy="146050"/>
          </a:xfrm>
          <a:prstGeom prst="rect">
            <a:avLst/>
          </a:prstGeom>
          <a:solidFill>
            <a:srgbClr val="2B519A"/>
          </a:solidFill>
          <a:ln w="9525">
            <a:noFill/>
            <a:miter lim="800000"/>
            <a:headEnd/>
            <a:tailEnd/>
          </a:ln>
          <a:effectLst/>
        </p:spPr>
        <p:txBody>
          <a:bodyPr wrap="none" anchor="ctr"/>
          <a:lstStyle/>
          <a:p>
            <a:pPr algn="ctr"/>
            <a:endParaRPr lang="en-GB">
              <a:latin typeface="Verdana" pitchFamily="34" charset="0"/>
            </a:endParaRPr>
          </a:p>
        </p:txBody>
      </p:sp>
      <p:sp>
        <p:nvSpPr>
          <p:cNvPr id="10" name="Oval 8"/>
          <p:cNvSpPr>
            <a:spLocks noChangeArrowheads="1"/>
          </p:cNvSpPr>
          <p:nvPr/>
        </p:nvSpPr>
        <p:spPr bwMode="auto">
          <a:xfrm>
            <a:off x="1398588" y="0"/>
            <a:ext cx="838200" cy="838200"/>
          </a:xfrm>
          <a:prstGeom prst="ellipse">
            <a:avLst/>
          </a:prstGeom>
          <a:solidFill>
            <a:schemeClr val="bg1"/>
          </a:solidFill>
          <a:ln w="9525">
            <a:noFill/>
            <a:round/>
            <a:headEnd/>
            <a:tailEnd/>
          </a:ln>
          <a:effectLst/>
        </p:spPr>
        <p:txBody>
          <a:bodyPr wrap="none" anchor="ctr"/>
          <a:lstStyle/>
          <a:p>
            <a:endParaRPr lang="en-US"/>
          </a:p>
        </p:txBody>
      </p:sp>
      <p:graphicFrame>
        <p:nvGraphicFramePr>
          <p:cNvPr id="11" name="Group 9"/>
          <p:cNvGraphicFramePr>
            <a:graphicFrameLocks noGrp="1"/>
          </p:cNvGraphicFramePr>
          <p:nvPr/>
        </p:nvGraphicFramePr>
        <p:xfrm>
          <a:off x="255588" y="644525"/>
          <a:ext cx="3652837" cy="327025"/>
        </p:xfrm>
        <a:graphic>
          <a:graphicData uri="http://schemas.openxmlformats.org/drawingml/2006/table">
            <a:tbl>
              <a:tblPr/>
              <a:tblGrid>
                <a:gridCol w="3652837"/>
              </a:tblGrid>
              <a:tr h="327025">
                <a:tc>
                  <a:txBody>
                    <a:bodyPr/>
                    <a:lstStyle/>
                    <a:p>
                      <a:pPr marL="0" marR="0" lvl="0" indent="0" algn="r" defTabSz="914400" rtl="0" eaLnBrk="1" fontAlgn="base" latinLnBrk="0" hangingPunct="1">
                        <a:lnSpc>
                          <a:spcPct val="100000"/>
                        </a:lnSpc>
                        <a:spcBef>
                          <a:spcPct val="20000"/>
                        </a:spcBef>
                        <a:spcAft>
                          <a:spcPct val="0"/>
                        </a:spcAft>
                        <a:buClr>
                          <a:srgbClr val="F1AF00"/>
                        </a:buClr>
                        <a:buSzTx/>
                        <a:buFontTx/>
                        <a:buNone/>
                        <a:tabLst/>
                      </a:pPr>
                      <a:r>
                        <a:rPr kumimoji="0" lang="en-GB" sz="900" b="1" i="0" u="none" strike="noStrike" cap="none" normalizeH="0" baseline="0" smtClean="0">
                          <a:ln>
                            <a:noFill/>
                          </a:ln>
                          <a:solidFill>
                            <a:schemeClr val="bg1"/>
                          </a:solidFill>
                          <a:effectLst/>
                          <a:latin typeface="Arial" charset="0"/>
                          <a:ea typeface="ＭＳ Ｐゴシック" pitchFamily="-108" charset="-128"/>
                        </a:rPr>
                        <a:t>Enabling Grids for E-sciencE</a:t>
                      </a:r>
                    </a:p>
                  </a:txBody>
                  <a:tcPr horzOverflow="overflow">
                    <a:lnL>
                      <a:noFill/>
                    </a:lnL>
                    <a:lnR>
                      <a:noFill/>
                    </a:lnR>
                    <a:lnT>
                      <a:noFill/>
                    </a:lnT>
                    <a:lnB>
                      <a:noFill/>
                    </a:lnB>
                    <a:lnTlToBr>
                      <a:noFill/>
                    </a:lnTlToBr>
                    <a:lnBlToTr>
                      <a:noFill/>
                    </a:lnBlToTr>
                    <a:noFill/>
                  </a:tcPr>
                </a:tc>
              </a:tr>
            </a:tbl>
          </a:graphicData>
        </a:graphic>
      </p:graphicFrame>
      <p:sp>
        <p:nvSpPr>
          <p:cNvPr id="12" name="Text Box 16"/>
          <p:cNvSpPr txBox="1">
            <a:spLocks noChangeArrowheads="1"/>
          </p:cNvSpPr>
          <p:nvPr/>
        </p:nvSpPr>
        <p:spPr bwMode="auto">
          <a:xfrm>
            <a:off x="0" y="6629400"/>
            <a:ext cx="2819400" cy="274638"/>
          </a:xfrm>
          <a:prstGeom prst="rect">
            <a:avLst/>
          </a:prstGeom>
          <a:noFill/>
          <a:ln w="9525">
            <a:noFill/>
            <a:miter lim="800000"/>
            <a:headEnd/>
            <a:tailEnd/>
          </a:ln>
          <a:effectLst/>
        </p:spPr>
        <p:txBody>
          <a:bodyPr>
            <a:spAutoFit/>
          </a:bodyPr>
          <a:lstStyle/>
          <a:p>
            <a:pPr>
              <a:spcBef>
                <a:spcPct val="50000"/>
              </a:spcBef>
              <a:buClr>
                <a:srgbClr val="FFCC66"/>
              </a:buClr>
            </a:pPr>
            <a:r>
              <a:rPr lang="en-GB" sz="1200">
                <a:latin typeface="Verdana" pitchFamily="34" charset="0"/>
              </a:rPr>
              <a:t>EGEE-III INFSO-RI-222667</a:t>
            </a:r>
            <a:endParaRPr lang="en-GB">
              <a:latin typeface="Verdana" pitchFamily="34" charset="0"/>
            </a:endParaRPr>
          </a:p>
        </p:txBody>
      </p:sp>
      <p:pic>
        <p:nvPicPr>
          <p:cNvPr id="13" name="Picture 17" descr="egee"/>
          <p:cNvPicPr>
            <a:picLocks noChangeAspect="1" noChangeArrowheads="1"/>
          </p:cNvPicPr>
          <p:nvPr/>
        </p:nvPicPr>
        <p:blipFill>
          <a:blip r:embed="rId2"/>
          <a:srcRect/>
          <a:stretch>
            <a:fillRect/>
          </a:stretch>
        </p:blipFill>
        <p:spPr bwMode="auto">
          <a:xfrm>
            <a:off x="114300" y="184150"/>
            <a:ext cx="2009775" cy="495300"/>
          </a:xfrm>
          <a:prstGeom prst="rect">
            <a:avLst/>
          </a:prstGeom>
          <a:noFill/>
          <a:ln w="9525">
            <a:noFill/>
            <a:miter lim="800000"/>
            <a:headEnd/>
            <a:tailEnd/>
          </a:ln>
        </p:spPr>
      </p:pic>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Footer Placeholder 6"/>
          <p:cNvSpPr>
            <a:spLocks noGrp="1"/>
          </p:cNvSpPr>
          <p:nvPr>
            <p:ph type="ftr" sz="quarter" idx="10"/>
          </p:nvPr>
        </p:nvSpPr>
        <p:spPr/>
        <p:txBody>
          <a:bodyPr/>
          <a:lstStyle>
            <a:lvl1pPr>
              <a:defRPr/>
            </a:lvl1pPr>
          </a:lstStyle>
          <a:p>
            <a:r>
              <a:rPr lang="en-US" smtClean="0"/>
              <a:t>David Groep, Belnet Networking Conference 2008</a:t>
            </a:r>
            <a:endParaRPr lang="en-GB"/>
          </a:p>
        </p:txBody>
      </p:sp>
      <p:sp>
        <p:nvSpPr>
          <p:cNvPr id="15" name="Slide Number Placeholder 7"/>
          <p:cNvSpPr>
            <a:spLocks noGrp="1"/>
          </p:cNvSpPr>
          <p:nvPr>
            <p:ph type="sldNum" sz="quarter" idx="11"/>
          </p:nvPr>
        </p:nvSpPr>
        <p:spPr/>
        <p:txBody>
          <a:bodyPr/>
          <a:lstStyle>
            <a:lvl1pPr>
              <a:defRPr/>
            </a:lvl1pPr>
          </a:lstStyle>
          <a:p>
            <a:fld id="{160642B5-C3CD-4A63-B830-3D62A9BB2748}" type="slidenum">
              <a:rPr lang="en-GB"/>
              <a:pPr/>
              <a:t>‹#›</a:t>
            </a:fld>
            <a:endParaRPr lang="en-GB"/>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Rectangle 2"/>
          <p:cNvSpPr>
            <a:spLocks noChangeArrowheads="1"/>
          </p:cNvSpPr>
          <p:nvPr/>
        </p:nvSpPr>
        <p:spPr bwMode="auto">
          <a:xfrm>
            <a:off x="0" y="6553200"/>
            <a:ext cx="9144000" cy="304800"/>
          </a:xfrm>
          <a:prstGeom prst="rect">
            <a:avLst/>
          </a:prstGeom>
          <a:solidFill>
            <a:schemeClr val="tx2"/>
          </a:solidFill>
          <a:ln w="9525">
            <a:noFill/>
            <a:miter lim="800000"/>
            <a:headEnd/>
            <a:tailEnd/>
          </a:ln>
          <a:effectLst/>
        </p:spPr>
        <p:txBody>
          <a:bodyPr wrap="none" anchor="ctr"/>
          <a:lstStyle/>
          <a:p>
            <a:endParaRPr lang="en-US"/>
          </a:p>
        </p:txBody>
      </p:sp>
      <p:sp>
        <p:nvSpPr>
          <p:cNvPr id="4" name="Rectangle 5"/>
          <p:cNvSpPr>
            <a:spLocks noChangeArrowheads="1"/>
          </p:cNvSpPr>
          <p:nvPr/>
        </p:nvSpPr>
        <p:spPr bwMode="auto">
          <a:xfrm>
            <a:off x="1825625" y="0"/>
            <a:ext cx="7315200" cy="838200"/>
          </a:xfrm>
          <a:prstGeom prst="rect">
            <a:avLst/>
          </a:prstGeom>
          <a:solidFill>
            <a:srgbClr val="325FAF"/>
          </a:solidFill>
          <a:ln w="9525">
            <a:noFill/>
            <a:miter lim="800000"/>
            <a:headEnd/>
            <a:tailEnd/>
          </a:ln>
          <a:effectLst/>
        </p:spPr>
        <p:txBody>
          <a:bodyPr wrap="none" anchor="ctr"/>
          <a:lstStyle/>
          <a:p>
            <a:pPr algn="ctr">
              <a:spcBef>
                <a:spcPct val="20000"/>
              </a:spcBef>
              <a:buClr>
                <a:srgbClr val="FFCC66"/>
              </a:buClr>
              <a:buFontTx/>
              <a:buChar char="•"/>
            </a:pPr>
            <a:endParaRPr lang="en-GB"/>
          </a:p>
        </p:txBody>
      </p:sp>
      <p:sp>
        <p:nvSpPr>
          <p:cNvPr id="5" name="Rectangle 7"/>
          <p:cNvSpPr>
            <a:spLocks noChangeArrowheads="1"/>
          </p:cNvSpPr>
          <p:nvPr/>
        </p:nvSpPr>
        <p:spPr bwMode="auto">
          <a:xfrm>
            <a:off x="1774825" y="687388"/>
            <a:ext cx="7369175" cy="146050"/>
          </a:xfrm>
          <a:prstGeom prst="rect">
            <a:avLst/>
          </a:prstGeom>
          <a:solidFill>
            <a:srgbClr val="2B519A"/>
          </a:solidFill>
          <a:ln w="9525">
            <a:noFill/>
            <a:miter lim="800000"/>
            <a:headEnd/>
            <a:tailEnd/>
          </a:ln>
          <a:effectLst/>
        </p:spPr>
        <p:txBody>
          <a:bodyPr wrap="none" anchor="ctr"/>
          <a:lstStyle/>
          <a:p>
            <a:pPr algn="ctr"/>
            <a:endParaRPr lang="en-GB">
              <a:latin typeface="Verdana" pitchFamily="34" charset="0"/>
            </a:endParaRPr>
          </a:p>
        </p:txBody>
      </p:sp>
      <p:sp>
        <p:nvSpPr>
          <p:cNvPr id="6" name="Oval 8"/>
          <p:cNvSpPr>
            <a:spLocks noChangeArrowheads="1"/>
          </p:cNvSpPr>
          <p:nvPr/>
        </p:nvSpPr>
        <p:spPr bwMode="auto">
          <a:xfrm>
            <a:off x="1398588" y="0"/>
            <a:ext cx="838200" cy="838200"/>
          </a:xfrm>
          <a:prstGeom prst="ellipse">
            <a:avLst/>
          </a:prstGeom>
          <a:solidFill>
            <a:schemeClr val="bg1"/>
          </a:solidFill>
          <a:ln w="9525">
            <a:noFill/>
            <a:round/>
            <a:headEnd/>
            <a:tailEnd/>
          </a:ln>
          <a:effectLst/>
        </p:spPr>
        <p:txBody>
          <a:bodyPr wrap="none" anchor="ctr"/>
          <a:lstStyle/>
          <a:p>
            <a:endParaRPr lang="en-US"/>
          </a:p>
        </p:txBody>
      </p:sp>
      <p:graphicFrame>
        <p:nvGraphicFramePr>
          <p:cNvPr id="7" name="Group 9"/>
          <p:cNvGraphicFramePr>
            <a:graphicFrameLocks noGrp="1"/>
          </p:cNvGraphicFramePr>
          <p:nvPr/>
        </p:nvGraphicFramePr>
        <p:xfrm>
          <a:off x="255588" y="644525"/>
          <a:ext cx="3652837" cy="327025"/>
        </p:xfrm>
        <a:graphic>
          <a:graphicData uri="http://schemas.openxmlformats.org/drawingml/2006/table">
            <a:tbl>
              <a:tblPr/>
              <a:tblGrid>
                <a:gridCol w="3652837"/>
              </a:tblGrid>
              <a:tr h="327025">
                <a:tc>
                  <a:txBody>
                    <a:bodyPr/>
                    <a:lstStyle/>
                    <a:p>
                      <a:pPr marL="0" marR="0" lvl="0" indent="0" algn="r" defTabSz="914400" rtl="0" eaLnBrk="1" fontAlgn="base" latinLnBrk="0" hangingPunct="1">
                        <a:lnSpc>
                          <a:spcPct val="100000"/>
                        </a:lnSpc>
                        <a:spcBef>
                          <a:spcPct val="20000"/>
                        </a:spcBef>
                        <a:spcAft>
                          <a:spcPct val="0"/>
                        </a:spcAft>
                        <a:buClr>
                          <a:srgbClr val="F1AF00"/>
                        </a:buClr>
                        <a:buSzTx/>
                        <a:buFontTx/>
                        <a:buNone/>
                        <a:tabLst/>
                      </a:pPr>
                      <a:r>
                        <a:rPr kumimoji="0" lang="en-GB" sz="900" b="1" i="0" u="none" strike="noStrike" cap="none" normalizeH="0" baseline="0" smtClean="0">
                          <a:ln>
                            <a:noFill/>
                          </a:ln>
                          <a:solidFill>
                            <a:schemeClr val="bg1"/>
                          </a:solidFill>
                          <a:effectLst/>
                          <a:latin typeface="Arial" charset="0"/>
                          <a:ea typeface="ＭＳ Ｐゴシック" pitchFamily="-108" charset="-128"/>
                        </a:rPr>
                        <a:t>Enabling Grids for E-sciencE</a:t>
                      </a:r>
                    </a:p>
                  </a:txBody>
                  <a:tcPr horzOverflow="overflow">
                    <a:lnL>
                      <a:noFill/>
                    </a:lnL>
                    <a:lnR>
                      <a:noFill/>
                    </a:lnR>
                    <a:lnT>
                      <a:noFill/>
                    </a:lnT>
                    <a:lnB>
                      <a:noFill/>
                    </a:lnB>
                    <a:lnTlToBr>
                      <a:noFill/>
                    </a:lnTlToBr>
                    <a:lnBlToTr>
                      <a:noFill/>
                    </a:lnBlToTr>
                    <a:noFill/>
                  </a:tcPr>
                </a:tc>
              </a:tr>
            </a:tbl>
          </a:graphicData>
        </a:graphic>
      </p:graphicFrame>
      <p:sp>
        <p:nvSpPr>
          <p:cNvPr id="8" name="Text Box 16"/>
          <p:cNvSpPr txBox="1">
            <a:spLocks noChangeArrowheads="1"/>
          </p:cNvSpPr>
          <p:nvPr/>
        </p:nvSpPr>
        <p:spPr bwMode="auto">
          <a:xfrm>
            <a:off x="0" y="6629400"/>
            <a:ext cx="2819400" cy="274638"/>
          </a:xfrm>
          <a:prstGeom prst="rect">
            <a:avLst/>
          </a:prstGeom>
          <a:noFill/>
          <a:ln w="9525">
            <a:noFill/>
            <a:miter lim="800000"/>
            <a:headEnd/>
            <a:tailEnd/>
          </a:ln>
          <a:effectLst/>
        </p:spPr>
        <p:txBody>
          <a:bodyPr>
            <a:spAutoFit/>
          </a:bodyPr>
          <a:lstStyle/>
          <a:p>
            <a:pPr>
              <a:spcBef>
                <a:spcPct val="50000"/>
              </a:spcBef>
              <a:buClr>
                <a:srgbClr val="FFCC66"/>
              </a:buClr>
            </a:pPr>
            <a:r>
              <a:rPr lang="en-GB" sz="1200">
                <a:latin typeface="Verdana" pitchFamily="34" charset="0"/>
              </a:rPr>
              <a:t>EGEE-III INFSO-RI-222667</a:t>
            </a:r>
            <a:endParaRPr lang="en-GB">
              <a:latin typeface="Verdana" pitchFamily="34" charset="0"/>
            </a:endParaRPr>
          </a:p>
        </p:txBody>
      </p:sp>
      <p:pic>
        <p:nvPicPr>
          <p:cNvPr id="9" name="Picture 17" descr="egee"/>
          <p:cNvPicPr>
            <a:picLocks noChangeAspect="1" noChangeArrowheads="1"/>
          </p:cNvPicPr>
          <p:nvPr/>
        </p:nvPicPr>
        <p:blipFill>
          <a:blip r:embed="rId2"/>
          <a:srcRect/>
          <a:stretch>
            <a:fillRect/>
          </a:stretch>
        </p:blipFill>
        <p:spPr bwMode="auto">
          <a:xfrm>
            <a:off x="114300" y="184150"/>
            <a:ext cx="2009775" cy="495300"/>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10" name="Footer Placeholder 2"/>
          <p:cNvSpPr>
            <a:spLocks noGrp="1"/>
          </p:cNvSpPr>
          <p:nvPr>
            <p:ph type="ftr" sz="quarter" idx="10"/>
          </p:nvPr>
        </p:nvSpPr>
        <p:spPr/>
        <p:txBody>
          <a:bodyPr/>
          <a:lstStyle>
            <a:lvl1pPr>
              <a:defRPr/>
            </a:lvl1pPr>
          </a:lstStyle>
          <a:p>
            <a:r>
              <a:rPr lang="en-US" smtClean="0"/>
              <a:t>David Groep, Belnet Networking Conference 2008</a:t>
            </a:r>
            <a:endParaRPr lang="en-GB"/>
          </a:p>
        </p:txBody>
      </p:sp>
      <p:sp>
        <p:nvSpPr>
          <p:cNvPr id="11" name="Slide Number Placeholder 3"/>
          <p:cNvSpPr>
            <a:spLocks noGrp="1"/>
          </p:cNvSpPr>
          <p:nvPr>
            <p:ph type="sldNum" sz="quarter" idx="11"/>
          </p:nvPr>
        </p:nvSpPr>
        <p:spPr/>
        <p:txBody>
          <a:bodyPr/>
          <a:lstStyle>
            <a:lvl1pPr>
              <a:defRPr/>
            </a:lvl1pPr>
          </a:lstStyle>
          <a:p>
            <a:fld id="{D5F30EAC-028C-4223-8D7F-8F55404DE668}" type="slidenum">
              <a:rPr lang="en-GB"/>
              <a:pPr/>
              <a:t>‹#›</a:t>
            </a:fld>
            <a:endParaRPr lang="en-GB"/>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2"/>
          <p:cNvSpPr>
            <a:spLocks noChangeArrowheads="1"/>
          </p:cNvSpPr>
          <p:nvPr/>
        </p:nvSpPr>
        <p:spPr bwMode="auto">
          <a:xfrm>
            <a:off x="0" y="6553200"/>
            <a:ext cx="9144000" cy="304800"/>
          </a:xfrm>
          <a:prstGeom prst="rect">
            <a:avLst/>
          </a:prstGeom>
          <a:solidFill>
            <a:schemeClr val="tx2"/>
          </a:solidFill>
          <a:ln w="9525">
            <a:noFill/>
            <a:miter lim="800000"/>
            <a:headEnd/>
            <a:tailEnd/>
          </a:ln>
          <a:effectLst/>
        </p:spPr>
        <p:txBody>
          <a:bodyPr wrap="none" anchor="ctr"/>
          <a:lstStyle/>
          <a:p>
            <a:endParaRPr lang="en-US"/>
          </a:p>
        </p:txBody>
      </p:sp>
      <p:sp>
        <p:nvSpPr>
          <p:cNvPr id="3" name="Rectangle 5"/>
          <p:cNvSpPr>
            <a:spLocks noChangeArrowheads="1"/>
          </p:cNvSpPr>
          <p:nvPr/>
        </p:nvSpPr>
        <p:spPr bwMode="auto">
          <a:xfrm>
            <a:off x="1825625" y="0"/>
            <a:ext cx="7315200" cy="838200"/>
          </a:xfrm>
          <a:prstGeom prst="rect">
            <a:avLst/>
          </a:prstGeom>
          <a:solidFill>
            <a:srgbClr val="325FAF"/>
          </a:solidFill>
          <a:ln w="9525">
            <a:noFill/>
            <a:miter lim="800000"/>
            <a:headEnd/>
            <a:tailEnd/>
          </a:ln>
          <a:effectLst/>
        </p:spPr>
        <p:txBody>
          <a:bodyPr wrap="none" anchor="ctr"/>
          <a:lstStyle/>
          <a:p>
            <a:pPr algn="ctr">
              <a:spcBef>
                <a:spcPct val="20000"/>
              </a:spcBef>
              <a:buClr>
                <a:srgbClr val="FFCC66"/>
              </a:buClr>
              <a:buFontTx/>
              <a:buChar char="•"/>
            </a:pPr>
            <a:endParaRPr lang="en-GB"/>
          </a:p>
        </p:txBody>
      </p:sp>
      <p:sp>
        <p:nvSpPr>
          <p:cNvPr id="4" name="Rectangle 7"/>
          <p:cNvSpPr>
            <a:spLocks noChangeArrowheads="1"/>
          </p:cNvSpPr>
          <p:nvPr/>
        </p:nvSpPr>
        <p:spPr bwMode="auto">
          <a:xfrm>
            <a:off x="1774825" y="687388"/>
            <a:ext cx="7369175" cy="146050"/>
          </a:xfrm>
          <a:prstGeom prst="rect">
            <a:avLst/>
          </a:prstGeom>
          <a:solidFill>
            <a:srgbClr val="2B519A"/>
          </a:solidFill>
          <a:ln w="9525">
            <a:noFill/>
            <a:miter lim="800000"/>
            <a:headEnd/>
            <a:tailEnd/>
          </a:ln>
          <a:effectLst/>
        </p:spPr>
        <p:txBody>
          <a:bodyPr wrap="none" anchor="ctr"/>
          <a:lstStyle/>
          <a:p>
            <a:pPr algn="ctr"/>
            <a:endParaRPr lang="en-GB">
              <a:latin typeface="Verdana" pitchFamily="34" charset="0"/>
            </a:endParaRPr>
          </a:p>
        </p:txBody>
      </p:sp>
      <p:sp>
        <p:nvSpPr>
          <p:cNvPr id="5" name="Oval 8"/>
          <p:cNvSpPr>
            <a:spLocks noChangeArrowheads="1"/>
          </p:cNvSpPr>
          <p:nvPr/>
        </p:nvSpPr>
        <p:spPr bwMode="auto">
          <a:xfrm>
            <a:off x="1398588" y="0"/>
            <a:ext cx="838200" cy="838200"/>
          </a:xfrm>
          <a:prstGeom prst="ellipse">
            <a:avLst/>
          </a:prstGeom>
          <a:solidFill>
            <a:schemeClr val="bg1"/>
          </a:solidFill>
          <a:ln w="9525">
            <a:noFill/>
            <a:round/>
            <a:headEnd/>
            <a:tailEnd/>
          </a:ln>
          <a:effectLst/>
        </p:spPr>
        <p:txBody>
          <a:bodyPr wrap="none" anchor="ctr"/>
          <a:lstStyle/>
          <a:p>
            <a:endParaRPr lang="en-US"/>
          </a:p>
        </p:txBody>
      </p:sp>
      <p:graphicFrame>
        <p:nvGraphicFramePr>
          <p:cNvPr id="6" name="Group 9"/>
          <p:cNvGraphicFramePr>
            <a:graphicFrameLocks noGrp="1"/>
          </p:cNvGraphicFramePr>
          <p:nvPr/>
        </p:nvGraphicFramePr>
        <p:xfrm>
          <a:off x="255588" y="644525"/>
          <a:ext cx="3652837" cy="327025"/>
        </p:xfrm>
        <a:graphic>
          <a:graphicData uri="http://schemas.openxmlformats.org/drawingml/2006/table">
            <a:tbl>
              <a:tblPr/>
              <a:tblGrid>
                <a:gridCol w="3652837"/>
              </a:tblGrid>
              <a:tr h="327025">
                <a:tc>
                  <a:txBody>
                    <a:bodyPr/>
                    <a:lstStyle/>
                    <a:p>
                      <a:pPr marL="0" marR="0" lvl="0" indent="0" algn="r" defTabSz="914400" rtl="0" eaLnBrk="1" fontAlgn="base" latinLnBrk="0" hangingPunct="1">
                        <a:lnSpc>
                          <a:spcPct val="100000"/>
                        </a:lnSpc>
                        <a:spcBef>
                          <a:spcPct val="20000"/>
                        </a:spcBef>
                        <a:spcAft>
                          <a:spcPct val="0"/>
                        </a:spcAft>
                        <a:buClr>
                          <a:srgbClr val="F1AF00"/>
                        </a:buClr>
                        <a:buSzTx/>
                        <a:buFontTx/>
                        <a:buNone/>
                        <a:tabLst/>
                      </a:pPr>
                      <a:r>
                        <a:rPr kumimoji="0" lang="en-GB" sz="900" b="1" i="0" u="none" strike="noStrike" cap="none" normalizeH="0" baseline="0" smtClean="0">
                          <a:ln>
                            <a:noFill/>
                          </a:ln>
                          <a:solidFill>
                            <a:schemeClr val="bg1"/>
                          </a:solidFill>
                          <a:effectLst/>
                          <a:latin typeface="Arial" charset="0"/>
                          <a:ea typeface="ＭＳ Ｐゴシック" pitchFamily="-108" charset="-128"/>
                        </a:rPr>
                        <a:t>Enabling Grids for E-sciencE</a:t>
                      </a:r>
                    </a:p>
                  </a:txBody>
                  <a:tcPr horzOverflow="overflow">
                    <a:lnL>
                      <a:noFill/>
                    </a:lnL>
                    <a:lnR>
                      <a:noFill/>
                    </a:lnR>
                    <a:lnT>
                      <a:noFill/>
                    </a:lnT>
                    <a:lnB>
                      <a:noFill/>
                    </a:lnB>
                    <a:lnTlToBr>
                      <a:noFill/>
                    </a:lnTlToBr>
                    <a:lnBlToTr>
                      <a:noFill/>
                    </a:lnBlToTr>
                    <a:noFill/>
                  </a:tcPr>
                </a:tc>
              </a:tr>
            </a:tbl>
          </a:graphicData>
        </a:graphic>
      </p:graphicFrame>
      <p:sp>
        <p:nvSpPr>
          <p:cNvPr id="7" name="Text Box 16"/>
          <p:cNvSpPr txBox="1">
            <a:spLocks noChangeArrowheads="1"/>
          </p:cNvSpPr>
          <p:nvPr/>
        </p:nvSpPr>
        <p:spPr bwMode="auto">
          <a:xfrm>
            <a:off x="0" y="6629400"/>
            <a:ext cx="2819400" cy="274638"/>
          </a:xfrm>
          <a:prstGeom prst="rect">
            <a:avLst/>
          </a:prstGeom>
          <a:noFill/>
          <a:ln w="9525">
            <a:noFill/>
            <a:miter lim="800000"/>
            <a:headEnd/>
            <a:tailEnd/>
          </a:ln>
          <a:effectLst/>
        </p:spPr>
        <p:txBody>
          <a:bodyPr>
            <a:spAutoFit/>
          </a:bodyPr>
          <a:lstStyle/>
          <a:p>
            <a:pPr>
              <a:spcBef>
                <a:spcPct val="50000"/>
              </a:spcBef>
              <a:buClr>
                <a:srgbClr val="FFCC66"/>
              </a:buClr>
            </a:pPr>
            <a:r>
              <a:rPr lang="en-GB" sz="1200">
                <a:latin typeface="Verdana" pitchFamily="34" charset="0"/>
              </a:rPr>
              <a:t>EGEE-III INFSO-RI-222667</a:t>
            </a:r>
            <a:endParaRPr lang="en-GB">
              <a:latin typeface="Verdana" pitchFamily="34" charset="0"/>
            </a:endParaRPr>
          </a:p>
        </p:txBody>
      </p:sp>
      <p:pic>
        <p:nvPicPr>
          <p:cNvPr id="8" name="Picture 17" descr="egee"/>
          <p:cNvPicPr>
            <a:picLocks noChangeAspect="1" noChangeArrowheads="1"/>
          </p:cNvPicPr>
          <p:nvPr/>
        </p:nvPicPr>
        <p:blipFill>
          <a:blip r:embed="rId2"/>
          <a:srcRect/>
          <a:stretch>
            <a:fillRect/>
          </a:stretch>
        </p:blipFill>
        <p:spPr bwMode="auto">
          <a:xfrm>
            <a:off x="114300" y="184150"/>
            <a:ext cx="2009775" cy="495300"/>
          </a:xfrm>
          <a:prstGeom prst="rect">
            <a:avLst/>
          </a:prstGeom>
          <a:noFill/>
          <a:ln w="9525">
            <a:noFill/>
            <a:miter lim="800000"/>
            <a:headEnd/>
            <a:tailEnd/>
          </a:ln>
        </p:spPr>
      </p:pic>
      <p:sp>
        <p:nvSpPr>
          <p:cNvPr id="9" name="Footer Placeholder 1"/>
          <p:cNvSpPr>
            <a:spLocks noGrp="1"/>
          </p:cNvSpPr>
          <p:nvPr>
            <p:ph type="ftr" sz="quarter" idx="10"/>
          </p:nvPr>
        </p:nvSpPr>
        <p:spPr/>
        <p:txBody>
          <a:bodyPr/>
          <a:lstStyle>
            <a:lvl1pPr>
              <a:defRPr/>
            </a:lvl1pPr>
          </a:lstStyle>
          <a:p>
            <a:r>
              <a:rPr lang="en-US" smtClean="0"/>
              <a:t>David Groep, Belnet Networking Conference 2008</a:t>
            </a:r>
            <a:endParaRPr lang="en-GB"/>
          </a:p>
        </p:txBody>
      </p:sp>
      <p:sp>
        <p:nvSpPr>
          <p:cNvPr id="10" name="Slide Number Placeholder 2"/>
          <p:cNvSpPr>
            <a:spLocks noGrp="1"/>
          </p:cNvSpPr>
          <p:nvPr>
            <p:ph type="sldNum" sz="quarter" idx="11"/>
          </p:nvPr>
        </p:nvSpPr>
        <p:spPr/>
        <p:txBody>
          <a:bodyPr/>
          <a:lstStyle>
            <a:lvl1pPr>
              <a:defRPr/>
            </a:lvl1pPr>
          </a:lstStyle>
          <a:p>
            <a:fld id="{3049B439-1FAA-4305-BA99-E7D67E0222B5}" type="slidenum">
              <a:rPr lang="en-GB"/>
              <a:pPr/>
              <a:t>‹#›</a:t>
            </a:fld>
            <a:endParaRPr lang="en-GB"/>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2"/>
          <p:cNvSpPr>
            <a:spLocks noChangeArrowheads="1"/>
          </p:cNvSpPr>
          <p:nvPr/>
        </p:nvSpPr>
        <p:spPr bwMode="auto">
          <a:xfrm>
            <a:off x="0" y="6553200"/>
            <a:ext cx="9144000" cy="304800"/>
          </a:xfrm>
          <a:prstGeom prst="rect">
            <a:avLst/>
          </a:prstGeom>
          <a:solidFill>
            <a:schemeClr val="tx2"/>
          </a:solidFill>
          <a:ln w="9525">
            <a:noFill/>
            <a:miter lim="800000"/>
            <a:headEnd/>
            <a:tailEnd/>
          </a:ln>
          <a:effectLst/>
        </p:spPr>
        <p:txBody>
          <a:bodyPr wrap="none" anchor="ctr"/>
          <a:lstStyle/>
          <a:p>
            <a:endParaRPr lang="en-US"/>
          </a:p>
        </p:txBody>
      </p:sp>
      <p:sp>
        <p:nvSpPr>
          <p:cNvPr id="6" name="Rectangle 5"/>
          <p:cNvSpPr>
            <a:spLocks noChangeArrowheads="1"/>
          </p:cNvSpPr>
          <p:nvPr/>
        </p:nvSpPr>
        <p:spPr bwMode="auto">
          <a:xfrm>
            <a:off x="1825625" y="0"/>
            <a:ext cx="7315200" cy="838200"/>
          </a:xfrm>
          <a:prstGeom prst="rect">
            <a:avLst/>
          </a:prstGeom>
          <a:solidFill>
            <a:srgbClr val="325FAF"/>
          </a:solidFill>
          <a:ln w="9525">
            <a:noFill/>
            <a:miter lim="800000"/>
            <a:headEnd/>
            <a:tailEnd/>
          </a:ln>
          <a:effectLst/>
        </p:spPr>
        <p:txBody>
          <a:bodyPr wrap="none" anchor="ctr"/>
          <a:lstStyle/>
          <a:p>
            <a:pPr algn="ctr">
              <a:spcBef>
                <a:spcPct val="20000"/>
              </a:spcBef>
              <a:buClr>
                <a:srgbClr val="FFCC66"/>
              </a:buClr>
              <a:buFontTx/>
              <a:buChar char="•"/>
            </a:pPr>
            <a:endParaRPr lang="en-GB"/>
          </a:p>
        </p:txBody>
      </p:sp>
      <p:sp>
        <p:nvSpPr>
          <p:cNvPr id="7" name="Rectangle 7"/>
          <p:cNvSpPr>
            <a:spLocks noChangeArrowheads="1"/>
          </p:cNvSpPr>
          <p:nvPr/>
        </p:nvSpPr>
        <p:spPr bwMode="auto">
          <a:xfrm>
            <a:off x="1774825" y="687388"/>
            <a:ext cx="7369175" cy="146050"/>
          </a:xfrm>
          <a:prstGeom prst="rect">
            <a:avLst/>
          </a:prstGeom>
          <a:solidFill>
            <a:srgbClr val="2B519A"/>
          </a:solidFill>
          <a:ln w="9525">
            <a:noFill/>
            <a:miter lim="800000"/>
            <a:headEnd/>
            <a:tailEnd/>
          </a:ln>
          <a:effectLst/>
        </p:spPr>
        <p:txBody>
          <a:bodyPr wrap="none" anchor="ctr"/>
          <a:lstStyle/>
          <a:p>
            <a:pPr algn="ctr"/>
            <a:endParaRPr lang="en-GB">
              <a:latin typeface="Verdana" pitchFamily="34" charset="0"/>
            </a:endParaRPr>
          </a:p>
        </p:txBody>
      </p:sp>
      <p:sp>
        <p:nvSpPr>
          <p:cNvPr id="8" name="Oval 8"/>
          <p:cNvSpPr>
            <a:spLocks noChangeArrowheads="1"/>
          </p:cNvSpPr>
          <p:nvPr/>
        </p:nvSpPr>
        <p:spPr bwMode="auto">
          <a:xfrm>
            <a:off x="1398588" y="0"/>
            <a:ext cx="838200" cy="838200"/>
          </a:xfrm>
          <a:prstGeom prst="ellipse">
            <a:avLst/>
          </a:prstGeom>
          <a:solidFill>
            <a:schemeClr val="bg1"/>
          </a:solidFill>
          <a:ln w="9525">
            <a:noFill/>
            <a:round/>
            <a:headEnd/>
            <a:tailEnd/>
          </a:ln>
          <a:effectLst/>
        </p:spPr>
        <p:txBody>
          <a:bodyPr wrap="none" anchor="ctr"/>
          <a:lstStyle/>
          <a:p>
            <a:endParaRPr lang="en-US"/>
          </a:p>
        </p:txBody>
      </p:sp>
      <p:graphicFrame>
        <p:nvGraphicFramePr>
          <p:cNvPr id="9" name="Group 9"/>
          <p:cNvGraphicFramePr>
            <a:graphicFrameLocks noGrp="1"/>
          </p:cNvGraphicFramePr>
          <p:nvPr/>
        </p:nvGraphicFramePr>
        <p:xfrm>
          <a:off x="255588" y="644525"/>
          <a:ext cx="3652837" cy="327025"/>
        </p:xfrm>
        <a:graphic>
          <a:graphicData uri="http://schemas.openxmlformats.org/drawingml/2006/table">
            <a:tbl>
              <a:tblPr/>
              <a:tblGrid>
                <a:gridCol w="3652837"/>
              </a:tblGrid>
              <a:tr h="327025">
                <a:tc>
                  <a:txBody>
                    <a:bodyPr/>
                    <a:lstStyle/>
                    <a:p>
                      <a:pPr marL="0" marR="0" lvl="0" indent="0" algn="r" defTabSz="914400" rtl="0" eaLnBrk="1" fontAlgn="base" latinLnBrk="0" hangingPunct="1">
                        <a:lnSpc>
                          <a:spcPct val="100000"/>
                        </a:lnSpc>
                        <a:spcBef>
                          <a:spcPct val="20000"/>
                        </a:spcBef>
                        <a:spcAft>
                          <a:spcPct val="0"/>
                        </a:spcAft>
                        <a:buClr>
                          <a:srgbClr val="F1AF00"/>
                        </a:buClr>
                        <a:buSzTx/>
                        <a:buFontTx/>
                        <a:buNone/>
                        <a:tabLst/>
                      </a:pPr>
                      <a:r>
                        <a:rPr kumimoji="0" lang="en-GB" sz="900" b="1" i="0" u="none" strike="noStrike" cap="none" normalizeH="0" baseline="0" smtClean="0">
                          <a:ln>
                            <a:noFill/>
                          </a:ln>
                          <a:solidFill>
                            <a:schemeClr val="bg1"/>
                          </a:solidFill>
                          <a:effectLst/>
                          <a:latin typeface="Arial" charset="0"/>
                          <a:ea typeface="ＭＳ Ｐゴシック" pitchFamily="-108" charset="-128"/>
                        </a:rPr>
                        <a:t>Enabling Grids for E-sciencE</a:t>
                      </a:r>
                    </a:p>
                  </a:txBody>
                  <a:tcPr horzOverflow="overflow">
                    <a:lnL>
                      <a:noFill/>
                    </a:lnL>
                    <a:lnR>
                      <a:noFill/>
                    </a:lnR>
                    <a:lnT>
                      <a:noFill/>
                    </a:lnT>
                    <a:lnB>
                      <a:noFill/>
                    </a:lnB>
                    <a:lnTlToBr>
                      <a:noFill/>
                    </a:lnTlToBr>
                    <a:lnBlToTr>
                      <a:noFill/>
                    </a:lnBlToTr>
                    <a:noFill/>
                  </a:tcPr>
                </a:tc>
              </a:tr>
            </a:tbl>
          </a:graphicData>
        </a:graphic>
      </p:graphicFrame>
      <p:sp>
        <p:nvSpPr>
          <p:cNvPr id="10" name="Text Box 16"/>
          <p:cNvSpPr txBox="1">
            <a:spLocks noChangeArrowheads="1"/>
          </p:cNvSpPr>
          <p:nvPr/>
        </p:nvSpPr>
        <p:spPr bwMode="auto">
          <a:xfrm>
            <a:off x="0" y="6629400"/>
            <a:ext cx="2819400" cy="274638"/>
          </a:xfrm>
          <a:prstGeom prst="rect">
            <a:avLst/>
          </a:prstGeom>
          <a:noFill/>
          <a:ln w="9525">
            <a:noFill/>
            <a:miter lim="800000"/>
            <a:headEnd/>
            <a:tailEnd/>
          </a:ln>
          <a:effectLst/>
        </p:spPr>
        <p:txBody>
          <a:bodyPr>
            <a:spAutoFit/>
          </a:bodyPr>
          <a:lstStyle/>
          <a:p>
            <a:pPr>
              <a:spcBef>
                <a:spcPct val="50000"/>
              </a:spcBef>
              <a:buClr>
                <a:srgbClr val="FFCC66"/>
              </a:buClr>
            </a:pPr>
            <a:r>
              <a:rPr lang="en-GB" sz="1200">
                <a:latin typeface="Verdana" pitchFamily="34" charset="0"/>
              </a:rPr>
              <a:t>EGEE-III INFSO-RI-222667</a:t>
            </a:r>
            <a:endParaRPr lang="en-GB">
              <a:latin typeface="Verdana" pitchFamily="34" charset="0"/>
            </a:endParaRPr>
          </a:p>
        </p:txBody>
      </p:sp>
      <p:pic>
        <p:nvPicPr>
          <p:cNvPr id="11" name="Picture 17" descr="egee"/>
          <p:cNvPicPr>
            <a:picLocks noChangeAspect="1" noChangeArrowheads="1"/>
          </p:cNvPicPr>
          <p:nvPr/>
        </p:nvPicPr>
        <p:blipFill>
          <a:blip r:embed="rId2"/>
          <a:srcRect/>
          <a:stretch>
            <a:fillRect/>
          </a:stretch>
        </p:blipFill>
        <p:spPr bwMode="auto">
          <a:xfrm>
            <a:off x="114300" y="184150"/>
            <a:ext cx="2009775" cy="495300"/>
          </a:xfrm>
          <a:prstGeom prst="rect">
            <a:avLst/>
          </a:prstGeom>
          <a:noFill/>
          <a:ln w="9525">
            <a:noFill/>
            <a:miter lim="800000"/>
            <a:headEnd/>
            <a:tailEnd/>
          </a:ln>
        </p:spPr>
      </p:pic>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Footer Placeholder 4"/>
          <p:cNvSpPr>
            <a:spLocks noGrp="1"/>
          </p:cNvSpPr>
          <p:nvPr>
            <p:ph type="ftr" sz="quarter" idx="10"/>
          </p:nvPr>
        </p:nvSpPr>
        <p:spPr/>
        <p:txBody>
          <a:bodyPr/>
          <a:lstStyle>
            <a:lvl1pPr>
              <a:defRPr/>
            </a:lvl1pPr>
          </a:lstStyle>
          <a:p>
            <a:r>
              <a:rPr lang="en-US" smtClean="0"/>
              <a:t>David Groep, Belnet Networking Conference 2008</a:t>
            </a:r>
            <a:endParaRPr lang="en-GB"/>
          </a:p>
        </p:txBody>
      </p:sp>
      <p:sp>
        <p:nvSpPr>
          <p:cNvPr id="13" name="Slide Number Placeholder 5"/>
          <p:cNvSpPr>
            <a:spLocks noGrp="1"/>
          </p:cNvSpPr>
          <p:nvPr>
            <p:ph type="sldNum" sz="quarter" idx="11"/>
          </p:nvPr>
        </p:nvSpPr>
        <p:spPr/>
        <p:txBody>
          <a:bodyPr/>
          <a:lstStyle>
            <a:lvl1pPr>
              <a:defRPr/>
            </a:lvl1pPr>
          </a:lstStyle>
          <a:p>
            <a:fld id="{111C2940-8668-46FB-8325-07403A76D299}" type="slidenum">
              <a:rPr lang="en-GB"/>
              <a:pPr/>
              <a:t>‹#›</a:t>
            </a:fld>
            <a:endParaRPr lang="en-GB"/>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2"/>
          <p:cNvSpPr>
            <a:spLocks noChangeArrowheads="1"/>
          </p:cNvSpPr>
          <p:nvPr/>
        </p:nvSpPr>
        <p:spPr bwMode="auto">
          <a:xfrm>
            <a:off x="0" y="6553200"/>
            <a:ext cx="9144000" cy="304800"/>
          </a:xfrm>
          <a:prstGeom prst="rect">
            <a:avLst/>
          </a:prstGeom>
          <a:solidFill>
            <a:schemeClr val="tx2"/>
          </a:solidFill>
          <a:ln w="9525">
            <a:noFill/>
            <a:miter lim="800000"/>
            <a:headEnd/>
            <a:tailEnd/>
          </a:ln>
          <a:effectLst/>
        </p:spPr>
        <p:txBody>
          <a:bodyPr wrap="none" anchor="ctr"/>
          <a:lstStyle/>
          <a:p>
            <a:endParaRPr lang="en-US"/>
          </a:p>
        </p:txBody>
      </p:sp>
      <p:sp>
        <p:nvSpPr>
          <p:cNvPr id="6" name="Rectangle 5"/>
          <p:cNvSpPr>
            <a:spLocks noChangeArrowheads="1"/>
          </p:cNvSpPr>
          <p:nvPr/>
        </p:nvSpPr>
        <p:spPr bwMode="auto">
          <a:xfrm>
            <a:off x="1825625" y="0"/>
            <a:ext cx="7315200" cy="838200"/>
          </a:xfrm>
          <a:prstGeom prst="rect">
            <a:avLst/>
          </a:prstGeom>
          <a:solidFill>
            <a:srgbClr val="325FAF"/>
          </a:solidFill>
          <a:ln w="9525">
            <a:noFill/>
            <a:miter lim="800000"/>
            <a:headEnd/>
            <a:tailEnd/>
          </a:ln>
          <a:effectLst/>
        </p:spPr>
        <p:txBody>
          <a:bodyPr wrap="none" anchor="ctr"/>
          <a:lstStyle/>
          <a:p>
            <a:pPr algn="ctr">
              <a:spcBef>
                <a:spcPct val="20000"/>
              </a:spcBef>
              <a:buClr>
                <a:srgbClr val="FFCC66"/>
              </a:buClr>
              <a:buFontTx/>
              <a:buChar char="•"/>
            </a:pPr>
            <a:endParaRPr lang="en-GB"/>
          </a:p>
        </p:txBody>
      </p:sp>
      <p:sp>
        <p:nvSpPr>
          <p:cNvPr id="7" name="Rectangle 7"/>
          <p:cNvSpPr>
            <a:spLocks noChangeArrowheads="1"/>
          </p:cNvSpPr>
          <p:nvPr/>
        </p:nvSpPr>
        <p:spPr bwMode="auto">
          <a:xfrm>
            <a:off x="1774825" y="687388"/>
            <a:ext cx="7369175" cy="146050"/>
          </a:xfrm>
          <a:prstGeom prst="rect">
            <a:avLst/>
          </a:prstGeom>
          <a:solidFill>
            <a:srgbClr val="2B519A"/>
          </a:solidFill>
          <a:ln w="9525">
            <a:noFill/>
            <a:miter lim="800000"/>
            <a:headEnd/>
            <a:tailEnd/>
          </a:ln>
          <a:effectLst/>
        </p:spPr>
        <p:txBody>
          <a:bodyPr wrap="none" anchor="ctr"/>
          <a:lstStyle/>
          <a:p>
            <a:pPr algn="ctr"/>
            <a:endParaRPr lang="en-GB">
              <a:latin typeface="Verdana" pitchFamily="34" charset="0"/>
            </a:endParaRPr>
          </a:p>
        </p:txBody>
      </p:sp>
      <p:sp>
        <p:nvSpPr>
          <p:cNvPr id="8" name="Oval 8"/>
          <p:cNvSpPr>
            <a:spLocks noChangeArrowheads="1"/>
          </p:cNvSpPr>
          <p:nvPr/>
        </p:nvSpPr>
        <p:spPr bwMode="auto">
          <a:xfrm>
            <a:off x="1398588" y="0"/>
            <a:ext cx="838200" cy="838200"/>
          </a:xfrm>
          <a:prstGeom prst="ellipse">
            <a:avLst/>
          </a:prstGeom>
          <a:solidFill>
            <a:schemeClr val="bg1"/>
          </a:solidFill>
          <a:ln w="9525">
            <a:noFill/>
            <a:round/>
            <a:headEnd/>
            <a:tailEnd/>
          </a:ln>
          <a:effectLst/>
        </p:spPr>
        <p:txBody>
          <a:bodyPr wrap="none" anchor="ctr"/>
          <a:lstStyle/>
          <a:p>
            <a:endParaRPr lang="en-US"/>
          </a:p>
        </p:txBody>
      </p:sp>
      <p:graphicFrame>
        <p:nvGraphicFramePr>
          <p:cNvPr id="9" name="Group 9"/>
          <p:cNvGraphicFramePr>
            <a:graphicFrameLocks noGrp="1"/>
          </p:cNvGraphicFramePr>
          <p:nvPr/>
        </p:nvGraphicFramePr>
        <p:xfrm>
          <a:off x="255588" y="644525"/>
          <a:ext cx="3652837" cy="327025"/>
        </p:xfrm>
        <a:graphic>
          <a:graphicData uri="http://schemas.openxmlformats.org/drawingml/2006/table">
            <a:tbl>
              <a:tblPr/>
              <a:tblGrid>
                <a:gridCol w="3652837"/>
              </a:tblGrid>
              <a:tr h="327025">
                <a:tc>
                  <a:txBody>
                    <a:bodyPr/>
                    <a:lstStyle/>
                    <a:p>
                      <a:pPr marL="0" marR="0" lvl="0" indent="0" algn="r" defTabSz="914400" rtl="0" eaLnBrk="1" fontAlgn="base" latinLnBrk="0" hangingPunct="1">
                        <a:lnSpc>
                          <a:spcPct val="100000"/>
                        </a:lnSpc>
                        <a:spcBef>
                          <a:spcPct val="20000"/>
                        </a:spcBef>
                        <a:spcAft>
                          <a:spcPct val="0"/>
                        </a:spcAft>
                        <a:buClr>
                          <a:srgbClr val="F1AF00"/>
                        </a:buClr>
                        <a:buSzTx/>
                        <a:buFontTx/>
                        <a:buNone/>
                        <a:tabLst/>
                      </a:pPr>
                      <a:r>
                        <a:rPr kumimoji="0" lang="en-GB" sz="900" b="1" i="0" u="none" strike="noStrike" cap="none" normalizeH="0" baseline="0" smtClean="0">
                          <a:ln>
                            <a:noFill/>
                          </a:ln>
                          <a:solidFill>
                            <a:schemeClr val="bg1"/>
                          </a:solidFill>
                          <a:effectLst/>
                          <a:latin typeface="Arial" charset="0"/>
                          <a:ea typeface="ＭＳ Ｐゴシック" pitchFamily="-108" charset="-128"/>
                        </a:rPr>
                        <a:t>Enabling Grids for E-sciencE</a:t>
                      </a:r>
                    </a:p>
                  </a:txBody>
                  <a:tcPr horzOverflow="overflow">
                    <a:lnL>
                      <a:noFill/>
                    </a:lnL>
                    <a:lnR>
                      <a:noFill/>
                    </a:lnR>
                    <a:lnT>
                      <a:noFill/>
                    </a:lnT>
                    <a:lnB>
                      <a:noFill/>
                    </a:lnB>
                    <a:lnTlToBr>
                      <a:noFill/>
                    </a:lnTlToBr>
                    <a:lnBlToTr>
                      <a:noFill/>
                    </a:lnBlToTr>
                    <a:noFill/>
                  </a:tcPr>
                </a:tc>
              </a:tr>
            </a:tbl>
          </a:graphicData>
        </a:graphic>
      </p:graphicFrame>
      <p:sp>
        <p:nvSpPr>
          <p:cNvPr id="10" name="Text Box 16"/>
          <p:cNvSpPr txBox="1">
            <a:spLocks noChangeArrowheads="1"/>
          </p:cNvSpPr>
          <p:nvPr/>
        </p:nvSpPr>
        <p:spPr bwMode="auto">
          <a:xfrm>
            <a:off x="0" y="6629400"/>
            <a:ext cx="2819400" cy="274638"/>
          </a:xfrm>
          <a:prstGeom prst="rect">
            <a:avLst/>
          </a:prstGeom>
          <a:noFill/>
          <a:ln w="9525">
            <a:noFill/>
            <a:miter lim="800000"/>
            <a:headEnd/>
            <a:tailEnd/>
          </a:ln>
          <a:effectLst/>
        </p:spPr>
        <p:txBody>
          <a:bodyPr>
            <a:spAutoFit/>
          </a:bodyPr>
          <a:lstStyle/>
          <a:p>
            <a:pPr>
              <a:spcBef>
                <a:spcPct val="50000"/>
              </a:spcBef>
              <a:buClr>
                <a:srgbClr val="FFCC66"/>
              </a:buClr>
            </a:pPr>
            <a:r>
              <a:rPr lang="en-GB" sz="1200">
                <a:latin typeface="Verdana" pitchFamily="34" charset="0"/>
              </a:rPr>
              <a:t>EGEE-III INFSO-RI-222667</a:t>
            </a:r>
            <a:endParaRPr lang="en-GB">
              <a:latin typeface="Verdana" pitchFamily="34" charset="0"/>
            </a:endParaRPr>
          </a:p>
        </p:txBody>
      </p:sp>
      <p:pic>
        <p:nvPicPr>
          <p:cNvPr id="11" name="Picture 17" descr="egee"/>
          <p:cNvPicPr>
            <a:picLocks noChangeAspect="1" noChangeArrowheads="1"/>
          </p:cNvPicPr>
          <p:nvPr/>
        </p:nvPicPr>
        <p:blipFill>
          <a:blip r:embed="rId2"/>
          <a:srcRect/>
          <a:stretch>
            <a:fillRect/>
          </a:stretch>
        </p:blipFill>
        <p:spPr bwMode="auto">
          <a:xfrm>
            <a:off x="114300" y="184150"/>
            <a:ext cx="2009775" cy="495300"/>
          </a:xfrm>
          <a:prstGeom prst="rect">
            <a:avLst/>
          </a:prstGeom>
          <a:noFill/>
          <a:ln w="9525">
            <a:noFill/>
            <a:miter lim="800000"/>
            <a:headEnd/>
            <a:tailEnd/>
          </a:ln>
        </p:spPr>
      </p:pic>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Footer Placeholder 4"/>
          <p:cNvSpPr>
            <a:spLocks noGrp="1"/>
          </p:cNvSpPr>
          <p:nvPr>
            <p:ph type="ftr" sz="quarter" idx="10"/>
          </p:nvPr>
        </p:nvSpPr>
        <p:spPr/>
        <p:txBody>
          <a:bodyPr/>
          <a:lstStyle>
            <a:lvl1pPr>
              <a:defRPr/>
            </a:lvl1pPr>
          </a:lstStyle>
          <a:p>
            <a:r>
              <a:rPr lang="en-US" smtClean="0"/>
              <a:t>David Groep, Belnet Networking Conference 2008</a:t>
            </a:r>
            <a:endParaRPr lang="en-GB"/>
          </a:p>
        </p:txBody>
      </p:sp>
      <p:sp>
        <p:nvSpPr>
          <p:cNvPr id="13" name="Slide Number Placeholder 5"/>
          <p:cNvSpPr>
            <a:spLocks noGrp="1"/>
          </p:cNvSpPr>
          <p:nvPr>
            <p:ph type="sldNum" sz="quarter" idx="11"/>
          </p:nvPr>
        </p:nvSpPr>
        <p:spPr/>
        <p:txBody>
          <a:bodyPr/>
          <a:lstStyle>
            <a:lvl1pPr>
              <a:defRPr/>
            </a:lvl1pPr>
          </a:lstStyle>
          <a:p>
            <a:fld id="{F7A5C9B8-F1AF-41F8-9513-45A02FDDCE05}" type="slidenum">
              <a:rPr lang="en-GB"/>
              <a:pPr/>
              <a:t>‹#›</a:t>
            </a:fld>
            <a:endParaRPr lang="en-GB"/>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image" Target="../media/image1.jpe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186" name="Rectangle 2"/>
          <p:cNvSpPr>
            <a:spLocks noChangeArrowheads="1"/>
          </p:cNvSpPr>
          <p:nvPr/>
        </p:nvSpPr>
        <p:spPr bwMode="auto">
          <a:xfrm>
            <a:off x="0" y="6553200"/>
            <a:ext cx="9144000" cy="304800"/>
          </a:xfrm>
          <a:prstGeom prst="rect">
            <a:avLst/>
          </a:prstGeom>
          <a:solidFill>
            <a:schemeClr val="tx2"/>
          </a:solidFill>
          <a:ln w="9525">
            <a:noFill/>
            <a:miter lim="800000"/>
            <a:headEnd/>
            <a:tailEnd/>
          </a:ln>
          <a:effectLst/>
        </p:spPr>
        <p:txBody>
          <a:bodyPr wrap="none" anchor="ctr"/>
          <a:lstStyle/>
          <a:p>
            <a:endParaRPr lang="en-US"/>
          </a:p>
        </p:txBody>
      </p:sp>
      <p:sp>
        <p:nvSpPr>
          <p:cNvPr id="93187" name="Rectangle 3"/>
          <p:cNvSpPr>
            <a:spLocks noGrp="1" noChangeArrowheads="1"/>
          </p:cNvSpPr>
          <p:nvPr>
            <p:ph type="ftr" sz="quarter" idx="3"/>
          </p:nvPr>
        </p:nvSpPr>
        <p:spPr bwMode="auto">
          <a:xfrm>
            <a:off x="1676400" y="6619875"/>
            <a:ext cx="670242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a:lvl1pPr>
          </a:lstStyle>
          <a:p>
            <a:r>
              <a:rPr lang="en-US" smtClean="0"/>
              <a:t>David Groep, Belnet Networking Conference 2008</a:t>
            </a:r>
            <a:endParaRPr lang="en-GB"/>
          </a:p>
        </p:txBody>
      </p:sp>
      <p:sp>
        <p:nvSpPr>
          <p:cNvPr id="93188" name="Rectangle 4"/>
          <p:cNvSpPr>
            <a:spLocks noGrp="1" noChangeArrowheads="1"/>
          </p:cNvSpPr>
          <p:nvPr>
            <p:ph type="sldNum" sz="quarter" idx="4"/>
          </p:nvPr>
        </p:nvSpPr>
        <p:spPr bwMode="auto">
          <a:xfrm>
            <a:off x="8521700" y="6562725"/>
            <a:ext cx="469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a:lvl1pPr>
          </a:lstStyle>
          <a:p>
            <a:fld id="{C21C4527-19D8-4D29-904D-BF35DC28FD5C}" type="slidenum">
              <a:rPr lang="en-GB"/>
              <a:pPr/>
              <a:t>‹#›</a:t>
            </a:fld>
            <a:endParaRPr lang="en-GB"/>
          </a:p>
        </p:txBody>
      </p:sp>
      <p:sp>
        <p:nvSpPr>
          <p:cNvPr id="93189" name="Rectangle 5"/>
          <p:cNvSpPr>
            <a:spLocks noChangeArrowheads="1"/>
          </p:cNvSpPr>
          <p:nvPr/>
        </p:nvSpPr>
        <p:spPr bwMode="auto">
          <a:xfrm>
            <a:off x="1825625" y="0"/>
            <a:ext cx="7315200" cy="838200"/>
          </a:xfrm>
          <a:prstGeom prst="rect">
            <a:avLst/>
          </a:prstGeom>
          <a:solidFill>
            <a:srgbClr val="325FAF"/>
          </a:solidFill>
          <a:ln w="9525">
            <a:noFill/>
            <a:miter lim="800000"/>
            <a:headEnd/>
            <a:tailEnd/>
          </a:ln>
          <a:effectLst/>
        </p:spPr>
        <p:txBody>
          <a:bodyPr wrap="none" anchor="ctr"/>
          <a:lstStyle/>
          <a:p>
            <a:pPr algn="ctr">
              <a:spcBef>
                <a:spcPct val="20000"/>
              </a:spcBef>
              <a:buClr>
                <a:srgbClr val="FFCC66"/>
              </a:buClr>
              <a:buFontTx/>
              <a:buChar char="•"/>
            </a:pPr>
            <a:endParaRPr lang="en-GB"/>
          </a:p>
        </p:txBody>
      </p:sp>
      <p:sp>
        <p:nvSpPr>
          <p:cNvPr id="1030" name="Rectangle 6"/>
          <p:cNvSpPr>
            <a:spLocks noGrp="1" noChangeArrowheads="1"/>
          </p:cNvSpPr>
          <p:nvPr>
            <p:ph type="body" idx="1"/>
          </p:nvPr>
        </p:nvSpPr>
        <p:spPr bwMode="auto">
          <a:xfrm>
            <a:off x="346075" y="974725"/>
            <a:ext cx="8589963" cy="54292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93191" name="Rectangle 7"/>
          <p:cNvSpPr>
            <a:spLocks noChangeArrowheads="1"/>
          </p:cNvSpPr>
          <p:nvPr/>
        </p:nvSpPr>
        <p:spPr bwMode="auto">
          <a:xfrm>
            <a:off x="1774825" y="687388"/>
            <a:ext cx="7369175" cy="146050"/>
          </a:xfrm>
          <a:prstGeom prst="rect">
            <a:avLst/>
          </a:prstGeom>
          <a:solidFill>
            <a:srgbClr val="2B519A"/>
          </a:solidFill>
          <a:ln w="9525">
            <a:noFill/>
            <a:miter lim="800000"/>
            <a:headEnd/>
            <a:tailEnd/>
          </a:ln>
          <a:effectLst/>
        </p:spPr>
        <p:txBody>
          <a:bodyPr wrap="none" anchor="ctr"/>
          <a:lstStyle/>
          <a:p>
            <a:pPr algn="ctr"/>
            <a:endParaRPr lang="en-GB">
              <a:latin typeface="Verdana" pitchFamily="34" charset="0"/>
            </a:endParaRPr>
          </a:p>
        </p:txBody>
      </p:sp>
      <p:sp>
        <p:nvSpPr>
          <p:cNvPr id="93192" name="Oval 8"/>
          <p:cNvSpPr>
            <a:spLocks noChangeArrowheads="1"/>
          </p:cNvSpPr>
          <p:nvPr/>
        </p:nvSpPr>
        <p:spPr bwMode="auto">
          <a:xfrm>
            <a:off x="1398588" y="0"/>
            <a:ext cx="838200" cy="838200"/>
          </a:xfrm>
          <a:prstGeom prst="ellipse">
            <a:avLst/>
          </a:prstGeom>
          <a:solidFill>
            <a:schemeClr val="bg1"/>
          </a:solidFill>
          <a:ln w="9525">
            <a:noFill/>
            <a:round/>
            <a:headEnd/>
            <a:tailEnd/>
          </a:ln>
          <a:effectLst/>
        </p:spPr>
        <p:txBody>
          <a:bodyPr wrap="none" anchor="ctr"/>
          <a:lstStyle/>
          <a:p>
            <a:endParaRPr lang="en-US"/>
          </a:p>
        </p:txBody>
      </p:sp>
      <p:graphicFrame>
        <p:nvGraphicFramePr>
          <p:cNvPr id="93193" name="Group 9"/>
          <p:cNvGraphicFramePr>
            <a:graphicFrameLocks noGrp="1"/>
          </p:cNvGraphicFramePr>
          <p:nvPr/>
        </p:nvGraphicFramePr>
        <p:xfrm>
          <a:off x="255588" y="644525"/>
          <a:ext cx="3652837" cy="327025"/>
        </p:xfrm>
        <a:graphic>
          <a:graphicData uri="http://schemas.openxmlformats.org/drawingml/2006/table">
            <a:tbl>
              <a:tblPr/>
              <a:tblGrid>
                <a:gridCol w="3652837"/>
              </a:tblGrid>
              <a:tr h="327025">
                <a:tc>
                  <a:txBody>
                    <a:bodyPr/>
                    <a:lstStyle/>
                    <a:p>
                      <a:pPr marL="0" marR="0" lvl="0" indent="0" algn="r" defTabSz="914400" rtl="0" eaLnBrk="1" fontAlgn="base" latinLnBrk="0" hangingPunct="1">
                        <a:lnSpc>
                          <a:spcPct val="100000"/>
                        </a:lnSpc>
                        <a:spcBef>
                          <a:spcPct val="20000"/>
                        </a:spcBef>
                        <a:spcAft>
                          <a:spcPct val="0"/>
                        </a:spcAft>
                        <a:buClr>
                          <a:srgbClr val="F1AF00"/>
                        </a:buClr>
                        <a:buSzTx/>
                        <a:buFontTx/>
                        <a:buNone/>
                        <a:tabLst/>
                      </a:pPr>
                      <a:r>
                        <a:rPr kumimoji="0" lang="en-GB" sz="900" b="1" i="0" u="none" strike="noStrike" cap="none" normalizeH="0" baseline="0" smtClean="0">
                          <a:ln>
                            <a:noFill/>
                          </a:ln>
                          <a:solidFill>
                            <a:schemeClr val="bg1"/>
                          </a:solidFill>
                          <a:effectLst/>
                          <a:latin typeface="Arial" charset="0"/>
                          <a:ea typeface="ＭＳ Ｐゴシック" pitchFamily="-108" charset="-128"/>
                        </a:rPr>
                        <a:t>Enabling Grids for E-sciencE</a:t>
                      </a:r>
                    </a:p>
                  </a:txBody>
                  <a:tcPr horzOverflow="overflow">
                    <a:lnL>
                      <a:noFill/>
                    </a:lnL>
                    <a:lnR>
                      <a:noFill/>
                    </a:lnR>
                    <a:lnT>
                      <a:noFill/>
                    </a:lnT>
                    <a:lnB>
                      <a:noFill/>
                    </a:lnB>
                    <a:lnTlToBr>
                      <a:noFill/>
                    </a:lnTlToBr>
                    <a:lnBlToTr>
                      <a:noFill/>
                    </a:lnBlToTr>
                    <a:noFill/>
                  </a:tcPr>
                </a:tc>
              </a:tr>
            </a:tbl>
          </a:graphicData>
        </a:graphic>
      </p:graphicFrame>
      <p:sp>
        <p:nvSpPr>
          <p:cNvPr id="1035" name="Rectangle 15"/>
          <p:cNvSpPr>
            <a:spLocks noGrp="1" noChangeArrowheads="1"/>
          </p:cNvSpPr>
          <p:nvPr>
            <p:ph type="title"/>
          </p:nvPr>
        </p:nvSpPr>
        <p:spPr bwMode="auto">
          <a:xfrm>
            <a:off x="2254250" y="66675"/>
            <a:ext cx="6734175"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93200" name="Text Box 16"/>
          <p:cNvSpPr txBox="1">
            <a:spLocks noChangeArrowheads="1"/>
          </p:cNvSpPr>
          <p:nvPr/>
        </p:nvSpPr>
        <p:spPr bwMode="auto">
          <a:xfrm>
            <a:off x="0" y="6629400"/>
            <a:ext cx="2819400" cy="274638"/>
          </a:xfrm>
          <a:prstGeom prst="rect">
            <a:avLst/>
          </a:prstGeom>
          <a:noFill/>
          <a:ln w="9525">
            <a:noFill/>
            <a:miter lim="800000"/>
            <a:headEnd/>
            <a:tailEnd/>
          </a:ln>
          <a:effectLst/>
        </p:spPr>
        <p:txBody>
          <a:bodyPr>
            <a:spAutoFit/>
          </a:bodyPr>
          <a:lstStyle/>
          <a:p>
            <a:pPr>
              <a:spcBef>
                <a:spcPct val="50000"/>
              </a:spcBef>
              <a:buClr>
                <a:srgbClr val="FFCC66"/>
              </a:buClr>
            </a:pPr>
            <a:r>
              <a:rPr lang="en-GB" sz="1200">
                <a:latin typeface="Verdana" pitchFamily="34" charset="0"/>
              </a:rPr>
              <a:t>EGEE-III INFSO-RI-222667</a:t>
            </a:r>
            <a:endParaRPr lang="en-GB">
              <a:latin typeface="Verdana" pitchFamily="34" charset="0"/>
            </a:endParaRPr>
          </a:p>
        </p:txBody>
      </p:sp>
      <p:pic>
        <p:nvPicPr>
          <p:cNvPr id="1037" name="Picture 17" descr="egee"/>
          <p:cNvPicPr>
            <a:picLocks noChangeAspect="1" noChangeArrowheads="1"/>
          </p:cNvPicPr>
          <p:nvPr/>
        </p:nvPicPr>
        <p:blipFill>
          <a:blip r:embed="rId14"/>
          <a:srcRect/>
          <a:stretch>
            <a:fillRect/>
          </a:stretch>
        </p:blipFill>
        <p:spPr bwMode="auto">
          <a:xfrm>
            <a:off x="114300" y="184150"/>
            <a:ext cx="2009775" cy="4953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timing>
    <p:tnLst>
      <p:par>
        <p:cTn id="1" dur="indefinite" restart="never" nodeType="tmRoot"/>
      </p:par>
    </p:tnLst>
  </p:timing>
  <p:hf hdr="0" dt="0"/>
  <p:txStyles>
    <p:titleStyle>
      <a:lvl1pPr algn="r" rtl="0" eaLnBrk="0" fontAlgn="base" hangingPunct="0">
        <a:spcBef>
          <a:spcPct val="0"/>
        </a:spcBef>
        <a:spcAft>
          <a:spcPct val="0"/>
        </a:spcAft>
        <a:defRPr sz="3200" b="1">
          <a:solidFill>
            <a:schemeClr val="bg1"/>
          </a:solidFill>
          <a:latin typeface="+mj-lt"/>
          <a:ea typeface="ＭＳ Ｐゴシック" pitchFamily="-108" charset="-128"/>
          <a:cs typeface="ＭＳ Ｐゴシック" pitchFamily="-108" charset="-128"/>
        </a:defRPr>
      </a:lvl1pPr>
      <a:lvl2pPr algn="r" rtl="0" eaLnBrk="0" fontAlgn="base" hangingPunct="0">
        <a:spcBef>
          <a:spcPct val="0"/>
        </a:spcBef>
        <a:spcAft>
          <a:spcPct val="0"/>
        </a:spcAft>
        <a:defRPr sz="3200" b="1">
          <a:solidFill>
            <a:schemeClr val="bg1"/>
          </a:solidFill>
          <a:latin typeface="Arial" charset="0"/>
          <a:ea typeface="ＭＳ Ｐゴシック" pitchFamily="-108" charset="-128"/>
          <a:cs typeface="ＭＳ Ｐゴシック" pitchFamily="-108" charset="-128"/>
        </a:defRPr>
      </a:lvl2pPr>
      <a:lvl3pPr algn="r" rtl="0" eaLnBrk="0" fontAlgn="base" hangingPunct="0">
        <a:spcBef>
          <a:spcPct val="0"/>
        </a:spcBef>
        <a:spcAft>
          <a:spcPct val="0"/>
        </a:spcAft>
        <a:defRPr sz="3200" b="1">
          <a:solidFill>
            <a:schemeClr val="bg1"/>
          </a:solidFill>
          <a:latin typeface="Arial" charset="0"/>
          <a:ea typeface="ＭＳ Ｐゴシック" pitchFamily="-108" charset="-128"/>
          <a:cs typeface="ＭＳ Ｐゴシック" pitchFamily="-108" charset="-128"/>
        </a:defRPr>
      </a:lvl3pPr>
      <a:lvl4pPr algn="r" rtl="0" eaLnBrk="0" fontAlgn="base" hangingPunct="0">
        <a:spcBef>
          <a:spcPct val="0"/>
        </a:spcBef>
        <a:spcAft>
          <a:spcPct val="0"/>
        </a:spcAft>
        <a:defRPr sz="3200" b="1">
          <a:solidFill>
            <a:schemeClr val="bg1"/>
          </a:solidFill>
          <a:latin typeface="Arial" charset="0"/>
          <a:ea typeface="ＭＳ Ｐゴシック" pitchFamily="-108" charset="-128"/>
          <a:cs typeface="ＭＳ Ｐゴシック" pitchFamily="-108" charset="-128"/>
        </a:defRPr>
      </a:lvl4pPr>
      <a:lvl5pPr algn="r" rtl="0" eaLnBrk="0" fontAlgn="base" hangingPunct="0">
        <a:spcBef>
          <a:spcPct val="0"/>
        </a:spcBef>
        <a:spcAft>
          <a:spcPct val="0"/>
        </a:spcAft>
        <a:defRPr sz="3200" b="1">
          <a:solidFill>
            <a:schemeClr val="bg1"/>
          </a:solidFill>
          <a:latin typeface="Arial" charset="0"/>
          <a:ea typeface="ＭＳ Ｐゴシック" pitchFamily="-108" charset="-128"/>
          <a:cs typeface="ＭＳ Ｐゴシック" pitchFamily="-108" charset="-128"/>
        </a:defRPr>
      </a:lvl5pPr>
      <a:lvl6pPr marL="457200" algn="r" rtl="0" fontAlgn="base">
        <a:spcBef>
          <a:spcPct val="0"/>
        </a:spcBef>
        <a:spcAft>
          <a:spcPct val="0"/>
        </a:spcAft>
        <a:defRPr sz="3200" b="1">
          <a:solidFill>
            <a:schemeClr val="bg1"/>
          </a:solidFill>
          <a:latin typeface="Arial" charset="0"/>
        </a:defRPr>
      </a:lvl6pPr>
      <a:lvl7pPr marL="914400" algn="r" rtl="0" fontAlgn="base">
        <a:spcBef>
          <a:spcPct val="0"/>
        </a:spcBef>
        <a:spcAft>
          <a:spcPct val="0"/>
        </a:spcAft>
        <a:defRPr sz="3200" b="1">
          <a:solidFill>
            <a:schemeClr val="bg1"/>
          </a:solidFill>
          <a:latin typeface="Arial" charset="0"/>
        </a:defRPr>
      </a:lvl7pPr>
      <a:lvl8pPr marL="1371600" algn="r" rtl="0" fontAlgn="base">
        <a:spcBef>
          <a:spcPct val="0"/>
        </a:spcBef>
        <a:spcAft>
          <a:spcPct val="0"/>
        </a:spcAft>
        <a:defRPr sz="3200" b="1">
          <a:solidFill>
            <a:schemeClr val="bg1"/>
          </a:solidFill>
          <a:latin typeface="Arial" charset="0"/>
        </a:defRPr>
      </a:lvl8pPr>
      <a:lvl9pPr marL="1828800" algn="r" rtl="0" fontAlgn="base">
        <a:spcBef>
          <a:spcPct val="0"/>
        </a:spcBef>
        <a:spcAft>
          <a:spcPct val="0"/>
        </a:spcAft>
        <a:defRPr sz="3200" b="1">
          <a:solidFill>
            <a:schemeClr val="bg1"/>
          </a:solidFill>
          <a:latin typeface="Arial" charset="0"/>
        </a:defRPr>
      </a:lvl9pPr>
    </p:titleStyle>
    <p:bodyStyle>
      <a:lvl1pPr marL="342900" indent="-342900" algn="l" rtl="0" eaLnBrk="0" fontAlgn="base" hangingPunct="0">
        <a:spcBef>
          <a:spcPct val="20000"/>
        </a:spcBef>
        <a:spcAft>
          <a:spcPct val="0"/>
        </a:spcAft>
        <a:buClr>
          <a:srgbClr val="F1AF00"/>
        </a:buClr>
        <a:buChar char="•"/>
        <a:defRPr sz="2400" b="1">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lr>
          <a:srgbClr val="F1AF00"/>
        </a:buClr>
        <a:buFont typeface="Arial" charset="0"/>
        <a:buChar char="–"/>
        <a:defRPr sz="2100">
          <a:solidFill>
            <a:srgbClr val="00338F"/>
          </a:solidFill>
          <a:latin typeface="+mn-lt"/>
          <a:ea typeface="ＭＳ Ｐゴシック" charset="-128"/>
        </a:defRPr>
      </a:lvl2pPr>
      <a:lvl3pPr marL="1143000" indent="-228600" algn="l" rtl="0" eaLnBrk="0" fontAlgn="base" hangingPunct="0">
        <a:spcBef>
          <a:spcPct val="20000"/>
        </a:spcBef>
        <a:spcAft>
          <a:spcPct val="0"/>
        </a:spcAft>
        <a:buClr>
          <a:srgbClr val="F1AF00"/>
        </a:buClr>
        <a:buFont typeface="Wingdings" pitchFamily="2" charset="2"/>
        <a:buChar char="§"/>
        <a:defRPr sz="1900">
          <a:solidFill>
            <a:srgbClr val="00338F"/>
          </a:solidFill>
          <a:latin typeface="+mn-lt"/>
          <a:ea typeface="ＭＳ Ｐゴシック" charset="-128"/>
        </a:defRPr>
      </a:lvl3pPr>
      <a:lvl4pPr marL="1600200" indent="-228600" algn="l" rtl="0" eaLnBrk="0" fontAlgn="base" hangingPunct="0">
        <a:spcBef>
          <a:spcPct val="20000"/>
        </a:spcBef>
        <a:spcAft>
          <a:spcPct val="0"/>
        </a:spcAft>
        <a:buClr>
          <a:srgbClr val="F1AF00"/>
        </a:buClr>
        <a:buChar char="•"/>
        <a:defRPr i="1">
          <a:solidFill>
            <a:srgbClr val="00338F"/>
          </a:solidFill>
          <a:latin typeface="+mn-lt"/>
          <a:ea typeface="ＭＳ Ｐゴシック" charset="-128"/>
        </a:defRPr>
      </a:lvl4pPr>
      <a:lvl5pPr marL="2057400" indent="-228600" algn="l" rtl="0" eaLnBrk="0" fontAlgn="base" hangingPunct="0">
        <a:spcBef>
          <a:spcPct val="20000"/>
        </a:spcBef>
        <a:spcAft>
          <a:spcPct val="0"/>
        </a:spcAft>
        <a:buClr>
          <a:srgbClr val="F1AF00"/>
        </a:buClr>
        <a:buChar char="o"/>
        <a:defRPr sz="1600">
          <a:solidFill>
            <a:srgbClr val="00338F"/>
          </a:solidFill>
          <a:latin typeface="+mn-lt"/>
          <a:ea typeface="ＭＳ Ｐゴシック" charset="-128"/>
        </a:defRPr>
      </a:lvl5pPr>
      <a:lvl6pPr marL="2514600" indent="-228600" algn="l" rtl="0" fontAlgn="base">
        <a:spcBef>
          <a:spcPct val="20000"/>
        </a:spcBef>
        <a:spcAft>
          <a:spcPct val="0"/>
        </a:spcAft>
        <a:buClr>
          <a:srgbClr val="F1AF00"/>
        </a:buClr>
        <a:buChar char="o"/>
        <a:defRPr sz="1600">
          <a:solidFill>
            <a:srgbClr val="00338F"/>
          </a:solidFill>
          <a:latin typeface="+mn-lt"/>
          <a:ea typeface="ＭＳ Ｐゴシック" charset="-128"/>
        </a:defRPr>
      </a:lvl6pPr>
      <a:lvl7pPr marL="2971800" indent="-228600" algn="l" rtl="0" fontAlgn="base">
        <a:spcBef>
          <a:spcPct val="20000"/>
        </a:spcBef>
        <a:spcAft>
          <a:spcPct val="0"/>
        </a:spcAft>
        <a:buClr>
          <a:srgbClr val="F1AF00"/>
        </a:buClr>
        <a:buChar char="o"/>
        <a:defRPr sz="1600">
          <a:solidFill>
            <a:srgbClr val="00338F"/>
          </a:solidFill>
          <a:latin typeface="+mn-lt"/>
          <a:ea typeface="ＭＳ Ｐゴシック" charset="-128"/>
        </a:defRPr>
      </a:lvl7pPr>
      <a:lvl8pPr marL="3429000" indent="-228600" algn="l" rtl="0" fontAlgn="base">
        <a:spcBef>
          <a:spcPct val="20000"/>
        </a:spcBef>
        <a:spcAft>
          <a:spcPct val="0"/>
        </a:spcAft>
        <a:buClr>
          <a:srgbClr val="F1AF00"/>
        </a:buClr>
        <a:buChar char="o"/>
        <a:defRPr sz="1600">
          <a:solidFill>
            <a:srgbClr val="00338F"/>
          </a:solidFill>
          <a:latin typeface="+mn-lt"/>
          <a:ea typeface="ＭＳ Ｐゴシック" charset="-128"/>
        </a:defRPr>
      </a:lvl8pPr>
      <a:lvl9pPr marL="3886200" indent="-228600" algn="l" rtl="0" fontAlgn="base">
        <a:spcBef>
          <a:spcPct val="20000"/>
        </a:spcBef>
        <a:spcAft>
          <a:spcPct val="0"/>
        </a:spcAft>
        <a:buClr>
          <a:srgbClr val="F1AF00"/>
        </a:buClr>
        <a:buChar char="o"/>
        <a:defRPr sz="1600">
          <a:solidFill>
            <a:srgbClr val="00338F"/>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3186" name="Rectangle 2"/>
          <p:cNvSpPr>
            <a:spLocks noChangeArrowheads="1"/>
          </p:cNvSpPr>
          <p:nvPr/>
        </p:nvSpPr>
        <p:spPr bwMode="auto">
          <a:xfrm>
            <a:off x="0" y="6553200"/>
            <a:ext cx="9144000" cy="304800"/>
          </a:xfrm>
          <a:prstGeom prst="rect">
            <a:avLst/>
          </a:prstGeom>
          <a:solidFill>
            <a:schemeClr val="accent3"/>
          </a:solidFill>
          <a:ln>
            <a:headEnd/>
            <a:tailEnd/>
          </a:ln>
        </p:spPr>
        <p:style>
          <a:lnRef idx="2">
            <a:schemeClr val="accent3"/>
          </a:lnRef>
          <a:fillRef idx="1">
            <a:schemeClr val="lt1"/>
          </a:fillRef>
          <a:effectRef idx="0">
            <a:schemeClr val="accent3"/>
          </a:effectRef>
          <a:fontRef idx="minor">
            <a:schemeClr val="dk1"/>
          </a:fontRef>
        </p:style>
        <p:txBody>
          <a:bodyPr wrap="none" anchor="ctr"/>
          <a:lstStyle/>
          <a:p>
            <a:pPr algn="l" rtl="0" fontAlgn="base">
              <a:spcBef>
                <a:spcPct val="0"/>
              </a:spcBef>
              <a:spcAft>
                <a:spcPct val="0"/>
              </a:spcAft>
              <a:defRPr/>
            </a:pPr>
            <a:endParaRPr lang="en-GB" kern="1200">
              <a:solidFill>
                <a:prstClr val="black"/>
              </a:solidFill>
              <a:latin typeface="Arial"/>
              <a:ea typeface="+mn-ea"/>
              <a:cs typeface="+mn-cs"/>
            </a:endParaRPr>
          </a:p>
        </p:txBody>
      </p:sp>
      <p:sp>
        <p:nvSpPr>
          <p:cNvPr id="93187" name="Rectangle 3"/>
          <p:cNvSpPr>
            <a:spLocks noGrp="1" noChangeArrowheads="1"/>
          </p:cNvSpPr>
          <p:nvPr>
            <p:ph type="ftr" sz="quarter" idx="3"/>
          </p:nvPr>
        </p:nvSpPr>
        <p:spPr bwMode="auto">
          <a:xfrm>
            <a:off x="1736725" y="6559550"/>
            <a:ext cx="670242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a:lvl1pPr>
          </a:lstStyle>
          <a:p>
            <a:pPr rtl="0" fontAlgn="base">
              <a:spcBef>
                <a:spcPct val="0"/>
              </a:spcBef>
              <a:spcAft>
                <a:spcPct val="0"/>
              </a:spcAft>
              <a:defRPr/>
            </a:pPr>
            <a:r>
              <a:rPr lang="en-US" kern="1200" smtClean="0">
                <a:solidFill>
                  <a:prstClr val="black"/>
                </a:solidFill>
                <a:latin typeface="Arial" charset="0"/>
                <a:ea typeface="+mn-ea"/>
                <a:cs typeface="+mn-cs"/>
              </a:rPr>
              <a:t>David Groep, Belnet Networking Conference 2008</a:t>
            </a:r>
            <a:endParaRPr lang="en-GB" kern="1200">
              <a:solidFill>
                <a:prstClr val="black"/>
              </a:solidFill>
              <a:latin typeface="Arial" charset="0"/>
              <a:ea typeface="+mn-ea"/>
              <a:cs typeface="+mn-cs"/>
            </a:endParaRPr>
          </a:p>
        </p:txBody>
      </p:sp>
      <p:sp>
        <p:nvSpPr>
          <p:cNvPr id="93188" name="Rectangle 4"/>
          <p:cNvSpPr>
            <a:spLocks noGrp="1" noChangeArrowheads="1"/>
          </p:cNvSpPr>
          <p:nvPr>
            <p:ph type="sldNum" sz="quarter" idx="4"/>
          </p:nvPr>
        </p:nvSpPr>
        <p:spPr bwMode="auto">
          <a:xfrm>
            <a:off x="8521700" y="6562725"/>
            <a:ext cx="469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a:lvl1pPr>
          </a:lstStyle>
          <a:p>
            <a:pPr rtl="0" fontAlgn="base">
              <a:spcBef>
                <a:spcPct val="0"/>
              </a:spcBef>
              <a:spcAft>
                <a:spcPct val="0"/>
              </a:spcAft>
              <a:defRPr/>
            </a:pPr>
            <a:fld id="{92ADE1FE-FBFA-48D9-8133-3947F4F7FBE8}" type="slidenum">
              <a:rPr lang="en-GB" kern="1200">
                <a:solidFill>
                  <a:prstClr val="black"/>
                </a:solidFill>
                <a:latin typeface="Arial" charset="0"/>
                <a:ea typeface="+mn-ea"/>
                <a:cs typeface="+mn-cs"/>
              </a:rPr>
              <a:pPr rtl="0" fontAlgn="base">
                <a:spcBef>
                  <a:spcPct val="0"/>
                </a:spcBef>
                <a:spcAft>
                  <a:spcPct val="0"/>
                </a:spcAft>
                <a:defRPr/>
              </a:pPr>
              <a:t>‹#›</a:t>
            </a:fld>
            <a:endParaRPr lang="en-GB" kern="1200">
              <a:solidFill>
                <a:prstClr val="black"/>
              </a:solidFill>
              <a:latin typeface="Arial" charset="0"/>
              <a:ea typeface="+mn-ea"/>
              <a:cs typeface="+mn-cs"/>
            </a:endParaRPr>
          </a:p>
        </p:txBody>
      </p:sp>
      <p:sp>
        <p:nvSpPr>
          <p:cNvPr id="93189" name="Rectangle 5"/>
          <p:cNvSpPr>
            <a:spLocks noChangeArrowheads="1"/>
          </p:cNvSpPr>
          <p:nvPr/>
        </p:nvSpPr>
        <p:spPr bwMode="auto">
          <a:xfrm>
            <a:off x="1825625" y="0"/>
            <a:ext cx="7315200" cy="838200"/>
          </a:xfrm>
          <a:prstGeom prst="rect">
            <a:avLst/>
          </a:prstGeom>
          <a:solidFill>
            <a:srgbClr val="325FAF"/>
          </a:solidFill>
          <a:ln w="9525">
            <a:noFill/>
            <a:miter lim="800000"/>
            <a:headEnd/>
            <a:tailEnd/>
          </a:ln>
          <a:effectLst/>
        </p:spPr>
        <p:txBody>
          <a:bodyPr wrap="none" anchor="ctr"/>
          <a:lstStyle/>
          <a:p>
            <a:pPr algn="ctr" rtl="0" fontAlgn="base">
              <a:spcBef>
                <a:spcPct val="20000"/>
              </a:spcBef>
              <a:spcAft>
                <a:spcPct val="0"/>
              </a:spcAft>
              <a:buClr>
                <a:srgbClr val="FFCC66"/>
              </a:buClr>
              <a:buFontTx/>
              <a:buChar char="•"/>
              <a:defRPr/>
            </a:pPr>
            <a:endParaRPr lang="en-GB" kern="1200">
              <a:solidFill>
                <a:prstClr val="black"/>
              </a:solidFill>
              <a:latin typeface="Arial" charset="0"/>
              <a:ea typeface="+mn-ea"/>
              <a:cs typeface="+mn-cs"/>
            </a:endParaRPr>
          </a:p>
        </p:txBody>
      </p:sp>
      <p:sp>
        <p:nvSpPr>
          <p:cNvPr id="3078" name="Rectangle 6"/>
          <p:cNvSpPr>
            <a:spLocks noGrp="1" noChangeArrowheads="1"/>
          </p:cNvSpPr>
          <p:nvPr>
            <p:ph type="body" idx="1"/>
          </p:nvPr>
        </p:nvSpPr>
        <p:spPr bwMode="auto">
          <a:xfrm>
            <a:off x="346075" y="974725"/>
            <a:ext cx="8589963" cy="54292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93191" name="Rectangle 7"/>
          <p:cNvSpPr>
            <a:spLocks noChangeArrowheads="1"/>
          </p:cNvSpPr>
          <p:nvPr/>
        </p:nvSpPr>
        <p:spPr bwMode="auto">
          <a:xfrm>
            <a:off x="1774825" y="687388"/>
            <a:ext cx="7369175" cy="146050"/>
          </a:xfrm>
          <a:prstGeom prst="rect">
            <a:avLst/>
          </a:prstGeom>
          <a:solidFill>
            <a:srgbClr val="2B519A"/>
          </a:solidFill>
          <a:ln w="9525">
            <a:noFill/>
            <a:miter lim="800000"/>
            <a:headEnd/>
            <a:tailEnd/>
          </a:ln>
          <a:effectLst/>
        </p:spPr>
        <p:txBody>
          <a:bodyPr wrap="none" anchor="ctr"/>
          <a:lstStyle/>
          <a:p>
            <a:pPr algn="ctr" rtl="0" fontAlgn="base">
              <a:spcBef>
                <a:spcPct val="0"/>
              </a:spcBef>
              <a:spcAft>
                <a:spcPct val="0"/>
              </a:spcAft>
              <a:defRPr/>
            </a:pPr>
            <a:endParaRPr lang="en-GB" kern="1200">
              <a:solidFill>
                <a:prstClr val="black"/>
              </a:solidFill>
              <a:latin typeface="Verdana" pitchFamily="34" charset="0"/>
              <a:ea typeface="+mn-ea"/>
              <a:cs typeface="+mn-cs"/>
            </a:endParaRPr>
          </a:p>
        </p:txBody>
      </p:sp>
      <p:sp>
        <p:nvSpPr>
          <p:cNvPr id="93192" name="Oval 8"/>
          <p:cNvSpPr>
            <a:spLocks noChangeArrowheads="1"/>
          </p:cNvSpPr>
          <p:nvPr/>
        </p:nvSpPr>
        <p:spPr bwMode="auto">
          <a:xfrm>
            <a:off x="1398588" y="0"/>
            <a:ext cx="838200" cy="838200"/>
          </a:xfrm>
          <a:prstGeom prst="ellipse">
            <a:avLst/>
          </a:prstGeom>
          <a:solidFill>
            <a:schemeClr val="bg1"/>
          </a:solidFill>
          <a:ln w="9525">
            <a:noFill/>
            <a:round/>
            <a:headEnd/>
            <a:tailEnd/>
          </a:ln>
          <a:effectLst/>
        </p:spPr>
        <p:txBody>
          <a:bodyPr wrap="none" anchor="ctr"/>
          <a:lstStyle/>
          <a:p>
            <a:pPr algn="l" rtl="0" fontAlgn="base">
              <a:spcBef>
                <a:spcPct val="0"/>
              </a:spcBef>
              <a:spcAft>
                <a:spcPct val="0"/>
              </a:spcAft>
              <a:defRPr/>
            </a:pPr>
            <a:endParaRPr lang="en-GB" kern="1200">
              <a:solidFill>
                <a:prstClr val="black"/>
              </a:solidFill>
              <a:latin typeface="Arial" charset="0"/>
              <a:ea typeface="+mn-ea"/>
              <a:cs typeface="+mn-cs"/>
            </a:endParaRPr>
          </a:p>
        </p:txBody>
      </p:sp>
      <p:graphicFrame>
        <p:nvGraphicFramePr>
          <p:cNvPr id="93193" name="Group 9"/>
          <p:cNvGraphicFramePr>
            <a:graphicFrameLocks noGrp="1"/>
          </p:cNvGraphicFramePr>
          <p:nvPr/>
        </p:nvGraphicFramePr>
        <p:xfrm>
          <a:off x="255588" y="644525"/>
          <a:ext cx="3652837" cy="327025"/>
        </p:xfrm>
        <a:graphic>
          <a:graphicData uri="http://schemas.openxmlformats.org/drawingml/2006/table">
            <a:tbl>
              <a:tblPr/>
              <a:tblGrid>
                <a:gridCol w="3652837"/>
              </a:tblGrid>
              <a:tr h="327025">
                <a:tc>
                  <a:txBody>
                    <a:bodyPr/>
                    <a:lstStyle/>
                    <a:p>
                      <a:pPr marL="0" marR="0" lvl="0" indent="0" algn="r" defTabSz="914400" rtl="0" eaLnBrk="1" fontAlgn="base" latinLnBrk="0" hangingPunct="1">
                        <a:lnSpc>
                          <a:spcPct val="100000"/>
                        </a:lnSpc>
                        <a:spcBef>
                          <a:spcPct val="20000"/>
                        </a:spcBef>
                        <a:spcAft>
                          <a:spcPct val="0"/>
                        </a:spcAft>
                        <a:buClr>
                          <a:srgbClr val="F1AF00"/>
                        </a:buClr>
                        <a:buSzTx/>
                        <a:buFontTx/>
                        <a:buNone/>
                        <a:tabLst/>
                      </a:pPr>
                      <a:r>
                        <a:rPr kumimoji="0" lang="en-GB" sz="900" b="1" i="0" u="none" strike="noStrike" cap="none" normalizeH="0" baseline="0" smtClean="0">
                          <a:ln>
                            <a:noFill/>
                          </a:ln>
                          <a:solidFill>
                            <a:schemeClr val="bg1"/>
                          </a:solidFill>
                          <a:effectLst/>
                          <a:latin typeface="Arial" charset="0"/>
                        </a:rPr>
                        <a:t>Enabling Grids for E-sciencE</a:t>
                      </a:r>
                    </a:p>
                  </a:txBody>
                  <a:tcPr horzOverflow="overflow">
                    <a:lnL cap="flat">
                      <a:noFill/>
                    </a:lnL>
                    <a:lnR cap="flat">
                      <a:noFill/>
                    </a:lnR>
                    <a:lnT cap="flat">
                      <a:noFill/>
                    </a:lnT>
                    <a:lnB cap="flat">
                      <a:noFill/>
                    </a:lnB>
                    <a:lnTlToBr>
                      <a:noFill/>
                    </a:lnTlToBr>
                    <a:lnBlToTr>
                      <a:noFill/>
                    </a:lnBlToTr>
                    <a:noFill/>
                  </a:tcPr>
                </a:tc>
              </a:tr>
            </a:tbl>
          </a:graphicData>
        </a:graphic>
      </p:graphicFrame>
      <p:sp>
        <p:nvSpPr>
          <p:cNvPr id="3083" name="Rectangle 15"/>
          <p:cNvSpPr>
            <a:spLocks noGrp="1" noChangeArrowheads="1"/>
          </p:cNvSpPr>
          <p:nvPr>
            <p:ph type="title"/>
          </p:nvPr>
        </p:nvSpPr>
        <p:spPr bwMode="auto">
          <a:xfrm>
            <a:off x="2254250" y="66675"/>
            <a:ext cx="6734175"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93200" name="Text Box 16"/>
          <p:cNvSpPr txBox="1">
            <a:spLocks noChangeArrowheads="1"/>
          </p:cNvSpPr>
          <p:nvPr/>
        </p:nvSpPr>
        <p:spPr bwMode="auto">
          <a:xfrm>
            <a:off x="0" y="6583363"/>
            <a:ext cx="2238375" cy="274637"/>
          </a:xfrm>
          <a:prstGeom prst="rect">
            <a:avLst/>
          </a:prstGeom>
          <a:noFill/>
          <a:ln w="9525" algn="ctr">
            <a:noFill/>
            <a:miter lim="800000"/>
            <a:headEnd/>
            <a:tailEnd/>
          </a:ln>
          <a:effectLst/>
        </p:spPr>
        <p:txBody>
          <a:bodyPr>
            <a:spAutoFit/>
          </a:bodyPr>
          <a:lstStyle/>
          <a:p>
            <a:pPr algn="l" rtl="0" fontAlgn="base">
              <a:spcBef>
                <a:spcPct val="50000"/>
              </a:spcBef>
              <a:spcAft>
                <a:spcPct val="0"/>
              </a:spcAft>
              <a:buClr>
                <a:srgbClr val="FFCC66"/>
              </a:buClr>
              <a:defRPr/>
            </a:pPr>
            <a:r>
              <a:rPr lang="en-GB" sz="1200" kern="1200">
                <a:solidFill>
                  <a:prstClr val="black"/>
                </a:solidFill>
                <a:latin typeface="Arial" charset="0"/>
                <a:ea typeface="+mn-ea"/>
                <a:cs typeface="+mn-cs"/>
              </a:rPr>
              <a:t>EGEE-III INFSO-RI-222667</a:t>
            </a:r>
            <a:endParaRPr lang="en-GB" sz="800" kern="1200">
              <a:solidFill>
                <a:prstClr val="black"/>
              </a:solidFill>
              <a:latin typeface="Verdana" pitchFamily="34" charset="0"/>
              <a:ea typeface="+mn-ea"/>
              <a:cs typeface="+mn-cs"/>
            </a:endParaRPr>
          </a:p>
        </p:txBody>
      </p:sp>
      <p:pic>
        <p:nvPicPr>
          <p:cNvPr id="3085" name="Picture 17" descr="egee"/>
          <p:cNvPicPr>
            <a:picLocks noChangeAspect="1" noChangeArrowheads="1"/>
          </p:cNvPicPr>
          <p:nvPr/>
        </p:nvPicPr>
        <p:blipFill>
          <a:blip r:embed="rId16"/>
          <a:srcRect/>
          <a:stretch>
            <a:fillRect/>
          </a:stretch>
        </p:blipFill>
        <p:spPr bwMode="auto">
          <a:xfrm>
            <a:off x="114300" y="184150"/>
            <a:ext cx="2009775" cy="4953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Lst>
  <p:timing>
    <p:tnLst>
      <p:par>
        <p:cTn id="1" dur="indefinite" restart="never" nodeType="tmRoot"/>
      </p:par>
    </p:tnLst>
  </p:timing>
  <p:hf hdr="0" dt="0"/>
  <p:txStyles>
    <p:titleStyle>
      <a:lvl1pPr algn="r" rtl="0" eaLnBrk="0" fontAlgn="base" hangingPunct="0">
        <a:spcBef>
          <a:spcPct val="0"/>
        </a:spcBef>
        <a:spcAft>
          <a:spcPct val="0"/>
        </a:spcAft>
        <a:defRPr sz="3200" b="1">
          <a:solidFill>
            <a:schemeClr val="bg1"/>
          </a:solidFill>
          <a:latin typeface="+mj-lt"/>
          <a:ea typeface="+mj-ea"/>
          <a:cs typeface="+mj-cs"/>
        </a:defRPr>
      </a:lvl1pPr>
      <a:lvl2pPr algn="r" rtl="0" eaLnBrk="0" fontAlgn="base" hangingPunct="0">
        <a:spcBef>
          <a:spcPct val="0"/>
        </a:spcBef>
        <a:spcAft>
          <a:spcPct val="0"/>
        </a:spcAft>
        <a:defRPr sz="3200" b="1">
          <a:solidFill>
            <a:schemeClr val="bg1"/>
          </a:solidFill>
          <a:latin typeface="Arial" charset="0"/>
        </a:defRPr>
      </a:lvl2pPr>
      <a:lvl3pPr algn="r" rtl="0" eaLnBrk="0" fontAlgn="base" hangingPunct="0">
        <a:spcBef>
          <a:spcPct val="0"/>
        </a:spcBef>
        <a:spcAft>
          <a:spcPct val="0"/>
        </a:spcAft>
        <a:defRPr sz="3200" b="1">
          <a:solidFill>
            <a:schemeClr val="bg1"/>
          </a:solidFill>
          <a:latin typeface="Arial" charset="0"/>
        </a:defRPr>
      </a:lvl3pPr>
      <a:lvl4pPr algn="r" rtl="0" eaLnBrk="0" fontAlgn="base" hangingPunct="0">
        <a:spcBef>
          <a:spcPct val="0"/>
        </a:spcBef>
        <a:spcAft>
          <a:spcPct val="0"/>
        </a:spcAft>
        <a:defRPr sz="3200" b="1">
          <a:solidFill>
            <a:schemeClr val="bg1"/>
          </a:solidFill>
          <a:latin typeface="Arial" charset="0"/>
        </a:defRPr>
      </a:lvl4pPr>
      <a:lvl5pPr algn="r" rtl="0" eaLnBrk="0" fontAlgn="base" hangingPunct="0">
        <a:spcBef>
          <a:spcPct val="0"/>
        </a:spcBef>
        <a:spcAft>
          <a:spcPct val="0"/>
        </a:spcAft>
        <a:defRPr sz="3200" b="1">
          <a:solidFill>
            <a:schemeClr val="bg1"/>
          </a:solidFill>
          <a:latin typeface="Arial" charset="0"/>
        </a:defRPr>
      </a:lvl5pPr>
      <a:lvl6pPr marL="457200" algn="r" rtl="0" fontAlgn="base">
        <a:spcBef>
          <a:spcPct val="0"/>
        </a:spcBef>
        <a:spcAft>
          <a:spcPct val="0"/>
        </a:spcAft>
        <a:defRPr sz="3200" b="1">
          <a:solidFill>
            <a:schemeClr val="bg1"/>
          </a:solidFill>
          <a:latin typeface="Arial" charset="0"/>
        </a:defRPr>
      </a:lvl6pPr>
      <a:lvl7pPr marL="914400" algn="r" rtl="0" fontAlgn="base">
        <a:spcBef>
          <a:spcPct val="0"/>
        </a:spcBef>
        <a:spcAft>
          <a:spcPct val="0"/>
        </a:spcAft>
        <a:defRPr sz="3200" b="1">
          <a:solidFill>
            <a:schemeClr val="bg1"/>
          </a:solidFill>
          <a:latin typeface="Arial" charset="0"/>
        </a:defRPr>
      </a:lvl7pPr>
      <a:lvl8pPr marL="1371600" algn="r" rtl="0" fontAlgn="base">
        <a:spcBef>
          <a:spcPct val="0"/>
        </a:spcBef>
        <a:spcAft>
          <a:spcPct val="0"/>
        </a:spcAft>
        <a:defRPr sz="3200" b="1">
          <a:solidFill>
            <a:schemeClr val="bg1"/>
          </a:solidFill>
          <a:latin typeface="Arial" charset="0"/>
        </a:defRPr>
      </a:lvl8pPr>
      <a:lvl9pPr marL="1828800" algn="r" rtl="0" fontAlgn="base">
        <a:spcBef>
          <a:spcPct val="0"/>
        </a:spcBef>
        <a:spcAft>
          <a:spcPct val="0"/>
        </a:spcAft>
        <a:defRPr sz="3200" b="1">
          <a:solidFill>
            <a:schemeClr val="bg1"/>
          </a:solidFill>
          <a:latin typeface="Arial" charset="0"/>
        </a:defRPr>
      </a:lvl9pPr>
    </p:titleStyle>
    <p:bodyStyle>
      <a:lvl1pPr marL="342900" indent="-342900" algn="l" rtl="0" eaLnBrk="0" fontAlgn="base" hangingPunct="0">
        <a:spcBef>
          <a:spcPct val="20000"/>
        </a:spcBef>
        <a:spcAft>
          <a:spcPct val="0"/>
        </a:spcAft>
        <a:buClr>
          <a:srgbClr val="F1AF00"/>
        </a:buClr>
        <a:buChar char="•"/>
        <a:defRPr sz="2400" b="1">
          <a:solidFill>
            <a:schemeClr val="tx1"/>
          </a:solidFill>
          <a:latin typeface="+mn-lt"/>
          <a:ea typeface="+mn-ea"/>
          <a:cs typeface="+mn-cs"/>
        </a:defRPr>
      </a:lvl1pPr>
      <a:lvl2pPr marL="742950" indent="-285750" algn="l" rtl="0" eaLnBrk="0" fontAlgn="base" hangingPunct="0">
        <a:spcBef>
          <a:spcPct val="20000"/>
        </a:spcBef>
        <a:spcAft>
          <a:spcPct val="0"/>
        </a:spcAft>
        <a:buClr>
          <a:srgbClr val="F1AF00"/>
        </a:buClr>
        <a:buFont typeface="Arial" charset="0"/>
        <a:buChar char="–"/>
        <a:defRPr sz="2100">
          <a:solidFill>
            <a:srgbClr val="00338F"/>
          </a:solidFill>
          <a:latin typeface="+mn-lt"/>
        </a:defRPr>
      </a:lvl2pPr>
      <a:lvl3pPr marL="1143000" indent="-228600" algn="l" rtl="0" eaLnBrk="0" fontAlgn="base" hangingPunct="0">
        <a:spcBef>
          <a:spcPct val="20000"/>
        </a:spcBef>
        <a:spcAft>
          <a:spcPct val="0"/>
        </a:spcAft>
        <a:buClr>
          <a:srgbClr val="F1AF00"/>
        </a:buClr>
        <a:buFont typeface="Wingdings" pitchFamily="2" charset="2"/>
        <a:buChar char="§"/>
        <a:defRPr sz="1900">
          <a:solidFill>
            <a:srgbClr val="00338F"/>
          </a:solidFill>
          <a:latin typeface="+mn-lt"/>
        </a:defRPr>
      </a:lvl3pPr>
      <a:lvl4pPr marL="1600200" indent="-228600" algn="l" rtl="0" eaLnBrk="0" fontAlgn="base" hangingPunct="0">
        <a:spcBef>
          <a:spcPct val="20000"/>
        </a:spcBef>
        <a:spcAft>
          <a:spcPct val="0"/>
        </a:spcAft>
        <a:buClr>
          <a:srgbClr val="F1AF00"/>
        </a:buClr>
        <a:buChar char="•"/>
        <a:defRPr i="1">
          <a:solidFill>
            <a:srgbClr val="00338F"/>
          </a:solidFill>
          <a:latin typeface="+mn-lt"/>
        </a:defRPr>
      </a:lvl4pPr>
      <a:lvl5pPr marL="2057400" indent="-228600" algn="l" rtl="0" eaLnBrk="0" fontAlgn="base" hangingPunct="0">
        <a:spcBef>
          <a:spcPct val="20000"/>
        </a:spcBef>
        <a:spcAft>
          <a:spcPct val="0"/>
        </a:spcAft>
        <a:buClr>
          <a:srgbClr val="F1AF00"/>
        </a:buClr>
        <a:buChar char="o"/>
        <a:defRPr sz="1600">
          <a:solidFill>
            <a:srgbClr val="00338F"/>
          </a:solidFill>
          <a:latin typeface="+mn-lt"/>
        </a:defRPr>
      </a:lvl5pPr>
      <a:lvl6pPr marL="2514600" indent="-228600" algn="l" rtl="0" fontAlgn="base">
        <a:spcBef>
          <a:spcPct val="20000"/>
        </a:spcBef>
        <a:spcAft>
          <a:spcPct val="0"/>
        </a:spcAft>
        <a:buClr>
          <a:srgbClr val="F1AF00"/>
        </a:buClr>
        <a:buChar char="o"/>
        <a:defRPr sz="1600">
          <a:solidFill>
            <a:srgbClr val="00338F"/>
          </a:solidFill>
          <a:latin typeface="+mn-lt"/>
        </a:defRPr>
      </a:lvl6pPr>
      <a:lvl7pPr marL="2971800" indent="-228600" algn="l" rtl="0" fontAlgn="base">
        <a:spcBef>
          <a:spcPct val="20000"/>
        </a:spcBef>
        <a:spcAft>
          <a:spcPct val="0"/>
        </a:spcAft>
        <a:buClr>
          <a:srgbClr val="F1AF00"/>
        </a:buClr>
        <a:buChar char="o"/>
        <a:defRPr sz="1600">
          <a:solidFill>
            <a:srgbClr val="00338F"/>
          </a:solidFill>
          <a:latin typeface="+mn-lt"/>
        </a:defRPr>
      </a:lvl7pPr>
      <a:lvl8pPr marL="3429000" indent="-228600" algn="l" rtl="0" fontAlgn="base">
        <a:spcBef>
          <a:spcPct val="20000"/>
        </a:spcBef>
        <a:spcAft>
          <a:spcPct val="0"/>
        </a:spcAft>
        <a:buClr>
          <a:srgbClr val="F1AF00"/>
        </a:buClr>
        <a:buChar char="o"/>
        <a:defRPr sz="1600">
          <a:solidFill>
            <a:srgbClr val="00338F"/>
          </a:solidFill>
          <a:latin typeface="+mn-lt"/>
        </a:defRPr>
      </a:lvl8pPr>
      <a:lvl9pPr marL="3886200" indent="-228600" algn="l" rtl="0" fontAlgn="base">
        <a:spcBef>
          <a:spcPct val="20000"/>
        </a:spcBef>
        <a:spcAft>
          <a:spcPct val="0"/>
        </a:spcAft>
        <a:buClr>
          <a:srgbClr val="F1AF00"/>
        </a:buClr>
        <a:buChar char="o"/>
        <a:defRPr sz="1600">
          <a:solidFill>
            <a:srgbClr val="00338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050"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2051"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white">
                    <a:tint val="75000"/>
                  </a:prstClr>
                </a:solidFill>
                <a:latin typeface="+mn-lt"/>
                <a:cs typeface="+mn-cs"/>
              </a:defRPr>
            </a:lvl1pPr>
          </a:lstStyle>
          <a:p>
            <a:pPr rtl="0">
              <a:defRPr/>
            </a:pPr>
            <a:endParaRPr lang="it-IT" kern="1200">
              <a:latin typeface="Calibri"/>
              <a:ea typeface="ＭＳ Ｐゴシック" pitchFamily="-108" charset="-128"/>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prstClr val="white">
                    <a:tint val="75000"/>
                  </a:prstClr>
                </a:solidFill>
                <a:latin typeface="+mn-lt"/>
                <a:cs typeface="+mn-cs"/>
              </a:defRPr>
            </a:lvl1pPr>
          </a:lstStyle>
          <a:p>
            <a:pPr rtl="0">
              <a:defRPr/>
            </a:pPr>
            <a:r>
              <a:rPr lang="en-US" kern="1200">
                <a:latin typeface="Calibri"/>
                <a:ea typeface="ＭＳ Ｐゴシック" pitchFamily="-108" charset="-128"/>
              </a:rPr>
              <a:t>Bob Jones, CODATA, Kiev, 7th October 2008</a:t>
            </a:r>
            <a:endParaRPr lang="it-IT" kern="1200">
              <a:latin typeface="Calibri"/>
              <a:ea typeface="ＭＳ Ｐゴシック" pitchFamily="-108" charset="-128"/>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white">
                    <a:tint val="75000"/>
                  </a:prstClr>
                </a:solidFill>
                <a:latin typeface="+mn-lt"/>
                <a:cs typeface="+mn-cs"/>
              </a:defRPr>
            </a:lvl1pPr>
          </a:lstStyle>
          <a:p>
            <a:pPr rtl="0">
              <a:defRPr/>
            </a:pPr>
            <a:fld id="{C14FE4E8-1709-4B30-8EB9-05FF33B8138C}" type="slidenum">
              <a:rPr lang="it-IT" kern="1200">
                <a:latin typeface="Calibri"/>
                <a:ea typeface="ＭＳ Ｐゴシック" pitchFamily="-108" charset="-128"/>
              </a:rPr>
              <a:pPr rtl="0">
                <a:defRPr/>
              </a:pPr>
              <a:t>‹#›</a:t>
            </a:fld>
            <a:endParaRPr lang="it-IT" kern="1200">
              <a:latin typeface="Calibri"/>
              <a:ea typeface="ＭＳ Ｐゴシック" pitchFamily="-108" charset="-128"/>
            </a:endParaRPr>
          </a:p>
        </p:txBody>
      </p:sp>
    </p:spTree>
  </p:cSld>
  <p:clrMap bg1="dk1" tx1="lt1" bg2="dk2"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chart" Target="../charts/chart3.xml"/><Relationship Id="rId5" Type="http://schemas.openxmlformats.org/officeDocument/2006/relationships/chart" Target="../charts/chart2.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6.xml"/><Relationship Id="rId5" Type="http://schemas.openxmlformats.org/officeDocument/2006/relationships/image" Target="../media/image30.jpe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jpeg"/><Relationship Id="rId12"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34.png"/><Relationship Id="rId11" Type="http://schemas.openxmlformats.org/officeDocument/2006/relationships/image" Target="../media/image39.jpeg"/><Relationship Id="rId5" Type="http://schemas.openxmlformats.org/officeDocument/2006/relationships/image" Target="../media/image33.png"/><Relationship Id="rId10" Type="http://schemas.openxmlformats.org/officeDocument/2006/relationships/image" Target="../media/image38.jpeg"/><Relationship Id="rId4" Type="http://schemas.openxmlformats.org/officeDocument/2006/relationships/image" Target="../media/image32.jpeg"/><Relationship Id="rId9" Type="http://schemas.openxmlformats.org/officeDocument/2006/relationships/image" Target="../media/image37.jpeg"/></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25.xml"/><Relationship Id="rId7" Type="http://schemas.openxmlformats.org/officeDocument/2006/relationships/image" Target="../media/image47.png"/><Relationship Id="rId12" Type="http://schemas.openxmlformats.org/officeDocument/2006/relationships/oleObject" Target="../embeddings/oleObject4.bin"/><Relationship Id="rId2" Type="http://schemas.openxmlformats.org/officeDocument/2006/relationships/video" Target="file:///C:\Documents%20and%20Settings\Administrateur\Bureau\Pr&#233;sentation_JRP\flux_sim.avi" TargetMode="External"/><Relationship Id="rId1" Type="http://schemas.openxmlformats.org/officeDocument/2006/relationships/vmlDrawing" Target="../drawings/vmlDrawing1.vml"/><Relationship Id="rId6" Type="http://schemas.openxmlformats.org/officeDocument/2006/relationships/image" Target="../media/image46.png"/><Relationship Id="rId11" Type="http://schemas.openxmlformats.org/officeDocument/2006/relationships/oleObject" Target="../embeddings/oleObject3.bin"/><Relationship Id="rId5" Type="http://schemas.openxmlformats.org/officeDocument/2006/relationships/image" Target="../media/image45.png"/><Relationship Id="rId10" Type="http://schemas.openxmlformats.org/officeDocument/2006/relationships/image" Target="../media/image48.png"/><Relationship Id="rId4" Type="http://schemas.openxmlformats.org/officeDocument/2006/relationships/notesSlide" Target="../notesSlides/notesSlide8.xml"/><Relationship Id="rId9" Type="http://schemas.openxmlformats.org/officeDocument/2006/relationships/oleObject" Target="../embeddings/oleObject2.bin"/></Relationships>
</file>

<file path=ppt/slides/_rels/slide14.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52.wmf"/><Relationship Id="rId5" Type="http://schemas.openxmlformats.org/officeDocument/2006/relationships/image" Target="../media/image51.jpeg"/><Relationship Id="rId4" Type="http://schemas.openxmlformats.org/officeDocument/2006/relationships/image" Target="../media/image50.jpeg"/></Relationships>
</file>

<file path=ppt/slides/_rels/slide1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jpeg"/><Relationship Id="rId7"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jpeg"/></Relationships>
</file>

<file path=ppt/slides/_rels/slide1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gif"/></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1.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7.png"/><Relationship Id="rId7" Type="http://schemas.openxmlformats.org/officeDocument/2006/relationships/hyperlink" Target="http://www.opensciencegrid.org/" TargetMode="Externa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80.jpeg"/><Relationship Id="rId5" Type="http://schemas.openxmlformats.org/officeDocument/2006/relationships/image" Target="../media/image79.png"/><Relationship Id="rId10" Type="http://schemas.openxmlformats.org/officeDocument/2006/relationships/image" Target="../media/image83.png"/><Relationship Id="rId4" Type="http://schemas.openxmlformats.org/officeDocument/2006/relationships/image" Target="../media/image78.png"/><Relationship Id="rId9" Type="http://schemas.openxmlformats.org/officeDocument/2006/relationships/image" Target="../media/image82.jpeg"/></Relationships>
</file>

<file path=ppt/slides/_rels/slide22.xml.rels><?xml version="1.0" encoding="UTF-8" standalone="yes"?>
<Relationships xmlns="http://schemas.openxmlformats.org/package/2006/relationships"><Relationship Id="rId3" Type="http://schemas.openxmlformats.org/officeDocument/2006/relationships/image" Target="../media/image85.wmf"/><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89.png"/><Relationship Id="rId7" Type="http://schemas.openxmlformats.org/officeDocument/2006/relationships/image" Target="../media/image90.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hyperlink" Target="http://www.eu-egi.eu/functions.pdf" TargetMode="External"/><Relationship Id="rId5" Type="http://schemas.openxmlformats.org/officeDocument/2006/relationships/hyperlink" Target="http://www.eu-egi.eu/blueprint.pdf" TargetMode="External"/><Relationship Id="rId10" Type="http://schemas.openxmlformats.org/officeDocument/2006/relationships/image" Target="../media/image8.png"/><Relationship Id="rId4" Type="http://schemas.openxmlformats.org/officeDocument/2006/relationships/hyperlink" Target="http://web.eu-egi.eu/partners/ngi/" TargetMode="External"/><Relationship Id="rId9"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2.xml"/><Relationship Id="rId1" Type="http://schemas.openxmlformats.org/officeDocument/2006/relationships/slideLayout" Target="../slideLayouts/slideLayout27.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2155825" y="1828800"/>
            <a:ext cx="6518275" cy="3200400"/>
          </a:xfrm>
        </p:spPr>
        <p:txBody>
          <a:bodyPr/>
          <a:lstStyle/>
          <a:p>
            <a:pPr eaLnBrk="1" hangingPunct="1"/>
            <a:r>
              <a:rPr lang="en-GB" sz="3200" dirty="0" smtClean="0"/>
              <a:t>Grid Computing: </a:t>
            </a:r>
            <a:br>
              <a:rPr lang="en-GB" sz="3200" dirty="0" smtClean="0"/>
            </a:br>
            <a:r>
              <a:rPr lang="en-GB" sz="3200" dirty="0" smtClean="0"/>
              <a:t>enabling scientific collaboration </a:t>
            </a:r>
            <a:br>
              <a:rPr lang="en-GB" sz="3200" dirty="0" smtClean="0"/>
            </a:br>
            <a:r>
              <a:rPr lang="en-GB" sz="3200" dirty="0" smtClean="0"/>
              <a:t>in Europe and beyond</a:t>
            </a:r>
            <a:r>
              <a:rPr lang="en-US" sz="3200" dirty="0" smtClean="0"/>
              <a:t/>
            </a:r>
            <a:br>
              <a:rPr lang="en-US" sz="3200" dirty="0" smtClean="0"/>
            </a:br>
            <a:r>
              <a:rPr lang="en-GB" sz="2600" dirty="0" smtClean="0"/>
              <a:t/>
            </a:r>
            <a:br>
              <a:rPr lang="en-GB" sz="2600" dirty="0" smtClean="0"/>
            </a:br>
            <a:r>
              <a:rPr lang="en-GB" sz="2000" dirty="0" smtClean="0"/>
              <a:t>David Groep</a:t>
            </a:r>
            <a:br>
              <a:rPr lang="en-GB" sz="2000" dirty="0" smtClean="0"/>
            </a:br>
            <a:r>
              <a:rPr lang="en-GB" sz="2000" dirty="0" smtClean="0"/>
              <a:t>Nikhef</a:t>
            </a:r>
            <a:br>
              <a:rPr lang="en-GB" sz="2000" dirty="0" smtClean="0"/>
            </a:br>
            <a:r>
              <a:rPr lang="en-GB" sz="1600" dirty="0" smtClean="0"/>
              <a:t/>
            </a:r>
            <a:br>
              <a:rPr lang="en-GB" sz="1600" dirty="0" smtClean="0"/>
            </a:br>
            <a:r>
              <a:rPr lang="en-GB" sz="1600" dirty="0" smtClean="0"/>
              <a:t/>
            </a:r>
            <a:br>
              <a:rPr lang="en-GB" sz="1600" dirty="0" smtClean="0"/>
            </a:br>
            <a:r>
              <a:rPr lang="en-US" sz="1600" dirty="0" err="1" smtClean="0"/>
              <a:t>Belnet</a:t>
            </a:r>
            <a:r>
              <a:rPr lang="en-US" sz="1600" dirty="0" smtClean="0"/>
              <a:t> Networking Conference</a:t>
            </a:r>
            <a:br>
              <a:rPr lang="en-US" sz="1600" dirty="0" smtClean="0"/>
            </a:br>
            <a:r>
              <a:rPr lang="en-US" sz="1600" dirty="0" smtClean="0"/>
              <a:t>Brussels, 28</a:t>
            </a:r>
            <a:r>
              <a:rPr lang="en-US" sz="1600" baseline="30000" dirty="0" smtClean="0"/>
              <a:t>th</a:t>
            </a:r>
            <a:r>
              <a:rPr lang="en-US" sz="1600" dirty="0" smtClean="0"/>
              <a:t> November 2008</a:t>
            </a:r>
            <a:br>
              <a:rPr lang="en-US" sz="1600" dirty="0" smtClean="0"/>
            </a:br>
            <a:r>
              <a:rPr lang="en-US" sz="1600" i="1" dirty="0" smtClean="0"/>
              <a:t>partially based on Bob Jones’ general EGEE presentation</a:t>
            </a:r>
            <a:endParaRPr lang="en-US" sz="1600" dirty="0" smtClean="0"/>
          </a:p>
        </p:txBody>
      </p:sp>
      <p:sp>
        <p:nvSpPr>
          <p:cNvPr id="4" name="Slide Number Placeholder 3"/>
          <p:cNvSpPr>
            <a:spLocks noGrp="1"/>
          </p:cNvSpPr>
          <p:nvPr>
            <p:ph type="sldNum" sz="quarter" idx="10"/>
          </p:nvPr>
        </p:nvSpPr>
        <p:spPr/>
        <p:txBody>
          <a:bodyPr/>
          <a:lstStyle/>
          <a:p>
            <a:fld id="{C21C4527-19D8-4D29-904D-BF35DC28FD5C}" type="slidenum">
              <a:rPr lang="en-GB" smtClean="0"/>
              <a:pPr/>
              <a:t>1</a:t>
            </a:fld>
            <a:endParaRPr lang="en-GB"/>
          </a:p>
        </p:txBody>
      </p:sp>
      <p:sp>
        <p:nvSpPr>
          <p:cNvPr id="5" name="Footer Placeholder 4"/>
          <p:cNvSpPr>
            <a:spLocks noGrp="1"/>
          </p:cNvSpPr>
          <p:nvPr>
            <p:ph type="ftr" sz="quarter" idx="11"/>
          </p:nvPr>
        </p:nvSpPr>
        <p:spPr/>
        <p:txBody>
          <a:bodyPr/>
          <a:lstStyle/>
          <a:p>
            <a:r>
              <a:rPr lang="en-US" smtClean="0"/>
              <a:t>David Groep, Belnet Networking Conference 2008</a:t>
            </a:r>
            <a:endParaRPr lang="en-GB"/>
          </a:p>
        </p:txBody>
      </p:sp>
      <p:pic>
        <p:nvPicPr>
          <p:cNvPr id="18433" name="Picture 1" descr="H:\Home\davidg\Template\Logos\NIKHEF.wmf"/>
          <p:cNvPicPr>
            <a:picLocks noChangeAspect="1" noChangeArrowheads="1"/>
          </p:cNvPicPr>
          <p:nvPr/>
        </p:nvPicPr>
        <p:blipFill>
          <a:blip r:embed="rId3"/>
          <a:srcRect/>
          <a:stretch>
            <a:fillRect/>
          </a:stretch>
        </p:blipFill>
        <p:spPr bwMode="auto">
          <a:xfrm>
            <a:off x="2259496" y="5791200"/>
            <a:ext cx="1209578" cy="5334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3"/>
          <p:cNvSpPr>
            <a:spLocks noGrp="1"/>
          </p:cNvSpPr>
          <p:nvPr>
            <p:ph type="ftr" sz="quarter" idx="10"/>
          </p:nvPr>
        </p:nvSpPr>
        <p:spPr>
          <a:noFill/>
        </p:spPr>
        <p:txBody>
          <a:bodyPr/>
          <a:lstStyle/>
          <a:p>
            <a:pPr algn="r" rtl="0" fontAlgn="base">
              <a:spcBef>
                <a:spcPct val="0"/>
              </a:spcBef>
              <a:spcAft>
                <a:spcPct val="0"/>
              </a:spcAft>
            </a:pPr>
            <a:r>
              <a:rPr lang="en-US" sz="1200" b="1" kern="1200" smtClean="0">
                <a:solidFill>
                  <a:prstClr val="black"/>
                </a:solidFill>
                <a:latin typeface="Arial" charset="0"/>
                <a:ea typeface="+mn-ea"/>
                <a:cs typeface="+mn-cs"/>
              </a:rPr>
              <a:t>David Groep, Belnet Networking Conference 2008</a:t>
            </a:r>
            <a:endParaRPr lang="en-GB" sz="1200" b="1" kern="1200">
              <a:solidFill>
                <a:prstClr val="black"/>
              </a:solidFill>
              <a:latin typeface="Arial" charset="0"/>
              <a:ea typeface="+mn-ea"/>
              <a:cs typeface="+mn-cs"/>
            </a:endParaRPr>
          </a:p>
        </p:txBody>
      </p:sp>
      <p:sp>
        <p:nvSpPr>
          <p:cNvPr id="8195" name="Slide Number Placeholder 4"/>
          <p:cNvSpPr>
            <a:spLocks noGrp="1"/>
          </p:cNvSpPr>
          <p:nvPr>
            <p:ph type="sldNum" sz="quarter" idx="11"/>
          </p:nvPr>
        </p:nvSpPr>
        <p:spPr>
          <a:noFill/>
        </p:spPr>
        <p:txBody>
          <a:bodyPr/>
          <a:lstStyle/>
          <a:p>
            <a:pPr algn="r" rtl="0" fontAlgn="base">
              <a:spcBef>
                <a:spcPct val="0"/>
              </a:spcBef>
              <a:spcAft>
                <a:spcPct val="0"/>
              </a:spcAft>
            </a:pPr>
            <a:fld id="{3E511F6E-9A08-4855-887A-A2575000159E}" type="slidenum">
              <a:rPr lang="en-GB" sz="1200" b="1" kern="1200">
                <a:solidFill>
                  <a:prstClr val="black"/>
                </a:solidFill>
                <a:latin typeface="Arial" charset="0"/>
                <a:ea typeface="+mn-ea"/>
                <a:cs typeface="+mn-cs"/>
              </a:rPr>
              <a:pPr algn="r" rtl="0" fontAlgn="base">
                <a:spcBef>
                  <a:spcPct val="0"/>
                </a:spcBef>
                <a:spcAft>
                  <a:spcPct val="0"/>
                </a:spcAft>
              </a:pPr>
              <a:t>10</a:t>
            </a:fld>
            <a:endParaRPr lang="en-GB" sz="1200" b="1" kern="1200">
              <a:solidFill>
                <a:prstClr val="black"/>
              </a:solidFill>
              <a:latin typeface="Arial" charset="0"/>
              <a:ea typeface="+mn-ea"/>
              <a:cs typeface="+mn-cs"/>
            </a:endParaRPr>
          </a:p>
        </p:txBody>
      </p:sp>
      <p:pic>
        <p:nvPicPr>
          <p:cNvPr id="8196" name="Picture 2" descr="802802"/>
          <p:cNvPicPr>
            <a:picLocks noChangeAspect="1" noChangeArrowheads="1"/>
          </p:cNvPicPr>
          <p:nvPr/>
        </p:nvPicPr>
        <p:blipFill>
          <a:blip r:embed="rId3"/>
          <a:srcRect b="1822"/>
          <a:stretch>
            <a:fillRect/>
          </a:stretch>
        </p:blipFill>
        <p:spPr bwMode="auto">
          <a:xfrm>
            <a:off x="0" y="676275"/>
            <a:ext cx="9144000" cy="6161088"/>
          </a:xfrm>
          <a:prstGeom prst="rect">
            <a:avLst/>
          </a:prstGeom>
          <a:solidFill>
            <a:srgbClr val="FF3300"/>
          </a:solidFill>
          <a:ln w="9525">
            <a:noFill/>
            <a:miter lim="800000"/>
            <a:headEnd/>
            <a:tailEnd/>
          </a:ln>
        </p:spPr>
      </p:pic>
      <p:grpSp>
        <p:nvGrpSpPr>
          <p:cNvPr id="2" name="Group 3"/>
          <p:cNvGrpSpPr>
            <a:grpSpLocks/>
          </p:cNvGrpSpPr>
          <p:nvPr/>
        </p:nvGrpSpPr>
        <p:grpSpPr bwMode="auto">
          <a:xfrm>
            <a:off x="396875" y="1500188"/>
            <a:ext cx="8124825" cy="2449512"/>
            <a:chOff x="250" y="862"/>
            <a:chExt cx="5118" cy="1543"/>
          </a:xfrm>
        </p:grpSpPr>
        <p:sp>
          <p:nvSpPr>
            <p:cNvPr id="8205" name="Oval 4"/>
            <p:cNvSpPr>
              <a:spLocks noChangeArrowheads="1"/>
            </p:cNvSpPr>
            <p:nvPr/>
          </p:nvSpPr>
          <p:spPr bwMode="auto">
            <a:xfrm>
              <a:off x="3243" y="907"/>
              <a:ext cx="45" cy="46"/>
            </a:xfrm>
            <a:prstGeom prst="ellipse">
              <a:avLst/>
            </a:prstGeom>
            <a:solidFill>
              <a:srgbClr val="FFFF00"/>
            </a:solidFill>
            <a:ln w="9525">
              <a:solidFill>
                <a:schemeClr val="tx1"/>
              </a:solidFill>
              <a:round/>
              <a:headEnd/>
              <a:tailEnd/>
            </a:ln>
          </p:spPr>
          <p:txBody>
            <a:bodyPr wrap="none" anchor="ctr"/>
            <a:lstStyle/>
            <a:p>
              <a:pPr algn="l" rtl="0" fontAlgn="base">
                <a:spcBef>
                  <a:spcPct val="0"/>
                </a:spcBef>
                <a:spcAft>
                  <a:spcPct val="0"/>
                </a:spcAft>
              </a:pPr>
              <a:endParaRPr lang="en-US" kern="1200">
                <a:solidFill>
                  <a:prstClr val="black"/>
                </a:solidFill>
                <a:latin typeface="Arial" charset="0"/>
                <a:ea typeface="+mn-ea"/>
                <a:cs typeface="+mn-cs"/>
              </a:endParaRPr>
            </a:p>
          </p:txBody>
        </p:sp>
        <p:sp>
          <p:nvSpPr>
            <p:cNvPr id="8206" name="Oval 5"/>
            <p:cNvSpPr>
              <a:spLocks noChangeArrowheads="1"/>
            </p:cNvSpPr>
            <p:nvPr/>
          </p:nvSpPr>
          <p:spPr bwMode="auto">
            <a:xfrm>
              <a:off x="2926" y="998"/>
              <a:ext cx="45" cy="46"/>
            </a:xfrm>
            <a:prstGeom prst="ellipse">
              <a:avLst/>
            </a:prstGeom>
            <a:solidFill>
              <a:srgbClr val="FFFF00"/>
            </a:solidFill>
            <a:ln w="9525">
              <a:solidFill>
                <a:schemeClr val="tx1"/>
              </a:solidFill>
              <a:round/>
              <a:headEnd/>
              <a:tailEnd/>
            </a:ln>
          </p:spPr>
          <p:txBody>
            <a:bodyPr wrap="none" anchor="ctr"/>
            <a:lstStyle/>
            <a:p>
              <a:pPr algn="l" rtl="0" fontAlgn="base">
                <a:spcBef>
                  <a:spcPct val="0"/>
                </a:spcBef>
                <a:spcAft>
                  <a:spcPct val="0"/>
                </a:spcAft>
              </a:pPr>
              <a:endParaRPr lang="en-US" kern="1200">
                <a:solidFill>
                  <a:prstClr val="black"/>
                </a:solidFill>
                <a:latin typeface="Arial" charset="0"/>
                <a:ea typeface="+mn-ea"/>
                <a:cs typeface="+mn-cs"/>
              </a:endParaRPr>
            </a:p>
          </p:txBody>
        </p:sp>
        <p:sp>
          <p:nvSpPr>
            <p:cNvPr id="8207" name="Oval 6"/>
            <p:cNvSpPr>
              <a:spLocks noChangeArrowheads="1"/>
            </p:cNvSpPr>
            <p:nvPr/>
          </p:nvSpPr>
          <p:spPr bwMode="auto">
            <a:xfrm>
              <a:off x="3243" y="1497"/>
              <a:ext cx="45" cy="46"/>
            </a:xfrm>
            <a:prstGeom prst="ellipse">
              <a:avLst/>
            </a:prstGeom>
            <a:solidFill>
              <a:srgbClr val="FFFF00"/>
            </a:solidFill>
            <a:ln w="9525">
              <a:solidFill>
                <a:schemeClr val="tx1"/>
              </a:solidFill>
              <a:round/>
              <a:headEnd/>
              <a:tailEnd/>
            </a:ln>
          </p:spPr>
          <p:txBody>
            <a:bodyPr wrap="none" anchor="ctr"/>
            <a:lstStyle/>
            <a:p>
              <a:pPr algn="l" rtl="0" fontAlgn="base">
                <a:spcBef>
                  <a:spcPct val="0"/>
                </a:spcBef>
                <a:spcAft>
                  <a:spcPct val="0"/>
                </a:spcAft>
              </a:pPr>
              <a:endParaRPr lang="en-US" kern="1200">
                <a:solidFill>
                  <a:prstClr val="black"/>
                </a:solidFill>
                <a:latin typeface="Arial" charset="0"/>
                <a:ea typeface="+mn-ea"/>
                <a:cs typeface="+mn-cs"/>
              </a:endParaRPr>
            </a:p>
          </p:txBody>
        </p:sp>
        <p:sp>
          <p:nvSpPr>
            <p:cNvPr id="8208" name="Oval 7"/>
            <p:cNvSpPr>
              <a:spLocks noChangeArrowheads="1"/>
            </p:cNvSpPr>
            <p:nvPr/>
          </p:nvSpPr>
          <p:spPr bwMode="auto">
            <a:xfrm>
              <a:off x="3031" y="1250"/>
              <a:ext cx="44" cy="46"/>
            </a:xfrm>
            <a:prstGeom prst="ellipse">
              <a:avLst/>
            </a:prstGeom>
            <a:solidFill>
              <a:srgbClr val="FFFF00"/>
            </a:solidFill>
            <a:ln w="9525">
              <a:solidFill>
                <a:schemeClr val="tx1"/>
              </a:solidFill>
              <a:round/>
              <a:headEnd/>
              <a:tailEnd/>
            </a:ln>
          </p:spPr>
          <p:txBody>
            <a:bodyPr wrap="none" anchor="ctr"/>
            <a:lstStyle/>
            <a:p>
              <a:pPr algn="l" rtl="0" fontAlgn="base">
                <a:spcBef>
                  <a:spcPct val="0"/>
                </a:spcBef>
                <a:spcAft>
                  <a:spcPct val="0"/>
                </a:spcAft>
              </a:pPr>
              <a:endParaRPr lang="en-US" kern="1200">
                <a:solidFill>
                  <a:prstClr val="black"/>
                </a:solidFill>
                <a:latin typeface="Arial" charset="0"/>
                <a:ea typeface="+mn-ea"/>
                <a:cs typeface="+mn-cs"/>
              </a:endParaRPr>
            </a:p>
          </p:txBody>
        </p:sp>
        <p:sp>
          <p:nvSpPr>
            <p:cNvPr id="8209" name="Oval 8"/>
            <p:cNvSpPr>
              <a:spLocks noChangeArrowheads="1"/>
            </p:cNvSpPr>
            <p:nvPr/>
          </p:nvSpPr>
          <p:spPr bwMode="auto">
            <a:xfrm>
              <a:off x="3045" y="1179"/>
              <a:ext cx="45" cy="46"/>
            </a:xfrm>
            <a:prstGeom prst="ellipse">
              <a:avLst/>
            </a:prstGeom>
            <a:solidFill>
              <a:srgbClr val="FFFF00"/>
            </a:solidFill>
            <a:ln w="9525">
              <a:solidFill>
                <a:schemeClr val="tx1"/>
              </a:solidFill>
              <a:round/>
              <a:headEnd/>
              <a:tailEnd/>
            </a:ln>
          </p:spPr>
          <p:txBody>
            <a:bodyPr wrap="none" anchor="ctr"/>
            <a:lstStyle/>
            <a:p>
              <a:pPr algn="l" rtl="0" fontAlgn="base">
                <a:spcBef>
                  <a:spcPct val="0"/>
                </a:spcBef>
                <a:spcAft>
                  <a:spcPct val="0"/>
                </a:spcAft>
              </a:pPr>
              <a:endParaRPr lang="en-US" kern="1200">
                <a:solidFill>
                  <a:prstClr val="black"/>
                </a:solidFill>
                <a:latin typeface="Arial" charset="0"/>
                <a:ea typeface="+mn-ea"/>
                <a:cs typeface="+mn-cs"/>
              </a:endParaRPr>
            </a:p>
          </p:txBody>
        </p:sp>
        <p:sp>
          <p:nvSpPr>
            <p:cNvPr id="8210" name="Oval 9"/>
            <p:cNvSpPr>
              <a:spLocks noChangeArrowheads="1"/>
            </p:cNvSpPr>
            <p:nvPr/>
          </p:nvSpPr>
          <p:spPr bwMode="auto">
            <a:xfrm>
              <a:off x="2518" y="1002"/>
              <a:ext cx="45" cy="46"/>
            </a:xfrm>
            <a:prstGeom prst="ellipse">
              <a:avLst/>
            </a:prstGeom>
            <a:solidFill>
              <a:srgbClr val="FFFF00"/>
            </a:solidFill>
            <a:ln w="9525">
              <a:solidFill>
                <a:schemeClr val="tx1"/>
              </a:solidFill>
              <a:round/>
              <a:headEnd/>
              <a:tailEnd/>
            </a:ln>
          </p:spPr>
          <p:txBody>
            <a:bodyPr wrap="none" anchor="ctr"/>
            <a:lstStyle/>
            <a:p>
              <a:pPr algn="l" rtl="0" fontAlgn="base">
                <a:spcBef>
                  <a:spcPct val="0"/>
                </a:spcBef>
                <a:spcAft>
                  <a:spcPct val="0"/>
                </a:spcAft>
              </a:pPr>
              <a:endParaRPr lang="en-US" kern="1200">
                <a:solidFill>
                  <a:prstClr val="black"/>
                </a:solidFill>
                <a:latin typeface="Arial" charset="0"/>
                <a:ea typeface="+mn-ea"/>
                <a:cs typeface="+mn-cs"/>
              </a:endParaRPr>
            </a:p>
          </p:txBody>
        </p:sp>
        <p:sp>
          <p:nvSpPr>
            <p:cNvPr id="8211" name="Oval 10"/>
            <p:cNvSpPr>
              <a:spLocks noChangeArrowheads="1"/>
            </p:cNvSpPr>
            <p:nvPr/>
          </p:nvSpPr>
          <p:spPr bwMode="auto">
            <a:xfrm>
              <a:off x="2489" y="1304"/>
              <a:ext cx="45" cy="46"/>
            </a:xfrm>
            <a:prstGeom prst="ellipse">
              <a:avLst/>
            </a:prstGeom>
            <a:solidFill>
              <a:srgbClr val="FFFF00"/>
            </a:solidFill>
            <a:ln w="9525">
              <a:solidFill>
                <a:schemeClr val="tx1"/>
              </a:solidFill>
              <a:round/>
              <a:headEnd/>
              <a:tailEnd/>
            </a:ln>
          </p:spPr>
          <p:txBody>
            <a:bodyPr wrap="none" anchor="ctr"/>
            <a:lstStyle/>
            <a:p>
              <a:pPr algn="l" rtl="0" fontAlgn="base">
                <a:spcBef>
                  <a:spcPct val="0"/>
                </a:spcBef>
                <a:spcAft>
                  <a:spcPct val="0"/>
                </a:spcAft>
              </a:pPr>
              <a:endParaRPr lang="en-US" kern="1200">
                <a:solidFill>
                  <a:prstClr val="black"/>
                </a:solidFill>
                <a:latin typeface="Arial" charset="0"/>
                <a:ea typeface="+mn-ea"/>
                <a:cs typeface="+mn-cs"/>
              </a:endParaRPr>
            </a:p>
          </p:txBody>
        </p:sp>
        <p:sp>
          <p:nvSpPr>
            <p:cNvPr id="8212" name="Oval 11"/>
            <p:cNvSpPr>
              <a:spLocks noChangeArrowheads="1"/>
            </p:cNvSpPr>
            <p:nvPr/>
          </p:nvSpPr>
          <p:spPr bwMode="auto">
            <a:xfrm>
              <a:off x="2381" y="1316"/>
              <a:ext cx="45" cy="46"/>
            </a:xfrm>
            <a:prstGeom prst="ellipse">
              <a:avLst/>
            </a:prstGeom>
            <a:solidFill>
              <a:srgbClr val="FFFF00"/>
            </a:solidFill>
            <a:ln w="9525">
              <a:solidFill>
                <a:schemeClr val="tx1"/>
              </a:solidFill>
              <a:round/>
              <a:headEnd/>
              <a:tailEnd/>
            </a:ln>
          </p:spPr>
          <p:txBody>
            <a:bodyPr wrap="none" anchor="ctr"/>
            <a:lstStyle/>
            <a:p>
              <a:pPr algn="l" rtl="0" fontAlgn="base">
                <a:spcBef>
                  <a:spcPct val="0"/>
                </a:spcBef>
                <a:spcAft>
                  <a:spcPct val="0"/>
                </a:spcAft>
              </a:pPr>
              <a:endParaRPr lang="en-US" kern="1200">
                <a:solidFill>
                  <a:prstClr val="black"/>
                </a:solidFill>
                <a:latin typeface="Arial" charset="0"/>
                <a:ea typeface="+mn-ea"/>
                <a:cs typeface="+mn-cs"/>
              </a:endParaRPr>
            </a:p>
          </p:txBody>
        </p:sp>
        <p:sp>
          <p:nvSpPr>
            <p:cNvPr id="8213" name="Oval 12"/>
            <p:cNvSpPr>
              <a:spLocks noChangeArrowheads="1"/>
            </p:cNvSpPr>
            <p:nvPr/>
          </p:nvSpPr>
          <p:spPr bwMode="auto">
            <a:xfrm>
              <a:off x="2594" y="1142"/>
              <a:ext cx="45" cy="46"/>
            </a:xfrm>
            <a:prstGeom prst="ellipse">
              <a:avLst/>
            </a:prstGeom>
            <a:solidFill>
              <a:srgbClr val="FFFF00"/>
            </a:solidFill>
            <a:ln w="9525">
              <a:solidFill>
                <a:schemeClr val="tx1"/>
              </a:solidFill>
              <a:round/>
              <a:headEnd/>
              <a:tailEnd/>
            </a:ln>
          </p:spPr>
          <p:txBody>
            <a:bodyPr wrap="none" anchor="ctr"/>
            <a:lstStyle/>
            <a:p>
              <a:pPr algn="l" rtl="0" fontAlgn="base">
                <a:spcBef>
                  <a:spcPct val="0"/>
                </a:spcBef>
                <a:spcAft>
                  <a:spcPct val="0"/>
                </a:spcAft>
              </a:pPr>
              <a:endParaRPr lang="en-US" kern="1200">
                <a:solidFill>
                  <a:prstClr val="black"/>
                </a:solidFill>
                <a:latin typeface="Arial" charset="0"/>
                <a:ea typeface="+mn-ea"/>
                <a:cs typeface="+mn-cs"/>
              </a:endParaRPr>
            </a:p>
          </p:txBody>
        </p:sp>
        <p:sp>
          <p:nvSpPr>
            <p:cNvPr id="8214" name="Oval 13"/>
            <p:cNvSpPr>
              <a:spLocks noChangeArrowheads="1"/>
            </p:cNvSpPr>
            <p:nvPr/>
          </p:nvSpPr>
          <p:spPr bwMode="auto">
            <a:xfrm>
              <a:off x="2685" y="1160"/>
              <a:ext cx="44" cy="46"/>
            </a:xfrm>
            <a:prstGeom prst="ellipse">
              <a:avLst/>
            </a:prstGeom>
            <a:solidFill>
              <a:srgbClr val="FFFF00"/>
            </a:solidFill>
            <a:ln w="9525">
              <a:solidFill>
                <a:schemeClr val="tx1"/>
              </a:solidFill>
              <a:round/>
              <a:headEnd/>
              <a:tailEnd/>
            </a:ln>
          </p:spPr>
          <p:txBody>
            <a:bodyPr wrap="none" anchor="ctr"/>
            <a:lstStyle/>
            <a:p>
              <a:pPr algn="l" rtl="0" fontAlgn="base">
                <a:spcBef>
                  <a:spcPct val="0"/>
                </a:spcBef>
                <a:spcAft>
                  <a:spcPct val="0"/>
                </a:spcAft>
              </a:pPr>
              <a:endParaRPr lang="en-US" kern="1200">
                <a:solidFill>
                  <a:prstClr val="black"/>
                </a:solidFill>
                <a:latin typeface="Arial" charset="0"/>
                <a:ea typeface="+mn-ea"/>
                <a:cs typeface="+mn-cs"/>
              </a:endParaRPr>
            </a:p>
          </p:txBody>
        </p:sp>
        <p:sp>
          <p:nvSpPr>
            <p:cNvPr id="8215" name="Oval 14"/>
            <p:cNvSpPr>
              <a:spLocks noChangeArrowheads="1"/>
            </p:cNvSpPr>
            <p:nvPr/>
          </p:nvSpPr>
          <p:spPr bwMode="auto">
            <a:xfrm>
              <a:off x="2790" y="1249"/>
              <a:ext cx="45" cy="46"/>
            </a:xfrm>
            <a:prstGeom prst="ellipse">
              <a:avLst/>
            </a:prstGeom>
            <a:solidFill>
              <a:srgbClr val="FFFF00"/>
            </a:solidFill>
            <a:ln w="9525">
              <a:solidFill>
                <a:schemeClr val="tx1"/>
              </a:solidFill>
              <a:round/>
              <a:headEnd/>
              <a:tailEnd/>
            </a:ln>
          </p:spPr>
          <p:txBody>
            <a:bodyPr wrap="none" anchor="ctr"/>
            <a:lstStyle/>
            <a:p>
              <a:pPr algn="l" rtl="0" fontAlgn="base">
                <a:spcBef>
                  <a:spcPct val="0"/>
                </a:spcBef>
                <a:spcAft>
                  <a:spcPct val="0"/>
                </a:spcAft>
              </a:pPr>
              <a:endParaRPr lang="en-US" kern="1200">
                <a:solidFill>
                  <a:prstClr val="black"/>
                </a:solidFill>
                <a:latin typeface="Arial" charset="0"/>
                <a:ea typeface="+mn-ea"/>
                <a:cs typeface="+mn-cs"/>
              </a:endParaRPr>
            </a:p>
          </p:txBody>
        </p:sp>
        <p:sp>
          <p:nvSpPr>
            <p:cNvPr id="8216" name="Oval 15"/>
            <p:cNvSpPr>
              <a:spLocks noChangeArrowheads="1"/>
            </p:cNvSpPr>
            <p:nvPr/>
          </p:nvSpPr>
          <p:spPr bwMode="auto">
            <a:xfrm>
              <a:off x="2745" y="1043"/>
              <a:ext cx="44" cy="46"/>
            </a:xfrm>
            <a:prstGeom prst="ellipse">
              <a:avLst/>
            </a:prstGeom>
            <a:solidFill>
              <a:srgbClr val="FFFF00"/>
            </a:solidFill>
            <a:ln w="9525">
              <a:solidFill>
                <a:schemeClr val="tx1"/>
              </a:solidFill>
              <a:round/>
              <a:headEnd/>
              <a:tailEnd/>
            </a:ln>
          </p:spPr>
          <p:txBody>
            <a:bodyPr wrap="none" anchor="ctr"/>
            <a:lstStyle/>
            <a:p>
              <a:pPr algn="l" rtl="0" fontAlgn="base">
                <a:spcBef>
                  <a:spcPct val="0"/>
                </a:spcBef>
                <a:spcAft>
                  <a:spcPct val="0"/>
                </a:spcAft>
              </a:pPr>
              <a:endParaRPr lang="en-US" kern="1200">
                <a:solidFill>
                  <a:prstClr val="black"/>
                </a:solidFill>
                <a:latin typeface="Arial" charset="0"/>
                <a:ea typeface="+mn-ea"/>
                <a:cs typeface="+mn-cs"/>
              </a:endParaRPr>
            </a:p>
          </p:txBody>
        </p:sp>
        <p:sp>
          <p:nvSpPr>
            <p:cNvPr id="8217" name="Oval 16"/>
            <p:cNvSpPr>
              <a:spLocks noChangeArrowheads="1"/>
            </p:cNvSpPr>
            <p:nvPr/>
          </p:nvSpPr>
          <p:spPr bwMode="auto">
            <a:xfrm>
              <a:off x="2653" y="1043"/>
              <a:ext cx="46" cy="46"/>
            </a:xfrm>
            <a:prstGeom prst="ellipse">
              <a:avLst/>
            </a:prstGeom>
            <a:solidFill>
              <a:srgbClr val="FFFF00"/>
            </a:solidFill>
            <a:ln w="9525">
              <a:solidFill>
                <a:schemeClr val="tx1"/>
              </a:solidFill>
              <a:round/>
              <a:headEnd/>
              <a:tailEnd/>
            </a:ln>
          </p:spPr>
          <p:txBody>
            <a:bodyPr wrap="none" anchor="ctr"/>
            <a:lstStyle/>
            <a:p>
              <a:pPr algn="l" rtl="0" fontAlgn="base">
                <a:spcBef>
                  <a:spcPct val="0"/>
                </a:spcBef>
                <a:spcAft>
                  <a:spcPct val="0"/>
                </a:spcAft>
              </a:pPr>
              <a:endParaRPr lang="en-US" kern="1200">
                <a:solidFill>
                  <a:prstClr val="black"/>
                </a:solidFill>
                <a:latin typeface="Arial" charset="0"/>
                <a:ea typeface="+mn-ea"/>
                <a:cs typeface="+mn-cs"/>
              </a:endParaRPr>
            </a:p>
          </p:txBody>
        </p:sp>
        <p:sp>
          <p:nvSpPr>
            <p:cNvPr id="8218" name="Oval 17"/>
            <p:cNvSpPr>
              <a:spLocks noChangeArrowheads="1"/>
            </p:cNvSpPr>
            <p:nvPr/>
          </p:nvSpPr>
          <p:spPr bwMode="auto">
            <a:xfrm>
              <a:off x="2839" y="1088"/>
              <a:ext cx="45" cy="46"/>
            </a:xfrm>
            <a:prstGeom prst="ellipse">
              <a:avLst/>
            </a:prstGeom>
            <a:solidFill>
              <a:srgbClr val="FFFF00"/>
            </a:solidFill>
            <a:ln w="9525">
              <a:solidFill>
                <a:schemeClr val="tx1"/>
              </a:solidFill>
              <a:round/>
              <a:headEnd/>
              <a:tailEnd/>
            </a:ln>
          </p:spPr>
          <p:txBody>
            <a:bodyPr wrap="none" anchor="ctr"/>
            <a:lstStyle/>
            <a:p>
              <a:pPr algn="l" rtl="0" fontAlgn="base">
                <a:spcBef>
                  <a:spcPct val="0"/>
                </a:spcBef>
                <a:spcAft>
                  <a:spcPct val="0"/>
                </a:spcAft>
              </a:pPr>
              <a:endParaRPr lang="en-US" kern="1200">
                <a:solidFill>
                  <a:prstClr val="black"/>
                </a:solidFill>
                <a:latin typeface="Arial" charset="0"/>
                <a:ea typeface="+mn-ea"/>
                <a:cs typeface="+mn-cs"/>
              </a:endParaRPr>
            </a:p>
          </p:txBody>
        </p:sp>
        <p:sp>
          <p:nvSpPr>
            <p:cNvPr id="8219" name="Oval 18"/>
            <p:cNvSpPr>
              <a:spLocks noChangeArrowheads="1"/>
            </p:cNvSpPr>
            <p:nvPr/>
          </p:nvSpPr>
          <p:spPr bwMode="auto">
            <a:xfrm>
              <a:off x="2845" y="1136"/>
              <a:ext cx="45" cy="46"/>
            </a:xfrm>
            <a:prstGeom prst="ellipse">
              <a:avLst/>
            </a:prstGeom>
            <a:solidFill>
              <a:srgbClr val="FFFF00"/>
            </a:solidFill>
            <a:ln w="9525">
              <a:solidFill>
                <a:schemeClr val="tx1"/>
              </a:solidFill>
              <a:round/>
              <a:headEnd/>
              <a:tailEnd/>
            </a:ln>
          </p:spPr>
          <p:txBody>
            <a:bodyPr wrap="none" anchor="ctr"/>
            <a:lstStyle/>
            <a:p>
              <a:pPr algn="l" rtl="0" fontAlgn="base">
                <a:spcBef>
                  <a:spcPct val="0"/>
                </a:spcBef>
                <a:spcAft>
                  <a:spcPct val="0"/>
                </a:spcAft>
              </a:pPr>
              <a:endParaRPr lang="en-US" kern="1200">
                <a:solidFill>
                  <a:prstClr val="black"/>
                </a:solidFill>
                <a:latin typeface="Arial" charset="0"/>
                <a:ea typeface="+mn-ea"/>
                <a:cs typeface="+mn-cs"/>
              </a:endParaRPr>
            </a:p>
          </p:txBody>
        </p:sp>
        <p:sp>
          <p:nvSpPr>
            <p:cNvPr id="8220" name="Oval 19"/>
            <p:cNvSpPr>
              <a:spLocks noChangeArrowheads="1"/>
            </p:cNvSpPr>
            <p:nvPr/>
          </p:nvSpPr>
          <p:spPr bwMode="auto">
            <a:xfrm>
              <a:off x="2926" y="1089"/>
              <a:ext cx="45" cy="46"/>
            </a:xfrm>
            <a:prstGeom prst="ellipse">
              <a:avLst/>
            </a:prstGeom>
            <a:solidFill>
              <a:srgbClr val="FFFF00"/>
            </a:solidFill>
            <a:ln w="9525">
              <a:solidFill>
                <a:schemeClr val="tx1"/>
              </a:solidFill>
              <a:round/>
              <a:headEnd/>
              <a:tailEnd/>
            </a:ln>
          </p:spPr>
          <p:txBody>
            <a:bodyPr wrap="none" anchor="ctr"/>
            <a:lstStyle/>
            <a:p>
              <a:pPr algn="l" rtl="0" fontAlgn="base">
                <a:spcBef>
                  <a:spcPct val="0"/>
                </a:spcBef>
                <a:spcAft>
                  <a:spcPct val="0"/>
                </a:spcAft>
              </a:pPr>
              <a:endParaRPr lang="en-US" kern="1200">
                <a:solidFill>
                  <a:prstClr val="black"/>
                </a:solidFill>
                <a:latin typeface="Arial" charset="0"/>
                <a:ea typeface="+mn-ea"/>
                <a:cs typeface="+mn-cs"/>
              </a:endParaRPr>
            </a:p>
          </p:txBody>
        </p:sp>
        <p:sp>
          <p:nvSpPr>
            <p:cNvPr id="8221" name="Oval 20"/>
            <p:cNvSpPr>
              <a:spLocks noChangeArrowheads="1"/>
            </p:cNvSpPr>
            <p:nvPr/>
          </p:nvSpPr>
          <p:spPr bwMode="auto">
            <a:xfrm>
              <a:off x="2835" y="862"/>
              <a:ext cx="46" cy="46"/>
            </a:xfrm>
            <a:prstGeom prst="ellipse">
              <a:avLst/>
            </a:prstGeom>
            <a:solidFill>
              <a:srgbClr val="FFFF00"/>
            </a:solidFill>
            <a:ln w="9525">
              <a:solidFill>
                <a:schemeClr val="tx1"/>
              </a:solidFill>
              <a:round/>
              <a:headEnd/>
              <a:tailEnd/>
            </a:ln>
          </p:spPr>
          <p:txBody>
            <a:bodyPr wrap="none" anchor="ctr"/>
            <a:lstStyle/>
            <a:p>
              <a:pPr algn="l" rtl="0" fontAlgn="base">
                <a:spcBef>
                  <a:spcPct val="0"/>
                </a:spcBef>
                <a:spcAft>
                  <a:spcPct val="0"/>
                </a:spcAft>
              </a:pPr>
              <a:endParaRPr lang="en-US" kern="1200">
                <a:solidFill>
                  <a:prstClr val="black"/>
                </a:solidFill>
                <a:latin typeface="Arial" charset="0"/>
                <a:ea typeface="+mn-ea"/>
                <a:cs typeface="+mn-cs"/>
              </a:endParaRPr>
            </a:p>
          </p:txBody>
        </p:sp>
        <p:sp>
          <p:nvSpPr>
            <p:cNvPr id="8222" name="Oval 21"/>
            <p:cNvSpPr>
              <a:spLocks noChangeArrowheads="1"/>
            </p:cNvSpPr>
            <p:nvPr/>
          </p:nvSpPr>
          <p:spPr bwMode="auto">
            <a:xfrm>
              <a:off x="4008" y="1479"/>
              <a:ext cx="44" cy="46"/>
            </a:xfrm>
            <a:prstGeom prst="ellipse">
              <a:avLst/>
            </a:prstGeom>
            <a:solidFill>
              <a:srgbClr val="FFFF00"/>
            </a:solidFill>
            <a:ln w="9525">
              <a:solidFill>
                <a:schemeClr val="tx1"/>
              </a:solidFill>
              <a:round/>
              <a:headEnd/>
              <a:tailEnd/>
            </a:ln>
          </p:spPr>
          <p:txBody>
            <a:bodyPr wrap="none" anchor="ctr"/>
            <a:lstStyle/>
            <a:p>
              <a:pPr algn="l" rtl="0" fontAlgn="base">
                <a:spcBef>
                  <a:spcPct val="0"/>
                </a:spcBef>
                <a:spcAft>
                  <a:spcPct val="0"/>
                </a:spcAft>
              </a:pPr>
              <a:endParaRPr lang="en-US" kern="1200">
                <a:solidFill>
                  <a:prstClr val="black"/>
                </a:solidFill>
                <a:latin typeface="Arial" charset="0"/>
                <a:ea typeface="+mn-ea"/>
                <a:cs typeface="+mn-cs"/>
              </a:endParaRPr>
            </a:p>
          </p:txBody>
        </p:sp>
        <p:sp>
          <p:nvSpPr>
            <p:cNvPr id="8223" name="Oval 22"/>
            <p:cNvSpPr>
              <a:spLocks noChangeArrowheads="1"/>
            </p:cNvSpPr>
            <p:nvPr/>
          </p:nvSpPr>
          <p:spPr bwMode="auto">
            <a:xfrm>
              <a:off x="4105" y="1814"/>
              <a:ext cx="46" cy="46"/>
            </a:xfrm>
            <a:prstGeom prst="ellipse">
              <a:avLst/>
            </a:prstGeom>
            <a:solidFill>
              <a:srgbClr val="FFFF00"/>
            </a:solidFill>
            <a:ln w="9525">
              <a:solidFill>
                <a:schemeClr val="tx1"/>
              </a:solidFill>
              <a:round/>
              <a:headEnd/>
              <a:tailEnd/>
            </a:ln>
          </p:spPr>
          <p:txBody>
            <a:bodyPr wrap="none" anchor="ctr"/>
            <a:lstStyle/>
            <a:p>
              <a:pPr algn="l" rtl="0" fontAlgn="base">
                <a:spcBef>
                  <a:spcPct val="0"/>
                </a:spcBef>
                <a:spcAft>
                  <a:spcPct val="0"/>
                </a:spcAft>
              </a:pPr>
              <a:endParaRPr lang="en-US" kern="1200">
                <a:solidFill>
                  <a:prstClr val="black"/>
                </a:solidFill>
                <a:latin typeface="Arial" charset="0"/>
                <a:ea typeface="+mn-ea"/>
                <a:cs typeface="+mn-cs"/>
              </a:endParaRPr>
            </a:p>
          </p:txBody>
        </p:sp>
        <p:sp>
          <p:nvSpPr>
            <p:cNvPr id="8224" name="Oval 23"/>
            <p:cNvSpPr>
              <a:spLocks noChangeArrowheads="1"/>
            </p:cNvSpPr>
            <p:nvPr/>
          </p:nvSpPr>
          <p:spPr bwMode="auto">
            <a:xfrm>
              <a:off x="4811" y="1310"/>
              <a:ext cx="45" cy="46"/>
            </a:xfrm>
            <a:prstGeom prst="ellipse">
              <a:avLst/>
            </a:prstGeom>
            <a:solidFill>
              <a:srgbClr val="FFFF00"/>
            </a:solidFill>
            <a:ln w="9525">
              <a:solidFill>
                <a:schemeClr val="tx1"/>
              </a:solidFill>
              <a:round/>
              <a:headEnd/>
              <a:tailEnd/>
            </a:ln>
          </p:spPr>
          <p:txBody>
            <a:bodyPr wrap="none" anchor="ctr"/>
            <a:lstStyle/>
            <a:p>
              <a:pPr algn="l" rtl="0" fontAlgn="base">
                <a:spcBef>
                  <a:spcPct val="0"/>
                </a:spcBef>
                <a:spcAft>
                  <a:spcPct val="0"/>
                </a:spcAft>
              </a:pPr>
              <a:endParaRPr lang="en-US" kern="1200">
                <a:solidFill>
                  <a:prstClr val="black"/>
                </a:solidFill>
                <a:latin typeface="Arial" charset="0"/>
                <a:ea typeface="+mn-ea"/>
                <a:cs typeface="+mn-cs"/>
              </a:endParaRPr>
            </a:p>
          </p:txBody>
        </p:sp>
        <p:sp>
          <p:nvSpPr>
            <p:cNvPr id="8225" name="Oval 24"/>
            <p:cNvSpPr>
              <a:spLocks noChangeArrowheads="1"/>
            </p:cNvSpPr>
            <p:nvPr/>
          </p:nvSpPr>
          <p:spPr bwMode="auto">
            <a:xfrm>
              <a:off x="5057" y="1700"/>
              <a:ext cx="45" cy="46"/>
            </a:xfrm>
            <a:prstGeom prst="ellipse">
              <a:avLst/>
            </a:prstGeom>
            <a:solidFill>
              <a:srgbClr val="FFFF00"/>
            </a:solidFill>
            <a:ln w="9525">
              <a:solidFill>
                <a:schemeClr val="tx1"/>
              </a:solidFill>
              <a:round/>
              <a:headEnd/>
              <a:tailEnd/>
            </a:ln>
          </p:spPr>
          <p:txBody>
            <a:bodyPr wrap="none" anchor="ctr"/>
            <a:lstStyle/>
            <a:p>
              <a:pPr algn="l" rtl="0" fontAlgn="base">
                <a:spcBef>
                  <a:spcPct val="0"/>
                </a:spcBef>
                <a:spcAft>
                  <a:spcPct val="0"/>
                </a:spcAft>
              </a:pPr>
              <a:endParaRPr lang="en-US" kern="1200">
                <a:solidFill>
                  <a:prstClr val="black"/>
                </a:solidFill>
                <a:latin typeface="Arial" charset="0"/>
                <a:ea typeface="+mn-ea"/>
                <a:cs typeface="+mn-cs"/>
              </a:endParaRPr>
            </a:p>
          </p:txBody>
        </p:sp>
        <p:sp>
          <p:nvSpPr>
            <p:cNvPr id="8226" name="Oval 25"/>
            <p:cNvSpPr>
              <a:spLocks noChangeArrowheads="1"/>
            </p:cNvSpPr>
            <p:nvPr/>
          </p:nvSpPr>
          <p:spPr bwMode="auto">
            <a:xfrm>
              <a:off x="5323" y="1416"/>
              <a:ext cx="45" cy="46"/>
            </a:xfrm>
            <a:prstGeom prst="ellipse">
              <a:avLst/>
            </a:prstGeom>
            <a:solidFill>
              <a:srgbClr val="FFFF00"/>
            </a:solidFill>
            <a:ln w="9525">
              <a:solidFill>
                <a:schemeClr val="tx1"/>
              </a:solidFill>
              <a:round/>
              <a:headEnd/>
              <a:tailEnd/>
            </a:ln>
          </p:spPr>
          <p:txBody>
            <a:bodyPr wrap="none" anchor="ctr"/>
            <a:lstStyle/>
            <a:p>
              <a:pPr algn="l" rtl="0" fontAlgn="base">
                <a:spcBef>
                  <a:spcPct val="0"/>
                </a:spcBef>
                <a:spcAft>
                  <a:spcPct val="0"/>
                </a:spcAft>
              </a:pPr>
              <a:endParaRPr lang="en-US" kern="1200">
                <a:solidFill>
                  <a:prstClr val="black"/>
                </a:solidFill>
                <a:latin typeface="Arial" charset="0"/>
                <a:ea typeface="+mn-ea"/>
                <a:cs typeface="+mn-cs"/>
              </a:endParaRPr>
            </a:p>
          </p:txBody>
        </p:sp>
        <p:sp>
          <p:nvSpPr>
            <p:cNvPr id="8227" name="Oval 26"/>
            <p:cNvSpPr>
              <a:spLocks noChangeArrowheads="1"/>
            </p:cNvSpPr>
            <p:nvPr/>
          </p:nvSpPr>
          <p:spPr bwMode="auto">
            <a:xfrm>
              <a:off x="840" y="1270"/>
              <a:ext cx="45" cy="46"/>
            </a:xfrm>
            <a:prstGeom prst="ellipse">
              <a:avLst/>
            </a:prstGeom>
            <a:solidFill>
              <a:srgbClr val="FFFF00"/>
            </a:solidFill>
            <a:ln w="9525">
              <a:solidFill>
                <a:schemeClr val="tx1"/>
              </a:solidFill>
              <a:round/>
              <a:headEnd/>
              <a:tailEnd/>
            </a:ln>
          </p:spPr>
          <p:txBody>
            <a:bodyPr wrap="none" anchor="ctr"/>
            <a:lstStyle/>
            <a:p>
              <a:pPr algn="l" rtl="0" fontAlgn="base">
                <a:spcBef>
                  <a:spcPct val="0"/>
                </a:spcBef>
                <a:spcAft>
                  <a:spcPct val="0"/>
                </a:spcAft>
              </a:pPr>
              <a:endParaRPr lang="en-US" kern="1200">
                <a:solidFill>
                  <a:prstClr val="black"/>
                </a:solidFill>
                <a:latin typeface="Arial" charset="0"/>
                <a:ea typeface="+mn-ea"/>
                <a:cs typeface="+mn-cs"/>
              </a:endParaRPr>
            </a:p>
          </p:txBody>
        </p:sp>
        <p:sp>
          <p:nvSpPr>
            <p:cNvPr id="8228" name="Oval 27"/>
            <p:cNvSpPr>
              <a:spLocks noChangeArrowheads="1"/>
            </p:cNvSpPr>
            <p:nvPr/>
          </p:nvSpPr>
          <p:spPr bwMode="auto">
            <a:xfrm>
              <a:off x="250" y="1043"/>
              <a:ext cx="45" cy="46"/>
            </a:xfrm>
            <a:prstGeom prst="ellipse">
              <a:avLst/>
            </a:prstGeom>
            <a:solidFill>
              <a:srgbClr val="FFFF00"/>
            </a:solidFill>
            <a:ln w="9525">
              <a:solidFill>
                <a:schemeClr val="tx1"/>
              </a:solidFill>
              <a:round/>
              <a:headEnd/>
              <a:tailEnd/>
            </a:ln>
          </p:spPr>
          <p:txBody>
            <a:bodyPr wrap="none" anchor="ctr"/>
            <a:lstStyle/>
            <a:p>
              <a:pPr algn="l" rtl="0" fontAlgn="base">
                <a:spcBef>
                  <a:spcPct val="0"/>
                </a:spcBef>
                <a:spcAft>
                  <a:spcPct val="0"/>
                </a:spcAft>
              </a:pPr>
              <a:endParaRPr lang="en-US" kern="1200">
                <a:solidFill>
                  <a:prstClr val="black"/>
                </a:solidFill>
                <a:latin typeface="Arial" charset="0"/>
                <a:ea typeface="+mn-ea"/>
                <a:cs typeface="+mn-cs"/>
              </a:endParaRPr>
            </a:p>
          </p:txBody>
        </p:sp>
        <p:sp>
          <p:nvSpPr>
            <p:cNvPr id="8229" name="Oval 28"/>
            <p:cNvSpPr>
              <a:spLocks noChangeArrowheads="1"/>
            </p:cNvSpPr>
            <p:nvPr/>
          </p:nvSpPr>
          <p:spPr bwMode="auto">
            <a:xfrm>
              <a:off x="1126" y="1844"/>
              <a:ext cx="44" cy="46"/>
            </a:xfrm>
            <a:prstGeom prst="ellipse">
              <a:avLst/>
            </a:prstGeom>
            <a:solidFill>
              <a:srgbClr val="FFFF00"/>
            </a:solidFill>
            <a:ln w="9525">
              <a:solidFill>
                <a:schemeClr val="tx1"/>
              </a:solidFill>
              <a:round/>
              <a:headEnd/>
              <a:tailEnd/>
            </a:ln>
          </p:spPr>
          <p:txBody>
            <a:bodyPr wrap="none" anchor="ctr"/>
            <a:lstStyle/>
            <a:p>
              <a:pPr algn="l" rtl="0" fontAlgn="base">
                <a:spcBef>
                  <a:spcPct val="0"/>
                </a:spcBef>
                <a:spcAft>
                  <a:spcPct val="0"/>
                </a:spcAft>
              </a:pPr>
              <a:endParaRPr lang="en-US" kern="1200">
                <a:solidFill>
                  <a:prstClr val="black"/>
                </a:solidFill>
                <a:latin typeface="Arial" charset="0"/>
                <a:ea typeface="+mn-ea"/>
                <a:cs typeface="+mn-cs"/>
              </a:endParaRPr>
            </a:p>
          </p:txBody>
        </p:sp>
        <p:sp>
          <p:nvSpPr>
            <p:cNvPr id="8230" name="Oval 29"/>
            <p:cNvSpPr>
              <a:spLocks noChangeArrowheads="1"/>
            </p:cNvSpPr>
            <p:nvPr/>
          </p:nvSpPr>
          <p:spPr bwMode="auto">
            <a:xfrm>
              <a:off x="5096" y="1385"/>
              <a:ext cx="45" cy="46"/>
            </a:xfrm>
            <a:prstGeom prst="ellipse">
              <a:avLst/>
            </a:prstGeom>
            <a:solidFill>
              <a:srgbClr val="FFFF00"/>
            </a:solidFill>
            <a:ln w="9525">
              <a:solidFill>
                <a:schemeClr val="tx1"/>
              </a:solidFill>
              <a:round/>
              <a:headEnd/>
              <a:tailEnd/>
            </a:ln>
          </p:spPr>
          <p:txBody>
            <a:bodyPr wrap="none" anchor="ctr"/>
            <a:lstStyle/>
            <a:p>
              <a:pPr algn="l" rtl="0" fontAlgn="base">
                <a:spcBef>
                  <a:spcPct val="0"/>
                </a:spcBef>
                <a:spcAft>
                  <a:spcPct val="0"/>
                </a:spcAft>
              </a:pPr>
              <a:endParaRPr lang="en-US" kern="1200">
                <a:solidFill>
                  <a:prstClr val="black"/>
                </a:solidFill>
                <a:latin typeface="Arial" charset="0"/>
                <a:ea typeface="+mn-ea"/>
                <a:cs typeface="+mn-cs"/>
              </a:endParaRPr>
            </a:p>
          </p:txBody>
        </p:sp>
        <p:sp>
          <p:nvSpPr>
            <p:cNvPr id="8231" name="Oval 30"/>
            <p:cNvSpPr>
              <a:spLocks noChangeArrowheads="1"/>
            </p:cNvSpPr>
            <p:nvPr/>
          </p:nvSpPr>
          <p:spPr bwMode="auto">
            <a:xfrm>
              <a:off x="1565" y="2359"/>
              <a:ext cx="45" cy="46"/>
            </a:xfrm>
            <a:prstGeom prst="ellipse">
              <a:avLst/>
            </a:prstGeom>
            <a:solidFill>
              <a:srgbClr val="FFFF00"/>
            </a:solidFill>
            <a:ln w="9525">
              <a:solidFill>
                <a:schemeClr val="tx1"/>
              </a:solidFill>
              <a:round/>
              <a:headEnd/>
              <a:tailEnd/>
            </a:ln>
          </p:spPr>
          <p:txBody>
            <a:bodyPr wrap="none" anchor="ctr"/>
            <a:lstStyle/>
            <a:p>
              <a:pPr algn="l" rtl="0" fontAlgn="base">
                <a:spcBef>
                  <a:spcPct val="0"/>
                </a:spcBef>
                <a:spcAft>
                  <a:spcPct val="0"/>
                </a:spcAft>
              </a:pPr>
              <a:endParaRPr lang="en-US" kern="1200">
                <a:solidFill>
                  <a:prstClr val="black"/>
                </a:solidFill>
                <a:latin typeface="Arial" charset="0"/>
                <a:ea typeface="+mn-ea"/>
                <a:cs typeface="+mn-cs"/>
              </a:endParaRPr>
            </a:p>
          </p:txBody>
        </p:sp>
        <p:sp>
          <p:nvSpPr>
            <p:cNvPr id="8232" name="Oval 31"/>
            <p:cNvSpPr>
              <a:spLocks noChangeArrowheads="1"/>
            </p:cNvSpPr>
            <p:nvPr/>
          </p:nvSpPr>
          <p:spPr bwMode="auto">
            <a:xfrm>
              <a:off x="3199" y="1452"/>
              <a:ext cx="44" cy="46"/>
            </a:xfrm>
            <a:prstGeom prst="ellipse">
              <a:avLst/>
            </a:prstGeom>
            <a:solidFill>
              <a:srgbClr val="FFFF00"/>
            </a:solidFill>
            <a:ln w="9525">
              <a:solidFill>
                <a:schemeClr val="tx1"/>
              </a:solidFill>
              <a:round/>
              <a:headEnd/>
              <a:tailEnd/>
            </a:ln>
          </p:spPr>
          <p:txBody>
            <a:bodyPr wrap="none" anchor="ctr"/>
            <a:lstStyle/>
            <a:p>
              <a:pPr algn="l" rtl="0" fontAlgn="base">
                <a:spcBef>
                  <a:spcPct val="0"/>
                </a:spcBef>
                <a:spcAft>
                  <a:spcPct val="0"/>
                </a:spcAft>
              </a:pPr>
              <a:endParaRPr lang="en-US" kern="1200">
                <a:solidFill>
                  <a:prstClr val="black"/>
                </a:solidFill>
                <a:latin typeface="Arial" charset="0"/>
                <a:ea typeface="+mn-ea"/>
                <a:cs typeface="+mn-cs"/>
              </a:endParaRPr>
            </a:p>
          </p:txBody>
        </p:sp>
        <p:sp>
          <p:nvSpPr>
            <p:cNvPr id="8233" name="Oval 32"/>
            <p:cNvSpPr>
              <a:spLocks noChangeArrowheads="1"/>
            </p:cNvSpPr>
            <p:nvPr/>
          </p:nvSpPr>
          <p:spPr bwMode="auto">
            <a:xfrm>
              <a:off x="2909" y="1147"/>
              <a:ext cx="45" cy="46"/>
            </a:xfrm>
            <a:prstGeom prst="ellipse">
              <a:avLst/>
            </a:prstGeom>
            <a:solidFill>
              <a:srgbClr val="FFFF00"/>
            </a:solidFill>
            <a:ln w="9525">
              <a:solidFill>
                <a:schemeClr val="tx1"/>
              </a:solidFill>
              <a:round/>
              <a:headEnd/>
              <a:tailEnd/>
            </a:ln>
          </p:spPr>
          <p:txBody>
            <a:bodyPr wrap="none" anchor="ctr"/>
            <a:lstStyle/>
            <a:p>
              <a:pPr algn="l" rtl="0" fontAlgn="base">
                <a:spcBef>
                  <a:spcPct val="0"/>
                </a:spcBef>
                <a:spcAft>
                  <a:spcPct val="0"/>
                </a:spcAft>
              </a:pPr>
              <a:endParaRPr lang="en-US" kern="1200">
                <a:solidFill>
                  <a:prstClr val="black"/>
                </a:solidFill>
                <a:latin typeface="Arial" charset="0"/>
                <a:ea typeface="+mn-ea"/>
                <a:cs typeface="+mn-cs"/>
              </a:endParaRPr>
            </a:p>
          </p:txBody>
        </p:sp>
        <p:sp>
          <p:nvSpPr>
            <p:cNvPr id="8234" name="Oval 33"/>
            <p:cNvSpPr>
              <a:spLocks noChangeArrowheads="1"/>
            </p:cNvSpPr>
            <p:nvPr/>
          </p:nvSpPr>
          <p:spPr bwMode="auto">
            <a:xfrm>
              <a:off x="2426" y="998"/>
              <a:ext cx="46" cy="46"/>
            </a:xfrm>
            <a:prstGeom prst="ellipse">
              <a:avLst/>
            </a:prstGeom>
            <a:solidFill>
              <a:srgbClr val="FFFF00"/>
            </a:solidFill>
            <a:ln w="9525">
              <a:solidFill>
                <a:schemeClr val="tx1"/>
              </a:solidFill>
              <a:round/>
              <a:headEnd/>
              <a:tailEnd/>
            </a:ln>
          </p:spPr>
          <p:txBody>
            <a:bodyPr wrap="none" anchor="ctr"/>
            <a:lstStyle/>
            <a:p>
              <a:pPr algn="l" rtl="0" fontAlgn="base">
                <a:spcBef>
                  <a:spcPct val="0"/>
                </a:spcBef>
                <a:spcAft>
                  <a:spcPct val="0"/>
                </a:spcAft>
              </a:pPr>
              <a:endParaRPr lang="en-US" kern="1200">
                <a:solidFill>
                  <a:prstClr val="black"/>
                </a:solidFill>
                <a:latin typeface="Arial" charset="0"/>
                <a:ea typeface="+mn-ea"/>
                <a:cs typeface="+mn-cs"/>
              </a:endParaRPr>
            </a:p>
          </p:txBody>
        </p:sp>
        <p:sp>
          <p:nvSpPr>
            <p:cNvPr id="8235" name="Oval 34"/>
            <p:cNvSpPr>
              <a:spLocks noChangeArrowheads="1"/>
            </p:cNvSpPr>
            <p:nvPr/>
          </p:nvSpPr>
          <p:spPr bwMode="auto">
            <a:xfrm>
              <a:off x="4757" y="2235"/>
              <a:ext cx="45" cy="46"/>
            </a:xfrm>
            <a:prstGeom prst="ellipse">
              <a:avLst/>
            </a:prstGeom>
            <a:solidFill>
              <a:srgbClr val="FFFF00"/>
            </a:solidFill>
            <a:ln w="9525">
              <a:solidFill>
                <a:schemeClr val="tx1"/>
              </a:solidFill>
              <a:round/>
              <a:headEnd/>
              <a:tailEnd/>
            </a:ln>
          </p:spPr>
          <p:txBody>
            <a:bodyPr wrap="none" anchor="ctr"/>
            <a:lstStyle/>
            <a:p>
              <a:pPr algn="l" rtl="0" fontAlgn="base">
                <a:spcBef>
                  <a:spcPct val="0"/>
                </a:spcBef>
                <a:spcAft>
                  <a:spcPct val="0"/>
                </a:spcAft>
              </a:pPr>
              <a:endParaRPr lang="en-US" kern="1200">
                <a:solidFill>
                  <a:prstClr val="black"/>
                </a:solidFill>
                <a:latin typeface="Arial" charset="0"/>
                <a:ea typeface="+mn-ea"/>
                <a:cs typeface="+mn-cs"/>
              </a:endParaRPr>
            </a:p>
          </p:txBody>
        </p:sp>
        <p:sp>
          <p:nvSpPr>
            <p:cNvPr id="8236" name="Oval 35"/>
            <p:cNvSpPr>
              <a:spLocks noChangeArrowheads="1"/>
            </p:cNvSpPr>
            <p:nvPr/>
          </p:nvSpPr>
          <p:spPr bwMode="auto">
            <a:xfrm>
              <a:off x="2988" y="1320"/>
              <a:ext cx="44" cy="46"/>
            </a:xfrm>
            <a:prstGeom prst="ellipse">
              <a:avLst/>
            </a:prstGeom>
            <a:solidFill>
              <a:srgbClr val="FFFF00"/>
            </a:solidFill>
            <a:ln w="9525">
              <a:solidFill>
                <a:schemeClr val="tx1"/>
              </a:solidFill>
              <a:round/>
              <a:headEnd/>
              <a:tailEnd/>
            </a:ln>
          </p:spPr>
          <p:txBody>
            <a:bodyPr wrap="none" anchor="ctr"/>
            <a:lstStyle/>
            <a:p>
              <a:pPr algn="l" rtl="0" fontAlgn="base">
                <a:spcBef>
                  <a:spcPct val="0"/>
                </a:spcBef>
                <a:spcAft>
                  <a:spcPct val="0"/>
                </a:spcAft>
              </a:pPr>
              <a:endParaRPr lang="en-US" kern="1200">
                <a:solidFill>
                  <a:prstClr val="black"/>
                </a:solidFill>
                <a:latin typeface="Arial" charset="0"/>
                <a:ea typeface="+mn-ea"/>
                <a:cs typeface="+mn-cs"/>
              </a:endParaRPr>
            </a:p>
          </p:txBody>
        </p:sp>
      </p:grpSp>
      <p:sp>
        <p:nvSpPr>
          <p:cNvPr id="8198" name="Text Box 36"/>
          <p:cNvSpPr txBox="1">
            <a:spLocks noChangeArrowheads="1"/>
          </p:cNvSpPr>
          <p:nvPr/>
        </p:nvSpPr>
        <p:spPr bwMode="auto">
          <a:xfrm>
            <a:off x="6013450" y="6573838"/>
            <a:ext cx="180975" cy="284162"/>
          </a:xfrm>
          <a:prstGeom prst="rect">
            <a:avLst/>
          </a:prstGeom>
          <a:noFill/>
          <a:ln w="9525" algn="ctr">
            <a:noFill/>
            <a:miter lim="800000"/>
            <a:headEnd/>
            <a:tailEnd/>
          </a:ln>
        </p:spPr>
        <p:txBody>
          <a:bodyPr wrap="none" lIns="90000" tIns="46800" rIns="90000" bIns="46800">
            <a:spAutoFit/>
          </a:bodyPr>
          <a:lstStyle/>
          <a:p>
            <a:pPr algn="ctr" rtl="0" eaLnBrk="0" fontAlgn="base" hangingPunct="0">
              <a:lnSpc>
                <a:spcPct val="90000"/>
              </a:lnSpc>
              <a:spcBef>
                <a:spcPct val="0"/>
              </a:spcBef>
              <a:spcAft>
                <a:spcPct val="0"/>
              </a:spcAft>
            </a:pPr>
            <a:endParaRPr lang="en-US" sz="1400" b="1" kern="1200">
              <a:solidFill>
                <a:prstClr val="black"/>
              </a:solidFill>
              <a:latin typeface="Arial" charset="0"/>
              <a:ea typeface="+mn-ea"/>
              <a:cs typeface="+mn-cs"/>
            </a:endParaRPr>
          </a:p>
        </p:txBody>
      </p:sp>
      <p:sp>
        <p:nvSpPr>
          <p:cNvPr id="8199" name="Text Box 40"/>
          <p:cNvSpPr txBox="1">
            <a:spLocks noChangeArrowheads="1"/>
          </p:cNvSpPr>
          <p:nvPr/>
        </p:nvSpPr>
        <p:spPr bwMode="auto">
          <a:xfrm>
            <a:off x="0" y="684213"/>
            <a:ext cx="4951413" cy="915987"/>
          </a:xfrm>
          <a:prstGeom prst="rect">
            <a:avLst/>
          </a:prstGeom>
          <a:solidFill>
            <a:srgbClr val="FFFFCC"/>
          </a:solidFill>
          <a:ln w="38100" algn="ctr">
            <a:noFill/>
            <a:miter lim="800000"/>
            <a:headEnd/>
            <a:tailEnd/>
          </a:ln>
        </p:spPr>
        <p:txBody>
          <a:bodyPr>
            <a:spAutoFit/>
          </a:bodyPr>
          <a:lstStyle/>
          <a:p>
            <a:pPr algn="l" rtl="0" fontAlgn="base">
              <a:spcBef>
                <a:spcPct val="0"/>
              </a:spcBef>
              <a:spcAft>
                <a:spcPct val="0"/>
              </a:spcAft>
            </a:pPr>
            <a:r>
              <a:rPr lang="en-GB" b="1" kern="1200">
                <a:solidFill>
                  <a:srgbClr val="993300"/>
                </a:solidFill>
                <a:latin typeface="Arial" charset="0"/>
                <a:ea typeface="+mn-ea"/>
                <a:cs typeface="+mn-cs"/>
              </a:rPr>
              <a:t>EGEE Production Grid Infrastructure</a:t>
            </a:r>
          </a:p>
          <a:p>
            <a:pPr algn="l" rtl="0" fontAlgn="base">
              <a:spcBef>
                <a:spcPct val="0"/>
              </a:spcBef>
              <a:spcAft>
                <a:spcPct val="0"/>
              </a:spcAft>
            </a:pPr>
            <a:r>
              <a:rPr lang="en-GB" kern="1200">
                <a:solidFill>
                  <a:srgbClr val="993300"/>
                </a:solidFill>
                <a:latin typeface="Arial" charset="0"/>
                <a:ea typeface="+mn-ea"/>
                <a:cs typeface="+mn-cs"/>
              </a:rPr>
              <a:t>  Steady growth over the lifetime of the project</a:t>
            </a:r>
          </a:p>
          <a:p>
            <a:pPr algn="l" rtl="0" fontAlgn="base">
              <a:spcBef>
                <a:spcPct val="0"/>
              </a:spcBef>
              <a:spcAft>
                <a:spcPct val="0"/>
              </a:spcAft>
            </a:pPr>
            <a:r>
              <a:rPr lang="en-GB" kern="1200">
                <a:solidFill>
                  <a:srgbClr val="993300"/>
                </a:solidFill>
                <a:latin typeface="Arial" charset="0"/>
                <a:ea typeface="+mn-ea"/>
                <a:cs typeface="+mn-cs"/>
              </a:rPr>
              <a:t>  Improved reliability</a:t>
            </a:r>
          </a:p>
        </p:txBody>
      </p:sp>
      <p:sp>
        <p:nvSpPr>
          <p:cNvPr id="8200" name="Rectangle 45"/>
          <p:cNvSpPr>
            <a:spLocks noGrp="1" noChangeArrowheads="1"/>
          </p:cNvSpPr>
          <p:nvPr>
            <p:ph type="title"/>
          </p:nvPr>
        </p:nvSpPr>
        <p:spPr/>
        <p:txBody>
          <a:bodyPr/>
          <a:lstStyle/>
          <a:p>
            <a:pPr eaLnBrk="1" hangingPunct="1"/>
            <a:r>
              <a:rPr lang="en-US" sz="2800" smtClean="0"/>
              <a:t>EGEE Achievements - Infrastructure</a:t>
            </a:r>
            <a:endParaRPr lang="en-US" sz="2800" smtClean="0">
              <a:solidFill>
                <a:srgbClr val="FF0000"/>
              </a:solidFill>
            </a:endParaRPr>
          </a:p>
        </p:txBody>
      </p:sp>
      <p:pic>
        <p:nvPicPr>
          <p:cNvPr id="8201" name="Picture 2"/>
          <p:cNvPicPr>
            <a:picLocks noChangeAspect="1" noChangeArrowheads="1"/>
          </p:cNvPicPr>
          <p:nvPr/>
        </p:nvPicPr>
        <p:blipFill>
          <a:blip r:embed="rId4" cstate="screen"/>
          <a:srcRect/>
          <a:stretch>
            <a:fillRect/>
          </a:stretch>
        </p:blipFill>
        <p:spPr bwMode="auto">
          <a:xfrm>
            <a:off x="5132388" y="3155950"/>
            <a:ext cx="4011612" cy="2935288"/>
          </a:xfrm>
          <a:prstGeom prst="rect">
            <a:avLst/>
          </a:prstGeom>
          <a:noFill/>
          <a:ln w="9525" algn="ctr">
            <a:noFill/>
            <a:miter lim="800000"/>
            <a:headEnd/>
            <a:tailEnd/>
          </a:ln>
        </p:spPr>
      </p:pic>
      <p:graphicFrame>
        <p:nvGraphicFramePr>
          <p:cNvPr id="51" name="Chart 50"/>
          <p:cNvGraphicFramePr>
            <a:graphicFrameLocks/>
          </p:cNvGraphicFramePr>
          <p:nvPr/>
        </p:nvGraphicFramePr>
        <p:xfrm>
          <a:off x="736979" y="4640239"/>
          <a:ext cx="4404246" cy="221776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2" name="Chart 51"/>
          <p:cNvGraphicFramePr>
            <a:graphicFrameLocks/>
          </p:cNvGraphicFramePr>
          <p:nvPr/>
        </p:nvGraphicFramePr>
        <p:xfrm>
          <a:off x="0" y="2634019"/>
          <a:ext cx="4345532" cy="2265483"/>
        </p:xfrm>
        <a:graphic>
          <a:graphicData uri="http://schemas.openxmlformats.org/drawingml/2006/chart">
            <c:chart xmlns:c="http://schemas.openxmlformats.org/drawingml/2006/chart" xmlns:r="http://schemas.openxmlformats.org/officeDocument/2006/relationships" r:id="rId6"/>
          </a:graphicData>
        </a:graphic>
      </p:graphicFrame>
      <p:sp>
        <p:nvSpPr>
          <p:cNvPr id="44" name="TextBox 43"/>
          <p:cNvSpPr txBox="1"/>
          <p:nvPr/>
        </p:nvSpPr>
        <p:spPr>
          <a:xfrm>
            <a:off x="457200" y="3440112"/>
            <a:ext cx="8285281" cy="923330"/>
          </a:xfrm>
          <a:prstGeom prst="rect">
            <a:avLst/>
          </a:prstGeom>
          <a:solidFill>
            <a:schemeClr val="accent3"/>
          </a:solidFill>
        </p:spPr>
        <p:style>
          <a:lnRef idx="2">
            <a:schemeClr val="accent3"/>
          </a:lnRef>
          <a:fillRef idx="1">
            <a:schemeClr val="lt1"/>
          </a:fillRef>
          <a:effectRef idx="0">
            <a:schemeClr val="accent3"/>
          </a:effectRef>
          <a:fontRef idx="minor">
            <a:schemeClr val="dk1"/>
          </a:fontRef>
        </p:style>
        <p:txBody>
          <a:bodyPr wrap="none">
            <a:spAutoFit/>
          </a:bodyPr>
          <a:lstStyle/>
          <a:p>
            <a:pPr algn="ctr" rtl="0" fontAlgn="base">
              <a:spcBef>
                <a:spcPct val="0"/>
              </a:spcBef>
              <a:spcAft>
                <a:spcPct val="0"/>
              </a:spcAft>
              <a:defRPr/>
            </a:pPr>
            <a:r>
              <a:rPr lang="en-US" kern="1200" dirty="0">
                <a:solidFill>
                  <a:prstClr val="black"/>
                </a:solidFill>
                <a:latin typeface="Arial"/>
                <a:ea typeface="+mn-ea"/>
                <a:cs typeface="+mn-cs"/>
              </a:rPr>
              <a:t>How can we reduce the effort required to operate this expanding infrastructure</a:t>
            </a:r>
            <a:r>
              <a:rPr lang="en-US" kern="1200" dirty="0" smtClean="0">
                <a:solidFill>
                  <a:prstClr val="black"/>
                </a:solidFill>
                <a:latin typeface="Arial"/>
                <a:ea typeface="+mn-ea"/>
                <a:cs typeface="+mn-cs"/>
              </a:rPr>
              <a:t>?</a:t>
            </a:r>
          </a:p>
          <a:p>
            <a:pPr algn="ctr" rtl="0" fontAlgn="base">
              <a:spcBef>
                <a:spcPct val="0"/>
              </a:spcBef>
              <a:spcAft>
                <a:spcPct val="0"/>
              </a:spcAft>
              <a:defRPr/>
            </a:pPr>
            <a:r>
              <a:rPr lang="en-US" dirty="0" smtClean="0">
                <a:solidFill>
                  <a:prstClr val="black"/>
                </a:solidFill>
                <a:latin typeface="Arial"/>
              </a:rPr>
              <a:t>How can we accommodate more diverse resources?</a:t>
            </a:r>
          </a:p>
          <a:p>
            <a:pPr algn="ctr" rtl="0" fontAlgn="base">
              <a:spcBef>
                <a:spcPct val="0"/>
              </a:spcBef>
              <a:spcAft>
                <a:spcPct val="0"/>
              </a:spcAft>
              <a:defRPr/>
            </a:pPr>
            <a:r>
              <a:rPr lang="en-US" kern="1200" dirty="0" smtClean="0">
                <a:solidFill>
                  <a:prstClr val="black"/>
                </a:solidFill>
                <a:latin typeface="Arial"/>
                <a:ea typeface="+mn-ea"/>
                <a:cs typeface="+mn-cs"/>
              </a:rPr>
              <a:t>What ‘credit’ can a site receive for contributing resources?</a:t>
            </a:r>
            <a:endParaRPr lang="en-US" kern="1200" dirty="0">
              <a:solidFill>
                <a:prstClr val="black"/>
              </a:solidFill>
              <a:latin typeface="Arial"/>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4"/>
          <p:cNvSpPr>
            <a:spLocks noGrp="1"/>
          </p:cNvSpPr>
          <p:nvPr>
            <p:ph type="ftr" sz="quarter" idx="10"/>
          </p:nvPr>
        </p:nvSpPr>
        <p:spPr/>
        <p:txBody>
          <a:bodyPr/>
          <a:lstStyle/>
          <a:p>
            <a:r>
              <a:rPr lang="en-GB" smtClean="0"/>
              <a:t>David Groep, Belnet Networking Conference 2008</a:t>
            </a:r>
            <a:endParaRPr lang="en-GB"/>
          </a:p>
        </p:txBody>
      </p:sp>
      <p:sp>
        <p:nvSpPr>
          <p:cNvPr id="12" name="Slide Number Placeholder 5"/>
          <p:cNvSpPr>
            <a:spLocks noGrp="1"/>
          </p:cNvSpPr>
          <p:nvPr>
            <p:ph type="sldNum" sz="quarter" idx="11"/>
          </p:nvPr>
        </p:nvSpPr>
        <p:spPr/>
        <p:txBody>
          <a:bodyPr/>
          <a:lstStyle/>
          <a:p>
            <a:fld id="{259CC944-8FCD-4949-9641-3D67679725FD}" type="slidenum">
              <a:rPr lang="en-GB"/>
              <a:pPr/>
              <a:t>11</a:t>
            </a:fld>
            <a:endParaRPr lang="en-GB"/>
          </a:p>
        </p:txBody>
      </p:sp>
      <p:pic>
        <p:nvPicPr>
          <p:cNvPr id="364546" name="Picture 2" descr="magic"/>
          <p:cNvPicPr>
            <a:picLocks noChangeAspect="1" noChangeArrowheads="1"/>
          </p:cNvPicPr>
          <p:nvPr/>
        </p:nvPicPr>
        <p:blipFill>
          <a:blip r:embed="rId3"/>
          <a:srcRect/>
          <a:stretch>
            <a:fillRect/>
          </a:stretch>
        </p:blipFill>
        <p:spPr bwMode="auto">
          <a:xfrm>
            <a:off x="0" y="0"/>
            <a:ext cx="127000" cy="127000"/>
          </a:xfrm>
          <a:prstGeom prst="rect">
            <a:avLst/>
          </a:prstGeom>
          <a:noFill/>
          <a:ln w="25400" algn="ctr">
            <a:noFill/>
            <a:miter lim="800000"/>
            <a:headEnd/>
            <a:tailEnd/>
          </a:ln>
          <a:effectLst/>
        </p:spPr>
      </p:pic>
      <p:sp>
        <p:nvSpPr>
          <p:cNvPr id="364547" name="Rectangle 3"/>
          <p:cNvSpPr>
            <a:spLocks noGrp="1" noChangeArrowheads="1"/>
          </p:cNvSpPr>
          <p:nvPr>
            <p:ph type="title"/>
          </p:nvPr>
        </p:nvSpPr>
        <p:spPr/>
        <p:txBody>
          <a:bodyPr/>
          <a:lstStyle/>
          <a:p>
            <a:r>
              <a:rPr lang="en-US"/>
              <a:t>Grid Middleware</a:t>
            </a:r>
          </a:p>
        </p:txBody>
      </p:sp>
      <p:sp>
        <p:nvSpPr>
          <p:cNvPr id="364548" name="Rectangle 4"/>
          <p:cNvSpPr>
            <a:spLocks noGrp="1" noChangeArrowheads="1"/>
          </p:cNvSpPr>
          <p:nvPr>
            <p:ph type="body" sz="half" idx="2"/>
          </p:nvPr>
        </p:nvSpPr>
        <p:spPr>
          <a:xfrm>
            <a:off x="4725988" y="1066800"/>
            <a:ext cx="4219575" cy="5486400"/>
          </a:xfrm>
        </p:spPr>
        <p:txBody>
          <a:bodyPr/>
          <a:lstStyle/>
          <a:p>
            <a:r>
              <a:rPr lang="en-US" sz="2000" dirty="0"/>
              <a:t>Applications access both Higher-level Grid Services and Foundation Grid </a:t>
            </a:r>
            <a:r>
              <a:rPr lang="en-US" sz="2000" dirty="0" smtClean="0"/>
              <a:t>Middleware</a:t>
            </a:r>
          </a:p>
          <a:p>
            <a:pPr lvl="1"/>
            <a:r>
              <a:rPr lang="en-US" sz="1700" dirty="0" smtClean="0"/>
              <a:t>Application code</a:t>
            </a:r>
          </a:p>
          <a:p>
            <a:pPr lvl="1"/>
            <a:r>
              <a:rPr lang="en-US" sz="1700" dirty="0" smtClean="0"/>
              <a:t>Frameworks</a:t>
            </a:r>
          </a:p>
          <a:p>
            <a:pPr lvl="1"/>
            <a:r>
              <a:rPr lang="en-US" sz="1700" dirty="0" smtClean="0"/>
              <a:t>Community Portals</a:t>
            </a:r>
            <a:endParaRPr lang="en-US" sz="1700" dirty="0"/>
          </a:p>
          <a:p>
            <a:endParaRPr lang="en-US" sz="2000" dirty="0"/>
          </a:p>
          <a:p>
            <a:r>
              <a:rPr lang="en-US" sz="2000" dirty="0"/>
              <a:t>VOs complement </a:t>
            </a:r>
            <a:r>
              <a:rPr lang="en-US" sz="2000" dirty="0" err="1"/>
              <a:t>gLite</a:t>
            </a:r>
            <a:r>
              <a:rPr lang="en-US" sz="2000" dirty="0"/>
              <a:t> with other high-level services via the RESPECT </a:t>
            </a:r>
            <a:r>
              <a:rPr lang="en-US" sz="2000" dirty="0" err="1"/>
              <a:t>programme</a:t>
            </a:r>
            <a:endParaRPr lang="en-US" sz="2000" dirty="0"/>
          </a:p>
          <a:p>
            <a:pPr lvl="1"/>
            <a:r>
              <a:rPr lang="en-US" sz="1800" dirty="0"/>
              <a:t>Rec. External Software Pkgs. for the EGEE Community</a:t>
            </a:r>
          </a:p>
          <a:p>
            <a:pPr lvl="1"/>
            <a:r>
              <a:rPr lang="en-US" sz="1800" dirty="0"/>
              <a:t>Identify useful, 3rd-party software that works with </a:t>
            </a:r>
            <a:r>
              <a:rPr lang="en-US" sz="1800" dirty="0" err="1"/>
              <a:t>gLite</a:t>
            </a:r>
            <a:endParaRPr lang="en-US" sz="1800" dirty="0"/>
          </a:p>
          <a:p>
            <a:pPr lvl="1"/>
            <a:r>
              <a:rPr lang="en-US" sz="1800" dirty="0"/>
              <a:t>Make users aware of that software to avoid duplicated efforts</a:t>
            </a:r>
          </a:p>
        </p:txBody>
      </p:sp>
      <p:sp>
        <p:nvSpPr>
          <p:cNvPr id="364549" name="Text Box 5"/>
          <p:cNvSpPr txBox="1">
            <a:spLocks noChangeArrowheads="1"/>
          </p:cNvSpPr>
          <p:nvPr/>
        </p:nvSpPr>
        <p:spPr bwMode="auto">
          <a:xfrm>
            <a:off x="152400" y="4486275"/>
            <a:ext cx="4529102" cy="1756508"/>
          </a:xfrm>
          <a:prstGeom prst="rect">
            <a:avLst/>
          </a:prstGeom>
          <a:solidFill>
            <a:schemeClr val="bg2"/>
          </a:solidFill>
          <a:ln w="25400" algn="ctr">
            <a:solidFill>
              <a:schemeClr val="tx1"/>
            </a:solidFill>
            <a:miter lim="800000"/>
            <a:headEnd/>
            <a:tailEnd/>
          </a:ln>
          <a:effectLst/>
        </p:spPr>
        <p:txBody>
          <a:bodyPr wrap="none" lIns="90000" tIns="46800" rIns="90000" bIns="46800">
            <a:spAutoFit/>
          </a:bodyPr>
          <a:lstStyle/>
          <a:p>
            <a:pPr>
              <a:lnSpc>
                <a:spcPct val="100000"/>
              </a:lnSpc>
              <a:buClr>
                <a:srgbClr val="FFCC66"/>
              </a:buClr>
              <a:buFontTx/>
              <a:buNone/>
            </a:pPr>
            <a:r>
              <a:rPr lang="it-IT" sz="1800" b="1" dirty="0"/>
              <a:t>Foundation Grid Middleware</a:t>
            </a:r>
          </a:p>
          <a:p>
            <a:pPr>
              <a:lnSpc>
                <a:spcPct val="100000"/>
              </a:lnSpc>
              <a:buClr>
                <a:srgbClr val="FFCC66"/>
              </a:buClr>
              <a:buFontTx/>
              <a:buNone/>
            </a:pPr>
            <a:r>
              <a:rPr lang="it-IT" sz="1800" b="1" dirty="0"/>
              <a:t> </a:t>
            </a:r>
            <a:endParaRPr lang="it-IT" sz="1400" b="1" dirty="0"/>
          </a:p>
          <a:p>
            <a:pPr>
              <a:lnSpc>
                <a:spcPct val="100000"/>
              </a:lnSpc>
              <a:buClr>
                <a:srgbClr val="FFCC66"/>
              </a:buClr>
              <a:buFontTx/>
              <a:buNone/>
            </a:pPr>
            <a:r>
              <a:rPr lang="it-IT" dirty="0"/>
              <a:t>Security model and infrastructure</a:t>
            </a:r>
          </a:p>
          <a:p>
            <a:pPr>
              <a:lnSpc>
                <a:spcPct val="100000"/>
              </a:lnSpc>
              <a:buClr>
                <a:srgbClr val="FFCC66"/>
              </a:buClr>
              <a:buFontTx/>
              <a:buNone/>
            </a:pPr>
            <a:r>
              <a:rPr lang="it-IT" dirty="0"/>
              <a:t>Compute (CE) and Storage Elements (SE)</a:t>
            </a:r>
          </a:p>
          <a:p>
            <a:pPr>
              <a:lnSpc>
                <a:spcPct val="100000"/>
              </a:lnSpc>
              <a:buClr>
                <a:srgbClr val="FFCC66"/>
              </a:buClr>
              <a:buFontTx/>
              <a:buNone/>
            </a:pPr>
            <a:r>
              <a:rPr lang="it-IT" dirty="0"/>
              <a:t>Accounting</a:t>
            </a:r>
          </a:p>
          <a:p>
            <a:pPr>
              <a:lnSpc>
                <a:spcPct val="100000"/>
              </a:lnSpc>
              <a:buClr>
                <a:srgbClr val="FFCC66"/>
              </a:buClr>
              <a:buFontTx/>
              <a:buNone/>
            </a:pPr>
            <a:r>
              <a:rPr lang="it-IT" dirty="0"/>
              <a:t>Information and Monitoring</a:t>
            </a:r>
          </a:p>
        </p:txBody>
      </p:sp>
      <p:sp>
        <p:nvSpPr>
          <p:cNvPr id="364550" name="Text Box 6"/>
          <p:cNvSpPr txBox="1">
            <a:spLocks noChangeArrowheads="1"/>
          </p:cNvSpPr>
          <p:nvPr/>
        </p:nvSpPr>
        <p:spPr bwMode="auto">
          <a:xfrm>
            <a:off x="114300" y="1951038"/>
            <a:ext cx="3759660" cy="2187395"/>
          </a:xfrm>
          <a:prstGeom prst="rect">
            <a:avLst/>
          </a:prstGeom>
          <a:solidFill>
            <a:srgbClr val="FFFF00"/>
          </a:solidFill>
          <a:ln w="25400" algn="ctr">
            <a:solidFill>
              <a:schemeClr val="tx1"/>
            </a:solidFill>
            <a:miter lim="800000"/>
            <a:headEnd/>
            <a:tailEnd/>
          </a:ln>
          <a:effectLst/>
        </p:spPr>
        <p:txBody>
          <a:bodyPr wrap="none" lIns="90000" tIns="46800" rIns="90000" bIns="46800">
            <a:spAutoFit/>
          </a:bodyPr>
          <a:lstStyle/>
          <a:p>
            <a:pPr>
              <a:lnSpc>
                <a:spcPct val="100000"/>
              </a:lnSpc>
              <a:buClr>
                <a:srgbClr val="FFCC66"/>
              </a:buClr>
              <a:buFontTx/>
              <a:buNone/>
            </a:pPr>
            <a:r>
              <a:rPr lang="it-IT" sz="1800" b="1" dirty="0"/>
              <a:t>Higher-Level Grid Services</a:t>
            </a:r>
            <a:endParaRPr lang="it-IT" sz="1400" b="1" dirty="0"/>
          </a:p>
          <a:p>
            <a:pPr>
              <a:lnSpc>
                <a:spcPct val="100000"/>
              </a:lnSpc>
              <a:buClr>
                <a:srgbClr val="FFCC66"/>
              </a:buClr>
              <a:buFontTx/>
              <a:buNone/>
            </a:pPr>
            <a:r>
              <a:rPr lang="it-IT" sz="1400" b="1" dirty="0"/>
              <a:t>                                                                        </a:t>
            </a:r>
          </a:p>
          <a:p>
            <a:pPr>
              <a:lnSpc>
                <a:spcPct val="100000"/>
              </a:lnSpc>
              <a:buClr>
                <a:srgbClr val="FFCC66"/>
              </a:buClr>
              <a:buFontTx/>
              <a:buNone/>
            </a:pPr>
            <a:r>
              <a:rPr lang="it-IT" dirty="0"/>
              <a:t>Workload Management</a:t>
            </a:r>
          </a:p>
          <a:p>
            <a:pPr>
              <a:lnSpc>
                <a:spcPct val="100000"/>
              </a:lnSpc>
              <a:buClr>
                <a:srgbClr val="FFCC66"/>
              </a:buClr>
              <a:buFontTx/>
              <a:buNone/>
            </a:pPr>
            <a:r>
              <a:rPr lang="it-IT" dirty="0"/>
              <a:t>Replica Management</a:t>
            </a:r>
          </a:p>
          <a:p>
            <a:pPr>
              <a:lnSpc>
                <a:spcPct val="100000"/>
              </a:lnSpc>
              <a:buClr>
                <a:srgbClr val="FFCC66"/>
              </a:buClr>
              <a:buFontTx/>
              <a:buNone/>
            </a:pPr>
            <a:r>
              <a:rPr lang="it-IT" dirty="0"/>
              <a:t>Visualization</a:t>
            </a:r>
          </a:p>
          <a:p>
            <a:pPr>
              <a:lnSpc>
                <a:spcPct val="100000"/>
              </a:lnSpc>
              <a:buClr>
                <a:srgbClr val="FFCC66"/>
              </a:buClr>
              <a:buFontTx/>
              <a:buNone/>
            </a:pPr>
            <a:r>
              <a:rPr lang="it-IT" dirty="0"/>
              <a:t>Workflow</a:t>
            </a:r>
          </a:p>
          <a:p>
            <a:pPr>
              <a:lnSpc>
                <a:spcPct val="100000"/>
              </a:lnSpc>
              <a:buClr>
                <a:srgbClr val="FFCC66"/>
              </a:buClr>
              <a:buFontTx/>
              <a:buNone/>
            </a:pPr>
            <a:r>
              <a:rPr lang="it-IT" dirty="0"/>
              <a:t>Grid Economies</a:t>
            </a:r>
          </a:p>
          <a:p>
            <a:pPr>
              <a:lnSpc>
                <a:spcPct val="100000"/>
              </a:lnSpc>
              <a:buClr>
                <a:srgbClr val="FFCC66"/>
              </a:buClr>
              <a:buFontTx/>
              <a:buNone/>
            </a:pPr>
            <a:r>
              <a:rPr lang="it-IT" sz="1400" b="1" dirty="0"/>
              <a:t>...</a:t>
            </a:r>
          </a:p>
        </p:txBody>
      </p:sp>
      <p:sp>
        <p:nvSpPr>
          <p:cNvPr id="364551" name="Text Box 7"/>
          <p:cNvSpPr txBox="1">
            <a:spLocks noChangeArrowheads="1"/>
          </p:cNvSpPr>
          <p:nvPr/>
        </p:nvSpPr>
        <p:spPr bwMode="auto">
          <a:xfrm>
            <a:off x="76200" y="914400"/>
            <a:ext cx="3800475" cy="392113"/>
          </a:xfrm>
          <a:prstGeom prst="rect">
            <a:avLst/>
          </a:prstGeom>
          <a:solidFill>
            <a:srgbClr val="FFFF99"/>
          </a:solidFill>
          <a:ln w="25400" algn="ctr">
            <a:solidFill>
              <a:schemeClr val="tx1"/>
            </a:solidFill>
            <a:miter lim="800000"/>
            <a:headEnd/>
            <a:tailEnd/>
          </a:ln>
          <a:effectLst/>
        </p:spPr>
        <p:txBody>
          <a:bodyPr wrap="none" lIns="90000" tIns="46800" rIns="90000" bIns="46800">
            <a:spAutoFit/>
          </a:bodyPr>
          <a:lstStyle/>
          <a:p>
            <a:pPr>
              <a:lnSpc>
                <a:spcPct val="100000"/>
              </a:lnSpc>
              <a:buClr>
                <a:srgbClr val="FFCC66"/>
              </a:buClr>
              <a:buFontTx/>
              <a:buNone/>
            </a:pPr>
            <a:r>
              <a:rPr lang="it-IT" sz="1800" b="1"/>
              <a:t>                  Applications                 </a:t>
            </a:r>
            <a:endParaRPr lang="it-IT" sz="1400" b="1"/>
          </a:p>
        </p:txBody>
      </p:sp>
      <p:cxnSp>
        <p:nvCxnSpPr>
          <p:cNvPr id="364552" name="AutoShape 8"/>
          <p:cNvCxnSpPr>
            <a:cxnSpLocks noChangeShapeType="1"/>
            <a:stCxn id="364551" idx="2"/>
            <a:endCxn id="364550" idx="0"/>
          </p:cNvCxnSpPr>
          <p:nvPr/>
        </p:nvCxnSpPr>
        <p:spPr bwMode="auto">
          <a:xfrm rot="16200000" flipH="1">
            <a:off x="1663022" y="1619929"/>
            <a:ext cx="644525" cy="17692"/>
          </a:xfrm>
          <a:prstGeom prst="straightConnector1">
            <a:avLst/>
          </a:prstGeom>
          <a:noFill/>
          <a:ln w="25400">
            <a:solidFill>
              <a:schemeClr val="tx1"/>
            </a:solidFill>
            <a:round/>
            <a:headEnd type="triangle" w="med" len="med"/>
            <a:tailEnd type="triangle" w="med" len="med"/>
          </a:ln>
          <a:effectLst/>
        </p:spPr>
      </p:cxnSp>
      <p:cxnSp>
        <p:nvCxnSpPr>
          <p:cNvPr id="364553" name="AutoShape 9"/>
          <p:cNvCxnSpPr>
            <a:cxnSpLocks noChangeShapeType="1"/>
            <a:stCxn id="364550" idx="2"/>
            <a:endCxn id="364549" idx="0"/>
          </p:cNvCxnSpPr>
          <p:nvPr/>
        </p:nvCxnSpPr>
        <p:spPr bwMode="auto">
          <a:xfrm rot="16200000" flipH="1">
            <a:off x="2031619" y="4100943"/>
            <a:ext cx="347842" cy="422821"/>
          </a:xfrm>
          <a:prstGeom prst="straightConnector1">
            <a:avLst/>
          </a:prstGeom>
          <a:noFill/>
          <a:ln w="25400">
            <a:solidFill>
              <a:schemeClr val="tx1"/>
            </a:solidFill>
            <a:round/>
            <a:headEnd type="triangle" w="med" len="med"/>
            <a:tailEnd type="triangle" w="med" len="med"/>
          </a:ln>
          <a:effectLst/>
        </p:spPr>
      </p:cxnSp>
      <p:cxnSp>
        <p:nvCxnSpPr>
          <p:cNvPr id="364554" name="AutoShape 10"/>
          <p:cNvCxnSpPr>
            <a:cxnSpLocks noChangeShapeType="1"/>
            <a:stCxn id="364551" idx="3"/>
            <a:endCxn id="364549" idx="3"/>
          </p:cNvCxnSpPr>
          <p:nvPr/>
        </p:nvCxnSpPr>
        <p:spPr bwMode="auto">
          <a:xfrm>
            <a:off x="3876675" y="1110457"/>
            <a:ext cx="804827" cy="4254072"/>
          </a:xfrm>
          <a:prstGeom prst="curvedConnector3">
            <a:avLst>
              <a:gd name="adj1" fmla="val 128404"/>
            </a:avLst>
          </a:prstGeom>
          <a:noFill/>
          <a:ln w="25400">
            <a:solidFill>
              <a:schemeClr val="tx1"/>
            </a:solidFill>
            <a:round/>
            <a:headEnd type="triangle" w="med" len="med"/>
            <a:tailEnd type="triangle" w="med" len="med"/>
          </a:ln>
          <a:effectLst/>
        </p:spPr>
      </p:cxnSp>
      <p:pic>
        <p:nvPicPr>
          <p:cNvPr id="13" name="Picture 45" descr="glite_huge"/>
          <p:cNvPicPr>
            <a:picLocks noChangeAspect="1" noChangeArrowheads="1"/>
          </p:cNvPicPr>
          <p:nvPr/>
        </p:nvPicPr>
        <p:blipFill>
          <a:blip r:embed="rId4"/>
          <a:srcRect/>
          <a:stretch>
            <a:fillRect/>
          </a:stretch>
        </p:blipFill>
        <p:spPr bwMode="auto">
          <a:xfrm>
            <a:off x="228601" y="4495800"/>
            <a:ext cx="4343399" cy="1690933"/>
          </a:xfrm>
          <a:prstGeom prst="rect">
            <a:avLst/>
          </a:prstGeom>
          <a:noFill/>
          <a:ln w="9525">
            <a:noFill/>
            <a:miter lim="800000"/>
            <a:headEnd/>
            <a:tailEnd/>
          </a:ln>
        </p:spPr>
      </p:pic>
      <p:pic>
        <p:nvPicPr>
          <p:cNvPr id="14" name="Picture 45" descr="glite_huge"/>
          <p:cNvPicPr>
            <a:picLocks noChangeAspect="1" noChangeArrowheads="1"/>
          </p:cNvPicPr>
          <p:nvPr/>
        </p:nvPicPr>
        <p:blipFill>
          <a:blip r:embed="rId5" cstate="screen"/>
          <a:srcRect/>
          <a:stretch>
            <a:fillRect/>
          </a:stretch>
        </p:blipFill>
        <p:spPr bwMode="auto">
          <a:xfrm>
            <a:off x="2590801" y="2514600"/>
            <a:ext cx="1219200" cy="60960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heckerboard(across)">
                                      <p:cBhvr>
                                        <p:cTn id="1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ooter Placeholder 4"/>
          <p:cNvSpPr>
            <a:spLocks noGrp="1"/>
          </p:cNvSpPr>
          <p:nvPr>
            <p:ph type="ftr" sz="quarter" idx="10"/>
          </p:nvPr>
        </p:nvSpPr>
        <p:spPr>
          <a:noFill/>
        </p:spPr>
        <p:txBody>
          <a:bodyPr/>
          <a:lstStyle/>
          <a:p>
            <a:pPr algn="r" rtl="0" fontAlgn="base">
              <a:spcBef>
                <a:spcPct val="0"/>
              </a:spcBef>
              <a:spcAft>
                <a:spcPct val="0"/>
              </a:spcAft>
            </a:pPr>
            <a:r>
              <a:rPr lang="en-US" sz="1200" b="1" kern="1200" smtClean="0">
                <a:solidFill>
                  <a:prstClr val="black"/>
                </a:solidFill>
                <a:latin typeface="Arial" charset="0"/>
                <a:ea typeface="+mn-ea"/>
                <a:cs typeface="+mn-cs"/>
              </a:rPr>
              <a:t>David Groep, Belnet Networking Conference 2008</a:t>
            </a:r>
            <a:endParaRPr lang="en-GB" sz="1200" b="1" kern="1200">
              <a:solidFill>
                <a:prstClr val="black"/>
              </a:solidFill>
              <a:latin typeface="Arial" charset="0"/>
              <a:ea typeface="+mn-ea"/>
              <a:cs typeface="+mn-cs"/>
            </a:endParaRPr>
          </a:p>
        </p:txBody>
      </p:sp>
      <p:sp>
        <p:nvSpPr>
          <p:cNvPr id="10243" name="Slide Number Placeholder 5"/>
          <p:cNvSpPr>
            <a:spLocks noGrp="1"/>
          </p:cNvSpPr>
          <p:nvPr>
            <p:ph type="sldNum" sz="quarter" idx="11"/>
          </p:nvPr>
        </p:nvSpPr>
        <p:spPr>
          <a:noFill/>
        </p:spPr>
        <p:txBody>
          <a:bodyPr/>
          <a:lstStyle/>
          <a:p>
            <a:pPr algn="r" rtl="0" fontAlgn="base">
              <a:spcBef>
                <a:spcPct val="0"/>
              </a:spcBef>
              <a:spcAft>
                <a:spcPct val="0"/>
              </a:spcAft>
            </a:pPr>
            <a:fld id="{DFF0056E-D8A2-4142-93E1-A15CDA68722F}" type="slidenum">
              <a:rPr lang="en-GB" sz="1200" b="1" kern="1200">
                <a:solidFill>
                  <a:prstClr val="black"/>
                </a:solidFill>
                <a:latin typeface="Arial" charset="0"/>
                <a:ea typeface="+mn-ea"/>
                <a:cs typeface="+mn-cs"/>
              </a:rPr>
              <a:pPr algn="r" rtl="0" fontAlgn="base">
                <a:spcBef>
                  <a:spcPct val="0"/>
                </a:spcBef>
                <a:spcAft>
                  <a:spcPct val="0"/>
                </a:spcAft>
              </a:pPr>
              <a:t>12</a:t>
            </a:fld>
            <a:endParaRPr lang="en-GB" sz="1200" b="1" kern="1200">
              <a:solidFill>
                <a:prstClr val="black"/>
              </a:solidFill>
              <a:latin typeface="Arial" charset="0"/>
              <a:ea typeface="+mn-ea"/>
              <a:cs typeface="+mn-cs"/>
            </a:endParaRPr>
          </a:p>
        </p:txBody>
      </p:sp>
      <p:pic>
        <p:nvPicPr>
          <p:cNvPr id="10244" name="Picture 2"/>
          <p:cNvPicPr>
            <a:picLocks noChangeAspect="1" noChangeArrowheads="1"/>
          </p:cNvPicPr>
          <p:nvPr/>
        </p:nvPicPr>
        <p:blipFill>
          <a:blip r:embed="rId3"/>
          <a:srcRect/>
          <a:stretch>
            <a:fillRect/>
          </a:stretch>
        </p:blipFill>
        <p:spPr bwMode="auto">
          <a:xfrm>
            <a:off x="4543425" y="1436688"/>
            <a:ext cx="1220788" cy="1004887"/>
          </a:xfrm>
          <a:prstGeom prst="rect">
            <a:avLst/>
          </a:prstGeom>
          <a:noFill/>
          <a:ln w="9525">
            <a:noFill/>
            <a:miter lim="800000"/>
            <a:headEnd/>
            <a:tailEnd/>
          </a:ln>
        </p:spPr>
      </p:pic>
      <p:sp>
        <p:nvSpPr>
          <p:cNvPr id="10245" name="Rectangle 3"/>
          <p:cNvSpPr>
            <a:spLocks noGrp="1" noChangeArrowheads="1"/>
          </p:cNvSpPr>
          <p:nvPr>
            <p:ph type="title"/>
          </p:nvPr>
        </p:nvSpPr>
        <p:spPr/>
        <p:txBody>
          <a:bodyPr/>
          <a:lstStyle/>
          <a:p>
            <a:pPr eaLnBrk="1" hangingPunct="1"/>
            <a:r>
              <a:rPr lang="en-US" sz="2800" smtClean="0"/>
              <a:t>EGEE Achievements - Applications</a:t>
            </a:r>
            <a:endParaRPr lang="en-GB" sz="2800" smtClean="0"/>
          </a:p>
        </p:txBody>
      </p:sp>
      <p:sp>
        <p:nvSpPr>
          <p:cNvPr id="10246" name="Rectangle 4"/>
          <p:cNvSpPr>
            <a:spLocks noGrp="1" noChangeArrowheads="1"/>
          </p:cNvSpPr>
          <p:nvPr>
            <p:ph type="body" sz="half" idx="1"/>
          </p:nvPr>
        </p:nvSpPr>
        <p:spPr/>
        <p:txBody>
          <a:bodyPr/>
          <a:lstStyle/>
          <a:p>
            <a:pPr eaLnBrk="1" hangingPunct="1">
              <a:lnSpc>
                <a:spcPct val="90000"/>
              </a:lnSpc>
            </a:pPr>
            <a:r>
              <a:rPr lang="en-GB" sz="2000" smtClean="0"/>
              <a:t>&gt;27</a:t>
            </a:r>
            <a:r>
              <a:rPr lang="en-US" sz="2000" smtClean="0"/>
              <a:t>0 VOs from several scientific domains</a:t>
            </a:r>
          </a:p>
          <a:p>
            <a:pPr lvl="1" eaLnBrk="1" hangingPunct="1">
              <a:lnSpc>
                <a:spcPct val="90000"/>
              </a:lnSpc>
            </a:pPr>
            <a:r>
              <a:rPr lang="en-GB" sz="1900" smtClean="0"/>
              <a:t>Astronomy</a:t>
            </a:r>
            <a:r>
              <a:rPr lang="en-US" sz="1900" smtClean="0"/>
              <a:t> &amp; Astrophysics</a:t>
            </a:r>
          </a:p>
          <a:p>
            <a:pPr lvl="1" eaLnBrk="1" hangingPunct="1">
              <a:lnSpc>
                <a:spcPct val="90000"/>
              </a:lnSpc>
            </a:pPr>
            <a:r>
              <a:rPr lang="en-US" sz="1900" smtClean="0"/>
              <a:t>Civil Protection</a:t>
            </a:r>
            <a:endParaRPr lang="en-GB" sz="1900" smtClean="0"/>
          </a:p>
          <a:p>
            <a:pPr lvl="1" eaLnBrk="1" hangingPunct="1">
              <a:lnSpc>
                <a:spcPct val="90000"/>
              </a:lnSpc>
            </a:pPr>
            <a:r>
              <a:rPr lang="en-GB" sz="1900" smtClean="0"/>
              <a:t>Computational Chemistry</a:t>
            </a:r>
          </a:p>
          <a:p>
            <a:pPr lvl="1" eaLnBrk="1" hangingPunct="1">
              <a:lnSpc>
                <a:spcPct val="90000"/>
              </a:lnSpc>
            </a:pPr>
            <a:r>
              <a:rPr lang="en-GB" sz="1900" smtClean="0"/>
              <a:t>Comp. Fluid Dynamics</a:t>
            </a:r>
          </a:p>
          <a:p>
            <a:pPr lvl="1" eaLnBrk="1" hangingPunct="1">
              <a:lnSpc>
                <a:spcPct val="90000"/>
              </a:lnSpc>
            </a:pPr>
            <a:r>
              <a:rPr lang="en-GB" sz="1900" smtClean="0"/>
              <a:t>Computer Science/Tools</a:t>
            </a:r>
          </a:p>
          <a:p>
            <a:pPr lvl="1" eaLnBrk="1" hangingPunct="1">
              <a:lnSpc>
                <a:spcPct val="90000"/>
              </a:lnSpc>
            </a:pPr>
            <a:r>
              <a:rPr lang="en-GB" sz="1900" smtClean="0"/>
              <a:t>Condensed Matter Physics</a:t>
            </a:r>
          </a:p>
          <a:p>
            <a:pPr lvl="1" eaLnBrk="1" hangingPunct="1">
              <a:lnSpc>
                <a:spcPct val="90000"/>
              </a:lnSpc>
            </a:pPr>
            <a:r>
              <a:rPr lang="en-GB" sz="1900" smtClean="0"/>
              <a:t>Earth Sciences</a:t>
            </a:r>
          </a:p>
          <a:p>
            <a:pPr lvl="1" eaLnBrk="1" hangingPunct="1">
              <a:lnSpc>
                <a:spcPct val="90000"/>
              </a:lnSpc>
            </a:pPr>
            <a:r>
              <a:rPr lang="en-GB" sz="1900" smtClean="0"/>
              <a:t>Fusion</a:t>
            </a:r>
          </a:p>
          <a:p>
            <a:pPr lvl="1" eaLnBrk="1" hangingPunct="1">
              <a:lnSpc>
                <a:spcPct val="90000"/>
              </a:lnSpc>
            </a:pPr>
            <a:r>
              <a:rPr lang="en-US" sz="1900" smtClean="0"/>
              <a:t>High Energy Physics</a:t>
            </a:r>
          </a:p>
          <a:p>
            <a:pPr lvl="1" eaLnBrk="1" hangingPunct="1">
              <a:lnSpc>
                <a:spcPct val="90000"/>
              </a:lnSpc>
            </a:pPr>
            <a:r>
              <a:rPr lang="en-US" sz="1900" smtClean="0"/>
              <a:t>Life Sciences</a:t>
            </a:r>
            <a:endParaRPr lang="en-GB" sz="1900" smtClean="0"/>
          </a:p>
          <a:p>
            <a:pPr eaLnBrk="1" hangingPunct="1">
              <a:lnSpc>
                <a:spcPct val="90000"/>
              </a:lnSpc>
            </a:pPr>
            <a:r>
              <a:rPr lang="en-GB" sz="2000" smtClean="0"/>
              <a:t>Further applications </a:t>
            </a:r>
            <a:br>
              <a:rPr lang="en-GB" sz="2000" smtClean="0"/>
            </a:br>
            <a:r>
              <a:rPr lang="en-GB" sz="2000" smtClean="0"/>
              <a:t>under evaluation</a:t>
            </a:r>
          </a:p>
        </p:txBody>
      </p:sp>
      <p:pic>
        <p:nvPicPr>
          <p:cNvPr id="10247" name="Picture 5" descr="image2"/>
          <p:cNvPicPr>
            <a:picLocks noChangeAspect="1" noChangeArrowheads="1"/>
          </p:cNvPicPr>
          <p:nvPr/>
        </p:nvPicPr>
        <p:blipFill>
          <a:blip r:embed="rId4"/>
          <a:srcRect/>
          <a:stretch>
            <a:fillRect/>
          </a:stretch>
        </p:blipFill>
        <p:spPr bwMode="auto">
          <a:xfrm>
            <a:off x="5502275" y="849313"/>
            <a:ext cx="1379538" cy="1173162"/>
          </a:xfrm>
          <a:prstGeom prst="rect">
            <a:avLst/>
          </a:prstGeom>
          <a:noFill/>
          <a:ln w="9525">
            <a:noFill/>
            <a:miter lim="800000"/>
            <a:headEnd/>
            <a:tailEnd/>
          </a:ln>
        </p:spPr>
      </p:pic>
      <p:pic>
        <p:nvPicPr>
          <p:cNvPr id="10248" name="Picture 6"/>
          <p:cNvPicPr>
            <a:picLocks noChangeAspect="1" noChangeArrowheads="1"/>
          </p:cNvPicPr>
          <p:nvPr/>
        </p:nvPicPr>
        <p:blipFill>
          <a:blip r:embed="rId5" cstate="screen"/>
          <a:srcRect/>
          <a:stretch>
            <a:fillRect/>
          </a:stretch>
        </p:blipFill>
        <p:spPr bwMode="auto">
          <a:xfrm>
            <a:off x="7129463" y="2233613"/>
            <a:ext cx="2016125" cy="1089025"/>
          </a:xfrm>
          <a:prstGeom prst="rect">
            <a:avLst/>
          </a:prstGeom>
          <a:noFill/>
          <a:ln w="25400">
            <a:noFill/>
            <a:miter lim="800000"/>
            <a:headEnd/>
            <a:tailEnd/>
          </a:ln>
        </p:spPr>
      </p:pic>
      <p:pic>
        <p:nvPicPr>
          <p:cNvPr id="10249" name="Picture 7" descr="1cet"/>
          <p:cNvPicPr>
            <a:picLocks noChangeAspect="1" noChangeArrowheads="1"/>
          </p:cNvPicPr>
          <p:nvPr/>
        </p:nvPicPr>
        <p:blipFill>
          <a:blip r:embed="rId6"/>
          <a:srcRect/>
          <a:stretch>
            <a:fillRect/>
          </a:stretch>
        </p:blipFill>
        <p:spPr bwMode="auto">
          <a:xfrm>
            <a:off x="4343400" y="2081213"/>
            <a:ext cx="1241425" cy="1241425"/>
          </a:xfrm>
          <a:prstGeom prst="rect">
            <a:avLst/>
          </a:prstGeom>
          <a:noFill/>
          <a:ln w="9525">
            <a:noFill/>
            <a:miter lim="800000"/>
            <a:headEnd/>
            <a:tailEnd/>
          </a:ln>
        </p:spPr>
      </p:pic>
      <p:pic>
        <p:nvPicPr>
          <p:cNvPr id="10250" name="Picture 8"/>
          <p:cNvPicPr>
            <a:picLocks noChangeAspect="1" noChangeArrowheads="1"/>
          </p:cNvPicPr>
          <p:nvPr/>
        </p:nvPicPr>
        <p:blipFill>
          <a:blip r:embed="rId7"/>
          <a:srcRect/>
          <a:stretch>
            <a:fillRect/>
          </a:stretch>
        </p:blipFill>
        <p:spPr bwMode="auto">
          <a:xfrm>
            <a:off x="5764213" y="1436688"/>
            <a:ext cx="1468437" cy="1354137"/>
          </a:xfrm>
          <a:prstGeom prst="rect">
            <a:avLst/>
          </a:prstGeom>
          <a:noFill/>
          <a:ln w="25400" algn="ctr">
            <a:noFill/>
            <a:miter lim="800000"/>
            <a:headEnd/>
            <a:tailEnd/>
          </a:ln>
        </p:spPr>
      </p:pic>
      <p:pic>
        <p:nvPicPr>
          <p:cNvPr id="10251" name="Picture 9" descr="petrocaem"/>
          <p:cNvPicPr>
            <a:picLocks noChangeAspect="1" noChangeArrowheads="1"/>
          </p:cNvPicPr>
          <p:nvPr/>
        </p:nvPicPr>
        <p:blipFill>
          <a:blip r:embed="rId8"/>
          <a:srcRect/>
          <a:stretch>
            <a:fillRect/>
          </a:stretch>
        </p:blipFill>
        <p:spPr bwMode="auto">
          <a:xfrm>
            <a:off x="6985000" y="1195388"/>
            <a:ext cx="2089150" cy="1173162"/>
          </a:xfrm>
          <a:prstGeom prst="rect">
            <a:avLst/>
          </a:prstGeom>
          <a:noFill/>
          <a:ln w="28575">
            <a:noFill/>
            <a:miter lim="800000"/>
            <a:headEnd/>
            <a:tailEnd/>
          </a:ln>
        </p:spPr>
      </p:pic>
      <p:pic>
        <p:nvPicPr>
          <p:cNvPr id="10252" name="Picture 10"/>
          <p:cNvPicPr>
            <a:picLocks noChangeAspect="1" noChangeArrowheads="1"/>
          </p:cNvPicPr>
          <p:nvPr/>
        </p:nvPicPr>
        <p:blipFill>
          <a:blip r:embed="rId9"/>
          <a:srcRect/>
          <a:stretch>
            <a:fillRect/>
          </a:stretch>
        </p:blipFill>
        <p:spPr bwMode="auto">
          <a:xfrm>
            <a:off x="7704138" y="2978150"/>
            <a:ext cx="1441450" cy="1441450"/>
          </a:xfrm>
          <a:prstGeom prst="rect">
            <a:avLst/>
          </a:prstGeom>
          <a:noFill/>
          <a:ln w="25400" algn="ctr">
            <a:noFill/>
            <a:miter lim="800000"/>
            <a:headEnd/>
            <a:tailEnd/>
          </a:ln>
        </p:spPr>
      </p:pic>
      <p:pic>
        <p:nvPicPr>
          <p:cNvPr id="10253" name="Picture 11"/>
          <p:cNvPicPr>
            <a:picLocks noChangeAspect="1" noChangeArrowheads="1"/>
          </p:cNvPicPr>
          <p:nvPr/>
        </p:nvPicPr>
        <p:blipFill>
          <a:blip r:embed="rId10"/>
          <a:srcRect/>
          <a:stretch>
            <a:fillRect/>
          </a:stretch>
        </p:blipFill>
        <p:spPr bwMode="auto">
          <a:xfrm>
            <a:off x="4743450" y="3263900"/>
            <a:ext cx="1655763" cy="1081088"/>
          </a:xfrm>
          <a:prstGeom prst="rect">
            <a:avLst/>
          </a:prstGeom>
          <a:noFill/>
          <a:ln w="25400" algn="ctr">
            <a:noFill/>
            <a:miter lim="800000"/>
            <a:headEnd/>
            <a:tailEnd/>
          </a:ln>
        </p:spPr>
      </p:pic>
      <p:pic>
        <p:nvPicPr>
          <p:cNvPr id="10254" name="Picture 12" descr="magic"/>
          <p:cNvPicPr>
            <a:picLocks noChangeAspect="1" noChangeArrowheads="1"/>
          </p:cNvPicPr>
          <p:nvPr/>
        </p:nvPicPr>
        <p:blipFill>
          <a:blip r:embed="rId11"/>
          <a:srcRect/>
          <a:stretch>
            <a:fillRect/>
          </a:stretch>
        </p:blipFill>
        <p:spPr bwMode="auto">
          <a:xfrm>
            <a:off x="5584825" y="2635250"/>
            <a:ext cx="1792288" cy="1257300"/>
          </a:xfrm>
          <a:prstGeom prst="rect">
            <a:avLst/>
          </a:prstGeom>
          <a:noFill/>
          <a:ln w="25400">
            <a:solidFill>
              <a:srgbClr val="333399"/>
            </a:solidFill>
            <a:miter lim="800000"/>
            <a:headEnd/>
            <a:tailEnd/>
          </a:ln>
        </p:spPr>
      </p:pic>
      <p:sp>
        <p:nvSpPr>
          <p:cNvPr id="10255" name="Text Box 13"/>
          <p:cNvSpPr txBox="1">
            <a:spLocks noChangeArrowheads="1"/>
          </p:cNvSpPr>
          <p:nvPr/>
        </p:nvSpPr>
        <p:spPr bwMode="auto">
          <a:xfrm>
            <a:off x="0" y="5778500"/>
            <a:ext cx="5284788" cy="1079500"/>
          </a:xfrm>
          <a:prstGeom prst="rect">
            <a:avLst/>
          </a:prstGeom>
          <a:solidFill>
            <a:schemeClr val="bg2"/>
          </a:solidFill>
          <a:ln w="12700" algn="ctr">
            <a:solidFill>
              <a:schemeClr val="accent1"/>
            </a:solidFill>
            <a:miter lim="800000"/>
            <a:headEnd/>
            <a:tailEnd/>
          </a:ln>
        </p:spPr>
        <p:txBody>
          <a:bodyPr lIns="90000" tIns="46800" rIns="90000" bIns="46800">
            <a:spAutoFit/>
          </a:bodyPr>
          <a:lstStyle/>
          <a:p>
            <a:pPr algn="l" rtl="0" fontAlgn="base">
              <a:spcBef>
                <a:spcPct val="0"/>
              </a:spcBef>
              <a:spcAft>
                <a:spcPct val="0"/>
              </a:spcAft>
              <a:buClr>
                <a:srgbClr val="FFCC66"/>
              </a:buClr>
            </a:pPr>
            <a:r>
              <a:rPr lang="en-GB" sz="2000" b="1" kern="1200">
                <a:solidFill>
                  <a:prstClr val="black"/>
                </a:solidFill>
                <a:latin typeface="Arial" charset="0"/>
                <a:ea typeface="+mn-ea"/>
                <a:cs typeface="+mn-cs"/>
              </a:rPr>
              <a:t>Applications have moved from </a:t>
            </a:r>
            <a:br>
              <a:rPr lang="en-GB" sz="2000" b="1" kern="1200">
                <a:solidFill>
                  <a:prstClr val="black"/>
                </a:solidFill>
                <a:latin typeface="Arial" charset="0"/>
                <a:ea typeface="+mn-ea"/>
                <a:cs typeface="+mn-cs"/>
              </a:rPr>
            </a:br>
            <a:r>
              <a:rPr lang="en-GB" sz="2000" b="1" kern="1200">
                <a:solidFill>
                  <a:prstClr val="black"/>
                </a:solidFill>
                <a:latin typeface="Arial" charset="0"/>
                <a:ea typeface="+mn-ea"/>
                <a:cs typeface="+mn-cs"/>
              </a:rPr>
              <a:t>testing to routine and daily usage</a:t>
            </a:r>
          </a:p>
          <a:p>
            <a:pPr algn="l" rtl="0" fontAlgn="base">
              <a:spcBef>
                <a:spcPct val="0"/>
              </a:spcBef>
              <a:spcAft>
                <a:spcPct val="0"/>
              </a:spcAft>
              <a:buClr>
                <a:srgbClr val="FFCC66"/>
              </a:buClr>
            </a:pPr>
            <a:r>
              <a:rPr lang="en-GB" sz="2000" b="1" kern="1200">
                <a:solidFill>
                  <a:prstClr val="black"/>
                </a:solidFill>
                <a:latin typeface="Arial" charset="0"/>
                <a:ea typeface="+mn-ea"/>
                <a:cs typeface="+mn-cs"/>
              </a:rPr>
              <a:t>	</a:t>
            </a:r>
            <a:r>
              <a:rPr lang="en-GB" b="1" kern="1200">
                <a:solidFill>
                  <a:prstClr val="black"/>
                </a:solidFill>
                <a:latin typeface="Arial" charset="0"/>
                <a:ea typeface="+mn-ea"/>
                <a:cs typeface="+mn-cs"/>
              </a:rPr>
              <a:t>~80-95% efficiency</a:t>
            </a:r>
          </a:p>
        </p:txBody>
      </p:sp>
      <p:pic>
        <p:nvPicPr>
          <p:cNvPr id="10256" name="Image 7" descr="cpu-utilization-by-date.png"/>
          <p:cNvPicPr>
            <a:picLocks noChangeAspect="1"/>
          </p:cNvPicPr>
          <p:nvPr/>
        </p:nvPicPr>
        <p:blipFill>
          <a:blip r:embed="rId12" cstate="screen"/>
          <a:srcRect/>
          <a:stretch>
            <a:fillRect/>
          </a:stretch>
        </p:blipFill>
        <p:spPr bwMode="auto">
          <a:xfrm>
            <a:off x="5287963" y="4375150"/>
            <a:ext cx="3856037" cy="2482850"/>
          </a:xfrm>
          <a:prstGeom prst="rect">
            <a:avLst/>
          </a:prstGeom>
          <a:noFill/>
          <a:ln w="9525">
            <a:noFill/>
            <a:miter lim="800000"/>
            <a:headEnd/>
            <a:tailEnd/>
          </a:ln>
        </p:spPr>
      </p:pic>
      <p:sp>
        <p:nvSpPr>
          <p:cNvPr id="17" name="TextBox 16"/>
          <p:cNvSpPr txBox="1"/>
          <p:nvPr/>
        </p:nvSpPr>
        <p:spPr>
          <a:xfrm>
            <a:off x="762000" y="3429000"/>
            <a:ext cx="7289800" cy="646113"/>
          </a:xfrm>
          <a:prstGeom prst="rect">
            <a:avLst/>
          </a:prstGeom>
          <a:solidFill>
            <a:schemeClr val="accent3"/>
          </a:solidFill>
        </p:spPr>
        <p:style>
          <a:lnRef idx="2">
            <a:schemeClr val="accent3"/>
          </a:lnRef>
          <a:fillRef idx="1">
            <a:schemeClr val="lt1"/>
          </a:fillRef>
          <a:effectRef idx="0">
            <a:schemeClr val="accent3"/>
          </a:effectRef>
          <a:fontRef idx="minor">
            <a:schemeClr val="dk1"/>
          </a:fontRef>
        </p:style>
        <p:txBody>
          <a:bodyPr wrap="none">
            <a:spAutoFit/>
          </a:bodyPr>
          <a:lstStyle/>
          <a:p>
            <a:pPr algn="ctr" rtl="0" fontAlgn="base">
              <a:spcBef>
                <a:spcPct val="0"/>
              </a:spcBef>
              <a:spcAft>
                <a:spcPct val="0"/>
              </a:spcAft>
              <a:defRPr/>
            </a:pPr>
            <a:r>
              <a:rPr lang="en-US" kern="1200" dirty="0">
                <a:solidFill>
                  <a:prstClr val="black"/>
                </a:solidFill>
                <a:latin typeface="Arial"/>
                <a:ea typeface="+mn-ea"/>
                <a:cs typeface="+mn-cs"/>
              </a:rPr>
              <a:t>How do we match the expectations of the growing user communities?</a:t>
            </a:r>
          </a:p>
          <a:p>
            <a:pPr marL="457200" lvl="1" algn="ctr" rtl="0" fontAlgn="base">
              <a:spcBef>
                <a:spcPct val="0"/>
              </a:spcBef>
              <a:spcAft>
                <a:spcPct val="0"/>
              </a:spcAft>
              <a:defRPr/>
            </a:pPr>
            <a:r>
              <a:rPr lang="en-US" kern="1200" dirty="0">
                <a:solidFill>
                  <a:prstClr val="black"/>
                </a:solidFill>
                <a:latin typeface="Arial"/>
                <a:ea typeface="+mn-ea"/>
                <a:cs typeface="+mn-cs"/>
              </a:rPr>
              <a:t>Will we have enough computing resources to satisfy their needs?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Rectangle 2"/>
          <p:cNvSpPr>
            <a:spLocks noGrp="1" noChangeArrowheads="1"/>
          </p:cNvSpPr>
          <p:nvPr>
            <p:ph type="title" sz="quarter"/>
          </p:nvPr>
        </p:nvSpPr>
        <p:spPr>
          <a:xfrm>
            <a:off x="2254250" y="166688"/>
            <a:ext cx="6734175" cy="454025"/>
          </a:xfrm>
        </p:spPr>
        <p:txBody>
          <a:bodyPr/>
          <a:lstStyle/>
          <a:p>
            <a:pPr eaLnBrk="1" hangingPunct="1"/>
            <a:r>
              <a:rPr lang="fr-FR" sz="2800" dirty="0" err="1" smtClean="0"/>
              <a:t>Earth</a:t>
            </a:r>
            <a:r>
              <a:rPr lang="fr-FR" sz="2800" dirty="0" smtClean="0"/>
              <a:t> Science</a:t>
            </a:r>
          </a:p>
        </p:txBody>
      </p:sp>
      <p:pic>
        <p:nvPicPr>
          <p:cNvPr id="1031" name="Picture 3" descr="miniozoneholeeurope301199"/>
          <p:cNvPicPr>
            <a:picLocks noGrp="1" noChangeAspect="1" noChangeArrowheads="1"/>
          </p:cNvPicPr>
          <p:nvPr>
            <p:ph sz="quarter" idx="1"/>
          </p:nvPr>
        </p:nvPicPr>
        <p:blipFill>
          <a:blip r:embed="rId5"/>
          <a:srcRect l="2083" t="7639" r="4167" b="12172"/>
          <a:stretch>
            <a:fillRect/>
          </a:stretch>
        </p:blipFill>
        <p:spPr>
          <a:xfrm>
            <a:off x="34925" y="1052513"/>
            <a:ext cx="2232025" cy="1252537"/>
          </a:xfrm>
        </p:spPr>
      </p:pic>
      <p:pic>
        <p:nvPicPr>
          <p:cNvPr id="1032" name="Picture 4"/>
          <p:cNvPicPr>
            <a:picLocks noGrp="1" noChangeAspect="1" noChangeArrowheads="1"/>
          </p:cNvPicPr>
          <p:nvPr>
            <p:ph sz="quarter" idx="2"/>
          </p:nvPr>
        </p:nvPicPr>
        <p:blipFill>
          <a:blip r:embed="rId6" cstate="screen"/>
          <a:srcRect/>
          <a:stretch>
            <a:fillRect/>
          </a:stretch>
        </p:blipFill>
        <p:spPr>
          <a:xfrm>
            <a:off x="2339975" y="1125538"/>
            <a:ext cx="2343150" cy="1865312"/>
          </a:xfrm>
        </p:spPr>
      </p:pic>
      <p:sp>
        <p:nvSpPr>
          <p:cNvPr id="1033" name="Text Box 5"/>
          <p:cNvSpPr txBox="1">
            <a:spLocks noChangeArrowheads="1"/>
          </p:cNvSpPr>
          <p:nvPr/>
        </p:nvSpPr>
        <p:spPr bwMode="auto">
          <a:xfrm>
            <a:off x="107950" y="2492375"/>
            <a:ext cx="2232025" cy="1577975"/>
          </a:xfrm>
          <a:prstGeom prst="rect">
            <a:avLst/>
          </a:prstGeom>
          <a:noFill/>
          <a:ln w="19050" algn="ctr">
            <a:solidFill>
              <a:schemeClr val="tx1"/>
            </a:solidFill>
            <a:miter lim="800000"/>
            <a:headEnd/>
            <a:tailEnd/>
          </a:ln>
        </p:spPr>
        <p:txBody>
          <a:bodyPr>
            <a:spAutoFit/>
          </a:bodyPr>
          <a:lstStyle/>
          <a:p>
            <a:pPr eaLnBrk="0" hangingPunct="0">
              <a:spcBef>
                <a:spcPct val="50000"/>
              </a:spcBef>
              <a:spcAft>
                <a:spcPct val="15000"/>
              </a:spcAft>
              <a:buClr>
                <a:srgbClr val="CC6600"/>
              </a:buClr>
              <a:buSzPct val="120000"/>
              <a:buFont typeface="Arial" charset="0"/>
              <a:buNone/>
            </a:pPr>
            <a:r>
              <a:rPr lang="fr-FR" sz="1600"/>
              <a:t>ESA, UTV(IT), KNMI(NL), IPSL(FR)- Production and validation of 7 years of Ozone profiles from GOME</a:t>
            </a:r>
          </a:p>
        </p:txBody>
      </p:sp>
      <p:sp>
        <p:nvSpPr>
          <p:cNvPr id="1034" name="Text Box 6"/>
          <p:cNvSpPr txBox="1">
            <a:spLocks noChangeArrowheads="1"/>
          </p:cNvSpPr>
          <p:nvPr/>
        </p:nvSpPr>
        <p:spPr bwMode="auto">
          <a:xfrm>
            <a:off x="2484438" y="3141663"/>
            <a:ext cx="1943100" cy="1608137"/>
          </a:xfrm>
          <a:prstGeom prst="rect">
            <a:avLst/>
          </a:prstGeom>
          <a:noFill/>
          <a:ln w="19050" algn="ctr">
            <a:solidFill>
              <a:srgbClr val="FF9900"/>
            </a:solidFill>
            <a:miter lim="800000"/>
            <a:headEnd/>
            <a:tailEnd/>
          </a:ln>
        </p:spPr>
        <p:txBody>
          <a:bodyPr>
            <a:spAutoFit/>
          </a:bodyPr>
          <a:lstStyle/>
          <a:p>
            <a:pPr eaLnBrk="0" hangingPunct="0">
              <a:spcBef>
                <a:spcPct val="50000"/>
              </a:spcBef>
              <a:spcAft>
                <a:spcPct val="15000"/>
              </a:spcAft>
              <a:buClr>
                <a:srgbClr val="CC6600"/>
              </a:buClr>
              <a:buSzPct val="120000"/>
              <a:buFont typeface="Arial" charset="0"/>
              <a:buNone/>
            </a:pPr>
            <a:r>
              <a:rPr lang="fr-FR" sz="1600"/>
              <a:t>Rapid Earthquake analysis (mechanism and epicenter)              50- 100CPUs </a:t>
            </a:r>
            <a:r>
              <a:rPr lang="fr-FR"/>
              <a:t>IPGP(FR)</a:t>
            </a:r>
          </a:p>
        </p:txBody>
      </p:sp>
      <p:pic>
        <p:nvPicPr>
          <p:cNvPr id="48135" name="flux_sim.avi">
            <a:hlinkClick r:id="" action="ppaction://media"/>
          </p:cNvPr>
          <p:cNvPicPr>
            <a:picLocks noGrp="1" noRot="1" noChangeAspect="1" noChangeArrowheads="1"/>
          </p:cNvPicPr>
          <p:nvPr>
            <p:ph sz="quarter" idx="4"/>
            <a:videoFile r:link="rId2"/>
          </p:nvPr>
        </p:nvPicPr>
        <p:blipFill>
          <a:blip r:embed="rId7"/>
          <a:srcRect/>
          <a:stretch>
            <a:fillRect/>
          </a:stretch>
        </p:blipFill>
        <p:spPr>
          <a:xfrm>
            <a:off x="6784975" y="5129213"/>
            <a:ext cx="0" cy="0"/>
          </a:xfrm>
        </p:spPr>
      </p:pic>
      <p:pic>
        <p:nvPicPr>
          <p:cNvPr id="48136" name="flux_sim.avi">
            <a:hlinkClick r:id="" action="ppaction://media"/>
          </p:cNvPr>
          <p:cNvPicPr>
            <a:picLocks noRot="1" noChangeAspect="1" noChangeArrowheads="1"/>
          </p:cNvPicPr>
          <p:nvPr>
            <a:videoFile r:link="rId2"/>
          </p:nvPr>
        </p:nvPicPr>
        <p:blipFill>
          <a:blip r:embed="rId7"/>
          <a:srcRect/>
          <a:stretch>
            <a:fillRect/>
          </a:stretch>
        </p:blipFill>
        <p:spPr bwMode="auto">
          <a:xfrm>
            <a:off x="6732588" y="2781300"/>
            <a:ext cx="2232025" cy="1987550"/>
          </a:xfrm>
          <a:prstGeom prst="rect">
            <a:avLst/>
          </a:prstGeom>
          <a:noFill/>
          <a:ln w="9525">
            <a:noFill/>
            <a:miter lim="800000"/>
            <a:headEnd/>
            <a:tailEnd/>
          </a:ln>
        </p:spPr>
      </p:pic>
      <p:sp>
        <p:nvSpPr>
          <p:cNvPr id="1037" name="Text Box 9"/>
          <p:cNvSpPr txBox="1">
            <a:spLocks noChangeArrowheads="1"/>
          </p:cNvSpPr>
          <p:nvPr/>
        </p:nvSpPr>
        <p:spPr bwMode="auto">
          <a:xfrm>
            <a:off x="6877050" y="4797425"/>
            <a:ext cx="2087563" cy="1333500"/>
          </a:xfrm>
          <a:prstGeom prst="rect">
            <a:avLst/>
          </a:prstGeom>
          <a:noFill/>
          <a:ln w="19050" algn="ctr">
            <a:solidFill>
              <a:srgbClr val="33CC33"/>
            </a:solidFill>
            <a:miter lim="800000"/>
            <a:headEnd/>
            <a:tailEnd/>
          </a:ln>
        </p:spPr>
        <p:txBody>
          <a:bodyPr>
            <a:spAutoFit/>
          </a:bodyPr>
          <a:lstStyle/>
          <a:p>
            <a:pPr eaLnBrk="0" hangingPunct="0">
              <a:spcBef>
                <a:spcPct val="50000"/>
              </a:spcBef>
              <a:spcAft>
                <a:spcPct val="15000"/>
              </a:spcAft>
              <a:buClr>
                <a:srgbClr val="CC6600"/>
              </a:buClr>
              <a:buSzPct val="120000"/>
              <a:buFont typeface="Arial" charset="0"/>
              <a:buNone/>
            </a:pPr>
            <a:r>
              <a:rPr lang="fr-FR" sz="1600"/>
              <a:t>Modelling seawater intrusion in costal aquifer (SWIMED) CRS4(IT),INAT(TU),Univ.Neuchâtel(CH)</a:t>
            </a:r>
          </a:p>
        </p:txBody>
      </p:sp>
      <p:grpSp>
        <p:nvGrpSpPr>
          <p:cNvPr id="2" name="Group 10"/>
          <p:cNvGrpSpPr>
            <a:grpSpLocks/>
          </p:cNvGrpSpPr>
          <p:nvPr/>
        </p:nvGrpSpPr>
        <p:grpSpPr bwMode="auto">
          <a:xfrm>
            <a:off x="4427538" y="1125538"/>
            <a:ext cx="2247900" cy="1839912"/>
            <a:chOff x="144" y="528"/>
            <a:chExt cx="2208" cy="1775"/>
          </a:xfrm>
        </p:grpSpPr>
        <p:grpSp>
          <p:nvGrpSpPr>
            <p:cNvPr id="3" name="Group 11"/>
            <p:cNvGrpSpPr>
              <a:grpSpLocks/>
            </p:cNvGrpSpPr>
            <p:nvPr/>
          </p:nvGrpSpPr>
          <p:grpSpPr bwMode="auto">
            <a:xfrm>
              <a:off x="144" y="1165"/>
              <a:ext cx="2208" cy="1138"/>
              <a:chOff x="768" y="1392"/>
              <a:chExt cx="3984" cy="2553"/>
            </a:xfrm>
          </p:grpSpPr>
          <p:graphicFrame>
            <p:nvGraphicFramePr>
              <p:cNvPr id="1028" name="Object 4"/>
              <p:cNvGraphicFramePr>
                <a:graphicFrameLocks noChangeAspect="1"/>
              </p:cNvGraphicFramePr>
              <p:nvPr/>
            </p:nvGraphicFramePr>
            <p:xfrm>
              <a:off x="768" y="1392"/>
              <a:ext cx="3984" cy="624"/>
            </p:xfrm>
            <a:graphic>
              <a:graphicData uri="http://schemas.openxmlformats.org/presentationml/2006/ole">
                <p:oleObj spid="_x0000_s3076" name="Image" r:id="rId8" imgW="4168020" imgH="3087893" progId="">
                  <p:embed/>
                </p:oleObj>
              </a:graphicData>
            </a:graphic>
          </p:graphicFrame>
          <p:graphicFrame>
            <p:nvGraphicFramePr>
              <p:cNvPr id="1029" name="Object 5"/>
              <p:cNvGraphicFramePr>
                <a:graphicFrameLocks noChangeAspect="1"/>
              </p:cNvGraphicFramePr>
              <p:nvPr/>
            </p:nvGraphicFramePr>
            <p:xfrm>
              <a:off x="768" y="2016"/>
              <a:ext cx="3984" cy="1929"/>
            </p:xfrm>
            <a:graphic>
              <a:graphicData uri="http://schemas.openxmlformats.org/presentationml/2006/ole">
                <p:oleObj spid="_x0000_s3077" name="Image" r:id="rId9" imgW="6353689" imgH="3062478" progId="">
                  <p:embed/>
                </p:oleObj>
              </a:graphicData>
            </a:graphic>
          </p:graphicFrame>
        </p:grpSp>
        <p:grpSp>
          <p:nvGrpSpPr>
            <p:cNvPr id="4" name="Group 14"/>
            <p:cNvGrpSpPr>
              <a:grpSpLocks/>
            </p:cNvGrpSpPr>
            <p:nvPr/>
          </p:nvGrpSpPr>
          <p:grpSpPr bwMode="auto">
            <a:xfrm>
              <a:off x="144" y="528"/>
              <a:ext cx="2208" cy="910"/>
              <a:chOff x="3168" y="1584"/>
              <a:chExt cx="2496" cy="1200"/>
            </a:xfrm>
          </p:grpSpPr>
          <p:pic>
            <p:nvPicPr>
              <p:cNvPr id="1052" name="Picture 15"/>
              <p:cNvPicPr>
                <a:picLocks noChangeArrowheads="1"/>
              </p:cNvPicPr>
              <p:nvPr/>
            </p:nvPicPr>
            <p:blipFill>
              <a:blip r:embed="rId10">
                <a:lum bright="20000"/>
              </a:blip>
              <a:srcRect/>
              <a:stretch>
                <a:fillRect/>
              </a:stretch>
            </p:blipFill>
            <p:spPr bwMode="auto">
              <a:xfrm>
                <a:off x="3168" y="1584"/>
                <a:ext cx="2496" cy="1200"/>
              </a:xfrm>
              <a:prstGeom prst="rect">
                <a:avLst/>
              </a:prstGeom>
              <a:noFill/>
              <a:ln w="3175">
                <a:noFill/>
                <a:miter lim="800000"/>
                <a:headEnd/>
                <a:tailEnd/>
              </a:ln>
            </p:spPr>
          </p:pic>
          <p:graphicFrame>
            <p:nvGraphicFramePr>
              <p:cNvPr id="1026" name="Object 2"/>
              <p:cNvGraphicFramePr>
                <a:graphicFrameLocks noChangeAspect="1"/>
              </p:cNvGraphicFramePr>
              <p:nvPr/>
            </p:nvGraphicFramePr>
            <p:xfrm>
              <a:off x="3168" y="1584"/>
              <a:ext cx="816" cy="485"/>
            </p:xfrm>
            <a:graphic>
              <a:graphicData uri="http://schemas.openxmlformats.org/presentationml/2006/ole">
                <p:oleObj spid="_x0000_s3074" name="Image" r:id="rId11" imgW="3697847" imgH="2566890" progId="">
                  <p:embed/>
                </p:oleObj>
              </a:graphicData>
            </a:graphic>
          </p:graphicFrame>
          <p:graphicFrame>
            <p:nvGraphicFramePr>
              <p:cNvPr id="1027" name="Object 3"/>
              <p:cNvGraphicFramePr>
                <a:graphicFrameLocks noChangeAspect="1"/>
              </p:cNvGraphicFramePr>
              <p:nvPr/>
            </p:nvGraphicFramePr>
            <p:xfrm>
              <a:off x="4848" y="2269"/>
              <a:ext cx="816" cy="515"/>
            </p:xfrm>
            <a:graphic>
              <a:graphicData uri="http://schemas.openxmlformats.org/presentationml/2006/ole">
                <p:oleObj spid="_x0000_s3075" name="Image" r:id="rId12" imgW="2541475" imgH="1804448" progId="">
                  <p:embed/>
                </p:oleObj>
              </a:graphicData>
            </a:graphic>
          </p:graphicFrame>
        </p:grpSp>
        <p:sp>
          <p:nvSpPr>
            <p:cNvPr id="1051" name="Rectangle 18"/>
            <p:cNvSpPr>
              <a:spLocks noChangeArrowheads="1"/>
            </p:cNvSpPr>
            <p:nvPr/>
          </p:nvSpPr>
          <p:spPr bwMode="auto">
            <a:xfrm>
              <a:off x="144" y="528"/>
              <a:ext cx="2208" cy="910"/>
            </a:xfrm>
            <a:prstGeom prst="rect">
              <a:avLst/>
            </a:prstGeom>
            <a:noFill/>
            <a:ln w="9525">
              <a:solidFill>
                <a:schemeClr val="tx1"/>
              </a:solidFill>
              <a:miter lim="800000"/>
              <a:headEnd/>
              <a:tailEnd/>
            </a:ln>
          </p:spPr>
          <p:txBody>
            <a:bodyPr wrap="none" anchor="ctr"/>
            <a:lstStyle/>
            <a:p>
              <a:pPr>
                <a:buFont typeface="Arial" charset="0"/>
                <a:buNone/>
              </a:pPr>
              <a:endParaRPr lang="en-US"/>
            </a:p>
          </p:txBody>
        </p:sp>
      </p:grpSp>
      <p:sp>
        <p:nvSpPr>
          <p:cNvPr id="1039" name="Text Box 19"/>
          <p:cNvSpPr txBox="1">
            <a:spLocks noChangeArrowheads="1"/>
          </p:cNvSpPr>
          <p:nvPr/>
        </p:nvSpPr>
        <p:spPr bwMode="auto">
          <a:xfrm>
            <a:off x="4643438" y="3141663"/>
            <a:ext cx="2016125" cy="844550"/>
          </a:xfrm>
          <a:prstGeom prst="rect">
            <a:avLst/>
          </a:prstGeom>
          <a:noFill/>
          <a:ln w="19050" algn="ctr">
            <a:solidFill>
              <a:srgbClr val="FF9900"/>
            </a:solidFill>
            <a:miter lim="800000"/>
            <a:headEnd/>
            <a:tailEnd/>
          </a:ln>
        </p:spPr>
        <p:txBody>
          <a:bodyPr>
            <a:spAutoFit/>
          </a:bodyPr>
          <a:lstStyle/>
          <a:p>
            <a:pPr eaLnBrk="0" hangingPunct="0">
              <a:spcBef>
                <a:spcPct val="50000"/>
              </a:spcBef>
              <a:spcAft>
                <a:spcPct val="15000"/>
              </a:spcAft>
              <a:buClr>
                <a:srgbClr val="CC6600"/>
              </a:buClr>
              <a:buSzPct val="120000"/>
              <a:buFont typeface="Arial" charset="0"/>
              <a:buNone/>
            </a:pPr>
            <a:r>
              <a:rPr lang="fr-FR" sz="1600"/>
              <a:t>Geocluster for Academy and industry CGG(FR)</a:t>
            </a:r>
          </a:p>
        </p:txBody>
      </p:sp>
      <p:sp>
        <p:nvSpPr>
          <p:cNvPr id="1040" name="Text Box 20"/>
          <p:cNvSpPr txBox="1">
            <a:spLocks noChangeArrowheads="1"/>
          </p:cNvSpPr>
          <p:nvPr/>
        </p:nvSpPr>
        <p:spPr bwMode="auto">
          <a:xfrm>
            <a:off x="6732588" y="1125538"/>
            <a:ext cx="2411412" cy="1333500"/>
          </a:xfrm>
          <a:prstGeom prst="rect">
            <a:avLst/>
          </a:prstGeom>
          <a:noFill/>
          <a:ln w="19050" algn="ctr">
            <a:solidFill>
              <a:srgbClr val="33CC33"/>
            </a:solidFill>
            <a:miter lim="800000"/>
            <a:headEnd/>
            <a:tailEnd/>
          </a:ln>
        </p:spPr>
        <p:txBody>
          <a:bodyPr>
            <a:spAutoFit/>
          </a:bodyPr>
          <a:lstStyle/>
          <a:p>
            <a:pPr eaLnBrk="0" hangingPunct="0">
              <a:spcBef>
                <a:spcPct val="50000"/>
              </a:spcBef>
              <a:spcAft>
                <a:spcPct val="15000"/>
              </a:spcAft>
              <a:buClr>
                <a:srgbClr val="CC6600"/>
              </a:buClr>
              <a:buSzPct val="120000"/>
              <a:buFont typeface="Arial" charset="0"/>
              <a:buNone/>
            </a:pPr>
            <a:r>
              <a:rPr lang="fr-FR" sz="1600"/>
              <a:t>Flood of a Danube river-Cascade of models (meteorology,hydraulic ,hydrodynamic….) UISAV(SK)</a:t>
            </a:r>
          </a:p>
        </p:txBody>
      </p:sp>
      <p:sp>
        <p:nvSpPr>
          <p:cNvPr id="1041" name="Text Box 21"/>
          <p:cNvSpPr txBox="1">
            <a:spLocks noChangeArrowheads="1"/>
          </p:cNvSpPr>
          <p:nvPr/>
        </p:nvSpPr>
        <p:spPr bwMode="auto">
          <a:xfrm>
            <a:off x="0" y="4724400"/>
            <a:ext cx="2051050" cy="427038"/>
          </a:xfrm>
          <a:prstGeom prst="rect">
            <a:avLst/>
          </a:prstGeom>
          <a:noFill/>
          <a:ln w="9525" algn="ctr">
            <a:noFill/>
            <a:miter lim="800000"/>
            <a:headEnd/>
            <a:tailEnd/>
          </a:ln>
        </p:spPr>
        <p:txBody>
          <a:bodyPr>
            <a:spAutoFit/>
          </a:bodyPr>
          <a:lstStyle/>
          <a:p>
            <a:pPr eaLnBrk="0" hangingPunct="0">
              <a:spcBef>
                <a:spcPct val="50000"/>
              </a:spcBef>
              <a:spcAft>
                <a:spcPct val="15000"/>
              </a:spcAft>
              <a:buClr>
                <a:srgbClr val="CC6600"/>
              </a:buClr>
              <a:buSzPct val="120000"/>
              <a:buFont typeface="Arial" charset="0"/>
              <a:buNone/>
            </a:pPr>
            <a:endParaRPr lang="en-US" sz="2200" b="1">
              <a:solidFill>
                <a:srgbClr val="CC6600"/>
              </a:solidFill>
            </a:endParaRPr>
          </a:p>
        </p:txBody>
      </p:sp>
      <p:sp>
        <p:nvSpPr>
          <p:cNvPr id="1042" name="Text Box 22"/>
          <p:cNvSpPr txBox="1">
            <a:spLocks noChangeArrowheads="1"/>
          </p:cNvSpPr>
          <p:nvPr/>
        </p:nvSpPr>
        <p:spPr bwMode="auto">
          <a:xfrm>
            <a:off x="2916238" y="4841875"/>
            <a:ext cx="1871662" cy="1577975"/>
          </a:xfrm>
          <a:prstGeom prst="rect">
            <a:avLst/>
          </a:prstGeom>
          <a:noFill/>
          <a:ln w="19050" algn="ctr">
            <a:solidFill>
              <a:srgbClr val="FF9900"/>
            </a:solidFill>
            <a:miter lim="800000"/>
            <a:headEnd/>
            <a:tailEnd/>
          </a:ln>
        </p:spPr>
        <p:txBody>
          <a:bodyPr>
            <a:spAutoFit/>
          </a:bodyPr>
          <a:lstStyle/>
          <a:p>
            <a:pPr eaLnBrk="0" hangingPunct="0">
              <a:spcBef>
                <a:spcPct val="50000"/>
              </a:spcBef>
              <a:spcAft>
                <a:spcPct val="15000"/>
              </a:spcAft>
              <a:buClr>
                <a:srgbClr val="CC6600"/>
              </a:buClr>
              <a:buSzPct val="120000"/>
              <a:buFont typeface="Arial" charset="0"/>
              <a:buNone/>
            </a:pPr>
            <a:r>
              <a:rPr lang="fr-FR" sz="1600"/>
              <a:t>Specfem3D: Seismic application. Benchmark for MPI (2 to 2000 CPUs) (IPGP,FR)</a:t>
            </a:r>
          </a:p>
        </p:txBody>
      </p:sp>
      <p:sp>
        <p:nvSpPr>
          <p:cNvPr id="1043" name="Text Box 23"/>
          <p:cNvSpPr txBox="1">
            <a:spLocks noChangeArrowheads="1"/>
          </p:cNvSpPr>
          <p:nvPr/>
        </p:nvSpPr>
        <p:spPr bwMode="auto">
          <a:xfrm>
            <a:off x="144463" y="4797425"/>
            <a:ext cx="2627312" cy="844550"/>
          </a:xfrm>
          <a:prstGeom prst="rect">
            <a:avLst/>
          </a:prstGeom>
          <a:noFill/>
          <a:ln w="19050" algn="ctr">
            <a:solidFill>
              <a:schemeClr val="tx1"/>
            </a:solidFill>
            <a:miter lim="800000"/>
            <a:headEnd/>
            <a:tailEnd/>
          </a:ln>
        </p:spPr>
        <p:txBody>
          <a:bodyPr>
            <a:spAutoFit/>
          </a:bodyPr>
          <a:lstStyle/>
          <a:p>
            <a:pPr eaLnBrk="0" hangingPunct="0">
              <a:spcBef>
                <a:spcPct val="50000"/>
              </a:spcBef>
              <a:spcAft>
                <a:spcPct val="15000"/>
              </a:spcAft>
              <a:buClr>
                <a:srgbClr val="CC6600"/>
              </a:buClr>
              <a:buSzPct val="120000"/>
              <a:buFont typeface="Arial" charset="0"/>
              <a:buNone/>
            </a:pPr>
            <a:r>
              <a:rPr lang="fr-FR" sz="1600"/>
              <a:t>DKRZ(DE)- Data access studies, climate impacts on agriculture</a:t>
            </a:r>
          </a:p>
        </p:txBody>
      </p:sp>
      <p:sp>
        <p:nvSpPr>
          <p:cNvPr id="1044" name="Text Box 24"/>
          <p:cNvSpPr txBox="1">
            <a:spLocks noChangeArrowheads="1"/>
          </p:cNvSpPr>
          <p:nvPr/>
        </p:nvSpPr>
        <p:spPr bwMode="auto">
          <a:xfrm>
            <a:off x="4932363" y="4292600"/>
            <a:ext cx="1655762" cy="1089025"/>
          </a:xfrm>
          <a:prstGeom prst="rect">
            <a:avLst/>
          </a:prstGeom>
          <a:noFill/>
          <a:ln w="19050" algn="ctr">
            <a:solidFill>
              <a:srgbClr val="990033"/>
            </a:solidFill>
            <a:miter lim="800000"/>
            <a:headEnd/>
            <a:tailEnd/>
          </a:ln>
        </p:spPr>
        <p:txBody>
          <a:bodyPr>
            <a:spAutoFit/>
          </a:bodyPr>
          <a:lstStyle/>
          <a:p>
            <a:pPr eaLnBrk="0" hangingPunct="0">
              <a:spcBef>
                <a:spcPct val="50000"/>
              </a:spcBef>
              <a:spcAft>
                <a:spcPct val="15000"/>
              </a:spcAft>
              <a:buClr>
                <a:srgbClr val="CC6600"/>
              </a:buClr>
              <a:buSzPct val="120000"/>
              <a:buFont typeface="Arial" charset="0"/>
              <a:buNone/>
            </a:pPr>
            <a:r>
              <a:rPr lang="fr-FR" sz="1600"/>
              <a:t>Data mining Meteorology &amp; Space Weather (GCRAS, RU)</a:t>
            </a:r>
          </a:p>
        </p:txBody>
      </p:sp>
      <p:sp>
        <p:nvSpPr>
          <p:cNvPr id="1045" name="Text Box 25"/>
          <p:cNvSpPr txBox="1">
            <a:spLocks noChangeArrowheads="1"/>
          </p:cNvSpPr>
          <p:nvPr/>
        </p:nvSpPr>
        <p:spPr bwMode="auto">
          <a:xfrm>
            <a:off x="4859338" y="5661025"/>
            <a:ext cx="1873250" cy="600075"/>
          </a:xfrm>
          <a:prstGeom prst="rect">
            <a:avLst/>
          </a:prstGeom>
          <a:noFill/>
          <a:ln w="19050" algn="ctr">
            <a:solidFill>
              <a:srgbClr val="990033"/>
            </a:solidFill>
            <a:miter lim="800000"/>
            <a:headEnd/>
            <a:tailEnd/>
          </a:ln>
        </p:spPr>
        <p:txBody>
          <a:bodyPr>
            <a:spAutoFit/>
          </a:bodyPr>
          <a:lstStyle/>
          <a:p>
            <a:pPr eaLnBrk="0" hangingPunct="0">
              <a:spcBef>
                <a:spcPct val="50000"/>
              </a:spcBef>
              <a:spcAft>
                <a:spcPct val="15000"/>
              </a:spcAft>
              <a:buClr>
                <a:srgbClr val="CC6600"/>
              </a:buClr>
              <a:buSzPct val="120000"/>
              <a:buFont typeface="Arial" charset="0"/>
              <a:buNone/>
            </a:pPr>
            <a:r>
              <a:rPr lang="fr-FR" sz="1600"/>
              <a:t>Air Pollution model-  BAS(BG)</a:t>
            </a:r>
          </a:p>
        </p:txBody>
      </p:sp>
      <p:sp>
        <p:nvSpPr>
          <p:cNvPr id="1046" name="Text Box 26"/>
          <p:cNvSpPr txBox="1">
            <a:spLocks/>
          </p:cNvSpPr>
          <p:nvPr/>
        </p:nvSpPr>
        <p:spPr bwMode="auto">
          <a:xfrm>
            <a:off x="250825" y="5805488"/>
            <a:ext cx="2449513" cy="630237"/>
          </a:xfrm>
          <a:prstGeom prst="rect">
            <a:avLst/>
          </a:prstGeom>
          <a:noFill/>
          <a:ln w="19050">
            <a:solidFill>
              <a:schemeClr val="hlink"/>
            </a:solidFill>
            <a:miter lim="800000"/>
            <a:headEnd/>
            <a:tailEnd/>
          </a:ln>
        </p:spPr>
        <p:txBody>
          <a:bodyPr>
            <a:spAutoFit/>
          </a:bodyPr>
          <a:lstStyle/>
          <a:p>
            <a:pPr>
              <a:spcBef>
                <a:spcPct val="50000"/>
              </a:spcBef>
              <a:buFont typeface="Arial" charset="0"/>
              <a:buNone/>
            </a:pPr>
            <a:r>
              <a:rPr lang="en-GB" sz="1600">
                <a:solidFill>
                  <a:srgbClr val="2F5198"/>
                </a:solidFill>
                <a:cs typeface="Arial" charset="0"/>
                <a:sym typeface="Arial" charset="0"/>
              </a:rPr>
              <a:t>Mars atmosphere </a:t>
            </a:r>
            <a:r>
              <a:rPr lang="en-GB" sz="1600">
                <a:solidFill>
                  <a:srgbClr val="2F5198"/>
                </a:solidFill>
                <a:sym typeface="Arial" charset="0"/>
              </a:rPr>
              <a:t>CETP</a:t>
            </a:r>
            <a:br>
              <a:rPr lang="en-GB" sz="1600">
                <a:solidFill>
                  <a:srgbClr val="2F5198"/>
                </a:solidFill>
                <a:sym typeface="Arial" charset="0"/>
              </a:rPr>
            </a:br>
            <a:r>
              <a:rPr lang="en-GB" sz="1600">
                <a:solidFill>
                  <a:srgbClr val="2F5198"/>
                </a:solidFill>
                <a:sym typeface="Arial" charset="0"/>
              </a:rPr>
              <a:t>( FR)</a:t>
            </a:r>
            <a:r>
              <a:rPr lang="en-GB">
                <a:sym typeface="Arial" charset="0"/>
              </a:rPr>
              <a:t> </a:t>
            </a:r>
          </a:p>
        </p:txBody>
      </p:sp>
      <p:sp>
        <p:nvSpPr>
          <p:cNvPr id="1047" name="Slide Number Placeholder 26"/>
          <p:cNvSpPr>
            <a:spLocks noGrp="1"/>
          </p:cNvSpPr>
          <p:nvPr>
            <p:ph type="sldNum" sz="quarter" idx="10"/>
          </p:nvPr>
        </p:nvSpPr>
        <p:spPr>
          <a:xfrm>
            <a:off x="8447088" y="6562725"/>
            <a:ext cx="450850" cy="295275"/>
          </a:xfrm>
          <a:noFill/>
        </p:spPr>
        <p:txBody>
          <a:bodyPr/>
          <a:lstStyle/>
          <a:p>
            <a:fld id="{06F41A6C-B6B4-43DF-9B7B-BABFCD3E74FE}" type="slidenum">
              <a:rPr lang="en-US" smtClean="0">
                <a:latin typeface="Arial" charset="0"/>
              </a:rPr>
              <a:pPr/>
              <a:t>13</a:t>
            </a:fld>
            <a:endParaRPr lang="en-US" smtClean="0">
              <a:latin typeface="Arial" charset="0"/>
            </a:endParaRPr>
          </a:p>
        </p:txBody>
      </p:sp>
      <p:sp>
        <p:nvSpPr>
          <p:cNvPr id="1048" name="Footer Placeholder 82"/>
          <p:cNvSpPr txBox="1">
            <a:spLocks/>
          </p:cNvSpPr>
          <p:nvPr/>
        </p:nvSpPr>
        <p:spPr bwMode="auto">
          <a:xfrm>
            <a:off x="1736725" y="6559550"/>
            <a:ext cx="6702425" cy="476250"/>
          </a:xfrm>
          <a:prstGeom prst="rect">
            <a:avLst/>
          </a:prstGeom>
          <a:noFill/>
          <a:ln w="9525">
            <a:noFill/>
            <a:miter lim="800000"/>
            <a:headEnd/>
            <a:tailEnd/>
          </a:ln>
        </p:spPr>
        <p:txBody>
          <a:bodyPr/>
          <a:lstStyle/>
          <a:p>
            <a:pPr algn="r"/>
            <a:r>
              <a:rPr lang="en-GB" sz="1200" b="1"/>
              <a:t>RISGE - OGF22</a:t>
            </a:r>
          </a:p>
        </p:txBody>
      </p:sp>
    </p:spTree>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48135"/>
                </p:tgtEl>
              </p:cMediaNode>
            </p:video>
            <p:video>
              <p:cMediaNode>
                <p:cTn id="3" fill="hold" display="0">
                  <p:stCondLst>
                    <p:cond delay="indefinite"/>
                  </p:stCondLst>
                  <p:endCondLst>
                    <p:cond evt="onNext" delay="0">
                      <p:tgtEl>
                        <p:sldTgt/>
                      </p:tgtEl>
                    </p:cond>
                    <p:cond evt="onPrev" delay="0">
                      <p:tgtEl>
                        <p:sldTgt/>
                      </p:tgtEl>
                    </p:cond>
                  </p:endCondLst>
                </p:cTn>
                <p:tgtEl>
                  <p:spTgt spid="48136"/>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descr="Exloo"/>
          <p:cNvPicPr>
            <a:picLocks noChangeAspect="1" noChangeArrowheads="1"/>
          </p:cNvPicPr>
          <p:nvPr/>
        </p:nvPicPr>
        <p:blipFill>
          <a:blip r:embed="rId3" cstate="screen"/>
          <a:srcRect/>
          <a:stretch>
            <a:fillRect/>
          </a:stretch>
        </p:blipFill>
        <p:spPr bwMode="auto">
          <a:xfrm>
            <a:off x="0" y="0"/>
            <a:ext cx="9144000" cy="6856413"/>
          </a:xfrm>
          <a:prstGeom prst="rect">
            <a:avLst/>
          </a:prstGeom>
          <a:noFill/>
        </p:spPr>
      </p:pic>
      <p:sp>
        <p:nvSpPr>
          <p:cNvPr id="34818" name="Title 1"/>
          <p:cNvSpPr>
            <a:spLocks noGrp="1"/>
          </p:cNvSpPr>
          <p:nvPr>
            <p:ph type="title"/>
          </p:nvPr>
        </p:nvSpPr>
        <p:spPr/>
        <p:txBody>
          <a:bodyPr/>
          <a:lstStyle/>
          <a:p>
            <a:r>
              <a:rPr lang="en-US" dirty="0" smtClean="0">
                <a:ea typeface="ＭＳ Ｐゴシック" pitchFamily="34" charset="-128"/>
              </a:rPr>
              <a:t>Astronomy &amp; Astrophysics</a:t>
            </a:r>
          </a:p>
        </p:txBody>
      </p:sp>
      <p:sp>
        <p:nvSpPr>
          <p:cNvPr id="6" name="Content Placeholder 5"/>
          <p:cNvSpPr>
            <a:spLocks noGrp="1"/>
          </p:cNvSpPr>
          <p:nvPr>
            <p:ph sz="half" idx="1"/>
          </p:nvPr>
        </p:nvSpPr>
        <p:spPr>
          <a:xfrm>
            <a:off x="304800" y="1600200"/>
            <a:ext cx="8337550" cy="2335213"/>
          </a:xfrm>
        </p:spPr>
        <p:txBody>
          <a:bodyPr>
            <a:normAutofit/>
          </a:bodyPr>
          <a:lstStyle/>
          <a:p>
            <a:pPr>
              <a:lnSpc>
                <a:spcPct val="90000"/>
              </a:lnSpc>
              <a:spcBef>
                <a:spcPts val="600"/>
              </a:spcBef>
              <a:buClr>
                <a:srgbClr val="EEAF15"/>
              </a:buClr>
              <a:buSzPct val="100000"/>
              <a:buFont typeface="Lucida Grande" pitchFamily="-107" charset="0"/>
              <a:buNone/>
            </a:pPr>
            <a:endParaRPr lang="en-US" sz="2000" b="1" dirty="0" smtClean="0">
              <a:solidFill>
                <a:srgbClr val="234483"/>
              </a:solidFill>
              <a:sym typeface="Symbol" pitchFamily="18" charset="2"/>
            </a:endParaRPr>
          </a:p>
          <a:p>
            <a:pPr>
              <a:lnSpc>
                <a:spcPct val="90000"/>
              </a:lnSpc>
              <a:spcBef>
                <a:spcPts val="600"/>
              </a:spcBef>
              <a:buClr>
                <a:srgbClr val="EEAF15"/>
              </a:buClr>
              <a:buSzPct val="100000"/>
              <a:buFont typeface="Lucida Grande" pitchFamily="-107" charset="0"/>
              <a:buNone/>
            </a:pPr>
            <a:r>
              <a:rPr lang="en-US" sz="2000" b="1" dirty="0" smtClean="0">
                <a:solidFill>
                  <a:srgbClr val="234483"/>
                </a:solidFill>
                <a:sym typeface="Symbol" pitchFamily="18" charset="2"/>
              </a:rPr>
              <a:t>LOFAR large distributed radio telescope</a:t>
            </a:r>
          </a:p>
          <a:p>
            <a:pPr>
              <a:lnSpc>
                <a:spcPct val="90000"/>
              </a:lnSpc>
              <a:spcBef>
                <a:spcPts val="600"/>
              </a:spcBef>
              <a:buClr>
                <a:srgbClr val="EEAF15"/>
              </a:buClr>
              <a:buSzPct val="100000"/>
              <a:buFont typeface="Lucida Grande" pitchFamily="-107" charset="0"/>
              <a:buNone/>
            </a:pPr>
            <a:endParaRPr lang="en-US" sz="2000" b="1" dirty="0" smtClean="0">
              <a:solidFill>
                <a:schemeClr val="accent1"/>
              </a:solidFill>
              <a:sym typeface="Symbol" pitchFamily="18" charset="2"/>
            </a:endParaRPr>
          </a:p>
          <a:p>
            <a:pPr>
              <a:lnSpc>
                <a:spcPct val="90000"/>
              </a:lnSpc>
              <a:spcBef>
                <a:spcPts val="600"/>
              </a:spcBef>
              <a:buClr>
                <a:srgbClr val="EEAF15"/>
              </a:buClr>
              <a:buSzPct val="100000"/>
              <a:buFont typeface="Lucida Grande" pitchFamily="-107" charset="0"/>
              <a:buNone/>
            </a:pPr>
            <a:r>
              <a:rPr lang="en-US" sz="2000" b="1" dirty="0" smtClean="0">
                <a:solidFill>
                  <a:srgbClr val="234483"/>
                </a:solidFill>
                <a:sym typeface="Symbol" pitchFamily="18" charset="2"/>
              </a:rPr>
              <a:t>AUGER &amp; ARGO Cosmic Ray Observatories</a:t>
            </a:r>
          </a:p>
        </p:txBody>
      </p:sp>
      <p:sp>
        <p:nvSpPr>
          <p:cNvPr id="34821" name="Slide Number Placeholder 4"/>
          <p:cNvSpPr>
            <a:spLocks noGrp="1"/>
          </p:cNvSpPr>
          <p:nvPr>
            <p:ph type="sldNum" sz="quarter" idx="11"/>
          </p:nvPr>
        </p:nvSpPr>
        <p:spPr>
          <a:noFill/>
        </p:spPr>
        <p:txBody>
          <a:bodyPr/>
          <a:lstStyle/>
          <a:p>
            <a:fld id="{F094F159-475E-4377-AB54-BAA4A51B7C33}" type="slidenum">
              <a:rPr lang="en-GB"/>
              <a:pPr/>
              <a:t>14</a:t>
            </a:fld>
            <a:endParaRPr lang="en-GB"/>
          </a:p>
        </p:txBody>
      </p:sp>
      <p:pic>
        <p:nvPicPr>
          <p:cNvPr id="10" name="Picture 4" descr="eq_SOAR_01"/>
          <p:cNvPicPr>
            <a:picLocks noChangeAspect="1" noChangeArrowheads="1"/>
          </p:cNvPicPr>
          <p:nvPr/>
        </p:nvPicPr>
        <p:blipFill>
          <a:blip r:embed="rId4" cstate="screen"/>
          <a:srcRect/>
          <a:stretch>
            <a:fillRect/>
          </a:stretch>
        </p:blipFill>
        <p:spPr bwMode="auto">
          <a:xfrm>
            <a:off x="2209800" y="4495800"/>
            <a:ext cx="1228725" cy="1851025"/>
          </a:xfrm>
          <a:prstGeom prst="rect">
            <a:avLst/>
          </a:prstGeom>
          <a:noFill/>
          <a:ln w="9525">
            <a:noFill/>
            <a:miter lim="800000"/>
            <a:headEnd/>
            <a:tailEnd/>
          </a:ln>
          <a:effectLst>
            <a:outerShdw dist="139700" dir="2700000" algn="tl" rotWithShape="0">
              <a:srgbClr val="333333">
                <a:alpha val="64999"/>
              </a:srgbClr>
            </a:outerShdw>
          </a:effectLst>
        </p:spPr>
      </p:pic>
      <p:pic>
        <p:nvPicPr>
          <p:cNvPr id="11" name="Picture 5" descr="eq_Radioteleskop32m"/>
          <p:cNvPicPr>
            <a:picLocks noChangeAspect="1" noChangeArrowheads="1"/>
          </p:cNvPicPr>
          <p:nvPr/>
        </p:nvPicPr>
        <p:blipFill>
          <a:blip r:embed="rId5" cstate="screen"/>
          <a:srcRect/>
          <a:stretch>
            <a:fillRect/>
          </a:stretch>
        </p:blipFill>
        <p:spPr bwMode="auto">
          <a:xfrm>
            <a:off x="381000" y="4419600"/>
            <a:ext cx="1455738" cy="1938338"/>
          </a:xfrm>
          <a:prstGeom prst="rect">
            <a:avLst/>
          </a:prstGeom>
          <a:noFill/>
          <a:ln w="9525">
            <a:noFill/>
            <a:miter lim="800000"/>
            <a:headEnd/>
            <a:tailEnd/>
          </a:ln>
          <a:effectLst>
            <a:outerShdw dist="139700" dir="2700000" algn="tl" rotWithShape="0">
              <a:srgbClr val="333333">
                <a:alpha val="64999"/>
              </a:srgbClr>
            </a:outerShdw>
          </a:effectLst>
        </p:spPr>
      </p:pic>
      <p:pic>
        <p:nvPicPr>
          <p:cNvPr id="12" name="Picture 11"/>
          <p:cNvPicPr>
            <a:picLocks noChangeAspect="1"/>
          </p:cNvPicPr>
          <p:nvPr/>
        </p:nvPicPr>
        <p:blipFill>
          <a:blip r:embed="rId6"/>
          <a:srcRect/>
          <a:stretch>
            <a:fillRect/>
          </a:stretch>
        </p:blipFill>
        <p:spPr bwMode="auto">
          <a:xfrm>
            <a:off x="5867400" y="4495800"/>
            <a:ext cx="3049588" cy="1674813"/>
          </a:xfrm>
          <a:prstGeom prst="rect">
            <a:avLst/>
          </a:prstGeom>
          <a:noFill/>
          <a:ln w="9525">
            <a:noFill/>
            <a:miter lim="800000"/>
            <a:headEnd/>
            <a:tailEnd/>
          </a:ln>
          <a:effectLst>
            <a:outerShdw dist="38100" dir="2700000" algn="br" rotWithShape="0">
              <a:srgbClr val="808080">
                <a:alpha val="42999"/>
              </a:srgbClr>
            </a:outerShdw>
          </a:effectLst>
        </p:spPr>
      </p:pic>
      <p:pic>
        <p:nvPicPr>
          <p:cNvPr id="13" name="Picture 6" descr="fig2"/>
          <p:cNvPicPr>
            <a:picLocks noChangeAspect="1" noChangeArrowheads="1"/>
          </p:cNvPicPr>
          <p:nvPr/>
        </p:nvPicPr>
        <p:blipFill>
          <a:blip r:embed="rId7"/>
          <a:srcRect/>
          <a:stretch>
            <a:fillRect/>
          </a:stretch>
        </p:blipFill>
        <p:spPr bwMode="auto">
          <a:xfrm>
            <a:off x="3657600" y="4800600"/>
            <a:ext cx="1905000" cy="1457325"/>
          </a:xfrm>
          <a:prstGeom prst="rect">
            <a:avLst/>
          </a:prstGeom>
          <a:noFill/>
        </p:spPr>
      </p:pic>
      <p:pic>
        <p:nvPicPr>
          <p:cNvPr id="14" name="Picture 4" descr="ARGO-YBJ Building at YangBaJing"/>
          <p:cNvPicPr>
            <a:picLocks noChangeAspect="1" noChangeArrowheads="1"/>
          </p:cNvPicPr>
          <p:nvPr/>
        </p:nvPicPr>
        <p:blipFill>
          <a:blip r:embed="rId8" cstate="screen"/>
          <a:srcRect/>
          <a:stretch>
            <a:fillRect/>
          </a:stretch>
        </p:blipFill>
        <p:spPr bwMode="auto">
          <a:xfrm>
            <a:off x="5867400" y="1828800"/>
            <a:ext cx="3124200" cy="1464736"/>
          </a:xfrm>
          <a:prstGeom prst="rect">
            <a:avLst/>
          </a:prstGeom>
          <a:noFill/>
          <a:ln w="9525">
            <a:noFill/>
            <a:miter lim="800000"/>
            <a:headEnd/>
            <a:tailEnd/>
          </a:ln>
        </p:spPr>
      </p:pic>
      <p:sp>
        <p:nvSpPr>
          <p:cNvPr id="15" name="Footer Placeholder 14"/>
          <p:cNvSpPr>
            <a:spLocks noGrp="1"/>
          </p:cNvSpPr>
          <p:nvPr>
            <p:ph type="ftr" sz="quarter" idx="10"/>
          </p:nvPr>
        </p:nvSpPr>
        <p:spPr/>
        <p:txBody>
          <a:bodyPr/>
          <a:lstStyle/>
          <a:p>
            <a:r>
              <a:rPr lang="en-US" smtClean="0"/>
              <a:t>David Groep, Belnet Networking Conference 2008</a:t>
            </a: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title"/>
          </p:nvPr>
        </p:nvSpPr>
        <p:spPr/>
        <p:txBody>
          <a:bodyPr/>
          <a:lstStyle/>
          <a:p>
            <a:r>
              <a:rPr lang="en-US" dirty="0" smtClean="0"/>
              <a:t>CERN’s Large </a:t>
            </a:r>
            <a:r>
              <a:rPr lang="en-US" dirty="0" err="1" smtClean="0"/>
              <a:t>Hadron</a:t>
            </a:r>
            <a:r>
              <a:rPr lang="en-US" dirty="0" smtClean="0"/>
              <a:t> Collider</a:t>
            </a:r>
          </a:p>
        </p:txBody>
      </p:sp>
      <p:sp>
        <p:nvSpPr>
          <p:cNvPr id="6149" name="Rectangle 3"/>
          <p:cNvSpPr>
            <a:spLocks noGrp="1" noChangeArrowheads="1"/>
          </p:cNvSpPr>
          <p:nvPr>
            <p:ph type="body" idx="1"/>
          </p:nvPr>
        </p:nvSpPr>
        <p:spPr bwMode="auto">
          <a:xfrm>
            <a:off x="703385" y="1981200"/>
            <a:ext cx="7737231" cy="4114800"/>
          </a:xfrm>
          <a:noFill/>
          <a:ln>
            <a:miter lim="800000"/>
            <a:headEnd/>
            <a:tailEnd/>
          </a:ln>
        </p:spPr>
        <p:txBody>
          <a:bodyPr vert="horz" wrap="square" lIns="91440" tIns="45720" rIns="91440" bIns="45720" numCol="1" anchor="t" anchorCtr="0" compatLnSpc="1">
            <a:prstTxWarp prst="textNoShape">
              <a:avLst/>
            </a:prstTxWarp>
          </a:bodyPr>
          <a:lstStyle/>
          <a:p>
            <a:endParaRPr lang="en-US" smtClean="0"/>
          </a:p>
        </p:txBody>
      </p:sp>
      <p:pic>
        <p:nvPicPr>
          <p:cNvPr id="6150" name="Picture 4"/>
          <p:cNvPicPr>
            <a:picLocks noChangeAspect="1" noChangeArrowheads="1"/>
          </p:cNvPicPr>
          <p:nvPr/>
        </p:nvPicPr>
        <p:blipFill>
          <a:blip r:embed="rId3" cstate="screen"/>
          <a:srcRect/>
          <a:stretch>
            <a:fillRect/>
          </a:stretch>
        </p:blipFill>
        <p:spPr bwMode="auto">
          <a:xfrm>
            <a:off x="211016" y="838200"/>
            <a:ext cx="8440615" cy="5715000"/>
          </a:xfrm>
          <a:prstGeom prst="rect">
            <a:avLst/>
          </a:prstGeom>
          <a:noFill/>
          <a:ln w="9525">
            <a:noFill/>
            <a:miter lim="800000"/>
            <a:headEnd/>
            <a:tailEnd/>
          </a:ln>
        </p:spPr>
      </p:pic>
      <p:sp>
        <p:nvSpPr>
          <p:cNvPr id="1392645" name="Text Box 5"/>
          <p:cNvSpPr txBox="1">
            <a:spLocks noChangeArrowheads="1"/>
          </p:cNvSpPr>
          <p:nvPr/>
        </p:nvSpPr>
        <p:spPr bwMode="auto">
          <a:xfrm>
            <a:off x="6888773" y="1676401"/>
            <a:ext cx="1487843" cy="369332"/>
          </a:xfrm>
          <a:prstGeom prst="rect">
            <a:avLst/>
          </a:prstGeom>
          <a:noFill/>
          <a:ln w="9525">
            <a:noFill/>
            <a:miter lim="800000"/>
            <a:headEnd/>
            <a:tailEnd/>
          </a:ln>
          <a:effectLst>
            <a:outerShdw dist="35921" dir="2700000" algn="ctr" rotWithShape="0">
              <a:schemeClr val="tx2"/>
            </a:outerShdw>
          </a:effectLst>
        </p:spPr>
        <p:txBody>
          <a:bodyPr wrap="none">
            <a:spAutoFit/>
          </a:bodyPr>
          <a:lstStyle/>
          <a:p>
            <a:pPr>
              <a:defRPr/>
            </a:pPr>
            <a:r>
              <a:rPr lang="en-US" sz="1800">
                <a:solidFill>
                  <a:srgbClr val="B5E8FF"/>
                </a:solidFill>
                <a:latin typeface="Tahoma" pitchFamily="34" charset="0"/>
              </a:rPr>
              <a:t>Lake Geneva</a:t>
            </a:r>
            <a:endParaRPr lang="en-US" sz="2400">
              <a:latin typeface="Tahoma" pitchFamily="34" charset="0"/>
            </a:endParaRPr>
          </a:p>
        </p:txBody>
      </p:sp>
      <p:sp>
        <p:nvSpPr>
          <p:cNvPr id="1392646" name="Text Box 6"/>
          <p:cNvSpPr txBox="1">
            <a:spLocks noChangeArrowheads="1"/>
          </p:cNvSpPr>
          <p:nvPr/>
        </p:nvSpPr>
        <p:spPr bwMode="auto">
          <a:xfrm>
            <a:off x="351692" y="1143000"/>
            <a:ext cx="3127651" cy="738664"/>
          </a:xfrm>
          <a:prstGeom prst="rect">
            <a:avLst/>
          </a:prstGeom>
          <a:noFill/>
          <a:ln w="9525">
            <a:noFill/>
            <a:miter lim="800000"/>
            <a:headEnd/>
            <a:tailEnd/>
          </a:ln>
          <a:effectLst>
            <a:outerShdw dist="35921" dir="2700000" algn="ctr" rotWithShape="0">
              <a:schemeClr val="tx2"/>
            </a:outerShdw>
          </a:effectLst>
        </p:spPr>
        <p:txBody>
          <a:bodyPr wrap="none">
            <a:spAutoFit/>
          </a:bodyPr>
          <a:lstStyle/>
          <a:p>
            <a:pPr>
              <a:defRPr/>
            </a:pPr>
            <a:r>
              <a:rPr lang="en-US" sz="2400" dirty="0">
                <a:solidFill>
                  <a:srgbClr val="FFF230"/>
                </a:solidFill>
                <a:latin typeface="Tahoma" pitchFamily="34" charset="0"/>
              </a:rPr>
              <a:t>Large </a:t>
            </a:r>
            <a:r>
              <a:rPr lang="de-DE" sz="2400" dirty="0">
                <a:solidFill>
                  <a:srgbClr val="FFF230"/>
                </a:solidFill>
                <a:latin typeface="Tahoma" pitchFamily="34" charset="0"/>
              </a:rPr>
              <a:t>Hadron</a:t>
            </a:r>
            <a:r>
              <a:rPr lang="en-US" sz="2400" dirty="0">
                <a:solidFill>
                  <a:srgbClr val="FFF230"/>
                </a:solidFill>
                <a:latin typeface="Tahoma" pitchFamily="34" charset="0"/>
              </a:rPr>
              <a:t> Collider</a:t>
            </a:r>
          </a:p>
          <a:p>
            <a:pPr>
              <a:defRPr/>
            </a:pPr>
            <a:r>
              <a:rPr lang="en-US" sz="1800" dirty="0">
                <a:solidFill>
                  <a:srgbClr val="FFF230"/>
                </a:solidFill>
                <a:latin typeface="Tahoma" pitchFamily="34" charset="0"/>
              </a:rPr>
              <a:t>27 km circumference</a:t>
            </a:r>
            <a:endParaRPr lang="en-US" sz="2400" dirty="0">
              <a:latin typeface="Tahoma" pitchFamily="34" charset="0"/>
            </a:endParaRPr>
          </a:p>
        </p:txBody>
      </p:sp>
      <p:grpSp>
        <p:nvGrpSpPr>
          <p:cNvPr id="2" name="Group 12"/>
          <p:cNvGrpSpPr>
            <a:grpSpLocks/>
          </p:cNvGrpSpPr>
          <p:nvPr/>
        </p:nvGrpSpPr>
        <p:grpSpPr bwMode="auto">
          <a:xfrm>
            <a:off x="3267808" y="2209800"/>
            <a:ext cx="2743201" cy="3128963"/>
            <a:chOff x="2230" y="1392"/>
            <a:chExt cx="1872" cy="1971"/>
          </a:xfrm>
        </p:grpSpPr>
        <p:sp>
          <p:nvSpPr>
            <p:cNvPr id="1392647" name="Text Box 7"/>
            <p:cNvSpPr txBox="1">
              <a:spLocks noChangeArrowheads="1"/>
            </p:cNvSpPr>
            <p:nvPr/>
          </p:nvSpPr>
          <p:spPr bwMode="auto">
            <a:xfrm>
              <a:off x="2230" y="1392"/>
              <a:ext cx="587" cy="291"/>
            </a:xfrm>
            <a:prstGeom prst="rect">
              <a:avLst/>
            </a:prstGeom>
            <a:noFill/>
            <a:ln w="9525">
              <a:noFill/>
              <a:miter lim="800000"/>
              <a:headEnd/>
              <a:tailEnd/>
            </a:ln>
            <a:effectLst>
              <a:outerShdw dist="35921" dir="2700000" algn="ctr" rotWithShape="0">
                <a:schemeClr val="tx2"/>
              </a:outerShdw>
            </a:effectLst>
          </p:spPr>
          <p:txBody>
            <a:bodyPr wrap="none">
              <a:spAutoFit/>
            </a:bodyPr>
            <a:lstStyle/>
            <a:p>
              <a:pPr>
                <a:defRPr/>
              </a:pPr>
              <a:r>
                <a:rPr lang="en-US" sz="2400" b="1">
                  <a:solidFill>
                    <a:srgbClr val="B5E8FF"/>
                  </a:solidFill>
                  <a:latin typeface="Tahoma" pitchFamily="34" charset="0"/>
                </a:rPr>
                <a:t>CMS</a:t>
              </a:r>
              <a:endParaRPr lang="en-US" sz="2400" b="1">
                <a:latin typeface="Tahoma" pitchFamily="34" charset="0"/>
              </a:endParaRPr>
            </a:p>
          </p:txBody>
        </p:sp>
        <p:sp>
          <p:nvSpPr>
            <p:cNvPr id="1392648" name="Text Box 8"/>
            <p:cNvSpPr txBox="1">
              <a:spLocks noChangeArrowheads="1"/>
            </p:cNvSpPr>
            <p:nvPr/>
          </p:nvSpPr>
          <p:spPr bwMode="auto">
            <a:xfrm>
              <a:off x="3307" y="3072"/>
              <a:ext cx="795" cy="291"/>
            </a:xfrm>
            <a:prstGeom prst="rect">
              <a:avLst/>
            </a:prstGeom>
            <a:noFill/>
            <a:ln w="9525">
              <a:noFill/>
              <a:miter lim="800000"/>
              <a:headEnd/>
              <a:tailEnd/>
            </a:ln>
            <a:effectLst>
              <a:outerShdw dist="35921" dir="2700000" algn="ctr" rotWithShape="0">
                <a:schemeClr val="tx2"/>
              </a:outerShdw>
            </a:effectLst>
          </p:spPr>
          <p:txBody>
            <a:bodyPr wrap="none">
              <a:spAutoFit/>
            </a:bodyPr>
            <a:lstStyle/>
            <a:p>
              <a:pPr>
                <a:defRPr/>
              </a:pPr>
              <a:r>
                <a:rPr lang="en-US" sz="2400" b="1">
                  <a:solidFill>
                    <a:srgbClr val="B5E8FF"/>
                  </a:solidFill>
                  <a:latin typeface="Tahoma" pitchFamily="34" charset="0"/>
                </a:rPr>
                <a:t>ATLAS</a:t>
              </a:r>
              <a:endParaRPr lang="en-US" sz="2400" b="1">
                <a:latin typeface="Tahoma" pitchFamily="34" charset="0"/>
              </a:endParaRPr>
            </a:p>
          </p:txBody>
        </p:sp>
      </p:grpSp>
      <p:grpSp>
        <p:nvGrpSpPr>
          <p:cNvPr id="3" name="Group 13"/>
          <p:cNvGrpSpPr>
            <a:grpSpLocks/>
          </p:cNvGrpSpPr>
          <p:nvPr/>
        </p:nvGrpSpPr>
        <p:grpSpPr bwMode="auto">
          <a:xfrm>
            <a:off x="2321170" y="3733801"/>
            <a:ext cx="5391150" cy="1528763"/>
            <a:chOff x="1584" y="2352"/>
            <a:chExt cx="3679" cy="963"/>
          </a:xfrm>
        </p:grpSpPr>
        <p:sp>
          <p:nvSpPr>
            <p:cNvPr id="1392649" name="Text Box 9"/>
            <p:cNvSpPr txBox="1">
              <a:spLocks noChangeArrowheads="1"/>
            </p:cNvSpPr>
            <p:nvPr/>
          </p:nvSpPr>
          <p:spPr bwMode="auto">
            <a:xfrm>
              <a:off x="4648" y="2352"/>
              <a:ext cx="615" cy="291"/>
            </a:xfrm>
            <a:prstGeom prst="rect">
              <a:avLst/>
            </a:prstGeom>
            <a:noFill/>
            <a:ln w="9525">
              <a:noFill/>
              <a:miter lim="800000"/>
              <a:headEnd/>
              <a:tailEnd/>
            </a:ln>
            <a:effectLst>
              <a:outerShdw dist="35921" dir="2700000" algn="ctr" rotWithShape="0">
                <a:schemeClr val="tx2"/>
              </a:outerShdw>
            </a:effectLst>
          </p:spPr>
          <p:txBody>
            <a:bodyPr wrap="none">
              <a:spAutoFit/>
            </a:bodyPr>
            <a:lstStyle/>
            <a:p>
              <a:pPr>
                <a:defRPr/>
              </a:pPr>
              <a:r>
                <a:rPr lang="en-US" sz="2400">
                  <a:solidFill>
                    <a:srgbClr val="B5E8FF"/>
                  </a:solidFill>
                  <a:latin typeface="Tahoma" pitchFamily="34" charset="0"/>
                </a:rPr>
                <a:t>LHCb</a:t>
              </a:r>
              <a:endParaRPr lang="en-US" sz="2400">
                <a:latin typeface="Tahoma" pitchFamily="34" charset="0"/>
              </a:endParaRPr>
            </a:p>
          </p:txBody>
        </p:sp>
        <p:sp>
          <p:nvSpPr>
            <p:cNvPr id="1392650" name="Text Box 10"/>
            <p:cNvSpPr txBox="1">
              <a:spLocks noChangeArrowheads="1"/>
            </p:cNvSpPr>
            <p:nvPr/>
          </p:nvSpPr>
          <p:spPr bwMode="auto">
            <a:xfrm>
              <a:off x="1584" y="3024"/>
              <a:ext cx="680" cy="291"/>
            </a:xfrm>
            <a:prstGeom prst="rect">
              <a:avLst/>
            </a:prstGeom>
            <a:noFill/>
            <a:ln w="9525">
              <a:noFill/>
              <a:miter lim="800000"/>
              <a:headEnd/>
              <a:tailEnd/>
            </a:ln>
            <a:effectLst>
              <a:outerShdw dist="35921" dir="2700000" algn="ctr" rotWithShape="0">
                <a:schemeClr val="tx2"/>
              </a:outerShdw>
            </a:effectLst>
          </p:spPr>
          <p:txBody>
            <a:bodyPr wrap="none">
              <a:spAutoFit/>
            </a:bodyPr>
            <a:lstStyle/>
            <a:p>
              <a:pPr>
                <a:defRPr/>
              </a:pPr>
              <a:r>
                <a:rPr lang="en-US" sz="2400">
                  <a:solidFill>
                    <a:srgbClr val="B5E8FF"/>
                  </a:solidFill>
                  <a:latin typeface="Tahoma" pitchFamily="34" charset="0"/>
                </a:rPr>
                <a:t>ALICE</a:t>
              </a:r>
              <a:endParaRPr lang="en-US" sz="2400">
                <a:latin typeface="Tahoma" pitchFamily="34" charset="0"/>
              </a:endParaRPr>
            </a:p>
          </p:txBody>
        </p:sp>
      </p:grpSp>
      <p:pic>
        <p:nvPicPr>
          <p:cNvPr id="15" name="Picture 5" descr="LHCtunnel_3"/>
          <p:cNvPicPr>
            <a:picLocks noChangeAspect="1" noChangeArrowheads="1"/>
          </p:cNvPicPr>
          <p:nvPr/>
        </p:nvPicPr>
        <p:blipFill>
          <a:blip r:embed="rId4"/>
          <a:srcRect/>
          <a:stretch>
            <a:fillRect/>
          </a:stretch>
        </p:blipFill>
        <p:spPr bwMode="auto">
          <a:xfrm>
            <a:off x="2362200" y="2362200"/>
            <a:ext cx="4095750" cy="2668588"/>
          </a:xfrm>
          <a:prstGeom prst="rect">
            <a:avLst/>
          </a:prstGeom>
          <a:noFill/>
          <a:ln w="9525">
            <a:noFill/>
            <a:miter lim="800000"/>
            <a:headEnd/>
            <a:tailEnd/>
          </a:ln>
        </p:spPr>
      </p:pic>
      <p:pic>
        <p:nvPicPr>
          <p:cNvPr id="16" name="Picture 6" descr="CMS_1"/>
          <p:cNvPicPr>
            <a:picLocks noChangeAspect="1" noChangeArrowheads="1"/>
          </p:cNvPicPr>
          <p:nvPr/>
        </p:nvPicPr>
        <p:blipFill>
          <a:blip r:embed="rId5"/>
          <a:srcRect/>
          <a:stretch>
            <a:fillRect/>
          </a:stretch>
        </p:blipFill>
        <p:spPr bwMode="auto">
          <a:xfrm>
            <a:off x="6127750" y="4510087"/>
            <a:ext cx="3016250" cy="2049463"/>
          </a:xfrm>
          <a:prstGeom prst="rect">
            <a:avLst/>
          </a:prstGeom>
          <a:noFill/>
        </p:spPr>
      </p:pic>
      <p:pic>
        <p:nvPicPr>
          <p:cNvPr id="17" name="Picture 2" descr="P45-007071P45-007071 low res"/>
          <p:cNvPicPr>
            <a:picLocks noChangeAspect="1" noChangeArrowheads="1"/>
          </p:cNvPicPr>
          <p:nvPr/>
        </p:nvPicPr>
        <p:blipFill>
          <a:blip r:embed="rId6"/>
          <a:srcRect/>
          <a:stretch>
            <a:fillRect/>
          </a:stretch>
        </p:blipFill>
        <p:spPr bwMode="auto">
          <a:xfrm>
            <a:off x="-76200" y="4433887"/>
            <a:ext cx="2667000" cy="2078038"/>
          </a:xfrm>
          <a:prstGeom prst="rect">
            <a:avLst/>
          </a:prstGeom>
          <a:noFill/>
        </p:spPr>
      </p:pic>
      <p:pic>
        <p:nvPicPr>
          <p:cNvPr id="18" name="Picture 2"/>
          <p:cNvPicPr>
            <a:picLocks noChangeAspect="1" noChangeArrowheads="1"/>
          </p:cNvPicPr>
          <p:nvPr/>
        </p:nvPicPr>
        <p:blipFill>
          <a:blip r:embed="rId7"/>
          <a:srcRect/>
          <a:stretch>
            <a:fillRect/>
          </a:stretch>
        </p:blipFill>
        <p:spPr bwMode="auto">
          <a:xfrm>
            <a:off x="-76200" y="1828800"/>
            <a:ext cx="2819400" cy="1995487"/>
          </a:xfrm>
          <a:prstGeom prst="rect">
            <a:avLst/>
          </a:prstGeom>
          <a:noFill/>
        </p:spPr>
      </p:pic>
      <p:pic>
        <p:nvPicPr>
          <p:cNvPr id="19" name="Picture 3"/>
          <p:cNvPicPr>
            <a:picLocks noChangeAspect="1" noChangeArrowheads="1"/>
          </p:cNvPicPr>
          <p:nvPr/>
        </p:nvPicPr>
        <p:blipFill>
          <a:blip r:embed="rId8"/>
          <a:srcRect/>
          <a:stretch>
            <a:fillRect/>
          </a:stretch>
        </p:blipFill>
        <p:spPr bwMode="auto">
          <a:xfrm>
            <a:off x="6127750" y="1843087"/>
            <a:ext cx="3016250" cy="2127250"/>
          </a:xfrm>
          <a:prstGeom prst="rect">
            <a:avLst/>
          </a:prstGeom>
          <a:noFill/>
        </p:spPr>
      </p:pic>
      <p:sp>
        <p:nvSpPr>
          <p:cNvPr id="20" name="Slide Number Placeholder 19"/>
          <p:cNvSpPr>
            <a:spLocks noGrp="1"/>
          </p:cNvSpPr>
          <p:nvPr>
            <p:ph type="sldNum" sz="quarter" idx="11"/>
          </p:nvPr>
        </p:nvSpPr>
        <p:spPr/>
        <p:txBody>
          <a:bodyPr/>
          <a:lstStyle/>
          <a:p>
            <a:fld id="{701230CC-086A-4867-9917-DA84A402D928}" type="slidenum">
              <a:rPr lang="en-GB" smtClean="0"/>
              <a:pPr/>
              <a:t>15</a:t>
            </a:fld>
            <a:endParaRPr lang="en-GB"/>
          </a:p>
        </p:txBody>
      </p:sp>
      <p:sp>
        <p:nvSpPr>
          <p:cNvPr id="21" name="Footer Placeholder 20"/>
          <p:cNvSpPr>
            <a:spLocks noGrp="1"/>
          </p:cNvSpPr>
          <p:nvPr>
            <p:ph type="ftr" sz="quarter" idx="10"/>
          </p:nvPr>
        </p:nvSpPr>
        <p:spPr/>
        <p:txBody>
          <a:bodyPr/>
          <a:lstStyle/>
          <a:p>
            <a:r>
              <a:rPr lang="en-US" smtClean="0"/>
              <a:t>David Groep, Belnet Networking Conference 2008</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2301875" y="152400"/>
            <a:ext cx="6232525" cy="515937"/>
          </a:xfrm>
        </p:spPr>
        <p:txBody>
          <a:bodyPr/>
          <a:lstStyle/>
          <a:p>
            <a:pPr eaLnBrk="1" hangingPunct="1"/>
            <a:r>
              <a:rPr lang="en-GB" sz="2800" b="1" dirty="0" smtClean="0"/>
              <a:t>The LHC Computing Challenge</a:t>
            </a:r>
          </a:p>
        </p:txBody>
      </p:sp>
      <p:sp>
        <p:nvSpPr>
          <p:cNvPr id="14339" name="Rectangle 3"/>
          <p:cNvSpPr>
            <a:spLocks noGrp="1" noChangeArrowheads="1"/>
          </p:cNvSpPr>
          <p:nvPr>
            <p:ph sz="half" idx="1"/>
          </p:nvPr>
        </p:nvSpPr>
        <p:spPr>
          <a:xfrm>
            <a:off x="304800" y="1371600"/>
            <a:ext cx="5664200" cy="4584700"/>
          </a:xfrm>
        </p:spPr>
        <p:txBody>
          <a:bodyPr tIns="144000"/>
          <a:lstStyle/>
          <a:p>
            <a:pPr eaLnBrk="1" hangingPunct="1"/>
            <a:r>
              <a:rPr lang="en-US" b="1" dirty="0" smtClean="0"/>
              <a:t>The scale and complexity of the data</a:t>
            </a:r>
          </a:p>
          <a:p>
            <a:pPr marL="342900" lvl="1" indent="-342900" eaLnBrk="1" hangingPunct="1">
              <a:buNone/>
            </a:pPr>
            <a:r>
              <a:rPr lang="en-US" sz="1900" dirty="0" smtClean="0">
                <a:sym typeface="Wingdings" pitchFamily="2" charset="2"/>
              </a:rPr>
              <a:t>	 </a:t>
            </a:r>
            <a:r>
              <a:rPr lang="en-US" sz="1900" b="1" dirty="0" smtClean="0">
                <a:solidFill>
                  <a:schemeClr val="tx2"/>
                </a:solidFill>
                <a:sym typeface="Wingdings" pitchFamily="2" charset="2"/>
              </a:rPr>
              <a:t>15 </a:t>
            </a:r>
            <a:r>
              <a:rPr lang="en-US" sz="1900" b="1" dirty="0" err="1" smtClean="0">
                <a:solidFill>
                  <a:schemeClr val="tx2"/>
                </a:solidFill>
                <a:sym typeface="Wingdings" pitchFamily="2" charset="2"/>
              </a:rPr>
              <a:t>PetaBytes</a:t>
            </a:r>
            <a:r>
              <a:rPr lang="en-US" sz="1900" b="1" dirty="0" smtClean="0">
                <a:solidFill>
                  <a:schemeClr val="tx2"/>
                </a:solidFill>
                <a:sym typeface="Wingdings" pitchFamily="2" charset="2"/>
              </a:rPr>
              <a:t> of new data each year</a:t>
            </a:r>
            <a:endParaRPr lang="en-US" b="1" dirty="0" smtClean="0"/>
          </a:p>
          <a:p>
            <a:pPr eaLnBrk="1" hangingPunct="1">
              <a:buFont typeface="Arial" pitchFamily="34" charset="0"/>
              <a:buNone/>
            </a:pPr>
            <a:endParaRPr lang="en-GB" b="1" dirty="0" smtClean="0"/>
          </a:p>
          <a:p>
            <a:pPr eaLnBrk="1" hangingPunct="1"/>
            <a:r>
              <a:rPr lang="en-US" b="1" dirty="0" smtClean="0"/>
              <a:t>The computing capacity to support 7,000 researchers all actively </a:t>
            </a:r>
            <a:r>
              <a:rPr lang="en-US" b="1" dirty="0" err="1" smtClean="0"/>
              <a:t>analysing</a:t>
            </a:r>
            <a:r>
              <a:rPr lang="en-US" b="1" dirty="0" smtClean="0"/>
              <a:t> the data</a:t>
            </a:r>
          </a:p>
          <a:p>
            <a:pPr marL="342900" lvl="1" indent="-342900" eaLnBrk="1" hangingPunct="1">
              <a:buNone/>
            </a:pPr>
            <a:r>
              <a:rPr lang="en-US" sz="1900" dirty="0" smtClean="0">
                <a:sym typeface="Wingdings" pitchFamily="2" charset="2"/>
              </a:rPr>
              <a:t>	 </a:t>
            </a:r>
            <a:r>
              <a:rPr lang="en-US" sz="1900" b="1" dirty="0" smtClean="0">
                <a:solidFill>
                  <a:schemeClr val="tx2"/>
                </a:solidFill>
                <a:sym typeface="Wingdings" pitchFamily="2" charset="2"/>
              </a:rPr>
              <a:t>60’000 of (today's) fastest CPUs</a:t>
            </a:r>
            <a:endParaRPr lang="en-GB" b="1" dirty="0" smtClean="0"/>
          </a:p>
          <a:p>
            <a:pPr eaLnBrk="1" hangingPunct="1">
              <a:buFont typeface="Arial" pitchFamily="34" charset="0"/>
              <a:buNone/>
            </a:pPr>
            <a:endParaRPr lang="en-US" b="1" dirty="0" smtClean="0"/>
          </a:p>
          <a:p>
            <a:pPr eaLnBrk="1" hangingPunct="1"/>
            <a:r>
              <a:rPr lang="en-US" b="1" dirty="0" smtClean="0"/>
              <a:t>The way in which the data is accessed will depend on the </a:t>
            </a:r>
            <a:br>
              <a:rPr lang="en-US" b="1" dirty="0" smtClean="0"/>
            </a:br>
            <a:r>
              <a:rPr lang="en-US" b="1" dirty="0" smtClean="0"/>
              <a:t>physics that emerges</a:t>
            </a:r>
            <a:endParaRPr lang="en-GB" b="1" dirty="0" smtClean="0"/>
          </a:p>
        </p:txBody>
      </p:sp>
      <p:pic>
        <p:nvPicPr>
          <p:cNvPr id="14340" name="Picture 5" descr="ALICE_lead-ion_collision_bul-pho-2007-073.jpg"/>
          <p:cNvPicPr>
            <a:picLocks noChangeAspect="1"/>
          </p:cNvPicPr>
          <p:nvPr/>
        </p:nvPicPr>
        <p:blipFill>
          <a:blip r:embed="rId3" cstate="screen"/>
          <a:srcRect/>
          <a:stretch>
            <a:fillRect/>
          </a:stretch>
        </p:blipFill>
        <p:spPr bwMode="auto">
          <a:xfrm>
            <a:off x="6934200" y="924099"/>
            <a:ext cx="2209800" cy="1590501"/>
          </a:xfrm>
          <a:prstGeom prst="rect">
            <a:avLst/>
          </a:prstGeom>
          <a:noFill/>
          <a:ln w="9525">
            <a:noFill/>
            <a:miter lim="800000"/>
            <a:headEnd/>
            <a:tailEnd/>
          </a:ln>
        </p:spPr>
      </p:pic>
      <p:pic>
        <p:nvPicPr>
          <p:cNvPr id="14341" name="Picture 8" descr="CMS_Higgs_boson_decay_CE0047H.jpg"/>
          <p:cNvPicPr>
            <a:picLocks noChangeAspect="1"/>
          </p:cNvPicPr>
          <p:nvPr/>
        </p:nvPicPr>
        <p:blipFill>
          <a:blip r:embed="rId4" cstate="screen"/>
          <a:srcRect/>
          <a:stretch>
            <a:fillRect/>
          </a:stretch>
        </p:blipFill>
        <p:spPr bwMode="auto">
          <a:xfrm>
            <a:off x="6934200" y="2564530"/>
            <a:ext cx="2209800" cy="2083670"/>
          </a:xfrm>
          <a:prstGeom prst="rect">
            <a:avLst/>
          </a:prstGeom>
          <a:noFill/>
          <a:ln w="9525">
            <a:noFill/>
            <a:miter lim="800000"/>
            <a:headEnd/>
            <a:tailEnd/>
          </a:ln>
        </p:spPr>
      </p:pic>
      <p:pic>
        <p:nvPicPr>
          <p:cNvPr id="14342" name="Picture 9" descr="ATLAS_Higgs_0803020_01-A4-at-144-dpi.jpg"/>
          <p:cNvPicPr>
            <a:picLocks noChangeAspect="1"/>
          </p:cNvPicPr>
          <p:nvPr/>
        </p:nvPicPr>
        <p:blipFill>
          <a:blip r:embed="rId5" cstate="screen"/>
          <a:srcRect/>
          <a:stretch>
            <a:fillRect/>
          </a:stretch>
        </p:blipFill>
        <p:spPr bwMode="auto">
          <a:xfrm>
            <a:off x="6934200" y="4736926"/>
            <a:ext cx="2209800" cy="1816274"/>
          </a:xfrm>
          <a:prstGeom prst="rect">
            <a:avLst/>
          </a:prstGeom>
          <a:noFill/>
          <a:ln w="9525">
            <a:noFill/>
            <a:miter lim="800000"/>
            <a:headEnd/>
            <a:tailEnd/>
          </a:ln>
        </p:spPr>
      </p:pic>
      <p:sp>
        <p:nvSpPr>
          <p:cNvPr id="7" name="Slide Number Placeholder 6"/>
          <p:cNvSpPr>
            <a:spLocks noGrp="1"/>
          </p:cNvSpPr>
          <p:nvPr>
            <p:ph type="sldNum" sz="quarter" idx="11"/>
          </p:nvPr>
        </p:nvSpPr>
        <p:spPr/>
        <p:txBody>
          <a:bodyPr/>
          <a:lstStyle/>
          <a:p>
            <a:fld id="{701230CC-086A-4867-9917-DA84A402D928}" type="slidenum">
              <a:rPr lang="en-GB" smtClean="0"/>
              <a:pPr/>
              <a:t>16</a:t>
            </a:fld>
            <a:endParaRPr lang="en-GB"/>
          </a:p>
        </p:txBody>
      </p:sp>
      <p:sp>
        <p:nvSpPr>
          <p:cNvPr id="8" name="Footer Placeholder 7"/>
          <p:cNvSpPr>
            <a:spLocks noGrp="1"/>
          </p:cNvSpPr>
          <p:nvPr>
            <p:ph type="ftr" sz="quarter" idx="10"/>
          </p:nvPr>
        </p:nvSpPr>
        <p:spPr/>
        <p:txBody>
          <a:bodyPr/>
          <a:lstStyle/>
          <a:p>
            <a:r>
              <a:rPr lang="en-US" smtClean="0"/>
              <a:t>David Groep, Belnet Networking Conference 2008</a:t>
            </a:r>
            <a:endParaRPr lang="en-GB"/>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r>
              <a:rPr lang="en-US" dirty="0" smtClean="0">
                <a:ea typeface="ＭＳ Ｐゴシック" pitchFamily="34" charset="-128"/>
              </a:rPr>
              <a:t>Life Sciences</a:t>
            </a:r>
          </a:p>
        </p:txBody>
      </p:sp>
      <p:sp>
        <p:nvSpPr>
          <p:cNvPr id="47107" name="Content Placeholder 9"/>
          <p:cNvSpPr>
            <a:spLocks noGrp="1"/>
          </p:cNvSpPr>
          <p:nvPr>
            <p:ph idx="1"/>
          </p:nvPr>
        </p:nvSpPr>
        <p:spPr>
          <a:xfrm>
            <a:off x="117475" y="1295400"/>
            <a:ext cx="6740525" cy="5334000"/>
          </a:xfrm>
        </p:spPr>
        <p:txBody>
          <a:bodyPr>
            <a:normAutofit/>
          </a:bodyPr>
          <a:lstStyle/>
          <a:p>
            <a:pPr>
              <a:buFontTx/>
              <a:buNone/>
            </a:pPr>
            <a:r>
              <a:rPr lang="en-US" dirty="0" smtClean="0">
                <a:ea typeface="ＭＳ Ｐゴシック" pitchFamily="34" charset="-128"/>
              </a:rPr>
              <a:t>Medical Imaging - </a:t>
            </a:r>
            <a:r>
              <a:rPr lang="en-US" dirty="0" err="1" smtClean="0">
                <a:ea typeface="ＭＳ Ｐゴシック" pitchFamily="34" charset="-128"/>
              </a:rPr>
              <a:t>ThIS</a:t>
            </a:r>
            <a:r>
              <a:rPr lang="en-US" dirty="0" smtClean="0">
                <a:ea typeface="ＭＳ Ｐゴシック" pitchFamily="34" charset="-128"/>
              </a:rPr>
              <a:t> (Therapeutic Irradiation Simulator)</a:t>
            </a:r>
          </a:p>
          <a:p>
            <a:r>
              <a:rPr lang="en-US" sz="1800" b="0" dirty="0" smtClean="0">
                <a:ea typeface="ＭＳ Ｐゴシック" pitchFamily="34" charset="-128"/>
              </a:rPr>
              <a:t>Monte-Carlo simulation of irradiations of living tissues with photons, protons or light ions beams for cancer therapy</a:t>
            </a:r>
          </a:p>
          <a:p>
            <a:pPr>
              <a:buFontTx/>
              <a:buNone/>
            </a:pPr>
            <a:endParaRPr lang="en-US" sz="1000" b="0" dirty="0" smtClean="0">
              <a:ea typeface="ＭＳ Ｐゴシック" pitchFamily="34" charset="-128"/>
            </a:endParaRPr>
          </a:p>
          <a:p>
            <a:pPr>
              <a:buFontTx/>
              <a:buNone/>
            </a:pPr>
            <a:endParaRPr lang="en-US" sz="1800" b="0" dirty="0" smtClean="0">
              <a:ea typeface="ＭＳ Ｐゴシック" pitchFamily="34" charset="-128"/>
            </a:endParaRPr>
          </a:p>
          <a:p>
            <a:pPr>
              <a:buFontTx/>
              <a:buNone/>
            </a:pPr>
            <a:r>
              <a:rPr lang="en-US" dirty="0" smtClean="0">
                <a:ea typeface="ＭＳ Ｐゴシック" pitchFamily="34" charset="-128"/>
              </a:rPr>
              <a:t>Bioinformatics - Grid Protein Sequence Analysis</a:t>
            </a:r>
          </a:p>
          <a:p>
            <a:pPr>
              <a:buFontTx/>
              <a:buNone/>
            </a:pPr>
            <a:r>
              <a:rPr lang="en-US" dirty="0" smtClean="0">
                <a:ea typeface="ＭＳ Ｐゴシック" pitchFamily="34" charset="-128"/>
              </a:rPr>
              <a:t> </a:t>
            </a:r>
          </a:p>
        </p:txBody>
      </p:sp>
      <p:sp>
        <p:nvSpPr>
          <p:cNvPr id="47108" name="Slide Number Placeholder 4"/>
          <p:cNvSpPr>
            <a:spLocks noGrp="1"/>
          </p:cNvSpPr>
          <p:nvPr>
            <p:ph type="sldNum" sz="quarter" idx="11"/>
          </p:nvPr>
        </p:nvSpPr>
        <p:spPr/>
        <p:txBody>
          <a:bodyPr/>
          <a:lstStyle/>
          <a:p>
            <a:fld id="{1F125D75-D258-4476-AF9F-51A78CF9A387}" type="slidenum">
              <a:rPr lang="en-GB"/>
              <a:pPr/>
              <a:t>17</a:t>
            </a:fld>
            <a:endParaRPr lang="en-GB" dirty="0"/>
          </a:p>
        </p:txBody>
      </p:sp>
      <p:pic>
        <p:nvPicPr>
          <p:cNvPr id="47110" name="Picture 10" descr="dose-view3.png"/>
          <p:cNvPicPr>
            <a:picLocks noChangeAspect="1"/>
          </p:cNvPicPr>
          <p:nvPr/>
        </p:nvPicPr>
        <p:blipFill>
          <a:blip r:embed="rId3" cstate="screen"/>
          <a:srcRect/>
          <a:stretch>
            <a:fillRect/>
          </a:stretch>
        </p:blipFill>
        <p:spPr bwMode="auto">
          <a:xfrm>
            <a:off x="7010400" y="1447800"/>
            <a:ext cx="1790700" cy="1590675"/>
          </a:xfrm>
          <a:prstGeom prst="rect">
            <a:avLst/>
          </a:prstGeom>
          <a:noFill/>
          <a:ln w="9525">
            <a:noFill/>
            <a:miter lim="800000"/>
            <a:headEnd/>
            <a:tailEnd/>
          </a:ln>
        </p:spPr>
      </p:pic>
      <p:pic>
        <p:nvPicPr>
          <p:cNvPr id="47112" name="Picture 8" descr="pastedGraphic.jpg"/>
          <p:cNvPicPr>
            <a:picLocks noChangeAspect="1"/>
          </p:cNvPicPr>
          <p:nvPr/>
        </p:nvPicPr>
        <p:blipFill>
          <a:blip r:embed="rId4" cstate="screen"/>
          <a:srcRect/>
          <a:stretch>
            <a:fillRect/>
          </a:stretch>
        </p:blipFill>
        <p:spPr bwMode="auto">
          <a:xfrm>
            <a:off x="6934200" y="3352800"/>
            <a:ext cx="2111375" cy="2281238"/>
          </a:xfrm>
          <a:prstGeom prst="rect">
            <a:avLst/>
          </a:prstGeom>
          <a:noFill/>
          <a:ln w="9525">
            <a:noFill/>
            <a:miter lim="800000"/>
            <a:headEnd/>
            <a:tailEnd/>
          </a:ln>
        </p:spPr>
      </p:pic>
      <p:sp>
        <p:nvSpPr>
          <p:cNvPr id="7" name="Footer Placeholder 6"/>
          <p:cNvSpPr>
            <a:spLocks noGrp="1"/>
          </p:cNvSpPr>
          <p:nvPr>
            <p:ph type="ftr" sz="quarter" idx="10"/>
          </p:nvPr>
        </p:nvSpPr>
        <p:spPr/>
        <p:txBody>
          <a:bodyPr/>
          <a:lstStyle/>
          <a:p>
            <a:r>
              <a:rPr lang="en-US" smtClean="0"/>
              <a:t>David Groep, Belnet Networking Conference 2008</a:t>
            </a:r>
            <a:endParaRPr lang="en-GB"/>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0" name="Picture 4"/>
          <p:cNvPicPr>
            <a:picLocks noChangeAspect="1" noChangeArrowheads="1"/>
          </p:cNvPicPr>
          <p:nvPr/>
        </p:nvPicPr>
        <p:blipFill>
          <a:blip r:embed="rId2"/>
          <a:srcRect/>
          <a:stretch>
            <a:fillRect/>
          </a:stretch>
        </p:blipFill>
        <p:spPr bwMode="auto">
          <a:xfrm>
            <a:off x="685800" y="1447800"/>
            <a:ext cx="4252913" cy="2765347"/>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Functional MRI analysis</a:t>
            </a:r>
            <a:endParaRPr lang="en-US" dirty="0"/>
          </a:p>
        </p:txBody>
      </p:sp>
      <p:sp>
        <p:nvSpPr>
          <p:cNvPr id="3" name="Content Placeholder 2"/>
          <p:cNvSpPr>
            <a:spLocks noGrp="1"/>
          </p:cNvSpPr>
          <p:nvPr>
            <p:ph idx="1"/>
          </p:nvPr>
        </p:nvSpPr>
        <p:spPr/>
        <p:txBody>
          <a:bodyPr/>
          <a:lstStyle/>
          <a:p>
            <a:pPr>
              <a:buNone/>
            </a:pPr>
            <a:r>
              <a:rPr lang="en-US" dirty="0" smtClean="0"/>
              <a:t>VL-e Medical Applications on the EGEE Infrastructure</a:t>
            </a:r>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sz="1600" dirty="0" smtClean="0"/>
          </a:p>
          <a:p>
            <a:pPr>
              <a:buNone/>
            </a:pPr>
            <a:endParaRPr lang="en-US" sz="1600" dirty="0" smtClean="0"/>
          </a:p>
          <a:p>
            <a:pPr>
              <a:buNone/>
            </a:pPr>
            <a:r>
              <a:rPr lang="en-US" sz="1600" dirty="0" smtClean="0"/>
              <a:t>Research work by: </a:t>
            </a:r>
          </a:p>
          <a:p>
            <a:pPr>
              <a:buNone/>
            </a:pPr>
            <a:r>
              <a:rPr lang="en-US" sz="1600" dirty="0" smtClean="0"/>
              <a:t>Silvia </a:t>
            </a:r>
            <a:r>
              <a:rPr lang="en-US" sz="1600" dirty="0" err="1" smtClean="0"/>
              <a:t>Olabarriaga</a:t>
            </a:r>
            <a:r>
              <a:rPr lang="en-US" sz="1600" dirty="0" smtClean="0"/>
              <a:t> (AMC, </a:t>
            </a:r>
            <a:r>
              <a:rPr lang="en-US" sz="1600" dirty="0" err="1" smtClean="0"/>
              <a:t>UvA</a:t>
            </a:r>
            <a:r>
              <a:rPr lang="en-US" sz="1600" dirty="0" smtClean="0"/>
              <a:t>)</a:t>
            </a:r>
          </a:p>
          <a:p>
            <a:pPr>
              <a:buNone/>
            </a:pPr>
            <a:r>
              <a:rPr lang="en-US" sz="1600" b="0" dirty="0" smtClean="0"/>
              <a:t>Tristan </a:t>
            </a:r>
            <a:r>
              <a:rPr lang="en-US" sz="1600" b="0" dirty="0" err="1" smtClean="0"/>
              <a:t>Glatard</a:t>
            </a:r>
            <a:r>
              <a:rPr lang="en-US" sz="1600" b="0" dirty="0" smtClean="0"/>
              <a:t> (</a:t>
            </a:r>
            <a:r>
              <a:rPr lang="en-US" sz="1600" b="0" dirty="0" err="1" smtClean="0"/>
              <a:t>IvI,UvA</a:t>
            </a:r>
            <a:r>
              <a:rPr lang="en-US" sz="1600" b="0" dirty="0" smtClean="0"/>
              <a:t>)</a:t>
            </a:r>
          </a:p>
          <a:p>
            <a:pPr>
              <a:buNone/>
            </a:pPr>
            <a:r>
              <a:rPr lang="en-US" sz="1600" b="0" dirty="0" smtClean="0"/>
              <a:t>Abdullah </a:t>
            </a:r>
            <a:r>
              <a:rPr lang="en-US" sz="1600" b="0" dirty="0" err="1" smtClean="0"/>
              <a:t>Ozsoy</a:t>
            </a:r>
            <a:r>
              <a:rPr lang="en-US" sz="1600" b="0" dirty="0" smtClean="0"/>
              <a:t> (</a:t>
            </a:r>
            <a:r>
              <a:rPr lang="en-US" sz="1600" b="0" dirty="0" err="1" smtClean="0"/>
              <a:t>IvI,UvA</a:t>
            </a:r>
            <a:r>
              <a:rPr lang="en-US" sz="1600" b="0" dirty="0" smtClean="0"/>
              <a:t>)</a:t>
            </a:r>
          </a:p>
        </p:txBody>
      </p:sp>
      <p:sp>
        <p:nvSpPr>
          <p:cNvPr id="4" name="Footer Placeholder 3"/>
          <p:cNvSpPr>
            <a:spLocks noGrp="1"/>
          </p:cNvSpPr>
          <p:nvPr>
            <p:ph type="ftr" sz="quarter" idx="10"/>
          </p:nvPr>
        </p:nvSpPr>
        <p:spPr/>
        <p:txBody>
          <a:bodyPr/>
          <a:lstStyle/>
          <a:p>
            <a:r>
              <a:rPr lang="en-US" smtClean="0"/>
              <a:t>David Groep, Belnet Networking Conference 2008</a:t>
            </a:r>
            <a:endParaRPr lang="en-GB" dirty="0"/>
          </a:p>
        </p:txBody>
      </p:sp>
      <p:sp>
        <p:nvSpPr>
          <p:cNvPr id="5" name="Slide Number Placeholder 4"/>
          <p:cNvSpPr>
            <a:spLocks noGrp="1"/>
          </p:cNvSpPr>
          <p:nvPr>
            <p:ph type="sldNum" sz="quarter" idx="11"/>
          </p:nvPr>
        </p:nvSpPr>
        <p:spPr/>
        <p:txBody>
          <a:bodyPr/>
          <a:lstStyle/>
          <a:p>
            <a:fld id="{701230CC-086A-4867-9917-DA84A402D928}" type="slidenum">
              <a:rPr lang="en-GB" smtClean="0"/>
              <a:pPr/>
              <a:t>18</a:t>
            </a:fld>
            <a:endParaRPr lang="en-GB"/>
          </a:p>
        </p:txBody>
      </p:sp>
      <p:pic>
        <p:nvPicPr>
          <p:cNvPr id="70659" name="Picture 3"/>
          <p:cNvPicPr>
            <a:picLocks noChangeAspect="1" noChangeArrowheads="1"/>
          </p:cNvPicPr>
          <p:nvPr/>
        </p:nvPicPr>
        <p:blipFill>
          <a:blip r:embed="rId3"/>
          <a:srcRect/>
          <a:stretch>
            <a:fillRect/>
          </a:stretch>
        </p:blipFill>
        <p:spPr bwMode="auto">
          <a:xfrm>
            <a:off x="3505200" y="2773159"/>
            <a:ext cx="5276850" cy="3656215"/>
          </a:xfrm>
          <a:prstGeom prst="rect">
            <a:avLst/>
          </a:prstGeom>
          <a:noFill/>
          <a:ln w="9525">
            <a:noFill/>
            <a:miter lim="800000"/>
            <a:headEnd/>
            <a:tailEnd/>
          </a:ln>
          <a:effectLst/>
        </p:spPr>
      </p:pic>
      <p:sp>
        <p:nvSpPr>
          <p:cNvPr id="10" name="Rectangle 9"/>
          <p:cNvSpPr/>
          <p:nvPr/>
        </p:nvSpPr>
        <p:spPr>
          <a:xfrm>
            <a:off x="5257800" y="1676400"/>
            <a:ext cx="3886200" cy="923330"/>
          </a:xfrm>
          <a:prstGeom prst="rect">
            <a:avLst/>
          </a:prstGeom>
        </p:spPr>
        <p:txBody>
          <a:bodyPr wrap="square">
            <a:spAutoFit/>
          </a:bodyPr>
          <a:lstStyle/>
          <a:p>
            <a:pPr>
              <a:buNone/>
            </a:pPr>
            <a:r>
              <a:rPr lang="en-US" b="1" dirty="0" smtClean="0"/>
              <a:t>Storage of </a:t>
            </a:r>
            <a:r>
              <a:rPr lang="en-US" b="1" dirty="0" err="1" smtClean="0"/>
              <a:t>fMRI</a:t>
            </a:r>
            <a:r>
              <a:rPr lang="en-US" b="1" dirty="0" smtClean="0"/>
              <a:t> research data</a:t>
            </a:r>
          </a:p>
          <a:p>
            <a:pPr>
              <a:buNone/>
            </a:pPr>
            <a:r>
              <a:rPr lang="en-US" b="1" dirty="0" smtClean="0"/>
              <a:t>for sharing between groups and</a:t>
            </a:r>
          </a:p>
          <a:p>
            <a:pPr>
              <a:buNone/>
            </a:pPr>
            <a:r>
              <a:rPr lang="en-US" b="1" dirty="0" smtClean="0"/>
              <a:t>processing of image alignments</a:t>
            </a:r>
          </a:p>
        </p:txBody>
      </p:sp>
      <p:pic>
        <p:nvPicPr>
          <p:cNvPr id="70661" name="Picture 5" descr="H:\Home\davidg\Template\Logos\vl-e-small.gif"/>
          <p:cNvPicPr>
            <a:picLocks noChangeAspect="1" noChangeArrowheads="1"/>
          </p:cNvPicPr>
          <p:nvPr/>
        </p:nvPicPr>
        <p:blipFill>
          <a:blip r:embed="rId4"/>
          <a:srcRect/>
          <a:stretch>
            <a:fillRect/>
          </a:stretch>
        </p:blipFill>
        <p:spPr bwMode="auto">
          <a:xfrm>
            <a:off x="2051457" y="4191001"/>
            <a:ext cx="1634718" cy="762000"/>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4"/>
          <p:cNvSpPr>
            <a:spLocks noGrp="1"/>
          </p:cNvSpPr>
          <p:nvPr>
            <p:ph type="sldNum" sz="quarter" idx="11"/>
          </p:nvPr>
        </p:nvSpPr>
        <p:spPr/>
        <p:txBody>
          <a:bodyPr/>
          <a:lstStyle/>
          <a:p>
            <a:fld id="{8FA03EBE-CD71-44D3-8CAB-BA3787D7B651}" type="slidenum">
              <a:rPr lang="en-GB"/>
              <a:pPr/>
              <a:t>19</a:t>
            </a:fld>
            <a:endParaRPr lang="en-GB"/>
          </a:p>
        </p:txBody>
      </p:sp>
      <p:sp>
        <p:nvSpPr>
          <p:cNvPr id="583682" name="Rectangle 2"/>
          <p:cNvSpPr>
            <a:spLocks noGrp="1" noChangeArrowheads="1"/>
          </p:cNvSpPr>
          <p:nvPr>
            <p:ph type="title"/>
          </p:nvPr>
        </p:nvSpPr>
        <p:spPr>
          <a:xfrm>
            <a:off x="1524000" y="152400"/>
            <a:ext cx="6372225" cy="685800"/>
          </a:xfrm>
        </p:spPr>
        <p:txBody>
          <a:bodyPr>
            <a:normAutofit/>
          </a:bodyPr>
          <a:lstStyle/>
          <a:p>
            <a:r>
              <a:rPr lang="en-US" i="1" dirty="0"/>
              <a:t>In </a:t>
            </a:r>
            <a:r>
              <a:rPr lang="en-US" i="1" dirty="0" err="1"/>
              <a:t>silico</a:t>
            </a:r>
            <a:r>
              <a:rPr lang="en-US" dirty="0"/>
              <a:t> drug discovery</a:t>
            </a:r>
          </a:p>
        </p:txBody>
      </p:sp>
      <p:sp>
        <p:nvSpPr>
          <p:cNvPr id="583683" name="Rectangle 3"/>
          <p:cNvSpPr>
            <a:spLocks noGrp="1" noChangeArrowheads="1"/>
          </p:cNvSpPr>
          <p:nvPr>
            <p:ph type="body" idx="1"/>
          </p:nvPr>
        </p:nvSpPr>
        <p:spPr>
          <a:xfrm>
            <a:off x="76200" y="1395412"/>
            <a:ext cx="8991600" cy="1728788"/>
          </a:xfrm>
        </p:spPr>
        <p:txBody>
          <a:bodyPr>
            <a:normAutofit/>
          </a:bodyPr>
          <a:lstStyle/>
          <a:p>
            <a:pPr>
              <a:lnSpc>
                <a:spcPct val="80000"/>
              </a:lnSpc>
            </a:pPr>
            <a:r>
              <a:rPr lang="en-US" sz="2000" dirty="0"/>
              <a:t>Diseases such as HIV/AIDS, SRAS, Bird </a:t>
            </a:r>
            <a:r>
              <a:rPr lang="en-US" sz="2000" dirty="0" smtClean="0"/>
              <a:t>Flu, Malaria </a:t>
            </a:r>
            <a:r>
              <a:rPr lang="en-US" sz="2000" dirty="0"/>
              <a:t>etc. are a threat to public health due to world wide exchanges and circulation of persons</a:t>
            </a:r>
          </a:p>
          <a:p>
            <a:pPr>
              <a:lnSpc>
                <a:spcPct val="80000"/>
              </a:lnSpc>
            </a:pPr>
            <a:endParaRPr lang="en-US" sz="2000" dirty="0"/>
          </a:p>
          <a:p>
            <a:pPr>
              <a:lnSpc>
                <a:spcPct val="80000"/>
              </a:lnSpc>
            </a:pPr>
            <a:r>
              <a:rPr lang="en-US" sz="2000" dirty="0"/>
              <a:t>Grids open new perspectives to </a:t>
            </a:r>
            <a:r>
              <a:rPr lang="en-US" sz="2000" i="1" dirty="0"/>
              <a:t>in </a:t>
            </a:r>
            <a:r>
              <a:rPr lang="en-US" sz="2000" i="1" dirty="0" err="1"/>
              <a:t>silico</a:t>
            </a:r>
            <a:r>
              <a:rPr lang="en-US" sz="2000" dirty="0"/>
              <a:t> drug </a:t>
            </a:r>
            <a:r>
              <a:rPr lang="en-US" sz="2000" dirty="0" smtClean="0"/>
              <a:t>discovery</a:t>
            </a:r>
            <a:endParaRPr lang="en-US" sz="1600" dirty="0"/>
          </a:p>
          <a:p>
            <a:pPr lvl="1">
              <a:lnSpc>
                <a:spcPct val="80000"/>
              </a:lnSpc>
            </a:pPr>
            <a:r>
              <a:rPr lang="en-US" sz="1800" dirty="0"/>
              <a:t>Reduced cost and adding an accelerating factor in the search for new drugs</a:t>
            </a:r>
          </a:p>
        </p:txBody>
      </p:sp>
      <p:pic>
        <p:nvPicPr>
          <p:cNvPr id="583684" name="Picture 4"/>
          <p:cNvPicPr>
            <a:picLocks noChangeAspect="1" noChangeArrowheads="1"/>
          </p:cNvPicPr>
          <p:nvPr/>
        </p:nvPicPr>
        <p:blipFill>
          <a:blip r:embed="rId3"/>
          <a:srcRect/>
          <a:stretch>
            <a:fillRect/>
          </a:stretch>
        </p:blipFill>
        <p:spPr bwMode="auto">
          <a:xfrm>
            <a:off x="4004953" y="3048000"/>
            <a:ext cx="4891397" cy="3276600"/>
          </a:xfrm>
          <a:prstGeom prst="rect">
            <a:avLst/>
          </a:prstGeom>
          <a:noFill/>
          <a:ln w="9525">
            <a:noFill/>
            <a:miter lim="800000"/>
            <a:headEnd/>
            <a:tailEnd/>
          </a:ln>
          <a:effectLst/>
        </p:spPr>
      </p:pic>
      <p:sp>
        <p:nvSpPr>
          <p:cNvPr id="583685" name="Text Box 5"/>
          <p:cNvSpPr txBox="1">
            <a:spLocks noChangeArrowheads="1"/>
          </p:cNvSpPr>
          <p:nvPr/>
        </p:nvSpPr>
        <p:spPr bwMode="auto">
          <a:xfrm>
            <a:off x="4902200" y="4899025"/>
            <a:ext cx="1936750" cy="696913"/>
          </a:xfrm>
          <a:prstGeom prst="rect">
            <a:avLst/>
          </a:prstGeom>
          <a:noFill/>
          <a:ln w="25400" algn="ctr">
            <a:noFill/>
            <a:miter lim="800000"/>
            <a:headEnd/>
            <a:tailEnd/>
          </a:ln>
          <a:effectLst/>
        </p:spPr>
        <p:txBody>
          <a:bodyPr wrap="none" lIns="90000" tIns="46800" rIns="90000" bIns="46800">
            <a:spAutoFit/>
          </a:bodyPr>
          <a:lstStyle/>
          <a:p>
            <a:pPr>
              <a:spcBef>
                <a:spcPct val="20000"/>
              </a:spcBef>
              <a:buClr>
                <a:srgbClr val="FFCC66"/>
              </a:buClr>
              <a:buFontTx/>
              <a:buChar char="•"/>
            </a:pPr>
            <a:r>
              <a:rPr lang="en-US">
                <a:solidFill>
                  <a:schemeClr val="accent2"/>
                </a:solidFill>
              </a:rPr>
              <a:t>Avian influenza: </a:t>
            </a:r>
          </a:p>
          <a:p>
            <a:pPr>
              <a:spcBef>
                <a:spcPct val="20000"/>
              </a:spcBef>
              <a:buClr>
                <a:srgbClr val="FFCC66"/>
              </a:buClr>
              <a:buFontTx/>
              <a:buChar char="•"/>
            </a:pPr>
            <a:r>
              <a:rPr lang="en-US">
                <a:solidFill>
                  <a:schemeClr val="accent2"/>
                </a:solidFill>
              </a:rPr>
              <a:t>bird casualties</a:t>
            </a:r>
          </a:p>
        </p:txBody>
      </p:sp>
      <p:sp>
        <p:nvSpPr>
          <p:cNvPr id="583686" name="Text Box 6"/>
          <p:cNvSpPr txBox="1">
            <a:spLocks noChangeArrowheads="1"/>
          </p:cNvSpPr>
          <p:nvPr/>
        </p:nvSpPr>
        <p:spPr bwMode="auto">
          <a:xfrm>
            <a:off x="228600" y="3048000"/>
            <a:ext cx="3505200" cy="2372061"/>
          </a:xfrm>
          <a:prstGeom prst="rect">
            <a:avLst/>
          </a:prstGeom>
          <a:noFill/>
          <a:ln w="25400" algn="ctr">
            <a:noFill/>
            <a:miter lim="800000"/>
            <a:headEnd/>
            <a:tailEnd/>
          </a:ln>
          <a:effectLst/>
        </p:spPr>
        <p:txBody>
          <a:bodyPr wrap="square" lIns="90000" tIns="46800" rIns="90000" bIns="46800">
            <a:spAutoFit/>
          </a:bodyPr>
          <a:lstStyle/>
          <a:p>
            <a:pPr>
              <a:spcBef>
                <a:spcPct val="20000"/>
              </a:spcBef>
              <a:buClr>
                <a:srgbClr val="FFCC66"/>
              </a:buClr>
            </a:pPr>
            <a:r>
              <a:rPr lang="en-US" sz="2000" dirty="0"/>
              <a:t>International collaboration is required for: </a:t>
            </a:r>
          </a:p>
          <a:p>
            <a:pPr>
              <a:spcBef>
                <a:spcPct val="20000"/>
              </a:spcBef>
              <a:buClr>
                <a:srgbClr val="FFCC66"/>
              </a:buClr>
              <a:buFontTx/>
              <a:buChar char="•"/>
            </a:pPr>
            <a:r>
              <a:rPr lang="en-US" dirty="0"/>
              <a:t> Early detection</a:t>
            </a:r>
          </a:p>
          <a:p>
            <a:pPr>
              <a:spcBef>
                <a:spcPct val="20000"/>
              </a:spcBef>
              <a:buClr>
                <a:srgbClr val="FFCC66"/>
              </a:buClr>
              <a:buFontTx/>
              <a:buChar char="•"/>
            </a:pPr>
            <a:r>
              <a:rPr lang="en-US" dirty="0"/>
              <a:t> Epidemiological watch</a:t>
            </a:r>
          </a:p>
          <a:p>
            <a:pPr>
              <a:spcBef>
                <a:spcPct val="20000"/>
              </a:spcBef>
              <a:buClr>
                <a:srgbClr val="FFCC66"/>
              </a:buClr>
              <a:buFontTx/>
              <a:buChar char="•"/>
            </a:pPr>
            <a:r>
              <a:rPr lang="en-US" dirty="0"/>
              <a:t> Prevention</a:t>
            </a:r>
          </a:p>
          <a:p>
            <a:pPr>
              <a:spcBef>
                <a:spcPct val="20000"/>
              </a:spcBef>
              <a:buClr>
                <a:srgbClr val="FFCC66"/>
              </a:buClr>
              <a:buFontTx/>
              <a:buChar char="•"/>
            </a:pPr>
            <a:r>
              <a:rPr lang="en-US" dirty="0"/>
              <a:t> Search for new drugs</a:t>
            </a:r>
          </a:p>
          <a:p>
            <a:pPr>
              <a:spcBef>
                <a:spcPct val="20000"/>
              </a:spcBef>
              <a:buClr>
                <a:srgbClr val="FFCC66"/>
              </a:buClr>
              <a:buFontTx/>
              <a:buChar char="•"/>
            </a:pPr>
            <a:r>
              <a:rPr lang="en-US" dirty="0"/>
              <a:t> Search for vaccines</a:t>
            </a:r>
          </a:p>
        </p:txBody>
      </p:sp>
      <p:pic>
        <p:nvPicPr>
          <p:cNvPr id="10" name="Picture 2"/>
          <p:cNvPicPr>
            <a:picLocks noChangeAspect="1" noChangeArrowheads="1"/>
          </p:cNvPicPr>
          <p:nvPr/>
        </p:nvPicPr>
        <p:blipFill>
          <a:blip r:embed="rId4"/>
          <a:srcRect/>
          <a:stretch>
            <a:fillRect/>
          </a:stretch>
        </p:blipFill>
        <p:spPr bwMode="auto">
          <a:xfrm>
            <a:off x="304800" y="5410200"/>
            <a:ext cx="3107925" cy="1050936"/>
          </a:xfrm>
          <a:prstGeom prst="rect">
            <a:avLst/>
          </a:prstGeom>
          <a:noFill/>
        </p:spPr>
      </p:pic>
      <p:sp>
        <p:nvSpPr>
          <p:cNvPr id="9" name="Footer Placeholder 8"/>
          <p:cNvSpPr>
            <a:spLocks noGrp="1"/>
          </p:cNvSpPr>
          <p:nvPr>
            <p:ph type="ftr" sz="quarter" idx="10"/>
          </p:nvPr>
        </p:nvSpPr>
        <p:spPr/>
        <p:txBody>
          <a:bodyPr/>
          <a:lstStyle/>
          <a:p>
            <a:r>
              <a:rPr lang="en-US" smtClean="0"/>
              <a:t>David Groep, Belnet Networking Conference 2008</a:t>
            </a:r>
            <a:endParaRPr lang="en-GB"/>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6" descr="world1280.gif"/>
          <p:cNvPicPr>
            <a:picLocks noChangeAspect="1"/>
          </p:cNvPicPr>
          <p:nvPr/>
        </p:nvPicPr>
        <p:blipFill>
          <a:blip r:embed="rId2"/>
          <a:srcRect/>
          <a:stretch>
            <a:fillRect/>
          </a:stretch>
        </p:blipFill>
        <p:spPr bwMode="auto">
          <a:xfrm>
            <a:off x="0" y="685800"/>
            <a:ext cx="9144000" cy="5867400"/>
          </a:xfrm>
          <a:prstGeom prst="rect">
            <a:avLst/>
          </a:prstGeom>
          <a:noFill/>
          <a:ln w="9525">
            <a:noFill/>
            <a:miter lim="800000"/>
            <a:headEnd/>
            <a:tailEnd/>
          </a:ln>
        </p:spPr>
      </p:pic>
      <p:sp>
        <p:nvSpPr>
          <p:cNvPr id="2" name="Title 1"/>
          <p:cNvSpPr>
            <a:spLocks noGrp="1"/>
          </p:cNvSpPr>
          <p:nvPr>
            <p:ph type="title"/>
          </p:nvPr>
        </p:nvSpPr>
        <p:spPr>
          <a:xfrm>
            <a:off x="2286000" y="0"/>
            <a:ext cx="6734175" cy="685800"/>
          </a:xfrm>
        </p:spPr>
        <p:txBody>
          <a:bodyPr/>
          <a:lstStyle/>
          <a:p>
            <a:r>
              <a:rPr lang="en-US" sz="2800" dirty="0" smtClean="0"/>
              <a:t>An Infrastructure </a:t>
            </a:r>
            <a:r>
              <a:rPr lang="en-US" sz="2800" dirty="0" smtClean="0"/>
              <a:t>for </a:t>
            </a:r>
            <a:r>
              <a:rPr lang="en-US" sz="2800" dirty="0" smtClean="0"/>
              <a:t>Research</a:t>
            </a:r>
            <a:endParaRPr lang="en-US" sz="2800" dirty="0"/>
          </a:p>
        </p:txBody>
      </p:sp>
      <p:sp>
        <p:nvSpPr>
          <p:cNvPr id="4" name="Footer Placeholder 3"/>
          <p:cNvSpPr>
            <a:spLocks noGrp="1"/>
          </p:cNvSpPr>
          <p:nvPr>
            <p:ph type="ftr" sz="quarter" idx="10"/>
          </p:nvPr>
        </p:nvSpPr>
        <p:spPr/>
        <p:txBody>
          <a:bodyPr/>
          <a:lstStyle/>
          <a:p>
            <a:r>
              <a:rPr lang="en-US" smtClean="0"/>
              <a:t>David Groep, Belnet Networking Conference 2008</a:t>
            </a:r>
            <a:endParaRPr lang="en-GB" dirty="0"/>
          </a:p>
        </p:txBody>
      </p:sp>
      <p:sp>
        <p:nvSpPr>
          <p:cNvPr id="5" name="Slide Number Placeholder 4"/>
          <p:cNvSpPr>
            <a:spLocks noGrp="1"/>
          </p:cNvSpPr>
          <p:nvPr>
            <p:ph type="sldNum" sz="quarter" idx="11"/>
          </p:nvPr>
        </p:nvSpPr>
        <p:spPr/>
        <p:txBody>
          <a:bodyPr/>
          <a:lstStyle/>
          <a:p>
            <a:fld id="{701230CC-086A-4867-9917-DA84A402D928}" type="slidenum">
              <a:rPr lang="en-GB" smtClean="0"/>
              <a:pPr/>
              <a:t>2</a:t>
            </a:fld>
            <a:endParaRPr lang="en-GB"/>
          </a:p>
        </p:txBody>
      </p:sp>
      <p:sp>
        <p:nvSpPr>
          <p:cNvPr id="8" name="Text Box 7"/>
          <p:cNvSpPr txBox="1">
            <a:spLocks noChangeArrowheads="1"/>
          </p:cNvSpPr>
          <p:nvPr/>
        </p:nvSpPr>
        <p:spPr bwMode="auto">
          <a:xfrm rot="16200000">
            <a:off x="-2476500" y="3305145"/>
            <a:ext cx="5334000" cy="400110"/>
          </a:xfrm>
          <a:prstGeom prst="rect">
            <a:avLst/>
          </a:prstGeom>
          <a:noFill/>
          <a:ln w="9525">
            <a:noFill/>
            <a:miter lim="800000"/>
            <a:headEnd/>
            <a:tailEnd/>
          </a:ln>
        </p:spPr>
        <p:txBody>
          <a:bodyPr wrap="square">
            <a:spAutoFit/>
          </a:bodyPr>
          <a:lstStyle/>
          <a:p>
            <a:pPr>
              <a:spcBef>
                <a:spcPct val="50000"/>
              </a:spcBef>
            </a:pPr>
            <a:r>
              <a:rPr lang="en-GB" sz="1000" dirty="0">
                <a:solidFill>
                  <a:schemeClr val="bg1"/>
                </a:solidFill>
              </a:rPr>
              <a:t>Graphics: Real Time Monitor, </a:t>
            </a:r>
            <a:r>
              <a:rPr lang="en-GB" sz="1000" dirty="0" err="1">
                <a:solidFill>
                  <a:schemeClr val="bg1"/>
                </a:solidFill>
              </a:rPr>
              <a:t>Gidon</a:t>
            </a:r>
            <a:r>
              <a:rPr lang="en-GB" sz="1000" dirty="0">
                <a:solidFill>
                  <a:schemeClr val="bg1"/>
                </a:solidFill>
              </a:rPr>
              <a:t> </a:t>
            </a:r>
            <a:r>
              <a:rPr lang="en-GB" sz="1000" dirty="0" err="1">
                <a:solidFill>
                  <a:schemeClr val="bg1"/>
                </a:solidFill>
              </a:rPr>
              <a:t>Moont</a:t>
            </a:r>
            <a:r>
              <a:rPr lang="en-GB" sz="1000" dirty="0">
                <a:solidFill>
                  <a:schemeClr val="bg1"/>
                </a:solidFill>
              </a:rPr>
              <a:t>, Imperial College London, </a:t>
            </a:r>
            <a:r>
              <a:rPr lang="en-GB" sz="1000" dirty="0" smtClean="0">
                <a:solidFill>
                  <a:schemeClr val="bg1"/>
                </a:solidFill>
              </a:rPr>
              <a:t>http</a:t>
            </a:r>
            <a:r>
              <a:rPr lang="en-GB" sz="1000" dirty="0">
                <a:solidFill>
                  <a:schemeClr val="bg1"/>
                </a:solidFill>
              </a:rPr>
              <a:t>://gridportal.hep.ph.ic.ac.uk/rtm/</a:t>
            </a:r>
          </a:p>
        </p:txBody>
      </p:sp>
      <p:sp>
        <p:nvSpPr>
          <p:cNvPr id="7" name="Rectangle 3"/>
          <p:cNvSpPr txBox="1">
            <a:spLocks noChangeArrowheads="1"/>
          </p:cNvSpPr>
          <p:nvPr/>
        </p:nvSpPr>
        <p:spPr>
          <a:xfrm>
            <a:off x="1371600" y="1219200"/>
            <a:ext cx="7391400" cy="1828800"/>
          </a:xfrm>
          <a:prstGeom prst="rect">
            <a:avLst/>
          </a:prstGeom>
        </p:spPr>
        <p:txBody>
          <a:bodyPr/>
          <a:lstStyle/>
          <a:p>
            <a:pPr marL="342900" marR="0" lvl="0" indent="-342900" algn="l" defTabSz="914400" rtl="0" eaLnBrk="1" fontAlgn="base" latinLnBrk="0" hangingPunct="1">
              <a:lnSpc>
                <a:spcPct val="110000"/>
              </a:lnSpc>
              <a:spcBef>
                <a:spcPct val="20000"/>
              </a:spcBef>
              <a:spcAft>
                <a:spcPct val="0"/>
              </a:spcAft>
              <a:buClr>
                <a:srgbClr val="F1AF00"/>
              </a:buClr>
              <a:buSzTx/>
              <a:tabLst/>
              <a:defRPr/>
            </a:pPr>
            <a:r>
              <a:rPr kumimoji="0" lang="en-US" sz="1600" b="1" i="0" u="none" strike="noStrike" kern="0" cap="none" spc="0" normalizeH="0" baseline="0" noProof="0" dirty="0" smtClean="0">
                <a:ln>
                  <a:noFill/>
                </a:ln>
                <a:solidFill>
                  <a:schemeClr val="bg1"/>
                </a:solidFill>
                <a:effectLst/>
                <a:uLnTx/>
                <a:uFillTx/>
                <a:latin typeface="+mn-lt"/>
                <a:ea typeface="ＭＳ Ｐゴシック" pitchFamily="-108" charset="-128"/>
                <a:cs typeface="ＭＳ Ｐゴシック" pitchFamily="-108" charset="-128"/>
              </a:rPr>
              <a:t>Building on top of the network … </a:t>
            </a:r>
          </a:p>
          <a:p>
            <a:pPr marL="342900" marR="0" lvl="0" indent="-342900" algn="l" defTabSz="914400" rtl="0" eaLnBrk="1" fontAlgn="base" latinLnBrk="0" hangingPunct="1">
              <a:lnSpc>
                <a:spcPct val="110000"/>
              </a:lnSpc>
              <a:spcBef>
                <a:spcPct val="20000"/>
              </a:spcBef>
              <a:spcAft>
                <a:spcPct val="0"/>
              </a:spcAft>
              <a:buClr>
                <a:srgbClr val="F1AF00"/>
              </a:buClr>
              <a:buSzTx/>
              <a:tabLst/>
              <a:defRPr/>
            </a:pPr>
            <a:endParaRPr lang="en-US" sz="1600" b="1" kern="0" dirty="0" smtClean="0">
              <a:solidFill>
                <a:schemeClr val="bg1"/>
              </a:solidFill>
              <a:latin typeface="+mn-lt"/>
              <a:cs typeface="ＭＳ Ｐゴシック" pitchFamily="-108" charset="-128"/>
            </a:endParaRPr>
          </a:p>
          <a:p>
            <a:pPr marL="342900" marR="0" lvl="0" indent="-342900" algn="l" defTabSz="914400" rtl="0" eaLnBrk="1" fontAlgn="base" latinLnBrk="0" hangingPunct="1">
              <a:lnSpc>
                <a:spcPct val="110000"/>
              </a:lnSpc>
              <a:spcBef>
                <a:spcPct val="20000"/>
              </a:spcBef>
              <a:spcAft>
                <a:spcPct val="0"/>
              </a:spcAft>
              <a:buClr>
                <a:srgbClr val="F1AF00"/>
              </a:buClr>
              <a:buSzTx/>
              <a:tabLst/>
              <a:defRPr/>
            </a:pPr>
            <a:r>
              <a:rPr kumimoji="0" lang="en-US" sz="1600" b="1" i="0" u="none" strike="noStrike" kern="0" cap="none" spc="0" normalizeH="0" baseline="0" noProof="0" dirty="0" smtClean="0">
                <a:ln>
                  <a:noFill/>
                </a:ln>
                <a:solidFill>
                  <a:schemeClr val="bg1"/>
                </a:solidFill>
                <a:effectLst/>
                <a:uLnTx/>
                <a:uFillTx/>
                <a:latin typeface="+mn-lt"/>
                <a:ea typeface="ＭＳ Ｐゴシック" pitchFamily="-108" charset="-128"/>
                <a:cs typeface="ＭＳ Ｐゴシック" pitchFamily="-108" charset="-128"/>
              </a:rPr>
              <a:t>				… an infrastructure to enable collaboration …</a:t>
            </a:r>
          </a:p>
          <a:p>
            <a:pPr marL="342900" marR="0" lvl="0" indent="-342900" algn="l" defTabSz="914400" rtl="0" eaLnBrk="1" fontAlgn="base" latinLnBrk="0" hangingPunct="1">
              <a:lnSpc>
                <a:spcPct val="110000"/>
              </a:lnSpc>
              <a:spcBef>
                <a:spcPct val="20000"/>
              </a:spcBef>
              <a:spcAft>
                <a:spcPct val="0"/>
              </a:spcAft>
              <a:buClr>
                <a:srgbClr val="F1AF00"/>
              </a:buClr>
              <a:buSzTx/>
              <a:tabLst/>
              <a:defRPr/>
            </a:pPr>
            <a:endParaRPr lang="en-US" sz="1600" b="1" kern="0" dirty="0" smtClean="0">
              <a:solidFill>
                <a:schemeClr val="bg1"/>
              </a:solidFill>
              <a:latin typeface="+mn-lt"/>
              <a:cs typeface="ＭＳ Ｐゴシック" pitchFamily="-108" charset="-128"/>
            </a:endParaRPr>
          </a:p>
          <a:p>
            <a:pPr marL="342900" marR="0" lvl="0" indent="-342900" algn="l" defTabSz="914400" rtl="0" eaLnBrk="1" fontAlgn="base" latinLnBrk="0" hangingPunct="1">
              <a:lnSpc>
                <a:spcPct val="110000"/>
              </a:lnSpc>
              <a:spcBef>
                <a:spcPct val="20000"/>
              </a:spcBef>
              <a:spcAft>
                <a:spcPct val="0"/>
              </a:spcAft>
              <a:buClr>
                <a:srgbClr val="F1AF00"/>
              </a:buClr>
              <a:buSzTx/>
              <a:tabLst/>
              <a:defRPr/>
            </a:pPr>
            <a:r>
              <a:rPr kumimoji="0" lang="en-US" sz="1600" b="1" i="0" u="none" strike="noStrike" kern="0" cap="none" spc="0" normalizeH="0" baseline="0" noProof="0" dirty="0" smtClean="0">
                <a:ln>
                  <a:noFill/>
                </a:ln>
                <a:solidFill>
                  <a:schemeClr val="bg1"/>
                </a:solidFill>
                <a:effectLst/>
                <a:uLnTx/>
                <a:uFillTx/>
                <a:latin typeface="+mn-lt"/>
                <a:ea typeface="ＭＳ Ｐゴシック" pitchFamily="-108" charset="-128"/>
                <a:cs typeface="ＭＳ Ｐゴシック" pitchFamily="-108" charset="-128"/>
              </a:rPr>
              <a:t>… that spans Europe and the world …</a:t>
            </a:r>
          </a:p>
          <a:p>
            <a:pPr marL="342900" marR="0" lvl="0" indent="-342900" algn="l" defTabSz="914400" rtl="0" eaLnBrk="1" fontAlgn="base" latinLnBrk="0" hangingPunct="1">
              <a:lnSpc>
                <a:spcPct val="110000"/>
              </a:lnSpc>
              <a:spcBef>
                <a:spcPct val="20000"/>
              </a:spcBef>
              <a:spcAft>
                <a:spcPct val="0"/>
              </a:spcAft>
              <a:buClr>
                <a:srgbClr val="F1AF00"/>
              </a:buClr>
              <a:buSzTx/>
              <a:tabLst/>
              <a:defRPr/>
            </a:pPr>
            <a:endParaRPr lang="en-US" sz="1600" b="1" kern="0" dirty="0" smtClean="0">
              <a:solidFill>
                <a:schemeClr val="bg1"/>
              </a:solidFill>
              <a:latin typeface="+mn-lt"/>
              <a:cs typeface="ＭＳ Ｐゴシック" pitchFamily="-108" charset="-128"/>
            </a:endParaRPr>
          </a:p>
          <a:p>
            <a:pPr marL="342900" marR="0" lvl="0" indent="-342900" algn="l" defTabSz="914400" rtl="0" eaLnBrk="1" fontAlgn="base" latinLnBrk="0" hangingPunct="1">
              <a:lnSpc>
                <a:spcPct val="110000"/>
              </a:lnSpc>
              <a:spcBef>
                <a:spcPct val="20000"/>
              </a:spcBef>
              <a:spcAft>
                <a:spcPct val="0"/>
              </a:spcAft>
              <a:buClr>
                <a:srgbClr val="F1AF00"/>
              </a:buClr>
              <a:buSzTx/>
              <a:tabLst/>
              <a:defRPr/>
            </a:pPr>
            <a:r>
              <a:rPr kumimoji="0" lang="en-US" sz="1600" b="1" i="0" u="none" strike="noStrike" kern="0" cap="none" spc="0" normalizeH="0" baseline="0" noProof="0" dirty="0" smtClean="0">
                <a:ln>
                  <a:noFill/>
                </a:ln>
                <a:solidFill>
                  <a:schemeClr val="bg1"/>
                </a:solidFill>
                <a:effectLst/>
                <a:uLnTx/>
                <a:uFillTx/>
                <a:latin typeface="+mn-lt"/>
                <a:ea typeface="ＭＳ Ｐゴシック" pitchFamily="-108" charset="-128"/>
                <a:cs typeface="ＭＳ Ｐゴシック" pitchFamily="-108" charset="-128"/>
              </a:rPr>
              <a:t>			             … to deal with our growing research challenges</a:t>
            </a:r>
            <a:endParaRPr kumimoji="0" lang="en-US" sz="1600" b="1" i="0" u="none" strike="noStrike" kern="0" cap="none" spc="0" normalizeH="0" baseline="0" noProof="0" dirty="0" smtClean="0">
              <a:ln>
                <a:noFill/>
              </a:ln>
              <a:solidFill>
                <a:schemeClr val="bg1"/>
              </a:solidFill>
              <a:effectLst/>
              <a:uLnTx/>
              <a:uFillTx/>
              <a:latin typeface="+mn-lt"/>
              <a:ea typeface="ＭＳ Ｐゴシック" pitchFamily="-108" charset="-128"/>
              <a:cs typeface="ＭＳ Ｐゴシック" pitchFamily="-108" charset="-128"/>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Title 1"/>
          <p:cNvSpPr>
            <a:spLocks noGrp="1"/>
          </p:cNvSpPr>
          <p:nvPr>
            <p:ph type="title"/>
          </p:nvPr>
        </p:nvSpPr>
        <p:spPr/>
        <p:txBody>
          <a:bodyPr/>
          <a:lstStyle/>
          <a:p>
            <a:r>
              <a:rPr lang="en-US" dirty="0" smtClean="0">
                <a:ea typeface="ＭＳ Ｐゴシック" pitchFamily="34" charset="-128"/>
              </a:rPr>
              <a:t>Fusion</a:t>
            </a:r>
          </a:p>
        </p:txBody>
      </p:sp>
      <p:sp>
        <p:nvSpPr>
          <p:cNvPr id="41989" name="Slide Number Placeholder 4"/>
          <p:cNvSpPr>
            <a:spLocks noGrp="1"/>
          </p:cNvSpPr>
          <p:nvPr>
            <p:ph type="sldNum" sz="quarter" idx="11"/>
          </p:nvPr>
        </p:nvSpPr>
        <p:spPr>
          <a:noFill/>
        </p:spPr>
        <p:txBody>
          <a:bodyPr/>
          <a:lstStyle/>
          <a:p>
            <a:fld id="{C454CBC8-2DD7-4962-A06F-B0AAF3B7B2B6}" type="slidenum">
              <a:rPr lang="en-GB"/>
              <a:pPr/>
              <a:t>20</a:t>
            </a:fld>
            <a:endParaRPr lang="en-GB" dirty="0"/>
          </a:p>
        </p:txBody>
      </p:sp>
      <p:sp>
        <p:nvSpPr>
          <p:cNvPr id="18" name="Rectangle 3"/>
          <p:cNvSpPr txBox="1">
            <a:spLocks noChangeArrowheads="1"/>
          </p:cNvSpPr>
          <p:nvPr/>
        </p:nvSpPr>
        <p:spPr bwMode="auto">
          <a:xfrm>
            <a:off x="228600" y="2819400"/>
            <a:ext cx="3962400" cy="1562479"/>
          </a:xfrm>
          <a:prstGeom prst="rect">
            <a:avLst/>
          </a:prstGeom>
          <a:noFill/>
          <a:ln w="12700">
            <a:noFill/>
            <a:miter lim="800000"/>
            <a:headEnd/>
            <a:tailEnd/>
          </a:ln>
        </p:spPr>
        <p:txBody>
          <a:bodyPr wrap="square" lIns="0" tIns="0" rIns="0" bIns="0">
            <a:spAutoFit/>
          </a:bodyPr>
          <a:lstStyle/>
          <a:p>
            <a:pPr marL="425450" indent="-320675" defTabSz="449263">
              <a:lnSpc>
                <a:spcPct val="104000"/>
              </a:lnSpc>
              <a:spcBef>
                <a:spcPts val="600"/>
              </a:spcBef>
              <a:buClr>
                <a:srgbClr val="EEAF15"/>
              </a:buClr>
              <a:buSzPct val="100000"/>
              <a:buFont typeface="Lucida Grande" pitchFamily="-107" charset="0"/>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6613" algn="l"/>
                <a:tab pos="7634288" algn="l"/>
                <a:tab pos="8083550" algn="l"/>
                <a:tab pos="8532813" algn="l"/>
                <a:tab pos="8982075" algn="l"/>
              </a:tabLst>
            </a:pPr>
            <a:r>
              <a:rPr lang="en-GB" b="1" dirty="0">
                <a:solidFill>
                  <a:schemeClr val="tx1"/>
                </a:solidFill>
                <a:sym typeface="Arial" pitchFamily="34" charset="0"/>
              </a:rPr>
              <a:t>	</a:t>
            </a:r>
            <a:r>
              <a:rPr lang="en-GB" sz="2100" dirty="0" smtClean="0">
                <a:sym typeface="Arial" pitchFamily="34" charset="0"/>
              </a:rPr>
              <a:t>Ion </a:t>
            </a:r>
            <a:r>
              <a:rPr lang="en-GB" sz="2100" dirty="0">
                <a:sym typeface="Arial" pitchFamily="34" charset="0"/>
              </a:rPr>
              <a:t>Kinetic </a:t>
            </a:r>
            <a:r>
              <a:rPr lang="en-GB" sz="2100" dirty="0" smtClean="0">
                <a:sym typeface="Arial" pitchFamily="34" charset="0"/>
              </a:rPr>
              <a:t>Transport </a:t>
            </a:r>
          </a:p>
          <a:p>
            <a:pPr marL="425450" indent="-320675" defTabSz="449263">
              <a:lnSpc>
                <a:spcPct val="104000"/>
              </a:lnSpc>
              <a:spcBef>
                <a:spcPts val="600"/>
              </a:spcBef>
              <a:buClr>
                <a:srgbClr val="EEAF15"/>
              </a:buClr>
              <a:buSzPct val="100000"/>
              <a:buFont typeface="Lucida Grande" pitchFamily="-107" charset="0"/>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6613" algn="l"/>
                <a:tab pos="7634288" algn="l"/>
                <a:tab pos="8083550" algn="l"/>
                <a:tab pos="8532813" algn="l"/>
                <a:tab pos="8982075" algn="l"/>
              </a:tabLst>
            </a:pPr>
            <a:r>
              <a:rPr lang="en-GB" sz="2100" dirty="0" smtClean="0">
                <a:sym typeface="Arial" pitchFamily="34" charset="0"/>
              </a:rPr>
              <a:t>Massive </a:t>
            </a:r>
            <a:r>
              <a:rPr lang="en-GB" sz="2100" dirty="0">
                <a:sym typeface="Arial" pitchFamily="34" charset="0"/>
              </a:rPr>
              <a:t>Ray </a:t>
            </a:r>
            <a:r>
              <a:rPr lang="en-GB" sz="2100" dirty="0" smtClean="0">
                <a:sym typeface="Arial" pitchFamily="34" charset="0"/>
              </a:rPr>
              <a:t>Tracing </a:t>
            </a:r>
          </a:p>
          <a:p>
            <a:pPr marL="425450" indent="-320675" defTabSz="449263">
              <a:lnSpc>
                <a:spcPct val="104000"/>
              </a:lnSpc>
              <a:spcBef>
                <a:spcPts val="600"/>
              </a:spcBef>
              <a:buClr>
                <a:srgbClr val="EEAF15"/>
              </a:buClr>
              <a:buSzPct val="100000"/>
              <a:buFont typeface="Lucida Grande" pitchFamily="-107" charset="0"/>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6613" algn="l"/>
                <a:tab pos="7634288" algn="l"/>
                <a:tab pos="8083550" algn="l"/>
                <a:tab pos="8532813" algn="l"/>
                <a:tab pos="8982075" algn="l"/>
              </a:tabLst>
            </a:pPr>
            <a:r>
              <a:rPr lang="en-GB" sz="2100" dirty="0" err="1" smtClean="0">
                <a:sym typeface="Arial" pitchFamily="34" charset="0"/>
              </a:rPr>
              <a:t>Stellarator</a:t>
            </a:r>
            <a:r>
              <a:rPr lang="en-GB" sz="2100" dirty="0" smtClean="0">
                <a:sym typeface="Arial" pitchFamily="34" charset="0"/>
              </a:rPr>
              <a:t>  Optimization</a:t>
            </a:r>
            <a:endParaRPr lang="en-GB" sz="2100" dirty="0">
              <a:sym typeface="Arial" pitchFamily="34" charset="0"/>
            </a:endParaRPr>
          </a:p>
          <a:p>
            <a:pPr marL="777875" lvl="1" indent="-320675" defTabSz="449263">
              <a:lnSpc>
                <a:spcPct val="104000"/>
              </a:lnSpc>
              <a:spcBef>
                <a:spcPts val="500"/>
              </a:spcBef>
              <a:buClr>
                <a:srgbClr val="EEAF15"/>
              </a:buClr>
              <a:buSzPct val="100000"/>
              <a:buFont typeface="Lucida Grande" pitchFamily="-107" charset="0"/>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6613" algn="l"/>
                <a:tab pos="7634288" algn="l"/>
                <a:tab pos="8083550" algn="l"/>
                <a:tab pos="8532813" algn="l"/>
                <a:tab pos="8982075" algn="l"/>
              </a:tabLst>
            </a:pPr>
            <a:endParaRPr lang="en-GB" sz="2100" dirty="0">
              <a:solidFill>
                <a:srgbClr val="0F338D"/>
              </a:solidFill>
              <a:sym typeface="Arial" pitchFamily="34" charset="0"/>
            </a:endParaRPr>
          </a:p>
        </p:txBody>
      </p:sp>
      <p:pic>
        <p:nvPicPr>
          <p:cNvPr id="41991" name="Picture 5"/>
          <p:cNvPicPr>
            <a:picLocks noChangeAspect="1" noChangeArrowheads="1"/>
          </p:cNvPicPr>
          <p:nvPr/>
        </p:nvPicPr>
        <p:blipFill>
          <a:blip r:embed="rId3"/>
          <a:srcRect/>
          <a:stretch>
            <a:fillRect/>
          </a:stretch>
        </p:blipFill>
        <p:spPr bwMode="auto">
          <a:xfrm>
            <a:off x="5638800" y="2286000"/>
            <a:ext cx="1979613" cy="1600200"/>
          </a:xfrm>
          <a:prstGeom prst="rect">
            <a:avLst/>
          </a:prstGeom>
          <a:noFill/>
          <a:ln w="9525">
            <a:noFill/>
            <a:miter lim="800000"/>
            <a:headEnd/>
            <a:tailEnd/>
          </a:ln>
        </p:spPr>
      </p:pic>
      <p:pic>
        <p:nvPicPr>
          <p:cNvPr id="41992" name="Picture 6"/>
          <p:cNvPicPr>
            <a:picLocks noChangeAspect="1" noChangeArrowheads="1"/>
          </p:cNvPicPr>
          <p:nvPr/>
        </p:nvPicPr>
        <p:blipFill>
          <a:blip r:embed="rId4"/>
          <a:srcRect/>
          <a:stretch>
            <a:fillRect/>
          </a:stretch>
        </p:blipFill>
        <p:spPr bwMode="auto">
          <a:xfrm>
            <a:off x="7620000" y="2514600"/>
            <a:ext cx="1524000" cy="1179513"/>
          </a:xfrm>
          <a:prstGeom prst="rect">
            <a:avLst/>
          </a:prstGeom>
          <a:noFill/>
          <a:ln w="9525">
            <a:noFill/>
            <a:miter lim="800000"/>
            <a:headEnd/>
            <a:tailEnd/>
          </a:ln>
        </p:spPr>
      </p:pic>
      <p:pic>
        <p:nvPicPr>
          <p:cNvPr id="41994" name="Picture 9" descr="pic5"/>
          <p:cNvPicPr>
            <a:picLocks noChangeAspect="1" noChangeArrowheads="1"/>
          </p:cNvPicPr>
          <p:nvPr/>
        </p:nvPicPr>
        <p:blipFill>
          <a:blip r:embed="rId5" cstate="screen"/>
          <a:srcRect/>
          <a:stretch>
            <a:fillRect/>
          </a:stretch>
        </p:blipFill>
        <p:spPr bwMode="auto">
          <a:xfrm>
            <a:off x="719137" y="5257800"/>
            <a:ext cx="885825" cy="820738"/>
          </a:xfrm>
          <a:prstGeom prst="rect">
            <a:avLst/>
          </a:prstGeom>
          <a:noFill/>
          <a:ln w="9525">
            <a:noFill/>
            <a:miter lim="800000"/>
            <a:headEnd/>
            <a:tailEnd/>
          </a:ln>
        </p:spPr>
      </p:pic>
      <p:pic>
        <p:nvPicPr>
          <p:cNvPr id="41995" name="Picture 10" descr="pic4"/>
          <p:cNvPicPr>
            <a:picLocks noChangeAspect="1" noChangeArrowheads="1"/>
          </p:cNvPicPr>
          <p:nvPr/>
        </p:nvPicPr>
        <p:blipFill>
          <a:blip r:embed="rId6" cstate="screen"/>
          <a:srcRect/>
          <a:stretch>
            <a:fillRect/>
          </a:stretch>
        </p:blipFill>
        <p:spPr bwMode="auto">
          <a:xfrm>
            <a:off x="1828800" y="5181600"/>
            <a:ext cx="901700" cy="842963"/>
          </a:xfrm>
          <a:prstGeom prst="rect">
            <a:avLst/>
          </a:prstGeom>
          <a:noFill/>
          <a:ln w="9525">
            <a:noFill/>
            <a:miter lim="800000"/>
            <a:headEnd/>
            <a:tailEnd/>
          </a:ln>
        </p:spPr>
      </p:pic>
      <p:pic>
        <p:nvPicPr>
          <p:cNvPr id="41996" name="Picture 11"/>
          <p:cNvPicPr>
            <a:picLocks noChangeAspect="1" noChangeArrowheads="1"/>
          </p:cNvPicPr>
          <p:nvPr/>
        </p:nvPicPr>
        <p:blipFill>
          <a:blip r:embed="rId7" cstate="screen"/>
          <a:srcRect/>
          <a:stretch>
            <a:fillRect/>
          </a:stretch>
        </p:blipFill>
        <p:spPr bwMode="auto">
          <a:xfrm>
            <a:off x="2852737" y="5257800"/>
            <a:ext cx="1204913" cy="755650"/>
          </a:xfrm>
          <a:prstGeom prst="rect">
            <a:avLst/>
          </a:prstGeom>
          <a:noFill/>
          <a:ln w="12700">
            <a:noFill/>
            <a:miter lim="800000"/>
            <a:headEnd/>
            <a:tailEnd/>
          </a:ln>
        </p:spPr>
      </p:pic>
      <p:pic>
        <p:nvPicPr>
          <p:cNvPr id="41997" name="Picture 2" descr="Fig9"/>
          <p:cNvPicPr>
            <a:picLocks noChangeAspect="1" noChangeArrowheads="1"/>
          </p:cNvPicPr>
          <p:nvPr/>
        </p:nvPicPr>
        <p:blipFill>
          <a:blip r:embed="rId8"/>
          <a:srcRect/>
          <a:stretch>
            <a:fillRect/>
          </a:stretch>
        </p:blipFill>
        <p:spPr bwMode="auto">
          <a:xfrm>
            <a:off x="6096000" y="3810000"/>
            <a:ext cx="2441575" cy="2729286"/>
          </a:xfrm>
          <a:prstGeom prst="rect">
            <a:avLst/>
          </a:prstGeom>
          <a:noFill/>
          <a:ln w="9525">
            <a:noFill/>
            <a:miter lim="800000"/>
            <a:headEnd/>
            <a:tailEnd/>
          </a:ln>
        </p:spPr>
      </p:pic>
      <p:sp>
        <p:nvSpPr>
          <p:cNvPr id="14" name="Content Placeholder 2"/>
          <p:cNvSpPr>
            <a:spLocks noGrp="1"/>
          </p:cNvSpPr>
          <p:nvPr>
            <p:ph idx="1"/>
          </p:nvPr>
        </p:nvSpPr>
        <p:spPr>
          <a:xfrm>
            <a:off x="346075" y="1066800"/>
            <a:ext cx="8516938" cy="1006475"/>
          </a:xfrm>
        </p:spPr>
        <p:txBody>
          <a:bodyPr/>
          <a:lstStyle/>
          <a:p>
            <a:pPr marL="0" indent="0">
              <a:buFontTx/>
              <a:buNone/>
            </a:pPr>
            <a:r>
              <a:rPr lang="en-GB" sz="2000" dirty="0" smtClean="0">
                <a:ea typeface="ＭＳ Ｐゴシック" pitchFamily="34" charset="-128"/>
              </a:rPr>
              <a:t>Commercial exploitation of fusion energy still needs to solve several outstanding problems requiring exceptional computing facilities </a:t>
            </a:r>
            <a:r>
              <a:rPr lang="en-US" sz="2000" dirty="0" smtClean="0">
                <a:ea typeface="ＭＳ Ｐゴシック" pitchFamily="34" charset="-128"/>
              </a:rPr>
              <a:t>including supercomputers and cluster-based grids</a:t>
            </a:r>
          </a:p>
        </p:txBody>
      </p:sp>
      <p:sp>
        <p:nvSpPr>
          <p:cNvPr id="12" name="Footer Placeholder 11"/>
          <p:cNvSpPr>
            <a:spLocks noGrp="1"/>
          </p:cNvSpPr>
          <p:nvPr>
            <p:ph type="ftr" sz="quarter" idx="10"/>
          </p:nvPr>
        </p:nvSpPr>
        <p:spPr/>
        <p:txBody>
          <a:bodyPr/>
          <a:lstStyle/>
          <a:p>
            <a:r>
              <a:rPr lang="en-US" smtClean="0"/>
              <a:t>David Groep, Belnet Networking Conference 2008</a:t>
            </a:r>
            <a:endParaRPr lang="en-GB"/>
          </a:p>
        </p:txBody>
      </p:sp>
      <p:sp>
        <p:nvSpPr>
          <p:cNvPr id="13" name="TextBox 12"/>
          <p:cNvSpPr txBox="1"/>
          <p:nvPr/>
        </p:nvSpPr>
        <p:spPr>
          <a:xfrm>
            <a:off x="609600" y="4267200"/>
            <a:ext cx="5105400" cy="646331"/>
          </a:xfrm>
          <a:prstGeom prst="rect">
            <a:avLst/>
          </a:prstGeom>
          <a:solidFill>
            <a:schemeClr val="bg1">
              <a:lumMod val="85000"/>
            </a:schemeClr>
          </a:solidFill>
        </p:spPr>
        <p:txBody>
          <a:bodyPr wrap="square" rtlCol="0">
            <a:spAutoFit/>
          </a:bodyPr>
          <a:lstStyle/>
          <a:p>
            <a:r>
              <a:rPr lang="en-US" i="1" dirty="0" smtClean="0"/>
              <a:t>Interworking course-grained clusters and MPP systems across both the EGEE and DEISA grids</a:t>
            </a:r>
            <a:endParaRPr lang="en-US" i="1"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ooter Placeholder 2"/>
          <p:cNvSpPr>
            <a:spLocks noGrp="1"/>
          </p:cNvSpPr>
          <p:nvPr>
            <p:ph type="ftr" sz="quarter" idx="10"/>
          </p:nvPr>
        </p:nvSpPr>
        <p:spPr>
          <a:noFill/>
        </p:spPr>
        <p:txBody>
          <a:bodyPr/>
          <a:lstStyle/>
          <a:p>
            <a:r>
              <a:rPr lang="en-US" smtClean="0"/>
              <a:t>David Groep, Belnet Networking Conference 2008</a:t>
            </a:r>
            <a:endParaRPr lang="en-GB"/>
          </a:p>
        </p:txBody>
      </p:sp>
      <p:sp>
        <p:nvSpPr>
          <p:cNvPr id="26627" name="Slide Number Placeholder 3"/>
          <p:cNvSpPr>
            <a:spLocks noGrp="1"/>
          </p:cNvSpPr>
          <p:nvPr>
            <p:ph type="sldNum" sz="quarter" idx="11"/>
          </p:nvPr>
        </p:nvSpPr>
        <p:spPr>
          <a:noFill/>
        </p:spPr>
        <p:txBody>
          <a:bodyPr/>
          <a:lstStyle/>
          <a:p>
            <a:fld id="{066E019B-7505-4CE1-A2DC-0BD88ED0C053}" type="slidenum">
              <a:rPr lang="en-GB"/>
              <a:pPr/>
              <a:t>21</a:t>
            </a:fld>
            <a:endParaRPr lang="en-GB"/>
          </a:p>
        </p:txBody>
      </p:sp>
      <p:sp>
        <p:nvSpPr>
          <p:cNvPr id="26628" name="Rectangle 2"/>
          <p:cNvSpPr>
            <a:spLocks noGrp="1" noChangeArrowheads="1"/>
          </p:cNvSpPr>
          <p:nvPr>
            <p:ph type="title"/>
          </p:nvPr>
        </p:nvSpPr>
        <p:spPr>
          <a:xfrm>
            <a:off x="2971800" y="66675"/>
            <a:ext cx="6016625" cy="685800"/>
          </a:xfrm>
        </p:spPr>
        <p:txBody>
          <a:bodyPr/>
          <a:lstStyle/>
          <a:p>
            <a:pPr eaLnBrk="1" hangingPunct="1"/>
            <a:r>
              <a:rPr lang="en-US" sz="2800" smtClean="0"/>
              <a:t>Collaborating e-Infrastructures</a:t>
            </a:r>
          </a:p>
        </p:txBody>
      </p:sp>
      <p:pic>
        <p:nvPicPr>
          <p:cNvPr id="26629" name="Picture 6" descr="\\cern.ch\dfs\Departments\IT\Projects\FP6\Projects\EGEE-II\NA2-dissemination Outreach &amp; Communication\Graphics\Promotional\RP\RP-slide-map-may07.gif"/>
          <p:cNvPicPr>
            <a:picLocks noChangeAspect="1" noChangeArrowheads="1"/>
          </p:cNvPicPr>
          <p:nvPr/>
        </p:nvPicPr>
        <p:blipFill>
          <a:blip r:embed="rId3"/>
          <a:srcRect/>
          <a:stretch>
            <a:fillRect/>
          </a:stretch>
        </p:blipFill>
        <p:spPr bwMode="auto">
          <a:xfrm>
            <a:off x="1343025" y="996950"/>
            <a:ext cx="6753225" cy="5353050"/>
          </a:xfrm>
          <a:prstGeom prst="rect">
            <a:avLst/>
          </a:prstGeom>
          <a:noFill/>
          <a:ln w="9525">
            <a:noFill/>
            <a:miter lim="800000"/>
            <a:headEnd/>
            <a:tailEnd/>
          </a:ln>
        </p:spPr>
      </p:pic>
      <p:pic>
        <p:nvPicPr>
          <p:cNvPr id="26630" name="Picture 4" descr="tglogo-small"/>
          <p:cNvPicPr>
            <a:picLocks noChangeAspect="1" noChangeArrowheads="1"/>
          </p:cNvPicPr>
          <p:nvPr/>
        </p:nvPicPr>
        <p:blipFill>
          <a:blip r:embed="rId4"/>
          <a:srcRect/>
          <a:stretch>
            <a:fillRect/>
          </a:stretch>
        </p:blipFill>
        <p:spPr bwMode="auto">
          <a:xfrm>
            <a:off x="304800" y="2895600"/>
            <a:ext cx="596900" cy="747713"/>
          </a:xfrm>
          <a:prstGeom prst="rect">
            <a:avLst/>
          </a:prstGeom>
          <a:solidFill>
            <a:schemeClr val="bg1"/>
          </a:solidFill>
          <a:ln w="9525">
            <a:noFill/>
            <a:miter lim="800000"/>
            <a:headEnd/>
            <a:tailEnd/>
          </a:ln>
        </p:spPr>
      </p:pic>
      <p:pic>
        <p:nvPicPr>
          <p:cNvPr id="26631" name="Picture 5" descr="deisa_logo_web"/>
          <p:cNvPicPr>
            <a:picLocks noChangeAspect="1" noChangeArrowheads="1"/>
          </p:cNvPicPr>
          <p:nvPr/>
        </p:nvPicPr>
        <p:blipFill>
          <a:blip r:embed="rId5"/>
          <a:srcRect/>
          <a:stretch>
            <a:fillRect/>
          </a:stretch>
        </p:blipFill>
        <p:spPr bwMode="auto">
          <a:xfrm>
            <a:off x="152400" y="3810000"/>
            <a:ext cx="1146175" cy="638175"/>
          </a:xfrm>
          <a:prstGeom prst="rect">
            <a:avLst/>
          </a:prstGeom>
          <a:noFill/>
          <a:ln w="9525">
            <a:noFill/>
            <a:miter lim="800000"/>
            <a:headEnd/>
            <a:tailEnd/>
          </a:ln>
        </p:spPr>
      </p:pic>
      <p:pic>
        <p:nvPicPr>
          <p:cNvPr id="26632" name="Picture 6" descr="GEANT2 logo 72dpi RGB"/>
          <p:cNvPicPr>
            <a:picLocks noChangeAspect="1" noChangeArrowheads="1"/>
          </p:cNvPicPr>
          <p:nvPr/>
        </p:nvPicPr>
        <p:blipFill>
          <a:blip r:embed="rId6"/>
          <a:srcRect/>
          <a:stretch>
            <a:fillRect/>
          </a:stretch>
        </p:blipFill>
        <p:spPr bwMode="auto">
          <a:xfrm>
            <a:off x="228600" y="5715000"/>
            <a:ext cx="1143000" cy="654050"/>
          </a:xfrm>
          <a:prstGeom prst="rect">
            <a:avLst/>
          </a:prstGeom>
          <a:noFill/>
          <a:ln w="9525">
            <a:noFill/>
            <a:miter lim="800000"/>
            <a:headEnd/>
            <a:tailEnd/>
          </a:ln>
        </p:spPr>
      </p:pic>
      <p:pic>
        <p:nvPicPr>
          <p:cNvPr id="26633" name="Picture 7" descr="Open Science Grid">
            <a:hlinkClick r:id="rId7"/>
          </p:cNvPr>
          <p:cNvPicPr>
            <a:picLocks noChangeAspect="1" noChangeArrowheads="1"/>
          </p:cNvPicPr>
          <p:nvPr/>
        </p:nvPicPr>
        <p:blipFill>
          <a:blip r:embed="rId8">
            <a:clrChange>
              <a:clrFrom>
                <a:srgbClr val="FFFFFF"/>
              </a:clrFrom>
              <a:clrTo>
                <a:srgbClr val="FFFFFF">
                  <a:alpha val="0"/>
                </a:srgbClr>
              </a:clrTo>
            </a:clrChange>
          </a:blip>
          <a:srcRect/>
          <a:stretch>
            <a:fillRect/>
          </a:stretch>
        </p:blipFill>
        <p:spPr bwMode="auto">
          <a:xfrm>
            <a:off x="152400" y="1905000"/>
            <a:ext cx="1657350" cy="771525"/>
          </a:xfrm>
          <a:prstGeom prst="rect">
            <a:avLst/>
          </a:prstGeom>
          <a:noFill/>
          <a:ln w="9525">
            <a:noFill/>
            <a:miter lim="800000"/>
            <a:headEnd/>
            <a:tailEnd/>
          </a:ln>
        </p:spPr>
      </p:pic>
      <p:pic>
        <p:nvPicPr>
          <p:cNvPr id="26634" name="Picture 8" descr="EGEElogoNEW"/>
          <p:cNvPicPr>
            <a:picLocks noChangeAspect="1" noChangeArrowheads="1"/>
          </p:cNvPicPr>
          <p:nvPr/>
        </p:nvPicPr>
        <p:blipFill>
          <a:blip r:embed="rId9"/>
          <a:srcRect/>
          <a:stretch>
            <a:fillRect/>
          </a:stretch>
        </p:blipFill>
        <p:spPr bwMode="auto">
          <a:xfrm>
            <a:off x="228600" y="990600"/>
            <a:ext cx="1181100" cy="685800"/>
          </a:xfrm>
          <a:prstGeom prst="rect">
            <a:avLst/>
          </a:prstGeom>
          <a:noFill/>
          <a:ln w="9525">
            <a:noFill/>
            <a:miter lim="800000"/>
            <a:headEnd/>
            <a:tailEnd/>
          </a:ln>
        </p:spPr>
      </p:pic>
      <p:pic>
        <p:nvPicPr>
          <p:cNvPr id="26635" name="Picture 9"/>
          <p:cNvPicPr>
            <a:picLocks noChangeAspect="1" noChangeArrowheads="1"/>
          </p:cNvPicPr>
          <p:nvPr/>
        </p:nvPicPr>
        <p:blipFill>
          <a:blip r:embed="rId10"/>
          <a:srcRect/>
          <a:stretch>
            <a:fillRect/>
          </a:stretch>
        </p:blipFill>
        <p:spPr bwMode="auto">
          <a:xfrm>
            <a:off x="304800" y="4622800"/>
            <a:ext cx="819150" cy="1092200"/>
          </a:xfrm>
          <a:prstGeom prst="rect">
            <a:avLst/>
          </a:prstGeom>
          <a:noFill/>
          <a:ln w="25400">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Global Trust</a:t>
            </a:r>
            <a:endParaRPr lang="en-US" dirty="0"/>
          </a:p>
        </p:txBody>
      </p:sp>
      <p:sp>
        <p:nvSpPr>
          <p:cNvPr id="3" name="Footer Placeholder 2"/>
          <p:cNvSpPr>
            <a:spLocks noGrp="1"/>
          </p:cNvSpPr>
          <p:nvPr>
            <p:ph type="ftr" sz="quarter" idx="10"/>
          </p:nvPr>
        </p:nvSpPr>
        <p:spPr/>
        <p:txBody>
          <a:bodyPr/>
          <a:lstStyle/>
          <a:p>
            <a:r>
              <a:rPr lang="en-US" smtClean="0"/>
              <a:t>David Groep, Belnet Networking Conference 2008</a:t>
            </a:r>
            <a:endParaRPr lang="en-GB"/>
          </a:p>
        </p:txBody>
      </p:sp>
      <p:sp>
        <p:nvSpPr>
          <p:cNvPr id="4" name="Slide Number Placeholder 3"/>
          <p:cNvSpPr>
            <a:spLocks noGrp="1"/>
          </p:cNvSpPr>
          <p:nvPr>
            <p:ph type="sldNum" sz="quarter" idx="11"/>
          </p:nvPr>
        </p:nvSpPr>
        <p:spPr/>
        <p:txBody>
          <a:bodyPr/>
          <a:lstStyle/>
          <a:p>
            <a:fld id="{D5F30EAC-028C-4223-8D7F-8F55404DE668}" type="slidenum">
              <a:rPr lang="en-GB" smtClean="0"/>
              <a:pPr/>
              <a:t>22</a:t>
            </a:fld>
            <a:endParaRPr lang="en-GB"/>
          </a:p>
        </p:txBody>
      </p:sp>
      <p:sp>
        <p:nvSpPr>
          <p:cNvPr id="6" name="TextBox 4"/>
          <p:cNvSpPr txBox="1">
            <a:spLocks noChangeArrowheads="1"/>
          </p:cNvSpPr>
          <p:nvPr/>
        </p:nvSpPr>
        <p:spPr bwMode="auto">
          <a:xfrm>
            <a:off x="285750" y="1066800"/>
            <a:ext cx="8715375" cy="461962"/>
          </a:xfrm>
          <a:prstGeom prst="rect">
            <a:avLst/>
          </a:prstGeom>
          <a:noFill/>
          <a:ln w="9525">
            <a:noFill/>
            <a:miter lim="800000"/>
            <a:headEnd/>
            <a:tailEnd/>
          </a:ln>
        </p:spPr>
        <p:txBody>
          <a:bodyPr>
            <a:spAutoFit/>
          </a:bodyPr>
          <a:lstStyle/>
          <a:p>
            <a:pPr eaLnBrk="0" hangingPunct="0"/>
            <a:r>
              <a:rPr lang="en-US" sz="2400" i="1">
                <a:solidFill>
                  <a:srgbClr val="C00000"/>
                </a:solidFill>
              </a:rPr>
              <a:t>Why would I trust you? How do I know who you are?</a:t>
            </a:r>
          </a:p>
        </p:txBody>
      </p:sp>
      <p:pic>
        <p:nvPicPr>
          <p:cNvPr id="7" name="Picture 3" descr="H:\Home\davidg\EUGridPMA\IGTF\IGTF-logos\IGTF-logo-300.gif"/>
          <p:cNvPicPr>
            <a:picLocks noChangeAspect="1" noChangeArrowheads="1"/>
          </p:cNvPicPr>
          <p:nvPr/>
        </p:nvPicPr>
        <p:blipFill>
          <a:blip r:embed="rId2"/>
          <a:srcRect/>
          <a:stretch>
            <a:fillRect/>
          </a:stretch>
        </p:blipFill>
        <p:spPr bwMode="auto">
          <a:xfrm>
            <a:off x="7581900" y="1175760"/>
            <a:ext cx="1409700" cy="653040"/>
          </a:xfrm>
          <a:prstGeom prst="rect">
            <a:avLst/>
          </a:prstGeom>
          <a:noFill/>
          <a:ln w="9525">
            <a:noFill/>
            <a:miter lim="800000"/>
            <a:headEnd/>
            <a:tailEnd/>
          </a:ln>
        </p:spPr>
      </p:pic>
      <p:sp>
        <p:nvSpPr>
          <p:cNvPr id="8" name="Rectangle 3"/>
          <p:cNvSpPr txBox="1">
            <a:spLocks noChangeArrowheads="1"/>
          </p:cNvSpPr>
          <p:nvPr/>
        </p:nvSpPr>
        <p:spPr bwMode="auto">
          <a:xfrm>
            <a:off x="142875" y="1600200"/>
            <a:ext cx="9001125" cy="4114800"/>
          </a:xfrm>
          <a:prstGeom prst="rect">
            <a:avLst/>
          </a:prstGeom>
          <a:noFill/>
          <a:ln w="9525">
            <a:noFill/>
            <a:miter lim="800000"/>
            <a:headEnd/>
            <a:tailEnd/>
          </a:ln>
        </p:spPr>
        <p:txBody>
          <a:bodyPr/>
          <a:lstStyle/>
          <a:p>
            <a:pPr>
              <a:lnSpc>
                <a:spcPct val="90000"/>
              </a:lnSpc>
              <a:spcBef>
                <a:spcPct val="20000"/>
              </a:spcBef>
              <a:defRPr/>
            </a:pPr>
            <a:r>
              <a:rPr lang="en-GB" sz="2200" kern="0" dirty="0">
                <a:latin typeface="+mn-lt"/>
                <a:cs typeface="+mn-cs"/>
              </a:rPr>
              <a:t>‘digital signatures and certificates </a:t>
            </a:r>
            <a:r>
              <a:rPr lang="en-GB" sz="2200" kern="0" dirty="0" smtClean="0">
                <a:latin typeface="+mn-lt"/>
                <a:cs typeface="+mn-cs"/>
              </a:rPr>
              <a:t>used </a:t>
            </a:r>
            <a:r>
              <a:rPr lang="en-GB" sz="2200" kern="0" dirty="0">
                <a:latin typeface="+mn-lt"/>
                <a:cs typeface="+mn-cs"/>
              </a:rPr>
              <a:t>as digital identities’ </a:t>
            </a:r>
          </a:p>
          <a:p>
            <a:pPr marL="342900" indent="-342900">
              <a:lnSpc>
                <a:spcPct val="90000"/>
              </a:lnSpc>
              <a:spcBef>
                <a:spcPct val="20000"/>
              </a:spcBef>
              <a:defRPr/>
            </a:pPr>
            <a:endParaRPr lang="en-GB" sz="2200" kern="0" dirty="0">
              <a:latin typeface="+mn-lt"/>
              <a:cs typeface="+mn-cs"/>
            </a:endParaRPr>
          </a:p>
          <a:p>
            <a:pPr>
              <a:lnSpc>
                <a:spcPct val="90000"/>
              </a:lnSpc>
              <a:spcBef>
                <a:spcPct val="20000"/>
              </a:spcBef>
              <a:defRPr/>
            </a:pPr>
            <a:r>
              <a:rPr lang="en-GB" sz="2200" kern="0" dirty="0">
                <a:latin typeface="+mn-lt"/>
                <a:cs typeface="+mn-cs"/>
              </a:rPr>
              <a:t>For the Grid a truly global identity is needed </a:t>
            </a:r>
            <a:br>
              <a:rPr lang="en-GB" sz="2200" kern="0" dirty="0">
                <a:latin typeface="+mn-lt"/>
                <a:cs typeface="+mn-cs"/>
              </a:rPr>
            </a:br>
            <a:r>
              <a:rPr lang="en-GB" sz="2200" kern="0" dirty="0" smtClean="0">
                <a:latin typeface="+mn-lt"/>
              </a:rPr>
              <a:t>      </a:t>
            </a:r>
            <a:r>
              <a:rPr lang="en-GB" sz="2200" kern="0" dirty="0" smtClean="0">
                <a:latin typeface="+mn-lt"/>
                <a:cs typeface="+mn-cs"/>
              </a:rPr>
              <a:t>–– </a:t>
            </a:r>
            <a:r>
              <a:rPr lang="en-GB" sz="2200" kern="0" dirty="0">
                <a:latin typeface="+mn-lt"/>
                <a:cs typeface="+mn-cs"/>
              </a:rPr>
              <a:t>so we built the International Grid Trust Federation</a:t>
            </a:r>
          </a:p>
          <a:p>
            <a:pPr marL="800100" lvl="1" indent="-342900">
              <a:lnSpc>
                <a:spcPct val="90000"/>
              </a:lnSpc>
              <a:spcBef>
                <a:spcPct val="20000"/>
              </a:spcBef>
              <a:buFont typeface="Arial" pitchFamily="34" charset="0"/>
              <a:buChar char="•"/>
              <a:defRPr/>
            </a:pPr>
            <a:r>
              <a:rPr lang="en-GB" sz="2200" kern="0" dirty="0">
                <a:latin typeface="+mn-lt"/>
                <a:cs typeface="+mn-cs"/>
              </a:rPr>
              <a:t>supported by the EU and e-IRG </a:t>
            </a:r>
            <a:r>
              <a:rPr lang="en-GB" sz="2200" kern="0" dirty="0" smtClean="0">
                <a:latin typeface="+mn-lt"/>
                <a:cs typeface="+mn-cs"/>
              </a:rPr>
              <a:t>policy makers</a:t>
            </a:r>
            <a:endParaRPr lang="en-GB" sz="2200" kern="0" dirty="0">
              <a:latin typeface="+mn-lt"/>
              <a:cs typeface="+mn-cs"/>
            </a:endParaRPr>
          </a:p>
          <a:p>
            <a:pPr marL="800100" lvl="1" indent="-342900">
              <a:lnSpc>
                <a:spcPct val="90000"/>
              </a:lnSpc>
              <a:spcBef>
                <a:spcPct val="20000"/>
              </a:spcBef>
              <a:buFont typeface="Arial" pitchFamily="34" charset="0"/>
              <a:buChar char="•"/>
              <a:defRPr/>
            </a:pPr>
            <a:r>
              <a:rPr lang="en-GB" sz="2200" kern="0" dirty="0" smtClean="0">
                <a:latin typeface="+mn-lt"/>
                <a:cs typeface="+mn-cs"/>
              </a:rPr>
              <a:t>with over </a:t>
            </a:r>
            <a:r>
              <a:rPr lang="en-GB" sz="2200" kern="0" dirty="0">
                <a:latin typeface="+mn-lt"/>
                <a:cs typeface="+mn-cs"/>
              </a:rPr>
              <a:t>80 member </a:t>
            </a:r>
            <a:r>
              <a:rPr lang="en-GB" sz="2200" kern="0" dirty="0" smtClean="0">
                <a:latin typeface="+mn-lt"/>
                <a:cs typeface="+mn-cs"/>
              </a:rPr>
              <a:t>Authorities a global PKI</a:t>
            </a:r>
          </a:p>
          <a:p>
            <a:pPr marL="800100" lvl="1" indent="-342900">
              <a:lnSpc>
                <a:spcPct val="90000"/>
              </a:lnSpc>
              <a:spcBef>
                <a:spcPct val="20000"/>
              </a:spcBef>
              <a:buFont typeface="Arial" pitchFamily="34" charset="0"/>
              <a:buChar char="•"/>
              <a:defRPr/>
            </a:pPr>
            <a:endParaRPr lang="en-GB" sz="2200" kern="0" dirty="0" smtClean="0">
              <a:latin typeface="+mn-lt"/>
            </a:endParaRPr>
          </a:p>
          <a:p>
            <a:pPr marL="342900" indent="-342900">
              <a:lnSpc>
                <a:spcPct val="90000"/>
              </a:lnSpc>
              <a:spcBef>
                <a:spcPct val="20000"/>
              </a:spcBef>
              <a:buFont typeface="Arial" pitchFamily="34" charset="0"/>
              <a:buChar char="•"/>
              <a:defRPr/>
            </a:pPr>
            <a:r>
              <a:rPr lang="en-GB" sz="2200" kern="0" dirty="0" smtClean="0">
                <a:latin typeface="+mn-lt"/>
                <a:cs typeface="+mn-cs"/>
              </a:rPr>
              <a:t>New generation of CAs </a:t>
            </a:r>
            <a:r>
              <a:rPr lang="en-GB" sz="2200" kern="0" dirty="0" smtClean="0">
                <a:latin typeface="+mn-lt"/>
                <a:cs typeface="+mn-cs"/>
              </a:rPr>
              <a:t/>
            </a:r>
            <a:br>
              <a:rPr lang="en-GB" sz="2200" kern="0" dirty="0" smtClean="0">
                <a:latin typeface="+mn-lt"/>
                <a:cs typeface="+mn-cs"/>
              </a:rPr>
            </a:br>
            <a:r>
              <a:rPr lang="en-GB" sz="2200" kern="0" dirty="0" smtClean="0">
                <a:latin typeface="+mn-lt"/>
                <a:cs typeface="+mn-cs"/>
              </a:rPr>
              <a:t>leverages national </a:t>
            </a:r>
            <a:br>
              <a:rPr lang="en-GB" sz="2200" kern="0" dirty="0" smtClean="0">
                <a:latin typeface="+mn-lt"/>
                <a:cs typeface="+mn-cs"/>
              </a:rPr>
            </a:br>
            <a:r>
              <a:rPr lang="en-GB" sz="2200" kern="0" dirty="0" smtClean="0">
                <a:latin typeface="+mn-lt"/>
                <a:cs typeface="+mn-cs"/>
              </a:rPr>
              <a:t>HE </a:t>
            </a:r>
            <a:r>
              <a:rPr lang="en-GB" sz="2200" kern="0" dirty="0" smtClean="0">
                <a:latin typeface="+mn-lt"/>
                <a:cs typeface="+mn-cs"/>
              </a:rPr>
              <a:t>federations</a:t>
            </a:r>
          </a:p>
          <a:p>
            <a:pPr marL="800100" lvl="1" indent="-342900">
              <a:lnSpc>
                <a:spcPct val="90000"/>
              </a:lnSpc>
              <a:spcBef>
                <a:spcPct val="20000"/>
              </a:spcBef>
              <a:buFont typeface="Arial" pitchFamily="34" charset="0"/>
              <a:buChar char="•"/>
              <a:defRPr/>
            </a:pPr>
            <a:r>
              <a:rPr lang="en-GB" sz="2200" kern="0" dirty="0" smtClean="0">
                <a:latin typeface="+mn-lt"/>
                <a:cs typeface="+mn-cs"/>
              </a:rPr>
              <a:t>SWITCH AAI SLCS</a:t>
            </a:r>
          </a:p>
          <a:p>
            <a:pPr marL="800100" lvl="1" indent="-342900">
              <a:lnSpc>
                <a:spcPct val="90000"/>
              </a:lnSpc>
              <a:spcBef>
                <a:spcPct val="20000"/>
              </a:spcBef>
              <a:buFont typeface="Arial" pitchFamily="34" charset="0"/>
              <a:buChar char="•"/>
              <a:defRPr/>
            </a:pPr>
            <a:r>
              <a:rPr lang="en-GB" sz="2200" kern="0" dirty="0" smtClean="0">
                <a:latin typeface="+mn-lt"/>
              </a:rPr>
              <a:t>DFN </a:t>
            </a:r>
          </a:p>
          <a:p>
            <a:pPr marL="800100" lvl="1" indent="-342900">
              <a:lnSpc>
                <a:spcPct val="90000"/>
              </a:lnSpc>
              <a:spcBef>
                <a:spcPct val="20000"/>
              </a:spcBef>
              <a:buFont typeface="Arial" pitchFamily="34" charset="0"/>
              <a:buChar char="•"/>
              <a:defRPr/>
            </a:pPr>
            <a:r>
              <a:rPr lang="en-GB" sz="2200" kern="0" dirty="0" smtClean="0">
                <a:latin typeface="+mn-lt"/>
                <a:cs typeface="+mn-cs"/>
              </a:rPr>
              <a:t>Joint Northern SLCS </a:t>
            </a:r>
            <a:br>
              <a:rPr lang="en-GB" sz="2200" kern="0" dirty="0" smtClean="0">
                <a:latin typeface="+mn-lt"/>
                <a:cs typeface="+mn-cs"/>
              </a:rPr>
            </a:br>
            <a:r>
              <a:rPr lang="en-GB" sz="2200" kern="0" dirty="0" smtClean="0">
                <a:latin typeface="+mn-lt"/>
                <a:cs typeface="+mn-cs"/>
              </a:rPr>
              <a:t>(NO,DK,SE,FU,NL)</a:t>
            </a:r>
            <a:endParaRPr lang="en-GB" sz="2200" kern="0" dirty="0">
              <a:latin typeface="+mn-lt"/>
              <a:cs typeface="+mn-cs"/>
            </a:endParaRPr>
          </a:p>
        </p:txBody>
      </p:sp>
      <p:pic>
        <p:nvPicPr>
          <p:cNvPr id="65539" name="Picture 3" descr="H:\Home\davidg\EUGridPMA\Presentations\map-worldstatus-20081112-transp.wmf"/>
          <p:cNvPicPr>
            <a:picLocks noChangeAspect="1" noChangeArrowheads="1"/>
          </p:cNvPicPr>
          <p:nvPr/>
        </p:nvPicPr>
        <p:blipFill>
          <a:blip r:embed="rId3"/>
          <a:srcRect/>
          <a:stretch>
            <a:fillRect/>
          </a:stretch>
        </p:blipFill>
        <p:spPr bwMode="auto">
          <a:xfrm>
            <a:off x="3581399" y="3810000"/>
            <a:ext cx="5593153" cy="2667000"/>
          </a:xfrm>
          <a:prstGeom prst="rect">
            <a:avLst/>
          </a:prstGeom>
          <a:noFill/>
          <a:effectLst>
            <a:glow rad="63500">
              <a:schemeClr val="accent4">
                <a:satMod val="175000"/>
                <a:alpha val="40000"/>
              </a:schemeClr>
            </a:glow>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3"/>
          <a:srcRect l="17435"/>
          <a:stretch>
            <a:fillRect/>
          </a:stretch>
        </p:blipFill>
        <p:spPr bwMode="auto">
          <a:xfrm>
            <a:off x="0" y="838200"/>
            <a:ext cx="9144000" cy="5715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Belgium &amp; EGEE</a:t>
            </a:r>
            <a:endParaRPr lang="en-GB" dirty="0"/>
          </a:p>
        </p:txBody>
      </p:sp>
      <p:sp>
        <p:nvSpPr>
          <p:cNvPr id="3" name="Footer Placeholder 2"/>
          <p:cNvSpPr>
            <a:spLocks noGrp="1"/>
          </p:cNvSpPr>
          <p:nvPr>
            <p:ph type="ftr" sz="quarter" idx="10"/>
          </p:nvPr>
        </p:nvSpPr>
        <p:spPr/>
        <p:txBody>
          <a:bodyPr/>
          <a:lstStyle/>
          <a:p>
            <a:r>
              <a:rPr lang="en-US" smtClean="0"/>
              <a:t>David Groep, Belnet Networking Conference 2008</a:t>
            </a:r>
            <a:endParaRPr lang="en-GB"/>
          </a:p>
        </p:txBody>
      </p:sp>
      <p:sp>
        <p:nvSpPr>
          <p:cNvPr id="4" name="Slide Number Placeholder 3"/>
          <p:cNvSpPr>
            <a:spLocks noGrp="1"/>
          </p:cNvSpPr>
          <p:nvPr>
            <p:ph type="sldNum" sz="quarter" idx="11"/>
          </p:nvPr>
        </p:nvSpPr>
        <p:spPr/>
        <p:txBody>
          <a:bodyPr/>
          <a:lstStyle/>
          <a:p>
            <a:fld id="{D5F30EAC-028C-4223-8D7F-8F55404DE668}" type="slidenum">
              <a:rPr lang="en-GB" smtClean="0"/>
              <a:pPr/>
              <a:t>23</a:t>
            </a:fld>
            <a:endParaRPr lang="en-GB"/>
          </a:p>
        </p:txBody>
      </p:sp>
      <p:sp>
        <p:nvSpPr>
          <p:cNvPr id="6" name="TextBox 5"/>
          <p:cNvSpPr txBox="1"/>
          <p:nvPr/>
        </p:nvSpPr>
        <p:spPr>
          <a:xfrm>
            <a:off x="311130" y="3048000"/>
            <a:ext cx="6699270" cy="2862322"/>
          </a:xfrm>
          <a:prstGeom prst="rect">
            <a:avLst/>
          </a:prstGeom>
          <a:noFill/>
        </p:spPr>
        <p:txBody>
          <a:bodyPr wrap="none" rtlCol="0">
            <a:spAutoFit/>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Active sites throughout the country</a:t>
            </a:r>
          </a:p>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(including also some non-EGEE listed systems)</a:t>
            </a:r>
          </a:p>
          <a:p>
            <a:endParaRPr lang="en-GB"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r>
              <a:rPr lang="en-GB"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Cross-authorization for BE and NL virtual organisations</a:t>
            </a:r>
          </a:p>
          <a:p>
            <a:endParaRPr lang="en-GB"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r>
              <a:rPr lang="en-GB"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Responsible for dissemination, training, and direct user support </a:t>
            </a:r>
            <a:br>
              <a:rPr lang="en-GB"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GB"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in the Benelux Federation of EGEE</a:t>
            </a:r>
          </a:p>
          <a:p>
            <a:endParaRPr lang="en-GB"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r>
              <a:rPr lang="en-GB"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but Grid use is not linked to being at a grid site!</a:t>
            </a:r>
          </a:p>
          <a:p>
            <a:endParaRPr lang="en-GB"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8" name="Picture 4" descr="vostructure-egee"/>
          <p:cNvPicPr>
            <a:picLocks noChangeAspect="1" noChangeArrowheads="1"/>
          </p:cNvPicPr>
          <p:nvPr/>
        </p:nvPicPr>
        <p:blipFill>
          <a:blip r:embed="rId4"/>
          <a:srcRect/>
          <a:stretch>
            <a:fillRect/>
          </a:stretch>
        </p:blipFill>
        <p:spPr bwMode="auto">
          <a:xfrm>
            <a:off x="2819400" y="2590800"/>
            <a:ext cx="6324600" cy="3373799"/>
          </a:xfrm>
          <a:prstGeom prst="rect">
            <a:avLst/>
          </a:prstGeom>
          <a:solidFill>
            <a:schemeClr val="bg1"/>
          </a:solidFill>
          <a:ln w="9525">
            <a:noFill/>
            <a:miter lim="800000"/>
            <a:headEnd/>
            <a:tailEnd/>
          </a:ln>
          <a:effectLst>
            <a:outerShdw blurRad="152400" dir="10800000" sx="106000" sy="106000" algn="tl" rotWithShape="0">
              <a:prstClr val="black">
                <a:alpha val="40000"/>
              </a:prstClr>
            </a:outerShdw>
          </a:effectLst>
          <a:scene3d>
            <a:camera prst="perspectiveContrastingLeftFacing"/>
            <a:lightRig rig="threePt" dir="t"/>
          </a:scene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Connecting to the Grid?</a:t>
            </a:r>
            <a:endParaRPr lang="en-US" dirty="0"/>
          </a:p>
        </p:txBody>
      </p:sp>
      <p:sp>
        <p:nvSpPr>
          <p:cNvPr id="3" name="Footer Placeholder 2"/>
          <p:cNvSpPr>
            <a:spLocks noGrp="1"/>
          </p:cNvSpPr>
          <p:nvPr>
            <p:ph type="ftr" sz="quarter" idx="10"/>
          </p:nvPr>
        </p:nvSpPr>
        <p:spPr/>
        <p:txBody>
          <a:bodyPr/>
          <a:lstStyle/>
          <a:p>
            <a:r>
              <a:rPr lang="en-US" smtClean="0"/>
              <a:t>David Groep, Belnet Networking Conference 2008</a:t>
            </a:r>
            <a:endParaRPr lang="en-GB"/>
          </a:p>
        </p:txBody>
      </p:sp>
      <p:sp>
        <p:nvSpPr>
          <p:cNvPr id="4" name="Slide Number Placeholder 3"/>
          <p:cNvSpPr>
            <a:spLocks noGrp="1"/>
          </p:cNvSpPr>
          <p:nvPr>
            <p:ph type="sldNum" sz="quarter" idx="11"/>
          </p:nvPr>
        </p:nvSpPr>
        <p:spPr/>
        <p:txBody>
          <a:bodyPr/>
          <a:lstStyle/>
          <a:p>
            <a:fld id="{D5F30EAC-028C-4223-8D7F-8F55404DE668}" type="slidenum">
              <a:rPr lang="en-GB" smtClean="0"/>
              <a:pPr/>
              <a:t>24</a:t>
            </a:fld>
            <a:endParaRPr lang="en-GB"/>
          </a:p>
        </p:txBody>
      </p:sp>
      <p:sp>
        <p:nvSpPr>
          <p:cNvPr id="5" name="Rectangle 4"/>
          <p:cNvSpPr/>
          <p:nvPr/>
        </p:nvSpPr>
        <p:spPr>
          <a:xfrm>
            <a:off x="448930" y="1905000"/>
            <a:ext cx="2522870" cy="369332"/>
          </a:xfrm>
          <a:prstGeom prst="rect">
            <a:avLst/>
          </a:prstGeom>
        </p:spPr>
        <p:txBody>
          <a:bodyPr wrap="none">
            <a:spAutoFit/>
          </a:bodyPr>
          <a:lstStyle/>
          <a:p>
            <a:r>
              <a:rPr lang="en-US" b="1" dirty="0" smtClean="0">
                <a:solidFill>
                  <a:srgbClr val="C00000"/>
                </a:solidFill>
              </a:rPr>
              <a:t>http://www.begrid.be/</a:t>
            </a:r>
            <a:endParaRPr lang="en-US" b="1" dirty="0">
              <a:solidFill>
                <a:srgbClr val="C00000"/>
              </a:solidFill>
            </a:endParaRPr>
          </a:p>
        </p:txBody>
      </p:sp>
      <p:pic>
        <p:nvPicPr>
          <p:cNvPr id="6" name="Picture 4"/>
          <p:cNvPicPr>
            <a:picLocks noChangeAspect="1" noChangeArrowheads="1"/>
          </p:cNvPicPr>
          <p:nvPr/>
        </p:nvPicPr>
        <p:blipFill>
          <a:blip r:embed="rId2"/>
          <a:srcRect/>
          <a:stretch>
            <a:fillRect/>
          </a:stretch>
        </p:blipFill>
        <p:spPr bwMode="auto">
          <a:xfrm flipH="1">
            <a:off x="0" y="3563786"/>
            <a:ext cx="4191000" cy="2989414"/>
          </a:xfrm>
          <a:prstGeom prst="rect">
            <a:avLst/>
          </a:prstGeom>
          <a:noFill/>
          <a:ln w="9525" algn="ctr">
            <a:noFill/>
            <a:miter lim="800000"/>
            <a:headEnd/>
            <a:tailEnd/>
          </a:ln>
        </p:spPr>
      </p:pic>
      <p:sp>
        <p:nvSpPr>
          <p:cNvPr id="7" name="Rectangle 6"/>
          <p:cNvSpPr/>
          <p:nvPr/>
        </p:nvSpPr>
        <p:spPr>
          <a:xfrm>
            <a:off x="457200" y="990600"/>
            <a:ext cx="8229600" cy="830997"/>
          </a:xfrm>
          <a:prstGeom prst="rect">
            <a:avLst/>
          </a:prstGeom>
        </p:spPr>
        <p:txBody>
          <a:bodyPr wrap="square">
            <a:spAutoFit/>
          </a:bodyPr>
          <a:lstStyle/>
          <a:p>
            <a:r>
              <a:rPr lang="en-US" sz="2400" i="1" dirty="0" smtClean="0"/>
              <a:t>‘If you belong to the Belgian Research World then you most probably qualify to make use of the </a:t>
            </a:r>
            <a:r>
              <a:rPr lang="en-US" sz="2400" i="1" dirty="0" err="1" smtClean="0"/>
              <a:t>BEgrid</a:t>
            </a:r>
            <a:r>
              <a:rPr lang="en-US" sz="2400" i="1" dirty="0" smtClean="0"/>
              <a:t> services’</a:t>
            </a:r>
            <a:endParaRPr lang="en-US" sz="2400" i="1" dirty="0"/>
          </a:p>
        </p:txBody>
      </p:sp>
      <p:sp>
        <p:nvSpPr>
          <p:cNvPr id="9" name="Rectangle 3"/>
          <p:cNvSpPr txBox="1">
            <a:spLocks noChangeArrowheads="1"/>
          </p:cNvSpPr>
          <p:nvPr/>
        </p:nvSpPr>
        <p:spPr bwMode="auto">
          <a:xfrm>
            <a:off x="3124200" y="2438399"/>
            <a:ext cx="5867400" cy="39655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457200" marR="0" lvl="0" indent="-457200" algn="l" defTabSz="914400" rtl="0" eaLnBrk="1" fontAlgn="base" latinLnBrk="0" hangingPunct="1">
              <a:lnSpc>
                <a:spcPct val="100000"/>
              </a:lnSpc>
              <a:spcBef>
                <a:spcPct val="20000"/>
              </a:spcBef>
              <a:spcAft>
                <a:spcPct val="0"/>
              </a:spcAft>
              <a:buClr>
                <a:srgbClr val="F1AF00"/>
              </a:buClr>
              <a:buSzTx/>
              <a:buFont typeface="+mj-lt"/>
              <a:buAutoNum type="arabicPeriod"/>
              <a:tabLst/>
              <a:defRPr/>
            </a:pPr>
            <a:r>
              <a:rPr kumimoji="0" lang="en-US" sz="2000" b="0" i="0" u="none" strike="noStrike" kern="0" cap="none" spc="0" normalizeH="0" baseline="0" noProof="0" dirty="0" smtClean="0">
                <a:ln>
                  <a:noFill/>
                </a:ln>
                <a:solidFill>
                  <a:srgbClr val="C00000"/>
                </a:solidFill>
                <a:effectLst/>
                <a:uLnTx/>
                <a:uFillTx/>
                <a:latin typeface="+mn-lt"/>
                <a:ea typeface="ＭＳ Ｐゴシック" charset="-128"/>
              </a:rPr>
              <a:t>Go to the </a:t>
            </a:r>
            <a:r>
              <a:rPr kumimoji="0" lang="en-US" sz="2000" b="0" i="0" u="none" strike="noStrike" kern="0" cap="none" spc="0" normalizeH="0" baseline="0" noProof="0" dirty="0" err="1" smtClean="0">
                <a:ln>
                  <a:noFill/>
                </a:ln>
                <a:solidFill>
                  <a:srgbClr val="C00000"/>
                </a:solidFill>
                <a:effectLst/>
                <a:uLnTx/>
                <a:uFillTx/>
                <a:latin typeface="+mn-lt"/>
                <a:ea typeface="ＭＳ Ｐゴシック" charset="-128"/>
              </a:rPr>
              <a:t>BEGrid</a:t>
            </a:r>
            <a:r>
              <a:rPr kumimoji="0" lang="en-US" sz="2000" b="0" i="0" u="none" strike="noStrike" kern="0" cap="none" spc="0" normalizeH="0" baseline="0" noProof="0" dirty="0" smtClean="0">
                <a:ln>
                  <a:noFill/>
                </a:ln>
                <a:solidFill>
                  <a:srgbClr val="C00000"/>
                </a:solidFill>
                <a:effectLst/>
                <a:uLnTx/>
                <a:uFillTx/>
                <a:latin typeface="+mn-lt"/>
                <a:ea typeface="ＭＳ Ｐゴシック" charset="-128"/>
              </a:rPr>
              <a:t> or EGEE web site</a:t>
            </a:r>
            <a:endParaRPr lang="en-US" sz="2000" kern="0" dirty="0">
              <a:solidFill>
                <a:srgbClr val="C00000"/>
              </a:solidFill>
              <a:latin typeface="+mn-lt"/>
              <a:ea typeface="ＭＳ Ｐゴシック" charset="-128"/>
            </a:endParaRPr>
          </a:p>
          <a:p>
            <a:pPr marL="914400" lvl="1" indent="-457200">
              <a:spcBef>
                <a:spcPct val="20000"/>
              </a:spcBef>
              <a:buClr>
                <a:srgbClr val="F1AF00"/>
              </a:buClr>
              <a:buFont typeface="Arial" pitchFamily="34" charset="0"/>
              <a:buChar char="•"/>
            </a:pPr>
            <a:r>
              <a:rPr kumimoji="0" lang="en-US" sz="2000" b="0" i="0" u="none" strike="noStrike" kern="0" cap="none" spc="0" normalizeH="0" baseline="0" noProof="0" dirty="0" smtClean="0">
                <a:ln>
                  <a:noFill/>
                </a:ln>
                <a:solidFill>
                  <a:srgbClr val="00338F"/>
                </a:solidFill>
                <a:effectLst/>
                <a:uLnTx/>
                <a:uFillTx/>
                <a:latin typeface="+mn-lt"/>
                <a:ea typeface="ＭＳ Ｐゴシック" charset="-128"/>
              </a:rPr>
              <a:t>Ask the Benelux Regional Helpdesk</a:t>
            </a:r>
          </a:p>
          <a:p>
            <a:pPr marL="914400" lvl="1" indent="-457200">
              <a:spcBef>
                <a:spcPct val="20000"/>
              </a:spcBef>
              <a:buClr>
                <a:srgbClr val="F1AF00"/>
              </a:buClr>
              <a:buFont typeface="Arial" pitchFamily="34" charset="0"/>
              <a:buChar char="•"/>
            </a:pPr>
            <a:r>
              <a:rPr lang="en-US" sz="2000" kern="0" dirty="0" smtClean="0">
                <a:solidFill>
                  <a:srgbClr val="00338F"/>
                </a:solidFill>
                <a:ea typeface="ＭＳ Ｐゴシック" charset="-128"/>
              </a:rPr>
              <a:t>Follow an EGEE training course</a:t>
            </a:r>
            <a:br>
              <a:rPr lang="en-US" sz="2000" kern="0" dirty="0" smtClean="0">
                <a:solidFill>
                  <a:srgbClr val="00338F"/>
                </a:solidFill>
                <a:ea typeface="ＭＳ Ｐゴシック" charset="-128"/>
              </a:rPr>
            </a:br>
            <a:r>
              <a:rPr lang="en-US" sz="2000" kern="0" dirty="0" smtClean="0">
                <a:solidFill>
                  <a:srgbClr val="00338F"/>
                </a:solidFill>
                <a:ea typeface="ＭＳ Ｐゴシック" charset="-128"/>
              </a:rPr>
              <a:t>at </a:t>
            </a:r>
            <a:r>
              <a:rPr lang="en-US" sz="2000" kern="0" dirty="0" smtClean="0">
                <a:solidFill>
                  <a:srgbClr val="C00000"/>
                </a:solidFill>
                <a:ea typeface="ＭＳ Ｐゴシック" charset="-128"/>
              </a:rPr>
              <a:t>http://</a:t>
            </a:r>
            <a:r>
              <a:rPr lang="en-US" sz="2000" kern="0" dirty="0" smtClean="0">
                <a:solidFill>
                  <a:srgbClr val="C00000"/>
                </a:solidFill>
                <a:latin typeface="+mn-lt"/>
                <a:ea typeface="ＭＳ Ｐゴシック" charset="-128"/>
              </a:rPr>
              <a:t>www.eu-egee.org/</a:t>
            </a:r>
          </a:p>
          <a:p>
            <a:pPr marL="457200" indent="-457200">
              <a:spcBef>
                <a:spcPct val="20000"/>
              </a:spcBef>
              <a:buClr>
                <a:srgbClr val="F1AF00"/>
              </a:buClr>
              <a:buFont typeface="+mj-lt"/>
              <a:buAutoNum type="arabicPeriod"/>
            </a:pPr>
            <a:r>
              <a:rPr lang="en-US" sz="2000" kern="0" dirty="0" smtClean="0">
                <a:solidFill>
                  <a:srgbClr val="C00000"/>
                </a:solidFill>
                <a:latin typeface="+mn-lt"/>
                <a:ea typeface="ＭＳ Ｐゴシック" charset="-128"/>
              </a:rPr>
              <a:t>Get a globally trusted </a:t>
            </a:r>
            <a:r>
              <a:rPr lang="en-US" sz="2000" i="1" kern="0" dirty="0" smtClean="0">
                <a:solidFill>
                  <a:srgbClr val="C00000"/>
                </a:solidFill>
                <a:latin typeface="+mn-lt"/>
                <a:ea typeface="ＭＳ Ｐゴシック" charset="-128"/>
              </a:rPr>
              <a:t>certificate</a:t>
            </a:r>
            <a:r>
              <a:rPr lang="en-US" sz="2000" kern="0" dirty="0" smtClean="0">
                <a:solidFill>
                  <a:srgbClr val="C00000"/>
                </a:solidFill>
                <a:latin typeface="+mn-lt"/>
                <a:ea typeface="ＭＳ Ｐゴシック" charset="-128"/>
              </a:rPr>
              <a:t> to identify you</a:t>
            </a:r>
          </a:p>
          <a:p>
            <a:pPr marL="914400" lvl="1" indent="-457200">
              <a:spcBef>
                <a:spcPct val="20000"/>
              </a:spcBef>
              <a:buClr>
                <a:srgbClr val="F1AF00"/>
              </a:buClr>
              <a:buFont typeface="Arial" pitchFamily="34" charset="0"/>
              <a:buChar char="•"/>
            </a:pPr>
            <a:r>
              <a:rPr lang="en-US" sz="2000" kern="0" dirty="0" smtClean="0">
                <a:solidFill>
                  <a:srgbClr val="00338F"/>
                </a:solidFill>
                <a:latin typeface="+mn-lt"/>
                <a:ea typeface="ＭＳ Ｐゴシック" charset="-128"/>
              </a:rPr>
              <a:t>BELNET CA is IGTF accredited</a:t>
            </a:r>
          </a:p>
          <a:p>
            <a:pPr marL="914400" lvl="1" indent="-457200">
              <a:spcBef>
                <a:spcPct val="20000"/>
              </a:spcBef>
              <a:buClr>
                <a:srgbClr val="F1AF00"/>
              </a:buClr>
              <a:buFont typeface="Arial" pitchFamily="34" charset="0"/>
              <a:buChar char="•"/>
            </a:pPr>
            <a:r>
              <a:rPr lang="en-US" sz="2000" kern="0" dirty="0" smtClean="0">
                <a:solidFill>
                  <a:srgbClr val="00338F"/>
                </a:solidFill>
                <a:latin typeface="+mn-lt"/>
                <a:ea typeface="ＭＳ Ｐゴシック" charset="-128"/>
              </a:rPr>
              <a:t>Trusted by all production grids in the world</a:t>
            </a:r>
          </a:p>
          <a:p>
            <a:pPr marL="457200" indent="-457200">
              <a:spcBef>
                <a:spcPct val="20000"/>
              </a:spcBef>
              <a:buClr>
                <a:srgbClr val="F1AF00"/>
              </a:buClr>
              <a:buFont typeface="+mj-lt"/>
              <a:buAutoNum type="arabicPeriod"/>
            </a:pPr>
            <a:r>
              <a:rPr lang="en-US" sz="2000" kern="0" dirty="0" smtClean="0">
                <a:solidFill>
                  <a:srgbClr val="C00000"/>
                </a:solidFill>
                <a:latin typeface="+mn-lt"/>
                <a:ea typeface="ＭＳ Ｐゴシック" charset="-128"/>
              </a:rPr>
              <a:t>Join (or set up) a Virtual </a:t>
            </a:r>
            <a:r>
              <a:rPr lang="en-US" sz="2000" kern="0" dirty="0" err="1" smtClean="0">
                <a:solidFill>
                  <a:srgbClr val="C00000"/>
                </a:solidFill>
                <a:latin typeface="+mn-lt"/>
                <a:ea typeface="ＭＳ Ｐゴシック" charset="-128"/>
              </a:rPr>
              <a:t>Organisation</a:t>
            </a:r>
            <a:endParaRPr lang="en-US" sz="2000" kern="0" dirty="0" smtClean="0">
              <a:solidFill>
                <a:srgbClr val="C00000"/>
              </a:solidFill>
              <a:latin typeface="+mn-lt"/>
              <a:ea typeface="ＭＳ Ｐゴシック" charset="-128"/>
            </a:endParaRPr>
          </a:p>
          <a:p>
            <a:pPr marL="914400" lvl="1" indent="-457200">
              <a:spcBef>
                <a:spcPct val="20000"/>
              </a:spcBef>
              <a:buClr>
                <a:srgbClr val="F1AF00"/>
              </a:buClr>
              <a:buFont typeface="Arial" pitchFamily="34" charset="0"/>
              <a:buChar char="•"/>
            </a:pPr>
            <a:r>
              <a:rPr lang="en-US" sz="2000" kern="0" dirty="0" err="1" smtClean="0">
                <a:solidFill>
                  <a:srgbClr val="00338F"/>
                </a:solidFill>
                <a:latin typeface="+mn-lt"/>
                <a:ea typeface="ＭＳ Ｐゴシック" charset="-128"/>
              </a:rPr>
              <a:t>BEtest</a:t>
            </a:r>
            <a:r>
              <a:rPr lang="en-US" sz="2000" kern="0" dirty="0" smtClean="0">
                <a:solidFill>
                  <a:srgbClr val="00338F"/>
                </a:solidFill>
                <a:latin typeface="+mn-lt"/>
                <a:ea typeface="ＭＳ Ｐゴシック" charset="-128"/>
              </a:rPr>
              <a:t> will get you started</a:t>
            </a:r>
          </a:p>
          <a:p>
            <a:pPr marL="914400" lvl="1" indent="-457200">
              <a:spcBef>
                <a:spcPct val="20000"/>
              </a:spcBef>
              <a:buClr>
                <a:srgbClr val="F1AF00"/>
              </a:buClr>
              <a:buFont typeface="Arial" pitchFamily="34" charset="0"/>
              <a:buChar char="•"/>
            </a:pPr>
            <a:endParaRPr lang="en-US" sz="2000" kern="0" dirty="0" smtClean="0">
              <a:solidFill>
                <a:srgbClr val="00338F"/>
              </a:solidFill>
              <a:latin typeface="+mn-lt"/>
              <a:ea typeface="ＭＳ Ｐゴシック" charset="-128"/>
            </a:endParaRPr>
          </a:p>
          <a:p>
            <a:pPr marL="457200" indent="-457200">
              <a:spcBef>
                <a:spcPct val="20000"/>
              </a:spcBef>
              <a:buClr>
                <a:srgbClr val="F1AF00"/>
              </a:buClr>
              <a:buFont typeface="+mj-lt"/>
              <a:buAutoNum type="arabicPeriod"/>
            </a:pPr>
            <a:r>
              <a:rPr lang="en-US" sz="2000" b="1" kern="0" dirty="0" smtClean="0">
                <a:solidFill>
                  <a:srgbClr val="C00000"/>
                </a:solidFill>
                <a:latin typeface="+mn-lt"/>
                <a:ea typeface="ＭＳ Ｐゴシック" charset="-128"/>
              </a:rPr>
              <a:t>Use the grid to accelerate your </a:t>
            </a:r>
            <a:r>
              <a:rPr lang="en-US" sz="2000" b="1" kern="0" dirty="0" smtClean="0">
                <a:solidFill>
                  <a:srgbClr val="C00000"/>
                </a:solidFill>
                <a:latin typeface="+mn-lt"/>
                <a:ea typeface="ＭＳ Ｐゴシック" charset="-128"/>
              </a:rPr>
              <a:t>research</a:t>
            </a:r>
            <a:endParaRPr lang="en-US" sz="2000" b="1" kern="0" dirty="0" smtClean="0">
              <a:solidFill>
                <a:srgbClr val="C00000"/>
              </a:solidFill>
              <a:latin typeface="+mn-lt"/>
              <a:ea typeface="ＭＳ Ｐゴシック" charset="-128"/>
            </a:endParaRPr>
          </a:p>
        </p:txBody>
      </p:sp>
      <p:sp>
        <p:nvSpPr>
          <p:cNvPr id="10" name="Rectangle 9"/>
          <p:cNvSpPr/>
          <p:nvPr/>
        </p:nvSpPr>
        <p:spPr>
          <a:xfrm>
            <a:off x="457200" y="2421147"/>
            <a:ext cx="2819400" cy="461665"/>
          </a:xfrm>
          <a:prstGeom prst="rect">
            <a:avLst/>
          </a:prstGeom>
        </p:spPr>
        <p:txBody>
          <a:bodyPr wrap="square">
            <a:spAutoFit/>
          </a:bodyPr>
          <a:lstStyle/>
          <a:p>
            <a:r>
              <a:rPr lang="en-US" sz="2400" dirty="0" smtClean="0"/>
              <a:t>In 4 easy steps:</a:t>
            </a:r>
            <a:endParaRPr lang="en-US" sz="24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dirty="0" smtClean="0"/>
              <a:t>EGEE’08 Istanbul</a:t>
            </a:r>
            <a:endParaRPr lang="en-GB" dirty="0" smtClean="0"/>
          </a:p>
        </p:txBody>
      </p:sp>
      <p:sp>
        <p:nvSpPr>
          <p:cNvPr id="5123" name="Footer Placeholder 3"/>
          <p:cNvSpPr>
            <a:spLocks noGrp="1"/>
          </p:cNvSpPr>
          <p:nvPr>
            <p:ph type="ftr" sz="quarter" idx="10"/>
          </p:nvPr>
        </p:nvSpPr>
        <p:spPr>
          <a:noFill/>
        </p:spPr>
        <p:txBody>
          <a:bodyPr/>
          <a:lstStyle/>
          <a:p>
            <a:r>
              <a:rPr lang="en-US" smtClean="0"/>
              <a:t>David Groep, Belnet Networking Conference 2008</a:t>
            </a:r>
            <a:endParaRPr lang="en-GB"/>
          </a:p>
        </p:txBody>
      </p:sp>
      <p:sp>
        <p:nvSpPr>
          <p:cNvPr id="5124" name="Slide Number Placeholder 4"/>
          <p:cNvSpPr>
            <a:spLocks noGrp="1"/>
          </p:cNvSpPr>
          <p:nvPr>
            <p:ph type="sldNum" sz="quarter" idx="11"/>
          </p:nvPr>
        </p:nvSpPr>
        <p:spPr>
          <a:noFill/>
        </p:spPr>
        <p:txBody>
          <a:bodyPr/>
          <a:lstStyle/>
          <a:p>
            <a:fld id="{5E11980B-7256-4853-ACF4-B150E236DEB3}" type="slidenum">
              <a:rPr lang="en-GB" smtClean="0"/>
              <a:pPr/>
              <a:t>25</a:t>
            </a:fld>
            <a:endParaRPr lang="en-GB" smtClean="0"/>
          </a:p>
        </p:txBody>
      </p:sp>
      <p:pic>
        <p:nvPicPr>
          <p:cNvPr id="5125" name="Picture 11" descr="EGEE-group-photo-cropped.JPG"/>
          <p:cNvPicPr>
            <a:picLocks noChangeAspect="1"/>
          </p:cNvPicPr>
          <p:nvPr/>
        </p:nvPicPr>
        <p:blipFill>
          <a:blip r:embed="rId3" cstate="screen"/>
          <a:srcRect/>
          <a:stretch>
            <a:fillRect/>
          </a:stretch>
        </p:blipFill>
        <p:spPr bwMode="auto">
          <a:xfrm>
            <a:off x="0" y="850900"/>
            <a:ext cx="9144000" cy="4559300"/>
          </a:xfrm>
          <a:prstGeom prst="rect">
            <a:avLst/>
          </a:prstGeom>
          <a:noFill/>
          <a:ln w="9525">
            <a:noFill/>
            <a:miter lim="800000"/>
            <a:headEnd/>
            <a:tailEnd/>
          </a:ln>
        </p:spPr>
      </p:pic>
      <p:sp>
        <p:nvSpPr>
          <p:cNvPr id="5126" name="TextBox 7"/>
          <p:cNvSpPr txBox="1">
            <a:spLocks noChangeArrowheads="1"/>
          </p:cNvSpPr>
          <p:nvPr/>
        </p:nvSpPr>
        <p:spPr bwMode="auto">
          <a:xfrm>
            <a:off x="990600" y="5562600"/>
            <a:ext cx="7086600" cy="646113"/>
          </a:xfrm>
          <a:prstGeom prst="rect">
            <a:avLst/>
          </a:prstGeom>
          <a:noFill/>
          <a:ln w="9525">
            <a:noFill/>
            <a:miter lim="800000"/>
            <a:headEnd/>
            <a:tailEnd/>
          </a:ln>
        </p:spPr>
        <p:txBody>
          <a:bodyPr>
            <a:spAutoFit/>
          </a:bodyPr>
          <a:lstStyle/>
          <a:p>
            <a:pPr algn="ctr"/>
            <a:r>
              <a:rPr lang="en-US" sz="3600"/>
              <a:t>545 participants from 48 countries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106" name="Rectangle 2"/>
          <p:cNvSpPr>
            <a:spLocks noGrp="1" noChangeArrowheads="1"/>
          </p:cNvSpPr>
          <p:nvPr>
            <p:ph type="title" idx="4294967295"/>
          </p:nvPr>
        </p:nvSpPr>
        <p:spPr/>
        <p:txBody>
          <a:bodyPr/>
          <a:lstStyle/>
          <a:p>
            <a:pPr eaLnBrk="1" hangingPunct="1"/>
            <a:r>
              <a:rPr lang="en-US" b="0">
                <a:solidFill>
                  <a:srgbClr val="F1AF00"/>
                </a:solidFill>
                <a:latin typeface="Lucida Sans" pitchFamily="34" charset="0"/>
              </a:rPr>
              <a:t>E</a:t>
            </a:r>
            <a:r>
              <a:rPr lang="en-US" b="0">
                <a:latin typeface="Lucida Sans" pitchFamily="34" charset="0"/>
              </a:rPr>
              <a:t>uropean </a:t>
            </a:r>
            <a:r>
              <a:rPr lang="en-US" b="0">
                <a:solidFill>
                  <a:srgbClr val="F1AF00"/>
                </a:solidFill>
                <a:latin typeface="Lucida Sans" pitchFamily="34" charset="0"/>
              </a:rPr>
              <a:t>G</a:t>
            </a:r>
            <a:r>
              <a:rPr lang="en-US" b="0">
                <a:latin typeface="Lucida Sans" pitchFamily="34" charset="0"/>
              </a:rPr>
              <a:t>rid </a:t>
            </a:r>
            <a:r>
              <a:rPr lang="en-US" b="0">
                <a:solidFill>
                  <a:srgbClr val="F1AF00"/>
                </a:solidFill>
                <a:latin typeface="Lucida Sans" pitchFamily="34" charset="0"/>
              </a:rPr>
              <a:t>I</a:t>
            </a:r>
            <a:r>
              <a:rPr lang="en-US" b="0">
                <a:latin typeface="Lucida Sans" pitchFamily="34" charset="0"/>
              </a:rPr>
              <a:t>nitiative</a:t>
            </a:r>
          </a:p>
        </p:txBody>
      </p:sp>
      <p:sp>
        <p:nvSpPr>
          <p:cNvPr id="102403" name="Rectangle 3"/>
          <p:cNvSpPr>
            <a:spLocks noGrp="1" noChangeArrowheads="1"/>
          </p:cNvSpPr>
          <p:nvPr>
            <p:ph type="body" idx="4294967295"/>
          </p:nvPr>
        </p:nvSpPr>
        <p:spPr/>
        <p:txBody>
          <a:bodyPr/>
          <a:lstStyle/>
          <a:p>
            <a:pPr eaLnBrk="1" hangingPunct="1">
              <a:buFontTx/>
              <a:buNone/>
            </a:pPr>
            <a:r>
              <a:rPr lang="en-US" sz="2000" b="1" dirty="0"/>
              <a:t>Goal</a:t>
            </a:r>
            <a:r>
              <a:rPr lang="en-US" sz="2000" dirty="0"/>
              <a:t>:</a:t>
            </a:r>
          </a:p>
          <a:p>
            <a:pPr eaLnBrk="1" hangingPunct="1"/>
            <a:r>
              <a:rPr lang="en-US" sz="2000" dirty="0"/>
              <a:t>Long-term sustainability of grid infrastructures in Europe</a:t>
            </a:r>
          </a:p>
          <a:p>
            <a:pPr eaLnBrk="1" hangingPunct="1">
              <a:spcBef>
                <a:spcPct val="50000"/>
              </a:spcBef>
              <a:buFontTx/>
              <a:buNone/>
            </a:pPr>
            <a:r>
              <a:rPr lang="en-US" sz="2000" b="1" dirty="0"/>
              <a:t>Approach</a:t>
            </a:r>
            <a:r>
              <a:rPr lang="en-US" sz="2000" dirty="0"/>
              <a:t>:</a:t>
            </a:r>
          </a:p>
          <a:p>
            <a:pPr eaLnBrk="1" hangingPunct="1"/>
            <a:r>
              <a:rPr lang="en-US" sz="2000" dirty="0"/>
              <a:t>Establishment of a new federated model bringing together NGIs to build the EGI </a:t>
            </a:r>
            <a:r>
              <a:rPr lang="en-US" sz="2000" dirty="0" err="1"/>
              <a:t>Organisation</a:t>
            </a:r>
            <a:endParaRPr lang="en-US" sz="2000" dirty="0"/>
          </a:p>
          <a:p>
            <a:pPr eaLnBrk="1" hangingPunct="1">
              <a:spcBef>
                <a:spcPct val="50000"/>
              </a:spcBef>
              <a:buFontTx/>
              <a:buNone/>
            </a:pPr>
            <a:r>
              <a:rPr lang="en-US" sz="2000" b="1" dirty="0"/>
              <a:t>EGI </a:t>
            </a:r>
            <a:r>
              <a:rPr lang="en-US" sz="2000" b="1" dirty="0" err="1"/>
              <a:t>Organisation</a:t>
            </a:r>
            <a:r>
              <a:rPr lang="en-US" sz="2000" dirty="0"/>
              <a:t>:</a:t>
            </a:r>
          </a:p>
          <a:p>
            <a:pPr eaLnBrk="1" hangingPunct="1"/>
            <a:r>
              <a:rPr lang="en-US" sz="2000" dirty="0"/>
              <a:t>Coordination and operation of a common multi-national, multi-disciplinary Grid infrastructure</a:t>
            </a:r>
          </a:p>
          <a:p>
            <a:pPr lvl="1" eaLnBrk="1" hangingPunct="1"/>
            <a:r>
              <a:rPr lang="en-US" sz="2000" dirty="0"/>
              <a:t>To enable and support international Grid-based collaboration</a:t>
            </a:r>
          </a:p>
          <a:p>
            <a:pPr lvl="1" eaLnBrk="1" hangingPunct="1"/>
            <a:r>
              <a:rPr lang="en-US" sz="2000" dirty="0"/>
              <a:t>To provide support and added value to NGIs</a:t>
            </a:r>
          </a:p>
          <a:p>
            <a:pPr lvl="1" eaLnBrk="1" hangingPunct="1"/>
            <a:r>
              <a:rPr lang="en-US" sz="2000" dirty="0"/>
              <a:t>To liaise with corresponding infrastructures outside Europe</a:t>
            </a:r>
          </a:p>
        </p:txBody>
      </p:sp>
      <p:sp>
        <p:nvSpPr>
          <p:cNvPr id="5" name="Footer Placeholder 4"/>
          <p:cNvSpPr>
            <a:spLocks noGrp="1"/>
          </p:cNvSpPr>
          <p:nvPr>
            <p:ph type="ftr" sz="quarter" idx="10"/>
          </p:nvPr>
        </p:nvSpPr>
        <p:spPr/>
        <p:txBody>
          <a:bodyPr/>
          <a:lstStyle/>
          <a:p>
            <a:r>
              <a:rPr lang="en-US" smtClean="0"/>
              <a:t>David Groep, Belnet Networking Conference 2008</a:t>
            </a:r>
            <a:endParaRPr lang="en-GB" dirty="0"/>
          </a:p>
        </p:txBody>
      </p:sp>
      <p:sp>
        <p:nvSpPr>
          <p:cNvPr id="7" name="Slide Number Placeholder 6"/>
          <p:cNvSpPr>
            <a:spLocks noGrp="1"/>
          </p:cNvSpPr>
          <p:nvPr>
            <p:ph type="sldNum" sz="quarter" idx="11"/>
          </p:nvPr>
        </p:nvSpPr>
        <p:spPr/>
        <p:txBody>
          <a:bodyPr/>
          <a:lstStyle/>
          <a:p>
            <a:fld id="{3049B439-1FAA-4305-BA99-E7D67E0222B5}" type="slidenum">
              <a:rPr lang="en-GB" smtClean="0"/>
              <a:pPr/>
              <a:t>26</a:t>
            </a:fld>
            <a:endParaRPr lang="en-GB"/>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r>
              <a:rPr lang="en-US" smtClean="0"/>
              <a:t>David Groep, Belnet Networking Conference 2008</a:t>
            </a:r>
            <a:endParaRPr lang="en-GB"/>
          </a:p>
        </p:txBody>
      </p:sp>
      <p:sp>
        <p:nvSpPr>
          <p:cNvPr id="6" name="Slide Number Placeholder 4"/>
          <p:cNvSpPr>
            <a:spLocks noGrp="1"/>
          </p:cNvSpPr>
          <p:nvPr>
            <p:ph type="sldNum" sz="quarter" idx="11"/>
          </p:nvPr>
        </p:nvSpPr>
        <p:spPr/>
        <p:txBody>
          <a:bodyPr/>
          <a:lstStyle/>
          <a:p>
            <a:fld id="{902F166E-1C57-4B42-81D7-028DE7323C9E}" type="slidenum">
              <a:rPr lang="en-GB"/>
              <a:pPr/>
              <a:t>27</a:t>
            </a:fld>
            <a:endParaRPr lang="en-GB"/>
          </a:p>
        </p:txBody>
      </p:sp>
      <p:sp>
        <p:nvSpPr>
          <p:cNvPr id="450562" name="Rectangle 2"/>
          <p:cNvSpPr>
            <a:spLocks noGrp="1" noChangeArrowheads="1"/>
          </p:cNvSpPr>
          <p:nvPr>
            <p:ph type="title"/>
          </p:nvPr>
        </p:nvSpPr>
        <p:spPr/>
        <p:txBody>
          <a:bodyPr/>
          <a:lstStyle/>
          <a:p>
            <a:r>
              <a:rPr lang="en-US"/>
              <a:t>European Grid Initiative timeline</a:t>
            </a:r>
          </a:p>
        </p:txBody>
      </p:sp>
      <p:pic>
        <p:nvPicPr>
          <p:cNvPr id="450565" name="Picture 5"/>
          <p:cNvPicPr>
            <a:picLocks noChangeAspect="1" noChangeArrowheads="1"/>
          </p:cNvPicPr>
          <p:nvPr/>
        </p:nvPicPr>
        <p:blipFill>
          <a:blip r:embed="rId3"/>
          <a:srcRect/>
          <a:stretch>
            <a:fillRect/>
          </a:stretch>
        </p:blipFill>
        <p:spPr bwMode="auto">
          <a:xfrm>
            <a:off x="-304800" y="2057400"/>
            <a:ext cx="9677400" cy="3903663"/>
          </a:xfrm>
          <a:prstGeom prst="rect">
            <a:avLst/>
          </a:prstGeom>
          <a:noFill/>
        </p:spPr>
      </p:pic>
      <p:sp>
        <p:nvSpPr>
          <p:cNvPr id="450566" name="AutoShape 6"/>
          <p:cNvSpPr>
            <a:spLocks noChangeArrowheads="1"/>
          </p:cNvSpPr>
          <p:nvPr/>
        </p:nvSpPr>
        <p:spPr bwMode="auto">
          <a:xfrm>
            <a:off x="6859588" y="3581400"/>
            <a:ext cx="2055812" cy="1323975"/>
          </a:xfrm>
          <a:prstGeom prst="leftArrowCallout">
            <a:avLst>
              <a:gd name="adj1" fmla="val 25093"/>
              <a:gd name="adj2" fmla="val 25000"/>
              <a:gd name="adj3" fmla="val 20890"/>
              <a:gd name="adj4" fmla="val 80120"/>
            </a:avLst>
          </a:prstGeom>
          <a:solidFill>
            <a:schemeClr val="tx2"/>
          </a:solidFill>
          <a:ln w="9525">
            <a:solidFill>
              <a:schemeClr val="tx1"/>
            </a:solidFill>
            <a:miter lim="800000"/>
            <a:headEnd/>
            <a:tailEnd/>
          </a:ln>
          <a:effectLst/>
        </p:spPr>
        <p:txBody>
          <a:bodyPr anchor="ctr">
            <a:spAutoFit/>
          </a:bodyPr>
          <a:lstStyle/>
          <a:p>
            <a:pPr algn="ctr"/>
            <a:r>
              <a:rPr lang="en-US" sz="1600" b="1"/>
              <a:t>Must be no gap in the support of the production grid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05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6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Footer Placeholder 1"/>
          <p:cNvSpPr>
            <a:spLocks noGrp="1"/>
          </p:cNvSpPr>
          <p:nvPr>
            <p:ph type="ftr" sz="quarter" idx="10"/>
          </p:nvPr>
        </p:nvSpPr>
        <p:spPr>
          <a:noFill/>
        </p:spPr>
        <p:txBody>
          <a:bodyPr/>
          <a:lstStyle/>
          <a:p>
            <a:r>
              <a:rPr lang="en-US" smtClean="0"/>
              <a:t>David Groep, Belnet Networking Conference 2008</a:t>
            </a:r>
            <a:endParaRPr lang="en-GB"/>
          </a:p>
        </p:txBody>
      </p:sp>
      <p:sp>
        <p:nvSpPr>
          <p:cNvPr id="36867" name="Slide Number Placeholder 2"/>
          <p:cNvSpPr>
            <a:spLocks noGrp="1"/>
          </p:cNvSpPr>
          <p:nvPr>
            <p:ph type="sldNum" sz="quarter" idx="11"/>
          </p:nvPr>
        </p:nvSpPr>
        <p:spPr>
          <a:noFill/>
        </p:spPr>
        <p:txBody>
          <a:bodyPr/>
          <a:lstStyle/>
          <a:p>
            <a:fld id="{2903C67A-6A79-4806-92CC-6509FCBDC050}" type="slidenum">
              <a:rPr lang="en-GB"/>
              <a:pPr/>
              <a:t>28</a:t>
            </a:fld>
            <a:endParaRPr lang="en-GB"/>
          </a:p>
        </p:txBody>
      </p:sp>
      <p:sp useBgFill="1">
        <p:nvSpPr>
          <p:cNvPr id="36868" name="Rectangle 2"/>
          <p:cNvSpPr>
            <a:spLocks noChangeArrowheads="1"/>
          </p:cNvSpPr>
          <p:nvPr/>
        </p:nvSpPr>
        <p:spPr bwMode="auto">
          <a:xfrm>
            <a:off x="0" y="5805488"/>
            <a:ext cx="9144000" cy="1052512"/>
          </a:xfrm>
          <a:prstGeom prst="rect">
            <a:avLst/>
          </a:prstGeom>
          <a:ln w="9525">
            <a:noFill/>
            <a:miter lim="800000"/>
            <a:headEnd/>
            <a:tailEnd/>
          </a:ln>
        </p:spPr>
        <p:txBody>
          <a:bodyPr wrap="none" anchor="ctr"/>
          <a:lstStyle/>
          <a:p>
            <a:endParaRPr lang="en-US"/>
          </a:p>
        </p:txBody>
      </p:sp>
      <p:pic>
        <p:nvPicPr>
          <p:cNvPr id="36869" name="Picture 3"/>
          <p:cNvPicPr>
            <a:picLocks noChangeAspect="1" noChangeArrowheads="1"/>
          </p:cNvPicPr>
          <p:nvPr/>
        </p:nvPicPr>
        <p:blipFill>
          <a:blip r:embed="rId3">
            <a:clrChange>
              <a:clrFrom>
                <a:srgbClr val="FFFFFF"/>
              </a:clrFrom>
              <a:clrTo>
                <a:srgbClr val="FFFFFF">
                  <a:alpha val="0"/>
                </a:srgbClr>
              </a:clrTo>
            </a:clrChange>
            <a:lum bright="20000" contrast="-20000"/>
          </a:blip>
          <a:srcRect/>
          <a:stretch>
            <a:fillRect/>
          </a:stretch>
        </p:blipFill>
        <p:spPr bwMode="auto">
          <a:xfrm>
            <a:off x="0" y="1143000"/>
            <a:ext cx="9144000" cy="5716588"/>
          </a:xfrm>
          <a:prstGeom prst="rect">
            <a:avLst/>
          </a:prstGeom>
          <a:noFill/>
          <a:ln w="9525">
            <a:noFill/>
            <a:miter lim="800000"/>
            <a:headEnd/>
            <a:tailEnd/>
          </a:ln>
        </p:spPr>
      </p:pic>
      <p:sp>
        <p:nvSpPr>
          <p:cNvPr id="36870" name="Rectangle 4"/>
          <p:cNvSpPr>
            <a:spLocks noGrp="1" noChangeArrowheads="1"/>
          </p:cNvSpPr>
          <p:nvPr>
            <p:ph type="body" sz="half" idx="4294967295"/>
          </p:nvPr>
        </p:nvSpPr>
        <p:spPr>
          <a:xfrm>
            <a:off x="-76200" y="6180138"/>
            <a:ext cx="3581400" cy="525462"/>
          </a:xfrm>
        </p:spPr>
        <p:txBody>
          <a:bodyPr/>
          <a:lstStyle/>
          <a:p>
            <a:pPr algn="ctr" eaLnBrk="1" hangingPunct="1">
              <a:buFontTx/>
              <a:buNone/>
            </a:pPr>
            <a:r>
              <a:rPr lang="de-DE" sz="2800" b="0" smtClean="0">
                <a:solidFill>
                  <a:schemeClr val="accent2"/>
                </a:solidFill>
              </a:rPr>
              <a:t>http://www.eu-egi.org</a:t>
            </a:r>
          </a:p>
        </p:txBody>
      </p:sp>
      <p:sp>
        <p:nvSpPr>
          <p:cNvPr id="36871" name="Rectangle 5"/>
          <p:cNvSpPr>
            <a:spLocks noChangeArrowheads="1"/>
          </p:cNvSpPr>
          <p:nvPr/>
        </p:nvSpPr>
        <p:spPr bwMode="auto">
          <a:xfrm>
            <a:off x="762000" y="1447800"/>
            <a:ext cx="8229600" cy="4056495"/>
          </a:xfrm>
          <a:prstGeom prst="rect">
            <a:avLst/>
          </a:prstGeom>
          <a:solidFill>
            <a:schemeClr val="bg2">
              <a:alpha val="50195"/>
            </a:schemeClr>
          </a:solidFill>
          <a:ln w="9525">
            <a:noFill/>
            <a:miter lim="800000"/>
            <a:headEnd/>
            <a:tailEnd/>
          </a:ln>
        </p:spPr>
        <p:txBody>
          <a:bodyPr>
            <a:spAutoFit/>
          </a:bodyPr>
          <a:lstStyle/>
          <a:p>
            <a:pPr marL="342900" indent="-342900">
              <a:spcBef>
                <a:spcPct val="20000"/>
              </a:spcBef>
              <a:buClr>
                <a:srgbClr val="F1AF00"/>
              </a:buClr>
              <a:buFontTx/>
              <a:buChar char="•"/>
            </a:pPr>
            <a:r>
              <a:rPr lang="en-US" sz="2000" dirty="0">
                <a:solidFill>
                  <a:schemeClr val="accent1"/>
                </a:solidFill>
              </a:rPr>
              <a:t>EGI Design Study proposal approved by the European Commission (started 1</a:t>
            </a:r>
            <a:r>
              <a:rPr lang="en-US" sz="2000" baseline="30000" dirty="0">
                <a:solidFill>
                  <a:schemeClr val="accent1"/>
                </a:solidFill>
              </a:rPr>
              <a:t>st</a:t>
            </a:r>
            <a:r>
              <a:rPr lang="en-US" sz="2000" dirty="0">
                <a:solidFill>
                  <a:schemeClr val="accent1"/>
                </a:solidFill>
              </a:rPr>
              <a:t> September’07)</a:t>
            </a:r>
          </a:p>
          <a:p>
            <a:pPr marL="342900" indent="-342900">
              <a:spcBef>
                <a:spcPct val="20000"/>
              </a:spcBef>
              <a:buClr>
                <a:srgbClr val="F1AF00"/>
              </a:buClr>
              <a:buFontTx/>
              <a:buChar char="•"/>
            </a:pPr>
            <a:r>
              <a:rPr lang="en-US" sz="2000" dirty="0">
                <a:solidFill>
                  <a:schemeClr val="accent1"/>
                </a:solidFill>
              </a:rPr>
              <a:t>Supported by 35+ National Grid Initiatives (</a:t>
            </a:r>
            <a:r>
              <a:rPr lang="en-US" sz="2000" dirty="0" smtClean="0">
                <a:solidFill>
                  <a:schemeClr val="accent1"/>
                </a:solidFill>
              </a:rPr>
              <a:t>NGIs</a:t>
            </a:r>
            <a:r>
              <a:rPr lang="en-US" dirty="0" smtClean="0">
                <a:solidFill>
                  <a:schemeClr val="accent1"/>
                </a:solidFill>
              </a:rPr>
              <a:t>)</a:t>
            </a:r>
          </a:p>
          <a:p>
            <a:pPr marL="1257300" lvl="2" indent="-342900">
              <a:spcBef>
                <a:spcPct val="20000"/>
              </a:spcBef>
              <a:buClr>
                <a:srgbClr val="F1AF00"/>
              </a:buClr>
            </a:pPr>
            <a:r>
              <a:rPr lang="en-US" dirty="0" smtClean="0">
                <a:hlinkClick r:id="rId4"/>
              </a:rPr>
              <a:t>http://web.eu-egi.eu/partners/ngi/</a:t>
            </a:r>
            <a:endParaRPr lang="en-US" dirty="0" smtClean="0"/>
          </a:p>
          <a:p>
            <a:pPr marL="800100" lvl="1" indent="-342900">
              <a:spcBef>
                <a:spcPct val="20000"/>
              </a:spcBef>
              <a:buClr>
                <a:srgbClr val="F1AF00"/>
              </a:buClr>
            </a:pPr>
            <a:r>
              <a:rPr lang="en-US" i="1" dirty="0" smtClean="0">
                <a:solidFill>
                  <a:schemeClr val="accent1"/>
                </a:solidFill>
              </a:rPr>
              <a:t>	</a:t>
            </a:r>
            <a:endParaRPr lang="en-US" sz="2000" dirty="0" smtClean="0">
              <a:solidFill>
                <a:schemeClr val="accent1"/>
              </a:solidFill>
            </a:endParaRPr>
          </a:p>
          <a:p>
            <a:pPr marL="342900" indent="-342900">
              <a:spcBef>
                <a:spcPct val="20000"/>
              </a:spcBef>
              <a:buClr>
                <a:srgbClr val="F1AF00"/>
              </a:buClr>
              <a:buFontTx/>
              <a:buChar char="•"/>
            </a:pPr>
            <a:r>
              <a:rPr lang="en-US" sz="2000" dirty="0" smtClean="0">
                <a:solidFill>
                  <a:schemeClr val="accent1"/>
                </a:solidFill>
              </a:rPr>
              <a:t>2 year project to prepare the setup and operation of a new organizational model for a sustainable pan-European grid infrastructure</a:t>
            </a:r>
            <a:endParaRPr lang="en-GB" sz="2200" dirty="0" smtClean="0">
              <a:solidFill>
                <a:schemeClr val="accent1"/>
              </a:solidFill>
            </a:endParaRPr>
          </a:p>
          <a:p>
            <a:pPr marL="342900" indent="-342900">
              <a:spcBef>
                <a:spcPct val="20000"/>
              </a:spcBef>
              <a:buClr>
                <a:srgbClr val="F1AF00"/>
              </a:buClr>
              <a:buFontTx/>
              <a:buChar char="•"/>
            </a:pPr>
            <a:r>
              <a:rPr lang="en-US" sz="2000" dirty="0" smtClean="0">
                <a:solidFill>
                  <a:schemeClr val="accent1"/>
                </a:solidFill>
              </a:rPr>
              <a:t>Draft EGI Blueprint produced:</a:t>
            </a:r>
          </a:p>
          <a:p>
            <a:r>
              <a:rPr lang="en-GB" dirty="0" smtClean="0"/>
              <a:t>	</a:t>
            </a:r>
            <a:r>
              <a:rPr lang="en-GB" dirty="0" smtClean="0">
                <a:solidFill>
                  <a:schemeClr val="bg2">
                    <a:lumMod val="25000"/>
                  </a:schemeClr>
                </a:solidFill>
              </a:rPr>
              <a:t>Blueprint Proposal </a:t>
            </a:r>
            <a:r>
              <a:rPr lang="en-GB" u="sng" dirty="0" smtClean="0">
                <a:hlinkClick r:id="rId5"/>
              </a:rPr>
              <a:t>http://www.eu-egi.eu/blueprint.pdf</a:t>
            </a:r>
            <a:endParaRPr lang="en-GB" dirty="0" smtClean="0"/>
          </a:p>
          <a:p>
            <a:r>
              <a:rPr lang="en-GB" dirty="0" smtClean="0"/>
              <a:t>	</a:t>
            </a:r>
            <a:r>
              <a:rPr lang="en-GB" dirty="0" smtClean="0">
                <a:solidFill>
                  <a:schemeClr val="bg2">
                    <a:lumMod val="25000"/>
                  </a:schemeClr>
                </a:solidFill>
              </a:rPr>
              <a:t>Functions Description</a:t>
            </a:r>
            <a:r>
              <a:rPr lang="en-GB" dirty="0" smtClean="0"/>
              <a:t> </a:t>
            </a:r>
            <a:r>
              <a:rPr lang="en-GB" u="sng" dirty="0" smtClean="0">
                <a:hlinkClick r:id="rId6"/>
              </a:rPr>
              <a:t>http://www.eu-egi.eu/functions.pdf</a:t>
            </a:r>
            <a:endParaRPr lang="en-GB" dirty="0" smtClean="0"/>
          </a:p>
          <a:p>
            <a:pPr marL="800100" lvl="1" indent="-342900">
              <a:spcBef>
                <a:spcPct val="20000"/>
              </a:spcBef>
              <a:buClr>
                <a:srgbClr val="F1AF00"/>
              </a:buClr>
              <a:buFontTx/>
              <a:buChar char="•"/>
            </a:pPr>
            <a:endParaRPr lang="en-US" sz="2000" dirty="0">
              <a:solidFill>
                <a:schemeClr val="accent1"/>
              </a:solidFill>
            </a:endParaRPr>
          </a:p>
        </p:txBody>
      </p:sp>
      <p:grpSp>
        <p:nvGrpSpPr>
          <p:cNvPr id="36872" name="Group 6"/>
          <p:cNvGrpSpPr>
            <a:grpSpLocks/>
          </p:cNvGrpSpPr>
          <p:nvPr/>
        </p:nvGrpSpPr>
        <p:grpSpPr bwMode="auto">
          <a:xfrm>
            <a:off x="0" y="0"/>
            <a:ext cx="9144000" cy="1152525"/>
            <a:chOff x="0" y="1242"/>
            <a:chExt cx="5760" cy="726"/>
          </a:xfrm>
        </p:grpSpPr>
        <p:pic>
          <p:nvPicPr>
            <p:cNvPr id="36873" name="Picture 7"/>
            <p:cNvPicPr>
              <a:picLocks noChangeAspect="1" noChangeArrowheads="1"/>
            </p:cNvPicPr>
            <p:nvPr/>
          </p:nvPicPr>
          <p:blipFill>
            <a:blip r:embed="rId7"/>
            <a:srcRect/>
            <a:stretch>
              <a:fillRect/>
            </a:stretch>
          </p:blipFill>
          <p:spPr bwMode="auto">
            <a:xfrm>
              <a:off x="0" y="1242"/>
              <a:ext cx="5760" cy="726"/>
            </a:xfrm>
            <a:prstGeom prst="rect">
              <a:avLst/>
            </a:prstGeom>
            <a:noFill/>
            <a:ln w="9525">
              <a:noFill/>
              <a:miter lim="800000"/>
              <a:headEnd/>
              <a:tailEnd/>
            </a:ln>
          </p:spPr>
        </p:pic>
        <p:grpSp>
          <p:nvGrpSpPr>
            <p:cNvPr id="36874" name="Group 8"/>
            <p:cNvGrpSpPr>
              <a:grpSpLocks/>
            </p:cNvGrpSpPr>
            <p:nvPr/>
          </p:nvGrpSpPr>
          <p:grpSpPr bwMode="auto">
            <a:xfrm>
              <a:off x="3855" y="1458"/>
              <a:ext cx="1665" cy="318"/>
              <a:chOff x="3798" y="391"/>
              <a:chExt cx="1665" cy="318"/>
            </a:xfrm>
          </p:grpSpPr>
          <p:pic>
            <p:nvPicPr>
              <p:cNvPr id="36875" name="Picture 9"/>
              <p:cNvPicPr>
                <a:picLocks noChangeAspect="1" noChangeArrowheads="1"/>
              </p:cNvPicPr>
              <p:nvPr/>
            </p:nvPicPr>
            <p:blipFill>
              <a:blip r:embed="rId8" cstate="screen">
                <a:clrChange>
                  <a:clrFrom>
                    <a:srgbClr val="FFFFFF"/>
                  </a:clrFrom>
                  <a:clrTo>
                    <a:srgbClr val="FFFFFF">
                      <a:alpha val="0"/>
                    </a:srgbClr>
                  </a:clrTo>
                </a:clrChange>
              </a:blip>
              <a:srcRect/>
              <a:stretch>
                <a:fillRect/>
              </a:stretch>
            </p:blipFill>
            <p:spPr bwMode="auto">
              <a:xfrm>
                <a:off x="3798" y="482"/>
                <a:ext cx="726" cy="227"/>
              </a:xfrm>
              <a:prstGeom prst="rect">
                <a:avLst/>
              </a:prstGeom>
              <a:noFill/>
              <a:ln w="9525">
                <a:noFill/>
                <a:miter lim="800000"/>
                <a:headEnd/>
                <a:tailEnd/>
              </a:ln>
            </p:spPr>
          </p:pic>
          <p:pic>
            <p:nvPicPr>
              <p:cNvPr id="36876" name="Picture 10"/>
              <p:cNvPicPr>
                <a:picLocks noChangeAspect="1" noChangeArrowheads="1"/>
              </p:cNvPicPr>
              <p:nvPr/>
            </p:nvPicPr>
            <p:blipFill>
              <a:blip r:embed="rId9">
                <a:clrChange>
                  <a:clrFrom>
                    <a:srgbClr val="FFFFFF"/>
                  </a:clrFrom>
                  <a:clrTo>
                    <a:srgbClr val="FFFFFF">
                      <a:alpha val="0"/>
                    </a:srgbClr>
                  </a:clrTo>
                </a:clrChange>
              </a:blip>
              <a:srcRect/>
              <a:stretch>
                <a:fillRect/>
              </a:stretch>
            </p:blipFill>
            <p:spPr bwMode="auto">
              <a:xfrm>
                <a:off x="4569" y="391"/>
                <a:ext cx="413" cy="318"/>
              </a:xfrm>
              <a:prstGeom prst="rect">
                <a:avLst/>
              </a:prstGeom>
              <a:noFill/>
              <a:ln w="9525">
                <a:noFill/>
                <a:miter lim="800000"/>
                <a:headEnd/>
                <a:tailEnd/>
              </a:ln>
            </p:spPr>
          </p:pic>
          <p:pic>
            <p:nvPicPr>
              <p:cNvPr id="36877" name="Picture 11"/>
              <p:cNvPicPr>
                <a:picLocks noChangeAspect="1" noChangeArrowheads="1"/>
              </p:cNvPicPr>
              <p:nvPr/>
            </p:nvPicPr>
            <p:blipFill>
              <a:blip r:embed="rId10"/>
              <a:srcRect/>
              <a:stretch>
                <a:fillRect/>
              </a:stretch>
            </p:blipFill>
            <p:spPr bwMode="auto">
              <a:xfrm>
                <a:off x="4967" y="396"/>
                <a:ext cx="496" cy="313"/>
              </a:xfrm>
              <a:prstGeom prst="rect">
                <a:avLst/>
              </a:prstGeom>
              <a:noFill/>
              <a:ln w="9525">
                <a:noFill/>
                <a:miter lim="800000"/>
                <a:headEnd/>
                <a:tailEnd/>
              </a:ln>
            </p:spPr>
          </p:pic>
        </p:grpSp>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Summary</a:t>
            </a:r>
            <a:endParaRPr lang="en-GB" dirty="0"/>
          </a:p>
        </p:txBody>
      </p:sp>
      <p:sp>
        <p:nvSpPr>
          <p:cNvPr id="20482" name="Footer Placeholder 1"/>
          <p:cNvSpPr>
            <a:spLocks noGrp="1"/>
          </p:cNvSpPr>
          <p:nvPr>
            <p:ph type="ftr" sz="quarter" idx="10"/>
          </p:nvPr>
        </p:nvSpPr>
        <p:spPr>
          <a:noFill/>
        </p:spPr>
        <p:txBody>
          <a:bodyPr/>
          <a:lstStyle/>
          <a:p>
            <a:r>
              <a:rPr lang="en-US" smtClean="0"/>
              <a:t>David Groep, Belnet Networking Conference 2008</a:t>
            </a:r>
            <a:endParaRPr lang="en-GB" dirty="0"/>
          </a:p>
        </p:txBody>
      </p:sp>
      <p:sp>
        <p:nvSpPr>
          <p:cNvPr id="20483" name="Slide Number Placeholder 2"/>
          <p:cNvSpPr>
            <a:spLocks noGrp="1"/>
          </p:cNvSpPr>
          <p:nvPr>
            <p:ph type="sldNum" sz="quarter" idx="11"/>
          </p:nvPr>
        </p:nvSpPr>
        <p:spPr>
          <a:noFill/>
        </p:spPr>
        <p:txBody>
          <a:bodyPr/>
          <a:lstStyle/>
          <a:p>
            <a:fld id="{83B065F2-4F21-48AF-A313-9E8B5FC07B37}" type="slidenum">
              <a:rPr lang="en-GB"/>
              <a:pPr/>
              <a:t>29</a:t>
            </a:fld>
            <a:endParaRPr lang="en-GB"/>
          </a:p>
        </p:txBody>
      </p:sp>
      <p:pic>
        <p:nvPicPr>
          <p:cNvPr id="20485" name="Picture 6" descr="world1280.gif"/>
          <p:cNvPicPr>
            <a:picLocks noChangeAspect="1"/>
          </p:cNvPicPr>
          <p:nvPr/>
        </p:nvPicPr>
        <p:blipFill>
          <a:blip r:embed="rId3"/>
          <a:srcRect/>
          <a:stretch>
            <a:fillRect/>
          </a:stretch>
        </p:blipFill>
        <p:spPr bwMode="auto">
          <a:xfrm>
            <a:off x="0" y="685800"/>
            <a:ext cx="9144000" cy="5867400"/>
          </a:xfrm>
          <a:prstGeom prst="rect">
            <a:avLst/>
          </a:prstGeom>
          <a:noFill/>
          <a:ln w="9525">
            <a:noFill/>
            <a:miter lim="800000"/>
            <a:headEnd/>
            <a:tailEnd/>
          </a:ln>
        </p:spPr>
      </p:pic>
      <p:sp>
        <p:nvSpPr>
          <p:cNvPr id="8" name="Rectangle 3"/>
          <p:cNvSpPr txBox="1">
            <a:spLocks noChangeArrowheads="1"/>
          </p:cNvSpPr>
          <p:nvPr/>
        </p:nvSpPr>
        <p:spPr>
          <a:xfrm>
            <a:off x="914400" y="1295400"/>
            <a:ext cx="7620000" cy="4038600"/>
          </a:xfrm>
          <a:prstGeom prst="rect">
            <a:avLst/>
          </a:prstGeom>
        </p:spPr>
        <p:txBody>
          <a:bodyPr/>
          <a:lstStyle/>
          <a:p>
            <a:pPr marL="342900" marR="0" lvl="0" indent="-342900" algn="l" defTabSz="914400" rtl="0" eaLnBrk="1" fontAlgn="base" latinLnBrk="0" hangingPunct="1">
              <a:lnSpc>
                <a:spcPct val="110000"/>
              </a:lnSpc>
              <a:spcBef>
                <a:spcPct val="20000"/>
              </a:spcBef>
              <a:spcAft>
                <a:spcPct val="0"/>
              </a:spcAft>
              <a:buClr>
                <a:srgbClr val="F1AF00"/>
              </a:buClr>
              <a:buSzTx/>
              <a:tabLst/>
              <a:defRPr/>
            </a:pPr>
            <a:r>
              <a:rPr kumimoji="0" lang="en-GB" sz="1600" b="1" i="0" u="none" strike="noStrike" kern="0" cap="none" spc="0" normalizeH="0" baseline="0" noProof="0" dirty="0" smtClean="0">
                <a:ln>
                  <a:noFill/>
                </a:ln>
                <a:solidFill>
                  <a:schemeClr val="bg1"/>
                </a:solidFill>
                <a:effectLst/>
                <a:uLnTx/>
                <a:uFillTx/>
                <a:latin typeface="+mn-lt"/>
                <a:ea typeface="ＭＳ Ｐゴシック" pitchFamily="-108" charset="-128"/>
                <a:cs typeface="ＭＳ Ｐゴシック" pitchFamily="-108" charset="-128"/>
              </a:rPr>
              <a:t>EGEE operates the world’s largest multi-disciplinary production grid infrastructure for scientific research</a:t>
            </a:r>
          </a:p>
          <a:p>
            <a:pPr marL="342900" marR="0" lvl="0" indent="-342900" algn="l" defTabSz="914400" rtl="0" eaLnBrk="1" fontAlgn="base" latinLnBrk="0" hangingPunct="1">
              <a:lnSpc>
                <a:spcPct val="80000"/>
              </a:lnSpc>
              <a:spcBef>
                <a:spcPct val="20000"/>
              </a:spcBef>
              <a:spcAft>
                <a:spcPct val="0"/>
              </a:spcAft>
              <a:buClr>
                <a:srgbClr val="F1AF00"/>
              </a:buClr>
              <a:buSzTx/>
              <a:tabLst/>
              <a:defRPr/>
            </a:pPr>
            <a:r>
              <a:rPr kumimoji="0" lang="en-US" sz="1600" b="1" i="0" u="none" strike="noStrike" kern="0" cap="none" spc="0" normalizeH="0" baseline="0" noProof="0" dirty="0" smtClean="0">
                <a:ln>
                  <a:noFill/>
                </a:ln>
                <a:solidFill>
                  <a:schemeClr val="bg1"/>
                </a:solidFill>
                <a:effectLst/>
                <a:uLnTx/>
                <a:uFillTx/>
                <a:latin typeface="+mn-lt"/>
                <a:ea typeface="ＭＳ Ｐゴシック" pitchFamily="-108" charset="-128"/>
                <a:cs typeface="ＭＳ Ｐゴシック" pitchFamily="-108" charset="-128"/>
              </a:rPr>
              <a:t>Grids are all about sharing and collaborating – it is a means of working with groups around the world, to share data, results and software packages</a:t>
            </a:r>
          </a:p>
          <a:p>
            <a:pPr marL="342900" marR="0" lvl="0" indent="-342900" algn="l" defTabSz="914400" rtl="0" eaLnBrk="1" fontAlgn="base" latinLnBrk="0" hangingPunct="1">
              <a:lnSpc>
                <a:spcPct val="80000"/>
              </a:lnSpc>
              <a:spcBef>
                <a:spcPct val="20000"/>
              </a:spcBef>
              <a:spcAft>
                <a:spcPct val="0"/>
              </a:spcAft>
              <a:buClr>
                <a:srgbClr val="F1AF00"/>
              </a:buClr>
              <a:buSzTx/>
              <a:tabLst/>
              <a:defRPr/>
            </a:pPr>
            <a:endParaRPr kumimoji="0" lang="en-GB" sz="1600" b="1" i="0" u="none" strike="noStrike" kern="0" cap="none" spc="0" normalizeH="0" baseline="0" noProof="0" dirty="0" smtClean="0">
              <a:ln>
                <a:noFill/>
              </a:ln>
              <a:solidFill>
                <a:schemeClr val="bg1"/>
              </a:solidFill>
              <a:effectLst/>
              <a:uLnTx/>
              <a:uFillTx/>
              <a:latin typeface="+mn-lt"/>
              <a:ea typeface="ＭＳ Ｐゴシック" pitchFamily="-108" charset="-128"/>
              <a:cs typeface="ＭＳ Ｐゴシック" pitchFamily="-108" charset="-128"/>
            </a:endParaRPr>
          </a:p>
          <a:p>
            <a:pPr marL="342900" marR="0" lvl="0" indent="-342900" algn="l" defTabSz="914400" rtl="0" eaLnBrk="1" fontAlgn="base" latinLnBrk="0" hangingPunct="1">
              <a:lnSpc>
                <a:spcPct val="80000"/>
              </a:lnSpc>
              <a:spcBef>
                <a:spcPct val="20000"/>
              </a:spcBef>
              <a:spcAft>
                <a:spcPct val="0"/>
              </a:spcAft>
              <a:buClr>
                <a:srgbClr val="F1AF00"/>
              </a:buClr>
              <a:buSzTx/>
              <a:tabLst/>
              <a:defRPr/>
            </a:pPr>
            <a:r>
              <a:rPr kumimoji="0" lang="en-GB" sz="1600" b="1" i="0" u="none" strike="noStrike" kern="0" cap="none" spc="0" normalizeH="0" baseline="0" noProof="0" dirty="0" smtClean="0">
                <a:ln>
                  <a:noFill/>
                </a:ln>
                <a:solidFill>
                  <a:schemeClr val="bg1"/>
                </a:solidFill>
                <a:effectLst/>
                <a:uLnTx/>
                <a:uFillTx/>
                <a:latin typeface="+mn-lt"/>
                <a:ea typeface="ＭＳ Ｐゴシック" pitchFamily="-108" charset="-128"/>
                <a:cs typeface="ＭＳ Ｐゴシック" pitchFamily="-108" charset="-128"/>
              </a:rPr>
              <a:t>A third phase of EGEE (2008-2010) has started</a:t>
            </a:r>
          </a:p>
          <a:p>
            <a:pPr marL="342900" marR="0" lvl="0" indent="-342900" algn="l" defTabSz="914400" rtl="0" eaLnBrk="1" fontAlgn="base" latinLnBrk="0" hangingPunct="1">
              <a:lnSpc>
                <a:spcPct val="80000"/>
              </a:lnSpc>
              <a:spcBef>
                <a:spcPct val="20000"/>
              </a:spcBef>
              <a:spcAft>
                <a:spcPct val="0"/>
              </a:spcAft>
              <a:buClr>
                <a:srgbClr val="F1AF00"/>
              </a:buClr>
              <a:buSzTx/>
              <a:tabLst/>
              <a:defRPr/>
            </a:pPr>
            <a:endParaRPr lang="en-US" sz="1600" b="1" kern="0" dirty="0" smtClean="0">
              <a:solidFill>
                <a:schemeClr val="bg1"/>
              </a:solidFill>
              <a:latin typeface="+mn-lt"/>
              <a:cs typeface="ＭＳ Ｐゴシック" pitchFamily="-108" charset="-128"/>
            </a:endParaRPr>
          </a:p>
          <a:p>
            <a:pPr marL="342900" marR="0" lvl="0" indent="-342900" algn="l" defTabSz="914400" rtl="0" eaLnBrk="1" fontAlgn="base" latinLnBrk="0" hangingPunct="1">
              <a:lnSpc>
                <a:spcPct val="80000"/>
              </a:lnSpc>
              <a:spcBef>
                <a:spcPct val="20000"/>
              </a:spcBef>
              <a:spcAft>
                <a:spcPct val="0"/>
              </a:spcAft>
              <a:buClr>
                <a:srgbClr val="F1AF00"/>
              </a:buClr>
              <a:buSzTx/>
              <a:tabLst/>
              <a:defRPr/>
            </a:pPr>
            <a:endParaRPr lang="en-US" sz="1600" b="1" kern="0" dirty="0" smtClean="0">
              <a:solidFill>
                <a:schemeClr val="bg1"/>
              </a:solidFill>
              <a:latin typeface="+mn-lt"/>
              <a:cs typeface="ＭＳ Ｐゴシック" pitchFamily="-108" charset="-128"/>
            </a:endParaRPr>
          </a:p>
          <a:p>
            <a:pPr marL="342900" marR="0" lvl="0" indent="-342900" algn="l" defTabSz="914400" rtl="0" eaLnBrk="1" fontAlgn="base" latinLnBrk="0" hangingPunct="1">
              <a:lnSpc>
                <a:spcPct val="80000"/>
              </a:lnSpc>
              <a:spcBef>
                <a:spcPct val="20000"/>
              </a:spcBef>
              <a:spcAft>
                <a:spcPct val="0"/>
              </a:spcAft>
              <a:buClr>
                <a:srgbClr val="F1AF00"/>
              </a:buClr>
              <a:buSzTx/>
              <a:tabLst/>
              <a:defRPr/>
            </a:pPr>
            <a:endParaRPr lang="en-US" sz="1600" b="1" kern="0" dirty="0" smtClean="0">
              <a:solidFill>
                <a:schemeClr val="bg1"/>
              </a:solidFill>
              <a:latin typeface="+mn-lt"/>
              <a:cs typeface="ＭＳ Ｐゴシック" pitchFamily="-108" charset="-128"/>
            </a:endParaRPr>
          </a:p>
          <a:p>
            <a:pPr marL="342900" marR="0" lvl="0" indent="-342900" algn="l" defTabSz="914400" rtl="0" eaLnBrk="1" fontAlgn="base" latinLnBrk="0" hangingPunct="1">
              <a:lnSpc>
                <a:spcPct val="80000"/>
              </a:lnSpc>
              <a:spcBef>
                <a:spcPct val="20000"/>
              </a:spcBef>
              <a:spcAft>
                <a:spcPct val="0"/>
              </a:spcAft>
              <a:buClr>
                <a:srgbClr val="F1AF00"/>
              </a:buClr>
              <a:buSzTx/>
              <a:tabLst/>
              <a:defRPr/>
            </a:pPr>
            <a:endParaRPr lang="en-US" sz="1600" b="1" kern="0" dirty="0" smtClean="0">
              <a:solidFill>
                <a:schemeClr val="bg1"/>
              </a:solidFill>
              <a:latin typeface="+mn-lt"/>
              <a:cs typeface="ＭＳ Ｐゴシック" pitchFamily="-108" charset="-128"/>
            </a:endParaRPr>
          </a:p>
          <a:p>
            <a:pPr marL="342900" marR="0" lvl="0" indent="-342900" algn="l" defTabSz="914400" rtl="0" eaLnBrk="1" fontAlgn="base" latinLnBrk="0" hangingPunct="1">
              <a:lnSpc>
                <a:spcPct val="80000"/>
              </a:lnSpc>
              <a:spcBef>
                <a:spcPct val="20000"/>
              </a:spcBef>
              <a:spcAft>
                <a:spcPct val="0"/>
              </a:spcAft>
              <a:buClr>
                <a:srgbClr val="F1AF00"/>
              </a:buClr>
              <a:buSzTx/>
              <a:tabLst/>
              <a:defRPr/>
            </a:pPr>
            <a:endParaRPr lang="en-US" sz="1600" b="1" kern="0" dirty="0" smtClean="0">
              <a:solidFill>
                <a:schemeClr val="bg1"/>
              </a:solidFill>
              <a:latin typeface="+mn-lt"/>
              <a:cs typeface="ＭＳ Ｐゴシック" pitchFamily="-108" charset="-128"/>
            </a:endParaRPr>
          </a:p>
          <a:p>
            <a:pPr marL="342900" marR="0" lvl="0" indent="-342900" algn="l" defTabSz="914400" rtl="0" eaLnBrk="1" fontAlgn="base" latinLnBrk="0" hangingPunct="1">
              <a:lnSpc>
                <a:spcPct val="80000"/>
              </a:lnSpc>
              <a:spcBef>
                <a:spcPct val="20000"/>
              </a:spcBef>
              <a:spcAft>
                <a:spcPct val="0"/>
              </a:spcAft>
              <a:buClr>
                <a:srgbClr val="F1AF00"/>
              </a:buClr>
              <a:buSzTx/>
              <a:tabLst/>
              <a:defRPr/>
            </a:pPr>
            <a:endParaRPr lang="en-US" sz="1600" b="1" kern="0" dirty="0" smtClean="0">
              <a:solidFill>
                <a:schemeClr val="bg1"/>
              </a:solidFill>
              <a:latin typeface="+mn-lt"/>
              <a:cs typeface="ＭＳ Ｐゴシック" pitchFamily="-108" charset="-128"/>
            </a:endParaRPr>
          </a:p>
          <a:p>
            <a:pPr marL="342900" marR="0" lvl="0" indent="-342900" algn="l" defTabSz="914400" rtl="0" eaLnBrk="1" fontAlgn="base" latinLnBrk="0" hangingPunct="1">
              <a:lnSpc>
                <a:spcPct val="110000"/>
              </a:lnSpc>
              <a:spcBef>
                <a:spcPct val="20000"/>
              </a:spcBef>
              <a:spcAft>
                <a:spcPct val="0"/>
              </a:spcAft>
              <a:buClr>
                <a:srgbClr val="F1AF00"/>
              </a:buClr>
              <a:buSzTx/>
              <a:tabLst/>
              <a:defRPr/>
            </a:pPr>
            <a:endParaRPr kumimoji="0" lang="en-US" sz="1600" b="1" i="0" u="none" strike="noStrike" kern="0" cap="none" spc="0" normalizeH="0" baseline="0" noProof="0" dirty="0" smtClean="0">
              <a:ln>
                <a:noFill/>
              </a:ln>
              <a:solidFill>
                <a:schemeClr val="bg1"/>
              </a:solidFill>
              <a:effectLst/>
              <a:uLnTx/>
              <a:uFillTx/>
              <a:latin typeface="+mn-lt"/>
              <a:ea typeface="ＭＳ Ｐゴシック" pitchFamily="-108" charset="-128"/>
              <a:cs typeface="ＭＳ Ｐゴシック" pitchFamily="-108" charset="-128"/>
            </a:endParaRPr>
          </a:p>
          <a:p>
            <a:pPr marL="342900" marR="0" lvl="0" indent="-342900" algn="l" defTabSz="914400" rtl="0" eaLnBrk="1" fontAlgn="base" latinLnBrk="0" hangingPunct="1">
              <a:lnSpc>
                <a:spcPct val="110000"/>
              </a:lnSpc>
              <a:spcBef>
                <a:spcPct val="20000"/>
              </a:spcBef>
              <a:spcAft>
                <a:spcPct val="0"/>
              </a:spcAft>
              <a:buClr>
                <a:srgbClr val="F1AF00"/>
              </a:buClr>
              <a:buSzTx/>
              <a:tabLst/>
              <a:defRPr/>
            </a:pPr>
            <a:r>
              <a:rPr kumimoji="0" lang="en-US" sz="1600" b="1" i="0" u="none" strike="noStrike" kern="0" cap="none" spc="0" normalizeH="0" baseline="0" noProof="0" dirty="0" smtClean="0">
                <a:ln>
                  <a:noFill/>
                </a:ln>
                <a:solidFill>
                  <a:schemeClr val="bg1"/>
                </a:solidFill>
                <a:effectLst/>
                <a:uLnTx/>
                <a:uFillTx/>
                <a:latin typeface="+mn-lt"/>
                <a:ea typeface="ＭＳ Ｐゴシック" pitchFamily="-108" charset="-128"/>
                <a:cs typeface="ＭＳ Ｐゴシック" pitchFamily="-108" charset="-128"/>
              </a:rPr>
              <a:t>EGEE is open to collaborating with all countries and user communities</a:t>
            </a:r>
          </a:p>
          <a:p>
            <a:pPr marL="342900" marR="0" lvl="0" indent="-342900" algn="l" defTabSz="914400" rtl="0" eaLnBrk="1" fontAlgn="base" latinLnBrk="0" hangingPunct="1">
              <a:lnSpc>
                <a:spcPct val="110000"/>
              </a:lnSpc>
              <a:spcBef>
                <a:spcPct val="20000"/>
              </a:spcBef>
              <a:spcAft>
                <a:spcPct val="0"/>
              </a:spcAft>
              <a:buClr>
                <a:srgbClr val="F1AF00"/>
              </a:buClr>
              <a:buSzTx/>
              <a:tabLst/>
              <a:defRPr/>
            </a:pPr>
            <a:r>
              <a:rPr kumimoji="0" lang="en-US" sz="1600" b="1" i="0" u="none" strike="noStrike" kern="0" cap="none" spc="0" normalizeH="0" baseline="0" noProof="0" dirty="0" smtClean="0">
                <a:ln>
                  <a:noFill/>
                </a:ln>
                <a:solidFill>
                  <a:schemeClr val="bg1"/>
                </a:solidFill>
                <a:effectLst/>
                <a:uLnTx/>
                <a:uFillTx/>
                <a:latin typeface="+mn-lt"/>
                <a:ea typeface="ＭＳ Ｐゴシック" pitchFamily="-108" charset="-128"/>
                <a:cs typeface="ＭＳ Ｐゴシック" pitchFamily="-108" charset="-128"/>
              </a:rPr>
              <a:t>A long-term plan exists for a sustainable infrastructure</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219200" y="28571"/>
            <a:ext cx="7772400" cy="676275"/>
          </a:xfrm>
        </p:spPr>
        <p:txBody>
          <a:bodyPr/>
          <a:lstStyle/>
          <a:p>
            <a:pPr eaLnBrk="1" hangingPunct="1"/>
            <a:r>
              <a:rPr lang="en-GB" sz="2800" dirty="0" smtClean="0"/>
              <a:t>Why do we need it?</a:t>
            </a:r>
          </a:p>
        </p:txBody>
      </p:sp>
      <p:graphicFrame>
        <p:nvGraphicFramePr>
          <p:cNvPr id="83972" name="Group 4"/>
          <p:cNvGraphicFramePr>
            <a:graphicFrameLocks noGrp="1"/>
          </p:cNvGraphicFramePr>
          <p:nvPr/>
        </p:nvGraphicFramePr>
        <p:xfrm>
          <a:off x="457200" y="1642200"/>
          <a:ext cx="8281987" cy="3463200"/>
        </p:xfrm>
        <a:graphic>
          <a:graphicData uri="http://schemas.openxmlformats.org/drawingml/2006/table">
            <a:tbl>
              <a:tblPr/>
              <a:tblGrid>
                <a:gridCol w="4678362"/>
                <a:gridCol w="1839913"/>
                <a:gridCol w="1763712"/>
              </a:tblGrid>
              <a:tr h="31263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smtClean="0">
                          <a:ln>
                            <a:noFill/>
                          </a:ln>
                          <a:solidFill>
                            <a:schemeClr val="tx1"/>
                          </a:solidFill>
                          <a:effectLst/>
                          <a:latin typeface="Verdana" pitchFamily="34" charset="0"/>
                        </a:rPr>
                        <a:t>The Bible</a:t>
                      </a:r>
                    </a:p>
                  </a:txBody>
                  <a:tcPr marL="90000" marR="90000" marT="36000" marB="36000" horzOverflow="overflow">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smtClean="0">
                          <a:ln>
                            <a:noFill/>
                          </a:ln>
                          <a:solidFill>
                            <a:schemeClr val="tx1"/>
                          </a:solidFill>
                          <a:effectLst/>
                          <a:latin typeface="Verdana" pitchFamily="34" charset="0"/>
                        </a:rPr>
                        <a:t>5</a:t>
                      </a:r>
                    </a:p>
                  </a:txBody>
                  <a:tcPr marL="90000" marR="90000" marT="36000" marB="36000" horzOverflow="overflow">
                    <a:lnL w="12700" cap="flat" cmpd="sng" algn="ctr">
                      <a:solidFill>
                        <a:schemeClr val="tx1"/>
                      </a:solidFill>
                      <a:prstDash val="solid"/>
                      <a:round/>
                      <a:headEnd type="none" w="med" len="med"/>
                      <a:tailEnd type="none" w="med" len="med"/>
                    </a:lnL>
                    <a:lnR cap="flat">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smtClean="0">
                          <a:ln>
                            <a:noFill/>
                          </a:ln>
                          <a:solidFill>
                            <a:schemeClr val="tx1"/>
                          </a:solidFill>
                          <a:effectLst/>
                          <a:latin typeface="Verdana" pitchFamily="34" charset="0"/>
                        </a:rPr>
                        <a:t>MByte</a:t>
                      </a:r>
                    </a:p>
                  </a:txBody>
                  <a:tcPr marL="90000" marR="90000" marT="36000" marB="36000" horzOverflow="overflow">
                    <a:lnL cap="flat">
                      <a:noFill/>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r>
              <a:tr h="31263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Verdana" pitchFamily="34" charset="0"/>
                        </a:rPr>
                        <a:t>X-ray image</a:t>
                      </a:r>
                    </a:p>
                  </a:txBody>
                  <a:tcPr marL="90000" marR="90000" marT="36000" marB="36000" horzOverflow="overflow">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Verdana" pitchFamily="34" charset="0"/>
                        </a:rPr>
                        <a:t>5</a:t>
                      </a:r>
                    </a:p>
                  </a:txBody>
                  <a:tcPr marL="90000" marR="90000" marT="36000" marB="36000" horzOverflow="overflow">
                    <a:lnL w="12700" cap="flat" cmpd="sng" algn="ctr">
                      <a:solidFill>
                        <a:schemeClr val="tx1"/>
                      </a:solidFill>
                      <a:prstDash val="solid"/>
                      <a:round/>
                      <a:headEnd type="none" w="med" len="med"/>
                      <a:tailEnd type="none" w="med" len="med"/>
                    </a:lnL>
                    <a:lnR cap="flat">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Verdana" pitchFamily="34" charset="0"/>
                        </a:rPr>
                        <a:t>MByte/image</a:t>
                      </a:r>
                    </a:p>
                  </a:txBody>
                  <a:tcPr marL="90000" marR="90000" marT="36000" marB="36000" horzOverflow="overflow">
                    <a:lnL cap="flat">
                      <a:noFill/>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r>
              <a:tr h="31393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Verdana" pitchFamily="34" charset="0"/>
                        </a:rPr>
                        <a:t>Functional MRI</a:t>
                      </a:r>
                    </a:p>
                  </a:txBody>
                  <a:tcPr marL="90000" marR="90000" marT="36000" marB="36000" horzOverflow="overflow">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Verdana" pitchFamily="34" charset="0"/>
                        </a:rPr>
                        <a:t>1</a:t>
                      </a:r>
                    </a:p>
                  </a:txBody>
                  <a:tcPr marL="90000" marR="90000" marT="36000" marB="36000" horzOverflow="overflow">
                    <a:lnL w="12700" cap="flat" cmpd="sng" algn="ctr">
                      <a:solidFill>
                        <a:schemeClr val="tx1"/>
                      </a:solidFill>
                      <a:prstDash val="solid"/>
                      <a:round/>
                      <a:headEnd type="none" w="med" len="med"/>
                      <a:tailEnd type="none" w="med" len="med"/>
                    </a:lnL>
                    <a:lnR cap="flat">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Verdana" pitchFamily="34" charset="0"/>
                        </a:rPr>
                        <a:t>GByte/day</a:t>
                      </a:r>
                    </a:p>
                  </a:txBody>
                  <a:tcPr marL="90000" marR="90000" marT="36000" marB="36000" horzOverflow="overflow">
                    <a:lnL cap="flat">
                      <a:noFill/>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r>
              <a:tr h="31263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Verdana" pitchFamily="34" charset="0"/>
                        </a:rPr>
                        <a:t>Bio-informatics databases</a:t>
                      </a:r>
                    </a:p>
                  </a:txBody>
                  <a:tcPr marL="90000" marR="90000" marT="36000" marB="36000" horzOverflow="overflow">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Verdana" pitchFamily="34" charset="0"/>
                        </a:rPr>
                        <a:t>500</a:t>
                      </a:r>
                    </a:p>
                  </a:txBody>
                  <a:tcPr marL="90000" marR="90000" marT="36000" marB="36000" horzOverflow="overflow">
                    <a:lnL w="12700" cap="flat" cmpd="sng" algn="ctr">
                      <a:solidFill>
                        <a:schemeClr val="tx1"/>
                      </a:solidFill>
                      <a:prstDash val="solid"/>
                      <a:round/>
                      <a:headEnd type="none" w="med" len="med"/>
                      <a:tailEnd type="none" w="med" len="med"/>
                    </a:lnL>
                    <a:lnR cap="flat">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Verdana" pitchFamily="34" charset="0"/>
                        </a:rPr>
                        <a:t>GByte each</a:t>
                      </a:r>
                    </a:p>
                  </a:txBody>
                  <a:tcPr marL="90000" marR="90000" marT="36000" marB="36000" horzOverflow="overflow">
                    <a:lnL cap="flat">
                      <a:noFill/>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r>
              <a:tr h="31263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Verdana" pitchFamily="34" charset="0"/>
                        </a:rPr>
                        <a:t>Refereed journal papers</a:t>
                      </a:r>
                    </a:p>
                  </a:txBody>
                  <a:tcPr marL="90000" marR="90000" marT="36000" marB="36000" horzOverflow="overflow">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Verdana" pitchFamily="34" charset="0"/>
                        </a:rPr>
                        <a:t>1</a:t>
                      </a:r>
                    </a:p>
                  </a:txBody>
                  <a:tcPr marL="90000" marR="90000" marT="36000" marB="36000" horzOverflow="overflow">
                    <a:lnL w="12700" cap="flat" cmpd="sng" algn="ctr">
                      <a:solidFill>
                        <a:schemeClr val="tx1"/>
                      </a:solidFill>
                      <a:prstDash val="solid"/>
                      <a:round/>
                      <a:headEnd type="none" w="med" len="med"/>
                      <a:tailEnd type="none" w="med" len="med"/>
                    </a:lnL>
                    <a:lnR cap="flat">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Verdana" pitchFamily="34" charset="0"/>
                        </a:rPr>
                        <a:t>TByte/yr</a:t>
                      </a:r>
                    </a:p>
                  </a:txBody>
                  <a:tcPr marL="90000" marR="90000" marT="36000" marB="36000" horzOverflow="overflow">
                    <a:lnL cap="flat">
                      <a:noFill/>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r>
              <a:tr h="31263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Verdana" pitchFamily="34" charset="0"/>
                        </a:rPr>
                        <a:t>Satellite world imagery</a:t>
                      </a:r>
                    </a:p>
                  </a:txBody>
                  <a:tcPr marL="90000" marR="90000" marT="36000" marB="36000" horzOverflow="overflow">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Verdana" pitchFamily="34" charset="0"/>
                        </a:rPr>
                        <a:t>5</a:t>
                      </a:r>
                    </a:p>
                  </a:txBody>
                  <a:tcPr marL="90000" marR="90000" marT="36000" marB="36000" horzOverflow="overflow">
                    <a:lnL w="12700" cap="flat" cmpd="sng" algn="ctr">
                      <a:solidFill>
                        <a:schemeClr val="tx1"/>
                      </a:solidFill>
                      <a:prstDash val="solid"/>
                      <a:round/>
                      <a:headEnd type="none" w="med" len="med"/>
                      <a:tailEnd type="none" w="med" len="med"/>
                    </a:lnL>
                    <a:lnR cap="flat">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Verdana" pitchFamily="34" charset="0"/>
                        </a:rPr>
                        <a:t>TByte/yr</a:t>
                      </a:r>
                    </a:p>
                  </a:txBody>
                  <a:tcPr marL="90000" marR="90000" marT="36000" marB="36000" horzOverflow="overflow">
                    <a:lnL cap="flat">
                      <a:noFill/>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r>
              <a:tr h="31263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Verdana" pitchFamily="34" charset="0"/>
                        </a:rPr>
                        <a:t>US LoC contents</a:t>
                      </a:r>
                    </a:p>
                  </a:txBody>
                  <a:tcPr marL="90000" marR="90000" marT="36000" marB="36000" horzOverflow="overflow">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Verdana" pitchFamily="34" charset="0"/>
                        </a:rPr>
                        <a:t>20</a:t>
                      </a:r>
                    </a:p>
                  </a:txBody>
                  <a:tcPr marL="90000" marR="90000" marT="36000" marB="36000" horzOverflow="overflow">
                    <a:lnL w="12700" cap="flat" cmpd="sng" algn="ctr">
                      <a:solidFill>
                        <a:schemeClr val="tx1"/>
                      </a:solidFill>
                      <a:prstDash val="solid"/>
                      <a:round/>
                      <a:headEnd type="none" w="med" len="med"/>
                      <a:tailEnd type="none" w="med" len="med"/>
                    </a:lnL>
                    <a:lnR cap="flat">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Verdana" pitchFamily="34" charset="0"/>
                        </a:rPr>
                        <a:t>TByte</a:t>
                      </a:r>
                    </a:p>
                  </a:txBody>
                  <a:tcPr marL="90000" marR="90000" marT="36000" marB="36000" horzOverflow="overflow">
                    <a:lnL cap="flat">
                      <a:noFill/>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r>
              <a:tr h="31393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Verdana" pitchFamily="34" charset="0"/>
                        </a:rPr>
                        <a:t>Internet Archive 1996-2002</a:t>
                      </a:r>
                    </a:p>
                  </a:txBody>
                  <a:tcPr marL="90000" marR="90000" marT="36000" marB="36000" horzOverflow="overflow">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Verdana" pitchFamily="34" charset="0"/>
                        </a:rPr>
                        <a:t>100</a:t>
                      </a:r>
                    </a:p>
                  </a:txBody>
                  <a:tcPr marL="90000" marR="90000" marT="36000" marB="36000" horzOverflow="overflow">
                    <a:lnL w="12700" cap="flat" cmpd="sng" algn="ctr">
                      <a:solidFill>
                        <a:schemeClr val="tx1"/>
                      </a:solidFill>
                      <a:prstDash val="solid"/>
                      <a:round/>
                      <a:headEnd type="none" w="med" len="med"/>
                      <a:tailEnd type="none" w="med" len="med"/>
                    </a:lnL>
                    <a:lnR cap="flat">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Verdana" pitchFamily="34" charset="0"/>
                        </a:rPr>
                        <a:t>TByte</a:t>
                      </a:r>
                    </a:p>
                  </a:txBody>
                  <a:tcPr marL="90000" marR="90000" marT="36000" marB="36000" horzOverflow="overflow">
                    <a:lnL cap="flat">
                      <a:noFill/>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r>
              <a:tr h="31263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Verdana" pitchFamily="34" charset="0"/>
                        </a:rPr>
                        <a:t>Particle Physics today</a:t>
                      </a:r>
                    </a:p>
                  </a:txBody>
                  <a:tcPr marL="90000" marR="90000" marT="36000" marB="36000" horzOverflow="overflow">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chemeClr val="tx1"/>
                          </a:solidFill>
                          <a:effectLst/>
                          <a:latin typeface="Verdana" pitchFamily="34" charset="0"/>
                        </a:rPr>
                        <a:t>5</a:t>
                      </a:r>
                    </a:p>
                  </a:txBody>
                  <a:tcPr marL="90000" marR="90000" marT="36000" marB="36000" horzOverflow="overflow">
                    <a:lnL w="12700" cap="flat" cmpd="sng" algn="ctr">
                      <a:solidFill>
                        <a:schemeClr val="tx1"/>
                      </a:solidFill>
                      <a:prstDash val="solid"/>
                      <a:round/>
                      <a:headEnd type="none" w="med" len="med"/>
                      <a:tailEnd type="none" w="med" len="med"/>
                    </a:lnL>
                    <a:lnR cap="flat">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Verdana" pitchFamily="34" charset="0"/>
                        </a:rPr>
                        <a:t>PByte/yr</a:t>
                      </a:r>
                    </a:p>
                  </a:txBody>
                  <a:tcPr marL="90000" marR="90000" marT="36000" marB="36000" horzOverflow="overflow">
                    <a:lnL cap="flat">
                      <a:noFill/>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r>
              <a:tr h="31263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smtClean="0">
                          <a:ln>
                            <a:noFill/>
                          </a:ln>
                          <a:solidFill>
                            <a:schemeClr val="tx1"/>
                          </a:solidFill>
                          <a:effectLst/>
                          <a:latin typeface="Verdana" pitchFamily="34" charset="0"/>
                        </a:rPr>
                        <a:t>LHC era physics, Astronomy, ...</a:t>
                      </a:r>
                    </a:p>
                  </a:txBody>
                  <a:tcPr marL="90000" marR="90000" marT="36000" marB="36000" horzOverflow="overflow">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smtClean="0">
                          <a:ln>
                            <a:noFill/>
                          </a:ln>
                          <a:solidFill>
                            <a:schemeClr val="tx1"/>
                          </a:solidFill>
                          <a:effectLst/>
                          <a:latin typeface="Verdana" pitchFamily="34" charset="0"/>
                        </a:rPr>
                        <a:t>20</a:t>
                      </a:r>
                    </a:p>
                  </a:txBody>
                  <a:tcPr marL="90000" marR="90000" marT="36000" marB="36000" horzOverflow="overflow">
                    <a:lnL w="12700" cap="flat" cmpd="sng" algn="ctr">
                      <a:solidFill>
                        <a:schemeClr val="tx1"/>
                      </a:solidFill>
                      <a:prstDash val="solid"/>
                      <a:round/>
                      <a:headEnd type="none" w="med" len="med"/>
                      <a:tailEnd type="none" w="med" len="med"/>
                    </a:lnL>
                    <a:lnR cap="flat">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1" i="0" u="none" strike="noStrike" cap="none" normalizeH="0" baseline="0" dirty="0" err="1" smtClean="0">
                          <a:ln>
                            <a:noFill/>
                          </a:ln>
                          <a:solidFill>
                            <a:schemeClr val="tx1"/>
                          </a:solidFill>
                          <a:effectLst/>
                          <a:latin typeface="Verdana" pitchFamily="34" charset="0"/>
                        </a:rPr>
                        <a:t>PByte</a:t>
                      </a:r>
                      <a:r>
                        <a:rPr kumimoji="0" lang="en-GB" sz="1800" b="1" i="0" u="none" strike="noStrike" cap="none" normalizeH="0" baseline="0" dirty="0" smtClean="0">
                          <a:ln>
                            <a:noFill/>
                          </a:ln>
                          <a:solidFill>
                            <a:schemeClr val="tx1"/>
                          </a:solidFill>
                          <a:effectLst/>
                          <a:latin typeface="Verdana" pitchFamily="34" charset="0"/>
                        </a:rPr>
                        <a:t>/yr</a:t>
                      </a:r>
                    </a:p>
                  </a:txBody>
                  <a:tcPr marL="90000" marR="90000" marT="36000" marB="36000" horzOverflow="overflow">
                    <a:lnL cap="flat">
                      <a:noFill/>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1792" name="Text Box 50"/>
          <p:cNvSpPr txBox="1">
            <a:spLocks noChangeArrowheads="1"/>
          </p:cNvSpPr>
          <p:nvPr/>
        </p:nvSpPr>
        <p:spPr bwMode="auto">
          <a:xfrm>
            <a:off x="685800" y="1081087"/>
            <a:ext cx="7848600" cy="366713"/>
          </a:xfrm>
          <a:prstGeom prst="rect">
            <a:avLst/>
          </a:prstGeom>
          <a:noFill/>
          <a:ln w="9525">
            <a:noFill/>
            <a:miter lim="800000"/>
            <a:headEnd/>
            <a:tailEnd/>
          </a:ln>
        </p:spPr>
        <p:txBody>
          <a:bodyPr>
            <a:spAutoFit/>
          </a:bodyPr>
          <a:lstStyle/>
          <a:p>
            <a:pPr algn="ctr">
              <a:spcBef>
                <a:spcPct val="50000"/>
              </a:spcBef>
            </a:pPr>
            <a:r>
              <a:rPr lang="en-GB" b="1" dirty="0"/>
              <a:t>Collected data in </a:t>
            </a:r>
            <a:r>
              <a:rPr lang="en-GB" b="1" dirty="0" smtClean="0"/>
              <a:t>research and </a:t>
            </a:r>
            <a:r>
              <a:rPr lang="en-GB" b="1" dirty="0"/>
              <a:t>industry grows </a:t>
            </a:r>
            <a:r>
              <a:rPr lang="en-GB" b="1" dirty="0" smtClean="0"/>
              <a:t>exponentially</a:t>
            </a:r>
            <a:endParaRPr lang="en-GB" b="1" dirty="0"/>
          </a:p>
        </p:txBody>
      </p:sp>
      <p:sp>
        <p:nvSpPr>
          <p:cNvPr id="6" name="Text Box 50"/>
          <p:cNvSpPr txBox="1">
            <a:spLocks noChangeArrowheads="1"/>
          </p:cNvSpPr>
          <p:nvPr/>
        </p:nvSpPr>
        <p:spPr bwMode="auto">
          <a:xfrm>
            <a:off x="228600" y="5410200"/>
            <a:ext cx="8534400" cy="784830"/>
          </a:xfrm>
          <a:prstGeom prst="rect">
            <a:avLst/>
          </a:prstGeom>
          <a:noFill/>
          <a:ln w="9525">
            <a:noFill/>
            <a:miter lim="800000"/>
            <a:headEnd/>
            <a:tailEnd/>
          </a:ln>
        </p:spPr>
        <p:txBody>
          <a:bodyPr wrap="square">
            <a:spAutoFit/>
          </a:bodyPr>
          <a:lstStyle/>
          <a:p>
            <a:pPr algn="ctr">
              <a:spcBef>
                <a:spcPct val="50000"/>
              </a:spcBef>
            </a:pPr>
            <a:r>
              <a:rPr lang="en-GB" b="1" dirty="0" smtClean="0"/>
              <a:t>And the size of the scientific collaborations grows even faster ...</a:t>
            </a:r>
          </a:p>
          <a:p>
            <a:pPr algn="ctr">
              <a:spcBef>
                <a:spcPct val="50000"/>
              </a:spcBef>
            </a:pPr>
            <a:r>
              <a:rPr lang="en-GB" b="1" dirty="0" smtClean="0"/>
              <a:t>with today ‘Web 2.0’ techniques penetrating research, like </a:t>
            </a:r>
            <a:r>
              <a:rPr lang="en-GB" b="1" i="1" dirty="0" err="1" smtClean="0"/>
              <a:t>MyExperiment</a:t>
            </a:r>
            <a:endParaRPr lang="en-GB" b="1" i="1" dirty="0"/>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6"/>
          <p:cNvSpPr>
            <a:spLocks noGrp="1"/>
          </p:cNvSpPr>
          <p:nvPr>
            <p:ph type="ftr" sz="quarter" idx="11"/>
          </p:nvPr>
        </p:nvSpPr>
        <p:spPr>
          <a:xfrm>
            <a:off x="2895600" y="6477000"/>
            <a:ext cx="3505200" cy="381001"/>
          </a:xfrm>
        </p:spPr>
        <p:txBody>
          <a:bodyPr/>
          <a:lstStyle/>
          <a:p>
            <a:pPr algn="ctr" rtl="0">
              <a:defRPr/>
            </a:pPr>
            <a:r>
              <a:rPr lang="en-US" sz="1200" kern="1200" dirty="0" smtClean="0">
                <a:solidFill>
                  <a:prstClr val="white">
                    <a:tint val="75000"/>
                  </a:prstClr>
                </a:solidFill>
                <a:latin typeface="Calibri"/>
                <a:ea typeface="ＭＳ Ｐゴシック" pitchFamily="-108" charset="-128"/>
                <a:cs typeface="+mn-cs"/>
              </a:rPr>
              <a:t>David Groep, </a:t>
            </a:r>
            <a:r>
              <a:rPr lang="en-US" sz="1200" kern="1200" dirty="0" err="1" smtClean="0">
                <a:solidFill>
                  <a:prstClr val="white">
                    <a:tint val="75000"/>
                  </a:prstClr>
                </a:solidFill>
                <a:latin typeface="Calibri"/>
                <a:ea typeface="ＭＳ Ｐゴシック" pitchFamily="-108" charset="-128"/>
                <a:cs typeface="+mn-cs"/>
              </a:rPr>
              <a:t>Belnet</a:t>
            </a:r>
            <a:r>
              <a:rPr lang="en-US" sz="1200" kern="1200" dirty="0" smtClean="0">
                <a:solidFill>
                  <a:prstClr val="white">
                    <a:tint val="75000"/>
                  </a:prstClr>
                </a:solidFill>
                <a:latin typeface="Calibri"/>
                <a:ea typeface="ＭＳ Ｐゴシック" pitchFamily="-108" charset="-128"/>
                <a:cs typeface="+mn-cs"/>
              </a:rPr>
              <a:t> networking conference 2008</a:t>
            </a:r>
            <a:endParaRPr lang="it-IT" sz="1200" kern="1200" dirty="0">
              <a:solidFill>
                <a:prstClr val="white">
                  <a:tint val="75000"/>
                </a:prstClr>
              </a:solidFill>
              <a:latin typeface="Calibri"/>
              <a:ea typeface="ＭＳ Ｐゴシック" pitchFamily="-108" charset="-128"/>
              <a:cs typeface="+mn-cs"/>
            </a:endParaRPr>
          </a:p>
        </p:txBody>
      </p:sp>
      <p:sp>
        <p:nvSpPr>
          <p:cNvPr id="2" name="Titolo 1"/>
          <p:cNvSpPr>
            <a:spLocks noGrp="1"/>
          </p:cNvSpPr>
          <p:nvPr>
            <p:ph type="ctrTitle"/>
          </p:nvPr>
        </p:nvSpPr>
        <p:spPr>
          <a:xfrm>
            <a:off x="571500" y="428625"/>
            <a:ext cx="7886700" cy="1357313"/>
          </a:xfrm>
        </p:spPr>
        <p:txBody>
          <a:bodyPr rtlCol="0">
            <a:normAutofit fontScale="90000"/>
          </a:bodyPr>
          <a:lstStyle/>
          <a:p>
            <a:pPr eaLnBrk="1" fontAlgn="auto" hangingPunct="1">
              <a:spcAft>
                <a:spcPts val="0"/>
              </a:spcAft>
              <a:defRPr/>
            </a:pPr>
            <a:r>
              <a:rPr lang="it-IT" dirty="0" smtClean="0"/>
              <a:t/>
            </a:r>
            <a:br>
              <a:rPr lang="it-IT" dirty="0" smtClean="0"/>
            </a:br>
            <a:endParaRPr lang="it-IT" dirty="0" smtClean="0"/>
          </a:p>
        </p:txBody>
      </p:sp>
      <p:sp>
        <p:nvSpPr>
          <p:cNvPr id="3" name="Sottotitolo 2"/>
          <p:cNvSpPr>
            <a:spLocks noGrp="1"/>
          </p:cNvSpPr>
          <p:nvPr>
            <p:ph type="subTitle" idx="1"/>
          </p:nvPr>
        </p:nvSpPr>
        <p:spPr/>
        <p:txBody>
          <a:bodyPr rtlCol="0">
            <a:normAutofit/>
          </a:bodyPr>
          <a:lstStyle/>
          <a:p>
            <a:pPr eaLnBrk="1" fontAlgn="auto" hangingPunct="1">
              <a:spcAft>
                <a:spcPts val="0"/>
              </a:spcAft>
              <a:buFont typeface="Arial" pitchFamily="34" charset="0"/>
              <a:buNone/>
              <a:defRPr/>
            </a:pPr>
            <a:endParaRPr lang="it-IT" dirty="0" smtClean="0"/>
          </a:p>
          <a:p>
            <a:pPr eaLnBrk="1" fontAlgn="auto" hangingPunct="1">
              <a:spcAft>
                <a:spcPts val="0"/>
              </a:spcAft>
              <a:buFont typeface="Arial" pitchFamily="34" charset="0"/>
              <a:buNone/>
              <a:defRPr/>
            </a:pPr>
            <a:endParaRPr lang="it-IT" dirty="0" smtClean="0"/>
          </a:p>
        </p:txBody>
      </p:sp>
      <p:pic>
        <p:nvPicPr>
          <p:cNvPr id="15365" name="Picture 2" descr="C:\Users\Trust-IT 1\Pictures\LOGOS\egee_logo_blue_bg.gif"/>
          <p:cNvPicPr>
            <a:picLocks noChangeAspect="1" noChangeArrowheads="1"/>
          </p:cNvPicPr>
          <p:nvPr/>
        </p:nvPicPr>
        <p:blipFill>
          <a:blip r:embed="rId3"/>
          <a:srcRect/>
          <a:stretch>
            <a:fillRect/>
          </a:stretch>
        </p:blipFill>
        <p:spPr bwMode="auto">
          <a:xfrm>
            <a:off x="3744913" y="457200"/>
            <a:ext cx="1757362" cy="1112838"/>
          </a:xfrm>
          <a:prstGeom prst="rect">
            <a:avLst/>
          </a:prstGeom>
          <a:noFill/>
          <a:ln w="9525">
            <a:noFill/>
            <a:miter lim="800000"/>
            <a:headEnd/>
            <a:tailEnd/>
          </a:ln>
        </p:spPr>
      </p:pic>
      <p:pic>
        <p:nvPicPr>
          <p:cNvPr id="15366" name="Picture 3" descr="C:\Users\Trust-IT 1\Pictures\LOGOS\LogoOGFE (2).png"/>
          <p:cNvPicPr>
            <a:picLocks noChangeAspect="1" noChangeArrowheads="1"/>
          </p:cNvPicPr>
          <p:nvPr/>
        </p:nvPicPr>
        <p:blipFill>
          <a:blip r:embed="rId4" cstate="screen"/>
          <a:srcRect/>
          <a:stretch>
            <a:fillRect/>
          </a:stretch>
        </p:blipFill>
        <p:spPr bwMode="auto">
          <a:xfrm>
            <a:off x="738188" y="504825"/>
            <a:ext cx="1771650" cy="1016000"/>
          </a:xfrm>
          <a:prstGeom prst="rect">
            <a:avLst/>
          </a:prstGeom>
          <a:noFill/>
          <a:ln w="9525">
            <a:noFill/>
            <a:miter lim="800000"/>
            <a:headEnd/>
            <a:tailEnd/>
          </a:ln>
        </p:spPr>
      </p:pic>
      <p:pic>
        <p:nvPicPr>
          <p:cNvPr id="15367" name="Immagine 2"/>
          <p:cNvPicPr>
            <a:picLocks noChangeAspect="1" noChangeArrowheads="1"/>
          </p:cNvPicPr>
          <p:nvPr/>
        </p:nvPicPr>
        <p:blipFill>
          <a:blip r:embed="rId5" cstate="screen"/>
          <a:srcRect/>
          <a:stretch>
            <a:fillRect/>
          </a:stretch>
        </p:blipFill>
        <p:spPr bwMode="auto">
          <a:xfrm>
            <a:off x="6738938" y="474663"/>
            <a:ext cx="1719262" cy="1077912"/>
          </a:xfrm>
          <a:prstGeom prst="rect">
            <a:avLst/>
          </a:prstGeom>
          <a:solidFill>
            <a:srgbClr val="FFFFFF"/>
          </a:solidFill>
          <a:ln w="9525">
            <a:noFill/>
            <a:miter lim="800000"/>
            <a:headEnd/>
            <a:tailEnd/>
          </a:ln>
        </p:spPr>
      </p:pic>
      <p:pic>
        <p:nvPicPr>
          <p:cNvPr id="15368" name="Picture 5" descr="C:\Users\Trust-IT 1\Pictures\Events\OGF25\foto 11.jpg"/>
          <p:cNvPicPr>
            <a:picLocks noChangeAspect="1" noChangeArrowheads="1"/>
          </p:cNvPicPr>
          <p:nvPr/>
        </p:nvPicPr>
        <p:blipFill>
          <a:blip r:embed="rId6"/>
          <a:srcRect/>
          <a:stretch>
            <a:fillRect/>
          </a:stretch>
        </p:blipFill>
        <p:spPr bwMode="auto">
          <a:xfrm>
            <a:off x="357188" y="4643438"/>
            <a:ext cx="8532812" cy="1214437"/>
          </a:xfrm>
          <a:prstGeom prst="rect">
            <a:avLst/>
          </a:prstGeom>
          <a:noFill/>
          <a:ln w="9525">
            <a:noFill/>
            <a:miter lim="800000"/>
            <a:headEnd/>
            <a:tailEnd/>
          </a:ln>
        </p:spPr>
      </p:pic>
      <p:sp>
        <p:nvSpPr>
          <p:cNvPr id="15369" name="CasellaDiTesto 7"/>
          <p:cNvSpPr txBox="1">
            <a:spLocks noChangeArrowheads="1"/>
          </p:cNvSpPr>
          <p:nvPr/>
        </p:nvSpPr>
        <p:spPr bwMode="auto">
          <a:xfrm>
            <a:off x="1285875" y="3071813"/>
            <a:ext cx="6357938" cy="1446212"/>
          </a:xfrm>
          <a:prstGeom prst="rect">
            <a:avLst/>
          </a:prstGeom>
          <a:noFill/>
          <a:ln w="9525">
            <a:noFill/>
            <a:miter lim="800000"/>
            <a:headEnd/>
            <a:tailEnd/>
          </a:ln>
        </p:spPr>
        <p:txBody>
          <a:bodyPr>
            <a:spAutoFit/>
          </a:bodyPr>
          <a:lstStyle/>
          <a:p>
            <a:pPr algn="ctr" rtl="0" fontAlgn="base">
              <a:spcBef>
                <a:spcPct val="0"/>
              </a:spcBef>
              <a:spcAft>
                <a:spcPct val="0"/>
              </a:spcAft>
            </a:pPr>
            <a:r>
              <a:rPr lang="it-IT" sz="3200" b="1" kern="1200">
                <a:solidFill>
                  <a:srgbClr val="EEECE1"/>
                </a:solidFill>
                <a:latin typeface="Calibri" pitchFamily="34" charset="0"/>
                <a:ea typeface="ＭＳ Ｐゴシック" pitchFamily="-108" charset="-128"/>
                <a:cs typeface="+mn-cs"/>
              </a:rPr>
              <a:t>OGF25/EGEE </a:t>
            </a:r>
            <a:r>
              <a:rPr lang="en-GB" sz="3200" b="1" kern="1200">
                <a:solidFill>
                  <a:srgbClr val="EEECE1"/>
                </a:solidFill>
                <a:latin typeface="Calibri" pitchFamily="34" charset="0"/>
                <a:ea typeface="ＭＳ Ｐゴシック" pitchFamily="-108" charset="-128"/>
                <a:cs typeface="+mn-cs"/>
              </a:rPr>
              <a:t>User</a:t>
            </a:r>
            <a:r>
              <a:rPr lang="it-IT" sz="3200" b="1" kern="1200">
                <a:solidFill>
                  <a:srgbClr val="EEECE1"/>
                </a:solidFill>
                <a:latin typeface="Calibri" pitchFamily="34" charset="0"/>
                <a:ea typeface="ＭＳ Ｐゴシック" pitchFamily="-108" charset="-128"/>
                <a:cs typeface="+mn-cs"/>
              </a:rPr>
              <a:t> Forum, </a:t>
            </a:r>
          </a:p>
          <a:p>
            <a:pPr algn="ctr" rtl="0" fontAlgn="base">
              <a:spcBef>
                <a:spcPct val="0"/>
              </a:spcBef>
              <a:spcAft>
                <a:spcPct val="0"/>
              </a:spcAft>
            </a:pPr>
            <a:r>
              <a:rPr lang="it-IT" sz="3200" b="1" kern="1200">
                <a:solidFill>
                  <a:srgbClr val="EEECE1"/>
                </a:solidFill>
                <a:latin typeface="Calibri" pitchFamily="34" charset="0"/>
                <a:ea typeface="ＭＳ Ｐゴシック" pitchFamily="-108" charset="-128"/>
                <a:cs typeface="+mn-cs"/>
              </a:rPr>
              <a:t>2-6  March 2009, Catania, Italy</a:t>
            </a:r>
          </a:p>
          <a:p>
            <a:pPr algn="ctr" rtl="0" fontAlgn="base">
              <a:spcBef>
                <a:spcPct val="0"/>
              </a:spcBef>
              <a:spcAft>
                <a:spcPct val="0"/>
              </a:spcAft>
            </a:pPr>
            <a:r>
              <a:rPr lang="en-GB" sz="2400" b="1" kern="1200">
                <a:solidFill>
                  <a:srgbClr val="EEECE1"/>
                </a:solidFill>
                <a:latin typeface="Calibri" pitchFamily="34" charset="0"/>
                <a:ea typeface="ＭＳ Ｐゴシック" pitchFamily="-108" charset="-128"/>
                <a:cs typeface="+mn-cs"/>
              </a:rPr>
              <a:t>Hosted by INFN</a:t>
            </a:r>
          </a:p>
        </p:txBody>
      </p:sp>
      <p:sp>
        <p:nvSpPr>
          <p:cNvPr id="9" name="CasellaDiTesto 8"/>
          <p:cNvSpPr txBox="1"/>
          <p:nvPr/>
        </p:nvSpPr>
        <p:spPr>
          <a:xfrm>
            <a:off x="1000100" y="2071678"/>
            <a:ext cx="7434116" cy="830997"/>
          </a:xfrm>
          <a:prstGeom prst="rect">
            <a:avLst/>
          </a:prstGeom>
          <a:noFill/>
          <a:effectLst>
            <a:glow rad="63500">
              <a:schemeClr val="accent1">
                <a:satMod val="175000"/>
                <a:alpha val="40000"/>
              </a:schemeClr>
            </a:glow>
          </a:effectLst>
        </p:spPr>
        <p:txBody>
          <a:bodyPr>
            <a:spAutoFit/>
          </a:bodyPr>
          <a:lstStyle/>
          <a:p>
            <a:pPr algn="ctr" rtl="0" fontAlgn="base">
              <a:spcBef>
                <a:spcPct val="0"/>
              </a:spcBef>
              <a:spcAft>
                <a:spcPct val="0"/>
              </a:spcAft>
              <a:defRPr/>
            </a:pPr>
            <a:r>
              <a:rPr lang="en-GB" sz="2400" b="1" i="1" kern="1200" dirty="0">
                <a:solidFill>
                  <a:prstClr val="white"/>
                </a:solidFill>
                <a:latin typeface="Calibri"/>
                <a:ea typeface="ＭＳ Ｐゴシック" pitchFamily="-108" charset="-128"/>
                <a:cs typeface="+mn-cs"/>
              </a:rPr>
              <a:t>Connecting  &amp; Catalysing User Groups for Best Practices &amp; Standardisation</a:t>
            </a:r>
          </a:p>
        </p:txBody>
      </p:sp>
      <p:sp>
        <p:nvSpPr>
          <p:cNvPr id="15373" name="CasellaDiTesto 9"/>
          <p:cNvSpPr txBox="1">
            <a:spLocks noChangeArrowheads="1"/>
          </p:cNvSpPr>
          <p:nvPr/>
        </p:nvSpPr>
        <p:spPr bwMode="auto">
          <a:xfrm>
            <a:off x="3276600" y="5943600"/>
            <a:ext cx="1214438" cy="461963"/>
          </a:xfrm>
          <a:prstGeom prst="rect">
            <a:avLst/>
          </a:prstGeom>
          <a:noFill/>
          <a:ln w="9525">
            <a:noFill/>
            <a:miter lim="800000"/>
            <a:headEnd/>
            <a:tailEnd/>
          </a:ln>
        </p:spPr>
        <p:txBody>
          <a:bodyPr>
            <a:spAutoFit/>
          </a:bodyPr>
          <a:lstStyle/>
          <a:p>
            <a:pPr algn="ctr" rtl="0" fontAlgn="base">
              <a:spcBef>
                <a:spcPct val="0"/>
              </a:spcBef>
              <a:spcAft>
                <a:spcPct val="0"/>
              </a:spcAft>
            </a:pPr>
            <a:r>
              <a:rPr lang="en-GB" sz="1200" b="1" kern="1200">
                <a:solidFill>
                  <a:srgbClr val="FFFFFF"/>
                </a:solidFill>
                <a:latin typeface="Calibri" pitchFamily="34" charset="0"/>
                <a:ea typeface="ＭＳ Ｐゴシック" pitchFamily="-108" charset="-128"/>
                <a:cs typeface="+mn-cs"/>
              </a:rPr>
              <a:t>Distributed Computing</a:t>
            </a:r>
          </a:p>
        </p:txBody>
      </p:sp>
      <p:sp>
        <p:nvSpPr>
          <p:cNvPr id="15374" name="CasellaDiTesto 10"/>
          <p:cNvSpPr txBox="1">
            <a:spLocks noChangeArrowheads="1"/>
          </p:cNvSpPr>
          <p:nvPr/>
        </p:nvSpPr>
        <p:spPr bwMode="auto">
          <a:xfrm>
            <a:off x="7391400" y="5943600"/>
            <a:ext cx="1357313" cy="461963"/>
          </a:xfrm>
          <a:prstGeom prst="rect">
            <a:avLst/>
          </a:prstGeom>
          <a:noFill/>
          <a:ln w="9525">
            <a:noFill/>
            <a:miter lim="800000"/>
            <a:headEnd/>
            <a:tailEnd/>
          </a:ln>
        </p:spPr>
        <p:txBody>
          <a:bodyPr>
            <a:spAutoFit/>
          </a:bodyPr>
          <a:lstStyle/>
          <a:p>
            <a:pPr algn="ctr" rtl="0" fontAlgn="base">
              <a:spcBef>
                <a:spcPct val="0"/>
              </a:spcBef>
              <a:spcAft>
                <a:spcPct val="0"/>
              </a:spcAft>
            </a:pPr>
            <a:r>
              <a:rPr lang="en-GB" sz="1200" b="1" kern="1200">
                <a:solidFill>
                  <a:srgbClr val="FFFFFF"/>
                </a:solidFill>
                <a:latin typeface="Calibri" pitchFamily="34" charset="0"/>
                <a:ea typeface="ＭＳ Ｐゴシック" pitchFamily="-108" charset="-128"/>
                <a:cs typeface="+mn-cs"/>
              </a:rPr>
              <a:t>Interoperation &amp; Interoperability</a:t>
            </a:r>
          </a:p>
        </p:txBody>
      </p:sp>
      <p:sp>
        <p:nvSpPr>
          <p:cNvPr id="15375" name="CasellaDiTesto 11"/>
          <p:cNvSpPr txBox="1">
            <a:spLocks noChangeArrowheads="1"/>
          </p:cNvSpPr>
          <p:nvPr/>
        </p:nvSpPr>
        <p:spPr bwMode="auto">
          <a:xfrm flipH="1">
            <a:off x="381000" y="5943600"/>
            <a:ext cx="1357313" cy="461963"/>
          </a:xfrm>
          <a:prstGeom prst="rect">
            <a:avLst/>
          </a:prstGeom>
          <a:noFill/>
          <a:ln w="9525">
            <a:noFill/>
            <a:miter lim="800000"/>
            <a:headEnd/>
            <a:tailEnd/>
          </a:ln>
        </p:spPr>
        <p:txBody>
          <a:bodyPr>
            <a:spAutoFit/>
          </a:bodyPr>
          <a:lstStyle/>
          <a:p>
            <a:pPr algn="ctr" rtl="0" fontAlgn="base">
              <a:spcBef>
                <a:spcPct val="0"/>
              </a:spcBef>
              <a:spcAft>
                <a:spcPct val="0"/>
              </a:spcAft>
            </a:pPr>
            <a:r>
              <a:rPr lang="en-GB" sz="1200" b="1" kern="1200">
                <a:solidFill>
                  <a:srgbClr val="FFFFFF"/>
                </a:solidFill>
                <a:latin typeface="Calibri" pitchFamily="34" charset="0"/>
                <a:ea typeface="ＭＳ Ｐゴシック" pitchFamily="-108" charset="-128"/>
                <a:cs typeface="+mn-cs"/>
              </a:rPr>
              <a:t>Multi-disciplinary  infrastructures</a:t>
            </a:r>
          </a:p>
        </p:txBody>
      </p:sp>
      <p:sp>
        <p:nvSpPr>
          <p:cNvPr id="15376" name="CasellaDiTesto 12"/>
          <p:cNvSpPr txBox="1">
            <a:spLocks noChangeArrowheads="1"/>
          </p:cNvSpPr>
          <p:nvPr/>
        </p:nvSpPr>
        <p:spPr bwMode="auto">
          <a:xfrm rot="10800000" flipV="1">
            <a:off x="6019800" y="5943600"/>
            <a:ext cx="1214438" cy="460375"/>
          </a:xfrm>
          <a:prstGeom prst="rect">
            <a:avLst/>
          </a:prstGeom>
          <a:noFill/>
          <a:ln w="9525">
            <a:noFill/>
            <a:miter lim="800000"/>
            <a:headEnd/>
            <a:tailEnd/>
          </a:ln>
        </p:spPr>
        <p:txBody>
          <a:bodyPr>
            <a:spAutoFit/>
          </a:bodyPr>
          <a:lstStyle/>
          <a:p>
            <a:pPr algn="ctr" rtl="0" fontAlgn="base">
              <a:spcBef>
                <a:spcPct val="0"/>
              </a:spcBef>
              <a:spcAft>
                <a:spcPct val="0"/>
              </a:spcAft>
            </a:pPr>
            <a:r>
              <a:rPr lang="en-GB" sz="1200" b="1" kern="1200">
                <a:solidFill>
                  <a:srgbClr val="FFFFFF"/>
                </a:solidFill>
                <a:latin typeface="Calibri" pitchFamily="34" charset="0"/>
                <a:ea typeface="ＭＳ Ｐゴシック" pitchFamily="-108" charset="-128"/>
                <a:cs typeface="+mn-cs"/>
              </a:rPr>
              <a:t>Innovation &amp; Sustainability</a:t>
            </a:r>
          </a:p>
        </p:txBody>
      </p:sp>
      <p:sp>
        <p:nvSpPr>
          <p:cNvPr id="15377" name="CasellaDiTesto 13"/>
          <p:cNvSpPr txBox="1">
            <a:spLocks noChangeArrowheads="1"/>
          </p:cNvSpPr>
          <p:nvPr/>
        </p:nvSpPr>
        <p:spPr bwMode="auto">
          <a:xfrm>
            <a:off x="4572000" y="5943600"/>
            <a:ext cx="1214438" cy="369888"/>
          </a:xfrm>
          <a:prstGeom prst="rect">
            <a:avLst/>
          </a:prstGeom>
          <a:noFill/>
          <a:ln w="9525">
            <a:noFill/>
            <a:miter lim="800000"/>
            <a:headEnd/>
            <a:tailEnd/>
          </a:ln>
        </p:spPr>
        <p:txBody>
          <a:bodyPr>
            <a:spAutoFit/>
          </a:bodyPr>
          <a:lstStyle/>
          <a:p>
            <a:pPr algn="ctr" rtl="0" fontAlgn="base">
              <a:spcBef>
                <a:spcPct val="0"/>
              </a:spcBef>
              <a:spcAft>
                <a:spcPct val="0"/>
              </a:spcAft>
            </a:pPr>
            <a:r>
              <a:rPr lang="it-IT" sz="1200" b="1" kern="1200">
                <a:solidFill>
                  <a:srgbClr val="FFFFFF"/>
                </a:solidFill>
                <a:latin typeface="Calibri" pitchFamily="34" charset="0"/>
                <a:ea typeface="ＭＳ Ｐゴシック" pitchFamily="-108" charset="-128"/>
                <a:cs typeface="+mn-cs"/>
              </a:rPr>
              <a:t>Business</a:t>
            </a:r>
            <a:r>
              <a:rPr lang="it-IT" kern="1200">
                <a:solidFill>
                  <a:srgbClr val="FFFFFF"/>
                </a:solidFill>
                <a:latin typeface="Calibri" pitchFamily="34" charset="0"/>
                <a:ea typeface="ＭＳ Ｐゴシック" pitchFamily="-108" charset="-128"/>
                <a:cs typeface="+mn-cs"/>
              </a:rPr>
              <a:t> </a:t>
            </a:r>
          </a:p>
        </p:txBody>
      </p:sp>
      <p:sp>
        <p:nvSpPr>
          <p:cNvPr id="15378" name="CasellaDiTesto 14"/>
          <p:cNvSpPr txBox="1">
            <a:spLocks noChangeArrowheads="1"/>
          </p:cNvSpPr>
          <p:nvPr/>
        </p:nvSpPr>
        <p:spPr bwMode="auto">
          <a:xfrm>
            <a:off x="1828800" y="5943600"/>
            <a:ext cx="1285875" cy="461963"/>
          </a:xfrm>
          <a:prstGeom prst="rect">
            <a:avLst/>
          </a:prstGeom>
          <a:noFill/>
          <a:ln w="9525">
            <a:noFill/>
            <a:miter lim="800000"/>
            <a:headEnd/>
            <a:tailEnd/>
          </a:ln>
        </p:spPr>
        <p:txBody>
          <a:bodyPr>
            <a:spAutoFit/>
          </a:bodyPr>
          <a:lstStyle/>
          <a:p>
            <a:pPr algn="ctr" rtl="0" fontAlgn="base">
              <a:spcBef>
                <a:spcPct val="0"/>
              </a:spcBef>
              <a:spcAft>
                <a:spcPct val="0"/>
              </a:spcAft>
            </a:pPr>
            <a:r>
              <a:rPr lang="en-GB" sz="1200" b="1" kern="1200">
                <a:solidFill>
                  <a:srgbClr val="FFFFFF"/>
                </a:solidFill>
                <a:latin typeface="Calibri" pitchFamily="34" charset="0"/>
                <a:ea typeface="ＭＳ Ｐゴシック" pitchFamily="-108" charset="-128"/>
                <a:cs typeface="+mn-cs"/>
              </a:rPr>
              <a:t>Scientific applications</a:t>
            </a:r>
          </a:p>
        </p:txBody>
      </p:sp>
      <p:sp>
        <p:nvSpPr>
          <p:cNvPr id="16" name="Slide Number Placeholder 15"/>
          <p:cNvSpPr>
            <a:spLocks noGrp="1"/>
          </p:cNvSpPr>
          <p:nvPr>
            <p:ph type="sldNum" sz="quarter" idx="12"/>
          </p:nvPr>
        </p:nvSpPr>
        <p:spPr>
          <a:xfrm>
            <a:off x="6781800" y="6492875"/>
            <a:ext cx="2133600" cy="365125"/>
          </a:xfrm>
        </p:spPr>
        <p:txBody>
          <a:bodyPr/>
          <a:lstStyle/>
          <a:p>
            <a:pPr algn="r" rtl="0">
              <a:defRPr/>
            </a:pPr>
            <a:fld id="{D6FE583C-F981-4714-AC8B-1C795D135FFD}" type="slidenum">
              <a:rPr lang="it-IT" sz="1200" kern="1200">
                <a:solidFill>
                  <a:prstClr val="white">
                    <a:tint val="75000"/>
                  </a:prstClr>
                </a:solidFill>
                <a:latin typeface="Calibri"/>
                <a:ea typeface="ＭＳ Ｐゴシック" pitchFamily="-108" charset="-128"/>
                <a:cs typeface="+mn-cs"/>
              </a:rPr>
              <a:pPr algn="r" rtl="0">
                <a:defRPr/>
              </a:pPr>
              <a:t>30</a:t>
            </a:fld>
            <a:endParaRPr lang="it-IT" sz="1200" kern="1200" dirty="0">
              <a:solidFill>
                <a:prstClr val="white">
                  <a:tint val="75000"/>
                </a:prstClr>
              </a:solidFill>
              <a:latin typeface="Calibri"/>
              <a:ea typeface="ＭＳ Ｐゴシック" pitchFamily="-108" charset="-128"/>
              <a:cs typeface="+mn-cs"/>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8" name="Rectangle 2"/>
          <p:cNvSpPr>
            <a:spLocks noGrp="1" noChangeArrowheads="1"/>
          </p:cNvSpPr>
          <p:nvPr>
            <p:ph type="title"/>
          </p:nvPr>
        </p:nvSpPr>
        <p:spPr>
          <a:xfrm>
            <a:off x="1143000" y="0"/>
            <a:ext cx="7772400" cy="676275"/>
          </a:xfrm>
        </p:spPr>
        <p:txBody>
          <a:bodyPr/>
          <a:lstStyle/>
          <a:p>
            <a:pPr eaLnBrk="1" hangingPunct="1"/>
            <a:r>
              <a:rPr lang="en-GB" sz="2800" dirty="0" smtClean="0"/>
              <a:t>What is Grid?</a:t>
            </a:r>
          </a:p>
        </p:txBody>
      </p:sp>
      <p:pic>
        <p:nvPicPr>
          <p:cNvPr id="82948" name="Picture 4" descr="IMG_2644 (Small)"/>
          <p:cNvPicPr>
            <a:picLocks noChangeAspect="1" noChangeArrowheads="1"/>
          </p:cNvPicPr>
          <p:nvPr/>
        </p:nvPicPr>
        <p:blipFill>
          <a:blip r:embed="rId2"/>
          <a:srcRect/>
          <a:stretch>
            <a:fillRect/>
          </a:stretch>
        </p:blipFill>
        <p:spPr bwMode="auto">
          <a:xfrm>
            <a:off x="7162800" y="1066800"/>
            <a:ext cx="1232824" cy="1643765"/>
          </a:xfrm>
          <a:prstGeom prst="rect">
            <a:avLst/>
          </a:prstGeom>
          <a:noFill/>
          <a:ln w="28575">
            <a:solidFill>
              <a:schemeClr val="tx1"/>
            </a:solidFill>
            <a:miter lim="800000"/>
            <a:headEnd/>
            <a:tailEnd/>
          </a:ln>
          <a:effectLst>
            <a:outerShdw dist="107763" dir="2700000" algn="ctr" rotWithShape="0">
              <a:srgbClr val="808080">
                <a:alpha val="50000"/>
              </a:srgbClr>
            </a:outerShdw>
          </a:effectLst>
        </p:spPr>
      </p:pic>
      <p:sp>
        <p:nvSpPr>
          <p:cNvPr id="30723" name="Text Box 6"/>
          <p:cNvSpPr txBox="1">
            <a:spLocks noChangeArrowheads="1"/>
          </p:cNvSpPr>
          <p:nvPr/>
        </p:nvSpPr>
        <p:spPr bwMode="auto">
          <a:xfrm>
            <a:off x="4343400" y="1143000"/>
            <a:ext cx="2795258" cy="830997"/>
          </a:xfrm>
          <a:prstGeom prst="rect">
            <a:avLst/>
          </a:prstGeom>
          <a:noFill/>
          <a:ln w="9525">
            <a:noFill/>
            <a:miter lim="800000"/>
            <a:headEnd/>
            <a:tailEnd/>
          </a:ln>
        </p:spPr>
        <p:txBody>
          <a:bodyPr wrap="square">
            <a:spAutoFit/>
          </a:bodyPr>
          <a:lstStyle/>
          <a:p>
            <a:pPr algn="r" eaLnBrk="0" hangingPunct="0"/>
            <a:r>
              <a:rPr lang="en-GB" sz="1200" b="1" dirty="0"/>
              <a:t>Cluster computing and storage</a:t>
            </a:r>
          </a:p>
          <a:p>
            <a:pPr algn="r" eaLnBrk="0" hangingPunct="0">
              <a:buFontTx/>
              <a:buChar char="•"/>
            </a:pPr>
            <a:r>
              <a:rPr lang="en-GB" sz="1200" dirty="0"/>
              <a:t> </a:t>
            </a:r>
            <a:r>
              <a:rPr lang="en-GB" sz="1100" dirty="0"/>
              <a:t>What-if scenarios</a:t>
            </a:r>
          </a:p>
          <a:p>
            <a:pPr algn="r" eaLnBrk="0" hangingPunct="0">
              <a:buFontTx/>
              <a:buChar char="•"/>
            </a:pPr>
            <a:r>
              <a:rPr lang="en-GB" sz="1100" dirty="0"/>
              <a:t> Physics event analysis</a:t>
            </a:r>
          </a:p>
          <a:p>
            <a:pPr algn="r" eaLnBrk="0" hangingPunct="0">
              <a:buFontTx/>
              <a:buChar char="•"/>
            </a:pPr>
            <a:r>
              <a:rPr lang="en-GB" sz="1100" dirty="0"/>
              <a:t> Improve Data Centre Utilization</a:t>
            </a:r>
          </a:p>
        </p:txBody>
      </p:sp>
      <p:pic>
        <p:nvPicPr>
          <p:cNvPr id="30724" name="Picture 7" descr="vostructure-abstract"/>
          <p:cNvPicPr>
            <a:picLocks noChangeAspect="1" noChangeArrowheads="1"/>
          </p:cNvPicPr>
          <p:nvPr/>
        </p:nvPicPr>
        <p:blipFill>
          <a:blip r:embed="rId3"/>
          <a:srcRect/>
          <a:stretch>
            <a:fillRect/>
          </a:stretch>
        </p:blipFill>
        <p:spPr bwMode="auto">
          <a:xfrm>
            <a:off x="152400" y="3571824"/>
            <a:ext cx="5562600" cy="2900578"/>
          </a:xfrm>
          <a:prstGeom prst="rect">
            <a:avLst/>
          </a:prstGeom>
          <a:noFill/>
          <a:ln w="9525">
            <a:noFill/>
            <a:miter lim="800000"/>
            <a:headEnd/>
            <a:tailEnd/>
          </a:ln>
        </p:spPr>
      </p:pic>
      <p:sp>
        <p:nvSpPr>
          <p:cNvPr id="30725" name="Text Box 8"/>
          <p:cNvSpPr txBox="1">
            <a:spLocks noChangeArrowheads="1"/>
          </p:cNvSpPr>
          <p:nvPr/>
        </p:nvSpPr>
        <p:spPr bwMode="auto">
          <a:xfrm>
            <a:off x="3505200" y="2971800"/>
            <a:ext cx="5486400" cy="2369880"/>
          </a:xfrm>
          <a:prstGeom prst="rect">
            <a:avLst/>
          </a:prstGeom>
          <a:noFill/>
          <a:ln w="9525">
            <a:noFill/>
            <a:miter lim="800000"/>
            <a:headEnd/>
            <a:tailEnd/>
          </a:ln>
        </p:spPr>
        <p:txBody>
          <a:bodyPr wrap="square">
            <a:spAutoFit/>
          </a:bodyPr>
          <a:lstStyle/>
          <a:p>
            <a:pPr algn="r" eaLnBrk="0" hangingPunct="0"/>
            <a:r>
              <a:rPr lang="en-GB" sz="2000" b="1" dirty="0" smtClean="0"/>
              <a:t>About interlinking global communities</a:t>
            </a:r>
            <a:endParaRPr lang="en-GB" sz="2000" b="1" dirty="0"/>
          </a:p>
          <a:p>
            <a:pPr algn="r" eaLnBrk="0" hangingPunct="0">
              <a:buFontTx/>
              <a:buChar char="•"/>
            </a:pPr>
            <a:r>
              <a:rPr lang="en-GB" sz="2000" dirty="0"/>
              <a:t> </a:t>
            </a:r>
            <a:r>
              <a:rPr lang="en-GB" dirty="0">
                <a:solidFill>
                  <a:srgbClr val="C00000"/>
                </a:solidFill>
              </a:rPr>
              <a:t>more than one </a:t>
            </a:r>
            <a:r>
              <a:rPr lang="en-GB" dirty="0"/>
              <a:t>organisation</a:t>
            </a:r>
          </a:p>
          <a:p>
            <a:pPr algn="r" eaLnBrk="0" hangingPunct="0">
              <a:buFontTx/>
              <a:buChar char="•"/>
            </a:pPr>
            <a:r>
              <a:rPr lang="en-GB" dirty="0"/>
              <a:t> </a:t>
            </a:r>
            <a:r>
              <a:rPr lang="en-GB" dirty="0">
                <a:solidFill>
                  <a:srgbClr val="C00000"/>
                </a:solidFill>
              </a:rPr>
              <a:t>more than one</a:t>
            </a:r>
            <a:r>
              <a:rPr lang="en-GB" dirty="0"/>
              <a:t> application</a:t>
            </a:r>
          </a:p>
          <a:p>
            <a:pPr algn="r" eaLnBrk="0" hangingPunct="0">
              <a:buFontTx/>
              <a:buChar char="•"/>
            </a:pPr>
            <a:r>
              <a:rPr lang="en-GB" dirty="0"/>
              <a:t> </a:t>
            </a:r>
            <a:r>
              <a:rPr lang="en-GB" dirty="0">
                <a:solidFill>
                  <a:srgbClr val="C00000"/>
                </a:solidFill>
              </a:rPr>
              <a:t>more than one </a:t>
            </a:r>
            <a:r>
              <a:rPr lang="en-GB" dirty="0"/>
              <a:t>…</a:t>
            </a:r>
          </a:p>
          <a:p>
            <a:pPr algn="r" eaLnBrk="0" hangingPunct="0">
              <a:buFontTx/>
              <a:buChar char="•"/>
            </a:pPr>
            <a:endParaRPr lang="en-GB" dirty="0" smtClean="0"/>
          </a:p>
          <a:p>
            <a:pPr algn="r" eaLnBrk="0" hangingPunct="0"/>
            <a:r>
              <a:rPr lang="en-GB" b="1" dirty="0" smtClean="0"/>
              <a:t>Based on</a:t>
            </a:r>
            <a:endParaRPr lang="en-GB" b="1" dirty="0"/>
          </a:p>
          <a:p>
            <a:pPr algn="r" eaLnBrk="0" hangingPunct="0">
              <a:buFontTx/>
              <a:buChar char="•"/>
            </a:pPr>
            <a:r>
              <a:rPr lang="en-GB" dirty="0"/>
              <a:t> open protocols</a:t>
            </a:r>
          </a:p>
          <a:p>
            <a:pPr algn="r" eaLnBrk="0" hangingPunct="0">
              <a:buFontTx/>
              <a:buChar char="•"/>
            </a:pPr>
            <a:r>
              <a:rPr lang="en-GB" dirty="0"/>
              <a:t> collective service</a:t>
            </a:r>
          </a:p>
        </p:txBody>
      </p:sp>
      <p:pic>
        <p:nvPicPr>
          <p:cNvPr id="82953" name="Picture 9" descr="tutorial-classroom"/>
          <p:cNvPicPr>
            <a:picLocks noChangeAspect="1" noChangeArrowheads="1"/>
          </p:cNvPicPr>
          <p:nvPr/>
        </p:nvPicPr>
        <p:blipFill>
          <a:blip r:embed="rId4"/>
          <a:srcRect/>
          <a:stretch>
            <a:fillRect/>
          </a:stretch>
        </p:blipFill>
        <p:spPr bwMode="auto">
          <a:xfrm>
            <a:off x="447143" y="1186114"/>
            <a:ext cx="1504645" cy="1125808"/>
          </a:xfrm>
          <a:prstGeom prst="rect">
            <a:avLst/>
          </a:prstGeom>
          <a:noFill/>
          <a:ln w="28575">
            <a:solidFill>
              <a:schemeClr val="tx1"/>
            </a:solidFill>
            <a:miter lim="800000"/>
            <a:headEnd/>
            <a:tailEnd/>
          </a:ln>
          <a:effectLst>
            <a:outerShdw dist="107763" dir="2700000" algn="ctr" rotWithShape="0">
              <a:srgbClr val="808080">
                <a:alpha val="50000"/>
              </a:srgbClr>
            </a:outerShdw>
          </a:effectLst>
        </p:spPr>
      </p:pic>
      <p:sp>
        <p:nvSpPr>
          <p:cNvPr id="30727" name="Text Box 10"/>
          <p:cNvSpPr txBox="1">
            <a:spLocks noChangeArrowheads="1"/>
          </p:cNvSpPr>
          <p:nvPr/>
        </p:nvSpPr>
        <p:spPr bwMode="auto">
          <a:xfrm>
            <a:off x="2286000" y="1143000"/>
            <a:ext cx="2167074" cy="615553"/>
          </a:xfrm>
          <a:prstGeom prst="rect">
            <a:avLst/>
          </a:prstGeom>
          <a:noFill/>
          <a:ln w="9525">
            <a:noFill/>
            <a:miter lim="800000"/>
            <a:headEnd/>
            <a:tailEnd/>
          </a:ln>
        </p:spPr>
        <p:txBody>
          <a:bodyPr wrap="square">
            <a:spAutoFit/>
          </a:bodyPr>
          <a:lstStyle/>
          <a:p>
            <a:pPr eaLnBrk="0" hangingPunct="0"/>
            <a:r>
              <a:rPr lang="en-GB" sz="1200" b="1"/>
              <a:t>Cycle scavenging</a:t>
            </a:r>
          </a:p>
          <a:p>
            <a:pPr eaLnBrk="0" hangingPunct="0">
              <a:buFontTx/>
              <a:buChar char="•"/>
            </a:pPr>
            <a:r>
              <a:rPr lang="en-GB" sz="1100"/>
              <a:t> harvest idle compute power</a:t>
            </a:r>
          </a:p>
          <a:p>
            <a:pPr eaLnBrk="0" hangingPunct="0">
              <a:buFontTx/>
              <a:buChar char="•"/>
            </a:pPr>
            <a:r>
              <a:rPr lang="en-GB" sz="1100"/>
              <a:t> improve RoI on desktops</a:t>
            </a:r>
          </a:p>
        </p:txBody>
      </p:sp>
      <p:sp>
        <p:nvSpPr>
          <p:cNvPr id="30730" name="Rectangle 12"/>
          <p:cNvSpPr>
            <a:spLocks noChangeArrowheads="1"/>
          </p:cNvSpPr>
          <p:nvPr/>
        </p:nvSpPr>
        <p:spPr bwMode="auto">
          <a:xfrm>
            <a:off x="228600" y="1143000"/>
            <a:ext cx="4495800" cy="1248017"/>
          </a:xfrm>
          <a:prstGeom prst="rect">
            <a:avLst/>
          </a:prstGeom>
          <a:solidFill>
            <a:srgbClr val="FFFFFF">
              <a:alpha val="67058"/>
            </a:srgbClr>
          </a:solidFill>
          <a:ln w="9525">
            <a:noFill/>
            <a:miter lim="800000"/>
            <a:headEnd/>
            <a:tailEnd/>
          </a:ln>
        </p:spPr>
        <p:txBody>
          <a:bodyPr wrap="none" anchor="ctr"/>
          <a:lstStyle/>
          <a:p>
            <a:pPr algn="ctr" eaLnBrk="0" hangingPunct="0"/>
            <a:endParaRPr lang="en-US" sz="1200"/>
          </a:p>
        </p:txBody>
      </p:sp>
      <p:sp>
        <p:nvSpPr>
          <p:cNvPr id="30731" name="Rectangle 12"/>
          <p:cNvSpPr>
            <a:spLocks noChangeArrowheads="1"/>
          </p:cNvSpPr>
          <p:nvPr/>
        </p:nvSpPr>
        <p:spPr bwMode="auto">
          <a:xfrm>
            <a:off x="4588635" y="914400"/>
            <a:ext cx="4070374" cy="1829973"/>
          </a:xfrm>
          <a:prstGeom prst="rect">
            <a:avLst/>
          </a:prstGeom>
          <a:solidFill>
            <a:srgbClr val="FFFFFF">
              <a:alpha val="67058"/>
            </a:srgbClr>
          </a:solidFill>
          <a:ln w="9525">
            <a:noFill/>
            <a:miter lim="800000"/>
            <a:headEnd/>
            <a:tailEnd/>
          </a:ln>
        </p:spPr>
        <p:txBody>
          <a:bodyPr wrap="none" anchor="ctr"/>
          <a:lstStyle/>
          <a:p>
            <a:pPr algn="ctr" eaLnBrk="0" hangingPunct="0"/>
            <a:endParaRPr lang="en-US" sz="1200"/>
          </a:p>
        </p:txBody>
      </p:sp>
      <p:sp>
        <p:nvSpPr>
          <p:cNvPr id="14" name="Text Box 8"/>
          <p:cNvSpPr txBox="1">
            <a:spLocks noChangeArrowheads="1"/>
          </p:cNvSpPr>
          <p:nvPr/>
        </p:nvSpPr>
        <p:spPr bwMode="auto">
          <a:xfrm>
            <a:off x="3657600" y="5867400"/>
            <a:ext cx="5486400" cy="400110"/>
          </a:xfrm>
          <a:prstGeom prst="rect">
            <a:avLst/>
          </a:prstGeom>
          <a:noFill/>
          <a:ln w="9525">
            <a:noFill/>
            <a:miter lim="800000"/>
            <a:headEnd/>
            <a:tailEnd/>
          </a:ln>
        </p:spPr>
        <p:txBody>
          <a:bodyPr wrap="square">
            <a:spAutoFit/>
          </a:bodyPr>
          <a:lstStyle/>
          <a:p>
            <a:pPr algn="r" eaLnBrk="0" hangingPunct="0"/>
            <a:r>
              <a:rPr lang="en-GB" sz="2000" b="1" dirty="0" smtClean="0"/>
              <a:t>In an usable, </a:t>
            </a:r>
            <a:r>
              <a:rPr lang="en-GB" sz="2000" b="1" dirty="0" smtClean="0">
                <a:solidFill>
                  <a:srgbClr val="C00000"/>
                </a:solidFill>
              </a:rPr>
              <a:t>persistent</a:t>
            </a:r>
            <a:r>
              <a:rPr lang="en-GB" sz="2000" b="1" dirty="0" smtClean="0"/>
              <a:t> manner</a:t>
            </a:r>
            <a:endParaRPr lang="en-GB" sz="2000" b="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31"/>
                                        </p:tgtEl>
                                        <p:attrNameLst>
                                          <p:attrName>style.visibility</p:attrName>
                                        </p:attrNameLst>
                                      </p:cBhvr>
                                      <p:to>
                                        <p:strVal val="visible"/>
                                      </p:to>
                                    </p:set>
                                    <p:animEffect transition="in" filter="blinds(horizontal)">
                                      <p:cBhvr>
                                        <p:cTn id="7" dur="500"/>
                                        <p:tgtEl>
                                          <p:spTgt spid="3073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0730"/>
                                        </p:tgtEl>
                                        <p:attrNameLst>
                                          <p:attrName>style.visibility</p:attrName>
                                        </p:attrNameLst>
                                      </p:cBhvr>
                                      <p:to>
                                        <p:strVal val="visible"/>
                                      </p:to>
                                    </p:set>
                                    <p:animEffect transition="in" filter="blinds(horizontal)">
                                      <p:cBhvr>
                                        <p:cTn id="10" dur="500"/>
                                        <p:tgtEl>
                                          <p:spTgt spid="307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0" grpId="0" animBg="1"/>
      <p:bldP spid="3073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371600" y="0"/>
            <a:ext cx="7772400" cy="803275"/>
          </a:xfrm>
        </p:spPr>
        <p:txBody>
          <a:bodyPr/>
          <a:lstStyle/>
          <a:p>
            <a:pPr eaLnBrk="1" hangingPunct="1"/>
            <a:r>
              <a:rPr lang="en-GB" sz="2800" dirty="0" smtClean="0"/>
              <a:t>Grid Infrastructure</a:t>
            </a:r>
          </a:p>
        </p:txBody>
      </p:sp>
      <p:pic>
        <p:nvPicPr>
          <p:cNvPr id="24579" name="Picture 4"/>
          <p:cNvPicPr>
            <a:picLocks noChangeAspect="1" noChangeArrowheads="1"/>
          </p:cNvPicPr>
          <p:nvPr/>
        </p:nvPicPr>
        <p:blipFill>
          <a:blip r:embed="rId2"/>
          <a:srcRect/>
          <a:stretch>
            <a:fillRect/>
          </a:stretch>
        </p:blipFill>
        <p:spPr bwMode="auto">
          <a:xfrm>
            <a:off x="4379913" y="3128962"/>
            <a:ext cx="4764087" cy="3424238"/>
          </a:xfrm>
          <a:prstGeom prst="rect">
            <a:avLst/>
          </a:prstGeom>
          <a:noFill/>
          <a:ln w="9525" algn="ctr">
            <a:noFill/>
            <a:miter lim="800000"/>
            <a:headEnd/>
            <a:tailEnd/>
          </a:ln>
        </p:spPr>
      </p:pic>
      <p:sp>
        <p:nvSpPr>
          <p:cNvPr id="24580" name="Rectangle 5"/>
          <p:cNvSpPr>
            <a:spLocks noChangeArrowheads="1"/>
          </p:cNvSpPr>
          <p:nvPr/>
        </p:nvSpPr>
        <p:spPr bwMode="auto">
          <a:xfrm>
            <a:off x="381000" y="1038225"/>
            <a:ext cx="8643938" cy="866775"/>
          </a:xfrm>
          <a:prstGeom prst="rect">
            <a:avLst/>
          </a:prstGeom>
          <a:noFill/>
          <a:ln w="9525">
            <a:noFill/>
            <a:miter lim="800000"/>
            <a:headEnd/>
            <a:tailEnd/>
          </a:ln>
        </p:spPr>
        <p:txBody>
          <a:bodyPr/>
          <a:lstStyle/>
          <a:p>
            <a:pPr>
              <a:spcBef>
                <a:spcPct val="20000"/>
              </a:spcBef>
            </a:pPr>
            <a:r>
              <a:rPr lang="en-GB" sz="2400" dirty="0">
                <a:solidFill>
                  <a:srgbClr val="C00000"/>
                </a:solidFill>
              </a:rPr>
              <a:t>To bring </a:t>
            </a:r>
            <a:r>
              <a:rPr lang="en-GB" sz="2400" dirty="0" smtClean="0">
                <a:solidFill>
                  <a:srgbClr val="C00000"/>
                </a:solidFill>
              </a:rPr>
              <a:t>about ICT-enhanced </a:t>
            </a:r>
            <a:r>
              <a:rPr lang="en-GB" sz="2400" dirty="0" smtClean="0">
                <a:solidFill>
                  <a:srgbClr val="C00000"/>
                </a:solidFill>
              </a:rPr>
              <a:t>research – </a:t>
            </a:r>
            <a:r>
              <a:rPr lang="en-GB" sz="2400" dirty="0" smtClean="0">
                <a:solidFill>
                  <a:srgbClr val="C00000"/>
                </a:solidFill>
              </a:rPr>
              <a:t>and </a:t>
            </a:r>
            <a:r>
              <a:rPr lang="en-GB" sz="2400" dirty="0">
                <a:solidFill>
                  <a:srgbClr val="C00000"/>
                </a:solidFill>
              </a:rPr>
              <a:t>sustain </a:t>
            </a:r>
            <a:r>
              <a:rPr lang="en-GB" sz="2400" dirty="0" smtClean="0">
                <a:solidFill>
                  <a:srgbClr val="C00000"/>
                </a:solidFill>
              </a:rPr>
              <a:t>it – </a:t>
            </a:r>
            <a:br>
              <a:rPr lang="en-GB" sz="2400" dirty="0" smtClean="0">
                <a:solidFill>
                  <a:srgbClr val="C00000"/>
                </a:solidFill>
              </a:rPr>
            </a:br>
            <a:r>
              <a:rPr lang="en-GB" sz="2400" dirty="0" smtClean="0">
                <a:solidFill>
                  <a:srgbClr val="C00000"/>
                </a:solidFill>
              </a:rPr>
              <a:t>requires  a </a:t>
            </a:r>
            <a:r>
              <a:rPr lang="en-GB" sz="2400" i="1" dirty="0">
                <a:solidFill>
                  <a:srgbClr val="C00000"/>
                </a:solidFill>
              </a:rPr>
              <a:t>persistent </a:t>
            </a:r>
            <a:r>
              <a:rPr lang="en-GB" sz="2400" i="1" dirty="0" smtClean="0">
                <a:solidFill>
                  <a:srgbClr val="C00000"/>
                </a:solidFill>
              </a:rPr>
              <a:t>infrastructure, </a:t>
            </a:r>
            <a:r>
              <a:rPr lang="en-GB" sz="2400" dirty="0">
                <a:solidFill>
                  <a:srgbClr val="C00000"/>
                </a:solidFill>
              </a:rPr>
              <a:t>based on </a:t>
            </a:r>
            <a:r>
              <a:rPr lang="en-GB" sz="2400" dirty="0" smtClean="0">
                <a:solidFill>
                  <a:srgbClr val="C00000"/>
                </a:solidFill>
              </a:rPr>
              <a:t>standards</a:t>
            </a:r>
            <a:endParaRPr lang="en-GB" sz="2400" dirty="0">
              <a:solidFill>
                <a:srgbClr val="C00000"/>
              </a:solidFill>
            </a:endParaRPr>
          </a:p>
        </p:txBody>
      </p:sp>
      <p:sp>
        <p:nvSpPr>
          <p:cNvPr id="24581" name="Text Box 6"/>
          <p:cNvSpPr txBox="1">
            <a:spLocks noChangeArrowheads="1"/>
          </p:cNvSpPr>
          <p:nvPr/>
        </p:nvSpPr>
        <p:spPr bwMode="auto">
          <a:xfrm>
            <a:off x="4321175" y="1895475"/>
            <a:ext cx="4608513" cy="1061829"/>
          </a:xfrm>
          <a:prstGeom prst="rect">
            <a:avLst/>
          </a:prstGeom>
          <a:noFill/>
          <a:ln w="9525">
            <a:noFill/>
            <a:miter lim="800000"/>
            <a:headEnd/>
            <a:tailEnd/>
          </a:ln>
        </p:spPr>
        <p:txBody>
          <a:bodyPr>
            <a:spAutoFit/>
          </a:bodyPr>
          <a:lstStyle/>
          <a:p>
            <a:pPr eaLnBrk="0" hangingPunct="0">
              <a:spcBef>
                <a:spcPct val="50000"/>
              </a:spcBef>
            </a:pPr>
            <a:r>
              <a:rPr lang="en-GB" b="1" dirty="0"/>
              <a:t>Hardware infrastructure</a:t>
            </a:r>
          </a:p>
          <a:p>
            <a:pPr eaLnBrk="0" hangingPunct="0">
              <a:spcBef>
                <a:spcPct val="50000"/>
              </a:spcBef>
            </a:pPr>
            <a:r>
              <a:rPr lang="en-GB" dirty="0" smtClean="0">
                <a:solidFill>
                  <a:srgbClr val="333399"/>
                </a:solidFill>
              </a:rPr>
              <a:t>Networks, clusters</a:t>
            </a:r>
            <a:r>
              <a:rPr lang="en-GB" dirty="0">
                <a:solidFill>
                  <a:srgbClr val="333399"/>
                </a:solidFill>
              </a:rPr>
              <a:t>, supercomputers, databases, mass storage, </a:t>
            </a:r>
            <a:r>
              <a:rPr lang="en-GB" dirty="0" smtClean="0">
                <a:solidFill>
                  <a:srgbClr val="333399"/>
                </a:solidFill>
              </a:rPr>
              <a:t>visualisation, ...</a:t>
            </a:r>
            <a:endParaRPr lang="en-GB" dirty="0">
              <a:solidFill>
                <a:srgbClr val="333399"/>
              </a:solidFill>
            </a:endParaRPr>
          </a:p>
        </p:txBody>
      </p:sp>
      <p:sp>
        <p:nvSpPr>
          <p:cNvPr id="24582" name="Text Box 7"/>
          <p:cNvSpPr txBox="1">
            <a:spLocks noChangeArrowheads="1"/>
          </p:cNvSpPr>
          <p:nvPr/>
        </p:nvSpPr>
        <p:spPr bwMode="auto">
          <a:xfrm>
            <a:off x="214313" y="4067175"/>
            <a:ext cx="4968875" cy="1328737"/>
          </a:xfrm>
          <a:prstGeom prst="rect">
            <a:avLst/>
          </a:prstGeom>
          <a:noFill/>
          <a:ln w="9525">
            <a:noFill/>
            <a:miter lim="800000"/>
            <a:headEnd/>
            <a:tailEnd/>
          </a:ln>
        </p:spPr>
        <p:txBody>
          <a:bodyPr>
            <a:spAutoFit/>
          </a:bodyPr>
          <a:lstStyle/>
          <a:p>
            <a:pPr eaLnBrk="0" hangingPunct="0">
              <a:spcBef>
                <a:spcPct val="50000"/>
              </a:spcBef>
            </a:pPr>
            <a:r>
              <a:rPr lang="en-GB" b="1"/>
              <a:t>Software infrastructure</a:t>
            </a:r>
          </a:p>
          <a:p>
            <a:pPr eaLnBrk="0" hangingPunct="0">
              <a:spcBef>
                <a:spcPct val="50000"/>
              </a:spcBef>
            </a:pPr>
            <a:r>
              <a:rPr lang="en-GB">
                <a:solidFill>
                  <a:srgbClr val="333399"/>
                </a:solidFill>
              </a:rPr>
              <a:t>execution services, workflow, resource information systems, database access, storage management, meta-data</a:t>
            </a:r>
          </a:p>
        </p:txBody>
      </p:sp>
      <p:sp>
        <p:nvSpPr>
          <p:cNvPr id="24583" name="Text Box 8"/>
          <p:cNvSpPr txBox="1">
            <a:spLocks noChangeArrowheads="1"/>
          </p:cNvSpPr>
          <p:nvPr/>
        </p:nvSpPr>
        <p:spPr bwMode="auto">
          <a:xfrm>
            <a:off x="1611313" y="5484812"/>
            <a:ext cx="3960812" cy="1061829"/>
          </a:xfrm>
          <a:prstGeom prst="rect">
            <a:avLst/>
          </a:prstGeom>
          <a:noFill/>
          <a:ln w="9525">
            <a:noFill/>
            <a:miter lim="800000"/>
            <a:headEnd/>
            <a:tailEnd/>
          </a:ln>
        </p:spPr>
        <p:txBody>
          <a:bodyPr>
            <a:spAutoFit/>
          </a:bodyPr>
          <a:lstStyle/>
          <a:p>
            <a:pPr eaLnBrk="0" hangingPunct="0">
              <a:spcBef>
                <a:spcPct val="50000"/>
              </a:spcBef>
            </a:pPr>
            <a:r>
              <a:rPr lang="en-GB" b="1" dirty="0"/>
              <a:t>Application infrastructure</a:t>
            </a:r>
          </a:p>
          <a:p>
            <a:pPr eaLnBrk="0" hangingPunct="0">
              <a:spcBef>
                <a:spcPct val="50000"/>
              </a:spcBef>
            </a:pPr>
            <a:r>
              <a:rPr lang="en-GB" dirty="0">
                <a:solidFill>
                  <a:srgbClr val="333399"/>
                </a:solidFill>
              </a:rPr>
              <a:t>user support, </a:t>
            </a:r>
            <a:r>
              <a:rPr lang="en-GB" dirty="0" smtClean="0">
                <a:solidFill>
                  <a:srgbClr val="333399"/>
                </a:solidFill>
              </a:rPr>
              <a:t>training, integration in domain specific software, ...</a:t>
            </a:r>
            <a:endParaRPr lang="en-GB" dirty="0">
              <a:solidFill>
                <a:srgbClr val="333399"/>
              </a:solidFill>
            </a:endParaRPr>
          </a:p>
        </p:txBody>
      </p:sp>
      <p:sp>
        <p:nvSpPr>
          <p:cNvPr id="24584" name="Text Box 6"/>
          <p:cNvSpPr txBox="1">
            <a:spLocks noChangeArrowheads="1"/>
          </p:cNvSpPr>
          <p:nvPr/>
        </p:nvSpPr>
        <p:spPr bwMode="auto">
          <a:xfrm>
            <a:off x="1066800" y="2925762"/>
            <a:ext cx="4608513" cy="1062038"/>
          </a:xfrm>
          <a:prstGeom prst="rect">
            <a:avLst/>
          </a:prstGeom>
          <a:noFill/>
          <a:ln w="9525">
            <a:noFill/>
            <a:miter lim="800000"/>
            <a:headEnd/>
            <a:tailEnd/>
          </a:ln>
        </p:spPr>
        <p:txBody>
          <a:bodyPr>
            <a:spAutoFit/>
          </a:bodyPr>
          <a:lstStyle/>
          <a:p>
            <a:pPr eaLnBrk="0" hangingPunct="0">
              <a:spcBef>
                <a:spcPct val="50000"/>
              </a:spcBef>
            </a:pPr>
            <a:r>
              <a:rPr lang="en-GB" b="1" dirty="0"/>
              <a:t>Trust and </a:t>
            </a:r>
            <a:r>
              <a:rPr lang="en-GB" b="1" dirty="0" smtClean="0"/>
              <a:t>‘federated’ infrastructure</a:t>
            </a:r>
            <a:endParaRPr lang="en-GB" b="1" dirty="0"/>
          </a:p>
          <a:p>
            <a:pPr eaLnBrk="0" hangingPunct="0">
              <a:spcBef>
                <a:spcPct val="50000"/>
              </a:spcBef>
            </a:pPr>
            <a:r>
              <a:rPr lang="en-GB" dirty="0">
                <a:solidFill>
                  <a:srgbClr val="333399"/>
                </a:solidFill>
              </a:rPr>
              <a:t>authentication, authorization, accounting, billing and </a:t>
            </a:r>
            <a:r>
              <a:rPr lang="en-GB" dirty="0" smtClean="0">
                <a:solidFill>
                  <a:srgbClr val="333399"/>
                </a:solidFill>
              </a:rPr>
              <a:t>settlement, policy agreements</a:t>
            </a:r>
            <a:endParaRPr lang="en-GB" dirty="0">
              <a:solidFill>
                <a:srgbClr val="333399"/>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A Grid Network</a:t>
            </a:r>
            <a:endParaRPr lang="en-US" sz="2800" dirty="0"/>
          </a:p>
        </p:txBody>
      </p:sp>
      <p:sp>
        <p:nvSpPr>
          <p:cNvPr id="3" name="Content Placeholder 2"/>
          <p:cNvSpPr>
            <a:spLocks noGrp="1"/>
          </p:cNvSpPr>
          <p:nvPr>
            <p:ph idx="1"/>
          </p:nvPr>
        </p:nvSpPr>
        <p:spPr/>
        <p:txBody>
          <a:bodyPr/>
          <a:lstStyle/>
          <a:p>
            <a:r>
              <a:rPr lang="en-US" dirty="0" smtClean="0"/>
              <a:t>Europe, through its national grids and coordination, </a:t>
            </a:r>
            <a:br>
              <a:rPr lang="en-US" dirty="0" smtClean="0"/>
            </a:br>
            <a:r>
              <a:rPr lang="en-US" dirty="0" smtClean="0"/>
              <a:t>is building a </a:t>
            </a:r>
            <a:r>
              <a:rPr lang="en-US" dirty="0" smtClean="0">
                <a:solidFill>
                  <a:srgbClr val="C00000"/>
                </a:solidFill>
              </a:rPr>
              <a:t>multi-disciplinary</a:t>
            </a:r>
            <a:r>
              <a:rPr lang="en-US" dirty="0" smtClean="0"/>
              <a:t> grid for research</a:t>
            </a:r>
          </a:p>
          <a:p>
            <a:r>
              <a:rPr lang="en-US" dirty="0" smtClean="0"/>
              <a:t>Based on the high-bandwidth network</a:t>
            </a:r>
          </a:p>
          <a:p>
            <a:r>
              <a:rPr lang="en-US" dirty="0" smtClean="0"/>
              <a:t>As a </a:t>
            </a:r>
            <a:r>
              <a:rPr lang="en-US" dirty="0" smtClean="0">
                <a:solidFill>
                  <a:srgbClr val="C00000"/>
                </a:solidFill>
              </a:rPr>
              <a:t>sustainable</a:t>
            </a:r>
            <a:r>
              <a:rPr lang="en-US" dirty="0" smtClean="0"/>
              <a:t>, ‘always-on’, </a:t>
            </a:r>
            <a:r>
              <a:rPr lang="en-US" dirty="0" smtClean="0">
                <a:solidFill>
                  <a:srgbClr val="C00000"/>
                </a:solidFill>
              </a:rPr>
              <a:t>standards-based</a:t>
            </a:r>
            <a:r>
              <a:rPr lang="en-US" dirty="0" smtClean="0"/>
              <a:t> service</a:t>
            </a:r>
            <a:br>
              <a:rPr lang="en-US" dirty="0" smtClean="0"/>
            </a:br>
            <a:endParaRPr lang="en-US" dirty="0" smtClean="0"/>
          </a:p>
        </p:txBody>
      </p:sp>
      <p:sp>
        <p:nvSpPr>
          <p:cNvPr id="4" name="Footer Placeholder 3"/>
          <p:cNvSpPr>
            <a:spLocks noGrp="1"/>
          </p:cNvSpPr>
          <p:nvPr>
            <p:ph type="ftr" sz="quarter" idx="10"/>
          </p:nvPr>
        </p:nvSpPr>
        <p:spPr/>
        <p:txBody>
          <a:bodyPr/>
          <a:lstStyle/>
          <a:p>
            <a:r>
              <a:rPr lang="en-US" smtClean="0"/>
              <a:t>David Groep, Belnet Networking Conference 2008</a:t>
            </a:r>
            <a:endParaRPr lang="en-GB" dirty="0"/>
          </a:p>
        </p:txBody>
      </p:sp>
      <p:sp>
        <p:nvSpPr>
          <p:cNvPr id="5" name="Slide Number Placeholder 4"/>
          <p:cNvSpPr>
            <a:spLocks noGrp="1"/>
          </p:cNvSpPr>
          <p:nvPr>
            <p:ph type="sldNum" sz="quarter" idx="11"/>
          </p:nvPr>
        </p:nvSpPr>
        <p:spPr/>
        <p:txBody>
          <a:bodyPr/>
          <a:lstStyle/>
          <a:p>
            <a:fld id="{701230CC-086A-4867-9917-DA84A402D928}" type="slidenum">
              <a:rPr lang="en-GB" smtClean="0"/>
              <a:pPr/>
              <a:t>6</a:t>
            </a:fld>
            <a:endParaRPr lang="en-GB"/>
          </a:p>
        </p:txBody>
      </p:sp>
      <p:pic>
        <p:nvPicPr>
          <p:cNvPr id="49" name="Picture 4" descr="vostructure-egee"/>
          <p:cNvPicPr>
            <a:picLocks noChangeAspect="1" noChangeArrowheads="1"/>
          </p:cNvPicPr>
          <p:nvPr/>
        </p:nvPicPr>
        <p:blipFill>
          <a:blip r:embed="rId2"/>
          <a:srcRect/>
          <a:stretch>
            <a:fillRect/>
          </a:stretch>
        </p:blipFill>
        <p:spPr bwMode="auto">
          <a:xfrm>
            <a:off x="990600" y="2792412"/>
            <a:ext cx="6907213" cy="3684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 name="Footer Placeholder 3"/>
          <p:cNvSpPr>
            <a:spLocks noGrp="1"/>
          </p:cNvSpPr>
          <p:nvPr>
            <p:ph type="ftr" sz="quarter" idx="10"/>
          </p:nvPr>
        </p:nvSpPr>
        <p:spPr/>
        <p:txBody>
          <a:bodyPr/>
          <a:lstStyle/>
          <a:p>
            <a:r>
              <a:rPr lang="en-US" smtClean="0"/>
              <a:t>David Groep, Belnet Networking Conference 2008</a:t>
            </a:r>
            <a:endParaRPr lang="en-GB"/>
          </a:p>
        </p:txBody>
      </p:sp>
      <p:sp>
        <p:nvSpPr>
          <p:cNvPr id="202" name="Slide Number Placeholder 4"/>
          <p:cNvSpPr>
            <a:spLocks noGrp="1"/>
          </p:cNvSpPr>
          <p:nvPr>
            <p:ph type="sldNum" sz="quarter" idx="11"/>
          </p:nvPr>
        </p:nvSpPr>
        <p:spPr/>
        <p:txBody>
          <a:bodyPr/>
          <a:lstStyle/>
          <a:p>
            <a:fld id="{E05CAF84-15C9-49BF-AFCA-D3715AFD8337}" type="slidenum">
              <a:rPr lang="en-GB"/>
              <a:pPr/>
              <a:t>7</a:t>
            </a:fld>
            <a:endParaRPr lang="en-GB"/>
          </a:p>
        </p:txBody>
      </p:sp>
      <p:sp>
        <p:nvSpPr>
          <p:cNvPr id="565250" name="Rectangle 2"/>
          <p:cNvSpPr>
            <a:spLocks noGrp="1" noChangeArrowheads="1"/>
          </p:cNvSpPr>
          <p:nvPr>
            <p:ph type="title"/>
          </p:nvPr>
        </p:nvSpPr>
        <p:spPr>
          <a:xfrm>
            <a:off x="2286000" y="76200"/>
            <a:ext cx="6858000" cy="685800"/>
          </a:xfrm>
        </p:spPr>
        <p:txBody>
          <a:bodyPr/>
          <a:lstStyle/>
          <a:p>
            <a:r>
              <a:rPr lang="en-US" sz="2800" dirty="0" smtClean="0"/>
              <a:t>How e-Infrastructures help </a:t>
            </a:r>
            <a:r>
              <a:rPr lang="en-US" sz="2800" dirty="0"/>
              <a:t>e-Science</a:t>
            </a:r>
          </a:p>
        </p:txBody>
      </p:sp>
      <p:sp>
        <p:nvSpPr>
          <p:cNvPr id="565251" name="Rectangle 3"/>
          <p:cNvSpPr>
            <a:spLocks noGrp="1" noChangeArrowheads="1"/>
          </p:cNvSpPr>
          <p:nvPr>
            <p:ph type="body" idx="1"/>
          </p:nvPr>
        </p:nvSpPr>
        <p:spPr>
          <a:xfrm>
            <a:off x="0" y="974725"/>
            <a:ext cx="8589963" cy="5429250"/>
          </a:xfrm>
        </p:spPr>
        <p:txBody>
          <a:bodyPr/>
          <a:lstStyle/>
          <a:p>
            <a:pPr>
              <a:lnSpc>
                <a:spcPct val="80000"/>
              </a:lnSpc>
            </a:pPr>
            <a:r>
              <a:rPr lang="en-GB" sz="1800" dirty="0"/>
              <a:t>e-Infrastructures provide easier access for</a:t>
            </a:r>
          </a:p>
          <a:p>
            <a:pPr lvl="1">
              <a:lnSpc>
                <a:spcPct val="80000"/>
              </a:lnSpc>
            </a:pPr>
            <a:r>
              <a:rPr lang="en-GB" sz="1700" dirty="0"/>
              <a:t>Small research groups</a:t>
            </a:r>
          </a:p>
          <a:p>
            <a:pPr lvl="1">
              <a:lnSpc>
                <a:spcPct val="80000"/>
              </a:lnSpc>
            </a:pPr>
            <a:r>
              <a:rPr lang="en-GB" sz="1700" dirty="0"/>
              <a:t>Scientists from many different fields</a:t>
            </a:r>
          </a:p>
          <a:p>
            <a:pPr lvl="1">
              <a:lnSpc>
                <a:spcPct val="80000"/>
              </a:lnSpc>
            </a:pPr>
            <a:r>
              <a:rPr lang="en-GB" sz="1700" dirty="0"/>
              <a:t>Remote and still developing countries</a:t>
            </a:r>
          </a:p>
          <a:p>
            <a:pPr>
              <a:lnSpc>
                <a:spcPct val="80000"/>
              </a:lnSpc>
            </a:pPr>
            <a:endParaRPr lang="en-US" sz="1800" dirty="0"/>
          </a:p>
          <a:p>
            <a:pPr>
              <a:lnSpc>
                <a:spcPct val="80000"/>
              </a:lnSpc>
            </a:pPr>
            <a:r>
              <a:rPr lang="en-US" sz="1800" dirty="0" smtClean="0"/>
              <a:t>… to </a:t>
            </a:r>
            <a:r>
              <a:rPr lang="en-US" sz="1800" dirty="0"/>
              <a:t>new technologies</a:t>
            </a:r>
          </a:p>
          <a:p>
            <a:pPr lvl="1">
              <a:lnSpc>
                <a:spcPct val="80000"/>
              </a:lnSpc>
            </a:pPr>
            <a:r>
              <a:rPr lang="en-GB" sz="1700" dirty="0" smtClean="0"/>
              <a:t>Produce, store and search massive</a:t>
            </a:r>
            <a:br>
              <a:rPr lang="en-GB" sz="1700" dirty="0" smtClean="0"/>
            </a:br>
            <a:r>
              <a:rPr lang="en-GB" sz="1700" dirty="0" smtClean="0"/>
              <a:t>amounts of </a:t>
            </a:r>
            <a:r>
              <a:rPr lang="en-GB" sz="1700" dirty="0"/>
              <a:t>data</a:t>
            </a:r>
          </a:p>
          <a:p>
            <a:pPr lvl="1">
              <a:lnSpc>
                <a:spcPct val="80000"/>
              </a:lnSpc>
            </a:pPr>
            <a:r>
              <a:rPr lang="en-GB" sz="1700" dirty="0"/>
              <a:t>Transparent access to millions of files </a:t>
            </a:r>
            <a:br>
              <a:rPr lang="en-GB" sz="1700" dirty="0"/>
            </a:br>
            <a:r>
              <a:rPr lang="en-GB" sz="1700" dirty="0"/>
              <a:t>across different administrative domains</a:t>
            </a:r>
            <a:endParaRPr lang="en-US" sz="1700" dirty="0"/>
          </a:p>
          <a:p>
            <a:pPr lvl="1">
              <a:lnSpc>
                <a:spcPct val="80000"/>
              </a:lnSpc>
            </a:pPr>
            <a:r>
              <a:rPr lang="en-GB" sz="1700" dirty="0"/>
              <a:t>Low cost access to resources</a:t>
            </a:r>
          </a:p>
          <a:p>
            <a:pPr lvl="2">
              <a:lnSpc>
                <a:spcPct val="80000"/>
              </a:lnSpc>
            </a:pPr>
            <a:r>
              <a:rPr lang="en-GB" sz="1500" dirty="0"/>
              <a:t>Mobilise large amounts of CPU &amp; storage </a:t>
            </a:r>
            <a:br>
              <a:rPr lang="en-GB" sz="1500" dirty="0"/>
            </a:br>
            <a:r>
              <a:rPr lang="en-GB" sz="1500" dirty="0"/>
              <a:t>on short notice (PC clusters)</a:t>
            </a:r>
          </a:p>
          <a:p>
            <a:pPr lvl="1">
              <a:lnSpc>
                <a:spcPct val="80000"/>
              </a:lnSpc>
            </a:pPr>
            <a:r>
              <a:rPr lang="en-GB" sz="1700" dirty="0"/>
              <a:t>High-end facilities (supercomputers)</a:t>
            </a:r>
          </a:p>
          <a:p>
            <a:pPr>
              <a:lnSpc>
                <a:spcPct val="80000"/>
              </a:lnSpc>
            </a:pPr>
            <a:endParaRPr lang="en-GB" sz="1800" dirty="0"/>
          </a:p>
          <a:p>
            <a:pPr>
              <a:lnSpc>
                <a:spcPct val="80000"/>
              </a:lnSpc>
            </a:pPr>
            <a:r>
              <a:rPr lang="en-GB" sz="1800" dirty="0"/>
              <a:t>And help to find new ways to collaborate</a:t>
            </a:r>
          </a:p>
          <a:p>
            <a:pPr lvl="1">
              <a:lnSpc>
                <a:spcPct val="80000"/>
              </a:lnSpc>
            </a:pPr>
            <a:r>
              <a:rPr lang="en-US" sz="1700" dirty="0" smtClean="0"/>
              <a:t>Eases </a:t>
            </a:r>
            <a:r>
              <a:rPr lang="en-US" sz="1700" dirty="0"/>
              <a:t>distributed </a:t>
            </a:r>
            <a:r>
              <a:rPr lang="en-US" sz="1700" dirty="0" smtClean="0"/>
              <a:t>collaborations &amp; </a:t>
            </a:r>
            <a:r>
              <a:rPr lang="en-GB" sz="1700" dirty="0" smtClean="0"/>
              <a:t>provides</a:t>
            </a:r>
            <a:br>
              <a:rPr lang="en-GB" sz="1700" dirty="0" smtClean="0"/>
            </a:br>
            <a:r>
              <a:rPr lang="en-GB" sz="1700" dirty="0" smtClean="0"/>
              <a:t>new </a:t>
            </a:r>
            <a:r>
              <a:rPr lang="en-GB" sz="1700" dirty="0"/>
              <a:t>ways of community building</a:t>
            </a:r>
          </a:p>
          <a:p>
            <a:pPr lvl="1">
              <a:lnSpc>
                <a:spcPct val="80000"/>
              </a:lnSpc>
            </a:pPr>
            <a:r>
              <a:rPr lang="en-GB" sz="1700" dirty="0" smtClean="0"/>
              <a:t>Develops applications using distributed</a:t>
            </a:r>
            <a:br>
              <a:rPr lang="en-GB" sz="1700" dirty="0" smtClean="0"/>
            </a:br>
            <a:r>
              <a:rPr lang="en-GB" sz="1700" dirty="0" smtClean="0"/>
              <a:t>complex workflows</a:t>
            </a:r>
          </a:p>
          <a:p>
            <a:pPr lvl="1">
              <a:lnSpc>
                <a:spcPct val="80000"/>
              </a:lnSpc>
            </a:pPr>
            <a:r>
              <a:rPr lang="en-GB" sz="1700" dirty="0" smtClean="0"/>
              <a:t>Gives </a:t>
            </a:r>
            <a:r>
              <a:rPr lang="en-GB" sz="1700" dirty="0"/>
              <a:t>easier access to higher education</a:t>
            </a:r>
          </a:p>
          <a:p>
            <a:pPr lvl="1">
              <a:lnSpc>
                <a:spcPct val="80000"/>
              </a:lnSpc>
            </a:pPr>
            <a:endParaRPr lang="en-US" sz="1700" dirty="0"/>
          </a:p>
        </p:txBody>
      </p:sp>
      <p:grpSp>
        <p:nvGrpSpPr>
          <p:cNvPr id="2" name="Group 4"/>
          <p:cNvGrpSpPr>
            <a:grpSpLocks/>
          </p:cNvGrpSpPr>
          <p:nvPr/>
        </p:nvGrpSpPr>
        <p:grpSpPr bwMode="auto">
          <a:xfrm>
            <a:off x="4495800" y="1352550"/>
            <a:ext cx="4616450" cy="4210050"/>
            <a:chOff x="2248" y="626"/>
            <a:chExt cx="3262" cy="2920"/>
          </a:xfrm>
        </p:grpSpPr>
        <p:grpSp>
          <p:nvGrpSpPr>
            <p:cNvPr id="3" name="Group 5"/>
            <p:cNvGrpSpPr>
              <a:grpSpLocks/>
            </p:cNvGrpSpPr>
            <p:nvPr/>
          </p:nvGrpSpPr>
          <p:grpSpPr bwMode="auto">
            <a:xfrm>
              <a:off x="2248" y="1938"/>
              <a:ext cx="3157" cy="1608"/>
              <a:chOff x="1658" y="1963"/>
              <a:chExt cx="3157" cy="1608"/>
            </a:xfrm>
          </p:grpSpPr>
          <p:grpSp>
            <p:nvGrpSpPr>
              <p:cNvPr id="4" name="Group 6"/>
              <p:cNvGrpSpPr>
                <a:grpSpLocks/>
              </p:cNvGrpSpPr>
              <p:nvPr/>
            </p:nvGrpSpPr>
            <p:grpSpPr bwMode="auto">
              <a:xfrm>
                <a:off x="1658" y="2026"/>
                <a:ext cx="3157" cy="1545"/>
                <a:chOff x="1157" y="1963"/>
                <a:chExt cx="3445" cy="2003"/>
              </a:xfrm>
            </p:grpSpPr>
            <p:grpSp>
              <p:nvGrpSpPr>
                <p:cNvPr id="5" name="Group 7"/>
                <p:cNvGrpSpPr>
                  <a:grpSpLocks/>
                </p:cNvGrpSpPr>
                <p:nvPr/>
              </p:nvGrpSpPr>
              <p:grpSpPr bwMode="auto">
                <a:xfrm>
                  <a:off x="1157" y="1963"/>
                  <a:ext cx="3426" cy="2003"/>
                  <a:chOff x="1752" y="1854"/>
                  <a:chExt cx="2016" cy="1179"/>
                </a:xfrm>
              </p:grpSpPr>
              <p:sp>
                <p:nvSpPr>
                  <p:cNvPr id="565256" name="Line 8"/>
                  <p:cNvSpPr>
                    <a:spLocks noChangeShapeType="1"/>
                  </p:cNvSpPr>
                  <p:nvPr/>
                </p:nvSpPr>
                <p:spPr bwMode="auto">
                  <a:xfrm>
                    <a:off x="1926" y="2220"/>
                    <a:ext cx="1023" cy="696"/>
                  </a:xfrm>
                  <a:prstGeom prst="line">
                    <a:avLst/>
                  </a:prstGeom>
                  <a:noFill/>
                  <a:ln w="9525">
                    <a:solidFill>
                      <a:srgbClr val="DDDDDD"/>
                    </a:solidFill>
                    <a:round/>
                    <a:headEnd/>
                    <a:tailEnd/>
                  </a:ln>
                  <a:effectLst/>
                </p:spPr>
                <p:txBody>
                  <a:bodyPr wrap="none" anchor="ctr"/>
                  <a:lstStyle/>
                  <a:p>
                    <a:endParaRPr lang="en-GB"/>
                  </a:p>
                </p:txBody>
              </p:sp>
              <p:sp>
                <p:nvSpPr>
                  <p:cNvPr id="565257" name="Line 9"/>
                  <p:cNvSpPr>
                    <a:spLocks noChangeShapeType="1"/>
                  </p:cNvSpPr>
                  <p:nvPr/>
                </p:nvSpPr>
                <p:spPr bwMode="auto">
                  <a:xfrm>
                    <a:off x="2106" y="2139"/>
                    <a:ext cx="1011" cy="666"/>
                  </a:xfrm>
                  <a:prstGeom prst="line">
                    <a:avLst/>
                  </a:prstGeom>
                  <a:noFill/>
                  <a:ln w="9525">
                    <a:solidFill>
                      <a:srgbClr val="DDDDDD"/>
                    </a:solidFill>
                    <a:round/>
                    <a:headEnd/>
                    <a:tailEnd/>
                  </a:ln>
                  <a:effectLst/>
                </p:spPr>
                <p:txBody>
                  <a:bodyPr wrap="none" anchor="ctr"/>
                  <a:lstStyle/>
                  <a:p>
                    <a:endParaRPr lang="en-GB"/>
                  </a:p>
                </p:txBody>
              </p:sp>
              <p:sp>
                <p:nvSpPr>
                  <p:cNvPr id="565258" name="Line 10"/>
                  <p:cNvSpPr>
                    <a:spLocks noChangeShapeType="1"/>
                  </p:cNvSpPr>
                  <p:nvPr/>
                </p:nvSpPr>
                <p:spPr bwMode="auto">
                  <a:xfrm>
                    <a:off x="2277" y="2064"/>
                    <a:ext cx="1035" cy="636"/>
                  </a:xfrm>
                  <a:prstGeom prst="line">
                    <a:avLst/>
                  </a:prstGeom>
                  <a:noFill/>
                  <a:ln w="9525">
                    <a:solidFill>
                      <a:srgbClr val="DDDDDD"/>
                    </a:solidFill>
                    <a:round/>
                    <a:headEnd/>
                    <a:tailEnd/>
                  </a:ln>
                  <a:effectLst/>
                </p:spPr>
                <p:txBody>
                  <a:bodyPr wrap="none" anchor="ctr"/>
                  <a:lstStyle/>
                  <a:p>
                    <a:endParaRPr lang="en-GB"/>
                  </a:p>
                </p:txBody>
              </p:sp>
              <p:sp>
                <p:nvSpPr>
                  <p:cNvPr id="565259" name="Line 11"/>
                  <p:cNvSpPr>
                    <a:spLocks noChangeShapeType="1"/>
                  </p:cNvSpPr>
                  <p:nvPr/>
                </p:nvSpPr>
                <p:spPr bwMode="auto">
                  <a:xfrm>
                    <a:off x="2439" y="1989"/>
                    <a:ext cx="1032" cy="612"/>
                  </a:xfrm>
                  <a:prstGeom prst="line">
                    <a:avLst/>
                  </a:prstGeom>
                  <a:noFill/>
                  <a:ln w="9525">
                    <a:solidFill>
                      <a:srgbClr val="DDDDDD"/>
                    </a:solidFill>
                    <a:round/>
                    <a:headEnd/>
                    <a:tailEnd/>
                  </a:ln>
                  <a:effectLst/>
                </p:spPr>
                <p:txBody>
                  <a:bodyPr wrap="none" anchor="ctr"/>
                  <a:lstStyle/>
                  <a:p>
                    <a:endParaRPr lang="en-GB"/>
                  </a:p>
                </p:txBody>
              </p:sp>
              <p:sp>
                <p:nvSpPr>
                  <p:cNvPr id="565260" name="Line 12"/>
                  <p:cNvSpPr>
                    <a:spLocks noChangeShapeType="1"/>
                  </p:cNvSpPr>
                  <p:nvPr/>
                </p:nvSpPr>
                <p:spPr bwMode="auto">
                  <a:xfrm>
                    <a:off x="2595" y="1920"/>
                    <a:ext cx="1014" cy="579"/>
                  </a:xfrm>
                  <a:prstGeom prst="line">
                    <a:avLst/>
                  </a:prstGeom>
                  <a:noFill/>
                  <a:ln w="9525">
                    <a:solidFill>
                      <a:srgbClr val="DDDDDD"/>
                    </a:solidFill>
                    <a:round/>
                    <a:headEnd/>
                    <a:tailEnd/>
                  </a:ln>
                  <a:effectLst/>
                </p:spPr>
                <p:txBody>
                  <a:bodyPr wrap="none" anchor="ctr"/>
                  <a:lstStyle/>
                  <a:p>
                    <a:endParaRPr lang="en-GB"/>
                  </a:p>
                </p:txBody>
              </p:sp>
              <p:sp>
                <p:nvSpPr>
                  <p:cNvPr id="565261" name="Line 13"/>
                  <p:cNvSpPr>
                    <a:spLocks noChangeShapeType="1"/>
                  </p:cNvSpPr>
                  <p:nvPr/>
                </p:nvSpPr>
                <p:spPr bwMode="auto">
                  <a:xfrm flipV="1">
                    <a:off x="1929" y="1956"/>
                    <a:ext cx="993" cy="468"/>
                  </a:xfrm>
                  <a:prstGeom prst="line">
                    <a:avLst/>
                  </a:prstGeom>
                  <a:noFill/>
                  <a:ln w="9525">
                    <a:solidFill>
                      <a:srgbClr val="DDDDDD"/>
                    </a:solidFill>
                    <a:round/>
                    <a:headEnd/>
                    <a:tailEnd/>
                  </a:ln>
                  <a:effectLst/>
                </p:spPr>
                <p:txBody>
                  <a:bodyPr wrap="none" anchor="ctr"/>
                  <a:lstStyle/>
                  <a:p>
                    <a:endParaRPr lang="en-GB"/>
                  </a:p>
                </p:txBody>
              </p:sp>
              <p:sp>
                <p:nvSpPr>
                  <p:cNvPr id="565262" name="Line 14"/>
                  <p:cNvSpPr>
                    <a:spLocks noChangeShapeType="1"/>
                  </p:cNvSpPr>
                  <p:nvPr/>
                </p:nvSpPr>
                <p:spPr bwMode="auto">
                  <a:xfrm flipV="1">
                    <a:off x="2118" y="2064"/>
                    <a:ext cx="996" cy="498"/>
                  </a:xfrm>
                  <a:prstGeom prst="line">
                    <a:avLst/>
                  </a:prstGeom>
                  <a:noFill/>
                  <a:ln w="9525">
                    <a:solidFill>
                      <a:srgbClr val="DDDDDD"/>
                    </a:solidFill>
                    <a:round/>
                    <a:headEnd/>
                    <a:tailEnd/>
                  </a:ln>
                  <a:effectLst/>
                </p:spPr>
                <p:txBody>
                  <a:bodyPr wrap="none" anchor="ctr"/>
                  <a:lstStyle/>
                  <a:p>
                    <a:endParaRPr lang="en-GB"/>
                  </a:p>
                </p:txBody>
              </p:sp>
              <p:sp>
                <p:nvSpPr>
                  <p:cNvPr id="565263" name="Line 15"/>
                  <p:cNvSpPr>
                    <a:spLocks noChangeShapeType="1"/>
                  </p:cNvSpPr>
                  <p:nvPr/>
                </p:nvSpPr>
                <p:spPr bwMode="auto">
                  <a:xfrm flipV="1">
                    <a:off x="2313" y="2169"/>
                    <a:ext cx="1005" cy="537"/>
                  </a:xfrm>
                  <a:prstGeom prst="line">
                    <a:avLst/>
                  </a:prstGeom>
                  <a:noFill/>
                  <a:ln w="9525">
                    <a:solidFill>
                      <a:srgbClr val="DDDDDD"/>
                    </a:solidFill>
                    <a:round/>
                    <a:headEnd/>
                    <a:tailEnd/>
                  </a:ln>
                  <a:effectLst/>
                </p:spPr>
                <p:txBody>
                  <a:bodyPr wrap="none" anchor="ctr"/>
                  <a:lstStyle/>
                  <a:p>
                    <a:endParaRPr lang="en-GB"/>
                  </a:p>
                </p:txBody>
              </p:sp>
              <p:sp>
                <p:nvSpPr>
                  <p:cNvPr id="565264" name="Line 16"/>
                  <p:cNvSpPr>
                    <a:spLocks noChangeShapeType="1"/>
                  </p:cNvSpPr>
                  <p:nvPr/>
                </p:nvSpPr>
                <p:spPr bwMode="auto">
                  <a:xfrm flipV="1">
                    <a:off x="2526" y="2292"/>
                    <a:ext cx="1011" cy="570"/>
                  </a:xfrm>
                  <a:prstGeom prst="line">
                    <a:avLst/>
                  </a:prstGeom>
                  <a:noFill/>
                  <a:ln w="9525">
                    <a:solidFill>
                      <a:srgbClr val="DDDDDD"/>
                    </a:solidFill>
                    <a:round/>
                    <a:headEnd/>
                    <a:tailEnd/>
                  </a:ln>
                  <a:effectLst/>
                </p:spPr>
                <p:txBody>
                  <a:bodyPr wrap="none" anchor="ctr"/>
                  <a:lstStyle/>
                  <a:p>
                    <a:endParaRPr lang="en-GB"/>
                  </a:p>
                </p:txBody>
              </p:sp>
              <p:sp>
                <p:nvSpPr>
                  <p:cNvPr id="565265" name="Freeform 17"/>
                  <p:cNvSpPr>
                    <a:spLocks/>
                  </p:cNvSpPr>
                  <p:nvPr/>
                </p:nvSpPr>
                <p:spPr bwMode="auto">
                  <a:xfrm>
                    <a:off x="1752" y="1854"/>
                    <a:ext cx="2016" cy="1179"/>
                  </a:xfrm>
                  <a:custGeom>
                    <a:avLst/>
                    <a:gdLst/>
                    <a:ahLst/>
                    <a:cxnLst>
                      <a:cxn ang="0">
                        <a:pos x="0" y="444"/>
                      </a:cxn>
                      <a:cxn ang="0">
                        <a:pos x="1002" y="1179"/>
                      </a:cxn>
                      <a:cxn ang="0">
                        <a:pos x="2016" y="564"/>
                      </a:cxn>
                      <a:cxn ang="0">
                        <a:pos x="993" y="0"/>
                      </a:cxn>
                      <a:cxn ang="0">
                        <a:pos x="0" y="444"/>
                      </a:cxn>
                    </a:cxnLst>
                    <a:rect l="0" t="0" r="r" b="b"/>
                    <a:pathLst>
                      <a:path w="2016" h="1179">
                        <a:moveTo>
                          <a:pt x="0" y="444"/>
                        </a:moveTo>
                        <a:lnTo>
                          <a:pt x="1002" y="1179"/>
                        </a:lnTo>
                        <a:lnTo>
                          <a:pt x="2016" y="564"/>
                        </a:lnTo>
                        <a:lnTo>
                          <a:pt x="993" y="0"/>
                        </a:lnTo>
                        <a:lnTo>
                          <a:pt x="0" y="444"/>
                        </a:lnTo>
                        <a:close/>
                      </a:path>
                    </a:pathLst>
                  </a:custGeom>
                  <a:noFill/>
                  <a:ln w="9525" cap="flat" cmpd="sng">
                    <a:solidFill>
                      <a:srgbClr val="DDDDDD"/>
                    </a:solidFill>
                    <a:prstDash val="solid"/>
                    <a:round/>
                    <a:headEnd/>
                    <a:tailEnd/>
                  </a:ln>
                  <a:effectLst/>
                </p:spPr>
                <p:txBody>
                  <a:bodyPr wrap="none" anchor="ctr"/>
                  <a:lstStyle/>
                  <a:p>
                    <a:endParaRPr lang="en-GB"/>
                  </a:p>
                </p:txBody>
              </p:sp>
            </p:grpSp>
            <p:grpSp>
              <p:nvGrpSpPr>
                <p:cNvPr id="6" name="Group 18"/>
                <p:cNvGrpSpPr>
                  <a:grpSpLocks/>
                </p:cNvGrpSpPr>
                <p:nvPr/>
              </p:nvGrpSpPr>
              <p:grpSpPr bwMode="auto">
                <a:xfrm>
                  <a:off x="1592" y="2377"/>
                  <a:ext cx="3010" cy="1451"/>
                  <a:chOff x="28" y="48"/>
                  <a:chExt cx="1771" cy="854"/>
                </a:xfrm>
              </p:grpSpPr>
              <p:sp>
                <p:nvSpPr>
                  <p:cNvPr id="565267" name="Freeform 19"/>
                  <p:cNvSpPr>
                    <a:spLocks/>
                  </p:cNvSpPr>
                  <p:nvPr/>
                </p:nvSpPr>
                <p:spPr bwMode="auto">
                  <a:xfrm>
                    <a:off x="699" y="700"/>
                    <a:ext cx="397" cy="173"/>
                  </a:xfrm>
                  <a:custGeom>
                    <a:avLst/>
                    <a:gdLst/>
                    <a:ahLst/>
                    <a:cxnLst>
                      <a:cxn ang="0">
                        <a:pos x="262" y="168"/>
                      </a:cxn>
                      <a:cxn ang="0">
                        <a:pos x="229" y="171"/>
                      </a:cxn>
                      <a:cxn ang="0">
                        <a:pos x="200" y="171"/>
                      </a:cxn>
                      <a:cxn ang="0">
                        <a:pos x="154" y="164"/>
                      </a:cxn>
                      <a:cxn ang="0">
                        <a:pos x="140" y="135"/>
                      </a:cxn>
                      <a:cxn ang="0">
                        <a:pos x="123" y="123"/>
                      </a:cxn>
                      <a:cxn ang="0">
                        <a:pos x="92" y="132"/>
                      </a:cxn>
                      <a:cxn ang="0">
                        <a:pos x="70" y="130"/>
                      </a:cxn>
                      <a:cxn ang="0">
                        <a:pos x="61" y="111"/>
                      </a:cxn>
                      <a:cxn ang="0">
                        <a:pos x="27" y="94"/>
                      </a:cxn>
                      <a:cxn ang="0">
                        <a:pos x="10" y="113"/>
                      </a:cxn>
                      <a:cxn ang="0">
                        <a:pos x="39" y="87"/>
                      </a:cxn>
                      <a:cxn ang="0">
                        <a:pos x="51" y="77"/>
                      </a:cxn>
                      <a:cxn ang="0">
                        <a:pos x="32" y="72"/>
                      </a:cxn>
                      <a:cxn ang="0">
                        <a:pos x="44" y="63"/>
                      </a:cxn>
                      <a:cxn ang="0">
                        <a:pos x="27" y="44"/>
                      </a:cxn>
                      <a:cxn ang="0">
                        <a:pos x="58" y="27"/>
                      </a:cxn>
                      <a:cxn ang="0">
                        <a:pos x="61" y="8"/>
                      </a:cxn>
                      <a:cxn ang="0">
                        <a:pos x="85" y="0"/>
                      </a:cxn>
                      <a:cxn ang="0">
                        <a:pos x="133" y="24"/>
                      </a:cxn>
                      <a:cxn ang="0">
                        <a:pos x="154" y="29"/>
                      </a:cxn>
                      <a:cxn ang="0">
                        <a:pos x="169" y="10"/>
                      </a:cxn>
                      <a:cxn ang="0">
                        <a:pos x="219" y="41"/>
                      </a:cxn>
                      <a:cxn ang="0">
                        <a:pos x="248" y="36"/>
                      </a:cxn>
                      <a:cxn ang="0">
                        <a:pos x="277" y="20"/>
                      </a:cxn>
                      <a:cxn ang="0">
                        <a:pos x="327" y="36"/>
                      </a:cxn>
                      <a:cxn ang="0">
                        <a:pos x="353" y="65"/>
                      </a:cxn>
                      <a:cxn ang="0">
                        <a:pos x="397" y="92"/>
                      </a:cxn>
                      <a:cxn ang="0">
                        <a:pos x="262" y="168"/>
                      </a:cxn>
                    </a:cxnLst>
                    <a:rect l="0" t="0" r="r" b="b"/>
                    <a:pathLst>
                      <a:path w="397" h="173">
                        <a:moveTo>
                          <a:pt x="262" y="168"/>
                        </a:moveTo>
                        <a:cubicBezTo>
                          <a:pt x="249" y="173"/>
                          <a:pt x="243" y="173"/>
                          <a:pt x="229" y="171"/>
                        </a:cubicBezTo>
                        <a:cubicBezTo>
                          <a:pt x="221" y="159"/>
                          <a:pt x="211" y="163"/>
                          <a:pt x="200" y="171"/>
                        </a:cubicBezTo>
                        <a:cubicBezTo>
                          <a:pt x="184" y="169"/>
                          <a:pt x="170" y="166"/>
                          <a:pt x="154" y="164"/>
                        </a:cubicBezTo>
                        <a:cubicBezTo>
                          <a:pt x="148" y="155"/>
                          <a:pt x="148" y="142"/>
                          <a:pt x="140" y="135"/>
                        </a:cubicBezTo>
                        <a:cubicBezTo>
                          <a:pt x="135" y="130"/>
                          <a:pt x="123" y="123"/>
                          <a:pt x="123" y="123"/>
                        </a:cubicBezTo>
                        <a:cubicBezTo>
                          <a:pt x="108" y="125"/>
                          <a:pt x="105" y="128"/>
                          <a:pt x="92" y="132"/>
                        </a:cubicBezTo>
                        <a:cubicBezTo>
                          <a:pt x="85" y="131"/>
                          <a:pt x="77" y="132"/>
                          <a:pt x="70" y="130"/>
                        </a:cubicBezTo>
                        <a:cubicBezTo>
                          <a:pt x="56" y="127"/>
                          <a:pt x="68" y="121"/>
                          <a:pt x="61" y="111"/>
                        </a:cubicBezTo>
                        <a:cubicBezTo>
                          <a:pt x="53" y="101"/>
                          <a:pt x="39" y="96"/>
                          <a:pt x="27" y="94"/>
                        </a:cubicBezTo>
                        <a:cubicBezTo>
                          <a:pt x="8" y="96"/>
                          <a:pt x="0" y="95"/>
                          <a:pt x="10" y="113"/>
                        </a:cubicBezTo>
                        <a:cubicBezTo>
                          <a:pt x="27" y="110"/>
                          <a:pt x="27" y="98"/>
                          <a:pt x="39" y="87"/>
                        </a:cubicBezTo>
                        <a:cubicBezTo>
                          <a:pt x="45" y="89"/>
                          <a:pt x="62" y="91"/>
                          <a:pt x="51" y="77"/>
                        </a:cubicBezTo>
                        <a:cubicBezTo>
                          <a:pt x="47" y="72"/>
                          <a:pt x="38" y="74"/>
                          <a:pt x="32" y="72"/>
                        </a:cubicBezTo>
                        <a:cubicBezTo>
                          <a:pt x="25" y="56"/>
                          <a:pt x="30" y="74"/>
                          <a:pt x="44" y="63"/>
                        </a:cubicBezTo>
                        <a:cubicBezTo>
                          <a:pt x="49" y="59"/>
                          <a:pt x="29" y="45"/>
                          <a:pt x="27" y="44"/>
                        </a:cubicBezTo>
                        <a:cubicBezTo>
                          <a:pt x="31" y="30"/>
                          <a:pt x="45" y="29"/>
                          <a:pt x="58" y="27"/>
                        </a:cubicBezTo>
                        <a:cubicBezTo>
                          <a:pt x="59" y="21"/>
                          <a:pt x="58" y="14"/>
                          <a:pt x="61" y="8"/>
                        </a:cubicBezTo>
                        <a:cubicBezTo>
                          <a:pt x="64" y="0"/>
                          <a:pt x="85" y="0"/>
                          <a:pt x="85" y="0"/>
                        </a:cubicBezTo>
                        <a:cubicBezTo>
                          <a:pt x="104" y="5"/>
                          <a:pt x="113" y="21"/>
                          <a:pt x="133" y="24"/>
                        </a:cubicBezTo>
                        <a:cubicBezTo>
                          <a:pt x="149" y="36"/>
                          <a:pt x="142" y="37"/>
                          <a:pt x="154" y="29"/>
                        </a:cubicBezTo>
                        <a:cubicBezTo>
                          <a:pt x="159" y="18"/>
                          <a:pt x="157" y="16"/>
                          <a:pt x="169" y="10"/>
                        </a:cubicBezTo>
                        <a:cubicBezTo>
                          <a:pt x="185" y="22"/>
                          <a:pt x="203" y="29"/>
                          <a:pt x="219" y="41"/>
                        </a:cubicBezTo>
                        <a:cubicBezTo>
                          <a:pt x="229" y="39"/>
                          <a:pt x="238" y="38"/>
                          <a:pt x="248" y="36"/>
                        </a:cubicBezTo>
                        <a:cubicBezTo>
                          <a:pt x="255" y="35"/>
                          <a:pt x="263" y="23"/>
                          <a:pt x="277" y="20"/>
                        </a:cubicBezTo>
                        <a:cubicBezTo>
                          <a:pt x="295" y="23"/>
                          <a:pt x="309" y="32"/>
                          <a:pt x="327" y="36"/>
                        </a:cubicBezTo>
                        <a:cubicBezTo>
                          <a:pt x="334" y="48"/>
                          <a:pt x="339" y="61"/>
                          <a:pt x="353" y="65"/>
                        </a:cubicBezTo>
                        <a:cubicBezTo>
                          <a:pt x="356" y="73"/>
                          <a:pt x="388" y="92"/>
                          <a:pt x="397" y="92"/>
                        </a:cubicBezTo>
                        <a:lnTo>
                          <a:pt x="262" y="168"/>
                        </a:lnTo>
                        <a:close/>
                      </a:path>
                    </a:pathLst>
                  </a:custGeom>
                  <a:gradFill rotWithShape="0">
                    <a:gsLst>
                      <a:gs pos="0">
                        <a:schemeClr val="bg2"/>
                      </a:gs>
                      <a:gs pos="100000">
                        <a:schemeClr val="bg2">
                          <a:gamma/>
                          <a:tint val="20000"/>
                          <a:invGamma/>
                        </a:schemeClr>
                      </a:gs>
                    </a:gsLst>
                    <a:path path="rect">
                      <a:fillToRect l="50000" t="50000" r="50000" b="50000"/>
                    </a:path>
                  </a:gradFill>
                  <a:ln w="9525" cap="flat" cmpd="sng">
                    <a:noFill/>
                    <a:prstDash val="solid"/>
                    <a:round/>
                    <a:headEnd/>
                    <a:tailEnd/>
                  </a:ln>
                  <a:effectLst/>
                </p:spPr>
                <p:txBody>
                  <a:bodyPr wrap="none" anchor="ctr"/>
                  <a:lstStyle/>
                  <a:p>
                    <a:endParaRPr lang="en-GB"/>
                  </a:p>
                </p:txBody>
              </p:sp>
              <p:sp>
                <p:nvSpPr>
                  <p:cNvPr id="565268" name="Freeform 20"/>
                  <p:cNvSpPr>
                    <a:spLocks/>
                  </p:cNvSpPr>
                  <p:nvPr/>
                </p:nvSpPr>
                <p:spPr bwMode="auto">
                  <a:xfrm>
                    <a:off x="817" y="861"/>
                    <a:ext cx="77" cy="41"/>
                  </a:xfrm>
                  <a:custGeom>
                    <a:avLst/>
                    <a:gdLst/>
                    <a:ahLst/>
                    <a:cxnLst>
                      <a:cxn ang="0">
                        <a:pos x="77" y="24"/>
                      </a:cxn>
                      <a:cxn ang="0">
                        <a:pos x="36" y="24"/>
                      </a:cxn>
                      <a:cxn ang="0">
                        <a:pos x="17" y="0"/>
                      </a:cxn>
                      <a:cxn ang="0">
                        <a:pos x="0" y="24"/>
                      </a:cxn>
                      <a:cxn ang="0">
                        <a:pos x="24" y="41"/>
                      </a:cxn>
                      <a:cxn ang="0">
                        <a:pos x="77" y="24"/>
                      </a:cxn>
                    </a:cxnLst>
                    <a:rect l="0" t="0" r="r" b="b"/>
                    <a:pathLst>
                      <a:path w="77" h="41">
                        <a:moveTo>
                          <a:pt x="77" y="24"/>
                        </a:moveTo>
                        <a:cubicBezTo>
                          <a:pt x="65" y="33"/>
                          <a:pt x="50" y="26"/>
                          <a:pt x="36" y="24"/>
                        </a:cubicBezTo>
                        <a:cubicBezTo>
                          <a:pt x="31" y="12"/>
                          <a:pt x="27" y="7"/>
                          <a:pt x="17" y="0"/>
                        </a:cubicBezTo>
                        <a:cubicBezTo>
                          <a:pt x="5" y="5"/>
                          <a:pt x="5" y="13"/>
                          <a:pt x="0" y="24"/>
                        </a:cubicBezTo>
                        <a:cubicBezTo>
                          <a:pt x="4" y="37"/>
                          <a:pt x="11" y="37"/>
                          <a:pt x="24" y="41"/>
                        </a:cubicBezTo>
                        <a:cubicBezTo>
                          <a:pt x="48" y="39"/>
                          <a:pt x="55" y="32"/>
                          <a:pt x="77" y="24"/>
                        </a:cubicBezTo>
                        <a:close/>
                      </a:path>
                    </a:pathLst>
                  </a:custGeom>
                  <a:gradFill rotWithShape="0">
                    <a:gsLst>
                      <a:gs pos="0">
                        <a:schemeClr val="bg2"/>
                      </a:gs>
                      <a:gs pos="100000">
                        <a:schemeClr val="bg2">
                          <a:gamma/>
                          <a:tint val="20000"/>
                          <a:invGamma/>
                        </a:schemeClr>
                      </a:gs>
                    </a:gsLst>
                    <a:path path="rect">
                      <a:fillToRect l="50000" t="50000" r="50000" b="50000"/>
                    </a:path>
                  </a:gradFill>
                  <a:ln w="9525" cap="flat" cmpd="sng">
                    <a:noFill/>
                    <a:prstDash val="solid"/>
                    <a:round/>
                    <a:headEnd/>
                    <a:tailEnd/>
                  </a:ln>
                  <a:effectLst/>
                </p:spPr>
                <p:txBody>
                  <a:bodyPr wrap="none" anchor="ctr"/>
                  <a:lstStyle/>
                  <a:p>
                    <a:endParaRPr lang="en-GB"/>
                  </a:p>
                </p:txBody>
              </p:sp>
              <p:sp>
                <p:nvSpPr>
                  <p:cNvPr id="565269" name="Freeform 21"/>
                  <p:cNvSpPr>
                    <a:spLocks/>
                  </p:cNvSpPr>
                  <p:nvPr/>
                </p:nvSpPr>
                <p:spPr bwMode="auto">
                  <a:xfrm>
                    <a:off x="565" y="756"/>
                    <a:ext cx="92" cy="52"/>
                  </a:xfrm>
                  <a:custGeom>
                    <a:avLst/>
                    <a:gdLst/>
                    <a:ahLst/>
                    <a:cxnLst>
                      <a:cxn ang="0">
                        <a:pos x="87" y="33"/>
                      </a:cxn>
                      <a:cxn ang="0">
                        <a:pos x="55" y="16"/>
                      </a:cxn>
                      <a:cxn ang="0">
                        <a:pos x="27" y="0"/>
                      </a:cxn>
                      <a:cxn ang="0">
                        <a:pos x="22" y="16"/>
                      </a:cxn>
                      <a:cxn ang="0">
                        <a:pos x="39" y="38"/>
                      </a:cxn>
                      <a:cxn ang="0">
                        <a:pos x="67" y="45"/>
                      </a:cxn>
                      <a:cxn ang="0">
                        <a:pos x="87" y="33"/>
                      </a:cxn>
                    </a:cxnLst>
                    <a:rect l="0" t="0" r="r" b="b"/>
                    <a:pathLst>
                      <a:path w="92" h="52">
                        <a:moveTo>
                          <a:pt x="87" y="33"/>
                        </a:moveTo>
                        <a:cubicBezTo>
                          <a:pt x="74" y="30"/>
                          <a:pt x="66" y="23"/>
                          <a:pt x="55" y="16"/>
                        </a:cubicBezTo>
                        <a:cubicBezTo>
                          <a:pt x="48" y="4"/>
                          <a:pt x="40" y="3"/>
                          <a:pt x="27" y="0"/>
                        </a:cubicBezTo>
                        <a:cubicBezTo>
                          <a:pt x="2" y="3"/>
                          <a:pt x="0" y="10"/>
                          <a:pt x="22" y="16"/>
                        </a:cubicBezTo>
                        <a:cubicBezTo>
                          <a:pt x="30" y="28"/>
                          <a:pt x="24" y="35"/>
                          <a:pt x="39" y="38"/>
                        </a:cubicBezTo>
                        <a:cubicBezTo>
                          <a:pt x="51" y="35"/>
                          <a:pt x="56" y="42"/>
                          <a:pt x="67" y="45"/>
                        </a:cubicBezTo>
                        <a:cubicBezTo>
                          <a:pt x="79" y="52"/>
                          <a:pt x="92" y="49"/>
                          <a:pt x="87" y="33"/>
                        </a:cubicBezTo>
                        <a:close/>
                      </a:path>
                    </a:pathLst>
                  </a:custGeom>
                  <a:gradFill rotWithShape="0">
                    <a:gsLst>
                      <a:gs pos="0">
                        <a:schemeClr val="bg2"/>
                      </a:gs>
                      <a:gs pos="100000">
                        <a:schemeClr val="bg2">
                          <a:gamma/>
                          <a:tint val="20000"/>
                          <a:invGamma/>
                        </a:schemeClr>
                      </a:gs>
                    </a:gsLst>
                    <a:path path="rect">
                      <a:fillToRect l="50000" t="50000" r="50000" b="50000"/>
                    </a:path>
                  </a:gradFill>
                  <a:ln w="9525" cap="flat" cmpd="sng">
                    <a:noFill/>
                    <a:prstDash val="solid"/>
                    <a:round/>
                    <a:headEnd/>
                    <a:tailEnd/>
                  </a:ln>
                  <a:effectLst/>
                </p:spPr>
                <p:txBody>
                  <a:bodyPr wrap="none" anchor="ctr"/>
                  <a:lstStyle/>
                  <a:p>
                    <a:endParaRPr lang="en-GB"/>
                  </a:p>
                </p:txBody>
              </p:sp>
              <p:sp>
                <p:nvSpPr>
                  <p:cNvPr id="565270" name="Freeform 22"/>
                  <p:cNvSpPr>
                    <a:spLocks/>
                  </p:cNvSpPr>
                  <p:nvPr/>
                </p:nvSpPr>
                <p:spPr bwMode="auto">
                  <a:xfrm>
                    <a:off x="28" y="121"/>
                    <a:ext cx="1771" cy="611"/>
                  </a:xfrm>
                  <a:custGeom>
                    <a:avLst/>
                    <a:gdLst/>
                    <a:ahLst/>
                    <a:cxnLst>
                      <a:cxn ang="0">
                        <a:pos x="537" y="591"/>
                      </a:cxn>
                      <a:cxn ang="0">
                        <a:pos x="633" y="579"/>
                      </a:cxn>
                      <a:cxn ang="0">
                        <a:pos x="676" y="548"/>
                      </a:cxn>
                      <a:cxn ang="0">
                        <a:pos x="772" y="575"/>
                      </a:cxn>
                      <a:cxn ang="0">
                        <a:pos x="852" y="539"/>
                      </a:cxn>
                      <a:cxn ang="0">
                        <a:pos x="909" y="505"/>
                      </a:cxn>
                      <a:cxn ang="0">
                        <a:pos x="998" y="495"/>
                      </a:cxn>
                      <a:cxn ang="0">
                        <a:pos x="1044" y="572"/>
                      </a:cxn>
                      <a:cxn ang="0">
                        <a:pos x="1096" y="519"/>
                      </a:cxn>
                      <a:cxn ang="0">
                        <a:pos x="1168" y="553"/>
                      </a:cxn>
                      <a:cxn ang="0">
                        <a:pos x="1771" y="243"/>
                      </a:cxn>
                      <a:cxn ang="0">
                        <a:pos x="1533" y="155"/>
                      </a:cxn>
                      <a:cxn ang="0">
                        <a:pos x="1411" y="162"/>
                      </a:cxn>
                      <a:cxn ang="0">
                        <a:pos x="1372" y="109"/>
                      </a:cxn>
                      <a:cxn ang="0">
                        <a:pos x="1500" y="126"/>
                      </a:cxn>
                      <a:cxn ang="0">
                        <a:pos x="1416" y="54"/>
                      </a:cxn>
                      <a:cxn ang="0">
                        <a:pos x="1315" y="1"/>
                      </a:cxn>
                      <a:cxn ang="0">
                        <a:pos x="1072" y="42"/>
                      </a:cxn>
                      <a:cxn ang="0">
                        <a:pos x="892" y="44"/>
                      </a:cxn>
                      <a:cxn ang="0">
                        <a:pos x="885" y="97"/>
                      </a:cxn>
                      <a:cxn ang="0">
                        <a:pos x="885" y="145"/>
                      </a:cxn>
                      <a:cxn ang="0">
                        <a:pos x="940" y="188"/>
                      </a:cxn>
                      <a:cxn ang="0">
                        <a:pos x="1015" y="157"/>
                      </a:cxn>
                      <a:cxn ang="0">
                        <a:pos x="1106" y="95"/>
                      </a:cxn>
                      <a:cxn ang="0">
                        <a:pos x="1243" y="83"/>
                      </a:cxn>
                      <a:cxn ang="0">
                        <a:pos x="1142" y="123"/>
                      </a:cxn>
                      <a:cxn ang="0">
                        <a:pos x="1140" y="167"/>
                      </a:cxn>
                      <a:cxn ang="0">
                        <a:pos x="1183" y="212"/>
                      </a:cxn>
                      <a:cxn ang="0">
                        <a:pos x="1106" y="200"/>
                      </a:cxn>
                      <a:cxn ang="0">
                        <a:pos x="1065" y="188"/>
                      </a:cxn>
                      <a:cxn ang="0">
                        <a:pos x="964" y="248"/>
                      </a:cxn>
                      <a:cxn ang="0">
                        <a:pos x="844" y="203"/>
                      </a:cxn>
                      <a:cxn ang="0">
                        <a:pos x="832" y="174"/>
                      </a:cxn>
                      <a:cxn ang="0">
                        <a:pos x="888" y="126"/>
                      </a:cxn>
                      <a:cxn ang="0">
                        <a:pos x="801" y="133"/>
                      </a:cxn>
                      <a:cxn ang="0">
                        <a:pos x="712" y="167"/>
                      </a:cxn>
                      <a:cxn ang="0">
                        <a:pos x="604" y="140"/>
                      </a:cxn>
                      <a:cxn ang="0">
                        <a:pos x="520" y="114"/>
                      </a:cxn>
                      <a:cxn ang="0">
                        <a:pos x="427" y="80"/>
                      </a:cxn>
                      <a:cxn ang="0">
                        <a:pos x="379" y="150"/>
                      </a:cxn>
                      <a:cxn ang="0">
                        <a:pos x="261" y="128"/>
                      </a:cxn>
                      <a:cxn ang="0">
                        <a:pos x="182" y="90"/>
                      </a:cxn>
                      <a:cxn ang="0">
                        <a:pos x="74" y="107"/>
                      </a:cxn>
                      <a:cxn ang="0">
                        <a:pos x="12" y="155"/>
                      </a:cxn>
                      <a:cxn ang="0">
                        <a:pos x="36" y="229"/>
                      </a:cxn>
                      <a:cxn ang="0">
                        <a:pos x="146" y="255"/>
                      </a:cxn>
                      <a:cxn ang="0">
                        <a:pos x="261" y="251"/>
                      </a:cxn>
                      <a:cxn ang="0">
                        <a:pos x="441" y="284"/>
                      </a:cxn>
                      <a:cxn ang="0">
                        <a:pos x="472" y="332"/>
                      </a:cxn>
                      <a:cxn ang="0">
                        <a:pos x="460" y="402"/>
                      </a:cxn>
                      <a:cxn ang="0">
                        <a:pos x="427" y="503"/>
                      </a:cxn>
                      <a:cxn ang="0">
                        <a:pos x="525" y="486"/>
                      </a:cxn>
                      <a:cxn ang="0">
                        <a:pos x="542" y="359"/>
                      </a:cxn>
                      <a:cxn ang="0">
                        <a:pos x="588" y="375"/>
                      </a:cxn>
                      <a:cxn ang="0">
                        <a:pos x="597" y="450"/>
                      </a:cxn>
                      <a:cxn ang="0">
                        <a:pos x="578" y="510"/>
                      </a:cxn>
                      <a:cxn ang="0">
                        <a:pos x="592" y="587"/>
                      </a:cxn>
                    </a:cxnLst>
                    <a:rect l="0" t="0" r="r" b="b"/>
                    <a:pathLst>
                      <a:path w="1771" h="611">
                        <a:moveTo>
                          <a:pt x="592" y="587"/>
                        </a:moveTo>
                        <a:cubicBezTo>
                          <a:pt x="589" y="598"/>
                          <a:pt x="582" y="596"/>
                          <a:pt x="571" y="599"/>
                        </a:cubicBezTo>
                        <a:cubicBezTo>
                          <a:pt x="566" y="611"/>
                          <a:pt x="560" y="608"/>
                          <a:pt x="547" y="606"/>
                        </a:cubicBezTo>
                        <a:cubicBezTo>
                          <a:pt x="545" y="600"/>
                          <a:pt x="538" y="597"/>
                          <a:pt x="537" y="591"/>
                        </a:cubicBezTo>
                        <a:cubicBezTo>
                          <a:pt x="534" y="579"/>
                          <a:pt x="550" y="566"/>
                          <a:pt x="559" y="560"/>
                        </a:cubicBezTo>
                        <a:cubicBezTo>
                          <a:pt x="579" y="564"/>
                          <a:pt x="576" y="572"/>
                          <a:pt x="590" y="582"/>
                        </a:cubicBezTo>
                        <a:cubicBezTo>
                          <a:pt x="607" y="570"/>
                          <a:pt x="605" y="592"/>
                          <a:pt x="621" y="596"/>
                        </a:cubicBezTo>
                        <a:cubicBezTo>
                          <a:pt x="631" y="593"/>
                          <a:pt x="631" y="589"/>
                          <a:pt x="633" y="579"/>
                        </a:cubicBezTo>
                        <a:cubicBezTo>
                          <a:pt x="632" y="574"/>
                          <a:pt x="625" y="572"/>
                          <a:pt x="624" y="567"/>
                        </a:cubicBezTo>
                        <a:cubicBezTo>
                          <a:pt x="622" y="558"/>
                          <a:pt x="641" y="556"/>
                          <a:pt x="645" y="555"/>
                        </a:cubicBezTo>
                        <a:cubicBezTo>
                          <a:pt x="642" y="545"/>
                          <a:pt x="644" y="540"/>
                          <a:pt x="650" y="531"/>
                        </a:cubicBezTo>
                        <a:cubicBezTo>
                          <a:pt x="654" y="516"/>
                          <a:pt x="660" y="543"/>
                          <a:pt x="676" y="548"/>
                        </a:cubicBezTo>
                        <a:cubicBezTo>
                          <a:pt x="683" y="532"/>
                          <a:pt x="692" y="541"/>
                          <a:pt x="708" y="546"/>
                        </a:cubicBezTo>
                        <a:cubicBezTo>
                          <a:pt x="710" y="547"/>
                          <a:pt x="715" y="548"/>
                          <a:pt x="715" y="548"/>
                        </a:cubicBezTo>
                        <a:cubicBezTo>
                          <a:pt x="730" y="559"/>
                          <a:pt x="735" y="564"/>
                          <a:pt x="753" y="567"/>
                        </a:cubicBezTo>
                        <a:cubicBezTo>
                          <a:pt x="757" y="578"/>
                          <a:pt x="761" y="578"/>
                          <a:pt x="772" y="575"/>
                        </a:cubicBezTo>
                        <a:cubicBezTo>
                          <a:pt x="795" y="577"/>
                          <a:pt x="803" y="585"/>
                          <a:pt x="823" y="591"/>
                        </a:cubicBezTo>
                        <a:cubicBezTo>
                          <a:pt x="836" y="587"/>
                          <a:pt x="826" y="575"/>
                          <a:pt x="823" y="565"/>
                        </a:cubicBezTo>
                        <a:cubicBezTo>
                          <a:pt x="826" y="555"/>
                          <a:pt x="830" y="552"/>
                          <a:pt x="840" y="548"/>
                        </a:cubicBezTo>
                        <a:cubicBezTo>
                          <a:pt x="852" y="527"/>
                          <a:pt x="835" y="553"/>
                          <a:pt x="852" y="539"/>
                        </a:cubicBezTo>
                        <a:cubicBezTo>
                          <a:pt x="854" y="537"/>
                          <a:pt x="854" y="533"/>
                          <a:pt x="856" y="531"/>
                        </a:cubicBezTo>
                        <a:cubicBezTo>
                          <a:pt x="861" y="528"/>
                          <a:pt x="867" y="529"/>
                          <a:pt x="873" y="527"/>
                        </a:cubicBezTo>
                        <a:cubicBezTo>
                          <a:pt x="881" y="521"/>
                          <a:pt x="885" y="516"/>
                          <a:pt x="895" y="519"/>
                        </a:cubicBezTo>
                        <a:cubicBezTo>
                          <a:pt x="890" y="507"/>
                          <a:pt x="900" y="511"/>
                          <a:pt x="909" y="505"/>
                        </a:cubicBezTo>
                        <a:cubicBezTo>
                          <a:pt x="916" y="506"/>
                          <a:pt x="923" y="510"/>
                          <a:pt x="931" y="510"/>
                        </a:cubicBezTo>
                        <a:cubicBezTo>
                          <a:pt x="941" y="510"/>
                          <a:pt x="959" y="503"/>
                          <a:pt x="969" y="500"/>
                        </a:cubicBezTo>
                        <a:cubicBezTo>
                          <a:pt x="974" y="495"/>
                          <a:pt x="976" y="490"/>
                          <a:pt x="984" y="491"/>
                        </a:cubicBezTo>
                        <a:cubicBezTo>
                          <a:pt x="989" y="491"/>
                          <a:pt x="998" y="495"/>
                          <a:pt x="998" y="495"/>
                        </a:cubicBezTo>
                        <a:cubicBezTo>
                          <a:pt x="1007" y="510"/>
                          <a:pt x="1009" y="510"/>
                          <a:pt x="1027" y="512"/>
                        </a:cubicBezTo>
                        <a:cubicBezTo>
                          <a:pt x="1039" y="519"/>
                          <a:pt x="1045" y="525"/>
                          <a:pt x="1029" y="529"/>
                        </a:cubicBezTo>
                        <a:cubicBezTo>
                          <a:pt x="1033" y="544"/>
                          <a:pt x="1027" y="541"/>
                          <a:pt x="1020" y="553"/>
                        </a:cubicBezTo>
                        <a:cubicBezTo>
                          <a:pt x="1030" y="566"/>
                          <a:pt x="1032" y="564"/>
                          <a:pt x="1044" y="572"/>
                        </a:cubicBezTo>
                        <a:cubicBezTo>
                          <a:pt x="1050" y="551"/>
                          <a:pt x="1082" y="565"/>
                          <a:pt x="1099" y="567"/>
                        </a:cubicBezTo>
                        <a:cubicBezTo>
                          <a:pt x="1112" y="564"/>
                          <a:pt x="1120" y="550"/>
                          <a:pt x="1104" y="543"/>
                        </a:cubicBezTo>
                        <a:cubicBezTo>
                          <a:pt x="1099" y="541"/>
                          <a:pt x="1093" y="541"/>
                          <a:pt x="1087" y="539"/>
                        </a:cubicBezTo>
                        <a:cubicBezTo>
                          <a:pt x="1082" y="526"/>
                          <a:pt x="1090" y="530"/>
                          <a:pt x="1096" y="519"/>
                        </a:cubicBezTo>
                        <a:cubicBezTo>
                          <a:pt x="1103" y="520"/>
                          <a:pt x="1111" y="523"/>
                          <a:pt x="1118" y="524"/>
                        </a:cubicBezTo>
                        <a:cubicBezTo>
                          <a:pt x="1131" y="526"/>
                          <a:pt x="1156" y="529"/>
                          <a:pt x="1156" y="529"/>
                        </a:cubicBezTo>
                        <a:cubicBezTo>
                          <a:pt x="1173" y="539"/>
                          <a:pt x="1226" y="531"/>
                          <a:pt x="1190" y="541"/>
                        </a:cubicBezTo>
                        <a:cubicBezTo>
                          <a:pt x="1187" y="553"/>
                          <a:pt x="1179" y="551"/>
                          <a:pt x="1168" y="553"/>
                        </a:cubicBezTo>
                        <a:cubicBezTo>
                          <a:pt x="1158" y="563"/>
                          <a:pt x="1149" y="565"/>
                          <a:pt x="1135" y="567"/>
                        </a:cubicBezTo>
                        <a:cubicBezTo>
                          <a:pt x="1131" y="579"/>
                          <a:pt x="1145" y="585"/>
                          <a:pt x="1156" y="591"/>
                        </a:cubicBezTo>
                        <a:cubicBezTo>
                          <a:pt x="1162" y="599"/>
                          <a:pt x="1178" y="611"/>
                          <a:pt x="1178" y="611"/>
                        </a:cubicBezTo>
                        <a:lnTo>
                          <a:pt x="1771" y="243"/>
                        </a:lnTo>
                        <a:cubicBezTo>
                          <a:pt x="1692" y="201"/>
                          <a:pt x="1614" y="155"/>
                          <a:pt x="1533" y="116"/>
                        </a:cubicBezTo>
                        <a:cubicBezTo>
                          <a:pt x="1529" y="114"/>
                          <a:pt x="1532" y="124"/>
                          <a:pt x="1531" y="128"/>
                        </a:cubicBezTo>
                        <a:cubicBezTo>
                          <a:pt x="1530" y="131"/>
                          <a:pt x="1528" y="133"/>
                          <a:pt x="1526" y="135"/>
                        </a:cubicBezTo>
                        <a:cubicBezTo>
                          <a:pt x="1529" y="148"/>
                          <a:pt x="1538" y="142"/>
                          <a:pt x="1533" y="155"/>
                        </a:cubicBezTo>
                        <a:cubicBezTo>
                          <a:pt x="1526" y="153"/>
                          <a:pt x="1521" y="148"/>
                          <a:pt x="1514" y="147"/>
                        </a:cubicBezTo>
                        <a:cubicBezTo>
                          <a:pt x="1508" y="146"/>
                          <a:pt x="1480" y="156"/>
                          <a:pt x="1473" y="157"/>
                        </a:cubicBezTo>
                        <a:cubicBezTo>
                          <a:pt x="1467" y="179"/>
                          <a:pt x="1469" y="171"/>
                          <a:pt x="1435" y="169"/>
                        </a:cubicBezTo>
                        <a:cubicBezTo>
                          <a:pt x="1425" y="162"/>
                          <a:pt x="1423" y="158"/>
                          <a:pt x="1411" y="162"/>
                        </a:cubicBezTo>
                        <a:cubicBezTo>
                          <a:pt x="1408" y="178"/>
                          <a:pt x="1407" y="187"/>
                          <a:pt x="1394" y="174"/>
                        </a:cubicBezTo>
                        <a:cubicBezTo>
                          <a:pt x="1391" y="164"/>
                          <a:pt x="1389" y="158"/>
                          <a:pt x="1380" y="152"/>
                        </a:cubicBezTo>
                        <a:cubicBezTo>
                          <a:pt x="1383" y="140"/>
                          <a:pt x="1387" y="144"/>
                          <a:pt x="1392" y="133"/>
                        </a:cubicBezTo>
                        <a:cubicBezTo>
                          <a:pt x="1386" y="107"/>
                          <a:pt x="1385" y="127"/>
                          <a:pt x="1372" y="109"/>
                        </a:cubicBezTo>
                        <a:cubicBezTo>
                          <a:pt x="1376" y="94"/>
                          <a:pt x="1380" y="99"/>
                          <a:pt x="1387" y="109"/>
                        </a:cubicBezTo>
                        <a:cubicBezTo>
                          <a:pt x="1393" y="129"/>
                          <a:pt x="1413" y="128"/>
                          <a:pt x="1430" y="133"/>
                        </a:cubicBezTo>
                        <a:cubicBezTo>
                          <a:pt x="1452" y="149"/>
                          <a:pt x="1438" y="145"/>
                          <a:pt x="1478" y="143"/>
                        </a:cubicBezTo>
                        <a:cubicBezTo>
                          <a:pt x="1495" y="131"/>
                          <a:pt x="1488" y="137"/>
                          <a:pt x="1500" y="126"/>
                        </a:cubicBezTo>
                        <a:cubicBezTo>
                          <a:pt x="1502" y="120"/>
                          <a:pt x="1505" y="114"/>
                          <a:pt x="1500" y="107"/>
                        </a:cubicBezTo>
                        <a:cubicBezTo>
                          <a:pt x="1495" y="99"/>
                          <a:pt x="1484" y="97"/>
                          <a:pt x="1476" y="92"/>
                        </a:cubicBezTo>
                        <a:cubicBezTo>
                          <a:pt x="1465" y="84"/>
                          <a:pt x="1456" y="74"/>
                          <a:pt x="1442" y="68"/>
                        </a:cubicBezTo>
                        <a:cubicBezTo>
                          <a:pt x="1413" y="80"/>
                          <a:pt x="1423" y="69"/>
                          <a:pt x="1416" y="54"/>
                        </a:cubicBezTo>
                        <a:cubicBezTo>
                          <a:pt x="1412" y="46"/>
                          <a:pt x="1401" y="44"/>
                          <a:pt x="1394" y="42"/>
                        </a:cubicBezTo>
                        <a:cubicBezTo>
                          <a:pt x="1391" y="31"/>
                          <a:pt x="1392" y="28"/>
                          <a:pt x="1380" y="25"/>
                        </a:cubicBezTo>
                        <a:cubicBezTo>
                          <a:pt x="1365" y="12"/>
                          <a:pt x="1365" y="13"/>
                          <a:pt x="1341" y="11"/>
                        </a:cubicBezTo>
                        <a:cubicBezTo>
                          <a:pt x="1332" y="7"/>
                          <a:pt x="1323" y="7"/>
                          <a:pt x="1315" y="1"/>
                        </a:cubicBezTo>
                        <a:cubicBezTo>
                          <a:pt x="1270" y="3"/>
                          <a:pt x="1272" y="2"/>
                          <a:pt x="1243" y="8"/>
                        </a:cubicBezTo>
                        <a:cubicBezTo>
                          <a:pt x="1220" y="7"/>
                          <a:pt x="1201" y="0"/>
                          <a:pt x="1183" y="13"/>
                        </a:cubicBezTo>
                        <a:cubicBezTo>
                          <a:pt x="1144" y="10"/>
                          <a:pt x="1129" y="24"/>
                          <a:pt x="1092" y="30"/>
                        </a:cubicBezTo>
                        <a:cubicBezTo>
                          <a:pt x="1081" y="39"/>
                          <a:pt x="1087" y="45"/>
                          <a:pt x="1072" y="42"/>
                        </a:cubicBezTo>
                        <a:cubicBezTo>
                          <a:pt x="1057" y="35"/>
                          <a:pt x="1045" y="35"/>
                          <a:pt x="1027" y="32"/>
                        </a:cubicBezTo>
                        <a:cubicBezTo>
                          <a:pt x="1012" y="21"/>
                          <a:pt x="995" y="24"/>
                          <a:pt x="976" y="23"/>
                        </a:cubicBezTo>
                        <a:cubicBezTo>
                          <a:pt x="963" y="18"/>
                          <a:pt x="951" y="21"/>
                          <a:pt x="938" y="25"/>
                        </a:cubicBezTo>
                        <a:cubicBezTo>
                          <a:pt x="923" y="36"/>
                          <a:pt x="910" y="40"/>
                          <a:pt x="892" y="44"/>
                        </a:cubicBezTo>
                        <a:cubicBezTo>
                          <a:pt x="884" y="50"/>
                          <a:pt x="871" y="51"/>
                          <a:pt x="864" y="59"/>
                        </a:cubicBezTo>
                        <a:cubicBezTo>
                          <a:pt x="860" y="63"/>
                          <a:pt x="854" y="73"/>
                          <a:pt x="854" y="73"/>
                        </a:cubicBezTo>
                        <a:cubicBezTo>
                          <a:pt x="850" y="88"/>
                          <a:pt x="848" y="88"/>
                          <a:pt x="864" y="92"/>
                        </a:cubicBezTo>
                        <a:cubicBezTo>
                          <a:pt x="884" y="108"/>
                          <a:pt x="861" y="93"/>
                          <a:pt x="885" y="97"/>
                        </a:cubicBezTo>
                        <a:cubicBezTo>
                          <a:pt x="890" y="98"/>
                          <a:pt x="895" y="103"/>
                          <a:pt x="900" y="104"/>
                        </a:cubicBezTo>
                        <a:cubicBezTo>
                          <a:pt x="920" y="90"/>
                          <a:pt x="909" y="93"/>
                          <a:pt x="936" y="97"/>
                        </a:cubicBezTo>
                        <a:cubicBezTo>
                          <a:pt x="930" y="106"/>
                          <a:pt x="931" y="113"/>
                          <a:pt x="921" y="116"/>
                        </a:cubicBezTo>
                        <a:cubicBezTo>
                          <a:pt x="910" y="127"/>
                          <a:pt x="898" y="136"/>
                          <a:pt x="885" y="145"/>
                        </a:cubicBezTo>
                        <a:cubicBezTo>
                          <a:pt x="882" y="156"/>
                          <a:pt x="880" y="159"/>
                          <a:pt x="868" y="162"/>
                        </a:cubicBezTo>
                        <a:cubicBezTo>
                          <a:pt x="865" y="173"/>
                          <a:pt x="871" y="172"/>
                          <a:pt x="880" y="169"/>
                        </a:cubicBezTo>
                        <a:cubicBezTo>
                          <a:pt x="892" y="171"/>
                          <a:pt x="901" y="174"/>
                          <a:pt x="912" y="176"/>
                        </a:cubicBezTo>
                        <a:cubicBezTo>
                          <a:pt x="916" y="190"/>
                          <a:pt x="926" y="187"/>
                          <a:pt x="940" y="188"/>
                        </a:cubicBezTo>
                        <a:cubicBezTo>
                          <a:pt x="959" y="195"/>
                          <a:pt x="953" y="183"/>
                          <a:pt x="964" y="174"/>
                        </a:cubicBezTo>
                        <a:cubicBezTo>
                          <a:pt x="966" y="173"/>
                          <a:pt x="977" y="170"/>
                          <a:pt x="979" y="169"/>
                        </a:cubicBezTo>
                        <a:cubicBezTo>
                          <a:pt x="986" y="162"/>
                          <a:pt x="988" y="156"/>
                          <a:pt x="993" y="147"/>
                        </a:cubicBezTo>
                        <a:cubicBezTo>
                          <a:pt x="1001" y="150"/>
                          <a:pt x="1008" y="152"/>
                          <a:pt x="1015" y="157"/>
                        </a:cubicBezTo>
                        <a:cubicBezTo>
                          <a:pt x="1062" y="155"/>
                          <a:pt x="1067" y="160"/>
                          <a:pt x="1053" y="123"/>
                        </a:cubicBezTo>
                        <a:cubicBezTo>
                          <a:pt x="1055" y="118"/>
                          <a:pt x="1054" y="112"/>
                          <a:pt x="1058" y="109"/>
                        </a:cubicBezTo>
                        <a:cubicBezTo>
                          <a:pt x="1062" y="106"/>
                          <a:pt x="1067" y="108"/>
                          <a:pt x="1072" y="107"/>
                        </a:cubicBezTo>
                        <a:cubicBezTo>
                          <a:pt x="1083" y="104"/>
                          <a:pt x="1094" y="98"/>
                          <a:pt x="1106" y="95"/>
                        </a:cubicBezTo>
                        <a:cubicBezTo>
                          <a:pt x="1122" y="101"/>
                          <a:pt x="1135" y="105"/>
                          <a:pt x="1152" y="109"/>
                        </a:cubicBezTo>
                        <a:cubicBezTo>
                          <a:pt x="1175" y="105"/>
                          <a:pt x="1160" y="94"/>
                          <a:pt x="1190" y="90"/>
                        </a:cubicBezTo>
                        <a:cubicBezTo>
                          <a:pt x="1203" y="81"/>
                          <a:pt x="1211" y="88"/>
                          <a:pt x="1219" y="73"/>
                        </a:cubicBezTo>
                        <a:cubicBezTo>
                          <a:pt x="1226" y="78"/>
                          <a:pt x="1243" y="83"/>
                          <a:pt x="1243" y="83"/>
                        </a:cubicBezTo>
                        <a:cubicBezTo>
                          <a:pt x="1246" y="94"/>
                          <a:pt x="1253" y="97"/>
                          <a:pt x="1240" y="102"/>
                        </a:cubicBezTo>
                        <a:cubicBezTo>
                          <a:pt x="1231" y="95"/>
                          <a:pt x="1231" y="93"/>
                          <a:pt x="1216" y="99"/>
                        </a:cubicBezTo>
                        <a:cubicBezTo>
                          <a:pt x="1208" y="102"/>
                          <a:pt x="1195" y="114"/>
                          <a:pt x="1195" y="114"/>
                        </a:cubicBezTo>
                        <a:cubicBezTo>
                          <a:pt x="1166" y="102"/>
                          <a:pt x="1161" y="120"/>
                          <a:pt x="1142" y="123"/>
                        </a:cubicBezTo>
                        <a:cubicBezTo>
                          <a:pt x="1136" y="132"/>
                          <a:pt x="1137" y="143"/>
                          <a:pt x="1132" y="152"/>
                        </a:cubicBezTo>
                        <a:cubicBezTo>
                          <a:pt x="1130" y="155"/>
                          <a:pt x="1115" y="160"/>
                          <a:pt x="1111" y="162"/>
                        </a:cubicBezTo>
                        <a:cubicBezTo>
                          <a:pt x="1113" y="177"/>
                          <a:pt x="1116" y="178"/>
                          <a:pt x="1130" y="174"/>
                        </a:cubicBezTo>
                        <a:cubicBezTo>
                          <a:pt x="1133" y="172"/>
                          <a:pt x="1136" y="168"/>
                          <a:pt x="1140" y="167"/>
                        </a:cubicBezTo>
                        <a:cubicBezTo>
                          <a:pt x="1156" y="163"/>
                          <a:pt x="1148" y="171"/>
                          <a:pt x="1159" y="174"/>
                        </a:cubicBezTo>
                        <a:cubicBezTo>
                          <a:pt x="1176" y="179"/>
                          <a:pt x="1195" y="179"/>
                          <a:pt x="1212" y="183"/>
                        </a:cubicBezTo>
                        <a:cubicBezTo>
                          <a:pt x="1216" y="202"/>
                          <a:pt x="1221" y="196"/>
                          <a:pt x="1212" y="215"/>
                        </a:cubicBezTo>
                        <a:cubicBezTo>
                          <a:pt x="1200" y="210"/>
                          <a:pt x="1197" y="210"/>
                          <a:pt x="1183" y="212"/>
                        </a:cubicBezTo>
                        <a:cubicBezTo>
                          <a:pt x="1181" y="214"/>
                          <a:pt x="1179" y="218"/>
                          <a:pt x="1176" y="219"/>
                        </a:cubicBezTo>
                        <a:cubicBezTo>
                          <a:pt x="1166" y="221"/>
                          <a:pt x="1168" y="209"/>
                          <a:pt x="1164" y="205"/>
                        </a:cubicBezTo>
                        <a:cubicBezTo>
                          <a:pt x="1158" y="199"/>
                          <a:pt x="1124" y="198"/>
                          <a:pt x="1123" y="198"/>
                        </a:cubicBezTo>
                        <a:cubicBezTo>
                          <a:pt x="1117" y="199"/>
                          <a:pt x="1110" y="196"/>
                          <a:pt x="1106" y="200"/>
                        </a:cubicBezTo>
                        <a:cubicBezTo>
                          <a:pt x="1090" y="216"/>
                          <a:pt x="1116" y="220"/>
                          <a:pt x="1096" y="215"/>
                        </a:cubicBezTo>
                        <a:cubicBezTo>
                          <a:pt x="1081" y="216"/>
                          <a:pt x="1071" y="224"/>
                          <a:pt x="1060" y="217"/>
                        </a:cubicBezTo>
                        <a:cubicBezTo>
                          <a:pt x="1056" y="204"/>
                          <a:pt x="1070" y="204"/>
                          <a:pt x="1080" y="200"/>
                        </a:cubicBezTo>
                        <a:cubicBezTo>
                          <a:pt x="1090" y="183"/>
                          <a:pt x="1092" y="186"/>
                          <a:pt x="1065" y="188"/>
                        </a:cubicBezTo>
                        <a:cubicBezTo>
                          <a:pt x="1059" y="197"/>
                          <a:pt x="1059" y="202"/>
                          <a:pt x="1070" y="205"/>
                        </a:cubicBezTo>
                        <a:cubicBezTo>
                          <a:pt x="1043" y="207"/>
                          <a:pt x="1022" y="217"/>
                          <a:pt x="996" y="224"/>
                        </a:cubicBezTo>
                        <a:cubicBezTo>
                          <a:pt x="980" y="238"/>
                          <a:pt x="989" y="244"/>
                          <a:pt x="996" y="260"/>
                        </a:cubicBezTo>
                        <a:cubicBezTo>
                          <a:pt x="971" y="268"/>
                          <a:pt x="978" y="253"/>
                          <a:pt x="964" y="248"/>
                        </a:cubicBezTo>
                        <a:cubicBezTo>
                          <a:pt x="956" y="245"/>
                          <a:pt x="948" y="247"/>
                          <a:pt x="940" y="246"/>
                        </a:cubicBezTo>
                        <a:cubicBezTo>
                          <a:pt x="924" y="239"/>
                          <a:pt x="929" y="222"/>
                          <a:pt x="924" y="219"/>
                        </a:cubicBezTo>
                        <a:cubicBezTo>
                          <a:pt x="907" y="210"/>
                          <a:pt x="885" y="216"/>
                          <a:pt x="866" y="215"/>
                        </a:cubicBezTo>
                        <a:cubicBezTo>
                          <a:pt x="858" y="206"/>
                          <a:pt x="855" y="206"/>
                          <a:pt x="844" y="203"/>
                        </a:cubicBezTo>
                        <a:cubicBezTo>
                          <a:pt x="841" y="191"/>
                          <a:pt x="835" y="182"/>
                          <a:pt x="823" y="179"/>
                        </a:cubicBezTo>
                        <a:cubicBezTo>
                          <a:pt x="815" y="182"/>
                          <a:pt x="803" y="189"/>
                          <a:pt x="794" y="181"/>
                        </a:cubicBezTo>
                        <a:cubicBezTo>
                          <a:pt x="787" y="175"/>
                          <a:pt x="804" y="154"/>
                          <a:pt x="808" y="152"/>
                        </a:cubicBezTo>
                        <a:cubicBezTo>
                          <a:pt x="822" y="156"/>
                          <a:pt x="821" y="165"/>
                          <a:pt x="832" y="174"/>
                        </a:cubicBezTo>
                        <a:cubicBezTo>
                          <a:pt x="838" y="165"/>
                          <a:pt x="845" y="163"/>
                          <a:pt x="854" y="159"/>
                        </a:cubicBezTo>
                        <a:cubicBezTo>
                          <a:pt x="851" y="149"/>
                          <a:pt x="846" y="148"/>
                          <a:pt x="837" y="145"/>
                        </a:cubicBezTo>
                        <a:cubicBezTo>
                          <a:pt x="832" y="126"/>
                          <a:pt x="856" y="146"/>
                          <a:pt x="861" y="128"/>
                        </a:cubicBezTo>
                        <a:cubicBezTo>
                          <a:pt x="871" y="132"/>
                          <a:pt x="877" y="128"/>
                          <a:pt x="888" y="126"/>
                        </a:cubicBezTo>
                        <a:cubicBezTo>
                          <a:pt x="892" y="112"/>
                          <a:pt x="891" y="110"/>
                          <a:pt x="876" y="114"/>
                        </a:cubicBezTo>
                        <a:cubicBezTo>
                          <a:pt x="866" y="120"/>
                          <a:pt x="864" y="123"/>
                          <a:pt x="854" y="116"/>
                        </a:cubicBezTo>
                        <a:cubicBezTo>
                          <a:pt x="815" y="121"/>
                          <a:pt x="842" y="131"/>
                          <a:pt x="818" y="114"/>
                        </a:cubicBezTo>
                        <a:cubicBezTo>
                          <a:pt x="804" y="117"/>
                          <a:pt x="805" y="120"/>
                          <a:pt x="801" y="133"/>
                        </a:cubicBezTo>
                        <a:cubicBezTo>
                          <a:pt x="788" y="130"/>
                          <a:pt x="787" y="135"/>
                          <a:pt x="794" y="145"/>
                        </a:cubicBezTo>
                        <a:cubicBezTo>
                          <a:pt x="778" y="150"/>
                          <a:pt x="763" y="156"/>
                          <a:pt x="746" y="159"/>
                        </a:cubicBezTo>
                        <a:cubicBezTo>
                          <a:pt x="737" y="156"/>
                          <a:pt x="735" y="150"/>
                          <a:pt x="727" y="145"/>
                        </a:cubicBezTo>
                        <a:cubicBezTo>
                          <a:pt x="715" y="148"/>
                          <a:pt x="715" y="156"/>
                          <a:pt x="712" y="167"/>
                        </a:cubicBezTo>
                        <a:cubicBezTo>
                          <a:pt x="674" y="165"/>
                          <a:pt x="659" y="161"/>
                          <a:pt x="628" y="169"/>
                        </a:cubicBezTo>
                        <a:cubicBezTo>
                          <a:pt x="622" y="179"/>
                          <a:pt x="619" y="181"/>
                          <a:pt x="609" y="174"/>
                        </a:cubicBezTo>
                        <a:cubicBezTo>
                          <a:pt x="616" y="169"/>
                          <a:pt x="623" y="167"/>
                          <a:pt x="631" y="164"/>
                        </a:cubicBezTo>
                        <a:cubicBezTo>
                          <a:pt x="636" y="144"/>
                          <a:pt x="620" y="144"/>
                          <a:pt x="604" y="140"/>
                        </a:cubicBezTo>
                        <a:cubicBezTo>
                          <a:pt x="599" y="131"/>
                          <a:pt x="593" y="132"/>
                          <a:pt x="585" y="126"/>
                        </a:cubicBezTo>
                        <a:cubicBezTo>
                          <a:pt x="579" y="127"/>
                          <a:pt x="573" y="126"/>
                          <a:pt x="568" y="128"/>
                        </a:cubicBezTo>
                        <a:cubicBezTo>
                          <a:pt x="563" y="130"/>
                          <a:pt x="554" y="138"/>
                          <a:pt x="554" y="138"/>
                        </a:cubicBezTo>
                        <a:cubicBezTo>
                          <a:pt x="536" y="132"/>
                          <a:pt x="542" y="119"/>
                          <a:pt x="520" y="114"/>
                        </a:cubicBezTo>
                        <a:cubicBezTo>
                          <a:pt x="511" y="117"/>
                          <a:pt x="508" y="120"/>
                          <a:pt x="499" y="116"/>
                        </a:cubicBezTo>
                        <a:cubicBezTo>
                          <a:pt x="503" y="98"/>
                          <a:pt x="490" y="105"/>
                          <a:pt x="475" y="107"/>
                        </a:cubicBezTo>
                        <a:cubicBezTo>
                          <a:pt x="466" y="116"/>
                          <a:pt x="464" y="122"/>
                          <a:pt x="453" y="114"/>
                        </a:cubicBezTo>
                        <a:cubicBezTo>
                          <a:pt x="448" y="98"/>
                          <a:pt x="441" y="88"/>
                          <a:pt x="427" y="80"/>
                        </a:cubicBezTo>
                        <a:cubicBezTo>
                          <a:pt x="409" y="85"/>
                          <a:pt x="411" y="93"/>
                          <a:pt x="420" y="107"/>
                        </a:cubicBezTo>
                        <a:cubicBezTo>
                          <a:pt x="423" y="118"/>
                          <a:pt x="418" y="120"/>
                          <a:pt x="408" y="123"/>
                        </a:cubicBezTo>
                        <a:cubicBezTo>
                          <a:pt x="400" y="136"/>
                          <a:pt x="395" y="127"/>
                          <a:pt x="381" y="131"/>
                        </a:cubicBezTo>
                        <a:cubicBezTo>
                          <a:pt x="380" y="137"/>
                          <a:pt x="381" y="144"/>
                          <a:pt x="379" y="150"/>
                        </a:cubicBezTo>
                        <a:cubicBezTo>
                          <a:pt x="375" y="161"/>
                          <a:pt x="338" y="170"/>
                          <a:pt x="328" y="171"/>
                        </a:cubicBezTo>
                        <a:cubicBezTo>
                          <a:pt x="318" y="175"/>
                          <a:pt x="313" y="169"/>
                          <a:pt x="302" y="167"/>
                        </a:cubicBezTo>
                        <a:cubicBezTo>
                          <a:pt x="292" y="160"/>
                          <a:pt x="284" y="153"/>
                          <a:pt x="273" y="150"/>
                        </a:cubicBezTo>
                        <a:cubicBezTo>
                          <a:pt x="271" y="141"/>
                          <a:pt x="266" y="135"/>
                          <a:pt x="261" y="128"/>
                        </a:cubicBezTo>
                        <a:cubicBezTo>
                          <a:pt x="258" y="117"/>
                          <a:pt x="252" y="107"/>
                          <a:pt x="244" y="99"/>
                        </a:cubicBezTo>
                        <a:cubicBezTo>
                          <a:pt x="241" y="90"/>
                          <a:pt x="235" y="88"/>
                          <a:pt x="230" y="80"/>
                        </a:cubicBezTo>
                        <a:cubicBezTo>
                          <a:pt x="230" y="80"/>
                          <a:pt x="221" y="82"/>
                          <a:pt x="216" y="83"/>
                        </a:cubicBezTo>
                        <a:cubicBezTo>
                          <a:pt x="203" y="78"/>
                          <a:pt x="191" y="78"/>
                          <a:pt x="182" y="90"/>
                        </a:cubicBezTo>
                        <a:cubicBezTo>
                          <a:pt x="178" y="102"/>
                          <a:pt x="156" y="107"/>
                          <a:pt x="144" y="111"/>
                        </a:cubicBezTo>
                        <a:cubicBezTo>
                          <a:pt x="138" y="113"/>
                          <a:pt x="127" y="116"/>
                          <a:pt x="127" y="116"/>
                        </a:cubicBezTo>
                        <a:cubicBezTo>
                          <a:pt x="118" y="117"/>
                          <a:pt x="101" y="117"/>
                          <a:pt x="92" y="115"/>
                        </a:cubicBezTo>
                        <a:cubicBezTo>
                          <a:pt x="83" y="113"/>
                          <a:pt x="78" y="105"/>
                          <a:pt x="74" y="107"/>
                        </a:cubicBezTo>
                        <a:cubicBezTo>
                          <a:pt x="65" y="110"/>
                          <a:pt x="76" y="122"/>
                          <a:pt x="68" y="127"/>
                        </a:cubicBezTo>
                        <a:cubicBezTo>
                          <a:pt x="58" y="151"/>
                          <a:pt x="43" y="138"/>
                          <a:pt x="9" y="140"/>
                        </a:cubicBezTo>
                        <a:cubicBezTo>
                          <a:pt x="7" y="142"/>
                          <a:pt x="3" y="144"/>
                          <a:pt x="4" y="147"/>
                        </a:cubicBezTo>
                        <a:cubicBezTo>
                          <a:pt x="5" y="151"/>
                          <a:pt x="10" y="152"/>
                          <a:pt x="12" y="155"/>
                        </a:cubicBezTo>
                        <a:cubicBezTo>
                          <a:pt x="21" y="166"/>
                          <a:pt x="21" y="177"/>
                          <a:pt x="33" y="186"/>
                        </a:cubicBezTo>
                        <a:cubicBezTo>
                          <a:pt x="24" y="189"/>
                          <a:pt x="17" y="191"/>
                          <a:pt x="7" y="193"/>
                        </a:cubicBezTo>
                        <a:cubicBezTo>
                          <a:pt x="0" y="210"/>
                          <a:pt x="7" y="213"/>
                          <a:pt x="21" y="207"/>
                        </a:cubicBezTo>
                        <a:cubicBezTo>
                          <a:pt x="33" y="212"/>
                          <a:pt x="27" y="221"/>
                          <a:pt x="36" y="229"/>
                        </a:cubicBezTo>
                        <a:cubicBezTo>
                          <a:pt x="46" y="237"/>
                          <a:pt x="53" y="238"/>
                          <a:pt x="60" y="248"/>
                        </a:cubicBezTo>
                        <a:cubicBezTo>
                          <a:pt x="70" y="241"/>
                          <a:pt x="84" y="247"/>
                          <a:pt x="98" y="248"/>
                        </a:cubicBezTo>
                        <a:cubicBezTo>
                          <a:pt x="105" y="258"/>
                          <a:pt x="111" y="258"/>
                          <a:pt x="122" y="260"/>
                        </a:cubicBezTo>
                        <a:cubicBezTo>
                          <a:pt x="132" y="253"/>
                          <a:pt x="134" y="253"/>
                          <a:pt x="146" y="255"/>
                        </a:cubicBezTo>
                        <a:cubicBezTo>
                          <a:pt x="156" y="270"/>
                          <a:pt x="164" y="256"/>
                          <a:pt x="175" y="248"/>
                        </a:cubicBezTo>
                        <a:cubicBezTo>
                          <a:pt x="201" y="250"/>
                          <a:pt x="219" y="250"/>
                          <a:pt x="244" y="246"/>
                        </a:cubicBezTo>
                        <a:cubicBezTo>
                          <a:pt x="246" y="244"/>
                          <a:pt x="246" y="239"/>
                          <a:pt x="249" y="239"/>
                        </a:cubicBezTo>
                        <a:cubicBezTo>
                          <a:pt x="255" y="239"/>
                          <a:pt x="256" y="248"/>
                          <a:pt x="261" y="251"/>
                        </a:cubicBezTo>
                        <a:cubicBezTo>
                          <a:pt x="267" y="254"/>
                          <a:pt x="285" y="255"/>
                          <a:pt x="288" y="255"/>
                        </a:cubicBezTo>
                        <a:cubicBezTo>
                          <a:pt x="309" y="253"/>
                          <a:pt x="327" y="248"/>
                          <a:pt x="348" y="246"/>
                        </a:cubicBezTo>
                        <a:cubicBezTo>
                          <a:pt x="359" y="241"/>
                          <a:pt x="360" y="239"/>
                          <a:pt x="372" y="241"/>
                        </a:cubicBezTo>
                        <a:cubicBezTo>
                          <a:pt x="381" y="272"/>
                          <a:pt x="413" y="279"/>
                          <a:pt x="441" y="284"/>
                        </a:cubicBezTo>
                        <a:cubicBezTo>
                          <a:pt x="451" y="291"/>
                          <a:pt x="463" y="294"/>
                          <a:pt x="475" y="296"/>
                        </a:cubicBezTo>
                        <a:cubicBezTo>
                          <a:pt x="483" y="302"/>
                          <a:pt x="486" y="306"/>
                          <a:pt x="489" y="315"/>
                        </a:cubicBezTo>
                        <a:cubicBezTo>
                          <a:pt x="482" y="316"/>
                          <a:pt x="474" y="314"/>
                          <a:pt x="468" y="318"/>
                        </a:cubicBezTo>
                        <a:cubicBezTo>
                          <a:pt x="451" y="329"/>
                          <a:pt x="469" y="331"/>
                          <a:pt x="472" y="332"/>
                        </a:cubicBezTo>
                        <a:cubicBezTo>
                          <a:pt x="479" y="341"/>
                          <a:pt x="480" y="339"/>
                          <a:pt x="468" y="339"/>
                        </a:cubicBezTo>
                        <a:cubicBezTo>
                          <a:pt x="450" y="344"/>
                          <a:pt x="466" y="342"/>
                          <a:pt x="460" y="356"/>
                        </a:cubicBezTo>
                        <a:cubicBezTo>
                          <a:pt x="463" y="365"/>
                          <a:pt x="467" y="371"/>
                          <a:pt x="470" y="380"/>
                        </a:cubicBezTo>
                        <a:cubicBezTo>
                          <a:pt x="468" y="389"/>
                          <a:pt x="465" y="395"/>
                          <a:pt x="460" y="402"/>
                        </a:cubicBezTo>
                        <a:cubicBezTo>
                          <a:pt x="471" y="409"/>
                          <a:pt x="472" y="419"/>
                          <a:pt x="482" y="426"/>
                        </a:cubicBezTo>
                        <a:cubicBezTo>
                          <a:pt x="488" y="448"/>
                          <a:pt x="479" y="452"/>
                          <a:pt x="465" y="462"/>
                        </a:cubicBezTo>
                        <a:cubicBezTo>
                          <a:pt x="459" y="484"/>
                          <a:pt x="452" y="486"/>
                          <a:pt x="429" y="488"/>
                        </a:cubicBezTo>
                        <a:cubicBezTo>
                          <a:pt x="421" y="494"/>
                          <a:pt x="415" y="498"/>
                          <a:pt x="427" y="503"/>
                        </a:cubicBezTo>
                        <a:cubicBezTo>
                          <a:pt x="435" y="500"/>
                          <a:pt x="440" y="495"/>
                          <a:pt x="448" y="493"/>
                        </a:cubicBezTo>
                        <a:cubicBezTo>
                          <a:pt x="473" y="499"/>
                          <a:pt x="461" y="497"/>
                          <a:pt x="482" y="500"/>
                        </a:cubicBezTo>
                        <a:cubicBezTo>
                          <a:pt x="497" y="496"/>
                          <a:pt x="493" y="482"/>
                          <a:pt x="494" y="467"/>
                        </a:cubicBezTo>
                        <a:cubicBezTo>
                          <a:pt x="542" y="473"/>
                          <a:pt x="518" y="463"/>
                          <a:pt x="525" y="486"/>
                        </a:cubicBezTo>
                        <a:cubicBezTo>
                          <a:pt x="540" y="480"/>
                          <a:pt x="530" y="441"/>
                          <a:pt x="535" y="423"/>
                        </a:cubicBezTo>
                        <a:cubicBezTo>
                          <a:pt x="526" y="402"/>
                          <a:pt x="540" y="431"/>
                          <a:pt x="525" y="411"/>
                        </a:cubicBezTo>
                        <a:cubicBezTo>
                          <a:pt x="520" y="405"/>
                          <a:pt x="518" y="394"/>
                          <a:pt x="513" y="387"/>
                        </a:cubicBezTo>
                        <a:cubicBezTo>
                          <a:pt x="530" y="382"/>
                          <a:pt x="529" y="367"/>
                          <a:pt x="542" y="359"/>
                        </a:cubicBezTo>
                        <a:cubicBezTo>
                          <a:pt x="544" y="335"/>
                          <a:pt x="549" y="334"/>
                          <a:pt x="571" y="330"/>
                        </a:cubicBezTo>
                        <a:cubicBezTo>
                          <a:pt x="582" y="307"/>
                          <a:pt x="573" y="304"/>
                          <a:pt x="583" y="327"/>
                        </a:cubicBezTo>
                        <a:cubicBezTo>
                          <a:pt x="586" y="357"/>
                          <a:pt x="586" y="351"/>
                          <a:pt x="607" y="363"/>
                        </a:cubicBezTo>
                        <a:cubicBezTo>
                          <a:pt x="598" y="367"/>
                          <a:pt x="593" y="366"/>
                          <a:pt x="588" y="375"/>
                        </a:cubicBezTo>
                        <a:cubicBezTo>
                          <a:pt x="589" y="382"/>
                          <a:pt x="592" y="407"/>
                          <a:pt x="595" y="411"/>
                        </a:cubicBezTo>
                        <a:cubicBezTo>
                          <a:pt x="599" y="418"/>
                          <a:pt x="612" y="426"/>
                          <a:pt x="612" y="426"/>
                        </a:cubicBezTo>
                        <a:cubicBezTo>
                          <a:pt x="615" y="437"/>
                          <a:pt x="617" y="439"/>
                          <a:pt x="628" y="443"/>
                        </a:cubicBezTo>
                        <a:cubicBezTo>
                          <a:pt x="608" y="449"/>
                          <a:pt x="619" y="446"/>
                          <a:pt x="597" y="450"/>
                        </a:cubicBezTo>
                        <a:cubicBezTo>
                          <a:pt x="596" y="452"/>
                          <a:pt x="595" y="455"/>
                          <a:pt x="595" y="457"/>
                        </a:cubicBezTo>
                        <a:cubicBezTo>
                          <a:pt x="595" y="462"/>
                          <a:pt x="598" y="466"/>
                          <a:pt x="597" y="471"/>
                        </a:cubicBezTo>
                        <a:cubicBezTo>
                          <a:pt x="596" y="476"/>
                          <a:pt x="588" y="478"/>
                          <a:pt x="585" y="483"/>
                        </a:cubicBezTo>
                        <a:cubicBezTo>
                          <a:pt x="582" y="496"/>
                          <a:pt x="588" y="500"/>
                          <a:pt x="578" y="510"/>
                        </a:cubicBezTo>
                        <a:cubicBezTo>
                          <a:pt x="575" y="521"/>
                          <a:pt x="573" y="530"/>
                          <a:pt x="564" y="536"/>
                        </a:cubicBezTo>
                        <a:cubicBezTo>
                          <a:pt x="557" y="553"/>
                          <a:pt x="566" y="556"/>
                          <a:pt x="580" y="560"/>
                        </a:cubicBezTo>
                        <a:cubicBezTo>
                          <a:pt x="591" y="558"/>
                          <a:pt x="595" y="556"/>
                          <a:pt x="600" y="567"/>
                        </a:cubicBezTo>
                        <a:cubicBezTo>
                          <a:pt x="596" y="578"/>
                          <a:pt x="589" y="575"/>
                          <a:pt x="592" y="587"/>
                        </a:cubicBezTo>
                        <a:close/>
                      </a:path>
                    </a:pathLst>
                  </a:custGeom>
                  <a:gradFill rotWithShape="0">
                    <a:gsLst>
                      <a:gs pos="0">
                        <a:schemeClr val="bg2"/>
                      </a:gs>
                      <a:gs pos="100000">
                        <a:schemeClr val="bg2">
                          <a:gamma/>
                          <a:tint val="20000"/>
                          <a:invGamma/>
                        </a:schemeClr>
                      </a:gs>
                    </a:gsLst>
                    <a:path path="rect">
                      <a:fillToRect l="50000" t="50000" r="50000" b="50000"/>
                    </a:path>
                  </a:gradFill>
                  <a:ln w="9525" cap="flat" cmpd="sng">
                    <a:noFill/>
                    <a:prstDash val="solid"/>
                    <a:round/>
                    <a:headEnd/>
                    <a:tailEnd/>
                  </a:ln>
                  <a:effectLst/>
                </p:spPr>
                <p:txBody>
                  <a:bodyPr wrap="none" anchor="ctr"/>
                  <a:lstStyle/>
                  <a:p>
                    <a:endParaRPr lang="en-GB"/>
                  </a:p>
                </p:txBody>
              </p:sp>
              <p:sp>
                <p:nvSpPr>
                  <p:cNvPr id="565271" name="Freeform 23"/>
                  <p:cNvSpPr>
                    <a:spLocks/>
                  </p:cNvSpPr>
                  <p:nvPr/>
                </p:nvSpPr>
                <p:spPr bwMode="auto">
                  <a:xfrm>
                    <a:off x="378" y="568"/>
                    <a:ext cx="62" cy="51"/>
                  </a:xfrm>
                  <a:custGeom>
                    <a:avLst/>
                    <a:gdLst/>
                    <a:ahLst/>
                    <a:cxnLst>
                      <a:cxn ang="0">
                        <a:pos x="62" y="24"/>
                      </a:cxn>
                      <a:cxn ang="0">
                        <a:pos x="19" y="0"/>
                      </a:cxn>
                      <a:cxn ang="0">
                        <a:pos x="10" y="20"/>
                      </a:cxn>
                      <a:cxn ang="0">
                        <a:pos x="22" y="51"/>
                      </a:cxn>
                      <a:cxn ang="0">
                        <a:pos x="46" y="36"/>
                      </a:cxn>
                      <a:cxn ang="0">
                        <a:pos x="62" y="24"/>
                      </a:cxn>
                    </a:cxnLst>
                    <a:rect l="0" t="0" r="r" b="b"/>
                    <a:pathLst>
                      <a:path w="62" h="51">
                        <a:moveTo>
                          <a:pt x="62" y="24"/>
                        </a:moveTo>
                        <a:cubicBezTo>
                          <a:pt x="43" y="21"/>
                          <a:pt x="34" y="11"/>
                          <a:pt x="19" y="0"/>
                        </a:cubicBezTo>
                        <a:cubicBezTo>
                          <a:pt x="2" y="6"/>
                          <a:pt x="0" y="4"/>
                          <a:pt x="10" y="20"/>
                        </a:cubicBezTo>
                        <a:cubicBezTo>
                          <a:pt x="14" y="33"/>
                          <a:pt x="11" y="41"/>
                          <a:pt x="22" y="51"/>
                        </a:cubicBezTo>
                        <a:cubicBezTo>
                          <a:pt x="42" y="46"/>
                          <a:pt x="33" y="45"/>
                          <a:pt x="46" y="36"/>
                        </a:cubicBezTo>
                        <a:cubicBezTo>
                          <a:pt x="56" y="29"/>
                          <a:pt x="62" y="40"/>
                          <a:pt x="62" y="24"/>
                        </a:cubicBezTo>
                        <a:close/>
                      </a:path>
                    </a:pathLst>
                  </a:custGeom>
                  <a:gradFill rotWithShape="0">
                    <a:gsLst>
                      <a:gs pos="0">
                        <a:schemeClr val="bg2"/>
                      </a:gs>
                      <a:gs pos="100000">
                        <a:schemeClr val="bg2">
                          <a:gamma/>
                          <a:tint val="20000"/>
                          <a:invGamma/>
                        </a:schemeClr>
                      </a:gs>
                    </a:gsLst>
                    <a:path path="rect">
                      <a:fillToRect l="50000" t="50000" r="50000" b="50000"/>
                    </a:path>
                  </a:gradFill>
                  <a:ln w="9525" cap="flat" cmpd="sng">
                    <a:noFill/>
                    <a:prstDash val="solid"/>
                    <a:round/>
                    <a:headEnd/>
                    <a:tailEnd/>
                  </a:ln>
                  <a:effectLst/>
                </p:spPr>
                <p:txBody>
                  <a:bodyPr wrap="none" anchor="ctr"/>
                  <a:lstStyle/>
                  <a:p>
                    <a:endParaRPr lang="en-GB"/>
                  </a:p>
                </p:txBody>
              </p:sp>
              <p:sp>
                <p:nvSpPr>
                  <p:cNvPr id="565272" name="Freeform 24"/>
                  <p:cNvSpPr>
                    <a:spLocks/>
                  </p:cNvSpPr>
                  <p:nvPr/>
                </p:nvSpPr>
                <p:spPr bwMode="auto">
                  <a:xfrm>
                    <a:off x="347" y="465"/>
                    <a:ext cx="73" cy="43"/>
                  </a:xfrm>
                  <a:custGeom>
                    <a:avLst/>
                    <a:gdLst/>
                    <a:ahLst/>
                    <a:cxnLst>
                      <a:cxn ang="0">
                        <a:pos x="69" y="5"/>
                      </a:cxn>
                      <a:cxn ang="0">
                        <a:pos x="53" y="0"/>
                      </a:cxn>
                      <a:cxn ang="0">
                        <a:pos x="36" y="5"/>
                      </a:cxn>
                      <a:cxn ang="0">
                        <a:pos x="29" y="7"/>
                      </a:cxn>
                      <a:cxn ang="0">
                        <a:pos x="5" y="15"/>
                      </a:cxn>
                      <a:cxn ang="0">
                        <a:pos x="17" y="29"/>
                      </a:cxn>
                      <a:cxn ang="0">
                        <a:pos x="38" y="41"/>
                      </a:cxn>
                      <a:cxn ang="0">
                        <a:pos x="65" y="27"/>
                      </a:cxn>
                      <a:cxn ang="0">
                        <a:pos x="69" y="5"/>
                      </a:cxn>
                    </a:cxnLst>
                    <a:rect l="0" t="0" r="r" b="b"/>
                    <a:pathLst>
                      <a:path w="73" h="43">
                        <a:moveTo>
                          <a:pt x="69" y="5"/>
                        </a:moveTo>
                        <a:cubicBezTo>
                          <a:pt x="64" y="4"/>
                          <a:pt x="59" y="0"/>
                          <a:pt x="53" y="0"/>
                        </a:cubicBezTo>
                        <a:cubicBezTo>
                          <a:pt x="47" y="0"/>
                          <a:pt x="42" y="3"/>
                          <a:pt x="36" y="5"/>
                        </a:cubicBezTo>
                        <a:cubicBezTo>
                          <a:pt x="34" y="6"/>
                          <a:pt x="29" y="7"/>
                          <a:pt x="29" y="7"/>
                        </a:cubicBezTo>
                        <a:cubicBezTo>
                          <a:pt x="22" y="18"/>
                          <a:pt x="17" y="18"/>
                          <a:pt x="5" y="15"/>
                        </a:cubicBezTo>
                        <a:cubicBezTo>
                          <a:pt x="0" y="26"/>
                          <a:pt x="7" y="26"/>
                          <a:pt x="17" y="29"/>
                        </a:cubicBezTo>
                        <a:cubicBezTo>
                          <a:pt x="21" y="43"/>
                          <a:pt x="24" y="43"/>
                          <a:pt x="38" y="41"/>
                        </a:cubicBezTo>
                        <a:cubicBezTo>
                          <a:pt x="44" y="27"/>
                          <a:pt x="50" y="29"/>
                          <a:pt x="65" y="27"/>
                        </a:cubicBezTo>
                        <a:cubicBezTo>
                          <a:pt x="70" y="18"/>
                          <a:pt x="73" y="15"/>
                          <a:pt x="69" y="5"/>
                        </a:cubicBezTo>
                        <a:close/>
                      </a:path>
                    </a:pathLst>
                  </a:custGeom>
                  <a:gradFill rotWithShape="0">
                    <a:gsLst>
                      <a:gs pos="0">
                        <a:schemeClr val="bg2"/>
                      </a:gs>
                      <a:gs pos="100000">
                        <a:schemeClr val="bg2">
                          <a:gamma/>
                          <a:tint val="20000"/>
                          <a:invGamma/>
                        </a:schemeClr>
                      </a:gs>
                    </a:gsLst>
                    <a:path path="rect">
                      <a:fillToRect l="50000" t="50000" r="50000" b="50000"/>
                    </a:path>
                  </a:gradFill>
                  <a:ln w="9525" cap="flat" cmpd="sng">
                    <a:noFill/>
                    <a:prstDash val="solid"/>
                    <a:round/>
                    <a:headEnd/>
                    <a:tailEnd/>
                  </a:ln>
                  <a:effectLst/>
                </p:spPr>
                <p:txBody>
                  <a:bodyPr wrap="none" anchor="ctr"/>
                  <a:lstStyle/>
                  <a:p>
                    <a:endParaRPr lang="en-GB"/>
                  </a:p>
                </p:txBody>
              </p:sp>
              <p:sp>
                <p:nvSpPr>
                  <p:cNvPr id="565273" name="Freeform 25"/>
                  <p:cNvSpPr>
                    <a:spLocks/>
                  </p:cNvSpPr>
                  <p:nvPr/>
                </p:nvSpPr>
                <p:spPr bwMode="auto">
                  <a:xfrm>
                    <a:off x="420" y="436"/>
                    <a:ext cx="55" cy="32"/>
                  </a:xfrm>
                  <a:custGeom>
                    <a:avLst/>
                    <a:gdLst/>
                    <a:ahLst/>
                    <a:cxnLst>
                      <a:cxn ang="0">
                        <a:pos x="49" y="0"/>
                      </a:cxn>
                      <a:cxn ang="0">
                        <a:pos x="13" y="12"/>
                      </a:cxn>
                      <a:cxn ang="0">
                        <a:pos x="4" y="32"/>
                      </a:cxn>
                      <a:cxn ang="0">
                        <a:pos x="35" y="20"/>
                      </a:cxn>
                      <a:cxn ang="0">
                        <a:pos x="49" y="0"/>
                      </a:cxn>
                    </a:cxnLst>
                    <a:rect l="0" t="0" r="r" b="b"/>
                    <a:pathLst>
                      <a:path w="55" h="32">
                        <a:moveTo>
                          <a:pt x="49" y="0"/>
                        </a:moveTo>
                        <a:cubicBezTo>
                          <a:pt x="11" y="5"/>
                          <a:pt x="36" y="5"/>
                          <a:pt x="13" y="12"/>
                        </a:cubicBezTo>
                        <a:cubicBezTo>
                          <a:pt x="4" y="19"/>
                          <a:pt x="0" y="21"/>
                          <a:pt x="4" y="32"/>
                        </a:cubicBezTo>
                        <a:cubicBezTo>
                          <a:pt x="12" y="15"/>
                          <a:pt x="15" y="17"/>
                          <a:pt x="35" y="20"/>
                        </a:cubicBezTo>
                        <a:cubicBezTo>
                          <a:pt x="55" y="32"/>
                          <a:pt x="44" y="12"/>
                          <a:pt x="49" y="0"/>
                        </a:cubicBezTo>
                        <a:close/>
                      </a:path>
                    </a:pathLst>
                  </a:custGeom>
                  <a:gradFill rotWithShape="0">
                    <a:gsLst>
                      <a:gs pos="0">
                        <a:schemeClr val="bg2"/>
                      </a:gs>
                      <a:gs pos="100000">
                        <a:schemeClr val="bg2">
                          <a:gamma/>
                          <a:tint val="20000"/>
                          <a:invGamma/>
                        </a:schemeClr>
                      </a:gs>
                    </a:gsLst>
                    <a:path path="rect">
                      <a:fillToRect l="50000" t="50000" r="50000" b="50000"/>
                    </a:path>
                  </a:gradFill>
                  <a:ln w="9525" cap="flat" cmpd="sng">
                    <a:noFill/>
                    <a:prstDash val="solid"/>
                    <a:round/>
                    <a:headEnd/>
                    <a:tailEnd/>
                  </a:ln>
                  <a:effectLst/>
                </p:spPr>
                <p:txBody>
                  <a:bodyPr wrap="none" anchor="ctr"/>
                  <a:lstStyle/>
                  <a:p>
                    <a:endParaRPr lang="en-GB"/>
                  </a:p>
                </p:txBody>
              </p:sp>
              <p:sp>
                <p:nvSpPr>
                  <p:cNvPr id="565274" name="Freeform 26"/>
                  <p:cNvSpPr>
                    <a:spLocks/>
                  </p:cNvSpPr>
                  <p:nvPr/>
                </p:nvSpPr>
                <p:spPr bwMode="auto">
                  <a:xfrm>
                    <a:off x="255" y="397"/>
                    <a:ext cx="30" cy="25"/>
                  </a:xfrm>
                  <a:custGeom>
                    <a:avLst/>
                    <a:gdLst/>
                    <a:ahLst/>
                    <a:cxnLst>
                      <a:cxn ang="0">
                        <a:pos x="29" y="3"/>
                      </a:cxn>
                      <a:cxn ang="0">
                        <a:pos x="1" y="8"/>
                      </a:cxn>
                      <a:cxn ang="0">
                        <a:pos x="20" y="20"/>
                      </a:cxn>
                      <a:cxn ang="0">
                        <a:pos x="27" y="23"/>
                      </a:cxn>
                      <a:cxn ang="0">
                        <a:pos x="29" y="3"/>
                      </a:cxn>
                    </a:cxnLst>
                    <a:rect l="0" t="0" r="r" b="b"/>
                    <a:pathLst>
                      <a:path w="30" h="25">
                        <a:moveTo>
                          <a:pt x="29" y="3"/>
                        </a:moveTo>
                        <a:cubicBezTo>
                          <a:pt x="19" y="0"/>
                          <a:pt x="12" y="6"/>
                          <a:pt x="1" y="8"/>
                        </a:cubicBezTo>
                        <a:cubicBezTo>
                          <a:pt x="5" y="22"/>
                          <a:pt x="0" y="11"/>
                          <a:pt x="20" y="20"/>
                        </a:cubicBezTo>
                        <a:cubicBezTo>
                          <a:pt x="22" y="21"/>
                          <a:pt x="26" y="25"/>
                          <a:pt x="27" y="23"/>
                        </a:cubicBezTo>
                        <a:cubicBezTo>
                          <a:pt x="30" y="17"/>
                          <a:pt x="28" y="10"/>
                          <a:pt x="29" y="3"/>
                        </a:cubicBezTo>
                        <a:close/>
                      </a:path>
                    </a:pathLst>
                  </a:custGeom>
                  <a:gradFill rotWithShape="0">
                    <a:gsLst>
                      <a:gs pos="0">
                        <a:schemeClr val="bg2"/>
                      </a:gs>
                      <a:gs pos="100000">
                        <a:schemeClr val="bg2">
                          <a:gamma/>
                          <a:tint val="20000"/>
                          <a:invGamma/>
                        </a:schemeClr>
                      </a:gs>
                    </a:gsLst>
                    <a:path path="rect">
                      <a:fillToRect l="50000" t="50000" r="50000" b="50000"/>
                    </a:path>
                  </a:gradFill>
                  <a:ln w="9525" cap="flat" cmpd="sng">
                    <a:noFill/>
                    <a:prstDash val="solid"/>
                    <a:round/>
                    <a:headEnd/>
                    <a:tailEnd/>
                  </a:ln>
                  <a:effectLst/>
                </p:spPr>
                <p:txBody>
                  <a:bodyPr wrap="none" anchor="ctr"/>
                  <a:lstStyle/>
                  <a:p>
                    <a:endParaRPr lang="en-GB"/>
                  </a:p>
                </p:txBody>
              </p:sp>
              <p:sp>
                <p:nvSpPr>
                  <p:cNvPr id="565275" name="Freeform 27"/>
                  <p:cNvSpPr>
                    <a:spLocks/>
                  </p:cNvSpPr>
                  <p:nvPr/>
                </p:nvSpPr>
                <p:spPr bwMode="auto">
                  <a:xfrm>
                    <a:off x="497" y="91"/>
                    <a:ext cx="150" cy="62"/>
                  </a:xfrm>
                  <a:custGeom>
                    <a:avLst/>
                    <a:gdLst/>
                    <a:ahLst/>
                    <a:cxnLst>
                      <a:cxn ang="0">
                        <a:pos x="133" y="43"/>
                      </a:cxn>
                      <a:cxn ang="0">
                        <a:pos x="150" y="26"/>
                      </a:cxn>
                      <a:cxn ang="0">
                        <a:pos x="131" y="9"/>
                      </a:cxn>
                      <a:cxn ang="0">
                        <a:pos x="109" y="17"/>
                      </a:cxn>
                      <a:cxn ang="0">
                        <a:pos x="90" y="0"/>
                      </a:cxn>
                      <a:cxn ang="0">
                        <a:pos x="15" y="19"/>
                      </a:cxn>
                      <a:cxn ang="0">
                        <a:pos x="39" y="50"/>
                      </a:cxn>
                      <a:cxn ang="0">
                        <a:pos x="49" y="62"/>
                      </a:cxn>
                      <a:cxn ang="0">
                        <a:pos x="63" y="55"/>
                      </a:cxn>
                      <a:cxn ang="0">
                        <a:pos x="90" y="53"/>
                      </a:cxn>
                      <a:cxn ang="0">
                        <a:pos x="109" y="43"/>
                      </a:cxn>
                      <a:cxn ang="0">
                        <a:pos x="133" y="43"/>
                      </a:cxn>
                    </a:cxnLst>
                    <a:rect l="0" t="0" r="r" b="b"/>
                    <a:pathLst>
                      <a:path w="150" h="62">
                        <a:moveTo>
                          <a:pt x="133" y="43"/>
                        </a:moveTo>
                        <a:cubicBezTo>
                          <a:pt x="139" y="35"/>
                          <a:pt x="144" y="34"/>
                          <a:pt x="150" y="26"/>
                        </a:cubicBezTo>
                        <a:cubicBezTo>
                          <a:pt x="144" y="18"/>
                          <a:pt x="140" y="13"/>
                          <a:pt x="131" y="9"/>
                        </a:cubicBezTo>
                        <a:cubicBezTo>
                          <a:pt x="124" y="12"/>
                          <a:pt x="116" y="14"/>
                          <a:pt x="109" y="17"/>
                        </a:cubicBezTo>
                        <a:cubicBezTo>
                          <a:pt x="104" y="8"/>
                          <a:pt x="100" y="3"/>
                          <a:pt x="90" y="0"/>
                        </a:cubicBezTo>
                        <a:cubicBezTo>
                          <a:pt x="67" y="23"/>
                          <a:pt x="47" y="17"/>
                          <a:pt x="15" y="19"/>
                        </a:cubicBezTo>
                        <a:cubicBezTo>
                          <a:pt x="0" y="45"/>
                          <a:pt x="18" y="44"/>
                          <a:pt x="39" y="50"/>
                        </a:cubicBezTo>
                        <a:cubicBezTo>
                          <a:pt x="41" y="54"/>
                          <a:pt x="43" y="62"/>
                          <a:pt x="49" y="62"/>
                        </a:cubicBezTo>
                        <a:cubicBezTo>
                          <a:pt x="54" y="62"/>
                          <a:pt x="58" y="56"/>
                          <a:pt x="63" y="55"/>
                        </a:cubicBezTo>
                        <a:cubicBezTo>
                          <a:pt x="72" y="54"/>
                          <a:pt x="81" y="54"/>
                          <a:pt x="90" y="53"/>
                        </a:cubicBezTo>
                        <a:cubicBezTo>
                          <a:pt x="93" y="41"/>
                          <a:pt x="97" y="41"/>
                          <a:pt x="109" y="43"/>
                        </a:cubicBezTo>
                        <a:cubicBezTo>
                          <a:pt x="127" y="41"/>
                          <a:pt x="134" y="44"/>
                          <a:pt x="133" y="43"/>
                        </a:cubicBezTo>
                        <a:close/>
                      </a:path>
                    </a:pathLst>
                  </a:custGeom>
                  <a:gradFill rotWithShape="0">
                    <a:gsLst>
                      <a:gs pos="0">
                        <a:schemeClr val="bg2"/>
                      </a:gs>
                      <a:gs pos="100000">
                        <a:schemeClr val="bg2">
                          <a:gamma/>
                          <a:tint val="20000"/>
                          <a:invGamma/>
                        </a:schemeClr>
                      </a:gs>
                    </a:gsLst>
                    <a:path path="rect">
                      <a:fillToRect l="50000" t="50000" r="50000" b="50000"/>
                    </a:path>
                  </a:gradFill>
                  <a:ln w="9525" cap="flat" cmpd="sng">
                    <a:noFill/>
                    <a:prstDash val="solid"/>
                    <a:round/>
                    <a:headEnd/>
                    <a:tailEnd/>
                  </a:ln>
                  <a:effectLst/>
                </p:spPr>
                <p:txBody>
                  <a:bodyPr wrap="none" anchor="ctr"/>
                  <a:lstStyle/>
                  <a:p>
                    <a:endParaRPr lang="en-GB"/>
                  </a:p>
                </p:txBody>
              </p:sp>
              <p:sp>
                <p:nvSpPr>
                  <p:cNvPr id="565276" name="Freeform 28"/>
                  <p:cNvSpPr>
                    <a:spLocks/>
                  </p:cNvSpPr>
                  <p:nvPr/>
                </p:nvSpPr>
                <p:spPr bwMode="auto">
                  <a:xfrm>
                    <a:off x="851" y="100"/>
                    <a:ext cx="21" cy="26"/>
                  </a:xfrm>
                  <a:custGeom>
                    <a:avLst/>
                    <a:gdLst/>
                    <a:ahLst/>
                    <a:cxnLst>
                      <a:cxn ang="0">
                        <a:pos x="5" y="0"/>
                      </a:cxn>
                      <a:cxn ang="0">
                        <a:pos x="2" y="24"/>
                      </a:cxn>
                      <a:cxn ang="0">
                        <a:pos x="17" y="22"/>
                      </a:cxn>
                      <a:cxn ang="0">
                        <a:pos x="5" y="0"/>
                      </a:cxn>
                    </a:cxnLst>
                    <a:rect l="0" t="0" r="r" b="b"/>
                    <a:pathLst>
                      <a:path w="21" h="26">
                        <a:moveTo>
                          <a:pt x="5" y="0"/>
                        </a:moveTo>
                        <a:cubicBezTo>
                          <a:pt x="1" y="10"/>
                          <a:pt x="0" y="13"/>
                          <a:pt x="2" y="24"/>
                        </a:cubicBezTo>
                        <a:cubicBezTo>
                          <a:pt x="7" y="23"/>
                          <a:pt x="13" y="26"/>
                          <a:pt x="17" y="22"/>
                        </a:cubicBezTo>
                        <a:cubicBezTo>
                          <a:pt x="21" y="18"/>
                          <a:pt x="7" y="4"/>
                          <a:pt x="5" y="0"/>
                        </a:cubicBezTo>
                        <a:close/>
                      </a:path>
                    </a:pathLst>
                  </a:custGeom>
                  <a:gradFill rotWithShape="0">
                    <a:gsLst>
                      <a:gs pos="0">
                        <a:schemeClr val="bg2"/>
                      </a:gs>
                      <a:gs pos="100000">
                        <a:schemeClr val="bg2">
                          <a:gamma/>
                          <a:tint val="20000"/>
                          <a:invGamma/>
                        </a:schemeClr>
                      </a:gs>
                    </a:gsLst>
                    <a:path path="rect">
                      <a:fillToRect l="50000" t="50000" r="50000" b="50000"/>
                    </a:path>
                  </a:gradFill>
                  <a:ln w="9525" cap="flat" cmpd="sng">
                    <a:noFill/>
                    <a:prstDash val="solid"/>
                    <a:round/>
                    <a:headEnd/>
                    <a:tailEnd/>
                  </a:ln>
                  <a:effectLst/>
                </p:spPr>
                <p:txBody>
                  <a:bodyPr wrap="none" anchor="ctr"/>
                  <a:lstStyle/>
                  <a:p>
                    <a:endParaRPr lang="en-GB"/>
                  </a:p>
                </p:txBody>
              </p:sp>
              <p:sp>
                <p:nvSpPr>
                  <p:cNvPr id="565277" name="Freeform 29"/>
                  <p:cNvSpPr>
                    <a:spLocks/>
                  </p:cNvSpPr>
                  <p:nvPr/>
                </p:nvSpPr>
                <p:spPr bwMode="auto">
                  <a:xfrm>
                    <a:off x="844" y="48"/>
                    <a:ext cx="31" cy="12"/>
                  </a:xfrm>
                  <a:custGeom>
                    <a:avLst/>
                    <a:gdLst/>
                    <a:ahLst/>
                    <a:cxnLst>
                      <a:cxn ang="0">
                        <a:pos x="31" y="0"/>
                      </a:cxn>
                      <a:cxn ang="0">
                        <a:pos x="19" y="12"/>
                      </a:cxn>
                      <a:cxn ang="0">
                        <a:pos x="31" y="0"/>
                      </a:cxn>
                    </a:cxnLst>
                    <a:rect l="0" t="0" r="r" b="b"/>
                    <a:pathLst>
                      <a:path w="31" h="12">
                        <a:moveTo>
                          <a:pt x="31" y="0"/>
                        </a:moveTo>
                        <a:cubicBezTo>
                          <a:pt x="23" y="1"/>
                          <a:pt x="0" y="4"/>
                          <a:pt x="19" y="12"/>
                        </a:cubicBezTo>
                        <a:cubicBezTo>
                          <a:pt x="25" y="2"/>
                          <a:pt x="21" y="6"/>
                          <a:pt x="31" y="0"/>
                        </a:cubicBezTo>
                        <a:close/>
                      </a:path>
                    </a:pathLst>
                  </a:custGeom>
                  <a:gradFill rotWithShape="0">
                    <a:gsLst>
                      <a:gs pos="0">
                        <a:schemeClr val="bg2"/>
                      </a:gs>
                      <a:gs pos="100000">
                        <a:schemeClr val="bg2">
                          <a:gamma/>
                          <a:tint val="20000"/>
                          <a:invGamma/>
                        </a:schemeClr>
                      </a:gs>
                    </a:gsLst>
                    <a:path path="rect">
                      <a:fillToRect l="50000" t="50000" r="50000" b="50000"/>
                    </a:path>
                  </a:gradFill>
                  <a:ln w="9525" cap="flat" cmpd="sng">
                    <a:noFill/>
                    <a:prstDash val="solid"/>
                    <a:round/>
                    <a:headEnd/>
                    <a:tailEnd/>
                  </a:ln>
                  <a:effectLst/>
                </p:spPr>
                <p:txBody>
                  <a:bodyPr wrap="none" anchor="ctr"/>
                  <a:lstStyle/>
                  <a:p>
                    <a:endParaRPr lang="en-GB"/>
                  </a:p>
                </p:txBody>
              </p:sp>
              <p:sp>
                <p:nvSpPr>
                  <p:cNvPr id="565278" name="Freeform 30"/>
                  <p:cNvSpPr>
                    <a:spLocks/>
                  </p:cNvSpPr>
                  <p:nvPr/>
                </p:nvSpPr>
                <p:spPr bwMode="auto">
                  <a:xfrm>
                    <a:off x="774" y="100"/>
                    <a:ext cx="42" cy="27"/>
                  </a:xfrm>
                  <a:custGeom>
                    <a:avLst/>
                    <a:gdLst/>
                    <a:ahLst/>
                    <a:cxnLst>
                      <a:cxn ang="0">
                        <a:pos x="26" y="0"/>
                      </a:cxn>
                      <a:cxn ang="0">
                        <a:pos x="29" y="27"/>
                      </a:cxn>
                      <a:cxn ang="0">
                        <a:pos x="26" y="0"/>
                      </a:cxn>
                    </a:cxnLst>
                    <a:rect l="0" t="0" r="r" b="b"/>
                    <a:pathLst>
                      <a:path w="42" h="27">
                        <a:moveTo>
                          <a:pt x="26" y="0"/>
                        </a:moveTo>
                        <a:cubicBezTo>
                          <a:pt x="19" y="15"/>
                          <a:pt x="0" y="12"/>
                          <a:pt x="29" y="27"/>
                        </a:cubicBezTo>
                        <a:cubicBezTo>
                          <a:pt x="42" y="22"/>
                          <a:pt x="31" y="10"/>
                          <a:pt x="26" y="0"/>
                        </a:cubicBezTo>
                        <a:close/>
                      </a:path>
                    </a:pathLst>
                  </a:custGeom>
                  <a:gradFill rotWithShape="0">
                    <a:gsLst>
                      <a:gs pos="0">
                        <a:schemeClr val="bg2"/>
                      </a:gs>
                      <a:gs pos="100000">
                        <a:schemeClr val="bg2">
                          <a:gamma/>
                          <a:tint val="20000"/>
                          <a:invGamma/>
                        </a:schemeClr>
                      </a:gs>
                    </a:gsLst>
                    <a:path path="rect">
                      <a:fillToRect l="50000" t="50000" r="50000" b="50000"/>
                    </a:path>
                  </a:gradFill>
                  <a:ln w="9525" cap="flat" cmpd="sng">
                    <a:noFill/>
                    <a:prstDash val="solid"/>
                    <a:round/>
                    <a:headEnd/>
                    <a:tailEnd/>
                  </a:ln>
                  <a:effectLst/>
                </p:spPr>
                <p:txBody>
                  <a:bodyPr wrap="none" anchor="ctr"/>
                  <a:lstStyle/>
                  <a:p>
                    <a:endParaRPr lang="en-GB"/>
                  </a:p>
                </p:txBody>
              </p:sp>
              <p:sp>
                <p:nvSpPr>
                  <p:cNvPr id="565279" name="Freeform 31"/>
                  <p:cNvSpPr>
                    <a:spLocks/>
                  </p:cNvSpPr>
                  <p:nvPr/>
                </p:nvSpPr>
                <p:spPr bwMode="auto">
                  <a:xfrm>
                    <a:off x="497" y="103"/>
                    <a:ext cx="281" cy="136"/>
                  </a:xfrm>
                  <a:custGeom>
                    <a:avLst/>
                    <a:gdLst/>
                    <a:ahLst/>
                    <a:cxnLst>
                      <a:cxn ang="0">
                        <a:pos x="69" y="81"/>
                      </a:cxn>
                      <a:cxn ang="0">
                        <a:pos x="55" y="75"/>
                      </a:cxn>
                      <a:cxn ang="0">
                        <a:pos x="49" y="57"/>
                      </a:cxn>
                      <a:cxn ang="0">
                        <a:pos x="73" y="70"/>
                      </a:cxn>
                      <a:cxn ang="0">
                        <a:pos x="91" y="64"/>
                      </a:cxn>
                      <a:cxn ang="0">
                        <a:pos x="102" y="60"/>
                      </a:cxn>
                      <a:cxn ang="0">
                        <a:pos x="120" y="70"/>
                      </a:cxn>
                      <a:cxn ang="0">
                        <a:pos x="144" y="63"/>
                      </a:cxn>
                      <a:cxn ang="0">
                        <a:pos x="160" y="48"/>
                      </a:cxn>
                      <a:cxn ang="0">
                        <a:pos x="180" y="22"/>
                      </a:cxn>
                      <a:cxn ang="0">
                        <a:pos x="207" y="15"/>
                      </a:cxn>
                      <a:cxn ang="0">
                        <a:pos x="216" y="0"/>
                      </a:cxn>
                      <a:cxn ang="0">
                        <a:pos x="240" y="4"/>
                      </a:cxn>
                      <a:cxn ang="0">
                        <a:pos x="244" y="0"/>
                      </a:cxn>
                      <a:cxn ang="0">
                        <a:pos x="256" y="6"/>
                      </a:cxn>
                      <a:cxn ang="0">
                        <a:pos x="279" y="3"/>
                      </a:cxn>
                      <a:cxn ang="0">
                        <a:pos x="259" y="16"/>
                      </a:cxn>
                      <a:cxn ang="0">
                        <a:pos x="270" y="31"/>
                      </a:cxn>
                      <a:cxn ang="0">
                        <a:pos x="237" y="36"/>
                      </a:cxn>
                      <a:cxn ang="0">
                        <a:pos x="205" y="43"/>
                      </a:cxn>
                      <a:cxn ang="0">
                        <a:pos x="202" y="57"/>
                      </a:cxn>
                      <a:cxn ang="0">
                        <a:pos x="189" y="67"/>
                      </a:cxn>
                      <a:cxn ang="0">
                        <a:pos x="183" y="78"/>
                      </a:cxn>
                      <a:cxn ang="0">
                        <a:pos x="162" y="88"/>
                      </a:cxn>
                      <a:cxn ang="0">
                        <a:pos x="157" y="103"/>
                      </a:cxn>
                      <a:cxn ang="0">
                        <a:pos x="132" y="118"/>
                      </a:cxn>
                      <a:cxn ang="0">
                        <a:pos x="120" y="130"/>
                      </a:cxn>
                      <a:cxn ang="0">
                        <a:pos x="96" y="136"/>
                      </a:cxn>
                      <a:cxn ang="0">
                        <a:pos x="72" y="124"/>
                      </a:cxn>
                      <a:cxn ang="0">
                        <a:pos x="60" y="117"/>
                      </a:cxn>
                      <a:cxn ang="0">
                        <a:pos x="19" y="93"/>
                      </a:cxn>
                      <a:cxn ang="0">
                        <a:pos x="9" y="82"/>
                      </a:cxn>
                      <a:cxn ang="0">
                        <a:pos x="0" y="75"/>
                      </a:cxn>
                      <a:cxn ang="0">
                        <a:pos x="61" y="87"/>
                      </a:cxn>
                      <a:cxn ang="0">
                        <a:pos x="70" y="85"/>
                      </a:cxn>
                      <a:cxn ang="0">
                        <a:pos x="69" y="81"/>
                      </a:cxn>
                    </a:cxnLst>
                    <a:rect l="0" t="0" r="r" b="b"/>
                    <a:pathLst>
                      <a:path w="281" h="136">
                        <a:moveTo>
                          <a:pt x="69" y="81"/>
                        </a:moveTo>
                        <a:cubicBezTo>
                          <a:pt x="64" y="78"/>
                          <a:pt x="61" y="76"/>
                          <a:pt x="55" y="75"/>
                        </a:cubicBezTo>
                        <a:cubicBezTo>
                          <a:pt x="50" y="66"/>
                          <a:pt x="48" y="68"/>
                          <a:pt x="49" y="57"/>
                        </a:cubicBezTo>
                        <a:cubicBezTo>
                          <a:pt x="62" y="58"/>
                          <a:pt x="63" y="62"/>
                          <a:pt x="73" y="70"/>
                        </a:cubicBezTo>
                        <a:cubicBezTo>
                          <a:pt x="79" y="57"/>
                          <a:pt x="75" y="61"/>
                          <a:pt x="91" y="64"/>
                        </a:cubicBezTo>
                        <a:cubicBezTo>
                          <a:pt x="100" y="68"/>
                          <a:pt x="93" y="62"/>
                          <a:pt x="102" y="60"/>
                        </a:cubicBezTo>
                        <a:cubicBezTo>
                          <a:pt x="109" y="63"/>
                          <a:pt x="114" y="66"/>
                          <a:pt x="120" y="70"/>
                        </a:cubicBezTo>
                        <a:cubicBezTo>
                          <a:pt x="127" y="65"/>
                          <a:pt x="144" y="63"/>
                          <a:pt x="144" y="63"/>
                        </a:cubicBezTo>
                        <a:cubicBezTo>
                          <a:pt x="150" y="55"/>
                          <a:pt x="152" y="54"/>
                          <a:pt x="160" y="48"/>
                        </a:cubicBezTo>
                        <a:cubicBezTo>
                          <a:pt x="158" y="31"/>
                          <a:pt x="163" y="24"/>
                          <a:pt x="180" y="22"/>
                        </a:cubicBezTo>
                        <a:cubicBezTo>
                          <a:pt x="187" y="17"/>
                          <a:pt x="198" y="16"/>
                          <a:pt x="207" y="15"/>
                        </a:cubicBezTo>
                        <a:cubicBezTo>
                          <a:pt x="214" y="12"/>
                          <a:pt x="213" y="6"/>
                          <a:pt x="216" y="0"/>
                        </a:cubicBezTo>
                        <a:cubicBezTo>
                          <a:pt x="224" y="1"/>
                          <a:pt x="232" y="3"/>
                          <a:pt x="240" y="4"/>
                        </a:cubicBezTo>
                        <a:cubicBezTo>
                          <a:pt x="241" y="3"/>
                          <a:pt x="242" y="0"/>
                          <a:pt x="244" y="0"/>
                        </a:cubicBezTo>
                        <a:cubicBezTo>
                          <a:pt x="248" y="1"/>
                          <a:pt x="256" y="6"/>
                          <a:pt x="256" y="6"/>
                        </a:cubicBezTo>
                        <a:cubicBezTo>
                          <a:pt x="266" y="2"/>
                          <a:pt x="266" y="1"/>
                          <a:pt x="279" y="3"/>
                        </a:cubicBezTo>
                        <a:cubicBezTo>
                          <a:pt x="281" y="20"/>
                          <a:pt x="271" y="9"/>
                          <a:pt x="259" y="16"/>
                        </a:cubicBezTo>
                        <a:cubicBezTo>
                          <a:pt x="261" y="26"/>
                          <a:pt x="262" y="26"/>
                          <a:pt x="270" y="31"/>
                        </a:cubicBezTo>
                        <a:cubicBezTo>
                          <a:pt x="266" y="46"/>
                          <a:pt x="250" y="37"/>
                          <a:pt x="237" y="36"/>
                        </a:cubicBezTo>
                        <a:cubicBezTo>
                          <a:pt x="224" y="36"/>
                          <a:pt x="211" y="31"/>
                          <a:pt x="205" y="43"/>
                        </a:cubicBezTo>
                        <a:cubicBezTo>
                          <a:pt x="215" y="53"/>
                          <a:pt x="215" y="54"/>
                          <a:pt x="202" y="57"/>
                        </a:cubicBezTo>
                        <a:cubicBezTo>
                          <a:pt x="197" y="61"/>
                          <a:pt x="195" y="64"/>
                          <a:pt x="189" y="67"/>
                        </a:cubicBezTo>
                        <a:cubicBezTo>
                          <a:pt x="179" y="65"/>
                          <a:pt x="180" y="69"/>
                          <a:pt x="183" y="78"/>
                        </a:cubicBezTo>
                        <a:cubicBezTo>
                          <a:pt x="179" y="87"/>
                          <a:pt x="169" y="81"/>
                          <a:pt x="162" y="88"/>
                        </a:cubicBezTo>
                        <a:cubicBezTo>
                          <a:pt x="160" y="93"/>
                          <a:pt x="159" y="98"/>
                          <a:pt x="157" y="103"/>
                        </a:cubicBezTo>
                        <a:cubicBezTo>
                          <a:pt x="155" y="122"/>
                          <a:pt x="152" y="117"/>
                          <a:pt x="132" y="118"/>
                        </a:cubicBezTo>
                        <a:cubicBezTo>
                          <a:pt x="126" y="122"/>
                          <a:pt x="125" y="126"/>
                          <a:pt x="120" y="130"/>
                        </a:cubicBezTo>
                        <a:cubicBezTo>
                          <a:pt x="108" y="128"/>
                          <a:pt x="106" y="128"/>
                          <a:pt x="96" y="136"/>
                        </a:cubicBezTo>
                        <a:cubicBezTo>
                          <a:pt x="81" y="135"/>
                          <a:pt x="83" y="130"/>
                          <a:pt x="72" y="124"/>
                        </a:cubicBezTo>
                        <a:cubicBezTo>
                          <a:pt x="68" y="122"/>
                          <a:pt x="60" y="117"/>
                          <a:pt x="60" y="117"/>
                        </a:cubicBezTo>
                        <a:cubicBezTo>
                          <a:pt x="53" y="99"/>
                          <a:pt x="37" y="94"/>
                          <a:pt x="19" y="93"/>
                        </a:cubicBezTo>
                        <a:cubicBezTo>
                          <a:pt x="13" y="90"/>
                          <a:pt x="13" y="86"/>
                          <a:pt x="9" y="82"/>
                        </a:cubicBezTo>
                        <a:cubicBezTo>
                          <a:pt x="6" y="79"/>
                          <a:pt x="0" y="75"/>
                          <a:pt x="0" y="75"/>
                        </a:cubicBezTo>
                        <a:cubicBezTo>
                          <a:pt x="25" y="71"/>
                          <a:pt x="40" y="77"/>
                          <a:pt x="61" y="87"/>
                        </a:cubicBezTo>
                        <a:cubicBezTo>
                          <a:pt x="64" y="86"/>
                          <a:pt x="68" y="87"/>
                          <a:pt x="70" y="85"/>
                        </a:cubicBezTo>
                        <a:cubicBezTo>
                          <a:pt x="71" y="84"/>
                          <a:pt x="69" y="80"/>
                          <a:pt x="69" y="81"/>
                        </a:cubicBezTo>
                        <a:close/>
                      </a:path>
                    </a:pathLst>
                  </a:custGeom>
                  <a:gradFill rotWithShape="0">
                    <a:gsLst>
                      <a:gs pos="0">
                        <a:schemeClr val="bg2"/>
                      </a:gs>
                      <a:gs pos="100000">
                        <a:schemeClr val="bg2">
                          <a:gamma/>
                          <a:tint val="20000"/>
                          <a:invGamma/>
                        </a:schemeClr>
                      </a:gs>
                    </a:gsLst>
                    <a:path path="rect">
                      <a:fillToRect l="50000" t="50000" r="50000" b="50000"/>
                    </a:path>
                  </a:gradFill>
                  <a:ln w="9525" cap="flat" cmpd="sng">
                    <a:noFill/>
                    <a:prstDash val="solid"/>
                    <a:round/>
                    <a:headEnd/>
                    <a:tailEnd/>
                  </a:ln>
                  <a:effectLst/>
                </p:spPr>
                <p:txBody>
                  <a:bodyPr wrap="none" anchor="ctr"/>
                  <a:lstStyle/>
                  <a:p>
                    <a:endParaRPr lang="en-GB"/>
                  </a:p>
                </p:txBody>
              </p:sp>
              <p:sp>
                <p:nvSpPr>
                  <p:cNvPr id="565280" name="Freeform 32"/>
                  <p:cNvSpPr>
                    <a:spLocks/>
                  </p:cNvSpPr>
                  <p:nvPr/>
                </p:nvSpPr>
                <p:spPr bwMode="auto">
                  <a:xfrm>
                    <a:off x="735" y="80"/>
                    <a:ext cx="14" cy="15"/>
                  </a:xfrm>
                  <a:custGeom>
                    <a:avLst/>
                    <a:gdLst/>
                    <a:ahLst/>
                    <a:cxnLst>
                      <a:cxn ang="0">
                        <a:pos x="14" y="6"/>
                      </a:cxn>
                      <a:cxn ang="0">
                        <a:pos x="0" y="6"/>
                      </a:cxn>
                      <a:cxn ang="0">
                        <a:pos x="14" y="6"/>
                      </a:cxn>
                    </a:cxnLst>
                    <a:rect l="0" t="0" r="r" b="b"/>
                    <a:pathLst>
                      <a:path w="14" h="15">
                        <a:moveTo>
                          <a:pt x="14" y="6"/>
                        </a:moveTo>
                        <a:cubicBezTo>
                          <a:pt x="7" y="5"/>
                          <a:pt x="5" y="0"/>
                          <a:pt x="0" y="6"/>
                        </a:cubicBezTo>
                        <a:cubicBezTo>
                          <a:pt x="3" y="15"/>
                          <a:pt x="14" y="12"/>
                          <a:pt x="14" y="6"/>
                        </a:cubicBezTo>
                        <a:close/>
                      </a:path>
                    </a:pathLst>
                  </a:custGeom>
                  <a:gradFill rotWithShape="0">
                    <a:gsLst>
                      <a:gs pos="0">
                        <a:schemeClr val="bg2"/>
                      </a:gs>
                      <a:gs pos="100000">
                        <a:schemeClr val="bg2">
                          <a:gamma/>
                          <a:tint val="20000"/>
                          <a:invGamma/>
                        </a:schemeClr>
                      </a:gs>
                    </a:gsLst>
                    <a:path path="rect">
                      <a:fillToRect l="50000" t="50000" r="50000" b="50000"/>
                    </a:path>
                  </a:gradFill>
                  <a:ln w="9525" cap="flat" cmpd="sng">
                    <a:noFill/>
                    <a:prstDash val="solid"/>
                    <a:round/>
                    <a:headEnd/>
                    <a:tailEnd/>
                  </a:ln>
                  <a:effectLst/>
                </p:spPr>
                <p:txBody>
                  <a:bodyPr wrap="none" anchor="ctr"/>
                  <a:lstStyle/>
                  <a:p>
                    <a:endParaRPr lang="en-GB"/>
                  </a:p>
                </p:txBody>
              </p:sp>
              <p:sp>
                <p:nvSpPr>
                  <p:cNvPr id="565281" name="Freeform 33"/>
                  <p:cNvSpPr>
                    <a:spLocks/>
                  </p:cNvSpPr>
                  <p:nvPr/>
                </p:nvSpPr>
                <p:spPr bwMode="auto">
                  <a:xfrm>
                    <a:off x="1005" y="294"/>
                    <a:ext cx="28" cy="23"/>
                  </a:xfrm>
                  <a:custGeom>
                    <a:avLst/>
                    <a:gdLst/>
                    <a:ahLst/>
                    <a:cxnLst>
                      <a:cxn ang="0">
                        <a:pos x="26" y="2"/>
                      </a:cxn>
                      <a:cxn ang="0">
                        <a:pos x="0" y="17"/>
                      </a:cxn>
                      <a:cxn ang="0">
                        <a:pos x="18" y="22"/>
                      </a:cxn>
                      <a:cxn ang="0">
                        <a:pos x="21" y="10"/>
                      </a:cxn>
                      <a:cxn ang="0">
                        <a:pos x="26" y="2"/>
                      </a:cxn>
                    </a:cxnLst>
                    <a:rect l="0" t="0" r="r" b="b"/>
                    <a:pathLst>
                      <a:path w="28" h="23">
                        <a:moveTo>
                          <a:pt x="26" y="2"/>
                        </a:moveTo>
                        <a:cubicBezTo>
                          <a:pt x="8" y="5"/>
                          <a:pt x="14" y="14"/>
                          <a:pt x="0" y="17"/>
                        </a:cubicBezTo>
                        <a:cubicBezTo>
                          <a:pt x="7" y="23"/>
                          <a:pt x="9" y="23"/>
                          <a:pt x="18" y="22"/>
                        </a:cubicBezTo>
                        <a:cubicBezTo>
                          <a:pt x="20" y="18"/>
                          <a:pt x="19" y="13"/>
                          <a:pt x="21" y="10"/>
                        </a:cubicBezTo>
                        <a:cubicBezTo>
                          <a:pt x="28" y="0"/>
                          <a:pt x="26" y="18"/>
                          <a:pt x="26" y="2"/>
                        </a:cubicBezTo>
                        <a:close/>
                      </a:path>
                    </a:pathLst>
                  </a:custGeom>
                  <a:gradFill rotWithShape="0">
                    <a:gsLst>
                      <a:gs pos="0">
                        <a:schemeClr val="bg2"/>
                      </a:gs>
                      <a:gs pos="100000">
                        <a:schemeClr val="bg2">
                          <a:gamma/>
                          <a:tint val="20000"/>
                          <a:invGamma/>
                        </a:schemeClr>
                      </a:gs>
                    </a:gsLst>
                    <a:path path="rect">
                      <a:fillToRect l="50000" t="50000" r="50000" b="50000"/>
                    </a:path>
                  </a:gradFill>
                  <a:ln w="9525" cap="flat" cmpd="sng">
                    <a:noFill/>
                    <a:prstDash val="solid"/>
                    <a:round/>
                    <a:headEnd/>
                    <a:tailEnd/>
                  </a:ln>
                  <a:effectLst/>
                </p:spPr>
                <p:txBody>
                  <a:bodyPr wrap="none" anchor="ctr"/>
                  <a:lstStyle/>
                  <a:p>
                    <a:endParaRPr lang="en-GB"/>
                  </a:p>
                </p:txBody>
              </p:sp>
            </p:grpSp>
          </p:grpSp>
          <p:grpSp>
            <p:nvGrpSpPr>
              <p:cNvPr id="7" name="Group 34"/>
              <p:cNvGrpSpPr>
                <a:grpSpLocks/>
              </p:cNvGrpSpPr>
              <p:nvPr/>
            </p:nvGrpSpPr>
            <p:grpSpPr bwMode="auto">
              <a:xfrm>
                <a:off x="1672" y="1963"/>
                <a:ext cx="3143" cy="1545"/>
                <a:chOff x="1172" y="1728"/>
                <a:chExt cx="3430" cy="2003"/>
              </a:xfrm>
            </p:grpSpPr>
            <p:grpSp>
              <p:nvGrpSpPr>
                <p:cNvPr id="8" name="Group 35"/>
                <p:cNvGrpSpPr>
                  <a:grpSpLocks/>
                </p:cNvGrpSpPr>
                <p:nvPr/>
              </p:nvGrpSpPr>
              <p:grpSpPr bwMode="auto">
                <a:xfrm>
                  <a:off x="1172" y="1728"/>
                  <a:ext cx="3427" cy="2003"/>
                  <a:chOff x="1752" y="1854"/>
                  <a:chExt cx="2016" cy="1179"/>
                </a:xfrm>
              </p:grpSpPr>
              <p:sp>
                <p:nvSpPr>
                  <p:cNvPr id="565284" name="Line 36"/>
                  <p:cNvSpPr>
                    <a:spLocks noChangeShapeType="1"/>
                  </p:cNvSpPr>
                  <p:nvPr/>
                </p:nvSpPr>
                <p:spPr bwMode="auto">
                  <a:xfrm>
                    <a:off x="1926" y="2220"/>
                    <a:ext cx="1023" cy="696"/>
                  </a:xfrm>
                  <a:prstGeom prst="line">
                    <a:avLst/>
                  </a:prstGeom>
                  <a:noFill/>
                  <a:ln w="9525">
                    <a:solidFill>
                      <a:schemeClr val="bg2"/>
                    </a:solidFill>
                    <a:round/>
                    <a:headEnd/>
                    <a:tailEnd/>
                  </a:ln>
                  <a:effectLst/>
                </p:spPr>
                <p:txBody>
                  <a:bodyPr wrap="none" anchor="ctr"/>
                  <a:lstStyle/>
                  <a:p>
                    <a:endParaRPr lang="en-GB"/>
                  </a:p>
                </p:txBody>
              </p:sp>
              <p:sp>
                <p:nvSpPr>
                  <p:cNvPr id="565285" name="Line 37"/>
                  <p:cNvSpPr>
                    <a:spLocks noChangeShapeType="1"/>
                  </p:cNvSpPr>
                  <p:nvPr/>
                </p:nvSpPr>
                <p:spPr bwMode="auto">
                  <a:xfrm>
                    <a:off x="2106" y="2139"/>
                    <a:ext cx="1011" cy="666"/>
                  </a:xfrm>
                  <a:prstGeom prst="line">
                    <a:avLst/>
                  </a:prstGeom>
                  <a:noFill/>
                  <a:ln w="9525">
                    <a:solidFill>
                      <a:schemeClr val="bg2"/>
                    </a:solidFill>
                    <a:round/>
                    <a:headEnd/>
                    <a:tailEnd/>
                  </a:ln>
                  <a:effectLst/>
                </p:spPr>
                <p:txBody>
                  <a:bodyPr wrap="none" anchor="ctr"/>
                  <a:lstStyle/>
                  <a:p>
                    <a:endParaRPr lang="en-GB"/>
                  </a:p>
                </p:txBody>
              </p:sp>
              <p:sp>
                <p:nvSpPr>
                  <p:cNvPr id="565286" name="Line 38"/>
                  <p:cNvSpPr>
                    <a:spLocks noChangeShapeType="1"/>
                  </p:cNvSpPr>
                  <p:nvPr/>
                </p:nvSpPr>
                <p:spPr bwMode="auto">
                  <a:xfrm>
                    <a:off x="2277" y="2064"/>
                    <a:ext cx="1035" cy="636"/>
                  </a:xfrm>
                  <a:prstGeom prst="line">
                    <a:avLst/>
                  </a:prstGeom>
                  <a:noFill/>
                  <a:ln w="9525">
                    <a:solidFill>
                      <a:schemeClr val="bg2"/>
                    </a:solidFill>
                    <a:round/>
                    <a:headEnd/>
                    <a:tailEnd/>
                  </a:ln>
                  <a:effectLst/>
                </p:spPr>
                <p:txBody>
                  <a:bodyPr wrap="none" anchor="ctr"/>
                  <a:lstStyle/>
                  <a:p>
                    <a:endParaRPr lang="en-GB"/>
                  </a:p>
                </p:txBody>
              </p:sp>
              <p:sp>
                <p:nvSpPr>
                  <p:cNvPr id="565287" name="Line 39"/>
                  <p:cNvSpPr>
                    <a:spLocks noChangeShapeType="1"/>
                  </p:cNvSpPr>
                  <p:nvPr/>
                </p:nvSpPr>
                <p:spPr bwMode="auto">
                  <a:xfrm>
                    <a:off x="2439" y="1989"/>
                    <a:ext cx="1032" cy="612"/>
                  </a:xfrm>
                  <a:prstGeom prst="line">
                    <a:avLst/>
                  </a:prstGeom>
                  <a:noFill/>
                  <a:ln w="9525">
                    <a:solidFill>
                      <a:schemeClr val="bg2"/>
                    </a:solidFill>
                    <a:round/>
                    <a:headEnd/>
                    <a:tailEnd/>
                  </a:ln>
                  <a:effectLst/>
                </p:spPr>
                <p:txBody>
                  <a:bodyPr wrap="none" anchor="ctr"/>
                  <a:lstStyle/>
                  <a:p>
                    <a:endParaRPr lang="en-GB"/>
                  </a:p>
                </p:txBody>
              </p:sp>
              <p:sp>
                <p:nvSpPr>
                  <p:cNvPr id="565288" name="Line 40"/>
                  <p:cNvSpPr>
                    <a:spLocks noChangeShapeType="1"/>
                  </p:cNvSpPr>
                  <p:nvPr/>
                </p:nvSpPr>
                <p:spPr bwMode="auto">
                  <a:xfrm>
                    <a:off x="2595" y="1920"/>
                    <a:ext cx="1014" cy="579"/>
                  </a:xfrm>
                  <a:prstGeom prst="line">
                    <a:avLst/>
                  </a:prstGeom>
                  <a:noFill/>
                  <a:ln w="9525">
                    <a:solidFill>
                      <a:schemeClr val="bg2"/>
                    </a:solidFill>
                    <a:round/>
                    <a:headEnd/>
                    <a:tailEnd/>
                  </a:ln>
                  <a:effectLst/>
                </p:spPr>
                <p:txBody>
                  <a:bodyPr wrap="none" anchor="ctr"/>
                  <a:lstStyle/>
                  <a:p>
                    <a:endParaRPr lang="en-GB"/>
                  </a:p>
                </p:txBody>
              </p:sp>
              <p:sp>
                <p:nvSpPr>
                  <p:cNvPr id="565289" name="Line 41"/>
                  <p:cNvSpPr>
                    <a:spLocks noChangeShapeType="1"/>
                  </p:cNvSpPr>
                  <p:nvPr/>
                </p:nvSpPr>
                <p:spPr bwMode="auto">
                  <a:xfrm flipV="1">
                    <a:off x="1929" y="1956"/>
                    <a:ext cx="993" cy="468"/>
                  </a:xfrm>
                  <a:prstGeom prst="line">
                    <a:avLst/>
                  </a:prstGeom>
                  <a:noFill/>
                  <a:ln w="9525">
                    <a:solidFill>
                      <a:schemeClr val="bg2"/>
                    </a:solidFill>
                    <a:round/>
                    <a:headEnd/>
                    <a:tailEnd/>
                  </a:ln>
                  <a:effectLst/>
                </p:spPr>
                <p:txBody>
                  <a:bodyPr wrap="none" anchor="ctr"/>
                  <a:lstStyle/>
                  <a:p>
                    <a:endParaRPr lang="en-GB"/>
                  </a:p>
                </p:txBody>
              </p:sp>
              <p:sp>
                <p:nvSpPr>
                  <p:cNvPr id="565290" name="Line 42"/>
                  <p:cNvSpPr>
                    <a:spLocks noChangeShapeType="1"/>
                  </p:cNvSpPr>
                  <p:nvPr/>
                </p:nvSpPr>
                <p:spPr bwMode="auto">
                  <a:xfrm flipV="1">
                    <a:off x="2118" y="2064"/>
                    <a:ext cx="996" cy="498"/>
                  </a:xfrm>
                  <a:prstGeom prst="line">
                    <a:avLst/>
                  </a:prstGeom>
                  <a:noFill/>
                  <a:ln w="9525">
                    <a:solidFill>
                      <a:schemeClr val="bg2"/>
                    </a:solidFill>
                    <a:round/>
                    <a:headEnd/>
                    <a:tailEnd/>
                  </a:ln>
                  <a:effectLst/>
                </p:spPr>
                <p:txBody>
                  <a:bodyPr wrap="none" anchor="ctr"/>
                  <a:lstStyle/>
                  <a:p>
                    <a:endParaRPr lang="en-GB"/>
                  </a:p>
                </p:txBody>
              </p:sp>
              <p:sp>
                <p:nvSpPr>
                  <p:cNvPr id="565291" name="Line 43"/>
                  <p:cNvSpPr>
                    <a:spLocks noChangeShapeType="1"/>
                  </p:cNvSpPr>
                  <p:nvPr/>
                </p:nvSpPr>
                <p:spPr bwMode="auto">
                  <a:xfrm flipV="1">
                    <a:off x="2313" y="2169"/>
                    <a:ext cx="1005" cy="537"/>
                  </a:xfrm>
                  <a:prstGeom prst="line">
                    <a:avLst/>
                  </a:prstGeom>
                  <a:noFill/>
                  <a:ln w="9525">
                    <a:solidFill>
                      <a:schemeClr val="bg2"/>
                    </a:solidFill>
                    <a:round/>
                    <a:headEnd/>
                    <a:tailEnd/>
                  </a:ln>
                  <a:effectLst/>
                </p:spPr>
                <p:txBody>
                  <a:bodyPr wrap="none" anchor="ctr"/>
                  <a:lstStyle/>
                  <a:p>
                    <a:endParaRPr lang="en-GB"/>
                  </a:p>
                </p:txBody>
              </p:sp>
              <p:sp>
                <p:nvSpPr>
                  <p:cNvPr id="565292" name="Line 44"/>
                  <p:cNvSpPr>
                    <a:spLocks noChangeShapeType="1"/>
                  </p:cNvSpPr>
                  <p:nvPr/>
                </p:nvSpPr>
                <p:spPr bwMode="auto">
                  <a:xfrm flipV="1">
                    <a:off x="2526" y="2292"/>
                    <a:ext cx="1011" cy="570"/>
                  </a:xfrm>
                  <a:prstGeom prst="line">
                    <a:avLst/>
                  </a:prstGeom>
                  <a:noFill/>
                  <a:ln w="9525">
                    <a:solidFill>
                      <a:schemeClr val="bg2"/>
                    </a:solidFill>
                    <a:round/>
                    <a:headEnd/>
                    <a:tailEnd/>
                  </a:ln>
                  <a:effectLst/>
                </p:spPr>
                <p:txBody>
                  <a:bodyPr wrap="none" anchor="ctr"/>
                  <a:lstStyle/>
                  <a:p>
                    <a:endParaRPr lang="en-GB"/>
                  </a:p>
                </p:txBody>
              </p:sp>
              <p:sp>
                <p:nvSpPr>
                  <p:cNvPr id="565293" name="Freeform 45"/>
                  <p:cNvSpPr>
                    <a:spLocks/>
                  </p:cNvSpPr>
                  <p:nvPr/>
                </p:nvSpPr>
                <p:spPr bwMode="auto">
                  <a:xfrm>
                    <a:off x="1752" y="1854"/>
                    <a:ext cx="2016" cy="1179"/>
                  </a:xfrm>
                  <a:custGeom>
                    <a:avLst/>
                    <a:gdLst/>
                    <a:ahLst/>
                    <a:cxnLst>
                      <a:cxn ang="0">
                        <a:pos x="0" y="444"/>
                      </a:cxn>
                      <a:cxn ang="0">
                        <a:pos x="1002" y="1179"/>
                      </a:cxn>
                      <a:cxn ang="0">
                        <a:pos x="2016" y="564"/>
                      </a:cxn>
                      <a:cxn ang="0">
                        <a:pos x="993" y="0"/>
                      </a:cxn>
                      <a:cxn ang="0">
                        <a:pos x="0" y="444"/>
                      </a:cxn>
                    </a:cxnLst>
                    <a:rect l="0" t="0" r="r" b="b"/>
                    <a:pathLst>
                      <a:path w="2016" h="1179">
                        <a:moveTo>
                          <a:pt x="0" y="444"/>
                        </a:moveTo>
                        <a:lnTo>
                          <a:pt x="1002" y="1179"/>
                        </a:lnTo>
                        <a:lnTo>
                          <a:pt x="2016" y="564"/>
                        </a:lnTo>
                        <a:lnTo>
                          <a:pt x="993" y="0"/>
                        </a:lnTo>
                        <a:lnTo>
                          <a:pt x="0" y="444"/>
                        </a:lnTo>
                        <a:close/>
                      </a:path>
                    </a:pathLst>
                  </a:custGeom>
                  <a:noFill/>
                  <a:ln w="9525" cap="flat" cmpd="sng">
                    <a:solidFill>
                      <a:schemeClr val="bg2"/>
                    </a:solidFill>
                    <a:prstDash val="solid"/>
                    <a:round/>
                    <a:headEnd/>
                    <a:tailEnd/>
                  </a:ln>
                  <a:effectLst/>
                </p:spPr>
                <p:txBody>
                  <a:bodyPr wrap="none" anchor="ctr"/>
                  <a:lstStyle/>
                  <a:p>
                    <a:endParaRPr lang="en-GB"/>
                  </a:p>
                </p:txBody>
              </p:sp>
            </p:grpSp>
            <p:grpSp>
              <p:nvGrpSpPr>
                <p:cNvPr id="9" name="Group 46"/>
                <p:cNvGrpSpPr>
                  <a:grpSpLocks/>
                </p:cNvGrpSpPr>
                <p:nvPr/>
              </p:nvGrpSpPr>
              <p:grpSpPr bwMode="auto">
                <a:xfrm>
                  <a:off x="1592" y="2143"/>
                  <a:ext cx="3010" cy="1451"/>
                  <a:chOff x="2002" y="2098"/>
                  <a:chExt cx="1771" cy="854"/>
                </a:xfrm>
              </p:grpSpPr>
              <p:grpSp>
                <p:nvGrpSpPr>
                  <p:cNvPr id="10" name="Group 47"/>
                  <p:cNvGrpSpPr>
                    <a:grpSpLocks/>
                  </p:cNvGrpSpPr>
                  <p:nvPr/>
                </p:nvGrpSpPr>
                <p:grpSpPr bwMode="auto">
                  <a:xfrm>
                    <a:off x="2002" y="2098"/>
                    <a:ext cx="1771" cy="854"/>
                    <a:chOff x="2002" y="2098"/>
                    <a:chExt cx="1771" cy="854"/>
                  </a:xfrm>
                </p:grpSpPr>
                <p:sp>
                  <p:nvSpPr>
                    <p:cNvPr id="565296" name="Freeform 48"/>
                    <p:cNvSpPr>
                      <a:spLocks/>
                    </p:cNvSpPr>
                    <p:nvPr/>
                  </p:nvSpPr>
                  <p:spPr bwMode="auto">
                    <a:xfrm>
                      <a:off x="2673" y="2750"/>
                      <a:ext cx="397" cy="173"/>
                    </a:xfrm>
                    <a:custGeom>
                      <a:avLst/>
                      <a:gdLst/>
                      <a:ahLst/>
                      <a:cxnLst>
                        <a:cxn ang="0">
                          <a:pos x="262" y="168"/>
                        </a:cxn>
                        <a:cxn ang="0">
                          <a:pos x="229" y="171"/>
                        </a:cxn>
                        <a:cxn ang="0">
                          <a:pos x="200" y="171"/>
                        </a:cxn>
                        <a:cxn ang="0">
                          <a:pos x="154" y="164"/>
                        </a:cxn>
                        <a:cxn ang="0">
                          <a:pos x="140" y="135"/>
                        </a:cxn>
                        <a:cxn ang="0">
                          <a:pos x="123" y="123"/>
                        </a:cxn>
                        <a:cxn ang="0">
                          <a:pos x="92" y="132"/>
                        </a:cxn>
                        <a:cxn ang="0">
                          <a:pos x="70" y="130"/>
                        </a:cxn>
                        <a:cxn ang="0">
                          <a:pos x="61" y="111"/>
                        </a:cxn>
                        <a:cxn ang="0">
                          <a:pos x="27" y="94"/>
                        </a:cxn>
                        <a:cxn ang="0">
                          <a:pos x="10" y="113"/>
                        </a:cxn>
                        <a:cxn ang="0">
                          <a:pos x="39" y="87"/>
                        </a:cxn>
                        <a:cxn ang="0">
                          <a:pos x="51" y="77"/>
                        </a:cxn>
                        <a:cxn ang="0">
                          <a:pos x="32" y="72"/>
                        </a:cxn>
                        <a:cxn ang="0">
                          <a:pos x="44" y="63"/>
                        </a:cxn>
                        <a:cxn ang="0">
                          <a:pos x="27" y="44"/>
                        </a:cxn>
                        <a:cxn ang="0">
                          <a:pos x="58" y="27"/>
                        </a:cxn>
                        <a:cxn ang="0">
                          <a:pos x="61" y="8"/>
                        </a:cxn>
                        <a:cxn ang="0">
                          <a:pos x="85" y="0"/>
                        </a:cxn>
                        <a:cxn ang="0">
                          <a:pos x="133" y="24"/>
                        </a:cxn>
                        <a:cxn ang="0">
                          <a:pos x="154" y="29"/>
                        </a:cxn>
                        <a:cxn ang="0">
                          <a:pos x="169" y="10"/>
                        </a:cxn>
                        <a:cxn ang="0">
                          <a:pos x="219" y="41"/>
                        </a:cxn>
                        <a:cxn ang="0">
                          <a:pos x="248" y="36"/>
                        </a:cxn>
                        <a:cxn ang="0">
                          <a:pos x="277" y="20"/>
                        </a:cxn>
                        <a:cxn ang="0">
                          <a:pos x="327" y="36"/>
                        </a:cxn>
                        <a:cxn ang="0">
                          <a:pos x="353" y="65"/>
                        </a:cxn>
                        <a:cxn ang="0">
                          <a:pos x="397" y="92"/>
                        </a:cxn>
                        <a:cxn ang="0">
                          <a:pos x="262" y="168"/>
                        </a:cxn>
                      </a:cxnLst>
                      <a:rect l="0" t="0" r="r" b="b"/>
                      <a:pathLst>
                        <a:path w="397" h="173">
                          <a:moveTo>
                            <a:pt x="262" y="168"/>
                          </a:moveTo>
                          <a:cubicBezTo>
                            <a:pt x="249" y="173"/>
                            <a:pt x="243" y="173"/>
                            <a:pt x="229" y="171"/>
                          </a:cubicBezTo>
                          <a:cubicBezTo>
                            <a:pt x="221" y="159"/>
                            <a:pt x="211" y="163"/>
                            <a:pt x="200" y="171"/>
                          </a:cubicBezTo>
                          <a:cubicBezTo>
                            <a:pt x="184" y="169"/>
                            <a:pt x="170" y="166"/>
                            <a:pt x="154" y="164"/>
                          </a:cubicBezTo>
                          <a:cubicBezTo>
                            <a:pt x="148" y="155"/>
                            <a:pt x="148" y="142"/>
                            <a:pt x="140" y="135"/>
                          </a:cubicBezTo>
                          <a:cubicBezTo>
                            <a:pt x="135" y="130"/>
                            <a:pt x="123" y="123"/>
                            <a:pt x="123" y="123"/>
                          </a:cubicBezTo>
                          <a:cubicBezTo>
                            <a:pt x="108" y="125"/>
                            <a:pt x="105" y="128"/>
                            <a:pt x="92" y="132"/>
                          </a:cubicBezTo>
                          <a:cubicBezTo>
                            <a:pt x="85" y="131"/>
                            <a:pt x="77" y="132"/>
                            <a:pt x="70" y="130"/>
                          </a:cubicBezTo>
                          <a:cubicBezTo>
                            <a:pt x="56" y="127"/>
                            <a:pt x="68" y="121"/>
                            <a:pt x="61" y="111"/>
                          </a:cubicBezTo>
                          <a:cubicBezTo>
                            <a:pt x="53" y="101"/>
                            <a:pt x="39" y="96"/>
                            <a:pt x="27" y="94"/>
                          </a:cubicBezTo>
                          <a:cubicBezTo>
                            <a:pt x="8" y="96"/>
                            <a:pt x="0" y="95"/>
                            <a:pt x="10" y="113"/>
                          </a:cubicBezTo>
                          <a:cubicBezTo>
                            <a:pt x="27" y="110"/>
                            <a:pt x="27" y="98"/>
                            <a:pt x="39" y="87"/>
                          </a:cubicBezTo>
                          <a:cubicBezTo>
                            <a:pt x="45" y="89"/>
                            <a:pt x="62" y="91"/>
                            <a:pt x="51" y="77"/>
                          </a:cubicBezTo>
                          <a:cubicBezTo>
                            <a:pt x="47" y="72"/>
                            <a:pt x="38" y="74"/>
                            <a:pt x="32" y="72"/>
                          </a:cubicBezTo>
                          <a:cubicBezTo>
                            <a:pt x="25" y="56"/>
                            <a:pt x="30" y="74"/>
                            <a:pt x="44" y="63"/>
                          </a:cubicBezTo>
                          <a:cubicBezTo>
                            <a:pt x="49" y="59"/>
                            <a:pt x="29" y="45"/>
                            <a:pt x="27" y="44"/>
                          </a:cubicBezTo>
                          <a:cubicBezTo>
                            <a:pt x="31" y="30"/>
                            <a:pt x="45" y="29"/>
                            <a:pt x="58" y="27"/>
                          </a:cubicBezTo>
                          <a:cubicBezTo>
                            <a:pt x="59" y="21"/>
                            <a:pt x="58" y="14"/>
                            <a:pt x="61" y="8"/>
                          </a:cubicBezTo>
                          <a:cubicBezTo>
                            <a:pt x="64" y="0"/>
                            <a:pt x="85" y="0"/>
                            <a:pt x="85" y="0"/>
                          </a:cubicBezTo>
                          <a:cubicBezTo>
                            <a:pt x="104" y="5"/>
                            <a:pt x="113" y="21"/>
                            <a:pt x="133" y="24"/>
                          </a:cubicBezTo>
                          <a:cubicBezTo>
                            <a:pt x="149" y="36"/>
                            <a:pt x="142" y="37"/>
                            <a:pt x="154" y="29"/>
                          </a:cubicBezTo>
                          <a:cubicBezTo>
                            <a:pt x="159" y="18"/>
                            <a:pt x="157" y="16"/>
                            <a:pt x="169" y="10"/>
                          </a:cubicBezTo>
                          <a:cubicBezTo>
                            <a:pt x="185" y="22"/>
                            <a:pt x="203" y="29"/>
                            <a:pt x="219" y="41"/>
                          </a:cubicBezTo>
                          <a:cubicBezTo>
                            <a:pt x="229" y="39"/>
                            <a:pt x="238" y="38"/>
                            <a:pt x="248" y="36"/>
                          </a:cubicBezTo>
                          <a:cubicBezTo>
                            <a:pt x="255" y="35"/>
                            <a:pt x="263" y="23"/>
                            <a:pt x="277" y="20"/>
                          </a:cubicBezTo>
                          <a:cubicBezTo>
                            <a:pt x="295" y="23"/>
                            <a:pt x="309" y="32"/>
                            <a:pt x="327" y="36"/>
                          </a:cubicBezTo>
                          <a:cubicBezTo>
                            <a:pt x="334" y="48"/>
                            <a:pt x="339" y="61"/>
                            <a:pt x="353" y="65"/>
                          </a:cubicBezTo>
                          <a:cubicBezTo>
                            <a:pt x="356" y="73"/>
                            <a:pt x="388" y="92"/>
                            <a:pt x="397" y="92"/>
                          </a:cubicBezTo>
                          <a:lnTo>
                            <a:pt x="262" y="168"/>
                          </a:lnTo>
                          <a:close/>
                        </a:path>
                      </a:pathLst>
                    </a:custGeom>
                    <a:gradFill rotWithShape="0">
                      <a:gsLst>
                        <a:gs pos="0">
                          <a:schemeClr val="accent2"/>
                        </a:gs>
                        <a:gs pos="50000">
                          <a:schemeClr val="accent2">
                            <a:gamma/>
                            <a:shade val="46275"/>
                            <a:invGamma/>
                          </a:schemeClr>
                        </a:gs>
                        <a:gs pos="100000">
                          <a:schemeClr val="accent2"/>
                        </a:gs>
                      </a:gsLst>
                      <a:lin ang="2700000" scaled="1"/>
                    </a:gradFill>
                    <a:ln w="9525" cap="flat" cmpd="sng">
                      <a:noFill/>
                      <a:prstDash val="solid"/>
                      <a:round/>
                      <a:headEnd/>
                      <a:tailEnd/>
                    </a:ln>
                    <a:effectLst/>
                  </p:spPr>
                  <p:txBody>
                    <a:bodyPr wrap="none" anchor="ctr"/>
                    <a:lstStyle/>
                    <a:p>
                      <a:endParaRPr lang="en-GB"/>
                    </a:p>
                  </p:txBody>
                </p:sp>
                <p:sp>
                  <p:nvSpPr>
                    <p:cNvPr id="565297" name="Freeform 49"/>
                    <p:cNvSpPr>
                      <a:spLocks/>
                    </p:cNvSpPr>
                    <p:nvPr/>
                  </p:nvSpPr>
                  <p:spPr bwMode="auto">
                    <a:xfrm>
                      <a:off x="2791" y="2911"/>
                      <a:ext cx="77" cy="41"/>
                    </a:xfrm>
                    <a:custGeom>
                      <a:avLst/>
                      <a:gdLst/>
                      <a:ahLst/>
                      <a:cxnLst>
                        <a:cxn ang="0">
                          <a:pos x="77" y="24"/>
                        </a:cxn>
                        <a:cxn ang="0">
                          <a:pos x="36" y="24"/>
                        </a:cxn>
                        <a:cxn ang="0">
                          <a:pos x="17" y="0"/>
                        </a:cxn>
                        <a:cxn ang="0">
                          <a:pos x="0" y="24"/>
                        </a:cxn>
                        <a:cxn ang="0">
                          <a:pos x="24" y="41"/>
                        </a:cxn>
                        <a:cxn ang="0">
                          <a:pos x="77" y="24"/>
                        </a:cxn>
                      </a:cxnLst>
                      <a:rect l="0" t="0" r="r" b="b"/>
                      <a:pathLst>
                        <a:path w="77" h="41">
                          <a:moveTo>
                            <a:pt x="77" y="24"/>
                          </a:moveTo>
                          <a:cubicBezTo>
                            <a:pt x="65" y="33"/>
                            <a:pt x="50" y="26"/>
                            <a:pt x="36" y="24"/>
                          </a:cubicBezTo>
                          <a:cubicBezTo>
                            <a:pt x="31" y="12"/>
                            <a:pt x="27" y="7"/>
                            <a:pt x="17" y="0"/>
                          </a:cubicBezTo>
                          <a:cubicBezTo>
                            <a:pt x="5" y="5"/>
                            <a:pt x="5" y="13"/>
                            <a:pt x="0" y="24"/>
                          </a:cubicBezTo>
                          <a:cubicBezTo>
                            <a:pt x="4" y="37"/>
                            <a:pt x="11" y="37"/>
                            <a:pt x="24" y="41"/>
                          </a:cubicBezTo>
                          <a:cubicBezTo>
                            <a:pt x="48" y="39"/>
                            <a:pt x="55" y="32"/>
                            <a:pt x="77" y="24"/>
                          </a:cubicBezTo>
                          <a:close/>
                        </a:path>
                      </a:pathLst>
                    </a:custGeom>
                    <a:gradFill rotWithShape="0">
                      <a:gsLst>
                        <a:gs pos="0">
                          <a:schemeClr val="accent2"/>
                        </a:gs>
                        <a:gs pos="50000">
                          <a:schemeClr val="accent2">
                            <a:gamma/>
                            <a:shade val="46275"/>
                            <a:invGamma/>
                          </a:schemeClr>
                        </a:gs>
                        <a:gs pos="100000">
                          <a:schemeClr val="accent2"/>
                        </a:gs>
                      </a:gsLst>
                      <a:lin ang="2700000" scaled="1"/>
                    </a:gradFill>
                    <a:ln w="9525" cap="flat" cmpd="sng">
                      <a:noFill/>
                      <a:prstDash val="solid"/>
                      <a:round/>
                      <a:headEnd/>
                      <a:tailEnd/>
                    </a:ln>
                    <a:effectLst/>
                  </p:spPr>
                  <p:txBody>
                    <a:bodyPr wrap="none" anchor="ctr"/>
                    <a:lstStyle/>
                    <a:p>
                      <a:endParaRPr lang="en-GB"/>
                    </a:p>
                  </p:txBody>
                </p:sp>
                <p:sp>
                  <p:nvSpPr>
                    <p:cNvPr id="565298" name="Freeform 50"/>
                    <p:cNvSpPr>
                      <a:spLocks/>
                    </p:cNvSpPr>
                    <p:nvPr/>
                  </p:nvSpPr>
                  <p:spPr bwMode="auto">
                    <a:xfrm>
                      <a:off x="2539" y="2806"/>
                      <a:ext cx="92" cy="52"/>
                    </a:xfrm>
                    <a:custGeom>
                      <a:avLst/>
                      <a:gdLst/>
                      <a:ahLst/>
                      <a:cxnLst>
                        <a:cxn ang="0">
                          <a:pos x="87" y="33"/>
                        </a:cxn>
                        <a:cxn ang="0">
                          <a:pos x="55" y="16"/>
                        </a:cxn>
                        <a:cxn ang="0">
                          <a:pos x="27" y="0"/>
                        </a:cxn>
                        <a:cxn ang="0">
                          <a:pos x="22" y="16"/>
                        </a:cxn>
                        <a:cxn ang="0">
                          <a:pos x="39" y="38"/>
                        </a:cxn>
                        <a:cxn ang="0">
                          <a:pos x="67" y="45"/>
                        </a:cxn>
                        <a:cxn ang="0">
                          <a:pos x="87" y="33"/>
                        </a:cxn>
                      </a:cxnLst>
                      <a:rect l="0" t="0" r="r" b="b"/>
                      <a:pathLst>
                        <a:path w="92" h="52">
                          <a:moveTo>
                            <a:pt x="87" y="33"/>
                          </a:moveTo>
                          <a:cubicBezTo>
                            <a:pt x="74" y="30"/>
                            <a:pt x="66" y="23"/>
                            <a:pt x="55" y="16"/>
                          </a:cubicBezTo>
                          <a:cubicBezTo>
                            <a:pt x="48" y="4"/>
                            <a:pt x="40" y="3"/>
                            <a:pt x="27" y="0"/>
                          </a:cubicBezTo>
                          <a:cubicBezTo>
                            <a:pt x="2" y="3"/>
                            <a:pt x="0" y="10"/>
                            <a:pt x="22" y="16"/>
                          </a:cubicBezTo>
                          <a:cubicBezTo>
                            <a:pt x="30" y="28"/>
                            <a:pt x="24" y="35"/>
                            <a:pt x="39" y="38"/>
                          </a:cubicBezTo>
                          <a:cubicBezTo>
                            <a:pt x="51" y="35"/>
                            <a:pt x="56" y="42"/>
                            <a:pt x="67" y="45"/>
                          </a:cubicBezTo>
                          <a:cubicBezTo>
                            <a:pt x="79" y="52"/>
                            <a:pt x="92" y="49"/>
                            <a:pt x="87" y="33"/>
                          </a:cubicBezTo>
                          <a:close/>
                        </a:path>
                      </a:pathLst>
                    </a:custGeom>
                    <a:gradFill rotWithShape="0">
                      <a:gsLst>
                        <a:gs pos="0">
                          <a:schemeClr val="accent2"/>
                        </a:gs>
                        <a:gs pos="50000">
                          <a:schemeClr val="accent2">
                            <a:gamma/>
                            <a:shade val="46275"/>
                            <a:invGamma/>
                          </a:schemeClr>
                        </a:gs>
                        <a:gs pos="100000">
                          <a:schemeClr val="accent2"/>
                        </a:gs>
                      </a:gsLst>
                      <a:lin ang="2700000" scaled="1"/>
                    </a:gradFill>
                    <a:ln w="9525" cap="flat" cmpd="sng">
                      <a:noFill/>
                      <a:prstDash val="solid"/>
                      <a:round/>
                      <a:headEnd/>
                      <a:tailEnd/>
                    </a:ln>
                    <a:effectLst/>
                  </p:spPr>
                  <p:txBody>
                    <a:bodyPr wrap="none" anchor="ctr"/>
                    <a:lstStyle/>
                    <a:p>
                      <a:endParaRPr lang="en-GB"/>
                    </a:p>
                  </p:txBody>
                </p:sp>
                <p:sp>
                  <p:nvSpPr>
                    <p:cNvPr id="565299" name="Freeform 51"/>
                    <p:cNvSpPr>
                      <a:spLocks/>
                    </p:cNvSpPr>
                    <p:nvPr/>
                  </p:nvSpPr>
                  <p:spPr bwMode="auto">
                    <a:xfrm>
                      <a:off x="2002" y="2171"/>
                      <a:ext cx="1771" cy="611"/>
                    </a:xfrm>
                    <a:custGeom>
                      <a:avLst/>
                      <a:gdLst/>
                      <a:ahLst/>
                      <a:cxnLst>
                        <a:cxn ang="0">
                          <a:pos x="537" y="591"/>
                        </a:cxn>
                        <a:cxn ang="0">
                          <a:pos x="633" y="579"/>
                        </a:cxn>
                        <a:cxn ang="0">
                          <a:pos x="676" y="548"/>
                        </a:cxn>
                        <a:cxn ang="0">
                          <a:pos x="772" y="575"/>
                        </a:cxn>
                        <a:cxn ang="0">
                          <a:pos x="852" y="539"/>
                        </a:cxn>
                        <a:cxn ang="0">
                          <a:pos x="909" y="505"/>
                        </a:cxn>
                        <a:cxn ang="0">
                          <a:pos x="998" y="495"/>
                        </a:cxn>
                        <a:cxn ang="0">
                          <a:pos x="1044" y="572"/>
                        </a:cxn>
                        <a:cxn ang="0">
                          <a:pos x="1096" y="519"/>
                        </a:cxn>
                        <a:cxn ang="0">
                          <a:pos x="1168" y="553"/>
                        </a:cxn>
                        <a:cxn ang="0">
                          <a:pos x="1771" y="243"/>
                        </a:cxn>
                        <a:cxn ang="0">
                          <a:pos x="1533" y="155"/>
                        </a:cxn>
                        <a:cxn ang="0">
                          <a:pos x="1411" y="162"/>
                        </a:cxn>
                        <a:cxn ang="0">
                          <a:pos x="1372" y="109"/>
                        </a:cxn>
                        <a:cxn ang="0">
                          <a:pos x="1500" y="126"/>
                        </a:cxn>
                        <a:cxn ang="0">
                          <a:pos x="1416" y="54"/>
                        </a:cxn>
                        <a:cxn ang="0">
                          <a:pos x="1315" y="1"/>
                        </a:cxn>
                        <a:cxn ang="0">
                          <a:pos x="1072" y="42"/>
                        </a:cxn>
                        <a:cxn ang="0">
                          <a:pos x="892" y="44"/>
                        </a:cxn>
                        <a:cxn ang="0">
                          <a:pos x="885" y="97"/>
                        </a:cxn>
                        <a:cxn ang="0">
                          <a:pos x="885" y="145"/>
                        </a:cxn>
                        <a:cxn ang="0">
                          <a:pos x="940" y="188"/>
                        </a:cxn>
                        <a:cxn ang="0">
                          <a:pos x="1015" y="157"/>
                        </a:cxn>
                        <a:cxn ang="0">
                          <a:pos x="1106" y="95"/>
                        </a:cxn>
                        <a:cxn ang="0">
                          <a:pos x="1243" y="83"/>
                        </a:cxn>
                        <a:cxn ang="0">
                          <a:pos x="1142" y="123"/>
                        </a:cxn>
                        <a:cxn ang="0">
                          <a:pos x="1140" y="167"/>
                        </a:cxn>
                        <a:cxn ang="0">
                          <a:pos x="1183" y="212"/>
                        </a:cxn>
                        <a:cxn ang="0">
                          <a:pos x="1106" y="200"/>
                        </a:cxn>
                        <a:cxn ang="0">
                          <a:pos x="1065" y="188"/>
                        </a:cxn>
                        <a:cxn ang="0">
                          <a:pos x="964" y="248"/>
                        </a:cxn>
                        <a:cxn ang="0">
                          <a:pos x="844" y="203"/>
                        </a:cxn>
                        <a:cxn ang="0">
                          <a:pos x="832" y="174"/>
                        </a:cxn>
                        <a:cxn ang="0">
                          <a:pos x="888" y="126"/>
                        </a:cxn>
                        <a:cxn ang="0">
                          <a:pos x="801" y="133"/>
                        </a:cxn>
                        <a:cxn ang="0">
                          <a:pos x="712" y="167"/>
                        </a:cxn>
                        <a:cxn ang="0">
                          <a:pos x="604" y="140"/>
                        </a:cxn>
                        <a:cxn ang="0">
                          <a:pos x="520" y="114"/>
                        </a:cxn>
                        <a:cxn ang="0">
                          <a:pos x="427" y="80"/>
                        </a:cxn>
                        <a:cxn ang="0">
                          <a:pos x="379" y="150"/>
                        </a:cxn>
                        <a:cxn ang="0">
                          <a:pos x="261" y="128"/>
                        </a:cxn>
                        <a:cxn ang="0">
                          <a:pos x="182" y="90"/>
                        </a:cxn>
                        <a:cxn ang="0">
                          <a:pos x="74" y="107"/>
                        </a:cxn>
                        <a:cxn ang="0">
                          <a:pos x="12" y="155"/>
                        </a:cxn>
                        <a:cxn ang="0">
                          <a:pos x="36" y="229"/>
                        </a:cxn>
                        <a:cxn ang="0">
                          <a:pos x="146" y="255"/>
                        </a:cxn>
                        <a:cxn ang="0">
                          <a:pos x="261" y="251"/>
                        </a:cxn>
                        <a:cxn ang="0">
                          <a:pos x="441" y="284"/>
                        </a:cxn>
                        <a:cxn ang="0">
                          <a:pos x="472" y="332"/>
                        </a:cxn>
                        <a:cxn ang="0">
                          <a:pos x="460" y="402"/>
                        </a:cxn>
                        <a:cxn ang="0">
                          <a:pos x="427" y="503"/>
                        </a:cxn>
                        <a:cxn ang="0">
                          <a:pos x="525" y="486"/>
                        </a:cxn>
                        <a:cxn ang="0">
                          <a:pos x="542" y="359"/>
                        </a:cxn>
                        <a:cxn ang="0">
                          <a:pos x="588" y="375"/>
                        </a:cxn>
                        <a:cxn ang="0">
                          <a:pos x="597" y="450"/>
                        </a:cxn>
                        <a:cxn ang="0">
                          <a:pos x="578" y="510"/>
                        </a:cxn>
                        <a:cxn ang="0">
                          <a:pos x="592" y="587"/>
                        </a:cxn>
                      </a:cxnLst>
                      <a:rect l="0" t="0" r="r" b="b"/>
                      <a:pathLst>
                        <a:path w="1771" h="611">
                          <a:moveTo>
                            <a:pt x="592" y="587"/>
                          </a:moveTo>
                          <a:cubicBezTo>
                            <a:pt x="589" y="598"/>
                            <a:pt x="582" y="596"/>
                            <a:pt x="571" y="599"/>
                          </a:cubicBezTo>
                          <a:cubicBezTo>
                            <a:pt x="566" y="611"/>
                            <a:pt x="560" y="608"/>
                            <a:pt x="547" y="606"/>
                          </a:cubicBezTo>
                          <a:cubicBezTo>
                            <a:pt x="545" y="600"/>
                            <a:pt x="538" y="597"/>
                            <a:pt x="537" y="591"/>
                          </a:cubicBezTo>
                          <a:cubicBezTo>
                            <a:pt x="534" y="579"/>
                            <a:pt x="550" y="566"/>
                            <a:pt x="559" y="560"/>
                          </a:cubicBezTo>
                          <a:cubicBezTo>
                            <a:pt x="579" y="564"/>
                            <a:pt x="576" y="572"/>
                            <a:pt x="590" y="582"/>
                          </a:cubicBezTo>
                          <a:cubicBezTo>
                            <a:pt x="607" y="570"/>
                            <a:pt x="605" y="592"/>
                            <a:pt x="621" y="596"/>
                          </a:cubicBezTo>
                          <a:cubicBezTo>
                            <a:pt x="631" y="593"/>
                            <a:pt x="631" y="589"/>
                            <a:pt x="633" y="579"/>
                          </a:cubicBezTo>
                          <a:cubicBezTo>
                            <a:pt x="632" y="574"/>
                            <a:pt x="625" y="572"/>
                            <a:pt x="624" y="567"/>
                          </a:cubicBezTo>
                          <a:cubicBezTo>
                            <a:pt x="622" y="558"/>
                            <a:pt x="641" y="556"/>
                            <a:pt x="645" y="555"/>
                          </a:cubicBezTo>
                          <a:cubicBezTo>
                            <a:pt x="642" y="545"/>
                            <a:pt x="644" y="540"/>
                            <a:pt x="650" y="531"/>
                          </a:cubicBezTo>
                          <a:cubicBezTo>
                            <a:pt x="654" y="516"/>
                            <a:pt x="660" y="543"/>
                            <a:pt x="676" y="548"/>
                          </a:cubicBezTo>
                          <a:cubicBezTo>
                            <a:pt x="683" y="532"/>
                            <a:pt x="692" y="541"/>
                            <a:pt x="708" y="546"/>
                          </a:cubicBezTo>
                          <a:cubicBezTo>
                            <a:pt x="710" y="547"/>
                            <a:pt x="715" y="548"/>
                            <a:pt x="715" y="548"/>
                          </a:cubicBezTo>
                          <a:cubicBezTo>
                            <a:pt x="730" y="559"/>
                            <a:pt x="735" y="564"/>
                            <a:pt x="753" y="567"/>
                          </a:cubicBezTo>
                          <a:cubicBezTo>
                            <a:pt x="757" y="578"/>
                            <a:pt x="761" y="578"/>
                            <a:pt x="772" y="575"/>
                          </a:cubicBezTo>
                          <a:cubicBezTo>
                            <a:pt x="795" y="577"/>
                            <a:pt x="803" y="585"/>
                            <a:pt x="823" y="591"/>
                          </a:cubicBezTo>
                          <a:cubicBezTo>
                            <a:pt x="836" y="587"/>
                            <a:pt x="826" y="575"/>
                            <a:pt x="823" y="565"/>
                          </a:cubicBezTo>
                          <a:cubicBezTo>
                            <a:pt x="826" y="555"/>
                            <a:pt x="830" y="552"/>
                            <a:pt x="840" y="548"/>
                          </a:cubicBezTo>
                          <a:cubicBezTo>
                            <a:pt x="852" y="527"/>
                            <a:pt x="835" y="553"/>
                            <a:pt x="852" y="539"/>
                          </a:cubicBezTo>
                          <a:cubicBezTo>
                            <a:pt x="854" y="537"/>
                            <a:pt x="854" y="533"/>
                            <a:pt x="856" y="531"/>
                          </a:cubicBezTo>
                          <a:cubicBezTo>
                            <a:pt x="861" y="528"/>
                            <a:pt x="867" y="529"/>
                            <a:pt x="873" y="527"/>
                          </a:cubicBezTo>
                          <a:cubicBezTo>
                            <a:pt x="881" y="521"/>
                            <a:pt x="885" y="516"/>
                            <a:pt x="895" y="519"/>
                          </a:cubicBezTo>
                          <a:cubicBezTo>
                            <a:pt x="890" y="507"/>
                            <a:pt x="900" y="511"/>
                            <a:pt x="909" y="505"/>
                          </a:cubicBezTo>
                          <a:cubicBezTo>
                            <a:pt x="916" y="506"/>
                            <a:pt x="923" y="510"/>
                            <a:pt x="931" y="510"/>
                          </a:cubicBezTo>
                          <a:cubicBezTo>
                            <a:pt x="941" y="510"/>
                            <a:pt x="959" y="503"/>
                            <a:pt x="969" y="500"/>
                          </a:cubicBezTo>
                          <a:cubicBezTo>
                            <a:pt x="974" y="495"/>
                            <a:pt x="976" y="490"/>
                            <a:pt x="984" y="491"/>
                          </a:cubicBezTo>
                          <a:cubicBezTo>
                            <a:pt x="989" y="491"/>
                            <a:pt x="998" y="495"/>
                            <a:pt x="998" y="495"/>
                          </a:cubicBezTo>
                          <a:cubicBezTo>
                            <a:pt x="1007" y="510"/>
                            <a:pt x="1009" y="510"/>
                            <a:pt x="1027" y="512"/>
                          </a:cubicBezTo>
                          <a:cubicBezTo>
                            <a:pt x="1039" y="519"/>
                            <a:pt x="1045" y="525"/>
                            <a:pt x="1029" y="529"/>
                          </a:cubicBezTo>
                          <a:cubicBezTo>
                            <a:pt x="1033" y="544"/>
                            <a:pt x="1027" y="541"/>
                            <a:pt x="1020" y="553"/>
                          </a:cubicBezTo>
                          <a:cubicBezTo>
                            <a:pt x="1030" y="566"/>
                            <a:pt x="1032" y="564"/>
                            <a:pt x="1044" y="572"/>
                          </a:cubicBezTo>
                          <a:cubicBezTo>
                            <a:pt x="1050" y="551"/>
                            <a:pt x="1082" y="565"/>
                            <a:pt x="1099" y="567"/>
                          </a:cubicBezTo>
                          <a:cubicBezTo>
                            <a:pt x="1112" y="564"/>
                            <a:pt x="1120" y="550"/>
                            <a:pt x="1104" y="543"/>
                          </a:cubicBezTo>
                          <a:cubicBezTo>
                            <a:pt x="1099" y="541"/>
                            <a:pt x="1093" y="541"/>
                            <a:pt x="1087" y="539"/>
                          </a:cubicBezTo>
                          <a:cubicBezTo>
                            <a:pt x="1082" y="526"/>
                            <a:pt x="1090" y="530"/>
                            <a:pt x="1096" y="519"/>
                          </a:cubicBezTo>
                          <a:cubicBezTo>
                            <a:pt x="1103" y="520"/>
                            <a:pt x="1111" y="523"/>
                            <a:pt x="1118" y="524"/>
                          </a:cubicBezTo>
                          <a:cubicBezTo>
                            <a:pt x="1131" y="526"/>
                            <a:pt x="1156" y="529"/>
                            <a:pt x="1156" y="529"/>
                          </a:cubicBezTo>
                          <a:cubicBezTo>
                            <a:pt x="1173" y="539"/>
                            <a:pt x="1226" y="531"/>
                            <a:pt x="1190" y="541"/>
                          </a:cubicBezTo>
                          <a:cubicBezTo>
                            <a:pt x="1187" y="553"/>
                            <a:pt x="1179" y="551"/>
                            <a:pt x="1168" y="553"/>
                          </a:cubicBezTo>
                          <a:cubicBezTo>
                            <a:pt x="1158" y="563"/>
                            <a:pt x="1149" y="565"/>
                            <a:pt x="1135" y="567"/>
                          </a:cubicBezTo>
                          <a:cubicBezTo>
                            <a:pt x="1131" y="579"/>
                            <a:pt x="1145" y="585"/>
                            <a:pt x="1156" y="591"/>
                          </a:cubicBezTo>
                          <a:cubicBezTo>
                            <a:pt x="1162" y="599"/>
                            <a:pt x="1178" y="611"/>
                            <a:pt x="1178" y="611"/>
                          </a:cubicBezTo>
                          <a:lnTo>
                            <a:pt x="1771" y="243"/>
                          </a:lnTo>
                          <a:cubicBezTo>
                            <a:pt x="1692" y="201"/>
                            <a:pt x="1614" y="155"/>
                            <a:pt x="1533" y="116"/>
                          </a:cubicBezTo>
                          <a:cubicBezTo>
                            <a:pt x="1529" y="114"/>
                            <a:pt x="1532" y="124"/>
                            <a:pt x="1531" y="128"/>
                          </a:cubicBezTo>
                          <a:cubicBezTo>
                            <a:pt x="1530" y="131"/>
                            <a:pt x="1528" y="133"/>
                            <a:pt x="1526" y="135"/>
                          </a:cubicBezTo>
                          <a:cubicBezTo>
                            <a:pt x="1529" y="148"/>
                            <a:pt x="1538" y="142"/>
                            <a:pt x="1533" y="155"/>
                          </a:cubicBezTo>
                          <a:cubicBezTo>
                            <a:pt x="1526" y="153"/>
                            <a:pt x="1521" y="148"/>
                            <a:pt x="1514" y="147"/>
                          </a:cubicBezTo>
                          <a:cubicBezTo>
                            <a:pt x="1508" y="146"/>
                            <a:pt x="1480" y="156"/>
                            <a:pt x="1473" y="157"/>
                          </a:cubicBezTo>
                          <a:cubicBezTo>
                            <a:pt x="1467" y="179"/>
                            <a:pt x="1469" y="171"/>
                            <a:pt x="1435" y="169"/>
                          </a:cubicBezTo>
                          <a:cubicBezTo>
                            <a:pt x="1425" y="162"/>
                            <a:pt x="1423" y="158"/>
                            <a:pt x="1411" y="162"/>
                          </a:cubicBezTo>
                          <a:cubicBezTo>
                            <a:pt x="1408" y="178"/>
                            <a:pt x="1407" y="187"/>
                            <a:pt x="1394" y="174"/>
                          </a:cubicBezTo>
                          <a:cubicBezTo>
                            <a:pt x="1391" y="164"/>
                            <a:pt x="1389" y="158"/>
                            <a:pt x="1380" y="152"/>
                          </a:cubicBezTo>
                          <a:cubicBezTo>
                            <a:pt x="1383" y="140"/>
                            <a:pt x="1387" y="144"/>
                            <a:pt x="1392" y="133"/>
                          </a:cubicBezTo>
                          <a:cubicBezTo>
                            <a:pt x="1386" y="107"/>
                            <a:pt x="1385" y="127"/>
                            <a:pt x="1372" y="109"/>
                          </a:cubicBezTo>
                          <a:cubicBezTo>
                            <a:pt x="1376" y="94"/>
                            <a:pt x="1380" y="99"/>
                            <a:pt x="1387" y="109"/>
                          </a:cubicBezTo>
                          <a:cubicBezTo>
                            <a:pt x="1393" y="129"/>
                            <a:pt x="1413" y="128"/>
                            <a:pt x="1430" y="133"/>
                          </a:cubicBezTo>
                          <a:cubicBezTo>
                            <a:pt x="1452" y="149"/>
                            <a:pt x="1438" y="145"/>
                            <a:pt x="1478" y="143"/>
                          </a:cubicBezTo>
                          <a:cubicBezTo>
                            <a:pt x="1495" y="131"/>
                            <a:pt x="1488" y="137"/>
                            <a:pt x="1500" y="126"/>
                          </a:cubicBezTo>
                          <a:cubicBezTo>
                            <a:pt x="1502" y="120"/>
                            <a:pt x="1505" y="114"/>
                            <a:pt x="1500" y="107"/>
                          </a:cubicBezTo>
                          <a:cubicBezTo>
                            <a:pt x="1495" y="99"/>
                            <a:pt x="1484" y="97"/>
                            <a:pt x="1476" y="92"/>
                          </a:cubicBezTo>
                          <a:cubicBezTo>
                            <a:pt x="1465" y="84"/>
                            <a:pt x="1456" y="74"/>
                            <a:pt x="1442" y="68"/>
                          </a:cubicBezTo>
                          <a:cubicBezTo>
                            <a:pt x="1413" y="80"/>
                            <a:pt x="1423" y="69"/>
                            <a:pt x="1416" y="54"/>
                          </a:cubicBezTo>
                          <a:cubicBezTo>
                            <a:pt x="1412" y="46"/>
                            <a:pt x="1401" y="44"/>
                            <a:pt x="1394" y="42"/>
                          </a:cubicBezTo>
                          <a:cubicBezTo>
                            <a:pt x="1391" y="31"/>
                            <a:pt x="1392" y="28"/>
                            <a:pt x="1380" y="25"/>
                          </a:cubicBezTo>
                          <a:cubicBezTo>
                            <a:pt x="1365" y="12"/>
                            <a:pt x="1365" y="13"/>
                            <a:pt x="1341" y="11"/>
                          </a:cubicBezTo>
                          <a:cubicBezTo>
                            <a:pt x="1332" y="7"/>
                            <a:pt x="1323" y="7"/>
                            <a:pt x="1315" y="1"/>
                          </a:cubicBezTo>
                          <a:cubicBezTo>
                            <a:pt x="1270" y="3"/>
                            <a:pt x="1272" y="2"/>
                            <a:pt x="1243" y="8"/>
                          </a:cubicBezTo>
                          <a:cubicBezTo>
                            <a:pt x="1220" y="7"/>
                            <a:pt x="1201" y="0"/>
                            <a:pt x="1183" y="13"/>
                          </a:cubicBezTo>
                          <a:cubicBezTo>
                            <a:pt x="1144" y="10"/>
                            <a:pt x="1129" y="24"/>
                            <a:pt x="1092" y="30"/>
                          </a:cubicBezTo>
                          <a:cubicBezTo>
                            <a:pt x="1081" y="39"/>
                            <a:pt x="1087" y="45"/>
                            <a:pt x="1072" y="42"/>
                          </a:cubicBezTo>
                          <a:cubicBezTo>
                            <a:pt x="1057" y="35"/>
                            <a:pt x="1045" y="35"/>
                            <a:pt x="1027" y="32"/>
                          </a:cubicBezTo>
                          <a:cubicBezTo>
                            <a:pt x="1012" y="21"/>
                            <a:pt x="995" y="24"/>
                            <a:pt x="976" y="23"/>
                          </a:cubicBezTo>
                          <a:cubicBezTo>
                            <a:pt x="963" y="18"/>
                            <a:pt x="951" y="21"/>
                            <a:pt x="938" y="25"/>
                          </a:cubicBezTo>
                          <a:cubicBezTo>
                            <a:pt x="923" y="36"/>
                            <a:pt x="910" y="40"/>
                            <a:pt x="892" y="44"/>
                          </a:cubicBezTo>
                          <a:cubicBezTo>
                            <a:pt x="884" y="50"/>
                            <a:pt x="871" y="51"/>
                            <a:pt x="864" y="59"/>
                          </a:cubicBezTo>
                          <a:cubicBezTo>
                            <a:pt x="860" y="63"/>
                            <a:pt x="854" y="73"/>
                            <a:pt x="854" y="73"/>
                          </a:cubicBezTo>
                          <a:cubicBezTo>
                            <a:pt x="850" y="88"/>
                            <a:pt x="848" y="88"/>
                            <a:pt x="864" y="92"/>
                          </a:cubicBezTo>
                          <a:cubicBezTo>
                            <a:pt x="884" y="108"/>
                            <a:pt x="861" y="93"/>
                            <a:pt x="885" y="97"/>
                          </a:cubicBezTo>
                          <a:cubicBezTo>
                            <a:pt x="890" y="98"/>
                            <a:pt x="895" y="103"/>
                            <a:pt x="900" y="104"/>
                          </a:cubicBezTo>
                          <a:cubicBezTo>
                            <a:pt x="920" y="90"/>
                            <a:pt x="909" y="93"/>
                            <a:pt x="936" y="97"/>
                          </a:cubicBezTo>
                          <a:cubicBezTo>
                            <a:pt x="930" y="106"/>
                            <a:pt x="931" y="113"/>
                            <a:pt x="921" y="116"/>
                          </a:cubicBezTo>
                          <a:cubicBezTo>
                            <a:pt x="910" y="127"/>
                            <a:pt x="898" y="136"/>
                            <a:pt x="885" y="145"/>
                          </a:cubicBezTo>
                          <a:cubicBezTo>
                            <a:pt x="882" y="156"/>
                            <a:pt x="880" y="159"/>
                            <a:pt x="868" y="162"/>
                          </a:cubicBezTo>
                          <a:cubicBezTo>
                            <a:pt x="865" y="173"/>
                            <a:pt x="871" y="172"/>
                            <a:pt x="880" y="169"/>
                          </a:cubicBezTo>
                          <a:cubicBezTo>
                            <a:pt x="892" y="171"/>
                            <a:pt x="901" y="174"/>
                            <a:pt x="912" y="176"/>
                          </a:cubicBezTo>
                          <a:cubicBezTo>
                            <a:pt x="916" y="190"/>
                            <a:pt x="926" y="187"/>
                            <a:pt x="940" y="188"/>
                          </a:cubicBezTo>
                          <a:cubicBezTo>
                            <a:pt x="959" y="195"/>
                            <a:pt x="953" y="183"/>
                            <a:pt x="964" y="174"/>
                          </a:cubicBezTo>
                          <a:cubicBezTo>
                            <a:pt x="966" y="173"/>
                            <a:pt x="977" y="170"/>
                            <a:pt x="979" y="169"/>
                          </a:cubicBezTo>
                          <a:cubicBezTo>
                            <a:pt x="986" y="162"/>
                            <a:pt x="988" y="156"/>
                            <a:pt x="993" y="147"/>
                          </a:cubicBezTo>
                          <a:cubicBezTo>
                            <a:pt x="1001" y="150"/>
                            <a:pt x="1008" y="152"/>
                            <a:pt x="1015" y="157"/>
                          </a:cubicBezTo>
                          <a:cubicBezTo>
                            <a:pt x="1062" y="155"/>
                            <a:pt x="1067" y="160"/>
                            <a:pt x="1053" y="123"/>
                          </a:cubicBezTo>
                          <a:cubicBezTo>
                            <a:pt x="1055" y="118"/>
                            <a:pt x="1054" y="112"/>
                            <a:pt x="1058" y="109"/>
                          </a:cubicBezTo>
                          <a:cubicBezTo>
                            <a:pt x="1062" y="106"/>
                            <a:pt x="1067" y="108"/>
                            <a:pt x="1072" y="107"/>
                          </a:cubicBezTo>
                          <a:cubicBezTo>
                            <a:pt x="1083" y="104"/>
                            <a:pt x="1094" y="98"/>
                            <a:pt x="1106" y="95"/>
                          </a:cubicBezTo>
                          <a:cubicBezTo>
                            <a:pt x="1122" y="101"/>
                            <a:pt x="1135" y="105"/>
                            <a:pt x="1152" y="109"/>
                          </a:cubicBezTo>
                          <a:cubicBezTo>
                            <a:pt x="1175" y="105"/>
                            <a:pt x="1160" y="94"/>
                            <a:pt x="1190" y="90"/>
                          </a:cubicBezTo>
                          <a:cubicBezTo>
                            <a:pt x="1203" y="81"/>
                            <a:pt x="1211" y="88"/>
                            <a:pt x="1219" y="73"/>
                          </a:cubicBezTo>
                          <a:cubicBezTo>
                            <a:pt x="1226" y="78"/>
                            <a:pt x="1243" y="83"/>
                            <a:pt x="1243" y="83"/>
                          </a:cubicBezTo>
                          <a:cubicBezTo>
                            <a:pt x="1246" y="94"/>
                            <a:pt x="1253" y="97"/>
                            <a:pt x="1240" y="102"/>
                          </a:cubicBezTo>
                          <a:cubicBezTo>
                            <a:pt x="1231" y="95"/>
                            <a:pt x="1231" y="93"/>
                            <a:pt x="1216" y="99"/>
                          </a:cubicBezTo>
                          <a:cubicBezTo>
                            <a:pt x="1208" y="102"/>
                            <a:pt x="1195" y="114"/>
                            <a:pt x="1195" y="114"/>
                          </a:cubicBezTo>
                          <a:cubicBezTo>
                            <a:pt x="1166" y="102"/>
                            <a:pt x="1161" y="120"/>
                            <a:pt x="1142" y="123"/>
                          </a:cubicBezTo>
                          <a:cubicBezTo>
                            <a:pt x="1136" y="132"/>
                            <a:pt x="1137" y="143"/>
                            <a:pt x="1132" y="152"/>
                          </a:cubicBezTo>
                          <a:cubicBezTo>
                            <a:pt x="1130" y="155"/>
                            <a:pt x="1115" y="160"/>
                            <a:pt x="1111" y="162"/>
                          </a:cubicBezTo>
                          <a:cubicBezTo>
                            <a:pt x="1113" y="177"/>
                            <a:pt x="1116" y="178"/>
                            <a:pt x="1130" y="174"/>
                          </a:cubicBezTo>
                          <a:cubicBezTo>
                            <a:pt x="1133" y="172"/>
                            <a:pt x="1136" y="168"/>
                            <a:pt x="1140" y="167"/>
                          </a:cubicBezTo>
                          <a:cubicBezTo>
                            <a:pt x="1156" y="163"/>
                            <a:pt x="1148" y="171"/>
                            <a:pt x="1159" y="174"/>
                          </a:cubicBezTo>
                          <a:cubicBezTo>
                            <a:pt x="1176" y="179"/>
                            <a:pt x="1195" y="179"/>
                            <a:pt x="1212" y="183"/>
                          </a:cubicBezTo>
                          <a:cubicBezTo>
                            <a:pt x="1216" y="202"/>
                            <a:pt x="1221" y="196"/>
                            <a:pt x="1212" y="215"/>
                          </a:cubicBezTo>
                          <a:cubicBezTo>
                            <a:pt x="1200" y="210"/>
                            <a:pt x="1197" y="210"/>
                            <a:pt x="1183" y="212"/>
                          </a:cubicBezTo>
                          <a:cubicBezTo>
                            <a:pt x="1181" y="214"/>
                            <a:pt x="1179" y="218"/>
                            <a:pt x="1176" y="219"/>
                          </a:cubicBezTo>
                          <a:cubicBezTo>
                            <a:pt x="1166" y="221"/>
                            <a:pt x="1168" y="209"/>
                            <a:pt x="1164" y="205"/>
                          </a:cubicBezTo>
                          <a:cubicBezTo>
                            <a:pt x="1158" y="199"/>
                            <a:pt x="1124" y="198"/>
                            <a:pt x="1123" y="198"/>
                          </a:cubicBezTo>
                          <a:cubicBezTo>
                            <a:pt x="1117" y="199"/>
                            <a:pt x="1110" y="196"/>
                            <a:pt x="1106" y="200"/>
                          </a:cubicBezTo>
                          <a:cubicBezTo>
                            <a:pt x="1090" y="216"/>
                            <a:pt x="1116" y="220"/>
                            <a:pt x="1096" y="215"/>
                          </a:cubicBezTo>
                          <a:cubicBezTo>
                            <a:pt x="1081" y="216"/>
                            <a:pt x="1071" y="224"/>
                            <a:pt x="1060" y="217"/>
                          </a:cubicBezTo>
                          <a:cubicBezTo>
                            <a:pt x="1056" y="204"/>
                            <a:pt x="1070" y="204"/>
                            <a:pt x="1080" y="200"/>
                          </a:cubicBezTo>
                          <a:cubicBezTo>
                            <a:pt x="1090" y="183"/>
                            <a:pt x="1092" y="186"/>
                            <a:pt x="1065" y="188"/>
                          </a:cubicBezTo>
                          <a:cubicBezTo>
                            <a:pt x="1059" y="197"/>
                            <a:pt x="1059" y="202"/>
                            <a:pt x="1070" y="205"/>
                          </a:cubicBezTo>
                          <a:cubicBezTo>
                            <a:pt x="1043" y="207"/>
                            <a:pt x="1022" y="217"/>
                            <a:pt x="996" y="224"/>
                          </a:cubicBezTo>
                          <a:cubicBezTo>
                            <a:pt x="980" y="238"/>
                            <a:pt x="989" y="244"/>
                            <a:pt x="996" y="260"/>
                          </a:cubicBezTo>
                          <a:cubicBezTo>
                            <a:pt x="971" y="268"/>
                            <a:pt x="978" y="253"/>
                            <a:pt x="964" y="248"/>
                          </a:cubicBezTo>
                          <a:cubicBezTo>
                            <a:pt x="956" y="245"/>
                            <a:pt x="948" y="247"/>
                            <a:pt x="940" y="246"/>
                          </a:cubicBezTo>
                          <a:cubicBezTo>
                            <a:pt x="924" y="239"/>
                            <a:pt x="929" y="222"/>
                            <a:pt x="924" y="219"/>
                          </a:cubicBezTo>
                          <a:cubicBezTo>
                            <a:pt x="907" y="210"/>
                            <a:pt x="885" y="216"/>
                            <a:pt x="866" y="215"/>
                          </a:cubicBezTo>
                          <a:cubicBezTo>
                            <a:pt x="858" y="206"/>
                            <a:pt x="855" y="206"/>
                            <a:pt x="844" y="203"/>
                          </a:cubicBezTo>
                          <a:cubicBezTo>
                            <a:pt x="841" y="191"/>
                            <a:pt x="835" y="182"/>
                            <a:pt x="823" y="179"/>
                          </a:cubicBezTo>
                          <a:cubicBezTo>
                            <a:pt x="815" y="182"/>
                            <a:pt x="803" y="189"/>
                            <a:pt x="794" y="181"/>
                          </a:cubicBezTo>
                          <a:cubicBezTo>
                            <a:pt x="787" y="175"/>
                            <a:pt x="804" y="154"/>
                            <a:pt x="808" y="152"/>
                          </a:cubicBezTo>
                          <a:cubicBezTo>
                            <a:pt x="822" y="156"/>
                            <a:pt x="821" y="165"/>
                            <a:pt x="832" y="174"/>
                          </a:cubicBezTo>
                          <a:cubicBezTo>
                            <a:pt x="838" y="165"/>
                            <a:pt x="845" y="163"/>
                            <a:pt x="854" y="159"/>
                          </a:cubicBezTo>
                          <a:cubicBezTo>
                            <a:pt x="851" y="149"/>
                            <a:pt x="846" y="148"/>
                            <a:pt x="837" y="145"/>
                          </a:cubicBezTo>
                          <a:cubicBezTo>
                            <a:pt x="832" y="126"/>
                            <a:pt x="856" y="146"/>
                            <a:pt x="861" y="128"/>
                          </a:cubicBezTo>
                          <a:cubicBezTo>
                            <a:pt x="871" y="132"/>
                            <a:pt x="877" y="128"/>
                            <a:pt x="888" y="126"/>
                          </a:cubicBezTo>
                          <a:cubicBezTo>
                            <a:pt x="892" y="112"/>
                            <a:pt x="891" y="110"/>
                            <a:pt x="876" y="114"/>
                          </a:cubicBezTo>
                          <a:cubicBezTo>
                            <a:pt x="866" y="120"/>
                            <a:pt x="864" y="123"/>
                            <a:pt x="854" y="116"/>
                          </a:cubicBezTo>
                          <a:cubicBezTo>
                            <a:pt x="815" y="121"/>
                            <a:pt x="842" y="131"/>
                            <a:pt x="818" y="114"/>
                          </a:cubicBezTo>
                          <a:cubicBezTo>
                            <a:pt x="804" y="117"/>
                            <a:pt x="805" y="120"/>
                            <a:pt x="801" y="133"/>
                          </a:cubicBezTo>
                          <a:cubicBezTo>
                            <a:pt x="788" y="130"/>
                            <a:pt x="787" y="135"/>
                            <a:pt x="794" y="145"/>
                          </a:cubicBezTo>
                          <a:cubicBezTo>
                            <a:pt x="778" y="150"/>
                            <a:pt x="763" y="156"/>
                            <a:pt x="746" y="159"/>
                          </a:cubicBezTo>
                          <a:cubicBezTo>
                            <a:pt x="737" y="156"/>
                            <a:pt x="735" y="150"/>
                            <a:pt x="727" y="145"/>
                          </a:cubicBezTo>
                          <a:cubicBezTo>
                            <a:pt x="715" y="148"/>
                            <a:pt x="715" y="156"/>
                            <a:pt x="712" y="167"/>
                          </a:cubicBezTo>
                          <a:cubicBezTo>
                            <a:pt x="674" y="165"/>
                            <a:pt x="659" y="161"/>
                            <a:pt x="628" y="169"/>
                          </a:cubicBezTo>
                          <a:cubicBezTo>
                            <a:pt x="622" y="179"/>
                            <a:pt x="619" y="181"/>
                            <a:pt x="609" y="174"/>
                          </a:cubicBezTo>
                          <a:cubicBezTo>
                            <a:pt x="616" y="169"/>
                            <a:pt x="623" y="167"/>
                            <a:pt x="631" y="164"/>
                          </a:cubicBezTo>
                          <a:cubicBezTo>
                            <a:pt x="636" y="144"/>
                            <a:pt x="620" y="144"/>
                            <a:pt x="604" y="140"/>
                          </a:cubicBezTo>
                          <a:cubicBezTo>
                            <a:pt x="599" y="131"/>
                            <a:pt x="593" y="132"/>
                            <a:pt x="585" y="126"/>
                          </a:cubicBezTo>
                          <a:cubicBezTo>
                            <a:pt x="579" y="127"/>
                            <a:pt x="573" y="126"/>
                            <a:pt x="568" y="128"/>
                          </a:cubicBezTo>
                          <a:cubicBezTo>
                            <a:pt x="563" y="130"/>
                            <a:pt x="554" y="138"/>
                            <a:pt x="554" y="138"/>
                          </a:cubicBezTo>
                          <a:cubicBezTo>
                            <a:pt x="536" y="132"/>
                            <a:pt x="542" y="119"/>
                            <a:pt x="520" y="114"/>
                          </a:cubicBezTo>
                          <a:cubicBezTo>
                            <a:pt x="511" y="117"/>
                            <a:pt x="508" y="120"/>
                            <a:pt x="499" y="116"/>
                          </a:cubicBezTo>
                          <a:cubicBezTo>
                            <a:pt x="503" y="98"/>
                            <a:pt x="490" y="105"/>
                            <a:pt x="475" y="107"/>
                          </a:cubicBezTo>
                          <a:cubicBezTo>
                            <a:pt x="466" y="116"/>
                            <a:pt x="464" y="122"/>
                            <a:pt x="453" y="114"/>
                          </a:cubicBezTo>
                          <a:cubicBezTo>
                            <a:pt x="448" y="98"/>
                            <a:pt x="441" y="88"/>
                            <a:pt x="427" y="80"/>
                          </a:cubicBezTo>
                          <a:cubicBezTo>
                            <a:pt x="409" y="85"/>
                            <a:pt x="411" y="93"/>
                            <a:pt x="420" y="107"/>
                          </a:cubicBezTo>
                          <a:cubicBezTo>
                            <a:pt x="423" y="118"/>
                            <a:pt x="418" y="120"/>
                            <a:pt x="408" y="123"/>
                          </a:cubicBezTo>
                          <a:cubicBezTo>
                            <a:pt x="400" y="136"/>
                            <a:pt x="395" y="127"/>
                            <a:pt x="381" y="131"/>
                          </a:cubicBezTo>
                          <a:cubicBezTo>
                            <a:pt x="380" y="137"/>
                            <a:pt x="381" y="144"/>
                            <a:pt x="379" y="150"/>
                          </a:cubicBezTo>
                          <a:cubicBezTo>
                            <a:pt x="375" y="161"/>
                            <a:pt x="338" y="170"/>
                            <a:pt x="328" y="171"/>
                          </a:cubicBezTo>
                          <a:cubicBezTo>
                            <a:pt x="318" y="175"/>
                            <a:pt x="313" y="169"/>
                            <a:pt x="302" y="167"/>
                          </a:cubicBezTo>
                          <a:cubicBezTo>
                            <a:pt x="292" y="160"/>
                            <a:pt x="284" y="153"/>
                            <a:pt x="273" y="150"/>
                          </a:cubicBezTo>
                          <a:cubicBezTo>
                            <a:pt x="271" y="141"/>
                            <a:pt x="266" y="135"/>
                            <a:pt x="261" y="128"/>
                          </a:cubicBezTo>
                          <a:cubicBezTo>
                            <a:pt x="258" y="117"/>
                            <a:pt x="252" y="107"/>
                            <a:pt x="244" y="99"/>
                          </a:cubicBezTo>
                          <a:cubicBezTo>
                            <a:pt x="241" y="90"/>
                            <a:pt x="235" y="88"/>
                            <a:pt x="230" y="80"/>
                          </a:cubicBezTo>
                          <a:cubicBezTo>
                            <a:pt x="230" y="80"/>
                            <a:pt x="221" y="82"/>
                            <a:pt x="216" y="83"/>
                          </a:cubicBezTo>
                          <a:cubicBezTo>
                            <a:pt x="203" y="78"/>
                            <a:pt x="191" y="78"/>
                            <a:pt x="182" y="90"/>
                          </a:cubicBezTo>
                          <a:cubicBezTo>
                            <a:pt x="178" y="102"/>
                            <a:pt x="156" y="107"/>
                            <a:pt x="144" y="111"/>
                          </a:cubicBezTo>
                          <a:cubicBezTo>
                            <a:pt x="138" y="113"/>
                            <a:pt x="127" y="116"/>
                            <a:pt x="127" y="116"/>
                          </a:cubicBezTo>
                          <a:cubicBezTo>
                            <a:pt x="118" y="117"/>
                            <a:pt x="101" y="117"/>
                            <a:pt x="92" y="115"/>
                          </a:cubicBezTo>
                          <a:cubicBezTo>
                            <a:pt x="83" y="113"/>
                            <a:pt x="78" y="105"/>
                            <a:pt x="74" y="107"/>
                          </a:cubicBezTo>
                          <a:cubicBezTo>
                            <a:pt x="65" y="110"/>
                            <a:pt x="76" y="122"/>
                            <a:pt x="68" y="127"/>
                          </a:cubicBezTo>
                          <a:cubicBezTo>
                            <a:pt x="58" y="151"/>
                            <a:pt x="43" y="138"/>
                            <a:pt x="9" y="140"/>
                          </a:cubicBezTo>
                          <a:cubicBezTo>
                            <a:pt x="7" y="142"/>
                            <a:pt x="3" y="144"/>
                            <a:pt x="4" y="147"/>
                          </a:cubicBezTo>
                          <a:cubicBezTo>
                            <a:pt x="5" y="151"/>
                            <a:pt x="10" y="152"/>
                            <a:pt x="12" y="155"/>
                          </a:cubicBezTo>
                          <a:cubicBezTo>
                            <a:pt x="21" y="166"/>
                            <a:pt x="21" y="177"/>
                            <a:pt x="33" y="186"/>
                          </a:cubicBezTo>
                          <a:cubicBezTo>
                            <a:pt x="24" y="189"/>
                            <a:pt x="17" y="191"/>
                            <a:pt x="7" y="193"/>
                          </a:cubicBezTo>
                          <a:cubicBezTo>
                            <a:pt x="0" y="210"/>
                            <a:pt x="7" y="213"/>
                            <a:pt x="21" y="207"/>
                          </a:cubicBezTo>
                          <a:cubicBezTo>
                            <a:pt x="33" y="212"/>
                            <a:pt x="27" y="221"/>
                            <a:pt x="36" y="229"/>
                          </a:cubicBezTo>
                          <a:cubicBezTo>
                            <a:pt x="46" y="237"/>
                            <a:pt x="53" y="238"/>
                            <a:pt x="60" y="248"/>
                          </a:cubicBezTo>
                          <a:cubicBezTo>
                            <a:pt x="70" y="241"/>
                            <a:pt x="84" y="247"/>
                            <a:pt x="98" y="248"/>
                          </a:cubicBezTo>
                          <a:cubicBezTo>
                            <a:pt x="105" y="258"/>
                            <a:pt x="111" y="258"/>
                            <a:pt x="122" y="260"/>
                          </a:cubicBezTo>
                          <a:cubicBezTo>
                            <a:pt x="132" y="253"/>
                            <a:pt x="134" y="253"/>
                            <a:pt x="146" y="255"/>
                          </a:cubicBezTo>
                          <a:cubicBezTo>
                            <a:pt x="156" y="270"/>
                            <a:pt x="164" y="256"/>
                            <a:pt x="175" y="248"/>
                          </a:cubicBezTo>
                          <a:cubicBezTo>
                            <a:pt x="201" y="250"/>
                            <a:pt x="219" y="250"/>
                            <a:pt x="244" y="246"/>
                          </a:cubicBezTo>
                          <a:cubicBezTo>
                            <a:pt x="246" y="244"/>
                            <a:pt x="246" y="239"/>
                            <a:pt x="249" y="239"/>
                          </a:cubicBezTo>
                          <a:cubicBezTo>
                            <a:pt x="255" y="239"/>
                            <a:pt x="256" y="248"/>
                            <a:pt x="261" y="251"/>
                          </a:cubicBezTo>
                          <a:cubicBezTo>
                            <a:pt x="267" y="254"/>
                            <a:pt x="285" y="255"/>
                            <a:pt x="288" y="255"/>
                          </a:cubicBezTo>
                          <a:cubicBezTo>
                            <a:pt x="309" y="253"/>
                            <a:pt x="327" y="248"/>
                            <a:pt x="348" y="246"/>
                          </a:cubicBezTo>
                          <a:cubicBezTo>
                            <a:pt x="359" y="241"/>
                            <a:pt x="360" y="239"/>
                            <a:pt x="372" y="241"/>
                          </a:cubicBezTo>
                          <a:cubicBezTo>
                            <a:pt x="381" y="272"/>
                            <a:pt x="413" y="279"/>
                            <a:pt x="441" y="284"/>
                          </a:cubicBezTo>
                          <a:cubicBezTo>
                            <a:pt x="451" y="291"/>
                            <a:pt x="463" y="294"/>
                            <a:pt x="475" y="296"/>
                          </a:cubicBezTo>
                          <a:cubicBezTo>
                            <a:pt x="483" y="302"/>
                            <a:pt x="486" y="306"/>
                            <a:pt x="489" y="315"/>
                          </a:cubicBezTo>
                          <a:cubicBezTo>
                            <a:pt x="482" y="316"/>
                            <a:pt x="474" y="314"/>
                            <a:pt x="468" y="318"/>
                          </a:cubicBezTo>
                          <a:cubicBezTo>
                            <a:pt x="451" y="329"/>
                            <a:pt x="469" y="331"/>
                            <a:pt x="472" y="332"/>
                          </a:cubicBezTo>
                          <a:cubicBezTo>
                            <a:pt x="479" y="341"/>
                            <a:pt x="480" y="339"/>
                            <a:pt x="468" y="339"/>
                          </a:cubicBezTo>
                          <a:cubicBezTo>
                            <a:pt x="450" y="344"/>
                            <a:pt x="466" y="342"/>
                            <a:pt x="460" y="356"/>
                          </a:cubicBezTo>
                          <a:cubicBezTo>
                            <a:pt x="463" y="365"/>
                            <a:pt x="467" y="371"/>
                            <a:pt x="470" y="380"/>
                          </a:cubicBezTo>
                          <a:cubicBezTo>
                            <a:pt x="468" y="389"/>
                            <a:pt x="465" y="395"/>
                            <a:pt x="460" y="402"/>
                          </a:cubicBezTo>
                          <a:cubicBezTo>
                            <a:pt x="471" y="409"/>
                            <a:pt x="472" y="419"/>
                            <a:pt x="482" y="426"/>
                          </a:cubicBezTo>
                          <a:cubicBezTo>
                            <a:pt x="488" y="448"/>
                            <a:pt x="479" y="452"/>
                            <a:pt x="465" y="462"/>
                          </a:cubicBezTo>
                          <a:cubicBezTo>
                            <a:pt x="459" y="484"/>
                            <a:pt x="452" y="486"/>
                            <a:pt x="429" y="488"/>
                          </a:cubicBezTo>
                          <a:cubicBezTo>
                            <a:pt x="421" y="494"/>
                            <a:pt x="415" y="498"/>
                            <a:pt x="427" y="503"/>
                          </a:cubicBezTo>
                          <a:cubicBezTo>
                            <a:pt x="435" y="500"/>
                            <a:pt x="440" y="495"/>
                            <a:pt x="448" y="493"/>
                          </a:cubicBezTo>
                          <a:cubicBezTo>
                            <a:pt x="473" y="499"/>
                            <a:pt x="461" y="497"/>
                            <a:pt x="482" y="500"/>
                          </a:cubicBezTo>
                          <a:cubicBezTo>
                            <a:pt x="497" y="496"/>
                            <a:pt x="493" y="482"/>
                            <a:pt x="494" y="467"/>
                          </a:cubicBezTo>
                          <a:cubicBezTo>
                            <a:pt x="542" y="473"/>
                            <a:pt x="518" y="463"/>
                            <a:pt x="525" y="486"/>
                          </a:cubicBezTo>
                          <a:cubicBezTo>
                            <a:pt x="540" y="480"/>
                            <a:pt x="530" y="441"/>
                            <a:pt x="535" y="423"/>
                          </a:cubicBezTo>
                          <a:cubicBezTo>
                            <a:pt x="526" y="402"/>
                            <a:pt x="540" y="431"/>
                            <a:pt x="525" y="411"/>
                          </a:cubicBezTo>
                          <a:cubicBezTo>
                            <a:pt x="520" y="405"/>
                            <a:pt x="518" y="394"/>
                            <a:pt x="513" y="387"/>
                          </a:cubicBezTo>
                          <a:cubicBezTo>
                            <a:pt x="530" y="382"/>
                            <a:pt x="529" y="367"/>
                            <a:pt x="542" y="359"/>
                          </a:cubicBezTo>
                          <a:cubicBezTo>
                            <a:pt x="544" y="335"/>
                            <a:pt x="549" y="334"/>
                            <a:pt x="571" y="330"/>
                          </a:cubicBezTo>
                          <a:cubicBezTo>
                            <a:pt x="582" y="307"/>
                            <a:pt x="573" y="304"/>
                            <a:pt x="583" y="327"/>
                          </a:cubicBezTo>
                          <a:cubicBezTo>
                            <a:pt x="586" y="357"/>
                            <a:pt x="586" y="351"/>
                            <a:pt x="607" y="363"/>
                          </a:cubicBezTo>
                          <a:cubicBezTo>
                            <a:pt x="598" y="367"/>
                            <a:pt x="593" y="366"/>
                            <a:pt x="588" y="375"/>
                          </a:cubicBezTo>
                          <a:cubicBezTo>
                            <a:pt x="589" y="382"/>
                            <a:pt x="592" y="407"/>
                            <a:pt x="595" y="411"/>
                          </a:cubicBezTo>
                          <a:cubicBezTo>
                            <a:pt x="599" y="418"/>
                            <a:pt x="612" y="426"/>
                            <a:pt x="612" y="426"/>
                          </a:cubicBezTo>
                          <a:cubicBezTo>
                            <a:pt x="615" y="437"/>
                            <a:pt x="617" y="439"/>
                            <a:pt x="628" y="443"/>
                          </a:cubicBezTo>
                          <a:cubicBezTo>
                            <a:pt x="608" y="449"/>
                            <a:pt x="619" y="446"/>
                            <a:pt x="597" y="450"/>
                          </a:cubicBezTo>
                          <a:cubicBezTo>
                            <a:pt x="596" y="452"/>
                            <a:pt x="595" y="455"/>
                            <a:pt x="595" y="457"/>
                          </a:cubicBezTo>
                          <a:cubicBezTo>
                            <a:pt x="595" y="462"/>
                            <a:pt x="598" y="466"/>
                            <a:pt x="597" y="471"/>
                          </a:cubicBezTo>
                          <a:cubicBezTo>
                            <a:pt x="596" y="476"/>
                            <a:pt x="588" y="478"/>
                            <a:pt x="585" y="483"/>
                          </a:cubicBezTo>
                          <a:cubicBezTo>
                            <a:pt x="582" y="496"/>
                            <a:pt x="588" y="500"/>
                            <a:pt x="578" y="510"/>
                          </a:cubicBezTo>
                          <a:cubicBezTo>
                            <a:pt x="575" y="521"/>
                            <a:pt x="573" y="530"/>
                            <a:pt x="564" y="536"/>
                          </a:cubicBezTo>
                          <a:cubicBezTo>
                            <a:pt x="557" y="553"/>
                            <a:pt x="566" y="556"/>
                            <a:pt x="580" y="560"/>
                          </a:cubicBezTo>
                          <a:cubicBezTo>
                            <a:pt x="591" y="558"/>
                            <a:pt x="595" y="556"/>
                            <a:pt x="600" y="567"/>
                          </a:cubicBezTo>
                          <a:cubicBezTo>
                            <a:pt x="596" y="578"/>
                            <a:pt x="589" y="575"/>
                            <a:pt x="592" y="587"/>
                          </a:cubicBezTo>
                          <a:close/>
                        </a:path>
                      </a:pathLst>
                    </a:custGeom>
                    <a:gradFill rotWithShape="0">
                      <a:gsLst>
                        <a:gs pos="0">
                          <a:schemeClr val="accent2"/>
                        </a:gs>
                        <a:gs pos="50000">
                          <a:schemeClr val="accent2">
                            <a:gamma/>
                            <a:shade val="46275"/>
                            <a:invGamma/>
                          </a:schemeClr>
                        </a:gs>
                        <a:gs pos="100000">
                          <a:schemeClr val="accent2"/>
                        </a:gs>
                      </a:gsLst>
                      <a:lin ang="2700000" scaled="1"/>
                    </a:gradFill>
                    <a:ln w="9525" cap="flat" cmpd="sng">
                      <a:noFill/>
                      <a:prstDash val="solid"/>
                      <a:round/>
                      <a:headEnd/>
                      <a:tailEnd/>
                    </a:ln>
                    <a:effectLst/>
                  </p:spPr>
                  <p:txBody>
                    <a:bodyPr wrap="none" anchor="ctr"/>
                    <a:lstStyle/>
                    <a:p>
                      <a:endParaRPr lang="en-GB"/>
                    </a:p>
                  </p:txBody>
                </p:sp>
                <p:sp>
                  <p:nvSpPr>
                    <p:cNvPr id="565300" name="Freeform 52"/>
                    <p:cNvSpPr>
                      <a:spLocks/>
                    </p:cNvSpPr>
                    <p:nvPr/>
                  </p:nvSpPr>
                  <p:spPr bwMode="auto">
                    <a:xfrm>
                      <a:off x="2352" y="2618"/>
                      <a:ext cx="62" cy="51"/>
                    </a:xfrm>
                    <a:custGeom>
                      <a:avLst/>
                      <a:gdLst/>
                      <a:ahLst/>
                      <a:cxnLst>
                        <a:cxn ang="0">
                          <a:pos x="62" y="24"/>
                        </a:cxn>
                        <a:cxn ang="0">
                          <a:pos x="19" y="0"/>
                        </a:cxn>
                        <a:cxn ang="0">
                          <a:pos x="10" y="20"/>
                        </a:cxn>
                        <a:cxn ang="0">
                          <a:pos x="22" y="51"/>
                        </a:cxn>
                        <a:cxn ang="0">
                          <a:pos x="46" y="36"/>
                        </a:cxn>
                        <a:cxn ang="0">
                          <a:pos x="62" y="24"/>
                        </a:cxn>
                      </a:cxnLst>
                      <a:rect l="0" t="0" r="r" b="b"/>
                      <a:pathLst>
                        <a:path w="62" h="51">
                          <a:moveTo>
                            <a:pt x="62" y="24"/>
                          </a:moveTo>
                          <a:cubicBezTo>
                            <a:pt x="43" y="21"/>
                            <a:pt x="34" y="11"/>
                            <a:pt x="19" y="0"/>
                          </a:cubicBezTo>
                          <a:cubicBezTo>
                            <a:pt x="2" y="6"/>
                            <a:pt x="0" y="4"/>
                            <a:pt x="10" y="20"/>
                          </a:cubicBezTo>
                          <a:cubicBezTo>
                            <a:pt x="14" y="33"/>
                            <a:pt x="11" y="41"/>
                            <a:pt x="22" y="51"/>
                          </a:cubicBezTo>
                          <a:cubicBezTo>
                            <a:pt x="42" y="46"/>
                            <a:pt x="33" y="45"/>
                            <a:pt x="46" y="36"/>
                          </a:cubicBezTo>
                          <a:cubicBezTo>
                            <a:pt x="56" y="29"/>
                            <a:pt x="62" y="40"/>
                            <a:pt x="62" y="24"/>
                          </a:cubicBezTo>
                          <a:close/>
                        </a:path>
                      </a:pathLst>
                    </a:custGeom>
                    <a:gradFill rotWithShape="0">
                      <a:gsLst>
                        <a:gs pos="0">
                          <a:schemeClr val="accent2"/>
                        </a:gs>
                        <a:gs pos="50000">
                          <a:schemeClr val="accent2">
                            <a:gamma/>
                            <a:shade val="46275"/>
                            <a:invGamma/>
                          </a:schemeClr>
                        </a:gs>
                        <a:gs pos="100000">
                          <a:schemeClr val="accent2"/>
                        </a:gs>
                      </a:gsLst>
                      <a:lin ang="2700000" scaled="1"/>
                    </a:gradFill>
                    <a:ln w="9525" cap="flat" cmpd="sng">
                      <a:noFill/>
                      <a:prstDash val="solid"/>
                      <a:round/>
                      <a:headEnd/>
                      <a:tailEnd/>
                    </a:ln>
                    <a:effectLst/>
                  </p:spPr>
                  <p:txBody>
                    <a:bodyPr wrap="none" anchor="ctr"/>
                    <a:lstStyle/>
                    <a:p>
                      <a:endParaRPr lang="en-GB"/>
                    </a:p>
                  </p:txBody>
                </p:sp>
                <p:sp>
                  <p:nvSpPr>
                    <p:cNvPr id="565301" name="Freeform 53"/>
                    <p:cNvSpPr>
                      <a:spLocks/>
                    </p:cNvSpPr>
                    <p:nvPr/>
                  </p:nvSpPr>
                  <p:spPr bwMode="auto">
                    <a:xfrm>
                      <a:off x="2321" y="2515"/>
                      <a:ext cx="73" cy="43"/>
                    </a:xfrm>
                    <a:custGeom>
                      <a:avLst/>
                      <a:gdLst/>
                      <a:ahLst/>
                      <a:cxnLst>
                        <a:cxn ang="0">
                          <a:pos x="69" y="5"/>
                        </a:cxn>
                        <a:cxn ang="0">
                          <a:pos x="53" y="0"/>
                        </a:cxn>
                        <a:cxn ang="0">
                          <a:pos x="36" y="5"/>
                        </a:cxn>
                        <a:cxn ang="0">
                          <a:pos x="29" y="7"/>
                        </a:cxn>
                        <a:cxn ang="0">
                          <a:pos x="5" y="15"/>
                        </a:cxn>
                        <a:cxn ang="0">
                          <a:pos x="17" y="29"/>
                        </a:cxn>
                        <a:cxn ang="0">
                          <a:pos x="38" y="41"/>
                        </a:cxn>
                        <a:cxn ang="0">
                          <a:pos x="65" y="27"/>
                        </a:cxn>
                        <a:cxn ang="0">
                          <a:pos x="69" y="5"/>
                        </a:cxn>
                      </a:cxnLst>
                      <a:rect l="0" t="0" r="r" b="b"/>
                      <a:pathLst>
                        <a:path w="73" h="43">
                          <a:moveTo>
                            <a:pt x="69" y="5"/>
                          </a:moveTo>
                          <a:cubicBezTo>
                            <a:pt x="64" y="4"/>
                            <a:pt x="59" y="0"/>
                            <a:pt x="53" y="0"/>
                          </a:cubicBezTo>
                          <a:cubicBezTo>
                            <a:pt x="47" y="0"/>
                            <a:pt x="42" y="3"/>
                            <a:pt x="36" y="5"/>
                          </a:cubicBezTo>
                          <a:cubicBezTo>
                            <a:pt x="34" y="6"/>
                            <a:pt x="29" y="7"/>
                            <a:pt x="29" y="7"/>
                          </a:cubicBezTo>
                          <a:cubicBezTo>
                            <a:pt x="22" y="18"/>
                            <a:pt x="17" y="18"/>
                            <a:pt x="5" y="15"/>
                          </a:cubicBezTo>
                          <a:cubicBezTo>
                            <a:pt x="0" y="26"/>
                            <a:pt x="7" y="26"/>
                            <a:pt x="17" y="29"/>
                          </a:cubicBezTo>
                          <a:cubicBezTo>
                            <a:pt x="21" y="43"/>
                            <a:pt x="24" y="43"/>
                            <a:pt x="38" y="41"/>
                          </a:cubicBezTo>
                          <a:cubicBezTo>
                            <a:pt x="44" y="27"/>
                            <a:pt x="50" y="29"/>
                            <a:pt x="65" y="27"/>
                          </a:cubicBezTo>
                          <a:cubicBezTo>
                            <a:pt x="70" y="18"/>
                            <a:pt x="73" y="15"/>
                            <a:pt x="69" y="5"/>
                          </a:cubicBezTo>
                          <a:close/>
                        </a:path>
                      </a:pathLst>
                    </a:custGeom>
                    <a:gradFill rotWithShape="0">
                      <a:gsLst>
                        <a:gs pos="0">
                          <a:schemeClr val="accent2"/>
                        </a:gs>
                        <a:gs pos="50000">
                          <a:schemeClr val="accent2">
                            <a:gamma/>
                            <a:shade val="46275"/>
                            <a:invGamma/>
                          </a:schemeClr>
                        </a:gs>
                        <a:gs pos="100000">
                          <a:schemeClr val="accent2"/>
                        </a:gs>
                      </a:gsLst>
                      <a:lin ang="2700000" scaled="1"/>
                    </a:gradFill>
                    <a:ln w="9525" cap="flat" cmpd="sng">
                      <a:noFill/>
                      <a:prstDash val="solid"/>
                      <a:round/>
                      <a:headEnd/>
                      <a:tailEnd/>
                    </a:ln>
                    <a:effectLst/>
                  </p:spPr>
                  <p:txBody>
                    <a:bodyPr wrap="none" anchor="ctr"/>
                    <a:lstStyle/>
                    <a:p>
                      <a:endParaRPr lang="en-GB"/>
                    </a:p>
                  </p:txBody>
                </p:sp>
                <p:sp>
                  <p:nvSpPr>
                    <p:cNvPr id="565302" name="Freeform 54"/>
                    <p:cNvSpPr>
                      <a:spLocks/>
                    </p:cNvSpPr>
                    <p:nvPr/>
                  </p:nvSpPr>
                  <p:spPr bwMode="auto">
                    <a:xfrm>
                      <a:off x="2394" y="2486"/>
                      <a:ext cx="55" cy="32"/>
                    </a:xfrm>
                    <a:custGeom>
                      <a:avLst/>
                      <a:gdLst/>
                      <a:ahLst/>
                      <a:cxnLst>
                        <a:cxn ang="0">
                          <a:pos x="49" y="0"/>
                        </a:cxn>
                        <a:cxn ang="0">
                          <a:pos x="13" y="12"/>
                        </a:cxn>
                        <a:cxn ang="0">
                          <a:pos x="4" y="32"/>
                        </a:cxn>
                        <a:cxn ang="0">
                          <a:pos x="35" y="20"/>
                        </a:cxn>
                        <a:cxn ang="0">
                          <a:pos x="49" y="0"/>
                        </a:cxn>
                      </a:cxnLst>
                      <a:rect l="0" t="0" r="r" b="b"/>
                      <a:pathLst>
                        <a:path w="55" h="32">
                          <a:moveTo>
                            <a:pt x="49" y="0"/>
                          </a:moveTo>
                          <a:cubicBezTo>
                            <a:pt x="11" y="5"/>
                            <a:pt x="36" y="5"/>
                            <a:pt x="13" y="12"/>
                          </a:cubicBezTo>
                          <a:cubicBezTo>
                            <a:pt x="4" y="19"/>
                            <a:pt x="0" y="21"/>
                            <a:pt x="4" y="32"/>
                          </a:cubicBezTo>
                          <a:cubicBezTo>
                            <a:pt x="12" y="15"/>
                            <a:pt x="15" y="17"/>
                            <a:pt x="35" y="20"/>
                          </a:cubicBezTo>
                          <a:cubicBezTo>
                            <a:pt x="55" y="32"/>
                            <a:pt x="44" y="12"/>
                            <a:pt x="49" y="0"/>
                          </a:cubicBezTo>
                          <a:close/>
                        </a:path>
                      </a:pathLst>
                    </a:custGeom>
                    <a:gradFill rotWithShape="0">
                      <a:gsLst>
                        <a:gs pos="0">
                          <a:schemeClr val="accent2"/>
                        </a:gs>
                        <a:gs pos="50000">
                          <a:schemeClr val="accent2">
                            <a:gamma/>
                            <a:shade val="46275"/>
                            <a:invGamma/>
                          </a:schemeClr>
                        </a:gs>
                        <a:gs pos="100000">
                          <a:schemeClr val="accent2"/>
                        </a:gs>
                      </a:gsLst>
                      <a:lin ang="2700000" scaled="1"/>
                    </a:gradFill>
                    <a:ln w="9525" cap="flat" cmpd="sng">
                      <a:noFill/>
                      <a:prstDash val="solid"/>
                      <a:round/>
                      <a:headEnd/>
                      <a:tailEnd/>
                    </a:ln>
                    <a:effectLst/>
                  </p:spPr>
                  <p:txBody>
                    <a:bodyPr wrap="none" anchor="ctr"/>
                    <a:lstStyle/>
                    <a:p>
                      <a:endParaRPr lang="en-GB"/>
                    </a:p>
                  </p:txBody>
                </p:sp>
                <p:sp>
                  <p:nvSpPr>
                    <p:cNvPr id="565303" name="Freeform 55"/>
                    <p:cNvSpPr>
                      <a:spLocks/>
                    </p:cNvSpPr>
                    <p:nvPr/>
                  </p:nvSpPr>
                  <p:spPr bwMode="auto">
                    <a:xfrm>
                      <a:off x="2229" y="2447"/>
                      <a:ext cx="30" cy="25"/>
                    </a:xfrm>
                    <a:custGeom>
                      <a:avLst/>
                      <a:gdLst/>
                      <a:ahLst/>
                      <a:cxnLst>
                        <a:cxn ang="0">
                          <a:pos x="29" y="3"/>
                        </a:cxn>
                        <a:cxn ang="0">
                          <a:pos x="1" y="8"/>
                        </a:cxn>
                        <a:cxn ang="0">
                          <a:pos x="20" y="20"/>
                        </a:cxn>
                        <a:cxn ang="0">
                          <a:pos x="27" y="23"/>
                        </a:cxn>
                        <a:cxn ang="0">
                          <a:pos x="29" y="3"/>
                        </a:cxn>
                      </a:cxnLst>
                      <a:rect l="0" t="0" r="r" b="b"/>
                      <a:pathLst>
                        <a:path w="30" h="25">
                          <a:moveTo>
                            <a:pt x="29" y="3"/>
                          </a:moveTo>
                          <a:cubicBezTo>
                            <a:pt x="19" y="0"/>
                            <a:pt x="12" y="6"/>
                            <a:pt x="1" y="8"/>
                          </a:cubicBezTo>
                          <a:cubicBezTo>
                            <a:pt x="5" y="22"/>
                            <a:pt x="0" y="11"/>
                            <a:pt x="20" y="20"/>
                          </a:cubicBezTo>
                          <a:cubicBezTo>
                            <a:pt x="22" y="21"/>
                            <a:pt x="26" y="25"/>
                            <a:pt x="27" y="23"/>
                          </a:cubicBezTo>
                          <a:cubicBezTo>
                            <a:pt x="30" y="17"/>
                            <a:pt x="28" y="10"/>
                            <a:pt x="29" y="3"/>
                          </a:cubicBezTo>
                          <a:close/>
                        </a:path>
                      </a:pathLst>
                    </a:custGeom>
                    <a:gradFill rotWithShape="0">
                      <a:gsLst>
                        <a:gs pos="0">
                          <a:schemeClr val="accent2"/>
                        </a:gs>
                        <a:gs pos="50000">
                          <a:schemeClr val="accent2">
                            <a:gamma/>
                            <a:shade val="46275"/>
                            <a:invGamma/>
                          </a:schemeClr>
                        </a:gs>
                        <a:gs pos="100000">
                          <a:schemeClr val="accent2"/>
                        </a:gs>
                      </a:gsLst>
                      <a:lin ang="2700000" scaled="1"/>
                    </a:gradFill>
                    <a:ln w="9525" cap="flat" cmpd="sng">
                      <a:noFill/>
                      <a:prstDash val="solid"/>
                      <a:round/>
                      <a:headEnd/>
                      <a:tailEnd/>
                    </a:ln>
                    <a:effectLst/>
                  </p:spPr>
                  <p:txBody>
                    <a:bodyPr wrap="none" anchor="ctr"/>
                    <a:lstStyle/>
                    <a:p>
                      <a:endParaRPr lang="en-GB"/>
                    </a:p>
                  </p:txBody>
                </p:sp>
                <p:sp>
                  <p:nvSpPr>
                    <p:cNvPr id="565304" name="Freeform 56"/>
                    <p:cNvSpPr>
                      <a:spLocks/>
                    </p:cNvSpPr>
                    <p:nvPr/>
                  </p:nvSpPr>
                  <p:spPr bwMode="auto">
                    <a:xfrm>
                      <a:off x="2471" y="2141"/>
                      <a:ext cx="150" cy="62"/>
                    </a:xfrm>
                    <a:custGeom>
                      <a:avLst/>
                      <a:gdLst/>
                      <a:ahLst/>
                      <a:cxnLst>
                        <a:cxn ang="0">
                          <a:pos x="133" y="43"/>
                        </a:cxn>
                        <a:cxn ang="0">
                          <a:pos x="150" y="26"/>
                        </a:cxn>
                        <a:cxn ang="0">
                          <a:pos x="131" y="9"/>
                        </a:cxn>
                        <a:cxn ang="0">
                          <a:pos x="109" y="17"/>
                        </a:cxn>
                        <a:cxn ang="0">
                          <a:pos x="90" y="0"/>
                        </a:cxn>
                        <a:cxn ang="0">
                          <a:pos x="15" y="19"/>
                        </a:cxn>
                        <a:cxn ang="0">
                          <a:pos x="39" y="50"/>
                        </a:cxn>
                        <a:cxn ang="0">
                          <a:pos x="49" y="62"/>
                        </a:cxn>
                        <a:cxn ang="0">
                          <a:pos x="63" y="55"/>
                        </a:cxn>
                        <a:cxn ang="0">
                          <a:pos x="90" y="53"/>
                        </a:cxn>
                        <a:cxn ang="0">
                          <a:pos x="109" y="43"/>
                        </a:cxn>
                        <a:cxn ang="0">
                          <a:pos x="133" y="43"/>
                        </a:cxn>
                      </a:cxnLst>
                      <a:rect l="0" t="0" r="r" b="b"/>
                      <a:pathLst>
                        <a:path w="150" h="62">
                          <a:moveTo>
                            <a:pt x="133" y="43"/>
                          </a:moveTo>
                          <a:cubicBezTo>
                            <a:pt x="139" y="35"/>
                            <a:pt x="144" y="34"/>
                            <a:pt x="150" y="26"/>
                          </a:cubicBezTo>
                          <a:cubicBezTo>
                            <a:pt x="144" y="18"/>
                            <a:pt x="140" y="13"/>
                            <a:pt x="131" y="9"/>
                          </a:cubicBezTo>
                          <a:cubicBezTo>
                            <a:pt x="124" y="12"/>
                            <a:pt x="116" y="14"/>
                            <a:pt x="109" y="17"/>
                          </a:cubicBezTo>
                          <a:cubicBezTo>
                            <a:pt x="104" y="8"/>
                            <a:pt x="100" y="3"/>
                            <a:pt x="90" y="0"/>
                          </a:cubicBezTo>
                          <a:cubicBezTo>
                            <a:pt x="67" y="23"/>
                            <a:pt x="47" y="17"/>
                            <a:pt x="15" y="19"/>
                          </a:cubicBezTo>
                          <a:cubicBezTo>
                            <a:pt x="0" y="45"/>
                            <a:pt x="18" y="44"/>
                            <a:pt x="39" y="50"/>
                          </a:cubicBezTo>
                          <a:cubicBezTo>
                            <a:pt x="41" y="54"/>
                            <a:pt x="43" y="62"/>
                            <a:pt x="49" y="62"/>
                          </a:cubicBezTo>
                          <a:cubicBezTo>
                            <a:pt x="54" y="62"/>
                            <a:pt x="58" y="56"/>
                            <a:pt x="63" y="55"/>
                          </a:cubicBezTo>
                          <a:cubicBezTo>
                            <a:pt x="72" y="54"/>
                            <a:pt x="81" y="54"/>
                            <a:pt x="90" y="53"/>
                          </a:cubicBezTo>
                          <a:cubicBezTo>
                            <a:pt x="93" y="41"/>
                            <a:pt x="97" y="41"/>
                            <a:pt x="109" y="43"/>
                          </a:cubicBezTo>
                          <a:cubicBezTo>
                            <a:pt x="127" y="41"/>
                            <a:pt x="134" y="44"/>
                            <a:pt x="133" y="43"/>
                          </a:cubicBezTo>
                          <a:close/>
                        </a:path>
                      </a:pathLst>
                    </a:custGeom>
                    <a:gradFill rotWithShape="0">
                      <a:gsLst>
                        <a:gs pos="0">
                          <a:schemeClr val="accent2"/>
                        </a:gs>
                        <a:gs pos="50000">
                          <a:schemeClr val="accent2">
                            <a:gamma/>
                            <a:shade val="46275"/>
                            <a:invGamma/>
                          </a:schemeClr>
                        </a:gs>
                        <a:gs pos="100000">
                          <a:schemeClr val="accent2"/>
                        </a:gs>
                      </a:gsLst>
                      <a:lin ang="2700000" scaled="1"/>
                    </a:gradFill>
                    <a:ln w="9525" cap="flat" cmpd="sng">
                      <a:noFill/>
                      <a:prstDash val="solid"/>
                      <a:round/>
                      <a:headEnd/>
                      <a:tailEnd/>
                    </a:ln>
                    <a:effectLst/>
                  </p:spPr>
                  <p:txBody>
                    <a:bodyPr wrap="none" anchor="ctr"/>
                    <a:lstStyle/>
                    <a:p>
                      <a:endParaRPr lang="en-GB"/>
                    </a:p>
                  </p:txBody>
                </p:sp>
                <p:sp>
                  <p:nvSpPr>
                    <p:cNvPr id="565305" name="Freeform 57"/>
                    <p:cNvSpPr>
                      <a:spLocks/>
                    </p:cNvSpPr>
                    <p:nvPr/>
                  </p:nvSpPr>
                  <p:spPr bwMode="auto">
                    <a:xfrm>
                      <a:off x="2825" y="2150"/>
                      <a:ext cx="21" cy="26"/>
                    </a:xfrm>
                    <a:custGeom>
                      <a:avLst/>
                      <a:gdLst/>
                      <a:ahLst/>
                      <a:cxnLst>
                        <a:cxn ang="0">
                          <a:pos x="5" y="0"/>
                        </a:cxn>
                        <a:cxn ang="0">
                          <a:pos x="2" y="24"/>
                        </a:cxn>
                        <a:cxn ang="0">
                          <a:pos x="17" y="22"/>
                        </a:cxn>
                        <a:cxn ang="0">
                          <a:pos x="5" y="0"/>
                        </a:cxn>
                      </a:cxnLst>
                      <a:rect l="0" t="0" r="r" b="b"/>
                      <a:pathLst>
                        <a:path w="21" h="26">
                          <a:moveTo>
                            <a:pt x="5" y="0"/>
                          </a:moveTo>
                          <a:cubicBezTo>
                            <a:pt x="1" y="10"/>
                            <a:pt x="0" y="13"/>
                            <a:pt x="2" y="24"/>
                          </a:cubicBezTo>
                          <a:cubicBezTo>
                            <a:pt x="7" y="23"/>
                            <a:pt x="13" y="26"/>
                            <a:pt x="17" y="22"/>
                          </a:cubicBezTo>
                          <a:cubicBezTo>
                            <a:pt x="21" y="18"/>
                            <a:pt x="7" y="4"/>
                            <a:pt x="5" y="0"/>
                          </a:cubicBezTo>
                          <a:close/>
                        </a:path>
                      </a:pathLst>
                    </a:custGeom>
                    <a:gradFill rotWithShape="0">
                      <a:gsLst>
                        <a:gs pos="0">
                          <a:schemeClr val="accent2"/>
                        </a:gs>
                        <a:gs pos="50000">
                          <a:schemeClr val="accent2">
                            <a:gamma/>
                            <a:shade val="46275"/>
                            <a:invGamma/>
                          </a:schemeClr>
                        </a:gs>
                        <a:gs pos="100000">
                          <a:schemeClr val="accent2"/>
                        </a:gs>
                      </a:gsLst>
                      <a:lin ang="2700000" scaled="1"/>
                    </a:gradFill>
                    <a:ln w="9525" cap="flat" cmpd="sng">
                      <a:noFill/>
                      <a:prstDash val="solid"/>
                      <a:round/>
                      <a:headEnd/>
                      <a:tailEnd/>
                    </a:ln>
                    <a:effectLst/>
                  </p:spPr>
                  <p:txBody>
                    <a:bodyPr wrap="none" anchor="ctr"/>
                    <a:lstStyle/>
                    <a:p>
                      <a:endParaRPr lang="en-GB"/>
                    </a:p>
                  </p:txBody>
                </p:sp>
                <p:sp>
                  <p:nvSpPr>
                    <p:cNvPr id="565306" name="Freeform 58"/>
                    <p:cNvSpPr>
                      <a:spLocks/>
                    </p:cNvSpPr>
                    <p:nvPr/>
                  </p:nvSpPr>
                  <p:spPr bwMode="auto">
                    <a:xfrm>
                      <a:off x="2818" y="2098"/>
                      <a:ext cx="31" cy="12"/>
                    </a:xfrm>
                    <a:custGeom>
                      <a:avLst/>
                      <a:gdLst/>
                      <a:ahLst/>
                      <a:cxnLst>
                        <a:cxn ang="0">
                          <a:pos x="31" y="0"/>
                        </a:cxn>
                        <a:cxn ang="0">
                          <a:pos x="19" y="12"/>
                        </a:cxn>
                        <a:cxn ang="0">
                          <a:pos x="31" y="0"/>
                        </a:cxn>
                      </a:cxnLst>
                      <a:rect l="0" t="0" r="r" b="b"/>
                      <a:pathLst>
                        <a:path w="31" h="12">
                          <a:moveTo>
                            <a:pt x="31" y="0"/>
                          </a:moveTo>
                          <a:cubicBezTo>
                            <a:pt x="23" y="1"/>
                            <a:pt x="0" y="4"/>
                            <a:pt x="19" y="12"/>
                          </a:cubicBezTo>
                          <a:cubicBezTo>
                            <a:pt x="25" y="2"/>
                            <a:pt x="21" y="6"/>
                            <a:pt x="31" y="0"/>
                          </a:cubicBezTo>
                          <a:close/>
                        </a:path>
                      </a:pathLst>
                    </a:custGeom>
                    <a:gradFill rotWithShape="0">
                      <a:gsLst>
                        <a:gs pos="0">
                          <a:schemeClr val="accent2"/>
                        </a:gs>
                        <a:gs pos="50000">
                          <a:schemeClr val="accent2">
                            <a:gamma/>
                            <a:shade val="46275"/>
                            <a:invGamma/>
                          </a:schemeClr>
                        </a:gs>
                        <a:gs pos="100000">
                          <a:schemeClr val="accent2"/>
                        </a:gs>
                      </a:gsLst>
                      <a:lin ang="2700000" scaled="1"/>
                    </a:gradFill>
                    <a:ln w="9525" cap="flat" cmpd="sng">
                      <a:noFill/>
                      <a:prstDash val="solid"/>
                      <a:round/>
                      <a:headEnd/>
                      <a:tailEnd/>
                    </a:ln>
                    <a:effectLst/>
                  </p:spPr>
                  <p:txBody>
                    <a:bodyPr wrap="none" anchor="ctr"/>
                    <a:lstStyle/>
                    <a:p>
                      <a:endParaRPr lang="en-GB"/>
                    </a:p>
                  </p:txBody>
                </p:sp>
                <p:sp>
                  <p:nvSpPr>
                    <p:cNvPr id="565307" name="Freeform 59"/>
                    <p:cNvSpPr>
                      <a:spLocks/>
                    </p:cNvSpPr>
                    <p:nvPr/>
                  </p:nvSpPr>
                  <p:spPr bwMode="auto">
                    <a:xfrm>
                      <a:off x="2748" y="2150"/>
                      <a:ext cx="42" cy="27"/>
                    </a:xfrm>
                    <a:custGeom>
                      <a:avLst/>
                      <a:gdLst/>
                      <a:ahLst/>
                      <a:cxnLst>
                        <a:cxn ang="0">
                          <a:pos x="26" y="0"/>
                        </a:cxn>
                        <a:cxn ang="0">
                          <a:pos x="29" y="27"/>
                        </a:cxn>
                        <a:cxn ang="0">
                          <a:pos x="26" y="0"/>
                        </a:cxn>
                      </a:cxnLst>
                      <a:rect l="0" t="0" r="r" b="b"/>
                      <a:pathLst>
                        <a:path w="42" h="27">
                          <a:moveTo>
                            <a:pt x="26" y="0"/>
                          </a:moveTo>
                          <a:cubicBezTo>
                            <a:pt x="19" y="15"/>
                            <a:pt x="0" y="12"/>
                            <a:pt x="29" y="27"/>
                          </a:cubicBezTo>
                          <a:cubicBezTo>
                            <a:pt x="42" y="22"/>
                            <a:pt x="31" y="10"/>
                            <a:pt x="26" y="0"/>
                          </a:cubicBezTo>
                          <a:close/>
                        </a:path>
                      </a:pathLst>
                    </a:custGeom>
                    <a:gradFill rotWithShape="0">
                      <a:gsLst>
                        <a:gs pos="0">
                          <a:schemeClr val="accent2"/>
                        </a:gs>
                        <a:gs pos="50000">
                          <a:schemeClr val="accent2">
                            <a:gamma/>
                            <a:shade val="46275"/>
                            <a:invGamma/>
                          </a:schemeClr>
                        </a:gs>
                        <a:gs pos="100000">
                          <a:schemeClr val="accent2"/>
                        </a:gs>
                      </a:gsLst>
                      <a:lin ang="2700000" scaled="1"/>
                    </a:gradFill>
                    <a:ln w="9525" cap="flat" cmpd="sng">
                      <a:noFill/>
                      <a:prstDash val="solid"/>
                      <a:round/>
                      <a:headEnd/>
                      <a:tailEnd/>
                    </a:ln>
                    <a:effectLst/>
                  </p:spPr>
                  <p:txBody>
                    <a:bodyPr wrap="none" anchor="ctr"/>
                    <a:lstStyle/>
                    <a:p>
                      <a:endParaRPr lang="en-GB"/>
                    </a:p>
                  </p:txBody>
                </p:sp>
                <p:sp>
                  <p:nvSpPr>
                    <p:cNvPr id="565308" name="Freeform 60"/>
                    <p:cNvSpPr>
                      <a:spLocks/>
                    </p:cNvSpPr>
                    <p:nvPr/>
                  </p:nvSpPr>
                  <p:spPr bwMode="auto">
                    <a:xfrm>
                      <a:off x="2471" y="2153"/>
                      <a:ext cx="281" cy="136"/>
                    </a:xfrm>
                    <a:custGeom>
                      <a:avLst/>
                      <a:gdLst/>
                      <a:ahLst/>
                      <a:cxnLst>
                        <a:cxn ang="0">
                          <a:pos x="69" y="81"/>
                        </a:cxn>
                        <a:cxn ang="0">
                          <a:pos x="55" y="75"/>
                        </a:cxn>
                        <a:cxn ang="0">
                          <a:pos x="49" y="57"/>
                        </a:cxn>
                        <a:cxn ang="0">
                          <a:pos x="73" y="70"/>
                        </a:cxn>
                        <a:cxn ang="0">
                          <a:pos x="91" y="64"/>
                        </a:cxn>
                        <a:cxn ang="0">
                          <a:pos x="102" y="60"/>
                        </a:cxn>
                        <a:cxn ang="0">
                          <a:pos x="120" y="70"/>
                        </a:cxn>
                        <a:cxn ang="0">
                          <a:pos x="144" y="63"/>
                        </a:cxn>
                        <a:cxn ang="0">
                          <a:pos x="160" y="48"/>
                        </a:cxn>
                        <a:cxn ang="0">
                          <a:pos x="180" y="22"/>
                        </a:cxn>
                        <a:cxn ang="0">
                          <a:pos x="207" y="15"/>
                        </a:cxn>
                        <a:cxn ang="0">
                          <a:pos x="216" y="0"/>
                        </a:cxn>
                        <a:cxn ang="0">
                          <a:pos x="240" y="4"/>
                        </a:cxn>
                        <a:cxn ang="0">
                          <a:pos x="244" y="0"/>
                        </a:cxn>
                        <a:cxn ang="0">
                          <a:pos x="256" y="6"/>
                        </a:cxn>
                        <a:cxn ang="0">
                          <a:pos x="279" y="3"/>
                        </a:cxn>
                        <a:cxn ang="0">
                          <a:pos x="259" y="16"/>
                        </a:cxn>
                        <a:cxn ang="0">
                          <a:pos x="270" y="31"/>
                        </a:cxn>
                        <a:cxn ang="0">
                          <a:pos x="237" y="36"/>
                        </a:cxn>
                        <a:cxn ang="0">
                          <a:pos x="205" y="43"/>
                        </a:cxn>
                        <a:cxn ang="0">
                          <a:pos x="202" y="57"/>
                        </a:cxn>
                        <a:cxn ang="0">
                          <a:pos x="189" y="67"/>
                        </a:cxn>
                        <a:cxn ang="0">
                          <a:pos x="183" y="78"/>
                        </a:cxn>
                        <a:cxn ang="0">
                          <a:pos x="162" y="88"/>
                        </a:cxn>
                        <a:cxn ang="0">
                          <a:pos x="157" y="103"/>
                        </a:cxn>
                        <a:cxn ang="0">
                          <a:pos x="132" y="118"/>
                        </a:cxn>
                        <a:cxn ang="0">
                          <a:pos x="120" y="130"/>
                        </a:cxn>
                        <a:cxn ang="0">
                          <a:pos x="96" y="136"/>
                        </a:cxn>
                        <a:cxn ang="0">
                          <a:pos x="72" y="124"/>
                        </a:cxn>
                        <a:cxn ang="0">
                          <a:pos x="60" y="117"/>
                        </a:cxn>
                        <a:cxn ang="0">
                          <a:pos x="19" y="93"/>
                        </a:cxn>
                        <a:cxn ang="0">
                          <a:pos x="9" y="82"/>
                        </a:cxn>
                        <a:cxn ang="0">
                          <a:pos x="0" y="75"/>
                        </a:cxn>
                        <a:cxn ang="0">
                          <a:pos x="61" y="87"/>
                        </a:cxn>
                        <a:cxn ang="0">
                          <a:pos x="70" y="85"/>
                        </a:cxn>
                        <a:cxn ang="0">
                          <a:pos x="69" y="81"/>
                        </a:cxn>
                      </a:cxnLst>
                      <a:rect l="0" t="0" r="r" b="b"/>
                      <a:pathLst>
                        <a:path w="281" h="136">
                          <a:moveTo>
                            <a:pt x="69" y="81"/>
                          </a:moveTo>
                          <a:cubicBezTo>
                            <a:pt x="64" y="78"/>
                            <a:pt x="61" y="76"/>
                            <a:pt x="55" y="75"/>
                          </a:cubicBezTo>
                          <a:cubicBezTo>
                            <a:pt x="50" y="66"/>
                            <a:pt x="48" y="68"/>
                            <a:pt x="49" y="57"/>
                          </a:cubicBezTo>
                          <a:cubicBezTo>
                            <a:pt x="62" y="58"/>
                            <a:pt x="63" y="62"/>
                            <a:pt x="73" y="70"/>
                          </a:cubicBezTo>
                          <a:cubicBezTo>
                            <a:pt x="79" y="57"/>
                            <a:pt x="75" y="61"/>
                            <a:pt x="91" y="64"/>
                          </a:cubicBezTo>
                          <a:cubicBezTo>
                            <a:pt x="100" y="68"/>
                            <a:pt x="93" y="62"/>
                            <a:pt x="102" y="60"/>
                          </a:cubicBezTo>
                          <a:cubicBezTo>
                            <a:pt x="109" y="63"/>
                            <a:pt x="114" y="66"/>
                            <a:pt x="120" y="70"/>
                          </a:cubicBezTo>
                          <a:cubicBezTo>
                            <a:pt x="127" y="65"/>
                            <a:pt x="144" y="63"/>
                            <a:pt x="144" y="63"/>
                          </a:cubicBezTo>
                          <a:cubicBezTo>
                            <a:pt x="150" y="55"/>
                            <a:pt x="152" y="54"/>
                            <a:pt x="160" y="48"/>
                          </a:cubicBezTo>
                          <a:cubicBezTo>
                            <a:pt x="158" y="31"/>
                            <a:pt x="163" y="24"/>
                            <a:pt x="180" y="22"/>
                          </a:cubicBezTo>
                          <a:cubicBezTo>
                            <a:pt x="187" y="17"/>
                            <a:pt x="198" y="16"/>
                            <a:pt x="207" y="15"/>
                          </a:cubicBezTo>
                          <a:cubicBezTo>
                            <a:pt x="214" y="12"/>
                            <a:pt x="213" y="6"/>
                            <a:pt x="216" y="0"/>
                          </a:cubicBezTo>
                          <a:cubicBezTo>
                            <a:pt x="224" y="1"/>
                            <a:pt x="232" y="3"/>
                            <a:pt x="240" y="4"/>
                          </a:cubicBezTo>
                          <a:cubicBezTo>
                            <a:pt x="241" y="3"/>
                            <a:pt x="242" y="0"/>
                            <a:pt x="244" y="0"/>
                          </a:cubicBezTo>
                          <a:cubicBezTo>
                            <a:pt x="248" y="1"/>
                            <a:pt x="256" y="6"/>
                            <a:pt x="256" y="6"/>
                          </a:cubicBezTo>
                          <a:cubicBezTo>
                            <a:pt x="266" y="2"/>
                            <a:pt x="266" y="1"/>
                            <a:pt x="279" y="3"/>
                          </a:cubicBezTo>
                          <a:cubicBezTo>
                            <a:pt x="281" y="20"/>
                            <a:pt x="271" y="9"/>
                            <a:pt x="259" y="16"/>
                          </a:cubicBezTo>
                          <a:cubicBezTo>
                            <a:pt x="261" y="26"/>
                            <a:pt x="262" y="26"/>
                            <a:pt x="270" y="31"/>
                          </a:cubicBezTo>
                          <a:cubicBezTo>
                            <a:pt x="266" y="46"/>
                            <a:pt x="250" y="37"/>
                            <a:pt x="237" y="36"/>
                          </a:cubicBezTo>
                          <a:cubicBezTo>
                            <a:pt x="224" y="36"/>
                            <a:pt x="211" y="31"/>
                            <a:pt x="205" y="43"/>
                          </a:cubicBezTo>
                          <a:cubicBezTo>
                            <a:pt x="215" y="53"/>
                            <a:pt x="215" y="54"/>
                            <a:pt x="202" y="57"/>
                          </a:cubicBezTo>
                          <a:cubicBezTo>
                            <a:pt x="197" y="61"/>
                            <a:pt x="195" y="64"/>
                            <a:pt x="189" y="67"/>
                          </a:cubicBezTo>
                          <a:cubicBezTo>
                            <a:pt x="179" y="65"/>
                            <a:pt x="180" y="69"/>
                            <a:pt x="183" y="78"/>
                          </a:cubicBezTo>
                          <a:cubicBezTo>
                            <a:pt x="179" y="87"/>
                            <a:pt x="169" y="81"/>
                            <a:pt x="162" y="88"/>
                          </a:cubicBezTo>
                          <a:cubicBezTo>
                            <a:pt x="160" y="93"/>
                            <a:pt x="159" y="98"/>
                            <a:pt x="157" y="103"/>
                          </a:cubicBezTo>
                          <a:cubicBezTo>
                            <a:pt x="155" y="122"/>
                            <a:pt x="152" y="117"/>
                            <a:pt x="132" y="118"/>
                          </a:cubicBezTo>
                          <a:cubicBezTo>
                            <a:pt x="126" y="122"/>
                            <a:pt x="125" y="126"/>
                            <a:pt x="120" y="130"/>
                          </a:cubicBezTo>
                          <a:cubicBezTo>
                            <a:pt x="108" y="128"/>
                            <a:pt x="106" y="128"/>
                            <a:pt x="96" y="136"/>
                          </a:cubicBezTo>
                          <a:cubicBezTo>
                            <a:pt x="81" y="135"/>
                            <a:pt x="83" y="130"/>
                            <a:pt x="72" y="124"/>
                          </a:cubicBezTo>
                          <a:cubicBezTo>
                            <a:pt x="68" y="122"/>
                            <a:pt x="60" y="117"/>
                            <a:pt x="60" y="117"/>
                          </a:cubicBezTo>
                          <a:cubicBezTo>
                            <a:pt x="53" y="99"/>
                            <a:pt x="37" y="94"/>
                            <a:pt x="19" y="93"/>
                          </a:cubicBezTo>
                          <a:cubicBezTo>
                            <a:pt x="13" y="90"/>
                            <a:pt x="13" y="86"/>
                            <a:pt x="9" y="82"/>
                          </a:cubicBezTo>
                          <a:cubicBezTo>
                            <a:pt x="6" y="79"/>
                            <a:pt x="0" y="75"/>
                            <a:pt x="0" y="75"/>
                          </a:cubicBezTo>
                          <a:cubicBezTo>
                            <a:pt x="25" y="71"/>
                            <a:pt x="40" y="77"/>
                            <a:pt x="61" y="87"/>
                          </a:cubicBezTo>
                          <a:cubicBezTo>
                            <a:pt x="64" y="86"/>
                            <a:pt x="68" y="87"/>
                            <a:pt x="70" y="85"/>
                          </a:cubicBezTo>
                          <a:cubicBezTo>
                            <a:pt x="71" y="84"/>
                            <a:pt x="69" y="80"/>
                            <a:pt x="69" y="81"/>
                          </a:cubicBezTo>
                          <a:close/>
                        </a:path>
                      </a:pathLst>
                    </a:custGeom>
                    <a:gradFill rotWithShape="0">
                      <a:gsLst>
                        <a:gs pos="0">
                          <a:schemeClr val="accent2"/>
                        </a:gs>
                        <a:gs pos="50000">
                          <a:schemeClr val="accent2">
                            <a:gamma/>
                            <a:shade val="46275"/>
                            <a:invGamma/>
                          </a:schemeClr>
                        </a:gs>
                        <a:gs pos="100000">
                          <a:schemeClr val="accent2"/>
                        </a:gs>
                      </a:gsLst>
                      <a:lin ang="2700000" scaled="1"/>
                    </a:gradFill>
                    <a:ln w="9525" cap="flat" cmpd="sng">
                      <a:noFill/>
                      <a:prstDash val="solid"/>
                      <a:round/>
                      <a:headEnd/>
                      <a:tailEnd/>
                    </a:ln>
                    <a:effectLst/>
                  </p:spPr>
                  <p:txBody>
                    <a:bodyPr wrap="none" anchor="ctr"/>
                    <a:lstStyle/>
                    <a:p>
                      <a:endParaRPr lang="en-GB"/>
                    </a:p>
                  </p:txBody>
                </p:sp>
                <p:sp>
                  <p:nvSpPr>
                    <p:cNvPr id="565309" name="Freeform 61"/>
                    <p:cNvSpPr>
                      <a:spLocks/>
                    </p:cNvSpPr>
                    <p:nvPr/>
                  </p:nvSpPr>
                  <p:spPr bwMode="auto">
                    <a:xfrm>
                      <a:off x="2709" y="2130"/>
                      <a:ext cx="14" cy="15"/>
                    </a:xfrm>
                    <a:custGeom>
                      <a:avLst/>
                      <a:gdLst/>
                      <a:ahLst/>
                      <a:cxnLst>
                        <a:cxn ang="0">
                          <a:pos x="14" y="6"/>
                        </a:cxn>
                        <a:cxn ang="0">
                          <a:pos x="0" y="6"/>
                        </a:cxn>
                        <a:cxn ang="0">
                          <a:pos x="14" y="6"/>
                        </a:cxn>
                      </a:cxnLst>
                      <a:rect l="0" t="0" r="r" b="b"/>
                      <a:pathLst>
                        <a:path w="14" h="15">
                          <a:moveTo>
                            <a:pt x="14" y="6"/>
                          </a:moveTo>
                          <a:cubicBezTo>
                            <a:pt x="7" y="5"/>
                            <a:pt x="5" y="0"/>
                            <a:pt x="0" y="6"/>
                          </a:cubicBezTo>
                          <a:cubicBezTo>
                            <a:pt x="3" y="15"/>
                            <a:pt x="14" y="12"/>
                            <a:pt x="14" y="6"/>
                          </a:cubicBezTo>
                          <a:close/>
                        </a:path>
                      </a:pathLst>
                    </a:custGeom>
                    <a:gradFill rotWithShape="0">
                      <a:gsLst>
                        <a:gs pos="0">
                          <a:schemeClr val="accent2"/>
                        </a:gs>
                        <a:gs pos="50000">
                          <a:schemeClr val="accent2">
                            <a:gamma/>
                            <a:shade val="46275"/>
                            <a:invGamma/>
                          </a:schemeClr>
                        </a:gs>
                        <a:gs pos="100000">
                          <a:schemeClr val="accent2"/>
                        </a:gs>
                      </a:gsLst>
                      <a:lin ang="2700000" scaled="1"/>
                    </a:gradFill>
                    <a:ln w="9525" cap="flat" cmpd="sng">
                      <a:noFill/>
                      <a:prstDash val="solid"/>
                      <a:round/>
                      <a:headEnd/>
                      <a:tailEnd/>
                    </a:ln>
                    <a:effectLst/>
                  </p:spPr>
                  <p:txBody>
                    <a:bodyPr wrap="none" anchor="ctr"/>
                    <a:lstStyle/>
                    <a:p>
                      <a:endParaRPr lang="en-GB"/>
                    </a:p>
                  </p:txBody>
                </p:sp>
                <p:sp>
                  <p:nvSpPr>
                    <p:cNvPr id="565310" name="Freeform 62"/>
                    <p:cNvSpPr>
                      <a:spLocks/>
                    </p:cNvSpPr>
                    <p:nvPr/>
                  </p:nvSpPr>
                  <p:spPr bwMode="auto">
                    <a:xfrm>
                      <a:off x="2979" y="2344"/>
                      <a:ext cx="28" cy="23"/>
                    </a:xfrm>
                    <a:custGeom>
                      <a:avLst/>
                      <a:gdLst/>
                      <a:ahLst/>
                      <a:cxnLst>
                        <a:cxn ang="0">
                          <a:pos x="26" y="2"/>
                        </a:cxn>
                        <a:cxn ang="0">
                          <a:pos x="0" y="17"/>
                        </a:cxn>
                        <a:cxn ang="0">
                          <a:pos x="18" y="22"/>
                        </a:cxn>
                        <a:cxn ang="0">
                          <a:pos x="21" y="10"/>
                        </a:cxn>
                        <a:cxn ang="0">
                          <a:pos x="26" y="2"/>
                        </a:cxn>
                      </a:cxnLst>
                      <a:rect l="0" t="0" r="r" b="b"/>
                      <a:pathLst>
                        <a:path w="28" h="23">
                          <a:moveTo>
                            <a:pt x="26" y="2"/>
                          </a:moveTo>
                          <a:cubicBezTo>
                            <a:pt x="8" y="5"/>
                            <a:pt x="14" y="14"/>
                            <a:pt x="0" y="17"/>
                          </a:cubicBezTo>
                          <a:cubicBezTo>
                            <a:pt x="7" y="23"/>
                            <a:pt x="9" y="23"/>
                            <a:pt x="18" y="22"/>
                          </a:cubicBezTo>
                          <a:cubicBezTo>
                            <a:pt x="20" y="18"/>
                            <a:pt x="19" y="13"/>
                            <a:pt x="21" y="10"/>
                          </a:cubicBezTo>
                          <a:cubicBezTo>
                            <a:pt x="28" y="0"/>
                            <a:pt x="26" y="18"/>
                            <a:pt x="26" y="2"/>
                          </a:cubicBezTo>
                          <a:close/>
                        </a:path>
                      </a:pathLst>
                    </a:custGeom>
                    <a:gradFill rotWithShape="0">
                      <a:gsLst>
                        <a:gs pos="0">
                          <a:schemeClr val="accent2"/>
                        </a:gs>
                        <a:gs pos="50000">
                          <a:schemeClr val="accent2">
                            <a:gamma/>
                            <a:shade val="46275"/>
                            <a:invGamma/>
                          </a:schemeClr>
                        </a:gs>
                        <a:gs pos="100000">
                          <a:schemeClr val="accent2"/>
                        </a:gs>
                      </a:gsLst>
                      <a:lin ang="2700000" scaled="1"/>
                    </a:gradFill>
                    <a:ln w="9525" cap="flat" cmpd="sng">
                      <a:noFill/>
                      <a:prstDash val="solid"/>
                      <a:round/>
                      <a:headEnd/>
                      <a:tailEnd/>
                    </a:ln>
                    <a:effectLst/>
                  </p:spPr>
                  <p:txBody>
                    <a:bodyPr wrap="none" anchor="ctr"/>
                    <a:lstStyle/>
                    <a:p>
                      <a:endParaRPr lang="en-GB"/>
                    </a:p>
                  </p:txBody>
                </p:sp>
              </p:grpSp>
              <p:grpSp>
                <p:nvGrpSpPr>
                  <p:cNvPr id="11" name="Group 63"/>
                  <p:cNvGrpSpPr>
                    <a:grpSpLocks/>
                  </p:cNvGrpSpPr>
                  <p:nvPr/>
                </p:nvGrpSpPr>
                <p:grpSpPr bwMode="auto">
                  <a:xfrm>
                    <a:off x="2072" y="2168"/>
                    <a:ext cx="1376" cy="578"/>
                    <a:chOff x="2072" y="2168"/>
                    <a:chExt cx="1376" cy="578"/>
                  </a:xfrm>
                </p:grpSpPr>
                <p:sp>
                  <p:nvSpPr>
                    <p:cNvPr id="565312" name="Freeform 64"/>
                    <p:cNvSpPr>
                      <a:spLocks/>
                    </p:cNvSpPr>
                    <p:nvPr/>
                  </p:nvSpPr>
                  <p:spPr bwMode="auto">
                    <a:xfrm>
                      <a:off x="2072" y="2168"/>
                      <a:ext cx="506" cy="292"/>
                    </a:xfrm>
                    <a:custGeom>
                      <a:avLst/>
                      <a:gdLst/>
                      <a:ahLst/>
                      <a:cxnLst>
                        <a:cxn ang="0">
                          <a:pos x="0" y="130"/>
                        </a:cxn>
                        <a:cxn ang="0">
                          <a:pos x="96" y="194"/>
                        </a:cxn>
                        <a:cxn ang="0">
                          <a:pos x="448" y="164"/>
                        </a:cxn>
                        <a:cxn ang="0">
                          <a:pos x="506" y="196"/>
                        </a:cxn>
                        <a:cxn ang="0">
                          <a:pos x="476" y="234"/>
                        </a:cxn>
                        <a:cxn ang="0">
                          <a:pos x="458" y="292"/>
                        </a:cxn>
                        <a:cxn ang="0">
                          <a:pos x="430" y="228"/>
                        </a:cxn>
                        <a:cxn ang="0">
                          <a:pos x="450" y="168"/>
                        </a:cxn>
                        <a:cxn ang="0">
                          <a:pos x="504" y="92"/>
                        </a:cxn>
                        <a:cxn ang="0">
                          <a:pos x="506" y="0"/>
                        </a:cxn>
                      </a:cxnLst>
                      <a:rect l="0" t="0" r="r" b="b"/>
                      <a:pathLst>
                        <a:path w="506" h="292">
                          <a:moveTo>
                            <a:pt x="0" y="130"/>
                          </a:moveTo>
                          <a:lnTo>
                            <a:pt x="96" y="194"/>
                          </a:lnTo>
                          <a:lnTo>
                            <a:pt x="448" y="164"/>
                          </a:lnTo>
                          <a:lnTo>
                            <a:pt x="506" y="196"/>
                          </a:lnTo>
                          <a:lnTo>
                            <a:pt x="476" y="234"/>
                          </a:lnTo>
                          <a:lnTo>
                            <a:pt x="458" y="292"/>
                          </a:lnTo>
                          <a:lnTo>
                            <a:pt x="430" y="228"/>
                          </a:lnTo>
                          <a:lnTo>
                            <a:pt x="450" y="168"/>
                          </a:lnTo>
                          <a:lnTo>
                            <a:pt x="504" y="92"/>
                          </a:lnTo>
                          <a:lnTo>
                            <a:pt x="506" y="0"/>
                          </a:lnTo>
                        </a:path>
                      </a:pathLst>
                    </a:custGeom>
                    <a:noFill/>
                    <a:ln w="9525" cap="flat" cmpd="sng">
                      <a:solidFill>
                        <a:srgbClr val="0033CC"/>
                      </a:solidFill>
                      <a:prstDash val="solid"/>
                      <a:round/>
                      <a:headEnd/>
                      <a:tailEnd/>
                    </a:ln>
                    <a:effectLst/>
                  </p:spPr>
                  <p:txBody>
                    <a:bodyPr wrap="none" anchor="ctr"/>
                    <a:lstStyle/>
                    <a:p>
                      <a:endParaRPr lang="en-GB"/>
                    </a:p>
                  </p:txBody>
                </p:sp>
                <p:sp>
                  <p:nvSpPr>
                    <p:cNvPr id="565313" name="Freeform 65"/>
                    <p:cNvSpPr>
                      <a:spLocks/>
                    </p:cNvSpPr>
                    <p:nvPr/>
                  </p:nvSpPr>
                  <p:spPr bwMode="auto">
                    <a:xfrm>
                      <a:off x="2580" y="2364"/>
                      <a:ext cx="552" cy="168"/>
                    </a:xfrm>
                    <a:custGeom>
                      <a:avLst/>
                      <a:gdLst/>
                      <a:ahLst/>
                      <a:cxnLst>
                        <a:cxn ang="0">
                          <a:pos x="0" y="0"/>
                        </a:cxn>
                        <a:cxn ang="0">
                          <a:pos x="16" y="18"/>
                        </a:cxn>
                        <a:cxn ang="0">
                          <a:pos x="88" y="30"/>
                        </a:cxn>
                        <a:cxn ang="0">
                          <a:pos x="320" y="46"/>
                        </a:cxn>
                        <a:cxn ang="0">
                          <a:pos x="232" y="102"/>
                        </a:cxn>
                        <a:cxn ang="0">
                          <a:pos x="412" y="168"/>
                        </a:cxn>
                        <a:cxn ang="0">
                          <a:pos x="446" y="62"/>
                        </a:cxn>
                        <a:cxn ang="0">
                          <a:pos x="476" y="38"/>
                        </a:cxn>
                        <a:cxn ang="0">
                          <a:pos x="552" y="18"/>
                        </a:cxn>
                      </a:cxnLst>
                      <a:rect l="0" t="0" r="r" b="b"/>
                      <a:pathLst>
                        <a:path w="552" h="168">
                          <a:moveTo>
                            <a:pt x="0" y="0"/>
                          </a:moveTo>
                          <a:lnTo>
                            <a:pt x="16" y="18"/>
                          </a:lnTo>
                          <a:lnTo>
                            <a:pt x="88" y="30"/>
                          </a:lnTo>
                          <a:lnTo>
                            <a:pt x="320" y="46"/>
                          </a:lnTo>
                          <a:lnTo>
                            <a:pt x="232" y="102"/>
                          </a:lnTo>
                          <a:lnTo>
                            <a:pt x="412" y="168"/>
                          </a:lnTo>
                          <a:lnTo>
                            <a:pt x="446" y="62"/>
                          </a:lnTo>
                          <a:lnTo>
                            <a:pt x="476" y="38"/>
                          </a:lnTo>
                          <a:lnTo>
                            <a:pt x="552" y="18"/>
                          </a:lnTo>
                        </a:path>
                      </a:pathLst>
                    </a:custGeom>
                    <a:noFill/>
                    <a:ln w="9525" cap="flat" cmpd="sng">
                      <a:solidFill>
                        <a:srgbClr val="0033CC"/>
                      </a:solidFill>
                      <a:prstDash val="solid"/>
                      <a:round/>
                      <a:headEnd/>
                      <a:tailEnd/>
                    </a:ln>
                    <a:effectLst/>
                  </p:spPr>
                  <p:txBody>
                    <a:bodyPr wrap="none" anchor="ctr"/>
                    <a:lstStyle/>
                    <a:p>
                      <a:endParaRPr lang="en-GB"/>
                    </a:p>
                  </p:txBody>
                </p:sp>
                <p:sp>
                  <p:nvSpPr>
                    <p:cNvPr id="565314" name="Freeform 66"/>
                    <p:cNvSpPr>
                      <a:spLocks/>
                    </p:cNvSpPr>
                    <p:nvPr/>
                  </p:nvSpPr>
                  <p:spPr bwMode="auto">
                    <a:xfrm>
                      <a:off x="2942" y="2228"/>
                      <a:ext cx="506" cy="206"/>
                    </a:xfrm>
                    <a:custGeom>
                      <a:avLst/>
                      <a:gdLst/>
                      <a:ahLst/>
                      <a:cxnLst>
                        <a:cxn ang="0">
                          <a:pos x="0" y="0"/>
                        </a:cxn>
                        <a:cxn ang="0">
                          <a:pos x="26" y="66"/>
                        </a:cxn>
                        <a:cxn ang="0">
                          <a:pos x="228" y="84"/>
                        </a:cxn>
                        <a:cxn ang="0">
                          <a:pos x="296" y="196"/>
                        </a:cxn>
                        <a:cxn ang="0">
                          <a:pos x="506" y="206"/>
                        </a:cxn>
                      </a:cxnLst>
                      <a:rect l="0" t="0" r="r" b="b"/>
                      <a:pathLst>
                        <a:path w="506" h="206">
                          <a:moveTo>
                            <a:pt x="0" y="0"/>
                          </a:moveTo>
                          <a:lnTo>
                            <a:pt x="26" y="66"/>
                          </a:lnTo>
                          <a:lnTo>
                            <a:pt x="228" y="84"/>
                          </a:lnTo>
                          <a:lnTo>
                            <a:pt x="296" y="196"/>
                          </a:lnTo>
                          <a:lnTo>
                            <a:pt x="506" y="206"/>
                          </a:lnTo>
                        </a:path>
                      </a:pathLst>
                    </a:custGeom>
                    <a:noFill/>
                    <a:ln w="9525" cap="flat" cmpd="sng">
                      <a:solidFill>
                        <a:srgbClr val="0033CC"/>
                      </a:solidFill>
                      <a:prstDash val="solid"/>
                      <a:round/>
                      <a:headEnd/>
                      <a:tailEnd/>
                    </a:ln>
                    <a:effectLst/>
                  </p:spPr>
                  <p:txBody>
                    <a:bodyPr wrap="none" anchor="ctr"/>
                    <a:lstStyle/>
                    <a:p>
                      <a:endParaRPr lang="en-GB"/>
                    </a:p>
                  </p:txBody>
                </p:sp>
                <p:sp>
                  <p:nvSpPr>
                    <p:cNvPr id="565315" name="Freeform 67"/>
                    <p:cNvSpPr>
                      <a:spLocks/>
                    </p:cNvSpPr>
                    <p:nvPr/>
                  </p:nvSpPr>
                  <p:spPr bwMode="auto">
                    <a:xfrm>
                      <a:off x="2508" y="2428"/>
                      <a:ext cx="284" cy="318"/>
                    </a:xfrm>
                    <a:custGeom>
                      <a:avLst/>
                      <a:gdLst/>
                      <a:ahLst/>
                      <a:cxnLst>
                        <a:cxn ang="0">
                          <a:pos x="60" y="318"/>
                        </a:cxn>
                        <a:cxn ang="0">
                          <a:pos x="106" y="248"/>
                        </a:cxn>
                        <a:cxn ang="0">
                          <a:pos x="120" y="132"/>
                        </a:cxn>
                        <a:cxn ang="0">
                          <a:pos x="284" y="68"/>
                        </a:cxn>
                        <a:cxn ang="0">
                          <a:pos x="134" y="30"/>
                        </a:cxn>
                        <a:cxn ang="0">
                          <a:pos x="138" y="0"/>
                        </a:cxn>
                        <a:cxn ang="0">
                          <a:pos x="28" y="32"/>
                        </a:cxn>
                        <a:cxn ang="0">
                          <a:pos x="12" y="78"/>
                        </a:cxn>
                        <a:cxn ang="0">
                          <a:pos x="0" y="178"/>
                        </a:cxn>
                      </a:cxnLst>
                      <a:rect l="0" t="0" r="r" b="b"/>
                      <a:pathLst>
                        <a:path w="284" h="318">
                          <a:moveTo>
                            <a:pt x="60" y="318"/>
                          </a:moveTo>
                          <a:lnTo>
                            <a:pt x="106" y="248"/>
                          </a:lnTo>
                          <a:lnTo>
                            <a:pt x="120" y="132"/>
                          </a:lnTo>
                          <a:lnTo>
                            <a:pt x="284" y="68"/>
                          </a:lnTo>
                          <a:lnTo>
                            <a:pt x="134" y="30"/>
                          </a:lnTo>
                          <a:lnTo>
                            <a:pt x="138" y="0"/>
                          </a:lnTo>
                          <a:lnTo>
                            <a:pt x="28" y="32"/>
                          </a:lnTo>
                          <a:lnTo>
                            <a:pt x="12" y="78"/>
                          </a:lnTo>
                          <a:lnTo>
                            <a:pt x="0" y="178"/>
                          </a:lnTo>
                        </a:path>
                      </a:pathLst>
                    </a:custGeom>
                    <a:noFill/>
                    <a:ln w="9525" cap="flat" cmpd="sng">
                      <a:solidFill>
                        <a:srgbClr val="0033CC"/>
                      </a:solidFill>
                      <a:prstDash val="solid"/>
                      <a:round/>
                      <a:headEnd/>
                      <a:tailEnd/>
                    </a:ln>
                    <a:effectLst/>
                  </p:spPr>
                  <p:txBody>
                    <a:bodyPr wrap="none" anchor="ctr"/>
                    <a:lstStyle/>
                    <a:p>
                      <a:endParaRPr lang="en-GB"/>
                    </a:p>
                  </p:txBody>
                </p:sp>
                <p:sp>
                  <p:nvSpPr>
                    <p:cNvPr id="565316" name="Freeform 68"/>
                    <p:cNvSpPr>
                      <a:spLocks/>
                    </p:cNvSpPr>
                    <p:nvPr/>
                  </p:nvSpPr>
                  <p:spPr bwMode="auto">
                    <a:xfrm>
                      <a:off x="2614" y="2614"/>
                      <a:ext cx="166" cy="62"/>
                    </a:xfrm>
                    <a:custGeom>
                      <a:avLst/>
                      <a:gdLst/>
                      <a:ahLst/>
                      <a:cxnLst>
                        <a:cxn ang="0">
                          <a:pos x="0" y="62"/>
                        </a:cxn>
                        <a:cxn ang="0">
                          <a:pos x="166" y="0"/>
                        </a:cxn>
                        <a:cxn ang="0">
                          <a:pos x="164" y="54"/>
                        </a:cxn>
                      </a:cxnLst>
                      <a:rect l="0" t="0" r="r" b="b"/>
                      <a:pathLst>
                        <a:path w="166" h="62">
                          <a:moveTo>
                            <a:pt x="0" y="62"/>
                          </a:moveTo>
                          <a:lnTo>
                            <a:pt x="166" y="0"/>
                          </a:lnTo>
                          <a:lnTo>
                            <a:pt x="164" y="54"/>
                          </a:lnTo>
                        </a:path>
                      </a:pathLst>
                    </a:custGeom>
                    <a:noFill/>
                    <a:ln w="9525" cap="flat" cmpd="sng">
                      <a:solidFill>
                        <a:srgbClr val="0033CC"/>
                      </a:solidFill>
                      <a:prstDash val="solid"/>
                      <a:round/>
                      <a:headEnd/>
                      <a:tailEnd/>
                    </a:ln>
                    <a:effectLst/>
                  </p:spPr>
                  <p:txBody>
                    <a:bodyPr wrap="none" anchor="ctr"/>
                    <a:lstStyle/>
                    <a:p>
                      <a:endParaRPr lang="en-GB"/>
                    </a:p>
                  </p:txBody>
                </p:sp>
                <p:sp>
                  <p:nvSpPr>
                    <p:cNvPr id="565317" name="Freeform 69"/>
                    <p:cNvSpPr>
                      <a:spLocks/>
                    </p:cNvSpPr>
                    <p:nvPr/>
                  </p:nvSpPr>
                  <p:spPr bwMode="auto">
                    <a:xfrm>
                      <a:off x="2790" y="2494"/>
                      <a:ext cx="200" cy="96"/>
                    </a:xfrm>
                    <a:custGeom>
                      <a:avLst/>
                      <a:gdLst/>
                      <a:ahLst/>
                      <a:cxnLst>
                        <a:cxn ang="0">
                          <a:pos x="200" y="38"/>
                        </a:cxn>
                        <a:cxn ang="0">
                          <a:pos x="102" y="96"/>
                        </a:cxn>
                        <a:cxn ang="0">
                          <a:pos x="0" y="0"/>
                        </a:cxn>
                      </a:cxnLst>
                      <a:rect l="0" t="0" r="r" b="b"/>
                      <a:pathLst>
                        <a:path w="200" h="96">
                          <a:moveTo>
                            <a:pt x="200" y="38"/>
                          </a:moveTo>
                          <a:lnTo>
                            <a:pt x="102" y="96"/>
                          </a:lnTo>
                          <a:lnTo>
                            <a:pt x="0" y="0"/>
                          </a:lnTo>
                        </a:path>
                      </a:pathLst>
                    </a:custGeom>
                    <a:noFill/>
                    <a:ln w="9525" cap="flat" cmpd="sng">
                      <a:solidFill>
                        <a:srgbClr val="0033CC"/>
                      </a:solidFill>
                      <a:prstDash val="solid"/>
                      <a:round/>
                      <a:headEnd/>
                      <a:tailEnd/>
                    </a:ln>
                    <a:effectLst/>
                  </p:spPr>
                  <p:txBody>
                    <a:bodyPr wrap="none" anchor="ctr"/>
                    <a:lstStyle/>
                    <a:p>
                      <a:endParaRPr lang="en-GB"/>
                    </a:p>
                  </p:txBody>
                </p:sp>
                <p:sp>
                  <p:nvSpPr>
                    <p:cNvPr id="565318" name="Freeform 70"/>
                    <p:cNvSpPr>
                      <a:spLocks/>
                    </p:cNvSpPr>
                    <p:nvPr/>
                  </p:nvSpPr>
                  <p:spPr bwMode="auto">
                    <a:xfrm>
                      <a:off x="2578" y="2300"/>
                      <a:ext cx="390" cy="128"/>
                    </a:xfrm>
                    <a:custGeom>
                      <a:avLst/>
                      <a:gdLst/>
                      <a:ahLst/>
                      <a:cxnLst>
                        <a:cxn ang="0">
                          <a:pos x="68" y="128"/>
                        </a:cxn>
                        <a:cxn ang="0">
                          <a:pos x="0" y="98"/>
                        </a:cxn>
                        <a:cxn ang="0">
                          <a:pos x="22" y="84"/>
                        </a:cxn>
                        <a:cxn ang="0">
                          <a:pos x="6" y="26"/>
                        </a:cxn>
                        <a:cxn ang="0">
                          <a:pos x="36" y="22"/>
                        </a:cxn>
                        <a:cxn ang="0">
                          <a:pos x="246" y="6"/>
                        </a:cxn>
                        <a:cxn ang="0">
                          <a:pos x="390" y="0"/>
                        </a:cxn>
                        <a:cxn ang="0">
                          <a:pos x="210" y="102"/>
                        </a:cxn>
                        <a:cxn ang="0">
                          <a:pos x="16" y="30"/>
                        </a:cxn>
                      </a:cxnLst>
                      <a:rect l="0" t="0" r="r" b="b"/>
                      <a:pathLst>
                        <a:path w="390" h="128">
                          <a:moveTo>
                            <a:pt x="68" y="128"/>
                          </a:moveTo>
                          <a:lnTo>
                            <a:pt x="0" y="98"/>
                          </a:lnTo>
                          <a:lnTo>
                            <a:pt x="22" y="84"/>
                          </a:lnTo>
                          <a:lnTo>
                            <a:pt x="6" y="26"/>
                          </a:lnTo>
                          <a:lnTo>
                            <a:pt x="36" y="22"/>
                          </a:lnTo>
                          <a:lnTo>
                            <a:pt x="246" y="6"/>
                          </a:lnTo>
                          <a:lnTo>
                            <a:pt x="390" y="0"/>
                          </a:lnTo>
                          <a:lnTo>
                            <a:pt x="210" y="102"/>
                          </a:lnTo>
                          <a:lnTo>
                            <a:pt x="16" y="30"/>
                          </a:lnTo>
                        </a:path>
                      </a:pathLst>
                    </a:custGeom>
                    <a:noFill/>
                    <a:ln w="9525" cap="flat" cmpd="sng">
                      <a:solidFill>
                        <a:srgbClr val="0033CC"/>
                      </a:solidFill>
                      <a:prstDash val="solid"/>
                      <a:round/>
                      <a:headEnd/>
                      <a:tailEnd/>
                    </a:ln>
                    <a:effectLst/>
                  </p:spPr>
                  <p:txBody>
                    <a:bodyPr wrap="none" anchor="ctr"/>
                    <a:lstStyle/>
                    <a:p>
                      <a:endParaRPr lang="en-GB"/>
                    </a:p>
                  </p:txBody>
                </p:sp>
                <p:sp>
                  <p:nvSpPr>
                    <p:cNvPr id="565319" name="Line 71"/>
                    <p:cNvSpPr>
                      <a:spLocks noChangeShapeType="1"/>
                    </p:cNvSpPr>
                    <p:nvPr/>
                  </p:nvSpPr>
                  <p:spPr bwMode="auto">
                    <a:xfrm flipH="1" flipV="1">
                      <a:off x="2577" y="2260"/>
                      <a:ext cx="7" cy="66"/>
                    </a:xfrm>
                    <a:prstGeom prst="line">
                      <a:avLst/>
                    </a:prstGeom>
                    <a:noFill/>
                    <a:ln w="9525">
                      <a:solidFill>
                        <a:srgbClr val="0033CC"/>
                      </a:solidFill>
                      <a:round/>
                      <a:headEnd/>
                      <a:tailEnd/>
                    </a:ln>
                    <a:effectLst/>
                  </p:spPr>
                  <p:txBody>
                    <a:bodyPr wrap="none" anchor="ctr"/>
                    <a:lstStyle/>
                    <a:p>
                      <a:endParaRPr lang="en-GB"/>
                    </a:p>
                  </p:txBody>
                </p:sp>
                <p:sp>
                  <p:nvSpPr>
                    <p:cNvPr id="565320" name="Freeform 72"/>
                    <p:cNvSpPr>
                      <a:spLocks/>
                    </p:cNvSpPr>
                    <p:nvPr/>
                  </p:nvSpPr>
                  <p:spPr bwMode="auto">
                    <a:xfrm>
                      <a:off x="3136" y="2382"/>
                      <a:ext cx="196" cy="190"/>
                    </a:xfrm>
                    <a:custGeom>
                      <a:avLst/>
                      <a:gdLst/>
                      <a:ahLst/>
                      <a:cxnLst>
                        <a:cxn ang="0">
                          <a:pos x="196" y="190"/>
                        </a:cxn>
                        <a:cxn ang="0">
                          <a:pos x="100" y="42"/>
                        </a:cxn>
                        <a:cxn ang="0">
                          <a:pos x="18" y="58"/>
                        </a:cxn>
                        <a:cxn ang="0">
                          <a:pos x="0" y="0"/>
                        </a:cxn>
                      </a:cxnLst>
                      <a:rect l="0" t="0" r="r" b="b"/>
                      <a:pathLst>
                        <a:path w="196" h="190">
                          <a:moveTo>
                            <a:pt x="196" y="190"/>
                          </a:moveTo>
                          <a:lnTo>
                            <a:pt x="100" y="42"/>
                          </a:lnTo>
                          <a:lnTo>
                            <a:pt x="18" y="58"/>
                          </a:lnTo>
                          <a:lnTo>
                            <a:pt x="0" y="0"/>
                          </a:lnTo>
                        </a:path>
                      </a:pathLst>
                    </a:custGeom>
                    <a:noFill/>
                    <a:ln w="9525" cap="flat" cmpd="sng">
                      <a:solidFill>
                        <a:srgbClr val="0033CC"/>
                      </a:solidFill>
                      <a:prstDash val="solid"/>
                      <a:round/>
                      <a:headEnd/>
                      <a:tailEnd/>
                    </a:ln>
                    <a:effectLst/>
                  </p:spPr>
                  <p:txBody>
                    <a:bodyPr wrap="none" anchor="ctr"/>
                    <a:lstStyle/>
                    <a:p>
                      <a:endParaRPr lang="en-GB"/>
                    </a:p>
                  </p:txBody>
                </p:sp>
                <p:sp>
                  <p:nvSpPr>
                    <p:cNvPr id="565321" name="Freeform 73"/>
                    <p:cNvSpPr>
                      <a:spLocks/>
                    </p:cNvSpPr>
                    <p:nvPr/>
                  </p:nvSpPr>
                  <p:spPr bwMode="auto">
                    <a:xfrm>
                      <a:off x="2944" y="2226"/>
                      <a:ext cx="384" cy="86"/>
                    </a:xfrm>
                    <a:custGeom>
                      <a:avLst/>
                      <a:gdLst/>
                      <a:ahLst/>
                      <a:cxnLst>
                        <a:cxn ang="0">
                          <a:pos x="0" y="0"/>
                        </a:cxn>
                        <a:cxn ang="0">
                          <a:pos x="188" y="4"/>
                        </a:cxn>
                        <a:cxn ang="0">
                          <a:pos x="234" y="86"/>
                        </a:cxn>
                        <a:cxn ang="0">
                          <a:pos x="384" y="4"/>
                        </a:cxn>
                      </a:cxnLst>
                      <a:rect l="0" t="0" r="r" b="b"/>
                      <a:pathLst>
                        <a:path w="384" h="86">
                          <a:moveTo>
                            <a:pt x="0" y="0"/>
                          </a:moveTo>
                          <a:lnTo>
                            <a:pt x="188" y="4"/>
                          </a:lnTo>
                          <a:lnTo>
                            <a:pt x="234" y="86"/>
                          </a:lnTo>
                          <a:lnTo>
                            <a:pt x="384" y="4"/>
                          </a:lnTo>
                        </a:path>
                      </a:pathLst>
                    </a:custGeom>
                    <a:noFill/>
                    <a:ln w="9525" cap="flat" cmpd="sng">
                      <a:solidFill>
                        <a:srgbClr val="0033CC"/>
                      </a:solidFill>
                      <a:prstDash val="solid"/>
                      <a:round/>
                      <a:headEnd/>
                      <a:tailEnd/>
                    </a:ln>
                    <a:effectLst/>
                  </p:spPr>
                  <p:txBody>
                    <a:bodyPr wrap="none" anchor="ctr"/>
                    <a:lstStyle/>
                    <a:p>
                      <a:endParaRPr lang="en-GB"/>
                    </a:p>
                  </p:txBody>
                </p:sp>
              </p:grpSp>
            </p:grpSp>
          </p:grpSp>
          <p:sp>
            <p:nvSpPr>
              <p:cNvPr id="565322" name="Text Box 74"/>
              <p:cNvSpPr txBox="1">
                <a:spLocks noChangeArrowheads="1"/>
              </p:cNvSpPr>
              <p:nvPr/>
            </p:nvSpPr>
            <p:spPr bwMode="auto">
              <a:xfrm rot="-1596101">
                <a:off x="3647" y="2720"/>
                <a:ext cx="1122" cy="317"/>
              </a:xfrm>
              <a:prstGeom prst="rect">
                <a:avLst/>
              </a:prstGeom>
              <a:noFill/>
              <a:ln w="9525">
                <a:noFill/>
                <a:miter lim="800000"/>
                <a:headEnd/>
                <a:tailEnd/>
              </a:ln>
              <a:effectLst/>
            </p:spPr>
            <p:txBody>
              <a:bodyPr wrap="none">
                <a:spAutoFit/>
              </a:bodyPr>
              <a:lstStyle/>
              <a:p>
                <a:pPr algn="r" eaLnBrk="0" hangingPunct="0"/>
                <a:r>
                  <a:rPr lang="en-GB" sz="1200" b="1" i="1">
                    <a:solidFill>
                      <a:schemeClr val="bg1"/>
                    </a:solidFill>
                    <a:cs typeface="Arial" charset="0"/>
                  </a:rPr>
                  <a:t>NETWORK </a:t>
                </a:r>
                <a:r>
                  <a:rPr lang="en-GB" sz="1200" b="1" i="1">
                    <a:solidFill>
                      <a:srgbClr val="003300"/>
                    </a:solidFill>
                    <a:cs typeface="Arial" charset="0"/>
                  </a:rPr>
                  <a:t>  </a:t>
                </a:r>
                <a:r>
                  <a:rPr lang="en-GB" sz="1200" b="1" i="1">
                    <a:solidFill>
                      <a:srgbClr val="000099"/>
                    </a:solidFill>
                    <a:cs typeface="Arial" charset="0"/>
                  </a:rPr>
                  <a:t>.</a:t>
                </a:r>
              </a:p>
              <a:p>
                <a:pPr algn="r" eaLnBrk="0" hangingPunct="0"/>
                <a:r>
                  <a:rPr lang="en-GB" sz="1200" b="1" i="1">
                    <a:solidFill>
                      <a:schemeClr val="bg1"/>
                    </a:solidFill>
                    <a:cs typeface="Arial" charset="0"/>
                  </a:rPr>
                  <a:t>INFRASTRUCTURE</a:t>
                </a:r>
              </a:p>
            </p:txBody>
          </p:sp>
        </p:grpSp>
        <p:grpSp>
          <p:nvGrpSpPr>
            <p:cNvPr id="12" name="Group 75"/>
            <p:cNvGrpSpPr>
              <a:grpSpLocks/>
            </p:cNvGrpSpPr>
            <p:nvPr/>
          </p:nvGrpSpPr>
          <p:grpSpPr bwMode="auto">
            <a:xfrm>
              <a:off x="2329" y="1250"/>
              <a:ext cx="3157" cy="1608"/>
              <a:chOff x="1762" y="1154"/>
              <a:chExt cx="3157" cy="1608"/>
            </a:xfrm>
          </p:grpSpPr>
          <p:grpSp>
            <p:nvGrpSpPr>
              <p:cNvPr id="13" name="Group 76"/>
              <p:cNvGrpSpPr>
                <a:grpSpLocks/>
              </p:cNvGrpSpPr>
              <p:nvPr/>
            </p:nvGrpSpPr>
            <p:grpSpPr bwMode="auto">
              <a:xfrm>
                <a:off x="2300" y="1248"/>
                <a:ext cx="1902" cy="1131"/>
                <a:chOff x="1839" y="1612"/>
                <a:chExt cx="1902" cy="1131"/>
              </a:xfrm>
            </p:grpSpPr>
            <p:sp>
              <p:nvSpPr>
                <p:cNvPr id="565325" name="Oval 77"/>
                <p:cNvSpPr>
                  <a:spLocks noChangeArrowheads="1"/>
                </p:cNvSpPr>
                <p:nvPr/>
              </p:nvSpPr>
              <p:spPr bwMode="auto">
                <a:xfrm>
                  <a:off x="1839" y="1957"/>
                  <a:ext cx="153" cy="330"/>
                </a:xfrm>
                <a:prstGeom prst="ellipse">
                  <a:avLst/>
                </a:prstGeom>
                <a:solidFill>
                  <a:schemeClr val="accent1"/>
                </a:solidFill>
                <a:ln w="9525">
                  <a:round/>
                  <a:headEnd/>
                  <a:tailEnd/>
                </a:ln>
                <a:effectLst/>
                <a:scene3d>
                  <a:camera prst="legacyPerspectiveFront">
                    <a:rot lat="17099998" lon="0" rev="0"/>
                  </a:camera>
                  <a:lightRig rig="legacyFlat3" dir="t"/>
                </a:scene3d>
                <a:sp3d extrusionH="1497000" prstMaterial="legacyMatte">
                  <a:bevelT w="13500" h="13500" prst="angle"/>
                  <a:bevelB w="13500" h="13500" prst="angle"/>
                  <a:extrusionClr>
                    <a:schemeClr val="accent1"/>
                  </a:extrusionClr>
                </a:sp3d>
              </p:spPr>
              <p:txBody>
                <a:bodyPr wrap="none" anchor="ctr">
                  <a:flatTx/>
                </a:bodyPr>
                <a:lstStyle/>
                <a:p>
                  <a:pPr algn="ctr" eaLnBrk="0" hangingPunct="0"/>
                  <a:endParaRPr lang="en-US" sz="2200">
                    <a:solidFill>
                      <a:srgbClr val="CC0066"/>
                    </a:solidFill>
                    <a:cs typeface="Arial" charset="0"/>
                  </a:endParaRPr>
                </a:p>
              </p:txBody>
            </p:sp>
            <p:sp>
              <p:nvSpPr>
                <p:cNvPr id="565326" name="Oval 78"/>
                <p:cNvSpPr>
                  <a:spLocks noChangeArrowheads="1"/>
                </p:cNvSpPr>
                <p:nvPr/>
              </p:nvSpPr>
              <p:spPr bwMode="auto">
                <a:xfrm>
                  <a:off x="2565" y="2413"/>
                  <a:ext cx="153" cy="330"/>
                </a:xfrm>
                <a:prstGeom prst="ellipse">
                  <a:avLst/>
                </a:prstGeom>
                <a:solidFill>
                  <a:schemeClr val="accent1"/>
                </a:solidFill>
                <a:ln w="9525">
                  <a:round/>
                  <a:headEnd/>
                  <a:tailEnd/>
                </a:ln>
                <a:effectLst/>
                <a:scene3d>
                  <a:camera prst="legacyPerspectiveFront">
                    <a:rot lat="17099998" lon="0" rev="0"/>
                  </a:camera>
                  <a:lightRig rig="legacyFlat3" dir="t"/>
                </a:scene3d>
                <a:sp3d extrusionH="1497000" prstMaterial="legacyMatte">
                  <a:bevelT w="13500" h="13500" prst="angle"/>
                  <a:bevelB w="13500" h="13500" prst="angle"/>
                  <a:extrusionClr>
                    <a:schemeClr val="accent1"/>
                  </a:extrusionClr>
                </a:sp3d>
              </p:spPr>
              <p:txBody>
                <a:bodyPr wrap="none" anchor="ctr">
                  <a:flatTx/>
                </a:bodyPr>
                <a:lstStyle/>
                <a:p>
                  <a:pPr algn="ctr" eaLnBrk="0" hangingPunct="0"/>
                  <a:endParaRPr lang="en-US" sz="2200">
                    <a:solidFill>
                      <a:srgbClr val="CC0066"/>
                    </a:solidFill>
                    <a:cs typeface="Arial" charset="0"/>
                  </a:endParaRPr>
                </a:p>
              </p:txBody>
            </p:sp>
            <p:sp>
              <p:nvSpPr>
                <p:cNvPr id="565327" name="Oval 79"/>
                <p:cNvSpPr>
                  <a:spLocks noChangeArrowheads="1"/>
                </p:cNvSpPr>
                <p:nvPr/>
              </p:nvSpPr>
              <p:spPr bwMode="auto">
                <a:xfrm>
                  <a:off x="2826" y="1612"/>
                  <a:ext cx="153" cy="330"/>
                </a:xfrm>
                <a:prstGeom prst="ellipse">
                  <a:avLst/>
                </a:prstGeom>
                <a:solidFill>
                  <a:schemeClr val="accent1"/>
                </a:solidFill>
                <a:ln w="9525">
                  <a:round/>
                  <a:headEnd/>
                  <a:tailEnd/>
                </a:ln>
                <a:effectLst/>
                <a:scene3d>
                  <a:camera prst="legacyPerspectiveFront">
                    <a:rot lat="17099998" lon="0" rev="0"/>
                  </a:camera>
                  <a:lightRig rig="legacyFlat3" dir="t"/>
                </a:scene3d>
                <a:sp3d extrusionH="1497000" prstMaterial="legacyMatte">
                  <a:bevelT w="13500" h="13500" prst="angle"/>
                  <a:bevelB w="13500" h="13500" prst="angle"/>
                  <a:extrusionClr>
                    <a:schemeClr val="accent1"/>
                  </a:extrusionClr>
                </a:sp3d>
              </p:spPr>
              <p:txBody>
                <a:bodyPr wrap="none" anchor="ctr">
                  <a:flatTx/>
                </a:bodyPr>
                <a:lstStyle/>
                <a:p>
                  <a:pPr algn="ctr" eaLnBrk="0" hangingPunct="0"/>
                  <a:endParaRPr lang="en-US" sz="2200">
                    <a:solidFill>
                      <a:srgbClr val="CC0066"/>
                    </a:solidFill>
                    <a:cs typeface="Arial" charset="0"/>
                  </a:endParaRPr>
                </a:p>
              </p:txBody>
            </p:sp>
            <p:sp>
              <p:nvSpPr>
                <p:cNvPr id="565328" name="Oval 80"/>
                <p:cNvSpPr>
                  <a:spLocks noChangeArrowheads="1"/>
                </p:cNvSpPr>
                <p:nvPr/>
              </p:nvSpPr>
              <p:spPr bwMode="auto">
                <a:xfrm>
                  <a:off x="3588" y="2023"/>
                  <a:ext cx="153" cy="330"/>
                </a:xfrm>
                <a:prstGeom prst="ellipse">
                  <a:avLst/>
                </a:prstGeom>
                <a:solidFill>
                  <a:schemeClr val="accent1"/>
                </a:solidFill>
                <a:ln w="9525">
                  <a:round/>
                  <a:headEnd/>
                  <a:tailEnd/>
                </a:ln>
                <a:effectLst/>
                <a:scene3d>
                  <a:camera prst="legacyPerspectiveFront">
                    <a:rot lat="17099998" lon="0" rev="0"/>
                  </a:camera>
                  <a:lightRig rig="legacyFlat3" dir="t"/>
                </a:scene3d>
                <a:sp3d extrusionH="1497000" prstMaterial="legacyMatte">
                  <a:bevelT w="13500" h="13500" prst="angle"/>
                  <a:bevelB w="13500" h="13500" prst="angle"/>
                  <a:extrusionClr>
                    <a:schemeClr val="accent1"/>
                  </a:extrusionClr>
                </a:sp3d>
              </p:spPr>
              <p:txBody>
                <a:bodyPr wrap="none" anchor="ctr">
                  <a:flatTx/>
                </a:bodyPr>
                <a:lstStyle/>
                <a:p>
                  <a:pPr algn="ctr" eaLnBrk="0" hangingPunct="0"/>
                  <a:endParaRPr lang="en-US" sz="2200">
                    <a:solidFill>
                      <a:srgbClr val="CC0066"/>
                    </a:solidFill>
                    <a:cs typeface="Arial" charset="0"/>
                  </a:endParaRPr>
                </a:p>
              </p:txBody>
            </p:sp>
          </p:grpSp>
          <p:grpSp>
            <p:nvGrpSpPr>
              <p:cNvPr id="14" name="Group 81"/>
              <p:cNvGrpSpPr>
                <a:grpSpLocks/>
              </p:cNvGrpSpPr>
              <p:nvPr/>
            </p:nvGrpSpPr>
            <p:grpSpPr bwMode="auto">
              <a:xfrm>
                <a:off x="1762" y="1154"/>
                <a:ext cx="3157" cy="1608"/>
                <a:chOff x="1314" y="1210"/>
                <a:chExt cx="3157" cy="1608"/>
              </a:xfrm>
            </p:grpSpPr>
            <p:grpSp>
              <p:nvGrpSpPr>
                <p:cNvPr id="15" name="Group 82"/>
                <p:cNvGrpSpPr>
                  <a:grpSpLocks/>
                </p:cNvGrpSpPr>
                <p:nvPr/>
              </p:nvGrpSpPr>
              <p:grpSpPr bwMode="auto">
                <a:xfrm>
                  <a:off x="1314" y="1210"/>
                  <a:ext cx="3157" cy="1608"/>
                  <a:chOff x="1546" y="1210"/>
                  <a:chExt cx="3157" cy="1608"/>
                </a:xfrm>
              </p:grpSpPr>
              <p:grpSp>
                <p:nvGrpSpPr>
                  <p:cNvPr id="16" name="Group 83"/>
                  <p:cNvGrpSpPr>
                    <a:grpSpLocks/>
                  </p:cNvGrpSpPr>
                  <p:nvPr/>
                </p:nvGrpSpPr>
                <p:grpSpPr bwMode="auto">
                  <a:xfrm>
                    <a:off x="1546" y="1273"/>
                    <a:ext cx="3140" cy="1545"/>
                    <a:chOff x="1301" y="1527"/>
                    <a:chExt cx="3140" cy="1545"/>
                  </a:xfrm>
                </p:grpSpPr>
                <p:sp>
                  <p:nvSpPr>
                    <p:cNvPr id="565332" name="Freeform 84"/>
                    <p:cNvSpPr>
                      <a:spLocks/>
                    </p:cNvSpPr>
                    <p:nvPr/>
                  </p:nvSpPr>
                  <p:spPr bwMode="auto">
                    <a:xfrm>
                      <a:off x="1301" y="1527"/>
                      <a:ext cx="3140" cy="1545"/>
                    </a:xfrm>
                    <a:custGeom>
                      <a:avLst/>
                      <a:gdLst/>
                      <a:ahLst/>
                      <a:cxnLst>
                        <a:cxn ang="0">
                          <a:pos x="0" y="444"/>
                        </a:cxn>
                        <a:cxn ang="0">
                          <a:pos x="1002" y="1179"/>
                        </a:cxn>
                        <a:cxn ang="0">
                          <a:pos x="2016" y="564"/>
                        </a:cxn>
                        <a:cxn ang="0">
                          <a:pos x="993" y="0"/>
                        </a:cxn>
                        <a:cxn ang="0">
                          <a:pos x="0" y="444"/>
                        </a:cxn>
                      </a:cxnLst>
                      <a:rect l="0" t="0" r="r" b="b"/>
                      <a:pathLst>
                        <a:path w="2016" h="1179">
                          <a:moveTo>
                            <a:pt x="0" y="444"/>
                          </a:moveTo>
                          <a:lnTo>
                            <a:pt x="1002" y="1179"/>
                          </a:lnTo>
                          <a:lnTo>
                            <a:pt x="2016" y="564"/>
                          </a:lnTo>
                          <a:lnTo>
                            <a:pt x="993" y="0"/>
                          </a:lnTo>
                          <a:lnTo>
                            <a:pt x="0" y="444"/>
                          </a:lnTo>
                          <a:close/>
                        </a:path>
                      </a:pathLst>
                    </a:custGeom>
                    <a:solidFill>
                      <a:schemeClr val="bg1"/>
                    </a:solidFill>
                    <a:ln w="9525" cap="flat" cmpd="sng">
                      <a:solidFill>
                        <a:srgbClr val="95FF95"/>
                      </a:solidFill>
                      <a:prstDash val="solid"/>
                      <a:round/>
                      <a:headEnd/>
                      <a:tailEnd/>
                    </a:ln>
                    <a:effectLst/>
                  </p:spPr>
                  <p:txBody>
                    <a:bodyPr wrap="none" anchor="ctr"/>
                    <a:lstStyle/>
                    <a:p>
                      <a:endParaRPr lang="en-GB"/>
                    </a:p>
                  </p:txBody>
                </p:sp>
                <p:sp>
                  <p:nvSpPr>
                    <p:cNvPr id="565333" name="Line 85"/>
                    <p:cNvSpPr>
                      <a:spLocks noChangeShapeType="1"/>
                    </p:cNvSpPr>
                    <p:nvPr/>
                  </p:nvSpPr>
                  <p:spPr bwMode="auto">
                    <a:xfrm>
                      <a:off x="1572" y="2007"/>
                      <a:ext cx="1593" cy="912"/>
                    </a:xfrm>
                    <a:prstGeom prst="line">
                      <a:avLst/>
                    </a:prstGeom>
                    <a:noFill/>
                    <a:ln w="9525">
                      <a:solidFill>
                        <a:srgbClr val="95FF95"/>
                      </a:solidFill>
                      <a:round/>
                      <a:headEnd/>
                      <a:tailEnd/>
                    </a:ln>
                    <a:effectLst/>
                  </p:spPr>
                  <p:txBody>
                    <a:bodyPr wrap="none" anchor="ctr"/>
                    <a:lstStyle/>
                    <a:p>
                      <a:endParaRPr lang="en-GB"/>
                    </a:p>
                  </p:txBody>
                </p:sp>
                <p:sp>
                  <p:nvSpPr>
                    <p:cNvPr id="565334" name="Line 86"/>
                    <p:cNvSpPr>
                      <a:spLocks noChangeShapeType="1"/>
                    </p:cNvSpPr>
                    <p:nvPr/>
                  </p:nvSpPr>
                  <p:spPr bwMode="auto">
                    <a:xfrm>
                      <a:off x="1852" y="1900"/>
                      <a:ext cx="1575" cy="873"/>
                    </a:xfrm>
                    <a:prstGeom prst="line">
                      <a:avLst/>
                    </a:prstGeom>
                    <a:noFill/>
                    <a:ln w="9525">
                      <a:solidFill>
                        <a:srgbClr val="95FF95"/>
                      </a:solidFill>
                      <a:round/>
                      <a:headEnd/>
                      <a:tailEnd/>
                    </a:ln>
                    <a:effectLst/>
                  </p:spPr>
                  <p:txBody>
                    <a:bodyPr wrap="none" anchor="ctr"/>
                    <a:lstStyle/>
                    <a:p>
                      <a:endParaRPr lang="en-GB"/>
                    </a:p>
                  </p:txBody>
                </p:sp>
                <p:sp>
                  <p:nvSpPr>
                    <p:cNvPr id="565335" name="Line 87"/>
                    <p:cNvSpPr>
                      <a:spLocks noChangeShapeType="1"/>
                    </p:cNvSpPr>
                    <p:nvPr/>
                  </p:nvSpPr>
                  <p:spPr bwMode="auto">
                    <a:xfrm>
                      <a:off x="2119" y="1802"/>
                      <a:ext cx="1612" cy="834"/>
                    </a:xfrm>
                    <a:prstGeom prst="line">
                      <a:avLst/>
                    </a:prstGeom>
                    <a:noFill/>
                    <a:ln w="9525">
                      <a:solidFill>
                        <a:srgbClr val="95FF95"/>
                      </a:solidFill>
                      <a:round/>
                      <a:headEnd/>
                      <a:tailEnd/>
                    </a:ln>
                    <a:effectLst/>
                  </p:spPr>
                  <p:txBody>
                    <a:bodyPr wrap="none" anchor="ctr"/>
                    <a:lstStyle/>
                    <a:p>
                      <a:endParaRPr lang="en-GB"/>
                    </a:p>
                  </p:txBody>
                </p:sp>
                <p:sp>
                  <p:nvSpPr>
                    <p:cNvPr id="565336" name="Line 88"/>
                    <p:cNvSpPr>
                      <a:spLocks noChangeShapeType="1"/>
                    </p:cNvSpPr>
                    <p:nvPr/>
                  </p:nvSpPr>
                  <p:spPr bwMode="auto">
                    <a:xfrm>
                      <a:off x="2371" y="1704"/>
                      <a:ext cx="1607" cy="802"/>
                    </a:xfrm>
                    <a:prstGeom prst="line">
                      <a:avLst/>
                    </a:prstGeom>
                    <a:noFill/>
                    <a:ln w="9525">
                      <a:solidFill>
                        <a:srgbClr val="95FF95"/>
                      </a:solidFill>
                      <a:round/>
                      <a:headEnd/>
                      <a:tailEnd/>
                    </a:ln>
                    <a:effectLst/>
                  </p:spPr>
                  <p:txBody>
                    <a:bodyPr wrap="none" anchor="ctr"/>
                    <a:lstStyle/>
                    <a:p>
                      <a:endParaRPr lang="en-GB"/>
                    </a:p>
                  </p:txBody>
                </p:sp>
                <p:sp>
                  <p:nvSpPr>
                    <p:cNvPr id="565337" name="Line 89"/>
                    <p:cNvSpPr>
                      <a:spLocks noChangeShapeType="1"/>
                    </p:cNvSpPr>
                    <p:nvPr/>
                  </p:nvSpPr>
                  <p:spPr bwMode="auto">
                    <a:xfrm>
                      <a:off x="2614" y="1613"/>
                      <a:ext cx="1579" cy="759"/>
                    </a:xfrm>
                    <a:prstGeom prst="line">
                      <a:avLst/>
                    </a:prstGeom>
                    <a:noFill/>
                    <a:ln w="9525">
                      <a:solidFill>
                        <a:srgbClr val="95FF95"/>
                      </a:solidFill>
                      <a:round/>
                      <a:headEnd/>
                      <a:tailEnd/>
                    </a:ln>
                    <a:effectLst/>
                  </p:spPr>
                  <p:txBody>
                    <a:bodyPr wrap="none" anchor="ctr"/>
                    <a:lstStyle/>
                    <a:p>
                      <a:endParaRPr lang="en-GB"/>
                    </a:p>
                  </p:txBody>
                </p:sp>
                <p:sp>
                  <p:nvSpPr>
                    <p:cNvPr id="565338" name="Line 90"/>
                    <p:cNvSpPr>
                      <a:spLocks noChangeShapeType="1"/>
                    </p:cNvSpPr>
                    <p:nvPr/>
                  </p:nvSpPr>
                  <p:spPr bwMode="auto">
                    <a:xfrm flipV="1">
                      <a:off x="1577" y="1661"/>
                      <a:ext cx="1546" cy="613"/>
                    </a:xfrm>
                    <a:prstGeom prst="line">
                      <a:avLst/>
                    </a:prstGeom>
                    <a:noFill/>
                    <a:ln w="9525">
                      <a:solidFill>
                        <a:srgbClr val="95FF95"/>
                      </a:solidFill>
                      <a:round/>
                      <a:headEnd/>
                      <a:tailEnd/>
                    </a:ln>
                    <a:effectLst/>
                  </p:spPr>
                  <p:txBody>
                    <a:bodyPr wrap="none" anchor="ctr"/>
                    <a:lstStyle/>
                    <a:p>
                      <a:endParaRPr lang="en-GB"/>
                    </a:p>
                  </p:txBody>
                </p:sp>
                <p:sp>
                  <p:nvSpPr>
                    <p:cNvPr id="565339" name="Line 91"/>
                    <p:cNvSpPr>
                      <a:spLocks noChangeShapeType="1"/>
                    </p:cNvSpPr>
                    <p:nvPr/>
                  </p:nvSpPr>
                  <p:spPr bwMode="auto">
                    <a:xfrm flipV="1">
                      <a:off x="1871" y="1802"/>
                      <a:ext cx="1551" cy="653"/>
                    </a:xfrm>
                    <a:prstGeom prst="line">
                      <a:avLst/>
                    </a:prstGeom>
                    <a:noFill/>
                    <a:ln w="9525">
                      <a:solidFill>
                        <a:srgbClr val="95FF95"/>
                      </a:solidFill>
                      <a:round/>
                      <a:headEnd/>
                      <a:tailEnd/>
                    </a:ln>
                    <a:effectLst/>
                  </p:spPr>
                  <p:txBody>
                    <a:bodyPr wrap="none" anchor="ctr"/>
                    <a:lstStyle/>
                    <a:p>
                      <a:endParaRPr lang="en-GB"/>
                    </a:p>
                  </p:txBody>
                </p:sp>
                <p:sp>
                  <p:nvSpPr>
                    <p:cNvPr id="565340" name="Line 92"/>
                    <p:cNvSpPr>
                      <a:spLocks noChangeShapeType="1"/>
                    </p:cNvSpPr>
                    <p:nvPr/>
                  </p:nvSpPr>
                  <p:spPr bwMode="auto">
                    <a:xfrm flipV="1">
                      <a:off x="2175" y="1940"/>
                      <a:ext cx="1565" cy="703"/>
                    </a:xfrm>
                    <a:prstGeom prst="line">
                      <a:avLst/>
                    </a:prstGeom>
                    <a:noFill/>
                    <a:ln w="9525">
                      <a:solidFill>
                        <a:srgbClr val="95FF95"/>
                      </a:solidFill>
                      <a:round/>
                      <a:headEnd/>
                      <a:tailEnd/>
                    </a:ln>
                    <a:effectLst/>
                  </p:spPr>
                  <p:txBody>
                    <a:bodyPr wrap="none" anchor="ctr"/>
                    <a:lstStyle/>
                    <a:p>
                      <a:endParaRPr lang="en-GB"/>
                    </a:p>
                  </p:txBody>
                </p:sp>
                <p:sp>
                  <p:nvSpPr>
                    <p:cNvPr id="565341" name="Line 93"/>
                    <p:cNvSpPr>
                      <a:spLocks noChangeShapeType="1"/>
                    </p:cNvSpPr>
                    <p:nvPr/>
                  </p:nvSpPr>
                  <p:spPr bwMode="auto">
                    <a:xfrm flipV="1">
                      <a:off x="2507" y="2101"/>
                      <a:ext cx="1574" cy="747"/>
                    </a:xfrm>
                    <a:prstGeom prst="line">
                      <a:avLst/>
                    </a:prstGeom>
                    <a:noFill/>
                    <a:ln w="9525">
                      <a:solidFill>
                        <a:srgbClr val="95FF95"/>
                      </a:solidFill>
                      <a:round/>
                      <a:headEnd/>
                      <a:tailEnd/>
                    </a:ln>
                    <a:effectLst/>
                  </p:spPr>
                  <p:txBody>
                    <a:bodyPr wrap="none" anchor="ctr"/>
                    <a:lstStyle/>
                    <a:p>
                      <a:endParaRPr lang="en-GB"/>
                    </a:p>
                  </p:txBody>
                </p:sp>
              </p:grpSp>
              <p:grpSp>
                <p:nvGrpSpPr>
                  <p:cNvPr id="17" name="Group 94"/>
                  <p:cNvGrpSpPr>
                    <a:grpSpLocks/>
                  </p:cNvGrpSpPr>
                  <p:nvPr/>
                </p:nvGrpSpPr>
                <p:grpSpPr bwMode="auto">
                  <a:xfrm>
                    <a:off x="1945" y="1593"/>
                    <a:ext cx="2758" cy="1119"/>
                    <a:chOff x="28" y="48"/>
                    <a:chExt cx="1771" cy="854"/>
                  </a:xfrm>
                </p:grpSpPr>
                <p:sp>
                  <p:nvSpPr>
                    <p:cNvPr id="565343" name="Freeform 95"/>
                    <p:cNvSpPr>
                      <a:spLocks/>
                    </p:cNvSpPr>
                    <p:nvPr/>
                  </p:nvSpPr>
                  <p:spPr bwMode="auto">
                    <a:xfrm>
                      <a:off x="699" y="700"/>
                      <a:ext cx="397" cy="173"/>
                    </a:xfrm>
                    <a:custGeom>
                      <a:avLst/>
                      <a:gdLst/>
                      <a:ahLst/>
                      <a:cxnLst>
                        <a:cxn ang="0">
                          <a:pos x="262" y="168"/>
                        </a:cxn>
                        <a:cxn ang="0">
                          <a:pos x="229" y="171"/>
                        </a:cxn>
                        <a:cxn ang="0">
                          <a:pos x="200" y="171"/>
                        </a:cxn>
                        <a:cxn ang="0">
                          <a:pos x="154" y="164"/>
                        </a:cxn>
                        <a:cxn ang="0">
                          <a:pos x="140" y="135"/>
                        </a:cxn>
                        <a:cxn ang="0">
                          <a:pos x="123" y="123"/>
                        </a:cxn>
                        <a:cxn ang="0">
                          <a:pos x="92" y="132"/>
                        </a:cxn>
                        <a:cxn ang="0">
                          <a:pos x="70" y="130"/>
                        </a:cxn>
                        <a:cxn ang="0">
                          <a:pos x="61" y="111"/>
                        </a:cxn>
                        <a:cxn ang="0">
                          <a:pos x="27" y="94"/>
                        </a:cxn>
                        <a:cxn ang="0">
                          <a:pos x="10" y="113"/>
                        </a:cxn>
                        <a:cxn ang="0">
                          <a:pos x="39" y="87"/>
                        </a:cxn>
                        <a:cxn ang="0">
                          <a:pos x="51" y="77"/>
                        </a:cxn>
                        <a:cxn ang="0">
                          <a:pos x="32" y="72"/>
                        </a:cxn>
                        <a:cxn ang="0">
                          <a:pos x="44" y="63"/>
                        </a:cxn>
                        <a:cxn ang="0">
                          <a:pos x="27" y="44"/>
                        </a:cxn>
                        <a:cxn ang="0">
                          <a:pos x="58" y="27"/>
                        </a:cxn>
                        <a:cxn ang="0">
                          <a:pos x="61" y="8"/>
                        </a:cxn>
                        <a:cxn ang="0">
                          <a:pos x="85" y="0"/>
                        </a:cxn>
                        <a:cxn ang="0">
                          <a:pos x="133" y="24"/>
                        </a:cxn>
                        <a:cxn ang="0">
                          <a:pos x="154" y="29"/>
                        </a:cxn>
                        <a:cxn ang="0">
                          <a:pos x="169" y="10"/>
                        </a:cxn>
                        <a:cxn ang="0">
                          <a:pos x="219" y="41"/>
                        </a:cxn>
                        <a:cxn ang="0">
                          <a:pos x="248" y="36"/>
                        </a:cxn>
                        <a:cxn ang="0">
                          <a:pos x="277" y="20"/>
                        </a:cxn>
                        <a:cxn ang="0">
                          <a:pos x="327" y="36"/>
                        </a:cxn>
                        <a:cxn ang="0">
                          <a:pos x="353" y="65"/>
                        </a:cxn>
                        <a:cxn ang="0">
                          <a:pos x="397" y="92"/>
                        </a:cxn>
                        <a:cxn ang="0">
                          <a:pos x="262" y="168"/>
                        </a:cxn>
                      </a:cxnLst>
                      <a:rect l="0" t="0" r="r" b="b"/>
                      <a:pathLst>
                        <a:path w="397" h="173">
                          <a:moveTo>
                            <a:pt x="262" y="168"/>
                          </a:moveTo>
                          <a:cubicBezTo>
                            <a:pt x="249" y="173"/>
                            <a:pt x="243" y="173"/>
                            <a:pt x="229" y="171"/>
                          </a:cubicBezTo>
                          <a:cubicBezTo>
                            <a:pt x="221" y="159"/>
                            <a:pt x="211" y="163"/>
                            <a:pt x="200" y="171"/>
                          </a:cubicBezTo>
                          <a:cubicBezTo>
                            <a:pt x="184" y="169"/>
                            <a:pt x="170" y="166"/>
                            <a:pt x="154" y="164"/>
                          </a:cubicBezTo>
                          <a:cubicBezTo>
                            <a:pt x="148" y="155"/>
                            <a:pt x="148" y="142"/>
                            <a:pt x="140" y="135"/>
                          </a:cubicBezTo>
                          <a:cubicBezTo>
                            <a:pt x="135" y="130"/>
                            <a:pt x="123" y="123"/>
                            <a:pt x="123" y="123"/>
                          </a:cubicBezTo>
                          <a:cubicBezTo>
                            <a:pt x="108" y="125"/>
                            <a:pt x="105" y="128"/>
                            <a:pt x="92" y="132"/>
                          </a:cubicBezTo>
                          <a:cubicBezTo>
                            <a:pt x="85" y="131"/>
                            <a:pt x="77" y="132"/>
                            <a:pt x="70" y="130"/>
                          </a:cubicBezTo>
                          <a:cubicBezTo>
                            <a:pt x="56" y="127"/>
                            <a:pt x="68" y="121"/>
                            <a:pt x="61" y="111"/>
                          </a:cubicBezTo>
                          <a:cubicBezTo>
                            <a:pt x="53" y="101"/>
                            <a:pt x="39" y="96"/>
                            <a:pt x="27" y="94"/>
                          </a:cubicBezTo>
                          <a:cubicBezTo>
                            <a:pt x="8" y="96"/>
                            <a:pt x="0" y="95"/>
                            <a:pt x="10" y="113"/>
                          </a:cubicBezTo>
                          <a:cubicBezTo>
                            <a:pt x="27" y="110"/>
                            <a:pt x="27" y="98"/>
                            <a:pt x="39" y="87"/>
                          </a:cubicBezTo>
                          <a:cubicBezTo>
                            <a:pt x="45" y="89"/>
                            <a:pt x="62" y="91"/>
                            <a:pt x="51" y="77"/>
                          </a:cubicBezTo>
                          <a:cubicBezTo>
                            <a:pt x="47" y="72"/>
                            <a:pt x="38" y="74"/>
                            <a:pt x="32" y="72"/>
                          </a:cubicBezTo>
                          <a:cubicBezTo>
                            <a:pt x="25" y="56"/>
                            <a:pt x="30" y="74"/>
                            <a:pt x="44" y="63"/>
                          </a:cubicBezTo>
                          <a:cubicBezTo>
                            <a:pt x="49" y="59"/>
                            <a:pt x="29" y="45"/>
                            <a:pt x="27" y="44"/>
                          </a:cubicBezTo>
                          <a:cubicBezTo>
                            <a:pt x="31" y="30"/>
                            <a:pt x="45" y="29"/>
                            <a:pt x="58" y="27"/>
                          </a:cubicBezTo>
                          <a:cubicBezTo>
                            <a:pt x="59" y="21"/>
                            <a:pt x="58" y="14"/>
                            <a:pt x="61" y="8"/>
                          </a:cubicBezTo>
                          <a:cubicBezTo>
                            <a:pt x="64" y="0"/>
                            <a:pt x="85" y="0"/>
                            <a:pt x="85" y="0"/>
                          </a:cubicBezTo>
                          <a:cubicBezTo>
                            <a:pt x="104" y="5"/>
                            <a:pt x="113" y="21"/>
                            <a:pt x="133" y="24"/>
                          </a:cubicBezTo>
                          <a:cubicBezTo>
                            <a:pt x="149" y="36"/>
                            <a:pt x="142" y="37"/>
                            <a:pt x="154" y="29"/>
                          </a:cubicBezTo>
                          <a:cubicBezTo>
                            <a:pt x="159" y="18"/>
                            <a:pt x="157" y="16"/>
                            <a:pt x="169" y="10"/>
                          </a:cubicBezTo>
                          <a:cubicBezTo>
                            <a:pt x="185" y="22"/>
                            <a:pt x="203" y="29"/>
                            <a:pt x="219" y="41"/>
                          </a:cubicBezTo>
                          <a:cubicBezTo>
                            <a:pt x="229" y="39"/>
                            <a:pt x="238" y="38"/>
                            <a:pt x="248" y="36"/>
                          </a:cubicBezTo>
                          <a:cubicBezTo>
                            <a:pt x="255" y="35"/>
                            <a:pt x="263" y="23"/>
                            <a:pt x="277" y="20"/>
                          </a:cubicBezTo>
                          <a:cubicBezTo>
                            <a:pt x="295" y="23"/>
                            <a:pt x="309" y="32"/>
                            <a:pt x="327" y="36"/>
                          </a:cubicBezTo>
                          <a:cubicBezTo>
                            <a:pt x="334" y="48"/>
                            <a:pt x="339" y="61"/>
                            <a:pt x="353" y="65"/>
                          </a:cubicBezTo>
                          <a:cubicBezTo>
                            <a:pt x="356" y="73"/>
                            <a:pt x="388" y="92"/>
                            <a:pt x="397" y="92"/>
                          </a:cubicBezTo>
                          <a:lnTo>
                            <a:pt x="262" y="168"/>
                          </a:lnTo>
                          <a:close/>
                        </a:path>
                      </a:pathLst>
                    </a:custGeom>
                    <a:gradFill rotWithShape="0">
                      <a:gsLst>
                        <a:gs pos="0">
                          <a:srgbClr val="95FF95"/>
                        </a:gs>
                        <a:gs pos="100000">
                          <a:srgbClr val="95FF95">
                            <a:gamma/>
                            <a:tint val="20000"/>
                            <a:invGamma/>
                          </a:srgbClr>
                        </a:gs>
                      </a:gsLst>
                      <a:path path="rect">
                        <a:fillToRect l="50000" t="50000" r="50000" b="50000"/>
                      </a:path>
                    </a:gradFill>
                    <a:ln w="9525" cap="flat" cmpd="sng">
                      <a:noFill/>
                      <a:prstDash val="solid"/>
                      <a:round/>
                      <a:headEnd/>
                      <a:tailEnd/>
                    </a:ln>
                    <a:effectLst/>
                  </p:spPr>
                  <p:txBody>
                    <a:bodyPr wrap="none" anchor="ctr"/>
                    <a:lstStyle/>
                    <a:p>
                      <a:endParaRPr lang="en-GB"/>
                    </a:p>
                  </p:txBody>
                </p:sp>
                <p:sp>
                  <p:nvSpPr>
                    <p:cNvPr id="565344" name="Freeform 96"/>
                    <p:cNvSpPr>
                      <a:spLocks/>
                    </p:cNvSpPr>
                    <p:nvPr/>
                  </p:nvSpPr>
                  <p:spPr bwMode="auto">
                    <a:xfrm>
                      <a:off x="817" y="861"/>
                      <a:ext cx="77" cy="41"/>
                    </a:xfrm>
                    <a:custGeom>
                      <a:avLst/>
                      <a:gdLst/>
                      <a:ahLst/>
                      <a:cxnLst>
                        <a:cxn ang="0">
                          <a:pos x="77" y="24"/>
                        </a:cxn>
                        <a:cxn ang="0">
                          <a:pos x="36" y="24"/>
                        </a:cxn>
                        <a:cxn ang="0">
                          <a:pos x="17" y="0"/>
                        </a:cxn>
                        <a:cxn ang="0">
                          <a:pos x="0" y="24"/>
                        </a:cxn>
                        <a:cxn ang="0">
                          <a:pos x="24" y="41"/>
                        </a:cxn>
                        <a:cxn ang="0">
                          <a:pos x="77" y="24"/>
                        </a:cxn>
                      </a:cxnLst>
                      <a:rect l="0" t="0" r="r" b="b"/>
                      <a:pathLst>
                        <a:path w="77" h="41">
                          <a:moveTo>
                            <a:pt x="77" y="24"/>
                          </a:moveTo>
                          <a:cubicBezTo>
                            <a:pt x="65" y="33"/>
                            <a:pt x="50" y="26"/>
                            <a:pt x="36" y="24"/>
                          </a:cubicBezTo>
                          <a:cubicBezTo>
                            <a:pt x="31" y="12"/>
                            <a:pt x="27" y="7"/>
                            <a:pt x="17" y="0"/>
                          </a:cubicBezTo>
                          <a:cubicBezTo>
                            <a:pt x="5" y="5"/>
                            <a:pt x="5" y="13"/>
                            <a:pt x="0" y="24"/>
                          </a:cubicBezTo>
                          <a:cubicBezTo>
                            <a:pt x="4" y="37"/>
                            <a:pt x="11" y="37"/>
                            <a:pt x="24" y="41"/>
                          </a:cubicBezTo>
                          <a:cubicBezTo>
                            <a:pt x="48" y="39"/>
                            <a:pt x="55" y="32"/>
                            <a:pt x="77" y="24"/>
                          </a:cubicBezTo>
                          <a:close/>
                        </a:path>
                      </a:pathLst>
                    </a:custGeom>
                    <a:gradFill rotWithShape="0">
                      <a:gsLst>
                        <a:gs pos="0">
                          <a:srgbClr val="95FF95"/>
                        </a:gs>
                        <a:gs pos="100000">
                          <a:srgbClr val="95FF95">
                            <a:gamma/>
                            <a:tint val="20000"/>
                            <a:invGamma/>
                          </a:srgbClr>
                        </a:gs>
                      </a:gsLst>
                      <a:path path="rect">
                        <a:fillToRect l="50000" t="50000" r="50000" b="50000"/>
                      </a:path>
                    </a:gradFill>
                    <a:ln w="9525" cap="flat" cmpd="sng">
                      <a:noFill/>
                      <a:prstDash val="solid"/>
                      <a:round/>
                      <a:headEnd/>
                      <a:tailEnd/>
                    </a:ln>
                    <a:effectLst/>
                  </p:spPr>
                  <p:txBody>
                    <a:bodyPr wrap="none" anchor="ctr"/>
                    <a:lstStyle/>
                    <a:p>
                      <a:endParaRPr lang="en-GB"/>
                    </a:p>
                  </p:txBody>
                </p:sp>
                <p:sp>
                  <p:nvSpPr>
                    <p:cNvPr id="565345" name="Freeform 97"/>
                    <p:cNvSpPr>
                      <a:spLocks/>
                    </p:cNvSpPr>
                    <p:nvPr/>
                  </p:nvSpPr>
                  <p:spPr bwMode="auto">
                    <a:xfrm>
                      <a:off x="565" y="756"/>
                      <a:ext cx="92" cy="52"/>
                    </a:xfrm>
                    <a:custGeom>
                      <a:avLst/>
                      <a:gdLst/>
                      <a:ahLst/>
                      <a:cxnLst>
                        <a:cxn ang="0">
                          <a:pos x="87" y="33"/>
                        </a:cxn>
                        <a:cxn ang="0">
                          <a:pos x="55" y="16"/>
                        </a:cxn>
                        <a:cxn ang="0">
                          <a:pos x="27" y="0"/>
                        </a:cxn>
                        <a:cxn ang="0">
                          <a:pos x="22" y="16"/>
                        </a:cxn>
                        <a:cxn ang="0">
                          <a:pos x="39" y="38"/>
                        </a:cxn>
                        <a:cxn ang="0">
                          <a:pos x="67" y="45"/>
                        </a:cxn>
                        <a:cxn ang="0">
                          <a:pos x="87" y="33"/>
                        </a:cxn>
                      </a:cxnLst>
                      <a:rect l="0" t="0" r="r" b="b"/>
                      <a:pathLst>
                        <a:path w="92" h="52">
                          <a:moveTo>
                            <a:pt x="87" y="33"/>
                          </a:moveTo>
                          <a:cubicBezTo>
                            <a:pt x="74" y="30"/>
                            <a:pt x="66" y="23"/>
                            <a:pt x="55" y="16"/>
                          </a:cubicBezTo>
                          <a:cubicBezTo>
                            <a:pt x="48" y="4"/>
                            <a:pt x="40" y="3"/>
                            <a:pt x="27" y="0"/>
                          </a:cubicBezTo>
                          <a:cubicBezTo>
                            <a:pt x="2" y="3"/>
                            <a:pt x="0" y="10"/>
                            <a:pt x="22" y="16"/>
                          </a:cubicBezTo>
                          <a:cubicBezTo>
                            <a:pt x="30" y="28"/>
                            <a:pt x="24" y="35"/>
                            <a:pt x="39" y="38"/>
                          </a:cubicBezTo>
                          <a:cubicBezTo>
                            <a:pt x="51" y="35"/>
                            <a:pt x="56" y="42"/>
                            <a:pt x="67" y="45"/>
                          </a:cubicBezTo>
                          <a:cubicBezTo>
                            <a:pt x="79" y="52"/>
                            <a:pt x="92" y="49"/>
                            <a:pt x="87" y="33"/>
                          </a:cubicBezTo>
                          <a:close/>
                        </a:path>
                      </a:pathLst>
                    </a:custGeom>
                    <a:gradFill rotWithShape="0">
                      <a:gsLst>
                        <a:gs pos="0">
                          <a:srgbClr val="95FF95"/>
                        </a:gs>
                        <a:gs pos="100000">
                          <a:srgbClr val="95FF95">
                            <a:gamma/>
                            <a:tint val="20000"/>
                            <a:invGamma/>
                          </a:srgbClr>
                        </a:gs>
                      </a:gsLst>
                      <a:path path="rect">
                        <a:fillToRect l="50000" t="50000" r="50000" b="50000"/>
                      </a:path>
                    </a:gradFill>
                    <a:ln w="9525" cap="flat" cmpd="sng">
                      <a:noFill/>
                      <a:prstDash val="solid"/>
                      <a:round/>
                      <a:headEnd/>
                      <a:tailEnd/>
                    </a:ln>
                    <a:effectLst/>
                  </p:spPr>
                  <p:txBody>
                    <a:bodyPr wrap="none" anchor="ctr"/>
                    <a:lstStyle/>
                    <a:p>
                      <a:endParaRPr lang="en-GB"/>
                    </a:p>
                  </p:txBody>
                </p:sp>
                <p:sp>
                  <p:nvSpPr>
                    <p:cNvPr id="565346" name="Freeform 98"/>
                    <p:cNvSpPr>
                      <a:spLocks/>
                    </p:cNvSpPr>
                    <p:nvPr/>
                  </p:nvSpPr>
                  <p:spPr bwMode="auto">
                    <a:xfrm>
                      <a:off x="28" y="121"/>
                      <a:ext cx="1771" cy="611"/>
                    </a:xfrm>
                    <a:custGeom>
                      <a:avLst/>
                      <a:gdLst/>
                      <a:ahLst/>
                      <a:cxnLst>
                        <a:cxn ang="0">
                          <a:pos x="537" y="591"/>
                        </a:cxn>
                        <a:cxn ang="0">
                          <a:pos x="633" y="579"/>
                        </a:cxn>
                        <a:cxn ang="0">
                          <a:pos x="676" y="548"/>
                        </a:cxn>
                        <a:cxn ang="0">
                          <a:pos x="772" y="575"/>
                        </a:cxn>
                        <a:cxn ang="0">
                          <a:pos x="852" y="539"/>
                        </a:cxn>
                        <a:cxn ang="0">
                          <a:pos x="909" y="505"/>
                        </a:cxn>
                        <a:cxn ang="0">
                          <a:pos x="998" y="495"/>
                        </a:cxn>
                        <a:cxn ang="0">
                          <a:pos x="1044" y="572"/>
                        </a:cxn>
                        <a:cxn ang="0">
                          <a:pos x="1096" y="519"/>
                        </a:cxn>
                        <a:cxn ang="0">
                          <a:pos x="1168" y="553"/>
                        </a:cxn>
                        <a:cxn ang="0">
                          <a:pos x="1771" y="243"/>
                        </a:cxn>
                        <a:cxn ang="0">
                          <a:pos x="1533" y="155"/>
                        </a:cxn>
                        <a:cxn ang="0">
                          <a:pos x="1411" y="162"/>
                        </a:cxn>
                        <a:cxn ang="0">
                          <a:pos x="1372" y="109"/>
                        </a:cxn>
                        <a:cxn ang="0">
                          <a:pos x="1500" y="126"/>
                        </a:cxn>
                        <a:cxn ang="0">
                          <a:pos x="1416" y="54"/>
                        </a:cxn>
                        <a:cxn ang="0">
                          <a:pos x="1315" y="1"/>
                        </a:cxn>
                        <a:cxn ang="0">
                          <a:pos x="1072" y="42"/>
                        </a:cxn>
                        <a:cxn ang="0">
                          <a:pos x="892" y="44"/>
                        </a:cxn>
                        <a:cxn ang="0">
                          <a:pos x="885" y="97"/>
                        </a:cxn>
                        <a:cxn ang="0">
                          <a:pos x="885" y="145"/>
                        </a:cxn>
                        <a:cxn ang="0">
                          <a:pos x="940" y="188"/>
                        </a:cxn>
                        <a:cxn ang="0">
                          <a:pos x="1015" y="157"/>
                        </a:cxn>
                        <a:cxn ang="0">
                          <a:pos x="1106" y="95"/>
                        </a:cxn>
                        <a:cxn ang="0">
                          <a:pos x="1243" y="83"/>
                        </a:cxn>
                        <a:cxn ang="0">
                          <a:pos x="1142" y="123"/>
                        </a:cxn>
                        <a:cxn ang="0">
                          <a:pos x="1140" y="167"/>
                        </a:cxn>
                        <a:cxn ang="0">
                          <a:pos x="1183" y="212"/>
                        </a:cxn>
                        <a:cxn ang="0">
                          <a:pos x="1106" y="200"/>
                        </a:cxn>
                        <a:cxn ang="0">
                          <a:pos x="1065" y="188"/>
                        </a:cxn>
                        <a:cxn ang="0">
                          <a:pos x="964" y="248"/>
                        </a:cxn>
                        <a:cxn ang="0">
                          <a:pos x="844" y="203"/>
                        </a:cxn>
                        <a:cxn ang="0">
                          <a:pos x="832" y="174"/>
                        </a:cxn>
                        <a:cxn ang="0">
                          <a:pos x="888" y="126"/>
                        </a:cxn>
                        <a:cxn ang="0">
                          <a:pos x="801" y="133"/>
                        </a:cxn>
                        <a:cxn ang="0">
                          <a:pos x="712" y="167"/>
                        </a:cxn>
                        <a:cxn ang="0">
                          <a:pos x="604" y="140"/>
                        </a:cxn>
                        <a:cxn ang="0">
                          <a:pos x="520" y="114"/>
                        </a:cxn>
                        <a:cxn ang="0">
                          <a:pos x="427" y="80"/>
                        </a:cxn>
                        <a:cxn ang="0">
                          <a:pos x="379" y="150"/>
                        </a:cxn>
                        <a:cxn ang="0">
                          <a:pos x="261" y="128"/>
                        </a:cxn>
                        <a:cxn ang="0">
                          <a:pos x="182" y="90"/>
                        </a:cxn>
                        <a:cxn ang="0">
                          <a:pos x="74" y="107"/>
                        </a:cxn>
                        <a:cxn ang="0">
                          <a:pos x="12" y="155"/>
                        </a:cxn>
                        <a:cxn ang="0">
                          <a:pos x="36" y="229"/>
                        </a:cxn>
                        <a:cxn ang="0">
                          <a:pos x="146" y="255"/>
                        </a:cxn>
                        <a:cxn ang="0">
                          <a:pos x="261" y="251"/>
                        </a:cxn>
                        <a:cxn ang="0">
                          <a:pos x="441" y="284"/>
                        </a:cxn>
                        <a:cxn ang="0">
                          <a:pos x="472" y="332"/>
                        </a:cxn>
                        <a:cxn ang="0">
                          <a:pos x="460" y="402"/>
                        </a:cxn>
                        <a:cxn ang="0">
                          <a:pos x="427" y="503"/>
                        </a:cxn>
                        <a:cxn ang="0">
                          <a:pos x="525" y="486"/>
                        </a:cxn>
                        <a:cxn ang="0">
                          <a:pos x="542" y="359"/>
                        </a:cxn>
                        <a:cxn ang="0">
                          <a:pos x="588" y="375"/>
                        </a:cxn>
                        <a:cxn ang="0">
                          <a:pos x="597" y="450"/>
                        </a:cxn>
                        <a:cxn ang="0">
                          <a:pos x="578" y="510"/>
                        </a:cxn>
                        <a:cxn ang="0">
                          <a:pos x="592" y="587"/>
                        </a:cxn>
                      </a:cxnLst>
                      <a:rect l="0" t="0" r="r" b="b"/>
                      <a:pathLst>
                        <a:path w="1771" h="611">
                          <a:moveTo>
                            <a:pt x="592" y="587"/>
                          </a:moveTo>
                          <a:cubicBezTo>
                            <a:pt x="589" y="598"/>
                            <a:pt x="582" y="596"/>
                            <a:pt x="571" y="599"/>
                          </a:cubicBezTo>
                          <a:cubicBezTo>
                            <a:pt x="566" y="611"/>
                            <a:pt x="560" y="608"/>
                            <a:pt x="547" y="606"/>
                          </a:cubicBezTo>
                          <a:cubicBezTo>
                            <a:pt x="545" y="600"/>
                            <a:pt x="538" y="597"/>
                            <a:pt x="537" y="591"/>
                          </a:cubicBezTo>
                          <a:cubicBezTo>
                            <a:pt x="534" y="579"/>
                            <a:pt x="550" y="566"/>
                            <a:pt x="559" y="560"/>
                          </a:cubicBezTo>
                          <a:cubicBezTo>
                            <a:pt x="579" y="564"/>
                            <a:pt x="576" y="572"/>
                            <a:pt x="590" y="582"/>
                          </a:cubicBezTo>
                          <a:cubicBezTo>
                            <a:pt x="607" y="570"/>
                            <a:pt x="605" y="592"/>
                            <a:pt x="621" y="596"/>
                          </a:cubicBezTo>
                          <a:cubicBezTo>
                            <a:pt x="631" y="593"/>
                            <a:pt x="631" y="589"/>
                            <a:pt x="633" y="579"/>
                          </a:cubicBezTo>
                          <a:cubicBezTo>
                            <a:pt x="632" y="574"/>
                            <a:pt x="625" y="572"/>
                            <a:pt x="624" y="567"/>
                          </a:cubicBezTo>
                          <a:cubicBezTo>
                            <a:pt x="622" y="558"/>
                            <a:pt x="641" y="556"/>
                            <a:pt x="645" y="555"/>
                          </a:cubicBezTo>
                          <a:cubicBezTo>
                            <a:pt x="642" y="545"/>
                            <a:pt x="644" y="540"/>
                            <a:pt x="650" y="531"/>
                          </a:cubicBezTo>
                          <a:cubicBezTo>
                            <a:pt x="654" y="516"/>
                            <a:pt x="660" y="543"/>
                            <a:pt x="676" y="548"/>
                          </a:cubicBezTo>
                          <a:cubicBezTo>
                            <a:pt x="683" y="532"/>
                            <a:pt x="692" y="541"/>
                            <a:pt x="708" y="546"/>
                          </a:cubicBezTo>
                          <a:cubicBezTo>
                            <a:pt x="710" y="547"/>
                            <a:pt x="715" y="548"/>
                            <a:pt x="715" y="548"/>
                          </a:cubicBezTo>
                          <a:cubicBezTo>
                            <a:pt x="730" y="559"/>
                            <a:pt x="735" y="564"/>
                            <a:pt x="753" y="567"/>
                          </a:cubicBezTo>
                          <a:cubicBezTo>
                            <a:pt x="757" y="578"/>
                            <a:pt x="761" y="578"/>
                            <a:pt x="772" y="575"/>
                          </a:cubicBezTo>
                          <a:cubicBezTo>
                            <a:pt x="795" y="577"/>
                            <a:pt x="803" y="585"/>
                            <a:pt x="823" y="591"/>
                          </a:cubicBezTo>
                          <a:cubicBezTo>
                            <a:pt x="836" y="587"/>
                            <a:pt x="826" y="575"/>
                            <a:pt x="823" y="565"/>
                          </a:cubicBezTo>
                          <a:cubicBezTo>
                            <a:pt x="826" y="555"/>
                            <a:pt x="830" y="552"/>
                            <a:pt x="840" y="548"/>
                          </a:cubicBezTo>
                          <a:cubicBezTo>
                            <a:pt x="852" y="527"/>
                            <a:pt x="835" y="553"/>
                            <a:pt x="852" y="539"/>
                          </a:cubicBezTo>
                          <a:cubicBezTo>
                            <a:pt x="854" y="537"/>
                            <a:pt x="854" y="533"/>
                            <a:pt x="856" y="531"/>
                          </a:cubicBezTo>
                          <a:cubicBezTo>
                            <a:pt x="861" y="528"/>
                            <a:pt x="867" y="529"/>
                            <a:pt x="873" y="527"/>
                          </a:cubicBezTo>
                          <a:cubicBezTo>
                            <a:pt x="881" y="521"/>
                            <a:pt x="885" y="516"/>
                            <a:pt x="895" y="519"/>
                          </a:cubicBezTo>
                          <a:cubicBezTo>
                            <a:pt x="890" y="507"/>
                            <a:pt x="900" y="511"/>
                            <a:pt x="909" y="505"/>
                          </a:cubicBezTo>
                          <a:cubicBezTo>
                            <a:pt x="916" y="506"/>
                            <a:pt x="923" y="510"/>
                            <a:pt x="931" y="510"/>
                          </a:cubicBezTo>
                          <a:cubicBezTo>
                            <a:pt x="941" y="510"/>
                            <a:pt x="959" y="503"/>
                            <a:pt x="969" y="500"/>
                          </a:cubicBezTo>
                          <a:cubicBezTo>
                            <a:pt x="974" y="495"/>
                            <a:pt x="976" y="490"/>
                            <a:pt x="984" y="491"/>
                          </a:cubicBezTo>
                          <a:cubicBezTo>
                            <a:pt x="989" y="491"/>
                            <a:pt x="998" y="495"/>
                            <a:pt x="998" y="495"/>
                          </a:cubicBezTo>
                          <a:cubicBezTo>
                            <a:pt x="1007" y="510"/>
                            <a:pt x="1009" y="510"/>
                            <a:pt x="1027" y="512"/>
                          </a:cubicBezTo>
                          <a:cubicBezTo>
                            <a:pt x="1039" y="519"/>
                            <a:pt x="1045" y="525"/>
                            <a:pt x="1029" y="529"/>
                          </a:cubicBezTo>
                          <a:cubicBezTo>
                            <a:pt x="1033" y="544"/>
                            <a:pt x="1027" y="541"/>
                            <a:pt x="1020" y="553"/>
                          </a:cubicBezTo>
                          <a:cubicBezTo>
                            <a:pt x="1030" y="566"/>
                            <a:pt x="1032" y="564"/>
                            <a:pt x="1044" y="572"/>
                          </a:cubicBezTo>
                          <a:cubicBezTo>
                            <a:pt x="1050" y="551"/>
                            <a:pt x="1082" y="565"/>
                            <a:pt x="1099" y="567"/>
                          </a:cubicBezTo>
                          <a:cubicBezTo>
                            <a:pt x="1112" y="564"/>
                            <a:pt x="1120" y="550"/>
                            <a:pt x="1104" y="543"/>
                          </a:cubicBezTo>
                          <a:cubicBezTo>
                            <a:pt x="1099" y="541"/>
                            <a:pt x="1093" y="541"/>
                            <a:pt x="1087" y="539"/>
                          </a:cubicBezTo>
                          <a:cubicBezTo>
                            <a:pt x="1082" y="526"/>
                            <a:pt x="1090" y="530"/>
                            <a:pt x="1096" y="519"/>
                          </a:cubicBezTo>
                          <a:cubicBezTo>
                            <a:pt x="1103" y="520"/>
                            <a:pt x="1111" y="523"/>
                            <a:pt x="1118" y="524"/>
                          </a:cubicBezTo>
                          <a:cubicBezTo>
                            <a:pt x="1131" y="526"/>
                            <a:pt x="1156" y="529"/>
                            <a:pt x="1156" y="529"/>
                          </a:cubicBezTo>
                          <a:cubicBezTo>
                            <a:pt x="1173" y="539"/>
                            <a:pt x="1226" y="531"/>
                            <a:pt x="1190" y="541"/>
                          </a:cubicBezTo>
                          <a:cubicBezTo>
                            <a:pt x="1187" y="553"/>
                            <a:pt x="1179" y="551"/>
                            <a:pt x="1168" y="553"/>
                          </a:cubicBezTo>
                          <a:cubicBezTo>
                            <a:pt x="1158" y="563"/>
                            <a:pt x="1149" y="565"/>
                            <a:pt x="1135" y="567"/>
                          </a:cubicBezTo>
                          <a:cubicBezTo>
                            <a:pt x="1131" y="579"/>
                            <a:pt x="1145" y="585"/>
                            <a:pt x="1156" y="591"/>
                          </a:cubicBezTo>
                          <a:cubicBezTo>
                            <a:pt x="1162" y="599"/>
                            <a:pt x="1178" y="611"/>
                            <a:pt x="1178" y="611"/>
                          </a:cubicBezTo>
                          <a:lnTo>
                            <a:pt x="1771" y="243"/>
                          </a:lnTo>
                          <a:cubicBezTo>
                            <a:pt x="1692" y="201"/>
                            <a:pt x="1614" y="155"/>
                            <a:pt x="1533" y="116"/>
                          </a:cubicBezTo>
                          <a:cubicBezTo>
                            <a:pt x="1529" y="114"/>
                            <a:pt x="1532" y="124"/>
                            <a:pt x="1531" y="128"/>
                          </a:cubicBezTo>
                          <a:cubicBezTo>
                            <a:pt x="1530" y="131"/>
                            <a:pt x="1528" y="133"/>
                            <a:pt x="1526" y="135"/>
                          </a:cubicBezTo>
                          <a:cubicBezTo>
                            <a:pt x="1529" y="148"/>
                            <a:pt x="1538" y="142"/>
                            <a:pt x="1533" y="155"/>
                          </a:cubicBezTo>
                          <a:cubicBezTo>
                            <a:pt x="1526" y="153"/>
                            <a:pt x="1521" y="148"/>
                            <a:pt x="1514" y="147"/>
                          </a:cubicBezTo>
                          <a:cubicBezTo>
                            <a:pt x="1508" y="146"/>
                            <a:pt x="1480" y="156"/>
                            <a:pt x="1473" y="157"/>
                          </a:cubicBezTo>
                          <a:cubicBezTo>
                            <a:pt x="1467" y="179"/>
                            <a:pt x="1469" y="171"/>
                            <a:pt x="1435" y="169"/>
                          </a:cubicBezTo>
                          <a:cubicBezTo>
                            <a:pt x="1425" y="162"/>
                            <a:pt x="1423" y="158"/>
                            <a:pt x="1411" y="162"/>
                          </a:cubicBezTo>
                          <a:cubicBezTo>
                            <a:pt x="1408" y="178"/>
                            <a:pt x="1407" y="187"/>
                            <a:pt x="1394" y="174"/>
                          </a:cubicBezTo>
                          <a:cubicBezTo>
                            <a:pt x="1391" y="164"/>
                            <a:pt x="1389" y="158"/>
                            <a:pt x="1380" y="152"/>
                          </a:cubicBezTo>
                          <a:cubicBezTo>
                            <a:pt x="1383" y="140"/>
                            <a:pt x="1387" y="144"/>
                            <a:pt x="1392" y="133"/>
                          </a:cubicBezTo>
                          <a:cubicBezTo>
                            <a:pt x="1386" y="107"/>
                            <a:pt x="1385" y="127"/>
                            <a:pt x="1372" y="109"/>
                          </a:cubicBezTo>
                          <a:cubicBezTo>
                            <a:pt x="1376" y="94"/>
                            <a:pt x="1380" y="99"/>
                            <a:pt x="1387" y="109"/>
                          </a:cubicBezTo>
                          <a:cubicBezTo>
                            <a:pt x="1393" y="129"/>
                            <a:pt x="1413" y="128"/>
                            <a:pt x="1430" y="133"/>
                          </a:cubicBezTo>
                          <a:cubicBezTo>
                            <a:pt x="1452" y="149"/>
                            <a:pt x="1438" y="145"/>
                            <a:pt x="1478" y="143"/>
                          </a:cubicBezTo>
                          <a:cubicBezTo>
                            <a:pt x="1495" y="131"/>
                            <a:pt x="1488" y="137"/>
                            <a:pt x="1500" y="126"/>
                          </a:cubicBezTo>
                          <a:cubicBezTo>
                            <a:pt x="1502" y="120"/>
                            <a:pt x="1505" y="114"/>
                            <a:pt x="1500" y="107"/>
                          </a:cubicBezTo>
                          <a:cubicBezTo>
                            <a:pt x="1495" y="99"/>
                            <a:pt x="1484" y="97"/>
                            <a:pt x="1476" y="92"/>
                          </a:cubicBezTo>
                          <a:cubicBezTo>
                            <a:pt x="1465" y="84"/>
                            <a:pt x="1456" y="74"/>
                            <a:pt x="1442" y="68"/>
                          </a:cubicBezTo>
                          <a:cubicBezTo>
                            <a:pt x="1413" y="80"/>
                            <a:pt x="1423" y="69"/>
                            <a:pt x="1416" y="54"/>
                          </a:cubicBezTo>
                          <a:cubicBezTo>
                            <a:pt x="1412" y="46"/>
                            <a:pt x="1401" y="44"/>
                            <a:pt x="1394" y="42"/>
                          </a:cubicBezTo>
                          <a:cubicBezTo>
                            <a:pt x="1391" y="31"/>
                            <a:pt x="1392" y="28"/>
                            <a:pt x="1380" y="25"/>
                          </a:cubicBezTo>
                          <a:cubicBezTo>
                            <a:pt x="1365" y="12"/>
                            <a:pt x="1365" y="13"/>
                            <a:pt x="1341" y="11"/>
                          </a:cubicBezTo>
                          <a:cubicBezTo>
                            <a:pt x="1332" y="7"/>
                            <a:pt x="1323" y="7"/>
                            <a:pt x="1315" y="1"/>
                          </a:cubicBezTo>
                          <a:cubicBezTo>
                            <a:pt x="1270" y="3"/>
                            <a:pt x="1272" y="2"/>
                            <a:pt x="1243" y="8"/>
                          </a:cubicBezTo>
                          <a:cubicBezTo>
                            <a:pt x="1220" y="7"/>
                            <a:pt x="1201" y="0"/>
                            <a:pt x="1183" y="13"/>
                          </a:cubicBezTo>
                          <a:cubicBezTo>
                            <a:pt x="1144" y="10"/>
                            <a:pt x="1129" y="24"/>
                            <a:pt x="1092" y="30"/>
                          </a:cubicBezTo>
                          <a:cubicBezTo>
                            <a:pt x="1081" y="39"/>
                            <a:pt x="1087" y="45"/>
                            <a:pt x="1072" y="42"/>
                          </a:cubicBezTo>
                          <a:cubicBezTo>
                            <a:pt x="1057" y="35"/>
                            <a:pt x="1045" y="35"/>
                            <a:pt x="1027" y="32"/>
                          </a:cubicBezTo>
                          <a:cubicBezTo>
                            <a:pt x="1012" y="21"/>
                            <a:pt x="995" y="24"/>
                            <a:pt x="976" y="23"/>
                          </a:cubicBezTo>
                          <a:cubicBezTo>
                            <a:pt x="963" y="18"/>
                            <a:pt x="951" y="21"/>
                            <a:pt x="938" y="25"/>
                          </a:cubicBezTo>
                          <a:cubicBezTo>
                            <a:pt x="923" y="36"/>
                            <a:pt x="910" y="40"/>
                            <a:pt x="892" y="44"/>
                          </a:cubicBezTo>
                          <a:cubicBezTo>
                            <a:pt x="884" y="50"/>
                            <a:pt x="871" y="51"/>
                            <a:pt x="864" y="59"/>
                          </a:cubicBezTo>
                          <a:cubicBezTo>
                            <a:pt x="860" y="63"/>
                            <a:pt x="854" y="73"/>
                            <a:pt x="854" y="73"/>
                          </a:cubicBezTo>
                          <a:cubicBezTo>
                            <a:pt x="850" y="88"/>
                            <a:pt x="848" y="88"/>
                            <a:pt x="864" y="92"/>
                          </a:cubicBezTo>
                          <a:cubicBezTo>
                            <a:pt x="884" y="108"/>
                            <a:pt x="861" y="93"/>
                            <a:pt x="885" y="97"/>
                          </a:cubicBezTo>
                          <a:cubicBezTo>
                            <a:pt x="890" y="98"/>
                            <a:pt x="895" y="103"/>
                            <a:pt x="900" y="104"/>
                          </a:cubicBezTo>
                          <a:cubicBezTo>
                            <a:pt x="920" y="90"/>
                            <a:pt x="909" y="93"/>
                            <a:pt x="936" y="97"/>
                          </a:cubicBezTo>
                          <a:cubicBezTo>
                            <a:pt x="930" y="106"/>
                            <a:pt x="931" y="113"/>
                            <a:pt x="921" y="116"/>
                          </a:cubicBezTo>
                          <a:cubicBezTo>
                            <a:pt x="910" y="127"/>
                            <a:pt x="898" y="136"/>
                            <a:pt x="885" y="145"/>
                          </a:cubicBezTo>
                          <a:cubicBezTo>
                            <a:pt x="882" y="156"/>
                            <a:pt x="880" y="159"/>
                            <a:pt x="868" y="162"/>
                          </a:cubicBezTo>
                          <a:cubicBezTo>
                            <a:pt x="865" y="173"/>
                            <a:pt x="871" y="172"/>
                            <a:pt x="880" y="169"/>
                          </a:cubicBezTo>
                          <a:cubicBezTo>
                            <a:pt x="892" y="171"/>
                            <a:pt x="901" y="174"/>
                            <a:pt x="912" y="176"/>
                          </a:cubicBezTo>
                          <a:cubicBezTo>
                            <a:pt x="916" y="190"/>
                            <a:pt x="926" y="187"/>
                            <a:pt x="940" y="188"/>
                          </a:cubicBezTo>
                          <a:cubicBezTo>
                            <a:pt x="959" y="195"/>
                            <a:pt x="953" y="183"/>
                            <a:pt x="964" y="174"/>
                          </a:cubicBezTo>
                          <a:cubicBezTo>
                            <a:pt x="966" y="173"/>
                            <a:pt x="977" y="170"/>
                            <a:pt x="979" y="169"/>
                          </a:cubicBezTo>
                          <a:cubicBezTo>
                            <a:pt x="986" y="162"/>
                            <a:pt x="988" y="156"/>
                            <a:pt x="993" y="147"/>
                          </a:cubicBezTo>
                          <a:cubicBezTo>
                            <a:pt x="1001" y="150"/>
                            <a:pt x="1008" y="152"/>
                            <a:pt x="1015" y="157"/>
                          </a:cubicBezTo>
                          <a:cubicBezTo>
                            <a:pt x="1062" y="155"/>
                            <a:pt x="1067" y="160"/>
                            <a:pt x="1053" y="123"/>
                          </a:cubicBezTo>
                          <a:cubicBezTo>
                            <a:pt x="1055" y="118"/>
                            <a:pt x="1054" y="112"/>
                            <a:pt x="1058" y="109"/>
                          </a:cubicBezTo>
                          <a:cubicBezTo>
                            <a:pt x="1062" y="106"/>
                            <a:pt x="1067" y="108"/>
                            <a:pt x="1072" y="107"/>
                          </a:cubicBezTo>
                          <a:cubicBezTo>
                            <a:pt x="1083" y="104"/>
                            <a:pt x="1094" y="98"/>
                            <a:pt x="1106" y="95"/>
                          </a:cubicBezTo>
                          <a:cubicBezTo>
                            <a:pt x="1122" y="101"/>
                            <a:pt x="1135" y="105"/>
                            <a:pt x="1152" y="109"/>
                          </a:cubicBezTo>
                          <a:cubicBezTo>
                            <a:pt x="1175" y="105"/>
                            <a:pt x="1160" y="94"/>
                            <a:pt x="1190" y="90"/>
                          </a:cubicBezTo>
                          <a:cubicBezTo>
                            <a:pt x="1203" y="81"/>
                            <a:pt x="1211" y="88"/>
                            <a:pt x="1219" y="73"/>
                          </a:cubicBezTo>
                          <a:cubicBezTo>
                            <a:pt x="1226" y="78"/>
                            <a:pt x="1243" y="83"/>
                            <a:pt x="1243" y="83"/>
                          </a:cubicBezTo>
                          <a:cubicBezTo>
                            <a:pt x="1246" y="94"/>
                            <a:pt x="1253" y="97"/>
                            <a:pt x="1240" y="102"/>
                          </a:cubicBezTo>
                          <a:cubicBezTo>
                            <a:pt x="1231" y="95"/>
                            <a:pt x="1231" y="93"/>
                            <a:pt x="1216" y="99"/>
                          </a:cubicBezTo>
                          <a:cubicBezTo>
                            <a:pt x="1208" y="102"/>
                            <a:pt x="1195" y="114"/>
                            <a:pt x="1195" y="114"/>
                          </a:cubicBezTo>
                          <a:cubicBezTo>
                            <a:pt x="1166" y="102"/>
                            <a:pt x="1161" y="120"/>
                            <a:pt x="1142" y="123"/>
                          </a:cubicBezTo>
                          <a:cubicBezTo>
                            <a:pt x="1136" y="132"/>
                            <a:pt x="1137" y="143"/>
                            <a:pt x="1132" y="152"/>
                          </a:cubicBezTo>
                          <a:cubicBezTo>
                            <a:pt x="1130" y="155"/>
                            <a:pt x="1115" y="160"/>
                            <a:pt x="1111" y="162"/>
                          </a:cubicBezTo>
                          <a:cubicBezTo>
                            <a:pt x="1113" y="177"/>
                            <a:pt x="1116" y="178"/>
                            <a:pt x="1130" y="174"/>
                          </a:cubicBezTo>
                          <a:cubicBezTo>
                            <a:pt x="1133" y="172"/>
                            <a:pt x="1136" y="168"/>
                            <a:pt x="1140" y="167"/>
                          </a:cubicBezTo>
                          <a:cubicBezTo>
                            <a:pt x="1156" y="163"/>
                            <a:pt x="1148" y="171"/>
                            <a:pt x="1159" y="174"/>
                          </a:cubicBezTo>
                          <a:cubicBezTo>
                            <a:pt x="1176" y="179"/>
                            <a:pt x="1195" y="179"/>
                            <a:pt x="1212" y="183"/>
                          </a:cubicBezTo>
                          <a:cubicBezTo>
                            <a:pt x="1216" y="202"/>
                            <a:pt x="1221" y="196"/>
                            <a:pt x="1212" y="215"/>
                          </a:cubicBezTo>
                          <a:cubicBezTo>
                            <a:pt x="1200" y="210"/>
                            <a:pt x="1197" y="210"/>
                            <a:pt x="1183" y="212"/>
                          </a:cubicBezTo>
                          <a:cubicBezTo>
                            <a:pt x="1181" y="214"/>
                            <a:pt x="1179" y="218"/>
                            <a:pt x="1176" y="219"/>
                          </a:cubicBezTo>
                          <a:cubicBezTo>
                            <a:pt x="1166" y="221"/>
                            <a:pt x="1168" y="209"/>
                            <a:pt x="1164" y="205"/>
                          </a:cubicBezTo>
                          <a:cubicBezTo>
                            <a:pt x="1158" y="199"/>
                            <a:pt x="1124" y="198"/>
                            <a:pt x="1123" y="198"/>
                          </a:cubicBezTo>
                          <a:cubicBezTo>
                            <a:pt x="1117" y="199"/>
                            <a:pt x="1110" y="196"/>
                            <a:pt x="1106" y="200"/>
                          </a:cubicBezTo>
                          <a:cubicBezTo>
                            <a:pt x="1090" y="216"/>
                            <a:pt x="1116" y="220"/>
                            <a:pt x="1096" y="215"/>
                          </a:cubicBezTo>
                          <a:cubicBezTo>
                            <a:pt x="1081" y="216"/>
                            <a:pt x="1071" y="224"/>
                            <a:pt x="1060" y="217"/>
                          </a:cubicBezTo>
                          <a:cubicBezTo>
                            <a:pt x="1056" y="204"/>
                            <a:pt x="1070" y="204"/>
                            <a:pt x="1080" y="200"/>
                          </a:cubicBezTo>
                          <a:cubicBezTo>
                            <a:pt x="1090" y="183"/>
                            <a:pt x="1092" y="186"/>
                            <a:pt x="1065" y="188"/>
                          </a:cubicBezTo>
                          <a:cubicBezTo>
                            <a:pt x="1059" y="197"/>
                            <a:pt x="1059" y="202"/>
                            <a:pt x="1070" y="205"/>
                          </a:cubicBezTo>
                          <a:cubicBezTo>
                            <a:pt x="1043" y="207"/>
                            <a:pt x="1022" y="217"/>
                            <a:pt x="996" y="224"/>
                          </a:cubicBezTo>
                          <a:cubicBezTo>
                            <a:pt x="980" y="238"/>
                            <a:pt x="989" y="244"/>
                            <a:pt x="996" y="260"/>
                          </a:cubicBezTo>
                          <a:cubicBezTo>
                            <a:pt x="971" y="268"/>
                            <a:pt x="978" y="253"/>
                            <a:pt x="964" y="248"/>
                          </a:cubicBezTo>
                          <a:cubicBezTo>
                            <a:pt x="956" y="245"/>
                            <a:pt x="948" y="247"/>
                            <a:pt x="940" y="246"/>
                          </a:cubicBezTo>
                          <a:cubicBezTo>
                            <a:pt x="924" y="239"/>
                            <a:pt x="929" y="222"/>
                            <a:pt x="924" y="219"/>
                          </a:cubicBezTo>
                          <a:cubicBezTo>
                            <a:pt x="907" y="210"/>
                            <a:pt x="885" y="216"/>
                            <a:pt x="866" y="215"/>
                          </a:cubicBezTo>
                          <a:cubicBezTo>
                            <a:pt x="858" y="206"/>
                            <a:pt x="855" y="206"/>
                            <a:pt x="844" y="203"/>
                          </a:cubicBezTo>
                          <a:cubicBezTo>
                            <a:pt x="841" y="191"/>
                            <a:pt x="835" y="182"/>
                            <a:pt x="823" y="179"/>
                          </a:cubicBezTo>
                          <a:cubicBezTo>
                            <a:pt x="815" y="182"/>
                            <a:pt x="803" y="189"/>
                            <a:pt x="794" y="181"/>
                          </a:cubicBezTo>
                          <a:cubicBezTo>
                            <a:pt x="787" y="175"/>
                            <a:pt x="804" y="154"/>
                            <a:pt x="808" y="152"/>
                          </a:cubicBezTo>
                          <a:cubicBezTo>
                            <a:pt x="822" y="156"/>
                            <a:pt x="821" y="165"/>
                            <a:pt x="832" y="174"/>
                          </a:cubicBezTo>
                          <a:cubicBezTo>
                            <a:pt x="838" y="165"/>
                            <a:pt x="845" y="163"/>
                            <a:pt x="854" y="159"/>
                          </a:cubicBezTo>
                          <a:cubicBezTo>
                            <a:pt x="851" y="149"/>
                            <a:pt x="846" y="148"/>
                            <a:pt x="837" y="145"/>
                          </a:cubicBezTo>
                          <a:cubicBezTo>
                            <a:pt x="832" y="126"/>
                            <a:pt x="856" y="146"/>
                            <a:pt x="861" y="128"/>
                          </a:cubicBezTo>
                          <a:cubicBezTo>
                            <a:pt x="871" y="132"/>
                            <a:pt x="877" y="128"/>
                            <a:pt x="888" y="126"/>
                          </a:cubicBezTo>
                          <a:cubicBezTo>
                            <a:pt x="892" y="112"/>
                            <a:pt x="891" y="110"/>
                            <a:pt x="876" y="114"/>
                          </a:cubicBezTo>
                          <a:cubicBezTo>
                            <a:pt x="866" y="120"/>
                            <a:pt x="864" y="123"/>
                            <a:pt x="854" y="116"/>
                          </a:cubicBezTo>
                          <a:cubicBezTo>
                            <a:pt x="815" y="121"/>
                            <a:pt x="842" y="131"/>
                            <a:pt x="818" y="114"/>
                          </a:cubicBezTo>
                          <a:cubicBezTo>
                            <a:pt x="804" y="117"/>
                            <a:pt x="805" y="120"/>
                            <a:pt x="801" y="133"/>
                          </a:cubicBezTo>
                          <a:cubicBezTo>
                            <a:pt x="788" y="130"/>
                            <a:pt x="787" y="135"/>
                            <a:pt x="794" y="145"/>
                          </a:cubicBezTo>
                          <a:cubicBezTo>
                            <a:pt x="778" y="150"/>
                            <a:pt x="763" y="156"/>
                            <a:pt x="746" y="159"/>
                          </a:cubicBezTo>
                          <a:cubicBezTo>
                            <a:pt x="737" y="156"/>
                            <a:pt x="735" y="150"/>
                            <a:pt x="727" y="145"/>
                          </a:cubicBezTo>
                          <a:cubicBezTo>
                            <a:pt x="715" y="148"/>
                            <a:pt x="715" y="156"/>
                            <a:pt x="712" y="167"/>
                          </a:cubicBezTo>
                          <a:cubicBezTo>
                            <a:pt x="674" y="165"/>
                            <a:pt x="659" y="161"/>
                            <a:pt x="628" y="169"/>
                          </a:cubicBezTo>
                          <a:cubicBezTo>
                            <a:pt x="622" y="179"/>
                            <a:pt x="619" y="181"/>
                            <a:pt x="609" y="174"/>
                          </a:cubicBezTo>
                          <a:cubicBezTo>
                            <a:pt x="616" y="169"/>
                            <a:pt x="623" y="167"/>
                            <a:pt x="631" y="164"/>
                          </a:cubicBezTo>
                          <a:cubicBezTo>
                            <a:pt x="636" y="144"/>
                            <a:pt x="620" y="144"/>
                            <a:pt x="604" y="140"/>
                          </a:cubicBezTo>
                          <a:cubicBezTo>
                            <a:pt x="599" y="131"/>
                            <a:pt x="593" y="132"/>
                            <a:pt x="585" y="126"/>
                          </a:cubicBezTo>
                          <a:cubicBezTo>
                            <a:pt x="579" y="127"/>
                            <a:pt x="573" y="126"/>
                            <a:pt x="568" y="128"/>
                          </a:cubicBezTo>
                          <a:cubicBezTo>
                            <a:pt x="563" y="130"/>
                            <a:pt x="554" y="138"/>
                            <a:pt x="554" y="138"/>
                          </a:cubicBezTo>
                          <a:cubicBezTo>
                            <a:pt x="536" y="132"/>
                            <a:pt x="542" y="119"/>
                            <a:pt x="520" y="114"/>
                          </a:cubicBezTo>
                          <a:cubicBezTo>
                            <a:pt x="511" y="117"/>
                            <a:pt x="508" y="120"/>
                            <a:pt x="499" y="116"/>
                          </a:cubicBezTo>
                          <a:cubicBezTo>
                            <a:pt x="503" y="98"/>
                            <a:pt x="490" y="105"/>
                            <a:pt x="475" y="107"/>
                          </a:cubicBezTo>
                          <a:cubicBezTo>
                            <a:pt x="466" y="116"/>
                            <a:pt x="464" y="122"/>
                            <a:pt x="453" y="114"/>
                          </a:cubicBezTo>
                          <a:cubicBezTo>
                            <a:pt x="448" y="98"/>
                            <a:pt x="441" y="88"/>
                            <a:pt x="427" y="80"/>
                          </a:cubicBezTo>
                          <a:cubicBezTo>
                            <a:pt x="409" y="85"/>
                            <a:pt x="411" y="93"/>
                            <a:pt x="420" y="107"/>
                          </a:cubicBezTo>
                          <a:cubicBezTo>
                            <a:pt x="423" y="118"/>
                            <a:pt x="418" y="120"/>
                            <a:pt x="408" y="123"/>
                          </a:cubicBezTo>
                          <a:cubicBezTo>
                            <a:pt x="400" y="136"/>
                            <a:pt x="395" y="127"/>
                            <a:pt x="381" y="131"/>
                          </a:cubicBezTo>
                          <a:cubicBezTo>
                            <a:pt x="380" y="137"/>
                            <a:pt x="381" y="144"/>
                            <a:pt x="379" y="150"/>
                          </a:cubicBezTo>
                          <a:cubicBezTo>
                            <a:pt x="375" y="161"/>
                            <a:pt x="338" y="170"/>
                            <a:pt x="328" y="171"/>
                          </a:cubicBezTo>
                          <a:cubicBezTo>
                            <a:pt x="318" y="175"/>
                            <a:pt x="313" y="169"/>
                            <a:pt x="302" y="167"/>
                          </a:cubicBezTo>
                          <a:cubicBezTo>
                            <a:pt x="292" y="160"/>
                            <a:pt x="284" y="153"/>
                            <a:pt x="273" y="150"/>
                          </a:cubicBezTo>
                          <a:cubicBezTo>
                            <a:pt x="271" y="141"/>
                            <a:pt x="266" y="135"/>
                            <a:pt x="261" y="128"/>
                          </a:cubicBezTo>
                          <a:cubicBezTo>
                            <a:pt x="258" y="117"/>
                            <a:pt x="252" y="107"/>
                            <a:pt x="244" y="99"/>
                          </a:cubicBezTo>
                          <a:cubicBezTo>
                            <a:pt x="241" y="90"/>
                            <a:pt x="235" y="88"/>
                            <a:pt x="230" y="80"/>
                          </a:cubicBezTo>
                          <a:cubicBezTo>
                            <a:pt x="230" y="80"/>
                            <a:pt x="221" y="82"/>
                            <a:pt x="216" y="83"/>
                          </a:cubicBezTo>
                          <a:cubicBezTo>
                            <a:pt x="203" y="78"/>
                            <a:pt x="191" y="78"/>
                            <a:pt x="182" y="90"/>
                          </a:cubicBezTo>
                          <a:cubicBezTo>
                            <a:pt x="178" y="102"/>
                            <a:pt x="156" y="107"/>
                            <a:pt x="144" y="111"/>
                          </a:cubicBezTo>
                          <a:cubicBezTo>
                            <a:pt x="138" y="113"/>
                            <a:pt x="127" y="116"/>
                            <a:pt x="127" y="116"/>
                          </a:cubicBezTo>
                          <a:cubicBezTo>
                            <a:pt x="118" y="117"/>
                            <a:pt x="101" y="117"/>
                            <a:pt x="92" y="115"/>
                          </a:cubicBezTo>
                          <a:cubicBezTo>
                            <a:pt x="83" y="113"/>
                            <a:pt x="78" y="105"/>
                            <a:pt x="74" y="107"/>
                          </a:cubicBezTo>
                          <a:cubicBezTo>
                            <a:pt x="65" y="110"/>
                            <a:pt x="76" y="122"/>
                            <a:pt x="68" y="127"/>
                          </a:cubicBezTo>
                          <a:cubicBezTo>
                            <a:pt x="58" y="151"/>
                            <a:pt x="43" y="138"/>
                            <a:pt x="9" y="140"/>
                          </a:cubicBezTo>
                          <a:cubicBezTo>
                            <a:pt x="7" y="142"/>
                            <a:pt x="3" y="144"/>
                            <a:pt x="4" y="147"/>
                          </a:cubicBezTo>
                          <a:cubicBezTo>
                            <a:pt x="5" y="151"/>
                            <a:pt x="10" y="152"/>
                            <a:pt x="12" y="155"/>
                          </a:cubicBezTo>
                          <a:cubicBezTo>
                            <a:pt x="21" y="166"/>
                            <a:pt x="21" y="177"/>
                            <a:pt x="33" y="186"/>
                          </a:cubicBezTo>
                          <a:cubicBezTo>
                            <a:pt x="24" y="189"/>
                            <a:pt x="17" y="191"/>
                            <a:pt x="7" y="193"/>
                          </a:cubicBezTo>
                          <a:cubicBezTo>
                            <a:pt x="0" y="210"/>
                            <a:pt x="7" y="213"/>
                            <a:pt x="21" y="207"/>
                          </a:cubicBezTo>
                          <a:cubicBezTo>
                            <a:pt x="33" y="212"/>
                            <a:pt x="27" y="221"/>
                            <a:pt x="36" y="229"/>
                          </a:cubicBezTo>
                          <a:cubicBezTo>
                            <a:pt x="46" y="237"/>
                            <a:pt x="53" y="238"/>
                            <a:pt x="60" y="248"/>
                          </a:cubicBezTo>
                          <a:cubicBezTo>
                            <a:pt x="70" y="241"/>
                            <a:pt x="84" y="247"/>
                            <a:pt x="98" y="248"/>
                          </a:cubicBezTo>
                          <a:cubicBezTo>
                            <a:pt x="105" y="258"/>
                            <a:pt x="111" y="258"/>
                            <a:pt x="122" y="260"/>
                          </a:cubicBezTo>
                          <a:cubicBezTo>
                            <a:pt x="132" y="253"/>
                            <a:pt x="134" y="253"/>
                            <a:pt x="146" y="255"/>
                          </a:cubicBezTo>
                          <a:cubicBezTo>
                            <a:pt x="156" y="270"/>
                            <a:pt x="164" y="256"/>
                            <a:pt x="175" y="248"/>
                          </a:cubicBezTo>
                          <a:cubicBezTo>
                            <a:pt x="201" y="250"/>
                            <a:pt x="219" y="250"/>
                            <a:pt x="244" y="246"/>
                          </a:cubicBezTo>
                          <a:cubicBezTo>
                            <a:pt x="246" y="244"/>
                            <a:pt x="246" y="239"/>
                            <a:pt x="249" y="239"/>
                          </a:cubicBezTo>
                          <a:cubicBezTo>
                            <a:pt x="255" y="239"/>
                            <a:pt x="256" y="248"/>
                            <a:pt x="261" y="251"/>
                          </a:cubicBezTo>
                          <a:cubicBezTo>
                            <a:pt x="267" y="254"/>
                            <a:pt x="285" y="255"/>
                            <a:pt x="288" y="255"/>
                          </a:cubicBezTo>
                          <a:cubicBezTo>
                            <a:pt x="309" y="253"/>
                            <a:pt x="327" y="248"/>
                            <a:pt x="348" y="246"/>
                          </a:cubicBezTo>
                          <a:cubicBezTo>
                            <a:pt x="359" y="241"/>
                            <a:pt x="360" y="239"/>
                            <a:pt x="372" y="241"/>
                          </a:cubicBezTo>
                          <a:cubicBezTo>
                            <a:pt x="381" y="272"/>
                            <a:pt x="413" y="279"/>
                            <a:pt x="441" y="284"/>
                          </a:cubicBezTo>
                          <a:cubicBezTo>
                            <a:pt x="451" y="291"/>
                            <a:pt x="463" y="294"/>
                            <a:pt x="475" y="296"/>
                          </a:cubicBezTo>
                          <a:cubicBezTo>
                            <a:pt x="483" y="302"/>
                            <a:pt x="486" y="306"/>
                            <a:pt x="489" y="315"/>
                          </a:cubicBezTo>
                          <a:cubicBezTo>
                            <a:pt x="482" y="316"/>
                            <a:pt x="474" y="314"/>
                            <a:pt x="468" y="318"/>
                          </a:cubicBezTo>
                          <a:cubicBezTo>
                            <a:pt x="451" y="329"/>
                            <a:pt x="469" y="331"/>
                            <a:pt x="472" y="332"/>
                          </a:cubicBezTo>
                          <a:cubicBezTo>
                            <a:pt x="479" y="341"/>
                            <a:pt x="480" y="339"/>
                            <a:pt x="468" y="339"/>
                          </a:cubicBezTo>
                          <a:cubicBezTo>
                            <a:pt x="450" y="344"/>
                            <a:pt x="466" y="342"/>
                            <a:pt x="460" y="356"/>
                          </a:cubicBezTo>
                          <a:cubicBezTo>
                            <a:pt x="463" y="365"/>
                            <a:pt x="467" y="371"/>
                            <a:pt x="470" y="380"/>
                          </a:cubicBezTo>
                          <a:cubicBezTo>
                            <a:pt x="468" y="389"/>
                            <a:pt x="465" y="395"/>
                            <a:pt x="460" y="402"/>
                          </a:cubicBezTo>
                          <a:cubicBezTo>
                            <a:pt x="471" y="409"/>
                            <a:pt x="472" y="419"/>
                            <a:pt x="482" y="426"/>
                          </a:cubicBezTo>
                          <a:cubicBezTo>
                            <a:pt x="488" y="448"/>
                            <a:pt x="479" y="452"/>
                            <a:pt x="465" y="462"/>
                          </a:cubicBezTo>
                          <a:cubicBezTo>
                            <a:pt x="459" y="484"/>
                            <a:pt x="452" y="486"/>
                            <a:pt x="429" y="488"/>
                          </a:cubicBezTo>
                          <a:cubicBezTo>
                            <a:pt x="421" y="494"/>
                            <a:pt x="415" y="498"/>
                            <a:pt x="427" y="503"/>
                          </a:cubicBezTo>
                          <a:cubicBezTo>
                            <a:pt x="435" y="500"/>
                            <a:pt x="440" y="495"/>
                            <a:pt x="448" y="493"/>
                          </a:cubicBezTo>
                          <a:cubicBezTo>
                            <a:pt x="473" y="499"/>
                            <a:pt x="461" y="497"/>
                            <a:pt x="482" y="500"/>
                          </a:cubicBezTo>
                          <a:cubicBezTo>
                            <a:pt x="497" y="496"/>
                            <a:pt x="493" y="482"/>
                            <a:pt x="494" y="467"/>
                          </a:cubicBezTo>
                          <a:cubicBezTo>
                            <a:pt x="542" y="473"/>
                            <a:pt x="518" y="463"/>
                            <a:pt x="525" y="486"/>
                          </a:cubicBezTo>
                          <a:cubicBezTo>
                            <a:pt x="540" y="480"/>
                            <a:pt x="530" y="441"/>
                            <a:pt x="535" y="423"/>
                          </a:cubicBezTo>
                          <a:cubicBezTo>
                            <a:pt x="526" y="402"/>
                            <a:pt x="540" y="431"/>
                            <a:pt x="525" y="411"/>
                          </a:cubicBezTo>
                          <a:cubicBezTo>
                            <a:pt x="520" y="405"/>
                            <a:pt x="518" y="394"/>
                            <a:pt x="513" y="387"/>
                          </a:cubicBezTo>
                          <a:cubicBezTo>
                            <a:pt x="530" y="382"/>
                            <a:pt x="529" y="367"/>
                            <a:pt x="542" y="359"/>
                          </a:cubicBezTo>
                          <a:cubicBezTo>
                            <a:pt x="544" y="335"/>
                            <a:pt x="549" y="334"/>
                            <a:pt x="571" y="330"/>
                          </a:cubicBezTo>
                          <a:cubicBezTo>
                            <a:pt x="582" y="307"/>
                            <a:pt x="573" y="304"/>
                            <a:pt x="583" y="327"/>
                          </a:cubicBezTo>
                          <a:cubicBezTo>
                            <a:pt x="586" y="357"/>
                            <a:pt x="586" y="351"/>
                            <a:pt x="607" y="363"/>
                          </a:cubicBezTo>
                          <a:cubicBezTo>
                            <a:pt x="598" y="367"/>
                            <a:pt x="593" y="366"/>
                            <a:pt x="588" y="375"/>
                          </a:cubicBezTo>
                          <a:cubicBezTo>
                            <a:pt x="589" y="382"/>
                            <a:pt x="592" y="407"/>
                            <a:pt x="595" y="411"/>
                          </a:cubicBezTo>
                          <a:cubicBezTo>
                            <a:pt x="599" y="418"/>
                            <a:pt x="612" y="426"/>
                            <a:pt x="612" y="426"/>
                          </a:cubicBezTo>
                          <a:cubicBezTo>
                            <a:pt x="615" y="437"/>
                            <a:pt x="617" y="439"/>
                            <a:pt x="628" y="443"/>
                          </a:cubicBezTo>
                          <a:cubicBezTo>
                            <a:pt x="608" y="449"/>
                            <a:pt x="619" y="446"/>
                            <a:pt x="597" y="450"/>
                          </a:cubicBezTo>
                          <a:cubicBezTo>
                            <a:pt x="596" y="452"/>
                            <a:pt x="595" y="455"/>
                            <a:pt x="595" y="457"/>
                          </a:cubicBezTo>
                          <a:cubicBezTo>
                            <a:pt x="595" y="462"/>
                            <a:pt x="598" y="466"/>
                            <a:pt x="597" y="471"/>
                          </a:cubicBezTo>
                          <a:cubicBezTo>
                            <a:pt x="596" y="476"/>
                            <a:pt x="588" y="478"/>
                            <a:pt x="585" y="483"/>
                          </a:cubicBezTo>
                          <a:cubicBezTo>
                            <a:pt x="582" y="496"/>
                            <a:pt x="588" y="500"/>
                            <a:pt x="578" y="510"/>
                          </a:cubicBezTo>
                          <a:cubicBezTo>
                            <a:pt x="575" y="521"/>
                            <a:pt x="573" y="530"/>
                            <a:pt x="564" y="536"/>
                          </a:cubicBezTo>
                          <a:cubicBezTo>
                            <a:pt x="557" y="553"/>
                            <a:pt x="566" y="556"/>
                            <a:pt x="580" y="560"/>
                          </a:cubicBezTo>
                          <a:cubicBezTo>
                            <a:pt x="591" y="558"/>
                            <a:pt x="595" y="556"/>
                            <a:pt x="600" y="567"/>
                          </a:cubicBezTo>
                          <a:cubicBezTo>
                            <a:pt x="596" y="578"/>
                            <a:pt x="589" y="575"/>
                            <a:pt x="592" y="587"/>
                          </a:cubicBezTo>
                          <a:close/>
                        </a:path>
                      </a:pathLst>
                    </a:custGeom>
                    <a:gradFill rotWithShape="0">
                      <a:gsLst>
                        <a:gs pos="0">
                          <a:srgbClr val="95FF95"/>
                        </a:gs>
                        <a:gs pos="100000">
                          <a:srgbClr val="95FF95">
                            <a:gamma/>
                            <a:tint val="20000"/>
                            <a:invGamma/>
                          </a:srgbClr>
                        </a:gs>
                      </a:gsLst>
                      <a:path path="rect">
                        <a:fillToRect l="50000" t="50000" r="50000" b="50000"/>
                      </a:path>
                    </a:gradFill>
                    <a:ln w="9525" cap="flat" cmpd="sng">
                      <a:noFill/>
                      <a:prstDash val="solid"/>
                      <a:round/>
                      <a:headEnd/>
                      <a:tailEnd/>
                    </a:ln>
                    <a:effectLst/>
                  </p:spPr>
                  <p:txBody>
                    <a:bodyPr wrap="none" anchor="ctr"/>
                    <a:lstStyle/>
                    <a:p>
                      <a:endParaRPr lang="en-GB"/>
                    </a:p>
                  </p:txBody>
                </p:sp>
                <p:sp>
                  <p:nvSpPr>
                    <p:cNvPr id="565347" name="Freeform 99"/>
                    <p:cNvSpPr>
                      <a:spLocks/>
                    </p:cNvSpPr>
                    <p:nvPr/>
                  </p:nvSpPr>
                  <p:spPr bwMode="auto">
                    <a:xfrm>
                      <a:off x="378" y="568"/>
                      <a:ext cx="62" cy="51"/>
                    </a:xfrm>
                    <a:custGeom>
                      <a:avLst/>
                      <a:gdLst/>
                      <a:ahLst/>
                      <a:cxnLst>
                        <a:cxn ang="0">
                          <a:pos x="62" y="24"/>
                        </a:cxn>
                        <a:cxn ang="0">
                          <a:pos x="19" y="0"/>
                        </a:cxn>
                        <a:cxn ang="0">
                          <a:pos x="10" y="20"/>
                        </a:cxn>
                        <a:cxn ang="0">
                          <a:pos x="22" y="51"/>
                        </a:cxn>
                        <a:cxn ang="0">
                          <a:pos x="46" y="36"/>
                        </a:cxn>
                        <a:cxn ang="0">
                          <a:pos x="62" y="24"/>
                        </a:cxn>
                      </a:cxnLst>
                      <a:rect l="0" t="0" r="r" b="b"/>
                      <a:pathLst>
                        <a:path w="62" h="51">
                          <a:moveTo>
                            <a:pt x="62" y="24"/>
                          </a:moveTo>
                          <a:cubicBezTo>
                            <a:pt x="43" y="21"/>
                            <a:pt x="34" y="11"/>
                            <a:pt x="19" y="0"/>
                          </a:cubicBezTo>
                          <a:cubicBezTo>
                            <a:pt x="2" y="6"/>
                            <a:pt x="0" y="4"/>
                            <a:pt x="10" y="20"/>
                          </a:cubicBezTo>
                          <a:cubicBezTo>
                            <a:pt x="14" y="33"/>
                            <a:pt x="11" y="41"/>
                            <a:pt x="22" y="51"/>
                          </a:cubicBezTo>
                          <a:cubicBezTo>
                            <a:pt x="42" y="46"/>
                            <a:pt x="33" y="45"/>
                            <a:pt x="46" y="36"/>
                          </a:cubicBezTo>
                          <a:cubicBezTo>
                            <a:pt x="56" y="29"/>
                            <a:pt x="62" y="40"/>
                            <a:pt x="62" y="24"/>
                          </a:cubicBezTo>
                          <a:close/>
                        </a:path>
                      </a:pathLst>
                    </a:custGeom>
                    <a:gradFill rotWithShape="0">
                      <a:gsLst>
                        <a:gs pos="0">
                          <a:srgbClr val="95FF95"/>
                        </a:gs>
                        <a:gs pos="100000">
                          <a:srgbClr val="95FF95">
                            <a:gamma/>
                            <a:tint val="20000"/>
                            <a:invGamma/>
                          </a:srgbClr>
                        </a:gs>
                      </a:gsLst>
                      <a:path path="rect">
                        <a:fillToRect l="50000" t="50000" r="50000" b="50000"/>
                      </a:path>
                    </a:gradFill>
                    <a:ln w="9525" cap="flat" cmpd="sng">
                      <a:noFill/>
                      <a:prstDash val="solid"/>
                      <a:round/>
                      <a:headEnd/>
                      <a:tailEnd/>
                    </a:ln>
                    <a:effectLst/>
                  </p:spPr>
                  <p:txBody>
                    <a:bodyPr wrap="none" anchor="ctr"/>
                    <a:lstStyle/>
                    <a:p>
                      <a:endParaRPr lang="en-GB"/>
                    </a:p>
                  </p:txBody>
                </p:sp>
                <p:sp>
                  <p:nvSpPr>
                    <p:cNvPr id="565348" name="Freeform 100"/>
                    <p:cNvSpPr>
                      <a:spLocks/>
                    </p:cNvSpPr>
                    <p:nvPr/>
                  </p:nvSpPr>
                  <p:spPr bwMode="auto">
                    <a:xfrm>
                      <a:off x="347" y="465"/>
                      <a:ext cx="73" cy="43"/>
                    </a:xfrm>
                    <a:custGeom>
                      <a:avLst/>
                      <a:gdLst/>
                      <a:ahLst/>
                      <a:cxnLst>
                        <a:cxn ang="0">
                          <a:pos x="69" y="5"/>
                        </a:cxn>
                        <a:cxn ang="0">
                          <a:pos x="53" y="0"/>
                        </a:cxn>
                        <a:cxn ang="0">
                          <a:pos x="36" y="5"/>
                        </a:cxn>
                        <a:cxn ang="0">
                          <a:pos x="29" y="7"/>
                        </a:cxn>
                        <a:cxn ang="0">
                          <a:pos x="5" y="15"/>
                        </a:cxn>
                        <a:cxn ang="0">
                          <a:pos x="17" y="29"/>
                        </a:cxn>
                        <a:cxn ang="0">
                          <a:pos x="38" y="41"/>
                        </a:cxn>
                        <a:cxn ang="0">
                          <a:pos x="65" y="27"/>
                        </a:cxn>
                        <a:cxn ang="0">
                          <a:pos x="69" y="5"/>
                        </a:cxn>
                      </a:cxnLst>
                      <a:rect l="0" t="0" r="r" b="b"/>
                      <a:pathLst>
                        <a:path w="73" h="43">
                          <a:moveTo>
                            <a:pt x="69" y="5"/>
                          </a:moveTo>
                          <a:cubicBezTo>
                            <a:pt x="64" y="4"/>
                            <a:pt x="59" y="0"/>
                            <a:pt x="53" y="0"/>
                          </a:cubicBezTo>
                          <a:cubicBezTo>
                            <a:pt x="47" y="0"/>
                            <a:pt x="42" y="3"/>
                            <a:pt x="36" y="5"/>
                          </a:cubicBezTo>
                          <a:cubicBezTo>
                            <a:pt x="34" y="6"/>
                            <a:pt x="29" y="7"/>
                            <a:pt x="29" y="7"/>
                          </a:cubicBezTo>
                          <a:cubicBezTo>
                            <a:pt x="22" y="18"/>
                            <a:pt x="17" y="18"/>
                            <a:pt x="5" y="15"/>
                          </a:cubicBezTo>
                          <a:cubicBezTo>
                            <a:pt x="0" y="26"/>
                            <a:pt x="7" y="26"/>
                            <a:pt x="17" y="29"/>
                          </a:cubicBezTo>
                          <a:cubicBezTo>
                            <a:pt x="21" y="43"/>
                            <a:pt x="24" y="43"/>
                            <a:pt x="38" y="41"/>
                          </a:cubicBezTo>
                          <a:cubicBezTo>
                            <a:pt x="44" y="27"/>
                            <a:pt x="50" y="29"/>
                            <a:pt x="65" y="27"/>
                          </a:cubicBezTo>
                          <a:cubicBezTo>
                            <a:pt x="70" y="18"/>
                            <a:pt x="73" y="15"/>
                            <a:pt x="69" y="5"/>
                          </a:cubicBezTo>
                          <a:close/>
                        </a:path>
                      </a:pathLst>
                    </a:custGeom>
                    <a:gradFill rotWithShape="0">
                      <a:gsLst>
                        <a:gs pos="0">
                          <a:srgbClr val="95FF95"/>
                        </a:gs>
                        <a:gs pos="100000">
                          <a:srgbClr val="95FF95">
                            <a:gamma/>
                            <a:tint val="20000"/>
                            <a:invGamma/>
                          </a:srgbClr>
                        </a:gs>
                      </a:gsLst>
                      <a:path path="rect">
                        <a:fillToRect l="50000" t="50000" r="50000" b="50000"/>
                      </a:path>
                    </a:gradFill>
                    <a:ln w="9525" cap="flat" cmpd="sng">
                      <a:noFill/>
                      <a:prstDash val="solid"/>
                      <a:round/>
                      <a:headEnd/>
                      <a:tailEnd/>
                    </a:ln>
                    <a:effectLst/>
                  </p:spPr>
                  <p:txBody>
                    <a:bodyPr wrap="none" anchor="ctr"/>
                    <a:lstStyle/>
                    <a:p>
                      <a:endParaRPr lang="en-GB"/>
                    </a:p>
                  </p:txBody>
                </p:sp>
                <p:sp>
                  <p:nvSpPr>
                    <p:cNvPr id="565349" name="Freeform 101"/>
                    <p:cNvSpPr>
                      <a:spLocks/>
                    </p:cNvSpPr>
                    <p:nvPr/>
                  </p:nvSpPr>
                  <p:spPr bwMode="auto">
                    <a:xfrm>
                      <a:off x="420" y="436"/>
                      <a:ext cx="55" cy="32"/>
                    </a:xfrm>
                    <a:custGeom>
                      <a:avLst/>
                      <a:gdLst/>
                      <a:ahLst/>
                      <a:cxnLst>
                        <a:cxn ang="0">
                          <a:pos x="49" y="0"/>
                        </a:cxn>
                        <a:cxn ang="0">
                          <a:pos x="13" y="12"/>
                        </a:cxn>
                        <a:cxn ang="0">
                          <a:pos x="4" y="32"/>
                        </a:cxn>
                        <a:cxn ang="0">
                          <a:pos x="35" y="20"/>
                        </a:cxn>
                        <a:cxn ang="0">
                          <a:pos x="49" y="0"/>
                        </a:cxn>
                      </a:cxnLst>
                      <a:rect l="0" t="0" r="r" b="b"/>
                      <a:pathLst>
                        <a:path w="55" h="32">
                          <a:moveTo>
                            <a:pt x="49" y="0"/>
                          </a:moveTo>
                          <a:cubicBezTo>
                            <a:pt x="11" y="5"/>
                            <a:pt x="36" y="5"/>
                            <a:pt x="13" y="12"/>
                          </a:cubicBezTo>
                          <a:cubicBezTo>
                            <a:pt x="4" y="19"/>
                            <a:pt x="0" y="21"/>
                            <a:pt x="4" y="32"/>
                          </a:cubicBezTo>
                          <a:cubicBezTo>
                            <a:pt x="12" y="15"/>
                            <a:pt x="15" y="17"/>
                            <a:pt x="35" y="20"/>
                          </a:cubicBezTo>
                          <a:cubicBezTo>
                            <a:pt x="55" y="32"/>
                            <a:pt x="44" y="12"/>
                            <a:pt x="49" y="0"/>
                          </a:cubicBezTo>
                          <a:close/>
                        </a:path>
                      </a:pathLst>
                    </a:custGeom>
                    <a:gradFill rotWithShape="0">
                      <a:gsLst>
                        <a:gs pos="0">
                          <a:srgbClr val="95FF95"/>
                        </a:gs>
                        <a:gs pos="100000">
                          <a:srgbClr val="95FF95">
                            <a:gamma/>
                            <a:tint val="20000"/>
                            <a:invGamma/>
                          </a:srgbClr>
                        </a:gs>
                      </a:gsLst>
                      <a:path path="rect">
                        <a:fillToRect l="50000" t="50000" r="50000" b="50000"/>
                      </a:path>
                    </a:gradFill>
                    <a:ln w="9525" cap="flat" cmpd="sng">
                      <a:noFill/>
                      <a:prstDash val="solid"/>
                      <a:round/>
                      <a:headEnd/>
                      <a:tailEnd/>
                    </a:ln>
                    <a:effectLst/>
                  </p:spPr>
                  <p:txBody>
                    <a:bodyPr wrap="none" anchor="ctr"/>
                    <a:lstStyle/>
                    <a:p>
                      <a:endParaRPr lang="en-GB"/>
                    </a:p>
                  </p:txBody>
                </p:sp>
                <p:sp>
                  <p:nvSpPr>
                    <p:cNvPr id="565350" name="Freeform 102"/>
                    <p:cNvSpPr>
                      <a:spLocks/>
                    </p:cNvSpPr>
                    <p:nvPr/>
                  </p:nvSpPr>
                  <p:spPr bwMode="auto">
                    <a:xfrm>
                      <a:off x="255" y="397"/>
                      <a:ext cx="30" cy="25"/>
                    </a:xfrm>
                    <a:custGeom>
                      <a:avLst/>
                      <a:gdLst/>
                      <a:ahLst/>
                      <a:cxnLst>
                        <a:cxn ang="0">
                          <a:pos x="29" y="3"/>
                        </a:cxn>
                        <a:cxn ang="0">
                          <a:pos x="1" y="8"/>
                        </a:cxn>
                        <a:cxn ang="0">
                          <a:pos x="20" y="20"/>
                        </a:cxn>
                        <a:cxn ang="0">
                          <a:pos x="27" y="23"/>
                        </a:cxn>
                        <a:cxn ang="0">
                          <a:pos x="29" y="3"/>
                        </a:cxn>
                      </a:cxnLst>
                      <a:rect l="0" t="0" r="r" b="b"/>
                      <a:pathLst>
                        <a:path w="30" h="25">
                          <a:moveTo>
                            <a:pt x="29" y="3"/>
                          </a:moveTo>
                          <a:cubicBezTo>
                            <a:pt x="19" y="0"/>
                            <a:pt x="12" y="6"/>
                            <a:pt x="1" y="8"/>
                          </a:cubicBezTo>
                          <a:cubicBezTo>
                            <a:pt x="5" y="22"/>
                            <a:pt x="0" y="11"/>
                            <a:pt x="20" y="20"/>
                          </a:cubicBezTo>
                          <a:cubicBezTo>
                            <a:pt x="22" y="21"/>
                            <a:pt x="26" y="25"/>
                            <a:pt x="27" y="23"/>
                          </a:cubicBezTo>
                          <a:cubicBezTo>
                            <a:pt x="30" y="17"/>
                            <a:pt x="28" y="10"/>
                            <a:pt x="29" y="3"/>
                          </a:cubicBezTo>
                          <a:close/>
                        </a:path>
                      </a:pathLst>
                    </a:custGeom>
                    <a:gradFill rotWithShape="0">
                      <a:gsLst>
                        <a:gs pos="0">
                          <a:srgbClr val="95FF95"/>
                        </a:gs>
                        <a:gs pos="100000">
                          <a:srgbClr val="95FF95">
                            <a:gamma/>
                            <a:tint val="20000"/>
                            <a:invGamma/>
                          </a:srgbClr>
                        </a:gs>
                      </a:gsLst>
                      <a:path path="rect">
                        <a:fillToRect l="50000" t="50000" r="50000" b="50000"/>
                      </a:path>
                    </a:gradFill>
                    <a:ln w="9525" cap="flat" cmpd="sng">
                      <a:noFill/>
                      <a:prstDash val="solid"/>
                      <a:round/>
                      <a:headEnd/>
                      <a:tailEnd/>
                    </a:ln>
                    <a:effectLst/>
                  </p:spPr>
                  <p:txBody>
                    <a:bodyPr wrap="none" anchor="ctr"/>
                    <a:lstStyle/>
                    <a:p>
                      <a:endParaRPr lang="en-GB"/>
                    </a:p>
                  </p:txBody>
                </p:sp>
                <p:sp>
                  <p:nvSpPr>
                    <p:cNvPr id="565351" name="Freeform 103"/>
                    <p:cNvSpPr>
                      <a:spLocks/>
                    </p:cNvSpPr>
                    <p:nvPr/>
                  </p:nvSpPr>
                  <p:spPr bwMode="auto">
                    <a:xfrm>
                      <a:off x="497" y="91"/>
                      <a:ext cx="150" cy="62"/>
                    </a:xfrm>
                    <a:custGeom>
                      <a:avLst/>
                      <a:gdLst/>
                      <a:ahLst/>
                      <a:cxnLst>
                        <a:cxn ang="0">
                          <a:pos x="133" y="43"/>
                        </a:cxn>
                        <a:cxn ang="0">
                          <a:pos x="150" y="26"/>
                        </a:cxn>
                        <a:cxn ang="0">
                          <a:pos x="131" y="9"/>
                        </a:cxn>
                        <a:cxn ang="0">
                          <a:pos x="109" y="17"/>
                        </a:cxn>
                        <a:cxn ang="0">
                          <a:pos x="90" y="0"/>
                        </a:cxn>
                        <a:cxn ang="0">
                          <a:pos x="15" y="19"/>
                        </a:cxn>
                        <a:cxn ang="0">
                          <a:pos x="39" y="50"/>
                        </a:cxn>
                        <a:cxn ang="0">
                          <a:pos x="49" y="62"/>
                        </a:cxn>
                        <a:cxn ang="0">
                          <a:pos x="63" y="55"/>
                        </a:cxn>
                        <a:cxn ang="0">
                          <a:pos x="90" y="53"/>
                        </a:cxn>
                        <a:cxn ang="0">
                          <a:pos x="109" y="43"/>
                        </a:cxn>
                        <a:cxn ang="0">
                          <a:pos x="133" y="43"/>
                        </a:cxn>
                      </a:cxnLst>
                      <a:rect l="0" t="0" r="r" b="b"/>
                      <a:pathLst>
                        <a:path w="150" h="62">
                          <a:moveTo>
                            <a:pt x="133" y="43"/>
                          </a:moveTo>
                          <a:cubicBezTo>
                            <a:pt x="139" y="35"/>
                            <a:pt x="144" y="34"/>
                            <a:pt x="150" y="26"/>
                          </a:cubicBezTo>
                          <a:cubicBezTo>
                            <a:pt x="144" y="18"/>
                            <a:pt x="140" y="13"/>
                            <a:pt x="131" y="9"/>
                          </a:cubicBezTo>
                          <a:cubicBezTo>
                            <a:pt x="124" y="12"/>
                            <a:pt x="116" y="14"/>
                            <a:pt x="109" y="17"/>
                          </a:cubicBezTo>
                          <a:cubicBezTo>
                            <a:pt x="104" y="8"/>
                            <a:pt x="100" y="3"/>
                            <a:pt x="90" y="0"/>
                          </a:cubicBezTo>
                          <a:cubicBezTo>
                            <a:pt x="67" y="23"/>
                            <a:pt x="47" y="17"/>
                            <a:pt x="15" y="19"/>
                          </a:cubicBezTo>
                          <a:cubicBezTo>
                            <a:pt x="0" y="45"/>
                            <a:pt x="18" y="44"/>
                            <a:pt x="39" y="50"/>
                          </a:cubicBezTo>
                          <a:cubicBezTo>
                            <a:pt x="41" y="54"/>
                            <a:pt x="43" y="62"/>
                            <a:pt x="49" y="62"/>
                          </a:cubicBezTo>
                          <a:cubicBezTo>
                            <a:pt x="54" y="62"/>
                            <a:pt x="58" y="56"/>
                            <a:pt x="63" y="55"/>
                          </a:cubicBezTo>
                          <a:cubicBezTo>
                            <a:pt x="72" y="54"/>
                            <a:pt x="81" y="54"/>
                            <a:pt x="90" y="53"/>
                          </a:cubicBezTo>
                          <a:cubicBezTo>
                            <a:pt x="93" y="41"/>
                            <a:pt x="97" y="41"/>
                            <a:pt x="109" y="43"/>
                          </a:cubicBezTo>
                          <a:cubicBezTo>
                            <a:pt x="127" y="41"/>
                            <a:pt x="134" y="44"/>
                            <a:pt x="133" y="43"/>
                          </a:cubicBezTo>
                          <a:close/>
                        </a:path>
                      </a:pathLst>
                    </a:custGeom>
                    <a:gradFill rotWithShape="0">
                      <a:gsLst>
                        <a:gs pos="0">
                          <a:srgbClr val="95FF95"/>
                        </a:gs>
                        <a:gs pos="100000">
                          <a:srgbClr val="95FF95">
                            <a:gamma/>
                            <a:tint val="20000"/>
                            <a:invGamma/>
                          </a:srgbClr>
                        </a:gs>
                      </a:gsLst>
                      <a:path path="rect">
                        <a:fillToRect l="50000" t="50000" r="50000" b="50000"/>
                      </a:path>
                    </a:gradFill>
                    <a:ln w="9525" cap="flat" cmpd="sng">
                      <a:noFill/>
                      <a:prstDash val="solid"/>
                      <a:round/>
                      <a:headEnd/>
                      <a:tailEnd/>
                    </a:ln>
                    <a:effectLst/>
                  </p:spPr>
                  <p:txBody>
                    <a:bodyPr wrap="none" anchor="ctr"/>
                    <a:lstStyle/>
                    <a:p>
                      <a:endParaRPr lang="en-GB"/>
                    </a:p>
                  </p:txBody>
                </p:sp>
                <p:sp>
                  <p:nvSpPr>
                    <p:cNvPr id="565352" name="Freeform 104"/>
                    <p:cNvSpPr>
                      <a:spLocks/>
                    </p:cNvSpPr>
                    <p:nvPr/>
                  </p:nvSpPr>
                  <p:spPr bwMode="auto">
                    <a:xfrm>
                      <a:off x="851" y="100"/>
                      <a:ext cx="21" cy="26"/>
                    </a:xfrm>
                    <a:custGeom>
                      <a:avLst/>
                      <a:gdLst/>
                      <a:ahLst/>
                      <a:cxnLst>
                        <a:cxn ang="0">
                          <a:pos x="5" y="0"/>
                        </a:cxn>
                        <a:cxn ang="0">
                          <a:pos x="2" y="24"/>
                        </a:cxn>
                        <a:cxn ang="0">
                          <a:pos x="17" y="22"/>
                        </a:cxn>
                        <a:cxn ang="0">
                          <a:pos x="5" y="0"/>
                        </a:cxn>
                      </a:cxnLst>
                      <a:rect l="0" t="0" r="r" b="b"/>
                      <a:pathLst>
                        <a:path w="21" h="26">
                          <a:moveTo>
                            <a:pt x="5" y="0"/>
                          </a:moveTo>
                          <a:cubicBezTo>
                            <a:pt x="1" y="10"/>
                            <a:pt x="0" y="13"/>
                            <a:pt x="2" y="24"/>
                          </a:cubicBezTo>
                          <a:cubicBezTo>
                            <a:pt x="7" y="23"/>
                            <a:pt x="13" y="26"/>
                            <a:pt x="17" y="22"/>
                          </a:cubicBezTo>
                          <a:cubicBezTo>
                            <a:pt x="21" y="18"/>
                            <a:pt x="7" y="4"/>
                            <a:pt x="5" y="0"/>
                          </a:cubicBezTo>
                          <a:close/>
                        </a:path>
                      </a:pathLst>
                    </a:custGeom>
                    <a:gradFill rotWithShape="0">
                      <a:gsLst>
                        <a:gs pos="0">
                          <a:srgbClr val="95FF95"/>
                        </a:gs>
                        <a:gs pos="100000">
                          <a:srgbClr val="95FF95">
                            <a:gamma/>
                            <a:tint val="20000"/>
                            <a:invGamma/>
                          </a:srgbClr>
                        </a:gs>
                      </a:gsLst>
                      <a:path path="rect">
                        <a:fillToRect l="50000" t="50000" r="50000" b="50000"/>
                      </a:path>
                    </a:gradFill>
                    <a:ln w="9525" cap="flat" cmpd="sng">
                      <a:noFill/>
                      <a:prstDash val="solid"/>
                      <a:round/>
                      <a:headEnd/>
                      <a:tailEnd/>
                    </a:ln>
                    <a:effectLst/>
                  </p:spPr>
                  <p:txBody>
                    <a:bodyPr wrap="none" anchor="ctr"/>
                    <a:lstStyle/>
                    <a:p>
                      <a:endParaRPr lang="en-GB"/>
                    </a:p>
                  </p:txBody>
                </p:sp>
                <p:sp>
                  <p:nvSpPr>
                    <p:cNvPr id="565353" name="Freeform 105"/>
                    <p:cNvSpPr>
                      <a:spLocks/>
                    </p:cNvSpPr>
                    <p:nvPr/>
                  </p:nvSpPr>
                  <p:spPr bwMode="auto">
                    <a:xfrm>
                      <a:off x="844" y="48"/>
                      <a:ext cx="31" cy="12"/>
                    </a:xfrm>
                    <a:custGeom>
                      <a:avLst/>
                      <a:gdLst/>
                      <a:ahLst/>
                      <a:cxnLst>
                        <a:cxn ang="0">
                          <a:pos x="31" y="0"/>
                        </a:cxn>
                        <a:cxn ang="0">
                          <a:pos x="19" y="12"/>
                        </a:cxn>
                        <a:cxn ang="0">
                          <a:pos x="31" y="0"/>
                        </a:cxn>
                      </a:cxnLst>
                      <a:rect l="0" t="0" r="r" b="b"/>
                      <a:pathLst>
                        <a:path w="31" h="12">
                          <a:moveTo>
                            <a:pt x="31" y="0"/>
                          </a:moveTo>
                          <a:cubicBezTo>
                            <a:pt x="23" y="1"/>
                            <a:pt x="0" y="4"/>
                            <a:pt x="19" y="12"/>
                          </a:cubicBezTo>
                          <a:cubicBezTo>
                            <a:pt x="25" y="2"/>
                            <a:pt x="21" y="6"/>
                            <a:pt x="31" y="0"/>
                          </a:cubicBezTo>
                          <a:close/>
                        </a:path>
                      </a:pathLst>
                    </a:custGeom>
                    <a:gradFill rotWithShape="0">
                      <a:gsLst>
                        <a:gs pos="0">
                          <a:srgbClr val="95FF95"/>
                        </a:gs>
                        <a:gs pos="100000">
                          <a:srgbClr val="95FF95">
                            <a:gamma/>
                            <a:tint val="20000"/>
                            <a:invGamma/>
                          </a:srgbClr>
                        </a:gs>
                      </a:gsLst>
                      <a:path path="rect">
                        <a:fillToRect l="50000" t="50000" r="50000" b="50000"/>
                      </a:path>
                    </a:gradFill>
                    <a:ln w="9525" cap="flat" cmpd="sng">
                      <a:noFill/>
                      <a:prstDash val="solid"/>
                      <a:round/>
                      <a:headEnd/>
                      <a:tailEnd/>
                    </a:ln>
                    <a:effectLst/>
                  </p:spPr>
                  <p:txBody>
                    <a:bodyPr wrap="none" anchor="ctr"/>
                    <a:lstStyle/>
                    <a:p>
                      <a:endParaRPr lang="en-GB"/>
                    </a:p>
                  </p:txBody>
                </p:sp>
                <p:sp>
                  <p:nvSpPr>
                    <p:cNvPr id="565354" name="Freeform 106"/>
                    <p:cNvSpPr>
                      <a:spLocks/>
                    </p:cNvSpPr>
                    <p:nvPr/>
                  </p:nvSpPr>
                  <p:spPr bwMode="auto">
                    <a:xfrm>
                      <a:off x="774" y="100"/>
                      <a:ext cx="42" cy="27"/>
                    </a:xfrm>
                    <a:custGeom>
                      <a:avLst/>
                      <a:gdLst/>
                      <a:ahLst/>
                      <a:cxnLst>
                        <a:cxn ang="0">
                          <a:pos x="26" y="0"/>
                        </a:cxn>
                        <a:cxn ang="0">
                          <a:pos x="29" y="27"/>
                        </a:cxn>
                        <a:cxn ang="0">
                          <a:pos x="26" y="0"/>
                        </a:cxn>
                      </a:cxnLst>
                      <a:rect l="0" t="0" r="r" b="b"/>
                      <a:pathLst>
                        <a:path w="42" h="27">
                          <a:moveTo>
                            <a:pt x="26" y="0"/>
                          </a:moveTo>
                          <a:cubicBezTo>
                            <a:pt x="19" y="15"/>
                            <a:pt x="0" y="12"/>
                            <a:pt x="29" y="27"/>
                          </a:cubicBezTo>
                          <a:cubicBezTo>
                            <a:pt x="42" y="22"/>
                            <a:pt x="31" y="10"/>
                            <a:pt x="26" y="0"/>
                          </a:cubicBezTo>
                          <a:close/>
                        </a:path>
                      </a:pathLst>
                    </a:custGeom>
                    <a:gradFill rotWithShape="0">
                      <a:gsLst>
                        <a:gs pos="0">
                          <a:srgbClr val="95FF95"/>
                        </a:gs>
                        <a:gs pos="100000">
                          <a:srgbClr val="95FF95">
                            <a:gamma/>
                            <a:tint val="20000"/>
                            <a:invGamma/>
                          </a:srgbClr>
                        </a:gs>
                      </a:gsLst>
                      <a:path path="rect">
                        <a:fillToRect l="50000" t="50000" r="50000" b="50000"/>
                      </a:path>
                    </a:gradFill>
                    <a:ln w="9525" cap="flat" cmpd="sng">
                      <a:noFill/>
                      <a:prstDash val="solid"/>
                      <a:round/>
                      <a:headEnd/>
                      <a:tailEnd/>
                    </a:ln>
                    <a:effectLst/>
                  </p:spPr>
                  <p:txBody>
                    <a:bodyPr wrap="none" anchor="ctr"/>
                    <a:lstStyle/>
                    <a:p>
                      <a:endParaRPr lang="en-GB"/>
                    </a:p>
                  </p:txBody>
                </p:sp>
                <p:sp>
                  <p:nvSpPr>
                    <p:cNvPr id="565355" name="Freeform 107"/>
                    <p:cNvSpPr>
                      <a:spLocks/>
                    </p:cNvSpPr>
                    <p:nvPr/>
                  </p:nvSpPr>
                  <p:spPr bwMode="auto">
                    <a:xfrm>
                      <a:off x="497" y="103"/>
                      <a:ext cx="281" cy="136"/>
                    </a:xfrm>
                    <a:custGeom>
                      <a:avLst/>
                      <a:gdLst/>
                      <a:ahLst/>
                      <a:cxnLst>
                        <a:cxn ang="0">
                          <a:pos x="69" y="81"/>
                        </a:cxn>
                        <a:cxn ang="0">
                          <a:pos x="55" y="75"/>
                        </a:cxn>
                        <a:cxn ang="0">
                          <a:pos x="49" y="57"/>
                        </a:cxn>
                        <a:cxn ang="0">
                          <a:pos x="73" y="70"/>
                        </a:cxn>
                        <a:cxn ang="0">
                          <a:pos x="91" y="64"/>
                        </a:cxn>
                        <a:cxn ang="0">
                          <a:pos x="102" y="60"/>
                        </a:cxn>
                        <a:cxn ang="0">
                          <a:pos x="120" y="70"/>
                        </a:cxn>
                        <a:cxn ang="0">
                          <a:pos x="144" y="63"/>
                        </a:cxn>
                        <a:cxn ang="0">
                          <a:pos x="160" y="48"/>
                        </a:cxn>
                        <a:cxn ang="0">
                          <a:pos x="180" y="22"/>
                        </a:cxn>
                        <a:cxn ang="0">
                          <a:pos x="207" y="15"/>
                        </a:cxn>
                        <a:cxn ang="0">
                          <a:pos x="216" y="0"/>
                        </a:cxn>
                        <a:cxn ang="0">
                          <a:pos x="240" y="4"/>
                        </a:cxn>
                        <a:cxn ang="0">
                          <a:pos x="244" y="0"/>
                        </a:cxn>
                        <a:cxn ang="0">
                          <a:pos x="256" y="6"/>
                        </a:cxn>
                        <a:cxn ang="0">
                          <a:pos x="279" y="3"/>
                        </a:cxn>
                        <a:cxn ang="0">
                          <a:pos x="259" y="16"/>
                        </a:cxn>
                        <a:cxn ang="0">
                          <a:pos x="270" y="31"/>
                        </a:cxn>
                        <a:cxn ang="0">
                          <a:pos x="237" y="36"/>
                        </a:cxn>
                        <a:cxn ang="0">
                          <a:pos x="205" y="43"/>
                        </a:cxn>
                        <a:cxn ang="0">
                          <a:pos x="202" y="57"/>
                        </a:cxn>
                        <a:cxn ang="0">
                          <a:pos x="189" y="67"/>
                        </a:cxn>
                        <a:cxn ang="0">
                          <a:pos x="183" y="78"/>
                        </a:cxn>
                        <a:cxn ang="0">
                          <a:pos x="162" y="88"/>
                        </a:cxn>
                        <a:cxn ang="0">
                          <a:pos x="157" y="103"/>
                        </a:cxn>
                        <a:cxn ang="0">
                          <a:pos x="132" y="118"/>
                        </a:cxn>
                        <a:cxn ang="0">
                          <a:pos x="120" y="130"/>
                        </a:cxn>
                        <a:cxn ang="0">
                          <a:pos x="96" y="136"/>
                        </a:cxn>
                        <a:cxn ang="0">
                          <a:pos x="72" y="124"/>
                        </a:cxn>
                        <a:cxn ang="0">
                          <a:pos x="60" y="117"/>
                        </a:cxn>
                        <a:cxn ang="0">
                          <a:pos x="19" y="93"/>
                        </a:cxn>
                        <a:cxn ang="0">
                          <a:pos x="9" y="82"/>
                        </a:cxn>
                        <a:cxn ang="0">
                          <a:pos x="0" y="75"/>
                        </a:cxn>
                        <a:cxn ang="0">
                          <a:pos x="61" y="87"/>
                        </a:cxn>
                        <a:cxn ang="0">
                          <a:pos x="70" y="85"/>
                        </a:cxn>
                        <a:cxn ang="0">
                          <a:pos x="69" y="81"/>
                        </a:cxn>
                      </a:cxnLst>
                      <a:rect l="0" t="0" r="r" b="b"/>
                      <a:pathLst>
                        <a:path w="281" h="136">
                          <a:moveTo>
                            <a:pt x="69" y="81"/>
                          </a:moveTo>
                          <a:cubicBezTo>
                            <a:pt x="64" y="78"/>
                            <a:pt x="61" y="76"/>
                            <a:pt x="55" y="75"/>
                          </a:cubicBezTo>
                          <a:cubicBezTo>
                            <a:pt x="50" y="66"/>
                            <a:pt x="48" y="68"/>
                            <a:pt x="49" y="57"/>
                          </a:cubicBezTo>
                          <a:cubicBezTo>
                            <a:pt x="62" y="58"/>
                            <a:pt x="63" y="62"/>
                            <a:pt x="73" y="70"/>
                          </a:cubicBezTo>
                          <a:cubicBezTo>
                            <a:pt x="79" y="57"/>
                            <a:pt x="75" y="61"/>
                            <a:pt x="91" y="64"/>
                          </a:cubicBezTo>
                          <a:cubicBezTo>
                            <a:pt x="100" y="68"/>
                            <a:pt x="93" y="62"/>
                            <a:pt x="102" y="60"/>
                          </a:cubicBezTo>
                          <a:cubicBezTo>
                            <a:pt x="109" y="63"/>
                            <a:pt x="114" y="66"/>
                            <a:pt x="120" y="70"/>
                          </a:cubicBezTo>
                          <a:cubicBezTo>
                            <a:pt x="127" y="65"/>
                            <a:pt x="144" y="63"/>
                            <a:pt x="144" y="63"/>
                          </a:cubicBezTo>
                          <a:cubicBezTo>
                            <a:pt x="150" y="55"/>
                            <a:pt x="152" y="54"/>
                            <a:pt x="160" y="48"/>
                          </a:cubicBezTo>
                          <a:cubicBezTo>
                            <a:pt x="158" y="31"/>
                            <a:pt x="163" y="24"/>
                            <a:pt x="180" y="22"/>
                          </a:cubicBezTo>
                          <a:cubicBezTo>
                            <a:pt x="187" y="17"/>
                            <a:pt x="198" y="16"/>
                            <a:pt x="207" y="15"/>
                          </a:cubicBezTo>
                          <a:cubicBezTo>
                            <a:pt x="214" y="12"/>
                            <a:pt x="213" y="6"/>
                            <a:pt x="216" y="0"/>
                          </a:cubicBezTo>
                          <a:cubicBezTo>
                            <a:pt x="224" y="1"/>
                            <a:pt x="232" y="3"/>
                            <a:pt x="240" y="4"/>
                          </a:cubicBezTo>
                          <a:cubicBezTo>
                            <a:pt x="241" y="3"/>
                            <a:pt x="242" y="0"/>
                            <a:pt x="244" y="0"/>
                          </a:cubicBezTo>
                          <a:cubicBezTo>
                            <a:pt x="248" y="1"/>
                            <a:pt x="256" y="6"/>
                            <a:pt x="256" y="6"/>
                          </a:cubicBezTo>
                          <a:cubicBezTo>
                            <a:pt x="266" y="2"/>
                            <a:pt x="266" y="1"/>
                            <a:pt x="279" y="3"/>
                          </a:cubicBezTo>
                          <a:cubicBezTo>
                            <a:pt x="281" y="20"/>
                            <a:pt x="271" y="9"/>
                            <a:pt x="259" y="16"/>
                          </a:cubicBezTo>
                          <a:cubicBezTo>
                            <a:pt x="261" y="26"/>
                            <a:pt x="262" y="26"/>
                            <a:pt x="270" y="31"/>
                          </a:cubicBezTo>
                          <a:cubicBezTo>
                            <a:pt x="266" y="46"/>
                            <a:pt x="250" y="37"/>
                            <a:pt x="237" y="36"/>
                          </a:cubicBezTo>
                          <a:cubicBezTo>
                            <a:pt x="224" y="36"/>
                            <a:pt x="211" y="31"/>
                            <a:pt x="205" y="43"/>
                          </a:cubicBezTo>
                          <a:cubicBezTo>
                            <a:pt x="215" y="53"/>
                            <a:pt x="215" y="54"/>
                            <a:pt x="202" y="57"/>
                          </a:cubicBezTo>
                          <a:cubicBezTo>
                            <a:pt x="197" y="61"/>
                            <a:pt x="195" y="64"/>
                            <a:pt x="189" y="67"/>
                          </a:cubicBezTo>
                          <a:cubicBezTo>
                            <a:pt x="179" y="65"/>
                            <a:pt x="180" y="69"/>
                            <a:pt x="183" y="78"/>
                          </a:cubicBezTo>
                          <a:cubicBezTo>
                            <a:pt x="179" y="87"/>
                            <a:pt x="169" y="81"/>
                            <a:pt x="162" y="88"/>
                          </a:cubicBezTo>
                          <a:cubicBezTo>
                            <a:pt x="160" y="93"/>
                            <a:pt x="159" y="98"/>
                            <a:pt x="157" y="103"/>
                          </a:cubicBezTo>
                          <a:cubicBezTo>
                            <a:pt x="155" y="122"/>
                            <a:pt x="152" y="117"/>
                            <a:pt x="132" y="118"/>
                          </a:cubicBezTo>
                          <a:cubicBezTo>
                            <a:pt x="126" y="122"/>
                            <a:pt x="125" y="126"/>
                            <a:pt x="120" y="130"/>
                          </a:cubicBezTo>
                          <a:cubicBezTo>
                            <a:pt x="108" y="128"/>
                            <a:pt x="106" y="128"/>
                            <a:pt x="96" y="136"/>
                          </a:cubicBezTo>
                          <a:cubicBezTo>
                            <a:pt x="81" y="135"/>
                            <a:pt x="83" y="130"/>
                            <a:pt x="72" y="124"/>
                          </a:cubicBezTo>
                          <a:cubicBezTo>
                            <a:pt x="68" y="122"/>
                            <a:pt x="60" y="117"/>
                            <a:pt x="60" y="117"/>
                          </a:cubicBezTo>
                          <a:cubicBezTo>
                            <a:pt x="53" y="99"/>
                            <a:pt x="37" y="94"/>
                            <a:pt x="19" y="93"/>
                          </a:cubicBezTo>
                          <a:cubicBezTo>
                            <a:pt x="13" y="90"/>
                            <a:pt x="13" y="86"/>
                            <a:pt x="9" y="82"/>
                          </a:cubicBezTo>
                          <a:cubicBezTo>
                            <a:pt x="6" y="79"/>
                            <a:pt x="0" y="75"/>
                            <a:pt x="0" y="75"/>
                          </a:cubicBezTo>
                          <a:cubicBezTo>
                            <a:pt x="25" y="71"/>
                            <a:pt x="40" y="77"/>
                            <a:pt x="61" y="87"/>
                          </a:cubicBezTo>
                          <a:cubicBezTo>
                            <a:pt x="64" y="86"/>
                            <a:pt x="68" y="87"/>
                            <a:pt x="70" y="85"/>
                          </a:cubicBezTo>
                          <a:cubicBezTo>
                            <a:pt x="71" y="84"/>
                            <a:pt x="69" y="80"/>
                            <a:pt x="69" y="81"/>
                          </a:cubicBezTo>
                          <a:close/>
                        </a:path>
                      </a:pathLst>
                    </a:custGeom>
                    <a:gradFill rotWithShape="0">
                      <a:gsLst>
                        <a:gs pos="0">
                          <a:srgbClr val="95FF95"/>
                        </a:gs>
                        <a:gs pos="100000">
                          <a:srgbClr val="95FF95">
                            <a:gamma/>
                            <a:tint val="20000"/>
                            <a:invGamma/>
                          </a:srgbClr>
                        </a:gs>
                      </a:gsLst>
                      <a:path path="rect">
                        <a:fillToRect l="50000" t="50000" r="50000" b="50000"/>
                      </a:path>
                    </a:gradFill>
                    <a:ln w="9525" cap="flat" cmpd="sng">
                      <a:noFill/>
                      <a:prstDash val="solid"/>
                      <a:round/>
                      <a:headEnd/>
                      <a:tailEnd/>
                    </a:ln>
                    <a:effectLst/>
                  </p:spPr>
                  <p:txBody>
                    <a:bodyPr wrap="none" anchor="ctr"/>
                    <a:lstStyle/>
                    <a:p>
                      <a:endParaRPr lang="en-GB"/>
                    </a:p>
                  </p:txBody>
                </p:sp>
                <p:sp>
                  <p:nvSpPr>
                    <p:cNvPr id="565356" name="Freeform 108"/>
                    <p:cNvSpPr>
                      <a:spLocks/>
                    </p:cNvSpPr>
                    <p:nvPr/>
                  </p:nvSpPr>
                  <p:spPr bwMode="auto">
                    <a:xfrm>
                      <a:off x="735" y="80"/>
                      <a:ext cx="14" cy="15"/>
                    </a:xfrm>
                    <a:custGeom>
                      <a:avLst/>
                      <a:gdLst/>
                      <a:ahLst/>
                      <a:cxnLst>
                        <a:cxn ang="0">
                          <a:pos x="14" y="6"/>
                        </a:cxn>
                        <a:cxn ang="0">
                          <a:pos x="0" y="6"/>
                        </a:cxn>
                        <a:cxn ang="0">
                          <a:pos x="14" y="6"/>
                        </a:cxn>
                      </a:cxnLst>
                      <a:rect l="0" t="0" r="r" b="b"/>
                      <a:pathLst>
                        <a:path w="14" h="15">
                          <a:moveTo>
                            <a:pt x="14" y="6"/>
                          </a:moveTo>
                          <a:cubicBezTo>
                            <a:pt x="7" y="5"/>
                            <a:pt x="5" y="0"/>
                            <a:pt x="0" y="6"/>
                          </a:cubicBezTo>
                          <a:cubicBezTo>
                            <a:pt x="3" y="15"/>
                            <a:pt x="14" y="12"/>
                            <a:pt x="14" y="6"/>
                          </a:cubicBezTo>
                          <a:close/>
                        </a:path>
                      </a:pathLst>
                    </a:custGeom>
                    <a:gradFill rotWithShape="0">
                      <a:gsLst>
                        <a:gs pos="0">
                          <a:srgbClr val="95FF95"/>
                        </a:gs>
                        <a:gs pos="100000">
                          <a:srgbClr val="95FF95">
                            <a:gamma/>
                            <a:tint val="20000"/>
                            <a:invGamma/>
                          </a:srgbClr>
                        </a:gs>
                      </a:gsLst>
                      <a:path path="rect">
                        <a:fillToRect l="50000" t="50000" r="50000" b="50000"/>
                      </a:path>
                    </a:gradFill>
                    <a:ln w="9525" cap="flat" cmpd="sng">
                      <a:noFill/>
                      <a:prstDash val="solid"/>
                      <a:round/>
                      <a:headEnd/>
                      <a:tailEnd/>
                    </a:ln>
                    <a:effectLst/>
                  </p:spPr>
                  <p:txBody>
                    <a:bodyPr wrap="none" anchor="ctr"/>
                    <a:lstStyle/>
                    <a:p>
                      <a:endParaRPr lang="en-GB"/>
                    </a:p>
                  </p:txBody>
                </p:sp>
                <p:sp>
                  <p:nvSpPr>
                    <p:cNvPr id="565357" name="Freeform 109"/>
                    <p:cNvSpPr>
                      <a:spLocks/>
                    </p:cNvSpPr>
                    <p:nvPr/>
                  </p:nvSpPr>
                  <p:spPr bwMode="auto">
                    <a:xfrm>
                      <a:off x="1005" y="294"/>
                      <a:ext cx="28" cy="23"/>
                    </a:xfrm>
                    <a:custGeom>
                      <a:avLst/>
                      <a:gdLst/>
                      <a:ahLst/>
                      <a:cxnLst>
                        <a:cxn ang="0">
                          <a:pos x="26" y="2"/>
                        </a:cxn>
                        <a:cxn ang="0">
                          <a:pos x="0" y="17"/>
                        </a:cxn>
                        <a:cxn ang="0">
                          <a:pos x="18" y="22"/>
                        </a:cxn>
                        <a:cxn ang="0">
                          <a:pos x="21" y="10"/>
                        </a:cxn>
                        <a:cxn ang="0">
                          <a:pos x="26" y="2"/>
                        </a:cxn>
                      </a:cxnLst>
                      <a:rect l="0" t="0" r="r" b="b"/>
                      <a:pathLst>
                        <a:path w="28" h="23">
                          <a:moveTo>
                            <a:pt x="26" y="2"/>
                          </a:moveTo>
                          <a:cubicBezTo>
                            <a:pt x="8" y="5"/>
                            <a:pt x="14" y="14"/>
                            <a:pt x="0" y="17"/>
                          </a:cubicBezTo>
                          <a:cubicBezTo>
                            <a:pt x="7" y="23"/>
                            <a:pt x="9" y="23"/>
                            <a:pt x="18" y="22"/>
                          </a:cubicBezTo>
                          <a:cubicBezTo>
                            <a:pt x="20" y="18"/>
                            <a:pt x="19" y="13"/>
                            <a:pt x="21" y="10"/>
                          </a:cubicBezTo>
                          <a:cubicBezTo>
                            <a:pt x="28" y="0"/>
                            <a:pt x="26" y="18"/>
                            <a:pt x="26" y="2"/>
                          </a:cubicBezTo>
                          <a:close/>
                        </a:path>
                      </a:pathLst>
                    </a:custGeom>
                    <a:gradFill rotWithShape="0">
                      <a:gsLst>
                        <a:gs pos="0">
                          <a:srgbClr val="95FF95"/>
                        </a:gs>
                        <a:gs pos="100000">
                          <a:srgbClr val="95FF95">
                            <a:gamma/>
                            <a:tint val="20000"/>
                            <a:invGamma/>
                          </a:srgbClr>
                        </a:gs>
                      </a:gsLst>
                      <a:path path="rect">
                        <a:fillToRect l="50000" t="50000" r="50000" b="50000"/>
                      </a:path>
                    </a:gradFill>
                    <a:ln w="9525" cap="flat" cmpd="sng">
                      <a:noFill/>
                      <a:prstDash val="solid"/>
                      <a:round/>
                      <a:headEnd/>
                      <a:tailEnd/>
                    </a:ln>
                    <a:effectLst/>
                  </p:spPr>
                  <p:txBody>
                    <a:bodyPr wrap="none" anchor="ctr"/>
                    <a:lstStyle/>
                    <a:p>
                      <a:endParaRPr lang="en-GB"/>
                    </a:p>
                  </p:txBody>
                </p:sp>
              </p:grpSp>
              <p:grpSp>
                <p:nvGrpSpPr>
                  <p:cNvPr id="18" name="Group 110"/>
                  <p:cNvGrpSpPr>
                    <a:grpSpLocks/>
                  </p:cNvGrpSpPr>
                  <p:nvPr/>
                </p:nvGrpSpPr>
                <p:grpSpPr bwMode="auto">
                  <a:xfrm>
                    <a:off x="1560" y="1210"/>
                    <a:ext cx="3140" cy="1545"/>
                    <a:chOff x="1752" y="1854"/>
                    <a:chExt cx="2016" cy="1179"/>
                  </a:xfrm>
                </p:grpSpPr>
                <p:sp>
                  <p:nvSpPr>
                    <p:cNvPr id="565359" name="Line 111"/>
                    <p:cNvSpPr>
                      <a:spLocks noChangeShapeType="1"/>
                    </p:cNvSpPr>
                    <p:nvPr/>
                  </p:nvSpPr>
                  <p:spPr bwMode="auto">
                    <a:xfrm>
                      <a:off x="1926" y="2220"/>
                      <a:ext cx="1023" cy="696"/>
                    </a:xfrm>
                    <a:prstGeom prst="line">
                      <a:avLst/>
                    </a:prstGeom>
                    <a:noFill/>
                    <a:ln w="9525">
                      <a:solidFill>
                        <a:srgbClr val="006600"/>
                      </a:solidFill>
                      <a:round/>
                      <a:headEnd/>
                      <a:tailEnd/>
                    </a:ln>
                    <a:effectLst/>
                  </p:spPr>
                  <p:txBody>
                    <a:bodyPr wrap="none" anchor="ctr"/>
                    <a:lstStyle/>
                    <a:p>
                      <a:endParaRPr lang="en-GB"/>
                    </a:p>
                  </p:txBody>
                </p:sp>
                <p:sp>
                  <p:nvSpPr>
                    <p:cNvPr id="565360" name="Line 112"/>
                    <p:cNvSpPr>
                      <a:spLocks noChangeShapeType="1"/>
                    </p:cNvSpPr>
                    <p:nvPr/>
                  </p:nvSpPr>
                  <p:spPr bwMode="auto">
                    <a:xfrm>
                      <a:off x="2106" y="2139"/>
                      <a:ext cx="1011" cy="666"/>
                    </a:xfrm>
                    <a:prstGeom prst="line">
                      <a:avLst/>
                    </a:prstGeom>
                    <a:noFill/>
                    <a:ln w="9525">
                      <a:solidFill>
                        <a:srgbClr val="006600"/>
                      </a:solidFill>
                      <a:round/>
                      <a:headEnd/>
                      <a:tailEnd/>
                    </a:ln>
                    <a:effectLst/>
                  </p:spPr>
                  <p:txBody>
                    <a:bodyPr wrap="none" anchor="ctr"/>
                    <a:lstStyle/>
                    <a:p>
                      <a:endParaRPr lang="en-GB"/>
                    </a:p>
                  </p:txBody>
                </p:sp>
                <p:sp>
                  <p:nvSpPr>
                    <p:cNvPr id="565361" name="Line 113"/>
                    <p:cNvSpPr>
                      <a:spLocks noChangeShapeType="1"/>
                    </p:cNvSpPr>
                    <p:nvPr/>
                  </p:nvSpPr>
                  <p:spPr bwMode="auto">
                    <a:xfrm>
                      <a:off x="2277" y="2064"/>
                      <a:ext cx="1035" cy="636"/>
                    </a:xfrm>
                    <a:prstGeom prst="line">
                      <a:avLst/>
                    </a:prstGeom>
                    <a:noFill/>
                    <a:ln w="9525">
                      <a:solidFill>
                        <a:srgbClr val="006600"/>
                      </a:solidFill>
                      <a:round/>
                      <a:headEnd/>
                      <a:tailEnd/>
                    </a:ln>
                    <a:effectLst/>
                  </p:spPr>
                  <p:txBody>
                    <a:bodyPr wrap="none" anchor="ctr"/>
                    <a:lstStyle/>
                    <a:p>
                      <a:endParaRPr lang="en-GB"/>
                    </a:p>
                  </p:txBody>
                </p:sp>
                <p:sp>
                  <p:nvSpPr>
                    <p:cNvPr id="565362" name="Line 114"/>
                    <p:cNvSpPr>
                      <a:spLocks noChangeShapeType="1"/>
                    </p:cNvSpPr>
                    <p:nvPr/>
                  </p:nvSpPr>
                  <p:spPr bwMode="auto">
                    <a:xfrm>
                      <a:off x="2439" y="1989"/>
                      <a:ext cx="1032" cy="612"/>
                    </a:xfrm>
                    <a:prstGeom prst="line">
                      <a:avLst/>
                    </a:prstGeom>
                    <a:noFill/>
                    <a:ln w="9525">
                      <a:solidFill>
                        <a:srgbClr val="006600"/>
                      </a:solidFill>
                      <a:round/>
                      <a:headEnd/>
                      <a:tailEnd/>
                    </a:ln>
                    <a:effectLst/>
                  </p:spPr>
                  <p:txBody>
                    <a:bodyPr wrap="none" anchor="ctr"/>
                    <a:lstStyle/>
                    <a:p>
                      <a:endParaRPr lang="en-GB"/>
                    </a:p>
                  </p:txBody>
                </p:sp>
                <p:sp>
                  <p:nvSpPr>
                    <p:cNvPr id="565363" name="Line 115"/>
                    <p:cNvSpPr>
                      <a:spLocks noChangeShapeType="1"/>
                    </p:cNvSpPr>
                    <p:nvPr/>
                  </p:nvSpPr>
                  <p:spPr bwMode="auto">
                    <a:xfrm>
                      <a:off x="2595" y="1920"/>
                      <a:ext cx="1014" cy="579"/>
                    </a:xfrm>
                    <a:prstGeom prst="line">
                      <a:avLst/>
                    </a:prstGeom>
                    <a:noFill/>
                    <a:ln w="9525">
                      <a:solidFill>
                        <a:srgbClr val="006600"/>
                      </a:solidFill>
                      <a:round/>
                      <a:headEnd/>
                      <a:tailEnd/>
                    </a:ln>
                    <a:effectLst/>
                  </p:spPr>
                  <p:txBody>
                    <a:bodyPr wrap="none" anchor="ctr"/>
                    <a:lstStyle/>
                    <a:p>
                      <a:endParaRPr lang="en-GB"/>
                    </a:p>
                  </p:txBody>
                </p:sp>
                <p:sp>
                  <p:nvSpPr>
                    <p:cNvPr id="565364" name="Line 116"/>
                    <p:cNvSpPr>
                      <a:spLocks noChangeShapeType="1"/>
                    </p:cNvSpPr>
                    <p:nvPr/>
                  </p:nvSpPr>
                  <p:spPr bwMode="auto">
                    <a:xfrm flipV="1">
                      <a:off x="1929" y="1956"/>
                      <a:ext cx="993" cy="468"/>
                    </a:xfrm>
                    <a:prstGeom prst="line">
                      <a:avLst/>
                    </a:prstGeom>
                    <a:noFill/>
                    <a:ln w="9525">
                      <a:solidFill>
                        <a:srgbClr val="006600"/>
                      </a:solidFill>
                      <a:round/>
                      <a:headEnd/>
                      <a:tailEnd/>
                    </a:ln>
                    <a:effectLst/>
                  </p:spPr>
                  <p:txBody>
                    <a:bodyPr wrap="none" anchor="ctr"/>
                    <a:lstStyle/>
                    <a:p>
                      <a:endParaRPr lang="en-GB"/>
                    </a:p>
                  </p:txBody>
                </p:sp>
                <p:sp>
                  <p:nvSpPr>
                    <p:cNvPr id="565365" name="Line 117"/>
                    <p:cNvSpPr>
                      <a:spLocks noChangeShapeType="1"/>
                    </p:cNvSpPr>
                    <p:nvPr/>
                  </p:nvSpPr>
                  <p:spPr bwMode="auto">
                    <a:xfrm flipV="1">
                      <a:off x="2118" y="2064"/>
                      <a:ext cx="996" cy="498"/>
                    </a:xfrm>
                    <a:prstGeom prst="line">
                      <a:avLst/>
                    </a:prstGeom>
                    <a:noFill/>
                    <a:ln w="9525">
                      <a:solidFill>
                        <a:srgbClr val="006600"/>
                      </a:solidFill>
                      <a:round/>
                      <a:headEnd/>
                      <a:tailEnd/>
                    </a:ln>
                    <a:effectLst/>
                  </p:spPr>
                  <p:txBody>
                    <a:bodyPr wrap="none" anchor="ctr"/>
                    <a:lstStyle/>
                    <a:p>
                      <a:endParaRPr lang="en-GB"/>
                    </a:p>
                  </p:txBody>
                </p:sp>
                <p:sp>
                  <p:nvSpPr>
                    <p:cNvPr id="565366" name="Line 118"/>
                    <p:cNvSpPr>
                      <a:spLocks noChangeShapeType="1"/>
                    </p:cNvSpPr>
                    <p:nvPr/>
                  </p:nvSpPr>
                  <p:spPr bwMode="auto">
                    <a:xfrm flipV="1">
                      <a:off x="2313" y="2169"/>
                      <a:ext cx="1005" cy="537"/>
                    </a:xfrm>
                    <a:prstGeom prst="line">
                      <a:avLst/>
                    </a:prstGeom>
                    <a:noFill/>
                    <a:ln w="9525">
                      <a:solidFill>
                        <a:srgbClr val="006600"/>
                      </a:solidFill>
                      <a:round/>
                      <a:headEnd/>
                      <a:tailEnd/>
                    </a:ln>
                    <a:effectLst/>
                  </p:spPr>
                  <p:txBody>
                    <a:bodyPr wrap="none" anchor="ctr"/>
                    <a:lstStyle/>
                    <a:p>
                      <a:endParaRPr lang="en-GB"/>
                    </a:p>
                  </p:txBody>
                </p:sp>
                <p:sp>
                  <p:nvSpPr>
                    <p:cNvPr id="565367" name="Line 119"/>
                    <p:cNvSpPr>
                      <a:spLocks noChangeShapeType="1"/>
                    </p:cNvSpPr>
                    <p:nvPr/>
                  </p:nvSpPr>
                  <p:spPr bwMode="auto">
                    <a:xfrm flipV="1">
                      <a:off x="2526" y="2292"/>
                      <a:ext cx="1011" cy="570"/>
                    </a:xfrm>
                    <a:prstGeom prst="line">
                      <a:avLst/>
                    </a:prstGeom>
                    <a:noFill/>
                    <a:ln w="9525">
                      <a:solidFill>
                        <a:srgbClr val="006600"/>
                      </a:solidFill>
                      <a:round/>
                      <a:headEnd/>
                      <a:tailEnd/>
                    </a:ln>
                    <a:effectLst/>
                  </p:spPr>
                  <p:txBody>
                    <a:bodyPr wrap="none" anchor="ctr"/>
                    <a:lstStyle/>
                    <a:p>
                      <a:endParaRPr lang="en-GB"/>
                    </a:p>
                  </p:txBody>
                </p:sp>
                <p:sp>
                  <p:nvSpPr>
                    <p:cNvPr id="565368" name="Freeform 120"/>
                    <p:cNvSpPr>
                      <a:spLocks/>
                    </p:cNvSpPr>
                    <p:nvPr/>
                  </p:nvSpPr>
                  <p:spPr bwMode="auto">
                    <a:xfrm>
                      <a:off x="1752" y="1854"/>
                      <a:ext cx="2016" cy="1179"/>
                    </a:xfrm>
                    <a:custGeom>
                      <a:avLst/>
                      <a:gdLst/>
                      <a:ahLst/>
                      <a:cxnLst>
                        <a:cxn ang="0">
                          <a:pos x="0" y="444"/>
                        </a:cxn>
                        <a:cxn ang="0">
                          <a:pos x="1002" y="1179"/>
                        </a:cxn>
                        <a:cxn ang="0">
                          <a:pos x="2016" y="564"/>
                        </a:cxn>
                        <a:cxn ang="0">
                          <a:pos x="993" y="0"/>
                        </a:cxn>
                        <a:cxn ang="0">
                          <a:pos x="0" y="444"/>
                        </a:cxn>
                      </a:cxnLst>
                      <a:rect l="0" t="0" r="r" b="b"/>
                      <a:pathLst>
                        <a:path w="2016" h="1179">
                          <a:moveTo>
                            <a:pt x="0" y="444"/>
                          </a:moveTo>
                          <a:lnTo>
                            <a:pt x="1002" y="1179"/>
                          </a:lnTo>
                          <a:lnTo>
                            <a:pt x="2016" y="564"/>
                          </a:lnTo>
                          <a:lnTo>
                            <a:pt x="993" y="0"/>
                          </a:lnTo>
                          <a:lnTo>
                            <a:pt x="0" y="444"/>
                          </a:lnTo>
                          <a:close/>
                        </a:path>
                      </a:pathLst>
                    </a:custGeom>
                    <a:noFill/>
                    <a:ln w="9525" cap="flat" cmpd="sng">
                      <a:solidFill>
                        <a:srgbClr val="006600"/>
                      </a:solidFill>
                      <a:prstDash val="solid"/>
                      <a:round/>
                      <a:headEnd/>
                      <a:tailEnd/>
                    </a:ln>
                    <a:effectLst/>
                  </p:spPr>
                  <p:txBody>
                    <a:bodyPr wrap="none" anchor="ctr"/>
                    <a:lstStyle/>
                    <a:p>
                      <a:endParaRPr lang="en-GB"/>
                    </a:p>
                  </p:txBody>
                </p:sp>
              </p:grpSp>
              <p:grpSp>
                <p:nvGrpSpPr>
                  <p:cNvPr id="19" name="Group 121"/>
                  <p:cNvGrpSpPr>
                    <a:grpSpLocks/>
                  </p:cNvGrpSpPr>
                  <p:nvPr/>
                </p:nvGrpSpPr>
                <p:grpSpPr bwMode="auto">
                  <a:xfrm>
                    <a:off x="1945" y="1530"/>
                    <a:ext cx="2758" cy="1120"/>
                    <a:chOff x="2002" y="2098"/>
                    <a:chExt cx="1771" cy="854"/>
                  </a:xfrm>
                </p:grpSpPr>
                <p:sp>
                  <p:nvSpPr>
                    <p:cNvPr id="565370" name="Freeform 122"/>
                    <p:cNvSpPr>
                      <a:spLocks/>
                    </p:cNvSpPr>
                    <p:nvPr/>
                  </p:nvSpPr>
                  <p:spPr bwMode="auto">
                    <a:xfrm>
                      <a:off x="2673" y="2750"/>
                      <a:ext cx="397" cy="173"/>
                    </a:xfrm>
                    <a:custGeom>
                      <a:avLst/>
                      <a:gdLst/>
                      <a:ahLst/>
                      <a:cxnLst>
                        <a:cxn ang="0">
                          <a:pos x="262" y="168"/>
                        </a:cxn>
                        <a:cxn ang="0">
                          <a:pos x="229" y="171"/>
                        </a:cxn>
                        <a:cxn ang="0">
                          <a:pos x="200" y="171"/>
                        </a:cxn>
                        <a:cxn ang="0">
                          <a:pos x="154" y="164"/>
                        </a:cxn>
                        <a:cxn ang="0">
                          <a:pos x="140" y="135"/>
                        </a:cxn>
                        <a:cxn ang="0">
                          <a:pos x="123" y="123"/>
                        </a:cxn>
                        <a:cxn ang="0">
                          <a:pos x="92" y="132"/>
                        </a:cxn>
                        <a:cxn ang="0">
                          <a:pos x="70" y="130"/>
                        </a:cxn>
                        <a:cxn ang="0">
                          <a:pos x="61" y="111"/>
                        </a:cxn>
                        <a:cxn ang="0">
                          <a:pos x="27" y="94"/>
                        </a:cxn>
                        <a:cxn ang="0">
                          <a:pos x="10" y="113"/>
                        </a:cxn>
                        <a:cxn ang="0">
                          <a:pos x="39" y="87"/>
                        </a:cxn>
                        <a:cxn ang="0">
                          <a:pos x="51" y="77"/>
                        </a:cxn>
                        <a:cxn ang="0">
                          <a:pos x="32" y="72"/>
                        </a:cxn>
                        <a:cxn ang="0">
                          <a:pos x="44" y="63"/>
                        </a:cxn>
                        <a:cxn ang="0">
                          <a:pos x="27" y="44"/>
                        </a:cxn>
                        <a:cxn ang="0">
                          <a:pos x="58" y="27"/>
                        </a:cxn>
                        <a:cxn ang="0">
                          <a:pos x="61" y="8"/>
                        </a:cxn>
                        <a:cxn ang="0">
                          <a:pos x="85" y="0"/>
                        </a:cxn>
                        <a:cxn ang="0">
                          <a:pos x="133" y="24"/>
                        </a:cxn>
                        <a:cxn ang="0">
                          <a:pos x="154" y="29"/>
                        </a:cxn>
                        <a:cxn ang="0">
                          <a:pos x="169" y="10"/>
                        </a:cxn>
                        <a:cxn ang="0">
                          <a:pos x="219" y="41"/>
                        </a:cxn>
                        <a:cxn ang="0">
                          <a:pos x="248" y="36"/>
                        </a:cxn>
                        <a:cxn ang="0">
                          <a:pos x="277" y="20"/>
                        </a:cxn>
                        <a:cxn ang="0">
                          <a:pos x="327" y="36"/>
                        </a:cxn>
                        <a:cxn ang="0">
                          <a:pos x="353" y="65"/>
                        </a:cxn>
                        <a:cxn ang="0">
                          <a:pos x="397" y="92"/>
                        </a:cxn>
                        <a:cxn ang="0">
                          <a:pos x="262" y="168"/>
                        </a:cxn>
                      </a:cxnLst>
                      <a:rect l="0" t="0" r="r" b="b"/>
                      <a:pathLst>
                        <a:path w="397" h="173">
                          <a:moveTo>
                            <a:pt x="262" y="168"/>
                          </a:moveTo>
                          <a:cubicBezTo>
                            <a:pt x="249" y="173"/>
                            <a:pt x="243" y="173"/>
                            <a:pt x="229" y="171"/>
                          </a:cubicBezTo>
                          <a:cubicBezTo>
                            <a:pt x="221" y="159"/>
                            <a:pt x="211" y="163"/>
                            <a:pt x="200" y="171"/>
                          </a:cubicBezTo>
                          <a:cubicBezTo>
                            <a:pt x="184" y="169"/>
                            <a:pt x="170" y="166"/>
                            <a:pt x="154" y="164"/>
                          </a:cubicBezTo>
                          <a:cubicBezTo>
                            <a:pt x="148" y="155"/>
                            <a:pt x="148" y="142"/>
                            <a:pt x="140" y="135"/>
                          </a:cubicBezTo>
                          <a:cubicBezTo>
                            <a:pt x="135" y="130"/>
                            <a:pt x="123" y="123"/>
                            <a:pt x="123" y="123"/>
                          </a:cubicBezTo>
                          <a:cubicBezTo>
                            <a:pt x="108" y="125"/>
                            <a:pt x="105" y="128"/>
                            <a:pt x="92" y="132"/>
                          </a:cubicBezTo>
                          <a:cubicBezTo>
                            <a:pt x="85" y="131"/>
                            <a:pt x="77" y="132"/>
                            <a:pt x="70" y="130"/>
                          </a:cubicBezTo>
                          <a:cubicBezTo>
                            <a:pt x="56" y="127"/>
                            <a:pt x="68" y="121"/>
                            <a:pt x="61" y="111"/>
                          </a:cubicBezTo>
                          <a:cubicBezTo>
                            <a:pt x="53" y="101"/>
                            <a:pt x="39" y="96"/>
                            <a:pt x="27" y="94"/>
                          </a:cubicBezTo>
                          <a:cubicBezTo>
                            <a:pt x="8" y="96"/>
                            <a:pt x="0" y="95"/>
                            <a:pt x="10" y="113"/>
                          </a:cubicBezTo>
                          <a:cubicBezTo>
                            <a:pt x="27" y="110"/>
                            <a:pt x="27" y="98"/>
                            <a:pt x="39" y="87"/>
                          </a:cubicBezTo>
                          <a:cubicBezTo>
                            <a:pt x="45" y="89"/>
                            <a:pt x="62" y="91"/>
                            <a:pt x="51" y="77"/>
                          </a:cubicBezTo>
                          <a:cubicBezTo>
                            <a:pt x="47" y="72"/>
                            <a:pt x="38" y="74"/>
                            <a:pt x="32" y="72"/>
                          </a:cubicBezTo>
                          <a:cubicBezTo>
                            <a:pt x="25" y="56"/>
                            <a:pt x="30" y="74"/>
                            <a:pt x="44" y="63"/>
                          </a:cubicBezTo>
                          <a:cubicBezTo>
                            <a:pt x="49" y="59"/>
                            <a:pt x="29" y="45"/>
                            <a:pt x="27" y="44"/>
                          </a:cubicBezTo>
                          <a:cubicBezTo>
                            <a:pt x="31" y="30"/>
                            <a:pt x="45" y="29"/>
                            <a:pt x="58" y="27"/>
                          </a:cubicBezTo>
                          <a:cubicBezTo>
                            <a:pt x="59" y="21"/>
                            <a:pt x="58" y="14"/>
                            <a:pt x="61" y="8"/>
                          </a:cubicBezTo>
                          <a:cubicBezTo>
                            <a:pt x="64" y="0"/>
                            <a:pt x="85" y="0"/>
                            <a:pt x="85" y="0"/>
                          </a:cubicBezTo>
                          <a:cubicBezTo>
                            <a:pt x="104" y="5"/>
                            <a:pt x="113" y="21"/>
                            <a:pt x="133" y="24"/>
                          </a:cubicBezTo>
                          <a:cubicBezTo>
                            <a:pt x="149" y="36"/>
                            <a:pt x="142" y="37"/>
                            <a:pt x="154" y="29"/>
                          </a:cubicBezTo>
                          <a:cubicBezTo>
                            <a:pt x="159" y="18"/>
                            <a:pt x="157" y="16"/>
                            <a:pt x="169" y="10"/>
                          </a:cubicBezTo>
                          <a:cubicBezTo>
                            <a:pt x="185" y="22"/>
                            <a:pt x="203" y="29"/>
                            <a:pt x="219" y="41"/>
                          </a:cubicBezTo>
                          <a:cubicBezTo>
                            <a:pt x="229" y="39"/>
                            <a:pt x="238" y="38"/>
                            <a:pt x="248" y="36"/>
                          </a:cubicBezTo>
                          <a:cubicBezTo>
                            <a:pt x="255" y="35"/>
                            <a:pt x="263" y="23"/>
                            <a:pt x="277" y="20"/>
                          </a:cubicBezTo>
                          <a:cubicBezTo>
                            <a:pt x="295" y="23"/>
                            <a:pt x="309" y="32"/>
                            <a:pt x="327" y="36"/>
                          </a:cubicBezTo>
                          <a:cubicBezTo>
                            <a:pt x="334" y="48"/>
                            <a:pt x="339" y="61"/>
                            <a:pt x="353" y="65"/>
                          </a:cubicBezTo>
                          <a:cubicBezTo>
                            <a:pt x="356" y="73"/>
                            <a:pt x="388" y="92"/>
                            <a:pt x="397" y="92"/>
                          </a:cubicBezTo>
                          <a:lnTo>
                            <a:pt x="262" y="168"/>
                          </a:lnTo>
                          <a:close/>
                        </a:path>
                      </a:pathLst>
                    </a:custGeom>
                    <a:gradFill rotWithShape="0">
                      <a:gsLst>
                        <a:gs pos="0">
                          <a:srgbClr val="006600"/>
                        </a:gs>
                        <a:gs pos="50000">
                          <a:srgbClr val="006600">
                            <a:gamma/>
                            <a:shade val="46275"/>
                            <a:invGamma/>
                          </a:srgbClr>
                        </a:gs>
                        <a:gs pos="100000">
                          <a:srgbClr val="006600"/>
                        </a:gs>
                      </a:gsLst>
                      <a:lin ang="2700000" scaled="1"/>
                    </a:gradFill>
                    <a:ln w="9525" cap="flat" cmpd="sng">
                      <a:noFill/>
                      <a:prstDash val="solid"/>
                      <a:round/>
                      <a:headEnd/>
                      <a:tailEnd/>
                    </a:ln>
                    <a:effectLst/>
                  </p:spPr>
                  <p:txBody>
                    <a:bodyPr wrap="none" anchor="ctr"/>
                    <a:lstStyle/>
                    <a:p>
                      <a:endParaRPr lang="en-GB"/>
                    </a:p>
                  </p:txBody>
                </p:sp>
                <p:sp>
                  <p:nvSpPr>
                    <p:cNvPr id="565371" name="Freeform 123"/>
                    <p:cNvSpPr>
                      <a:spLocks/>
                    </p:cNvSpPr>
                    <p:nvPr/>
                  </p:nvSpPr>
                  <p:spPr bwMode="auto">
                    <a:xfrm>
                      <a:off x="2791" y="2911"/>
                      <a:ext cx="77" cy="41"/>
                    </a:xfrm>
                    <a:custGeom>
                      <a:avLst/>
                      <a:gdLst/>
                      <a:ahLst/>
                      <a:cxnLst>
                        <a:cxn ang="0">
                          <a:pos x="77" y="24"/>
                        </a:cxn>
                        <a:cxn ang="0">
                          <a:pos x="36" y="24"/>
                        </a:cxn>
                        <a:cxn ang="0">
                          <a:pos x="17" y="0"/>
                        </a:cxn>
                        <a:cxn ang="0">
                          <a:pos x="0" y="24"/>
                        </a:cxn>
                        <a:cxn ang="0">
                          <a:pos x="24" y="41"/>
                        </a:cxn>
                        <a:cxn ang="0">
                          <a:pos x="77" y="24"/>
                        </a:cxn>
                      </a:cxnLst>
                      <a:rect l="0" t="0" r="r" b="b"/>
                      <a:pathLst>
                        <a:path w="77" h="41">
                          <a:moveTo>
                            <a:pt x="77" y="24"/>
                          </a:moveTo>
                          <a:cubicBezTo>
                            <a:pt x="65" y="33"/>
                            <a:pt x="50" y="26"/>
                            <a:pt x="36" y="24"/>
                          </a:cubicBezTo>
                          <a:cubicBezTo>
                            <a:pt x="31" y="12"/>
                            <a:pt x="27" y="7"/>
                            <a:pt x="17" y="0"/>
                          </a:cubicBezTo>
                          <a:cubicBezTo>
                            <a:pt x="5" y="5"/>
                            <a:pt x="5" y="13"/>
                            <a:pt x="0" y="24"/>
                          </a:cubicBezTo>
                          <a:cubicBezTo>
                            <a:pt x="4" y="37"/>
                            <a:pt x="11" y="37"/>
                            <a:pt x="24" y="41"/>
                          </a:cubicBezTo>
                          <a:cubicBezTo>
                            <a:pt x="48" y="39"/>
                            <a:pt x="55" y="32"/>
                            <a:pt x="77" y="24"/>
                          </a:cubicBezTo>
                          <a:close/>
                        </a:path>
                      </a:pathLst>
                    </a:custGeom>
                    <a:gradFill rotWithShape="0">
                      <a:gsLst>
                        <a:gs pos="0">
                          <a:srgbClr val="006600"/>
                        </a:gs>
                        <a:gs pos="50000">
                          <a:srgbClr val="006600">
                            <a:gamma/>
                            <a:shade val="46275"/>
                            <a:invGamma/>
                          </a:srgbClr>
                        </a:gs>
                        <a:gs pos="100000">
                          <a:srgbClr val="006600"/>
                        </a:gs>
                      </a:gsLst>
                      <a:lin ang="2700000" scaled="1"/>
                    </a:gradFill>
                    <a:ln w="9525" cap="flat" cmpd="sng">
                      <a:noFill/>
                      <a:prstDash val="solid"/>
                      <a:round/>
                      <a:headEnd/>
                      <a:tailEnd/>
                    </a:ln>
                    <a:effectLst/>
                  </p:spPr>
                  <p:txBody>
                    <a:bodyPr wrap="none" anchor="ctr"/>
                    <a:lstStyle/>
                    <a:p>
                      <a:endParaRPr lang="en-GB"/>
                    </a:p>
                  </p:txBody>
                </p:sp>
                <p:sp>
                  <p:nvSpPr>
                    <p:cNvPr id="565372" name="Freeform 124"/>
                    <p:cNvSpPr>
                      <a:spLocks/>
                    </p:cNvSpPr>
                    <p:nvPr/>
                  </p:nvSpPr>
                  <p:spPr bwMode="auto">
                    <a:xfrm>
                      <a:off x="2539" y="2806"/>
                      <a:ext cx="92" cy="52"/>
                    </a:xfrm>
                    <a:custGeom>
                      <a:avLst/>
                      <a:gdLst/>
                      <a:ahLst/>
                      <a:cxnLst>
                        <a:cxn ang="0">
                          <a:pos x="87" y="33"/>
                        </a:cxn>
                        <a:cxn ang="0">
                          <a:pos x="55" y="16"/>
                        </a:cxn>
                        <a:cxn ang="0">
                          <a:pos x="27" y="0"/>
                        </a:cxn>
                        <a:cxn ang="0">
                          <a:pos x="22" y="16"/>
                        </a:cxn>
                        <a:cxn ang="0">
                          <a:pos x="39" y="38"/>
                        </a:cxn>
                        <a:cxn ang="0">
                          <a:pos x="67" y="45"/>
                        </a:cxn>
                        <a:cxn ang="0">
                          <a:pos x="87" y="33"/>
                        </a:cxn>
                      </a:cxnLst>
                      <a:rect l="0" t="0" r="r" b="b"/>
                      <a:pathLst>
                        <a:path w="92" h="52">
                          <a:moveTo>
                            <a:pt x="87" y="33"/>
                          </a:moveTo>
                          <a:cubicBezTo>
                            <a:pt x="74" y="30"/>
                            <a:pt x="66" y="23"/>
                            <a:pt x="55" y="16"/>
                          </a:cubicBezTo>
                          <a:cubicBezTo>
                            <a:pt x="48" y="4"/>
                            <a:pt x="40" y="3"/>
                            <a:pt x="27" y="0"/>
                          </a:cubicBezTo>
                          <a:cubicBezTo>
                            <a:pt x="2" y="3"/>
                            <a:pt x="0" y="10"/>
                            <a:pt x="22" y="16"/>
                          </a:cubicBezTo>
                          <a:cubicBezTo>
                            <a:pt x="30" y="28"/>
                            <a:pt x="24" y="35"/>
                            <a:pt x="39" y="38"/>
                          </a:cubicBezTo>
                          <a:cubicBezTo>
                            <a:pt x="51" y="35"/>
                            <a:pt x="56" y="42"/>
                            <a:pt x="67" y="45"/>
                          </a:cubicBezTo>
                          <a:cubicBezTo>
                            <a:pt x="79" y="52"/>
                            <a:pt x="92" y="49"/>
                            <a:pt x="87" y="33"/>
                          </a:cubicBezTo>
                          <a:close/>
                        </a:path>
                      </a:pathLst>
                    </a:custGeom>
                    <a:gradFill rotWithShape="0">
                      <a:gsLst>
                        <a:gs pos="0">
                          <a:srgbClr val="006600"/>
                        </a:gs>
                        <a:gs pos="50000">
                          <a:srgbClr val="006600">
                            <a:gamma/>
                            <a:shade val="46275"/>
                            <a:invGamma/>
                          </a:srgbClr>
                        </a:gs>
                        <a:gs pos="100000">
                          <a:srgbClr val="006600"/>
                        </a:gs>
                      </a:gsLst>
                      <a:lin ang="2700000" scaled="1"/>
                    </a:gradFill>
                    <a:ln w="9525" cap="flat" cmpd="sng">
                      <a:noFill/>
                      <a:prstDash val="solid"/>
                      <a:round/>
                      <a:headEnd/>
                      <a:tailEnd/>
                    </a:ln>
                    <a:effectLst/>
                  </p:spPr>
                  <p:txBody>
                    <a:bodyPr wrap="none" anchor="ctr"/>
                    <a:lstStyle/>
                    <a:p>
                      <a:endParaRPr lang="en-GB"/>
                    </a:p>
                  </p:txBody>
                </p:sp>
                <p:sp>
                  <p:nvSpPr>
                    <p:cNvPr id="565373" name="Freeform 125"/>
                    <p:cNvSpPr>
                      <a:spLocks/>
                    </p:cNvSpPr>
                    <p:nvPr/>
                  </p:nvSpPr>
                  <p:spPr bwMode="auto">
                    <a:xfrm>
                      <a:off x="2002" y="2171"/>
                      <a:ext cx="1771" cy="611"/>
                    </a:xfrm>
                    <a:custGeom>
                      <a:avLst/>
                      <a:gdLst/>
                      <a:ahLst/>
                      <a:cxnLst>
                        <a:cxn ang="0">
                          <a:pos x="537" y="591"/>
                        </a:cxn>
                        <a:cxn ang="0">
                          <a:pos x="633" y="579"/>
                        </a:cxn>
                        <a:cxn ang="0">
                          <a:pos x="676" y="548"/>
                        </a:cxn>
                        <a:cxn ang="0">
                          <a:pos x="772" y="575"/>
                        </a:cxn>
                        <a:cxn ang="0">
                          <a:pos x="852" y="539"/>
                        </a:cxn>
                        <a:cxn ang="0">
                          <a:pos x="909" y="505"/>
                        </a:cxn>
                        <a:cxn ang="0">
                          <a:pos x="998" y="495"/>
                        </a:cxn>
                        <a:cxn ang="0">
                          <a:pos x="1044" y="572"/>
                        </a:cxn>
                        <a:cxn ang="0">
                          <a:pos x="1096" y="519"/>
                        </a:cxn>
                        <a:cxn ang="0">
                          <a:pos x="1168" y="553"/>
                        </a:cxn>
                        <a:cxn ang="0">
                          <a:pos x="1771" y="243"/>
                        </a:cxn>
                        <a:cxn ang="0">
                          <a:pos x="1533" y="155"/>
                        </a:cxn>
                        <a:cxn ang="0">
                          <a:pos x="1411" y="162"/>
                        </a:cxn>
                        <a:cxn ang="0">
                          <a:pos x="1372" y="109"/>
                        </a:cxn>
                        <a:cxn ang="0">
                          <a:pos x="1500" y="126"/>
                        </a:cxn>
                        <a:cxn ang="0">
                          <a:pos x="1416" y="54"/>
                        </a:cxn>
                        <a:cxn ang="0">
                          <a:pos x="1315" y="1"/>
                        </a:cxn>
                        <a:cxn ang="0">
                          <a:pos x="1072" y="42"/>
                        </a:cxn>
                        <a:cxn ang="0">
                          <a:pos x="892" y="44"/>
                        </a:cxn>
                        <a:cxn ang="0">
                          <a:pos x="885" y="97"/>
                        </a:cxn>
                        <a:cxn ang="0">
                          <a:pos x="885" y="145"/>
                        </a:cxn>
                        <a:cxn ang="0">
                          <a:pos x="940" y="188"/>
                        </a:cxn>
                        <a:cxn ang="0">
                          <a:pos x="1015" y="157"/>
                        </a:cxn>
                        <a:cxn ang="0">
                          <a:pos x="1106" y="95"/>
                        </a:cxn>
                        <a:cxn ang="0">
                          <a:pos x="1243" y="83"/>
                        </a:cxn>
                        <a:cxn ang="0">
                          <a:pos x="1142" y="123"/>
                        </a:cxn>
                        <a:cxn ang="0">
                          <a:pos x="1140" y="167"/>
                        </a:cxn>
                        <a:cxn ang="0">
                          <a:pos x="1183" y="212"/>
                        </a:cxn>
                        <a:cxn ang="0">
                          <a:pos x="1106" y="200"/>
                        </a:cxn>
                        <a:cxn ang="0">
                          <a:pos x="1065" y="188"/>
                        </a:cxn>
                        <a:cxn ang="0">
                          <a:pos x="964" y="248"/>
                        </a:cxn>
                        <a:cxn ang="0">
                          <a:pos x="844" y="203"/>
                        </a:cxn>
                        <a:cxn ang="0">
                          <a:pos x="832" y="174"/>
                        </a:cxn>
                        <a:cxn ang="0">
                          <a:pos x="888" y="126"/>
                        </a:cxn>
                        <a:cxn ang="0">
                          <a:pos x="801" y="133"/>
                        </a:cxn>
                        <a:cxn ang="0">
                          <a:pos x="712" y="167"/>
                        </a:cxn>
                        <a:cxn ang="0">
                          <a:pos x="604" y="140"/>
                        </a:cxn>
                        <a:cxn ang="0">
                          <a:pos x="520" y="114"/>
                        </a:cxn>
                        <a:cxn ang="0">
                          <a:pos x="427" y="80"/>
                        </a:cxn>
                        <a:cxn ang="0">
                          <a:pos x="379" y="150"/>
                        </a:cxn>
                        <a:cxn ang="0">
                          <a:pos x="261" y="128"/>
                        </a:cxn>
                        <a:cxn ang="0">
                          <a:pos x="182" y="90"/>
                        </a:cxn>
                        <a:cxn ang="0">
                          <a:pos x="74" y="107"/>
                        </a:cxn>
                        <a:cxn ang="0">
                          <a:pos x="12" y="155"/>
                        </a:cxn>
                        <a:cxn ang="0">
                          <a:pos x="36" y="229"/>
                        </a:cxn>
                        <a:cxn ang="0">
                          <a:pos x="146" y="255"/>
                        </a:cxn>
                        <a:cxn ang="0">
                          <a:pos x="261" y="251"/>
                        </a:cxn>
                        <a:cxn ang="0">
                          <a:pos x="441" y="284"/>
                        </a:cxn>
                        <a:cxn ang="0">
                          <a:pos x="472" y="332"/>
                        </a:cxn>
                        <a:cxn ang="0">
                          <a:pos x="460" y="402"/>
                        </a:cxn>
                        <a:cxn ang="0">
                          <a:pos x="427" y="503"/>
                        </a:cxn>
                        <a:cxn ang="0">
                          <a:pos x="525" y="486"/>
                        </a:cxn>
                        <a:cxn ang="0">
                          <a:pos x="542" y="359"/>
                        </a:cxn>
                        <a:cxn ang="0">
                          <a:pos x="588" y="375"/>
                        </a:cxn>
                        <a:cxn ang="0">
                          <a:pos x="597" y="450"/>
                        </a:cxn>
                        <a:cxn ang="0">
                          <a:pos x="578" y="510"/>
                        </a:cxn>
                        <a:cxn ang="0">
                          <a:pos x="592" y="587"/>
                        </a:cxn>
                      </a:cxnLst>
                      <a:rect l="0" t="0" r="r" b="b"/>
                      <a:pathLst>
                        <a:path w="1771" h="611">
                          <a:moveTo>
                            <a:pt x="592" y="587"/>
                          </a:moveTo>
                          <a:cubicBezTo>
                            <a:pt x="589" y="598"/>
                            <a:pt x="582" y="596"/>
                            <a:pt x="571" y="599"/>
                          </a:cubicBezTo>
                          <a:cubicBezTo>
                            <a:pt x="566" y="611"/>
                            <a:pt x="560" y="608"/>
                            <a:pt x="547" y="606"/>
                          </a:cubicBezTo>
                          <a:cubicBezTo>
                            <a:pt x="545" y="600"/>
                            <a:pt x="538" y="597"/>
                            <a:pt x="537" y="591"/>
                          </a:cubicBezTo>
                          <a:cubicBezTo>
                            <a:pt x="534" y="579"/>
                            <a:pt x="550" y="566"/>
                            <a:pt x="559" y="560"/>
                          </a:cubicBezTo>
                          <a:cubicBezTo>
                            <a:pt x="579" y="564"/>
                            <a:pt x="576" y="572"/>
                            <a:pt x="590" y="582"/>
                          </a:cubicBezTo>
                          <a:cubicBezTo>
                            <a:pt x="607" y="570"/>
                            <a:pt x="605" y="592"/>
                            <a:pt x="621" y="596"/>
                          </a:cubicBezTo>
                          <a:cubicBezTo>
                            <a:pt x="631" y="593"/>
                            <a:pt x="631" y="589"/>
                            <a:pt x="633" y="579"/>
                          </a:cubicBezTo>
                          <a:cubicBezTo>
                            <a:pt x="632" y="574"/>
                            <a:pt x="625" y="572"/>
                            <a:pt x="624" y="567"/>
                          </a:cubicBezTo>
                          <a:cubicBezTo>
                            <a:pt x="622" y="558"/>
                            <a:pt x="641" y="556"/>
                            <a:pt x="645" y="555"/>
                          </a:cubicBezTo>
                          <a:cubicBezTo>
                            <a:pt x="642" y="545"/>
                            <a:pt x="644" y="540"/>
                            <a:pt x="650" y="531"/>
                          </a:cubicBezTo>
                          <a:cubicBezTo>
                            <a:pt x="654" y="516"/>
                            <a:pt x="660" y="543"/>
                            <a:pt x="676" y="548"/>
                          </a:cubicBezTo>
                          <a:cubicBezTo>
                            <a:pt x="683" y="532"/>
                            <a:pt x="692" y="541"/>
                            <a:pt x="708" y="546"/>
                          </a:cubicBezTo>
                          <a:cubicBezTo>
                            <a:pt x="710" y="547"/>
                            <a:pt x="715" y="548"/>
                            <a:pt x="715" y="548"/>
                          </a:cubicBezTo>
                          <a:cubicBezTo>
                            <a:pt x="730" y="559"/>
                            <a:pt x="735" y="564"/>
                            <a:pt x="753" y="567"/>
                          </a:cubicBezTo>
                          <a:cubicBezTo>
                            <a:pt x="757" y="578"/>
                            <a:pt x="761" y="578"/>
                            <a:pt x="772" y="575"/>
                          </a:cubicBezTo>
                          <a:cubicBezTo>
                            <a:pt x="795" y="577"/>
                            <a:pt x="803" y="585"/>
                            <a:pt x="823" y="591"/>
                          </a:cubicBezTo>
                          <a:cubicBezTo>
                            <a:pt x="836" y="587"/>
                            <a:pt x="826" y="575"/>
                            <a:pt x="823" y="565"/>
                          </a:cubicBezTo>
                          <a:cubicBezTo>
                            <a:pt x="826" y="555"/>
                            <a:pt x="830" y="552"/>
                            <a:pt x="840" y="548"/>
                          </a:cubicBezTo>
                          <a:cubicBezTo>
                            <a:pt x="852" y="527"/>
                            <a:pt x="835" y="553"/>
                            <a:pt x="852" y="539"/>
                          </a:cubicBezTo>
                          <a:cubicBezTo>
                            <a:pt x="854" y="537"/>
                            <a:pt x="854" y="533"/>
                            <a:pt x="856" y="531"/>
                          </a:cubicBezTo>
                          <a:cubicBezTo>
                            <a:pt x="861" y="528"/>
                            <a:pt x="867" y="529"/>
                            <a:pt x="873" y="527"/>
                          </a:cubicBezTo>
                          <a:cubicBezTo>
                            <a:pt x="881" y="521"/>
                            <a:pt x="885" y="516"/>
                            <a:pt x="895" y="519"/>
                          </a:cubicBezTo>
                          <a:cubicBezTo>
                            <a:pt x="890" y="507"/>
                            <a:pt x="900" y="511"/>
                            <a:pt x="909" y="505"/>
                          </a:cubicBezTo>
                          <a:cubicBezTo>
                            <a:pt x="916" y="506"/>
                            <a:pt x="923" y="510"/>
                            <a:pt x="931" y="510"/>
                          </a:cubicBezTo>
                          <a:cubicBezTo>
                            <a:pt x="941" y="510"/>
                            <a:pt x="959" y="503"/>
                            <a:pt x="969" y="500"/>
                          </a:cubicBezTo>
                          <a:cubicBezTo>
                            <a:pt x="974" y="495"/>
                            <a:pt x="976" y="490"/>
                            <a:pt x="984" y="491"/>
                          </a:cubicBezTo>
                          <a:cubicBezTo>
                            <a:pt x="989" y="491"/>
                            <a:pt x="998" y="495"/>
                            <a:pt x="998" y="495"/>
                          </a:cubicBezTo>
                          <a:cubicBezTo>
                            <a:pt x="1007" y="510"/>
                            <a:pt x="1009" y="510"/>
                            <a:pt x="1027" y="512"/>
                          </a:cubicBezTo>
                          <a:cubicBezTo>
                            <a:pt x="1039" y="519"/>
                            <a:pt x="1045" y="525"/>
                            <a:pt x="1029" y="529"/>
                          </a:cubicBezTo>
                          <a:cubicBezTo>
                            <a:pt x="1033" y="544"/>
                            <a:pt x="1027" y="541"/>
                            <a:pt x="1020" y="553"/>
                          </a:cubicBezTo>
                          <a:cubicBezTo>
                            <a:pt x="1030" y="566"/>
                            <a:pt x="1032" y="564"/>
                            <a:pt x="1044" y="572"/>
                          </a:cubicBezTo>
                          <a:cubicBezTo>
                            <a:pt x="1050" y="551"/>
                            <a:pt x="1082" y="565"/>
                            <a:pt x="1099" y="567"/>
                          </a:cubicBezTo>
                          <a:cubicBezTo>
                            <a:pt x="1112" y="564"/>
                            <a:pt x="1120" y="550"/>
                            <a:pt x="1104" y="543"/>
                          </a:cubicBezTo>
                          <a:cubicBezTo>
                            <a:pt x="1099" y="541"/>
                            <a:pt x="1093" y="541"/>
                            <a:pt x="1087" y="539"/>
                          </a:cubicBezTo>
                          <a:cubicBezTo>
                            <a:pt x="1082" y="526"/>
                            <a:pt x="1090" y="530"/>
                            <a:pt x="1096" y="519"/>
                          </a:cubicBezTo>
                          <a:cubicBezTo>
                            <a:pt x="1103" y="520"/>
                            <a:pt x="1111" y="523"/>
                            <a:pt x="1118" y="524"/>
                          </a:cubicBezTo>
                          <a:cubicBezTo>
                            <a:pt x="1131" y="526"/>
                            <a:pt x="1156" y="529"/>
                            <a:pt x="1156" y="529"/>
                          </a:cubicBezTo>
                          <a:cubicBezTo>
                            <a:pt x="1173" y="539"/>
                            <a:pt x="1226" y="531"/>
                            <a:pt x="1190" y="541"/>
                          </a:cubicBezTo>
                          <a:cubicBezTo>
                            <a:pt x="1187" y="553"/>
                            <a:pt x="1179" y="551"/>
                            <a:pt x="1168" y="553"/>
                          </a:cubicBezTo>
                          <a:cubicBezTo>
                            <a:pt x="1158" y="563"/>
                            <a:pt x="1149" y="565"/>
                            <a:pt x="1135" y="567"/>
                          </a:cubicBezTo>
                          <a:cubicBezTo>
                            <a:pt x="1131" y="579"/>
                            <a:pt x="1145" y="585"/>
                            <a:pt x="1156" y="591"/>
                          </a:cubicBezTo>
                          <a:cubicBezTo>
                            <a:pt x="1162" y="599"/>
                            <a:pt x="1178" y="611"/>
                            <a:pt x="1178" y="611"/>
                          </a:cubicBezTo>
                          <a:lnTo>
                            <a:pt x="1771" y="243"/>
                          </a:lnTo>
                          <a:cubicBezTo>
                            <a:pt x="1692" y="201"/>
                            <a:pt x="1614" y="155"/>
                            <a:pt x="1533" y="116"/>
                          </a:cubicBezTo>
                          <a:cubicBezTo>
                            <a:pt x="1529" y="114"/>
                            <a:pt x="1532" y="124"/>
                            <a:pt x="1531" y="128"/>
                          </a:cubicBezTo>
                          <a:cubicBezTo>
                            <a:pt x="1530" y="131"/>
                            <a:pt x="1528" y="133"/>
                            <a:pt x="1526" y="135"/>
                          </a:cubicBezTo>
                          <a:cubicBezTo>
                            <a:pt x="1529" y="148"/>
                            <a:pt x="1538" y="142"/>
                            <a:pt x="1533" y="155"/>
                          </a:cubicBezTo>
                          <a:cubicBezTo>
                            <a:pt x="1526" y="153"/>
                            <a:pt x="1521" y="148"/>
                            <a:pt x="1514" y="147"/>
                          </a:cubicBezTo>
                          <a:cubicBezTo>
                            <a:pt x="1508" y="146"/>
                            <a:pt x="1480" y="156"/>
                            <a:pt x="1473" y="157"/>
                          </a:cubicBezTo>
                          <a:cubicBezTo>
                            <a:pt x="1467" y="179"/>
                            <a:pt x="1469" y="171"/>
                            <a:pt x="1435" y="169"/>
                          </a:cubicBezTo>
                          <a:cubicBezTo>
                            <a:pt x="1425" y="162"/>
                            <a:pt x="1423" y="158"/>
                            <a:pt x="1411" y="162"/>
                          </a:cubicBezTo>
                          <a:cubicBezTo>
                            <a:pt x="1408" y="178"/>
                            <a:pt x="1407" y="187"/>
                            <a:pt x="1394" y="174"/>
                          </a:cubicBezTo>
                          <a:cubicBezTo>
                            <a:pt x="1391" y="164"/>
                            <a:pt x="1389" y="158"/>
                            <a:pt x="1380" y="152"/>
                          </a:cubicBezTo>
                          <a:cubicBezTo>
                            <a:pt x="1383" y="140"/>
                            <a:pt x="1387" y="144"/>
                            <a:pt x="1392" y="133"/>
                          </a:cubicBezTo>
                          <a:cubicBezTo>
                            <a:pt x="1386" y="107"/>
                            <a:pt x="1385" y="127"/>
                            <a:pt x="1372" y="109"/>
                          </a:cubicBezTo>
                          <a:cubicBezTo>
                            <a:pt x="1376" y="94"/>
                            <a:pt x="1380" y="99"/>
                            <a:pt x="1387" y="109"/>
                          </a:cubicBezTo>
                          <a:cubicBezTo>
                            <a:pt x="1393" y="129"/>
                            <a:pt x="1413" y="128"/>
                            <a:pt x="1430" y="133"/>
                          </a:cubicBezTo>
                          <a:cubicBezTo>
                            <a:pt x="1452" y="149"/>
                            <a:pt x="1438" y="145"/>
                            <a:pt x="1478" y="143"/>
                          </a:cubicBezTo>
                          <a:cubicBezTo>
                            <a:pt x="1495" y="131"/>
                            <a:pt x="1488" y="137"/>
                            <a:pt x="1500" y="126"/>
                          </a:cubicBezTo>
                          <a:cubicBezTo>
                            <a:pt x="1502" y="120"/>
                            <a:pt x="1505" y="114"/>
                            <a:pt x="1500" y="107"/>
                          </a:cubicBezTo>
                          <a:cubicBezTo>
                            <a:pt x="1495" y="99"/>
                            <a:pt x="1484" y="97"/>
                            <a:pt x="1476" y="92"/>
                          </a:cubicBezTo>
                          <a:cubicBezTo>
                            <a:pt x="1465" y="84"/>
                            <a:pt x="1456" y="74"/>
                            <a:pt x="1442" y="68"/>
                          </a:cubicBezTo>
                          <a:cubicBezTo>
                            <a:pt x="1413" y="80"/>
                            <a:pt x="1423" y="69"/>
                            <a:pt x="1416" y="54"/>
                          </a:cubicBezTo>
                          <a:cubicBezTo>
                            <a:pt x="1412" y="46"/>
                            <a:pt x="1401" y="44"/>
                            <a:pt x="1394" y="42"/>
                          </a:cubicBezTo>
                          <a:cubicBezTo>
                            <a:pt x="1391" y="31"/>
                            <a:pt x="1392" y="28"/>
                            <a:pt x="1380" y="25"/>
                          </a:cubicBezTo>
                          <a:cubicBezTo>
                            <a:pt x="1365" y="12"/>
                            <a:pt x="1365" y="13"/>
                            <a:pt x="1341" y="11"/>
                          </a:cubicBezTo>
                          <a:cubicBezTo>
                            <a:pt x="1332" y="7"/>
                            <a:pt x="1323" y="7"/>
                            <a:pt x="1315" y="1"/>
                          </a:cubicBezTo>
                          <a:cubicBezTo>
                            <a:pt x="1270" y="3"/>
                            <a:pt x="1272" y="2"/>
                            <a:pt x="1243" y="8"/>
                          </a:cubicBezTo>
                          <a:cubicBezTo>
                            <a:pt x="1220" y="7"/>
                            <a:pt x="1201" y="0"/>
                            <a:pt x="1183" y="13"/>
                          </a:cubicBezTo>
                          <a:cubicBezTo>
                            <a:pt x="1144" y="10"/>
                            <a:pt x="1129" y="24"/>
                            <a:pt x="1092" y="30"/>
                          </a:cubicBezTo>
                          <a:cubicBezTo>
                            <a:pt x="1081" y="39"/>
                            <a:pt x="1087" y="45"/>
                            <a:pt x="1072" y="42"/>
                          </a:cubicBezTo>
                          <a:cubicBezTo>
                            <a:pt x="1057" y="35"/>
                            <a:pt x="1045" y="35"/>
                            <a:pt x="1027" y="32"/>
                          </a:cubicBezTo>
                          <a:cubicBezTo>
                            <a:pt x="1012" y="21"/>
                            <a:pt x="995" y="24"/>
                            <a:pt x="976" y="23"/>
                          </a:cubicBezTo>
                          <a:cubicBezTo>
                            <a:pt x="963" y="18"/>
                            <a:pt x="951" y="21"/>
                            <a:pt x="938" y="25"/>
                          </a:cubicBezTo>
                          <a:cubicBezTo>
                            <a:pt x="923" y="36"/>
                            <a:pt x="910" y="40"/>
                            <a:pt x="892" y="44"/>
                          </a:cubicBezTo>
                          <a:cubicBezTo>
                            <a:pt x="884" y="50"/>
                            <a:pt x="871" y="51"/>
                            <a:pt x="864" y="59"/>
                          </a:cubicBezTo>
                          <a:cubicBezTo>
                            <a:pt x="860" y="63"/>
                            <a:pt x="854" y="73"/>
                            <a:pt x="854" y="73"/>
                          </a:cubicBezTo>
                          <a:cubicBezTo>
                            <a:pt x="850" y="88"/>
                            <a:pt x="848" y="88"/>
                            <a:pt x="864" y="92"/>
                          </a:cubicBezTo>
                          <a:cubicBezTo>
                            <a:pt x="884" y="108"/>
                            <a:pt x="861" y="93"/>
                            <a:pt x="885" y="97"/>
                          </a:cubicBezTo>
                          <a:cubicBezTo>
                            <a:pt x="890" y="98"/>
                            <a:pt x="895" y="103"/>
                            <a:pt x="900" y="104"/>
                          </a:cubicBezTo>
                          <a:cubicBezTo>
                            <a:pt x="920" y="90"/>
                            <a:pt x="909" y="93"/>
                            <a:pt x="936" y="97"/>
                          </a:cubicBezTo>
                          <a:cubicBezTo>
                            <a:pt x="930" y="106"/>
                            <a:pt x="931" y="113"/>
                            <a:pt x="921" y="116"/>
                          </a:cubicBezTo>
                          <a:cubicBezTo>
                            <a:pt x="910" y="127"/>
                            <a:pt x="898" y="136"/>
                            <a:pt x="885" y="145"/>
                          </a:cubicBezTo>
                          <a:cubicBezTo>
                            <a:pt x="882" y="156"/>
                            <a:pt x="880" y="159"/>
                            <a:pt x="868" y="162"/>
                          </a:cubicBezTo>
                          <a:cubicBezTo>
                            <a:pt x="865" y="173"/>
                            <a:pt x="871" y="172"/>
                            <a:pt x="880" y="169"/>
                          </a:cubicBezTo>
                          <a:cubicBezTo>
                            <a:pt x="892" y="171"/>
                            <a:pt x="901" y="174"/>
                            <a:pt x="912" y="176"/>
                          </a:cubicBezTo>
                          <a:cubicBezTo>
                            <a:pt x="916" y="190"/>
                            <a:pt x="926" y="187"/>
                            <a:pt x="940" y="188"/>
                          </a:cubicBezTo>
                          <a:cubicBezTo>
                            <a:pt x="959" y="195"/>
                            <a:pt x="953" y="183"/>
                            <a:pt x="964" y="174"/>
                          </a:cubicBezTo>
                          <a:cubicBezTo>
                            <a:pt x="966" y="173"/>
                            <a:pt x="977" y="170"/>
                            <a:pt x="979" y="169"/>
                          </a:cubicBezTo>
                          <a:cubicBezTo>
                            <a:pt x="986" y="162"/>
                            <a:pt x="988" y="156"/>
                            <a:pt x="993" y="147"/>
                          </a:cubicBezTo>
                          <a:cubicBezTo>
                            <a:pt x="1001" y="150"/>
                            <a:pt x="1008" y="152"/>
                            <a:pt x="1015" y="157"/>
                          </a:cubicBezTo>
                          <a:cubicBezTo>
                            <a:pt x="1062" y="155"/>
                            <a:pt x="1067" y="160"/>
                            <a:pt x="1053" y="123"/>
                          </a:cubicBezTo>
                          <a:cubicBezTo>
                            <a:pt x="1055" y="118"/>
                            <a:pt x="1054" y="112"/>
                            <a:pt x="1058" y="109"/>
                          </a:cubicBezTo>
                          <a:cubicBezTo>
                            <a:pt x="1062" y="106"/>
                            <a:pt x="1067" y="108"/>
                            <a:pt x="1072" y="107"/>
                          </a:cubicBezTo>
                          <a:cubicBezTo>
                            <a:pt x="1083" y="104"/>
                            <a:pt x="1094" y="98"/>
                            <a:pt x="1106" y="95"/>
                          </a:cubicBezTo>
                          <a:cubicBezTo>
                            <a:pt x="1122" y="101"/>
                            <a:pt x="1135" y="105"/>
                            <a:pt x="1152" y="109"/>
                          </a:cubicBezTo>
                          <a:cubicBezTo>
                            <a:pt x="1175" y="105"/>
                            <a:pt x="1160" y="94"/>
                            <a:pt x="1190" y="90"/>
                          </a:cubicBezTo>
                          <a:cubicBezTo>
                            <a:pt x="1203" y="81"/>
                            <a:pt x="1211" y="88"/>
                            <a:pt x="1219" y="73"/>
                          </a:cubicBezTo>
                          <a:cubicBezTo>
                            <a:pt x="1226" y="78"/>
                            <a:pt x="1243" y="83"/>
                            <a:pt x="1243" y="83"/>
                          </a:cubicBezTo>
                          <a:cubicBezTo>
                            <a:pt x="1246" y="94"/>
                            <a:pt x="1253" y="97"/>
                            <a:pt x="1240" y="102"/>
                          </a:cubicBezTo>
                          <a:cubicBezTo>
                            <a:pt x="1231" y="95"/>
                            <a:pt x="1231" y="93"/>
                            <a:pt x="1216" y="99"/>
                          </a:cubicBezTo>
                          <a:cubicBezTo>
                            <a:pt x="1208" y="102"/>
                            <a:pt x="1195" y="114"/>
                            <a:pt x="1195" y="114"/>
                          </a:cubicBezTo>
                          <a:cubicBezTo>
                            <a:pt x="1166" y="102"/>
                            <a:pt x="1161" y="120"/>
                            <a:pt x="1142" y="123"/>
                          </a:cubicBezTo>
                          <a:cubicBezTo>
                            <a:pt x="1136" y="132"/>
                            <a:pt x="1137" y="143"/>
                            <a:pt x="1132" y="152"/>
                          </a:cubicBezTo>
                          <a:cubicBezTo>
                            <a:pt x="1130" y="155"/>
                            <a:pt x="1115" y="160"/>
                            <a:pt x="1111" y="162"/>
                          </a:cubicBezTo>
                          <a:cubicBezTo>
                            <a:pt x="1113" y="177"/>
                            <a:pt x="1116" y="178"/>
                            <a:pt x="1130" y="174"/>
                          </a:cubicBezTo>
                          <a:cubicBezTo>
                            <a:pt x="1133" y="172"/>
                            <a:pt x="1136" y="168"/>
                            <a:pt x="1140" y="167"/>
                          </a:cubicBezTo>
                          <a:cubicBezTo>
                            <a:pt x="1156" y="163"/>
                            <a:pt x="1148" y="171"/>
                            <a:pt x="1159" y="174"/>
                          </a:cubicBezTo>
                          <a:cubicBezTo>
                            <a:pt x="1176" y="179"/>
                            <a:pt x="1195" y="179"/>
                            <a:pt x="1212" y="183"/>
                          </a:cubicBezTo>
                          <a:cubicBezTo>
                            <a:pt x="1216" y="202"/>
                            <a:pt x="1221" y="196"/>
                            <a:pt x="1212" y="215"/>
                          </a:cubicBezTo>
                          <a:cubicBezTo>
                            <a:pt x="1200" y="210"/>
                            <a:pt x="1197" y="210"/>
                            <a:pt x="1183" y="212"/>
                          </a:cubicBezTo>
                          <a:cubicBezTo>
                            <a:pt x="1181" y="214"/>
                            <a:pt x="1179" y="218"/>
                            <a:pt x="1176" y="219"/>
                          </a:cubicBezTo>
                          <a:cubicBezTo>
                            <a:pt x="1166" y="221"/>
                            <a:pt x="1168" y="209"/>
                            <a:pt x="1164" y="205"/>
                          </a:cubicBezTo>
                          <a:cubicBezTo>
                            <a:pt x="1158" y="199"/>
                            <a:pt x="1124" y="198"/>
                            <a:pt x="1123" y="198"/>
                          </a:cubicBezTo>
                          <a:cubicBezTo>
                            <a:pt x="1117" y="199"/>
                            <a:pt x="1110" y="196"/>
                            <a:pt x="1106" y="200"/>
                          </a:cubicBezTo>
                          <a:cubicBezTo>
                            <a:pt x="1090" y="216"/>
                            <a:pt x="1116" y="220"/>
                            <a:pt x="1096" y="215"/>
                          </a:cubicBezTo>
                          <a:cubicBezTo>
                            <a:pt x="1081" y="216"/>
                            <a:pt x="1071" y="224"/>
                            <a:pt x="1060" y="217"/>
                          </a:cubicBezTo>
                          <a:cubicBezTo>
                            <a:pt x="1056" y="204"/>
                            <a:pt x="1070" y="204"/>
                            <a:pt x="1080" y="200"/>
                          </a:cubicBezTo>
                          <a:cubicBezTo>
                            <a:pt x="1090" y="183"/>
                            <a:pt x="1092" y="186"/>
                            <a:pt x="1065" y="188"/>
                          </a:cubicBezTo>
                          <a:cubicBezTo>
                            <a:pt x="1059" y="197"/>
                            <a:pt x="1059" y="202"/>
                            <a:pt x="1070" y="205"/>
                          </a:cubicBezTo>
                          <a:cubicBezTo>
                            <a:pt x="1043" y="207"/>
                            <a:pt x="1022" y="217"/>
                            <a:pt x="996" y="224"/>
                          </a:cubicBezTo>
                          <a:cubicBezTo>
                            <a:pt x="980" y="238"/>
                            <a:pt x="989" y="244"/>
                            <a:pt x="996" y="260"/>
                          </a:cubicBezTo>
                          <a:cubicBezTo>
                            <a:pt x="971" y="268"/>
                            <a:pt x="978" y="253"/>
                            <a:pt x="964" y="248"/>
                          </a:cubicBezTo>
                          <a:cubicBezTo>
                            <a:pt x="956" y="245"/>
                            <a:pt x="948" y="247"/>
                            <a:pt x="940" y="246"/>
                          </a:cubicBezTo>
                          <a:cubicBezTo>
                            <a:pt x="924" y="239"/>
                            <a:pt x="929" y="222"/>
                            <a:pt x="924" y="219"/>
                          </a:cubicBezTo>
                          <a:cubicBezTo>
                            <a:pt x="907" y="210"/>
                            <a:pt x="885" y="216"/>
                            <a:pt x="866" y="215"/>
                          </a:cubicBezTo>
                          <a:cubicBezTo>
                            <a:pt x="858" y="206"/>
                            <a:pt x="855" y="206"/>
                            <a:pt x="844" y="203"/>
                          </a:cubicBezTo>
                          <a:cubicBezTo>
                            <a:pt x="841" y="191"/>
                            <a:pt x="835" y="182"/>
                            <a:pt x="823" y="179"/>
                          </a:cubicBezTo>
                          <a:cubicBezTo>
                            <a:pt x="815" y="182"/>
                            <a:pt x="803" y="189"/>
                            <a:pt x="794" y="181"/>
                          </a:cubicBezTo>
                          <a:cubicBezTo>
                            <a:pt x="787" y="175"/>
                            <a:pt x="804" y="154"/>
                            <a:pt x="808" y="152"/>
                          </a:cubicBezTo>
                          <a:cubicBezTo>
                            <a:pt x="822" y="156"/>
                            <a:pt x="821" y="165"/>
                            <a:pt x="832" y="174"/>
                          </a:cubicBezTo>
                          <a:cubicBezTo>
                            <a:pt x="838" y="165"/>
                            <a:pt x="845" y="163"/>
                            <a:pt x="854" y="159"/>
                          </a:cubicBezTo>
                          <a:cubicBezTo>
                            <a:pt x="851" y="149"/>
                            <a:pt x="846" y="148"/>
                            <a:pt x="837" y="145"/>
                          </a:cubicBezTo>
                          <a:cubicBezTo>
                            <a:pt x="832" y="126"/>
                            <a:pt x="856" y="146"/>
                            <a:pt x="861" y="128"/>
                          </a:cubicBezTo>
                          <a:cubicBezTo>
                            <a:pt x="871" y="132"/>
                            <a:pt x="877" y="128"/>
                            <a:pt x="888" y="126"/>
                          </a:cubicBezTo>
                          <a:cubicBezTo>
                            <a:pt x="892" y="112"/>
                            <a:pt x="891" y="110"/>
                            <a:pt x="876" y="114"/>
                          </a:cubicBezTo>
                          <a:cubicBezTo>
                            <a:pt x="866" y="120"/>
                            <a:pt x="864" y="123"/>
                            <a:pt x="854" y="116"/>
                          </a:cubicBezTo>
                          <a:cubicBezTo>
                            <a:pt x="815" y="121"/>
                            <a:pt x="842" y="131"/>
                            <a:pt x="818" y="114"/>
                          </a:cubicBezTo>
                          <a:cubicBezTo>
                            <a:pt x="804" y="117"/>
                            <a:pt x="805" y="120"/>
                            <a:pt x="801" y="133"/>
                          </a:cubicBezTo>
                          <a:cubicBezTo>
                            <a:pt x="788" y="130"/>
                            <a:pt x="787" y="135"/>
                            <a:pt x="794" y="145"/>
                          </a:cubicBezTo>
                          <a:cubicBezTo>
                            <a:pt x="778" y="150"/>
                            <a:pt x="763" y="156"/>
                            <a:pt x="746" y="159"/>
                          </a:cubicBezTo>
                          <a:cubicBezTo>
                            <a:pt x="737" y="156"/>
                            <a:pt x="735" y="150"/>
                            <a:pt x="727" y="145"/>
                          </a:cubicBezTo>
                          <a:cubicBezTo>
                            <a:pt x="715" y="148"/>
                            <a:pt x="715" y="156"/>
                            <a:pt x="712" y="167"/>
                          </a:cubicBezTo>
                          <a:cubicBezTo>
                            <a:pt x="674" y="165"/>
                            <a:pt x="659" y="161"/>
                            <a:pt x="628" y="169"/>
                          </a:cubicBezTo>
                          <a:cubicBezTo>
                            <a:pt x="622" y="179"/>
                            <a:pt x="619" y="181"/>
                            <a:pt x="609" y="174"/>
                          </a:cubicBezTo>
                          <a:cubicBezTo>
                            <a:pt x="616" y="169"/>
                            <a:pt x="623" y="167"/>
                            <a:pt x="631" y="164"/>
                          </a:cubicBezTo>
                          <a:cubicBezTo>
                            <a:pt x="636" y="144"/>
                            <a:pt x="620" y="144"/>
                            <a:pt x="604" y="140"/>
                          </a:cubicBezTo>
                          <a:cubicBezTo>
                            <a:pt x="599" y="131"/>
                            <a:pt x="593" y="132"/>
                            <a:pt x="585" y="126"/>
                          </a:cubicBezTo>
                          <a:cubicBezTo>
                            <a:pt x="579" y="127"/>
                            <a:pt x="573" y="126"/>
                            <a:pt x="568" y="128"/>
                          </a:cubicBezTo>
                          <a:cubicBezTo>
                            <a:pt x="563" y="130"/>
                            <a:pt x="554" y="138"/>
                            <a:pt x="554" y="138"/>
                          </a:cubicBezTo>
                          <a:cubicBezTo>
                            <a:pt x="536" y="132"/>
                            <a:pt x="542" y="119"/>
                            <a:pt x="520" y="114"/>
                          </a:cubicBezTo>
                          <a:cubicBezTo>
                            <a:pt x="511" y="117"/>
                            <a:pt x="508" y="120"/>
                            <a:pt x="499" y="116"/>
                          </a:cubicBezTo>
                          <a:cubicBezTo>
                            <a:pt x="503" y="98"/>
                            <a:pt x="490" y="105"/>
                            <a:pt x="475" y="107"/>
                          </a:cubicBezTo>
                          <a:cubicBezTo>
                            <a:pt x="466" y="116"/>
                            <a:pt x="464" y="122"/>
                            <a:pt x="453" y="114"/>
                          </a:cubicBezTo>
                          <a:cubicBezTo>
                            <a:pt x="448" y="98"/>
                            <a:pt x="441" y="88"/>
                            <a:pt x="427" y="80"/>
                          </a:cubicBezTo>
                          <a:cubicBezTo>
                            <a:pt x="409" y="85"/>
                            <a:pt x="411" y="93"/>
                            <a:pt x="420" y="107"/>
                          </a:cubicBezTo>
                          <a:cubicBezTo>
                            <a:pt x="423" y="118"/>
                            <a:pt x="418" y="120"/>
                            <a:pt x="408" y="123"/>
                          </a:cubicBezTo>
                          <a:cubicBezTo>
                            <a:pt x="400" y="136"/>
                            <a:pt x="395" y="127"/>
                            <a:pt x="381" y="131"/>
                          </a:cubicBezTo>
                          <a:cubicBezTo>
                            <a:pt x="380" y="137"/>
                            <a:pt x="381" y="144"/>
                            <a:pt x="379" y="150"/>
                          </a:cubicBezTo>
                          <a:cubicBezTo>
                            <a:pt x="375" y="161"/>
                            <a:pt x="338" y="170"/>
                            <a:pt x="328" y="171"/>
                          </a:cubicBezTo>
                          <a:cubicBezTo>
                            <a:pt x="318" y="175"/>
                            <a:pt x="313" y="169"/>
                            <a:pt x="302" y="167"/>
                          </a:cubicBezTo>
                          <a:cubicBezTo>
                            <a:pt x="292" y="160"/>
                            <a:pt x="284" y="153"/>
                            <a:pt x="273" y="150"/>
                          </a:cubicBezTo>
                          <a:cubicBezTo>
                            <a:pt x="271" y="141"/>
                            <a:pt x="266" y="135"/>
                            <a:pt x="261" y="128"/>
                          </a:cubicBezTo>
                          <a:cubicBezTo>
                            <a:pt x="258" y="117"/>
                            <a:pt x="252" y="107"/>
                            <a:pt x="244" y="99"/>
                          </a:cubicBezTo>
                          <a:cubicBezTo>
                            <a:pt x="241" y="90"/>
                            <a:pt x="235" y="88"/>
                            <a:pt x="230" y="80"/>
                          </a:cubicBezTo>
                          <a:cubicBezTo>
                            <a:pt x="230" y="80"/>
                            <a:pt x="221" y="82"/>
                            <a:pt x="216" y="83"/>
                          </a:cubicBezTo>
                          <a:cubicBezTo>
                            <a:pt x="203" y="78"/>
                            <a:pt x="191" y="78"/>
                            <a:pt x="182" y="90"/>
                          </a:cubicBezTo>
                          <a:cubicBezTo>
                            <a:pt x="178" y="102"/>
                            <a:pt x="156" y="107"/>
                            <a:pt x="144" y="111"/>
                          </a:cubicBezTo>
                          <a:cubicBezTo>
                            <a:pt x="138" y="113"/>
                            <a:pt x="127" y="116"/>
                            <a:pt x="127" y="116"/>
                          </a:cubicBezTo>
                          <a:cubicBezTo>
                            <a:pt x="118" y="117"/>
                            <a:pt x="101" y="117"/>
                            <a:pt x="92" y="115"/>
                          </a:cubicBezTo>
                          <a:cubicBezTo>
                            <a:pt x="83" y="113"/>
                            <a:pt x="78" y="105"/>
                            <a:pt x="74" y="107"/>
                          </a:cubicBezTo>
                          <a:cubicBezTo>
                            <a:pt x="65" y="110"/>
                            <a:pt x="76" y="122"/>
                            <a:pt x="68" y="127"/>
                          </a:cubicBezTo>
                          <a:cubicBezTo>
                            <a:pt x="58" y="151"/>
                            <a:pt x="43" y="138"/>
                            <a:pt x="9" y="140"/>
                          </a:cubicBezTo>
                          <a:cubicBezTo>
                            <a:pt x="7" y="142"/>
                            <a:pt x="3" y="144"/>
                            <a:pt x="4" y="147"/>
                          </a:cubicBezTo>
                          <a:cubicBezTo>
                            <a:pt x="5" y="151"/>
                            <a:pt x="10" y="152"/>
                            <a:pt x="12" y="155"/>
                          </a:cubicBezTo>
                          <a:cubicBezTo>
                            <a:pt x="21" y="166"/>
                            <a:pt x="21" y="177"/>
                            <a:pt x="33" y="186"/>
                          </a:cubicBezTo>
                          <a:cubicBezTo>
                            <a:pt x="24" y="189"/>
                            <a:pt x="17" y="191"/>
                            <a:pt x="7" y="193"/>
                          </a:cubicBezTo>
                          <a:cubicBezTo>
                            <a:pt x="0" y="210"/>
                            <a:pt x="7" y="213"/>
                            <a:pt x="21" y="207"/>
                          </a:cubicBezTo>
                          <a:cubicBezTo>
                            <a:pt x="33" y="212"/>
                            <a:pt x="27" y="221"/>
                            <a:pt x="36" y="229"/>
                          </a:cubicBezTo>
                          <a:cubicBezTo>
                            <a:pt x="46" y="237"/>
                            <a:pt x="53" y="238"/>
                            <a:pt x="60" y="248"/>
                          </a:cubicBezTo>
                          <a:cubicBezTo>
                            <a:pt x="70" y="241"/>
                            <a:pt x="84" y="247"/>
                            <a:pt x="98" y="248"/>
                          </a:cubicBezTo>
                          <a:cubicBezTo>
                            <a:pt x="105" y="258"/>
                            <a:pt x="111" y="258"/>
                            <a:pt x="122" y="260"/>
                          </a:cubicBezTo>
                          <a:cubicBezTo>
                            <a:pt x="132" y="253"/>
                            <a:pt x="134" y="253"/>
                            <a:pt x="146" y="255"/>
                          </a:cubicBezTo>
                          <a:cubicBezTo>
                            <a:pt x="156" y="270"/>
                            <a:pt x="164" y="256"/>
                            <a:pt x="175" y="248"/>
                          </a:cubicBezTo>
                          <a:cubicBezTo>
                            <a:pt x="201" y="250"/>
                            <a:pt x="219" y="250"/>
                            <a:pt x="244" y="246"/>
                          </a:cubicBezTo>
                          <a:cubicBezTo>
                            <a:pt x="246" y="244"/>
                            <a:pt x="246" y="239"/>
                            <a:pt x="249" y="239"/>
                          </a:cubicBezTo>
                          <a:cubicBezTo>
                            <a:pt x="255" y="239"/>
                            <a:pt x="256" y="248"/>
                            <a:pt x="261" y="251"/>
                          </a:cubicBezTo>
                          <a:cubicBezTo>
                            <a:pt x="267" y="254"/>
                            <a:pt x="285" y="255"/>
                            <a:pt x="288" y="255"/>
                          </a:cubicBezTo>
                          <a:cubicBezTo>
                            <a:pt x="309" y="253"/>
                            <a:pt x="327" y="248"/>
                            <a:pt x="348" y="246"/>
                          </a:cubicBezTo>
                          <a:cubicBezTo>
                            <a:pt x="359" y="241"/>
                            <a:pt x="360" y="239"/>
                            <a:pt x="372" y="241"/>
                          </a:cubicBezTo>
                          <a:cubicBezTo>
                            <a:pt x="381" y="272"/>
                            <a:pt x="413" y="279"/>
                            <a:pt x="441" y="284"/>
                          </a:cubicBezTo>
                          <a:cubicBezTo>
                            <a:pt x="451" y="291"/>
                            <a:pt x="463" y="294"/>
                            <a:pt x="475" y="296"/>
                          </a:cubicBezTo>
                          <a:cubicBezTo>
                            <a:pt x="483" y="302"/>
                            <a:pt x="486" y="306"/>
                            <a:pt x="489" y="315"/>
                          </a:cubicBezTo>
                          <a:cubicBezTo>
                            <a:pt x="482" y="316"/>
                            <a:pt x="474" y="314"/>
                            <a:pt x="468" y="318"/>
                          </a:cubicBezTo>
                          <a:cubicBezTo>
                            <a:pt x="451" y="329"/>
                            <a:pt x="469" y="331"/>
                            <a:pt x="472" y="332"/>
                          </a:cubicBezTo>
                          <a:cubicBezTo>
                            <a:pt x="479" y="341"/>
                            <a:pt x="480" y="339"/>
                            <a:pt x="468" y="339"/>
                          </a:cubicBezTo>
                          <a:cubicBezTo>
                            <a:pt x="450" y="344"/>
                            <a:pt x="466" y="342"/>
                            <a:pt x="460" y="356"/>
                          </a:cubicBezTo>
                          <a:cubicBezTo>
                            <a:pt x="463" y="365"/>
                            <a:pt x="467" y="371"/>
                            <a:pt x="470" y="380"/>
                          </a:cubicBezTo>
                          <a:cubicBezTo>
                            <a:pt x="468" y="389"/>
                            <a:pt x="465" y="395"/>
                            <a:pt x="460" y="402"/>
                          </a:cubicBezTo>
                          <a:cubicBezTo>
                            <a:pt x="471" y="409"/>
                            <a:pt x="472" y="419"/>
                            <a:pt x="482" y="426"/>
                          </a:cubicBezTo>
                          <a:cubicBezTo>
                            <a:pt x="488" y="448"/>
                            <a:pt x="479" y="452"/>
                            <a:pt x="465" y="462"/>
                          </a:cubicBezTo>
                          <a:cubicBezTo>
                            <a:pt x="459" y="484"/>
                            <a:pt x="452" y="486"/>
                            <a:pt x="429" y="488"/>
                          </a:cubicBezTo>
                          <a:cubicBezTo>
                            <a:pt x="421" y="494"/>
                            <a:pt x="415" y="498"/>
                            <a:pt x="427" y="503"/>
                          </a:cubicBezTo>
                          <a:cubicBezTo>
                            <a:pt x="435" y="500"/>
                            <a:pt x="440" y="495"/>
                            <a:pt x="448" y="493"/>
                          </a:cubicBezTo>
                          <a:cubicBezTo>
                            <a:pt x="473" y="499"/>
                            <a:pt x="461" y="497"/>
                            <a:pt x="482" y="500"/>
                          </a:cubicBezTo>
                          <a:cubicBezTo>
                            <a:pt x="497" y="496"/>
                            <a:pt x="493" y="482"/>
                            <a:pt x="494" y="467"/>
                          </a:cubicBezTo>
                          <a:cubicBezTo>
                            <a:pt x="542" y="473"/>
                            <a:pt x="518" y="463"/>
                            <a:pt x="525" y="486"/>
                          </a:cubicBezTo>
                          <a:cubicBezTo>
                            <a:pt x="540" y="480"/>
                            <a:pt x="530" y="441"/>
                            <a:pt x="535" y="423"/>
                          </a:cubicBezTo>
                          <a:cubicBezTo>
                            <a:pt x="526" y="402"/>
                            <a:pt x="540" y="431"/>
                            <a:pt x="525" y="411"/>
                          </a:cubicBezTo>
                          <a:cubicBezTo>
                            <a:pt x="520" y="405"/>
                            <a:pt x="518" y="394"/>
                            <a:pt x="513" y="387"/>
                          </a:cubicBezTo>
                          <a:cubicBezTo>
                            <a:pt x="530" y="382"/>
                            <a:pt x="529" y="367"/>
                            <a:pt x="542" y="359"/>
                          </a:cubicBezTo>
                          <a:cubicBezTo>
                            <a:pt x="544" y="335"/>
                            <a:pt x="549" y="334"/>
                            <a:pt x="571" y="330"/>
                          </a:cubicBezTo>
                          <a:cubicBezTo>
                            <a:pt x="582" y="307"/>
                            <a:pt x="573" y="304"/>
                            <a:pt x="583" y="327"/>
                          </a:cubicBezTo>
                          <a:cubicBezTo>
                            <a:pt x="586" y="357"/>
                            <a:pt x="586" y="351"/>
                            <a:pt x="607" y="363"/>
                          </a:cubicBezTo>
                          <a:cubicBezTo>
                            <a:pt x="598" y="367"/>
                            <a:pt x="593" y="366"/>
                            <a:pt x="588" y="375"/>
                          </a:cubicBezTo>
                          <a:cubicBezTo>
                            <a:pt x="589" y="382"/>
                            <a:pt x="592" y="407"/>
                            <a:pt x="595" y="411"/>
                          </a:cubicBezTo>
                          <a:cubicBezTo>
                            <a:pt x="599" y="418"/>
                            <a:pt x="612" y="426"/>
                            <a:pt x="612" y="426"/>
                          </a:cubicBezTo>
                          <a:cubicBezTo>
                            <a:pt x="615" y="437"/>
                            <a:pt x="617" y="439"/>
                            <a:pt x="628" y="443"/>
                          </a:cubicBezTo>
                          <a:cubicBezTo>
                            <a:pt x="608" y="449"/>
                            <a:pt x="619" y="446"/>
                            <a:pt x="597" y="450"/>
                          </a:cubicBezTo>
                          <a:cubicBezTo>
                            <a:pt x="596" y="452"/>
                            <a:pt x="595" y="455"/>
                            <a:pt x="595" y="457"/>
                          </a:cubicBezTo>
                          <a:cubicBezTo>
                            <a:pt x="595" y="462"/>
                            <a:pt x="598" y="466"/>
                            <a:pt x="597" y="471"/>
                          </a:cubicBezTo>
                          <a:cubicBezTo>
                            <a:pt x="596" y="476"/>
                            <a:pt x="588" y="478"/>
                            <a:pt x="585" y="483"/>
                          </a:cubicBezTo>
                          <a:cubicBezTo>
                            <a:pt x="582" y="496"/>
                            <a:pt x="588" y="500"/>
                            <a:pt x="578" y="510"/>
                          </a:cubicBezTo>
                          <a:cubicBezTo>
                            <a:pt x="575" y="521"/>
                            <a:pt x="573" y="530"/>
                            <a:pt x="564" y="536"/>
                          </a:cubicBezTo>
                          <a:cubicBezTo>
                            <a:pt x="557" y="553"/>
                            <a:pt x="566" y="556"/>
                            <a:pt x="580" y="560"/>
                          </a:cubicBezTo>
                          <a:cubicBezTo>
                            <a:pt x="591" y="558"/>
                            <a:pt x="595" y="556"/>
                            <a:pt x="600" y="567"/>
                          </a:cubicBezTo>
                          <a:cubicBezTo>
                            <a:pt x="596" y="578"/>
                            <a:pt x="589" y="575"/>
                            <a:pt x="592" y="587"/>
                          </a:cubicBezTo>
                          <a:close/>
                        </a:path>
                      </a:pathLst>
                    </a:custGeom>
                    <a:gradFill rotWithShape="0">
                      <a:gsLst>
                        <a:gs pos="0">
                          <a:srgbClr val="006600"/>
                        </a:gs>
                        <a:gs pos="50000">
                          <a:srgbClr val="006600">
                            <a:gamma/>
                            <a:shade val="46275"/>
                            <a:invGamma/>
                          </a:srgbClr>
                        </a:gs>
                        <a:gs pos="100000">
                          <a:srgbClr val="006600"/>
                        </a:gs>
                      </a:gsLst>
                      <a:lin ang="2700000" scaled="1"/>
                    </a:gradFill>
                    <a:ln w="9525" cap="flat" cmpd="sng">
                      <a:noFill/>
                      <a:prstDash val="solid"/>
                      <a:round/>
                      <a:headEnd/>
                      <a:tailEnd/>
                    </a:ln>
                    <a:effectLst/>
                  </p:spPr>
                  <p:txBody>
                    <a:bodyPr wrap="none" anchor="ctr"/>
                    <a:lstStyle/>
                    <a:p>
                      <a:endParaRPr lang="en-GB"/>
                    </a:p>
                  </p:txBody>
                </p:sp>
                <p:sp>
                  <p:nvSpPr>
                    <p:cNvPr id="565374" name="Freeform 126"/>
                    <p:cNvSpPr>
                      <a:spLocks/>
                    </p:cNvSpPr>
                    <p:nvPr/>
                  </p:nvSpPr>
                  <p:spPr bwMode="auto">
                    <a:xfrm>
                      <a:off x="2352" y="2618"/>
                      <a:ext cx="62" cy="51"/>
                    </a:xfrm>
                    <a:custGeom>
                      <a:avLst/>
                      <a:gdLst/>
                      <a:ahLst/>
                      <a:cxnLst>
                        <a:cxn ang="0">
                          <a:pos x="62" y="24"/>
                        </a:cxn>
                        <a:cxn ang="0">
                          <a:pos x="19" y="0"/>
                        </a:cxn>
                        <a:cxn ang="0">
                          <a:pos x="10" y="20"/>
                        </a:cxn>
                        <a:cxn ang="0">
                          <a:pos x="22" y="51"/>
                        </a:cxn>
                        <a:cxn ang="0">
                          <a:pos x="46" y="36"/>
                        </a:cxn>
                        <a:cxn ang="0">
                          <a:pos x="62" y="24"/>
                        </a:cxn>
                      </a:cxnLst>
                      <a:rect l="0" t="0" r="r" b="b"/>
                      <a:pathLst>
                        <a:path w="62" h="51">
                          <a:moveTo>
                            <a:pt x="62" y="24"/>
                          </a:moveTo>
                          <a:cubicBezTo>
                            <a:pt x="43" y="21"/>
                            <a:pt x="34" y="11"/>
                            <a:pt x="19" y="0"/>
                          </a:cubicBezTo>
                          <a:cubicBezTo>
                            <a:pt x="2" y="6"/>
                            <a:pt x="0" y="4"/>
                            <a:pt x="10" y="20"/>
                          </a:cubicBezTo>
                          <a:cubicBezTo>
                            <a:pt x="14" y="33"/>
                            <a:pt x="11" y="41"/>
                            <a:pt x="22" y="51"/>
                          </a:cubicBezTo>
                          <a:cubicBezTo>
                            <a:pt x="42" y="46"/>
                            <a:pt x="33" y="45"/>
                            <a:pt x="46" y="36"/>
                          </a:cubicBezTo>
                          <a:cubicBezTo>
                            <a:pt x="56" y="29"/>
                            <a:pt x="62" y="40"/>
                            <a:pt x="62" y="24"/>
                          </a:cubicBezTo>
                          <a:close/>
                        </a:path>
                      </a:pathLst>
                    </a:custGeom>
                    <a:gradFill rotWithShape="0">
                      <a:gsLst>
                        <a:gs pos="0">
                          <a:srgbClr val="006600"/>
                        </a:gs>
                        <a:gs pos="50000">
                          <a:srgbClr val="006600">
                            <a:gamma/>
                            <a:shade val="46275"/>
                            <a:invGamma/>
                          </a:srgbClr>
                        </a:gs>
                        <a:gs pos="100000">
                          <a:srgbClr val="006600"/>
                        </a:gs>
                      </a:gsLst>
                      <a:lin ang="2700000" scaled="1"/>
                    </a:gradFill>
                    <a:ln w="9525" cap="flat" cmpd="sng">
                      <a:noFill/>
                      <a:prstDash val="solid"/>
                      <a:round/>
                      <a:headEnd/>
                      <a:tailEnd/>
                    </a:ln>
                    <a:effectLst/>
                  </p:spPr>
                  <p:txBody>
                    <a:bodyPr wrap="none" anchor="ctr"/>
                    <a:lstStyle/>
                    <a:p>
                      <a:endParaRPr lang="en-GB"/>
                    </a:p>
                  </p:txBody>
                </p:sp>
                <p:sp>
                  <p:nvSpPr>
                    <p:cNvPr id="565375" name="Freeform 127"/>
                    <p:cNvSpPr>
                      <a:spLocks/>
                    </p:cNvSpPr>
                    <p:nvPr/>
                  </p:nvSpPr>
                  <p:spPr bwMode="auto">
                    <a:xfrm>
                      <a:off x="2321" y="2515"/>
                      <a:ext cx="73" cy="43"/>
                    </a:xfrm>
                    <a:custGeom>
                      <a:avLst/>
                      <a:gdLst/>
                      <a:ahLst/>
                      <a:cxnLst>
                        <a:cxn ang="0">
                          <a:pos x="69" y="5"/>
                        </a:cxn>
                        <a:cxn ang="0">
                          <a:pos x="53" y="0"/>
                        </a:cxn>
                        <a:cxn ang="0">
                          <a:pos x="36" y="5"/>
                        </a:cxn>
                        <a:cxn ang="0">
                          <a:pos x="29" y="7"/>
                        </a:cxn>
                        <a:cxn ang="0">
                          <a:pos x="5" y="15"/>
                        </a:cxn>
                        <a:cxn ang="0">
                          <a:pos x="17" y="29"/>
                        </a:cxn>
                        <a:cxn ang="0">
                          <a:pos x="38" y="41"/>
                        </a:cxn>
                        <a:cxn ang="0">
                          <a:pos x="65" y="27"/>
                        </a:cxn>
                        <a:cxn ang="0">
                          <a:pos x="69" y="5"/>
                        </a:cxn>
                      </a:cxnLst>
                      <a:rect l="0" t="0" r="r" b="b"/>
                      <a:pathLst>
                        <a:path w="73" h="43">
                          <a:moveTo>
                            <a:pt x="69" y="5"/>
                          </a:moveTo>
                          <a:cubicBezTo>
                            <a:pt x="64" y="4"/>
                            <a:pt x="59" y="0"/>
                            <a:pt x="53" y="0"/>
                          </a:cubicBezTo>
                          <a:cubicBezTo>
                            <a:pt x="47" y="0"/>
                            <a:pt x="42" y="3"/>
                            <a:pt x="36" y="5"/>
                          </a:cubicBezTo>
                          <a:cubicBezTo>
                            <a:pt x="34" y="6"/>
                            <a:pt x="29" y="7"/>
                            <a:pt x="29" y="7"/>
                          </a:cubicBezTo>
                          <a:cubicBezTo>
                            <a:pt x="22" y="18"/>
                            <a:pt x="17" y="18"/>
                            <a:pt x="5" y="15"/>
                          </a:cubicBezTo>
                          <a:cubicBezTo>
                            <a:pt x="0" y="26"/>
                            <a:pt x="7" y="26"/>
                            <a:pt x="17" y="29"/>
                          </a:cubicBezTo>
                          <a:cubicBezTo>
                            <a:pt x="21" y="43"/>
                            <a:pt x="24" y="43"/>
                            <a:pt x="38" y="41"/>
                          </a:cubicBezTo>
                          <a:cubicBezTo>
                            <a:pt x="44" y="27"/>
                            <a:pt x="50" y="29"/>
                            <a:pt x="65" y="27"/>
                          </a:cubicBezTo>
                          <a:cubicBezTo>
                            <a:pt x="70" y="18"/>
                            <a:pt x="73" y="15"/>
                            <a:pt x="69" y="5"/>
                          </a:cubicBezTo>
                          <a:close/>
                        </a:path>
                      </a:pathLst>
                    </a:custGeom>
                    <a:gradFill rotWithShape="0">
                      <a:gsLst>
                        <a:gs pos="0">
                          <a:srgbClr val="006600"/>
                        </a:gs>
                        <a:gs pos="50000">
                          <a:srgbClr val="006600">
                            <a:gamma/>
                            <a:shade val="46275"/>
                            <a:invGamma/>
                          </a:srgbClr>
                        </a:gs>
                        <a:gs pos="100000">
                          <a:srgbClr val="006600"/>
                        </a:gs>
                      </a:gsLst>
                      <a:lin ang="2700000" scaled="1"/>
                    </a:gradFill>
                    <a:ln w="9525" cap="flat" cmpd="sng">
                      <a:noFill/>
                      <a:prstDash val="solid"/>
                      <a:round/>
                      <a:headEnd/>
                      <a:tailEnd/>
                    </a:ln>
                    <a:effectLst/>
                  </p:spPr>
                  <p:txBody>
                    <a:bodyPr wrap="none" anchor="ctr"/>
                    <a:lstStyle/>
                    <a:p>
                      <a:endParaRPr lang="en-GB"/>
                    </a:p>
                  </p:txBody>
                </p:sp>
                <p:sp>
                  <p:nvSpPr>
                    <p:cNvPr id="565376" name="Freeform 128"/>
                    <p:cNvSpPr>
                      <a:spLocks/>
                    </p:cNvSpPr>
                    <p:nvPr/>
                  </p:nvSpPr>
                  <p:spPr bwMode="auto">
                    <a:xfrm>
                      <a:off x="2394" y="2486"/>
                      <a:ext cx="55" cy="32"/>
                    </a:xfrm>
                    <a:custGeom>
                      <a:avLst/>
                      <a:gdLst/>
                      <a:ahLst/>
                      <a:cxnLst>
                        <a:cxn ang="0">
                          <a:pos x="49" y="0"/>
                        </a:cxn>
                        <a:cxn ang="0">
                          <a:pos x="13" y="12"/>
                        </a:cxn>
                        <a:cxn ang="0">
                          <a:pos x="4" y="32"/>
                        </a:cxn>
                        <a:cxn ang="0">
                          <a:pos x="35" y="20"/>
                        </a:cxn>
                        <a:cxn ang="0">
                          <a:pos x="49" y="0"/>
                        </a:cxn>
                      </a:cxnLst>
                      <a:rect l="0" t="0" r="r" b="b"/>
                      <a:pathLst>
                        <a:path w="55" h="32">
                          <a:moveTo>
                            <a:pt x="49" y="0"/>
                          </a:moveTo>
                          <a:cubicBezTo>
                            <a:pt x="11" y="5"/>
                            <a:pt x="36" y="5"/>
                            <a:pt x="13" y="12"/>
                          </a:cubicBezTo>
                          <a:cubicBezTo>
                            <a:pt x="4" y="19"/>
                            <a:pt x="0" y="21"/>
                            <a:pt x="4" y="32"/>
                          </a:cubicBezTo>
                          <a:cubicBezTo>
                            <a:pt x="12" y="15"/>
                            <a:pt x="15" y="17"/>
                            <a:pt x="35" y="20"/>
                          </a:cubicBezTo>
                          <a:cubicBezTo>
                            <a:pt x="55" y="32"/>
                            <a:pt x="44" y="12"/>
                            <a:pt x="49" y="0"/>
                          </a:cubicBezTo>
                          <a:close/>
                        </a:path>
                      </a:pathLst>
                    </a:custGeom>
                    <a:gradFill rotWithShape="0">
                      <a:gsLst>
                        <a:gs pos="0">
                          <a:srgbClr val="006600"/>
                        </a:gs>
                        <a:gs pos="50000">
                          <a:srgbClr val="006600">
                            <a:gamma/>
                            <a:shade val="46275"/>
                            <a:invGamma/>
                          </a:srgbClr>
                        </a:gs>
                        <a:gs pos="100000">
                          <a:srgbClr val="006600"/>
                        </a:gs>
                      </a:gsLst>
                      <a:lin ang="2700000" scaled="1"/>
                    </a:gradFill>
                    <a:ln w="9525" cap="flat" cmpd="sng">
                      <a:noFill/>
                      <a:prstDash val="solid"/>
                      <a:round/>
                      <a:headEnd/>
                      <a:tailEnd/>
                    </a:ln>
                    <a:effectLst/>
                  </p:spPr>
                  <p:txBody>
                    <a:bodyPr wrap="none" anchor="ctr"/>
                    <a:lstStyle/>
                    <a:p>
                      <a:endParaRPr lang="en-GB"/>
                    </a:p>
                  </p:txBody>
                </p:sp>
                <p:sp>
                  <p:nvSpPr>
                    <p:cNvPr id="565377" name="Freeform 129"/>
                    <p:cNvSpPr>
                      <a:spLocks/>
                    </p:cNvSpPr>
                    <p:nvPr/>
                  </p:nvSpPr>
                  <p:spPr bwMode="auto">
                    <a:xfrm>
                      <a:off x="2229" y="2447"/>
                      <a:ext cx="30" cy="25"/>
                    </a:xfrm>
                    <a:custGeom>
                      <a:avLst/>
                      <a:gdLst/>
                      <a:ahLst/>
                      <a:cxnLst>
                        <a:cxn ang="0">
                          <a:pos x="29" y="3"/>
                        </a:cxn>
                        <a:cxn ang="0">
                          <a:pos x="1" y="8"/>
                        </a:cxn>
                        <a:cxn ang="0">
                          <a:pos x="20" y="20"/>
                        </a:cxn>
                        <a:cxn ang="0">
                          <a:pos x="27" y="23"/>
                        </a:cxn>
                        <a:cxn ang="0">
                          <a:pos x="29" y="3"/>
                        </a:cxn>
                      </a:cxnLst>
                      <a:rect l="0" t="0" r="r" b="b"/>
                      <a:pathLst>
                        <a:path w="30" h="25">
                          <a:moveTo>
                            <a:pt x="29" y="3"/>
                          </a:moveTo>
                          <a:cubicBezTo>
                            <a:pt x="19" y="0"/>
                            <a:pt x="12" y="6"/>
                            <a:pt x="1" y="8"/>
                          </a:cubicBezTo>
                          <a:cubicBezTo>
                            <a:pt x="5" y="22"/>
                            <a:pt x="0" y="11"/>
                            <a:pt x="20" y="20"/>
                          </a:cubicBezTo>
                          <a:cubicBezTo>
                            <a:pt x="22" y="21"/>
                            <a:pt x="26" y="25"/>
                            <a:pt x="27" y="23"/>
                          </a:cubicBezTo>
                          <a:cubicBezTo>
                            <a:pt x="30" y="17"/>
                            <a:pt x="28" y="10"/>
                            <a:pt x="29" y="3"/>
                          </a:cubicBezTo>
                          <a:close/>
                        </a:path>
                      </a:pathLst>
                    </a:custGeom>
                    <a:gradFill rotWithShape="0">
                      <a:gsLst>
                        <a:gs pos="0">
                          <a:srgbClr val="006600"/>
                        </a:gs>
                        <a:gs pos="50000">
                          <a:srgbClr val="006600">
                            <a:gamma/>
                            <a:shade val="46275"/>
                            <a:invGamma/>
                          </a:srgbClr>
                        </a:gs>
                        <a:gs pos="100000">
                          <a:srgbClr val="006600"/>
                        </a:gs>
                      </a:gsLst>
                      <a:lin ang="2700000" scaled="1"/>
                    </a:gradFill>
                    <a:ln w="9525" cap="flat" cmpd="sng">
                      <a:noFill/>
                      <a:prstDash val="solid"/>
                      <a:round/>
                      <a:headEnd/>
                      <a:tailEnd/>
                    </a:ln>
                    <a:effectLst/>
                  </p:spPr>
                  <p:txBody>
                    <a:bodyPr wrap="none" anchor="ctr"/>
                    <a:lstStyle/>
                    <a:p>
                      <a:endParaRPr lang="en-GB"/>
                    </a:p>
                  </p:txBody>
                </p:sp>
                <p:sp>
                  <p:nvSpPr>
                    <p:cNvPr id="565378" name="Freeform 130"/>
                    <p:cNvSpPr>
                      <a:spLocks/>
                    </p:cNvSpPr>
                    <p:nvPr/>
                  </p:nvSpPr>
                  <p:spPr bwMode="auto">
                    <a:xfrm>
                      <a:off x="2471" y="2141"/>
                      <a:ext cx="150" cy="62"/>
                    </a:xfrm>
                    <a:custGeom>
                      <a:avLst/>
                      <a:gdLst/>
                      <a:ahLst/>
                      <a:cxnLst>
                        <a:cxn ang="0">
                          <a:pos x="133" y="43"/>
                        </a:cxn>
                        <a:cxn ang="0">
                          <a:pos x="150" y="26"/>
                        </a:cxn>
                        <a:cxn ang="0">
                          <a:pos x="131" y="9"/>
                        </a:cxn>
                        <a:cxn ang="0">
                          <a:pos x="109" y="17"/>
                        </a:cxn>
                        <a:cxn ang="0">
                          <a:pos x="90" y="0"/>
                        </a:cxn>
                        <a:cxn ang="0">
                          <a:pos x="15" y="19"/>
                        </a:cxn>
                        <a:cxn ang="0">
                          <a:pos x="39" y="50"/>
                        </a:cxn>
                        <a:cxn ang="0">
                          <a:pos x="49" y="62"/>
                        </a:cxn>
                        <a:cxn ang="0">
                          <a:pos x="63" y="55"/>
                        </a:cxn>
                        <a:cxn ang="0">
                          <a:pos x="90" y="53"/>
                        </a:cxn>
                        <a:cxn ang="0">
                          <a:pos x="109" y="43"/>
                        </a:cxn>
                        <a:cxn ang="0">
                          <a:pos x="133" y="43"/>
                        </a:cxn>
                      </a:cxnLst>
                      <a:rect l="0" t="0" r="r" b="b"/>
                      <a:pathLst>
                        <a:path w="150" h="62">
                          <a:moveTo>
                            <a:pt x="133" y="43"/>
                          </a:moveTo>
                          <a:cubicBezTo>
                            <a:pt x="139" y="35"/>
                            <a:pt x="144" y="34"/>
                            <a:pt x="150" y="26"/>
                          </a:cubicBezTo>
                          <a:cubicBezTo>
                            <a:pt x="144" y="18"/>
                            <a:pt x="140" y="13"/>
                            <a:pt x="131" y="9"/>
                          </a:cubicBezTo>
                          <a:cubicBezTo>
                            <a:pt x="124" y="12"/>
                            <a:pt x="116" y="14"/>
                            <a:pt x="109" y="17"/>
                          </a:cubicBezTo>
                          <a:cubicBezTo>
                            <a:pt x="104" y="8"/>
                            <a:pt x="100" y="3"/>
                            <a:pt x="90" y="0"/>
                          </a:cubicBezTo>
                          <a:cubicBezTo>
                            <a:pt x="67" y="23"/>
                            <a:pt x="47" y="17"/>
                            <a:pt x="15" y="19"/>
                          </a:cubicBezTo>
                          <a:cubicBezTo>
                            <a:pt x="0" y="45"/>
                            <a:pt x="18" y="44"/>
                            <a:pt x="39" y="50"/>
                          </a:cubicBezTo>
                          <a:cubicBezTo>
                            <a:pt x="41" y="54"/>
                            <a:pt x="43" y="62"/>
                            <a:pt x="49" y="62"/>
                          </a:cubicBezTo>
                          <a:cubicBezTo>
                            <a:pt x="54" y="62"/>
                            <a:pt x="58" y="56"/>
                            <a:pt x="63" y="55"/>
                          </a:cubicBezTo>
                          <a:cubicBezTo>
                            <a:pt x="72" y="54"/>
                            <a:pt x="81" y="54"/>
                            <a:pt x="90" y="53"/>
                          </a:cubicBezTo>
                          <a:cubicBezTo>
                            <a:pt x="93" y="41"/>
                            <a:pt x="97" y="41"/>
                            <a:pt x="109" y="43"/>
                          </a:cubicBezTo>
                          <a:cubicBezTo>
                            <a:pt x="127" y="41"/>
                            <a:pt x="134" y="44"/>
                            <a:pt x="133" y="43"/>
                          </a:cubicBezTo>
                          <a:close/>
                        </a:path>
                      </a:pathLst>
                    </a:custGeom>
                    <a:gradFill rotWithShape="0">
                      <a:gsLst>
                        <a:gs pos="0">
                          <a:srgbClr val="006600"/>
                        </a:gs>
                        <a:gs pos="50000">
                          <a:srgbClr val="006600">
                            <a:gamma/>
                            <a:shade val="46275"/>
                            <a:invGamma/>
                          </a:srgbClr>
                        </a:gs>
                        <a:gs pos="100000">
                          <a:srgbClr val="006600"/>
                        </a:gs>
                      </a:gsLst>
                      <a:lin ang="2700000" scaled="1"/>
                    </a:gradFill>
                    <a:ln w="9525" cap="flat" cmpd="sng">
                      <a:noFill/>
                      <a:prstDash val="solid"/>
                      <a:round/>
                      <a:headEnd/>
                      <a:tailEnd/>
                    </a:ln>
                    <a:effectLst/>
                  </p:spPr>
                  <p:txBody>
                    <a:bodyPr wrap="none" anchor="ctr"/>
                    <a:lstStyle/>
                    <a:p>
                      <a:endParaRPr lang="en-GB"/>
                    </a:p>
                  </p:txBody>
                </p:sp>
                <p:sp>
                  <p:nvSpPr>
                    <p:cNvPr id="565379" name="Freeform 131"/>
                    <p:cNvSpPr>
                      <a:spLocks/>
                    </p:cNvSpPr>
                    <p:nvPr/>
                  </p:nvSpPr>
                  <p:spPr bwMode="auto">
                    <a:xfrm>
                      <a:off x="2825" y="2150"/>
                      <a:ext cx="21" cy="26"/>
                    </a:xfrm>
                    <a:custGeom>
                      <a:avLst/>
                      <a:gdLst/>
                      <a:ahLst/>
                      <a:cxnLst>
                        <a:cxn ang="0">
                          <a:pos x="5" y="0"/>
                        </a:cxn>
                        <a:cxn ang="0">
                          <a:pos x="2" y="24"/>
                        </a:cxn>
                        <a:cxn ang="0">
                          <a:pos x="17" y="22"/>
                        </a:cxn>
                        <a:cxn ang="0">
                          <a:pos x="5" y="0"/>
                        </a:cxn>
                      </a:cxnLst>
                      <a:rect l="0" t="0" r="r" b="b"/>
                      <a:pathLst>
                        <a:path w="21" h="26">
                          <a:moveTo>
                            <a:pt x="5" y="0"/>
                          </a:moveTo>
                          <a:cubicBezTo>
                            <a:pt x="1" y="10"/>
                            <a:pt x="0" y="13"/>
                            <a:pt x="2" y="24"/>
                          </a:cubicBezTo>
                          <a:cubicBezTo>
                            <a:pt x="7" y="23"/>
                            <a:pt x="13" y="26"/>
                            <a:pt x="17" y="22"/>
                          </a:cubicBezTo>
                          <a:cubicBezTo>
                            <a:pt x="21" y="18"/>
                            <a:pt x="7" y="4"/>
                            <a:pt x="5" y="0"/>
                          </a:cubicBezTo>
                          <a:close/>
                        </a:path>
                      </a:pathLst>
                    </a:custGeom>
                    <a:gradFill rotWithShape="0">
                      <a:gsLst>
                        <a:gs pos="0">
                          <a:srgbClr val="006600"/>
                        </a:gs>
                        <a:gs pos="50000">
                          <a:srgbClr val="006600">
                            <a:gamma/>
                            <a:shade val="46275"/>
                            <a:invGamma/>
                          </a:srgbClr>
                        </a:gs>
                        <a:gs pos="100000">
                          <a:srgbClr val="006600"/>
                        </a:gs>
                      </a:gsLst>
                      <a:lin ang="2700000" scaled="1"/>
                    </a:gradFill>
                    <a:ln w="9525" cap="flat" cmpd="sng">
                      <a:noFill/>
                      <a:prstDash val="solid"/>
                      <a:round/>
                      <a:headEnd/>
                      <a:tailEnd/>
                    </a:ln>
                    <a:effectLst/>
                  </p:spPr>
                  <p:txBody>
                    <a:bodyPr wrap="none" anchor="ctr"/>
                    <a:lstStyle/>
                    <a:p>
                      <a:endParaRPr lang="en-GB"/>
                    </a:p>
                  </p:txBody>
                </p:sp>
                <p:sp>
                  <p:nvSpPr>
                    <p:cNvPr id="565380" name="Freeform 132"/>
                    <p:cNvSpPr>
                      <a:spLocks/>
                    </p:cNvSpPr>
                    <p:nvPr/>
                  </p:nvSpPr>
                  <p:spPr bwMode="auto">
                    <a:xfrm>
                      <a:off x="2818" y="2098"/>
                      <a:ext cx="31" cy="12"/>
                    </a:xfrm>
                    <a:custGeom>
                      <a:avLst/>
                      <a:gdLst/>
                      <a:ahLst/>
                      <a:cxnLst>
                        <a:cxn ang="0">
                          <a:pos x="31" y="0"/>
                        </a:cxn>
                        <a:cxn ang="0">
                          <a:pos x="19" y="12"/>
                        </a:cxn>
                        <a:cxn ang="0">
                          <a:pos x="31" y="0"/>
                        </a:cxn>
                      </a:cxnLst>
                      <a:rect l="0" t="0" r="r" b="b"/>
                      <a:pathLst>
                        <a:path w="31" h="12">
                          <a:moveTo>
                            <a:pt x="31" y="0"/>
                          </a:moveTo>
                          <a:cubicBezTo>
                            <a:pt x="23" y="1"/>
                            <a:pt x="0" y="4"/>
                            <a:pt x="19" y="12"/>
                          </a:cubicBezTo>
                          <a:cubicBezTo>
                            <a:pt x="25" y="2"/>
                            <a:pt x="21" y="6"/>
                            <a:pt x="31" y="0"/>
                          </a:cubicBezTo>
                          <a:close/>
                        </a:path>
                      </a:pathLst>
                    </a:custGeom>
                    <a:gradFill rotWithShape="0">
                      <a:gsLst>
                        <a:gs pos="0">
                          <a:srgbClr val="006600"/>
                        </a:gs>
                        <a:gs pos="50000">
                          <a:srgbClr val="006600">
                            <a:gamma/>
                            <a:shade val="46275"/>
                            <a:invGamma/>
                          </a:srgbClr>
                        </a:gs>
                        <a:gs pos="100000">
                          <a:srgbClr val="006600"/>
                        </a:gs>
                      </a:gsLst>
                      <a:lin ang="2700000" scaled="1"/>
                    </a:gradFill>
                    <a:ln w="9525" cap="flat" cmpd="sng">
                      <a:noFill/>
                      <a:prstDash val="solid"/>
                      <a:round/>
                      <a:headEnd/>
                      <a:tailEnd/>
                    </a:ln>
                    <a:effectLst/>
                  </p:spPr>
                  <p:txBody>
                    <a:bodyPr wrap="none" anchor="ctr"/>
                    <a:lstStyle/>
                    <a:p>
                      <a:endParaRPr lang="en-GB"/>
                    </a:p>
                  </p:txBody>
                </p:sp>
                <p:sp>
                  <p:nvSpPr>
                    <p:cNvPr id="565381" name="Freeform 133"/>
                    <p:cNvSpPr>
                      <a:spLocks/>
                    </p:cNvSpPr>
                    <p:nvPr/>
                  </p:nvSpPr>
                  <p:spPr bwMode="auto">
                    <a:xfrm>
                      <a:off x="2748" y="2150"/>
                      <a:ext cx="42" cy="27"/>
                    </a:xfrm>
                    <a:custGeom>
                      <a:avLst/>
                      <a:gdLst/>
                      <a:ahLst/>
                      <a:cxnLst>
                        <a:cxn ang="0">
                          <a:pos x="26" y="0"/>
                        </a:cxn>
                        <a:cxn ang="0">
                          <a:pos x="29" y="27"/>
                        </a:cxn>
                        <a:cxn ang="0">
                          <a:pos x="26" y="0"/>
                        </a:cxn>
                      </a:cxnLst>
                      <a:rect l="0" t="0" r="r" b="b"/>
                      <a:pathLst>
                        <a:path w="42" h="27">
                          <a:moveTo>
                            <a:pt x="26" y="0"/>
                          </a:moveTo>
                          <a:cubicBezTo>
                            <a:pt x="19" y="15"/>
                            <a:pt x="0" y="12"/>
                            <a:pt x="29" y="27"/>
                          </a:cubicBezTo>
                          <a:cubicBezTo>
                            <a:pt x="42" y="22"/>
                            <a:pt x="31" y="10"/>
                            <a:pt x="26" y="0"/>
                          </a:cubicBezTo>
                          <a:close/>
                        </a:path>
                      </a:pathLst>
                    </a:custGeom>
                    <a:gradFill rotWithShape="0">
                      <a:gsLst>
                        <a:gs pos="0">
                          <a:srgbClr val="006600"/>
                        </a:gs>
                        <a:gs pos="50000">
                          <a:srgbClr val="006600">
                            <a:gamma/>
                            <a:shade val="46275"/>
                            <a:invGamma/>
                          </a:srgbClr>
                        </a:gs>
                        <a:gs pos="100000">
                          <a:srgbClr val="006600"/>
                        </a:gs>
                      </a:gsLst>
                      <a:lin ang="2700000" scaled="1"/>
                    </a:gradFill>
                    <a:ln w="9525" cap="flat" cmpd="sng">
                      <a:noFill/>
                      <a:prstDash val="solid"/>
                      <a:round/>
                      <a:headEnd/>
                      <a:tailEnd/>
                    </a:ln>
                    <a:effectLst/>
                  </p:spPr>
                  <p:txBody>
                    <a:bodyPr wrap="none" anchor="ctr"/>
                    <a:lstStyle/>
                    <a:p>
                      <a:endParaRPr lang="en-GB"/>
                    </a:p>
                  </p:txBody>
                </p:sp>
                <p:sp>
                  <p:nvSpPr>
                    <p:cNvPr id="565382" name="Freeform 134"/>
                    <p:cNvSpPr>
                      <a:spLocks/>
                    </p:cNvSpPr>
                    <p:nvPr/>
                  </p:nvSpPr>
                  <p:spPr bwMode="auto">
                    <a:xfrm>
                      <a:off x="2471" y="2153"/>
                      <a:ext cx="281" cy="136"/>
                    </a:xfrm>
                    <a:custGeom>
                      <a:avLst/>
                      <a:gdLst/>
                      <a:ahLst/>
                      <a:cxnLst>
                        <a:cxn ang="0">
                          <a:pos x="69" y="81"/>
                        </a:cxn>
                        <a:cxn ang="0">
                          <a:pos x="55" y="75"/>
                        </a:cxn>
                        <a:cxn ang="0">
                          <a:pos x="49" y="57"/>
                        </a:cxn>
                        <a:cxn ang="0">
                          <a:pos x="73" y="70"/>
                        </a:cxn>
                        <a:cxn ang="0">
                          <a:pos x="91" y="64"/>
                        </a:cxn>
                        <a:cxn ang="0">
                          <a:pos x="102" y="60"/>
                        </a:cxn>
                        <a:cxn ang="0">
                          <a:pos x="120" y="70"/>
                        </a:cxn>
                        <a:cxn ang="0">
                          <a:pos x="144" y="63"/>
                        </a:cxn>
                        <a:cxn ang="0">
                          <a:pos x="160" y="48"/>
                        </a:cxn>
                        <a:cxn ang="0">
                          <a:pos x="180" y="22"/>
                        </a:cxn>
                        <a:cxn ang="0">
                          <a:pos x="207" y="15"/>
                        </a:cxn>
                        <a:cxn ang="0">
                          <a:pos x="216" y="0"/>
                        </a:cxn>
                        <a:cxn ang="0">
                          <a:pos x="240" y="4"/>
                        </a:cxn>
                        <a:cxn ang="0">
                          <a:pos x="244" y="0"/>
                        </a:cxn>
                        <a:cxn ang="0">
                          <a:pos x="256" y="6"/>
                        </a:cxn>
                        <a:cxn ang="0">
                          <a:pos x="279" y="3"/>
                        </a:cxn>
                        <a:cxn ang="0">
                          <a:pos x="259" y="16"/>
                        </a:cxn>
                        <a:cxn ang="0">
                          <a:pos x="270" y="31"/>
                        </a:cxn>
                        <a:cxn ang="0">
                          <a:pos x="237" y="36"/>
                        </a:cxn>
                        <a:cxn ang="0">
                          <a:pos x="205" y="43"/>
                        </a:cxn>
                        <a:cxn ang="0">
                          <a:pos x="202" y="57"/>
                        </a:cxn>
                        <a:cxn ang="0">
                          <a:pos x="189" y="67"/>
                        </a:cxn>
                        <a:cxn ang="0">
                          <a:pos x="183" y="78"/>
                        </a:cxn>
                        <a:cxn ang="0">
                          <a:pos x="162" y="88"/>
                        </a:cxn>
                        <a:cxn ang="0">
                          <a:pos x="157" y="103"/>
                        </a:cxn>
                        <a:cxn ang="0">
                          <a:pos x="132" y="118"/>
                        </a:cxn>
                        <a:cxn ang="0">
                          <a:pos x="120" y="130"/>
                        </a:cxn>
                        <a:cxn ang="0">
                          <a:pos x="96" y="136"/>
                        </a:cxn>
                        <a:cxn ang="0">
                          <a:pos x="72" y="124"/>
                        </a:cxn>
                        <a:cxn ang="0">
                          <a:pos x="60" y="117"/>
                        </a:cxn>
                        <a:cxn ang="0">
                          <a:pos x="19" y="93"/>
                        </a:cxn>
                        <a:cxn ang="0">
                          <a:pos x="9" y="82"/>
                        </a:cxn>
                        <a:cxn ang="0">
                          <a:pos x="0" y="75"/>
                        </a:cxn>
                        <a:cxn ang="0">
                          <a:pos x="61" y="87"/>
                        </a:cxn>
                        <a:cxn ang="0">
                          <a:pos x="70" y="85"/>
                        </a:cxn>
                        <a:cxn ang="0">
                          <a:pos x="69" y="81"/>
                        </a:cxn>
                      </a:cxnLst>
                      <a:rect l="0" t="0" r="r" b="b"/>
                      <a:pathLst>
                        <a:path w="281" h="136">
                          <a:moveTo>
                            <a:pt x="69" y="81"/>
                          </a:moveTo>
                          <a:cubicBezTo>
                            <a:pt x="64" y="78"/>
                            <a:pt x="61" y="76"/>
                            <a:pt x="55" y="75"/>
                          </a:cubicBezTo>
                          <a:cubicBezTo>
                            <a:pt x="50" y="66"/>
                            <a:pt x="48" y="68"/>
                            <a:pt x="49" y="57"/>
                          </a:cubicBezTo>
                          <a:cubicBezTo>
                            <a:pt x="62" y="58"/>
                            <a:pt x="63" y="62"/>
                            <a:pt x="73" y="70"/>
                          </a:cubicBezTo>
                          <a:cubicBezTo>
                            <a:pt x="79" y="57"/>
                            <a:pt x="75" y="61"/>
                            <a:pt x="91" y="64"/>
                          </a:cubicBezTo>
                          <a:cubicBezTo>
                            <a:pt x="100" y="68"/>
                            <a:pt x="93" y="62"/>
                            <a:pt x="102" y="60"/>
                          </a:cubicBezTo>
                          <a:cubicBezTo>
                            <a:pt x="109" y="63"/>
                            <a:pt x="114" y="66"/>
                            <a:pt x="120" y="70"/>
                          </a:cubicBezTo>
                          <a:cubicBezTo>
                            <a:pt x="127" y="65"/>
                            <a:pt x="144" y="63"/>
                            <a:pt x="144" y="63"/>
                          </a:cubicBezTo>
                          <a:cubicBezTo>
                            <a:pt x="150" y="55"/>
                            <a:pt x="152" y="54"/>
                            <a:pt x="160" y="48"/>
                          </a:cubicBezTo>
                          <a:cubicBezTo>
                            <a:pt x="158" y="31"/>
                            <a:pt x="163" y="24"/>
                            <a:pt x="180" y="22"/>
                          </a:cubicBezTo>
                          <a:cubicBezTo>
                            <a:pt x="187" y="17"/>
                            <a:pt x="198" y="16"/>
                            <a:pt x="207" y="15"/>
                          </a:cubicBezTo>
                          <a:cubicBezTo>
                            <a:pt x="214" y="12"/>
                            <a:pt x="213" y="6"/>
                            <a:pt x="216" y="0"/>
                          </a:cubicBezTo>
                          <a:cubicBezTo>
                            <a:pt x="224" y="1"/>
                            <a:pt x="232" y="3"/>
                            <a:pt x="240" y="4"/>
                          </a:cubicBezTo>
                          <a:cubicBezTo>
                            <a:pt x="241" y="3"/>
                            <a:pt x="242" y="0"/>
                            <a:pt x="244" y="0"/>
                          </a:cubicBezTo>
                          <a:cubicBezTo>
                            <a:pt x="248" y="1"/>
                            <a:pt x="256" y="6"/>
                            <a:pt x="256" y="6"/>
                          </a:cubicBezTo>
                          <a:cubicBezTo>
                            <a:pt x="266" y="2"/>
                            <a:pt x="266" y="1"/>
                            <a:pt x="279" y="3"/>
                          </a:cubicBezTo>
                          <a:cubicBezTo>
                            <a:pt x="281" y="20"/>
                            <a:pt x="271" y="9"/>
                            <a:pt x="259" y="16"/>
                          </a:cubicBezTo>
                          <a:cubicBezTo>
                            <a:pt x="261" y="26"/>
                            <a:pt x="262" y="26"/>
                            <a:pt x="270" y="31"/>
                          </a:cubicBezTo>
                          <a:cubicBezTo>
                            <a:pt x="266" y="46"/>
                            <a:pt x="250" y="37"/>
                            <a:pt x="237" y="36"/>
                          </a:cubicBezTo>
                          <a:cubicBezTo>
                            <a:pt x="224" y="36"/>
                            <a:pt x="211" y="31"/>
                            <a:pt x="205" y="43"/>
                          </a:cubicBezTo>
                          <a:cubicBezTo>
                            <a:pt x="215" y="53"/>
                            <a:pt x="215" y="54"/>
                            <a:pt x="202" y="57"/>
                          </a:cubicBezTo>
                          <a:cubicBezTo>
                            <a:pt x="197" y="61"/>
                            <a:pt x="195" y="64"/>
                            <a:pt x="189" y="67"/>
                          </a:cubicBezTo>
                          <a:cubicBezTo>
                            <a:pt x="179" y="65"/>
                            <a:pt x="180" y="69"/>
                            <a:pt x="183" y="78"/>
                          </a:cubicBezTo>
                          <a:cubicBezTo>
                            <a:pt x="179" y="87"/>
                            <a:pt x="169" y="81"/>
                            <a:pt x="162" y="88"/>
                          </a:cubicBezTo>
                          <a:cubicBezTo>
                            <a:pt x="160" y="93"/>
                            <a:pt x="159" y="98"/>
                            <a:pt x="157" y="103"/>
                          </a:cubicBezTo>
                          <a:cubicBezTo>
                            <a:pt x="155" y="122"/>
                            <a:pt x="152" y="117"/>
                            <a:pt x="132" y="118"/>
                          </a:cubicBezTo>
                          <a:cubicBezTo>
                            <a:pt x="126" y="122"/>
                            <a:pt x="125" y="126"/>
                            <a:pt x="120" y="130"/>
                          </a:cubicBezTo>
                          <a:cubicBezTo>
                            <a:pt x="108" y="128"/>
                            <a:pt x="106" y="128"/>
                            <a:pt x="96" y="136"/>
                          </a:cubicBezTo>
                          <a:cubicBezTo>
                            <a:pt x="81" y="135"/>
                            <a:pt x="83" y="130"/>
                            <a:pt x="72" y="124"/>
                          </a:cubicBezTo>
                          <a:cubicBezTo>
                            <a:pt x="68" y="122"/>
                            <a:pt x="60" y="117"/>
                            <a:pt x="60" y="117"/>
                          </a:cubicBezTo>
                          <a:cubicBezTo>
                            <a:pt x="53" y="99"/>
                            <a:pt x="37" y="94"/>
                            <a:pt x="19" y="93"/>
                          </a:cubicBezTo>
                          <a:cubicBezTo>
                            <a:pt x="13" y="90"/>
                            <a:pt x="13" y="86"/>
                            <a:pt x="9" y="82"/>
                          </a:cubicBezTo>
                          <a:cubicBezTo>
                            <a:pt x="6" y="79"/>
                            <a:pt x="0" y="75"/>
                            <a:pt x="0" y="75"/>
                          </a:cubicBezTo>
                          <a:cubicBezTo>
                            <a:pt x="25" y="71"/>
                            <a:pt x="40" y="77"/>
                            <a:pt x="61" y="87"/>
                          </a:cubicBezTo>
                          <a:cubicBezTo>
                            <a:pt x="64" y="86"/>
                            <a:pt x="68" y="87"/>
                            <a:pt x="70" y="85"/>
                          </a:cubicBezTo>
                          <a:cubicBezTo>
                            <a:pt x="71" y="84"/>
                            <a:pt x="69" y="80"/>
                            <a:pt x="69" y="81"/>
                          </a:cubicBezTo>
                          <a:close/>
                        </a:path>
                      </a:pathLst>
                    </a:custGeom>
                    <a:gradFill rotWithShape="0">
                      <a:gsLst>
                        <a:gs pos="0">
                          <a:srgbClr val="006600"/>
                        </a:gs>
                        <a:gs pos="50000">
                          <a:srgbClr val="006600">
                            <a:gamma/>
                            <a:shade val="46275"/>
                            <a:invGamma/>
                          </a:srgbClr>
                        </a:gs>
                        <a:gs pos="100000">
                          <a:srgbClr val="006600"/>
                        </a:gs>
                      </a:gsLst>
                      <a:lin ang="2700000" scaled="1"/>
                    </a:gradFill>
                    <a:ln w="9525" cap="flat" cmpd="sng">
                      <a:noFill/>
                      <a:prstDash val="solid"/>
                      <a:round/>
                      <a:headEnd/>
                      <a:tailEnd/>
                    </a:ln>
                    <a:effectLst/>
                  </p:spPr>
                  <p:txBody>
                    <a:bodyPr wrap="none" anchor="ctr"/>
                    <a:lstStyle/>
                    <a:p>
                      <a:endParaRPr lang="en-GB"/>
                    </a:p>
                  </p:txBody>
                </p:sp>
                <p:sp>
                  <p:nvSpPr>
                    <p:cNvPr id="565383" name="Freeform 135"/>
                    <p:cNvSpPr>
                      <a:spLocks/>
                    </p:cNvSpPr>
                    <p:nvPr/>
                  </p:nvSpPr>
                  <p:spPr bwMode="auto">
                    <a:xfrm>
                      <a:off x="2709" y="2130"/>
                      <a:ext cx="14" cy="15"/>
                    </a:xfrm>
                    <a:custGeom>
                      <a:avLst/>
                      <a:gdLst/>
                      <a:ahLst/>
                      <a:cxnLst>
                        <a:cxn ang="0">
                          <a:pos x="14" y="6"/>
                        </a:cxn>
                        <a:cxn ang="0">
                          <a:pos x="0" y="6"/>
                        </a:cxn>
                        <a:cxn ang="0">
                          <a:pos x="14" y="6"/>
                        </a:cxn>
                      </a:cxnLst>
                      <a:rect l="0" t="0" r="r" b="b"/>
                      <a:pathLst>
                        <a:path w="14" h="15">
                          <a:moveTo>
                            <a:pt x="14" y="6"/>
                          </a:moveTo>
                          <a:cubicBezTo>
                            <a:pt x="7" y="5"/>
                            <a:pt x="5" y="0"/>
                            <a:pt x="0" y="6"/>
                          </a:cubicBezTo>
                          <a:cubicBezTo>
                            <a:pt x="3" y="15"/>
                            <a:pt x="14" y="12"/>
                            <a:pt x="14" y="6"/>
                          </a:cubicBezTo>
                          <a:close/>
                        </a:path>
                      </a:pathLst>
                    </a:custGeom>
                    <a:gradFill rotWithShape="0">
                      <a:gsLst>
                        <a:gs pos="0">
                          <a:srgbClr val="006600"/>
                        </a:gs>
                        <a:gs pos="50000">
                          <a:srgbClr val="006600">
                            <a:gamma/>
                            <a:shade val="46275"/>
                            <a:invGamma/>
                          </a:srgbClr>
                        </a:gs>
                        <a:gs pos="100000">
                          <a:srgbClr val="006600"/>
                        </a:gs>
                      </a:gsLst>
                      <a:lin ang="2700000" scaled="1"/>
                    </a:gradFill>
                    <a:ln w="9525" cap="flat" cmpd="sng">
                      <a:noFill/>
                      <a:prstDash val="solid"/>
                      <a:round/>
                      <a:headEnd/>
                      <a:tailEnd/>
                    </a:ln>
                    <a:effectLst/>
                  </p:spPr>
                  <p:txBody>
                    <a:bodyPr wrap="none" anchor="ctr"/>
                    <a:lstStyle/>
                    <a:p>
                      <a:endParaRPr lang="en-GB"/>
                    </a:p>
                  </p:txBody>
                </p:sp>
                <p:sp>
                  <p:nvSpPr>
                    <p:cNvPr id="565384" name="Freeform 136"/>
                    <p:cNvSpPr>
                      <a:spLocks/>
                    </p:cNvSpPr>
                    <p:nvPr/>
                  </p:nvSpPr>
                  <p:spPr bwMode="auto">
                    <a:xfrm>
                      <a:off x="2979" y="2344"/>
                      <a:ext cx="28" cy="23"/>
                    </a:xfrm>
                    <a:custGeom>
                      <a:avLst/>
                      <a:gdLst/>
                      <a:ahLst/>
                      <a:cxnLst>
                        <a:cxn ang="0">
                          <a:pos x="26" y="2"/>
                        </a:cxn>
                        <a:cxn ang="0">
                          <a:pos x="0" y="17"/>
                        </a:cxn>
                        <a:cxn ang="0">
                          <a:pos x="18" y="22"/>
                        </a:cxn>
                        <a:cxn ang="0">
                          <a:pos x="21" y="10"/>
                        </a:cxn>
                        <a:cxn ang="0">
                          <a:pos x="26" y="2"/>
                        </a:cxn>
                      </a:cxnLst>
                      <a:rect l="0" t="0" r="r" b="b"/>
                      <a:pathLst>
                        <a:path w="28" h="23">
                          <a:moveTo>
                            <a:pt x="26" y="2"/>
                          </a:moveTo>
                          <a:cubicBezTo>
                            <a:pt x="8" y="5"/>
                            <a:pt x="14" y="14"/>
                            <a:pt x="0" y="17"/>
                          </a:cubicBezTo>
                          <a:cubicBezTo>
                            <a:pt x="7" y="23"/>
                            <a:pt x="9" y="23"/>
                            <a:pt x="18" y="22"/>
                          </a:cubicBezTo>
                          <a:cubicBezTo>
                            <a:pt x="20" y="18"/>
                            <a:pt x="19" y="13"/>
                            <a:pt x="21" y="10"/>
                          </a:cubicBezTo>
                          <a:cubicBezTo>
                            <a:pt x="28" y="0"/>
                            <a:pt x="26" y="18"/>
                            <a:pt x="26" y="2"/>
                          </a:cubicBezTo>
                          <a:close/>
                        </a:path>
                      </a:pathLst>
                    </a:custGeom>
                    <a:gradFill rotWithShape="0">
                      <a:gsLst>
                        <a:gs pos="0">
                          <a:srgbClr val="006600"/>
                        </a:gs>
                        <a:gs pos="50000">
                          <a:srgbClr val="006600">
                            <a:gamma/>
                            <a:shade val="46275"/>
                            <a:invGamma/>
                          </a:srgbClr>
                        </a:gs>
                        <a:gs pos="100000">
                          <a:srgbClr val="006600"/>
                        </a:gs>
                      </a:gsLst>
                      <a:lin ang="2700000" scaled="1"/>
                    </a:gradFill>
                    <a:ln w="9525" cap="flat" cmpd="sng">
                      <a:noFill/>
                      <a:prstDash val="solid"/>
                      <a:round/>
                      <a:headEnd/>
                      <a:tailEnd/>
                    </a:ln>
                    <a:effectLst/>
                  </p:spPr>
                  <p:txBody>
                    <a:bodyPr wrap="none" anchor="ctr"/>
                    <a:lstStyle/>
                    <a:p>
                      <a:endParaRPr lang="en-GB"/>
                    </a:p>
                  </p:txBody>
                </p:sp>
              </p:grpSp>
            </p:grpSp>
            <p:sp>
              <p:nvSpPr>
                <p:cNvPr id="565385" name="Text Box 137"/>
                <p:cNvSpPr txBox="1">
                  <a:spLocks noChangeArrowheads="1"/>
                </p:cNvSpPr>
                <p:nvPr/>
              </p:nvSpPr>
              <p:spPr bwMode="auto">
                <a:xfrm rot="-1596101">
                  <a:off x="3311" y="1975"/>
                  <a:ext cx="1122" cy="318"/>
                </a:xfrm>
                <a:prstGeom prst="rect">
                  <a:avLst/>
                </a:prstGeom>
                <a:noFill/>
                <a:ln w="9525">
                  <a:noFill/>
                  <a:miter lim="800000"/>
                  <a:headEnd/>
                  <a:tailEnd/>
                </a:ln>
                <a:effectLst/>
              </p:spPr>
              <p:txBody>
                <a:bodyPr wrap="none">
                  <a:spAutoFit/>
                </a:bodyPr>
                <a:lstStyle/>
                <a:p>
                  <a:pPr algn="r" eaLnBrk="0" hangingPunct="0"/>
                  <a:r>
                    <a:rPr lang="en-GB" sz="1200" b="1" i="1">
                      <a:solidFill>
                        <a:schemeClr val="bg1"/>
                      </a:solidFill>
                      <a:cs typeface="Arial" charset="0"/>
                    </a:rPr>
                    <a:t>GRID </a:t>
                  </a:r>
                  <a:r>
                    <a:rPr lang="en-GB" sz="1200" b="1" i="1">
                      <a:solidFill>
                        <a:srgbClr val="003300"/>
                      </a:solidFill>
                      <a:cs typeface="Arial" charset="0"/>
                    </a:rPr>
                    <a:t>  .</a:t>
                  </a:r>
                </a:p>
                <a:p>
                  <a:pPr algn="r" eaLnBrk="0" hangingPunct="0"/>
                  <a:r>
                    <a:rPr lang="en-GB" sz="1200" b="1" i="1">
                      <a:solidFill>
                        <a:schemeClr val="bg1"/>
                      </a:solidFill>
                      <a:cs typeface="Arial" charset="0"/>
                    </a:rPr>
                    <a:t>INFRASTRUCTURE</a:t>
                  </a:r>
                </a:p>
              </p:txBody>
            </p:sp>
          </p:grpSp>
        </p:grpSp>
        <p:grpSp>
          <p:nvGrpSpPr>
            <p:cNvPr id="20" name="Group 138"/>
            <p:cNvGrpSpPr>
              <a:grpSpLocks/>
            </p:cNvGrpSpPr>
            <p:nvPr/>
          </p:nvGrpSpPr>
          <p:grpSpPr bwMode="auto">
            <a:xfrm>
              <a:off x="2353" y="626"/>
              <a:ext cx="3157" cy="1608"/>
              <a:chOff x="1762" y="1154"/>
              <a:chExt cx="3157" cy="1608"/>
            </a:xfrm>
          </p:grpSpPr>
          <p:grpSp>
            <p:nvGrpSpPr>
              <p:cNvPr id="21" name="Group 139"/>
              <p:cNvGrpSpPr>
                <a:grpSpLocks/>
              </p:cNvGrpSpPr>
              <p:nvPr/>
            </p:nvGrpSpPr>
            <p:grpSpPr bwMode="auto">
              <a:xfrm>
                <a:off x="2300" y="1248"/>
                <a:ext cx="1902" cy="1131"/>
                <a:chOff x="1839" y="1612"/>
                <a:chExt cx="1902" cy="1131"/>
              </a:xfrm>
            </p:grpSpPr>
            <p:sp>
              <p:nvSpPr>
                <p:cNvPr id="565388" name="Oval 140"/>
                <p:cNvSpPr>
                  <a:spLocks noChangeArrowheads="1"/>
                </p:cNvSpPr>
                <p:nvPr/>
              </p:nvSpPr>
              <p:spPr bwMode="auto">
                <a:xfrm>
                  <a:off x="1839" y="1957"/>
                  <a:ext cx="153" cy="330"/>
                </a:xfrm>
                <a:prstGeom prst="ellipse">
                  <a:avLst/>
                </a:prstGeom>
                <a:solidFill>
                  <a:schemeClr val="accent1"/>
                </a:solidFill>
                <a:ln w="9525">
                  <a:round/>
                  <a:headEnd/>
                  <a:tailEnd/>
                </a:ln>
                <a:effectLst/>
                <a:scene3d>
                  <a:camera prst="legacyPerspectiveFront">
                    <a:rot lat="17099998" lon="0" rev="0"/>
                  </a:camera>
                  <a:lightRig rig="legacyFlat3" dir="t"/>
                </a:scene3d>
                <a:sp3d extrusionH="1497000" prstMaterial="legacyMatte">
                  <a:bevelT w="13500" h="13500" prst="angle"/>
                  <a:bevelB w="13500" h="13500" prst="angle"/>
                  <a:extrusionClr>
                    <a:schemeClr val="accent1"/>
                  </a:extrusionClr>
                </a:sp3d>
              </p:spPr>
              <p:txBody>
                <a:bodyPr wrap="none" anchor="ctr">
                  <a:flatTx/>
                </a:bodyPr>
                <a:lstStyle/>
                <a:p>
                  <a:pPr algn="ctr" eaLnBrk="0" hangingPunct="0"/>
                  <a:endParaRPr lang="en-US" sz="2200">
                    <a:solidFill>
                      <a:srgbClr val="CC0066"/>
                    </a:solidFill>
                    <a:cs typeface="Arial" charset="0"/>
                  </a:endParaRPr>
                </a:p>
              </p:txBody>
            </p:sp>
            <p:sp>
              <p:nvSpPr>
                <p:cNvPr id="565389" name="Oval 141"/>
                <p:cNvSpPr>
                  <a:spLocks noChangeArrowheads="1"/>
                </p:cNvSpPr>
                <p:nvPr/>
              </p:nvSpPr>
              <p:spPr bwMode="auto">
                <a:xfrm>
                  <a:off x="2565" y="2413"/>
                  <a:ext cx="153" cy="330"/>
                </a:xfrm>
                <a:prstGeom prst="ellipse">
                  <a:avLst/>
                </a:prstGeom>
                <a:solidFill>
                  <a:schemeClr val="accent1"/>
                </a:solidFill>
                <a:ln w="9525">
                  <a:round/>
                  <a:headEnd/>
                  <a:tailEnd/>
                </a:ln>
                <a:effectLst/>
                <a:scene3d>
                  <a:camera prst="legacyPerspectiveFront">
                    <a:rot lat="17099998" lon="0" rev="0"/>
                  </a:camera>
                  <a:lightRig rig="legacyFlat3" dir="t"/>
                </a:scene3d>
                <a:sp3d extrusionH="1497000" prstMaterial="legacyMatte">
                  <a:bevelT w="13500" h="13500" prst="angle"/>
                  <a:bevelB w="13500" h="13500" prst="angle"/>
                  <a:extrusionClr>
                    <a:schemeClr val="accent1"/>
                  </a:extrusionClr>
                </a:sp3d>
              </p:spPr>
              <p:txBody>
                <a:bodyPr wrap="none" anchor="ctr">
                  <a:flatTx/>
                </a:bodyPr>
                <a:lstStyle/>
                <a:p>
                  <a:pPr algn="ctr" eaLnBrk="0" hangingPunct="0"/>
                  <a:endParaRPr lang="en-US" sz="2200">
                    <a:solidFill>
                      <a:srgbClr val="CC0066"/>
                    </a:solidFill>
                    <a:cs typeface="Arial" charset="0"/>
                  </a:endParaRPr>
                </a:p>
              </p:txBody>
            </p:sp>
            <p:sp>
              <p:nvSpPr>
                <p:cNvPr id="565390" name="Oval 142"/>
                <p:cNvSpPr>
                  <a:spLocks noChangeArrowheads="1"/>
                </p:cNvSpPr>
                <p:nvPr/>
              </p:nvSpPr>
              <p:spPr bwMode="auto">
                <a:xfrm>
                  <a:off x="2826" y="1612"/>
                  <a:ext cx="153" cy="330"/>
                </a:xfrm>
                <a:prstGeom prst="ellipse">
                  <a:avLst/>
                </a:prstGeom>
                <a:solidFill>
                  <a:schemeClr val="accent1"/>
                </a:solidFill>
                <a:ln w="9525">
                  <a:round/>
                  <a:headEnd/>
                  <a:tailEnd/>
                </a:ln>
                <a:effectLst/>
                <a:scene3d>
                  <a:camera prst="legacyPerspectiveFront">
                    <a:rot lat="17099998" lon="0" rev="0"/>
                  </a:camera>
                  <a:lightRig rig="legacyFlat3" dir="t"/>
                </a:scene3d>
                <a:sp3d extrusionH="1497000" prstMaterial="legacyMatte">
                  <a:bevelT w="13500" h="13500" prst="angle"/>
                  <a:bevelB w="13500" h="13500" prst="angle"/>
                  <a:extrusionClr>
                    <a:schemeClr val="accent1"/>
                  </a:extrusionClr>
                </a:sp3d>
              </p:spPr>
              <p:txBody>
                <a:bodyPr wrap="none" anchor="ctr">
                  <a:flatTx/>
                </a:bodyPr>
                <a:lstStyle/>
                <a:p>
                  <a:pPr algn="ctr" eaLnBrk="0" hangingPunct="0"/>
                  <a:endParaRPr lang="en-US" sz="2200">
                    <a:solidFill>
                      <a:srgbClr val="CC0066"/>
                    </a:solidFill>
                    <a:cs typeface="Arial" charset="0"/>
                  </a:endParaRPr>
                </a:p>
              </p:txBody>
            </p:sp>
            <p:sp>
              <p:nvSpPr>
                <p:cNvPr id="565391" name="Oval 143"/>
                <p:cNvSpPr>
                  <a:spLocks noChangeArrowheads="1"/>
                </p:cNvSpPr>
                <p:nvPr/>
              </p:nvSpPr>
              <p:spPr bwMode="auto">
                <a:xfrm>
                  <a:off x="3588" y="2023"/>
                  <a:ext cx="153" cy="330"/>
                </a:xfrm>
                <a:prstGeom prst="ellipse">
                  <a:avLst/>
                </a:prstGeom>
                <a:solidFill>
                  <a:schemeClr val="accent1"/>
                </a:solidFill>
                <a:ln w="9525">
                  <a:round/>
                  <a:headEnd/>
                  <a:tailEnd/>
                </a:ln>
                <a:effectLst/>
                <a:scene3d>
                  <a:camera prst="legacyPerspectiveFront">
                    <a:rot lat="17099998" lon="0" rev="0"/>
                  </a:camera>
                  <a:lightRig rig="legacyFlat3" dir="t"/>
                </a:scene3d>
                <a:sp3d extrusionH="1497000" prstMaterial="legacyMatte">
                  <a:bevelT w="13500" h="13500" prst="angle"/>
                  <a:bevelB w="13500" h="13500" prst="angle"/>
                  <a:extrusionClr>
                    <a:schemeClr val="accent1"/>
                  </a:extrusionClr>
                </a:sp3d>
              </p:spPr>
              <p:txBody>
                <a:bodyPr wrap="none" anchor="ctr">
                  <a:flatTx/>
                </a:bodyPr>
                <a:lstStyle/>
                <a:p>
                  <a:pPr algn="ctr" eaLnBrk="0" hangingPunct="0"/>
                  <a:endParaRPr lang="en-US" sz="2200">
                    <a:solidFill>
                      <a:srgbClr val="CC0066"/>
                    </a:solidFill>
                    <a:cs typeface="Arial" charset="0"/>
                  </a:endParaRPr>
                </a:p>
              </p:txBody>
            </p:sp>
          </p:grpSp>
          <p:grpSp>
            <p:nvGrpSpPr>
              <p:cNvPr id="22" name="Group 144"/>
              <p:cNvGrpSpPr>
                <a:grpSpLocks/>
              </p:cNvGrpSpPr>
              <p:nvPr/>
            </p:nvGrpSpPr>
            <p:grpSpPr bwMode="auto">
              <a:xfrm>
                <a:off x="1762" y="1154"/>
                <a:ext cx="3157" cy="1608"/>
                <a:chOff x="1314" y="1210"/>
                <a:chExt cx="3157" cy="1608"/>
              </a:xfrm>
            </p:grpSpPr>
            <p:grpSp>
              <p:nvGrpSpPr>
                <p:cNvPr id="23" name="Group 145"/>
                <p:cNvGrpSpPr>
                  <a:grpSpLocks/>
                </p:cNvGrpSpPr>
                <p:nvPr/>
              </p:nvGrpSpPr>
              <p:grpSpPr bwMode="auto">
                <a:xfrm>
                  <a:off x="1314" y="1210"/>
                  <a:ext cx="3157" cy="1608"/>
                  <a:chOff x="1546" y="1210"/>
                  <a:chExt cx="3157" cy="1608"/>
                </a:xfrm>
              </p:grpSpPr>
              <p:grpSp>
                <p:nvGrpSpPr>
                  <p:cNvPr id="24" name="Group 146"/>
                  <p:cNvGrpSpPr>
                    <a:grpSpLocks/>
                  </p:cNvGrpSpPr>
                  <p:nvPr/>
                </p:nvGrpSpPr>
                <p:grpSpPr bwMode="auto">
                  <a:xfrm>
                    <a:off x="1546" y="1273"/>
                    <a:ext cx="3140" cy="1545"/>
                    <a:chOff x="1301" y="1527"/>
                    <a:chExt cx="3140" cy="1545"/>
                  </a:xfrm>
                </p:grpSpPr>
                <p:sp>
                  <p:nvSpPr>
                    <p:cNvPr id="565395" name="Freeform 147"/>
                    <p:cNvSpPr>
                      <a:spLocks/>
                    </p:cNvSpPr>
                    <p:nvPr/>
                  </p:nvSpPr>
                  <p:spPr bwMode="auto">
                    <a:xfrm>
                      <a:off x="1301" y="1527"/>
                      <a:ext cx="3140" cy="1545"/>
                    </a:xfrm>
                    <a:custGeom>
                      <a:avLst/>
                      <a:gdLst/>
                      <a:ahLst/>
                      <a:cxnLst>
                        <a:cxn ang="0">
                          <a:pos x="0" y="444"/>
                        </a:cxn>
                        <a:cxn ang="0">
                          <a:pos x="1002" y="1179"/>
                        </a:cxn>
                        <a:cxn ang="0">
                          <a:pos x="2016" y="564"/>
                        </a:cxn>
                        <a:cxn ang="0">
                          <a:pos x="993" y="0"/>
                        </a:cxn>
                        <a:cxn ang="0">
                          <a:pos x="0" y="444"/>
                        </a:cxn>
                      </a:cxnLst>
                      <a:rect l="0" t="0" r="r" b="b"/>
                      <a:pathLst>
                        <a:path w="2016" h="1179">
                          <a:moveTo>
                            <a:pt x="0" y="444"/>
                          </a:moveTo>
                          <a:lnTo>
                            <a:pt x="1002" y="1179"/>
                          </a:lnTo>
                          <a:lnTo>
                            <a:pt x="2016" y="564"/>
                          </a:lnTo>
                          <a:lnTo>
                            <a:pt x="993" y="0"/>
                          </a:lnTo>
                          <a:lnTo>
                            <a:pt x="0" y="444"/>
                          </a:lnTo>
                          <a:close/>
                        </a:path>
                      </a:pathLst>
                    </a:custGeom>
                    <a:solidFill>
                      <a:schemeClr val="bg1"/>
                    </a:solidFill>
                    <a:ln w="9525" cap="flat" cmpd="sng">
                      <a:solidFill>
                        <a:srgbClr val="95FF95"/>
                      </a:solidFill>
                      <a:prstDash val="solid"/>
                      <a:round/>
                      <a:headEnd/>
                      <a:tailEnd/>
                    </a:ln>
                    <a:effectLst/>
                  </p:spPr>
                  <p:txBody>
                    <a:bodyPr wrap="none" anchor="ctr"/>
                    <a:lstStyle/>
                    <a:p>
                      <a:endParaRPr lang="en-GB"/>
                    </a:p>
                  </p:txBody>
                </p:sp>
                <p:sp>
                  <p:nvSpPr>
                    <p:cNvPr id="565396" name="Line 148"/>
                    <p:cNvSpPr>
                      <a:spLocks noChangeShapeType="1"/>
                    </p:cNvSpPr>
                    <p:nvPr/>
                  </p:nvSpPr>
                  <p:spPr bwMode="auto">
                    <a:xfrm>
                      <a:off x="1572" y="2007"/>
                      <a:ext cx="1593" cy="912"/>
                    </a:xfrm>
                    <a:prstGeom prst="line">
                      <a:avLst/>
                    </a:prstGeom>
                    <a:noFill/>
                    <a:ln w="9525">
                      <a:solidFill>
                        <a:srgbClr val="95FF95"/>
                      </a:solidFill>
                      <a:round/>
                      <a:headEnd/>
                      <a:tailEnd/>
                    </a:ln>
                    <a:effectLst/>
                  </p:spPr>
                  <p:txBody>
                    <a:bodyPr wrap="none" anchor="ctr"/>
                    <a:lstStyle/>
                    <a:p>
                      <a:endParaRPr lang="en-GB"/>
                    </a:p>
                  </p:txBody>
                </p:sp>
                <p:sp>
                  <p:nvSpPr>
                    <p:cNvPr id="565397" name="Line 149"/>
                    <p:cNvSpPr>
                      <a:spLocks noChangeShapeType="1"/>
                    </p:cNvSpPr>
                    <p:nvPr/>
                  </p:nvSpPr>
                  <p:spPr bwMode="auto">
                    <a:xfrm>
                      <a:off x="1852" y="1900"/>
                      <a:ext cx="1575" cy="873"/>
                    </a:xfrm>
                    <a:prstGeom prst="line">
                      <a:avLst/>
                    </a:prstGeom>
                    <a:noFill/>
                    <a:ln w="9525">
                      <a:solidFill>
                        <a:srgbClr val="95FF95"/>
                      </a:solidFill>
                      <a:round/>
                      <a:headEnd/>
                      <a:tailEnd/>
                    </a:ln>
                    <a:effectLst/>
                  </p:spPr>
                  <p:txBody>
                    <a:bodyPr wrap="none" anchor="ctr"/>
                    <a:lstStyle/>
                    <a:p>
                      <a:endParaRPr lang="en-GB"/>
                    </a:p>
                  </p:txBody>
                </p:sp>
                <p:sp>
                  <p:nvSpPr>
                    <p:cNvPr id="565398" name="Line 150"/>
                    <p:cNvSpPr>
                      <a:spLocks noChangeShapeType="1"/>
                    </p:cNvSpPr>
                    <p:nvPr/>
                  </p:nvSpPr>
                  <p:spPr bwMode="auto">
                    <a:xfrm>
                      <a:off x="2119" y="1802"/>
                      <a:ext cx="1612" cy="834"/>
                    </a:xfrm>
                    <a:prstGeom prst="line">
                      <a:avLst/>
                    </a:prstGeom>
                    <a:noFill/>
                    <a:ln w="9525">
                      <a:solidFill>
                        <a:srgbClr val="95FF95"/>
                      </a:solidFill>
                      <a:round/>
                      <a:headEnd/>
                      <a:tailEnd/>
                    </a:ln>
                    <a:effectLst/>
                  </p:spPr>
                  <p:txBody>
                    <a:bodyPr wrap="none" anchor="ctr"/>
                    <a:lstStyle/>
                    <a:p>
                      <a:endParaRPr lang="en-GB"/>
                    </a:p>
                  </p:txBody>
                </p:sp>
                <p:sp>
                  <p:nvSpPr>
                    <p:cNvPr id="565399" name="Line 151"/>
                    <p:cNvSpPr>
                      <a:spLocks noChangeShapeType="1"/>
                    </p:cNvSpPr>
                    <p:nvPr/>
                  </p:nvSpPr>
                  <p:spPr bwMode="auto">
                    <a:xfrm>
                      <a:off x="2371" y="1704"/>
                      <a:ext cx="1607" cy="802"/>
                    </a:xfrm>
                    <a:prstGeom prst="line">
                      <a:avLst/>
                    </a:prstGeom>
                    <a:noFill/>
                    <a:ln w="9525">
                      <a:solidFill>
                        <a:srgbClr val="95FF95"/>
                      </a:solidFill>
                      <a:round/>
                      <a:headEnd/>
                      <a:tailEnd/>
                    </a:ln>
                    <a:effectLst/>
                  </p:spPr>
                  <p:txBody>
                    <a:bodyPr wrap="none" anchor="ctr"/>
                    <a:lstStyle/>
                    <a:p>
                      <a:endParaRPr lang="en-GB"/>
                    </a:p>
                  </p:txBody>
                </p:sp>
                <p:sp>
                  <p:nvSpPr>
                    <p:cNvPr id="565400" name="Line 152"/>
                    <p:cNvSpPr>
                      <a:spLocks noChangeShapeType="1"/>
                    </p:cNvSpPr>
                    <p:nvPr/>
                  </p:nvSpPr>
                  <p:spPr bwMode="auto">
                    <a:xfrm>
                      <a:off x="2614" y="1613"/>
                      <a:ext cx="1579" cy="759"/>
                    </a:xfrm>
                    <a:prstGeom prst="line">
                      <a:avLst/>
                    </a:prstGeom>
                    <a:noFill/>
                    <a:ln w="9525">
                      <a:solidFill>
                        <a:srgbClr val="95FF95"/>
                      </a:solidFill>
                      <a:round/>
                      <a:headEnd/>
                      <a:tailEnd/>
                    </a:ln>
                    <a:effectLst/>
                  </p:spPr>
                  <p:txBody>
                    <a:bodyPr wrap="none" anchor="ctr"/>
                    <a:lstStyle/>
                    <a:p>
                      <a:endParaRPr lang="en-GB"/>
                    </a:p>
                  </p:txBody>
                </p:sp>
                <p:sp>
                  <p:nvSpPr>
                    <p:cNvPr id="565401" name="Line 153"/>
                    <p:cNvSpPr>
                      <a:spLocks noChangeShapeType="1"/>
                    </p:cNvSpPr>
                    <p:nvPr/>
                  </p:nvSpPr>
                  <p:spPr bwMode="auto">
                    <a:xfrm flipV="1">
                      <a:off x="1577" y="1661"/>
                      <a:ext cx="1546" cy="613"/>
                    </a:xfrm>
                    <a:prstGeom prst="line">
                      <a:avLst/>
                    </a:prstGeom>
                    <a:noFill/>
                    <a:ln w="9525">
                      <a:solidFill>
                        <a:srgbClr val="95FF95"/>
                      </a:solidFill>
                      <a:round/>
                      <a:headEnd/>
                      <a:tailEnd/>
                    </a:ln>
                    <a:effectLst/>
                  </p:spPr>
                  <p:txBody>
                    <a:bodyPr wrap="none" anchor="ctr"/>
                    <a:lstStyle/>
                    <a:p>
                      <a:endParaRPr lang="en-GB"/>
                    </a:p>
                  </p:txBody>
                </p:sp>
                <p:sp>
                  <p:nvSpPr>
                    <p:cNvPr id="565402" name="Line 154"/>
                    <p:cNvSpPr>
                      <a:spLocks noChangeShapeType="1"/>
                    </p:cNvSpPr>
                    <p:nvPr/>
                  </p:nvSpPr>
                  <p:spPr bwMode="auto">
                    <a:xfrm flipV="1">
                      <a:off x="1871" y="1802"/>
                      <a:ext cx="1551" cy="653"/>
                    </a:xfrm>
                    <a:prstGeom prst="line">
                      <a:avLst/>
                    </a:prstGeom>
                    <a:noFill/>
                    <a:ln w="9525">
                      <a:solidFill>
                        <a:srgbClr val="95FF95"/>
                      </a:solidFill>
                      <a:round/>
                      <a:headEnd/>
                      <a:tailEnd/>
                    </a:ln>
                    <a:effectLst/>
                  </p:spPr>
                  <p:txBody>
                    <a:bodyPr wrap="none" anchor="ctr"/>
                    <a:lstStyle/>
                    <a:p>
                      <a:endParaRPr lang="en-GB"/>
                    </a:p>
                  </p:txBody>
                </p:sp>
                <p:sp>
                  <p:nvSpPr>
                    <p:cNvPr id="565403" name="Line 155"/>
                    <p:cNvSpPr>
                      <a:spLocks noChangeShapeType="1"/>
                    </p:cNvSpPr>
                    <p:nvPr/>
                  </p:nvSpPr>
                  <p:spPr bwMode="auto">
                    <a:xfrm flipV="1">
                      <a:off x="2175" y="1940"/>
                      <a:ext cx="1565" cy="703"/>
                    </a:xfrm>
                    <a:prstGeom prst="line">
                      <a:avLst/>
                    </a:prstGeom>
                    <a:noFill/>
                    <a:ln w="9525">
                      <a:solidFill>
                        <a:srgbClr val="95FF95"/>
                      </a:solidFill>
                      <a:round/>
                      <a:headEnd/>
                      <a:tailEnd/>
                    </a:ln>
                    <a:effectLst/>
                  </p:spPr>
                  <p:txBody>
                    <a:bodyPr wrap="none" anchor="ctr"/>
                    <a:lstStyle/>
                    <a:p>
                      <a:endParaRPr lang="en-GB"/>
                    </a:p>
                  </p:txBody>
                </p:sp>
                <p:sp>
                  <p:nvSpPr>
                    <p:cNvPr id="565404" name="Line 156"/>
                    <p:cNvSpPr>
                      <a:spLocks noChangeShapeType="1"/>
                    </p:cNvSpPr>
                    <p:nvPr/>
                  </p:nvSpPr>
                  <p:spPr bwMode="auto">
                    <a:xfrm flipV="1">
                      <a:off x="2507" y="2101"/>
                      <a:ext cx="1574" cy="747"/>
                    </a:xfrm>
                    <a:prstGeom prst="line">
                      <a:avLst/>
                    </a:prstGeom>
                    <a:noFill/>
                    <a:ln w="9525">
                      <a:solidFill>
                        <a:srgbClr val="95FF95"/>
                      </a:solidFill>
                      <a:round/>
                      <a:headEnd/>
                      <a:tailEnd/>
                    </a:ln>
                    <a:effectLst/>
                  </p:spPr>
                  <p:txBody>
                    <a:bodyPr wrap="none" anchor="ctr"/>
                    <a:lstStyle/>
                    <a:p>
                      <a:endParaRPr lang="en-GB"/>
                    </a:p>
                  </p:txBody>
                </p:sp>
              </p:grpSp>
              <p:grpSp>
                <p:nvGrpSpPr>
                  <p:cNvPr id="25" name="Group 157"/>
                  <p:cNvGrpSpPr>
                    <a:grpSpLocks/>
                  </p:cNvGrpSpPr>
                  <p:nvPr/>
                </p:nvGrpSpPr>
                <p:grpSpPr bwMode="auto">
                  <a:xfrm>
                    <a:off x="1945" y="1593"/>
                    <a:ext cx="2758" cy="1119"/>
                    <a:chOff x="28" y="48"/>
                    <a:chExt cx="1771" cy="854"/>
                  </a:xfrm>
                </p:grpSpPr>
                <p:sp>
                  <p:nvSpPr>
                    <p:cNvPr id="565406" name="Freeform 158"/>
                    <p:cNvSpPr>
                      <a:spLocks/>
                    </p:cNvSpPr>
                    <p:nvPr/>
                  </p:nvSpPr>
                  <p:spPr bwMode="auto">
                    <a:xfrm>
                      <a:off x="699" y="700"/>
                      <a:ext cx="397" cy="173"/>
                    </a:xfrm>
                    <a:custGeom>
                      <a:avLst/>
                      <a:gdLst/>
                      <a:ahLst/>
                      <a:cxnLst>
                        <a:cxn ang="0">
                          <a:pos x="262" y="168"/>
                        </a:cxn>
                        <a:cxn ang="0">
                          <a:pos x="229" y="171"/>
                        </a:cxn>
                        <a:cxn ang="0">
                          <a:pos x="200" y="171"/>
                        </a:cxn>
                        <a:cxn ang="0">
                          <a:pos x="154" y="164"/>
                        </a:cxn>
                        <a:cxn ang="0">
                          <a:pos x="140" y="135"/>
                        </a:cxn>
                        <a:cxn ang="0">
                          <a:pos x="123" y="123"/>
                        </a:cxn>
                        <a:cxn ang="0">
                          <a:pos x="92" y="132"/>
                        </a:cxn>
                        <a:cxn ang="0">
                          <a:pos x="70" y="130"/>
                        </a:cxn>
                        <a:cxn ang="0">
                          <a:pos x="61" y="111"/>
                        </a:cxn>
                        <a:cxn ang="0">
                          <a:pos x="27" y="94"/>
                        </a:cxn>
                        <a:cxn ang="0">
                          <a:pos x="10" y="113"/>
                        </a:cxn>
                        <a:cxn ang="0">
                          <a:pos x="39" y="87"/>
                        </a:cxn>
                        <a:cxn ang="0">
                          <a:pos x="51" y="77"/>
                        </a:cxn>
                        <a:cxn ang="0">
                          <a:pos x="32" y="72"/>
                        </a:cxn>
                        <a:cxn ang="0">
                          <a:pos x="44" y="63"/>
                        </a:cxn>
                        <a:cxn ang="0">
                          <a:pos x="27" y="44"/>
                        </a:cxn>
                        <a:cxn ang="0">
                          <a:pos x="58" y="27"/>
                        </a:cxn>
                        <a:cxn ang="0">
                          <a:pos x="61" y="8"/>
                        </a:cxn>
                        <a:cxn ang="0">
                          <a:pos x="85" y="0"/>
                        </a:cxn>
                        <a:cxn ang="0">
                          <a:pos x="133" y="24"/>
                        </a:cxn>
                        <a:cxn ang="0">
                          <a:pos x="154" y="29"/>
                        </a:cxn>
                        <a:cxn ang="0">
                          <a:pos x="169" y="10"/>
                        </a:cxn>
                        <a:cxn ang="0">
                          <a:pos x="219" y="41"/>
                        </a:cxn>
                        <a:cxn ang="0">
                          <a:pos x="248" y="36"/>
                        </a:cxn>
                        <a:cxn ang="0">
                          <a:pos x="277" y="20"/>
                        </a:cxn>
                        <a:cxn ang="0">
                          <a:pos x="327" y="36"/>
                        </a:cxn>
                        <a:cxn ang="0">
                          <a:pos x="353" y="65"/>
                        </a:cxn>
                        <a:cxn ang="0">
                          <a:pos x="397" y="92"/>
                        </a:cxn>
                        <a:cxn ang="0">
                          <a:pos x="262" y="168"/>
                        </a:cxn>
                      </a:cxnLst>
                      <a:rect l="0" t="0" r="r" b="b"/>
                      <a:pathLst>
                        <a:path w="397" h="173">
                          <a:moveTo>
                            <a:pt x="262" y="168"/>
                          </a:moveTo>
                          <a:cubicBezTo>
                            <a:pt x="249" y="173"/>
                            <a:pt x="243" y="173"/>
                            <a:pt x="229" y="171"/>
                          </a:cubicBezTo>
                          <a:cubicBezTo>
                            <a:pt x="221" y="159"/>
                            <a:pt x="211" y="163"/>
                            <a:pt x="200" y="171"/>
                          </a:cubicBezTo>
                          <a:cubicBezTo>
                            <a:pt x="184" y="169"/>
                            <a:pt x="170" y="166"/>
                            <a:pt x="154" y="164"/>
                          </a:cubicBezTo>
                          <a:cubicBezTo>
                            <a:pt x="148" y="155"/>
                            <a:pt x="148" y="142"/>
                            <a:pt x="140" y="135"/>
                          </a:cubicBezTo>
                          <a:cubicBezTo>
                            <a:pt x="135" y="130"/>
                            <a:pt x="123" y="123"/>
                            <a:pt x="123" y="123"/>
                          </a:cubicBezTo>
                          <a:cubicBezTo>
                            <a:pt x="108" y="125"/>
                            <a:pt x="105" y="128"/>
                            <a:pt x="92" y="132"/>
                          </a:cubicBezTo>
                          <a:cubicBezTo>
                            <a:pt x="85" y="131"/>
                            <a:pt x="77" y="132"/>
                            <a:pt x="70" y="130"/>
                          </a:cubicBezTo>
                          <a:cubicBezTo>
                            <a:pt x="56" y="127"/>
                            <a:pt x="68" y="121"/>
                            <a:pt x="61" y="111"/>
                          </a:cubicBezTo>
                          <a:cubicBezTo>
                            <a:pt x="53" y="101"/>
                            <a:pt x="39" y="96"/>
                            <a:pt x="27" y="94"/>
                          </a:cubicBezTo>
                          <a:cubicBezTo>
                            <a:pt x="8" y="96"/>
                            <a:pt x="0" y="95"/>
                            <a:pt x="10" y="113"/>
                          </a:cubicBezTo>
                          <a:cubicBezTo>
                            <a:pt x="27" y="110"/>
                            <a:pt x="27" y="98"/>
                            <a:pt x="39" y="87"/>
                          </a:cubicBezTo>
                          <a:cubicBezTo>
                            <a:pt x="45" y="89"/>
                            <a:pt x="62" y="91"/>
                            <a:pt x="51" y="77"/>
                          </a:cubicBezTo>
                          <a:cubicBezTo>
                            <a:pt x="47" y="72"/>
                            <a:pt x="38" y="74"/>
                            <a:pt x="32" y="72"/>
                          </a:cubicBezTo>
                          <a:cubicBezTo>
                            <a:pt x="25" y="56"/>
                            <a:pt x="30" y="74"/>
                            <a:pt x="44" y="63"/>
                          </a:cubicBezTo>
                          <a:cubicBezTo>
                            <a:pt x="49" y="59"/>
                            <a:pt x="29" y="45"/>
                            <a:pt x="27" y="44"/>
                          </a:cubicBezTo>
                          <a:cubicBezTo>
                            <a:pt x="31" y="30"/>
                            <a:pt x="45" y="29"/>
                            <a:pt x="58" y="27"/>
                          </a:cubicBezTo>
                          <a:cubicBezTo>
                            <a:pt x="59" y="21"/>
                            <a:pt x="58" y="14"/>
                            <a:pt x="61" y="8"/>
                          </a:cubicBezTo>
                          <a:cubicBezTo>
                            <a:pt x="64" y="0"/>
                            <a:pt x="85" y="0"/>
                            <a:pt x="85" y="0"/>
                          </a:cubicBezTo>
                          <a:cubicBezTo>
                            <a:pt x="104" y="5"/>
                            <a:pt x="113" y="21"/>
                            <a:pt x="133" y="24"/>
                          </a:cubicBezTo>
                          <a:cubicBezTo>
                            <a:pt x="149" y="36"/>
                            <a:pt x="142" y="37"/>
                            <a:pt x="154" y="29"/>
                          </a:cubicBezTo>
                          <a:cubicBezTo>
                            <a:pt x="159" y="18"/>
                            <a:pt x="157" y="16"/>
                            <a:pt x="169" y="10"/>
                          </a:cubicBezTo>
                          <a:cubicBezTo>
                            <a:pt x="185" y="22"/>
                            <a:pt x="203" y="29"/>
                            <a:pt x="219" y="41"/>
                          </a:cubicBezTo>
                          <a:cubicBezTo>
                            <a:pt x="229" y="39"/>
                            <a:pt x="238" y="38"/>
                            <a:pt x="248" y="36"/>
                          </a:cubicBezTo>
                          <a:cubicBezTo>
                            <a:pt x="255" y="35"/>
                            <a:pt x="263" y="23"/>
                            <a:pt x="277" y="20"/>
                          </a:cubicBezTo>
                          <a:cubicBezTo>
                            <a:pt x="295" y="23"/>
                            <a:pt x="309" y="32"/>
                            <a:pt x="327" y="36"/>
                          </a:cubicBezTo>
                          <a:cubicBezTo>
                            <a:pt x="334" y="48"/>
                            <a:pt x="339" y="61"/>
                            <a:pt x="353" y="65"/>
                          </a:cubicBezTo>
                          <a:cubicBezTo>
                            <a:pt x="356" y="73"/>
                            <a:pt x="388" y="92"/>
                            <a:pt x="397" y="92"/>
                          </a:cubicBezTo>
                          <a:lnTo>
                            <a:pt x="262" y="168"/>
                          </a:lnTo>
                          <a:close/>
                        </a:path>
                      </a:pathLst>
                    </a:custGeom>
                    <a:gradFill rotWithShape="0">
                      <a:gsLst>
                        <a:gs pos="0">
                          <a:srgbClr val="95FF95"/>
                        </a:gs>
                        <a:gs pos="100000">
                          <a:srgbClr val="95FF95">
                            <a:gamma/>
                            <a:tint val="20000"/>
                            <a:invGamma/>
                          </a:srgbClr>
                        </a:gs>
                      </a:gsLst>
                      <a:path path="rect">
                        <a:fillToRect l="50000" t="50000" r="50000" b="50000"/>
                      </a:path>
                    </a:gradFill>
                    <a:ln w="9525" cap="flat" cmpd="sng">
                      <a:noFill/>
                      <a:prstDash val="solid"/>
                      <a:round/>
                      <a:headEnd/>
                      <a:tailEnd/>
                    </a:ln>
                    <a:effectLst/>
                  </p:spPr>
                  <p:txBody>
                    <a:bodyPr wrap="none" anchor="ctr"/>
                    <a:lstStyle/>
                    <a:p>
                      <a:endParaRPr lang="en-GB"/>
                    </a:p>
                  </p:txBody>
                </p:sp>
                <p:sp>
                  <p:nvSpPr>
                    <p:cNvPr id="565407" name="Freeform 159"/>
                    <p:cNvSpPr>
                      <a:spLocks/>
                    </p:cNvSpPr>
                    <p:nvPr/>
                  </p:nvSpPr>
                  <p:spPr bwMode="auto">
                    <a:xfrm>
                      <a:off x="817" y="861"/>
                      <a:ext cx="77" cy="41"/>
                    </a:xfrm>
                    <a:custGeom>
                      <a:avLst/>
                      <a:gdLst/>
                      <a:ahLst/>
                      <a:cxnLst>
                        <a:cxn ang="0">
                          <a:pos x="77" y="24"/>
                        </a:cxn>
                        <a:cxn ang="0">
                          <a:pos x="36" y="24"/>
                        </a:cxn>
                        <a:cxn ang="0">
                          <a:pos x="17" y="0"/>
                        </a:cxn>
                        <a:cxn ang="0">
                          <a:pos x="0" y="24"/>
                        </a:cxn>
                        <a:cxn ang="0">
                          <a:pos x="24" y="41"/>
                        </a:cxn>
                        <a:cxn ang="0">
                          <a:pos x="77" y="24"/>
                        </a:cxn>
                      </a:cxnLst>
                      <a:rect l="0" t="0" r="r" b="b"/>
                      <a:pathLst>
                        <a:path w="77" h="41">
                          <a:moveTo>
                            <a:pt x="77" y="24"/>
                          </a:moveTo>
                          <a:cubicBezTo>
                            <a:pt x="65" y="33"/>
                            <a:pt x="50" y="26"/>
                            <a:pt x="36" y="24"/>
                          </a:cubicBezTo>
                          <a:cubicBezTo>
                            <a:pt x="31" y="12"/>
                            <a:pt x="27" y="7"/>
                            <a:pt x="17" y="0"/>
                          </a:cubicBezTo>
                          <a:cubicBezTo>
                            <a:pt x="5" y="5"/>
                            <a:pt x="5" y="13"/>
                            <a:pt x="0" y="24"/>
                          </a:cubicBezTo>
                          <a:cubicBezTo>
                            <a:pt x="4" y="37"/>
                            <a:pt x="11" y="37"/>
                            <a:pt x="24" y="41"/>
                          </a:cubicBezTo>
                          <a:cubicBezTo>
                            <a:pt x="48" y="39"/>
                            <a:pt x="55" y="32"/>
                            <a:pt x="77" y="24"/>
                          </a:cubicBezTo>
                          <a:close/>
                        </a:path>
                      </a:pathLst>
                    </a:custGeom>
                    <a:gradFill rotWithShape="0">
                      <a:gsLst>
                        <a:gs pos="0">
                          <a:srgbClr val="95FF95"/>
                        </a:gs>
                        <a:gs pos="100000">
                          <a:srgbClr val="95FF95">
                            <a:gamma/>
                            <a:tint val="20000"/>
                            <a:invGamma/>
                          </a:srgbClr>
                        </a:gs>
                      </a:gsLst>
                      <a:path path="rect">
                        <a:fillToRect l="50000" t="50000" r="50000" b="50000"/>
                      </a:path>
                    </a:gradFill>
                    <a:ln w="9525" cap="flat" cmpd="sng">
                      <a:noFill/>
                      <a:prstDash val="solid"/>
                      <a:round/>
                      <a:headEnd/>
                      <a:tailEnd/>
                    </a:ln>
                    <a:effectLst/>
                  </p:spPr>
                  <p:txBody>
                    <a:bodyPr wrap="none" anchor="ctr"/>
                    <a:lstStyle/>
                    <a:p>
                      <a:endParaRPr lang="en-GB"/>
                    </a:p>
                  </p:txBody>
                </p:sp>
                <p:sp>
                  <p:nvSpPr>
                    <p:cNvPr id="565408" name="Freeform 160"/>
                    <p:cNvSpPr>
                      <a:spLocks/>
                    </p:cNvSpPr>
                    <p:nvPr/>
                  </p:nvSpPr>
                  <p:spPr bwMode="auto">
                    <a:xfrm>
                      <a:off x="565" y="756"/>
                      <a:ext cx="92" cy="52"/>
                    </a:xfrm>
                    <a:custGeom>
                      <a:avLst/>
                      <a:gdLst/>
                      <a:ahLst/>
                      <a:cxnLst>
                        <a:cxn ang="0">
                          <a:pos x="87" y="33"/>
                        </a:cxn>
                        <a:cxn ang="0">
                          <a:pos x="55" y="16"/>
                        </a:cxn>
                        <a:cxn ang="0">
                          <a:pos x="27" y="0"/>
                        </a:cxn>
                        <a:cxn ang="0">
                          <a:pos x="22" y="16"/>
                        </a:cxn>
                        <a:cxn ang="0">
                          <a:pos x="39" y="38"/>
                        </a:cxn>
                        <a:cxn ang="0">
                          <a:pos x="67" y="45"/>
                        </a:cxn>
                        <a:cxn ang="0">
                          <a:pos x="87" y="33"/>
                        </a:cxn>
                      </a:cxnLst>
                      <a:rect l="0" t="0" r="r" b="b"/>
                      <a:pathLst>
                        <a:path w="92" h="52">
                          <a:moveTo>
                            <a:pt x="87" y="33"/>
                          </a:moveTo>
                          <a:cubicBezTo>
                            <a:pt x="74" y="30"/>
                            <a:pt x="66" y="23"/>
                            <a:pt x="55" y="16"/>
                          </a:cubicBezTo>
                          <a:cubicBezTo>
                            <a:pt x="48" y="4"/>
                            <a:pt x="40" y="3"/>
                            <a:pt x="27" y="0"/>
                          </a:cubicBezTo>
                          <a:cubicBezTo>
                            <a:pt x="2" y="3"/>
                            <a:pt x="0" y="10"/>
                            <a:pt x="22" y="16"/>
                          </a:cubicBezTo>
                          <a:cubicBezTo>
                            <a:pt x="30" y="28"/>
                            <a:pt x="24" y="35"/>
                            <a:pt x="39" y="38"/>
                          </a:cubicBezTo>
                          <a:cubicBezTo>
                            <a:pt x="51" y="35"/>
                            <a:pt x="56" y="42"/>
                            <a:pt x="67" y="45"/>
                          </a:cubicBezTo>
                          <a:cubicBezTo>
                            <a:pt x="79" y="52"/>
                            <a:pt x="92" y="49"/>
                            <a:pt x="87" y="33"/>
                          </a:cubicBezTo>
                          <a:close/>
                        </a:path>
                      </a:pathLst>
                    </a:custGeom>
                    <a:gradFill rotWithShape="0">
                      <a:gsLst>
                        <a:gs pos="0">
                          <a:srgbClr val="95FF95"/>
                        </a:gs>
                        <a:gs pos="100000">
                          <a:srgbClr val="95FF95">
                            <a:gamma/>
                            <a:tint val="20000"/>
                            <a:invGamma/>
                          </a:srgbClr>
                        </a:gs>
                      </a:gsLst>
                      <a:path path="rect">
                        <a:fillToRect l="50000" t="50000" r="50000" b="50000"/>
                      </a:path>
                    </a:gradFill>
                    <a:ln w="9525" cap="flat" cmpd="sng">
                      <a:noFill/>
                      <a:prstDash val="solid"/>
                      <a:round/>
                      <a:headEnd/>
                      <a:tailEnd/>
                    </a:ln>
                    <a:effectLst/>
                  </p:spPr>
                  <p:txBody>
                    <a:bodyPr wrap="none" anchor="ctr"/>
                    <a:lstStyle/>
                    <a:p>
                      <a:endParaRPr lang="en-GB"/>
                    </a:p>
                  </p:txBody>
                </p:sp>
                <p:sp>
                  <p:nvSpPr>
                    <p:cNvPr id="565409" name="Freeform 161"/>
                    <p:cNvSpPr>
                      <a:spLocks/>
                    </p:cNvSpPr>
                    <p:nvPr/>
                  </p:nvSpPr>
                  <p:spPr bwMode="auto">
                    <a:xfrm>
                      <a:off x="28" y="121"/>
                      <a:ext cx="1771" cy="611"/>
                    </a:xfrm>
                    <a:custGeom>
                      <a:avLst/>
                      <a:gdLst/>
                      <a:ahLst/>
                      <a:cxnLst>
                        <a:cxn ang="0">
                          <a:pos x="537" y="591"/>
                        </a:cxn>
                        <a:cxn ang="0">
                          <a:pos x="633" y="579"/>
                        </a:cxn>
                        <a:cxn ang="0">
                          <a:pos x="676" y="548"/>
                        </a:cxn>
                        <a:cxn ang="0">
                          <a:pos x="772" y="575"/>
                        </a:cxn>
                        <a:cxn ang="0">
                          <a:pos x="852" y="539"/>
                        </a:cxn>
                        <a:cxn ang="0">
                          <a:pos x="909" y="505"/>
                        </a:cxn>
                        <a:cxn ang="0">
                          <a:pos x="998" y="495"/>
                        </a:cxn>
                        <a:cxn ang="0">
                          <a:pos x="1044" y="572"/>
                        </a:cxn>
                        <a:cxn ang="0">
                          <a:pos x="1096" y="519"/>
                        </a:cxn>
                        <a:cxn ang="0">
                          <a:pos x="1168" y="553"/>
                        </a:cxn>
                        <a:cxn ang="0">
                          <a:pos x="1771" y="243"/>
                        </a:cxn>
                        <a:cxn ang="0">
                          <a:pos x="1533" y="155"/>
                        </a:cxn>
                        <a:cxn ang="0">
                          <a:pos x="1411" y="162"/>
                        </a:cxn>
                        <a:cxn ang="0">
                          <a:pos x="1372" y="109"/>
                        </a:cxn>
                        <a:cxn ang="0">
                          <a:pos x="1500" y="126"/>
                        </a:cxn>
                        <a:cxn ang="0">
                          <a:pos x="1416" y="54"/>
                        </a:cxn>
                        <a:cxn ang="0">
                          <a:pos x="1315" y="1"/>
                        </a:cxn>
                        <a:cxn ang="0">
                          <a:pos x="1072" y="42"/>
                        </a:cxn>
                        <a:cxn ang="0">
                          <a:pos x="892" y="44"/>
                        </a:cxn>
                        <a:cxn ang="0">
                          <a:pos x="885" y="97"/>
                        </a:cxn>
                        <a:cxn ang="0">
                          <a:pos x="885" y="145"/>
                        </a:cxn>
                        <a:cxn ang="0">
                          <a:pos x="940" y="188"/>
                        </a:cxn>
                        <a:cxn ang="0">
                          <a:pos x="1015" y="157"/>
                        </a:cxn>
                        <a:cxn ang="0">
                          <a:pos x="1106" y="95"/>
                        </a:cxn>
                        <a:cxn ang="0">
                          <a:pos x="1243" y="83"/>
                        </a:cxn>
                        <a:cxn ang="0">
                          <a:pos x="1142" y="123"/>
                        </a:cxn>
                        <a:cxn ang="0">
                          <a:pos x="1140" y="167"/>
                        </a:cxn>
                        <a:cxn ang="0">
                          <a:pos x="1183" y="212"/>
                        </a:cxn>
                        <a:cxn ang="0">
                          <a:pos x="1106" y="200"/>
                        </a:cxn>
                        <a:cxn ang="0">
                          <a:pos x="1065" y="188"/>
                        </a:cxn>
                        <a:cxn ang="0">
                          <a:pos x="964" y="248"/>
                        </a:cxn>
                        <a:cxn ang="0">
                          <a:pos x="844" y="203"/>
                        </a:cxn>
                        <a:cxn ang="0">
                          <a:pos x="832" y="174"/>
                        </a:cxn>
                        <a:cxn ang="0">
                          <a:pos x="888" y="126"/>
                        </a:cxn>
                        <a:cxn ang="0">
                          <a:pos x="801" y="133"/>
                        </a:cxn>
                        <a:cxn ang="0">
                          <a:pos x="712" y="167"/>
                        </a:cxn>
                        <a:cxn ang="0">
                          <a:pos x="604" y="140"/>
                        </a:cxn>
                        <a:cxn ang="0">
                          <a:pos x="520" y="114"/>
                        </a:cxn>
                        <a:cxn ang="0">
                          <a:pos x="427" y="80"/>
                        </a:cxn>
                        <a:cxn ang="0">
                          <a:pos x="379" y="150"/>
                        </a:cxn>
                        <a:cxn ang="0">
                          <a:pos x="261" y="128"/>
                        </a:cxn>
                        <a:cxn ang="0">
                          <a:pos x="182" y="90"/>
                        </a:cxn>
                        <a:cxn ang="0">
                          <a:pos x="74" y="107"/>
                        </a:cxn>
                        <a:cxn ang="0">
                          <a:pos x="12" y="155"/>
                        </a:cxn>
                        <a:cxn ang="0">
                          <a:pos x="36" y="229"/>
                        </a:cxn>
                        <a:cxn ang="0">
                          <a:pos x="146" y="255"/>
                        </a:cxn>
                        <a:cxn ang="0">
                          <a:pos x="261" y="251"/>
                        </a:cxn>
                        <a:cxn ang="0">
                          <a:pos x="441" y="284"/>
                        </a:cxn>
                        <a:cxn ang="0">
                          <a:pos x="472" y="332"/>
                        </a:cxn>
                        <a:cxn ang="0">
                          <a:pos x="460" y="402"/>
                        </a:cxn>
                        <a:cxn ang="0">
                          <a:pos x="427" y="503"/>
                        </a:cxn>
                        <a:cxn ang="0">
                          <a:pos x="525" y="486"/>
                        </a:cxn>
                        <a:cxn ang="0">
                          <a:pos x="542" y="359"/>
                        </a:cxn>
                        <a:cxn ang="0">
                          <a:pos x="588" y="375"/>
                        </a:cxn>
                        <a:cxn ang="0">
                          <a:pos x="597" y="450"/>
                        </a:cxn>
                        <a:cxn ang="0">
                          <a:pos x="578" y="510"/>
                        </a:cxn>
                        <a:cxn ang="0">
                          <a:pos x="592" y="587"/>
                        </a:cxn>
                      </a:cxnLst>
                      <a:rect l="0" t="0" r="r" b="b"/>
                      <a:pathLst>
                        <a:path w="1771" h="611">
                          <a:moveTo>
                            <a:pt x="592" y="587"/>
                          </a:moveTo>
                          <a:cubicBezTo>
                            <a:pt x="589" y="598"/>
                            <a:pt x="582" y="596"/>
                            <a:pt x="571" y="599"/>
                          </a:cubicBezTo>
                          <a:cubicBezTo>
                            <a:pt x="566" y="611"/>
                            <a:pt x="560" y="608"/>
                            <a:pt x="547" y="606"/>
                          </a:cubicBezTo>
                          <a:cubicBezTo>
                            <a:pt x="545" y="600"/>
                            <a:pt x="538" y="597"/>
                            <a:pt x="537" y="591"/>
                          </a:cubicBezTo>
                          <a:cubicBezTo>
                            <a:pt x="534" y="579"/>
                            <a:pt x="550" y="566"/>
                            <a:pt x="559" y="560"/>
                          </a:cubicBezTo>
                          <a:cubicBezTo>
                            <a:pt x="579" y="564"/>
                            <a:pt x="576" y="572"/>
                            <a:pt x="590" y="582"/>
                          </a:cubicBezTo>
                          <a:cubicBezTo>
                            <a:pt x="607" y="570"/>
                            <a:pt x="605" y="592"/>
                            <a:pt x="621" y="596"/>
                          </a:cubicBezTo>
                          <a:cubicBezTo>
                            <a:pt x="631" y="593"/>
                            <a:pt x="631" y="589"/>
                            <a:pt x="633" y="579"/>
                          </a:cubicBezTo>
                          <a:cubicBezTo>
                            <a:pt x="632" y="574"/>
                            <a:pt x="625" y="572"/>
                            <a:pt x="624" y="567"/>
                          </a:cubicBezTo>
                          <a:cubicBezTo>
                            <a:pt x="622" y="558"/>
                            <a:pt x="641" y="556"/>
                            <a:pt x="645" y="555"/>
                          </a:cubicBezTo>
                          <a:cubicBezTo>
                            <a:pt x="642" y="545"/>
                            <a:pt x="644" y="540"/>
                            <a:pt x="650" y="531"/>
                          </a:cubicBezTo>
                          <a:cubicBezTo>
                            <a:pt x="654" y="516"/>
                            <a:pt x="660" y="543"/>
                            <a:pt x="676" y="548"/>
                          </a:cubicBezTo>
                          <a:cubicBezTo>
                            <a:pt x="683" y="532"/>
                            <a:pt x="692" y="541"/>
                            <a:pt x="708" y="546"/>
                          </a:cubicBezTo>
                          <a:cubicBezTo>
                            <a:pt x="710" y="547"/>
                            <a:pt x="715" y="548"/>
                            <a:pt x="715" y="548"/>
                          </a:cubicBezTo>
                          <a:cubicBezTo>
                            <a:pt x="730" y="559"/>
                            <a:pt x="735" y="564"/>
                            <a:pt x="753" y="567"/>
                          </a:cubicBezTo>
                          <a:cubicBezTo>
                            <a:pt x="757" y="578"/>
                            <a:pt x="761" y="578"/>
                            <a:pt x="772" y="575"/>
                          </a:cubicBezTo>
                          <a:cubicBezTo>
                            <a:pt x="795" y="577"/>
                            <a:pt x="803" y="585"/>
                            <a:pt x="823" y="591"/>
                          </a:cubicBezTo>
                          <a:cubicBezTo>
                            <a:pt x="836" y="587"/>
                            <a:pt x="826" y="575"/>
                            <a:pt x="823" y="565"/>
                          </a:cubicBezTo>
                          <a:cubicBezTo>
                            <a:pt x="826" y="555"/>
                            <a:pt x="830" y="552"/>
                            <a:pt x="840" y="548"/>
                          </a:cubicBezTo>
                          <a:cubicBezTo>
                            <a:pt x="852" y="527"/>
                            <a:pt x="835" y="553"/>
                            <a:pt x="852" y="539"/>
                          </a:cubicBezTo>
                          <a:cubicBezTo>
                            <a:pt x="854" y="537"/>
                            <a:pt x="854" y="533"/>
                            <a:pt x="856" y="531"/>
                          </a:cubicBezTo>
                          <a:cubicBezTo>
                            <a:pt x="861" y="528"/>
                            <a:pt x="867" y="529"/>
                            <a:pt x="873" y="527"/>
                          </a:cubicBezTo>
                          <a:cubicBezTo>
                            <a:pt x="881" y="521"/>
                            <a:pt x="885" y="516"/>
                            <a:pt x="895" y="519"/>
                          </a:cubicBezTo>
                          <a:cubicBezTo>
                            <a:pt x="890" y="507"/>
                            <a:pt x="900" y="511"/>
                            <a:pt x="909" y="505"/>
                          </a:cubicBezTo>
                          <a:cubicBezTo>
                            <a:pt x="916" y="506"/>
                            <a:pt x="923" y="510"/>
                            <a:pt x="931" y="510"/>
                          </a:cubicBezTo>
                          <a:cubicBezTo>
                            <a:pt x="941" y="510"/>
                            <a:pt x="959" y="503"/>
                            <a:pt x="969" y="500"/>
                          </a:cubicBezTo>
                          <a:cubicBezTo>
                            <a:pt x="974" y="495"/>
                            <a:pt x="976" y="490"/>
                            <a:pt x="984" y="491"/>
                          </a:cubicBezTo>
                          <a:cubicBezTo>
                            <a:pt x="989" y="491"/>
                            <a:pt x="998" y="495"/>
                            <a:pt x="998" y="495"/>
                          </a:cubicBezTo>
                          <a:cubicBezTo>
                            <a:pt x="1007" y="510"/>
                            <a:pt x="1009" y="510"/>
                            <a:pt x="1027" y="512"/>
                          </a:cubicBezTo>
                          <a:cubicBezTo>
                            <a:pt x="1039" y="519"/>
                            <a:pt x="1045" y="525"/>
                            <a:pt x="1029" y="529"/>
                          </a:cubicBezTo>
                          <a:cubicBezTo>
                            <a:pt x="1033" y="544"/>
                            <a:pt x="1027" y="541"/>
                            <a:pt x="1020" y="553"/>
                          </a:cubicBezTo>
                          <a:cubicBezTo>
                            <a:pt x="1030" y="566"/>
                            <a:pt x="1032" y="564"/>
                            <a:pt x="1044" y="572"/>
                          </a:cubicBezTo>
                          <a:cubicBezTo>
                            <a:pt x="1050" y="551"/>
                            <a:pt x="1082" y="565"/>
                            <a:pt x="1099" y="567"/>
                          </a:cubicBezTo>
                          <a:cubicBezTo>
                            <a:pt x="1112" y="564"/>
                            <a:pt x="1120" y="550"/>
                            <a:pt x="1104" y="543"/>
                          </a:cubicBezTo>
                          <a:cubicBezTo>
                            <a:pt x="1099" y="541"/>
                            <a:pt x="1093" y="541"/>
                            <a:pt x="1087" y="539"/>
                          </a:cubicBezTo>
                          <a:cubicBezTo>
                            <a:pt x="1082" y="526"/>
                            <a:pt x="1090" y="530"/>
                            <a:pt x="1096" y="519"/>
                          </a:cubicBezTo>
                          <a:cubicBezTo>
                            <a:pt x="1103" y="520"/>
                            <a:pt x="1111" y="523"/>
                            <a:pt x="1118" y="524"/>
                          </a:cubicBezTo>
                          <a:cubicBezTo>
                            <a:pt x="1131" y="526"/>
                            <a:pt x="1156" y="529"/>
                            <a:pt x="1156" y="529"/>
                          </a:cubicBezTo>
                          <a:cubicBezTo>
                            <a:pt x="1173" y="539"/>
                            <a:pt x="1226" y="531"/>
                            <a:pt x="1190" y="541"/>
                          </a:cubicBezTo>
                          <a:cubicBezTo>
                            <a:pt x="1187" y="553"/>
                            <a:pt x="1179" y="551"/>
                            <a:pt x="1168" y="553"/>
                          </a:cubicBezTo>
                          <a:cubicBezTo>
                            <a:pt x="1158" y="563"/>
                            <a:pt x="1149" y="565"/>
                            <a:pt x="1135" y="567"/>
                          </a:cubicBezTo>
                          <a:cubicBezTo>
                            <a:pt x="1131" y="579"/>
                            <a:pt x="1145" y="585"/>
                            <a:pt x="1156" y="591"/>
                          </a:cubicBezTo>
                          <a:cubicBezTo>
                            <a:pt x="1162" y="599"/>
                            <a:pt x="1178" y="611"/>
                            <a:pt x="1178" y="611"/>
                          </a:cubicBezTo>
                          <a:lnTo>
                            <a:pt x="1771" y="243"/>
                          </a:lnTo>
                          <a:cubicBezTo>
                            <a:pt x="1692" y="201"/>
                            <a:pt x="1614" y="155"/>
                            <a:pt x="1533" y="116"/>
                          </a:cubicBezTo>
                          <a:cubicBezTo>
                            <a:pt x="1529" y="114"/>
                            <a:pt x="1532" y="124"/>
                            <a:pt x="1531" y="128"/>
                          </a:cubicBezTo>
                          <a:cubicBezTo>
                            <a:pt x="1530" y="131"/>
                            <a:pt x="1528" y="133"/>
                            <a:pt x="1526" y="135"/>
                          </a:cubicBezTo>
                          <a:cubicBezTo>
                            <a:pt x="1529" y="148"/>
                            <a:pt x="1538" y="142"/>
                            <a:pt x="1533" y="155"/>
                          </a:cubicBezTo>
                          <a:cubicBezTo>
                            <a:pt x="1526" y="153"/>
                            <a:pt x="1521" y="148"/>
                            <a:pt x="1514" y="147"/>
                          </a:cubicBezTo>
                          <a:cubicBezTo>
                            <a:pt x="1508" y="146"/>
                            <a:pt x="1480" y="156"/>
                            <a:pt x="1473" y="157"/>
                          </a:cubicBezTo>
                          <a:cubicBezTo>
                            <a:pt x="1467" y="179"/>
                            <a:pt x="1469" y="171"/>
                            <a:pt x="1435" y="169"/>
                          </a:cubicBezTo>
                          <a:cubicBezTo>
                            <a:pt x="1425" y="162"/>
                            <a:pt x="1423" y="158"/>
                            <a:pt x="1411" y="162"/>
                          </a:cubicBezTo>
                          <a:cubicBezTo>
                            <a:pt x="1408" y="178"/>
                            <a:pt x="1407" y="187"/>
                            <a:pt x="1394" y="174"/>
                          </a:cubicBezTo>
                          <a:cubicBezTo>
                            <a:pt x="1391" y="164"/>
                            <a:pt x="1389" y="158"/>
                            <a:pt x="1380" y="152"/>
                          </a:cubicBezTo>
                          <a:cubicBezTo>
                            <a:pt x="1383" y="140"/>
                            <a:pt x="1387" y="144"/>
                            <a:pt x="1392" y="133"/>
                          </a:cubicBezTo>
                          <a:cubicBezTo>
                            <a:pt x="1386" y="107"/>
                            <a:pt x="1385" y="127"/>
                            <a:pt x="1372" y="109"/>
                          </a:cubicBezTo>
                          <a:cubicBezTo>
                            <a:pt x="1376" y="94"/>
                            <a:pt x="1380" y="99"/>
                            <a:pt x="1387" y="109"/>
                          </a:cubicBezTo>
                          <a:cubicBezTo>
                            <a:pt x="1393" y="129"/>
                            <a:pt x="1413" y="128"/>
                            <a:pt x="1430" y="133"/>
                          </a:cubicBezTo>
                          <a:cubicBezTo>
                            <a:pt x="1452" y="149"/>
                            <a:pt x="1438" y="145"/>
                            <a:pt x="1478" y="143"/>
                          </a:cubicBezTo>
                          <a:cubicBezTo>
                            <a:pt x="1495" y="131"/>
                            <a:pt x="1488" y="137"/>
                            <a:pt x="1500" y="126"/>
                          </a:cubicBezTo>
                          <a:cubicBezTo>
                            <a:pt x="1502" y="120"/>
                            <a:pt x="1505" y="114"/>
                            <a:pt x="1500" y="107"/>
                          </a:cubicBezTo>
                          <a:cubicBezTo>
                            <a:pt x="1495" y="99"/>
                            <a:pt x="1484" y="97"/>
                            <a:pt x="1476" y="92"/>
                          </a:cubicBezTo>
                          <a:cubicBezTo>
                            <a:pt x="1465" y="84"/>
                            <a:pt x="1456" y="74"/>
                            <a:pt x="1442" y="68"/>
                          </a:cubicBezTo>
                          <a:cubicBezTo>
                            <a:pt x="1413" y="80"/>
                            <a:pt x="1423" y="69"/>
                            <a:pt x="1416" y="54"/>
                          </a:cubicBezTo>
                          <a:cubicBezTo>
                            <a:pt x="1412" y="46"/>
                            <a:pt x="1401" y="44"/>
                            <a:pt x="1394" y="42"/>
                          </a:cubicBezTo>
                          <a:cubicBezTo>
                            <a:pt x="1391" y="31"/>
                            <a:pt x="1392" y="28"/>
                            <a:pt x="1380" y="25"/>
                          </a:cubicBezTo>
                          <a:cubicBezTo>
                            <a:pt x="1365" y="12"/>
                            <a:pt x="1365" y="13"/>
                            <a:pt x="1341" y="11"/>
                          </a:cubicBezTo>
                          <a:cubicBezTo>
                            <a:pt x="1332" y="7"/>
                            <a:pt x="1323" y="7"/>
                            <a:pt x="1315" y="1"/>
                          </a:cubicBezTo>
                          <a:cubicBezTo>
                            <a:pt x="1270" y="3"/>
                            <a:pt x="1272" y="2"/>
                            <a:pt x="1243" y="8"/>
                          </a:cubicBezTo>
                          <a:cubicBezTo>
                            <a:pt x="1220" y="7"/>
                            <a:pt x="1201" y="0"/>
                            <a:pt x="1183" y="13"/>
                          </a:cubicBezTo>
                          <a:cubicBezTo>
                            <a:pt x="1144" y="10"/>
                            <a:pt x="1129" y="24"/>
                            <a:pt x="1092" y="30"/>
                          </a:cubicBezTo>
                          <a:cubicBezTo>
                            <a:pt x="1081" y="39"/>
                            <a:pt x="1087" y="45"/>
                            <a:pt x="1072" y="42"/>
                          </a:cubicBezTo>
                          <a:cubicBezTo>
                            <a:pt x="1057" y="35"/>
                            <a:pt x="1045" y="35"/>
                            <a:pt x="1027" y="32"/>
                          </a:cubicBezTo>
                          <a:cubicBezTo>
                            <a:pt x="1012" y="21"/>
                            <a:pt x="995" y="24"/>
                            <a:pt x="976" y="23"/>
                          </a:cubicBezTo>
                          <a:cubicBezTo>
                            <a:pt x="963" y="18"/>
                            <a:pt x="951" y="21"/>
                            <a:pt x="938" y="25"/>
                          </a:cubicBezTo>
                          <a:cubicBezTo>
                            <a:pt x="923" y="36"/>
                            <a:pt x="910" y="40"/>
                            <a:pt x="892" y="44"/>
                          </a:cubicBezTo>
                          <a:cubicBezTo>
                            <a:pt x="884" y="50"/>
                            <a:pt x="871" y="51"/>
                            <a:pt x="864" y="59"/>
                          </a:cubicBezTo>
                          <a:cubicBezTo>
                            <a:pt x="860" y="63"/>
                            <a:pt x="854" y="73"/>
                            <a:pt x="854" y="73"/>
                          </a:cubicBezTo>
                          <a:cubicBezTo>
                            <a:pt x="850" y="88"/>
                            <a:pt x="848" y="88"/>
                            <a:pt x="864" y="92"/>
                          </a:cubicBezTo>
                          <a:cubicBezTo>
                            <a:pt x="884" y="108"/>
                            <a:pt x="861" y="93"/>
                            <a:pt x="885" y="97"/>
                          </a:cubicBezTo>
                          <a:cubicBezTo>
                            <a:pt x="890" y="98"/>
                            <a:pt x="895" y="103"/>
                            <a:pt x="900" y="104"/>
                          </a:cubicBezTo>
                          <a:cubicBezTo>
                            <a:pt x="920" y="90"/>
                            <a:pt x="909" y="93"/>
                            <a:pt x="936" y="97"/>
                          </a:cubicBezTo>
                          <a:cubicBezTo>
                            <a:pt x="930" y="106"/>
                            <a:pt x="931" y="113"/>
                            <a:pt x="921" y="116"/>
                          </a:cubicBezTo>
                          <a:cubicBezTo>
                            <a:pt x="910" y="127"/>
                            <a:pt x="898" y="136"/>
                            <a:pt x="885" y="145"/>
                          </a:cubicBezTo>
                          <a:cubicBezTo>
                            <a:pt x="882" y="156"/>
                            <a:pt x="880" y="159"/>
                            <a:pt x="868" y="162"/>
                          </a:cubicBezTo>
                          <a:cubicBezTo>
                            <a:pt x="865" y="173"/>
                            <a:pt x="871" y="172"/>
                            <a:pt x="880" y="169"/>
                          </a:cubicBezTo>
                          <a:cubicBezTo>
                            <a:pt x="892" y="171"/>
                            <a:pt x="901" y="174"/>
                            <a:pt x="912" y="176"/>
                          </a:cubicBezTo>
                          <a:cubicBezTo>
                            <a:pt x="916" y="190"/>
                            <a:pt x="926" y="187"/>
                            <a:pt x="940" y="188"/>
                          </a:cubicBezTo>
                          <a:cubicBezTo>
                            <a:pt x="959" y="195"/>
                            <a:pt x="953" y="183"/>
                            <a:pt x="964" y="174"/>
                          </a:cubicBezTo>
                          <a:cubicBezTo>
                            <a:pt x="966" y="173"/>
                            <a:pt x="977" y="170"/>
                            <a:pt x="979" y="169"/>
                          </a:cubicBezTo>
                          <a:cubicBezTo>
                            <a:pt x="986" y="162"/>
                            <a:pt x="988" y="156"/>
                            <a:pt x="993" y="147"/>
                          </a:cubicBezTo>
                          <a:cubicBezTo>
                            <a:pt x="1001" y="150"/>
                            <a:pt x="1008" y="152"/>
                            <a:pt x="1015" y="157"/>
                          </a:cubicBezTo>
                          <a:cubicBezTo>
                            <a:pt x="1062" y="155"/>
                            <a:pt x="1067" y="160"/>
                            <a:pt x="1053" y="123"/>
                          </a:cubicBezTo>
                          <a:cubicBezTo>
                            <a:pt x="1055" y="118"/>
                            <a:pt x="1054" y="112"/>
                            <a:pt x="1058" y="109"/>
                          </a:cubicBezTo>
                          <a:cubicBezTo>
                            <a:pt x="1062" y="106"/>
                            <a:pt x="1067" y="108"/>
                            <a:pt x="1072" y="107"/>
                          </a:cubicBezTo>
                          <a:cubicBezTo>
                            <a:pt x="1083" y="104"/>
                            <a:pt x="1094" y="98"/>
                            <a:pt x="1106" y="95"/>
                          </a:cubicBezTo>
                          <a:cubicBezTo>
                            <a:pt x="1122" y="101"/>
                            <a:pt x="1135" y="105"/>
                            <a:pt x="1152" y="109"/>
                          </a:cubicBezTo>
                          <a:cubicBezTo>
                            <a:pt x="1175" y="105"/>
                            <a:pt x="1160" y="94"/>
                            <a:pt x="1190" y="90"/>
                          </a:cubicBezTo>
                          <a:cubicBezTo>
                            <a:pt x="1203" y="81"/>
                            <a:pt x="1211" y="88"/>
                            <a:pt x="1219" y="73"/>
                          </a:cubicBezTo>
                          <a:cubicBezTo>
                            <a:pt x="1226" y="78"/>
                            <a:pt x="1243" y="83"/>
                            <a:pt x="1243" y="83"/>
                          </a:cubicBezTo>
                          <a:cubicBezTo>
                            <a:pt x="1246" y="94"/>
                            <a:pt x="1253" y="97"/>
                            <a:pt x="1240" y="102"/>
                          </a:cubicBezTo>
                          <a:cubicBezTo>
                            <a:pt x="1231" y="95"/>
                            <a:pt x="1231" y="93"/>
                            <a:pt x="1216" y="99"/>
                          </a:cubicBezTo>
                          <a:cubicBezTo>
                            <a:pt x="1208" y="102"/>
                            <a:pt x="1195" y="114"/>
                            <a:pt x="1195" y="114"/>
                          </a:cubicBezTo>
                          <a:cubicBezTo>
                            <a:pt x="1166" y="102"/>
                            <a:pt x="1161" y="120"/>
                            <a:pt x="1142" y="123"/>
                          </a:cubicBezTo>
                          <a:cubicBezTo>
                            <a:pt x="1136" y="132"/>
                            <a:pt x="1137" y="143"/>
                            <a:pt x="1132" y="152"/>
                          </a:cubicBezTo>
                          <a:cubicBezTo>
                            <a:pt x="1130" y="155"/>
                            <a:pt x="1115" y="160"/>
                            <a:pt x="1111" y="162"/>
                          </a:cubicBezTo>
                          <a:cubicBezTo>
                            <a:pt x="1113" y="177"/>
                            <a:pt x="1116" y="178"/>
                            <a:pt x="1130" y="174"/>
                          </a:cubicBezTo>
                          <a:cubicBezTo>
                            <a:pt x="1133" y="172"/>
                            <a:pt x="1136" y="168"/>
                            <a:pt x="1140" y="167"/>
                          </a:cubicBezTo>
                          <a:cubicBezTo>
                            <a:pt x="1156" y="163"/>
                            <a:pt x="1148" y="171"/>
                            <a:pt x="1159" y="174"/>
                          </a:cubicBezTo>
                          <a:cubicBezTo>
                            <a:pt x="1176" y="179"/>
                            <a:pt x="1195" y="179"/>
                            <a:pt x="1212" y="183"/>
                          </a:cubicBezTo>
                          <a:cubicBezTo>
                            <a:pt x="1216" y="202"/>
                            <a:pt x="1221" y="196"/>
                            <a:pt x="1212" y="215"/>
                          </a:cubicBezTo>
                          <a:cubicBezTo>
                            <a:pt x="1200" y="210"/>
                            <a:pt x="1197" y="210"/>
                            <a:pt x="1183" y="212"/>
                          </a:cubicBezTo>
                          <a:cubicBezTo>
                            <a:pt x="1181" y="214"/>
                            <a:pt x="1179" y="218"/>
                            <a:pt x="1176" y="219"/>
                          </a:cubicBezTo>
                          <a:cubicBezTo>
                            <a:pt x="1166" y="221"/>
                            <a:pt x="1168" y="209"/>
                            <a:pt x="1164" y="205"/>
                          </a:cubicBezTo>
                          <a:cubicBezTo>
                            <a:pt x="1158" y="199"/>
                            <a:pt x="1124" y="198"/>
                            <a:pt x="1123" y="198"/>
                          </a:cubicBezTo>
                          <a:cubicBezTo>
                            <a:pt x="1117" y="199"/>
                            <a:pt x="1110" y="196"/>
                            <a:pt x="1106" y="200"/>
                          </a:cubicBezTo>
                          <a:cubicBezTo>
                            <a:pt x="1090" y="216"/>
                            <a:pt x="1116" y="220"/>
                            <a:pt x="1096" y="215"/>
                          </a:cubicBezTo>
                          <a:cubicBezTo>
                            <a:pt x="1081" y="216"/>
                            <a:pt x="1071" y="224"/>
                            <a:pt x="1060" y="217"/>
                          </a:cubicBezTo>
                          <a:cubicBezTo>
                            <a:pt x="1056" y="204"/>
                            <a:pt x="1070" y="204"/>
                            <a:pt x="1080" y="200"/>
                          </a:cubicBezTo>
                          <a:cubicBezTo>
                            <a:pt x="1090" y="183"/>
                            <a:pt x="1092" y="186"/>
                            <a:pt x="1065" y="188"/>
                          </a:cubicBezTo>
                          <a:cubicBezTo>
                            <a:pt x="1059" y="197"/>
                            <a:pt x="1059" y="202"/>
                            <a:pt x="1070" y="205"/>
                          </a:cubicBezTo>
                          <a:cubicBezTo>
                            <a:pt x="1043" y="207"/>
                            <a:pt x="1022" y="217"/>
                            <a:pt x="996" y="224"/>
                          </a:cubicBezTo>
                          <a:cubicBezTo>
                            <a:pt x="980" y="238"/>
                            <a:pt x="989" y="244"/>
                            <a:pt x="996" y="260"/>
                          </a:cubicBezTo>
                          <a:cubicBezTo>
                            <a:pt x="971" y="268"/>
                            <a:pt x="978" y="253"/>
                            <a:pt x="964" y="248"/>
                          </a:cubicBezTo>
                          <a:cubicBezTo>
                            <a:pt x="956" y="245"/>
                            <a:pt x="948" y="247"/>
                            <a:pt x="940" y="246"/>
                          </a:cubicBezTo>
                          <a:cubicBezTo>
                            <a:pt x="924" y="239"/>
                            <a:pt x="929" y="222"/>
                            <a:pt x="924" y="219"/>
                          </a:cubicBezTo>
                          <a:cubicBezTo>
                            <a:pt x="907" y="210"/>
                            <a:pt x="885" y="216"/>
                            <a:pt x="866" y="215"/>
                          </a:cubicBezTo>
                          <a:cubicBezTo>
                            <a:pt x="858" y="206"/>
                            <a:pt x="855" y="206"/>
                            <a:pt x="844" y="203"/>
                          </a:cubicBezTo>
                          <a:cubicBezTo>
                            <a:pt x="841" y="191"/>
                            <a:pt x="835" y="182"/>
                            <a:pt x="823" y="179"/>
                          </a:cubicBezTo>
                          <a:cubicBezTo>
                            <a:pt x="815" y="182"/>
                            <a:pt x="803" y="189"/>
                            <a:pt x="794" y="181"/>
                          </a:cubicBezTo>
                          <a:cubicBezTo>
                            <a:pt x="787" y="175"/>
                            <a:pt x="804" y="154"/>
                            <a:pt x="808" y="152"/>
                          </a:cubicBezTo>
                          <a:cubicBezTo>
                            <a:pt x="822" y="156"/>
                            <a:pt x="821" y="165"/>
                            <a:pt x="832" y="174"/>
                          </a:cubicBezTo>
                          <a:cubicBezTo>
                            <a:pt x="838" y="165"/>
                            <a:pt x="845" y="163"/>
                            <a:pt x="854" y="159"/>
                          </a:cubicBezTo>
                          <a:cubicBezTo>
                            <a:pt x="851" y="149"/>
                            <a:pt x="846" y="148"/>
                            <a:pt x="837" y="145"/>
                          </a:cubicBezTo>
                          <a:cubicBezTo>
                            <a:pt x="832" y="126"/>
                            <a:pt x="856" y="146"/>
                            <a:pt x="861" y="128"/>
                          </a:cubicBezTo>
                          <a:cubicBezTo>
                            <a:pt x="871" y="132"/>
                            <a:pt x="877" y="128"/>
                            <a:pt x="888" y="126"/>
                          </a:cubicBezTo>
                          <a:cubicBezTo>
                            <a:pt x="892" y="112"/>
                            <a:pt x="891" y="110"/>
                            <a:pt x="876" y="114"/>
                          </a:cubicBezTo>
                          <a:cubicBezTo>
                            <a:pt x="866" y="120"/>
                            <a:pt x="864" y="123"/>
                            <a:pt x="854" y="116"/>
                          </a:cubicBezTo>
                          <a:cubicBezTo>
                            <a:pt x="815" y="121"/>
                            <a:pt x="842" y="131"/>
                            <a:pt x="818" y="114"/>
                          </a:cubicBezTo>
                          <a:cubicBezTo>
                            <a:pt x="804" y="117"/>
                            <a:pt x="805" y="120"/>
                            <a:pt x="801" y="133"/>
                          </a:cubicBezTo>
                          <a:cubicBezTo>
                            <a:pt x="788" y="130"/>
                            <a:pt x="787" y="135"/>
                            <a:pt x="794" y="145"/>
                          </a:cubicBezTo>
                          <a:cubicBezTo>
                            <a:pt x="778" y="150"/>
                            <a:pt x="763" y="156"/>
                            <a:pt x="746" y="159"/>
                          </a:cubicBezTo>
                          <a:cubicBezTo>
                            <a:pt x="737" y="156"/>
                            <a:pt x="735" y="150"/>
                            <a:pt x="727" y="145"/>
                          </a:cubicBezTo>
                          <a:cubicBezTo>
                            <a:pt x="715" y="148"/>
                            <a:pt x="715" y="156"/>
                            <a:pt x="712" y="167"/>
                          </a:cubicBezTo>
                          <a:cubicBezTo>
                            <a:pt x="674" y="165"/>
                            <a:pt x="659" y="161"/>
                            <a:pt x="628" y="169"/>
                          </a:cubicBezTo>
                          <a:cubicBezTo>
                            <a:pt x="622" y="179"/>
                            <a:pt x="619" y="181"/>
                            <a:pt x="609" y="174"/>
                          </a:cubicBezTo>
                          <a:cubicBezTo>
                            <a:pt x="616" y="169"/>
                            <a:pt x="623" y="167"/>
                            <a:pt x="631" y="164"/>
                          </a:cubicBezTo>
                          <a:cubicBezTo>
                            <a:pt x="636" y="144"/>
                            <a:pt x="620" y="144"/>
                            <a:pt x="604" y="140"/>
                          </a:cubicBezTo>
                          <a:cubicBezTo>
                            <a:pt x="599" y="131"/>
                            <a:pt x="593" y="132"/>
                            <a:pt x="585" y="126"/>
                          </a:cubicBezTo>
                          <a:cubicBezTo>
                            <a:pt x="579" y="127"/>
                            <a:pt x="573" y="126"/>
                            <a:pt x="568" y="128"/>
                          </a:cubicBezTo>
                          <a:cubicBezTo>
                            <a:pt x="563" y="130"/>
                            <a:pt x="554" y="138"/>
                            <a:pt x="554" y="138"/>
                          </a:cubicBezTo>
                          <a:cubicBezTo>
                            <a:pt x="536" y="132"/>
                            <a:pt x="542" y="119"/>
                            <a:pt x="520" y="114"/>
                          </a:cubicBezTo>
                          <a:cubicBezTo>
                            <a:pt x="511" y="117"/>
                            <a:pt x="508" y="120"/>
                            <a:pt x="499" y="116"/>
                          </a:cubicBezTo>
                          <a:cubicBezTo>
                            <a:pt x="503" y="98"/>
                            <a:pt x="490" y="105"/>
                            <a:pt x="475" y="107"/>
                          </a:cubicBezTo>
                          <a:cubicBezTo>
                            <a:pt x="466" y="116"/>
                            <a:pt x="464" y="122"/>
                            <a:pt x="453" y="114"/>
                          </a:cubicBezTo>
                          <a:cubicBezTo>
                            <a:pt x="448" y="98"/>
                            <a:pt x="441" y="88"/>
                            <a:pt x="427" y="80"/>
                          </a:cubicBezTo>
                          <a:cubicBezTo>
                            <a:pt x="409" y="85"/>
                            <a:pt x="411" y="93"/>
                            <a:pt x="420" y="107"/>
                          </a:cubicBezTo>
                          <a:cubicBezTo>
                            <a:pt x="423" y="118"/>
                            <a:pt x="418" y="120"/>
                            <a:pt x="408" y="123"/>
                          </a:cubicBezTo>
                          <a:cubicBezTo>
                            <a:pt x="400" y="136"/>
                            <a:pt x="395" y="127"/>
                            <a:pt x="381" y="131"/>
                          </a:cubicBezTo>
                          <a:cubicBezTo>
                            <a:pt x="380" y="137"/>
                            <a:pt x="381" y="144"/>
                            <a:pt x="379" y="150"/>
                          </a:cubicBezTo>
                          <a:cubicBezTo>
                            <a:pt x="375" y="161"/>
                            <a:pt x="338" y="170"/>
                            <a:pt x="328" y="171"/>
                          </a:cubicBezTo>
                          <a:cubicBezTo>
                            <a:pt x="318" y="175"/>
                            <a:pt x="313" y="169"/>
                            <a:pt x="302" y="167"/>
                          </a:cubicBezTo>
                          <a:cubicBezTo>
                            <a:pt x="292" y="160"/>
                            <a:pt x="284" y="153"/>
                            <a:pt x="273" y="150"/>
                          </a:cubicBezTo>
                          <a:cubicBezTo>
                            <a:pt x="271" y="141"/>
                            <a:pt x="266" y="135"/>
                            <a:pt x="261" y="128"/>
                          </a:cubicBezTo>
                          <a:cubicBezTo>
                            <a:pt x="258" y="117"/>
                            <a:pt x="252" y="107"/>
                            <a:pt x="244" y="99"/>
                          </a:cubicBezTo>
                          <a:cubicBezTo>
                            <a:pt x="241" y="90"/>
                            <a:pt x="235" y="88"/>
                            <a:pt x="230" y="80"/>
                          </a:cubicBezTo>
                          <a:cubicBezTo>
                            <a:pt x="230" y="80"/>
                            <a:pt x="221" y="82"/>
                            <a:pt x="216" y="83"/>
                          </a:cubicBezTo>
                          <a:cubicBezTo>
                            <a:pt x="203" y="78"/>
                            <a:pt x="191" y="78"/>
                            <a:pt x="182" y="90"/>
                          </a:cubicBezTo>
                          <a:cubicBezTo>
                            <a:pt x="178" y="102"/>
                            <a:pt x="156" y="107"/>
                            <a:pt x="144" y="111"/>
                          </a:cubicBezTo>
                          <a:cubicBezTo>
                            <a:pt x="138" y="113"/>
                            <a:pt x="127" y="116"/>
                            <a:pt x="127" y="116"/>
                          </a:cubicBezTo>
                          <a:cubicBezTo>
                            <a:pt x="118" y="117"/>
                            <a:pt x="101" y="117"/>
                            <a:pt x="92" y="115"/>
                          </a:cubicBezTo>
                          <a:cubicBezTo>
                            <a:pt x="83" y="113"/>
                            <a:pt x="78" y="105"/>
                            <a:pt x="74" y="107"/>
                          </a:cubicBezTo>
                          <a:cubicBezTo>
                            <a:pt x="65" y="110"/>
                            <a:pt x="76" y="122"/>
                            <a:pt x="68" y="127"/>
                          </a:cubicBezTo>
                          <a:cubicBezTo>
                            <a:pt x="58" y="151"/>
                            <a:pt x="43" y="138"/>
                            <a:pt x="9" y="140"/>
                          </a:cubicBezTo>
                          <a:cubicBezTo>
                            <a:pt x="7" y="142"/>
                            <a:pt x="3" y="144"/>
                            <a:pt x="4" y="147"/>
                          </a:cubicBezTo>
                          <a:cubicBezTo>
                            <a:pt x="5" y="151"/>
                            <a:pt x="10" y="152"/>
                            <a:pt x="12" y="155"/>
                          </a:cubicBezTo>
                          <a:cubicBezTo>
                            <a:pt x="21" y="166"/>
                            <a:pt x="21" y="177"/>
                            <a:pt x="33" y="186"/>
                          </a:cubicBezTo>
                          <a:cubicBezTo>
                            <a:pt x="24" y="189"/>
                            <a:pt x="17" y="191"/>
                            <a:pt x="7" y="193"/>
                          </a:cubicBezTo>
                          <a:cubicBezTo>
                            <a:pt x="0" y="210"/>
                            <a:pt x="7" y="213"/>
                            <a:pt x="21" y="207"/>
                          </a:cubicBezTo>
                          <a:cubicBezTo>
                            <a:pt x="33" y="212"/>
                            <a:pt x="27" y="221"/>
                            <a:pt x="36" y="229"/>
                          </a:cubicBezTo>
                          <a:cubicBezTo>
                            <a:pt x="46" y="237"/>
                            <a:pt x="53" y="238"/>
                            <a:pt x="60" y="248"/>
                          </a:cubicBezTo>
                          <a:cubicBezTo>
                            <a:pt x="70" y="241"/>
                            <a:pt x="84" y="247"/>
                            <a:pt x="98" y="248"/>
                          </a:cubicBezTo>
                          <a:cubicBezTo>
                            <a:pt x="105" y="258"/>
                            <a:pt x="111" y="258"/>
                            <a:pt x="122" y="260"/>
                          </a:cubicBezTo>
                          <a:cubicBezTo>
                            <a:pt x="132" y="253"/>
                            <a:pt x="134" y="253"/>
                            <a:pt x="146" y="255"/>
                          </a:cubicBezTo>
                          <a:cubicBezTo>
                            <a:pt x="156" y="270"/>
                            <a:pt x="164" y="256"/>
                            <a:pt x="175" y="248"/>
                          </a:cubicBezTo>
                          <a:cubicBezTo>
                            <a:pt x="201" y="250"/>
                            <a:pt x="219" y="250"/>
                            <a:pt x="244" y="246"/>
                          </a:cubicBezTo>
                          <a:cubicBezTo>
                            <a:pt x="246" y="244"/>
                            <a:pt x="246" y="239"/>
                            <a:pt x="249" y="239"/>
                          </a:cubicBezTo>
                          <a:cubicBezTo>
                            <a:pt x="255" y="239"/>
                            <a:pt x="256" y="248"/>
                            <a:pt x="261" y="251"/>
                          </a:cubicBezTo>
                          <a:cubicBezTo>
                            <a:pt x="267" y="254"/>
                            <a:pt x="285" y="255"/>
                            <a:pt x="288" y="255"/>
                          </a:cubicBezTo>
                          <a:cubicBezTo>
                            <a:pt x="309" y="253"/>
                            <a:pt x="327" y="248"/>
                            <a:pt x="348" y="246"/>
                          </a:cubicBezTo>
                          <a:cubicBezTo>
                            <a:pt x="359" y="241"/>
                            <a:pt x="360" y="239"/>
                            <a:pt x="372" y="241"/>
                          </a:cubicBezTo>
                          <a:cubicBezTo>
                            <a:pt x="381" y="272"/>
                            <a:pt x="413" y="279"/>
                            <a:pt x="441" y="284"/>
                          </a:cubicBezTo>
                          <a:cubicBezTo>
                            <a:pt x="451" y="291"/>
                            <a:pt x="463" y="294"/>
                            <a:pt x="475" y="296"/>
                          </a:cubicBezTo>
                          <a:cubicBezTo>
                            <a:pt x="483" y="302"/>
                            <a:pt x="486" y="306"/>
                            <a:pt x="489" y="315"/>
                          </a:cubicBezTo>
                          <a:cubicBezTo>
                            <a:pt x="482" y="316"/>
                            <a:pt x="474" y="314"/>
                            <a:pt x="468" y="318"/>
                          </a:cubicBezTo>
                          <a:cubicBezTo>
                            <a:pt x="451" y="329"/>
                            <a:pt x="469" y="331"/>
                            <a:pt x="472" y="332"/>
                          </a:cubicBezTo>
                          <a:cubicBezTo>
                            <a:pt x="479" y="341"/>
                            <a:pt x="480" y="339"/>
                            <a:pt x="468" y="339"/>
                          </a:cubicBezTo>
                          <a:cubicBezTo>
                            <a:pt x="450" y="344"/>
                            <a:pt x="466" y="342"/>
                            <a:pt x="460" y="356"/>
                          </a:cubicBezTo>
                          <a:cubicBezTo>
                            <a:pt x="463" y="365"/>
                            <a:pt x="467" y="371"/>
                            <a:pt x="470" y="380"/>
                          </a:cubicBezTo>
                          <a:cubicBezTo>
                            <a:pt x="468" y="389"/>
                            <a:pt x="465" y="395"/>
                            <a:pt x="460" y="402"/>
                          </a:cubicBezTo>
                          <a:cubicBezTo>
                            <a:pt x="471" y="409"/>
                            <a:pt x="472" y="419"/>
                            <a:pt x="482" y="426"/>
                          </a:cubicBezTo>
                          <a:cubicBezTo>
                            <a:pt x="488" y="448"/>
                            <a:pt x="479" y="452"/>
                            <a:pt x="465" y="462"/>
                          </a:cubicBezTo>
                          <a:cubicBezTo>
                            <a:pt x="459" y="484"/>
                            <a:pt x="452" y="486"/>
                            <a:pt x="429" y="488"/>
                          </a:cubicBezTo>
                          <a:cubicBezTo>
                            <a:pt x="421" y="494"/>
                            <a:pt x="415" y="498"/>
                            <a:pt x="427" y="503"/>
                          </a:cubicBezTo>
                          <a:cubicBezTo>
                            <a:pt x="435" y="500"/>
                            <a:pt x="440" y="495"/>
                            <a:pt x="448" y="493"/>
                          </a:cubicBezTo>
                          <a:cubicBezTo>
                            <a:pt x="473" y="499"/>
                            <a:pt x="461" y="497"/>
                            <a:pt x="482" y="500"/>
                          </a:cubicBezTo>
                          <a:cubicBezTo>
                            <a:pt x="497" y="496"/>
                            <a:pt x="493" y="482"/>
                            <a:pt x="494" y="467"/>
                          </a:cubicBezTo>
                          <a:cubicBezTo>
                            <a:pt x="542" y="473"/>
                            <a:pt x="518" y="463"/>
                            <a:pt x="525" y="486"/>
                          </a:cubicBezTo>
                          <a:cubicBezTo>
                            <a:pt x="540" y="480"/>
                            <a:pt x="530" y="441"/>
                            <a:pt x="535" y="423"/>
                          </a:cubicBezTo>
                          <a:cubicBezTo>
                            <a:pt x="526" y="402"/>
                            <a:pt x="540" y="431"/>
                            <a:pt x="525" y="411"/>
                          </a:cubicBezTo>
                          <a:cubicBezTo>
                            <a:pt x="520" y="405"/>
                            <a:pt x="518" y="394"/>
                            <a:pt x="513" y="387"/>
                          </a:cubicBezTo>
                          <a:cubicBezTo>
                            <a:pt x="530" y="382"/>
                            <a:pt x="529" y="367"/>
                            <a:pt x="542" y="359"/>
                          </a:cubicBezTo>
                          <a:cubicBezTo>
                            <a:pt x="544" y="335"/>
                            <a:pt x="549" y="334"/>
                            <a:pt x="571" y="330"/>
                          </a:cubicBezTo>
                          <a:cubicBezTo>
                            <a:pt x="582" y="307"/>
                            <a:pt x="573" y="304"/>
                            <a:pt x="583" y="327"/>
                          </a:cubicBezTo>
                          <a:cubicBezTo>
                            <a:pt x="586" y="357"/>
                            <a:pt x="586" y="351"/>
                            <a:pt x="607" y="363"/>
                          </a:cubicBezTo>
                          <a:cubicBezTo>
                            <a:pt x="598" y="367"/>
                            <a:pt x="593" y="366"/>
                            <a:pt x="588" y="375"/>
                          </a:cubicBezTo>
                          <a:cubicBezTo>
                            <a:pt x="589" y="382"/>
                            <a:pt x="592" y="407"/>
                            <a:pt x="595" y="411"/>
                          </a:cubicBezTo>
                          <a:cubicBezTo>
                            <a:pt x="599" y="418"/>
                            <a:pt x="612" y="426"/>
                            <a:pt x="612" y="426"/>
                          </a:cubicBezTo>
                          <a:cubicBezTo>
                            <a:pt x="615" y="437"/>
                            <a:pt x="617" y="439"/>
                            <a:pt x="628" y="443"/>
                          </a:cubicBezTo>
                          <a:cubicBezTo>
                            <a:pt x="608" y="449"/>
                            <a:pt x="619" y="446"/>
                            <a:pt x="597" y="450"/>
                          </a:cubicBezTo>
                          <a:cubicBezTo>
                            <a:pt x="596" y="452"/>
                            <a:pt x="595" y="455"/>
                            <a:pt x="595" y="457"/>
                          </a:cubicBezTo>
                          <a:cubicBezTo>
                            <a:pt x="595" y="462"/>
                            <a:pt x="598" y="466"/>
                            <a:pt x="597" y="471"/>
                          </a:cubicBezTo>
                          <a:cubicBezTo>
                            <a:pt x="596" y="476"/>
                            <a:pt x="588" y="478"/>
                            <a:pt x="585" y="483"/>
                          </a:cubicBezTo>
                          <a:cubicBezTo>
                            <a:pt x="582" y="496"/>
                            <a:pt x="588" y="500"/>
                            <a:pt x="578" y="510"/>
                          </a:cubicBezTo>
                          <a:cubicBezTo>
                            <a:pt x="575" y="521"/>
                            <a:pt x="573" y="530"/>
                            <a:pt x="564" y="536"/>
                          </a:cubicBezTo>
                          <a:cubicBezTo>
                            <a:pt x="557" y="553"/>
                            <a:pt x="566" y="556"/>
                            <a:pt x="580" y="560"/>
                          </a:cubicBezTo>
                          <a:cubicBezTo>
                            <a:pt x="591" y="558"/>
                            <a:pt x="595" y="556"/>
                            <a:pt x="600" y="567"/>
                          </a:cubicBezTo>
                          <a:cubicBezTo>
                            <a:pt x="596" y="578"/>
                            <a:pt x="589" y="575"/>
                            <a:pt x="592" y="587"/>
                          </a:cubicBezTo>
                          <a:close/>
                        </a:path>
                      </a:pathLst>
                    </a:custGeom>
                    <a:gradFill rotWithShape="0">
                      <a:gsLst>
                        <a:gs pos="0">
                          <a:srgbClr val="95FF95"/>
                        </a:gs>
                        <a:gs pos="100000">
                          <a:srgbClr val="95FF95">
                            <a:gamma/>
                            <a:tint val="20000"/>
                            <a:invGamma/>
                          </a:srgbClr>
                        </a:gs>
                      </a:gsLst>
                      <a:path path="rect">
                        <a:fillToRect l="50000" t="50000" r="50000" b="50000"/>
                      </a:path>
                    </a:gradFill>
                    <a:ln w="9525" cap="flat" cmpd="sng">
                      <a:noFill/>
                      <a:prstDash val="solid"/>
                      <a:round/>
                      <a:headEnd/>
                      <a:tailEnd/>
                    </a:ln>
                    <a:effectLst/>
                  </p:spPr>
                  <p:txBody>
                    <a:bodyPr wrap="none" anchor="ctr"/>
                    <a:lstStyle/>
                    <a:p>
                      <a:endParaRPr lang="en-GB"/>
                    </a:p>
                  </p:txBody>
                </p:sp>
                <p:sp>
                  <p:nvSpPr>
                    <p:cNvPr id="565410" name="Freeform 162"/>
                    <p:cNvSpPr>
                      <a:spLocks/>
                    </p:cNvSpPr>
                    <p:nvPr/>
                  </p:nvSpPr>
                  <p:spPr bwMode="auto">
                    <a:xfrm>
                      <a:off x="378" y="568"/>
                      <a:ext cx="62" cy="51"/>
                    </a:xfrm>
                    <a:custGeom>
                      <a:avLst/>
                      <a:gdLst/>
                      <a:ahLst/>
                      <a:cxnLst>
                        <a:cxn ang="0">
                          <a:pos x="62" y="24"/>
                        </a:cxn>
                        <a:cxn ang="0">
                          <a:pos x="19" y="0"/>
                        </a:cxn>
                        <a:cxn ang="0">
                          <a:pos x="10" y="20"/>
                        </a:cxn>
                        <a:cxn ang="0">
                          <a:pos x="22" y="51"/>
                        </a:cxn>
                        <a:cxn ang="0">
                          <a:pos x="46" y="36"/>
                        </a:cxn>
                        <a:cxn ang="0">
                          <a:pos x="62" y="24"/>
                        </a:cxn>
                      </a:cxnLst>
                      <a:rect l="0" t="0" r="r" b="b"/>
                      <a:pathLst>
                        <a:path w="62" h="51">
                          <a:moveTo>
                            <a:pt x="62" y="24"/>
                          </a:moveTo>
                          <a:cubicBezTo>
                            <a:pt x="43" y="21"/>
                            <a:pt x="34" y="11"/>
                            <a:pt x="19" y="0"/>
                          </a:cubicBezTo>
                          <a:cubicBezTo>
                            <a:pt x="2" y="6"/>
                            <a:pt x="0" y="4"/>
                            <a:pt x="10" y="20"/>
                          </a:cubicBezTo>
                          <a:cubicBezTo>
                            <a:pt x="14" y="33"/>
                            <a:pt x="11" y="41"/>
                            <a:pt x="22" y="51"/>
                          </a:cubicBezTo>
                          <a:cubicBezTo>
                            <a:pt x="42" y="46"/>
                            <a:pt x="33" y="45"/>
                            <a:pt x="46" y="36"/>
                          </a:cubicBezTo>
                          <a:cubicBezTo>
                            <a:pt x="56" y="29"/>
                            <a:pt x="62" y="40"/>
                            <a:pt x="62" y="24"/>
                          </a:cubicBezTo>
                          <a:close/>
                        </a:path>
                      </a:pathLst>
                    </a:custGeom>
                    <a:gradFill rotWithShape="0">
                      <a:gsLst>
                        <a:gs pos="0">
                          <a:srgbClr val="95FF95"/>
                        </a:gs>
                        <a:gs pos="100000">
                          <a:srgbClr val="95FF95">
                            <a:gamma/>
                            <a:tint val="20000"/>
                            <a:invGamma/>
                          </a:srgbClr>
                        </a:gs>
                      </a:gsLst>
                      <a:path path="rect">
                        <a:fillToRect l="50000" t="50000" r="50000" b="50000"/>
                      </a:path>
                    </a:gradFill>
                    <a:ln w="9525" cap="flat" cmpd="sng">
                      <a:noFill/>
                      <a:prstDash val="solid"/>
                      <a:round/>
                      <a:headEnd/>
                      <a:tailEnd/>
                    </a:ln>
                    <a:effectLst/>
                  </p:spPr>
                  <p:txBody>
                    <a:bodyPr wrap="none" anchor="ctr"/>
                    <a:lstStyle/>
                    <a:p>
                      <a:endParaRPr lang="en-GB"/>
                    </a:p>
                  </p:txBody>
                </p:sp>
                <p:sp>
                  <p:nvSpPr>
                    <p:cNvPr id="565411" name="Freeform 163"/>
                    <p:cNvSpPr>
                      <a:spLocks/>
                    </p:cNvSpPr>
                    <p:nvPr/>
                  </p:nvSpPr>
                  <p:spPr bwMode="auto">
                    <a:xfrm>
                      <a:off x="347" y="465"/>
                      <a:ext cx="73" cy="43"/>
                    </a:xfrm>
                    <a:custGeom>
                      <a:avLst/>
                      <a:gdLst/>
                      <a:ahLst/>
                      <a:cxnLst>
                        <a:cxn ang="0">
                          <a:pos x="69" y="5"/>
                        </a:cxn>
                        <a:cxn ang="0">
                          <a:pos x="53" y="0"/>
                        </a:cxn>
                        <a:cxn ang="0">
                          <a:pos x="36" y="5"/>
                        </a:cxn>
                        <a:cxn ang="0">
                          <a:pos x="29" y="7"/>
                        </a:cxn>
                        <a:cxn ang="0">
                          <a:pos x="5" y="15"/>
                        </a:cxn>
                        <a:cxn ang="0">
                          <a:pos x="17" y="29"/>
                        </a:cxn>
                        <a:cxn ang="0">
                          <a:pos x="38" y="41"/>
                        </a:cxn>
                        <a:cxn ang="0">
                          <a:pos x="65" y="27"/>
                        </a:cxn>
                        <a:cxn ang="0">
                          <a:pos x="69" y="5"/>
                        </a:cxn>
                      </a:cxnLst>
                      <a:rect l="0" t="0" r="r" b="b"/>
                      <a:pathLst>
                        <a:path w="73" h="43">
                          <a:moveTo>
                            <a:pt x="69" y="5"/>
                          </a:moveTo>
                          <a:cubicBezTo>
                            <a:pt x="64" y="4"/>
                            <a:pt x="59" y="0"/>
                            <a:pt x="53" y="0"/>
                          </a:cubicBezTo>
                          <a:cubicBezTo>
                            <a:pt x="47" y="0"/>
                            <a:pt x="42" y="3"/>
                            <a:pt x="36" y="5"/>
                          </a:cubicBezTo>
                          <a:cubicBezTo>
                            <a:pt x="34" y="6"/>
                            <a:pt x="29" y="7"/>
                            <a:pt x="29" y="7"/>
                          </a:cubicBezTo>
                          <a:cubicBezTo>
                            <a:pt x="22" y="18"/>
                            <a:pt x="17" y="18"/>
                            <a:pt x="5" y="15"/>
                          </a:cubicBezTo>
                          <a:cubicBezTo>
                            <a:pt x="0" y="26"/>
                            <a:pt x="7" y="26"/>
                            <a:pt x="17" y="29"/>
                          </a:cubicBezTo>
                          <a:cubicBezTo>
                            <a:pt x="21" y="43"/>
                            <a:pt x="24" y="43"/>
                            <a:pt x="38" y="41"/>
                          </a:cubicBezTo>
                          <a:cubicBezTo>
                            <a:pt x="44" y="27"/>
                            <a:pt x="50" y="29"/>
                            <a:pt x="65" y="27"/>
                          </a:cubicBezTo>
                          <a:cubicBezTo>
                            <a:pt x="70" y="18"/>
                            <a:pt x="73" y="15"/>
                            <a:pt x="69" y="5"/>
                          </a:cubicBezTo>
                          <a:close/>
                        </a:path>
                      </a:pathLst>
                    </a:custGeom>
                    <a:gradFill rotWithShape="0">
                      <a:gsLst>
                        <a:gs pos="0">
                          <a:srgbClr val="95FF95"/>
                        </a:gs>
                        <a:gs pos="100000">
                          <a:srgbClr val="95FF95">
                            <a:gamma/>
                            <a:tint val="20000"/>
                            <a:invGamma/>
                          </a:srgbClr>
                        </a:gs>
                      </a:gsLst>
                      <a:path path="rect">
                        <a:fillToRect l="50000" t="50000" r="50000" b="50000"/>
                      </a:path>
                    </a:gradFill>
                    <a:ln w="9525" cap="flat" cmpd="sng">
                      <a:noFill/>
                      <a:prstDash val="solid"/>
                      <a:round/>
                      <a:headEnd/>
                      <a:tailEnd/>
                    </a:ln>
                    <a:effectLst/>
                  </p:spPr>
                  <p:txBody>
                    <a:bodyPr wrap="none" anchor="ctr"/>
                    <a:lstStyle/>
                    <a:p>
                      <a:endParaRPr lang="en-GB"/>
                    </a:p>
                  </p:txBody>
                </p:sp>
                <p:sp>
                  <p:nvSpPr>
                    <p:cNvPr id="565412" name="Freeform 164"/>
                    <p:cNvSpPr>
                      <a:spLocks/>
                    </p:cNvSpPr>
                    <p:nvPr/>
                  </p:nvSpPr>
                  <p:spPr bwMode="auto">
                    <a:xfrm>
                      <a:off x="420" y="436"/>
                      <a:ext cx="55" cy="32"/>
                    </a:xfrm>
                    <a:custGeom>
                      <a:avLst/>
                      <a:gdLst/>
                      <a:ahLst/>
                      <a:cxnLst>
                        <a:cxn ang="0">
                          <a:pos x="49" y="0"/>
                        </a:cxn>
                        <a:cxn ang="0">
                          <a:pos x="13" y="12"/>
                        </a:cxn>
                        <a:cxn ang="0">
                          <a:pos x="4" y="32"/>
                        </a:cxn>
                        <a:cxn ang="0">
                          <a:pos x="35" y="20"/>
                        </a:cxn>
                        <a:cxn ang="0">
                          <a:pos x="49" y="0"/>
                        </a:cxn>
                      </a:cxnLst>
                      <a:rect l="0" t="0" r="r" b="b"/>
                      <a:pathLst>
                        <a:path w="55" h="32">
                          <a:moveTo>
                            <a:pt x="49" y="0"/>
                          </a:moveTo>
                          <a:cubicBezTo>
                            <a:pt x="11" y="5"/>
                            <a:pt x="36" y="5"/>
                            <a:pt x="13" y="12"/>
                          </a:cubicBezTo>
                          <a:cubicBezTo>
                            <a:pt x="4" y="19"/>
                            <a:pt x="0" y="21"/>
                            <a:pt x="4" y="32"/>
                          </a:cubicBezTo>
                          <a:cubicBezTo>
                            <a:pt x="12" y="15"/>
                            <a:pt x="15" y="17"/>
                            <a:pt x="35" y="20"/>
                          </a:cubicBezTo>
                          <a:cubicBezTo>
                            <a:pt x="55" y="32"/>
                            <a:pt x="44" y="12"/>
                            <a:pt x="49" y="0"/>
                          </a:cubicBezTo>
                          <a:close/>
                        </a:path>
                      </a:pathLst>
                    </a:custGeom>
                    <a:gradFill rotWithShape="0">
                      <a:gsLst>
                        <a:gs pos="0">
                          <a:srgbClr val="95FF95"/>
                        </a:gs>
                        <a:gs pos="100000">
                          <a:srgbClr val="95FF95">
                            <a:gamma/>
                            <a:tint val="20000"/>
                            <a:invGamma/>
                          </a:srgbClr>
                        </a:gs>
                      </a:gsLst>
                      <a:path path="rect">
                        <a:fillToRect l="50000" t="50000" r="50000" b="50000"/>
                      </a:path>
                    </a:gradFill>
                    <a:ln w="9525" cap="flat" cmpd="sng">
                      <a:noFill/>
                      <a:prstDash val="solid"/>
                      <a:round/>
                      <a:headEnd/>
                      <a:tailEnd/>
                    </a:ln>
                    <a:effectLst/>
                  </p:spPr>
                  <p:txBody>
                    <a:bodyPr wrap="none" anchor="ctr"/>
                    <a:lstStyle/>
                    <a:p>
                      <a:endParaRPr lang="en-GB"/>
                    </a:p>
                  </p:txBody>
                </p:sp>
                <p:sp>
                  <p:nvSpPr>
                    <p:cNvPr id="565413" name="Freeform 165"/>
                    <p:cNvSpPr>
                      <a:spLocks/>
                    </p:cNvSpPr>
                    <p:nvPr/>
                  </p:nvSpPr>
                  <p:spPr bwMode="auto">
                    <a:xfrm>
                      <a:off x="255" y="397"/>
                      <a:ext cx="30" cy="25"/>
                    </a:xfrm>
                    <a:custGeom>
                      <a:avLst/>
                      <a:gdLst/>
                      <a:ahLst/>
                      <a:cxnLst>
                        <a:cxn ang="0">
                          <a:pos x="29" y="3"/>
                        </a:cxn>
                        <a:cxn ang="0">
                          <a:pos x="1" y="8"/>
                        </a:cxn>
                        <a:cxn ang="0">
                          <a:pos x="20" y="20"/>
                        </a:cxn>
                        <a:cxn ang="0">
                          <a:pos x="27" y="23"/>
                        </a:cxn>
                        <a:cxn ang="0">
                          <a:pos x="29" y="3"/>
                        </a:cxn>
                      </a:cxnLst>
                      <a:rect l="0" t="0" r="r" b="b"/>
                      <a:pathLst>
                        <a:path w="30" h="25">
                          <a:moveTo>
                            <a:pt x="29" y="3"/>
                          </a:moveTo>
                          <a:cubicBezTo>
                            <a:pt x="19" y="0"/>
                            <a:pt x="12" y="6"/>
                            <a:pt x="1" y="8"/>
                          </a:cubicBezTo>
                          <a:cubicBezTo>
                            <a:pt x="5" y="22"/>
                            <a:pt x="0" y="11"/>
                            <a:pt x="20" y="20"/>
                          </a:cubicBezTo>
                          <a:cubicBezTo>
                            <a:pt x="22" y="21"/>
                            <a:pt x="26" y="25"/>
                            <a:pt x="27" y="23"/>
                          </a:cubicBezTo>
                          <a:cubicBezTo>
                            <a:pt x="30" y="17"/>
                            <a:pt x="28" y="10"/>
                            <a:pt x="29" y="3"/>
                          </a:cubicBezTo>
                          <a:close/>
                        </a:path>
                      </a:pathLst>
                    </a:custGeom>
                    <a:gradFill rotWithShape="0">
                      <a:gsLst>
                        <a:gs pos="0">
                          <a:srgbClr val="95FF95"/>
                        </a:gs>
                        <a:gs pos="100000">
                          <a:srgbClr val="95FF95">
                            <a:gamma/>
                            <a:tint val="20000"/>
                            <a:invGamma/>
                          </a:srgbClr>
                        </a:gs>
                      </a:gsLst>
                      <a:path path="rect">
                        <a:fillToRect l="50000" t="50000" r="50000" b="50000"/>
                      </a:path>
                    </a:gradFill>
                    <a:ln w="9525" cap="flat" cmpd="sng">
                      <a:noFill/>
                      <a:prstDash val="solid"/>
                      <a:round/>
                      <a:headEnd/>
                      <a:tailEnd/>
                    </a:ln>
                    <a:effectLst/>
                  </p:spPr>
                  <p:txBody>
                    <a:bodyPr wrap="none" anchor="ctr"/>
                    <a:lstStyle/>
                    <a:p>
                      <a:endParaRPr lang="en-GB"/>
                    </a:p>
                  </p:txBody>
                </p:sp>
                <p:sp>
                  <p:nvSpPr>
                    <p:cNvPr id="565414" name="Freeform 166"/>
                    <p:cNvSpPr>
                      <a:spLocks/>
                    </p:cNvSpPr>
                    <p:nvPr/>
                  </p:nvSpPr>
                  <p:spPr bwMode="auto">
                    <a:xfrm>
                      <a:off x="497" y="91"/>
                      <a:ext cx="150" cy="62"/>
                    </a:xfrm>
                    <a:custGeom>
                      <a:avLst/>
                      <a:gdLst/>
                      <a:ahLst/>
                      <a:cxnLst>
                        <a:cxn ang="0">
                          <a:pos x="133" y="43"/>
                        </a:cxn>
                        <a:cxn ang="0">
                          <a:pos x="150" y="26"/>
                        </a:cxn>
                        <a:cxn ang="0">
                          <a:pos x="131" y="9"/>
                        </a:cxn>
                        <a:cxn ang="0">
                          <a:pos x="109" y="17"/>
                        </a:cxn>
                        <a:cxn ang="0">
                          <a:pos x="90" y="0"/>
                        </a:cxn>
                        <a:cxn ang="0">
                          <a:pos x="15" y="19"/>
                        </a:cxn>
                        <a:cxn ang="0">
                          <a:pos x="39" y="50"/>
                        </a:cxn>
                        <a:cxn ang="0">
                          <a:pos x="49" y="62"/>
                        </a:cxn>
                        <a:cxn ang="0">
                          <a:pos x="63" y="55"/>
                        </a:cxn>
                        <a:cxn ang="0">
                          <a:pos x="90" y="53"/>
                        </a:cxn>
                        <a:cxn ang="0">
                          <a:pos x="109" y="43"/>
                        </a:cxn>
                        <a:cxn ang="0">
                          <a:pos x="133" y="43"/>
                        </a:cxn>
                      </a:cxnLst>
                      <a:rect l="0" t="0" r="r" b="b"/>
                      <a:pathLst>
                        <a:path w="150" h="62">
                          <a:moveTo>
                            <a:pt x="133" y="43"/>
                          </a:moveTo>
                          <a:cubicBezTo>
                            <a:pt x="139" y="35"/>
                            <a:pt x="144" y="34"/>
                            <a:pt x="150" y="26"/>
                          </a:cubicBezTo>
                          <a:cubicBezTo>
                            <a:pt x="144" y="18"/>
                            <a:pt x="140" y="13"/>
                            <a:pt x="131" y="9"/>
                          </a:cubicBezTo>
                          <a:cubicBezTo>
                            <a:pt x="124" y="12"/>
                            <a:pt x="116" y="14"/>
                            <a:pt x="109" y="17"/>
                          </a:cubicBezTo>
                          <a:cubicBezTo>
                            <a:pt x="104" y="8"/>
                            <a:pt x="100" y="3"/>
                            <a:pt x="90" y="0"/>
                          </a:cubicBezTo>
                          <a:cubicBezTo>
                            <a:pt x="67" y="23"/>
                            <a:pt x="47" y="17"/>
                            <a:pt x="15" y="19"/>
                          </a:cubicBezTo>
                          <a:cubicBezTo>
                            <a:pt x="0" y="45"/>
                            <a:pt x="18" y="44"/>
                            <a:pt x="39" y="50"/>
                          </a:cubicBezTo>
                          <a:cubicBezTo>
                            <a:pt x="41" y="54"/>
                            <a:pt x="43" y="62"/>
                            <a:pt x="49" y="62"/>
                          </a:cubicBezTo>
                          <a:cubicBezTo>
                            <a:pt x="54" y="62"/>
                            <a:pt x="58" y="56"/>
                            <a:pt x="63" y="55"/>
                          </a:cubicBezTo>
                          <a:cubicBezTo>
                            <a:pt x="72" y="54"/>
                            <a:pt x="81" y="54"/>
                            <a:pt x="90" y="53"/>
                          </a:cubicBezTo>
                          <a:cubicBezTo>
                            <a:pt x="93" y="41"/>
                            <a:pt x="97" y="41"/>
                            <a:pt x="109" y="43"/>
                          </a:cubicBezTo>
                          <a:cubicBezTo>
                            <a:pt x="127" y="41"/>
                            <a:pt x="134" y="44"/>
                            <a:pt x="133" y="43"/>
                          </a:cubicBezTo>
                          <a:close/>
                        </a:path>
                      </a:pathLst>
                    </a:custGeom>
                    <a:gradFill rotWithShape="0">
                      <a:gsLst>
                        <a:gs pos="0">
                          <a:srgbClr val="95FF95"/>
                        </a:gs>
                        <a:gs pos="100000">
                          <a:srgbClr val="95FF95">
                            <a:gamma/>
                            <a:tint val="20000"/>
                            <a:invGamma/>
                          </a:srgbClr>
                        </a:gs>
                      </a:gsLst>
                      <a:path path="rect">
                        <a:fillToRect l="50000" t="50000" r="50000" b="50000"/>
                      </a:path>
                    </a:gradFill>
                    <a:ln w="9525" cap="flat" cmpd="sng">
                      <a:noFill/>
                      <a:prstDash val="solid"/>
                      <a:round/>
                      <a:headEnd/>
                      <a:tailEnd/>
                    </a:ln>
                    <a:effectLst/>
                  </p:spPr>
                  <p:txBody>
                    <a:bodyPr wrap="none" anchor="ctr"/>
                    <a:lstStyle/>
                    <a:p>
                      <a:endParaRPr lang="en-GB"/>
                    </a:p>
                  </p:txBody>
                </p:sp>
                <p:sp>
                  <p:nvSpPr>
                    <p:cNvPr id="565415" name="Freeform 167"/>
                    <p:cNvSpPr>
                      <a:spLocks/>
                    </p:cNvSpPr>
                    <p:nvPr/>
                  </p:nvSpPr>
                  <p:spPr bwMode="auto">
                    <a:xfrm>
                      <a:off x="851" y="100"/>
                      <a:ext cx="21" cy="26"/>
                    </a:xfrm>
                    <a:custGeom>
                      <a:avLst/>
                      <a:gdLst/>
                      <a:ahLst/>
                      <a:cxnLst>
                        <a:cxn ang="0">
                          <a:pos x="5" y="0"/>
                        </a:cxn>
                        <a:cxn ang="0">
                          <a:pos x="2" y="24"/>
                        </a:cxn>
                        <a:cxn ang="0">
                          <a:pos x="17" y="22"/>
                        </a:cxn>
                        <a:cxn ang="0">
                          <a:pos x="5" y="0"/>
                        </a:cxn>
                      </a:cxnLst>
                      <a:rect l="0" t="0" r="r" b="b"/>
                      <a:pathLst>
                        <a:path w="21" h="26">
                          <a:moveTo>
                            <a:pt x="5" y="0"/>
                          </a:moveTo>
                          <a:cubicBezTo>
                            <a:pt x="1" y="10"/>
                            <a:pt x="0" y="13"/>
                            <a:pt x="2" y="24"/>
                          </a:cubicBezTo>
                          <a:cubicBezTo>
                            <a:pt x="7" y="23"/>
                            <a:pt x="13" y="26"/>
                            <a:pt x="17" y="22"/>
                          </a:cubicBezTo>
                          <a:cubicBezTo>
                            <a:pt x="21" y="18"/>
                            <a:pt x="7" y="4"/>
                            <a:pt x="5" y="0"/>
                          </a:cubicBezTo>
                          <a:close/>
                        </a:path>
                      </a:pathLst>
                    </a:custGeom>
                    <a:gradFill rotWithShape="0">
                      <a:gsLst>
                        <a:gs pos="0">
                          <a:srgbClr val="95FF95"/>
                        </a:gs>
                        <a:gs pos="100000">
                          <a:srgbClr val="95FF95">
                            <a:gamma/>
                            <a:tint val="20000"/>
                            <a:invGamma/>
                          </a:srgbClr>
                        </a:gs>
                      </a:gsLst>
                      <a:path path="rect">
                        <a:fillToRect l="50000" t="50000" r="50000" b="50000"/>
                      </a:path>
                    </a:gradFill>
                    <a:ln w="9525" cap="flat" cmpd="sng">
                      <a:noFill/>
                      <a:prstDash val="solid"/>
                      <a:round/>
                      <a:headEnd/>
                      <a:tailEnd/>
                    </a:ln>
                    <a:effectLst/>
                  </p:spPr>
                  <p:txBody>
                    <a:bodyPr wrap="none" anchor="ctr"/>
                    <a:lstStyle/>
                    <a:p>
                      <a:endParaRPr lang="en-GB"/>
                    </a:p>
                  </p:txBody>
                </p:sp>
                <p:sp>
                  <p:nvSpPr>
                    <p:cNvPr id="565416" name="Freeform 168"/>
                    <p:cNvSpPr>
                      <a:spLocks/>
                    </p:cNvSpPr>
                    <p:nvPr/>
                  </p:nvSpPr>
                  <p:spPr bwMode="auto">
                    <a:xfrm>
                      <a:off x="844" y="48"/>
                      <a:ext cx="31" cy="12"/>
                    </a:xfrm>
                    <a:custGeom>
                      <a:avLst/>
                      <a:gdLst/>
                      <a:ahLst/>
                      <a:cxnLst>
                        <a:cxn ang="0">
                          <a:pos x="31" y="0"/>
                        </a:cxn>
                        <a:cxn ang="0">
                          <a:pos x="19" y="12"/>
                        </a:cxn>
                        <a:cxn ang="0">
                          <a:pos x="31" y="0"/>
                        </a:cxn>
                      </a:cxnLst>
                      <a:rect l="0" t="0" r="r" b="b"/>
                      <a:pathLst>
                        <a:path w="31" h="12">
                          <a:moveTo>
                            <a:pt x="31" y="0"/>
                          </a:moveTo>
                          <a:cubicBezTo>
                            <a:pt x="23" y="1"/>
                            <a:pt x="0" y="4"/>
                            <a:pt x="19" y="12"/>
                          </a:cubicBezTo>
                          <a:cubicBezTo>
                            <a:pt x="25" y="2"/>
                            <a:pt x="21" y="6"/>
                            <a:pt x="31" y="0"/>
                          </a:cubicBezTo>
                          <a:close/>
                        </a:path>
                      </a:pathLst>
                    </a:custGeom>
                    <a:gradFill rotWithShape="0">
                      <a:gsLst>
                        <a:gs pos="0">
                          <a:srgbClr val="95FF95"/>
                        </a:gs>
                        <a:gs pos="100000">
                          <a:srgbClr val="95FF95">
                            <a:gamma/>
                            <a:tint val="20000"/>
                            <a:invGamma/>
                          </a:srgbClr>
                        </a:gs>
                      </a:gsLst>
                      <a:path path="rect">
                        <a:fillToRect l="50000" t="50000" r="50000" b="50000"/>
                      </a:path>
                    </a:gradFill>
                    <a:ln w="9525" cap="flat" cmpd="sng">
                      <a:noFill/>
                      <a:prstDash val="solid"/>
                      <a:round/>
                      <a:headEnd/>
                      <a:tailEnd/>
                    </a:ln>
                    <a:effectLst/>
                  </p:spPr>
                  <p:txBody>
                    <a:bodyPr wrap="none" anchor="ctr"/>
                    <a:lstStyle/>
                    <a:p>
                      <a:endParaRPr lang="en-GB"/>
                    </a:p>
                  </p:txBody>
                </p:sp>
                <p:sp>
                  <p:nvSpPr>
                    <p:cNvPr id="565417" name="Freeform 169"/>
                    <p:cNvSpPr>
                      <a:spLocks/>
                    </p:cNvSpPr>
                    <p:nvPr/>
                  </p:nvSpPr>
                  <p:spPr bwMode="auto">
                    <a:xfrm>
                      <a:off x="774" y="100"/>
                      <a:ext cx="42" cy="27"/>
                    </a:xfrm>
                    <a:custGeom>
                      <a:avLst/>
                      <a:gdLst/>
                      <a:ahLst/>
                      <a:cxnLst>
                        <a:cxn ang="0">
                          <a:pos x="26" y="0"/>
                        </a:cxn>
                        <a:cxn ang="0">
                          <a:pos x="29" y="27"/>
                        </a:cxn>
                        <a:cxn ang="0">
                          <a:pos x="26" y="0"/>
                        </a:cxn>
                      </a:cxnLst>
                      <a:rect l="0" t="0" r="r" b="b"/>
                      <a:pathLst>
                        <a:path w="42" h="27">
                          <a:moveTo>
                            <a:pt x="26" y="0"/>
                          </a:moveTo>
                          <a:cubicBezTo>
                            <a:pt x="19" y="15"/>
                            <a:pt x="0" y="12"/>
                            <a:pt x="29" y="27"/>
                          </a:cubicBezTo>
                          <a:cubicBezTo>
                            <a:pt x="42" y="22"/>
                            <a:pt x="31" y="10"/>
                            <a:pt x="26" y="0"/>
                          </a:cubicBezTo>
                          <a:close/>
                        </a:path>
                      </a:pathLst>
                    </a:custGeom>
                    <a:gradFill rotWithShape="0">
                      <a:gsLst>
                        <a:gs pos="0">
                          <a:srgbClr val="95FF95"/>
                        </a:gs>
                        <a:gs pos="100000">
                          <a:srgbClr val="95FF95">
                            <a:gamma/>
                            <a:tint val="20000"/>
                            <a:invGamma/>
                          </a:srgbClr>
                        </a:gs>
                      </a:gsLst>
                      <a:path path="rect">
                        <a:fillToRect l="50000" t="50000" r="50000" b="50000"/>
                      </a:path>
                    </a:gradFill>
                    <a:ln w="9525" cap="flat" cmpd="sng">
                      <a:noFill/>
                      <a:prstDash val="solid"/>
                      <a:round/>
                      <a:headEnd/>
                      <a:tailEnd/>
                    </a:ln>
                    <a:effectLst/>
                  </p:spPr>
                  <p:txBody>
                    <a:bodyPr wrap="none" anchor="ctr"/>
                    <a:lstStyle/>
                    <a:p>
                      <a:endParaRPr lang="en-GB"/>
                    </a:p>
                  </p:txBody>
                </p:sp>
                <p:sp>
                  <p:nvSpPr>
                    <p:cNvPr id="565418" name="Freeform 170"/>
                    <p:cNvSpPr>
                      <a:spLocks/>
                    </p:cNvSpPr>
                    <p:nvPr/>
                  </p:nvSpPr>
                  <p:spPr bwMode="auto">
                    <a:xfrm>
                      <a:off x="497" y="103"/>
                      <a:ext cx="281" cy="136"/>
                    </a:xfrm>
                    <a:custGeom>
                      <a:avLst/>
                      <a:gdLst/>
                      <a:ahLst/>
                      <a:cxnLst>
                        <a:cxn ang="0">
                          <a:pos x="69" y="81"/>
                        </a:cxn>
                        <a:cxn ang="0">
                          <a:pos x="55" y="75"/>
                        </a:cxn>
                        <a:cxn ang="0">
                          <a:pos x="49" y="57"/>
                        </a:cxn>
                        <a:cxn ang="0">
                          <a:pos x="73" y="70"/>
                        </a:cxn>
                        <a:cxn ang="0">
                          <a:pos x="91" y="64"/>
                        </a:cxn>
                        <a:cxn ang="0">
                          <a:pos x="102" y="60"/>
                        </a:cxn>
                        <a:cxn ang="0">
                          <a:pos x="120" y="70"/>
                        </a:cxn>
                        <a:cxn ang="0">
                          <a:pos x="144" y="63"/>
                        </a:cxn>
                        <a:cxn ang="0">
                          <a:pos x="160" y="48"/>
                        </a:cxn>
                        <a:cxn ang="0">
                          <a:pos x="180" y="22"/>
                        </a:cxn>
                        <a:cxn ang="0">
                          <a:pos x="207" y="15"/>
                        </a:cxn>
                        <a:cxn ang="0">
                          <a:pos x="216" y="0"/>
                        </a:cxn>
                        <a:cxn ang="0">
                          <a:pos x="240" y="4"/>
                        </a:cxn>
                        <a:cxn ang="0">
                          <a:pos x="244" y="0"/>
                        </a:cxn>
                        <a:cxn ang="0">
                          <a:pos x="256" y="6"/>
                        </a:cxn>
                        <a:cxn ang="0">
                          <a:pos x="279" y="3"/>
                        </a:cxn>
                        <a:cxn ang="0">
                          <a:pos x="259" y="16"/>
                        </a:cxn>
                        <a:cxn ang="0">
                          <a:pos x="270" y="31"/>
                        </a:cxn>
                        <a:cxn ang="0">
                          <a:pos x="237" y="36"/>
                        </a:cxn>
                        <a:cxn ang="0">
                          <a:pos x="205" y="43"/>
                        </a:cxn>
                        <a:cxn ang="0">
                          <a:pos x="202" y="57"/>
                        </a:cxn>
                        <a:cxn ang="0">
                          <a:pos x="189" y="67"/>
                        </a:cxn>
                        <a:cxn ang="0">
                          <a:pos x="183" y="78"/>
                        </a:cxn>
                        <a:cxn ang="0">
                          <a:pos x="162" y="88"/>
                        </a:cxn>
                        <a:cxn ang="0">
                          <a:pos x="157" y="103"/>
                        </a:cxn>
                        <a:cxn ang="0">
                          <a:pos x="132" y="118"/>
                        </a:cxn>
                        <a:cxn ang="0">
                          <a:pos x="120" y="130"/>
                        </a:cxn>
                        <a:cxn ang="0">
                          <a:pos x="96" y="136"/>
                        </a:cxn>
                        <a:cxn ang="0">
                          <a:pos x="72" y="124"/>
                        </a:cxn>
                        <a:cxn ang="0">
                          <a:pos x="60" y="117"/>
                        </a:cxn>
                        <a:cxn ang="0">
                          <a:pos x="19" y="93"/>
                        </a:cxn>
                        <a:cxn ang="0">
                          <a:pos x="9" y="82"/>
                        </a:cxn>
                        <a:cxn ang="0">
                          <a:pos x="0" y="75"/>
                        </a:cxn>
                        <a:cxn ang="0">
                          <a:pos x="61" y="87"/>
                        </a:cxn>
                        <a:cxn ang="0">
                          <a:pos x="70" y="85"/>
                        </a:cxn>
                        <a:cxn ang="0">
                          <a:pos x="69" y="81"/>
                        </a:cxn>
                      </a:cxnLst>
                      <a:rect l="0" t="0" r="r" b="b"/>
                      <a:pathLst>
                        <a:path w="281" h="136">
                          <a:moveTo>
                            <a:pt x="69" y="81"/>
                          </a:moveTo>
                          <a:cubicBezTo>
                            <a:pt x="64" y="78"/>
                            <a:pt x="61" y="76"/>
                            <a:pt x="55" y="75"/>
                          </a:cubicBezTo>
                          <a:cubicBezTo>
                            <a:pt x="50" y="66"/>
                            <a:pt x="48" y="68"/>
                            <a:pt x="49" y="57"/>
                          </a:cubicBezTo>
                          <a:cubicBezTo>
                            <a:pt x="62" y="58"/>
                            <a:pt x="63" y="62"/>
                            <a:pt x="73" y="70"/>
                          </a:cubicBezTo>
                          <a:cubicBezTo>
                            <a:pt x="79" y="57"/>
                            <a:pt x="75" y="61"/>
                            <a:pt x="91" y="64"/>
                          </a:cubicBezTo>
                          <a:cubicBezTo>
                            <a:pt x="100" y="68"/>
                            <a:pt x="93" y="62"/>
                            <a:pt x="102" y="60"/>
                          </a:cubicBezTo>
                          <a:cubicBezTo>
                            <a:pt x="109" y="63"/>
                            <a:pt x="114" y="66"/>
                            <a:pt x="120" y="70"/>
                          </a:cubicBezTo>
                          <a:cubicBezTo>
                            <a:pt x="127" y="65"/>
                            <a:pt x="144" y="63"/>
                            <a:pt x="144" y="63"/>
                          </a:cubicBezTo>
                          <a:cubicBezTo>
                            <a:pt x="150" y="55"/>
                            <a:pt x="152" y="54"/>
                            <a:pt x="160" y="48"/>
                          </a:cubicBezTo>
                          <a:cubicBezTo>
                            <a:pt x="158" y="31"/>
                            <a:pt x="163" y="24"/>
                            <a:pt x="180" y="22"/>
                          </a:cubicBezTo>
                          <a:cubicBezTo>
                            <a:pt x="187" y="17"/>
                            <a:pt x="198" y="16"/>
                            <a:pt x="207" y="15"/>
                          </a:cubicBezTo>
                          <a:cubicBezTo>
                            <a:pt x="214" y="12"/>
                            <a:pt x="213" y="6"/>
                            <a:pt x="216" y="0"/>
                          </a:cubicBezTo>
                          <a:cubicBezTo>
                            <a:pt x="224" y="1"/>
                            <a:pt x="232" y="3"/>
                            <a:pt x="240" y="4"/>
                          </a:cubicBezTo>
                          <a:cubicBezTo>
                            <a:pt x="241" y="3"/>
                            <a:pt x="242" y="0"/>
                            <a:pt x="244" y="0"/>
                          </a:cubicBezTo>
                          <a:cubicBezTo>
                            <a:pt x="248" y="1"/>
                            <a:pt x="256" y="6"/>
                            <a:pt x="256" y="6"/>
                          </a:cubicBezTo>
                          <a:cubicBezTo>
                            <a:pt x="266" y="2"/>
                            <a:pt x="266" y="1"/>
                            <a:pt x="279" y="3"/>
                          </a:cubicBezTo>
                          <a:cubicBezTo>
                            <a:pt x="281" y="20"/>
                            <a:pt x="271" y="9"/>
                            <a:pt x="259" y="16"/>
                          </a:cubicBezTo>
                          <a:cubicBezTo>
                            <a:pt x="261" y="26"/>
                            <a:pt x="262" y="26"/>
                            <a:pt x="270" y="31"/>
                          </a:cubicBezTo>
                          <a:cubicBezTo>
                            <a:pt x="266" y="46"/>
                            <a:pt x="250" y="37"/>
                            <a:pt x="237" y="36"/>
                          </a:cubicBezTo>
                          <a:cubicBezTo>
                            <a:pt x="224" y="36"/>
                            <a:pt x="211" y="31"/>
                            <a:pt x="205" y="43"/>
                          </a:cubicBezTo>
                          <a:cubicBezTo>
                            <a:pt x="215" y="53"/>
                            <a:pt x="215" y="54"/>
                            <a:pt x="202" y="57"/>
                          </a:cubicBezTo>
                          <a:cubicBezTo>
                            <a:pt x="197" y="61"/>
                            <a:pt x="195" y="64"/>
                            <a:pt x="189" y="67"/>
                          </a:cubicBezTo>
                          <a:cubicBezTo>
                            <a:pt x="179" y="65"/>
                            <a:pt x="180" y="69"/>
                            <a:pt x="183" y="78"/>
                          </a:cubicBezTo>
                          <a:cubicBezTo>
                            <a:pt x="179" y="87"/>
                            <a:pt x="169" y="81"/>
                            <a:pt x="162" y="88"/>
                          </a:cubicBezTo>
                          <a:cubicBezTo>
                            <a:pt x="160" y="93"/>
                            <a:pt x="159" y="98"/>
                            <a:pt x="157" y="103"/>
                          </a:cubicBezTo>
                          <a:cubicBezTo>
                            <a:pt x="155" y="122"/>
                            <a:pt x="152" y="117"/>
                            <a:pt x="132" y="118"/>
                          </a:cubicBezTo>
                          <a:cubicBezTo>
                            <a:pt x="126" y="122"/>
                            <a:pt x="125" y="126"/>
                            <a:pt x="120" y="130"/>
                          </a:cubicBezTo>
                          <a:cubicBezTo>
                            <a:pt x="108" y="128"/>
                            <a:pt x="106" y="128"/>
                            <a:pt x="96" y="136"/>
                          </a:cubicBezTo>
                          <a:cubicBezTo>
                            <a:pt x="81" y="135"/>
                            <a:pt x="83" y="130"/>
                            <a:pt x="72" y="124"/>
                          </a:cubicBezTo>
                          <a:cubicBezTo>
                            <a:pt x="68" y="122"/>
                            <a:pt x="60" y="117"/>
                            <a:pt x="60" y="117"/>
                          </a:cubicBezTo>
                          <a:cubicBezTo>
                            <a:pt x="53" y="99"/>
                            <a:pt x="37" y="94"/>
                            <a:pt x="19" y="93"/>
                          </a:cubicBezTo>
                          <a:cubicBezTo>
                            <a:pt x="13" y="90"/>
                            <a:pt x="13" y="86"/>
                            <a:pt x="9" y="82"/>
                          </a:cubicBezTo>
                          <a:cubicBezTo>
                            <a:pt x="6" y="79"/>
                            <a:pt x="0" y="75"/>
                            <a:pt x="0" y="75"/>
                          </a:cubicBezTo>
                          <a:cubicBezTo>
                            <a:pt x="25" y="71"/>
                            <a:pt x="40" y="77"/>
                            <a:pt x="61" y="87"/>
                          </a:cubicBezTo>
                          <a:cubicBezTo>
                            <a:pt x="64" y="86"/>
                            <a:pt x="68" y="87"/>
                            <a:pt x="70" y="85"/>
                          </a:cubicBezTo>
                          <a:cubicBezTo>
                            <a:pt x="71" y="84"/>
                            <a:pt x="69" y="80"/>
                            <a:pt x="69" y="81"/>
                          </a:cubicBezTo>
                          <a:close/>
                        </a:path>
                      </a:pathLst>
                    </a:custGeom>
                    <a:gradFill rotWithShape="0">
                      <a:gsLst>
                        <a:gs pos="0">
                          <a:srgbClr val="95FF95"/>
                        </a:gs>
                        <a:gs pos="100000">
                          <a:srgbClr val="95FF95">
                            <a:gamma/>
                            <a:tint val="20000"/>
                            <a:invGamma/>
                          </a:srgbClr>
                        </a:gs>
                      </a:gsLst>
                      <a:path path="rect">
                        <a:fillToRect l="50000" t="50000" r="50000" b="50000"/>
                      </a:path>
                    </a:gradFill>
                    <a:ln w="9525" cap="flat" cmpd="sng">
                      <a:noFill/>
                      <a:prstDash val="solid"/>
                      <a:round/>
                      <a:headEnd/>
                      <a:tailEnd/>
                    </a:ln>
                    <a:effectLst/>
                  </p:spPr>
                  <p:txBody>
                    <a:bodyPr wrap="none" anchor="ctr"/>
                    <a:lstStyle/>
                    <a:p>
                      <a:endParaRPr lang="en-GB"/>
                    </a:p>
                  </p:txBody>
                </p:sp>
                <p:sp>
                  <p:nvSpPr>
                    <p:cNvPr id="565419" name="Freeform 171"/>
                    <p:cNvSpPr>
                      <a:spLocks/>
                    </p:cNvSpPr>
                    <p:nvPr/>
                  </p:nvSpPr>
                  <p:spPr bwMode="auto">
                    <a:xfrm>
                      <a:off x="735" y="80"/>
                      <a:ext cx="14" cy="15"/>
                    </a:xfrm>
                    <a:custGeom>
                      <a:avLst/>
                      <a:gdLst/>
                      <a:ahLst/>
                      <a:cxnLst>
                        <a:cxn ang="0">
                          <a:pos x="14" y="6"/>
                        </a:cxn>
                        <a:cxn ang="0">
                          <a:pos x="0" y="6"/>
                        </a:cxn>
                        <a:cxn ang="0">
                          <a:pos x="14" y="6"/>
                        </a:cxn>
                      </a:cxnLst>
                      <a:rect l="0" t="0" r="r" b="b"/>
                      <a:pathLst>
                        <a:path w="14" h="15">
                          <a:moveTo>
                            <a:pt x="14" y="6"/>
                          </a:moveTo>
                          <a:cubicBezTo>
                            <a:pt x="7" y="5"/>
                            <a:pt x="5" y="0"/>
                            <a:pt x="0" y="6"/>
                          </a:cubicBezTo>
                          <a:cubicBezTo>
                            <a:pt x="3" y="15"/>
                            <a:pt x="14" y="12"/>
                            <a:pt x="14" y="6"/>
                          </a:cubicBezTo>
                          <a:close/>
                        </a:path>
                      </a:pathLst>
                    </a:custGeom>
                    <a:gradFill rotWithShape="0">
                      <a:gsLst>
                        <a:gs pos="0">
                          <a:srgbClr val="95FF95"/>
                        </a:gs>
                        <a:gs pos="100000">
                          <a:srgbClr val="95FF95">
                            <a:gamma/>
                            <a:tint val="20000"/>
                            <a:invGamma/>
                          </a:srgbClr>
                        </a:gs>
                      </a:gsLst>
                      <a:path path="rect">
                        <a:fillToRect l="50000" t="50000" r="50000" b="50000"/>
                      </a:path>
                    </a:gradFill>
                    <a:ln w="9525" cap="flat" cmpd="sng">
                      <a:noFill/>
                      <a:prstDash val="solid"/>
                      <a:round/>
                      <a:headEnd/>
                      <a:tailEnd/>
                    </a:ln>
                    <a:effectLst/>
                  </p:spPr>
                  <p:txBody>
                    <a:bodyPr wrap="none" anchor="ctr"/>
                    <a:lstStyle/>
                    <a:p>
                      <a:endParaRPr lang="en-GB"/>
                    </a:p>
                  </p:txBody>
                </p:sp>
                <p:sp>
                  <p:nvSpPr>
                    <p:cNvPr id="565420" name="Freeform 172"/>
                    <p:cNvSpPr>
                      <a:spLocks/>
                    </p:cNvSpPr>
                    <p:nvPr/>
                  </p:nvSpPr>
                  <p:spPr bwMode="auto">
                    <a:xfrm>
                      <a:off x="1005" y="294"/>
                      <a:ext cx="28" cy="23"/>
                    </a:xfrm>
                    <a:custGeom>
                      <a:avLst/>
                      <a:gdLst/>
                      <a:ahLst/>
                      <a:cxnLst>
                        <a:cxn ang="0">
                          <a:pos x="26" y="2"/>
                        </a:cxn>
                        <a:cxn ang="0">
                          <a:pos x="0" y="17"/>
                        </a:cxn>
                        <a:cxn ang="0">
                          <a:pos x="18" y="22"/>
                        </a:cxn>
                        <a:cxn ang="0">
                          <a:pos x="21" y="10"/>
                        </a:cxn>
                        <a:cxn ang="0">
                          <a:pos x="26" y="2"/>
                        </a:cxn>
                      </a:cxnLst>
                      <a:rect l="0" t="0" r="r" b="b"/>
                      <a:pathLst>
                        <a:path w="28" h="23">
                          <a:moveTo>
                            <a:pt x="26" y="2"/>
                          </a:moveTo>
                          <a:cubicBezTo>
                            <a:pt x="8" y="5"/>
                            <a:pt x="14" y="14"/>
                            <a:pt x="0" y="17"/>
                          </a:cubicBezTo>
                          <a:cubicBezTo>
                            <a:pt x="7" y="23"/>
                            <a:pt x="9" y="23"/>
                            <a:pt x="18" y="22"/>
                          </a:cubicBezTo>
                          <a:cubicBezTo>
                            <a:pt x="20" y="18"/>
                            <a:pt x="19" y="13"/>
                            <a:pt x="21" y="10"/>
                          </a:cubicBezTo>
                          <a:cubicBezTo>
                            <a:pt x="28" y="0"/>
                            <a:pt x="26" y="18"/>
                            <a:pt x="26" y="2"/>
                          </a:cubicBezTo>
                          <a:close/>
                        </a:path>
                      </a:pathLst>
                    </a:custGeom>
                    <a:gradFill rotWithShape="0">
                      <a:gsLst>
                        <a:gs pos="0">
                          <a:srgbClr val="95FF95"/>
                        </a:gs>
                        <a:gs pos="100000">
                          <a:srgbClr val="95FF95">
                            <a:gamma/>
                            <a:tint val="20000"/>
                            <a:invGamma/>
                          </a:srgbClr>
                        </a:gs>
                      </a:gsLst>
                      <a:path path="rect">
                        <a:fillToRect l="50000" t="50000" r="50000" b="50000"/>
                      </a:path>
                    </a:gradFill>
                    <a:ln w="9525" cap="flat" cmpd="sng">
                      <a:noFill/>
                      <a:prstDash val="solid"/>
                      <a:round/>
                      <a:headEnd/>
                      <a:tailEnd/>
                    </a:ln>
                    <a:effectLst/>
                  </p:spPr>
                  <p:txBody>
                    <a:bodyPr wrap="none" anchor="ctr"/>
                    <a:lstStyle/>
                    <a:p>
                      <a:endParaRPr lang="en-GB"/>
                    </a:p>
                  </p:txBody>
                </p:sp>
              </p:grpSp>
              <p:grpSp>
                <p:nvGrpSpPr>
                  <p:cNvPr id="26" name="Group 173"/>
                  <p:cNvGrpSpPr>
                    <a:grpSpLocks/>
                  </p:cNvGrpSpPr>
                  <p:nvPr/>
                </p:nvGrpSpPr>
                <p:grpSpPr bwMode="auto">
                  <a:xfrm>
                    <a:off x="1560" y="1210"/>
                    <a:ext cx="3140" cy="1545"/>
                    <a:chOff x="1752" y="1854"/>
                    <a:chExt cx="2016" cy="1179"/>
                  </a:xfrm>
                </p:grpSpPr>
                <p:sp>
                  <p:nvSpPr>
                    <p:cNvPr id="565422" name="Line 174"/>
                    <p:cNvSpPr>
                      <a:spLocks noChangeShapeType="1"/>
                    </p:cNvSpPr>
                    <p:nvPr/>
                  </p:nvSpPr>
                  <p:spPr bwMode="auto">
                    <a:xfrm>
                      <a:off x="1926" y="2220"/>
                      <a:ext cx="1023" cy="696"/>
                    </a:xfrm>
                    <a:prstGeom prst="line">
                      <a:avLst/>
                    </a:prstGeom>
                    <a:noFill/>
                    <a:ln w="9525">
                      <a:solidFill>
                        <a:srgbClr val="006600"/>
                      </a:solidFill>
                      <a:round/>
                      <a:headEnd/>
                      <a:tailEnd/>
                    </a:ln>
                    <a:effectLst/>
                  </p:spPr>
                  <p:txBody>
                    <a:bodyPr wrap="none" anchor="ctr"/>
                    <a:lstStyle/>
                    <a:p>
                      <a:endParaRPr lang="en-GB"/>
                    </a:p>
                  </p:txBody>
                </p:sp>
                <p:sp>
                  <p:nvSpPr>
                    <p:cNvPr id="565423" name="Line 175"/>
                    <p:cNvSpPr>
                      <a:spLocks noChangeShapeType="1"/>
                    </p:cNvSpPr>
                    <p:nvPr/>
                  </p:nvSpPr>
                  <p:spPr bwMode="auto">
                    <a:xfrm>
                      <a:off x="2106" y="2139"/>
                      <a:ext cx="1011" cy="666"/>
                    </a:xfrm>
                    <a:prstGeom prst="line">
                      <a:avLst/>
                    </a:prstGeom>
                    <a:noFill/>
                    <a:ln w="9525">
                      <a:solidFill>
                        <a:srgbClr val="006600"/>
                      </a:solidFill>
                      <a:round/>
                      <a:headEnd/>
                      <a:tailEnd/>
                    </a:ln>
                    <a:effectLst/>
                  </p:spPr>
                  <p:txBody>
                    <a:bodyPr wrap="none" anchor="ctr"/>
                    <a:lstStyle/>
                    <a:p>
                      <a:endParaRPr lang="en-GB"/>
                    </a:p>
                  </p:txBody>
                </p:sp>
                <p:sp>
                  <p:nvSpPr>
                    <p:cNvPr id="565424" name="Line 176"/>
                    <p:cNvSpPr>
                      <a:spLocks noChangeShapeType="1"/>
                    </p:cNvSpPr>
                    <p:nvPr/>
                  </p:nvSpPr>
                  <p:spPr bwMode="auto">
                    <a:xfrm>
                      <a:off x="2277" y="2064"/>
                      <a:ext cx="1035" cy="636"/>
                    </a:xfrm>
                    <a:prstGeom prst="line">
                      <a:avLst/>
                    </a:prstGeom>
                    <a:noFill/>
                    <a:ln w="9525">
                      <a:solidFill>
                        <a:srgbClr val="006600"/>
                      </a:solidFill>
                      <a:round/>
                      <a:headEnd/>
                      <a:tailEnd/>
                    </a:ln>
                    <a:effectLst/>
                  </p:spPr>
                  <p:txBody>
                    <a:bodyPr wrap="none" anchor="ctr"/>
                    <a:lstStyle/>
                    <a:p>
                      <a:endParaRPr lang="en-GB"/>
                    </a:p>
                  </p:txBody>
                </p:sp>
                <p:sp>
                  <p:nvSpPr>
                    <p:cNvPr id="565425" name="Line 177"/>
                    <p:cNvSpPr>
                      <a:spLocks noChangeShapeType="1"/>
                    </p:cNvSpPr>
                    <p:nvPr/>
                  </p:nvSpPr>
                  <p:spPr bwMode="auto">
                    <a:xfrm>
                      <a:off x="2439" y="1989"/>
                      <a:ext cx="1032" cy="612"/>
                    </a:xfrm>
                    <a:prstGeom prst="line">
                      <a:avLst/>
                    </a:prstGeom>
                    <a:noFill/>
                    <a:ln w="9525">
                      <a:solidFill>
                        <a:srgbClr val="006600"/>
                      </a:solidFill>
                      <a:round/>
                      <a:headEnd/>
                      <a:tailEnd/>
                    </a:ln>
                    <a:effectLst/>
                  </p:spPr>
                  <p:txBody>
                    <a:bodyPr wrap="none" anchor="ctr"/>
                    <a:lstStyle/>
                    <a:p>
                      <a:endParaRPr lang="en-GB"/>
                    </a:p>
                  </p:txBody>
                </p:sp>
                <p:sp>
                  <p:nvSpPr>
                    <p:cNvPr id="565426" name="Line 178"/>
                    <p:cNvSpPr>
                      <a:spLocks noChangeShapeType="1"/>
                    </p:cNvSpPr>
                    <p:nvPr/>
                  </p:nvSpPr>
                  <p:spPr bwMode="auto">
                    <a:xfrm>
                      <a:off x="2595" y="1920"/>
                      <a:ext cx="1014" cy="579"/>
                    </a:xfrm>
                    <a:prstGeom prst="line">
                      <a:avLst/>
                    </a:prstGeom>
                    <a:noFill/>
                    <a:ln w="9525">
                      <a:solidFill>
                        <a:srgbClr val="006600"/>
                      </a:solidFill>
                      <a:round/>
                      <a:headEnd/>
                      <a:tailEnd/>
                    </a:ln>
                    <a:effectLst/>
                  </p:spPr>
                  <p:txBody>
                    <a:bodyPr wrap="none" anchor="ctr"/>
                    <a:lstStyle/>
                    <a:p>
                      <a:endParaRPr lang="en-GB"/>
                    </a:p>
                  </p:txBody>
                </p:sp>
                <p:sp>
                  <p:nvSpPr>
                    <p:cNvPr id="565427" name="Line 179"/>
                    <p:cNvSpPr>
                      <a:spLocks noChangeShapeType="1"/>
                    </p:cNvSpPr>
                    <p:nvPr/>
                  </p:nvSpPr>
                  <p:spPr bwMode="auto">
                    <a:xfrm flipV="1">
                      <a:off x="1929" y="1956"/>
                      <a:ext cx="993" cy="468"/>
                    </a:xfrm>
                    <a:prstGeom prst="line">
                      <a:avLst/>
                    </a:prstGeom>
                    <a:noFill/>
                    <a:ln w="9525">
                      <a:solidFill>
                        <a:srgbClr val="006600"/>
                      </a:solidFill>
                      <a:round/>
                      <a:headEnd/>
                      <a:tailEnd/>
                    </a:ln>
                    <a:effectLst/>
                  </p:spPr>
                  <p:txBody>
                    <a:bodyPr wrap="none" anchor="ctr"/>
                    <a:lstStyle/>
                    <a:p>
                      <a:endParaRPr lang="en-GB"/>
                    </a:p>
                  </p:txBody>
                </p:sp>
                <p:sp>
                  <p:nvSpPr>
                    <p:cNvPr id="565428" name="Line 180"/>
                    <p:cNvSpPr>
                      <a:spLocks noChangeShapeType="1"/>
                    </p:cNvSpPr>
                    <p:nvPr/>
                  </p:nvSpPr>
                  <p:spPr bwMode="auto">
                    <a:xfrm flipV="1">
                      <a:off x="2118" y="2064"/>
                      <a:ext cx="996" cy="498"/>
                    </a:xfrm>
                    <a:prstGeom prst="line">
                      <a:avLst/>
                    </a:prstGeom>
                    <a:noFill/>
                    <a:ln w="9525">
                      <a:solidFill>
                        <a:srgbClr val="006600"/>
                      </a:solidFill>
                      <a:round/>
                      <a:headEnd/>
                      <a:tailEnd/>
                    </a:ln>
                    <a:effectLst/>
                  </p:spPr>
                  <p:txBody>
                    <a:bodyPr wrap="none" anchor="ctr"/>
                    <a:lstStyle/>
                    <a:p>
                      <a:endParaRPr lang="en-GB"/>
                    </a:p>
                  </p:txBody>
                </p:sp>
                <p:sp>
                  <p:nvSpPr>
                    <p:cNvPr id="565429" name="Line 181"/>
                    <p:cNvSpPr>
                      <a:spLocks noChangeShapeType="1"/>
                    </p:cNvSpPr>
                    <p:nvPr/>
                  </p:nvSpPr>
                  <p:spPr bwMode="auto">
                    <a:xfrm flipV="1">
                      <a:off x="2313" y="2169"/>
                      <a:ext cx="1005" cy="537"/>
                    </a:xfrm>
                    <a:prstGeom prst="line">
                      <a:avLst/>
                    </a:prstGeom>
                    <a:noFill/>
                    <a:ln w="9525">
                      <a:solidFill>
                        <a:srgbClr val="006600"/>
                      </a:solidFill>
                      <a:round/>
                      <a:headEnd/>
                      <a:tailEnd/>
                    </a:ln>
                    <a:effectLst/>
                  </p:spPr>
                  <p:txBody>
                    <a:bodyPr wrap="none" anchor="ctr"/>
                    <a:lstStyle/>
                    <a:p>
                      <a:endParaRPr lang="en-GB"/>
                    </a:p>
                  </p:txBody>
                </p:sp>
                <p:sp>
                  <p:nvSpPr>
                    <p:cNvPr id="565430" name="Line 182"/>
                    <p:cNvSpPr>
                      <a:spLocks noChangeShapeType="1"/>
                    </p:cNvSpPr>
                    <p:nvPr/>
                  </p:nvSpPr>
                  <p:spPr bwMode="auto">
                    <a:xfrm flipV="1">
                      <a:off x="2526" y="2292"/>
                      <a:ext cx="1011" cy="570"/>
                    </a:xfrm>
                    <a:prstGeom prst="line">
                      <a:avLst/>
                    </a:prstGeom>
                    <a:noFill/>
                    <a:ln w="9525">
                      <a:solidFill>
                        <a:srgbClr val="006600"/>
                      </a:solidFill>
                      <a:round/>
                      <a:headEnd/>
                      <a:tailEnd/>
                    </a:ln>
                    <a:effectLst/>
                  </p:spPr>
                  <p:txBody>
                    <a:bodyPr wrap="none" anchor="ctr"/>
                    <a:lstStyle/>
                    <a:p>
                      <a:endParaRPr lang="en-GB"/>
                    </a:p>
                  </p:txBody>
                </p:sp>
                <p:sp>
                  <p:nvSpPr>
                    <p:cNvPr id="565431" name="Freeform 183"/>
                    <p:cNvSpPr>
                      <a:spLocks/>
                    </p:cNvSpPr>
                    <p:nvPr/>
                  </p:nvSpPr>
                  <p:spPr bwMode="auto">
                    <a:xfrm>
                      <a:off x="1752" y="1854"/>
                      <a:ext cx="2016" cy="1179"/>
                    </a:xfrm>
                    <a:custGeom>
                      <a:avLst/>
                      <a:gdLst/>
                      <a:ahLst/>
                      <a:cxnLst>
                        <a:cxn ang="0">
                          <a:pos x="0" y="444"/>
                        </a:cxn>
                        <a:cxn ang="0">
                          <a:pos x="1002" y="1179"/>
                        </a:cxn>
                        <a:cxn ang="0">
                          <a:pos x="2016" y="564"/>
                        </a:cxn>
                        <a:cxn ang="0">
                          <a:pos x="993" y="0"/>
                        </a:cxn>
                        <a:cxn ang="0">
                          <a:pos x="0" y="444"/>
                        </a:cxn>
                      </a:cxnLst>
                      <a:rect l="0" t="0" r="r" b="b"/>
                      <a:pathLst>
                        <a:path w="2016" h="1179">
                          <a:moveTo>
                            <a:pt x="0" y="444"/>
                          </a:moveTo>
                          <a:lnTo>
                            <a:pt x="1002" y="1179"/>
                          </a:lnTo>
                          <a:lnTo>
                            <a:pt x="2016" y="564"/>
                          </a:lnTo>
                          <a:lnTo>
                            <a:pt x="993" y="0"/>
                          </a:lnTo>
                          <a:lnTo>
                            <a:pt x="0" y="444"/>
                          </a:lnTo>
                          <a:close/>
                        </a:path>
                      </a:pathLst>
                    </a:custGeom>
                    <a:noFill/>
                    <a:ln w="9525" cap="flat" cmpd="sng">
                      <a:solidFill>
                        <a:srgbClr val="006600"/>
                      </a:solidFill>
                      <a:prstDash val="solid"/>
                      <a:round/>
                      <a:headEnd/>
                      <a:tailEnd/>
                    </a:ln>
                    <a:effectLst/>
                  </p:spPr>
                  <p:txBody>
                    <a:bodyPr wrap="none" anchor="ctr"/>
                    <a:lstStyle/>
                    <a:p>
                      <a:endParaRPr lang="en-GB"/>
                    </a:p>
                  </p:txBody>
                </p:sp>
              </p:grpSp>
              <p:grpSp>
                <p:nvGrpSpPr>
                  <p:cNvPr id="27" name="Group 184"/>
                  <p:cNvGrpSpPr>
                    <a:grpSpLocks/>
                  </p:cNvGrpSpPr>
                  <p:nvPr/>
                </p:nvGrpSpPr>
                <p:grpSpPr bwMode="auto">
                  <a:xfrm>
                    <a:off x="1945" y="1530"/>
                    <a:ext cx="2758" cy="1120"/>
                    <a:chOff x="2002" y="2098"/>
                    <a:chExt cx="1771" cy="854"/>
                  </a:xfrm>
                </p:grpSpPr>
                <p:sp>
                  <p:nvSpPr>
                    <p:cNvPr id="565433" name="Freeform 185"/>
                    <p:cNvSpPr>
                      <a:spLocks/>
                    </p:cNvSpPr>
                    <p:nvPr/>
                  </p:nvSpPr>
                  <p:spPr bwMode="auto">
                    <a:xfrm>
                      <a:off x="2673" y="2750"/>
                      <a:ext cx="397" cy="173"/>
                    </a:xfrm>
                    <a:custGeom>
                      <a:avLst/>
                      <a:gdLst/>
                      <a:ahLst/>
                      <a:cxnLst>
                        <a:cxn ang="0">
                          <a:pos x="262" y="168"/>
                        </a:cxn>
                        <a:cxn ang="0">
                          <a:pos x="229" y="171"/>
                        </a:cxn>
                        <a:cxn ang="0">
                          <a:pos x="200" y="171"/>
                        </a:cxn>
                        <a:cxn ang="0">
                          <a:pos x="154" y="164"/>
                        </a:cxn>
                        <a:cxn ang="0">
                          <a:pos x="140" y="135"/>
                        </a:cxn>
                        <a:cxn ang="0">
                          <a:pos x="123" y="123"/>
                        </a:cxn>
                        <a:cxn ang="0">
                          <a:pos x="92" y="132"/>
                        </a:cxn>
                        <a:cxn ang="0">
                          <a:pos x="70" y="130"/>
                        </a:cxn>
                        <a:cxn ang="0">
                          <a:pos x="61" y="111"/>
                        </a:cxn>
                        <a:cxn ang="0">
                          <a:pos x="27" y="94"/>
                        </a:cxn>
                        <a:cxn ang="0">
                          <a:pos x="10" y="113"/>
                        </a:cxn>
                        <a:cxn ang="0">
                          <a:pos x="39" y="87"/>
                        </a:cxn>
                        <a:cxn ang="0">
                          <a:pos x="51" y="77"/>
                        </a:cxn>
                        <a:cxn ang="0">
                          <a:pos x="32" y="72"/>
                        </a:cxn>
                        <a:cxn ang="0">
                          <a:pos x="44" y="63"/>
                        </a:cxn>
                        <a:cxn ang="0">
                          <a:pos x="27" y="44"/>
                        </a:cxn>
                        <a:cxn ang="0">
                          <a:pos x="58" y="27"/>
                        </a:cxn>
                        <a:cxn ang="0">
                          <a:pos x="61" y="8"/>
                        </a:cxn>
                        <a:cxn ang="0">
                          <a:pos x="85" y="0"/>
                        </a:cxn>
                        <a:cxn ang="0">
                          <a:pos x="133" y="24"/>
                        </a:cxn>
                        <a:cxn ang="0">
                          <a:pos x="154" y="29"/>
                        </a:cxn>
                        <a:cxn ang="0">
                          <a:pos x="169" y="10"/>
                        </a:cxn>
                        <a:cxn ang="0">
                          <a:pos x="219" y="41"/>
                        </a:cxn>
                        <a:cxn ang="0">
                          <a:pos x="248" y="36"/>
                        </a:cxn>
                        <a:cxn ang="0">
                          <a:pos x="277" y="20"/>
                        </a:cxn>
                        <a:cxn ang="0">
                          <a:pos x="327" y="36"/>
                        </a:cxn>
                        <a:cxn ang="0">
                          <a:pos x="353" y="65"/>
                        </a:cxn>
                        <a:cxn ang="0">
                          <a:pos x="397" y="92"/>
                        </a:cxn>
                        <a:cxn ang="0">
                          <a:pos x="262" y="168"/>
                        </a:cxn>
                      </a:cxnLst>
                      <a:rect l="0" t="0" r="r" b="b"/>
                      <a:pathLst>
                        <a:path w="397" h="173">
                          <a:moveTo>
                            <a:pt x="262" y="168"/>
                          </a:moveTo>
                          <a:cubicBezTo>
                            <a:pt x="249" y="173"/>
                            <a:pt x="243" y="173"/>
                            <a:pt x="229" y="171"/>
                          </a:cubicBezTo>
                          <a:cubicBezTo>
                            <a:pt x="221" y="159"/>
                            <a:pt x="211" y="163"/>
                            <a:pt x="200" y="171"/>
                          </a:cubicBezTo>
                          <a:cubicBezTo>
                            <a:pt x="184" y="169"/>
                            <a:pt x="170" y="166"/>
                            <a:pt x="154" y="164"/>
                          </a:cubicBezTo>
                          <a:cubicBezTo>
                            <a:pt x="148" y="155"/>
                            <a:pt x="148" y="142"/>
                            <a:pt x="140" y="135"/>
                          </a:cubicBezTo>
                          <a:cubicBezTo>
                            <a:pt x="135" y="130"/>
                            <a:pt x="123" y="123"/>
                            <a:pt x="123" y="123"/>
                          </a:cubicBezTo>
                          <a:cubicBezTo>
                            <a:pt x="108" y="125"/>
                            <a:pt x="105" y="128"/>
                            <a:pt x="92" y="132"/>
                          </a:cubicBezTo>
                          <a:cubicBezTo>
                            <a:pt x="85" y="131"/>
                            <a:pt x="77" y="132"/>
                            <a:pt x="70" y="130"/>
                          </a:cubicBezTo>
                          <a:cubicBezTo>
                            <a:pt x="56" y="127"/>
                            <a:pt x="68" y="121"/>
                            <a:pt x="61" y="111"/>
                          </a:cubicBezTo>
                          <a:cubicBezTo>
                            <a:pt x="53" y="101"/>
                            <a:pt x="39" y="96"/>
                            <a:pt x="27" y="94"/>
                          </a:cubicBezTo>
                          <a:cubicBezTo>
                            <a:pt x="8" y="96"/>
                            <a:pt x="0" y="95"/>
                            <a:pt x="10" y="113"/>
                          </a:cubicBezTo>
                          <a:cubicBezTo>
                            <a:pt x="27" y="110"/>
                            <a:pt x="27" y="98"/>
                            <a:pt x="39" y="87"/>
                          </a:cubicBezTo>
                          <a:cubicBezTo>
                            <a:pt x="45" y="89"/>
                            <a:pt x="62" y="91"/>
                            <a:pt x="51" y="77"/>
                          </a:cubicBezTo>
                          <a:cubicBezTo>
                            <a:pt x="47" y="72"/>
                            <a:pt x="38" y="74"/>
                            <a:pt x="32" y="72"/>
                          </a:cubicBezTo>
                          <a:cubicBezTo>
                            <a:pt x="25" y="56"/>
                            <a:pt x="30" y="74"/>
                            <a:pt x="44" y="63"/>
                          </a:cubicBezTo>
                          <a:cubicBezTo>
                            <a:pt x="49" y="59"/>
                            <a:pt x="29" y="45"/>
                            <a:pt x="27" y="44"/>
                          </a:cubicBezTo>
                          <a:cubicBezTo>
                            <a:pt x="31" y="30"/>
                            <a:pt x="45" y="29"/>
                            <a:pt x="58" y="27"/>
                          </a:cubicBezTo>
                          <a:cubicBezTo>
                            <a:pt x="59" y="21"/>
                            <a:pt x="58" y="14"/>
                            <a:pt x="61" y="8"/>
                          </a:cubicBezTo>
                          <a:cubicBezTo>
                            <a:pt x="64" y="0"/>
                            <a:pt x="85" y="0"/>
                            <a:pt x="85" y="0"/>
                          </a:cubicBezTo>
                          <a:cubicBezTo>
                            <a:pt x="104" y="5"/>
                            <a:pt x="113" y="21"/>
                            <a:pt x="133" y="24"/>
                          </a:cubicBezTo>
                          <a:cubicBezTo>
                            <a:pt x="149" y="36"/>
                            <a:pt x="142" y="37"/>
                            <a:pt x="154" y="29"/>
                          </a:cubicBezTo>
                          <a:cubicBezTo>
                            <a:pt x="159" y="18"/>
                            <a:pt x="157" y="16"/>
                            <a:pt x="169" y="10"/>
                          </a:cubicBezTo>
                          <a:cubicBezTo>
                            <a:pt x="185" y="22"/>
                            <a:pt x="203" y="29"/>
                            <a:pt x="219" y="41"/>
                          </a:cubicBezTo>
                          <a:cubicBezTo>
                            <a:pt x="229" y="39"/>
                            <a:pt x="238" y="38"/>
                            <a:pt x="248" y="36"/>
                          </a:cubicBezTo>
                          <a:cubicBezTo>
                            <a:pt x="255" y="35"/>
                            <a:pt x="263" y="23"/>
                            <a:pt x="277" y="20"/>
                          </a:cubicBezTo>
                          <a:cubicBezTo>
                            <a:pt x="295" y="23"/>
                            <a:pt x="309" y="32"/>
                            <a:pt x="327" y="36"/>
                          </a:cubicBezTo>
                          <a:cubicBezTo>
                            <a:pt x="334" y="48"/>
                            <a:pt x="339" y="61"/>
                            <a:pt x="353" y="65"/>
                          </a:cubicBezTo>
                          <a:cubicBezTo>
                            <a:pt x="356" y="73"/>
                            <a:pt x="388" y="92"/>
                            <a:pt x="397" y="92"/>
                          </a:cubicBezTo>
                          <a:lnTo>
                            <a:pt x="262" y="168"/>
                          </a:lnTo>
                          <a:close/>
                        </a:path>
                      </a:pathLst>
                    </a:custGeom>
                    <a:solidFill>
                      <a:schemeClr val="tx2"/>
                    </a:solidFill>
                    <a:ln w="9525" cap="flat" cmpd="sng">
                      <a:noFill/>
                      <a:prstDash val="solid"/>
                      <a:round/>
                      <a:headEnd/>
                      <a:tailEnd/>
                    </a:ln>
                    <a:effectLst/>
                  </p:spPr>
                  <p:txBody>
                    <a:bodyPr wrap="none" anchor="ctr"/>
                    <a:lstStyle/>
                    <a:p>
                      <a:endParaRPr lang="en-GB"/>
                    </a:p>
                  </p:txBody>
                </p:sp>
                <p:sp>
                  <p:nvSpPr>
                    <p:cNvPr id="565434" name="Freeform 186"/>
                    <p:cNvSpPr>
                      <a:spLocks/>
                    </p:cNvSpPr>
                    <p:nvPr/>
                  </p:nvSpPr>
                  <p:spPr bwMode="auto">
                    <a:xfrm>
                      <a:off x="2791" y="2911"/>
                      <a:ext cx="77" cy="41"/>
                    </a:xfrm>
                    <a:custGeom>
                      <a:avLst/>
                      <a:gdLst/>
                      <a:ahLst/>
                      <a:cxnLst>
                        <a:cxn ang="0">
                          <a:pos x="77" y="24"/>
                        </a:cxn>
                        <a:cxn ang="0">
                          <a:pos x="36" y="24"/>
                        </a:cxn>
                        <a:cxn ang="0">
                          <a:pos x="17" y="0"/>
                        </a:cxn>
                        <a:cxn ang="0">
                          <a:pos x="0" y="24"/>
                        </a:cxn>
                        <a:cxn ang="0">
                          <a:pos x="24" y="41"/>
                        </a:cxn>
                        <a:cxn ang="0">
                          <a:pos x="77" y="24"/>
                        </a:cxn>
                      </a:cxnLst>
                      <a:rect l="0" t="0" r="r" b="b"/>
                      <a:pathLst>
                        <a:path w="77" h="41">
                          <a:moveTo>
                            <a:pt x="77" y="24"/>
                          </a:moveTo>
                          <a:cubicBezTo>
                            <a:pt x="65" y="33"/>
                            <a:pt x="50" y="26"/>
                            <a:pt x="36" y="24"/>
                          </a:cubicBezTo>
                          <a:cubicBezTo>
                            <a:pt x="31" y="12"/>
                            <a:pt x="27" y="7"/>
                            <a:pt x="17" y="0"/>
                          </a:cubicBezTo>
                          <a:cubicBezTo>
                            <a:pt x="5" y="5"/>
                            <a:pt x="5" y="13"/>
                            <a:pt x="0" y="24"/>
                          </a:cubicBezTo>
                          <a:cubicBezTo>
                            <a:pt x="4" y="37"/>
                            <a:pt x="11" y="37"/>
                            <a:pt x="24" y="41"/>
                          </a:cubicBezTo>
                          <a:cubicBezTo>
                            <a:pt x="48" y="39"/>
                            <a:pt x="55" y="32"/>
                            <a:pt x="77" y="24"/>
                          </a:cubicBezTo>
                          <a:close/>
                        </a:path>
                      </a:pathLst>
                    </a:custGeom>
                    <a:solidFill>
                      <a:schemeClr val="tx2"/>
                    </a:solidFill>
                    <a:ln w="9525" cap="flat" cmpd="sng">
                      <a:noFill/>
                      <a:prstDash val="solid"/>
                      <a:round/>
                      <a:headEnd/>
                      <a:tailEnd/>
                    </a:ln>
                    <a:effectLst/>
                  </p:spPr>
                  <p:txBody>
                    <a:bodyPr wrap="none" anchor="ctr"/>
                    <a:lstStyle/>
                    <a:p>
                      <a:endParaRPr lang="en-GB"/>
                    </a:p>
                  </p:txBody>
                </p:sp>
                <p:sp>
                  <p:nvSpPr>
                    <p:cNvPr id="565435" name="Freeform 187"/>
                    <p:cNvSpPr>
                      <a:spLocks/>
                    </p:cNvSpPr>
                    <p:nvPr/>
                  </p:nvSpPr>
                  <p:spPr bwMode="auto">
                    <a:xfrm>
                      <a:off x="2539" y="2806"/>
                      <a:ext cx="92" cy="52"/>
                    </a:xfrm>
                    <a:custGeom>
                      <a:avLst/>
                      <a:gdLst/>
                      <a:ahLst/>
                      <a:cxnLst>
                        <a:cxn ang="0">
                          <a:pos x="87" y="33"/>
                        </a:cxn>
                        <a:cxn ang="0">
                          <a:pos x="55" y="16"/>
                        </a:cxn>
                        <a:cxn ang="0">
                          <a:pos x="27" y="0"/>
                        </a:cxn>
                        <a:cxn ang="0">
                          <a:pos x="22" y="16"/>
                        </a:cxn>
                        <a:cxn ang="0">
                          <a:pos x="39" y="38"/>
                        </a:cxn>
                        <a:cxn ang="0">
                          <a:pos x="67" y="45"/>
                        </a:cxn>
                        <a:cxn ang="0">
                          <a:pos x="87" y="33"/>
                        </a:cxn>
                      </a:cxnLst>
                      <a:rect l="0" t="0" r="r" b="b"/>
                      <a:pathLst>
                        <a:path w="92" h="52">
                          <a:moveTo>
                            <a:pt x="87" y="33"/>
                          </a:moveTo>
                          <a:cubicBezTo>
                            <a:pt x="74" y="30"/>
                            <a:pt x="66" y="23"/>
                            <a:pt x="55" y="16"/>
                          </a:cubicBezTo>
                          <a:cubicBezTo>
                            <a:pt x="48" y="4"/>
                            <a:pt x="40" y="3"/>
                            <a:pt x="27" y="0"/>
                          </a:cubicBezTo>
                          <a:cubicBezTo>
                            <a:pt x="2" y="3"/>
                            <a:pt x="0" y="10"/>
                            <a:pt x="22" y="16"/>
                          </a:cubicBezTo>
                          <a:cubicBezTo>
                            <a:pt x="30" y="28"/>
                            <a:pt x="24" y="35"/>
                            <a:pt x="39" y="38"/>
                          </a:cubicBezTo>
                          <a:cubicBezTo>
                            <a:pt x="51" y="35"/>
                            <a:pt x="56" y="42"/>
                            <a:pt x="67" y="45"/>
                          </a:cubicBezTo>
                          <a:cubicBezTo>
                            <a:pt x="79" y="52"/>
                            <a:pt x="92" y="49"/>
                            <a:pt x="87" y="33"/>
                          </a:cubicBezTo>
                          <a:close/>
                        </a:path>
                      </a:pathLst>
                    </a:custGeom>
                    <a:solidFill>
                      <a:schemeClr val="tx2"/>
                    </a:solidFill>
                    <a:ln w="9525" cap="flat" cmpd="sng">
                      <a:noFill/>
                      <a:prstDash val="solid"/>
                      <a:round/>
                      <a:headEnd/>
                      <a:tailEnd/>
                    </a:ln>
                    <a:effectLst/>
                  </p:spPr>
                  <p:txBody>
                    <a:bodyPr wrap="none" anchor="ctr"/>
                    <a:lstStyle/>
                    <a:p>
                      <a:endParaRPr lang="en-GB"/>
                    </a:p>
                  </p:txBody>
                </p:sp>
                <p:sp>
                  <p:nvSpPr>
                    <p:cNvPr id="565436" name="Freeform 188"/>
                    <p:cNvSpPr>
                      <a:spLocks/>
                    </p:cNvSpPr>
                    <p:nvPr/>
                  </p:nvSpPr>
                  <p:spPr bwMode="auto">
                    <a:xfrm>
                      <a:off x="2002" y="2171"/>
                      <a:ext cx="1771" cy="611"/>
                    </a:xfrm>
                    <a:custGeom>
                      <a:avLst/>
                      <a:gdLst/>
                      <a:ahLst/>
                      <a:cxnLst>
                        <a:cxn ang="0">
                          <a:pos x="537" y="591"/>
                        </a:cxn>
                        <a:cxn ang="0">
                          <a:pos x="633" y="579"/>
                        </a:cxn>
                        <a:cxn ang="0">
                          <a:pos x="676" y="548"/>
                        </a:cxn>
                        <a:cxn ang="0">
                          <a:pos x="772" y="575"/>
                        </a:cxn>
                        <a:cxn ang="0">
                          <a:pos x="852" y="539"/>
                        </a:cxn>
                        <a:cxn ang="0">
                          <a:pos x="909" y="505"/>
                        </a:cxn>
                        <a:cxn ang="0">
                          <a:pos x="998" y="495"/>
                        </a:cxn>
                        <a:cxn ang="0">
                          <a:pos x="1044" y="572"/>
                        </a:cxn>
                        <a:cxn ang="0">
                          <a:pos x="1096" y="519"/>
                        </a:cxn>
                        <a:cxn ang="0">
                          <a:pos x="1168" y="553"/>
                        </a:cxn>
                        <a:cxn ang="0">
                          <a:pos x="1771" y="243"/>
                        </a:cxn>
                        <a:cxn ang="0">
                          <a:pos x="1533" y="155"/>
                        </a:cxn>
                        <a:cxn ang="0">
                          <a:pos x="1411" y="162"/>
                        </a:cxn>
                        <a:cxn ang="0">
                          <a:pos x="1372" y="109"/>
                        </a:cxn>
                        <a:cxn ang="0">
                          <a:pos x="1500" y="126"/>
                        </a:cxn>
                        <a:cxn ang="0">
                          <a:pos x="1416" y="54"/>
                        </a:cxn>
                        <a:cxn ang="0">
                          <a:pos x="1315" y="1"/>
                        </a:cxn>
                        <a:cxn ang="0">
                          <a:pos x="1072" y="42"/>
                        </a:cxn>
                        <a:cxn ang="0">
                          <a:pos x="892" y="44"/>
                        </a:cxn>
                        <a:cxn ang="0">
                          <a:pos x="885" y="97"/>
                        </a:cxn>
                        <a:cxn ang="0">
                          <a:pos x="885" y="145"/>
                        </a:cxn>
                        <a:cxn ang="0">
                          <a:pos x="940" y="188"/>
                        </a:cxn>
                        <a:cxn ang="0">
                          <a:pos x="1015" y="157"/>
                        </a:cxn>
                        <a:cxn ang="0">
                          <a:pos x="1106" y="95"/>
                        </a:cxn>
                        <a:cxn ang="0">
                          <a:pos x="1243" y="83"/>
                        </a:cxn>
                        <a:cxn ang="0">
                          <a:pos x="1142" y="123"/>
                        </a:cxn>
                        <a:cxn ang="0">
                          <a:pos x="1140" y="167"/>
                        </a:cxn>
                        <a:cxn ang="0">
                          <a:pos x="1183" y="212"/>
                        </a:cxn>
                        <a:cxn ang="0">
                          <a:pos x="1106" y="200"/>
                        </a:cxn>
                        <a:cxn ang="0">
                          <a:pos x="1065" y="188"/>
                        </a:cxn>
                        <a:cxn ang="0">
                          <a:pos x="964" y="248"/>
                        </a:cxn>
                        <a:cxn ang="0">
                          <a:pos x="844" y="203"/>
                        </a:cxn>
                        <a:cxn ang="0">
                          <a:pos x="832" y="174"/>
                        </a:cxn>
                        <a:cxn ang="0">
                          <a:pos x="888" y="126"/>
                        </a:cxn>
                        <a:cxn ang="0">
                          <a:pos x="801" y="133"/>
                        </a:cxn>
                        <a:cxn ang="0">
                          <a:pos x="712" y="167"/>
                        </a:cxn>
                        <a:cxn ang="0">
                          <a:pos x="604" y="140"/>
                        </a:cxn>
                        <a:cxn ang="0">
                          <a:pos x="520" y="114"/>
                        </a:cxn>
                        <a:cxn ang="0">
                          <a:pos x="427" y="80"/>
                        </a:cxn>
                        <a:cxn ang="0">
                          <a:pos x="379" y="150"/>
                        </a:cxn>
                        <a:cxn ang="0">
                          <a:pos x="261" y="128"/>
                        </a:cxn>
                        <a:cxn ang="0">
                          <a:pos x="182" y="90"/>
                        </a:cxn>
                        <a:cxn ang="0">
                          <a:pos x="74" y="107"/>
                        </a:cxn>
                        <a:cxn ang="0">
                          <a:pos x="12" y="155"/>
                        </a:cxn>
                        <a:cxn ang="0">
                          <a:pos x="36" y="229"/>
                        </a:cxn>
                        <a:cxn ang="0">
                          <a:pos x="146" y="255"/>
                        </a:cxn>
                        <a:cxn ang="0">
                          <a:pos x="261" y="251"/>
                        </a:cxn>
                        <a:cxn ang="0">
                          <a:pos x="441" y="284"/>
                        </a:cxn>
                        <a:cxn ang="0">
                          <a:pos x="472" y="332"/>
                        </a:cxn>
                        <a:cxn ang="0">
                          <a:pos x="460" y="402"/>
                        </a:cxn>
                        <a:cxn ang="0">
                          <a:pos x="427" y="503"/>
                        </a:cxn>
                        <a:cxn ang="0">
                          <a:pos x="525" y="486"/>
                        </a:cxn>
                        <a:cxn ang="0">
                          <a:pos x="542" y="359"/>
                        </a:cxn>
                        <a:cxn ang="0">
                          <a:pos x="588" y="375"/>
                        </a:cxn>
                        <a:cxn ang="0">
                          <a:pos x="597" y="450"/>
                        </a:cxn>
                        <a:cxn ang="0">
                          <a:pos x="578" y="510"/>
                        </a:cxn>
                        <a:cxn ang="0">
                          <a:pos x="592" y="587"/>
                        </a:cxn>
                      </a:cxnLst>
                      <a:rect l="0" t="0" r="r" b="b"/>
                      <a:pathLst>
                        <a:path w="1771" h="611">
                          <a:moveTo>
                            <a:pt x="592" y="587"/>
                          </a:moveTo>
                          <a:cubicBezTo>
                            <a:pt x="589" y="598"/>
                            <a:pt x="582" y="596"/>
                            <a:pt x="571" y="599"/>
                          </a:cubicBezTo>
                          <a:cubicBezTo>
                            <a:pt x="566" y="611"/>
                            <a:pt x="560" y="608"/>
                            <a:pt x="547" y="606"/>
                          </a:cubicBezTo>
                          <a:cubicBezTo>
                            <a:pt x="545" y="600"/>
                            <a:pt x="538" y="597"/>
                            <a:pt x="537" y="591"/>
                          </a:cubicBezTo>
                          <a:cubicBezTo>
                            <a:pt x="534" y="579"/>
                            <a:pt x="550" y="566"/>
                            <a:pt x="559" y="560"/>
                          </a:cubicBezTo>
                          <a:cubicBezTo>
                            <a:pt x="579" y="564"/>
                            <a:pt x="576" y="572"/>
                            <a:pt x="590" y="582"/>
                          </a:cubicBezTo>
                          <a:cubicBezTo>
                            <a:pt x="607" y="570"/>
                            <a:pt x="605" y="592"/>
                            <a:pt x="621" y="596"/>
                          </a:cubicBezTo>
                          <a:cubicBezTo>
                            <a:pt x="631" y="593"/>
                            <a:pt x="631" y="589"/>
                            <a:pt x="633" y="579"/>
                          </a:cubicBezTo>
                          <a:cubicBezTo>
                            <a:pt x="632" y="574"/>
                            <a:pt x="625" y="572"/>
                            <a:pt x="624" y="567"/>
                          </a:cubicBezTo>
                          <a:cubicBezTo>
                            <a:pt x="622" y="558"/>
                            <a:pt x="641" y="556"/>
                            <a:pt x="645" y="555"/>
                          </a:cubicBezTo>
                          <a:cubicBezTo>
                            <a:pt x="642" y="545"/>
                            <a:pt x="644" y="540"/>
                            <a:pt x="650" y="531"/>
                          </a:cubicBezTo>
                          <a:cubicBezTo>
                            <a:pt x="654" y="516"/>
                            <a:pt x="660" y="543"/>
                            <a:pt x="676" y="548"/>
                          </a:cubicBezTo>
                          <a:cubicBezTo>
                            <a:pt x="683" y="532"/>
                            <a:pt x="692" y="541"/>
                            <a:pt x="708" y="546"/>
                          </a:cubicBezTo>
                          <a:cubicBezTo>
                            <a:pt x="710" y="547"/>
                            <a:pt x="715" y="548"/>
                            <a:pt x="715" y="548"/>
                          </a:cubicBezTo>
                          <a:cubicBezTo>
                            <a:pt x="730" y="559"/>
                            <a:pt x="735" y="564"/>
                            <a:pt x="753" y="567"/>
                          </a:cubicBezTo>
                          <a:cubicBezTo>
                            <a:pt x="757" y="578"/>
                            <a:pt x="761" y="578"/>
                            <a:pt x="772" y="575"/>
                          </a:cubicBezTo>
                          <a:cubicBezTo>
                            <a:pt x="795" y="577"/>
                            <a:pt x="803" y="585"/>
                            <a:pt x="823" y="591"/>
                          </a:cubicBezTo>
                          <a:cubicBezTo>
                            <a:pt x="836" y="587"/>
                            <a:pt x="826" y="575"/>
                            <a:pt x="823" y="565"/>
                          </a:cubicBezTo>
                          <a:cubicBezTo>
                            <a:pt x="826" y="555"/>
                            <a:pt x="830" y="552"/>
                            <a:pt x="840" y="548"/>
                          </a:cubicBezTo>
                          <a:cubicBezTo>
                            <a:pt x="852" y="527"/>
                            <a:pt x="835" y="553"/>
                            <a:pt x="852" y="539"/>
                          </a:cubicBezTo>
                          <a:cubicBezTo>
                            <a:pt x="854" y="537"/>
                            <a:pt x="854" y="533"/>
                            <a:pt x="856" y="531"/>
                          </a:cubicBezTo>
                          <a:cubicBezTo>
                            <a:pt x="861" y="528"/>
                            <a:pt x="867" y="529"/>
                            <a:pt x="873" y="527"/>
                          </a:cubicBezTo>
                          <a:cubicBezTo>
                            <a:pt x="881" y="521"/>
                            <a:pt x="885" y="516"/>
                            <a:pt x="895" y="519"/>
                          </a:cubicBezTo>
                          <a:cubicBezTo>
                            <a:pt x="890" y="507"/>
                            <a:pt x="900" y="511"/>
                            <a:pt x="909" y="505"/>
                          </a:cubicBezTo>
                          <a:cubicBezTo>
                            <a:pt x="916" y="506"/>
                            <a:pt x="923" y="510"/>
                            <a:pt x="931" y="510"/>
                          </a:cubicBezTo>
                          <a:cubicBezTo>
                            <a:pt x="941" y="510"/>
                            <a:pt x="959" y="503"/>
                            <a:pt x="969" y="500"/>
                          </a:cubicBezTo>
                          <a:cubicBezTo>
                            <a:pt x="974" y="495"/>
                            <a:pt x="976" y="490"/>
                            <a:pt x="984" y="491"/>
                          </a:cubicBezTo>
                          <a:cubicBezTo>
                            <a:pt x="989" y="491"/>
                            <a:pt x="998" y="495"/>
                            <a:pt x="998" y="495"/>
                          </a:cubicBezTo>
                          <a:cubicBezTo>
                            <a:pt x="1007" y="510"/>
                            <a:pt x="1009" y="510"/>
                            <a:pt x="1027" y="512"/>
                          </a:cubicBezTo>
                          <a:cubicBezTo>
                            <a:pt x="1039" y="519"/>
                            <a:pt x="1045" y="525"/>
                            <a:pt x="1029" y="529"/>
                          </a:cubicBezTo>
                          <a:cubicBezTo>
                            <a:pt x="1033" y="544"/>
                            <a:pt x="1027" y="541"/>
                            <a:pt x="1020" y="553"/>
                          </a:cubicBezTo>
                          <a:cubicBezTo>
                            <a:pt x="1030" y="566"/>
                            <a:pt x="1032" y="564"/>
                            <a:pt x="1044" y="572"/>
                          </a:cubicBezTo>
                          <a:cubicBezTo>
                            <a:pt x="1050" y="551"/>
                            <a:pt x="1082" y="565"/>
                            <a:pt x="1099" y="567"/>
                          </a:cubicBezTo>
                          <a:cubicBezTo>
                            <a:pt x="1112" y="564"/>
                            <a:pt x="1120" y="550"/>
                            <a:pt x="1104" y="543"/>
                          </a:cubicBezTo>
                          <a:cubicBezTo>
                            <a:pt x="1099" y="541"/>
                            <a:pt x="1093" y="541"/>
                            <a:pt x="1087" y="539"/>
                          </a:cubicBezTo>
                          <a:cubicBezTo>
                            <a:pt x="1082" y="526"/>
                            <a:pt x="1090" y="530"/>
                            <a:pt x="1096" y="519"/>
                          </a:cubicBezTo>
                          <a:cubicBezTo>
                            <a:pt x="1103" y="520"/>
                            <a:pt x="1111" y="523"/>
                            <a:pt x="1118" y="524"/>
                          </a:cubicBezTo>
                          <a:cubicBezTo>
                            <a:pt x="1131" y="526"/>
                            <a:pt x="1156" y="529"/>
                            <a:pt x="1156" y="529"/>
                          </a:cubicBezTo>
                          <a:cubicBezTo>
                            <a:pt x="1173" y="539"/>
                            <a:pt x="1226" y="531"/>
                            <a:pt x="1190" y="541"/>
                          </a:cubicBezTo>
                          <a:cubicBezTo>
                            <a:pt x="1187" y="553"/>
                            <a:pt x="1179" y="551"/>
                            <a:pt x="1168" y="553"/>
                          </a:cubicBezTo>
                          <a:cubicBezTo>
                            <a:pt x="1158" y="563"/>
                            <a:pt x="1149" y="565"/>
                            <a:pt x="1135" y="567"/>
                          </a:cubicBezTo>
                          <a:cubicBezTo>
                            <a:pt x="1131" y="579"/>
                            <a:pt x="1145" y="585"/>
                            <a:pt x="1156" y="591"/>
                          </a:cubicBezTo>
                          <a:cubicBezTo>
                            <a:pt x="1162" y="599"/>
                            <a:pt x="1178" y="611"/>
                            <a:pt x="1178" y="611"/>
                          </a:cubicBezTo>
                          <a:lnTo>
                            <a:pt x="1771" y="243"/>
                          </a:lnTo>
                          <a:cubicBezTo>
                            <a:pt x="1692" y="201"/>
                            <a:pt x="1614" y="155"/>
                            <a:pt x="1533" y="116"/>
                          </a:cubicBezTo>
                          <a:cubicBezTo>
                            <a:pt x="1529" y="114"/>
                            <a:pt x="1532" y="124"/>
                            <a:pt x="1531" y="128"/>
                          </a:cubicBezTo>
                          <a:cubicBezTo>
                            <a:pt x="1530" y="131"/>
                            <a:pt x="1528" y="133"/>
                            <a:pt x="1526" y="135"/>
                          </a:cubicBezTo>
                          <a:cubicBezTo>
                            <a:pt x="1529" y="148"/>
                            <a:pt x="1538" y="142"/>
                            <a:pt x="1533" y="155"/>
                          </a:cubicBezTo>
                          <a:cubicBezTo>
                            <a:pt x="1526" y="153"/>
                            <a:pt x="1521" y="148"/>
                            <a:pt x="1514" y="147"/>
                          </a:cubicBezTo>
                          <a:cubicBezTo>
                            <a:pt x="1508" y="146"/>
                            <a:pt x="1480" y="156"/>
                            <a:pt x="1473" y="157"/>
                          </a:cubicBezTo>
                          <a:cubicBezTo>
                            <a:pt x="1467" y="179"/>
                            <a:pt x="1469" y="171"/>
                            <a:pt x="1435" y="169"/>
                          </a:cubicBezTo>
                          <a:cubicBezTo>
                            <a:pt x="1425" y="162"/>
                            <a:pt x="1423" y="158"/>
                            <a:pt x="1411" y="162"/>
                          </a:cubicBezTo>
                          <a:cubicBezTo>
                            <a:pt x="1408" y="178"/>
                            <a:pt x="1407" y="187"/>
                            <a:pt x="1394" y="174"/>
                          </a:cubicBezTo>
                          <a:cubicBezTo>
                            <a:pt x="1391" y="164"/>
                            <a:pt x="1389" y="158"/>
                            <a:pt x="1380" y="152"/>
                          </a:cubicBezTo>
                          <a:cubicBezTo>
                            <a:pt x="1383" y="140"/>
                            <a:pt x="1387" y="144"/>
                            <a:pt x="1392" y="133"/>
                          </a:cubicBezTo>
                          <a:cubicBezTo>
                            <a:pt x="1386" y="107"/>
                            <a:pt x="1385" y="127"/>
                            <a:pt x="1372" y="109"/>
                          </a:cubicBezTo>
                          <a:cubicBezTo>
                            <a:pt x="1376" y="94"/>
                            <a:pt x="1380" y="99"/>
                            <a:pt x="1387" y="109"/>
                          </a:cubicBezTo>
                          <a:cubicBezTo>
                            <a:pt x="1393" y="129"/>
                            <a:pt x="1413" y="128"/>
                            <a:pt x="1430" y="133"/>
                          </a:cubicBezTo>
                          <a:cubicBezTo>
                            <a:pt x="1452" y="149"/>
                            <a:pt x="1438" y="145"/>
                            <a:pt x="1478" y="143"/>
                          </a:cubicBezTo>
                          <a:cubicBezTo>
                            <a:pt x="1495" y="131"/>
                            <a:pt x="1488" y="137"/>
                            <a:pt x="1500" y="126"/>
                          </a:cubicBezTo>
                          <a:cubicBezTo>
                            <a:pt x="1502" y="120"/>
                            <a:pt x="1505" y="114"/>
                            <a:pt x="1500" y="107"/>
                          </a:cubicBezTo>
                          <a:cubicBezTo>
                            <a:pt x="1495" y="99"/>
                            <a:pt x="1484" y="97"/>
                            <a:pt x="1476" y="92"/>
                          </a:cubicBezTo>
                          <a:cubicBezTo>
                            <a:pt x="1465" y="84"/>
                            <a:pt x="1456" y="74"/>
                            <a:pt x="1442" y="68"/>
                          </a:cubicBezTo>
                          <a:cubicBezTo>
                            <a:pt x="1413" y="80"/>
                            <a:pt x="1423" y="69"/>
                            <a:pt x="1416" y="54"/>
                          </a:cubicBezTo>
                          <a:cubicBezTo>
                            <a:pt x="1412" y="46"/>
                            <a:pt x="1401" y="44"/>
                            <a:pt x="1394" y="42"/>
                          </a:cubicBezTo>
                          <a:cubicBezTo>
                            <a:pt x="1391" y="31"/>
                            <a:pt x="1392" y="28"/>
                            <a:pt x="1380" y="25"/>
                          </a:cubicBezTo>
                          <a:cubicBezTo>
                            <a:pt x="1365" y="12"/>
                            <a:pt x="1365" y="13"/>
                            <a:pt x="1341" y="11"/>
                          </a:cubicBezTo>
                          <a:cubicBezTo>
                            <a:pt x="1332" y="7"/>
                            <a:pt x="1323" y="7"/>
                            <a:pt x="1315" y="1"/>
                          </a:cubicBezTo>
                          <a:cubicBezTo>
                            <a:pt x="1270" y="3"/>
                            <a:pt x="1272" y="2"/>
                            <a:pt x="1243" y="8"/>
                          </a:cubicBezTo>
                          <a:cubicBezTo>
                            <a:pt x="1220" y="7"/>
                            <a:pt x="1201" y="0"/>
                            <a:pt x="1183" y="13"/>
                          </a:cubicBezTo>
                          <a:cubicBezTo>
                            <a:pt x="1144" y="10"/>
                            <a:pt x="1129" y="24"/>
                            <a:pt x="1092" y="30"/>
                          </a:cubicBezTo>
                          <a:cubicBezTo>
                            <a:pt x="1081" y="39"/>
                            <a:pt x="1087" y="45"/>
                            <a:pt x="1072" y="42"/>
                          </a:cubicBezTo>
                          <a:cubicBezTo>
                            <a:pt x="1057" y="35"/>
                            <a:pt x="1045" y="35"/>
                            <a:pt x="1027" y="32"/>
                          </a:cubicBezTo>
                          <a:cubicBezTo>
                            <a:pt x="1012" y="21"/>
                            <a:pt x="995" y="24"/>
                            <a:pt x="976" y="23"/>
                          </a:cubicBezTo>
                          <a:cubicBezTo>
                            <a:pt x="963" y="18"/>
                            <a:pt x="951" y="21"/>
                            <a:pt x="938" y="25"/>
                          </a:cubicBezTo>
                          <a:cubicBezTo>
                            <a:pt x="923" y="36"/>
                            <a:pt x="910" y="40"/>
                            <a:pt x="892" y="44"/>
                          </a:cubicBezTo>
                          <a:cubicBezTo>
                            <a:pt x="884" y="50"/>
                            <a:pt x="871" y="51"/>
                            <a:pt x="864" y="59"/>
                          </a:cubicBezTo>
                          <a:cubicBezTo>
                            <a:pt x="860" y="63"/>
                            <a:pt x="854" y="73"/>
                            <a:pt x="854" y="73"/>
                          </a:cubicBezTo>
                          <a:cubicBezTo>
                            <a:pt x="850" y="88"/>
                            <a:pt x="848" y="88"/>
                            <a:pt x="864" y="92"/>
                          </a:cubicBezTo>
                          <a:cubicBezTo>
                            <a:pt x="884" y="108"/>
                            <a:pt x="861" y="93"/>
                            <a:pt x="885" y="97"/>
                          </a:cubicBezTo>
                          <a:cubicBezTo>
                            <a:pt x="890" y="98"/>
                            <a:pt x="895" y="103"/>
                            <a:pt x="900" y="104"/>
                          </a:cubicBezTo>
                          <a:cubicBezTo>
                            <a:pt x="920" y="90"/>
                            <a:pt x="909" y="93"/>
                            <a:pt x="936" y="97"/>
                          </a:cubicBezTo>
                          <a:cubicBezTo>
                            <a:pt x="930" y="106"/>
                            <a:pt x="931" y="113"/>
                            <a:pt x="921" y="116"/>
                          </a:cubicBezTo>
                          <a:cubicBezTo>
                            <a:pt x="910" y="127"/>
                            <a:pt x="898" y="136"/>
                            <a:pt x="885" y="145"/>
                          </a:cubicBezTo>
                          <a:cubicBezTo>
                            <a:pt x="882" y="156"/>
                            <a:pt x="880" y="159"/>
                            <a:pt x="868" y="162"/>
                          </a:cubicBezTo>
                          <a:cubicBezTo>
                            <a:pt x="865" y="173"/>
                            <a:pt x="871" y="172"/>
                            <a:pt x="880" y="169"/>
                          </a:cubicBezTo>
                          <a:cubicBezTo>
                            <a:pt x="892" y="171"/>
                            <a:pt x="901" y="174"/>
                            <a:pt x="912" y="176"/>
                          </a:cubicBezTo>
                          <a:cubicBezTo>
                            <a:pt x="916" y="190"/>
                            <a:pt x="926" y="187"/>
                            <a:pt x="940" y="188"/>
                          </a:cubicBezTo>
                          <a:cubicBezTo>
                            <a:pt x="959" y="195"/>
                            <a:pt x="953" y="183"/>
                            <a:pt x="964" y="174"/>
                          </a:cubicBezTo>
                          <a:cubicBezTo>
                            <a:pt x="966" y="173"/>
                            <a:pt x="977" y="170"/>
                            <a:pt x="979" y="169"/>
                          </a:cubicBezTo>
                          <a:cubicBezTo>
                            <a:pt x="986" y="162"/>
                            <a:pt x="988" y="156"/>
                            <a:pt x="993" y="147"/>
                          </a:cubicBezTo>
                          <a:cubicBezTo>
                            <a:pt x="1001" y="150"/>
                            <a:pt x="1008" y="152"/>
                            <a:pt x="1015" y="157"/>
                          </a:cubicBezTo>
                          <a:cubicBezTo>
                            <a:pt x="1062" y="155"/>
                            <a:pt x="1067" y="160"/>
                            <a:pt x="1053" y="123"/>
                          </a:cubicBezTo>
                          <a:cubicBezTo>
                            <a:pt x="1055" y="118"/>
                            <a:pt x="1054" y="112"/>
                            <a:pt x="1058" y="109"/>
                          </a:cubicBezTo>
                          <a:cubicBezTo>
                            <a:pt x="1062" y="106"/>
                            <a:pt x="1067" y="108"/>
                            <a:pt x="1072" y="107"/>
                          </a:cubicBezTo>
                          <a:cubicBezTo>
                            <a:pt x="1083" y="104"/>
                            <a:pt x="1094" y="98"/>
                            <a:pt x="1106" y="95"/>
                          </a:cubicBezTo>
                          <a:cubicBezTo>
                            <a:pt x="1122" y="101"/>
                            <a:pt x="1135" y="105"/>
                            <a:pt x="1152" y="109"/>
                          </a:cubicBezTo>
                          <a:cubicBezTo>
                            <a:pt x="1175" y="105"/>
                            <a:pt x="1160" y="94"/>
                            <a:pt x="1190" y="90"/>
                          </a:cubicBezTo>
                          <a:cubicBezTo>
                            <a:pt x="1203" y="81"/>
                            <a:pt x="1211" y="88"/>
                            <a:pt x="1219" y="73"/>
                          </a:cubicBezTo>
                          <a:cubicBezTo>
                            <a:pt x="1226" y="78"/>
                            <a:pt x="1243" y="83"/>
                            <a:pt x="1243" y="83"/>
                          </a:cubicBezTo>
                          <a:cubicBezTo>
                            <a:pt x="1246" y="94"/>
                            <a:pt x="1253" y="97"/>
                            <a:pt x="1240" y="102"/>
                          </a:cubicBezTo>
                          <a:cubicBezTo>
                            <a:pt x="1231" y="95"/>
                            <a:pt x="1231" y="93"/>
                            <a:pt x="1216" y="99"/>
                          </a:cubicBezTo>
                          <a:cubicBezTo>
                            <a:pt x="1208" y="102"/>
                            <a:pt x="1195" y="114"/>
                            <a:pt x="1195" y="114"/>
                          </a:cubicBezTo>
                          <a:cubicBezTo>
                            <a:pt x="1166" y="102"/>
                            <a:pt x="1161" y="120"/>
                            <a:pt x="1142" y="123"/>
                          </a:cubicBezTo>
                          <a:cubicBezTo>
                            <a:pt x="1136" y="132"/>
                            <a:pt x="1137" y="143"/>
                            <a:pt x="1132" y="152"/>
                          </a:cubicBezTo>
                          <a:cubicBezTo>
                            <a:pt x="1130" y="155"/>
                            <a:pt x="1115" y="160"/>
                            <a:pt x="1111" y="162"/>
                          </a:cubicBezTo>
                          <a:cubicBezTo>
                            <a:pt x="1113" y="177"/>
                            <a:pt x="1116" y="178"/>
                            <a:pt x="1130" y="174"/>
                          </a:cubicBezTo>
                          <a:cubicBezTo>
                            <a:pt x="1133" y="172"/>
                            <a:pt x="1136" y="168"/>
                            <a:pt x="1140" y="167"/>
                          </a:cubicBezTo>
                          <a:cubicBezTo>
                            <a:pt x="1156" y="163"/>
                            <a:pt x="1148" y="171"/>
                            <a:pt x="1159" y="174"/>
                          </a:cubicBezTo>
                          <a:cubicBezTo>
                            <a:pt x="1176" y="179"/>
                            <a:pt x="1195" y="179"/>
                            <a:pt x="1212" y="183"/>
                          </a:cubicBezTo>
                          <a:cubicBezTo>
                            <a:pt x="1216" y="202"/>
                            <a:pt x="1221" y="196"/>
                            <a:pt x="1212" y="215"/>
                          </a:cubicBezTo>
                          <a:cubicBezTo>
                            <a:pt x="1200" y="210"/>
                            <a:pt x="1197" y="210"/>
                            <a:pt x="1183" y="212"/>
                          </a:cubicBezTo>
                          <a:cubicBezTo>
                            <a:pt x="1181" y="214"/>
                            <a:pt x="1179" y="218"/>
                            <a:pt x="1176" y="219"/>
                          </a:cubicBezTo>
                          <a:cubicBezTo>
                            <a:pt x="1166" y="221"/>
                            <a:pt x="1168" y="209"/>
                            <a:pt x="1164" y="205"/>
                          </a:cubicBezTo>
                          <a:cubicBezTo>
                            <a:pt x="1158" y="199"/>
                            <a:pt x="1124" y="198"/>
                            <a:pt x="1123" y="198"/>
                          </a:cubicBezTo>
                          <a:cubicBezTo>
                            <a:pt x="1117" y="199"/>
                            <a:pt x="1110" y="196"/>
                            <a:pt x="1106" y="200"/>
                          </a:cubicBezTo>
                          <a:cubicBezTo>
                            <a:pt x="1090" y="216"/>
                            <a:pt x="1116" y="220"/>
                            <a:pt x="1096" y="215"/>
                          </a:cubicBezTo>
                          <a:cubicBezTo>
                            <a:pt x="1081" y="216"/>
                            <a:pt x="1071" y="224"/>
                            <a:pt x="1060" y="217"/>
                          </a:cubicBezTo>
                          <a:cubicBezTo>
                            <a:pt x="1056" y="204"/>
                            <a:pt x="1070" y="204"/>
                            <a:pt x="1080" y="200"/>
                          </a:cubicBezTo>
                          <a:cubicBezTo>
                            <a:pt x="1090" y="183"/>
                            <a:pt x="1092" y="186"/>
                            <a:pt x="1065" y="188"/>
                          </a:cubicBezTo>
                          <a:cubicBezTo>
                            <a:pt x="1059" y="197"/>
                            <a:pt x="1059" y="202"/>
                            <a:pt x="1070" y="205"/>
                          </a:cubicBezTo>
                          <a:cubicBezTo>
                            <a:pt x="1043" y="207"/>
                            <a:pt x="1022" y="217"/>
                            <a:pt x="996" y="224"/>
                          </a:cubicBezTo>
                          <a:cubicBezTo>
                            <a:pt x="980" y="238"/>
                            <a:pt x="989" y="244"/>
                            <a:pt x="996" y="260"/>
                          </a:cubicBezTo>
                          <a:cubicBezTo>
                            <a:pt x="971" y="268"/>
                            <a:pt x="978" y="253"/>
                            <a:pt x="964" y="248"/>
                          </a:cubicBezTo>
                          <a:cubicBezTo>
                            <a:pt x="956" y="245"/>
                            <a:pt x="948" y="247"/>
                            <a:pt x="940" y="246"/>
                          </a:cubicBezTo>
                          <a:cubicBezTo>
                            <a:pt x="924" y="239"/>
                            <a:pt x="929" y="222"/>
                            <a:pt x="924" y="219"/>
                          </a:cubicBezTo>
                          <a:cubicBezTo>
                            <a:pt x="907" y="210"/>
                            <a:pt x="885" y="216"/>
                            <a:pt x="866" y="215"/>
                          </a:cubicBezTo>
                          <a:cubicBezTo>
                            <a:pt x="858" y="206"/>
                            <a:pt x="855" y="206"/>
                            <a:pt x="844" y="203"/>
                          </a:cubicBezTo>
                          <a:cubicBezTo>
                            <a:pt x="841" y="191"/>
                            <a:pt x="835" y="182"/>
                            <a:pt x="823" y="179"/>
                          </a:cubicBezTo>
                          <a:cubicBezTo>
                            <a:pt x="815" y="182"/>
                            <a:pt x="803" y="189"/>
                            <a:pt x="794" y="181"/>
                          </a:cubicBezTo>
                          <a:cubicBezTo>
                            <a:pt x="787" y="175"/>
                            <a:pt x="804" y="154"/>
                            <a:pt x="808" y="152"/>
                          </a:cubicBezTo>
                          <a:cubicBezTo>
                            <a:pt x="822" y="156"/>
                            <a:pt x="821" y="165"/>
                            <a:pt x="832" y="174"/>
                          </a:cubicBezTo>
                          <a:cubicBezTo>
                            <a:pt x="838" y="165"/>
                            <a:pt x="845" y="163"/>
                            <a:pt x="854" y="159"/>
                          </a:cubicBezTo>
                          <a:cubicBezTo>
                            <a:pt x="851" y="149"/>
                            <a:pt x="846" y="148"/>
                            <a:pt x="837" y="145"/>
                          </a:cubicBezTo>
                          <a:cubicBezTo>
                            <a:pt x="832" y="126"/>
                            <a:pt x="856" y="146"/>
                            <a:pt x="861" y="128"/>
                          </a:cubicBezTo>
                          <a:cubicBezTo>
                            <a:pt x="871" y="132"/>
                            <a:pt x="877" y="128"/>
                            <a:pt x="888" y="126"/>
                          </a:cubicBezTo>
                          <a:cubicBezTo>
                            <a:pt x="892" y="112"/>
                            <a:pt x="891" y="110"/>
                            <a:pt x="876" y="114"/>
                          </a:cubicBezTo>
                          <a:cubicBezTo>
                            <a:pt x="866" y="120"/>
                            <a:pt x="864" y="123"/>
                            <a:pt x="854" y="116"/>
                          </a:cubicBezTo>
                          <a:cubicBezTo>
                            <a:pt x="815" y="121"/>
                            <a:pt x="842" y="131"/>
                            <a:pt x="818" y="114"/>
                          </a:cubicBezTo>
                          <a:cubicBezTo>
                            <a:pt x="804" y="117"/>
                            <a:pt x="805" y="120"/>
                            <a:pt x="801" y="133"/>
                          </a:cubicBezTo>
                          <a:cubicBezTo>
                            <a:pt x="788" y="130"/>
                            <a:pt x="787" y="135"/>
                            <a:pt x="794" y="145"/>
                          </a:cubicBezTo>
                          <a:cubicBezTo>
                            <a:pt x="778" y="150"/>
                            <a:pt x="763" y="156"/>
                            <a:pt x="746" y="159"/>
                          </a:cubicBezTo>
                          <a:cubicBezTo>
                            <a:pt x="737" y="156"/>
                            <a:pt x="735" y="150"/>
                            <a:pt x="727" y="145"/>
                          </a:cubicBezTo>
                          <a:cubicBezTo>
                            <a:pt x="715" y="148"/>
                            <a:pt x="715" y="156"/>
                            <a:pt x="712" y="167"/>
                          </a:cubicBezTo>
                          <a:cubicBezTo>
                            <a:pt x="674" y="165"/>
                            <a:pt x="659" y="161"/>
                            <a:pt x="628" y="169"/>
                          </a:cubicBezTo>
                          <a:cubicBezTo>
                            <a:pt x="622" y="179"/>
                            <a:pt x="619" y="181"/>
                            <a:pt x="609" y="174"/>
                          </a:cubicBezTo>
                          <a:cubicBezTo>
                            <a:pt x="616" y="169"/>
                            <a:pt x="623" y="167"/>
                            <a:pt x="631" y="164"/>
                          </a:cubicBezTo>
                          <a:cubicBezTo>
                            <a:pt x="636" y="144"/>
                            <a:pt x="620" y="144"/>
                            <a:pt x="604" y="140"/>
                          </a:cubicBezTo>
                          <a:cubicBezTo>
                            <a:pt x="599" y="131"/>
                            <a:pt x="593" y="132"/>
                            <a:pt x="585" y="126"/>
                          </a:cubicBezTo>
                          <a:cubicBezTo>
                            <a:pt x="579" y="127"/>
                            <a:pt x="573" y="126"/>
                            <a:pt x="568" y="128"/>
                          </a:cubicBezTo>
                          <a:cubicBezTo>
                            <a:pt x="563" y="130"/>
                            <a:pt x="554" y="138"/>
                            <a:pt x="554" y="138"/>
                          </a:cubicBezTo>
                          <a:cubicBezTo>
                            <a:pt x="536" y="132"/>
                            <a:pt x="542" y="119"/>
                            <a:pt x="520" y="114"/>
                          </a:cubicBezTo>
                          <a:cubicBezTo>
                            <a:pt x="511" y="117"/>
                            <a:pt x="508" y="120"/>
                            <a:pt x="499" y="116"/>
                          </a:cubicBezTo>
                          <a:cubicBezTo>
                            <a:pt x="503" y="98"/>
                            <a:pt x="490" y="105"/>
                            <a:pt x="475" y="107"/>
                          </a:cubicBezTo>
                          <a:cubicBezTo>
                            <a:pt x="466" y="116"/>
                            <a:pt x="464" y="122"/>
                            <a:pt x="453" y="114"/>
                          </a:cubicBezTo>
                          <a:cubicBezTo>
                            <a:pt x="448" y="98"/>
                            <a:pt x="441" y="88"/>
                            <a:pt x="427" y="80"/>
                          </a:cubicBezTo>
                          <a:cubicBezTo>
                            <a:pt x="409" y="85"/>
                            <a:pt x="411" y="93"/>
                            <a:pt x="420" y="107"/>
                          </a:cubicBezTo>
                          <a:cubicBezTo>
                            <a:pt x="423" y="118"/>
                            <a:pt x="418" y="120"/>
                            <a:pt x="408" y="123"/>
                          </a:cubicBezTo>
                          <a:cubicBezTo>
                            <a:pt x="400" y="136"/>
                            <a:pt x="395" y="127"/>
                            <a:pt x="381" y="131"/>
                          </a:cubicBezTo>
                          <a:cubicBezTo>
                            <a:pt x="380" y="137"/>
                            <a:pt x="381" y="144"/>
                            <a:pt x="379" y="150"/>
                          </a:cubicBezTo>
                          <a:cubicBezTo>
                            <a:pt x="375" y="161"/>
                            <a:pt x="338" y="170"/>
                            <a:pt x="328" y="171"/>
                          </a:cubicBezTo>
                          <a:cubicBezTo>
                            <a:pt x="318" y="175"/>
                            <a:pt x="313" y="169"/>
                            <a:pt x="302" y="167"/>
                          </a:cubicBezTo>
                          <a:cubicBezTo>
                            <a:pt x="292" y="160"/>
                            <a:pt x="284" y="153"/>
                            <a:pt x="273" y="150"/>
                          </a:cubicBezTo>
                          <a:cubicBezTo>
                            <a:pt x="271" y="141"/>
                            <a:pt x="266" y="135"/>
                            <a:pt x="261" y="128"/>
                          </a:cubicBezTo>
                          <a:cubicBezTo>
                            <a:pt x="258" y="117"/>
                            <a:pt x="252" y="107"/>
                            <a:pt x="244" y="99"/>
                          </a:cubicBezTo>
                          <a:cubicBezTo>
                            <a:pt x="241" y="90"/>
                            <a:pt x="235" y="88"/>
                            <a:pt x="230" y="80"/>
                          </a:cubicBezTo>
                          <a:cubicBezTo>
                            <a:pt x="230" y="80"/>
                            <a:pt x="221" y="82"/>
                            <a:pt x="216" y="83"/>
                          </a:cubicBezTo>
                          <a:cubicBezTo>
                            <a:pt x="203" y="78"/>
                            <a:pt x="191" y="78"/>
                            <a:pt x="182" y="90"/>
                          </a:cubicBezTo>
                          <a:cubicBezTo>
                            <a:pt x="178" y="102"/>
                            <a:pt x="156" y="107"/>
                            <a:pt x="144" y="111"/>
                          </a:cubicBezTo>
                          <a:cubicBezTo>
                            <a:pt x="138" y="113"/>
                            <a:pt x="127" y="116"/>
                            <a:pt x="127" y="116"/>
                          </a:cubicBezTo>
                          <a:cubicBezTo>
                            <a:pt x="118" y="117"/>
                            <a:pt x="101" y="117"/>
                            <a:pt x="92" y="115"/>
                          </a:cubicBezTo>
                          <a:cubicBezTo>
                            <a:pt x="83" y="113"/>
                            <a:pt x="78" y="105"/>
                            <a:pt x="74" y="107"/>
                          </a:cubicBezTo>
                          <a:cubicBezTo>
                            <a:pt x="65" y="110"/>
                            <a:pt x="76" y="122"/>
                            <a:pt x="68" y="127"/>
                          </a:cubicBezTo>
                          <a:cubicBezTo>
                            <a:pt x="58" y="151"/>
                            <a:pt x="43" y="138"/>
                            <a:pt x="9" y="140"/>
                          </a:cubicBezTo>
                          <a:cubicBezTo>
                            <a:pt x="7" y="142"/>
                            <a:pt x="3" y="144"/>
                            <a:pt x="4" y="147"/>
                          </a:cubicBezTo>
                          <a:cubicBezTo>
                            <a:pt x="5" y="151"/>
                            <a:pt x="10" y="152"/>
                            <a:pt x="12" y="155"/>
                          </a:cubicBezTo>
                          <a:cubicBezTo>
                            <a:pt x="21" y="166"/>
                            <a:pt x="21" y="177"/>
                            <a:pt x="33" y="186"/>
                          </a:cubicBezTo>
                          <a:cubicBezTo>
                            <a:pt x="24" y="189"/>
                            <a:pt x="17" y="191"/>
                            <a:pt x="7" y="193"/>
                          </a:cubicBezTo>
                          <a:cubicBezTo>
                            <a:pt x="0" y="210"/>
                            <a:pt x="7" y="213"/>
                            <a:pt x="21" y="207"/>
                          </a:cubicBezTo>
                          <a:cubicBezTo>
                            <a:pt x="33" y="212"/>
                            <a:pt x="27" y="221"/>
                            <a:pt x="36" y="229"/>
                          </a:cubicBezTo>
                          <a:cubicBezTo>
                            <a:pt x="46" y="237"/>
                            <a:pt x="53" y="238"/>
                            <a:pt x="60" y="248"/>
                          </a:cubicBezTo>
                          <a:cubicBezTo>
                            <a:pt x="70" y="241"/>
                            <a:pt x="84" y="247"/>
                            <a:pt x="98" y="248"/>
                          </a:cubicBezTo>
                          <a:cubicBezTo>
                            <a:pt x="105" y="258"/>
                            <a:pt x="111" y="258"/>
                            <a:pt x="122" y="260"/>
                          </a:cubicBezTo>
                          <a:cubicBezTo>
                            <a:pt x="132" y="253"/>
                            <a:pt x="134" y="253"/>
                            <a:pt x="146" y="255"/>
                          </a:cubicBezTo>
                          <a:cubicBezTo>
                            <a:pt x="156" y="270"/>
                            <a:pt x="164" y="256"/>
                            <a:pt x="175" y="248"/>
                          </a:cubicBezTo>
                          <a:cubicBezTo>
                            <a:pt x="201" y="250"/>
                            <a:pt x="219" y="250"/>
                            <a:pt x="244" y="246"/>
                          </a:cubicBezTo>
                          <a:cubicBezTo>
                            <a:pt x="246" y="244"/>
                            <a:pt x="246" y="239"/>
                            <a:pt x="249" y="239"/>
                          </a:cubicBezTo>
                          <a:cubicBezTo>
                            <a:pt x="255" y="239"/>
                            <a:pt x="256" y="248"/>
                            <a:pt x="261" y="251"/>
                          </a:cubicBezTo>
                          <a:cubicBezTo>
                            <a:pt x="267" y="254"/>
                            <a:pt x="285" y="255"/>
                            <a:pt x="288" y="255"/>
                          </a:cubicBezTo>
                          <a:cubicBezTo>
                            <a:pt x="309" y="253"/>
                            <a:pt x="327" y="248"/>
                            <a:pt x="348" y="246"/>
                          </a:cubicBezTo>
                          <a:cubicBezTo>
                            <a:pt x="359" y="241"/>
                            <a:pt x="360" y="239"/>
                            <a:pt x="372" y="241"/>
                          </a:cubicBezTo>
                          <a:cubicBezTo>
                            <a:pt x="381" y="272"/>
                            <a:pt x="413" y="279"/>
                            <a:pt x="441" y="284"/>
                          </a:cubicBezTo>
                          <a:cubicBezTo>
                            <a:pt x="451" y="291"/>
                            <a:pt x="463" y="294"/>
                            <a:pt x="475" y="296"/>
                          </a:cubicBezTo>
                          <a:cubicBezTo>
                            <a:pt x="483" y="302"/>
                            <a:pt x="486" y="306"/>
                            <a:pt x="489" y="315"/>
                          </a:cubicBezTo>
                          <a:cubicBezTo>
                            <a:pt x="482" y="316"/>
                            <a:pt x="474" y="314"/>
                            <a:pt x="468" y="318"/>
                          </a:cubicBezTo>
                          <a:cubicBezTo>
                            <a:pt x="451" y="329"/>
                            <a:pt x="469" y="331"/>
                            <a:pt x="472" y="332"/>
                          </a:cubicBezTo>
                          <a:cubicBezTo>
                            <a:pt x="479" y="341"/>
                            <a:pt x="480" y="339"/>
                            <a:pt x="468" y="339"/>
                          </a:cubicBezTo>
                          <a:cubicBezTo>
                            <a:pt x="450" y="344"/>
                            <a:pt x="466" y="342"/>
                            <a:pt x="460" y="356"/>
                          </a:cubicBezTo>
                          <a:cubicBezTo>
                            <a:pt x="463" y="365"/>
                            <a:pt x="467" y="371"/>
                            <a:pt x="470" y="380"/>
                          </a:cubicBezTo>
                          <a:cubicBezTo>
                            <a:pt x="468" y="389"/>
                            <a:pt x="465" y="395"/>
                            <a:pt x="460" y="402"/>
                          </a:cubicBezTo>
                          <a:cubicBezTo>
                            <a:pt x="471" y="409"/>
                            <a:pt x="472" y="419"/>
                            <a:pt x="482" y="426"/>
                          </a:cubicBezTo>
                          <a:cubicBezTo>
                            <a:pt x="488" y="448"/>
                            <a:pt x="479" y="452"/>
                            <a:pt x="465" y="462"/>
                          </a:cubicBezTo>
                          <a:cubicBezTo>
                            <a:pt x="459" y="484"/>
                            <a:pt x="452" y="486"/>
                            <a:pt x="429" y="488"/>
                          </a:cubicBezTo>
                          <a:cubicBezTo>
                            <a:pt x="421" y="494"/>
                            <a:pt x="415" y="498"/>
                            <a:pt x="427" y="503"/>
                          </a:cubicBezTo>
                          <a:cubicBezTo>
                            <a:pt x="435" y="500"/>
                            <a:pt x="440" y="495"/>
                            <a:pt x="448" y="493"/>
                          </a:cubicBezTo>
                          <a:cubicBezTo>
                            <a:pt x="473" y="499"/>
                            <a:pt x="461" y="497"/>
                            <a:pt x="482" y="500"/>
                          </a:cubicBezTo>
                          <a:cubicBezTo>
                            <a:pt x="497" y="496"/>
                            <a:pt x="493" y="482"/>
                            <a:pt x="494" y="467"/>
                          </a:cubicBezTo>
                          <a:cubicBezTo>
                            <a:pt x="542" y="473"/>
                            <a:pt x="518" y="463"/>
                            <a:pt x="525" y="486"/>
                          </a:cubicBezTo>
                          <a:cubicBezTo>
                            <a:pt x="540" y="480"/>
                            <a:pt x="530" y="441"/>
                            <a:pt x="535" y="423"/>
                          </a:cubicBezTo>
                          <a:cubicBezTo>
                            <a:pt x="526" y="402"/>
                            <a:pt x="540" y="431"/>
                            <a:pt x="525" y="411"/>
                          </a:cubicBezTo>
                          <a:cubicBezTo>
                            <a:pt x="520" y="405"/>
                            <a:pt x="518" y="394"/>
                            <a:pt x="513" y="387"/>
                          </a:cubicBezTo>
                          <a:cubicBezTo>
                            <a:pt x="530" y="382"/>
                            <a:pt x="529" y="367"/>
                            <a:pt x="542" y="359"/>
                          </a:cubicBezTo>
                          <a:cubicBezTo>
                            <a:pt x="544" y="335"/>
                            <a:pt x="549" y="334"/>
                            <a:pt x="571" y="330"/>
                          </a:cubicBezTo>
                          <a:cubicBezTo>
                            <a:pt x="582" y="307"/>
                            <a:pt x="573" y="304"/>
                            <a:pt x="583" y="327"/>
                          </a:cubicBezTo>
                          <a:cubicBezTo>
                            <a:pt x="586" y="357"/>
                            <a:pt x="586" y="351"/>
                            <a:pt x="607" y="363"/>
                          </a:cubicBezTo>
                          <a:cubicBezTo>
                            <a:pt x="598" y="367"/>
                            <a:pt x="593" y="366"/>
                            <a:pt x="588" y="375"/>
                          </a:cubicBezTo>
                          <a:cubicBezTo>
                            <a:pt x="589" y="382"/>
                            <a:pt x="592" y="407"/>
                            <a:pt x="595" y="411"/>
                          </a:cubicBezTo>
                          <a:cubicBezTo>
                            <a:pt x="599" y="418"/>
                            <a:pt x="612" y="426"/>
                            <a:pt x="612" y="426"/>
                          </a:cubicBezTo>
                          <a:cubicBezTo>
                            <a:pt x="615" y="437"/>
                            <a:pt x="617" y="439"/>
                            <a:pt x="628" y="443"/>
                          </a:cubicBezTo>
                          <a:cubicBezTo>
                            <a:pt x="608" y="449"/>
                            <a:pt x="619" y="446"/>
                            <a:pt x="597" y="450"/>
                          </a:cubicBezTo>
                          <a:cubicBezTo>
                            <a:pt x="596" y="452"/>
                            <a:pt x="595" y="455"/>
                            <a:pt x="595" y="457"/>
                          </a:cubicBezTo>
                          <a:cubicBezTo>
                            <a:pt x="595" y="462"/>
                            <a:pt x="598" y="466"/>
                            <a:pt x="597" y="471"/>
                          </a:cubicBezTo>
                          <a:cubicBezTo>
                            <a:pt x="596" y="476"/>
                            <a:pt x="588" y="478"/>
                            <a:pt x="585" y="483"/>
                          </a:cubicBezTo>
                          <a:cubicBezTo>
                            <a:pt x="582" y="496"/>
                            <a:pt x="588" y="500"/>
                            <a:pt x="578" y="510"/>
                          </a:cubicBezTo>
                          <a:cubicBezTo>
                            <a:pt x="575" y="521"/>
                            <a:pt x="573" y="530"/>
                            <a:pt x="564" y="536"/>
                          </a:cubicBezTo>
                          <a:cubicBezTo>
                            <a:pt x="557" y="553"/>
                            <a:pt x="566" y="556"/>
                            <a:pt x="580" y="560"/>
                          </a:cubicBezTo>
                          <a:cubicBezTo>
                            <a:pt x="591" y="558"/>
                            <a:pt x="595" y="556"/>
                            <a:pt x="600" y="567"/>
                          </a:cubicBezTo>
                          <a:cubicBezTo>
                            <a:pt x="596" y="578"/>
                            <a:pt x="589" y="575"/>
                            <a:pt x="592" y="587"/>
                          </a:cubicBezTo>
                          <a:close/>
                        </a:path>
                      </a:pathLst>
                    </a:custGeom>
                    <a:solidFill>
                      <a:schemeClr val="tx2"/>
                    </a:solidFill>
                    <a:ln w="9525" cap="flat" cmpd="sng">
                      <a:noFill/>
                      <a:prstDash val="solid"/>
                      <a:round/>
                      <a:headEnd/>
                      <a:tailEnd/>
                    </a:ln>
                    <a:effectLst/>
                  </p:spPr>
                  <p:txBody>
                    <a:bodyPr wrap="none" anchor="ctr"/>
                    <a:lstStyle/>
                    <a:p>
                      <a:endParaRPr lang="en-GB"/>
                    </a:p>
                  </p:txBody>
                </p:sp>
                <p:sp>
                  <p:nvSpPr>
                    <p:cNvPr id="565437" name="Freeform 189"/>
                    <p:cNvSpPr>
                      <a:spLocks/>
                    </p:cNvSpPr>
                    <p:nvPr/>
                  </p:nvSpPr>
                  <p:spPr bwMode="auto">
                    <a:xfrm>
                      <a:off x="2352" y="2618"/>
                      <a:ext cx="62" cy="51"/>
                    </a:xfrm>
                    <a:custGeom>
                      <a:avLst/>
                      <a:gdLst/>
                      <a:ahLst/>
                      <a:cxnLst>
                        <a:cxn ang="0">
                          <a:pos x="62" y="24"/>
                        </a:cxn>
                        <a:cxn ang="0">
                          <a:pos x="19" y="0"/>
                        </a:cxn>
                        <a:cxn ang="0">
                          <a:pos x="10" y="20"/>
                        </a:cxn>
                        <a:cxn ang="0">
                          <a:pos x="22" y="51"/>
                        </a:cxn>
                        <a:cxn ang="0">
                          <a:pos x="46" y="36"/>
                        </a:cxn>
                        <a:cxn ang="0">
                          <a:pos x="62" y="24"/>
                        </a:cxn>
                      </a:cxnLst>
                      <a:rect l="0" t="0" r="r" b="b"/>
                      <a:pathLst>
                        <a:path w="62" h="51">
                          <a:moveTo>
                            <a:pt x="62" y="24"/>
                          </a:moveTo>
                          <a:cubicBezTo>
                            <a:pt x="43" y="21"/>
                            <a:pt x="34" y="11"/>
                            <a:pt x="19" y="0"/>
                          </a:cubicBezTo>
                          <a:cubicBezTo>
                            <a:pt x="2" y="6"/>
                            <a:pt x="0" y="4"/>
                            <a:pt x="10" y="20"/>
                          </a:cubicBezTo>
                          <a:cubicBezTo>
                            <a:pt x="14" y="33"/>
                            <a:pt x="11" y="41"/>
                            <a:pt x="22" y="51"/>
                          </a:cubicBezTo>
                          <a:cubicBezTo>
                            <a:pt x="42" y="46"/>
                            <a:pt x="33" y="45"/>
                            <a:pt x="46" y="36"/>
                          </a:cubicBezTo>
                          <a:cubicBezTo>
                            <a:pt x="56" y="29"/>
                            <a:pt x="62" y="40"/>
                            <a:pt x="62" y="24"/>
                          </a:cubicBezTo>
                          <a:close/>
                        </a:path>
                      </a:pathLst>
                    </a:custGeom>
                    <a:solidFill>
                      <a:schemeClr val="tx2"/>
                    </a:solidFill>
                    <a:ln w="9525" cap="flat" cmpd="sng">
                      <a:noFill/>
                      <a:prstDash val="solid"/>
                      <a:round/>
                      <a:headEnd/>
                      <a:tailEnd/>
                    </a:ln>
                    <a:effectLst/>
                  </p:spPr>
                  <p:txBody>
                    <a:bodyPr wrap="none" anchor="ctr"/>
                    <a:lstStyle/>
                    <a:p>
                      <a:endParaRPr lang="en-GB"/>
                    </a:p>
                  </p:txBody>
                </p:sp>
                <p:sp>
                  <p:nvSpPr>
                    <p:cNvPr id="565438" name="Freeform 190"/>
                    <p:cNvSpPr>
                      <a:spLocks/>
                    </p:cNvSpPr>
                    <p:nvPr/>
                  </p:nvSpPr>
                  <p:spPr bwMode="auto">
                    <a:xfrm>
                      <a:off x="2321" y="2515"/>
                      <a:ext cx="73" cy="43"/>
                    </a:xfrm>
                    <a:custGeom>
                      <a:avLst/>
                      <a:gdLst/>
                      <a:ahLst/>
                      <a:cxnLst>
                        <a:cxn ang="0">
                          <a:pos x="69" y="5"/>
                        </a:cxn>
                        <a:cxn ang="0">
                          <a:pos x="53" y="0"/>
                        </a:cxn>
                        <a:cxn ang="0">
                          <a:pos x="36" y="5"/>
                        </a:cxn>
                        <a:cxn ang="0">
                          <a:pos x="29" y="7"/>
                        </a:cxn>
                        <a:cxn ang="0">
                          <a:pos x="5" y="15"/>
                        </a:cxn>
                        <a:cxn ang="0">
                          <a:pos x="17" y="29"/>
                        </a:cxn>
                        <a:cxn ang="0">
                          <a:pos x="38" y="41"/>
                        </a:cxn>
                        <a:cxn ang="0">
                          <a:pos x="65" y="27"/>
                        </a:cxn>
                        <a:cxn ang="0">
                          <a:pos x="69" y="5"/>
                        </a:cxn>
                      </a:cxnLst>
                      <a:rect l="0" t="0" r="r" b="b"/>
                      <a:pathLst>
                        <a:path w="73" h="43">
                          <a:moveTo>
                            <a:pt x="69" y="5"/>
                          </a:moveTo>
                          <a:cubicBezTo>
                            <a:pt x="64" y="4"/>
                            <a:pt x="59" y="0"/>
                            <a:pt x="53" y="0"/>
                          </a:cubicBezTo>
                          <a:cubicBezTo>
                            <a:pt x="47" y="0"/>
                            <a:pt x="42" y="3"/>
                            <a:pt x="36" y="5"/>
                          </a:cubicBezTo>
                          <a:cubicBezTo>
                            <a:pt x="34" y="6"/>
                            <a:pt x="29" y="7"/>
                            <a:pt x="29" y="7"/>
                          </a:cubicBezTo>
                          <a:cubicBezTo>
                            <a:pt x="22" y="18"/>
                            <a:pt x="17" y="18"/>
                            <a:pt x="5" y="15"/>
                          </a:cubicBezTo>
                          <a:cubicBezTo>
                            <a:pt x="0" y="26"/>
                            <a:pt x="7" y="26"/>
                            <a:pt x="17" y="29"/>
                          </a:cubicBezTo>
                          <a:cubicBezTo>
                            <a:pt x="21" y="43"/>
                            <a:pt x="24" y="43"/>
                            <a:pt x="38" y="41"/>
                          </a:cubicBezTo>
                          <a:cubicBezTo>
                            <a:pt x="44" y="27"/>
                            <a:pt x="50" y="29"/>
                            <a:pt x="65" y="27"/>
                          </a:cubicBezTo>
                          <a:cubicBezTo>
                            <a:pt x="70" y="18"/>
                            <a:pt x="73" y="15"/>
                            <a:pt x="69" y="5"/>
                          </a:cubicBezTo>
                          <a:close/>
                        </a:path>
                      </a:pathLst>
                    </a:custGeom>
                    <a:solidFill>
                      <a:schemeClr val="tx2"/>
                    </a:solidFill>
                    <a:ln w="9525" cap="flat" cmpd="sng">
                      <a:noFill/>
                      <a:prstDash val="solid"/>
                      <a:round/>
                      <a:headEnd/>
                      <a:tailEnd/>
                    </a:ln>
                    <a:effectLst/>
                  </p:spPr>
                  <p:txBody>
                    <a:bodyPr wrap="none" anchor="ctr"/>
                    <a:lstStyle/>
                    <a:p>
                      <a:endParaRPr lang="en-GB"/>
                    </a:p>
                  </p:txBody>
                </p:sp>
                <p:sp>
                  <p:nvSpPr>
                    <p:cNvPr id="565439" name="Freeform 191"/>
                    <p:cNvSpPr>
                      <a:spLocks/>
                    </p:cNvSpPr>
                    <p:nvPr/>
                  </p:nvSpPr>
                  <p:spPr bwMode="auto">
                    <a:xfrm>
                      <a:off x="2394" y="2486"/>
                      <a:ext cx="55" cy="32"/>
                    </a:xfrm>
                    <a:custGeom>
                      <a:avLst/>
                      <a:gdLst/>
                      <a:ahLst/>
                      <a:cxnLst>
                        <a:cxn ang="0">
                          <a:pos x="49" y="0"/>
                        </a:cxn>
                        <a:cxn ang="0">
                          <a:pos x="13" y="12"/>
                        </a:cxn>
                        <a:cxn ang="0">
                          <a:pos x="4" y="32"/>
                        </a:cxn>
                        <a:cxn ang="0">
                          <a:pos x="35" y="20"/>
                        </a:cxn>
                        <a:cxn ang="0">
                          <a:pos x="49" y="0"/>
                        </a:cxn>
                      </a:cxnLst>
                      <a:rect l="0" t="0" r="r" b="b"/>
                      <a:pathLst>
                        <a:path w="55" h="32">
                          <a:moveTo>
                            <a:pt x="49" y="0"/>
                          </a:moveTo>
                          <a:cubicBezTo>
                            <a:pt x="11" y="5"/>
                            <a:pt x="36" y="5"/>
                            <a:pt x="13" y="12"/>
                          </a:cubicBezTo>
                          <a:cubicBezTo>
                            <a:pt x="4" y="19"/>
                            <a:pt x="0" y="21"/>
                            <a:pt x="4" y="32"/>
                          </a:cubicBezTo>
                          <a:cubicBezTo>
                            <a:pt x="12" y="15"/>
                            <a:pt x="15" y="17"/>
                            <a:pt x="35" y="20"/>
                          </a:cubicBezTo>
                          <a:cubicBezTo>
                            <a:pt x="55" y="32"/>
                            <a:pt x="44" y="12"/>
                            <a:pt x="49" y="0"/>
                          </a:cubicBezTo>
                          <a:close/>
                        </a:path>
                      </a:pathLst>
                    </a:custGeom>
                    <a:solidFill>
                      <a:schemeClr val="tx2"/>
                    </a:solidFill>
                    <a:ln w="9525" cap="flat" cmpd="sng">
                      <a:noFill/>
                      <a:prstDash val="solid"/>
                      <a:round/>
                      <a:headEnd/>
                      <a:tailEnd/>
                    </a:ln>
                    <a:effectLst/>
                  </p:spPr>
                  <p:txBody>
                    <a:bodyPr wrap="none" anchor="ctr"/>
                    <a:lstStyle/>
                    <a:p>
                      <a:endParaRPr lang="en-GB"/>
                    </a:p>
                  </p:txBody>
                </p:sp>
                <p:sp>
                  <p:nvSpPr>
                    <p:cNvPr id="565440" name="Freeform 192"/>
                    <p:cNvSpPr>
                      <a:spLocks/>
                    </p:cNvSpPr>
                    <p:nvPr/>
                  </p:nvSpPr>
                  <p:spPr bwMode="auto">
                    <a:xfrm>
                      <a:off x="2229" y="2447"/>
                      <a:ext cx="30" cy="25"/>
                    </a:xfrm>
                    <a:custGeom>
                      <a:avLst/>
                      <a:gdLst/>
                      <a:ahLst/>
                      <a:cxnLst>
                        <a:cxn ang="0">
                          <a:pos x="29" y="3"/>
                        </a:cxn>
                        <a:cxn ang="0">
                          <a:pos x="1" y="8"/>
                        </a:cxn>
                        <a:cxn ang="0">
                          <a:pos x="20" y="20"/>
                        </a:cxn>
                        <a:cxn ang="0">
                          <a:pos x="27" y="23"/>
                        </a:cxn>
                        <a:cxn ang="0">
                          <a:pos x="29" y="3"/>
                        </a:cxn>
                      </a:cxnLst>
                      <a:rect l="0" t="0" r="r" b="b"/>
                      <a:pathLst>
                        <a:path w="30" h="25">
                          <a:moveTo>
                            <a:pt x="29" y="3"/>
                          </a:moveTo>
                          <a:cubicBezTo>
                            <a:pt x="19" y="0"/>
                            <a:pt x="12" y="6"/>
                            <a:pt x="1" y="8"/>
                          </a:cubicBezTo>
                          <a:cubicBezTo>
                            <a:pt x="5" y="22"/>
                            <a:pt x="0" y="11"/>
                            <a:pt x="20" y="20"/>
                          </a:cubicBezTo>
                          <a:cubicBezTo>
                            <a:pt x="22" y="21"/>
                            <a:pt x="26" y="25"/>
                            <a:pt x="27" y="23"/>
                          </a:cubicBezTo>
                          <a:cubicBezTo>
                            <a:pt x="30" y="17"/>
                            <a:pt x="28" y="10"/>
                            <a:pt x="29" y="3"/>
                          </a:cubicBezTo>
                          <a:close/>
                        </a:path>
                      </a:pathLst>
                    </a:custGeom>
                    <a:solidFill>
                      <a:schemeClr val="tx2"/>
                    </a:solidFill>
                    <a:ln w="9525" cap="flat" cmpd="sng">
                      <a:noFill/>
                      <a:prstDash val="solid"/>
                      <a:round/>
                      <a:headEnd/>
                      <a:tailEnd/>
                    </a:ln>
                    <a:effectLst/>
                  </p:spPr>
                  <p:txBody>
                    <a:bodyPr wrap="none" anchor="ctr"/>
                    <a:lstStyle/>
                    <a:p>
                      <a:endParaRPr lang="en-GB"/>
                    </a:p>
                  </p:txBody>
                </p:sp>
                <p:sp>
                  <p:nvSpPr>
                    <p:cNvPr id="565441" name="Freeform 193"/>
                    <p:cNvSpPr>
                      <a:spLocks/>
                    </p:cNvSpPr>
                    <p:nvPr/>
                  </p:nvSpPr>
                  <p:spPr bwMode="auto">
                    <a:xfrm>
                      <a:off x="2471" y="2141"/>
                      <a:ext cx="150" cy="62"/>
                    </a:xfrm>
                    <a:custGeom>
                      <a:avLst/>
                      <a:gdLst/>
                      <a:ahLst/>
                      <a:cxnLst>
                        <a:cxn ang="0">
                          <a:pos x="133" y="43"/>
                        </a:cxn>
                        <a:cxn ang="0">
                          <a:pos x="150" y="26"/>
                        </a:cxn>
                        <a:cxn ang="0">
                          <a:pos x="131" y="9"/>
                        </a:cxn>
                        <a:cxn ang="0">
                          <a:pos x="109" y="17"/>
                        </a:cxn>
                        <a:cxn ang="0">
                          <a:pos x="90" y="0"/>
                        </a:cxn>
                        <a:cxn ang="0">
                          <a:pos x="15" y="19"/>
                        </a:cxn>
                        <a:cxn ang="0">
                          <a:pos x="39" y="50"/>
                        </a:cxn>
                        <a:cxn ang="0">
                          <a:pos x="49" y="62"/>
                        </a:cxn>
                        <a:cxn ang="0">
                          <a:pos x="63" y="55"/>
                        </a:cxn>
                        <a:cxn ang="0">
                          <a:pos x="90" y="53"/>
                        </a:cxn>
                        <a:cxn ang="0">
                          <a:pos x="109" y="43"/>
                        </a:cxn>
                        <a:cxn ang="0">
                          <a:pos x="133" y="43"/>
                        </a:cxn>
                      </a:cxnLst>
                      <a:rect l="0" t="0" r="r" b="b"/>
                      <a:pathLst>
                        <a:path w="150" h="62">
                          <a:moveTo>
                            <a:pt x="133" y="43"/>
                          </a:moveTo>
                          <a:cubicBezTo>
                            <a:pt x="139" y="35"/>
                            <a:pt x="144" y="34"/>
                            <a:pt x="150" y="26"/>
                          </a:cubicBezTo>
                          <a:cubicBezTo>
                            <a:pt x="144" y="18"/>
                            <a:pt x="140" y="13"/>
                            <a:pt x="131" y="9"/>
                          </a:cubicBezTo>
                          <a:cubicBezTo>
                            <a:pt x="124" y="12"/>
                            <a:pt x="116" y="14"/>
                            <a:pt x="109" y="17"/>
                          </a:cubicBezTo>
                          <a:cubicBezTo>
                            <a:pt x="104" y="8"/>
                            <a:pt x="100" y="3"/>
                            <a:pt x="90" y="0"/>
                          </a:cubicBezTo>
                          <a:cubicBezTo>
                            <a:pt x="67" y="23"/>
                            <a:pt x="47" y="17"/>
                            <a:pt x="15" y="19"/>
                          </a:cubicBezTo>
                          <a:cubicBezTo>
                            <a:pt x="0" y="45"/>
                            <a:pt x="18" y="44"/>
                            <a:pt x="39" y="50"/>
                          </a:cubicBezTo>
                          <a:cubicBezTo>
                            <a:pt x="41" y="54"/>
                            <a:pt x="43" y="62"/>
                            <a:pt x="49" y="62"/>
                          </a:cubicBezTo>
                          <a:cubicBezTo>
                            <a:pt x="54" y="62"/>
                            <a:pt x="58" y="56"/>
                            <a:pt x="63" y="55"/>
                          </a:cubicBezTo>
                          <a:cubicBezTo>
                            <a:pt x="72" y="54"/>
                            <a:pt x="81" y="54"/>
                            <a:pt x="90" y="53"/>
                          </a:cubicBezTo>
                          <a:cubicBezTo>
                            <a:pt x="93" y="41"/>
                            <a:pt x="97" y="41"/>
                            <a:pt x="109" y="43"/>
                          </a:cubicBezTo>
                          <a:cubicBezTo>
                            <a:pt x="127" y="41"/>
                            <a:pt x="134" y="44"/>
                            <a:pt x="133" y="43"/>
                          </a:cubicBezTo>
                          <a:close/>
                        </a:path>
                      </a:pathLst>
                    </a:custGeom>
                    <a:solidFill>
                      <a:schemeClr val="tx2"/>
                    </a:solidFill>
                    <a:ln w="9525" cap="flat" cmpd="sng">
                      <a:noFill/>
                      <a:prstDash val="solid"/>
                      <a:round/>
                      <a:headEnd/>
                      <a:tailEnd/>
                    </a:ln>
                    <a:effectLst/>
                  </p:spPr>
                  <p:txBody>
                    <a:bodyPr wrap="none" anchor="ctr"/>
                    <a:lstStyle/>
                    <a:p>
                      <a:endParaRPr lang="en-GB"/>
                    </a:p>
                  </p:txBody>
                </p:sp>
                <p:sp>
                  <p:nvSpPr>
                    <p:cNvPr id="565442" name="Freeform 194"/>
                    <p:cNvSpPr>
                      <a:spLocks/>
                    </p:cNvSpPr>
                    <p:nvPr/>
                  </p:nvSpPr>
                  <p:spPr bwMode="auto">
                    <a:xfrm>
                      <a:off x="2825" y="2150"/>
                      <a:ext cx="21" cy="26"/>
                    </a:xfrm>
                    <a:custGeom>
                      <a:avLst/>
                      <a:gdLst/>
                      <a:ahLst/>
                      <a:cxnLst>
                        <a:cxn ang="0">
                          <a:pos x="5" y="0"/>
                        </a:cxn>
                        <a:cxn ang="0">
                          <a:pos x="2" y="24"/>
                        </a:cxn>
                        <a:cxn ang="0">
                          <a:pos x="17" y="22"/>
                        </a:cxn>
                        <a:cxn ang="0">
                          <a:pos x="5" y="0"/>
                        </a:cxn>
                      </a:cxnLst>
                      <a:rect l="0" t="0" r="r" b="b"/>
                      <a:pathLst>
                        <a:path w="21" h="26">
                          <a:moveTo>
                            <a:pt x="5" y="0"/>
                          </a:moveTo>
                          <a:cubicBezTo>
                            <a:pt x="1" y="10"/>
                            <a:pt x="0" y="13"/>
                            <a:pt x="2" y="24"/>
                          </a:cubicBezTo>
                          <a:cubicBezTo>
                            <a:pt x="7" y="23"/>
                            <a:pt x="13" y="26"/>
                            <a:pt x="17" y="22"/>
                          </a:cubicBezTo>
                          <a:cubicBezTo>
                            <a:pt x="21" y="18"/>
                            <a:pt x="7" y="4"/>
                            <a:pt x="5" y="0"/>
                          </a:cubicBezTo>
                          <a:close/>
                        </a:path>
                      </a:pathLst>
                    </a:custGeom>
                    <a:solidFill>
                      <a:schemeClr val="tx2"/>
                    </a:solidFill>
                    <a:ln w="9525" cap="flat" cmpd="sng">
                      <a:noFill/>
                      <a:prstDash val="solid"/>
                      <a:round/>
                      <a:headEnd/>
                      <a:tailEnd/>
                    </a:ln>
                    <a:effectLst/>
                  </p:spPr>
                  <p:txBody>
                    <a:bodyPr wrap="none" anchor="ctr"/>
                    <a:lstStyle/>
                    <a:p>
                      <a:endParaRPr lang="en-GB"/>
                    </a:p>
                  </p:txBody>
                </p:sp>
                <p:sp>
                  <p:nvSpPr>
                    <p:cNvPr id="565443" name="Freeform 195"/>
                    <p:cNvSpPr>
                      <a:spLocks/>
                    </p:cNvSpPr>
                    <p:nvPr/>
                  </p:nvSpPr>
                  <p:spPr bwMode="auto">
                    <a:xfrm>
                      <a:off x="2818" y="2098"/>
                      <a:ext cx="31" cy="12"/>
                    </a:xfrm>
                    <a:custGeom>
                      <a:avLst/>
                      <a:gdLst/>
                      <a:ahLst/>
                      <a:cxnLst>
                        <a:cxn ang="0">
                          <a:pos x="31" y="0"/>
                        </a:cxn>
                        <a:cxn ang="0">
                          <a:pos x="19" y="12"/>
                        </a:cxn>
                        <a:cxn ang="0">
                          <a:pos x="31" y="0"/>
                        </a:cxn>
                      </a:cxnLst>
                      <a:rect l="0" t="0" r="r" b="b"/>
                      <a:pathLst>
                        <a:path w="31" h="12">
                          <a:moveTo>
                            <a:pt x="31" y="0"/>
                          </a:moveTo>
                          <a:cubicBezTo>
                            <a:pt x="23" y="1"/>
                            <a:pt x="0" y="4"/>
                            <a:pt x="19" y="12"/>
                          </a:cubicBezTo>
                          <a:cubicBezTo>
                            <a:pt x="25" y="2"/>
                            <a:pt x="21" y="6"/>
                            <a:pt x="31" y="0"/>
                          </a:cubicBezTo>
                          <a:close/>
                        </a:path>
                      </a:pathLst>
                    </a:custGeom>
                    <a:gradFill rotWithShape="0">
                      <a:gsLst>
                        <a:gs pos="0">
                          <a:srgbClr val="006600"/>
                        </a:gs>
                        <a:gs pos="50000">
                          <a:srgbClr val="006600">
                            <a:gamma/>
                            <a:shade val="46275"/>
                            <a:invGamma/>
                          </a:srgbClr>
                        </a:gs>
                        <a:gs pos="100000">
                          <a:srgbClr val="006600"/>
                        </a:gs>
                      </a:gsLst>
                      <a:lin ang="2700000" scaled="1"/>
                    </a:gradFill>
                    <a:ln w="9525" cap="flat" cmpd="sng">
                      <a:noFill/>
                      <a:prstDash val="solid"/>
                      <a:round/>
                      <a:headEnd/>
                      <a:tailEnd/>
                    </a:ln>
                    <a:effectLst/>
                  </p:spPr>
                  <p:txBody>
                    <a:bodyPr wrap="none" anchor="ctr"/>
                    <a:lstStyle/>
                    <a:p>
                      <a:endParaRPr lang="en-GB"/>
                    </a:p>
                  </p:txBody>
                </p:sp>
                <p:sp>
                  <p:nvSpPr>
                    <p:cNvPr id="565444" name="Freeform 196"/>
                    <p:cNvSpPr>
                      <a:spLocks/>
                    </p:cNvSpPr>
                    <p:nvPr/>
                  </p:nvSpPr>
                  <p:spPr bwMode="auto">
                    <a:xfrm>
                      <a:off x="2748" y="2150"/>
                      <a:ext cx="42" cy="27"/>
                    </a:xfrm>
                    <a:custGeom>
                      <a:avLst/>
                      <a:gdLst/>
                      <a:ahLst/>
                      <a:cxnLst>
                        <a:cxn ang="0">
                          <a:pos x="26" y="0"/>
                        </a:cxn>
                        <a:cxn ang="0">
                          <a:pos x="29" y="27"/>
                        </a:cxn>
                        <a:cxn ang="0">
                          <a:pos x="26" y="0"/>
                        </a:cxn>
                      </a:cxnLst>
                      <a:rect l="0" t="0" r="r" b="b"/>
                      <a:pathLst>
                        <a:path w="42" h="27">
                          <a:moveTo>
                            <a:pt x="26" y="0"/>
                          </a:moveTo>
                          <a:cubicBezTo>
                            <a:pt x="19" y="15"/>
                            <a:pt x="0" y="12"/>
                            <a:pt x="29" y="27"/>
                          </a:cubicBezTo>
                          <a:cubicBezTo>
                            <a:pt x="42" y="22"/>
                            <a:pt x="31" y="10"/>
                            <a:pt x="26" y="0"/>
                          </a:cubicBezTo>
                          <a:close/>
                        </a:path>
                      </a:pathLst>
                    </a:custGeom>
                    <a:solidFill>
                      <a:schemeClr val="tx2"/>
                    </a:solidFill>
                    <a:ln w="9525" cap="flat" cmpd="sng">
                      <a:noFill/>
                      <a:prstDash val="solid"/>
                      <a:round/>
                      <a:headEnd/>
                      <a:tailEnd/>
                    </a:ln>
                    <a:effectLst/>
                  </p:spPr>
                  <p:txBody>
                    <a:bodyPr wrap="none" anchor="ctr"/>
                    <a:lstStyle/>
                    <a:p>
                      <a:endParaRPr lang="en-GB"/>
                    </a:p>
                  </p:txBody>
                </p:sp>
                <p:sp>
                  <p:nvSpPr>
                    <p:cNvPr id="565445" name="Freeform 197"/>
                    <p:cNvSpPr>
                      <a:spLocks/>
                    </p:cNvSpPr>
                    <p:nvPr/>
                  </p:nvSpPr>
                  <p:spPr bwMode="auto">
                    <a:xfrm>
                      <a:off x="2471" y="2153"/>
                      <a:ext cx="281" cy="136"/>
                    </a:xfrm>
                    <a:custGeom>
                      <a:avLst/>
                      <a:gdLst/>
                      <a:ahLst/>
                      <a:cxnLst>
                        <a:cxn ang="0">
                          <a:pos x="69" y="81"/>
                        </a:cxn>
                        <a:cxn ang="0">
                          <a:pos x="55" y="75"/>
                        </a:cxn>
                        <a:cxn ang="0">
                          <a:pos x="49" y="57"/>
                        </a:cxn>
                        <a:cxn ang="0">
                          <a:pos x="73" y="70"/>
                        </a:cxn>
                        <a:cxn ang="0">
                          <a:pos x="91" y="64"/>
                        </a:cxn>
                        <a:cxn ang="0">
                          <a:pos x="102" y="60"/>
                        </a:cxn>
                        <a:cxn ang="0">
                          <a:pos x="120" y="70"/>
                        </a:cxn>
                        <a:cxn ang="0">
                          <a:pos x="144" y="63"/>
                        </a:cxn>
                        <a:cxn ang="0">
                          <a:pos x="160" y="48"/>
                        </a:cxn>
                        <a:cxn ang="0">
                          <a:pos x="180" y="22"/>
                        </a:cxn>
                        <a:cxn ang="0">
                          <a:pos x="207" y="15"/>
                        </a:cxn>
                        <a:cxn ang="0">
                          <a:pos x="216" y="0"/>
                        </a:cxn>
                        <a:cxn ang="0">
                          <a:pos x="240" y="4"/>
                        </a:cxn>
                        <a:cxn ang="0">
                          <a:pos x="244" y="0"/>
                        </a:cxn>
                        <a:cxn ang="0">
                          <a:pos x="256" y="6"/>
                        </a:cxn>
                        <a:cxn ang="0">
                          <a:pos x="279" y="3"/>
                        </a:cxn>
                        <a:cxn ang="0">
                          <a:pos x="259" y="16"/>
                        </a:cxn>
                        <a:cxn ang="0">
                          <a:pos x="270" y="31"/>
                        </a:cxn>
                        <a:cxn ang="0">
                          <a:pos x="237" y="36"/>
                        </a:cxn>
                        <a:cxn ang="0">
                          <a:pos x="205" y="43"/>
                        </a:cxn>
                        <a:cxn ang="0">
                          <a:pos x="202" y="57"/>
                        </a:cxn>
                        <a:cxn ang="0">
                          <a:pos x="189" y="67"/>
                        </a:cxn>
                        <a:cxn ang="0">
                          <a:pos x="183" y="78"/>
                        </a:cxn>
                        <a:cxn ang="0">
                          <a:pos x="162" y="88"/>
                        </a:cxn>
                        <a:cxn ang="0">
                          <a:pos x="157" y="103"/>
                        </a:cxn>
                        <a:cxn ang="0">
                          <a:pos x="132" y="118"/>
                        </a:cxn>
                        <a:cxn ang="0">
                          <a:pos x="120" y="130"/>
                        </a:cxn>
                        <a:cxn ang="0">
                          <a:pos x="96" y="136"/>
                        </a:cxn>
                        <a:cxn ang="0">
                          <a:pos x="72" y="124"/>
                        </a:cxn>
                        <a:cxn ang="0">
                          <a:pos x="60" y="117"/>
                        </a:cxn>
                        <a:cxn ang="0">
                          <a:pos x="19" y="93"/>
                        </a:cxn>
                        <a:cxn ang="0">
                          <a:pos x="9" y="82"/>
                        </a:cxn>
                        <a:cxn ang="0">
                          <a:pos x="0" y="75"/>
                        </a:cxn>
                        <a:cxn ang="0">
                          <a:pos x="61" y="87"/>
                        </a:cxn>
                        <a:cxn ang="0">
                          <a:pos x="70" y="85"/>
                        </a:cxn>
                        <a:cxn ang="0">
                          <a:pos x="69" y="81"/>
                        </a:cxn>
                      </a:cxnLst>
                      <a:rect l="0" t="0" r="r" b="b"/>
                      <a:pathLst>
                        <a:path w="281" h="136">
                          <a:moveTo>
                            <a:pt x="69" y="81"/>
                          </a:moveTo>
                          <a:cubicBezTo>
                            <a:pt x="64" y="78"/>
                            <a:pt x="61" y="76"/>
                            <a:pt x="55" y="75"/>
                          </a:cubicBezTo>
                          <a:cubicBezTo>
                            <a:pt x="50" y="66"/>
                            <a:pt x="48" y="68"/>
                            <a:pt x="49" y="57"/>
                          </a:cubicBezTo>
                          <a:cubicBezTo>
                            <a:pt x="62" y="58"/>
                            <a:pt x="63" y="62"/>
                            <a:pt x="73" y="70"/>
                          </a:cubicBezTo>
                          <a:cubicBezTo>
                            <a:pt x="79" y="57"/>
                            <a:pt x="75" y="61"/>
                            <a:pt x="91" y="64"/>
                          </a:cubicBezTo>
                          <a:cubicBezTo>
                            <a:pt x="100" y="68"/>
                            <a:pt x="93" y="62"/>
                            <a:pt x="102" y="60"/>
                          </a:cubicBezTo>
                          <a:cubicBezTo>
                            <a:pt x="109" y="63"/>
                            <a:pt x="114" y="66"/>
                            <a:pt x="120" y="70"/>
                          </a:cubicBezTo>
                          <a:cubicBezTo>
                            <a:pt x="127" y="65"/>
                            <a:pt x="144" y="63"/>
                            <a:pt x="144" y="63"/>
                          </a:cubicBezTo>
                          <a:cubicBezTo>
                            <a:pt x="150" y="55"/>
                            <a:pt x="152" y="54"/>
                            <a:pt x="160" y="48"/>
                          </a:cubicBezTo>
                          <a:cubicBezTo>
                            <a:pt x="158" y="31"/>
                            <a:pt x="163" y="24"/>
                            <a:pt x="180" y="22"/>
                          </a:cubicBezTo>
                          <a:cubicBezTo>
                            <a:pt x="187" y="17"/>
                            <a:pt x="198" y="16"/>
                            <a:pt x="207" y="15"/>
                          </a:cubicBezTo>
                          <a:cubicBezTo>
                            <a:pt x="214" y="12"/>
                            <a:pt x="213" y="6"/>
                            <a:pt x="216" y="0"/>
                          </a:cubicBezTo>
                          <a:cubicBezTo>
                            <a:pt x="224" y="1"/>
                            <a:pt x="232" y="3"/>
                            <a:pt x="240" y="4"/>
                          </a:cubicBezTo>
                          <a:cubicBezTo>
                            <a:pt x="241" y="3"/>
                            <a:pt x="242" y="0"/>
                            <a:pt x="244" y="0"/>
                          </a:cubicBezTo>
                          <a:cubicBezTo>
                            <a:pt x="248" y="1"/>
                            <a:pt x="256" y="6"/>
                            <a:pt x="256" y="6"/>
                          </a:cubicBezTo>
                          <a:cubicBezTo>
                            <a:pt x="266" y="2"/>
                            <a:pt x="266" y="1"/>
                            <a:pt x="279" y="3"/>
                          </a:cubicBezTo>
                          <a:cubicBezTo>
                            <a:pt x="281" y="20"/>
                            <a:pt x="271" y="9"/>
                            <a:pt x="259" y="16"/>
                          </a:cubicBezTo>
                          <a:cubicBezTo>
                            <a:pt x="261" y="26"/>
                            <a:pt x="262" y="26"/>
                            <a:pt x="270" y="31"/>
                          </a:cubicBezTo>
                          <a:cubicBezTo>
                            <a:pt x="266" y="46"/>
                            <a:pt x="250" y="37"/>
                            <a:pt x="237" y="36"/>
                          </a:cubicBezTo>
                          <a:cubicBezTo>
                            <a:pt x="224" y="36"/>
                            <a:pt x="211" y="31"/>
                            <a:pt x="205" y="43"/>
                          </a:cubicBezTo>
                          <a:cubicBezTo>
                            <a:pt x="215" y="53"/>
                            <a:pt x="215" y="54"/>
                            <a:pt x="202" y="57"/>
                          </a:cubicBezTo>
                          <a:cubicBezTo>
                            <a:pt x="197" y="61"/>
                            <a:pt x="195" y="64"/>
                            <a:pt x="189" y="67"/>
                          </a:cubicBezTo>
                          <a:cubicBezTo>
                            <a:pt x="179" y="65"/>
                            <a:pt x="180" y="69"/>
                            <a:pt x="183" y="78"/>
                          </a:cubicBezTo>
                          <a:cubicBezTo>
                            <a:pt x="179" y="87"/>
                            <a:pt x="169" y="81"/>
                            <a:pt x="162" y="88"/>
                          </a:cubicBezTo>
                          <a:cubicBezTo>
                            <a:pt x="160" y="93"/>
                            <a:pt x="159" y="98"/>
                            <a:pt x="157" y="103"/>
                          </a:cubicBezTo>
                          <a:cubicBezTo>
                            <a:pt x="155" y="122"/>
                            <a:pt x="152" y="117"/>
                            <a:pt x="132" y="118"/>
                          </a:cubicBezTo>
                          <a:cubicBezTo>
                            <a:pt x="126" y="122"/>
                            <a:pt x="125" y="126"/>
                            <a:pt x="120" y="130"/>
                          </a:cubicBezTo>
                          <a:cubicBezTo>
                            <a:pt x="108" y="128"/>
                            <a:pt x="106" y="128"/>
                            <a:pt x="96" y="136"/>
                          </a:cubicBezTo>
                          <a:cubicBezTo>
                            <a:pt x="81" y="135"/>
                            <a:pt x="83" y="130"/>
                            <a:pt x="72" y="124"/>
                          </a:cubicBezTo>
                          <a:cubicBezTo>
                            <a:pt x="68" y="122"/>
                            <a:pt x="60" y="117"/>
                            <a:pt x="60" y="117"/>
                          </a:cubicBezTo>
                          <a:cubicBezTo>
                            <a:pt x="53" y="99"/>
                            <a:pt x="37" y="94"/>
                            <a:pt x="19" y="93"/>
                          </a:cubicBezTo>
                          <a:cubicBezTo>
                            <a:pt x="13" y="90"/>
                            <a:pt x="13" y="86"/>
                            <a:pt x="9" y="82"/>
                          </a:cubicBezTo>
                          <a:cubicBezTo>
                            <a:pt x="6" y="79"/>
                            <a:pt x="0" y="75"/>
                            <a:pt x="0" y="75"/>
                          </a:cubicBezTo>
                          <a:cubicBezTo>
                            <a:pt x="25" y="71"/>
                            <a:pt x="40" y="77"/>
                            <a:pt x="61" y="87"/>
                          </a:cubicBezTo>
                          <a:cubicBezTo>
                            <a:pt x="64" y="86"/>
                            <a:pt x="68" y="87"/>
                            <a:pt x="70" y="85"/>
                          </a:cubicBezTo>
                          <a:cubicBezTo>
                            <a:pt x="71" y="84"/>
                            <a:pt x="69" y="80"/>
                            <a:pt x="69" y="81"/>
                          </a:cubicBezTo>
                          <a:close/>
                        </a:path>
                      </a:pathLst>
                    </a:custGeom>
                    <a:solidFill>
                      <a:schemeClr val="tx2"/>
                    </a:solidFill>
                    <a:ln w="9525" cap="flat" cmpd="sng">
                      <a:noFill/>
                      <a:prstDash val="solid"/>
                      <a:round/>
                      <a:headEnd/>
                      <a:tailEnd/>
                    </a:ln>
                    <a:effectLst/>
                  </p:spPr>
                  <p:txBody>
                    <a:bodyPr wrap="none" anchor="ctr"/>
                    <a:lstStyle/>
                    <a:p>
                      <a:endParaRPr lang="en-GB"/>
                    </a:p>
                  </p:txBody>
                </p:sp>
                <p:sp>
                  <p:nvSpPr>
                    <p:cNvPr id="565446" name="Freeform 198"/>
                    <p:cNvSpPr>
                      <a:spLocks/>
                    </p:cNvSpPr>
                    <p:nvPr/>
                  </p:nvSpPr>
                  <p:spPr bwMode="auto">
                    <a:xfrm>
                      <a:off x="2709" y="2130"/>
                      <a:ext cx="14" cy="15"/>
                    </a:xfrm>
                    <a:custGeom>
                      <a:avLst/>
                      <a:gdLst/>
                      <a:ahLst/>
                      <a:cxnLst>
                        <a:cxn ang="0">
                          <a:pos x="14" y="6"/>
                        </a:cxn>
                        <a:cxn ang="0">
                          <a:pos x="0" y="6"/>
                        </a:cxn>
                        <a:cxn ang="0">
                          <a:pos x="14" y="6"/>
                        </a:cxn>
                      </a:cxnLst>
                      <a:rect l="0" t="0" r="r" b="b"/>
                      <a:pathLst>
                        <a:path w="14" h="15">
                          <a:moveTo>
                            <a:pt x="14" y="6"/>
                          </a:moveTo>
                          <a:cubicBezTo>
                            <a:pt x="7" y="5"/>
                            <a:pt x="5" y="0"/>
                            <a:pt x="0" y="6"/>
                          </a:cubicBezTo>
                          <a:cubicBezTo>
                            <a:pt x="3" y="15"/>
                            <a:pt x="14" y="12"/>
                            <a:pt x="14" y="6"/>
                          </a:cubicBezTo>
                          <a:close/>
                        </a:path>
                      </a:pathLst>
                    </a:custGeom>
                    <a:gradFill rotWithShape="0">
                      <a:gsLst>
                        <a:gs pos="0">
                          <a:srgbClr val="006600"/>
                        </a:gs>
                        <a:gs pos="50000">
                          <a:srgbClr val="006600">
                            <a:gamma/>
                            <a:shade val="46275"/>
                            <a:invGamma/>
                          </a:srgbClr>
                        </a:gs>
                        <a:gs pos="100000">
                          <a:srgbClr val="006600"/>
                        </a:gs>
                      </a:gsLst>
                      <a:lin ang="2700000" scaled="1"/>
                    </a:gradFill>
                    <a:ln w="9525" cap="flat" cmpd="sng">
                      <a:noFill/>
                      <a:prstDash val="solid"/>
                      <a:round/>
                      <a:headEnd/>
                      <a:tailEnd/>
                    </a:ln>
                    <a:effectLst/>
                  </p:spPr>
                  <p:txBody>
                    <a:bodyPr wrap="none" anchor="ctr"/>
                    <a:lstStyle/>
                    <a:p>
                      <a:endParaRPr lang="en-GB"/>
                    </a:p>
                  </p:txBody>
                </p:sp>
                <p:sp>
                  <p:nvSpPr>
                    <p:cNvPr id="565447" name="Freeform 199"/>
                    <p:cNvSpPr>
                      <a:spLocks/>
                    </p:cNvSpPr>
                    <p:nvPr/>
                  </p:nvSpPr>
                  <p:spPr bwMode="auto">
                    <a:xfrm>
                      <a:off x="2979" y="2344"/>
                      <a:ext cx="28" cy="23"/>
                    </a:xfrm>
                    <a:custGeom>
                      <a:avLst/>
                      <a:gdLst/>
                      <a:ahLst/>
                      <a:cxnLst>
                        <a:cxn ang="0">
                          <a:pos x="26" y="2"/>
                        </a:cxn>
                        <a:cxn ang="0">
                          <a:pos x="0" y="17"/>
                        </a:cxn>
                        <a:cxn ang="0">
                          <a:pos x="18" y="22"/>
                        </a:cxn>
                        <a:cxn ang="0">
                          <a:pos x="21" y="10"/>
                        </a:cxn>
                        <a:cxn ang="0">
                          <a:pos x="26" y="2"/>
                        </a:cxn>
                      </a:cxnLst>
                      <a:rect l="0" t="0" r="r" b="b"/>
                      <a:pathLst>
                        <a:path w="28" h="23">
                          <a:moveTo>
                            <a:pt x="26" y="2"/>
                          </a:moveTo>
                          <a:cubicBezTo>
                            <a:pt x="8" y="5"/>
                            <a:pt x="14" y="14"/>
                            <a:pt x="0" y="17"/>
                          </a:cubicBezTo>
                          <a:cubicBezTo>
                            <a:pt x="7" y="23"/>
                            <a:pt x="9" y="23"/>
                            <a:pt x="18" y="22"/>
                          </a:cubicBezTo>
                          <a:cubicBezTo>
                            <a:pt x="20" y="18"/>
                            <a:pt x="19" y="13"/>
                            <a:pt x="21" y="10"/>
                          </a:cubicBezTo>
                          <a:cubicBezTo>
                            <a:pt x="28" y="0"/>
                            <a:pt x="26" y="18"/>
                            <a:pt x="26" y="2"/>
                          </a:cubicBezTo>
                          <a:close/>
                        </a:path>
                      </a:pathLst>
                    </a:custGeom>
                    <a:solidFill>
                      <a:schemeClr val="tx2"/>
                    </a:solidFill>
                    <a:ln w="9525" cap="flat" cmpd="sng">
                      <a:noFill/>
                      <a:prstDash val="solid"/>
                      <a:round/>
                      <a:headEnd/>
                      <a:tailEnd/>
                    </a:ln>
                    <a:effectLst/>
                  </p:spPr>
                  <p:txBody>
                    <a:bodyPr wrap="none" anchor="ctr"/>
                    <a:lstStyle/>
                    <a:p>
                      <a:endParaRPr lang="en-GB"/>
                    </a:p>
                  </p:txBody>
                </p:sp>
              </p:grpSp>
            </p:grpSp>
            <p:sp>
              <p:nvSpPr>
                <p:cNvPr id="565448" name="Text Box 200"/>
                <p:cNvSpPr txBox="1">
                  <a:spLocks noChangeArrowheads="1"/>
                </p:cNvSpPr>
                <p:nvPr/>
              </p:nvSpPr>
              <p:spPr bwMode="auto">
                <a:xfrm rot="-1596101">
                  <a:off x="3311" y="1975"/>
                  <a:ext cx="1122" cy="318"/>
                </a:xfrm>
                <a:prstGeom prst="rect">
                  <a:avLst/>
                </a:prstGeom>
                <a:noFill/>
                <a:ln w="9525">
                  <a:noFill/>
                  <a:miter lim="800000"/>
                  <a:headEnd/>
                  <a:tailEnd/>
                </a:ln>
                <a:effectLst/>
              </p:spPr>
              <p:txBody>
                <a:bodyPr wrap="none">
                  <a:spAutoFit/>
                </a:bodyPr>
                <a:lstStyle/>
                <a:p>
                  <a:pPr algn="r" eaLnBrk="0" hangingPunct="0"/>
                  <a:r>
                    <a:rPr lang="en-GB" sz="1200" b="1" i="1">
                      <a:solidFill>
                        <a:schemeClr val="bg1"/>
                      </a:solidFill>
                      <a:cs typeface="Arial" charset="0"/>
                    </a:rPr>
                    <a:t>KNOWLEDGE </a:t>
                  </a:r>
                  <a:r>
                    <a:rPr lang="en-GB" sz="1200" b="1" i="1">
                      <a:solidFill>
                        <a:srgbClr val="003300"/>
                      </a:solidFill>
                      <a:cs typeface="Arial" charset="0"/>
                    </a:rPr>
                    <a:t>  .</a:t>
                  </a:r>
                </a:p>
                <a:p>
                  <a:pPr algn="r" eaLnBrk="0" hangingPunct="0"/>
                  <a:r>
                    <a:rPr lang="en-GB" sz="1200" b="1" i="1">
                      <a:solidFill>
                        <a:schemeClr val="bg1"/>
                      </a:solidFill>
                      <a:cs typeface="Arial" charset="0"/>
                    </a:rPr>
                    <a:t>INFRASTRUCTURE</a:t>
                  </a:r>
                </a:p>
              </p:txBody>
            </p:sp>
          </p:grpSp>
        </p:grp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oter Placeholder 1"/>
          <p:cNvSpPr>
            <a:spLocks noGrp="1"/>
          </p:cNvSpPr>
          <p:nvPr>
            <p:ph type="ftr" sz="quarter" idx="10"/>
          </p:nvPr>
        </p:nvSpPr>
        <p:spPr>
          <a:noFill/>
        </p:spPr>
        <p:txBody>
          <a:bodyPr/>
          <a:lstStyle/>
          <a:p>
            <a:pPr algn="r" rtl="0" fontAlgn="base">
              <a:spcBef>
                <a:spcPct val="0"/>
              </a:spcBef>
              <a:spcAft>
                <a:spcPct val="0"/>
              </a:spcAft>
            </a:pPr>
            <a:r>
              <a:rPr lang="en-US" sz="1200" b="1" kern="1200" smtClean="0">
                <a:solidFill>
                  <a:prstClr val="black"/>
                </a:solidFill>
                <a:latin typeface="Arial" charset="0"/>
                <a:ea typeface="+mn-ea"/>
                <a:cs typeface="+mn-cs"/>
              </a:rPr>
              <a:t>David Groep, Belnet Networking Conference 2008</a:t>
            </a:r>
            <a:endParaRPr lang="en-GB" sz="1200" b="1" kern="1200">
              <a:solidFill>
                <a:prstClr val="black"/>
              </a:solidFill>
              <a:latin typeface="Arial" charset="0"/>
              <a:ea typeface="+mn-ea"/>
              <a:cs typeface="+mn-cs"/>
            </a:endParaRPr>
          </a:p>
        </p:txBody>
      </p:sp>
      <p:sp>
        <p:nvSpPr>
          <p:cNvPr id="7171" name="Slide Number Placeholder 2"/>
          <p:cNvSpPr>
            <a:spLocks noGrp="1"/>
          </p:cNvSpPr>
          <p:nvPr>
            <p:ph type="sldNum" sz="quarter" idx="11"/>
          </p:nvPr>
        </p:nvSpPr>
        <p:spPr>
          <a:noFill/>
        </p:spPr>
        <p:txBody>
          <a:bodyPr/>
          <a:lstStyle/>
          <a:p>
            <a:pPr algn="r" rtl="0" fontAlgn="base">
              <a:spcBef>
                <a:spcPct val="0"/>
              </a:spcBef>
              <a:spcAft>
                <a:spcPct val="0"/>
              </a:spcAft>
            </a:pPr>
            <a:fld id="{5D4C0392-C6E5-43EE-843D-852C8B3BE565}" type="slidenum">
              <a:rPr lang="en-GB" sz="1200" b="1" kern="1200">
                <a:solidFill>
                  <a:prstClr val="black"/>
                </a:solidFill>
                <a:latin typeface="Arial" charset="0"/>
                <a:ea typeface="+mn-ea"/>
                <a:cs typeface="+mn-cs"/>
              </a:rPr>
              <a:pPr algn="r" rtl="0" fontAlgn="base">
                <a:spcBef>
                  <a:spcPct val="0"/>
                </a:spcBef>
                <a:spcAft>
                  <a:spcPct val="0"/>
                </a:spcAft>
              </a:pPr>
              <a:t>8</a:t>
            </a:fld>
            <a:endParaRPr lang="en-GB" sz="1200" b="1" kern="1200">
              <a:solidFill>
                <a:prstClr val="black"/>
              </a:solidFill>
              <a:latin typeface="Arial" charset="0"/>
              <a:ea typeface="+mn-ea"/>
              <a:cs typeface="+mn-cs"/>
            </a:endParaRPr>
          </a:p>
        </p:txBody>
      </p:sp>
      <p:sp>
        <p:nvSpPr>
          <p:cNvPr id="7172" name="Rectangle 4"/>
          <p:cNvSpPr>
            <a:spLocks noGrp="1" noChangeArrowheads="1"/>
          </p:cNvSpPr>
          <p:nvPr>
            <p:ph type="title" idx="4294967295"/>
          </p:nvPr>
        </p:nvSpPr>
        <p:spPr/>
        <p:txBody>
          <a:bodyPr/>
          <a:lstStyle/>
          <a:p>
            <a:pPr eaLnBrk="1" hangingPunct="1"/>
            <a:r>
              <a:rPr lang="en-GB" smtClean="0"/>
              <a:t>EGEE-III</a:t>
            </a:r>
          </a:p>
        </p:txBody>
      </p:sp>
      <p:sp>
        <p:nvSpPr>
          <p:cNvPr id="7173" name="Rectangle 5"/>
          <p:cNvSpPr>
            <a:spLocks noGrp="1" noChangeArrowheads="1"/>
          </p:cNvSpPr>
          <p:nvPr>
            <p:ph type="body" idx="4294967295"/>
          </p:nvPr>
        </p:nvSpPr>
        <p:spPr>
          <a:xfrm>
            <a:off x="152400" y="3581400"/>
            <a:ext cx="4800600" cy="2514600"/>
          </a:xfrm>
        </p:spPr>
        <p:txBody>
          <a:bodyPr/>
          <a:lstStyle/>
          <a:p>
            <a:pPr eaLnBrk="1" hangingPunct="1">
              <a:lnSpc>
                <a:spcPct val="80000"/>
              </a:lnSpc>
              <a:buFontTx/>
              <a:buNone/>
            </a:pPr>
            <a:r>
              <a:rPr lang="en-GB" sz="2800" smtClean="0"/>
              <a:t>Main Objectives</a:t>
            </a:r>
          </a:p>
          <a:p>
            <a:pPr lvl="1" eaLnBrk="1" hangingPunct="1">
              <a:lnSpc>
                <a:spcPct val="90000"/>
              </a:lnSpc>
            </a:pPr>
            <a:r>
              <a:rPr lang="en-US" sz="1900" smtClean="0">
                <a:solidFill>
                  <a:srgbClr val="2B519A"/>
                </a:solidFill>
              </a:rPr>
              <a:t>Expand/optimise existing EGEE infrastructure, include more resources and user communities</a:t>
            </a:r>
          </a:p>
          <a:p>
            <a:pPr lvl="1" eaLnBrk="1" hangingPunct="1">
              <a:lnSpc>
                <a:spcPct val="90000"/>
              </a:lnSpc>
            </a:pPr>
            <a:r>
              <a:rPr lang="en-US" sz="1900" smtClean="0">
                <a:solidFill>
                  <a:srgbClr val="2B519A"/>
                </a:solidFill>
              </a:rPr>
              <a:t>Prepare migration from a project-based model to a sustainable federated infrastructure based on National Grid Initiatives</a:t>
            </a:r>
          </a:p>
        </p:txBody>
      </p:sp>
      <p:graphicFrame>
        <p:nvGraphicFramePr>
          <p:cNvPr id="9" name="Chart 8"/>
          <p:cNvGraphicFramePr>
            <a:graphicFrameLocks/>
          </p:cNvGraphicFramePr>
          <p:nvPr/>
        </p:nvGraphicFramePr>
        <p:xfrm>
          <a:off x="4724400" y="3276600"/>
          <a:ext cx="4419600" cy="2590800"/>
        </p:xfrm>
        <a:graphic>
          <a:graphicData uri="http://schemas.openxmlformats.org/drawingml/2006/chart">
            <c:chart xmlns:c="http://schemas.openxmlformats.org/drawingml/2006/chart" xmlns:r="http://schemas.openxmlformats.org/officeDocument/2006/relationships" r:id="rId3"/>
          </a:graphicData>
        </a:graphic>
      </p:graphicFrame>
      <p:pic>
        <p:nvPicPr>
          <p:cNvPr id="7175" name="Picture 12" descr="ConsortiumMap_APO_200907_Colour"/>
          <p:cNvPicPr>
            <a:picLocks noChangeAspect="1" noChangeArrowheads="1"/>
          </p:cNvPicPr>
          <p:nvPr/>
        </p:nvPicPr>
        <p:blipFill>
          <a:blip r:embed="rId4" cstate="screen"/>
          <a:srcRect/>
          <a:stretch>
            <a:fillRect/>
          </a:stretch>
        </p:blipFill>
        <p:spPr bwMode="auto">
          <a:xfrm>
            <a:off x="0" y="838200"/>
            <a:ext cx="9144000" cy="2133600"/>
          </a:xfrm>
          <a:prstGeom prst="rect">
            <a:avLst/>
          </a:prstGeom>
          <a:noFill/>
          <a:ln w="9525">
            <a:noFill/>
            <a:miter lim="800000"/>
            <a:headEnd/>
            <a:tailEnd/>
          </a:ln>
        </p:spPr>
      </p:pic>
      <p:sp>
        <p:nvSpPr>
          <p:cNvPr id="11" name="Text Box 6"/>
          <p:cNvSpPr txBox="1">
            <a:spLocks noChangeArrowheads="1"/>
          </p:cNvSpPr>
          <p:nvPr/>
        </p:nvSpPr>
        <p:spPr bwMode="auto">
          <a:xfrm>
            <a:off x="0" y="2955925"/>
            <a:ext cx="9144000" cy="396875"/>
          </a:xfrm>
          <a:prstGeom prst="rect">
            <a:avLst/>
          </a:prstGeom>
          <a:gradFill rotWithShape="1">
            <a:gsLst>
              <a:gs pos="0">
                <a:schemeClr val="bg1">
                  <a:alpha val="60001"/>
                </a:schemeClr>
              </a:gs>
              <a:gs pos="100000">
                <a:schemeClr val="bg1">
                  <a:gamma/>
                  <a:tint val="0"/>
                  <a:invGamma/>
                  <a:alpha val="60001"/>
                </a:schemeClr>
              </a:gs>
            </a:gsLst>
            <a:lin ang="5400000" scaled="1"/>
          </a:gradFill>
          <a:ln w="9525">
            <a:noFill/>
            <a:miter lim="800000"/>
            <a:headEnd/>
            <a:tailEnd/>
          </a:ln>
          <a:effectLst/>
        </p:spPr>
        <p:txBody>
          <a:bodyPr>
            <a:spAutoFit/>
          </a:bodyPr>
          <a:lstStyle/>
          <a:p>
            <a:pPr algn="ctr" rtl="0" fontAlgn="base">
              <a:spcBef>
                <a:spcPct val="0"/>
              </a:spcBef>
              <a:spcAft>
                <a:spcPct val="0"/>
              </a:spcAft>
              <a:buClr>
                <a:srgbClr val="4E5B6F"/>
              </a:buClr>
              <a:defRPr/>
            </a:pPr>
            <a:r>
              <a:rPr lang="en-US" sz="2000" b="1" kern="1200">
                <a:solidFill>
                  <a:prstClr val="black"/>
                </a:solidFill>
                <a:latin typeface="Arial" charset="0"/>
                <a:ea typeface="+mn-ea"/>
                <a:cs typeface="+mn-cs"/>
              </a:rPr>
              <a:t> </a:t>
            </a:r>
            <a:r>
              <a:rPr lang="en-US" sz="1900" b="1" kern="1200">
                <a:solidFill>
                  <a:prstClr val="black"/>
                </a:solidFill>
                <a:latin typeface="Arial" charset="0"/>
                <a:ea typeface="+mn-ea"/>
                <a:cs typeface="+mn-cs"/>
              </a:rPr>
              <a:t>Flagship Grid infrastructure project co-funded by the European Commission</a:t>
            </a:r>
            <a:endParaRPr lang="en-GB" sz="1900" b="1" kern="1200">
              <a:solidFill>
                <a:prstClr val="black"/>
              </a:solidFill>
              <a:latin typeface="Arial" charset="0"/>
              <a:ea typeface="+mn-ea"/>
              <a:cs typeface="+mn-cs"/>
            </a:endParaRPr>
          </a:p>
        </p:txBody>
      </p:sp>
      <p:sp>
        <p:nvSpPr>
          <p:cNvPr id="7177" name="TextBox 11"/>
          <p:cNvSpPr txBox="1">
            <a:spLocks noChangeArrowheads="1"/>
          </p:cNvSpPr>
          <p:nvPr/>
        </p:nvSpPr>
        <p:spPr bwMode="auto">
          <a:xfrm>
            <a:off x="4800600" y="5791200"/>
            <a:ext cx="4114800" cy="646113"/>
          </a:xfrm>
          <a:prstGeom prst="rect">
            <a:avLst/>
          </a:prstGeom>
          <a:noFill/>
          <a:ln w="9525">
            <a:noFill/>
            <a:miter lim="800000"/>
            <a:headEnd/>
            <a:tailEnd/>
          </a:ln>
        </p:spPr>
        <p:txBody>
          <a:bodyPr>
            <a:spAutoFit/>
          </a:bodyPr>
          <a:lstStyle/>
          <a:p>
            <a:pPr algn="l" rtl="0" fontAlgn="base">
              <a:spcBef>
                <a:spcPct val="0"/>
              </a:spcBef>
              <a:spcAft>
                <a:spcPct val="0"/>
              </a:spcAft>
            </a:pPr>
            <a:r>
              <a:rPr lang="en-US" sz="1200" kern="1200">
                <a:solidFill>
                  <a:prstClr val="black"/>
                </a:solidFill>
                <a:latin typeface="Arial" charset="0"/>
                <a:ea typeface="+mn-ea"/>
                <a:cs typeface="+mn-cs"/>
              </a:rPr>
              <a:t>Duration: 2 years </a:t>
            </a:r>
          </a:p>
          <a:p>
            <a:pPr algn="l" rtl="0" fontAlgn="base">
              <a:spcBef>
                <a:spcPct val="0"/>
              </a:spcBef>
              <a:spcAft>
                <a:spcPct val="0"/>
              </a:spcAft>
            </a:pPr>
            <a:r>
              <a:rPr lang="en-US" sz="1200" kern="1200">
                <a:solidFill>
                  <a:prstClr val="black"/>
                </a:solidFill>
                <a:latin typeface="Arial" charset="0"/>
                <a:ea typeface="+mn-ea"/>
                <a:cs typeface="+mn-cs"/>
              </a:rPr>
              <a:t>Consortium: ~140 organisations across 33 countries</a:t>
            </a:r>
          </a:p>
          <a:p>
            <a:pPr algn="l" rtl="0" fontAlgn="base">
              <a:spcBef>
                <a:spcPct val="0"/>
              </a:spcBef>
              <a:spcAft>
                <a:spcPct val="0"/>
              </a:spcAft>
            </a:pPr>
            <a:r>
              <a:rPr lang="en-US" sz="1200" kern="1200">
                <a:solidFill>
                  <a:prstClr val="black"/>
                </a:solidFill>
                <a:latin typeface="Arial" charset="0"/>
                <a:ea typeface="+mn-ea"/>
                <a:cs typeface="+mn-cs"/>
              </a:rPr>
              <a:t>EC co-funding: 32Million €</a:t>
            </a:r>
            <a:endParaRPr lang="en-GB" sz="1200" kern="1200">
              <a:solidFill>
                <a:prstClr val="black"/>
              </a:solidFill>
              <a:latin typeface="Arial" charset="0"/>
              <a:ea typeface="+mn-ea"/>
              <a:cs typeface="+mn-c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ooter Placeholder 3"/>
          <p:cNvSpPr>
            <a:spLocks noGrp="1"/>
          </p:cNvSpPr>
          <p:nvPr>
            <p:ph type="ftr" sz="quarter" idx="10"/>
          </p:nvPr>
        </p:nvSpPr>
        <p:spPr>
          <a:noFill/>
        </p:spPr>
        <p:txBody>
          <a:bodyPr/>
          <a:lstStyle/>
          <a:p>
            <a:r>
              <a:rPr lang="en-US" smtClean="0"/>
              <a:t>David Groep, Belnet Networking Conference 2008</a:t>
            </a:r>
            <a:endParaRPr lang="en-GB"/>
          </a:p>
        </p:txBody>
      </p:sp>
      <p:sp>
        <p:nvSpPr>
          <p:cNvPr id="18435" name="Slide Number Placeholder 4"/>
          <p:cNvSpPr>
            <a:spLocks noGrp="1"/>
          </p:cNvSpPr>
          <p:nvPr>
            <p:ph type="sldNum" sz="quarter" idx="11"/>
          </p:nvPr>
        </p:nvSpPr>
        <p:spPr>
          <a:noFill/>
        </p:spPr>
        <p:txBody>
          <a:bodyPr/>
          <a:lstStyle/>
          <a:p>
            <a:fld id="{32F0006A-4B80-44F4-8D9C-D6BE1FE845B5}" type="slidenum">
              <a:rPr lang="en-GB"/>
              <a:pPr/>
              <a:t>9</a:t>
            </a:fld>
            <a:endParaRPr lang="en-GB"/>
          </a:p>
        </p:txBody>
      </p:sp>
      <p:sp>
        <p:nvSpPr>
          <p:cNvPr id="18436" name="Rectangle 2"/>
          <p:cNvSpPr>
            <a:spLocks noGrp="1" noChangeArrowheads="1"/>
          </p:cNvSpPr>
          <p:nvPr>
            <p:ph type="title"/>
          </p:nvPr>
        </p:nvSpPr>
        <p:spPr/>
        <p:txBody>
          <a:bodyPr/>
          <a:lstStyle/>
          <a:p>
            <a:pPr eaLnBrk="1" hangingPunct="1"/>
            <a:r>
              <a:rPr lang="en-GB" smtClean="0"/>
              <a:t>EGEE – What do we deliver?</a:t>
            </a:r>
          </a:p>
        </p:txBody>
      </p:sp>
      <p:sp>
        <p:nvSpPr>
          <p:cNvPr id="18437" name="Rectangle 3"/>
          <p:cNvSpPr>
            <a:spLocks noGrp="1" noChangeArrowheads="1"/>
          </p:cNvSpPr>
          <p:nvPr>
            <p:ph type="body" idx="1"/>
          </p:nvPr>
        </p:nvSpPr>
        <p:spPr>
          <a:xfrm>
            <a:off x="0" y="776288"/>
            <a:ext cx="6858000" cy="5548312"/>
          </a:xfrm>
        </p:spPr>
        <p:txBody>
          <a:bodyPr/>
          <a:lstStyle/>
          <a:p>
            <a:pPr eaLnBrk="1" hangingPunct="1">
              <a:lnSpc>
                <a:spcPct val="80000"/>
              </a:lnSpc>
            </a:pPr>
            <a:r>
              <a:rPr lang="en-GB" sz="2000" smtClean="0"/>
              <a:t>Infrastructure operation</a:t>
            </a:r>
          </a:p>
          <a:p>
            <a:pPr lvl="1" eaLnBrk="1" hangingPunct="1">
              <a:lnSpc>
                <a:spcPct val="80000"/>
              </a:lnSpc>
            </a:pPr>
            <a:r>
              <a:rPr lang="en-US" sz="1700" b="1" smtClean="0">
                <a:ea typeface="ＭＳ Ｐゴシック" pitchFamily="-108" charset="-128"/>
              </a:rPr>
              <a:t>Sites distributed across many countries</a:t>
            </a:r>
          </a:p>
          <a:p>
            <a:pPr lvl="2" eaLnBrk="1" hangingPunct="1">
              <a:lnSpc>
                <a:spcPct val="80000"/>
              </a:lnSpc>
            </a:pPr>
            <a:r>
              <a:rPr lang="en-US" sz="1500" b="1" smtClean="0">
                <a:ea typeface="ＭＳ Ｐゴシック" pitchFamily="-108" charset="-128"/>
              </a:rPr>
              <a:t>Large quantity of CPUs and  storage</a:t>
            </a:r>
            <a:endParaRPr lang="en-GB" sz="1600" b="1" smtClean="0">
              <a:ea typeface="ＭＳ Ｐゴシック" pitchFamily="-108" charset="-128"/>
            </a:endParaRPr>
          </a:p>
          <a:p>
            <a:pPr lvl="2" eaLnBrk="1" hangingPunct="1">
              <a:lnSpc>
                <a:spcPct val="80000"/>
              </a:lnSpc>
            </a:pPr>
            <a:r>
              <a:rPr lang="en-GB" sz="1500" b="1" smtClean="0">
                <a:ea typeface="ＭＳ Ｐゴシック" pitchFamily="-108" charset="-128"/>
              </a:rPr>
              <a:t>Continuous monitoring of grid services &amp; automated site configuration/management</a:t>
            </a:r>
          </a:p>
          <a:p>
            <a:pPr lvl="2" eaLnBrk="1" hangingPunct="1">
              <a:lnSpc>
                <a:spcPct val="80000"/>
              </a:lnSpc>
            </a:pPr>
            <a:r>
              <a:rPr lang="en-US" sz="1600" b="1" smtClean="0">
                <a:ea typeface="ＭＳ Ｐゴシック" pitchFamily="-108" charset="-128"/>
              </a:rPr>
              <a:t>Support multiple Virtual Organisations from diverse research disciplines</a:t>
            </a:r>
            <a:endParaRPr lang="en-GB" sz="1600" smtClean="0">
              <a:solidFill>
                <a:srgbClr val="FF0066"/>
              </a:solidFill>
              <a:ea typeface="ＭＳ Ｐゴシック" pitchFamily="-108" charset="-128"/>
            </a:endParaRPr>
          </a:p>
          <a:p>
            <a:pPr lvl="1" eaLnBrk="1" hangingPunct="1">
              <a:lnSpc>
                <a:spcPct val="80000"/>
              </a:lnSpc>
            </a:pPr>
            <a:endParaRPr lang="en-GB" sz="1700" smtClean="0">
              <a:ea typeface="ＭＳ Ｐゴシック" pitchFamily="-108" charset="-128"/>
            </a:endParaRPr>
          </a:p>
          <a:p>
            <a:pPr eaLnBrk="1" hangingPunct="1">
              <a:lnSpc>
                <a:spcPct val="80000"/>
              </a:lnSpc>
            </a:pPr>
            <a:r>
              <a:rPr lang="en-GB" sz="2000" smtClean="0"/>
              <a:t>Middleware</a:t>
            </a:r>
          </a:p>
          <a:p>
            <a:pPr lvl="1" eaLnBrk="1" hangingPunct="1">
              <a:lnSpc>
                <a:spcPct val="80000"/>
              </a:lnSpc>
            </a:pPr>
            <a:r>
              <a:rPr lang="en-GB" sz="1700" b="1" smtClean="0">
                <a:ea typeface="ＭＳ Ｐゴシック" pitchFamily="-108" charset="-128"/>
              </a:rPr>
              <a:t>Production quality middleware distributed under business friendly open source licence</a:t>
            </a:r>
          </a:p>
          <a:p>
            <a:pPr lvl="2" eaLnBrk="1" hangingPunct="1">
              <a:lnSpc>
                <a:spcPct val="99000"/>
              </a:lnSpc>
              <a:spcBef>
                <a:spcPts val="600"/>
              </a:spcBef>
            </a:pPr>
            <a:r>
              <a:rPr lang="en-GB" sz="1500" smtClean="0">
                <a:ea typeface="ＭＳ Ｐゴシック" pitchFamily="-108" charset="-128"/>
              </a:rPr>
              <a:t>Implements a service-oriented architecture that virtualises resources</a:t>
            </a:r>
          </a:p>
          <a:p>
            <a:pPr lvl="2" eaLnBrk="1" hangingPunct="1">
              <a:lnSpc>
                <a:spcPct val="99000"/>
              </a:lnSpc>
              <a:spcBef>
                <a:spcPts val="600"/>
              </a:spcBef>
            </a:pPr>
            <a:r>
              <a:rPr lang="en-GB" sz="1500" smtClean="0">
                <a:ea typeface="ＭＳ Ｐゴシック" pitchFamily="-108" charset="-128"/>
              </a:rPr>
              <a:t>Adheres to recommendations on web service inter-operability and evolving towards emerging standards</a:t>
            </a:r>
            <a:r>
              <a:rPr lang="en-GB" sz="1400" smtClean="0">
                <a:ea typeface="ＭＳ Ｐゴシック" pitchFamily="-108" charset="-128"/>
              </a:rPr>
              <a:t/>
            </a:r>
            <a:br>
              <a:rPr lang="en-GB" sz="1400" smtClean="0">
                <a:ea typeface="ＭＳ Ｐゴシック" pitchFamily="-108" charset="-128"/>
              </a:rPr>
            </a:br>
            <a:endParaRPr lang="en-GB" sz="1500" b="1" smtClean="0">
              <a:ea typeface="ＭＳ Ｐゴシック" pitchFamily="-108" charset="-128"/>
            </a:endParaRPr>
          </a:p>
          <a:p>
            <a:pPr eaLnBrk="1" hangingPunct="1">
              <a:lnSpc>
                <a:spcPct val="80000"/>
              </a:lnSpc>
            </a:pPr>
            <a:r>
              <a:rPr lang="en-GB" sz="2000" smtClean="0"/>
              <a:t>User Support</a:t>
            </a:r>
            <a:r>
              <a:rPr lang="en-GB" sz="1800" smtClean="0"/>
              <a:t> - </a:t>
            </a:r>
            <a:r>
              <a:rPr lang="en-GB" sz="1800" i="1" smtClean="0"/>
              <a:t>Managed process from first contact through to production usage</a:t>
            </a:r>
          </a:p>
          <a:p>
            <a:pPr lvl="1" eaLnBrk="1" hangingPunct="1">
              <a:lnSpc>
                <a:spcPct val="80000"/>
              </a:lnSpc>
            </a:pPr>
            <a:r>
              <a:rPr lang="en-GB" sz="1700" b="1" smtClean="0">
                <a:ea typeface="ＭＳ Ｐゴシック" pitchFamily="-108" charset="-128"/>
              </a:rPr>
              <a:t>Training</a:t>
            </a:r>
          </a:p>
          <a:p>
            <a:pPr lvl="1" eaLnBrk="1" hangingPunct="1">
              <a:lnSpc>
                <a:spcPct val="80000"/>
              </a:lnSpc>
            </a:pPr>
            <a:r>
              <a:rPr lang="en-GB" sz="1700" b="1" smtClean="0">
                <a:ea typeface="ＭＳ Ｐゴシック" pitchFamily="-108" charset="-128"/>
              </a:rPr>
              <a:t>Expertise in grid-enabling applications</a:t>
            </a:r>
          </a:p>
          <a:p>
            <a:pPr lvl="1" eaLnBrk="1" hangingPunct="1">
              <a:lnSpc>
                <a:spcPct val="80000"/>
              </a:lnSpc>
            </a:pPr>
            <a:r>
              <a:rPr lang="en-GB" sz="1700" b="1" smtClean="0">
                <a:ea typeface="ＭＳ Ｐゴシック" pitchFamily="-108" charset="-128"/>
              </a:rPr>
              <a:t>Online helpdesk</a:t>
            </a:r>
          </a:p>
          <a:p>
            <a:pPr lvl="1" eaLnBrk="1" hangingPunct="1">
              <a:lnSpc>
                <a:spcPct val="80000"/>
              </a:lnSpc>
            </a:pPr>
            <a:r>
              <a:rPr lang="en-GB" sz="1700" b="1" smtClean="0">
                <a:ea typeface="ＭＳ Ｐゴシック" pitchFamily="-108" charset="-128"/>
              </a:rPr>
              <a:t>Networking events (User Forum, Conferences etc.)</a:t>
            </a:r>
          </a:p>
        </p:txBody>
      </p:sp>
      <p:pic>
        <p:nvPicPr>
          <p:cNvPr id="18438" name="Picture 4" descr="gLite"/>
          <p:cNvPicPr>
            <a:picLocks noChangeAspect="1" noChangeArrowheads="1"/>
          </p:cNvPicPr>
          <p:nvPr/>
        </p:nvPicPr>
        <p:blipFill>
          <a:blip r:embed="rId3"/>
          <a:srcRect/>
          <a:stretch>
            <a:fillRect/>
          </a:stretch>
        </p:blipFill>
        <p:spPr bwMode="auto">
          <a:xfrm>
            <a:off x="7010400" y="2668588"/>
            <a:ext cx="1865313" cy="1065212"/>
          </a:xfrm>
          <a:prstGeom prst="rect">
            <a:avLst/>
          </a:prstGeom>
          <a:noFill/>
          <a:ln w="9525">
            <a:noFill/>
            <a:miter lim="800000"/>
            <a:headEnd/>
            <a:tailEnd/>
          </a:ln>
        </p:spPr>
      </p:pic>
      <p:pic>
        <p:nvPicPr>
          <p:cNvPr id="18439" name="Picture 5"/>
          <p:cNvPicPr>
            <a:picLocks noChangeAspect="1" noChangeArrowheads="1"/>
          </p:cNvPicPr>
          <p:nvPr/>
        </p:nvPicPr>
        <p:blipFill>
          <a:blip r:embed="rId4"/>
          <a:srcRect/>
          <a:stretch>
            <a:fillRect/>
          </a:stretch>
        </p:blipFill>
        <p:spPr bwMode="auto">
          <a:xfrm>
            <a:off x="7129463" y="3957638"/>
            <a:ext cx="1633537" cy="1223962"/>
          </a:xfrm>
          <a:prstGeom prst="rect">
            <a:avLst/>
          </a:prstGeom>
          <a:noFill/>
          <a:ln w="25400">
            <a:noFill/>
            <a:miter lim="800000"/>
            <a:headEnd/>
            <a:tailEnd/>
          </a:ln>
        </p:spPr>
      </p:pic>
      <p:pic>
        <p:nvPicPr>
          <p:cNvPr id="18440" name="Picture 6"/>
          <p:cNvPicPr>
            <a:picLocks noChangeAspect="1" noChangeArrowheads="1"/>
          </p:cNvPicPr>
          <p:nvPr/>
        </p:nvPicPr>
        <p:blipFill>
          <a:blip r:embed="rId5"/>
          <a:srcRect/>
          <a:stretch>
            <a:fillRect/>
          </a:stretch>
        </p:blipFill>
        <p:spPr bwMode="auto">
          <a:xfrm>
            <a:off x="6858000" y="838200"/>
            <a:ext cx="2133600" cy="1579563"/>
          </a:xfrm>
          <a:prstGeom prst="rect">
            <a:avLst/>
          </a:prstGeom>
          <a:noFill/>
          <a:ln w="25400">
            <a:noFill/>
            <a:miter lim="800000"/>
            <a:headEnd/>
            <a:tailEnd/>
          </a:ln>
        </p:spPr>
      </p:pic>
      <p:pic>
        <p:nvPicPr>
          <p:cNvPr id="18441" name="Picture 7" descr="ggus-logo"/>
          <p:cNvPicPr>
            <a:picLocks noChangeAspect="1" noChangeArrowheads="1"/>
          </p:cNvPicPr>
          <p:nvPr/>
        </p:nvPicPr>
        <p:blipFill>
          <a:blip r:embed="rId6"/>
          <a:srcRect/>
          <a:stretch>
            <a:fillRect/>
          </a:stretch>
        </p:blipFill>
        <p:spPr bwMode="auto">
          <a:xfrm>
            <a:off x="6705600" y="5181600"/>
            <a:ext cx="2438400" cy="1323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1_EGEE_template">
  <a:themeElements>
    <a:clrScheme name="">
      <a:dk1>
        <a:srgbClr val="2B519A"/>
      </a:dk1>
      <a:lt1>
        <a:srgbClr val="FFFFFF"/>
      </a:lt1>
      <a:dk2>
        <a:srgbClr val="F1AF00"/>
      </a:dk2>
      <a:lt2>
        <a:srgbClr val="F4CE00"/>
      </a:lt2>
      <a:accent1>
        <a:srgbClr val="000000"/>
      </a:accent1>
      <a:accent2>
        <a:srgbClr val="325FAF"/>
      </a:accent2>
      <a:accent3>
        <a:srgbClr val="FFFFFF"/>
      </a:accent3>
      <a:accent4>
        <a:srgbClr val="234483"/>
      </a:accent4>
      <a:accent5>
        <a:srgbClr val="AAAAAA"/>
      </a:accent5>
      <a:accent6>
        <a:srgbClr val="2C559E"/>
      </a:accent6>
      <a:hlink>
        <a:srgbClr val="AC3B8B"/>
      </a:hlink>
      <a:folHlink>
        <a:srgbClr val="904490"/>
      </a:folHlink>
    </a:clrScheme>
    <a:fontScheme name="1_EGEE_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GEE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EGEE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EGEE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EGEE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EGEE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EGEE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EGEE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EGEE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EGEE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EGEE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EGEE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EGEE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EGEE_template 13">
        <a:dk1>
          <a:srgbClr val="334998"/>
        </a:dk1>
        <a:lt1>
          <a:srgbClr val="FFFFFF"/>
        </a:lt1>
        <a:dk2>
          <a:srgbClr val="000000"/>
        </a:dk2>
        <a:lt2>
          <a:srgbClr val="808080"/>
        </a:lt2>
        <a:accent1>
          <a:srgbClr val="BBE0E3"/>
        </a:accent1>
        <a:accent2>
          <a:srgbClr val="333399"/>
        </a:accent2>
        <a:accent3>
          <a:srgbClr val="FFFFFF"/>
        </a:accent3>
        <a:accent4>
          <a:srgbClr val="2A3D81"/>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EGEE_template 14">
        <a:dk1>
          <a:srgbClr val="334998"/>
        </a:dk1>
        <a:lt1>
          <a:srgbClr val="FFFFFF"/>
        </a:lt1>
        <a:dk2>
          <a:srgbClr val="000000"/>
        </a:dk2>
        <a:lt2>
          <a:srgbClr val="F1AF00"/>
        </a:lt2>
        <a:accent1>
          <a:srgbClr val="BBE0E3"/>
        </a:accent1>
        <a:accent2>
          <a:srgbClr val="333399"/>
        </a:accent2>
        <a:accent3>
          <a:srgbClr val="FFFFFF"/>
        </a:accent3>
        <a:accent4>
          <a:srgbClr val="2A3D81"/>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EGEE_template 15">
        <a:dk1>
          <a:srgbClr val="334998"/>
        </a:dk1>
        <a:lt1>
          <a:srgbClr val="FFFFFF"/>
        </a:lt1>
        <a:dk2>
          <a:srgbClr val="000000"/>
        </a:dk2>
        <a:lt2>
          <a:srgbClr val="F1AF00"/>
        </a:lt2>
        <a:accent1>
          <a:srgbClr val="657BCA"/>
        </a:accent1>
        <a:accent2>
          <a:srgbClr val="333399"/>
        </a:accent2>
        <a:accent3>
          <a:srgbClr val="FFFFFF"/>
        </a:accent3>
        <a:accent4>
          <a:srgbClr val="2A3D81"/>
        </a:accent4>
        <a:accent5>
          <a:srgbClr val="B8BFE1"/>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EGEE_template 16">
        <a:dk1>
          <a:srgbClr val="334998"/>
        </a:dk1>
        <a:lt1>
          <a:srgbClr val="FFFFFF"/>
        </a:lt1>
        <a:dk2>
          <a:srgbClr val="000000"/>
        </a:dk2>
        <a:lt2>
          <a:srgbClr val="F1AF00"/>
        </a:lt2>
        <a:accent1>
          <a:srgbClr val="657BCA"/>
        </a:accent1>
        <a:accent2>
          <a:srgbClr val="475DAC"/>
        </a:accent2>
        <a:accent3>
          <a:srgbClr val="FFFFFF"/>
        </a:accent3>
        <a:accent4>
          <a:srgbClr val="2A3D81"/>
        </a:accent4>
        <a:accent5>
          <a:srgbClr val="B8BFE1"/>
        </a:accent5>
        <a:accent6>
          <a:srgbClr val="3F539B"/>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EGEE_template">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1_EGEE_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EGEE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EGEE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EGEE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EGEE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EGEE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EGEE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EGEE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EGEE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EGEE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EGEE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EGEE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EGEE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EGEE_template 13">
        <a:dk1>
          <a:srgbClr val="334998"/>
        </a:dk1>
        <a:lt1>
          <a:srgbClr val="FFFFFF"/>
        </a:lt1>
        <a:dk2>
          <a:srgbClr val="000000"/>
        </a:dk2>
        <a:lt2>
          <a:srgbClr val="808080"/>
        </a:lt2>
        <a:accent1>
          <a:srgbClr val="BBE0E3"/>
        </a:accent1>
        <a:accent2>
          <a:srgbClr val="333399"/>
        </a:accent2>
        <a:accent3>
          <a:srgbClr val="FFFFFF"/>
        </a:accent3>
        <a:accent4>
          <a:srgbClr val="2A3D81"/>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EGEE_template 14">
        <a:dk1>
          <a:srgbClr val="334998"/>
        </a:dk1>
        <a:lt1>
          <a:srgbClr val="FFFFFF"/>
        </a:lt1>
        <a:dk2>
          <a:srgbClr val="000000"/>
        </a:dk2>
        <a:lt2>
          <a:srgbClr val="F1AF00"/>
        </a:lt2>
        <a:accent1>
          <a:srgbClr val="BBE0E3"/>
        </a:accent1>
        <a:accent2>
          <a:srgbClr val="333399"/>
        </a:accent2>
        <a:accent3>
          <a:srgbClr val="FFFFFF"/>
        </a:accent3>
        <a:accent4>
          <a:srgbClr val="2A3D81"/>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EGEE_template 15">
        <a:dk1>
          <a:srgbClr val="334998"/>
        </a:dk1>
        <a:lt1>
          <a:srgbClr val="FFFFFF"/>
        </a:lt1>
        <a:dk2>
          <a:srgbClr val="000000"/>
        </a:dk2>
        <a:lt2>
          <a:srgbClr val="F1AF00"/>
        </a:lt2>
        <a:accent1>
          <a:srgbClr val="657BCA"/>
        </a:accent1>
        <a:accent2>
          <a:srgbClr val="333399"/>
        </a:accent2>
        <a:accent3>
          <a:srgbClr val="FFFFFF"/>
        </a:accent3>
        <a:accent4>
          <a:srgbClr val="2A3D81"/>
        </a:accent4>
        <a:accent5>
          <a:srgbClr val="B8BFE1"/>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EGEE_template 16">
        <a:dk1>
          <a:srgbClr val="334998"/>
        </a:dk1>
        <a:lt1>
          <a:srgbClr val="FFFFFF"/>
        </a:lt1>
        <a:dk2>
          <a:srgbClr val="000000"/>
        </a:dk2>
        <a:lt2>
          <a:srgbClr val="F1AF00"/>
        </a:lt2>
        <a:accent1>
          <a:srgbClr val="657BCA"/>
        </a:accent1>
        <a:accent2>
          <a:srgbClr val="475DAC"/>
        </a:accent2>
        <a:accent3>
          <a:srgbClr val="FFFFFF"/>
        </a:accent3>
        <a:accent4>
          <a:srgbClr val="2A3D81"/>
        </a:accent4>
        <a:accent5>
          <a:srgbClr val="B8BFE1"/>
        </a:accent5>
        <a:accent6>
          <a:srgbClr val="3F539B"/>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16104</TotalTime>
  <Words>3891</Words>
  <Application>Microsoft Office PowerPoint</Application>
  <PresentationFormat>On-screen Show (4:3)</PresentationFormat>
  <Paragraphs>642</Paragraphs>
  <Slides>30</Slides>
  <Notes>22</Notes>
  <HiddenSlides>0</HiddenSlides>
  <MMClips>2</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30</vt:i4>
      </vt:variant>
    </vt:vector>
  </HeadingPairs>
  <TitlesOfParts>
    <vt:vector size="34" baseType="lpstr">
      <vt:lpstr>1_EGEE_template</vt:lpstr>
      <vt:lpstr>2_EGEE_template</vt:lpstr>
      <vt:lpstr>Tema di Office</vt:lpstr>
      <vt:lpstr>Image</vt:lpstr>
      <vt:lpstr>Grid Computing:  enabling scientific collaboration  in Europe and beyond  David Groep Nikhef   Belnet Networking Conference Brussels, 28th November 2008 partially based on Bob Jones’ general EGEE presentation</vt:lpstr>
      <vt:lpstr>An Infrastructure for Research</vt:lpstr>
      <vt:lpstr>Why do we need it?</vt:lpstr>
      <vt:lpstr>What is Grid?</vt:lpstr>
      <vt:lpstr>Grid Infrastructure</vt:lpstr>
      <vt:lpstr>A Grid Network</vt:lpstr>
      <vt:lpstr>How e-Infrastructures help e-Science</vt:lpstr>
      <vt:lpstr>EGEE-III</vt:lpstr>
      <vt:lpstr>EGEE – What do we deliver?</vt:lpstr>
      <vt:lpstr>EGEE Achievements - Infrastructure</vt:lpstr>
      <vt:lpstr>Grid Middleware</vt:lpstr>
      <vt:lpstr>EGEE Achievements - Applications</vt:lpstr>
      <vt:lpstr>Earth Science</vt:lpstr>
      <vt:lpstr>Astronomy &amp; Astrophysics</vt:lpstr>
      <vt:lpstr>CERN’s Large Hadron Collider</vt:lpstr>
      <vt:lpstr>The LHC Computing Challenge</vt:lpstr>
      <vt:lpstr>Life Sciences</vt:lpstr>
      <vt:lpstr>Functional MRI analysis</vt:lpstr>
      <vt:lpstr>In silico drug discovery</vt:lpstr>
      <vt:lpstr>Fusion</vt:lpstr>
      <vt:lpstr>Collaborating e-Infrastructures</vt:lpstr>
      <vt:lpstr>Global Trust</vt:lpstr>
      <vt:lpstr>Belgium &amp; EGEE</vt:lpstr>
      <vt:lpstr>Connecting to the Grid?</vt:lpstr>
      <vt:lpstr>EGEE’08 Istanbul</vt:lpstr>
      <vt:lpstr>European Grid Initiative</vt:lpstr>
      <vt:lpstr>European Grid Initiative timeline</vt:lpstr>
      <vt:lpstr>Slide 28</vt:lpstr>
      <vt:lpstr>Summary</vt:lpstr>
      <vt:lpstr> </vt:lpstr>
    </vt:vector>
  </TitlesOfParts>
  <Company>CERN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Services provided by EGEE</dc:title>
  <dc:creator>kgunne</dc:creator>
  <cp:lastModifiedBy>davidg</cp:lastModifiedBy>
  <cp:revision>228</cp:revision>
  <cp:lastPrinted>2008-06-13T08:59:52Z</cp:lastPrinted>
  <dcterms:created xsi:type="dcterms:W3CDTF">2008-06-13T07:23:37Z</dcterms:created>
  <dcterms:modified xsi:type="dcterms:W3CDTF">2008-11-28T09:47:25Z</dcterms:modified>
</cp:coreProperties>
</file>