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9" r:id="rId3"/>
    <p:sldId id="260" r:id="rId4"/>
    <p:sldId id="263" r:id="rId5"/>
    <p:sldId id="261" r:id="rId6"/>
    <p:sldId id="329" r:id="rId7"/>
    <p:sldId id="264" r:id="rId8"/>
    <p:sldId id="265" r:id="rId9"/>
    <p:sldId id="267" r:id="rId10"/>
    <p:sldId id="290" r:id="rId11"/>
    <p:sldId id="335" r:id="rId12"/>
    <p:sldId id="340" r:id="rId13"/>
    <p:sldId id="337" r:id="rId14"/>
    <p:sldId id="338" r:id="rId15"/>
    <p:sldId id="341" r:id="rId16"/>
    <p:sldId id="336" r:id="rId17"/>
    <p:sldId id="273" r:id="rId18"/>
    <p:sldId id="342" r:id="rId19"/>
    <p:sldId id="343" r:id="rId20"/>
    <p:sldId id="345" r:id="rId21"/>
    <p:sldId id="277" r:id="rId22"/>
    <p:sldId id="344" r:id="rId23"/>
    <p:sldId id="346" r:id="rId24"/>
    <p:sldId id="279" r:id="rId25"/>
    <p:sldId id="280" r:id="rId26"/>
    <p:sldId id="282" r:id="rId27"/>
    <p:sldId id="284" r:id="rId28"/>
    <p:sldId id="292" r:id="rId29"/>
    <p:sldId id="350" r:id="rId30"/>
    <p:sldId id="351" r:id="rId31"/>
    <p:sldId id="293" r:id="rId32"/>
    <p:sldId id="270" r:id="rId33"/>
    <p:sldId id="330" r:id="rId34"/>
    <p:sldId id="269" r:id="rId35"/>
    <p:sldId id="332" r:id="rId36"/>
  </p:sldIdLst>
  <p:sldSz cx="12192000" cy="6858000"/>
  <p:notesSz cx="6735763" cy="9866313"/>
  <p:embeddedFontLs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hq70sX0pkzQJz9/BIW64Yu2Nev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0FF"/>
    <a:srgbClr val="003F5E"/>
    <a:srgbClr val="00A0AF"/>
    <a:srgbClr val="F7B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3E36B-79E5-41F0-93F9-20A3DD16C85A}">
  <a:tblStyle styleId="{0393E36B-79E5-41F0-93F9-20A3DD16C85A}"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74" y="114"/>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10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11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11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11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e2953a4e95_0_52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2e2953a4e95_0_5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7ecbb7d56f_0_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27ecbb7d56f_0_15: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g27ecbb7d56f_0_15: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ecbb7d56f_2_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27ecbb7d56f_2_11: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27ecbb7d56f_2_11: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e2953a4e95_0_12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g2e2953a4e95_0_1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7ecbb7d56f_2_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27ecbb7d56f_2_18: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27ecbb7d56f_2_18: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456f340f0d_1_11: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g2456f340f0d_1_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456f340f0d_1_32: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g2456f340f0d_1_3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e2953a4e95_0_66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2e2953a4e95_0_66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2e4a979e51d_0_0: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g2e4a979e51d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e2953a4e95_0_234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2e2953a4e95_0_2342: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e2953a4e95_0_2342: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e2953a4e95_0_1476: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2e2953a4e95_0_147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2e2953a4e95_0_218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6" name="Google Shape;1546;g2e2953a4e95_0_218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e3808cd59d_0_118: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2e3808cd59d_0_1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e2c4b431d4_0_2: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6" name="Google Shape;1586;g2e2c4b431d4_0_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e2ee80552d_0_5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e2ee80552d_0_52: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2e2ee80552d_0_52: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e2ee80552d_0_5: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2e2ee80552d_0_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e2953a4e95_0_186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2e2953a4e95_0_186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2e2953a4e95_0_216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5" name="Google Shape;1525;g2e2953a4e95_0_216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e2953a4e95_0_187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2e2953a4e95_0_1871: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41" name="Google Shape;641;g2e2953a4e95_0_1871: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e2ee80552d_0_8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2e2ee80552d_0_85: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g2e2ee80552d_0_85: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e3808cd59d_0_3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g2e3808cd59d_0_3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2"/>
          <p:cNvSpPr/>
          <p:nvPr/>
        </p:nvSpPr>
        <p:spPr>
          <a:xfrm>
            <a:off x="0" y="0"/>
            <a:ext cx="1625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2"/>
          <p:cNvSpPr txBox="1">
            <a:spLocks noGrp="1"/>
          </p:cNvSpPr>
          <p:nvPr>
            <p:ph type="body" idx="1"/>
          </p:nvPr>
        </p:nvSpPr>
        <p:spPr>
          <a:xfrm>
            <a:off x="1240257" y="3625009"/>
            <a:ext cx="6795900" cy="375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2000"/>
              <a:buNone/>
              <a:defRPr sz="20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2"/>
          <p:cNvSpPr txBox="1">
            <a:spLocks noGrp="1"/>
          </p:cNvSpPr>
          <p:nvPr>
            <p:ph type="body" idx="2"/>
          </p:nvPr>
        </p:nvSpPr>
        <p:spPr>
          <a:xfrm>
            <a:off x="1240256" y="5484095"/>
            <a:ext cx="6671100" cy="43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12"/>
          <p:cNvSpPr txBox="1">
            <a:spLocks noGrp="1"/>
          </p:cNvSpPr>
          <p:nvPr>
            <p:ph type="body" idx="3"/>
          </p:nvPr>
        </p:nvSpPr>
        <p:spPr>
          <a:xfrm>
            <a:off x="1240257" y="2804346"/>
            <a:ext cx="6683700" cy="50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F6791C"/>
              </a:buClr>
              <a:buSzPts val="1950"/>
              <a:buNone/>
              <a:defRPr sz="1950">
                <a:solidFill>
                  <a:srgbClr val="F6791C"/>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12"/>
          <p:cNvSpPr txBox="1">
            <a:spLocks noGrp="1"/>
          </p:cNvSpPr>
          <p:nvPr>
            <p:ph type="body" idx="4"/>
          </p:nvPr>
        </p:nvSpPr>
        <p:spPr>
          <a:xfrm>
            <a:off x="1240257" y="2398309"/>
            <a:ext cx="6683700" cy="473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rgbClr val="004360"/>
              </a:buClr>
              <a:buSzPts val="2400"/>
              <a:buNone/>
              <a:defRPr sz="24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12"/>
          <p:cNvSpPr txBox="1">
            <a:spLocks noGrp="1"/>
          </p:cNvSpPr>
          <p:nvPr>
            <p:ph type="body" idx="5"/>
          </p:nvPr>
        </p:nvSpPr>
        <p:spPr>
          <a:xfrm>
            <a:off x="1240256" y="5785332"/>
            <a:ext cx="6671100" cy="42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2"/>
          <p:cNvSpPr txBox="1">
            <a:spLocks noGrp="1"/>
          </p:cNvSpPr>
          <p:nvPr>
            <p:ph type="body" idx="6"/>
          </p:nvPr>
        </p:nvSpPr>
        <p:spPr>
          <a:xfrm>
            <a:off x="1240257" y="3947187"/>
            <a:ext cx="6795900" cy="34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2"/>
          <p:cNvSpPr txBox="1">
            <a:spLocks noGrp="1"/>
          </p:cNvSpPr>
          <p:nvPr>
            <p:ph type="body" idx="7"/>
          </p:nvPr>
        </p:nvSpPr>
        <p:spPr>
          <a:xfrm>
            <a:off x="1240257" y="4249757"/>
            <a:ext cx="8818200" cy="34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2"/>
          <p:cNvSpPr txBox="1">
            <a:spLocks noGrp="1"/>
          </p:cNvSpPr>
          <p:nvPr>
            <p:ph type="body" idx="8"/>
          </p:nvPr>
        </p:nvSpPr>
        <p:spPr>
          <a:xfrm>
            <a:off x="1486792" y="4765917"/>
            <a:ext cx="1219200" cy="190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600"/>
              <a:buNone/>
              <a:defRPr sz="6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7" name="Google Shape;27;p12"/>
          <p:cNvPicPr preferRelativeResize="0"/>
          <p:nvPr/>
        </p:nvPicPr>
        <p:blipFill rotWithShape="1">
          <a:blip r:embed="rId2">
            <a:alphaModFix/>
          </a:blip>
          <a:srcRect/>
          <a:stretch/>
        </p:blipFill>
        <p:spPr>
          <a:xfrm>
            <a:off x="7856358" y="-42332"/>
            <a:ext cx="4389919" cy="6942665"/>
          </a:xfrm>
          <a:prstGeom prst="rect">
            <a:avLst/>
          </a:prstGeom>
          <a:noFill/>
          <a:ln>
            <a:noFill/>
          </a:ln>
        </p:spPr>
      </p:pic>
      <p:pic>
        <p:nvPicPr>
          <p:cNvPr id="28" name="Google Shape;28;p12"/>
          <p:cNvPicPr preferRelativeResize="0"/>
          <p:nvPr/>
        </p:nvPicPr>
        <p:blipFill rotWithShape="1">
          <a:blip r:embed="rId3">
            <a:alphaModFix/>
          </a:blip>
          <a:srcRect/>
          <a:stretch/>
        </p:blipFill>
        <p:spPr>
          <a:xfrm>
            <a:off x="977682" y="480622"/>
            <a:ext cx="1482776" cy="1339714"/>
          </a:xfrm>
          <a:prstGeom prst="rect">
            <a:avLst/>
          </a:prstGeom>
          <a:noFill/>
          <a:ln>
            <a:noFill/>
          </a:ln>
        </p:spPr>
      </p:pic>
      <p:sp>
        <p:nvSpPr>
          <p:cNvPr id="29" name="Google Shape;29;p12"/>
          <p:cNvSpPr txBox="1"/>
          <p:nvPr/>
        </p:nvSpPr>
        <p:spPr>
          <a:xfrm>
            <a:off x="2818932" y="927797"/>
            <a:ext cx="59181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3F5E"/>
                </a:solidFill>
                <a:latin typeface="Calibri"/>
                <a:ea typeface="Calibri"/>
                <a:cs typeface="Calibri"/>
                <a:sym typeface="Calibri"/>
              </a:rPr>
              <a:t>Authentication and Authorisation for Research and Collaboration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7"/>
        <p:cNvGrpSpPr/>
        <p:nvPr/>
      </p:nvGrpSpPr>
      <p:grpSpPr>
        <a:xfrm>
          <a:off x="0" y="0"/>
          <a:ext cx="0" cy="0"/>
          <a:chOff x="0" y="0"/>
          <a:chExt cx="0" cy="0"/>
        </a:xfrm>
      </p:grpSpPr>
      <p:sp>
        <p:nvSpPr>
          <p:cNvPr id="98" name="Google Shape;98;p21"/>
          <p:cNvSpPr>
            <a:spLocks noGrp="1"/>
          </p:cNvSpPr>
          <p:nvPr>
            <p:ph type="pic" idx="2"/>
          </p:nvPr>
        </p:nvSpPr>
        <p:spPr>
          <a:xfrm>
            <a:off x="5183188" y="1716837"/>
            <a:ext cx="6172200" cy="4144200"/>
          </a:xfrm>
          <a:prstGeom prst="rect">
            <a:avLst/>
          </a:prstGeom>
          <a:noFill/>
          <a:ln>
            <a:noFill/>
          </a:ln>
        </p:spPr>
      </p:sp>
      <p:sp>
        <p:nvSpPr>
          <p:cNvPr id="99" name="Google Shape;99;p21"/>
          <p:cNvSpPr txBox="1">
            <a:spLocks noGrp="1"/>
          </p:cNvSpPr>
          <p:nvPr>
            <p:ph type="body" idx="1"/>
          </p:nvPr>
        </p:nvSpPr>
        <p:spPr>
          <a:xfrm>
            <a:off x="457202" y="1716837"/>
            <a:ext cx="4314900" cy="4152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0" name="Google Shape;100;p2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101" name="Google Shape;101;p2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 name="Google Shape;102;p21"/>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103" name="Google Shape;103;p21"/>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ttom Image Bar with Text">
  <p:cSld name="Bottom Image Bar with Text">
    <p:spTree>
      <p:nvGrpSpPr>
        <p:cNvPr id="1" name="Shape 85"/>
        <p:cNvGrpSpPr/>
        <p:nvPr/>
      </p:nvGrpSpPr>
      <p:grpSpPr>
        <a:xfrm>
          <a:off x="0" y="0"/>
          <a:ext cx="0" cy="0"/>
          <a:chOff x="0" y="0"/>
          <a:chExt cx="0" cy="0"/>
        </a:xfrm>
      </p:grpSpPr>
      <p:sp>
        <p:nvSpPr>
          <p:cNvPr id="86" name="Google Shape;86;p1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9"/>
          <p:cNvSpPr/>
          <p:nvPr/>
        </p:nvSpPr>
        <p:spPr>
          <a:xfrm>
            <a:off x="0" y="3858126"/>
            <a:ext cx="12192000" cy="2165700"/>
          </a:xfrm>
          <a:prstGeom prst="rect">
            <a:avLst/>
          </a:prstGeom>
          <a:solidFill>
            <a:srgbClr val="004361"/>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9" name="Google Shape;89;p19"/>
          <p:cNvSpPr txBox="1">
            <a:spLocks noGrp="1"/>
          </p:cNvSpPr>
          <p:nvPr>
            <p:ph type="body" idx="1"/>
          </p:nvPr>
        </p:nvSpPr>
        <p:spPr>
          <a:xfrm>
            <a:off x="448287" y="1524586"/>
            <a:ext cx="11316000" cy="2100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Slide non-EU">
  <p:cSld name="Closing Slide non-EU">
    <p:spTree>
      <p:nvGrpSpPr>
        <p:cNvPr id="1" name="Shape 57"/>
        <p:cNvGrpSpPr/>
        <p:nvPr/>
      </p:nvGrpSpPr>
      <p:grpSpPr>
        <a:xfrm>
          <a:off x="0" y="0"/>
          <a:ext cx="0" cy="0"/>
          <a:chOff x="0" y="0"/>
          <a:chExt cx="0" cy="0"/>
        </a:xfrm>
      </p:grpSpPr>
      <p:sp>
        <p:nvSpPr>
          <p:cNvPr id="58" name="Google Shape;58;p24"/>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24"/>
          <p:cNvPicPr preferRelativeResize="0"/>
          <p:nvPr/>
        </p:nvPicPr>
        <p:blipFill rotWithShape="1">
          <a:blip r:embed="rId2">
            <a:alphaModFix/>
          </a:blip>
          <a:srcRect b="30425"/>
          <a:stretch/>
        </p:blipFill>
        <p:spPr>
          <a:xfrm>
            <a:off x="5217067" y="4837092"/>
            <a:ext cx="1385319" cy="785666"/>
          </a:xfrm>
          <a:prstGeom prst="rect">
            <a:avLst/>
          </a:prstGeom>
          <a:noFill/>
          <a:ln>
            <a:noFill/>
          </a:ln>
        </p:spPr>
      </p:pic>
      <p:sp>
        <p:nvSpPr>
          <p:cNvPr id="60" name="Google Shape;60;p24"/>
          <p:cNvSpPr txBox="1"/>
          <p:nvPr/>
        </p:nvSpPr>
        <p:spPr>
          <a:xfrm>
            <a:off x="4111444" y="2395574"/>
            <a:ext cx="3749100" cy="144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61" name="Google Shape;61;p24"/>
          <p:cNvPicPr preferRelativeResize="0"/>
          <p:nvPr/>
        </p:nvPicPr>
        <p:blipFill rotWithShape="1">
          <a:blip r:embed="rId3">
            <a:alphaModFix/>
          </a:blip>
          <a:srcRect/>
          <a:stretch/>
        </p:blipFill>
        <p:spPr>
          <a:xfrm>
            <a:off x="7856357" y="-50222"/>
            <a:ext cx="4394910" cy="6950558"/>
          </a:xfrm>
          <a:prstGeom prst="rect">
            <a:avLst/>
          </a:prstGeom>
          <a:noFill/>
          <a:ln>
            <a:noFill/>
          </a:ln>
        </p:spPr>
      </p:pic>
      <p:sp>
        <p:nvSpPr>
          <p:cNvPr id="62" name="Google Shape;62;p24"/>
          <p:cNvSpPr txBox="1">
            <a:spLocks noGrp="1"/>
          </p:cNvSpPr>
          <p:nvPr>
            <p:ph type="body" idx="1"/>
          </p:nvPr>
        </p:nvSpPr>
        <p:spPr>
          <a:xfrm>
            <a:off x="3763166" y="4113541"/>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24"/>
          <p:cNvSpPr txBox="1"/>
          <p:nvPr/>
        </p:nvSpPr>
        <p:spPr>
          <a:xfrm>
            <a:off x="5278279" y="6289305"/>
            <a:ext cx="13740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Calibri"/>
                <a:ea typeface="Calibri"/>
                <a:cs typeface="Calibri"/>
                <a:sym typeface="Calibri"/>
              </a:rPr>
              <a:t>© members of the AARC Community.</a:t>
            </a:r>
            <a:endParaRPr sz="1400" b="0" i="0" u="none" strike="noStrike" cap="none">
              <a:solidFill>
                <a:srgbClr val="000000"/>
              </a:solidFill>
              <a:latin typeface="Arial"/>
              <a:ea typeface="Arial"/>
              <a:cs typeface="Arial"/>
              <a:sym typeface="Arial"/>
            </a:endParaRPr>
          </a:p>
        </p:txBody>
      </p:sp>
      <p:sp>
        <p:nvSpPr>
          <p:cNvPr id="64" name="Google Shape;64;p24"/>
          <p:cNvSpPr txBox="1"/>
          <p:nvPr/>
        </p:nvSpPr>
        <p:spPr>
          <a:xfrm>
            <a:off x="5142826" y="5591160"/>
            <a:ext cx="1644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sp>
        <p:nvSpPr>
          <p:cNvPr id="65" name="Google Shape;65;p24"/>
          <p:cNvSpPr txBox="1">
            <a:spLocks noGrp="1"/>
          </p:cNvSpPr>
          <p:nvPr>
            <p:ph type="body" idx="2"/>
          </p:nvPr>
        </p:nvSpPr>
        <p:spPr>
          <a:xfrm>
            <a:off x="3511550" y="6591300"/>
            <a:ext cx="4946700" cy="185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lt1"/>
              </a:buClr>
              <a:buSzPts val="600"/>
              <a:buNone/>
              <a:defRPr sz="6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Slide (Must be included)">
  <p:cSld name="Closing Slide (Must be included)">
    <p:spTree>
      <p:nvGrpSpPr>
        <p:cNvPr id="1" name="Shape 110"/>
        <p:cNvGrpSpPr/>
        <p:nvPr/>
      </p:nvGrpSpPr>
      <p:grpSpPr>
        <a:xfrm>
          <a:off x="0" y="0"/>
          <a:ext cx="0" cy="0"/>
          <a:chOff x="0" y="0"/>
          <a:chExt cx="0" cy="0"/>
        </a:xfrm>
      </p:grpSpPr>
      <p:sp>
        <p:nvSpPr>
          <p:cNvPr id="111" name="Google Shape;111;p23"/>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23"/>
          <p:cNvPicPr preferRelativeResize="0"/>
          <p:nvPr/>
        </p:nvPicPr>
        <p:blipFill rotWithShape="1">
          <a:blip r:embed="rId2">
            <a:alphaModFix/>
          </a:blip>
          <a:srcRect b="30425"/>
          <a:stretch/>
        </p:blipFill>
        <p:spPr>
          <a:xfrm>
            <a:off x="5217067" y="4837092"/>
            <a:ext cx="1385319" cy="785666"/>
          </a:xfrm>
          <a:prstGeom prst="rect">
            <a:avLst/>
          </a:prstGeom>
          <a:noFill/>
          <a:ln>
            <a:noFill/>
          </a:ln>
        </p:spPr>
      </p:pic>
      <p:pic>
        <p:nvPicPr>
          <p:cNvPr id="113" name="Google Shape;113;p23"/>
          <p:cNvPicPr preferRelativeResize="0"/>
          <p:nvPr/>
        </p:nvPicPr>
        <p:blipFill rotWithShape="1">
          <a:blip r:embed="rId3">
            <a:alphaModFix/>
          </a:blip>
          <a:srcRect/>
          <a:stretch/>
        </p:blipFill>
        <p:spPr>
          <a:xfrm>
            <a:off x="5334831" y="5927157"/>
            <a:ext cx="433675" cy="294664"/>
          </a:xfrm>
          <a:prstGeom prst="rect">
            <a:avLst/>
          </a:prstGeom>
          <a:noFill/>
          <a:ln>
            <a:noFill/>
          </a:ln>
        </p:spPr>
      </p:pic>
      <p:sp>
        <p:nvSpPr>
          <p:cNvPr id="114" name="Google Shape;114;p23"/>
          <p:cNvSpPr txBox="1"/>
          <p:nvPr/>
        </p:nvSpPr>
        <p:spPr>
          <a:xfrm>
            <a:off x="4111444" y="2395574"/>
            <a:ext cx="3749100" cy="144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115" name="Google Shape;115;p23"/>
          <p:cNvPicPr preferRelativeResize="0"/>
          <p:nvPr/>
        </p:nvPicPr>
        <p:blipFill rotWithShape="1">
          <a:blip r:embed="rId4">
            <a:alphaModFix/>
          </a:blip>
          <a:srcRect/>
          <a:stretch/>
        </p:blipFill>
        <p:spPr>
          <a:xfrm>
            <a:off x="7856357" y="-50222"/>
            <a:ext cx="4394910" cy="6950558"/>
          </a:xfrm>
          <a:prstGeom prst="rect">
            <a:avLst/>
          </a:prstGeom>
          <a:noFill/>
          <a:ln>
            <a:noFill/>
          </a:ln>
        </p:spPr>
      </p:pic>
      <p:sp>
        <p:nvSpPr>
          <p:cNvPr id="116" name="Google Shape;116;p23"/>
          <p:cNvSpPr txBox="1">
            <a:spLocks noGrp="1"/>
          </p:cNvSpPr>
          <p:nvPr>
            <p:ph type="body" idx="1"/>
          </p:nvPr>
        </p:nvSpPr>
        <p:spPr>
          <a:xfrm>
            <a:off x="3763166" y="4113541"/>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23"/>
          <p:cNvSpPr txBox="1"/>
          <p:nvPr/>
        </p:nvSpPr>
        <p:spPr>
          <a:xfrm>
            <a:off x="3492533" y="6289305"/>
            <a:ext cx="4945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Calibri"/>
                <a:ea typeface="Calibri"/>
                <a:cs typeface="Calibri"/>
                <a:sym typeface="Calibri"/>
              </a:rPr>
              <a:t>© members of the AARC Community.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600"/>
              <a:buFont typeface="Calibri"/>
              <a:buNone/>
            </a:pPr>
            <a:r>
              <a:rPr lang="en-GB" sz="600" b="0" i="0" u="none" strike="noStrike" cap="none">
                <a:solidFill>
                  <a:schemeClr val="lt1"/>
                </a:solidFill>
                <a:latin typeface="Calibri"/>
                <a:ea typeface="Calibri"/>
                <a:cs typeface="Calibri"/>
                <a:sym typeface="Calibri"/>
              </a:rPr>
              <a:t>The work leading to these results has received funding from the European Union’s Horizon 2020 research and innovation programme and other sources.</a:t>
            </a:r>
            <a:endParaRPr sz="600" b="0" i="0" u="none" strike="noStrike" cap="none">
              <a:solidFill>
                <a:schemeClr val="lt1"/>
              </a:solidFill>
              <a:latin typeface="Calibri"/>
              <a:ea typeface="Calibri"/>
              <a:cs typeface="Calibri"/>
              <a:sym typeface="Calibri"/>
            </a:endParaRPr>
          </a:p>
        </p:txBody>
      </p:sp>
      <p:sp>
        <p:nvSpPr>
          <p:cNvPr id="118" name="Google Shape;118;p23"/>
          <p:cNvSpPr txBox="1"/>
          <p:nvPr/>
        </p:nvSpPr>
        <p:spPr>
          <a:xfrm>
            <a:off x="5142826" y="5591160"/>
            <a:ext cx="1644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pic>
        <p:nvPicPr>
          <p:cNvPr id="119" name="Google Shape;119;p23"/>
          <p:cNvPicPr preferRelativeResize="0"/>
          <p:nvPr/>
        </p:nvPicPr>
        <p:blipFill rotWithShape="1">
          <a:blip r:embed="rId5">
            <a:alphaModFix/>
          </a:blip>
          <a:srcRect/>
          <a:stretch/>
        </p:blipFill>
        <p:spPr>
          <a:xfrm>
            <a:off x="5846749" y="5927156"/>
            <a:ext cx="796527" cy="280595"/>
          </a:xfrm>
          <a:prstGeom prst="rect">
            <a:avLst/>
          </a:prstGeom>
          <a:noFill/>
          <a:ln>
            <a:noFill/>
          </a:ln>
        </p:spPr>
      </p:pic>
      <p:sp>
        <p:nvSpPr>
          <p:cNvPr id="120" name="Google Shape;120;p23"/>
          <p:cNvSpPr txBox="1">
            <a:spLocks noGrp="1"/>
          </p:cNvSpPr>
          <p:nvPr>
            <p:ph type="body" idx="2"/>
          </p:nvPr>
        </p:nvSpPr>
        <p:spPr>
          <a:xfrm>
            <a:off x="3511550" y="6591300"/>
            <a:ext cx="4946700" cy="185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lt1"/>
              </a:buClr>
              <a:buSzPts val="600"/>
              <a:buNone/>
              <a:defRPr sz="6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losing Slide (Must be included)">
  <p:cSld name="1_Closing Slide (Must be included)">
    <p:spTree>
      <p:nvGrpSpPr>
        <p:cNvPr id="1" name="Shape 143"/>
        <p:cNvGrpSpPr/>
        <p:nvPr/>
      </p:nvGrpSpPr>
      <p:grpSpPr>
        <a:xfrm>
          <a:off x="0" y="0"/>
          <a:ext cx="0" cy="0"/>
          <a:chOff x="0" y="0"/>
          <a:chExt cx="0" cy="0"/>
        </a:xfrm>
      </p:grpSpPr>
      <p:sp>
        <p:nvSpPr>
          <p:cNvPr id="144" name="Google Shape;144;g2e2c4b431d4_0_121"/>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g2e2c4b431d4_0_121"/>
          <p:cNvPicPr preferRelativeResize="0"/>
          <p:nvPr/>
        </p:nvPicPr>
        <p:blipFill rotWithShape="1">
          <a:blip r:embed="rId2">
            <a:alphaModFix/>
          </a:blip>
          <a:srcRect b="30429"/>
          <a:stretch/>
        </p:blipFill>
        <p:spPr>
          <a:xfrm>
            <a:off x="5210976" y="4445683"/>
            <a:ext cx="1385319" cy="785666"/>
          </a:xfrm>
          <a:prstGeom prst="rect">
            <a:avLst/>
          </a:prstGeom>
          <a:noFill/>
          <a:ln>
            <a:noFill/>
          </a:ln>
        </p:spPr>
      </p:pic>
      <p:sp>
        <p:nvSpPr>
          <p:cNvPr id="146" name="Google Shape;146;g2e2c4b431d4_0_121"/>
          <p:cNvSpPr txBox="1"/>
          <p:nvPr/>
        </p:nvSpPr>
        <p:spPr>
          <a:xfrm>
            <a:off x="4107382" y="2189636"/>
            <a:ext cx="37491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Calibri"/>
                <a:ea typeface="Calibri"/>
                <a:cs typeface="Calibri"/>
                <a:sym typeface="Calibri"/>
              </a:rPr>
              <a:t>Thank you</a:t>
            </a:r>
            <a:endParaRPr/>
          </a:p>
          <a:p>
            <a:pPr marL="0" marR="0" lvl="0" indent="0" algn="ctr" rtl="0">
              <a:spcBef>
                <a:spcPts val="0"/>
              </a:spcBef>
              <a:spcAft>
                <a:spcPts val="0"/>
              </a:spcAft>
              <a:buNone/>
            </a:pPr>
            <a:r>
              <a:rPr lang="en-GB" sz="4400">
                <a:solidFill>
                  <a:srgbClr val="F6791C"/>
                </a:solidFill>
                <a:latin typeface="Calibri"/>
                <a:ea typeface="Calibri"/>
                <a:cs typeface="Calibri"/>
                <a:sym typeface="Calibri"/>
              </a:rPr>
              <a:t>Any Questions?</a:t>
            </a:r>
            <a:endParaRPr sz="4400">
              <a:solidFill>
                <a:srgbClr val="F6791C"/>
              </a:solidFill>
              <a:latin typeface="Calibri"/>
              <a:ea typeface="Calibri"/>
              <a:cs typeface="Calibri"/>
              <a:sym typeface="Calibri"/>
            </a:endParaRPr>
          </a:p>
        </p:txBody>
      </p:sp>
      <p:pic>
        <p:nvPicPr>
          <p:cNvPr id="147" name="Google Shape;147;g2e2c4b431d4_0_121"/>
          <p:cNvPicPr preferRelativeResize="0"/>
          <p:nvPr/>
        </p:nvPicPr>
        <p:blipFill rotWithShape="1">
          <a:blip r:embed="rId3">
            <a:alphaModFix/>
          </a:blip>
          <a:srcRect/>
          <a:stretch/>
        </p:blipFill>
        <p:spPr>
          <a:xfrm>
            <a:off x="7856357" y="-50222"/>
            <a:ext cx="4394910" cy="6950558"/>
          </a:xfrm>
          <a:prstGeom prst="rect">
            <a:avLst/>
          </a:prstGeom>
          <a:noFill/>
          <a:ln>
            <a:noFill/>
          </a:ln>
        </p:spPr>
      </p:pic>
      <p:sp>
        <p:nvSpPr>
          <p:cNvPr id="148" name="Google Shape;148;g2e2c4b431d4_0_121"/>
          <p:cNvSpPr txBox="1">
            <a:spLocks noGrp="1"/>
          </p:cNvSpPr>
          <p:nvPr>
            <p:ph type="body" idx="1"/>
          </p:nvPr>
        </p:nvSpPr>
        <p:spPr>
          <a:xfrm>
            <a:off x="3759104" y="3907603"/>
            <a:ext cx="4445400" cy="373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Clr>
                <a:schemeClr val="lt1"/>
              </a:buClr>
              <a:buSzPts val="1800"/>
              <a:buNone/>
              <a:defRPr sz="1800">
                <a:solidFill>
                  <a:schemeClr val="lt1"/>
                </a:solidFill>
              </a:defRPr>
            </a:lvl1pPr>
            <a:lvl2pPr marL="914400" lvl="1" indent="-342900" algn="l" rtl="0">
              <a:lnSpc>
                <a:spcPct val="100000"/>
              </a:lnSpc>
              <a:spcBef>
                <a:spcPts val="375"/>
              </a:spcBef>
              <a:spcAft>
                <a:spcPts val="0"/>
              </a:spcAft>
              <a:buClr>
                <a:srgbClr val="004361"/>
              </a:buClr>
              <a:buSzPts val="1800"/>
              <a:buChar char="•"/>
              <a:defRPr/>
            </a:lvl2pPr>
            <a:lvl3pPr marL="1371600" lvl="2" indent="-342900" algn="l" rtl="0">
              <a:lnSpc>
                <a:spcPct val="100000"/>
              </a:lnSpc>
              <a:spcBef>
                <a:spcPts val="375"/>
              </a:spcBef>
              <a:spcAft>
                <a:spcPts val="0"/>
              </a:spcAft>
              <a:buClr>
                <a:srgbClr val="003F5E"/>
              </a:buClr>
              <a:buSzPts val="1800"/>
              <a:buChar char="•"/>
              <a:defRPr/>
            </a:lvl3pPr>
            <a:lvl4pPr marL="1828800" lvl="3" indent="-342900" algn="l" rtl="0">
              <a:lnSpc>
                <a:spcPct val="100000"/>
              </a:lnSpc>
              <a:spcBef>
                <a:spcPts val="375"/>
              </a:spcBef>
              <a:spcAft>
                <a:spcPts val="0"/>
              </a:spcAft>
              <a:buClr>
                <a:srgbClr val="004360"/>
              </a:buClr>
              <a:buSzPts val="1800"/>
              <a:buChar char="•"/>
              <a:defRPr/>
            </a:lvl4pPr>
            <a:lvl5pPr marL="2286000" lvl="4" indent="-342900" algn="l" rtl="0">
              <a:lnSpc>
                <a:spcPct val="100000"/>
              </a:lnSpc>
              <a:spcBef>
                <a:spcPts val="375"/>
              </a:spcBef>
              <a:spcAft>
                <a:spcPts val="0"/>
              </a:spcAft>
              <a:buClr>
                <a:srgbClr val="004360"/>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9" name="Google Shape;149;g2e2c4b431d4_0_121"/>
          <p:cNvSpPr txBox="1"/>
          <p:nvPr/>
        </p:nvSpPr>
        <p:spPr>
          <a:xfrm>
            <a:off x="4072908" y="5517223"/>
            <a:ext cx="3783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lt1"/>
                </a:solidFill>
                <a:latin typeface="Calibri"/>
                <a:ea typeface="Calibri"/>
                <a:cs typeface="Calibri"/>
                <a:sym typeface="Calibri"/>
              </a:rPr>
              <a:t>© members of the AARC Community and the AARC TREE consortium. </a:t>
            </a:r>
            <a:endParaRPr/>
          </a:p>
          <a:p>
            <a:pPr marL="0" marR="0" lvl="0" indent="0" algn="ctr" rtl="0">
              <a:lnSpc>
                <a:spcPct val="100000"/>
              </a:lnSpc>
              <a:spcBef>
                <a:spcPts val="0"/>
              </a:spcBef>
              <a:spcAft>
                <a:spcPts val="0"/>
              </a:spcAft>
              <a:buClr>
                <a:schemeClr val="lt1"/>
              </a:buClr>
              <a:buSzPts val="1000"/>
              <a:buFont typeface="Calibri"/>
              <a:buNone/>
            </a:pPr>
            <a:r>
              <a:rPr lang="en-GB" sz="1000">
                <a:solidFill>
                  <a:schemeClr val="lt1"/>
                </a:solidFill>
                <a:latin typeface="Calibri"/>
                <a:ea typeface="Calibri"/>
                <a:cs typeface="Calibri"/>
                <a:sym typeface="Calibri"/>
              </a:rPr>
              <a:t>The work leading to these results has received funding from the European Union and other sources.</a:t>
            </a:r>
            <a:endParaRPr sz="1000">
              <a:solidFill>
                <a:schemeClr val="lt1"/>
              </a:solidFill>
              <a:latin typeface="Calibri"/>
              <a:ea typeface="Calibri"/>
              <a:cs typeface="Calibri"/>
              <a:sym typeface="Calibri"/>
            </a:endParaRPr>
          </a:p>
        </p:txBody>
      </p:sp>
      <p:sp>
        <p:nvSpPr>
          <p:cNvPr id="150" name="Google Shape;150;g2e2c4b431d4_0_121"/>
          <p:cNvSpPr txBox="1"/>
          <p:nvPr/>
        </p:nvSpPr>
        <p:spPr>
          <a:xfrm>
            <a:off x="3759298" y="5136161"/>
            <a:ext cx="4445206"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lt1"/>
                </a:solidFill>
                <a:latin typeface="Calibri"/>
                <a:ea typeface="Calibri"/>
                <a:cs typeface="Calibri"/>
                <a:sym typeface="Calibri"/>
              </a:rPr>
              <a:t>https://aarc-community.org</a:t>
            </a:r>
            <a:endParaRPr sz="1600" b="1" dirty="0">
              <a:solidFill>
                <a:schemeClr val="lt1"/>
              </a:solidFill>
              <a:latin typeface="Calibri"/>
              <a:ea typeface="Calibri"/>
              <a:cs typeface="Calibri"/>
              <a:sym typeface="Calibri"/>
            </a:endParaRPr>
          </a:p>
        </p:txBody>
      </p:sp>
      <p:grpSp>
        <p:nvGrpSpPr>
          <p:cNvPr id="151" name="Google Shape;151;g2e2c4b431d4_0_121"/>
          <p:cNvGrpSpPr/>
          <p:nvPr/>
        </p:nvGrpSpPr>
        <p:grpSpPr>
          <a:xfrm>
            <a:off x="210208" y="6202883"/>
            <a:ext cx="8187897" cy="523200"/>
            <a:chOff x="210208" y="6202883"/>
            <a:chExt cx="8187897" cy="523200"/>
          </a:xfrm>
        </p:grpSpPr>
        <p:grpSp>
          <p:nvGrpSpPr>
            <p:cNvPr id="152" name="Google Shape;152;g2e2c4b431d4_0_121"/>
            <p:cNvGrpSpPr/>
            <p:nvPr/>
          </p:nvGrpSpPr>
          <p:grpSpPr>
            <a:xfrm>
              <a:off x="210208" y="6202883"/>
              <a:ext cx="8187897" cy="523200"/>
              <a:chOff x="210208" y="6202883"/>
              <a:chExt cx="8187897" cy="523200"/>
            </a:xfrm>
          </p:grpSpPr>
          <p:pic>
            <p:nvPicPr>
              <p:cNvPr id="153" name="Google Shape;153;g2e2c4b431d4_0_121"/>
              <p:cNvPicPr preferRelativeResize="0"/>
              <p:nvPr/>
            </p:nvPicPr>
            <p:blipFill rotWithShape="1">
              <a:blip r:embed="rId4">
                <a:alphaModFix/>
              </a:blip>
              <a:srcRect/>
              <a:stretch/>
            </p:blipFill>
            <p:spPr>
              <a:xfrm>
                <a:off x="7503506" y="6307040"/>
                <a:ext cx="894599" cy="315143"/>
              </a:xfrm>
              <a:prstGeom prst="rect">
                <a:avLst/>
              </a:prstGeom>
              <a:noFill/>
              <a:ln>
                <a:noFill/>
              </a:ln>
            </p:spPr>
          </p:pic>
          <p:sp>
            <p:nvSpPr>
              <p:cNvPr id="154" name="Google Shape;154;g2e2c4b431d4_0_121"/>
              <p:cNvSpPr txBox="1"/>
              <p:nvPr/>
            </p:nvSpPr>
            <p:spPr>
              <a:xfrm>
                <a:off x="2572532" y="6219399"/>
                <a:ext cx="504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GB" sz="800" b="0" i="0" u="none" strike="noStrike" cap="none">
                    <a:solidFill>
                      <a:srgbClr val="FFFFFF"/>
                    </a:solidFill>
                    <a:latin typeface="Arial"/>
                    <a:ea typeface="Arial"/>
                    <a:cs typeface="Arial"/>
                    <a:sym typeface="Arial"/>
                  </a:rPr>
                  <a:t>Co-funded by the European Union. Views and opinions expressed are however those of the author(s) only and do not necessarily reflect those of the European Union. Neither the European Union nor the granting authority can be held responsible for them. Grant Agreement No. 101131237 (AARC TREE).</a:t>
                </a:r>
                <a:endParaRPr sz="800" b="0" i="0" u="none" strike="noStrike" cap="none">
                  <a:solidFill>
                    <a:srgbClr val="FFFFFF"/>
                  </a:solidFill>
                  <a:latin typeface="Arial"/>
                  <a:ea typeface="Arial"/>
                  <a:cs typeface="Arial"/>
                  <a:sym typeface="Arial"/>
                </a:endParaRPr>
              </a:p>
            </p:txBody>
          </p:sp>
          <p:pic>
            <p:nvPicPr>
              <p:cNvPr id="155" name="Google Shape;155;g2e2c4b431d4_0_121"/>
              <p:cNvPicPr preferRelativeResize="0"/>
              <p:nvPr/>
            </p:nvPicPr>
            <p:blipFill rotWithShape="1">
              <a:blip r:embed="rId5">
                <a:alphaModFix/>
              </a:blip>
              <a:srcRect/>
              <a:stretch/>
            </p:blipFill>
            <p:spPr>
              <a:xfrm>
                <a:off x="210208" y="6225258"/>
                <a:ext cx="704192" cy="478470"/>
              </a:xfrm>
              <a:prstGeom prst="rect">
                <a:avLst/>
              </a:prstGeom>
              <a:noFill/>
              <a:ln>
                <a:noFill/>
              </a:ln>
            </p:spPr>
          </p:pic>
          <p:sp>
            <p:nvSpPr>
              <p:cNvPr id="156" name="Google Shape;156;g2e2c4b431d4_0_121"/>
              <p:cNvSpPr txBox="1"/>
              <p:nvPr/>
            </p:nvSpPr>
            <p:spPr>
              <a:xfrm>
                <a:off x="932915" y="6202883"/>
                <a:ext cx="2253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D8D8D8"/>
                    </a:solidFill>
                    <a:latin typeface="Calibri"/>
                    <a:ea typeface="Calibri"/>
                    <a:cs typeface="Calibri"/>
                    <a:sym typeface="Calibri"/>
                  </a:rPr>
                  <a:t>Co-funded by </a:t>
                </a:r>
                <a:br>
                  <a:rPr lang="en-GB" sz="1400" b="1">
                    <a:solidFill>
                      <a:srgbClr val="D8D8D8"/>
                    </a:solidFill>
                    <a:latin typeface="Calibri"/>
                    <a:ea typeface="Calibri"/>
                    <a:cs typeface="Calibri"/>
                    <a:sym typeface="Calibri"/>
                  </a:rPr>
                </a:br>
                <a:r>
                  <a:rPr lang="en-GB" sz="1400" b="1">
                    <a:solidFill>
                      <a:srgbClr val="D8D8D8"/>
                    </a:solidFill>
                    <a:latin typeface="Calibri"/>
                    <a:ea typeface="Calibri"/>
                    <a:cs typeface="Calibri"/>
                    <a:sym typeface="Calibri"/>
                  </a:rPr>
                  <a:t>the European Union</a:t>
                </a:r>
                <a:endParaRPr sz="1400" b="1">
                  <a:solidFill>
                    <a:srgbClr val="D8D8D8"/>
                  </a:solidFill>
                  <a:latin typeface="Calibri"/>
                  <a:ea typeface="Calibri"/>
                  <a:cs typeface="Calibri"/>
                  <a:sym typeface="Calibri"/>
                </a:endParaRPr>
              </a:p>
            </p:txBody>
          </p:sp>
        </p:grpSp>
        <p:cxnSp>
          <p:nvCxnSpPr>
            <p:cNvPr id="157" name="Google Shape;157;g2e2c4b431d4_0_121"/>
            <p:cNvCxnSpPr/>
            <p:nvPr/>
          </p:nvCxnSpPr>
          <p:spPr>
            <a:xfrm>
              <a:off x="2572532" y="6225258"/>
              <a:ext cx="0" cy="464100"/>
            </a:xfrm>
            <a:prstGeom prst="straightConnector1">
              <a:avLst/>
            </a:prstGeom>
            <a:noFill/>
            <a:ln w="9525" cap="flat" cmpd="sng">
              <a:solidFill>
                <a:schemeClr val="lt1"/>
              </a:solidFill>
              <a:prstDash val="solid"/>
              <a:miter lim="800000"/>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yle Guide">
  <p:cSld name="Style Guide">
    <p:spTree>
      <p:nvGrpSpPr>
        <p:cNvPr id="1" name="Shape 104"/>
        <p:cNvGrpSpPr/>
        <p:nvPr/>
      </p:nvGrpSpPr>
      <p:grpSpPr>
        <a:xfrm>
          <a:off x="0" y="0"/>
          <a:ext cx="0" cy="0"/>
          <a:chOff x="0" y="0"/>
          <a:chExt cx="0" cy="0"/>
        </a:xfrm>
      </p:grpSpPr>
      <p:sp>
        <p:nvSpPr>
          <p:cNvPr id="106" name="Google Shape;106;p22"/>
          <p:cNvSpPr txBox="1"/>
          <p:nvPr/>
        </p:nvSpPr>
        <p:spPr>
          <a:xfrm>
            <a:off x="652382" y="304802"/>
            <a:ext cx="36018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3F5D"/>
                </a:solidFill>
                <a:latin typeface="Calibri"/>
                <a:ea typeface="Calibri"/>
                <a:cs typeface="Calibri"/>
                <a:sym typeface="Calibri"/>
              </a:rPr>
              <a:t>Style Guide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57A1E"/>
                </a:solidFill>
                <a:latin typeface="Calibri"/>
                <a:ea typeface="Calibri"/>
                <a:cs typeface="Calibri"/>
                <a:sym typeface="Calibri"/>
              </a:rPr>
              <a:t>A Guide to Using the AARC Template</a:t>
            </a:r>
            <a:endParaRPr sz="1800" b="0" i="0" u="none" strike="noStrike" cap="none">
              <a:solidFill>
                <a:srgbClr val="F57A1E"/>
              </a:solidFill>
              <a:latin typeface="Calibri"/>
              <a:ea typeface="Calibri"/>
              <a:cs typeface="Calibri"/>
              <a:sym typeface="Calibri"/>
            </a:endParaRPr>
          </a:p>
        </p:txBody>
      </p:sp>
      <p:sp>
        <p:nvSpPr>
          <p:cNvPr id="107" name="Google Shape;107;p22"/>
          <p:cNvSpPr txBox="1"/>
          <p:nvPr/>
        </p:nvSpPr>
        <p:spPr>
          <a:xfrm>
            <a:off x="780366" y="2025770"/>
            <a:ext cx="10149600" cy="3139200"/>
          </a:xfrm>
          <a:prstGeom prst="rect">
            <a:avLst/>
          </a:prstGeom>
          <a:noFill/>
          <a:ln>
            <a:noFill/>
          </a:ln>
        </p:spPr>
        <p:txBody>
          <a:bodyPr spcFirstLastPara="1" wrap="square" lIns="91425" tIns="45700" rIns="91425" bIns="45700" anchor="t" anchorCtr="0">
            <a:spAutoFit/>
          </a:bodyPr>
          <a:lstStyle/>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This template is to present information on behalf of the AARC Project</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Font is Calibri and will auto-size. Avoid using a font size less than 18pt.  Main font colour is Teal, </a:t>
            </a:r>
            <a:r>
              <a:rPr lang="en-GB" sz="1800" b="0" i="0" u="none" strike="noStrike" cap="none">
                <a:solidFill>
                  <a:srgbClr val="F57B20"/>
                </a:solidFill>
                <a:latin typeface="Calibri"/>
                <a:ea typeface="Calibri"/>
                <a:cs typeface="Calibri"/>
                <a:sym typeface="Calibri"/>
              </a:rPr>
              <a:t>highlight colour is Orange and should be used sparingly.</a:t>
            </a:r>
            <a:r>
              <a:rPr lang="en-GB" sz="1800" b="0" i="0" u="none" strike="noStrike" cap="none">
                <a:solidFill>
                  <a:srgbClr val="ED1556"/>
                </a:solidFill>
                <a:latin typeface="Calibri"/>
                <a:ea typeface="Calibri"/>
                <a:cs typeface="Calibri"/>
                <a:sym typeface="Calibri"/>
              </a:rPr>
              <a:t> </a:t>
            </a:r>
            <a:r>
              <a:rPr lang="en-GB" sz="1800" b="0" i="0" u="none" strike="noStrike" cap="none">
                <a:solidFill>
                  <a:srgbClr val="003F5D"/>
                </a:solidFill>
                <a:latin typeface="Calibri"/>
                <a:ea typeface="Calibri"/>
                <a:cs typeface="Calibri"/>
                <a:sym typeface="Calibri"/>
              </a:rPr>
              <a:t>If the colours are not shown in PowerPoint use the colour picker to select the correct colour from the logo or these samples</a:t>
            </a:r>
            <a:endParaRPr sz="1800" b="0" i="0" u="none" strike="noStrike" cap="none">
              <a:solidFill>
                <a:srgbClr val="ED1556"/>
              </a:solidFill>
              <a:latin typeface="Calibri"/>
              <a:ea typeface="Calibri"/>
              <a:cs typeface="Calibri"/>
              <a:sym typeface="Calibri"/>
            </a:endParaRPr>
          </a:p>
          <a:p>
            <a:pPr marL="214311" marR="0" lvl="0" indent="-100011" algn="l" rtl="0">
              <a:lnSpc>
                <a:spcPct val="100000"/>
              </a:lnSpc>
              <a:spcBef>
                <a:spcPts val="0"/>
              </a:spcBef>
              <a:spcAft>
                <a:spcPts val="0"/>
              </a:spcAft>
              <a:buClr>
                <a:schemeClr val="dk1"/>
              </a:buClr>
              <a:buSzPts val="1800"/>
              <a:buFont typeface="Arial"/>
              <a:buNone/>
            </a:pPr>
            <a:endParaRPr sz="1800" b="0" i="0" u="none" strike="noStrike" cap="none">
              <a:solidFill>
                <a:srgbClr val="ED1556"/>
              </a:solidFill>
              <a:latin typeface="Calibri"/>
              <a:ea typeface="Calibri"/>
              <a:cs typeface="Calibri"/>
              <a:sym typeface="Calibri"/>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title slide has space for the speaker’s own organisation logo which should be no larger than the main AARC logo </a:t>
            </a:r>
            <a:endParaRPr sz="1400" b="0" i="0" u="none" strike="noStrike" cap="none">
              <a:solidFill>
                <a:srgbClr val="000000"/>
              </a:solidFill>
              <a:latin typeface="Arial"/>
              <a:ea typeface="Arial"/>
              <a:cs typeface="Arial"/>
              <a:sym typeface="Arial"/>
            </a:endParaRPr>
          </a:p>
          <a:p>
            <a:pPr marL="214311" marR="0" lvl="0" indent="-100011" algn="l" rtl="0">
              <a:lnSpc>
                <a:spcPct val="100000"/>
              </a:lnSpc>
              <a:spcBef>
                <a:spcPts val="0"/>
              </a:spcBef>
              <a:spcAft>
                <a:spcPts val="0"/>
              </a:spcAft>
              <a:buClr>
                <a:schemeClr val="dk1"/>
              </a:buClr>
              <a:buSzPts val="1800"/>
              <a:buFont typeface="Arial"/>
              <a:buNone/>
            </a:pPr>
            <a:endParaRPr sz="1800" b="0" i="0" u="none" strike="noStrike" cap="none">
              <a:solidFill>
                <a:srgbClr val="003F5D"/>
              </a:solidFill>
              <a:latin typeface="Calibri"/>
              <a:ea typeface="Calibri"/>
              <a:cs typeface="Calibri"/>
              <a:sym typeface="Calibri"/>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end slide includes EU logo, copyright, and funding statement. Adapt the funding statement and supporting organisations at the end (but likely keep the EU Logo and reference to H2020, since it supported the AARC and AARC2 projects)</a:t>
            </a:r>
            <a:endParaRPr sz="1400" b="0" i="0" u="none" strike="noStrike" cap="none">
              <a:solidFill>
                <a:srgbClr val="000000"/>
              </a:solidFill>
              <a:latin typeface="Arial"/>
              <a:ea typeface="Arial"/>
              <a:cs typeface="Arial"/>
              <a:sym typeface="Arial"/>
            </a:endParaRPr>
          </a:p>
        </p:txBody>
      </p:sp>
      <p:sp>
        <p:nvSpPr>
          <p:cNvPr id="108" name="Google Shape;108;p22"/>
          <p:cNvSpPr/>
          <p:nvPr/>
        </p:nvSpPr>
        <p:spPr>
          <a:xfrm>
            <a:off x="10890209" y="5560973"/>
            <a:ext cx="727200" cy="529500"/>
          </a:xfrm>
          <a:prstGeom prst="ellipse">
            <a:avLst/>
          </a:prstGeom>
          <a:solidFill>
            <a:srgbClr val="003F5D"/>
          </a:solidFill>
          <a:ln w="12700" cap="flat" cmpd="sng">
            <a:solidFill>
              <a:srgbClr val="003F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9" name="Google Shape;109;p22"/>
          <p:cNvSpPr/>
          <p:nvPr/>
        </p:nvSpPr>
        <p:spPr>
          <a:xfrm>
            <a:off x="9884901" y="5560973"/>
            <a:ext cx="727200" cy="529500"/>
          </a:xfrm>
          <a:prstGeom prst="ellipse">
            <a:avLst/>
          </a:prstGeom>
          <a:solidFill>
            <a:srgbClr val="F6791C"/>
          </a:solidFill>
          <a:ln w="12700" cap="flat" cmpd="sng">
            <a:solidFill>
              <a:srgbClr val="F679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 Image Bar with Text">
  <p:cSld name="Top Image Bar with Text">
    <p:spTree>
      <p:nvGrpSpPr>
        <p:cNvPr id="1" name="Shape 30"/>
        <p:cNvGrpSpPr/>
        <p:nvPr/>
      </p:nvGrpSpPr>
      <p:grpSpPr>
        <a:xfrm>
          <a:off x="0" y="0"/>
          <a:ext cx="0" cy="0"/>
          <a:chOff x="0" y="0"/>
          <a:chExt cx="0" cy="0"/>
        </a:xfrm>
      </p:grpSpPr>
      <p:sp>
        <p:nvSpPr>
          <p:cNvPr id="31" name="Google Shape;31;p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32" name="Google Shape;32;p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p:nvPr/>
        </p:nvSpPr>
        <p:spPr>
          <a:xfrm>
            <a:off x="0" y="1676400"/>
            <a:ext cx="12192000" cy="2165700"/>
          </a:xfrm>
          <a:prstGeom prst="rect">
            <a:avLst/>
          </a:prstGeom>
          <a:solidFill>
            <a:srgbClr val="013F5E"/>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4" name="Google Shape;34;p18"/>
          <p:cNvSpPr txBox="1">
            <a:spLocks noGrp="1"/>
          </p:cNvSpPr>
          <p:nvPr>
            <p:ph type="body" idx="1"/>
          </p:nvPr>
        </p:nvSpPr>
        <p:spPr>
          <a:xfrm>
            <a:off x="470572" y="4083050"/>
            <a:ext cx="11208000" cy="2181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3"/>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sz="22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sz="1800">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sz="1800">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sz="1800">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3"/>
          <p:cNvSpPr txBox="1">
            <a:spLocks noGrp="1"/>
          </p:cNvSpPr>
          <p:nvPr>
            <p:ph type="sldNum" idx="12"/>
          </p:nvPr>
        </p:nvSpPr>
        <p:spPr>
          <a:xfrm>
            <a:off x="11353702" y="6406019"/>
            <a:ext cx="449110" cy="27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38" name="Google Shape;38;p13"/>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13"/>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40" name="Google Shape;40;p13"/>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6:33 Text Image Slide">
  <p:cSld name="66:33 Text Image Slide">
    <p:spTree>
      <p:nvGrpSpPr>
        <p:cNvPr id="1" name="Shape 44"/>
        <p:cNvGrpSpPr/>
        <p:nvPr/>
      </p:nvGrpSpPr>
      <p:grpSpPr>
        <a:xfrm>
          <a:off x="0" y="0"/>
          <a:ext cx="0" cy="0"/>
          <a:chOff x="0" y="0"/>
          <a:chExt cx="0" cy="0"/>
        </a:xfrm>
      </p:grpSpPr>
      <p:sp>
        <p:nvSpPr>
          <p:cNvPr id="45" name="Google Shape;45;p16"/>
          <p:cNvSpPr txBox="1">
            <a:spLocks noGrp="1"/>
          </p:cNvSpPr>
          <p:nvPr>
            <p:ph type="body" idx="1"/>
          </p:nvPr>
        </p:nvSpPr>
        <p:spPr>
          <a:xfrm>
            <a:off x="444501" y="1524003"/>
            <a:ext cx="7864200" cy="46530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47" name="Google Shape;47;p1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8" name="Google Shape;48;p16"/>
          <p:cNvCxnSpPr/>
          <p:nvPr/>
        </p:nvCxnSpPr>
        <p:spPr>
          <a:xfrm>
            <a:off x="8319911" y="1532467"/>
            <a:ext cx="0" cy="0"/>
          </a:xfrm>
          <a:prstGeom prst="straightConnector1">
            <a:avLst/>
          </a:prstGeom>
          <a:noFill/>
          <a:ln w="9525" cap="flat" cmpd="sng">
            <a:solidFill>
              <a:schemeClr val="accent1"/>
            </a:solidFill>
            <a:prstDash val="solid"/>
            <a:miter lim="800000"/>
            <a:headEnd type="none" w="sm" len="sm"/>
            <a:tailEnd type="none" w="sm" len="sm"/>
          </a:ln>
        </p:spPr>
      </p:cxnSp>
      <p:cxnSp>
        <p:nvCxnSpPr>
          <p:cNvPr id="49" name="Google Shape;49;p16"/>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50" name="Google Shape;50;p16"/>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
        <p:nvSpPr>
          <p:cNvPr id="8" name="Footer Placeholder 1"/>
          <p:cNvSpPr>
            <a:spLocks noGrp="1"/>
          </p:cNvSpPr>
          <p:nvPr>
            <p:ph type="ftr" sz="quarter" idx="3"/>
          </p:nvPr>
        </p:nvSpPr>
        <p:spPr>
          <a:xfrm>
            <a:off x="6947012" y="6406020"/>
            <a:ext cx="4114800" cy="274800"/>
          </a:xfrm>
          <a:prstGeom prst="rect">
            <a:avLst/>
          </a:prstGeom>
        </p:spPr>
        <p:txBody>
          <a:bodyPr vert="horz" lIns="91440" tIns="45720" rIns="91440" bIns="45720" rtlCol="0" anchor="ctr"/>
          <a:lstStyle>
            <a:lvl1pPr algn="r">
              <a:defRPr sz="1100">
                <a:solidFill>
                  <a:srgbClr val="003F5E"/>
                </a:solidFill>
              </a:defRPr>
            </a:lvl1pPr>
          </a:lstStyle>
          <a:p>
            <a:r>
              <a:rPr lang="en-US" smtClean="0"/>
              <a:t>Of AARC TREEs and colourful pictures</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17"/>
          <p:cNvSpPr txBox="1">
            <a:spLocks noGrp="1"/>
          </p:cNvSpPr>
          <p:nvPr>
            <p:ph type="sldNum" idx="12"/>
          </p:nvPr>
        </p:nvSpPr>
        <p:spPr>
          <a:xfrm>
            <a:off x="11353702" y="6406019"/>
            <a:ext cx="449110" cy="27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dirty="0"/>
          </a:p>
        </p:txBody>
      </p:sp>
      <p:sp>
        <p:nvSpPr>
          <p:cNvPr id="53" name="Google Shape;53;p17"/>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 name="Google Shape;54;p17"/>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cxnSp>
        <p:nvCxnSpPr>
          <p:cNvPr id="55" name="Google Shape;55;p17"/>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56" name="Google Shape;56;p17"/>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66"/>
        <p:cNvGrpSpPr/>
        <p:nvPr/>
      </p:nvGrpSpPr>
      <p:grpSpPr>
        <a:xfrm>
          <a:off x="0" y="0"/>
          <a:ext cx="0" cy="0"/>
          <a:chOff x="0" y="0"/>
          <a:chExt cx="0" cy="0"/>
        </a:xfrm>
      </p:grpSpPr>
      <p:sp>
        <p:nvSpPr>
          <p:cNvPr id="67" name="Google Shape;67;g28041742256_0_241"/>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sz="22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sz="1800">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sz="1800">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sz="1800">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g28041742256_0_241"/>
          <p:cNvSpPr txBox="1">
            <a:spLocks noGrp="1"/>
          </p:cNvSpPr>
          <p:nvPr>
            <p:ph type="sldNum" idx="12"/>
          </p:nvPr>
        </p:nvSpPr>
        <p:spPr>
          <a:xfrm>
            <a:off x="11353702" y="6406019"/>
            <a:ext cx="449110" cy="27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69" name="Google Shape;69;g28041742256_0_24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g28041742256_0_241"/>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71" name="Google Shape;71;g28041742256_0_241"/>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457200" y="1825625"/>
            <a:ext cx="5562600" cy="43512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4"/>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76" name="Google Shape;76;p14"/>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 name="Google Shape;77;p14"/>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482603" y="1681163"/>
            <a:ext cx="5514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0" name="Google Shape;80;p15"/>
          <p:cNvSpPr txBox="1">
            <a:spLocks noGrp="1"/>
          </p:cNvSpPr>
          <p:nvPr>
            <p:ph type="body" idx="2"/>
          </p:nvPr>
        </p:nvSpPr>
        <p:spPr>
          <a:xfrm>
            <a:off x="482601" y="2489204"/>
            <a:ext cx="5553000" cy="3700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5"/>
          <p:cNvSpPr txBox="1">
            <a:spLocks noGrp="1"/>
          </p:cNvSpPr>
          <p:nvPr>
            <p:ph type="body" idx="3"/>
          </p:nvPr>
        </p:nvSpPr>
        <p:spPr>
          <a:xfrm>
            <a:off x="6172202"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2" name="Google Shape;82;p15"/>
          <p:cNvSpPr txBox="1">
            <a:spLocks noGrp="1"/>
          </p:cNvSpPr>
          <p:nvPr>
            <p:ph type="body" idx="4"/>
          </p:nvPr>
        </p:nvSpPr>
        <p:spPr>
          <a:xfrm>
            <a:off x="6172202"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5"/>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84" name="Google Shape;84;p15"/>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5183188" y="1651518"/>
            <a:ext cx="6172200" cy="420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sz="1800"/>
            </a:lvl1pPr>
            <a:lvl2pPr marL="914400" lvl="1" indent="-333375" algn="l">
              <a:lnSpc>
                <a:spcPct val="100000"/>
              </a:lnSpc>
              <a:spcBef>
                <a:spcPts val="375"/>
              </a:spcBef>
              <a:spcAft>
                <a:spcPts val="0"/>
              </a:spcAft>
              <a:buClr>
                <a:srgbClr val="004361"/>
              </a:buClr>
              <a:buSzPts val="1650"/>
              <a:buChar char="•"/>
              <a:defRPr sz="1650"/>
            </a:lvl2pPr>
            <a:lvl3pPr marL="1371600" lvl="2" indent="-323850" algn="l">
              <a:lnSpc>
                <a:spcPct val="100000"/>
              </a:lnSpc>
              <a:spcBef>
                <a:spcPts val="375"/>
              </a:spcBef>
              <a:spcAft>
                <a:spcPts val="0"/>
              </a:spcAft>
              <a:buClr>
                <a:srgbClr val="003F5E"/>
              </a:buClr>
              <a:buSzPts val="1500"/>
              <a:buChar char="•"/>
              <a:defRPr sz="1500"/>
            </a:lvl3pPr>
            <a:lvl4pPr marL="1828800" lvl="3" indent="-323850" algn="l">
              <a:lnSpc>
                <a:spcPct val="100000"/>
              </a:lnSpc>
              <a:spcBef>
                <a:spcPts val="375"/>
              </a:spcBef>
              <a:spcAft>
                <a:spcPts val="0"/>
              </a:spcAft>
              <a:buClr>
                <a:srgbClr val="004360"/>
              </a:buClr>
              <a:buSzPts val="1500"/>
              <a:buChar char="•"/>
              <a:defRPr sz="1500"/>
            </a:lvl4pPr>
            <a:lvl5pPr marL="2286000" lvl="4" indent="-323850" algn="l">
              <a:lnSpc>
                <a:spcPct val="100000"/>
              </a:lnSpc>
              <a:spcBef>
                <a:spcPts val="375"/>
              </a:spcBef>
              <a:spcAft>
                <a:spcPts val="0"/>
              </a:spcAft>
              <a:buClr>
                <a:srgbClr val="004360"/>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2" name="Google Shape;92;p20"/>
          <p:cNvSpPr txBox="1">
            <a:spLocks noGrp="1"/>
          </p:cNvSpPr>
          <p:nvPr>
            <p:ph type="body" idx="2"/>
          </p:nvPr>
        </p:nvSpPr>
        <p:spPr>
          <a:xfrm>
            <a:off x="457202" y="1642188"/>
            <a:ext cx="4314900" cy="4226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3" name="Google Shape;93;p20"/>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94" name="Google Shape;94;p20"/>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5" name="Google Shape;95;p20"/>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cxnSp>
        <p:nvCxnSpPr>
          <p:cNvPr id="96" name="Google Shape;96;p20"/>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361"/>
              </a:buClr>
              <a:buSzPts val="2400"/>
              <a:buFont typeface="Calibri"/>
              <a:buNone/>
              <a:defRPr sz="2400" b="1" i="0" u="none" strike="noStrike" cap="none">
                <a:solidFill>
                  <a:srgbClr val="00436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750"/>
              </a:spcBef>
              <a:spcAft>
                <a:spcPts val="0"/>
              </a:spcAft>
              <a:buClr>
                <a:srgbClr val="004360"/>
              </a:buClr>
              <a:buSzPts val="2200"/>
              <a:buFont typeface="Arial"/>
              <a:buChar char="•"/>
              <a:defRPr sz="2200" b="0" i="0" u="none" strike="noStrike" cap="none">
                <a:solidFill>
                  <a:srgbClr val="004360"/>
                </a:solidFill>
                <a:latin typeface="Calibri"/>
                <a:ea typeface="Calibri"/>
                <a:cs typeface="Calibri"/>
                <a:sym typeface="Calibri"/>
              </a:defRPr>
            </a:lvl1pPr>
            <a:lvl2pPr marL="914400" marR="0" lvl="1" indent="-342900" algn="l" rtl="0">
              <a:lnSpc>
                <a:spcPct val="10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10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sldNum" idx="12"/>
          </p:nvPr>
        </p:nvSpPr>
        <p:spPr>
          <a:xfrm>
            <a:off x="11353702" y="6406019"/>
            <a:ext cx="449110" cy="274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675"/>
              <a:buFont typeface="Arial"/>
              <a:buNone/>
              <a:defRPr sz="1100" b="0" i="0" u="none" strike="noStrike" cap="none">
                <a:solidFill>
                  <a:srgbClr val="003F5E"/>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dirty="0"/>
          </a:p>
        </p:txBody>
      </p:sp>
      <p:sp>
        <p:nvSpPr>
          <p:cNvPr id="13" name="Google Shape;13;p11"/>
          <p:cNvSpPr txBox="1"/>
          <p:nvPr/>
        </p:nvSpPr>
        <p:spPr>
          <a:xfrm>
            <a:off x="467062" y="6483618"/>
            <a:ext cx="1817400"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3F5E"/>
              </a:buClr>
              <a:buSzPts val="750"/>
              <a:buFont typeface="Calibri"/>
              <a:buNone/>
            </a:pPr>
            <a:r>
              <a:rPr lang="en-GB" sz="900" b="0" i="0" u="none" strike="noStrike" cap="none" dirty="0">
                <a:solidFill>
                  <a:srgbClr val="003F5E"/>
                </a:solidFill>
                <a:latin typeface="Calibri"/>
                <a:ea typeface="Calibri"/>
                <a:cs typeface="Calibri"/>
                <a:sym typeface="Calibri"/>
              </a:rPr>
              <a:t>https://aarc-community.org</a:t>
            </a:r>
            <a:endParaRPr sz="900" b="0" i="0" u="none" strike="noStrike" cap="none" dirty="0">
              <a:solidFill>
                <a:srgbClr val="003F5E"/>
              </a:solidFill>
              <a:latin typeface="Calibri"/>
              <a:ea typeface="Calibri"/>
              <a:cs typeface="Calibri"/>
              <a:sym typeface="Calibri"/>
            </a:endParaRPr>
          </a:p>
        </p:txBody>
      </p:sp>
      <p:pic>
        <p:nvPicPr>
          <p:cNvPr id="14" name="Google Shape;14;p11"/>
          <p:cNvPicPr preferRelativeResize="0"/>
          <p:nvPr/>
        </p:nvPicPr>
        <p:blipFill rotWithShape="1">
          <a:blip r:embed="rId17">
            <a:alphaModFix/>
          </a:blip>
          <a:srcRect/>
          <a:stretch/>
        </p:blipFill>
        <p:spPr>
          <a:xfrm>
            <a:off x="10658149" y="143931"/>
            <a:ext cx="1144684" cy="1034242"/>
          </a:xfrm>
          <a:prstGeom prst="rect">
            <a:avLst/>
          </a:prstGeom>
          <a:noFill/>
          <a:ln>
            <a:noFill/>
          </a:ln>
        </p:spPr>
      </p:pic>
      <p:pic>
        <p:nvPicPr>
          <p:cNvPr id="15" name="Google Shape;15;p11"/>
          <p:cNvPicPr preferRelativeResize="0"/>
          <p:nvPr/>
        </p:nvPicPr>
        <p:blipFill rotWithShape="1">
          <a:blip r:embed="rId18">
            <a:alphaModFix/>
          </a:blip>
          <a:srcRect/>
          <a:stretch/>
        </p:blipFill>
        <p:spPr>
          <a:xfrm>
            <a:off x="468543" y="6460279"/>
            <a:ext cx="331798" cy="299785"/>
          </a:xfrm>
          <a:prstGeom prst="rect">
            <a:avLst/>
          </a:prstGeom>
          <a:noFill/>
          <a:ln>
            <a:noFill/>
          </a:ln>
        </p:spPr>
      </p:pic>
      <p:sp>
        <p:nvSpPr>
          <p:cNvPr id="2" name="Footer Placeholder 1"/>
          <p:cNvSpPr>
            <a:spLocks noGrp="1"/>
          </p:cNvSpPr>
          <p:nvPr>
            <p:ph type="ftr" sz="quarter" idx="3"/>
          </p:nvPr>
        </p:nvSpPr>
        <p:spPr>
          <a:xfrm>
            <a:off x="7238902" y="6400033"/>
            <a:ext cx="4114800" cy="274800"/>
          </a:xfrm>
          <a:prstGeom prst="rect">
            <a:avLst/>
          </a:prstGeom>
        </p:spPr>
        <p:txBody>
          <a:bodyPr vert="horz" lIns="91440" tIns="45720" rIns="91440" bIns="45720" rtlCol="0" anchor="ctr"/>
          <a:lstStyle>
            <a:lvl1pPr algn="r">
              <a:defRPr sz="1100">
                <a:solidFill>
                  <a:schemeClr val="accent2"/>
                </a:solidFill>
              </a:defRPr>
            </a:lvl1pPr>
          </a:lstStyle>
          <a:p>
            <a:r>
              <a:rPr lang="en-US" smtClean="0"/>
              <a:t>Of AARC TREEs and colourful pictures</a:t>
            </a:r>
            <a:endParaRPr lang="en-GB"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60" r:id="rId9"/>
    <p:sldLayoutId id="2147483661" r:id="rId10"/>
    <p:sldLayoutId id="2147483659" r:id="rId11"/>
    <p:sldLayoutId id="2147483655" r:id="rId12"/>
    <p:sldLayoutId id="2147483663" r:id="rId13"/>
    <p:sldLayoutId id="2147483665" r:id="rId14"/>
    <p:sldLayoutId id="2147483662" r:id="rId1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mohacsi.janos@kifu.gov.hu" TargetMode="External"/><Relationship Id="rId2" Type="http://schemas.openxmlformats.org/officeDocument/2006/relationships/hyperlink" Target="mailto:marina@sunet.se"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refeds.org/category/personalized"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2.xml"/><Relationship Id="rId16" Type="http://schemas.openxmlformats.org/officeDocument/2006/relationships/image" Target="../media/image24.wmf"/><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w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github.com/aarc-community/architecture-guidelines/issues/15"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arc-community.org/guidelines/aarc-g025/"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hyperlink" Target="https://aarc-community.org/guidelines/aarc-g057/"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docs.google.com/document/d/18bvC63O3wti8nw5lhgUbBVMtDG9ggqpe5ad8Om9voBo/edit"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aarc-community.org/guidelines/aarc-g07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hyperlink" Target="https://aarc-project.eu/about/aegi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lists.geant.org/sympa/info/aarc-na3" TargetMode="External"/><Relationship Id="rId5" Type="http://schemas.openxmlformats.org/officeDocument/2006/relationships/hyperlink" Target="mailto:policy@aarc-community.org" TargetMode="Externa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1.png"/><Relationship Id="rId7"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hyperlink" Target="https://wiki.refeds.org/display/ASS/REFEDS+Assurance+Framework+ver+1.0" TargetMode="External"/><Relationship Id="rId3" Type="http://schemas.openxmlformats.org/officeDocument/2006/relationships/hyperlink" Target="https://aarc-community.org/aarc-g026/" TargetMode="External"/><Relationship Id="rId7" Type="http://schemas.openxmlformats.org/officeDocument/2006/relationships/hyperlink" Target="https://aarc-community.org/aarc-g025/" TargetMode="External"/><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aarc-community.org/aarc-g027/" TargetMode="External"/><Relationship Id="rId11" Type="http://schemas.openxmlformats.org/officeDocument/2006/relationships/hyperlink" Target="https://docs.google.com/document/d/1jO1X7GSXWf_R604j5LXinr37ZUf96YVdIXSvjpS_Vyk/edit" TargetMode="External"/><Relationship Id="rId5" Type="http://schemas.openxmlformats.org/officeDocument/2006/relationships/hyperlink" Target="https://aarc-community.org/aarc-g002/" TargetMode="External"/><Relationship Id="rId10" Type="http://schemas.openxmlformats.org/officeDocument/2006/relationships/image" Target="../media/image31.png"/><Relationship Id="rId4" Type="http://schemas.openxmlformats.org/officeDocument/2006/relationships/hyperlink" Target="https://aarc-community.org/aarc-g069/" TargetMode="External"/><Relationship Id="rId9" Type="http://schemas.openxmlformats.org/officeDocument/2006/relationships/hyperlink" Target="https://aarc-community.org/aarc-g0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
          <p:cNvSpPr txBox="1">
            <a:spLocks noGrp="1"/>
          </p:cNvSpPr>
          <p:nvPr>
            <p:ph type="body" idx="1"/>
          </p:nvPr>
        </p:nvSpPr>
        <p:spPr>
          <a:xfrm>
            <a:off x="1240250" y="3624975"/>
            <a:ext cx="7622400" cy="1959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ts val="2000"/>
              <a:buNone/>
            </a:pPr>
            <a:r>
              <a:rPr lang="en-GB" dirty="0" smtClean="0"/>
              <a:t>David Groep</a:t>
            </a:r>
            <a:endParaRPr lang="en-GB" b="0" dirty="0"/>
          </a:p>
          <a:p>
            <a:pPr marL="0" lvl="0" indent="0" algn="l" rtl="0">
              <a:lnSpc>
                <a:spcPct val="100000"/>
              </a:lnSpc>
              <a:spcBef>
                <a:spcPts val="0"/>
              </a:spcBef>
              <a:spcAft>
                <a:spcPts val="0"/>
              </a:spcAft>
              <a:buClr>
                <a:srgbClr val="004360"/>
              </a:buClr>
              <a:buSzPts val="2000"/>
              <a:buNone/>
            </a:pPr>
            <a:r>
              <a:rPr lang="en-GB" b="0" dirty="0" smtClean="0"/>
              <a:t>Nikhef </a:t>
            </a:r>
            <a:r>
              <a:rPr lang="en-GB" b="0" dirty="0"/>
              <a:t>&amp; Maastricht </a:t>
            </a:r>
            <a:r>
              <a:rPr lang="en-GB" b="0" dirty="0" smtClean="0"/>
              <a:t>University</a:t>
            </a:r>
          </a:p>
          <a:p>
            <a:pPr marL="0" lvl="0" indent="0" algn="l" rtl="0">
              <a:lnSpc>
                <a:spcPct val="100000"/>
              </a:lnSpc>
              <a:spcBef>
                <a:spcPts val="0"/>
              </a:spcBef>
              <a:spcAft>
                <a:spcPts val="0"/>
              </a:spcAft>
              <a:buClr>
                <a:srgbClr val="004360"/>
              </a:buClr>
              <a:buSzPts val="2000"/>
              <a:buNone/>
            </a:pPr>
            <a:r>
              <a:rPr lang="en-GB" b="0" i="1" dirty="0" smtClean="0"/>
              <a:t>for the AARC TREE Collaboration</a:t>
            </a:r>
          </a:p>
        </p:txBody>
      </p:sp>
      <p:sp>
        <p:nvSpPr>
          <p:cNvPr id="519" name="Google Shape;519;p1"/>
          <p:cNvSpPr txBox="1">
            <a:spLocks noGrp="1"/>
          </p:cNvSpPr>
          <p:nvPr>
            <p:ph type="body" idx="3"/>
          </p:nvPr>
        </p:nvSpPr>
        <p:spPr>
          <a:xfrm>
            <a:off x="1240257" y="2915530"/>
            <a:ext cx="6683727" cy="50345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6791C"/>
              </a:buClr>
              <a:buSzPts val="1900"/>
              <a:buNone/>
            </a:pPr>
            <a:r>
              <a:rPr lang="en-GB" dirty="0" smtClean="0"/>
              <a:t>Enhanced effectiveness for AARC in FIM for Research</a:t>
            </a:r>
            <a:endParaRPr dirty="0"/>
          </a:p>
        </p:txBody>
      </p:sp>
      <p:sp>
        <p:nvSpPr>
          <p:cNvPr id="520" name="Google Shape;520;p1"/>
          <p:cNvSpPr txBox="1">
            <a:spLocks noGrp="1"/>
          </p:cNvSpPr>
          <p:nvPr>
            <p:ph type="body" idx="4"/>
          </p:nvPr>
        </p:nvSpPr>
        <p:spPr>
          <a:xfrm>
            <a:off x="1240249" y="2398300"/>
            <a:ext cx="7183500" cy="47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800"/>
              </a:spcBef>
              <a:spcAft>
                <a:spcPts val="400"/>
              </a:spcAft>
              <a:buClr>
                <a:schemeClr val="dk1"/>
              </a:buClr>
              <a:buSzPts val="1100"/>
              <a:buNone/>
            </a:pPr>
            <a:r>
              <a:rPr lang="en-GB" sz="2000" dirty="0" smtClean="0">
                <a:solidFill>
                  <a:schemeClr val="dk2"/>
                </a:solidFill>
                <a:latin typeface="Arial"/>
                <a:ea typeface="Arial"/>
                <a:cs typeface="Arial"/>
                <a:sym typeface="Arial"/>
              </a:rPr>
              <a:t>Of AARC TREEs and colourful pictures</a:t>
            </a:r>
            <a:endParaRPr sz="2700" dirty="0">
              <a:solidFill>
                <a:schemeClr val="dk2"/>
              </a:solidFill>
            </a:endParaRPr>
          </a:p>
        </p:txBody>
      </p:sp>
      <p:sp>
        <p:nvSpPr>
          <p:cNvPr id="522" name="Google Shape;522;p1"/>
          <p:cNvSpPr txBox="1">
            <a:spLocks noGrp="1"/>
          </p:cNvSpPr>
          <p:nvPr>
            <p:ph type="body" idx="2"/>
          </p:nvPr>
        </p:nvSpPr>
        <p:spPr>
          <a:xfrm>
            <a:off x="1240250" y="5484104"/>
            <a:ext cx="6671100" cy="798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ts val="1800"/>
              <a:buNone/>
            </a:pPr>
            <a:r>
              <a:rPr lang="en-GB" dirty="0" smtClean="0"/>
              <a:t>FIM4R at Internet2 </a:t>
            </a:r>
            <a:r>
              <a:rPr lang="en-GB" dirty="0" err="1" smtClean="0"/>
              <a:t>TechEx</a:t>
            </a:r>
            <a:endParaRPr dirty="0"/>
          </a:p>
          <a:p>
            <a:pPr marL="0" lvl="0" indent="0" algn="l" rtl="0">
              <a:lnSpc>
                <a:spcPct val="100000"/>
              </a:lnSpc>
              <a:spcBef>
                <a:spcPts val="0"/>
              </a:spcBef>
              <a:spcAft>
                <a:spcPts val="0"/>
              </a:spcAft>
              <a:buClr>
                <a:srgbClr val="004360"/>
              </a:buClr>
              <a:buSzPts val="1800"/>
              <a:buNone/>
            </a:pPr>
            <a:r>
              <a:rPr lang="en-GB" i="1" dirty="0" smtClean="0"/>
              <a:t>December 2024</a:t>
            </a:r>
            <a:endParaRPr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2e2953a4e95_0_52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10</a:t>
            </a:fld>
            <a:endParaRPr/>
          </a:p>
        </p:txBody>
      </p:sp>
      <p:sp>
        <p:nvSpPr>
          <p:cNvPr id="918" name="Google Shape;918;g2e2953a4e95_0_52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Our federated world is growing more complex</a:t>
            </a:r>
            <a:endParaRPr/>
          </a:p>
        </p:txBody>
      </p:sp>
      <p:pic>
        <p:nvPicPr>
          <p:cNvPr id="919" name="Google Shape;919;g2e2953a4e95_0_521"/>
          <p:cNvPicPr preferRelativeResize="0"/>
          <p:nvPr/>
        </p:nvPicPr>
        <p:blipFill rotWithShape="1">
          <a:blip r:embed="rId3">
            <a:alphaModFix/>
          </a:blip>
          <a:srcRect/>
          <a:stretch/>
        </p:blipFill>
        <p:spPr>
          <a:xfrm>
            <a:off x="274592" y="2787498"/>
            <a:ext cx="4412190" cy="3479488"/>
          </a:xfrm>
          <a:prstGeom prst="rect">
            <a:avLst/>
          </a:prstGeom>
          <a:noFill/>
          <a:ln>
            <a:noFill/>
          </a:ln>
        </p:spPr>
      </p:pic>
      <p:pic>
        <p:nvPicPr>
          <p:cNvPr id="920" name="Google Shape;920;g2e2953a4e95_0_521" descr="Diagram&#10;&#10;Description automatically generated"/>
          <p:cNvPicPr preferRelativeResize="0"/>
          <p:nvPr/>
        </p:nvPicPr>
        <p:blipFill rotWithShape="1">
          <a:blip r:embed="rId4">
            <a:alphaModFix/>
          </a:blip>
          <a:srcRect r="2075"/>
          <a:stretch/>
        </p:blipFill>
        <p:spPr>
          <a:xfrm>
            <a:off x="4230700" y="1242902"/>
            <a:ext cx="4254151" cy="4421951"/>
          </a:xfrm>
          <a:prstGeom prst="rect">
            <a:avLst/>
          </a:prstGeom>
          <a:noFill/>
          <a:ln>
            <a:noFill/>
          </a:ln>
        </p:spPr>
      </p:pic>
      <p:sp>
        <p:nvSpPr>
          <p:cNvPr id="921" name="Google Shape;921;g2e2953a4e95_0_521"/>
          <p:cNvSpPr txBox="1"/>
          <p:nvPr/>
        </p:nvSpPr>
        <p:spPr>
          <a:xfrm>
            <a:off x="8834717" y="5523787"/>
            <a:ext cx="2968200" cy="1073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6791C"/>
              </a:buClr>
              <a:buSzPts val="1000"/>
              <a:buFont typeface="Arial"/>
              <a:buNone/>
            </a:pPr>
            <a:r>
              <a:rPr lang="en-GB" sz="1000">
                <a:solidFill>
                  <a:srgbClr val="F6791C"/>
                </a:solidFill>
                <a:latin typeface="Calibri"/>
                <a:ea typeface="Calibri"/>
                <a:cs typeface="Calibri"/>
                <a:sym typeface="Calibri"/>
              </a:rPr>
              <a:t>Images: SURF SSRAM and EGI by Maarten Kremers, NDFI AAI (Marcus Hardt), EOSC AAI for the EOSC Core and Exchange Federation for the EOSC European  Node by Christos Kanellopoulos, Nicolas Liampotis, David Groep (June 2023 version)</a:t>
            </a:r>
            <a:endParaRPr sz="1000">
              <a:solidFill>
                <a:srgbClr val="F6791C"/>
              </a:solidFill>
              <a:latin typeface="Calibri"/>
              <a:ea typeface="Calibri"/>
              <a:cs typeface="Calibri"/>
              <a:sym typeface="Calibri"/>
            </a:endParaRPr>
          </a:p>
        </p:txBody>
      </p:sp>
      <p:pic>
        <p:nvPicPr>
          <p:cNvPr id="922" name="Google Shape;922;g2e2953a4e95_0_521"/>
          <p:cNvPicPr preferRelativeResize="0"/>
          <p:nvPr/>
        </p:nvPicPr>
        <p:blipFill rotWithShape="1">
          <a:blip r:embed="rId5">
            <a:alphaModFix/>
          </a:blip>
          <a:srcRect/>
          <a:stretch/>
        </p:blipFill>
        <p:spPr>
          <a:xfrm>
            <a:off x="8256771" y="2193663"/>
            <a:ext cx="3659758" cy="3073407"/>
          </a:xfrm>
          <a:prstGeom prst="rect">
            <a:avLst/>
          </a:prstGeom>
          <a:solidFill>
            <a:srgbClr val="F2F2F2"/>
          </a:solidFill>
          <a:ln w="9525" cap="flat" cmpd="sng">
            <a:solidFill>
              <a:schemeClr val="accent3"/>
            </a:solidFill>
            <a:prstDash val="solid"/>
            <a:round/>
            <a:headEnd type="none" w="sm" len="sm"/>
            <a:tailEnd type="none" w="sm" len="sm"/>
          </a:ln>
        </p:spPr>
      </p:pic>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
        <p:nvSpPr>
          <p:cNvPr id="3" name="Title 2"/>
          <p:cNvSpPr>
            <a:spLocks noGrp="1"/>
          </p:cNvSpPr>
          <p:nvPr>
            <p:ph type="title"/>
          </p:nvPr>
        </p:nvSpPr>
        <p:spPr/>
        <p:txBody>
          <a:bodyPr/>
          <a:lstStyle/>
          <a:p>
            <a:r>
              <a:rPr lang="en-GB" dirty="0" smtClean="0"/>
              <a:t>AARC TREE main goal is to increase the (global) impact</a:t>
            </a:r>
            <a:endParaRPr lang="en-GB" dirty="0"/>
          </a:p>
        </p:txBody>
      </p:sp>
      <p:sp>
        <p:nvSpPr>
          <p:cNvPr id="4" name="Google Shape;120;g2c15fcee84c_0_201"/>
          <p:cNvSpPr/>
          <p:nvPr/>
        </p:nvSpPr>
        <p:spPr>
          <a:xfrm>
            <a:off x="784050" y="2095675"/>
            <a:ext cx="5173500" cy="2011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7916"/>
              </a:lnSpc>
              <a:spcBef>
                <a:spcPts val="0"/>
              </a:spcBef>
              <a:spcAft>
                <a:spcPts val="0"/>
              </a:spcAft>
              <a:buNone/>
            </a:pPr>
            <a:r>
              <a:rPr lang="en-GB" sz="2100" b="1">
                <a:solidFill>
                  <a:schemeClr val="dk1"/>
                </a:solidFill>
                <a:latin typeface="Calibri"/>
                <a:ea typeface="Calibri"/>
                <a:cs typeface="Calibri"/>
                <a:sym typeface="Calibri"/>
              </a:rPr>
              <a:t>Landscape analysis of AARC BPA adoption</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457200" lvl="0" indent="-361950" algn="just" rtl="0">
              <a:lnSpc>
                <a:spcPct val="107916"/>
              </a:lnSpc>
              <a:spcBef>
                <a:spcPts val="80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due in December 2024</a:t>
            </a:r>
            <a:endParaRPr sz="2000" b="1">
              <a:solidFill>
                <a:srgbClr val="004360"/>
              </a:solidFill>
              <a:latin typeface="Calibri"/>
              <a:ea typeface="Calibri"/>
              <a:cs typeface="Calibri"/>
              <a:sym typeface="Calibri"/>
            </a:endParaRPr>
          </a:p>
        </p:txBody>
      </p:sp>
      <p:sp>
        <p:nvSpPr>
          <p:cNvPr id="5" name="Google Shape;121;g2c15fcee84c_0_201"/>
          <p:cNvSpPr/>
          <p:nvPr/>
        </p:nvSpPr>
        <p:spPr>
          <a:xfrm>
            <a:off x="6426875" y="2095675"/>
            <a:ext cx="4872900" cy="20118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7916"/>
              </a:lnSpc>
              <a:spcBef>
                <a:spcPts val="0"/>
              </a:spcBef>
              <a:spcAft>
                <a:spcPts val="0"/>
              </a:spcAft>
              <a:buNone/>
            </a:pPr>
            <a:r>
              <a:rPr lang="en-GB" sz="2100" b="1">
                <a:solidFill>
                  <a:schemeClr val="dk1"/>
                </a:solidFill>
                <a:latin typeface="Calibri"/>
                <a:ea typeface="Calibri"/>
                <a:cs typeface="Calibri"/>
                <a:sym typeface="Calibri"/>
              </a:rPr>
              <a:t>Use-Case Collection and Analysis</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457200" lvl="0" indent="-361950" algn="just" rtl="0">
              <a:lnSpc>
                <a:spcPct val="107916"/>
              </a:lnSpc>
              <a:spcBef>
                <a:spcPts val="80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due in February 2025</a:t>
            </a:r>
            <a:endParaRPr sz="3000" b="0" i="0" u="none" strike="noStrike" cap="none">
              <a:solidFill>
                <a:srgbClr val="004360"/>
              </a:solidFill>
              <a:latin typeface="Calibri"/>
              <a:ea typeface="Calibri"/>
              <a:cs typeface="Calibri"/>
              <a:sym typeface="Calibri"/>
            </a:endParaRPr>
          </a:p>
        </p:txBody>
      </p:sp>
      <p:sp>
        <p:nvSpPr>
          <p:cNvPr id="6" name="Google Shape;122;g2c15fcee84c_0_201"/>
          <p:cNvSpPr/>
          <p:nvPr/>
        </p:nvSpPr>
        <p:spPr>
          <a:xfrm>
            <a:off x="2342500" y="4580725"/>
            <a:ext cx="8280600" cy="1003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750"/>
              </a:spcBef>
              <a:spcAft>
                <a:spcPts val="1000"/>
              </a:spcAft>
              <a:buClr>
                <a:srgbClr val="000000"/>
              </a:buClr>
              <a:buSzPts val="2000"/>
              <a:buFont typeface="Arial"/>
              <a:buNone/>
            </a:pPr>
            <a:r>
              <a:rPr lang="en-GB" sz="2000" b="1">
                <a:solidFill>
                  <a:srgbClr val="004360"/>
                </a:solidFill>
                <a:latin typeface="Calibri"/>
                <a:ea typeface="Calibri"/>
                <a:cs typeface="Calibri"/>
                <a:sym typeface="Calibri"/>
              </a:rPr>
              <a:t>Survey of the RIs and eInfras in AARC TREE and beyond - The survey focused only on the AARC Guidelines that are endorsed by AEGIS </a:t>
            </a:r>
            <a:endParaRPr sz="2000" b="0" i="0" u="none" strike="noStrike" cap="none">
              <a:solidFill>
                <a:srgbClr val="004360"/>
              </a:solidFill>
              <a:latin typeface="Calibri"/>
              <a:ea typeface="Calibri"/>
              <a:cs typeface="Calibri"/>
              <a:sym typeface="Calibri"/>
            </a:endParaRPr>
          </a:p>
        </p:txBody>
      </p:sp>
      <p:sp>
        <p:nvSpPr>
          <p:cNvPr id="7" name="Footer Placeholder 6"/>
          <p:cNvSpPr>
            <a:spLocks noGrp="1"/>
          </p:cNvSpPr>
          <p:nvPr>
            <p:ph type="ftr" sz="quarter" idx="13"/>
          </p:nvPr>
        </p:nvSpPr>
        <p:spPr/>
        <p:txBody>
          <a:bodyPr/>
          <a:lstStyle/>
          <a:p>
            <a:r>
              <a:rPr lang="en-US" smtClean="0"/>
              <a:t>Of AARC TREEs and colourful pictures</a:t>
            </a:r>
            <a:endParaRPr lang="en-GB" dirty="0"/>
          </a:p>
        </p:txBody>
      </p:sp>
    </p:spTree>
    <p:extLst>
      <p:ext uri="{BB962C8B-B14F-4D97-AF65-F5344CB8AC3E}">
        <p14:creationId xmlns:p14="http://schemas.microsoft.com/office/powerpoint/2010/main" val="416341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GB" smtClean="0"/>
              <a:pPr lvl="0"/>
              <a:t>12</a:t>
            </a:fld>
            <a:endParaRPr lang="en-GB"/>
          </a:p>
        </p:txBody>
      </p:sp>
      <p:sp>
        <p:nvSpPr>
          <p:cNvPr id="3" name="Title 2"/>
          <p:cNvSpPr>
            <a:spLocks noGrp="1"/>
          </p:cNvSpPr>
          <p:nvPr>
            <p:ph type="title"/>
          </p:nvPr>
        </p:nvSpPr>
        <p:spPr/>
        <p:txBody>
          <a:bodyPr/>
          <a:lstStyle/>
          <a:p>
            <a:r>
              <a:rPr lang="en-GB" smtClean="0"/>
              <a:t>AARC TREE main goal is to increase the (global) impact</a:t>
            </a:r>
            <a:endParaRPr lang="en-GB" dirty="0"/>
          </a:p>
        </p:txBody>
      </p:sp>
      <p:sp>
        <p:nvSpPr>
          <p:cNvPr id="10" name="Footer Placeholder 9"/>
          <p:cNvSpPr>
            <a:spLocks noGrp="1"/>
          </p:cNvSpPr>
          <p:nvPr>
            <p:ph type="ftr" sz="quarter" idx="13"/>
          </p:nvPr>
        </p:nvSpPr>
        <p:spPr/>
        <p:txBody>
          <a:bodyPr/>
          <a:lstStyle/>
          <a:p>
            <a:r>
              <a:rPr lang="en-US" smtClean="0"/>
              <a:t>Of AARC TREEs and colourful pictures</a:t>
            </a:r>
            <a:endParaRPr lang="en-GB" dirty="0"/>
          </a:p>
        </p:txBody>
      </p:sp>
      <p:sp>
        <p:nvSpPr>
          <p:cNvPr id="4" name="Google Shape;120;g2c15fcee84c_0_201"/>
          <p:cNvSpPr/>
          <p:nvPr/>
        </p:nvSpPr>
        <p:spPr>
          <a:xfrm>
            <a:off x="784050" y="2095675"/>
            <a:ext cx="5173500" cy="20118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7916"/>
              </a:lnSpc>
              <a:spcBef>
                <a:spcPts val="0"/>
              </a:spcBef>
              <a:spcAft>
                <a:spcPts val="0"/>
              </a:spcAft>
              <a:buNone/>
            </a:pPr>
            <a:r>
              <a:rPr lang="en-GB" sz="2100" b="1">
                <a:solidFill>
                  <a:schemeClr val="dk1"/>
                </a:solidFill>
                <a:latin typeface="Calibri"/>
                <a:ea typeface="Calibri"/>
                <a:cs typeface="Calibri"/>
                <a:sym typeface="Calibri"/>
              </a:rPr>
              <a:t>Landscape analysis of AARC BPA adoption</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457200" lvl="0" indent="-361950" algn="just" rtl="0">
              <a:lnSpc>
                <a:spcPct val="107916"/>
              </a:lnSpc>
              <a:spcBef>
                <a:spcPts val="80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due in December 2024</a:t>
            </a:r>
            <a:endParaRPr sz="2000" b="1">
              <a:solidFill>
                <a:srgbClr val="004360"/>
              </a:solidFill>
              <a:latin typeface="Calibri"/>
              <a:ea typeface="Calibri"/>
              <a:cs typeface="Calibri"/>
              <a:sym typeface="Calibri"/>
            </a:endParaRPr>
          </a:p>
        </p:txBody>
      </p:sp>
      <p:sp>
        <p:nvSpPr>
          <p:cNvPr id="5" name="Google Shape;121;g2c15fcee84c_0_201"/>
          <p:cNvSpPr/>
          <p:nvPr/>
        </p:nvSpPr>
        <p:spPr>
          <a:xfrm>
            <a:off x="6426875" y="2095675"/>
            <a:ext cx="4872900" cy="20118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7916"/>
              </a:lnSpc>
              <a:spcBef>
                <a:spcPts val="0"/>
              </a:spcBef>
              <a:spcAft>
                <a:spcPts val="0"/>
              </a:spcAft>
              <a:buNone/>
            </a:pPr>
            <a:r>
              <a:rPr lang="en-GB" sz="2100" b="1">
                <a:solidFill>
                  <a:schemeClr val="dk1"/>
                </a:solidFill>
                <a:latin typeface="Calibri"/>
                <a:ea typeface="Calibri"/>
                <a:cs typeface="Calibri"/>
                <a:sym typeface="Calibri"/>
              </a:rPr>
              <a:t>Use-Case Collection and Analysis</a:t>
            </a:r>
            <a:r>
              <a:rPr lang="en-GB"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457200" lvl="0" indent="-361950" algn="just" rtl="0">
              <a:lnSpc>
                <a:spcPct val="107916"/>
              </a:lnSpc>
              <a:spcBef>
                <a:spcPts val="800"/>
              </a:spcBef>
              <a:spcAft>
                <a:spcPts val="0"/>
              </a:spcAft>
              <a:buClr>
                <a:schemeClr val="dk1"/>
              </a:buClr>
              <a:buSzPts val="2100"/>
              <a:buFont typeface="Calibri"/>
              <a:buChar char="-"/>
            </a:pPr>
            <a:r>
              <a:rPr lang="en-GB" sz="2100">
                <a:solidFill>
                  <a:schemeClr val="dk1"/>
                </a:solidFill>
                <a:latin typeface="Calibri"/>
                <a:ea typeface="Calibri"/>
                <a:cs typeface="Calibri"/>
                <a:sym typeface="Calibri"/>
              </a:rPr>
              <a:t>due in February 2025</a:t>
            </a:r>
            <a:endParaRPr sz="3000" b="0" i="0" u="none" strike="noStrike" cap="none">
              <a:solidFill>
                <a:srgbClr val="004360"/>
              </a:solidFill>
              <a:latin typeface="Calibri"/>
              <a:ea typeface="Calibri"/>
              <a:cs typeface="Calibri"/>
              <a:sym typeface="Calibri"/>
            </a:endParaRPr>
          </a:p>
        </p:txBody>
      </p:sp>
      <p:sp>
        <p:nvSpPr>
          <p:cNvPr id="6" name="Google Shape;122;g2c15fcee84c_0_201"/>
          <p:cNvSpPr/>
          <p:nvPr/>
        </p:nvSpPr>
        <p:spPr>
          <a:xfrm>
            <a:off x="2342500" y="4580725"/>
            <a:ext cx="8280600" cy="1003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750"/>
              </a:spcBef>
              <a:spcAft>
                <a:spcPts val="1000"/>
              </a:spcAft>
              <a:buClr>
                <a:srgbClr val="000000"/>
              </a:buClr>
              <a:buSzPts val="2000"/>
              <a:buFont typeface="Arial"/>
              <a:buNone/>
            </a:pPr>
            <a:r>
              <a:rPr lang="en-GB" sz="2000" b="1">
                <a:solidFill>
                  <a:srgbClr val="004360"/>
                </a:solidFill>
                <a:latin typeface="Calibri"/>
                <a:ea typeface="Calibri"/>
                <a:cs typeface="Calibri"/>
                <a:sym typeface="Calibri"/>
              </a:rPr>
              <a:t>Survey of the RIs and eInfras in AARC TREE and beyond - The survey focused only on the AARC Guidelines that are endorsed by AEGIS </a:t>
            </a:r>
            <a:endParaRPr sz="2000" b="0" i="0" u="none" strike="noStrike" cap="none">
              <a:solidFill>
                <a:srgbClr val="004360"/>
              </a:solidFill>
              <a:latin typeface="Calibri"/>
              <a:ea typeface="Calibri"/>
              <a:cs typeface="Calibri"/>
              <a:sym typeface="Calibri"/>
            </a:endParaRPr>
          </a:p>
        </p:txBody>
      </p:sp>
      <p:sp>
        <p:nvSpPr>
          <p:cNvPr id="7" name="Google Shape;142;g31bee04cee7_0_20"/>
          <p:cNvSpPr/>
          <p:nvPr/>
        </p:nvSpPr>
        <p:spPr>
          <a:xfrm>
            <a:off x="2342500" y="4580725"/>
            <a:ext cx="8280600" cy="1003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750"/>
              </a:spcBef>
              <a:spcAft>
                <a:spcPts val="1000"/>
              </a:spcAft>
              <a:buClr>
                <a:srgbClr val="000000"/>
              </a:buClr>
              <a:buSzPts val="2000"/>
              <a:buFont typeface="Arial"/>
              <a:buNone/>
            </a:pPr>
            <a:r>
              <a:rPr lang="en-GB" sz="2000" b="1">
                <a:solidFill>
                  <a:srgbClr val="004360"/>
                </a:solidFill>
                <a:latin typeface="Calibri"/>
                <a:ea typeface="Calibri"/>
                <a:cs typeface="Calibri"/>
                <a:sym typeface="Calibri"/>
              </a:rPr>
              <a:t>Survey of the RIs and eInfras in AARC TREE and beyond </a:t>
            </a:r>
            <a:endParaRPr sz="2000" b="0" i="0" u="none" strike="noStrike" cap="none">
              <a:solidFill>
                <a:srgbClr val="004360"/>
              </a:solidFill>
              <a:latin typeface="Calibri"/>
              <a:ea typeface="Calibri"/>
              <a:cs typeface="Calibri"/>
              <a:sym typeface="Calibri"/>
            </a:endParaRPr>
          </a:p>
        </p:txBody>
      </p:sp>
      <p:sp>
        <p:nvSpPr>
          <p:cNvPr id="8" name="Google Shape;143;g31bee04cee7_0_20"/>
          <p:cNvSpPr/>
          <p:nvPr/>
        </p:nvSpPr>
        <p:spPr>
          <a:xfrm>
            <a:off x="4580939" y="2507278"/>
            <a:ext cx="3691872" cy="2187000"/>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900">
                <a:latin typeface="Calibri"/>
                <a:ea typeface="Calibri"/>
                <a:cs typeface="Calibri"/>
                <a:sym typeface="Calibri"/>
              </a:rPr>
              <a:t>If you have not been contacted and you feel you should provide your inputs please get in touch!!!</a:t>
            </a:r>
            <a:endParaRPr sz="1900">
              <a:latin typeface="Calibri"/>
              <a:ea typeface="Calibri"/>
              <a:cs typeface="Calibri"/>
              <a:sym typeface="Calibri"/>
            </a:endParaRPr>
          </a:p>
        </p:txBody>
      </p:sp>
      <p:sp>
        <p:nvSpPr>
          <p:cNvPr id="9" name="Google Shape;144;g31bee04cee7_0_20"/>
          <p:cNvSpPr txBox="1"/>
          <p:nvPr/>
        </p:nvSpPr>
        <p:spPr>
          <a:xfrm>
            <a:off x="4240275" y="5653050"/>
            <a:ext cx="5270700"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0" i="0" u="sng" strike="noStrike" cap="none">
                <a:solidFill>
                  <a:schemeClr val="hlink"/>
                </a:solidFill>
                <a:latin typeface="Calibri"/>
                <a:ea typeface="Calibri"/>
                <a:cs typeface="Calibri"/>
                <a:sym typeface="Calibri"/>
                <a:hlinkClick r:id="rId2"/>
              </a:rPr>
              <a:t>marina@sunet.se</a:t>
            </a:r>
            <a:r>
              <a:rPr lang="en-GB" sz="1800" b="0" i="0" u="none" strike="noStrike" cap="none">
                <a:solidFill>
                  <a:srgbClr val="004360"/>
                </a:solidFill>
                <a:latin typeface="Calibri"/>
                <a:ea typeface="Calibri"/>
                <a:cs typeface="Calibri"/>
                <a:sym typeface="Calibri"/>
              </a:rPr>
              <a:t>  </a:t>
            </a:r>
            <a:r>
              <a:rPr lang="en-GB" sz="1800" b="0" i="0" u="sng" strike="noStrike" cap="none">
                <a:solidFill>
                  <a:schemeClr val="hlink"/>
                </a:solidFill>
                <a:latin typeface="Calibri"/>
                <a:ea typeface="Calibri"/>
                <a:cs typeface="Calibri"/>
                <a:sym typeface="Calibri"/>
                <a:hlinkClick r:id="rId3"/>
              </a:rPr>
              <a:t>mohacsi.janos@kifu.gov.hu</a:t>
            </a:r>
            <a:r>
              <a:rPr lang="en-GB" sz="1800" b="0" i="0" u="none" strike="noStrike" cap="none">
                <a:solidFill>
                  <a:srgbClr val="004360"/>
                </a:solidFill>
                <a:latin typeface="Calibri"/>
                <a:ea typeface="Calibri"/>
                <a:cs typeface="Calibri"/>
                <a:sym typeface="Calibri"/>
              </a:rPr>
              <a:t> </a:t>
            </a:r>
            <a:endParaRPr sz="1800" b="0" i="0" u="none" strike="noStrike" cap="none">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184368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GB" smtClean="0"/>
              <a:t>… and what can we learn from current implementations to ease it for new communities?</a:t>
            </a:r>
            <a:endParaRPr lang="en-GB" dirty="0"/>
          </a:p>
        </p:txBody>
      </p:sp>
      <p:sp>
        <p:nvSpPr>
          <p:cNvPr id="2" name="Slide Number Placeholder 1"/>
          <p:cNvSpPr>
            <a:spLocks noGrp="1"/>
          </p:cNvSpPr>
          <p:nvPr>
            <p:ph type="sldNum" idx="12"/>
          </p:nvPr>
        </p:nvSpPr>
        <p:spPr/>
        <p:txBody>
          <a:bodyPr/>
          <a:lstStyle/>
          <a:p>
            <a:pPr lvl="0"/>
            <a:fld id="{00000000-1234-1234-1234-123412341234}" type="slidenum">
              <a:rPr lang="en-GB" smtClean="0"/>
              <a:pPr lvl="0"/>
              <a:t>13</a:t>
            </a:fld>
            <a:endParaRPr lang="en-GB"/>
          </a:p>
        </p:txBody>
      </p:sp>
      <p:sp>
        <p:nvSpPr>
          <p:cNvPr id="3" name="Title 2"/>
          <p:cNvSpPr>
            <a:spLocks noGrp="1"/>
          </p:cNvSpPr>
          <p:nvPr>
            <p:ph type="title"/>
          </p:nvPr>
        </p:nvSpPr>
        <p:spPr/>
        <p:txBody>
          <a:bodyPr/>
          <a:lstStyle/>
          <a:p>
            <a:r>
              <a:rPr lang="en-GB" smtClean="0"/>
              <a:t>Where are AARC guidelines used today …</a:t>
            </a:r>
            <a:endParaRPr lang="en-GB" dirty="0"/>
          </a:p>
        </p:txBody>
      </p:sp>
      <p:sp>
        <p:nvSpPr>
          <p:cNvPr id="4" name="Footer Placeholder 3"/>
          <p:cNvSpPr>
            <a:spLocks noGrp="1"/>
          </p:cNvSpPr>
          <p:nvPr>
            <p:ph type="ftr" sz="quarter" idx="13"/>
          </p:nvPr>
        </p:nvSpPr>
        <p:spPr/>
        <p:txBody>
          <a:bodyPr/>
          <a:lstStyle/>
          <a:p>
            <a:r>
              <a:rPr lang="en-US" smtClean="0"/>
              <a:t>Of AARC TREEs and colourful pictures</a:t>
            </a:r>
            <a:endParaRPr lang="en-GB" dirty="0"/>
          </a:p>
        </p:txBody>
      </p:sp>
      <p:pic>
        <p:nvPicPr>
          <p:cNvPr id="10" name="Google Shape;130;g31bee04cee7_1_0"/>
          <p:cNvPicPr preferRelativeResize="0"/>
          <p:nvPr/>
        </p:nvPicPr>
        <p:blipFill rotWithShape="1">
          <a:blip r:embed="rId2">
            <a:alphaModFix/>
          </a:blip>
          <a:srcRect r="999"/>
          <a:stretch/>
        </p:blipFill>
        <p:spPr>
          <a:xfrm>
            <a:off x="2826471" y="1924544"/>
            <a:ext cx="7241175" cy="4481475"/>
          </a:xfrm>
          <a:prstGeom prst="rect">
            <a:avLst/>
          </a:prstGeom>
          <a:noFill/>
          <a:ln>
            <a:noFill/>
          </a:ln>
        </p:spPr>
      </p:pic>
      <p:sp>
        <p:nvSpPr>
          <p:cNvPr id="11" name="Google Shape;131;g31bee04cee7_1_0"/>
          <p:cNvSpPr/>
          <p:nvPr/>
        </p:nvSpPr>
        <p:spPr>
          <a:xfrm>
            <a:off x="244071" y="5141017"/>
            <a:ext cx="2582400" cy="1074900"/>
          </a:xfrm>
          <a:prstGeom prst="wedgeRectCallout">
            <a:avLst>
              <a:gd name="adj1" fmla="val 57283"/>
              <a:gd name="adj2" fmla="val -63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latin typeface="Calibri"/>
                <a:ea typeface="Calibri"/>
                <a:cs typeface="Calibri"/>
                <a:sym typeface="Calibri"/>
              </a:rPr>
              <a:t>We think that </a:t>
            </a:r>
            <a:r>
              <a:rPr lang="en-GB" dirty="0" smtClean="0">
                <a:latin typeface="Calibri"/>
                <a:ea typeface="Calibri"/>
                <a:cs typeface="Calibri"/>
                <a:sym typeface="Calibri"/>
              </a:rPr>
              <a:t>this </a:t>
            </a:r>
            <a:r>
              <a:rPr lang="en-GB" dirty="0">
                <a:latin typeface="Calibri"/>
                <a:ea typeface="Calibri"/>
                <a:cs typeface="Calibri"/>
                <a:sym typeface="Calibri"/>
              </a:rPr>
              <a:t>group should not </a:t>
            </a:r>
            <a:r>
              <a:rPr lang="en-GB" dirty="0" smtClean="0">
                <a:latin typeface="Calibri"/>
                <a:ea typeface="Calibri"/>
                <a:cs typeface="Calibri"/>
                <a:sym typeface="Calibri"/>
              </a:rPr>
              <a:t>be considered </a:t>
            </a:r>
            <a:r>
              <a:rPr lang="en-GB" dirty="0">
                <a:latin typeface="Calibri"/>
                <a:ea typeface="Calibri"/>
                <a:cs typeface="Calibri"/>
                <a:sym typeface="Calibri"/>
              </a:rPr>
              <a:t>in the survey </a:t>
            </a:r>
            <a:r>
              <a:rPr lang="en-GB" dirty="0" smtClean="0">
                <a:latin typeface="Calibri"/>
                <a:ea typeface="Calibri"/>
                <a:cs typeface="Calibri"/>
                <a:sym typeface="Calibri"/>
              </a:rPr>
              <a:t> - we found institutional SP proxies to be too bespoke</a:t>
            </a:r>
            <a:endParaRPr dirty="0">
              <a:latin typeface="Calibri"/>
              <a:ea typeface="Calibri"/>
              <a:cs typeface="Calibri"/>
              <a:sym typeface="Calibri"/>
            </a:endParaRPr>
          </a:p>
        </p:txBody>
      </p:sp>
    </p:spTree>
    <p:extLst>
      <p:ext uri="{BB962C8B-B14F-4D97-AF65-F5344CB8AC3E}">
        <p14:creationId xmlns:p14="http://schemas.microsoft.com/office/powerpoint/2010/main" val="48267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fld id="{00000000-1234-1234-1234-123412341234}" type="slidenum">
              <a:rPr lang="en-GB" smtClean="0"/>
              <a:pPr lvl="0"/>
              <a:t>14</a:t>
            </a:fld>
            <a:endParaRPr lang="en-GB"/>
          </a:p>
        </p:txBody>
      </p:sp>
      <p:sp>
        <p:nvSpPr>
          <p:cNvPr id="4" name="Title 3"/>
          <p:cNvSpPr>
            <a:spLocks noGrp="1"/>
          </p:cNvSpPr>
          <p:nvPr>
            <p:ph type="title"/>
          </p:nvPr>
        </p:nvSpPr>
        <p:spPr/>
        <p:txBody>
          <a:bodyPr/>
          <a:lstStyle/>
          <a:p>
            <a:r>
              <a:rPr lang="en-GB" smtClean="0"/>
              <a:t>Survey findings </a:t>
            </a:r>
            <a:endParaRPr lang="en-GB" dirty="0"/>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
        <p:nvSpPr>
          <p:cNvPr id="5" name="Google Shape;152;g31bee04cee7_0_30"/>
          <p:cNvSpPr/>
          <p:nvPr/>
        </p:nvSpPr>
        <p:spPr>
          <a:xfrm>
            <a:off x="634412" y="2160675"/>
            <a:ext cx="5017200" cy="13257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latin typeface="Calibri"/>
                <a:ea typeface="Calibri"/>
                <a:cs typeface="Calibri"/>
                <a:sym typeface="Calibri"/>
              </a:rPr>
              <a:t>Most implemented guidelines are in the area of Community Attribute Services and Authorisation</a:t>
            </a:r>
            <a:endParaRPr sz="2000">
              <a:latin typeface="Calibri"/>
              <a:ea typeface="Calibri"/>
              <a:cs typeface="Calibri"/>
              <a:sym typeface="Calibri"/>
            </a:endParaRPr>
          </a:p>
        </p:txBody>
      </p:sp>
      <p:sp>
        <p:nvSpPr>
          <p:cNvPr id="6" name="Google Shape;153;g31bee04cee7_0_30"/>
          <p:cNvSpPr/>
          <p:nvPr/>
        </p:nvSpPr>
        <p:spPr>
          <a:xfrm>
            <a:off x="634412" y="3770450"/>
            <a:ext cx="5017200" cy="1325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7916"/>
              </a:lnSpc>
              <a:spcBef>
                <a:spcPts val="0"/>
              </a:spcBef>
              <a:spcAft>
                <a:spcPts val="800"/>
              </a:spcAft>
              <a:buClr>
                <a:schemeClr val="dk1"/>
              </a:buClr>
              <a:buSzPts val="1100"/>
              <a:buFont typeface="Arial"/>
              <a:buNone/>
            </a:pPr>
            <a:r>
              <a:rPr lang="en-GB" sz="2100">
                <a:solidFill>
                  <a:schemeClr val="dk1"/>
                </a:solidFill>
                <a:latin typeface="Calibri"/>
                <a:ea typeface="Calibri"/>
                <a:cs typeface="Calibri"/>
                <a:sym typeface="Calibri"/>
              </a:rPr>
              <a:t>Guidelines that overlap with Community Attribute Services and Assurance are well adopted</a:t>
            </a:r>
            <a:endParaRPr sz="2100">
              <a:latin typeface="Calibri"/>
              <a:ea typeface="Calibri"/>
              <a:cs typeface="Calibri"/>
              <a:sym typeface="Calibri"/>
            </a:endParaRPr>
          </a:p>
        </p:txBody>
      </p:sp>
      <p:sp>
        <p:nvSpPr>
          <p:cNvPr id="7" name="Google Shape;154;g31bee04cee7_0_30"/>
          <p:cNvSpPr/>
          <p:nvPr/>
        </p:nvSpPr>
        <p:spPr>
          <a:xfrm>
            <a:off x="5968312" y="2152650"/>
            <a:ext cx="5017200" cy="1325700"/>
          </a:xfrm>
          <a:prstGeom prst="roundRect">
            <a:avLst>
              <a:gd name="adj" fmla="val 16667"/>
            </a:avLst>
          </a:prstGeom>
          <a:solidFill>
            <a:srgbClr val="EDA29B">
              <a:alpha val="48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dirty="0">
                <a:latin typeface="Calibri"/>
                <a:ea typeface="Calibri"/>
                <a:cs typeface="Calibri"/>
                <a:sym typeface="Calibri"/>
              </a:rPr>
              <a:t>G061 and G062 guidelines which are about implementation of the </a:t>
            </a:r>
            <a:r>
              <a:rPr lang="en-GB" sz="2100" i="1" dirty="0">
                <a:latin typeface="Calibri"/>
                <a:ea typeface="Calibri"/>
                <a:cs typeface="Calibri"/>
                <a:sym typeface="Calibri"/>
              </a:rPr>
              <a:t>discovery services </a:t>
            </a:r>
            <a:r>
              <a:rPr lang="en-GB" sz="2100" dirty="0">
                <a:latin typeface="Calibri"/>
                <a:ea typeface="Calibri"/>
                <a:cs typeface="Calibri"/>
                <a:sym typeface="Calibri"/>
              </a:rPr>
              <a:t>and </a:t>
            </a:r>
            <a:r>
              <a:rPr lang="en-GB" sz="2100" i="1" dirty="0" err="1">
                <a:latin typeface="Calibri"/>
                <a:ea typeface="Calibri"/>
                <a:cs typeface="Calibri"/>
                <a:sym typeface="Calibri"/>
              </a:rPr>
              <a:t>signaling</a:t>
            </a:r>
            <a:r>
              <a:rPr lang="en-GB" sz="2100" i="1" dirty="0">
                <a:latin typeface="Calibri"/>
                <a:ea typeface="Calibri"/>
                <a:cs typeface="Calibri"/>
                <a:sym typeface="Calibri"/>
              </a:rPr>
              <a:t> about the end-user service </a:t>
            </a:r>
            <a:r>
              <a:rPr lang="en-GB" sz="2100" dirty="0">
                <a:latin typeface="Calibri"/>
                <a:ea typeface="Calibri"/>
                <a:cs typeface="Calibri"/>
                <a:sym typeface="Calibri"/>
              </a:rPr>
              <a:t>seem to be not prioritised or relevant</a:t>
            </a:r>
            <a:endParaRPr sz="2100" dirty="0">
              <a:latin typeface="Calibri"/>
              <a:ea typeface="Calibri"/>
              <a:cs typeface="Calibri"/>
              <a:sym typeface="Calibri"/>
            </a:endParaRPr>
          </a:p>
        </p:txBody>
      </p:sp>
      <p:sp>
        <p:nvSpPr>
          <p:cNvPr id="8" name="Google Shape;155;g31bee04cee7_0_30"/>
          <p:cNvSpPr/>
          <p:nvPr/>
        </p:nvSpPr>
        <p:spPr>
          <a:xfrm>
            <a:off x="6044612" y="3770450"/>
            <a:ext cx="5017200" cy="1325700"/>
          </a:xfrm>
          <a:prstGeom prst="roundRect">
            <a:avLst>
              <a:gd name="adj" fmla="val 16667"/>
            </a:avLst>
          </a:prstGeom>
          <a:solidFill>
            <a:srgbClr val="EDA29B">
              <a:alpha val="804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100" dirty="0">
                <a:latin typeface="Calibri"/>
                <a:ea typeface="Calibri"/>
                <a:cs typeface="Calibri"/>
                <a:sym typeface="Calibri"/>
              </a:rPr>
              <a:t>Least adopted guideline is the one in the End user service area that is </a:t>
            </a:r>
            <a:r>
              <a:rPr lang="en-GB" sz="2100" dirty="0" smtClean="0">
                <a:latin typeface="Calibri"/>
                <a:ea typeface="Calibri"/>
                <a:cs typeface="Calibri"/>
                <a:sym typeface="Calibri"/>
              </a:rPr>
              <a:t/>
            </a:r>
            <a:br>
              <a:rPr lang="en-GB" sz="2100" dirty="0" smtClean="0">
                <a:latin typeface="Calibri"/>
                <a:ea typeface="Calibri"/>
                <a:cs typeface="Calibri"/>
                <a:sym typeface="Calibri"/>
              </a:rPr>
            </a:br>
            <a:r>
              <a:rPr lang="en-GB" sz="2100" dirty="0" smtClean="0">
                <a:latin typeface="Calibri"/>
                <a:ea typeface="Calibri"/>
                <a:cs typeface="Calibri"/>
                <a:sym typeface="Calibri"/>
              </a:rPr>
              <a:t>related </a:t>
            </a:r>
            <a:r>
              <a:rPr lang="en-GB" sz="2100" dirty="0">
                <a:latin typeface="Calibri"/>
                <a:ea typeface="Calibri"/>
                <a:cs typeface="Calibri"/>
                <a:sym typeface="Calibri"/>
              </a:rPr>
              <a:t>to </a:t>
            </a:r>
            <a:r>
              <a:rPr lang="en-GB" sz="2100" i="1" dirty="0" err="1">
                <a:latin typeface="Calibri"/>
                <a:ea typeface="Calibri"/>
                <a:cs typeface="Calibri"/>
                <a:sym typeface="Calibri"/>
              </a:rPr>
              <a:t>IdP</a:t>
            </a:r>
            <a:r>
              <a:rPr lang="en-GB" sz="2100" i="1" dirty="0">
                <a:latin typeface="Calibri"/>
                <a:ea typeface="Calibri"/>
                <a:cs typeface="Calibri"/>
                <a:sym typeface="Calibri"/>
              </a:rPr>
              <a:t> hinting </a:t>
            </a:r>
            <a:r>
              <a:rPr lang="en-GB" sz="2100" dirty="0">
                <a:latin typeface="Calibri"/>
                <a:ea typeface="Calibri"/>
                <a:cs typeface="Calibri"/>
                <a:sym typeface="Calibri"/>
              </a:rPr>
              <a:t>for discovery services</a:t>
            </a:r>
            <a:endParaRPr sz="2100" dirty="0">
              <a:latin typeface="Calibri"/>
              <a:ea typeface="Calibri"/>
              <a:cs typeface="Calibri"/>
              <a:sym typeface="Calibri"/>
            </a:endParaRPr>
          </a:p>
        </p:txBody>
      </p:sp>
    </p:spTree>
    <p:extLst>
      <p:ext uri="{BB962C8B-B14F-4D97-AF65-F5344CB8AC3E}">
        <p14:creationId xmlns:p14="http://schemas.microsoft.com/office/powerpoint/2010/main" val="19622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fld id="{00000000-1234-1234-1234-123412341234}" type="slidenum">
              <a:rPr lang="en-GB" smtClean="0"/>
              <a:pPr lvl="0"/>
              <a:t>15</a:t>
            </a:fld>
            <a:endParaRPr lang="en-GB"/>
          </a:p>
        </p:txBody>
      </p:sp>
      <p:sp>
        <p:nvSpPr>
          <p:cNvPr id="4" name="Title 3"/>
          <p:cNvSpPr>
            <a:spLocks noGrp="1"/>
          </p:cNvSpPr>
          <p:nvPr>
            <p:ph type="title"/>
          </p:nvPr>
        </p:nvSpPr>
        <p:spPr/>
        <p:txBody>
          <a:bodyPr/>
          <a:lstStyle/>
          <a:p>
            <a:r>
              <a:rPr lang="en-US" smtClean="0"/>
              <a:t>Adoption of Guidelines among interviewed Research and e-Infrastructures</a:t>
            </a:r>
            <a:br>
              <a:rPr lang="en-US" smtClean="0"/>
            </a:br>
            <a:endParaRPr lang="en-GB" dirty="0"/>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pic>
        <p:nvPicPr>
          <p:cNvPr id="5" name="Google Shape;163;g31bee04cee7_1_11"/>
          <p:cNvPicPr preferRelativeResize="0"/>
          <p:nvPr/>
        </p:nvPicPr>
        <p:blipFill rotWithShape="1">
          <a:blip r:embed="rId2">
            <a:clrChange>
              <a:clrFrom>
                <a:srgbClr val="FFFFFF"/>
              </a:clrFrom>
              <a:clrTo>
                <a:srgbClr val="FFFFFF">
                  <a:alpha val="0"/>
                </a:srgbClr>
              </a:clrTo>
            </a:clrChange>
            <a:alphaModFix/>
          </a:blip>
          <a:srcRect t="7347"/>
          <a:stretch/>
        </p:blipFill>
        <p:spPr>
          <a:xfrm>
            <a:off x="2034182" y="1161586"/>
            <a:ext cx="8033464" cy="5244433"/>
          </a:xfrm>
          <a:prstGeom prst="rect">
            <a:avLst/>
          </a:prstGeom>
          <a:noFill/>
          <a:ln>
            <a:noFill/>
          </a:ln>
        </p:spPr>
      </p:pic>
    </p:spTree>
    <p:extLst>
      <p:ext uri="{BB962C8B-B14F-4D97-AF65-F5344CB8AC3E}">
        <p14:creationId xmlns:p14="http://schemas.microsoft.com/office/powerpoint/2010/main" val="80234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GB" smtClean="0"/>
              <a:pPr lvl="0"/>
              <a:t>16</a:t>
            </a:fld>
            <a:endParaRPr lang="en-GB"/>
          </a:p>
        </p:txBody>
      </p:sp>
      <p:sp>
        <p:nvSpPr>
          <p:cNvPr id="3" name="Title 2"/>
          <p:cNvSpPr>
            <a:spLocks noGrp="1"/>
          </p:cNvSpPr>
          <p:nvPr>
            <p:ph type="title"/>
          </p:nvPr>
        </p:nvSpPr>
        <p:spPr/>
        <p:txBody>
          <a:bodyPr/>
          <a:lstStyle/>
          <a:p>
            <a:r>
              <a:rPr lang="en-GB" smtClean="0"/>
              <a:t>So how to evolve the guidelines?</a:t>
            </a:r>
            <a:endParaRPr lang="en-GB" dirty="0"/>
          </a:p>
        </p:txBody>
      </p:sp>
      <p:sp>
        <p:nvSpPr>
          <p:cNvPr id="7" name="Footer Placeholder 6"/>
          <p:cNvSpPr>
            <a:spLocks noGrp="1"/>
          </p:cNvSpPr>
          <p:nvPr>
            <p:ph type="ftr" sz="quarter" idx="13"/>
          </p:nvPr>
        </p:nvSpPr>
        <p:spPr/>
        <p:txBody>
          <a:bodyPr/>
          <a:lstStyle/>
          <a:p>
            <a:r>
              <a:rPr lang="en-US" smtClean="0"/>
              <a:t>Of AARC TREEs and colourful pictures</a:t>
            </a:r>
            <a:endParaRPr lang="en-GB" dirty="0"/>
          </a:p>
        </p:txBody>
      </p:sp>
      <p:sp>
        <p:nvSpPr>
          <p:cNvPr id="4" name="Google Shape;171;g31bee04cee7_0_45"/>
          <p:cNvSpPr/>
          <p:nvPr/>
        </p:nvSpPr>
        <p:spPr>
          <a:xfrm>
            <a:off x="1082850" y="1588175"/>
            <a:ext cx="9978962" cy="13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dirty="0">
                <a:latin typeface="Calibri"/>
                <a:ea typeface="Calibri"/>
                <a:cs typeface="Calibri"/>
                <a:sym typeface="Calibri"/>
              </a:rPr>
              <a:t>Use the experience  of the </a:t>
            </a:r>
            <a:r>
              <a:rPr lang="en-GB" sz="2100" dirty="0" smtClean="0">
                <a:latin typeface="Calibri"/>
                <a:ea typeface="Calibri"/>
                <a:cs typeface="Calibri"/>
                <a:sym typeface="Calibri"/>
              </a:rPr>
              <a:t>RI and e-Infrastructures </a:t>
            </a:r>
            <a:r>
              <a:rPr lang="en-GB" sz="2100" dirty="0">
                <a:latin typeface="Calibri"/>
                <a:ea typeface="Calibri"/>
                <a:cs typeface="Calibri"/>
                <a:sym typeface="Calibri"/>
              </a:rPr>
              <a:t>that have </a:t>
            </a:r>
            <a:r>
              <a:rPr lang="en-GB" sz="2100" dirty="0" smtClean="0">
                <a:latin typeface="Calibri"/>
                <a:ea typeface="Calibri"/>
                <a:cs typeface="Calibri"/>
                <a:sym typeface="Calibri"/>
              </a:rPr>
              <a:t/>
            </a:r>
            <a:br>
              <a:rPr lang="en-GB" sz="2100" dirty="0" smtClean="0">
                <a:latin typeface="Calibri"/>
                <a:ea typeface="Calibri"/>
                <a:cs typeface="Calibri"/>
                <a:sym typeface="Calibri"/>
              </a:rPr>
            </a:br>
            <a:r>
              <a:rPr lang="en-GB" sz="2100" dirty="0" smtClean="0">
                <a:latin typeface="Calibri"/>
                <a:ea typeface="Calibri"/>
                <a:cs typeface="Calibri"/>
                <a:sym typeface="Calibri"/>
              </a:rPr>
              <a:t>deployed </a:t>
            </a:r>
            <a:r>
              <a:rPr lang="en-GB" sz="2100" dirty="0">
                <a:latin typeface="Calibri"/>
                <a:ea typeface="Calibri"/>
                <a:cs typeface="Calibri"/>
                <a:sym typeface="Calibri"/>
              </a:rPr>
              <a:t>most of the guidelines </a:t>
            </a:r>
            <a:r>
              <a:rPr lang="en-GB" sz="2100" dirty="0" smtClean="0">
                <a:latin typeface="Calibri"/>
                <a:ea typeface="Calibri"/>
                <a:cs typeface="Calibri"/>
                <a:sym typeface="Calibri"/>
              </a:rPr>
              <a:t>to </a:t>
            </a:r>
            <a:r>
              <a:rPr lang="en-GB" sz="2100" dirty="0">
                <a:latin typeface="Calibri"/>
                <a:ea typeface="Calibri"/>
                <a:cs typeface="Calibri"/>
                <a:sym typeface="Calibri"/>
              </a:rPr>
              <a:t>support the adoption for others   </a:t>
            </a:r>
            <a:endParaRPr sz="2100" dirty="0">
              <a:latin typeface="Calibri"/>
              <a:ea typeface="Calibri"/>
              <a:cs typeface="Calibri"/>
              <a:sym typeface="Calibri"/>
            </a:endParaRPr>
          </a:p>
        </p:txBody>
      </p:sp>
      <p:sp>
        <p:nvSpPr>
          <p:cNvPr id="5" name="Google Shape;172;g31bee04cee7_0_45"/>
          <p:cNvSpPr/>
          <p:nvPr/>
        </p:nvSpPr>
        <p:spPr>
          <a:xfrm>
            <a:off x="1082850" y="3101700"/>
            <a:ext cx="9978962" cy="13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dirty="0">
                <a:latin typeface="Calibri"/>
                <a:ea typeface="Calibri"/>
                <a:cs typeface="Calibri"/>
                <a:sym typeface="Calibri"/>
              </a:rPr>
              <a:t>People often do not know where to start from - Too many guidelines and </a:t>
            </a:r>
            <a:r>
              <a:rPr lang="en-GB" sz="2100" dirty="0" smtClean="0">
                <a:latin typeface="Calibri"/>
                <a:ea typeface="Calibri"/>
                <a:cs typeface="Calibri"/>
                <a:sym typeface="Calibri"/>
              </a:rPr>
              <a:t/>
            </a:r>
            <a:br>
              <a:rPr lang="en-GB" sz="2100" dirty="0" smtClean="0">
                <a:latin typeface="Calibri"/>
                <a:ea typeface="Calibri"/>
                <a:cs typeface="Calibri"/>
                <a:sym typeface="Calibri"/>
              </a:rPr>
            </a:br>
            <a:r>
              <a:rPr lang="en-GB" sz="2100" dirty="0" smtClean="0">
                <a:latin typeface="Calibri"/>
                <a:ea typeface="Calibri"/>
                <a:cs typeface="Calibri"/>
                <a:sym typeface="Calibri"/>
              </a:rPr>
              <a:t>not </a:t>
            </a:r>
            <a:r>
              <a:rPr lang="en-GB" sz="2100" dirty="0">
                <a:latin typeface="Calibri"/>
                <a:ea typeface="Calibri"/>
                <a:cs typeface="Calibri"/>
                <a:sym typeface="Calibri"/>
              </a:rPr>
              <a:t>always clear how to deploy them. We need to </a:t>
            </a:r>
            <a:r>
              <a:rPr lang="en-GB" sz="2100" b="1" dirty="0">
                <a:latin typeface="Calibri"/>
                <a:ea typeface="Calibri"/>
                <a:cs typeface="Calibri"/>
                <a:sym typeface="Calibri"/>
              </a:rPr>
              <a:t>identify the must use guidelines</a:t>
            </a:r>
            <a:endParaRPr sz="2100" b="1" dirty="0">
              <a:latin typeface="Calibri"/>
              <a:ea typeface="Calibri"/>
              <a:cs typeface="Calibri"/>
              <a:sym typeface="Calibri"/>
            </a:endParaRPr>
          </a:p>
        </p:txBody>
      </p:sp>
      <p:sp>
        <p:nvSpPr>
          <p:cNvPr id="6" name="Google Shape;173;g31bee04cee7_0_45"/>
          <p:cNvSpPr/>
          <p:nvPr/>
        </p:nvSpPr>
        <p:spPr>
          <a:xfrm>
            <a:off x="1082850" y="4697900"/>
            <a:ext cx="9978962" cy="13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dirty="0">
                <a:latin typeface="Calibri"/>
                <a:ea typeface="Calibri"/>
                <a:cs typeface="Calibri"/>
                <a:sym typeface="Calibri"/>
              </a:rPr>
              <a:t>Not all guidelines are fully tested in operational environments. </a:t>
            </a:r>
            <a:br>
              <a:rPr lang="en-GB" sz="2100" dirty="0">
                <a:latin typeface="Calibri"/>
                <a:ea typeface="Calibri"/>
                <a:cs typeface="Calibri"/>
                <a:sym typeface="Calibri"/>
              </a:rPr>
            </a:br>
            <a:r>
              <a:rPr lang="en-GB" sz="2100" dirty="0">
                <a:latin typeface="Calibri"/>
                <a:ea typeface="Calibri"/>
                <a:cs typeface="Calibri"/>
                <a:sym typeface="Calibri"/>
              </a:rPr>
              <a:t>Exploring if those that roll out the guidelines can provide some </a:t>
            </a:r>
            <a:r>
              <a:rPr lang="en-GB" sz="2100" dirty="0" smtClean="0">
                <a:latin typeface="Calibri"/>
                <a:ea typeface="Calibri"/>
                <a:cs typeface="Calibri"/>
                <a:sym typeface="Calibri"/>
              </a:rPr>
              <a:t>how-to (‘validation’)</a:t>
            </a:r>
            <a:endParaRPr sz="2100" dirty="0">
              <a:latin typeface="Calibri"/>
              <a:ea typeface="Calibri"/>
              <a:cs typeface="Calibri"/>
              <a:sym typeface="Calibri"/>
            </a:endParaRPr>
          </a:p>
        </p:txBody>
      </p:sp>
    </p:spTree>
    <p:extLst>
      <p:ext uri="{BB962C8B-B14F-4D97-AF65-F5344CB8AC3E}">
        <p14:creationId xmlns:p14="http://schemas.microsoft.com/office/powerpoint/2010/main" val="368231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27ecbb7d56f_0_15"/>
          <p:cNvSpPr txBox="1">
            <a:spLocks noGrp="1"/>
          </p:cNvSpPr>
          <p:nvPr>
            <p:ph type="sldNum" idx="12"/>
          </p:nvPr>
        </p:nvSpPr>
        <p:spPr/>
        <p:txBody>
          <a:bodyPr/>
          <a:lstStyle/>
          <a:p>
            <a:pPr lvl="0"/>
            <a:fld id="{00000000-1234-1234-1234-123412341234}" type="slidenum">
              <a:rPr lang="en-GB" smtClean="0"/>
              <a:pPr lvl="0"/>
              <a:t>17</a:t>
            </a:fld>
            <a:endParaRPr lang="en-GB"/>
          </a:p>
        </p:txBody>
      </p:sp>
      <p:sp>
        <p:nvSpPr>
          <p:cNvPr id="762" name="Google Shape;762;g27ecbb7d56f_0_15"/>
          <p:cNvSpPr txBox="1">
            <a:spLocks noGrp="1"/>
          </p:cNvSpPr>
          <p:nvPr>
            <p:ph type="title"/>
          </p:nvPr>
        </p:nvSpPr>
        <p:spPr/>
        <p:txBody>
          <a:bodyPr/>
          <a:lstStyle/>
          <a:p>
            <a:pPr lvl="0"/>
            <a:r>
              <a:rPr lang="en-US" smtClean="0"/>
              <a:t>AARC BPA Guidelines – evolving interoperability with new guidance</a:t>
            </a:r>
            <a:endParaRPr lang="en-US" dirty="0"/>
          </a:p>
        </p:txBody>
      </p:sp>
      <p:pic>
        <p:nvPicPr>
          <p:cNvPr id="763" name="Google Shape;763;g27ecbb7d56f_0_15"/>
          <p:cNvPicPr preferRelativeResize="0"/>
          <p:nvPr/>
        </p:nvPicPr>
        <p:blipFill rotWithShape="1">
          <a:blip r:embed="rId3">
            <a:alphaModFix amt="83000"/>
          </a:blip>
          <a:srcRect/>
          <a:stretch/>
        </p:blipFill>
        <p:spPr>
          <a:xfrm>
            <a:off x="0" y="1675600"/>
            <a:ext cx="12192000" cy="2181300"/>
          </a:xfrm>
          <a:prstGeom prst="rect">
            <a:avLst/>
          </a:prstGeom>
          <a:noFill/>
          <a:ln>
            <a:noFill/>
          </a:ln>
        </p:spPr>
      </p:pic>
      <p:sp>
        <p:nvSpPr>
          <p:cNvPr id="2" name="Rounded Rectangle 1"/>
          <p:cNvSpPr/>
          <p:nvPr/>
        </p:nvSpPr>
        <p:spPr>
          <a:xfrm>
            <a:off x="455646" y="4029073"/>
            <a:ext cx="5436825" cy="1685927"/>
          </a:xfrm>
          <a:prstGeom prst="roundRect">
            <a:avLst/>
          </a:prstGeom>
          <a:solidFill>
            <a:srgbClr val="F7B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smtClean="0">
                <a:solidFill>
                  <a:schemeClr val="accent5"/>
                </a:solidFill>
              </a:rPr>
              <a:t>Architecture </a:t>
            </a:r>
          </a:p>
          <a:p>
            <a:pPr marL="342900" indent="-342900">
              <a:buFont typeface="Arial" panose="020B0604020202020204" pitchFamily="34" charset="0"/>
              <a:buChar char="•"/>
            </a:pPr>
            <a:r>
              <a:rPr lang="en-GB" sz="2400" dirty="0" smtClean="0">
                <a:solidFill>
                  <a:schemeClr val="accent5"/>
                </a:solidFill>
              </a:rPr>
              <a:t>Protocols and profiles</a:t>
            </a:r>
          </a:p>
          <a:p>
            <a:pPr marL="342900" indent="-342900">
              <a:buFont typeface="Arial" panose="020B0604020202020204" pitchFamily="34" charset="0"/>
              <a:buChar char="•"/>
            </a:pPr>
            <a:r>
              <a:rPr lang="en-GB" sz="2400" dirty="0" smtClean="0">
                <a:solidFill>
                  <a:schemeClr val="accent5"/>
                </a:solidFill>
              </a:rPr>
              <a:t>Attribute specs and transport</a:t>
            </a:r>
          </a:p>
          <a:p>
            <a:pPr marL="342900" indent="-342900">
              <a:buFont typeface="Arial" panose="020B0604020202020204" pitchFamily="34" charset="0"/>
              <a:buChar char="•"/>
            </a:pPr>
            <a:r>
              <a:rPr lang="en-GB" sz="2400" dirty="0" smtClean="0">
                <a:solidFill>
                  <a:schemeClr val="accent5"/>
                </a:solidFill>
              </a:rPr>
              <a:t>Communications and interfaces</a:t>
            </a:r>
            <a:endParaRPr lang="en-GB" sz="2400" dirty="0">
              <a:solidFill>
                <a:schemeClr val="accent5"/>
              </a:solidFill>
            </a:endParaRPr>
          </a:p>
        </p:txBody>
      </p:sp>
      <p:sp>
        <p:nvSpPr>
          <p:cNvPr id="6" name="Rounded Rectangle 5"/>
          <p:cNvSpPr/>
          <p:nvPr/>
        </p:nvSpPr>
        <p:spPr>
          <a:xfrm>
            <a:off x="6365987" y="4029073"/>
            <a:ext cx="5436825" cy="1685927"/>
          </a:xfrm>
          <a:prstGeom prst="roundRect">
            <a:avLst/>
          </a:prstGeom>
          <a:solidFill>
            <a:srgbClr val="F7B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smtClean="0">
                <a:solidFill>
                  <a:schemeClr val="accent5"/>
                </a:solidFill>
              </a:rPr>
              <a:t>Policy </a:t>
            </a:r>
          </a:p>
          <a:p>
            <a:pPr marL="342900" indent="-342900">
              <a:buFont typeface="Arial" panose="020B0604020202020204" pitchFamily="34" charset="0"/>
              <a:buChar char="•"/>
            </a:pPr>
            <a:r>
              <a:rPr lang="en-GB" sz="2400" dirty="0" smtClean="0">
                <a:solidFill>
                  <a:schemeClr val="accent5"/>
                </a:solidFill>
              </a:rPr>
              <a:t>ISM </a:t>
            </a:r>
            <a:r>
              <a:rPr lang="en-GB" sz="2400" dirty="0" err="1" smtClean="0">
                <a:solidFill>
                  <a:schemeClr val="accent5"/>
                </a:solidFill>
              </a:rPr>
              <a:t>interoperatability</a:t>
            </a:r>
            <a:endParaRPr lang="en-GB" sz="2400" dirty="0" smtClean="0">
              <a:solidFill>
                <a:schemeClr val="accent5"/>
              </a:solidFill>
            </a:endParaRPr>
          </a:p>
          <a:p>
            <a:pPr marL="342900" indent="-342900">
              <a:buFont typeface="Arial" panose="020B0604020202020204" pitchFamily="34" charset="0"/>
              <a:buChar char="•"/>
            </a:pPr>
            <a:r>
              <a:rPr lang="en-GB" sz="2400" dirty="0" smtClean="0">
                <a:solidFill>
                  <a:schemeClr val="accent5"/>
                </a:solidFill>
              </a:rPr>
              <a:t>Policy development kit</a:t>
            </a:r>
          </a:p>
          <a:p>
            <a:pPr marL="342900" indent="-342900">
              <a:buFont typeface="Arial" panose="020B0604020202020204" pitchFamily="34" charset="0"/>
              <a:buChar char="•"/>
            </a:pPr>
            <a:r>
              <a:rPr lang="en-GB" sz="2400" dirty="0" smtClean="0">
                <a:solidFill>
                  <a:schemeClr val="accent5"/>
                </a:solidFill>
              </a:rPr>
              <a:t>Trust mechanisms and federation</a:t>
            </a:r>
            <a:endParaRPr lang="en-GB" sz="2400" dirty="0">
              <a:solidFill>
                <a:schemeClr val="accent5"/>
              </a:solidFill>
            </a:endParaRPr>
          </a:p>
        </p:txBody>
      </p:sp>
      <p:sp>
        <p:nvSpPr>
          <p:cNvPr id="7" name="Rounded Rectangle 6"/>
          <p:cNvSpPr/>
          <p:nvPr/>
        </p:nvSpPr>
        <p:spPr>
          <a:xfrm>
            <a:off x="455646" y="5887173"/>
            <a:ext cx="11347166" cy="445522"/>
          </a:xfrm>
          <a:prstGeom prst="roundRect">
            <a:avLst/>
          </a:prstGeom>
          <a:solidFill>
            <a:srgbClr val="F7B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smtClean="0">
                <a:solidFill>
                  <a:schemeClr val="accent5"/>
                </a:solidFill>
              </a:rPr>
              <a:t>Validation and adoption</a:t>
            </a:r>
            <a:endParaRPr lang="en-GB" sz="2400" dirty="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GB" smtClean="0"/>
              <a:pPr lvl="0"/>
              <a:t>18</a:t>
            </a:fld>
            <a:endParaRPr lang="en-GB"/>
          </a:p>
        </p:txBody>
      </p:sp>
      <p:sp>
        <p:nvSpPr>
          <p:cNvPr id="3" name="Title 2"/>
          <p:cNvSpPr>
            <a:spLocks noGrp="1"/>
          </p:cNvSpPr>
          <p:nvPr>
            <p:ph type="title"/>
          </p:nvPr>
        </p:nvSpPr>
        <p:spPr/>
        <p:txBody>
          <a:bodyPr/>
          <a:lstStyle/>
          <a:p>
            <a:r>
              <a:rPr lang="en-GB" smtClean="0"/>
              <a:t>A common suite of architecture and policy guidelines</a:t>
            </a:r>
            <a:endParaRPr lang="en-GB" dirty="0"/>
          </a:p>
        </p:txBody>
      </p:sp>
      <p:sp>
        <p:nvSpPr>
          <p:cNvPr id="6" name="Footer Placeholder 5"/>
          <p:cNvSpPr>
            <a:spLocks noGrp="1"/>
          </p:cNvSpPr>
          <p:nvPr>
            <p:ph type="ftr" sz="quarter" idx="13"/>
          </p:nvPr>
        </p:nvSpPr>
        <p:spPr/>
        <p:txBody>
          <a:bodyPr/>
          <a:lstStyle/>
          <a:p>
            <a:r>
              <a:rPr lang="en-US" smtClean="0"/>
              <a:t>Of AARC TREEs and colourful pictures</a:t>
            </a:r>
            <a:endParaRPr lang="en-GB" dirty="0"/>
          </a:p>
        </p:txBody>
      </p:sp>
      <p:pic>
        <p:nvPicPr>
          <p:cNvPr id="4" name="Picture 3"/>
          <p:cNvPicPr>
            <a:picLocks noChangeAspect="1"/>
          </p:cNvPicPr>
          <p:nvPr/>
        </p:nvPicPr>
        <p:blipFill>
          <a:blip r:embed="rId2"/>
          <a:stretch>
            <a:fillRect/>
          </a:stretch>
        </p:blipFill>
        <p:spPr>
          <a:xfrm>
            <a:off x="1636894" y="1238250"/>
            <a:ext cx="8430752" cy="5167769"/>
          </a:xfrm>
          <a:prstGeom prst="rect">
            <a:avLst/>
          </a:prstGeom>
        </p:spPr>
      </p:pic>
      <p:sp>
        <p:nvSpPr>
          <p:cNvPr id="5" name="TextBox 4"/>
          <p:cNvSpPr txBox="1"/>
          <p:nvPr/>
        </p:nvSpPr>
        <p:spPr>
          <a:xfrm>
            <a:off x="4219575" y="6406019"/>
            <a:ext cx="3483646" cy="307777"/>
          </a:xfrm>
          <a:prstGeom prst="rect">
            <a:avLst/>
          </a:prstGeom>
          <a:noFill/>
        </p:spPr>
        <p:txBody>
          <a:bodyPr wrap="none" rtlCol="0">
            <a:spAutoFit/>
          </a:bodyPr>
          <a:lstStyle/>
          <a:p>
            <a:r>
              <a:rPr lang="en-GB" b="1" dirty="0">
                <a:solidFill>
                  <a:schemeClr val="accent2"/>
                </a:solidFill>
              </a:rPr>
              <a:t>https://aarc-community.org/guidelines/</a:t>
            </a:r>
          </a:p>
        </p:txBody>
      </p:sp>
    </p:spTree>
    <p:extLst>
      <p:ext uri="{BB962C8B-B14F-4D97-AF65-F5344CB8AC3E}">
        <p14:creationId xmlns:p14="http://schemas.microsoft.com/office/powerpoint/2010/main" val="296580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GB" smtClean="0"/>
              <a:pPr lvl="0"/>
              <a:t>19</a:t>
            </a:fld>
            <a:endParaRPr lang="en-GB"/>
          </a:p>
        </p:txBody>
      </p:sp>
      <p:sp>
        <p:nvSpPr>
          <p:cNvPr id="3" name="Title 2"/>
          <p:cNvSpPr>
            <a:spLocks noGrp="1"/>
          </p:cNvSpPr>
          <p:nvPr>
            <p:ph type="title"/>
          </p:nvPr>
        </p:nvSpPr>
        <p:spPr/>
        <p:txBody>
          <a:bodyPr/>
          <a:lstStyle/>
          <a:p>
            <a:r>
              <a:rPr lang="en-GB" smtClean="0"/>
              <a:t>Development: interoperable Attribute Profile beyond Personalised (G056)</a:t>
            </a:r>
            <a:endParaRPr lang="en-GB" dirty="0"/>
          </a:p>
        </p:txBody>
      </p:sp>
      <p:sp>
        <p:nvSpPr>
          <p:cNvPr id="4" name="Footer Placeholder 3"/>
          <p:cNvSpPr>
            <a:spLocks noGrp="1"/>
          </p:cNvSpPr>
          <p:nvPr>
            <p:ph type="ftr" sz="quarter" idx="13"/>
          </p:nvPr>
        </p:nvSpPr>
        <p:spPr/>
        <p:txBody>
          <a:bodyPr/>
          <a:lstStyle/>
          <a:p>
            <a:r>
              <a:rPr lang="en-US" smtClean="0"/>
              <a:t>Of AARC TREEs and colourful pictures</a:t>
            </a:r>
            <a:endParaRPr lang="en-GB" dirty="0"/>
          </a:p>
        </p:txBody>
      </p:sp>
      <p:sp>
        <p:nvSpPr>
          <p:cNvPr id="19" name="Google Shape;118;g2fd96d935ed_0_4"/>
          <p:cNvSpPr txBox="1">
            <a:spLocks noGrp="1"/>
          </p:cNvSpPr>
          <p:nvPr>
            <p:ph type="body" idx="4294967295"/>
          </p:nvPr>
        </p:nvSpPr>
        <p:spPr>
          <a:xfrm>
            <a:off x="455646" y="1573709"/>
            <a:ext cx="5603875" cy="4652963"/>
          </a:xfrm>
          <a:prstGeom prst="rect">
            <a:avLst/>
          </a:prstGeom>
        </p:spPr>
        <p:txBody>
          <a:bodyPr spcFirstLastPara="1" wrap="square" lIns="91425" tIns="45700" rIns="91425" bIns="45700" anchor="t" anchorCtr="0">
            <a:normAutofit/>
          </a:bodyPr>
          <a:lstStyle/>
          <a:p>
            <a:pPr marL="457200" lvl="0" indent="-368300" algn="l" rtl="0">
              <a:spcBef>
                <a:spcPts val="750"/>
              </a:spcBef>
              <a:spcAft>
                <a:spcPts val="0"/>
              </a:spcAft>
              <a:buSzPts val="2200"/>
              <a:buChar char="•"/>
            </a:pPr>
            <a:r>
              <a:rPr lang="en-GB" sz="2400" dirty="0" smtClean="0"/>
              <a:t>Purpose: </a:t>
            </a:r>
            <a:r>
              <a:rPr lang="en-GB" sz="2400" b="1" dirty="0" smtClean="0"/>
              <a:t>Defines how AARC-compliant AAI services express the attributes of a subject's digital identity.</a:t>
            </a:r>
            <a:endParaRPr sz="2400" b="1" dirty="0" smtClean="0"/>
          </a:p>
          <a:p>
            <a:pPr marL="457200" lvl="0" indent="-368300" algn="l" rtl="0">
              <a:spcBef>
                <a:spcPts val="0"/>
              </a:spcBef>
              <a:spcAft>
                <a:spcPts val="0"/>
              </a:spcAft>
              <a:buSzPts val="2200"/>
              <a:buChar char="•"/>
            </a:pPr>
            <a:r>
              <a:rPr lang="en-GB" sz="2400" dirty="0" smtClean="0"/>
              <a:t>Builds upon the </a:t>
            </a:r>
            <a:r>
              <a:rPr lang="en-GB" sz="2400" u="sng" dirty="0" smtClean="0">
                <a:solidFill>
                  <a:schemeClr val="hlink"/>
                </a:solidFill>
                <a:hlinkClick r:id="rId2"/>
              </a:rPr>
              <a:t>REFEDS Personalized Access entity category</a:t>
            </a:r>
            <a:endParaRPr sz="2400" dirty="0" smtClean="0"/>
          </a:p>
          <a:p>
            <a:pPr marL="914400" lvl="1" indent="-342900" algn="l" rtl="0">
              <a:spcBef>
                <a:spcPts val="0"/>
              </a:spcBef>
              <a:spcAft>
                <a:spcPts val="0"/>
              </a:spcAft>
              <a:buSzPts val="1800"/>
              <a:buChar char="•"/>
            </a:pPr>
            <a:r>
              <a:rPr lang="en-GB" sz="2000" dirty="0" smtClean="0"/>
              <a:t>Attributes include: Organisation, user identifier, name, email address, affiliation, and assurance.</a:t>
            </a:r>
            <a:endParaRPr sz="2000" dirty="0" smtClean="0"/>
          </a:p>
          <a:p>
            <a:pPr marL="457200" lvl="0" indent="-368300" algn="l" rtl="0">
              <a:spcBef>
                <a:spcPts val="0"/>
              </a:spcBef>
              <a:spcAft>
                <a:spcPts val="0"/>
              </a:spcAft>
              <a:buSzPts val="2200"/>
              <a:buChar char="•"/>
            </a:pPr>
            <a:r>
              <a:rPr lang="en-GB" sz="2400" dirty="0" smtClean="0"/>
              <a:t>Adds community-related attributes such as group memberships, roles, and resource capabilities.</a:t>
            </a:r>
            <a:endParaRPr sz="2400" dirty="0"/>
          </a:p>
        </p:txBody>
      </p:sp>
      <p:pic>
        <p:nvPicPr>
          <p:cNvPr id="23" name="Google Shape;121;g2fd96d935ed_0_4"/>
          <p:cNvPicPr preferRelativeResize="0"/>
          <p:nvPr/>
        </p:nvPicPr>
        <p:blipFill>
          <a:blip r:embed="rId3">
            <a:alphaModFix/>
          </a:blip>
          <a:stretch>
            <a:fillRect/>
          </a:stretch>
        </p:blipFill>
        <p:spPr>
          <a:xfrm>
            <a:off x="7882375" y="1906050"/>
            <a:ext cx="3741998" cy="4023901"/>
          </a:xfrm>
          <a:prstGeom prst="rect">
            <a:avLst/>
          </a:prstGeom>
          <a:noFill/>
          <a:ln>
            <a:noFill/>
          </a:ln>
          <a:effectLst>
            <a:outerShdw blurRad="57150" dist="19050" dir="5400000" algn="bl" rotWithShape="0">
              <a:srgbClr val="000000">
                <a:alpha val="50000"/>
              </a:srgbClr>
            </a:outerShdw>
          </a:effectLst>
        </p:spPr>
      </p:pic>
      <p:sp>
        <p:nvSpPr>
          <p:cNvPr id="24" name="Google Shape;123;g2fd96d935ed_0_4"/>
          <p:cNvSpPr/>
          <p:nvPr/>
        </p:nvSpPr>
        <p:spPr>
          <a:xfrm rot="12054734" flipH="1">
            <a:off x="5933529" y="3553006"/>
            <a:ext cx="1654912" cy="389162"/>
          </a:xfrm>
          <a:prstGeom prst="striped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 name="Google Shape;124;g2fd96d935ed_0_4"/>
          <p:cNvSpPr/>
          <p:nvPr/>
        </p:nvSpPr>
        <p:spPr>
          <a:xfrm rot="12054734" flipH="1">
            <a:off x="5933606" y="4801430"/>
            <a:ext cx="1654912" cy="389162"/>
          </a:xfrm>
          <a:prstGeom prst="striped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 name="Google Shape;125;g2fd96d935ed_0_4"/>
          <p:cNvSpPr/>
          <p:nvPr/>
        </p:nvSpPr>
        <p:spPr>
          <a:xfrm>
            <a:off x="7707600" y="3366425"/>
            <a:ext cx="2335500" cy="1866000"/>
          </a:xfrm>
          <a:prstGeom prst="roundRect">
            <a:avLst>
              <a:gd name="adj" fmla="val 6828"/>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 name="Google Shape;126;g2fd96d935ed_0_4"/>
          <p:cNvSpPr/>
          <p:nvPr/>
        </p:nvSpPr>
        <p:spPr>
          <a:xfrm>
            <a:off x="7707600" y="5271425"/>
            <a:ext cx="2335500" cy="248700"/>
          </a:xfrm>
          <a:prstGeom prst="roundRect">
            <a:avLst>
              <a:gd name="adj" fmla="val 16667"/>
            </a:avLst>
          </a:prstGeom>
          <a:noFill/>
          <a:ln w="19050"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53881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2e2953a4e95_0_1476"/>
          <p:cNvSpPr txBox="1">
            <a:spLocks noGrp="1"/>
          </p:cNvSpPr>
          <p:nvPr>
            <p:ph type="sldNum" idx="12"/>
          </p:nvPr>
        </p:nvSpPr>
        <p:spPr/>
        <p:txBody>
          <a:bodyPr/>
          <a:lstStyle/>
          <a:p>
            <a:pPr lvl="0"/>
            <a:fld id="{00000000-1234-1234-1234-123412341234}" type="slidenum">
              <a:rPr lang="en-GB" smtClean="0"/>
              <a:pPr lvl="0"/>
              <a:t>2</a:t>
            </a:fld>
            <a:endParaRPr lang="en-GB" dirty="0"/>
          </a:p>
        </p:txBody>
      </p:sp>
      <p:sp>
        <p:nvSpPr>
          <p:cNvPr id="586" name="Google Shape;586;g2e2953a4e95_0_1476"/>
          <p:cNvSpPr txBox="1">
            <a:spLocks noGrp="1"/>
          </p:cNvSpPr>
          <p:nvPr>
            <p:ph type="title"/>
          </p:nvPr>
        </p:nvSpPr>
        <p:spPr/>
        <p:txBody>
          <a:bodyPr/>
          <a:lstStyle/>
          <a:p>
            <a:pPr lvl="0"/>
            <a:r>
              <a:rPr lang="en-US" smtClean="0"/>
              <a:t>AARC Blueprint Architecture: many communities and collaboration, and</a:t>
            </a:r>
            <a:br>
              <a:rPr lang="en-US" smtClean="0"/>
            </a:br>
            <a:r>
              <a:rPr lang="en-US" smtClean="0"/>
              <a:t>full of fancy colourful pictures and stuff</a:t>
            </a:r>
            <a:endParaRPr lang="en-US" dirty="0"/>
          </a:p>
        </p:txBody>
      </p:sp>
      <p:pic>
        <p:nvPicPr>
          <p:cNvPr id="587" name="Google Shape;587;g2e2953a4e95_0_1476"/>
          <p:cNvPicPr preferRelativeResize="0"/>
          <p:nvPr/>
        </p:nvPicPr>
        <p:blipFill rotWithShape="1">
          <a:blip r:embed="rId3">
            <a:alphaModFix/>
          </a:blip>
          <a:srcRect/>
          <a:stretch/>
        </p:blipFill>
        <p:spPr>
          <a:xfrm>
            <a:off x="514350" y="1521849"/>
            <a:ext cx="6034375" cy="4700870"/>
          </a:xfrm>
          <a:prstGeom prst="rect">
            <a:avLst/>
          </a:prstGeom>
          <a:noFill/>
          <a:ln>
            <a:noFill/>
          </a:ln>
        </p:spPr>
      </p:pic>
      <p:pic>
        <p:nvPicPr>
          <p:cNvPr id="588" name="Google Shape;588;g2e2953a4e95_0_1476"/>
          <p:cNvPicPr preferRelativeResize="0"/>
          <p:nvPr/>
        </p:nvPicPr>
        <p:blipFill rotWithShape="1">
          <a:blip r:embed="rId4">
            <a:alphaModFix/>
          </a:blip>
          <a:srcRect/>
          <a:stretch/>
        </p:blipFill>
        <p:spPr>
          <a:xfrm>
            <a:off x="7655035" y="3755742"/>
            <a:ext cx="3228244" cy="2466976"/>
          </a:xfrm>
          <a:prstGeom prst="rect">
            <a:avLst/>
          </a:prstGeom>
          <a:noFill/>
          <a:ln>
            <a:noFill/>
          </a:ln>
        </p:spPr>
      </p:pic>
      <p:pic>
        <p:nvPicPr>
          <p:cNvPr id="589" name="Google Shape;589;g2e2953a4e95_0_1476"/>
          <p:cNvPicPr preferRelativeResize="0"/>
          <p:nvPr/>
        </p:nvPicPr>
        <p:blipFill rotWithShape="1">
          <a:blip r:embed="rId5">
            <a:alphaModFix/>
          </a:blip>
          <a:srcRect/>
          <a:stretch/>
        </p:blipFill>
        <p:spPr>
          <a:xfrm>
            <a:off x="9032970" y="1405779"/>
            <a:ext cx="1266824" cy="790575"/>
          </a:xfrm>
          <a:prstGeom prst="rect">
            <a:avLst/>
          </a:prstGeom>
          <a:noFill/>
          <a:ln>
            <a:noFill/>
          </a:ln>
        </p:spPr>
      </p:pic>
      <p:pic>
        <p:nvPicPr>
          <p:cNvPr id="590" name="Google Shape;590;g2e2953a4e95_0_1476"/>
          <p:cNvPicPr preferRelativeResize="0"/>
          <p:nvPr/>
        </p:nvPicPr>
        <p:blipFill rotWithShape="1">
          <a:blip r:embed="rId6">
            <a:alphaModFix/>
          </a:blip>
          <a:srcRect/>
          <a:stretch/>
        </p:blipFill>
        <p:spPr>
          <a:xfrm>
            <a:off x="10199948" y="3436654"/>
            <a:ext cx="714375" cy="638175"/>
          </a:xfrm>
          <a:prstGeom prst="rect">
            <a:avLst/>
          </a:prstGeom>
          <a:noFill/>
          <a:ln>
            <a:noFill/>
          </a:ln>
        </p:spPr>
      </p:pic>
      <p:pic>
        <p:nvPicPr>
          <p:cNvPr id="591" name="Google Shape;591;g2e2953a4e95_0_1476"/>
          <p:cNvPicPr preferRelativeResize="0"/>
          <p:nvPr/>
        </p:nvPicPr>
        <p:blipFill rotWithShape="1">
          <a:blip r:embed="rId7">
            <a:alphaModFix/>
          </a:blip>
          <a:srcRect/>
          <a:stretch/>
        </p:blipFill>
        <p:spPr>
          <a:xfrm>
            <a:off x="9924688" y="3040744"/>
            <a:ext cx="1828801" cy="344587"/>
          </a:xfrm>
          <a:prstGeom prst="rect">
            <a:avLst/>
          </a:prstGeom>
          <a:noFill/>
          <a:ln>
            <a:noFill/>
          </a:ln>
        </p:spPr>
      </p:pic>
      <p:pic>
        <p:nvPicPr>
          <p:cNvPr id="592" name="Google Shape;592;g2e2953a4e95_0_1476" descr="images"/>
          <p:cNvPicPr preferRelativeResize="0"/>
          <p:nvPr/>
        </p:nvPicPr>
        <p:blipFill rotWithShape="1">
          <a:blip r:embed="rId8">
            <a:alphaModFix/>
          </a:blip>
          <a:srcRect/>
          <a:stretch/>
        </p:blipFill>
        <p:spPr>
          <a:xfrm>
            <a:off x="7004235" y="3118961"/>
            <a:ext cx="1430293" cy="468096"/>
          </a:xfrm>
          <a:prstGeom prst="rect">
            <a:avLst/>
          </a:prstGeom>
          <a:noFill/>
          <a:ln>
            <a:noFill/>
          </a:ln>
        </p:spPr>
      </p:pic>
      <p:pic>
        <p:nvPicPr>
          <p:cNvPr id="593" name="Google Shape;593;g2e2953a4e95_0_1476"/>
          <p:cNvPicPr preferRelativeResize="0"/>
          <p:nvPr/>
        </p:nvPicPr>
        <p:blipFill rotWithShape="1">
          <a:blip r:embed="rId9">
            <a:alphaModFix/>
          </a:blip>
          <a:srcRect/>
          <a:stretch/>
        </p:blipFill>
        <p:spPr>
          <a:xfrm>
            <a:off x="7610439" y="3563222"/>
            <a:ext cx="714375" cy="210553"/>
          </a:xfrm>
          <a:prstGeom prst="rect">
            <a:avLst/>
          </a:prstGeom>
          <a:noFill/>
          <a:ln>
            <a:noFill/>
          </a:ln>
        </p:spPr>
      </p:pic>
      <p:pic>
        <p:nvPicPr>
          <p:cNvPr id="594" name="Google Shape;594;g2e2953a4e95_0_1476"/>
          <p:cNvPicPr preferRelativeResize="0"/>
          <p:nvPr/>
        </p:nvPicPr>
        <p:blipFill rotWithShape="1">
          <a:blip r:embed="rId10">
            <a:alphaModFix/>
          </a:blip>
          <a:srcRect/>
          <a:stretch/>
        </p:blipFill>
        <p:spPr>
          <a:xfrm>
            <a:off x="10051187" y="2415081"/>
            <a:ext cx="1381125" cy="284061"/>
          </a:xfrm>
          <a:prstGeom prst="rect">
            <a:avLst/>
          </a:prstGeom>
          <a:noFill/>
          <a:ln>
            <a:noFill/>
          </a:ln>
        </p:spPr>
      </p:pic>
      <p:pic>
        <p:nvPicPr>
          <p:cNvPr id="595" name="Google Shape;595;g2e2953a4e95_0_1476"/>
          <p:cNvPicPr preferRelativeResize="0"/>
          <p:nvPr/>
        </p:nvPicPr>
        <p:blipFill rotWithShape="1">
          <a:blip r:embed="rId11">
            <a:alphaModFix/>
          </a:blip>
          <a:srcRect/>
          <a:stretch/>
        </p:blipFill>
        <p:spPr>
          <a:xfrm>
            <a:off x="8308334" y="1299813"/>
            <a:ext cx="742950" cy="742950"/>
          </a:xfrm>
          <a:prstGeom prst="rect">
            <a:avLst/>
          </a:prstGeom>
          <a:noFill/>
          <a:ln>
            <a:noFill/>
          </a:ln>
        </p:spPr>
      </p:pic>
      <p:pic>
        <p:nvPicPr>
          <p:cNvPr id="596" name="Google Shape;596;g2e2953a4e95_0_1476"/>
          <p:cNvPicPr preferRelativeResize="0"/>
          <p:nvPr/>
        </p:nvPicPr>
        <p:blipFill rotWithShape="1">
          <a:blip r:embed="rId12">
            <a:clrChange>
              <a:clrFrom>
                <a:srgbClr val="FFFFFF"/>
              </a:clrFrom>
              <a:clrTo>
                <a:srgbClr val="FFFFFF">
                  <a:alpha val="0"/>
                </a:srgbClr>
              </a:clrTo>
            </a:clrChange>
            <a:alphaModFix/>
          </a:blip>
          <a:srcRect/>
          <a:stretch/>
        </p:blipFill>
        <p:spPr>
          <a:xfrm>
            <a:off x="7358203" y="1886791"/>
            <a:ext cx="1076325" cy="619125"/>
          </a:xfrm>
          <a:prstGeom prst="rect">
            <a:avLst/>
          </a:prstGeom>
          <a:noFill/>
          <a:ln>
            <a:noFill/>
          </a:ln>
        </p:spPr>
      </p:pic>
      <p:pic>
        <p:nvPicPr>
          <p:cNvPr id="597" name="Google Shape;597;g2e2953a4e95_0_1476"/>
          <p:cNvPicPr preferRelativeResize="0"/>
          <p:nvPr/>
        </p:nvPicPr>
        <p:blipFill rotWithShape="1">
          <a:blip r:embed="rId13">
            <a:alphaModFix/>
          </a:blip>
          <a:srcRect/>
          <a:stretch/>
        </p:blipFill>
        <p:spPr>
          <a:xfrm>
            <a:off x="7466768" y="2912653"/>
            <a:ext cx="571402" cy="186038"/>
          </a:xfrm>
          <a:prstGeom prst="rect">
            <a:avLst/>
          </a:prstGeom>
          <a:noFill/>
          <a:ln>
            <a:noFill/>
          </a:ln>
        </p:spPr>
      </p:pic>
      <p:sp>
        <p:nvSpPr>
          <p:cNvPr id="2" name="TextBox 1"/>
          <p:cNvSpPr txBox="1"/>
          <p:nvPr/>
        </p:nvSpPr>
        <p:spPr>
          <a:xfrm>
            <a:off x="10992587" y="2609827"/>
            <a:ext cx="697627" cy="707886"/>
          </a:xfrm>
          <a:prstGeom prst="rect">
            <a:avLst/>
          </a:prstGeom>
          <a:noFill/>
        </p:spPr>
        <p:txBody>
          <a:bodyPr wrap="none" rtlCol="0">
            <a:spAutoFit/>
          </a:bodyPr>
          <a:lstStyle/>
          <a:p>
            <a:r>
              <a:rPr lang="en-GB" sz="4000" b="1" dirty="0" smtClean="0">
                <a:solidFill>
                  <a:schemeClr val="accent2"/>
                </a:solidFill>
              </a:rPr>
              <a:t>…</a:t>
            </a:r>
            <a:endParaRPr lang="en-GB" sz="4000" b="1" dirty="0">
              <a:solidFill>
                <a:schemeClr val="accent2"/>
              </a:solidFill>
            </a:endParaRPr>
          </a:p>
        </p:txBody>
      </p:sp>
      <p:pic>
        <p:nvPicPr>
          <p:cNvPr id="16" name="Google Shape;563;g2e2953a4e95_0_1317" descr="Icon_mensch_interaktion_gruppe_forschung.png"/>
          <p:cNvPicPr preferRelativeResize="0"/>
          <p:nvPr/>
        </p:nvPicPr>
        <p:blipFill rotWithShape="1">
          <a:blip r:embed="rId14">
            <a:alphaModFix/>
          </a:blip>
          <a:srcRect l="-11036" r="-11048"/>
          <a:stretch/>
        </p:blipFill>
        <p:spPr>
          <a:xfrm>
            <a:off x="8146734" y="2035750"/>
            <a:ext cx="1842091" cy="1794533"/>
          </a:xfrm>
          <a:prstGeom prst="rect">
            <a:avLst/>
          </a:prstGeom>
          <a:noFill/>
          <a:ln>
            <a:noFill/>
          </a:ln>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69313" y="2068941"/>
            <a:ext cx="1186033" cy="198049"/>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54360" y="2526186"/>
            <a:ext cx="634472" cy="323777"/>
          </a:xfrm>
          <a:prstGeom prst="rect">
            <a:avLst/>
          </a:prstGeom>
        </p:spPr>
      </p:pic>
      <p:sp>
        <p:nvSpPr>
          <p:cNvPr id="14" name="Footer Placeholder 13"/>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44502" y="1439333"/>
            <a:ext cx="5280023" cy="4737600"/>
          </a:xfrm>
        </p:spPr>
        <p:txBody>
          <a:bodyPr>
            <a:normAutofit/>
          </a:bodyPr>
          <a:lstStyle/>
          <a:p>
            <a:pPr marL="0" lvl="0" indent="0">
              <a:buNone/>
            </a:pPr>
            <a:r>
              <a:rPr lang="en-US" dirty="0" smtClean="0"/>
              <a:t>Distinguishes </a:t>
            </a:r>
            <a:r>
              <a:rPr lang="en-US" dirty="0"/>
              <a:t>between the following </a:t>
            </a:r>
            <a:r>
              <a:rPr lang="en-US" dirty="0" smtClean="0"/>
              <a:t>profiles</a:t>
            </a:r>
            <a:endParaRPr lang="en-US" dirty="0"/>
          </a:p>
          <a:p>
            <a:pPr lvl="0"/>
            <a:r>
              <a:rPr lang="en-US" b="1" dirty="0"/>
              <a:t>Core</a:t>
            </a:r>
            <a:r>
              <a:rPr lang="en-US" dirty="0"/>
              <a:t> - Considered essential for basic functionality.</a:t>
            </a:r>
          </a:p>
          <a:p>
            <a:pPr lvl="0">
              <a:spcBef>
                <a:spcPts val="0"/>
              </a:spcBef>
            </a:pPr>
            <a:r>
              <a:rPr lang="en-US" b="1" dirty="0"/>
              <a:t>Extended</a:t>
            </a:r>
            <a:r>
              <a:rPr lang="en-US" dirty="0"/>
              <a:t> - Its inclusion provides additional information about the subject but is not mandatory</a:t>
            </a:r>
            <a:r>
              <a:rPr lang="en-US" dirty="0" smtClean="0"/>
              <a:t>.</a:t>
            </a:r>
          </a:p>
          <a:p>
            <a:pPr marL="88900" lvl="0" indent="0">
              <a:spcBef>
                <a:spcPts val="0"/>
              </a:spcBef>
              <a:buNone/>
            </a:pPr>
            <a:endParaRPr lang="en-US" dirty="0" smtClean="0"/>
          </a:p>
          <a:p>
            <a:pPr marL="88900" lvl="0" indent="0">
              <a:spcBef>
                <a:spcPts val="0"/>
              </a:spcBef>
              <a:buNone/>
            </a:pPr>
            <a:r>
              <a:rPr lang="en-US" dirty="0" smtClean="0"/>
              <a:t>but also discussed their rendering in SAML, OIDC, SCIM, and </a:t>
            </a:r>
            <a:br>
              <a:rPr lang="en-US" dirty="0" smtClean="0"/>
            </a:br>
            <a:r>
              <a:rPr lang="en-US" dirty="0" smtClean="0"/>
              <a:t>whether it should be </a:t>
            </a:r>
            <a:r>
              <a:rPr lang="en-US" dirty="0" err="1" smtClean="0"/>
              <a:t>voPerson</a:t>
            </a:r>
            <a:r>
              <a:rPr lang="en-US" dirty="0" smtClean="0"/>
              <a:t>-based, or add/replace with sub claims and subject-id</a:t>
            </a:r>
            <a:endParaRPr lang="en-US" dirty="0"/>
          </a:p>
          <a:p>
            <a:r>
              <a:rPr lang="en-GB" dirty="0" smtClean="0"/>
              <a:t>discussions you can help shape!</a:t>
            </a:r>
            <a:endParaRPr lang="en-GB"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sp>
        <p:nvSpPr>
          <p:cNvPr id="4" name="Title 3"/>
          <p:cNvSpPr>
            <a:spLocks noGrp="1"/>
          </p:cNvSpPr>
          <p:nvPr>
            <p:ph type="title"/>
          </p:nvPr>
        </p:nvSpPr>
        <p:spPr/>
        <p:txBody>
          <a:bodyPr/>
          <a:lstStyle/>
          <a:p>
            <a:r>
              <a:rPr lang="en-GB" dirty="0" smtClean="0"/>
              <a:t>AARC-G056 enables workflows across infrastructures</a:t>
            </a:r>
            <a:br>
              <a:rPr lang="en-GB" dirty="0" smtClean="0"/>
            </a:br>
            <a:r>
              <a:rPr lang="en-GB" dirty="0" smtClean="0"/>
              <a:t>– if you get the attributes, in the right place, </a:t>
            </a:r>
            <a:r>
              <a:rPr lang="en-GB" i="1" dirty="0" smtClean="0"/>
              <a:t>and </a:t>
            </a:r>
            <a:r>
              <a:rPr lang="en-GB" dirty="0" smtClean="0"/>
              <a:t>know what they mean</a:t>
            </a:r>
            <a:endParaRPr lang="en-GB" dirty="0"/>
          </a:p>
        </p:txBody>
      </p:sp>
      <p:sp>
        <p:nvSpPr>
          <p:cNvPr id="6" name="Google Shape;135;g2fd96d935ed_0_16"/>
          <p:cNvSpPr txBox="1"/>
          <p:nvPr/>
        </p:nvSpPr>
        <p:spPr>
          <a:xfrm>
            <a:off x="4413650" y="5823533"/>
            <a:ext cx="7522500" cy="5058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u="sng">
                <a:solidFill>
                  <a:schemeClr val="hlink"/>
                </a:solidFill>
                <a:latin typeface="Calibri"/>
                <a:ea typeface="Calibri"/>
                <a:cs typeface="Calibri"/>
                <a:sym typeface="Calibri"/>
                <a:hlinkClick r:id="rId2"/>
              </a:rPr>
              <a:t>https://github.com/aarc-community/architecture-guidelines/issues/15</a:t>
            </a:r>
            <a:endParaRPr sz="2000" b="0" i="0" u="none" strike="noStrike" cap="none">
              <a:solidFill>
                <a:srgbClr val="004360"/>
              </a:solidFill>
              <a:latin typeface="Calibri"/>
              <a:ea typeface="Calibri"/>
              <a:cs typeface="Calibri"/>
              <a:sym typeface="Calibri"/>
            </a:endParaRPr>
          </a:p>
        </p:txBody>
      </p:sp>
      <p:pic>
        <p:nvPicPr>
          <p:cNvPr id="7" name="Google Shape;136;g2fd96d935ed_0_16"/>
          <p:cNvPicPr preferRelativeResize="0"/>
          <p:nvPr/>
        </p:nvPicPr>
        <p:blipFill>
          <a:blip r:embed="rId3">
            <a:alphaModFix/>
          </a:blip>
          <a:stretch>
            <a:fillRect/>
          </a:stretch>
        </p:blipFill>
        <p:spPr>
          <a:xfrm>
            <a:off x="7620205" y="1552749"/>
            <a:ext cx="3693798" cy="3976577"/>
          </a:xfrm>
          <a:prstGeom prst="rect">
            <a:avLst/>
          </a:prstGeom>
          <a:noFill/>
          <a:ln>
            <a:noFill/>
          </a:ln>
        </p:spPr>
      </p:pic>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extLst>
      <p:ext uri="{BB962C8B-B14F-4D97-AF65-F5344CB8AC3E}">
        <p14:creationId xmlns:p14="http://schemas.microsoft.com/office/powerpoint/2010/main" val="56098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g27ecbb7d56f_2_11"/>
          <p:cNvSpPr txBox="1">
            <a:spLocks noGrp="1"/>
          </p:cNvSpPr>
          <p:nvPr>
            <p:ph type="sldNum" idx="12"/>
          </p:nvPr>
        </p:nvSpPr>
        <p:spPr/>
        <p:txBody>
          <a:bodyPr/>
          <a:lstStyle/>
          <a:p>
            <a:pPr lvl="0"/>
            <a:fld id="{00000000-1234-1234-1234-123412341234}" type="slidenum">
              <a:rPr lang="en-GB" smtClean="0"/>
              <a:pPr lvl="0"/>
              <a:t>21</a:t>
            </a:fld>
            <a:endParaRPr lang="en-GB"/>
          </a:p>
        </p:txBody>
      </p:sp>
      <p:sp>
        <p:nvSpPr>
          <p:cNvPr id="798" name="Google Shape;798;g27ecbb7d56f_2_11"/>
          <p:cNvSpPr txBox="1">
            <a:spLocks noGrp="1"/>
          </p:cNvSpPr>
          <p:nvPr>
            <p:ph type="title"/>
          </p:nvPr>
        </p:nvSpPr>
        <p:spPr/>
        <p:txBody>
          <a:bodyPr/>
          <a:lstStyle/>
          <a:p>
            <a:pPr lvl="0"/>
            <a:r>
              <a:rPr lang="en-US" smtClean="0"/>
              <a:t>Authorisation and affiliation in community use cases</a:t>
            </a:r>
            <a:endParaRPr lang="en-US"/>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
        <p:nvSpPr>
          <p:cNvPr id="796" name="Google Shape;796;g27ecbb7d56f_2_11"/>
          <p:cNvSpPr txBox="1">
            <a:spLocks noGrp="1"/>
          </p:cNvSpPr>
          <p:nvPr>
            <p:ph type="body" idx="4294967295"/>
          </p:nvPr>
        </p:nvSpPr>
        <p:spPr>
          <a:xfrm>
            <a:off x="455646" y="1439863"/>
            <a:ext cx="5875304" cy="4737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2200"/>
              <a:buNone/>
            </a:pPr>
            <a:r>
              <a:rPr lang="en-GB" sz="2000" b="1" dirty="0"/>
              <a:t>Problem</a:t>
            </a:r>
            <a:endParaRPr sz="2000" b="1" dirty="0"/>
          </a:p>
          <a:p>
            <a:pPr marL="457200" marR="0" lvl="0" indent="-355600" algn="l" rtl="0">
              <a:lnSpc>
                <a:spcPct val="100000"/>
              </a:lnSpc>
              <a:spcBef>
                <a:spcPts val="375"/>
              </a:spcBef>
              <a:spcAft>
                <a:spcPts val="0"/>
              </a:spcAft>
              <a:buSzPts val="2000"/>
              <a:buChar char="•"/>
            </a:pPr>
            <a:r>
              <a:rPr lang="en-GB" sz="2000" dirty="0"/>
              <a:t>How to communicate affiliation of a user with the community</a:t>
            </a:r>
            <a:endParaRPr sz="2000" dirty="0"/>
          </a:p>
          <a:p>
            <a:pPr marL="457200" marR="0" lvl="0" indent="0" algn="l" rtl="0">
              <a:lnSpc>
                <a:spcPct val="100000"/>
              </a:lnSpc>
              <a:spcBef>
                <a:spcPts val="375"/>
              </a:spcBef>
              <a:spcAft>
                <a:spcPts val="0"/>
              </a:spcAft>
              <a:buSzPts val="2200"/>
              <a:buNone/>
            </a:pPr>
            <a:endParaRPr sz="2000" dirty="0"/>
          </a:p>
          <a:p>
            <a:pPr marL="0" lvl="0" indent="0" algn="l" rtl="0">
              <a:lnSpc>
                <a:spcPct val="100000"/>
              </a:lnSpc>
              <a:spcBef>
                <a:spcPts val="750"/>
              </a:spcBef>
              <a:spcAft>
                <a:spcPts val="0"/>
              </a:spcAft>
              <a:buSzPts val="2200"/>
              <a:buNone/>
            </a:pPr>
            <a:r>
              <a:rPr lang="en-GB" sz="2000" b="1" dirty="0"/>
              <a:t>Guidelines</a:t>
            </a:r>
            <a:endParaRPr sz="2000" b="1" dirty="0"/>
          </a:p>
          <a:p>
            <a:pPr marL="457200" marR="0" lvl="0" indent="-355600" algn="l" rtl="0">
              <a:lnSpc>
                <a:spcPct val="100000"/>
              </a:lnSpc>
              <a:spcBef>
                <a:spcPts val="750"/>
              </a:spcBef>
              <a:spcAft>
                <a:spcPts val="0"/>
              </a:spcAft>
              <a:buSzPts val="2000"/>
              <a:buChar char="•"/>
            </a:pPr>
            <a:r>
              <a:rPr lang="en-GB" sz="2000" u="sng" dirty="0">
                <a:solidFill>
                  <a:schemeClr val="hlink"/>
                </a:solidFill>
                <a:hlinkClick r:id="rId3"/>
              </a:rPr>
              <a:t>AARC-G025 - Guidelines for expressing affiliation information</a:t>
            </a:r>
            <a:endParaRPr sz="2000" u="sng" dirty="0">
              <a:solidFill>
                <a:srgbClr val="004360"/>
              </a:solidFill>
            </a:endParaRPr>
          </a:p>
          <a:p>
            <a:pPr marL="457200" marR="0" lvl="0" indent="-355600" algn="l" rtl="0">
              <a:lnSpc>
                <a:spcPct val="100000"/>
              </a:lnSpc>
              <a:spcBef>
                <a:spcPts val="0"/>
              </a:spcBef>
              <a:spcAft>
                <a:spcPts val="0"/>
              </a:spcAft>
              <a:buSzPts val="2000"/>
              <a:buChar char="•"/>
            </a:pPr>
            <a:r>
              <a:rPr lang="en-GB" sz="2000" u="sng" dirty="0">
                <a:solidFill>
                  <a:schemeClr val="hlink"/>
                </a:solidFill>
                <a:hlinkClick r:id="rId4"/>
              </a:rPr>
              <a:t>AARC-G057 - Inferring and constructing </a:t>
            </a:r>
            <a:r>
              <a:rPr lang="en-GB" sz="2000" u="sng" dirty="0" err="1">
                <a:solidFill>
                  <a:schemeClr val="hlink"/>
                </a:solidFill>
                <a:hlinkClick r:id="rId4"/>
              </a:rPr>
              <a:t>voPersonExternalAffiliation</a:t>
            </a:r>
            <a:r>
              <a:rPr lang="en-GB" sz="2000" u="sng" dirty="0">
                <a:solidFill>
                  <a:srgbClr val="004360"/>
                </a:solidFill>
              </a:rPr>
              <a:t> </a:t>
            </a:r>
            <a:endParaRPr sz="2000" dirty="0"/>
          </a:p>
        </p:txBody>
      </p:sp>
      <p:pic>
        <p:nvPicPr>
          <p:cNvPr id="799" name="Google Shape;799;g27ecbb7d56f_2_11"/>
          <p:cNvPicPr preferRelativeResize="0"/>
          <p:nvPr/>
        </p:nvPicPr>
        <p:blipFill rotWithShape="1">
          <a:blip r:embed="rId5">
            <a:alphaModFix/>
          </a:blip>
          <a:srcRect/>
          <a:stretch/>
        </p:blipFill>
        <p:spPr>
          <a:xfrm>
            <a:off x="6584500" y="1276125"/>
            <a:ext cx="5218299" cy="50031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i="1" dirty="0" smtClean="0"/>
              <a:t>Informational guideline rather than a normative one: encourage alignment!</a:t>
            </a:r>
          </a:p>
          <a:p>
            <a:r>
              <a:rPr lang="en-GB" dirty="0" smtClean="0"/>
              <a:t>How to establish trust across proxies in different domains? </a:t>
            </a:r>
            <a:r>
              <a:rPr lang="en-GB" dirty="0" err="1" smtClean="0"/>
              <a:t>OpenID</a:t>
            </a:r>
            <a:r>
              <a:rPr lang="en-GB" dirty="0" smtClean="0"/>
              <a:t> Federation or …</a:t>
            </a:r>
            <a:endParaRPr lang="en-GB" dirty="0"/>
          </a:p>
        </p:txBody>
      </p:sp>
      <p:sp>
        <p:nvSpPr>
          <p:cNvPr id="2" name="Slide Number Placeholder 1"/>
          <p:cNvSpPr>
            <a:spLocks noGrp="1"/>
          </p:cNvSpPr>
          <p:nvPr>
            <p:ph type="sldNum" idx="12"/>
          </p:nvPr>
        </p:nvSpPr>
        <p:spPr/>
        <p:txBody>
          <a:bodyPr/>
          <a:lstStyle/>
          <a:p>
            <a:pPr lvl="0"/>
            <a:fld id="{00000000-1234-1234-1234-123412341234}" type="slidenum">
              <a:rPr lang="en-GB" smtClean="0"/>
              <a:pPr lvl="0"/>
              <a:t>22</a:t>
            </a:fld>
            <a:endParaRPr lang="en-GB"/>
          </a:p>
        </p:txBody>
      </p:sp>
      <p:sp>
        <p:nvSpPr>
          <p:cNvPr id="3" name="Title 2"/>
          <p:cNvSpPr>
            <a:spLocks noGrp="1"/>
          </p:cNvSpPr>
          <p:nvPr>
            <p:ph type="title"/>
          </p:nvPr>
        </p:nvSpPr>
        <p:spPr/>
        <p:txBody>
          <a:bodyPr/>
          <a:lstStyle/>
          <a:p>
            <a:r>
              <a:rPr lang="en-GB" smtClean="0"/>
              <a:t>AARC-I058 </a:t>
            </a:r>
            <a:r>
              <a:rPr lang="en-US" smtClean="0"/>
              <a:t>Methods for Establishing Trust between OAuth 2.0 Proxies</a:t>
            </a:r>
            <a:endParaRPr lang="en-GB" dirty="0"/>
          </a:p>
        </p:txBody>
      </p:sp>
      <p:sp>
        <p:nvSpPr>
          <p:cNvPr id="13" name="Footer Placeholder 12"/>
          <p:cNvSpPr>
            <a:spLocks noGrp="1"/>
          </p:cNvSpPr>
          <p:nvPr>
            <p:ph type="ftr" sz="quarter" idx="13"/>
          </p:nvPr>
        </p:nvSpPr>
        <p:spPr/>
        <p:txBody>
          <a:bodyPr/>
          <a:lstStyle/>
          <a:p>
            <a:r>
              <a:rPr lang="en-US" smtClean="0"/>
              <a:t>Of AARC TREEs and colourful pictures</a:t>
            </a:r>
            <a:endParaRPr lang="en-GB" dirty="0"/>
          </a:p>
        </p:txBody>
      </p:sp>
      <p:sp>
        <p:nvSpPr>
          <p:cNvPr id="5" name="Google Shape;121;g2f405985d15_0_11"/>
          <p:cNvSpPr/>
          <p:nvPr/>
        </p:nvSpPr>
        <p:spPr>
          <a:xfrm>
            <a:off x="4682943" y="2506984"/>
            <a:ext cx="1763100" cy="7206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alibri"/>
                <a:ea typeface="Calibri"/>
                <a:cs typeface="Calibri"/>
                <a:sym typeface="Calibri"/>
              </a:rPr>
              <a:t>Trust Authority</a:t>
            </a:r>
            <a:endParaRPr>
              <a:latin typeface="Calibri"/>
              <a:ea typeface="Calibri"/>
              <a:cs typeface="Calibri"/>
              <a:sym typeface="Calibri"/>
            </a:endParaRPr>
          </a:p>
          <a:p>
            <a:pPr marL="0" lvl="0" indent="0" algn="ctr" rtl="0">
              <a:spcBef>
                <a:spcPts val="0"/>
              </a:spcBef>
              <a:spcAft>
                <a:spcPts val="0"/>
              </a:spcAft>
              <a:buNone/>
            </a:pPr>
            <a:r>
              <a:rPr lang="en-GB">
                <a:latin typeface="Calibri"/>
                <a:ea typeface="Calibri"/>
                <a:cs typeface="Calibri"/>
                <a:sym typeface="Calibri"/>
              </a:rPr>
              <a:t>R&amp;E AAI Fed</a:t>
            </a:r>
            <a:endParaRPr>
              <a:latin typeface="Calibri"/>
              <a:ea typeface="Calibri"/>
              <a:cs typeface="Calibri"/>
              <a:sym typeface="Calibri"/>
            </a:endParaRPr>
          </a:p>
          <a:p>
            <a:pPr marL="0" lvl="0" indent="0" algn="ctr" rtl="0">
              <a:spcBef>
                <a:spcPts val="0"/>
              </a:spcBef>
              <a:spcAft>
                <a:spcPts val="0"/>
              </a:spcAft>
              <a:buNone/>
            </a:pPr>
            <a:r>
              <a:rPr lang="en-GB">
                <a:latin typeface="Calibri"/>
                <a:ea typeface="Calibri"/>
                <a:cs typeface="Calibri"/>
                <a:sym typeface="Calibri"/>
              </a:rPr>
              <a:t>(Domain C)</a:t>
            </a:r>
            <a:endParaRPr>
              <a:latin typeface="Calibri"/>
              <a:ea typeface="Calibri"/>
              <a:cs typeface="Calibri"/>
              <a:sym typeface="Calibri"/>
            </a:endParaRPr>
          </a:p>
        </p:txBody>
      </p:sp>
      <p:sp>
        <p:nvSpPr>
          <p:cNvPr id="6" name="Google Shape;122;g2f405985d15_0_11"/>
          <p:cNvSpPr/>
          <p:nvPr/>
        </p:nvSpPr>
        <p:spPr>
          <a:xfrm>
            <a:off x="2786800" y="4461985"/>
            <a:ext cx="1763100" cy="7206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alibri"/>
                <a:ea typeface="Calibri"/>
                <a:cs typeface="Calibri"/>
                <a:sym typeface="Calibri"/>
              </a:rPr>
              <a:t>SP-IdP-Proxy</a:t>
            </a:r>
            <a:endParaRPr>
              <a:latin typeface="Calibri"/>
              <a:ea typeface="Calibri"/>
              <a:cs typeface="Calibri"/>
              <a:sym typeface="Calibri"/>
            </a:endParaRPr>
          </a:p>
          <a:p>
            <a:pPr marL="0" lvl="0" indent="0" algn="ctr" rtl="0">
              <a:spcBef>
                <a:spcPts val="0"/>
              </a:spcBef>
              <a:spcAft>
                <a:spcPts val="0"/>
              </a:spcAft>
              <a:buNone/>
            </a:pPr>
            <a:r>
              <a:rPr lang="en-GB">
                <a:latin typeface="Calibri"/>
                <a:ea typeface="Calibri"/>
                <a:cs typeface="Calibri"/>
                <a:sym typeface="Calibri"/>
              </a:rPr>
              <a:t>(Domain A)</a:t>
            </a:r>
            <a:endParaRPr>
              <a:latin typeface="Calibri"/>
              <a:ea typeface="Calibri"/>
              <a:cs typeface="Calibri"/>
              <a:sym typeface="Calibri"/>
            </a:endParaRPr>
          </a:p>
        </p:txBody>
      </p:sp>
      <p:sp>
        <p:nvSpPr>
          <p:cNvPr id="7" name="Google Shape;123;g2f405985d15_0_11"/>
          <p:cNvSpPr/>
          <p:nvPr/>
        </p:nvSpPr>
        <p:spPr>
          <a:xfrm>
            <a:off x="7076857" y="4461985"/>
            <a:ext cx="1763100" cy="7206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alibri"/>
                <a:ea typeface="Calibri"/>
                <a:cs typeface="Calibri"/>
                <a:sym typeface="Calibri"/>
              </a:rPr>
              <a:t>SP-IdP-Proxy</a:t>
            </a:r>
            <a:endParaRPr>
              <a:latin typeface="Calibri"/>
              <a:ea typeface="Calibri"/>
              <a:cs typeface="Calibri"/>
              <a:sym typeface="Calibri"/>
            </a:endParaRPr>
          </a:p>
          <a:p>
            <a:pPr marL="0" lvl="0" indent="0" algn="ctr" rtl="0">
              <a:spcBef>
                <a:spcPts val="0"/>
              </a:spcBef>
              <a:spcAft>
                <a:spcPts val="0"/>
              </a:spcAft>
              <a:buNone/>
            </a:pPr>
            <a:r>
              <a:rPr lang="en-GB">
                <a:latin typeface="Calibri"/>
                <a:ea typeface="Calibri"/>
                <a:cs typeface="Calibri"/>
                <a:sym typeface="Calibri"/>
              </a:rPr>
              <a:t>(Domain B)</a:t>
            </a:r>
            <a:endParaRPr>
              <a:latin typeface="Calibri"/>
              <a:ea typeface="Calibri"/>
              <a:cs typeface="Calibri"/>
              <a:sym typeface="Calibri"/>
            </a:endParaRPr>
          </a:p>
        </p:txBody>
      </p:sp>
      <p:cxnSp>
        <p:nvCxnSpPr>
          <p:cNvPr id="8" name="Google Shape;124;g2f405985d15_0_11"/>
          <p:cNvCxnSpPr>
            <a:stCxn id="5" idx="2"/>
            <a:endCxn id="7" idx="0"/>
          </p:cNvCxnSpPr>
          <p:nvPr/>
        </p:nvCxnSpPr>
        <p:spPr>
          <a:xfrm rot="16200000" flipH="1">
            <a:off x="6144243" y="2647834"/>
            <a:ext cx="1234500" cy="2394000"/>
          </a:xfrm>
          <a:prstGeom prst="bentConnector3">
            <a:avLst>
              <a:gd name="adj1" fmla="val 49996"/>
            </a:avLst>
          </a:prstGeom>
          <a:noFill/>
          <a:ln w="19050" cap="flat" cmpd="sng">
            <a:solidFill>
              <a:schemeClr val="dk2"/>
            </a:solidFill>
            <a:prstDash val="solid"/>
            <a:round/>
            <a:headEnd type="none" w="med" len="med"/>
            <a:tailEnd type="stealth" w="med" len="med"/>
          </a:ln>
        </p:spPr>
      </p:cxnSp>
      <p:cxnSp>
        <p:nvCxnSpPr>
          <p:cNvPr id="9" name="Google Shape;125;g2f405985d15_0_11"/>
          <p:cNvCxnSpPr>
            <a:endCxn id="6" idx="0"/>
          </p:cNvCxnSpPr>
          <p:nvPr/>
        </p:nvCxnSpPr>
        <p:spPr>
          <a:xfrm flipH="1">
            <a:off x="3668350" y="3849085"/>
            <a:ext cx="1882800" cy="612900"/>
          </a:xfrm>
          <a:prstGeom prst="bentConnector2">
            <a:avLst/>
          </a:prstGeom>
          <a:noFill/>
          <a:ln w="19050" cap="flat" cmpd="sng">
            <a:solidFill>
              <a:schemeClr val="dk2"/>
            </a:solidFill>
            <a:prstDash val="solid"/>
            <a:round/>
            <a:headEnd type="none" w="med" len="med"/>
            <a:tailEnd type="stealth" w="med" len="med"/>
          </a:ln>
        </p:spPr>
      </p:cxnSp>
      <p:cxnSp>
        <p:nvCxnSpPr>
          <p:cNvPr id="10" name="Google Shape;126;g2f405985d15_0_11"/>
          <p:cNvCxnSpPr>
            <a:stCxn id="6" idx="3"/>
            <a:endCxn id="7" idx="1"/>
          </p:cNvCxnSpPr>
          <p:nvPr/>
        </p:nvCxnSpPr>
        <p:spPr>
          <a:xfrm>
            <a:off x="4549900" y="4822285"/>
            <a:ext cx="2526900" cy="0"/>
          </a:xfrm>
          <a:prstGeom prst="straightConnector1">
            <a:avLst/>
          </a:prstGeom>
          <a:noFill/>
          <a:ln w="19050" cap="flat" cmpd="sng">
            <a:solidFill>
              <a:schemeClr val="dk2"/>
            </a:solidFill>
            <a:prstDash val="dot"/>
            <a:round/>
            <a:headEnd type="none" w="med" len="med"/>
            <a:tailEnd type="none" w="med" len="med"/>
          </a:ln>
        </p:spPr>
      </p:cxnSp>
      <p:sp>
        <p:nvSpPr>
          <p:cNvPr id="11" name="Google Shape;127;g2f405985d15_0_11"/>
          <p:cNvSpPr txBox="1"/>
          <p:nvPr/>
        </p:nvSpPr>
        <p:spPr>
          <a:xfrm>
            <a:off x="4674875" y="4462084"/>
            <a:ext cx="22770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360"/>
                </a:solidFill>
                <a:latin typeface="Calibri"/>
                <a:ea typeface="Calibri"/>
                <a:cs typeface="Calibri"/>
                <a:sym typeface="Calibri"/>
              </a:rPr>
              <a:t>No direct trust relationship</a:t>
            </a:r>
            <a:endParaRPr>
              <a:solidFill>
                <a:srgbClr val="004360"/>
              </a:solidFill>
              <a:latin typeface="Calibri"/>
              <a:ea typeface="Calibri"/>
              <a:cs typeface="Calibri"/>
              <a:sym typeface="Calibri"/>
            </a:endParaRPr>
          </a:p>
        </p:txBody>
      </p:sp>
      <p:sp>
        <p:nvSpPr>
          <p:cNvPr id="12" name="Google Shape;128;g2f405985d15_0_11"/>
          <p:cNvSpPr txBox="1"/>
          <p:nvPr/>
        </p:nvSpPr>
        <p:spPr>
          <a:xfrm>
            <a:off x="826850" y="5860209"/>
            <a:ext cx="10804500" cy="4677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u="sng">
                <a:solidFill>
                  <a:schemeClr val="hlink"/>
                </a:solidFill>
                <a:latin typeface="Calibri"/>
                <a:ea typeface="Calibri"/>
                <a:cs typeface="Calibri"/>
                <a:sym typeface="Calibri"/>
                <a:hlinkClick r:id="rId2"/>
              </a:rPr>
              <a:t>https://docs.google.com/document/d/18bvC63O3wti8nw5lhgUbBVMtDG9ggqpe5ad8Om9voBo/edit</a:t>
            </a:r>
            <a:endParaRPr sz="200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108050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fld id="{00000000-1234-1234-1234-123412341234}" type="slidenum">
              <a:rPr lang="en-GB" smtClean="0"/>
              <a:pPr lvl="0"/>
              <a:t>23</a:t>
            </a:fld>
            <a:endParaRPr lang="en-GB"/>
          </a:p>
        </p:txBody>
      </p:sp>
      <p:sp>
        <p:nvSpPr>
          <p:cNvPr id="4" name="Title 3"/>
          <p:cNvSpPr>
            <a:spLocks noGrp="1"/>
          </p:cNvSpPr>
          <p:nvPr>
            <p:ph type="title"/>
          </p:nvPr>
        </p:nvSpPr>
        <p:spPr/>
        <p:txBody>
          <a:bodyPr/>
          <a:lstStyle/>
          <a:p>
            <a:r>
              <a:rPr lang="en-GB" smtClean="0"/>
              <a:t>Comparing federation approaches in AARC-I058</a:t>
            </a:r>
            <a:endParaRPr lang="en-GB" dirty="0"/>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graphicFrame>
        <p:nvGraphicFramePr>
          <p:cNvPr id="5" name="Google Shape;213;g2f1a08cfe85_0_57"/>
          <p:cNvGraphicFramePr/>
          <p:nvPr/>
        </p:nvGraphicFramePr>
        <p:xfrm>
          <a:off x="490138" y="1600525"/>
          <a:ext cx="10749375" cy="4905620"/>
        </p:xfrm>
        <a:graphic>
          <a:graphicData uri="http://schemas.openxmlformats.org/drawingml/2006/table">
            <a:tbl>
              <a:tblPr>
                <a:noFill/>
              </a:tblPr>
              <a:tblGrid>
                <a:gridCol w="1484550">
                  <a:extLst>
                    <a:ext uri="{9D8B030D-6E8A-4147-A177-3AD203B41FA5}">
                      <a16:colId xmlns:a16="http://schemas.microsoft.com/office/drawing/2014/main" val="20000"/>
                    </a:ext>
                  </a:extLst>
                </a:gridCol>
                <a:gridCol w="1586700">
                  <a:extLst>
                    <a:ext uri="{9D8B030D-6E8A-4147-A177-3AD203B41FA5}">
                      <a16:colId xmlns:a16="http://schemas.microsoft.com/office/drawing/2014/main" val="20001"/>
                    </a:ext>
                  </a:extLst>
                </a:gridCol>
                <a:gridCol w="1535625">
                  <a:extLst>
                    <a:ext uri="{9D8B030D-6E8A-4147-A177-3AD203B41FA5}">
                      <a16:colId xmlns:a16="http://schemas.microsoft.com/office/drawing/2014/main" val="20002"/>
                    </a:ext>
                  </a:extLst>
                </a:gridCol>
                <a:gridCol w="1535625">
                  <a:extLst>
                    <a:ext uri="{9D8B030D-6E8A-4147-A177-3AD203B41FA5}">
                      <a16:colId xmlns:a16="http://schemas.microsoft.com/office/drawing/2014/main" val="20003"/>
                    </a:ext>
                  </a:extLst>
                </a:gridCol>
                <a:gridCol w="1535625">
                  <a:extLst>
                    <a:ext uri="{9D8B030D-6E8A-4147-A177-3AD203B41FA5}">
                      <a16:colId xmlns:a16="http://schemas.microsoft.com/office/drawing/2014/main" val="20004"/>
                    </a:ext>
                  </a:extLst>
                </a:gridCol>
                <a:gridCol w="1535625">
                  <a:extLst>
                    <a:ext uri="{9D8B030D-6E8A-4147-A177-3AD203B41FA5}">
                      <a16:colId xmlns:a16="http://schemas.microsoft.com/office/drawing/2014/main" val="20005"/>
                    </a:ext>
                  </a:extLst>
                </a:gridCol>
                <a:gridCol w="1535625">
                  <a:extLst>
                    <a:ext uri="{9D8B030D-6E8A-4147-A177-3AD203B41FA5}">
                      <a16:colId xmlns:a16="http://schemas.microsoft.com/office/drawing/2014/main" val="20006"/>
                    </a:ext>
                  </a:extLst>
                </a:gridCol>
              </a:tblGrid>
              <a:tr h="425350">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Metric \ Approach</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1</a:t>
                      </a:r>
                      <a:endParaRPr sz="1300" b="1">
                        <a:solidFill>
                          <a:schemeClr val="dk2"/>
                        </a:solidFill>
                        <a:latin typeface="Calibri"/>
                        <a:ea typeface="Calibri"/>
                        <a:cs typeface="Calibri"/>
                        <a:sym typeface="Calibri"/>
                      </a:endParaRPr>
                    </a:p>
                    <a:p>
                      <a:pPr marL="0" lvl="0" indent="0" algn="ctr" rtl="0">
                        <a:spcBef>
                          <a:spcPts val="0"/>
                        </a:spcBef>
                        <a:spcAft>
                          <a:spcPts val="0"/>
                        </a:spcAft>
                        <a:buNone/>
                      </a:pPr>
                      <a:r>
                        <a:rPr lang="en-GB" sz="1300" b="1">
                          <a:solidFill>
                            <a:schemeClr val="dk2"/>
                          </a:solidFill>
                          <a:latin typeface="Calibri"/>
                          <a:ea typeface="Calibri"/>
                          <a:cs typeface="Calibri"/>
                          <a:sym typeface="Calibri"/>
                        </a:rPr>
                        <a:t>Shared list of entity IDs</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2</a:t>
                      </a:r>
                      <a:endParaRPr sz="1300" b="1">
                        <a:solidFill>
                          <a:schemeClr val="dk2"/>
                        </a:solidFill>
                        <a:latin typeface="Calibri"/>
                        <a:ea typeface="Calibri"/>
                        <a:cs typeface="Calibri"/>
                        <a:sym typeface="Calibri"/>
                      </a:endParaRPr>
                    </a:p>
                    <a:p>
                      <a:pPr marL="0" lvl="0" indent="0" algn="ctr" rtl="0">
                        <a:spcBef>
                          <a:spcPts val="0"/>
                        </a:spcBef>
                        <a:spcAft>
                          <a:spcPts val="0"/>
                        </a:spcAft>
                        <a:buNone/>
                      </a:pPr>
                      <a:r>
                        <a:rPr lang="en-GB" sz="1300" b="1">
                          <a:solidFill>
                            <a:schemeClr val="dk2"/>
                          </a:solidFill>
                          <a:latin typeface="Calibri"/>
                          <a:ea typeface="Calibri"/>
                          <a:cs typeface="Calibri"/>
                          <a:sym typeface="Calibri"/>
                        </a:rPr>
                        <a:t>Shared list of entity statements</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3</a:t>
                      </a:r>
                      <a:endParaRPr sz="1300" b="1">
                        <a:solidFill>
                          <a:schemeClr val="dk2"/>
                        </a:solidFill>
                        <a:latin typeface="Calibri"/>
                        <a:ea typeface="Calibri"/>
                        <a:cs typeface="Calibri"/>
                        <a:sym typeface="Calibri"/>
                      </a:endParaRPr>
                    </a:p>
                    <a:p>
                      <a:pPr marL="0" lvl="0" indent="0" algn="ctr" rtl="0">
                        <a:spcBef>
                          <a:spcPts val="0"/>
                        </a:spcBef>
                        <a:spcAft>
                          <a:spcPts val="0"/>
                        </a:spcAft>
                        <a:buNone/>
                      </a:pPr>
                      <a:r>
                        <a:rPr lang="en-GB" sz="1300" b="1">
                          <a:solidFill>
                            <a:schemeClr val="dk2"/>
                          </a:solidFill>
                          <a:latin typeface="Calibri"/>
                          <a:ea typeface="Calibri"/>
                          <a:cs typeface="Calibri"/>
                          <a:sym typeface="Calibri"/>
                        </a:rPr>
                        <a:t>Shared list of entity statements via extended listing</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4</a:t>
                      </a:r>
                      <a:endParaRPr sz="1300" b="1">
                        <a:solidFill>
                          <a:schemeClr val="dk2"/>
                        </a:solidFill>
                        <a:latin typeface="Calibri"/>
                        <a:ea typeface="Calibri"/>
                        <a:cs typeface="Calibri"/>
                        <a:sym typeface="Calibri"/>
                      </a:endParaRPr>
                    </a:p>
                    <a:p>
                      <a:pPr marL="0" lvl="0" indent="0" algn="ctr" rtl="0">
                        <a:spcBef>
                          <a:spcPts val="0"/>
                        </a:spcBef>
                        <a:spcAft>
                          <a:spcPts val="0"/>
                        </a:spcAft>
                        <a:buNone/>
                      </a:pPr>
                      <a:r>
                        <a:rPr lang="en-GB" sz="1300" b="1">
                          <a:solidFill>
                            <a:schemeClr val="dk2"/>
                          </a:solidFill>
                          <a:latin typeface="Calibri"/>
                          <a:ea typeface="Calibri"/>
                          <a:cs typeface="Calibri"/>
                          <a:sym typeface="Calibri"/>
                        </a:rPr>
                        <a:t>Targeted entity statement resolution</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a:solidFill>
                            <a:schemeClr val="dk2"/>
                          </a:solidFill>
                          <a:latin typeface="Calibri"/>
                          <a:ea typeface="Calibri"/>
                          <a:cs typeface="Calibri"/>
                          <a:sym typeface="Calibri"/>
                        </a:rPr>
                        <a:t>5</a:t>
                      </a:r>
                      <a:endParaRPr sz="1300" b="1">
                        <a:solidFill>
                          <a:schemeClr val="dk2"/>
                        </a:solidFill>
                        <a:latin typeface="Calibri"/>
                        <a:ea typeface="Calibri"/>
                        <a:cs typeface="Calibri"/>
                        <a:sym typeface="Calibri"/>
                      </a:endParaRPr>
                    </a:p>
                    <a:p>
                      <a:pPr marL="0" lvl="0" indent="0" algn="ctr" rtl="0">
                        <a:spcBef>
                          <a:spcPts val="0"/>
                        </a:spcBef>
                        <a:spcAft>
                          <a:spcPts val="0"/>
                        </a:spcAft>
                        <a:buNone/>
                      </a:pPr>
                      <a:r>
                        <a:rPr lang="en-GB" sz="1300" b="1">
                          <a:solidFill>
                            <a:schemeClr val="dk2"/>
                          </a:solidFill>
                          <a:latin typeface="Calibri"/>
                          <a:ea typeface="Calibri"/>
                          <a:cs typeface="Calibri"/>
                          <a:sym typeface="Calibri"/>
                        </a:rPr>
                        <a:t>Shared list of entity IDs with OID-Fed metadata</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b="1" dirty="0">
                          <a:solidFill>
                            <a:schemeClr val="dk2"/>
                          </a:solidFill>
                          <a:latin typeface="Calibri"/>
                          <a:ea typeface="Calibri"/>
                          <a:cs typeface="Calibri"/>
                          <a:sym typeface="Calibri"/>
                        </a:rPr>
                        <a:t>6</a:t>
                      </a:r>
                      <a:endParaRPr sz="1300" b="1" dirty="0">
                        <a:solidFill>
                          <a:schemeClr val="dk2"/>
                        </a:solidFill>
                        <a:latin typeface="Calibri"/>
                        <a:ea typeface="Calibri"/>
                        <a:cs typeface="Calibri"/>
                        <a:sym typeface="Calibri"/>
                      </a:endParaRPr>
                    </a:p>
                    <a:p>
                      <a:pPr marL="0" lvl="0" indent="0" algn="ctr" rtl="0">
                        <a:spcBef>
                          <a:spcPts val="0"/>
                        </a:spcBef>
                        <a:spcAft>
                          <a:spcPts val="0"/>
                        </a:spcAft>
                        <a:buNone/>
                      </a:pPr>
                      <a:r>
                        <a:rPr lang="en-GB" sz="1300" b="1" dirty="0">
                          <a:solidFill>
                            <a:schemeClr val="dk2"/>
                          </a:solidFill>
                          <a:latin typeface="Calibri"/>
                          <a:ea typeface="Calibri"/>
                          <a:cs typeface="Calibri"/>
                          <a:sym typeface="Calibri"/>
                        </a:rPr>
                        <a:t>OID-Fed entity discovery</a:t>
                      </a:r>
                      <a:endParaRPr sz="1300" b="1" dirty="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867675">
                <a:tc>
                  <a:txBody>
                    <a:bodyPr/>
                    <a:lstStyle/>
                    <a:p>
                      <a:pPr marL="0" lvl="0" indent="0" algn="l" rtl="0">
                        <a:spcBef>
                          <a:spcPts val="0"/>
                        </a:spcBef>
                        <a:spcAft>
                          <a:spcPts val="0"/>
                        </a:spcAft>
                        <a:buNone/>
                      </a:pPr>
                      <a:r>
                        <a:rPr lang="en-GB" sz="1300" b="1">
                          <a:solidFill>
                            <a:schemeClr val="dk2"/>
                          </a:solidFill>
                          <a:latin typeface="Calibri"/>
                          <a:ea typeface="Calibri"/>
                          <a:cs typeface="Calibri"/>
                          <a:sym typeface="Calibri"/>
                        </a:rPr>
                        <a:t>Metadata format</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accent2"/>
                          </a:solidFill>
                          <a:latin typeface="Calibri"/>
                          <a:ea typeface="Calibri"/>
                          <a:cs typeface="Calibri"/>
                          <a:sym typeface="Calibri"/>
                        </a:rPr>
                        <a:t>OIDC / OAuth2,</a:t>
                      </a:r>
                      <a:endParaRPr sz="1300">
                        <a:solidFill>
                          <a:schemeClr val="accent2"/>
                        </a:solidFill>
                        <a:latin typeface="Calibri"/>
                        <a:ea typeface="Calibri"/>
                        <a:cs typeface="Calibri"/>
                        <a:sym typeface="Calibri"/>
                      </a:endParaRPr>
                    </a:p>
                    <a:p>
                      <a:pPr marL="0" lvl="0" indent="0" algn="ctr" rtl="0">
                        <a:spcBef>
                          <a:spcPts val="0"/>
                        </a:spcBef>
                        <a:spcAft>
                          <a:spcPts val="0"/>
                        </a:spcAft>
                        <a:buNone/>
                      </a:pPr>
                      <a:r>
                        <a:rPr lang="en-GB" sz="1300">
                          <a:solidFill>
                            <a:schemeClr val="accent2"/>
                          </a:solidFill>
                          <a:latin typeface="Calibri"/>
                          <a:ea typeface="Calibri"/>
                          <a:cs typeface="Calibri"/>
                          <a:sym typeface="Calibri"/>
                        </a:rPr>
                        <a:t>no federation metadata (e.g. security contact info)</a:t>
                      </a:r>
                      <a:endParaRPr sz="1300">
                        <a:solidFill>
                          <a:schemeClr val="accent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25350">
                <a:tc>
                  <a:txBody>
                    <a:bodyPr/>
                    <a:lstStyle/>
                    <a:p>
                      <a:pPr marL="0" lvl="0" indent="0" algn="l" rtl="0">
                        <a:spcBef>
                          <a:spcPts val="0"/>
                        </a:spcBef>
                        <a:spcAft>
                          <a:spcPts val="0"/>
                        </a:spcAft>
                        <a:buNone/>
                      </a:pPr>
                      <a:r>
                        <a:rPr lang="en-GB" sz="1300" b="1">
                          <a:solidFill>
                            <a:schemeClr val="dk2"/>
                          </a:solidFill>
                          <a:latin typeface="Calibri"/>
                          <a:ea typeface="Calibri"/>
                          <a:cs typeface="Calibri"/>
                          <a:sym typeface="Calibri"/>
                        </a:rPr>
                        <a:t>Publish/update metadata</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accent2"/>
                          </a:solidFill>
                          <a:latin typeface="Calibri"/>
                          <a:ea typeface="Calibri"/>
                          <a:cs typeface="Calibri"/>
                          <a:sym typeface="Calibri"/>
                        </a:rPr>
                        <a:t>non-standard</a:t>
                      </a:r>
                      <a:endParaRPr sz="1300">
                        <a:solidFill>
                          <a:schemeClr val="accent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accent2"/>
                          </a:solidFill>
                          <a:latin typeface="Calibri"/>
                          <a:ea typeface="Calibri"/>
                          <a:cs typeface="Calibri"/>
                          <a:sym typeface="Calibri"/>
                        </a:rPr>
                        <a:t>non-standard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accent2"/>
                          </a:solidFill>
                          <a:latin typeface="Calibri"/>
                          <a:ea typeface="Calibri"/>
                          <a:cs typeface="Calibri"/>
                          <a:sym typeface="Calibri"/>
                        </a:rPr>
                        <a:t>non-standard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accent2"/>
                          </a:solidFill>
                          <a:latin typeface="Calibri"/>
                          <a:ea typeface="Calibri"/>
                          <a:cs typeface="Calibri"/>
                          <a:sym typeface="Calibri"/>
                        </a:rPr>
                        <a:t>non-standard</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 well-known endpoint</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dk2"/>
                          </a:solidFill>
                          <a:latin typeface="Calibri"/>
                          <a:ea typeface="Calibri"/>
                          <a:cs typeface="Calibri"/>
                          <a:sym typeface="Calibri"/>
                        </a:rPr>
                        <a:t>OID-Fed well-known endpoint</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088875">
                <a:tc>
                  <a:txBody>
                    <a:bodyPr/>
                    <a:lstStyle/>
                    <a:p>
                      <a:pPr marL="0" lvl="0" indent="0" algn="l" rtl="0">
                        <a:spcBef>
                          <a:spcPts val="0"/>
                        </a:spcBef>
                        <a:spcAft>
                          <a:spcPts val="0"/>
                        </a:spcAft>
                        <a:buNone/>
                      </a:pPr>
                      <a:r>
                        <a:rPr lang="en-GB" sz="1300" b="1">
                          <a:solidFill>
                            <a:schemeClr val="dk2"/>
                          </a:solidFill>
                          <a:latin typeface="Calibri"/>
                          <a:ea typeface="Calibri"/>
                          <a:cs typeface="Calibri"/>
                          <a:sym typeface="Calibri"/>
                        </a:rPr>
                        <a:t>Retrieve metadata</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accent2"/>
                          </a:solidFill>
                          <a:latin typeface="Calibri"/>
                          <a:ea typeface="Calibri"/>
                          <a:cs typeface="Calibri"/>
                          <a:sym typeface="Calibri"/>
                        </a:rPr>
                        <a:t>OIDC Discovery</a:t>
                      </a:r>
                      <a:endParaRPr sz="1300">
                        <a:solidFill>
                          <a:schemeClr val="accent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accent2"/>
                          </a:solidFill>
                          <a:latin typeface="Calibri"/>
                          <a:ea typeface="Calibri"/>
                          <a:cs typeface="Calibri"/>
                          <a:sym typeface="Calibri"/>
                        </a:rPr>
                        <a:t>Custom resolve endpoint for aggregated response</a:t>
                      </a:r>
                      <a:endParaRPr sz="1300">
                        <a:solidFill>
                          <a:schemeClr val="accent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 extended_list</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OID-Fed resolve endpoint</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dk2"/>
                          </a:solidFill>
                          <a:latin typeface="Calibri"/>
                          <a:ea typeface="Calibri"/>
                          <a:cs typeface="Calibri"/>
                          <a:sym typeface="Calibri"/>
                        </a:rPr>
                        <a:t>OID-Fed well-known endpoint</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300">
                          <a:solidFill>
                            <a:schemeClr val="dk2"/>
                          </a:solidFill>
                          <a:latin typeface="Calibri"/>
                          <a:ea typeface="Calibri"/>
                          <a:cs typeface="Calibri"/>
                          <a:sym typeface="Calibri"/>
                        </a:rPr>
                        <a:t>OID-Fed (resolve trust chain &amp; metadata)</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1088875">
                <a:tc>
                  <a:txBody>
                    <a:bodyPr/>
                    <a:lstStyle/>
                    <a:p>
                      <a:pPr marL="0" lvl="0" indent="0" algn="l" rtl="0">
                        <a:spcBef>
                          <a:spcPts val="0"/>
                        </a:spcBef>
                        <a:spcAft>
                          <a:spcPts val="0"/>
                        </a:spcAft>
                        <a:buNone/>
                      </a:pPr>
                      <a:r>
                        <a:rPr lang="en-GB" sz="1300" b="1">
                          <a:solidFill>
                            <a:schemeClr val="dk2"/>
                          </a:solidFill>
                          <a:latin typeface="Calibri"/>
                          <a:ea typeface="Calibri"/>
                          <a:cs typeface="Calibri"/>
                          <a:sym typeface="Calibri"/>
                        </a:rPr>
                        <a:t>Support for federation policies</a:t>
                      </a:r>
                      <a:endParaRPr sz="1300" b="1">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Distributing Trust Mark specific lists</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Trust Marks</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Trust Marks</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Trust Marks</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a:solidFill>
                            <a:schemeClr val="dk2"/>
                          </a:solidFill>
                          <a:latin typeface="Calibri"/>
                          <a:ea typeface="Calibri"/>
                          <a:cs typeface="Calibri"/>
                          <a:sym typeface="Calibri"/>
                        </a:rPr>
                        <a:t>Trust Mark specific lists / Trust Marks signed by list providers</a:t>
                      </a:r>
                      <a:endParaRPr sz="130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300" dirty="0">
                          <a:solidFill>
                            <a:schemeClr val="dk2"/>
                          </a:solidFill>
                          <a:latin typeface="Calibri"/>
                          <a:ea typeface="Calibri"/>
                          <a:cs typeface="Calibri"/>
                          <a:sym typeface="Calibri"/>
                        </a:rPr>
                        <a:t>Full flexibility: Trust Marks, metadata policies</a:t>
                      </a:r>
                      <a:endParaRPr sz="1300" dirty="0">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220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e2953a4e95_0_121"/>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004360"/>
              </a:buClr>
              <a:buSzPts val="2000"/>
              <a:buNone/>
            </a:pPr>
            <a:r>
              <a:rPr lang="en-GB" sz="2000" b="1"/>
              <a:t>Infrastructure alignment and policy harmonisation: helping out the proxy</a:t>
            </a:r>
            <a:endParaRPr sz="2000"/>
          </a:p>
          <a:p>
            <a:pPr marL="171450" lvl="0" indent="-171450" algn="l" rtl="0">
              <a:lnSpc>
                <a:spcPct val="110000"/>
              </a:lnSpc>
              <a:spcBef>
                <a:spcPts val="1050"/>
              </a:spcBef>
              <a:spcAft>
                <a:spcPts val="0"/>
              </a:spcAft>
              <a:buClr>
                <a:srgbClr val="F6791C"/>
              </a:buClr>
              <a:buSzPts val="2000"/>
              <a:buChar char="•"/>
            </a:pPr>
            <a:r>
              <a:rPr lang="en-GB" sz="2000" b="1">
                <a:solidFill>
                  <a:srgbClr val="F6791C"/>
                </a:solidFill>
              </a:rPr>
              <a:t>Operational Trust </a:t>
            </a:r>
            <a:r>
              <a:rPr lang="en-GB" sz="2000">
                <a:solidFill>
                  <a:srgbClr val="F6791C"/>
                </a:solidFill>
              </a:rPr>
              <a:t>for Community and Infrastructure BPA Proxies</a:t>
            </a:r>
            <a:endParaRPr/>
          </a:p>
          <a:p>
            <a:pPr marL="171450" lvl="0" indent="-171450" algn="l" rtl="0">
              <a:lnSpc>
                <a:spcPct val="110000"/>
              </a:lnSpc>
              <a:spcBef>
                <a:spcPts val="1050"/>
              </a:spcBef>
              <a:spcAft>
                <a:spcPts val="0"/>
              </a:spcAft>
              <a:buClr>
                <a:srgbClr val="F6791C"/>
              </a:buClr>
              <a:buSzPts val="2000"/>
              <a:buChar char="•"/>
            </a:pPr>
            <a:r>
              <a:rPr lang="en-GB" sz="2000">
                <a:solidFill>
                  <a:srgbClr val="F6791C"/>
                </a:solidFill>
              </a:rPr>
              <a:t>Increase acceptance of research proxies by identity providers through </a:t>
            </a:r>
            <a:r>
              <a:rPr lang="en-GB" sz="2000" b="1">
                <a:solidFill>
                  <a:srgbClr val="F6791C"/>
                </a:solidFill>
              </a:rPr>
              <a:t>common baselines</a:t>
            </a:r>
            <a:endParaRPr sz="2000" b="1">
              <a:solidFill>
                <a:srgbClr val="F6791C"/>
              </a:solidFill>
            </a:endParaRPr>
          </a:p>
          <a:p>
            <a:pPr marL="171450" lvl="0" indent="-171450" algn="l" rtl="0">
              <a:lnSpc>
                <a:spcPct val="110000"/>
              </a:lnSpc>
              <a:spcBef>
                <a:spcPts val="1050"/>
              </a:spcBef>
              <a:spcAft>
                <a:spcPts val="0"/>
              </a:spcAft>
              <a:buClr>
                <a:srgbClr val="F6791C"/>
              </a:buClr>
              <a:buSzPts val="2000"/>
              <a:buChar char="•"/>
            </a:pPr>
            <a:r>
              <a:rPr lang="en-GB" sz="2000">
                <a:solidFill>
                  <a:srgbClr val="F6791C"/>
                </a:solidFill>
              </a:rPr>
              <a:t>Review infrastructure models for </a:t>
            </a:r>
            <a:r>
              <a:rPr lang="en-GB" sz="2000" b="1">
                <a:solidFill>
                  <a:srgbClr val="F6791C"/>
                </a:solidFill>
              </a:rPr>
              <a:t>coordinated AUP, T&amp;C, and privacy notices</a:t>
            </a:r>
            <a:r>
              <a:rPr lang="en-GB" sz="2000">
                <a:solidFill>
                  <a:srgbClr val="F6791C"/>
                </a:solidFill>
              </a:rPr>
              <a:t>, improving </a:t>
            </a:r>
            <a:br>
              <a:rPr lang="en-GB" sz="2000">
                <a:solidFill>
                  <a:srgbClr val="F6791C"/>
                </a:solidFill>
              </a:rPr>
            </a:br>
            <a:r>
              <a:rPr lang="en-GB" sz="2000">
                <a:solidFill>
                  <a:srgbClr val="F6791C"/>
                </a:solidFill>
              </a:rPr>
              <a:t>cross-infrastructure user experience (users need to click only once)</a:t>
            </a:r>
            <a:endParaRPr sz="2000">
              <a:solidFill>
                <a:srgbClr val="F6791C"/>
              </a:solidFill>
            </a:endParaRPr>
          </a:p>
          <a:p>
            <a:pPr marL="0" lvl="0" indent="0" algn="l" rtl="0">
              <a:lnSpc>
                <a:spcPct val="110000"/>
              </a:lnSpc>
              <a:spcBef>
                <a:spcPts val="1050"/>
              </a:spcBef>
              <a:spcAft>
                <a:spcPts val="0"/>
              </a:spcAft>
              <a:buClr>
                <a:srgbClr val="004360"/>
              </a:buClr>
              <a:buSzPts val="2000"/>
              <a:buNone/>
            </a:pPr>
            <a:r>
              <a:rPr lang="en-GB" sz="2000" b="1"/>
              <a:t>User-centric trust alignment and policy harmonization: helping out the community</a:t>
            </a:r>
            <a:endParaRPr sz="2000"/>
          </a:p>
          <a:p>
            <a:pPr marL="171450" lvl="0" indent="-171450" algn="l" rtl="0">
              <a:lnSpc>
                <a:spcPct val="110000"/>
              </a:lnSpc>
              <a:spcBef>
                <a:spcPts val="1050"/>
              </a:spcBef>
              <a:spcAft>
                <a:spcPts val="0"/>
              </a:spcAft>
              <a:buClr>
                <a:srgbClr val="F6791C"/>
              </a:buClr>
              <a:buSzPts val="2000"/>
              <a:buChar char="•"/>
            </a:pPr>
            <a:r>
              <a:rPr lang="en-GB" sz="2000">
                <a:solidFill>
                  <a:srgbClr val="F6791C"/>
                </a:solidFill>
              </a:rPr>
              <a:t>Lightweight community management policy template</a:t>
            </a:r>
            <a:endParaRPr/>
          </a:p>
          <a:p>
            <a:pPr marL="171450" lvl="0" indent="-171450" algn="l" rtl="0">
              <a:lnSpc>
                <a:spcPct val="110000"/>
              </a:lnSpc>
              <a:spcBef>
                <a:spcPts val="1050"/>
              </a:spcBef>
              <a:spcAft>
                <a:spcPts val="0"/>
              </a:spcAft>
              <a:buClr>
                <a:srgbClr val="F6791C"/>
              </a:buClr>
              <a:buSzPts val="2000"/>
              <a:buChar char="•"/>
            </a:pPr>
            <a:r>
              <a:rPr lang="en-GB" sz="2000">
                <a:solidFill>
                  <a:srgbClr val="F6791C"/>
                </a:solidFill>
              </a:rPr>
              <a:t>Guideline on cross-sectoral trust in novel federated access models</a:t>
            </a:r>
            <a:endParaRPr/>
          </a:p>
          <a:p>
            <a:pPr marL="171450" lvl="0" indent="-171450" algn="l" rtl="0">
              <a:lnSpc>
                <a:spcPct val="110000"/>
              </a:lnSpc>
              <a:spcBef>
                <a:spcPts val="1050"/>
              </a:spcBef>
              <a:spcAft>
                <a:spcPts val="0"/>
              </a:spcAft>
              <a:buClr>
                <a:srgbClr val="F6791C"/>
              </a:buClr>
              <a:buSzPts val="2000"/>
              <a:buChar char="•"/>
            </a:pPr>
            <a:r>
              <a:rPr lang="en-GB" sz="2000">
                <a:solidFill>
                  <a:srgbClr val="F6791C"/>
                </a:solidFill>
              </a:rPr>
              <a:t>Assurance in research services through (eIDAS) public identity assertion</a:t>
            </a:r>
            <a:endParaRPr/>
          </a:p>
          <a:p>
            <a:pPr marL="0" lvl="0" indent="0" algn="l" rtl="0">
              <a:lnSpc>
                <a:spcPct val="110000"/>
              </a:lnSpc>
              <a:spcBef>
                <a:spcPts val="1050"/>
              </a:spcBef>
              <a:spcAft>
                <a:spcPts val="0"/>
              </a:spcAft>
              <a:buClr>
                <a:srgbClr val="003F5E"/>
              </a:buClr>
              <a:buSzPts val="2000"/>
              <a:buNone/>
            </a:pPr>
            <a:endParaRPr sz="2000">
              <a:solidFill>
                <a:srgbClr val="003F5E"/>
              </a:solidFill>
            </a:endParaRPr>
          </a:p>
        </p:txBody>
      </p:sp>
      <p:sp>
        <p:nvSpPr>
          <p:cNvPr id="813" name="Google Shape;813;g2e2953a4e95_0_12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24</a:t>
            </a:fld>
            <a:endParaRPr/>
          </a:p>
        </p:txBody>
      </p:sp>
      <p:sp>
        <p:nvSpPr>
          <p:cNvPr id="814" name="Google Shape;814;g2e2953a4e95_0_12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Policy and good practice underpinning the AARC Blueprint BPA</a:t>
            </a:r>
            <a:endParaRPr/>
          </a:p>
        </p:txBody>
      </p:sp>
      <p:pic>
        <p:nvPicPr>
          <p:cNvPr id="815" name="Google Shape;815;g2e2953a4e95_0_121"/>
          <p:cNvPicPr preferRelativeResize="0"/>
          <p:nvPr/>
        </p:nvPicPr>
        <p:blipFill rotWithShape="1">
          <a:blip r:embed="rId3">
            <a:alphaModFix/>
          </a:blip>
          <a:srcRect/>
          <a:stretch/>
        </p:blipFill>
        <p:spPr>
          <a:xfrm>
            <a:off x="11090330" y="3930141"/>
            <a:ext cx="851004" cy="1357298"/>
          </a:xfrm>
          <a:prstGeom prst="rect">
            <a:avLst/>
          </a:prstGeom>
          <a:noFill/>
          <a:ln w="9525" cap="flat" cmpd="sng">
            <a:solidFill>
              <a:srgbClr val="F6791C"/>
            </a:solidFill>
            <a:prstDash val="solid"/>
            <a:round/>
            <a:headEnd type="none" w="sm" len="sm"/>
            <a:tailEnd type="none" w="sm" len="sm"/>
          </a:ln>
        </p:spPr>
      </p:pic>
      <p:pic>
        <p:nvPicPr>
          <p:cNvPr id="816" name="Google Shape;816;g2e2953a4e95_0_121"/>
          <p:cNvPicPr preferRelativeResize="0"/>
          <p:nvPr/>
        </p:nvPicPr>
        <p:blipFill rotWithShape="1">
          <a:blip r:embed="rId4">
            <a:alphaModFix/>
          </a:blip>
          <a:srcRect/>
          <a:stretch/>
        </p:blipFill>
        <p:spPr>
          <a:xfrm>
            <a:off x="10755084" y="4478303"/>
            <a:ext cx="1040792" cy="671311"/>
          </a:xfrm>
          <a:prstGeom prst="rect">
            <a:avLst/>
          </a:prstGeom>
          <a:noFill/>
          <a:ln>
            <a:noFill/>
          </a:ln>
        </p:spPr>
      </p:pic>
      <p:grpSp>
        <p:nvGrpSpPr>
          <p:cNvPr id="817" name="Google Shape;817;g2e2953a4e95_0_121"/>
          <p:cNvGrpSpPr/>
          <p:nvPr/>
        </p:nvGrpSpPr>
        <p:grpSpPr>
          <a:xfrm>
            <a:off x="10337064" y="1531991"/>
            <a:ext cx="1629741" cy="1139583"/>
            <a:chOff x="10090926" y="1711791"/>
            <a:chExt cx="1629741" cy="1139583"/>
          </a:xfrm>
        </p:grpSpPr>
        <p:pic>
          <p:nvPicPr>
            <p:cNvPr id="818" name="Google Shape;818;g2e2953a4e95_0_121"/>
            <p:cNvPicPr preferRelativeResize="0"/>
            <p:nvPr/>
          </p:nvPicPr>
          <p:blipFill rotWithShape="1">
            <a:blip r:embed="rId5">
              <a:alphaModFix/>
            </a:blip>
            <a:srcRect/>
            <a:stretch/>
          </p:blipFill>
          <p:spPr>
            <a:xfrm>
              <a:off x="10090926" y="1711791"/>
              <a:ext cx="1458812" cy="1000252"/>
            </a:xfrm>
            <a:prstGeom prst="rect">
              <a:avLst/>
            </a:prstGeom>
            <a:noFill/>
            <a:ln w="9525" cap="flat" cmpd="sng">
              <a:solidFill>
                <a:srgbClr val="003F5E"/>
              </a:solidFill>
              <a:prstDash val="solid"/>
              <a:round/>
              <a:headEnd type="none" w="sm" len="sm"/>
              <a:tailEnd type="none" w="sm" len="sm"/>
            </a:ln>
          </p:spPr>
        </p:pic>
        <p:pic>
          <p:nvPicPr>
            <p:cNvPr id="819" name="Google Shape;819;g2e2953a4e95_0_121"/>
            <p:cNvPicPr preferRelativeResize="0"/>
            <p:nvPr/>
          </p:nvPicPr>
          <p:blipFill rotWithShape="1">
            <a:blip r:embed="rId6">
              <a:alphaModFix/>
            </a:blip>
            <a:srcRect/>
            <a:stretch/>
          </p:blipFill>
          <p:spPr>
            <a:xfrm>
              <a:off x="11302371" y="2329368"/>
              <a:ext cx="418296" cy="522006"/>
            </a:xfrm>
            <a:prstGeom prst="rect">
              <a:avLst/>
            </a:prstGeom>
            <a:noFill/>
            <a:ln>
              <a:noFill/>
            </a:ln>
          </p:spPr>
        </p:pic>
      </p:grpSp>
      <p:pic>
        <p:nvPicPr>
          <p:cNvPr id="820" name="Google Shape;820;g2e2953a4e95_0_121"/>
          <p:cNvPicPr preferRelativeResize="0"/>
          <p:nvPr/>
        </p:nvPicPr>
        <p:blipFill rotWithShape="1">
          <a:blip r:embed="rId7">
            <a:alphaModFix/>
          </a:blip>
          <a:srcRect/>
          <a:stretch/>
        </p:blipFill>
        <p:spPr>
          <a:xfrm>
            <a:off x="10539562" y="2149568"/>
            <a:ext cx="960068" cy="1281482"/>
          </a:xfrm>
          <a:prstGeom prst="rect">
            <a:avLst/>
          </a:prstGeom>
          <a:noFill/>
          <a:ln w="9525" cap="flat" cmpd="sng">
            <a:solidFill>
              <a:srgbClr val="003F5E"/>
            </a:solidFill>
            <a:prstDash val="solid"/>
            <a:round/>
            <a:headEnd type="none" w="sm" len="sm"/>
            <a:tailEnd type="none" w="sm" len="sm"/>
          </a:ln>
        </p:spPr>
      </p:pic>
      <p:sp>
        <p:nvSpPr>
          <p:cNvPr id="821" name="Google Shape;821;g2e2953a4e95_0_121"/>
          <p:cNvSpPr/>
          <p:nvPr/>
        </p:nvSpPr>
        <p:spPr>
          <a:xfrm>
            <a:off x="444502" y="1439332"/>
            <a:ext cx="11643000" cy="21336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g2e2953a4e95_0_121"/>
          <p:cNvSpPr/>
          <p:nvPr/>
        </p:nvSpPr>
        <p:spPr>
          <a:xfrm>
            <a:off x="455646" y="3710615"/>
            <a:ext cx="11643000" cy="18156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g27ecbb7d56f_2_18"/>
          <p:cNvPicPr preferRelativeResize="0"/>
          <p:nvPr/>
        </p:nvPicPr>
        <p:blipFill rotWithShape="1">
          <a:blip r:embed="rId3">
            <a:alphaModFix/>
          </a:blip>
          <a:srcRect l="14473" r="11605"/>
          <a:stretch/>
        </p:blipFill>
        <p:spPr>
          <a:xfrm>
            <a:off x="8014450" y="1309450"/>
            <a:ext cx="4157377" cy="4737600"/>
          </a:xfrm>
          <a:prstGeom prst="rect">
            <a:avLst/>
          </a:prstGeom>
          <a:noFill/>
          <a:ln>
            <a:noFill/>
          </a:ln>
        </p:spPr>
      </p:pic>
      <p:sp>
        <p:nvSpPr>
          <p:cNvPr id="829" name="Google Shape;829;g27ecbb7d56f_2_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25</a:t>
            </a:fld>
            <a:endParaRPr/>
          </a:p>
        </p:txBody>
      </p:sp>
      <p:sp>
        <p:nvSpPr>
          <p:cNvPr id="830" name="Google Shape;830;g27ecbb7d56f_2_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1100"/>
              <a:buFont typeface="Arial"/>
              <a:buNone/>
            </a:pPr>
            <a:r>
              <a:rPr lang="en-GB"/>
              <a:t>How to establish secure operation for your (AARC BPA) proxy? </a:t>
            </a:r>
            <a:endParaRPr/>
          </a:p>
        </p:txBody>
      </p:sp>
      <p:sp>
        <p:nvSpPr>
          <p:cNvPr id="831" name="Google Shape;831;g27ecbb7d56f_2_18"/>
          <p:cNvSpPr txBox="1">
            <a:spLocks noGrp="1"/>
          </p:cNvSpPr>
          <p:nvPr>
            <p:ph type="body" idx="1"/>
          </p:nvPr>
        </p:nvSpPr>
        <p:spPr>
          <a:xfrm>
            <a:off x="444501" y="1439325"/>
            <a:ext cx="7569900" cy="473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2200"/>
              <a:buNone/>
            </a:pPr>
            <a:r>
              <a:rPr lang="en-GB" sz="2400" b="1"/>
              <a:t>The Challenge</a:t>
            </a:r>
            <a:endParaRPr sz="2400" b="1"/>
          </a:p>
          <a:p>
            <a:pPr marL="457200" lvl="0" indent="-355600" algn="l" rtl="0">
              <a:lnSpc>
                <a:spcPct val="100000"/>
              </a:lnSpc>
              <a:spcBef>
                <a:spcPts val="750"/>
              </a:spcBef>
              <a:spcAft>
                <a:spcPts val="0"/>
              </a:spcAft>
              <a:buSzPts val="2000"/>
              <a:buChar char="•"/>
            </a:pPr>
            <a:r>
              <a:rPr lang="en-GB" sz="2000"/>
              <a:t>How to securely operate proxies, attribute authorities and issuers of statements for entities?</a:t>
            </a:r>
            <a:endParaRPr sz="2000"/>
          </a:p>
          <a:p>
            <a:pPr marL="0" lvl="0" indent="0" algn="l" rtl="0">
              <a:lnSpc>
                <a:spcPct val="100000"/>
              </a:lnSpc>
              <a:spcBef>
                <a:spcPts val="750"/>
              </a:spcBef>
              <a:spcAft>
                <a:spcPts val="0"/>
              </a:spcAft>
              <a:buSzPts val="2200"/>
              <a:buNone/>
            </a:pPr>
            <a:r>
              <a:rPr lang="en-GB" sz="2400" b="1"/>
              <a:t>Guideline </a:t>
            </a:r>
            <a:endParaRPr sz="2400" b="1"/>
          </a:p>
          <a:p>
            <a:pPr marL="457200" lvl="0" indent="-355600" algn="l" rtl="0">
              <a:lnSpc>
                <a:spcPct val="115000"/>
              </a:lnSpc>
              <a:spcBef>
                <a:spcPts val="0"/>
              </a:spcBef>
              <a:spcAft>
                <a:spcPts val="0"/>
              </a:spcAft>
              <a:buSzPts val="2000"/>
              <a:buChar char="•"/>
            </a:pPr>
            <a:r>
              <a:rPr lang="en-GB" sz="2000" u="sng">
                <a:solidFill>
                  <a:schemeClr val="hlink"/>
                </a:solidFill>
                <a:hlinkClick r:id="rId4"/>
              </a:rPr>
              <a:t>AARC-G071 Guidelines for Secure Operation of Attribute Authorities</a:t>
            </a:r>
            <a:endParaRPr sz="2400"/>
          </a:p>
          <a:p>
            <a:pPr marL="0" lvl="0" indent="0" algn="l" rtl="0">
              <a:lnSpc>
                <a:spcPct val="115000"/>
              </a:lnSpc>
              <a:spcBef>
                <a:spcPts val="0"/>
              </a:spcBef>
              <a:spcAft>
                <a:spcPts val="0"/>
              </a:spcAft>
              <a:buSzPts val="2200"/>
              <a:buNone/>
            </a:pPr>
            <a:r>
              <a:rPr lang="en-GB" sz="2400" b="1"/>
              <a:t>Summary</a:t>
            </a:r>
            <a:endParaRPr sz="2400" b="1"/>
          </a:p>
          <a:p>
            <a:pPr marL="457200" marR="0" lvl="0" indent="-355600" algn="l" rtl="0">
              <a:lnSpc>
                <a:spcPct val="100000"/>
              </a:lnSpc>
              <a:spcBef>
                <a:spcPts val="750"/>
              </a:spcBef>
              <a:spcAft>
                <a:spcPts val="0"/>
              </a:spcAft>
              <a:buSzPts val="2000"/>
              <a:buChar char="•"/>
            </a:pPr>
            <a:r>
              <a:rPr lang="en-GB" sz="2000"/>
              <a:t>Operational security processes and procedures  </a:t>
            </a:r>
            <a:endParaRPr sz="2000"/>
          </a:p>
          <a:p>
            <a:pPr marL="457200" marR="0" lvl="0" indent="-355600" algn="l" rtl="0">
              <a:lnSpc>
                <a:spcPct val="100000"/>
              </a:lnSpc>
              <a:spcBef>
                <a:spcPts val="0"/>
              </a:spcBef>
              <a:spcAft>
                <a:spcPts val="0"/>
              </a:spcAft>
              <a:buSzPts val="2000"/>
              <a:buChar char="•"/>
            </a:pPr>
            <a:r>
              <a:rPr lang="en-GB" sz="2000"/>
              <a:t>Requirements on traceability, auditability, and logging </a:t>
            </a:r>
            <a:endParaRPr sz="2000"/>
          </a:p>
          <a:p>
            <a:pPr marL="457200" marR="0" lvl="0" indent="-355600" algn="l" rtl="0">
              <a:lnSpc>
                <a:spcPct val="100000"/>
              </a:lnSpc>
              <a:spcBef>
                <a:spcPts val="0"/>
              </a:spcBef>
              <a:spcAft>
                <a:spcPts val="0"/>
              </a:spcAft>
              <a:buSzPts val="2000"/>
              <a:buChar char="•"/>
            </a:pPr>
            <a:r>
              <a:rPr lang="en-GB" sz="2000"/>
              <a:t>Requirements on the secure operation</a:t>
            </a:r>
            <a:endParaRPr sz="2000"/>
          </a:p>
          <a:p>
            <a:pPr marL="457200" marR="0" lvl="0" indent="-355600" algn="l" rtl="0">
              <a:lnSpc>
                <a:spcPct val="100000"/>
              </a:lnSpc>
              <a:spcBef>
                <a:spcPts val="0"/>
              </a:spcBef>
              <a:spcAft>
                <a:spcPts val="0"/>
              </a:spcAft>
              <a:buSzPts val="2000"/>
              <a:buChar char="•"/>
            </a:pPr>
            <a:r>
              <a:rPr lang="en-GB" sz="2000"/>
              <a:t>Requirements on securing the interactions</a:t>
            </a:r>
            <a:endParaRPr sz="2400"/>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g2456f340f0d_1_11"/>
          <p:cNvPicPr preferRelativeResize="0"/>
          <p:nvPr/>
        </p:nvPicPr>
        <p:blipFill rotWithShape="1">
          <a:blip r:embed="rId3">
            <a:alphaModFix/>
          </a:blip>
          <a:srcRect/>
          <a:stretch/>
        </p:blipFill>
        <p:spPr>
          <a:xfrm>
            <a:off x="4842570" y="962198"/>
            <a:ext cx="5691187" cy="4446001"/>
          </a:xfrm>
          <a:prstGeom prst="rect">
            <a:avLst/>
          </a:prstGeom>
          <a:noFill/>
          <a:ln>
            <a:noFill/>
          </a:ln>
        </p:spPr>
      </p:pic>
      <p:sp>
        <p:nvSpPr>
          <p:cNvPr id="848" name="Google Shape;848;g2456f340f0d_1_1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26</a:t>
            </a:fld>
            <a:endParaRPr/>
          </a:p>
        </p:txBody>
      </p:sp>
      <p:sp>
        <p:nvSpPr>
          <p:cNvPr id="849" name="Google Shape;849;g2456f340f0d_1_1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Operational security focus in the BPA: beyond just the IdPs</a:t>
            </a:r>
            <a:endParaRPr/>
          </a:p>
        </p:txBody>
      </p:sp>
      <p:sp>
        <p:nvSpPr>
          <p:cNvPr id="850" name="Google Shape;850;g2456f340f0d_1_11"/>
          <p:cNvSpPr txBox="1"/>
          <p:nvPr/>
        </p:nvSpPr>
        <p:spPr>
          <a:xfrm>
            <a:off x="128587" y="5456249"/>
            <a:ext cx="5423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C3959"/>
                </a:solidFill>
                <a:latin typeface="Calibri"/>
                <a:ea typeface="Calibri"/>
                <a:cs typeface="Calibri"/>
                <a:sym typeface="Calibri"/>
              </a:rPr>
              <a:t>Guidelines for Secure Operation of Attribute Authorities and other issuers of access-granting statements </a:t>
            </a:r>
            <a:br>
              <a:rPr lang="en-GB" sz="1800" b="0" i="0" u="none" strike="noStrike" cap="none">
                <a:solidFill>
                  <a:srgbClr val="0C3959"/>
                </a:solidFill>
                <a:latin typeface="Calibri"/>
                <a:ea typeface="Calibri"/>
                <a:cs typeface="Calibri"/>
                <a:sym typeface="Calibri"/>
              </a:rPr>
            </a:br>
            <a:r>
              <a:rPr lang="en-GB" sz="1800" b="0" i="1" u="none" strike="noStrike" cap="none">
                <a:solidFill>
                  <a:srgbClr val="0C3959"/>
                </a:solidFill>
                <a:latin typeface="Calibri"/>
                <a:ea typeface="Calibri"/>
                <a:cs typeface="Calibri"/>
                <a:sym typeface="Calibri"/>
              </a:rPr>
              <a:t>(AARC-I048, in collaboration with IGTF AAOPS)</a:t>
            </a:r>
            <a:endParaRPr sz="1400" b="0" i="0" u="none" strike="noStrike" cap="none">
              <a:solidFill>
                <a:srgbClr val="000000"/>
              </a:solidFill>
              <a:latin typeface="Arial"/>
              <a:ea typeface="Arial"/>
              <a:cs typeface="Arial"/>
              <a:sym typeface="Arial"/>
            </a:endParaRPr>
          </a:p>
        </p:txBody>
      </p:sp>
      <p:sp>
        <p:nvSpPr>
          <p:cNvPr id="851" name="Google Shape;851;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C3959"/>
                </a:solidFill>
                <a:latin typeface="Calibri"/>
                <a:ea typeface="Calibri"/>
                <a:cs typeface="Calibri"/>
                <a:sym typeface="Calibri"/>
              </a:rPr>
              <a:t>Community membership management directories and attribute authorities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integrity of membership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identification, naming and traceability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site and service security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protection on the network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assertion integrity</a:t>
            </a:r>
            <a:endParaRPr sz="1800" b="0" i="0" u="none" strike="noStrike" cap="none">
              <a:solidFill>
                <a:srgbClr val="F57A1E"/>
              </a:solidFill>
              <a:latin typeface="Calibri"/>
              <a:ea typeface="Calibri"/>
              <a:cs typeface="Calibri"/>
              <a:sym typeface="Calibri"/>
            </a:endParaRPr>
          </a:p>
        </p:txBody>
      </p:sp>
      <p:sp>
        <p:nvSpPr>
          <p:cNvPr id="852" name="Google Shape;852;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C3959"/>
                </a:solidFill>
                <a:latin typeface="Calibri"/>
                <a:ea typeface="Calibri"/>
                <a:cs typeface="Calibri"/>
                <a:sym typeface="Calibri"/>
              </a:rPr>
              <a:t>Community membership management directories and attribute authorities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integrity of membership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identification, naming and traceability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site and service security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protection on the network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assertion integrity</a:t>
            </a:r>
            <a:endParaRPr sz="1800" b="0" i="0" u="none" strike="noStrike" cap="none">
              <a:solidFill>
                <a:srgbClr val="F57A1E"/>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2456f340f0d_1_3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27</a:t>
            </a:fld>
            <a:endParaRPr/>
          </a:p>
        </p:txBody>
      </p:sp>
      <p:sp>
        <p:nvSpPr>
          <p:cNvPr id="865" name="Google Shape;865;g2456f340f0d_1_32"/>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Deployment guidance included … </a:t>
            </a:r>
            <a:endParaRPr/>
          </a:p>
        </p:txBody>
      </p:sp>
      <p:pic>
        <p:nvPicPr>
          <p:cNvPr id="866" name="Google Shape;866;g2456f340f0d_1_32"/>
          <p:cNvPicPr preferRelativeResize="0"/>
          <p:nvPr/>
        </p:nvPicPr>
        <p:blipFill rotWithShape="1">
          <a:blip r:embed="rId3">
            <a:alphaModFix/>
          </a:blip>
          <a:srcRect/>
          <a:stretch/>
        </p:blipFill>
        <p:spPr>
          <a:xfrm>
            <a:off x="2548327" y="1400212"/>
            <a:ext cx="6844052" cy="4914696"/>
          </a:xfrm>
          <a:prstGeom prst="rect">
            <a:avLst/>
          </a:prstGeom>
          <a:noFill/>
          <a:ln>
            <a:noFill/>
          </a:ln>
        </p:spPr>
      </p:pic>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g2e2953a4e95_0_667"/>
          <p:cNvSpPr txBox="1">
            <a:spLocks noGrp="1"/>
          </p:cNvSpPr>
          <p:nvPr>
            <p:ph type="body" idx="1"/>
          </p:nvPr>
        </p:nvSpPr>
        <p:spPr>
          <a:xfrm>
            <a:off x="444502" y="1439332"/>
            <a:ext cx="8796900" cy="5241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4360"/>
              </a:buClr>
              <a:buSzPct val="100000"/>
              <a:buNone/>
            </a:pPr>
            <a:r>
              <a:rPr lang="en-GB" b="1"/>
              <a:t>For large ‘multi-tenant’ proxies</a:t>
            </a:r>
            <a:endParaRPr/>
          </a:p>
          <a:p>
            <a:pPr marL="171450" lvl="0" indent="-171450" algn="l" rtl="0">
              <a:lnSpc>
                <a:spcPct val="100000"/>
              </a:lnSpc>
              <a:spcBef>
                <a:spcPts val="1050"/>
              </a:spcBef>
              <a:spcAft>
                <a:spcPts val="0"/>
              </a:spcAft>
              <a:buClr>
                <a:srgbClr val="004360"/>
              </a:buClr>
              <a:buSzPct val="100000"/>
              <a:buChar char="•"/>
            </a:pPr>
            <a:r>
              <a:rPr lang="en-GB" sz="2000"/>
              <a:t>some subset users in some communities use a set of services – </a:t>
            </a:r>
            <a:br>
              <a:rPr lang="en-GB" sz="2000"/>
            </a:br>
            <a:r>
              <a:rPr lang="en-GB" sz="2000"/>
              <a:t>how to present their Terms and Conditions and their privacy policies, so that users</a:t>
            </a:r>
            <a:endParaRPr/>
          </a:p>
          <a:p>
            <a:pPr marL="514350" lvl="1" indent="-171450" algn="l" rtl="0">
              <a:lnSpc>
                <a:spcPct val="100000"/>
              </a:lnSpc>
              <a:spcBef>
                <a:spcPts val="675"/>
              </a:spcBef>
              <a:spcAft>
                <a:spcPts val="0"/>
              </a:spcAft>
              <a:buClr>
                <a:srgbClr val="004361"/>
              </a:buClr>
              <a:buSzPct val="100000"/>
              <a:buChar char="•"/>
            </a:pPr>
            <a:r>
              <a:rPr lang="en-GB"/>
              <a:t>only see the T&amp;Cs and notices for services they will access</a:t>
            </a:r>
            <a:endParaRPr/>
          </a:p>
          <a:p>
            <a:pPr marL="514350" lvl="1" indent="-171450" algn="l" rtl="0">
              <a:lnSpc>
                <a:spcPct val="100000"/>
              </a:lnSpc>
              <a:spcBef>
                <a:spcPts val="675"/>
              </a:spcBef>
              <a:spcAft>
                <a:spcPts val="0"/>
              </a:spcAft>
              <a:buClr>
                <a:srgbClr val="004361"/>
              </a:buClr>
              <a:buSzPct val="100000"/>
              <a:buChar char="•"/>
            </a:pPr>
            <a:r>
              <a:rPr lang="en-GB"/>
              <a:t>this does not to need to be manually configured for each community</a:t>
            </a:r>
            <a:endParaRPr/>
          </a:p>
          <a:p>
            <a:pPr marL="514350" lvl="1" indent="-171450" algn="l" rtl="0">
              <a:lnSpc>
                <a:spcPct val="100000"/>
              </a:lnSpc>
              <a:spcBef>
                <a:spcPts val="675"/>
              </a:spcBef>
              <a:spcAft>
                <a:spcPts val="0"/>
              </a:spcAft>
              <a:buClr>
                <a:srgbClr val="004361"/>
              </a:buClr>
              <a:buSzPct val="100000"/>
              <a:buChar char="•"/>
            </a:pPr>
            <a:r>
              <a:rPr lang="en-GB"/>
              <a:t>is automatically updated when services join</a:t>
            </a:r>
            <a:endParaRPr/>
          </a:p>
          <a:p>
            <a:pPr marL="514350" lvl="1" indent="-65722" algn="l" rtl="0">
              <a:lnSpc>
                <a:spcPct val="100000"/>
              </a:lnSpc>
              <a:spcBef>
                <a:spcPts val="675"/>
              </a:spcBef>
              <a:spcAft>
                <a:spcPts val="0"/>
              </a:spcAft>
              <a:buClr>
                <a:srgbClr val="004361"/>
              </a:buClr>
              <a:buSzPct val="100000"/>
              <a:buNone/>
            </a:pPr>
            <a:endParaRPr/>
          </a:p>
          <a:p>
            <a:pPr marL="0" lvl="0" indent="0" algn="l" rtl="0">
              <a:lnSpc>
                <a:spcPct val="100000"/>
              </a:lnSpc>
              <a:spcBef>
                <a:spcPts val="1050"/>
              </a:spcBef>
              <a:spcAft>
                <a:spcPts val="0"/>
              </a:spcAft>
              <a:buClr>
                <a:srgbClr val="004360"/>
              </a:buClr>
              <a:buSzPct val="100000"/>
              <a:buNone/>
            </a:pPr>
            <a:r>
              <a:rPr lang="en-GB" b="1"/>
              <a:t>For community and dedicated proxies</a:t>
            </a:r>
            <a:endParaRPr/>
          </a:p>
          <a:p>
            <a:pPr marL="171450" lvl="0" indent="-171450" algn="l" rtl="0">
              <a:lnSpc>
                <a:spcPct val="100000"/>
              </a:lnSpc>
              <a:spcBef>
                <a:spcPts val="1050"/>
              </a:spcBef>
              <a:spcAft>
                <a:spcPts val="0"/>
              </a:spcAft>
              <a:buClr>
                <a:srgbClr val="004360"/>
              </a:buClr>
              <a:buSzPct val="100000"/>
              <a:buChar char="•"/>
            </a:pPr>
            <a:r>
              <a:rPr lang="en-GB" sz="2000"/>
              <a:t>when new (sensitive) services join, who needs to see the new T&amp;Cs?</a:t>
            </a:r>
            <a:endParaRPr/>
          </a:p>
          <a:p>
            <a:pPr marL="171450" lvl="0" indent="-171450" algn="l" rtl="0">
              <a:lnSpc>
                <a:spcPct val="100000"/>
              </a:lnSpc>
              <a:spcBef>
                <a:spcPts val="1050"/>
              </a:spcBef>
              <a:spcAft>
                <a:spcPts val="0"/>
              </a:spcAft>
              <a:buClr>
                <a:srgbClr val="004360"/>
              </a:buClr>
              <a:buSzPct val="100000"/>
              <a:buChar char="•"/>
            </a:pPr>
            <a:r>
              <a:rPr lang="en-GB" sz="2000"/>
              <a:t>can we communicate existing acceptance of T&amp;Cs to downstream services?</a:t>
            </a:r>
            <a:endParaRPr/>
          </a:p>
          <a:p>
            <a:pPr marL="0" lvl="0" indent="0" algn="l" rtl="0">
              <a:lnSpc>
                <a:spcPct val="100000"/>
              </a:lnSpc>
              <a:spcBef>
                <a:spcPts val="1050"/>
              </a:spcBef>
              <a:spcAft>
                <a:spcPts val="0"/>
              </a:spcAft>
              <a:buClr>
                <a:srgbClr val="004360"/>
              </a:buClr>
              <a:buSzPct val="100000"/>
              <a:buNone/>
            </a:pPr>
            <a:endParaRPr sz="1200"/>
          </a:p>
          <a:p>
            <a:pPr marL="0" lvl="0" indent="0" algn="ctr" rtl="0">
              <a:lnSpc>
                <a:spcPct val="100000"/>
              </a:lnSpc>
              <a:spcBef>
                <a:spcPts val="1050"/>
              </a:spcBef>
              <a:spcAft>
                <a:spcPts val="0"/>
              </a:spcAft>
              <a:buClr>
                <a:srgbClr val="F6791C"/>
              </a:buClr>
              <a:buSzPct val="100000"/>
              <a:buNone/>
            </a:pPr>
            <a:r>
              <a:rPr lang="en-GB">
                <a:solidFill>
                  <a:srgbClr val="F6791C"/>
                </a:solidFill>
              </a:rPr>
              <a:t>What is an acceptable user experience in clicking through agreements? </a:t>
            </a:r>
            <a:br>
              <a:rPr lang="en-GB">
                <a:solidFill>
                  <a:srgbClr val="F6791C"/>
                </a:solidFill>
              </a:rPr>
            </a:br>
            <a:r>
              <a:rPr lang="en-GB">
                <a:solidFill>
                  <a:srgbClr val="F6791C"/>
                </a:solidFill>
              </a:rPr>
              <a:t>What is effective in exploiting the WISE Baseline AUP? What do researchers need?</a:t>
            </a:r>
            <a:endParaRPr/>
          </a:p>
          <a:p>
            <a:pPr marL="0" lvl="0" indent="0" algn="ctr" rtl="0">
              <a:lnSpc>
                <a:spcPct val="100000"/>
              </a:lnSpc>
              <a:spcBef>
                <a:spcPts val="1050"/>
              </a:spcBef>
              <a:spcAft>
                <a:spcPts val="0"/>
              </a:spcAft>
              <a:buClr>
                <a:srgbClr val="F6791C"/>
              </a:buClr>
              <a:buSzPct val="100000"/>
              <a:buNone/>
            </a:pPr>
            <a:r>
              <a:rPr lang="en-GB" sz="2600" b="1">
                <a:solidFill>
                  <a:srgbClr val="F6791C"/>
                </a:solidFill>
              </a:rPr>
              <a:t>‘with fewer clicks to more resources’</a:t>
            </a:r>
            <a:endParaRPr sz="2600" b="1">
              <a:solidFill>
                <a:srgbClr val="F6791C"/>
              </a:solidFill>
            </a:endParaRPr>
          </a:p>
        </p:txBody>
      </p:sp>
      <p:sp>
        <p:nvSpPr>
          <p:cNvPr id="952" name="Google Shape;952;g2e2953a4e95_0_667"/>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28</a:t>
            </a:fld>
            <a:endParaRPr/>
          </a:p>
        </p:txBody>
      </p:sp>
      <p:sp>
        <p:nvSpPr>
          <p:cNvPr id="953" name="Google Shape;953;g2e2953a4e95_0_667"/>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Proxies have more challenges as well: AUPs, T&amp;Cs, Privacy notices, …</a:t>
            </a:r>
            <a:endParaRPr/>
          </a:p>
        </p:txBody>
      </p:sp>
      <p:grpSp>
        <p:nvGrpSpPr>
          <p:cNvPr id="954" name="Google Shape;954;g2e2953a4e95_0_667"/>
          <p:cNvGrpSpPr/>
          <p:nvPr/>
        </p:nvGrpSpPr>
        <p:grpSpPr>
          <a:xfrm>
            <a:off x="9459757" y="1603453"/>
            <a:ext cx="2438303" cy="3781301"/>
            <a:chOff x="10225057" y="1392499"/>
            <a:chExt cx="1673509" cy="2595265"/>
          </a:xfrm>
        </p:grpSpPr>
        <p:pic>
          <p:nvPicPr>
            <p:cNvPr id="955" name="Google Shape;955;g2e2953a4e95_0_667"/>
            <p:cNvPicPr preferRelativeResize="0"/>
            <p:nvPr/>
          </p:nvPicPr>
          <p:blipFill rotWithShape="1">
            <a:blip r:embed="rId3">
              <a:alphaModFix/>
            </a:blip>
            <a:srcRect/>
            <a:stretch/>
          </p:blipFill>
          <p:spPr>
            <a:xfrm>
              <a:off x="10225057" y="1392499"/>
              <a:ext cx="1673509" cy="2347295"/>
            </a:xfrm>
            <a:prstGeom prst="rect">
              <a:avLst/>
            </a:prstGeom>
            <a:noFill/>
            <a:ln w="9525" cap="flat" cmpd="sng">
              <a:solidFill>
                <a:schemeClr val="accent1"/>
              </a:solidFill>
              <a:prstDash val="solid"/>
              <a:round/>
              <a:headEnd type="none" w="sm" len="sm"/>
              <a:tailEnd type="none" w="sm" len="sm"/>
            </a:ln>
          </p:spPr>
        </p:pic>
        <p:sp>
          <p:nvSpPr>
            <p:cNvPr id="956" name="Google Shape;956;g2e2953a4e95_0_667"/>
            <p:cNvSpPr txBox="1"/>
            <p:nvPr/>
          </p:nvSpPr>
          <p:spPr>
            <a:xfrm>
              <a:off x="10375300" y="3734264"/>
              <a:ext cx="1373100" cy="253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a:solidFill>
                    <a:schemeClr val="dk1"/>
                  </a:solidFill>
                  <a:latin typeface="Calibri"/>
                  <a:ea typeface="Calibri"/>
                  <a:cs typeface="Calibri"/>
                  <a:sym typeface="Calibri"/>
                </a:rPr>
                <a:t>beyond AARC-G040</a:t>
              </a:r>
              <a:endParaRPr sz="1800" i="1">
                <a:solidFill>
                  <a:schemeClr val="dk1"/>
                </a:solidFill>
                <a:latin typeface="Calibri"/>
                <a:ea typeface="Calibri"/>
                <a:cs typeface="Calibri"/>
                <a:sym typeface="Calibri"/>
              </a:endParaRPr>
            </a:p>
          </p:txBody>
        </p:sp>
      </p:gr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23824" y="620092"/>
            <a:ext cx="2606823" cy="3239460"/>
          </a:xfrm>
          <a:prstGeom prst="rect">
            <a:avLst/>
          </a:prstGeom>
          <a:ln>
            <a:solidFill>
              <a:schemeClr val="accent2"/>
            </a:solidFill>
          </a:ln>
        </p:spPr>
      </p:pic>
      <p:sp>
        <p:nvSpPr>
          <p:cNvPr id="2" name="Text Placeholder 1"/>
          <p:cNvSpPr>
            <a:spLocks noGrp="1"/>
          </p:cNvSpPr>
          <p:nvPr>
            <p:ph type="body" idx="1"/>
          </p:nvPr>
        </p:nvSpPr>
        <p:spPr>
          <a:xfrm>
            <a:off x="444502" y="1439333"/>
            <a:ext cx="7699373" cy="4737600"/>
          </a:xfrm>
        </p:spPr>
        <p:txBody>
          <a:bodyPr>
            <a:noAutofit/>
          </a:bodyPr>
          <a:lstStyle/>
          <a:p>
            <a:pPr marL="88900" indent="0">
              <a:spcBef>
                <a:spcPts val="300"/>
              </a:spcBef>
              <a:buNone/>
            </a:pPr>
            <a:r>
              <a:rPr lang="en-GB" sz="2000" b="1" dirty="0" smtClean="0"/>
              <a:t>Four presentation models</a:t>
            </a:r>
            <a:r>
              <a:rPr lang="en-GB" sz="2000" dirty="0" smtClean="0"/>
              <a:t>. In order of preference</a:t>
            </a:r>
          </a:p>
          <a:p>
            <a:pPr marL="546100" indent="-457200">
              <a:spcBef>
                <a:spcPts val="300"/>
              </a:spcBef>
              <a:buSzPct val="100000"/>
              <a:buFont typeface="+mj-lt"/>
              <a:buAutoNum type="arabicPeriod"/>
            </a:pPr>
            <a:r>
              <a:rPr lang="en-GB" sz="1800" dirty="0"/>
              <a:t>machine-readable aggregated </a:t>
            </a:r>
            <a:r>
              <a:rPr lang="en-GB" sz="1800" dirty="0" smtClean="0"/>
              <a:t>notice</a:t>
            </a:r>
          </a:p>
          <a:p>
            <a:pPr marL="546100" indent="-457200">
              <a:spcBef>
                <a:spcPts val="300"/>
              </a:spcBef>
              <a:buSzPct val="100000"/>
              <a:buFont typeface="+mj-lt"/>
              <a:buAutoNum type="arabicPeriod"/>
            </a:pPr>
            <a:r>
              <a:rPr lang="en-GB" sz="1800" dirty="0" smtClean="0"/>
              <a:t>common notice (single common authority domain)</a:t>
            </a:r>
          </a:p>
          <a:p>
            <a:pPr marL="546100" indent="-457200">
              <a:spcBef>
                <a:spcPts val="300"/>
              </a:spcBef>
              <a:buSzPct val="100000"/>
              <a:buFont typeface="+mj-lt"/>
              <a:buAutoNum type="arabicPeriod"/>
            </a:pPr>
            <a:r>
              <a:rPr lang="en-GB" sz="1800" dirty="0" smtClean="0"/>
              <a:t>cascading notices (assume responsibility for underlings)</a:t>
            </a:r>
          </a:p>
          <a:p>
            <a:pPr marL="546100" indent="-457200">
              <a:spcBef>
                <a:spcPts val="300"/>
              </a:spcBef>
              <a:buSzPct val="100000"/>
              <a:buFont typeface="+mj-lt"/>
              <a:buAutoNum type="arabicPeriod"/>
            </a:pPr>
            <a:r>
              <a:rPr lang="en-GB" sz="1800" dirty="0" smtClean="0"/>
              <a:t>coherent presentation (you show what you need, but not more)</a:t>
            </a:r>
            <a:endParaRPr lang="en-GB" sz="1800" dirty="0"/>
          </a:p>
          <a:p>
            <a:pPr marL="88900" indent="0">
              <a:spcBef>
                <a:spcPts val="300"/>
              </a:spcBef>
              <a:buNone/>
            </a:pPr>
            <a:endParaRPr lang="en-GB" sz="1800" dirty="0" smtClean="0"/>
          </a:p>
          <a:p>
            <a:pPr marL="88900" indent="0">
              <a:spcBef>
                <a:spcPts val="300"/>
              </a:spcBef>
              <a:buNone/>
            </a:pPr>
            <a:r>
              <a:rPr lang="en-GB" sz="2000" b="1" dirty="0" smtClean="0"/>
              <a:t>Generic recommendations</a:t>
            </a:r>
          </a:p>
          <a:p>
            <a:pPr>
              <a:spcBef>
                <a:spcPts val="300"/>
              </a:spcBef>
            </a:pPr>
            <a:r>
              <a:rPr lang="en-GB" sz="1800" dirty="0" smtClean="0"/>
              <a:t>use the WISE Baseline AUP composition model, record what and</a:t>
            </a:r>
            <a:r>
              <a:rPr lang="en-GB" sz="1800" dirty="0"/>
              <a:t> </a:t>
            </a:r>
            <a:r>
              <a:rPr lang="en-GB" sz="1800" dirty="0" smtClean="0"/>
              <a:t>when </a:t>
            </a:r>
            <a:br>
              <a:rPr lang="en-GB" sz="1800" dirty="0" smtClean="0"/>
            </a:br>
            <a:r>
              <a:rPr lang="en-GB" sz="1800" dirty="0" smtClean="0"/>
              <a:t>user confirmed acceptance, and be able to confirm this downstream</a:t>
            </a:r>
            <a:br>
              <a:rPr lang="en-GB" sz="1800" dirty="0" smtClean="0"/>
            </a:br>
            <a:endParaRPr lang="en-GB" sz="1800" dirty="0" smtClean="0"/>
          </a:p>
          <a:p>
            <a:pPr marL="88900" indent="0">
              <a:spcBef>
                <a:spcPts val="300"/>
              </a:spcBef>
              <a:buNone/>
            </a:pPr>
            <a:r>
              <a:rPr lang="en-GB" sz="2000" b="1" dirty="0" smtClean="0"/>
              <a:t>plus </a:t>
            </a:r>
            <a:r>
              <a:rPr lang="en-GB" sz="2000" dirty="0" smtClean="0"/>
              <a:t>a </a:t>
            </a:r>
            <a:r>
              <a:rPr lang="en-GB" sz="2000" b="1" dirty="0" smtClean="0"/>
              <a:t>machine-actionable model</a:t>
            </a:r>
            <a:r>
              <a:rPr lang="en-GB" sz="2000" dirty="0" smtClean="0"/>
              <a:t> to </a:t>
            </a:r>
            <a:br>
              <a:rPr lang="en-GB" sz="2000" dirty="0" smtClean="0"/>
            </a:br>
            <a:r>
              <a:rPr lang="en-GB" sz="2000" dirty="0" smtClean="0"/>
              <a:t>construct notices based on a hierarchy of proxies</a:t>
            </a:r>
          </a:p>
          <a:p>
            <a:pPr>
              <a:spcBef>
                <a:spcPts val="300"/>
              </a:spcBef>
            </a:pPr>
            <a:r>
              <a:rPr lang="en-GB" sz="1800" dirty="0" smtClean="0"/>
              <a:t>sufficient to build you a comprehensive WISE Baseline AUP</a:t>
            </a:r>
          </a:p>
          <a:p>
            <a:pPr>
              <a:spcBef>
                <a:spcPts val="300"/>
              </a:spcBef>
            </a:pPr>
            <a:r>
              <a:rPr lang="en-GB" sz="1800" dirty="0" smtClean="0"/>
              <a:t>and a set of privacy notices (for those GDPR encumbered)</a:t>
            </a:r>
          </a:p>
          <a:p>
            <a:pPr>
              <a:spcBef>
                <a:spcPts val="300"/>
              </a:spcBef>
            </a:pPr>
            <a:r>
              <a:rPr lang="en-GB" sz="1800" dirty="0" smtClean="0"/>
              <a:t>plus a namespace inspired by RFC6711’s </a:t>
            </a:r>
            <a:r>
              <a:rPr lang="en-GB" sz="1800" dirty="0" err="1" smtClean="0"/>
              <a:t>LoA</a:t>
            </a:r>
            <a:r>
              <a:rPr lang="en-GB" sz="1800" dirty="0" smtClean="0"/>
              <a:t> registry</a:t>
            </a:r>
            <a:endParaRPr lang="en-GB" sz="1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pic>
        <p:nvPicPr>
          <p:cNvPr id="5" name="Picture 4"/>
          <p:cNvPicPr>
            <a:picLocks noChangeAspect="1"/>
          </p:cNvPicPr>
          <p:nvPr/>
        </p:nvPicPr>
        <p:blipFill>
          <a:blip r:embed="rId3"/>
          <a:stretch>
            <a:fillRect/>
          </a:stretch>
        </p:blipFill>
        <p:spPr>
          <a:xfrm>
            <a:off x="8505825" y="2124248"/>
            <a:ext cx="3375110" cy="4167228"/>
          </a:xfrm>
          <a:prstGeom prst="rect">
            <a:avLst/>
          </a:prstGeom>
          <a:ln>
            <a:solidFill>
              <a:schemeClr val="accent2"/>
            </a:solidFill>
          </a:ln>
        </p:spPr>
      </p:pic>
      <p:sp>
        <p:nvSpPr>
          <p:cNvPr id="4" name="Title 3"/>
          <p:cNvSpPr>
            <a:spLocks noGrp="1"/>
          </p:cNvSpPr>
          <p:nvPr>
            <p:ph type="title"/>
          </p:nvPr>
        </p:nvSpPr>
        <p:spPr/>
        <p:txBody>
          <a:bodyPr/>
          <a:lstStyle/>
          <a:p>
            <a:r>
              <a:rPr lang="en-GB" dirty="0" smtClean="0"/>
              <a:t>AARC G082 Notice Management by Proxies</a:t>
            </a:r>
            <a:endParaRPr lang="en-GB" dirty="0"/>
          </a:p>
        </p:txBody>
      </p:sp>
      <p:sp>
        <p:nvSpPr>
          <p:cNvPr id="7" name="TextBox 6"/>
          <p:cNvSpPr txBox="1"/>
          <p:nvPr/>
        </p:nvSpPr>
        <p:spPr>
          <a:xfrm>
            <a:off x="3638550" y="6406019"/>
            <a:ext cx="4988866" cy="338554"/>
          </a:xfrm>
          <a:prstGeom prst="rect">
            <a:avLst/>
          </a:prstGeom>
          <a:noFill/>
        </p:spPr>
        <p:txBody>
          <a:bodyPr wrap="none" rtlCol="0">
            <a:spAutoFit/>
          </a:bodyPr>
          <a:lstStyle/>
          <a:p>
            <a:r>
              <a:rPr lang="en-GB" sz="1600" b="1" dirty="0" smtClean="0">
                <a:solidFill>
                  <a:schemeClr val="accent2"/>
                </a:solidFill>
              </a:rPr>
              <a:t>https://aarc-community.org/guidelines/aarc-g083/</a:t>
            </a:r>
            <a:endParaRPr lang="en-GB" sz="1600" b="1" dirty="0">
              <a:solidFill>
                <a:schemeClr val="accent2"/>
              </a:solidFill>
            </a:endParaRPr>
          </a:p>
        </p:txBody>
      </p:sp>
      <p:sp>
        <p:nvSpPr>
          <p:cNvPr id="8" name="Footer Placeholder 7"/>
          <p:cNvSpPr>
            <a:spLocks noGrp="1"/>
          </p:cNvSpPr>
          <p:nvPr>
            <p:ph type="ftr" sz="quarter" idx="13"/>
          </p:nvPr>
        </p:nvSpPr>
        <p:spPr/>
        <p:txBody>
          <a:bodyPr/>
          <a:lstStyle/>
          <a:p>
            <a:r>
              <a:rPr lang="en-US" smtClean="0"/>
              <a:t>Of AARC TREEs and colourful pictures</a:t>
            </a:r>
            <a:endParaRPr lang="en-GB" dirty="0"/>
          </a:p>
        </p:txBody>
      </p:sp>
    </p:spTree>
    <p:extLst>
      <p:ext uri="{BB962C8B-B14F-4D97-AF65-F5344CB8AC3E}">
        <p14:creationId xmlns:p14="http://schemas.microsoft.com/office/powerpoint/2010/main" val="293412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e2ee80552d_0_5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3</a:t>
            </a:fld>
            <a:endParaRPr/>
          </a:p>
        </p:txBody>
      </p:sp>
      <p:sp>
        <p:nvSpPr>
          <p:cNvPr id="604" name="Google Shape;604;g2e2ee80552d_0_52"/>
          <p:cNvSpPr txBox="1">
            <a:spLocks noGrp="1"/>
          </p:cNvSpPr>
          <p:nvPr>
            <p:ph type="title"/>
          </p:nvPr>
        </p:nvSpPr>
        <p:spPr>
          <a:xfrm>
            <a:off x="543746" y="11879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What is the AARC BPA? </a:t>
            </a:r>
            <a:endParaRPr/>
          </a:p>
        </p:txBody>
      </p:sp>
      <p:sp>
        <p:nvSpPr>
          <p:cNvPr id="605" name="Google Shape;605;g2e2ee80552d_0_52"/>
          <p:cNvSpPr/>
          <p:nvPr/>
        </p:nvSpPr>
        <p:spPr>
          <a:xfrm>
            <a:off x="878012" y="1790169"/>
            <a:ext cx="10554300" cy="3981981"/>
          </a:xfrm>
          <a:prstGeom prst="roundRect">
            <a:avLst>
              <a:gd name="adj" fmla="val 16667"/>
            </a:avLst>
          </a:prstGeom>
          <a:solidFill>
            <a:srgbClr val="BFBFBF">
              <a:alpha val="3059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750"/>
              </a:spcBef>
              <a:spcAft>
                <a:spcPts val="0"/>
              </a:spcAft>
              <a:buClr>
                <a:schemeClr val="dk1"/>
              </a:buClr>
              <a:buSzPts val="1100"/>
              <a:buFont typeface="Arial"/>
              <a:buNone/>
            </a:pPr>
            <a:r>
              <a:rPr lang="en-GB" sz="2500" b="0" i="0" u="none" strike="noStrike" cap="none" dirty="0">
                <a:solidFill>
                  <a:srgbClr val="004360"/>
                </a:solidFill>
                <a:latin typeface="Calibri"/>
                <a:ea typeface="Calibri"/>
                <a:cs typeface="Calibri"/>
                <a:sym typeface="Calibri"/>
              </a:rPr>
              <a:t>The </a:t>
            </a:r>
            <a:r>
              <a:rPr lang="en-GB" sz="2500" b="0" i="0" u="none" strike="noStrike" cap="none" dirty="0">
                <a:solidFill>
                  <a:schemeClr val="accent2"/>
                </a:solidFill>
                <a:latin typeface="Calibri"/>
                <a:ea typeface="Calibri"/>
                <a:cs typeface="Calibri"/>
                <a:sym typeface="Calibri"/>
              </a:rPr>
              <a:t>A</a:t>
            </a:r>
            <a:r>
              <a:rPr lang="en-GB" sz="2500" b="0" i="0" u="none" strike="noStrike" cap="none" dirty="0">
                <a:solidFill>
                  <a:srgbClr val="004360"/>
                </a:solidFill>
                <a:latin typeface="Calibri"/>
                <a:ea typeface="Calibri"/>
                <a:cs typeface="Calibri"/>
                <a:sym typeface="Calibri"/>
              </a:rPr>
              <a:t>uthentication and </a:t>
            </a:r>
            <a:r>
              <a:rPr lang="en-GB" sz="2500" b="0" i="0" u="none" strike="noStrike" cap="none" dirty="0">
                <a:solidFill>
                  <a:schemeClr val="accent2"/>
                </a:solidFill>
                <a:latin typeface="Calibri"/>
                <a:ea typeface="Calibri"/>
                <a:cs typeface="Calibri"/>
                <a:sym typeface="Calibri"/>
              </a:rPr>
              <a:t>A</a:t>
            </a:r>
            <a:r>
              <a:rPr lang="en-GB" sz="2500" b="0" i="0" u="none" strike="noStrike" cap="none" dirty="0">
                <a:solidFill>
                  <a:srgbClr val="004360"/>
                </a:solidFill>
                <a:latin typeface="Calibri"/>
                <a:ea typeface="Calibri"/>
                <a:cs typeface="Calibri"/>
                <a:sym typeface="Calibri"/>
              </a:rPr>
              <a:t>uthorization For </a:t>
            </a:r>
            <a:r>
              <a:rPr lang="en-GB" sz="2500" b="0" i="0" u="none" strike="noStrike" cap="none" dirty="0">
                <a:solidFill>
                  <a:schemeClr val="accent2"/>
                </a:solidFill>
                <a:latin typeface="Calibri"/>
                <a:ea typeface="Calibri"/>
                <a:cs typeface="Calibri"/>
                <a:sym typeface="Calibri"/>
              </a:rPr>
              <a:t>R</a:t>
            </a:r>
            <a:r>
              <a:rPr lang="en-GB" sz="2500" b="0" i="0" u="none" strike="noStrike" cap="none" dirty="0">
                <a:solidFill>
                  <a:srgbClr val="004360"/>
                </a:solidFill>
                <a:latin typeface="Calibri"/>
                <a:ea typeface="Calibri"/>
                <a:cs typeface="Calibri"/>
                <a:sym typeface="Calibri"/>
              </a:rPr>
              <a:t>esearch and </a:t>
            </a:r>
            <a:r>
              <a:rPr lang="en-GB" sz="2500" b="0" i="0" u="none" strike="noStrike" cap="none" dirty="0">
                <a:solidFill>
                  <a:schemeClr val="accent2"/>
                </a:solidFill>
                <a:latin typeface="Calibri"/>
                <a:ea typeface="Calibri"/>
                <a:cs typeface="Calibri"/>
                <a:sym typeface="Calibri"/>
              </a:rPr>
              <a:t>C</a:t>
            </a:r>
            <a:r>
              <a:rPr lang="en-GB" sz="2500" b="0" i="0" u="none" strike="noStrike" cap="none" dirty="0">
                <a:solidFill>
                  <a:srgbClr val="004360"/>
                </a:solidFill>
                <a:latin typeface="Calibri"/>
                <a:ea typeface="Calibri"/>
                <a:cs typeface="Calibri"/>
                <a:sym typeface="Calibri"/>
              </a:rPr>
              <a:t>ollaborations </a:t>
            </a:r>
            <a:r>
              <a:rPr lang="en-GB" sz="2500" b="1" i="0" u="none" strike="noStrike" cap="none" dirty="0" err="1">
                <a:solidFill>
                  <a:schemeClr val="accent2"/>
                </a:solidFill>
                <a:latin typeface="Calibri"/>
                <a:ea typeface="Calibri"/>
                <a:cs typeface="Calibri"/>
                <a:sym typeface="Calibri"/>
              </a:rPr>
              <a:t>B</a:t>
            </a:r>
            <a:r>
              <a:rPr lang="en-GB" sz="2500" b="1" i="0" u="none" strike="noStrike" cap="none" dirty="0" err="1">
                <a:solidFill>
                  <a:srgbClr val="004360"/>
                </a:solidFill>
                <a:latin typeface="Calibri"/>
                <a:ea typeface="Calibri"/>
                <a:cs typeface="Calibri"/>
                <a:sym typeface="Calibri"/>
              </a:rPr>
              <a:t>lue</a:t>
            </a:r>
            <a:r>
              <a:rPr lang="en-GB" sz="2500" b="1" i="0" u="none" strike="noStrike" cap="none" dirty="0" err="1">
                <a:solidFill>
                  <a:srgbClr val="F57B20"/>
                </a:solidFill>
                <a:latin typeface="Calibri"/>
                <a:ea typeface="Calibri"/>
                <a:cs typeface="Calibri"/>
                <a:sym typeface="Calibri"/>
              </a:rPr>
              <a:t>P</a:t>
            </a:r>
            <a:r>
              <a:rPr lang="en-GB" sz="2500" b="1" i="0" u="none" strike="noStrike" cap="none" dirty="0" err="1">
                <a:solidFill>
                  <a:srgbClr val="004360"/>
                </a:solidFill>
                <a:latin typeface="Calibri"/>
                <a:ea typeface="Calibri"/>
                <a:cs typeface="Calibri"/>
                <a:sym typeface="Calibri"/>
              </a:rPr>
              <a:t>rint</a:t>
            </a:r>
            <a:r>
              <a:rPr lang="en-GB" sz="2500" b="1" i="0" u="none" strike="noStrike" cap="none" dirty="0">
                <a:solidFill>
                  <a:srgbClr val="004360"/>
                </a:solidFill>
                <a:latin typeface="Calibri"/>
                <a:ea typeface="Calibri"/>
                <a:cs typeface="Calibri"/>
                <a:sym typeface="Calibri"/>
              </a:rPr>
              <a:t> </a:t>
            </a:r>
            <a:r>
              <a:rPr lang="en-GB" sz="2500" b="1" i="0" u="none" strike="noStrike" cap="none" dirty="0">
                <a:solidFill>
                  <a:schemeClr val="accent2"/>
                </a:solidFill>
                <a:latin typeface="Calibri"/>
                <a:ea typeface="Calibri"/>
                <a:cs typeface="Calibri"/>
                <a:sym typeface="Calibri"/>
              </a:rPr>
              <a:t>A</a:t>
            </a:r>
            <a:r>
              <a:rPr lang="en-GB" sz="2500" b="1" i="0" u="none" strike="noStrike" cap="none" dirty="0">
                <a:solidFill>
                  <a:srgbClr val="004360"/>
                </a:solidFill>
                <a:latin typeface="Calibri"/>
                <a:ea typeface="Calibri"/>
                <a:cs typeface="Calibri"/>
                <a:sym typeface="Calibri"/>
              </a:rPr>
              <a:t>rchitecture</a:t>
            </a:r>
            <a:r>
              <a:rPr lang="en-GB" sz="2500" b="0" i="0" u="none" strike="noStrike" cap="none" dirty="0">
                <a:solidFill>
                  <a:srgbClr val="004360"/>
                </a:solidFill>
                <a:latin typeface="Calibri"/>
                <a:ea typeface="Calibri"/>
                <a:cs typeface="Calibri"/>
                <a:sym typeface="Calibri"/>
              </a:rPr>
              <a:t> provides </a:t>
            </a:r>
            <a:r>
              <a:rPr lang="en-GB" sz="2500" b="1" i="0" u="none" strike="noStrike" cap="none" dirty="0">
                <a:solidFill>
                  <a:srgbClr val="004360"/>
                </a:solidFill>
                <a:latin typeface="Calibri"/>
                <a:ea typeface="Calibri"/>
                <a:cs typeface="Calibri"/>
                <a:sym typeface="Calibri"/>
              </a:rPr>
              <a:t>a set of building blocks</a:t>
            </a:r>
            <a:r>
              <a:rPr lang="en-GB" sz="2500" b="0" i="0" u="none" strike="noStrike" cap="none" dirty="0">
                <a:solidFill>
                  <a:srgbClr val="004360"/>
                </a:solidFill>
                <a:latin typeface="Calibri"/>
                <a:ea typeface="Calibri"/>
                <a:cs typeface="Calibri"/>
                <a:sym typeface="Calibri"/>
              </a:rPr>
              <a:t> for software architects and technical decision makers who are designing and implementing access management solutions for international research collaborations. By design the AARC BPA is </a:t>
            </a:r>
            <a:r>
              <a:rPr lang="en-GB" sz="2500" b="1" i="0" u="none" strike="noStrike" cap="none" dirty="0">
                <a:solidFill>
                  <a:srgbClr val="004360"/>
                </a:solidFill>
                <a:latin typeface="Calibri"/>
                <a:ea typeface="Calibri"/>
                <a:cs typeface="Calibri"/>
                <a:sym typeface="Calibri"/>
              </a:rPr>
              <a:t>technology agnostic </a:t>
            </a:r>
            <a:r>
              <a:rPr lang="en-GB" sz="2500" b="0" i="0" u="none" strike="noStrike" cap="none" dirty="0">
                <a:solidFill>
                  <a:srgbClr val="004360"/>
                </a:solidFill>
                <a:latin typeface="Calibri"/>
                <a:ea typeface="Calibri"/>
                <a:cs typeface="Calibri"/>
                <a:sym typeface="Calibri"/>
              </a:rPr>
              <a:t>and provides an </a:t>
            </a:r>
            <a:r>
              <a:rPr lang="en-GB" sz="2500" b="1" i="0" u="none" strike="noStrike" cap="none" dirty="0" smtClean="0">
                <a:solidFill>
                  <a:srgbClr val="004360"/>
                </a:solidFill>
                <a:latin typeface="Calibri"/>
                <a:ea typeface="Calibri"/>
                <a:cs typeface="Calibri"/>
                <a:sym typeface="Calibri"/>
              </a:rPr>
              <a:t>architectural design </a:t>
            </a:r>
            <a:r>
              <a:rPr lang="en-GB" sz="2500" b="0" i="0" u="none" strike="noStrike" cap="none" dirty="0" smtClean="0">
                <a:solidFill>
                  <a:srgbClr val="004360"/>
                </a:solidFill>
                <a:latin typeface="Calibri"/>
                <a:ea typeface="Calibri"/>
                <a:cs typeface="Calibri"/>
                <a:sym typeface="Calibri"/>
              </a:rPr>
              <a:t>for </a:t>
            </a:r>
            <a:r>
              <a:rPr lang="en-GB" sz="2500" b="0" i="0" u="none" strike="noStrike" cap="none" dirty="0">
                <a:solidFill>
                  <a:srgbClr val="004360"/>
                </a:solidFill>
                <a:latin typeface="Calibri"/>
                <a:ea typeface="Calibri"/>
                <a:cs typeface="Calibri"/>
                <a:sym typeface="Calibri"/>
              </a:rPr>
              <a:t>those the deploy AAIs. </a:t>
            </a:r>
            <a:endParaRPr sz="2500" b="0" i="0" u="none" strike="noStrike" cap="none" dirty="0">
              <a:solidFill>
                <a:srgbClr val="004360"/>
              </a:solidFill>
              <a:latin typeface="Calibri"/>
              <a:ea typeface="Calibri"/>
              <a:cs typeface="Calibri"/>
              <a:sym typeface="Calibri"/>
            </a:endParaRPr>
          </a:p>
        </p:txBody>
      </p:sp>
      <p:sp>
        <p:nvSpPr>
          <p:cNvPr id="606" name="Google Shape;606;g2e2ee80552d_0_52"/>
          <p:cNvSpPr txBox="1"/>
          <p:nvPr/>
        </p:nvSpPr>
        <p:spPr>
          <a:xfrm>
            <a:off x="543750" y="4446650"/>
            <a:ext cx="10726500" cy="569400"/>
          </a:xfrm>
          <a:prstGeom prst="rect">
            <a:avLst/>
          </a:prstGeom>
          <a:noFill/>
          <a:ln>
            <a:noFill/>
          </a:ln>
        </p:spPr>
        <p:txBody>
          <a:bodyPr spcFirstLastPara="1" wrap="square" lIns="91425" tIns="91425" rIns="91425" bIns="91425" anchor="t" anchorCtr="0">
            <a:spAutoFit/>
          </a:bodyPr>
          <a:lstStyle/>
          <a:p>
            <a:pPr marL="457200" marR="0" lvl="0" indent="-228600" algn="l" rtl="0">
              <a:lnSpc>
                <a:spcPct val="115000"/>
              </a:lnSpc>
              <a:spcBef>
                <a:spcPts val="1200"/>
              </a:spcBef>
              <a:spcAft>
                <a:spcPts val="0"/>
              </a:spcAft>
              <a:buClr>
                <a:schemeClr val="dk1"/>
              </a:buClr>
              <a:buSzPts val="800"/>
              <a:buFont typeface="Calibri"/>
              <a:buNone/>
            </a:pPr>
            <a:endParaRPr sz="2500" b="0" i="0" u="none" strike="noStrike" cap="none">
              <a:solidFill>
                <a:srgbClr val="004360"/>
              </a:solidFill>
              <a:latin typeface="Calibri"/>
              <a:ea typeface="Calibri"/>
              <a:cs typeface="Calibri"/>
              <a:sym typeface="Calibri"/>
            </a:endParaRPr>
          </a:p>
        </p:txBody>
      </p:sp>
      <p:sp>
        <p:nvSpPr>
          <p:cNvPr id="608" name="Google Shape;608;g2e2ee80552d_0_5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30</a:t>
            </a:fld>
            <a:endParaRPr lang="en-GB"/>
          </a:p>
        </p:txBody>
      </p:sp>
      <p:sp>
        <p:nvSpPr>
          <p:cNvPr id="4" name="Title 3"/>
          <p:cNvSpPr>
            <a:spLocks noGrp="1"/>
          </p:cNvSpPr>
          <p:nvPr>
            <p:ph type="title"/>
          </p:nvPr>
        </p:nvSpPr>
        <p:spPr/>
        <p:txBody>
          <a:bodyPr/>
          <a:lstStyle/>
          <a:p>
            <a:r>
              <a:rPr lang="en-GB" dirty="0" smtClean="0"/>
              <a:t>Automatically constructing notices? Will that work? We can at least try!</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094984984"/>
              </p:ext>
            </p:extLst>
          </p:nvPr>
        </p:nvGraphicFramePr>
        <p:xfrm>
          <a:off x="546426" y="1400349"/>
          <a:ext cx="6235374" cy="4848838"/>
        </p:xfrm>
        <a:graphic>
          <a:graphicData uri="http://schemas.openxmlformats.org/drawingml/2006/table">
            <a:tbl>
              <a:tblPr/>
              <a:tblGrid>
                <a:gridCol w="6235374">
                  <a:extLst>
                    <a:ext uri="{9D8B030D-6E8A-4147-A177-3AD203B41FA5}">
                      <a16:colId xmlns:a16="http://schemas.microsoft.com/office/drawing/2014/main" val="3791177821"/>
                    </a:ext>
                  </a:extLst>
                </a:gridCol>
              </a:tblGrid>
              <a:tr h="4532312">
                <a:tc>
                  <a:txBody>
                    <a:bodyPr/>
                    <a:lstStyle/>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"id": "urn:doi:10.60953/68611c23-ccc7-4199-96fe-74a7e6021815",</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aut_name</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"Nikhef",</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1649023200,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604800,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"helldesk@nikhef.nl",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"information-security@nikhef.nl"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"abuse@nikhef.nl"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privacy_contacts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"privacy@nikhef.nl"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solidFill>
                          <a:effectLst/>
                          <a:latin typeface="Courier New" panose="02070309020205020404" pitchFamily="49" charset="0"/>
                          <a:ea typeface="Courier New" panose="02070309020205020404" pitchFamily="49" charset="0"/>
                        </a:rPr>
                        <a:t>"</a:t>
                      </a:r>
                      <a:r>
                        <a:rPr lang="en-GB" sz="1000" b="1" dirty="0" err="1">
                          <a:solidFill>
                            <a:schemeClr val="tx1"/>
                          </a:solidFill>
                          <a:effectLst/>
                          <a:latin typeface="Courier New" panose="02070309020205020404" pitchFamily="49" charset="0"/>
                          <a:ea typeface="Courier New" panose="02070309020205020404" pitchFamily="49" charset="0"/>
                        </a:rPr>
                        <a:t>policy_class</a:t>
                      </a:r>
                      <a:r>
                        <a:rPr lang="en-GB" sz="1000" b="1" dirty="0">
                          <a:solidFill>
                            <a:schemeClr val="tx1"/>
                          </a:solidFill>
                          <a:effectLst/>
                          <a:latin typeface="Courier New" panose="02070309020205020404" pitchFamily="49" charset="0"/>
                          <a:ea typeface="Courier New" panose="02070309020205020404" pitchFamily="49" charset="0"/>
                        </a:rPr>
                        <a:t>": "acceptable-use",</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notice_refresh_period</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34214400,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a:t>
                      </a:r>
                      <a:r>
                        <a:rPr lang="en-GB" sz="1000" b="1" dirty="0" err="1">
                          <a:solidFill>
                            <a:schemeClr val="tx1"/>
                          </a:solidFill>
                          <a:effectLst/>
                          <a:latin typeface="Courier New" panose="02070309020205020404" pitchFamily="49" charset="0"/>
                          <a:ea typeface="Courier New" panose="02070309020205020404" pitchFamily="49" charset="0"/>
                        </a:rPr>
                        <a:t>includes_policy_uris</a:t>
                      </a:r>
                      <a:r>
                        <a:rPr lang="en-GB" sz="1000" b="1" dirty="0">
                          <a:solidFill>
                            <a:schemeClr val="tx1"/>
                          </a:solidFill>
                          <a:effectLst/>
                          <a:latin typeface="Courier New" panose="02070309020205020404" pitchFamily="49" charset="0"/>
                          <a:ea typeface="Courier New" panose="02070309020205020404" pitchFamily="49" charset="0"/>
                        </a:rPr>
                        <a:t>": [</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"https://documents.egi.eu/document/2623"</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"https://www.nikhef.nl/aup/",</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nl-NL" sz="1000" b="1" dirty="0">
                          <a:solidFill>
                            <a:schemeClr val="tx1"/>
                          </a:solidFill>
                          <a:effectLst/>
                          <a:latin typeface="Courier New" panose="02070309020205020404" pitchFamily="49" charset="0"/>
                          <a:ea typeface="Courier New" panose="02070309020205020404" pitchFamily="49" charset="0"/>
                        </a:rPr>
                        <a:t>"</a:t>
                      </a:r>
                      <a:r>
                        <a:rPr lang="nl-NL" sz="1000" b="1" dirty="0" err="1">
                          <a:solidFill>
                            <a:schemeClr val="tx1"/>
                          </a:solidFill>
                          <a:effectLst/>
                          <a:latin typeface="Courier New" panose="02070309020205020404" pitchFamily="49" charset="0"/>
                          <a:ea typeface="Courier New" panose="02070309020205020404" pitchFamily="49" charset="0"/>
                        </a:rPr>
                        <a:t>description#nl_NL</a:t>
                      </a:r>
                      <a:r>
                        <a:rPr lang="nl-NL" sz="1000" b="1" dirty="0">
                          <a:solidFill>
                            <a:schemeClr val="tx1"/>
                          </a:solidFill>
                          <a:effectLst/>
                          <a:latin typeface="Courier New" panose="02070309020205020404" pitchFamily="49" charset="0"/>
                          <a:ea typeface="Courier New" panose="02070309020205020404" pitchFamily="49" charset="0"/>
                        </a:rPr>
                        <a:t>": "Deze Gebruiksvoorwaarden betreffen het gebruik van netwerk en computers bij Nikhef. Iedere gebruiker van deze middelen of diensten wordt geacht op hoogte te zijn van deze voorwaarden en deze na te leven.",</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nl-NL"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"description": "This Acceptable Use Policy governs the use of the Nikhef networking and computer services; all users of these services are expected to understand and comply to these rules."</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59933" marR="59933" marT="59933" marB="59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86676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42035424"/>
              </p:ext>
            </p:extLst>
          </p:nvPr>
        </p:nvGraphicFramePr>
        <p:xfrm>
          <a:off x="4616857" y="1545181"/>
          <a:ext cx="7365593" cy="4236847"/>
        </p:xfrm>
        <a:graphic>
          <a:graphicData uri="http://schemas.openxmlformats.org/drawingml/2006/table">
            <a:tbl>
              <a:tblPr/>
              <a:tblGrid>
                <a:gridCol w="7365593">
                  <a:extLst>
                    <a:ext uri="{9D8B030D-6E8A-4147-A177-3AD203B41FA5}">
                      <a16:colId xmlns:a16="http://schemas.microsoft.com/office/drawing/2014/main" val="1690803214"/>
                    </a:ext>
                  </a:extLst>
                </a:gridCol>
              </a:tblGrid>
              <a:tr h="0">
                <a:tc>
                  <a:txBody>
                    <a:bodyPr/>
                    <a:lstStyle/>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"id": "https://operations-portal.egi.eu/</a:t>
                      </a:r>
                      <a:r>
                        <a:rPr lang="en-GB" sz="1200" b="1" dirty="0" err="1">
                          <a:solidFill>
                            <a:schemeClr val="tx1"/>
                          </a:solidFill>
                          <a:effectLst/>
                          <a:latin typeface="Courier New" panose="02070309020205020404" pitchFamily="49" charset="0"/>
                          <a:ea typeface="Courier New" panose="02070309020205020404" pitchFamily="49" charset="0"/>
                        </a:rPr>
                        <a:t>vo</a:t>
                      </a:r>
                      <a:r>
                        <a:rPr lang="en-GB" sz="1200" b="1" dirty="0">
                          <a:solidFill>
                            <a:schemeClr val="tx1"/>
                          </a:solidFill>
                          <a:effectLst/>
                          <a:latin typeface="Courier New" panose="02070309020205020404" pitchFamily="49" charset="0"/>
                          <a:ea typeface="Courier New" panose="02070309020205020404" pitchFamily="49" charset="0"/>
                        </a:rPr>
                        <a:t>/view/</a:t>
                      </a:r>
                      <a:r>
                        <a:rPr lang="en-GB" sz="1200" b="1" dirty="0" err="1">
                          <a:solidFill>
                            <a:schemeClr val="tx1"/>
                          </a:solidFill>
                          <a:effectLst/>
                          <a:latin typeface="Courier New" panose="02070309020205020404" pitchFamily="49" charset="0"/>
                          <a:ea typeface="Courier New" panose="02070309020205020404" pitchFamily="49" charset="0"/>
                        </a:rPr>
                        <a:t>voname</a:t>
                      </a:r>
                      <a:r>
                        <a:rPr lang="en-GB" sz="1200" b="1" dirty="0">
                          <a:solidFill>
                            <a:schemeClr val="tx1"/>
                          </a:solidFill>
                          <a:effectLst/>
                          <a:latin typeface="Courier New" panose="02070309020205020404" pitchFamily="49" charset="0"/>
                          <a:ea typeface="Courier New" panose="02070309020205020404" pitchFamily="49" charset="0"/>
                        </a:rPr>
                        <a:t>/xenon.biggrid.nl",</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"https://xenonexperiment.org/",</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aut_name</a:t>
                      </a:r>
                      <a:r>
                        <a:rPr lang="en-GB" sz="1200" b="1" dirty="0">
                          <a:solidFill>
                            <a:schemeClr val="tx1"/>
                          </a:solidFill>
                          <a:effectLst/>
                          <a:latin typeface="Courier New" panose="02070309020205020404" pitchFamily="49" charset="0"/>
                          <a:ea typeface="Courier New" panose="02070309020205020404" pitchFamily="49" charset="0"/>
                        </a:rPr>
                        <a:t>": "Xenon-</a:t>
                      </a:r>
                      <a:r>
                        <a:rPr lang="en-GB" sz="1200" b="1" dirty="0" err="1">
                          <a:solidFill>
                            <a:schemeClr val="tx1"/>
                          </a:solidFill>
                          <a:effectLst/>
                          <a:latin typeface="Courier New" panose="02070309020205020404" pitchFamily="49" charset="0"/>
                          <a:ea typeface="Courier New" panose="02070309020205020404" pitchFamily="49" charset="0"/>
                        </a:rPr>
                        <a:t>nT</a:t>
                      </a:r>
                      <a:r>
                        <a:rPr lang="en-GB" sz="1200" b="1" dirty="0">
                          <a:solidFill>
                            <a:schemeClr val="tx1"/>
                          </a:solidFill>
                          <a:effectLst/>
                          <a:latin typeface="Courier New" panose="02070309020205020404" pitchFamily="49" charset="0"/>
                          <a:ea typeface="Courier New" panose="02070309020205020404" pitchFamily="49" charset="0"/>
                        </a:rPr>
                        <a:t> collaboration",</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1311890400,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31557600,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"grid.support@nikhef.nl",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"vo-xenon-admins@biggrid.nl"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policy_class</a:t>
                      </a:r>
                      <a:r>
                        <a:rPr lang="en-GB" sz="1200" b="1" dirty="0">
                          <a:solidFill>
                            <a:schemeClr val="tx1"/>
                          </a:solidFill>
                          <a:effectLst/>
                          <a:latin typeface="Courier New" panose="02070309020205020404" pitchFamily="49" charset="0"/>
                          <a:ea typeface="Courier New" panose="02070309020205020404" pitchFamily="49" charset="0"/>
                        </a:rPr>
                        <a:t>": "purpose",</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r>
                        <a:rPr lang="en-GB" sz="1200" b="1" dirty="0" err="1">
                          <a:solidFill>
                            <a:schemeClr val="tx1"/>
                          </a:solidFill>
                          <a:effectLst/>
                          <a:latin typeface="Courier New" panose="02070309020205020404" pitchFamily="49" charset="0"/>
                          <a:ea typeface="Courier New" panose="02070309020205020404" pitchFamily="49" charset="0"/>
                        </a:rPr>
                        <a:t>augments_policy_uris</a:t>
                      </a: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"https://wise-community.org/wise-baseline-</a:t>
                      </a:r>
                      <a:r>
                        <a:rPr lang="en-GB" sz="1200" b="1" dirty="0" err="1">
                          <a:solidFill>
                            <a:schemeClr val="tx1"/>
                          </a:solidFill>
                          <a:effectLst/>
                          <a:latin typeface="Courier New" panose="02070309020205020404" pitchFamily="49" charset="0"/>
                          <a:ea typeface="Courier New" panose="02070309020205020404" pitchFamily="49" charset="0"/>
                        </a:rPr>
                        <a:t>aup</a:t>
                      </a:r>
                      <a:r>
                        <a:rPr lang="en-GB" sz="1200" b="1" dirty="0">
                          <a:solidFill>
                            <a:schemeClr val="tx1"/>
                          </a:solidFill>
                          <a:effectLst/>
                          <a:latin typeface="Courier New" panose="02070309020205020404" pitchFamily="49" charset="0"/>
                          <a:ea typeface="Courier New" panose="02070309020205020404" pitchFamily="49" charset="0"/>
                        </a:rPr>
                        <a:t>/v1/"</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"https://operations-portal.egi.eu/</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/view/</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voname</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/xenon.biggrid.nl",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"description": "detector construction and experiment analysis for the search of dark matter using Xenon detectors"</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363224"/>
                  </a:ext>
                </a:extLst>
              </a:tr>
            </a:tbl>
          </a:graphicData>
        </a:graphic>
      </p:graphicFrame>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extLst>
      <p:ext uri="{BB962C8B-B14F-4D97-AF65-F5344CB8AC3E}">
        <p14:creationId xmlns:p14="http://schemas.microsoft.com/office/powerpoint/2010/main" val="2693808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2e4a979e51d_0_0"/>
          <p:cNvSpPr txBox="1">
            <a:spLocks noGrp="1"/>
          </p:cNvSpPr>
          <p:nvPr>
            <p:ph type="body" idx="1"/>
          </p:nvPr>
        </p:nvSpPr>
        <p:spPr>
          <a:xfrm>
            <a:off x="444500" y="1439325"/>
            <a:ext cx="5638500" cy="2473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50"/>
              </a:spcBef>
              <a:spcAft>
                <a:spcPts val="0"/>
              </a:spcAft>
              <a:buClr>
                <a:srgbClr val="004360"/>
              </a:buClr>
              <a:buSzPts val="2200"/>
              <a:buNone/>
            </a:pPr>
            <a:r>
              <a:rPr lang="en-GB" i="1" smtClean="0"/>
              <a:t>“small to mid-sized communities do not have the resources to maintain a bespoke community management policy”</a:t>
            </a:r>
            <a:endParaRPr smtClean="0"/>
          </a:p>
          <a:p>
            <a:pPr marL="0" lvl="0" indent="0" algn="l" rtl="0">
              <a:lnSpc>
                <a:spcPct val="100000"/>
              </a:lnSpc>
              <a:spcBef>
                <a:spcPts val="1050"/>
              </a:spcBef>
              <a:spcAft>
                <a:spcPts val="0"/>
              </a:spcAft>
              <a:buClr>
                <a:srgbClr val="004360"/>
              </a:buClr>
              <a:buSzPts val="2200"/>
              <a:buNone/>
            </a:pPr>
            <a:r>
              <a:rPr lang="en-GB" smtClean="0"/>
              <a:t>this leaves communities </a:t>
            </a:r>
            <a:r>
              <a:rPr lang="en-GB" i="1" smtClean="0"/>
              <a:t>and SP operators </a:t>
            </a:r>
            <a:r>
              <a:rPr lang="en-GB" smtClean="0"/>
              <a:t>unclear about trust assurance level of members </a:t>
            </a:r>
            <a:endParaRPr/>
          </a:p>
        </p:txBody>
      </p:sp>
      <p:sp>
        <p:nvSpPr>
          <p:cNvPr id="962" name="Google Shape;962;g2e4a979e51d_0_0"/>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smtClean="0"/>
              <a:t>31</a:t>
            </a:fld>
            <a:endParaRPr/>
          </a:p>
        </p:txBody>
      </p:sp>
      <p:sp>
        <p:nvSpPr>
          <p:cNvPr id="963" name="Google Shape;963;g2e4a979e51d_0_0"/>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smtClean="0"/>
              <a:t>Next: helping out the community: policy toolkit for communities &amp; trust</a:t>
            </a:r>
            <a:endParaRPr dirty="0"/>
          </a:p>
        </p:txBody>
      </p:sp>
      <p:pic>
        <p:nvPicPr>
          <p:cNvPr id="964" name="Google Shape;964;g2e4a979e51d_0_0"/>
          <p:cNvPicPr preferRelativeResize="0"/>
          <p:nvPr/>
        </p:nvPicPr>
        <p:blipFill rotWithShape="1">
          <a:blip r:embed="rId3">
            <a:alphaModFix/>
          </a:blip>
          <a:srcRect/>
          <a:stretch/>
        </p:blipFill>
        <p:spPr>
          <a:xfrm>
            <a:off x="737654" y="3485321"/>
            <a:ext cx="4695094" cy="1206560"/>
          </a:xfrm>
          <a:prstGeom prst="rect">
            <a:avLst/>
          </a:prstGeom>
          <a:noFill/>
          <a:ln>
            <a:noFill/>
          </a:ln>
        </p:spPr>
      </p:pic>
      <p:sp>
        <p:nvSpPr>
          <p:cNvPr id="965" name="Google Shape;965;g2e4a979e51d_0_0"/>
          <p:cNvSpPr txBox="1"/>
          <p:nvPr/>
        </p:nvSpPr>
        <p:spPr>
          <a:xfrm>
            <a:off x="8663275" y="1400350"/>
            <a:ext cx="3215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solidFill>
                  <a:srgbClr val="004360"/>
                </a:solidFill>
                <a:latin typeface="Calibri"/>
                <a:ea typeface="Calibri"/>
                <a:cs typeface="Calibri"/>
                <a:sym typeface="Calibri"/>
              </a:rPr>
              <a:t>Today’s BPA proxy links attributes </a:t>
            </a:r>
            <a:r>
              <a:rPr lang="en-GB" sz="2200" b="1">
                <a:solidFill>
                  <a:srgbClr val="004360"/>
                </a:solidFill>
                <a:latin typeface="Calibri"/>
                <a:ea typeface="Calibri"/>
                <a:cs typeface="Calibri"/>
                <a:sym typeface="Calibri"/>
              </a:rPr>
              <a:t>as well as </a:t>
            </a:r>
            <a:r>
              <a:rPr lang="en-GB" sz="2200">
                <a:solidFill>
                  <a:srgbClr val="004360"/>
                </a:solidFill>
                <a:latin typeface="Calibri"/>
                <a:ea typeface="Calibri"/>
                <a:cs typeface="Calibri"/>
                <a:sym typeface="Calibri"/>
              </a:rPr>
              <a:t>trust</a:t>
            </a:r>
            <a:endParaRPr/>
          </a:p>
        </p:txBody>
      </p:sp>
      <p:pic>
        <p:nvPicPr>
          <p:cNvPr id="966" name="Google Shape;966;g2e4a979e51d_0_0"/>
          <p:cNvPicPr preferRelativeResize="0"/>
          <p:nvPr/>
        </p:nvPicPr>
        <p:blipFill rotWithShape="1">
          <a:blip r:embed="rId4">
            <a:alphaModFix/>
          </a:blip>
          <a:srcRect/>
          <a:stretch/>
        </p:blipFill>
        <p:spPr>
          <a:xfrm>
            <a:off x="6212900" y="1439325"/>
            <a:ext cx="2450363" cy="3161045"/>
          </a:xfrm>
          <a:prstGeom prst="rect">
            <a:avLst/>
          </a:prstGeom>
          <a:noFill/>
          <a:ln>
            <a:noFill/>
          </a:ln>
        </p:spPr>
      </p:pic>
      <p:pic>
        <p:nvPicPr>
          <p:cNvPr id="967" name="Google Shape;967;g2e4a979e51d_0_0"/>
          <p:cNvPicPr preferRelativeResize="0"/>
          <p:nvPr/>
        </p:nvPicPr>
        <p:blipFill rotWithShape="1">
          <a:blip r:embed="rId5">
            <a:alphaModFix/>
          </a:blip>
          <a:srcRect/>
          <a:stretch/>
        </p:blipFill>
        <p:spPr>
          <a:xfrm>
            <a:off x="8255902" y="4114798"/>
            <a:ext cx="3546900" cy="2103399"/>
          </a:xfrm>
          <a:prstGeom prst="rect">
            <a:avLst/>
          </a:prstGeom>
          <a:noFill/>
          <a:ln>
            <a:noFill/>
          </a:ln>
        </p:spPr>
      </p:pic>
      <p:sp>
        <p:nvSpPr>
          <p:cNvPr id="968" name="Google Shape;968;g2e4a979e51d_0_0"/>
          <p:cNvSpPr txBox="1"/>
          <p:nvPr/>
        </p:nvSpPr>
        <p:spPr>
          <a:xfrm>
            <a:off x="1034000" y="5259175"/>
            <a:ext cx="7221900" cy="86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2200">
                <a:solidFill>
                  <a:srgbClr val="004360"/>
                </a:solidFill>
                <a:latin typeface="Calibri"/>
                <a:ea typeface="Calibri"/>
                <a:cs typeface="Calibri"/>
                <a:sym typeface="Calibri"/>
              </a:rPr>
              <a:t>And what about assurance: we’ll have more, and maybe more reliable, sources of assurance in the near term?</a:t>
            </a:r>
            <a:endParaRPr/>
          </a:p>
        </p:txBody>
      </p:sp>
      <p:sp>
        <p:nvSpPr>
          <p:cNvPr id="5" name="Footer Placeholder 4"/>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e2953a4e95_0_2342"/>
          <p:cNvSpPr txBox="1">
            <a:spLocks noGrp="1"/>
          </p:cNvSpPr>
          <p:nvPr>
            <p:ph type="body" idx="1"/>
          </p:nvPr>
        </p:nvSpPr>
        <p:spPr>
          <a:xfrm>
            <a:off x="2471500" y="1613425"/>
            <a:ext cx="7415450" cy="1725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800"/>
              </a:spcBef>
              <a:spcAft>
                <a:spcPts val="0"/>
              </a:spcAft>
              <a:buClr>
                <a:schemeClr val="dk1"/>
              </a:buClr>
              <a:buSzPts val="1100"/>
              <a:buFont typeface="Arial"/>
              <a:buNone/>
            </a:pPr>
            <a:r>
              <a:rPr lang="en-GB" sz="2308" b="1" dirty="0"/>
              <a:t>Use Cases Collection and Analysis</a:t>
            </a:r>
            <a:endParaRPr sz="2308" b="1" dirty="0"/>
          </a:p>
          <a:p>
            <a:pPr marL="0" lvl="0" indent="0" algn="l" rtl="0">
              <a:lnSpc>
                <a:spcPct val="115000"/>
              </a:lnSpc>
              <a:spcBef>
                <a:spcPts val="800"/>
              </a:spcBef>
              <a:spcAft>
                <a:spcPts val="0"/>
              </a:spcAft>
              <a:buSzPts val="2200"/>
              <a:buNone/>
            </a:pPr>
            <a:r>
              <a:rPr lang="en-GB" sz="2308" dirty="0"/>
              <a:t>with the large ESFRI RIs, clusters, </a:t>
            </a:r>
            <a:r>
              <a:rPr lang="en-GB" sz="2308" dirty="0" smtClean="0"/>
              <a:t>FIM4R communities, and EOSC national </a:t>
            </a:r>
            <a:r>
              <a:rPr lang="en-GB" sz="2308" dirty="0"/>
              <a:t>nodes to </a:t>
            </a:r>
            <a:r>
              <a:rPr lang="en-GB" sz="2308" dirty="0" smtClean="0"/>
              <a:t>validate </a:t>
            </a:r>
            <a:r>
              <a:rPr lang="en-GB" sz="2308" dirty="0"/>
              <a:t>BPA effectiveness and act as a flywheel to increase its application</a:t>
            </a:r>
            <a:endParaRPr dirty="0"/>
          </a:p>
        </p:txBody>
      </p:sp>
      <p:sp>
        <p:nvSpPr>
          <p:cNvPr id="728" name="Google Shape;728;g2e2953a4e95_0_234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32</a:t>
            </a:fld>
            <a:endParaRPr/>
          </a:p>
        </p:txBody>
      </p:sp>
      <p:sp>
        <p:nvSpPr>
          <p:cNvPr id="729" name="Google Shape;729;g2e2953a4e95_0_2342"/>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600"/>
              <a:t>Right now in AARC TREE: </a:t>
            </a:r>
            <a:endParaRPr sz="2600"/>
          </a:p>
          <a:p>
            <a:pPr marL="0" lvl="0" indent="0" algn="l" rtl="0">
              <a:lnSpc>
                <a:spcPct val="90000"/>
              </a:lnSpc>
              <a:spcBef>
                <a:spcPts val="0"/>
              </a:spcBef>
              <a:spcAft>
                <a:spcPts val="0"/>
              </a:spcAft>
              <a:buSzPts val="1800"/>
              <a:buNone/>
            </a:pPr>
            <a:r>
              <a:rPr lang="en-GB" i="1">
                <a:solidFill>
                  <a:schemeClr val="accent2"/>
                </a:solidFill>
              </a:rPr>
              <a:t>Time to engage ?</a:t>
            </a:r>
            <a:endParaRPr i="1">
              <a:solidFill>
                <a:schemeClr val="accent2"/>
              </a:solidFill>
            </a:endParaRPr>
          </a:p>
        </p:txBody>
      </p:sp>
      <p:pic>
        <p:nvPicPr>
          <p:cNvPr id="730" name="Google Shape;730;g2e2953a4e95_0_2342"/>
          <p:cNvPicPr preferRelativeResize="0"/>
          <p:nvPr/>
        </p:nvPicPr>
        <p:blipFill rotWithShape="1">
          <a:blip r:embed="rId3">
            <a:alphaModFix/>
          </a:blip>
          <a:srcRect/>
          <a:stretch/>
        </p:blipFill>
        <p:spPr>
          <a:xfrm>
            <a:off x="564000" y="1824329"/>
            <a:ext cx="1553425" cy="1514421"/>
          </a:xfrm>
          <a:prstGeom prst="rect">
            <a:avLst/>
          </a:prstGeom>
          <a:noFill/>
          <a:ln>
            <a:noFill/>
          </a:ln>
        </p:spPr>
      </p:pic>
      <p:pic>
        <p:nvPicPr>
          <p:cNvPr id="731" name="Google Shape;731;g2e2953a4e95_0_2342"/>
          <p:cNvPicPr preferRelativeResize="0"/>
          <p:nvPr/>
        </p:nvPicPr>
        <p:blipFill rotWithShape="1">
          <a:blip r:embed="rId4">
            <a:alphaModFix/>
          </a:blip>
          <a:srcRect/>
          <a:stretch/>
        </p:blipFill>
        <p:spPr>
          <a:xfrm>
            <a:off x="455815" y="3773001"/>
            <a:ext cx="1553436" cy="1725300"/>
          </a:xfrm>
          <a:prstGeom prst="rect">
            <a:avLst/>
          </a:prstGeom>
          <a:noFill/>
          <a:ln>
            <a:noFill/>
          </a:ln>
        </p:spPr>
      </p:pic>
      <p:sp>
        <p:nvSpPr>
          <p:cNvPr id="732" name="Google Shape;732;g2e2953a4e95_0_2342"/>
          <p:cNvSpPr txBox="1"/>
          <p:nvPr/>
        </p:nvSpPr>
        <p:spPr>
          <a:xfrm>
            <a:off x="2542100" y="3848600"/>
            <a:ext cx="6801900" cy="195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2300"/>
              <a:buFont typeface="Arial"/>
              <a:buNone/>
            </a:pPr>
            <a:r>
              <a:rPr lang="en-GB" sz="2300" b="1" i="0" u="none" strike="noStrike" cap="none" dirty="0">
                <a:solidFill>
                  <a:srgbClr val="004360"/>
                </a:solidFill>
                <a:latin typeface="Calibri"/>
                <a:ea typeface="Calibri"/>
                <a:cs typeface="Calibri"/>
                <a:sym typeface="Calibri"/>
              </a:rPr>
              <a:t>Compendium &amp; Recommendations</a:t>
            </a:r>
            <a:endParaRPr sz="2300" b="1" i="0" u="none" strike="noStrike" cap="none" dirty="0">
              <a:solidFill>
                <a:srgbClr val="004360"/>
              </a:solidFill>
              <a:latin typeface="Calibri"/>
              <a:ea typeface="Calibri"/>
              <a:cs typeface="Calibri"/>
              <a:sym typeface="Calibri"/>
            </a:endParaRPr>
          </a:p>
          <a:p>
            <a:pPr marL="0" marR="0" lvl="0" indent="0" algn="l" rtl="0">
              <a:lnSpc>
                <a:spcPct val="115000"/>
              </a:lnSpc>
              <a:spcBef>
                <a:spcPts val="800"/>
              </a:spcBef>
              <a:spcAft>
                <a:spcPts val="300"/>
              </a:spcAft>
              <a:buClr>
                <a:srgbClr val="000000"/>
              </a:buClr>
              <a:buSzPts val="2300"/>
              <a:buFont typeface="Arial"/>
              <a:buNone/>
            </a:pPr>
            <a:r>
              <a:rPr lang="en-GB" sz="2300" b="0" i="0" u="none" strike="noStrike" cap="none" dirty="0">
                <a:solidFill>
                  <a:schemeClr val="dk1"/>
                </a:solidFill>
                <a:latin typeface="Arial"/>
                <a:ea typeface="Arial"/>
                <a:cs typeface="Arial"/>
                <a:sym typeface="Arial"/>
              </a:rPr>
              <a:t>H</a:t>
            </a:r>
            <a:r>
              <a:rPr lang="en-GB" sz="2300" b="0" i="0" u="none" strike="noStrike" cap="none" dirty="0">
                <a:solidFill>
                  <a:srgbClr val="004360"/>
                </a:solidFill>
                <a:latin typeface="Calibri"/>
                <a:ea typeface="Calibri"/>
                <a:cs typeface="Calibri"/>
                <a:sym typeface="Calibri"/>
              </a:rPr>
              <a:t>ave the validators and use cases have a broader impact by promoting them as ‘community good practice’ examples – and telling the world about it.</a:t>
            </a:r>
            <a:endParaRPr sz="2300" b="0" i="0" u="none" strike="noStrike" cap="none" dirty="0">
              <a:solidFill>
                <a:srgbClr val="004360"/>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g2e2953a4e95_0_218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33</a:t>
            </a:fld>
            <a:endParaRPr/>
          </a:p>
        </p:txBody>
      </p:sp>
      <p:sp>
        <p:nvSpPr>
          <p:cNvPr id="1549" name="Google Shape;1549;g2e2953a4e95_0_218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dirty="0"/>
              <a:t>AARC Blueprint Architecture ‘BPA2025</a:t>
            </a:r>
            <a:r>
              <a:rPr lang="en-GB" dirty="0" smtClean="0"/>
              <a:t>’</a:t>
            </a:r>
            <a:endParaRPr dirty="0"/>
          </a:p>
        </p:txBody>
      </p:sp>
      <p:grpSp>
        <p:nvGrpSpPr>
          <p:cNvPr id="1550" name="Google Shape;1550;g2e2953a4e95_0_2189"/>
          <p:cNvGrpSpPr/>
          <p:nvPr/>
        </p:nvGrpSpPr>
        <p:grpSpPr>
          <a:xfrm>
            <a:off x="1628808" y="1400217"/>
            <a:ext cx="8769868" cy="4860416"/>
            <a:chOff x="969585" y="1400212"/>
            <a:chExt cx="7763006" cy="4302395"/>
          </a:xfrm>
        </p:grpSpPr>
        <p:pic>
          <p:nvPicPr>
            <p:cNvPr id="1551" name="Google Shape;1551;g2e2953a4e95_0_2189"/>
            <p:cNvPicPr preferRelativeResize="0"/>
            <p:nvPr/>
          </p:nvPicPr>
          <p:blipFill rotWithShape="1">
            <a:blip r:embed="rId3">
              <a:alphaModFix/>
            </a:blip>
            <a:srcRect/>
            <a:stretch/>
          </p:blipFill>
          <p:spPr>
            <a:xfrm>
              <a:off x="1599466" y="1844032"/>
              <a:ext cx="3294075" cy="2569375"/>
            </a:xfrm>
            <a:prstGeom prst="rect">
              <a:avLst/>
            </a:prstGeom>
            <a:noFill/>
            <a:ln>
              <a:noFill/>
            </a:ln>
          </p:spPr>
        </p:pic>
        <p:pic>
          <p:nvPicPr>
            <p:cNvPr id="1552" name="Google Shape;1552;g2e2953a4e95_0_2189"/>
            <p:cNvPicPr preferRelativeResize="0"/>
            <p:nvPr/>
          </p:nvPicPr>
          <p:blipFill rotWithShape="1">
            <a:blip r:embed="rId4">
              <a:alphaModFix/>
            </a:blip>
            <a:srcRect/>
            <a:stretch/>
          </p:blipFill>
          <p:spPr>
            <a:xfrm>
              <a:off x="5206014" y="1866104"/>
              <a:ext cx="1881900" cy="1844500"/>
            </a:xfrm>
            <a:prstGeom prst="rect">
              <a:avLst/>
            </a:prstGeom>
            <a:noFill/>
            <a:ln>
              <a:noFill/>
            </a:ln>
          </p:spPr>
        </p:pic>
        <p:grpSp>
          <p:nvGrpSpPr>
            <p:cNvPr id="1553" name="Google Shape;1553;g2e2953a4e95_0_2189"/>
            <p:cNvGrpSpPr/>
            <p:nvPr/>
          </p:nvGrpSpPr>
          <p:grpSpPr>
            <a:xfrm>
              <a:off x="970350" y="3563773"/>
              <a:ext cx="2590335" cy="1084280"/>
              <a:chOff x="1660800" y="1171213"/>
              <a:chExt cx="1942800" cy="1569600"/>
            </a:xfrm>
          </p:grpSpPr>
          <p:sp>
            <p:nvSpPr>
              <p:cNvPr id="1554" name="Google Shape;1554;g2e2953a4e95_0_2189"/>
              <p:cNvSpPr/>
              <p:nvPr/>
            </p:nvSpPr>
            <p:spPr>
              <a:xfrm>
                <a:off x="1660800" y="1171213"/>
                <a:ext cx="1942800" cy="1569600"/>
              </a:xfrm>
              <a:prstGeom prst="round1Rect">
                <a:avLst>
                  <a:gd name="adj" fmla="val 17446"/>
                </a:avLst>
              </a:prstGeom>
              <a:solidFill>
                <a:srgbClr val="307AF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5" name="Google Shape;1555;g2e2953a4e95_0_2189"/>
              <p:cNvSpPr txBox="1"/>
              <p:nvPr/>
            </p:nvSpPr>
            <p:spPr>
              <a:xfrm>
                <a:off x="1906341" y="1725928"/>
                <a:ext cx="1451700" cy="459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Clr>
                    <a:srgbClr val="FFFFFF"/>
                  </a:buClr>
                  <a:buSzPts val="1500"/>
                  <a:buFont typeface="Roboto"/>
                  <a:buNone/>
                </a:pPr>
                <a:r>
                  <a:rPr lang="en-GB" sz="1500" b="1">
                    <a:solidFill>
                      <a:srgbClr val="FFFFFF"/>
                    </a:solidFill>
                    <a:latin typeface="Roboto"/>
                    <a:ea typeface="Roboto"/>
                    <a:cs typeface="Roboto"/>
                    <a:sym typeface="Roboto"/>
                  </a:rPr>
                  <a:t>OpenID Federations</a:t>
                </a:r>
                <a:endParaRPr sz="1500">
                  <a:solidFill>
                    <a:srgbClr val="FFFFFF"/>
                  </a:solidFill>
                  <a:latin typeface="Roboto"/>
                  <a:ea typeface="Roboto"/>
                  <a:cs typeface="Roboto"/>
                  <a:sym typeface="Roboto"/>
                </a:endParaRPr>
              </a:p>
            </p:txBody>
          </p:sp>
        </p:grpSp>
        <p:grpSp>
          <p:nvGrpSpPr>
            <p:cNvPr id="1556" name="Google Shape;1556;g2e2953a4e95_0_2189"/>
            <p:cNvGrpSpPr/>
            <p:nvPr/>
          </p:nvGrpSpPr>
          <p:grpSpPr>
            <a:xfrm>
              <a:off x="3556639" y="3563686"/>
              <a:ext cx="2590335" cy="1084280"/>
              <a:chOff x="3600600" y="1170963"/>
              <a:chExt cx="1942800" cy="1569600"/>
            </a:xfrm>
          </p:grpSpPr>
          <p:sp>
            <p:nvSpPr>
              <p:cNvPr id="1557" name="Google Shape;1557;g2e2953a4e95_0_2189"/>
              <p:cNvSpPr/>
              <p:nvPr/>
            </p:nvSpPr>
            <p:spPr>
              <a:xfrm>
                <a:off x="3600600" y="1170963"/>
                <a:ext cx="1942800" cy="1569600"/>
              </a:xfrm>
              <a:prstGeom prst="round2SameRect">
                <a:avLst>
                  <a:gd name="adj1" fmla="val 18098"/>
                  <a:gd name="adj2" fmla="val 0"/>
                </a:avLst>
              </a:prstGeom>
              <a:solidFill>
                <a:srgbClr val="0E63F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8" name="Google Shape;1558;g2e2953a4e95_0_2189"/>
              <p:cNvSpPr txBox="1"/>
              <p:nvPr/>
            </p:nvSpPr>
            <p:spPr>
              <a:xfrm>
                <a:off x="3839998" y="1550010"/>
                <a:ext cx="1594200" cy="8115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rgbClr val="FFFFFF"/>
                  </a:buClr>
                  <a:buSzPts val="1500"/>
                  <a:buFont typeface="Roboto"/>
                  <a:buNone/>
                </a:pPr>
                <a:r>
                  <a:rPr lang="en-GB" sz="1500" b="1">
                    <a:solidFill>
                      <a:srgbClr val="FFFFFF"/>
                    </a:solidFill>
                    <a:latin typeface="Roboto"/>
                    <a:ea typeface="Roboto"/>
                    <a:cs typeface="Roboto"/>
                    <a:sym typeface="Roboto"/>
                  </a:rPr>
                  <a:t>AuthZ for Federated Resources</a:t>
                </a:r>
                <a:endParaRPr sz="1500">
                  <a:solidFill>
                    <a:srgbClr val="FFFFFF"/>
                  </a:solidFill>
                  <a:latin typeface="Roboto"/>
                  <a:ea typeface="Roboto"/>
                  <a:cs typeface="Roboto"/>
                  <a:sym typeface="Roboto"/>
                </a:endParaRPr>
              </a:p>
            </p:txBody>
          </p:sp>
        </p:grpSp>
        <p:grpSp>
          <p:nvGrpSpPr>
            <p:cNvPr id="1559" name="Google Shape;1559;g2e2953a4e95_0_2189"/>
            <p:cNvGrpSpPr/>
            <p:nvPr/>
          </p:nvGrpSpPr>
          <p:grpSpPr>
            <a:xfrm>
              <a:off x="6142200" y="3563686"/>
              <a:ext cx="2590335" cy="1084280"/>
              <a:chOff x="5539816" y="1171213"/>
              <a:chExt cx="1942800" cy="1569600"/>
            </a:xfrm>
          </p:grpSpPr>
          <p:sp>
            <p:nvSpPr>
              <p:cNvPr id="1560" name="Google Shape;1560;g2e2953a4e95_0_2189"/>
              <p:cNvSpPr/>
              <p:nvPr/>
            </p:nvSpPr>
            <p:spPr>
              <a:xfrm flipH="1">
                <a:off x="5539816" y="1171213"/>
                <a:ext cx="1942800" cy="1569600"/>
              </a:xfrm>
              <a:prstGeom prst="round1Rect">
                <a:avLst>
                  <a:gd name="adj" fmla="val 17446"/>
                </a:avLst>
              </a:prstGeom>
              <a:solidFill>
                <a:srgbClr val="0C57D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1" name="Google Shape;1561;g2e2953a4e95_0_2189"/>
              <p:cNvSpPr txBox="1"/>
              <p:nvPr/>
            </p:nvSpPr>
            <p:spPr>
              <a:xfrm>
                <a:off x="5785368" y="1513855"/>
                <a:ext cx="1451700" cy="4599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rgbClr val="FFFFFF"/>
                  </a:buClr>
                  <a:buSzPts val="1500"/>
                  <a:buFont typeface="Roboto"/>
                  <a:buNone/>
                </a:pPr>
                <a:r>
                  <a:rPr lang="en-GB" sz="1500" b="1">
                    <a:solidFill>
                      <a:srgbClr val="FFFFFF"/>
                    </a:solidFill>
                    <a:latin typeface="Roboto"/>
                    <a:ea typeface="Roboto"/>
                    <a:cs typeface="Roboto"/>
                    <a:sym typeface="Roboto"/>
                  </a:rPr>
                  <a:t>Decentralised Identities &amp; Wallets</a:t>
                </a:r>
                <a:endParaRPr sz="1500">
                  <a:solidFill>
                    <a:srgbClr val="FFFFFF"/>
                  </a:solidFill>
                  <a:latin typeface="Roboto"/>
                  <a:ea typeface="Roboto"/>
                  <a:cs typeface="Roboto"/>
                  <a:sym typeface="Roboto"/>
                </a:endParaRPr>
              </a:p>
            </p:txBody>
          </p:sp>
        </p:grpSp>
        <p:grpSp>
          <p:nvGrpSpPr>
            <p:cNvPr id="1562" name="Google Shape;1562;g2e2953a4e95_0_2189"/>
            <p:cNvGrpSpPr/>
            <p:nvPr/>
          </p:nvGrpSpPr>
          <p:grpSpPr>
            <a:xfrm>
              <a:off x="3387849" y="3944726"/>
              <a:ext cx="347155" cy="347155"/>
              <a:chOff x="3157188" y="909150"/>
              <a:chExt cx="470400" cy="470400"/>
            </a:xfrm>
          </p:grpSpPr>
          <p:sp>
            <p:nvSpPr>
              <p:cNvPr id="1563" name="Google Shape;1563;g2e2953a4e95_0_218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4" name="Google Shape;1564;g2e2953a4e95_0_2189"/>
              <p:cNvSpPr/>
              <p:nvPr/>
            </p:nvSpPr>
            <p:spPr>
              <a:xfrm>
                <a:off x="3243138" y="995100"/>
                <a:ext cx="298500" cy="298500"/>
              </a:xfrm>
              <a:prstGeom prst="mathPlus">
                <a:avLst>
                  <a:gd name="adj1" fmla="val 9900"/>
                </a:avLst>
              </a:prstGeom>
              <a:solidFill>
                <a:srgbClr val="307AF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565" name="Google Shape;1565;g2e2953a4e95_0_2189"/>
            <p:cNvGrpSpPr/>
            <p:nvPr/>
          </p:nvGrpSpPr>
          <p:grpSpPr>
            <a:xfrm>
              <a:off x="5973395" y="3944726"/>
              <a:ext cx="347155" cy="347155"/>
              <a:chOff x="3157188" y="909150"/>
              <a:chExt cx="470400" cy="470400"/>
            </a:xfrm>
          </p:grpSpPr>
          <p:sp>
            <p:nvSpPr>
              <p:cNvPr id="1566" name="Google Shape;1566;g2e2953a4e95_0_218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7" name="Google Shape;1567;g2e2953a4e95_0_2189"/>
              <p:cNvSpPr/>
              <p:nvPr/>
            </p:nvSpPr>
            <p:spPr>
              <a:xfrm>
                <a:off x="3243138" y="995100"/>
                <a:ext cx="298500" cy="298500"/>
              </a:xfrm>
              <a:prstGeom prst="mathPlus">
                <a:avLst>
                  <a:gd name="adj1" fmla="val 9900"/>
                </a:avLst>
              </a:prstGeom>
              <a:solidFill>
                <a:srgbClr val="0D5CD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568" name="Google Shape;1568;g2e2953a4e95_0_2189"/>
            <p:cNvGrpSpPr/>
            <p:nvPr/>
          </p:nvGrpSpPr>
          <p:grpSpPr>
            <a:xfrm>
              <a:off x="969585" y="4625434"/>
              <a:ext cx="7763006" cy="1077173"/>
              <a:chOff x="1660803" y="2723920"/>
              <a:chExt cx="5822400" cy="807900"/>
            </a:xfrm>
          </p:grpSpPr>
          <p:sp>
            <p:nvSpPr>
              <p:cNvPr id="1569" name="Google Shape;1569;g2e2953a4e95_0_2189"/>
              <p:cNvSpPr/>
              <p:nvPr/>
            </p:nvSpPr>
            <p:spPr>
              <a:xfrm rot="10800000">
                <a:off x="1660803" y="2723920"/>
                <a:ext cx="5822400" cy="807900"/>
              </a:xfrm>
              <a:prstGeom prst="round2SameRect">
                <a:avLst>
                  <a:gd name="adj1" fmla="val 18098"/>
                  <a:gd name="adj2" fmla="val 0"/>
                </a:avLst>
              </a:prstGeom>
              <a:solidFill>
                <a:srgbClr val="0942A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0" name="Google Shape;1570;g2e2953a4e95_0_2189"/>
              <p:cNvSpPr txBox="1"/>
              <p:nvPr/>
            </p:nvSpPr>
            <p:spPr>
              <a:xfrm>
                <a:off x="2583300" y="2913714"/>
                <a:ext cx="3977400" cy="3495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accent2"/>
                  </a:buClr>
                  <a:buSzPts val="2400"/>
                  <a:buFont typeface="Roboto"/>
                  <a:buNone/>
                </a:pPr>
                <a:r>
                  <a:rPr lang="en-GB" sz="2400" b="1">
                    <a:solidFill>
                      <a:schemeClr val="accent2"/>
                    </a:solidFill>
                    <a:latin typeface="Roboto"/>
                    <a:ea typeface="Roboto"/>
                    <a:cs typeface="Roboto"/>
                    <a:sym typeface="Roboto"/>
                  </a:rPr>
                  <a:t>AARC BPA 2025</a:t>
                </a:r>
                <a:endParaRPr sz="2400">
                  <a:solidFill>
                    <a:schemeClr val="accent2"/>
                  </a:solidFill>
                  <a:latin typeface="Roboto"/>
                  <a:ea typeface="Roboto"/>
                  <a:cs typeface="Roboto"/>
                  <a:sym typeface="Roboto"/>
                </a:endParaRPr>
              </a:p>
            </p:txBody>
          </p:sp>
        </p:grpSp>
        <p:sp>
          <p:nvSpPr>
            <p:cNvPr id="1571" name="Google Shape;1571;g2e2953a4e95_0_2189"/>
            <p:cNvSpPr txBox="1"/>
            <p:nvPr/>
          </p:nvSpPr>
          <p:spPr>
            <a:xfrm>
              <a:off x="2199538" y="1400212"/>
              <a:ext cx="5303100" cy="4659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accent5"/>
                </a:buClr>
                <a:buSzPts val="2400"/>
                <a:buFont typeface="Roboto"/>
                <a:buNone/>
              </a:pPr>
              <a:r>
                <a:rPr lang="en-GB" sz="2400" b="1">
                  <a:solidFill>
                    <a:schemeClr val="accent5"/>
                  </a:solidFill>
                  <a:latin typeface="Roboto"/>
                  <a:ea typeface="Roboto"/>
                  <a:cs typeface="Roboto"/>
                  <a:sym typeface="Roboto"/>
                </a:rPr>
                <a:t>AARC BPA 2019</a:t>
              </a:r>
              <a:endParaRPr sz="2400">
                <a:solidFill>
                  <a:schemeClr val="accent5"/>
                </a:solidFill>
                <a:latin typeface="Roboto"/>
                <a:ea typeface="Roboto"/>
                <a:cs typeface="Roboto"/>
                <a:sym typeface="Roboto"/>
              </a:endParaRPr>
            </a:p>
          </p:txBody>
        </p:sp>
      </p:gr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2e3808cd59d_0_1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34</a:t>
            </a:fld>
            <a:endParaRPr/>
          </a:p>
        </p:txBody>
      </p:sp>
      <p:sp>
        <p:nvSpPr>
          <p:cNvPr id="716" name="Google Shape;716;g2e3808cd59d_0_1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GB"/>
              <a:t>AARC Community - open for all </a:t>
            </a:r>
            <a:endParaRPr/>
          </a:p>
        </p:txBody>
      </p:sp>
      <p:sp>
        <p:nvSpPr>
          <p:cNvPr id="717" name="Google Shape;717;g2e3808cd59d_0_118"/>
          <p:cNvSpPr/>
          <p:nvPr/>
        </p:nvSpPr>
        <p:spPr>
          <a:xfrm>
            <a:off x="551473" y="1400212"/>
            <a:ext cx="10922700" cy="20124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r>
              <a:rPr lang="en-GB" sz="2000" b="1" i="0" u="sng" strike="noStrike" cap="none">
                <a:solidFill>
                  <a:schemeClr val="hlink"/>
                </a:solidFill>
                <a:latin typeface="Calibri"/>
                <a:ea typeface="Calibri"/>
                <a:cs typeface="Calibri"/>
                <a:sym typeface="Calibri"/>
                <a:hlinkClick r:id="rId3"/>
              </a:rPr>
              <a:t>AARC Engagement Group for Infrastructures</a:t>
            </a:r>
            <a:endParaRPr sz="23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718" name="Google Shape;718;g2e3808cd59d_0_118"/>
          <p:cNvSpPr txBox="1"/>
          <p:nvPr/>
        </p:nvSpPr>
        <p:spPr>
          <a:xfrm>
            <a:off x="2493648" y="1998412"/>
            <a:ext cx="9000900" cy="102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forum of e/r-Infras that operate an AARC BPA complaint AAI.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It’s a closed group on purpose as we want to get feedback from the hands on group.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They approve the AARC guidelines. </a:t>
            </a:r>
            <a:endParaRPr sz="1400" b="0" i="0" u="none" strike="noStrike" cap="none">
              <a:solidFill>
                <a:srgbClr val="000000"/>
              </a:solidFill>
              <a:latin typeface="Calibri"/>
              <a:ea typeface="Calibri"/>
              <a:cs typeface="Calibri"/>
              <a:sym typeface="Calibri"/>
            </a:endParaRPr>
          </a:p>
        </p:txBody>
      </p:sp>
      <p:pic>
        <p:nvPicPr>
          <p:cNvPr id="719" name="Google Shape;719;g2e3808cd59d_0_118"/>
          <p:cNvPicPr preferRelativeResize="0"/>
          <p:nvPr/>
        </p:nvPicPr>
        <p:blipFill rotWithShape="1">
          <a:blip r:embed="rId4">
            <a:alphaModFix/>
          </a:blip>
          <a:srcRect l="3486" t="7335" r="4525" b="6062"/>
          <a:stretch/>
        </p:blipFill>
        <p:spPr>
          <a:xfrm>
            <a:off x="744223" y="1833000"/>
            <a:ext cx="1569750" cy="1146825"/>
          </a:xfrm>
          <a:prstGeom prst="rect">
            <a:avLst/>
          </a:prstGeom>
          <a:noFill/>
          <a:ln>
            <a:noFill/>
          </a:ln>
        </p:spPr>
      </p:pic>
      <p:sp>
        <p:nvSpPr>
          <p:cNvPr id="720" name="Google Shape;720;g2e3808cd59d_0_118"/>
          <p:cNvSpPr/>
          <p:nvPr/>
        </p:nvSpPr>
        <p:spPr>
          <a:xfrm>
            <a:off x="5514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Technical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Nicolas and Christos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Where technical guidelines are discussed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endParaRPr sz="2000" b="1" i="0" u="sng" strike="noStrike" cap="none">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https://lists.geant.org/sympa/info/aarc-architecture</a:t>
            </a:r>
            <a:endParaRPr sz="2000" b="1" i="0" u="sng" strike="noStrike" cap="none">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
        <p:nvSpPr>
          <p:cNvPr id="721" name="Google Shape;721;g2e3808cd59d_0_118"/>
          <p:cNvSpPr/>
          <p:nvPr/>
        </p:nvSpPr>
        <p:spPr>
          <a:xfrm>
            <a:off x="61140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a:solidFill>
                <a:srgbClr val="00436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Policy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Dave and David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Supported by EnCo and IGTF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r>
              <a:rPr lang="en-GB" sz="2000" b="1" i="0" u="sng" strike="noStrike" cap="none">
                <a:solidFill>
                  <a:schemeClr val="hlink"/>
                </a:solidFill>
                <a:latin typeface="Calibri"/>
                <a:ea typeface="Calibri"/>
                <a:cs typeface="Calibri"/>
                <a:sym typeface="Calibri"/>
                <a:hlinkClick r:id="rId5"/>
              </a:rPr>
              <a:t>policy@aarc-community.org</a:t>
            </a: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r>
              <a:rPr lang="en-GB" sz="1900" b="0" i="0" u="sng" strike="noStrike" cap="none">
                <a:solidFill>
                  <a:schemeClr val="hlink"/>
                </a:solidFill>
                <a:latin typeface="Calibri"/>
                <a:ea typeface="Calibri"/>
                <a:cs typeface="Calibri"/>
                <a:sym typeface="Calibri"/>
                <a:hlinkClick r:id="rId6"/>
              </a:rPr>
              <a:t>https://lists.geant.org/sympa/info/aarc-na3</a:t>
            </a:r>
            <a:r>
              <a:rPr lang="en-GB"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g2e2c4b431d4_0_2"/>
          <p:cNvSpPr txBox="1"/>
          <p:nvPr/>
        </p:nvSpPr>
        <p:spPr>
          <a:xfrm>
            <a:off x="180753" y="191385"/>
            <a:ext cx="638190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D8D8D8"/>
                </a:solidFill>
                <a:latin typeface="Calibri"/>
                <a:ea typeface="Calibri"/>
                <a:cs typeface="Calibri"/>
                <a:sym typeface="Calibri"/>
              </a:rPr>
              <a:t>Thanks to the AARC Community, including folk from whom </a:t>
            </a:r>
            <a:r>
              <a:rPr lang="en-GB" dirty="0">
                <a:solidFill>
                  <a:srgbClr val="D8D8D8"/>
                </a:solidFill>
                <a:latin typeface="Calibri"/>
                <a:ea typeface="Calibri"/>
                <a:cs typeface="Calibri"/>
                <a:sym typeface="Calibri"/>
              </a:rPr>
              <a:t>we</a:t>
            </a:r>
            <a:r>
              <a:rPr lang="en-GB" sz="1400" dirty="0">
                <a:solidFill>
                  <a:srgbClr val="D8D8D8"/>
                </a:solidFill>
                <a:latin typeface="Calibri"/>
                <a:ea typeface="Calibri"/>
                <a:cs typeface="Calibri"/>
                <a:sym typeface="Calibri"/>
              </a:rPr>
              <a:t> re-used graphics and material in this overview. In random order: </a:t>
            </a:r>
            <a:r>
              <a:rPr lang="en-GB" sz="1400" dirty="0" err="1">
                <a:solidFill>
                  <a:srgbClr val="D8D8D8"/>
                </a:solidFill>
                <a:latin typeface="Calibri"/>
                <a:ea typeface="Calibri"/>
                <a:cs typeface="Calibri"/>
                <a:sym typeface="Calibri"/>
              </a:rPr>
              <a:t>Licia</a:t>
            </a:r>
            <a:r>
              <a:rPr lang="en-GB" sz="1400" dirty="0">
                <a:solidFill>
                  <a:srgbClr val="D8D8D8"/>
                </a:solidFill>
                <a:latin typeface="Calibri"/>
                <a:ea typeface="Calibri"/>
                <a:cs typeface="Calibri"/>
                <a:sym typeface="Calibri"/>
              </a:rPr>
              <a:t> Florio, Nicolas </a:t>
            </a:r>
            <a:r>
              <a:rPr lang="en-GB" sz="1400" dirty="0" err="1">
                <a:solidFill>
                  <a:srgbClr val="D8D8D8"/>
                </a:solidFill>
                <a:latin typeface="Calibri"/>
                <a:ea typeface="Calibri"/>
                <a:cs typeface="Calibri"/>
                <a:sym typeface="Calibri"/>
              </a:rPr>
              <a:t>Liampotis</a:t>
            </a:r>
            <a:r>
              <a:rPr lang="en-GB" sz="1400" dirty="0">
                <a:solidFill>
                  <a:srgbClr val="D8D8D8"/>
                </a:solidFill>
                <a:latin typeface="Calibri"/>
                <a:ea typeface="Calibri"/>
                <a:cs typeface="Calibri"/>
                <a:sym typeface="Calibri"/>
              </a:rPr>
              <a:t>, Christos </a:t>
            </a:r>
            <a:r>
              <a:rPr lang="en-GB" sz="1400" dirty="0" err="1">
                <a:solidFill>
                  <a:srgbClr val="D8D8D8"/>
                </a:solidFill>
                <a:latin typeface="Calibri"/>
                <a:ea typeface="Calibri"/>
                <a:cs typeface="Calibri"/>
                <a:sym typeface="Calibri"/>
              </a:rPr>
              <a:t>Kanellopoulos</a:t>
            </a:r>
            <a:r>
              <a:rPr lang="en-GB" sz="1400" dirty="0">
                <a:solidFill>
                  <a:srgbClr val="D8D8D8"/>
                </a:solidFill>
                <a:latin typeface="Calibri"/>
                <a:ea typeface="Calibri"/>
                <a:cs typeface="Calibri"/>
                <a:sym typeface="Calibri"/>
              </a:rPr>
              <a:t>, Marina </a:t>
            </a:r>
            <a:r>
              <a:rPr lang="en-GB" sz="1400" dirty="0" err="1">
                <a:solidFill>
                  <a:srgbClr val="D8D8D8"/>
                </a:solidFill>
                <a:latin typeface="Calibri"/>
                <a:ea typeface="Calibri"/>
                <a:cs typeface="Calibri"/>
                <a:sym typeface="Calibri"/>
              </a:rPr>
              <a:t>Adomeit</a:t>
            </a:r>
            <a:r>
              <a:rPr lang="en-GB" sz="1400" dirty="0">
                <a:solidFill>
                  <a:srgbClr val="D8D8D8"/>
                </a:solidFill>
                <a:latin typeface="Calibri"/>
                <a:ea typeface="Calibri"/>
                <a:cs typeface="Calibri"/>
                <a:sym typeface="Calibri"/>
              </a:rPr>
              <a:t>, Janos </a:t>
            </a:r>
            <a:r>
              <a:rPr lang="en-GB" sz="1400" dirty="0" err="1">
                <a:solidFill>
                  <a:srgbClr val="D8D8D8"/>
                </a:solidFill>
                <a:latin typeface="Calibri"/>
                <a:ea typeface="Calibri"/>
                <a:cs typeface="Calibri"/>
                <a:sym typeface="Calibri"/>
              </a:rPr>
              <a:t>Mohacsi</a:t>
            </a:r>
            <a:r>
              <a:rPr lang="en-GB" sz="1400" dirty="0">
                <a:solidFill>
                  <a:srgbClr val="D8D8D8"/>
                </a:solidFill>
                <a:latin typeface="Calibri"/>
                <a:ea typeface="Calibri"/>
                <a:cs typeface="Calibri"/>
                <a:sym typeface="Calibri"/>
              </a:rPr>
              <a:t>, </a:t>
            </a:r>
            <a:r>
              <a:rPr lang="en-GB" sz="1400" dirty="0" err="1">
                <a:solidFill>
                  <a:srgbClr val="D8D8D8"/>
                </a:solidFill>
                <a:latin typeface="Calibri"/>
                <a:ea typeface="Calibri"/>
                <a:cs typeface="Calibri"/>
                <a:sym typeface="Calibri"/>
              </a:rPr>
              <a:t>Ilaria</a:t>
            </a:r>
            <a:r>
              <a:rPr lang="en-GB" sz="1400" dirty="0">
                <a:solidFill>
                  <a:srgbClr val="D8D8D8"/>
                </a:solidFill>
                <a:latin typeface="Calibri"/>
                <a:ea typeface="Calibri"/>
                <a:cs typeface="Calibri"/>
                <a:sym typeface="Calibri"/>
              </a:rPr>
              <a:t> Fava, </a:t>
            </a:r>
            <a:r>
              <a:rPr lang="en-GB" sz="1400" dirty="0" err="1">
                <a:solidFill>
                  <a:srgbClr val="D8D8D8"/>
                </a:solidFill>
                <a:latin typeface="Calibri"/>
                <a:ea typeface="Calibri"/>
                <a:cs typeface="Calibri"/>
                <a:sym typeface="Calibri"/>
              </a:rPr>
              <a:t>Slavek</a:t>
            </a:r>
            <a:r>
              <a:rPr lang="en-GB" sz="1400" dirty="0">
                <a:solidFill>
                  <a:srgbClr val="D8D8D8"/>
                </a:solidFill>
                <a:latin typeface="Calibri"/>
                <a:ea typeface="Calibri"/>
                <a:cs typeface="Calibri"/>
                <a:sym typeface="Calibri"/>
              </a:rPr>
              <a:t> </a:t>
            </a:r>
            <a:r>
              <a:rPr lang="en-GB" sz="1400" dirty="0" err="1">
                <a:solidFill>
                  <a:srgbClr val="D8D8D8"/>
                </a:solidFill>
                <a:latin typeface="Calibri"/>
                <a:ea typeface="Calibri"/>
                <a:cs typeface="Calibri"/>
                <a:sym typeface="Calibri"/>
              </a:rPr>
              <a:t>Licehammer</a:t>
            </a:r>
            <a:r>
              <a:rPr lang="en-GB" sz="1400" dirty="0">
                <a:solidFill>
                  <a:srgbClr val="D8D8D8"/>
                </a:solidFill>
                <a:latin typeface="Calibri"/>
                <a:ea typeface="Calibri"/>
                <a:cs typeface="Calibri"/>
                <a:sym typeface="Calibri"/>
              </a:rPr>
              <a:t>, Dave Kelsey, Ian Neilson, Marcus </a:t>
            </a:r>
            <a:r>
              <a:rPr lang="en-GB" sz="1400" dirty="0" err="1">
                <a:solidFill>
                  <a:srgbClr val="D8D8D8"/>
                </a:solidFill>
                <a:latin typeface="Calibri"/>
                <a:ea typeface="Calibri"/>
                <a:cs typeface="Calibri"/>
                <a:sym typeface="Calibri"/>
              </a:rPr>
              <a:t>Hardt</a:t>
            </a:r>
            <a:r>
              <a:rPr lang="en-GB" sz="1400" dirty="0">
                <a:solidFill>
                  <a:srgbClr val="D8D8D8"/>
                </a:solidFill>
                <a:latin typeface="Calibri"/>
                <a:ea typeface="Calibri"/>
                <a:cs typeface="Calibri"/>
                <a:sym typeface="Calibri"/>
              </a:rPr>
              <a:t>, Mischa Salle, Hannah Short, </a:t>
            </a:r>
            <a:r>
              <a:rPr lang="en-GB" sz="1400" dirty="0" smtClean="0">
                <a:solidFill>
                  <a:srgbClr val="D8D8D8"/>
                </a:solidFill>
                <a:latin typeface="Calibri"/>
                <a:ea typeface="Calibri"/>
                <a:cs typeface="Calibri"/>
                <a:sym typeface="Calibri"/>
              </a:rPr>
              <a:t>Catharina </a:t>
            </a:r>
            <a:r>
              <a:rPr lang="en-GB" sz="1400" dirty="0" err="1" smtClean="0">
                <a:solidFill>
                  <a:srgbClr val="D8D8D8"/>
                </a:solidFill>
                <a:latin typeface="Calibri"/>
                <a:ea typeface="Calibri"/>
                <a:cs typeface="Calibri"/>
                <a:sym typeface="Calibri"/>
              </a:rPr>
              <a:t>Vaendel</a:t>
            </a:r>
            <a:r>
              <a:rPr lang="en-GB" sz="1400" dirty="0" smtClean="0">
                <a:solidFill>
                  <a:srgbClr val="D8D8D8"/>
                </a:solidFill>
                <a:latin typeface="Calibri"/>
                <a:ea typeface="Calibri"/>
                <a:cs typeface="Calibri"/>
                <a:sym typeface="Calibri"/>
              </a:rPr>
              <a:t>, </a:t>
            </a:r>
            <a:r>
              <a:rPr lang="en-GB" sz="1400" dirty="0" err="1" smtClean="0">
                <a:solidFill>
                  <a:srgbClr val="D8D8D8"/>
                </a:solidFill>
                <a:latin typeface="Calibri"/>
                <a:ea typeface="Calibri"/>
                <a:cs typeface="Calibri"/>
                <a:sym typeface="Calibri"/>
              </a:rPr>
              <a:t>Arnout</a:t>
            </a:r>
            <a:r>
              <a:rPr lang="en-GB" sz="1400" dirty="0" smtClean="0">
                <a:solidFill>
                  <a:srgbClr val="D8D8D8"/>
                </a:solidFill>
                <a:latin typeface="Calibri"/>
                <a:ea typeface="Calibri"/>
                <a:cs typeface="Calibri"/>
                <a:sym typeface="Calibri"/>
              </a:rPr>
              <a:t> </a:t>
            </a:r>
            <a:r>
              <a:rPr lang="en-GB" sz="1400" dirty="0" err="1" smtClean="0">
                <a:solidFill>
                  <a:srgbClr val="D8D8D8"/>
                </a:solidFill>
                <a:latin typeface="Calibri"/>
                <a:ea typeface="Calibri"/>
                <a:cs typeface="Calibri"/>
                <a:sym typeface="Calibri"/>
              </a:rPr>
              <a:t>Terpstra</a:t>
            </a:r>
            <a:r>
              <a:rPr lang="en-GB" sz="1400" dirty="0" smtClean="0">
                <a:solidFill>
                  <a:srgbClr val="D8D8D8"/>
                </a:solidFill>
                <a:latin typeface="Calibri"/>
                <a:ea typeface="Calibri"/>
                <a:cs typeface="Calibri"/>
                <a:sym typeface="Calibri"/>
              </a:rPr>
              <a:t>, and </a:t>
            </a:r>
            <a:r>
              <a:rPr lang="en-GB" sz="1400" dirty="0">
                <a:solidFill>
                  <a:srgbClr val="D8D8D8"/>
                </a:solidFill>
                <a:latin typeface="Calibri"/>
                <a:ea typeface="Calibri"/>
                <a:cs typeface="Calibri"/>
                <a:sym typeface="Calibri"/>
              </a:rPr>
              <a:t>Maarten </a:t>
            </a:r>
            <a:r>
              <a:rPr lang="en-GB" sz="1400" dirty="0" err="1">
                <a:solidFill>
                  <a:srgbClr val="D8D8D8"/>
                </a:solidFill>
                <a:latin typeface="Calibri"/>
                <a:ea typeface="Calibri"/>
                <a:cs typeface="Calibri"/>
                <a:sym typeface="Calibri"/>
              </a:rPr>
              <a:t>Kremers</a:t>
            </a:r>
            <a:r>
              <a:rPr lang="en-GB" sz="1400" dirty="0">
                <a:solidFill>
                  <a:srgbClr val="D8D8D8"/>
                </a:solidFill>
                <a:latin typeface="Calibri"/>
                <a:ea typeface="Calibri"/>
                <a:cs typeface="Calibri"/>
                <a:sym typeface="Calibri"/>
              </a:rPr>
              <a:t>.</a:t>
            </a:r>
            <a:endParaRPr sz="1400" dirty="0">
              <a:solidFill>
                <a:srgbClr val="D8D8D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g2e2ee80552d_0_5"/>
          <p:cNvPicPr preferRelativeResize="0"/>
          <p:nvPr/>
        </p:nvPicPr>
        <p:blipFill rotWithShape="1">
          <a:blip r:embed="rId3">
            <a:alphaModFix/>
          </a:blip>
          <a:srcRect/>
          <a:stretch/>
        </p:blipFill>
        <p:spPr>
          <a:xfrm>
            <a:off x="7581349" y="2153174"/>
            <a:ext cx="4277800" cy="3500025"/>
          </a:xfrm>
          <a:prstGeom prst="rect">
            <a:avLst/>
          </a:prstGeom>
          <a:noFill/>
          <a:ln>
            <a:noFill/>
          </a:ln>
        </p:spPr>
      </p:pic>
      <p:sp>
        <p:nvSpPr>
          <p:cNvPr id="633" name="Google Shape;633;g2e2ee80552d_0_5"/>
          <p:cNvSpPr/>
          <p:nvPr/>
        </p:nvSpPr>
        <p:spPr>
          <a:xfrm>
            <a:off x="455650" y="1576626"/>
            <a:ext cx="7355700" cy="4252899"/>
          </a:xfrm>
          <a:prstGeom prst="roundRect">
            <a:avLst>
              <a:gd name="adj" fmla="val 7894"/>
            </a:avLst>
          </a:prstGeom>
          <a:solidFill>
            <a:srgbClr val="FBE7D9"/>
          </a:solidFill>
          <a:ln w="9525" cap="flat" cmpd="sng">
            <a:solidFill>
              <a:srgbClr val="623E85"/>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130000"/>
              </a:lnSpc>
              <a:spcBef>
                <a:spcPts val="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Access services using </a:t>
            </a:r>
            <a:r>
              <a:rPr lang="en-GB" sz="2000" b="1" dirty="0">
                <a:solidFill>
                  <a:srgbClr val="1C4161"/>
                </a:solidFill>
                <a:latin typeface="Calibri"/>
                <a:ea typeface="Calibri"/>
                <a:cs typeface="Calibri"/>
                <a:sym typeface="Calibri"/>
              </a:rPr>
              <a:t>identities from users’ Home Organizations</a:t>
            </a:r>
            <a:r>
              <a:rPr lang="en-GB" sz="2000" dirty="0">
                <a:solidFill>
                  <a:srgbClr val="1C4161"/>
                </a:solidFill>
                <a:latin typeface="Calibri"/>
                <a:ea typeface="Calibri"/>
                <a:cs typeface="Calibri"/>
                <a:sym typeface="Calibri"/>
              </a:rPr>
              <a:t>, but </a:t>
            </a:r>
            <a:r>
              <a:rPr lang="en-GB" sz="2000" b="1" dirty="0">
                <a:solidFill>
                  <a:srgbClr val="1C4161"/>
                </a:solidFill>
                <a:latin typeface="Calibri"/>
                <a:ea typeface="Calibri"/>
                <a:cs typeface="Calibri"/>
                <a:sym typeface="Calibri"/>
              </a:rPr>
              <a:t>hide complexity</a:t>
            </a:r>
            <a:r>
              <a:rPr lang="en-GB" sz="2000" dirty="0">
                <a:solidFill>
                  <a:srgbClr val="1C4161"/>
                </a:solidFill>
                <a:latin typeface="Calibri"/>
                <a:ea typeface="Calibri"/>
                <a:cs typeface="Calibri"/>
                <a:sym typeface="Calibri"/>
              </a:rPr>
              <a:t> of multiple </a:t>
            </a:r>
            <a:r>
              <a:rPr lang="en-GB" sz="2000" dirty="0" err="1">
                <a:solidFill>
                  <a:srgbClr val="1C4161"/>
                </a:solidFill>
                <a:latin typeface="Calibri"/>
                <a:ea typeface="Calibri"/>
                <a:cs typeface="Calibri"/>
                <a:sym typeface="Calibri"/>
              </a:rPr>
              <a:t>IdPs</a:t>
            </a:r>
            <a:r>
              <a:rPr lang="en-GB" sz="2000" dirty="0">
                <a:solidFill>
                  <a:srgbClr val="1C4161"/>
                </a:solidFill>
                <a:latin typeface="Calibri"/>
                <a:ea typeface="Calibri"/>
                <a:cs typeface="Calibri"/>
                <a:sym typeface="Calibri"/>
              </a:rPr>
              <a:t>, federations, AA technologies</a:t>
            </a:r>
            <a:endParaRPr dirty="0">
              <a:solidFill>
                <a:schemeClr val="dk1"/>
              </a:solidFill>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O</a:t>
            </a:r>
            <a:r>
              <a:rPr lang="en-GB" sz="2000" b="1" dirty="0">
                <a:solidFill>
                  <a:srgbClr val="1C4161"/>
                </a:solidFill>
                <a:latin typeface="Calibri"/>
                <a:ea typeface="Calibri"/>
                <a:cs typeface="Calibri"/>
                <a:sym typeface="Calibri"/>
              </a:rPr>
              <a:t>ne persistent identity </a:t>
            </a:r>
            <a:r>
              <a:rPr lang="en-GB" sz="2000" dirty="0">
                <a:solidFill>
                  <a:srgbClr val="1C4161"/>
                </a:solidFill>
                <a:latin typeface="Calibri"/>
                <a:ea typeface="Calibri"/>
                <a:cs typeface="Calibri"/>
                <a:sym typeface="Calibri"/>
              </a:rPr>
              <a:t>across all the community’s services through </a:t>
            </a:r>
            <a:r>
              <a:rPr lang="en-GB" sz="2000" b="1" dirty="0">
                <a:solidFill>
                  <a:srgbClr val="1C4161"/>
                </a:solidFill>
                <a:latin typeface="Calibri"/>
                <a:ea typeface="Calibri"/>
                <a:cs typeface="Calibri"/>
                <a:sym typeface="Calibri"/>
              </a:rPr>
              <a:t>account linking</a:t>
            </a:r>
            <a:endParaRPr sz="2000"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b="1" dirty="0">
                <a:solidFill>
                  <a:srgbClr val="1C4161"/>
                </a:solidFill>
                <a:latin typeface="Calibri"/>
                <a:ea typeface="Calibri"/>
                <a:cs typeface="Calibri"/>
                <a:sym typeface="Calibri"/>
              </a:rPr>
              <a:t>Access</a:t>
            </a:r>
            <a:r>
              <a:rPr lang="en-GB" sz="2000" dirty="0">
                <a:solidFill>
                  <a:srgbClr val="1C4161"/>
                </a:solidFill>
                <a:latin typeface="Calibri"/>
                <a:ea typeface="Calibri"/>
                <a:cs typeface="Calibri"/>
                <a:sym typeface="Calibri"/>
              </a:rPr>
              <a:t> services </a:t>
            </a:r>
            <a:r>
              <a:rPr lang="en-GB" sz="2000" b="1" dirty="0">
                <a:solidFill>
                  <a:srgbClr val="1C4161"/>
                </a:solidFill>
                <a:latin typeface="Calibri"/>
                <a:ea typeface="Calibri"/>
                <a:cs typeface="Calibri"/>
                <a:sym typeface="Calibri"/>
              </a:rPr>
              <a:t>based on role(s) </a:t>
            </a:r>
            <a:r>
              <a:rPr lang="en-GB" sz="2000" dirty="0">
                <a:solidFill>
                  <a:srgbClr val="1C4161"/>
                </a:solidFill>
                <a:latin typeface="Calibri"/>
                <a:ea typeface="Calibri"/>
                <a:cs typeface="Calibri"/>
                <a:sym typeface="Calibri"/>
              </a:rPr>
              <a:t>users have </a:t>
            </a:r>
            <a:r>
              <a:rPr lang="en-GB" sz="2000" b="1" dirty="0">
                <a:solidFill>
                  <a:srgbClr val="1C4161"/>
                </a:solidFill>
                <a:latin typeface="Calibri"/>
                <a:ea typeface="Calibri"/>
                <a:cs typeface="Calibri"/>
                <a:sym typeface="Calibri"/>
              </a:rPr>
              <a:t>in the collaboration</a:t>
            </a:r>
            <a:r>
              <a:rPr lang="en-GB" sz="2000" dirty="0">
                <a:solidFill>
                  <a:srgbClr val="1C4161"/>
                </a:solidFill>
                <a:latin typeface="Calibri"/>
                <a:ea typeface="Calibri"/>
                <a:cs typeface="Calibri"/>
                <a:sym typeface="Calibri"/>
              </a:rPr>
              <a:t>.</a:t>
            </a:r>
            <a:endParaRPr sz="2000"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For both </a:t>
            </a:r>
            <a:r>
              <a:rPr lang="en-GB" sz="2000" b="1" dirty="0">
                <a:solidFill>
                  <a:srgbClr val="1C4161"/>
                </a:solidFill>
                <a:latin typeface="Calibri"/>
                <a:ea typeface="Calibri"/>
                <a:cs typeface="Calibri"/>
                <a:sym typeface="Calibri"/>
              </a:rPr>
              <a:t>web </a:t>
            </a:r>
            <a:r>
              <a:rPr lang="en-GB" sz="2000" dirty="0">
                <a:solidFill>
                  <a:srgbClr val="1C4161"/>
                </a:solidFill>
                <a:latin typeface="Calibri"/>
                <a:ea typeface="Calibri"/>
                <a:cs typeface="Calibri"/>
                <a:sym typeface="Calibri"/>
              </a:rPr>
              <a:t>and </a:t>
            </a:r>
            <a:r>
              <a:rPr lang="en-GB" sz="2000" b="1" dirty="0">
                <a:solidFill>
                  <a:srgbClr val="1C4161"/>
                </a:solidFill>
                <a:latin typeface="Calibri"/>
                <a:ea typeface="Calibri"/>
                <a:cs typeface="Calibri"/>
                <a:sym typeface="Calibri"/>
              </a:rPr>
              <a:t>non-web</a:t>
            </a:r>
            <a:r>
              <a:rPr lang="en-GB" sz="2000" dirty="0">
                <a:solidFill>
                  <a:srgbClr val="1C4161"/>
                </a:solidFill>
                <a:latin typeface="Calibri"/>
                <a:ea typeface="Calibri"/>
                <a:cs typeface="Calibri"/>
                <a:sym typeface="Calibri"/>
              </a:rPr>
              <a:t> resources</a:t>
            </a:r>
            <a:endParaRPr dirty="0">
              <a:solidFill>
                <a:schemeClr val="dk1"/>
              </a:solidFill>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Integration of </a:t>
            </a:r>
            <a:r>
              <a:rPr lang="en-GB" sz="2000" b="1" dirty="0">
                <a:solidFill>
                  <a:srgbClr val="1C4161"/>
                </a:solidFill>
                <a:latin typeface="Calibri"/>
                <a:ea typeface="Calibri"/>
                <a:cs typeface="Calibri"/>
                <a:sym typeface="Calibri"/>
              </a:rPr>
              <a:t>guest identity solutions </a:t>
            </a:r>
            <a:endParaRPr sz="2000" b="1"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b="1" dirty="0">
                <a:solidFill>
                  <a:srgbClr val="1C4161"/>
                </a:solidFill>
                <a:latin typeface="Calibri"/>
                <a:ea typeface="Calibri"/>
                <a:cs typeface="Calibri"/>
                <a:sym typeface="Calibri"/>
              </a:rPr>
              <a:t>Support for stronger authentication assurance</a:t>
            </a:r>
            <a:r>
              <a:rPr lang="en-GB" sz="2000" dirty="0">
                <a:solidFill>
                  <a:srgbClr val="1C4161"/>
                </a:solidFill>
                <a:latin typeface="Calibri"/>
                <a:ea typeface="Calibri"/>
                <a:cs typeface="Calibri"/>
                <a:sym typeface="Calibri"/>
              </a:rPr>
              <a:t> </a:t>
            </a:r>
            <a:r>
              <a:rPr lang="en-GB" sz="2000" dirty="0" smtClean="0">
                <a:solidFill>
                  <a:srgbClr val="1C4161"/>
                </a:solidFill>
                <a:latin typeface="Calibri"/>
                <a:ea typeface="Calibri"/>
                <a:cs typeface="Calibri"/>
                <a:sym typeface="Calibri"/>
              </a:rPr>
              <a:t>mechanisms</a:t>
            </a:r>
            <a:endParaRPr dirty="0">
              <a:solidFill>
                <a:schemeClr val="dk1"/>
              </a:solidFill>
            </a:endParaRPr>
          </a:p>
        </p:txBody>
      </p:sp>
      <p:sp>
        <p:nvSpPr>
          <p:cNvPr id="634" name="Google Shape;634;g2e2ee80552d_0_5"/>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4</a:t>
            </a:fld>
            <a:endParaRPr/>
          </a:p>
        </p:txBody>
      </p:sp>
      <p:sp>
        <p:nvSpPr>
          <p:cNvPr id="635" name="Google Shape;635;g2e2ee80552d_0_5"/>
          <p:cNvSpPr txBox="1">
            <a:spLocks noGrp="1"/>
          </p:cNvSpPr>
          <p:nvPr>
            <p:ph type="title"/>
          </p:nvPr>
        </p:nvSpPr>
        <p:spPr>
          <a:xfrm>
            <a:off x="455650" y="513800"/>
            <a:ext cx="9612000" cy="886500"/>
          </a:xfrm>
          <a:prstGeom prst="rect">
            <a:avLst/>
          </a:prstGeom>
          <a:noFill/>
          <a:ln>
            <a:noFill/>
          </a:ln>
        </p:spPr>
        <p:txBody>
          <a:bodyPr spcFirstLastPara="1" wrap="square" lIns="91425" tIns="45700" rIns="91425" bIns="45700" anchor="ctr" anchorCtr="0">
            <a:normAutofit/>
          </a:bodyPr>
          <a:lstStyle/>
          <a:p>
            <a:pPr lvl="0">
              <a:buSzPts val="2400"/>
            </a:pPr>
            <a:r>
              <a:rPr lang="en-GB" dirty="0"/>
              <a:t>The AARC BPA: the </a:t>
            </a:r>
            <a:r>
              <a:rPr lang="en-GB" dirty="0" err="1"/>
              <a:t>IdP</a:t>
            </a:r>
            <a:r>
              <a:rPr lang="en-GB" dirty="0"/>
              <a:t>-SP proxy to enable federated access for research</a:t>
            </a:r>
            <a:endParaRPr dirty="0"/>
          </a:p>
          <a:p>
            <a:pPr marL="0" lvl="0" indent="0" algn="l" rtl="0">
              <a:lnSpc>
                <a:spcPct val="90000"/>
              </a:lnSpc>
              <a:spcBef>
                <a:spcPts val="0"/>
              </a:spcBef>
              <a:spcAft>
                <a:spcPts val="0"/>
              </a:spcAft>
              <a:buClr>
                <a:srgbClr val="004361"/>
              </a:buClr>
              <a:buSzPts val="2400"/>
              <a:buFont typeface="Calibri"/>
              <a:buNone/>
            </a:pPr>
            <a:endParaRPr dirty="0"/>
          </a:p>
        </p:txBody>
      </p:sp>
      <p:sp>
        <p:nvSpPr>
          <p:cNvPr id="636" name="Google Shape;636;g2e2ee80552d_0_5"/>
          <p:cNvSpPr txBox="1"/>
          <p:nvPr/>
        </p:nvSpPr>
        <p:spPr>
          <a:xfrm>
            <a:off x="455646" y="6180836"/>
            <a:ext cx="8326500" cy="17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6791C"/>
              </a:buClr>
              <a:buSzPts val="1000"/>
              <a:buFont typeface="Arial"/>
              <a:buNone/>
            </a:pPr>
            <a:r>
              <a:rPr lang="en-GB" sz="1000" b="0" i="0" u="none" strike="noStrike" cap="none">
                <a:solidFill>
                  <a:srgbClr val="F6791C"/>
                </a:solidFill>
                <a:latin typeface="Calibri"/>
                <a:ea typeface="Calibri"/>
                <a:cs typeface="Calibri"/>
                <a:sym typeface="Calibri"/>
              </a:rPr>
              <a:t>Authentication and Authorization for Research Collaboration – https://aarc-community.org/</a:t>
            </a:r>
            <a:endParaRPr sz="1000" b="0" i="0" u="none" strike="noStrike" cap="none">
              <a:solidFill>
                <a:srgbClr val="F6791C"/>
              </a:solidFill>
              <a:latin typeface="Calibri"/>
              <a:ea typeface="Calibri"/>
              <a:cs typeface="Calibri"/>
              <a:sym typeface="Calibri"/>
            </a:endParaRPr>
          </a:p>
        </p:txBody>
      </p:sp>
      <p:sp>
        <p:nvSpPr>
          <p:cNvPr id="637" name="Google Shape;637;g2e2ee80552d_0_5"/>
          <p:cNvSpPr txBox="1"/>
          <p:nvPr/>
        </p:nvSpPr>
        <p:spPr>
          <a:xfrm>
            <a:off x="7712950" y="5829525"/>
            <a:ext cx="3896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i="1">
                <a:solidFill>
                  <a:srgbClr val="F57A1E"/>
                </a:solidFill>
                <a:latin typeface="Calibri"/>
                <a:ea typeface="Calibri"/>
                <a:cs typeface="Calibri"/>
                <a:sym typeface="Calibri"/>
              </a:rPr>
              <a:t>Graphics: Ann Harding and Lukas Hammerle (SWITCH )– from a long time ago now!</a:t>
            </a:r>
            <a:endParaRPr sz="1000" i="1">
              <a:solidFill>
                <a:srgbClr val="F57A1E"/>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e2953a4e95_0_186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5</a:t>
            </a:fld>
            <a:endParaRPr/>
          </a:p>
        </p:txBody>
      </p:sp>
      <p:sp>
        <p:nvSpPr>
          <p:cNvPr id="614" name="Google Shape;614;g2e2953a4e95_0_186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Interoperability – more than just the nice colours</a:t>
            </a:r>
            <a:endParaRPr/>
          </a:p>
        </p:txBody>
      </p:sp>
      <p:pic>
        <p:nvPicPr>
          <p:cNvPr id="615" name="Google Shape;615;g2e2953a4e95_0_1861"/>
          <p:cNvPicPr preferRelativeResize="0"/>
          <p:nvPr/>
        </p:nvPicPr>
        <p:blipFill rotWithShape="1">
          <a:blip r:embed="rId3">
            <a:alphaModFix/>
          </a:blip>
          <a:srcRect/>
          <a:stretch/>
        </p:blipFill>
        <p:spPr>
          <a:xfrm>
            <a:off x="703350" y="1400350"/>
            <a:ext cx="6226000" cy="4850151"/>
          </a:xfrm>
          <a:prstGeom prst="rect">
            <a:avLst/>
          </a:prstGeom>
          <a:noFill/>
          <a:ln>
            <a:noFill/>
          </a:ln>
        </p:spPr>
      </p:pic>
      <p:pic>
        <p:nvPicPr>
          <p:cNvPr id="616" name="Google Shape;616;g2e2953a4e95_0_1861"/>
          <p:cNvPicPr preferRelativeResize="0"/>
          <p:nvPr/>
        </p:nvPicPr>
        <p:blipFill rotWithShape="1">
          <a:blip r:embed="rId4">
            <a:alphaModFix/>
          </a:blip>
          <a:srcRect/>
          <a:stretch/>
        </p:blipFill>
        <p:spPr>
          <a:xfrm>
            <a:off x="9276548" y="3065769"/>
            <a:ext cx="2752523" cy="3340250"/>
          </a:xfrm>
          <a:prstGeom prst="rect">
            <a:avLst/>
          </a:prstGeom>
          <a:noFill/>
          <a:ln>
            <a:noFill/>
          </a:ln>
        </p:spPr>
      </p:pic>
      <p:pic>
        <p:nvPicPr>
          <p:cNvPr id="617" name="Google Shape;617;g2e2953a4e95_0_1861"/>
          <p:cNvPicPr preferRelativeResize="0"/>
          <p:nvPr/>
        </p:nvPicPr>
        <p:blipFill rotWithShape="1">
          <a:blip r:embed="rId5">
            <a:alphaModFix/>
          </a:blip>
          <a:srcRect/>
          <a:stretch/>
        </p:blipFill>
        <p:spPr>
          <a:xfrm>
            <a:off x="9028844" y="5440782"/>
            <a:ext cx="1247223" cy="809718"/>
          </a:xfrm>
          <a:prstGeom prst="rect">
            <a:avLst/>
          </a:prstGeom>
          <a:noFill/>
          <a:ln>
            <a:noFill/>
          </a:ln>
        </p:spPr>
      </p:pic>
      <p:pic>
        <p:nvPicPr>
          <p:cNvPr id="618" name="Google Shape;618;g2e2953a4e95_0_1861"/>
          <p:cNvPicPr preferRelativeResize="0"/>
          <p:nvPr/>
        </p:nvPicPr>
        <p:blipFill rotWithShape="1">
          <a:blip r:embed="rId6">
            <a:alphaModFix/>
          </a:blip>
          <a:srcRect/>
          <a:stretch/>
        </p:blipFill>
        <p:spPr>
          <a:xfrm>
            <a:off x="7177054" y="1730192"/>
            <a:ext cx="4198989" cy="3219527"/>
          </a:xfrm>
          <a:prstGeom prst="rect">
            <a:avLst/>
          </a:prstGeom>
          <a:noFill/>
          <a:ln w="9525" cap="flat" cmpd="sng">
            <a:solidFill>
              <a:srgbClr val="003F5E"/>
            </a:solidFill>
            <a:prstDash val="solid"/>
            <a:round/>
            <a:headEnd type="none" w="sm" len="sm"/>
            <a:tailEnd type="none" w="sm" len="sm"/>
          </a:ln>
        </p:spPr>
      </p:pic>
      <p:sp>
        <p:nvSpPr>
          <p:cNvPr id="619" name="Google Shape;619;g2e2953a4e95_0_1861"/>
          <p:cNvSpPr/>
          <p:nvPr/>
        </p:nvSpPr>
        <p:spPr>
          <a:xfrm>
            <a:off x="3707836" y="6216451"/>
            <a:ext cx="5321100" cy="461700"/>
          </a:xfrm>
          <a:prstGeom prst="rect">
            <a:avLst/>
          </a:prstGeom>
          <a:solidFill>
            <a:srgbClr val="FFFFFF">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3F5E"/>
                </a:solidFill>
                <a:latin typeface="Calibri"/>
                <a:ea typeface="Calibri"/>
                <a:cs typeface="Calibri"/>
                <a:sym typeface="Calibri"/>
              </a:rPr>
              <a:t>https://aarc-community.org/guidelines/</a:t>
            </a:r>
            <a:endParaRPr/>
          </a:p>
        </p:txBody>
      </p:sp>
      <p:grpSp>
        <p:nvGrpSpPr>
          <p:cNvPr id="2" name="Group 1"/>
          <p:cNvGrpSpPr/>
          <p:nvPr/>
        </p:nvGrpSpPr>
        <p:grpSpPr>
          <a:xfrm>
            <a:off x="8670128" y="200319"/>
            <a:ext cx="1758764" cy="963708"/>
            <a:chOff x="7527128" y="55467"/>
            <a:chExt cx="2891934" cy="1584624"/>
          </a:xfrm>
        </p:grpSpPr>
        <p:pic>
          <p:nvPicPr>
            <p:cNvPr id="9" name="Picture 8"/>
            <p:cNvPicPr>
              <a:picLocks noChangeAspect="1"/>
            </p:cNvPicPr>
            <p:nvPr/>
          </p:nvPicPr>
          <p:blipFill>
            <a:blip r:embed="rId7"/>
            <a:stretch>
              <a:fillRect/>
            </a:stretch>
          </p:blipFill>
          <p:spPr>
            <a:xfrm>
              <a:off x="7527128" y="545059"/>
              <a:ext cx="1933616" cy="1095032"/>
            </a:xfrm>
            <a:prstGeom prst="rect">
              <a:avLst/>
            </a:prstGeom>
          </p:spPr>
        </p:pic>
        <p:pic>
          <p:nvPicPr>
            <p:cNvPr id="10" name="Picture 9"/>
            <p:cNvPicPr>
              <a:picLocks noChangeAspect="1"/>
            </p:cNvPicPr>
            <p:nvPr/>
          </p:nvPicPr>
          <p:blipFill>
            <a:blip r:embed="rId8"/>
            <a:stretch>
              <a:fillRect/>
            </a:stretch>
          </p:blipFill>
          <p:spPr>
            <a:xfrm>
              <a:off x="8533908" y="55467"/>
              <a:ext cx="1885154" cy="1173628"/>
            </a:xfrm>
            <a:prstGeom prst="rect">
              <a:avLst/>
            </a:prstGeom>
          </p:spPr>
        </p:pic>
        <p:sp>
          <p:nvSpPr>
            <p:cNvPr id="11" name="Multiply 10"/>
            <p:cNvSpPr/>
            <p:nvPr/>
          </p:nvSpPr>
          <p:spPr>
            <a:xfrm>
              <a:off x="8926068" y="186432"/>
              <a:ext cx="994166" cy="99416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y 11"/>
            <p:cNvSpPr/>
            <p:nvPr/>
          </p:nvSpPr>
          <p:spPr>
            <a:xfrm>
              <a:off x="7590083" y="574689"/>
              <a:ext cx="994166" cy="99416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g2e2953a4e95_0_216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6</a:t>
            </a:fld>
            <a:endParaRPr/>
          </a:p>
        </p:txBody>
      </p:sp>
      <p:sp>
        <p:nvSpPr>
          <p:cNvPr id="1528" name="Google Shape;1528;g2e2953a4e95_0_216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dirty="0" smtClean="0"/>
              <a:t>Example: how </a:t>
            </a:r>
            <a:r>
              <a:rPr lang="en-GB" dirty="0"/>
              <a:t>to </a:t>
            </a:r>
            <a:r>
              <a:rPr lang="en-GB" i="1" dirty="0"/>
              <a:t>express</a:t>
            </a:r>
            <a:r>
              <a:rPr lang="en-GB" dirty="0"/>
              <a:t> community identity attributes?</a:t>
            </a:r>
            <a:endParaRPr dirty="0"/>
          </a:p>
        </p:txBody>
      </p:sp>
      <p:sp>
        <p:nvSpPr>
          <p:cNvPr id="1529" name="Google Shape;1529;g2e2953a4e95_0_2169"/>
          <p:cNvSpPr txBox="1"/>
          <p:nvPr/>
        </p:nvSpPr>
        <p:spPr>
          <a:xfrm>
            <a:off x="444499" y="1439325"/>
            <a:ext cx="6615600" cy="47376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1000"/>
              </a:spcBef>
              <a:spcAft>
                <a:spcPts val="0"/>
              </a:spcAft>
              <a:buClr>
                <a:srgbClr val="004360"/>
              </a:buClr>
              <a:buSzPts val="2400"/>
              <a:buFont typeface="Arial"/>
              <a:buNone/>
            </a:pPr>
            <a:endParaRPr sz="2400">
              <a:solidFill>
                <a:srgbClr val="004360"/>
              </a:solidFill>
              <a:latin typeface="Calibri"/>
              <a:ea typeface="Calibri"/>
              <a:cs typeface="Calibri"/>
              <a:sym typeface="Calibri"/>
            </a:endParaRPr>
          </a:p>
          <a:p>
            <a:pPr marL="457200" marR="0" lvl="0" indent="-346710" algn="l" rtl="0">
              <a:lnSpc>
                <a:spcPct val="90000"/>
              </a:lnSpc>
              <a:spcBef>
                <a:spcPts val="1000"/>
              </a:spcBef>
              <a:spcAft>
                <a:spcPts val="0"/>
              </a:spcAft>
              <a:buClr>
                <a:srgbClr val="004360"/>
              </a:buClr>
              <a:buSzPts val="2400"/>
              <a:buFont typeface="Arial"/>
              <a:buChar char="•"/>
            </a:pPr>
            <a:r>
              <a:rPr lang="en-GB" sz="2400" i="1">
                <a:solidFill>
                  <a:srgbClr val="004360"/>
                </a:solidFill>
                <a:latin typeface="Calibri"/>
                <a:ea typeface="Calibri"/>
                <a:cs typeface="Calibri"/>
                <a:sym typeface="Calibri"/>
              </a:rPr>
              <a:t>“How to express the </a:t>
            </a:r>
            <a:r>
              <a:rPr lang="en-GB" sz="2400" b="1" i="1">
                <a:solidFill>
                  <a:srgbClr val="004360"/>
                </a:solidFill>
                <a:latin typeface="Calibri"/>
                <a:ea typeface="Calibri"/>
                <a:cs typeface="Calibri"/>
                <a:sym typeface="Calibri"/>
              </a:rPr>
              <a:t>identifier</a:t>
            </a:r>
            <a:r>
              <a:rPr lang="en-GB" sz="2400" i="1">
                <a:solidFill>
                  <a:srgbClr val="004360"/>
                </a:solidFill>
                <a:latin typeface="Calibri"/>
                <a:ea typeface="Calibri"/>
                <a:cs typeface="Calibri"/>
                <a:sym typeface="Calibri"/>
              </a:rPr>
              <a:t> of a user?”</a:t>
            </a:r>
            <a:r>
              <a:rPr lang="en-GB" sz="2400">
                <a:solidFill>
                  <a:srgbClr val="004360"/>
                </a:solidFill>
                <a:latin typeface="Calibri"/>
                <a:ea typeface="Calibri"/>
                <a:cs typeface="Calibri"/>
                <a:sym typeface="Calibri"/>
              </a:rPr>
              <a:t> </a:t>
            </a:r>
            <a:br>
              <a:rPr lang="en-GB" sz="2400">
                <a:solidFill>
                  <a:srgbClr val="004360"/>
                </a:solidFill>
                <a:latin typeface="Calibri"/>
                <a:ea typeface="Calibri"/>
                <a:cs typeface="Calibri"/>
                <a:sym typeface="Calibri"/>
              </a:rPr>
            </a:br>
            <a:r>
              <a:rPr lang="en-GB" sz="2400">
                <a:solidFill>
                  <a:srgbClr val="004360"/>
                </a:solidFill>
                <a:latin typeface="Calibri"/>
                <a:ea typeface="Calibri"/>
                <a:cs typeface="Calibri"/>
                <a:sym typeface="Calibri"/>
              </a:rPr>
              <a:t>→ </a:t>
            </a:r>
            <a:r>
              <a:rPr lang="en-GB" sz="2400" u="sng">
                <a:solidFill>
                  <a:schemeClr val="hlink"/>
                </a:solidFill>
                <a:latin typeface="Calibri"/>
                <a:ea typeface="Calibri"/>
                <a:cs typeface="Calibri"/>
                <a:sym typeface="Calibri"/>
                <a:hlinkClick r:id="rId3"/>
              </a:rPr>
              <a:t>AARC-G026</a:t>
            </a:r>
            <a:endParaRPr sz="2400">
              <a:solidFill>
                <a:srgbClr val="004360"/>
              </a:solidFill>
              <a:latin typeface="Calibri"/>
              <a:ea typeface="Calibri"/>
              <a:cs typeface="Calibri"/>
              <a:sym typeface="Calibri"/>
            </a:endParaRPr>
          </a:p>
          <a:p>
            <a:pPr marL="457200" marR="0" lvl="0" indent="-346710" algn="l" rtl="0">
              <a:lnSpc>
                <a:spcPct val="90000"/>
              </a:lnSpc>
              <a:spcBef>
                <a:spcPts val="1000"/>
              </a:spcBef>
              <a:spcAft>
                <a:spcPts val="0"/>
              </a:spcAft>
              <a:buClr>
                <a:srgbClr val="004360"/>
              </a:buClr>
              <a:buSzPts val="2400"/>
              <a:buFont typeface="Arial"/>
              <a:buChar char="•"/>
            </a:pPr>
            <a:r>
              <a:rPr lang="en-GB" sz="2400" i="1">
                <a:solidFill>
                  <a:srgbClr val="004360"/>
                </a:solidFill>
                <a:latin typeface="Calibri"/>
                <a:ea typeface="Calibri"/>
                <a:cs typeface="Calibri"/>
                <a:sym typeface="Calibri"/>
              </a:rPr>
              <a:t>“How to express the </a:t>
            </a:r>
            <a:r>
              <a:rPr lang="en-GB" sz="2400" b="1" i="1">
                <a:solidFill>
                  <a:srgbClr val="004360"/>
                </a:solidFill>
                <a:latin typeface="Calibri"/>
                <a:ea typeface="Calibri"/>
                <a:cs typeface="Calibri"/>
                <a:sym typeface="Calibri"/>
              </a:rPr>
              <a:t>groups and roles</a:t>
            </a:r>
            <a:r>
              <a:rPr lang="en-GB" sz="2400" i="1">
                <a:solidFill>
                  <a:srgbClr val="004360"/>
                </a:solidFill>
                <a:latin typeface="Calibri"/>
                <a:ea typeface="Calibri"/>
                <a:cs typeface="Calibri"/>
                <a:sym typeface="Calibri"/>
              </a:rPr>
              <a:t> of a user?”</a:t>
            </a:r>
            <a:r>
              <a:rPr lang="en-GB" sz="2400">
                <a:solidFill>
                  <a:srgbClr val="004360"/>
                </a:solidFill>
                <a:latin typeface="Calibri"/>
                <a:ea typeface="Calibri"/>
                <a:cs typeface="Calibri"/>
                <a:sym typeface="Calibri"/>
              </a:rPr>
              <a:t> </a:t>
            </a:r>
            <a:br>
              <a:rPr lang="en-GB" sz="2400">
                <a:solidFill>
                  <a:srgbClr val="004360"/>
                </a:solidFill>
                <a:latin typeface="Calibri"/>
                <a:ea typeface="Calibri"/>
                <a:cs typeface="Calibri"/>
                <a:sym typeface="Calibri"/>
              </a:rPr>
            </a:br>
            <a:r>
              <a:rPr lang="en-GB" sz="2400">
                <a:solidFill>
                  <a:srgbClr val="004360"/>
                </a:solidFill>
                <a:latin typeface="Calibri"/>
                <a:ea typeface="Calibri"/>
                <a:cs typeface="Calibri"/>
                <a:sym typeface="Calibri"/>
              </a:rPr>
              <a:t>→ </a:t>
            </a:r>
            <a:r>
              <a:rPr lang="en-GB" sz="2400" u="sng">
                <a:solidFill>
                  <a:schemeClr val="hlink"/>
                </a:solidFill>
                <a:latin typeface="Calibri"/>
                <a:ea typeface="Calibri"/>
                <a:cs typeface="Calibri"/>
                <a:sym typeface="Calibri"/>
                <a:hlinkClick r:id="rId4"/>
              </a:rPr>
              <a:t>AARC-G069</a:t>
            </a:r>
            <a:r>
              <a:rPr lang="en-GB" sz="2400">
                <a:solidFill>
                  <a:srgbClr val="004360"/>
                </a:solidFill>
                <a:latin typeface="Calibri"/>
                <a:ea typeface="Calibri"/>
                <a:cs typeface="Calibri"/>
                <a:sym typeface="Calibri"/>
              </a:rPr>
              <a:t> (was </a:t>
            </a:r>
            <a:r>
              <a:rPr lang="en-GB" sz="2400" u="sng">
                <a:solidFill>
                  <a:schemeClr val="hlink"/>
                </a:solidFill>
                <a:latin typeface="Calibri"/>
                <a:ea typeface="Calibri"/>
                <a:cs typeface="Calibri"/>
                <a:sym typeface="Calibri"/>
                <a:hlinkClick r:id="rId5"/>
              </a:rPr>
              <a:t>AARC-G002</a:t>
            </a:r>
            <a:r>
              <a:rPr lang="en-GB" sz="2400">
                <a:solidFill>
                  <a:srgbClr val="004360"/>
                </a:solidFill>
                <a:latin typeface="Calibri"/>
                <a:ea typeface="Calibri"/>
                <a:cs typeface="Calibri"/>
                <a:sym typeface="Calibri"/>
              </a:rPr>
              <a:t>)</a:t>
            </a:r>
            <a:endParaRPr/>
          </a:p>
          <a:p>
            <a:pPr marL="457200" marR="0" lvl="0" indent="-346710" algn="l" rtl="0">
              <a:lnSpc>
                <a:spcPct val="90000"/>
              </a:lnSpc>
              <a:spcBef>
                <a:spcPts val="1000"/>
              </a:spcBef>
              <a:spcAft>
                <a:spcPts val="0"/>
              </a:spcAft>
              <a:buClr>
                <a:srgbClr val="004360"/>
              </a:buClr>
              <a:buSzPts val="2400"/>
              <a:buFont typeface="Arial"/>
              <a:buChar char="•"/>
            </a:pPr>
            <a:r>
              <a:rPr lang="en-GB" sz="2400" i="1">
                <a:solidFill>
                  <a:srgbClr val="004360"/>
                </a:solidFill>
                <a:latin typeface="Calibri"/>
                <a:ea typeface="Calibri"/>
                <a:cs typeface="Calibri"/>
                <a:sym typeface="Calibri"/>
              </a:rPr>
              <a:t>“How to express </a:t>
            </a:r>
            <a:r>
              <a:rPr lang="en-GB" sz="2400" b="1" i="1">
                <a:solidFill>
                  <a:srgbClr val="004360"/>
                </a:solidFill>
                <a:latin typeface="Calibri"/>
                <a:ea typeface="Calibri"/>
                <a:cs typeface="Calibri"/>
                <a:sym typeface="Calibri"/>
              </a:rPr>
              <a:t>resource capabilities</a:t>
            </a:r>
            <a:r>
              <a:rPr lang="en-GB" sz="2400" i="1">
                <a:solidFill>
                  <a:srgbClr val="004360"/>
                </a:solidFill>
                <a:latin typeface="Calibri"/>
                <a:ea typeface="Calibri"/>
                <a:cs typeface="Calibri"/>
                <a:sym typeface="Calibri"/>
              </a:rPr>
              <a:t> of a user?”</a:t>
            </a:r>
            <a:r>
              <a:rPr lang="en-GB" sz="2400">
                <a:solidFill>
                  <a:srgbClr val="004360"/>
                </a:solidFill>
                <a:latin typeface="Calibri"/>
                <a:ea typeface="Calibri"/>
                <a:cs typeface="Calibri"/>
                <a:sym typeface="Calibri"/>
              </a:rPr>
              <a:t> </a:t>
            </a:r>
            <a:br>
              <a:rPr lang="en-GB" sz="2400">
                <a:solidFill>
                  <a:srgbClr val="004360"/>
                </a:solidFill>
                <a:latin typeface="Calibri"/>
                <a:ea typeface="Calibri"/>
                <a:cs typeface="Calibri"/>
                <a:sym typeface="Calibri"/>
              </a:rPr>
            </a:br>
            <a:r>
              <a:rPr lang="en-GB" sz="2400">
                <a:solidFill>
                  <a:srgbClr val="004360"/>
                </a:solidFill>
                <a:latin typeface="Calibri"/>
                <a:ea typeface="Calibri"/>
                <a:cs typeface="Calibri"/>
                <a:sym typeface="Calibri"/>
              </a:rPr>
              <a:t>→ </a:t>
            </a:r>
            <a:r>
              <a:rPr lang="en-GB" sz="2400" u="sng">
                <a:solidFill>
                  <a:schemeClr val="hlink"/>
                </a:solidFill>
                <a:latin typeface="Calibri"/>
                <a:ea typeface="Calibri"/>
                <a:cs typeface="Calibri"/>
                <a:sym typeface="Calibri"/>
                <a:hlinkClick r:id="rId6"/>
              </a:rPr>
              <a:t>AARC-G027</a:t>
            </a:r>
            <a:endParaRPr sz="2400" i="1">
              <a:solidFill>
                <a:srgbClr val="004360"/>
              </a:solidFill>
              <a:latin typeface="Calibri"/>
              <a:ea typeface="Calibri"/>
              <a:cs typeface="Calibri"/>
              <a:sym typeface="Calibri"/>
            </a:endParaRPr>
          </a:p>
          <a:p>
            <a:pPr marL="457200" marR="0" lvl="0" indent="-346710" algn="l" rtl="0">
              <a:lnSpc>
                <a:spcPct val="90000"/>
              </a:lnSpc>
              <a:spcBef>
                <a:spcPts val="1000"/>
              </a:spcBef>
              <a:spcAft>
                <a:spcPts val="0"/>
              </a:spcAft>
              <a:buClr>
                <a:srgbClr val="004360"/>
              </a:buClr>
              <a:buSzPts val="2400"/>
              <a:buFont typeface="Arial"/>
              <a:buChar char="•"/>
            </a:pPr>
            <a:r>
              <a:rPr lang="en-GB" sz="2400" i="1">
                <a:solidFill>
                  <a:srgbClr val="004360"/>
                </a:solidFill>
                <a:latin typeface="Calibri"/>
                <a:ea typeface="Calibri"/>
                <a:cs typeface="Calibri"/>
                <a:sym typeface="Calibri"/>
              </a:rPr>
              <a:t>“How to express the </a:t>
            </a:r>
            <a:r>
              <a:rPr lang="en-GB" sz="2400" b="1" i="1">
                <a:solidFill>
                  <a:srgbClr val="004360"/>
                </a:solidFill>
                <a:latin typeface="Calibri"/>
                <a:ea typeface="Calibri"/>
                <a:cs typeface="Calibri"/>
                <a:sym typeface="Calibri"/>
              </a:rPr>
              <a:t>home institute</a:t>
            </a:r>
            <a:r>
              <a:rPr lang="en-GB" sz="2400" i="1">
                <a:solidFill>
                  <a:srgbClr val="004360"/>
                </a:solidFill>
                <a:latin typeface="Calibri"/>
                <a:ea typeface="Calibri"/>
                <a:cs typeface="Calibri"/>
                <a:sym typeface="Calibri"/>
              </a:rPr>
              <a:t> of a user?”</a:t>
            </a:r>
            <a:r>
              <a:rPr lang="en-GB" sz="2400">
                <a:solidFill>
                  <a:srgbClr val="004360"/>
                </a:solidFill>
                <a:latin typeface="Calibri"/>
                <a:ea typeface="Calibri"/>
                <a:cs typeface="Calibri"/>
                <a:sym typeface="Calibri"/>
              </a:rPr>
              <a:t> </a:t>
            </a:r>
            <a:br>
              <a:rPr lang="en-GB" sz="2400">
                <a:solidFill>
                  <a:srgbClr val="004360"/>
                </a:solidFill>
                <a:latin typeface="Calibri"/>
                <a:ea typeface="Calibri"/>
                <a:cs typeface="Calibri"/>
                <a:sym typeface="Calibri"/>
              </a:rPr>
            </a:br>
            <a:r>
              <a:rPr lang="en-GB" sz="2400">
                <a:solidFill>
                  <a:srgbClr val="004360"/>
                </a:solidFill>
                <a:latin typeface="Calibri"/>
                <a:ea typeface="Calibri"/>
                <a:cs typeface="Calibri"/>
                <a:sym typeface="Calibri"/>
              </a:rPr>
              <a:t>→ </a:t>
            </a:r>
            <a:r>
              <a:rPr lang="en-GB" sz="2400" u="sng">
                <a:solidFill>
                  <a:schemeClr val="hlink"/>
                </a:solidFill>
                <a:latin typeface="Calibri"/>
                <a:ea typeface="Calibri"/>
                <a:cs typeface="Calibri"/>
                <a:sym typeface="Calibri"/>
                <a:hlinkClick r:id="rId7"/>
              </a:rPr>
              <a:t>AARC-G025</a:t>
            </a:r>
            <a:endParaRPr sz="2400" i="1">
              <a:solidFill>
                <a:srgbClr val="004360"/>
              </a:solidFill>
              <a:latin typeface="Calibri"/>
              <a:ea typeface="Calibri"/>
              <a:cs typeface="Calibri"/>
              <a:sym typeface="Calibri"/>
            </a:endParaRPr>
          </a:p>
          <a:p>
            <a:pPr marL="457200" marR="0" lvl="0" indent="-346710" algn="l" rtl="0">
              <a:lnSpc>
                <a:spcPct val="90000"/>
              </a:lnSpc>
              <a:spcBef>
                <a:spcPts val="1000"/>
              </a:spcBef>
              <a:spcAft>
                <a:spcPts val="0"/>
              </a:spcAft>
              <a:buClr>
                <a:srgbClr val="004360"/>
              </a:buClr>
              <a:buSzPts val="2400"/>
              <a:buFont typeface="Arial"/>
              <a:buChar char="•"/>
            </a:pPr>
            <a:r>
              <a:rPr lang="en-GB" sz="2400" i="1">
                <a:solidFill>
                  <a:srgbClr val="004360"/>
                </a:solidFill>
                <a:latin typeface="Calibri"/>
                <a:ea typeface="Calibri"/>
                <a:cs typeface="Calibri"/>
                <a:sym typeface="Calibri"/>
              </a:rPr>
              <a:t>How to express user </a:t>
            </a:r>
            <a:r>
              <a:rPr lang="en-GB" sz="2400" b="1" i="1">
                <a:solidFill>
                  <a:srgbClr val="004360"/>
                </a:solidFill>
                <a:latin typeface="Calibri"/>
                <a:ea typeface="Calibri"/>
                <a:cs typeface="Calibri"/>
                <a:sym typeface="Calibri"/>
              </a:rPr>
              <a:t>assurance</a:t>
            </a:r>
            <a:r>
              <a:rPr lang="en-GB" sz="2400" i="1">
                <a:solidFill>
                  <a:srgbClr val="004360"/>
                </a:solidFill>
                <a:latin typeface="Calibri"/>
                <a:ea typeface="Calibri"/>
                <a:cs typeface="Calibri"/>
                <a:sym typeface="Calibri"/>
              </a:rPr>
              <a:t> information</a:t>
            </a:r>
            <a:br>
              <a:rPr lang="en-GB" sz="2400" i="1">
                <a:solidFill>
                  <a:srgbClr val="004360"/>
                </a:solidFill>
                <a:latin typeface="Calibri"/>
                <a:ea typeface="Calibri"/>
                <a:cs typeface="Calibri"/>
                <a:sym typeface="Calibri"/>
              </a:rPr>
            </a:br>
            <a:r>
              <a:rPr lang="en-GB" sz="2400" i="1">
                <a:solidFill>
                  <a:srgbClr val="004360"/>
                </a:solidFill>
                <a:latin typeface="Calibri"/>
                <a:ea typeface="Calibri"/>
                <a:cs typeface="Calibri"/>
                <a:sym typeface="Calibri"/>
              </a:rPr>
              <a:t>when interacting with another proxy?”</a:t>
            </a:r>
            <a:r>
              <a:rPr lang="en-GB" sz="2400">
                <a:solidFill>
                  <a:srgbClr val="004360"/>
                </a:solidFill>
                <a:latin typeface="Calibri"/>
                <a:ea typeface="Calibri"/>
                <a:cs typeface="Calibri"/>
                <a:sym typeface="Calibri"/>
              </a:rPr>
              <a:t> </a:t>
            </a:r>
            <a:br>
              <a:rPr lang="en-GB" sz="2400">
                <a:solidFill>
                  <a:srgbClr val="004360"/>
                </a:solidFill>
                <a:latin typeface="Calibri"/>
                <a:ea typeface="Calibri"/>
                <a:cs typeface="Calibri"/>
                <a:sym typeface="Calibri"/>
              </a:rPr>
            </a:br>
            <a:r>
              <a:rPr lang="en-GB" sz="2400">
                <a:solidFill>
                  <a:srgbClr val="004360"/>
                </a:solidFill>
                <a:latin typeface="Calibri"/>
                <a:ea typeface="Calibri"/>
                <a:cs typeface="Calibri"/>
                <a:sym typeface="Calibri"/>
              </a:rPr>
              <a:t>→ </a:t>
            </a:r>
            <a:r>
              <a:rPr lang="en-GB" sz="2400" u="sng">
                <a:solidFill>
                  <a:schemeClr val="hlink"/>
                </a:solidFill>
                <a:latin typeface="Calibri"/>
                <a:ea typeface="Calibri"/>
                <a:cs typeface="Calibri"/>
                <a:sym typeface="Calibri"/>
                <a:hlinkClick r:id="rId8"/>
              </a:rPr>
              <a:t>RAF</a:t>
            </a:r>
            <a:r>
              <a:rPr lang="en-GB" sz="2400">
                <a:solidFill>
                  <a:srgbClr val="004360"/>
                </a:solidFill>
                <a:latin typeface="Calibri"/>
                <a:ea typeface="Calibri"/>
                <a:cs typeface="Calibri"/>
                <a:sym typeface="Calibri"/>
              </a:rPr>
              <a:t> &amp; </a:t>
            </a:r>
            <a:r>
              <a:rPr lang="en-GB" sz="2400" u="sng">
                <a:solidFill>
                  <a:schemeClr val="hlink"/>
                </a:solidFill>
                <a:latin typeface="Calibri"/>
                <a:ea typeface="Calibri"/>
                <a:cs typeface="Calibri"/>
                <a:sym typeface="Calibri"/>
                <a:hlinkClick r:id="rId9"/>
              </a:rPr>
              <a:t>AARC-G021</a:t>
            </a:r>
            <a:endParaRPr sz="2400" i="1">
              <a:solidFill>
                <a:srgbClr val="004360"/>
              </a:solidFill>
              <a:latin typeface="Calibri"/>
              <a:ea typeface="Calibri"/>
              <a:cs typeface="Calibri"/>
              <a:sym typeface="Calibri"/>
            </a:endParaRPr>
          </a:p>
          <a:p>
            <a:pPr marL="0" marR="0" lvl="0" indent="0" algn="l" rtl="0">
              <a:lnSpc>
                <a:spcPct val="100000"/>
              </a:lnSpc>
              <a:spcBef>
                <a:spcPts val="750"/>
              </a:spcBef>
              <a:spcAft>
                <a:spcPts val="0"/>
              </a:spcAft>
              <a:buClr>
                <a:srgbClr val="004360"/>
              </a:buClr>
              <a:buSzPts val="2200"/>
              <a:buFont typeface="Arial"/>
              <a:buNone/>
            </a:pPr>
            <a:endParaRPr sz="2200">
              <a:solidFill>
                <a:srgbClr val="004360"/>
              </a:solidFill>
              <a:latin typeface="Calibri"/>
              <a:ea typeface="Calibri"/>
              <a:cs typeface="Calibri"/>
              <a:sym typeface="Calibri"/>
            </a:endParaRPr>
          </a:p>
        </p:txBody>
      </p:sp>
      <p:pic>
        <p:nvPicPr>
          <p:cNvPr id="1530" name="Google Shape;1530;g2e2953a4e95_0_2169"/>
          <p:cNvPicPr preferRelativeResize="0"/>
          <p:nvPr/>
        </p:nvPicPr>
        <p:blipFill rotWithShape="1">
          <a:blip r:embed="rId10">
            <a:alphaModFix/>
          </a:blip>
          <a:srcRect/>
          <a:stretch/>
        </p:blipFill>
        <p:spPr>
          <a:xfrm>
            <a:off x="7015025" y="1027881"/>
            <a:ext cx="4992850" cy="5515574"/>
          </a:xfrm>
          <a:prstGeom prst="rect">
            <a:avLst/>
          </a:prstGeom>
          <a:noFill/>
          <a:ln w="9525" cap="flat" cmpd="sng">
            <a:solidFill>
              <a:srgbClr val="003F5E"/>
            </a:solidFill>
            <a:prstDash val="solid"/>
            <a:round/>
            <a:headEnd type="none" w="sm" len="sm"/>
            <a:tailEnd type="none" w="sm" len="sm"/>
          </a:ln>
        </p:spPr>
      </p:pic>
      <p:sp>
        <p:nvSpPr>
          <p:cNvPr id="1531" name="Google Shape;1531;g2e2953a4e95_0_2169"/>
          <p:cNvSpPr/>
          <p:nvPr/>
        </p:nvSpPr>
        <p:spPr>
          <a:xfrm>
            <a:off x="6622468" y="3524209"/>
            <a:ext cx="991200" cy="1006800"/>
          </a:xfrm>
          <a:prstGeom prst="striped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2" name="Google Shape;1532;g2e2953a4e95_0_2169"/>
          <p:cNvSpPr txBox="1"/>
          <p:nvPr/>
        </p:nvSpPr>
        <p:spPr>
          <a:xfrm>
            <a:off x="8673594" y="1190512"/>
            <a:ext cx="1524000" cy="41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hlink"/>
              </a:buClr>
              <a:buSzPts val="2200"/>
              <a:buFont typeface="Calibri"/>
              <a:buNone/>
            </a:pPr>
            <a:r>
              <a:rPr lang="en-GB" sz="2200" b="1" u="sng">
                <a:solidFill>
                  <a:schemeClr val="hlink"/>
                </a:solidFill>
                <a:latin typeface="Calibri"/>
                <a:ea typeface="Calibri"/>
                <a:cs typeface="Calibri"/>
                <a:sym typeface="Calibri"/>
                <a:hlinkClick r:id="rId11"/>
              </a:rPr>
              <a:t>AARC-G056</a:t>
            </a:r>
            <a:endParaRPr sz="2200" b="1">
              <a:solidFill>
                <a:srgbClr val="004360"/>
              </a:solidFill>
              <a:latin typeface="Calibri"/>
              <a:ea typeface="Calibri"/>
              <a:cs typeface="Calibri"/>
              <a:sym typeface="Calibri"/>
            </a:endParaRPr>
          </a:p>
        </p:txBody>
      </p:sp>
      <p:sp>
        <p:nvSpPr>
          <p:cNvPr id="1533" name="Google Shape;1533;g2e2953a4e95_0_2169"/>
          <p:cNvSpPr/>
          <p:nvPr/>
        </p:nvSpPr>
        <p:spPr>
          <a:xfrm>
            <a:off x="7568550" y="52485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4" name="Google Shape;1534;g2e2953a4e95_0_2169"/>
          <p:cNvSpPr/>
          <p:nvPr/>
        </p:nvSpPr>
        <p:spPr>
          <a:xfrm>
            <a:off x="7568550" y="53779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5" name="Google Shape;1535;g2e2953a4e95_0_2169"/>
          <p:cNvSpPr/>
          <p:nvPr/>
        </p:nvSpPr>
        <p:spPr>
          <a:xfrm>
            <a:off x="7568550" y="55074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6" name="Google Shape;1536;g2e2953a4e95_0_2169"/>
          <p:cNvSpPr/>
          <p:nvPr/>
        </p:nvSpPr>
        <p:spPr>
          <a:xfrm>
            <a:off x="7568550" y="5636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7" name="Google Shape;1537;g2e2953a4e95_0_2169"/>
          <p:cNvSpPr/>
          <p:nvPr/>
        </p:nvSpPr>
        <p:spPr>
          <a:xfrm>
            <a:off x="7568550" y="57663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8" name="Google Shape;1538;g2e2953a4e95_0_2169"/>
          <p:cNvSpPr/>
          <p:nvPr/>
        </p:nvSpPr>
        <p:spPr>
          <a:xfrm>
            <a:off x="7568550" y="58957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9" name="Google Shape;1539;g2e2953a4e95_0_2169"/>
          <p:cNvSpPr/>
          <p:nvPr/>
        </p:nvSpPr>
        <p:spPr>
          <a:xfrm>
            <a:off x="7568550" y="6317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0" name="Google Shape;1540;g2e2953a4e95_0_2169"/>
          <p:cNvSpPr/>
          <p:nvPr/>
        </p:nvSpPr>
        <p:spPr>
          <a:xfrm>
            <a:off x="7568550" y="61772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1" name="Google Shape;1541;g2e2953a4e95_0_2169"/>
          <p:cNvSpPr/>
          <p:nvPr/>
        </p:nvSpPr>
        <p:spPr>
          <a:xfrm>
            <a:off x="7568550" y="6036502"/>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2" name="Google Shape;1542;g2e2953a4e95_0_2169"/>
          <p:cNvSpPr/>
          <p:nvPr/>
        </p:nvSpPr>
        <p:spPr>
          <a:xfrm>
            <a:off x="6461375" y="5189827"/>
            <a:ext cx="1107300" cy="1169700"/>
          </a:xfrm>
          <a:prstGeom prst="mathPlus">
            <a:avLst>
              <a:gd name="adj1" fmla="val 2352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543" name="Google Shape;1543;g2e2953a4e95_0_2169"/>
          <p:cNvPicPr preferRelativeResize="0"/>
          <p:nvPr/>
        </p:nvPicPr>
        <p:blipFill rotWithShape="1">
          <a:blip r:embed="rId12">
            <a:alphaModFix/>
          </a:blip>
          <a:srcRect/>
          <a:stretch/>
        </p:blipFill>
        <p:spPr>
          <a:xfrm>
            <a:off x="5944416" y="5076826"/>
            <a:ext cx="6238059" cy="1757034"/>
          </a:xfrm>
          <a:prstGeom prst="rect">
            <a:avLst/>
          </a:prstGeom>
          <a:noFill/>
          <a:ln w="9525" cap="flat" cmpd="sng">
            <a:solidFill>
              <a:srgbClr val="003F5E"/>
            </a:solidFill>
            <a:prstDash val="solid"/>
            <a:round/>
            <a:headEnd type="none" w="sm" len="sm"/>
            <a:tailEnd type="none" w="sm" len="sm"/>
          </a:ln>
        </p:spPr>
      </p:pic>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e2953a4e95_0_187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7</a:t>
            </a:fld>
            <a:endParaRPr/>
          </a:p>
        </p:txBody>
      </p:sp>
      <p:sp>
        <p:nvSpPr>
          <p:cNvPr id="644" name="Google Shape;644;g2e2953a4e95_0_187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a:t>The Community AAI and the Infrastructure Proxy – structuring elements</a:t>
            </a:r>
            <a:endParaRPr/>
          </a:p>
        </p:txBody>
      </p:sp>
      <p:sp>
        <p:nvSpPr>
          <p:cNvPr id="645" name="Google Shape;645;g2e2953a4e95_0_1871"/>
          <p:cNvSpPr/>
          <p:nvPr/>
        </p:nvSpPr>
        <p:spPr>
          <a:xfrm>
            <a:off x="5629400" y="3813975"/>
            <a:ext cx="6173400" cy="2382600"/>
          </a:xfrm>
          <a:prstGeom prst="roundRect">
            <a:avLst>
              <a:gd name="adj" fmla="val 16667"/>
            </a:avLst>
          </a:prstGeom>
          <a:solidFill>
            <a:srgbClr val="F57B20">
              <a:alpha val="188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rgbClr val="004360"/>
                </a:solidFill>
                <a:latin typeface="Calibri"/>
                <a:ea typeface="Calibri"/>
                <a:cs typeface="Calibri"/>
                <a:sym typeface="Calibri"/>
              </a:rPr>
              <a:t>Infrastructure Proxy</a:t>
            </a:r>
            <a:endParaRPr sz="1800" b="1" i="0" u="none" strike="noStrike" cap="none">
              <a:solidFill>
                <a:srgbClr val="00436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sz="1800" b="0" i="0" u="none" strike="noStrike" cap="none">
              <a:solidFill>
                <a:srgbClr val="000000"/>
              </a:solidFill>
              <a:latin typeface="Arial"/>
              <a:ea typeface="Arial"/>
              <a:cs typeface="Arial"/>
              <a:sym typeface="Arial"/>
            </a:endParaRPr>
          </a:p>
        </p:txBody>
      </p:sp>
      <p:sp>
        <p:nvSpPr>
          <p:cNvPr id="646" name="Google Shape;646;g2e2953a4e95_0_1871"/>
          <p:cNvSpPr/>
          <p:nvPr/>
        </p:nvSpPr>
        <p:spPr>
          <a:xfrm>
            <a:off x="5629400" y="1527150"/>
            <a:ext cx="6021000" cy="2160000"/>
          </a:xfrm>
          <a:prstGeom prst="roundRect">
            <a:avLst>
              <a:gd name="adj" fmla="val 16667"/>
            </a:avLst>
          </a:prstGeom>
          <a:solidFill>
            <a:srgbClr val="004360">
              <a:alpha val="168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accent2"/>
                </a:solidFill>
                <a:latin typeface="Calibri"/>
                <a:ea typeface="Calibri"/>
                <a:cs typeface="Calibri"/>
                <a:sym typeface="Calibri"/>
              </a:rPr>
              <a:t>Community AAI</a:t>
            </a:r>
            <a:endParaRPr sz="1800" b="1"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sz="1800" b="0" i="0" u="none" strike="noStrike" cap="none">
              <a:solidFill>
                <a:schemeClr val="dk1"/>
              </a:solidFill>
              <a:latin typeface="Calibri"/>
              <a:ea typeface="Calibri"/>
              <a:cs typeface="Calibri"/>
              <a:sym typeface="Calibri"/>
            </a:endParaRPr>
          </a:p>
        </p:txBody>
      </p:sp>
      <p:pic>
        <p:nvPicPr>
          <p:cNvPr id="647" name="Google Shape;647;g2e2953a4e95_0_1871"/>
          <p:cNvPicPr preferRelativeResize="0"/>
          <p:nvPr/>
        </p:nvPicPr>
        <p:blipFill rotWithShape="1">
          <a:blip r:embed="rId3">
            <a:alphaModFix/>
          </a:blip>
          <a:srcRect r="3901"/>
          <a:stretch/>
        </p:blipFill>
        <p:spPr>
          <a:xfrm>
            <a:off x="258800" y="1527150"/>
            <a:ext cx="4520200" cy="4331851"/>
          </a:xfrm>
          <a:prstGeom prst="rect">
            <a:avLst/>
          </a:prstGeom>
          <a:noFill/>
          <a:ln>
            <a:noFill/>
          </a:ln>
        </p:spPr>
      </p:pic>
      <p:sp>
        <p:nvSpPr>
          <p:cNvPr id="648" name="Google Shape;648;g2e2953a4e95_0_1871"/>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9" name="Google Shape;649;g2e2953a4e95_0_1871"/>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2e2ee80552d_0_85"/>
          <p:cNvSpPr txBox="1">
            <a:spLocks noGrp="1"/>
          </p:cNvSpPr>
          <p:nvPr>
            <p:ph type="body" idx="1"/>
          </p:nvPr>
        </p:nvSpPr>
        <p:spPr>
          <a:xfrm>
            <a:off x="470572" y="3930650"/>
            <a:ext cx="11208000" cy="2181300"/>
          </a:xfrm>
          <a:prstGeom prst="rect">
            <a:avLst/>
          </a:prstGeom>
          <a:noFill/>
          <a:ln>
            <a:noFill/>
          </a:ln>
        </p:spPr>
        <p:txBody>
          <a:bodyPr spcFirstLastPara="1" wrap="square" lIns="91425" tIns="45700" rIns="91425" bIns="45700" anchor="t" anchorCtr="0">
            <a:noAutofit/>
          </a:bodyPr>
          <a:lstStyle/>
          <a:p>
            <a:pPr marL="0" lvl="0" indent="0" algn="l" rtl="0">
              <a:lnSpc>
                <a:spcPct val="190000"/>
              </a:lnSpc>
              <a:spcBef>
                <a:spcPts val="0"/>
              </a:spcBef>
              <a:spcAft>
                <a:spcPts val="0"/>
              </a:spcAft>
              <a:buSzPts val="935"/>
              <a:buNone/>
            </a:pPr>
            <a:endParaRPr sz="1970" b="1"/>
          </a:p>
        </p:txBody>
      </p:sp>
      <p:sp>
        <p:nvSpPr>
          <p:cNvPr id="656" name="Google Shape;656;g2e2ee80552d_0_85"/>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8</a:t>
            </a:fld>
            <a:endParaRPr/>
          </a:p>
        </p:txBody>
      </p:sp>
      <p:sp>
        <p:nvSpPr>
          <p:cNvPr id="657" name="Google Shape;657;g2e2ee80552d_0_85"/>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t>AARC TREE: new </a:t>
            </a:r>
            <a:r>
              <a:rPr lang="en-GB" dirty="0" smtClean="0"/>
              <a:t>EU funding </a:t>
            </a:r>
            <a:r>
              <a:rPr lang="en-GB" dirty="0"/>
              <a:t>to enhance the impact of AARC</a:t>
            </a:r>
            <a:endParaRPr dirty="0"/>
          </a:p>
        </p:txBody>
      </p:sp>
      <p:pic>
        <p:nvPicPr>
          <p:cNvPr id="658" name="Google Shape;658;g2e2ee80552d_0_85"/>
          <p:cNvPicPr preferRelativeResize="0"/>
          <p:nvPr/>
        </p:nvPicPr>
        <p:blipFill>
          <a:blip r:embed="rId3">
            <a:alphaModFix/>
          </a:blip>
          <a:stretch>
            <a:fillRect/>
          </a:stretch>
        </p:blipFill>
        <p:spPr>
          <a:xfrm>
            <a:off x="-16138" y="1651713"/>
            <a:ext cx="12224274" cy="450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e3808cd59d_0_3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9</a:t>
            </a:fld>
            <a:endParaRPr/>
          </a:p>
        </p:txBody>
      </p:sp>
      <p:sp>
        <p:nvSpPr>
          <p:cNvPr id="683" name="Google Shape;683;g2e3808cd59d_0_39"/>
          <p:cNvSpPr txBox="1">
            <a:spLocks noGrp="1"/>
          </p:cNvSpPr>
          <p:nvPr>
            <p:ph type="title"/>
          </p:nvPr>
        </p:nvSpPr>
        <p:spPr>
          <a:xfrm>
            <a:off x="482521" y="38824"/>
            <a:ext cx="96120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GB"/>
              <a:t>AARC Technical Revision to Enhance Effectiveness</a:t>
            </a:r>
            <a:endParaRPr/>
          </a:p>
        </p:txBody>
      </p:sp>
      <p:sp>
        <p:nvSpPr>
          <p:cNvPr id="684" name="Google Shape;684;g2e3808cd59d_0_39"/>
          <p:cNvSpPr/>
          <p:nvPr/>
        </p:nvSpPr>
        <p:spPr>
          <a:xfrm>
            <a:off x="5804800" y="1185175"/>
            <a:ext cx="5997900" cy="5354400"/>
          </a:xfrm>
          <a:prstGeom prst="ellipse">
            <a:avLst/>
          </a:prstGeom>
          <a:solidFill>
            <a:srgbClr val="F6791C">
              <a:alpha val="31820"/>
            </a:srgbClr>
          </a:solidFill>
          <a:ln w="9525" cap="flat" cmpd="sng">
            <a:solidFill>
              <a:srgbClr val="013F5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5" name="Google Shape;685;g2e3808cd59d_0_39"/>
          <p:cNvGrpSpPr/>
          <p:nvPr/>
        </p:nvGrpSpPr>
        <p:grpSpPr>
          <a:xfrm>
            <a:off x="7409006" y="1246427"/>
            <a:ext cx="2710099" cy="2535086"/>
            <a:chOff x="3611776" y="414352"/>
            <a:chExt cx="2166000" cy="2166000"/>
          </a:xfrm>
        </p:grpSpPr>
        <p:sp>
          <p:nvSpPr>
            <p:cNvPr id="686" name="Google Shape;686;g2e3808cd59d_0_39"/>
            <p:cNvSpPr/>
            <p:nvPr/>
          </p:nvSpPr>
          <p:spPr>
            <a:xfrm>
              <a:off x="3611776" y="414352"/>
              <a:ext cx="2166000" cy="2166000"/>
            </a:xfrm>
            <a:prstGeom prst="ellipse">
              <a:avLst/>
            </a:prstGeom>
            <a:solidFill>
              <a:srgbClr val="013F5E"/>
            </a:solidFill>
            <a:ln w="12700" cap="flat" cmpd="sng">
              <a:solidFill>
                <a:srgbClr val="264159"/>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e3808cd59d_0_39"/>
            <p:cNvSpPr txBox="1"/>
            <p:nvPr/>
          </p:nvSpPr>
          <p:spPr>
            <a:xfrm>
              <a:off x="3683081" y="470394"/>
              <a:ext cx="1908300" cy="1540200"/>
            </a:xfrm>
            <a:prstGeom prst="rect">
              <a:avLst/>
            </a:prstGeom>
            <a:noFill/>
            <a:ln>
              <a:noFill/>
            </a:ln>
          </p:spPr>
          <p:txBody>
            <a:bodyPr spcFirstLastPara="1" wrap="square" lIns="121900" tIns="121900" rIns="121900" bIns="121900" anchor="ctr" anchorCtr="0">
              <a:noAutofit/>
            </a:bodyPr>
            <a:lstStyle/>
            <a:p>
              <a:pPr marL="171450" lvl="0" indent="0" algn="ctr" rtl="0">
                <a:spcBef>
                  <a:spcPts val="1050"/>
                </a:spcBef>
                <a:spcAft>
                  <a:spcPts val="0"/>
                </a:spcAft>
                <a:buClr>
                  <a:schemeClr val="dk1"/>
                </a:buClr>
                <a:buSzPts val="2000"/>
                <a:buFont typeface="Arial"/>
                <a:buNone/>
              </a:pPr>
              <a:r>
                <a:rPr lang="en-GB" sz="2000" dirty="0">
                  <a:solidFill>
                    <a:schemeClr val="lt1"/>
                  </a:solidFill>
                  <a:latin typeface="Calibri"/>
                  <a:ea typeface="Calibri"/>
                  <a:cs typeface="Calibri"/>
                  <a:sym typeface="Calibri"/>
                </a:rPr>
                <a:t>Recommendations for a common long-term strategy for AAI services</a:t>
              </a:r>
              <a:endParaRPr sz="1900" dirty="0">
                <a:solidFill>
                  <a:srgbClr val="FFFFFF"/>
                </a:solidFill>
                <a:latin typeface="Calibri"/>
                <a:ea typeface="Calibri"/>
                <a:cs typeface="Calibri"/>
                <a:sym typeface="Calibri"/>
              </a:endParaRPr>
            </a:p>
          </p:txBody>
        </p:sp>
      </p:grpSp>
      <p:sp>
        <p:nvSpPr>
          <p:cNvPr id="688" name="Google Shape;688;g2e3808cd59d_0_39"/>
          <p:cNvSpPr/>
          <p:nvPr/>
        </p:nvSpPr>
        <p:spPr>
          <a:xfrm>
            <a:off x="403125" y="1592050"/>
            <a:ext cx="4720800" cy="2230200"/>
          </a:xfrm>
          <a:prstGeom prst="roundRect">
            <a:avLst>
              <a:gd name="adj" fmla="val 16667"/>
            </a:avLst>
          </a:prstGeom>
          <a:solidFill>
            <a:srgbClr val="013F5E"/>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rgbClr val="FFFFFF"/>
                </a:solidFill>
                <a:latin typeface="Calibri"/>
                <a:ea typeface="Calibri"/>
                <a:cs typeface="Calibri"/>
                <a:sym typeface="Calibri"/>
              </a:rPr>
              <a:t>AARC TREE Project Main Facts</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rgbClr val="FFFFFF"/>
                </a:solidFill>
                <a:latin typeface="Calibri"/>
                <a:ea typeface="Calibri"/>
                <a:cs typeface="Calibri"/>
                <a:sym typeface="Calibri"/>
              </a:rPr>
              <a:t>Start date: March 2024</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rgbClr val="FFFFFF"/>
                </a:solidFill>
                <a:latin typeface="Calibri"/>
                <a:ea typeface="Calibri"/>
                <a:cs typeface="Calibri"/>
                <a:sym typeface="Calibri"/>
              </a:rPr>
              <a:t>Duration: 24 M</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rgbClr val="FFFFFF"/>
                </a:solidFill>
                <a:latin typeface="Calibri"/>
                <a:ea typeface="Calibri"/>
                <a:cs typeface="Calibri"/>
                <a:sym typeface="Calibri"/>
              </a:rPr>
              <a:t>22 Partners </a:t>
            </a:r>
            <a:endParaRPr sz="1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i="0" u="none" strike="noStrike" cap="none" dirty="0">
                <a:solidFill>
                  <a:srgbClr val="FFFFFF"/>
                </a:solidFill>
                <a:latin typeface="Calibri"/>
                <a:ea typeface="Calibri"/>
                <a:cs typeface="Calibri"/>
                <a:sym typeface="Calibri"/>
              </a:rPr>
              <a:t>NDN </a:t>
            </a:r>
            <a:r>
              <a:rPr lang="en-GB" sz="2000" i="0" u="none" strike="noStrike" cap="none" dirty="0" smtClean="0">
                <a:solidFill>
                  <a:srgbClr val="FFFFFF"/>
                </a:solidFill>
                <a:latin typeface="Calibri"/>
                <a:ea typeface="Calibri"/>
                <a:cs typeface="Calibri"/>
                <a:sym typeface="Calibri"/>
              </a:rPr>
              <a:t>(</a:t>
            </a:r>
            <a:r>
              <a:rPr lang="en-GB" sz="2000" i="0" u="none" strike="noStrike" cap="none" dirty="0" err="1" smtClean="0">
                <a:solidFill>
                  <a:srgbClr val="FFFFFF"/>
                </a:solidFill>
                <a:latin typeface="Calibri"/>
                <a:ea typeface="Calibri"/>
                <a:cs typeface="Calibri"/>
                <a:sym typeface="Calibri"/>
              </a:rPr>
              <a:t>Licia</a:t>
            </a:r>
            <a:r>
              <a:rPr lang="en-GB" sz="2000" i="0" u="none" strike="noStrike" cap="none" dirty="0" smtClean="0">
                <a:solidFill>
                  <a:srgbClr val="FFFFFF"/>
                </a:solidFill>
                <a:latin typeface="Calibri"/>
                <a:ea typeface="Calibri"/>
                <a:cs typeface="Calibri"/>
                <a:sym typeface="Calibri"/>
              </a:rPr>
              <a:t> </a:t>
            </a:r>
            <a:r>
              <a:rPr lang="en-GB" sz="2000" i="0" u="none" strike="noStrike" cap="none" dirty="0" smtClean="0">
                <a:solidFill>
                  <a:srgbClr val="FFFFFF"/>
                </a:solidFill>
                <a:latin typeface="Calibri"/>
                <a:ea typeface="Calibri"/>
                <a:cs typeface="Calibri"/>
                <a:sym typeface="Wingdings" panose="05000000000000000000" pitchFamily="2" charset="2"/>
              </a:rPr>
              <a:t></a:t>
            </a:r>
            <a:r>
              <a:rPr lang="en-GB" sz="2000" i="0" u="none" strike="noStrike" cap="none" dirty="0" smtClean="0">
                <a:solidFill>
                  <a:srgbClr val="FFFFFF"/>
                </a:solidFill>
                <a:latin typeface="Calibri"/>
                <a:ea typeface="Calibri"/>
                <a:cs typeface="Calibri"/>
                <a:sym typeface="Calibri"/>
              </a:rPr>
              <a:t>) is the coordinator</a:t>
            </a:r>
            <a:endParaRPr sz="1400" i="0" u="none" strike="noStrike" cap="none" dirty="0">
              <a:solidFill>
                <a:srgbClr val="FFFFFF"/>
              </a:solidFill>
            </a:endParaRPr>
          </a:p>
        </p:txBody>
      </p:sp>
      <p:sp>
        <p:nvSpPr>
          <p:cNvPr id="689" name="Google Shape;689;g2e3808cd59d_0_39"/>
          <p:cNvSpPr/>
          <p:nvPr/>
        </p:nvSpPr>
        <p:spPr>
          <a:xfrm>
            <a:off x="7515000" y="3982900"/>
            <a:ext cx="2592600" cy="2535000"/>
          </a:xfrm>
          <a:prstGeom prst="ellipse">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0" name="Google Shape;690;g2e3808cd59d_0_39"/>
          <p:cNvGrpSpPr/>
          <p:nvPr/>
        </p:nvGrpSpPr>
        <p:grpSpPr>
          <a:xfrm>
            <a:off x="6213791" y="2872592"/>
            <a:ext cx="2568864" cy="2442490"/>
            <a:chOff x="3399801" y="2141168"/>
            <a:chExt cx="2020500" cy="2057700"/>
          </a:xfrm>
        </p:grpSpPr>
        <p:sp>
          <p:nvSpPr>
            <p:cNvPr id="691" name="Google Shape;691;g2e3808cd59d_0_39"/>
            <p:cNvSpPr/>
            <p:nvPr/>
          </p:nvSpPr>
          <p:spPr>
            <a:xfrm>
              <a:off x="3399801" y="2141168"/>
              <a:ext cx="2020500" cy="2057700"/>
            </a:xfrm>
            <a:prstGeom prst="ellipse">
              <a:avLst/>
            </a:pr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e3808cd59d_0_39"/>
            <p:cNvSpPr txBox="1"/>
            <p:nvPr/>
          </p:nvSpPr>
          <p:spPr>
            <a:xfrm>
              <a:off x="3486876" y="2429938"/>
              <a:ext cx="1763400" cy="1400400"/>
            </a:xfrm>
            <a:prstGeom prst="rect">
              <a:avLst/>
            </a:prstGeom>
            <a:noFill/>
            <a:ln>
              <a:noFill/>
            </a:ln>
          </p:spPr>
          <p:txBody>
            <a:bodyPr spcFirstLastPara="1" wrap="square" lIns="121900" tIns="121900" rIns="121900" bIns="121900" anchor="ctr" anchorCtr="0">
              <a:noAutofit/>
            </a:bodyPr>
            <a:lstStyle/>
            <a:p>
              <a:pPr marL="171450" lvl="0" indent="0" algn="l" rtl="0">
                <a:spcBef>
                  <a:spcPts val="1050"/>
                </a:spcBef>
                <a:spcAft>
                  <a:spcPts val="0"/>
                </a:spcAft>
                <a:buClr>
                  <a:srgbClr val="000000"/>
                </a:buClr>
                <a:buSzPts val="2000"/>
                <a:buFont typeface="Arial"/>
                <a:buNone/>
              </a:pPr>
              <a:r>
                <a:rPr lang="en-GB" sz="2000" dirty="0">
                  <a:solidFill>
                    <a:schemeClr val="lt1"/>
                  </a:solidFill>
                  <a:latin typeface="Calibri"/>
                  <a:ea typeface="Calibri"/>
                  <a:cs typeface="Calibri"/>
                  <a:sym typeface="Calibri"/>
                </a:rPr>
                <a:t>Updated </a:t>
              </a:r>
              <a:r>
                <a:rPr lang="en-GB" sz="2000" dirty="0" smtClean="0">
                  <a:solidFill>
                    <a:schemeClr val="lt1"/>
                  </a:solidFill>
                  <a:latin typeface="Calibri"/>
                  <a:ea typeface="Calibri"/>
                  <a:cs typeface="Calibri"/>
                  <a:sym typeface="Calibri"/>
                </a:rPr>
                <a:t/>
              </a:r>
              <a:br>
                <a:rPr lang="en-GB" sz="2000" dirty="0" smtClean="0">
                  <a:solidFill>
                    <a:schemeClr val="lt1"/>
                  </a:solidFill>
                  <a:latin typeface="Calibri"/>
                  <a:ea typeface="Calibri"/>
                  <a:cs typeface="Calibri"/>
                  <a:sym typeface="Calibri"/>
                </a:rPr>
              </a:br>
              <a:r>
                <a:rPr lang="en-GB" sz="2000" dirty="0" smtClean="0">
                  <a:solidFill>
                    <a:schemeClr val="lt1"/>
                  </a:solidFill>
                  <a:latin typeface="Calibri"/>
                  <a:ea typeface="Calibri"/>
                  <a:cs typeface="Calibri"/>
                  <a:sym typeface="Calibri"/>
                </a:rPr>
                <a:t>AARC </a:t>
              </a:r>
              <a:r>
                <a:rPr lang="en-GB" sz="2000" dirty="0">
                  <a:solidFill>
                    <a:schemeClr val="lt1"/>
                  </a:solidFill>
                  <a:latin typeface="Calibri"/>
                  <a:ea typeface="Calibri"/>
                  <a:cs typeface="Calibri"/>
                  <a:sym typeface="Calibri"/>
                </a:rPr>
                <a:t>BPA</a:t>
              </a:r>
              <a:endParaRPr sz="1300" b="0" i="0" u="none" strike="noStrike" cap="none" dirty="0">
                <a:solidFill>
                  <a:srgbClr val="FFFFFF"/>
                </a:solidFill>
                <a:latin typeface="Roboto"/>
                <a:ea typeface="Roboto"/>
                <a:cs typeface="Roboto"/>
                <a:sym typeface="Roboto"/>
              </a:endParaRPr>
            </a:p>
          </p:txBody>
        </p:sp>
      </p:grpSp>
      <p:sp>
        <p:nvSpPr>
          <p:cNvPr id="693" name="Google Shape;693;g2e3808cd59d_0_39"/>
          <p:cNvSpPr/>
          <p:nvPr/>
        </p:nvSpPr>
        <p:spPr>
          <a:xfrm>
            <a:off x="8746816" y="2872525"/>
            <a:ext cx="2568900" cy="2442300"/>
          </a:xfrm>
          <a:prstGeom prst="ellipse">
            <a:avLst/>
          </a:prstGeom>
          <a:solidFill>
            <a:srgbClr val="3C78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2e3808cd59d_0_39"/>
          <p:cNvSpPr txBox="1"/>
          <p:nvPr/>
        </p:nvSpPr>
        <p:spPr>
          <a:xfrm>
            <a:off x="9386098" y="3621884"/>
            <a:ext cx="2247600" cy="1038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Updated interoperability framework</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pic>
        <p:nvPicPr>
          <p:cNvPr id="695" name="Google Shape;695;g2e3808cd59d_0_39"/>
          <p:cNvPicPr preferRelativeResize="0"/>
          <p:nvPr/>
        </p:nvPicPr>
        <p:blipFill rotWithShape="1">
          <a:blip r:embed="rId3">
            <a:alphaModFix/>
          </a:blip>
          <a:srcRect/>
          <a:stretch/>
        </p:blipFill>
        <p:spPr>
          <a:xfrm>
            <a:off x="8149500" y="3015350"/>
            <a:ext cx="1236600" cy="1214100"/>
          </a:xfrm>
          <a:prstGeom prst="ellipse">
            <a:avLst/>
          </a:prstGeom>
          <a:noFill/>
          <a:ln w="19050" cap="flat" cmpd="sng">
            <a:solidFill>
              <a:schemeClr val="dk2"/>
            </a:solidFill>
            <a:prstDash val="solid"/>
            <a:round/>
            <a:headEnd type="none" w="sm" len="sm"/>
            <a:tailEnd type="none" w="sm" len="sm"/>
          </a:ln>
        </p:spPr>
      </p:pic>
      <p:sp>
        <p:nvSpPr>
          <p:cNvPr id="696" name="Google Shape;696;g2e3808cd59d_0_39"/>
          <p:cNvSpPr txBox="1"/>
          <p:nvPr/>
        </p:nvSpPr>
        <p:spPr>
          <a:xfrm>
            <a:off x="7527654" y="4825036"/>
            <a:ext cx="2592600" cy="1581000"/>
          </a:xfrm>
          <a:prstGeom prst="rect">
            <a:avLst/>
          </a:prstGeom>
          <a:noFill/>
          <a:ln>
            <a:noFill/>
          </a:ln>
        </p:spPr>
        <p:txBody>
          <a:bodyPr spcFirstLastPara="1" wrap="square" lIns="121900" tIns="121900" rIns="121900" bIns="121900" anchor="ctr" anchorCtr="0">
            <a:noAutofit/>
          </a:bodyPr>
          <a:lstStyle/>
          <a:p>
            <a:pPr marL="0" lvl="0" indent="0" algn="ctr" rtl="0">
              <a:spcBef>
                <a:spcPts val="750"/>
              </a:spcBef>
              <a:spcAft>
                <a:spcPts val="1000"/>
              </a:spcAft>
              <a:buClr>
                <a:schemeClr val="dk1"/>
              </a:buClr>
              <a:buSzPts val="1100"/>
              <a:buFont typeface="Arial"/>
              <a:buNone/>
            </a:pPr>
            <a:r>
              <a:rPr lang="en-GB" sz="2000" b="1" dirty="0">
                <a:solidFill>
                  <a:srgbClr val="004360"/>
                </a:solidFill>
                <a:latin typeface="Calibri"/>
                <a:ea typeface="Calibri"/>
                <a:cs typeface="Calibri"/>
                <a:sym typeface="Calibri"/>
              </a:rPr>
              <a:t>Bring </a:t>
            </a:r>
            <a:r>
              <a:rPr lang="en-GB" sz="2000" dirty="0">
                <a:solidFill>
                  <a:srgbClr val="004360"/>
                </a:solidFill>
                <a:latin typeface="Calibri"/>
                <a:ea typeface="Calibri"/>
                <a:cs typeface="Calibri"/>
                <a:sym typeface="Calibri"/>
              </a:rPr>
              <a:t>RIs, </a:t>
            </a:r>
            <a:r>
              <a:rPr lang="en-GB" sz="2000" dirty="0" smtClean="0">
                <a:solidFill>
                  <a:srgbClr val="004360"/>
                </a:solidFill>
                <a:latin typeface="Calibri"/>
                <a:ea typeface="Calibri"/>
                <a:cs typeface="Calibri"/>
                <a:sym typeface="Calibri"/>
              </a:rPr>
              <a:t/>
            </a:r>
            <a:br>
              <a:rPr lang="en-GB" sz="2000" dirty="0" smtClean="0">
                <a:solidFill>
                  <a:srgbClr val="004360"/>
                </a:solidFill>
                <a:latin typeface="Calibri"/>
                <a:ea typeface="Calibri"/>
                <a:cs typeface="Calibri"/>
                <a:sym typeface="Calibri"/>
              </a:rPr>
            </a:br>
            <a:r>
              <a:rPr lang="en-GB" sz="2000" dirty="0" smtClean="0">
                <a:solidFill>
                  <a:srgbClr val="004360"/>
                </a:solidFill>
                <a:latin typeface="Calibri"/>
                <a:ea typeface="Calibri"/>
                <a:cs typeface="Calibri"/>
                <a:sym typeface="Calibri"/>
              </a:rPr>
              <a:t>e-Infrastructures </a:t>
            </a:r>
            <a:r>
              <a:rPr lang="en-GB" sz="2000" dirty="0">
                <a:solidFill>
                  <a:srgbClr val="004360"/>
                </a:solidFill>
                <a:latin typeface="Calibri"/>
                <a:ea typeface="Calibri"/>
                <a:cs typeface="Calibri"/>
                <a:sym typeface="Calibri"/>
              </a:rPr>
              <a:t>and relevant stakeholders </a:t>
            </a:r>
            <a:r>
              <a:rPr lang="en-GB" sz="2000" b="1" dirty="0">
                <a:solidFill>
                  <a:srgbClr val="004360"/>
                </a:solidFill>
                <a:latin typeface="Calibri"/>
                <a:ea typeface="Calibri"/>
                <a:cs typeface="Calibri"/>
                <a:sym typeface="Calibri"/>
              </a:rPr>
              <a:t>together</a:t>
            </a:r>
            <a:r>
              <a:rPr lang="en-GB" sz="2000" dirty="0">
                <a:solidFill>
                  <a:srgbClr val="004360"/>
                </a:solidFill>
                <a:latin typeface="Calibri"/>
                <a:ea typeface="Calibri"/>
                <a:cs typeface="Calibri"/>
                <a:sym typeface="Calibri"/>
              </a:rPr>
              <a:t> </a:t>
            </a:r>
            <a:endParaRPr sz="1300" b="0" i="0" u="none" strike="noStrike" cap="none" dirty="0">
              <a:solidFill>
                <a:srgbClr val="FFFFFF"/>
              </a:solidFill>
              <a:latin typeface="Roboto"/>
              <a:ea typeface="Roboto"/>
              <a:cs typeface="Roboto"/>
              <a:sym typeface="Roboto"/>
            </a:endParaRPr>
          </a:p>
        </p:txBody>
      </p:sp>
      <p:sp>
        <p:nvSpPr>
          <p:cNvPr id="697" name="Google Shape;697;g2e3808cd59d_0_39"/>
          <p:cNvSpPr/>
          <p:nvPr/>
        </p:nvSpPr>
        <p:spPr>
          <a:xfrm>
            <a:off x="482525" y="4298500"/>
            <a:ext cx="4641600" cy="18738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50"/>
              </a:spcBef>
              <a:spcAft>
                <a:spcPts val="0"/>
              </a:spcAft>
              <a:buNone/>
            </a:pPr>
            <a:r>
              <a:rPr lang="en-GB" sz="2700" b="1" dirty="0" smtClean="0">
                <a:solidFill>
                  <a:srgbClr val="F6791C"/>
                </a:solidFill>
                <a:latin typeface="Calibri"/>
                <a:ea typeface="Calibri"/>
                <a:cs typeface="Calibri"/>
                <a:sym typeface="Calibri"/>
              </a:rPr>
              <a:t>We want to make </a:t>
            </a:r>
            <a:r>
              <a:rPr lang="en-GB" sz="2700" b="1" dirty="0">
                <a:solidFill>
                  <a:srgbClr val="F6791C"/>
                </a:solidFill>
                <a:latin typeface="Calibri"/>
                <a:ea typeface="Calibri"/>
                <a:cs typeface="Calibri"/>
                <a:sym typeface="Calibri"/>
              </a:rPr>
              <a:t>AARC3 </a:t>
            </a:r>
            <a:r>
              <a:rPr lang="en-GB" sz="2700" b="1" dirty="0" smtClean="0">
                <a:solidFill>
                  <a:srgbClr val="F6791C"/>
                </a:solidFill>
                <a:latin typeface="Calibri"/>
                <a:ea typeface="Calibri"/>
                <a:cs typeface="Calibri"/>
                <a:sym typeface="Calibri"/>
              </a:rPr>
              <a:t/>
            </a:r>
            <a:br>
              <a:rPr lang="en-GB" sz="2700" b="1" dirty="0" smtClean="0">
                <a:solidFill>
                  <a:srgbClr val="F6791C"/>
                </a:solidFill>
                <a:latin typeface="Calibri"/>
                <a:ea typeface="Calibri"/>
                <a:cs typeface="Calibri"/>
                <a:sym typeface="Calibri"/>
              </a:rPr>
            </a:br>
            <a:r>
              <a:rPr lang="en-GB" sz="2700" b="1" dirty="0" smtClean="0">
                <a:solidFill>
                  <a:srgbClr val="F6791C"/>
                </a:solidFill>
                <a:latin typeface="Calibri"/>
                <a:ea typeface="Calibri"/>
                <a:cs typeface="Calibri"/>
                <a:sym typeface="Calibri"/>
              </a:rPr>
              <a:t>a </a:t>
            </a:r>
            <a:r>
              <a:rPr lang="en-GB" sz="2700" b="1" dirty="0">
                <a:solidFill>
                  <a:srgbClr val="F6791C"/>
                </a:solidFill>
                <a:latin typeface="Calibri"/>
                <a:ea typeface="Calibri"/>
                <a:cs typeface="Calibri"/>
                <a:sym typeface="Calibri"/>
              </a:rPr>
              <a:t>global activity to engage </a:t>
            </a:r>
            <a:br>
              <a:rPr lang="en-GB" sz="2700" b="1" dirty="0">
                <a:solidFill>
                  <a:srgbClr val="F6791C"/>
                </a:solidFill>
                <a:latin typeface="Calibri"/>
                <a:ea typeface="Calibri"/>
                <a:cs typeface="Calibri"/>
                <a:sym typeface="Calibri"/>
              </a:rPr>
            </a:br>
            <a:r>
              <a:rPr lang="en-GB" sz="2700" b="1" dirty="0">
                <a:solidFill>
                  <a:srgbClr val="F6791C"/>
                </a:solidFill>
                <a:latin typeface="Calibri"/>
                <a:ea typeface="Calibri"/>
                <a:cs typeface="Calibri"/>
                <a:sym typeface="Calibri"/>
              </a:rPr>
              <a:t>everyone interested </a:t>
            </a:r>
            <a:r>
              <a:rPr lang="en-GB" sz="2700" b="1" dirty="0" smtClean="0">
                <a:solidFill>
                  <a:srgbClr val="F6791C"/>
                </a:solidFill>
                <a:latin typeface="Calibri"/>
                <a:ea typeface="Calibri"/>
                <a:cs typeface="Calibri"/>
                <a:sym typeface="Calibri"/>
              </a:rPr>
              <a:t/>
            </a:r>
            <a:br>
              <a:rPr lang="en-GB" sz="2700" b="1" dirty="0" smtClean="0">
                <a:solidFill>
                  <a:srgbClr val="F6791C"/>
                </a:solidFill>
                <a:latin typeface="Calibri"/>
                <a:ea typeface="Calibri"/>
                <a:cs typeface="Calibri"/>
                <a:sym typeface="Calibri"/>
              </a:rPr>
            </a:br>
            <a:r>
              <a:rPr lang="en-GB" sz="2700" b="1" dirty="0" smtClean="0">
                <a:solidFill>
                  <a:srgbClr val="F6791C"/>
                </a:solidFill>
                <a:latin typeface="Calibri"/>
                <a:ea typeface="Calibri"/>
                <a:cs typeface="Calibri"/>
                <a:sym typeface="Calibri"/>
              </a:rPr>
              <a:t>in the </a:t>
            </a:r>
            <a:r>
              <a:rPr lang="en-GB" sz="2700" b="1" dirty="0">
                <a:solidFill>
                  <a:srgbClr val="F6791C"/>
                </a:solidFill>
                <a:latin typeface="Calibri"/>
                <a:ea typeface="Calibri"/>
                <a:cs typeface="Calibri"/>
                <a:sym typeface="Calibri"/>
              </a:rPr>
              <a:t>evolution of  AARC BPA </a:t>
            </a:r>
            <a:endParaRPr dirty="0">
              <a:latin typeface="Calibri"/>
              <a:ea typeface="Calibri"/>
              <a:cs typeface="Calibri"/>
              <a:sym typeface="Calibri"/>
            </a:endParaRPr>
          </a:p>
        </p:txBody>
      </p:sp>
      <p:sp>
        <p:nvSpPr>
          <p:cNvPr id="2" name="Footer Placeholder 1"/>
          <p:cNvSpPr>
            <a:spLocks noGrp="1"/>
          </p:cNvSpPr>
          <p:nvPr>
            <p:ph type="ftr" sz="quarter" idx="13"/>
          </p:nvPr>
        </p:nvSpPr>
        <p:spPr/>
        <p:txBody>
          <a:bodyPr/>
          <a:lstStyle/>
          <a:p>
            <a:r>
              <a:rPr lang="en-US" smtClean="0"/>
              <a:t>Of AARC TREEs and colourful pictures</a:t>
            </a:r>
            <a:endParaRPr lang="en-GB" dirty="0"/>
          </a:p>
        </p:txBody>
      </p:sp>
    </p:spTree>
  </p:cSld>
  <p:clrMapOvr>
    <a:masterClrMapping/>
  </p:clrMapOvr>
</p:sld>
</file>

<file path=ppt/theme/theme1.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TotalTime>
  <Words>2718</Words>
  <Application>Microsoft Office PowerPoint</Application>
  <PresentationFormat>Widescreen</PresentationFormat>
  <Paragraphs>403</Paragraphs>
  <Slides>35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Courier New</vt:lpstr>
      <vt:lpstr>Calibri</vt:lpstr>
      <vt:lpstr>Roboto</vt:lpstr>
      <vt:lpstr>Arial</vt:lpstr>
      <vt:lpstr>Wingdings</vt:lpstr>
      <vt:lpstr>GEANT Association</vt:lpstr>
      <vt:lpstr>PowerPoint Presentation</vt:lpstr>
      <vt:lpstr>AARC Blueprint Architecture: many communities and collaboration, and full of fancy colourful pictures and stuff</vt:lpstr>
      <vt:lpstr>What is the AARC BPA? </vt:lpstr>
      <vt:lpstr>The AARC BPA: the IdP-SP proxy to enable federated access for research </vt:lpstr>
      <vt:lpstr>Interoperability – more than just the nice colours</vt:lpstr>
      <vt:lpstr>Example: how to express community identity attributes?</vt:lpstr>
      <vt:lpstr>The Community AAI and the Infrastructure Proxy – structuring elements</vt:lpstr>
      <vt:lpstr>AARC TREE: new EU funding to enhance the impact of AARC</vt:lpstr>
      <vt:lpstr>AARC Technical Revision to Enhance Effectiveness</vt:lpstr>
      <vt:lpstr>Our federated world is growing more complex</vt:lpstr>
      <vt:lpstr>AARC TREE main goal is to increase the (global) impact</vt:lpstr>
      <vt:lpstr>AARC TREE main goal is to increase the (global) impact</vt:lpstr>
      <vt:lpstr>Where are AARC guidelines used today …</vt:lpstr>
      <vt:lpstr>Survey findings </vt:lpstr>
      <vt:lpstr>Adoption of Guidelines among interviewed Research and e-Infrastructures </vt:lpstr>
      <vt:lpstr>So how to evolve the guidelines?</vt:lpstr>
      <vt:lpstr>AARC BPA Guidelines – evolving interoperability with new guidance</vt:lpstr>
      <vt:lpstr>A common suite of architecture and policy guidelines</vt:lpstr>
      <vt:lpstr>Development: interoperable Attribute Profile beyond Personalised (G056)</vt:lpstr>
      <vt:lpstr>AARC-G056 enables workflows across infrastructures – if you get the attributes, in the right place, and know what they mean</vt:lpstr>
      <vt:lpstr>Authorisation and affiliation in community use cases</vt:lpstr>
      <vt:lpstr>AARC-I058 Methods for Establishing Trust between OAuth 2.0 Proxies</vt:lpstr>
      <vt:lpstr>Comparing federation approaches in AARC-I058</vt:lpstr>
      <vt:lpstr>Policy and good practice underpinning the AARC Blueprint BPA</vt:lpstr>
      <vt:lpstr>How to establish secure operation for your (AARC BPA) proxy? </vt:lpstr>
      <vt:lpstr>Operational security focus in the BPA: beyond just the IdPs</vt:lpstr>
      <vt:lpstr>Deployment guidance included … </vt:lpstr>
      <vt:lpstr>Proxies have more challenges as well: AUPs, T&amp;Cs, Privacy notices, …</vt:lpstr>
      <vt:lpstr>AARC G082 Notice Management by Proxies</vt:lpstr>
      <vt:lpstr>Automatically constructing notices? Will that work? We can at least try!</vt:lpstr>
      <vt:lpstr>Next: helping out the community: policy toolkit for communities &amp; trust</vt:lpstr>
      <vt:lpstr>Right now in AARC TREE:  Time to engage ?</vt:lpstr>
      <vt:lpstr>AARC Blueprint Architecture ‘BPA2025’</vt:lpstr>
      <vt:lpstr>AARC Community - open for all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51</cp:revision>
  <dcterms:created xsi:type="dcterms:W3CDTF">2023-05-21T08:45:07Z</dcterms:created>
  <dcterms:modified xsi:type="dcterms:W3CDTF">2024-12-08T14:41:41Z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