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3" r:id="rId5"/>
    <p:sldId id="351" r:id="rId6"/>
    <p:sldId id="416" r:id="rId7"/>
    <p:sldId id="360" r:id="rId8"/>
    <p:sldId id="355" r:id="rId9"/>
    <p:sldId id="405" r:id="rId10"/>
    <p:sldId id="413" r:id="rId11"/>
    <p:sldId id="412" r:id="rId12"/>
    <p:sldId id="399" r:id="rId13"/>
    <p:sldId id="411" r:id="rId14"/>
    <p:sldId id="410" r:id="rId15"/>
    <p:sldId id="387" r:id="rId16"/>
    <p:sldId id="417" r:id="rId17"/>
    <p:sldId id="406" r:id="rId18"/>
    <p:sldId id="349" r:id="rId19"/>
    <p:sldId id="418" r:id="rId20"/>
    <p:sldId id="402" r:id="rId21"/>
    <p:sldId id="408" r:id="rId22"/>
    <p:sldId id="286" r:id="rId23"/>
  </p:sldIdLst>
  <p:sldSz cx="12192000" cy="6858000"/>
  <p:notesSz cx="9944100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0C3959"/>
    <a:srgbClr val="AFBEC9"/>
    <a:srgbClr val="F8F8F8"/>
    <a:srgbClr val="1F4E79"/>
    <a:srgbClr val="3D5D74"/>
    <a:srgbClr val="496D86"/>
    <a:srgbClr val="00638C"/>
    <a:srgbClr val="003F5D"/>
    <a:srgbClr val="62A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5" autoAdjust="0"/>
    <p:restoredTop sz="94434"/>
  </p:normalViewPr>
  <p:slideViewPr>
    <p:cSldViewPr snapToGrid="0">
      <p:cViewPr varScale="1">
        <p:scale>
          <a:sx n="95" d="100"/>
          <a:sy n="95" d="100"/>
        </p:scale>
        <p:origin x="6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pk87:Modified%20RAL%20files:sci-assessment-example-poster-kai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72946573694099"/>
          <c:y val="0.185720578323537"/>
          <c:w val="0.43957800294871302"/>
          <c:h val="0.67395477722478803"/>
        </c:manualLayout>
      </c:layout>
      <c:radarChart>
        <c:radarStyle val="marker"/>
        <c:varyColors val="0"/>
        <c:ser>
          <c:idx val="0"/>
          <c:order val="0"/>
          <c:tx>
            <c:strRef>
              <c:f>' Score'!$B$5</c:f>
              <c:strCache>
                <c:ptCount val="1"/>
                <c:pt idx="0">
                  <c:v>Maturity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 Score'!$A$59:$A$83</c:f>
              <c:strCache>
                <c:ptCount val="25"/>
                <c:pt idx="0">
                  <c:v>PR12.1 - User Registration</c:v>
                </c:pt>
                <c:pt idx="1">
                  <c:v>PR12.2 - User Renewal</c:v>
                </c:pt>
                <c:pt idx="2">
                  <c:v>PR12.3 - User Suspension</c:v>
                </c:pt>
                <c:pt idx="3">
                  <c:v>PR12.4 - User Removal</c:v>
                </c:pt>
                <c:pt idx="4">
                  <c:v>PR12.5 - User Banning</c:v>
                </c:pt>
                <c:pt idx="5">
                  <c:v>PR13 - Responsibility for Actions</c:v>
                </c:pt>
                <c:pt idx="6">
                  <c:v>PR14 - User Identification - traceability</c:v>
                </c:pt>
                <c:pt idx="7">
                  <c:v>PR15 - Logs of Membership Management Actions</c:v>
                </c:pt>
                <c:pt idx="8">
                  <c:v>PR16 - Define Common Aims &amp; Purposes</c:v>
                </c:pt>
                <c:pt idx="9">
                  <c:v>PR21 - Vulnerability Patching</c:v>
                </c:pt>
                <c:pt idx="10">
                  <c:v>PR22 - Incident Reporting</c:v>
                </c:pt>
                <c:pt idx="11">
                  <c:v>PR23 - Physical and Network Security</c:v>
                </c:pt>
                <c:pt idx="12">
                  <c:v>PR24 - Confidentiality and Integrity of Data</c:v>
                </c:pt>
                <c:pt idx="13">
                  <c:v>PR25 - Retention of Appopriate Logs</c:v>
                </c:pt>
                <c:pt idx="14">
                  <c:v>LI1 - Intellectual Property Rights</c:v>
                </c:pt>
                <c:pt idx="15">
                  <c:v>LI2 - Liability, Responsibilities &amp; Disclaimers</c:v>
                </c:pt>
                <c:pt idx="16">
                  <c:v>LI3 - Software Licensing</c:v>
                </c:pt>
                <c:pt idx="17">
                  <c:v>LI4 - Dispute Handling and Escalation</c:v>
                </c:pt>
                <c:pt idx="18">
                  <c:v>LI5 - Data Protection Responsibilities</c:v>
                </c:pt>
                <c:pt idx="19">
                  <c:v>LI6 - Any Additional Restrictions</c:v>
                </c:pt>
                <c:pt idx="20">
                  <c:v>DP1 - Accounting Data</c:v>
                </c:pt>
                <c:pt idx="21">
                  <c:v>DP2 - User Registration Data</c:v>
                </c:pt>
                <c:pt idx="22">
                  <c:v>DP3 - Monitoring Data</c:v>
                </c:pt>
                <c:pt idx="23">
                  <c:v>DP4 - Logging Data</c:v>
                </c:pt>
                <c:pt idx="24">
                  <c:v>DP5 - User Personal Data</c:v>
                </c:pt>
              </c:strCache>
            </c:strRef>
          </c:cat>
          <c:val>
            <c:numRef>
              <c:f>' Score'!$B$59:$B$83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7-4C42-ADCC-757B93B2A5B4}"/>
            </c:ext>
          </c:extLst>
        </c:ser>
        <c:ser>
          <c:idx val="1"/>
          <c:order val="1"/>
          <c:tx>
            <c:strRef>
              <c:f>' Score'!$C$5</c:f>
              <c:strCache>
                <c:ptCount val="1"/>
                <c:pt idx="0">
                  <c:v>Required maturity</c:v>
                </c:pt>
              </c:strCache>
            </c:strRef>
          </c:tx>
          <c:spPr>
            <a:ln w="50800" cmpd="dbl"/>
          </c:spPr>
          <c:marker>
            <c:symbol val="none"/>
          </c:marker>
          <c:cat>
            <c:strRef>
              <c:f>' Score'!$A$59:$A$83</c:f>
              <c:strCache>
                <c:ptCount val="25"/>
                <c:pt idx="0">
                  <c:v>PR12.1 - User Registration</c:v>
                </c:pt>
                <c:pt idx="1">
                  <c:v>PR12.2 - User Renewal</c:v>
                </c:pt>
                <c:pt idx="2">
                  <c:v>PR12.3 - User Suspension</c:v>
                </c:pt>
                <c:pt idx="3">
                  <c:v>PR12.4 - User Removal</c:v>
                </c:pt>
                <c:pt idx="4">
                  <c:v>PR12.5 - User Banning</c:v>
                </c:pt>
                <c:pt idx="5">
                  <c:v>PR13 - Responsibility for Actions</c:v>
                </c:pt>
                <c:pt idx="6">
                  <c:v>PR14 - User Identification - traceability</c:v>
                </c:pt>
                <c:pt idx="7">
                  <c:v>PR15 - Logs of Membership Management Actions</c:v>
                </c:pt>
                <c:pt idx="8">
                  <c:v>PR16 - Define Common Aims &amp; Purposes</c:v>
                </c:pt>
                <c:pt idx="9">
                  <c:v>PR21 - Vulnerability Patching</c:v>
                </c:pt>
                <c:pt idx="10">
                  <c:v>PR22 - Incident Reporting</c:v>
                </c:pt>
                <c:pt idx="11">
                  <c:v>PR23 - Physical and Network Security</c:v>
                </c:pt>
                <c:pt idx="12">
                  <c:v>PR24 - Confidentiality and Integrity of Data</c:v>
                </c:pt>
                <c:pt idx="13">
                  <c:v>PR25 - Retention of Appopriate Logs</c:v>
                </c:pt>
                <c:pt idx="14">
                  <c:v>LI1 - Intellectual Property Rights</c:v>
                </c:pt>
                <c:pt idx="15">
                  <c:v>LI2 - Liability, Responsibilities &amp; Disclaimers</c:v>
                </c:pt>
                <c:pt idx="16">
                  <c:v>LI3 - Software Licensing</c:v>
                </c:pt>
                <c:pt idx="17">
                  <c:v>LI4 - Dispute Handling and Escalation</c:v>
                </c:pt>
                <c:pt idx="18">
                  <c:v>LI5 - Data Protection Responsibilities</c:v>
                </c:pt>
                <c:pt idx="19">
                  <c:v>LI6 - Any Additional Restrictions</c:v>
                </c:pt>
                <c:pt idx="20">
                  <c:v>DP1 - Accounting Data</c:v>
                </c:pt>
                <c:pt idx="21">
                  <c:v>DP2 - User Registration Data</c:v>
                </c:pt>
                <c:pt idx="22">
                  <c:v>DP3 - Monitoring Data</c:v>
                </c:pt>
                <c:pt idx="23">
                  <c:v>DP4 - Logging Data</c:v>
                </c:pt>
                <c:pt idx="24">
                  <c:v>DP5 - User Personal Data</c:v>
                </c:pt>
              </c:strCache>
            </c:strRef>
          </c:cat>
          <c:val>
            <c:numRef>
              <c:f>' Score'!$C$59:$C$83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17-4C42-ADCC-757B93B2A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99328"/>
        <c:axId val="335606912"/>
      </c:radarChart>
      <c:catAx>
        <c:axId val="3356993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35606912"/>
        <c:crosses val="autoZero"/>
        <c:auto val="1"/>
        <c:lblAlgn val="ctr"/>
        <c:lblOffset val="100"/>
        <c:noMultiLvlLbl val="0"/>
      </c:catAx>
      <c:valAx>
        <c:axId val="335606912"/>
        <c:scaling>
          <c:orientation val="minMax"/>
          <c:max val="3"/>
          <c:min val="-1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35699328"/>
        <c:crosses val="autoZero"/>
        <c:crossBetween val="between"/>
        <c:majorUnit val="1"/>
        <c:minorUnit val="0.04"/>
      </c:valAx>
    </c:plotArea>
    <c:legend>
      <c:legendPos val="r"/>
      <c:layout>
        <c:manualLayout>
          <c:xMode val="edge"/>
          <c:yMode val="edge"/>
          <c:x val="0.82483929922295895"/>
          <c:y val="0.112363149000718"/>
          <c:w val="0.16150028767539201"/>
          <c:h val="0.21214305088594659"/>
        </c:manualLayout>
      </c:layout>
      <c:overlay val="0"/>
      <c:spPr>
        <a:ln>
          <a:solidFill>
            <a:srgbClr val="C0504D">
              <a:shade val="95000"/>
              <a:satMod val="105000"/>
            </a:srgbClr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969" cy="341649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87" y="1"/>
            <a:ext cx="4309968" cy="341649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A5F74241-E241-4D9F-A468-2BF60AB95F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3964"/>
            <a:ext cx="4309969" cy="341649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87" y="6463964"/>
            <a:ext cx="4309968" cy="341649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B9335A60-1659-4D94-9EDE-9236C03B7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2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110" cy="34146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1" y="3275201"/>
            <a:ext cx="7955279" cy="2679711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152"/>
            <a:ext cx="4309110" cy="34146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3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9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1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4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0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0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2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9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7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2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36249" y="6296425"/>
            <a:ext cx="5899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</a:t>
            </a:r>
            <a:r>
              <a:rPr lang="en-GB" sz="60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730941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(AARC2).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channel/UCussxbcR_OxG1e_kRp0pjpA/featur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0257" y="4153328"/>
            <a:ext cx="6795911" cy="375289"/>
          </a:xfrm>
        </p:spPr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b="0" dirty="0" smtClean="0"/>
              <a:t> </a:t>
            </a:r>
            <a:r>
              <a:rPr lang="en-GB" b="0" i="1" dirty="0" smtClean="0"/>
              <a:t>for the entire AARC Policy Team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I2TechEX18 meeting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40257" y="2174789"/>
            <a:ext cx="6683727" cy="473242"/>
          </a:xfrm>
        </p:spPr>
        <p:txBody>
          <a:bodyPr/>
          <a:lstStyle/>
          <a:p>
            <a:r>
              <a:rPr lang="en-GB" sz="2800" b="0" dirty="0" smtClean="0"/>
              <a:t>Things to do in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Policy and Best Practice Harmonisation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0" dirty="0" smtClean="0"/>
              <a:t>when you’re in Orlando </a:t>
            </a:r>
            <a:r>
              <a:rPr lang="en-GB" sz="2800" b="0" dirty="0" smtClean="0"/>
              <a:t>… and thereafter</a:t>
            </a:r>
            <a:endParaRPr lang="en-GB" sz="2800" b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448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17 </a:t>
            </a:r>
            <a:r>
              <a:rPr lang="en-GB" sz="1600" dirty="0" smtClean="0"/>
              <a:t>October 2018</a:t>
            </a:r>
          </a:p>
          <a:p>
            <a:r>
              <a:rPr lang="en-GB" sz="1600" dirty="0" smtClean="0"/>
              <a:t>Orlando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02" y="4638148"/>
            <a:ext cx="893072" cy="3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918760" cy="1325563"/>
          </a:xfrm>
        </p:spPr>
        <p:txBody>
          <a:bodyPr/>
          <a:lstStyle/>
          <a:p>
            <a:r>
              <a:rPr lang="en-US" dirty="0" smtClean="0"/>
              <a:t>Difference to commonality in the Baseline AUP – sign once, use everywhere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" y="1400211"/>
            <a:ext cx="8368958" cy="30565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3092199" y="2512482"/>
            <a:ext cx="836334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28533" y="2512482"/>
            <a:ext cx="1253067" cy="573617"/>
          </a:xfrm>
          <a:prstGeom prst="rect">
            <a:avLst/>
          </a:prstGeom>
          <a:noFill/>
          <a:ln w="57150"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2512482"/>
            <a:ext cx="4549045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99" y="3380975"/>
            <a:ext cx="6638446" cy="2757494"/>
          </a:xfrm>
          <a:prstGeom prst="rect">
            <a:avLst/>
          </a:prstGeom>
          <a:ln w="28575">
            <a:solidFill>
              <a:srgbClr val="0C39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23" y="2228368"/>
            <a:ext cx="2249177" cy="2954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732" y="6417977"/>
            <a:ext cx="4771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C3959"/>
                </a:solidFill>
              </a:rPr>
              <a:t>Image: </a:t>
            </a:r>
            <a:r>
              <a:rPr lang="en-US" sz="1400" i="1" dirty="0" err="1" smtClean="0">
                <a:solidFill>
                  <a:srgbClr val="0C3959"/>
                </a:solidFill>
              </a:rPr>
              <a:t>Mozes</a:t>
            </a:r>
            <a:r>
              <a:rPr lang="en-US" sz="1400" i="1" dirty="0" smtClean="0">
                <a:solidFill>
                  <a:srgbClr val="0C3959"/>
                </a:solidFill>
              </a:rPr>
              <a:t> </a:t>
            </a:r>
            <a:r>
              <a:rPr lang="en-US" sz="1400" i="1" dirty="0" err="1" smtClean="0">
                <a:solidFill>
                  <a:srgbClr val="0C3959"/>
                </a:solidFill>
              </a:rPr>
              <a:t>en</a:t>
            </a:r>
            <a:r>
              <a:rPr lang="en-US" sz="1400" i="1" dirty="0" smtClean="0">
                <a:solidFill>
                  <a:srgbClr val="0C3959"/>
                </a:solidFill>
              </a:rPr>
              <a:t> de </a:t>
            </a:r>
            <a:r>
              <a:rPr lang="en-US" sz="1400" i="1" dirty="0" err="1" smtClean="0">
                <a:solidFill>
                  <a:srgbClr val="0C3959"/>
                </a:solidFill>
              </a:rPr>
              <a:t>tafelen</a:t>
            </a:r>
            <a:r>
              <a:rPr lang="en-US" sz="1400" i="1" dirty="0" smtClean="0">
                <a:solidFill>
                  <a:srgbClr val="0C3959"/>
                </a:solidFill>
              </a:rPr>
              <a:t> der Wet, Rembrandt van Rijn, 1659</a:t>
            </a:r>
            <a:endParaRPr lang="en-GB" sz="1400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3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46" y="1316320"/>
            <a:ext cx="3532367" cy="1134887"/>
          </a:xfrm>
          <a:ln>
            <a:solidFill>
              <a:srgbClr val="F57A1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mpractical to present user ‘click-through’ screens on each individual service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Acceptable Use Policy and data release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5646" y="4218534"/>
            <a:ext cx="10770727" cy="1928693"/>
          </a:xfrm>
          <a:prstGeom prst="rect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C3959"/>
                </a:solidFill>
              </a:rPr>
              <a:t>Common baseline AUP 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b="1" dirty="0" smtClean="0">
                <a:solidFill>
                  <a:srgbClr val="0C3959"/>
                </a:solidFill>
              </a:rPr>
              <a:t>for e-Infrastructures and Research Communities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(current </a:t>
            </a:r>
            <a:r>
              <a:rPr lang="en-US" sz="2800" dirty="0" smtClean="0">
                <a:solidFill>
                  <a:srgbClr val="0C3959"/>
                </a:solidFill>
              </a:rPr>
              <a:t>draft Baseline AUP </a:t>
            </a:r>
            <a:r>
              <a:rPr lang="en-US" sz="2800" dirty="0" smtClean="0">
                <a:solidFill>
                  <a:srgbClr val="0C3959"/>
                </a:solidFill>
              </a:rPr>
              <a:t>–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leveraging comparison study and joint e-Infrastructure work)</a:t>
            </a:r>
            <a:endParaRPr lang="en-GB" sz="2800" dirty="0">
              <a:solidFill>
                <a:srgbClr val="0C3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4983" y="3465498"/>
            <a:ext cx="3886589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 Cluster-specific terms &amp; conditions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94752" y="3465498"/>
            <a:ext cx="2069457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774983" y="2712462"/>
            <a:ext cx="1895252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conditions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5646" y="3065929"/>
            <a:ext cx="2028332" cy="1052712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930842" y="6406019"/>
            <a:ext cx="336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https://wiki.geant.org/x/P4bWBQ</a:t>
            </a:r>
          </a:p>
        </p:txBody>
      </p:sp>
      <p:sp>
        <p:nvSpPr>
          <p:cNvPr id="11" name="TextBox 10"/>
          <p:cNvSpPr txBox="1"/>
          <p:nvPr/>
        </p:nvSpPr>
        <p:spPr>
          <a:xfrm rot="20700000">
            <a:off x="81004" y="4838805"/>
            <a:ext cx="2036135" cy="430887"/>
          </a:xfrm>
          <a:prstGeom prst="rect">
            <a:avLst/>
          </a:prstGeom>
          <a:solidFill>
            <a:srgbClr val="AFBEC9"/>
          </a:solidFill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Look ahead to an ACAMP</a:t>
            </a:r>
            <a:br>
              <a:rPr lang="en-GB" sz="1100" dirty="0" smtClean="0"/>
            </a:br>
            <a:r>
              <a:rPr lang="en-GB" sz="1100" dirty="0" smtClean="0"/>
              <a:t>session on a global baseline AUP</a:t>
            </a:r>
            <a:endParaRPr lang="en-GB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8" y="143867"/>
            <a:ext cx="4648200" cy="302249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188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4921825" cy="51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Relevant to communities and </a:t>
            </a:r>
            <a:br>
              <a:rPr lang="en-US" b="1" dirty="0" smtClean="0"/>
            </a:br>
            <a:r>
              <a:rPr lang="en-US" b="1" dirty="0" smtClean="0"/>
              <a:t>e-Infrastructures both</a:t>
            </a:r>
          </a:p>
          <a:p>
            <a:endParaRPr lang="en-US" dirty="0" smtClean="0"/>
          </a:p>
          <a:p>
            <a:r>
              <a:rPr lang="en-US" dirty="0" smtClean="0"/>
              <a:t>what are the requisite policy elements and processes you need to define to manage a structured community?</a:t>
            </a:r>
          </a:p>
          <a:p>
            <a:r>
              <a:rPr lang="en-US" dirty="0" smtClean="0"/>
              <a:t>which of these are required to access general-purpose e-Infrastructures?</a:t>
            </a:r>
          </a:p>
          <a:p>
            <a:r>
              <a:rPr lang="en-US" dirty="0" smtClean="0"/>
              <a:t>which roles and responsibilities lie with the community ‘management’ to that the BPA proxy model will scale out?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joint work with EGI-ENGAGE</a:t>
            </a:r>
            <a:br>
              <a:rPr lang="en-US" i="1" dirty="0" smtClean="0"/>
            </a:br>
            <a:r>
              <a:rPr lang="en-US" i="1" dirty="0" smtClean="0"/>
              <a:t>and EOSC-Hub projects and</a:t>
            </a:r>
            <a:br>
              <a:rPr lang="en-US" i="1" dirty="0" smtClean="0"/>
            </a:br>
            <a:r>
              <a:rPr lang="en-US" i="1" dirty="0" smtClean="0"/>
              <a:t>the EGI, PRACE, HBP, EUDAT </a:t>
            </a:r>
            <a:br>
              <a:rPr lang="en-US" i="1" dirty="0" smtClean="0"/>
            </a:br>
            <a:r>
              <a:rPr lang="en-US" i="1" dirty="0" smtClean="0"/>
              <a:t>communities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Snctfi: Community Membership Management and Security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82" y="1466004"/>
            <a:ext cx="3155771" cy="354695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870" y="2249909"/>
            <a:ext cx="3424712" cy="392705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35" y="5326070"/>
            <a:ext cx="647305" cy="489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3" y="5326070"/>
            <a:ext cx="647413" cy="713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3409" y="5807634"/>
            <a:ext cx="98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C3959"/>
                </a:solidFill>
              </a:rPr>
              <a:t>ENGAGE</a:t>
            </a:r>
            <a:endParaRPr lang="en-GB" sz="1600" i="1" dirty="0">
              <a:solidFill>
                <a:srgbClr val="0C39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770" y="1439333"/>
            <a:ext cx="617812" cy="428350"/>
          </a:xfrm>
          <a:prstGeom prst="rect">
            <a:avLst/>
          </a:prstGeom>
          <a:solidFill>
            <a:srgbClr val="F8F8F8">
              <a:alpha val="80000"/>
            </a:srgbClr>
          </a:solidFill>
        </p:spPr>
      </p:pic>
    </p:spTree>
    <p:extLst>
      <p:ext uri="{BB962C8B-B14F-4D97-AF65-F5344CB8AC3E}">
        <p14:creationId xmlns:p14="http://schemas.microsoft.com/office/powerpoint/2010/main" val="84701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 Trust </a:t>
            </a:r>
            <a:r>
              <a:rPr lang="en-US" dirty="0" smtClean="0"/>
              <a:t>Framework – globally comparable structure in Security Policy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9" y="1206210"/>
            <a:ext cx="9244104" cy="5199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9831" y="6406019"/>
            <a:ext cx="489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see the SCI Webinar by David Kelsey on Sept 24</a:t>
            </a:r>
            <a:r>
              <a:rPr lang="en-US" b="1" baseline="30000" dirty="0" smtClean="0">
                <a:solidFill>
                  <a:srgbClr val="0C3959"/>
                </a:solidFill>
              </a:rPr>
              <a:t>th</a:t>
            </a:r>
            <a:r>
              <a:rPr lang="en-US" b="1" dirty="0">
                <a:solidFill>
                  <a:srgbClr val="0C3959"/>
                </a:solidFill>
              </a:rPr>
              <a:t>!</a:t>
            </a:r>
            <a:endParaRPr lang="en-GB" b="1" dirty="0">
              <a:solidFill>
                <a:srgbClr val="0C395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8031" y="6406019"/>
            <a:ext cx="490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57A1E"/>
                </a:solidFill>
              </a:rPr>
              <a:t>https://www.youtube.com/watch?v=vZvfRvMQfFg</a:t>
            </a:r>
          </a:p>
        </p:txBody>
      </p:sp>
    </p:spTree>
    <p:extLst>
      <p:ext uri="{BB962C8B-B14F-4D97-AF65-F5344CB8AC3E}">
        <p14:creationId xmlns:p14="http://schemas.microsoft.com/office/powerpoint/2010/main" val="112808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" y="1453641"/>
            <a:ext cx="5375965" cy="30303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SCIv2 – beyond </a:t>
            </a:r>
            <a:r>
              <a:rPr lang="en-US" dirty="0" smtClean="0"/>
              <a:t>its endorsement to self-assessment </a:t>
            </a:r>
            <a:r>
              <a:rPr lang="en-US" dirty="0" smtClean="0"/>
              <a:t>and review</a:t>
            </a:r>
            <a:endParaRPr lang="en-GB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10866"/>
              </p:ext>
            </p:extLst>
          </p:nvPr>
        </p:nvGraphicFramePr>
        <p:xfrm>
          <a:off x="4788746" y="2563484"/>
          <a:ext cx="7151070" cy="380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080" y="1400212"/>
            <a:ext cx="1441922" cy="1125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276" y="5185554"/>
            <a:ext cx="4861113" cy="923330"/>
          </a:xfrm>
          <a:prstGeom prst="rect">
            <a:avLst/>
          </a:prstGeom>
          <a:noFill/>
          <a:ln w="28575"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AARC may help by supporting evolving the </a:t>
            </a:r>
            <a:br>
              <a:rPr lang="en-US" b="1" dirty="0" smtClean="0">
                <a:solidFill>
                  <a:srgbClr val="0C3959"/>
                </a:solidFill>
              </a:rPr>
            </a:br>
            <a:r>
              <a:rPr lang="en-US" b="1" dirty="0" smtClean="0">
                <a:solidFill>
                  <a:srgbClr val="0C3959"/>
                </a:solidFill>
              </a:rPr>
              <a:t>peer review self-assessment model for SCI</a:t>
            </a:r>
          </a:p>
          <a:p>
            <a:r>
              <a:rPr lang="en-US" b="1" i="1" dirty="0" smtClean="0">
                <a:solidFill>
                  <a:srgbClr val="0C3959"/>
                </a:solidFill>
              </a:rPr>
              <a:t>and how that compares to e.g. ISO-based audits</a:t>
            </a:r>
            <a:endParaRPr lang="en-GB" b="1" i="1" dirty="0">
              <a:solidFill>
                <a:srgbClr val="0C395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778" y="1438002"/>
            <a:ext cx="2467034" cy="1285027"/>
          </a:xfrm>
          <a:prstGeom prst="rect">
            <a:avLst/>
          </a:prstGeom>
          <a:ln>
            <a:solidFill>
              <a:srgbClr val="F57A1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386047" y="2563484"/>
            <a:ext cx="2393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example, not an infrastructure</a:t>
            </a:r>
            <a:endParaRPr lang="en-GB" sz="1400" i="1" dirty="0">
              <a:solidFill>
                <a:srgbClr val="F57A1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4773" y="6406018"/>
            <a:ext cx="314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C3959"/>
                </a:solidFill>
              </a:rPr>
              <a:t>http://wise-community.org/sci</a:t>
            </a:r>
          </a:p>
        </p:txBody>
      </p:sp>
    </p:spTree>
    <p:extLst>
      <p:ext uri="{BB962C8B-B14F-4D97-AF65-F5344CB8AC3E}">
        <p14:creationId xmlns:p14="http://schemas.microsoft.com/office/powerpoint/2010/main" val="188347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6455"/>
            <a:ext cx="7197436" cy="31350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together a consistent suite of policies &amp; guidance</a:t>
            </a:r>
          </a:p>
          <a:p>
            <a:r>
              <a:rPr lang="en-US" dirty="0" smtClean="0"/>
              <a:t>based on e-Infrastructure best practices </a:t>
            </a:r>
            <a:br>
              <a:rPr lang="en-US" dirty="0" smtClean="0"/>
            </a:br>
            <a:r>
              <a:rPr lang="en-US" dirty="0" smtClean="0"/>
              <a:t>from advanced operational infrastructures today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Development Engagement and the ‘Kit’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248" y="737430"/>
            <a:ext cx="4838002" cy="5924982"/>
          </a:xfrm>
          <a:prstGeom prst="rect">
            <a:avLst/>
          </a:prstGeom>
          <a:ln>
            <a:solidFill>
              <a:srgbClr val="F57A1E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019248" y="6332201"/>
            <a:ext cx="596163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https://wiki.geant.org/display/AARC/Policy+Development+Kit</a:t>
            </a:r>
          </a:p>
        </p:txBody>
      </p:sp>
    </p:spTree>
    <p:extLst>
      <p:ext uri="{BB962C8B-B14F-4D97-AF65-F5344CB8AC3E}">
        <p14:creationId xmlns:p14="http://schemas.microsoft.com/office/powerpoint/2010/main" val="297803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872" y="1265051"/>
            <a:ext cx="7270460" cy="51409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elping you </a:t>
            </a:r>
            <a:r>
              <a:rPr lang="en-US" dirty="0"/>
              <a:t>t</a:t>
            </a:r>
            <a:r>
              <a:rPr lang="en-US" dirty="0" smtClean="0"/>
              <a:t>owards SCI and Snctfi: templates in the PD Kit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686" y="2240263"/>
            <a:ext cx="4019811" cy="2277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074" y="3469348"/>
            <a:ext cx="4406781" cy="1742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064" y="4419420"/>
            <a:ext cx="3854488" cy="18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39416"/>
              </p:ext>
            </p:extLst>
          </p:nvPr>
        </p:nvGraphicFramePr>
        <p:xfrm>
          <a:off x="477520" y="5082192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Engagement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Evolve </a:t>
                      </a:r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Policy Development Kit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 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a community risk assessment method to guide adoption of appropriate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Support communities and use cases in policy interpretation through Guidelines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31029"/>
              </p:ext>
            </p:extLst>
          </p:nvPr>
        </p:nvGraphicFramePr>
        <p:xfrm>
          <a:off x="477520" y="3876115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Researcher-centric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Baseline AUP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 major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Infrastructures (EGI, EUDAT, PRACE, XSEDE) and communities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Deployment of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assurance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guidelines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and move to high-assurance use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cases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4192"/>
              </p:ext>
            </p:extLst>
          </p:nvPr>
        </p:nvGraphicFramePr>
        <p:xfrm>
          <a:off x="477520" y="2456678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Infra-</a:t>
                      </a:r>
                      <a:r>
                        <a:rPr lang="en-US" sz="2200" b="0" baseline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 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traceability and accounting data-collection policy framework based on </a:t>
                      </a: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SCI, providing</a:t>
                      </a:r>
                      <a:r>
                        <a:rPr lang="en-GB" sz="2200" b="1" baseline="0" noProof="0" dirty="0" smtClean="0">
                          <a:solidFill>
                            <a:srgbClr val="0C3959"/>
                          </a:solidFill>
                        </a:rPr>
                        <a:t> a self-assessment methodology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and comparison matrix for infrastructure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services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Evolution of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data protection guidance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for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services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81548"/>
              </p:ext>
            </p:extLst>
          </p:nvPr>
        </p:nvGraphicFramePr>
        <p:xfrm>
          <a:off x="477520" y="1250601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err="1" smtClean="0">
                          <a:solidFill>
                            <a:srgbClr val="F57A1E"/>
                          </a:solidFill>
                          <a:sym typeface="Wingdings"/>
                        </a:rPr>
                        <a:t>OpSec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Attribute authority operations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practice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also for Infra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proxies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Trust groups and the exchange of (account) compromise information: </a:t>
                      </a:r>
                      <a:r>
                        <a:rPr lang="en-US" sz="2200" b="1" i="1" baseline="0" noProof="0" dirty="0" smtClean="0">
                          <a:solidFill>
                            <a:srgbClr val="0C3959"/>
                          </a:solidFill>
                        </a:rPr>
                        <a:t>beyond Sirtfi</a:t>
                      </a:r>
                      <a:endParaRPr lang="en-GB" sz="2200" b="1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46" y="74649"/>
            <a:ext cx="10107019" cy="1325563"/>
          </a:xfrm>
        </p:spPr>
        <p:txBody>
          <a:bodyPr/>
          <a:lstStyle/>
          <a:p>
            <a:r>
              <a:rPr lang="en-US" dirty="0" smtClean="0"/>
              <a:t>Things to do </a:t>
            </a:r>
            <a:r>
              <a:rPr lang="en-US" dirty="0" smtClean="0"/>
              <a:t>in AARC’s last year and beyond when </a:t>
            </a:r>
            <a:r>
              <a:rPr lang="en-US" dirty="0" smtClean="0"/>
              <a:t>you’re still alive by now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6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97" y="1280140"/>
            <a:ext cx="8918318" cy="508081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don’t: </a:t>
            </a:r>
            <a:br>
              <a:rPr lang="en-US" dirty="0" smtClean="0"/>
            </a:br>
            <a:r>
              <a:rPr lang="en-US" dirty="0" smtClean="0"/>
              <a:t>there is also commercial GDPR guidance for research and collaboration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95111" y="6406019"/>
            <a:ext cx="643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UCE message sent on May 17</a:t>
            </a:r>
            <a:r>
              <a:rPr lang="en-US" i="1" baseline="30000" dirty="0" smtClean="0">
                <a:solidFill>
                  <a:srgbClr val="0C3959"/>
                </a:solidFill>
              </a:rPr>
              <a:t>th</a:t>
            </a:r>
            <a:r>
              <a:rPr lang="en-US" i="1" dirty="0" smtClean="0">
                <a:solidFill>
                  <a:srgbClr val="0C3959"/>
                </a:solidFill>
              </a:rPr>
              <a:t> to Ian Neilson, and millions more …</a:t>
            </a:r>
            <a:endParaRPr lang="en-GB" i="1" dirty="0">
              <a:solidFill>
                <a:srgbClr val="0C3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17" y="4327691"/>
            <a:ext cx="5740252" cy="1857956"/>
          </a:xfrm>
          <a:prstGeom prst="rect">
            <a:avLst/>
          </a:prstGeom>
          <a:ln w="76200">
            <a:solidFill>
              <a:srgbClr val="0C3959"/>
            </a:solidFill>
          </a:ln>
        </p:spPr>
      </p:pic>
    </p:spTree>
    <p:extLst>
      <p:ext uri="{BB962C8B-B14F-4D97-AF65-F5344CB8AC3E}">
        <p14:creationId xmlns:p14="http://schemas.microsoft.com/office/powerpoint/2010/main" val="291278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5494" y="228600"/>
            <a:ext cx="6568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57A1E"/>
                </a:solidFill>
              </a:rPr>
              <a:t>Thanks to the AARC2 policy collaborators: David Kelsey, Hannah Short, Ian Neilson, </a:t>
            </a:r>
            <a:r>
              <a:rPr lang="en-US" sz="1400" dirty="0" err="1" smtClean="0">
                <a:solidFill>
                  <a:srgbClr val="F57A1E"/>
                </a:solidFill>
              </a:rPr>
              <a:t>Uros</a:t>
            </a:r>
            <a:r>
              <a:rPr lang="en-US" sz="1400" dirty="0" smtClean="0">
                <a:solidFill>
                  <a:srgbClr val="F57A1E"/>
                </a:solidFill>
              </a:rPr>
              <a:t> </a:t>
            </a:r>
            <a:r>
              <a:rPr lang="en-US" sz="1400" dirty="0" err="1" smtClean="0">
                <a:solidFill>
                  <a:srgbClr val="F57A1E"/>
                </a:solidFill>
              </a:rPr>
              <a:t>Stevanovic</a:t>
            </a:r>
            <a:r>
              <a:rPr lang="en-US" sz="1400" dirty="0" smtClean="0">
                <a:solidFill>
                  <a:srgbClr val="F57A1E"/>
                </a:solidFill>
              </a:rPr>
              <a:t>, Mikael Linden, Ralph </a:t>
            </a:r>
            <a:r>
              <a:rPr lang="en-US" sz="1400" dirty="0" err="1" smtClean="0">
                <a:solidFill>
                  <a:srgbClr val="F57A1E"/>
                </a:solidFill>
              </a:rPr>
              <a:t>Niederberger</a:t>
            </a:r>
            <a:r>
              <a:rPr lang="en-US" sz="1400" dirty="0" smtClean="0">
                <a:solidFill>
                  <a:srgbClr val="F57A1E"/>
                </a:solidFill>
              </a:rPr>
              <a:t>, Petr </a:t>
            </a:r>
            <a:r>
              <a:rPr lang="en-US" sz="1400" dirty="0" err="1" smtClean="0">
                <a:solidFill>
                  <a:srgbClr val="F57A1E"/>
                </a:solidFill>
              </a:rPr>
              <a:t>Holub</a:t>
            </a:r>
            <a:r>
              <a:rPr lang="en-US" sz="1400" dirty="0" smtClean="0">
                <a:solidFill>
                  <a:srgbClr val="F57A1E"/>
                </a:solidFill>
              </a:rPr>
              <a:t>, Wolfgang </a:t>
            </a:r>
            <a:r>
              <a:rPr lang="en-US" sz="1400" dirty="0" err="1" smtClean="0">
                <a:solidFill>
                  <a:srgbClr val="F57A1E"/>
                </a:solidFill>
              </a:rPr>
              <a:t>Pempe</a:t>
            </a:r>
            <a:r>
              <a:rPr lang="en-US" sz="1400" dirty="0" smtClean="0">
                <a:solidFill>
                  <a:srgbClr val="F57A1E"/>
                </a:solidFill>
              </a:rPr>
              <a:t>, Stefan Paetow, and many contributions from across the AARC project, REFEDS, IGTF, and WISE!</a:t>
            </a:r>
            <a:endParaRPr lang="en-GB" sz="1400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9" y="48956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03" y="4548067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703" y="451626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4713569" y="6726013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91166" y="476980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1204" y="2069918"/>
            <a:ext cx="2679285" cy="1610540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" y="1314301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8" y="2654801"/>
            <a:ext cx="1322078" cy="1057663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4648" y="137926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569" y="4257761"/>
            <a:ext cx="1327628" cy="18853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4" y="576336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13569" y="6726013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policy help you ease collaboration? A holistic view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97325" y="478494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s</a:t>
            </a:r>
            <a:r>
              <a:rPr lang="en-GB" sz="2400" b="1" dirty="0" smtClean="0">
                <a:solidFill>
                  <a:srgbClr val="0C3959"/>
                </a:solidFill>
              </a:rPr>
              <a:t>upport </a:t>
            </a:r>
            <a:r>
              <a:rPr lang="en-GB" sz="2400" b="1" dirty="0" smtClean="0">
                <a:solidFill>
                  <a:srgbClr val="0C3959"/>
                </a:solidFill>
              </a:rPr>
              <a:t>for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101" y="167757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</a:t>
            </a:r>
            <a:r>
              <a:rPr lang="en-GB" sz="2400" b="1" dirty="0" smtClean="0">
                <a:solidFill>
                  <a:srgbClr val="0C3959"/>
                </a:solidFill>
              </a:rPr>
              <a:t>Security</a:t>
            </a:r>
          </a:p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for FIM Communities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6510" y="496330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</a:t>
            </a:r>
            <a:r>
              <a:rPr lang="en-GB" sz="2400" b="1" dirty="0" smtClean="0">
                <a:solidFill>
                  <a:srgbClr val="0C3959"/>
                </a:solidFill>
              </a:rPr>
              <a:t>and </a:t>
            </a:r>
            <a:r>
              <a:rPr lang="en-GB" sz="2400" b="1" dirty="0" smtClean="0">
                <a:solidFill>
                  <a:srgbClr val="0C3959"/>
                </a:solidFill>
              </a:rPr>
              <a:t>coordination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6" y="3567309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2803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4" y="5299944"/>
            <a:ext cx="1181962" cy="96705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2556" y="2532228"/>
            <a:ext cx="2471151" cy="17389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83" name="TextBox 82"/>
          <p:cNvSpPr txBox="1"/>
          <p:nvPr/>
        </p:nvSpPr>
        <p:spPr>
          <a:xfrm>
            <a:off x="6724924" y="20093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</a:t>
            </a:r>
            <a:r>
              <a:rPr lang="en-GB" sz="2400" b="1" dirty="0" smtClean="0">
                <a:solidFill>
                  <a:srgbClr val="0C3959"/>
                </a:solidFill>
              </a:rPr>
              <a:t>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4" y="1315054"/>
            <a:ext cx="930949" cy="99160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83" y="1633765"/>
            <a:ext cx="773134" cy="918616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674" y="4717581"/>
            <a:ext cx="773134" cy="89683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4" y="4748484"/>
            <a:ext cx="638378" cy="947694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5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– presentation, training, adoption in AARC2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6413" y="1353067"/>
            <a:ext cx="4201582" cy="2452316"/>
            <a:chOff x="6064308" y="1394460"/>
            <a:chExt cx="5833051" cy="33909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15" name="Content Placeholder 1"/>
          <p:cNvSpPr txBox="1">
            <a:spLocks/>
          </p:cNvSpPr>
          <p:nvPr/>
        </p:nvSpPr>
        <p:spPr>
          <a:xfrm>
            <a:off x="339727" y="4081527"/>
            <a:ext cx="5521323" cy="235850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Services increasingly </a:t>
            </a:r>
            <a:r>
              <a:rPr lang="en-US" b="1" dirty="0" smtClean="0"/>
              <a:t>demand and use Sirtfi</a:t>
            </a:r>
          </a:p>
          <a:p>
            <a:r>
              <a:rPr lang="en-US" i="1" dirty="0" smtClean="0"/>
              <a:t>CERN &amp; LCG, </a:t>
            </a:r>
            <a:r>
              <a:rPr lang="en-US" i="1" dirty="0" err="1" smtClean="0"/>
              <a:t>CILogon</a:t>
            </a:r>
            <a:r>
              <a:rPr lang="en-US" i="1" dirty="0" smtClean="0"/>
              <a:t> (US), </a:t>
            </a:r>
            <a:br>
              <a:rPr lang="en-US" i="1" dirty="0" smtClean="0"/>
            </a:br>
            <a:r>
              <a:rPr lang="en-US" i="1" dirty="0" smtClean="0"/>
              <a:t>RCauth.eu, IGTF-to-eduGAIN bridge</a:t>
            </a:r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b="1" dirty="0" smtClean="0"/>
              <a:t>Sirtfi is included verbatim in the (GN4)</a:t>
            </a:r>
            <a:br>
              <a:rPr lang="en-US" b="1" dirty="0" smtClean="0"/>
            </a:br>
            <a:r>
              <a:rPr lang="en-US" b="1" dirty="0" err="1" smtClean="0"/>
              <a:t>DPCoCo</a:t>
            </a:r>
            <a:r>
              <a:rPr lang="en-US" b="1" dirty="0" smtClean="0"/>
              <a:t> version 2 to be submitted to EDPB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899618" y="1266824"/>
            <a:ext cx="5844619" cy="25385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Promotional activities successful</a:t>
            </a:r>
          </a:p>
          <a:p>
            <a:r>
              <a:rPr lang="en-US" dirty="0" smtClean="0"/>
              <a:t>REFEDS, Internet2 </a:t>
            </a:r>
            <a:r>
              <a:rPr lang="en-US" dirty="0" err="1" smtClean="0"/>
              <a:t>TechX</a:t>
            </a:r>
            <a:r>
              <a:rPr lang="en-US" dirty="0" smtClean="0"/>
              <a:t>, ISGC Taipei, TNC, </a:t>
            </a:r>
            <a:br>
              <a:rPr lang="en-US" dirty="0" smtClean="0"/>
            </a:br>
            <a:r>
              <a:rPr lang="en-US" dirty="0" smtClean="0"/>
              <a:t>TF-CSIRT, FIM4R, </a:t>
            </a:r>
            <a:r>
              <a:rPr lang="en-US" dirty="0" err="1" smtClean="0"/>
              <a:t>Kantara</a:t>
            </a:r>
            <a:r>
              <a:rPr lang="en-US" dirty="0" smtClean="0"/>
              <a:t> webinars, …</a:t>
            </a:r>
          </a:p>
          <a:p>
            <a:r>
              <a:rPr lang="en-US" b="1" dirty="0" smtClean="0"/>
              <a:t>Now </a:t>
            </a:r>
            <a:r>
              <a:rPr lang="en-US" b="1" dirty="0" smtClean="0"/>
              <a:t>427 entities </a:t>
            </a:r>
            <a:r>
              <a:rPr lang="en-US" dirty="0" smtClean="0"/>
              <a:t>(but inly in 25 federations)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Ready to move to the next phase: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791200" y="1353066"/>
            <a:ext cx="0" cy="4952484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6" y="1167260"/>
            <a:ext cx="1720803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693" y="3610208"/>
            <a:ext cx="4115802" cy="277469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6524904" y="6496226"/>
            <a:ext cx="498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statistics: technical.edugain.org, visited </a:t>
            </a:r>
            <a:r>
              <a:rPr lang="en-US" i="1" dirty="0" smtClean="0">
                <a:solidFill>
                  <a:srgbClr val="F57A1E"/>
                </a:solidFill>
              </a:rPr>
              <a:t>2018-10-16</a:t>
            </a:r>
            <a:endParaRPr lang="en-GB" i="1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2495" y="3498888"/>
            <a:ext cx="1401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57A1E"/>
                </a:solidFill>
              </a:rPr>
              <a:t>‘I Need Sirtfi</a:t>
            </a:r>
            <a:br>
              <a:rPr lang="en-US" b="1" dirty="0" smtClean="0">
                <a:solidFill>
                  <a:srgbClr val="F57A1E"/>
                </a:solidFill>
              </a:rPr>
            </a:br>
            <a:r>
              <a:rPr lang="en-US" b="1" dirty="0" smtClean="0">
                <a:solidFill>
                  <a:srgbClr val="F57A1E"/>
                </a:solidFill>
              </a:rPr>
              <a:t>Right Now™’</a:t>
            </a:r>
            <a:endParaRPr lang="en-GB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the model actors</a:t>
            </a:r>
          </a:p>
          <a:p>
            <a:r>
              <a:rPr lang="en-US" dirty="0" smtClean="0"/>
              <a:t>include eduGAIN Support Desk</a:t>
            </a:r>
          </a:p>
          <a:p>
            <a:r>
              <a:rPr lang="en-US" dirty="0" smtClean="0"/>
              <a:t>Exercise the model attack scenario 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model for incident response – a continuing process from now on 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5" y="3010798"/>
            <a:ext cx="7195442" cy="2909711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94" y="1494019"/>
            <a:ext cx="3941911" cy="1619171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394" y="3838432"/>
            <a:ext cx="3941911" cy="15689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Down Arrow 7"/>
          <p:cNvSpPr/>
          <p:nvPr/>
        </p:nvSpPr>
        <p:spPr>
          <a:xfrm>
            <a:off x="9462887" y="3284710"/>
            <a:ext cx="998924" cy="382201"/>
          </a:xfrm>
          <a:prstGeom prst="downArrow">
            <a:avLst>
              <a:gd name="adj1" fmla="val 25527"/>
              <a:gd name="adj2" fmla="val 66083"/>
            </a:avLst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054486" y="5636453"/>
            <a:ext cx="381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57A1E"/>
                </a:solidFill>
              </a:rPr>
              <a:t>parties involved in response challenge</a:t>
            </a:r>
            <a:endParaRPr lang="en-GB" b="1" dirty="0">
              <a:solidFill>
                <a:srgbClr val="F57A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585" y="6039270"/>
            <a:ext cx="1010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3959"/>
                </a:solidFill>
              </a:rPr>
              <a:t>Report-out see </a:t>
            </a:r>
            <a:r>
              <a:rPr lang="en-GB" b="1" dirty="0" smtClean="0">
                <a:solidFill>
                  <a:srgbClr val="0C3959"/>
                </a:solidFill>
              </a:rPr>
              <a:t>https</a:t>
            </a:r>
            <a:r>
              <a:rPr lang="en-GB" b="1" dirty="0">
                <a:solidFill>
                  <a:srgbClr val="0C3959"/>
                </a:solidFill>
              </a:rPr>
              <a:t>://</a:t>
            </a:r>
            <a:r>
              <a:rPr lang="en-GB" b="1" dirty="0" smtClean="0">
                <a:solidFill>
                  <a:srgbClr val="0C3959"/>
                </a:solidFill>
              </a:rPr>
              <a:t>wiki.geant.org/display/AARC/Incident+Response+Test+Model+for+Organizations</a:t>
            </a:r>
            <a:endParaRPr lang="en-GB" b="1" dirty="0">
              <a:solidFill>
                <a:srgbClr val="0C39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657" y="3092823"/>
            <a:ext cx="636018" cy="430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992" y="3092823"/>
            <a:ext cx="640078" cy="430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356" y="4869648"/>
            <a:ext cx="776839" cy="430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356" y="5360014"/>
            <a:ext cx="428459" cy="430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052" y="5191907"/>
            <a:ext cx="640078" cy="4309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1682" y="5329652"/>
            <a:ext cx="425181" cy="4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 – beyond Sirtfi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89" y="2101169"/>
            <a:ext cx="6734448" cy="30113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5223166" y="1616220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5176722" cy="340058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Challenges</a:t>
            </a:r>
          </a:p>
          <a:p>
            <a:r>
              <a:rPr lang="en-US" sz="2000" dirty="0" err="1" smtClean="0"/>
              <a:t>IdP</a:t>
            </a:r>
            <a:r>
              <a:rPr lang="en-US" sz="2000" dirty="0" smtClean="0"/>
              <a:t> </a:t>
            </a:r>
            <a:r>
              <a:rPr lang="en-US" sz="2000" b="1" dirty="0" smtClean="0"/>
              <a:t>fails to inform other affected</a:t>
            </a:r>
            <a:r>
              <a:rPr lang="en-US" sz="2000" dirty="0"/>
              <a:t> </a:t>
            </a:r>
            <a:r>
              <a:rPr lang="en-US" sz="2000" dirty="0" smtClean="0"/>
              <a:t>SPs, for</a:t>
            </a:r>
            <a:br>
              <a:rPr lang="en-US" sz="2000" dirty="0" smtClean="0"/>
            </a:br>
            <a:r>
              <a:rPr lang="en-US" sz="2000" dirty="0" smtClean="0"/>
              <a:t>fear of leaking data, of reputation, </a:t>
            </a:r>
            <a:br>
              <a:rPr lang="en-US" sz="2000" dirty="0" smtClean="0"/>
            </a:br>
            <a:r>
              <a:rPr lang="en-US" sz="2000" dirty="0" smtClean="0"/>
              <a:t>or just lack of interest and knowledge</a:t>
            </a:r>
          </a:p>
          <a:p>
            <a:r>
              <a:rPr lang="en-US" sz="2000" b="1" dirty="0"/>
              <a:t>No established channels </a:t>
            </a:r>
            <a:r>
              <a:rPr lang="en-US" sz="2000" dirty="0"/>
              <a:t>of </a:t>
            </a:r>
            <a:r>
              <a:rPr lang="en-US" sz="2000" dirty="0" smtClean="0"/>
              <a:t>communication, esp. not </a:t>
            </a:r>
            <a:r>
              <a:rPr lang="en-US" sz="2000" b="1" dirty="0" smtClean="0"/>
              <a:t>to federations </a:t>
            </a:r>
            <a:r>
              <a:rPr lang="en-US" sz="2000" dirty="0" smtClean="0"/>
              <a:t>themselves!</a:t>
            </a:r>
          </a:p>
          <a:p>
            <a:endParaRPr lang="en-US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" y="3528060"/>
            <a:ext cx="4632695" cy="0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384" y="5284645"/>
            <a:ext cx="11232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518" y="5322075"/>
            <a:ext cx="1089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C3959"/>
                </a:solidFill>
              </a:rPr>
              <a:t>Can we </a:t>
            </a:r>
            <a:r>
              <a:rPr lang="en-US" sz="2000" dirty="0" smtClean="0">
                <a:solidFill>
                  <a:srgbClr val="0C3959"/>
                </a:solidFill>
              </a:rPr>
              <a:t>evolve operational </a:t>
            </a:r>
            <a:r>
              <a:rPr lang="en-US" sz="2000" dirty="0" smtClean="0">
                <a:solidFill>
                  <a:srgbClr val="0C3959"/>
                </a:solidFill>
              </a:rPr>
              <a:t>security in our </a:t>
            </a:r>
            <a:r>
              <a:rPr lang="en-US" sz="2000" dirty="0" smtClean="0">
                <a:solidFill>
                  <a:srgbClr val="0C3959"/>
                </a:solidFill>
              </a:rPr>
              <a:t>federated academic </a:t>
            </a:r>
            <a:r>
              <a:rPr lang="en-US" sz="2000" dirty="0" smtClean="0">
                <a:solidFill>
                  <a:srgbClr val="0C3959"/>
                </a:solidFill>
              </a:rPr>
              <a:t>environment? </a:t>
            </a:r>
            <a:endParaRPr lang="en-US" sz="2000" dirty="0" smtClean="0">
              <a:solidFill>
                <a:srgbClr val="0C3959"/>
              </a:solidFill>
            </a:endParaRPr>
          </a:p>
          <a:p>
            <a:r>
              <a:rPr lang="en-US" sz="2000" dirty="0" smtClean="0">
                <a:solidFill>
                  <a:srgbClr val="0C3959"/>
                </a:solidFill>
              </a:rPr>
              <a:t>Expand Sirtfi in places where there is no federation support (Sirtfi+ Registry)</a:t>
            </a:r>
            <a:r>
              <a:rPr lang="en-US" sz="2000" dirty="0" smtClean="0">
                <a:solidFill>
                  <a:srgbClr val="0C3959"/>
                </a:solidFill>
              </a:rPr>
              <a:t/>
            </a:r>
            <a:br>
              <a:rPr lang="en-US" sz="2000" dirty="0" smtClean="0">
                <a:solidFill>
                  <a:srgbClr val="0C3959"/>
                </a:solidFill>
              </a:rPr>
            </a:br>
            <a:r>
              <a:rPr lang="en-US" sz="2000" dirty="0" smtClean="0">
                <a:solidFill>
                  <a:srgbClr val="0C3959"/>
                </a:solidFill>
              </a:rPr>
              <a:t>And extend the concept of trust groups and facilitate </a:t>
            </a:r>
            <a:r>
              <a:rPr lang="en-US" sz="2000" dirty="0" smtClean="0">
                <a:solidFill>
                  <a:srgbClr val="0C3959"/>
                </a:solidFill>
              </a:rPr>
              <a:t>exchanging </a:t>
            </a:r>
            <a:r>
              <a:rPr lang="en-US" sz="2000" dirty="0" smtClean="0">
                <a:solidFill>
                  <a:srgbClr val="0C3959"/>
                </a:solidFill>
              </a:rPr>
              <a:t>incident information?</a:t>
            </a:r>
            <a:endParaRPr lang="en-GB" sz="2000" dirty="0">
              <a:solidFill>
                <a:srgbClr val="0C3959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892932" y="5463988"/>
            <a:ext cx="463913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400644" y="5520411"/>
            <a:ext cx="169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57A1E"/>
                </a:solidFill>
              </a:rPr>
              <a:t>never ends!</a:t>
            </a:r>
            <a:endParaRPr lang="en-GB" sz="2400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just identity providers, services, and Federations: AA security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87" y="1448803"/>
            <a:ext cx="5925484" cy="4145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559" y="2949145"/>
            <a:ext cx="1735717" cy="2518032"/>
          </a:xfrm>
          <a:custGeom>
            <a:avLst/>
            <a:gdLst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0 w 2535817"/>
              <a:gd name="connsiteY3" fmla="*/ 1751549 h 1751549"/>
              <a:gd name="connsiteX4" fmla="*/ 0 w 2535817"/>
              <a:gd name="connsiteY4" fmla="*/ 0 h 1751549"/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310329 w 2535817"/>
              <a:gd name="connsiteY3" fmla="*/ 1743880 h 1751549"/>
              <a:gd name="connsiteX4" fmla="*/ 0 w 2535817"/>
              <a:gd name="connsiteY4" fmla="*/ 1751549 h 1751549"/>
              <a:gd name="connsiteX5" fmla="*/ 0 w 2535817"/>
              <a:gd name="connsiteY5" fmla="*/ 0 h 1751549"/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693570 w 2535817"/>
              <a:gd name="connsiteY3" fmla="*/ 1737157 h 1751549"/>
              <a:gd name="connsiteX4" fmla="*/ 0 w 2535817"/>
              <a:gd name="connsiteY4" fmla="*/ 1751549 h 1751549"/>
              <a:gd name="connsiteX5" fmla="*/ 0 w 2535817"/>
              <a:gd name="connsiteY5" fmla="*/ 0 h 1751549"/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693570 w 2535817"/>
              <a:gd name="connsiteY3" fmla="*/ 1737157 h 1751549"/>
              <a:gd name="connsiteX4" fmla="*/ 236370 w 2535817"/>
              <a:gd name="connsiteY4" fmla="*/ 1743880 h 1751549"/>
              <a:gd name="connsiteX5" fmla="*/ 0 w 2535817"/>
              <a:gd name="connsiteY5" fmla="*/ 1751549 h 1751549"/>
              <a:gd name="connsiteX6" fmla="*/ 0 w 2535817"/>
              <a:gd name="connsiteY6" fmla="*/ 0 h 1751549"/>
              <a:gd name="connsiteX0" fmla="*/ 0 w 2535817"/>
              <a:gd name="connsiteY0" fmla="*/ 0 h 2503638"/>
              <a:gd name="connsiteX1" fmla="*/ 2535817 w 2535817"/>
              <a:gd name="connsiteY1" fmla="*/ 0 h 2503638"/>
              <a:gd name="connsiteX2" fmla="*/ 2535817 w 2535817"/>
              <a:gd name="connsiteY2" fmla="*/ 1751549 h 2503638"/>
              <a:gd name="connsiteX3" fmla="*/ 693570 w 2535817"/>
              <a:gd name="connsiteY3" fmla="*/ 1737157 h 2503638"/>
              <a:gd name="connsiteX4" fmla="*/ 680123 w 2535817"/>
              <a:gd name="connsiteY4" fmla="*/ 2503638 h 2503638"/>
              <a:gd name="connsiteX5" fmla="*/ 0 w 2535817"/>
              <a:gd name="connsiteY5" fmla="*/ 1751549 h 2503638"/>
              <a:gd name="connsiteX6" fmla="*/ 0 w 2535817"/>
              <a:gd name="connsiteY6" fmla="*/ 0 h 2503638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700294 w 2542541"/>
              <a:gd name="connsiteY3" fmla="*/ 1737157 h 2518032"/>
              <a:gd name="connsiteX4" fmla="*/ 686847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005610 w 2542541"/>
              <a:gd name="connsiteY3" fmla="*/ 1710263 h 2518032"/>
              <a:gd name="connsiteX4" fmla="*/ 686847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005610 w 2542541"/>
              <a:gd name="connsiteY3" fmla="*/ 1710263 h 2518032"/>
              <a:gd name="connsiteX4" fmla="*/ 1061104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163191 w 2542541"/>
              <a:gd name="connsiteY3" fmla="*/ 1757328 h 2518032"/>
              <a:gd name="connsiteX4" fmla="*/ 1061104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064703 w 2542541"/>
              <a:gd name="connsiteY3" fmla="*/ 1757328 h 2518032"/>
              <a:gd name="connsiteX4" fmla="*/ 1061104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2541" h="2518032">
                <a:moveTo>
                  <a:pt x="6724" y="0"/>
                </a:moveTo>
                <a:lnTo>
                  <a:pt x="2542541" y="0"/>
                </a:lnTo>
                <a:lnTo>
                  <a:pt x="2542541" y="1751549"/>
                </a:lnTo>
                <a:lnTo>
                  <a:pt x="1064703" y="1757328"/>
                </a:lnTo>
                <a:cubicBezTo>
                  <a:pt x="1063503" y="2006098"/>
                  <a:pt x="1062304" y="2254868"/>
                  <a:pt x="1061104" y="2503638"/>
                </a:cubicBezTo>
                <a:lnTo>
                  <a:pt x="0" y="2518032"/>
                </a:lnTo>
                <a:cubicBezTo>
                  <a:pt x="2241" y="1678688"/>
                  <a:pt x="4483" y="839344"/>
                  <a:pt x="6724" y="0"/>
                </a:cubicBezTo>
                <a:close/>
              </a:path>
            </a:pathLst>
          </a:cu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913119" y="1439333"/>
            <a:ext cx="6123093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BPA Proxy and connected sources of trusted attributes critical to infrastructure security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Help AA operators with operational security</a:t>
            </a:r>
          </a:p>
          <a:p>
            <a:r>
              <a:rPr lang="en-US" dirty="0" smtClean="0"/>
              <a:t>requisite processes and traceability support</a:t>
            </a:r>
          </a:p>
          <a:p>
            <a:r>
              <a:rPr lang="en-US" dirty="0" smtClean="0"/>
              <a:t>secure operation and deployment</a:t>
            </a:r>
          </a:p>
          <a:p>
            <a:r>
              <a:rPr lang="en-US" dirty="0" smtClean="0"/>
              <a:t>protected transport</a:t>
            </a:r>
            <a:endParaRPr lang="en-US" dirty="0"/>
          </a:p>
          <a:p>
            <a:r>
              <a:rPr lang="en-US" dirty="0" smtClean="0"/>
              <a:t>for different attribute distribution models</a:t>
            </a:r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07" y="2408097"/>
            <a:ext cx="997764" cy="111043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45900" y="2379757"/>
            <a:ext cx="4656933" cy="1138773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C3959"/>
                </a:solidFill>
              </a:rPr>
              <a:t>Snctfi</a:t>
            </a:r>
            <a:r>
              <a:rPr lang="en-US" sz="2800" dirty="0" smtClean="0">
                <a:solidFill>
                  <a:srgbClr val="0C3959"/>
                </a:solidFill>
              </a:rPr>
              <a:t>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000" i="1" dirty="0" smtClean="0">
                <a:solidFill>
                  <a:srgbClr val="0C3959"/>
                </a:solidFill>
              </a:rPr>
              <a:t>Scalable </a:t>
            </a:r>
            <a:r>
              <a:rPr lang="en-US" sz="20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</p:spTree>
    <p:extLst>
      <p:ext uri="{BB962C8B-B14F-4D97-AF65-F5344CB8AC3E}">
        <p14:creationId xmlns:p14="http://schemas.microsoft.com/office/powerpoint/2010/main" val="329821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policy framework for service providers groups and proxies in the BPA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55" y="2595263"/>
            <a:ext cx="3184983" cy="260589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646" y="1411591"/>
            <a:ext cx="11177767" cy="954107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C3959"/>
                </a:solidFill>
              </a:rPr>
              <a:t>Snctfi</a:t>
            </a:r>
            <a:r>
              <a:rPr lang="en-US" sz="3200" dirty="0" smtClean="0">
                <a:solidFill>
                  <a:srgbClr val="0C3959"/>
                </a:solidFill>
              </a:rPr>
              <a:t> </a:t>
            </a:r>
            <a:br>
              <a:rPr lang="en-US" sz="3200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Community Trust </a:t>
            </a:r>
            <a:r>
              <a:rPr lang="en-US" sz="2400" i="1" dirty="0" smtClean="0">
                <a:solidFill>
                  <a:srgbClr val="0C3959"/>
                </a:solidFill>
              </a:rPr>
              <a:t>Framework </a:t>
            </a:r>
            <a:r>
              <a:rPr lang="en-US" sz="2400" i="1" dirty="0">
                <a:solidFill>
                  <a:srgbClr val="0C3959"/>
                </a:solidFill>
              </a:rPr>
              <a:t>in Federated Infrastructures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5646" y="5485055"/>
            <a:ext cx="11177767" cy="830456"/>
          </a:xfrm>
          <a:prstGeom prst="rect">
            <a:avLst/>
          </a:prstGeom>
          <a:ln>
            <a:solidFill>
              <a:srgbClr val="003F5E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Derived from </a:t>
            </a:r>
            <a:r>
              <a:rPr lang="en-US" sz="2400" b="1" dirty="0" smtClean="0"/>
              <a:t>SCI</a:t>
            </a:r>
            <a:r>
              <a:rPr lang="en-US" sz="2400" dirty="0" smtClean="0"/>
              <a:t>, the framework on </a:t>
            </a:r>
            <a:r>
              <a:rPr lang="en-US" sz="2400" i="1" dirty="0" smtClean="0"/>
              <a:t>Security for Collaboration in Infrastructures</a:t>
            </a:r>
          </a:p>
          <a:p>
            <a:pPr marL="0" indent="0">
              <a:buNone/>
            </a:pPr>
            <a:r>
              <a:rPr lang="en-US" sz="2400" b="1" dirty="0" smtClean="0"/>
              <a:t>W</a:t>
            </a:r>
            <a:r>
              <a:rPr lang="en-US" sz="2400" dirty="0" smtClean="0"/>
              <a:t>ISE </a:t>
            </a:r>
            <a:r>
              <a:rPr lang="en-US" sz="2400" b="1" dirty="0" smtClean="0"/>
              <a:t>I</a:t>
            </a:r>
            <a:r>
              <a:rPr lang="en-US" sz="2400" dirty="0" smtClean="0"/>
              <a:t>nformation </a:t>
            </a:r>
            <a:r>
              <a:rPr lang="en-US" sz="2400" b="1" dirty="0" smtClean="0"/>
              <a:t>S</a:t>
            </a:r>
            <a:r>
              <a:rPr lang="en-US" sz="2400" dirty="0" smtClean="0"/>
              <a:t>ecurity for </a:t>
            </a:r>
            <a:r>
              <a:rPr lang="en-US" sz="2400" b="1" dirty="0" smtClean="0"/>
              <a:t>E</a:t>
            </a:r>
            <a:r>
              <a:rPr lang="en-US" sz="2400" dirty="0" smtClean="0"/>
              <a:t>-infrastructures got global endorsement SCI in June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02" y="165672"/>
            <a:ext cx="1387529" cy="962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16" y="2595263"/>
            <a:ext cx="2341489" cy="260589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59027" y="5199891"/>
            <a:ext cx="3265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rgbClr val="F57A1E"/>
                </a:solidFill>
              </a:rPr>
              <a:t>graphic </a:t>
            </a:r>
            <a:r>
              <a:rPr lang="en-US" sz="900" i="1" dirty="0" err="1" smtClean="0">
                <a:solidFill>
                  <a:srgbClr val="F57A1E"/>
                </a:solidFill>
              </a:rPr>
              <a:t>IdP</a:t>
            </a:r>
            <a:r>
              <a:rPr lang="en-US" sz="900" i="1" dirty="0" smtClean="0">
                <a:solidFill>
                  <a:srgbClr val="F57A1E"/>
                </a:solidFill>
              </a:rPr>
              <a:t>-SP bridge: Lukas </a:t>
            </a:r>
            <a:r>
              <a:rPr lang="en-US" sz="900" i="1" dirty="0" err="1" smtClean="0">
                <a:solidFill>
                  <a:srgbClr val="F57A1E"/>
                </a:solidFill>
              </a:rPr>
              <a:t>Hammerle</a:t>
            </a:r>
            <a:r>
              <a:rPr lang="en-US" sz="900" i="1" dirty="0" smtClean="0">
                <a:solidFill>
                  <a:srgbClr val="F57A1E"/>
                </a:solidFill>
              </a:rPr>
              <a:t> and Ann Harding, SWITCH</a:t>
            </a:r>
            <a:endParaRPr lang="en-GB" sz="900" i="1" dirty="0">
              <a:solidFill>
                <a:srgbClr val="F57A1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4658" y="3636600"/>
            <a:ext cx="220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C3959"/>
                </a:solidFill>
              </a:rPr>
              <a:t>igtf.net/</a:t>
            </a:r>
            <a:r>
              <a:rPr lang="en-US" sz="2800" b="1" dirty="0" err="1" smtClean="0">
                <a:solidFill>
                  <a:srgbClr val="0C3959"/>
                </a:solidFill>
              </a:rPr>
              <a:t>snctfi</a:t>
            </a:r>
            <a:endParaRPr lang="en-GB" sz="2800" b="1" dirty="0">
              <a:solidFill>
                <a:srgbClr val="0C3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142" y="6444685"/>
            <a:ext cx="648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Snctfi is managed for the community by the Interoperable Global Trust Federation IGTF</a:t>
            </a:r>
            <a:endParaRPr lang="en-GB" sz="1400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9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Authentication </a:t>
            </a:r>
            <a:r>
              <a:rPr lang="en-US" sz="2400" b="1" dirty="0" smtClean="0"/>
              <a:t>Assurance – a truly joint exercise </a:t>
            </a:r>
            <a:endParaRPr lang="en-US" sz="2400" b="1" dirty="0" smtClean="0"/>
          </a:p>
          <a:p>
            <a:r>
              <a:rPr lang="en-US" sz="2400" dirty="0" smtClean="0"/>
              <a:t>using both REFEDS RAF components </a:t>
            </a:r>
            <a:r>
              <a:rPr lang="en-US" sz="2400" dirty="0" smtClean="0"/>
              <a:t>             as </a:t>
            </a:r>
            <a:r>
              <a:rPr lang="en-US" sz="2400" dirty="0" smtClean="0"/>
              <a:t>well as cross Infrastructure profiles</a:t>
            </a:r>
            <a:endParaRPr lang="en-US" sz="2400" dirty="0"/>
          </a:p>
          <a:p>
            <a:r>
              <a:rPr lang="en-US" sz="2400" dirty="0" smtClean="0"/>
              <a:t>considering social-ID authenticator assurance, complementing account linking in BPA</a:t>
            </a:r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Protecting personal data </a:t>
            </a:r>
            <a:r>
              <a:rPr lang="en-US" sz="2400" dirty="0" smtClean="0"/>
              <a:t>from infrastructure use</a:t>
            </a:r>
            <a:endParaRPr lang="en-GB" sz="24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Exploit </a:t>
            </a:r>
            <a:r>
              <a:rPr lang="en-GB" sz="2400" b="1" dirty="0" smtClean="0"/>
              <a:t>commonality </a:t>
            </a:r>
            <a:r>
              <a:rPr lang="en-GB" sz="2400" b="1" dirty="0"/>
              <a:t>between </a:t>
            </a:r>
            <a:r>
              <a:rPr lang="en-GB" sz="2400" b="1" dirty="0" smtClean="0"/>
              <a:t>acceptable </a:t>
            </a:r>
            <a:r>
              <a:rPr lang="en-GB" sz="2400" b="1" dirty="0"/>
              <a:t>use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policies</a:t>
            </a:r>
            <a:r>
              <a:rPr lang="en-GB" sz="2400" dirty="0" smtClean="0"/>
              <a:t> to ease cross-infrastructure resource use</a:t>
            </a:r>
            <a:endParaRPr lang="en-GB" sz="2400" b="1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Support </a:t>
            </a:r>
            <a:r>
              <a:rPr lang="en-US" sz="2400" b="1" dirty="0" smtClean="0"/>
              <a:t>community </a:t>
            </a:r>
            <a:r>
              <a:rPr lang="en-US" sz="2400" b="1" dirty="0" smtClean="0"/>
              <a:t>management and a policy suite</a:t>
            </a:r>
            <a:br>
              <a:rPr lang="en-US" sz="2400" b="1" dirty="0" smtClean="0"/>
            </a:br>
            <a:r>
              <a:rPr lang="en-US" sz="2400" dirty="0" smtClean="0">
                <a:solidFill>
                  <a:srgbClr val="F57A1E"/>
                </a:solidFill>
              </a:rPr>
              <a:t>using</a:t>
            </a:r>
            <a:r>
              <a:rPr lang="en-US" sz="2400" b="1" dirty="0" smtClean="0">
                <a:solidFill>
                  <a:srgbClr val="F57A1E"/>
                </a:solidFill>
              </a:rPr>
              <a:t> </a:t>
            </a:r>
            <a:r>
              <a:rPr lang="en-US" sz="2400" b="1" i="1" dirty="0" smtClean="0">
                <a:solidFill>
                  <a:srgbClr val="F57A1E"/>
                </a:solidFill>
              </a:rPr>
              <a:t>Snctfi</a:t>
            </a:r>
            <a:r>
              <a:rPr lang="en-US" sz="2400" b="1" dirty="0">
                <a:solidFill>
                  <a:srgbClr val="F57A1E"/>
                </a:solidFill>
              </a:rPr>
              <a:t> </a:t>
            </a:r>
            <a:r>
              <a:rPr lang="en-US" sz="2400" dirty="0" smtClean="0">
                <a:solidFill>
                  <a:srgbClr val="F57A1E"/>
                </a:solidFill>
              </a:rPr>
              <a:t>to ease use of generic e-Infrastructures</a:t>
            </a:r>
            <a:br>
              <a:rPr lang="en-US" sz="2400" dirty="0" smtClean="0">
                <a:solidFill>
                  <a:srgbClr val="F57A1E"/>
                </a:solidFill>
              </a:rPr>
            </a:br>
            <a:r>
              <a:rPr lang="en-US" sz="2400" dirty="0" smtClean="0">
                <a:solidFill>
                  <a:srgbClr val="F57A1E"/>
                </a:solidFill>
              </a:rPr>
              <a:t>and interoperability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the </a:t>
            </a:r>
            <a:r>
              <a:rPr lang="en-US" sz="2400" b="1" dirty="0" smtClean="0"/>
              <a:t>Policy Development Kit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i="1" dirty="0" smtClean="0">
              <a:solidFill>
                <a:srgbClr val="ED7D3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research </a:t>
            </a:r>
            <a:r>
              <a:rPr lang="en-US" dirty="0" smtClean="0"/>
              <a:t>AAIs </a:t>
            </a:r>
            <a:r>
              <a:rPr lang="en-US" dirty="0" smtClean="0"/>
              <a:t>in the Infrastructure ecosystem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78" y="2895845"/>
            <a:ext cx="4622465" cy="1317154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519" y="3439585"/>
            <a:ext cx="1675448" cy="1883134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179" y="4092030"/>
            <a:ext cx="1818233" cy="208493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89" y="1883087"/>
            <a:ext cx="263470" cy="3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59" y="1883087"/>
            <a:ext cx="569904" cy="3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99" y="1896025"/>
            <a:ext cx="405280" cy="324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11" y="1883087"/>
            <a:ext cx="309515" cy="337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829" y="1896025"/>
            <a:ext cx="324224" cy="3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3186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Large discrepancy between practice, perception, and actual risk:</a:t>
            </a:r>
            <a:endParaRPr lang="en-GB" b="1" dirty="0" smtClean="0"/>
          </a:p>
          <a:p>
            <a:endParaRPr lang="en-US" dirty="0" smtClean="0"/>
          </a:p>
          <a:p>
            <a:r>
              <a:rPr lang="en-US" dirty="0" smtClean="0"/>
              <a:t>communities themselves don’t </a:t>
            </a:r>
            <a:r>
              <a:rPr lang="en-US" dirty="0" smtClean="0"/>
              <a:t>see </a:t>
            </a:r>
            <a:r>
              <a:rPr lang="en-US" dirty="0" smtClean="0"/>
              <a:t>need </a:t>
            </a:r>
            <a:r>
              <a:rPr lang="en-US" dirty="0" smtClean="0"/>
              <a:t>to protect </a:t>
            </a:r>
            <a:r>
              <a:rPr lang="en-US" i="1" dirty="0" smtClean="0"/>
              <a:t>infrastructure </a:t>
            </a:r>
            <a:r>
              <a:rPr lang="en-US" dirty="0" smtClean="0"/>
              <a:t>AAI (accounting) data </a:t>
            </a:r>
            <a:br>
              <a:rPr lang="en-US" dirty="0" smtClean="0"/>
            </a:br>
            <a:r>
              <a:rPr lang="en-US" dirty="0" smtClean="0"/>
              <a:t>– and don’t even consider </a:t>
            </a:r>
            <a:r>
              <a:rPr lang="en-US" dirty="0" smtClean="0"/>
              <a:t>existing AARC </a:t>
            </a:r>
            <a:r>
              <a:rPr lang="en-US" dirty="0" smtClean="0"/>
              <a:t>guidance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misunderstanding issue</a:t>
            </a:r>
            <a:r>
              <a:rPr lang="en-US" dirty="0" smtClean="0"/>
              <a:t>, </a:t>
            </a:r>
            <a:r>
              <a:rPr lang="en-US" dirty="0" smtClean="0"/>
              <a:t>over-stating risk, falling </a:t>
            </a:r>
            <a:r>
              <a:rPr lang="en-US" dirty="0" smtClean="0"/>
              <a:t>victim to FUD law firms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‘</a:t>
            </a:r>
            <a:r>
              <a:rPr lang="en-US" dirty="0" smtClean="0"/>
              <a:t>simplified’ documents - like the GEANT Data Protection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Code </a:t>
            </a:r>
            <a:r>
              <a:rPr lang="en-US" dirty="0" smtClean="0"/>
              <a:t>of Conduct – considered too complex to be </a:t>
            </a:r>
            <a:r>
              <a:rPr lang="en-US" dirty="0" smtClean="0"/>
              <a:t>understood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Personal Data and PII </a:t>
            </a:r>
            <a:r>
              <a:rPr lang="en-US" dirty="0" smtClean="0"/>
              <a:t>for Infrastructure </a:t>
            </a:r>
            <a:r>
              <a:rPr lang="en-US" dirty="0" smtClean="0"/>
              <a:t>AAIs </a:t>
            </a:r>
            <a:br>
              <a:rPr lang="en-US" dirty="0" smtClean="0"/>
            </a:br>
            <a:r>
              <a:rPr lang="en-US" dirty="0" smtClean="0"/>
              <a:t>– there is both </a:t>
            </a:r>
            <a:r>
              <a:rPr lang="en-US" dirty="0" smtClean="0"/>
              <a:t>FUD </a:t>
            </a:r>
            <a:r>
              <a:rPr lang="en-US" dirty="0" smtClean="0"/>
              <a:t>but also legitimate </a:t>
            </a:r>
            <a:r>
              <a:rPr lang="en-US" dirty="0" smtClean="0"/>
              <a:t>concerns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592866" y="4625824"/>
            <a:ext cx="2612572" cy="445674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4503" y="5284694"/>
            <a:ext cx="7953186" cy="746846"/>
          </a:xfrm>
          <a:prstGeom prst="rect">
            <a:avLst/>
          </a:prstGeom>
          <a:noFill/>
          <a:ln w="381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23022" y="5474909"/>
            <a:ext cx="7807431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/>
              <a:t>help determine risk</a:t>
            </a:r>
            <a:r>
              <a:rPr lang="en-GB" dirty="0" smtClean="0"/>
              <a:t> </a:t>
            </a:r>
            <a:r>
              <a:rPr lang="en-US" dirty="0" smtClean="0"/>
              <a:t>and impact of FIM on </a:t>
            </a:r>
            <a:r>
              <a:rPr lang="en-US" b="1" dirty="0" smtClean="0"/>
              <a:t>research infrastructure </a:t>
            </a:r>
            <a:endParaRPr lang="en-GB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871" y="2920116"/>
            <a:ext cx="2921767" cy="321125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4186419" y="6475221"/>
            <a:ext cx="447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C3959"/>
                </a:solidFill>
              </a:rPr>
              <a:t>https://aarc-project.eu/guidelines/aarc-g042</a:t>
            </a:r>
            <a:r>
              <a:rPr lang="en-GB" dirty="0">
                <a:solidFill>
                  <a:srgbClr val="0C395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9583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47574</TotalTime>
  <Words>802</Words>
  <Application>Microsoft Office PowerPoint</Application>
  <PresentationFormat>Widescreen</PresentationFormat>
  <Paragraphs>180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GEANT Association</vt:lpstr>
      <vt:lpstr>PowerPoint Presentation</vt:lpstr>
      <vt:lpstr>How can policy help you ease collaboration? A holistic view</vt:lpstr>
      <vt:lpstr>Sirtfi – presentation, training, adoption in AARC2</vt:lpstr>
      <vt:lpstr>Test model for incident response – a continuing process from now on …</vt:lpstr>
      <vt:lpstr>Incident response process evolution in federations – beyond Sirtfi</vt:lpstr>
      <vt:lpstr>Beyond just identity providers, services, and Federations: AA security</vt:lpstr>
      <vt:lpstr>A policy framework for service providers groups and proxies in the BPA</vt:lpstr>
      <vt:lpstr>Guidance for research AAIs in the Infrastructure ecosystem</vt:lpstr>
      <vt:lpstr>Protection of Personal Data and PII for Infrastructure AAIs  – there is both FUD but also legitimate concerns</vt:lpstr>
      <vt:lpstr>Difference to commonality in the Baseline AUP – sign once, use everywhere</vt:lpstr>
      <vt:lpstr>Scaling Acceptable Use Policy and data release</vt:lpstr>
      <vt:lpstr>Implementing Snctfi: Community Membership Management and Security</vt:lpstr>
      <vt:lpstr>The SCI Trust Framework – globally comparable structure in Security Policy</vt:lpstr>
      <vt:lpstr>SCIv2 – beyond its endorsement to self-assessment and review</vt:lpstr>
      <vt:lpstr>Policy Development Engagement and the ‘Kit’</vt:lpstr>
      <vt:lpstr>Helping you towards SCI and Snctfi: templates in the PD Kit</vt:lpstr>
      <vt:lpstr>Things to do in AARC’s last year and beyond when you’re still alive by now …</vt:lpstr>
      <vt:lpstr>If we don’t:  there is also commercial GDPR guidance for research and collaboration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AARC2 PY1 Review: WP3: Policy and Best Practice Harmonisation</dc:title>
  <dc:creator>David Groep</dc:creator>
  <cp:lastModifiedBy>davidg</cp:lastModifiedBy>
  <cp:revision>660</cp:revision>
  <cp:lastPrinted>2018-06-22T12:01:11Z</cp:lastPrinted>
  <dcterms:created xsi:type="dcterms:W3CDTF">2015-04-29T14:13:57Z</dcterms:created>
  <dcterms:modified xsi:type="dcterms:W3CDTF">2018-10-17T12:17:05Z</dcterms:modified>
  <cp:contentStatus>draft-0.2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