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1"/>
  </p:notesMasterIdLst>
  <p:handoutMasterIdLst>
    <p:handoutMasterId r:id="rId72"/>
  </p:handoutMasterIdLst>
  <p:sldIdLst>
    <p:sldId id="453" r:id="rId5"/>
    <p:sldId id="283" r:id="rId6"/>
    <p:sldId id="452" r:id="rId7"/>
    <p:sldId id="448" r:id="rId8"/>
    <p:sldId id="341" r:id="rId9"/>
    <p:sldId id="340" r:id="rId10"/>
    <p:sldId id="342" r:id="rId11"/>
    <p:sldId id="344" r:id="rId12"/>
    <p:sldId id="376" r:id="rId13"/>
    <p:sldId id="351" r:id="rId14"/>
    <p:sldId id="346" r:id="rId15"/>
    <p:sldId id="361" r:id="rId16"/>
    <p:sldId id="402" r:id="rId17"/>
    <p:sldId id="438" r:id="rId18"/>
    <p:sldId id="360" r:id="rId19"/>
    <p:sldId id="404" r:id="rId20"/>
    <p:sldId id="408" r:id="rId21"/>
    <p:sldId id="415" r:id="rId22"/>
    <p:sldId id="406" r:id="rId23"/>
    <p:sldId id="414" r:id="rId24"/>
    <p:sldId id="365" r:id="rId25"/>
    <p:sldId id="345" r:id="rId26"/>
    <p:sldId id="389" r:id="rId27"/>
    <p:sldId id="358" r:id="rId28"/>
    <p:sldId id="426" r:id="rId29"/>
    <p:sldId id="427" r:id="rId30"/>
    <p:sldId id="417" r:id="rId31"/>
    <p:sldId id="416" r:id="rId32"/>
    <p:sldId id="407" r:id="rId33"/>
    <p:sldId id="350" r:id="rId34"/>
    <p:sldId id="430" r:id="rId35"/>
    <p:sldId id="392" r:id="rId36"/>
    <p:sldId id="420" r:id="rId37"/>
    <p:sldId id="446" r:id="rId38"/>
    <p:sldId id="431" r:id="rId39"/>
    <p:sldId id="439" r:id="rId40"/>
    <p:sldId id="421" r:id="rId41"/>
    <p:sldId id="373" r:id="rId42"/>
    <p:sldId id="372" r:id="rId43"/>
    <p:sldId id="422" r:id="rId44"/>
    <p:sldId id="440" r:id="rId45"/>
    <p:sldId id="424" r:id="rId46"/>
    <p:sldId id="387" r:id="rId47"/>
    <p:sldId id="412" r:id="rId48"/>
    <p:sldId id="348" r:id="rId49"/>
    <p:sldId id="349" r:id="rId50"/>
    <p:sldId id="429" r:id="rId51"/>
    <p:sldId id="447" r:id="rId52"/>
    <p:sldId id="432" r:id="rId53"/>
    <p:sldId id="409" r:id="rId54"/>
    <p:sldId id="443" r:id="rId55"/>
    <p:sldId id="444" r:id="rId56"/>
    <p:sldId id="410" r:id="rId57"/>
    <p:sldId id="413" r:id="rId58"/>
    <p:sldId id="445" r:id="rId59"/>
    <p:sldId id="335" r:id="rId60"/>
    <p:sldId id="449" r:id="rId61"/>
    <p:sldId id="286" r:id="rId62"/>
    <p:sldId id="451" r:id="rId63"/>
    <p:sldId id="411" r:id="rId64"/>
    <p:sldId id="441" r:id="rId65"/>
    <p:sldId id="433" r:id="rId66"/>
    <p:sldId id="450" r:id="rId67"/>
    <p:sldId id="455" r:id="rId68"/>
    <p:sldId id="437" r:id="rId69"/>
    <p:sldId id="436" r:id="rId70"/>
  </p:sldIdLst>
  <p:sldSz cx="12192000" cy="6858000"/>
  <p:notesSz cx="9944100" cy="680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A1E"/>
    <a:srgbClr val="0C3959"/>
    <a:srgbClr val="F8F8F8"/>
    <a:srgbClr val="FFFFFF"/>
    <a:srgbClr val="FABD90"/>
    <a:srgbClr val="AFBEC9"/>
    <a:srgbClr val="1F4E79"/>
    <a:srgbClr val="3D5D74"/>
    <a:srgbClr val="496D86"/>
    <a:srgbClr val="006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5" autoAdjust="0"/>
    <p:restoredTop sz="94434"/>
  </p:normalViewPr>
  <p:slideViewPr>
    <p:cSldViewPr snapToGrid="0">
      <p:cViewPr varScale="1">
        <p:scale>
          <a:sx n="81" d="100"/>
          <a:sy n="81" d="100"/>
        </p:scale>
        <p:origin x="133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3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43EA2-7FA2-4E77-8CA4-93D8A6EAF2D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2D6D44-DDC9-49E4-BE40-3DD508A14CF2}">
      <dgm:prSet phldrT="[Text]" custT="1"/>
      <dgm:spPr>
        <a:solidFill>
          <a:srgbClr val="0C3959"/>
        </a:solidFill>
        <a:ln w="38100">
          <a:solidFill>
            <a:srgbClr val="0C3959"/>
          </a:solidFill>
        </a:ln>
      </dgm:spPr>
      <dgm:t>
        <a:bodyPr/>
        <a:lstStyle/>
        <a:p>
          <a:r>
            <a:rPr lang="en-US" sz="2800" dirty="0" err="1" smtClean="0"/>
            <a:t>Organisation</a:t>
          </a:r>
          <a:endParaRPr lang="en-US" sz="2800" dirty="0"/>
        </a:p>
      </dgm:t>
    </dgm:pt>
    <dgm:pt modelId="{EA210F4D-D03C-4BBA-A46B-92AC12A33426}" type="parTrans" cxnId="{DBB875AB-11FA-4F51-8099-6232F94524BF}">
      <dgm:prSet/>
      <dgm:spPr/>
      <dgm:t>
        <a:bodyPr/>
        <a:lstStyle/>
        <a:p>
          <a:endParaRPr lang="en-US"/>
        </a:p>
      </dgm:t>
    </dgm:pt>
    <dgm:pt modelId="{D5C8D792-E580-472C-A2BA-BC31837FE0A8}" type="sibTrans" cxnId="{DBB875AB-11FA-4F51-8099-6232F94524BF}">
      <dgm:prSet/>
      <dgm:spPr/>
      <dgm:t>
        <a:bodyPr/>
        <a:lstStyle/>
        <a:p>
          <a:endParaRPr lang="en-US"/>
        </a:p>
      </dgm:t>
    </dgm:pt>
    <dgm:pt modelId="{E0E621EA-1B1D-449C-A565-8D159AD97E54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Team and partners</a:t>
          </a:r>
          <a:endParaRPr lang="en-US" sz="2400" dirty="0"/>
        </a:p>
      </dgm:t>
    </dgm:pt>
    <dgm:pt modelId="{8F98C3C0-A65A-41E8-ACB5-43138E33200A}" type="parTrans" cxnId="{00384BE6-65AF-4810-91DF-9AA432AE8541}">
      <dgm:prSet/>
      <dgm:spPr/>
      <dgm:t>
        <a:bodyPr/>
        <a:lstStyle/>
        <a:p>
          <a:endParaRPr lang="en-US"/>
        </a:p>
      </dgm:t>
    </dgm:pt>
    <dgm:pt modelId="{702C8972-5AFE-466F-8DED-25AE0A27C6B6}" type="sibTrans" cxnId="{00384BE6-65AF-4810-91DF-9AA432AE8541}">
      <dgm:prSet/>
      <dgm:spPr/>
      <dgm:t>
        <a:bodyPr/>
        <a:lstStyle/>
        <a:p>
          <a:endParaRPr lang="en-US"/>
        </a:p>
      </dgm:t>
    </dgm:pt>
    <dgm:pt modelId="{D4886F0D-86C4-4062-8B3F-7827E5C19F8D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Objectives</a:t>
          </a:r>
          <a:endParaRPr lang="en-US" sz="2400" dirty="0"/>
        </a:p>
      </dgm:t>
    </dgm:pt>
    <dgm:pt modelId="{5881D1E3-E3D2-48FC-8893-D67D10A02253}" type="parTrans" cxnId="{9C02B29E-3576-479D-AB97-9ED3DA459100}">
      <dgm:prSet/>
      <dgm:spPr/>
      <dgm:t>
        <a:bodyPr/>
        <a:lstStyle/>
        <a:p>
          <a:endParaRPr lang="en-US"/>
        </a:p>
      </dgm:t>
    </dgm:pt>
    <dgm:pt modelId="{069DFBC7-E336-4F96-AD9B-903CED7F499A}" type="sibTrans" cxnId="{9C02B29E-3576-479D-AB97-9ED3DA459100}">
      <dgm:prSet/>
      <dgm:spPr/>
      <dgm:t>
        <a:bodyPr/>
        <a:lstStyle/>
        <a:p>
          <a:endParaRPr lang="en-US"/>
        </a:p>
      </dgm:t>
    </dgm:pt>
    <dgm:pt modelId="{1E7E331E-C89A-40EA-A8D2-33A3DAD99F70}">
      <dgm:prSet phldrT="[Text]" custT="1"/>
      <dgm:spPr>
        <a:solidFill>
          <a:srgbClr val="0C3959"/>
        </a:solidFill>
        <a:ln w="38100">
          <a:solidFill>
            <a:srgbClr val="0C3959"/>
          </a:solidFill>
        </a:ln>
      </dgm:spPr>
      <dgm:t>
        <a:bodyPr/>
        <a:lstStyle/>
        <a:p>
          <a:r>
            <a:rPr lang="en-US" sz="2800" dirty="0" smtClean="0"/>
            <a:t>Achievements</a:t>
          </a:r>
          <a:endParaRPr lang="en-US" sz="2800" dirty="0"/>
        </a:p>
      </dgm:t>
    </dgm:pt>
    <dgm:pt modelId="{474D5607-BB3F-40D8-BB40-37EEB14319FE}" type="parTrans" cxnId="{5D0190EA-457C-4993-B165-ECE7B8359FAA}">
      <dgm:prSet/>
      <dgm:spPr/>
      <dgm:t>
        <a:bodyPr/>
        <a:lstStyle/>
        <a:p>
          <a:endParaRPr lang="en-US"/>
        </a:p>
      </dgm:t>
    </dgm:pt>
    <dgm:pt modelId="{AFC40866-CDD8-44D8-91E1-874E213D77F9}" type="sibTrans" cxnId="{5D0190EA-457C-4993-B165-ECE7B8359FAA}">
      <dgm:prSet/>
      <dgm:spPr/>
      <dgm:t>
        <a:bodyPr/>
        <a:lstStyle/>
        <a:p>
          <a:endParaRPr lang="en-US"/>
        </a:p>
      </dgm:t>
    </dgm:pt>
    <dgm:pt modelId="{5739A85E-F702-4B2D-9BA7-FB0DD3B0B122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Operational Security and Incident Response</a:t>
          </a:r>
          <a:endParaRPr lang="en-US" sz="2400" dirty="0"/>
        </a:p>
      </dgm:t>
    </dgm:pt>
    <dgm:pt modelId="{9420ED2E-4BF0-491C-83AD-5C53D5D79DA6}" type="parTrans" cxnId="{653A3087-1A68-458D-AC45-D1EA6AF41EF7}">
      <dgm:prSet/>
      <dgm:spPr/>
      <dgm:t>
        <a:bodyPr/>
        <a:lstStyle/>
        <a:p>
          <a:endParaRPr lang="en-US"/>
        </a:p>
      </dgm:t>
    </dgm:pt>
    <dgm:pt modelId="{5DF3C2DB-8B0B-48D8-B3DC-550A6F710A92}" type="sibTrans" cxnId="{653A3087-1A68-458D-AC45-D1EA6AF41EF7}">
      <dgm:prSet/>
      <dgm:spPr/>
      <dgm:t>
        <a:bodyPr/>
        <a:lstStyle/>
        <a:p>
          <a:endParaRPr lang="en-US"/>
        </a:p>
      </dgm:t>
    </dgm:pt>
    <dgm:pt modelId="{F5C562AE-3508-4FC0-82E8-EF037A6ED1C3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Service-centric activities</a:t>
          </a:r>
          <a:endParaRPr lang="en-US" sz="2400" dirty="0"/>
        </a:p>
      </dgm:t>
    </dgm:pt>
    <dgm:pt modelId="{718F9CA2-D898-4FDC-8317-7910AACE6EA0}" type="parTrans" cxnId="{4E96BE5E-5CA0-4639-8EB5-0F6D085B840A}">
      <dgm:prSet/>
      <dgm:spPr/>
      <dgm:t>
        <a:bodyPr/>
        <a:lstStyle/>
        <a:p>
          <a:endParaRPr lang="en-US"/>
        </a:p>
      </dgm:t>
    </dgm:pt>
    <dgm:pt modelId="{53419A04-8DCF-40EA-BF05-AFD0768B3566}" type="sibTrans" cxnId="{4E96BE5E-5CA0-4639-8EB5-0F6D085B840A}">
      <dgm:prSet/>
      <dgm:spPr/>
      <dgm:t>
        <a:bodyPr/>
        <a:lstStyle/>
        <a:p>
          <a:endParaRPr lang="en-US"/>
        </a:p>
      </dgm:t>
    </dgm:pt>
    <dgm:pt modelId="{77F062D6-405F-4F26-9170-0CFDC7824B9B}">
      <dgm:prSet phldrT="[Text]" custT="1"/>
      <dgm:spPr>
        <a:solidFill>
          <a:srgbClr val="0C3959"/>
        </a:solidFill>
        <a:ln w="38100">
          <a:solidFill>
            <a:srgbClr val="0C3959"/>
          </a:solidFill>
        </a:ln>
      </dgm:spPr>
      <dgm:t>
        <a:bodyPr/>
        <a:lstStyle/>
        <a:p>
          <a:r>
            <a:rPr lang="en-US" sz="2800" dirty="0" smtClean="0"/>
            <a:t>Beyond </a:t>
          </a:r>
          <a:br>
            <a:rPr lang="en-US" sz="2800" dirty="0" smtClean="0"/>
          </a:br>
          <a:r>
            <a:rPr lang="en-US" sz="2800" dirty="0" smtClean="0"/>
            <a:t>the project</a:t>
          </a:r>
          <a:endParaRPr lang="en-US" sz="2800" dirty="0"/>
        </a:p>
      </dgm:t>
    </dgm:pt>
    <dgm:pt modelId="{818DF853-8A25-48AD-8D83-CCE93DEF7E00}" type="parTrans" cxnId="{6DA6E9DE-2970-4B1B-8650-146BB4598161}">
      <dgm:prSet/>
      <dgm:spPr/>
      <dgm:t>
        <a:bodyPr/>
        <a:lstStyle/>
        <a:p>
          <a:endParaRPr lang="en-US"/>
        </a:p>
      </dgm:t>
    </dgm:pt>
    <dgm:pt modelId="{721237F8-9392-4CB6-947D-F607E8F71B7E}" type="sibTrans" cxnId="{6DA6E9DE-2970-4B1B-8650-146BB4598161}">
      <dgm:prSet/>
      <dgm:spPr/>
      <dgm:t>
        <a:bodyPr/>
        <a:lstStyle/>
        <a:p>
          <a:endParaRPr lang="en-US"/>
        </a:p>
      </dgm:t>
    </dgm:pt>
    <dgm:pt modelId="{43C70C25-2CC3-410A-A8A7-13B76B7E81D6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Leveraging persistent structures for sustainability</a:t>
          </a:r>
          <a:endParaRPr lang="en-US" sz="2400" dirty="0"/>
        </a:p>
      </dgm:t>
    </dgm:pt>
    <dgm:pt modelId="{46491B9B-B11F-41E7-B3E8-6AECC575C3C7}" type="parTrans" cxnId="{76D7B424-1C50-42A9-99FE-8F9E4B779DF8}">
      <dgm:prSet/>
      <dgm:spPr/>
      <dgm:t>
        <a:bodyPr/>
        <a:lstStyle/>
        <a:p>
          <a:endParaRPr lang="en-US"/>
        </a:p>
      </dgm:t>
    </dgm:pt>
    <dgm:pt modelId="{63A4F66A-4109-4087-9775-D581AF4D73DD}" type="sibTrans" cxnId="{76D7B424-1C50-42A9-99FE-8F9E4B779DF8}">
      <dgm:prSet/>
      <dgm:spPr/>
      <dgm:t>
        <a:bodyPr/>
        <a:lstStyle/>
        <a:p>
          <a:endParaRPr lang="en-US"/>
        </a:p>
      </dgm:t>
    </dgm:pt>
    <dgm:pt modelId="{7EA96947-616E-4809-922D-94A89E1A93DD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e-Infrastructure support and collaboration</a:t>
          </a:r>
          <a:endParaRPr lang="en-US" sz="2400" dirty="0"/>
        </a:p>
      </dgm:t>
    </dgm:pt>
    <dgm:pt modelId="{75F99DEE-95F8-4BD1-9FDD-20CF8BDE2129}" type="parTrans" cxnId="{A3BD9EE7-7FF0-4765-9FB7-D4C26FEC4856}">
      <dgm:prSet/>
      <dgm:spPr/>
      <dgm:t>
        <a:bodyPr/>
        <a:lstStyle/>
        <a:p>
          <a:endParaRPr lang="en-US"/>
        </a:p>
      </dgm:t>
    </dgm:pt>
    <dgm:pt modelId="{C93E029A-C580-49E1-BBC5-209DA79E84AD}" type="sibTrans" cxnId="{A3BD9EE7-7FF0-4765-9FB7-D4C26FEC4856}">
      <dgm:prSet/>
      <dgm:spPr/>
      <dgm:t>
        <a:bodyPr/>
        <a:lstStyle/>
        <a:p>
          <a:endParaRPr lang="en-US"/>
        </a:p>
      </dgm:t>
    </dgm:pt>
    <dgm:pt modelId="{8AF7493E-8F57-4BB0-9FEA-3F4D25DF4953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Use of Resources</a:t>
          </a:r>
          <a:endParaRPr lang="en-US" sz="2400" dirty="0"/>
        </a:p>
      </dgm:t>
    </dgm:pt>
    <dgm:pt modelId="{DDDCDF14-0010-4EB7-8657-B20D1CD4A1C5}" type="parTrans" cxnId="{FD44F549-7890-4E02-B6BF-B0B01B52642D}">
      <dgm:prSet/>
      <dgm:spPr/>
      <dgm:t>
        <a:bodyPr/>
        <a:lstStyle/>
        <a:p>
          <a:endParaRPr lang="en-US"/>
        </a:p>
      </dgm:t>
    </dgm:pt>
    <dgm:pt modelId="{0ADFB6C0-FD69-455A-8B1C-8B7C1EEF7FEA}" type="sibTrans" cxnId="{FD44F549-7890-4E02-B6BF-B0B01B52642D}">
      <dgm:prSet/>
      <dgm:spPr/>
      <dgm:t>
        <a:bodyPr/>
        <a:lstStyle/>
        <a:p>
          <a:endParaRPr lang="en-US"/>
        </a:p>
      </dgm:t>
    </dgm:pt>
    <dgm:pt modelId="{70003A55-A212-4BB6-95C6-C9510A5298C2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Researcher-centric activities</a:t>
          </a:r>
          <a:endParaRPr lang="en-US" sz="2400" dirty="0"/>
        </a:p>
      </dgm:t>
    </dgm:pt>
    <dgm:pt modelId="{5D9EFA62-E1FE-4730-8774-75E124D38726}" type="parTrans" cxnId="{BAC0A1A4-017E-4BB2-84A9-2428F47D3C4F}">
      <dgm:prSet/>
      <dgm:spPr/>
      <dgm:t>
        <a:bodyPr/>
        <a:lstStyle/>
        <a:p>
          <a:endParaRPr lang="en-US"/>
        </a:p>
      </dgm:t>
    </dgm:pt>
    <dgm:pt modelId="{7420F098-EDE5-4661-8B71-9A2E6EA47990}" type="sibTrans" cxnId="{BAC0A1A4-017E-4BB2-84A9-2428F47D3C4F}">
      <dgm:prSet/>
      <dgm:spPr/>
      <dgm:t>
        <a:bodyPr/>
        <a:lstStyle/>
        <a:p>
          <a:endParaRPr lang="en-US"/>
        </a:p>
      </dgm:t>
    </dgm:pt>
    <dgm:pt modelId="{93089B35-1232-4D64-853A-5472ED18BC36}">
      <dgm:prSet phldrT="[Text]" custT="1"/>
      <dgm:spPr>
        <a:solidFill>
          <a:srgbClr val="FABD90">
            <a:alpha val="90000"/>
          </a:srgbClr>
        </a:solidFill>
      </dgm:spPr>
      <dgm:t>
        <a:bodyPr/>
        <a:lstStyle/>
        <a:p>
          <a:r>
            <a:rPr lang="en-US" sz="2400" dirty="0" smtClean="0"/>
            <a:t>Engagement and consultation</a:t>
          </a:r>
          <a:endParaRPr lang="en-US" sz="2400" dirty="0"/>
        </a:p>
      </dgm:t>
    </dgm:pt>
    <dgm:pt modelId="{A93BA826-C096-46EE-9CE9-73F4F2881292}" type="parTrans" cxnId="{B346022F-A4E6-4227-BD26-B22EA1255FD1}">
      <dgm:prSet/>
      <dgm:spPr/>
      <dgm:t>
        <a:bodyPr/>
        <a:lstStyle/>
        <a:p>
          <a:endParaRPr lang="en-US"/>
        </a:p>
      </dgm:t>
    </dgm:pt>
    <dgm:pt modelId="{79B261DA-0D8D-4B6E-81FF-F538D805A4F8}" type="sibTrans" cxnId="{B346022F-A4E6-4227-BD26-B22EA1255FD1}">
      <dgm:prSet/>
      <dgm:spPr/>
      <dgm:t>
        <a:bodyPr/>
        <a:lstStyle/>
        <a:p>
          <a:endParaRPr lang="en-US"/>
        </a:p>
      </dgm:t>
    </dgm:pt>
    <dgm:pt modelId="{0C839EAB-4EFF-494E-ABEB-97E651054F28}" type="pres">
      <dgm:prSet presAssocID="{9B143EA2-7FA2-4E77-8CA4-93D8A6EAF2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99372B-1D22-4F55-8B61-5C8857DB73D0}" type="pres">
      <dgm:prSet presAssocID="{4C2D6D44-DDC9-49E4-BE40-3DD508A14CF2}" presName="linNode" presStyleCnt="0"/>
      <dgm:spPr/>
    </dgm:pt>
    <dgm:pt modelId="{78768C0A-2D37-4087-9CFB-AC1DACAA6523}" type="pres">
      <dgm:prSet presAssocID="{4C2D6D44-DDC9-49E4-BE40-3DD508A14CF2}" presName="parentText" presStyleLbl="node1" presStyleIdx="0" presStyleCnt="3" custScaleX="62346" custScaleY="1361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939B4-00A5-45F5-8D23-C902E75A6EB6}" type="pres">
      <dgm:prSet presAssocID="{4C2D6D44-DDC9-49E4-BE40-3DD508A14CF2}" presName="descendantText" presStyleLbl="alignAccFollowNode1" presStyleIdx="0" presStyleCnt="3" custScaleY="152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A5F44-02AD-41BE-9C3A-6E1B1953F183}" type="pres">
      <dgm:prSet presAssocID="{D5C8D792-E580-472C-A2BA-BC31837FE0A8}" presName="sp" presStyleCnt="0"/>
      <dgm:spPr/>
    </dgm:pt>
    <dgm:pt modelId="{BF324D64-C148-46C6-BAEA-687E057E441D}" type="pres">
      <dgm:prSet presAssocID="{1E7E331E-C89A-40EA-A8D2-33A3DAD99F70}" presName="linNode" presStyleCnt="0"/>
      <dgm:spPr/>
    </dgm:pt>
    <dgm:pt modelId="{ECEDB782-53AE-462A-BD4B-0E8135269EC4}" type="pres">
      <dgm:prSet presAssocID="{1E7E331E-C89A-40EA-A8D2-33A3DAD99F70}" presName="parentText" presStyleLbl="node1" presStyleIdx="1" presStyleCnt="3" custScaleX="62346" custScaleY="2073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41DF2-FCAB-48C4-BD05-6E576D2A444D}" type="pres">
      <dgm:prSet presAssocID="{1E7E331E-C89A-40EA-A8D2-33A3DAD99F70}" presName="descendantText" presStyleLbl="alignAccFollowNode1" presStyleIdx="1" presStyleCnt="3" custScaleY="2142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EAA71-5995-4EDF-83C8-34C30330C937}" type="pres">
      <dgm:prSet presAssocID="{AFC40866-CDD8-44D8-91E1-874E213D77F9}" presName="sp" presStyleCnt="0"/>
      <dgm:spPr/>
    </dgm:pt>
    <dgm:pt modelId="{0B208535-D2F7-4E7D-B738-E7B98EB03C16}" type="pres">
      <dgm:prSet presAssocID="{77F062D6-405F-4F26-9170-0CFDC7824B9B}" presName="linNode" presStyleCnt="0"/>
      <dgm:spPr/>
    </dgm:pt>
    <dgm:pt modelId="{F2584CE1-F608-4CBF-A221-06FFBF21C606}" type="pres">
      <dgm:prSet presAssocID="{77F062D6-405F-4F26-9170-0CFDC7824B9B}" presName="parentText" presStyleLbl="node1" presStyleIdx="2" presStyleCnt="3" custScaleX="623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3ABA4-5611-4849-B349-41CB25DAC180}" type="pres">
      <dgm:prSet presAssocID="{77F062D6-405F-4F26-9170-0CFDC7824B9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37E70F-DD01-4834-9060-268602A35042}" type="presOf" srcId="{77F062D6-405F-4F26-9170-0CFDC7824B9B}" destId="{F2584CE1-F608-4CBF-A221-06FFBF21C606}" srcOrd="0" destOrd="0" presId="urn:microsoft.com/office/officeart/2005/8/layout/vList5"/>
    <dgm:cxn modelId="{6DA6E9DE-2970-4B1B-8650-146BB4598161}" srcId="{9B143EA2-7FA2-4E77-8CA4-93D8A6EAF2D9}" destId="{77F062D6-405F-4F26-9170-0CFDC7824B9B}" srcOrd="2" destOrd="0" parTransId="{818DF853-8A25-48AD-8D83-CCE93DEF7E00}" sibTransId="{721237F8-9392-4CB6-947D-F607E8F71B7E}"/>
    <dgm:cxn modelId="{9C02B29E-3576-479D-AB97-9ED3DA459100}" srcId="{4C2D6D44-DDC9-49E4-BE40-3DD508A14CF2}" destId="{D4886F0D-86C4-4062-8B3F-7827E5C19F8D}" srcOrd="1" destOrd="0" parTransId="{5881D1E3-E3D2-48FC-8893-D67D10A02253}" sibTransId="{069DFBC7-E336-4F96-AD9B-903CED7F499A}"/>
    <dgm:cxn modelId="{00384BE6-65AF-4810-91DF-9AA432AE8541}" srcId="{4C2D6D44-DDC9-49E4-BE40-3DD508A14CF2}" destId="{E0E621EA-1B1D-449C-A565-8D159AD97E54}" srcOrd="0" destOrd="0" parTransId="{8F98C3C0-A65A-41E8-ACB5-43138E33200A}" sibTransId="{702C8972-5AFE-466F-8DED-25AE0A27C6B6}"/>
    <dgm:cxn modelId="{33C26792-6582-4A99-ABBC-F880C89D193D}" type="presOf" srcId="{1E7E331E-C89A-40EA-A8D2-33A3DAD99F70}" destId="{ECEDB782-53AE-462A-BD4B-0E8135269EC4}" srcOrd="0" destOrd="0" presId="urn:microsoft.com/office/officeart/2005/8/layout/vList5"/>
    <dgm:cxn modelId="{DBB875AB-11FA-4F51-8099-6232F94524BF}" srcId="{9B143EA2-7FA2-4E77-8CA4-93D8A6EAF2D9}" destId="{4C2D6D44-DDC9-49E4-BE40-3DD508A14CF2}" srcOrd="0" destOrd="0" parTransId="{EA210F4D-D03C-4BBA-A46B-92AC12A33426}" sibTransId="{D5C8D792-E580-472C-A2BA-BC31837FE0A8}"/>
    <dgm:cxn modelId="{5D0190EA-457C-4993-B165-ECE7B8359FAA}" srcId="{9B143EA2-7FA2-4E77-8CA4-93D8A6EAF2D9}" destId="{1E7E331E-C89A-40EA-A8D2-33A3DAD99F70}" srcOrd="1" destOrd="0" parTransId="{474D5607-BB3F-40D8-BB40-37EEB14319FE}" sibTransId="{AFC40866-CDD8-44D8-91E1-874E213D77F9}"/>
    <dgm:cxn modelId="{A7858273-70EE-4128-9191-C7D7941DDC93}" type="presOf" srcId="{93089B35-1232-4D64-853A-5472ED18BC36}" destId="{41C41DF2-FCAB-48C4-BD05-6E576D2A444D}" srcOrd="0" destOrd="3" presId="urn:microsoft.com/office/officeart/2005/8/layout/vList5"/>
    <dgm:cxn modelId="{A3BD9EE7-7FF0-4765-9FB7-D4C26FEC4856}" srcId="{77F062D6-405F-4F26-9170-0CFDC7824B9B}" destId="{7EA96947-616E-4809-922D-94A89E1A93DD}" srcOrd="1" destOrd="0" parTransId="{75F99DEE-95F8-4BD1-9FDD-20CF8BDE2129}" sibTransId="{C93E029A-C580-49E1-BBC5-209DA79E84AD}"/>
    <dgm:cxn modelId="{7F2BA4E7-9A0F-460F-A7AE-449F096A79FD}" type="presOf" srcId="{70003A55-A212-4BB6-95C6-C9510A5298C2}" destId="{41C41DF2-FCAB-48C4-BD05-6E576D2A444D}" srcOrd="0" destOrd="2" presId="urn:microsoft.com/office/officeart/2005/8/layout/vList5"/>
    <dgm:cxn modelId="{B346022F-A4E6-4227-BD26-B22EA1255FD1}" srcId="{1E7E331E-C89A-40EA-A8D2-33A3DAD99F70}" destId="{93089B35-1232-4D64-853A-5472ED18BC36}" srcOrd="3" destOrd="0" parTransId="{A93BA826-C096-46EE-9CE9-73F4F2881292}" sibTransId="{79B261DA-0D8D-4B6E-81FF-F538D805A4F8}"/>
    <dgm:cxn modelId="{F07FC3F7-C8ED-497B-BEC3-3152428CB020}" type="presOf" srcId="{D4886F0D-86C4-4062-8B3F-7827E5C19F8D}" destId="{E38939B4-00A5-45F5-8D23-C902E75A6EB6}" srcOrd="0" destOrd="1" presId="urn:microsoft.com/office/officeart/2005/8/layout/vList5"/>
    <dgm:cxn modelId="{76D7B424-1C50-42A9-99FE-8F9E4B779DF8}" srcId="{77F062D6-405F-4F26-9170-0CFDC7824B9B}" destId="{43C70C25-2CC3-410A-A8A7-13B76B7E81D6}" srcOrd="0" destOrd="0" parTransId="{46491B9B-B11F-41E7-B3E8-6AECC575C3C7}" sibTransId="{63A4F66A-4109-4087-9775-D581AF4D73DD}"/>
    <dgm:cxn modelId="{07B28AB3-7DDE-4DB2-8EDA-AB2B1259EA3B}" type="presOf" srcId="{E0E621EA-1B1D-449C-A565-8D159AD97E54}" destId="{E38939B4-00A5-45F5-8D23-C902E75A6EB6}" srcOrd="0" destOrd="0" presId="urn:microsoft.com/office/officeart/2005/8/layout/vList5"/>
    <dgm:cxn modelId="{91AF730D-BB68-441F-B9A9-BE5DA03FE121}" type="presOf" srcId="{4C2D6D44-DDC9-49E4-BE40-3DD508A14CF2}" destId="{78768C0A-2D37-4087-9CFB-AC1DACAA6523}" srcOrd="0" destOrd="0" presId="urn:microsoft.com/office/officeart/2005/8/layout/vList5"/>
    <dgm:cxn modelId="{FD44F549-7890-4E02-B6BF-B0B01B52642D}" srcId="{4C2D6D44-DDC9-49E4-BE40-3DD508A14CF2}" destId="{8AF7493E-8F57-4BB0-9FEA-3F4D25DF4953}" srcOrd="2" destOrd="0" parTransId="{DDDCDF14-0010-4EB7-8657-B20D1CD4A1C5}" sibTransId="{0ADFB6C0-FD69-455A-8B1C-8B7C1EEF7FEA}"/>
    <dgm:cxn modelId="{C6D1D8B7-242C-475D-A193-BB3B1F709BB2}" type="presOf" srcId="{7EA96947-616E-4809-922D-94A89E1A93DD}" destId="{3D33ABA4-5611-4849-B349-41CB25DAC180}" srcOrd="0" destOrd="1" presId="urn:microsoft.com/office/officeart/2005/8/layout/vList5"/>
    <dgm:cxn modelId="{6D24512A-F106-43CC-B0E1-F45B4E6490A5}" type="presOf" srcId="{F5C562AE-3508-4FC0-82E8-EF037A6ED1C3}" destId="{41C41DF2-FCAB-48C4-BD05-6E576D2A444D}" srcOrd="0" destOrd="1" presId="urn:microsoft.com/office/officeart/2005/8/layout/vList5"/>
    <dgm:cxn modelId="{653A3087-1A68-458D-AC45-D1EA6AF41EF7}" srcId="{1E7E331E-C89A-40EA-A8D2-33A3DAD99F70}" destId="{5739A85E-F702-4B2D-9BA7-FB0DD3B0B122}" srcOrd="0" destOrd="0" parTransId="{9420ED2E-4BF0-491C-83AD-5C53D5D79DA6}" sibTransId="{5DF3C2DB-8B0B-48D8-B3DC-550A6F710A92}"/>
    <dgm:cxn modelId="{BAC0A1A4-017E-4BB2-84A9-2428F47D3C4F}" srcId="{1E7E331E-C89A-40EA-A8D2-33A3DAD99F70}" destId="{70003A55-A212-4BB6-95C6-C9510A5298C2}" srcOrd="2" destOrd="0" parTransId="{5D9EFA62-E1FE-4730-8774-75E124D38726}" sibTransId="{7420F098-EDE5-4661-8B71-9A2E6EA47990}"/>
    <dgm:cxn modelId="{4E96BE5E-5CA0-4639-8EB5-0F6D085B840A}" srcId="{1E7E331E-C89A-40EA-A8D2-33A3DAD99F70}" destId="{F5C562AE-3508-4FC0-82E8-EF037A6ED1C3}" srcOrd="1" destOrd="0" parTransId="{718F9CA2-D898-4FDC-8317-7910AACE6EA0}" sibTransId="{53419A04-8DCF-40EA-BF05-AFD0768B3566}"/>
    <dgm:cxn modelId="{1141BAD4-03DF-4DE3-93DD-332EDDD3DE2C}" type="presOf" srcId="{9B143EA2-7FA2-4E77-8CA4-93D8A6EAF2D9}" destId="{0C839EAB-4EFF-494E-ABEB-97E651054F28}" srcOrd="0" destOrd="0" presId="urn:microsoft.com/office/officeart/2005/8/layout/vList5"/>
    <dgm:cxn modelId="{DB2B584D-6C02-42AF-91E6-72158767BB8A}" type="presOf" srcId="{5739A85E-F702-4B2D-9BA7-FB0DD3B0B122}" destId="{41C41DF2-FCAB-48C4-BD05-6E576D2A444D}" srcOrd="0" destOrd="0" presId="urn:microsoft.com/office/officeart/2005/8/layout/vList5"/>
    <dgm:cxn modelId="{E59E442F-EEA1-48D3-817E-E5F9F799A9E1}" type="presOf" srcId="{8AF7493E-8F57-4BB0-9FEA-3F4D25DF4953}" destId="{E38939B4-00A5-45F5-8D23-C902E75A6EB6}" srcOrd="0" destOrd="2" presId="urn:microsoft.com/office/officeart/2005/8/layout/vList5"/>
    <dgm:cxn modelId="{EBB152FC-37B7-4E0D-BD40-74C155AAE61F}" type="presOf" srcId="{43C70C25-2CC3-410A-A8A7-13B76B7E81D6}" destId="{3D33ABA4-5611-4849-B349-41CB25DAC180}" srcOrd="0" destOrd="0" presId="urn:microsoft.com/office/officeart/2005/8/layout/vList5"/>
    <dgm:cxn modelId="{0A2FA9A8-5DB4-408D-9DAB-97A3217CE0C8}" type="presParOf" srcId="{0C839EAB-4EFF-494E-ABEB-97E651054F28}" destId="{F999372B-1D22-4F55-8B61-5C8857DB73D0}" srcOrd="0" destOrd="0" presId="urn:microsoft.com/office/officeart/2005/8/layout/vList5"/>
    <dgm:cxn modelId="{8B6E005E-3950-445F-97CC-08F196C29BBE}" type="presParOf" srcId="{F999372B-1D22-4F55-8B61-5C8857DB73D0}" destId="{78768C0A-2D37-4087-9CFB-AC1DACAA6523}" srcOrd="0" destOrd="0" presId="urn:microsoft.com/office/officeart/2005/8/layout/vList5"/>
    <dgm:cxn modelId="{608DB5E2-866C-4CC1-9481-AE1088F5A581}" type="presParOf" srcId="{F999372B-1D22-4F55-8B61-5C8857DB73D0}" destId="{E38939B4-00A5-45F5-8D23-C902E75A6EB6}" srcOrd="1" destOrd="0" presId="urn:microsoft.com/office/officeart/2005/8/layout/vList5"/>
    <dgm:cxn modelId="{B82AABF1-4CC9-4AD7-AA30-950B362D6331}" type="presParOf" srcId="{0C839EAB-4EFF-494E-ABEB-97E651054F28}" destId="{68EA5F44-02AD-41BE-9C3A-6E1B1953F183}" srcOrd="1" destOrd="0" presId="urn:microsoft.com/office/officeart/2005/8/layout/vList5"/>
    <dgm:cxn modelId="{E9AA8792-A510-4BE4-ACE6-C4AE92C99314}" type="presParOf" srcId="{0C839EAB-4EFF-494E-ABEB-97E651054F28}" destId="{BF324D64-C148-46C6-BAEA-687E057E441D}" srcOrd="2" destOrd="0" presId="urn:microsoft.com/office/officeart/2005/8/layout/vList5"/>
    <dgm:cxn modelId="{1EF81EED-A560-4822-BF24-E715867135AD}" type="presParOf" srcId="{BF324D64-C148-46C6-BAEA-687E057E441D}" destId="{ECEDB782-53AE-462A-BD4B-0E8135269EC4}" srcOrd="0" destOrd="0" presId="urn:microsoft.com/office/officeart/2005/8/layout/vList5"/>
    <dgm:cxn modelId="{47D366DA-E4FD-492C-9FE9-ECA593B97C83}" type="presParOf" srcId="{BF324D64-C148-46C6-BAEA-687E057E441D}" destId="{41C41DF2-FCAB-48C4-BD05-6E576D2A444D}" srcOrd="1" destOrd="0" presId="urn:microsoft.com/office/officeart/2005/8/layout/vList5"/>
    <dgm:cxn modelId="{7B407E1A-2D64-4F92-A93B-93FA59CFC6EE}" type="presParOf" srcId="{0C839EAB-4EFF-494E-ABEB-97E651054F28}" destId="{D91EAA71-5995-4EDF-83C8-34C30330C937}" srcOrd="3" destOrd="0" presId="urn:microsoft.com/office/officeart/2005/8/layout/vList5"/>
    <dgm:cxn modelId="{64AB3C3B-9E0D-4883-8C84-BC4AD86FF97C}" type="presParOf" srcId="{0C839EAB-4EFF-494E-ABEB-97E651054F28}" destId="{0B208535-D2F7-4E7D-B738-E7B98EB03C16}" srcOrd="4" destOrd="0" presId="urn:microsoft.com/office/officeart/2005/8/layout/vList5"/>
    <dgm:cxn modelId="{77F911B0-52AD-4EA4-B702-19911455347A}" type="presParOf" srcId="{0B208535-D2F7-4E7D-B738-E7B98EB03C16}" destId="{F2584CE1-F608-4CBF-A221-06FFBF21C606}" srcOrd="0" destOrd="0" presId="urn:microsoft.com/office/officeart/2005/8/layout/vList5"/>
    <dgm:cxn modelId="{C06314C9-A4D1-4A9B-A43E-87D607692C6A}" type="presParOf" srcId="{0B208535-D2F7-4E7D-B738-E7B98EB03C16}" destId="{3D33ABA4-5611-4849-B349-41CB25DAC1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939B4-00A5-45F5-8D23-C902E75A6EB6}">
      <dsp:nvSpPr>
        <dsp:cNvPr id="0" name=""/>
        <dsp:cNvSpPr/>
      </dsp:nvSpPr>
      <dsp:spPr>
        <a:xfrm rot="5400000">
          <a:off x="6208598" y="-2855261"/>
          <a:ext cx="1315048" cy="7176869"/>
        </a:xfrm>
        <a:prstGeom prst="round2SameRect">
          <a:avLst/>
        </a:prstGeom>
        <a:solidFill>
          <a:srgbClr val="FABD9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Team and partners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Objectives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Use of Resources</a:t>
          </a:r>
          <a:endParaRPr lang="en-US" sz="2400" kern="1200" dirty="0"/>
        </a:p>
      </dsp:txBody>
      <dsp:txXfrm rot="-5400000">
        <a:off x="3277688" y="139844"/>
        <a:ext cx="7112674" cy="1186658"/>
      </dsp:txXfrm>
    </dsp:sp>
    <dsp:sp modelId="{78768C0A-2D37-4087-9CFB-AC1DACAA6523}">
      <dsp:nvSpPr>
        <dsp:cNvPr id="0" name=""/>
        <dsp:cNvSpPr/>
      </dsp:nvSpPr>
      <dsp:spPr>
        <a:xfrm>
          <a:off x="760786" y="447"/>
          <a:ext cx="2516901" cy="1465452"/>
        </a:xfrm>
        <a:prstGeom prst="roundRect">
          <a:avLst/>
        </a:prstGeom>
        <a:solidFill>
          <a:srgbClr val="0C3959"/>
        </a:solidFill>
        <a:ln w="38100" cap="flat" cmpd="sng" algn="ctr">
          <a:solidFill>
            <a:srgbClr val="0C39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Organisation</a:t>
          </a:r>
          <a:endParaRPr lang="en-US" sz="2800" kern="1200" dirty="0"/>
        </a:p>
      </dsp:txBody>
      <dsp:txXfrm>
        <a:off x="832323" y="71984"/>
        <a:ext cx="2373827" cy="1322378"/>
      </dsp:txXfrm>
    </dsp:sp>
    <dsp:sp modelId="{41C41DF2-FCAB-48C4-BD05-6E576D2A444D}">
      <dsp:nvSpPr>
        <dsp:cNvPr id="0" name=""/>
        <dsp:cNvSpPr/>
      </dsp:nvSpPr>
      <dsp:spPr>
        <a:xfrm rot="5400000">
          <a:off x="5943870" y="-953114"/>
          <a:ext cx="1844504" cy="7176869"/>
        </a:xfrm>
        <a:prstGeom prst="round2SameRect">
          <a:avLst/>
        </a:prstGeom>
        <a:solidFill>
          <a:srgbClr val="FABD9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Operational Security and Incident Response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Service-centric activities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Researcher-centric activities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Engagement and consultation</a:t>
          </a:r>
          <a:endParaRPr lang="en-US" sz="2400" kern="1200" dirty="0"/>
        </a:p>
      </dsp:txBody>
      <dsp:txXfrm rot="-5400000">
        <a:off x="3277688" y="1803109"/>
        <a:ext cx="7086828" cy="1664422"/>
      </dsp:txXfrm>
    </dsp:sp>
    <dsp:sp modelId="{ECEDB782-53AE-462A-BD4B-0E8135269EC4}">
      <dsp:nvSpPr>
        <dsp:cNvPr id="0" name=""/>
        <dsp:cNvSpPr/>
      </dsp:nvSpPr>
      <dsp:spPr>
        <a:xfrm>
          <a:off x="760786" y="1519706"/>
          <a:ext cx="2516901" cy="2231227"/>
        </a:xfrm>
        <a:prstGeom prst="roundRect">
          <a:avLst/>
        </a:prstGeom>
        <a:solidFill>
          <a:srgbClr val="0C3959"/>
        </a:solidFill>
        <a:ln w="38100" cap="flat" cmpd="sng" algn="ctr">
          <a:solidFill>
            <a:srgbClr val="0C39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Achievements</a:t>
          </a:r>
          <a:endParaRPr lang="en-US" sz="2800" kern="1200" dirty="0"/>
        </a:p>
      </dsp:txBody>
      <dsp:txXfrm>
        <a:off x="869706" y="1628626"/>
        <a:ext cx="2299061" cy="2013387"/>
      </dsp:txXfrm>
    </dsp:sp>
    <dsp:sp modelId="{3D33ABA4-5611-4849-B349-41CB25DAC180}">
      <dsp:nvSpPr>
        <dsp:cNvPr id="0" name=""/>
        <dsp:cNvSpPr/>
      </dsp:nvSpPr>
      <dsp:spPr>
        <a:xfrm rot="5400000">
          <a:off x="6441638" y="750863"/>
          <a:ext cx="860904" cy="7183884"/>
        </a:xfrm>
        <a:prstGeom prst="round2SameRect">
          <a:avLst/>
        </a:prstGeom>
        <a:solidFill>
          <a:srgbClr val="FABD9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Leveraging persistent structures for sustainability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e-Infrastructure support and collaboration</a:t>
          </a:r>
          <a:endParaRPr lang="en-US" sz="2400" kern="1200" dirty="0"/>
        </a:p>
      </dsp:txBody>
      <dsp:txXfrm rot="-5400000">
        <a:off x="3280148" y="3954379"/>
        <a:ext cx="7141858" cy="776852"/>
      </dsp:txXfrm>
    </dsp:sp>
    <dsp:sp modelId="{F2584CE1-F608-4CBF-A221-06FFBF21C606}">
      <dsp:nvSpPr>
        <dsp:cNvPr id="0" name=""/>
        <dsp:cNvSpPr/>
      </dsp:nvSpPr>
      <dsp:spPr>
        <a:xfrm>
          <a:off x="760786" y="3804740"/>
          <a:ext cx="2519361" cy="1076130"/>
        </a:xfrm>
        <a:prstGeom prst="roundRect">
          <a:avLst/>
        </a:prstGeom>
        <a:solidFill>
          <a:srgbClr val="0C3959"/>
        </a:solidFill>
        <a:ln w="38100" cap="flat" cmpd="sng" algn="ctr">
          <a:solidFill>
            <a:srgbClr val="0C39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Beyond </a:t>
          </a:r>
          <a:br>
            <a:rPr lang="en-US" sz="2800" kern="1200" dirty="0" smtClean="0"/>
          </a:br>
          <a:r>
            <a:rPr lang="en-US" sz="2800" kern="1200" dirty="0" smtClean="0"/>
            <a:t>the project</a:t>
          </a:r>
          <a:endParaRPr lang="en-US" sz="2800" kern="1200" dirty="0"/>
        </a:p>
      </dsp:txBody>
      <dsp:txXfrm>
        <a:off x="813318" y="3857272"/>
        <a:ext cx="2414297" cy="971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0"/>
            <a:ext cx="4309968" cy="341648"/>
          </a:xfrm>
          <a:prstGeom prst="rect">
            <a:avLst/>
          </a:prstGeom>
        </p:spPr>
        <p:txBody>
          <a:bodyPr vert="horz" lIns="92250" tIns="46124" rIns="92250" bIns="46124" rtlCol="0"/>
          <a:lstStyle>
            <a:lvl1pPr algn="l">
              <a:defRPr sz="1100"/>
            </a:lvl1pPr>
          </a:lstStyle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89" y="10"/>
            <a:ext cx="4309968" cy="341648"/>
          </a:xfrm>
          <a:prstGeom prst="rect">
            <a:avLst/>
          </a:prstGeom>
        </p:spPr>
        <p:txBody>
          <a:bodyPr vert="horz" lIns="92250" tIns="46124" rIns="92250" bIns="46124" rtlCol="0"/>
          <a:lstStyle>
            <a:lvl1pPr algn="r">
              <a:defRPr sz="1100"/>
            </a:lvl1pPr>
          </a:lstStyle>
          <a:p>
            <a:r>
              <a:rPr lang="en-US" smtClean="0"/>
              <a:t>June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6463973"/>
            <a:ext cx="4309968" cy="341648"/>
          </a:xfrm>
          <a:prstGeom prst="rect">
            <a:avLst/>
          </a:prstGeom>
        </p:spPr>
        <p:txBody>
          <a:bodyPr vert="horz" lIns="92250" tIns="46124" rIns="92250" bIns="46124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89" y="6463973"/>
            <a:ext cx="4309968" cy="341648"/>
          </a:xfrm>
          <a:prstGeom prst="rect">
            <a:avLst/>
          </a:prstGeom>
        </p:spPr>
        <p:txBody>
          <a:bodyPr vert="horz" lIns="92250" tIns="46124" rIns="92250" bIns="46124" rtlCol="0" anchor="b"/>
          <a:lstStyle>
            <a:lvl1pPr algn="r">
              <a:defRPr sz="1100"/>
            </a:lvl1pPr>
          </a:lstStyle>
          <a:p>
            <a:fld id="{B9335A60-1659-4D94-9EDE-9236C03B70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72254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10"/>
            <a:ext cx="4309110" cy="341462"/>
          </a:xfrm>
          <a:prstGeom prst="rect">
            <a:avLst/>
          </a:prstGeom>
        </p:spPr>
        <p:txBody>
          <a:bodyPr vert="horz" lIns="92250" tIns="46124" rIns="92250" bIns="46124" rtlCol="0"/>
          <a:lstStyle>
            <a:lvl1pPr algn="l">
              <a:defRPr sz="1100"/>
            </a:lvl1pPr>
          </a:lstStyle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696" y="10"/>
            <a:ext cx="4309110" cy="341462"/>
          </a:xfrm>
          <a:prstGeom prst="rect">
            <a:avLst/>
          </a:prstGeom>
        </p:spPr>
        <p:txBody>
          <a:bodyPr vert="horz" lIns="92250" tIns="46124" rIns="92250" bIns="46124" rtlCol="0"/>
          <a:lstStyle>
            <a:lvl1pPr algn="r">
              <a:defRPr sz="1100"/>
            </a:lvl1pPr>
          </a:lstStyle>
          <a:p>
            <a:r>
              <a:rPr lang="en-US" smtClean="0"/>
              <a:t>June 2019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50" tIns="46124" rIns="92250" bIns="461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422" y="3275203"/>
            <a:ext cx="7955279" cy="2679710"/>
          </a:xfrm>
          <a:prstGeom prst="rect">
            <a:avLst/>
          </a:prstGeom>
        </p:spPr>
        <p:txBody>
          <a:bodyPr vert="horz" lIns="92250" tIns="46124" rIns="92250" bIns="461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6464161"/>
            <a:ext cx="4309110" cy="341462"/>
          </a:xfrm>
          <a:prstGeom prst="rect">
            <a:avLst/>
          </a:prstGeom>
        </p:spPr>
        <p:txBody>
          <a:bodyPr vert="horz" lIns="92250" tIns="46124" rIns="92250" bIns="46124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696" y="6464161"/>
            <a:ext cx="4309110" cy="341462"/>
          </a:xfrm>
          <a:prstGeom prst="rect">
            <a:avLst/>
          </a:prstGeom>
        </p:spPr>
        <p:txBody>
          <a:bodyPr vert="horz" lIns="92250" tIns="46124" rIns="92250" bIns="46124" rtlCol="0" anchor="b"/>
          <a:lstStyle>
            <a:lvl1pPr algn="r">
              <a:defRPr sz="11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734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42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dwells also on naming since that is</a:t>
            </a:r>
            <a:r>
              <a:rPr lang="en-US" baseline="0" dirty="0" smtClean="0"/>
              <a:t> the unique hook for the service providers to actually track back persistently to the proper community as well as operator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435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782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545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178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877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32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47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998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23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47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2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215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657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70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342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511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268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141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81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93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564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97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43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61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39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00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853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84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422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New GÉANT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Subtitle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7804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36249" y="6296425"/>
            <a:ext cx="5899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GEANT  on behalf of the AARC project.</a:t>
            </a:r>
          </a:p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</a:t>
            </a:r>
            <a:r>
              <a:rPr lang="en-GB" sz="600" kern="120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730941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(AARC2).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7067" y="4837092"/>
            <a:ext cx="1385319" cy="1129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95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33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7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50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03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63" r:id="rId11"/>
    <p:sldLayoutId id="214748366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tiff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gif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www.youtube.com/channel/UCussxbcR_OxG1e_kRp0pjpA/featur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irtfi.cern.ch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arc-project.eu/wp-content/uploads/2019/04/AARC2-DNA3.3_Accounting-and-Traceability-in-Multi-Domain-Service-Provider-Environments-1.0.pdf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refeds.org/assuranc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hyperlink" Target="https://refeds.org/profile/mfa" TargetMode="External"/><Relationship Id="rId4" Type="http://schemas.openxmlformats.org/officeDocument/2006/relationships/hyperlink" Target="https://refeds.org/profile/sf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36.gif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wmf"/><Relationship Id="rId4" Type="http://schemas.openxmlformats.org/officeDocument/2006/relationships/image" Target="../media/image139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mds.edugain.org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gif"/><Relationship Id="rId4" Type="http://schemas.openxmlformats.org/officeDocument/2006/relationships/image" Target="../media/image153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jpeg"/><Relationship Id="rId5" Type="http://schemas.openxmlformats.org/officeDocument/2006/relationships/image" Target="../media/image158.wmf"/><Relationship Id="rId4" Type="http://schemas.openxmlformats.org/officeDocument/2006/relationships/image" Target="../media/image157.png"/><Relationship Id="rId9" Type="http://schemas.openxmlformats.org/officeDocument/2006/relationships/image" Target="../media/image13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gif"/><Relationship Id="rId5" Type="http://schemas.openxmlformats.org/officeDocument/2006/relationships/image" Target="../media/image151.gif"/><Relationship Id="rId4" Type="http://schemas.openxmlformats.org/officeDocument/2006/relationships/image" Target="../media/image161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9.wmf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AARC Policy Development Kit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Start with AARC - Policy Development Kit-Ru49jFUfpQ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99" y="4895638"/>
            <a:ext cx="1660166" cy="184763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303" y="4548067"/>
            <a:ext cx="2742490" cy="138416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703" y="4516269"/>
            <a:ext cx="2387730" cy="1850112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11" name="Slide Number Placeholder 2"/>
          <p:cNvSpPr txBox="1">
            <a:spLocks/>
          </p:cNvSpPr>
          <p:nvPr/>
        </p:nvSpPr>
        <p:spPr>
          <a:xfrm>
            <a:off x="4713569" y="6726013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6591166" y="4769802"/>
            <a:ext cx="3239394" cy="1397967"/>
            <a:chOff x="4579257" y="3265714"/>
            <a:chExt cx="7276769" cy="3140305"/>
          </a:xfrm>
        </p:grpSpPr>
        <p:sp>
          <p:nvSpPr>
            <p:cNvPr id="13" name="Rectangle 12"/>
            <p:cNvSpPr/>
            <p:nvPr/>
          </p:nvSpPr>
          <p:spPr>
            <a:xfrm>
              <a:off x="4579257" y="3265714"/>
              <a:ext cx="7276769" cy="3140305"/>
            </a:xfrm>
            <a:prstGeom prst="rect">
              <a:avLst/>
            </a:prstGeom>
            <a:solidFill>
              <a:schemeClr val="bg1"/>
            </a:solidFill>
            <a:effectLst>
              <a:glow rad="101600">
                <a:srgbClr val="0C3959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673600" y="3332594"/>
              <a:ext cx="7182426" cy="2943959"/>
              <a:chOff x="87898" y="1452990"/>
              <a:chExt cx="11768128" cy="482356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62139" y="3916950"/>
                <a:ext cx="2866737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Baseline Assurance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known </a:t>
                </a: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individual 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Persistent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identifiers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Documented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vetting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Password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authenticator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Fresh status attribute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Self-assessment</a:t>
                </a:r>
                <a:endParaRPr lang="en-GB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5879" y="4574415"/>
                <a:ext cx="1139808" cy="75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Content Placeholder 1"/>
              <p:cNvSpPr txBox="1">
                <a:spLocks/>
              </p:cNvSpPr>
              <p:nvPr/>
            </p:nvSpPr>
            <p:spPr>
              <a:xfrm>
                <a:off x="804090" y="1453857"/>
                <a:ext cx="2496235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‘low-risk’ use cases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/>
                </a:r>
                <a:br>
                  <a:rPr lang="en-US" sz="300" dirty="0" smtClean="0"/>
                </a:br>
                <a:r>
                  <a:rPr lang="en-US" sz="300" dirty="0" smtClean="0"/>
                  <a:t>few unalienable expectations by research and collaborative services</a:t>
                </a: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98" y="4771844"/>
                <a:ext cx="391114" cy="545754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C3959">
                    <a:alpha val="6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Content Placeholder 1"/>
              <p:cNvSpPr txBox="1">
                <a:spLocks/>
              </p:cNvSpPr>
              <p:nvPr/>
            </p:nvSpPr>
            <p:spPr>
              <a:xfrm>
                <a:off x="4749685" y="1462511"/>
                <a:ext cx="3071200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generic </a:t>
                </a:r>
                <a:br>
                  <a:rPr lang="en-US" sz="300" b="1" dirty="0" smtClean="0"/>
                </a:br>
                <a:r>
                  <a:rPr lang="en-US" sz="300" b="1" dirty="0" smtClean="0"/>
                  <a:t>e-Infrastructure services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>access to common compute and data services that do not hold sensitive personal data</a:t>
                </a:r>
              </a:p>
            </p:txBody>
          </p: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5986" y="4574415"/>
                <a:ext cx="526940" cy="75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Content Placeholder 1"/>
              <p:cNvSpPr txBox="1">
                <a:spLocks/>
              </p:cNvSpPr>
              <p:nvPr/>
            </p:nvSpPr>
            <p:spPr>
              <a:xfrm>
                <a:off x="8758876" y="1452990"/>
                <a:ext cx="3071200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protection of sensitive</a:t>
                </a:r>
                <a:br>
                  <a:rPr lang="en-US" sz="300" b="1" dirty="0" smtClean="0"/>
                </a:br>
                <a:r>
                  <a:rPr lang="en-US" sz="300" b="1" dirty="0" smtClean="0"/>
                  <a:t>resources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>access to data of real people, where positive ID of researchers and 2-factor authentication is needed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770585" y="3916950"/>
                <a:ext cx="3029401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Slice includes: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assumed ID vetting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Kantara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LoA2’, </a:t>
                </a:r>
                <a:r>
                  <a:rPr lang="en-US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eIDAS</a:t>
                </a:r>
                <a:r>
                  <a:rPr lang="en-US" sz="300" i="1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low’, 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or ‘IGTF BIRCH’</a:t>
                </a: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Good entropy passwords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Affiliation freshness </a:t>
                </a:r>
                <a:b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better than 1 month</a:t>
                </a:r>
                <a:endParaRPr lang="en-GB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732929" y="3916950"/>
                <a:ext cx="3123097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Slice includes: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Verified ID vetting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eIDAS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substantial’, 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Kantara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LoA3’</a:t>
                </a: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Multi-factor authenticator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3671187" y="1569027"/>
                <a:ext cx="0" cy="4707525"/>
              </a:xfrm>
              <a:prstGeom prst="line">
                <a:avLst/>
              </a:prstGeom>
              <a:ln>
                <a:solidFill>
                  <a:srgbClr val="ED7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969558" y="1569027"/>
                <a:ext cx="0" cy="4707525"/>
              </a:xfrm>
              <a:prstGeom prst="line">
                <a:avLst/>
              </a:prstGeom>
              <a:ln>
                <a:solidFill>
                  <a:srgbClr val="ED7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Down Arrow 25"/>
              <p:cNvSpPr/>
              <p:nvPr/>
            </p:nvSpPr>
            <p:spPr>
              <a:xfrm>
                <a:off x="1569031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7" name="Down Arrow 26"/>
              <p:cNvSpPr/>
              <p:nvPr/>
            </p:nvSpPr>
            <p:spPr>
              <a:xfrm>
                <a:off x="5802108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8" name="Down Arrow 27"/>
              <p:cNvSpPr/>
              <p:nvPr/>
            </p:nvSpPr>
            <p:spPr>
              <a:xfrm>
                <a:off x="9811298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471204" y="2069918"/>
            <a:ext cx="2679285" cy="1610540"/>
            <a:chOff x="5965825" y="2832100"/>
            <a:chExt cx="5778412" cy="347345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825" y="2832100"/>
              <a:ext cx="5778412" cy="347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6915150" y="3248025"/>
              <a:ext cx="114300" cy="841375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C3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3726" y="3181349"/>
              <a:ext cx="948132" cy="755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rgbClr val="F57A1E"/>
                  </a:solidFill>
                </a:rPr>
                <a:t>bulk</a:t>
              </a:r>
              <a:br>
                <a:rPr lang="en-US" sz="1050" i="1" dirty="0" smtClean="0">
                  <a:solidFill>
                    <a:srgbClr val="F57A1E"/>
                  </a:solidFill>
                </a:rPr>
              </a:br>
              <a:r>
                <a:rPr lang="en-US" sz="1050" i="1" dirty="0" smtClean="0">
                  <a:solidFill>
                    <a:srgbClr val="F57A1E"/>
                  </a:solidFill>
                </a:rPr>
                <a:t>model</a:t>
              </a:r>
              <a:endParaRPr lang="en-US" sz="1050" i="1" dirty="0">
                <a:solidFill>
                  <a:srgbClr val="F57A1E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9391650" y="3086100"/>
              <a:ext cx="1790700" cy="16192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0C3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70459" y="2974757"/>
              <a:ext cx="1493617" cy="458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rgbClr val="F57A1E"/>
                  </a:solidFill>
                </a:rPr>
                <a:t>167 entities</a:t>
              </a:r>
              <a:endParaRPr lang="en-US" sz="1050" i="1" dirty="0">
                <a:solidFill>
                  <a:srgbClr val="F57A1E"/>
                </a:solidFill>
              </a:endParaRPr>
            </a:p>
          </p:txBody>
        </p:sp>
      </p:grpSp>
      <p:pic>
        <p:nvPicPr>
          <p:cNvPr id="35" name="Picture 34" descr="nter-fed-proc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8" y="1314301"/>
            <a:ext cx="2895519" cy="129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41" y="2499483"/>
            <a:ext cx="1322078" cy="1057663"/>
          </a:xfrm>
          <a:prstGeom prst="rect">
            <a:avLst/>
          </a:prstGeom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4648" y="1379264"/>
            <a:ext cx="4398239" cy="1959666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569" y="4257761"/>
            <a:ext cx="1327628" cy="188536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74" y="5763361"/>
            <a:ext cx="1377137" cy="9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13569" y="6726013"/>
            <a:ext cx="741021" cy="274873"/>
          </a:xfrm>
        </p:spPr>
        <p:txBody>
          <a:bodyPr/>
          <a:lstStyle/>
          <a:p>
            <a:fld id="{6F576E6A-F32A-4612-884C-86870357C6B4}" type="slidenum">
              <a:rPr lang="en-GB" smtClean="0"/>
              <a:t>10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tour of the policy space in AARC2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31" y="3776586"/>
            <a:ext cx="960134" cy="665693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4" y="5299944"/>
            <a:ext cx="1181962" cy="967059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72556" y="2532228"/>
            <a:ext cx="2471151" cy="173895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74" y="3275351"/>
            <a:ext cx="1895744" cy="12227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29710"/>
            <a:ext cx="12192000" cy="562829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1162437" y="1748354"/>
            <a:ext cx="9201631" cy="4110050"/>
          </a:xfrm>
          <a:prstGeom prst="ellipse">
            <a:avLst/>
          </a:prstGeom>
          <a:noFill/>
          <a:ln w="76200">
            <a:solidFill>
              <a:srgbClr val="F57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/>
          <p:cNvSpPr txBox="1"/>
          <p:nvPr/>
        </p:nvSpPr>
        <p:spPr>
          <a:xfrm>
            <a:off x="7197325" y="4784947"/>
            <a:ext cx="3590624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T3   support for</a:t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Researchers &amp; Community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54101" y="1677575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T1   Operational Security</a:t>
            </a:r>
          </a:p>
          <a:p>
            <a:pPr algn="ctr"/>
            <a:r>
              <a:rPr lang="en-US" sz="2400" b="1" dirty="0" smtClean="0">
                <a:solidFill>
                  <a:srgbClr val="0C3959"/>
                </a:solidFill>
              </a:rPr>
              <a:t>for FIM Communities</a:t>
            </a:r>
            <a:endParaRPr lang="en-GB" sz="2400" b="1" dirty="0">
              <a:solidFill>
                <a:srgbClr val="0C3959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62803" y="1748354"/>
            <a:ext cx="363831" cy="25905"/>
          </a:xfrm>
          <a:prstGeom prst="straightConnector1">
            <a:avLst/>
          </a:prstGeom>
          <a:ln w="66675">
            <a:solidFill>
              <a:srgbClr val="F6791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724924" y="2009317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T2   supporting policies</a:t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for Infrastructures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56510" y="4963305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T4   Engagement </a:t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and Coordination</a:t>
            </a:r>
            <a:endParaRPr lang="en-GB" sz="24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and Best Practices </a:t>
            </a:r>
            <a:r>
              <a:rPr lang="en-US" dirty="0" err="1" smtClean="0"/>
              <a:t>Harmonisation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57A1E"/>
                </a:solidFill>
              </a:rPr>
              <a:t>Task 1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57A1E"/>
                </a:solidFill>
              </a:rPr>
              <a:t>Operational Security and Incident Response</a:t>
            </a:r>
            <a:r>
              <a:rPr lang="en-US" sz="3600" b="1" dirty="0">
                <a:solidFill>
                  <a:srgbClr val="F57A1E"/>
                </a:solidFill>
              </a:rPr>
              <a:t>	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9" y="1341991"/>
            <a:ext cx="4226561" cy="2397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5152768" y="2127397"/>
            <a:ext cx="6526663" cy="1612435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 smtClean="0"/>
              <a:t>Security Incident Response Trust Framework</a:t>
            </a:r>
          </a:p>
          <a:p>
            <a:pPr marL="0" indent="0">
              <a:buNone/>
            </a:pPr>
            <a:r>
              <a:rPr lang="en-US" sz="1800" i="1" dirty="0" smtClean="0"/>
              <a:t>SCCC: Security Service Challenge Coordination</a:t>
            </a:r>
          </a:p>
          <a:p>
            <a:pPr marL="0" indent="0">
              <a:buNone/>
            </a:pPr>
            <a:r>
              <a:rPr lang="en-US" sz="1800" i="1" dirty="0" smtClean="0"/>
              <a:t>Attribute Authority Security, in the BPA model and beyond</a:t>
            </a:r>
          </a:p>
        </p:txBody>
      </p:sp>
    </p:spTree>
    <p:extLst>
      <p:ext uri="{BB962C8B-B14F-4D97-AF65-F5344CB8AC3E}">
        <p14:creationId xmlns:p14="http://schemas.microsoft.com/office/powerpoint/2010/main" val="35797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4831171"/>
            <a:ext cx="11544298" cy="496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Could </a:t>
            </a:r>
            <a:r>
              <a:rPr lang="en-US" sz="2400" dirty="0"/>
              <a:t>we </a:t>
            </a:r>
            <a:r>
              <a:rPr lang="en-US" sz="2400" dirty="0" smtClean="0"/>
              <a:t>ensure </a:t>
            </a:r>
            <a:r>
              <a:rPr lang="en-US" sz="2400" dirty="0"/>
              <a:t>that </a:t>
            </a:r>
            <a:r>
              <a:rPr lang="en-US" sz="2400" dirty="0" smtClean="0"/>
              <a:t>information </a:t>
            </a:r>
            <a:r>
              <a:rPr lang="en-US" sz="2400" dirty="0"/>
              <a:t>is shared </a:t>
            </a:r>
            <a:r>
              <a:rPr lang="en-US" sz="2400" dirty="0" smtClean="0"/>
              <a:t>confidentially</a:t>
            </a:r>
            <a:r>
              <a:rPr lang="en-US" sz="2400" dirty="0"/>
              <a:t>, </a:t>
            </a:r>
            <a:r>
              <a:rPr lang="en-US" sz="2400" dirty="0" smtClean="0"/>
              <a:t>and reputations </a:t>
            </a:r>
            <a:r>
              <a:rPr lang="en-US" sz="2400" dirty="0"/>
              <a:t>protected?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Incident Response in the Federated World</a:t>
            </a:r>
            <a:endParaRPr lang="en-US" dirty="0"/>
          </a:p>
        </p:txBody>
      </p:sp>
      <p:pic>
        <p:nvPicPr>
          <p:cNvPr id="6146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1473835"/>
            <a:ext cx="5419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2082" y="5281250"/>
            <a:ext cx="1081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57A1E"/>
                </a:solidFill>
              </a:rPr>
              <a:t>S</a:t>
            </a:r>
            <a:r>
              <a:rPr lang="en-US" sz="2800" b="1" dirty="0" smtClean="0">
                <a:solidFill>
                  <a:srgbClr val="0C3959"/>
                </a:solidFill>
              </a:rPr>
              <a:t>ecurity </a:t>
            </a:r>
            <a:r>
              <a:rPr lang="en-US" sz="2800" b="1" dirty="0" smtClean="0">
                <a:solidFill>
                  <a:srgbClr val="F57A1E"/>
                </a:solidFill>
              </a:rPr>
              <a:t>I</a:t>
            </a:r>
            <a:r>
              <a:rPr lang="en-US" sz="2800" b="1" dirty="0" smtClean="0">
                <a:solidFill>
                  <a:srgbClr val="0C3959"/>
                </a:solidFill>
              </a:rPr>
              <a:t>ncident </a:t>
            </a:r>
            <a:r>
              <a:rPr lang="en-US" sz="2800" b="1" dirty="0" smtClean="0">
                <a:solidFill>
                  <a:srgbClr val="F57A1E"/>
                </a:solidFill>
              </a:rPr>
              <a:t>R</a:t>
            </a:r>
            <a:r>
              <a:rPr lang="en-US" sz="2800" b="1" dirty="0" smtClean="0">
                <a:solidFill>
                  <a:srgbClr val="0C3959"/>
                </a:solidFill>
              </a:rPr>
              <a:t>esponse </a:t>
            </a:r>
            <a:r>
              <a:rPr lang="en-US" sz="2800" b="1" dirty="0" smtClean="0">
                <a:solidFill>
                  <a:srgbClr val="F57A1E"/>
                </a:solidFill>
              </a:rPr>
              <a:t>T</a:t>
            </a:r>
            <a:r>
              <a:rPr lang="en-US" sz="2800" b="1" dirty="0" smtClean="0">
                <a:solidFill>
                  <a:srgbClr val="0C3959"/>
                </a:solidFill>
              </a:rPr>
              <a:t>rust </a:t>
            </a:r>
            <a:r>
              <a:rPr lang="en-US" sz="2800" b="1" dirty="0">
                <a:solidFill>
                  <a:srgbClr val="0C3959"/>
                </a:solidFill>
              </a:rPr>
              <a:t>Framework </a:t>
            </a:r>
            <a:r>
              <a:rPr lang="en-US" sz="2800" b="1" dirty="0" smtClean="0">
                <a:solidFill>
                  <a:srgbClr val="0C3959"/>
                </a:solidFill>
              </a:rPr>
              <a:t>for </a:t>
            </a:r>
            <a:r>
              <a:rPr lang="en-US" sz="2800" b="1" dirty="0" smtClean="0">
                <a:solidFill>
                  <a:srgbClr val="F57A1E"/>
                </a:solidFill>
              </a:rPr>
              <a:t>F</a:t>
            </a:r>
            <a:r>
              <a:rPr lang="en-US" sz="2800" b="1" dirty="0" smtClean="0">
                <a:solidFill>
                  <a:srgbClr val="0C3959"/>
                </a:solidFill>
              </a:rPr>
              <a:t>ederated </a:t>
            </a:r>
            <a:r>
              <a:rPr lang="en-US" sz="2800" b="1" dirty="0" smtClean="0">
                <a:solidFill>
                  <a:srgbClr val="F57A1E"/>
                </a:solidFill>
              </a:rPr>
              <a:t>I</a:t>
            </a:r>
            <a:r>
              <a:rPr lang="en-US" sz="2800" b="1" dirty="0" smtClean="0">
                <a:solidFill>
                  <a:srgbClr val="0C3959"/>
                </a:solidFill>
              </a:rPr>
              <a:t>dentity</a:t>
            </a:r>
            <a:endParaRPr lang="en-US" sz="2800" b="1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77" y="5889849"/>
            <a:ext cx="11798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57A1E"/>
                </a:solidFill>
              </a:rPr>
              <a:t>Sirtfi</a:t>
            </a:r>
            <a:r>
              <a:rPr lang="en-US" sz="2400" b="1" dirty="0" smtClean="0">
                <a:solidFill>
                  <a:srgbClr val="0C3959"/>
                </a:solidFill>
              </a:rPr>
              <a:t> – </a:t>
            </a:r>
            <a:r>
              <a:rPr lang="en-US" sz="2400" i="1" dirty="0" smtClean="0">
                <a:solidFill>
                  <a:srgbClr val="0C3959"/>
                </a:solidFill>
              </a:rPr>
              <a:t>based on Security for Collaborating Infrastructures (SCI) &amp; FIM4R Recommendations</a:t>
            </a:r>
            <a:endParaRPr lang="en-US" sz="2400" i="1" dirty="0">
              <a:solidFill>
                <a:srgbClr val="0C395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AARC-1 Refresher</a:t>
            </a:r>
            <a:endParaRPr lang="en-US" sz="2000" b="1" dirty="0">
              <a:solidFill>
                <a:srgbClr val="0C3959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44502" y="1439334"/>
            <a:ext cx="8143444" cy="74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many countries &amp; economic regions with an R&amp;E identity federation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" y="1816517"/>
            <a:ext cx="5534449" cy="2740870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4114004" y="3824549"/>
            <a:ext cx="3492221" cy="71235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57A1E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full of valuable resources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(data, network, services)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436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869" y="2372318"/>
            <a:ext cx="1706823" cy="130364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711635" y="3549457"/>
            <a:ext cx="2529949" cy="1014147"/>
            <a:chOff x="1146073" y="1812828"/>
            <a:chExt cx="10652572" cy="42701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121A45F-252E-4C4C-BF8B-AC87357A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6073" y="2158920"/>
              <a:ext cx="1524000" cy="8001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701285-E49C-D84C-B623-33347E2E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2127" y="3518205"/>
              <a:ext cx="1676400" cy="7747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A5A21C4-215A-2E44-9603-EEF35304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1768" y="2241470"/>
              <a:ext cx="1511300" cy="635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197DF7-F323-3F49-B4DB-0C8FF1B98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6468" y="4927284"/>
              <a:ext cx="1765300" cy="11557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913A4E-9E86-BB4C-B82B-F3B9A6B15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84865" y="5233327"/>
              <a:ext cx="1803400" cy="7239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F24206-CC0A-0649-8E15-12F6665F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8785" y="3510135"/>
              <a:ext cx="1409700" cy="1270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55F60F-279F-0D40-BCC1-017DE154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51060" y="1812828"/>
              <a:ext cx="1346200" cy="11938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17F8A2A-95F4-0F42-8CB4-A7B6824E2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76854" y="3687389"/>
              <a:ext cx="1905000" cy="8001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046152-653E-7D4E-9FA1-B473C30C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46955" y="2073896"/>
              <a:ext cx="1562100" cy="10922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D341BC8-BB2D-A84D-94AF-5380BC61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98779" y="3459324"/>
              <a:ext cx="1447800" cy="8763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95F5170-58B5-1F4E-845F-E7BB2B49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708065" y="4676730"/>
              <a:ext cx="1498600" cy="1041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352F9FC-02B3-D141-AC30-48FB7856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457365" y="3557292"/>
              <a:ext cx="2341280" cy="70767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B8B62BE-6E7E-A94E-AD81-C3137ABC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98779" y="2193905"/>
              <a:ext cx="2085359" cy="906678"/>
            </a:xfrm>
            <a:prstGeom prst="rect">
              <a:avLst/>
            </a:prstGeom>
          </p:spPr>
        </p:pic>
      </p:grp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03" y="2970730"/>
            <a:ext cx="913039" cy="78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Sirtfi is there today – 575 parties (420 IdPs) joined, in 28 federations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17121" y="6596390"/>
            <a:ext cx="56781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source: AARC2 DNA3.2 Report on Incident Response in FIM; data: technical.edugain.org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05161"/>
            <a:ext cx="6190133" cy="32889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77200" y="5888419"/>
            <a:ext cx="376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countries with at least one Sirtfi entity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897" y="4112168"/>
            <a:ext cx="4517563" cy="2636743"/>
            <a:chOff x="6064308" y="1394460"/>
            <a:chExt cx="5833051" cy="33909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308" y="1394460"/>
              <a:ext cx="5833051" cy="339090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C3959"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723181" y="1394460"/>
              <a:ext cx="25895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https://refeds.org/SIRTFI</a:t>
              </a:r>
            </a:p>
          </p:txBody>
        </p:sp>
      </p:grpSp>
      <p:pic>
        <p:nvPicPr>
          <p:cNvPr id="11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1" y="3926362"/>
            <a:ext cx="1720803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038" y="95886"/>
            <a:ext cx="1843935" cy="1475149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891" y="1690389"/>
            <a:ext cx="6134100" cy="1393202"/>
          </a:xfrm>
          <a:prstGeom prst="rect">
            <a:avLst/>
          </a:prstGeom>
        </p:spPr>
      </p:pic>
      <p:pic>
        <p:nvPicPr>
          <p:cNvPr id="4" name="imag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41" y="1400212"/>
            <a:ext cx="5732780" cy="2349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106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sociology of checking Sirtfi enablement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591" y="1470467"/>
            <a:ext cx="5174571" cy="3959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989968" y="6458692"/>
            <a:ext cx="2130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http://sirtfi.cern.ch/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545" y="6596390"/>
            <a:ext cx="2305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F6791C"/>
                </a:solidFill>
              </a:rPr>
              <a:t>graphics source: Hannah Short, CERN</a:t>
            </a:r>
            <a:endParaRPr lang="en-GB" sz="1100" i="1" dirty="0">
              <a:solidFill>
                <a:srgbClr val="F6791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7624" y="4542996"/>
            <a:ext cx="6029739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1C4161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1C4161"/>
                </a:solidFill>
              </a:rPr>
              <a:t>Sirtfi+ registry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1C4161"/>
                </a:solidFill>
              </a:rPr>
              <a:t>enabling more entities to express Sirtfi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1C4161"/>
                </a:solidFill>
              </a:rPr>
              <a:t>sharing implicit trust between communities?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1C4161"/>
                </a:solidFill>
              </a:rPr>
              <a:t>tool requirement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422" y="1400212"/>
            <a:ext cx="5229566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1C4161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1C4161"/>
                </a:solidFill>
              </a:rPr>
              <a:t>Sirtfi ‘encouragement’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1C4161"/>
                </a:solidFill>
              </a:rPr>
              <a:t>the tool certainly raises attention </a:t>
            </a:r>
            <a:r>
              <a:rPr lang="en-GB" sz="2400" dirty="0" smtClean="0">
                <a:solidFill>
                  <a:srgbClr val="1C4161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1C4161"/>
                </a:solidFill>
                <a:sym typeface="Wingdings" panose="05000000000000000000" pitchFamily="2" charset="2"/>
              </a:rPr>
              <a:t>lack-of-Sirtfi (and R&amp;S) is non-trivial to </a:t>
            </a:r>
            <a:br>
              <a:rPr lang="en-GB" sz="2400" dirty="0" smtClean="0">
                <a:solidFill>
                  <a:srgbClr val="1C4161"/>
                </a:solidFill>
                <a:sym typeface="Wingdings" panose="05000000000000000000" pitchFamily="2" charset="2"/>
              </a:rPr>
            </a:br>
            <a:r>
              <a:rPr lang="en-GB" sz="2400" dirty="0" smtClean="0">
                <a:solidFill>
                  <a:srgbClr val="1C4161"/>
                </a:solidFill>
                <a:sym typeface="Wingdings" panose="05000000000000000000" pitchFamily="2" charset="2"/>
              </a:rPr>
              <a:t>diagnose – other causes may interfere</a:t>
            </a:r>
            <a:endParaRPr lang="en-GB" sz="2400" dirty="0" smtClean="0">
              <a:solidFill>
                <a:srgbClr val="1C4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coordinate our collective R&amp;E response?</a:t>
            </a:r>
          </a:p>
          <a:p>
            <a:r>
              <a:rPr lang="en-US" dirty="0" smtClean="0"/>
              <a:t>Communication guidelines to help timely resolution?</a:t>
            </a:r>
          </a:p>
          <a:p>
            <a:r>
              <a:rPr lang="en-US" dirty="0" smtClean="0"/>
              <a:t>Two  ‘challenges’: </a:t>
            </a:r>
            <a:r>
              <a:rPr lang="en-US" b="1" dirty="0" smtClean="0"/>
              <a:t>March 2018 </a:t>
            </a:r>
            <a:r>
              <a:rPr lang="en-US" dirty="0" smtClean="0"/>
              <a:t>and </a:t>
            </a:r>
            <a:r>
              <a:rPr lang="en-US" b="1" dirty="0" smtClean="0"/>
              <a:t>December 2018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15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incident response coordination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35" y="3010798"/>
            <a:ext cx="7195442" cy="290971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394" y="1494019"/>
            <a:ext cx="3941911" cy="161917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394" y="3838432"/>
            <a:ext cx="3941911" cy="156896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8" name="Down Arrow 7"/>
          <p:cNvSpPr/>
          <p:nvPr/>
        </p:nvSpPr>
        <p:spPr>
          <a:xfrm>
            <a:off x="9462887" y="3284710"/>
            <a:ext cx="998924" cy="382201"/>
          </a:xfrm>
          <a:prstGeom prst="downArrow">
            <a:avLst>
              <a:gd name="adj1" fmla="val 25527"/>
              <a:gd name="adj2" fmla="val 66083"/>
            </a:avLst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054486" y="5636453"/>
            <a:ext cx="381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57A1E"/>
                </a:solidFill>
              </a:rPr>
              <a:t>parties involved in response challenge</a:t>
            </a:r>
            <a:endParaRPr lang="en-GB" b="1" dirty="0">
              <a:solidFill>
                <a:srgbClr val="F57A1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0585" y="6039270"/>
            <a:ext cx="1060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C3959"/>
                </a:solidFill>
              </a:rPr>
              <a:t>Report-outs see </a:t>
            </a:r>
            <a:r>
              <a:rPr lang="en-GB" b="1" dirty="0">
                <a:solidFill>
                  <a:srgbClr val="0C3959"/>
                </a:solidFill>
              </a:rPr>
              <a:t>https://wiki.geant.org/display/AARC/Sirtfi+Communications+Challenges%2C+AARC2-TNA3.1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657" y="3092823"/>
            <a:ext cx="636018" cy="430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992" y="3092823"/>
            <a:ext cx="640078" cy="430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356" y="4869648"/>
            <a:ext cx="776839" cy="430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1356" y="5360014"/>
            <a:ext cx="428459" cy="430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052" y="5191907"/>
            <a:ext cx="640078" cy="4309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1682" y="5329652"/>
            <a:ext cx="425181" cy="4373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As seen in PY1</a:t>
            </a:r>
            <a:endParaRPr lang="en-US" sz="20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46" y="1361051"/>
            <a:ext cx="10909300" cy="40800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Malicious content hosted on </a:t>
            </a:r>
            <a:r>
              <a:rPr lang="en-US" dirty="0" err="1" smtClean="0"/>
              <a:t>Zenodo</a:t>
            </a:r>
            <a:r>
              <a:rPr lang="en-US" dirty="0" smtClean="0"/>
              <a:t>, uploaded with an ORCID account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smtClean="0"/>
              <a:t>challenge, December 2018: </a:t>
            </a:r>
            <a:r>
              <a:rPr lang="en-US" dirty="0" smtClean="0"/>
              <a:t>using the draft response templates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687595" y="6542903"/>
            <a:ext cx="5949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rgbClr val="F57A1E"/>
                </a:solidFill>
              </a:rPr>
              <a:t>https://wiki.geant.org/display/AARC/Sirtfi+Communications+Challenges%2C+AARC2-TNA3.1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14" y="1783878"/>
            <a:ext cx="5095875" cy="2524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603" y="2191880"/>
            <a:ext cx="5294900" cy="2946829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891" y="2452816"/>
            <a:ext cx="3214351" cy="38449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0652" y="4564059"/>
            <a:ext cx="8356777" cy="1754326"/>
          </a:xfrm>
          <a:prstGeom prst="rect">
            <a:avLst/>
          </a:prstGeom>
          <a:solidFill>
            <a:srgbClr val="FABD9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C3959"/>
                </a:solidFill>
              </a:rPr>
              <a:t>time delay between ‘malicious act’ and request for investigation (+3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C3959"/>
                </a:solidFill>
              </a:rPr>
              <a:t>spread over all time zones (.au, .</a:t>
            </a:r>
            <a:r>
              <a:rPr lang="en-US" dirty="0" err="1" smtClean="0">
                <a:solidFill>
                  <a:srgbClr val="0C3959"/>
                </a:solidFill>
              </a:rPr>
              <a:t>ch</a:t>
            </a:r>
            <a:r>
              <a:rPr lang="en-US" dirty="0" smtClean="0">
                <a:solidFill>
                  <a:srgbClr val="0C3959"/>
                </a:solidFill>
              </a:rPr>
              <a:t>, .</a:t>
            </a:r>
            <a:r>
              <a:rPr lang="en-US" dirty="0" err="1" smtClean="0">
                <a:solidFill>
                  <a:srgbClr val="0C3959"/>
                </a:solidFill>
              </a:rPr>
              <a:t>nl</a:t>
            </a:r>
            <a:r>
              <a:rPr lang="en-US" dirty="0" smtClean="0">
                <a:solidFill>
                  <a:srgbClr val="0C3959"/>
                </a:solidFill>
              </a:rPr>
              <a:t>, .</a:t>
            </a:r>
            <a:r>
              <a:rPr lang="en-US" dirty="0" err="1" smtClean="0">
                <a:solidFill>
                  <a:srgbClr val="0C3959"/>
                </a:solidFill>
              </a:rPr>
              <a:t>uk</a:t>
            </a:r>
            <a:r>
              <a:rPr lang="en-US" dirty="0" smtClean="0">
                <a:solidFill>
                  <a:srgbClr val="0C3959"/>
                </a:solidFill>
              </a:rPr>
              <a:t>, .us,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C3959"/>
                </a:solidFill>
              </a:rPr>
              <a:t>new set of participant IdPs and federations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C3959"/>
                </a:solidFill>
              </a:rPr>
              <a:t>initial mitigation within 4 </a:t>
            </a:r>
            <a:r>
              <a:rPr lang="en-US" dirty="0" err="1" smtClean="0">
                <a:solidFill>
                  <a:srgbClr val="0C3959"/>
                </a:solidFill>
              </a:rPr>
              <a:t>hrs</a:t>
            </a:r>
            <a:r>
              <a:rPr lang="en-US" dirty="0" smtClean="0">
                <a:solidFill>
                  <a:srgbClr val="0C3959"/>
                </a:solidFill>
              </a:rPr>
              <a:t>, but eduGAIN support desk gets it only on the 3</a:t>
            </a:r>
            <a:r>
              <a:rPr lang="en-US" baseline="30000" dirty="0" smtClean="0">
                <a:solidFill>
                  <a:srgbClr val="0C3959"/>
                </a:solidFill>
              </a:rPr>
              <a:t>rd</a:t>
            </a:r>
            <a:r>
              <a:rPr lang="en-US" dirty="0" smtClean="0">
                <a:solidFill>
                  <a:srgbClr val="0C3959"/>
                </a:solidFill>
              </a:rPr>
              <a:t> day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C3959"/>
                </a:solidFill>
              </a:rPr>
              <a:t>contact with affected user effective and appreciated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C3959"/>
                </a:solidFill>
              </a:rPr>
              <a:t>TLP classification not used throughout, some entities initially missed</a:t>
            </a:r>
          </a:p>
        </p:txBody>
      </p:sp>
    </p:spTree>
    <p:extLst>
      <p:ext uri="{BB962C8B-B14F-4D97-AF65-F5344CB8AC3E}">
        <p14:creationId xmlns:p14="http://schemas.microsoft.com/office/powerpoint/2010/main" val="7883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1" y="1439334"/>
            <a:ext cx="11358331" cy="1124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57A1E"/>
                </a:solidFill>
              </a:rPr>
              <a:t>Acknowledging that only reviewers read deliverables, response process from DNA3.2 issued as …</a:t>
            </a:r>
            <a:endParaRPr lang="en-US" dirty="0"/>
          </a:p>
          <a:p>
            <a:pPr marL="0" indent="0" algn="ctr">
              <a:buNone/>
            </a:pPr>
            <a:r>
              <a:rPr lang="en-US" sz="2400" b="1" dirty="0" smtClean="0"/>
              <a:t>AARC-I051 </a:t>
            </a:r>
            <a:r>
              <a:rPr lang="en-GB" sz="2400" i="1" dirty="0"/>
              <a:t>Guide to Federated Security Incident Response for Research Collaboration</a:t>
            </a:r>
            <a:endParaRPr lang="en-GB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the ground for REFEDS Sirtfi procedures: AARC-I051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354" y="2341620"/>
            <a:ext cx="2857968" cy="405975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55646" y="2341620"/>
            <a:ext cx="6950675" cy="341632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57A1E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C3959"/>
                </a:solidFill>
              </a:rPr>
              <a:t>Be Prepared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57A1E"/>
                </a:solidFill>
              </a:rPr>
              <a:t>Federated Entities Should Support </a:t>
            </a:r>
            <a:r>
              <a:rPr lang="en-GB" dirty="0" smtClean="0">
                <a:solidFill>
                  <a:srgbClr val="F57A1E"/>
                </a:solidFill>
              </a:rPr>
              <a:t>Sirtfi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57A1E"/>
                </a:solidFill>
              </a:rPr>
              <a:t>Community </a:t>
            </a:r>
            <a:r>
              <a:rPr lang="en-GB" dirty="0">
                <a:solidFill>
                  <a:srgbClr val="F57A1E"/>
                </a:solidFill>
              </a:rPr>
              <a:t>Proxies Should Adopt </a:t>
            </a:r>
            <a:r>
              <a:rPr lang="en-GB" dirty="0" smtClean="0">
                <a:solidFill>
                  <a:srgbClr val="F57A1E"/>
                </a:solidFill>
              </a:rPr>
              <a:t>Interoperable Policies &amp;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57A1E"/>
                </a:solidFill>
              </a:rPr>
              <a:t>Federations and Interfederations Should Adopt Common </a:t>
            </a:r>
            <a:r>
              <a:rPr lang="en-GB" dirty="0" smtClean="0">
                <a:solidFill>
                  <a:srgbClr val="F57A1E"/>
                </a:solidFill>
              </a:rPr>
              <a:t>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57A1E"/>
                </a:solidFill>
              </a:rPr>
              <a:t>Leverage Templated </a:t>
            </a:r>
            <a:r>
              <a:rPr lang="en-US" dirty="0" smtClean="0">
                <a:solidFill>
                  <a:srgbClr val="F57A1E"/>
                </a:solidFill>
              </a:rPr>
              <a:t>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57A1E"/>
                </a:solidFill>
              </a:rPr>
              <a:t>Establish Secure Communication Channels in Advance</a:t>
            </a:r>
            <a:endParaRPr lang="en-US" dirty="0" smtClean="0">
              <a:solidFill>
                <a:srgbClr val="F57A1E"/>
              </a:solidFill>
            </a:endParaRPr>
          </a:p>
          <a:p>
            <a:r>
              <a:rPr lang="en-US" b="1" dirty="0" smtClean="0">
                <a:solidFill>
                  <a:srgbClr val="0C3959"/>
                </a:solidFill>
              </a:rPr>
              <a:t>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57A1E"/>
                </a:solidFill>
              </a:rPr>
              <a:t>Procedures</a:t>
            </a:r>
            <a:r>
              <a:rPr lang="en-US" dirty="0" smtClean="0">
                <a:solidFill>
                  <a:srgbClr val="F57A1E"/>
                </a:solidFill>
              </a:rPr>
              <a:t>: for IdPs &amp; SPs, for coordinators, for eduGAIN</a:t>
            </a:r>
          </a:p>
          <a:p>
            <a:r>
              <a:rPr lang="en-US" b="1" dirty="0" smtClean="0">
                <a:solidFill>
                  <a:srgbClr val="0C3959"/>
                </a:solidFill>
              </a:rPr>
              <a:t>Report and Share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5217" y="6511615"/>
            <a:ext cx="3931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C3959"/>
                </a:solidFill>
              </a:rPr>
              <a:t>https://aarc-project.eu/guidelines/aarc-i051/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528" y="5816603"/>
            <a:ext cx="6036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C3959"/>
                </a:solidFill>
              </a:rPr>
              <a:t>informational document and not a guideline since Sirtfi WG still needs </a:t>
            </a:r>
            <a:br>
              <a:rPr lang="en-US" sz="1600" i="1" dirty="0" smtClean="0">
                <a:solidFill>
                  <a:srgbClr val="0C3959"/>
                </a:solidFill>
              </a:rPr>
            </a:br>
            <a:r>
              <a:rPr lang="en-US" sz="1600" i="1" dirty="0" smtClean="0">
                <a:solidFill>
                  <a:srgbClr val="0C3959"/>
                </a:solidFill>
              </a:rPr>
              <a:t>to get global endorsement, yet we need practical guidance right now!</a:t>
            </a:r>
            <a:endParaRPr lang="en-GB" sz="1600" i="1" dirty="0" smtClean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49" y="1401015"/>
            <a:ext cx="5344772" cy="40559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security focus in the BPA: beyond just the IdPs</a:t>
            </a:r>
            <a:endParaRPr lang="en-GB" dirty="0"/>
          </a:p>
        </p:txBody>
      </p:sp>
      <p:sp>
        <p:nvSpPr>
          <p:cNvPr id="919" name="Rounded Rectangular Callout 918"/>
          <p:cNvSpPr/>
          <p:nvPr/>
        </p:nvSpPr>
        <p:spPr>
          <a:xfrm>
            <a:off x="8739154" y="2222500"/>
            <a:ext cx="2997200" cy="1422400"/>
          </a:xfrm>
          <a:prstGeom prst="wedgeRoundRectCallout">
            <a:avLst>
              <a:gd name="adj1" fmla="val -127993"/>
              <a:gd name="adj2" fmla="val 73647"/>
              <a:gd name="adj3" fmla="val 16667"/>
            </a:avLst>
          </a:prstGeom>
          <a:solidFill>
            <a:srgbClr val="FFFFFF"/>
          </a:solidFill>
          <a:ln>
            <a:noFill/>
          </a:ln>
          <a:effectLst>
            <a:glow rad="101600">
              <a:srgbClr val="0C3959">
                <a:alpha val="3019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AFBEC9"/>
                </a:solidFill>
              </a:rPr>
              <a:t>Store and manage ephemeral user credentials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ABD90"/>
                </a:solidFill>
              </a:rPr>
              <a:t>trusted credential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ABD90"/>
                </a:solidFill>
              </a:rPr>
              <a:t>protection at rest</a:t>
            </a:r>
            <a:endParaRPr lang="en-GB" dirty="0">
              <a:solidFill>
                <a:srgbClr val="FABD90"/>
              </a:solidFill>
            </a:endParaRPr>
          </a:p>
        </p:txBody>
      </p:sp>
      <p:sp>
        <p:nvSpPr>
          <p:cNvPr id="920" name="Rounded Rectangular Callout 919"/>
          <p:cNvSpPr/>
          <p:nvPr/>
        </p:nvSpPr>
        <p:spPr>
          <a:xfrm>
            <a:off x="128586" y="1879490"/>
            <a:ext cx="3262313" cy="3099020"/>
          </a:xfrm>
          <a:prstGeom prst="wedgeRoundRectCallout">
            <a:avLst>
              <a:gd name="adj1" fmla="val 68785"/>
              <a:gd name="adj2" fmla="val 39568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C3959"/>
                </a:solidFill>
              </a:rPr>
              <a:t>Community membership management directories and attribute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integrity of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identification, naming and traceability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site and service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protection on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assertion integrity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921" name="TextBox 920"/>
          <p:cNvSpPr txBox="1"/>
          <p:nvPr/>
        </p:nvSpPr>
        <p:spPr>
          <a:xfrm>
            <a:off x="8967662" y="3746500"/>
            <a:ext cx="2540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FBEC9"/>
                </a:solidFill>
              </a:rPr>
              <a:t>IGTF Guidelines on </a:t>
            </a:r>
            <a:br>
              <a:rPr lang="en-US" dirty="0" smtClean="0">
                <a:solidFill>
                  <a:srgbClr val="AFBEC9"/>
                </a:solidFill>
              </a:rPr>
            </a:br>
            <a:r>
              <a:rPr lang="en-US" dirty="0" smtClean="0">
                <a:solidFill>
                  <a:srgbClr val="AFBEC9"/>
                </a:solidFill>
              </a:rPr>
              <a:t>Trusted Credential Stores</a:t>
            </a:r>
            <a:br>
              <a:rPr lang="en-US" dirty="0" smtClean="0">
                <a:solidFill>
                  <a:srgbClr val="AFBEC9"/>
                </a:solidFill>
              </a:rPr>
            </a:br>
            <a:r>
              <a:rPr lang="en-US" dirty="0" smtClean="0">
                <a:solidFill>
                  <a:srgbClr val="AFBEC9"/>
                </a:solidFill>
              </a:rPr>
              <a:t>(</a:t>
            </a:r>
            <a:r>
              <a:rPr lang="en-US" i="1" dirty="0" smtClean="0">
                <a:solidFill>
                  <a:srgbClr val="AFBEC9"/>
                </a:solidFill>
              </a:rPr>
              <a:t>pre-existing)</a:t>
            </a:r>
            <a:endParaRPr lang="en-GB" i="1" dirty="0" smtClean="0">
              <a:solidFill>
                <a:srgbClr val="AFBEC9"/>
              </a:solidFill>
            </a:endParaRPr>
          </a:p>
        </p:txBody>
      </p:sp>
      <p:sp>
        <p:nvSpPr>
          <p:cNvPr id="922" name="TextBox 921"/>
          <p:cNvSpPr txBox="1"/>
          <p:nvPr/>
        </p:nvSpPr>
        <p:spPr>
          <a:xfrm>
            <a:off x="128587" y="5456249"/>
            <a:ext cx="5423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Guidelines for Secure Operation of </a:t>
            </a:r>
            <a:r>
              <a:rPr lang="en-GB" dirty="0" smtClean="0">
                <a:solidFill>
                  <a:srgbClr val="0C3959"/>
                </a:solidFill>
              </a:rPr>
              <a:t>Attribute Authorities </a:t>
            </a:r>
            <a:r>
              <a:rPr lang="en-GB" dirty="0">
                <a:solidFill>
                  <a:srgbClr val="0C3959"/>
                </a:solidFill>
              </a:rPr>
              <a:t>and other issuers of </a:t>
            </a:r>
            <a:r>
              <a:rPr lang="en-GB" dirty="0" smtClean="0">
                <a:solidFill>
                  <a:srgbClr val="0C3959"/>
                </a:solidFill>
              </a:rPr>
              <a:t>access-granting statements </a:t>
            </a:r>
            <a:br>
              <a:rPr lang="en-GB" dirty="0" smtClean="0">
                <a:solidFill>
                  <a:srgbClr val="0C3959"/>
                </a:solidFill>
              </a:rPr>
            </a:br>
            <a:r>
              <a:rPr lang="en-GB" i="1" dirty="0" smtClean="0">
                <a:solidFill>
                  <a:srgbClr val="0C3959"/>
                </a:solidFill>
              </a:rPr>
              <a:t>(AARC-I048, in collaboration with IGTF AAOPS)</a:t>
            </a:r>
          </a:p>
        </p:txBody>
      </p:sp>
    </p:spTree>
    <p:extLst>
      <p:ext uri="{BB962C8B-B14F-4D97-AF65-F5344CB8AC3E}">
        <p14:creationId xmlns:p14="http://schemas.microsoft.com/office/powerpoint/2010/main" val="31819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10909300" cy="1544824"/>
          </a:xfrm>
        </p:spPr>
        <p:txBody>
          <a:bodyPr/>
          <a:lstStyle/>
          <a:p>
            <a:r>
              <a:rPr lang="en-US" dirty="0" smtClean="0"/>
              <a:t>Intentionally targeted broader than just BPA-style communities, since operational security spans data </a:t>
            </a:r>
            <a:r>
              <a:rPr lang="en-US" dirty="0" err="1" smtClean="0"/>
              <a:t>centres</a:t>
            </a:r>
            <a:r>
              <a:rPr lang="en-US" dirty="0" smtClean="0"/>
              <a:t> and infrastructures using other forms of AA membership management</a:t>
            </a:r>
          </a:p>
          <a:p>
            <a:r>
              <a:rPr lang="en-US" dirty="0" smtClean="0"/>
              <a:t>PRACE: ‘pull model’ directory-based communities</a:t>
            </a:r>
          </a:p>
          <a:p>
            <a:r>
              <a:rPr lang="en-US" dirty="0" smtClean="0"/>
              <a:t>BPA: encourages ‘push model’ attribute-carrying service requests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Protecting the community membership data and its proxy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143697" y="5628309"/>
            <a:ext cx="4146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57A1E"/>
                </a:solidFill>
              </a:rPr>
              <a:t>push model – the common BPA method</a:t>
            </a:r>
            <a:br>
              <a:rPr lang="en-US" i="1" dirty="0" smtClean="0">
                <a:solidFill>
                  <a:srgbClr val="F57A1E"/>
                </a:solidFill>
              </a:rPr>
            </a:br>
            <a:r>
              <a:rPr lang="en-US" i="1" dirty="0" smtClean="0">
                <a:solidFill>
                  <a:srgbClr val="F57A1E"/>
                </a:solidFill>
              </a:rPr>
              <a:t>(e.g. SAML </a:t>
            </a:r>
            <a:r>
              <a:rPr lang="en-US" i="1" dirty="0" err="1" smtClean="0">
                <a:solidFill>
                  <a:srgbClr val="F57A1E"/>
                </a:solidFill>
              </a:rPr>
              <a:t>AttributeStatement</a:t>
            </a:r>
            <a:r>
              <a:rPr lang="en-US" i="1" dirty="0" smtClean="0">
                <a:solidFill>
                  <a:srgbClr val="F57A1E"/>
                </a:solidFill>
              </a:rPr>
              <a:t>, VOMS AC)</a:t>
            </a:r>
            <a:endParaRPr lang="en-GB" i="1" dirty="0">
              <a:solidFill>
                <a:srgbClr val="F57A1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1424" y="5628309"/>
            <a:ext cx="446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57A1E"/>
                </a:solidFill>
              </a:rPr>
              <a:t>pull model – common when using directories </a:t>
            </a:r>
            <a:br>
              <a:rPr lang="en-US" i="1" dirty="0" smtClean="0">
                <a:solidFill>
                  <a:srgbClr val="F57A1E"/>
                </a:solidFill>
              </a:rPr>
            </a:br>
            <a:r>
              <a:rPr lang="en-US" i="1" dirty="0" smtClean="0">
                <a:solidFill>
                  <a:srgbClr val="F57A1E"/>
                </a:solidFill>
              </a:rPr>
              <a:t>(e.g. LDAP in PRACE, GUMS in OSG)</a:t>
            </a:r>
            <a:endParaRPr lang="en-GB" i="1" dirty="0">
              <a:solidFill>
                <a:srgbClr val="F57A1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2127" y="6550223"/>
            <a:ext cx="1054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57A1E"/>
                </a:solidFill>
              </a:rPr>
              <a:t>push and pull model diagrams as per RFC2904 – the 3</a:t>
            </a:r>
            <a:r>
              <a:rPr lang="en-US" sz="1400" i="1" baseline="30000" dirty="0" smtClean="0">
                <a:solidFill>
                  <a:srgbClr val="F57A1E"/>
                </a:solidFill>
              </a:rPr>
              <a:t>rd</a:t>
            </a:r>
            <a:r>
              <a:rPr lang="en-US" sz="1400" i="1" dirty="0" smtClean="0">
                <a:solidFill>
                  <a:srgbClr val="F57A1E"/>
                </a:solidFill>
              </a:rPr>
              <a:t> (agent) model is uncommon in research/collaboration scenarios except for provisioning</a:t>
            </a:r>
            <a:endParaRPr lang="en-GB" sz="1400" i="1" dirty="0">
              <a:solidFill>
                <a:srgbClr val="F57A1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12" y="3008806"/>
            <a:ext cx="3110898" cy="2619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25" y="2984158"/>
            <a:ext cx="3458715" cy="26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David </a:t>
            </a:r>
            <a:r>
              <a:rPr lang="en-GB" dirty="0" err="1" smtClean="0"/>
              <a:t>Groep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04482" y="5372101"/>
            <a:ext cx="6671027" cy="413231"/>
          </a:xfrm>
        </p:spPr>
        <p:txBody>
          <a:bodyPr>
            <a:normAutofit/>
          </a:bodyPr>
          <a:lstStyle/>
          <a:p>
            <a:r>
              <a:rPr lang="en-GB" sz="1600" dirty="0" smtClean="0"/>
              <a:t>AARC2 Y2 EC Review</a:t>
            </a:r>
            <a:endParaRPr lang="en-GB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WP3: Policy and Best Practice Harmonisation</a:t>
            </a:r>
          </a:p>
          <a:p>
            <a:r>
              <a:rPr lang="en-GB" b="0" i="1" dirty="0" smtClean="0"/>
              <a:t>the policy side of AARC</a:t>
            </a:r>
            <a:endParaRPr lang="en-GB" b="0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204481" y="5668101"/>
            <a:ext cx="6671027" cy="603745"/>
          </a:xfrm>
        </p:spPr>
        <p:txBody>
          <a:bodyPr>
            <a:normAutofit lnSpcReduction="10000"/>
          </a:bodyPr>
          <a:lstStyle/>
          <a:p>
            <a:r>
              <a:rPr lang="en-GB" sz="1600" dirty="0" smtClean="0"/>
              <a:t>June, 2019</a:t>
            </a:r>
          </a:p>
          <a:p>
            <a:r>
              <a:rPr lang="en-GB" sz="1600" dirty="0" err="1" smtClean="0"/>
              <a:t>Lëtzebuerg</a:t>
            </a:r>
            <a:r>
              <a:rPr lang="en-GB" sz="1600" dirty="0" smtClean="0"/>
              <a:t>, LU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02" y="4109829"/>
            <a:ext cx="893072" cy="346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01310" y="640585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0.4</a:t>
            </a:r>
            <a:endParaRPr lang="en-GB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13042" y="4206"/>
            <a:ext cx="2364680" cy="2466231"/>
            <a:chOff x="4913659" y="2328862"/>
            <a:chExt cx="2364680" cy="2466231"/>
          </a:xfrm>
        </p:grpSpPr>
        <p:sp>
          <p:nvSpPr>
            <p:cNvPr id="9" name="Rectangle 8"/>
            <p:cNvSpPr/>
            <p:nvPr/>
          </p:nvSpPr>
          <p:spPr>
            <a:xfrm>
              <a:off x="4913659" y="4456539"/>
              <a:ext cx="23646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C3959"/>
                  </a:solidFill>
                </a:rPr>
                <a:t>go.nikhef.nl/aarc2na3py2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862" y="2328862"/>
              <a:ext cx="2200275" cy="2200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4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5842" y="2355380"/>
            <a:ext cx="6769098" cy="1259417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Structured around concept of “</a:t>
            </a:r>
            <a:r>
              <a:rPr lang="en-US" b="1" dirty="0" smtClean="0"/>
              <a:t>AA Operators</a:t>
            </a:r>
            <a:r>
              <a:rPr lang="en-US" dirty="0" smtClean="0"/>
              <a:t>”, </a:t>
            </a:r>
          </a:p>
          <a:p>
            <a:pPr marL="0" indent="0" algn="ctr">
              <a:buNone/>
            </a:pPr>
            <a:r>
              <a:rPr lang="en-US" dirty="0" smtClean="0"/>
              <a:t>operating “</a:t>
            </a:r>
            <a:r>
              <a:rPr lang="en-US" b="1" dirty="0" smtClean="0"/>
              <a:t>Attribute Authorities</a:t>
            </a:r>
            <a:r>
              <a:rPr lang="en-US" dirty="0" smtClean="0"/>
              <a:t>” (technological entities), </a:t>
            </a:r>
          </a:p>
          <a:p>
            <a:pPr marL="0" indent="0" algn="ctr">
              <a:buNone/>
            </a:pPr>
            <a:r>
              <a:rPr lang="en-US" dirty="0" smtClean="0"/>
              <a:t>on behalf of, one or more, </a:t>
            </a:r>
            <a:r>
              <a:rPr lang="en-US" b="1" dirty="0" smtClean="0"/>
              <a:t>Communities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863104" cy="1325563"/>
          </a:xfrm>
        </p:spPr>
        <p:txBody>
          <a:bodyPr/>
          <a:lstStyle/>
          <a:p>
            <a:r>
              <a:rPr lang="en-US" dirty="0" smtClean="0"/>
              <a:t>AARC-G048: </a:t>
            </a:r>
            <a:r>
              <a:rPr lang="en-US" dirty="0">
                <a:solidFill>
                  <a:srgbClr val="0C3959"/>
                </a:solidFill>
              </a:rPr>
              <a:t>keeping users </a:t>
            </a:r>
            <a:r>
              <a:rPr lang="en-US" dirty="0" smtClean="0">
                <a:solidFill>
                  <a:srgbClr val="0C3959"/>
                </a:solidFill>
              </a:rPr>
              <a:t>&amp; communities protected, moving </a:t>
            </a:r>
            <a:r>
              <a:rPr lang="en-US" dirty="0">
                <a:solidFill>
                  <a:srgbClr val="0C3959"/>
                </a:solidFill>
              </a:rPr>
              <a:t>across </a:t>
            </a:r>
            <a:r>
              <a:rPr lang="en-US" dirty="0" smtClean="0">
                <a:solidFill>
                  <a:srgbClr val="0C3959"/>
                </a:solidFill>
              </a:rPr>
              <a:t>models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5646" y="1400212"/>
            <a:ext cx="8209491" cy="830997"/>
          </a:xfrm>
          <a:prstGeom prst="rect">
            <a:avLst/>
          </a:prstGeom>
          <a:solidFill>
            <a:srgbClr val="FABD9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C3959"/>
                </a:solidFill>
              </a:rPr>
              <a:t>trusted delegation of response from communities to operators, 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and from services to communities in recognizing their assertions</a:t>
            </a:r>
            <a:endParaRPr lang="en-GB" sz="2400" dirty="0" smtClean="0">
              <a:solidFill>
                <a:srgbClr val="0C39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40" y="3738968"/>
            <a:ext cx="5472112" cy="2486197"/>
          </a:xfrm>
          <a:prstGeom prst="rect">
            <a:avLst/>
          </a:prstGeom>
          <a:ln>
            <a:solidFill>
              <a:srgbClr val="0C395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869" y="4057258"/>
            <a:ext cx="6292285" cy="2486197"/>
          </a:xfrm>
          <a:prstGeom prst="rect">
            <a:avLst/>
          </a:prstGeom>
          <a:ln>
            <a:solidFill>
              <a:srgbClr val="0C3959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565" y="1304966"/>
            <a:ext cx="3218589" cy="1816373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grpSp>
        <p:nvGrpSpPr>
          <p:cNvPr id="22" name="Group 21"/>
          <p:cNvGrpSpPr/>
          <p:nvPr/>
        </p:nvGrpSpPr>
        <p:grpSpPr>
          <a:xfrm>
            <a:off x="10318750" y="2299593"/>
            <a:ext cx="1623237" cy="1264207"/>
            <a:chOff x="10441171" y="5498100"/>
            <a:chExt cx="1623237" cy="1264207"/>
          </a:xfrm>
          <a:effectLst>
            <a:glow rad="101600">
              <a:srgbClr val="F6791C">
                <a:alpha val="60000"/>
              </a:srgbClr>
            </a:glo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37DF5E2-E849-DD48-9B9C-8A751564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1171" y="5498100"/>
              <a:ext cx="1623237" cy="124992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0455349" y="5932967"/>
              <a:ext cx="233916" cy="829340"/>
            </a:xfrm>
            <a:prstGeom prst="rect">
              <a:avLst/>
            </a:prstGeom>
            <a:noFill/>
            <a:ln w="38100"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`</a:t>
              </a:r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776732" y="6482960"/>
            <a:ext cx="401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C3959"/>
                </a:solidFill>
              </a:rPr>
              <a:t>https://www.igtf.net/guidelines/aaops/</a:t>
            </a:r>
          </a:p>
        </p:txBody>
      </p:sp>
    </p:spTree>
    <p:extLst>
      <p:ext uri="{BB962C8B-B14F-4D97-AF65-F5344CB8AC3E}">
        <p14:creationId xmlns:p14="http://schemas.microsoft.com/office/powerpoint/2010/main" val="7093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achievements in Operational Security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054586"/>
              </p:ext>
            </p:extLst>
          </p:nvPr>
        </p:nvGraphicFramePr>
        <p:xfrm>
          <a:off x="477520" y="1384261"/>
          <a:ext cx="11145519" cy="37490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6346">
                <a:tc>
                  <a:txBody>
                    <a:bodyPr/>
                    <a:lstStyle/>
                    <a:p>
                      <a:pPr algn="l"/>
                      <a:r>
                        <a:rPr lang="en-GB" sz="2200" b="0" noProof="0" dirty="0" smtClean="0">
                          <a:solidFill>
                            <a:srgbClr val="0C3959"/>
                          </a:solidFill>
                        </a:rPr>
                        <a:t>Sirtfi framework adoption and promotion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Sirtfi checking tool, and the </a:t>
                      </a:r>
                      <a:r>
                        <a:rPr lang="en-GB" sz="2200" i="1" noProof="0" dirty="0" smtClean="0">
                          <a:solidFill>
                            <a:srgbClr val="0C3959"/>
                          </a:solidFill>
                        </a:rPr>
                        <a:t>Sirtfi+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Registry</a:t>
                      </a:r>
                    </a:p>
                    <a:p>
                      <a:pPr algn="l"/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Much increased awareness 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(and some beneficial annoyance as well)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565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Sirtfi incident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exercises and training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Improved incident response in eduGAIN</a:t>
                      </a:r>
                    </a:p>
                    <a:p>
                      <a:pPr algn="l"/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Response guidelines on readiness and action</a:t>
                      </a: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565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Communications challenge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coordination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Commitment beyond WISE or Sirtfi for challenge coordination in SIGISM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&amp; </a:t>
                      </a:r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REFEDS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565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Attribute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Authority Operations guidance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Better protected community management in the provisioning of data form BPA proxies</a:t>
                      </a: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866659"/>
              </p:ext>
            </p:extLst>
          </p:nvPr>
        </p:nvGraphicFramePr>
        <p:xfrm>
          <a:off x="477520" y="5159032"/>
          <a:ext cx="11145519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 rowSpan="2">
                  <a:txBody>
                    <a:bodyPr/>
                    <a:lstStyle/>
                    <a:p>
                      <a:r>
                        <a:rPr lang="en-US" sz="2200" b="1" i="1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After AARC</a:t>
                      </a:r>
                      <a:endParaRPr lang="en-GB" sz="2200" b="1" i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57A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WISE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Security Communication Challenge Coordination JWG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REFEDS Sirtfi, eduGAIN Security Capability, EGI CSIRT, </a:t>
                      </a:r>
                      <a:r>
                        <a:rPr lang="en-US" sz="2200" baseline="0" noProof="0" dirty="0" err="1" smtClean="0">
                          <a:solidFill>
                            <a:srgbClr val="0C3959"/>
                          </a:solidFill>
                        </a:rPr>
                        <a:t>EOSChub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ISM, and the IGTF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8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Policy and Best Practices Harmonisation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F57A1E"/>
                </a:solidFill>
              </a:rPr>
              <a:t>Task 2</a:t>
            </a:r>
          </a:p>
          <a:p>
            <a:pPr marL="0" indent="0">
              <a:buNone/>
            </a:pPr>
            <a:r>
              <a:rPr lang="en-GB" sz="3600" b="1" dirty="0" smtClean="0">
                <a:solidFill>
                  <a:srgbClr val="F57A1E"/>
                </a:solidFill>
              </a:rPr>
              <a:t>Service Centric Policies</a:t>
            </a:r>
            <a:endParaRPr lang="en-GB" sz="3600" b="1" dirty="0">
              <a:solidFill>
                <a:srgbClr val="F57A1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7" y="1400212"/>
            <a:ext cx="4126680" cy="23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5152768" y="2127397"/>
            <a:ext cx="6526663" cy="1612435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 smtClean="0"/>
              <a:t>Snctfi contributions to the Policy Development Kit</a:t>
            </a:r>
            <a:endParaRPr lang="en-GB" sz="1800" i="1" dirty="0" smtClean="0"/>
          </a:p>
          <a:p>
            <a:pPr marL="0" indent="0">
              <a:buNone/>
            </a:pPr>
            <a:r>
              <a:rPr lang="en-GB" sz="1800" i="1" dirty="0"/>
              <a:t>Data Minimisation at the proxy for access to services</a:t>
            </a:r>
          </a:p>
          <a:p>
            <a:pPr marL="0" indent="0">
              <a:buNone/>
            </a:pPr>
            <a:r>
              <a:rPr lang="en-GB" sz="1800" i="1" dirty="0" smtClean="0"/>
              <a:t>Security </a:t>
            </a:r>
            <a:r>
              <a:rPr lang="en-GB" sz="1800" i="1" dirty="0" smtClean="0"/>
              <a:t>for Collaboration among Infrastructures SCI: </a:t>
            </a:r>
            <a:br>
              <a:rPr lang="en-GB" sz="1800" i="1" dirty="0" smtClean="0"/>
            </a:br>
            <a:r>
              <a:rPr lang="en-GB" sz="1800" i="1" dirty="0" smtClean="0"/>
              <a:t>assessment and peer review </a:t>
            </a:r>
            <a:r>
              <a:rPr lang="en-GB" sz="1800" i="1" dirty="0" smtClean="0"/>
              <a:t>methodology</a:t>
            </a:r>
            <a:endParaRPr lang="en-GB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2091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policy framework for service providers groups and proxies in the BPA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55" y="2595263"/>
            <a:ext cx="3184983" cy="260589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5646" y="1411591"/>
            <a:ext cx="11177767" cy="954107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C3959"/>
                </a:solidFill>
              </a:rPr>
              <a:t>Snctfi</a:t>
            </a:r>
            <a:r>
              <a:rPr lang="en-US" sz="3200" dirty="0" smtClean="0">
                <a:solidFill>
                  <a:srgbClr val="0C3959"/>
                </a:solidFill>
              </a:rPr>
              <a:t> </a:t>
            </a:r>
            <a:br>
              <a:rPr lang="en-US" sz="3200" dirty="0" smtClean="0">
                <a:solidFill>
                  <a:srgbClr val="0C3959"/>
                </a:solidFill>
              </a:rPr>
            </a:br>
            <a:r>
              <a:rPr lang="en-US" sz="2400" i="1" dirty="0" smtClean="0">
                <a:solidFill>
                  <a:srgbClr val="0C3959"/>
                </a:solidFill>
              </a:rPr>
              <a:t>Scalable </a:t>
            </a:r>
            <a:r>
              <a:rPr lang="en-US" sz="2400" i="1" dirty="0">
                <a:solidFill>
                  <a:srgbClr val="0C3959"/>
                </a:solidFill>
              </a:rPr>
              <a:t>Negotiator for a Community Trust </a:t>
            </a:r>
            <a:r>
              <a:rPr lang="en-US" sz="2400" i="1" dirty="0" smtClean="0">
                <a:solidFill>
                  <a:srgbClr val="0C3959"/>
                </a:solidFill>
              </a:rPr>
              <a:t>Framework </a:t>
            </a:r>
            <a:r>
              <a:rPr lang="en-US" sz="2400" i="1" dirty="0">
                <a:solidFill>
                  <a:srgbClr val="0C3959"/>
                </a:solidFill>
              </a:rPr>
              <a:t>in Federated Infrastructures 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5646" y="5485055"/>
            <a:ext cx="11177767" cy="830456"/>
          </a:xfrm>
          <a:prstGeom prst="rect">
            <a:avLst/>
          </a:prstGeom>
          <a:ln>
            <a:solidFill>
              <a:srgbClr val="003F5E"/>
            </a:solidFill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d</a:t>
            </a:r>
            <a:r>
              <a:rPr lang="en-US" sz="2400" dirty="0" smtClean="0"/>
              <a:t>erived from </a:t>
            </a:r>
            <a:r>
              <a:rPr lang="en-US" sz="2400" b="1" dirty="0" smtClean="0"/>
              <a:t>SCIv2</a:t>
            </a:r>
            <a:r>
              <a:rPr lang="en-US" sz="2400" dirty="0" smtClean="0"/>
              <a:t>: framework on </a:t>
            </a:r>
            <a:r>
              <a:rPr lang="en-US" sz="2400" i="1" dirty="0" smtClean="0"/>
              <a:t>Security for Collaboration in Infrastructures</a:t>
            </a:r>
            <a:r>
              <a:rPr lang="en-US" sz="2400" dirty="0" smtClean="0"/>
              <a:t> via </a:t>
            </a:r>
            <a:r>
              <a:rPr lang="en-US" sz="2400" b="1" dirty="0" smtClean="0"/>
              <a:t>WISE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57A1E"/>
                </a:solidFill>
              </a:rPr>
              <a:t>reference policies supporting </a:t>
            </a:r>
            <a:r>
              <a:rPr lang="en-US" sz="2400" i="1" dirty="0" smtClean="0">
                <a:solidFill>
                  <a:srgbClr val="F57A1E"/>
                </a:solidFill>
              </a:rPr>
              <a:t>Snctfi </a:t>
            </a:r>
            <a:r>
              <a:rPr lang="en-US" sz="2400" dirty="0" smtClean="0">
                <a:solidFill>
                  <a:srgbClr val="F57A1E"/>
                </a:solidFill>
              </a:rPr>
              <a:t>fulfilment in the Policy Development Kit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62" y="165672"/>
            <a:ext cx="1458470" cy="10112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916" y="2595263"/>
            <a:ext cx="2341489" cy="260589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22764" y="6550223"/>
            <a:ext cx="4978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57A1E"/>
                </a:solidFill>
              </a:rPr>
              <a:t>graphic </a:t>
            </a:r>
            <a:r>
              <a:rPr lang="en-US" sz="1400" i="1" dirty="0" err="1" smtClean="0">
                <a:solidFill>
                  <a:srgbClr val="F57A1E"/>
                </a:solidFill>
              </a:rPr>
              <a:t>IdP</a:t>
            </a:r>
            <a:r>
              <a:rPr lang="en-US" sz="1400" i="1" dirty="0" smtClean="0">
                <a:solidFill>
                  <a:srgbClr val="F57A1E"/>
                </a:solidFill>
              </a:rPr>
              <a:t>-SP bridge: Lukas </a:t>
            </a:r>
            <a:r>
              <a:rPr lang="en-US" sz="1400" i="1" dirty="0" err="1" smtClean="0">
                <a:solidFill>
                  <a:srgbClr val="F57A1E"/>
                </a:solidFill>
              </a:rPr>
              <a:t>Hammerle</a:t>
            </a:r>
            <a:r>
              <a:rPr lang="en-US" sz="1400" i="1" dirty="0" smtClean="0">
                <a:solidFill>
                  <a:srgbClr val="F57A1E"/>
                </a:solidFill>
              </a:rPr>
              <a:t> and Ann Harding, SWITCH</a:t>
            </a:r>
            <a:endParaRPr lang="en-GB" sz="1400" i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24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the framework: generic and community-targeted guidance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730139" y="2583053"/>
            <a:ext cx="3967680" cy="1384995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C3959"/>
                </a:solidFill>
              </a:rPr>
              <a:t>Snctfi </a:t>
            </a:r>
            <a:r>
              <a:rPr lang="en-US" sz="2800" i="1" dirty="0" smtClean="0">
                <a:solidFill>
                  <a:srgbClr val="0C3959"/>
                </a:solidFill>
              </a:rPr>
              <a:t>covers both </a:t>
            </a:r>
            <a:br>
              <a:rPr lang="en-US" sz="2800" i="1" dirty="0" smtClean="0">
                <a:solidFill>
                  <a:srgbClr val="0C3959"/>
                </a:solidFill>
              </a:rPr>
            </a:br>
            <a:r>
              <a:rPr lang="en-US" sz="2800" dirty="0" smtClean="0">
                <a:solidFill>
                  <a:srgbClr val="0C3959"/>
                </a:solidFill>
              </a:rPr>
              <a:t>service-centric and some researcher-centric </a:t>
            </a:r>
            <a:r>
              <a:rPr lang="en-US" sz="2800" i="1" dirty="0" smtClean="0">
                <a:solidFill>
                  <a:srgbClr val="0C3959"/>
                </a:solidFill>
              </a:rPr>
              <a:t>policies</a:t>
            </a:r>
            <a:endParaRPr lang="en-GB" sz="2800" i="1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0139" y="1400212"/>
            <a:ext cx="3967680" cy="461665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C3959"/>
                </a:solidFill>
              </a:rPr>
              <a:t>aarc-project.eu/guidelines</a:t>
            </a:r>
            <a:endParaRPr lang="en-GB" sz="2400" i="1" dirty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6" y="1400212"/>
            <a:ext cx="6916411" cy="4854655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4766300"/>
            <a:ext cx="6935319" cy="1602104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255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25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Service-centric policies – key elements to our ‘PDK’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79600" y="1305710"/>
            <a:ext cx="8058150" cy="461665"/>
          </a:xfrm>
          <a:prstGeom prst="rect">
            <a:avLst/>
          </a:prstGeom>
          <a:solidFill>
            <a:srgbClr val="FABD90"/>
          </a:solidFill>
          <a:effectLst>
            <a:glow rad="101600">
              <a:srgbClr val="0C3959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C3959"/>
                </a:solidFill>
              </a:rPr>
              <a:t>more on the Policy Development Kit when we get to task 4!</a:t>
            </a:r>
            <a:endParaRPr lang="en-GB" sz="2400" b="1" i="1" dirty="0" smtClean="0">
              <a:solidFill>
                <a:srgbClr val="0C39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46" y="2031088"/>
            <a:ext cx="3572410" cy="4334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4758" y="6527003"/>
            <a:ext cx="430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C3959"/>
                </a:solidFill>
              </a:rPr>
              <a:t>https://aarc-project.eu/policies/policy-development-kit/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08358" y="1951934"/>
            <a:ext cx="7857421" cy="4438738"/>
            <a:chOff x="2232324" y="2139862"/>
            <a:chExt cx="9677402" cy="54668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2324" y="2139862"/>
              <a:ext cx="9658350" cy="8953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2324" y="3106528"/>
              <a:ext cx="9667875" cy="117157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2325" y="4349419"/>
              <a:ext cx="9667875" cy="111442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851" y="5535160"/>
              <a:ext cx="9667875" cy="87630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1851" y="6482776"/>
              <a:ext cx="9667875" cy="11239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4" y="3234919"/>
            <a:ext cx="2651564" cy="17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26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Example: </a:t>
            </a:r>
            <a:r>
              <a:rPr lang="en-US" dirty="0" smtClean="0"/>
              <a:t>Acceptable Authentication Assurance </a:t>
            </a:r>
            <a:br>
              <a:rPr lang="en-US" dirty="0" smtClean="0"/>
            </a:br>
            <a:r>
              <a:rPr lang="en-US" dirty="0" smtClean="0"/>
              <a:t>– enabling flexible user communities by mapping assurance elements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688321" y="1080656"/>
            <a:ext cx="10052709" cy="3903526"/>
            <a:chOff x="688321" y="1080656"/>
            <a:chExt cx="10052709" cy="39035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1" y="1080656"/>
              <a:ext cx="10052709" cy="390352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20587" y="1635956"/>
              <a:ext cx="859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BIRCH</a:t>
              </a:r>
              <a:endParaRPr lang="en-GB" sz="16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90899" y="2980844"/>
              <a:ext cx="10567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ident#</a:t>
              </a:r>
              <a:endParaRPr lang="en-GB" sz="20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77426" y="4275737"/>
              <a:ext cx="13740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DOGWOOD</a:t>
              </a:r>
              <a:endParaRPr lang="en-GB" sz="16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1795" y="2436997"/>
              <a:ext cx="10278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national</a:t>
              </a:r>
              <a:endParaRPr lang="en-GB" sz="16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92592" y="2115587"/>
              <a:ext cx="1476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ID vetting</a:t>
              </a:r>
              <a:endParaRPr lang="en-GB" sz="20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86954" y="3119838"/>
              <a:ext cx="14975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community-</a:t>
              </a:r>
              <a:b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</a:br>
              <a: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based</a:t>
              </a:r>
              <a:endParaRPr lang="en-GB" sz="16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10549" y="2206164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AA-</a:t>
              </a:r>
              <a:endParaRPr lang="en-GB" sz="20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10549" y="4075682"/>
              <a:ext cx="8739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AA++</a:t>
              </a:r>
              <a:endParaRPr lang="en-GB" sz="20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62330" y="2877561"/>
              <a:ext cx="1550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community</a:t>
              </a:r>
              <a:b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</a:br>
              <a:r>
                <a:rPr lang="en-US" sz="16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management</a:t>
              </a:r>
              <a:endParaRPr lang="en-GB" sz="16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4209" y="1230221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ID proven?</a:t>
              </a:r>
              <a:endParaRPr lang="en-GB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76854" y="3661677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ID proven?</a:t>
              </a:r>
              <a:endParaRPr lang="en-GB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51405" y="2832364"/>
              <a:ext cx="1032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C3959"/>
                  </a:solidFill>
                  <a:latin typeface="Segoe Print" panose="02000600000000000000" pitchFamily="2" charset="0"/>
                </a:rPr>
                <a:t>service</a:t>
              </a:r>
              <a:endParaRPr lang="en-GB" sz="2000" dirty="0" smtClean="0">
                <a:solidFill>
                  <a:srgbClr val="0C3959"/>
                </a:solidFill>
                <a:latin typeface="Segoe Print" panose="02000600000000000000" pitchFamily="2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26027" y="4830315"/>
            <a:ext cx="72050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C3959"/>
                </a:solidFill>
              </a:rPr>
              <a:t>Identity vetting can be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C3959"/>
                </a:solidFill>
              </a:rPr>
              <a:t>when credentialing the 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C3959"/>
                </a:solidFill>
              </a:rPr>
              <a:t>on enrolling the user in a community</a:t>
            </a:r>
          </a:p>
          <a:p>
            <a:r>
              <a:rPr lang="en-US" sz="2000" dirty="0" smtClean="0">
                <a:solidFill>
                  <a:srgbClr val="0C3959"/>
                </a:solidFill>
              </a:rPr>
              <a:t>e.g. </a:t>
            </a:r>
            <a:r>
              <a:rPr lang="en-US" sz="2000" i="1" dirty="0" smtClean="0">
                <a:solidFill>
                  <a:srgbClr val="0C3959"/>
                </a:solidFill>
              </a:rPr>
              <a:t>LIGO LSC </a:t>
            </a:r>
            <a:r>
              <a:rPr lang="en-US" sz="2000" dirty="0" smtClean="0">
                <a:solidFill>
                  <a:srgbClr val="0C3959"/>
                </a:solidFill>
              </a:rPr>
              <a:t>always does researcher vetting, and Assurance Policy accommodates linkage in either place – still meeting SP trust needs</a:t>
            </a:r>
            <a:endParaRPr lang="en-GB" sz="2000" dirty="0" smtClean="0">
              <a:solidFill>
                <a:srgbClr val="0C395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340" y="4445014"/>
            <a:ext cx="4096204" cy="2302214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631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35075" y="1439333"/>
            <a:ext cx="8330179" cy="2007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Snctfi </a:t>
            </a:r>
            <a:r>
              <a:rPr lang="en-US" sz="2400" dirty="0" smtClean="0"/>
              <a:t>and </a:t>
            </a:r>
            <a:r>
              <a:rPr lang="en-US" sz="2400" i="1" dirty="0" err="1" smtClean="0"/>
              <a:t>DPCoCo</a:t>
            </a:r>
            <a:r>
              <a:rPr lang="en-US" sz="2400" i="1" dirty="0" smtClean="0"/>
              <a:t> </a:t>
            </a:r>
            <a:r>
              <a:rPr lang="en-US" sz="2400" dirty="0" smtClean="0"/>
              <a:t>jointly provide the transitive trust model</a:t>
            </a:r>
          </a:p>
          <a:p>
            <a:pPr marL="0" indent="0">
              <a:buNone/>
            </a:pPr>
            <a:r>
              <a:rPr lang="en-US" sz="2400" dirty="0" smtClean="0"/>
              <a:t>Common attributes ‘enabling End User to access the Service(s)’ behind a BPA proxy (and its omnidirectional attributes) in Snctfi </a:t>
            </a:r>
            <a:br>
              <a:rPr lang="en-US" sz="2400" dirty="0" smtClean="0"/>
            </a:br>
            <a:r>
              <a:rPr lang="en-US" sz="2400" dirty="0" smtClean="0"/>
              <a:t>is scoped to enable access – in conjunction with </a:t>
            </a:r>
            <a:r>
              <a:rPr lang="en-US" sz="2400" dirty="0" err="1" smtClean="0"/>
              <a:t>DPCoCo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i="1" dirty="0" smtClean="0"/>
              <a:t>allows release of attributes by IdPs and MMS services</a:t>
            </a:r>
            <a:endParaRPr lang="en-GB" sz="24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27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GDPR for BPA and multi-BPA proxy scenarios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9" y="1580083"/>
            <a:ext cx="2834208" cy="2991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08" y="143726"/>
            <a:ext cx="1458470" cy="10112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795" y="3691744"/>
            <a:ext cx="4073038" cy="2880749"/>
          </a:xfrm>
          <a:prstGeom prst="rect">
            <a:avLst/>
          </a:prstGeom>
          <a:ln>
            <a:solidFill>
              <a:srgbClr val="F57A1E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255" y="4295034"/>
            <a:ext cx="5085859" cy="2277459"/>
          </a:xfrm>
          <a:prstGeom prst="rect">
            <a:avLst/>
          </a:prstGeom>
          <a:ln>
            <a:solidFill>
              <a:srgbClr val="F57A1E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813035" y="6525196"/>
            <a:ext cx="9989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57A1E"/>
                </a:solidFill>
              </a:rPr>
              <a:t>GN4 project work on </a:t>
            </a:r>
            <a:r>
              <a:rPr lang="en-GB" sz="1600" b="1" dirty="0" err="1" smtClean="0">
                <a:solidFill>
                  <a:srgbClr val="F57A1E"/>
                </a:solidFill>
              </a:rPr>
              <a:t>DPCoCo</a:t>
            </a:r>
            <a:r>
              <a:rPr lang="en-GB" sz="1600" b="1" dirty="0" smtClean="0">
                <a:solidFill>
                  <a:srgbClr val="F57A1E"/>
                </a:solidFill>
              </a:rPr>
              <a:t>: https</a:t>
            </a:r>
            <a:r>
              <a:rPr lang="en-GB" sz="1600" b="1" dirty="0">
                <a:solidFill>
                  <a:srgbClr val="F57A1E"/>
                </a:solidFill>
              </a:rPr>
              <a:t>://</a:t>
            </a:r>
            <a:r>
              <a:rPr lang="en-GB" sz="1600" b="1" dirty="0" smtClean="0">
                <a:solidFill>
                  <a:srgbClr val="F57A1E"/>
                </a:solidFill>
              </a:rPr>
              <a:t>wiki.refeds.org/display/CODE/Code+of+Conduct+ver+2.0+project and SCI v2</a:t>
            </a:r>
            <a:endParaRPr lang="en-GB" sz="1600" b="1" dirty="0">
              <a:solidFill>
                <a:srgbClr val="F57A1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0696" y="3300919"/>
            <a:ext cx="8754833" cy="646331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0C3959">
                <a:alpha val="60000"/>
              </a:srgbClr>
            </a:glow>
          </a:effectLst>
        </p:spPr>
        <p:txBody>
          <a:bodyPr wrap="square">
            <a:spAutoFit/>
          </a:bodyPr>
          <a:lstStyle/>
          <a:p>
            <a:r>
              <a:rPr lang="en-GB" b="1" dirty="0" smtClean="0">
                <a:hlinkClick r:id="rId6"/>
              </a:rPr>
              <a:t>DNA3.3 (D3.2) </a:t>
            </a:r>
            <a:r>
              <a:rPr lang="en-GB" b="1" dirty="0">
                <a:hlinkClick r:id="rId6"/>
              </a:rPr>
              <a:t>Accounting and Traceability in Multi-Domain Service Provider </a:t>
            </a:r>
            <a:r>
              <a:rPr lang="en-GB" b="1" dirty="0" smtClean="0">
                <a:hlinkClick r:id="rId6"/>
              </a:rPr>
              <a:t>Environments</a:t>
            </a:r>
            <a:endParaRPr lang="en-GB" b="1" dirty="0" smtClean="0"/>
          </a:p>
          <a:p>
            <a:r>
              <a:rPr lang="en-GB" b="1" i="1" dirty="0" smtClean="0"/>
              <a:t>in fact collecting service-centric policy support also for the BPA proxy privacy implications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24639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SCIv2 assessment and peer review – do you want to work with your peer?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392124" y="6445139"/>
            <a:ext cx="3150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57A1E"/>
                </a:solidFill>
              </a:rPr>
              <a:t>http://wise-community.org/sci/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55646" y="1439333"/>
            <a:ext cx="6459504" cy="515135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>
                <a:solidFill>
                  <a:srgbClr val="F57A1E"/>
                </a:solidFill>
              </a:rPr>
              <a:t>SCIv2 </a:t>
            </a:r>
            <a:r>
              <a:rPr lang="en-GB" dirty="0" smtClean="0">
                <a:solidFill>
                  <a:srgbClr val="F57A1E"/>
                </a:solidFill>
              </a:rPr>
              <a:t>proposed assessment model</a:t>
            </a:r>
            <a:endParaRPr lang="en-GB" dirty="0" smtClean="0">
              <a:solidFill>
                <a:srgbClr val="F57A1E"/>
              </a:solidFill>
            </a:endParaRPr>
          </a:p>
          <a:p>
            <a:pPr marL="0" lvl="0" indent="0">
              <a:buNone/>
            </a:pPr>
            <a:r>
              <a:rPr lang="en-GB" sz="1800" b="1" i="1" dirty="0" smtClean="0"/>
              <a:t>Level 0: </a:t>
            </a:r>
            <a:r>
              <a:rPr lang="en-GB" sz="1800" i="1" dirty="0" smtClean="0"/>
              <a:t>Not implemented for critical services;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b="1" i="1" dirty="0" smtClean="0"/>
              <a:t>Level 1: </a:t>
            </a:r>
            <a:r>
              <a:rPr lang="en-GB" sz="1800" i="1" dirty="0" smtClean="0"/>
              <a:t>Implemented for all critical services, but not documented;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b="1" i="1" dirty="0" smtClean="0"/>
              <a:t>Level 2: </a:t>
            </a:r>
            <a:r>
              <a:rPr lang="en-GB" sz="1800" i="1" dirty="0" smtClean="0"/>
              <a:t>Implemented and documented for all critical services;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b="1" i="1" dirty="0" smtClean="0"/>
              <a:t>Level 3:</a:t>
            </a:r>
            <a:r>
              <a:rPr lang="en-GB" sz="1800" i="1" dirty="0" smtClean="0"/>
              <a:t> Implemented, </a:t>
            </a:r>
            <a:r>
              <a:rPr lang="en-GB" sz="1800" i="1" dirty="0" smtClean="0"/>
              <a:t>documented &amp; reviewed </a:t>
            </a:r>
            <a:r>
              <a:rPr lang="en-GB" sz="1800" i="1" dirty="0" smtClean="0"/>
              <a:t>by </a:t>
            </a:r>
            <a:r>
              <a:rPr lang="en-GB" sz="1800" i="1" dirty="0" smtClean="0"/>
              <a:t>a collaborating </a:t>
            </a:r>
            <a:br>
              <a:rPr lang="en-GB" sz="1800" i="1" dirty="0" smtClean="0"/>
            </a:br>
            <a:r>
              <a:rPr lang="en-GB" sz="1800" i="1" dirty="0" smtClean="0"/>
              <a:t>               Infrastructure </a:t>
            </a:r>
            <a:r>
              <a:rPr lang="en-GB" sz="1800" i="1" dirty="0" smtClean="0"/>
              <a:t>or by an independent external body;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b="1" i="1" dirty="0" smtClean="0"/>
              <a:t>“Justifiable exclusion”: </a:t>
            </a:r>
            <a:r>
              <a:rPr lang="en-GB" sz="1800" i="1" dirty="0" smtClean="0"/>
              <a:t>feature not relevant for infrastructure. </a:t>
            </a:r>
            <a:endParaRPr lang="en-GB" sz="1800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F57A1E"/>
                </a:solidFill>
              </a:rPr>
              <a:t>Conclusions</a:t>
            </a:r>
          </a:p>
          <a:p>
            <a:r>
              <a:rPr lang="en-GB" dirty="0" smtClean="0"/>
              <a:t>self-assessment feasible, SCI model emphasises proper elements for </a:t>
            </a:r>
            <a:r>
              <a:rPr lang="en-GB" i="1" dirty="0" smtClean="0"/>
              <a:t>federated </a:t>
            </a:r>
            <a:r>
              <a:rPr lang="en-GB" dirty="0" smtClean="0"/>
              <a:t>access</a:t>
            </a:r>
          </a:p>
          <a:p>
            <a:r>
              <a:rPr lang="en-US" dirty="0" smtClean="0"/>
              <a:t>peer-review extends trust across similar </a:t>
            </a:r>
            <a:r>
              <a:rPr lang="en-US" dirty="0" err="1" smtClean="0"/>
              <a:t>organisations</a:t>
            </a:r>
            <a:endParaRPr lang="en-US" dirty="0" smtClean="0"/>
          </a:p>
          <a:p>
            <a:r>
              <a:rPr lang="en-US" dirty="0" smtClean="0"/>
              <a:t>transparency needed: </a:t>
            </a:r>
            <a:br>
              <a:rPr lang="en-US" dirty="0" smtClean="0"/>
            </a:br>
            <a:r>
              <a:rPr lang="en-US" dirty="0" smtClean="0"/>
              <a:t>infrastructures weigh sub-elements differently!</a:t>
            </a:r>
            <a:r>
              <a:rPr lang="en-GB" dirty="0"/>
              <a:t/>
            </a:r>
            <a:br>
              <a:rPr lang="en-GB" dirty="0"/>
            </a:br>
            <a:r>
              <a:rPr lang="en-GB" i="1" dirty="0" smtClean="0"/>
              <a:t>(no global consensus yet on any weighting method …)</a:t>
            </a:r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7239000" y="1525843"/>
            <a:ext cx="4498122" cy="4646357"/>
            <a:chOff x="5935841" y="1400212"/>
            <a:chExt cx="5214759" cy="52489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841" y="1400212"/>
              <a:ext cx="5214759" cy="5248992"/>
            </a:xfrm>
            <a:prstGeom prst="rect">
              <a:avLst/>
            </a:prstGeom>
            <a:effectLst>
              <a:glow rad="101600">
                <a:srgbClr val="003F5E">
                  <a:alpha val="60000"/>
                </a:srgbClr>
              </a:glo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6012142" y="2038550"/>
              <a:ext cx="5138458" cy="33855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C3959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400" i="1" dirty="0">
                  <a:solidFill>
                    <a:srgbClr val="F57A1E"/>
                  </a:solidFill>
                </a:rPr>
                <a:t>https://wiki.geant.org/display/WISE/SCIV2-WG+documents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5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achievements in Service-Centric Policy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439869"/>
              </p:ext>
            </p:extLst>
          </p:nvPr>
        </p:nvGraphicFramePr>
        <p:xfrm>
          <a:off x="477520" y="1384260"/>
          <a:ext cx="11145519" cy="3712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4152">
                <a:tc>
                  <a:txBody>
                    <a:bodyPr/>
                    <a:lstStyle/>
                    <a:p>
                      <a:r>
                        <a:rPr lang="en-GB" sz="2200" b="0" noProof="0" dirty="0" smtClean="0">
                          <a:solidFill>
                            <a:srgbClr val="0C3959"/>
                          </a:solidFill>
                        </a:rPr>
                        <a:t>Policy templates and guidance </a:t>
                      </a:r>
                      <a:br>
                        <a:rPr lang="en-GB" sz="2200" b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="0" noProof="0" dirty="0" smtClean="0">
                          <a:solidFill>
                            <a:srgbClr val="0C3959"/>
                          </a:solidFill>
                        </a:rPr>
                        <a:t>for</a:t>
                      </a:r>
                      <a:r>
                        <a:rPr lang="en-GB" sz="2200" b="0" baseline="0" noProof="0" dirty="0" smtClean="0">
                          <a:solidFill>
                            <a:srgbClr val="0C3959"/>
                          </a:solidFill>
                        </a:rPr>
                        <a:t> infrastructures and services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Increased interoperability 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by adoption of </a:t>
                      </a:r>
                      <a:r>
                        <a:rPr lang="en-GB" sz="2200" i="1" baseline="0" noProof="0" dirty="0" smtClean="0">
                          <a:solidFill>
                            <a:srgbClr val="0C3959"/>
                          </a:solidFill>
                        </a:rPr>
                        <a:t>Snctfi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795"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Guidance in data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protection in proxies 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for infrastructures for research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Ease 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attribute release by communities 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in BPA scenarios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986"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SCIv2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Assessment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i="1" noProof="0" dirty="0" smtClean="0">
                          <a:solidFill>
                            <a:srgbClr val="0C3959"/>
                          </a:solidFill>
                        </a:rPr>
                        <a:t>Security Collaboration among Infrastructures</a:t>
                      </a:r>
                      <a:endParaRPr lang="en-GB" sz="2200" i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  <a:p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Developed assessment model and 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gained adoption in global WISE-community</a:t>
                      </a: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0592"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Assessment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model based on peer review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Increased trust between infrastructures 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for a broader community at lower cost</a:t>
                      </a: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12308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981500"/>
              </p:ext>
            </p:extLst>
          </p:nvPr>
        </p:nvGraphicFramePr>
        <p:xfrm>
          <a:off x="477520" y="5159032"/>
          <a:ext cx="11145519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 rowSpan="2">
                  <a:txBody>
                    <a:bodyPr/>
                    <a:lstStyle/>
                    <a:p>
                      <a:r>
                        <a:rPr lang="en-US" sz="2200" b="1" i="1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After AARC</a:t>
                      </a:r>
                      <a:endParaRPr lang="en-GB" sz="2200" b="1" i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57A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AEGIS (and WISE SCI WG &amp; IGTF): 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supporting interworking infrastructures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GN4-3 </a:t>
                      </a:r>
                      <a:r>
                        <a:rPr lang="en-US" sz="2200" baseline="0" noProof="0" dirty="0" err="1" smtClean="0">
                          <a:solidFill>
                            <a:srgbClr val="0C3959"/>
                          </a:solidFill>
                        </a:rPr>
                        <a:t>EnCo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: support communities in data protection &amp; policy development kit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6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image07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5646" y="1400212"/>
            <a:ext cx="11124126" cy="5049135"/>
          </a:xfrm>
          <a:prstGeom prst="rect">
            <a:avLst/>
          </a:prstGeom>
          <a:ln/>
        </p:spPr>
      </p:pic>
      <p:sp>
        <p:nvSpPr>
          <p:cNvPr id="6" name="Rectangle 5"/>
          <p:cNvSpPr/>
          <p:nvPr/>
        </p:nvSpPr>
        <p:spPr>
          <a:xfrm>
            <a:off x="2869324" y="2356945"/>
            <a:ext cx="1363717" cy="2554014"/>
          </a:xfrm>
          <a:prstGeom prst="rect">
            <a:avLst/>
          </a:prstGeom>
          <a:noFill/>
          <a:ln w="76200"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324" y="2356945"/>
            <a:ext cx="1382719" cy="25540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646" y="386976"/>
            <a:ext cx="782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C3959"/>
                </a:solidFill>
              </a:rPr>
              <a:t>WP3: Policy and Best Practice Harmonisation</a:t>
            </a:r>
          </a:p>
        </p:txBody>
      </p:sp>
    </p:spTree>
    <p:extLst>
      <p:ext uri="{BB962C8B-B14F-4D97-AF65-F5344CB8AC3E}">
        <p14:creationId xmlns:p14="http://schemas.microsoft.com/office/powerpoint/2010/main" val="34939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81" y="2575886"/>
            <a:ext cx="832188" cy="55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and Best Practices </a:t>
            </a:r>
            <a:r>
              <a:rPr lang="en-US" dirty="0" err="1" smtClean="0"/>
              <a:t>Harmonisation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57A1E"/>
                </a:solidFill>
              </a:rPr>
              <a:t>Task </a:t>
            </a:r>
            <a:r>
              <a:rPr lang="en-US" sz="3600" dirty="0">
                <a:solidFill>
                  <a:srgbClr val="F57A1E"/>
                </a:solidFill>
              </a:rPr>
              <a:t>3</a:t>
            </a:r>
            <a:endParaRPr lang="en-US" sz="3600" dirty="0" smtClean="0">
              <a:solidFill>
                <a:srgbClr val="F57A1E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57A1E"/>
                </a:solidFill>
              </a:rPr>
              <a:t>e-Researcher Centric Policies</a:t>
            </a:r>
            <a:endParaRPr lang="en-US" sz="3600" b="1" dirty="0">
              <a:solidFill>
                <a:srgbClr val="F57A1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5646" y="1400212"/>
            <a:ext cx="4125954" cy="2104402"/>
            <a:chOff x="5696172" y="1603998"/>
            <a:chExt cx="6152522" cy="31380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6172" y="1603998"/>
              <a:ext cx="6152522" cy="1753138"/>
            </a:xfrm>
            <a:prstGeom prst="rect">
              <a:avLst/>
            </a:prstGeom>
            <a:effectLst>
              <a:glow rad="101600">
                <a:srgbClr val="003F5E">
                  <a:alpha val="60000"/>
                </a:srgbClr>
              </a:glo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0413" y="2359910"/>
              <a:ext cx="1675448" cy="1883134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4891" y="2657095"/>
              <a:ext cx="1818233" cy="2084936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46" y="2983459"/>
            <a:ext cx="384725" cy="55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"/>
          <p:cNvSpPr txBox="1">
            <a:spLocks/>
          </p:cNvSpPr>
          <p:nvPr/>
        </p:nvSpPr>
        <p:spPr>
          <a:xfrm>
            <a:off x="5152768" y="2127397"/>
            <a:ext cx="6526663" cy="1612435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 smtClean="0"/>
              <a:t>Identity Assurance and </a:t>
            </a:r>
            <a:r>
              <a:rPr lang="en-US" sz="1800" i="1" dirty="0" smtClean="0"/>
              <a:t>Assurance Framework Mapping</a:t>
            </a:r>
            <a:endParaRPr lang="en-US" sz="1800" i="1" dirty="0" smtClean="0"/>
          </a:p>
          <a:p>
            <a:pPr marL="0" indent="0">
              <a:buNone/>
            </a:pPr>
            <a:r>
              <a:rPr lang="en-US" sz="1800" i="1" dirty="0" smtClean="0"/>
              <a:t>Baseline Acceptable Use Policy and WISE</a:t>
            </a:r>
          </a:p>
          <a:p>
            <a:pPr marL="0" indent="0">
              <a:buNone/>
            </a:pPr>
            <a:r>
              <a:rPr lang="en-US" sz="1800" i="1" dirty="0" smtClean="0"/>
              <a:t>Policies for the Development Kit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37236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6" y="3766991"/>
            <a:ext cx="7369968" cy="263902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10909300" cy="1332442"/>
          </a:xfrm>
        </p:spPr>
        <p:txBody>
          <a:bodyPr/>
          <a:lstStyle/>
          <a:p>
            <a:r>
              <a:rPr lang="en-US" dirty="0" smtClean="0"/>
              <a:t>REFEDS RAF profiles (feasible assurance from all over R&amp;E federations – as far as we can!)</a:t>
            </a:r>
          </a:p>
          <a:p>
            <a:r>
              <a:rPr lang="en-US" dirty="0" smtClean="0"/>
              <a:t>inter-infrastructure profiles and relying-party oriented profiles (IGTF BIRCH, DOGWOOD)</a:t>
            </a:r>
          </a:p>
          <a:p>
            <a:r>
              <a:rPr lang="en-US" dirty="0" smtClean="0"/>
              <a:t>how to express social media assurance, for citizen science and in support of account linking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Assurance – standard profiles and ‘untangling spaghetti’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6822281" y="2948480"/>
            <a:ext cx="5112543" cy="1421027"/>
            <a:chOff x="6522244" y="3119930"/>
            <a:chExt cx="5112543" cy="14210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2244" y="3119930"/>
              <a:ext cx="5112543" cy="1369938"/>
            </a:xfrm>
            <a:prstGeom prst="rect">
              <a:avLst/>
            </a:prstGeom>
            <a:effectLst>
              <a:glow rad="101600">
                <a:srgbClr val="F6791C">
                  <a:alpha val="60000"/>
                </a:srgbClr>
              </a:glo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8600941" y="3894626"/>
              <a:ext cx="29374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F57B20"/>
                  </a:solidFill>
                </a:rPr>
                <a:t>AARC-G021 </a:t>
              </a:r>
              <a:br>
                <a:rPr lang="en-US" b="1" dirty="0" smtClean="0">
                  <a:solidFill>
                    <a:srgbClr val="F57B20"/>
                  </a:solidFill>
                </a:rPr>
              </a:br>
              <a:r>
                <a:rPr lang="en-US" b="1" dirty="0" smtClean="0">
                  <a:solidFill>
                    <a:srgbClr val="F57B20"/>
                  </a:solidFill>
                </a:rPr>
                <a:t>inter-infrastructure adoption</a:t>
              </a:r>
              <a:endParaRPr lang="en-GB" b="1" dirty="0">
                <a:solidFill>
                  <a:srgbClr val="F57B2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3" y="2771776"/>
            <a:ext cx="5450681" cy="3147309"/>
          </a:xfrm>
          <a:prstGeom prst="rect">
            <a:avLst/>
          </a:prstGeom>
          <a:effectLst>
            <a:glow rad="101600">
              <a:srgbClr val="F57B20">
                <a:alpha val="60000"/>
              </a:srgb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7453636" y="6457108"/>
            <a:ext cx="3700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3F5E"/>
                </a:solidFill>
              </a:rPr>
              <a:t>https://www.iana.org/assignments/loa-profiles/</a:t>
            </a:r>
          </a:p>
        </p:txBody>
      </p:sp>
    </p:spTree>
    <p:extLst>
      <p:ext uri="{BB962C8B-B14F-4D97-AF65-F5344CB8AC3E}">
        <p14:creationId xmlns:p14="http://schemas.microsoft.com/office/powerpoint/2010/main" val="422251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46952" y="1168544"/>
            <a:ext cx="5514975" cy="82391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57A1E"/>
                </a:solidFill>
              </a:rPr>
              <a:t>Specific definitive guidance to IdPs and federations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46943" y="2070104"/>
            <a:ext cx="11595436" cy="4335915"/>
          </a:xfrm>
        </p:spPr>
        <p:txBody>
          <a:bodyPr>
            <a:normAutofit/>
          </a:bodyPr>
          <a:lstStyle/>
          <a:p>
            <a:r>
              <a:rPr lang="en-US" b="1" dirty="0" smtClean="0"/>
              <a:t>Uniqueness:</a:t>
            </a:r>
            <a:r>
              <a:rPr lang="en-US" dirty="0" smtClean="0"/>
              <a:t> </a:t>
            </a:r>
            <a:r>
              <a:rPr lang="en-US" dirty="0" smtClean="0"/>
              <a:t>at least </a:t>
            </a:r>
            <a:r>
              <a:rPr lang="en-US" dirty="0" err="1" smtClean="0"/>
              <a:t>ePUID</a:t>
            </a:r>
            <a:r>
              <a:rPr lang="en-US" dirty="0" smtClean="0"/>
              <a:t> or </a:t>
            </a:r>
            <a:r>
              <a:rPr lang="en-US" dirty="0" err="1" smtClean="0"/>
              <a:t>NameID</a:t>
            </a:r>
            <a:endParaRPr lang="en-US" dirty="0"/>
          </a:p>
          <a:p>
            <a:r>
              <a:rPr lang="en-US" b="1" dirty="0" smtClean="0"/>
              <a:t>ID proofing</a:t>
            </a:r>
            <a:r>
              <a:rPr lang="en-US" dirty="0" smtClean="0"/>
              <a:t>: ‘low’ (good for local use),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‘</a:t>
            </a:r>
            <a:r>
              <a:rPr lang="en-US" dirty="0" smtClean="0"/>
              <a:t>medium’ (Kantara LoA2, IGTF BIRCH, eIDAS low</a:t>
            </a:r>
            <a:r>
              <a:rPr lang="en-US" dirty="0" smtClean="0"/>
              <a:t>),</a:t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 smtClean="0"/>
              <a:t>‘high’ (Kantara LoA3, eIDAS substantial)</a:t>
            </a:r>
          </a:p>
          <a:p>
            <a:r>
              <a:rPr lang="en-US" b="1" dirty="0" smtClean="0"/>
              <a:t>Authenticator</a:t>
            </a:r>
            <a:r>
              <a:rPr lang="en-US" dirty="0" smtClean="0"/>
              <a:t>: </a:t>
            </a:r>
            <a:r>
              <a:rPr lang="en-US" dirty="0" smtClean="0"/>
              <a:t>in REFEDS separate profiles, </a:t>
            </a:r>
            <a:br>
              <a:rPr lang="en-US" dirty="0" smtClean="0"/>
            </a:br>
            <a:r>
              <a:rPr lang="en-US" dirty="0" smtClean="0"/>
              <a:t>single (SFA) and </a:t>
            </a:r>
            <a:r>
              <a:rPr lang="en-US" dirty="0" smtClean="0"/>
              <a:t>multi-factor </a:t>
            </a:r>
            <a:r>
              <a:rPr lang="en-US" dirty="0" smtClean="0"/>
              <a:t>(MFA) authenticator</a:t>
            </a:r>
            <a:endParaRPr lang="en-US" dirty="0" smtClean="0"/>
          </a:p>
          <a:p>
            <a:r>
              <a:rPr lang="en-US" b="1" dirty="0" smtClean="0"/>
              <a:t>Freshness</a:t>
            </a:r>
            <a:r>
              <a:rPr lang="en-US" dirty="0" smtClean="0"/>
              <a:t>: better than 1 month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All assurance profiles assume </a:t>
            </a:r>
            <a:br>
              <a:rPr lang="en-US" dirty="0" smtClean="0"/>
            </a:br>
            <a:r>
              <a:rPr lang="en-US" dirty="0" smtClean="0"/>
              <a:t>organizational-level </a:t>
            </a:r>
            <a:r>
              <a:rPr lang="en-US" dirty="0" smtClean="0"/>
              <a:t>authority, </a:t>
            </a:r>
            <a:r>
              <a:rPr lang="en-US" dirty="0" smtClean="0"/>
              <a:t>also </a:t>
            </a:r>
            <a:r>
              <a:rPr lang="en-US" dirty="0" smtClean="0"/>
              <a:t>used </a:t>
            </a:r>
            <a:r>
              <a:rPr lang="en-US" i="1" dirty="0" smtClean="0"/>
              <a:t>by the IdP </a:t>
            </a:r>
            <a:r>
              <a:rPr lang="en-US" dirty="0" smtClean="0"/>
              <a:t>for </a:t>
            </a:r>
            <a:r>
              <a:rPr lang="en-US" dirty="0" smtClean="0"/>
              <a:t>‘real work’, good </a:t>
            </a:r>
            <a:r>
              <a:rPr lang="en-US" dirty="0" smtClean="0"/>
              <a:t>security practices</a:t>
            </a:r>
            <a:endParaRPr lang="en-US" b="1" dirty="0" smtClean="0"/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7" y="1168544"/>
            <a:ext cx="5183188" cy="82391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57A1E"/>
                </a:solidFill>
              </a:rPr>
              <a:t>Logical grouping and profiles </a:t>
            </a:r>
            <a:r>
              <a:rPr lang="en-US" sz="2400" dirty="0" smtClean="0">
                <a:solidFill>
                  <a:srgbClr val="F57A1E"/>
                </a:solidFill>
              </a:rPr>
              <a:t/>
            </a:r>
            <a:br>
              <a:rPr lang="en-US" sz="2400" dirty="0" smtClean="0">
                <a:solidFill>
                  <a:srgbClr val="F57A1E"/>
                </a:solidFill>
              </a:rPr>
            </a:br>
            <a:r>
              <a:rPr lang="en-US" sz="2400" dirty="0" smtClean="0">
                <a:solidFill>
                  <a:srgbClr val="F57A1E"/>
                </a:solidFill>
              </a:rPr>
              <a:t>for </a:t>
            </a:r>
            <a:r>
              <a:rPr lang="en-US" sz="2400" dirty="0">
                <a:solidFill>
                  <a:srgbClr val="F57A1E"/>
                </a:solidFill>
              </a:rPr>
              <a:t>the Infrastructures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Differentiated Assurance Profile – in eduGAIN</a:t>
            </a:r>
            <a:r>
              <a:rPr lang="en-US" dirty="0"/>
              <a:t> </a:t>
            </a:r>
            <a:r>
              <a:rPr lang="en-US" dirty="0" smtClean="0"/>
              <a:t>and REFEDS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6860" y="6438249"/>
            <a:ext cx="9404426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900" dirty="0">
                <a:hlinkClick r:id="rId3"/>
              </a:rPr>
              <a:t>http://</a:t>
            </a:r>
            <a:r>
              <a:rPr lang="en-US" sz="1900" dirty="0" smtClean="0">
                <a:hlinkClick r:id="rId3"/>
              </a:rPr>
              <a:t>refeds.org/assurance</a:t>
            </a:r>
            <a:r>
              <a:rPr lang="en-US" sz="1900" dirty="0" smtClean="0"/>
              <a:t>, </a:t>
            </a:r>
            <a:r>
              <a:rPr lang="en-US" sz="1900" dirty="0" smtClean="0">
                <a:hlinkClick r:id="rId4"/>
              </a:rPr>
              <a:t>https</a:t>
            </a:r>
            <a:r>
              <a:rPr lang="en-US" sz="1900" dirty="0">
                <a:hlinkClick r:id="rId4"/>
              </a:rPr>
              <a:t>://</a:t>
            </a:r>
            <a:r>
              <a:rPr lang="en-US" sz="1900" dirty="0" smtClean="0">
                <a:hlinkClick r:id="rId4"/>
              </a:rPr>
              <a:t>refeds.org/profile/sfa</a:t>
            </a:r>
            <a:r>
              <a:rPr lang="en-US" sz="1900" dirty="0"/>
              <a:t>, </a:t>
            </a:r>
            <a:r>
              <a:rPr lang="en-US" sz="1900" dirty="0" smtClean="0"/>
              <a:t>and </a:t>
            </a:r>
            <a:r>
              <a:rPr lang="en-US" sz="1900" dirty="0" smtClean="0">
                <a:hlinkClick r:id="rId5"/>
              </a:rPr>
              <a:t>https</a:t>
            </a:r>
            <a:r>
              <a:rPr lang="en-US" sz="1900" dirty="0">
                <a:hlinkClick r:id="rId5"/>
              </a:rPr>
              <a:t>://</a:t>
            </a:r>
            <a:r>
              <a:rPr lang="en-US" sz="1900" dirty="0" smtClean="0">
                <a:hlinkClick r:id="rId5"/>
              </a:rPr>
              <a:t>refeds.org/profile/mfa</a:t>
            </a:r>
            <a:endParaRPr lang="en-US" sz="1900" dirty="0"/>
          </a:p>
        </p:txBody>
      </p:sp>
      <p:sp>
        <p:nvSpPr>
          <p:cNvPr id="10" name="Rectangle 9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AARC-1 Refresher</a:t>
            </a:r>
            <a:endParaRPr lang="en-US" sz="2000" b="1" dirty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7" y="2089293"/>
            <a:ext cx="5842256" cy="29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11428068" cy="231336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Two representative use cases from the AARC Pilots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Sensitive data – assurance must stand up to scrutiny, and seen in conjunction with other standards</a:t>
            </a:r>
            <a:endParaRPr lang="en-GB" dirty="0" smtClean="0"/>
          </a:p>
          <a:p>
            <a:r>
              <a:rPr lang="en-GB" dirty="0" smtClean="0"/>
              <a:t>Retrieval </a:t>
            </a:r>
            <a:r>
              <a:rPr lang="en-GB" dirty="0"/>
              <a:t>of data from medical data </a:t>
            </a:r>
            <a:r>
              <a:rPr lang="en-GB" dirty="0" smtClean="0"/>
              <a:t>repository</a:t>
            </a:r>
            <a:br>
              <a:rPr lang="en-GB" dirty="0" smtClean="0"/>
            </a:br>
            <a:r>
              <a:rPr lang="en-GB" i="1" dirty="0" smtClean="0"/>
              <a:t>BBMRI-ERIC Colorectal Cancer Cohort study data</a:t>
            </a:r>
            <a:endParaRPr lang="en-GB" dirty="0" smtClean="0"/>
          </a:p>
          <a:p>
            <a:r>
              <a:rPr lang="en-GB" dirty="0" smtClean="0"/>
              <a:t>Processing </a:t>
            </a:r>
            <a:r>
              <a:rPr lang="en-GB" dirty="0"/>
              <a:t>personal data on secure computing </a:t>
            </a:r>
            <a:r>
              <a:rPr lang="en-GB" dirty="0" smtClean="0"/>
              <a:t>infrastructures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i="1" dirty="0" err="1" smtClean="0"/>
              <a:t>BioBankCloud</a:t>
            </a:r>
            <a:r>
              <a:rPr lang="en-GB" i="1" dirty="0" smtClean="0"/>
              <a:t>, TSD Trusted Sensitive Data, MOSLER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e-Infra &amp; Research Infra: high-assurance use cases – does it stand the test?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542" y="2273265"/>
            <a:ext cx="4247747" cy="160379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grpSp>
        <p:nvGrpSpPr>
          <p:cNvPr id="9" name="Group 8"/>
          <p:cNvGrpSpPr/>
          <p:nvPr/>
        </p:nvGrpSpPr>
        <p:grpSpPr>
          <a:xfrm>
            <a:off x="1324050" y="3668230"/>
            <a:ext cx="6576365" cy="2990451"/>
            <a:chOff x="2670047" y="3786203"/>
            <a:chExt cx="6576365" cy="29904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0047" y="3786203"/>
              <a:ext cx="6576365" cy="2990451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2728570" y="4476902"/>
              <a:ext cx="6466636" cy="512064"/>
            </a:xfrm>
            <a:prstGeom prst="rect">
              <a:avLst/>
            </a:prstGeom>
            <a:noFill/>
            <a:ln w="28575">
              <a:solidFill>
                <a:srgbClr val="F57A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754" y="4307255"/>
            <a:ext cx="4638675" cy="2038350"/>
          </a:xfrm>
          <a:prstGeom prst="rect">
            <a:avLst/>
          </a:prstGeom>
          <a:effectLst>
            <a:outerShdw blurRad="622300" sx="119000" sy="119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8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61" y="1293296"/>
            <a:ext cx="11866836" cy="49465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REFEDS RAF Assurance in relation to Kantara, eIDAS, and IGTF profiles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057" y="920327"/>
            <a:ext cx="3865351" cy="1698532"/>
          </a:xfrm>
          <a:prstGeom prst="rect">
            <a:avLst/>
          </a:prstGeom>
          <a:effectLst>
            <a:outerShdw blurRad="622300" sx="119000" sy="119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8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33" y="1704549"/>
            <a:ext cx="9759917" cy="45820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Untangling Assurance </a:t>
            </a:r>
            <a:r>
              <a:rPr lang="en-US" dirty="0" smtClean="0"/>
              <a:t>Spaghetti:</a:t>
            </a:r>
            <a:br>
              <a:rPr lang="en-US" dirty="0" smtClean="0"/>
            </a:br>
            <a:r>
              <a:rPr lang="en-US" dirty="0" smtClean="0"/>
              <a:t>Comparison </a:t>
            </a:r>
            <a:r>
              <a:rPr lang="en-US" dirty="0"/>
              <a:t>Guide to Identity Assurance Mappings for Infrastructures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319" y="5259621"/>
            <a:ext cx="6060281" cy="881622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3955404" y="6421640"/>
            <a:ext cx="3931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3F5E"/>
                </a:solidFill>
              </a:rPr>
              <a:t>https://aarc-project.eu/guidelines/aarc-i050/</a:t>
            </a:r>
          </a:p>
        </p:txBody>
      </p:sp>
    </p:spTree>
    <p:extLst>
      <p:ext uri="{BB962C8B-B14F-4D97-AF65-F5344CB8AC3E}">
        <p14:creationId xmlns:p14="http://schemas.microsoft.com/office/powerpoint/2010/main" val="10273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the graphs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142" y="1591464"/>
            <a:ext cx="3997063" cy="1252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391" y="2956703"/>
            <a:ext cx="2680365" cy="1331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679" y="439765"/>
            <a:ext cx="3826631" cy="6076226"/>
          </a:xfrm>
          <a:prstGeom prst="rect">
            <a:avLst/>
          </a:prstGeom>
          <a:effectLst>
            <a:glow rad="101600">
              <a:srgbClr val="003959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23" y="3101284"/>
            <a:ext cx="3670199" cy="3119867"/>
          </a:xfrm>
          <a:prstGeom prst="rect">
            <a:avLst/>
          </a:prstGeom>
          <a:effectLst>
            <a:glow rad="101600">
              <a:srgbClr val="003959">
                <a:alpha val="60000"/>
              </a:srgb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47185" y="1494193"/>
            <a:ext cx="409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6791C"/>
                </a:solidFill>
              </a:rPr>
              <a:t>on </a:t>
            </a:r>
            <a:r>
              <a:rPr lang="en-GB" b="1" dirty="0">
                <a:solidFill>
                  <a:srgbClr val="F6791C"/>
                </a:solidFill>
              </a:rPr>
              <a:t>context and missing ‘breadcrumbs</a:t>
            </a:r>
            <a:r>
              <a:rPr lang="en-GB" b="1" dirty="0" smtClean="0">
                <a:solidFill>
                  <a:srgbClr val="F6791C"/>
                </a:solidFill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6791C"/>
                </a:solidFill>
              </a:rPr>
              <a:t>components vs.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6791C"/>
                </a:solidFill>
              </a:rPr>
              <a:t>implicit trust vs. completeness</a:t>
            </a:r>
            <a:endParaRPr lang="en-GB" b="1" dirty="0">
              <a:solidFill>
                <a:srgbClr val="F679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8150858" cy="473763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Answering the questions </a:t>
            </a:r>
          </a:p>
          <a:p>
            <a:r>
              <a:rPr lang="en-US" dirty="0" smtClean="0"/>
              <a:t>why are there so many Assurance Frameworks</a:t>
            </a:r>
          </a:p>
          <a:p>
            <a:r>
              <a:rPr lang="en-US" dirty="0" smtClean="0"/>
              <a:t>why are the academic and research ones different</a:t>
            </a:r>
          </a:p>
          <a:p>
            <a:r>
              <a:rPr lang="en-US" dirty="0" smtClean="0"/>
              <a:t>why is there more than one for each</a:t>
            </a:r>
          </a:p>
          <a:p>
            <a:r>
              <a:rPr lang="en-US" dirty="0" smtClean="0"/>
              <a:t>how do they compare? what are the unique features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57A1E"/>
                </a:solidFill>
              </a:rPr>
              <a:t>We attempted to answer your request </a:t>
            </a:r>
            <a:r>
              <a:rPr lang="en-US" dirty="0" smtClean="0">
                <a:solidFill>
                  <a:srgbClr val="F57A1E"/>
                </a:solidFill>
                <a:sym typeface="Wingdings" panose="05000000000000000000" pitchFamily="2" charset="2"/>
              </a:rPr>
              <a:t>… at TIIME and in </a:t>
            </a:r>
            <a:r>
              <a:rPr lang="en-US" b="1" dirty="0" smtClean="0">
                <a:solidFill>
                  <a:srgbClr val="F57A1E"/>
                </a:solidFill>
                <a:sym typeface="Wingdings" panose="05000000000000000000" pitchFamily="2" charset="2"/>
              </a:rPr>
              <a:t>AARC-I050!</a:t>
            </a:r>
            <a:endParaRPr lang="en-GB" b="1" dirty="0">
              <a:solidFill>
                <a:srgbClr val="F57A1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mapping exercise – the AARC-I050 white paper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947" y="1506561"/>
            <a:ext cx="3185555" cy="4603175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44502" y="3963931"/>
            <a:ext cx="8239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C3959"/>
                </a:solidFill>
              </a:rPr>
              <a:t>addressing different audiences: 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IdP feasibility vs SP minimal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C3959"/>
                </a:solidFill>
              </a:rPr>
              <a:t>orthogonality vs component-suite approach (profiles)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3959"/>
                </a:solidFill>
              </a:rPr>
              <a:t>completeness vs </a:t>
            </a:r>
            <a:r>
              <a:rPr lang="en-US" sz="2400" dirty="0" smtClean="0">
                <a:solidFill>
                  <a:srgbClr val="0C3959"/>
                </a:solidFill>
              </a:rPr>
              <a:t>community-focused: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leveraging </a:t>
            </a:r>
            <a:r>
              <a:rPr lang="en-US" sz="2400" dirty="0">
                <a:solidFill>
                  <a:srgbClr val="0C3959"/>
                </a:solidFill>
              </a:rPr>
              <a:t>common </a:t>
            </a:r>
            <a:r>
              <a:rPr lang="en-US" sz="2400" dirty="0" smtClean="0">
                <a:solidFill>
                  <a:srgbClr val="0C3959"/>
                </a:solidFill>
              </a:rPr>
              <a:t>understanding, 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… </a:t>
            </a:r>
            <a:r>
              <a:rPr lang="en-US" sz="2400" i="1" dirty="0" smtClean="0">
                <a:solidFill>
                  <a:srgbClr val="0C3959"/>
                </a:solidFill>
              </a:rPr>
              <a:t>and forgetting </a:t>
            </a:r>
            <a:r>
              <a:rPr lang="en-US" sz="2400" i="1" dirty="0">
                <a:solidFill>
                  <a:srgbClr val="0C3959"/>
                </a:solidFill>
              </a:rPr>
              <a:t>the grains of rice on how we got </a:t>
            </a:r>
            <a:r>
              <a:rPr lang="en-US" sz="2400" i="1" dirty="0" smtClean="0">
                <a:solidFill>
                  <a:srgbClr val="0C3959"/>
                </a:solidFill>
              </a:rPr>
              <a:t>there</a:t>
            </a:r>
            <a:endParaRPr lang="en-US" sz="2400" i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Divergence and convergence – the AUP Alignment Study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1400211"/>
            <a:ext cx="8368958" cy="30565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3092199" y="2512482"/>
            <a:ext cx="836334" cy="868493"/>
          </a:xfrm>
          <a:prstGeom prst="line">
            <a:avLst/>
          </a:prstGeom>
          <a:ln w="57150">
            <a:solidFill>
              <a:srgbClr val="0C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28533" y="2512482"/>
            <a:ext cx="1253067" cy="573617"/>
          </a:xfrm>
          <a:prstGeom prst="rect">
            <a:avLst/>
          </a:prstGeom>
          <a:noFill/>
          <a:ln w="57150"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5181600" y="2512482"/>
            <a:ext cx="4549045" cy="868493"/>
          </a:xfrm>
          <a:prstGeom prst="line">
            <a:avLst/>
          </a:prstGeom>
          <a:ln w="57150">
            <a:solidFill>
              <a:srgbClr val="0C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199" y="3380975"/>
            <a:ext cx="6638446" cy="2757494"/>
          </a:xfrm>
          <a:prstGeom prst="rect">
            <a:avLst/>
          </a:prstGeom>
          <a:ln w="28575">
            <a:solidFill>
              <a:srgbClr val="0C395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23" y="2228368"/>
            <a:ext cx="2249177" cy="2954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5732" y="6417977"/>
            <a:ext cx="4771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C3959"/>
                </a:solidFill>
              </a:rPr>
              <a:t>Image: </a:t>
            </a:r>
            <a:r>
              <a:rPr lang="en-US" sz="1400" i="1" dirty="0" err="1" smtClean="0">
                <a:solidFill>
                  <a:srgbClr val="0C3959"/>
                </a:solidFill>
              </a:rPr>
              <a:t>Mozes</a:t>
            </a:r>
            <a:r>
              <a:rPr lang="en-US" sz="1400" i="1" dirty="0" smtClean="0">
                <a:solidFill>
                  <a:srgbClr val="0C3959"/>
                </a:solidFill>
              </a:rPr>
              <a:t> </a:t>
            </a:r>
            <a:r>
              <a:rPr lang="en-US" sz="1400" i="1" dirty="0" err="1" smtClean="0">
                <a:solidFill>
                  <a:srgbClr val="0C3959"/>
                </a:solidFill>
              </a:rPr>
              <a:t>en</a:t>
            </a:r>
            <a:r>
              <a:rPr lang="en-US" sz="1400" i="1" dirty="0" smtClean="0">
                <a:solidFill>
                  <a:srgbClr val="0C3959"/>
                </a:solidFill>
              </a:rPr>
              <a:t> de </a:t>
            </a:r>
            <a:r>
              <a:rPr lang="en-US" sz="1400" i="1" dirty="0" err="1" smtClean="0">
                <a:solidFill>
                  <a:srgbClr val="0C3959"/>
                </a:solidFill>
              </a:rPr>
              <a:t>tafelen</a:t>
            </a:r>
            <a:r>
              <a:rPr lang="en-US" sz="1400" i="1" dirty="0" smtClean="0">
                <a:solidFill>
                  <a:srgbClr val="0C3959"/>
                </a:solidFill>
              </a:rPr>
              <a:t> der Wet, Rembrandt van Rijn, 1659</a:t>
            </a:r>
            <a:endParaRPr lang="en-GB" sz="1400" i="1" dirty="0">
              <a:solidFill>
                <a:srgbClr val="0C395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9800000">
            <a:off x="10250132" y="471672"/>
            <a:ext cx="1735282" cy="592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C3959"/>
                </a:solidFill>
              </a:rPr>
              <a:t>As seen in PY1</a:t>
            </a:r>
            <a:endParaRPr lang="en-US" sz="20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5646" y="1316320"/>
            <a:ext cx="3532367" cy="1134887"/>
          </a:xfrm>
          <a:ln>
            <a:solidFill>
              <a:srgbClr val="F57A1E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</a:t>
            </a:r>
            <a:r>
              <a:rPr lang="en-US" sz="2400" dirty="0" smtClean="0"/>
              <a:t>mpractical to present user ‘click-through’ screens on each individual service</a:t>
            </a:r>
            <a:endParaRPr lang="en-GB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39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Acceptable Use Policy and data release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55646" y="4218534"/>
            <a:ext cx="10770727" cy="1928693"/>
          </a:xfrm>
          <a:prstGeom prst="rect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C3959"/>
                </a:solidFill>
              </a:rPr>
              <a:t>Common baseline AUP </a:t>
            </a:r>
            <a:br>
              <a:rPr lang="en-US" sz="2800" b="1" dirty="0" smtClean="0">
                <a:solidFill>
                  <a:srgbClr val="0C3959"/>
                </a:solidFill>
              </a:rPr>
            </a:br>
            <a:r>
              <a:rPr lang="en-US" sz="2800" b="1" dirty="0" smtClean="0">
                <a:solidFill>
                  <a:srgbClr val="0C3959"/>
                </a:solidFill>
              </a:rPr>
              <a:t>for e-Infrastructures and Research Communities</a:t>
            </a:r>
            <a:br>
              <a:rPr lang="en-US" sz="2800" b="1" dirty="0" smtClean="0">
                <a:solidFill>
                  <a:srgbClr val="0C3959"/>
                </a:solidFill>
              </a:rPr>
            </a:br>
            <a:endParaRPr lang="en-US" sz="2800" b="1" dirty="0">
              <a:solidFill>
                <a:srgbClr val="0C3959"/>
              </a:solidFill>
            </a:endParaRPr>
          </a:p>
          <a:p>
            <a:pPr algn="ctr"/>
            <a:r>
              <a:rPr lang="en-US" sz="2800" b="1" i="1" dirty="0" smtClean="0">
                <a:solidFill>
                  <a:srgbClr val="0C3959"/>
                </a:solidFill>
              </a:rPr>
              <a:t>WISE </a:t>
            </a:r>
            <a:r>
              <a:rPr lang="en-GB" sz="2800" b="1" i="1" dirty="0">
                <a:solidFill>
                  <a:srgbClr val="0C3959"/>
                </a:solidFill>
              </a:rPr>
              <a:t>Baseline Acceptable Use Policy and Conditions of Use</a:t>
            </a:r>
            <a:endParaRPr lang="en-GB" sz="2800" i="1" dirty="0">
              <a:solidFill>
                <a:srgbClr val="0C395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4983" y="3465498"/>
            <a:ext cx="3886589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 Cluster-specific terms &amp; conditions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94752" y="3465498"/>
            <a:ext cx="2069457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specific terms &amp; conditions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774983" y="2712462"/>
            <a:ext cx="1895252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conditions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55646" y="3065929"/>
            <a:ext cx="2028332" cy="1052712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specific terms &amp; conditions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179085" y="6445862"/>
            <a:ext cx="9078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https://wiki.geant.org/display/WISE/Baseline+Acceptable+Use+Policy+and+Conditions+of+Use</a:t>
            </a:r>
          </a:p>
        </p:txBody>
      </p:sp>
      <p:sp>
        <p:nvSpPr>
          <p:cNvPr id="11" name="TextBox 10"/>
          <p:cNvSpPr txBox="1"/>
          <p:nvPr/>
        </p:nvSpPr>
        <p:spPr>
          <a:xfrm rot="20700000">
            <a:off x="117749" y="4875522"/>
            <a:ext cx="2170787" cy="430887"/>
          </a:xfrm>
          <a:prstGeom prst="rect">
            <a:avLst/>
          </a:prstGeom>
          <a:solidFill>
            <a:srgbClr val="AFBEC9"/>
          </a:solidFill>
          <a:ln>
            <a:solidFill>
              <a:srgbClr val="0C395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100" dirty="0" smtClean="0"/>
              <a:t>Also picked up</a:t>
            </a:r>
            <a:r>
              <a:rPr lang="en-GB" sz="1100" dirty="0"/>
              <a:t> </a:t>
            </a:r>
            <a:r>
              <a:rPr lang="en-GB" sz="1100" dirty="0" smtClean="0"/>
              <a:t>by e.g. SURF SCZ, </a:t>
            </a:r>
            <a:br>
              <a:rPr lang="en-GB" sz="1100" dirty="0" smtClean="0"/>
            </a:br>
            <a:r>
              <a:rPr lang="en-GB" sz="1100" dirty="0" err="1" smtClean="0"/>
              <a:t>eduTEAMS</a:t>
            </a:r>
            <a:r>
              <a:rPr lang="en-GB" sz="1100" dirty="0" smtClean="0"/>
              <a:t>, </a:t>
            </a:r>
            <a:r>
              <a:rPr lang="en-GB" sz="1100" dirty="0" err="1" smtClean="0"/>
              <a:t>CheckIn</a:t>
            </a:r>
            <a:r>
              <a:rPr lang="en-GB" sz="1100" dirty="0" smtClean="0"/>
              <a:t>, Vorarlberg, …</a:t>
            </a:r>
            <a:endParaRPr lang="en-GB" sz="11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18" y="143867"/>
            <a:ext cx="4648200" cy="3022497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949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4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“NA3” Policy and Best Practice </a:t>
            </a:r>
            <a:r>
              <a:rPr lang="en-US" dirty="0" err="1"/>
              <a:t>Harmonisation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73732007"/>
              </p:ext>
            </p:extLst>
          </p:nvPr>
        </p:nvGraphicFramePr>
        <p:xfrm>
          <a:off x="455646" y="1400212"/>
          <a:ext cx="11224820" cy="4881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54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98" y="2081049"/>
            <a:ext cx="3629989" cy="2995448"/>
          </a:xfrm>
          <a:prstGeom prst="rect">
            <a:avLst/>
          </a:prstGeom>
          <a:ln>
            <a:solidFill>
              <a:srgbClr val="0C3959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AUP at WISE SCI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024561" y="1289852"/>
            <a:ext cx="78941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C3959"/>
                </a:solidFill>
              </a:rPr>
              <a:t>shown only once </a:t>
            </a:r>
            <a:r>
              <a:rPr lang="en-GB" sz="2400" dirty="0">
                <a:solidFill>
                  <a:srgbClr val="0C3959"/>
                </a:solidFill>
              </a:rPr>
              <a:t>to </a:t>
            </a:r>
            <a:r>
              <a:rPr lang="en-GB" sz="2400" dirty="0" smtClean="0">
                <a:solidFill>
                  <a:srgbClr val="0C3959"/>
                </a:solidFill>
              </a:rPr>
              <a:t>user during registration</a:t>
            </a:r>
            <a:endParaRPr lang="en-GB" sz="2400" dirty="0">
              <a:solidFill>
                <a:srgbClr val="0C3959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C3959"/>
                </a:solidFill>
              </a:rPr>
              <a:t>information </a:t>
            </a:r>
            <a:r>
              <a:rPr lang="en-GB" sz="2400" dirty="0">
                <a:solidFill>
                  <a:srgbClr val="0C3959"/>
                </a:solidFill>
              </a:rPr>
              <a:t>on </a:t>
            </a:r>
            <a:r>
              <a:rPr lang="en-GB" sz="2400" b="1" i="1" dirty="0">
                <a:solidFill>
                  <a:srgbClr val="0C3959"/>
                </a:solidFill>
              </a:rPr>
              <a:t>expected behaviour </a:t>
            </a:r>
            <a:r>
              <a:rPr lang="en-GB" sz="2400" dirty="0">
                <a:solidFill>
                  <a:srgbClr val="0C3959"/>
                </a:solidFill>
              </a:rPr>
              <a:t>and restrictions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C3959"/>
                </a:solidFill>
              </a:rPr>
              <a:t>can </a:t>
            </a:r>
            <a:r>
              <a:rPr lang="en-GB" sz="2400" b="1" i="1" dirty="0" smtClean="0">
                <a:solidFill>
                  <a:srgbClr val="0C3959"/>
                </a:solidFill>
              </a:rPr>
              <a:t>optionally</a:t>
            </a:r>
            <a:r>
              <a:rPr lang="en-GB" sz="2400" b="1" dirty="0" smtClean="0">
                <a:solidFill>
                  <a:srgbClr val="0C3959"/>
                </a:solidFill>
              </a:rPr>
              <a:t> </a:t>
            </a:r>
            <a:r>
              <a:rPr lang="en-GB" sz="2400" b="1" dirty="0">
                <a:solidFill>
                  <a:srgbClr val="0C3959"/>
                </a:solidFill>
              </a:rPr>
              <a:t>be augmented </a:t>
            </a:r>
            <a:r>
              <a:rPr lang="en-GB" sz="2400" dirty="0" smtClean="0">
                <a:solidFill>
                  <a:srgbClr val="0C3959"/>
                </a:solidFill>
              </a:rPr>
              <a:t>with </a:t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additional </a:t>
            </a:r>
            <a:r>
              <a:rPr lang="en-GB" sz="2400" dirty="0">
                <a:solidFill>
                  <a:srgbClr val="0C3959"/>
                </a:solidFill>
              </a:rPr>
              <a:t>community or infrastructure </a:t>
            </a:r>
            <a:r>
              <a:rPr lang="en-GB" sz="2400" dirty="0" smtClean="0">
                <a:solidFill>
                  <a:srgbClr val="0C3959"/>
                </a:solidFill>
              </a:rPr>
              <a:t>specific clauses</a:t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i="1" dirty="0" smtClean="0">
                <a:solidFill>
                  <a:srgbClr val="0C3959"/>
                </a:solidFill>
              </a:rPr>
              <a:t>but numbered </a:t>
            </a:r>
            <a:r>
              <a:rPr lang="en-GB" sz="2400" i="1" dirty="0">
                <a:solidFill>
                  <a:srgbClr val="0C3959"/>
                </a:solidFill>
              </a:rPr>
              <a:t>clauses should not be changed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C3959"/>
                </a:solidFill>
              </a:rPr>
              <a:t>registration </a:t>
            </a:r>
            <a:r>
              <a:rPr lang="en-GB" sz="2400" dirty="0">
                <a:solidFill>
                  <a:srgbClr val="0C3959"/>
                </a:solidFill>
              </a:rPr>
              <a:t>point </a:t>
            </a:r>
            <a:r>
              <a:rPr lang="en-GB" sz="2400" dirty="0" smtClean="0">
                <a:solidFill>
                  <a:srgbClr val="0C3959"/>
                </a:solidFill>
              </a:rPr>
              <a:t>may </a:t>
            </a:r>
            <a:r>
              <a:rPr lang="en-GB" sz="2400" dirty="0">
                <a:solidFill>
                  <a:srgbClr val="0C3959"/>
                </a:solidFill>
              </a:rPr>
              <a:t>be operated directly by </a:t>
            </a:r>
            <a:r>
              <a:rPr lang="en-GB" sz="2400" dirty="0" smtClean="0">
                <a:solidFill>
                  <a:srgbClr val="0C3959"/>
                </a:solidFill>
              </a:rPr>
              <a:t>research </a:t>
            </a:r>
            <a:r>
              <a:rPr lang="en-GB" sz="2400" dirty="0">
                <a:solidFill>
                  <a:srgbClr val="0C3959"/>
                </a:solidFill>
              </a:rPr>
              <a:t>community or by </a:t>
            </a:r>
            <a:r>
              <a:rPr lang="en-GB" sz="2400" dirty="0" smtClean="0">
                <a:solidFill>
                  <a:srgbClr val="0C3959"/>
                </a:solidFill>
              </a:rPr>
              <a:t>third </a:t>
            </a:r>
            <a:r>
              <a:rPr lang="en-GB" sz="2400" dirty="0">
                <a:solidFill>
                  <a:srgbClr val="0C3959"/>
                </a:solidFill>
              </a:rPr>
              <a:t>party on </a:t>
            </a:r>
            <a:r>
              <a:rPr lang="en-GB" sz="2400" dirty="0" smtClean="0">
                <a:solidFill>
                  <a:srgbClr val="0C3959"/>
                </a:solidFill>
              </a:rPr>
              <a:t>community's behalf</a:t>
            </a:r>
          </a:p>
          <a:p>
            <a:endParaRPr lang="en-GB" sz="1200" dirty="0">
              <a:solidFill>
                <a:srgbClr val="0C3959"/>
              </a:solidFill>
            </a:endParaRPr>
          </a:p>
          <a:p>
            <a:r>
              <a:rPr lang="en-GB" sz="2400" b="1" dirty="0">
                <a:solidFill>
                  <a:srgbClr val="F57A1E"/>
                </a:solidFill>
              </a:rPr>
              <a:t>Other information shown to user during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C3959"/>
                </a:solidFill>
              </a:rPr>
              <a:t>Privacy Notice </a:t>
            </a:r>
            <a:r>
              <a:rPr lang="en-GB" sz="2400" dirty="0" smtClean="0">
                <a:solidFill>
                  <a:srgbClr val="0C3959"/>
                </a:solidFill>
              </a:rPr>
              <a:t>– information about </a:t>
            </a:r>
            <a:r>
              <a:rPr lang="en-GB" sz="2400" dirty="0" smtClean="0">
                <a:solidFill>
                  <a:srgbClr val="0C3959"/>
                </a:solidFill>
              </a:rPr>
              <a:t>processing &amp; user rights</a:t>
            </a:r>
            <a:endParaRPr lang="en-GB" sz="2400" dirty="0">
              <a:solidFill>
                <a:srgbClr val="0C3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0C3959"/>
                </a:solidFill>
              </a:rPr>
              <a:t>Service Level Agreements </a:t>
            </a:r>
            <a:r>
              <a:rPr lang="en-GB" sz="2400" dirty="0" smtClean="0">
                <a:solidFill>
                  <a:srgbClr val="0C3959"/>
                </a:solidFill>
              </a:rPr>
              <a:t>– information </a:t>
            </a:r>
            <a:r>
              <a:rPr lang="en-GB" sz="2400" dirty="0">
                <a:solidFill>
                  <a:srgbClr val="0C3959"/>
                </a:solidFill>
              </a:rPr>
              <a:t>about what </a:t>
            </a:r>
            <a:r>
              <a:rPr lang="en-GB" sz="2400" dirty="0" smtClean="0">
                <a:solidFill>
                  <a:srgbClr val="0C3959"/>
                </a:solidFill>
              </a:rPr>
              <a:t>user </a:t>
            </a:r>
            <a:r>
              <a:rPr lang="en-GB" sz="2400" dirty="0" smtClean="0">
                <a:solidFill>
                  <a:srgbClr val="0C3959"/>
                </a:solidFill>
              </a:rPr>
              <a:t/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	can </a:t>
            </a:r>
            <a:r>
              <a:rPr lang="en-GB" sz="2400" dirty="0">
                <a:solidFill>
                  <a:srgbClr val="0C3959"/>
                </a:solidFill>
              </a:rPr>
              <a:t>expect from the service in terms of </a:t>
            </a:r>
            <a:r>
              <a:rPr lang="en-GB" sz="2400" dirty="0" smtClean="0">
                <a:solidFill>
                  <a:srgbClr val="0C3959"/>
                </a:solidFill>
              </a:rPr>
              <a:t>‘quality’</a:t>
            </a:r>
            <a:endParaRPr lang="en-GB" sz="2400" dirty="0">
              <a:solidFill>
                <a:srgbClr val="0C39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 smtClean="0">
                <a:solidFill>
                  <a:srgbClr val="0C3959"/>
                </a:solidFill>
              </a:rPr>
              <a:t>Terms </a:t>
            </a:r>
            <a:r>
              <a:rPr lang="en-GB" sz="2400" i="1" dirty="0">
                <a:solidFill>
                  <a:srgbClr val="0C3959"/>
                </a:solidFill>
              </a:rPr>
              <a:t>of </a:t>
            </a:r>
            <a:r>
              <a:rPr lang="en-GB" sz="2400" i="1" dirty="0" smtClean="0">
                <a:solidFill>
                  <a:srgbClr val="0C3959"/>
                </a:solidFill>
              </a:rPr>
              <a:t>Service </a:t>
            </a:r>
            <a:r>
              <a:rPr lang="en-GB" sz="2400" dirty="0" smtClean="0">
                <a:solidFill>
                  <a:srgbClr val="0C3959"/>
                </a:solidFill>
              </a:rPr>
              <a:t>– optional, with the ‘benefits’ to the user</a:t>
            </a:r>
            <a:endParaRPr lang="en-GB" sz="2400" dirty="0">
              <a:solidFill>
                <a:srgbClr val="0C395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9085" y="6445862"/>
            <a:ext cx="9078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https://wiki.geant.org/display/WISE/Baseline+Acceptable+Use+Policy+and+Conditions+of+Use</a:t>
            </a:r>
          </a:p>
        </p:txBody>
      </p:sp>
    </p:spTree>
    <p:extLst>
      <p:ext uri="{BB962C8B-B14F-4D97-AF65-F5344CB8AC3E}">
        <p14:creationId xmlns:p14="http://schemas.microsoft.com/office/powerpoint/2010/main" val="22694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303" y="3117593"/>
            <a:ext cx="5277378" cy="3486151"/>
          </a:xfrm>
          <a:prstGeom prst="rect">
            <a:avLst/>
          </a:prstGeom>
          <a:effectLst>
            <a:glow rad="101600">
              <a:srgbClr val="F57B20">
                <a:alpha val="60000"/>
              </a:srgbClr>
            </a:glo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4952" y="1439334"/>
            <a:ext cx="5611171" cy="3353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AARC-I044 </a:t>
            </a:r>
          </a:p>
          <a:p>
            <a:r>
              <a:rPr lang="en-US" sz="2400" dirty="0" smtClean="0"/>
              <a:t>Includes the final WISE Baseline AUP text</a:t>
            </a:r>
          </a:p>
          <a:p>
            <a:r>
              <a:rPr lang="en-US" sz="2400" dirty="0" smtClean="0"/>
              <a:t>for both ‘community-first’ and ‘user-first’</a:t>
            </a:r>
            <a:br>
              <a:rPr lang="en-US" sz="2400" dirty="0" smtClean="0"/>
            </a:br>
            <a:r>
              <a:rPr lang="en-US" sz="2400" dirty="0" smtClean="0"/>
              <a:t>MMS services (attribute authorities)</a:t>
            </a:r>
          </a:p>
          <a:p>
            <a:r>
              <a:rPr lang="en-US" sz="2400" dirty="0" smtClean="0"/>
              <a:t>examples make it concrete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Quick take-up by e-</a:t>
            </a:r>
            <a:r>
              <a:rPr lang="en-US" sz="2400" dirty="0" err="1" smtClean="0"/>
              <a:t>Infras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(both global and national)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WISE Baseline AUP – and how to apply it for your Infrastructure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123" y="1059063"/>
            <a:ext cx="6237765" cy="3617119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7305645" y="6572212"/>
            <a:ext cx="4341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57A1E"/>
                </a:solidFill>
              </a:rPr>
              <a:t>https://aarc-community.org/guidelines/aarc-i044/</a:t>
            </a:r>
          </a:p>
        </p:txBody>
      </p:sp>
    </p:spTree>
    <p:extLst>
      <p:ext uri="{BB962C8B-B14F-4D97-AF65-F5344CB8AC3E}">
        <p14:creationId xmlns:p14="http://schemas.microsoft.com/office/powerpoint/2010/main" val="21349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in action: SURF Science Collaboration Zone, </a:t>
            </a:r>
            <a:r>
              <a:rPr lang="en-US" dirty="0" err="1" smtClean="0"/>
              <a:t>eduTEAMS</a:t>
            </a:r>
            <a:r>
              <a:rPr lang="en-US" dirty="0" smtClean="0"/>
              <a:t>, …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72" y="1400212"/>
            <a:ext cx="8403061" cy="4899276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63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5283539" cy="4771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Relevant to communities </a:t>
            </a:r>
            <a:br>
              <a:rPr lang="en-US" b="1" dirty="0" smtClean="0"/>
            </a:br>
            <a:r>
              <a:rPr lang="en-US" b="1" dirty="0" smtClean="0"/>
              <a:t>and e-Infrastructures both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 are the requisite policy </a:t>
            </a:r>
            <a:r>
              <a:rPr lang="en-US" dirty="0" smtClean="0"/>
              <a:t>elements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smtClean="0"/>
              <a:t>processes you need to define to manage a structured community?</a:t>
            </a:r>
          </a:p>
          <a:p>
            <a:endParaRPr lang="en-US" dirty="0" smtClean="0"/>
          </a:p>
          <a:p>
            <a:r>
              <a:rPr lang="en-US" dirty="0" smtClean="0"/>
              <a:t>which of these are required to access general-purpose e-Infrastructures?</a:t>
            </a:r>
          </a:p>
          <a:p>
            <a:endParaRPr lang="en-US" dirty="0" smtClean="0"/>
          </a:p>
          <a:p>
            <a:r>
              <a:rPr lang="en-US" dirty="0" smtClean="0"/>
              <a:t>which roles and responsibilities lie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smtClean="0"/>
              <a:t>the community ‘management’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 </a:t>
            </a:r>
            <a:r>
              <a:rPr lang="en-US" dirty="0" smtClean="0"/>
              <a:t>that the BPA proxy model will scale out?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Snctfi in community policies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41" y="1400212"/>
            <a:ext cx="3155771" cy="3546956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579" y="1869808"/>
            <a:ext cx="3424712" cy="3927057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509" y="2337279"/>
            <a:ext cx="3195542" cy="3962770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14" name="Rectangle 13"/>
          <p:cNvSpPr/>
          <p:nvPr/>
        </p:nvSpPr>
        <p:spPr>
          <a:xfrm>
            <a:off x="2731466" y="6527003"/>
            <a:ext cx="6734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0C3959"/>
                </a:solidFill>
              </a:rPr>
              <a:t>in collaboration with EGI, GEANT, EOSC-Hub, EUDAT, WLCG, PRACE</a:t>
            </a:r>
            <a:r>
              <a:rPr lang="en-GB" sz="1400" dirty="0">
                <a:solidFill>
                  <a:srgbClr val="0C3959"/>
                </a:solidFill>
              </a:rPr>
              <a:t>, </a:t>
            </a:r>
            <a:r>
              <a:rPr lang="en-GB" sz="1400" dirty="0" smtClean="0">
                <a:solidFill>
                  <a:srgbClr val="0C3959"/>
                </a:solidFill>
              </a:rPr>
              <a:t>HBP, and SURF</a:t>
            </a:r>
            <a:endParaRPr lang="en-GB" sz="1400" dirty="0">
              <a:solidFill>
                <a:srgbClr val="0C395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1366625"/>
            <a:ext cx="2256440" cy="14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achievements in </a:t>
            </a:r>
            <a:r>
              <a:rPr lang="en-US" dirty="0" smtClean="0"/>
              <a:t>Researcher-Centric </a:t>
            </a:r>
            <a:r>
              <a:rPr lang="en-US" dirty="0" smtClean="0"/>
              <a:t>Policy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349990"/>
              </p:ext>
            </p:extLst>
          </p:nvPr>
        </p:nvGraphicFramePr>
        <p:xfrm>
          <a:off x="477520" y="1384261"/>
          <a:ext cx="11145519" cy="3885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2037">
                <a:tc>
                  <a:txBody>
                    <a:bodyPr/>
                    <a:lstStyle/>
                    <a:p>
                      <a:r>
                        <a:rPr lang="en-GB" sz="2200" b="0" noProof="0" dirty="0" smtClean="0">
                          <a:solidFill>
                            <a:srgbClr val="0C3959"/>
                          </a:solidFill>
                        </a:rPr>
                        <a:t>Interoperable authentication assurance</a:t>
                      </a:r>
                      <a:r>
                        <a:rPr lang="en-GB" sz="2200" b="0" baseline="0" noProof="0" dirty="0" smtClean="0">
                          <a:solidFill>
                            <a:srgbClr val="0C3959"/>
                          </a:solidFill>
                        </a:rPr>
                        <a:t> </a:t>
                      </a:r>
                      <a:br>
                        <a:rPr lang="en-GB" sz="2200" b="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="0" baseline="0" noProof="0" dirty="0" smtClean="0">
                          <a:solidFill>
                            <a:srgbClr val="0C3959"/>
                          </a:solidFill>
                        </a:rPr>
                        <a:t>across federations </a:t>
                      </a:r>
                    </a:p>
                    <a:p>
                      <a:r>
                        <a:rPr lang="en-GB" sz="2200" b="0" baseline="0" noProof="0" dirty="0" smtClean="0">
                          <a:solidFill>
                            <a:srgbClr val="0C3959"/>
                          </a:solidFill>
                        </a:rPr>
                        <a:t>also for high-assurance use cases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REFEDS RAF adoption shown to work &amp; </a:t>
                      </a:r>
                      <a:b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i="1" noProof="0" dirty="0" smtClean="0">
                          <a:solidFill>
                            <a:srgbClr val="0C3959"/>
                          </a:solidFill>
                        </a:rPr>
                        <a:t>e.g. </a:t>
                      </a:r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adopted in lieu of complex frameworks by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</a:t>
                      </a:r>
                      <a:r>
                        <a:rPr lang="en-GB" sz="2200" baseline="0" noProof="0" dirty="0" err="1" smtClean="0">
                          <a:solidFill>
                            <a:srgbClr val="0C3959"/>
                          </a:solidFill>
                        </a:rPr>
                        <a:t>CILogon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Silver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718"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‘I050’ white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paper on assurance frameworks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Untangled some assurance spaghetti</a:t>
                      </a: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037"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WISE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Baseline Acceptable Use Policy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Directly supported </a:t>
                      </a:r>
                      <a:r>
                        <a:rPr lang="en-GB" sz="2200" noProof="0" dirty="0" err="1" smtClean="0">
                          <a:solidFill>
                            <a:srgbClr val="0C3959"/>
                          </a:solidFill>
                        </a:rPr>
                        <a:t>eduTEAMS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and </a:t>
                      </a:r>
                      <a:r>
                        <a:rPr lang="en-GB" sz="2200" baseline="0" noProof="0" dirty="0" err="1" smtClean="0">
                          <a:solidFill>
                            <a:srgbClr val="0C3959"/>
                          </a:solidFill>
                        </a:rPr>
                        <a:t>CheckIn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, adopted in other places, both 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nationally and thematically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8979"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Snctfi-compatible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community policies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Fill the need of research communities for a  complete Policy Development Kit</a:t>
                      </a: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907662"/>
              </p:ext>
            </p:extLst>
          </p:nvPr>
        </p:nvGraphicFramePr>
        <p:xfrm>
          <a:off x="477520" y="5159032"/>
          <a:ext cx="11145519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 rowSpan="2">
                  <a:txBody>
                    <a:bodyPr/>
                    <a:lstStyle/>
                    <a:p>
                      <a:r>
                        <a:rPr lang="en-US" sz="2200" b="1" i="1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After AARC</a:t>
                      </a:r>
                      <a:endParaRPr lang="en-GB" sz="2200" b="1" i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57A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WISE and REFEDS committed to supporting research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communities in development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EOSCH ISM and GN43-EnCo: support communities in policy adoption and design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5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and Best Practices </a:t>
            </a:r>
            <a:r>
              <a:rPr lang="en-US" dirty="0" err="1"/>
              <a:t>Harmonisation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1523733"/>
            <a:ext cx="4612342" cy="2126620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57A1E"/>
                </a:solidFill>
              </a:rPr>
              <a:t>Task 4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57A1E"/>
                </a:solidFill>
              </a:rPr>
              <a:t>Policy Development Engagement and Coordination</a:t>
            </a:r>
            <a:endParaRPr lang="en-US" sz="3600" b="1" dirty="0">
              <a:solidFill>
                <a:srgbClr val="F57A1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80" y="1506499"/>
            <a:ext cx="1427194" cy="989522"/>
          </a:xfrm>
          <a:prstGeom prst="rect">
            <a:avLst/>
          </a:prstGeom>
          <a:solidFill>
            <a:srgbClr val="F8F8F8">
              <a:alpha val="80000"/>
            </a:srgbClr>
          </a:solidFill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5152768" y="2127397"/>
            <a:ext cx="6526663" cy="1612435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 smtClean="0"/>
              <a:t>Policy Development Kit</a:t>
            </a:r>
          </a:p>
          <a:p>
            <a:pPr marL="0" indent="0">
              <a:buNone/>
            </a:pPr>
            <a:r>
              <a:rPr lang="en-US" sz="1800" i="1" dirty="0" smtClean="0"/>
              <a:t>FIM4R version 2</a:t>
            </a:r>
          </a:p>
          <a:p>
            <a:pPr marL="0" indent="0">
              <a:buNone/>
            </a:pPr>
            <a:r>
              <a:rPr lang="en-US" sz="1800" i="1" dirty="0" smtClean="0"/>
              <a:t>WISE SCI and SCCC-JWG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40901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6455"/>
            <a:ext cx="7197436" cy="313503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285" y="1431993"/>
            <a:ext cx="5153216" cy="1701650"/>
          </a:xfrm>
        </p:spPr>
        <p:txBody>
          <a:bodyPr/>
          <a:lstStyle/>
          <a:p>
            <a:r>
              <a:rPr lang="en-US" dirty="0" smtClean="0"/>
              <a:t>Bring together a consistent suite</a:t>
            </a:r>
          </a:p>
          <a:p>
            <a:r>
              <a:rPr lang="en-US" dirty="0" smtClean="0"/>
              <a:t>based on e-Infrastructure best practices </a:t>
            </a:r>
            <a:br>
              <a:rPr lang="en-US" dirty="0" smtClean="0"/>
            </a:br>
            <a:r>
              <a:rPr lang="en-US" dirty="0" smtClean="0"/>
              <a:t>in particular EGI, WLCG, and the JSPG</a:t>
            </a:r>
          </a:p>
          <a:p>
            <a:r>
              <a:rPr lang="en-US" dirty="0" smtClean="0"/>
              <a:t>cover all of the </a:t>
            </a:r>
            <a:r>
              <a:rPr lang="en-US" i="1" dirty="0" smtClean="0"/>
              <a:t>Snctfi</a:t>
            </a:r>
            <a:r>
              <a:rPr lang="en-US" dirty="0" smtClean="0"/>
              <a:t> requirements</a:t>
            </a:r>
            <a:endParaRPr lang="en-GB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Development Kit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248" y="737430"/>
            <a:ext cx="4838002" cy="5924982"/>
          </a:xfrm>
          <a:prstGeom prst="rect">
            <a:avLst/>
          </a:prstGeom>
          <a:ln>
            <a:solidFill>
              <a:srgbClr val="F57A1E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36929" y="6439620"/>
            <a:ext cx="223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F5E"/>
                </a:solidFill>
              </a:rPr>
              <a:t>https://igtf.net/snctfi</a:t>
            </a:r>
            <a:endParaRPr lang="en-GB" dirty="0">
              <a:solidFill>
                <a:srgbClr val="003F5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83" y="6485245"/>
            <a:ext cx="811146" cy="30823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89" y="1488993"/>
            <a:ext cx="1660166" cy="1358317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85611" y="6373384"/>
            <a:ext cx="6093912" cy="369332"/>
          </a:xfrm>
          <a:prstGeom prst="rect">
            <a:avLst/>
          </a:prstGeom>
          <a:solidFill>
            <a:srgbClr val="F8F8F8"/>
          </a:solidFill>
          <a:ln>
            <a:solidFill>
              <a:srgbClr val="0C395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C3959"/>
                </a:solidFill>
              </a:rPr>
              <a:t>https://aarc-community.org/policies/policy-development-kit/</a:t>
            </a:r>
          </a:p>
        </p:txBody>
      </p:sp>
    </p:spTree>
    <p:extLst>
      <p:ext uri="{BB962C8B-B14F-4D97-AF65-F5344CB8AC3E}">
        <p14:creationId xmlns:p14="http://schemas.microsoft.com/office/powerpoint/2010/main" val="29780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47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Development Kit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704889" y="6511615"/>
            <a:ext cx="4876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3F5E"/>
                </a:solidFill>
              </a:rPr>
              <a:t>https://aarc-project.eu/policies/policy-development-kit/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367" y="2086411"/>
            <a:ext cx="7532213" cy="4150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4532" y="1442456"/>
            <a:ext cx="774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F5E"/>
                </a:solidFill>
              </a:rPr>
              <a:t>i</a:t>
            </a:r>
            <a:r>
              <a:rPr lang="en-US" b="1" dirty="0" smtClean="0">
                <a:solidFill>
                  <a:srgbClr val="003F5E"/>
                </a:solidFill>
              </a:rPr>
              <a:t>ntroduction video – training – 9 reference templates – continued improvement</a:t>
            </a:r>
            <a:endParaRPr lang="en-GB" b="1" dirty="0">
              <a:solidFill>
                <a:srgbClr val="003F5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812" y="5523411"/>
            <a:ext cx="647413" cy="713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811" y="5156625"/>
            <a:ext cx="647413" cy="282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72266" y="4548891"/>
            <a:ext cx="113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C3959"/>
                </a:solidFill>
              </a:rPr>
              <a:t>joint work</a:t>
            </a:r>
            <a:br>
              <a:rPr lang="en-US" sz="1400" dirty="0" smtClean="0">
                <a:solidFill>
                  <a:srgbClr val="0C3959"/>
                </a:solidFill>
              </a:rPr>
            </a:br>
            <a:r>
              <a:rPr lang="en-US" sz="1400" dirty="0" smtClean="0">
                <a:solidFill>
                  <a:srgbClr val="0C3959"/>
                </a:solidFill>
              </a:rPr>
              <a:t>with peers in</a:t>
            </a:r>
            <a:endParaRPr lang="en-GB" sz="1400" dirty="0" smtClean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85" y="5804998"/>
            <a:ext cx="570972" cy="4319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53" y="5072112"/>
            <a:ext cx="797127" cy="6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48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Templates and guidance on how to implement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52" y="1872691"/>
            <a:ext cx="4947810" cy="438246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98" y="1400212"/>
            <a:ext cx="10956235" cy="164836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grpSp>
        <p:nvGrpSpPr>
          <p:cNvPr id="5" name="Group 4"/>
          <p:cNvGrpSpPr/>
          <p:nvPr/>
        </p:nvGrpSpPr>
        <p:grpSpPr>
          <a:xfrm>
            <a:off x="5664190" y="3473077"/>
            <a:ext cx="6138643" cy="2539886"/>
            <a:chOff x="3353545" y="2907201"/>
            <a:chExt cx="8433339" cy="3489325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3545" y="2907201"/>
              <a:ext cx="2440863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4252" y="2907201"/>
              <a:ext cx="2428308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33590" y="2907201"/>
              <a:ext cx="2427989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1201467" y="4255731"/>
              <a:ext cx="5854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 smtClean="0">
                  <a:solidFill>
                    <a:srgbClr val="1C4161"/>
                  </a:solidFill>
                </a:rPr>
                <a:t>…</a:t>
              </a:r>
              <a:endParaRPr lang="en-GB" sz="4400" b="1" dirty="0">
                <a:solidFill>
                  <a:srgbClr val="1C41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9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Adoption – by new (national) proxies, and: PDK seen as a ‘neutral go-to’ 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62270" y="1400212"/>
            <a:ext cx="5845356" cy="3244223"/>
            <a:chOff x="262270" y="1400212"/>
            <a:chExt cx="5845356" cy="32442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270" y="1657881"/>
              <a:ext cx="5313288" cy="2986554"/>
            </a:xfrm>
            <a:prstGeom prst="rect">
              <a:avLst/>
            </a:prstGeom>
            <a:effectLst>
              <a:outerShdw blurRad="114300" sx="102000" sy="102000" algn="ctr" rotWithShape="0">
                <a:srgbClr val="003F5E">
                  <a:alpha val="40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087" y="1400212"/>
              <a:ext cx="4576539" cy="2555100"/>
            </a:xfrm>
            <a:prstGeom prst="rect">
              <a:avLst/>
            </a:prstGeom>
            <a:effectLst>
              <a:outerShdw blurRad="114300" sx="102000" sy="102000" algn="ctr" rotWithShape="0">
                <a:srgbClr val="003F5E">
                  <a:alpha val="40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1025479" y="4757655"/>
            <a:ext cx="44444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Policy Development Kit showing up without me prompting</a:t>
            </a:r>
            <a:br>
              <a:rPr lang="en-US" sz="1400" dirty="0" smtClean="0"/>
            </a:br>
            <a:r>
              <a:rPr lang="en-US" sz="1400" dirty="0" smtClean="0"/>
              <a:t>in a Dutch collaborative science presentation …</a:t>
            </a:r>
            <a:br>
              <a:rPr lang="en-US" sz="1400" dirty="0" smtClean="0"/>
            </a:br>
            <a:r>
              <a:rPr lang="en-US" sz="1400" dirty="0" smtClean="0"/>
              <a:t>(slides: Raoul </a:t>
            </a:r>
            <a:r>
              <a:rPr lang="en-US" sz="1400" dirty="0" err="1" smtClean="0"/>
              <a:t>Teeuwen</a:t>
            </a:r>
            <a:r>
              <a:rPr lang="en-US" sz="1400" dirty="0" smtClean="0"/>
              <a:t>, January 2019)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584938" y="2189592"/>
            <a:ext cx="55482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F5E"/>
                </a:solidFill>
              </a:rPr>
              <a:t>And much more (do we want a list?</a:t>
            </a:r>
            <a:r>
              <a:rPr lang="en-US" sz="2800" dirty="0" smtClean="0">
                <a:solidFill>
                  <a:srgbClr val="003F5E"/>
                </a:solidFill>
                <a:sym typeface="Wingdings" panose="05000000000000000000" pitchFamily="2" charset="2"/>
              </a:rPr>
              <a:t>):</a:t>
            </a:r>
            <a:endParaRPr lang="en-US" sz="2800" dirty="0" smtClean="0">
              <a:solidFill>
                <a:srgbClr val="003F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3F5E"/>
                </a:solidFill>
              </a:rPr>
              <a:t>PDK adoption: by HDF, WLCG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3F5E"/>
                </a:solidFill>
              </a:rPr>
              <a:t>MMS services adopting AUP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3F5E"/>
                </a:solidFill>
              </a:rPr>
              <a:t>LSAAI </a:t>
            </a:r>
            <a:r>
              <a:rPr lang="en-US" sz="2800" dirty="0" err="1" smtClean="0">
                <a:solidFill>
                  <a:srgbClr val="003F5E"/>
                </a:solidFill>
              </a:rPr>
              <a:t>R&amp;S+DPCoCo</a:t>
            </a:r>
            <a:endParaRPr lang="en-US" sz="2800" dirty="0" smtClean="0">
              <a:solidFill>
                <a:srgbClr val="003F5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3F5E"/>
                </a:solidFill>
              </a:rPr>
              <a:t>EOSC-HUB and WLCG </a:t>
            </a:r>
            <a:br>
              <a:rPr lang="en-US" sz="2800" dirty="0" smtClean="0">
                <a:solidFill>
                  <a:srgbClr val="003F5E"/>
                </a:solidFill>
              </a:rPr>
            </a:br>
            <a:r>
              <a:rPr lang="en-US" sz="2800" dirty="0" smtClean="0">
                <a:solidFill>
                  <a:srgbClr val="003F5E"/>
                </a:solidFill>
              </a:rPr>
              <a:t>policy framework revision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3F5E"/>
                </a:solidFill>
              </a:rPr>
              <a:t>AUP by many (even by a FH)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3F5E"/>
                </a:solidFill>
              </a:rPr>
              <a:t>FIM4R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3F5E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66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015597"/>
          </a:xfrm>
        </p:spPr>
        <p:txBody>
          <a:bodyPr/>
          <a:lstStyle/>
          <a:p>
            <a:r>
              <a:rPr lang="en-GB" dirty="0" smtClean="0"/>
              <a:t>Policy and best practice activity high-level objectives from our </a:t>
            </a:r>
            <a:r>
              <a:rPr lang="en-GB" dirty="0" err="1" smtClean="0"/>
              <a:t>DoW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89222" y="2784060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99670" y="2784060"/>
            <a:ext cx="956214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C3959"/>
                </a:solidFill>
              </a:rPr>
              <a:t>Define a </a:t>
            </a:r>
            <a:r>
              <a:rPr lang="en-GB" sz="2400" b="1" dirty="0">
                <a:solidFill>
                  <a:srgbClr val="0C3959"/>
                </a:solidFill>
              </a:rPr>
              <a:t>reference framework </a:t>
            </a:r>
            <a:r>
              <a:rPr lang="en-GB" sz="2400" dirty="0">
                <a:solidFill>
                  <a:srgbClr val="0C3959"/>
                </a:solidFill>
              </a:rPr>
              <a:t>to enable different parties to compare policies and assess </a:t>
            </a:r>
            <a:r>
              <a:rPr lang="en-GB" sz="2400" dirty="0" smtClean="0">
                <a:solidFill>
                  <a:srgbClr val="0C3959"/>
                </a:solidFill>
              </a:rPr>
              <a:t>policy compatibility</a:t>
            </a:r>
            <a:endParaRPr lang="en-GB" sz="2400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222" y="2675756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222" y="3859236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499670" y="3859236"/>
            <a:ext cx="956214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sz="2400" dirty="0">
                <a:solidFill>
                  <a:srgbClr val="0C3959"/>
                </a:solidFill>
              </a:rPr>
              <a:t>Create (</a:t>
            </a:r>
            <a:r>
              <a:rPr lang="en-GB" sz="2400" b="1" dirty="0">
                <a:solidFill>
                  <a:srgbClr val="0C3959"/>
                </a:solidFill>
              </a:rPr>
              <a:t>baseline</a:t>
            </a:r>
            <a:r>
              <a:rPr lang="en-GB" sz="2400" dirty="0">
                <a:solidFill>
                  <a:srgbClr val="0C3959"/>
                </a:solidFill>
              </a:rPr>
              <a:t>) </a:t>
            </a:r>
            <a:r>
              <a:rPr lang="en-GB" sz="2400" b="1" dirty="0">
                <a:solidFill>
                  <a:srgbClr val="0C3959"/>
                </a:solidFill>
              </a:rPr>
              <a:t>policy</a:t>
            </a:r>
            <a:r>
              <a:rPr lang="en-GB" sz="2400" dirty="0">
                <a:solidFill>
                  <a:srgbClr val="0C3959"/>
                </a:solidFill>
              </a:rPr>
              <a:t> </a:t>
            </a:r>
            <a:r>
              <a:rPr lang="en-GB" sz="2400" b="1" dirty="0">
                <a:solidFill>
                  <a:srgbClr val="0C3959"/>
                </a:solidFill>
              </a:rPr>
              <a:t>requirements</a:t>
            </a:r>
            <a:r>
              <a:rPr lang="en-GB" sz="2400" dirty="0">
                <a:solidFill>
                  <a:srgbClr val="0C3959"/>
                </a:solidFill>
              </a:rPr>
              <a:t>, </a:t>
            </a:r>
            <a:r>
              <a:rPr lang="en-GB" sz="2400" dirty="0" smtClean="0">
                <a:solidFill>
                  <a:srgbClr val="0C3959"/>
                </a:solidFill>
              </a:rPr>
              <a:t/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driven </a:t>
            </a:r>
            <a:r>
              <a:rPr lang="en-GB" sz="2400" dirty="0">
                <a:solidFill>
                  <a:srgbClr val="0C3959"/>
                </a:solidFill>
              </a:rPr>
              <a:t>by the explicit needs of the research </a:t>
            </a:r>
            <a:r>
              <a:rPr lang="en-GB" sz="2400" dirty="0" smtClean="0">
                <a:solidFill>
                  <a:srgbClr val="0C3959"/>
                </a:solidFill>
              </a:rPr>
              <a:t>communities</a:t>
            </a:r>
            <a:endParaRPr lang="en-US" sz="2400" dirty="0" smtClean="0">
              <a:solidFill>
                <a:srgbClr val="0C395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222" y="3750932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222" y="1319607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499670" y="1319607"/>
            <a:ext cx="956214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sz="2400" b="1" dirty="0" smtClean="0">
                <a:solidFill>
                  <a:srgbClr val="0C3959"/>
                </a:solidFill>
              </a:rPr>
              <a:t>“Minimise </a:t>
            </a:r>
            <a:r>
              <a:rPr lang="en-GB" sz="2400" b="1" dirty="0">
                <a:solidFill>
                  <a:srgbClr val="0C3959"/>
                </a:solidFill>
              </a:rPr>
              <a:t>the number of divergent </a:t>
            </a:r>
            <a:r>
              <a:rPr lang="en-GB" sz="2400" b="1" dirty="0" smtClean="0">
                <a:solidFill>
                  <a:srgbClr val="0C3959"/>
                </a:solidFill>
              </a:rPr>
              <a:t>AAI policies </a:t>
            </a:r>
            <a:r>
              <a:rPr lang="en-GB" sz="2400" dirty="0">
                <a:solidFill>
                  <a:srgbClr val="0C3959"/>
                </a:solidFill>
              </a:rPr>
              <a:t>and </a:t>
            </a:r>
            <a:r>
              <a:rPr lang="en-GB" sz="2400" b="1" dirty="0" smtClean="0">
                <a:solidFill>
                  <a:srgbClr val="0C3959"/>
                </a:solidFill>
              </a:rPr>
              <a:t/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empower </a:t>
            </a:r>
            <a:r>
              <a:rPr lang="en-GB" sz="2400" dirty="0">
                <a:solidFill>
                  <a:srgbClr val="0C3959"/>
                </a:solidFill>
              </a:rPr>
              <a:t>identity providers, service providers </a:t>
            </a:r>
            <a:r>
              <a:rPr lang="en-GB" sz="2400" dirty="0" smtClean="0">
                <a:solidFill>
                  <a:srgbClr val="0C3959"/>
                </a:solidFill>
              </a:rPr>
              <a:t>and research </a:t>
            </a:r>
            <a:r>
              <a:rPr lang="en-GB" sz="2400" dirty="0">
                <a:solidFill>
                  <a:srgbClr val="0C3959"/>
                </a:solidFill>
              </a:rPr>
              <a:t>communities </a:t>
            </a:r>
            <a:r>
              <a:rPr lang="en-GB" sz="2400" dirty="0" smtClean="0">
                <a:solidFill>
                  <a:srgbClr val="0C3959"/>
                </a:solidFill>
              </a:rPr>
              <a:t/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to </a:t>
            </a:r>
            <a:r>
              <a:rPr lang="en-GB" sz="2400" b="1" dirty="0">
                <a:solidFill>
                  <a:srgbClr val="0C3959"/>
                </a:solidFill>
              </a:rPr>
              <a:t>identify interoperable </a:t>
            </a:r>
            <a:r>
              <a:rPr lang="en-GB" sz="2400" b="1" dirty="0" smtClean="0">
                <a:solidFill>
                  <a:srgbClr val="0C3959"/>
                </a:solidFill>
              </a:rPr>
              <a:t>policies”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222" y="1211303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9222" y="4926508"/>
            <a:ext cx="766904" cy="70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499670" y="4926508"/>
            <a:ext cx="956214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sz="2400" dirty="0">
                <a:solidFill>
                  <a:srgbClr val="0C3959"/>
                </a:solidFill>
              </a:rPr>
              <a:t>Identify all necessary policy elements and </a:t>
            </a:r>
            <a:r>
              <a:rPr lang="en-GB" sz="2400" dirty="0" smtClean="0">
                <a:solidFill>
                  <a:srgbClr val="0C3959"/>
                </a:solidFill>
              </a:rPr>
              <a:t/>
            </a:r>
            <a:br>
              <a:rPr lang="en-GB" sz="2400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develop </a:t>
            </a:r>
            <a:r>
              <a:rPr lang="en-GB" sz="2400" b="1" dirty="0">
                <a:solidFill>
                  <a:srgbClr val="0C3959"/>
                </a:solidFill>
              </a:rPr>
              <a:t>guidelines and assessment models to </a:t>
            </a:r>
            <a:r>
              <a:rPr lang="en-GB" sz="2400" b="1" dirty="0" smtClean="0">
                <a:solidFill>
                  <a:srgbClr val="0C3959"/>
                </a:solidFill>
              </a:rPr>
              <a:t>support </a:t>
            </a:r>
            <a:r>
              <a:rPr lang="en-GB" sz="2400" b="1" dirty="0">
                <a:solidFill>
                  <a:srgbClr val="0C3959"/>
                </a:solidFill>
              </a:rPr>
              <a:t>communities </a:t>
            </a:r>
            <a:r>
              <a:rPr lang="en-GB" sz="2400" b="1" dirty="0" smtClean="0">
                <a:solidFill>
                  <a:srgbClr val="0C3959"/>
                </a:solidFill>
              </a:rPr>
              <a:t/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dirty="0" smtClean="0">
                <a:solidFill>
                  <a:srgbClr val="0C3959"/>
                </a:solidFill>
              </a:rPr>
              <a:t>in establishing</a:t>
            </a:r>
            <a:r>
              <a:rPr lang="en-GB" sz="2400" dirty="0">
                <a:solidFill>
                  <a:srgbClr val="0C3959"/>
                </a:solidFill>
              </a:rPr>
              <a:t>, adopting, or evolving their own policies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9222" y="4818204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38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50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Infrastructures Together – the WISE road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646" y="1400212"/>
            <a:ext cx="6146605" cy="4737100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grpSp>
        <p:nvGrpSpPr>
          <p:cNvPr id="10" name="Group 9"/>
          <p:cNvGrpSpPr/>
          <p:nvPr/>
        </p:nvGrpSpPr>
        <p:grpSpPr>
          <a:xfrm>
            <a:off x="5691226" y="4008729"/>
            <a:ext cx="6268821" cy="2204885"/>
            <a:chOff x="6108609" y="4367619"/>
            <a:chExt cx="5851437" cy="1845996"/>
          </a:xfrm>
        </p:grpSpPr>
        <p:sp>
          <p:nvSpPr>
            <p:cNvPr id="8" name="Content Placeholder 1"/>
            <p:cNvSpPr txBox="1">
              <a:spLocks/>
            </p:cNvSpPr>
            <p:nvPr/>
          </p:nvSpPr>
          <p:spPr>
            <a:xfrm>
              <a:off x="6108609" y="4367619"/>
              <a:ext cx="5851437" cy="1845996"/>
            </a:xfrm>
            <a:prstGeom prst="rect">
              <a:avLst/>
            </a:prstGeom>
            <a:solidFill>
              <a:srgbClr val="F8F8F8"/>
            </a:solidFill>
            <a:ln>
              <a:solidFill>
                <a:srgbClr val="0C3959"/>
              </a:solidFill>
            </a:ln>
          </p:spPr>
          <p:txBody>
            <a:bodyPr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3F5E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004360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 smtClean="0"/>
                <a:t>Coordinating Information Security </a:t>
              </a:r>
              <a:br>
                <a:rPr lang="en-US" b="1" dirty="0" smtClean="0"/>
              </a:br>
              <a:r>
                <a:rPr lang="en-US" b="1" dirty="0" smtClean="0"/>
                <a:t>for e-Infrastructures</a:t>
              </a:r>
            </a:p>
            <a:p>
              <a:r>
                <a:rPr lang="en-US" dirty="0" smtClean="0"/>
                <a:t>More than just the home of SCI</a:t>
              </a:r>
            </a:p>
            <a:p>
              <a:r>
                <a:rPr lang="en-US" i="1" dirty="0" smtClean="0"/>
                <a:t>Broad collaboration:</a:t>
              </a:r>
              <a:r>
                <a:rPr lang="en-US" dirty="0" smtClean="0"/>
                <a:t> steering group with</a:t>
              </a:r>
              <a:br>
                <a:rPr lang="en-US" dirty="0" smtClean="0"/>
              </a:br>
              <a:r>
                <a:rPr lang="en-US" dirty="0" smtClean="0"/>
                <a:t>EGI, GEANT, EUDAT, PRACE, XSEDE, OSG, </a:t>
              </a:r>
              <a:r>
                <a:rPr lang="en-US" dirty="0" err="1" smtClean="0"/>
                <a:t>TrustedCI</a:t>
              </a:r>
              <a:r>
                <a:rPr lang="en-US" dirty="0" smtClean="0"/>
                <a:t>, HBP, WLCG, LIGO, SURF, CERN, CSC, JSC, &amp; Nikhef.</a:t>
              </a:r>
              <a:endParaRPr lang="en-US" i="1" dirty="0" smtClean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4746" y="4515797"/>
              <a:ext cx="900953" cy="774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4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F6791C"/>
                </a:solidFill>
              </a:rPr>
              <a:t>The first </a:t>
            </a:r>
            <a:r>
              <a:rPr lang="en-US" i="1" dirty="0" smtClean="0">
                <a:solidFill>
                  <a:srgbClr val="F6791C"/>
                </a:solidFill>
              </a:rPr>
              <a:t>Sirtfi challenges were </a:t>
            </a:r>
            <a:r>
              <a:rPr lang="en-US" i="1" dirty="0" smtClean="0">
                <a:solidFill>
                  <a:srgbClr val="F6791C"/>
                </a:solidFill>
              </a:rPr>
              <a:t>run ‘by AARC</a:t>
            </a:r>
            <a:r>
              <a:rPr lang="en-US" i="1" dirty="0" smtClean="0">
                <a:solidFill>
                  <a:srgbClr val="F6791C"/>
                </a:solidFill>
              </a:rPr>
              <a:t>’ to establish the guidelines</a:t>
            </a:r>
            <a:endParaRPr lang="en-US" i="1" dirty="0" smtClean="0">
              <a:solidFill>
                <a:srgbClr val="F6791C"/>
              </a:solidFill>
            </a:endParaRPr>
          </a:p>
          <a:p>
            <a:pPr marL="0" indent="0">
              <a:buNone/>
            </a:pPr>
            <a:r>
              <a:rPr lang="en-US" sz="2400" b="1" dirty="0" smtClean="0"/>
              <a:t>But: many </a:t>
            </a:r>
            <a:r>
              <a:rPr lang="en-US" sz="2400" b="1" dirty="0" smtClean="0"/>
              <a:t>‘logical’ </a:t>
            </a:r>
            <a:r>
              <a:rPr lang="en-US" sz="2400" b="1" dirty="0" smtClean="0"/>
              <a:t>candidates that could all run the test 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… and </a:t>
            </a:r>
            <a:r>
              <a:rPr lang="en-US" sz="2400" b="1" dirty="0" smtClean="0"/>
              <a:t>all have </a:t>
            </a:r>
            <a:r>
              <a:rPr lang="en-US" sz="2400" b="1" dirty="0" smtClean="0"/>
              <a:t>an interest in knowing the result </a:t>
            </a:r>
            <a:r>
              <a:rPr lang="en-US" sz="2400" b="1" dirty="0" smtClean="0"/>
              <a:t>so to </a:t>
            </a:r>
            <a:r>
              <a:rPr lang="en-US" sz="2400" b="1" dirty="0" smtClean="0"/>
              <a:t>establish trust!</a:t>
            </a:r>
          </a:p>
          <a:p>
            <a:r>
              <a:rPr lang="en-US" dirty="0" smtClean="0"/>
              <a:t>eduGAIN</a:t>
            </a:r>
          </a:p>
          <a:p>
            <a:r>
              <a:rPr lang="en-US" dirty="0" smtClean="0"/>
              <a:t>GEANT.org</a:t>
            </a:r>
          </a:p>
          <a:p>
            <a:r>
              <a:rPr lang="en-US" dirty="0" smtClean="0"/>
              <a:t>any </a:t>
            </a:r>
            <a:r>
              <a:rPr lang="en-US" dirty="0" smtClean="0"/>
              <a:t>EOSC-HUB and e-Infrastructure CSIRT teams</a:t>
            </a:r>
          </a:p>
          <a:p>
            <a:r>
              <a:rPr lang="en-US" dirty="0" smtClean="0"/>
              <a:t>the IGTF (as it leverages federated </a:t>
            </a:r>
            <a:r>
              <a:rPr lang="en-US" dirty="0" smtClean="0"/>
              <a:t>identity in RCauth, TCS, </a:t>
            </a:r>
            <a:r>
              <a:rPr lang="en-US" dirty="0" err="1" smtClean="0"/>
              <a:t>CILogon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each of the e-Infrastructures XSEDE, EGI, EUDAT, PRACE, OSG, HPCI, …</a:t>
            </a:r>
          </a:p>
          <a:p>
            <a:r>
              <a:rPr lang="en-US" dirty="0" smtClean="0"/>
              <a:t>every research infra with an interest: WLCG, LSAAI, BBMRI, ELIXIR, …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i="1" dirty="0" smtClean="0"/>
              <a:t>a</a:t>
            </a:r>
            <a:r>
              <a:rPr lang="en-US" i="1" dirty="0" smtClean="0"/>
              <a:t>nd </a:t>
            </a:r>
            <a:r>
              <a:rPr lang="en-US" dirty="0" smtClean="0"/>
              <a:t>any institution (or person) with access to </a:t>
            </a:r>
            <a:r>
              <a:rPr lang="en-US" dirty="0" smtClean="0">
                <a:hlinkClick r:id="rId2"/>
              </a:rPr>
              <a:t>https://mds.edugain.org/</a:t>
            </a:r>
            <a:r>
              <a:rPr lang="en-US" dirty="0" smtClean="0"/>
              <a:t> can run them, of </a:t>
            </a:r>
            <a:r>
              <a:rPr lang="en-US" dirty="0" smtClean="0"/>
              <a:t>course!</a:t>
            </a:r>
            <a:endParaRPr lang="en-US" dirty="0" smtClean="0"/>
          </a:p>
          <a:p>
            <a:pPr marL="0" indent="0" algn="ctr">
              <a:buNone/>
            </a:pPr>
            <a:r>
              <a:rPr lang="en-US" i="1" dirty="0" smtClean="0"/>
              <a:t>‘so </a:t>
            </a:r>
            <a:r>
              <a:rPr lang="en-US" i="1" dirty="0" smtClean="0"/>
              <a:t>in a short while, all the email in the world will be on Sirtfi Incident Response tests</a:t>
            </a:r>
            <a:r>
              <a:rPr lang="en-US" i="1" dirty="0" smtClean="0"/>
              <a:t>??’</a:t>
            </a:r>
            <a:endParaRPr lang="en-GB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WISE coordination – evolving the </a:t>
            </a:r>
            <a:r>
              <a:rPr lang="en-US" i="1" dirty="0" smtClean="0"/>
              <a:t>Sirtfi </a:t>
            </a:r>
            <a:r>
              <a:rPr lang="en-US" dirty="0" smtClean="0"/>
              <a:t>challenges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056" y="1533927"/>
            <a:ext cx="2777069" cy="33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46" y="3689603"/>
            <a:ext cx="11266673" cy="3058952"/>
          </a:xfrm>
        </p:spPr>
        <p:txBody>
          <a:bodyPr>
            <a:normAutofit/>
          </a:bodyPr>
          <a:lstStyle/>
          <a:p>
            <a:r>
              <a:rPr lang="en-US" dirty="0" smtClean="0"/>
              <a:t>when data available</a:t>
            </a:r>
            <a:r>
              <a:rPr lang="en-US" dirty="0"/>
              <a:t>:</a:t>
            </a:r>
            <a:r>
              <a:rPr lang="en-US" dirty="0" smtClean="0"/>
              <a:t> infrastructure can set its </a:t>
            </a:r>
            <a:r>
              <a:rPr lang="en-US" i="1" dirty="0" smtClean="0"/>
              <a:t>own level </a:t>
            </a:r>
            <a:r>
              <a:rPr lang="en-US" dirty="0" smtClean="0"/>
              <a:t>of expectancy and gives </a:t>
            </a:r>
            <a:r>
              <a:rPr lang="en-US" i="1" dirty="0" smtClean="0"/>
              <a:t>deep trust</a:t>
            </a:r>
          </a:p>
          <a:p>
            <a:r>
              <a:rPr lang="en-US" dirty="0" smtClean="0"/>
              <a:t>assessment supported with community controls (suspension) gives a </a:t>
            </a:r>
            <a:r>
              <a:rPr lang="en-US" i="1" dirty="0" smtClean="0"/>
              <a:t>baseline compliance</a:t>
            </a:r>
            <a:endParaRPr lang="en-US" dirty="0" smtClean="0"/>
          </a:p>
          <a:p>
            <a:pPr marL="0" indent="0">
              <a:buNone/>
            </a:pPr>
            <a:endParaRPr lang="en-US" sz="1100" b="1" dirty="0" smtClean="0"/>
          </a:p>
          <a:p>
            <a:pPr marL="0" indent="0">
              <a:buNone/>
            </a:pPr>
            <a:r>
              <a:rPr lang="en-US" b="1" dirty="0" smtClean="0"/>
              <a:t>Communications </a:t>
            </a:r>
            <a:r>
              <a:rPr lang="en-US" b="1" dirty="0"/>
              <a:t>challenges </a:t>
            </a:r>
            <a:r>
              <a:rPr lang="en-US" b="1" dirty="0" smtClean="0"/>
              <a:t>build </a:t>
            </a:r>
            <a:r>
              <a:rPr lang="en-US" b="1" dirty="0"/>
              <a:t>‘confidence’ and trust – an important social </a:t>
            </a:r>
            <a:r>
              <a:rPr lang="en-US" b="1" dirty="0" smtClean="0"/>
              <a:t>aspect!</a:t>
            </a:r>
            <a:endParaRPr lang="en-US" b="1" dirty="0"/>
          </a:p>
          <a:p>
            <a:r>
              <a:rPr lang="en-US" dirty="0"/>
              <a:t>different tests bring complementary results: responsiveness vs. ability act , or do forensics</a:t>
            </a:r>
          </a:p>
          <a:p>
            <a:r>
              <a:rPr lang="en-US" dirty="0" smtClean="0"/>
              <a:t>unless </a:t>
            </a:r>
            <a:r>
              <a:rPr lang="en-US" dirty="0"/>
              <a:t>you run the test </a:t>
            </a:r>
            <a:r>
              <a:rPr lang="en-US" dirty="0" smtClean="0"/>
              <a:t>yourself, you </a:t>
            </a:r>
            <a:r>
              <a:rPr lang="en-US" dirty="0"/>
              <a:t>may not be growing more trust in the entities tested</a:t>
            </a:r>
          </a:p>
          <a:p>
            <a:r>
              <a:rPr lang="en-US" dirty="0" smtClean="0"/>
              <a:t>for a ‘warm </a:t>
            </a:r>
            <a:r>
              <a:rPr lang="en-US" dirty="0"/>
              <a:t>and fuzzy feeling of trust’, </a:t>
            </a:r>
            <a:r>
              <a:rPr lang="en-US" dirty="0" smtClean="0"/>
              <a:t>share results: but this is sociologically still challenging …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elements – what is valued or expected might differ …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15960" y="2136011"/>
            <a:ext cx="2192531" cy="1117609"/>
            <a:chOff x="4176464" y="1509850"/>
            <a:chExt cx="2192531" cy="11176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64" y="1509850"/>
              <a:ext cx="2192531" cy="11176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13539" y="1807044"/>
              <a:ext cx="16962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timeliness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30253" y="2538251"/>
            <a:ext cx="4428019" cy="904856"/>
            <a:chOff x="7873109" y="2393343"/>
            <a:chExt cx="4428019" cy="9048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109" y="2393343"/>
              <a:ext cx="4428019" cy="9048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216103" y="2615611"/>
              <a:ext cx="3703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investigative capability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1305" y="1752884"/>
            <a:ext cx="2867117" cy="773969"/>
            <a:chOff x="6723547" y="1874366"/>
            <a:chExt cx="2867117" cy="7739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547" y="1874366"/>
              <a:ext cx="2867117" cy="7739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52287" y="2025605"/>
              <a:ext cx="2409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confidentiality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52888" y="1672378"/>
            <a:ext cx="2546794" cy="1334618"/>
            <a:chOff x="4015782" y="2338885"/>
            <a:chExt cx="2546794" cy="1334618"/>
          </a:xfrm>
        </p:grpSpPr>
        <p:sp>
          <p:nvSpPr>
            <p:cNvPr id="10" name="TextBox 9"/>
            <p:cNvSpPr txBox="1"/>
            <p:nvPr/>
          </p:nvSpPr>
          <p:spPr>
            <a:xfrm>
              <a:off x="4375923" y="2603404"/>
              <a:ext cx="19255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ability to </a:t>
              </a:r>
              <a:br>
                <a:rPr lang="en-GB" sz="24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</a:br>
              <a:r>
                <a:rPr lang="en-GB" sz="24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take action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782" y="2338885"/>
              <a:ext cx="2546794" cy="133461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04007" y="1229005"/>
            <a:ext cx="10550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C3959"/>
                </a:solidFill>
              </a:rPr>
              <a:t>A single test and challenge can answer one </a:t>
            </a:r>
            <a:r>
              <a:rPr lang="en-GB" sz="2800" b="1" dirty="0" smtClean="0">
                <a:solidFill>
                  <a:srgbClr val="0C3959"/>
                </a:solidFill>
              </a:rPr>
              <a:t>or more </a:t>
            </a:r>
            <a:r>
              <a:rPr lang="en-GB" sz="2800" dirty="0" smtClean="0">
                <a:solidFill>
                  <a:srgbClr val="0C3959"/>
                </a:solidFill>
              </a:rPr>
              <a:t>of these questions</a:t>
            </a:r>
          </a:p>
        </p:txBody>
      </p:sp>
    </p:spTree>
    <p:extLst>
      <p:ext uri="{BB962C8B-B14F-4D97-AF65-F5344CB8AC3E}">
        <p14:creationId xmlns:p14="http://schemas.microsoft.com/office/powerpoint/2010/main" val="258570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 engagement and coordination: WISE SCCC </a:t>
            </a:r>
            <a:r>
              <a:rPr lang="en-US" dirty="0" smtClean="0">
                <a:solidFill>
                  <a:srgbClr val="F57A1E"/>
                </a:solidFill>
              </a:rPr>
              <a:t>JOINT </a:t>
            </a:r>
            <a:r>
              <a:rPr lang="en-US" dirty="0" smtClean="0"/>
              <a:t>WG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899624" y="6450913"/>
            <a:ext cx="4249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57A1E"/>
                </a:solidFill>
              </a:rPr>
              <a:t>https://wiki.geant.org/display/WISE/SCCC-JWG</a:t>
            </a: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72" y="1749964"/>
            <a:ext cx="9080350" cy="4078342"/>
          </a:xfrm>
          <a:prstGeom prst="rect">
            <a:avLst/>
          </a:prstGeom>
          <a:ln>
            <a:solidFill>
              <a:srgbClr val="0C3959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716494" y="2634973"/>
            <a:ext cx="2086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smtClean="0">
                <a:solidFill>
                  <a:srgbClr val="F57A1E"/>
                </a:solidFill>
              </a:rPr>
              <a:t>WISE</a:t>
            </a:r>
          </a:p>
          <a:p>
            <a:r>
              <a:rPr lang="en-GB" sz="3600" b="1" i="1" dirty="0" smtClean="0">
                <a:solidFill>
                  <a:srgbClr val="F57A1E"/>
                </a:solidFill>
              </a:rPr>
              <a:t>SIG-ISM</a:t>
            </a:r>
          </a:p>
          <a:p>
            <a:r>
              <a:rPr lang="en-GB" sz="3600" b="1" i="1" dirty="0" smtClean="0">
                <a:solidFill>
                  <a:srgbClr val="F57A1E"/>
                </a:solidFill>
              </a:rPr>
              <a:t>REFEDS</a:t>
            </a:r>
          </a:p>
          <a:p>
            <a:r>
              <a:rPr lang="en-GB" sz="3600" b="1" i="1" dirty="0" smtClean="0">
                <a:solidFill>
                  <a:srgbClr val="F57A1E"/>
                </a:solidFill>
              </a:rPr>
              <a:t>IGTF</a:t>
            </a:r>
            <a:endParaRPr lang="en-GB" sz="3600" b="1" i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achievements in </a:t>
            </a:r>
            <a:r>
              <a:rPr lang="en-US" dirty="0" smtClean="0"/>
              <a:t>Policy </a:t>
            </a:r>
            <a:r>
              <a:rPr lang="en-US" smtClean="0"/>
              <a:t>Development Coordination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97109"/>
              </p:ext>
            </p:extLst>
          </p:nvPr>
        </p:nvGraphicFramePr>
        <p:xfrm>
          <a:off x="477520" y="1384261"/>
          <a:ext cx="11145519" cy="3704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8484">
                <a:tc>
                  <a:txBody>
                    <a:bodyPr/>
                    <a:lstStyle/>
                    <a:p>
                      <a:r>
                        <a:rPr lang="en-GB" sz="2200" b="0" noProof="0" dirty="0" smtClean="0">
                          <a:solidFill>
                            <a:srgbClr val="0C3959"/>
                          </a:solidFill>
                        </a:rPr>
                        <a:t>Policy Development Kit</a:t>
                      </a:r>
                      <a:endParaRPr lang="en-GB" sz="2200" b="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Lasting resource for both</a:t>
                      </a:r>
                      <a:b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emerging and established communities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181">
                <a:tc>
                  <a:txBody>
                    <a:bodyPr/>
                    <a:lstStyle/>
                    <a:p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Supports alignment also of e-Infrastructures</a:t>
                      </a: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484">
                <a:tc>
                  <a:txBody>
                    <a:bodyPr/>
                    <a:lstStyle/>
                    <a:p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Continuous evolution happening in practice: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</a:t>
                      </a:r>
                      <a:b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security policy for WLCG, LIGO, and EOSCH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7425">
                <a:tc>
                  <a:txBody>
                    <a:bodyPr/>
                    <a:lstStyle/>
                    <a:p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WISE and SCCC</a:t>
                      </a: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JWG </a:t>
                      </a:r>
                      <a: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  <a:t>coordination</a:t>
                      </a:r>
                      <a:br>
                        <a:rPr lang="en-GB" sz="2200" noProof="0" dirty="0" smtClean="0">
                          <a:solidFill>
                            <a:srgbClr val="0C3959"/>
                          </a:solidFill>
                        </a:rPr>
                      </a:b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 (SIG-ISM, REFEDS, EOSCH-ISM)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</a:t>
                      </a:r>
                      <a:endParaRPr lang="en-GB" sz="2800" noProof="0" dirty="0" smtClean="0">
                        <a:solidFill>
                          <a:srgbClr val="0C3959"/>
                        </a:solidFill>
                      </a:endParaRPr>
                    </a:p>
                    <a:p>
                      <a:endParaRPr lang="en-GB" sz="28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ABD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aseline="0" noProof="0" dirty="0" smtClean="0">
                          <a:solidFill>
                            <a:srgbClr val="0C3959"/>
                          </a:solidFill>
                        </a:rPr>
                        <a:t>AARC brought together security coordination and articulated need across many domains</a:t>
                      </a:r>
                    </a:p>
                  </a:txBody>
                  <a:tcPr>
                    <a:solidFill>
                      <a:srgbClr val="FABD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78507"/>
              </p:ext>
            </p:extLst>
          </p:nvPr>
        </p:nvGraphicFramePr>
        <p:xfrm>
          <a:off x="477520" y="5159032"/>
          <a:ext cx="11145519" cy="109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5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 rowSpan="2">
                  <a:txBody>
                    <a:bodyPr/>
                    <a:lstStyle/>
                    <a:p>
                      <a:r>
                        <a:rPr lang="en-US" sz="2200" b="1" i="1" noProof="0" dirty="0" smtClean="0">
                          <a:solidFill>
                            <a:srgbClr val="0C3959"/>
                          </a:solidFill>
                          <a:sym typeface="Wingdings"/>
                        </a:rPr>
                        <a:t>After AARC</a:t>
                      </a:r>
                      <a:endParaRPr lang="en-GB" sz="2200" b="1" i="1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F57A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noProof="0" dirty="0" smtClean="0">
                          <a:solidFill>
                            <a:srgbClr val="0C3959"/>
                          </a:solidFill>
                        </a:rPr>
                        <a:t>WISE: new working groups like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 the SCCC JWG, and evolution in SCI</a:t>
                      </a:r>
                      <a:endParaRPr lang="en-GB" sz="2200" noProof="0" dirty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FIM4R, GN4-3 </a:t>
                      </a:r>
                      <a:r>
                        <a:rPr lang="en-US" sz="2200" baseline="0" noProof="0" dirty="0" err="1" smtClean="0">
                          <a:solidFill>
                            <a:srgbClr val="0C3959"/>
                          </a:solidFill>
                        </a:rPr>
                        <a:t>EnCo</a:t>
                      </a:r>
                      <a:r>
                        <a:rPr lang="en-US" sz="2200" baseline="0" noProof="0" dirty="0" smtClean="0">
                          <a:solidFill>
                            <a:srgbClr val="0C3959"/>
                          </a:solidFill>
                        </a:rPr>
                        <a:t>, EOSCHUB-WP44, AEGIS, REFEDS, GN4-EOSCH-CA!</a:t>
                      </a:r>
                      <a:endParaRPr lang="en-GB" sz="2200" baseline="0" noProof="0" dirty="0" smtClean="0">
                        <a:solidFill>
                          <a:srgbClr val="0C3959"/>
                        </a:solidFill>
                      </a:endParaRPr>
                    </a:p>
                  </a:txBody>
                  <a:tcPr>
                    <a:solidFill>
                      <a:srgbClr val="AFBE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9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8287" y="3912186"/>
            <a:ext cx="11315924" cy="210093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rgbClr val="F57A1E"/>
                </a:solidFill>
              </a:rPr>
              <a:t>Beyond AARC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57A1E"/>
                </a:solidFill>
              </a:rPr>
              <a:t>The Community Beyond the Project</a:t>
            </a:r>
            <a:endParaRPr lang="en-US" sz="3600" b="1" dirty="0">
              <a:solidFill>
                <a:srgbClr val="F57A1E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152768" y="1363133"/>
            <a:ext cx="6526663" cy="23766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 smtClean="0"/>
              <a:t>WISE SCI and SCCC</a:t>
            </a:r>
          </a:p>
          <a:p>
            <a:pPr marL="0" indent="0">
              <a:buNone/>
            </a:pPr>
            <a:r>
              <a:rPr lang="en-US" sz="1800" i="1" dirty="0" smtClean="0"/>
              <a:t>IGTF</a:t>
            </a:r>
          </a:p>
          <a:p>
            <a:pPr marL="0" indent="0">
              <a:buNone/>
            </a:pPr>
            <a:r>
              <a:rPr lang="en-US" sz="1800" i="1" dirty="0" smtClean="0"/>
              <a:t>REFEDS</a:t>
            </a:r>
          </a:p>
          <a:p>
            <a:pPr marL="0" indent="0">
              <a:buNone/>
            </a:pPr>
            <a:r>
              <a:rPr lang="en-US" sz="1800" i="1" dirty="0" smtClean="0"/>
              <a:t>SIG-ISM</a:t>
            </a:r>
          </a:p>
          <a:p>
            <a:pPr marL="0" indent="0">
              <a:buNone/>
            </a:pPr>
            <a:r>
              <a:rPr lang="en-US" sz="1800" i="1" dirty="0" smtClean="0"/>
              <a:t>FIM4R</a:t>
            </a:r>
          </a:p>
          <a:p>
            <a:pPr marL="0" indent="0">
              <a:buNone/>
            </a:pPr>
            <a:r>
              <a:rPr lang="en-US" sz="1800" i="1" dirty="0"/>
              <a:t>aarc-community.org</a:t>
            </a:r>
            <a:endParaRPr lang="en-US" sz="1800" i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69" y="1364886"/>
            <a:ext cx="4291963" cy="2374946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grpSp>
        <p:nvGrpSpPr>
          <p:cNvPr id="13" name="Group 12"/>
          <p:cNvGrpSpPr/>
          <p:nvPr/>
        </p:nvGrpSpPr>
        <p:grpSpPr>
          <a:xfrm>
            <a:off x="7918005" y="1720381"/>
            <a:ext cx="3761424" cy="1561627"/>
            <a:chOff x="7918005" y="1720381"/>
            <a:chExt cx="3761424" cy="15616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8005" y="1720381"/>
              <a:ext cx="996187" cy="77756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8928" y="1764998"/>
              <a:ext cx="1200509" cy="55521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005" y="2876012"/>
              <a:ext cx="1143266" cy="40504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916" y="2843502"/>
              <a:ext cx="1590513" cy="4385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758" y="2450599"/>
              <a:ext cx="1194637" cy="52086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4173" y="1764997"/>
              <a:ext cx="758530" cy="836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1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Beyond the end of the world … oh well, of AARC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4502" y="1629265"/>
            <a:ext cx="7126739" cy="454770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i="1" dirty="0" smtClean="0">
                <a:solidFill>
                  <a:srgbClr val="0C3959"/>
                </a:solidFill>
              </a:rPr>
              <a:t>Sirtfi &amp; the Registry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i="1" dirty="0" smtClean="0">
                <a:solidFill>
                  <a:srgbClr val="0C3959"/>
                </a:solidFill>
              </a:rPr>
              <a:t>Communications Challenges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i="1" dirty="0" smtClean="0">
                <a:solidFill>
                  <a:srgbClr val="0C3959"/>
                </a:solidFill>
              </a:rPr>
              <a:t>Attribute Authority operations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i="1" dirty="0" smtClean="0">
                <a:solidFill>
                  <a:srgbClr val="0C3959"/>
                </a:solidFill>
              </a:rPr>
              <a:t>SCI evolution and its assessment to support trust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i="1" dirty="0" smtClean="0">
                <a:solidFill>
                  <a:srgbClr val="0C3959"/>
                </a:solidFill>
              </a:rPr>
              <a:t>Acceptable Use Policy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i="1" dirty="0">
                <a:solidFill>
                  <a:srgbClr val="0C3959"/>
                </a:solidFill>
              </a:rPr>
              <a:t>Assurance </a:t>
            </a:r>
            <a:r>
              <a:rPr lang="en-US" i="1" dirty="0" smtClean="0">
                <a:solidFill>
                  <a:srgbClr val="0C3959"/>
                </a:solidFill>
              </a:rPr>
              <a:t>profiles: adoption &amp; suitability in high-risk cases</a:t>
            </a:r>
            <a:endParaRPr lang="en-US" i="1" dirty="0">
              <a:solidFill>
                <a:srgbClr val="0C3959"/>
              </a:solidFill>
            </a:endParaRP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i="1" dirty="0" smtClean="0">
                <a:solidFill>
                  <a:srgbClr val="0C3959"/>
                </a:solidFill>
              </a:rPr>
              <a:t>Policy Development Kit evolution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i="1" dirty="0" smtClean="0">
                <a:solidFill>
                  <a:srgbClr val="0C3959"/>
                </a:solidFill>
              </a:rPr>
              <a:t>Data Protection guidance for global research collaboration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227334" y="1490953"/>
            <a:ext cx="2635135" cy="711346"/>
            <a:chOff x="3042696" y="1756309"/>
            <a:chExt cx="2635135" cy="7113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696" y="1756309"/>
              <a:ext cx="2635135" cy="7113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08960" y="1911927"/>
              <a:ext cx="25026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WISE-community</a:t>
              </a:r>
              <a:endParaRPr lang="en-GB" sz="2000" dirty="0" smtClean="0">
                <a:solidFill>
                  <a:srgbClr val="F57A1E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79995" y="2480163"/>
            <a:ext cx="838372" cy="711346"/>
            <a:chOff x="3085074" y="1756309"/>
            <a:chExt cx="838372" cy="7113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074" y="1756309"/>
              <a:ext cx="838372" cy="7113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108960" y="1911927"/>
              <a:ext cx="7906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IGTF</a:t>
              </a:r>
              <a:endParaRPr lang="en-GB" sz="2000" dirty="0" smtClean="0">
                <a:solidFill>
                  <a:srgbClr val="F57A1E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67571" y="2403243"/>
            <a:ext cx="1264931" cy="644779"/>
            <a:chOff x="3085074" y="1789592"/>
            <a:chExt cx="1264931" cy="64477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074" y="1789592"/>
              <a:ext cx="1264931" cy="64477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108960" y="1911927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REFEDS</a:t>
              </a:r>
              <a:endParaRPr lang="en-GB" sz="2000" dirty="0" smtClean="0">
                <a:solidFill>
                  <a:srgbClr val="F57A1E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398707" y="3011814"/>
            <a:ext cx="1264931" cy="644779"/>
            <a:chOff x="3085074" y="1789592"/>
            <a:chExt cx="1264931" cy="64477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074" y="1789592"/>
              <a:ext cx="1264931" cy="64477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16440" y="1911926"/>
              <a:ext cx="1002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AEGIS</a:t>
              </a:r>
              <a:endParaRPr lang="en-GB" sz="2000" dirty="0" smtClean="0">
                <a:solidFill>
                  <a:srgbClr val="F57A1E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18367" y="3265436"/>
            <a:ext cx="1476788" cy="422847"/>
            <a:chOff x="2873218" y="1941249"/>
            <a:chExt cx="1476788" cy="42284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18" y="1941249"/>
              <a:ext cx="1476788" cy="39865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93681" y="1963986"/>
              <a:ext cx="1035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FIM4R</a:t>
              </a:r>
              <a:endParaRPr lang="en-GB" sz="2000" dirty="0" smtClean="0">
                <a:solidFill>
                  <a:srgbClr val="F57A1E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609474" y="3813084"/>
            <a:ext cx="3981127" cy="813534"/>
            <a:chOff x="2873217" y="1702653"/>
            <a:chExt cx="3981127" cy="8135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217" y="1702653"/>
              <a:ext cx="3981127" cy="81353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023372" y="1909365"/>
              <a:ext cx="3680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57A1E"/>
                  </a:solidFill>
                  <a:latin typeface="Segoe Print" panose="02000600000000000000" pitchFamily="2" charset="0"/>
                </a:rPr>
                <a:t>Collaboration EOSCH-GN4</a:t>
              </a:r>
              <a:endParaRPr lang="en-GB" sz="2000" dirty="0" smtClean="0">
                <a:solidFill>
                  <a:srgbClr val="F57A1E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22127" y="4990296"/>
            <a:ext cx="4141511" cy="569157"/>
            <a:chOff x="428546" y="5424321"/>
            <a:chExt cx="4141511" cy="56915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46" y="5424321"/>
              <a:ext cx="670791" cy="5691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13" y="5424321"/>
              <a:ext cx="670791" cy="56915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80" y="5424322"/>
              <a:ext cx="670791" cy="56915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32" y="5424321"/>
              <a:ext cx="670791" cy="56915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299" y="5424321"/>
              <a:ext cx="670791" cy="56915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266" y="5424321"/>
              <a:ext cx="670791" cy="569156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7196722" y="5090208"/>
            <a:ext cx="49952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57A1E"/>
                </a:solidFill>
                <a:latin typeface="Segoe Print" panose="02000600000000000000" pitchFamily="2" charset="0"/>
              </a:rPr>
              <a:t>national, domain and community groups</a:t>
            </a:r>
            <a:endParaRPr lang="en-GB" dirty="0" smtClean="0">
              <a:solidFill>
                <a:srgbClr val="F57A1E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835" y="1439863"/>
            <a:ext cx="6470630" cy="4737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AARC Community – towards </a:t>
            </a:r>
            <a:r>
              <a:rPr lang="en-GB" dirty="0" err="1" smtClean="0"/>
              <a:t>EOSChub</a:t>
            </a:r>
            <a:r>
              <a:rPr lang="en-GB" dirty="0" smtClean="0"/>
              <a:t>, GEANT4-3, and the Research </a:t>
            </a:r>
            <a:r>
              <a:rPr lang="en-GB" dirty="0" err="1" smtClean="0"/>
              <a:t>Infra’s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729946" y="6456864"/>
            <a:ext cx="7019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57A1E"/>
                </a:solidFill>
              </a:rPr>
              <a:t>https://wiki.geant.org/display/gn43wp5/eScience+Global+Engagement</a:t>
            </a:r>
          </a:p>
        </p:txBody>
      </p:sp>
    </p:spTree>
    <p:extLst>
      <p:ext uri="{BB962C8B-B14F-4D97-AF65-F5344CB8AC3E}">
        <p14:creationId xmlns:p14="http://schemas.microsoft.com/office/powerpoint/2010/main" val="427272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davidg@nikhef.nl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3367" y="95416"/>
            <a:ext cx="3850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F57A1E"/>
                </a:solidFill>
              </a:rPr>
              <a:t>aarc-community.org/policies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3367" y="557081"/>
            <a:ext cx="8624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 smtClean="0">
                <a:solidFill>
                  <a:srgbClr val="F57A1E"/>
                </a:solidFill>
              </a:rPr>
              <a:t>wiki.geant.org/display/AARC/</a:t>
            </a:r>
            <a:r>
              <a:rPr lang="en-GB" sz="1200" i="1" dirty="0" err="1" smtClean="0">
                <a:solidFill>
                  <a:srgbClr val="F57A1E"/>
                </a:solidFill>
              </a:rPr>
              <a:t>AARC+Policy+Harmonisation</a:t>
            </a:r>
            <a:endParaRPr lang="en-GB" sz="1200" i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8287" y="4567822"/>
            <a:ext cx="9612087" cy="1325563"/>
          </a:xfrm>
        </p:spPr>
        <p:txBody>
          <a:bodyPr anchor="b"/>
          <a:lstStyle/>
          <a:p>
            <a:r>
              <a:rPr lang="en-GB" dirty="0" smtClean="0">
                <a:solidFill>
                  <a:srgbClr val="F57A1E"/>
                </a:solidFill>
              </a:rPr>
              <a:t>FIM4R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19" y="5042907"/>
            <a:ext cx="2021501" cy="10093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4724" y="50012"/>
            <a:ext cx="9612087" cy="1081082"/>
          </a:xfrm>
        </p:spPr>
        <p:txBody>
          <a:bodyPr/>
          <a:lstStyle/>
          <a:p>
            <a:r>
              <a:rPr lang="en-GB" dirty="0" smtClean="0"/>
              <a:t>Activity Structure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1230923" y="1671041"/>
            <a:ext cx="1727116" cy="2713242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4031" y="1846828"/>
            <a:ext cx="172711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GB" b="1" dirty="0">
                <a:solidFill>
                  <a:schemeClr val="bg1"/>
                </a:solidFill>
                <a:latin typeface="+mn-lt"/>
                <a:cs typeface="Gill Sans Light"/>
              </a:rPr>
              <a:t>Activity </a:t>
            </a:r>
            <a: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  <a:t>Lead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71" y="2513881"/>
            <a:ext cx="773134" cy="1159701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1184031" y="3871835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smtClean="0">
                <a:solidFill>
                  <a:srgbClr val="002060"/>
                </a:solidFill>
                <a:cs typeface="Gill Sans Light"/>
              </a:rPr>
              <a:t>David </a:t>
            </a:r>
            <a:r>
              <a:rPr lang="en-GB" sz="1400" b="1" dirty="0" err="1" smtClean="0">
                <a:solidFill>
                  <a:srgbClr val="002060"/>
                </a:solidFill>
                <a:cs typeface="Gill Sans Light"/>
              </a:rPr>
              <a:t>Groep</a:t>
            </a:r>
            <a:endParaRPr lang="en-GB" sz="1400" b="1" dirty="0" smtClean="0">
              <a:solidFill>
                <a:srgbClr val="002060"/>
              </a:solidFill>
              <a:cs typeface="Gill Sans Light"/>
            </a:endParaRP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Nikhef (NWO-I)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889402"/>
            <a:ext cx="1402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436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Partners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184031" y="4993135"/>
            <a:ext cx="10855569" cy="0"/>
          </a:xfrm>
          <a:prstGeom prst="line">
            <a:avLst/>
          </a:prstGeom>
          <a:ln>
            <a:solidFill>
              <a:srgbClr val="F57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3153442" y="1671041"/>
            <a:ext cx="1727116" cy="2713242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06550" y="1846828"/>
            <a:ext cx="17271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  <a:t>Incident Response Trust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25" y="2580393"/>
            <a:ext cx="930949" cy="991605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39" name="TextBox 38"/>
          <p:cNvSpPr txBox="1"/>
          <p:nvPr/>
        </p:nvSpPr>
        <p:spPr>
          <a:xfrm>
            <a:off x="3106550" y="3871835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smtClean="0">
                <a:solidFill>
                  <a:srgbClr val="002060"/>
                </a:solidFill>
                <a:cs typeface="Gill Sans Light"/>
              </a:rPr>
              <a:t>Hannah Short</a:t>
            </a: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CERN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071209" y="1671040"/>
            <a:ext cx="1727116" cy="2713243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24317" y="1846827"/>
            <a:ext cx="17271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  <a:t>Researcher-</a:t>
            </a:r>
            <a:b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</a:br>
            <a:r>
              <a:rPr lang="en-GB" b="1" dirty="0" smtClean="0">
                <a:solidFill>
                  <a:schemeClr val="bg1"/>
                </a:solidFill>
                <a:latin typeface="+mn-lt"/>
                <a:cs typeface="Gill Sans Light"/>
              </a:rPr>
              <a:t>centric Support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57" y="2645312"/>
            <a:ext cx="773134" cy="896835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43" name="TextBox 42"/>
          <p:cNvSpPr txBox="1"/>
          <p:nvPr/>
        </p:nvSpPr>
        <p:spPr>
          <a:xfrm>
            <a:off x="7024317" y="3871834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smtClean="0">
                <a:solidFill>
                  <a:srgbClr val="002060"/>
                </a:solidFill>
                <a:cs typeface="Gill Sans Light"/>
              </a:rPr>
              <a:t>Ian Neilson</a:t>
            </a: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STFC RAL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8947012" y="1671040"/>
            <a:ext cx="1727116" cy="2713242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46332" y="1846827"/>
            <a:ext cx="190418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b="1" dirty="0" err="1" smtClean="0">
                <a:solidFill>
                  <a:schemeClr val="bg1"/>
                </a:solidFill>
                <a:latin typeface="+mn-lt"/>
                <a:cs typeface="Gill Sans Light"/>
              </a:rPr>
              <a:t>Enagement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Gill Sans Light"/>
              </a:rPr>
              <a:t> &amp; Development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44" y="2605345"/>
            <a:ext cx="638378" cy="947694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47" name="TextBox 46"/>
          <p:cNvSpPr txBox="1"/>
          <p:nvPr/>
        </p:nvSpPr>
        <p:spPr>
          <a:xfrm>
            <a:off x="8900120" y="3871834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smtClean="0">
                <a:solidFill>
                  <a:srgbClr val="002060"/>
                </a:solidFill>
                <a:cs typeface="Gill Sans Light"/>
              </a:rPr>
              <a:t>David Kelsey</a:t>
            </a: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STFC-RAL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117167" y="1661623"/>
            <a:ext cx="1727116" cy="2713242"/>
          </a:xfrm>
          <a:custGeom>
            <a:avLst/>
            <a:gdLst>
              <a:gd name="connsiteX0" fmla="*/ 0 w 3599545"/>
              <a:gd name="connsiteY0" fmla="*/ 0 h 1124857"/>
              <a:gd name="connsiteX1" fmla="*/ 3599545 w 3599545"/>
              <a:gd name="connsiteY1" fmla="*/ 0 h 1124857"/>
              <a:gd name="connsiteX2" fmla="*/ 3599545 w 3599545"/>
              <a:gd name="connsiteY2" fmla="*/ 1124857 h 1124857"/>
              <a:gd name="connsiteX3" fmla="*/ 0 w 3599545"/>
              <a:gd name="connsiteY3" fmla="*/ 1124857 h 1124857"/>
              <a:gd name="connsiteX4" fmla="*/ 0 w 3599545"/>
              <a:gd name="connsiteY4" fmla="*/ 0 h 112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9545" h="1124857">
                <a:moveTo>
                  <a:pt x="0" y="0"/>
                </a:moveTo>
                <a:lnTo>
                  <a:pt x="3599545" y="0"/>
                </a:lnTo>
                <a:lnTo>
                  <a:pt x="3599545" y="1124857"/>
                </a:lnTo>
                <a:lnTo>
                  <a:pt x="0" y="112485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C3959"/>
              </a:gs>
            </a:gsLst>
            <a:lin ang="5400000" scaled="1"/>
          </a:gradFill>
          <a:ln w="28575" cmpd="sng"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1904" tIns="64770" rIns="64770" bIns="64770" numCol="1" spcCol="1270" anchor="t" anchorCtr="0">
            <a:noAutofit/>
          </a:bodyPr>
          <a:lstStyle/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00" kern="1200" dirty="0">
              <a:solidFill>
                <a:srgbClr val="FFFFFF"/>
              </a:solidFill>
              <a:latin typeface="Gill Sans"/>
              <a:cs typeface="Gill Sans Ligh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70275" y="1837410"/>
            <a:ext cx="17271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lnSpc>
                <a:spcPct val="90000"/>
              </a:lnSpc>
              <a:spcAft>
                <a:spcPct val="35000"/>
              </a:spcAft>
            </a:pPr>
            <a:r>
              <a:rPr lang="es-ES_tradnl" b="1" dirty="0" err="1" smtClean="0">
                <a:solidFill>
                  <a:schemeClr val="bg1"/>
                </a:solidFill>
                <a:latin typeface="+mn-lt"/>
                <a:cs typeface="Gill Sans Light"/>
              </a:rPr>
              <a:t>Service-centric</a:t>
            </a:r>
            <a:r>
              <a:rPr lang="es-ES_tradnl" b="1" dirty="0" smtClean="0">
                <a:solidFill>
                  <a:schemeClr val="bg1"/>
                </a:solidFill>
                <a:latin typeface="+mn-lt"/>
                <a:cs typeface="Gill Sans Light"/>
              </a:rPr>
              <a:t/>
            </a:r>
            <a:br>
              <a:rPr lang="es-ES_tradnl" b="1" dirty="0" smtClean="0">
                <a:solidFill>
                  <a:schemeClr val="bg1"/>
                </a:solidFill>
                <a:latin typeface="+mn-lt"/>
                <a:cs typeface="Gill Sans Light"/>
              </a:rPr>
            </a:br>
            <a:r>
              <a:rPr lang="es-ES_tradnl" b="1" dirty="0" err="1" smtClean="0">
                <a:solidFill>
                  <a:schemeClr val="bg1"/>
                </a:solidFill>
                <a:latin typeface="+mn-lt"/>
                <a:cs typeface="Gill Sans Light"/>
              </a:rPr>
              <a:t>Policy</a:t>
            </a:r>
            <a:r>
              <a:rPr lang="es-ES_tradnl" b="1" dirty="0" smtClean="0">
                <a:solidFill>
                  <a:schemeClr val="bg1"/>
                </a:solidFill>
                <a:latin typeface="+mn-lt"/>
                <a:cs typeface="Gill Sans Light"/>
              </a:rPr>
              <a:t> </a:t>
            </a:r>
            <a:r>
              <a:rPr lang="es-ES_tradnl" b="1" dirty="0" err="1" smtClean="0">
                <a:solidFill>
                  <a:schemeClr val="bg1"/>
                </a:solidFill>
                <a:latin typeface="+mn-lt"/>
                <a:cs typeface="Gill Sans Light"/>
              </a:rPr>
              <a:t>Support</a:t>
            </a:r>
            <a:endParaRPr lang="es-ES_tradnl" b="1" dirty="0">
              <a:solidFill>
                <a:schemeClr val="bg1"/>
              </a:solidFill>
              <a:latin typeface="+mn-lt"/>
              <a:cs typeface="Gill Sans Ligh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15" y="2625005"/>
            <a:ext cx="773134" cy="918616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sp>
        <p:nvSpPr>
          <p:cNvPr id="51" name="TextBox 50"/>
          <p:cNvSpPr txBox="1"/>
          <p:nvPr/>
        </p:nvSpPr>
        <p:spPr>
          <a:xfrm>
            <a:off x="5070275" y="3862417"/>
            <a:ext cx="172711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b="1" dirty="0" err="1" smtClean="0">
                <a:solidFill>
                  <a:srgbClr val="002060"/>
                </a:solidFill>
                <a:cs typeface="Gill Sans Light"/>
              </a:rPr>
              <a:t>Uros</a:t>
            </a:r>
            <a:r>
              <a:rPr lang="en-GB" sz="1400" b="1" dirty="0">
                <a:solidFill>
                  <a:srgbClr val="002060"/>
                </a:solidFill>
                <a:cs typeface="Gill Sans Light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cs typeface="Gill Sans Light"/>
              </a:rPr>
              <a:t>Stevanovic</a:t>
            </a:r>
            <a:endParaRPr lang="en-GB" sz="1400" b="1" dirty="0" smtClean="0">
              <a:solidFill>
                <a:srgbClr val="002060"/>
              </a:solidFill>
              <a:cs typeface="Gill Sans Light"/>
            </a:endParaRPr>
          </a:p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1400" dirty="0" smtClean="0">
                <a:solidFill>
                  <a:srgbClr val="002060"/>
                </a:solidFill>
                <a:cs typeface="Gill Sans Light"/>
              </a:rPr>
              <a:t>KIT</a:t>
            </a:r>
            <a:endParaRPr lang="en-GB" sz="1400" dirty="0">
              <a:solidFill>
                <a:srgbClr val="002060"/>
              </a:solidFill>
              <a:cs typeface="Gill Sans Light"/>
            </a:endParaRPr>
          </a:p>
        </p:txBody>
      </p:sp>
      <p:pic>
        <p:nvPicPr>
          <p:cNvPr id="1026" name="Picture 2" descr="H:\Home\davidg\Projects-misc\Terena\AARC\PR\Partner-logos\cern_logo_whit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33" y="5074117"/>
            <a:ext cx="1089450" cy="10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Home\davidg\Projects-misc\Terena\AARC\PR\Partner-logos\csc-logo-teksti-f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61" y="5042907"/>
            <a:ext cx="3804909" cy="7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Home\davidg\Projects-misc\Terena\AARC\PR\Partner-logos\kit_logo_en_farbe_positiv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569" y="5282146"/>
            <a:ext cx="1378586" cy="6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Home\davidg\Projects-misc\Terena\AARC\PR\Partner-logos\stfc-large-white-logo-2473_web_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80" y="5727466"/>
            <a:ext cx="2594990" cy="5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3153442" y="1301708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2000" b="1" dirty="0" smtClean="0">
                <a:solidFill>
                  <a:srgbClr val="002060"/>
                </a:solidFill>
                <a:cs typeface="Gill Sans Light"/>
              </a:rPr>
              <a:t>T1</a:t>
            </a:r>
            <a:endParaRPr lang="en-GB" sz="20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71519" y="1297436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2000" b="1" dirty="0" smtClean="0">
                <a:solidFill>
                  <a:srgbClr val="002060"/>
                </a:solidFill>
                <a:cs typeface="Gill Sans Light"/>
              </a:rPr>
              <a:t>T2</a:t>
            </a:r>
            <a:endParaRPr lang="en-GB" sz="20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92084" y="1292291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2000" b="1" dirty="0" smtClean="0">
                <a:solidFill>
                  <a:srgbClr val="002060"/>
                </a:solidFill>
                <a:cs typeface="Gill Sans Light"/>
              </a:rPr>
              <a:t>T3</a:t>
            </a:r>
            <a:endParaRPr lang="en-GB" sz="2000" dirty="0">
              <a:solidFill>
                <a:srgbClr val="002060"/>
              </a:solidFill>
              <a:cs typeface="Gill Sans Ligh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871600" y="1292291"/>
            <a:ext cx="172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577850">
              <a:lnSpc>
                <a:spcPct val="90000"/>
              </a:lnSpc>
              <a:spcAft>
                <a:spcPct val="15000"/>
              </a:spcAft>
            </a:pPr>
            <a:r>
              <a:rPr lang="en-GB" sz="2000" b="1" dirty="0" smtClean="0">
                <a:solidFill>
                  <a:srgbClr val="002060"/>
                </a:solidFill>
                <a:cs typeface="Gill Sans Light"/>
              </a:rPr>
              <a:t>T4</a:t>
            </a:r>
            <a:endParaRPr lang="en-GB" sz="2000" dirty="0">
              <a:solidFill>
                <a:srgbClr val="002060"/>
              </a:solidFill>
              <a:cs typeface="Gill Sans Light"/>
            </a:endParaRPr>
          </a:p>
        </p:txBody>
      </p:sp>
      <p:pic>
        <p:nvPicPr>
          <p:cNvPr id="9218" name="Picture 2" descr="H:\Home\davidg\Projects-misc\Terena\AARC\PR\Partner-logos\dfn_bi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39" y="6484928"/>
            <a:ext cx="655084" cy="36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3103" y="5709662"/>
            <a:ext cx="1652641" cy="54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9" y="5493184"/>
            <a:ext cx="1288796" cy="500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7386" y="6458592"/>
            <a:ext cx="223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C3959"/>
                </a:solidFill>
              </a:rPr>
              <a:t>in collaboration with:</a:t>
            </a:r>
            <a:endParaRPr lang="en-GB" dirty="0">
              <a:solidFill>
                <a:srgbClr val="0C395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8794" y="6448212"/>
            <a:ext cx="691813" cy="4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9181" y="1682805"/>
            <a:ext cx="7849620" cy="42491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FIM4R version 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1351979"/>
            <a:ext cx="3283472" cy="49123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37423" y="6444564"/>
            <a:ext cx="408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https://doi.org/10.5281/zenodo.1296031</a:t>
            </a:r>
          </a:p>
        </p:txBody>
      </p:sp>
    </p:spTree>
    <p:extLst>
      <p:ext uri="{BB962C8B-B14F-4D97-AF65-F5344CB8AC3E}">
        <p14:creationId xmlns:p14="http://schemas.microsoft.com/office/powerpoint/2010/main" val="74348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FIM4R reinvigoration, supported by AARC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73250" y="2548278"/>
            <a:ext cx="6586326" cy="3704888"/>
            <a:chOff x="306253" y="2586605"/>
            <a:chExt cx="6586326" cy="3704888"/>
          </a:xfrm>
        </p:grpSpPr>
        <p:grpSp>
          <p:nvGrpSpPr>
            <p:cNvPr id="7" name="Group 6"/>
            <p:cNvGrpSpPr/>
            <p:nvPr/>
          </p:nvGrpSpPr>
          <p:grpSpPr>
            <a:xfrm>
              <a:off x="306253" y="2586605"/>
              <a:ext cx="6586326" cy="3704888"/>
              <a:chOff x="306253" y="2586605"/>
              <a:chExt cx="6586326" cy="370488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6253" y="2586605"/>
                <a:ext cx="4521557" cy="3704888"/>
              </a:xfrm>
              <a:prstGeom prst="rect">
                <a:avLst/>
              </a:prstGeom>
              <a:effectLst>
                <a:glow rad="101600">
                  <a:srgbClr val="0C3959">
                    <a:alpha val="60000"/>
                  </a:srgbClr>
                </a:glo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7585" y="4690728"/>
                <a:ext cx="6234994" cy="1525359"/>
              </a:xfrm>
              <a:prstGeom prst="rect">
                <a:avLst/>
              </a:prstGeom>
              <a:effectLst>
                <a:glow rad="101600">
                  <a:srgbClr val="0C3959">
                    <a:alpha val="60000"/>
                  </a:srgbClr>
                </a:glow>
              </a:effec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998924" y="5040726"/>
              <a:ext cx="1298602" cy="883664"/>
            </a:xfrm>
            <a:prstGeom prst="rect">
              <a:avLst/>
            </a:prstGeom>
            <a:noFill/>
            <a:ln w="76200">
              <a:solidFill>
                <a:srgbClr val="F57A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7366" y="4840692"/>
              <a:ext cx="830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C3959"/>
                  </a:solidFill>
                </a:rPr>
                <a:t>AARC2</a:t>
              </a:r>
              <a:endParaRPr lang="en-GB" b="1" dirty="0" smtClean="0">
                <a:solidFill>
                  <a:srgbClr val="0C3959"/>
                </a:solidFill>
              </a:endParaRPr>
            </a:p>
          </p:txBody>
        </p:sp>
      </p:grp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095702" y="2044931"/>
            <a:ext cx="6258100" cy="4132035"/>
          </a:xfrm>
        </p:spPr>
        <p:txBody>
          <a:bodyPr/>
          <a:lstStyle/>
          <a:p>
            <a:r>
              <a:rPr lang="en-GB" dirty="0" smtClean="0"/>
              <a:t>an </a:t>
            </a:r>
            <a:r>
              <a:rPr lang="en-GB" dirty="0"/>
              <a:t>interoperable infrastructure that:</a:t>
            </a:r>
          </a:p>
          <a:p>
            <a:r>
              <a:rPr lang="en-GB" dirty="0"/>
              <a:t>solves current issues</a:t>
            </a:r>
          </a:p>
          <a:p>
            <a:r>
              <a:rPr lang="en-GB" dirty="0"/>
              <a:t>is as invisible to the researcher as possible</a:t>
            </a:r>
          </a:p>
          <a:p>
            <a:pPr marL="0" indent="0">
              <a:buNone/>
            </a:pPr>
            <a:r>
              <a:rPr lang="en-GB" dirty="0"/>
              <a:t>All depends upon the substantial participation and cooperation of several </a:t>
            </a:r>
            <a:r>
              <a:rPr lang="en-GB" dirty="0" smtClean="0"/>
              <a:t>groups</a:t>
            </a:r>
            <a:endParaRPr lang="en-GB" dirty="0"/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455646" y="1591733"/>
            <a:ext cx="11050556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Based on the requirements collected, we know where we want to go:</a:t>
            </a:r>
          </a:p>
        </p:txBody>
      </p:sp>
      <p:sp>
        <p:nvSpPr>
          <p:cNvPr id="14" name="Content Placeholder 11"/>
          <p:cNvSpPr txBox="1">
            <a:spLocks/>
          </p:cNvSpPr>
          <p:nvPr/>
        </p:nvSpPr>
        <p:spPr>
          <a:xfrm>
            <a:off x="7318241" y="3960549"/>
            <a:ext cx="4033243" cy="2398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In our recommendations we specifically address each of these groups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Each recommendation is expected to have broad positive impact on the viability and value of FIM for research collaborations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1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00" y="1519201"/>
            <a:ext cx="10909300" cy="45784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FIM4R at RDA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9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8287" y="4567822"/>
            <a:ext cx="9612087" cy="1325563"/>
          </a:xfrm>
        </p:spPr>
        <p:txBody>
          <a:bodyPr anchor="b"/>
          <a:lstStyle/>
          <a:p>
            <a:r>
              <a:rPr lang="en-GB" dirty="0" smtClean="0">
                <a:solidFill>
                  <a:srgbClr val="F57A1E"/>
                </a:solidFill>
              </a:rPr>
              <a:t>Towards the future: homing the AARC activities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9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Sirtfi </a:t>
            </a:r>
          </a:p>
          <a:p>
            <a:r>
              <a:rPr lang="en-US" dirty="0" smtClean="0"/>
              <a:t>Continue its evolution in the REFEDS WG with </a:t>
            </a:r>
            <a:r>
              <a:rPr lang="en-US" i="1" dirty="0" smtClean="0"/>
              <a:t>Sirtfi+</a:t>
            </a:r>
            <a:r>
              <a:rPr lang="en-US" dirty="0" smtClean="0"/>
              <a:t> and the Registry</a:t>
            </a:r>
          </a:p>
          <a:p>
            <a:r>
              <a:rPr lang="en-US" dirty="0" smtClean="0"/>
              <a:t>Guidance on incident response + implicit &amp; explicit expectations where it </a:t>
            </a:r>
            <a:r>
              <a:rPr lang="en-GB" dirty="0" smtClean="0"/>
              <a:t>involves federation</a:t>
            </a:r>
          </a:p>
          <a:p>
            <a:r>
              <a:rPr lang="en-GB" dirty="0" smtClean="0"/>
              <a:t>actual incident </a:t>
            </a:r>
            <a:r>
              <a:rPr lang="en-GB" dirty="0"/>
              <a:t>response </a:t>
            </a:r>
            <a:r>
              <a:rPr lang="en-GB" dirty="0" smtClean="0"/>
              <a:t>plus readiness challenges </a:t>
            </a:r>
            <a:r>
              <a:rPr lang="en-GB" i="1" dirty="0" smtClean="0"/>
              <a:t>on federated </a:t>
            </a:r>
            <a:r>
              <a:rPr lang="en-GB" i="1" dirty="0"/>
              <a:t>ID side 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dirty="0" smtClean="0"/>
              <a:t>go with the new </a:t>
            </a:r>
            <a:r>
              <a:rPr lang="en-GB" dirty="0"/>
              <a:t>eduGAIN </a:t>
            </a:r>
            <a:r>
              <a:rPr lang="en-GB" dirty="0" smtClean="0"/>
              <a:t>security capability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Communications challenges for security that involve also the Infrastructures</a:t>
            </a:r>
          </a:p>
          <a:p>
            <a:r>
              <a:rPr lang="en-US" dirty="0" smtClean="0"/>
              <a:t>WISE, specifically the new SCCC JWG</a:t>
            </a:r>
          </a:p>
          <a:p>
            <a:r>
              <a:rPr lang="en-US" dirty="0" smtClean="0"/>
              <a:t>needs some love and care from all Infrastructures, commitment from REFEDS, WISE, SIGISM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C3959"/>
                </a:solidFill>
              </a:rPr>
              <a:t>Specific challenges remain in their infrastructure, coordinated through SCCC-JWG</a:t>
            </a:r>
          </a:p>
          <a:p>
            <a:r>
              <a:rPr lang="en-US" dirty="0" smtClean="0"/>
              <a:t>like the IGTF RAT CC, EGI CSIRT SSC’s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you want to go today</a:t>
            </a:r>
            <a:r>
              <a:rPr lang="en-GB" dirty="0" smtClean="0"/>
              <a:t>? Operational security and WISE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10909300" cy="49666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Data Protection and GDPR – service centric policy support</a:t>
            </a:r>
          </a:p>
          <a:p>
            <a:r>
              <a:rPr lang="en-US" dirty="0" smtClean="0"/>
              <a:t>more than TF-DPR and the special interest group is needed</a:t>
            </a:r>
          </a:p>
          <a:p>
            <a:r>
              <a:rPr lang="en-US" dirty="0" smtClean="0"/>
              <a:t>risk-assessment methodology for infrastructures and communities</a:t>
            </a:r>
          </a:p>
          <a:p>
            <a:r>
              <a:rPr lang="en-US" dirty="0" smtClean="0"/>
              <a:t>consultancy role for new communities to enable use of the infrastructures -&gt; mailing list?</a:t>
            </a:r>
            <a:endParaRPr lang="en-GB" dirty="0" smtClean="0"/>
          </a:p>
          <a:p>
            <a:r>
              <a:rPr lang="en-US" dirty="0" smtClean="0"/>
              <a:t>joint GN4-3 + EOSC-HUB + WLCG effort, homed (for lack of anything else) in AEGIS?</a:t>
            </a:r>
            <a:endParaRPr lang="en-US" dirty="0"/>
          </a:p>
          <a:p>
            <a:pPr marL="0" indent="0">
              <a:buNone/>
            </a:pPr>
            <a:endParaRPr lang="en-US" b="1" dirty="0" smtClean="0">
              <a:solidFill>
                <a:srgbClr val="F57A1E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57A1E"/>
                </a:solidFill>
              </a:rPr>
              <a:t>SCI Assessment </a:t>
            </a:r>
          </a:p>
          <a:p>
            <a:r>
              <a:rPr lang="en-US" dirty="0"/>
              <a:t>WISE SCI WG, with assessment in the IGTF</a:t>
            </a:r>
          </a:p>
          <a:p>
            <a:r>
              <a:rPr lang="en-US" dirty="0"/>
              <a:t>support through EOSC-HUB </a:t>
            </a:r>
            <a:r>
              <a:rPr lang="en-US" i="1" dirty="0" smtClean="0"/>
              <a:t>InfoSec </a:t>
            </a:r>
            <a:r>
              <a:rPr lang="en-US" dirty="0" smtClean="0"/>
              <a:t>and GN4-3 </a:t>
            </a:r>
            <a:r>
              <a:rPr lang="en-US" i="1" dirty="0" smtClean="0"/>
              <a:t>Enabling Communities</a:t>
            </a:r>
            <a:endParaRPr lang="en-GB" i="1" dirty="0"/>
          </a:p>
          <a:p>
            <a:r>
              <a:rPr lang="en-GB" dirty="0"/>
              <a:t>but obviously also from PRACE, XSEDE, </a:t>
            </a:r>
            <a:r>
              <a:rPr lang="en-GB" dirty="0" err="1"/>
              <a:t>GridPP</a:t>
            </a:r>
            <a:r>
              <a:rPr lang="en-GB" dirty="0"/>
              <a:t>, SURF, &amp;c</a:t>
            </a:r>
          </a:p>
          <a:p>
            <a:pPr marL="0" indent="0">
              <a:buNone/>
            </a:pPr>
            <a:endParaRPr lang="en-US" b="1" dirty="0" smtClean="0">
              <a:solidFill>
                <a:srgbClr val="F57A1E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Tuning the policy development kit</a:t>
            </a:r>
          </a:p>
          <a:p>
            <a:r>
              <a:rPr lang="en-US" dirty="0" smtClean="0"/>
              <a:t>the WISE SCI WG will coordinate, but the effort should come from somewhere</a:t>
            </a:r>
          </a:p>
          <a:p>
            <a:r>
              <a:rPr lang="en-US" dirty="0" smtClean="0"/>
              <a:t>support from GN4-3 and EGI</a:t>
            </a:r>
            <a:r>
              <a:rPr lang="en-US" dirty="0"/>
              <a:t> </a:t>
            </a:r>
            <a:r>
              <a:rPr lang="en-US" dirty="0" smtClean="0"/>
              <a:t>and EUDAT, as requested by FIM4R</a:t>
            </a:r>
          </a:p>
          <a:p>
            <a:r>
              <a:rPr lang="en-US" dirty="0" smtClean="0"/>
              <a:t>other sources have been very successful as well: HDF, </a:t>
            </a:r>
            <a:r>
              <a:rPr lang="en-US" dirty="0" err="1" smtClean="0"/>
              <a:t>GridPP</a:t>
            </a:r>
            <a:r>
              <a:rPr lang="en-US" dirty="0" smtClean="0"/>
              <a:t>, and SURF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65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you want to go today? </a:t>
            </a:r>
            <a:r>
              <a:rPr lang="en-GB" dirty="0" smtClean="0"/>
              <a:t>Service providers and Infrastructures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59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10909300" cy="4966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Assurance Profiles – from federations to Infrastructures, and between R/E infrastructures</a:t>
            </a:r>
          </a:p>
          <a:p>
            <a:r>
              <a:rPr lang="en-US" dirty="0" smtClean="0"/>
              <a:t>the ‘feasible’ assurance and alignment with IdPs and federations belongs in REFEDS RAF</a:t>
            </a:r>
          </a:p>
          <a:p>
            <a:r>
              <a:rPr lang="en-US" dirty="0" smtClean="0"/>
              <a:t>assurance requirements of, and exchange of assurance between, infrastructures: in IGTF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AUP and Terms of Use</a:t>
            </a:r>
          </a:p>
          <a:p>
            <a:r>
              <a:rPr lang="en-US" dirty="0" smtClean="0"/>
              <a:t>the home is WISE SCI, but it needs care and nourishment from EOSCHUB and GN4-3</a:t>
            </a:r>
          </a:p>
          <a:p>
            <a:r>
              <a:rPr lang="en-US" dirty="0" smtClean="0"/>
              <a:t>extends beyond just EOSCH &amp; GN4-3, and involves e.g. also </a:t>
            </a:r>
            <a:r>
              <a:rPr lang="en-US" dirty="0" err="1" smtClean="0"/>
              <a:t>eduTEAMS</a:t>
            </a:r>
            <a:r>
              <a:rPr lang="en-US" dirty="0" smtClean="0"/>
              <a:t>, </a:t>
            </a:r>
            <a:r>
              <a:rPr lang="en-US" dirty="0" err="1" smtClean="0"/>
              <a:t>CheckIn</a:t>
            </a:r>
            <a:r>
              <a:rPr lang="en-US" dirty="0" smtClean="0"/>
              <a:t>, B2ACCESS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57A1E"/>
                </a:solidFill>
              </a:rPr>
              <a:t>For the rest and new things needed, leverage GN-EOSCH collaboration agreement &amp; AEGIS?</a:t>
            </a:r>
          </a:p>
          <a:p>
            <a:pPr lvl="0"/>
            <a:r>
              <a:rPr lang="en-US" dirty="0"/>
              <a:t>one-on-one consulting with communities highly appreciated also beyond AEGIS, </a:t>
            </a:r>
          </a:p>
          <a:p>
            <a:pPr marL="0" lvl="0" indent="0">
              <a:buNone/>
            </a:pPr>
            <a:r>
              <a:rPr lang="en-US" dirty="0"/>
              <a:t>   but must be and be seen as </a:t>
            </a:r>
            <a:r>
              <a:rPr lang="en-US" dirty="0" smtClean="0"/>
              <a:t>neutral – we keep the forum of ‘AARC-Community’ </a:t>
            </a:r>
          </a:p>
          <a:p>
            <a:r>
              <a:rPr lang="en-US" dirty="0" smtClean="0"/>
              <a:t>ongoing discussions on how to engage FIM4R effectively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66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10048428" cy="1325563"/>
          </a:xfrm>
        </p:spPr>
        <p:txBody>
          <a:bodyPr/>
          <a:lstStyle/>
          <a:p>
            <a:r>
              <a:rPr lang="en-GB" dirty="0"/>
              <a:t>Where do you want to go today? </a:t>
            </a:r>
            <a:r>
              <a:rPr lang="en-GB" dirty="0" smtClean="0"/>
              <a:t>Research-centric federation harmonisation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2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Resources (1 May 2017 – 30 April 2018 – 30 April 2019) and deliveries</a:t>
            </a:r>
            <a:endParaRPr lang="en-GB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882466"/>
              </p:ext>
            </p:extLst>
          </p:nvPr>
        </p:nvGraphicFramePr>
        <p:xfrm>
          <a:off x="471338" y="2534783"/>
          <a:ext cx="11243142" cy="169388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1243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93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3 of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3 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deliverables 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in PY2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DNA3.2 – Report on Security Incident Response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DNA3.3 – </a:t>
                      </a:r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Accounting and Traceability in Multi-Domain Service Provider Environments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DNA3.4 – </a:t>
                      </a:r>
                      <a:r>
                        <a:rPr lang="en-GB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Recommendations for e-Researcher-Centric Policies and Assurance</a:t>
                      </a:r>
                    </a:p>
                  </a:txBody>
                  <a:tcPr anchor="ctr">
                    <a:solidFill>
                      <a:srgbClr val="3D5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011960" y="2454650"/>
            <a:ext cx="63884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00" dirty="0" smtClean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5500" dirty="0">
              <a:solidFill>
                <a:srgbClr val="00B050"/>
              </a:solidFill>
              <a:latin typeface="Wingdings" panose="05000000000000000000" pitchFamily="2" charset="2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916263"/>
              </p:ext>
            </p:extLst>
          </p:nvPr>
        </p:nvGraphicFramePr>
        <p:xfrm>
          <a:off x="459050" y="1378555"/>
          <a:ext cx="11268006" cy="100584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740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3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3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7175" algn="r"/>
                        </a:tabLst>
                        <a:defRPr/>
                      </a:pPr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Arial (body)"/>
                        </a:rPr>
                        <a:t>	</a:t>
                      </a:r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Arial (body)"/>
                        </a:rPr>
                        <a:t>Cumulative:</a:t>
                      </a:r>
                      <a: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Arial (body)"/>
                        </a:rPr>
                        <a:t>	Total:</a:t>
                      </a:r>
                      <a:br>
                        <a:rPr lang="en-GB" sz="2000" b="0" dirty="0" smtClean="0">
                          <a:solidFill>
                            <a:schemeClr val="bg1"/>
                          </a:solidFill>
                          <a:latin typeface="+mn-lt"/>
                          <a:cs typeface="Arial (body)"/>
                        </a:rPr>
                      </a:br>
                      <a:endParaRPr lang="en-GB" sz="2000" b="0" dirty="0" smtClean="0">
                        <a:solidFill>
                          <a:schemeClr val="bg1"/>
                        </a:solidFill>
                        <a:latin typeface="+mn-lt"/>
                        <a:cs typeface="Arial (body)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>47 PM foreseen</a:t>
                      </a:r>
                      <a: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/>
                      </a:r>
                      <a:b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</a:br>
                      <a:r>
                        <a:rPr lang="en-GB" sz="200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approx. 2</a:t>
                      </a:r>
                      <a:r>
                        <a:rPr lang="en-US" sz="200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 </a:t>
                      </a:r>
                      <a:r>
                        <a:rPr lang="en-GB" sz="200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FTE average</a:t>
                      </a:r>
                      <a:endParaRPr lang="en-GB" sz="20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cs typeface="Arial (body)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>&gt; 38 PM used</a:t>
                      </a:r>
                      <a:b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</a:br>
                      <a:r>
                        <a:rPr lang="en-GB" sz="2000" b="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of which </a:t>
                      </a:r>
                      <a:r>
                        <a:rPr lang="en-GB" sz="2000" b="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26 </a:t>
                      </a:r>
                      <a:r>
                        <a:rPr lang="en-GB" sz="2000" b="0" i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Arial (body)"/>
                        </a:rPr>
                        <a:t>PM used in PY1</a:t>
                      </a:r>
                      <a: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/>
                      </a:r>
                      <a:b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</a:br>
                      <a:r>
                        <a:rPr lang="en-GB" sz="2000" b="1" i="1" baseline="0" dirty="0" smtClean="0">
                          <a:solidFill>
                            <a:srgbClr val="F57A1E"/>
                          </a:solidFill>
                          <a:latin typeface="+mn-lt"/>
                          <a:cs typeface="Arial (body)"/>
                        </a:rPr>
                        <a:t>&gt; 81% of forecast personnel resources</a:t>
                      </a:r>
                      <a:endParaRPr lang="en-GB" sz="2000" b="0" i="1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cs typeface="Arial (body)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3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748423"/>
              </p:ext>
            </p:extLst>
          </p:nvPr>
        </p:nvGraphicFramePr>
        <p:xfrm>
          <a:off x="478784" y="4308796"/>
          <a:ext cx="11243142" cy="2017863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1243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178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57A1E"/>
                          </a:solidFill>
                          <a:latin typeface="+mn-lt"/>
                        </a:rPr>
                        <a:t>With many other documents and results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7 Guidelines and Informational documents</a:t>
                      </a:r>
                      <a:r>
                        <a:rPr lang="en-US" sz="2000" b="1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(topical white papers) in AARC2</a:t>
                      </a:r>
                      <a:endParaRPr lang="en-US" sz="2000" b="1" i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… the Policy Development Kit, WISE Baseline AUP</a:t>
                      </a: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implementation guide, </a:t>
                      </a:r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guidance on using</a:t>
                      </a: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0" i="0" baseline="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DPCoCo</a:t>
                      </a:r>
                      <a:r>
                        <a:rPr lang="en-US" sz="20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in proxies, REFEDS Assurance Pilot, secure attribute authority operations, FIM4R community engagement, eduGAIN Sirtfi communications challenge, reference incident response process, X-infrastructure assurance expression, social-ID assurance guide, Data Protection Impact Assessment hints, untangling spaghetti </a:t>
                      </a:r>
                      <a:r>
                        <a:rPr lang="en-US" sz="2000" b="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…</a:t>
                      </a:r>
                      <a:endParaRPr lang="en-US" sz="2000" b="0" i="0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3D5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5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61812" y="6386141"/>
            <a:ext cx="741021" cy="274873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 submission status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5646" y="1344846"/>
            <a:ext cx="766904" cy="829704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266094" y="1344846"/>
            <a:ext cx="10066924" cy="400110"/>
          </a:xfrm>
          <a:prstGeom prst="rect">
            <a:avLst/>
          </a:prstGeom>
          <a:solidFill>
            <a:srgbClr val="0C3959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893763" indent="-893763"/>
            <a:r>
              <a:rPr lang="en-GB" sz="2000" dirty="0" smtClean="0">
                <a:solidFill>
                  <a:schemeClr val="bg1"/>
                </a:solidFill>
              </a:rPr>
              <a:t>Report </a:t>
            </a:r>
            <a:r>
              <a:rPr lang="en-GB" sz="2000" dirty="0">
                <a:solidFill>
                  <a:schemeClr val="bg1"/>
                </a:solidFill>
              </a:rPr>
              <a:t>on the coordination of accounting data sharing amongst </a:t>
            </a:r>
            <a:r>
              <a:rPr lang="en-GB" sz="2000" dirty="0" smtClean="0">
                <a:solidFill>
                  <a:schemeClr val="bg1"/>
                </a:solidFill>
              </a:rPr>
              <a:t>Infrastructures (initial): </a:t>
            </a:r>
            <a:r>
              <a:rPr lang="en-GB" sz="2000" b="1" dirty="0" smtClean="0">
                <a:solidFill>
                  <a:schemeClr val="bg1"/>
                </a:solidFill>
              </a:rPr>
              <a:t>DNA3.1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5646" y="1236542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66094" y="1774440"/>
            <a:ext cx="10066924" cy="400110"/>
          </a:xfrm>
          <a:prstGeom prst="rect">
            <a:avLst/>
          </a:prstGeom>
          <a:solidFill>
            <a:srgbClr val="FEEEE2">
              <a:alpha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0C3959">
                    <a:alpha val="50000"/>
                  </a:srgbClr>
                </a:solidFill>
              </a:rPr>
              <a:t>Initial phase in PY1 focussed on giving guidance to the community on GDPR DPIA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5646" y="2336171"/>
            <a:ext cx="766904" cy="8297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266094" y="2336171"/>
            <a:ext cx="10066924" cy="400110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marL="893763" indent="-893763"/>
            <a:r>
              <a:rPr lang="en-GB" sz="2000" dirty="0">
                <a:solidFill>
                  <a:schemeClr val="bg1"/>
                </a:solidFill>
              </a:rPr>
              <a:t>Report on Security Incident </a:t>
            </a:r>
            <a:r>
              <a:rPr lang="en-GB" sz="2000" dirty="0" smtClean="0">
                <a:solidFill>
                  <a:schemeClr val="bg1"/>
                </a:solidFill>
              </a:rPr>
              <a:t>Response (in FIM): </a:t>
            </a:r>
            <a:r>
              <a:rPr lang="en-GB" sz="2000" b="1" dirty="0" smtClean="0">
                <a:solidFill>
                  <a:schemeClr val="bg1"/>
                </a:solidFill>
              </a:rPr>
              <a:t>DNA3.2 / D3.1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646" y="2227867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6094" y="2765765"/>
            <a:ext cx="10066924" cy="707886"/>
          </a:xfrm>
          <a:prstGeom prst="rect">
            <a:avLst/>
          </a:prstGeom>
          <a:solidFill>
            <a:srgbClr val="FEEEE2"/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0C3959"/>
                </a:solidFill>
              </a:rPr>
              <a:t>Operational security processes for R&amp;E federations and protection of (BPA) proxies</a:t>
            </a:r>
            <a:br>
              <a:rPr lang="en-GB" sz="2000" i="1" dirty="0" smtClean="0">
                <a:solidFill>
                  <a:srgbClr val="0C3959"/>
                </a:solidFill>
              </a:rPr>
            </a:br>
            <a:r>
              <a:rPr lang="en-GB" sz="2000" i="1" dirty="0" smtClean="0">
                <a:solidFill>
                  <a:srgbClr val="0C3959"/>
                </a:solidFill>
              </a:rPr>
              <a:t>Sirtfi readiness, and how trust groups can support federated incident response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5646" y="3611439"/>
            <a:ext cx="766904" cy="8297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266094" y="3611439"/>
            <a:ext cx="10066924" cy="400110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marL="893763" indent="-893763"/>
            <a:r>
              <a:rPr lang="en-GB" sz="2000" dirty="0">
                <a:solidFill>
                  <a:schemeClr val="bg1"/>
                </a:solidFill>
              </a:rPr>
              <a:t>Accounting and Traceability in Multi-Domain Service Provider </a:t>
            </a:r>
            <a:r>
              <a:rPr lang="en-GB" sz="2000" dirty="0" smtClean="0">
                <a:solidFill>
                  <a:schemeClr val="bg1"/>
                </a:solidFill>
              </a:rPr>
              <a:t>Environments: </a:t>
            </a:r>
            <a:r>
              <a:rPr lang="en-GB" sz="2000" b="1" dirty="0" smtClean="0">
                <a:solidFill>
                  <a:schemeClr val="bg1"/>
                </a:solidFill>
              </a:rPr>
              <a:t>DNA3.3 / D3.2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5646" y="3503135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66094" y="4041033"/>
            <a:ext cx="10066924" cy="707886"/>
          </a:xfrm>
          <a:prstGeom prst="rect">
            <a:avLst/>
          </a:prstGeom>
          <a:solidFill>
            <a:srgbClr val="FEEEE2"/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0C3959"/>
                </a:solidFill>
              </a:rPr>
              <a:t>Supporting proxies and infrastructures in service delivery with privacy guidance on traceability and accounting, policy suites, and frameworks to interwork at a global level for research </a:t>
            </a:r>
            <a:r>
              <a:rPr lang="en-GB" sz="2000" i="1" dirty="0" err="1" smtClean="0">
                <a:solidFill>
                  <a:srgbClr val="0C3959"/>
                </a:solidFill>
              </a:rPr>
              <a:t>infras</a:t>
            </a:r>
            <a:endParaRPr lang="en-GB" sz="2000" i="1" dirty="0" smtClean="0">
              <a:solidFill>
                <a:srgbClr val="0C3959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5646" y="4867780"/>
            <a:ext cx="766904" cy="8297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266094" y="4867780"/>
            <a:ext cx="10066924" cy="400110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marL="893763" indent="-893763"/>
            <a:r>
              <a:rPr lang="en-GB" sz="2000" dirty="0">
                <a:solidFill>
                  <a:schemeClr val="bg1"/>
                </a:solidFill>
              </a:rPr>
              <a:t>Recommendations for e-Researcher-Centric Policies and </a:t>
            </a:r>
            <a:r>
              <a:rPr lang="en-GB" sz="2000" dirty="0" smtClean="0">
                <a:solidFill>
                  <a:schemeClr val="bg1"/>
                </a:solidFill>
              </a:rPr>
              <a:t>Assurance: </a:t>
            </a:r>
            <a:r>
              <a:rPr lang="en-GB" sz="2000" b="1" dirty="0" smtClean="0">
                <a:solidFill>
                  <a:schemeClr val="bg1"/>
                </a:solidFill>
              </a:rPr>
              <a:t>DNA3.4 / D3.3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5646" y="4759476"/>
            <a:ext cx="63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60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6094" y="5297374"/>
            <a:ext cx="10066924" cy="1015663"/>
          </a:xfrm>
          <a:prstGeom prst="rect">
            <a:avLst/>
          </a:prstGeom>
          <a:solidFill>
            <a:srgbClr val="FEEEE2"/>
          </a:solidFill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rgbClr val="0C3959"/>
                </a:solidFill>
              </a:rPr>
              <a:t>Complementing policies </a:t>
            </a:r>
            <a:r>
              <a:rPr lang="en-GB" sz="2000" i="1" dirty="0" err="1" smtClean="0">
                <a:solidFill>
                  <a:srgbClr val="0C3959"/>
                </a:solidFill>
              </a:rPr>
              <a:t>centering</a:t>
            </a:r>
            <a:r>
              <a:rPr lang="en-GB" sz="2000" i="1" dirty="0" smtClean="0">
                <a:solidFill>
                  <a:srgbClr val="0C3959"/>
                </a:solidFill>
              </a:rPr>
              <a:t> on research communities and involving end-researchers: assurance sourced from R&amp;E federations and peer infrastructures, a global common Baseline AUP to prevent interrupting research workflows, and engaging through the FIM4R v2 process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2591" y="6491737"/>
            <a:ext cx="6864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57A1E"/>
                </a:solidFill>
              </a:rPr>
              <a:t>all substantially delivered on time, proviso some upload challenges to the portal</a:t>
            </a:r>
            <a:endParaRPr lang="en-GB" sz="1600" i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501" y="2540830"/>
            <a:ext cx="11237747" cy="2998989"/>
          </a:xfrm>
          <a:solidFill>
            <a:srgbClr val="F8F8F8"/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work items address policy aspects of the architecture &amp; implementation, </a:t>
            </a:r>
            <a:r>
              <a:rPr lang="en-US" sz="2400" i="1" dirty="0" smtClean="0"/>
              <a:t>e.g.</a:t>
            </a:r>
            <a:r>
              <a:rPr lang="en-US" sz="2400" dirty="0"/>
              <a:t>,</a:t>
            </a:r>
            <a:endParaRPr lang="en-US" sz="2400" dirty="0" smtClean="0"/>
          </a:p>
          <a:p>
            <a:pPr marL="342900" lvl="1" indent="0">
              <a:buNone/>
            </a:pPr>
            <a:r>
              <a:rPr lang="en-GB" sz="2400" b="1" dirty="0" smtClean="0">
                <a:solidFill>
                  <a:srgbClr val="F57A1E"/>
                </a:solidFill>
              </a:rPr>
              <a:t>AARC-G041 	</a:t>
            </a:r>
            <a:r>
              <a:rPr lang="en-GB" sz="2400" i="1" dirty="0" smtClean="0">
                <a:solidFill>
                  <a:srgbClr val="F57A1E"/>
                </a:solidFill>
              </a:rPr>
              <a:t>Assurance derived from social media</a:t>
            </a:r>
            <a:br>
              <a:rPr lang="en-GB" sz="2400" i="1" dirty="0" smtClean="0">
                <a:solidFill>
                  <a:srgbClr val="F57A1E"/>
                </a:solidFill>
              </a:rPr>
            </a:br>
            <a:r>
              <a:rPr lang="en-GB" sz="2400" b="1" dirty="0" smtClean="0">
                <a:solidFill>
                  <a:srgbClr val="F57A1E"/>
                </a:solidFill>
              </a:rPr>
              <a:t>AARC-G048</a:t>
            </a:r>
            <a:r>
              <a:rPr lang="en-GB" sz="2400" i="1" dirty="0" smtClean="0">
                <a:solidFill>
                  <a:srgbClr val="F57A1E"/>
                </a:solidFill>
              </a:rPr>
              <a:t> 	Secure </a:t>
            </a:r>
            <a:r>
              <a:rPr lang="en-GB" sz="2400" i="1" dirty="0">
                <a:solidFill>
                  <a:srgbClr val="F57A1E"/>
                </a:solidFill>
              </a:rPr>
              <a:t>Operation of Attribute </a:t>
            </a:r>
            <a:r>
              <a:rPr lang="en-GB" sz="2400" i="1" dirty="0" smtClean="0">
                <a:solidFill>
                  <a:srgbClr val="F57A1E"/>
                </a:solidFill>
              </a:rPr>
              <a:t>Authorities …</a:t>
            </a:r>
            <a:endParaRPr lang="en-GB" sz="2400" b="1" dirty="0" smtClean="0">
              <a:solidFill>
                <a:srgbClr val="F57A1E"/>
              </a:solidFill>
            </a:endParaRPr>
          </a:p>
          <a:p>
            <a:r>
              <a:rPr lang="en-US" sz="2400" dirty="0" smtClean="0"/>
              <a:t>address pilots in SA1, communities, or Infrastructures, </a:t>
            </a:r>
            <a:r>
              <a:rPr lang="en-US" sz="2400" i="1" dirty="0" smtClean="0"/>
              <a:t>e.g.</a:t>
            </a:r>
          </a:p>
          <a:p>
            <a:pPr marL="342900" lvl="1" indent="0">
              <a:buNone/>
            </a:pPr>
            <a:r>
              <a:rPr lang="en-GB" sz="2400" b="1" dirty="0" smtClean="0">
                <a:solidFill>
                  <a:srgbClr val="F57A1E"/>
                </a:solidFill>
              </a:rPr>
              <a:t>AARC-G040	</a:t>
            </a:r>
            <a:r>
              <a:rPr lang="en-GB" sz="2400" i="1" dirty="0" smtClean="0">
                <a:solidFill>
                  <a:srgbClr val="F57A1E"/>
                </a:solidFill>
              </a:rPr>
              <a:t>Policy </a:t>
            </a:r>
            <a:r>
              <a:rPr lang="en-GB" sz="2400" i="1" dirty="0">
                <a:solidFill>
                  <a:srgbClr val="F57A1E"/>
                </a:solidFill>
              </a:rPr>
              <a:t>Recommendations for the LS AAI (application to R&amp;S and </a:t>
            </a:r>
            <a:r>
              <a:rPr lang="en-GB" sz="2400" i="1" dirty="0" err="1">
                <a:solidFill>
                  <a:srgbClr val="F57A1E"/>
                </a:solidFill>
              </a:rPr>
              <a:t>CoCo</a:t>
            </a:r>
            <a:r>
              <a:rPr lang="en-GB" sz="2400" i="1" dirty="0" smtClean="0">
                <a:solidFill>
                  <a:srgbClr val="F57A1E"/>
                </a:solidFill>
              </a:rPr>
              <a:t>)</a:t>
            </a:r>
          </a:p>
          <a:p>
            <a:pPr marL="342900" lvl="1" indent="0">
              <a:buNone/>
            </a:pPr>
            <a:r>
              <a:rPr lang="en-GB" sz="2400" b="1" dirty="0" smtClean="0">
                <a:solidFill>
                  <a:srgbClr val="F57A1E"/>
                </a:solidFill>
              </a:rPr>
              <a:t>AARC-I044  </a:t>
            </a:r>
            <a:r>
              <a:rPr lang="en-GB" sz="2400" b="1" dirty="0">
                <a:solidFill>
                  <a:srgbClr val="F57A1E"/>
                </a:solidFill>
              </a:rPr>
              <a:t>	</a:t>
            </a:r>
            <a:r>
              <a:rPr lang="en-GB" sz="2400" i="1" dirty="0" smtClean="0">
                <a:solidFill>
                  <a:srgbClr val="F57A1E"/>
                </a:solidFill>
              </a:rPr>
              <a:t>Implementers </a:t>
            </a:r>
            <a:r>
              <a:rPr lang="en-GB" sz="2400" i="1" dirty="0">
                <a:solidFill>
                  <a:srgbClr val="F57A1E"/>
                </a:solidFill>
              </a:rPr>
              <a:t>Guide to the WISE Baseline Acceptable Use Policy</a:t>
            </a:r>
          </a:p>
          <a:p>
            <a:pPr marL="0" indent="0">
              <a:buNone/>
            </a:pPr>
            <a:endParaRPr lang="en-US" sz="100" dirty="0" smtClean="0"/>
          </a:p>
          <a:p>
            <a:pPr marL="0" indent="0">
              <a:buNone/>
            </a:pPr>
            <a:r>
              <a:rPr lang="en-US" sz="2400" dirty="0" smtClean="0"/>
              <a:t>&amp; </a:t>
            </a:r>
            <a:r>
              <a:rPr lang="en-US" sz="2400" b="1" dirty="0"/>
              <a:t>ever closer </a:t>
            </a:r>
            <a:r>
              <a:rPr lang="en-US" sz="2400" b="1" dirty="0" smtClean="0"/>
              <a:t>collaboration with infrastructures </a:t>
            </a:r>
            <a:r>
              <a:rPr lang="en-US" sz="2400" dirty="0" smtClean="0"/>
              <a:t>in applying this harmonization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9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evolved role for policy and best practices in AARC2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44501" y="1470733"/>
            <a:ext cx="3563104" cy="830997"/>
          </a:xfrm>
          <a:prstGeom prst="rect">
            <a:avLst/>
          </a:prstGeom>
          <a:noFill/>
          <a:ln w="12700"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3959"/>
                </a:solidFill>
              </a:rPr>
              <a:t>AARC2’s stronger use case  driven &amp; community focus</a:t>
            </a:r>
            <a:endParaRPr lang="en-GB" sz="2400" dirty="0">
              <a:solidFill>
                <a:srgbClr val="0C3959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84445" y="1883953"/>
            <a:ext cx="706931" cy="0"/>
          </a:xfrm>
          <a:prstGeom prst="straightConnector1">
            <a:avLst/>
          </a:prstGeom>
          <a:ln w="76200">
            <a:solidFill>
              <a:srgbClr val="F57A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33309" y="1470733"/>
            <a:ext cx="6748940" cy="830997"/>
          </a:xfrm>
          <a:prstGeom prst="rect">
            <a:avLst/>
          </a:prstGeom>
          <a:noFill/>
          <a:ln w="12700"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C3959"/>
                </a:solidFill>
              </a:rPr>
              <a:t>P</a:t>
            </a:r>
            <a:r>
              <a:rPr lang="en-US" sz="2400" b="1" dirty="0" smtClean="0">
                <a:solidFill>
                  <a:srgbClr val="0C3959"/>
                </a:solidFill>
              </a:rPr>
              <a:t>olicy </a:t>
            </a:r>
            <a:r>
              <a:rPr lang="en-US" sz="2400" b="1" dirty="0">
                <a:solidFill>
                  <a:srgbClr val="0C3959"/>
                </a:solidFill>
              </a:rPr>
              <a:t>Development </a:t>
            </a:r>
            <a:r>
              <a:rPr lang="en-US" sz="2400" b="1" dirty="0" smtClean="0">
                <a:solidFill>
                  <a:srgbClr val="0C3959"/>
                </a:solidFill>
              </a:rPr>
              <a:t>Kit</a:t>
            </a:r>
            <a:endParaRPr lang="en-US" sz="2400" dirty="0">
              <a:solidFill>
                <a:srgbClr val="0C3959"/>
              </a:solidFill>
            </a:endParaRP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C3959"/>
                </a:solidFill>
              </a:rPr>
              <a:t>Consultancy role</a:t>
            </a:r>
            <a:r>
              <a:rPr lang="en-US" sz="2400" dirty="0" smtClean="0">
                <a:solidFill>
                  <a:srgbClr val="0C3959"/>
                </a:solidFill>
              </a:rPr>
              <a:t> for </a:t>
            </a:r>
            <a:r>
              <a:rPr lang="en-US" sz="2400" i="1" dirty="0" smtClean="0">
                <a:solidFill>
                  <a:srgbClr val="0C3959"/>
                </a:solidFill>
              </a:rPr>
              <a:t>communities</a:t>
            </a:r>
            <a:r>
              <a:rPr lang="en-US" sz="2400" dirty="0" smtClean="0">
                <a:solidFill>
                  <a:srgbClr val="0C3959"/>
                </a:solidFill>
              </a:rPr>
              <a:t> &amp; </a:t>
            </a:r>
            <a:r>
              <a:rPr lang="en-US" sz="2400" i="1" dirty="0" smtClean="0">
                <a:solidFill>
                  <a:srgbClr val="0C3959"/>
                </a:solidFill>
              </a:rPr>
              <a:t>infrastructures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645" y="5778920"/>
            <a:ext cx="11226603" cy="461665"/>
          </a:xfrm>
          <a:prstGeom prst="rect">
            <a:avLst/>
          </a:prstGeom>
          <a:noFill/>
          <a:ln w="28575"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C3959"/>
                </a:solidFill>
              </a:rPr>
              <a:t>by construction NA3 work ‘homed’ in sustained forums: WISE, IGTF, REFEDS, FIM4R</a:t>
            </a:r>
            <a:endParaRPr lang="en-GB" sz="2400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C3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342B61AA90142A8D5A114AFFAD389" ma:contentTypeVersion="1" ma:contentTypeDescription="Create a new document." ma:contentTypeScope="" ma:versionID="138dd77d572eb9aa87051d9216bdb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F8F0BB2-8848-4E68-80B0-B0624BDBD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AA3960-760A-4B61-8C8B-DBF90F37C8C8}">
  <ds:schemaRefs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72443</TotalTime>
  <Words>3729</Words>
  <Application>Microsoft Office PowerPoint</Application>
  <PresentationFormat>Widescreen</PresentationFormat>
  <Paragraphs>710</Paragraphs>
  <Slides>66</Slides>
  <Notes>30</Notes>
  <HiddenSlides>8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Arial (body)</vt:lpstr>
      <vt:lpstr>Calibri</vt:lpstr>
      <vt:lpstr>Gill Sans</vt:lpstr>
      <vt:lpstr>Gill Sans Light</vt:lpstr>
      <vt:lpstr>Segoe Print</vt:lpstr>
      <vt:lpstr>Verdana</vt:lpstr>
      <vt:lpstr>Wingdings</vt:lpstr>
      <vt:lpstr>GEANT Association</vt:lpstr>
      <vt:lpstr>The AARC Policy Development Kit</vt:lpstr>
      <vt:lpstr>PowerPoint Presentation</vt:lpstr>
      <vt:lpstr>PowerPoint Presentation</vt:lpstr>
      <vt:lpstr>Agenda “NA3” Policy and Best Practice Harmonisation</vt:lpstr>
      <vt:lpstr>Policy and best practice activity high-level objectives from our DoW</vt:lpstr>
      <vt:lpstr>Activity Structure</vt:lpstr>
      <vt:lpstr>Resources (1 May 2017 – 30 April 2018 – 30 April 2019) and deliveries</vt:lpstr>
      <vt:lpstr>Deliverable submission status</vt:lpstr>
      <vt:lpstr>The evolved role for policy and best practices in AARC2</vt:lpstr>
      <vt:lpstr>A tour of the policy space in AARC2</vt:lpstr>
      <vt:lpstr>Policy and Best Practices Harmonisation</vt:lpstr>
      <vt:lpstr>Security Incident Response in the Federated World</vt:lpstr>
      <vt:lpstr>Sirtfi is there today – 575 parties (420 IdPs) joined, in 28 federations</vt:lpstr>
      <vt:lpstr>The sociology of checking Sirtfi enablement …</vt:lpstr>
      <vt:lpstr>Testing incident response coordination</vt:lpstr>
      <vt:lpstr>2nd challenge, December 2018: using the draft response templates</vt:lpstr>
      <vt:lpstr>Preparing the ground for REFEDS Sirtfi procedures: AARC-I051</vt:lpstr>
      <vt:lpstr>Operational security focus in the BPA: beyond just the IdPs</vt:lpstr>
      <vt:lpstr>Protecting the community membership data and its proxy</vt:lpstr>
      <vt:lpstr>AARC-G048: keeping users &amp; communities protected, moving across models</vt:lpstr>
      <vt:lpstr>Main achievements in Operational Security</vt:lpstr>
      <vt:lpstr>Policy and Best Practices Harmonisation</vt:lpstr>
      <vt:lpstr>A policy framework for service providers groups and proxies in the BPA</vt:lpstr>
      <vt:lpstr>Filling the framework: generic and community-targeted guidance</vt:lpstr>
      <vt:lpstr>Service-centric policies – key elements to our ‘PDK’</vt:lpstr>
      <vt:lpstr>Example: Acceptable Authentication Assurance  – enabling flexible user communities by mapping assurance elements</vt:lpstr>
      <vt:lpstr>GDPR for BPA and multi-BPA proxy scenarios</vt:lpstr>
      <vt:lpstr>SCIv2 assessment and peer review – do you want to work with your peer?</vt:lpstr>
      <vt:lpstr>Main achievements in Service-Centric Policy</vt:lpstr>
      <vt:lpstr>Policy and Best Practices Harmonisation</vt:lpstr>
      <vt:lpstr>Assurance – standard profiles and ‘untangling spaghetti’</vt:lpstr>
      <vt:lpstr>Differentiated Assurance Profile – in eduGAIN and REFEDS</vt:lpstr>
      <vt:lpstr>e-Infra &amp; Research Infra: high-assurance use cases – does it stand the test?</vt:lpstr>
      <vt:lpstr>REFEDS RAF Assurance in relation to Kantara, eIDAS, and IGTF profiles</vt:lpstr>
      <vt:lpstr>Untangling Assurance Spaghetti: Comparison Guide to Identity Assurance Mappings for Infrastructures</vt:lpstr>
      <vt:lpstr>Interpreting the graphs</vt:lpstr>
      <vt:lpstr>About the mapping exercise – the AARC-I050 white paper</vt:lpstr>
      <vt:lpstr>Divergence and convergence – the AUP Alignment Study</vt:lpstr>
      <vt:lpstr>Scaling Acceptable Use Policy and data release</vt:lpstr>
      <vt:lpstr>Baseline AUP at WISE SCI</vt:lpstr>
      <vt:lpstr>WISE Baseline AUP – and how to apply it for your Infrastructure</vt:lpstr>
      <vt:lpstr>Examples in action: SURF Science Collaboration Zone, eduTEAMS, …</vt:lpstr>
      <vt:lpstr>Implementing Snctfi in community policies</vt:lpstr>
      <vt:lpstr>Main achievements in Researcher-Centric Policy</vt:lpstr>
      <vt:lpstr>Policy and Best Practices Harmonisation</vt:lpstr>
      <vt:lpstr>Policy Development Kit</vt:lpstr>
      <vt:lpstr>Policy Development Kit </vt:lpstr>
      <vt:lpstr>Templates and guidance on how to implement</vt:lpstr>
      <vt:lpstr>Adoption – by new (national) proxies, and: PDK seen as a ‘neutral go-to’ </vt:lpstr>
      <vt:lpstr>Bringing Infrastructures Together – the WISE road</vt:lpstr>
      <vt:lpstr>Example of WISE coordination – evolving the Sirtfi challenges</vt:lpstr>
      <vt:lpstr>Challenge elements – what is valued or expected might differ …</vt:lpstr>
      <vt:lpstr>Continued engagement and coordination: WISE SCCC JOINT WG</vt:lpstr>
      <vt:lpstr>Main achievements in Policy Development Coordination</vt:lpstr>
      <vt:lpstr>PowerPoint Presentation</vt:lpstr>
      <vt:lpstr>Beyond the end of the world … oh well, of AARC</vt:lpstr>
      <vt:lpstr>AARC Community – towards EOSChub, GEANT4-3, and the Research Infra’s</vt:lpstr>
      <vt:lpstr>PowerPoint Presentation</vt:lpstr>
      <vt:lpstr>FIM4R</vt:lpstr>
      <vt:lpstr>FIM4R version 2</vt:lpstr>
      <vt:lpstr>FIM4R reinvigoration, supported by AARC</vt:lpstr>
      <vt:lpstr>FIM4R at RDA</vt:lpstr>
      <vt:lpstr>Towards the future: homing the AARC activities</vt:lpstr>
      <vt:lpstr>Where do you want to go today? Operational security and WISE</vt:lpstr>
      <vt:lpstr>Where do you want to go today? Service providers and Infrastructures</vt:lpstr>
      <vt:lpstr>Where do you want to go today? Research-centric federation harmonisation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AARC2 PY1 Review: WP3: Policy and Best Practice Harmonisation</dc:title>
  <dc:creator>David Groep</dc:creator>
  <cp:lastModifiedBy>davidg</cp:lastModifiedBy>
  <cp:revision>822</cp:revision>
  <cp:lastPrinted>2019-06-07T10:55:07Z</cp:lastPrinted>
  <dcterms:created xsi:type="dcterms:W3CDTF">2015-04-29T14:13:57Z</dcterms:created>
  <dcterms:modified xsi:type="dcterms:W3CDTF">2019-06-07T12:38:38Z</dcterms:modified>
  <cp:contentStatus>draft-0.2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0x01010015D342B61AA90142A8D5A114AFFAD389</vt:lpwstr>
  </property>
</Properties>
</file>