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sldIdLst>
    <p:sldId id="283" r:id="rId5"/>
    <p:sldId id="316" r:id="rId6"/>
    <p:sldId id="306" r:id="rId7"/>
    <p:sldId id="311" r:id="rId8"/>
    <p:sldId id="308" r:id="rId9"/>
    <p:sldId id="307" r:id="rId10"/>
    <p:sldId id="312" r:id="rId11"/>
    <p:sldId id="315" r:id="rId12"/>
    <p:sldId id="309" r:id="rId13"/>
    <p:sldId id="286" r:id="rId14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003F5E"/>
    <a:srgbClr val="F6791C"/>
    <a:srgbClr val="F57B20"/>
    <a:srgbClr val="F57A1E"/>
    <a:srgbClr val="013F5E"/>
    <a:srgbClr val="003959"/>
    <a:srgbClr val="ED1556"/>
    <a:srgbClr val="003F5D"/>
    <a:srgbClr val="1C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" y="3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10/04/2018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10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091782" y="6289305"/>
            <a:ext cx="5747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</a:t>
            </a:r>
            <a:r>
              <a:rPr lang="is-IS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730941 </a:t>
            </a: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(AARC2).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AARC2 AHM3 Athens meeting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Kit List for Communities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Policy in harmony: our best practice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April 2018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NA3 Coordinator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Dutch National Institute for Subatomic Physics Nikhef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10" y="4641919"/>
            <a:ext cx="1131758" cy="4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mtClean="0"/>
              <a:t>davidg@nikhef.nl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99" y="4895638"/>
            <a:ext cx="1660166" cy="184763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303" y="4548067"/>
            <a:ext cx="2742490" cy="1384168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7703" y="4516269"/>
            <a:ext cx="2387730" cy="1850112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11" name="Slide Number Placeholder 2"/>
          <p:cNvSpPr txBox="1">
            <a:spLocks/>
          </p:cNvSpPr>
          <p:nvPr/>
        </p:nvSpPr>
        <p:spPr>
          <a:xfrm>
            <a:off x="4713569" y="6726013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6591166" y="4769802"/>
            <a:ext cx="3239394" cy="1397967"/>
            <a:chOff x="4579257" y="3265714"/>
            <a:chExt cx="7276769" cy="3140305"/>
          </a:xfrm>
        </p:grpSpPr>
        <p:sp>
          <p:nvSpPr>
            <p:cNvPr id="13" name="Rectangle 12"/>
            <p:cNvSpPr/>
            <p:nvPr/>
          </p:nvSpPr>
          <p:spPr>
            <a:xfrm>
              <a:off x="4579257" y="3265714"/>
              <a:ext cx="7276769" cy="3140305"/>
            </a:xfrm>
            <a:prstGeom prst="rect">
              <a:avLst/>
            </a:prstGeom>
            <a:solidFill>
              <a:schemeClr val="bg1"/>
            </a:solidFill>
            <a:effectLst>
              <a:glow rad="101600">
                <a:srgbClr val="0C3959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673600" y="3332594"/>
              <a:ext cx="7182426" cy="2943959"/>
              <a:chOff x="87898" y="1452990"/>
              <a:chExt cx="11768128" cy="482356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62139" y="3916950"/>
                <a:ext cx="2866737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Baseline Assurance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known </a:t>
                </a: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individual 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Persistent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identifiers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Documented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vetting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Password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authenticator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Fresh status attribute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Self-assessment</a:t>
                </a:r>
                <a:endParaRPr lang="en-GB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5879" y="4574415"/>
                <a:ext cx="1139808" cy="758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Content Placeholder 1"/>
              <p:cNvSpPr txBox="1">
                <a:spLocks/>
              </p:cNvSpPr>
              <p:nvPr/>
            </p:nvSpPr>
            <p:spPr>
              <a:xfrm>
                <a:off x="804090" y="1453857"/>
                <a:ext cx="2496235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‘low-risk’ use cases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/>
                </a:r>
                <a:br>
                  <a:rPr lang="en-US" sz="300" dirty="0" smtClean="0"/>
                </a:br>
                <a:r>
                  <a:rPr lang="en-US" sz="300" dirty="0" smtClean="0"/>
                  <a:t>few unalienable expectations by research and collaborative services</a:t>
                </a:r>
              </a:p>
            </p:txBody>
          </p: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898" y="4771844"/>
                <a:ext cx="391114" cy="545754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0C3959">
                    <a:alpha val="60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Content Placeholder 1"/>
              <p:cNvSpPr txBox="1">
                <a:spLocks/>
              </p:cNvSpPr>
              <p:nvPr/>
            </p:nvSpPr>
            <p:spPr>
              <a:xfrm>
                <a:off x="4749685" y="1462511"/>
                <a:ext cx="3071200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generic </a:t>
                </a:r>
                <a:br>
                  <a:rPr lang="en-US" sz="300" b="1" dirty="0" smtClean="0"/>
                </a:br>
                <a:r>
                  <a:rPr lang="en-US" sz="300" b="1" dirty="0" smtClean="0"/>
                  <a:t>e-Infrastructure services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>access to common compute and data services that do not hold sensitive personal data</a:t>
                </a:r>
              </a:p>
            </p:txBody>
          </p:sp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5986" y="4574415"/>
                <a:ext cx="526940" cy="758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Content Placeholder 1"/>
              <p:cNvSpPr txBox="1">
                <a:spLocks/>
              </p:cNvSpPr>
              <p:nvPr/>
            </p:nvSpPr>
            <p:spPr>
              <a:xfrm>
                <a:off x="8758876" y="1452990"/>
                <a:ext cx="3071200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protection of sensitive</a:t>
                </a:r>
                <a:br>
                  <a:rPr lang="en-US" sz="300" b="1" dirty="0" smtClean="0"/>
                </a:br>
                <a:r>
                  <a:rPr lang="en-US" sz="300" b="1" dirty="0" smtClean="0"/>
                  <a:t>resources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>access to data of real people, where positive ID of researchers and 2-factor authentication is needed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770585" y="3916950"/>
                <a:ext cx="3029401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Slice includes: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assumed ID vetting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Kantara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LoA2’, </a:t>
                </a:r>
                <a:r>
                  <a:rPr lang="en-US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eIDAS</a:t>
                </a:r>
                <a:r>
                  <a:rPr lang="en-US" sz="300" i="1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low’, 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or ‘IGTF BIRCH’</a:t>
                </a: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Good entropy passwords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Affiliation freshness </a:t>
                </a:r>
                <a:b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better than 1 month</a:t>
                </a:r>
                <a:endParaRPr lang="en-GB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732929" y="3916950"/>
                <a:ext cx="3123097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Slice includes: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Verified ID vetting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eIDAS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substantial’, 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Kantara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LoA3’</a:t>
                </a: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Multi-factor authenticator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/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3671187" y="1569027"/>
                <a:ext cx="0" cy="4707525"/>
              </a:xfrm>
              <a:prstGeom prst="line">
                <a:avLst/>
              </a:prstGeom>
              <a:ln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969558" y="1569027"/>
                <a:ext cx="0" cy="4707525"/>
              </a:xfrm>
              <a:prstGeom prst="line">
                <a:avLst/>
              </a:prstGeom>
              <a:ln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Down Arrow 25"/>
              <p:cNvSpPr/>
              <p:nvPr/>
            </p:nvSpPr>
            <p:spPr>
              <a:xfrm>
                <a:off x="1569031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  <p:sp>
            <p:nvSpPr>
              <p:cNvPr id="27" name="Down Arrow 26"/>
              <p:cNvSpPr/>
              <p:nvPr/>
            </p:nvSpPr>
            <p:spPr>
              <a:xfrm>
                <a:off x="5802108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  <p:sp>
            <p:nvSpPr>
              <p:cNvPr id="28" name="Down Arrow 27"/>
              <p:cNvSpPr/>
              <p:nvPr/>
            </p:nvSpPr>
            <p:spPr>
              <a:xfrm>
                <a:off x="9811298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471204" y="2069918"/>
            <a:ext cx="2679285" cy="1610540"/>
            <a:chOff x="5965825" y="2832100"/>
            <a:chExt cx="5778412" cy="3473450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825" y="2832100"/>
              <a:ext cx="5778412" cy="347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Down Arrow 30"/>
            <p:cNvSpPr/>
            <p:nvPr/>
          </p:nvSpPr>
          <p:spPr>
            <a:xfrm>
              <a:off x="6915150" y="3248025"/>
              <a:ext cx="114300" cy="841375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rgbClr val="0C3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43726" y="3181349"/>
              <a:ext cx="948132" cy="755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rgbClr val="F57A1E"/>
                  </a:solidFill>
                </a:rPr>
                <a:t>bulk</a:t>
              </a:r>
              <a:br>
                <a:rPr lang="en-US" sz="1050" i="1" dirty="0" smtClean="0">
                  <a:solidFill>
                    <a:srgbClr val="F57A1E"/>
                  </a:solidFill>
                </a:rPr>
              </a:br>
              <a:r>
                <a:rPr lang="en-US" sz="1050" i="1" dirty="0" smtClean="0">
                  <a:solidFill>
                    <a:srgbClr val="F57A1E"/>
                  </a:solidFill>
                </a:rPr>
                <a:t>model</a:t>
              </a:r>
              <a:endParaRPr lang="en-US" sz="1050" i="1" dirty="0">
                <a:solidFill>
                  <a:srgbClr val="F57A1E"/>
                </a:solidFill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9391650" y="3086100"/>
              <a:ext cx="1790700" cy="161925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0C3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70459" y="2974757"/>
              <a:ext cx="1493617" cy="458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rgbClr val="F57A1E"/>
                  </a:solidFill>
                </a:rPr>
                <a:t>167 entities</a:t>
              </a:r>
              <a:endParaRPr lang="en-US" sz="1050" i="1" dirty="0">
                <a:solidFill>
                  <a:srgbClr val="F57A1E"/>
                </a:solidFill>
              </a:endParaRPr>
            </a:p>
          </p:txBody>
        </p:sp>
      </p:grpSp>
      <p:pic>
        <p:nvPicPr>
          <p:cNvPr id="35" name="Picture 34" descr="nter-fed-proc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08" y="1314301"/>
            <a:ext cx="2895519" cy="129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58" y="2654801"/>
            <a:ext cx="1322078" cy="1057663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4648" y="1379264"/>
            <a:ext cx="4398239" cy="1959666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569" y="4257761"/>
            <a:ext cx="1327628" cy="1885368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74" y="5763361"/>
            <a:ext cx="1377137" cy="9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713569" y="6726013"/>
            <a:ext cx="741021" cy="274873"/>
          </a:xfrm>
        </p:spPr>
        <p:txBody>
          <a:bodyPr/>
          <a:lstStyle/>
          <a:p>
            <a:fld id="{6F576E6A-F32A-4612-884C-86870357C6B4}" type="slidenum">
              <a:rPr lang="en-GB" smtClean="0"/>
              <a:t>2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tour of the policy space in AARC2</a:t>
            </a:r>
            <a:endParaRPr lang="en-GB" dirty="0"/>
          </a:p>
        </p:txBody>
      </p:sp>
      <p:sp>
        <p:nvSpPr>
          <p:cNvPr id="81" name="Oval 80"/>
          <p:cNvSpPr/>
          <p:nvPr/>
        </p:nvSpPr>
        <p:spPr>
          <a:xfrm>
            <a:off x="1162437" y="1748354"/>
            <a:ext cx="9201631" cy="4110050"/>
          </a:xfrm>
          <a:prstGeom prst="ellipse">
            <a:avLst/>
          </a:prstGeom>
          <a:noFill/>
          <a:ln w="76200">
            <a:solidFill>
              <a:srgbClr val="F57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7197325" y="4784947"/>
            <a:ext cx="3590624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support for</a:t>
            </a:r>
            <a:r>
              <a:rPr lang="en-GB" sz="2400" b="1" dirty="0" smtClean="0">
                <a:solidFill>
                  <a:srgbClr val="0C3959"/>
                </a:solidFill>
              </a:rPr>
              <a:t/>
            </a:r>
            <a:br>
              <a:rPr lang="en-GB" sz="2400" b="1" dirty="0" smtClean="0">
                <a:solidFill>
                  <a:srgbClr val="0C3959"/>
                </a:solidFill>
              </a:rPr>
            </a:br>
            <a:r>
              <a:rPr lang="en-GB" sz="2400" b="1" dirty="0" smtClean="0">
                <a:solidFill>
                  <a:srgbClr val="0C3959"/>
                </a:solidFill>
              </a:rPr>
              <a:t>Researchers &amp; Community</a:t>
            </a:r>
            <a:endParaRPr lang="en-GB" sz="2400" b="1" dirty="0">
              <a:solidFill>
                <a:srgbClr val="0C3959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54101" y="1677575"/>
            <a:ext cx="3417047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Operational </a:t>
            </a:r>
            <a:r>
              <a:rPr lang="en-GB" sz="2400" b="1" dirty="0" smtClean="0">
                <a:solidFill>
                  <a:srgbClr val="0C3959"/>
                </a:solidFill>
              </a:rPr>
              <a:t>Security</a:t>
            </a:r>
          </a:p>
          <a:p>
            <a:pPr algn="ctr"/>
            <a:r>
              <a:rPr lang="en-US" sz="2400" b="1" dirty="0" smtClean="0">
                <a:solidFill>
                  <a:srgbClr val="0C3959"/>
                </a:solidFill>
              </a:rPr>
              <a:t>for FIM Communities</a:t>
            </a:r>
            <a:endParaRPr lang="en-GB" sz="2400" b="1" dirty="0">
              <a:solidFill>
                <a:srgbClr val="0C3959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56510" y="4963305"/>
            <a:ext cx="3417047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C3959"/>
                </a:solidFill>
              </a:rPr>
              <a:t>E</a:t>
            </a:r>
            <a:r>
              <a:rPr lang="en-GB" sz="2400" b="1" dirty="0" smtClean="0">
                <a:solidFill>
                  <a:srgbClr val="0C3959"/>
                </a:solidFill>
              </a:rPr>
              <a:t>ngagement and </a:t>
            </a:r>
            <a:r>
              <a:rPr lang="en-GB" sz="2400" b="1" dirty="0">
                <a:solidFill>
                  <a:srgbClr val="0C3959"/>
                </a:solidFill>
              </a:rPr>
              <a:t>H</a:t>
            </a:r>
            <a:r>
              <a:rPr lang="en-GB" sz="2400" b="1" dirty="0" smtClean="0">
                <a:solidFill>
                  <a:srgbClr val="0C3959"/>
                </a:solidFill>
              </a:rPr>
              <a:t>armonisation</a:t>
            </a:r>
            <a:endParaRPr lang="en-GB" sz="2400" b="1" dirty="0">
              <a:solidFill>
                <a:srgbClr val="0C395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56" y="3567309"/>
            <a:ext cx="1279209" cy="88691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062803" y="1748354"/>
            <a:ext cx="363831" cy="25905"/>
          </a:xfrm>
          <a:prstGeom prst="straightConnector1">
            <a:avLst/>
          </a:prstGeom>
          <a:ln w="66675">
            <a:solidFill>
              <a:srgbClr val="F6791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4" y="5299944"/>
            <a:ext cx="1181962" cy="967059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72556" y="2532228"/>
            <a:ext cx="2471151" cy="1738958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83" name="TextBox 82"/>
          <p:cNvSpPr txBox="1"/>
          <p:nvPr/>
        </p:nvSpPr>
        <p:spPr>
          <a:xfrm>
            <a:off x="6724924" y="2009317"/>
            <a:ext cx="3417047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supporting policies</a:t>
            </a:r>
            <a:br>
              <a:rPr lang="en-GB" sz="2400" b="1" dirty="0" smtClean="0">
                <a:solidFill>
                  <a:srgbClr val="0C3959"/>
                </a:solidFill>
              </a:rPr>
            </a:br>
            <a:r>
              <a:rPr lang="en-GB" sz="2400" b="1" dirty="0" smtClean="0">
                <a:solidFill>
                  <a:srgbClr val="0C3959"/>
                </a:solidFill>
              </a:rPr>
              <a:t>for Infrastructures</a:t>
            </a:r>
            <a:endParaRPr lang="en-GB" sz="2400" b="1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4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7322" y="1439333"/>
            <a:ext cx="10916480" cy="473763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Define </a:t>
            </a:r>
            <a:r>
              <a:rPr lang="en-GB" dirty="0" smtClean="0"/>
              <a:t>&amp; test model for organizations </a:t>
            </a:r>
            <a:r>
              <a:rPr lang="en-GB" dirty="0"/>
              <a:t>(</a:t>
            </a:r>
            <a:r>
              <a:rPr lang="en-GB" dirty="0" err="1"/>
              <a:t>IdP</a:t>
            </a:r>
            <a:r>
              <a:rPr lang="en-GB" dirty="0"/>
              <a:t>) to </a:t>
            </a:r>
            <a:r>
              <a:rPr lang="en-GB" dirty="0" smtClean="0"/>
              <a:t>share info on account compromises</a:t>
            </a:r>
          </a:p>
          <a:p>
            <a:pPr marL="457200" indent="-457200">
              <a:buFont typeface="+mj-lt"/>
              <a:buAutoNum type="arabicPeriod"/>
            </a:pPr>
            <a:r>
              <a:rPr lang="en-GB" i="1" dirty="0" smtClean="0"/>
              <a:t>Attribute </a:t>
            </a:r>
            <a:r>
              <a:rPr lang="en-GB" i="1" dirty="0"/>
              <a:t>authority operations </a:t>
            </a:r>
            <a:r>
              <a:rPr lang="en-GB" i="1" dirty="0" smtClean="0"/>
              <a:t>(security) practices</a:t>
            </a:r>
          </a:p>
          <a:p>
            <a:pPr marL="457200" indent="-457200">
              <a:buFont typeface="+mj-lt"/>
              <a:buAutoNum type="arabicPeriod"/>
            </a:pPr>
            <a:r>
              <a:rPr lang="en-GB" i="1" dirty="0"/>
              <a:t>Access control, integrity and availability of </a:t>
            </a:r>
            <a:r>
              <a:rPr lang="en-GB" i="1" dirty="0" err="1" smtClean="0"/>
              <a:t>IdP</a:t>
            </a:r>
            <a:r>
              <a:rPr lang="en-GB" i="1" dirty="0" smtClean="0"/>
              <a:t>-SP-Proxies</a:t>
            </a:r>
            <a:endParaRPr lang="en-US" i="1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800" b="1" dirty="0" smtClean="0"/>
              <a:t>Detect, connect, mitigate</a:t>
            </a:r>
          </a:p>
          <a:p>
            <a:r>
              <a:rPr lang="en-GB" dirty="0" smtClean="0"/>
              <a:t>243 </a:t>
            </a:r>
            <a:r>
              <a:rPr lang="en-GB" dirty="0" err="1" smtClean="0"/>
              <a:t>IdPs</a:t>
            </a:r>
            <a:r>
              <a:rPr lang="en-GB" dirty="0" smtClean="0"/>
              <a:t> now support Sirtfi</a:t>
            </a:r>
          </a:p>
          <a:p>
            <a:r>
              <a:rPr lang="en-US" dirty="0" smtClean="0"/>
              <a:t>and 65 SPs and proxies</a:t>
            </a:r>
            <a:endParaRPr lang="en-GB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F6791C"/>
                </a:solidFill>
              </a:rPr>
              <a:t>What happens when you try the model?</a:t>
            </a:r>
            <a:endParaRPr lang="en-US" b="1" i="1" dirty="0">
              <a:solidFill>
                <a:srgbClr val="F6791C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F6791C"/>
                </a:solidFill>
              </a:rPr>
              <a:t>How does this work when you involve community AAs?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F6791C"/>
                </a:solidFill>
              </a:rPr>
              <a:t>How can Sirtfi protect the communities and proxies?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3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operational security readiness for FIM (“T1”)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174" y="3255401"/>
            <a:ext cx="4503536" cy="3036092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431" y="1448743"/>
            <a:ext cx="1123279" cy="898624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  <p:sp>
        <p:nvSpPr>
          <p:cNvPr id="8" name="TextBox 7"/>
          <p:cNvSpPr txBox="1"/>
          <p:nvPr/>
        </p:nvSpPr>
        <p:spPr>
          <a:xfrm rot="20700000">
            <a:off x="8293210" y="5836257"/>
            <a:ext cx="3793411" cy="461665"/>
          </a:xfrm>
          <a:prstGeom prst="rect">
            <a:avLst/>
          </a:prstGeom>
          <a:solidFill>
            <a:srgbClr val="ED7D31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Hannah Short: before coffee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0265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i="1" dirty="0" smtClean="0"/>
              <a:t>Develop traceability </a:t>
            </a:r>
            <a:r>
              <a:rPr lang="en-GB" sz="2400" i="1" dirty="0"/>
              <a:t>and accounting data-collection policy </a:t>
            </a:r>
            <a:r>
              <a:rPr lang="en-GB" sz="2400" i="1" dirty="0" smtClean="0"/>
              <a:t>framework based on SCI</a:t>
            </a:r>
          </a:p>
          <a:p>
            <a:pPr lvl="1"/>
            <a:r>
              <a:rPr lang="en-US" sz="2000" dirty="0" smtClean="0"/>
              <a:t>e.g. why SCI &amp; peer review may more appropriate than trying 27k and audits for Infrastructures?</a:t>
            </a:r>
          </a:p>
          <a:p>
            <a:pPr lvl="1"/>
            <a:r>
              <a:rPr lang="en-US" sz="2000" dirty="0" smtClean="0"/>
              <a:t>construct (‘service’ part of) a Policy Development Kit for Infrastructures</a:t>
            </a:r>
            <a:endParaRPr lang="en-GB" sz="2000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Impact of GDPR and risk assessment guidance</a:t>
            </a:r>
            <a:endParaRPr lang="en-GB" sz="2400" b="1" dirty="0" smtClean="0"/>
          </a:p>
          <a:p>
            <a:endParaRPr lang="en-GB" sz="2400" dirty="0" smtClean="0"/>
          </a:p>
          <a:p>
            <a:r>
              <a:rPr lang="en-GB" sz="2400" i="1" dirty="0" smtClean="0"/>
              <a:t>Protection of aggregations </a:t>
            </a:r>
            <a:r>
              <a:rPr lang="en-GB" sz="2400" i="1" dirty="0"/>
              <a:t>of accounting </a:t>
            </a:r>
            <a:r>
              <a:rPr lang="en-GB" sz="2400" i="1" dirty="0" smtClean="0"/>
              <a:t/>
            </a:r>
            <a:br>
              <a:rPr lang="en-GB" sz="2400" i="1" dirty="0" smtClean="0"/>
            </a:br>
            <a:r>
              <a:rPr lang="en-GB" sz="2400" i="1" dirty="0" smtClean="0"/>
              <a:t>data </a:t>
            </a:r>
            <a:r>
              <a:rPr lang="en-GB" sz="2400" i="1" dirty="0"/>
              <a:t>by </a:t>
            </a:r>
            <a:r>
              <a:rPr lang="en-GB" sz="2400" i="1" dirty="0" smtClean="0"/>
              <a:t>(user) communities</a:t>
            </a:r>
          </a:p>
          <a:p>
            <a:endParaRPr lang="en-GB" sz="2400" dirty="0" smtClean="0"/>
          </a:p>
          <a:p>
            <a:r>
              <a:rPr lang="en-GB" sz="2400" b="1" dirty="0" smtClean="0"/>
              <a:t>Policy </a:t>
            </a:r>
            <a:r>
              <a:rPr lang="en-GB" sz="2400" b="1" dirty="0"/>
              <a:t>recommendations </a:t>
            </a:r>
            <a:r>
              <a:rPr lang="en-GB" sz="2400" b="1" dirty="0" smtClean="0"/>
              <a:t>accompanying </a:t>
            </a:r>
            <a:br>
              <a:rPr lang="en-GB" sz="2400" b="1" dirty="0" smtClean="0"/>
            </a:br>
            <a:r>
              <a:rPr lang="en-GB" sz="2400" b="1" dirty="0" smtClean="0"/>
              <a:t>technical ‘JRA1’ recommendations</a:t>
            </a:r>
            <a:endParaRPr lang="en-US" sz="24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Service-centric policy support: ‘helping out’ the Infrastructures (“T2”)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047" y="2811447"/>
            <a:ext cx="4950764" cy="3365519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6" name="TextBox 5"/>
          <p:cNvSpPr txBox="1"/>
          <p:nvPr/>
        </p:nvSpPr>
        <p:spPr>
          <a:xfrm rot="20700000">
            <a:off x="8261893" y="5836257"/>
            <a:ext cx="3856056" cy="461665"/>
          </a:xfrm>
          <a:prstGeom prst="rect">
            <a:avLst/>
          </a:prstGeom>
          <a:solidFill>
            <a:srgbClr val="ED7D31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Uros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Stevanovic</a:t>
            </a:r>
            <a:r>
              <a:rPr lang="en-US" sz="2400" b="1" dirty="0" smtClean="0"/>
              <a:t>: after coffee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12558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Recommendations for baseline </a:t>
            </a:r>
            <a:r>
              <a:rPr lang="en-GB" dirty="0"/>
              <a:t>“policy profiles” </a:t>
            </a:r>
            <a:r>
              <a:rPr lang="en-GB" dirty="0" smtClean="0"/>
              <a:t>for FIM Communities &amp; Infrastructures</a:t>
            </a:r>
          </a:p>
          <a:p>
            <a:r>
              <a:rPr lang="en-GB" dirty="0" smtClean="0"/>
              <a:t>for </a:t>
            </a:r>
            <a:r>
              <a:rPr lang="en-GB" dirty="0"/>
              <a:t>users, </a:t>
            </a:r>
            <a:r>
              <a:rPr lang="en-GB" dirty="0" smtClean="0"/>
              <a:t>communities, identity providers: reducing “</a:t>
            </a:r>
            <a:r>
              <a:rPr lang="en-GB" dirty="0"/>
              <a:t>policy silos” </a:t>
            </a:r>
            <a:r>
              <a:rPr lang="en-GB" dirty="0" smtClean="0"/>
              <a:t>hindering interoperation</a:t>
            </a:r>
          </a:p>
          <a:p>
            <a:r>
              <a:rPr lang="en-GB" b="1" dirty="0" smtClean="0"/>
              <a:t>commonality </a:t>
            </a:r>
            <a:r>
              <a:rPr lang="en-GB" b="1" dirty="0"/>
              <a:t>between acceptable use </a:t>
            </a:r>
            <a:r>
              <a:rPr lang="en-GB" b="1" dirty="0" smtClean="0"/>
              <a:t>policies</a:t>
            </a:r>
          </a:p>
          <a:p>
            <a:endParaRPr lang="en-US" b="1" dirty="0" smtClean="0"/>
          </a:p>
          <a:p>
            <a:r>
              <a:rPr lang="en-US" b="1" dirty="0" smtClean="0"/>
              <a:t>through </a:t>
            </a:r>
            <a:r>
              <a:rPr lang="en-US" b="1" dirty="0"/>
              <a:t>assurance profiles </a:t>
            </a:r>
            <a:endParaRPr lang="en-GB" b="1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support community management, also to </a:t>
            </a:r>
            <a:br>
              <a:rPr lang="en-US" dirty="0" smtClean="0"/>
            </a:br>
            <a:r>
              <a:rPr lang="en-US" dirty="0" smtClean="0"/>
              <a:t>ease use of the generic e-Infrastructures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smtClean="0">
                <a:solidFill>
                  <a:srgbClr val="ED7D31"/>
                </a:solidFill>
              </a:rPr>
              <a:t>can you support trustworthy community</a:t>
            </a:r>
            <a:br>
              <a:rPr lang="en-GB" i="1" dirty="0" smtClean="0">
                <a:solidFill>
                  <a:srgbClr val="ED7D31"/>
                </a:solidFill>
              </a:rPr>
            </a:br>
            <a:r>
              <a:rPr lang="en-GB" i="1" dirty="0" smtClean="0">
                <a:solidFill>
                  <a:srgbClr val="ED7D31"/>
                </a:solidFill>
              </a:rPr>
              <a:t>operations? How should a community</a:t>
            </a:r>
            <a:br>
              <a:rPr lang="en-GB" i="1" dirty="0" smtClean="0">
                <a:solidFill>
                  <a:srgbClr val="ED7D31"/>
                </a:solidFill>
              </a:rPr>
            </a:br>
            <a:r>
              <a:rPr lang="en-GB" i="1" dirty="0" smtClean="0">
                <a:solidFill>
                  <a:srgbClr val="ED7D31"/>
                </a:solidFill>
              </a:rPr>
              <a:t>collaborate in </a:t>
            </a:r>
            <a:r>
              <a:rPr lang="en-GB" i="1" dirty="0" smtClean="0">
                <a:solidFill>
                  <a:srgbClr val="ED7D31"/>
                </a:solidFill>
              </a:rPr>
              <a:t>the Infra ecosystem, </a:t>
            </a:r>
            <a:r>
              <a:rPr lang="en-GB" i="1" dirty="0" smtClean="0">
                <a:solidFill>
                  <a:srgbClr val="ED7D31"/>
                </a:solidFill>
              </a:rPr>
              <a:t>now </a:t>
            </a:r>
            <a:r>
              <a:rPr lang="en-GB" i="1" dirty="0" smtClean="0">
                <a:solidFill>
                  <a:srgbClr val="ED7D31"/>
                </a:solidFill>
              </a:rPr>
              <a:t/>
            </a:r>
            <a:br>
              <a:rPr lang="en-GB" i="1" dirty="0" smtClean="0">
                <a:solidFill>
                  <a:srgbClr val="ED7D31"/>
                </a:solidFill>
              </a:rPr>
            </a:br>
            <a:r>
              <a:rPr lang="en-GB" i="1" dirty="0" smtClean="0">
                <a:solidFill>
                  <a:srgbClr val="ED7D31"/>
                </a:solidFill>
              </a:rPr>
              <a:t>that</a:t>
            </a:r>
            <a:r>
              <a:rPr lang="en-GB" i="1" dirty="0">
                <a:solidFill>
                  <a:srgbClr val="ED7D31"/>
                </a:solidFill>
              </a:rPr>
              <a:t> </a:t>
            </a:r>
            <a:r>
              <a:rPr lang="en-GB" i="1" dirty="0" smtClean="0">
                <a:solidFill>
                  <a:srgbClr val="ED7D31"/>
                </a:solidFill>
              </a:rPr>
              <a:t>we </a:t>
            </a:r>
            <a:r>
              <a:rPr lang="en-GB" i="1" dirty="0" smtClean="0">
                <a:solidFill>
                  <a:srgbClr val="ED7D31"/>
                </a:solidFill>
              </a:rPr>
              <a:t>have very ‘powerful’ communities?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5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Researcher-centric policy support (“T3”)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569" y="3212327"/>
            <a:ext cx="6152522" cy="1753138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810" y="3968239"/>
            <a:ext cx="1675448" cy="1883134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288" y="4265424"/>
            <a:ext cx="1818233" cy="2084936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sp>
        <p:nvSpPr>
          <p:cNvPr id="8" name="TextBox 7"/>
          <p:cNvSpPr txBox="1"/>
          <p:nvPr/>
        </p:nvSpPr>
        <p:spPr>
          <a:xfrm rot="20700000">
            <a:off x="8566461" y="5836257"/>
            <a:ext cx="3246914" cy="461665"/>
          </a:xfrm>
          <a:prstGeom prst="rect">
            <a:avLst/>
          </a:prstGeom>
          <a:solidFill>
            <a:srgbClr val="ED7D31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3F5E"/>
                </a:solidFill>
              </a:rPr>
              <a:t>Ian Neilson: after coffee</a:t>
            </a:r>
            <a:endParaRPr lang="en-GB" sz="2400" b="1" dirty="0">
              <a:solidFill>
                <a:srgbClr val="003F5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915424">
            <a:off x="1866739" y="3271282"/>
            <a:ext cx="4260975" cy="400110"/>
          </a:xfrm>
          <a:prstGeom prst="rect">
            <a:avLst/>
          </a:prstGeom>
          <a:solidFill>
            <a:srgbClr val="ED7D31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F5E"/>
                </a:solidFill>
              </a:rPr>
              <a:t>Mikael &amp; </a:t>
            </a:r>
            <a:r>
              <a:rPr lang="en-US" sz="2000" b="1" dirty="0" err="1" smtClean="0">
                <a:solidFill>
                  <a:srgbClr val="003F5E"/>
                </a:solidFill>
              </a:rPr>
              <a:t>Jule</a:t>
            </a:r>
            <a:r>
              <a:rPr lang="en-US" sz="2000" b="1" dirty="0" smtClean="0">
                <a:solidFill>
                  <a:srgbClr val="003F5E"/>
                </a:solidFill>
              </a:rPr>
              <a:t>: </a:t>
            </a:r>
            <a:r>
              <a:rPr lang="en-US" sz="2000" b="1" dirty="0" smtClean="0">
                <a:solidFill>
                  <a:srgbClr val="003F5E"/>
                </a:solidFill>
              </a:rPr>
              <a:t>Assurance after Coffees</a:t>
            </a:r>
            <a:endParaRPr lang="en-GB" sz="2000" b="1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35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6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guidance: generic and community-targeted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88" y="1400212"/>
            <a:ext cx="6895106" cy="4852112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513" y="4689224"/>
            <a:ext cx="7046305" cy="1626709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60724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7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 and coordination with the global FIM community (“T4”)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660" y="2693551"/>
            <a:ext cx="1359829" cy="1112587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072583" y="3985446"/>
            <a:ext cx="4917984" cy="2191520"/>
            <a:chOff x="4361077" y="2625759"/>
            <a:chExt cx="5990808" cy="2191520"/>
          </a:xfrm>
        </p:grpSpPr>
        <p:sp>
          <p:nvSpPr>
            <p:cNvPr id="7" name="Rectangle 6"/>
            <p:cNvSpPr/>
            <p:nvPr/>
          </p:nvSpPr>
          <p:spPr>
            <a:xfrm>
              <a:off x="4361077" y="2625759"/>
              <a:ext cx="5990808" cy="1015663"/>
            </a:xfrm>
            <a:prstGeom prst="rect">
              <a:avLst/>
            </a:prstGeom>
            <a:solidFill>
              <a:srgbClr val="ED7D31"/>
            </a:solidFill>
          </p:spPr>
          <p:txBody>
            <a:bodyPr wrap="square">
              <a:spAutoFit/>
            </a:bodyPr>
            <a:lstStyle/>
            <a:p>
              <a:r>
                <a:rPr lang="en-US" sz="2400" b="1" dirty="0" err="1" smtClean="0">
                  <a:solidFill>
                    <a:srgbClr val="0C3959"/>
                  </a:solidFill>
                </a:rPr>
                <a:t>Snctfi</a:t>
              </a:r>
              <a:r>
                <a:rPr lang="en-US" sz="2400" dirty="0" smtClean="0">
                  <a:solidFill>
                    <a:srgbClr val="0C3959"/>
                  </a:solidFill>
                </a:rPr>
                <a:t> </a:t>
              </a:r>
              <a:br>
                <a:rPr lang="en-US" sz="2400" dirty="0" smtClean="0">
                  <a:solidFill>
                    <a:srgbClr val="0C3959"/>
                  </a:solidFill>
                </a:rPr>
              </a:br>
              <a:r>
                <a:rPr lang="en-US" i="1" dirty="0" smtClean="0">
                  <a:solidFill>
                    <a:srgbClr val="0C3959"/>
                  </a:solidFill>
                </a:rPr>
                <a:t>Scalable </a:t>
              </a:r>
              <a:r>
                <a:rPr lang="en-US" i="1" dirty="0">
                  <a:solidFill>
                    <a:srgbClr val="0C3959"/>
                  </a:solidFill>
                </a:rPr>
                <a:t>Negotiator for a Community Trust Framework in Federated Infrastructures </a:t>
              </a:r>
            </a:p>
          </p:txBody>
        </p:sp>
        <p:sp>
          <p:nvSpPr>
            <p:cNvPr id="8" name="Content Placeholder 1"/>
            <p:cNvSpPr txBox="1">
              <a:spLocks/>
            </p:cNvSpPr>
            <p:nvPr/>
          </p:nvSpPr>
          <p:spPr>
            <a:xfrm>
              <a:off x="4361077" y="3713328"/>
              <a:ext cx="5990808" cy="1103951"/>
            </a:xfrm>
            <a:prstGeom prst="rect">
              <a:avLst/>
            </a:prstGeom>
            <a:ln>
              <a:solidFill>
                <a:srgbClr val="003F5E"/>
              </a:solidFill>
            </a:ln>
          </p:spPr>
          <p:txBody>
            <a:bodyPr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3F5E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/>
                <a:t>Derived from SCI, the framework on </a:t>
              </a:r>
              <a:br>
                <a:rPr lang="en-US" sz="1800" dirty="0" smtClean="0"/>
              </a:br>
              <a:r>
                <a:rPr lang="en-US" sz="1800" i="1" dirty="0" smtClean="0"/>
                <a:t>Security for Collaboration among Infrastructures</a:t>
              </a:r>
            </a:p>
            <a:p>
              <a:r>
                <a:rPr lang="en-US" sz="1800" dirty="0" smtClean="0"/>
                <a:t>Structure for the wider policy development kit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437" y="1443350"/>
            <a:ext cx="1134730" cy="78674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497" y="2445074"/>
            <a:ext cx="1660166" cy="184763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9"/>
          <p:cNvSpPr txBox="1">
            <a:spLocks/>
          </p:cNvSpPr>
          <p:nvPr/>
        </p:nvSpPr>
        <p:spPr>
          <a:xfrm>
            <a:off x="482603" y="1238190"/>
            <a:ext cx="3056071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 smtClean="0">
                <a:solidFill>
                  <a:srgbClr val="F57A1E"/>
                </a:solidFill>
              </a:rPr>
              <a:t>Develop</a:t>
            </a:r>
            <a:endParaRPr lang="en-GB" sz="2800" dirty="0">
              <a:solidFill>
                <a:srgbClr val="F57A1E"/>
              </a:solidFill>
            </a:endParaRP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482602" y="2271201"/>
            <a:ext cx="3077184" cy="370046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/>
              <a:t>Through</a:t>
            </a:r>
          </a:p>
          <a:p>
            <a:r>
              <a:rPr lang="en-GB" sz="1800" i="1" dirty="0" smtClean="0"/>
              <a:t>WISE/SCI</a:t>
            </a:r>
            <a:endParaRPr lang="en-GB" sz="1800" i="1" dirty="0" smtClean="0"/>
          </a:p>
          <a:p>
            <a:r>
              <a:rPr lang="en-GB" sz="1800" i="1" dirty="0" smtClean="0"/>
              <a:t>REFEDS</a:t>
            </a:r>
          </a:p>
          <a:p>
            <a:r>
              <a:rPr lang="en-GB" sz="1800" i="1" dirty="0" smtClean="0"/>
              <a:t>IGTF</a:t>
            </a:r>
          </a:p>
          <a:p>
            <a:pPr marL="0" indent="0">
              <a:buNone/>
            </a:pPr>
            <a:r>
              <a:rPr lang="en-GB" sz="1800" i="1" dirty="0" smtClean="0"/>
              <a:t>… </a:t>
            </a:r>
            <a:r>
              <a:rPr lang="en-GB" sz="1800" i="1" dirty="0" smtClean="0"/>
              <a:t>and all willing policy &amp; CSIRT groups</a:t>
            </a:r>
            <a:endParaRPr lang="en-GB" sz="1800" i="1" dirty="0"/>
          </a:p>
        </p:txBody>
      </p:sp>
      <p:sp>
        <p:nvSpPr>
          <p:cNvPr id="13" name="Text Placeholder 11"/>
          <p:cNvSpPr txBox="1">
            <a:spLocks/>
          </p:cNvSpPr>
          <p:nvPr/>
        </p:nvSpPr>
        <p:spPr>
          <a:xfrm>
            <a:off x="3275907" y="1238190"/>
            <a:ext cx="2872215" cy="82391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 smtClean="0">
                <a:solidFill>
                  <a:srgbClr val="F57A1E"/>
                </a:solidFill>
              </a:rPr>
              <a:t>Adopt</a:t>
            </a:r>
            <a:endParaRPr lang="en-GB" sz="2800" dirty="0">
              <a:solidFill>
                <a:srgbClr val="F57A1E"/>
              </a:solidFill>
            </a:endParaRP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3275906" y="2287072"/>
            <a:ext cx="4387426" cy="36845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/>
              <a:t>In your Community, use</a:t>
            </a:r>
          </a:p>
          <a:p>
            <a:r>
              <a:rPr lang="en-GB" sz="1800" i="1" dirty="0" smtClean="0"/>
              <a:t>Persistent, non-reassigned identifiers</a:t>
            </a:r>
          </a:p>
          <a:p>
            <a:r>
              <a:rPr lang="en-GB" sz="1800" i="1" dirty="0" smtClean="0"/>
              <a:t>Snctfi</a:t>
            </a:r>
            <a:endParaRPr lang="en-GB" sz="1800" i="1" dirty="0" smtClean="0"/>
          </a:p>
          <a:p>
            <a:r>
              <a:rPr lang="en-GB" sz="1800" i="1" dirty="0" smtClean="0"/>
              <a:t>Trusted Community Attributes</a:t>
            </a:r>
          </a:p>
          <a:p>
            <a:r>
              <a:rPr lang="en-GB" sz="1800" i="1" dirty="0" smtClean="0"/>
              <a:t>Self-assessment and </a:t>
            </a:r>
            <a:br>
              <a:rPr lang="en-GB" sz="1800" i="1" dirty="0" smtClean="0"/>
            </a:br>
            <a:r>
              <a:rPr lang="en-GB" sz="1800" i="1" dirty="0" smtClean="0"/>
              <a:t>peer review methods</a:t>
            </a:r>
          </a:p>
          <a:p>
            <a:endParaRPr lang="en-GB" sz="1800" dirty="0"/>
          </a:p>
        </p:txBody>
      </p:sp>
      <p:sp>
        <p:nvSpPr>
          <p:cNvPr id="15" name="Down Arrow 14"/>
          <p:cNvSpPr/>
          <p:nvPr/>
        </p:nvSpPr>
        <p:spPr>
          <a:xfrm>
            <a:off x="1243748" y="4503005"/>
            <a:ext cx="1025476" cy="428171"/>
          </a:xfrm>
          <a:prstGeom prst="downArrow">
            <a:avLst/>
          </a:prstGeom>
          <a:solidFill>
            <a:srgbClr val="F57A1E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6" name="TextBox 15"/>
          <p:cNvSpPr txBox="1"/>
          <p:nvPr/>
        </p:nvSpPr>
        <p:spPr>
          <a:xfrm>
            <a:off x="1383530" y="5164124"/>
            <a:ext cx="750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C3959"/>
                </a:solidFill>
              </a:rPr>
              <a:t>AEGIS</a:t>
            </a:r>
            <a:endParaRPr lang="en-GB" b="1" i="1" dirty="0">
              <a:solidFill>
                <a:srgbClr val="0C3959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154141" y="4503005"/>
            <a:ext cx="1025476" cy="428171"/>
          </a:xfrm>
          <a:prstGeom prst="downArrow">
            <a:avLst/>
          </a:prstGeom>
          <a:solidFill>
            <a:srgbClr val="F57A1E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8" name="TextBox 17"/>
          <p:cNvSpPr txBox="1"/>
          <p:nvPr/>
        </p:nvSpPr>
        <p:spPr>
          <a:xfrm>
            <a:off x="2852184" y="5164124"/>
            <a:ext cx="3633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C3959"/>
                </a:solidFill>
              </a:rPr>
              <a:t>AARC Engagement &amp; FIM4R</a:t>
            </a:r>
            <a:br>
              <a:rPr lang="en-GB" b="1" dirty="0" smtClean="0">
                <a:solidFill>
                  <a:srgbClr val="0C3959"/>
                </a:solidFill>
              </a:rPr>
            </a:br>
            <a:r>
              <a:rPr lang="en-GB" b="1" i="1" dirty="0" smtClean="0">
                <a:solidFill>
                  <a:srgbClr val="0C3959"/>
                </a:solidFill>
              </a:rPr>
              <a:t>help us progress by adopting results</a:t>
            </a:r>
            <a:endParaRPr lang="en-GB" b="1" i="1" dirty="0">
              <a:solidFill>
                <a:srgbClr val="0C3959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82602" y="2070716"/>
            <a:ext cx="2650212" cy="0"/>
          </a:xfrm>
          <a:prstGeom prst="line">
            <a:avLst/>
          </a:prstGeom>
          <a:ln>
            <a:solidFill>
              <a:srgbClr val="0C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18883" y="2070716"/>
            <a:ext cx="3077184" cy="0"/>
          </a:xfrm>
          <a:prstGeom prst="line">
            <a:avLst/>
          </a:prstGeom>
          <a:ln>
            <a:solidFill>
              <a:srgbClr val="0C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20700000">
            <a:off x="7798204" y="5899367"/>
            <a:ext cx="4452566" cy="461665"/>
          </a:xfrm>
          <a:prstGeom prst="rect">
            <a:avLst/>
          </a:prstGeom>
          <a:solidFill>
            <a:srgbClr val="ED7D31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Dave Kelsey: </a:t>
            </a:r>
            <a:r>
              <a:rPr lang="en-US" sz="2400" b="1" dirty="0" smtClean="0"/>
              <a:t>FIM4R before </a:t>
            </a:r>
            <a:r>
              <a:rPr lang="en-US" sz="2400" b="1" dirty="0" smtClean="0"/>
              <a:t>coffee</a:t>
            </a:r>
            <a:endParaRPr lang="en-GB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47587" y="5941315"/>
            <a:ext cx="2788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ED7D31"/>
                </a:solidFill>
              </a:rPr>
              <a:t>assessment of SCIv2</a:t>
            </a:r>
            <a:endParaRPr lang="en-GB" sz="24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will need your input </a:t>
            </a:r>
            <a:r>
              <a:rPr lang="en-GB" dirty="0" smtClean="0"/>
              <a:t>today … and thereafter!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23268" y="1297946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Operational Security and Incident Response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23267" y="1773209"/>
            <a:ext cx="11151852" cy="86571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Beyond </a:t>
            </a:r>
            <a:r>
              <a:rPr lang="en-GB" i="1" dirty="0" smtClean="0"/>
              <a:t>Sirtfi</a:t>
            </a:r>
            <a:r>
              <a:rPr lang="en-GB" dirty="0"/>
              <a:t>,</a:t>
            </a:r>
            <a:r>
              <a:rPr lang="en-GB" dirty="0" smtClean="0"/>
              <a:t> involving the proxies and proxy operators: we need volunteers to try (&amp; ‘buy’)</a:t>
            </a:r>
          </a:p>
          <a:p>
            <a:r>
              <a:rPr lang="en-GB" dirty="0" smtClean="0"/>
              <a:t>Cross-domain </a:t>
            </a:r>
            <a:r>
              <a:rPr lang="en-GB" dirty="0"/>
              <a:t>trust groups spanning Infrastructures &amp; eduGAIN Support Desk to aid resolution</a:t>
            </a:r>
          </a:p>
          <a:p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3266" y="2610803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Service-centric policies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23265" y="3086067"/>
            <a:ext cx="11151852" cy="83759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Community Risk Assessment, GDPR, </a:t>
            </a:r>
            <a:r>
              <a:rPr lang="en-US" dirty="0" smtClean="0"/>
              <a:t>and TF-DPR impact on </a:t>
            </a:r>
            <a:r>
              <a:rPr lang="en-GB" dirty="0" smtClean="0"/>
              <a:t>accounting</a:t>
            </a:r>
            <a:r>
              <a:rPr lang="en-GB" dirty="0"/>
              <a:t> </a:t>
            </a:r>
            <a:r>
              <a:rPr lang="en-GB" dirty="0" smtClean="0"/>
              <a:t>(and your use cases!)</a:t>
            </a:r>
          </a:p>
          <a:p>
            <a:r>
              <a:rPr lang="en-US" dirty="0" smtClean="0"/>
              <a:t>Policy framework: what do you need in a policy development kit for Infrastructures?</a:t>
            </a:r>
            <a:endParaRPr lang="en-GB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23264" y="3864271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C3959"/>
                </a:solidFill>
              </a:rPr>
              <a:t>e-Researcher-Centric Policies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23263" y="4398925"/>
            <a:ext cx="11151852" cy="85216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Assurance profiles: </a:t>
            </a:r>
            <a:r>
              <a:rPr lang="en-GB" dirty="0" smtClean="0"/>
              <a:t>exchanging information </a:t>
            </a:r>
            <a:r>
              <a:rPr lang="en-GB" dirty="0" smtClean="0"/>
              <a:t>between </a:t>
            </a:r>
            <a:r>
              <a:rPr lang="en-GB" dirty="0" smtClean="0"/>
              <a:t>Infrastructures </a:t>
            </a:r>
            <a:r>
              <a:rPr lang="en-GB" dirty="0" smtClean="0"/>
              <a:t>and the ‘Snctfi’ scenario</a:t>
            </a:r>
            <a:endParaRPr lang="en-GB" dirty="0"/>
          </a:p>
          <a:p>
            <a:r>
              <a:rPr lang="en-GB" dirty="0" smtClean="0"/>
              <a:t>Align practices for </a:t>
            </a:r>
            <a:r>
              <a:rPr lang="en-GB" dirty="0" smtClean="0"/>
              <a:t>community policies, and a </a:t>
            </a:r>
            <a:r>
              <a:rPr lang="en-GB" dirty="0" smtClean="0"/>
              <a:t>baseline AUP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262" y="5222961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C3959"/>
                </a:solidFill>
              </a:rPr>
              <a:t>Policy Development Engagement and Coordination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23261" y="5684626"/>
            <a:ext cx="11151852" cy="78282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Policy </a:t>
            </a:r>
            <a:r>
              <a:rPr lang="en-GB" dirty="0"/>
              <a:t>development and engagement ‘kit’ – via </a:t>
            </a:r>
            <a:r>
              <a:rPr lang="en-GB" dirty="0" smtClean="0"/>
              <a:t>existing groups, and trainings</a:t>
            </a:r>
            <a:r>
              <a:rPr lang="en-GB" dirty="0"/>
              <a:t>, WISE, IGTF, and </a:t>
            </a:r>
            <a:r>
              <a:rPr lang="en-GB" dirty="0" smtClean="0"/>
              <a:t>FIM4R</a:t>
            </a:r>
          </a:p>
          <a:p>
            <a:r>
              <a:rPr lang="en-US" dirty="0" smtClean="0"/>
              <a:t>Targeted guidance for (AARC) use cases and communities – ‘</a:t>
            </a:r>
            <a:r>
              <a:rPr lang="en-US" dirty="0" smtClean="0">
                <a:solidFill>
                  <a:srgbClr val="ED7D31"/>
                </a:solidFill>
              </a:rPr>
              <a:t>/guidelines</a:t>
            </a:r>
            <a:r>
              <a:rPr lang="en-US" dirty="0" smtClean="0"/>
              <a:t>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31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395988"/>
              </p:ext>
            </p:extLst>
          </p:nvPr>
        </p:nvGraphicFramePr>
        <p:xfrm>
          <a:off x="455646" y="1400212"/>
          <a:ext cx="10909300" cy="4297680"/>
        </p:xfrm>
        <a:graphic>
          <a:graphicData uri="http://schemas.openxmlformats.org/drawingml/2006/table">
            <a:tbl>
              <a:tblPr/>
              <a:tblGrid>
                <a:gridCol w="1778671">
                  <a:extLst>
                    <a:ext uri="{9D8B030D-6E8A-4147-A177-3AD203B41FA5}">
                      <a16:colId xmlns:a16="http://schemas.microsoft.com/office/drawing/2014/main" val="1595192889"/>
                    </a:ext>
                  </a:extLst>
                </a:gridCol>
                <a:gridCol w="9130629">
                  <a:extLst>
                    <a:ext uri="{9D8B030D-6E8A-4147-A177-3AD203B41FA5}">
                      <a16:colId xmlns:a16="http://schemas.microsoft.com/office/drawing/2014/main" val="34757365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rgbClr val="003F5E"/>
                          </a:solidFill>
                        </a:rPr>
                        <a:t>10:00-11:00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803275" algn="l"/>
                        </a:tabLst>
                      </a:pPr>
                      <a:r>
                        <a:rPr lang="en-GB" sz="2400" i="1" dirty="0" smtClean="0">
                          <a:solidFill>
                            <a:srgbClr val="003F5E"/>
                          </a:solidFill>
                        </a:rPr>
                        <a:t>10.00	Introduction </a:t>
                      </a:r>
                      <a:r>
                        <a:rPr lang="en-GB" sz="2400" i="1" dirty="0">
                          <a:solidFill>
                            <a:srgbClr val="003F5E"/>
                          </a:solidFill>
                        </a:rPr>
                        <a:t>to the NA3 activities (</a:t>
                      </a:r>
                      <a:r>
                        <a:rPr lang="en-GB" sz="2400" i="1" dirty="0" err="1">
                          <a:solidFill>
                            <a:srgbClr val="003F5E"/>
                          </a:solidFill>
                        </a:rPr>
                        <a:t>DavidG</a:t>
                      </a:r>
                      <a:r>
                        <a:rPr lang="en-GB" sz="2400" i="1" dirty="0">
                          <a:solidFill>
                            <a:srgbClr val="003F5E"/>
                          </a:solidFill>
                        </a:rPr>
                        <a:t>)</a:t>
                      </a:r>
                      <a:r>
                        <a:rPr lang="en-GB" sz="2400" dirty="0">
                          <a:solidFill>
                            <a:srgbClr val="003F5E"/>
                          </a:solidFill>
                        </a:rPr>
                        <a:t/>
                      </a:r>
                      <a:br>
                        <a:rPr lang="en-GB" sz="2400" dirty="0">
                          <a:solidFill>
                            <a:srgbClr val="003F5E"/>
                          </a:solidFill>
                        </a:rPr>
                      </a:br>
                      <a:r>
                        <a:rPr lang="en-GB" sz="2400" i="1" dirty="0" smtClean="0">
                          <a:solidFill>
                            <a:srgbClr val="003F5E"/>
                          </a:solidFill>
                        </a:rPr>
                        <a:t>10.15	Operational </a:t>
                      </a:r>
                      <a:r>
                        <a:rPr lang="en-GB" sz="2400" i="1" dirty="0">
                          <a:solidFill>
                            <a:srgbClr val="003F5E"/>
                          </a:solidFill>
                        </a:rPr>
                        <a:t>Security: the Sirtfi Challenge (Hannah)</a:t>
                      </a:r>
                      <a:r>
                        <a:rPr lang="en-GB" sz="2400" dirty="0">
                          <a:solidFill>
                            <a:srgbClr val="003F5E"/>
                          </a:solidFill>
                        </a:rPr>
                        <a:t/>
                      </a:r>
                      <a:br>
                        <a:rPr lang="en-GB" sz="2400" dirty="0">
                          <a:solidFill>
                            <a:srgbClr val="003F5E"/>
                          </a:solidFill>
                        </a:rPr>
                      </a:br>
                      <a:r>
                        <a:rPr lang="en-GB" sz="2400" i="1" dirty="0" smtClean="0">
                          <a:solidFill>
                            <a:srgbClr val="003F5E"/>
                          </a:solidFill>
                        </a:rPr>
                        <a:t>10.35	FIM4R </a:t>
                      </a:r>
                      <a:r>
                        <a:rPr lang="en-GB" sz="2400" i="1" dirty="0">
                          <a:solidFill>
                            <a:srgbClr val="003F5E"/>
                          </a:solidFill>
                        </a:rPr>
                        <a:t>and the FIM4R Paper (</a:t>
                      </a:r>
                      <a:r>
                        <a:rPr lang="en-GB" sz="2400" i="1" dirty="0" err="1">
                          <a:solidFill>
                            <a:srgbClr val="003F5E"/>
                          </a:solidFill>
                        </a:rPr>
                        <a:t>DaveK</a:t>
                      </a:r>
                      <a:r>
                        <a:rPr lang="en-GB" sz="2400" i="1" dirty="0">
                          <a:solidFill>
                            <a:srgbClr val="003F5E"/>
                          </a:solidFill>
                        </a:rPr>
                        <a:t>)</a:t>
                      </a:r>
                      <a:endParaRPr lang="en-GB" sz="2400" dirty="0">
                        <a:solidFill>
                          <a:srgbClr val="003F5E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747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3F5E"/>
                          </a:solidFill>
                        </a:rPr>
                        <a:t>11:00-11:30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6791C"/>
                          </a:solidFill>
                        </a:rPr>
                        <a:t>Break</a:t>
                      </a:r>
                      <a:endParaRPr lang="en-GB" sz="2400" dirty="0">
                        <a:solidFill>
                          <a:srgbClr val="F6791C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148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rgbClr val="003F5E"/>
                          </a:solidFill>
                        </a:rPr>
                        <a:t>11:30- 13:00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803275" algn="l"/>
                        </a:tabLst>
                      </a:pPr>
                      <a:r>
                        <a:rPr lang="en-GB" sz="2400" i="1" dirty="0" smtClean="0">
                          <a:solidFill>
                            <a:srgbClr val="003F5E"/>
                          </a:solidFill>
                        </a:rPr>
                        <a:t>11.30	REFEDS </a:t>
                      </a:r>
                      <a:r>
                        <a:rPr lang="en-GB" sz="2400" i="1" dirty="0">
                          <a:solidFill>
                            <a:srgbClr val="003F5E"/>
                          </a:solidFill>
                        </a:rPr>
                        <a:t>Assurance evolution (Mikael, </a:t>
                      </a:r>
                      <a:r>
                        <a:rPr lang="en-GB" sz="2400" i="1" dirty="0" err="1">
                          <a:solidFill>
                            <a:srgbClr val="003F5E"/>
                          </a:solidFill>
                        </a:rPr>
                        <a:t>Jule</a:t>
                      </a:r>
                      <a:r>
                        <a:rPr lang="en-GB" sz="2400" i="1" dirty="0">
                          <a:solidFill>
                            <a:srgbClr val="003F5E"/>
                          </a:solidFill>
                        </a:rPr>
                        <a:t>)</a:t>
                      </a:r>
                      <a:r>
                        <a:rPr lang="en-GB" sz="2400" dirty="0">
                          <a:solidFill>
                            <a:srgbClr val="003F5E"/>
                          </a:solidFill>
                        </a:rPr>
                        <a:t/>
                      </a:r>
                      <a:br>
                        <a:rPr lang="en-GB" sz="2400" dirty="0">
                          <a:solidFill>
                            <a:srgbClr val="003F5E"/>
                          </a:solidFill>
                        </a:rPr>
                      </a:br>
                      <a:r>
                        <a:rPr lang="en-GB" sz="2400" i="1" dirty="0" smtClean="0">
                          <a:solidFill>
                            <a:srgbClr val="003F5E"/>
                          </a:solidFill>
                        </a:rPr>
                        <a:t>11.45</a:t>
                      </a:r>
                      <a:r>
                        <a:rPr lang="en-GB" sz="2400" i="1" baseline="0" dirty="0" smtClean="0">
                          <a:solidFill>
                            <a:srgbClr val="003F5E"/>
                          </a:solidFill>
                        </a:rPr>
                        <a:t>	</a:t>
                      </a:r>
                      <a:r>
                        <a:rPr lang="en-GB" sz="2400" i="1" dirty="0" smtClean="0">
                          <a:solidFill>
                            <a:srgbClr val="003F5E"/>
                          </a:solidFill>
                        </a:rPr>
                        <a:t>Data </a:t>
                      </a:r>
                      <a:r>
                        <a:rPr lang="en-GB" sz="2400" i="1" dirty="0">
                          <a:solidFill>
                            <a:srgbClr val="003F5E"/>
                          </a:solidFill>
                        </a:rPr>
                        <a:t>Protection and Risk Assessment for communities (</a:t>
                      </a:r>
                      <a:r>
                        <a:rPr lang="en-GB" sz="2400" i="1" dirty="0" err="1">
                          <a:solidFill>
                            <a:srgbClr val="003F5E"/>
                          </a:solidFill>
                        </a:rPr>
                        <a:t>Uros</a:t>
                      </a:r>
                      <a:r>
                        <a:rPr lang="en-GB" sz="2400" i="1" dirty="0" smtClean="0">
                          <a:solidFill>
                            <a:srgbClr val="003F5E"/>
                          </a:solidFill>
                        </a:rPr>
                        <a:t>)</a:t>
                      </a:r>
                      <a:br>
                        <a:rPr lang="en-GB" sz="2400" i="1" dirty="0" smtClean="0">
                          <a:solidFill>
                            <a:srgbClr val="003F5E"/>
                          </a:solidFill>
                        </a:rPr>
                      </a:br>
                      <a:r>
                        <a:rPr lang="en-GB" sz="2400" i="1" dirty="0" smtClean="0">
                          <a:solidFill>
                            <a:srgbClr val="003F5E"/>
                          </a:solidFill>
                        </a:rPr>
                        <a:t>	and </a:t>
                      </a:r>
                      <a:r>
                        <a:rPr lang="en-GB" sz="2400" i="1" dirty="0">
                          <a:solidFill>
                            <a:srgbClr val="003F5E"/>
                          </a:solidFill>
                        </a:rPr>
                        <a:t>input from the AARC use cases (</a:t>
                      </a:r>
                      <a:r>
                        <a:rPr lang="en-GB" sz="2400" i="1" dirty="0" err="1">
                          <a:solidFill>
                            <a:srgbClr val="003F5E"/>
                          </a:solidFill>
                        </a:rPr>
                        <a:t>Uros</a:t>
                      </a:r>
                      <a:r>
                        <a:rPr lang="en-GB" sz="2400" i="1" dirty="0">
                          <a:solidFill>
                            <a:srgbClr val="003F5E"/>
                          </a:solidFill>
                        </a:rPr>
                        <a:t>)</a:t>
                      </a:r>
                      <a:r>
                        <a:rPr lang="en-GB" sz="2400" dirty="0">
                          <a:solidFill>
                            <a:srgbClr val="003F5E"/>
                          </a:solidFill>
                        </a:rPr>
                        <a:t/>
                      </a:r>
                      <a:br>
                        <a:rPr lang="en-GB" sz="2400" dirty="0">
                          <a:solidFill>
                            <a:srgbClr val="003F5E"/>
                          </a:solidFill>
                        </a:rPr>
                      </a:br>
                      <a:r>
                        <a:rPr lang="en-GB" sz="2400" i="1" dirty="0" smtClean="0">
                          <a:solidFill>
                            <a:srgbClr val="003F5E"/>
                          </a:solidFill>
                        </a:rPr>
                        <a:t>12.15	Acceptable </a:t>
                      </a:r>
                      <a:r>
                        <a:rPr lang="en-GB" sz="2400" i="1" dirty="0">
                          <a:solidFill>
                            <a:srgbClr val="003F5E"/>
                          </a:solidFill>
                        </a:rPr>
                        <a:t>Use Policy alignment study and </a:t>
                      </a:r>
                      <a:r>
                        <a:rPr lang="en-GB" sz="2400" i="1" dirty="0" smtClean="0">
                          <a:solidFill>
                            <a:srgbClr val="003F5E"/>
                          </a:solidFill>
                        </a:rPr>
                        <a:t/>
                      </a:r>
                      <a:br>
                        <a:rPr lang="en-GB" sz="2400" i="1" dirty="0" smtClean="0">
                          <a:solidFill>
                            <a:srgbClr val="003F5E"/>
                          </a:solidFill>
                        </a:rPr>
                      </a:br>
                      <a:r>
                        <a:rPr lang="en-GB" sz="2400" i="1" dirty="0" smtClean="0">
                          <a:solidFill>
                            <a:srgbClr val="003F5E"/>
                          </a:solidFill>
                        </a:rPr>
                        <a:t>	towards a basic </a:t>
                      </a:r>
                      <a:r>
                        <a:rPr lang="en-GB" sz="2400" i="1" dirty="0">
                          <a:solidFill>
                            <a:srgbClr val="003F5E"/>
                          </a:solidFill>
                        </a:rPr>
                        <a:t>AUP (</a:t>
                      </a:r>
                      <a:r>
                        <a:rPr lang="en-GB" sz="2400" i="1" dirty="0" err="1" smtClean="0">
                          <a:solidFill>
                            <a:srgbClr val="003F5E"/>
                          </a:solidFill>
                        </a:rPr>
                        <a:t>IanN</a:t>
                      </a:r>
                      <a:r>
                        <a:rPr lang="en-GB" sz="2400" i="1" dirty="0" smtClean="0">
                          <a:solidFill>
                            <a:srgbClr val="003F5E"/>
                          </a:solidFill>
                        </a:rPr>
                        <a:t>)</a:t>
                      </a:r>
                      <a:r>
                        <a:rPr lang="en-GB" sz="2400" dirty="0">
                          <a:solidFill>
                            <a:srgbClr val="003F5E"/>
                          </a:solidFill>
                        </a:rPr>
                        <a:t/>
                      </a:r>
                      <a:br>
                        <a:rPr lang="en-GB" sz="2400" dirty="0">
                          <a:solidFill>
                            <a:srgbClr val="003F5E"/>
                          </a:solidFill>
                        </a:rPr>
                      </a:br>
                      <a:r>
                        <a:rPr lang="en-GB" sz="2400" i="1" dirty="0" smtClean="0">
                          <a:solidFill>
                            <a:srgbClr val="003F5E"/>
                          </a:solidFill>
                        </a:rPr>
                        <a:t>12.35	Policy </a:t>
                      </a:r>
                      <a:r>
                        <a:rPr lang="en-GB" sz="2400" i="1" dirty="0">
                          <a:solidFill>
                            <a:srgbClr val="003F5E"/>
                          </a:solidFill>
                        </a:rPr>
                        <a:t>Development Kit: supporting communities </a:t>
                      </a:r>
                      <a:r>
                        <a:rPr lang="en-GB" sz="2400" i="1" dirty="0" smtClean="0">
                          <a:solidFill>
                            <a:srgbClr val="003F5E"/>
                          </a:solidFill>
                        </a:rPr>
                        <a:t/>
                      </a:r>
                      <a:br>
                        <a:rPr lang="en-GB" sz="2400" i="1" dirty="0" smtClean="0">
                          <a:solidFill>
                            <a:srgbClr val="003F5E"/>
                          </a:solidFill>
                        </a:rPr>
                      </a:br>
                      <a:r>
                        <a:rPr lang="en-GB" sz="2400" i="1" dirty="0" smtClean="0">
                          <a:solidFill>
                            <a:srgbClr val="003F5E"/>
                          </a:solidFill>
                        </a:rPr>
                        <a:t>	with </a:t>
                      </a:r>
                      <a:r>
                        <a:rPr lang="en-GB" sz="2400" i="1" dirty="0">
                          <a:solidFill>
                            <a:srgbClr val="003F5E"/>
                          </a:solidFill>
                        </a:rPr>
                        <a:t>template policies (Hannah, </a:t>
                      </a:r>
                      <a:r>
                        <a:rPr lang="en-GB" sz="2400" i="1" dirty="0" err="1">
                          <a:solidFill>
                            <a:srgbClr val="003F5E"/>
                          </a:solidFill>
                        </a:rPr>
                        <a:t>Uros</a:t>
                      </a:r>
                      <a:r>
                        <a:rPr lang="en-GB" sz="2400" i="1" dirty="0">
                          <a:solidFill>
                            <a:srgbClr val="003F5E"/>
                          </a:solidFill>
                        </a:rPr>
                        <a:t>)</a:t>
                      </a:r>
                      <a:endParaRPr lang="en-GB" sz="2400" dirty="0">
                        <a:solidFill>
                          <a:srgbClr val="003F5E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82118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 session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142897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RC2-template-16-9-format.pptx" id="{C53E3120-79CD-4F12-B330-88948C559F9E}" vid="{F365EBE0-FB27-469A-9448-702D528F87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AA3960-760A-4B61-8C8B-DBF90F37C8C8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AARC2-template-16-9-format</Template>
  <TotalTime>8921</TotalTime>
  <Words>537</Words>
  <Application>Microsoft Office PowerPoint</Application>
  <PresentationFormat>Widescreen</PresentationFormat>
  <Paragraphs>122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GEANT Association</vt:lpstr>
      <vt:lpstr>PowerPoint Presentation</vt:lpstr>
      <vt:lpstr>A tour of the policy space in AARC2</vt:lpstr>
      <vt:lpstr>Improving operational security readiness for FIM (“T1”)</vt:lpstr>
      <vt:lpstr>Service-centric policy support: ‘helping out’ the Infrastructures (“T2”)</vt:lpstr>
      <vt:lpstr>Researcher-centric policy support (“T3”)</vt:lpstr>
      <vt:lpstr>Policy guidance: generic and community-targeted</vt:lpstr>
      <vt:lpstr>Engagement and coordination with the global FIM community (“T4”)</vt:lpstr>
      <vt:lpstr>We will need your input today … and thereafter!</vt:lpstr>
      <vt:lpstr>Best Practice session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davidg</dc:creator>
  <cp:lastModifiedBy>davidg</cp:lastModifiedBy>
  <cp:revision>71</cp:revision>
  <cp:lastPrinted>2015-05-01T10:30:08Z</cp:lastPrinted>
  <dcterms:created xsi:type="dcterms:W3CDTF">2017-11-13T13:21:02Z</dcterms:created>
  <dcterms:modified xsi:type="dcterms:W3CDTF">2018-04-10T10:01:23Z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