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sldIdLst>
    <p:sldId id="283" r:id="rId5"/>
    <p:sldId id="288" r:id="rId6"/>
    <p:sldId id="289" r:id="rId7"/>
    <p:sldId id="290" r:id="rId8"/>
    <p:sldId id="294" r:id="rId9"/>
    <p:sldId id="293" r:id="rId10"/>
    <p:sldId id="292" r:id="rId11"/>
    <p:sldId id="291" r:id="rId12"/>
    <p:sldId id="295" r:id="rId13"/>
    <p:sldId id="296" r:id="rId14"/>
    <p:sldId id="297" r:id="rId15"/>
    <p:sldId id="298" r:id="rId16"/>
    <p:sldId id="299" r:id="rId17"/>
    <p:sldId id="300" r:id="rId18"/>
    <p:sldId id="301" r:id="rId19"/>
    <p:sldId id="302" r:id="rId20"/>
    <p:sldId id="303" r:id="rId21"/>
    <p:sldId id="287" r:id="rId22"/>
    <p:sldId id="305" r:id="rId23"/>
    <p:sldId id="304" r:id="rId24"/>
    <p:sldId id="286" r:id="rId25"/>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B20"/>
    <a:srgbClr val="003F5E"/>
    <a:srgbClr val="F6791C"/>
    <a:srgbClr val="F57A1E"/>
    <a:srgbClr val="013F5E"/>
    <a:srgbClr val="003959"/>
    <a:srgbClr val="ED1556"/>
    <a:srgbClr val="003F5D"/>
    <a:srgbClr val="1C4161"/>
    <a:srgbClr val="0043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90" d="100"/>
          <a:sy n="90" d="100"/>
        </p:scale>
        <p:origin x="96" y="59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41D8A83-A817-41E3-A602-3B517E18334E}" type="datetimeFigureOut">
              <a:rPr lang="en-GB" smtClean="0"/>
              <a:t>01/07/2019</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800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22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775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0" kern="1200" dirty="0">
                <a:solidFill>
                  <a:schemeClr val="tx1"/>
                </a:solidFill>
                <a:effectLst/>
                <a:latin typeface="+mn-lt"/>
                <a:ea typeface="+mn-ea"/>
                <a:cs typeface="+mn-cs"/>
              </a:rPr>
              <a:t>So we identified a large number</a:t>
            </a:r>
            <a:r>
              <a:rPr lang="en-US" sz="1200" b="0" kern="1200" baseline="0" dirty="0">
                <a:solidFill>
                  <a:schemeClr val="tx1"/>
                </a:solidFill>
                <a:effectLst/>
                <a:latin typeface="+mn-lt"/>
                <a:ea typeface="+mn-ea"/>
                <a:cs typeface="+mn-cs"/>
              </a:rPr>
              <a:t> of requirements and common challenges across (14) research communities and e-infrastructures. (based on FIM4R)</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Balancing the interest of all the different communities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0" kern="1200" baseline="0" dirty="0">
                <a:solidFill>
                  <a:schemeClr val="tx1"/>
                </a:solidFill>
                <a:effectLst/>
                <a:latin typeface="+mn-lt"/>
                <a:ea typeface="+mn-ea"/>
                <a:cs typeface="+mn-cs"/>
              </a:rPr>
              <a:t>The input we needed to commence our pilots</a:t>
            </a:r>
            <a:endParaRPr lang="en-US" sz="1200" b="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Attribute aggregation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Most federated identity management systems are limited by users' ability to choose only one identity provider per service session. There should be a linking service that lets users securely link their various identity provider (</a:t>
            </a:r>
            <a:r>
              <a:rPr lang="en-US" sz="1200" kern="1200" dirty="0" err="1">
                <a:solidFill>
                  <a:schemeClr val="tx1"/>
                </a:solidFill>
                <a:effectLst/>
                <a:latin typeface="+mn-lt"/>
                <a:ea typeface="+mn-ea"/>
                <a:cs typeface="+mn-cs"/>
              </a:rPr>
              <a:t>IdP</a:t>
            </a:r>
            <a:r>
              <a:rPr lang="en-US" sz="1200" kern="1200" dirty="0">
                <a:solidFill>
                  <a:schemeClr val="tx1"/>
                </a:solidFill>
                <a:effectLst/>
                <a:latin typeface="+mn-lt"/>
                <a:ea typeface="+mn-ea"/>
                <a:cs typeface="+mn-cs"/>
              </a:rPr>
              <a:t>) accounts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without having to authenticate separately to each </a:t>
            </a:r>
            <a:r>
              <a:rPr lang="en-US" sz="1200" kern="1200" dirty="0" err="1">
                <a:solidFill>
                  <a:schemeClr val="tx1"/>
                </a:solidFill>
                <a:effectLst/>
                <a:latin typeface="+mn-lt"/>
                <a:ea typeface="+mn-ea"/>
                <a:cs typeface="+mn-cs"/>
              </a:rPr>
              <a:t>IdP</a:t>
            </a:r>
            <a:r>
              <a:rPr lang="en-US" sz="1200" kern="120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User friendliness</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tools that support the FIM framework should be simple and intuitive and integrate with the many other IT tools used in daily life. Multiple</a:t>
            </a:r>
            <a:r>
              <a:rPr lang="en-US" sz="1200" kern="1200" baseline="0" dirty="0">
                <a:solidFill>
                  <a:schemeClr val="tx1"/>
                </a:solidFill>
                <a:effectLst/>
                <a:latin typeface="+mn-lt"/>
                <a:ea typeface="+mn-ea"/>
                <a:cs typeface="+mn-cs"/>
              </a:rPr>
              <a:t> redirection problem, </a:t>
            </a:r>
            <a:r>
              <a:rPr lang="en-US" sz="1200" kern="1200" baseline="0" dirty="0" err="1">
                <a:solidFill>
                  <a:schemeClr val="tx1"/>
                </a:solidFill>
                <a:effectLst/>
                <a:latin typeface="+mn-lt"/>
                <a:ea typeface="+mn-ea"/>
                <a:cs typeface="+mn-cs"/>
              </a:rPr>
              <a:t>standardise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shib</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loging</a:t>
            </a:r>
            <a:r>
              <a:rPr lang="en-US" sz="1200" kern="1200" baseline="0" dirty="0">
                <a:solidFill>
                  <a:schemeClr val="tx1"/>
                </a:solidFill>
                <a:effectLst/>
                <a:latin typeface="+mn-lt"/>
                <a:ea typeface="+mn-ea"/>
                <a:cs typeface="+mn-cs"/>
              </a:rPr>
              <a:t>, institutional login).</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Credential translation: </a:t>
            </a:r>
            <a:r>
              <a:rPr lang="en-US" sz="1200" kern="1200" dirty="0">
                <a:solidFill>
                  <a:schemeClr val="tx1"/>
                </a:solidFill>
                <a:effectLst/>
                <a:latin typeface="+mn-lt"/>
                <a:ea typeface="+mn-ea"/>
                <a:cs typeface="+mn-cs"/>
              </a:rPr>
              <a:t>Converting credentials to different formats enables interaction between services using different authentication technologies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Level of insurance:</a:t>
            </a:r>
            <a:r>
              <a:rPr lang="en-US" sz="1200" kern="1200" dirty="0">
                <a:solidFill>
                  <a:schemeClr val="tx1"/>
                </a:solidFill>
                <a:effectLst/>
                <a:latin typeface="+mn-lt"/>
                <a:ea typeface="+mn-ea"/>
                <a:cs typeface="+mn-cs"/>
              </a:rPr>
              <a:t> 1. level of assurance as to whether someone or something is who or what it claims to be in a digital environment. 2. The way you login. How</a:t>
            </a:r>
            <a:r>
              <a:rPr lang="en-US" sz="1200" kern="1200" baseline="0" dirty="0">
                <a:solidFill>
                  <a:schemeClr val="tx1"/>
                </a:solidFill>
                <a:effectLst/>
                <a:latin typeface="+mn-lt"/>
                <a:ea typeface="+mn-ea"/>
                <a:cs typeface="+mn-cs"/>
              </a:rPr>
              <a:t> safe is the digital way to login you are using (password? Crappy. Token? Super safe)</a:t>
            </a:r>
            <a:r>
              <a:rPr lang="en-US" dirty="0">
                <a:effectLst/>
              </a:rPr>
              <a:t> 3. How much do I trust your infrastructure</a:t>
            </a:r>
            <a:r>
              <a:rPr lang="en-US" baseline="0" dirty="0">
                <a:effectLst/>
              </a:rPr>
              <a:t> (your admin? Your network?)</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Bridging communities</a:t>
            </a:r>
            <a:r>
              <a:rPr lang="en-US" sz="1200" kern="1200" dirty="0">
                <a:solidFill>
                  <a:schemeClr val="tx1"/>
                </a:solidFill>
                <a:effectLst/>
                <a:latin typeface="+mn-lt"/>
                <a:ea typeface="+mn-ea"/>
                <a:cs typeface="+mn-cs"/>
              </a:rPr>
              <a:t>. FIM is important and it’s becoming even more.</a:t>
            </a:r>
            <a:r>
              <a:rPr lang="en-US" sz="1200" kern="1200" baseline="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ridging between the various communities is a central issue with an efficient mapping of the respective attributes.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non-browser federated access. </a:t>
            </a:r>
            <a:r>
              <a:rPr lang="en-US" sz="1200" kern="1200" dirty="0">
                <a:solidFill>
                  <a:schemeClr val="tx1"/>
                </a:solidFill>
                <a:effectLst/>
                <a:latin typeface="+mn-lt"/>
                <a:ea typeface="+mn-ea"/>
                <a:cs typeface="+mn-cs"/>
              </a:rPr>
              <a:t>Non-browser based interfaces are essential to support machine-machine interactions in secured workflows.</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6</a:t>
            </a:fld>
            <a:endParaRPr lang="en-GB"/>
          </a:p>
        </p:txBody>
      </p:sp>
    </p:spTree>
    <p:extLst>
      <p:ext uri="{BB962C8B-B14F-4D97-AF65-F5344CB8AC3E}">
        <p14:creationId xmlns:p14="http://schemas.microsoft.com/office/powerpoint/2010/main" val="389276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proxy concept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067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000" dirty="0"/>
          </a:p>
        </p:txBody>
      </p:sp>
      <p:sp>
        <p:nvSpPr>
          <p:cNvPr id="4" name="Slide Number Placeholder 3"/>
          <p:cNvSpPr>
            <a:spLocks noGrp="1"/>
          </p:cNvSpPr>
          <p:nvPr>
            <p:ph type="sldNum" sz="quarter" idx="10"/>
          </p:nvPr>
        </p:nvSpPr>
        <p:spPr/>
        <p:txBody>
          <a:bodyPr/>
          <a:lstStyle/>
          <a:p>
            <a:fld id="{9CBC110B-1C27-4A5B-8007-E6BF4BB6C5F7}" type="slidenum">
              <a:rPr lang="en-GB" smtClean="0"/>
              <a:t>9</a:t>
            </a:fld>
            <a:endParaRPr lang="en-GB"/>
          </a:p>
        </p:txBody>
      </p:sp>
    </p:spTree>
    <p:extLst>
      <p:ext uri="{BB962C8B-B14F-4D97-AF65-F5344CB8AC3E}">
        <p14:creationId xmlns:p14="http://schemas.microsoft.com/office/powerpoint/2010/main" val="326844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Header Placeholder 5"/>
          <p:cNvSpPr>
            <a:spLocks noGrp="1"/>
          </p:cNvSpPr>
          <p:nvPr>
            <p:ph type="hdr" sz="quarter" idx="12"/>
          </p:nvPr>
        </p:nvSpPr>
        <p:spPr/>
        <p:txBody>
          <a:bodyPr/>
          <a:lstStyle/>
          <a:p>
            <a:r>
              <a:rPr lang="en-GB"/>
              <a:t>AARC Policy and Best Practice Harmonisation (AARC2 Review)</a:t>
            </a:r>
          </a:p>
        </p:txBody>
      </p:sp>
      <p:sp>
        <p:nvSpPr>
          <p:cNvPr id="7" name="Date Placeholder 6"/>
          <p:cNvSpPr>
            <a:spLocks noGrp="1"/>
          </p:cNvSpPr>
          <p:nvPr>
            <p:ph type="dt" idx="13"/>
          </p:nvPr>
        </p:nvSpPr>
        <p:spPr/>
        <p:txBody>
          <a:bodyPr/>
          <a:lstStyle/>
          <a:p>
            <a:r>
              <a:rPr lang="en-US"/>
              <a:t>June 2019</a:t>
            </a:r>
            <a:endParaRPr lang="en-GB"/>
          </a:p>
        </p:txBody>
      </p:sp>
    </p:spTree>
    <p:extLst>
      <p:ext uri="{BB962C8B-B14F-4D97-AF65-F5344CB8AC3E}">
        <p14:creationId xmlns:p14="http://schemas.microsoft.com/office/powerpoint/2010/main" val="2558686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“community-first” approach aims at streamlining how researchers can access services/resources via their Community AAI using their institutional credentials from the National Identity Federations in </a:t>
            </a:r>
            <a:r>
              <a:rPr lang="en-US" dirty="0" err="1"/>
              <a:t>eduGAIN</a:t>
            </a:r>
            <a:r>
              <a:rPr lang="en-US" dirty="0"/>
              <a:t>, but also from other sources as needed/allowed by the community, such as social media or other community-managed identity providers. </a:t>
            </a:r>
          </a:p>
          <a:p>
            <a:pPr marL="171450" indent="-171450">
              <a:buFont typeface="Arial" panose="020B0604020202020204" pitchFamily="34" charset="0"/>
              <a:buChar char="•"/>
            </a:pPr>
            <a:r>
              <a:rPr lang="en-US" dirty="0"/>
              <a:t>The Community AAI is therefore responsible for dealing with the complexity of using different identity providers with the required community services. Furthermore, the Community AAI enables the addition of attributes to the federated identity that in turn can enable service providers to control access to their resources, which can range from typical web services to data repositories, scientific instruments etc. </a:t>
            </a:r>
          </a:p>
          <a:p>
            <a:pPr marL="171450" indent="-171450">
              <a:buFont typeface="Arial" panose="020B0604020202020204" pitchFamily="34" charset="0"/>
              <a:buChar char="•"/>
            </a:pPr>
            <a:r>
              <a:rPr lang="en-US" dirty="0"/>
              <a:t>These community-specific services only need to connect to a single identity provider, i.e. their Community AAI IdP Proxy. </a:t>
            </a:r>
          </a:p>
          <a:p>
            <a:pPr marL="171450" indent="-171450">
              <a:buFont typeface="Arial" panose="020B0604020202020204" pitchFamily="34" charset="0"/>
              <a:buChar char="•"/>
            </a:pPr>
            <a:r>
              <a:rPr lang="en-US" dirty="0"/>
              <a:t>Apart from the community-specific services, there are </a:t>
            </a:r>
            <a:r>
              <a:rPr lang="en-US" b="1" dirty="0"/>
              <a:t>generic services</a:t>
            </a:r>
            <a:r>
              <a:rPr lang="en-US" dirty="0"/>
              <a:t>, such as the </a:t>
            </a:r>
            <a:r>
              <a:rPr lang="en-US" dirty="0" err="1"/>
              <a:t>RCauth.eu</a:t>
            </a:r>
            <a:r>
              <a:rPr lang="en-US" dirty="0"/>
              <a:t> Online CA, which serve the needs of several communities and are thus connected to more than one Community AAIs. </a:t>
            </a:r>
          </a:p>
          <a:p>
            <a:pPr marL="171450" indent="-171450">
              <a:buFont typeface="Arial" panose="020B0604020202020204" pitchFamily="34" charset="0"/>
              <a:buChar char="•"/>
            </a:pPr>
            <a:r>
              <a:rPr lang="en-US" dirty="0"/>
              <a:t>It should be </a:t>
            </a:r>
            <a:r>
              <a:rPr lang="en-US" dirty="0" err="1"/>
              <a:t>emphasised</a:t>
            </a:r>
            <a:r>
              <a:rPr lang="en-US" dirty="0"/>
              <a:t> that community services often require access to various generic services and resources offered by the e-Infrastructures. Access to these (generic) </a:t>
            </a:r>
            <a:r>
              <a:rPr lang="en-US" b="1" dirty="0"/>
              <a:t>e-Infrastructure services</a:t>
            </a:r>
            <a:r>
              <a:rPr lang="en-US" dirty="0"/>
              <a:t> is typically mediated through a dedicated e-infrastructure proxy. So while e-Infrastructure Proxies can be connected to different Community AAIs, the e-Infrastructure services are connected to a single e-infrastructure SP proxy</a:t>
            </a:r>
          </a:p>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11</a:t>
            </a:fld>
            <a:endParaRPr lang="en-GB"/>
          </a:p>
        </p:txBody>
      </p:sp>
    </p:spTree>
    <p:extLst>
      <p:ext uri="{BB962C8B-B14F-4D97-AF65-F5344CB8AC3E}">
        <p14:creationId xmlns:p14="http://schemas.microsoft.com/office/powerpoint/2010/main" val="1081000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6" name="Header Placeholder 5"/>
          <p:cNvSpPr>
            <a:spLocks noGrp="1"/>
          </p:cNvSpPr>
          <p:nvPr>
            <p:ph type="hdr" sz="quarter" idx="12"/>
          </p:nvPr>
        </p:nvSpPr>
        <p:spPr/>
        <p:txBody>
          <a:bodyPr/>
          <a:lstStyle/>
          <a:p>
            <a:r>
              <a:rPr lang="en-GB"/>
              <a:t>AARC Policy and Best Practice Harmonisation (AARC2 Review)</a:t>
            </a:r>
          </a:p>
        </p:txBody>
      </p:sp>
      <p:sp>
        <p:nvSpPr>
          <p:cNvPr id="7" name="Date Placeholder 6"/>
          <p:cNvSpPr>
            <a:spLocks noGrp="1"/>
          </p:cNvSpPr>
          <p:nvPr>
            <p:ph type="dt" idx="13"/>
          </p:nvPr>
        </p:nvSpPr>
        <p:spPr/>
        <p:txBody>
          <a:bodyPr/>
          <a:lstStyle/>
          <a:p>
            <a:r>
              <a:rPr lang="en-US"/>
              <a:t>June 2019</a:t>
            </a:r>
            <a:endParaRPr lang="en-GB"/>
          </a:p>
        </p:txBody>
      </p:sp>
    </p:spTree>
    <p:extLst>
      <p:ext uri="{BB962C8B-B14F-4D97-AF65-F5344CB8AC3E}">
        <p14:creationId xmlns:p14="http://schemas.microsoft.com/office/powerpoint/2010/main" val="3274770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1" hasCustomPrompt="1"/>
          </p:nvPr>
        </p:nvSpPr>
        <p:spPr>
          <a:xfrm>
            <a:off x="1240257" y="3625009"/>
            <a:ext cx="6795911" cy="375289"/>
          </a:xfrm>
        </p:spPr>
        <p:txBody>
          <a:bodyPr>
            <a:normAutofit/>
          </a:bodyPr>
          <a:lstStyle>
            <a:lvl1pPr marL="0" indent="0">
              <a:buNone/>
              <a:defRPr sz="2000" b="1" baseline="0"/>
            </a:lvl1pPr>
          </a:lstStyle>
          <a:p>
            <a:pPr lvl="0"/>
            <a:r>
              <a:rPr lang="en-US" dirty="0" smtClean="0"/>
              <a:t>Presenter</a:t>
            </a:r>
          </a:p>
        </p:txBody>
      </p:sp>
      <p:sp>
        <p:nvSpPr>
          <p:cNvPr id="7" name="Text Placeholder 6"/>
          <p:cNvSpPr>
            <a:spLocks noGrp="1"/>
          </p:cNvSpPr>
          <p:nvPr>
            <p:ph type="body" sz="quarter" idx="12" hasCustomPrompt="1"/>
          </p:nvPr>
        </p:nvSpPr>
        <p:spPr>
          <a:xfrm>
            <a:off x="1240256" y="5484095"/>
            <a:ext cx="6671027" cy="436340"/>
          </a:xfrm>
        </p:spPr>
        <p:txBody>
          <a:bodyPr>
            <a:normAutofit/>
          </a:bodyPr>
          <a:lstStyle>
            <a:lvl1pPr marL="0" indent="0">
              <a:buNone/>
              <a:defRPr sz="180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1240257" y="2804346"/>
            <a:ext cx="6683727" cy="503459"/>
          </a:xfrm>
        </p:spPr>
        <p:txBody>
          <a:bodyPr>
            <a:normAutofit/>
          </a:bodyPr>
          <a:lstStyle>
            <a:lvl1pPr marL="0" indent="0">
              <a:buNone/>
              <a:defRPr sz="1950">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1240257" y="2398309"/>
            <a:ext cx="6683727" cy="473242"/>
          </a:xfrm>
        </p:spPr>
        <p:txBody>
          <a:bodyPr>
            <a:noAutofit/>
          </a:bodyPr>
          <a:lstStyle>
            <a:lvl1pPr marL="0" indent="0">
              <a:buNone/>
              <a:defRPr sz="2400" b="1"/>
            </a:lvl1pPr>
          </a:lstStyle>
          <a:p>
            <a:pPr lvl="0"/>
            <a:r>
              <a:rPr lang="en-US" dirty="0" smtClean="0"/>
              <a:t>Title</a:t>
            </a:r>
          </a:p>
        </p:txBody>
      </p:sp>
      <p:sp>
        <p:nvSpPr>
          <p:cNvPr id="13" name="Text Placeholder 6"/>
          <p:cNvSpPr>
            <a:spLocks noGrp="1"/>
          </p:cNvSpPr>
          <p:nvPr>
            <p:ph type="body" sz="quarter" idx="18" hasCustomPrompt="1"/>
          </p:nvPr>
        </p:nvSpPr>
        <p:spPr>
          <a:xfrm>
            <a:off x="1240256" y="5785332"/>
            <a:ext cx="6671027" cy="428319"/>
          </a:xfrm>
        </p:spPr>
        <p:txBody>
          <a:bodyPr>
            <a:normAutofit/>
          </a:bodyPr>
          <a:lstStyle>
            <a:lvl1pPr marL="0" indent="0">
              <a:buNone/>
              <a:defRPr sz="180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1240257" y="3947187"/>
            <a:ext cx="6795911" cy="347215"/>
          </a:xfrm>
        </p:spPr>
        <p:txBody>
          <a:bodyPr>
            <a:normAutofit/>
          </a:bodyPr>
          <a:lstStyle>
            <a:lvl1pPr marL="0" indent="0">
              <a:buNone/>
              <a:defRPr sz="1800" b="0" baseline="0"/>
            </a:lvl1pPr>
          </a:lstStyle>
          <a:p>
            <a:pPr lvl="0"/>
            <a:r>
              <a:rPr lang="en-US" dirty="0" smtClean="0"/>
              <a:t>Role in Project, AARC (if applicable)</a:t>
            </a:r>
          </a:p>
        </p:txBody>
      </p:sp>
      <p:sp>
        <p:nvSpPr>
          <p:cNvPr id="18" name="Text Placeholder 4"/>
          <p:cNvSpPr>
            <a:spLocks noGrp="1"/>
          </p:cNvSpPr>
          <p:nvPr>
            <p:ph type="body" sz="quarter" idx="20" hasCustomPrompt="1"/>
          </p:nvPr>
        </p:nvSpPr>
        <p:spPr>
          <a:xfrm>
            <a:off x="1240257" y="4249757"/>
            <a:ext cx="8818145" cy="347215"/>
          </a:xfrm>
        </p:spPr>
        <p:txBody>
          <a:bodyPr>
            <a:normAutofit/>
          </a:bodyPr>
          <a:lstStyle>
            <a:lvl1pPr marL="0" indent="0">
              <a:buNone/>
              <a:defRPr sz="180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486792" y="4765917"/>
            <a:ext cx="1219200" cy="190399"/>
          </a:xfrm>
        </p:spPr>
        <p:txBody>
          <a:bodyPr>
            <a:normAutofit/>
          </a:bodyPr>
          <a:lstStyle>
            <a:lvl1pPr marL="0" indent="0">
              <a:buNone/>
              <a:defRPr sz="60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6358" y="-42332"/>
            <a:ext cx="4389920" cy="694266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82" y="480622"/>
            <a:ext cx="1482776" cy="1339714"/>
          </a:xfrm>
          <a:prstGeom prst="rect">
            <a:avLst/>
          </a:prstGeom>
        </p:spPr>
      </p:pic>
      <p:sp>
        <p:nvSpPr>
          <p:cNvPr id="23" name="TextBox 22"/>
          <p:cNvSpPr txBox="1"/>
          <p:nvPr userDrawn="1"/>
        </p:nvSpPr>
        <p:spPr>
          <a:xfrm>
            <a:off x="2818932" y="927797"/>
            <a:ext cx="5918159" cy="353943"/>
          </a:xfrm>
          <a:prstGeom prst="rect">
            <a:avLst/>
          </a:prstGeom>
          <a:noFill/>
        </p:spPr>
        <p:txBody>
          <a:bodyPr wrap="none" rtlCol="0">
            <a:spAutoFit/>
          </a:bodyPr>
          <a:lstStyle/>
          <a:p>
            <a:r>
              <a:rPr lang="en-GB" sz="1700" dirty="0" smtClean="0">
                <a:solidFill>
                  <a:srgbClr val="003F5E"/>
                </a:solidFill>
              </a:rPr>
              <a:t>Authentication and Authorisation for Research and Collaboration</a:t>
            </a:r>
            <a:endParaRPr lang="en-GB" sz="1700" dirty="0">
              <a:solidFill>
                <a:srgbClr val="003F5E"/>
              </a:solidFill>
            </a:endParaRPr>
          </a:p>
        </p:txBody>
      </p:sp>
    </p:spTree>
    <p:extLst>
      <p:ext uri="{BB962C8B-B14F-4D97-AF65-F5344CB8AC3E}">
        <p14:creationId xmlns:p14="http://schemas.microsoft.com/office/powerpoint/2010/main" val="4164422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7"/>
            <a:ext cx="6172200" cy="414421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457202" y="1716837"/>
            <a:ext cx="4314825" cy="41521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98918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652382" y="304802"/>
            <a:ext cx="3601692" cy="646331"/>
          </a:xfrm>
          <a:prstGeom prst="rect">
            <a:avLst/>
          </a:prstGeom>
          <a:noFill/>
        </p:spPr>
        <p:txBody>
          <a:bodyPr wrap="none" rtlCol="0">
            <a:spAutoFit/>
          </a:bodyPr>
          <a:lstStyle/>
          <a:p>
            <a:r>
              <a:rPr lang="en-GB" sz="1800" b="1" dirty="0" smtClean="0">
                <a:solidFill>
                  <a:srgbClr val="003F5D"/>
                </a:solidFill>
              </a:rPr>
              <a:t>Style</a:t>
            </a:r>
            <a:r>
              <a:rPr lang="en-GB" sz="1800" b="1" baseline="0" dirty="0" smtClean="0">
                <a:solidFill>
                  <a:srgbClr val="003F5D"/>
                </a:solidFill>
              </a:rPr>
              <a:t> Guide</a:t>
            </a:r>
          </a:p>
          <a:p>
            <a:r>
              <a:rPr lang="en-GB" sz="1800" baseline="0" dirty="0" smtClean="0">
                <a:solidFill>
                  <a:srgbClr val="F57A1E"/>
                </a:solidFill>
              </a:rPr>
              <a:t>A Guide to Using the AARC Template</a:t>
            </a:r>
            <a:endParaRPr lang="en-GB" sz="1800" dirty="0">
              <a:solidFill>
                <a:srgbClr val="F57A1E"/>
              </a:solidFill>
            </a:endParaRPr>
          </a:p>
        </p:txBody>
      </p:sp>
      <p:sp>
        <p:nvSpPr>
          <p:cNvPr id="4" name="TextBox 3"/>
          <p:cNvSpPr txBox="1"/>
          <p:nvPr userDrawn="1"/>
        </p:nvSpPr>
        <p:spPr>
          <a:xfrm>
            <a:off x="780366" y="2025770"/>
            <a:ext cx="10149657" cy="2862322"/>
          </a:xfrm>
          <a:prstGeom prst="rect">
            <a:avLst/>
          </a:prstGeom>
          <a:noFill/>
        </p:spPr>
        <p:txBody>
          <a:bodyPr wrap="square" rtlCol="0">
            <a:spAutoFit/>
          </a:bodyPr>
          <a:lstStyle/>
          <a:p>
            <a:pPr marL="214313" indent="-214313">
              <a:buFont typeface="Arial" panose="020B0604020202020204" pitchFamily="34" charset="0"/>
              <a:buChar char="•"/>
            </a:pPr>
            <a:r>
              <a:rPr lang="en-GB" sz="1800" dirty="0" smtClean="0">
                <a:solidFill>
                  <a:srgbClr val="003F5D"/>
                </a:solidFill>
              </a:rPr>
              <a:t>This template is to</a:t>
            </a:r>
            <a:r>
              <a:rPr lang="en-GB" sz="1800" baseline="0" dirty="0" smtClean="0">
                <a:solidFill>
                  <a:srgbClr val="003F5D"/>
                </a:solidFill>
              </a:rPr>
              <a:t> present information on behalf of the AARC Project</a:t>
            </a:r>
          </a:p>
          <a:p>
            <a:pPr marL="214313" indent="-214313">
              <a:buFont typeface="Arial" panose="020B0604020202020204" pitchFamily="34" charset="0"/>
              <a:buChar char="•"/>
            </a:pPr>
            <a:r>
              <a:rPr lang="en-GB" sz="1800" baseline="0" dirty="0" smtClean="0">
                <a:solidFill>
                  <a:srgbClr val="003F5D"/>
                </a:solidFill>
              </a:rPr>
              <a:t>Font is Calibri and will auto-size. Avoid using a font size less than 18pt.  Main font colour is Teal, </a:t>
            </a:r>
            <a:r>
              <a:rPr lang="en-GB" sz="1800" baseline="0" dirty="0" smtClean="0">
                <a:solidFill>
                  <a:srgbClr val="F57B20"/>
                </a:solidFill>
              </a:rPr>
              <a:t>highlight colour is Orange and should be used sparingly.</a:t>
            </a:r>
            <a:r>
              <a:rPr lang="en-GB" sz="1800" baseline="0" dirty="0" smtClean="0">
                <a:solidFill>
                  <a:srgbClr val="ED1556"/>
                </a:solidFill>
              </a:rPr>
              <a:t> </a:t>
            </a:r>
            <a:r>
              <a:rPr lang="en-GB" sz="1800" baseline="0" dirty="0" smtClean="0">
                <a:solidFill>
                  <a:srgbClr val="003F5D"/>
                </a:solidFill>
              </a:rPr>
              <a:t>If the colours are not shown in PowerPoint use the colour picker to select the correct colour from the logo or these samples</a:t>
            </a:r>
            <a:endParaRPr lang="en-GB" sz="1800" baseline="0" dirty="0" smtClean="0">
              <a:solidFill>
                <a:srgbClr val="ED1556"/>
              </a:solidFill>
            </a:endParaRPr>
          </a:p>
          <a:p>
            <a:pPr marL="214313" indent="-214313">
              <a:buFont typeface="Arial" panose="020B0604020202020204" pitchFamily="34" charset="0"/>
              <a:buChar char="•"/>
            </a:pPr>
            <a:endParaRPr lang="en-GB" sz="1800" baseline="0" dirty="0" smtClean="0">
              <a:solidFill>
                <a:srgbClr val="ED1556"/>
              </a:solidFill>
            </a:endParaRPr>
          </a:p>
          <a:p>
            <a:pPr marL="214313" indent="-214313">
              <a:buFont typeface="Arial" panose="020B0604020202020204" pitchFamily="34" charset="0"/>
              <a:buChar char="•"/>
            </a:pPr>
            <a:r>
              <a:rPr lang="en-GB" sz="1800" baseline="0" dirty="0" smtClean="0">
                <a:solidFill>
                  <a:srgbClr val="003F5D"/>
                </a:solidFill>
              </a:rPr>
              <a:t>The title slide has space for the speaker’s own organisation logo which should be no larger than the main AARC logo </a:t>
            </a:r>
          </a:p>
          <a:p>
            <a:pPr marL="214313" indent="-214313">
              <a:buFont typeface="Arial" panose="020B0604020202020204" pitchFamily="34" charset="0"/>
              <a:buChar char="•"/>
            </a:pPr>
            <a:endParaRPr lang="en-GB" sz="1800" baseline="0" dirty="0" smtClean="0">
              <a:solidFill>
                <a:srgbClr val="003F5D"/>
              </a:solidFill>
            </a:endParaRPr>
          </a:p>
          <a:p>
            <a:pPr marL="214313" indent="-214313">
              <a:buFont typeface="Arial" panose="020B0604020202020204" pitchFamily="34" charset="0"/>
              <a:buChar char="•"/>
            </a:pPr>
            <a:r>
              <a:rPr lang="en-GB" sz="1800" baseline="0" dirty="0" smtClean="0">
                <a:solidFill>
                  <a:srgbClr val="003F5D"/>
                </a:solidFill>
              </a:rPr>
              <a:t>The end slide includes EU logo, copyright, and funding statement and must be included in any slide packs distributed or printed.</a:t>
            </a:r>
          </a:p>
        </p:txBody>
      </p:sp>
      <p:sp>
        <p:nvSpPr>
          <p:cNvPr id="5" name="Oval 4"/>
          <p:cNvSpPr/>
          <p:nvPr userDrawn="1"/>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78045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7" name="Picture 6"/>
          <p:cNvPicPr>
            <a:picLocks noChangeAspect="1"/>
          </p:cNvPicPr>
          <p:nvPr userDrawn="1"/>
        </p:nvPicPr>
        <p:blipFill rotWithShape="1">
          <a:blip r:embed="rId2"/>
          <a:srcRect b="30428"/>
          <a:stretch/>
        </p:blipFill>
        <p:spPr>
          <a:xfrm>
            <a:off x="5217067" y="4837092"/>
            <a:ext cx="1385319" cy="78566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48488" y="5966378"/>
            <a:ext cx="433675" cy="294664"/>
          </a:xfrm>
          <a:prstGeom prst="rect">
            <a:avLst/>
          </a:prstGeom>
        </p:spPr>
      </p:pic>
      <p:sp>
        <p:nvSpPr>
          <p:cNvPr id="8" name="TextBox 7"/>
          <p:cNvSpPr txBox="1"/>
          <p:nvPr userDrawn="1"/>
        </p:nvSpPr>
        <p:spPr>
          <a:xfrm>
            <a:off x="4111444" y="2395574"/>
            <a:ext cx="3748975" cy="1446550"/>
          </a:xfrm>
          <a:prstGeom prst="rect">
            <a:avLst/>
          </a:prstGeom>
          <a:noFill/>
        </p:spPr>
        <p:txBody>
          <a:bodyPr wrap="none" rtlCol="0">
            <a:spAutoFit/>
          </a:bodyPr>
          <a:lstStyle/>
          <a:p>
            <a:pPr algn="ctr"/>
            <a:r>
              <a:rPr lang="en-GB" sz="4400" dirty="0" smtClean="0">
                <a:solidFill>
                  <a:schemeClr val="bg1"/>
                </a:solidFill>
              </a:rPr>
              <a:t>Thank you</a:t>
            </a:r>
          </a:p>
          <a:p>
            <a:pPr algn="ctr"/>
            <a:r>
              <a:rPr lang="en-GB" sz="4400" dirty="0" smtClean="0">
                <a:solidFill>
                  <a:srgbClr val="F6791C"/>
                </a:solidFill>
              </a:rPr>
              <a:t>Any</a:t>
            </a:r>
            <a:r>
              <a:rPr lang="en-GB" sz="4400" baseline="0" dirty="0" smtClean="0">
                <a:solidFill>
                  <a:srgbClr val="F6791C"/>
                </a:solidFill>
              </a:rPr>
              <a:t> Questions?</a:t>
            </a:r>
            <a:endParaRPr lang="en-GB" sz="44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6357" y="-50222"/>
            <a:ext cx="4394909" cy="6950557"/>
          </a:xfrm>
          <a:prstGeom prst="rect">
            <a:avLst/>
          </a:prstGeom>
        </p:spPr>
      </p:pic>
      <p:sp>
        <p:nvSpPr>
          <p:cNvPr id="25" name="Content Placeholder 24"/>
          <p:cNvSpPr>
            <a:spLocks noGrp="1"/>
          </p:cNvSpPr>
          <p:nvPr>
            <p:ph sz="quarter" idx="11" hasCustomPrompt="1"/>
          </p:nvPr>
        </p:nvSpPr>
        <p:spPr>
          <a:xfrm>
            <a:off x="3763166" y="4113541"/>
            <a:ext cx="4445529" cy="373710"/>
          </a:xfrm>
        </p:spPr>
        <p:txBody>
          <a:bodyPr>
            <a:normAutofit/>
          </a:bodyPr>
          <a:lstStyle>
            <a:lvl1pPr marL="0" indent="0" algn="ctr">
              <a:buNone/>
              <a:defRPr sz="1800">
                <a:solidFill>
                  <a:schemeClr val="bg1"/>
                </a:solidFill>
              </a:defRPr>
            </a:lvl1pPr>
          </a:lstStyle>
          <a:p>
            <a:pPr lvl="0"/>
            <a:r>
              <a:rPr lang="en-US" dirty="0" smtClean="0"/>
              <a:t>Presenter email address</a:t>
            </a:r>
            <a:endParaRPr lang="en-GB" dirty="0"/>
          </a:p>
        </p:txBody>
      </p:sp>
      <p:sp>
        <p:nvSpPr>
          <p:cNvPr id="10" name="TextBox 9"/>
          <p:cNvSpPr txBox="1"/>
          <p:nvPr userDrawn="1"/>
        </p:nvSpPr>
        <p:spPr>
          <a:xfrm>
            <a:off x="3091782" y="6289305"/>
            <a:ext cx="5747086" cy="276999"/>
          </a:xfrm>
          <a:prstGeom prst="rect">
            <a:avLst/>
          </a:prstGeom>
          <a:noFill/>
        </p:spPr>
        <p:txBody>
          <a:bodyPr wrap="none" rtlCol="0">
            <a:spAutoFit/>
          </a:bodyPr>
          <a:lstStyle/>
          <a:p>
            <a:pPr algn="ctr"/>
            <a:r>
              <a:rPr lang="en-GB" sz="600" kern="1200" dirty="0" smtClean="0">
                <a:solidFill>
                  <a:schemeClr val="bg1"/>
                </a:solidFill>
                <a:effectLst/>
                <a:latin typeface="+mn-lt"/>
                <a:ea typeface="+mn-ea"/>
                <a:cs typeface="+mn-cs"/>
              </a:rPr>
              <a:t>© GÉANT  on behalf of the AARC project.</a:t>
            </a:r>
          </a:p>
          <a:p>
            <a:pPr marL="0" marR="0" indent="0" algn="ctr" defTabSz="914400" rtl="0" eaLnBrk="1" fontAlgn="auto" latinLnBrk="0" hangingPunct="1">
              <a:lnSpc>
                <a:spcPct val="100000"/>
              </a:lnSpc>
              <a:spcBef>
                <a:spcPts val="0"/>
              </a:spcBef>
              <a:spcAft>
                <a:spcPts val="0"/>
              </a:spcAft>
              <a:buClrTx/>
              <a:buSzTx/>
              <a:buFontTx/>
              <a:buNone/>
              <a:tabLst/>
              <a:defRPr/>
            </a:pPr>
            <a:r>
              <a:rPr lang="en-GB" sz="600" kern="1200" dirty="0" smtClean="0">
                <a:solidFill>
                  <a:schemeClr val="bg1"/>
                </a:solidFill>
                <a:effectLst/>
                <a:latin typeface="+mn-lt"/>
                <a:ea typeface="+mn-ea"/>
                <a:cs typeface="+mn-cs"/>
              </a:rPr>
              <a:t>The work leading to these results has received funding from the European Union’s Horizon 2020 research and innovation programme under Grant Agreement No. </a:t>
            </a:r>
            <a:r>
              <a:rPr lang="is-IS" sz="600" kern="1200" dirty="0" smtClean="0">
                <a:solidFill>
                  <a:schemeClr val="bg1"/>
                </a:solidFill>
                <a:effectLst/>
                <a:latin typeface="+mn-lt"/>
                <a:ea typeface="+mn-ea"/>
                <a:cs typeface="+mn-cs"/>
              </a:rPr>
              <a:t>730941 </a:t>
            </a:r>
            <a:r>
              <a:rPr lang="en-GB" sz="600" kern="1200" dirty="0" smtClean="0">
                <a:solidFill>
                  <a:schemeClr val="bg1"/>
                </a:solidFill>
                <a:effectLst/>
                <a:latin typeface="+mn-lt"/>
                <a:ea typeface="+mn-ea"/>
                <a:cs typeface="+mn-cs"/>
              </a:rPr>
              <a:t>(AARC2).</a:t>
            </a:r>
            <a:endParaRPr lang="en-GB" sz="600" dirty="0">
              <a:solidFill>
                <a:schemeClr val="bg1"/>
              </a:solidFill>
            </a:endParaRPr>
          </a:p>
        </p:txBody>
      </p:sp>
      <p:sp>
        <p:nvSpPr>
          <p:cNvPr id="11" name="TextBox 10"/>
          <p:cNvSpPr txBox="1"/>
          <p:nvPr userDrawn="1"/>
        </p:nvSpPr>
        <p:spPr>
          <a:xfrm>
            <a:off x="5189164" y="5591160"/>
            <a:ext cx="1645002" cy="246221"/>
          </a:xfrm>
          <a:prstGeom prst="rect">
            <a:avLst/>
          </a:prstGeom>
          <a:noFill/>
        </p:spPr>
        <p:txBody>
          <a:bodyPr wrap="none" rtlCol="0">
            <a:spAutoFit/>
          </a:bodyPr>
          <a:lstStyle/>
          <a:p>
            <a:r>
              <a:rPr lang="en-GB" sz="1000" dirty="0" smtClean="0">
                <a:solidFill>
                  <a:schemeClr val="bg1"/>
                </a:solidFill>
              </a:rPr>
              <a:t>https://aarc-community.org</a:t>
            </a:r>
            <a:endParaRPr lang="en-GB" sz="1000" dirty="0">
              <a:solidFill>
                <a:schemeClr val="bg1"/>
              </a:solidFil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7007" y="6591449"/>
            <a:ext cx="476636" cy="167906"/>
          </a:xfrm>
          <a:prstGeom prst="rect">
            <a:avLst/>
          </a:prstGeom>
        </p:spPr>
      </p:pic>
    </p:spTree>
    <p:extLst>
      <p:ext uri="{BB962C8B-B14F-4D97-AF65-F5344CB8AC3E}">
        <p14:creationId xmlns:p14="http://schemas.microsoft.com/office/powerpoint/2010/main" val="35123395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0028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71437"/>
            <a:ext cx="10972800" cy="1143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150201" y="1153134"/>
            <a:ext cx="11891599" cy="52491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5" y="6333133"/>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450323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6313993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5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71087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3" y="1681163"/>
            <a:ext cx="55149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82601" y="2489204"/>
            <a:ext cx="5553075" cy="37004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88948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5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5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27507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3"/>
          </p:nvPr>
        </p:nvSpPr>
        <p:spPr>
          <a:xfrm>
            <a:off x="470572" y="4083050"/>
            <a:ext cx="11208083" cy="218139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47250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725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800"/>
            </a:lvl1pPr>
            <a:lvl2pPr>
              <a:defRPr sz="165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642188"/>
            <a:ext cx="4314825" cy="422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33403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2" y="1439333"/>
            <a:ext cx="10909300" cy="473763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4"/>
          </p:nvPr>
        </p:nvSpPr>
        <p:spPr>
          <a:xfrm>
            <a:off x="11061812" y="6406019"/>
            <a:ext cx="741021" cy="274873"/>
          </a:xfrm>
          <a:prstGeom prst="rect">
            <a:avLst/>
          </a:prstGeom>
        </p:spPr>
        <p:txBody>
          <a:bodyPr vert="horz" lIns="91440" tIns="45720" rIns="91440" bIns="45720" rtlCol="0" anchor="ctr"/>
          <a:lstStyle>
            <a:lvl1pPr algn="r">
              <a:defRPr sz="675">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444502" y="6406019"/>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45893" y="6481610"/>
            <a:ext cx="1817512"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GB" sz="750" baseline="0" dirty="0" smtClean="0">
                <a:solidFill>
                  <a:srgbClr val="003F5E"/>
                </a:solidFill>
              </a:rPr>
              <a:t>https://aarc-community.org</a:t>
            </a:r>
            <a:endParaRPr lang="en-GB" sz="750" dirty="0">
              <a:solidFill>
                <a:srgbClr val="003F5E"/>
              </a:solidFill>
            </a:endParaRPr>
          </a:p>
        </p:txBody>
      </p:sp>
      <p:cxnSp>
        <p:nvCxnSpPr>
          <p:cNvPr id="8" name="Straight Connector 7"/>
          <p:cNvCxnSpPr/>
          <p:nvPr userDrawn="1"/>
        </p:nvCxnSpPr>
        <p:spPr>
          <a:xfrm flipH="1">
            <a:off x="444503" y="1224327"/>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58149" y="143931"/>
            <a:ext cx="1144684" cy="1034242"/>
          </a:xfrm>
          <a:prstGeom prst="rect">
            <a:avLst/>
          </a:prstGeom>
        </p:spPr>
      </p:pic>
      <p:pic>
        <p:nvPicPr>
          <p:cNvPr id="22" name="Picture 2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68543" y="6460279"/>
            <a:ext cx="331798" cy="299785"/>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2" r:id="rId3"/>
    <p:sldLayoutId id="2147483653" r:id="rId4"/>
    <p:sldLayoutId id="2147483660" r:id="rId5"/>
    <p:sldLayoutId id="2147483654" r:id="rId6"/>
    <p:sldLayoutId id="2147483655" r:id="rId7"/>
    <p:sldLayoutId id="2147483659" r:id="rId8"/>
    <p:sldLayoutId id="2147483656" r:id="rId9"/>
    <p:sldLayoutId id="2147483657" r:id="rId10"/>
    <p:sldLayoutId id="2147483663" r:id="rId11"/>
    <p:sldLayoutId id="2147483662" r:id="rId12"/>
    <p:sldLayoutId id="2147483664" r:id="rId13"/>
    <p:sldLayoutId id="2147483665" r:id="rId1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emf"/></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wmf"/><Relationship Id="rId7"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wmf"/><Relationship Id="rId4" Type="http://schemas.openxmlformats.org/officeDocument/2006/relationships/image" Target="../media/image88.wmf"/></Relationships>
</file>

<file path=ppt/slides/_rels/slide13.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wmf"/><Relationship Id="rId4" Type="http://schemas.openxmlformats.org/officeDocument/2006/relationships/image" Target="../media/image88.wmf"/></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tiff"/><Relationship Id="rId2" Type="http://schemas.openxmlformats.org/officeDocument/2006/relationships/image" Target="../media/image101.tiff"/><Relationship Id="rId1" Type="http://schemas.openxmlformats.org/officeDocument/2006/relationships/slideLayout" Target="../slideLayouts/slideLayout6.xml"/><Relationship Id="rId6" Type="http://schemas.openxmlformats.org/officeDocument/2006/relationships/image" Target="../media/image105.tiff"/><Relationship Id="rId5" Type="http://schemas.openxmlformats.org/officeDocument/2006/relationships/image" Target="../media/image104.tiff"/><Relationship Id="rId4" Type="http://schemas.openxmlformats.org/officeDocument/2006/relationships/image" Target="../media/image103.tiff"/></Relationships>
</file>

<file path=ppt/slides/_rels/slide17.xml.rels><?xml version="1.0" encoding="UTF-8" standalone="yes"?>
<Relationships xmlns="http://schemas.openxmlformats.org/package/2006/relationships"><Relationship Id="rId8" Type="http://schemas.openxmlformats.org/officeDocument/2006/relationships/image" Target="../media/image113.tiff"/><Relationship Id="rId3" Type="http://schemas.openxmlformats.org/officeDocument/2006/relationships/image" Target="../media/image108.tiff"/><Relationship Id="rId7" Type="http://schemas.openxmlformats.org/officeDocument/2006/relationships/image" Target="../media/image112.tiff"/><Relationship Id="rId2" Type="http://schemas.openxmlformats.org/officeDocument/2006/relationships/image" Target="../media/image107.tiff"/><Relationship Id="rId1" Type="http://schemas.openxmlformats.org/officeDocument/2006/relationships/slideLayout" Target="../slideLayouts/slideLayout6.xml"/><Relationship Id="rId6" Type="http://schemas.openxmlformats.org/officeDocument/2006/relationships/image" Target="../media/image111.tiff"/><Relationship Id="rId5" Type="http://schemas.openxmlformats.org/officeDocument/2006/relationships/image" Target="../media/image110.tiff"/><Relationship Id="rId4" Type="http://schemas.openxmlformats.org/officeDocument/2006/relationships/image" Target="../media/image109.tiff"/><Relationship Id="rId9" Type="http://schemas.openxmlformats.org/officeDocument/2006/relationships/image" Target="../media/image114.tiff"/></Relationships>
</file>

<file path=ppt/slides/_rels/slide18.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tiff"/><Relationship Id="rId18" Type="http://schemas.openxmlformats.org/officeDocument/2006/relationships/image" Target="../media/image24.jpeg"/><Relationship Id="rId26" Type="http://schemas.openxmlformats.org/officeDocument/2006/relationships/image" Target="../media/image32.jpeg"/><Relationship Id="rId3" Type="http://schemas.openxmlformats.org/officeDocument/2006/relationships/image" Target="../media/image10.png"/><Relationship Id="rId21" Type="http://schemas.openxmlformats.org/officeDocument/2006/relationships/image" Target="../media/image27.jpg"/><Relationship Id="rId7" Type="http://schemas.openxmlformats.org/officeDocument/2006/relationships/image" Target="../media/image13.tiff"/><Relationship Id="rId12" Type="http://schemas.openxmlformats.org/officeDocument/2006/relationships/image" Target="../media/image18.tiff"/><Relationship Id="rId17" Type="http://schemas.openxmlformats.org/officeDocument/2006/relationships/image" Target="../media/image23.jpeg"/><Relationship Id="rId25" Type="http://schemas.openxmlformats.org/officeDocument/2006/relationships/image" Target="../media/image31.jpg"/><Relationship Id="rId2" Type="http://schemas.openxmlformats.org/officeDocument/2006/relationships/notesSlide" Target="../notesSlides/notesSlide1.xml"/><Relationship Id="rId16" Type="http://schemas.openxmlformats.org/officeDocument/2006/relationships/image" Target="../media/image22.jpeg"/><Relationship Id="rId20" Type="http://schemas.openxmlformats.org/officeDocument/2006/relationships/image" Target="../media/image26.jpg"/><Relationship Id="rId29"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tiff"/><Relationship Id="rId24" Type="http://schemas.openxmlformats.org/officeDocument/2006/relationships/image" Target="../media/image30.jpg"/><Relationship Id="rId5" Type="http://schemas.openxmlformats.org/officeDocument/2006/relationships/image" Target="../media/image11.tiff"/><Relationship Id="rId15" Type="http://schemas.openxmlformats.org/officeDocument/2006/relationships/image" Target="../media/image21.png"/><Relationship Id="rId23" Type="http://schemas.openxmlformats.org/officeDocument/2006/relationships/image" Target="../media/image29.jpeg"/><Relationship Id="rId28" Type="http://schemas.openxmlformats.org/officeDocument/2006/relationships/image" Target="../media/image9.wmf"/><Relationship Id="rId10" Type="http://schemas.openxmlformats.org/officeDocument/2006/relationships/image" Target="../media/image16.tiff"/><Relationship Id="rId19" Type="http://schemas.openxmlformats.org/officeDocument/2006/relationships/image" Target="../media/image25.jpg"/><Relationship Id="rId4" Type="http://schemas.microsoft.com/office/2007/relationships/hdphoto" Target="../media/hdphoto1.wdp"/><Relationship Id="rId9" Type="http://schemas.openxmlformats.org/officeDocument/2006/relationships/image" Target="../media/image15.tiff"/><Relationship Id="rId14" Type="http://schemas.openxmlformats.org/officeDocument/2006/relationships/image" Target="../media/image20.gif"/><Relationship Id="rId22" Type="http://schemas.openxmlformats.org/officeDocument/2006/relationships/image" Target="../media/image28.jpg"/><Relationship Id="rId27" Type="http://schemas.openxmlformats.org/officeDocument/2006/relationships/image" Target="../media/image33.jpg"/></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6.tiff"/></Relationships>
</file>

<file path=ppt/slides/_rels/slide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21" Type="http://schemas.openxmlformats.org/officeDocument/2006/relationships/image" Target="../media/image61.tiff"/><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tiff"/><Relationship Id="rId25" Type="http://schemas.openxmlformats.org/officeDocument/2006/relationships/image" Target="../media/image65.tiff"/><Relationship Id="rId2" Type="http://schemas.openxmlformats.org/officeDocument/2006/relationships/notesSlide" Target="../notesSlides/notesSlide4.xml"/><Relationship Id="rId16" Type="http://schemas.openxmlformats.org/officeDocument/2006/relationships/image" Target="../media/image56.png"/><Relationship Id="rId20" Type="http://schemas.openxmlformats.org/officeDocument/2006/relationships/image" Target="../media/image60.tiff"/><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tiff"/><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tiff"/><Relationship Id="rId10" Type="http://schemas.openxmlformats.org/officeDocument/2006/relationships/image" Target="../media/image50.png"/><Relationship Id="rId19" Type="http://schemas.openxmlformats.org/officeDocument/2006/relationships/image" Target="../media/image59.tiff"/><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tiff"/></Relationships>
</file>

<file path=ppt/slides/_rels/slide7.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tiff"/><Relationship Id="rId7" Type="http://schemas.openxmlformats.org/officeDocument/2006/relationships/image" Target="../media/image71.png"/><Relationship Id="rId12" Type="http://schemas.openxmlformats.org/officeDocument/2006/relationships/image" Target="../media/image76.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jp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7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en-GB" dirty="0" smtClean="0"/>
              <a:t>David </a:t>
            </a:r>
            <a:r>
              <a:rPr lang="en-GB" dirty="0" err="1" smtClean="0"/>
              <a:t>Groep</a:t>
            </a:r>
            <a:endParaRPr lang="en-GB" dirty="0"/>
          </a:p>
        </p:txBody>
      </p:sp>
      <p:sp>
        <p:nvSpPr>
          <p:cNvPr id="3" name="Text Placeholder 2"/>
          <p:cNvSpPr>
            <a:spLocks noGrp="1"/>
          </p:cNvSpPr>
          <p:nvPr>
            <p:ph type="body" sz="quarter" idx="12"/>
          </p:nvPr>
        </p:nvSpPr>
        <p:spPr/>
        <p:txBody>
          <a:bodyPr/>
          <a:lstStyle/>
          <a:p>
            <a:r>
              <a:rPr lang="en-GB" dirty="0" smtClean="0"/>
              <a:t>ESCAPE WP2-WP5 workshop</a:t>
            </a:r>
            <a:endParaRPr lang="en-GB" dirty="0"/>
          </a:p>
        </p:txBody>
      </p:sp>
      <p:sp>
        <p:nvSpPr>
          <p:cNvPr id="4" name="Text Placeholder 3"/>
          <p:cNvSpPr>
            <a:spLocks noGrp="1"/>
          </p:cNvSpPr>
          <p:nvPr>
            <p:ph type="body" sz="quarter" idx="17"/>
          </p:nvPr>
        </p:nvSpPr>
        <p:spPr>
          <a:xfrm>
            <a:off x="1240257" y="3089686"/>
            <a:ext cx="6683727" cy="503459"/>
          </a:xfrm>
        </p:spPr>
        <p:txBody>
          <a:bodyPr>
            <a:normAutofit/>
          </a:bodyPr>
          <a:lstStyle/>
          <a:p>
            <a:r>
              <a:rPr lang="en-GB" dirty="0" smtClean="0"/>
              <a:t>an overview for the ESCAPE WP2/WP5 community</a:t>
            </a:r>
            <a:endParaRPr lang="en-GB" dirty="0"/>
          </a:p>
        </p:txBody>
      </p:sp>
      <p:sp>
        <p:nvSpPr>
          <p:cNvPr id="5" name="Text Placeholder 4"/>
          <p:cNvSpPr>
            <a:spLocks noGrp="1"/>
          </p:cNvSpPr>
          <p:nvPr>
            <p:ph type="body" sz="quarter" idx="14"/>
          </p:nvPr>
        </p:nvSpPr>
        <p:spPr/>
        <p:txBody>
          <a:bodyPr/>
          <a:lstStyle/>
          <a:p>
            <a:r>
              <a:rPr lang="en-GB" dirty="0"/>
              <a:t>AARC – the blueprint for interoperable AAI</a:t>
            </a:r>
            <a:br>
              <a:rPr lang="en-GB" dirty="0"/>
            </a:br>
            <a:r>
              <a:rPr lang="en-GB" dirty="0"/>
              <a:t>in our federated world</a:t>
            </a:r>
          </a:p>
        </p:txBody>
      </p:sp>
      <p:sp>
        <p:nvSpPr>
          <p:cNvPr id="6" name="Text Placeholder 5"/>
          <p:cNvSpPr>
            <a:spLocks noGrp="1"/>
          </p:cNvSpPr>
          <p:nvPr>
            <p:ph type="body" sz="quarter" idx="18"/>
          </p:nvPr>
        </p:nvSpPr>
        <p:spPr/>
        <p:txBody>
          <a:bodyPr/>
          <a:lstStyle/>
          <a:p>
            <a:r>
              <a:rPr lang="en-GB" dirty="0" smtClean="0"/>
              <a:t>Amsterdam, July 2019</a:t>
            </a:r>
            <a:endParaRPr lang="en-GB" dirty="0"/>
          </a:p>
        </p:txBody>
      </p:sp>
      <p:sp>
        <p:nvSpPr>
          <p:cNvPr id="7" name="Text Placeholder 6"/>
          <p:cNvSpPr>
            <a:spLocks noGrp="1"/>
          </p:cNvSpPr>
          <p:nvPr>
            <p:ph type="body" sz="quarter" idx="19"/>
          </p:nvPr>
        </p:nvSpPr>
        <p:spPr/>
        <p:txBody>
          <a:bodyPr>
            <a:normAutofit/>
          </a:bodyPr>
          <a:lstStyle/>
          <a:p>
            <a:r>
              <a:rPr lang="en-GB" dirty="0" smtClean="0"/>
              <a:t>AARC AEGIS policy area coordinator</a:t>
            </a:r>
            <a:endParaRPr lang="en-GB" dirty="0"/>
          </a:p>
        </p:txBody>
      </p:sp>
      <p:sp>
        <p:nvSpPr>
          <p:cNvPr id="8" name="Text Placeholder 7"/>
          <p:cNvSpPr>
            <a:spLocks noGrp="1"/>
          </p:cNvSpPr>
          <p:nvPr>
            <p:ph type="body" sz="quarter" idx="20"/>
          </p:nvPr>
        </p:nvSpPr>
        <p:spPr/>
        <p:txBody>
          <a:bodyPr>
            <a:normAutofit/>
          </a:bodyPr>
          <a:lstStyle/>
          <a:p>
            <a:r>
              <a:rPr lang="en-GB" dirty="0" smtClean="0"/>
              <a:t>Nikhef</a:t>
            </a:r>
            <a:endParaRPr lang="en-GB"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956" y="4983931"/>
            <a:ext cx="900376" cy="349546"/>
          </a:xfrm>
          <a:prstGeom prst="rect">
            <a:avLst/>
          </a:prstGeom>
        </p:spPr>
      </p:pic>
    </p:spTree>
    <p:extLst>
      <p:ext uri="{BB962C8B-B14F-4D97-AF65-F5344CB8AC3E}">
        <p14:creationId xmlns:p14="http://schemas.microsoft.com/office/powerpoint/2010/main" val="277945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10</a:t>
            </a:fld>
            <a:endParaRPr lang="en-GB"/>
          </a:p>
        </p:txBody>
      </p:sp>
      <p:sp>
        <p:nvSpPr>
          <p:cNvPr id="3" name="Title 2"/>
          <p:cNvSpPr>
            <a:spLocks noGrp="1"/>
          </p:cNvSpPr>
          <p:nvPr>
            <p:ph type="title"/>
          </p:nvPr>
        </p:nvSpPr>
        <p:spPr/>
        <p:txBody>
          <a:bodyPr/>
          <a:lstStyle/>
          <a:p>
            <a:r>
              <a:rPr lang="en-US" dirty="0"/>
              <a:t>Making the proxy behave: infrastructure and community policy support</a:t>
            </a:r>
            <a:endParaRPr lang="en-GB" dirty="0"/>
          </a:p>
        </p:txBody>
      </p:sp>
      <p:sp>
        <p:nvSpPr>
          <p:cNvPr id="7" name="TextBox 6"/>
          <p:cNvSpPr txBox="1"/>
          <p:nvPr/>
        </p:nvSpPr>
        <p:spPr>
          <a:xfrm>
            <a:off x="7730139" y="1400212"/>
            <a:ext cx="3967680" cy="446276"/>
          </a:xfrm>
          <a:prstGeom prst="rect">
            <a:avLst/>
          </a:prstGeom>
          <a:noFill/>
          <a:ln>
            <a:solidFill>
              <a:srgbClr val="F57A1E"/>
            </a:solidFill>
          </a:ln>
        </p:spPr>
        <p:txBody>
          <a:bodyPr wrap="square" lIns="0" rIns="0" rtlCol="0">
            <a:spAutoFit/>
          </a:bodyPr>
          <a:lstStyle/>
          <a:p>
            <a:pPr algn="ctr"/>
            <a:r>
              <a:rPr lang="en-US" sz="2300" b="1" i="1" dirty="0">
                <a:solidFill>
                  <a:srgbClr val="0C3959"/>
                </a:solidFill>
                <a:latin typeface="Calibri" panose="020F0502020204030204" pitchFamily="34" charset="0"/>
                <a:cs typeface="Calibri" panose="020F0502020204030204" pitchFamily="34" charset="0"/>
              </a:rPr>
              <a:t>aarc-community.org/guidelines</a:t>
            </a:r>
            <a:endParaRPr lang="en-GB" sz="2300" i="1" dirty="0">
              <a:solidFill>
                <a:srgbClr val="0C3959"/>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3"/>
          <a:stretch>
            <a:fillRect/>
          </a:stretch>
        </p:blipFill>
        <p:spPr>
          <a:xfrm>
            <a:off x="493746" y="1400212"/>
            <a:ext cx="6916411" cy="4854655"/>
          </a:xfrm>
          <a:prstGeom prst="rect">
            <a:avLst/>
          </a:prstGeom>
          <a:effectLst>
            <a:glow rad="101600">
              <a:srgbClr val="0C3959">
                <a:alpha val="60000"/>
              </a:srgbClr>
            </a:glow>
          </a:effectLst>
        </p:spPr>
      </p:pic>
      <p:pic>
        <p:nvPicPr>
          <p:cNvPr id="14" name="Picture 13"/>
          <p:cNvPicPr>
            <a:picLocks noChangeAspect="1"/>
          </p:cNvPicPr>
          <p:nvPr/>
        </p:nvPicPr>
        <p:blipFill>
          <a:blip r:embed="rId4"/>
          <a:stretch>
            <a:fillRect/>
          </a:stretch>
        </p:blipFill>
        <p:spPr>
          <a:xfrm>
            <a:off x="4762500" y="4766300"/>
            <a:ext cx="6935319" cy="1602104"/>
          </a:xfrm>
          <a:prstGeom prst="rect">
            <a:avLst/>
          </a:prstGeom>
          <a:effectLst>
            <a:glow rad="101600">
              <a:srgbClr val="0C3959">
                <a:alpha val="60000"/>
              </a:srgbClr>
            </a:glow>
          </a:effectLst>
        </p:spPr>
      </p:pic>
      <p:pic>
        <p:nvPicPr>
          <p:cNvPr id="8" name="Picture 7"/>
          <p:cNvPicPr>
            <a:picLocks noChangeAspect="1"/>
          </p:cNvPicPr>
          <p:nvPr/>
        </p:nvPicPr>
        <p:blipFill>
          <a:blip r:embed="rId5"/>
          <a:stretch>
            <a:fillRect/>
          </a:stretch>
        </p:blipFill>
        <p:spPr>
          <a:xfrm>
            <a:off x="7654445" y="2513082"/>
            <a:ext cx="4148388" cy="1806942"/>
          </a:xfrm>
          <a:prstGeom prst="rect">
            <a:avLst/>
          </a:prstGeom>
        </p:spPr>
      </p:pic>
    </p:spTree>
    <p:extLst>
      <p:ext uri="{BB962C8B-B14F-4D97-AF65-F5344CB8AC3E}">
        <p14:creationId xmlns:p14="http://schemas.microsoft.com/office/powerpoint/2010/main" val="1208179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B5B5B-0194-3B46-9D6A-6B31FE6878D5}"/>
              </a:ext>
            </a:extLst>
          </p:cNvPr>
          <p:cNvSpPr>
            <a:spLocks noGrp="1"/>
          </p:cNvSpPr>
          <p:nvPr>
            <p:ph idx="1"/>
          </p:nvPr>
        </p:nvSpPr>
        <p:spPr>
          <a:xfrm>
            <a:off x="5618646" y="1439333"/>
            <a:ext cx="5849457" cy="4737633"/>
          </a:xfrm>
        </p:spPr>
        <p:txBody>
          <a:bodyPr>
            <a:normAutofit fontScale="92500" lnSpcReduction="10000"/>
          </a:bodyPr>
          <a:lstStyle/>
          <a:p>
            <a:pPr marL="0" indent="0">
              <a:buNone/>
            </a:pPr>
            <a:r>
              <a:rPr lang="en-US" b="1" dirty="0">
                <a:solidFill>
                  <a:schemeClr val="accent2"/>
                </a:solidFill>
              </a:rPr>
              <a:t>“Community-first”</a:t>
            </a:r>
            <a:r>
              <a:rPr lang="en-US" b="1" dirty="0"/>
              <a:t> BPA approach</a:t>
            </a:r>
          </a:p>
          <a:p>
            <a:endParaRPr lang="en-US" dirty="0"/>
          </a:p>
          <a:p>
            <a:pPr lvl="1"/>
            <a:r>
              <a:rPr lang="en-US" dirty="0"/>
              <a:t>Researchers sign in using their institutional (</a:t>
            </a:r>
            <a:r>
              <a:rPr lang="en-US" dirty="0" err="1"/>
              <a:t>eduGAIN</a:t>
            </a:r>
            <a:r>
              <a:rPr lang="en-US" dirty="0"/>
              <a:t>), social or community-managed IdP via their Research Community AAI </a:t>
            </a:r>
          </a:p>
          <a:p>
            <a:pPr marL="342900" lvl="1" indent="0">
              <a:buNone/>
            </a:pPr>
            <a:endParaRPr lang="en-US" dirty="0"/>
          </a:p>
          <a:p>
            <a:pPr lvl="1"/>
            <a:r>
              <a:rPr lang="en-US" dirty="0"/>
              <a:t>Community-specific services are connected to a single Community AAI</a:t>
            </a:r>
          </a:p>
          <a:p>
            <a:pPr marL="342900" lvl="1" indent="0">
              <a:buNone/>
            </a:pPr>
            <a:endParaRPr lang="en-US" dirty="0"/>
          </a:p>
          <a:p>
            <a:pPr lvl="1"/>
            <a:r>
              <a:rPr lang="en-US" dirty="0"/>
              <a:t>Generic services (e.g. </a:t>
            </a:r>
            <a:r>
              <a:rPr lang="en-US" dirty="0" err="1"/>
              <a:t>RCauth.eu</a:t>
            </a:r>
            <a:r>
              <a:rPr lang="en-US" dirty="0"/>
              <a:t> Online CA) can be connected to more than one Community AAI proxies</a:t>
            </a:r>
          </a:p>
          <a:p>
            <a:pPr lvl="1"/>
            <a:endParaRPr lang="en-US" dirty="0"/>
          </a:p>
          <a:p>
            <a:pPr lvl="1"/>
            <a:r>
              <a:rPr lang="en-US" dirty="0"/>
              <a:t>e-Infra services are connected to a single e-infra SP proxy service gateway, e.g. B2ACCESS, Check-in, Identity Hub, </a:t>
            </a:r>
            <a:r>
              <a:rPr lang="en-US" dirty="0" err="1"/>
              <a:t>etc</a:t>
            </a:r>
            <a:endParaRPr lang="en-US" dirty="0"/>
          </a:p>
          <a:p>
            <a:endParaRPr lang="en-US" dirty="0"/>
          </a:p>
          <a:p>
            <a:pPr marL="571500" lvl="1" indent="0">
              <a:buNone/>
            </a:pPr>
            <a:r>
              <a:rPr lang="en-US" dirty="0"/>
              <a:t>https://</a:t>
            </a:r>
            <a:r>
              <a:rPr lang="en-US" dirty="0" err="1"/>
              <a:t>aarc-project.eu</a:t>
            </a:r>
            <a:r>
              <a:rPr lang="en-US" dirty="0"/>
              <a:t>/wp-content/uploads/2019/05/AARC2-DJRA1.4_v2-FINAL.pdf</a:t>
            </a:r>
          </a:p>
        </p:txBody>
      </p:sp>
      <p:sp>
        <p:nvSpPr>
          <p:cNvPr id="3" name="Slide Number Placeholder 2">
            <a:extLst>
              <a:ext uri="{FF2B5EF4-FFF2-40B4-BE49-F238E27FC236}">
                <a16:creationId xmlns:a16="http://schemas.microsoft.com/office/drawing/2014/main" id="{F3C91B3C-66D5-8F4A-94C5-43A665E1562C}"/>
              </a:ext>
            </a:extLst>
          </p:cNvPr>
          <p:cNvSpPr>
            <a:spLocks noGrp="1"/>
          </p:cNvSpPr>
          <p:nvPr>
            <p:ph type="sldNum" sz="quarter" idx="12"/>
          </p:nvPr>
        </p:nvSpPr>
        <p:spPr/>
        <p:txBody>
          <a:bodyPr/>
          <a:lstStyle/>
          <a:p>
            <a:fld id="{6F576E6A-F32A-4612-884C-86870357C6B4}" type="slidenum">
              <a:rPr lang="en-GB" smtClean="0"/>
              <a:pPr/>
              <a:t>11</a:t>
            </a:fld>
            <a:endParaRPr lang="en-GB"/>
          </a:p>
        </p:txBody>
      </p:sp>
      <p:sp>
        <p:nvSpPr>
          <p:cNvPr id="4" name="Title 3">
            <a:extLst>
              <a:ext uri="{FF2B5EF4-FFF2-40B4-BE49-F238E27FC236}">
                <a16:creationId xmlns:a16="http://schemas.microsoft.com/office/drawing/2014/main" id="{E6875E3F-6477-4144-A2AA-A4FE34A183E9}"/>
              </a:ext>
            </a:extLst>
          </p:cNvPr>
          <p:cNvSpPr>
            <a:spLocks noGrp="1"/>
          </p:cNvSpPr>
          <p:nvPr>
            <p:ph type="title"/>
          </p:nvPr>
        </p:nvSpPr>
        <p:spPr/>
        <p:txBody>
          <a:bodyPr/>
          <a:lstStyle/>
          <a:p>
            <a:r>
              <a:rPr lang="en-GB" dirty="0"/>
              <a:t>Evolution of the Blueprint Architecture</a:t>
            </a:r>
          </a:p>
        </p:txBody>
      </p:sp>
      <p:sp>
        <p:nvSpPr>
          <p:cNvPr id="6" name="Slide Number Placeholder 2">
            <a:extLst>
              <a:ext uri="{FF2B5EF4-FFF2-40B4-BE49-F238E27FC236}">
                <a16:creationId xmlns:a16="http://schemas.microsoft.com/office/drawing/2014/main" id="{6CFA1565-51E8-984E-8418-8550BDEF2E9D}"/>
              </a:ext>
            </a:extLst>
          </p:cNvPr>
          <p:cNvSpPr txBox="1">
            <a:spLocks/>
          </p:cNvSpPr>
          <p:nvPr/>
        </p:nvSpPr>
        <p:spPr>
          <a:xfrm>
            <a:off x="11061812" y="6406019"/>
            <a:ext cx="741021" cy="274873"/>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576E6A-F32A-4612-884C-86870357C6B4}" type="slidenum">
              <a:rPr lang="en-GB" smtClean="0"/>
              <a:pPr/>
              <a:t>11</a:t>
            </a:fld>
            <a:endParaRPr lang="en-GB"/>
          </a:p>
        </p:txBody>
      </p:sp>
      <p:pic>
        <p:nvPicPr>
          <p:cNvPr id="7" name="Picture 6">
            <a:extLst>
              <a:ext uri="{FF2B5EF4-FFF2-40B4-BE49-F238E27FC236}">
                <a16:creationId xmlns:a16="http://schemas.microsoft.com/office/drawing/2014/main" id="{2BAD28C7-E63C-0548-8B98-576115E56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0" y="1108800"/>
            <a:ext cx="6235200" cy="5220022"/>
          </a:xfrm>
          <a:prstGeom prst="rect">
            <a:avLst/>
          </a:prstGeom>
        </p:spPr>
      </p:pic>
      <p:pic>
        <p:nvPicPr>
          <p:cNvPr id="8" name="Picture 7">
            <a:extLst>
              <a:ext uri="{FF2B5EF4-FFF2-40B4-BE49-F238E27FC236}">
                <a16:creationId xmlns:a16="http://schemas.microsoft.com/office/drawing/2014/main" id="{45DF052C-E77B-4949-9717-D3AD616BE2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00" y="1108800"/>
            <a:ext cx="6235200" cy="5220022"/>
          </a:xfrm>
          <a:prstGeom prst="rect">
            <a:avLst/>
          </a:prstGeom>
        </p:spPr>
      </p:pic>
      <p:pic>
        <p:nvPicPr>
          <p:cNvPr id="10" name="Picture 9">
            <a:extLst>
              <a:ext uri="{FF2B5EF4-FFF2-40B4-BE49-F238E27FC236}">
                <a16:creationId xmlns:a16="http://schemas.microsoft.com/office/drawing/2014/main" id="{D6176514-1EE4-434E-8480-2D9C9268B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00" y="1108800"/>
            <a:ext cx="6235200" cy="5220022"/>
          </a:xfrm>
          <a:prstGeom prst="rect">
            <a:avLst/>
          </a:prstGeom>
        </p:spPr>
      </p:pic>
      <p:pic>
        <p:nvPicPr>
          <p:cNvPr id="11" name="Picture 10">
            <a:extLst>
              <a:ext uri="{FF2B5EF4-FFF2-40B4-BE49-F238E27FC236}">
                <a16:creationId xmlns:a16="http://schemas.microsoft.com/office/drawing/2014/main" id="{AB5BD8B2-4BC9-484C-A407-F3E31001C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00" y="1108800"/>
            <a:ext cx="6235200" cy="5220022"/>
          </a:xfrm>
          <a:prstGeom prst="rect">
            <a:avLst/>
          </a:prstGeom>
        </p:spPr>
      </p:pic>
      <p:pic>
        <p:nvPicPr>
          <p:cNvPr id="13" name="Picture 12">
            <a:extLst>
              <a:ext uri="{FF2B5EF4-FFF2-40B4-BE49-F238E27FC236}">
                <a16:creationId xmlns:a16="http://schemas.microsoft.com/office/drawing/2014/main" id="{2424D348-AD8A-0748-BA95-DB522CD98F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9529" y="4311218"/>
            <a:ext cx="824588" cy="637300"/>
          </a:xfrm>
          <a:prstGeom prst="rect">
            <a:avLst/>
          </a:prstGeom>
        </p:spPr>
      </p:pic>
      <p:pic>
        <p:nvPicPr>
          <p:cNvPr id="14" name="Picture 13">
            <a:extLst>
              <a:ext uri="{FF2B5EF4-FFF2-40B4-BE49-F238E27FC236}">
                <a16:creationId xmlns:a16="http://schemas.microsoft.com/office/drawing/2014/main" id="{B9D4705F-732F-EE4C-84DB-CFE6F5BC41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4117" y="4311218"/>
            <a:ext cx="824588" cy="637300"/>
          </a:xfrm>
          <a:prstGeom prst="rect">
            <a:avLst/>
          </a:prstGeom>
        </p:spPr>
      </p:pic>
      <p:pic>
        <p:nvPicPr>
          <p:cNvPr id="15" name="Picture 14">
            <a:extLst>
              <a:ext uri="{FF2B5EF4-FFF2-40B4-BE49-F238E27FC236}">
                <a16:creationId xmlns:a16="http://schemas.microsoft.com/office/drawing/2014/main" id="{255E9C68-1C33-1E4F-9357-6718AB34EC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6409" y="4311218"/>
            <a:ext cx="824588" cy="637300"/>
          </a:xfrm>
          <a:prstGeom prst="rect">
            <a:avLst/>
          </a:prstGeom>
        </p:spPr>
      </p:pic>
      <p:pic>
        <p:nvPicPr>
          <p:cNvPr id="16" name="Picture 15">
            <a:extLst>
              <a:ext uri="{FF2B5EF4-FFF2-40B4-BE49-F238E27FC236}">
                <a16:creationId xmlns:a16="http://schemas.microsoft.com/office/drawing/2014/main" id="{D00D3F21-C1E5-E649-B2A9-9F8BF317AA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2272" y="3043609"/>
            <a:ext cx="824588" cy="637300"/>
          </a:xfrm>
          <a:prstGeom prst="rect">
            <a:avLst/>
          </a:prstGeom>
        </p:spPr>
      </p:pic>
    </p:spTree>
    <p:extLst>
      <p:ext uri="{BB962C8B-B14F-4D97-AF65-F5344CB8AC3E}">
        <p14:creationId xmlns:p14="http://schemas.microsoft.com/office/powerpoint/2010/main" val="36036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xit" presetSubtype="0" fill="hold" nodeType="withEffect">
                                  <p:stCondLst>
                                    <p:cond delay="0"/>
                                  </p:stCondLst>
                                  <p:childTnLst>
                                    <p:animEffect transition="out" filter="dissolv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4501" y="2540830"/>
            <a:ext cx="11237747" cy="2443681"/>
          </a:xfrm>
          <a:solidFill>
            <a:srgbClr val="F8F8F8"/>
          </a:solidFill>
        </p:spPr>
        <p:txBody>
          <a:bodyPr>
            <a:noAutofit/>
          </a:bodyPr>
          <a:lstStyle/>
          <a:p>
            <a:r>
              <a:rPr lang="en-US" sz="2400" dirty="0"/>
              <a:t>work items address policy aspects of the architecture &amp; implementation, </a:t>
            </a:r>
            <a:r>
              <a:rPr lang="en-US" sz="2400" i="1" dirty="0"/>
              <a:t>e.g.</a:t>
            </a:r>
            <a:r>
              <a:rPr lang="en-US" sz="2400" dirty="0"/>
              <a:t>,</a:t>
            </a:r>
          </a:p>
          <a:p>
            <a:pPr marL="342900" lvl="1" indent="0">
              <a:buNone/>
            </a:pPr>
            <a:r>
              <a:rPr lang="en-GB" sz="2400" b="1" dirty="0" smtClean="0">
                <a:solidFill>
                  <a:srgbClr val="F57A1E"/>
                </a:solidFill>
              </a:rPr>
              <a:t>AARC-G041 </a:t>
            </a:r>
            <a:r>
              <a:rPr lang="en-GB" sz="2400" b="1" dirty="0">
                <a:solidFill>
                  <a:srgbClr val="F57A1E"/>
                </a:solidFill>
              </a:rPr>
              <a:t>	</a:t>
            </a:r>
            <a:r>
              <a:rPr lang="en-GB" sz="2400" i="1" dirty="0">
                <a:solidFill>
                  <a:srgbClr val="F57A1E"/>
                </a:solidFill>
              </a:rPr>
              <a:t>Assurance derived from social media</a:t>
            </a:r>
            <a:br>
              <a:rPr lang="en-GB" sz="2400" i="1" dirty="0">
                <a:solidFill>
                  <a:srgbClr val="F57A1E"/>
                </a:solidFill>
              </a:rPr>
            </a:br>
            <a:r>
              <a:rPr lang="en-GB" sz="2400" b="1" dirty="0" smtClean="0">
                <a:solidFill>
                  <a:srgbClr val="F57A1E"/>
                </a:solidFill>
              </a:rPr>
              <a:t>AARC-G048</a:t>
            </a:r>
            <a:r>
              <a:rPr lang="en-GB" sz="2400" i="1" dirty="0" smtClean="0">
                <a:solidFill>
                  <a:srgbClr val="F57A1E"/>
                </a:solidFill>
              </a:rPr>
              <a:t> </a:t>
            </a:r>
            <a:r>
              <a:rPr lang="en-GB" sz="2400" i="1" dirty="0">
                <a:solidFill>
                  <a:srgbClr val="F57A1E"/>
                </a:solidFill>
              </a:rPr>
              <a:t>	Secure Operation of Attribute Authorities …</a:t>
            </a:r>
            <a:endParaRPr lang="en-GB" sz="2400" b="1" dirty="0">
              <a:solidFill>
                <a:srgbClr val="F57A1E"/>
              </a:solidFill>
            </a:endParaRPr>
          </a:p>
          <a:p>
            <a:r>
              <a:rPr lang="en-US" sz="2400" dirty="0"/>
              <a:t>address </a:t>
            </a:r>
            <a:r>
              <a:rPr lang="en-US" sz="2400" dirty="0" smtClean="0"/>
              <a:t>‘pilots’ from the AARC </a:t>
            </a:r>
            <a:r>
              <a:rPr lang="en-US" sz="2400" dirty="0"/>
              <a:t>communities, or Infrastructures, </a:t>
            </a:r>
            <a:r>
              <a:rPr lang="en-US" sz="2400" i="1" dirty="0"/>
              <a:t>e.g.</a:t>
            </a:r>
          </a:p>
          <a:p>
            <a:pPr marL="342900" lvl="1" indent="0">
              <a:buNone/>
            </a:pPr>
            <a:r>
              <a:rPr lang="en-GB" sz="2400" b="1" dirty="0" smtClean="0">
                <a:solidFill>
                  <a:srgbClr val="F57A1E"/>
                </a:solidFill>
              </a:rPr>
              <a:t>AARC-G040</a:t>
            </a:r>
            <a:r>
              <a:rPr lang="en-GB" sz="2400" b="1" dirty="0">
                <a:solidFill>
                  <a:srgbClr val="F57A1E"/>
                </a:solidFill>
              </a:rPr>
              <a:t>	</a:t>
            </a:r>
            <a:r>
              <a:rPr lang="en-GB" sz="2400" i="1" dirty="0">
                <a:solidFill>
                  <a:srgbClr val="F57A1E"/>
                </a:solidFill>
              </a:rPr>
              <a:t>Policy Recommendations for the LS AAI (application to R&amp;S and </a:t>
            </a:r>
            <a:r>
              <a:rPr lang="en-GB" sz="2400" i="1" dirty="0" err="1">
                <a:solidFill>
                  <a:srgbClr val="F57A1E"/>
                </a:solidFill>
              </a:rPr>
              <a:t>CoCo</a:t>
            </a:r>
            <a:r>
              <a:rPr lang="en-GB" sz="2400" i="1" dirty="0">
                <a:solidFill>
                  <a:srgbClr val="F57A1E"/>
                </a:solidFill>
              </a:rPr>
              <a:t>)</a:t>
            </a:r>
          </a:p>
          <a:p>
            <a:pPr marL="342900" lvl="1" indent="0">
              <a:buNone/>
            </a:pPr>
            <a:r>
              <a:rPr lang="en-GB" sz="2400" b="1" dirty="0">
                <a:solidFill>
                  <a:srgbClr val="F57A1E"/>
                </a:solidFill>
              </a:rPr>
              <a:t>AARC-I044  	</a:t>
            </a:r>
            <a:r>
              <a:rPr lang="en-GB" sz="2400" i="1" dirty="0">
                <a:solidFill>
                  <a:srgbClr val="F57A1E"/>
                </a:solidFill>
              </a:rPr>
              <a:t>Implementers Guide to the WISE Baseline Acceptable Use Policy</a:t>
            </a:r>
          </a:p>
        </p:txBody>
      </p:sp>
      <p:sp>
        <p:nvSpPr>
          <p:cNvPr id="2" name="Slide Number Placeholder 1"/>
          <p:cNvSpPr>
            <a:spLocks noGrp="1"/>
          </p:cNvSpPr>
          <p:nvPr>
            <p:ph type="sldNum" sz="quarter" idx="12"/>
          </p:nvPr>
        </p:nvSpPr>
        <p:spPr/>
        <p:txBody>
          <a:bodyPr/>
          <a:lstStyle/>
          <a:p>
            <a:fld id="{6F576E6A-F32A-4612-884C-86870357C6B4}" type="slidenum">
              <a:rPr lang="en-GB" smtClean="0"/>
              <a:t>12</a:t>
            </a:fld>
            <a:endParaRPr lang="en-GB" dirty="0"/>
          </a:p>
        </p:txBody>
      </p:sp>
      <p:sp>
        <p:nvSpPr>
          <p:cNvPr id="3" name="Title 2"/>
          <p:cNvSpPr>
            <a:spLocks noGrp="1"/>
          </p:cNvSpPr>
          <p:nvPr>
            <p:ph type="title"/>
          </p:nvPr>
        </p:nvSpPr>
        <p:spPr/>
        <p:txBody>
          <a:bodyPr/>
          <a:lstStyle/>
          <a:p>
            <a:r>
              <a:rPr lang="en-US" dirty="0"/>
              <a:t>The evolved role for policy and best practices for the AARC Community</a:t>
            </a:r>
            <a:endParaRPr lang="en-GB" dirty="0"/>
          </a:p>
        </p:txBody>
      </p:sp>
      <p:sp>
        <p:nvSpPr>
          <p:cNvPr id="8" name="TextBox 7"/>
          <p:cNvSpPr txBox="1"/>
          <p:nvPr/>
        </p:nvSpPr>
        <p:spPr>
          <a:xfrm>
            <a:off x="2575120" y="1470732"/>
            <a:ext cx="6568880" cy="830997"/>
          </a:xfrm>
          <a:prstGeom prst="rect">
            <a:avLst/>
          </a:prstGeom>
          <a:noFill/>
          <a:ln w="12700">
            <a:solidFill>
              <a:srgbClr val="F57A1E"/>
            </a:solidFill>
          </a:ln>
        </p:spPr>
        <p:txBody>
          <a:bodyPr wrap="square" rtlCol="0">
            <a:spAutoFit/>
          </a:bodyPr>
          <a:lstStyle/>
          <a:p>
            <a:pPr algn="ctr"/>
            <a:r>
              <a:rPr lang="en-US" sz="2400" b="1" dirty="0">
                <a:solidFill>
                  <a:srgbClr val="0C3959"/>
                </a:solidFill>
                <a:latin typeface="Calibri" panose="020F0502020204030204" pitchFamily="34" charset="0"/>
                <a:cs typeface="Calibri" panose="020F0502020204030204" pitchFamily="34" charset="0"/>
              </a:rPr>
              <a:t>Policy </a:t>
            </a:r>
            <a:r>
              <a:rPr lang="en-US" sz="2400" b="1" dirty="0" smtClean="0">
                <a:solidFill>
                  <a:srgbClr val="0C3959"/>
                </a:solidFill>
                <a:latin typeface="Calibri" panose="020F0502020204030204" pitchFamily="34" charset="0"/>
                <a:cs typeface="Calibri" panose="020F0502020204030204" pitchFamily="34" charset="0"/>
              </a:rPr>
              <a:t>Guidelines for the Proxy and Infrastructure</a:t>
            </a:r>
            <a:endParaRPr lang="en-US" sz="2400" dirty="0">
              <a:solidFill>
                <a:srgbClr val="0C3959"/>
              </a:solidFill>
              <a:latin typeface="Calibri" panose="020F0502020204030204" pitchFamily="34" charset="0"/>
              <a:cs typeface="Calibri" panose="020F0502020204030204" pitchFamily="34" charset="0"/>
            </a:endParaRPr>
          </a:p>
          <a:p>
            <a:pPr algn="ctr"/>
            <a:r>
              <a:rPr lang="en-US" sz="2400" b="1" dirty="0">
                <a:solidFill>
                  <a:srgbClr val="0C3959"/>
                </a:solidFill>
                <a:latin typeface="Calibri" panose="020F0502020204030204" pitchFamily="34" charset="0"/>
                <a:cs typeface="Calibri" panose="020F0502020204030204" pitchFamily="34" charset="0"/>
              </a:rPr>
              <a:t>Consultancy role</a:t>
            </a:r>
            <a:r>
              <a:rPr lang="en-US" sz="2400" dirty="0">
                <a:solidFill>
                  <a:srgbClr val="0C3959"/>
                </a:solidFill>
                <a:latin typeface="Calibri" panose="020F0502020204030204" pitchFamily="34" charset="0"/>
                <a:cs typeface="Calibri" panose="020F0502020204030204" pitchFamily="34" charset="0"/>
              </a:rPr>
              <a:t> for </a:t>
            </a:r>
            <a:r>
              <a:rPr lang="en-US" sz="2400" i="1" dirty="0">
                <a:solidFill>
                  <a:srgbClr val="0C3959"/>
                </a:solidFill>
                <a:latin typeface="Calibri" panose="020F0502020204030204" pitchFamily="34" charset="0"/>
                <a:cs typeface="Calibri" panose="020F0502020204030204" pitchFamily="34" charset="0"/>
              </a:rPr>
              <a:t>communities</a:t>
            </a:r>
            <a:r>
              <a:rPr lang="en-US" sz="2400" dirty="0">
                <a:solidFill>
                  <a:srgbClr val="0C3959"/>
                </a:solidFill>
                <a:latin typeface="Calibri" panose="020F0502020204030204" pitchFamily="34" charset="0"/>
                <a:cs typeface="Calibri" panose="020F0502020204030204" pitchFamily="34" charset="0"/>
              </a:rPr>
              <a:t> &amp; </a:t>
            </a:r>
            <a:r>
              <a:rPr lang="en-US" sz="2400" i="1" dirty="0">
                <a:solidFill>
                  <a:srgbClr val="0C3959"/>
                </a:solidFill>
                <a:latin typeface="Calibri" panose="020F0502020204030204" pitchFamily="34" charset="0"/>
                <a:cs typeface="Calibri" panose="020F0502020204030204" pitchFamily="34" charset="0"/>
              </a:rPr>
              <a:t>infrastructures</a:t>
            </a:r>
          </a:p>
        </p:txBody>
      </p:sp>
      <p:sp>
        <p:nvSpPr>
          <p:cNvPr id="10" name="TextBox 9"/>
          <p:cNvSpPr txBox="1"/>
          <p:nvPr/>
        </p:nvSpPr>
        <p:spPr>
          <a:xfrm>
            <a:off x="444501" y="5167028"/>
            <a:ext cx="11226603" cy="461665"/>
          </a:xfrm>
          <a:prstGeom prst="rect">
            <a:avLst/>
          </a:prstGeom>
          <a:noFill/>
          <a:ln w="28575">
            <a:solidFill>
              <a:srgbClr val="F57A1E"/>
            </a:solidFill>
          </a:ln>
        </p:spPr>
        <p:txBody>
          <a:bodyPr wrap="square" rtlCol="0">
            <a:spAutoFit/>
          </a:bodyPr>
          <a:lstStyle/>
          <a:p>
            <a:pPr algn="ctr"/>
            <a:r>
              <a:rPr lang="en-GB" sz="2400" dirty="0">
                <a:solidFill>
                  <a:srgbClr val="0C3959"/>
                </a:solidFill>
                <a:latin typeface="Calibri" panose="020F0502020204030204" pitchFamily="34" charset="0"/>
                <a:cs typeface="Calibri" panose="020F0502020204030204" pitchFamily="34" charset="0"/>
              </a:rPr>
              <a:t>You see the policy work ‘homed’ in your favourite forums: WISE, IGTF, REFEDS, FIM4R</a:t>
            </a:r>
          </a:p>
        </p:txBody>
      </p:sp>
      <p:grpSp>
        <p:nvGrpSpPr>
          <p:cNvPr id="19" name="Group 18"/>
          <p:cNvGrpSpPr/>
          <p:nvPr/>
        </p:nvGrpSpPr>
        <p:grpSpPr>
          <a:xfrm>
            <a:off x="2337151" y="5757645"/>
            <a:ext cx="7044818" cy="648374"/>
            <a:chOff x="737619" y="5722275"/>
            <a:chExt cx="7044818" cy="648374"/>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553" y="5811211"/>
              <a:ext cx="450790" cy="49686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272" y="5830465"/>
              <a:ext cx="990814" cy="431994"/>
            </a:xfrm>
            <a:prstGeom prst="rect">
              <a:avLst/>
            </a:prstGeom>
          </p:spPr>
        </p:pic>
        <p:sp>
          <p:nvSpPr>
            <p:cNvPr id="12" name="TextBox 11"/>
            <p:cNvSpPr txBox="1"/>
            <p:nvPr/>
          </p:nvSpPr>
          <p:spPr>
            <a:xfrm>
              <a:off x="737619" y="5784852"/>
              <a:ext cx="1130567" cy="523220"/>
            </a:xfrm>
            <a:prstGeom prst="rect">
              <a:avLst/>
            </a:prstGeom>
            <a:noFill/>
          </p:spPr>
          <p:txBody>
            <a:bodyPr wrap="none" rtlCol="0">
              <a:spAutoFit/>
            </a:bodyPr>
            <a:lstStyle/>
            <a:p>
              <a:pPr algn="r"/>
              <a:r>
                <a:rPr lang="en-US" sz="1400" dirty="0">
                  <a:solidFill>
                    <a:srgbClr val="0C3959"/>
                  </a:solidFill>
                </a:rPr>
                <a:t>joint work</a:t>
              </a:r>
              <a:br>
                <a:rPr lang="en-US" sz="1400" dirty="0">
                  <a:solidFill>
                    <a:srgbClr val="0C3959"/>
                  </a:solidFill>
                </a:rPr>
              </a:br>
              <a:r>
                <a:rPr lang="en-US" sz="1400" dirty="0">
                  <a:solidFill>
                    <a:srgbClr val="0C3959"/>
                  </a:solidFill>
                </a:rPr>
                <a:t>with peers in</a:t>
              </a:r>
              <a:endParaRPr lang="en-GB" sz="1400" dirty="0">
                <a:solidFill>
                  <a:srgbClr val="0C3959"/>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0834" y="5830465"/>
              <a:ext cx="570972" cy="43199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241" y="5722275"/>
              <a:ext cx="797127" cy="648374"/>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6032" y="5774515"/>
              <a:ext cx="543891" cy="54389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3299" y="5774515"/>
              <a:ext cx="1409138" cy="533557"/>
            </a:xfrm>
            <a:prstGeom prst="rect">
              <a:avLst/>
            </a:prstGeom>
          </p:spPr>
        </p:pic>
      </p:grpSp>
    </p:spTree>
    <p:extLst>
      <p:ext uri="{BB962C8B-B14F-4D97-AF65-F5344CB8AC3E}">
        <p14:creationId xmlns:p14="http://schemas.microsoft.com/office/powerpoint/2010/main" val="3805543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13</a:t>
            </a:fld>
            <a:endParaRPr lang="en-GB"/>
          </a:p>
        </p:txBody>
      </p:sp>
      <p:sp>
        <p:nvSpPr>
          <p:cNvPr id="3" name="Title 2"/>
          <p:cNvSpPr>
            <a:spLocks noGrp="1"/>
          </p:cNvSpPr>
          <p:nvPr>
            <p:ph type="title"/>
          </p:nvPr>
        </p:nvSpPr>
        <p:spPr/>
        <p:txBody>
          <a:bodyPr/>
          <a:lstStyle/>
          <a:p>
            <a:r>
              <a:rPr lang="en-US" dirty="0"/>
              <a:t>Policy Development Kit </a:t>
            </a:r>
            <a:endParaRPr lang="en-GB" dirty="0"/>
          </a:p>
        </p:txBody>
      </p:sp>
      <p:sp>
        <p:nvSpPr>
          <p:cNvPr id="5" name="Rectangle 4"/>
          <p:cNvSpPr/>
          <p:nvPr/>
        </p:nvSpPr>
        <p:spPr>
          <a:xfrm>
            <a:off x="3704889" y="6511615"/>
            <a:ext cx="5285999" cy="338554"/>
          </a:xfrm>
          <a:prstGeom prst="rect">
            <a:avLst/>
          </a:prstGeom>
        </p:spPr>
        <p:txBody>
          <a:bodyPr wrap="none">
            <a:spAutoFit/>
          </a:bodyPr>
          <a:lstStyle/>
          <a:p>
            <a:r>
              <a:rPr lang="en-GB" sz="1600" dirty="0">
                <a:solidFill>
                  <a:srgbClr val="003F5E"/>
                </a:solidFill>
              </a:rPr>
              <a:t>https://</a:t>
            </a:r>
            <a:r>
              <a:rPr lang="en-GB" sz="1600" dirty="0" smtClean="0">
                <a:solidFill>
                  <a:srgbClr val="003F5E"/>
                </a:solidFill>
              </a:rPr>
              <a:t>aarc-community.org/policies/policy-development-kit</a:t>
            </a:r>
            <a:r>
              <a:rPr lang="en-GB" sz="1600" dirty="0">
                <a:solidFill>
                  <a:srgbClr val="003F5E"/>
                </a:solidFill>
              </a:rPr>
              <a:t>/</a:t>
            </a:r>
          </a:p>
        </p:txBody>
      </p:sp>
      <p:pic>
        <p:nvPicPr>
          <p:cNvPr id="8" name="Picture 7"/>
          <p:cNvPicPr>
            <a:picLocks noChangeAspect="1"/>
          </p:cNvPicPr>
          <p:nvPr/>
        </p:nvPicPr>
        <p:blipFill>
          <a:blip r:embed="rId2"/>
          <a:stretch>
            <a:fillRect/>
          </a:stretch>
        </p:blipFill>
        <p:spPr>
          <a:xfrm>
            <a:off x="2275367" y="2086411"/>
            <a:ext cx="7532213" cy="4150581"/>
          </a:xfrm>
          <a:prstGeom prst="rect">
            <a:avLst/>
          </a:prstGeom>
        </p:spPr>
      </p:pic>
      <p:sp>
        <p:nvSpPr>
          <p:cNvPr id="9" name="TextBox 8"/>
          <p:cNvSpPr txBox="1"/>
          <p:nvPr/>
        </p:nvSpPr>
        <p:spPr>
          <a:xfrm>
            <a:off x="2114532" y="1442456"/>
            <a:ext cx="7749686" cy="369332"/>
          </a:xfrm>
          <a:prstGeom prst="rect">
            <a:avLst/>
          </a:prstGeom>
          <a:noFill/>
        </p:spPr>
        <p:txBody>
          <a:bodyPr wrap="none" rtlCol="0">
            <a:spAutoFit/>
          </a:bodyPr>
          <a:lstStyle/>
          <a:p>
            <a:r>
              <a:rPr lang="en-US" b="1" dirty="0">
                <a:solidFill>
                  <a:srgbClr val="003F5E"/>
                </a:solidFill>
              </a:rPr>
              <a:t>introduction video – training – 9 reference templates – continued improvement</a:t>
            </a:r>
            <a:endParaRPr lang="en-GB" b="1" dirty="0">
              <a:solidFill>
                <a:srgbClr val="003F5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812" y="5523411"/>
            <a:ext cx="647413" cy="7135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1811" y="5156625"/>
            <a:ext cx="647413" cy="282272"/>
          </a:xfrm>
          <a:prstGeom prst="rect">
            <a:avLst/>
          </a:prstGeom>
        </p:spPr>
      </p:pic>
      <p:sp>
        <p:nvSpPr>
          <p:cNvPr id="6" name="TextBox 5"/>
          <p:cNvSpPr txBox="1"/>
          <p:nvPr/>
        </p:nvSpPr>
        <p:spPr>
          <a:xfrm>
            <a:off x="10672266" y="4548891"/>
            <a:ext cx="1130567" cy="523220"/>
          </a:xfrm>
          <a:prstGeom prst="rect">
            <a:avLst/>
          </a:prstGeom>
          <a:noFill/>
        </p:spPr>
        <p:txBody>
          <a:bodyPr wrap="none" rtlCol="0">
            <a:spAutoFit/>
          </a:bodyPr>
          <a:lstStyle/>
          <a:p>
            <a:pPr algn="r"/>
            <a:r>
              <a:rPr lang="en-US" sz="1400" dirty="0">
                <a:solidFill>
                  <a:srgbClr val="0C3959"/>
                </a:solidFill>
              </a:rPr>
              <a:t>joint work</a:t>
            </a:r>
            <a:br>
              <a:rPr lang="en-US" sz="1400" dirty="0">
                <a:solidFill>
                  <a:srgbClr val="0C3959"/>
                </a:solidFill>
              </a:rPr>
            </a:br>
            <a:r>
              <a:rPr lang="en-US" sz="1400" dirty="0">
                <a:solidFill>
                  <a:srgbClr val="0C3959"/>
                </a:solidFill>
              </a:rPr>
              <a:t>with peers in</a:t>
            </a:r>
            <a:endParaRPr lang="en-GB" sz="1400" dirty="0">
              <a:solidFill>
                <a:srgbClr val="0C3959"/>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785" y="5804998"/>
            <a:ext cx="570972" cy="43199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3553" y="5072112"/>
            <a:ext cx="797127" cy="648374"/>
          </a:xfrm>
          <a:prstGeom prst="rect">
            <a:avLst/>
          </a:prstGeom>
        </p:spPr>
      </p:pic>
    </p:spTree>
    <p:extLst>
      <p:ext uri="{BB962C8B-B14F-4D97-AF65-F5344CB8AC3E}">
        <p14:creationId xmlns:p14="http://schemas.microsoft.com/office/powerpoint/2010/main" val="2066841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14</a:t>
            </a:fld>
            <a:endParaRPr lang="en-GB"/>
          </a:p>
        </p:txBody>
      </p:sp>
      <p:sp>
        <p:nvSpPr>
          <p:cNvPr id="3" name="Title 2"/>
          <p:cNvSpPr>
            <a:spLocks noGrp="1"/>
          </p:cNvSpPr>
          <p:nvPr>
            <p:ph type="title"/>
          </p:nvPr>
        </p:nvSpPr>
        <p:spPr/>
        <p:txBody>
          <a:bodyPr/>
          <a:lstStyle/>
          <a:p>
            <a:r>
              <a:rPr lang="en-US" dirty="0"/>
              <a:t>Templates and guidance on how to implement</a:t>
            </a:r>
            <a:endParaRPr lang="en-GB" dirty="0"/>
          </a:p>
        </p:txBody>
      </p:sp>
      <p:pic>
        <p:nvPicPr>
          <p:cNvPr id="4" name="Picture 3"/>
          <p:cNvPicPr>
            <a:picLocks noChangeAspect="1"/>
          </p:cNvPicPr>
          <p:nvPr/>
        </p:nvPicPr>
        <p:blipFill>
          <a:blip r:embed="rId2"/>
          <a:stretch>
            <a:fillRect/>
          </a:stretch>
        </p:blipFill>
        <p:spPr>
          <a:xfrm>
            <a:off x="353652" y="1872691"/>
            <a:ext cx="4947810" cy="4382461"/>
          </a:xfrm>
          <a:prstGeom prst="rect">
            <a:avLst/>
          </a:prstGeom>
          <a:effectLst>
            <a:glow rad="101600">
              <a:srgbClr val="0C3959">
                <a:alpha val="60000"/>
              </a:srgbClr>
            </a:glow>
          </a:effectLst>
        </p:spPr>
      </p:pic>
      <p:pic>
        <p:nvPicPr>
          <p:cNvPr id="6" name="Picture 5"/>
          <p:cNvPicPr>
            <a:picLocks noChangeAspect="1"/>
          </p:cNvPicPr>
          <p:nvPr/>
        </p:nvPicPr>
        <p:blipFill>
          <a:blip r:embed="rId3"/>
          <a:stretch>
            <a:fillRect/>
          </a:stretch>
        </p:blipFill>
        <p:spPr>
          <a:xfrm>
            <a:off x="846598" y="1400212"/>
            <a:ext cx="10956235" cy="1648362"/>
          </a:xfrm>
          <a:prstGeom prst="rect">
            <a:avLst/>
          </a:prstGeom>
          <a:effectLst>
            <a:glow rad="101600">
              <a:srgbClr val="0C3959">
                <a:alpha val="60000"/>
              </a:srgbClr>
            </a:glow>
          </a:effectLst>
        </p:spPr>
      </p:pic>
      <p:grpSp>
        <p:nvGrpSpPr>
          <p:cNvPr id="5" name="Group 4"/>
          <p:cNvGrpSpPr/>
          <p:nvPr/>
        </p:nvGrpSpPr>
        <p:grpSpPr>
          <a:xfrm>
            <a:off x="5664190" y="3473077"/>
            <a:ext cx="6138643" cy="2539886"/>
            <a:chOff x="3353545" y="2907201"/>
            <a:chExt cx="8433339" cy="3489325"/>
          </a:xfrm>
        </p:grpSpPr>
        <p:pic>
          <p:nvPicPr>
            <p:cNvPr id="7" name="Content Placeholder 4"/>
            <p:cNvPicPr>
              <a:picLocks noChangeAspect="1"/>
            </p:cNvPicPr>
            <p:nvPr/>
          </p:nvPicPr>
          <p:blipFill>
            <a:blip r:embed="rId4"/>
            <a:stretch>
              <a:fillRect/>
            </a:stretch>
          </p:blipFill>
          <p:spPr>
            <a:xfrm>
              <a:off x="3353545" y="2907201"/>
              <a:ext cx="2440863" cy="3489325"/>
            </a:xfrm>
            <a:prstGeom prst="rect">
              <a:avLst/>
            </a:prstGeom>
            <a:ln>
              <a:solidFill>
                <a:srgbClr val="1C4161"/>
              </a:solidFill>
            </a:ln>
          </p:spPr>
        </p:pic>
        <p:pic>
          <p:nvPicPr>
            <p:cNvPr id="8" name="Picture 7"/>
            <p:cNvPicPr>
              <a:picLocks noChangeAspect="1"/>
            </p:cNvPicPr>
            <p:nvPr/>
          </p:nvPicPr>
          <p:blipFill>
            <a:blip r:embed="rId5"/>
            <a:stretch>
              <a:fillRect/>
            </a:stretch>
          </p:blipFill>
          <p:spPr>
            <a:xfrm>
              <a:off x="6144252" y="2907201"/>
              <a:ext cx="2428308" cy="3489325"/>
            </a:xfrm>
            <a:prstGeom prst="rect">
              <a:avLst/>
            </a:prstGeom>
            <a:ln>
              <a:solidFill>
                <a:srgbClr val="1C4161"/>
              </a:solidFill>
            </a:ln>
          </p:spPr>
        </p:pic>
        <p:pic>
          <p:nvPicPr>
            <p:cNvPr id="9" name="Picture 8"/>
            <p:cNvPicPr>
              <a:picLocks noChangeAspect="1"/>
            </p:cNvPicPr>
            <p:nvPr/>
          </p:nvPicPr>
          <p:blipFill>
            <a:blip r:embed="rId6"/>
            <a:stretch>
              <a:fillRect/>
            </a:stretch>
          </p:blipFill>
          <p:spPr>
            <a:xfrm>
              <a:off x="8733590" y="2907201"/>
              <a:ext cx="2427989" cy="3489325"/>
            </a:xfrm>
            <a:prstGeom prst="rect">
              <a:avLst/>
            </a:prstGeom>
            <a:ln>
              <a:solidFill>
                <a:srgbClr val="1C4161"/>
              </a:solidFill>
            </a:ln>
          </p:spPr>
        </p:pic>
        <p:sp>
          <p:nvSpPr>
            <p:cNvPr id="10" name="TextBox 9"/>
            <p:cNvSpPr txBox="1"/>
            <p:nvPr/>
          </p:nvSpPr>
          <p:spPr>
            <a:xfrm>
              <a:off x="11201467" y="4255731"/>
              <a:ext cx="585417" cy="769441"/>
            </a:xfrm>
            <a:prstGeom prst="rect">
              <a:avLst/>
            </a:prstGeom>
            <a:noFill/>
          </p:spPr>
          <p:txBody>
            <a:bodyPr wrap="none" rtlCol="0">
              <a:spAutoFit/>
            </a:bodyPr>
            <a:lstStyle/>
            <a:p>
              <a:r>
                <a:rPr lang="en-GB" sz="4400" b="1" dirty="0">
                  <a:solidFill>
                    <a:srgbClr val="1C4161"/>
                  </a:solidFill>
                </a:rPr>
                <a:t>…</a:t>
              </a:r>
            </a:p>
          </p:txBody>
        </p:sp>
      </p:grpSp>
    </p:spTree>
    <p:extLst>
      <p:ext uri="{BB962C8B-B14F-4D97-AF65-F5344CB8AC3E}">
        <p14:creationId xmlns:p14="http://schemas.microsoft.com/office/powerpoint/2010/main" val="34664695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3398" y="2081049"/>
            <a:ext cx="3629989" cy="2995448"/>
          </a:xfrm>
          <a:prstGeom prst="rect">
            <a:avLst/>
          </a:prstGeom>
          <a:ln>
            <a:solidFill>
              <a:srgbClr val="0C3959"/>
            </a:solidFill>
          </a:ln>
        </p:spPr>
      </p:pic>
      <p:sp>
        <p:nvSpPr>
          <p:cNvPr id="3" name="Slide Number Placeholder 2"/>
          <p:cNvSpPr>
            <a:spLocks noGrp="1"/>
          </p:cNvSpPr>
          <p:nvPr>
            <p:ph type="sldNum" sz="quarter" idx="12"/>
          </p:nvPr>
        </p:nvSpPr>
        <p:spPr/>
        <p:txBody>
          <a:bodyPr/>
          <a:lstStyle/>
          <a:p>
            <a:fld id="{6F576E6A-F32A-4612-884C-86870357C6B4}" type="slidenum">
              <a:rPr lang="en-GB" smtClean="0"/>
              <a:pPr/>
              <a:t>15</a:t>
            </a:fld>
            <a:endParaRPr lang="en-GB"/>
          </a:p>
        </p:txBody>
      </p:sp>
      <p:sp>
        <p:nvSpPr>
          <p:cNvPr id="4" name="Title 3"/>
          <p:cNvSpPr>
            <a:spLocks noGrp="1"/>
          </p:cNvSpPr>
          <p:nvPr>
            <p:ph type="title"/>
          </p:nvPr>
        </p:nvSpPr>
        <p:spPr/>
        <p:txBody>
          <a:bodyPr/>
          <a:lstStyle/>
          <a:p>
            <a:r>
              <a:rPr lang="en-US" dirty="0" smtClean="0"/>
              <a:t>Example – the WISE Baseline AUP </a:t>
            </a:r>
            <a:r>
              <a:rPr lang="en-US" i="1" dirty="0" smtClean="0"/>
              <a:t>developed in WISE-SCI</a:t>
            </a:r>
            <a:endParaRPr lang="en-GB" dirty="0"/>
          </a:p>
        </p:txBody>
      </p:sp>
      <p:sp>
        <p:nvSpPr>
          <p:cNvPr id="6" name="TextBox 5"/>
          <p:cNvSpPr txBox="1"/>
          <p:nvPr/>
        </p:nvSpPr>
        <p:spPr>
          <a:xfrm>
            <a:off x="4024561" y="1289852"/>
            <a:ext cx="7894170" cy="520142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b="1" dirty="0">
                <a:solidFill>
                  <a:srgbClr val="0C3959"/>
                </a:solidFill>
                <a:latin typeface="Calibri" panose="020F0502020204030204" pitchFamily="34" charset="0"/>
                <a:cs typeface="Calibri" panose="020F0502020204030204" pitchFamily="34" charset="0"/>
              </a:rPr>
              <a:t>shown only once </a:t>
            </a:r>
            <a:r>
              <a:rPr lang="en-GB" sz="2400" dirty="0">
                <a:solidFill>
                  <a:srgbClr val="0C3959"/>
                </a:solidFill>
                <a:latin typeface="Calibri" panose="020F0502020204030204" pitchFamily="34" charset="0"/>
                <a:cs typeface="Calibri" panose="020F0502020204030204" pitchFamily="34" charset="0"/>
              </a:rPr>
              <a:t>to user during registration</a:t>
            </a:r>
          </a:p>
          <a:p>
            <a:pPr marL="285750" indent="-285750">
              <a:spcAft>
                <a:spcPts val="600"/>
              </a:spcAft>
              <a:buFont typeface="Arial" panose="020B0604020202020204" pitchFamily="34" charset="0"/>
              <a:buChar char="•"/>
            </a:pPr>
            <a:r>
              <a:rPr lang="en-GB" sz="2400" dirty="0">
                <a:solidFill>
                  <a:srgbClr val="0C3959"/>
                </a:solidFill>
                <a:latin typeface="Calibri" panose="020F0502020204030204" pitchFamily="34" charset="0"/>
                <a:cs typeface="Calibri" panose="020F0502020204030204" pitchFamily="34" charset="0"/>
              </a:rPr>
              <a:t>information on </a:t>
            </a:r>
            <a:r>
              <a:rPr lang="en-GB" sz="2400" b="1" i="1" dirty="0">
                <a:solidFill>
                  <a:srgbClr val="0C3959"/>
                </a:solidFill>
                <a:latin typeface="Calibri" panose="020F0502020204030204" pitchFamily="34" charset="0"/>
                <a:cs typeface="Calibri" panose="020F0502020204030204" pitchFamily="34" charset="0"/>
              </a:rPr>
              <a:t>expected behaviour </a:t>
            </a:r>
            <a:r>
              <a:rPr lang="en-GB" sz="2400" dirty="0">
                <a:solidFill>
                  <a:srgbClr val="0C3959"/>
                </a:solidFill>
                <a:latin typeface="Calibri" panose="020F0502020204030204" pitchFamily="34" charset="0"/>
                <a:cs typeface="Calibri" panose="020F0502020204030204" pitchFamily="34" charset="0"/>
              </a:rPr>
              <a:t>and restrictions</a:t>
            </a:r>
          </a:p>
          <a:p>
            <a:pPr marL="285750" indent="-285750">
              <a:spcAft>
                <a:spcPts val="600"/>
              </a:spcAft>
              <a:buFont typeface="Arial" panose="020B0604020202020204" pitchFamily="34" charset="0"/>
              <a:buChar char="•"/>
            </a:pPr>
            <a:r>
              <a:rPr lang="en-GB" sz="2400" b="1" dirty="0">
                <a:solidFill>
                  <a:srgbClr val="0C3959"/>
                </a:solidFill>
                <a:latin typeface="Calibri" panose="020F0502020204030204" pitchFamily="34" charset="0"/>
                <a:cs typeface="Calibri" panose="020F0502020204030204" pitchFamily="34" charset="0"/>
              </a:rPr>
              <a:t>can </a:t>
            </a:r>
            <a:r>
              <a:rPr lang="en-GB" sz="2400" b="1" i="1" dirty="0">
                <a:solidFill>
                  <a:srgbClr val="0C3959"/>
                </a:solidFill>
                <a:latin typeface="Calibri" panose="020F0502020204030204" pitchFamily="34" charset="0"/>
                <a:cs typeface="Calibri" panose="020F0502020204030204" pitchFamily="34" charset="0"/>
              </a:rPr>
              <a:t>optionally</a:t>
            </a:r>
            <a:r>
              <a:rPr lang="en-GB" sz="2400" b="1" dirty="0">
                <a:solidFill>
                  <a:srgbClr val="0C3959"/>
                </a:solidFill>
                <a:latin typeface="Calibri" panose="020F0502020204030204" pitchFamily="34" charset="0"/>
                <a:cs typeface="Calibri" panose="020F0502020204030204" pitchFamily="34" charset="0"/>
              </a:rPr>
              <a:t> be augmented </a:t>
            </a:r>
            <a:r>
              <a:rPr lang="en-GB" sz="2400" dirty="0">
                <a:solidFill>
                  <a:srgbClr val="0C3959"/>
                </a:solidFill>
                <a:latin typeface="Calibri" panose="020F0502020204030204" pitchFamily="34" charset="0"/>
                <a:cs typeface="Calibri" panose="020F0502020204030204" pitchFamily="34" charset="0"/>
              </a:rPr>
              <a:t>with </a:t>
            </a:r>
            <a:br>
              <a:rPr lang="en-GB" sz="2400" dirty="0">
                <a:solidFill>
                  <a:srgbClr val="0C3959"/>
                </a:solidFill>
                <a:latin typeface="Calibri" panose="020F0502020204030204" pitchFamily="34" charset="0"/>
                <a:cs typeface="Calibri" panose="020F0502020204030204" pitchFamily="34" charset="0"/>
              </a:rPr>
            </a:br>
            <a:r>
              <a:rPr lang="en-GB" sz="2400" dirty="0">
                <a:solidFill>
                  <a:srgbClr val="0C3959"/>
                </a:solidFill>
                <a:latin typeface="Calibri" panose="020F0502020204030204" pitchFamily="34" charset="0"/>
                <a:cs typeface="Calibri" panose="020F0502020204030204" pitchFamily="34" charset="0"/>
              </a:rPr>
              <a:t>additional community or infrastructure specific clauses</a:t>
            </a:r>
            <a:br>
              <a:rPr lang="en-GB" sz="2400" dirty="0">
                <a:solidFill>
                  <a:srgbClr val="0C3959"/>
                </a:solidFill>
                <a:latin typeface="Calibri" panose="020F0502020204030204" pitchFamily="34" charset="0"/>
                <a:cs typeface="Calibri" panose="020F0502020204030204" pitchFamily="34" charset="0"/>
              </a:rPr>
            </a:br>
            <a:r>
              <a:rPr lang="en-GB" sz="2400" i="1" dirty="0">
                <a:solidFill>
                  <a:srgbClr val="0C3959"/>
                </a:solidFill>
                <a:latin typeface="Calibri" panose="020F0502020204030204" pitchFamily="34" charset="0"/>
                <a:cs typeface="Calibri" panose="020F0502020204030204" pitchFamily="34" charset="0"/>
              </a:rPr>
              <a:t>but numbered clauses should not be changed</a:t>
            </a:r>
          </a:p>
          <a:p>
            <a:pPr marL="285750" indent="-285750">
              <a:spcAft>
                <a:spcPts val="600"/>
              </a:spcAft>
              <a:buFont typeface="Arial" panose="020B0604020202020204" pitchFamily="34" charset="0"/>
              <a:buChar char="•"/>
            </a:pPr>
            <a:r>
              <a:rPr lang="en-GB" sz="2400" dirty="0">
                <a:solidFill>
                  <a:srgbClr val="0C3959"/>
                </a:solidFill>
                <a:latin typeface="Calibri" panose="020F0502020204030204" pitchFamily="34" charset="0"/>
                <a:cs typeface="Calibri" panose="020F0502020204030204" pitchFamily="34" charset="0"/>
              </a:rPr>
              <a:t>registration point may be operated directly by research community or by third party on community's behalf</a:t>
            </a:r>
          </a:p>
          <a:p>
            <a:endParaRPr lang="en-GB" sz="2400" dirty="0">
              <a:solidFill>
                <a:srgbClr val="0C3959"/>
              </a:solidFill>
              <a:latin typeface="Calibri" panose="020F0502020204030204" pitchFamily="34" charset="0"/>
              <a:cs typeface="Calibri" panose="020F0502020204030204" pitchFamily="34" charset="0"/>
            </a:endParaRPr>
          </a:p>
          <a:p>
            <a:r>
              <a:rPr lang="en-GB" sz="2400" b="1" dirty="0">
                <a:solidFill>
                  <a:srgbClr val="F57A1E"/>
                </a:solidFill>
                <a:latin typeface="Calibri" panose="020F0502020204030204" pitchFamily="34" charset="0"/>
                <a:cs typeface="Calibri" panose="020F0502020204030204" pitchFamily="34" charset="0"/>
              </a:rPr>
              <a:t>Other information shown to user during registration</a:t>
            </a:r>
          </a:p>
          <a:p>
            <a:pPr marL="285750" indent="-285750">
              <a:buFont typeface="Arial" panose="020B0604020202020204" pitchFamily="34" charset="0"/>
              <a:buChar char="•"/>
            </a:pPr>
            <a:r>
              <a:rPr lang="en-GB" sz="2400" i="1" dirty="0">
                <a:solidFill>
                  <a:srgbClr val="0C3959"/>
                </a:solidFill>
                <a:latin typeface="Calibri" panose="020F0502020204030204" pitchFamily="34" charset="0"/>
                <a:cs typeface="Calibri" panose="020F0502020204030204" pitchFamily="34" charset="0"/>
              </a:rPr>
              <a:t>Privacy Notice </a:t>
            </a:r>
            <a:r>
              <a:rPr lang="en-GB" sz="2400" dirty="0">
                <a:solidFill>
                  <a:srgbClr val="0C3959"/>
                </a:solidFill>
                <a:latin typeface="Calibri" panose="020F0502020204030204" pitchFamily="34" charset="0"/>
                <a:cs typeface="Calibri" panose="020F0502020204030204" pitchFamily="34" charset="0"/>
              </a:rPr>
              <a:t>– information about processing &amp; user rights</a:t>
            </a:r>
          </a:p>
          <a:p>
            <a:pPr marL="285750" indent="-285750">
              <a:buFont typeface="Arial" panose="020B0604020202020204" pitchFamily="34" charset="0"/>
              <a:buChar char="•"/>
            </a:pPr>
            <a:r>
              <a:rPr lang="en-GB" sz="2400" i="1" dirty="0">
                <a:solidFill>
                  <a:srgbClr val="0C3959"/>
                </a:solidFill>
                <a:latin typeface="Calibri" panose="020F0502020204030204" pitchFamily="34" charset="0"/>
                <a:cs typeface="Calibri" panose="020F0502020204030204" pitchFamily="34" charset="0"/>
              </a:rPr>
              <a:t>Service Level Agreements </a:t>
            </a:r>
            <a:r>
              <a:rPr lang="en-GB" sz="2400" dirty="0">
                <a:solidFill>
                  <a:srgbClr val="0C3959"/>
                </a:solidFill>
                <a:latin typeface="Calibri" panose="020F0502020204030204" pitchFamily="34" charset="0"/>
                <a:cs typeface="Calibri" panose="020F0502020204030204" pitchFamily="34" charset="0"/>
              </a:rPr>
              <a:t>– information about what user </a:t>
            </a:r>
            <a:br>
              <a:rPr lang="en-GB" sz="2400" dirty="0">
                <a:solidFill>
                  <a:srgbClr val="0C3959"/>
                </a:solidFill>
                <a:latin typeface="Calibri" panose="020F0502020204030204" pitchFamily="34" charset="0"/>
                <a:cs typeface="Calibri" panose="020F0502020204030204" pitchFamily="34" charset="0"/>
              </a:rPr>
            </a:br>
            <a:r>
              <a:rPr lang="en-GB" sz="2400" dirty="0">
                <a:solidFill>
                  <a:srgbClr val="0C3959"/>
                </a:solidFill>
                <a:latin typeface="Calibri" panose="020F0502020204030204" pitchFamily="34" charset="0"/>
                <a:cs typeface="Calibri" panose="020F0502020204030204" pitchFamily="34" charset="0"/>
              </a:rPr>
              <a:t>	can expect from the service in terms of ‘quality’</a:t>
            </a:r>
          </a:p>
          <a:p>
            <a:pPr marL="285750" indent="-285750">
              <a:buFont typeface="Arial" panose="020B0604020202020204" pitchFamily="34" charset="0"/>
              <a:buChar char="•"/>
            </a:pPr>
            <a:r>
              <a:rPr lang="en-GB" sz="2400" i="1" dirty="0">
                <a:solidFill>
                  <a:srgbClr val="0C3959"/>
                </a:solidFill>
                <a:latin typeface="Calibri" panose="020F0502020204030204" pitchFamily="34" charset="0"/>
                <a:cs typeface="Calibri" panose="020F0502020204030204" pitchFamily="34" charset="0"/>
              </a:rPr>
              <a:t>Terms of Service </a:t>
            </a:r>
            <a:r>
              <a:rPr lang="en-GB" sz="2400" dirty="0">
                <a:solidFill>
                  <a:srgbClr val="0C3959"/>
                </a:solidFill>
                <a:latin typeface="Calibri" panose="020F0502020204030204" pitchFamily="34" charset="0"/>
                <a:cs typeface="Calibri" panose="020F0502020204030204" pitchFamily="34" charset="0"/>
              </a:rPr>
              <a:t>– optional, with the ‘benefits’ to the user</a:t>
            </a:r>
          </a:p>
        </p:txBody>
      </p:sp>
      <p:sp>
        <p:nvSpPr>
          <p:cNvPr id="7" name="Rectangle 6"/>
          <p:cNvSpPr/>
          <p:nvPr/>
        </p:nvSpPr>
        <p:spPr>
          <a:xfrm>
            <a:off x="2179085" y="6445862"/>
            <a:ext cx="9078383" cy="369332"/>
          </a:xfrm>
          <a:prstGeom prst="rect">
            <a:avLst/>
          </a:prstGeom>
        </p:spPr>
        <p:txBody>
          <a:bodyPr wrap="none">
            <a:spAutoFit/>
          </a:bodyPr>
          <a:lstStyle/>
          <a:p>
            <a:r>
              <a:rPr lang="en-GB" dirty="0">
                <a:solidFill>
                  <a:srgbClr val="0C3959"/>
                </a:solidFill>
              </a:rPr>
              <a:t>https://wiki.geant.org/display/WISE/Baseline+Acceptable+Use+Policy+and+Conditions+of+Use</a:t>
            </a:r>
          </a:p>
        </p:txBody>
      </p:sp>
      <p:pic>
        <p:nvPicPr>
          <p:cNvPr id="8" name="Picture 7"/>
          <p:cNvPicPr>
            <a:picLocks noChangeAspect="1"/>
          </p:cNvPicPr>
          <p:nvPr/>
        </p:nvPicPr>
        <p:blipFill>
          <a:blip r:embed="rId3"/>
          <a:stretch>
            <a:fillRect/>
          </a:stretch>
        </p:blipFill>
        <p:spPr>
          <a:xfrm>
            <a:off x="455646" y="5484307"/>
            <a:ext cx="996187" cy="777567"/>
          </a:xfrm>
          <a:prstGeom prst="rect">
            <a:avLst/>
          </a:prstGeom>
        </p:spPr>
      </p:pic>
    </p:spTree>
    <p:extLst>
      <p:ext uri="{BB962C8B-B14F-4D97-AF65-F5344CB8AC3E}">
        <p14:creationId xmlns:p14="http://schemas.microsoft.com/office/powerpoint/2010/main" val="3921890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5920A7-D78F-F14D-9B48-BC270CAC83FC}"/>
              </a:ext>
            </a:extLst>
          </p:cNvPr>
          <p:cNvSpPr>
            <a:spLocks noGrp="1"/>
          </p:cNvSpPr>
          <p:nvPr>
            <p:ph type="sldNum" sz="quarter" idx="12"/>
          </p:nvPr>
        </p:nvSpPr>
        <p:spPr/>
        <p:txBody>
          <a:bodyPr/>
          <a:lstStyle/>
          <a:p>
            <a:fld id="{6F576E6A-F32A-4612-884C-86870357C6B4}" type="slidenum">
              <a:rPr lang="en-GB" smtClean="0"/>
              <a:t>16</a:t>
            </a:fld>
            <a:endParaRPr lang="en-GB"/>
          </a:p>
        </p:txBody>
      </p:sp>
      <p:sp>
        <p:nvSpPr>
          <p:cNvPr id="3" name="Title 2">
            <a:extLst>
              <a:ext uri="{FF2B5EF4-FFF2-40B4-BE49-F238E27FC236}">
                <a16:creationId xmlns:a16="http://schemas.microsoft.com/office/drawing/2014/main" id="{C274BB48-018C-864C-9905-AAFBBC57F4F2}"/>
              </a:ext>
            </a:extLst>
          </p:cNvPr>
          <p:cNvSpPr>
            <a:spLocks noGrp="1"/>
          </p:cNvSpPr>
          <p:nvPr>
            <p:ph type="title"/>
          </p:nvPr>
        </p:nvSpPr>
        <p:spPr/>
        <p:txBody>
          <a:bodyPr/>
          <a:lstStyle/>
          <a:p>
            <a:r>
              <a:rPr lang="en-US" dirty="0"/>
              <a:t>AARC Blueprint Architecture Implementations</a:t>
            </a:r>
          </a:p>
        </p:txBody>
      </p:sp>
      <p:sp>
        <p:nvSpPr>
          <p:cNvPr id="5" name="Slide Number Placeholder 3">
            <a:extLst>
              <a:ext uri="{FF2B5EF4-FFF2-40B4-BE49-F238E27FC236}">
                <a16:creationId xmlns:a16="http://schemas.microsoft.com/office/drawing/2014/main" id="{DC939CFA-B4B3-8E40-9386-6C8794E84641}"/>
              </a:ext>
            </a:extLst>
          </p:cNvPr>
          <p:cNvSpPr txBox="1">
            <a:spLocks/>
          </p:cNvSpPr>
          <p:nvPr/>
        </p:nvSpPr>
        <p:spPr>
          <a:xfrm>
            <a:off x="11439527" y="6523901"/>
            <a:ext cx="569600" cy="321399"/>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99DB5B91-B4E4-4EE4-BE5C-3E09032CE5EC}" type="slidenum">
              <a:rPr lang="en-GB" smtClean="0"/>
              <a:pPr defTabSz="914377"/>
              <a:t>16</a:t>
            </a:fld>
            <a:endParaRPr lang="en-GB" dirty="0"/>
          </a:p>
        </p:txBody>
      </p:sp>
      <p:pic>
        <p:nvPicPr>
          <p:cNvPr id="6" name="Picture 5">
            <a:extLst>
              <a:ext uri="{FF2B5EF4-FFF2-40B4-BE49-F238E27FC236}">
                <a16:creationId xmlns:a16="http://schemas.microsoft.com/office/drawing/2014/main" id="{FE9C9C3A-180D-104A-A16F-0914FEBF92C4}"/>
              </a:ext>
            </a:extLst>
          </p:cNvPr>
          <p:cNvPicPr>
            <a:picLocks noChangeAspect="1"/>
          </p:cNvPicPr>
          <p:nvPr/>
        </p:nvPicPr>
        <p:blipFill>
          <a:blip r:embed="rId2"/>
          <a:stretch>
            <a:fillRect/>
          </a:stretch>
        </p:blipFill>
        <p:spPr>
          <a:xfrm>
            <a:off x="1733939" y="1298846"/>
            <a:ext cx="8442335" cy="5225055"/>
          </a:xfrm>
          <a:prstGeom prst="rect">
            <a:avLst/>
          </a:prstGeom>
        </p:spPr>
      </p:pic>
      <p:sp>
        <p:nvSpPr>
          <p:cNvPr id="7" name="Oval 6">
            <a:extLst>
              <a:ext uri="{FF2B5EF4-FFF2-40B4-BE49-F238E27FC236}">
                <a16:creationId xmlns:a16="http://schemas.microsoft.com/office/drawing/2014/main" id="{3665724A-A682-9140-AE4A-F2950381FE2B}"/>
              </a:ext>
            </a:extLst>
          </p:cNvPr>
          <p:cNvSpPr/>
          <p:nvPr/>
        </p:nvSpPr>
        <p:spPr>
          <a:xfrm>
            <a:off x="4049555" y="4496390"/>
            <a:ext cx="890016" cy="7193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81E177-AA52-564B-A522-8FE77F35D270}"/>
              </a:ext>
            </a:extLst>
          </p:cNvPr>
          <p:cNvPicPr>
            <a:picLocks noChangeAspect="1"/>
          </p:cNvPicPr>
          <p:nvPr/>
        </p:nvPicPr>
        <p:blipFill rotWithShape="1">
          <a:blip r:embed="rId4"/>
          <a:srcRect l="2" r="47334"/>
          <a:stretch/>
        </p:blipFill>
        <p:spPr>
          <a:xfrm>
            <a:off x="2970391" y="5176696"/>
            <a:ext cx="1380022" cy="419256"/>
          </a:xfrm>
          <a:prstGeom prst="rect">
            <a:avLst/>
          </a:prstGeom>
        </p:spPr>
      </p:pic>
      <p:sp>
        <p:nvSpPr>
          <p:cNvPr id="9" name="Oval 8">
            <a:extLst>
              <a:ext uri="{FF2B5EF4-FFF2-40B4-BE49-F238E27FC236}">
                <a16:creationId xmlns:a16="http://schemas.microsoft.com/office/drawing/2014/main" id="{9FA9BC31-5329-B949-88F4-BEF118F83773}"/>
              </a:ext>
            </a:extLst>
          </p:cNvPr>
          <p:cNvSpPr/>
          <p:nvPr/>
        </p:nvSpPr>
        <p:spPr>
          <a:xfrm>
            <a:off x="7223760" y="2444496"/>
            <a:ext cx="890016" cy="7193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709152-6F37-774C-A956-186792F392B1}"/>
              </a:ext>
            </a:extLst>
          </p:cNvPr>
          <p:cNvPicPr>
            <a:picLocks noChangeAspect="1"/>
          </p:cNvPicPr>
          <p:nvPr/>
        </p:nvPicPr>
        <p:blipFill>
          <a:blip r:embed="rId5"/>
          <a:stretch>
            <a:fillRect/>
          </a:stretch>
        </p:blipFill>
        <p:spPr>
          <a:xfrm>
            <a:off x="8233966" y="2046903"/>
            <a:ext cx="807955" cy="607986"/>
          </a:xfrm>
          <a:prstGeom prst="rect">
            <a:avLst/>
          </a:prstGeom>
          <a:solidFill>
            <a:schemeClr val="tx2"/>
          </a:solidFill>
          <a:ln>
            <a:solidFill>
              <a:schemeClr val="accent1"/>
            </a:solidFill>
          </a:ln>
        </p:spPr>
      </p:pic>
      <p:sp>
        <p:nvSpPr>
          <p:cNvPr id="11" name="Oval 10">
            <a:extLst>
              <a:ext uri="{FF2B5EF4-FFF2-40B4-BE49-F238E27FC236}">
                <a16:creationId xmlns:a16="http://schemas.microsoft.com/office/drawing/2014/main" id="{E7858C7E-1421-0543-B7D4-D0DACE0EC0CE}"/>
              </a:ext>
            </a:extLst>
          </p:cNvPr>
          <p:cNvSpPr/>
          <p:nvPr/>
        </p:nvSpPr>
        <p:spPr>
          <a:xfrm>
            <a:off x="4033842" y="2350896"/>
            <a:ext cx="890016" cy="7193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73AED3-D676-EA40-931F-9C2218CD5FBF}"/>
              </a:ext>
            </a:extLst>
          </p:cNvPr>
          <p:cNvSpPr/>
          <p:nvPr/>
        </p:nvSpPr>
        <p:spPr>
          <a:xfrm>
            <a:off x="7274319" y="4444157"/>
            <a:ext cx="890016" cy="7193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E28737-55C0-FF41-850A-881D17E7CA3D}"/>
              </a:ext>
            </a:extLst>
          </p:cNvPr>
          <p:cNvPicPr>
            <a:picLocks noChangeAspect="1"/>
          </p:cNvPicPr>
          <p:nvPr/>
        </p:nvPicPr>
        <p:blipFill>
          <a:blip r:embed="rId6"/>
          <a:stretch>
            <a:fillRect/>
          </a:stretch>
        </p:blipFill>
        <p:spPr>
          <a:xfrm>
            <a:off x="2945923" y="1828800"/>
            <a:ext cx="1972289" cy="412198"/>
          </a:xfrm>
          <a:prstGeom prst="rect">
            <a:avLst/>
          </a:prstGeom>
        </p:spPr>
      </p:pic>
      <p:pic>
        <p:nvPicPr>
          <p:cNvPr id="13" name="Picture 12">
            <a:extLst>
              <a:ext uri="{FF2B5EF4-FFF2-40B4-BE49-F238E27FC236}">
                <a16:creationId xmlns:a16="http://schemas.microsoft.com/office/drawing/2014/main" id="{070AA901-F7D4-A84B-8919-4F6448BC812E}"/>
              </a:ext>
            </a:extLst>
          </p:cNvPr>
          <p:cNvPicPr>
            <a:picLocks noChangeAspect="1"/>
          </p:cNvPicPr>
          <p:nvPr/>
        </p:nvPicPr>
        <p:blipFill>
          <a:blip r:embed="rId7"/>
          <a:stretch>
            <a:fillRect/>
          </a:stretch>
        </p:blipFill>
        <p:spPr>
          <a:xfrm>
            <a:off x="8150086" y="4987932"/>
            <a:ext cx="3116193" cy="606142"/>
          </a:xfrm>
          <a:prstGeom prst="rect">
            <a:avLst/>
          </a:prstGeom>
        </p:spPr>
      </p:pic>
    </p:spTree>
    <p:extLst>
      <p:ext uri="{BB962C8B-B14F-4D97-AF65-F5344CB8AC3E}">
        <p14:creationId xmlns:p14="http://schemas.microsoft.com/office/powerpoint/2010/main" val="4136760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61C8C6-1DFD-A64B-B6D6-ABC34025D59D}"/>
              </a:ext>
            </a:extLst>
          </p:cNvPr>
          <p:cNvSpPr>
            <a:spLocks noGrp="1"/>
          </p:cNvSpPr>
          <p:nvPr>
            <p:ph type="sldNum" sz="quarter" idx="12"/>
          </p:nvPr>
        </p:nvSpPr>
        <p:spPr/>
        <p:txBody>
          <a:bodyPr/>
          <a:lstStyle/>
          <a:p>
            <a:fld id="{6F576E6A-F32A-4612-884C-86870357C6B4}" type="slidenum">
              <a:rPr lang="en-GB" smtClean="0"/>
              <a:t>17</a:t>
            </a:fld>
            <a:endParaRPr lang="en-GB"/>
          </a:p>
        </p:txBody>
      </p:sp>
      <p:sp>
        <p:nvSpPr>
          <p:cNvPr id="3" name="Title 2">
            <a:extLst>
              <a:ext uri="{FF2B5EF4-FFF2-40B4-BE49-F238E27FC236}">
                <a16:creationId xmlns:a16="http://schemas.microsoft.com/office/drawing/2014/main" id="{1678CDAE-F4D7-2344-91C2-36AD37A97FB3}"/>
              </a:ext>
            </a:extLst>
          </p:cNvPr>
          <p:cNvSpPr>
            <a:spLocks noGrp="1"/>
          </p:cNvSpPr>
          <p:nvPr>
            <p:ph type="title"/>
          </p:nvPr>
        </p:nvSpPr>
        <p:spPr/>
        <p:txBody>
          <a:bodyPr/>
          <a:lstStyle/>
          <a:p>
            <a:r>
              <a:rPr lang="en-US" dirty="0"/>
              <a:t>AARC Engagement Group for </a:t>
            </a:r>
            <a:r>
              <a:rPr lang="en-US" dirty="0" err="1"/>
              <a:t>InfrastructureS</a:t>
            </a:r>
            <a:endParaRPr lang="en-US" dirty="0"/>
          </a:p>
        </p:txBody>
      </p:sp>
      <p:sp>
        <p:nvSpPr>
          <p:cNvPr id="4" name="Content Placeholder 1">
            <a:extLst>
              <a:ext uri="{FF2B5EF4-FFF2-40B4-BE49-F238E27FC236}">
                <a16:creationId xmlns:a16="http://schemas.microsoft.com/office/drawing/2014/main" id="{BC59AB72-00B2-B747-909E-AD7708DA8CEF}"/>
              </a:ext>
            </a:extLst>
          </p:cNvPr>
          <p:cNvSpPr txBox="1">
            <a:spLocks/>
          </p:cNvSpPr>
          <p:nvPr/>
        </p:nvSpPr>
        <p:spPr>
          <a:xfrm>
            <a:off x="6461004" y="1414517"/>
            <a:ext cx="5313850" cy="4918616"/>
          </a:xfrm>
          <a:prstGeom prst="rect">
            <a:avLst/>
          </a:prstGeom>
          <a:solidFill>
            <a:srgbClr val="D6DCE5"/>
          </a:solidFill>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2000" dirty="0">
              <a:solidFill>
                <a:srgbClr val="FFC000"/>
              </a:solidFill>
            </a:endParaRPr>
          </a:p>
        </p:txBody>
      </p:sp>
      <p:pic>
        <p:nvPicPr>
          <p:cNvPr id="5" name="Picture 4">
            <a:extLst>
              <a:ext uri="{FF2B5EF4-FFF2-40B4-BE49-F238E27FC236}">
                <a16:creationId xmlns:a16="http://schemas.microsoft.com/office/drawing/2014/main" id="{5F1E2BEB-8277-0C40-A3FA-AA983DBB821E}"/>
              </a:ext>
            </a:extLst>
          </p:cNvPr>
          <p:cNvPicPr>
            <a:picLocks noChangeAspect="1"/>
          </p:cNvPicPr>
          <p:nvPr/>
        </p:nvPicPr>
        <p:blipFill>
          <a:blip r:embed="rId2"/>
          <a:stretch>
            <a:fillRect/>
          </a:stretch>
        </p:blipFill>
        <p:spPr>
          <a:xfrm>
            <a:off x="9680608" y="1573387"/>
            <a:ext cx="1208611" cy="998064"/>
          </a:xfrm>
          <a:prstGeom prst="rect">
            <a:avLst/>
          </a:prstGeom>
        </p:spPr>
      </p:pic>
      <p:pic>
        <p:nvPicPr>
          <p:cNvPr id="6" name="Picture 5">
            <a:extLst>
              <a:ext uri="{FF2B5EF4-FFF2-40B4-BE49-F238E27FC236}">
                <a16:creationId xmlns:a16="http://schemas.microsoft.com/office/drawing/2014/main" id="{B1B27DB0-43C3-C947-8C99-A5FA9DCECFD0}"/>
              </a:ext>
            </a:extLst>
          </p:cNvPr>
          <p:cNvPicPr>
            <a:picLocks noChangeAspect="1"/>
          </p:cNvPicPr>
          <p:nvPr/>
        </p:nvPicPr>
        <p:blipFill>
          <a:blip r:embed="rId3"/>
          <a:stretch>
            <a:fillRect/>
          </a:stretch>
        </p:blipFill>
        <p:spPr>
          <a:xfrm>
            <a:off x="6987377" y="1736246"/>
            <a:ext cx="1486583" cy="748543"/>
          </a:xfrm>
          <a:prstGeom prst="rect">
            <a:avLst/>
          </a:prstGeom>
        </p:spPr>
      </p:pic>
      <p:pic>
        <p:nvPicPr>
          <p:cNvPr id="7" name="Picture 6">
            <a:extLst>
              <a:ext uri="{FF2B5EF4-FFF2-40B4-BE49-F238E27FC236}">
                <a16:creationId xmlns:a16="http://schemas.microsoft.com/office/drawing/2014/main" id="{05BBEAB1-141F-DD40-B2FB-6D3D757D48E1}"/>
              </a:ext>
            </a:extLst>
          </p:cNvPr>
          <p:cNvPicPr>
            <a:picLocks noChangeAspect="1"/>
          </p:cNvPicPr>
          <p:nvPr/>
        </p:nvPicPr>
        <p:blipFill>
          <a:blip r:embed="rId4"/>
          <a:stretch>
            <a:fillRect/>
          </a:stretch>
        </p:blipFill>
        <p:spPr>
          <a:xfrm>
            <a:off x="6987377" y="2759237"/>
            <a:ext cx="1592073" cy="989330"/>
          </a:xfrm>
          <a:prstGeom prst="rect">
            <a:avLst/>
          </a:prstGeom>
          <a:noFill/>
        </p:spPr>
      </p:pic>
      <p:pic>
        <p:nvPicPr>
          <p:cNvPr id="8" name="Picture 7">
            <a:extLst>
              <a:ext uri="{FF2B5EF4-FFF2-40B4-BE49-F238E27FC236}">
                <a16:creationId xmlns:a16="http://schemas.microsoft.com/office/drawing/2014/main" id="{D1F70C30-46CA-784F-B39F-9E98673CE2B4}"/>
              </a:ext>
            </a:extLst>
          </p:cNvPr>
          <p:cNvPicPr>
            <a:picLocks noChangeAspect="1"/>
          </p:cNvPicPr>
          <p:nvPr/>
        </p:nvPicPr>
        <p:blipFill>
          <a:blip r:embed="rId5"/>
          <a:stretch>
            <a:fillRect/>
          </a:stretch>
        </p:blipFill>
        <p:spPr>
          <a:xfrm>
            <a:off x="6932899" y="3911598"/>
            <a:ext cx="1546479" cy="271619"/>
          </a:xfrm>
          <a:prstGeom prst="rect">
            <a:avLst/>
          </a:prstGeom>
          <a:noFill/>
        </p:spPr>
      </p:pic>
      <p:pic>
        <p:nvPicPr>
          <p:cNvPr id="9" name="Picture 8">
            <a:extLst>
              <a:ext uri="{FF2B5EF4-FFF2-40B4-BE49-F238E27FC236}">
                <a16:creationId xmlns:a16="http://schemas.microsoft.com/office/drawing/2014/main" id="{0FC68B36-2D65-3445-9694-77CFDC9ED80A}"/>
              </a:ext>
            </a:extLst>
          </p:cNvPr>
          <p:cNvPicPr>
            <a:picLocks noChangeAspect="1"/>
          </p:cNvPicPr>
          <p:nvPr/>
        </p:nvPicPr>
        <p:blipFill>
          <a:blip r:embed="rId6"/>
          <a:stretch>
            <a:fillRect/>
          </a:stretch>
        </p:blipFill>
        <p:spPr>
          <a:xfrm>
            <a:off x="7963127" y="4481509"/>
            <a:ext cx="2531353" cy="908859"/>
          </a:xfrm>
          <a:prstGeom prst="rect">
            <a:avLst/>
          </a:prstGeom>
        </p:spPr>
      </p:pic>
      <p:sp>
        <p:nvSpPr>
          <p:cNvPr id="10" name="Content Placeholder 1">
            <a:extLst>
              <a:ext uri="{FF2B5EF4-FFF2-40B4-BE49-F238E27FC236}">
                <a16:creationId xmlns:a16="http://schemas.microsoft.com/office/drawing/2014/main" id="{D87AF78C-63B7-DD43-9DCF-9B3EDABCA786}"/>
              </a:ext>
            </a:extLst>
          </p:cNvPr>
          <p:cNvSpPr txBox="1">
            <a:spLocks/>
          </p:cNvSpPr>
          <p:nvPr/>
        </p:nvSpPr>
        <p:spPr>
          <a:xfrm>
            <a:off x="150318" y="1414517"/>
            <a:ext cx="6237512" cy="4918615"/>
          </a:xfrm>
          <a:prstGeom prst="rect">
            <a:avLst/>
          </a:prstGeom>
          <a:solidFill>
            <a:srgbClr val="124E6A"/>
          </a:solidFill>
        </p:spPr>
        <p:txBody>
          <a:bodyPr vert="horz" lIns="121920" tIns="60960" rIns="121920" bIns="6096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400" dirty="0" smtClean="0">
                <a:solidFill>
                  <a:schemeClr val="bg1"/>
                </a:solidFill>
              </a:rPr>
              <a:t>Representatives </a:t>
            </a:r>
            <a:r>
              <a:rPr lang="en-GB" sz="2400" dirty="0">
                <a:solidFill>
                  <a:schemeClr val="bg1"/>
                </a:solidFill>
              </a:rPr>
              <a:t>from </a:t>
            </a:r>
            <a:r>
              <a:rPr lang="en-GB" sz="2400" dirty="0">
                <a:solidFill>
                  <a:srgbClr val="FFC000"/>
                </a:solidFill>
              </a:rPr>
              <a:t>research and </a:t>
            </a:r>
            <a:r>
              <a:rPr lang="en-GB" sz="2400" dirty="0" smtClean="0">
                <a:solidFill>
                  <a:srgbClr val="FFC000"/>
                </a:solidFill>
              </a:rPr>
              <a:t/>
            </a:r>
            <a:br>
              <a:rPr lang="en-GB" sz="2400" dirty="0" smtClean="0">
                <a:solidFill>
                  <a:srgbClr val="FFC000"/>
                </a:solidFill>
              </a:rPr>
            </a:br>
            <a:r>
              <a:rPr lang="en-GB" sz="2400" dirty="0" smtClean="0">
                <a:solidFill>
                  <a:srgbClr val="FFC000"/>
                </a:solidFill>
              </a:rPr>
              <a:t>e-Infrastructures</a:t>
            </a:r>
            <a:r>
              <a:rPr lang="en-GB" sz="2400" dirty="0" smtClean="0">
                <a:solidFill>
                  <a:schemeClr val="bg1"/>
                </a:solidFill>
              </a:rPr>
              <a:t> </a:t>
            </a:r>
            <a:r>
              <a:rPr lang="en-GB" sz="2400" dirty="0">
                <a:solidFill>
                  <a:schemeClr val="bg1"/>
                </a:solidFill>
              </a:rPr>
              <a:t>who operate AAI services </a:t>
            </a:r>
            <a:r>
              <a:rPr lang="en-GB" sz="2400" dirty="0" smtClean="0">
                <a:solidFill>
                  <a:schemeClr val="bg1"/>
                </a:solidFill>
              </a:rPr>
              <a:t/>
            </a:r>
            <a:br>
              <a:rPr lang="en-GB" sz="2400" dirty="0" smtClean="0">
                <a:solidFill>
                  <a:schemeClr val="bg1"/>
                </a:solidFill>
              </a:rPr>
            </a:br>
            <a:r>
              <a:rPr lang="en-GB" sz="2400" dirty="0" smtClean="0">
                <a:solidFill>
                  <a:schemeClr val="bg1"/>
                </a:solidFill>
              </a:rPr>
              <a:t>for </a:t>
            </a:r>
            <a:r>
              <a:rPr lang="en-GB" sz="2400" dirty="0">
                <a:solidFill>
                  <a:schemeClr val="bg1"/>
                </a:solidFill>
              </a:rPr>
              <a:t>the communities they support</a:t>
            </a:r>
          </a:p>
          <a:p>
            <a:r>
              <a:rPr lang="en-GB" sz="2400" dirty="0">
                <a:solidFill>
                  <a:schemeClr val="bg1"/>
                </a:solidFill>
              </a:rPr>
              <a:t>A </a:t>
            </a:r>
            <a:r>
              <a:rPr lang="en-GB" sz="2400" dirty="0">
                <a:solidFill>
                  <a:srgbClr val="FFC000"/>
                </a:solidFill>
              </a:rPr>
              <a:t>communication channel </a:t>
            </a:r>
            <a:r>
              <a:rPr lang="en-GB" sz="2400" dirty="0" smtClean="0">
                <a:solidFill>
                  <a:srgbClr val="FFC000"/>
                </a:solidFill>
              </a:rPr>
              <a:t/>
            </a:r>
            <a:br>
              <a:rPr lang="en-GB" sz="2400" dirty="0" smtClean="0">
                <a:solidFill>
                  <a:srgbClr val="FFC000"/>
                </a:solidFill>
              </a:rPr>
            </a:br>
            <a:r>
              <a:rPr lang="en-GB" sz="2400" dirty="0" smtClean="0">
                <a:solidFill>
                  <a:schemeClr val="bg1"/>
                </a:solidFill>
              </a:rPr>
              <a:t>with </a:t>
            </a:r>
            <a:r>
              <a:rPr lang="en-GB" sz="2400" dirty="0">
                <a:solidFill>
                  <a:schemeClr val="bg1"/>
                </a:solidFill>
              </a:rPr>
              <a:t>and </a:t>
            </a:r>
            <a:r>
              <a:rPr lang="en-GB" sz="2400" dirty="0" smtClean="0">
                <a:solidFill>
                  <a:schemeClr val="bg1"/>
                </a:solidFill>
              </a:rPr>
              <a:t>across </a:t>
            </a:r>
            <a:r>
              <a:rPr lang="en-GB" sz="2400" dirty="0">
                <a:solidFill>
                  <a:schemeClr val="bg1"/>
                </a:solidFill>
              </a:rPr>
              <a:t>the infrastructure providers</a:t>
            </a:r>
          </a:p>
          <a:p>
            <a:r>
              <a:rPr lang="en-GB" sz="2400" dirty="0">
                <a:solidFill>
                  <a:schemeClr val="bg1"/>
                </a:solidFill>
              </a:rPr>
              <a:t>Promote </a:t>
            </a:r>
            <a:r>
              <a:rPr lang="en-GB" sz="2400" dirty="0" smtClean="0">
                <a:solidFill>
                  <a:srgbClr val="FFC000"/>
                </a:solidFill>
              </a:rPr>
              <a:t>consistent </a:t>
            </a:r>
            <a:r>
              <a:rPr lang="en-GB" sz="2400" dirty="0">
                <a:solidFill>
                  <a:srgbClr val="FFC000"/>
                </a:solidFill>
              </a:rPr>
              <a:t>vision </a:t>
            </a:r>
            <a:r>
              <a:rPr lang="en-GB" sz="2400" dirty="0">
                <a:solidFill>
                  <a:schemeClr val="bg1"/>
                </a:solidFill>
              </a:rPr>
              <a:t>for federated access</a:t>
            </a:r>
          </a:p>
          <a:p>
            <a:r>
              <a:rPr lang="en-GB" sz="2400" dirty="0">
                <a:solidFill>
                  <a:schemeClr val="bg1"/>
                </a:solidFill>
              </a:rPr>
              <a:t>Facilitate activities so that infrastructures</a:t>
            </a:r>
            <a:r>
              <a:rPr lang="en-GB" sz="2400" dirty="0">
                <a:solidFill>
                  <a:srgbClr val="FFC000"/>
                </a:solidFill>
              </a:rPr>
              <a:t> adopt and implement harmonised solutions </a:t>
            </a:r>
            <a:r>
              <a:rPr lang="en-GB" sz="2400" dirty="0">
                <a:solidFill>
                  <a:schemeClr val="bg1"/>
                </a:solidFill>
              </a:rPr>
              <a:t>and avoid </a:t>
            </a:r>
            <a:r>
              <a:rPr lang="en-GB" sz="2400" dirty="0" smtClean="0">
                <a:solidFill>
                  <a:schemeClr val="bg1"/>
                </a:solidFill>
              </a:rPr>
              <a:t>‘re-inventing </a:t>
            </a:r>
            <a:r>
              <a:rPr lang="en-GB" sz="2400" dirty="0">
                <a:solidFill>
                  <a:schemeClr val="bg1"/>
                </a:solidFill>
              </a:rPr>
              <a:t>the </a:t>
            </a:r>
            <a:r>
              <a:rPr lang="en-GB" sz="2400" dirty="0" smtClean="0">
                <a:solidFill>
                  <a:schemeClr val="bg1"/>
                </a:solidFill>
              </a:rPr>
              <a:t>wheel’</a:t>
            </a:r>
            <a:endParaRPr lang="en-GB" sz="2400" dirty="0">
              <a:solidFill>
                <a:schemeClr val="bg1"/>
              </a:solidFill>
            </a:endParaRPr>
          </a:p>
        </p:txBody>
      </p:sp>
      <p:pic>
        <p:nvPicPr>
          <p:cNvPr id="11" name="Picture 10">
            <a:extLst>
              <a:ext uri="{FF2B5EF4-FFF2-40B4-BE49-F238E27FC236}">
                <a16:creationId xmlns:a16="http://schemas.microsoft.com/office/drawing/2014/main" id="{36FED810-2012-CE44-BBAE-5FB773815EF6}"/>
              </a:ext>
            </a:extLst>
          </p:cNvPr>
          <p:cNvPicPr>
            <a:picLocks noChangeAspect="1"/>
          </p:cNvPicPr>
          <p:nvPr/>
        </p:nvPicPr>
        <p:blipFill>
          <a:blip r:embed="rId7"/>
          <a:stretch>
            <a:fillRect/>
          </a:stretch>
        </p:blipFill>
        <p:spPr>
          <a:xfrm>
            <a:off x="9409108" y="3265561"/>
            <a:ext cx="1905000" cy="1384300"/>
          </a:xfrm>
          <a:prstGeom prst="rect">
            <a:avLst/>
          </a:prstGeom>
        </p:spPr>
      </p:pic>
      <p:pic>
        <p:nvPicPr>
          <p:cNvPr id="12" name="Picture 11">
            <a:extLst>
              <a:ext uri="{FF2B5EF4-FFF2-40B4-BE49-F238E27FC236}">
                <a16:creationId xmlns:a16="http://schemas.microsoft.com/office/drawing/2014/main" id="{8A3C13FF-C9B7-6349-9CC7-4803BCDAEB9A}"/>
              </a:ext>
            </a:extLst>
          </p:cNvPr>
          <p:cNvPicPr>
            <a:picLocks noChangeAspect="1"/>
          </p:cNvPicPr>
          <p:nvPr/>
        </p:nvPicPr>
        <p:blipFill>
          <a:blip r:embed="rId8"/>
          <a:stretch>
            <a:fillRect/>
          </a:stretch>
        </p:blipFill>
        <p:spPr>
          <a:xfrm>
            <a:off x="9255717" y="2470541"/>
            <a:ext cx="2084149" cy="668794"/>
          </a:xfrm>
          <a:prstGeom prst="rect">
            <a:avLst/>
          </a:prstGeom>
        </p:spPr>
      </p:pic>
      <p:pic>
        <p:nvPicPr>
          <p:cNvPr id="13" name="Picture 12">
            <a:extLst>
              <a:ext uri="{FF2B5EF4-FFF2-40B4-BE49-F238E27FC236}">
                <a16:creationId xmlns:a16="http://schemas.microsoft.com/office/drawing/2014/main" id="{0756B024-FA28-CC4B-B7DD-6DA2DE12F8FE}"/>
              </a:ext>
            </a:extLst>
          </p:cNvPr>
          <p:cNvPicPr>
            <a:picLocks noChangeAspect="1"/>
          </p:cNvPicPr>
          <p:nvPr/>
        </p:nvPicPr>
        <p:blipFill rotWithShape="1">
          <a:blip r:embed="rId9"/>
          <a:srcRect l="14720" t="18477" r="16912" b="22282"/>
          <a:stretch/>
        </p:blipFill>
        <p:spPr>
          <a:xfrm>
            <a:off x="8882233" y="115696"/>
            <a:ext cx="1545432" cy="1072341"/>
          </a:xfrm>
          <a:prstGeom prst="rect">
            <a:avLst/>
          </a:prstGeom>
        </p:spPr>
      </p:pic>
      <p:sp>
        <p:nvSpPr>
          <p:cNvPr id="14" name="TextBox 13">
            <a:extLst>
              <a:ext uri="{FF2B5EF4-FFF2-40B4-BE49-F238E27FC236}">
                <a16:creationId xmlns:a16="http://schemas.microsoft.com/office/drawing/2014/main" id="{8C3FCDA6-6611-DA40-AB7A-A73FB8B5A6B9}"/>
              </a:ext>
            </a:extLst>
          </p:cNvPr>
          <p:cNvSpPr txBox="1"/>
          <p:nvPr/>
        </p:nvSpPr>
        <p:spPr>
          <a:xfrm>
            <a:off x="6743566" y="5713755"/>
            <a:ext cx="4753032" cy="584775"/>
          </a:xfrm>
          <a:prstGeom prst="rect">
            <a:avLst/>
          </a:prstGeom>
          <a:noFill/>
        </p:spPr>
        <p:txBody>
          <a:bodyPr wrap="none" rtlCol="0">
            <a:spAutoFit/>
          </a:bodyPr>
          <a:lstStyle/>
          <a:p>
            <a:pPr algn="ctr"/>
            <a:r>
              <a:rPr lang="en-GB" sz="1600" b="1" dirty="0">
                <a:solidFill>
                  <a:schemeClr val="tx1">
                    <a:lumMod val="50000"/>
                    <a:lumOff val="50000"/>
                  </a:schemeClr>
                </a:solidFill>
              </a:rPr>
              <a:t>As more infrastructure are adopting the AARC results,</a:t>
            </a:r>
          </a:p>
          <a:p>
            <a:pPr algn="ctr"/>
            <a:r>
              <a:rPr lang="en-GB" sz="1600" b="1" dirty="0">
                <a:solidFill>
                  <a:schemeClr val="tx1">
                    <a:lumMod val="50000"/>
                    <a:lumOff val="50000"/>
                  </a:schemeClr>
                </a:solidFill>
              </a:rPr>
              <a:t>the membership of AEGIS will be expanding.</a:t>
            </a:r>
            <a:endParaRPr lang="en-US" sz="1600" b="1" dirty="0">
              <a:solidFill>
                <a:schemeClr val="tx1">
                  <a:lumMod val="50000"/>
                  <a:lumOff val="50000"/>
                </a:schemeClr>
              </a:solidFill>
            </a:endParaRPr>
          </a:p>
        </p:txBody>
      </p:sp>
    </p:spTree>
    <p:extLst>
      <p:ext uri="{BB962C8B-B14F-4D97-AF65-F5344CB8AC3E}">
        <p14:creationId xmlns:p14="http://schemas.microsoft.com/office/powerpoint/2010/main" val="32136357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0230" y="1505808"/>
            <a:ext cx="9461770" cy="4896616"/>
          </a:xfrm>
        </p:spPr>
        <p:txBody>
          <a:bodyPr>
            <a:noAutofit/>
          </a:bodyPr>
          <a:lstStyle/>
          <a:p>
            <a:r>
              <a:rPr lang="en-GB" sz="2400" dirty="0"/>
              <a:t>Communities with </a:t>
            </a:r>
            <a:r>
              <a:rPr lang="en-GB" sz="2400" b="1" dirty="0" smtClean="0"/>
              <a:t>existing </a:t>
            </a:r>
            <a:r>
              <a:rPr lang="en-GB" sz="2400" b="1" dirty="0"/>
              <a:t>Community AAI</a:t>
            </a:r>
            <a:r>
              <a:rPr lang="en-GB" sz="2400" dirty="0"/>
              <a:t> </a:t>
            </a:r>
            <a:r>
              <a:rPr lang="en-GB" sz="2400" dirty="0" smtClean="0"/>
              <a:t>connect </a:t>
            </a:r>
            <a:r>
              <a:rPr lang="en-GB" sz="2400" dirty="0"/>
              <a:t>to </a:t>
            </a:r>
            <a:r>
              <a:rPr lang="en-GB" sz="2400" dirty="0" smtClean="0"/>
              <a:t>e-Infra </a:t>
            </a:r>
            <a:r>
              <a:rPr lang="en-GB" sz="2400" dirty="0"/>
              <a:t>Proxies </a:t>
            </a:r>
            <a:r>
              <a:rPr lang="en-GB" sz="2400" dirty="0" smtClean="0"/>
              <a:t/>
            </a:r>
            <a:br>
              <a:rPr lang="en-GB" sz="2400" dirty="0" smtClean="0"/>
            </a:br>
            <a:r>
              <a:rPr lang="en-GB" sz="2400" dirty="0" smtClean="0"/>
              <a:t>and access generic </a:t>
            </a:r>
            <a:r>
              <a:rPr lang="en-GB" sz="2400" dirty="0"/>
              <a:t>e-Infra </a:t>
            </a:r>
            <a:r>
              <a:rPr lang="en-GB" sz="2400" dirty="0" smtClean="0"/>
              <a:t>services via ‘community first’ proxy-cascade</a:t>
            </a:r>
          </a:p>
          <a:p>
            <a:r>
              <a:rPr lang="en-GB" sz="2400" dirty="0" smtClean="0"/>
              <a:t>They </a:t>
            </a:r>
            <a:r>
              <a:rPr lang="en-GB" sz="2400" b="1" dirty="0" smtClean="0"/>
              <a:t>increasingly outsource technical AAI </a:t>
            </a:r>
            <a:r>
              <a:rPr lang="en-GB" sz="2400" dirty="0" smtClean="0"/>
              <a:t>– </a:t>
            </a:r>
            <a:r>
              <a:rPr lang="en-GB" sz="2400" b="1" dirty="0" smtClean="0"/>
              <a:t>retaining content</a:t>
            </a:r>
            <a:r>
              <a:rPr lang="en-GB" sz="2400" dirty="0" smtClean="0"/>
              <a:t> </a:t>
            </a:r>
            <a:r>
              <a:rPr lang="en-GB" sz="2400" b="1" dirty="0" smtClean="0"/>
              <a:t>control</a:t>
            </a:r>
            <a:endParaRPr lang="en-GB" sz="2400" dirty="0" smtClean="0"/>
          </a:p>
          <a:p>
            <a:pPr lvl="1"/>
            <a:r>
              <a:rPr lang="en-GB" sz="2000" dirty="0" smtClean="0"/>
              <a:t>using either </a:t>
            </a:r>
            <a:r>
              <a:rPr lang="en-GB" sz="2000" dirty="0"/>
              <a:t>dedicated or multi-tenant deployments of AAI services operated </a:t>
            </a:r>
            <a:r>
              <a:rPr lang="en-GB" sz="2000" dirty="0" smtClean="0"/>
              <a:t>in EOSC</a:t>
            </a:r>
          </a:p>
          <a:p>
            <a:r>
              <a:rPr lang="en-GB" sz="2400" dirty="0" smtClean="0"/>
              <a:t>Multi-tenant deployments</a:t>
            </a:r>
            <a:endParaRPr lang="en-GB" sz="2400" dirty="0"/>
          </a:p>
          <a:p>
            <a:pPr lvl="1"/>
            <a:r>
              <a:rPr lang="en-GB" sz="2000" dirty="0" smtClean="0"/>
              <a:t>aimed </a:t>
            </a:r>
            <a:r>
              <a:rPr lang="en-GB" sz="2000" dirty="0"/>
              <a:t>at medium-to-small research communities/groups or individual </a:t>
            </a:r>
            <a:r>
              <a:rPr lang="en-GB" sz="2000" dirty="0" smtClean="0"/>
              <a:t>researchers</a:t>
            </a:r>
            <a:endParaRPr lang="en-GB" sz="2000" dirty="0"/>
          </a:p>
          <a:p>
            <a:pPr lvl="1"/>
            <a:r>
              <a:rPr lang="en-GB" sz="2000" dirty="0"/>
              <a:t>community members, groups and </a:t>
            </a:r>
            <a:r>
              <a:rPr lang="en-GB" sz="2000" dirty="0" err="1"/>
              <a:t>authorisationattributes</a:t>
            </a:r>
            <a:r>
              <a:rPr lang="en-GB" sz="2000" dirty="0"/>
              <a:t> are still managed by community </a:t>
            </a:r>
            <a:r>
              <a:rPr lang="en-GB" sz="2000" dirty="0" smtClean="0"/>
              <a:t>managers</a:t>
            </a:r>
          </a:p>
          <a:p>
            <a:r>
              <a:rPr lang="en-GB" sz="2400" dirty="0" smtClean="0"/>
              <a:t>Dedicated deployments</a:t>
            </a:r>
          </a:p>
          <a:p>
            <a:pPr lvl="1"/>
            <a:r>
              <a:rPr lang="en-GB" sz="2000" dirty="0" smtClean="0"/>
              <a:t>customisation of </a:t>
            </a:r>
            <a:r>
              <a:rPr lang="en-GB" sz="2000" dirty="0"/>
              <a:t>user-facing </a:t>
            </a:r>
            <a:r>
              <a:rPr lang="en-GB" sz="2000" dirty="0" smtClean="0"/>
              <a:t>elements: </a:t>
            </a:r>
            <a:r>
              <a:rPr lang="en-GB" sz="2000" dirty="0"/>
              <a:t>IdP </a:t>
            </a:r>
            <a:r>
              <a:rPr lang="en-GB" sz="2000" dirty="0" smtClean="0"/>
              <a:t>discovery, </a:t>
            </a:r>
            <a:r>
              <a:rPr lang="en-GB" sz="2000" dirty="0"/>
              <a:t>enrolment, </a:t>
            </a:r>
            <a:r>
              <a:rPr lang="en-GB" sz="2000" dirty="0" smtClean="0"/>
              <a:t>membership UI</a:t>
            </a:r>
            <a:endParaRPr lang="en-GB" sz="2000" dirty="0"/>
          </a:p>
          <a:p>
            <a:pPr lvl="1"/>
            <a:r>
              <a:rPr lang="en-GB" sz="2000" dirty="0" smtClean="0"/>
              <a:t>customisation of </a:t>
            </a:r>
            <a:r>
              <a:rPr lang="en-GB" sz="2000" dirty="0"/>
              <a:t>AAI </a:t>
            </a:r>
            <a:r>
              <a:rPr lang="en-GB" sz="2000" dirty="0" smtClean="0"/>
              <a:t>behaviour (attribute </a:t>
            </a:r>
            <a:r>
              <a:rPr lang="en-GB" sz="2000" dirty="0"/>
              <a:t>aggregation rules, service entitlements)</a:t>
            </a:r>
          </a:p>
          <a:p>
            <a:pPr lvl="1"/>
            <a:r>
              <a:rPr lang="en-GB" sz="2000" dirty="0" smtClean="0"/>
              <a:t>providers offer option of </a:t>
            </a:r>
            <a:r>
              <a:rPr lang="en-GB" sz="2000" i="1" dirty="0" smtClean="0"/>
              <a:t>bespoke </a:t>
            </a:r>
            <a:r>
              <a:rPr lang="en-GB" sz="2000" dirty="0"/>
              <a:t>AAI </a:t>
            </a:r>
            <a:r>
              <a:rPr lang="en-GB" sz="2000" dirty="0" smtClean="0"/>
              <a:t>Solutions, which </a:t>
            </a:r>
            <a:br>
              <a:rPr lang="en-GB" sz="2000" dirty="0" smtClean="0"/>
            </a:br>
            <a:r>
              <a:rPr lang="en-GB" sz="2000" dirty="0" smtClean="0"/>
              <a:t>might </a:t>
            </a:r>
            <a:r>
              <a:rPr lang="en-GB" sz="2000" dirty="0"/>
              <a:t>include </a:t>
            </a:r>
            <a:r>
              <a:rPr lang="en-GB" sz="2000" dirty="0" smtClean="0"/>
              <a:t>individual components </a:t>
            </a:r>
            <a:r>
              <a:rPr lang="en-GB" sz="2000" dirty="0"/>
              <a:t>from the GÉANT </a:t>
            </a:r>
            <a:r>
              <a:rPr lang="en-GB" sz="2000" dirty="0" err="1"/>
              <a:t>eduTEAMS</a:t>
            </a:r>
            <a:r>
              <a:rPr lang="en-GB" sz="2000" dirty="0"/>
              <a:t>, </a:t>
            </a:r>
            <a:r>
              <a:rPr lang="en-GB" sz="2000" dirty="0" smtClean="0"/>
              <a:t/>
            </a:r>
            <a:br>
              <a:rPr lang="en-GB" sz="2000" dirty="0" smtClean="0"/>
            </a:br>
            <a:r>
              <a:rPr lang="en-GB" sz="2000" dirty="0" smtClean="0"/>
              <a:t>EGI </a:t>
            </a:r>
            <a:r>
              <a:rPr lang="en-GB" sz="2000" dirty="0"/>
              <a:t>Check-in, INDIGO IAM, EUDAT B2ACCESS, </a:t>
            </a:r>
            <a:r>
              <a:rPr lang="en-GB" sz="2000" dirty="0" smtClean="0"/>
              <a:t>and PERUN</a:t>
            </a:r>
            <a:endParaRPr lang="en-GB" sz="2000"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18</a:t>
            </a:fld>
            <a:endParaRPr lang="en-GB"/>
          </a:p>
        </p:txBody>
      </p:sp>
      <p:sp>
        <p:nvSpPr>
          <p:cNvPr id="4" name="Title 3"/>
          <p:cNvSpPr>
            <a:spLocks noGrp="1"/>
          </p:cNvSpPr>
          <p:nvPr>
            <p:ph type="title"/>
          </p:nvPr>
        </p:nvSpPr>
        <p:spPr/>
        <p:txBody>
          <a:bodyPr/>
          <a:lstStyle/>
          <a:p>
            <a:r>
              <a:rPr lang="en-GB" dirty="0" smtClean="0"/>
              <a:t>Deploying a federated AAI? You don’t have to be on your own!</a:t>
            </a:r>
            <a:endParaRPr lang="en-GB" dirty="0"/>
          </a:p>
        </p:txBody>
      </p:sp>
      <p:sp>
        <p:nvSpPr>
          <p:cNvPr id="5" name="TextBox 4"/>
          <p:cNvSpPr txBox="1"/>
          <p:nvPr/>
        </p:nvSpPr>
        <p:spPr>
          <a:xfrm>
            <a:off x="3741906" y="6511615"/>
            <a:ext cx="7514365" cy="338554"/>
          </a:xfrm>
          <a:prstGeom prst="rect">
            <a:avLst/>
          </a:prstGeom>
          <a:noFill/>
        </p:spPr>
        <p:txBody>
          <a:bodyPr wrap="none" rtlCol="0">
            <a:spAutoFit/>
          </a:bodyPr>
          <a:lstStyle/>
          <a:p>
            <a:r>
              <a:rPr lang="en-GB" sz="1600" i="1" dirty="0" smtClean="0">
                <a:solidFill>
                  <a:srgbClr val="F6791C"/>
                </a:solidFill>
              </a:rPr>
              <a:t>for more information, ask Nicolas </a:t>
            </a:r>
            <a:r>
              <a:rPr lang="en-GB" sz="1600" i="1" dirty="0" err="1" smtClean="0">
                <a:solidFill>
                  <a:srgbClr val="F6791C"/>
                </a:solidFill>
              </a:rPr>
              <a:t>Liampotis</a:t>
            </a:r>
            <a:r>
              <a:rPr lang="en-GB" sz="1600" i="1" dirty="0" smtClean="0">
                <a:solidFill>
                  <a:srgbClr val="F6791C"/>
                </a:solidFill>
              </a:rPr>
              <a:t>, GRNET and EOSC-Hub AAI, on the </a:t>
            </a:r>
            <a:r>
              <a:rPr lang="en-GB" sz="1600" i="1" dirty="0" err="1" smtClean="0">
                <a:solidFill>
                  <a:srgbClr val="F6791C"/>
                </a:solidFill>
              </a:rPr>
              <a:t>AppInt</a:t>
            </a:r>
            <a:r>
              <a:rPr lang="en-GB" sz="1600" i="1" dirty="0" smtClean="0">
                <a:solidFill>
                  <a:srgbClr val="F6791C"/>
                </a:solidFill>
              </a:rPr>
              <a:t> list</a:t>
            </a:r>
            <a:endParaRPr lang="en-GB" sz="1600" i="1" dirty="0">
              <a:solidFill>
                <a:srgbClr val="F6791C"/>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55" y="2457855"/>
            <a:ext cx="2709181" cy="28599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86349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8D9EE4-C0D3-034D-A073-8115BF05E414}"/>
              </a:ext>
            </a:extLst>
          </p:cNvPr>
          <p:cNvSpPr>
            <a:spLocks noGrp="1"/>
          </p:cNvSpPr>
          <p:nvPr>
            <p:ph type="sldNum" sz="quarter" idx="12"/>
          </p:nvPr>
        </p:nvSpPr>
        <p:spPr/>
        <p:txBody>
          <a:bodyPr/>
          <a:lstStyle/>
          <a:p>
            <a:fld id="{6F576E6A-F32A-4612-884C-86870357C6B4}" type="slidenum">
              <a:rPr lang="en-GB" smtClean="0"/>
              <a:pPr/>
              <a:t>19</a:t>
            </a:fld>
            <a:endParaRPr lang="en-GB"/>
          </a:p>
        </p:txBody>
      </p:sp>
      <p:sp>
        <p:nvSpPr>
          <p:cNvPr id="4" name="Title 3">
            <a:extLst>
              <a:ext uri="{FF2B5EF4-FFF2-40B4-BE49-F238E27FC236}">
                <a16:creationId xmlns:a16="http://schemas.microsoft.com/office/drawing/2014/main" id="{9CB7482D-3B1F-9045-9FBC-4E9374CF60A2}"/>
              </a:ext>
            </a:extLst>
          </p:cNvPr>
          <p:cNvSpPr>
            <a:spLocks noGrp="1"/>
          </p:cNvSpPr>
          <p:nvPr>
            <p:ph type="title"/>
          </p:nvPr>
        </p:nvSpPr>
        <p:spPr/>
        <p:txBody>
          <a:bodyPr/>
          <a:lstStyle/>
          <a:p>
            <a:r>
              <a:rPr lang="en-US" dirty="0"/>
              <a:t>Implementation in the </a:t>
            </a:r>
            <a:r>
              <a:rPr lang="en-US" dirty="0" smtClean="0"/>
              <a:t>generic e-Infrastructures and AAI offerings</a:t>
            </a:r>
            <a:endParaRPr lang="en-US" dirty="0"/>
          </a:p>
        </p:txBody>
      </p:sp>
      <p:graphicFrame>
        <p:nvGraphicFramePr>
          <p:cNvPr id="5" name="Table 4">
            <a:extLst>
              <a:ext uri="{FF2B5EF4-FFF2-40B4-BE49-F238E27FC236}">
                <a16:creationId xmlns:a16="http://schemas.microsoft.com/office/drawing/2014/main" id="{0A7A45E2-5834-0646-9925-9A69F9439742}"/>
              </a:ext>
            </a:extLst>
          </p:cNvPr>
          <p:cNvGraphicFramePr>
            <a:graphicFrameLocks noGrp="1"/>
          </p:cNvGraphicFramePr>
          <p:nvPr>
            <p:extLst>
              <p:ext uri="{D42A27DB-BD31-4B8C-83A1-F6EECF244321}">
                <p14:modId xmlns:p14="http://schemas.microsoft.com/office/powerpoint/2010/main" val="1424843927"/>
              </p:ext>
            </p:extLst>
          </p:nvPr>
        </p:nvGraphicFramePr>
        <p:xfrm>
          <a:off x="455646" y="1287244"/>
          <a:ext cx="10468167" cy="5149255"/>
        </p:xfrm>
        <a:graphic>
          <a:graphicData uri="http://schemas.openxmlformats.org/drawingml/2006/table">
            <a:tbl>
              <a:tblPr/>
              <a:tblGrid>
                <a:gridCol w="5804898">
                  <a:extLst>
                    <a:ext uri="{9D8B030D-6E8A-4147-A177-3AD203B41FA5}">
                      <a16:colId xmlns:a16="http://schemas.microsoft.com/office/drawing/2014/main" val="835404696"/>
                    </a:ext>
                  </a:extLst>
                </a:gridCol>
                <a:gridCol w="1198709">
                  <a:extLst>
                    <a:ext uri="{9D8B030D-6E8A-4147-A177-3AD203B41FA5}">
                      <a16:colId xmlns:a16="http://schemas.microsoft.com/office/drawing/2014/main" val="1130662215"/>
                    </a:ext>
                  </a:extLst>
                </a:gridCol>
                <a:gridCol w="1271800">
                  <a:extLst>
                    <a:ext uri="{9D8B030D-6E8A-4147-A177-3AD203B41FA5}">
                      <a16:colId xmlns:a16="http://schemas.microsoft.com/office/drawing/2014/main" val="630669312"/>
                    </a:ext>
                  </a:extLst>
                </a:gridCol>
                <a:gridCol w="1096380">
                  <a:extLst>
                    <a:ext uri="{9D8B030D-6E8A-4147-A177-3AD203B41FA5}">
                      <a16:colId xmlns:a16="http://schemas.microsoft.com/office/drawing/2014/main" val="714325600"/>
                    </a:ext>
                  </a:extLst>
                </a:gridCol>
                <a:gridCol w="1096380">
                  <a:extLst>
                    <a:ext uri="{9D8B030D-6E8A-4147-A177-3AD203B41FA5}">
                      <a16:colId xmlns:a16="http://schemas.microsoft.com/office/drawing/2014/main" val="2851804046"/>
                    </a:ext>
                  </a:extLst>
                </a:gridCol>
              </a:tblGrid>
              <a:tr h="562317">
                <a:tc>
                  <a:txBody>
                    <a:bodyPr/>
                    <a:lstStyle/>
                    <a:p>
                      <a:pPr fontAlgn="t"/>
                      <a:r>
                        <a:rPr lang="en-GB" sz="1300" dirty="0">
                          <a:effectLst/>
                        </a:rPr>
                        <a:t> </a:t>
                      </a:r>
                    </a:p>
                  </a:txBody>
                  <a:tcPr marL="88379" marR="88379" marT="88379" marB="88379">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tcPr>
                </a:tc>
                <a:tc>
                  <a:txBody>
                    <a:bodyPr/>
                    <a:lstStyle/>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EUDAT</a:t>
                      </a:r>
                    </a:p>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B2ACCESS</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EGI</a:t>
                      </a:r>
                    </a:p>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Check-in</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GEANT</a:t>
                      </a:r>
                    </a:p>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eduTEAMS</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400" b="1" dirty="0" smtClean="0">
                          <a:solidFill>
                            <a:schemeClr val="bg1"/>
                          </a:solidFill>
                          <a:effectLst/>
                          <a:latin typeface="Arial" panose="020B0604020202020204" pitchFamily="34" charset="0"/>
                          <a:cs typeface="Arial" panose="020B0604020202020204" pitchFamily="34" charset="0"/>
                        </a:rPr>
                        <a:t>INDIGO</a:t>
                      </a:r>
                      <a:br>
                        <a:rPr lang="en-GB" sz="1400" b="1" dirty="0" smtClean="0">
                          <a:solidFill>
                            <a:schemeClr val="bg1"/>
                          </a:solidFill>
                          <a:effectLst/>
                          <a:latin typeface="Arial" panose="020B0604020202020204" pitchFamily="34" charset="0"/>
                          <a:cs typeface="Arial" panose="020B0604020202020204" pitchFamily="34" charset="0"/>
                        </a:rPr>
                      </a:br>
                      <a:r>
                        <a:rPr lang="en-GB" sz="1400" b="1" dirty="0" smtClean="0">
                          <a:solidFill>
                            <a:schemeClr val="bg1"/>
                          </a:solidFill>
                          <a:effectLst/>
                          <a:latin typeface="Arial" panose="020B0604020202020204" pitchFamily="34" charset="0"/>
                          <a:cs typeface="Arial" panose="020B0604020202020204" pitchFamily="34" charset="0"/>
                        </a:rPr>
                        <a:t>IAM</a:t>
                      </a:r>
                      <a:endParaRPr lang="en-GB" sz="1300" b="1" dirty="0">
                        <a:solidFill>
                          <a:schemeClr val="bg1"/>
                        </a:solidFill>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extLst>
                  <a:ext uri="{0D108BD9-81ED-4DB2-BD59-A6C34878D82A}">
                    <a16:rowId xmlns:a16="http://schemas.microsoft.com/office/drawing/2014/main" val="1759108658"/>
                  </a:ext>
                </a:extLst>
              </a:tr>
              <a:tr h="592229">
                <a:tc>
                  <a:txBody>
                    <a:bodyPr/>
                    <a:lstStyle/>
                    <a:p>
                      <a:pPr rtl="0" fontAlgn="ctr">
                        <a:spcBef>
                          <a:spcPts val="0"/>
                        </a:spcBef>
                        <a:spcAft>
                          <a:spcPts val="0"/>
                        </a:spcAft>
                      </a:pPr>
                      <a:r>
                        <a:rPr lang="en-GB" sz="1300" b="1" i="0" u="none" strike="noStrike">
                          <a:solidFill>
                            <a:srgbClr val="FFFFFF"/>
                          </a:solidFill>
                          <a:effectLst/>
                          <a:latin typeface="Arial" panose="020B0604020202020204" pitchFamily="34" charset="0"/>
                        </a:rPr>
                        <a:t>Alignment of user attribute/claim names</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cs typeface="Arial" panose="020B0604020202020204" pitchFamily="34" charset="0"/>
                        </a:rPr>
                        <a:t>✓</a:t>
                      </a:r>
                      <a:endParaRPr lang="en-GB" sz="13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cs typeface="Arial" panose="020B0604020202020204" pitchFamily="34" charset="0"/>
                        </a:rPr>
                        <a:t>✓</a:t>
                      </a:r>
                      <a:endParaRPr lang="en-GB" sz="13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cs typeface="Arial" panose="020B0604020202020204" pitchFamily="34" charset="0"/>
                        </a:rPr>
                        <a:t>✓</a:t>
                      </a:r>
                      <a:endParaRPr lang="en-GB" sz="13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dirty="0" smtClean="0">
                          <a:effectLst/>
                          <a:latin typeface="Arial" panose="020B0604020202020204" pitchFamily="34" charset="0"/>
                          <a:cs typeface="Arial" panose="020B0604020202020204" pitchFamily="34" charset="0"/>
                        </a:rPr>
                        <a:t>Sept 2019</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3701014306"/>
                  </a:ext>
                </a:extLst>
              </a:tr>
              <a:tr h="592229">
                <a:tc>
                  <a:txBody>
                    <a:bodyPr/>
                    <a:lstStyle/>
                    <a:p>
                      <a:pPr rtl="0" fontAlgn="ctr">
                        <a:spcBef>
                          <a:spcPts val="0"/>
                        </a:spcBef>
                        <a:spcAft>
                          <a:spcPts val="0"/>
                        </a:spcAft>
                      </a:pPr>
                      <a:r>
                        <a:rPr lang="en-GB" sz="1300" b="1" i="0" u="none" strike="noStrike" dirty="0">
                          <a:solidFill>
                            <a:srgbClr val="FFFFFF"/>
                          </a:solidFill>
                          <a:effectLst/>
                          <a:latin typeface="Arial" panose="020B0604020202020204" pitchFamily="34" charset="0"/>
                        </a:rPr>
                        <a:t>Alignment of VO/group membership and role information</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cs typeface="Arial" panose="020B0604020202020204" pitchFamily="34" charset="0"/>
                        </a:rPr>
                        <a:t>✓</a:t>
                      </a:r>
                      <a:endParaRPr lang="en-GB" sz="13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a:solidFill>
                            <a:srgbClr val="B6D7A8"/>
                          </a:solidFill>
                          <a:effectLst/>
                          <a:latin typeface="Arial" panose="020B0604020202020204" pitchFamily="34" charset="0"/>
                          <a:cs typeface="Arial" panose="020B0604020202020204" pitchFamily="34" charset="0"/>
                        </a:rPr>
                        <a:t>✓</a:t>
                      </a:r>
                      <a:endParaRPr lang="en-GB" sz="130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cs typeface="Arial" panose="020B0604020202020204" pitchFamily="34" charset="0"/>
                        </a:rPr>
                        <a:t>✓</a:t>
                      </a:r>
                      <a:endParaRPr lang="en-GB" sz="13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dirty="0" smtClean="0">
                          <a:effectLst/>
                          <a:latin typeface="Arial" panose="020B0604020202020204" pitchFamily="34" charset="0"/>
                          <a:cs typeface="Arial" panose="020B0604020202020204" pitchFamily="34" charset="0"/>
                        </a:rPr>
                        <a:t>Sept </a:t>
                      </a:r>
                      <a:r>
                        <a:rPr lang="en-GB" sz="1400" b="1" dirty="0" smtClean="0">
                          <a:effectLst/>
                          <a:latin typeface="Arial" panose="020B0604020202020204" pitchFamily="34" charset="0"/>
                          <a:cs typeface="Arial" panose="020B0604020202020204" pitchFamily="34" charset="0"/>
                        </a:rPr>
                        <a:t>2019</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823513484"/>
                  </a:ext>
                </a:extLst>
              </a:tr>
              <a:tr h="592229">
                <a:tc>
                  <a:txBody>
                    <a:bodyPr/>
                    <a:lstStyle/>
                    <a:p>
                      <a:pPr rtl="0" fontAlgn="ctr">
                        <a:spcBef>
                          <a:spcPts val="0"/>
                        </a:spcBef>
                        <a:spcAft>
                          <a:spcPts val="0"/>
                        </a:spcAft>
                      </a:pPr>
                      <a:r>
                        <a:rPr lang="en-GB" sz="1300" b="1" i="0" u="none" strike="noStrike" dirty="0">
                          <a:solidFill>
                            <a:srgbClr val="FFFFFF"/>
                          </a:solidFill>
                          <a:effectLst/>
                          <a:latin typeface="Arial" panose="020B0604020202020204" pitchFamily="34" charset="0"/>
                        </a:rPr>
                        <a:t>Alignment of resource capabilities information</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400" b="1" i="0" u="none" strike="noStrike" dirty="0" smtClean="0">
                          <a:solidFill>
                            <a:srgbClr val="434343"/>
                          </a:solidFill>
                          <a:effectLst/>
                          <a:latin typeface="Arial" panose="020B0604020202020204" pitchFamily="34" charset="0"/>
                          <a:cs typeface="Arial" panose="020B0604020202020204" pitchFamily="34" charset="0"/>
                        </a:rPr>
                        <a:t>July </a:t>
                      </a:r>
                      <a:r>
                        <a:rPr lang="en-GB" sz="1400" b="1" i="0" u="none" strike="noStrike" dirty="0">
                          <a:solidFill>
                            <a:srgbClr val="434343"/>
                          </a:solidFill>
                          <a:effectLst/>
                          <a:latin typeface="Arial" panose="020B0604020202020204" pitchFamily="34" charset="0"/>
                          <a:cs typeface="Arial" panose="020B0604020202020204" pitchFamily="34" charset="0"/>
                        </a:rPr>
                        <a:t>2019</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GB" sz="1400" b="1" i="0" u="none" strike="noStrike" dirty="0">
                          <a:solidFill>
                            <a:srgbClr val="434343"/>
                          </a:solidFill>
                          <a:effectLst/>
                          <a:latin typeface="Arial" panose="020B0604020202020204" pitchFamily="34" charset="0"/>
                          <a:cs typeface="Arial" panose="020B0604020202020204" pitchFamily="34" charset="0"/>
                        </a:rPr>
                        <a:t>Jun 2019</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cs typeface="Arial" panose="020B0604020202020204" pitchFamily="34" charset="0"/>
                        </a:rPr>
                        <a:t>✓</a:t>
                      </a:r>
                      <a:endParaRPr lang="en-GB" sz="13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dirty="0" smtClean="0">
                          <a:effectLst/>
                          <a:latin typeface="Arial" panose="020B0604020202020204" pitchFamily="34" charset="0"/>
                          <a:cs typeface="Arial" panose="020B0604020202020204" pitchFamily="34" charset="0"/>
                        </a:rPr>
                        <a:t>Sept 2019</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1869297872"/>
                  </a:ext>
                </a:extLst>
              </a:tr>
              <a:tr h="393377">
                <a:tc>
                  <a:txBody>
                    <a:bodyPr/>
                    <a:lstStyle/>
                    <a:p>
                      <a:pPr rtl="0" fontAlgn="ctr">
                        <a:spcBef>
                          <a:spcPts val="0"/>
                        </a:spcBef>
                        <a:spcAft>
                          <a:spcPts val="0"/>
                        </a:spcAft>
                      </a:pPr>
                      <a:r>
                        <a:rPr lang="en-GB" sz="1300" b="1" i="0" u="none" strike="noStrike" dirty="0">
                          <a:solidFill>
                            <a:srgbClr val="FFFFFF"/>
                          </a:solidFill>
                          <a:effectLst/>
                          <a:latin typeface="Arial" panose="020B0604020202020204" pitchFamily="34" charset="0"/>
                        </a:rPr>
                        <a:t>Alignment of affiliation information</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400" b="1" i="0" u="none" strike="noStrike" dirty="0" smtClean="0">
                          <a:solidFill>
                            <a:srgbClr val="000000"/>
                          </a:solidFill>
                          <a:effectLst/>
                          <a:latin typeface="Arial" panose="020B0604020202020204" pitchFamily="34" charset="0"/>
                          <a:cs typeface="Arial" panose="020B0604020202020204" pitchFamily="34" charset="0"/>
                        </a:rPr>
                        <a:t>TBC</a:t>
                      </a:r>
                      <a:endParaRPr lang="en-GB" sz="1400" b="1"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i="0" u="none" strike="noStrike" dirty="0">
                          <a:solidFill>
                            <a:srgbClr val="434343"/>
                          </a:solidFill>
                          <a:effectLst/>
                          <a:latin typeface="Arial" panose="020B0604020202020204" pitchFamily="34" charset="0"/>
                          <a:cs typeface="Arial" panose="020B0604020202020204" pitchFamily="34" charset="0"/>
                        </a:rPr>
                        <a:t>Sep 2019</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GB" sz="1400" b="1" i="0" u="none" strike="noStrike" dirty="0">
                          <a:solidFill>
                            <a:srgbClr val="434343"/>
                          </a:solidFill>
                          <a:effectLst/>
                          <a:latin typeface="Arial" panose="020B0604020202020204" pitchFamily="34" charset="0"/>
                          <a:cs typeface="Arial" panose="020B0604020202020204" pitchFamily="34" charset="0"/>
                        </a:rPr>
                        <a:t>Sep 2019</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GB" sz="1400" b="1" dirty="0" smtClean="0">
                          <a:effectLst/>
                          <a:latin typeface="Arial" panose="020B0604020202020204" pitchFamily="34" charset="0"/>
                          <a:cs typeface="Arial" panose="020B0604020202020204" pitchFamily="34" charset="0"/>
                        </a:rPr>
                        <a:t>Sept 2019</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672994958"/>
                  </a:ext>
                </a:extLst>
              </a:tr>
              <a:tr h="398866">
                <a:tc>
                  <a:txBody>
                    <a:bodyPr/>
                    <a:lstStyle/>
                    <a:p>
                      <a:pPr rtl="0" fontAlgn="ctr">
                        <a:spcBef>
                          <a:spcPts val="0"/>
                        </a:spcBef>
                        <a:spcAft>
                          <a:spcPts val="0"/>
                        </a:spcAft>
                      </a:pPr>
                      <a:r>
                        <a:rPr lang="en-GB" sz="1300" b="1" i="0" u="none" strike="noStrike" dirty="0">
                          <a:solidFill>
                            <a:srgbClr val="FFFFFF"/>
                          </a:solidFill>
                          <a:effectLst/>
                          <a:latin typeface="Arial" panose="020B0604020202020204" pitchFamily="34" charset="0"/>
                        </a:rPr>
                        <a:t>Alignment of assurance information</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400" b="1" i="0" u="none" strike="noStrike" dirty="0">
                          <a:solidFill>
                            <a:srgbClr val="434343"/>
                          </a:solidFill>
                          <a:effectLst/>
                          <a:latin typeface="Arial" panose="020B0604020202020204" pitchFamily="34" charset="0"/>
                          <a:cs typeface="Arial" panose="020B0604020202020204" pitchFamily="34" charset="0"/>
                        </a:rPr>
                        <a:t>TBD</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i="0" u="none" strike="noStrike" dirty="0">
                          <a:solidFill>
                            <a:srgbClr val="434343"/>
                          </a:solidFill>
                          <a:effectLst/>
                          <a:latin typeface="Arial" panose="020B0604020202020204" pitchFamily="34" charset="0"/>
                          <a:cs typeface="Arial" panose="020B0604020202020204" pitchFamily="34" charset="0"/>
                        </a:rPr>
                        <a:t>TBD</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i="0" u="none" strike="noStrike" dirty="0">
                          <a:solidFill>
                            <a:srgbClr val="434343"/>
                          </a:solidFill>
                          <a:effectLst/>
                          <a:latin typeface="Arial" panose="020B0604020202020204" pitchFamily="34" charset="0"/>
                          <a:cs typeface="Arial" panose="020B0604020202020204" pitchFamily="34" charset="0"/>
                        </a:rPr>
                        <a:t>TBD</a:t>
                      </a:r>
                      <a:endParaRPr lang="en-GB" sz="1400"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dirty="0" smtClean="0">
                          <a:effectLst/>
                          <a:latin typeface="Arial" panose="020B0604020202020204" pitchFamily="34" charset="0"/>
                          <a:cs typeface="Arial" panose="020B0604020202020204" pitchFamily="34" charset="0"/>
                        </a:rPr>
                        <a:t>TBD</a:t>
                      </a:r>
                      <a:endParaRPr lang="en-GB" sz="1400" b="1" dirty="0">
                        <a:effectLst/>
                        <a:latin typeface="Arial" panose="020B0604020202020204" pitchFamily="34" charset="0"/>
                        <a:cs typeface="Arial" panose="020B0604020202020204" pitchFamily="34" charset="0"/>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4118088121"/>
                  </a:ext>
                </a:extLst>
              </a:tr>
              <a:tr h="635627">
                <a:tc>
                  <a:txBody>
                    <a:bodyPr/>
                    <a:lstStyle/>
                    <a:p>
                      <a:pPr rtl="0" fontAlgn="ctr">
                        <a:spcBef>
                          <a:spcPts val="0"/>
                        </a:spcBef>
                        <a:spcAft>
                          <a:spcPts val="0"/>
                        </a:spcAft>
                      </a:pPr>
                      <a:r>
                        <a:rPr lang="en-GB" sz="1400" b="1" i="0" u="none" strike="noStrike" dirty="0">
                          <a:solidFill>
                            <a:srgbClr val="FFFFFF"/>
                          </a:solidFill>
                          <a:effectLst/>
                          <a:latin typeface="Arial" panose="020B0604020202020204" pitchFamily="34" charset="0"/>
                        </a:rPr>
                        <a:t>Alignment of privacy statements</a:t>
                      </a:r>
                      <a:endParaRPr lang="en-GB" dirty="0">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cs typeface="Arial" panose="020B0604020202020204" pitchFamily="34" charset="0"/>
                        </a:rPr>
                        <a:t>✓</a:t>
                      </a:r>
                      <a:endParaRPr lang="en-GB">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B6D7A8"/>
                          </a:solidFill>
                          <a:effectLst/>
                          <a:uLnTx/>
                          <a:uFillTx/>
                          <a:latin typeface="Arial" panose="020B0604020202020204" pitchFamily="34" charset="0"/>
                          <a:ea typeface="+mn-ea"/>
                          <a:cs typeface="Arial" panose="020B0604020202020204" pitchFamily="34" charset="0"/>
                        </a:rPr>
                        <a:t>✓</a:t>
                      </a: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3000" b="0" i="0" u="none" strike="noStrike" dirty="0">
                          <a:solidFill>
                            <a:srgbClr val="B6D7A8"/>
                          </a:solidFill>
                          <a:effectLst/>
                          <a:latin typeface="Arial" panose="020B0604020202020204" pitchFamily="34" charset="0"/>
                          <a:cs typeface="Arial" panose="020B0604020202020204" pitchFamily="34" charset="0"/>
                        </a:rPr>
                        <a:t>✓</a:t>
                      </a:r>
                      <a:endParaRPr lang="en-GB" dirty="0">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kumimoji="0" lang="en-GB" sz="3000" b="0" i="0" u="none" strike="noStrike" kern="1200" cap="none" spc="0" normalizeH="0" baseline="0" noProof="0" dirty="0" smtClean="0">
                          <a:ln>
                            <a:noFill/>
                          </a:ln>
                          <a:solidFill>
                            <a:srgbClr val="B6D7A8"/>
                          </a:solidFill>
                          <a:effectLst/>
                          <a:uLnTx/>
                          <a:uFillTx/>
                          <a:latin typeface="Arial" panose="020B0604020202020204" pitchFamily="34" charset="0"/>
                          <a:ea typeface="+mn-ea"/>
                          <a:cs typeface="Arial" panose="020B0604020202020204" pitchFamily="34" charset="0"/>
                        </a:rPr>
                        <a:t>✓</a:t>
                      </a:r>
                      <a:endParaRPr lang="en-GB" dirty="0">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3110584569"/>
                  </a:ext>
                </a:extLst>
              </a:tr>
              <a:tr h="635627">
                <a:tc>
                  <a:txBody>
                    <a:bodyPr/>
                    <a:lstStyle/>
                    <a:p>
                      <a:pPr rtl="0" fontAlgn="ctr">
                        <a:spcBef>
                          <a:spcPts val="0"/>
                        </a:spcBef>
                        <a:spcAft>
                          <a:spcPts val="0"/>
                        </a:spcAft>
                      </a:pPr>
                      <a:r>
                        <a:rPr lang="en-GB" sz="1400" b="1" i="0" u="none" strike="noStrike" dirty="0">
                          <a:solidFill>
                            <a:srgbClr val="FFFFFF"/>
                          </a:solidFill>
                          <a:effectLst/>
                          <a:latin typeface="Arial" panose="020B0604020202020204" pitchFamily="34" charset="0"/>
                        </a:rPr>
                        <a:t>Alignment of operational security and </a:t>
                      </a:r>
                      <a:r>
                        <a:rPr lang="en-GB" sz="1400" b="1" i="0" u="none" strike="noStrike" dirty="0" smtClean="0">
                          <a:solidFill>
                            <a:srgbClr val="FFFFFF"/>
                          </a:solidFill>
                          <a:effectLst/>
                          <a:latin typeface="Arial" panose="020B0604020202020204" pitchFamily="34" charset="0"/>
                        </a:rPr>
                        <a:t/>
                      </a:r>
                      <a:br>
                        <a:rPr lang="en-GB" sz="1400" b="1" i="0" u="none" strike="noStrike" dirty="0" smtClean="0">
                          <a:solidFill>
                            <a:srgbClr val="FFFFFF"/>
                          </a:solidFill>
                          <a:effectLst/>
                          <a:latin typeface="Arial" panose="020B0604020202020204" pitchFamily="34" charset="0"/>
                        </a:rPr>
                      </a:br>
                      <a:r>
                        <a:rPr lang="en-GB" sz="1400" b="1" i="0" u="none" strike="noStrike" dirty="0" smtClean="0">
                          <a:solidFill>
                            <a:srgbClr val="FFFFFF"/>
                          </a:solidFill>
                          <a:effectLst/>
                          <a:latin typeface="Arial" panose="020B0604020202020204" pitchFamily="34" charset="0"/>
                        </a:rPr>
                        <a:t>incident </a:t>
                      </a:r>
                      <a:r>
                        <a:rPr lang="en-GB" sz="1400" b="1" i="0" u="none" strike="noStrike" dirty="0">
                          <a:solidFill>
                            <a:srgbClr val="FFFFFF"/>
                          </a:solidFill>
                          <a:effectLst/>
                          <a:latin typeface="Arial" panose="020B0604020202020204" pitchFamily="34" charset="0"/>
                        </a:rPr>
                        <a:t>response policies</a:t>
                      </a:r>
                      <a:endParaRPr lang="en-GB" dirty="0">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3000" b="0" i="0" u="none" strike="noStrike" dirty="0">
                          <a:solidFill>
                            <a:srgbClr val="B6D7A8"/>
                          </a:solidFill>
                          <a:effectLst/>
                          <a:latin typeface="Arial" panose="020B0604020202020204" pitchFamily="34" charset="0"/>
                          <a:cs typeface="Arial" panose="020B0604020202020204" pitchFamily="34" charset="0"/>
                        </a:rPr>
                        <a:t>✓</a:t>
                      </a:r>
                      <a:endParaRPr lang="en-GB" dirty="0">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cs typeface="Arial" panose="020B0604020202020204" pitchFamily="34" charset="0"/>
                        </a:rPr>
                        <a:t>✓</a:t>
                      </a:r>
                      <a:endParaRPr lang="en-GB">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cs typeface="Arial" panose="020B0604020202020204" pitchFamily="34" charset="0"/>
                        </a:rPr>
                        <a:t>✓</a:t>
                      </a:r>
                      <a:endParaRPr lang="en-GB">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kumimoji="0" lang="en-GB" sz="3000" b="0" i="0" u="none" strike="noStrike" kern="1200" cap="none" spc="0" normalizeH="0" baseline="0" noProof="0" dirty="0" smtClean="0">
                          <a:ln>
                            <a:noFill/>
                          </a:ln>
                          <a:solidFill>
                            <a:srgbClr val="B6D7A8"/>
                          </a:solidFill>
                          <a:effectLst/>
                          <a:uLnTx/>
                          <a:uFillTx/>
                          <a:latin typeface="Arial" panose="020B0604020202020204" pitchFamily="34" charset="0"/>
                          <a:ea typeface="+mn-ea"/>
                          <a:cs typeface="Arial" panose="020B0604020202020204" pitchFamily="34" charset="0"/>
                        </a:rPr>
                        <a:t>✓</a:t>
                      </a:r>
                      <a:endParaRPr lang="en-GB" dirty="0">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3935363562"/>
                  </a:ext>
                </a:extLst>
              </a:tr>
              <a:tr h="635627">
                <a:tc>
                  <a:txBody>
                    <a:bodyPr/>
                    <a:lstStyle/>
                    <a:p>
                      <a:pPr rtl="0" fontAlgn="ctr">
                        <a:spcBef>
                          <a:spcPts val="0"/>
                        </a:spcBef>
                        <a:spcAft>
                          <a:spcPts val="0"/>
                        </a:spcAft>
                      </a:pPr>
                      <a:r>
                        <a:rPr lang="en-GB" sz="1400" b="1" i="0" u="none" strike="noStrike" dirty="0">
                          <a:solidFill>
                            <a:srgbClr val="FFFFFF"/>
                          </a:solidFill>
                          <a:effectLst/>
                          <a:latin typeface="Arial" panose="020B0604020202020204" pitchFamily="34" charset="0"/>
                        </a:rPr>
                        <a:t>Alignment of Acceptable Use Policies (AUPs)</a:t>
                      </a:r>
                      <a:endParaRPr lang="en-GB" dirty="0">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400" b="1" i="0" u="none" strike="noStrike" dirty="0" smtClean="0">
                          <a:solidFill>
                            <a:srgbClr val="515151"/>
                          </a:solidFill>
                          <a:effectLst/>
                          <a:latin typeface="Arial" panose="020B0604020202020204" pitchFamily="34" charset="0"/>
                          <a:cs typeface="Arial" panose="020B0604020202020204" pitchFamily="34" charset="0"/>
                        </a:rPr>
                        <a:t>July </a:t>
                      </a:r>
                      <a:r>
                        <a:rPr lang="en-GB" sz="1400" b="1" i="0" u="none" strike="noStrike" dirty="0">
                          <a:solidFill>
                            <a:srgbClr val="515151"/>
                          </a:solidFill>
                          <a:effectLst/>
                          <a:latin typeface="Arial" panose="020B0604020202020204" pitchFamily="34" charset="0"/>
                          <a:cs typeface="Arial" panose="020B0604020202020204" pitchFamily="34" charset="0"/>
                        </a:rPr>
                        <a:t>2019</a:t>
                      </a:r>
                      <a:endParaRPr lang="en-GB" sz="1400" b="1" dirty="0">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B6D7A8"/>
                          </a:solidFill>
                          <a:effectLst/>
                          <a:uLnTx/>
                          <a:uFillTx/>
                          <a:latin typeface="Arial" panose="020B0604020202020204" pitchFamily="34" charset="0"/>
                          <a:ea typeface="+mn-ea"/>
                          <a:cs typeface="Arial" panose="020B0604020202020204" pitchFamily="34" charset="0"/>
                        </a:rPr>
                        <a:t>✓</a:t>
                      </a:r>
                      <a:endParaRPr kumimoji="0" lang="en-GB"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3000" b="0" i="0" u="none" strike="noStrike" dirty="0">
                          <a:solidFill>
                            <a:srgbClr val="B6D7A8"/>
                          </a:solidFill>
                          <a:effectLst/>
                          <a:latin typeface="Arial" panose="020B0604020202020204" pitchFamily="34" charset="0"/>
                          <a:cs typeface="Arial" panose="020B0604020202020204" pitchFamily="34" charset="0"/>
                        </a:rPr>
                        <a:t>✓</a:t>
                      </a:r>
                      <a:endParaRPr lang="en-GB" dirty="0">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dirty="0" smtClean="0">
                          <a:effectLst/>
                          <a:latin typeface="Arial" panose="020B0604020202020204" pitchFamily="34" charset="0"/>
                          <a:cs typeface="Arial" panose="020B0604020202020204" pitchFamily="34" charset="0"/>
                        </a:rPr>
                        <a:t>Sept 2019</a:t>
                      </a:r>
                      <a:endParaRPr lang="en-GB" sz="1400" b="1" dirty="0">
                        <a:effectLst/>
                        <a:latin typeface="Arial" panose="020B0604020202020204" pitchFamily="34" charset="0"/>
                        <a:cs typeface="Arial" panose="020B0604020202020204" pitchFamily="34" charset="0"/>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2694539315"/>
                  </a:ext>
                </a:extLst>
              </a:tr>
            </a:tbl>
          </a:graphicData>
        </a:graphic>
      </p:graphicFrame>
      <p:pic>
        <p:nvPicPr>
          <p:cNvPr id="8" name="Picture 7"/>
          <p:cNvPicPr>
            <a:picLocks noChangeAspect="1"/>
          </p:cNvPicPr>
          <p:nvPr/>
        </p:nvPicPr>
        <p:blipFill>
          <a:blip r:embed="rId2"/>
          <a:stretch>
            <a:fillRect/>
          </a:stretch>
        </p:blipFill>
        <p:spPr>
          <a:xfrm>
            <a:off x="10931129" y="3075677"/>
            <a:ext cx="1264362" cy="1620682"/>
          </a:xfrm>
          <a:prstGeom prst="rect">
            <a:avLst/>
          </a:prstGeom>
        </p:spPr>
      </p:pic>
    </p:spTree>
    <p:extLst>
      <p:ext uri="{BB962C8B-B14F-4D97-AF65-F5344CB8AC3E}">
        <p14:creationId xmlns:p14="http://schemas.microsoft.com/office/powerpoint/2010/main" val="398975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CFEE91-7447-CD4A-894B-594E0863B2C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2</a:t>
            </a:fld>
            <a:endParaRPr lang="en-GB"/>
          </a:p>
        </p:txBody>
      </p:sp>
      <p:sp>
        <p:nvSpPr>
          <p:cNvPr id="4" name="Title 3">
            <a:extLst>
              <a:ext uri="{FF2B5EF4-FFF2-40B4-BE49-F238E27FC236}">
                <a16:creationId xmlns:a16="http://schemas.microsoft.com/office/drawing/2014/main" id="{F6B1F97F-E08F-734C-A754-0E0A0C9DFCC0}"/>
              </a:ext>
            </a:extLst>
          </p:cNvPr>
          <p:cNvSpPr>
            <a:spLocks noGrp="1"/>
          </p:cNvSpPr>
          <p:nvPr>
            <p:ph type="title"/>
          </p:nvPr>
        </p:nvSpPr>
        <p:spPr/>
        <p:txBody>
          <a:bodyPr/>
          <a:lstStyle/>
          <a:p>
            <a:r>
              <a:rPr lang="en-US" dirty="0" smtClean="0"/>
              <a:t>AARC – leverage </a:t>
            </a:r>
            <a:r>
              <a:rPr lang="en-US" dirty="0" smtClean="0">
                <a:solidFill>
                  <a:srgbClr val="F57A1E"/>
                </a:solidFill>
              </a:rPr>
              <a:t>federated identity </a:t>
            </a:r>
            <a:r>
              <a:rPr lang="en-US" dirty="0" smtClean="0"/>
              <a:t>to </a:t>
            </a:r>
            <a:r>
              <a:rPr lang="en-US" dirty="0" smtClean="0">
                <a:solidFill>
                  <a:srgbClr val="F57A1E"/>
                </a:solidFill>
              </a:rPr>
              <a:t>facilitate research collaboration</a:t>
            </a:r>
            <a:endParaRPr lang="en-US" dirty="0">
              <a:solidFill>
                <a:srgbClr val="F57A1E"/>
              </a:solidFill>
            </a:endParaRPr>
          </a:p>
        </p:txBody>
      </p:sp>
      <p:sp>
        <p:nvSpPr>
          <p:cNvPr id="11" name="Rounded Rectangle 10">
            <a:extLst>
              <a:ext uri="{FF2B5EF4-FFF2-40B4-BE49-F238E27FC236}">
                <a16:creationId xmlns:a16="http://schemas.microsoft.com/office/drawing/2014/main" id="{389E29A5-4A21-AC4D-A2BC-28F1B56A193C}"/>
              </a:ext>
            </a:extLst>
          </p:cNvPr>
          <p:cNvSpPr/>
          <p:nvPr/>
        </p:nvSpPr>
        <p:spPr>
          <a:xfrm>
            <a:off x="761319" y="1400349"/>
            <a:ext cx="4061211" cy="2354528"/>
          </a:xfrm>
          <a:prstGeom prst="roundRect">
            <a:avLst/>
          </a:prstGeom>
          <a:noFill/>
          <a:ln w="76200">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Aft>
                <a:spcPts val="2400"/>
              </a:spcAft>
            </a:pPr>
            <a:r>
              <a:rPr lang="en-GB" sz="3600" dirty="0">
                <a:solidFill>
                  <a:srgbClr val="003F5E"/>
                </a:solidFill>
                <a:latin typeface="Calibri" panose="020F0502020204030204" pitchFamily="34" charset="0"/>
                <a:cs typeface="Calibri" panose="020F0502020204030204" pitchFamily="34" charset="0"/>
              </a:rPr>
              <a:t>Identity </a:t>
            </a:r>
            <a:r>
              <a:rPr lang="en-GB" sz="3600" dirty="0" smtClean="0">
                <a:solidFill>
                  <a:srgbClr val="003F5E"/>
                </a:solidFill>
                <a:latin typeface="Calibri" panose="020F0502020204030204" pitchFamily="34" charset="0"/>
                <a:cs typeface="Calibri" panose="020F0502020204030204" pitchFamily="34" charset="0"/>
              </a:rPr>
              <a:t>Federation  &amp; eduGAIN</a:t>
            </a:r>
          </a:p>
        </p:txBody>
      </p:sp>
      <p:sp>
        <p:nvSpPr>
          <p:cNvPr id="12" name="Rounded Rectangle 11">
            <a:extLst>
              <a:ext uri="{FF2B5EF4-FFF2-40B4-BE49-F238E27FC236}">
                <a16:creationId xmlns:a16="http://schemas.microsoft.com/office/drawing/2014/main" id="{6D8B234D-2975-0749-A4A4-FAFC3495CF8F}"/>
              </a:ext>
            </a:extLst>
          </p:cNvPr>
          <p:cNvSpPr/>
          <p:nvPr/>
        </p:nvSpPr>
        <p:spPr>
          <a:xfrm>
            <a:off x="7456489" y="1400348"/>
            <a:ext cx="3986391" cy="2354529"/>
          </a:xfrm>
          <a:prstGeom prst="roundRect">
            <a:avLst/>
          </a:prstGeom>
          <a:noFill/>
          <a:ln w="76200">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Aft>
                <a:spcPts val="2400"/>
              </a:spcAft>
            </a:pPr>
            <a:r>
              <a:rPr lang="en-GB" sz="3600" dirty="0">
                <a:solidFill>
                  <a:srgbClr val="003F5E"/>
                </a:solidFill>
                <a:latin typeface="Calibri" panose="020F0502020204030204" pitchFamily="34" charset="0"/>
                <a:cs typeface="Calibri" panose="020F0502020204030204" pitchFamily="34" charset="0"/>
              </a:rPr>
              <a:t>Research   </a:t>
            </a:r>
            <a:r>
              <a:rPr lang="en-GB" sz="3600" dirty="0" smtClean="0">
                <a:solidFill>
                  <a:srgbClr val="003F5E"/>
                </a:solidFill>
                <a:latin typeface="Calibri" panose="020F0502020204030204" pitchFamily="34" charset="0"/>
                <a:cs typeface="Calibri" panose="020F0502020204030204" pitchFamily="34" charset="0"/>
              </a:rPr>
              <a:t>collaborations</a:t>
            </a:r>
          </a:p>
        </p:txBody>
      </p:sp>
      <p:pic>
        <p:nvPicPr>
          <p:cNvPr id="5" name="Picture 4">
            <a:extLst>
              <a:ext uri="{FF2B5EF4-FFF2-40B4-BE49-F238E27FC236}">
                <a16:creationId xmlns:a16="http://schemas.microsoft.com/office/drawing/2014/main" id="{178F54A8-A3DD-0548-949B-38F548F07D22}"/>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4394855" y="1400212"/>
            <a:ext cx="3657924" cy="2108257"/>
          </a:xfrm>
          <a:prstGeom prst="rect">
            <a:avLst/>
          </a:prstGeom>
        </p:spPr>
      </p:pic>
      <p:cxnSp>
        <p:nvCxnSpPr>
          <p:cNvPr id="50" name="Straight Connector 49"/>
          <p:cNvCxnSpPr/>
          <p:nvPr/>
        </p:nvCxnSpPr>
        <p:spPr>
          <a:xfrm>
            <a:off x="3098401" y="3053996"/>
            <a:ext cx="7917782" cy="0"/>
          </a:xfrm>
          <a:prstGeom prst="line">
            <a:avLst/>
          </a:prstGeom>
          <a:ln>
            <a:solidFill>
              <a:srgbClr val="F57A1E"/>
            </a:solidFill>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5"/>
          <a:stretch>
            <a:fillRect/>
          </a:stretch>
        </p:blipFill>
        <p:spPr>
          <a:xfrm>
            <a:off x="10850627" y="5816193"/>
            <a:ext cx="945791" cy="472895"/>
          </a:xfrm>
          <a:prstGeom prst="rect">
            <a:avLst/>
          </a:prstGeom>
        </p:spPr>
      </p:pic>
      <p:pic>
        <p:nvPicPr>
          <p:cNvPr id="52" name="Picture 2" descr="https://aarc-project.eu/wp-content/uploads/2017/06/INAF-300x2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9875" y="5371829"/>
            <a:ext cx="1535905" cy="102393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7"/>
          <a:stretch>
            <a:fillRect/>
          </a:stretch>
        </p:blipFill>
        <p:spPr>
          <a:xfrm>
            <a:off x="332672" y="4573896"/>
            <a:ext cx="1086079" cy="473926"/>
          </a:xfrm>
          <a:prstGeom prst="rect">
            <a:avLst/>
          </a:prstGeom>
        </p:spPr>
      </p:pic>
      <p:pic>
        <p:nvPicPr>
          <p:cNvPr id="55" name="Picture 54"/>
          <p:cNvPicPr>
            <a:picLocks noChangeAspect="1"/>
          </p:cNvPicPr>
          <p:nvPr/>
        </p:nvPicPr>
        <p:blipFill>
          <a:blip r:embed="rId8"/>
          <a:stretch>
            <a:fillRect/>
          </a:stretch>
        </p:blipFill>
        <p:spPr>
          <a:xfrm>
            <a:off x="272239" y="5488821"/>
            <a:ext cx="1078353" cy="605977"/>
          </a:xfrm>
          <a:prstGeom prst="rect">
            <a:avLst/>
          </a:prstGeom>
        </p:spPr>
      </p:pic>
      <p:pic>
        <p:nvPicPr>
          <p:cNvPr id="56" name="Picture 55"/>
          <p:cNvPicPr>
            <a:picLocks noChangeAspect="1"/>
          </p:cNvPicPr>
          <p:nvPr/>
        </p:nvPicPr>
        <p:blipFill>
          <a:blip r:embed="rId9"/>
          <a:stretch>
            <a:fillRect/>
          </a:stretch>
        </p:blipFill>
        <p:spPr>
          <a:xfrm>
            <a:off x="3014150" y="5695382"/>
            <a:ext cx="1104092" cy="515781"/>
          </a:xfrm>
          <a:prstGeom prst="rect">
            <a:avLst/>
          </a:prstGeom>
        </p:spPr>
      </p:pic>
      <p:pic>
        <p:nvPicPr>
          <p:cNvPr id="57" name="Picture 56"/>
          <p:cNvPicPr>
            <a:picLocks noChangeAspect="1"/>
          </p:cNvPicPr>
          <p:nvPr/>
        </p:nvPicPr>
        <p:blipFill>
          <a:blip r:embed="rId10"/>
          <a:stretch>
            <a:fillRect/>
          </a:stretch>
        </p:blipFill>
        <p:spPr>
          <a:xfrm>
            <a:off x="2928812" y="4390498"/>
            <a:ext cx="1109479" cy="420361"/>
          </a:xfrm>
          <a:prstGeom prst="rect">
            <a:avLst/>
          </a:prstGeom>
        </p:spPr>
      </p:pic>
      <p:pic>
        <p:nvPicPr>
          <p:cNvPr id="58" name="Picture 57"/>
          <p:cNvPicPr>
            <a:picLocks noChangeAspect="1"/>
          </p:cNvPicPr>
          <p:nvPr/>
        </p:nvPicPr>
        <p:blipFill>
          <a:blip r:embed="rId11"/>
          <a:stretch>
            <a:fillRect/>
          </a:stretch>
        </p:blipFill>
        <p:spPr>
          <a:xfrm>
            <a:off x="6223817" y="5055209"/>
            <a:ext cx="622402" cy="574542"/>
          </a:xfrm>
          <a:prstGeom prst="rect">
            <a:avLst/>
          </a:prstGeom>
        </p:spPr>
      </p:pic>
      <p:pic>
        <p:nvPicPr>
          <p:cNvPr id="59" name="Picture 58"/>
          <p:cNvPicPr>
            <a:picLocks noChangeAspect="1"/>
          </p:cNvPicPr>
          <p:nvPr/>
        </p:nvPicPr>
        <p:blipFill>
          <a:blip r:embed="rId12"/>
          <a:stretch>
            <a:fillRect/>
          </a:stretch>
        </p:blipFill>
        <p:spPr>
          <a:xfrm>
            <a:off x="11105671" y="4957895"/>
            <a:ext cx="557383" cy="607356"/>
          </a:xfrm>
          <a:prstGeom prst="rect">
            <a:avLst/>
          </a:prstGeom>
        </p:spPr>
      </p:pic>
      <p:pic>
        <p:nvPicPr>
          <p:cNvPr id="60" name="Picture 59"/>
          <p:cNvPicPr>
            <a:picLocks noChangeAspect="1"/>
          </p:cNvPicPr>
          <p:nvPr/>
        </p:nvPicPr>
        <p:blipFill>
          <a:blip r:embed="rId13"/>
          <a:stretch>
            <a:fillRect/>
          </a:stretch>
        </p:blipFill>
        <p:spPr>
          <a:xfrm>
            <a:off x="10610574" y="4542885"/>
            <a:ext cx="1073445" cy="228261"/>
          </a:xfrm>
          <a:prstGeom prst="rect">
            <a:avLst/>
          </a:prstGeom>
        </p:spPr>
      </p:pic>
      <p:pic>
        <p:nvPicPr>
          <p:cNvPr id="61" name="Picture 60" descr="surfnet.gif"/>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572648" y="5629751"/>
            <a:ext cx="1142991" cy="476246"/>
          </a:xfrm>
          <a:prstGeom prst="rect">
            <a:avLst/>
          </a:prstGeom>
        </p:spPr>
      </p:pic>
      <p:pic>
        <p:nvPicPr>
          <p:cNvPr id="62" name="Picture 61" descr="CESnet.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38848" y="4604361"/>
            <a:ext cx="976046" cy="430269"/>
          </a:xfrm>
          <a:prstGeom prst="rect">
            <a:avLst/>
          </a:prstGeom>
        </p:spPr>
      </p:pic>
      <p:pic>
        <p:nvPicPr>
          <p:cNvPr id="63" name="Picture 8" descr="ogo_fzj"/>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85707" y="4707644"/>
            <a:ext cx="1066759" cy="3269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snc"/>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43151" y="5060175"/>
            <a:ext cx="755250" cy="46551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6" descr="tfc"/>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66066" y="4656126"/>
            <a:ext cx="1176573" cy="35581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14415" y="5488821"/>
            <a:ext cx="531715" cy="298412"/>
          </a:xfrm>
          <a:prstGeom prst="rect">
            <a:avLst/>
          </a:prstGeom>
        </p:spPr>
      </p:pic>
      <p:pic>
        <p:nvPicPr>
          <p:cNvPr id="68" name="Picture 6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05965" y="5910991"/>
            <a:ext cx="434387" cy="424762"/>
          </a:xfrm>
          <a:prstGeom prst="rect">
            <a:avLst/>
          </a:prstGeom>
        </p:spPr>
      </p:pic>
      <p:pic>
        <p:nvPicPr>
          <p:cNvPr id="69" name="Picture 6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25500" y="5858739"/>
            <a:ext cx="487749" cy="487749"/>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94044" y="4390896"/>
            <a:ext cx="1098610" cy="593249"/>
          </a:xfrm>
          <a:prstGeom prst="rect">
            <a:avLst/>
          </a:prstGeom>
        </p:spPr>
      </p:pic>
      <p:pic>
        <p:nvPicPr>
          <p:cNvPr id="71" name="Picture 7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59374" y="5371829"/>
            <a:ext cx="874317" cy="539162"/>
          </a:xfrm>
          <a:prstGeom prst="rect">
            <a:avLst/>
          </a:prstGeom>
        </p:spPr>
      </p:pic>
      <p:pic>
        <p:nvPicPr>
          <p:cNvPr id="72" name="Picture 7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24617" y="5432017"/>
            <a:ext cx="736046" cy="382744"/>
          </a:xfrm>
          <a:prstGeom prst="rect">
            <a:avLst/>
          </a:prstGeom>
        </p:spPr>
      </p:pic>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314507" y="4625712"/>
            <a:ext cx="950971" cy="408918"/>
          </a:xfrm>
          <a:prstGeom prst="rect">
            <a:avLst/>
          </a:prstGeom>
        </p:spPr>
      </p:pic>
      <p:pic>
        <p:nvPicPr>
          <p:cNvPr id="74" name="Picture 4" descr="https://aarc-project.eu/wp-content/uploads/2017/06/BBMRI-300x95.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91190" y="5620164"/>
            <a:ext cx="1408228" cy="44593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A5E0F946-0C42-1B49-9A50-24938561267D}"/>
              </a:ext>
            </a:extLst>
          </p:cNvPr>
          <p:cNvPicPr>
            <a:picLocks noChangeAspect="1"/>
          </p:cNvPicPr>
          <p:nvPr/>
        </p:nvPicPr>
        <p:blipFill>
          <a:blip r:embed="rId27"/>
          <a:stretch>
            <a:fillRect/>
          </a:stretch>
        </p:blipFill>
        <p:spPr>
          <a:xfrm>
            <a:off x="8457516" y="4658121"/>
            <a:ext cx="761383" cy="761383"/>
          </a:xfrm>
          <a:prstGeom prst="rect">
            <a:avLst/>
          </a:prstGeom>
        </p:spPr>
      </p:pic>
      <p:pic>
        <p:nvPicPr>
          <p:cNvPr id="76" name="Picture 7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11674" y="5232469"/>
            <a:ext cx="801448" cy="311140"/>
          </a:xfrm>
          <a:prstGeom prst="rect">
            <a:avLst/>
          </a:prstGeom>
        </p:spPr>
      </p:pic>
      <p:pic>
        <p:nvPicPr>
          <p:cNvPr id="54" name="Picture 53"/>
          <p:cNvPicPr>
            <a:picLocks noChangeAspect="1"/>
          </p:cNvPicPr>
          <p:nvPr/>
        </p:nvPicPr>
        <p:blipFill>
          <a:blip r:embed="rId29"/>
          <a:stretch>
            <a:fillRect/>
          </a:stretch>
        </p:blipFill>
        <p:spPr>
          <a:xfrm>
            <a:off x="5290082" y="4208399"/>
            <a:ext cx="766129" cy="749369"/>
          </a:xfrm>
          <a:prstGeom prst="rect">
            <a:avLst/>
          </a:prstGeom>
        </p:spPr>
      </p:pic>
    </p:spTree>
    <p:extLst>
      <p:ext uri="{BB962C8B-B14F-4D97-AF65-F5344CB8AC3E}">
        <p14:creationId xmlns:p14="http://schemas.microsoft.com/office/powerpoint/2010/main" val="3125646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20</a:t>
            </a:fld>
            <a:endParaRPr lang="en-GB"/>
          </a:p>
        </p:txBody>
      </p:sp>
      <p:sp>
        <p:nvSpPr>
          <p:cNvPr id="4" name="Title 3"/>
          <p:cNvSpPr>
            <a:spLocks noGrp="1"/>
          </p:cNvSpPr>
          <p:nvPr>
            <p:ph type="title"/>
          </p:nvPr>
        </p:nvSpPr>
        <p:spPr/>
        <p:txBody>
          <a:bodyPr/>
          <a:lstStyle/>
          <a:p>
            <a:r>
              <a:rPr lang="en-GB" dirty="0" smtClean="0"/>
              <a:t>AARC In </a:t>
            </a:r>
            <a:r>
              <a:rPr lang="en-GB" dirty="0"/>
              <a:t>Action – https://aarc-community.org/aarc-in-action/ </a:t>
            </a:r>
          </a:p>
        </p:txBody>
      </p:sp>
      <p:pic>
        <p:nvPicPr>
          <p:cNvPr id="8" name="Content Placeholder 7"/>
          <p:cNvPicPr>
            <a:picLocks noGrp="1" noChangeAspect="1"/>
          </p:cNvPicPr>
          <p:nvPr>
            <p:ph idx="1"/>
          </p:nvPr>
        </p:nvPicPr>
        <p:blipFill>
          <a:blip r:embed="rId2"/>
          <a:stretch>
            <a:fillRect/>
          </a:stretch>
        </p:blipFill>
        <p:spPr>
          <a:xfrm>
            <a:off x="0" y="1509712"/>
            <a:ext cx="6226803" cy="4737100"/>
          </a:xfrm>
          <a:prstGeom prst="rect">
            <a:avLst/>
          </a:prstGeom>
        </p:spPr>
      </p:pic>
      <p:pic>
        <p:nvPicPr>
          <p:cNvPr id="9" name="Picture 8"/>
          <p:cNvPicPr>
            <a:picLocks noChangeAspect="1"/>
          </p:cNvPicPr>
          <p:nvPr/>
        </p:nvPicPr>
        <p:blipFill>
          <a:blip r:embed="rId3"/>
          <a:stretch>
            <a:fillRect/>
          </a:stretch>
        </p:blipFill>
        <p:spPr>
          <a:xfrm>
            <a:off x="6008284" y="1509712"/>
            <a:ext cx="6183716" cy="4737101"/>
          </a:xfrm>
          <a:prstGeom prst="rect">
            <a:avLst/>
          </a:prstGeom>
        </p:spPr>
      </p:pic>
    </p:spTree>
    <p:extLst>
      <p:ext uri="{BB962C8B-B14F-4D97-AF65-F5344CB8AC3E}">
        <p14:creationId xmlns:p14="http://schemas.microsoft.com/office/powerpoint/2010/main" val="1515568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GB" dirty="0" smtClean="0"/>
              <a:t>davidg@nikhef.nl</a:t>
            </a:r>
            <a:endParaRPr lang="en-GB" dirty="0"/>
          </a:p>
        </p:txBody>
      </p:sp>
    </p:spTree>
    <p:extLst>
      <p:ext uri="{BB962C8B-B14F-4D97-AF65-F5344CB8AC3E}">
        <p14:creationId xmlns:p14="http://schemas.microsoft.com/office/powerpoint/2010/main" val="21579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1734D0C-3AA2-4540-BAC3-3EBCB654A2CB}"/>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6563A3D-44B3-1D49-BAAF-42F817136DC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3</a:t>
            </a:fld>
            <a:endParaRPr lang="en-GB"/>
          </a:p>
        </p:txBody>
      </p:sp>
      <p:sp>
        <p:nvSpPr>
          <p:cNvPr id="4" name="Title 3">
            <a:extLst>
              <a:ext uri="{FF2B5EF4-FFF2-40B4-BE49-F238E27FC236}">
                <a16:creationId xmlns:a16="http://schemas.microsoft.com/office/drawing/2014/main" id="{A9233E3E-0A9F-5043-9559-4BD68C6E19A1}"/>
              </a:ext>
            </a:extLst>
          </p:cNvPr>
          <p:cNvSpPr>
            <a:spLocks noGrp="1"/>
          </p:cNvSpPr>
          <p:nvPr>
            <p:ph type="title"/>
          </p:nvPr>
        </p:nvSpPr>
        <p:spPr>
          <a:xfrm>
            <a:off x="0" y="0"/>
            <a:ext cx="12191999" cy="765544"/>
          </a:xfrm>
          <a:solidFill>
            <a:srgbClr val="003F5E"/>
          </a:solidFill>
        </p:spPr>
        <p:txBody>
          <a:bodyPr>
            <a:normAutofit fontScale="90000"/>
          </a:bodyPr>
          <a:lstStyle/>
          <a:p>
            <a:pPr algn="ctr"/>
            <a:r>
              <a:rPr lang="en-US" sz="4800" dirty="0" smtClean="0">
                <a:solidFill>
                  <a:srgbClr val="F57B20"/>
                </a:solidFill>
              </a:rPr>
              <a:t>Where did we come from </a:t>
            </a:r>
            <a:r>
              <a:rPr lang="en-US" sz="4800" dirty="0" smtClean="0">
                <a:solidFill>
                  <a:srgbClr val="F57B20"/>
                </a:solidFill>
              </a:rPr>
              <a:t>&amp; </a:t>
            </a:r>
            <a:r>
              <a:rPr lang="en-US" sz="4800" dirty="0" smtClean="0">
                <a:solidFill>
                  <a:srgbClr val="F57B20"/>
                </a:solidFill>
              </a:rPr>
              <a:t>where should we go …</a:t>
            </a:r>
            <a:endParaRPr lang="en-US" sz="4800" dirty="0">
              <a:solidFill>
                <a:srgbClr val="F57B20"/>
              </a:solidFill>
            </a:endParaRPr>
          </a:p>
        </p:txBody>
      </p:sp>
      <p:pic>
        <p:nvPicPr>
          <p:cNvPr id="6" name="Picture 5">
            <a:extLst>
              <a:ext uri="{FF2B5EF4-FFF2-40B4-BE49-F238E27FC236}">
                <a16:creationId xmlns:a16="http://schemas.microsoft.com/office/drawing/2014/main" id="{FEB82DED-6448-2744-BC8A-EEF7A5BB83AF}"/>
              </a:ext>
            </a:extLst>
          </p:cNvPr>
          <p:cNvPicPr>
            <a:picLocks noChangeAspect="1"/>
          </p:cNvPicPr>
          <p:nvPr/>
        </p:nvPicPr>
        <p:blipFill>
          <a:blip r:embed="rId4"/>
          <a:stretch>
            <a:fillRect/>
          </a:stretch>
        </p:blipFill>
        <p:spPr>
          <a:xfrm>
            <a:off x="4148581" y="1574016"/>
            <a:ext cx="3558539" cy="5035668"/>
          </a:xfrm>
          <a:prstGeom prst="rect">
            <a:avLst/>
          </a:prstGeom>
        </p:spPr>
      </p:pic>
      <p:pic>
        <p:nvPicPr>
          <p:cNvPr id="7" name="Picture 6">
            <a:extLst>
              <a:ext uri="{FF2B5EF4-FFF2-40B4-BE49-F238E27FC236}">
                <a16:creationId xmlns:a16="http://schemas.microsoft.com/office/drawing/2014/main" id="{3F7E6222-ACD2-B645-80A6-D5BFF5C81090}"/>
              </a:ext>
            </a:extLst>
          </p:cNvPr>
          <p:cNvPicPr>
            <a:picLocks noChangeAspect="1"/>
          </p:cNvPicPr>
          <p:nvPr/>
        </p:nvPicPr>
        <p:blipFill rotWithShape="1">
          <a:blip r:embed="rId5">
            <a:alphaModFix amt="92000"/>
          </a:blip>
          <a:srcRect l="-1" t="1" r="-1" b="2083"/>
          <a:stretch/>
        </p:blipFill>
        <p:spPr>
          <a:xfrm>
            <a:off x="7826958" y="1574016"/>
            <a:ext cx="4002298" cy="5035668"/>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3533794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2FBF1A-2E1B-8642-812D-68E440EAFD93}"/>
              </a:ext>
            </a:extLst>
          </p:cNvPr>
          <p:cNvPicPr>
            <a:picLocks noChangeAspect="1"/>
          </p:cNvPicPr>
          <p:nvPr/>
        </p:nvPicPr>
        <p:blipFill>
          <a:blip r:embed="rId3"/>
          <a:stretch>
            <a:fillRect/>
          </a:stretch>
        </p:blipFill>
        <p:spPr>
          <a:xfrm>
            <a:off x="1" y="-1"/>
            <a:ext cx="12191999" cy="6858000"/>
          </a:xfrm>
          <a:prstGeom prst="rect">
            <a:avLst/>
          </a:prstGeom>
        </p:spPr>
      </p:pic>
      <p:sp>
        <p:nvSpPr>
          <p:cNvPr id="3" name="Slide Number Placeholder 2">
            <a:extLst>
              <a:ext uri="{FF2B5EF4-FFF2-40B4-BE49-F238E27FC236}">
                <a16:creationId xmlns:a16="http://schemas.microsoft.com/office/drawing/2014/main" id="{558E72DD-147E-3E40-972B-C66B9AF6955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4</a:t>
            </a:fld>
            <a:endParaRPr lang="en-GB"/>
          </a:p>
        </p:txBody>
      </p:sp>
      <p:grpSp>
        <p:nvGrpSpPr>
          <p:cNvPr id="14" name="Group 13">
            <a:extLst>
              <a:ext uri="{FF2B5EF4-FFF2-40B4-BE49-F238E27FC236}">
                <a16:creationId xmlns:a16="http://schemas.microsoft.com/office/drawing/2014/main" id="{2CE683A8-F0D9-7E4C-8AB5-1EB737A6402C}"/>
              </a:ext>
            </a:extLst>
          </p:cNvPr>
          <p:cNvGrpSpPr/>
          <p:nvPr/>
        </p:nvGrpSpPr>
        <p:grpSpPr>
          <a:xfrm>
            <a:off x="486935" y="2133600"/>
            <a:ext cx="2769095" cy="2752460"/>
            <a:chOff x="4835665" y="2027211"/>
            <a:chExt cx="1828800" cy="1828800"/>
          </a:xfrm>
        </p:grpSpPr>
        <p:sp>
          <p:nvSpPr>
            <p:cNvPr id="15" name="Oval 14">
              <a:extLst>
                <a:ext uri="{FF2B5EF4-FFF2-40B4-BE49-F238E27FC236}">
                  <a16:creationId xmlns:a16="http://schemas.microsoft.com/office/drawing/2014/main" id="{747BC476-6F01-E14A-8AC1-B7D1CB343969}"/>
                </a:ext>
              </a:extLst>
            </p:cNvPr>
            <p:cNvSpPr/>
            <p:nvPr/>
          </p:nvSpPr>
          <p:spPr>
            <a:xfrm>
              <a:off x="4835665" y="2027211"/>
              <a:ext cx="1828800" cy="18288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3A1BA98-7383-7F4B-A39B-70270F865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185" y="2734463"/>
              <a:ext cx="1645920" cy="428100"/>
            </a:xfrm>
            <a:prstGeom prst="rect">
              <a:avLst/>
            </a:prstGeom>
          </p:spPr>
        </p:pic>
      </p:grpSp>
      <p:sp>
        <p:nvSpPr>
          <p:cNvPr id="18" name="T1.1: Requirements and technical outline for a European eID for Higher Education oforEHiducation">
            <a:extLst>
              <a:ext uri="{FF2B5EF4-FFF2-40B4-BE49-F238E27FC236}">
                <a16:creationId xmlns:a16="http://schemas.microsoft.com/office/drawing/2014/main" id="{603D223C-BA42-C64D-9D63-62BFB9B4D11B}"/>
              </a:ext>
            </a:extLst>
          </p:cNvPr>
          <p:cNvSpPr/>
          <p:nvPr/>
        </p:nvSpPr>
        <p:spPr>
          <a:xfrm>
            <a:off x="3256030" y="1518802"/>
            <a:ext cx="6096001" cy="1041237"/>
          </a:xfrm>
          <a:prstGeom prst="roundRect">
            <a:avLst>
              <a:gd name="adj" fmla="val 20640"/>
            </a:avLst>
          </a:prstGeom>
          <a:solidFill>
            <a:schemeClr val="accent1">
              <a:lumMod val="20000"/>
              <a:lumOff val="80000"/>
              <a:alpha val="75000"/>
            </a:schemeClr>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594" tIns="178594" rIns="178594" bIns="178594" anchor="t"/>
          <a:lstStyle>
            <a:lvl1pPr algn="l">
              <a:defRPr sz="2000" b="0">
                <a:solidFill>
                  <a:srgbClr val="FFFFFF"/>
                </a:solidFill>
                <a:latin typeface="+mn-lt"/>
                <a:ea typeface="+mn-ea"/>
                <a:cs typeface="+mn-cs"/>
                <a:sym typeface="Helvetica Neue Medium"/>
              </a:defRPr>
            </a:lvl1pPr>
          </a:lstStyle>
          <a:p>
            <a:pPr algn="ctr">
              <a:spcAft>
                <a:spcPts val="3600"/>
              </a:spcAft>
            </a:pPr>
            <a:r>
              <a:rPr lang="en-US" sz="2800" b="1" dirty="0">
                <a:solidFill>
                  <a:srgbClr val="1C4161"/>
                </a:solidFill>
                <a:latin typeface="Calibri" panose="020F0502020204030204" pitchFamily="34" charset="0"/>
                <a:cs typeface="Calibri" panose="020F0502020204030204" pitchFamily="34" charset="0"/>
              </a:rPr>
              <a:t>Access</a:t>
            </a:r>
            <a:r>
              <a:rPr lang="en-US" sz="2800" dirty="0">
                <a:solidFill>
                  <a:srgbClr val="1C4161"/>
                </a:solidFill>
                <a:latin typeface="Calibri" panose="020F0502020204030204" pitchFamily="34" charset="0"/>
                <a:cs typeface="Calibri" panose="020F0502020204030204" pitchFamily="34" charset="0"/>
              </a:rPr>
              <a:t> services </a:t>
            </a:r>
            <a:r>
              <a:rPr lang="en-US" sz="2800" b="1" dirty="0">
                <a:solidFill>
                  <a:srgbClr val="1C4161"/>
                </a:solidFill>
                <a:latin typeface="Calibri" panose="020F0502020204030204" pitchFamily="34" charset="0"/>
                <a:cs typeface="Calibri" panose="020F0502020204030204" pitchFamily="34" charset="0"/>
              </a:rPr>
              <a:t>based on role(s)</a:t>
            </a:r>
            <a:endParaRPr lang="en-GB" sz="2800" dirty="0">
              <a:solidFill>
                <a:srgbClr val="0A2136"/>
              </a:solidFill>
              <a:latin typeface="Calibri" panose="020F0502020204030204" pitchFamily="34" charset="0"/>
              <a:cs typeface="Calibri" panose="020F0502020204030204" pitchFamily="34" charset="0"/>
            </a:endParaRPr>
          </a:p>
        </p:txBody>
      </p:sp>
      <p:sp>
        <p:nvSpPr>
          <p:cNvPr id="19" name="T1.1: Requirements and technical outline for a European eID for Higher Education oforEHiducation">
            <a:extLst>
              <a:ext uri="{FF2B5EF4-FFF2-40B4-BE49-F238E27FC236}">
                <a16:creationId xmlns:a16="http://schemas.microsoft.com/office/drawing/2014/main" id="{2C52F428-3860-FE43-AF77-3E281DD31E06}"/>
              </a:ext>
            </a:extLst>
          </p:cNvPr>
          <p:cNvSpPr/>
          <p:nvPr/>
        </p:nvSpPr>
        <p:spPr>
          <a:xfrm>
            <a:off x="3754073" y="2788762"/>
            <a:ext cx="6347190" cy="1101765"/>
          </a:xfrm>
          <a:prstGeom prst="roundRect">
            <a:avLst>
              <a:gd name="adj" fmla="val 20640"/>
            </a:avLst>
          </a:prstGeom>
          <a:solidFill>
            <a:schemeClr val="accent1">
              <a:lumMod val="20000"/>
              <a:lumOff val="80000"/>
              <a:alpha val="86000"/>
            </a:schemeClr>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594" tIns="178594" rIns="178594" bIns="178594" anchor="ctr"/>
          <a:lstStyle>
            <a:lvl1pPr algn="l">
              <a:defRPr sz="2000" b="0">
                <a:solidFill>
                  <a:srgbClr val="FFFFFF"/>
                </a:solidFill>
                <a:latin typeface="+mn-lt"/>
                <a:ea typeface="+mn-ea"/>
                <a:cs typeface="+mn-cs"/>
                <a:sym typeface="Helvetica Neue Medium"/>
              </a:defRPr>
            </a:lvl1pPr>
          </a:lstStyle>
          <a:p>
            <a:pPr algn="ctr">
              <a:spcAft>
                <a:spcPts val="3600"/>
              </a:spcAft>
            </a:pPr>
            <a:r>
              <a:rPr lang="en-US" sz="2800" dirty="0">
                <a:solidFill>
                  <a:srgbClr val="1C4161"/>
                </a:solidFill>
                <a:latin typeface="Calibri" panose="020F0502020204030204" pitchFamily="34" charset="0"/>
                <a:cs typeface="Calibri" panose="020F0502020204030204" pitchFamily="34" charset="0"/>
              </a:rPr>
              <a:t>One </a:t>
            </a:r>
            <a:r>
              <a:rPr lang="en-US" sz="2800" b="1" dirty="0">
                <a:solidFill>
                  <a:srgbClr val="1C4161"/>
                </a:solidFill>
                <a:latin typeface="Calibri" panose="020F0502020204030204" pitchFamily="34" charset="0"/>
                <a:cs typeface="Calibri" panose="020F0502020204030204" pitchFamily="34" charset="0"/>
              </a:rPr>
              <a:t>persistent</a:t>
            </a:r>
            <a:r>
              <a:rPr lang="en-US" sz="2800" dirty="0">
                <a:solidFill>
                  <a:srgbClr val="1C4161"/>
                </a:solidFill>
                <a:latin typeface="Calibri" panose="020F0502020204030204" pitchFamily="34" charset="0"/>
                <a:cs typeface="Calibri" panose="020F0502020204030204" pitchFamily="34" charset="0"/>
              </a:rPr>
              <a:t> </a:t>
            </a:r>
            <a:r>
              <a:rPr lang="en-US" sz="2800" dirty="0" smtClean="0">
                <a:solidFill>
                  <a:srgbClr val="1C4161"/>
                </a:solidFill>
                <a:latin typeface="Calibri" panose="020F0502020204030204" pitchFamily="34" charset="0"/>
                <a:cs typeface="Calibri" panose="020F0502020204030204" pitchFamily="34" charset="0"/>
              </a:rPr>
              <a:t>identifier across community’s </a:t>
            </a:r>
            <a:r>
              <a:rPr lang="en-US" sz="2800" dirty="0">
                <a:solidFill>
                  <a:srgbClr val="1C4161"/>
                </a:solidFill>
                <a:latin typeface="Calibri" panose="020F0502020204030204" pitchFamily="34" charset="0"/>
                <a:cs typeface="Calibri" panose="020F0502020204030204" pitchFamily="34" charset="0"/>
              </a:rPr>
              <a:t>services </a:t>
            </a:r>
            <a:endParaRPr lang="en-GB" sz="2800" dirty="0">
              <a:solidFill>
                <a:srgbClr val="0A2136"/>
              </a:solidFill>
              <a:latin typeface="Calibri" panose="020F0502020204030204" pitchFamily="34" charset="0"/>
              <a:cs typeface="Calibri" panose="020F0502020204030204" pitchFamily="34" charset="0"/>
            </a:endParaRPr>
          </a:p>
        </p:txBody>
      </p:sp>
      <p:sp>
        <p:nvSpPr>
          <p:cNvPr id="20" name="T1.1: Requirements and technical outline for a European eID for Higher Education oforEHiducation">
            <a:extLst>
              <a:ext uri="{FF2B5EF4-FFF2-40B4-BE49-F238E27FC236}">
                <a16:creationId xmlns:a16="http://schemas.microsoft.com/office/drawing/2014/main" id="{7C5828A5-0CA2-F346-906E-1C0FDF3288B3}"/>
              </a:ext>
            </a:extLst>
          </p:cNvPr>
          <p:cNvSpPr/>
          <p:nvPr/>
        </p:nvSpPr>
        <p:spPr>
          <a:xfrm>
            <a:off x="4400189" y="4213407"/>
            <a:ext cx="6358299" cy="1131773"/>
          </a:xfrm>
          <a:prstGeom prst="roundRect">
            <a:avLst>
              <a:gd name="adj" fmla="val 20640"/>
            </a:avLst>
          </a:prstGeom>
          <a:solidFill>
            <a:schemeClr val="accent1">
              <a:lumMod val="20000"/>
              <a:lumOff val="80000"/>
              <a:alpha val="86000"/>
            </a:schemeClr>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594" tIns="178594" rIns="178594" bIns="178594" anchor="t"/>
          <a:lstStyle>
            <a:lvl1pPr algn="l">
              <a:defRPr sz="2000" b="0">
                <a:solidFill>
                  <a:srgbClr val="FFFFFF"/>
                </a:solidFill>
                <a:latin typeface="+mn-lt"/>
                <a:ea typeface="+mn-ea"/>
                <a:cs typeface="+mn-cs"/>
                <a:sym typeface="Helvetica Neue Medium"/>
              </a:defRPr>
            </a:lvl1pPr>
          </a:lstStyle>
          <a:p>
            <a:pPr algn="ctr">
              <a:lnSpc>
                <a:spcPct val="150000"/>
              </a:lnSpc>
              <a:spcAft>
                <a:spcPts val="3600"/>
              </a:spcAft>
            </a:pPr>
            <a:r>
              <a:rPr lang="en-US" sz="2800" dirty="0">
                <a:solidFill>
                  <a:srgbClr val="1C4161"/>
                </a:solidFill>
                <a:latin typeface="Calibri" panose="020F0502020204030204" pitchFamily="34" charset="0"/>
                <a:cs typeface="Calibri" panose="020F0502020204030204" pitchFamily="34" charset="0"/>
              </a:rPr>
              <a:t>Easy way to </a:t>
            </a:r>
            <a:r>
              <a:rPr lang="en-US" sz="2800" b="1" dirty="0">
                <a:solidFill>
                  <a:srgbClr val="1C4161"/>
                </a:solidFill>
                <a:latin typeface="Calibri" panose="020F0502020204030204" pitchFamily="34" charset="0"/>
                <a:cs typeface="Calibri" panose="020F0502020204030204" pitchFamily="34" charset="0"/>
              </a:rPr>
              <a:t>connect to </a:t>
            </a:r>
            <a:r>
              <a:rPr lang="en-US" sz="2800" b="1" dirty="0" err="1">
                <a:solidFill>
                  <a:srgbClr val="1C4161"/>
                </a:solidFill>
                <a:latin typeface="Calibri" panose="020F0502020204030204" pitchFamily="34" charset="0"/>
                <a:cs typeface="Calibri" panose="020F0502020204030204" pitchFamily="34" charset="0"/>
              </a:rPr>
              <a:t>eduGAIN</a:t>
            </a:r>
            <a:endParaRPr lang="en-GB" sz="2800" b="1" dirty="0">
              <a:solidFill>
                <a:srgbClr val="0A2136"/>
              </a:solidFill>
              <a:latin typeface="Calibri" panose="020F0502020204030204" pitchFamily="34" charset="0"/>
              <a:cs typeface="Calibri" panose="020F0502020204030204" pitchFamily="34" charset="0"/>
            </a:endParaRPr>
          </a:p>
        </p:txBody>
      </p:sp>
      <p:pic>
        <p:nvPicPr>
          <p:cNvPr id="21" name="Shape 113">
            <a:extLst>
              <a:ext uri="{FF2B5EF4-FFF2-40B4-BE49-F238E27FC236}">
                <a16:creationId xmlns:a16="http://schemas.microsoft.com/office/drawing/2014/main" id="{E214393F-0705-1C4F-8FD3-B33160FF80DD}"/>
              </a:ext>
            </a:extLst>
          </p:cNvPr>
          <p:cNvPicPr preferRelativeResize="0"/>
          <p:nvPr/>
        </p:nvPicPr>
        <p:blipFill rotWithShape="1">
          <a:blip r:embed="rId5">
            <a:alphaModFix/>
            <a:lum bright="70000" contrast="-70000"/>
          </a:blip>
          <a:srcRect/>
          <a:stretch/>
        </p:blipFill>
        <p:spPr>
          <a:xfrm>
            <a:off x="10320036" y="273267"/>
            <a:ext cx="1482776" cy="1339714"/>
          </a:xfrm>
          <a:prstGeom prst="rect">
            <a:avLst/>
          </a:prstGeom>
          <a:noFill/>
          <a:ln>
            <a:noFill/>
          </a:ln>
        </p:spPr>
      </p:pic>
    </p:spTree>
    <p:extLst>
      <p:ext uri="{BB962C8B-B14F-4D97-AF65-F5344CB8AC3E}">
        <p14:creationId xmlns:p14="http://schemas.microsoft.com/office/powerpoint/2010/main" val="471623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5</a:t>
            </a:fld>
            <a:endParaRPr lang="en-GB"/>
          </a:p>
        </p:txBody>
      </p:sp>
      <p:sp>
        <p:nvSpPr>
          <p:cNvPr id="5" name="Title 4"/>
          <p:cNvSpPr>
            <a:spLocks noGrp="1"/>
          </p:cNvSpPr>
          <p:nvPr>
            <p:ph type="title"/>
          </p:nvPr>
        </p:nvSpPr>
        <p:spPr/>
        <p:txBody>
          <a:bodyPr/>
          <a:lstStyle/>
          <a:p>
            <a:r>
              <a:rPr lang="en-US" dirty="0" smtClean="0"/>
              <a:t>Whence we came – collaborative research AAIs predating AARC</a:t>
            </a:r>
            <a:endParaRPr lang="en-GB"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646" y="1400212"/>
            <a:ext cx="3290861" cy="246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326" y="3531859"/>
            <a:ext cx="3290861" cy="210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174323" y="2977861"/>
            <a:ext cx="1654717" cy="553998"/>
          </a:xfrm>
          <a:prstGeom prst="rect">
            <a:avLst/>
          </a:prstGeom>
          <a:noFill/>
        </p:spPr>
        <p:txBody>
          <a:bodyPr wrap="square" rtlCol="0">
            <a:spAutoFit/>
          </a:bodyPr>
          <a:lstStyle/>
          <a:p>
            <a:pPr algn="r"/>
            <a:r>
              <a:rPr lang="en-US" sz="1000" i="1" dirty="0" smtClean="0">
                <a:solidFill>
                  <a:srgbClr val="0066B0"/>
                </a:solidFill>
              </a:rPr>
              <a:t>ELIXIR reference architecture</a:t>
            </a:r>
            <a:br>
              <a:rPr lang="en-US" sz="1000" i="1" dirty="0" smtClean="0">
                <a:solidFill>
                  <a:srgbClr val="0066B0"/>
                </a:solidFill>
              </a:rPr>
            </a:br>
            <a:r>
              <a:rPr lang="en-US" sz="1000" i="1" dirty="0" smtClean="0">
                <a:solidFill>
                  <a:srgbClr val="0066B0"/>
                </a:solidFill>
              </a:rPr>
              <a:t>Mikael Linden et al.</a:t>
            </a:r>
            <a:endParaRPr lang="en-US" sz="1000" i="1" dirty="0">
              <a:solidFill>
                <a:srgbClr val="0066B0"/>
              </a:solidFill>
            </a:endParaRPr>
          </a:p>
        </p:txBody>
      </p:sp>
      <p:sp>
        <p:nvSpPr>
          <p:cNvPr id="9" name="TextBox 8"/>
          <p:cNvSpPr txBox="1"/>
          <p:nvPr/>
        </p:nvSpPr>
        <p:spPr>
          <a:xfrm>
            <a:off x="3746507" y="1358420"/>
            <a:ext cx="1471152" cy="400110"/>
          </a:xfrm>
          <a:prstGeom prst="rect">
            <a:avLst/>
          </a:prstGeom>
          <a:noFill/>
        </p:spPr>
        <p:txBody>
          <a:bodyPr wrap="square" rtlCol="0">
            <a:spAutoFit/>
          </a:bodyPr>
          <a:lstStyle/>
          <a:p>
            <a:r>
              <a:rPr lang="en-US" sz="1000" i="1" dirty="0" smtClean="0">
                <a:solidFill>
                  <a:srgbClr val="0066B0"/>
                </a:solidFill>
              </a:rPr>
              <a:t>WebFTS ‘FIM4R’ in wLCG</a:t>
            </a:r>
            <a:br>
              <a:rPr lang="en-US" sz="1000" i="1" dirty="0" smtClean="0">
                <a:solidFill>
                  <a:srgbClr val="0066B0"/>
                </a:solidFill>
              </a:rPr>
            </a:br>
            <a:r>
              <a:rPr lang="en-US" sz="1000" i="1" dirty="0" err="1" smtClean="0">
                <a:solidFill>
                  <a:srgbClr val="0066B0"/>
                </a:solidFill>
              </a:rPr>
              <a:t>Romain</a:t>
            </a:r>
            <a:r>
              <a:rPr lang="en-US" sz="1000" i="1" dirty="0" smtClean="0">
                <a:solidFill>
                  <a:srgbClr val="0066B0"/>
                </a:solidFill>
              </a:rPr>
              <a:t> </a:t>
            </a:r>
            <a:r>
              <a:rPr lang="en-US" sz="1000" i="1" dirty="0" err="1" smtClean="0">
                <a:solidFill>
                  <a:srgbClr val="0066B0"/>
                </a:solidFill>
              </a:rPr>
              <a:t>Wartel</a:t>
            </a:r>
            <a:endParaRPr lang="en-US" sz="1000" i="1" dirty="0">
              <a:solidFill>
                <a:srgbClr val="0066B0"/>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9373" y="1907381"/>
            <a:ext cx="4992949" cy="365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979319" y="1400212"/>
            <a:ext cx="0" cy="4757701"/>
          </a:xfrm>
          <a:prstGeom prst="line">
            <a:avLst/>
          </a:prstGeom>
          <a:ln>
            <a:solidFill>
              <a:srgbClr val="003959"/>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1531" y="5677048"/>
            <a:ext cx="4569905" cy="646331"/>
          </a:xfrm>
          <a:prstGeom prst="rect">
            <a:avLst/>
          </a:prstGeom>
          <a:noFill/>
        </p:spPr>
        <p:txBody>
          <a:bodyPr wrap="none" rtlCol="0">
            <a:spAutoFit/>
          </a:bodyPr>
          <a:lstStyle/>
          <a:p>
            <a:pPr algn="ctr"/>
            <a:r>
              <a:rPr lang="en-US" dirty="0" smtClean="0">
                <a:solidFill>
                  <a:srgbClr val="003F5E"/>
                </a:solidFill>
              </a:rPr>
              <a:t>communities had either invented </a:t>
            </a:r>
            <a:br>
              <a:rPr lang="en-US" dirty="0" smtClean="0">
                <a:solidFill>
                  <a:srgbClr val="003F5E"/>
                </a:solidFill>
              </a:rPr>
            </a:br>
            <a:r>
              <a:rPr lang="en-US" dirty="0" smtClean="0">
                <a:solidFill>
                  <a:srgbClr val="003F5E"/>
                </a:solidFill>
              </a:rPr>
              <a:t>their own ‘proxy’ model to abstract complexity</a:t>
            </a:r>
            <a:endParaRPr lang="en-GB" dirty="0">
              <a:solidFill>
                <a:srgbClr val="003F5E"/>
              </a:solidFill>
            </a:endParaRPr>
          </a:p>
        </p:txBody>
      </p:sp>
      <p:sp>
        <p:nvSpPr>
          <p:cNvPr id="14" name="TextBox 13"/>
          <p:cNvSpPr txBox="1"/>
          <p:nvPr/>
        </p:nvSpPr>
        <p:spPr>
          <a:xfrm>
            <a:off x="6410839" y="5659642"/>
            <a:ext cx="5050037" cy="646331"/>
          </a:xfrm>
          <a:prstGeom prst="rect">
            <a:avLst/>
          </a:prstGeom>
          <a:noFill/>
        </p:spPr>
        <p:txBody>
          <a:bodyPr wrap="none" rtlCol="0">
            <a:spAutoFit/>
          </a:bodyPr>
          <a:lstStyle/>
          <a:p>
            <a:pPr algn="ctr"/>
            <a:r>
              <a:rPr lang="en-US" dirty="0" smtClean="0">
                <a:solidFill>
                  <a:srgbClr val="003F5E"/>
                </a:solidFill>
              </a:rPr>
              <a:t>or they were composed of many services</a:t>
            </a:r>
            <a:br>
              <a:rPr lang="en-US" dirty="0" smtClean="0">
                <a:solidFill>
                  <a:srgbClr val="003F5E"/>
                </a:solidFill>
              </a:rPr>
            </a:br>
            <a:r>
              <a:rPr lang="en-US" dirty="0" smtClean="0">
                <a:solidFill>
                  <a:srgbClr val="003F5E"/>
                </a:solidFill>
              </a:rPr>
              <a:t>each of which had to manage federation complexity</a:t>
            </a:r>
            <a:endParaRPr lang="en-GB" dirty="0">
              <a:solidFill>
                <a:srgbClr val="003F5E"/>
              </a:solidFill>
            </a:endParaRPr>
          </a:p>
        </p:txBody>
      </p:sp>
      <p:sp>
        <p:nvSpPr>
          <p:cNvPr id="16" name="Freeform 15"/>
          <p:cNvSpPr/>
          <p:nvPr/>
        </p:nvSpPr>
        <p:spPr>
          <a:xfrm>
            <a:off x="7715250" y="4488050"/>
            <a:ext cx="1436187" cy="1121569"/>
          </a:xfrm>
          <a:custGeom>
            <a:avLst/>
            <a:gdLst>
              <a:gd name="connsiteX0" fmla="*/ 64294 w 1436187"/>
              <a:gd name="connsiteY0" fmla="*/ 114300 h 1121569"/>
              <a:gd name="connsiteX1" fmla="*/ 64294 w 1436187"/>
              <a:gd name="connsiteY1" fmla="*/ 114300 h 1121569"/>
              <a:gd name="connsiteX2" fmla="*/ 114300 w 1436187"/>
              <a:gd name="connsiteY2" fmla="*/ 78582 h 1121569"/>
              <a:gd name="connsiteX3" fmla="*/ 157162 w 1436187"/>
              <a:gd name="connsiteY3" fmla="*/ 42863 h 1121569"/>
              <a:gd name="connsiteX4" fmla="*/ 200025 w 1436187"/>
              <a:gd name="connsiteY4" fmla="*/ 28575 h 1121569"/>
              <a:gd name="connsiteX5" fmla="*/ 321469 w 1436187"/>
              <a:gd name="connsiteY5" fmla="*/ 14288 h 1121569"/>
              <a:gd name="connsiteX6" fmla="*/ 385762 w 1436187"/>
              <a:gd name="connsiteY6" fmla="*/ 0 h 1121569"/>
              <a:gd name="connsiteX7" fmla="*/ 792956 w 1436187"/>
              <a:gd name="connsiteY7" fmla="*/ 7144 h 1121569"/>
              <a:gd name="connsiteX8" fmla="*/ 842962 w 1436187"/>
              <a:gd name="connsiteY8" fmla="*/ 14288 h 1121569"/>
              <a:gd name="connsiteX9" fmla="*/ 928687 w 1436187"/>
              <a:gd name="connsiteY9" fmla="*/ 21432 h 1121569"/>
              <a:gd name="connsiteX10" fmla="*/ 1057275 w 1436187"/>
              <a:gd name="connsiteY10" fmla="*/ 50007 h 1121569"/>
              <a:gd name="connsiteX11" fmla="*/ 1085850 w 1436187"/>
              <a:gd name="connsiteY11" fmla="*/ 57150 h 1121569"/>
              <a:gd name="connsiteX12" fmla="*/ 1128712 w 1436187"/>
              <a:gd name="connsiteY12" fmla="*/ 64294 h 1121569"/>
              <a:gd name="connsiteX13" fmla="*/ 1150144 w 1436187"/>
              <a:gd name="connsiteY13" fmla="*/ 71438 h 1121569"/>
              <a:gd name="connsiteX14" fmla="*/ 1221581 w 1436187"/>
              <a:gd name="connsiteY14" fmla="*/ 92869 h 1121569"/>
              <a:gd name="connsiteX15" fmla="*/ 1250156 w 1436187"/>
              <a:gd name="connsiteY15" fmla="*/ 107157 h 1121569"/>
              <a:gd name="connsiteX16" fmla="*/ 1293019 w 1436187"/>
              <a:gd name="connsiteY16" fmla="*/ 121444 h 1121569"/>
              <a:gd name="connsiteX17" fmla="*/ 1321594 w 1436187"/>
              <a:gd name="connsiteY17" fmla="*/ 150019 h 1121569"/>
              <a:gd name="connsiteX18" fmla="*/ 1350169 w 1436187"/>
              <a:gd name="connsiteY18" fmla="*/ 192882 h 1121569"/>
              <a:gd name="connsiteX19" fmla="*/ 1371600 w 1436187"/>
              <a:gd name="connsiteY19" fmla="*/ 221457 h 1121569"/>
              <a:gd name="connsiteX20" fmla="*/ 1385887 w 1436187"/>
              <a:gd name="connsiteY20" fmla="*/ 271463 h 1121569"/>
              <a:gd name="connsiteX21" fmla="*/ 1400175 w 1436187"/>
              <a:gd name="connsiteY21" fmla="*/ 314325 h 1121569"/>
              <a:gd name="connsiteX22" fmla="*/ 1407319 w 1436187"/>
              <a:gd name="connsiteY22" fmla="*/ 335757 h 1121569"/>
              <a:gd name="connsiteX23" fmla="*/ 1428750 w 1436187"/>
              <a:gd name="connsiteY23" fmla="*/ 378619 h 1121569"/>
              <a:gd name="connsiteX24" fmla="*/ 1428750 w 1436187"/>
              <a:gd name="connsiteY24" fmla="*/ 528638 h 1121569"/>
              <a:gd name="connsiteX25" fmla="*/ 1414462 w 1436187"/>
              <a:gd name="connsiteY25" fmla="*/ 578644 h 1121569"/>
              <a:gd name="connsiteX26" fmla="*/ 1378744 w 1436187"/>
              <a:gd name="connsiteY26" fmla="*/ 621507 h 1121569"/>
              <a:gd name="connsiteX27" fmla="*/ 1364456 w 1436187"/>
              <a:gd name="connsiteY27" fmla="*/ 664369 h 1121569"/>
              <a:gd name="connsiteX28" fmla="*/ 1328737 w 1436187"/>
              <a:gd name="connsiteY28" fmla="*/ 707232 h 1121569"/>
              <a:gd name="connsiteX29" fmla="*/ 1307306 w 1436187"/>
              <a:gd name="connsiteY29" fmla="*/ 728663 h 1121569"/>
              <a:gd name="connsiteX30" fmla="*/ 1293019 w 1436187"/>
              <a:gd name="connsiteY30" fmla="*/ 757238 h 1121569"/>
              <a:gd name="connsiteX31" fmla="*/ 1271587 w 1436187"/>
              <a:gd name="connsiteY31" fmla="*/ 785813 h 1121569"/>
              <a:gd name="connsiteX32" fmla="*/ 1243012 w 1436187"/>
              <a:gd name="connsiteY32" fmla="*/ 821532 h 1121569"/>
              <a:gd name="connsiteX33" fmla="*/ 1228725 w 1436187"/>
              <a:gd name="connsiteY33" fmla="*/ 850107 h 1121569"/>
              <a:gd name="connsiteX34" fmla="*/ 1185862 w 1436187"/>
              <a:gd name="connsiteY34" fmla="*/ 892969 h 1121569"/>
              <a:gd name="connsiteX35" fmla="*/ 1150144 w 1436187"/>
              <a:gd name="connsiteY35" fmla="*/ 957263 h 1121569"/>
              <a:gd name="connsiteX36" fmla="*/ 1128712 w 1436187"/>
              <a:gd name="connsiteY36" fmla="*/ 971550 h 1121569"/>
              <a:gd name="connsiteX37" fmla="*/ 1114425 w 1436187"/>
              <a:gd name="connsiteY37" fmla="*/ 992982 h 1121569"/>
              <a:gd name="connsiteX38" fmla="*/ 1057275 w 1436187"/>
              <a:gd name="connsiteY38" fmla="*/ 1021557 h 1121569"/>
              <a:gd name="connsiteX39" fmla="*/ 1035844 w 1436187"/>
              <a:gd name="connsiteY39" fmla="*/ 1042988 h 1121569"/>
              <a:gd name="connsiteX40" fmla="*/ 978694 w 1436187"/>
              <a:gd name="connsiteY40" fmla="*/ 1064419 h 1121569"/>
              <a:gd name="connsiteX41" fmla="*/ 900112 w 1436187"/>
              <a:gd name="connsiteY41" fmla="*/ 1092994 h 1121569"/>
              <a:gd name="connsiteX42" fmla="*/ 878681 w 1436187"/>
              <a:gd name="connsiteY42" fmla="*/ 1107282 h 1121569"/>
              <a:gd name="connsiteX43" fmla="*/ 807244 w 1436187"/>
              <a:gd name="connsiteY43" fmla="*/ 1121569 h 1121569"/>
              <a:gd name="connsiteX44" fmla="*/ 692944 w 1436187"/>
              <a:gd name="connsiteY44" fmla="*/ 1114425 h 1121569"/>
              <a:gd name="connsiteX45" fmla="*/ 650081 w 1436187"/>
              <a:gd name="connsiteY45" fmla="*/ 1107282 h 1121569"/>
              <a:gd name="connsiteX46" fmla="*/ 585787 w 1436187"/>
              <a:gd name="connsiteY46" fmla="*/ 1092994 h 1121569"/>
              <a:gd name="connsiteX47" fmla="*/ 550069 w 1436187"/>
              <a:gd name="connsiteY47" fmla="*/ 1085850 h 1121569"/>
              <a:gd name="connsiteX48" fmla="*/ 521494 w 1436187"/>
              <a:gd name="connsiteY48" fmla="*/ 1064419 h 1121569"/>
              <a:gd name="connsiteX49" fmla="*/ 500062 w 1436187"/>
              <a:gd name="connsiteY49" fmla="*/ 1050132 h 1121569"/>
              <a:gd name="connsiteX50" fmla="*/ 478631 w 1436187"/>
              <a:gd name="connsiteY50" fmla="*/ 1028700 h 1121569"/>
              <a:gd name="connsiteX51" fmla="*/ 450056 w 1436187"/>
              <a:gd name="connsiteY51" fmla="*/ 1021557 h 1121569"/>
              <a:gd name="connsiteX52" fmla="*/ 421481 w 1436187"/>
              <a:gd name="connsiteY52" fmla="*/ 1007269 h 1121569"/>
              <a:gd name="connsiteX53" fmla="*/ 407194 w 1436187"/>
              <a:gd name="connsiteY53" fmla="*/ 985838 h 1121569"/>
              <a:gd name="connsiteX54" fmla="*/ 364331 w 1436187"/>
              <a:gd name="connsiteY54" fmla="*/ 942975 h 1121569"/>
              <a:gd name="connsiteX55" fmla="*/ 335756 w 1436187"/>
              <a:gd name="connsiteY55" fmla="*/ 907257 h 1121569"/>
              <a:gd name="connsiteX56" fmla="*/ 321469 w 1436187"/>
              <a:gd name="connsiteY56" fmla="*/ 885825 h 1121569"/>
              <a:gd name="connsiteX57" fmla="*/ 278606 w 1436187"/>
              <a:gd name="connsiteY57" fmla="*/ 842963 h 1121569"/>
              <a:gd name="connsiteX58" fmla="*/ 264319 w 1436187"/>
              <a:gd name="connsiteY58" fmla="*/ 821532 h 1121569"/>
              <a:gd name="connsiteX59" fmla="*/ 242887 w 1436187"/>
              <a:gd name="connsiteY59" fmla="*/ 814388 h 1121569"/>
              <a:gd name="connsiteX60" fmla="*/ 214312 w 1436187"/>
              <a:gd name="connsiteY60" fmla="*/ 771525 h 1121569"/>
              <a:gd name="connsiteX61" fmla="*/ 192881 w 1436187"/>
              <a:gd name="connsiteY61" fmla="*/ 750094 h 1121569"/>
              <a:gd name="connsiteX62" fmla="*/ 178594 w 1436187"/>
              <a:gd name="connsiteY62" fmla="*/ 728663 h 1121569"/>
              <a:gd name="connsiteX63" fmla="*/ 135731 w 1436187"/>
              <a:gd name="connsiteY63" fmla="*/ 685800 h 1121569"/>
              <a:gd name="connsiteX64" fmla="*/ 85725 w 1436187"/>
              <a:gd name="connsiteY64" fmla="*/ 628650 h 1121569"/>
              <a:gd name="connsiteX65" fmla="*/ 71437 w 1436187"/>
              <a:gd name="connsiteY65" fmla="*/ 607219 h 1121569"/>
              <a:gd name="connsiteX66" fmla="*/ 50006 w 1436187"/>
              <a:gd name="connsiteY66" fmla="*/ 585788 h 1121569"/>
              <a:gd name="connsiteX67" fmla="*/ 42862 w 1436187"/>
              <a:gd name="connsiteY67" fmla="*/ 557213 h 1121569"/>
              <a:gd name="connsiteX68" fmla="*/ 14287 w 1436187"/>
              <a:gd name="connsiteY68" fmla="*/ 492919 h 1121569"/>
              <a:gd name="connsiteX69" fmla="*/ 7144 w 1436187"/>
              <a:gd name="connsiteY69" fmla="*/ 464344 h 1121569"/>
              <a:gd name="connsiteX70" fmla="*/ 0 w 1436187"/>
              <a:gd name="connsiteY70" fmla="*/ 442913 h 1121569"/>
              <a:gd name="connsiteX71" fmla="*/ 14287 w 1436187"/>
              <a:gd name="connsiteY71" fmla="*/ 228600 h 1121569"/>
              <a:gd name="connsiteX72" fmla="*/ 28575 w 1436187"/>
              <a:gd name="connsiteY72" fmla="*/ 178594 h 1121569"/>
              <a:gd name="connsiteX73" fmla="*/ 57150 w 1436187"/>
              <a:gd name="connsiteY73" fmla="*/ 135732 h 1121569"/>
              <a:gd name="connsiteX74" fmla="*/ 64294 w 1436187"/>
              <a:gd name="connsiteY74" fmla="*/ 114300 h 11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36187" h="1121569">
                <a:moveTo>
                  <a:pt x="64294" y="114300"/>
                </a:moveTo>
                <a:lnTo>
                  <a:pt x="64294" y="114300"/>
                </a:lnTo>
                <a:cubicBezTo>
                  <a:pt x="80963" y="102394"/>
                  <a:pt x="98305" y="91378"/>
                  <a:pt x="114300" y="78582"/>
                </a:cubicBezTo>
                <a:cubicBezTo>
                  <a:pt x="135332" y="61756"/>
                  <a:pt x="132823" y="53680"/>
                  <a:pt x="157162" y="42863"/>
                </a:cubicBezTo>
                <a:cubicBezTo>
                  <a:pt x="170925" y="36746"/>
                  <a:pt x="185737" y="33337"/>
                  <a:pt x="200025" y="28575"/>
                </a:cubicBezTo>
                <a:cubicBezTo>
                  <a:pt x="253159" y="10864"/>
                  <a:pt x="213968" y="21967"/>
                  <a:pt x="321469" y="14288"/>
                </a:cubicBezTo>
                <a:cubicBezTo>
                  <a:pt x="332489" y="11533"/>
                  <a:pt x="376694" y="0"/>
                  <a:pt x="385762" y="0"/>
                </a:cubicBezTo>
                <a:cubicBezTo>
                  <a:pt x="521514" y="0"/>
                  <a:pt x="657225" y="4763"/>
                  <a:pt x="792956" y="7144"/>
                </a:cubicBezTo>
                <a:cubicBezTo>
                  <a:pt x="809625" y="9525"/>
                  <a:pt x="826217" y="12525"/>
                  <a:pt x="842962" y="14288"/>
                </a:cubicBezTo>
                <a:cubicBezTo>
                  <a:pt x="871478" y="17290"/>
                  <a:pt x="900276" y="17558"/>
                  <a:pt x="928687" y="21432"/>
                </a:cubicBezTo>
                <a:cubicBezTo>
                  <a:pt x="968607" y="26876"/>
                  <a:pt x="1017621" y="40094"/>
                  <a:pt x="1057275" y="50007"/>
                </a:cubicBezTo>
                <a:cubicBezTo>
                  <a:pt x="1066800" y="52388"/>
                  <a:pt x="1076166" y="55536"/>
                  <a:pt x="1085850" y="57150"/>
                </a:cubicBezTo>
                <a:cubicBezTo>
                  <a:pt x="1100137" y="59531"/>
                  <a:pt x="1114573" y="61152"/>
                  <a:pt x="1128712" y="64294"/>
                </a:cubicBezTo>
                <a:cubicBezTo>
                  <a:pt x="1136063" y="65928"/>
                  <a:pt x="1142903" y="69369"/>
                  <a:pt x="1150144" y="71438"/>
                </a:cubicBezTo>
                <a:cubicBezTo>
                  <a:pt x="1174067" y="78273"/>
                  <a:pt x="1198951" y="81554"/>
                  <a:pt x="1221581" y="92869"/>
                </a:cubicBezTo>
                <a:cubicBezTo>
                  <a:pt x="1231106" y="97632"/>
                  <a:pt x="1240268" y="103202"/>
                  <a:pt x="1250156" y="107157"/>
                </a:cubicBezTo>
                <a:cubicBezTo>
                  <a:pt x="1264139" y="112750"/>
                  <a:pt x="1293019" y="121444"/>
                  <a:pt x="1293019" y="121444"/>
                </a:cubicBezTo>
                <a:cubicBezTo>
                  <a:pt x="1312066" y="178592"/>
                  <a:pt x="1283495" y="111920"/>
                  <a:pt x="1321594" y="150019"/>
                </a:cubicBezTo>
                <a:cubicBezTo>
                  <a:pt x="1333736" y="162161"/>
                  <a:pt x="1339866" y="179145"/>
                  <a:pt x="1350169" y="192882"/>
                </a:cubicBezTo>
                <a:lnTo>
                  <a:pt x="1371600" y="221457"/>
                </a:lnTo>
                <a:cubicBezTo>
                  <a:pt x="1395609" y="293480"/>
                  <a:pt x="1358977" y="181763"/>
                  <a:pt x="1385887" y="271463"/>
                </a:cubicBezTo>
                <a:cubicBezTo>
                  <a:pt x="1390215" y="285888"/>
                  <a:pt x="1395412" y="300038"/>
                  <a:pt x="1400175" y="314325"/>
                </a:cubicBezTo>
                <a:cubicBezTo>
                  <a:pt x="1402556" y="321469"/>
                  <a:pt x="1403142" y="329491"/>
                  <a:pt x="1407319" y="335757"/>
                </a:cubicBezTo>
                <a:cubicBezTo>
                  <a:pt x="1425783" y="363453"/>
                  <a:pt x="1418891" y="349043"/>
                  <a:pt x="1428750" y="378619"/>
                </a:cubicBezTo>
                <a:cubicBezTo>
                  <a:pt x="1437480" y="457184"/>
                  <a:pt x="1439787" y="440344"/>
                  <a:pt x="1428750" y="528638"/>
                </a:cubicBezTo>
                <a:cubicBezTo>
                  <a:pt x="1428384" y="531570"/>
                  <a:pt x="1418112" y="573169"/>
                  <a:pt x="1414462" y="578644"/>
                </a:cubicBezTo>
                <a:cubicBezTo>
                  <a:pt x="1392027" y="612296"/>
                  <a:pt x="1394328" y="586443"/>
                  <a:pt x="1378744" y="621507"/>
                </a:cubicBezTo>
                <a:cubicBezTo>
                  <a:pt x="1372627" y="635269"/>
                  <a:pt x="1375105" y="653720"/>
                  <a:pt x="1364456" y="664369"/>
                </a:cubicBezTo>
                <a:cubicBezTo>
                  <a:pt x="1301847" y="726978"/>
                  <a:pt x="1378465" y="647558"/>
                  <a:pt x="1328737" y="707232"/>
                </a:cubicBezTo>
                <a:cubicBezTo>
                  <a:pt x="1322269" y="714993"/>
                  <a:pt x="1314450" y="721519"/>
                  <a:pt x="1307306" y="728663"/>
                </a:cubicBezTo>
                <a:cubicBezTo>
                  <a:pt x="1302544" y="738188"/>
                  <a:pt x="1298663" y="748208"/>
                  <a:pt x="1293019" y="757238"/>
                </a:cubicBezTo>
                <a:cubicBezTo>
                  <a:pt x="1286709" y="767335"/>
                  <a:pt x="1277494" y="775475"/>
                  <a:pt x="1271587" y="785813"/>
                </a:cubicBezTo>
                <a:cubicBezTo>
                  <a:pt x="1250352" y="822974"/>
                  <a:pt x="1283682" y="794419"/>
                  <a:pt x="1243012" y="821532"/>
                </a:cubicBezTo>
                <a:cubicBezTo>
                  <a:pt x="1238250" y="831057"/>
                  <a:pt x="1235378" y="841791"/>
                  <a:pt x="1228725" y="850107"/>
                </a:cubicBezTo>
                <a:cubicBezTo>
                  <a:pt x="1216103" y="865885"/>
                  <a:pt x="1185862" y="892969"/>
                  <a:pt x="1185862" y="892969"/>
                </a:cubicBezTo>
                <a:cubicBezTo>
                  <a:pt x="1178418" y="915302"/>
                  <a:pt x="1171200" y="943227"/>
                  <a:pt x="1150144" y="957263"/>
                </a:cubicBezTo>
                <a:lnTo>
                  <a:pt x="1128712" y="971550"/>
                </a:lnTo>
                <a:cubicBezTo>
                  <a:pt x="1123950" y="978694"/>
                  <a:pt x="1120496" y="986911"/>
                  <a:pt x="1114425" y="992982"/>
                </a:cubicBezTo>
                <a:cubicBezTo>
                  <a:pt x="1100160" y="1007248"/>
                  <a:pt x="1074326" y="1014737"/>
                  <a:pt x="1057275" y="1021557"/>
                </a:cubicBezTo>
                <a:cubicBezTo>
                  <a:pt x="1050131" y="1028701"/>
                  <a:pt x="1044065" y="1037116"/>
                  <a:pt x="1035844" y="1042988"/>
                </a:cubicBezTo>
                <a:cubicBezTo>
                  <a:pt x="1015730" y="1057355"/>
                  <a:pt x="1001703" y="1058667"/>
                  <a:pt x="978694" y="1064419"/>
                </a:cubicBezTo>
                <a:cubicBezTo>
                  <a:pt x="896665" y="1113636"/>
                  <a:pt x="992025" y="1062355"/>
                  <a:pt x="900112" y="1092994"/>
                </a:cubicBezTo>
                <a:cubicBezTo>
                  <a:pt x="891967" y="1095709"/>
                  <a:pt x="886573" y="1103900"/>
                  <a:pt x="878681" y="1107282"/>
                </a:cubicBezTo>
                <a:cubicBezTo>
                  <a:pt x="865123" y="1113093"/>
                  <a:pt x="816906" y="1119959"/>
                  <a:pt x="807244" y="1121569"/>
                </a:cubicBezTo>
                <a:cubicBezTo>
                  <a:pt x="769144" y="1119188"/>
                  <a:pt x="730962" y="1117881"/>
                  <a:pt x="692944" y="1114425"/>
                </a:cubicBezTo>
                <a:cubicBezTo>
                  <a:pt x="678519" y="1113114"/>
                  <a:pt x="664332" y="1109873"/>
                  <a:pt x="650081" y="1107282"/>
                </a:cubicBezTo>
                <a:cubicBezTo>
                  <a:pt x="590853" y="1096514"/>
                  <a:pt x="637366" y="1104457"/>
                  <a:pt x="585787" y="1092994"/>
                </a:cubicBezTo>
                <a:cubicBezTo>
                  <a:pt x="573934" y="1090360"/>
                  <a:pt x="561975" y="1088231"/>
                  <a:pt x="550069" y="1085850"/>
                </a:cubicBezTo>
                <a:cubicBezTo>
                  <a:pt x="540544" y="1078706"/>
                  <a:pt x="531183" y="1071339"/>
                  <a:pt x="521494" y="1064419"/>
                </a:cubicBezTo>
                <a:cubicBezTo>
                  <a:pt x="514507" y="1059429"/>
                  <a:pt x="506658" y="1055629"/>
                  <a:pt x="500062" y="1050132"/>
                </a:cubicBezTo>
                <a:cubicBezTo>
                  <a:pt x="492301" y="1043664"/>
                  <a:pt x="487403" y="1033712"/>
                  <a:pt x="478631" y="1028700"/>
                </a:cubicBezTo>
                <a:cubicBezTo>
                  <a:pt x="470107" y="1023829"/>
                  <a:pt x="459581" y="1023938"/>
                  <a:pt x="450056" y="1021557"/>
                </a:cubicBezTo>
                <a:cubicBezTo>
                  <a:pt x="440531" y="1016794"/>
                  <a:pt x="429662" y="1014087"/>
                  <a:pt x="421481" y="1007269"/>
                </a:cubicBezTo>
                <a:cubicBezTo>
                  <a:pt x="414885" y="1001773"/>
                  <a:pt x="412184" y="992824"/>
                  <a:pt x="407194" y="985838"/>
                </a:cubicBezTo>
                <a:cubicBezTo>
                  <a:pt x="383028" y="952007"/>
                  <a:pt x="393925" y="962705"/>
                  <a:pt x="364331" y="942975"/>
                </a:cubicBezTo>
                <a:cubicBezTo>
                  <a:pt x="350422" y="901251"/>
                  <a:pt x="368070" y="939571"/>
                  <a:pt x="335756" y="907257"/>
                </a:cubicBezTo>
                <a:cubicBezTo>
                  <a:pt x="329685" y="901186"/>
                  <a:pt x="327173" y="892242"/>
                  <a:pt x="321469" y="885825"/>
                </a:cubicBezTo>
                <a:cubicBezTo>
                  <a:pt x="308045" y="870723"/>
                  <a:pt x="289814" y="859775"/>
                  <a:pt x="278606" y="842963"/>
                </a:cubicBezTo>
                <a:cubicBezTo>
                  <a:pt x="273844" y="835819"/>
                  <a:pt x="271023" y="826895"/>
                  <a:pt x="264319" y="821532"/>
                </a:cubicBezTo>
                <a:cubicBezTo>
                  <a:pt x="258439" y="816828"/>
                  <a:pt x="250031" y="816769"/>
                  <a:pt x="242887" y="814388"/>
                </a:cubicBezTo>
                <a:cubicBezTo>
                  <a:pt x="174522" y="746023"/>
                  <a:pt x="255666" y="833556"/>
                  <a:pt x="214312" y="771525"/>
                </a:cubicBezTo>
                <a:cubicBezTo>
                  <a:pt x="208708" y="763119"/>
                  <a:pt x="199349" y="757855"/>
                  <a:pt x="192881" y="750094"/>
                </a:cubicBezTo>
                <a:cubicBezTo>
                  <a:pt x="187385" y="743498"/>
                  <a:pt x="184298" y="735080"/>
                  <a:pt x="178594" y="728663"/>
                </a:cubicBezTo>
                <a:cubicBezTo>
                  <a:pt x="165170" y="713561"/>
                  <a:pt x="146939" y="702612"/>
                  <a:pt x="135731" y="685800"/>
                </a:cubicBezTo>
                <a:cubicBezTo>
                  <a:pt x="102393" y="635794"/>
                  <a:pt x="121443" y="652463"/>
                  <a:pt x="85725" y="628650"/>
                </a:cubicBezTo>
                <a:cubicBezTo>
                  <a:pt x="80962" y="621506"/>
                  <a:pt x="76934" y="613815"/>
                  <a:pt x="71437" y="607219"/>
                </a:cubicBezTo>
                <a:cubicBezTo>
                  <a:pt x="64969" y="599458"/>
                  <a:pt x="55018" y="594560"/>
                  <a:pt x="50006" y="585788"/>
                </a:cubicBezTo>
                <a:cubicBezTo>
                  <a:pt x="45135" y="577263"/>
                  <a:pt x="45683" y="566617"/>
                  <a:pt x="42862" y="557213"/>
                </a:cubicBezTo>
                <a:cubicBezTo>
                  <a:pt x="28950" y="510840"/>
                  <a:pt x="35168" y="524238"/>
                  <a:pt x="14287" y="492919"/>
                </a:cubicBezTo>
                <a:cubicBezTo>
                  <a:pt x="11906" y="483394"/>
                  <a:pt x="9841" y="473784"/>
                  <a:pt x="7144" y="464344"/>
                </a:cubicBezTo>
                <a:cubicBezTo>
                  <a:pt x="5075" y="457104"/>
                  <a:pt x="0" y="450443"/>
                  <a:pt x="0" y="442913"/>
                </a:cubicBezTo>
                <a:cubicBezTo>
                  <a:pt x="0" y="426974"/>
                  <a:pt x="10900" y="257392"/>
                  <a:pt x="14287" y="228600"/>
                </a:cubicBezTo>
                <a:cubicBezTo>
                  <a:pt x="14839" y="223907"/>
                  <a:pt x="24783" y="185420"/>
                  <a:pt x="28575" y="178594"/>
                </a:cubicBezTo>
                <a:cubicBezTo>
                  <a:pt x="36914" y="163584"/>
                  <a:pt x="47625" y="150019"/>
                  <a:pt x="57150" y="135732"/>
                </a:cubicBezTo>
                <a:cubicBezTo>
                  <a:pt x="73305" y="111499"/>
                  <a:pt x="63103" y="117872"/>
                  <a:pt x="64294" y="114300"/>
                </a:cubicBezTo>
                <a:close/>
              </a:path>
            </a:pathLst>
          </a:custGeom>
          <a:noFill/>
          <a:ln w="76200">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578009" y="6581001"/>
            <a:ext cx="4991944" cy="276999"/>
          </a:xfrm>
          <a:prstGeom prst="rect">
            <a:avLst/>
          </a:prstGeom>
          <a:noFill/>
        </p:spPr>
        <p:txBody>
          <a:bodyPr wrap="none" rtlCol="0">
            <a:spAutoFit/>
          </a:bodyPr>
          <a:lstStyle/>
          <a:p>
            <a:r>
              <a:rPr lang="en-GB" sz="1200" i="1" dirty="0" smtClean="0">
                <a:solidFill>
                  <a:srgbClr val="F57B20"/>
                </a:solidFill>
              </a:rPr>
              <a:t>Images: </a:t>
            </a:r>
            <a:r>
              <a:rPr lang="en-GB" sz="1200" i="1" dirty="0" err="1" smtClean="0">
                <a:solidFill>
                  <a:srgbClr val="F57B20"/>
                </a:solidFill>
              </a:rPr>
              <a:t>Romain</a:t>
            </a:r>
            <a:r>
              <a:rPr lang="en-GB" sz="1200" i="1" dirty="0" smtClean="0">
                <a:solidFill>
                  <a:srgbClr val="F57B20"/>
                </a:solidFill>
              </a:rPr>
              <a:t> </a:t>
            </a:r>
            <a:r>
              <a:rPr lang="en-GB" sz="1200" i="1" dirty="0" err="1" smtClean="0">
                <a:solidFill>
                  <a:srgbClr val="F57B20"/>
                </a:solidFill>
              </a:rPr>
              <a:t>Wartel</a:t>
            </a:r>
            <a:r>
              <a:rPr lang="en-GB" sz="1200" i="1" dirty="0" smtClean="0">
                <a:solidFill>
                  <a:srgbClr val="F57B20"/>
                </a:solidFill>
              </a:rPr>
              <a:t>, CERN; Mikael Linden, CSC; Lukas </a:t>
            </a:r>
            <a:r>
              <a:rPr lang="en-GB" sz="1200" i="1" dirty="0" err="1" smtClean="0">
                <a:solidFill>
                  <a:srgbClr val="F57B20"/>
                </a:solidFill>
              </a:rPr>
              <a:t>Hammerle</a:t>
            </a:r>
            <a:r>
              <a:rPr lang="en-GB" sz="1200" i="1" dirty="0" smtClean="0">
                <a:solidFill>
                  <a:srgbClr val="F57B20"/>
                </a:solidFill>
              </a:rPr>
              <a:t>, SWITCH</a:t>
            </a:r>
            <a:endParaRPr lang="en-GB" sz="1200" i="1" dirty="0">
              <a:solidFill>
                <a:srgbClr val="F57B20"/>
              </a:solidFill>
            </a:endParaRPr>
          </a:p>
        </p:txBody>
      </p:sp>
    </p:spTree>
    <p:extLst>
      <p:ext uri="{BB962C8B-B14F-4D97-AF65-F5344CB8AC3E}">
        <p14:creationId xmlns:p14="http://schemas.microsoft.com/office/powerpoint/2010/main" val="835776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6</a:t>
            </a:fld>
            <a:endParaRPr lang="en-GB"/>
          </a:p>
        </p:txBody>
      </p:sp>
      <p:sp>
        <p:nvSpPr>
          <p:cNvPr id="7" name="Rounded Rectangle 6"/>
          <p:cNvSpPr/>
          <p:nvPr/>
        </p:nvSpPr>
        <p:spPr>
          <a:xfrm>
            <a:off x="9952623" y="4029873"/>
            <a:ext cx="1788713"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Credential</a:t>
            </a:r>
          </a:p>
          <a:p>
            <a:pPr algn="ctr" eaLnBrk="0" hangingPunct="0">
              <a:defRPr/>
            </a:pPr>
            <a:r>
              <a:rPr lang="en-US" sz="2200" dirty="0" smtClean="0">
                <a:solidFill>
                  <a:schemeClr val="bg1"/>
                </a:solidFill>
                <a:latin typeface="Gill Sans Light"/>
                <a:cs typeface="Gill Sans Light"/>
              </a:rPr>
              <a:t>translation</a:t>
            </a:r>
            <a:endParaRPr lang="en-US" sz="2200" dirty="0">
              <a:solidFill>
                <a:schemeClr val="bg1"/>
              </a:solidFill>
              <a:latin typeface="Gill Sans Light"/>
              <a:cs typeface="Gill Sans Light"/>
            </a:endParaRPr>
          </a:p>
        </p:txBody>
      </p:sp>
      <p:sp>
        <p:nvSpPr>
          <p:cNvPr id="8" name="Rounded Rectangle 7"/>
          <p:cNvSpPr/>
          <p:nvPr/>
        </p:nvSpPr>
        <p:spPr>
          <a:xfrm>
            <a:off x="7871071" y="1713518"/>
            <a:ext cx="1886539"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Homeless</a:t>
            </a:r>
          </a:p>
          <a:p>
            <a:pPr algn="ctr" eaLnBrk="0" hangingPunct="0">
              <a:defRPr/>
            </a:pPr>
            <a:r>
              <a:rPr lang="en-US" sz="2200" dirty="0">
                <a:solidFill>
                  <a:schemeClr val="bg1"/>
                </a:solidFill>
                <a:latin typeface="Gill Sans Light"/>
                <a:cs typeface="Gill Sans Light"/>
              </a:rPr>
              <a:t> users</a:t>
            </a:r>
          </a:p>
        </p:txBody>
      </p:sp>
      <p:sp>
        <p:nvSpPr>
          <p:cNvPr id="9" name="Rounded Rectangle 8"/>
          <p:cNvSpPr/>
          <p:nvPr/>
        </p:nvSpPr>
        <p:spPr>
          <a:xfrm>
            <a:off x="9952624" y="2880072"/>
            <a:ext cx="1799984" cy="783193"/>
          </a:xfrm>
          <a:prstGeom prst="roundRect">
            <a:avLst/>
          </a:prstGeom>
          <a:solidFill>
            <a:schemeClr val="accent1">
              <a:lumMod val="50000"/>
            </a:schemeClr>
          </a:solidFill>
        </p:spPr>
        <p:txBody>
          <a:bodyPr wrap="square">
            <a:spAutoFit/>
          </a:bodyPr>
          <a:lstStyle/>
          <a:p>
            <a:pPr algn="ctr" eaLnBrk="0" hangingPunct="0">
              <a:defRPr/>
            </a:pPr>
            <a:r>
              <a:rPr lang="en-US" sz="2000" dirty="0" smtClean="0">
                <a:solidFill>
                  <a:schemeClr val="bg1"/>
                </a:solidFill>
                <a:latin typeface="Gill Sans Light"/>
                <a:cs typeface="Gill Sans Light"/>
              </a:rPr>
              <a:t>Community</a:t>
            </a:r>
          </a:p>
          <a:p>
            <a:pPr algn="ctr" eaLnBrk="0" hangingPunct="0">
              <a:defRPr/>
            </a:pPr>
            <a:r>
              <a:rPr lang="en-US" sz="2000" dirty="0" smtClean="0">
                <a:solidFill>
                  <a:schemeClr val="bg1"/>
                </a:solidFill>
                <a:latin typeface="Gill Sans Light"/>
                <a:cs typeface="Gill Sans Light"/>
              </a:rPr>
              <a:t>based </a:t>
            </a:r>
            <a:r>
              <a:rPr lang="en-US" sz="2000" dirty="0" err="1" smtClean="0">
                <a:solidFill>
                  <a:schemeClr val="bg1"/>
                </a:solidFill>
                <a:latin typeface="Gill Sans Light"/>
                <a:cs typeface="Gill Sans Light"/>
              </a:rPr>
              <a:t>AuthZ</a:t>
            </a:r>
            <a:endParaRPr lang="en-US" sz="2000" dirty="0" smtClean="0">
              <a:solidFill>
                <a:schemeClr val="bg1"/>
              </a:solidFill>
              <a:latin typeface="Gill Sans Light"/>
              <a:cs typeface="Gill Sans Light"/>
            </a:endParaRPr>
          </a:p>
        </p:txBody>
      </p:sp>
      <p:sp>
        <p:nvSpPr>
          <p:cNvPr id="10" name="Rounded Rectangle 9"/>
          <p:cNvSpPr/>
          <p:nvPr/>
        </p:nvSpPr>
        <p:spPr>
          <a:xfrm>
            <a:off x="7846083" y="4041015"/>
            <a:ext cx="1917603"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SP</a:t>
            </a:r>
          </a:p>
          <a:p>
            <a:pPr algn="ctr" eaLnBrk="0" hangingPunct="0">
              <a:defRPr/>
            </a:pPr>
            <a:r>
              <a:rPr lang="en-US" sz="2200" dirty="0" smtClean="0">
                <a:solidFill>
                  <a:schemeClr val="bg1"/>
                </a:solidFill>
                <a:latin typeface="Gill Sans Light"/>
                <a:cs typeface="Gill Sans Light"/>
              </a:rPr>
              <a:t>friendliness</a:t>
            </a:r>
            <a:endParaRPr lang="en-US" sz="2200" dirty="0">
              <a:solidFill>
                <a:schemeClr val="bg1"/>
              </a:solidFill>
              <a:latin typeface="Gill Sans Light"/>
              <a:cs typeface="Gill Sans Light"/>
            </a:endParaRPr>
          </a:p>
        </p:txBody>
      </p:sp>
      <p:sp>
        <p:nvSpPr>
          <p:cNvPr id="11" name="Rounded Rectangle 10"/>
          <p:cNvSpPr/>
          <p:nvPr/>
        </p:nvSpPr>
        <p:spPr>
          <a:xfrm>
            <a:off x="9952623" y="1713518"/>
            <a:ext cx="1799984"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User</a:t>
            </a:r>
          </a:p>
          <a:p>
            <a:pPr algn="ctr" eaLnBrk="0" hangingPunct="0">
              <a:defRPr/>
            </a:pPr>
            <a:r>
              <a:rPr lang="en-US" sz="2200" dirty="0">
                <a:solidFill>
                  <a:schemeClr val="bg1"/>
                </a:solidFill>
                <a:latin typeface="Gill Sans Light"/>
                <a:cs typeface="Gill Sans Light"/>
              </a:rPr>
              <a:t> friendliness</a:t>
            </a:r>
          </a:p>
        </p:txBody>
      </p:sp>
      <p:sp>
        <p:nvSpPr>
          <p:cNvPr id="12" name="Rounded Rectangle 11"/>
          <p:cNvSpPr/>
          <p:nvPr/>
        </p:nvSpPr>
        <p:spPr>
          <a:xfrm>
            <a:off x="9952623" y="5199454"/>
            <a:ext cx="1807077"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Engaging</a:t>
            </a:r>
          </a:p>
          <a:p>
            <a:pPr algn="ctr" eaLnBrk="0" hangingPunct="0">
              <a:defRPr/>
            </a:pPr>
            <a:r>
              <a:rPr lang="en-US" sz="2200" dirty="0" smtClean="0">
                <a:solidFill>
                  <a:schemeClr val="bg1"/>
                </a:solidFill>
                <a:latin typeface="Gill Sans Light"/>
                <a:cs typeface="Gill Sans Light"/>
              </a:rPr>
              <a:t>SPs</a:t>
            </a:r>
            <a:endParaRPr lang="en-US" sz="2200" dirty="0">
              <a:solidFill>
                <a:schemeClr val="bg1"/>
              </a:solidFill>
              <a:latin typeface="Gill Sans Light"/>
              <a:cs typeface="Gill Sans Light"/>
            </a:endParaRPr>
          </a:p>
        </p:txBody>
      </p:sp>
      <p:sp>
        <p:nvSpPr>
          <p:cNvPr id="13" name="Rounded Rectangle 12"/>
          <p:cNvSpPr/>
          <p:nvPr/>
        </p:nvSpPr>
        <p:spPr>
          <a:xfrm>
            <a:off x="7841211" y="2880072"/>
            <a:ext cx="1910535"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PII Data Protection</a:t>
            </a:r>
            <a:endParaRPr lang="en-US" sz="2200" dirty="0">
              <a:solidFill>
                <a:schemeClr val="bg1"/>
              </a:solidFill>
              <a:latin typeface="Gill Sans Light"/>
              <a:cs typeface="Gill Sans Light"/>
            </a:endParaRPr>
          </a:p>
        </p:txBody>
      </p:sp>
      <p:sp>
        <p:nvSpPr>
          <p:cNvPr id="14" name="Rounded Rectangle 13"/>
          <p:cNvSpPr/>
          <p:nvPr/>
        </p:nvSpPr>
        <p:spPr>
          <a:xfrm>
            <a:off x="7867177" y="5217045"/>
            <a:ext cx="1917604"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Bridging Communities</a:t>
            </a:r>
          </a:p>
        </p:txBody>
      </p:sp>
      <p:sp>
        <p:nvSpPr>
          <p:cNvPr id="2" name="TextBox 1"/>
          <p:cNvSpPr txBox="1"/>
          <p:nvPr/>
        </p:nvSpPr>
        <p:spPr>
          <a:xfrm>
            <a:off x="436943" y="1345557"/>
            <a:ext cx="5597751" cy="707886"/>
          </a:xfrm>
          <a:prstGeom prst="rect">
            <a:avLst/>
          </a:prstGeom>
          <a:noFill/>
        </p:spPr>
        <p:txBody>
          <a:bodyPr wrap="none" rtlCol="0">
            <a:spAutoFit/>
          </a:bodyPr>
          <a:lstStyle/>
          <a:p>
            <a:r>
              <a:rPr lang="is-IS" sz="2000" b="1" dirty="0"/>
              <a:t>Communities / e-infrastructures surveyed in </a:t>
            </a:r>
            <a:r>
              <a:rPr lang="is-IS" sz="2000" b="1" dirty="0" smtClean="0"/>
              <a:t>AARC</a:t>
            </a:r>
            <a:endParaRPr lang="is-IS" sz="2000" b="1" dirty="0"/>
          </a:p>
          <a:p>
            <a:endParaRPr lang="is-IS" sz="2000" dirty="0"/>
          </a:p>
        </p:txBody>
      </p:sp>
      <p:grpSp>
        <p:nvGrpSpPr>
          <p:cNvPr id="30" name="Group 29"/>
          <p:cNvGrpSpPr/>
          <p:nvPr/>
        </p:nvGrpSpPr>
        <p:grpSpPr>
          <a:xfrm>
            <a:off x="711170" y="2150303"/>
            <a:ext cx="5161091" cy="3049757"/>
            <a:chOff x="262045" y="2397074"/>
            <a:chExt cx="5161091" cy="3049757"/>
          </a:xfrm>
        </p:grpSpPr>
        <p:pic>
          <p:nvPicPr>
            <p:cNvPr id="1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6570" y="3471811"/>
              <a:ext cx="11255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7145" y="2397074"/>
              <a:ext cx="811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3648" y="3951840"/>
              <a:ext cx="9794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7970" y="2793949"/>
              <a:ext cx="7905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71732" y="2928886"/>
              <a:ext cx="93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160945" y="2927299"/>
              <a:ext cx="10858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23462" y="4086967"/>
              <a:ext cx="1433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22632" y="3457524"/>
              <a:ext cx="1181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62045" y="3921074"/>
              <a:ext cx="1200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704177" y="4730074"/>
              <a:ext cx="6064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2288554" y="4702293"/>
              <a:ext cx="6731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30383" y="4915018"/>
              <a:ext cx="7635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67157" y="4843581"/>
              <a:ext cx="112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7"/>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693970" y="3973461"/>
              <a:ext cx="5508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ight Brace 28"/>
          <p:cNvSpPr/>
          <p:nvPr/>
        </p:nvSpPr>
        <p:spPr>
          <a:xfrm>
            <a:off x="6295553" y="2471595"/>
            <a:ext cx="360099" cy="2867022"/>
          </a:xfrm>
          <a:prstGeom prst="rightBrace">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itle 5"/>
          <p:cNvSpPr>
            <a:spLocks noGrp="1"/>
          </p:cNvSpPr>
          <p:nvPr>
            <p:ph type="title"/>
          </p:nvPr>
        </p:nvSpPr>
        <p:spPr/>
        <p:txBody>
          <a:bodyPr/>
          <a:lstStyle/>
          <a:p>
            <a:r>
              <a:rPr lang="en-US" dirty="0"/>
              <a:t>Identified common challenges</a:t>
            </a:r>
          </a:p>
        </p:txBody>
      </p:sp>
      <p:pic>
        <p:nvPicPr>
          <p:cNvPr id="31" name="Picture 3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55167" y="5208012"/>
            <a:ext cx="939705" cy="501954"/>
          </a:xfrm>
          <a:prstGeom prst="rect">
            <a:avLst/>
          </a:prstGeom>
        </p:spPr>
      </p:pic>
      <p:pic>
        <p:nvPicPr>
          <p:cNvPr id="32" name="Picture 3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92086" y="4596810"/>
            <a:ext cx="765601" cy="536575"/>
          </a:xfrm>
          <a:prstGeom prst="rect">
            <a:avLst/>
          </a:prstGeom>
        </p:spPr>
      </p:pic>
      <p:pic>
        <p:nvPicPr>
          <p:cNvPr id="33" name="Picture 32"/>
          <p:cNvPicPr>
            <a:picLocks noChangeAspect="1"/>
          </p:cNvPicPr>
          <p:nvPr/>
        </p:nvPicPr>
        <p:blipFill>
          <a:blip r:embed="rId19"/>
          <a:stretch>
            <a:fillRect/>
          </a:stretch>
        </p:blipFill>
        <p:spPr>
          <a:xfrm>
            <a:off x="4150310" y="3139067"/>
            <a:ext cx="990419" cy="651391"/>
          </a:xfrm>
          <a:prstGeom prst="rect">
            <a:avLst/>
          </a:prstGeom>
        </p:spPr>
      </p:pic>
      <p:pic>
        <p:nvPicPr>
          <p:cNvPr id="34" name="Picture 3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17411" y="2881941"/>
            <a:ext cx="1263681" cy="784235"/>
          </a:xfrm>
          <a:prstGeom prst="rect">
            <a:avLst/>
          </a:prstGeom>
        </p:spPr>
      </p:pic>
      <p:pic>
        <p:nvPicPr>
          <p:cNvPr id="35" name="Picture 34"/>
          <p:cNvPicPr>
            <a:picLocks noChangeAspect="1"/>
          </p:cNvPicPr>
          <p:nvPr/>
        </p:nvPicPr>
        <p:blipFill>
          <a:blip r:embed="rId21"/>
          <a:stretch>
            <a:fillRect/>
          </a:stretch>
        </p:blipFill>
        <p:spPr>
          <a:xfrm>
            <a:off x="2276387" y="1854433"/>
            <a:ext cx="853239" cy="639930"/>
          </a:xfrm>
          <a:prstGeom prst="rect">
            <a:avLst/>
          </a:prstGeom>
        </p:spPr>
      </p:pic>
      <p:pic>
        <p:nvPicPr>
          <p:cNvPr id="36" name="Picture 3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429649" y="1833137"/>
            <a:ext cx="1143579" cy="571790"/>
          </a:xfrm>
          <a:prstGeom prst="rect">
            <a:avLst/>
          </a:prstGeom>
        </p:spPr>
      </p:pic>
      <p:pic>
        <p:nvPicPr>
          <p:cNvPr id="37" name="Picture 36"/>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653324" y="3070179"/>
            <a:ext cx="684826" cy="608736"/>
          </a:xfrm>
          <a:prstGeom prst="rect">
            <a:avLst/>
          </a:prstGeom>
        </p:spPr>
      </p:pic>
      <p:pic>
        <p:nvPicPr>
          <p:cNvPr id="38" name="Picture 3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461372" y="1762260"/>
            <a:ext cx="803732" cy="725242"/>
          </a:xfrm>
          <a:prstGeom prst="rect">
            <a:avLst/>
          </a:prstGeom>
        </p:spPr>
      </p:pic>
      <p:pic>
        <p:nvPicPr>
          <p:cNvPr id="39" name="Picture 38"/>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436943" y="1883922"/>
            <a:ext cx="1037648" cy="602931"/>
          </a:xfrm>
          <a:prstGeom prst="rect">
            <a:avLst/>
          </a:prstGeom>
        </p:spPr>
      </p:pic>
    </p:spTree>
    <p:extLst>
      <p:ext uri="{BB962C8B-B14F-4D97-AF65-F5344CB8AC3E}">
        <p14:creationId xmlns:p14="http://schemas.microsoft.com/office/powerpoint/2010/main" val="1525648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7</a:t>
            </a:fld>
            <a:endParaRPr lang="en-GB"/>
          </a:p>
        </p:txBody>
      </p:sp>
      <p:sp>
        <p:nvSpPr>
          <p:cNvPr id="4" name="Title 3"/>
          <p:cNvSpPr>
            <a:spLocks noGrp="1"/>
          </p:cNvSpPr>
          <p:nvPr>
            <p:ph type="title"/>
          </p:nvPr>
        </p:nvSpPr>
        <p:spPr/>
        <p:txBody>
          <a:bodyPr/>
          <a:lstStyle/>
          <a:p>
            <a:r>
              <a:rPr lang="en-GB" dirty="0" smtClean="0"/>
              <a:t>The AARC Blueprint Architecture to bring everyone together</a:t>
            </a:r>
            <a:endParaRPr lang="en-GB" dirty="0"/>
          </a:p>
        </p:txBody>
      </p:sp>
      <p:pic>
        <p:nvPicPr>
          <p:cNvPr id="5" name="Picture 4"/>
          <p:cNvPicPr>
            <a:picLocks noChangeAspect="1"/>
          </p:cNvPicPr>
          <p:nvPr/>
        </p:nvPicPr>
        <p:blipFill>
          <a:blip r:embed="rId2"/>
          <a:stretch>
            <a:fillRect/>
          </a:stretch>
        </p:blipFill>
        <p:spPr>
          <a:xfrm>
            <a:off x="5376295" y="1606950"/>
            <a:ext cx="6310859" cy="4820125"/>
          </a:xfrm>
          <a:prstGeom prst="rect">
            <a:avLst/>
          </a:prstGeom>
        </p:spPr>
      </p:pic>
      <p:sp>
        <p:nvSpPr>
          <p:cNvPr id="2" name="TextBox 1"/>
          <p:cNvSpPr txBox="1"/>
          <p:nvPr/>
        </p:nvSpPr>
        <p:spPr>
          <a:xfrm>
            <a:off x="455646" y="3850727"/>
            <a:ext cx="5480204" cy="1569660"/>
          </a:xfrm>
          <a:prstGeom prst="rect">
            <a:avLst/>
          </a:prstGeom>
          <a:noFill/>
          <a:ln>
            <a:solidFill>
              <a:srgbClr val="004364"/>
            </a:solidFill>
          </a:ln>
        </p:spPr>
        <p:txBody>
          <a:bodyPr wrap="square" rtlCol="0">
            <a:spAutoFit/>
          </a:bodyPr>
          <a:lstStyle/>
          <a:p>
            <a:r>
              <a:rPr lang="en-GB" sz="2400" dirty="0">
                <a:solidFill>
                  <a:srgbClr val="004364"/>
                </a:solidFill>
              </a:rPr>
              <a:t>Allows researchers to use </a:t>
            </a:r>
            <a:r>
              <a:rPr lang="en-GB" sz="2400" b="1" dirty="0">
                <a:solidFill>
                  <a:srgbClr val="004364"/>
                </a:solidFill>
              </a:rPr>
              <a:t>ONE</a:t>
            </a:r>
            <a:r>
              <a:rPr lang="en-GB" sz="2400" dirty="0">
                <a:solidFill>
                  <a:srgbClr val="004364"/>
                </a:solidFill>
              </a:rPr>
              <a:t> digital identity to access </a:t>
            </a:r>
            <a:r>
              <a:rPr lang="en-GB" sz="2400" b="1" dirty="0">
                <a:solidFill>
                  <a:srgbClr val="004364"/>
                </a:solidFill>
              </a:rPr>
              <a:t>MANY</a:t>
            </a:r>
            <a:r>
              <a:rPr lang="en-GB" sz="2400" dirty="0">
                <a:solidFill>
                  <a:srgbClr val="004364"/>
                </a:solidFill>
              </a:rPr>
              <a:t> services and resources available </a:t>
            </a:r>
            <a:r>
              <a:rPr lang="en-GB" sz="2400" dirty="0" smtClean="0">
                <a:solidFill>
                  <a:srgbClr val="004364"/>
                </a:solidFill>
              </a:rPr>
              <a:t>through </a:t>
            </a:r>
            <a:r>
              <a:rPr lang="en-GB" sz="2400" b="1" dirty="0" smtClean="0">
                <a:solidFill>
                  <a:srgbClr val="004364"/>
                </a:solidFill>
              </a:rPr>
              <a:t>eduGAIN</a:t>
            </a:r>
            <a:br>
              <a:rPr lang="en-GB" sz="2400" b="1" dirty="0" smtClean="0">
                <a:solidFill>
                  <a:srgbClr val="004364"/>
                </a:solidFill>
              </a:rPr>
            </a:br>
            <a:r>
              <a:rPr lang="en-GB" sz="2400" dirty="0" smtClean="0">
                <a:solidFill>
                  <a:srgbClr val="004364"/>
                </a:solidFill>
              </a:rPr>
              <a:t>and </a:t>
            </a:r>
            <a:r>
              <a:rPr lang="en-GB" sz="2400" b="1" dirty="0" smtClean="0">
                <a:solidFill>
                  <a:srgbClr val="004364"/>
                </a:solidFill>
              </a:rPr>
              <a:t>in collaborative r/e-Infrastructures</a:t>
            </a:r>
            <a:endParaRPr lang="en-GB" sz="2400" b="1" dirty="0">
              <a:solidFill>
                <a:srgbClr val="004364"/>
              </a:solidFill>
            </a:endParaRPr>
          </a:p>
        </p:txBody>
      </p:sp>
      <p:sp>
        <p:nvSpPr>
          <p:cNvPr id="9" name="TextBox 8"/>
          <p:cNvSpPr txBox="1"/>
          <p:nvPr/>
        </p:nvSpPr>
        <p:spPr>
          <a:xfrm>
            <a:off x="455646" y="1704997"/>
            <a:ext cx="5480204" cy="1938992"/>
          </a:xfrm>
          <a:prstGeom prst="rect">
            <a:avLst/>
          </a:prstGeom>
          <a:noFill/>
          <a:ln w="19050">
            <a:solidFill>
              <a:srgbClr val="F57A1E"/>
            </a:solidFill>
          </a:ln>
        </p:spPr>
        <p:txBody>
          <a:bodyPr wrap="square" rtlCol="0">
            <a:spAutoFit/>
          </a:bodyPr>
          <a:lstStyle/>
          <a:p>
            <a:r>
              <a:rPr lang="en-GB" sz="2400" dirty="0" smtClean="0">
                <a:solidFill>
                  <a:srgbClr val="004364"/>
                </a:solidFill>
              </a:rPr>
              <a:t>Defines a </a:t>
            </a:r>
            <a:r>
              <a:rPr lang="en-GB" sz="2400" b="1" dirty="0" smtClean="0">
                <a:solidFill>
                  <a:srgbClr val="004364"/>
                </a:solidFill>
              </a:rPr>
              <a:t>model</a:t>
            </a:r>
            <a:r>
              <a:rPr lang="en-GB" sz="2400" dirty="0" smtClean="0">
                <a:solidFill>
                  <a:srgbClr val="004364"/>
                </a:solidFill>
              </a:rPr>
              <a:t> and </a:t>
            </a:r>
            <a:r>
              <a:rPr lang="en-GB" sz="2400" b="1" dirty="0" smtClean="0">
                <a:solidFill>
                  <a:srgbClr val="004364"/>
                </a:solidFill>
              </a:rPr>
              <a:t>building blocks </a:t>
            </a:r>
            <a:r>
              <a:rPr lang="en-GB" sz="2400" dirty="0" smtClean="0">
                <a:solidFill>
                  <a:srgbClr val="004364"/>
                </a:solidFill>
              </a:rPr>
              <a:t>to address researcher needs</a:t>
            </a:r>
            <a:r>
              <a:rPr lang="en-GB" sz="2400" dirty="0">
                <a:solidFill>
                  <a:srgbClr val="004364"/>
                </a:solidFill>
              </a:rPr>
              <a:t/>
            </a:r>
            <a:br>
              <a:rPr lang="en-GB" sz="2400" dirty="0">
                <a:solidFill>
                  <a:srgbClr val="004364"/>
                </a:solidFill>
              </a:rPr>
            </a:br>
            <a:r>
              <a:rPr lang="en-GB" sz="2400" b="1" dirty="0" smtClean="0">
                <a:solidFill>
                  <a:srgbClr val="004364"/>
                </a:solidFill>
              </a:rPr>
              <a:t>Cross-domain interoperation </a:t>
            </a:r>
            <a:r>
              <a:rPr lang="en-GB" sz="2400" dirty="0" smtClean="0">
                <a:solidFill>
                  <a:srgbClr val="004364"/>
                </a:solidFill>
              </a:rPr>
              <a:t>and services based on community and provider criteria expressed using </a:t>
            </a:r>
            <a:r>
              <a:rPr lang="en-GB" sz="2400" b="1" dirty="0" smtClean="0">
                <a:solidFill>
                  <a:srgbClr val="004364"/>
                </a:solidFill>
              </a:rPr>
              <a:t>common guidelines</a:t>
            </a:r>
          </a:p>
        </p:txBody>
      </p:sp>
    </p:spTree>
    <p:extLst>
      <p:ext uri="{BB962C8B-B14F-4D97-AF65-F5344CB8AC3E}">
        <p14:creationId xmlns:p14="http://schemas.microsoft.com/office/powerpoint/2010/main" val="3892918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0939D-6A5E-F84E-B0D9-334B28D86579}"/>
              </a:ext>
            </a:extLst>
          </p:cNvPr>
          <p:cNvPicPr>
            <a:picLocks noChangeAspect="1"/>
          </p:cNvPicPr>
          <p:nvPr/>
        </p:nvPicPr>
        <p:blipFill>
          <a:blip r:embed="rId3">
            <a:alphaModFix amt="93000"/>
            <a:extLst>
              <a:ext uri="{28A0092B-C50C-407E-A947-70E740481C1C}">
                <a14:useLocalDpi xmlns:a14="http://schemas.microsoft.com/office/drawing/2010/main"/>
              </a:ext>
            </a:extLst>
          </a:blip>
          <a:stretch>
            <a:fillRect/>
          </a:stretch>
        </p:blipFill>
        <p:spPr>
          <a:xfrm>
            <a:off x="2234780" y="216525"/>
            <a:ext cx="8835139" cy="6665078"/>
          </a:xfrm>
          <a:prstGeom prst="rect">
            <a:avLst/>
          </a:prstGeom>
        </p:spPr>
      </p:pic>
      <p:grpSp>
        <p:nvGrpSpPr>
          <p:cNvPr id="9" name="Group 8">
            <a:extLst>
              <a:ext uri="{FF2B5EF4-FFF2-40B4-BE49-F238E27FC236}">
                <a16:creationId xmlns:a16="http://schemas.microsoft.com/office/drawing/2014/main" id="{BC09DDCE-DD10-AC49-9905-722A0156D3A3}"/>
              </a:ext>
            </a:extLst>
          </p:cNvPr>
          <p:cNvGrpSpPr/>
          <p:nvPr/>
        </p:nvGrpSpPr>
        <p:grpSpPr>
          <a:xfrm>
            <a:off x="10901466" y="283112"/>
            <a:ext cx="1033460" cy="988476"/>
            <a:chOff x="3533775" y="1473200"/>
            <a:chExt cx="3895725" cy="3517900"/>
          </a:xfrm>
        </p:grpSpPr>
        <p:pic>
          <p:nvPicPr>
            <p:cNvPr id="10" name="Picture 1" descr="page1image25046656">
              <a:extLst>
                <a:ext uri="{FF2B5EF4-FFF2-40B4-BE49-F238E27FC236}">
                  <a16:creationId xmlns:a16="http://schemas.microsoft.com/office/drawing/2014/main" id="{89BDF4D6-546F-2A4B-9ADC-96A554A40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8900" y="1473200"/>
              <a:ext cx="1333500" cy="3517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ge1image25050496">
              <a:extLst>
                <a:ext uri="{FF2B5EF4-FFF2-40B4-BE49-F238E27FC236}">
                  <a16:creationId xmlns:a16="http://schemas.microsoft.com/office/drawing/2014/main" id="{C264DAD3-31A1-094F-84F2-7D3CD55BFC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175" y="2819400"/>
              <a:ext cx="2667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page1image25047232">
              <a:extLst>
                <a:ext uri="{FF2B5EF4-FFF2-40B4-BE49-F238E27FC236}">
                  <a16:creationId xmlns:a16="http://schemas.microsoft.com/office/drawing/2014/main" id="{99FE580C-A76E-9F47-91B8-B5B5A8A3E5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3775" y="2959100"/>
              <a:ext cx="2286000" cy="149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age1image25042240">
              <a:extLst>
                <a:ext uri="{FF2B5EF4-FFF2-40B4-BE49-F238E27FC236}">
                  <a16:creationId xmlns:a16="http://schemas.microsoft.com/office/drawing/2014/main" id="{323B2AF2-5CCE-0E48-970F-AD3B772246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9100" y="2692400"/>
              <a:ext cx="6604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page1image25050112">
              <a:extLst>
                <a:ext uri="{FF2B5EF4-FFF2-40B4-BE49-F238E27FC236}">
                  <a16:creationId xmlns:a16="http://schemas.microsoft.com/office/drawing/2014/main" id="{F35835D4-17CB-0E4E-859E-702A107898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8700" y="2679700"/>
              <a:ext cx="558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age1image25038592">
              <a:extLst>
                <a:ext uri="{FF2B5EF4-FFF2-40B4-BE49-F238E27FC236}">
                  <a16:creationId xmlns:a16="http://schemas.microsoft.com/office/drawing/2014/main" id="{9B21B023-5A9D-3948-AE6C-D7F673BC12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3200" y="2692400"/>
              <a:ext cx="7239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page1image25050880">
              <a:extLst>
                <a:ext uri="{FF2B5EF4-FFF2-40B4-BE49-F238E27FC236}">
                  <a16:creationId xmlns:a16="http://schemas.microsoft.com/office/drawing/2014/main" id="{5352FB54-1C05-3E44-A4DB-E043921A65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57700" y="2692400"/>
              <a:ext cx="723900" cy="7874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8932DCF5-1BB8-1542-B4EB-1B59D8D38E8F}"/>
              </a:ext>
            </a:extLst>
          </p:cNvPr>
          <p:cNvPicPr>
            <a:picLocks noChangeAspect="1"/>
          </p:cNvPicPr>
          <p:nvPr/>
        </p:nvPicPr>
        <p:blipFill>
          <a:blip r:embed="rId11"/>
          <a:stretch>
            <a:fillRect/>
          </a:stretch>
        </p:blipFill>
        <p:spPr>
          <a:xfrm>
            <a:off x="12184" y="-14497"/>
            <a:ext cx="12192000" cy="6858000"/>
          </a:xfrm>
          <a:prstGeom prst="rect">
            <a:avLst/>
          </a:prstGeom>
        </p:spPr>
      </p:pic>
      <p:sp>
        <p:nvSpPr>
          <p:cNvPr id="21" name="Title 3">
            <a:extLst>
              <a:ext uri="{FF2B5EF4-FFF2-40B4-BE49-F238E27FC236}">
                <a16:creationId xmlns:a16="http://schemas.microsoft.com/office/drawing/2014/main" id="{690BAF02-A656-9149-AE5C-8CF738ACFE03}"/>
              </a:ext>
            </a:extLst>
          </p:cNvPr>
          <p:cNvSpPr txBox="1">
            <a:spLocks/>
          </p:cNvSpPr>
          <p:nvPr/>
        </p:nvSpPr>
        <p:spPr>
          <a:xfrm>
            <a:off x="284196" y="78622"/>
            <a:ext cx="11907804" cy="77942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smtClean="0">
                <a:latin typeface="Calibri" panose="020F0502020204030204" pitchFamily="34" charset="0"/>
                <a:cs typeface="Calibri" panose="020F0502020204030204" pitchFamily="34" charset="0"/>
              </a:rPr>
              <a:t>Key interoperability mechanism: AARC </a:t>
            </a:r>
            <a:r>
              <a:rPr lang="en-US" sz="3600" b="1" dirty="0">
                <a:latin typeface="Calibri" panose="020F0502020204030204" pitchFamily="34" charset="0"/>
                <a:cs typeface="Calibri" panose="020F0502020204030204" pitchFamily="34" charset="0"/>
              </a:rPr>
              <a:t>BPA </a:t>
            </a:r>
            <a:r>
              <a:rPr lang="en-US" sz="3600" b="1" dirty="0" smtClean="0">
                <a:latin typeface="Calibri" panose="020F0502020204030204" pitchFamily="34" charset="0"/>
                <a:cs typeface="Calibri" panose="020F0502020204030204" pitchFamily="34" charset="0"/>
              </a:rPr>
              <a:t>and the Proxy</a:t>
            </a:r>
            <a:endParaRPr lang="en-US" sz="3600" b="1" dirty="0">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849AF952-B5BD-7843-9C1B-30742C4DB095}"/>
              </a:ext>
            </a:extLst>
          </p:cNvPr>
          <p:cNvPicPr>
            <a:picLocks noChangeAspect="1"/>
          </p:cNvPicPr>
          <p:nvPr/>
        </p:nvPicPr>
        <p:blipFill>
          <a:blip r:embed="rId12"/>
          <a:stretch>
            <a:fillRect/>
          </a:stretch>
        </p:blipFill>
        <p:spPr>
          <a:xfrm>
            <a:off x="1651140" y="153401"/>
            <a:ext cx="10283786" cy="6522203"/>
          </a:xfrm>
          <a:prstGeom prst="rect">
            <a:avLst/>
          </a:prstGeom>
        </p:spPr>
      </p:pic>
      <p:sp>
        <p:nvSpPr>
          <p:cNvPr id="17" name="GEANT">
            <a:extLst>
              <a:ext uri="{FF2B5EF4-FFF2-40B4-BE49-F238E27FC236}">
                <a16:creationId xmlns:a16="http://schemas.microsoft.com/office/drawing/2014/main" id="{E5C977F9-9211-904B-A491-AD94E1CA4F68}"/>
              </a:ext>
            </a:extLst>
          </p:cNvPr>
          <p:cNvSpPr/>
          <p:nvPr/>
        </p:nvSpPr>
        <p:spPr>
          <a:xfrm>
            <a:off x="-360734" y="4092564"/>
            <a:ext cx="3146137" cy="3028197"/>
          </a:xfrm>
          <a:prstGeom prst="ellipse">
            <a:avLst/>
          </a:prstGeom>
          <a:solidFill>
            <a:srgbClr val="103F6B">
              <a:alpha val="46000"/>
            </a:srgbClr>
          </a:solidFill>
          <a:ln w="12700">
            <a:solidFill>
              <a:srgbClr val="FF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800" b="0">
                <a:solidFill>
                  <a:srgbClr val="FFFFFF"/>
                </a:solidFill>
                <a:latin typeface="+mn-lt"/>
                <a:ea typeface="+mn-ea"/>
                <a:cs typeface="+mn-cs"/>
                <a:sym typeface="Helvetica Neue Medium"/>
              </a:defRPr>
            </a:lvl1pPr>
          </a:lstStyle>
          <a:p>
            <a:endParaRPr dirty="0"/>
          </a:p>
        </p:txBody>
      </p:sp>
      <p:pic>
        <p:nvPicPr>
          <p:cNvPr id="24" name="Picture 23">
            <a:extLst>
              <a:ext uri="{FF2B5EF4-FFF2-40B4-BE49-F238E27FC236}">
                <a16:creationId xmlns:a16="http://schemas.microsoft.com/office/drawing/2014/main" id="{B8882F51-7CF9-6146-A8DF-E3DF989230CF}"/>
              </a:ext>
            </a:extLst>
          </p:cNvPr>
          <p:cNvPicPr>
            <a:picLocks noChangeAspect="1"/>
          </p:cNvPicPr>
          <p:nvPr/>
        </p:nvPicPr>
        <p:blipFill>
          <a:blip r:embed="rId13"/>
          <a:stretch>
            <a:fillRect/>
          </a:stretch>
        </p:blipFill>
        <p:spPr>
          <a:xfrm>
            <a:off x="632972" y="5092679"/>
            <a:ext cx="1158724" cy="1088261"/>
          </a:xfrm>
          <a:prstGeom prst="rect">
            <a:avLst/>
          </a:prstGeom>
        </p:spPr>
      </p:pic>
    </p:spTree>
    <p:extLst>
      <p:ext uri="{BB962C8B-B14F-4D97-AF65-F5344CB8AC3E}">
        <p14:creationId xmlns:p14="http://schemas.microsoft.com/office/powerpoint/2010/main" val="291038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09" y="373498"/>
            <a:ext cx="10788281" cy="839883"/>
          </a:xfrm>
        </p:spPr>
        <p:txBody>
          <a:bodyPr>
            <a:normAutofit/>
          </a:bodyPr>
          <a:lstStyle/>
          <a:p>
            <a:r>
              <a:rPr lang="en-GB" sz="3200" dirty="0" smtClean="0"/>
              <a:t>AARC Blueprint Process</a:t>
            </a:r>
            <a:endParaRPr lang="en-GB" sz="3200" dirty="0"/>
          </a:p>
        </p:txBody>
      </p:sp>
      <p:sp>
        <p:nvSpPr>
          <p:cNvPr id="4" name="TextBox 3"/>
          <p:cNvSpPr txBox="1"/>
          <p:nvPr/>
        </p:nvSpPr>
        <p:spPr>
          <a:xfrm>
            <a:off x="2247276" y="1431103"/>
            <a:ext cx="6864298" cy="523220"/>
          </a:xfrm>
          <a:prstGeom prst="rect">
            <a:avLst/>
          </a:prstGeom>
          <a:noFill/>
        </p:spPr>
        <p:txBody>
          <a:bodyPr wrap="square" rtlCol="0">
            <a:spAutoFit/>
          </a:bodyPr>
          <a:lstStyle/>
          <a:p>
            <a:pPr algn="ctr"/>
            <a:r>
              <a:rPr lang="en-GB" sz="2800" b="1" u="sng" dirty="0"/>
              <a:t>https://</a:t>
            </a:r>
            <a:r>
              <a:rPr lang="en-GB" sz="2800" b="1" u="sng" dirty="0" smtClean="0"/>
              <a:t>aarc-project.eu/architecture/</a:t>
            </a:r>
            <a:endParaRPr lang="en-US" sz="28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58149" y="143931"/>
            <a:ext cx="1144684" cy="1034242"/>
          </a:xfrm>
          <a:prstGeom prst="rect">
            <a:avLst/>
          </a:prstGeom>
        </p:spPr>
      </p:pic>
      <p:sp>
        <p:nvSpPr>
          <p:cNvPr id="12" name="Text Placeholder 2"/>
          <p:cNvSpPr txBox="1">
            <a:spLocks/>
          </p:cNvSpPr>
          <p:nvPr/>
        </p:nvSpPr>
        <p:spPr>
          <a:xfrm>
            <a:off x="5478905" y="2101174"/>
            <a:ext cx="6564088" cy="4064866"/>
          </a:xfrm>
          <a:prstGeom prst="rect">
            <a:avLst/>
          </a:prstGeom>
        </p:spPr>
        <p:txBody>
          <a:bodyPr vert="horz" lIns="91425" tIns="91425" rIns="91425" bIns="91425" rtlCol="0" anchor="t" anchorCtr="0">
            <a:noAutofit/>
          </a:bodyPr>
          <a:lstStyle>
            <a:lvl1pPr marL="171450" indent="-171450" algn="l" defTabSz="685800" rtl="0" eaLnBrk="1" latinLnBrk="0" hangingPunct="1">
              <a:lnSpc>
                <a:spcPct val="90000"/>
              </a:lnSpc>
              <a:spcBef>
                <a:spcPts val="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0"/>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marL="15875" lvl="1" indent="0">
              <a:lnSpc>
                <a:spcPct val="150000"/>
              </a:lnSpc>
              <a:buNone/>
            </a:pPr>
            <a:r>
              <a:rPr lang="en-GB" sz="2600" b="1" dirty="0" smtClean="0"/>
              <a:t>Guidelines and supporting documents</a:t>
            </a:r>
          </a:p>
          <a:p>
            <a:pPr marL="473075" lvl="1" indent="-457200">
              <a:lnSpc>
                <a:spcPct val="150000"/>
              </a:lnSpc>
            </a:pPr>
            <a:r>
              <a:rPr lang="en-US" sz="2600" i="1" dirty="0" smtClean="0"/>
              <a:t>reference architecture</a:t>
            </a:r>
            <a:endParaRPr lang="en-GB" sz="2600" i="1" dirty="0"/>
          </a:p>
          <a:p>
            <a:pPr marL="473075" lvl="1" indent="-457200">
              <a:lnSpc>
                <a:spcPct val="150000"/>
              </a:lnSpc>
            </a:pPr>
            <a:r>
              <a:rPr lang="en-US" sz="2600" i="1" dirty="0" smtClean="0"/>
              <a:t>conventions and community standards</a:t>
            </a:r>
          </a:p>
          <a:p>
            <a:pPr marL="473075" lvl="1" indent="-457200">
              <a:lnSpc>
                <a:spcPct val="150000"/>
              </a:lnSpc>
            </a:pPr>
            <a:r>
              <a:rPr lang="en-US" sz="2600" i="1" dirty="0" smtClean="0"/>
              <a:t>best policy practices</a:t>
            </a:r>
          </a:p>
          <a:p>
            <a:pPr marL="473075" lvl="1" indent="-457200">
              <a:lnSpc>
                <a:spcPct val="150000"/>
              </a:lnSpc>
            </a:pPr>
            <a:r>
              <a:rPr lang="en-US" sz="2600" i="1" dirty="0" smtClean="0"/>
              <a:t>implementation hints</a:t>
            </a:r>
          </a:p>
          <a:p>
            <a:pPr marL="473075" lvl="1" indent="-457200">
              <a:lnSpc>
                <a:spcPct val="150000"/>
              </a:lnSpc>
            </a:pPr>
            <a:r>
              <a:rPr lang="en-US" sz="2600" i="1" dirty="0" smtClean="0"/>
              <a:t>training for ‘FIM’ communities</a:t>
            </a:r>
          </a:p>
          <a:p>
            <a:pPr marL="473075" lvl="1" indent="-457200">
              <a:lnSpc>
                <a:spcPct val="150000"/>
              </a:lnSpc>
            </a:pPr>
            <a:endParaRPr lang="en-US" sz="2600" i="1"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322" y="2172046"/>
            <a:ext cx="4917586" cy="3731792"/>
          </a:xfrm>
          <a:prstGeom prst="rect">
            <a:avLst/>
          </a:prstGeom>
        </p:spPr>
      </p:pic>
    </p:spTree>
    <p:extLst>
      <p:ext uri="{BB962C8B-B14F-4D97-AF65-F5344CB8AC3E}">
        <p14:creationId xmlns:p14="http://schemas.microsoft.com/office/powerpoint/2010/main" val="3049615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RC2-template-16-9-format.pptx" id="{C53E3120-79CD-4F12-B330-88948C559F9E}" vid="{F365EBE0-FB27-469A-9448-702D528F87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D342B61AA90142A8D5A114AFFAD389" ma:contentTypeVersion="1" ma:contentTypeDescription="Create a new document." ma:contentTypeScope="" ma:versionID="138dd77d572eb9aa87051d9216bdb443">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8F0BB2-8848-4E68-80B0-B0624BDBD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AA3960-760A-4B61-8C8B-DBF90F37C8C8}">
  <ds:schemaRefs>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22C07721-32FF-48B6-9D36-E09F4CC3A6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AARC2-template-16-9-format</Template>
  <TotalTime>482</TotalTime>
  <Words>1053</Words>
  <Application>Microsoft Office PowerPoint</Application>
  <PresentationFormat>Widescreen</PresentationFormat>
  <Paragraphs>208</Paragraphs>
  <Slides>21</Slides>
  <Notes>9</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Gill Sans Light</vt:lpstr>
      <vt:lpstr>Helvetica Neue Medium</vt:lpstr>
      <vt:lpstr>Verdana</vt:lpstr>
      <vt:lpstr>GEANT Association</vt:lpstr>
      <vt:lpstr>PowerPoint Presentation</vt:lpstr>
      <vt:lpstr>AARC – leverage federated identity to facilitate research collaboration</vt:lpstr>
      <vt:lpstr>Where did we come from &amp; where should we go …</vt:lpstr>
      <vt:lpstr>PowerPoint Presentation</vt:lpstr>
      <vt:lpstr>Whence we came – collaborative research AAIs predating AARC</vt:lpstr>
      <vt:lpstr>Identified common challenges</vt:lpstr>
      <vt:lpstr>The AARC Blueprint Architecture to bring everyone together</vt:lpstr>
      <vt:lpstr>PowerPoint Presentation</vt:lpstr>
      <vt:lpstr>AARC Blueprint Process</vt:lpstr>
      <vt:lpstr>Making the proxy behave: infrastructure and community policy support</vt:lpstr>
      <vt:lpstr>Evolution of the Blueprint Architecture</vt:lpstr>
      <vt:lpstr>The evolved role for policy and best practices for the AARC Community</vt:lpstr>
      <vt:lpstr>Policy Development Kit </vt:lpstr>
      <vt:lpstr>Templates and guidance on how to implement</vt:lpstr>
      <vt:lpstr>Example – the WISE Baseline AUP developed in WISE-SCI</vt:lpstr>
      <vt:lpstr>AARC Blueprint Architecture Implementations</vt:lpstr>
      <vt:lpstr>AARC Engagement Group for InfrastructureS</vt:lpstr>
      <vt:lpstr>Deploying a federated AAI? You don’t have to be on your own!</vt:lpstr>
      <vt:lpstr>Implementation in the generic e-Infrastructures and AAI offerings</vt:lpstr>
      <vt:lpstr>AARC In Action – https://aarc-community.org/aarc-in-action/ </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davidg</dc:creator>
  <cp:lastModifiedBy>davidg</cp:lastModifiedBy>
  <cp:revision>24</cp:revision>
  <cp:lastPrinted>2015-05-01T10:30:08Z</cp:lastPrinted>
  <dcterms:created xsi:type="dcterms:W3CDTF">2019-07-01T08:00:40Z</dcterms:created>
  <dcterms:modified xsi:type="dcterms:W3CDTF">2019-07-01T18:52:29Z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0x01010015D342B61AA90142A8D5A114AFFAD389</vt:lpwstr>
  </property>
</Properties>
</file>