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6"/>
  </p:notesMasterIdLst>
  <p:sldIdLst>
    <p:sldId id="288" r:id="rId5"/>
    <p:sldId id="296" r:id="rId6"/>
    <p:sldId id="335" r:id="rId7"/>
    <p:sldId id="323" r:id="rId8"/>
    <p:sldId id="338" r:id="rId9"/>
    <p:sldId id="337" r:id="rId10"/>
    <p:sldId id="343" r:id="rId11"/>
    <p:sldId id="326" r:id="rId12"/>
    <p:sldId id="339" r:id="rId13"/>
    <p:sldId id="340" r:id="rId14"/>
    <p:sldId id="341" r:id="rId15"/>
    <p:sldId id="344" r:id="rId16"/>
    <p:sldId id="345" r:id="rId17"/>
    <p:sldId id="314" r:id="rId18"/>
    <p:sldId id="346" r:id="rId19"/>
    <p:sldId id="312" r:id="rId20"/>
    <p:sldId id="316" r:id="rId21"/>
    <p:sldId id="321" r:id="rId22"/>
    <p:sldId id="287" r:id="rId23"/>
    <p:sldId id="322" r:id="rId24"/>
    <p:sldId id="324" r:id="rId25"/>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5E"/>
    <a:srgbClr val="FFFFFF"/>
    <a:srgbClr val="F6791C"/>
    <a:srgbClr val="6F2575"/>
    <a:srgbClr val="F57B20"/>
    <a:srgbClr val="F57A1E"/>
    <a:srgbClr val="013F5E"/>
    <a:srgbClr val="003959"/>
    <a:srgbClr val="ED1556"/>
    <a:srgbClr val="003F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96" autoAdjust="0"/>
    <p:restoredTop sz="95948" autoAdjust="0"/>
  </p:normalViewPr>
  <p:slideViewPr>
    <p:cSldViewPr snapToGrid="0">
      <p:cViewPr varScale="1">
        <p:scale>
          <a:sx n="99" d="100"/>
          <a:sy n="99" d="100"/>
        </p:scale>
        <p:origin x="282" y="78"/>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41D8A83-A817-41E3-A602-3B517E18334E}" type="datetimeFigureOut">
              <a:rPr lang="en-GB" smtClean="0"/>
              <a:t>31/03/2025</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CBC110B-1C27-4A5B-8007-E6BF4BB6C5F7}" type="slidenum">
              <a:rPr lang="en-GB" smtClean="0"/>
              <a:t>‹#›</a:t>
            </a:fld>
            <a:endParaRPr lang="en-GB"/>
          </a:p>
        </p:txBody>
      </p:sp>
    </p:spTree>
    <p:extLst>
      <p:ext uri="{BB962C8B-B14F-4D97-AF65-F5344CB8AC3E}">
        <p14:creationId xmlns:p14="http://schemas.microsoft.com/office/powerpoint/2010/main" val="4031726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Rectangle 20"/>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userDrawn="1"/>
        </p:nvSpPr>
        <p:spPr>
          <a:xfrm>
            <a:off x="0" y="0"/>
            <a:ext cx="1625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p:cNvSpPr>
            <a:spLocks noGrp="1"/>
          </p:cNvSpPr>
          <p:nvPr>
            <p:ph type="body" sz="quarter" idx="11" hasCustomPrompt="1"/>
          </p:nvPr>
        </p:nvSpPr>
        <p:spPr>
          <a:xfrm>
            <a:off x="1240257" y="3625009"/>
            <a:ext cx="6795911" cy="375289"/>
          </a:xfrm>
        </p:spPr>
        <p:txBody>
          <a:bodyPr>
            <a:normAutofit/>
          </a:bodyPr>
          <a:lstStyle>
            <a:lvl1pPr marL="0" indent="0">
              <a:buNone/>
              <a:defRPr sz="2000" b="1" baseline="0"/>
            </a:lvl1pPr>
          </a:lstStyle>
          <a:p>
            <a:pPr lvl="0"/>
            <a:r>
              <a:rPr lang="en-US" dirty="0" smtClean="0"/>
              <a:t>Presenter</a:t>
            </a:r>
          </a:p>
        </p:txBody>
      </p:sp>
      <p:sp>
        <p:nvSpPr>
          <p:cNvPr id="7" name="Text Placeholder 6"/>
          <p:cNvSpPr>
            <a:spLocks noGrp="1"/>
          </p:cNvSpPr>
          <p:nvPr>
            <p:ph type="body" sz="quarter" idx="12" hasCustomPrompt="1"/>
          </p:nvPr>
        </p:nvSpPr>
        <p:spPr>
          <a:xfrm>
            <a:off x="1240256" y="5484095"/>
            <a:ext cx="6671027" cy="436340"/>
          </a:xfrm>
        </p:spPr>
        <p:txBody>
          <a:bodyPr>
            <a:normAutofit/>
          </a:bodyPr>
          <a:lstStyle>
            <a:lvl1pPr marL="0" indent="0">
              <a:buNone/>
              <a:defRPr sz="1800"/>
            </a:lvl1pPr>
          </a:lstStyle>
          <a:p>
            <a:pPr lvl="0"/>
            <a:r>
              <a:rPr lang="en-US" dirty="0" smtClean="0"/>
              <a:t>Event, Location</a:t>
            </a:r>
            <a:endParaRPr lang="en-GB" dirty="0"/>
          </a:p>
        </p:txBody>
      </p:sp>
      <p:sp>
        <p:nvSpPr>
          <p:cNvPr id="12" name="Text Placeholder 10"/>
          <p:cNvSpPr>
            <a:spLocks noGrp="1"/>
          </p:cNvSpPr>
          <p:nvPr>
            <p:ph type="body" sz="quarter" idx="17" hasCustomPrompt="1"/>
          </p:nvPr>
        </p:nvSpPr>
        <p:spPr>
          <a:xfrm>
            <a:off x="1240257" y="2804346"/>
            <a:ext cx="6683727" cy="503459"/>
          </a:xfrm>
        </p:spPr>
        <p:txBody>
          <a:bodyPr>
            <a:normAutofit/>
          </a:bodyPr>
          <a:lstStyle>
            <a:lvl1pPr marL="0" indent="0">
              <a:buNone/>
              <a:defRPr sz="1950">
                <a:solidFill>
                  <a:srgbClr val="F6791C"/>
                </a:solidFill>
              </a:defRPr>
            </a:lvl1pPr>
          </a:lstStyle>
          <a:p>
            <a:pPr lvl="0"/>
            <a:r>
              <a:rPr lang="en-US" dirty="0" smtClean="0"/>
              <a:t>Subtitle</a:t>
            </a:r>
          </a:p>
        </p:txBody>
      </p:sp>
      <p:sp>
        <p:nvSpPr>
          <p:cNvPr id="11" name="Text Placeholder 10"/>
          <p:cNvSpPr>
            <a:spLocks noGrp="1"/>
          </p:cNvSpPr>
          <p:nvPr>
            <p:ph type="body" sz="quarter" idx="14" hasCustomPrompt="1"/>
          </p:nvPr>
        </p:nvSpPr>
        <p:spPr>
          <a:xfrm>
            <a:off x="1240257" y="2398309"/>
            <a:ext cx="6683727" cy="473242"/>
          </a:xfrm>
        </p:spPr>
        <p:txBody>
          <a:bodyPr>
            <a:noAutofit/>
          </a:bodyPr>
          <a:lstStyle>
            <a:lvl1pPr marL="0" indent="0">
              <a:buNone/>
              <a:defRPr sz="2400" b="1"/>
            </a:lvl1pPr>
          </a:lstStyle>
          <a:p>
            <a:pPr lvl="0"/>
            <a:r>
              <a:rPr lang="en-US" dirty="0" smtClean="0"/>
              <a:t>Title</a:t>
            </a:r>
          </a:p>
        </p:txBody>
      </p:sp>
      <p:sp>
        <p:nvSpPr>
          <p:cNvPr id="13" name="Text Placeholder 6"/>
          <p:cNvSpPr>
            <a:spLocks noGrp="1"/>
          </p:cNvSpPr>
          <p:nvPr>
            <p:ph type="body" sz="quarter" idx="18" hasCustomPrompt="1"/>
          </p:nvPr>
        </p:nvSpPr>
        <p:spPr>
          <a:xfrm>
            <a:off x="1240256" y="5785332"/>
            <a:ext cx="6671027" cy="428319"/>
          </a:xfrm>
        </p:spPr>
        <p:txBody>
          <a:bodyPr>
            <a:normAutofit/>
          </a:bodyPr>
          <a:lstStyle>
            <a:lvl1pPr marL="0" indent="0">
              <a:buNone/>
              <a:defRPr sz="1800"/>
            </a:lvl1pPr>
          </a:lstStyle>
          <a:p>
            <a:pPr lvl="0"/>
            <a:r>
              <a:rPr lang="en-US" dirty="0" smtClean="0"/>
              <a:t>Date</a:t>
            </a:r>
            <a:endParaRPr lang="en-GB" dirty="0"/>
          </a:p>
        </p:txBody>
      </p:sp>
      <p:sp>
        <p:nvSpPr>
          <p:cNvPr id="16" name="Text Placeholder 4"/>
          <p:cNvSpPr>
            <a:spLocks noGrp="1"/>
          </p:cNvSpPr>
          <p:nvPr>
            <p:ph type="body" sz="quarter" idx="19" hasCustomPrompt="1"/>
          </p:nvPr>
        </p:nvSpPr>
        <p:spPr>
          <a:xfrm>
            <a:off x="1240257" y="3947187"/>
            <a:ext cx="6795911" cy="347215"/>
          </a:xfrm>
        </p:spPr>
        <p:txBody>
          <a:bodyPr>
            <a:normAutofit/>
          </a:bodyPr>
          <a:lstStyle>
            <a:lvl1pPr marL="0" indent="0">
              <a:buNone/>
              <a:defRPr sz="1800" b="0" baseline="0"/>
            </a:lvl1pPr>
          </a:lstStyle>
          <a:p>
            <a:pPr lvl="0"/>
            <a:r>
              <a:rPr lang="en-US" dirty="0" smtClean="0"/>
              <a:t>Role in Community, AARC (if applicable)</a:t>
            </a:r>
          </a:p>
        </p:txBody>
      </p:sp>
      <p:sp>
        <p:nvSpPr>
          <p:cNvPr id="18" name="Text Placeholder 4"/>
          <p:cNvSpPr>
            <a:spLocks noGrp="1"/>
          </p:cNvSpPr>
          <p:nvPr>
            <p:ph type="body" sz="quarter" idx="20" hasCustomPrompt="1"/>
          </p:nvPr>
        </p:nvSpPr>
        <p:spPr>
          <a:xfrm>
            <a:off x="1240257" y="4249757"/>
            <a:ext cx="8818145" cy="347215"/>
          </a:xfrm>
        </p:spPr>
        <p:txBody>
          <a:bodyPr>
            <a:normAutofit/>
          </a:bodyPr>
          <a:lstStyle>
            <a:lvl1pPr marL="0" indent="0">
              <a:buNone/>
              <a:defRPr sz="1800" b="0" baseline="0"/>
            </a:lvl1pPr>
          </a:lstStyle>
          <a:p>
            <a:pPr lvl="0"/>
            <a:r>
              <a:rPr lang="en-US" dirty="0" smtClean="0"/>
              <a:t>Role in Organisation, Organisation Name (if Applicable)</a:t>
            </a:r>
          </a:p>
        </p:txBody>
      </p:sp>
      <p:sp>
        <p:nvSpPr>
          <p:cNvPr id="4" name="Text Placeholder 3"/>
          <p:cNvSpPr>
            <a:spLocks noGrp="1"/>
          </p:cNvSpPr>
          <p:nvPr>
            <p:ph type="body" sz="quarter" idx="21" hasCustomPrompt="1"/>
          </p:nvPr>
        </p:nvSpPr>
        <p:spPr>
          <a:xfrm>
            <a:off x="1486792" y="4765917"/>
            <a:ext cx="1219200" cy="190399"/>
          </a:xfrm>
        </p:spPr>
        <p:txBody>
          <a:bodyPr>
            <a:normAutofit/>
          </a:bodyPr>
          <a:lstStyle>
            <a:lvl1pPr marL="0" indent="0">
              <a:buNone/>
              <a:defRPr sz="600"/>
            </a:lvl1pPr>
          </a:lstStyle>
          <a:p>
            <a:pPr lvl="0"/>
            <a:r>
              <a:rPr lang="en-US" dirty="0" smtClean="0"/>
              <a:t>Logo (optional)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6358" y="-42332"/>
            <a:ext cx="4389920" cy="6942667"/>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7682" y="480622"/>
            <a:ext cx="1482776" cy="1339714"/>
          </a:xfrm>
          <a:prstGeom prst="rect">
            <a:avLst/>
          </a:prstGeom>
        </p:spPr>
      </p:pic>
      <p:sp>
        <p:nvSpPr>
          <p:cNvPr id="23" name="TextBox 22"/>
          <p:cNvSpPr txBox="1"/>
          <p:nvPr userDrawn="1"/>
        </p:nvSpPr>
        <p:spPr>
          <a:xfrm>
            <a:off x="2818932" y="927797"/>
            <a:ext cx="5918159" cy="353943"/>
          </a:xfrm>
          <a:prstGeom prst="rect">
            <a:avLst/>
          </a:prstGeom>
          <a:noFill/>
        </p:spPr>
        <p:txBody>
          <a:bodyPr wrap="none" rtlCol="0">
            <a:spAutoFit/>
          </a:bodyPr>
          <a:lstStyle/>
          <a:p>
            <a:r>
              <a:rPr lang="en-GB" sz="1700" dirty="0" smtClean="0">
                <a:solidFill>
                  <a:srgbClr val="003F5E"/>
                </a:solidFill>
              </a:rPr>
              <a:t>Authentication and Authorisation for Research and Collaboration</a:t>
            </a:r>
            <a:endParaRPr lang="en-GB" sz="1700" dirty="0">
              <a:solidFill>
                <a:srgbClr val="003F5E"/>
              </a:solidFill>
            </a:endParaRPr>
          </a:p>
        </p:txBody>
      </p:sp>
    </p:spTree>
    <p:extLst>
      <p:ext uri="{BB962C8B-B14F-4D97-AF65-F5344CB8AC3E}">
        <p14:creationId xmlns:p14="http://schemas.microsoft.com/office/powerpoint/2010/main" val="416442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716837"/>
            <a:ext cx="6172200" cy="414421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GB"/>
          </a:p>
        </p:txBody>
      </p:sp>
      <p:sp>
        <p:nvSpPr>
          <p:cNvPr id="4" name="Text Placeholder 3"/>
          <p:cNvSpPr>
            <a:spLocks noGrp="1"/>
          </p:cNvSpPr>
          <p:nvPr>
            <p:ph type="body" sz="half" idx="2"/>
          </p:nvPr>
        </p:nvSpPr>
        <p:spPr>
          <a:xfrm>
            <a:off x="457202" y="1716837"/>
            <a:ext cx="4314825" cy="415215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98918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yle Gu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2" name="TextBox 1"/>
          <p:cNvSpPr txBox="1"/>
          <p:nvPr userDrawn="1"/>
        </p:nvSpPr>
        <p:spPr>
          <a:xfrm>
            <a:off x="652382" y="304802"/>
            <a:ext cx="3601692" cy="646331"/>
          </a:xfrm>
          <a:prstGeom prst="rect">
            <a:avLst/>
          </a:prstGeom>
          <a:noFill/>
        </p:spPr>
        <p:txBody>
          <a:bodyPr wrap="none" rtlCol="0">
            <a:spAutoFit/>
          </a:bodyPr>
          <a:lstStyle/>
          <a:p>
            <a:r>
              <a:rPr lang="en-GB" sz="1800" b="1" dirty="0" smtClean="0">
                <a:solidFill>
                  <a:srgbClr val="003F5D"/>
                </a:solidFill>
              </a:rPr>
              <a:t>Style</a:t>
            </a:r>
            <a:r>
              <a:rPr lang="en-GB" sz="1800" b="1" baseline="0" dirty="0" smtClean="0">
                <a:solidFill>
                  <a:srgbClr val="003F5D"/>
                </a:solidFill>
              </a:rPr>
              <a:t> Guide</a:t>
            </a:r>
          </a:p>
          <a:p>
            <a:r>
              <a:rPr lang="en-GB" sz="1800" baseline="0" dirty="0" smtClean="0">
                <a:solidFill>
                  <a:srgbClr val="F57A1E"/>
                </a:solidFill>
              </a:rPr>
              <a:t>A Guide to Using the AARC Template</a:t>
            </a:r>
            <a:endParaRPr lang="en-GB" sz="1800" dirty="0">
              <a:solidFill>
                <a:srgbClr val="F57A1E"/>
              </a:solidFill>
            </a:endParaRPr>
          </a:p>
        </p:txBody>
      </p:sp>
      <p:sp>
        <p:nvSpPr>
          <p:cNvPr id="4" name="TextBox 3"/>
          <p:cNvSpPr txBox="1"/>
          <p:nvPr userDrawn="1"/>
        </p:nvSpPr>
        <p:spPr>
          <a:xfrm>
            <a:off x="780366" y="2025770"/>
            <a:ext cx="10149657" cy="3139321"/>
          </a:xfrm>
          <a:prstGeom prst="rect">
            <a:avLst/>
          </a:prstGeom>
          <a:noFill/>
        </p:spPr>
        <p:txBody>
          <a:bodyPr wrap="square" rtlCol="0">
            <a:spAutoFit/>
          </a:bodyPr>
          <a:lstStyle/>
          <a:p>
            <a:pPr marL="214313" indent="-214313">
              <a:buFont typeface="Arial" panose="020B0604020202020204" pitchFamily="34" charset="0"/>
              <a:buChar char="•"/>
            </a:pPr>
            <a:r>
              <a:rPr lang="en-GB" sz="1800" dirty="0" smtClean="0">
                <a:solidFill>
                  <a:srgbClr val="003F5D"/>
                </a:solidFill>
              </a:rPr>
              <a:t>This template is to</a:t>
            </a:r>
            <a:r>
              <a:rPr lang="en-GB" sz="1800" baseline="0" dirty="0" smtClean="0">
                <a:solidFill>
                  <a:srgbClr val="003F5D"/>
                </a:solidFill>
              </a:rPr>
              <a:t> present information on behalf of the AARC Project</a:t>
            </a:r>
          </a:p>
          <a:p>
            <a:pPr marL="214313" indent="-214313">
              <a:buFont typeface="Arial" panose="020B0604020202020204" pitchFamily="34" charset="0"/>
              <a:buChar char="•"/>
            </a:pPr>
            <a:r>
              <a:rPr lang="en-GB" sz="1800" baseline="0" dirty="0" smtClean="0">
                <a:solidFill>
                  <a:srgbClr val="003F5D"/>
                </a:solidFill>
              </a:rPr>
              <a:t>Font is Calibri and will auto-size. Avoid using a font size less than 18pt.  Main font colour is Teal, </a:t>
            </a:r>
            <a:r>
              <a:rPr lang="en-GB" sz="1800" baseline="0" dirty="0" smtClean="0">
                <a:solidFill>
                  <a:srgbClr val="F57B20"/>
                </a:solidFill>
              </a:rPr>
              <a:t>highlight colour is Orange and should be used sparingly.</a:t>
            </a:r>
            <a:r>
              <a:rPr lang="en-GB" sz="1800" baseline="0" dirty="0" smtClean="0">
                <a:solidFill>
                  <a:srgbClr val="ED1556"/>
                </a:solidFill>
              </a:rPr>
              <a:t> </a:t>
            </a:r>
            <a:r>
              <a:rPr lang="en-GB" sz="1800" baseline="0" dirty="0" smtClean="0">
                <a:solidFill>
                  <a:srgbClr val="003F5D"/>
                </a:solidFill>
              </a:rPr>
              <a:t>If the colours are not shown in PowerPoint use the colour picker to select the correct colour from the logo or these samples</a:t>
            </a:r>
            <a:endParaRPr lang="en-GB" sz="1800" baseline="0" dirty="0" smtClean="0">
              <a:solidFill>
                <a:srgbClr val="ED1556"/>
              </a:solidFill>
            </a:endParaRPr>
          </a:p>
          <a:p>
            <a:pPr marL="214313" indent="-214313">
              <a:buFont typeface="Arial" panose="020B0604020202020204" pitchFamily="34" charset="0"/>
              <a:buChar char="•"/>
            </a:pPr>
            <a:endParaRPr lang="en-GB" sz="1800" baseline="0" dirty="0" smtClean="0">
              <a:solidFill>
                <a:srgbClr val="ED1556"/>
              </a:solidFill>
            </a:endParaRPr>
          </a:p>
          <a:p>
            <a:pPr marL="214313" indent="-214313">
              <a:buFont typeface="Arial" panose="020B0604020202020204" pitchFamily="34" charset="0"/>
              <a:buChar char="•"/>
            </a:pPr>
            <a:r>
              <a:rPr lang="en-GB" sz="1800" baseline="0" dirty="0" smtClean="0">
                <a:solidFill>
                  <a:srgbClr val="003F5D"/>
                </a:solidFill>
              </a:rPr>
              <a:t>The title slide has space for the speaker’s own organisation logo which should be no larger than the main AARC logo </a:t>
            </a:r>
          </a:p>
          <a:p>
            <a:pPr marL="214313" indent="-214313">
              <a:buFont typeface="Arial" panose="020B0604020202020204" pitchFamily="34" charset="0"/>
              <a:buChar char="•"/>
            </a:pPr>
            <a:endParaRPr lang="en-GB" sz="1800" baseline="0" dirty="0" smtClean="0">
              <a:solidFill>
                <a:srgbClr val="003F5D"/>
              </a:solidFill>
            </a:endParaRPr>
          </a:p>
          <a:p>
            <a:pPr marL="214313" indent="-214313">
              <a:buFont typeface="Arial" panose="020B0604020202020204" pitchFamily="34" charset="0"/>
              <a:buChar char="•"/>
            </a:pPr>
            <a:r>
              <a:rPr lang="en-GB" sz="1800" baseline="0" dirty="0" smtClean="0">
                <a:solidFill>
                  <a:srgbClr val="003F5D"/>
                </a:solidFill>
              </a:rPr>
              <a:t>The end slide includes EU logo, copyright, and funding statement. Adapt the funding statement and supporting organisations at the end (but likely keep the EU Logo and reference to H2020, since it supported the AARC and AARC2 projects)</a:t>
            </a:r>
          </a:p>
        </p:txBody>
      </p:sp>
      <p:sp>
        <p:nvSpPr>
          <p:cNvPr id="5" name="Oval 4"/>
          <p:cNvSpPr/>
          <p:nvPr userDrawn="1"/>
        </p:nvSpPr>
        <p:spPr>
          <a:xfrm>
            <a:off x="10890209" y="5560973"/>
            <a:ext cx="727243" cy="529390"/>
          </a:xfrm>
          <a:prstGeom prst="ellipse">
            <a:avLst/>
          </a:prstGeom>
          <a:solidFill>
            <a:srgbClr val="003F5D"/>
          </a:solidFill>
          <a:ln>
            <a:solidFill>
              <a:srgbClr val="003F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Oval 8"/>
          <p:cNvSpPr/>
          <p:nvPr userDrawn="1"/>
        </p:nvSpPr>
        <p:spPr>
          <a:xfrm>
            <a:off x="9884901" y="5560973"/>
            <a:ext cx="727243" cy="529390"/>
          </a:xfrm>
          <a:prstGeom prst="ellipse">
            <a:avLst/>
          </a:prstGeom>
          <a:solidFill>
            <a:srgbClr val="F6791C"/>
          </a:solidFill>
          <a:ln>
            <a:solidFill>
              <a:srgbClr val="F67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178045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Must be included)">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7067" y="4837092"/>
            <a:ext cx="1385319" cy="785666"/>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831" y="5927157"/>
            <a:ext cx="433675" cy="294664"/>
          </a:xfrm>
          <a:prstGeom prst="rect">
            <a:avLst/>
          </a:prstGeom>
        </p:spPr>
      </p:pic>
      <p:sp>
        <p:nvSpPr>
          <p:cNvPr id="8" name="TextBox 7"/>
          <p:cNvSpPr txBox="1"/>
          <p:nvPr userDrawn="1"/>
        </p:nvSpPr>
        <p:spPr>
          <a:xfrm>
            <a:off x="4111444" y="2395574"/>
            <a:ext cx="3748975" cy="1446550"/>
          </a:xfrm>
          <a:prstGeom prst="rect">
            <a:avLst/>
          </a:prstGeom>
          <a:noFill/>
        </p:spPr>
        <p:txBody>
          <a:bodyPr wrap="none" rtlCol="0">
            <a:spAutoFit/>
          </a:bodyPr>
          <a:lstStyle/>
          <a:p>
            <a:pPr algn="ctr"/>
            <a:r>
              <a:rPr lang="en-GB" sz="4400" dirty="0" smtClean="0">
                <a:solidFill>
                  <a:schemeClr val="bg1"/>
                </a:solidFill>
              </a:rPr>
              <a:t>Thank you</a:t>
            </a:r>
          </a:p>
          <a:p>
            <a:pPr algn="ctr"/>
            <a:r>
              <a:rPr lang="en-GB" sz="4400" dirty="0" smtClean="0">
                <a:solidFill>
                  <a:srgbClr val="F6791C"/>
                </a:solidFill>
              </a:rPr>
              <a:t>Any</a:t>
            </a:r>
            <a:r>
              <a:rPr lang="en-GB" sz="4400" baseline="0" dirty="0" smtClean="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63166" y="4113541"/>
            <a:ext cx="4445529" cy="373710"/>
          </a:xfrm>
        </p:spPr>
        <p:txBody>
          <a:bodyPr>
            <a:normAutofit/>
          </a:bodyPr>
          <a:lstStyle>
            <a:lvl1pPr marL="0" indent="0" algn="ctr">
              <a:buNone/>
              <a:defRPr sz="1800">
                <a:solidFill>
                  <a:schemeClr val="bg1"/>
                </a:solidFill>
              </a:defRPr>
            </a:lvl1pPr>
          </a:lstStyle>
          <a:p>
            <a:pPr lvl="0"/>
            <a:r>
              <a:rPr lang="en-US" dirty="0" smtClean="0"/>
              <a:t>Presenter email address</a:t>
            </a:r>
            <a:endParaRPr lang="en-GB" dirty="0"/>
          </a:p>
        </p:txBody>
      </p:sp>
      <p:sp>
        <p:nvSpPr>
          <p:cNvPr id="10" name="TextBox 9"/>
          <p:cNvSpPr txBox="1"/>
          <p:nvPr userDrawn="1"/>
        </p:nvSpPr>
        <p:spPr>
          <a:xfrm>
            <a:off x="3492533" y="6289305"/>
            <a:ext cx="4945586" cy="276999"/>
          </a:xfrm>
          <a:prstGeom prst="rect">
            <a:avLst/>
          </a:prstGeom>
          <a:noFill/>
        </p:spPr>
        <p:txBody>
          <a:bodyPr wrap="none" rtlCol="0">
            <a:spAutoFit/>
          </a:bodyPr>
          <a:lstStyle/>
          <a:p>
            <a:pPr algn="ctr"/>
            <a:r>
              <a:rPr lang="en-GB" sz="600" kern="1200" dirty="0" smtClean="0">
                <a:solidFill>
                  <a:schemeClr val="bg1"/>
                </a:solidFill>
                <a:effectLst/>
                <a:latin typeface="+mn-lt"/>
                <a:ea typeface="+mn-ea"/>
                <a:cs typeface="+mn-cs"/>
              </a:rPr>
              <a:t>© members of the AARC Community. </a:t>
            </a:r>
          </a:p>
          <a:p>
            <a:pPr marL="0" marR="0" indent="0" algn="ctr" defTabSz="914400" rtl="0" eaLnBrk="1" fontAlgn="auto" latinLnBrk="0" hangingPunct="1">
              <a:lnSpc>
                <a:spcPct val="100000"/>
              </a:lnSpc>
              <a:spcBef>
                <a:spcPts val="0"/>
              </a:spcBef>
              <a:spcAft>
                <a:spcPts val="0"/>
              </a:spcAft>
              <a:buClrTx/>
              <a:buSzTx/>
              <a:buFontTx/>
              <a:buNone/>
              <a:tabLst/>
              <a:defRPr/>
            </a:pPr>
            <a:r>
              <a:rPr lang="en-GB" sz="600" kern="1200" dirty="0" smtClean="0">
                <a:solidFill>
                  <a:schemeClr val="bg1"/>
                </a:solidFill>
                <a:effectLst/>
                <a:latin typeface="+mn-lt"/>
                <a:ea typeface="+mn-ea"/>
                <a:cs typeface="+mn-cs"/>
              </a:rPr>
              <a:t>The work leading to these results has received funding from the European Union’s Horizon 2020 research and innovation programme</a:t>
            </a:r>
            <a:r>
              <a:rPr lang="en-GB" sz="600" kern="1200" baseline="0" dirty="0" smtClean="0">
                <a:solidFill>
                  <a:schemeClr val="bg1"/>
                </a:solidFill>
                <a:effectLst/>
                <a:latin typeface="+mn-lt"/>
                <a:ea typeface="+mn-ea"/>
                <a:cs typeface="+mn-cs"/>
              </a:rPr>
              <a:t> and other sources</a:t>
            </a:r>
            <a:r>
              <a:rPr lang="en-GB" sz="600" kern="1200" dirty="0" smtClean="0">
                <a:solidFill>
                  <a:schemeClr val="bg1"/>
                </a:solidFill>
                <a:effectLst/>
                <a:latin typeface="+mn-lt"/>
                <a:ea typeface="+mn-ea"/>
                <a:cs typeface="+mn-cs"/>
              </a:rPr>
              <a:t>.</a:t>
            </a:r>
            <a:endParaRPr lang="en-GB" sz="600" dirty="0">
              <a:solidFill>
                <a:schemeClr val="bg1"/>
              </a:solidFill>
            </a:endParaRPr>
          </a:p>
        </p:txBody>
      </p:sp>
      <p:sp>
        <p:nvSpPr>
          <p:cNvPr id="11" name="TextBox 10"/>
          <p:cNvSpPr txBox="1"/>
          <p:nvPr userDrawn="1"/>
        </p:nvSpPr>
        <p:spPr>
          <a:xfrm>
            <a:off x="5142826" y="5591160"/>
            <a:ext cx="1645002" cy="246221"/>
          </a:xfrm>
          <a:prstGeom prst="rect">
            <a:avLst/>
          </a:prstGeom>
          <a:noFill/>
        </p:spPr>
        <p:txBody>
          <a:bodyPr wrap="none" rtlCol="0">
            <a:spAutoFit/>
          </a:bodyPr>
          <a:lstStyle/>
          <a:p>
            <a:pPr algn="ctr"/>
            <a:r>
              <a:rPr lang="en-GB" sz="1000" dirty="0" smtClean="0">
                <a:solidFill>
                  <a:schemeClr val="bg1"/>
                </a:solidFill>
              </a:rPr>
              <a:t>https://aarc-community.org</a:t>
            </a:r>
            <a:endParaRPr lang="en-GB" sz="1000" dirty="0">
              <a:solidFill>
                <a:schemeClr val="bg1"/>
              </a:solidFill>
            </a:endParaRPr>
          </a:p>
        </p:txBody>
      </p:sp>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46749" y="5927156"/>
            <a:ext cx="796527" cy="280595"/>
          </a:xfrm>
          <a:prstGeom prst="rect">
            <a:avLst/>
          </a:prstGeom>
        </p:spPr>
      </p:pic>
      <p:sp>
        <p:nvSpPr>
          <p:cNvPr id="3" name="Text Placeholder 2"/>
          <p:cNvSpPr>
            <a:spLocks noGrp="1"/>
          </p:cNvSpPr>
          <p:nvPr>
            <p:ph type="body" sz="quarter" idx="12" hasCustomPrompt="1"/>
          </p:nvPr>
        </p:nvSpPr>
        <p:spPr>
          <a:xfrm>
            <a:off x="3511550" y="6591300"/>
            <a:ext cx="4946650" cy="185057"/>
          </a:xfrm>
        </p:spPr>
        <p:txBody>
          <a:bodyPr>
            <a:normAutofit/>
          </a:bodyPr>
          <a:lstStyle>
            <a:lvl1pPr marL="0" indent="0">
              <a:buNone/>
              <a:defRPr sz="600" baseline="0">
                <a:solidFill>
                  <a:schemeClr val="bg1"/>
                </a:solidFill>
              </a:defRPr>
            </a:lvl1pPr>
          </a:lstStyle>
          <a:p>
            <a:pPr lvl="0"/>
            <a:r>
              <a:rPr lang="en-GB" dirty="0" smtClean="0"/>
              <a:t>Supporting projects and organisations: </a:t>
            </a:r>
            <a:endParaRPr lang="en-GB" dirty="0"/>
          </a:p>
        </p:txBody>
      </p:sp>
    </p:spTree>
    <p:extLst>
      <p:ext uri="{BB962C8B-B14F-4D97-AF65-F5344CB8AC3E}">
        <p14:creationId xmlns:p14="http://schemas.microsoft.com/office/powerpoint/2010/main" val="3512339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losing Slide (Must be included)">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0976" y="4445683"/>
            <a:ext cx="1385319" cy="785666"/>
          </a:xfrm>
          <a:prstGeom prst="rect">
            <a:avLst/>
          </a:prstGeom>
        </p:spPr>
      </p:pic>
      <p:sp>
        <p:nvSpPr>
          <p:cNvPr id="8" name="TextBox 7"/>
          <p:cNvSpPr txBox="1"/>
          <p:nvPr userDrawn="1"/>
        </p:nvSpPr>
        <p:spPr>
          <a:xfrm>
            <a:off x="4107382" y="2189636"/>
            <a:ext cx="3748975" cy="1446550"/>
          </a:xfrm>
          <a:prstGeom prst="rect">
            <a:avLst/>
          </a:prstGeom>
          <a:noFill/>
        </p:spPr>
        <p:txBody>
          <a:bodyPr wrap="none" rtlCol="0">
            <a:spAutoFit/>
          </a:bodyPr>
          <a:lstStyle/>
          <a:p>
            <a:pPr algn="ctr"/>
            <a:r>
              <a:rPr lang="en-GB" sz="4400" dirty="0" smtClean="0">
                <a:solidFill>
                  <a:schemeClr val="bg1"/>
                </a:solidFill>
              </a:rPr>
              <a:t>Thank you</a:t>
            </a:r>
          </a:p>
          <a:p>
            <a:pPr algn="ctr"/>
            <a:r>
              <a:rPr lang="en-GB" sz="4400" dirty="0" smtClean="0">
                <a:solidFill>
                  <a:srgbClr val="F6791C"/>
                </a:solidFill>
              </a:rPr>
              <a:t>Any</a:t>
            </a:r>
            <a:r>
              <a:rPr lang="en-GB" sz="4400" baseline="0" dirty="0" smtClean="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59104" y="3907603"/>
            <a:ext cx="4445529" cy="373710"/>
          </a:xfrm>
        </p:spPr>
        <p:txBody>
          <a:bodyPr>
            <a:normAutofit/>
          </a:bodyPr>
          <a:lstStyle>
            <a:lvl1pPr marL="0" indent="0" algn="ctr">
              <a:buNone/>
              <a:defRPr sz="1800">
                <a:solidFill>
                  <a:schemeClr val="bg1"/>
                </a:solidFill>
              </a:defRPr>
            </a:lvl1pPr>
          </a:lstStyle>
          <a:p>
            <a:pPr lvl="0"/>
            <a:r>
              <a:rPr lang="en-US" dirty="0" smtClean="0"/>
              <a:t>Presenter email address</a:t>
            </a:r>
            <a:endParaRPr lang="en-GB" dirty="0"/>
          </a:p>
        </p:txBody>
      </p:sp>
      <p:sp>
        <p:nvSpPr>
          <p:cNvPr id="10" name="TextBox 9"/>
          <p:cNvSpPr txBox="1"/>
          <p:nvPr userDrawn="1"/>
        </p:nvSpPr>
        <p:spPr>
          <a:xfrm>
            <a:off x="4083327" y="5517223"/>
            <a:ext cx="3793025" cy="461665"/>
          </a:xfrm>
          <a:prstGeom prst="rect">
            <a:avLst/>
          </a:prstGeom>
          <a:noFill/>
        </p:spPr>
        <p:txBody>
          <a:bodyPr wrap="none" rtlCol="0">
            <a:spAutoFit/>
          </a:bodyPr>
          <a:lstStyle/>
          <a:p>
            <a:pPr algn="ctr"/>
            <a:r>
              <a:rPr lang="en-GB" sz="800" kern="1200" dirty="0" smtClean="0">
                <a:solidFill>
                  <a:schemeClr val="bg1"/>
                </a:solidFill>
                <a:effectLst/>
                <a:latin typeface="+mn-lt"/>
                <a:ea typeface="+mn-ea"/>
                <a:cs typeface="+mn-cs"/>
              </a:rPr>
              <a:t>© members of the AARC Community and the AARC TREE consortium. </a:t>
            </a:r>
          </a:p>
          <a:p>
            <a:pPr marL="0" marR="0" indent="0" algn="ctr" defTabSz="914400" rtl="0" eaLnBrk="1" fontAlgn="auto" latinLnBrk="0" hangingPunct="1">
              <a:lnSpc>
                <a:spcPct val="100000"/>
              </a:lnSpc>
              <a:spcBef>
                <a:spcPts val="0"/>
              </a:spcBef>
              <a:spcAft>
                <a:spcPts val="0"/>
              </a:spcAft>
              <a:buClrTx/>
              <a:buSzTx/>
              <a:buFontTx/>
              <a:buNone/>
              <a:tabLst/>
              <a:defRPr/>
            </a:pPr>
            <a:r>
              <a:rPr lang="en-GB" sz="800" kern="1200" dirty="0" smtClean="0">
                <a:solidFill>
                  <a:schemeClr val="bg1"/>
                </a:solidFill>
                <a:effectLst/>
                <a:latin typeface="+mn-lt"/>
                <a:ea typeface="+mn-ea"/>
                <a:cs typeface="+mn-cs"/>
              </a:rPr>
              <a:t>The work leading to these results has received funding from </a:t>
            </a:r>
            <a:br>
              <a:rPr lang="en-GB" sz="800" kern="1200" dirty="0" smtClean="0">
                <a:solidFill>
                  <a:schemeClr val="bg1"/>
                </a:solidFill>
                <a:effectLst/>
                <a:latin typeface="+mn-lt"/>
                <a:ea typeface="+mn-ea"/>
                <a:cs typeface="+mn-cs"/>
              </a:rPr>
            </a:br>
            <a:r>
              <a:rPr lang="en-GB" sz="800" kern="1200" dirty="0" smtClean="0">
                <a:solidFill>
                  <a:schemeClr val="bg1"/>
                </a:solidFill>
                <a:effectLst/>
                <a:latin typeface="+mn-lt"/>
                <a:ea typeface="+mn-ea"/>
                <a:cs typeface="+mn-cs"/>
              </a:rPr>
              <a:t>the European Union’s Horizon research and innovation programme</a:t>
            </a:r>
            <a:r>
              <a:rPr lang="en-GB" sz="800" kern="1200" baseline="0" dirty="0" smtClean="0">
                <a:solidFill>
                  <a:schemeClr val="bg1"/>
                </a:solidFill>
                <a:effectLst/>
                <a:latin typeface="+mn-lt"/>
                <a:ea typeface="+mn-ea"/>
                <a:cs typeface="+mn-cs"/>
              </a:rPr>
              <a:t> and other sources</a:t>
            </a:r>
            <a:r>
              <a:rPr lang="en-GB" sz="800" kern="1200" dirty="0" smtClean="0">
                <a:solidFill>
                  <a:schemeClr val="bg1"/>
                </a:solidFill>
                <a:effectLst/>
                <a:latin typeface="+mn-lt"/>
                <a:ea typeface="+mn-ea"/>
                <a:cs typeface="+mn-cs"/>
              </a:rPr>
              <a:t>.</a:t>
            </a:r>
            <a:endParaRPr lang="en-GB" sz="800" dirty="0">
              <a:solidFill>
                <a:schemeClr val="bg1"/>
              </a:solidFill>
            </a:endParaRPr>
          </a:p>
        </p:txBody>
      </p:sp>
      <p:sp>
        <p:nvSpPr>
          <p:cNvPr id="11" name="TextBox 10"/>
          <p:cNvSpPr txBox="1"/>
          <p:nvPr userDrawn="1"/>
        </p:nvSpPr>
        <p:spPr>
          <a:xfrm>
            <a:off x="4855985" y="5199751"/>
            <a:ext cx="2206501" cy="307777"/>
          </a:xfrm>
          <a:prstGeom prst="rect">
            <a:avLst/>
          </a:prstGeom>
          <a:noFill/>
        </p:spPr>
        <p:txBody>
          <a:bodyPr wrap="none" rtlCol="0">
            <a:spAutoFit/>
          </a:bodyPr>
          <a:lstStyle/>
          <a:p>
            <a:pPr algn="ctr"/>
            <a:r>
              <a:rPr lang="en-GB" sz="1400" dirty="0" smtClean="0">
                <a:solidFill>
                  <a:schemeClr val="bg1"/>
                </a:solidFill>
              </a:rPr>
              <a:t>https://aarc-community.org</a:t>
            </a:r>
            <a:endParaRPr lang="en-GB" sz="1400" dirty="0">
              <a:solidFill>
                <a:schemeClr val="bg1"/>
              </a:solidFill>
            </a:endParaRPr>
          </a:p>
        </p:txBody>
      </p:sp>
      <p:grpSp>
        <p:nvGrpSpPr>
          <p:cNvPr id="18" name="Group 17"/>
          <p:cNvGrpSpPr/>
          <p:nvPr userDrawn="1"/>
        </p:nvGrpSpPr>
        <p:grpSpPr>
          <a:xfrm>
            <a:off x="210208" y="6123202"/>
            <a:ext cx="9448807" cy="584775"/>
            <a:chOff x="210208" y="6123202"/>
            <a:chExt cx="9448807" cy="584775"/>
          </a:xfrm>
        </p:grpSpPr>
        <p:grpSp>
          <p:nvGrpSpPr>
            <p:cNvPr id="6" name="Group 5"/>
            <p:cNvGrpSpPr/>
            <p:nvPr userDrawn="1"/>
          </p:nvGrpSpPr>
          <p:grpSpPr>
            <a:xfrm>
              <a:off x="210208" y="6123202"/>
              <a:ext cx="9448807" cy="584775"/>
              <a:chOff x="210208" y="6123202"/>
              <a:chExt cx="9448807" cy="584775"/>
            </a:xfrm>
          </p:grpSpPr>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42101" y="6267303"/>
                <a:ext cx="916914" cy="323004"/>
              </a:xfrm>
              <a:prstGeom prst="rect">
                <a:avLst/>
              </a:prstGeom>
            </p:spPr>
          </p:pic>
          <p:sp>
            <p:nvSpPr>
              <p:cNvPr id="14" name="TextBox 13"/>
              <p:cNvSpPr txBox="1"/>
              <p:nvPr userDrawn="1"/>
            </p:nvSpPr>
            <p:spPr>
              <a:xfrm>
                <a:off x="3112435" y="6164530"/>
                <a:ext cx="5611151"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FFFFFF"/>
                    </a:solidFill>
                    <a:effectLst/>
                    <a:uLnTx/>
                    <a:uFillTx/>
                    <a:latin typeface="Akkurat Std"/>
                    <a:sym typeface="Arial"/>
                  </a:rPr>
                  <a:t>Co-funded by the European Union. Views and opinions expressed are however those of the author(s) only and do not necessarily reflect those of the European Union. Neither the European Union nor the granting authority can be held responsible for them. </a:t>
                </a:r>
                <a:r>
                  <a:rPr kumimoji="0" lang="en-GB" sz="900" b="0" i="0" u="none" strike="noStrike" kern="1200" cap="none" spc="0" normalizeH="0" baseline="0" noProof="0" dirty="0" smtClean="0">
                    <a:ln>
                      <a:noFill/>
                    </a:ln>
                    <a:solidFill>
                      <a:srgbClr val="FFFFFF"/>
                    </a:solidFill>
                    <a:effectLst/>
                    <a:uLnTx/>
                    <a:uFillTx/>
                    <a:latin typeface="Akkurat Std"/>
                    <a:sym typeface="Arial"/>
                  </a:rPr>
                  <a:t>Grant Agreement No. 101131237 (AARC TREE).</a:t>
                </a:r>
                <a:endParaRPr kumimoji="0" lang="en-GB" sz="900" b="0" i="0" u="none" strike="noStrike" kern="0" cap="none" spc="0" normalizeH="0" baseline="0" noProof="0" dirty="0" smtClean="0">
                  <a:ln>
                    <a:noFill/>
                  </a:ln>
                  <a:solidFill>
                    <a:srgbClr val="FFFFFF"/>
                  </a:solidFill>
                  <a:effectLst/>
                  <a:uLnTx/>
                  <a:uFillTx/>
                  <a:latin typeface="Akkurat Std"/>
                  <a:sym typeface="Arial"/>
                </a:endParaRPr>
              </a:p>
            </p:txBody>
          </p:sp>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10208" y="6133164"/>
                <a:ext cx="839732" cy="570564"/>
              </a:xfrm>
              <a:prstGeom prst="rect">
                <a:avLst/>
              </a:prstGeom>
            </p:spPr>
          </p:pic>
          <p:sp>
            <p:nvSpPr>
              <p:cNvPr id="5" name="TextBox 4"/>
              <p:cNvSpPr txBox="1"/>
              <p:nvPr userDrawn="1"/>
            </p:nvSpPr>
            <p:spPr>
              <a:xfrm>
                <a:off x="1136127" y="6123202"/>
                <a:ext cx="2253953" cy="584775"/>
              </a:xfrm>
              <a:prstGeom prst="rect">
                <a:avLst/>
              </a:prstGeom>
              <a:noFill/>
            </p:spPr>
            <p:txBody>
              <a:bodyPr wrap="square" rtlCol="0">
                <a:spAutoFit/>
              </a:bodyPr>
              <a:lstStyle/>
              <a:p>
                <a:r>
                  <a:rPr lang="en-US" sz="1600" b="1" dirty="0" smtClean="0">
                    <a:solidFill>
                      <a:schemeClr val="bg1">
                        <a:lumMod val="85000"/>
                      </a:schemeClr>
                    </a:solidFill>
                  </a:rPr>
                  <a:t>Co-funded by </a:t>
                </a:r>
                <a:br>
                  <a:rPr lang="en-US" sz="1600" b="1" dirty="0" smtClean="0">
                    <a:solidFill>
                      <a:schemeClr val="bg1">
                        <a:lumMod val="85000"/>
                      </a:schemeClr>
                    </a:solidFill>
                  </a:rPr>
                </a:br>
                <a:r>
                  <a:rPr lang="en-US" sz="1600" b="1" dirty="0" smtClean="0">
                    <a:solidFill>
                      <a:schemeClr val="bg1">
                        <a:lumMod val="85000"/>
                      </a:schemeClr>
                    </a:solidFill>
                  </a:rPr>
                  <a:t>the European Union</a:t>
                </a:r>
                <a:endParaRPr lang="en-GB" sz="1600" b="1" dirty="0">
                  <a:solidFill>
                    <a:schemeClr val="bg1">
                      <a:lumMod val="85000"/>
                    </a:schemeClr>
                  </a:solidFill>
                </a:endParaRPr>
              </a:p>
            </p:txBody>
          </p:sp>
        </p:grpSp>
        <p:cxnSp>
          <p:nvCxnSpPr>
            <p:cNvPr id="17" name="Straight Connector 16"/>
            <p:cNvCxnSpPr/>
            <p:nvPr userDrawn="1"/>
          </p:nvCxnSpPr>
          <p:spPr>
            <a:xfrm>
              <a:off x="3058513" y="6185631"/>
              <a:ext cx="0" cy="4863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47693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non-EU">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7067" y="4837092"/>
            <a:ext cx="1385319" cy="785666"/>
          </a:xfrm>
          <a:prstGeom prst="rect">
            <a:avLst/>
          </a:prstGeom>
        </p:spPr>
      </p:pic>
      <p:sp>
        <p:nvSpPr>
          <p:cNvPr id="8" name="TextBox 7"/>
          <p:cNvSpPr txBox="1"/>
          <p:nvPr userDrawn="1"/>
        </p:nvSpPr>
        <p:spPr>
          <a:xfrm>
            <a:off x="4111444" y="2395574"/>
            <a:ext cx="3748975" cy="1446550"/>
          </a:xfrm>
          <a:prstGeom prst="rect">
            <a:avLst/>
          </a:prstGeom>
          <a:noFill/>
        </p:spPr>
        <p:txBody>
          <a:bodyPr wrap="none" rtlCol="0">
            <a:spAutoFit/>
          </a:bodyPr>
          <a:lstStyle/>
          <a:p>
            <a:pPr algn="ctr"/>
            <a:r>
              <a:rPr lang="en-GB" sz="4400" dirty="0" smtClean="0">
                <a:solidFill>
                  <a:schemeClr val="bg1"/>
                </a:solidFill>
              </a:rPr>
              <a:t>Thank you</a:t>
            </a:r>
          </a:p>
          <a:p>
            <a:pPr algn="ctr"/>
            <a:r>
              <a:rPr lang="en-GB" sz="4400" dirty="0" smtClean="0">
                <a:solidFill>
                  <a:srgbClr val="F6791C"/>
                </a:solidFill>
              </a:rPr>
              <a:t>Any</a:t>
            </a:r>
            <a:r>
              <a:rPr lang="en-GB" sz="4400" baseline="0" dirty="0" smtClean="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63166" y="4113541"/>
            <a:ext cx="4445529" cy="373710"/>
          </a:xfrm>
        </p:spPr>
        <p:txBody>
          <a:bodyPr>
            <a:normAutofit/>
          </a:bodyPr>
          <a:lstStyle>
            <a:lvl1pPr marL="0" indent="0" algn="ctr">
              <a:buNone/>
              <a:defRPr sz="1800">
                <a:solidFill>
                  <a:schemeClr val="bg1"/>
                </a:solidFill>
              </a:defRPr>
            </a:lvl1pPr>
          </a:lstStyle>
          <a:p>
            <a:pPr lvl="0"/>
            <a:r>
              <a:rPr lang="en-US" dirty="0" smtClean="0"/>
              <a:t>Presenter email address</a:t>
            </a:r>
            <a:endParaRPr lang="en-GB" dirty="0"/>
          </a:p>
        </p:txBody>
      </p:sp>
      <p:sp>
        <p:nvSpPr>
          <p:cNvPr id="10" name="TextBox 9"/>
          <p:cNvSpPr txBox="1"/>
          <p:nvPr userDrawn="1"/>
        </p:nvSpPr>
        <p:spPr>
          <a:xfrm>
            <a:off x="5278279" y="6289305"/>
            <a:ext cx="1374094" cy="184666"/>
          </a:xfrm>
          <a:prstGeom prst="rect">
            <a:avLst/>
          </a:prstGeom>
          <a:noFill/>
        </p:spPr>
        <p:txBody>
          <a:bodyPr wrap="none" rtlCol="0">
            <a:spAutoFit/>
          </a:bodyPr>
          <a:lstStyle/>
          <a:p>
            <a:pPr algn="ctr"/>
            <a:r>
              <a:rPr lang="en-GB" sz="600" kern="1200" dirty="0" smtClean="0">
                <a:solidFill>
                  <a:schemeClr val="bg1"/>
                </a:solidFill>
                <a:effectLst/>
                <a:latin typeface="+mn-lt"/>
                <a:ea typeface="+mn-ea"/>
                <a:cs typeface="+mn-cs"/>
              </a:rPr>
              <a:t>© members of the AARC Community.</a:t>
            </a:r>
          </a:p>
        </p:txBody>
      </p:sp>
      <p:sp>
        <p:nvSpPr>
          <p:cNvPr id="11" name="TextBox 10"/>
          <p:cNvSpPr txBox="1"/>
          <p:nvPr userDrawn="1"/>
        </p:nvSpPr>
        <p:spPr>
          <a:xfrm>
            <a:off x="5142826" y="5591160"/>
            <a:ext cx="1645002" cy="246221"/>
          </a:xfrm>
          <a:prstGeom prst="rect">
            <a:avLst/>
          </a:prstGeom>
          <a:noFill/>
        </p:spPr>
        <p:txBody>
          <a:bodyPr wrap="none" rtlCol="0">
            <a:spAutoFit/>
          </a:bodyPr>
          <a:lstStyle/>
          <a:p>
            <a:pPr algn="ctr"/>
            <a:r>
              <a:rPr lang="en-GB" sz="1000" dirty="0" smtClean="0">
                <a:solidFill>
                  <a:schemeClr val="bg1"/>
                </a:solidFill>
              </a:rPr>
              <a:t>https://aarc-community.org</a:t>
            </a:r>
            <a:endParaRPr lang="en-GB" sz="1000" dirty="0">
              <a:solidFill>
                <a:schemeClr val="bg1"/>
              </a:solidFill>
            </a:endParaRPr>
          </a:p>
        </p:txBody>
      </p:sp>
      <p:sp>
        <p:nvSpPr>
          <p:cNvPr id="3" name="Text Placeholder 2"/>
          <p:cNvSpPr>
            <a:spLocks noGrp="1"/>
          </p:cNvSpPr>
          <p:nvPr>
            <p:ph type="body" sz="quarter" idx="12" hasCustomPrompt="1"/>
          </p:nvPr>
        </p:nvSpPr>
        <p:spPr>
          <a:xfrm>
            <a:off x="3511550" y="6591300"/>
            <a:ext cx="4946650" cy="185057"/>
          </a:xfrm>
        </p:spPr>
        <p:txBody>
          <a:bodyPr>
            <a:normAutofit/>
          </a:bodyPr>
          <a:lstStyle>
            <a:lvl1pPr marL="0" indent="0">
              <a:buNone/>
              <a:defRPr sz="600" baseline="0">
                <a:solidFill>
                  <a:schemeClr val="bg1"/>
                </a:solidFill>
              </a:defRPr>
            </a:lvl1pPr>
          </a:lstStyle>
          <a:p>
            <a:pPr lvl="0"/>
            <a:r>
              <a:rPr lang="en-GB" dirty="0" smtClean="0"/>
              <a:t>Supporting projects and organisations: </a:t>
            </a:r>
            <a:endParaRPr lang="en-GB" dirty="0"/>
          </a:p>
        </p:txBody>
      </p:sp>
    </p:spTree>
    <p:extLst>
      <p:ext uri="{BB962C8B-B14F-4D97-AF65-F5344CB8AC3E}">
        <p14:creationId xmlns:p14="http://schemas.microsoft.com/office/powerpoint/2010/main" val="1373917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00000"/>
              </a:lnSpc>
              <a:defRPr sz="2200">
                <a:latin typeface="+mn-lt"/>
              </a:defRPr>
            </a:lvl1pPr>
            <a:lvl2pPr>
              <a:lnSpc>
                <a:spcPct val="100000"/>
              </a:lnSpc>
              <a:defRPr sz="1800">
                <a:solidFill>
                  <a:srgbClr val="004361"/>
                </a:solidFill>
                <a:latin typeface="+mn-lt"/>
              </a:defRPr>
            </a:lvl2pPr>
            <a:lvl3pPr>
              <a:lnSpc>
                <a:spcPct val="100000"/>
              </a:lnSpc>
              <a:defRPr sz="1800">
                <a:solidFill>
                  <a:srgbClr val="003F5E"/>
                </a:solidFill>
                <a:latin typeface="+mn-lt"/>
              </a:defRPr>
            </a:lvl3pPr>
            <a:lvl4pPr>
              <a:lnSpc>
                <a:spcPct val="100000"/>
              </a:lnSpc>
              <a:defRPr sz="1800">
                <a:latin typeface="+mn-lt"/>
              </a:defRPr>
            </a:lvl4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63139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5625"/>
            <a:ext cx="5562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a:defRPr sz="15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710877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2603" y="1681163"/>
            <a:ext cx="551497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82601" y="2489204"/>
            <a:ext cx="5553075" cy="37004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2"/>
          </p:nvPr>
        </p:nvSpPr>
        <p:spPr/>
        <p:txBody>
          <a:bodyPr/>
          <a:lstStyle/>
          <a:p>
            <a:fld id="{6F576E6A-F32A-4612-884C-86870357C6B4}" type="slidenum">
              <a:rPr lang="en-GB" smtClean="0"/>
              <a:t>‹#›</a:t>
            </a:fld>
            <a:endParaRPr lang="en-GB"/>
          </a:p>
        </p:txBody>
      </p:sp>
      <p:sp>
        <p:nvSpPr>
          <p:cNvPr id="10"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88948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6:33 Text Image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1" y="1524003"/>
            <a:ext cx="7864123" cy="4652963"/>
          </a:xfrm>
        </p:spPr>
        <p:txBody>
          <a:bodyPr/>
          <a:lstStyle>
            <a:lvl1pPr>
              <a:defRPr sz="1500">
                <a:latin typeface="+mn-lt"/>
              </a:defRPr>
            </a:lvl1pPr>
            <a:lvl2pPr>
              <a:defRPr>
                <a:solidFill>
                  <a:srgbClr val="004361"/>
                </a:solidFill>
                <a:latin typeface="+mn-lt"/>
              </a:defRPr>
            </a:lvl2pPr>
            <a:lvl3pPr>
              <a:defRPr>
                <a:solidFill>
                  <a:srgbClr val="003F5E"/>
                </a:solidFill>
                <a:latin typeface="+mn-lt"/>
              </a:defRPr>
            </a:lvl3pPr>
            <a:lvl4pPr>
              <a:defRPr>
                <a:latin typeface="+mn-lt"/>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cxnSp>
        <p:nvCxnSpPr>
          <p:cNvPr id="4" name="Straight Connector 3"/>
          <p:cNvCxnSpPr/>
          <p:nvPr userDrawn="1"/>
        </p:nvCxnSpPr>
        <p:spPr>
          <a:xfrm>
            <a:off x="8319911" y="153246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8602125" y="1532467"/>
            <a:ext cx="3" cy="468206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51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F576E6A-F32A-4612-884C-86870357C6B4}" type="slidenum">
              <a:rPr lang="en-GB" smtClean="0"/>
              <a:t>‹#›</a:t>
            </a:fld>
            <a:endParaRPr lang="en-GB"/>
          </a:p>
        </p:txBody>
      </p:sp>
      <p:sp>
        <p:nvSpPr>
          <p:cNvPr id="6"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27507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2" name="Rectangle 1"/>
          <p:cNvSpPr/>
          <p:nvPr userDrawn="1"/>
        </p:nvSpPr>
        <p:spPr>
          <a:xfrm>
            <a:off x="0" y="1676400"/>
            <a:ext cx="12192000" cy="2165684"/>
          </a:xfrm>
          <a:prstGeom prst="rect">
            <a:avLst/>
          </a:prstGeom>
          <a:solidFill>
            <a:srgbClr val="013F5E"/>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 Placeholder 5"/>
          <p:cNvSpPr>
            <a:spLocks noGrp="1"/>
          </p:cNvSpPr>
          <p:nvPr>
            <p:ph type="body" sz="quarter" idx="13"/>
          </p:nvPr>
        </p:nvSpPr>
        <p:spPr>
          <a:xfrm>
            <a:off x="470572" y="4083050"/>
            <a:ext cx="11208083" cy="21813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47250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ttom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6" name="Rectangle 5"/>
          <p:cNvSpPr/>
          <p:nvPr userDrawn="1"/>
        </p:nvSpPr>
        <p:spPr>
          <a:xfrm>
            <a:off x="0" y="3858126"/>
            <a:ext cx="12192000" cy="2165684"/>
          </a:xfrm>
          <a:prstGeom prst="rect">
            <a:avLst/>
          </a:prstGeom>
          <a:solidFill>
            <a:srgbClr val="004361"/>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Text Placeholder 6"/>
          <p:cNvSpPr>
            <a:spLocks noGrp="1"/>
          </p:cNvSpPr>
          <p:nvPr>
            <p:ph type="body" sz="quarter" idx="13"/>
          </p:nvPr>
        </p:nvSpPr>
        <p:spPr>
          <a:xfrm>
            <a:off x="448287" y="1524586"/>
            <a:ext cx="11315924" cy="210093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9725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651518"/>
            <a:ext cx="6172200" cy="4209532"/>
          </a:xfrm>
        </p:spPr>
        <p:txBody>
          <a:bodyPr/>
          <a:lstStyle>
            <a:lvl1pPr>
              <a:defRPr sz="1800"/>
            </a:lvl1pPr>
            <a:lvl2pPr>
              <a:defRPr sz="165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2" y="1642188"/>
            <a:ext cx="4314825" cy="42268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33403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6935" y="203200"/>
            <a:ext cx="9040688" cy="927768"/>
          </a:xfrm>
          <a:prstGeom prst="rect">
            <a:avLst/>
          </a:prstGeom>
        </p:spPr>
        <p:txBody>
          <a:bodyPr vert="horz" lIns="91440" tIns="45720" rIns="91440" bIns="45720" rtlCol="0" anchor="ctr">
            <a:normAutofit/>
          </a:bodyPr>
          <a:lstStyle/>
          <a:p>
            <a:r>
              <a:rPr lang="en-US" dirty="0" smtClean="0"/>
              <a:t>Slide Title</a:t>
            </a:r>
            <a:br>
              <a:rPr lang="en-US" dirty="0" smtClean="0"/>
            </a:br>
            <a:r>
              <a:rPr lang="en-US" dirty="0" smtClean="0"/>
              <a:t>subtitle</a:t>
            </a:r>
            <a:endParaRPr lang="en-GB" dirty="0"/>
          </a:p>
        </p:txBody>
      </p:sp>
      <p:sp>
        <p:nvSpPr>
          <p:cNvPr id="3" name="Text Placeholder 2"/>
          <p:cNvSpPr>
            <a:spLocks noGrp="1"/>
          </p:cNvSpPr>
          <p:nvPr>
            <p:ph type="body" idx="1"/>
          </p:nvPr>
        </p:nvSpPr>
        <p:spPr>
          <a:xfrm>
            <a:off x="444502" y="1439333"/>
            <a:ext cx="10909300" cy="473763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11061812" y="6406019"/>
            <a:ext cx="741021" cy="274873"/>
          </a:xfrm>
          <a:prstGeom prst="rect">
            <a:avLst/>
          </a:prstGeom>
        </p:spPr>
        <p:txBody>
          <a:bodyPr vert="horz" lIns="91440" tIns="45720" rIns="91440" bIns="45720" rtlCol="0" anchor="ctr"/>
          <a:lstStyle>
            <a:lvl1pPr algn="r">
              <a:defRPr sz="675">
                <a:solidFill>
                  <a:schemeClr val="tx1">
                    <a:tint val="75000"/>
                  </a:schemeClr>
                </a:solidFill>
              </a:defRPr>
            </a:lvl1pPr>
          </a:lstStyle>
          <a:p>
            <a:fld id="{6F576E6A-F32A-4612-884C-86870357C6B4}" type="slidenum">
              <a:rPr lang="en-GB" smtClean="0"/>
              <a:pPr/>
              <a:t>‹#›</a:t>
            </a:fld>
            <a:endParaRPr lang="en-GB" dirty="0"/>
          </a:p>
        </p:txBody>
      </p:sp>
      <p:cxnSp>
        <p:nvCxnSpPr>
          <p:cNvPr id="13" name="Straight Connector 12"/>
          <p:cNvCxnSpPr/>
          <p:nvPr userDrawn="1"/>
        </p:nvCxnSpPr>
        <p:spPr>
          <a:xfrm>
            <a:off x="444502" y="6406019"/>
            <a:ext cx="11274749" cy="7229"/>
          </a:xfrm>
          <a:prstGeom prst="line">
            <a:avLst/>
          </a:prstGeom>
          <a:ln w="12700" cap="rnd">
            <a:solidFill>
              <a:srgbClr val="F57B2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253997" y="6492496"/>
            <a:ext cx="1817512" cy="207749"/>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GB" sz="750" baseline="0" dirty="0" smtClean="0">
                <a:solidFill>
                  <a:srgbClr val="003F5E"/>
                </a:solidFill>
              </a:rPr>
              <a:t>https://aarc-community.org</a:t>
            </a:r>
            <a:endParaRPr lang="en-GB" sz="750" dirty="0">
              <a:solidFill>
                <a:srgbClr val="003F5E"/>
              </a:solidFill>
            </a:endParaRPr>
          </a:p>
        </p:txBody>
      </p:sp>
      <p:cxnSp>
        <p:nvCxnSpPr>
          <p:cNvPr id="8" name="Straight Connector 7"/>
          <p:cNvCxnSpPr/>
          <p:nvPr userDrawn="1"/>
        </p:nvCxnSpPr>
        <p:spPr>
          <a:xfrm flipH="1">
            <a:off x="444503" y="1224327"/>
            <a:ext cx="10274297" cy="2887"/>
          </a:xfrm>
          <a:prstGeom prst="line">
            <a:avLst/>
          </a:prstGeom>
          <a:ln w="12700">
            <a:solidFill>
              <a:srgbClr val="003959"/>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658149" y="143931"/>
            <a:ext cx="1144684" cy="1034242"/>
          </a:xfrm>
          <a:prstGeom prst="rect">
            <a:avLst/>
          </a:prstGeom>
        </p:spPr>
      </p:pic>
      <p:pic>
        <p:nvPicPr>
          <p:cNvPr id="22" name="Picture 2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68543" y="6460279"/>
            <a:ext cx="331798" cy="299785"/>
          </a:xfrm>
          <a:prstGeom prst="rect">
            <a:avLst/>
          </a:prstGeom>
        </p:spPr>
      </p:pic>
    </p:spTree>
    <p:extLst>
      <p:ext uri="{BB962C8B-B14F-4D97-AF65-F5344CB8AC3E}">
        <p14:creationId xmlns:p14="http://schemas.microsoft.com/office/powerpoint/2010/main" val="176233165"/>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52" r:id="rId3"/>
    <p:sldLayoutId id="2147483653" r:id="rId4"/>
    <p:sldLayoutId id="2147483660" r:id="rId5"/>
    <p:sldLayoutId id="2147483654" r:id="rId6"/>
    <p:sldLayoutId id="2147483655" r:id="rId7"/>
    <p:sldLayoutId id="2147483659" r:id="rId8"/>
    <p:sldLayoutId id="2147483656" r:id="rId9"/>
    <p:sldLayoutId id="2147483657" r:id="rId10"/>
    <p:sldLayoutId id="2147483663" r:id="rId11"/>
    <p:sldLayoutId id="2147483662" r:id="rId12"/>
    <p:sldLayoutId id="2147483666" r:id="rId13"/>
    <p:sldLayoutId id="2147483664" r:id="rId14"/>
  </p:sldLayoutIdLst>
  <p:hf hdr="0" ftr="0" dt="0"/>
  <p:txStyles>
    <p:titleStyle>
      <a:lvl1pPr algn="l" defTabSz="685800" rtl="0" eaLnBrk="1" latinLnBrk="0" hangingPunct="1">
        <a:lnSpc>
          <a:spcPct val="90000"/>
        </a:lnSpc>
        <a:spcBef>
          <a:spcPct val="0"/>
        </a:spcBef>
        <a:buNone/>
        <a:defRPr sz="2400" b="1" kern="1200">
          <a:solidFill>
            <a:srgbClr val="004361"/>
          </a:solidFill>
          <a:latin typeface="+mn-lt"/>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100000"/>
        </a:lnSpc>
        <a:spcBef>
          <a:spcPts val="750"/>
        </a:spcBef>
        <a:spcAft>
          <a:spcPts val="300"/>
        </a:spcAft>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emf"/><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20.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gif"/><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normAutofit lnSpcReduction="10000"/>
          </a:bodyPr>
          <a:lstStyle/>
          <a:p>
            <a:r>
              <a:rPr lang="en-GB" dirty="0" smtClean="0"/>
              <a:t>David Groep</a:t>
            </a:r>
            <a:r>
              <a:rPr lang="en-GB" baseline="30000" dirty="0" smtClean="0"/>
              <a:t>†</a:t>
            </a:r>
            <a:r>
              <a:rPr lang="en-GB" dirty="0" smtClean="0"/>
              <a:t>, Dave Kelsey</a:t>
            </a:r>
            <a:r>
              <a:rPr lang="en-GB" baseline="30000" dirty="0"/>
              <a:t>‡</a:t>
            </a:r>
          </a:p>
        </p:txBody>
      </p:sp>
      <p:sp>
        <p:nvSpPr>
          <p:cNvPr id="6" name="Text Placeholder 5"/>
          <p:cNvSpPr>
            <a:spLocks noGrp="1"/>
          </p:cNvSpPr>
          <p:nvPr>
            <p:ph type="body" sz="quarter" idx="12"/>
          </p:nvPr>
        </p:nvSpPr>
        <p:spPr/>
        <p:txBody>
          <a:bodyPr/>
          <a:lstStyle/>
          <a:p>
            <a:r>
              <a:rPr lang="en-GB" dirty="0" smtClean="0"/>
              <a:t>AARC TREE project meeting</a:t>
            </a:r>
            <a:endParaRPr lang="en-GB" i="1" dirty="0"/>
          </a:p>
        </p:txBody>
      </p:sp>
      <p:sp>
        <p:nvSpPr>
          <p:cNvPr id="8" name="Text Placeholder 7"/>
          <p:cNvSpPr>
            <a:spLocks noGrp="1"/>
          </p:cNvSpPr>
          <p:nvPr>
            <p:ph type="body" sz="quarter" idx="17"/>
          </p:nvPr>
        </p:nvSpPr>
        <p:spPr>
          <a:xfrm>
            <a:off x="1240257" y="2915530"/>
            <a:ext cx="6683727" cy="503459"/>
          </a:xfrm>
        </p:spPr>
        <p:txBody>
          <a:bodyPr>
            <a:normAutofit/>
          </a:bodyPr>
          <a:lstStyle/>
          <a:p>
            <a:r>
              <a:rPr lang="en-GB" dirty="0" smtClean="0"/>
              <a:t>WP2</a:t>
            </a:r>
            <a:endParaRPr lang="en-GB" dirty="0"/>
          </a:p>
        </p:txBody>
      </p:sp>
      <p:sp>
        <p:nvSpPr>
          <p:cNvPr id="7" name="Text Placeholder 6"/>
          <p:cNvSpPr>
            <a:spLocks noGrp="1"/>
          </p:cNvSpPr>
          <p:nvPr>
            <p:ph type="body" sz="quarter" idx="14"/>
          </p:nvPr>
        </p:nvSpPr>
        <p:spPr>
          <a:xfrm>
            <a:off x="1240257" y="2398309"/>
            <a:ext cx="8386343" cy="473242"/>
          </a:xfrm>
        </p:spPr>
        <p:txBody>
          <a:bodyPr/>
          <a:lstStyle/>
          <a:p>
            <a:r>
              <a:rPr lang="en-US" dirty="0" smtClean="0"/>
              <a:t>AARC TREE – Policy and good practice </a:t>
            </a:r>
            <a:r>
              <a:rPr lang="en-US" dirty="0" err="1" smtClean="0"/>
              <a:t>harmonisation</a:t>
            </a:r>
            <a:endParaRPr lang="en-US" dirty="0"/>
          </a:p>
        </p:txBody>
      </p:sp>
      <p:sp>
        <p:nvSpPr>
          <p:cNvPr id="9" name="Text Placeholder 8"/>
          <p:cNvSpPr>
            <a:spLocks noGrp="1"/>
          </p:cNvSpPr>
          <p:nvPr>
            <p:ph type="body" sz="quarter" idx="18"/>
          </p:nvPr>
        </p:nvSpPr>
        <p:spPr/>
        <p:txBody>
          <a:bodyPr/>
          <a:lstStyle/>
          <a:p>
            <a:r>
              <a:rPr lang="en-GB" dirty="0" smtClean="0"/>
              <a:t>Reading, UK, April 2, 2025</a:t>
            </a:r>
            <a:endParaRPr lang="en-GB" dirty="0"/>
          </a:p>
        </p:txBody>
      </p:sp>
      <p:sp>
        <p:nvSpPr>
          <p:cNvPr id="10" name="Text Placeholder 9"/>
          <p:cNvSpPr>
            <a:spLocks noGrp="1"/>
          </p:cNvSpPr>
          <p:nvPr>
            <p:ph type="body" sz="quarter" idx="19"/>
          </p:nvPr>
        </p:nvSpPr>
        <p:spPr/>
        <p:txBody>
          <a:bodyPr>
            <a:normAutofit lnSpcReduction="10000"/>
          </a:bodyPr>
          <a:lstStyle/>
          <a:p>
            <a:r>
              <a:rPr lang="en-GB" dirty="0" smtClean="0"/>
              <a:t>AARC TREE WP2 Leads</a:t>
            </a:r>
            <a:endParaRPr lang="en-GB" dirty="0"/>
          </a:p>
        </p:txBody>
      </p:sp>
      <p:sp>
        <p:nvSpPr>
          <p:cNvPr id="11" name="Text Placeholder 10"/>
          <p:cNvSpPr>
            <a:spLocks noGrp="1"/>
          </p:cNvSpPr>
          <p:nvPr>
            <p:ph type="body" sz="quarter" idx="20"/>
          </p:nvPr>
        </p:nvSpPr>
        <p:spPr>
          <a:xfrm>
            <a:off x="1240256" y="5081710"/>
            <a:ext cx="5028659" cy="347215"/>
          </a:xfrm>
        </p:spPr>
        <p:txBody>
          <a:bodyPr>
            <a:normAutofit fontScale="92500" lnSpcReduction="20000"/>
          </a:bodyPr>
          <a:lstStyle/>
          <a:p>
            <a:r>
              <a:rPr lang="en-GB" sz="1050" dirty="0" smtClean="0"/>
              <a:t>†Nikhef and Maastricht University</a:t>
            </a:r>
            <a:br>
              <a:rPr lang="en-GB" sz="1050" dirty="0" smtClean="0"/>
            </a:br>
            <a:r>
              <a:rPr lang="en-GB" sz="1050" dirty="0" smtClean="0"/>
              <a:t>‡Rutherford Laboratory (STFC-UKRI)</a:t>
            </a:r>
            <a:endParaRPr lang="en-GB" sz="1050" dirty="0"/>
          </a:p>
        </p:txBody>
      </p:sp>
      <p:sp>
        <p:nvSpPr>
          <p:cNvPr id="3" name="Slide Number Placeholder 2"/>
          <p:cNvSpPr>
            <a:spLocks noGrp="1"/>
          </p:cNvSpPr>
          <p:nvPr>
            <p:ph type="sldNum" sz="quarter" idx="4294967295"/>
          </p:nvPr>
        </p:nvSpPr>
        <p:spPr>
          <a:xfrm>
            <a:off x="11450638" y="6405563"/>
            <a:ext cx="741362" cy="274637"/>
          </a:xfrm>
        </p:spPr>
        <p:txBody>
          <a:bodyPr/>
          <a:lstStyle/>
          <a:p>
            <a:fld id="{6F576E6A-F32A-4612-884C-86870357C6B4}" type="slidenum">
              <a:rPr lang="en-GB" smtClean="0"/>
              <a:pPr/>
              <a:t>1</a:t>
            </a:fld>
            <a:endParaRPr lang="en-GB" dirty="0"/>
          </a:p>
        </p:txBody>
      </p:sp>
    </p:spTree>
    <p:extLst>
      <p:ext uri="{BB962C8B-B14F-4D97-AF65-F5344CB8AC3E}">
        <p14:creationId xmlns:p14="http://schemas.microsoft.com/office/powerpoint/2010/main" val="600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44502" y="1439333"/>
            <a:ext cx="10909300" cy="4966686"/>
          </a:xfrm>
        </p:spPr>
        <p:txBody>
          <a:bodyPr>
            <a:normAutofit fontScale="92500" lnSpcReduction="10000"/>
          </a:bodyPr>
          <a:lstStyle/>
          <a:p>
            <a:pPr marL="0" indent="0">
              <a:spcBef>
                <a:spcPts val="300"/>
              </a:spcBef>
              <a:spcAft>
                <a:spcPts val="600"/>
              </a:spcAft>
              <a:buNone/>
            </a:pPr>
            <a:r>
              <a:rPr lang="en-GB" sz="2800" dirty="0"/>
              <a:t>Four </a:t>
            </a:r>
            <a:r>
              <a:rPr lang="en-GB" sz="2800" b="1" dirty="0"/>
              <a:t>presentation </a:t>
            </a:r>
            <a:r>
              <a:rPr lang="en-GB" sz="2800" b="1" dirty="0" smtClean="0"/>
              <a:t>models</a:t>
            </a:r>
            <a:r>
              <a:rPr lang="en-GB" sz="2800" dirty="0" smtClean="0"/>
              <a:t> </a:t>
            </a:r>
            <a:r>
              <a:rPr lang="en-GB" sz="2800" dirty="0"/>
              <a:t>In order of </a:t>
            </a:r>
            <a:r>
              <a:rPr lang="en-GB" sz="2800" dirty="0" smtClean="0"/>
              <a:t>preference</a:t>
            </a:r>
            <a:endParaRPr lang="en-GB" sz="2800" dirty="0"/>
          </a:p>
          <a:p>
            <a:pPr marL="268288" indent="-268288">
              <a:spcBef>
                <a:spcPts val="300"/>
              </a:spcBef>
              <a:spcAft>
                <a:spcPts val="600"/>
              </a:spcAft>
              <a:buSzPct val="100000"/>
              <a:buFont typeface="+mj-lt"/>
              <a:buAutoNum type="arabicPeriod"/>
            </a:pPr>
            <a:r>
              <a:rPr lang="en-GB" sz="2400" b="1" dirty="0">
                <a:solidFill>
                  <a:srgbClr val="F6791C"/>
                </a:solidFill>
              </a:rPr>
              <a:t>machine-readable</a:t>
            </a:r>
            <a:r>
              <a:rPr lang="en-GB" sz="2400" dirty="0">
                <a:solidFill>
                  <a:srgbClr val="F6791C"/>
                </a:solidFill>
              </a:rPr>
              <a:t> aggregated notice</a:t>
            </a:r>
          </a:p>
          <a:p>
            <a:pPr marL="268288" indent="-268288">
              <a:spcBef>
                <a:spcPts val="300"/>
              </a:spcBef>
              <a:spcAft>
                <a:spcPts val="600"/>
              </a:spcAft>
              <a:buSzPct val="100000"/>
              <a:buFont typeface="+mj-lt"/>
              <a:buAutoNum type="arabicPeriod"/>
            </a:pPr>
            <a:r>
              <a:rPr lang="en-GB" sz="2400" dirty="0">
                <a:solidFill>
                  <a:srgbClr val="F6791C"/>
                </a:solidFill>
              </a:rPr>
              <a:t>common notice (single common </a:t>
            </a:r>
            <a:r>
              <a:rPr lang="en-GB" sz="2400" b="1" dirty="0">
                <a:solidFill>
                  <a:srgbClr val="F6791C"/>
                </a:solidFill>
              </a:rPr>
              <a:t>authority domain</a:t>
            </a:r>
            <a:r>
              <a:rPr lang="en-GB" sz="2400" dirty="0">
                <a:solidFill>
                  <a:srgbClr val="F6791C"/>
                </a:solidFill>
              </a:rPr>
              <a:t>)</a:t>
            </a:r>
          </a:p>
          <a:p>
            <a:pPr marL="268288" indent="-268288">
              <a:spcBef>
                <a:spcPts val="300"/>
              </a:spcBef>
              <a:spcAft>
                <a:spcPts val="600"/>
              </a:spcAft>
              <a:buSzPct val="100000"/>
              <a:buFont typeface="+mj-lt"/>
              <a:buAutoNum type="arabicPeriod"/>
            </a:pPr>
            <a:r>
              <a:rPr lang="en-GB" sz="2400" dirty="0">
                <a:solidFill>
                  <a:srgbClr val="F6791C"/>
                </a:solidFill>
              </a:rPr>
              <a:t>cascading notices (</a:t>
            </a:r>
            <a:r>
              <a:rPr lang="en-GB" sz="2400" b="1" dirty="0">
                <a:solidFill>
                  <a:srgbClr val="F6791C"/>
                </a:solidFill>
              </a:rPr>
              <a:t>assume responsibility </a:t>
            </a:r>
            <a:r>
              <a:rPr lang="en-GB" sz="2400" dirty="0">
                <a:solidFill>
                  <a:srgbClr val="F6791C"/>
                </a:solidFill>
              </a:rPr>
              <a:t>for underlings)</a:t>
            </a:r>
          </a:p>
          <a:p>
            <a:pPr marL="268288" indent="-268288">
              <a:spcBef>
                <a:spcPts val="300"/>
              </a:spcBef>
              <a:spcAft>
                <a:spcPts val="600"/>
              </a:spcAft>
              <a:buSzPct val="100000"/>
              <a:buFont typeface="+mj-lt"/>
              <a:buAutoNum type="arabicPeriod"/>
            </a:pPr>
            <a:r>
              <a:rPr lang="en-GB" sz="2400" dirty="0">
                <a:solidFill>
                  <a:srgbClr val="F6791C"/>
                </a:solidFill>
              </a:rPr>
              <a:t>coherent presentation: you show what you need (but not more)</a:t>
            </a:r>
          </a:p>
          <a:p>
            <a:pPr>
              <a:spcBef>
                <a:spcPts val="300"/>
              </a:spcBef>
              <a:spcAft>
                <a:spcPts val="600"/>
              </a:spcAft>
            </a:pPr>
            <a:endParaRPr lang="en-GB" sz="2400" dirty="0"/>
          </a:p>
          <a:p>
            <a:pPr marL="0" indent="0">
              <a:spcBef>
                <a:spcPts val="300"/>
              </a:spcBef>
              <a:spcAft>
                <a:spcPts val="600"/>
              </a:spcAft>
              <a:buNone/>
            </a:pPr>
            <a:r>
              <a:rPr lang="en-GB" sz="2800" dirty="0" smtClean="0"/>
              <a:t>Recommend </a:t>
            </a:r>
            <a:r>
              <a:rPr lang="en-GB" sz="2800" dirty="0"/>
              <a:t>WISE Baseline AUP plus </a:t>
            </a:r>
            <a:r>
              <a:rPr lang="en-GB" sz="2800" dirty="0" smtClean="0"/>
              <a:t>model </a:t>
            </a:r>
            <a:r>
              <a:rPr lang="en-GB" sz="2800" dirty="0"/>
              <a:t>to </a:t>
            </a:r>
            <a:br>
              <a:rPr lang="en-GB" sz="2800" dirty="0"/>
            </a:br>
            <a:r>
              <a:rPr lang="en-GB" sz="2800" b="1" dirty="0"/>
              <a:t>construct notices and communicate acceptance </a:t>
            </a:r>
            <a:br>
              <a:rPr lang="en-GB" sz="2800" b="1" dirty="0"/>
            </a:br>
            <a:r>
              <a:rPr lang="en-GB" sz="2800" dirty="0"/>
              <a:t>based on </a:t>
            </a:r>
            <a:r>
              <a:rPr lang="en-GB" sz="2800" dirty="0" smtClean="0"/>
              <a:t>the AARC ID-community-infra hierarchy </a:t>
            </a:r>
            <a:r>
              <a:rPr lang="en-GB" sz="2800" dirty="0"/>
              <a:t>of proxies</a:t>
            </a:r>
          </a:p>
          <a:p>
            <a:pPr marL="268288" indent="-268288">
              <a:spcBef>
                <a:spcPts val="300"/>
              </a:spcBef>
              <a:spcAft>
                <a:spcPts val="600"/>
              </a:spcAft>
            </a:pPr>
            <a:r>
              <a:rPr lang="en-GB" sz="2400" dirty="0">
                <a:solidFill>
                  <a:srgbClr val="F6791C"/>
                </a:solidFill>
              </a:rPr>
              <a:t>sufficient to build you a comprehensive WISE Baseline AUP</a:t>
            </a:r>
          </a:p>
          <a:p>
            <a:pPr marL="268288" indent="-268288">
              <a:spcBef>
                <a:spcPts val="300"/>
              </a:spcBef>
              <a:spcAft>
                <a:spcPts val="600"/>
              </a:spcAft>
            </a:pPr>
            <a:r>
              <a:rPr lang="en-GB" sz="2400" dirty="0">
                <a:solidFill>
                  <a:srgbClr val="F6791C"/>
                </a:solidFill>
              </a:rPr>
              <a:t>and a set of privacy notices (for those GDPR encumbered)</a:t>
            </a:r>
          </a:p>
          <a:p>
            <a:pPr marL="268288" indent="-268288">
              <a:spcBef>
                <a:spcPts val="300"/>
              </a:spcBef>
              <a:spcAft>
                <a:spcPts val="600"/>
              </a:spcAft>
            </a:pPr>
            <a:r>
              <a:rPr lang="en-GB" sz="2400" dirty="0">
                <a:solidFill>
                  <a:srgbClr val="F6791C"/>
                </a:solidFill>
              </a:rPr>
              <a:t>plus a namespace inspired by RFC6711’s </a:t>
            </a:r>
            <a:r>
              <a:rPr lang="en-GB" sz="2400" dirty="0" err="1">
                <a:solidFill>
                  <a:srgbClr val="F6791C"/>
                </a:solidFill>
              </a:rPr>
              <a:t>LoA</a:t>
            </a:r>
            <a:r>
              <a:rPr lang="en-GB" sz="2400" dirty="0">
                <a:solidFill>
                  <a:srgbClr val="F6791C"/>
                </a:solidFill>
              </a:rPr>
              <a:t> </a:t>
            </a:r>
            <a:r>
              <a:rPr lang="en-GB" sz="2400" dirty="0" smtClean="0">
                <a:solidFill>
                  <a:srgbClr val="F6791C"/>
                </a:solidFill>
              </a:rPr>
              <a:t>registry</a:t>
            </a:r>
            <a:endParaRPr lang="en-GB" sz="2400" dirty="0">
              <a:solidFill>
                <a:srgbClr val="F6791C"/>
              </a:solidFill>
            </a:endParaRPr>
          </a:p>
        </p:txBody>
      </p:sp>
      <p:sp>
        <p:nvSpPr>
          <p:cNvPr id="2" name="Slide Number Placeholder 1"/>
          <p:cNvSpPr>
            <a:spLocks noGrp="1"/>
          </p:cNvSpPr>
          <p:nvPr>
            <p:ph type="sldNum" sz="quarter" idx="12"/>
          </p:nvPr>
        </p:nvSpPr>
        <p:spPr/>
        <p:txBody>
          <a:bodyPr/>
          <a:lstStyle/>
          <a:p>
            <a:fld id="{6F576E6A-F32A-4612-884C-86870357C6B4}" type="slidenum">
              <a:rPr lang="en-GB" smtClean="0"/>
              <a:t>10</a:t>
            </a:fld>
            <a:endParaRPr lang="en-GB"/>
          </a:p>
        </p:txBody>
      </p:sp>
      <p:sp>
        <p:nvSpPr>
          <p:cNvPr id="3" name="Title 2"/>
          <p:cNvSpPr>
            <a:spLocks noGrp="1"/>
          </p:cNvSpPr>
          <p:nvPr>
            <p:ph type="title"/>
          </p:nvPr>
        </p:nvSpPr>
        <p:spPr/>
        <p:txBody>
          <a:bodyPr/>
          <a:lstStyle/>
          <a:p>
            <a:r>
              <a:rPr lang="en-GB" dirty="0"/>
              <a:t>New AARC guidance on Notice Management by </a:t>
            </a:r>
            <a:r>
              <a:rPr lang="en-GB" dirty="0" smtClean="0"/>
              <a:t>Proxies (AARC-G083)</a:t>
            </a:r>
            <a:endParaRPr lang="en-GB" dirty="0"/>
          </a:p>
        </p:txBody>
      </p:sp>
      <p:pic>
        <p:nvPicPr>
          <p:cNvPr id="5" name="Picture 4"/>
          <p:cNvPicPr>
            <a:picLocks noChangeAspect="1"/>
          </p:cNvPicPr>
          <p:nvPr/>
        </p:nvPicPr>
        <p:blipFill>
          <a:blip r:embed="rId2"/>
          <a:stretch>
            <a:fillRect/>
          </a:stretch>
        </p:blipFill>
        <p:spPr>
          <a:xfrm>
            <a:off x="8247534" y="1524238"/>
            <a:ext cx="2558196" cy="3179032"/>
          </a:xfrm>
          <a:prstGeom prst="rect">
            <a:avLst/>
          </a:prstGeom>
          <a:ln>
            <a:solidFill>
              <a:schemeClr val="accent2"/>
            </a:solidFill>
          </a:ln>
        </p:spPr>
      </p:pic>
      <p:pic>
        <p:nvPicPr>
          <p:cNvPr id="6" name="Picture 5"/>
          <p:cNvPicPr>
            <a:picLocks noChangeAspect="1"/>
          </p:cNvPicPr>
          <p:nvPr/>
        </p:nvPicPr>
        <p:blipFill>
          <a:blip r:embed="rId3"/>
          <a:stretch>
            <a:fillRect/>
          </a:stretch>
        </p:blipFill>
        <p:spPr>
          <a:xfrm>
            <a:off x="8663948" y="1985292"/>
            <a:ext cx="3312152" cy="4089495"/>
          </a:xfrm>
          <a:prstGeom prst="rect">
            <a:avLst/>
          </a:prstGeom>
          <a:ln>
            <a:solidFill>
              <a:schemeClr val="accent2"/>
            </a:solidFill>
          </a:ln>
        </p:spPr>
      </p:pic>
    </p:spTree>
    <p:extLst>
      <p:ext uri="{BB962C8B-B14F-4D97-AF65-F5344CB8AC3E}">
        <p14:creationId xmlns:p14="http://schemas.microsoft.com/office/powerpoint/2010/main" val="2931092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332530" y="2122765"/>
            <a:ext cx="7021271" cy="4054201"/>
          </a:xfrm>
        </p:spPr>
        <p:txBody>
          <a:bodyPr>
            <a:normAutofit/>
          </a:bodyPr>
          <a:lstStyle/>
          <a:p>
            <a:pPr marL="0" indent="0">
              <a:buNone/>
            </a:pPr>
            <a:r>
              <a:rPr lang="en-GB" dirty="0" smtClean="0"/>
              <a:t>From the old PDK to a new</a:t>
            </a:r>
            <a:br>
              <a:rPr lang="en-GB" dirty="0" smtClean="0"/>
            </a:br>
            <a:r>
              <a:rPr lang="en-GB" dirty="0" smtClean="0"/>
              <a:t>Policy, Process, and Procedure Development Kit (‘P3DK’)</a:t>
            </a:r>
          </a:p>
          <a:p>
            <a:endParaRPr lang="en-GB" sz="1000" dirty="0"/>
          </a:p>
          <a:p>
            <a:pPr marL="0" indent="0" algn="ctr">
              <a:buNone/>
            </a:pPr>
            <a:r>
              <a:rPr lang="en-GB" sz="3200" b="1" dirty="0" smtClean="0"/>
              <a:t>Simplify!</a:t>
            </a:r>
          </a:p>
          <a:p>
            <a:pPr marL="0" indent="0">
              <a:buNone/>
            </a:pPr>
            <a:endParaRPr lang="en-GB" sz="1000" dirty="0"/>
          </a:p>
          <a:p>
            <a:r>
              <a:rPr lang="en-GB" dirty="0" smtClean="0"/>
              <a:t>comprehensive review of the existing policy suite</a:t>
            </a:r>
          </a:p>
          <a:p>
            <a:r>
              <a:rPr lang="en-GB" dirty="0" smtClean="0"/>
              <a:t>input from national research infrastructures and nodes</a:t>
            </a:r>
          </a:p>
          <a:p>
            <a:r>
              <a:rPr lang="en-GB" dirty="0" smtClean="0"/>
              <a:t>not </a:t>
            </a:r>
            <a:r>
              <a:rPr lang="en-GB" i="1" dirty="0" smtClean="0"/>
              <a:t>only </a:t>
            </a:r>
            <a:r>
              <a:rPr lang="en-GB" dirty="0" smtClean="0"/>
              <a:t>in Europe but e.g. also Australia</a:t>
            </a:r>
          </a:p>
          <a:p>
            <a:r>
              <a:rPr lang="en-GB" dirty="0" smtClean="0"/>
              <a:t>leverage the works we co-created with REFEDS and EOSC</a:t>
            </a:r>
          </a:p>
        </p:txBody>
      </p:sp>
      <p:sp>
        <p:nvSpPr>
          <p:cNvPr id="3" name="Slide Number Placeholder 2"/>
          <p:cNvSpPr>
            <a:spLocks noGrp="1"/>
          </p:cNvSpPr>
          <p:nvPr>
            <p:ph type="sldNum" sz="quarter" idx="12"/>
          </p:nvPr>
        </p:nvSpPr>
        <p:spPr/>
        <p:txBody>
          <a:bodyPr/>
          <a:lstStyle/>
          <a:p>
            <a:fld id="{6F576E6A-F32A-4612-884C-86870357C6B4}" type="slidenum">
              <a:rPr lang="en-GB" smtClean="0"/>
              <a:pPr/>
              <a:t>11</a:t>
            </a:fld>
            <a:endParaRPr lang="en-GB"/>
          </a:p>
        </p:txBody>
      </p:sp>
      <p:sp>
        <p:nvSpPr>
          <p:cNvPr id="4" name="Title 3"/>
          <p:cNvSpPr>
            <a:spLocks noGrp="1"/>
          </p:cNvSpPr>
          <p:nvPr>
            <p:ph type="title"/>
          </p:nvPr>
        </p:nvSpPr>
        <p:spPr/>
        <p:txBody>
          <a:bodyPr/>
          <a:lstStyle/>
          <a:p>
            <a:r>
              <a:rPr lang="en-GB" dirty="0" smtClean="0"/>
              <a:t>Developing the </a:t>
            </a:r>
            <a:r>
              <a:rPr lang="en-US" dirty="0" smtClean="0"/>
              <a:t>Trust </a:t>
            </a:r>
            <a:r>
              <a:rPr lang="en-US" dirty="0"/>
              <a:t>framework, guidelines and best practice </a:t>
            </a:r>
            <a:r>
              <a:rPr lang="en-US" dirty="0" smtClean="0"/>
              <a:t/>
            </a:r>
            <a:br>
              <a:rPr lang="en-US" dirty="0" smtClean="0"/>
            </a:br>
            <a:r>
              <a:rPr lang="en-US" dirty="0" smtClean="0"/>
              <a:t>for </a:t>
            </a:r>
            <a:r>
              <a:rPr lang="en-US" dirty="0"/>
              <a:t>BPA proxies and interaction with research </a:t>
            </a:r>
            <a:r>
              <a:rPr lang="en-US" dirty="0" smtClean="0"/>
              <a:t>services</a:t>
            </a:r>
            <a:endParaRPr lang="en-GB" dirty="0"/>
          </a:p>
        </p:txBody>
      </p:sp>
      <p:sp>
        <p:nvSpPr>
          <p:cNvPr id="5" name="Text Placeholder 5"/>
          <p:cNvSpPr txBox="1">
            <a:spLocks/>
          </p:cNvSpPr>
          <p:nvPr/>
        </p:nvSpPr>
        <p:spPr>
          <a:xfrm>
            <a:off x="480708" y="6007579"/>
            <a:ext cx="8667750" cy="473388"/>
          </a:xfrm>
          <a:prstGeom prst="rect">
            <a:avLst/>
          </a:prstGeom>
        </p:spPr>
        <p:txBody>
          <a:bodyPr/>
          <a:lstStyle>
            <a:lvl1pPr marL="171450" indent="-171450" algn="l" defTabSz="685800" rtl="0" eaLnBrk="1" latinLnBrk="0" hangingPunct="1">
              <a:lnSpc>
                <a:spcPct val="100000"/>
              </a:lnSpc>
              <a:spcBef>
                <a:spcPts val="750"/>
              </a:spcBef>
              <a:spcAft>
                <a:spcPts val="300"/>
              </a:spcAft>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800" dirty="0" smtClean="0">
                <a:solidFill>
                  <a:srgbClr val="F6791C"/>
                </a:solidFill>
              </a:rPr>
              <a:t>https://aarc-community.org/policies/policy-development-kit/</a:t>
            </a:r>
            <a:endParaRPr lang="en-GB" sz="1800" dirty="0">
              <a:solidFill>
                <a:srgbClr val="F6791C"/>
              </a:solidFill>
            </a:endParaRPr>
          </a:p>
        </p:txBody>
      </p:sp>
      <p:pic>
        <p:nvPicPr>
          <p:cNvPr id="6" name="Picture 5"/>
          <p:cNvPicPr>
            <a:picLocks noChangeAspect="1"/>
          </p:cNvPicPr>
          <p:nvPr/>
        </p:nvPicPr>
        <p:blipFill>
          <a:blip r:embed="rId2"/>
          <a:stretch>
            <a:fillRect/>
          </a:stretch>
        </p:blipFill>
        <p:spPr>
          <a:xfrm>
            <a:off x="455646" y="2274605"/>
            <a:ext cx="3062254" cy="359722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1465" y="2495791"/>
            <a:ext cx="2327918" cy="1501507"/>
          </a:xfrm>
          <a:prstGeom prst="rect">
            <a:avLst/>
          </a:prstGeom>
        </p:spPr>
      </p:pic>
      <p:sp>
        <p:nvSpPr>
          <p:cNvPr id="12" name="Rectangle 11"/>
          <p:cNvSpPr/>
          <p:nvPr/>
        </p:nvSpPr>
        <p:spPr>
          <a:xfrm>
            <a:off x="455645" y="1340687"/>
            <a:ext cx="11498931" cy="769441"/>
          </a:xfrm>
          <a:prstGeom prst="rect">
            <a:avLst/>
          </a:prstGeom>
          <a:solidFill>
            <a:srgbClr val="FFFFFF"/>
          </a:solidFill>
          <a:ln>
            <a:solidFill>
              <a:srgbClr val="003F5E"/>
            </a:solidFill>
          </a:ln>
        </p:spPr>
        <p:txBody>
          <a:bodyPr wrap="square">
            <a:spAutoFit/>
          </a:bodyPr>
          <a:lstStyle/>
          <a:p>
            <a:r>
              <a:rPr lang="en-US" sz="2200" b="1" i="1" dirty="0" err="1">
                <a:solidFill>
                  <a:srgbClr val="003F5E"/>
                </a:solidFill>
              </a:rPr>
              <a:t>minimise</a:t>
            </a:r>
            <a:r>
              <a:rPr lang="en-US" sz="2200" b="1" i="1" dirty="0">
                <a:solidFill>
                  <a:srgbClr val="003F5E"/>
                </a:solidFill>
              </a:rPr>
              <a:t> the number of divergent </a:t>
            </a:r>
            <a:r>
              <a:rPr lang="en-US" sz="2200" b="1" i="1" dirty="0" smtClean="0">
                <a:solidFill>
                  <a:srgbClr val="003F5E"/>
                </a:solidFill>
              </a:rPr>
              <a:t>policies</a:t>
            </a:r>
            <a:br>
              <a:rPr lang="en-US" sz="2200" b="1" i="1" dirty="0" smtClean="0">
                <a:solidFill>
                  <a:srgbClr val="003F5E"/>
                </a:solidFill>
              </a:rPr>
            </a:br>
            <a:r>
              <a:rPr lang="en-US" sz="2200" b="1" i="1" dirty="0" smtClean="0">
                <a:solidFill>
                  <a:srgbClr val="003F5E"/>
                </a:solidFill>
              </a:rPr>
              <a:t>empower </a:t>
            </a:r>
            <a:r>
              <a:rPr lang="en-US" sz="2200" b="1" i="1" dirty="0">
                <a:solidFill>
                  <a:srgbClr val="003F5E"/>
                </a:solidFill>
              </a:rPr>
              <a:t>identity providers, service </a:t>
            </a:r>
            <a:r>
              <a:rPr lang="en-US" sz="2200" b="1" i="1" dirty="0" smtClean="0">
                <a:solidFill>
                  <a:srgbClr val="003F5E"/>
                </a:solidFill>
              </a:rPr>
              <a:t>providers, user communities </a:t>
            </a:r>
            <a:r>
              <a:rPr lang="en-US" sz="2200" b="1" i="1" dirty="0">
                <a:solidFill>
                  <a:srgbClr val="003F5E"/>
                </a:solidFill>
              </a:rPr>
              <a:t>to rely on interoperable </a:t>
            </a:r>
            <a:r>
              <a:rPr lang="en-US" sz="2200" b="1" i="1" dirty="0" smtClean="0">
                <a:solidFill>
                  <a:srgbClr val="003F5E"/>
                </a:solidFill>
              </a:rPr>
              <a:t>policies</a:t>
            </a:r>
            <a:endParaRPr lang="en-GB" sz="2200" b="1" i="1" dirty="0">
              <a:solidFill>
                <a:srgbClr val="003F5E"/>
              </a:solidFill>
            </a:endParaRPr>
          </a:p>
        </p:txBody>
      </p:sp>
    </p:spTree>
    <p:extLst>
      <p:ext uri="{BB962C8B-B14F-4D97-AF65-F5344CB8AC3E}">
        <p14:creationId xmlns:p14="http://schemas.microsoft.com/office/powerpoint/2010/main" val="601837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12</a:t>
            </a:fld>
            <a:endParaRPr lang="en-GB"/>
          </a:p>
        </p:txBody>
      </p:sp>
      <p:sp>
        <p:nvSpPr>
          <p:cNvPr id="4" name="Title 3"/>
          <p:cNvSpPr>
            <a:spLocks noGrp="1"/>
          </p:cNvSpPr>
          <p:nvPr>
            <p:ph type="title"/>
          </p:nvPr>
        </p:nvSpPr>
        <p:spPr/>
        <p:txBody>
          <a:bodyPr/>
          <a:lstStyle/>
          <a:p>
            <a:r>
              <a:rPr lang="en-GB" dirty="0" smtClean="0"/>
              <a:t>Building the trust framework: development of the new P3DK structure</a:t>
            </a:r>
            <a:endParaRPr lang="en-GB" dirty="0"/>
          </a:p>
        </p:txBody>
      </p:sp>
      <p:sp>
        <p:nvSpPr>
          <p:cNvPr id="6" name="TextBox 5"/>
          <p:cNvSpPr txBox="1"/>
          <p:nvPr/>
        </p:nvSpPr>
        <p:spPr>
          <a:xfrm rot="19800000">
            <a:off x="9900773" y="1880133"/>
            <a:ext cx="2109360" cy="707886"/>
          </a:xfrm>
          <a:prstGeom prst="rect">
            <a:avLst/>
          </a:prstGeom>
          <a:noFill/>
        </p:spPr>
        <p:txBody>
          <a:bodyPr wrap="none" rtlCol="0">
            <a:spAutoFit/>
          </a:bodyPr>
          <a:lstStyle/>
          <a:p>
            <a:r>
              <a:rPr lang="en-GB" sz="2000" b="1" dirty="0" smtClean="0">
                <a:solidFill>
                  <a:srgbClr val="F6791C"/>
                </a:solidFill>
              </a:rPr>
              <a:t>work in progress</a:t>
            </a:r>
          </a:p>
          <a:p>
            <a:r>
              <a:rPr lang="en-GB" sz="2000" b="1" dirty="0" smtClean="0">
                <a:solidFill>
                  <a:srgbClr val="F6791C"/>
                </a:solidFill>
              </a:rPr>
              <a:t>for D2.1 (May ‘25)</a:t>
            </a:r>
            <a:endParaRPr lang="en-GB" sz="2000" b="1" dirty="0">
              <a:solidFill>
                <a:srgbClr val="F6791C"/>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2032" y="1400212"/>
            <a:ext cx="9102291" cy="4868059"/>
          </a:xfrm>
          <a:prstGeom prst="rect">
            <a:avLst/>
          </a:prstGeom>
        </p:spPr>
      </p:pic>
    </p:spTree>
    <p:extLst>
      <p:ext uri="{BB962C8B-B14F-4D97-AF65-F5344CB8AC3E}">
        <p14:creationId xmlns:p14="http://schemas.microsoft.com/office/powerpoint/2010/main" val="513368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576E6A-F32A-4612-884C-86870357C6B4}" type="slidenum">
              <a:rPr lang="en-GB" smtClean="0"/>
              <a:t>13</a:t>
            </a:fld>
            <a:endParaRPr lang="en-GB"/>
          </a:p>
        </p:txBody>
      </p:sp>
      <p:sp>
        <p:nvSpPr>
          <p:cNvPr id="3" name="Title 2"/>
          <p:cNvSpPr>
            <a:spLocks noGrp="1"/>
          </p:cNvSpPr>
          <p:nvPr>
            <p:ph type="title"/>
          </p:nvPr>
        </p:nvSpPr>
        <p:spPr/>
        <p:txBody>
          <a:bodyPr/>
          <a:lstStyle/>
          <a:p>
            <a:r>
              <a:rPr lang="en-GB" dirty="0" smtClean="0"/>
              <a:t>AAI infrastructure providers for communities: a new ‘</a:t>
            </a:r>
            <a:r>
              <a:rPr lang="en-GB" dirty="0" err="1" smtClean="0"/>
              <a:t>Snctfi</a:t>
            </a:r>
            <a:r>
              <a:rPr lang="en-GB" dirty="0" smtClean="0"/>
              <a:t>’ trust mark</a:t>
            </a:r>
            <a:endParaRPr lang="en-GB" dirty="0"/>
          </a:p>
        </p:txBody>
      </p:sp>
      <p:grpSp>
        <p:nvGrpSpPr>
          <p:cNvPr id="4" name="Group 3"/>
          <p:cNvGrpSpPr/>
          <p:nvPr/>
        </p:nvGrpSpPr>
        <p:grpSpPr>
          <a:xfrm>
            <a:off x="1232032" y="1400212"/>
            <a:ext cx="9102291" cy="4868059"/>
            <a:chOff x="1232032" y="1400212"/>
            <a:chExt cx="9102291" cy="4868059"/>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2032" y="1400212"/>
              <a:ext cx="9102291" cy="4868059"/>
            </a:xfrm>
            <a:prstGeom prst="rect">
              <a:avLst/>
            </a:prstGeom>
          </p:spPr>
        </p:pic>
        <p:sp>
          <p:nvSpPr>
            <p:cNvPr id="6" name="Rectangle 5"/>
            <p:cNvSpPr/>
            <p:nvPr/>
          </p:nvSpPr>
          <p:spPr>
            <a:xfrm>
              <a:off x="5681328" y="1400212"/>
              <a:ext cx="4652995" cy="1779141"/>
            </a:xfrm>
            <a:prstGeom prst="rect">
              <a:avLst/>
            </a:prstGeom>
            <a:solidFill>
              <a:srgbClr val="FFFFFF">
                <a:alpha val="69804"/>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Rectangle 6"/>
            <p:cNvSpPr/>
            <p:nvPr/>
          </p:nvSpPr>
          <p:spPr>
            <a:xfrm>
              <a:off x="5681328" y="4814452"/>
              <a:ext cx="4594585" cy="1126293"/>
            </a:xfrm>
            <a:prstGeom prst="rect">
              <a:avLst/>
            </a:prstGeom>
            <a:solidFill>
              <a:srgbClr val="FFFFFF">
                <a:alpha val="69804"/>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 name="Rectangle 7"/>
            <p:cNvSpPr/>
            <p:nvPr/>
          </p:nvSpPr>
          <p:spPr>
            <a:xfrm>
              <a:off x="1232032" y="1400213"/>
              <a:ext cx="4449296" cy="4609479"/>
            </a:xfrm>
            <a:prstGeom prst="rect">
              <a:avLst/>
            </a:prstGeom>
            <a:solidFill>
              <a:srgbClr val="FFFFFF">
                <a:alpha val="69804"/>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0" name="Rectangle 9"/>
            <p:cNvSpPr/>
            <p:nvPr/>
          </p:nvSpPr>
          <p:spPr>
            <a:xfrm>
              <a:off x="5681328" y="3206301"/>
              <a:ext cx="4652995" cy="1608150"/>
            </a:xfrm>
            <a:prstGeom prst="rect">
              <a:avLst/>
            </a:prstGeom>
            <a:noFill/>
            <a:ln w="5715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13" name="Google Shape;934;g2e2953a4e95_0_530"/>
            <p:cNvPicPr preferRelativeResize="0"/>
            <p:nvPr/>
          </p:nvPicPr>
          <p:blipFill rotWithShape="1">
            <a:blip r:embed="rId3">
              <a:clrChange>
                <a:clrFrom>
                  <a:srgbClr val="FEFEFE"/>
                </a:clrFrom>
                <a:clrTo>
                  <a:srgbClr val="FEFEFE">
                    <a:alpha val="0"/>
                  </a:srgbClr>
                </a:clrTo>
              </a:clrChange>
              <a:alphaModFix/>
            </a:blip>
            <a:srcRect/>
            <a:stretch/>
          </p:blipFill>
          <p:spPr>
            <a:xfrm>
              <a:off x="4582207" y="2931815"/>
              <a:ext cx="1179801" cy="902426"/>
            </a:xfrm>
            <a:prstGeom prst="rect">
              <a:avLst/>
            </a:prstGeom>
            <a:noFill/>
            <a:ln>
              <a:noFill/>
            </a:ln>
          </p:spPr>
        </p:pic>
      </p:grpSp>
      <p:sp>
        <p:nvSpPr>
          <p:cNvPr id="11" name="Rectangle 10"/>
          <p:cNvSpPr/>
          <p:nvPr/>
        </p:nvSpPr>
        <p:spPr>
          <a:xfrm>
            <a:off x="303519" y="1373264"/>
            <a:ext cx="5297129" cy="1323439"/>
          </a:xfrm>
          <a:prstGeom prst="rect">
            <a:avLst/>
          </a:prstGeom>
          <a:solidFill>
            <a:schemeClr val="bg1"/>
          </a:solidFill>
          <a:ln>
            <a:solidFill>
              <a:srgbClr val="003F5E"/>
            </a:solidFill>
          </a:ln>
        </p:spPr>
        <p:txBody>
          <a:bodyPr wrap="square">
            <a:spAutoFit/>
          </a:bodyPr>
          <a:lstStyle/>
          <a:p>
            <a:r>
              <a:rPr lang="en-GB" sz="1600" b="1" dirty="0" smtClean="0">
                <a:solidFill>
                  <a:schemeClr val="tx2"/>
                </a:solidFill>
                <a:latin typeface="Arial" panose="020B0604020202020204" pitchFamily="34" charset="0"/>
                <a:ea typeface="Arial" panose="020B0604020202020204" pitchFamily="34" charset="0"/>
              </a:rPr>
              <a:t>review and enhance effectiveness of </a:t>
            </a:r>
            <a:r>
              <a:rPr lang="en-GB" sz="1600" b="1" dirty="0" err="1" smtClean="0">
                <a:solidFill>
                  <a:schemeClr val="tx2"/>
                </a:solidFill>
                <a:latin typeface="Arial" panose="020B0604020202020204" pitchFamily="34" charset="0"/>
                <a:ea typeface="Arial" panose="020B0604020202020204" pitchFamily="34" charset="0"/>
              </a:rPr>
              <a:t>Snctfi</a:t>
            </a:r>
            <a:r>
              <a:rPr lang="en-GB" sz="1600" b="1" dirty="0" smtClean="0">
                <a:solidFill>
                  <a:schemeClr val="tx2"/>
                </a:solidFill>
                <a:latin typeface="Arial" panose="020B0604020202020204" pitchFamily="34" charset="0"/>
                <a:ea typeface="Arial" panose="020B0604020202020204" pitchFamily="34" charset="0"/>
              </a:rPr>
              <a:t> ‘evolved’</a:t>
            </a:r>
            <a:endParaRPr lang="en-GB" sz="1600" b="1" dirty="0">
              <a:solidFill>
                <a:schemeClr val="tx2"/>
              </a:solidFill>
              <a:latin typeface="Arial" panose="020B0604020202020204" pitchFamily="34" charset="0"/>
              <a:ea typeface="Arial" panose="020B0604020202020204" pitchFamily="34" charset="0"/>
            </a:endParaRPr>
          </a:p>
          <a:p>
            <a:endParaRPr lang="en-GB" sz="1600" dirty="0" smtClean="0">
              <a:solidFill>
                <a:schemeClr val="tx2"/>
              </a:solidFill>
              <a:latin typeface="Arial" panose="020B0604020202020204" pitchFamily="34" charset="0"/>
              <a:ea typeface="Arial" panose="020B0604020202020204" pitchFamily="34" charset="0"/>
            </a:endParaRPr>
          </a:p>
          <a:p>
            <a:r>
              <a:rPr lang="en-GB" sz="1600" i="1" dirty="0" smtClean="0">
                <a:solidFill>
                  <a:schemeClr val="tx2"/>
                </a:solidFill>
                <a:latin typeface="Arial" panose="020B0604020202020204" pitchFamily="34" charset="0"/>
                <a:ea typeface="Arial" panose="020B0604020202020204" pitchFamily="34" charset="0"/>
              </a:rPr>
              <a:t>the set </a:t>
            </a:r>
            <a:r>
              <a:rPr lang="en-GB" sz="1600" i="1" dirty="0">
                <a:solidFill>
                  <a:schemeClr val="tx2"/>
                </a:solidFill>
                <a:latin typeface="Arial" panose="020B0604020202020204" pitchFamily="34" charset="0"/>
                <a:ea typeface="Arial" panose="020B0604020202020204" pitchFamily="34" charset="0"/>
              </a:rPr>
              <a:t>of guidelines that describe </a:t>
            </a:r>
            <a:r>
              <a:rPr lang="en-GB" sz="1600" i="1" dirty="0" smtClean="0">
                <a:solidFill>
                  <a:schemeClr val="tx2"/>
                </a:solidFill>
                <a:latin typeface="Arial" panose="020B0604020202020204" pitchFamily="34" charset="0"/>
                <a:ea typeface="Arial" panose="020B0604020202020204" pitchFamily="34" charset="0"/>
              </a:rPr>
              <a:t/>
            </a:r>
            <a:br>
              <a:rPr lang="en-GB" sz="1600" i="1" dirty="0" smtClean="0">
                <a:solidFill>
                  <a:schemeClr val="tx2"/>
                </a:solidFill>
                <a:latin typeface="Arial" panose="020B0604020202020204" pitchFamily="34" charset="0"/>
                <a:ea typeface="Arial" panose="020B0604020202020204" pitchFamily="34" charset="0"/>
              </a:rPr>
            </a:br>
            <a:r>
              <a:rPr lang="en-GB" sz="1600" i="1" dirty="0" smtClean="0">
                <a:solidFill>
                  <a:schemeClr val="tx2"/>
                </a:solidFill>
                <a:latin typeface="Arial" panose="020B0604020202020204" pitchFamily="34" charset="0"/>
                <a:ea typeface="Arial" panose="020B0604020202020204" pitchFamily="34" charset="0"/>
              </a:rPr>
              <a:t>a </a:t>
            </a:r>
            <a:r>
              <a:rPr lang="en-GB" sz="1600" b="1" i="1" dirty="0">
                <a:solidFill>
                  <a:schemeClr val="tx2"/>
                </a:solidFill>
                <a:latin typeface="Arial" panose="020B0604020202020204" pitchFamily="34" charset="0"/>
                <a:ea typeface="Arial" panose="020B0604020202020204" pitchFamily="34" charset="0"/>
              </a:rPr>
              <a:t>(self-) </a:t>
            </a:r>
            <a:r>
              <a:rPr lang="en-GB" sz="1600" b="1" i="1" dirty="0" smtClean="0">
                <a:solidFill>
                  <a:schemeClr val="tx2"/>
                </a:solidFill>
                <a:latin typeface="Arial" panose="020B0604020202020204" pitchFamily="34" charset="0"/>
                <a:ea typeface="Arial" panose="020B0604020202020204" pitchFamily="34" charset="0"/>
              </a:rPr>
              <a:t>assessable baseline for the proxy operator</a:t>
            </a:r>
            <a:r>
              <a:rPr lang="en-GB" sz="1600" i="1" dirty="0" smtClean="0">
                <a:solidFill>
                  <a:schemeClr val="tx2"/>
                </a:solidFill>
                <a:latin typeface="Arial" panose="020B0604020202020204" pitchFamily="34" charset="0"/>
                <a:ea typeface="Arial" panose="020B0604020202020204" pitchFamily="34" charset="0"/>
              </a:rPr>
              <a:t/>
            </a:r>
            <a:br>
              <a:rPr lang="en-GB" sz="1600" i="1" dirty="0" smtClean="0">
                <a:solidFill>
                  <a:schemeClr val="tx2"/>
                </a:solidFill>
                <a:latin typeface="Arial" panose="020B0604020202020204" pitchFamily="34" charset="0"/>
                <a:ea typeface="Arial" panose="020B0604020202020204" pitchFamily="34" charset="0"/>
              </a:rPr>
            </a:br>
            <a:r>
              <a:rPr lang="en-GB" sz="1600" i="1" dirty="0" smtClean="0">
                <a:solidFill>
                  <a:schemeClr val="tx2"/>
                </a:solidFill>
                <a:latin typeface="Arial" panose="020B0604020202020204" pitchFamily="34" charset="0"/>
                <a:ea typeface="Arial" panose="020B0604020202020204" pitchFamily="34" charset="0"/>
              </a:rPr>
              <a:t>a </a:t>
            </a:r>
            <a:r>
              <a:rPr lang="en-GB" sz="1600" i="1" dirty="0">
                <a:solidFill>
                  <a:schemeClr val="tx2"/>
                </a:solidFill>
                <a:latin typeface="Arial" panose="020B0604020202020204" pitchFamily="34" charset="0"/>
                <a:ea typeface="Arial" panose="020B0604020202020204" pitchFamily="34" charset="0"/>
              </a:rPr>
              <a:t>set of service providers behind an AARC BPA Proxy</a:t>
            </a:r>
            <a:endParaRPr lang="en-GB" sz="1600" i="1" dirty="0">
              <a:solidFill>
                <a:schemeClr val="tx2"/>
              </a:solidFill>
            </a:endParaRPr>
          </a:p>
        </p:txBody>
      </p:sp>
    </p:spTree>
    <p:extLst>
      <p:ext uri="{BB962C8B-B14F-4D97-AF65-F5344CB8AC3E}">
        <p14:creationId xmlns:p14="http://schemas.microsoft.com/office/powerpoint/2010/main" val="2557711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2156059"/>
            <a:ext cx="10909300" cy="4249960"/>
          </a:xfrm>
        </p:spPr>
        <p:txBody>
          <a:bodyPr>
            <a:normAutofit lnSpcReduction="10000"/>
          </a:bodyPr>
          <a:lstStyle/>
          <a:p>
            <a:pPr marL="0" indent="0">
              <a:buNone/>
            </a:pPr>
            <a:r>
              <a:rPr lang="en-GB" dirty="0" smtClean="0"/>
              <a:t>Requirement from the AAI operators in FIM4R and BPA operators:</a:t>
            </a:r>
          </a:p>
          <a:p>
            <a:pPr marL="457200" indent="0">
              <a:buNone/>
            </a:pPr>
            <a:r>
              <a:rPr lang="en-GB" b="1" i="1" dirty="0" smtClean="0"/>
              <a:t>“</a:t>
            </a:r>
            <a:r>
              <a:rPr lang="en-GB" b="1" i="1" dirty="0"/>
              <a:t>small to mid-sized communities do not have the resources </a:t>
            </a:r>
            <a:r>
              <a:rPr lang="en-GB" b="1" i="1" dirty="0" smtClean="0"/>
              <a:t/>
            </a:r>
            <a:br>
              <a:rPr lang="en-GB" b="1" i="1" dirty="0" smtClean="0"/>
            </a:br>
            <a:r>
              <a:rPr lang="en-GB" b="1" i="1" dirty="0" smtClean="0"/>
              <a:t>to </a:t>
            </a:r>
            <a:r>
              <a:rPr lang="en-GB" b="1" i="1" dirty="0"/>
              <a:t>maintain a bespoke community management </a:t>
            </a:r>
            <a:r>
              <a:rPr lang="en-GB" b="1" i="1" dirty="0" smtClean="0"/>
              <a:t>policy”</a:t>
            </a:r>
          </a:p>
          <a:p>
            <a:pPr marL="0" indent="0">
              <a:buNone/>
            </a:pPr>
            <a:endParaRPr lang="en-GB" dirty="0" smtClean="0"/>
          </a:p>
          <a:p>
            <a:pPr marL="0" indent="0">
              <a:buNone/>
            </a:pPr>
            <a:r>
              <a:rPr lang="en-GB" dirty="0" smtClean="0"/>
              <a:t>But both communities </a:t>
            </a:r>
            <a:r>
              <a:rPr lang="en-GB" dirty="0"/>
              <a:t>and operators of membership management </a:t>
            </a:r>
            <a:r>
              <a:rPr lang="en-GB" dirty="0" smtClean="0"/>
              <a:t/>
            </a:r>
            <a:br>
              <a:rPr lang="en-GB" dirty="0" smtClean="0"/>
            </a:br>
            <a:r>
              <a:rPr lang="en-GB" dirty="0" smtClean="0"/>
              <a:t>services are today unclear about trust </a:t>
            </a:r>
            <a:r>
              <a:rPr lang="en-GB" dirty="0"/>
              <a:t>assurance level of </a:t>
            </a:r>
            <a:r>
              <a:rPr lang="en-GB" dirty="0" smtClean="0"/>
              <a:t>members:</a:t>
            </a:r>
            <a:br>
              <a:rPr lang="en-GB" dirty="0" smtClean="0"/>
            </a:br>
            <a:r>
              <a:rPr lang="en-GB" dirty="0" smtClean="0"/>
              <a:t>current templates in toolkit too complex and prescriptive</a:t>
            </a:r>
            <a:endParaRPr lang="en-GB" dirty="0"/>
          </a:p>
          <a:p>
            <a:r>
              <a:rPr lang="en-GB" dirty="0" smtClean="0"/>
              <a:t>develop ‘minimum viable community management’ for most small and mid-sized use cases</a:t>
            </a:r>
          </a:p>
          <a:p>
            <a:r>
              <a:rPr lang="en-GB" dirty="0" smtClean="0"/>
              <a:t>give template and implementation guidance (FAQ) on community lifecycle management </a:t>
            </a:r>
            <a:endParaRPr lang="en-GB" dirty="0"/>
          </a:p>
          <a:p>
            <a:r>
              <a:rPr lang="en-GB" dirty="0" smtClean="0"/>
              <a:t>leverage complement of PDK practices that communities can ‘source’ from trusted providers </a:t>
            </a:r>
          </a:p>
        </p:txBody>
      </p:sp>
      <p:sp>
        <p:nvSpPr>
          <p:cNvPr id="3" name="Slide Number Placeholder 2"/>
          <p:cNvSpPr>
            <a:spLocks noGrp="1"/>
          </p:cNvSpPr>
          <p:nvPr>
            <p:ph type="sldNum" sz="quarter" idx="12"/>
          </p:nvPr>
        </p:nvSpPr>
        <p:spPr/>
        <p:txBody>
          <a:bodyPr/>
          <a:lstStyle/>
          <a:p>
            <a:fld id="{6F576E6A-F32A-4612-884C-86870357C6B4}" type="slidenum">
              <a:rPr lang="en-GB" smtClean="0"/>
              <a:pPr/>
              <a:t>14</a:t>
            </a:fld>
            <a:endParaRPr lang="en-GB"/>
          </a:p>
        </p:txBody>
      </p:sp>
      <p:sp>
        <p:nvSpPr>
          <p:cNvPr id="4" name="Title 3"/>
          <p:cNvSpPr>
            <a:spLocks noGrp="1"/>
          </p:cNvSpPr>
          <p:nvPr>
            <p:ph type="title"/>
          </p:nvPr>
        </p:nvSpPr>
        <p:spPr/>
        <p:txBody>
          <a:bodyPr/>
          <a:lstStyle/>
          <a:p>
            <a:r>
              <a:rPr lang="en-GB" dirty="0" smtClean="0"/>
              <a:t>Helping out the community – a simpler policy toolkit for communities</a:t>
            </a:r>
            <a:endParaRPr lang="en-GB" dirty="0"/>
          </a:p>
        </p:txBody>
      </p:sp>
      <p:sp>
        <p:nvSpPr>
          <p:cNvPr id="6" name="TextBox 5"/>
          <p:cNvSpPr txBox="1"/>
          <p:nvPr/>
        </p:nvSpPr>
        <p:spPr>
          <a:xfrm>
            <a:off x="1176990" y="1352983"/>
            <a:ext cx="9884822" cy="369332"/>
          </a:xfrm>
          <a:prstGeom prst="rect">
            <a:avLst/>
          </a:prstGeom>
          <a:solidFill>
            <a:srgbClr val="FFFFFF"/>
          </a:solidFill>
          <a:ln>
            <a:solidFill>
              <a:srgbClr val="003F5E"/>
            </a:solidFill>
          </a:ln>
        </p:spPr>
        <p:txBody>
          <a:bodyPr wrap="none" rtlCol="0">
            <a:spAutoFit/>
          </a:bodyPr>
          <a:lstStyle/>
          <a:p>
            <a:r>
              <a:rPr lang="en-US" b="1" i="1" dirty="0">
                <a:solidFill>
                  <a:schemeClr val="tx2"/>
                </a:solidFill>
              </a:rPr>
              <a:t>provide a revised policy development kit for mid-sized communities using the research infrastructures</a:t>
            </a:r>
            <a:endParaRPr lang="en-GB" b="1" i="1" dirty="0">
              <a:solidFill>
                <a:schemeClr val="tx2"/>
              </a:solidFill>
            </a:endParaRPr>
          </a:p>
        </p:txBody>
      </p:sp>
      <p:grpSp>
        <p:nvGrpSpPr>
          <p:cNvPr id="9" name="Group 8"/>
          <p:cNvGrpSpPr/>
          <p:nvPr/>
        </p:nvGrpSpPr>
        <p:grpSpPr>
          <a:xfrm>
            <a:off x="8554543" y="2082250"/>
            <a:ext cx="3124638" cy="1480565"/>
            <a:chOff x="8554543" y="2082250"/>
            <a:chExt cx="3124638" cy="1480565"/>
          </a:xfrm>
        </p:grpSpPr>
        <p:pic>
          <p:nvPicPr>
            <p:cNvPr id="7" name="Picture 6"/>
            <p:cNvPicPr>
              <a:picLocks noChangeAspect="1"/>
            </p:cNvPicPr>
            <p:nvPr/>
          </p:nvPicPr>
          <p:blipFill>
            <a:blip r:embed="rId2"/>
            <a:stretch>
              <a:fillRect/>
            </a:stretch>
          </p:blipFill>
          <p:spPr>
            <a:xfrm>
              <a:off x="8554543" y="2082250"/>
              <a:ext cx="3026380" cy="1480565"/>
            </a:xfrm>
            <a:prstGeom prst="rect">
              <a:avLst/>
            </a:prstGeom>
          </p:spPr>
        </p:pic>
        <p:sp>
          <p:nvSpPr>
            <p:cNvPr id="8" name="TextBox 7"/>
            <p:cNvSpPr txBox="1"/>
            <p:nvPr/>
          </p:nvSpPr>
          <p:spPr>
            <a:xfrm>
              <a:off x="8554543" y="2639764"/>
              <a:ext cx="3124638" cy="369332"/>
            </a:xfrm>
            <a:prstGeom prst="rect">
              <a:avLst/>
            </a:prstGeom>
            <a:solidFill>
              <a:srgbClr val="FFFFFF">
                <a:alpha val="69804"/>
              </a:srgbClr>
            </a:solidFill>
          </p:spPr>
          <p:txBody>
            <a:bodyPr wrap="none" rtlCol="0">
              <a:spAutoFit/>
            </a:bodyPr>
            <a:lstStyle/>
            <a:p>
              <a:r>
                <a:rPr lang="en-GB" i="1" dirty="0" smtClean="0"/>
                <a:t>where is the community here?!</a:t>
              </a:r>
              <a:endParaRPr lang="en-GB" i="1" dirty="0"/>
            </a:p>
          </p:txBody>
        </p:sp>
      </p:grpSp>
      <p:sp>
        <p:nvSpPr>
          <p:cNvPr id="10" name="TextBox 9"/>
          <p:cNvSpPr txBox="1"/>
          <p:nvPr/>
        </p:nvSpPr>
        <p:spPr>
          <a:xfrm rot="19800000">
            <a:off x="9834122" y="3740377"/>
            <a:ext cx="2340256" cy="707886"/>
          </a:xfrm>
          <a:prstGeom prst="rect">
            <a:avLst/>
          </a:prstGeom>
          <a:noFill/>
        </p:spPr>
        <p:txBody>
          <a:bodyPr wrap="none" rtlCol="0">
            <a:spAutoFit/>
          </a:bodyPr>
          <a:lstStyle/>
          <a:p>
            <a:r>
              <a:rPr lang="en-GB" sz="2000" b="1" dirty="0" smtClean="0">
                <a:solidFill>
                  <a:srgbClr val="F6791C"/>
                </a:solidFill>
              </a:rPr>
              <a:t>work in progress for</a:t>
            </a:r>
            <a:br>
              <a:rPr lang="en-GB" sz="2000" b="1" dirty="0" smtClean="0">
                <a:solidFill>
                  <a:srgbClr val="F6791C"/>
                </a:solidFill>
              </a:rPr>
            </a:br>
            <a:r>
              <a:rPr lang="en-GB" sz="2000" b="1" dirty="0" smtClean="0">
                <a:solidFill>
                  <a:srgbClr val="F6791C"/>
                </a:solidFill>
              </a:rPr>
              <a:t>user trust alignment</a:t>
            </a:r>
          </a:p>
        </p:txBody>
      </p:sp>
    </p:spTree>
    <p:extLst>
      <p:ext uri="{BB962C8B-B14F-4D97-AF65-F5344CB8AC3E}">
        <p14:creationId xmlns:p14="http://schemas.microsoft.com/office/powerpoint/2010/main" val="1735315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44502" y="1439333"/>
            <a:ext cx="8254998" cy="4737633"/>
          </a:xfrm>
        </p:spPr>
        <p:txBody>
          <a:bodyPr>
            <a:normAutofit fontScale="92500" lnSpcReduction="10000"/>
          </a:bodyPr>
          <a:lstStyle/>
          <a:p>
            <a:pPr marL="0" indent="0">
              <a:spcBef>
                <a:spcPts val="0"/>
              </a:spcBef>
              <a:spcAft>
                <a:spcPts val="600"/>
              </a:spcAft>
              <a:buNone/>
            </a:pPr>
            <a:r>
              <a:rPr lang="en-GB" dirty="0"/>
              <a:t>Each Community must</a:t>
            </a:r>
          </a:p>
          <a:p>
            <a:pPr lvl="0">
              <a:spcBef>
                <a:spcPts val="0"/>
              </a:spcBef>
              <a:spcAft>
                <a:spcPts val="600"/>
              </a:spcAft>
            </a:pPr>
            <a:r>
              <a:rPr lang="en-GB" dirty="0"/>
              <a:t>Have a </a:t>
            </a:r>
            <a:r>
              <a:rPr lang="en-GB" b="1" dirty="0"/>
              <a:t>unique name </a:t>
            </a:r>
            <a:r>
              <a:rPr lang="en-GB" dirty="0" smtClean="0"/>
              <a:t>(we </a:t>
            </a:r>
            <a:r>
              <a:rPr lang="en-GB" dirty="0"/>
              <a:t>recommend use </a:t>
            </a:r>
            <a:r>
              <a:rPr lang="en-GB" dirty="0" smtClean="0"/>
              <a:t>DNS domain names)</a:t>
            </a:r>
            <a:endParaRPr lang="en-GB" dirty="0"/>
          </a:p>
          <a:p>
            <a:pPr lvl="0">
              <a:spcBef>
                <a:spcPts val="0"/>
              </a:spcBef>
              <a:spcAft>
                <a:spcPts val="600"/>
              </a:spcAft>
            </a:pPr>
            <a:r>
              <a:rPr lang="en-GB" dirty="0"/>
              <a:t>Require </a:t>
            </a:r>
            <a:r>
              <a:rPr lang="en-GB" b="1" dirty="0"/>
              <a:t>members to accept an AUP </a:t>
            </a:r>
            <a:r>
              <a:rPr lang="en-GB" dirty="0"/>
              <a:t>that defines the community goals and does not conflict with the Infrastructure AUP. It is recommended for the AUP to include the WISE Baseline AUP and follow the (AARC G083) notice management scheme</a:t>
            </a:r>
          </a:p>
          <a:p>
            <a:pPr lvl="0">
              <a:spcBef>
                <a:spcPts val="0"/>
              </a:spcBef>
              <a:spcAft>
                <a:spcPts val="600"/>
              </a:spcAft>
            </a:pPr>
            <a:r>
              <a:rPr lang="en-GB" dirty="0"/>
              <a:t>Inform members about how their </a:t>
            </a:r>
            <a:r>
              <a:rPr lang="en-GB" b="1" dirty="0"/>
              <a:t>personal information is processed</a:t>
            </a:r>
            <a:r>
              <a:rPr lang="en-GB" dirty="0"/>
              <a:t>, follow local legal and regulatory requirements (e.g. by means of a Privacy Notice)</a:t>
            </a:r>
          </a:p>
          <a:p>
            <a:pPr lvl="0">
              <a:spcBef>
                <a:spcPts val="0"/>
              </a:spcBef>
              <a:spcAft>
                <a:spcPts val="600"/>
              </a:spcAft>
            </a:pPr>
            <a:r>
              <a:rPr lang="en-GB" dirty="0"/>
              <a:t>Ensure its </a:t>
            </a:r>
            <a:r>
              <a:rPr lang="en-GB" b="1" dirty="0"/>
              <a:t>members and their authorizations are valid </a:t>
            </a:r>
            <a:r>
              <a:rPr lang="en-GB" dirty="0"/>
              <a:t>and enforced (e.g. who is an administrator and who is in which group)</a:t>
            </a:r>
          </a:p>
          <a:p>
            <a:pPr lvl="0">
              <a:spcBef>
                <a:spcPts val="0"/>
              </a:spcBef>
              <a:spcAft>
                <a:spcPts val="600"/>
              </a:spcAft>
            </a:pPr>
            <a:r>
              <a:rPr lang="en-GB" dirty="0"/>
              <a:t>Be prepared for, and collaborate in, </a:t>
            </a:r>
            <a:r>
              <a:rPr lang="en-GB" b="1" dirty="0"/>
              <a:t>security incident response</a:t>
            </a:r>
            <a:r>
              <a:rPr lang="en-GB" dirty="0"/>
              <a:t>. You should be able to trace and take action on user accounts, and be prepared to participate in resilience exercises. Ensure that your provider can and will participate in incident response and meets security requirements including </a:t>
            </a:r>
            <a:r>
              <a:rPr lang="en-GB" i="1" dirty="0"/>
              <a:t>Sirtfi</a:t>
            </a:r>
            <a:r>
              <a:rPr lang="en-GB" dirty="0"/>
              <a:t> by providing contacts and sufficient logging.</a:t>
            </a:r>
          </a:p>
          <a:p>
            <a:pPr>
              <a:spcBef>
                <a:spcPts val="0"/>
              </a:spcBef>
              <a:spcAft>
                <a:spcPts val="600"/>
              </a:spcAft>
            </a:pP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15</a:t>
            </a:fld>
            <a:endParaRPr lang="en-GB"/>
          </a:p>
        </p:txBody>
      </p:sp>
      <p:sp>
        <p:nvSpPr>
          <p:cNvPr id="4" name="Title 3"/>
          <p:cNvSpPr>
            <a:spLocks noGrp="1"/>
          </p:cNvSpPr>
          <p:nvPr>
            <p:ph type="title"/>
          </p:nvPr>
        </p:nvSpPr>
        <p:spPr/>
        <p:txBody>
          <a:bodyPr/>
          <a:lstStyle/>
          <a:p>
            <a:r>
              <a:rPr lang="en-GB" dirty="0" smtClean="0"/>
              <a:t>Simplified Community Management policy – down to five items!</a:t>
            </a:r>
            <a:endParaRPr lang="en-GB" dirty="0"/>
          </a:p>
        </p:txBody>
      </p:sp>
      <p:pic>
        <p:nvPicPr>
          <p:cNvPr id="5" name="Picture 4"/>
          <p:cNvPicPr>
            <a:picLocks noChangeAspect="1"/>
          </p:cNvPicPr>
          <p:nvPr/>
        </p:nvPicPr>
        <p:blipFill>
          <a:blip r:embed="rId2"/>
          <a:stretch>
            <a:fillRect/>
          </a:stretch>
        </p:blipFill>
        <p:spPr>
          <a:xfrm>
            <a:off x="8912889" y="1625600"/>
            <a:ext cx="3102930" cy="4005266"/>
          </a:xfrm>
          <a:prstGeom prst="rect">
            <a:avLst/>
          </a:prstGeom>
          <a:ln>
            <a:solidFill>
              <a:srgbClr val="6F2575"/>
            </a:solidFill>
          </a:ln>
        </p:spPr>
      </p:pic>
      <p:sp>
        <p:nvSpPr>
          <p:cNvPr id="7" name="TextBox 6"/>
          <p:cNvSpPr txBox="1"/>
          <p:nvPr/>
        </p:nvSpPr>
        <p:spPr>
          <a:xfrm rot="19800000">
            <a:off x="7851318" y="5612470"/>
            <a:ext cx="2340256" cy="707886"/>
          </a:xfrm>
          <a:prstGeom prst="rect">
            <a:avLst/>
          </a:prstGeom>
          <a:noFill/>
        </p:spPr>
        <p:txBody>
          <a:bodyPr wrap="none" rtlCol="0">
            <a:spAutoFit/>
          </a:bodyPr>
          <a:lstStyle/>
          <a:p>
            <a:r>
              <a:rPr lang="en-GB" sz="2000" b="1" dirty="0" smtClean="0">
                <a:solidFill>
                  <a:srgbClr val="F6791C"/>
                </a:solidFill>
              </a:rPr>
              <a:t>work in progress for</a:t>
            </a:r>
            <a:br>
              <a:rPr lang="en-GB" sz="2000" b="1" dirty="0" smtClean="0">
                <a:solidFill>
                  <a:srgbClr val="F6791C"/>
                </a:solidFill>
              </a:rPr>
            </a:br>
            <a:r>
              <a:rPr lang="en-GB" sz="2000" b="1" dirty="0" smtClean="0">
                <a:solidFill>
                  <a:srgbClr val="F6791C"/>
                </a:solidFill>
              </a:rPr>
              <a:t>user trust alignment</a:t>
            </a:r>
          </a:p>
        </p:txBody>
      </p:sp>
    </p:spTree>
    <p:extLst>
      <p:ext uri="{BB962C8B-B14F-4D97-AF65-F5344CB8AC3E}">
        <p14:creationId xmlns:p14="http://schemas.microsoft.com/office/powerpoint/2010/main" val="2857048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646" y="2363358"/>
            <a:ext cx="6898055" cy="3758309"/>
          </a:xfrm>
        </p:spPr>
        <p:txBody>
          <a:bodyPr>
            <a:normAutofit fontScale="92500" lnSpcReduction="20000"/>
          </a:bodyPr>
          <a:lstStyle/>
          <a:p>
            <a:pPr marL="0" indent="0">
              <a:lnSpc>
                <a:spcPct val="115000"/>
              </a:lnSpc>
              <a:spcBef>
                <a:spcPts val="0"/>
              </a:spcBef>
              <a:spcAft>
                <a:spcPts val="600"/>
              </a:spcAft>
              <a:buNone/>
            </a:pPr>
            <a:r>
              <a:rPr lang="en-GB" dirty="0" smtClean="0"/>
              <a:t>Even though </a:t>
            </a:r>
            <a:r>
              <a:rPr lang="en-GB" i="1" dirty="0" smtClean="0"/>
              <a:t>unique identifier, name, email, and affiliation </a:t>
            </a:r>
            <a:r>
              <a:rPr lang="en-GB" dirty="0" smtClean="0"/>
              <a:t>are most relevant ‘home’ attributes, we</a:t>
            </a:r>
          </a:p>
          <a:p>
            <a:pPr>
              <a:lnSpc>
                <a:spcPct val="115000"/>
              </a:lnSpc>
              <a:spcBef>
                <a:spcPts val="0"/>
              </a:spcBef>
              <a:spcAft>
                <a:spcPts val="600"/>
              </a:spcAft>
            </a:pPr>
            <a:r>
              <a:rPr lang="en-GB" dirty="0" smtClean="0"/>
              <a:t>still need assurance statements and know attribute freshness</a:t>
            </a:r>
          </a:p>
          <a:p>
            <a:pPr>
              <a:lnSpc>
                <a:spcPct val="115000"/>
              </a:lnSpc>
              <a:spcBef>
                <a:spcPts val="0"/>
              </a:spcBef>
              <a:spcAft>
                <a:spcPts val="600"/>
              </a:spcAft>
            </a:pPr>
            <a:r>
              <a:rPr lang="en-GB" dirty="0" smtClean="0"/>
              <a:t>we have proxies met with scepticism by </a:t>
            </a:r>
            <a:r>
              <a:rPr lang="en-GB" dirty="0" err="1" smtClean="0"/>
              <a:t>IdPs</a:t>
            </a:r>
            <a:r>
              <a:rPr lang="en-GB" dirty="0" smtClean="0"/>
              <a:t>: </a:t>
            </a:r>
            <a:br>
              <a:rPr lang="en-GB" dirty="0" smtClean="0"/>
            </a:br>
            <a:r>
              <a:rPr lang="en-GB" dirty="0" smtClean="0"/>
              <a:t>lack of personalised and R&amp;S attributes</a:t>
            </a:r>
          </a:p>
          <a:p>
            <a:pPr>
              <a:lnSpc>
                <a:spcPct val="115000"/>
              </a:lnSpc>
              <a:spcBef>
                <a:spcPts val="0"/>
              </a:spcBef>
              <a:spcAft>
                <a:spcPts val="600"/>
              </a:spcAft>
            </a:pPr>
            <a:r>
              <a:rPr lang="en-GB" dirty="0" smtClean="0"/>
              <a:t>do trust qualities ‘traverse’ proxies?</a:t>
            </a:r>
          </a:p>
          <a:p>
            <a:pPr>
              <a:lnSpc>
                <a:spcPct val="115000"/>
              </a:lnSpc>
              <a:spcBef>
                <a:spcPts val="0"/>
              </a:spcBef>
              <a:spcAft>
                <a:spcPts val="600"/>
              </a:spcAft>
            </a:pPr>
            <a:r>
              <a:rPr lang="en-GB" dirty="0" smtClean="0"/>
              <a:t>can operators rely on their ‘downstream’ providers?</a:t>
            </a:r>
          </a:p>
          <a:p>
            <a:pPr marL="0" indent="0">
              <a:lnSpc>
                <a:spcPct val="115000"/>
              </a:lnSpc>
              <a:spcBef>
                <a:spcPts val="0"/>
              </a:spcBef>
              <a:spcAft>
                <a:spcPts val="600"/>
              </a:spcAft>
              <a:buNone/>
            </a:pPr>
            <a:r>
              <a:rPr lang="en-US" dirty="0" smtClean="0"/>
              <a:t>Does more trust </a:t>
            </a:r>
            <a:r>
              <a:rPr lang="en-US" dirty="0"/>
              <a:t>in </a:t>
            </a:r>
            <a:r>
              <a:rPr lang="en-US" dirty="0" smtClean="0"/>
              <a:t>proxies </a:t>
            </a:r>
            <a:r>
              <a:rPr lang="en-US" dirty="0"/>
              <a:t>and </a:t>
            </a:r>
            <a:r>
              <a:rPr lang="en-US" dirty="0" smtClean="0"/>
              <a:t>services help our users</a:t>
            </a:r>
            <a:r>
              <a:rPr lang="en-US" dirty="0" smtClean="0"/>
              <a:t>?</a:t>
            </a:r>
          </a:p>
          <a:p>
            <a:pPr marL="0" indent="0">
              <a:lnSpc>
                <a:spcPct val="115000"/>
              </a:lnSpc>
              <a:spcBef>
                <a:spcPts val="0"/>
              </a:spcBef>
              <a:spcAft>
                <a:spcPts val="600"/>
              </a:spcAft>
              <a:buNone/>
            </a:pPr>
            <a:endParaRPr lang="en-US" dirty="0"/>
          </a:p>
          <a:p>
            <a:pPr marL="0" indent="0">
              <a:lnSpc>
                <a:spcPct val="115000"/>
              </a:lnSpc>
              <a:spcBef>
                <a:spcPts val="0"/>
              </a:spcBef>
              <a:spcAft>
                <a:spcPts val="600"/>
              </a:spcAft>
              <a:buNone/>
            </a:pPr>
            <a:r>
              <a:rPr lang="en-US" b="1" dirty="0" smtClean="0"/>
              <a:t>Joined up with the Wallet work both for models and assurance</a:t>
            </a:r>
            <a:endParaRPr lang="en-US" b="1" dirty="0"/>
          </a:p>
          <a:p>
            <a:pPr>
              <a:lnSpc>
                <a:spcPct val="115000"/>
              </a:lnSpc>
              <a:spcBef>
                <a:spcPts val="0"/>
              </a:spcBef>
              <a:spcAft>
                <a:spcPts val="600"/>
              </a:spcAft>
            </a:pPr>
            <a:endParaRPr lang="en-GB" dirty="0" smtClean="0"/>
          </a:p>
        </p:txBody>
      </p:sp>
      <p:sp>
        <p:nvSpPr>
          <p:cNvPr id="3" name="Slide Number Placeholder 2"/>
          <p:cNvSpPr>
            <a:spLocks noGrp="1"/>
          </p:cNvSpPr>
          <p:nvPr>
            <p:ph type="sldNum" sz="quarter" idx="12"/>
          </p:nvPr>
        </p:nvSpPr>
        <p:spPr/>
        <p:txBody>
          <a:bodyPr/>
          <a:lstStyle/>
          <a:p>
            <a:fld id="{6F576E6A-F32A-4612-884C-86870357C6B4}" type="slidenum">
              <a:rPr lang="en-GB" smtClean="0"/>
              <a:pPr/>
              <a:t>16</a:t>
            </a:fld>
            <a:endParaRPr lang="en-GB"/>
          </a:p>
        </p:txBody>
      </p:sp>
      <p:sp>
        <p:nvSpPr>
          <p:cNvPr id="4" name="Title 3"/>
          <p:cNvSpPr>
            <a:spLocks noGrp="1"/>
          </p:cNvSpPr>
          <p:nvPr>
            <p:ph type="title"/>
          </p:nvPr>
        </p:nvSpPr>
        <p:spPr/>
        <p:txBody>
          <a:bodyPr/>
          <a:lstStyle/>
          <a:p>
            <a:r>
              <a:rPr lang="en-GB" dirty="0" smtClean="0"/>
              <a:t>Can we build on a trusted baseline and expectations to increase </a:t>
            </a:r>
            <a:br>
              <a:rPr lang="en-GB" dirty="0" smtClean="0"/>
            </a:br>
            <a:r>
              <a:rPr lang="en-GB" dirty="0" smtClean="0"/>
              <a:t>acceptance </a:t>
            </a:r>
            <a:r>
              <a:rPr lang="en-GB" dirty="0"/>
              <a:t>of </a:t>
            </a:r>
            <a:r>
              <a:rPr lang="en-GB" dirty="0" smtClean="0"/>
              <a:t>research </a:t>
            </a:r>
            <a:r>
              <a:rPr lang="en-GB" dirty="0"/>
              <a:t>infrastructure proxies with R&amp;E identity </a:t>
            </a:r>
            <a:r>
              <a:rPr lang="en-GB" dirty="0" smtClean="0"/>
              <a:t>providers</a:t>
            </a:r>
            <a:endParaRPr lang="en-GB" dirty="0"/>
          </a:p>
        </p:txBody>
      </p:sp>
      <p:sp>
        <p:nvSpPr>
          <p:cNvPr id="8" name="TextBox 7"/>
          <p:cNvSpPr txBox="1"/>
          <p:nvPr/>
        </p:nvSpPr>
        <p:spPr>
          <a:xfrm>
            <a:off x="455646" y="1400212"/>
            <a:ext cx="11201398" cy="369332"/>
          </a:xfrm>
          <a:prstGeom prst="rect">
            <a:avLst/>
          </a:prstGeom>
          <a:solidFill>
            <a:schemeClr val="bg1"/>
          </a:solidFill>
          <a:ln>
            <a:solidFill>
              <a:srgbClr val="003F5E"/>
            </a:solidFill>
          </a:ln>
        </p:spPr>
        <p:txBody>
          <a:bodyPr wrap="square" rtlCol="0">
            <a:spAutoFit/>
          </a:bodyPr>
          <a:lstStyle/>
          <a:p>
            <a:r>
              <a:rPr lang="en-US" b="1" i="1" dirty="0">
                <a:solidFill>
                  <a:schemeClr val="tx2"/>
                </a:solidFill>
              </a:rPr>
              <a:t>guidelines on cross-sectoral trust in novel federated access models</a:t>
            </a:r>
            <a:endParaRPr lang="en-GB" b="1" i="1" dirty="0">
              <a:solidFill>
                <a:schemeClr val="tx2"/>
              </a:solidFill>
            </a:endParaRPr>
          </a:p>
        </p:txBody>
      </p:sp>
      <p:pic>
        <p:nvPicPr>
          <p:cNvPr id="9" name="Picture 8"/>
          <p:cNvPicPr>
            <a:picLocks noChangeAspect="1"/>
          </p:cNvPicPr>
          <p:nvPr/>
        </p:nvPicPr>
        <p:blipFill rotWithShape="1">
          <a:blip r:embed="rId2"/>
          <a:srcRect l="4819" t="2" r="9436" b="51811"/>
          <a:stretch/>
        </p:blipFill>
        <p:spPr>
          <a:xfrm>
            <a:off x="7677672" y="2363358"/>
            <a:ext cx="4125161" cy="2990742"/>
          </a:xfrm>
          <a:prstGeom prst="rect">
            <a:avLst/>
          </a:prstGeom>
          <a:ln>
            <a:solidFill>
              <a:srgbClr val="003F5E"/>
            </a:solidFill>
          </a:ln>
        </p:spPr>
      </p:pic>
      <p:sp>
        <p:nvSpPr>
          <p:cNvPr id="10" name="TextBox 9"/>
          <p:cNvSpPr txBox="1"/>
          <p:nvPr/>
        </p:nvSpPr>
        <p:spPr>
          <a:xfrm rot="19800000">
            <a:off x="8999658" y="5093112"/>
            <a:ext cx="2340256" cy="707886"/>
          </a:xfrm>
          <a:prstGeom prst="rect">
            <a:avLst/>
          </a:prstGeom>
          <a:noFill/>
        </p:spPr>
        <p:txBody>
          <a:bodyPr wrap="none" rtlCol="0">
            <a:spAutoFit/>
          </a:bodyPr>
          <a:lstStyle/>
          <a:p>
            <a:r>
              <a:rPr lang="en-GB" sz="2000" b="1" dirty="0" smtClean="0">
                <a:solidFill>
                  <a:srgbClr val="F6791C"/>
                </a:solidFill>
              </a:rPr>
              <a:t>work in progress for</a:t>
            </a:r>
            <a:br>
              <a:rPr lang="en-GB" sz="2000" b="1" dirty="0" smtClean="0">
                <a:solidFill>
                  <a:srgbClr val="F6791C"/>
                </a:solidFill>
              </a:rPr>
            </a:br>
            <a:r>
              <a:rPr lang="en-GB" sz="2000" b="1" dirty="0" smtClean="0">
                <a:solidFill>
                  <a:srgbClr val="F6791C"/>
                </a:solidFill>
              </a:rPr>
              <a:t>user trust alignment</a:t>
            </a:r>
          </a:p>
        </p:txBody>
      </p:sp>
    </p:spTree>
    <p:extLst>
      <p:ext uri="{BB962C8B-B14F-4D97-AF65-F5344CB8AC3E}">
        <p14:creationId xmlns:p14="http://schemas.microsoft.com/office/powerpoint/2010/main" val="3474953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2273761"/>
            <a:ext cx="10909300" cy="3903205"/>
          </a:xfrm>
        </p:spPr>
        <p:txBody>
          <a:bodyPr>
            <a:normAutofit lnSpcReduction="10000"/>
          </a:bodyPr>
          <a:lstStyle/>
          <a:p>
            <a:pPr marL="0" indent="0">
              <a:lnSpc>
                <a:spcPct val="125000"/>
              </a:lnSpc>
              <a:spcBef>
                <a:spcPts val="0"/>
              </a:spcBef>
              <a:buNone/>
            </a:pPr>
            <a:r>
              <a:rPr lang="en-GB" dirty="0" smtClean="0"/>
              <a:t>Most reliable (and most ‘available’) source of assurance </a:t>
            </a:r>
            <a:br>
              <a:rPr lang="en-GB" dirty="0" smtClean="0"/>
            </a:br>
            <a:r>
              <a:rPr lang="en-GB" dirty="0" smtClean="0"/>
              <a:t>may be the government </a:t>
            </a:r>
            <a:r>
              <a:rPr lang="en-GB" dirty="0"/>
              <a:t>identity </a:t>
            </a:r>
            <a:r>
              <a:rPr lang="en-GB" dirty="0" smtClean="0"/>
              <a:t>ecosystem</a:t>
            </a:r>
          </a:p>
          <a:p>
            <a:pPr>
              <a:lnSpc>
                <a:spcPct val="125000"/>
              </a:lnSpc>
              <a:spcBef>
                <a:spcPts val="0"/>
              </a:spcBef>
            </a:pPr>
            <a:r>
              <a:rPr lang="en-GB" dirty="0" smtClean="0"/>
              <a:t>Step-up can now readily be done </a:t>
            </a:r>
            <a:r>
              <a:rPr lang="en-GB" dirty="0"/>
              <a:t>‘at home’ by users </a:t>
            </a:r>
            <a:r>
              <a:rPr lang="en-GB" dirty="0" smtClean="0"/>
              <a:t/>
            </a:r>
            <a:br>
              <a:rPr lang="en-GB" dirty="0" smtClean="0"/>
            </a:br>
            <a:r>
              <a:rPr lang="en-GB" dirty="0" smtClean="0"/>
              <a:t>through their national </a:t>
            </a:r>
            <a:r>
              <a:rPr lang="en-GB" dirty="0" err="1"/>
              <a:t>eID</a:t>
            </a:r>
            <a:r>
              <a:rPr lang="en-GB" dirty="0"/>
              <a:t> </a:t>
            </a:r>
            <a:r>
              <a:rPr lang="en-GB" dirty="0" smtClean="0"/>
              <a:t>schemes</a:t>
            </a:r>
          </a:p>
          <a:p>
            <a:pPr>
              <a:lnSpc>
                <a:spcPct val="125000"/>
              </a:lnSpc>
              <a:spcBef>
                <a:spcPts val="0"/>
              </a:spcBef>
            </a:pPr>
            <a:r>
              <a:rPr lang="en-GB" dirty="0" smtClean="0"/>
              <a:t>Better </a:t>
            </a:r>
            <a:r>
              <a:rPr lang="en-GB" dirty="0"/>
              <a:t>attainable than relying on </a:t>
            </a:r>
            <a:r>
              <a:rPr lang="en-GB" dirty="0" smtClean="0"/>
              <a:t>home institutions?</a:t>
            </a:r>
          </a:p>
          <a:p>
            <a:pPr>
              <a:lnSpc>
                <a:spcPct val="125000"/>
              </a:lnSpc>
              <a:spcBef>
                <a:spcPts val="0"/>
              </a:spcBef>
            </a:pPr>
            <a:r>
              <a:rPr lang="en-GB" dirty="0" err="1" smtClean="0"/>
              <a:t>eIDAS</a:t>
            </a:r>
            <a:r>
              <a:rPr lang="en-GB" dirty="0" smtClean="0"/>
              <a:t> 2 and EU ID Wallets, in combination </a:t>
            </a:r>
            <a:br>
              <a:rPr lang="en-GB" dirty="0" smtClean="0"/>
            </a:br>
            <a:r>
              <a:rPr lang="en-GB" dirty="0" smtClean="0"/>
              <a:t>with </a:t>
            </a:r>
            <a:r>
              <a:rPr lang="en-GB" dirty="0" err="1" smtClean="0"/>
              <a:t>OpenID</a:t>
            </a:r>
            <a:r>
              <a:rPr lang="en-GB" dirty="0" smtClean="0"/>
              <a:t> Federation pilots look promising!</a:t>
            </a:r>
          </a:p>
          <a:p>
            <a:pPr marL="0" indent="0">
              <a:lnSpc>
                <a:spcPct val="125000"/>
              </a:lnSpc>
              <a:spcBef>
                <a:spcPts val="0"/>
              </a:spcBef>
              <a:buNone/>
            </a:pPr>
            <a:r>
              <a:rPr lang="en-GB" b="1" dirty="0" smtClean="0"/>
              <a:t>… but: </a:t>
            </a:r>
          </a:p>
          <a:p>
            <a:pPr>
              <a:lnSpc>
                <a:spcPct val="125000"/>
              </a:lnSpc>
              <a:spcBef>
                <a:spcPts val="0"/>
              </a:spcBef>
            </a:pPr>
            <a:r>
              <a:rPr lang="en-GB" dirty="0" smtClean="0"/>
              <a:t>what to do with non-European users? And how to link identities?</a:t>
            </a:r>
          </a:p>
        </p:txBody>
      </p:sp>
      <p:sp>
        <p:nvSpPr>
          <p:cNvPr id="3" name="Slide Number Placeholder 2"/>
          <p:cNvSpPr>
            <a:spLocks noGrp="1"/>
          </p:cNvSpPr>
          <p:nvPr>
            <p:ph type="sldNum" sz="quarter" idx="12"/>
          </p:nvPr>
        </p:nvSpPr>
        <p:spPr/>
        <p:txBody>
          <a:bodyPr/>
          <a:lstStyle/>
          <a:p>
            <a:fld id="{6F576E6A-F32A-4612-884C-86870357C6B4}" type="slidenum">
              <a:rPr lang="en-GB" smtClean="0"/>
              <a:pPr/>
              <a:t>17</a:t>
            </a:fld>
            <a:endParaRPr lang="en-GB"/>
          </a:p>
        </p:txBody>
      </p:sp>
      <p:sp>
        <p:nvSpPr>
          <p:cNvPr id="4" name="Title 3"/>
          <p:cNvSpPr>
            <a:spLocks noGrp="1"/>
          </p:cNvSpPr>
          <p:nvPr>
            <p:ph type="title"/>
          </p:nvPr>
        </p:nvSpPr>
        <p:spPr/>
        <p:txBody>
          <a:bodyPr/>
          <a:lstStyle/>
          <a:p>
            <a:r>
              <a:rPr lang="en-GB" dirty="0" smtClean="0"/>
              <a:t>More diverse sources of identity &amp; assurance</a:t>
            </a:r>
            <a:endParaRPr lang="en-GB" dirty="0"/>
          </a:p>
        </p:txBody>
      </p:sp>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7986132" y="2777986"/>
            <a:ext cx="3816701" cy="2263392"/>
          </a:xfrm>
          <a:prstGeom prst="rect">
            <a:avLst/>
          </a:prstGeom>
        </p:spPr>
      </p:pic>
      <p:sp>
        <p:nvSpPr>
          <p:cNvPr id="7" name="TextBox 6"/>
          <p:cNvSpPr txBox="1"/>
          <p:nvPr/>
        </p:nvSpPr>
        <p:spPr>
          <a:xfrm rot="19800000">
            <a:off x="7946821" y="3468823"/>
            <a:ext cx="3260765" cy="1015663"/>
          </a:xfrm>
          <a:prstGeom prst="rect">
            <a:avLst/>
          </a:prstGeom>
          <a:solidFill>
            <a:schemeClr val="bg1"/>
          </a:solidFill>
        </p:spPr>
        <p:txBody>
          <a:bodyPr wrap="none" rtlCol="0">
            <a:spAutoFit/>
          </a:bodyPr>
          <a:lstStyle/>
          <a:p>
            <a:pPr algn="ctr"/>
            <a:r>
              <a:rPr lang="en-GB" sz="2000" b="1" dirty="0" smtClean="0">
                <a:solidFill>
                  <a:srgbClr val="F6791C"/>
                </a:solidFill>
              </a:rPr>
              <a:t>work recently started</a:t>
            </a:r>
            <a:br>
              <a:rPr lang="en-GB" sz="2000" b="1" dirty="0" smtClean="0">
                <a:solidFill>
                  <a:srgbClr val="F6791C"/>
                </a:solidFill>
              </a:rPr>
            </a:br>
            <a:r>
              <a:rPr lang="en-GB" sz="2000" b="1" dirty="0" smtClean="0">
                <a:solidFill>
                  <a:srgbClr val="F6791C"/>
                </a:solidFill>
              </a:rPr>
              <a:t>in collaboration with related </a:t>
            </a:r>
            <a:br>
              <a:rPr lang="en-GB" sz="2000" b="1" dirty="0" smtClean="0">
                <a:solidFill>
                  <a:srgbClr val="F6791C"/>
                </a:solidFill>
              </a:rPr>
            </a:br>
            <a:r>
              <a:rPr lang="en-GB" sz="2000" b="1" dirty="0" smtClean="0">
                <a:solidFill>
                  <a:srgbClr val="F6791C"/>
                </a:solidFill>
              </a:rPr>
              <a:t>Identity Wallet groups</a:t>
            </a:r>
          </a:p>
        </p:txBody>
      </p:sp>
      <p:sp>
        <p:nvSpPr>
          <p:cNvPr id="5" name="TextBox 4"/>
          <p:cNvSpPr txBox="1"/>
          <p:nvPr/>
        </p:nvSpPr>
        <p:spPr>
          <a:xfrm>
            <a:off x="455646" y="1535105"/>
            <a:ext cx="11347187" cy="369332"/>
          </a:xfrm>
          <a:prstGeom prst="rect">
            <a:avLst/>
          </a:prstGeom>
          <a:solidFill>
            <a:schemeClr val="bg1"/>
          </a:solidFill>
          <a:ln>
            <a:solidFill>
              <a:srgbClr val="003F5E"/>
            </a:solidFill>
          </a:ln>
        </p:spPr>
        <p:txBody>
          <a:bodyPr wrap="square" rtlCol="0">
            <a:spAutoFit/>
          </a:bodyPr>
          <a:lstStyle/>
          <a:p>
            <a:r>
              <a:rPr lang="en-US" b="1" i="1" dirty="0">
                <a:solidFill>
                  <a:schemeClr val="tx2"/>
                </a:solidFill>
              </a:rPr>
              <a:t>investigate researcher assurance through </a:t>
            </a:r>
            <a:r>
              <a:rPr lang="en-US" b="1" i="1" dirty="0" err="1">
                <a:solidFill>
                  <a:schemeClr val="tx2"/>
                </a:solidFill>
              </a:rPr>
              <a:t>eID</a:t>
            </a:r>
            <a:r>
              <a:rPr lang="en-US" b="1" i="1" dirty="0">
                <a:solidFill>
                  <a:schemeClr val="tx2"/>
                </a:solidFill>
              </a:rPr>
              <a:t> wallets and public (</a:t>
            </a:r>
            <a:r>
              <a:rPr lang="en-US" b="1" i="1" dirty="0" err="1">
                <a:solidFill>
                  <a:schemeClr val="tx2"/>
                </a:solidFill>
              </a:rPr>
              <a:t>eIDAS</a:t>
            </a:r>
            <a:r>
              <a:rPr lang="en-US" b="1" i="1" dirty="0">
                <a:solidFill>
                  <a:schemeClr val="tx2"/>
                </a:solidFill>
              </a:rPr>
              <a:t>) identity assurances.</a:t>
            </a:r>
            <a:endParaRPr lang="en-GB" b="1" i="1" dirty="0">
              <a:solidFill>
                <a:schemeClr val="tx2"/>
              </a:solidFill>
            </a:endParaRPr>
          </a:p>
        </p:txBody>
      </p:sp>
    </p:spTree>
    <p:extLst>
      <p:ext uri="{BB962C8B-B14F-4D97-AF65-F5344CB8AC3E}">
        <p14:creationId xmlns:p14="http://schemas.microsoft.com/office/powerpoint/2010/main" val="3277218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18</a:t>
            </a:fld>
            <a:endParaRPr lang="en-GB"/>
          </a:p>
        </p:txBody>
      </p:sp>
      <p:sp>
        <p:nvSpPr>
          <p:cNvPr id="5" name="Title 4"/>
          <p:cNvSpPr>
            <a:spLocks noGrp="1"/>
          </p:cNvSpPr>
          <p:nvPr>
            <p:ph type="title"/>
          </p:nvPr>
        </p:nvSpPr>
        <p:spPr>
          <a:xfrm>
            <a:off x="4762499" y="74649"/>
            <a:ext cx="5305233" cy="1325563"/>
          </a:xfrm>
        </p:spPr>
        <p:txBody>
          <a:bodyPr/>
          <a:lstStyle/>
          <a:p>
            <a:r>
              <a:rPr lang="en-GB" dirty="0" smtClean="0"/>
              <a:t>One AARC </a:t>
            </a:r>
            <a:r>
              <a:rPr lang="en-GB" dirty="0"/>
              <a:t>(Policy) </a:t>
            </a:r>
            <a:r>
              <a:rPr lang="en-GB" dirty="0" smtClean="0"/>
              <a:t>Tree …</a:t>
            </a:r>
            <a:endParaRPr lang="en-GB" dirty="0"/>
          </a:p>
        </p:txBody>
      </p:sp>
      <p:sp>
        <p:nvSpPr>
          <p:cNvPr id="2" name="Content Placeholder 1"/>
          <p:cNvSpPr>
            <a:spLocks noGrp="1"/>
          </p:cNvSpPr>
          <p:nvPr>
            <p:ph idx="4294967295"/>
          </p:nvPr>
        </p:nvSpPr>
        <p:spPr>
          <a:xfrm>
            <a:off x="455646" y="4223657"/>
            <a:ext cx="10453654" cy="1538514"/>
          </a:xfrm>
        </p:spPr>
        <p:txBody>
          <a:bodyPr>
            <a:normAutofit fontScale="92500" lnSpcReduction="10000"/>
          </a:bodyPr>
          <a:lstStyle/>
          <a:p>
            <a:pPr marL="0" indent="0">
              <a:buNone/>
            </a:pPr>
            <a:r>
              <a:rPr lang="en-US" sz="3200" b="1" dirty="0">
                <a:solidFill>
                  <a:srgbClr val="F6791C"/>
                </a:solidFill>
              </a:rPr>
              <a:t>Everyone will sit under their </a:t>
            </a:r>
            <a:r>
              <a:rPr lang="en-US" sz="3200" b="1" dirty="0" smtClean="0">
                <a:solidFill>
                  <a:srgbClr val="F6791C"/>
                </a:solidFill>
              </a:rPr>
              <a:t>AARC TREE, </a:t>
            </a:r>
            <a:br>
              <a:rPr lang="en-US" sz="3200" b="1" dirty="0" smtClean="0">
                <a:solidFill>
                  <a:srgbClr val="F6791C"/>
                </a:solidFill>
              </a:rPr>
            </a:br>
            <a:r>
              <a:rPr lang="en-US" sz="3200" b="1" dirty="0" smtClean="0">
                <a:solidFill>
                  <a:srgbClr val="F6791C"/>
                </a:solidFill>
              </a:rPr>
              <a:t>and </a:t>
            </a:r>
            <a:r>
              <a:rPr lang="en-US" sz="3200" b="1" dirty="0">
                <a:solidFill>
                  <a:srgbClr val="F6791C"/>
                </a:solidFill>
              </a:rPr>
              <a:t>no one will make them </a:t>
            </a:r>
            <a:r>
              <a:rPr lang="en-US" sz="3200" b="1" dirty="0" smtClean="0">
                <a:solidFill>
                  <a:srgbClr val="F6791C"/>
                </a:solidFill>
              </a:rPr>
              <a:t>afraid</a:t>
            </a:r>
          </a:p>
          <a:p>
            <a:pPr marL="0" indent="0">
              <a:buNone/>
            </a:pPr>
            <a:r>
              <a:rPr lang="en-US" sz="3200" b="1" i="1" dirty="0" smtClean="0">
                <a:solidFill>
                  <a:srgbClr val="F6791C"/>
                </a:solidFill>
              </a:rPr>
              <a:t>… but there should be talk under the tree!</a:t>
            </a:r>
            <a:endParaRPr lang="en-GB" sz="3200" b="1" i="1" dirty="0">
              <a:solidFill>
                <a:srgbClr val="F6791C"/>
              </a:solidFill>
            </a:endParaRPr>
          </a:p>
        </p:txBody>
      </p:sp>
      <p:pic>
        <p:nvPicPr>
          <p:cNvPr id="6" name="Picture 5"/>
          <p:cNvPicPr>
            <a:picLocks noChangeAspect="1"/>
          </p:cNvPicPr>
          <p:nvPr/>
        </p:nvPicPr>
        <p:blipFill>
          <a:blip r:embed="rId2"/>
          <a:stretch>
            <a:fillRect/>
          </a:stretch>
        </p:blipFill>
        <p:spPr>
          <a:xfrm>
            <a:off x="455647" y="455329"/>
            <a:ext cx="4152960" cy="3265772"/>
          </a:xfrm>
          <a:prstGeom prst="rect">
            <a:avLst/>
          </a:prstGeom>
        </p:spPr>
      </p:pic>
    </p:spTree>
    <p:extLst>
      <p:ext uri="{BB962C8B-B14F-4D97-AF65-F5344CB8AC3E}">
        <p14:creationId xmlns:p14="http://schemas.microsoft.com/office/powerpoint/2010/main" val="1875049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normAutofit/>
          </a:bodyPr>
          <a:lstStyle/>
          <a:p>
            <a:r>
              <a:rPr lang="en-GB" dirty="0" smtClean="0"/>
              <a:t>davidg@nikhef.nl</a:t>
            </a:r>
            <a:endParaRPr lang="en-GB" dirty="0"/>
          </a:p>
        </p:txBody>
      </p:sp>
    </p:spTree>
    <p:extLst>
      <p:ext uri="{BB962C8B-B14F-4D97-AF65-F5344CB8AC3E}">
        <p14:creationId xmlns:p14="http://schemas.microsoft.com/office/powerpoint/2010/main" val="441920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2</a:t>
            </a:fld>
            <a:endParaRPr lang="en-GB"/>
          </a:p>
        </p:txBody>
      </p:sp>
      <p:sp>
        <p:nvSpPr>
          <p:cNvPr id="4" name="Title 3"/>
          <p:cNvSpPr>
            <a:spLocks noGrp="1"/>
          </p:cNvSpPr>
          <p:nvPr>
            <p:ph type="title"/>
          </p:nvPr>
        </p:nvSpPr>
        <p:spPr/>
        <p:txBody>
          <a:bodyPr/>
          <a:lstStyle/>
          <a:p>
            <a:r>
              <a:rPr lang="en-GB" dirty="0" smtClean="0"/>
              <a:t>AARC beyond incumbent practices and policies?</a:t>
            </a:r>
            <a:endParaRPr lang="en-GB" dirty="0"/>
          </a:p>
        </p:txBody>
      </p:sp>
      <p:pic>
        <p:nvPicPr>
          <p:cNvPr id="6" name="Picture 5"/>
          <p:cNvPicPr>
            <a:picLocks noChangeAspect="1"/>
          </p:cNvPicPr>
          <p:nvPr/>
        </p:nvPicPr>
        <p:blipFill>
          <a:blip r:embed="rId2"/>
          <a:stretch>
            <a:fillRect/>
          </a:stretch>
        </p:blipFill>
        <p:spPr>
          <a:xfrm>
            <a:off x="8706339" y="1401908"/>
            <a:ext cx="3241494" cy="2480448"/>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stretch>
            <a:fillRect/>
          </a:stretch>
        </p:blipFill>
        <p:spPr>
          <a:xfrm>
            <a:off x="862046" y="2031088"/>
            <a:ext cx="3572410" cy="433456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994" y="4517911"/>
            <a:ext cx="2413569" cy="1556752"/>
          </a:xfrm>
          <a:prstGeom prst="rect">
            <a:avLst/>
          </a:prstGeom>
        </p:spPr>
      </p:pic>
      <p:pic>
        <p:nvPicPr>
          <p:cNvPr id="9" name="Content Placeholder 4"/>
          <p:cNvPicPr>
            <a:picLocks noGrp="1" noChangeAspect="1"/>
          </p:cNvPicPr>
          <p:nvPr>
            <p:ph idx="1"/>
          </p:nvPr>
        </p:nvPicPr>
        <p:blipFill>
          <a:blip r:embed="rId5"/>
          <a:stretch>
            <a:fillRect/>
          </a:stretch>
        </p:blipFill>
        <p:spPr>
          <a:xfrm>
            <a:off x="4909542" y="3749526"/>
            <a:ext cx="5587678" cy="2623272"/>
          </a:xfrm>
          <a:prstGeom prst="rect">
            <a:avLst/>
          </a:prstGeom>
        </p:spPr>
      </p:pic>
      <p:pic>
        <p:nvPicPr>
          <p:cNvPr id="10" name="Picture 9"/>
          <p:cNvPicPr>
            <a:picLocks noChangeAspect="1"/>
          </p:cNvPicPr>
          <p:nvPr/>
        </p:nvPicPr>
        <p:blipFill>
          <a:blip r:embed="rId6"/>
          <a:stretch>
            <a:fillRect/>
          </a:stretch>
        </p:blipFill>
        <p:spPr>
          <a:xfrm>
            <a:off x="7630049" y="5630223"/>
            <a:ext cx="4105422" cy="597238"/>
          </a:xfrm>
          <a:prstGeom prst="rect">
            <a:avLst/>
          </a:prstGeom>
          <a:effectLst>
            <a:glow rad="101600">
              <a:srgbClr val="003F5E">
                <a:alpha val="60000"/>
              </a:srgbClr>
            </a:glow>
          </a:effectLst>
        </p:spPr>
      </p:pic>
      <p:pic>
        <p:nvPicPr>
          <p:cNvPr id="13" name="Picture 12"/>
          <p:cNvPicPr>
            <a:picLocks noChangeAspect="1"/>
          </p:cNvPicPr>
          <p:nvPr/>
        </p:nvPicPr>
        <p:blipFill>
          <a:blip r:embed="rId7"/>
          <a:stretch>
            <a:fillRect/>
          </a:stretch>
        </p:blipFill>
        <p:spPr>
          <a:xfrm>
            <a:off x="4591708" y="3073903"/>
            <a:ext cx="1920412" cy="3062936"/>
          </a:xfrm>
          <a:prstGeom prst="rect">
            <a:avLst/>
          </a:prstGeom>
          <a:ln>
            <a:solidFill>
              <a:srgbClr val="F6791C"/>
            </a:solidFill>
          </a:ln>
          <a:effectLst>
            <a:glow rad="101600">
              <a:srgbClr val="F6791C">
                <a:alpha val="60000"/>
              </a:srgbClr>
            </a:glow>
          </a:effectLst>
        </p:spPr>
      </p:pic>
      <p:pic>
        <p:nvPicPr>
          <p:cNvPr id="11" name="Picture 10"/>
          <p:cNvPicPr>
            <a:picLocks noChangeAspect="1"/>
          </p:cNvPicPr>
          <p:nvPr/>
        </p:nvPicPr>
        <p:blipFill>
          <a:blip r:embed="rId8"/>
          <a:stretch>
            <a:fillRect/>
          </a:stretch>
        </p:blipFill>
        <p:spPr>
          <a:xfrm>
            <a:off x="4789273" y="2030928"/>
            <a:ext cx="2564927" cy="1248148"/>
          </a:xfrm>
          <a:prstGeom prst="rect">
            <a:avLst/>
          </a:prstGeom>
          <a:ln>
            <a:solidFill>
              <a:srgbClr val="F6791C"/>
            </a:solidFill>
          </a:ln>
        </p:spPr>
      </p:pic>
      <p:sp>
        <p:nvSpPr>
          <p:cNvPr id="2" name="TextBox 1"/>
          <p:cNvSpPr txBox="1"/>
          <p:nvPr/>
        </p:nvSpPr>
        <p:spPr>
          <a:xfrm>
            <a:off x="7966040" y="6407740"/>
            <a:ext cx="3433440" cy="369332"/>
          </a:xfrm>
          <a:prstGeom prst="rect">
            <a:avLst/>
          </a:prstGeom>
          <a:noFill/>
        </p:spPr>
        <p:txBody>
          <a:bodyPr wrap="none" rtlCol="0">
            <a:spAutoFit/>
          </a:bodyPr>
          <a:lstStyle/>
          <a:p>
            <a:r>
              <a:rPr lang="en-GB" dirty="0">
                <a:solidFill>
                  <a:srgbClr val="F6791C"/>
                </a:solidFill>
              </a:rPr>
              <a:t>https://aarc-community.org/policy</a:t>
            </a:r>
          </a:p>
        </p:txBody>
      </p:sp>
      <p:pic>
        <p:nvPicPr>
          <p:cNvPr id="5" name="Picture 2" descr="https://aarc-project.eu/wp-content/uploads/2016/05/federated_incident.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26239" y="2138372"/>
            <a:ext cx="3241494" cy="140711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10"/>
          <a:stretch>
            <a:fillRect/>
          </a:stretch>
        </p:blipFill>
        <p:spPr>
          <a:xfrm>
            <a:off x="8417897" y="2360369"/>
            <a:ext cx="2679766" cy="1837413"/>
          </a:xfrm>
          <a:prstGeom prst="rect">
            <a:avLst/>
          </a:prstGeom>
          <a:ln>
            <a:solidFill>
              <a:srgbClr val="003F5E"/>
            </a:solidFill>
          </a:ln>
        </p:spPr>
      </p:pic>
      <p:pic>
        <p:nvPicPr>
          <p:cNvPr id="12" name="Picture 11"/>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84003" y="3464615"/>
            <a:ext cx="768389" cy="958899"/>
          </a:xfrm>
          <a:prstGeom prst="rect">
            <a:avLst/>
          </a:prstGeom>
        </p:spPr>
      </p:pic>
      <p:pic>
        <p:nvPicPr>
          <p:cNvPr id="16" name="Picture 15"/>
          <p:cNvPicPr>
            <a:picLocks noChangeAspect="1"/>
          </p:cNvPicPr>
          <p:nvPr/>
        </p:nvPicPr>
        <p:blipFill>
          <a:blip r:embed="rId12"/>
          <a:stretch>
            <a:fillRect/>
          </a:stretch>
        </p:blipFill>
        <p:spPr>
          <a:xfrm>
            <a:off x="2452500" y="1878283"/>
            <a:ext cx="2098907" cy="2801584"/>
          </a:xfrm>
          <a:prstGeom prst="rect">
            <a:avLst/>
          </a:prstGeom>
          <a:ln>
            <a:solidFill>
              <a:srgbClr val="003F5E"/>
            </a:solidFill>
          </a:ln>
          <a:effectLst>
            <a:glow rad="101600">
              <a:srgbClr val="003F5E">
                <a:alpha val="60000"/>
              </a:srgbClr>
            </a:glow>
          </a:effectLst>
        </p:spPr>
      </p:pic>
      <p:sp>
        <p:nvSpPr>
          <p:cNvPr id="15" name="TextBox 14"/>
          <p:cNvSpPr txBox="1"/>
          <p:nvPr/>
        </p:nvSpPr>
        <p:spPr>
          <a:xfrm>
            <a:off x="489017" y="1394859"/>
            <a:ext cx="10954858" cy="400110"/>
          </a:xfrm>
          <a:prstGeom prst="rect">
            <a:avLst/>
          </a:prstGeom>
          <a:solidFill>
            <a:srgbClr val="FFFFFF"/>
          </a:solidFill>
          <a:ln>
            <a:solidFill>
              <a:srgbClr val="003F5E"/>
            </a:solidFill>
          </a:ln>
        </p:spPr>
        <p:txBody>
          <a:bodyPr wrap="none" rtlCol="0">
            <a:spAutoFit/>
          </a:bodyPr>
          <a:lstStyle/>
          <a:p>
            <a:r>
              <a:rPr lang="en-GB" sz="2000" b="1" dirty="0" smtClean="0">
                <a:solidFill>
                  <a:schemeClr val="tx2"/>
                </a:solidFill>
              </a:rPr>
              <a:t>Current Policy Development Kit  is targeted at </a:t>
            </a:r>
            <a:r>
              <a:rPr lang="en-GB" sz="2000" b="1" i="1" dirty="0" smtClean="0">
                <a:solidFill>
                  <a:schemeClr val="tx2"/>
                </a:solidFill>
              </a:rPr>
              <a:t>large</a:t>
            </a:r>
            <a:r>
              <a:rPr lang="en-GB" sz="2000" b="1" dirty="0" smtClean="0">
                <a:solidFill>
                  <a:schemeClr val="tx2"/>
                </a:solidFill>
              </a:rPr>
              <a:t> </a:t>
            </a:r>
            <a:r>
              <a:rPr lang="en-GB" sz="2000" b="1" i="1" dirty="0" smtClean="0">
                <a:solidFill>
                  <a:schemeClr val="tx2"/>
                </a:solidFill>
              </a:rPr>
              <a:t>and structured</a:t>
            </a:r>
            <a:r>
              <a:rPr lang="en-GB" sz="2000" b="1" dirty="0" smtClean="0">
                <a:solidFill>
                  <a:schemeClr val="tx2"/>
                </a:solidFill>
              </a:rPr>
              <a:t> communities – and quite complex</a:t>
            </a:r>
            <a:r>
              <a:rPr lang="en-GB" sz="2000" b="1" i="1" dirty="0" smtClean="0">
                <a:solidFill>
                  <a:schemeClr val="tx2"/>
                </a:solidFill>
              </a:rPr>
              <a:t> </a:t>
            </a:r>
            <a:endParaRPr lang="en-GB" sz="2000" b="1" i="1" dirty="0">
              <a:solidFill>
                <a:schemeClr val="tx2"/>
              </a:solidFill>
            </a:endParaRPr>
          </a:p>
        </p:txBody>
      </p:sp>
    </p:spTree>
    <p:extLst>
      <p:ext uri="{BB962C8B-B14F-4D97-AF65-F5344CB8AC3E}">
        <p14:creationId xmlns:p14="http://schemas.microsoft.com/office/powerpoint/2010/main" val="4638359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20</a:t>
            </a:fld>
            <a:endParaRPr lang="en-GB"/>
          </a:p>
        </p:txBody>
      </p:sp>
      <p:sp>
        <p:nvSpPr>
          <p:cNvPr id="4" name="Title 3"/>
          <p:cNvSpPr>
            <a:spLocks noGrp="1"/>
          </p:cNvSpPr>
          <p:nvPr>
            <p:ph type="title"/>
          </p:nvPr>
        </p:nvSpPr>
        <p:spPr/>
        <p:txBody>
          <a:bodyPr/>
          <a:lstStyle/>
          <a:p>
            <a:r>
              <a:rPr lang="en-GB" dirty="0" smtClean="0"/>
              <a:t>But </a:t>
            </a:r>
            <a:r>
              <a:rPr lang="en-GB" i="1" dirty="0" smtClean="0"/>
              <a:t>when, oh when</a:t>
            </a:r>
            <a:r>
              <a:rPr lang="en-GB" dirty="0" smtClean="0"/>
              <a:t>?</a:t>
            </a:r>
            <a:endParaRPr lang="en-GB" dirty="0"/>
          </a:p>
        </p:txBody>
      </p:sp>
      <p:pic>
        <p:nvPicPr>
          <p:cNvPr id="9" name="Content Placeholder 8"/>
          <p:cNvPicPr>
            <a:picLocks noGrp="1" noChangeAspect="1"/>
          </p:cNvPicPr>
          <p:nvPr>
            <p:ph idx="1"/>
          </p:nvPr>
        </p:nvPicPr>
        <p:blipFill>
          <a:blip r:embed="rId2"/>
          <a:stretch>
            <a:fillRect/>
          </a:stretch>
        </p:blipFill>
        <p:spPr>
          <a:xfrm>
            <a:off x="85060" y="1400212"/>
            <a:ext cx="12106940" cy="3367143"/>
          </a:xfrm>
          <a:prstGeom prst="rect">
            <a:avLst/>
          </a:prstGeom>
        </p:spPr>
      </p:pic>
      <p:sp>
        <p:nvSpPr>
          <p:cNvPr id="10" name="TextBox 9"/>
          <p:cNvSpPr txBox="1"/>
          <p:nvPr/>
        </p:nvSpPr>
        <p:spPr>
          <a:xfrm>
            <a:off x="5926065" y="5112708"/>
            <a:ext cx="1506093" cy="584775"/>
          </a:xfrm>
          <a:prstGeom prst="rect">
            <a:avLst/>
          </a:prstGeom>
          <a:solidFill>
            <a:schemeClr val="accent2">
              <a:lumMod val="20000"/>
              <a:lumOff val="80000"/>
            </a:schemeClr>
          </a:solidFill>
          <a:ln>
            <a:solidFill>
              <a:srgbClr val="003F5E"/>
            </a:solidFill>
          </a:ln>
        </p:spPr>
        <p:txBody>
          <a:bodyPr wrap="square" rtlCol="0">
            <a:spAutoFit/>
          </a:bodyPr>
          <a:lstStyle/>
          <a:p>
            <a:r>
              <a:rPr lang="en-GB" sz="1600" dirty="0" smtClean="0"/>
              <a:t>WP3 Use Case </a:t>
            </a:r>
            <a:br>
              <a:rPr lang="en-GB" sz="1600" dirty="0" smtClean="0"/>
            </a:br>
            <a:r>
              <a:rPr lang="en-GB" sz="1600" dirty="0" smtClean="0"/>
              <a:t>Analysis</a:t>
            </a:r>
            <a:endParaRPr lang="en-GB" sz="1600" dirty="0"/>
          </a:p>
        </p:txBody>
      </p:sp>
      <p:cxnSp>
        <p:nvCxnSpPr>
          <p:cNvPr id="12" name="Elbow Connector 11"/>
          <p:cNvCxnSpPr>
            <a:stCxn id="10" idx="0"/>
          </p:cNvCxnSpPr>
          <p:nvPr/>
        </p:nvCxnSpPr>
        <p:spPr>
          <a:xfrm rot="5400000" flipH="1" flipV="1">
            <a:off x="6137705" y="3852949"/>
            <a:ext cx="1801166" cy="718352"/>
          </a:xfrm>
          <a:prstGeom prst="bentConnector3">
            <a:avLst>
              <a:gd name="adj1" fmla="val 50000"/>
            </a:avLst>
          </a:prstGeom>
          <a:ln w="28575">
            <a:solidFill>
              <a:srgbClr val="F6791C"/>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067733" y="5493244"/>
            <a:ext cx="1993539" cy="338554"/>
          </a:xfrm>
          <a:prstGeom prst="rect">
            <a:avLst/>
          </a:prstGeom>
          <a:solidFill>
            <a:schemeClr val="accent2">
              <a:lumMod val="20000"/>
              <a:lumOff val="80000"/>
            </a:schemeClr>
          </a:solidFill>
          <a:ln>
            <a:solidFill>
              <a:srgbClr val="003F5E"/>
            </a:solidFill>
          </a:ln>
        </p:spPr>
        <p:txBody>
          <a:bodyPr wrap="square" rtlCol="0">
            <a:spAutoFit/>
          </a:bodyPr>
          <a:lstStyle/>
          <a:p>
            <a:r>
              <a:rPr lang="en-GB" sz="1600" dirty="0" smtClean="0"/>
              <a:t>WP5 Compendium</a:t>
            </a:r>
            <a:endParaRPr lang="en-GB" sz="1600" dirty="0"/>
          </a:p>
        </p:txBody>
      </p:sp>
      <p:cxnSp>
        <p:nvCxnSpPr>
          <p:cNvPr id="24" name="Elbow Connector 23"/>
          <p:cNvCxnSpPr/>
          <p:nvPr/>
        </p:nvCxnSpPr>
        <p:spPr>
          <a:xfrm rot="16200000" flipH="1">
            <a:off x="8718903" y="3721191"/>
            <a:ext cx="3316948" cy="255181"/>
          </a:xfrm>
          <a:prstGeom prst="bentConnector3">
            <a:avLst>
              <a:gd name="adj1" fmla="val 84299"/>
            </a:avLst>
          </a:prstGeom>
          <a:ln w="28575">
            <a:solidFill>
              <a:srgbClr val="F6791C"/>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rot="16200000" flipH="1">
            <a:off x="10394946" y="4341231"/>
            <a:ext cx="2112641" cy="191383"/>
          </a:xfrm>
          <a:prstGeom prst="bentConnector3">
            <a:avLst>
              <a:gd name="adj1" fmla="val 74158"/>
            </a:avLst>
          </a:prstGeom>
          <a:ln w="28575">
            <a:solidFill>
              <a:srgbClr val="F6791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64141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val="3232757211"/>
              </p:ext>
            </p:extLst>
          </p:nvPr>
        </p:nvGraphicFramePr>
        <p:xfrm>
          <a:off x="455646" y="1478418"/>
          <a:ext cx="11043998" cy="4615868"/>
        </p:xfrm>
        <a:graphic>
          <a:graphicData uri="http://schemas.openxmlformats.org/drawingml/2006/table">
            <a:tbl>
              <a:tblPr/>
              <a:tblGrid>
                <a:gridCol w="2997278">
                  <a:extLst>
                    <a:ext uri="{9D8B030D-6E8A-4147-A177-3AD203B41FA5}">
                      <a16:colId xmlns:a16="http://schemas.microsoft.com/office/drawing/2014/main" val="824506574"/>
                    </a:ext>
                  </a:extLst>
                </a:gridCol>
                <a:gridCol w="731520">
                  <a:extLst>
                    <a:ext uri="{9D8B030D-6E8A-4147-A177-3AD203B41FA5}">
                      <a16:colId xmlns:a16="http://schemas.microsoft.com/office/drawing/2014/main" val="3502811378"/>
                    </a:ext>
                  </a:extLst>
                </a:gridCol>
                <a:gridCol w="731520">
                  <a:extLst>
                    <a:ext uri="{9D8B030D-6E8A-4147-A177-3AD203B41FA5}">
                      <a16:colId xmlns:a16="http://schemas.microsoft.com/office/drawing/2014/main" val="328851201"/>
                    </a:ext>
                  </a:extLst>
                </a:gridCol>
                <a:gridCol w="731520">
                  <a:extLst>
                    <a:ext uri="{9D8B030D-6E8A-4147-A177-3AD203B41FA5}">
                      <a16:colId xmlns:a16="http://schemas.microsoft.com/office/drawing/2014/main" val="1352059168"/>
                    </a:ext>
                  </a:extLst>
                </a:gridCol>
                <a:gridCol w="731520">
                  <a:extLst>
                    <a:ext uri="{9D8B030D-6E8A-4147-A177-3AD203B41FA5}">
                      <a16:colId xmlns:a16="http://schemas.microsoft.com/office/drawing/2014/main" val="3483876091"/>
                    </a:ext>
                  </a:extLst>
                </a:gridCol>
                <a:gridCol w="731520">
                  <a:extLst>
                    <a:ext uri="{9D8B030D-6E8A-4147-A177-3AD203B41FA5}">
                      <a16:colId xmlns:a16="http://schemas.microsoft.com/office/drawing/2014/main" val="3226415959"/>
                    </a:ext>
                  </a:extLst>
                </a:gridCol>
                <a:gridCol w="731520">
                  <a:extLst>
                    <a:ext uri="{9D8B030D-6E8A-4147-A177-3AD203B41FA5}">
                      <a16:colId xmlns:a16="http://schemas.microsoft.com/office/drawing/2014/main" val="187923290"/>
                    </a:ext>
                  </a:extLst>
                </a:gridCol>
                <a:gridCol w="731520">
                  <a:extLst>
                    <a:ext uri="{9D8B030D-6E8A-4147-A177-3AD203B41FA5}">
                      <a16:colId xmlns:a16="http://schemas.microsoft.com/office/drawing/2014/main" val="976679092"/>
                    </a:ext>
                  </a:extLst>
                </a:gridCol>
                <a:gridCol w="731520">
                  <a:extLst>
                    <a:ext uri="{9D8B030D-6E8A-4147-A177-3AD203B41FA5}">
                      <a16:colId xmlns:a16="http://schemas.microsoft.com/office/drawing/2014/main" val="2961021761"/>
                    </a:ext>
                  </a:extLst>
                </a:gridCol>
                <a:gridCol w="731520">
                  <a:extLst>
                    <a:ext uri="{9D8B030D-6E8A-4147-A177-3AD203B41FA5}">
                      <a16:colId xmlns:a16="http://schemas.microsoft.com/office/drawing/2014/main" val="2991224048"/>
                    </a:ext>
                  </a:extLst>
                </a:gridCol>
                <a:gridCol w="731520">
                  <a:extLst>
                    <a:ext uri="{9D8B030D-6E8A-4147-A177-3AD203B41FA5}">
                      <a16:colId xmlns:a16="http://schemas.microsoft.com/office/drawing/2014/main" val="3220997023"/>
                    </a:ext>
                  </a:extLst>
                </a:gridCol>
                <a:gridCol w="731520">
                  <a:extLst>
                    <a:ext uri="{9D8B030D-6E8A-4147-A177-3AD203B41FA5}">
                      <a16:colId xmlns:a16="http://schemas.microsoft.com/office/drawing/2014/main" val="619166319"/>
                    </a:ext>
                  </a:extLst>
                </a:gridCol>
              </a:tblGrid>
              <a:tr h="399559">
                <a:tc>
                  <a:txBody>
                    <a:bodyPr/>
                    <a:lstStyle/>
                    <a:p>
                      <a:pPr algn="l" fontAlgn="b"/>
                      <a:endParaRPr lang="en-GB" sz="16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GB" sz="1800" b="1" i="0" u="none" strike="noStrike" dirty="0" smtClean="0">
                          <a:solidFill>
                            <a:srgbClr val="000000"/>
                          </a:solidFill>
                          <a:effectLst/>
                          <a:latin typeface="Calibri" panose="020F0502020204030204" pitchFamily="34" charset="0"/>
                        </a:rPr>
                        <a:t>STFC</a:t>
                      </a:r>
                      <a:endParaRPr lang="en-GB" sz="18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BDD6EE"/>
                    </a:solidFill>
                  </a:tcPr>
                </a:tc>
                <a:tc>
                  <a:txBody>
                    <a:bodyPr/>
                    <a:lstStyle/>
                    <a:p>
                      <a:pPr algn="r" fontAlgn="b"/>
                      <a:r>
                        <a:rPr lang="en-GB" sz="1800" b="1" i="0" u="none" strike="noStrike" dirty="0" smtClean="0">
                          <a:solidFill>
                            <a:srgbClr val="000000"/>
                          </a:solidFill>
                          <a:effectLst/>
                          <a:latin typeface="Calibri" panose="020F0502020204030204" pitchFamily="34" charset="0"/>
                        </a:rPr>
                        <a:t>Nikhef</a:t>
                      </a:r>
                      <a:endParaRPr lang="en-GB" sz="18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BDD6EE"/>
                    </a:solidFill>
                  </a:tcPr>
                </a:tc>
                <a:tc>
                  <a:txBody>
                    <a:bodyPr/>
                    <a:lstStyle/>
                    <a:p>
                      <a:pPr algn="r" fontAlgn="b"/>
                      <a:r>
                        <a:rPr lang="en-GB" sz="1800" b="1" i="0" u="none" strike="noStrike" dirty="0" smtClean="0">
                          <a:solidFill>
                            <a:srgbClr val="000000"/>
                          </a:solidFill>
                          <a:effectLst/>
                          <a:latin typeface="Calibri" panose="020F0502020204030204" pitchFamily="34" charset="0"/>
                        </a:rPr>
                        <a:t>NDN</a:t>
                      </a:r>
                      <a:endParaRPr lang="en-GB" sz="18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BDD6EE"/>
                    </a:solidFill>
                  </a:tcPr>
                </a:tc>
                <a:tc>
                  <a:txBody>
                    <a:bodyPr/>
                    <a:lstStyle/>
                    <a:p>
                      <a:pPr algn="r" fontAlgn="b"/>
                      <a:r>
                        <a:rPr lang="en-GB" sz="1800" b="1" i="0" u="none" strike="noStrike" dirty="0" smtClean="0">
                          <a:solidFill>
                            <a:srgbClr val="000000"/>
                          </a:solidFill>
                          <a:effectLst/>
                          <a:latin typeface="Calibri" panose="020F0502020204030204" pitchFamily="34" charset="0"/>
                        </a:rPr>
                        <a:t>EGI</a:t>
                      </a:r>
                      <a:endParaRPr lang="en-GB" sz="18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BDD6EE"/>
                    </a:solidFill>
                  </a:tcPr>
                </a:tc>
                <a:tc>
                  <a:txBody>
                    <a:bodyPr/>
                    <a:lstStyle/>
                    <a:p>
                      <a:pPr algn="r" fontAlgn="b"/>
                      <a:r>
                        <a:rPr lang="en-GB" sz="1800" b="1" i="0" u="none" strike="noStrike" dirty="0">
                          <a:solidFill>
                            <a:srgbClr val="000000"/>
                          </a:solidFill>
                          <a:effectLst/>
                          <a:latin typeface="Calibri" panose="020F0502020204030204" pitchFamily="34" charset="0"/>
                        </a:rPr>
                        <a:t>CERN</a:t>
                      </a:r>
                    </a:p>
                  </a:txBody>
                  <a:tcPr marL="0" marR="0" marT="0" marB="0" anchor="b">
                    <a:lnL>
                      <a:noFill/>
                    </a:lnL>
                    <a:lnR>
                      <a:noFill/>
                    </a:lnR>
                    <a:lnT>
                      <a:noFill/>
                    </a:lnT>
                    <a:lnB>
                      <a:noFill/>
                    </a:lnB>
                    <a:solidFill>
                      <a:srgbClr val="BDD6EE"/>
                    </a:solidFill>
                  </a:tcPr>
                </a:tc>
                <a:tc>
                  <a:txBody>
                    <a:bodyPr/>
                    <a:lstStyle/>
                    <a:p>
                      <a:pPr algn="r" fontAlgn="b"/>
                      <a:r>
                        <a:rPr lang="en-GB" sz="1800" b="1" i="0" u="none" strike="noStrike" dirty="0">
                          <a:solidFill>
                            <a:srgbClr val="000000"/>
                          </a:solidFill>
                          <a:effectLst/>
                          <a:latin typeface="Calibri" panose="020F0502020204030204" pitchFamily="34" charset="0"/>
                        </a:rPr>
                        <a:t>GRNET</a:t>
                      </a:r>
                    </a:p>
                  </a:txBody>
                  <a:tcPr marL="0" marR="0" marT="0" marB="0" anchor="b">
                    <a:lnL>
                      <a:noFill/>
                    </a:lnL>
                    <a:lnR>
                      <a:noFill/>
                    </a:lnR>
                    <a:lnT>
                      <a:noFill/>
                    </a:lnT>
                    <a:lnB>
                      <a:noFill/>
                    </a:lnB>
                    <a:solidFill>
                      <a:srgbClr val="BDD6EE"/>
                    </a:solidFill>
                  </a:tcPr>
                </a:tc>
                <a:tc>
                  <a:txBody>
                    <a:bodyPr/>
                    <a:lstStyle/>
                    <a:p>
                      <a:pPr algn="r" fontAlgn="b"/>
                      <a:r>
                        <a:rPr lang="en-GB" sz="1800" b="1" i="0" u="none" strike="noStrike" dirty="0">
                          <a:solidFill>
                            <a:srgbClr val="000000"/>
                          </a:solidFill>
                          <a:effectLst/>
                          <a:latin typeface="Calibri" panose="020F0502020204030204" pitchFamily="34" charset="0"/>
                        </a:rPr>
                        <a:t>KIT</a:t>
                      </a:r>
                    </a:p>
                  </a:txBody>
                  <a:tcPr marL="0" marR="0" marT="0" marB="0" anchor="b">
                    <a:lnL>
                      <a:noFill/>
                    </a:lnL>
                    <a:lnR>
                      <a:noFill/>
                    </a:lnR>
                    <a:lnT>
                      <a:noFill/>
                    </a:lnT>
                    <a:lnB>
                      <a:noFill/>
                    </a:lnB>
                    <a:solidFill>
                      <a:srgbClr val="BDD6EE"/>
                    </a:solidFill>
                  </a:tcPr>
                </a:tc>
                <a:tc>
                  <a:txBody>
                    <a:bodyPr/>
                    <a:lstStyle/>
                    <a:p>
                      <a:pPr algn="r" fontAlgn="b"/>
                      <a:r>
                        <a:rPr lang="en-GB" sz="1800" b="1" i="0" u="none" strike="noStrike" dirty="0">
                          <a:solidFill>
                            <a:srgbClr val="000000"/>
                          </a:solidFill>
                          <a:effectLst/>
                          <a:latin typeface="Calibri" panose="020F0502020204030204" pitchFamily="34" charset="0"/>
                        </a:rPr>
                        <a:t>SURF</a:t>
                      </a:r>
                    </a:p>
                  </a:txBody>
                  <a:tcPr marL="0" marR="0" marT="0" marB="0" anchor="b">
                    <a:lnL>
                      <a:noFill/>
                    </a:lnL>
                    <a:lnR>
                      <a:noFill/>
                    </a:lnR>
                    <a:lnT>
                      <a:noFill/>
                    </a:lnT>
                    <a:lnB>
                      <a:noFill/>
                    </a:lnB>
                    <a:solidFill>
                      <a:srgbClr val="BDD6EE"/>
                    </a:solidFill>
                  </a:tcPr>
                </a:tc>
                <a:tc>
                  <a:txBody>
                    <a:bodyPr/>
                    <a:lstStyle/>
                    <a:p>
                      <a:pPr algn="r" fontAlgn="b"/>
                      <a:r>
                        <a:rPr lang="en-GB" sz="1800" b="1" i="0" u="none" strike="noStrike" dirty="0" smtClean="0">
                          <a:solidFill>
                            <a:srgbClr val="000000"/>
                          </a:solidFill>
                          <a:effectLst/>
                          <a:latin typeface="Calibri" panose="020F0502020204030204" pitchFamily="34" charset="0"/>
                        </a:rPr>
                        <a:t>MU</a:t>
                      </a:r>
                      <a:endParaRPr lang="en-GB" sz="18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BDD6EE"/>
                    </a:solidFill>
                  </a:tcPr>
                </a:tc>
                <a:tc>
                  <a:txBody>
                    <a:bodyPr/>
                    <a:lstStyle/>
                    <a:p>
                      <a:pPr algn="r" fontAlgn="b"/>
                      <a:r>
                        <a:rPr lang="en-GB" sz="1800" b="1" i="0" u="none" strike="noStrike" dirty="0" smtClean="0">
                          <a:solidFill>
                            <a:srgbClr val="000000"/>
                          </a:solidFill>
                          <a:effectLst/>
                          <a:latin typeface="Calibri" panose="020F0502020204030204" pitchFamily="34" charset="0"/>
                        </a:rPr>
                        <a:t>GEANT</a:t>
                      </a:r>
                      <a:br>
                        <a:rPr lang="en-GB" sz="1800" b="1" i="0" u="none" strike="noStrike" dirty="0" smtClean="0">
                          <a:solidFill>
                            <a:srgbClr val="000000"/>
                          </a:solidFill>
                          <a:effectLst/>
                          <a:latin typeface="Calibri" panose="020F0502020204030204" pitchFamily="34" charset="0"/>
                        </a:rPr>
                      </a:br>
                      <a:r>
                        <a:rPr lang="en-GB" sz="1800" b="1" i="0" u="none" strike="noStrike" dirty="0" smtClean="0">
                          <a:solidFill>
                            <a:srgbClr val="000000"/>
                          </a:solidFill>
                          <a:effectLst/>
                          <a:latin typeface="Calibri" panose="020F0502020204030204" pitchFamily="34" charset="0"/>
                        </a:rPr>
                        <a:t>&amp; KIFU</a:t>
                      </a:r>
                      <a:endParaRPr lang="en-GB" sz="18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BDD6EE"/>
                    </a:solidFill>
                  </a:tcPr>
                </a:tc>
                <a:tc>
                  <a:txBody>
                    <a:bodyPr/>
                    <a:lstStyle/>
                    <a:p>
                      <a:pPr algn="r" fontAlgn="b"/>
                      <a:r>
                        <a:rPr lang="en-GB" sz="1800" b="1" i="0" u="none" strike="noStrike" dirty="0" smtClean="0">
                          <a:solidFill>
                            <a:srgbClr val="000000"/>
                          </a:solidFill>
                          <a:effectLst/>
                          <a:latin typeface="Calibri" panose="020F0502020204030204" pitchFamily="34" charset="0"/>
                        </a:rPr>
                        <a:t>SUM</a:t>
                      </a:r>
                      <a:endParaRPr lang="en-GB" sz="18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BDD6EE"/>
                    </a:solidFill>
                  </a:tcPr>
                </a:tc>
                <a:extLst>
                  <a:ext uri="{0D108BD9-81ED-4DB2-BD59-A6C34878D82A}">
                    <a16:rowId xmlns:a16="http://schemas.microsoft.com/office/drawing/2014/main" val="629133524"/>
                  </a:ext>
                </a:extLst>
              </a:tr>
              <a:tr h="293844">
                <a:tc>
                  <a:txBody>
                    <a:bodyPr/>
                    <a:lstStyle/>
                    <a:p>
                      <a:pPr algn="l" fontAlgn="b"/>
                      <a:r>
                        <a:rPr lang="en-GB" sz="1600" b="0" i="0" u="none" strike="noStrike" dirty="0" smtClean="0">
                          <a:solidFill>
                            <a:srgbClr val="000000"/>
                          </a:solidFill>
                          <a:effectLst/>
                          <a:latin typeface="Calibri" panose="020F0502020204030204" pitchFamily="34" charset="0"/>
                        </a:rPr>
                        <a:t>Work item</a:t>
                      </a:r>
                      <a:endParaRPr lang="en-GB" sz="16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BDD6EE"/>
                    </a:solidFill>
                  </a:tcPr>
                </a:tc>
                <a:tc>
                  <a:txBody>
                    <a:bodyPr/>
                    <a:lstStyle/>
                    <a:p>
                      <a:pPr algn="r" fontAlgn="b"/>
                      <a:r>
                        <a:rPr lang="en-GB" sz="1800" b="0" i="0" u="none" strike="noStrike" dirty="0">
                          <a:solidFill>
                            <a:srgbClr val="000000"/>
                          </a:solidFill>
                          <a:effectLst/>
                          <a:latin typeface="Calibri" panose="020F0502020204030204" pitchFamily="34" charset="0"/>
                        </a:rPr>
                        <a:t>PM</a:t>
                      </a:r>
                    </a:p>
                  </a:txBody>
                  <a:tcPr marL="0" marR="0" marT="0" marB="0" anchor="b">
                    <a:lnL>
                      <a:noFill/>
                    </a:lnL>
                    <a:lnR>
                      <a:noFill/>
                    </a:lnR>
                    <a:lnT>
                      <a:noFill/>
                    </a:lnT>
                    <a:lnB>
                      <a:noFill/>
                    </a:lnB>
                    <a:solidFill>
                      <a:srgbClr val="BDD6EE"/>
                    </a:solidFill>
                  </a:tcPr>
                </a:tc>
                <a:tc>
                  <a:txBody>
                    <a:bodyPr/>
                    <a:lstStyle/>
                    <a:p>
                      <a:pPr algn="r" fontAlgn="b"/>
                      <a:r>
                        <a:rPr lang="en-GB" sz="1800" b="0" i="0" u="none" strike="noStrike" dirty="0">
                          <a:solidFill>
                            <a:srgbClr val="000000"/>
                          </a:solidFill>
                          <a:effectLst/>
                          <a:latin typeface="Calibri" panose="020F0502020204030204" pitchFamily="34" charset="0"/>
                        </a:rPr>
                        <a:t>PM</a:t>
                      </a:r>
                    </a:p>
                  </a:txBody>
                  <a:tcPr marL="0" marR="0" marT="0" marB="0" anchor="b">
                    <a:lnL>
                      <a:noFill/>
                    </a:lnL>
                    <a:lnR>
                      <a:noFill/>
                    </a:lnR>
                    <a:lnT>
                      <a:noFill/>
                    </a:lnT>
                    <a:lnB>
                      <a:noFill/>
                    </a:lnB>
                    <a:solidFill>
                      <a:srgbClr val="BDD6EE"/>
                    </a:solidFill>
                  </a:tcPr>
                </a:tc>
                <a:tc>
                  <a:txBody>
                    <a:bodyPr/>
                    <a:lstStyle/>
                    <a:p>
                      <a:pPr algn="r" fontAlgn="b"/>
                      <a:r>
                        <a:rPr lang="en-GB" sz="1800" b="0" i="0" u="none" strike="noStrike">
                          <a:solidFill>
                            <a:srgbClr val="000000"/>
                          </a:solidFill>
                          <a:effectLst/>
                          <a:latin typeface="Calibri" panose="020F0502020204030204" pitchFamily="34" charset="0"/>
                        </a:rPr>
                        <a:t>PM</a:t>
                      </a:r>
                    </a:p>
                  </a:txBody>
                  <a:tcPr marL="0" marR="0" marT="0" marB="0" anchor="b">
                    <a:lnL>
                      <a:noFill/>
                    </a:lnL>
                    <a:lnR>
                      <a:noFill/>
                    </a:lnR>
                    <a:lnT>
                      <a:noFill/>
                    </a:lnT>
                    <a:lnB>
                      <a:noFill/>
                    </a:lnB>
                    <a:solidFill>
                      <a:srgbClr val="BDD6EE"/>
                    </a:solidFill>
                  </a:tcPr>
                </a:tc>
                <a:tc>
                  <a:txBody>
                    <a:bodyPr/>
                    <a:lstStyle/>
                    <a:p>
                      <a:pPr algn="r" fontAlgn="b"/>
                      <a:r>
                        <a:rPr lang="en-GB" sz="1800" b="0" i="0" u="none" strike="noStrike">
                          <a:solidFill>
                            <a:srgbClr val="000000"/>
                          </a:solidFill>
                          <a:effectLst/>
                          <a:latin typeface="Calibri" panose="020F0502020204030204" pitchFamily="34" charset="0"/>
                        </a:rPr>
                        <a:t>PM</a:t>
                      </a:r>
                    </a:p>
                  </a:txBody>
                  <a:tcPr marL="0" marR="0" marT="0" marB="0" anchor="b">
                    <a:lnL>
                      <a:noFill/>
                    </a:lnL>
                    <a:lnR>
                      <a:noFill/>
                    </a:lnR>
                    <a:lnT>
                      <a:noFill/>
                    </a:lnT>
                    <a:lnB>
                      <a:noFill/>
                    </a:lnB>
                    <a:solidFill>
                      <a:srgbClr val="BDD6EE"/>
                    </a:solidFill>
                  </a:tcPr>
                </a:tc>
                <a:tc>
                  <a:txBody>
                    <a:bodyPr/>
                    <a:lstStyle/>
                    <a:p>
                      <a:pPr algn="r" fontAlgn="b"/>
                      <a:r>
                        <a:rPr lang="en-GB" sz="1800" b="0" i="0" u="none" strike="noStrike">
                          <a:solidFill>
                            <a:srgbClr val="000000"/>
                          </a:solidFill>
                          <a:effectLst/>
                          <a:latin typeface="Calibri" panose="020F0502020204030204" pitchFamily="34" charset="0"/>
                        </a:rPr>
                        <a:t>PM</a:t>
                      </a:r>
                    </a:p>
                  </a:txBody>
                  <a:tcPr marL="0" marR="0" marT="0" marB="0" anchor="b">
                    <a:lnL>
                      <a:noFill/>
                    </a:lnL>
                    <a:lnR>
                      <a:noFill/>
                    </a:lnR>
                    <a:lnT>
                      <a:noFill/>
                    </a:lnT>
                    <a:lnB>
                      <a:noFill/>
                    </a:lnB>
                    <a:solidFill>
                      <a:srgbClr val="BDD6EE"/>
                    </a:solidFill>
                  </a:tcPr>
                </a:tc>
                <a:tc>
                  <a:txBody>
                    <a:bodyPr/>
                    <a:lstStyle/>
                    <a:p>
                      <a:pPr algn="r" fontAlgn="b"/>
                      <a:r>
                        <a:rPr lang="en-GB" sz="1800" b="0" i="0" u="none" strike="noStrike">
                          <a:solidFill>
                            <a:srgbClr val="000000"/>
                          </a:solidFill>
                          <a:effectLst/>
                          <a:latin typeface="Calibri" panose="020F0502020204030204" pitchFamily="34" charset="0"/>
                        </a:rPr>
                        <a:t>PM</a:t>
                      </a:r>
                    </a:p>
                  </a:txBody>
                  <a:tcPr marL="0" marR="0" marT="0" marB="0" anchor="b">
                    <a:lnL>
                      <a:noFill/>
                    </a:lnL>
                    <a:lnR>
                      <a:noFill/>
                    </a:lnR>
                    <a:lnT>
                      <a:noFill/>
                    </a:lnT>
                    <a:lnB>
                      <a:noFill/>
                    </a:lnB>
                    <a:solidFill>
                      <a:srgbClr val="BDD6EE"/>
                    </a:solidFill>
                  </a:tcPr>
                </a:tc>
                <a:tc>
                  <a:txBody>
                    <a:bodyPr/>
                    <a:lstStyle/>
                    <a:p>
                      <a:pPr algn="r" fontAlgn="b"/>
                      <a:r>
                        <a:rPr lang="en-GB" sz="1800" b="0" i="0" u="none" strike="noStrike">
                          <a:solidFill>
                            <a:srgbClr val="000000"/>
                          </a:solidFill>
                          <a:effectLst/>
                          <a:latin typeface="Calibri" panose="020F0502020204030204" pitchFamily="34" charset="0"/>
                        </a:rPr>
                        <a:t>PM</a:t>
                      </a:r>
                    </a:p>
                  </a:txBody>
                  <a:tcPr marL="0" marR="0" marT="0" marB="0" anchor="b">
                    <a:lnL>
                      <a:noFill/>
                    </a:lnL>
                    <a:lnR>
                      <a:noFill/>
                    </a:lnR>
                    <a:lnT>
                      <a:noFill/>
                    </a:lnT>
                    <a:lnB>
                      <a:noFill/>
                    </a:lnB>
                    <a:solidFill>
                      <a:srgbClr val="BDD6EE"/>
                    </a:solidFill>
                  </a:tcPr>
                </a:tc>
                <a:tc>
                  <a:txBody>
                    <a:bodyPr/>
                    <a:lstStyle/>
                    <a:p>
                      <a:pPr algn="r" fontAlgn="b"/>
                      <a:r>
                        <a:rPr lang="en-GB" sz="1800" b="0" i="0" u="none" strike="noStrike">
                          <a:solidFill>
                            <a:srgbClr val="000000"/>
                          </a:solidFill>
                          <a:effectLst/>
                          <a:latin typeface="Calibri" panose="020F0502020204030204" pitchFamily="34" charset="0"/>
                        </a:rPr>
                        <a:t>PM</a:t>
                      </a:r>
                    </a:p>
                  </a:txBody>
                  <a:tcPr marL="0" marR="0" marT="0" marB="0" anchor="b">
                    <a:lnL>
                      <a:noFill/>
                    </a:lnL>
                    <a:lnR>
                      <a:noFill/>
                    </a:lnR>
                    <a:lnT>
                      <a:noFill/>
                    </a:lnT>
                    <a:lnB>
                      <a:noFill/>
                    </a:lnB>
                    <a:solidFill>
                      <a:srgbClr val="BDD6EE"/>
                    </a:solidFill>
                  </a:tcPr>
                </a:tc>
                <a:tc>
                  <a:txBody>
                    <a:bodyPr/>
                    <a:lstStyle/>
                    <a:p>
                      <a:pPr algn="r" fontAlgn="b"/>
                      <a:r>
                        <a:rPr lang="en-GB" sz="1800" b="0" i="0" u="none" strike="noStrike">
                          <a:solidFill>
                            <a:srgbClr val="000000"/>
                          </a:solidFill>
                          <a:effectLst/>
                          <a:latin typeface="Calibri" panose="020F0502020204030204" pitchFamily="34" charset="0"/>
                        </a:rPr>
                        <a:t>PM</a:t>
                      </a:r>
                    </a:p>
                  </a:txBody>
                  <a:tcPr marL="0" marR="0" marT="0" marB="0" anchor="b">
                    <a:lnL>
                      <a:noFill/>
                    </a:lnL>
                    <a:lnR>
                      <a:noFill/>
                    </a:lnR>
                    <a:lnT>
                      <a:noFill/>
                    </a:lnT>
                    <a:lnB>
                      <a:noFill/>
                    </a:lnB>
                    <a:solidFill>
                      <a:srgbClr val="BDD6EE"/>
                    </a:solidFill>
                  </a:tcPr>
                </a:tc>
                <a:tc>
                  <a:txBody>
                    <a:bodyPr/>
                    <a:lstStyle/>
                    <a:p>
                      <a:pPr algn="r" fontAlgn="b"/>
                      <a:r>
                        <a:rPr lang="en-GB" sz="1800" b="0" i="0" u="none" strike="noStrike">
                          <a:solidFill>
                            <a:srgbClr val="000000"/>
                          </a:solidFill>
                          <a:effectLst/>
                          <a:latin typeface="Calibri" panose="020F0502020204030204" pitchFamily="34" charset="0"/>
                        </a:rPr>
                        <a:t>PM</a:t>
                      </a:r>
                    </a:p>
                  </a:txBody>
                  <a:tcPr marL="0" marR="0" marT="0" marB="0" anchor="b">
                    <a:lnL>
                      <a:noFill/>
                    </a:lnL>
                    <a:lnR>
                      <a:noFill/>
                    </a:lnR>
                    <a:lnT>
                      <a:noFill/>
                    </a:lnT>
                    <a:lnB>
                      <a:noFill/>
                    </a:lnB>
                    <a:solidFill>
                      <a:srgbClr val="BDD6EE"/>
                    </a:solidFill>
                  </a:tcPr>
                </a:tc>
                <a:tc>
                  <a:txBody>
                    <a:bodyPr/>
                    <a:lstStyle/>
                    <a:p>
                      <a:pPr algn="r" fontAlgn="b"/>
                      <a:r>
                        <a:rPr lang="en-GB" sz="1800" b="0" i="0" u="none" strike="noStrike" dirty="0">
                          <a:solidFill>
                            <a:srgbClr val="000000"/>
                          </a:solidFill>
                          <a:effectLst/>
                          <a:latin typeface="Calibri" panose="020F0502020204030204" pitchFamily="34" charset="0"/>
                        </a:rPr>
                        <a:t>PM</a:t>
                      </a:r>
                    </a:p>
                  </a:txBody>
                  <a:tcPr marL="0" marR="0" marT="0" marB="0" anchor="b">
                    <a:lnL>
                      <a:noFill/>
                    </a:lnL>
                    <a:lnR>
                      <a:noFill/>
                    </a:lnR>
                    <a:lnT>
                      <a:noFill/>
                    </a:lnT>
                    <a:lnB>
                      <a:noFill/>
                    </a:lnB>
                    <a:solidFill>
                      <a:srgbClr val="BDD6EE"/>
                    </a:solidFill>
                  </a:tcPr>
                </a:tc>
                <a:extLst>
                  <a:ext uri="{0D108BD9-81ED-4DB2-BD59-A6C34878D82A}">
                    <a16:rowId xmlns:a16="http://schemas.microsoft.com/office/drawing/2014/main" val="781269943"/>
                  </a:ext>
                </a:extLst>
              </a:tr>
              <a:tr h="293844">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GB" sz="1600" b="1" i="0" u="none" strike="noStrike" dirty="0" smtClean="0">
                          <a:solidFill>
                            <a:srgbClr val="000000"/>
                          </a:solidFill>
                          <a:effectLst/>
                          <a:latin typeface="Calibri" panose="020F0502020204030204" pitchFamily="34" charset="0"/>
                        </a:rPr>
                        <a:t>Research Infra Alignment</a:t>
                      </a:r>
                      <a:r>
                        <a:rPr lang="en-GB" sz="1600" b="1" i="0" u="none" strike="noStrike" baseline="0" dirty="0" smtClean="0">
                          <a:solidFill>
                            <a:srgbClr val="000000"/>
                          </a:solidFill>
                          <a:effectLst/>
                          <a:latin typeface="Calibri" panose="020F0502020204030204" pitchFamily="34" charset="0"/>
                        </a:rPr>
                        <a:t> (Nikhef)</a:t>
                      </a:r>
                      <a:endParaRPr lang="en-GB" sz="1600" b="1" i="0" u="none" strike="noStrike" dirty="0" smtClean="0">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r" fontAlgn="b"/>
                      <a:endParaRPr lang="en-GB" sz="1800" b="1" i="1"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n-GB" sz="1800" b="1" i="1" u="none" strike="noStrike" dirty="0">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n-GB" sz="1800" b="1" i="1" u="none" strike="noStrike" dirty="0">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n-GB" sz="1800" b="1" i="1" u="none" strike="noStrike" dirty="0">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n-GB" sz="1800" b="1" i="1" u="none" strike="noStrike" dirty="0">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n-GB" sz="1800" b="1" i="1" u="none" strike="noStrike" dirty="0">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n-GB" sz="1800" b="1" i="1" u="none" strike="noStrike" dirty="0">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n-GB" sz="1800" b="1" i="1" u="none" strike="noStrike" dirty="0">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n-GB" sz="1800" b="1" i="1" u="none" strike="noStrike" dirty="0">
                        <a:solidFill>
                          <a:srgbClr val="000000"/>
                        </a:solidFill>
                        <a:effectLst/>
                        <a:latin typeface="Calibri" panose="020F0502020204030204" pitchFamily="34" charset="0"/>
                      </a:endParaRPr>
                    </a:p>
                  </a:txBody>
                  <a:tcPr marL="0" marR="0" marT="0" marB="0" anchor="b">
                    <a:lnL>
                      <a:noFill/>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n-GB" sz="1800" b="1" i="1" u="none" strike="noStrike" dirty="0">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r>
                        <a:rPr lang="en-GB" sz="1800" b="1" i="0" u="none" strike="noStrike" dirty="0">
                          <a:solidFill>
                            <a:srgbClr val="000000"/>
                          </a:solidFill>
                          <a:effectLst/>
                          <a:latin typeface="Calibri" panose="020F0502020204030204" pitchFamily="34" charset="0"/>
                        </a:rPr>
                        <a:t>21</a:t>
                      </a:r>
                    </a:p>
                  </a:txBody>
                  <a:tcPr marL="0" marR="0" marT="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5658811"/>
                  </a:ext>
                </a:extLst>
              </a:tr>
              <a:tr h="293844">
                <a:tc>
                  <a:txBody>
                    <a:bodyPr/>
                    <a:lstStyle/>
                    <a:p>
                      <a:pPr algn="l" fontAlgn="b"/>
                      <a:r>
                        <a:rPr lang="en-GB" sz="1600" b="0" i="0" u="none" strike="noStrike" dirty="0">
                          <a:solidFill>
                            <a:srgbClr val="000000"/>
                          </a:solidFill>
                          <a:effectLst/>
                          <a:latin typeface="Calibri" panose="020F0502020204030204" pitchFamily="34" charset="0"/>
                        </a:rPr>
                        <a:t>Operational Trust for Proxies</a:t>
                      </a: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6004285"/>
                  </a:ext>
                </a:extLst>
              </a:tr>
              <a:tr h="293844">
                <a:tc>
                  <a:txBody>
                    <a:bodyPr/>
                    <a:lstStyle/>
                    <a:p>
                      <a:pPr algn="l" fontAlgn="b"/>
                      <a:r>
                        <a:rPr lang="en-GB" sz="1600" b="0" i="0" u="none" strike="noStrike" dirty="0" smtClean="0">
                          <a:solidFill>
                            <a:srgbClr val="000000"/>
                          </a:solidFill>
                          <a:effectLst/>
                          <a:latin typeface="Calibri" panose="020F0502020204030204" pitchFamily="34" charset="0"/>
                        </a:rPr>
                        <a:t>‘</a:t>
                      </a:r>
                      <a:r>
                        <a:rPr lang="en-GB" sz="1600" b="0" i="0" u="none" strike="noStrike" dirty="0" err="1" smtClean="0">
                          <a:solidFill>
                            <a:srgbClr val="000000"/>
                          </a:solidFill>
                          <a:effectLst/>
                          <a:latin typeface="Calibri" panose="020F0502020204030204" pitchFamily="34" charset="0"/>
                        </a:rPr>
                        <a:t>Snctfi</a:t>
                      </a:r>
                      <a:r>
                        <a:rPr lang="en-GB" sz="1600" b="0" i="0" u="none" strike="noStrike" dirty="0" smtClean="0">
                          <a:solidFill>
                            <a:srgbClr val="000000"/>
                          </a:solidFill>
                          <a:effectLst/>
                          <a:latin typeface="Calibri" panose="020F0502020204030204" pitchFamily="34" charset="0"/>
                        </a:rPr>
                        <a:t>’ </a:t>
                      </a:r>
                      <a:r>
                        <a:rPr lang="en-GB" sz="1600" b="0" i="0" u="none" strike="noStrike" dirty="0">
                          <a:solidFill>
                            <a:srgbClr val="000000"/>
                          </a:solidFill>
                          <a:effectLst/>
                          <a:latin typeface="Calibri" panose="020F0502020204030204" pitchFamily="34" charset="0"/>
                        </a:rPr>
                        <a:t>R&amp;E </a:t>
                      </a:r>
                      <a:r>
                        <a:rPr lang="en-GB" sz="1600" b="0" i="0" u="none" strike="noStrike" dirty="0" smtClean="0">
                          <a:solidFill>
                            <a:srgbClr val="000000"/>
                          </a:solidFill>
                          <a:effectLst/>
                          <a:latin typeface="Calibri" panose="020F0502020204030204" pitchFamily="34" charset="0"/>
                        </a:rPr>
                        <a:t>Baselining</a:t>
                      </a:r>
                      <a:r>
                        <a:rPr lang="en-GB" sz="1600" b="0" i="0" u="none" strike="noStrike" baseline="0" dirty="0" smtClean="0">
                          <a:solidFill>
                            <a:srgbClr val="000000"/>
                          </a:solidFill>
                          <a:effectLst/>
                          <a:latin typeface="Calibri" panose="020F0502020204030204" pitchFamily="34" charset="0"/>
                        </a:rPr>
                        <a:t> &amp; </a:t>
                      </a:r>
                      <a:r>
                        <a:rPr lang="en-GB" sz="1600" b="0" i="0" u="none" strike="noStrike" dirty="0" smtClean="0">
                          <a:solidFill>
                            <a:srgbClr val="000000"/>
                          </a:solidFill>
                          <a:effectLst/>
                          <a:latin typeface="Calibri" panose="020F0502020204030204" pitchFamily="34" charset="0"/>
                        </a:rPr>
                        <a:t>Integration</a:t>
                      </a:r>
                      <a:endParaRPr lang="en-GB" sz="1600" b="0" i="0" u="none" strike="noStrike" dirty="0">
                        <a:solidFill>
                          <a:srgbClr val="000000"/>
                        </a:solidFill>
                        <a:effectLst/>
                        <a:latin typeface="Calibri" panose="020F0502020204030204" pitchFamily="34" charset="0"/>
                      </a:endParaRP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a:noFill/>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8650255"/>
                  </a:ext>
                </a:extLst>
              </a:tr>
              <a:tr h="541100">
                <a:tc>
                  <a:txBody>
                    <a:bodyPr/>
                    <a:lstStyle/>
                    <a:p>
                      <a:pPr algn="l" fontAlgn="b"/>
                      <a:r>
                        <a:rPr lang="en-US" sz="1600" b="0" i="0" u="none" strike="noStrike" dirty="0">
                          <a:solidFill>
                            <a:srgbClr val="000000"/>
                          </a:solidFill>
                          <a:effectLst/>
                          <a:latin typeface="Calibri" panose="020F0502020204030204" pitchFamily="34" charset="0"/>
                        </a:rPr>
                        <a:t>Models for Cross-Infra AUP </a:t>
                      </a:r>
                      <a:r>
                        <a:rPr lang="en-US" sz="1600" b="0" i="0" u="none" strike="noStrike" dirty="0" smtClean="0">
                          <a:solidFill>
                            <a:srgbClr val="000000"/>
                          </a:solidFill>
                          <a:effectLst/>
                          <a:latin typeface="Calibri" panose="020F0502020204030204" pitchFamily="34" charset="0"/>
                        </a:rPr>
                        <a:t/>
                      </a:r>
                      <a:br>
                        <a:rPr lang="en-US" sz="1600" b="0" i="0" u="none" strike="noStrike" dirty="0" smtClean="0">
                          <a:solidFill>
                            <a:srgbClr val="000000"/>
                          </a:solidFill>
                          <a:effectLst/>
                          <a:latin typeface="Calibri" panose="020F0502020204030204" pitchFamily="34" charset="0"/>
                        </a:rPr>
                      </a:br>
                      <a:r>
                        <a:rPr lang="en-US" sz="1600" b="0" i="0" u="none" strike="noStrike" dirty="0" smtClean="0">
                          <a:solidFill>
                            <a:srgbClr val="000000"/>
                          </a:solidFill>
                          <a:effectLst/>
                          <a:latin typeface="Calibri" panose="020F0502020204030204" pitchFamily="34" charset="0"/>
                        </a:rPr>
                        <a:t>  &amp; </a:t>
                      </a:r>
                      <a:r>
                        <a:rPr lang="en-US" sz="1600" b="0" i="0" u="none" strike="noStrike" dirty="0">
                          <a:solidFill>
                            <a:srgbClr val="000000"/>
                          </a:solidFill>
                          <a:effectLst/>
                          <a:latin typeface="Calibri" panose="020F0502020204030204" pitchFamily="34" charset="0"/>
                        </a:rPr>
                        <a:t>Privacy Notices</a:t>
                      </a: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a:noFill/>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2593620"/>
                  </a:ext>
                </a:extLst>
              </a:tr>
              <a:tr h="293844">
                <a:tc>
                  <a:txBody>
                    <a:bodyPr/>
                    <a:lstStyle/>
                    <a:p>
                      <a:pPr algn="l" fontAlgn="b"/>
                      <a:r>
                        <a:rPr lang="en-GB" sz="1600" b="1" i="0" u="none" strike="noStrike" dirty="0" smtClean="0">
                          <a:solidFill>
                            <a:srgbClr val="000000"/>
                          </a:solidFill>
                          <a:effectLst/>
                          <a:latin typeface="Calibri" panose="020F0502020204030204" pitchFamily="34" charset="0"/>
                        </a:rPr>
                        <a:t>User-centric Trust Alignment</a:t>
                      </a:r>
                      <a:r>
                        <a:rPr lang="en-GB" sz="1600" b="1" i="0" u="none" strike="noStrike" baseline="0" dirty="0" smtClean="0">
                          <a:solidFill>
                            <a:srgbClr val="000000"/>
                          </a:solidFill>
                          <a:effectLst/>
                          <a:latin typeface="Calibri" panose="020F0502020204030204" pitchFamily="34" charset="0"/>
                        </a:rPr>
                        <a:t> </a:t>
                      </a:r>
                      <a:r>
                        <a:rPr lang="en-GB" sz="1600" b="1" i="0" u="none" strike="noStrike" dirty="0" smtClean="0">
                          <a:solidFill>
                            <a:srgbClr val="000000"/>
                          </a:solidFill>
                          <a:effectLst/>
                          <a:latin typeface="Calibri" panose="020F0502020204030204" pitchFamily="34" charset="0"/>
                        </a:rPr>
                        <a:t>(RAL)</a:t>
                      </a:r>
                      <a:endParaRPr lang="en-GB" sz="1600" b="1" i="0" u="none" strike="noStrike" dirty="0">
                        <a:solidFill>
                          <a:srgbClr val="000000"/>
                        </a:solidFill>
                        <a:effectLst/>
                        <a:latin typeface="Calibri" panose="020F0502020204030204" pitchFamily="34" charset="0"/>
                      </a:endParaRPr>
                    </a:p>
                  </a:txBody>
                  <a:tcPr marL="0" marR="0" marT="0" marB="0">
                    <a:lnL>
                      <a:noFill/>
                    </a:lnL>
                    <a:lnR w="127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r" fontAlgn="b"/>
                      <a:endParaRPr lang="en-GB" sz="1800" b="1" i="1"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n-GB" sz="1800" b="1" i="1" u="none" strike="noStrike" dirty="0">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n-GB" sz="1800" b="1" i="1" u="none" strike="noStrike" dirty="0">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n-GB" sz="1800" b="1" i="1" u="none" strike="noStrike" dirty="0">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n-GB" sz="1800" b="1" i="1" u="none" strike="noStrike" dirty="0">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n-GB" sz="1800" b="1" i="1" u="none" strike="noStrike" dirty="0">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n-GB" sz="1800" b="1" i="1" u="none" strike="noStrike" dirty="0">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n-GB" sz="1800" b="1" i="1" u="none" strike="noStrike" dirty="0">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n-GB" sz="1800" b="1" i="1" u="none" strike="noStrike" dirty="0">
                        <a:solidFill>
                          <a:srgbClr val="000000"/>
                        </a:solidFill>
                        <a:effectLst/>
                        <a:latin typeface="Calibri" panose="020F0502020204030204" pitchFamily="34" charset="0"/>
                      </a:endParaRPr>
                    </a:p>
                  </a:txBody>
                  <a:tcPr marL="0" marR="0" marT="0" marB="0" anchor="b">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n-GB" sz="1800" b="1" i="1" u="none" strike="noStrike" dirty="0">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r>
                        <a:rPr lang="en-GB" sz="1800" b="1" i="0" u="none" strike="noStrike" dirty="0">
                          <a:solidFill>
                            <a:srgbClr val="000000"/>
                          </a:solidFill>
                          <a:effectLst/>
                          <a:latin typeface="Calibri" panose="020F0502020204030204" pitchFamily="34" charset="0"/>
                        </a:rPr>
                        <a:t>26</a:t>
                      </a: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2030061"/>
                  </a:ext>
                </a:extLst>
              </a:tr>
              <a:tr h="293844">
                <a:tc rowSpan="2">
                  <a:txBody>
                    <a:bodyPr/>
                    <a:lstStyle/>
                    <a:p>
                      <a:pPr algn="l" fontAlgn="b"/>
                      <a:r>
                        <a:rPr lang="en-GB" sz="1600" b="0" i="0" u="none" strike="noStrike" dirty="0">
                          <a:solidFill>
                            <a:srgbClr val="000000"/>
                          </a:solidFill>
                          <a:effectLst/>
                          <a:latin typeface="Calibri" panose="020F0502020204030204" pitchFamily="34" charset="0"/>
                        </a:rPr>
                        <a:t>Lightweight </a:t>
                      </a:r>
                      <a:r>
                        <a:rPr lang="en-GB" sz="1600" b="0" i="0" u="none" strike="noStrike" dirty="0" smtClean="0">
                          <a:solidFill>
                            <a:srgbClr val="000000"/>
                          </a:solidFill>
                          <a:effectLst/>
                          <a:latin typeface="Calibri" panose="020F0502020204030204" pitchFamily="34" charset="0"/>
                        </a:rPr>
                        <a:t/>
                      </a:r>
                      <a:br>
                        <a:rPr lang="en-GB" sz="1600" b="0" i="0" u="none" strike="noStrike" dirty="0" smtClean="0">
                          <a:solidFill>
                            <a:srgbClr val="000000"/>
                          </a:solidFill>
                          <a:effectLst/>
                          <a:latin typeface="Calibri" panose="020F0502020204030204" pitchFamily="34" charset="0"/>
                        </a:rPr>
                      </a:br>
                      <a:r>
                        <a:rPr lang="en-GB" sz="1600" b="0" i="0" u="none" strike="noStrike" dirty="0" smtClean="0">
                          <a:solidFill>
                            <a:srgbClr val="000000"/>
                          </a:solidFill>
                          <a:effectLst/>
                          <a:latin typeface="Calibri" panose="020F0502020204030204" pitchFamily="34" charset="0"/>
                        </a:rPr>
                        <a:t>  Community </a:t>
                      </a:r>
                      <a:r>
                        <a:rPr lang="en-GB" sz="1600" b="0" i="0" u="none" strike="noStrike" dirty="0">
                          <a:solidFill>
                            <a:srgbClr val="000000"/>
                          </a:solidFill>
                          <a:effectLst/>
                          <a:latin typeface="Calibri" panose="020F0502020204030204" pitchFamily="34" charset="0"/>
                        </a:rPr>
                        <a:t>Management Policy</a:t>
                      </a: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12700" cap="flat" cmpd="sng" algn="ctr">
                      <a:solidFill>
                        <a:schemeClr val="tx1"/>
                      </a:solidFill>
                      <a:prstDash val="solid"/>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smtClean="0">
                        <a:solidFill>
                          <a:srgbClr val="000000"/>
                        </a:solidFill>
                        <a:effectLst/>
                        <a:latin typeface="Calibri" panose="020F0502020204030204" pitchFamily="34" charset="0"/>
                      </a:endParaRPr>
                    </a:p>
                    <a:p>
                      <a:pPr algn="r" fontAlgn="b"/>
                      <a:endParaRPr lang="en-GB" sz="1800" b="0"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2570621"/>
                  </a:ext>
                </a:extLst>
              </a:tr>
              <a:tr h="293844">
                <a:tc vMerge="1">
                  <a:txBody>
                    <a:bodyPr/>
                    <a:lstStyle/>
                    <a:p>
                      <a:endParaRPr lang="en-GB"/>
                    </a:p>
                  </a:txBody>
                  <a:tcPr/>
                </a:tc>
                <a:tc>
                  <a:txBody>
                    <a:bodyPr/>
                    <a:lstStyle/>
                    <a:p>
                      <a:pPr algn="l" fontAlgn="b"/>
                      <a:endParaRPr lang="en-GB" sz="1800" b="0" i="0" u="none" strike="noStrike">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endParaRPr lang="en-GB" sz="1800" b="0" i="0" u="none" strike="noStrike">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1800" b="0" i="0" u="none" strike="noStrike">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extLst>
                  <a:ext uri="{0D108BD9-81ED-4DB2-BD59-A6C34878D82A}">
                    <a16:rowId xmlns:a16="http://schemas.microsoft.com/office/drawing/2014/main" val="1449315262"/>
                  </a:ext>
                </a:extLst>
              </a:tr>
              <a:tr h="293844">
                <a:tc rowSpan="2">
                  <a:txBody>
                    <a:bodyPr/>
                    <a:lstStyle/>
                    <a:p>
                      <a:pPr algn="l" fontAlgn="b"/>
                      <a:r>
                        <a:rPr lang="en-GB" sz="1600" b="0" i="0" u="none" strike="noStrike" dirty="0">
                          <a:solidFill>
                            <a:srgbClr val="000000"/>
                          </a:solidFill>
                          <a:effectLst/>
                          <a:latin typeface="Calibri" panose="020F0502020204030204" pitchFamily="34" charset="0"/>
                        </a:rPr>
                        <a:t>Guideline for </a:t>
                      </a:r>
                      <a:r>
                        <a:rPr lang="en-GB" sz="1600" b="0" i="0" u="none" strike="noStrike" dirty="0" smtClean="0">
                          <a:solidFill>
                            <a:srgbClr val="000000"/>
                          </a:solidFill>
                          <a:effectLst/>
                          <a:latin typeface="Calibri" panose="020F0502020204030204" pitchFamily="34" charset="0"/>
                        </a:rPr>
                        <a:t/>
                      </a:r>
                      <a:br>
                        <a:rPr lang="en-GB" sz="1600" b="0" i="0" u="none" strike="noStrike" dirty="0" smtClean="0">
                          <a:solidFill>
                            <a:srgbClr val="000000"/>
                          </a:solidFill>
                          <a:effectLst/>
                          <a:latin typeface="Calibri" panose="020F0502020204030204" pitchFamily="34" charset="0"/>
                        </a:rPr>
                      </a:br>
                      <a:r>
                        <a:rPr lang="en-GB" sz="1600" b="0" i="0" u="none" strike="noStrike" dirty="0" smtClean="0">
                          <a:solidFill>
                            <a:srgbClr val="000000"/>
                          </a:solidFill>
                          <a:effectLst/>
                          <a:latin typeface="Calibri" panose="020F0502020204030204" pitchFamily="34" charset="0"/>
                        </a:rPr>
                        <a:t>  Novel </a:t>
                      </a:r>
                      <a:r>
                        <a:rPr lang="en-GB" sz="1600" b="0" i="0" u="none" strike="noStrike" dirty="0">
                          <a:solidFill>
                            <a:srgbClr val="000000"/>
                          </a:solidFill>
                          <a:effectLst/>
                          <a:latin typeface="Calibri" panose="020F0502020204030204" pitchFamily="34" charset="0"/>
                        </a:rPr>
                        <a:t>Federation Models</a:t>
                      </a: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rowSpan="2">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94094270"/>
                  </a:ext>
                </a:extLst>
              </a:tr>
              <a:tr h="293844">
                <a:tc vMerge="1">
                  <a:txBody>
                    <a:bodyPr/>
                    <a:lstStyle/>
                    <a:p>
                      <a:endParaRPr lang="en-GB"/>
                    </a:p>
                  </a:txBody>
                  <a:tcPr/>
                </a:tc>
                <a:tc>
                  <a:txBody>
                    <a:bodyPr/>
                    <a:lstStyle/>
                    <a:p>
                      <a:pPr algn="r" fontAlgn="b"/>
                      <a:endParaRPr lang="en-GB" sz="1800" b="0"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1800" b="0" i="0" u="none" strike="noStrike">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extLst>
                  <a:ext uri="{0D108BD9-81ED-4DB2-BD59-A6C34878D82A}">
                    <a16:rowId xmlns:a16="http://schemas.microsoft.com/office/drawing/2014/main" val="75492308"/>
                  </a:ext>
                </a:extLst>
              </a:tr>
              <a:tr h="293844">
                <a:tc>
                  <a:txBody>
                    <a:bodyPr/>
                    <a:lstStyle/>
                    <a:p>
                      <a:pPr algn="l" fontAlgn="b"/>
                      <a:r>
                        <a:rPr lang="en-US" sz="1600" b="0" i="0" u="none" strike="noStrike" dirty="0">
                          <a:solidFill>
                            <a:srgbClr val="000000"/>
                          </a:solidFill>
                          <a:effectLst/>
                          <a:latin typeface="Calibri" panose="020F0502020204030204" pitchFamily="34" charset="0"/>
                        </a:rPr>
                        <a:t>Assurance in Research through </a:t>
                      </a:r>
                      <a:r>
                        <a:rPr lang="en-US" sz="1600" b="0" i="0" u="none" strike="noStrike" dirty="0" err="1">
                          <a:solidFill>
                            <a:srgbClr val="000000"/>
                          </a:solidFill>
                          <a:effectLst/>
                          <a:latin typeface="Calibri" panose="020F0502020204030204" pitchFamily="34" charset="0"/>
                        </a:rPr>
                        <a:t>eID</a:t>
                      </a:r>
                      <a:endParaRPr lang="en-US" sz="1600" b="0" i="0" u="none" strike="noStrike" dirty="0">
                        <a:solidFill>
                          <a:srgbClr val="000000"/>
                        </a:solidFill>
                        <a:effectLst/>
                        <a:latin typeface="Calibri" panose="020F0502020204030204" pitchFamily="34" charset="0"/>
                      </a:endParaRP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12700" cap="flat" cmpd="sng" algn="ctr">
                      <a:solidFill>
                        <a:schemeClr val="tx1"/>
                      </a:solidFill>
                      <a:prstDash val="solid"/>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02057595"/>
                  </a:ext>
                </a:extLst>
              </a:tr>
              <a:tr h="293844">
                <a:tc>
                  <a:txBody>
                    <a:bodyPr/>
                    <a:lstStyle/>
                    <a:p>
                      <a:pPr algn="l" fontAlgn="b"/>
                      <a:r>
                        <a:rPr lang="en-GB" sz="1600" b="0" i="0" u="none" strike="noStrike" dirty="0">
                          <a:solidFill>
                            <a:srgbClr val="000000"/>
                          </a:solidFill>
                          <a:effectLst/>
                          <a:latin typeface="Calibri" panose="020F0502020204030204" pitchFamily="34" charset="0"/>
                        </a:rPr>
                        <a:t>FIM4R Policy Evolution</a:t>
                      </a: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3141617"/>
                  </a:ext>
                </a:extLst>
              </a:tr>
              <a:tr h="293844">
                <a:tc>
                  <a:txBody>
                    <a:bodyPr/>
                    <a:lstStyle/>
                    <a:p>
                      <a:pPr algn="l" fontAlgn="b"/>
                      <a:endParaRPr lang="en-GB" sz="1600" b="0" i="0" u="none" strike="noStrike" dirty="0">
                        <a:solidFill>
                          <a:srgbClr val="000000"/>
                        </a:solidFill>
                        <a:effectLst/>
                        <a:latin typeface="Calibri" panose="020F0502020204030204" pitchFamily="34" charset="0"/>
                      </a:endParaRPr>
                    </a:p>
                  </a:txBody>
                  <a:tcPr marL="0" marR="0" marT="0" marB="0" anchor="b">
                    <a:lnL>
                      <a:noFill/>
                    </a:lnL>
                    <a:lnR w="12700" cap="flat" cmpd="sng" algn="ctr">
                      <a:noFill/>
                      <a:prstDash val="solid"/>
                      <a:round/>
                      <a:headEnd type="none" w="med" len="med"/>
                      <a:tailEnd type="none" w="med" len="med"/>
                    </a:lnR>
                    <a:lnT>
                      <a:noFill/>
                    </a:lnT>
                    <a:lnB>
                      <a:noFill/>
                    </a:lnB>
                  </a:tcPr>
                </a:tc>
                <a:tc>
                  <a:txBody>
                    <a:bodyPr/>
                    <a:lstStyle/>
                    <a:p>
                      <a:pPr algn="r" fontAlgn="b"/>
                      <a:endParaRPr lang="en-GB" sz="1800" b="1"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p>
                      <a:pPr algn="r" fontAlgn="b"/>
                      <a:endParaRPr lang="en-GB" sz="1800" b="1"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p>
                      <a:pPr algn="r" fontAlgn="b"/>
                      <a:endParaRPr lang="en-GB" sz="1800" b="1"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p>
                      <a:pPr algn="r" fontAlgn="b"/>
                      <a:endParaRPr lang="en-GB" sz="1800" b="1"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p>
                      <a:pPr algn="r" fontAlgn="b"/>
                      <a:endParaRPr lang="en-GB" sz="1800" b="1"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p>
                      <a:pPr algn="r" fontAlgn="b"/>
                      <a:endParaRPr lang="en-GB" sz="1800" b="1"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p>
                      <a:pPr algn="r" fontAlgn="b"/>
                      <a:endParaRPr lang="en-GB" sz="1800" b="1"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p>
                      <a:pPr algn="r" fontAlgn="b"/>
                      <a:endParaRPr lang="en-GB" sz="1800" b="1"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p>
                      <a:pPr algn="r" fontAlgn="b"/>
                      <a:endParaRPr lang="en-GB" sz="1800" b="1"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p>
                      <a:pPr algn="r" fontAlgn="b"/>
                      <a:endParaRPr lang="en-GB" sz="1800" b="1" i="0" u="none" strike="noStrike" dirty="0">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p>
                      <a:pPr algn="r" fontAlgn="b"/>
                      <a:r>
                        <a:rPr lang="en-GB" sz="1800" b="1" i="0" u="none" strike="noStrike" dirty="0">
                          <a:solidFill>
                            <a:srgbClr val="000000"/>
                          </a:solidFill>
                          <a:effectLst/>
                          <a:latin typeface="Calibri" panose="020F0502020204030204" pitchFamily="34" charset="0"/>
                        </a:rPr>
                        <a:t>47</a:t>
                      </a: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FD9"/>
                    </a:solidFill>
                  </a:tcPr>
                </a:tc>
                <a:extLst>
                  <a:ext uri="{0D108BD9-81ED-4DB2-BD59-A6C34878D82A}">
                    <a16:rowId xmlns:a16="http://schemas.microsoft.com/office/drawing/2014/main" val="3818581379"/>
                  </a:ext>
                </a:extLst>
              </a:tr>
            </a:tbl>
          </a:graphicData>
        </a:graphic>
      </p:graphicFrame>
      <p:sp>
        <p:nvSpPr>
          <p:cNvPr id="3" name="Slide Number Placeholder 2"/>
          <p:cNvSpPr>
            <a:spLocks noGrp="1"/>
          </p:cNvSpPr>
          <p:nvPr>
            <p:ph type="sldNum" sz="quarter" idx="12"/>
          </p:nvPr>
        </p:nvSpPr>
        <p:spPr/>
        <p:txBody>
          <a:bodyPr/>
          <a:lstStyle/>
          <a:p>
            <a:fld id="{6F576E6A-F32A-4612-884C-86870357C6B4}" type="slidenum">
              <a:rPr lang="en-GB" smtClean="0"/>
              <a:pPr/>
              <a:t>21</a:t>
            </a:fld>
            <a:endParaRPr lang="en-GB"/>
          </a:p>
        </p:txBody>
      </p:sp>
      <p:sp>
        <p:nvSpPr>
          <p:cNvPr id="4" name="Title 3"/>
          <p:cNvSpPr>
            <a:spLocks noGrp="1"/>
          </p:cNvSpPr>
          <p:nvPr>
            <p:ph type="title"/>
          </p:nvPr>
        </p:nvSpPr>
        <p:spPr/>
        <p:txBody>
          <a:bodyPr/>
          <a:lstStyle/>
          <a:p>
            <a:r>
              <a:rPr lang="en-GB" dirty="0" smtClean="0"/>
              <a:t>A (very) distributed activity – let’s go and ensure a joint coherent output!</a:t>
            </a:r>
            <a:endParaRPr lang="en-GB" dirty="0"/>
          </a:p>
        </p:txBody>
      </p:sp>
    </p:spTree>
    <p:extLst>
      <p:ext uri="{BB962C8B-B14F-4D97-AF65-F5344CB8AC3E}">
        <p14:creationId xmlns:p14="http://schemas.microsoft.com/office/powerpoint/2010/main" val="9960191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2"/>
            <a:ext cx="10909300" cy="4966687"/>
          </a:xfrm>
        </p:spPr>
        <p:txBody>
          <a:bodyPr>
            <a:normAutofit lnSpcReduction="10000"/>
          </a:bodyPr>
          <a:lstStyle/>
          <a:p>
            <a:pPr marL="0" indent="0">
              <a:lnSpc>
                <a:spcPct val="110000"/>
              </a:lnSpc>
              <a:buNone/>
            </a:pPr>
            <a:r>
              <a:rPr lang="en-US" sz="2000" b="1" dirty="0" smtClean="0"/>
              <a:t>Infrastructure </a:t>
            </a:r>
            <a:r>
              <a:rPr lang="en-US" sz="2000" b="1" dirty="0"/>
              <a:t>alignment and policy </a:t>
            </a:r>
            <a:r>
              <a:rPr lang="en-GB" sz="2000" b="1" dirty="0" smtClean="0"/>
              <a:t>harmonisation: ‘helping out the proxy’</a:t>
            </a:r>
            <a:endParaRPr lang="en-GB" sz="2000" dirty="0" smtClean="0"/>
          </a:p>
          <a:p>
            <a:pPr>
              <a:lnSpc>
                <a:spcPct val="110000"/>
              </a:lnSpc>
            </a:pPr>
            <a:r>
              <a:rPr lang="en-US" sz="2000" b="1" dirty="0" smtClean="0">
                <a:solidFill>
                  <a:srgbClr val="F6791C"/>
                </a:solidFill>
              </a:rPr>
              <a:t>Operational </a:t>
            </a:r>
            <a:r>
              <a:rPr lang="en-US" sz="2000" b="1" dirty="0">
                <a:solidFill>
                  <a:srgbClr val="F6791C"/>
                </a:solidFill>
              </a:rPr>
              <a:t>Trust </a:t>
            </a:r>
            <a:r>
              <a:rPr lang="en-US" sz="2000" dirty="0">
                <a:solidFill>
                  <a:srgbClr val="F6791C"/>
                </a:solidFill>
              </a:rPr>
              <a:t>for Community and Infrastructure BPA Proxies</a:t>
            </a:r>
          </a:p>
          <a:p>
            <a:pPr>
              <a:lnSpc>
                <a:spcPct val="110000"/>
              </a:lnSpc>
            </a:pPr>
            <a:r>
              <a:rPr lang="en-US" sz="2000" dirty="0" smtClean="0">
                <a:solidFill>
                  <a:srgbClr val="F6791C"/>
                </a:solidFill>
              </a:rPr>
              <a:t>Increase </a:t>
            </a:r>
            <a:r>
              <a:rPr lang="en-US" sz="2000" dirty="0">
                <a:solidFill>
                  <a:srgbClr val="F6791C"/>
                </a:solidFill>
              </a:rPr>
              <a:t>acceptance of research </a:t>
            </a:r>
            <a:r>
              <a:rPr lang="en-US" sz="2000" dirty="0" smtClean="0">
                <a:solidFill>
                  <a:srgbClr val="F6791C"/>
                </a:solidFill>
              </a:rPr>
              <a:t>proxies by identity </a:t>
            </a:r>
            <a:r>
              <a:rPr lang="en-US" sz="2000" dirty="0">
                <a:solidFill>
                  <a:srgbClr val="F6791C"/>
                </a:solidFill>
              </a:rPr>
              <a:t>providers </a:t>
            </a:r>
            <a:r>
              <a:rPr lang="en-US" sz="2000" dirty="0" smtClean="0">
                <a:solidFill>
                  <a:srgbClr val="F6791C"/>
                </a:solidFill>
              </a:rPr>
              <a:t>through </a:t>
            </a:r>
            <a:r>
              <a:rPr lang="en-US" sz="2000" b="1" dirty="0" smtClean="0">
                <a:solidFill>
                  <a:srgbClr val="F6791C"/>
                </a:solidFill>
              </a:rPr>
              <a:t>common baselines</a:t>
            </a:r>
            <a:endParaRPr lang="en-US" sz="2000" b="1" dirty="0">
              <a:solidFill>
                <a:srgbClr val="F6791C"/>
              </a:solidFill>
            </a:endParaRPr>
          </a:p>
          <a:p>
            <a:pPr>
              <a:lnSpc>
                <a:spcPct val="110000"/>
              </a:lnSpc>
            </a:pPr>
            <a:r>
              <a:rPr lang="en-US" sz="2000" dirty="0">
                <a:solidFill>
                  <a:srgbClr val="F6791C"/>
                </a:solidFill>
              </a:rPr>
              <a:t>Review infrastructure models for </a:t>
            </a:r>
            <a:r>
              <a:rPr lang="en-US" sz="2000" b="1" dirty="0">
                <a:solidFill>
                  <a:srgbClr val="F6791C"/>
                </a:solidFill>
              </a:rPr>
              <a:t>coordinated AUP, T&amp;C, and privacy notices</a:t>
            </a:r>
            <a:r>
              <a:rPr lang="en-US" sz="2000" dirty="0">
                <a:solidFill>
                  <a:srgbClr val="F6791C"/>
                </a:solidFill>
              </a:rPr>
              <a:t>, improving </a:t>
            </a:r>
            <a:r>
              <a:rPr lang="en-US" sz="2000" dirty="0" smtClean="0">
                <a:solidFill>
                  <a:srgbClr val="F6791C"/>
                </a:solidFill>
              </a:rPr>
              <a:t/>
            </a:r>
            <a:br>
              <a:rPr lang="en-US" sz="2000" dirty="0" smtClean="0">
                <a:solidFill>
                  <a:srgbClr val="F6791C"/>
                </a:solidFill>
              </a:rPr>
            </a:br>
            <a:r>
              <a:rPr lang="en-US" sz="2000" dirty="0" smtClean="0">
                <a:solidFill>
                  <a:srgbClr val="F6791C"/>
                </a:solidFill>
              </a:rPr>
              <a:t>cross-infrastructure </a:t>
            </a:r>
            <a:r>
              <a:rPr lang="en-US" sz="2000" dirty="0">
                <a:solidFill>
                  <a:srgbClr val="F6791C"/>
                </a:solidFill>
              </a:rPr>
              <a:t>user </a:t>
            </a:r>
            <a:r>
              <a:rPr lang="en-US" sz="2000" dirty="0" smtClean="0">
                <a:solidFill>
                  <a:srgbClr val="F6791C"/>
                </a:solidFill>
              </a:rPr>
              <a:t>experience (users need to click only once)</a:t>
            </a:r>
            <a:endParaRPr lang="en-US" sz="2000" dirty="0">
              <a:solidFill>
                <a:srgbClr val="F6791C"/>
              </a:solidFill>
            </a:endParaRPr>
          </a:p>
          <a:p>
            <a:pPr marL="0" indent="0">
              <a:lnSpc>
                <a:spcPct val="110000"/>
              </a:lnSpc>
              <a:buNone/>
            </a:pPr>
            <a:r>
              <a:rPr lang="en-US" sz="2000" b="1" dirty="0" smtClean="0"/>
              <a:t/>
            </a:r>
            <a:br>
              <a:rPr lang="en-US" sz="2000" b="1" dirty="0" smtClean="0"/>
            </a:br>
            <a:r>
              <a:rPr lang="en-US" sz="2000" b="1" dirty="0" smtClean="0"/>
              <a:t>User-centric </a:t>
            </a:r>
            <a:r>
              <a:rPr lang="en-US" sz="2000" b="1" dirty="0"/>
              <a:t>trust alignment and policy </a:t>
            </a:r>
            <a:r>
              <a:rPr lang="en-US" sz="2000" b="1" dirty="0" smtClean="0"/>
              <a:t>harmonization: ‘helping out the community’</a:t>
            </a:r>
            <a:endParaRPr lang="en-US" sz="2000" dirty="0" smtClean="0"/>
          </a:p>
          <a:p>
            <a:pPr>
              <a:lnSpc>
                <a:spcPct val="110000"/>
              </a:lnSpc>
            </a:pPr>
            <a:r>
              <a:rPr lang="en-US" sz="2000" dirty="0" smtClean="0">
                <a:solidFill>
                  <a:srgbClr val="F6791C"/>
                </a:solidFill>
              </a:rPr>
              <a:t>Lightweight community management policy template</a:t>
            </a:r>
          </a:p>
          <a:p>
            <a:pPr>
              <a:lnSpc>
                <a:spcPct val="110000"/>
              </a:lnSpc>
            </a:pPr>
            <a:r>
              <a:rPr lang="en-US" sz="2000" dirty="0" smtClean="0">
                <a:solidFill>
                  <a:srgbClr val="F6791C"/>
                </a:solidFill>
              </a:rPr>
              <a:t>Guideline </a:t>
            </a:r>
            <a:r>
              <a:rPr lang="en-US" sz="2000" dirty="0">
                <a:solidFill>
                  <a:srgbClr val="F6791C"/>
                </a:solidFill>
              </a:rPr>
              <a:t>on cross-sectoral trust in novel federated access models</a:t>
            </a:r>
          </a:p>
          <a:p>
            <a:pPr>
              <a:lnSpc>
                <a:spcPct val="110000"/>
              </a:lnSpc>
            </a:pPr>
            <a:r>
              <a:rPr lang="en-US" sz="2000" dirty="0">
                <a:solidFill>
                  <a:srgbClr val="F6791C"/>
                </a:solidFill>
              </a:rPr>
              <a:t>Assurance in research services through (</a:t>
            </a:r>
            <a:r>
              <a:rPr lang="en-US" sz="2000" dirty="0" err="1">
                <a:solidFill>
                  <a:srgbClr val="F6791C"/>
                </a:solidFill>
              </a:rPr>
              <a:t>eIDAS</a:t>
            </a:r>
            <a:r>
              <a:rPr lang="en-US" sz="2000" dirty="0">
                <a:solidFill>
                  <a:srgbClr val="F6791C"/>
                </a:solidFill>
              </a:rPr>
              <a:t>) public identity assertion</a:t>
            </a:r>
          </a:p>
          <a:p>
            <a:pPr marL="0" indent="0">
              <a:lnSpc>
                <a:spcPct val="110000"/>
              </a:lnSpc>
              <a:buNone/>
            </a:pPr>
            <a:r>
              <a:rPr lang="en-US" sz="2000" dirty="0" smtClean="0">
                <a:solidFill>
                  <a:srgbClr val="003F5E"/>
                </a:solidFill>
              </a:rPr>
              <a:t/>
            </a:r>
            <a:br>
              <a:rPr lang="en-US" sz="2000" dirty="0" smtClean="0">
                <a:solidFill>
                  <a:srgbClr val="003F5E"/>
                </a:solidFill>
              </a:rPr>
            </a:br>
            <a:r>
              <a:rPr lang="en-US" sz="2000" dirty="0" smtClean="0">
                <a:solidFill>
                  <a:srgbClr val="003F5E"/>
                </a:solidFill>
              </a:rPr>
              <a:t>Anchored in the researcher user communities by </a:t>
            </a:r>
            <a:r>
              <a:rPr lang="en-US" sz="2000" b="1" dirty="0" smtClean="0">
                <a:solidFill>
                  <a:srgbClr val="003F5E"/>
                </a:solidFill>
              </a:rPr>
              <a:t>co-creation with FIM4R</a:t>
            </a:r>
            <a:endParaRPr lang="en-US" sz="2000" dirty="0">
              <a:solidFill>
                <a:srgbClr val="003F5E"/>
              </a:solidFill>
            </a:endParaRPr>
          </a:p>
        </p:txBody>
      </p:sp>
      <p:sp>
        <p:nvSpPr>
          <p:cNvPr id="3" name="Slide Number Placeholder 2"/>
          <p:cNvSpPr>
            <a:spLocks noGrp="1"/>
          </p:cNvSpPr>
          <p:nvPr>
            <p:ph type="sldNum" sz="quarter" idx="12"/>
          </p:nvPr>
        </p:nvSpPr>
        <p:spPr/>
        <p:txBody>
          <a:bodyPr/>
          <a:lstStyle/>
          <a:p>
            <a:fld id="{6F576E6A-F32A-4612-884C-86870357C6B4}" type="slidenum">
              <a:rPr lang="en-GB" smtClean="0"/>
              <a:pPr/>
              <a:t>3</a:t>
            </a:fld>
            <a:endParaRPr lang="en-GB"/>
          </a:p>
        </p:txBody>
      </p:sp>
      <p:sp>
        <p:nvSpPr>
          <p:cNvPr id="4" name="Title 3"/>
          <p:cNvSpPr>
            <a:spLocks noGrp="1"/>
          </p:cNvSpPr>
          <p:nvPr>
            <p:ph type="title"/>
          </p:nvPr>
        </p:nvSpPr>
        <p:spPr/>
        <p:txBody>
          <a:bodyPr/>
          <a:lstStyle/>
          <a:p>
            <a:r>
              <a:rPr lang="en-GB" dirty="0" smtClean="0"/>
              <a:t>Two-pronged approach for policy and good practice for AARC BPA 2025</a:t>
            </a:r>
            <a:endParaRPr lang="en-GB" dirty="0"/>
          </a:p>
        </p:txBody>
      </p:sp>
      <p:sp>
        <p:nvSpPr>
          <p:cNvPr id="11" name="Rectangle 10"/>
          <p:cNvSpPr/>
          <p:nvPr/>
        </p:nvSpPr>
        <p:spPr>
          <a:xfrm>
            <a:off x="444502" y="1439332"/>
            <a:ext cx="11643030" cy="21334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55646" y="3816151"/>
            <a:ext cx="11643030" cy="18155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p:cNvGrpSpPr/>
          <p:nvPr/>
        </p:nvGrpSpPr>
        <p:grpSpPr>
          <a:xfrm>
            <a:off x="10324154" y="2933400"/>
            <a:ext cx="1491050" cy="1662098"/>
            <a:chOff x="10324154" y="2933400"/>
            <a:chExt cx="1491050" cy="1662098"/>
          </a:xfrm>
        </p:grpSpPr>
        <p:pic>
          <p:nvPicPr>
            <p:cNvPr id="6" name="Picture 5"/>
            <p:cNvPicPr>
              <a:picLocks noChangeAspect="1"/>
            </p:cNvPicPr>
            <p:nvPr/>
          </p:nvPicPr>
          <p:blipFill>
            <a:blip r:embed="rId2"/>
            <a:stretch>
              <a:fillRect/>
            </a:stretch>
          </p:blipFill>
          <p:spPr>
            <a:xfrm>
              <a:off x="10659400" y="2933400"/>
              <a:ext cx="851004" cy="1357298"/>
            </a:xfrm>
            <a:prstGeom prst="rect">
              <a:avLst/>
            </a:prstGeom>
            <a:ln>
              <a:solidFill>
                <a:srgbClr val="F6791C"/>
              </a:solidFill>
            </a:ln>
            <a:effectLst>
              <a:glow rad="101600">
                <a:srgbClr val="F6791C">
                  <a:alpha val="60000"/>
                </a:srgbClr>
              </a:glow>
            </a:effectLst>
          </p:spPr>
        </p:pic>
        <p:pic>
          <p:nvPicPr>
            <p:cNvPr id="13" name="Picture 12"/>
            <p:cNvPicPr>
              <a:picLocks noChangeAspect="1"/>
            </p:cNvPicPr>
            <p:nvPr/>
          </p:nvPicPr>
          <p:blipFill>
            <a:blip r:embed="rId2"/>
            <a:stretch>
              <a:fillRect/>
            </a:stretch>
          </p:blipFill>
          <p:spPr>
            <a:xfrm>
              <a:off x="10811800" y="3085800"/>
              <a:ext cx="851004" cy="1357298"/>
            </a:xfrm>
            <a:prstGeom prst="rect">
              <a:avLst/>
            </a:prstGeom>
            <a:ln>
              <a:solidFill>
                <a:srgbClr val="F6791C"/>
              </a:solidFill>
            </a:ln>
            <a:effectLst>
              <a:glow rad="101600">
                <a:srgbClr val="F6791C">
                  <a:alpha val="60000"/>
                </a:srgbClr>
              </a:glow>
            </a:effectLst>
          </p:spPr>
        </p:pic>
        <p:pic>
          <p:nvPicPr>
            <p:cNvPr id="14" name="Picture 13"/>
            <p:cNvPicPr>
              <a:picLocks noChangeAspect="1"/>
            </p:cNvPicPr>
            <p:nvPr/>
          </p:nvPicPr>
          <p:blipFill>
            <a:blip r:embed="rId2"/>
            <a:stretch>
              <a:fillRect/>
            </a:stretch>
          </p:blipFill>
          <p:spPr>
            <a:xfrm>
              <a:off x="10964200" y="3238200"/>
              <a:ext cx="851004" cy="1357298"/>
            </a:xfrm>
            <a:prstGeom prst="rect">
              <a:avLst/>
            </a:prstGeom>
            <a:ln>
              <a:solidFill>
                <a:srgbClr val="F6791C"/>
              </a:solidFill>
            </a:ln>
            <a:effectLst>
              <a:glow rad="101600">
                <a:srgbClr val="F6791C">
                  <a:alpha val="60000"/>
                </a:srgbClr>
              </a:glo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4154" y="3481562"/>
              <a:ext cx="1040792" cy="671311"/>
            </a:xfrm>
            <a:prstGeom prst="rect">
              <a:avLst/>
            </a:prstGeom>
          </p:spPr>
        </p:pic>
      </p:gr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91537" y="5855265"/>
            <a:ext cx="1186730" cy="327182"/>
          </a:xfrm>
          <a:prstGeom prst="rect">
            <a:avLst/>
          </a:prstGeom>
        </p:spPr>
      </p:pic>
    </p:spTree>
    <p:extLst>
      <p:ext uri="{BB962C8B-B14F-4D97-AF65-F5344CB8AC3E}">
        <p14:creationId xmlns:p14="http://schemas.microsoft.com/office/powerpoint/2010/main" val="3456192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396305435"/>
              </p:ext>
            </p:extLst>
          </p:nvPr>
        </p:nvGraphicFramePr>
        <p:xfrm>
          <a:off x="455646" y="1400210"/>
          <a:ext cx="11347187" cy="4442927"/>
        </p:xfrm>
        <a:graphic>
          <a:graphicData uri="http://schemas.openxmlformats.org/drawingml/2006/table">
            <a:tbl>
              <a:tblPr>
                <a:tableStyleId>{5C22544A-7EE6-4342-B048-85BDC9FD1C3A}</a:tableStyleId>
              </a:tblPr>
              <a:tblGrid>
                <a:gridCol w="689920">
                  <a:extLst>
                    <a:ext uri="{9D8B030D-6E8A-4147-A177-3AD203B41FA5}">
                      <a16:colId xmlns:a16="http://schemas.microsoft.com/office/drawing/2014/main" val="699583579"/>
                    </a:ext>
                  </a:extLst>
                </a:gridCol>
                <a:gridCol w="3310416">
                  <a:extLst>
                    <a:ext uri="{9D8B030D-6E8A-4147-A177-3AD203B41FA5}">
                      <a16:colId xmlns:a16="http://schemas.microsoft.com/office/drawing/2014/main" val="2003394627"/>
                    </a:ext>
                  </a:extLst>
                </a:gridCol>
                <a:gridCol w="4358409">
                  <a:extLst>
                    <a:ext uri="{9D8B030D-6E8A-4147-A177-3AD203B41FA5}">
                      <a16:colId xmlns:a16="http://schemas.microsoft.com/office/drawing/2014/main" val="3143781356"/>
                    </a:ext>
                  </a:extLst>
                </a:gridCol>
                <a:gridCol w="669851">
                  <a:extLst>
                    <a:ext uri="{9D8B030D-6E8A-4147-A177-3AD203B41FA5}">
                      <a16:colId xmlns:a16="http://schemas.microsoft.com/office/drawing/2014/main" val="2659852041"/>
                    </a:ext>
                  </a:extLst>
                </a:gridCol>
                <a:gridCol w="925032">
                  <a:extLst>
                    <a:ext uri="{9D8B030D-6E8A-4147-A177-3AD203B41FA5}">
                      <a16:colId xmlns:a16="http://schemas.microsoft.com/office/drawing/2014/main" val="436443563"/>
                    </a:ext>
                  </a:extLst>
                </a:gridCol>
                <a:gridCol w="659219">
                  <a:extLst>
                    <a:ext uri="{9D8B030D-6E8A-4147-A177-3AD203B41FA5}">
                      <a16:colId xmlns:a16="http://schemas.microsoft.com/office/drawing/2014/main" val="1754650558"/>
                    </a:ext>
                  </a:extLst>
                </a:gridCol>
                <a:gridCol w="734340">
                  <a:extLst>
                    <a:ext uri="{9D8B030D-6E8A-4147-A177-3AD203B41FA5}">
                      <a16:colId xmlns:a16="http://schemas.microsoft.com/office/drawing/2014/main" val="2020596525"/>
                    </a:ext>
                  </a:extLst>
                </a:gridCol>
              </a:tblGrid>
              <a:tr h="583713">
                <a:tc>
                  <a:txBody>
                    <a:bodyPr/>
                    <a:lstStyle/>
                    <a:p>
                      <a:pPr marL="0" marR="0">
                        <a:lnSpc>
                          <a:spcPct val="115000"/>
                        </a:lnSpc>
                        <a:spcBef>
                          <a:spcPts val="0"/>
                        </a:spcBef>
                        <a:spcAft>
                          <a:spcPts val="0"/>
                        </a:spcAft>
                      </a:pPr>
                      <a:endParaRPr lang="en-GB" sz="2000" dirty="0">
                        <a:solidFill>
                          <a:srgbClr val="003F5E"/>
                        </a:solidFill>
                        <a:effectLst/>
                        <a:latin typeface="+mn-lt"/>
                        <a:ea typeface="Calibri" panose="020F0502020204030204" pitchFamily="34" charset="0"/>
                      </a:endParaRPr>
                    </a:p>
                  </a:txBody>
                  <a:tcPr marL="26670" marR="26670" marT="26670" marB="26670"/>
                </a:tc>
                <a:tc>
                  <a:txBody>
                    <a:bodyPr/>
                    <a:lstStyle/>
                    <a:p>
                      <a:pPr marL="0" marR="0">
                        <a:lnSpc>
                          <a:spcPct val="115000"/>
                        </a:lnSpc>
                        <a:spcBef>
                          <a:spcPts val="0"/>
                        </a:spcBef>
                        <a:spcAft>
                          <a:spcPts val="0"/>
                        </a:spcAft>
                      </a:pPr>
                      <a:r>
                        <a:rPr lang="en-GB" sz="2000" b="1" smtClean="0">
                          <a:solidFill>
                            <a:srgbClr val="003F5E"/>
                          </a:solidFill>
                          <a:effectLst/>
                          <a:latin typeface="+mn-lt"/>
                          <a:ea typeface="Times New Roman" panose="02020603050405020304" pitchFamily="18" charset="0"/>
                        </a:rPr>
                        <a:t>Deliverable name</a:t>
                      </a:r>
                      <a:endParaRPr lang="en-GB" sz="2000" dirty="0">
                        <a:solidFill>
                          <a:srgbClr val="003F5E"/>
                        </a:solidFill>
                        <a:effectLst/>
                        <a:latin typeface="+mn-lt"/>
                        <a:ea typeface="Calibri" panose="020F0502020204030204" pitchFamily="34" charset="0"/>
                      </a:endParaRPr>
                    </a:p>
                  </a:txBody>
                  <a:tcPr marL="26670" marR="26670" marT="26670" marB="26670"/>
                </a:tc>
                <a:tc>
                  <a:txBody>
                    <a:bodyPr/>
                    <a:lstStyle/>
                    <a:p>
                      <a:pPr marL="0" marR="0">
                        <a:lnSpc>
                          <a:spcPct val="115000"/>
                        </a:lnSpc>
                        <a:spcBef>
                          <a:spcPts val="0"/>
                        </a:spcBef>
                        <a:spcAft>
                          <a:spcPts val="0"/>
                        </a:spcAft>
                      </a:pPr>
                      <a:r>
                        <a:rPr lang="en-GB" sz="2000" b="1" smtClean="0">
                          <a:solidFill>
                            <a:srgbClr val="003F5E"/>
                          </a:solidFill>
                          <a:effectLst/>
                          <a:latin typeface="+mn-lt"/>
                          <a:ea typeface="Times New Roman" panose="02020603050405020304" pitchFamily="18" charset="0"/>
                        </a:rPr>
                        <a:t>Short description</a:t>
                      </a:r>
                      <a:endParaRPr lang="en-GB" sz="2000">
                        <a:solidFill>
                          <a:srgbClr val="003F5E"/>
                        </a:solidFill>
                        <a:effectLst/>
                        <a:latin typeface="+mn-lt"/>
                        <a:ea typeface="Calibri" panose="020F0502020204030204" pitchFamily="34" charset="0"/>
                      </a:endParaRPr>
                    </a:p>
                  </a:txBody>
                  <a:tcPr marL="26670" marR="26670" marT="26670" marB="26670"/>
                </a:tc>
                <a:tc>
                  <a:txBody>
                    <a:bodyPr/>
                    <a:lstStyle/>
                    <a:p>
                      <a:pPr marL="0" marR="0">
                        <a:lnSpc>
                          <a:spcPct val="115000"/>
                        </a:lnSpc>
                        <a:spcBef>
                          <a:spcPts val="0"/>
                        </a:spcBef>
                        <a:spcAft>
                          <a:spcPts val="0"/>
                        </a:spcAft>
                      </a:pPr>
                      <a:r>
                        <a:rPr lang="en-GB" sz="2000" b="1" smtClean="0">
                          <a:solidFill>
                            <a:srgbClr val="003F5E"/>
                          </a:solidFill>
                          <a:effectLst/>
                          <a:latin typeface="+mn-lt"/>
                          <a:ea typeface="Times New Roman" panose="02020603050405020304" pitchFamily="18" charset="0"/>
                        </a:rPr>
                        <a:t>#WP</a:t>
                      </a:r>
                      <a:endParaRPr lang="en-GB" sz="2000">
                        <a:solidFill>
                          <a:srgbClr val="003F5E"/>
                        </a:solidFill>
                        <a:effectLst/>
                        <a:latin typeface="+mn-lt"/>
                        <a:ea typeface="Calibri" panose="020F0502020204030204" pitchFamily="34" charset="0"/>
                      </a:endParaRPr>
                    </a:p>
                  </a:txBody>
                  <a:tcPr marL="26670" marR="26670" marT="26670" marB="26670"/>
                </a:tc>
                <a:tc>
                  <a:txBody>
                    <a:bodyPr/>
                    <a:lstStyle/>
                    <a:p>
                      <a:pPr marL="0" marR="0">
                        <a:lnSpc>
                          <a:spcPct val="115000"/>
                        </a:lnSpc>
                        <a:spcBef>
                          <a:spcPts val="0"/>
                        </a:spcBef>
                        <a:spcAft>
                          <a:spcPts val="0"/>
                        </a:spcAft>
                      </a:pPr>
                      <a:r>
                        <a:rPr lang="en-GB" sz="2000" b="1" smtClean="0">
                          <a:solidFill>
                            <a:srgbClr val="003F5E"/>
                          </a:solidFill>
                          <a:effectLst/>
                          <a:latin typeface="+mn-lt"/>
                          <a:ea typeface="Times New Roman" panose="02020603050405020304" pitchFamily="18" charset="0"/>
                        </a:rPr>
                        <a:t>Lead</a:t>
                      </a:r>
                      <a:endParaRPr lang="en-GB" sz="2000" dirty="0">
                        <a:solidFill>
                          <a:srgbClr val="003F5E"/>
                        </a:solidFill>
                        <a:effectLst/>
                        <a:latin typeface="+mn-lt"/>
                        <a:ea typeface="Calibri" panose="020F0502020204030204" pitchFamily="34" charset="0"/>
                      </a:endParaRPr>
                    </a:p>
                  </a:txBody>
                  <a:tcPr marL="26670" marR="26670" marT="26670" marB="26670"/>
                </a:tc>
                <a:tc>
                  <a:txBody>
                    <a:bodyPr/>
                    <a:lstStyle/>
                    <a:p>
                      <a:pPr marL="0" marR="0">
                        <a:spcBef>
                          <a:spcPts val="0"/>
                        </a:spcBef>
                        <a:spcAft>
                          <a:spcPts val="0"/>
                        </a:spcAft>
                      </a:pPr>
                      <a:r>
                        <a:rPr lang="en-GB" sz="2000" b="1" smtClean="0">
                          <a:solidFill>
                            <a:srgbClr val="003F5E"/>
                          </a:solidFill>
                          <a:effectLst/>
                          <a:latin typeface="+mn-lt"/>
                          <a:ea typeface="Times New Roman" panose="02020603050405020304" pitchFamily="18" charset="0"/>
                        </a:rPr>
                        <a:t>Type</a:t>
                      </a:r>
                      <a:endParaRPr lang="en-GB" sz="2000" dirty="0">
                        <a:solidFill>
                          <a:srgbClr val="003F5E"/>
                        </a:solidFill>
                        <a:effectLst/>
                        <a:latin typeface="+mn-lt"/>
                        <a:ea typeface="Calibri" panose="020F0502020204030204" pitchFamily="34" charset="0"/>
                      </a:endParaRPr>
                    </a:p>
                  </a:txBody>
                  <a:tcPr marL="26670" marR="26670" marT="26670" marB="26670"/>
                </a:tc>
                <a:tc>
                  <a:txBody>
                    <a:bodyPr/>
                    <a:lstStyle/>
                    <a:p>
                      <a:pPr marL="0" marR="0">
                        <a:lnSpc>
                          <a:spcPct val="115000"/>
                        </a:lnSpc>
                        <a:spcBef>
                          <a:spcPts val="0"/>
                        </a:spcBef>
                        <a:spcAft>
                          <a:spcPts val="0"/>
                        </a:spcAft>
                      </a:pPr>
                      <a:r>
                        <a:rPr lang="en-GB" sz="2000" b="1" smtClean="0">
                          <a:solidFill>
                            <a:srgbClr val="003F5E"/>
                          </a:solidFill>
                          <a:effectLst/>
                          <a:latin typeface="+mn-lt"/>
                          <a:ea typeface="Times New Roman" panose="02020603050405020304" pitchFamily="18" charset="0"/>
                        </a:rPr>
                        <a:t>Due</a:t>
                      </a:r>
                      <a:endParaRPr lang="en-GB" sz="2000" dirty="0">
                        <a:solidFill>
                          <a:srgbClr val="003F5E"/>
                        </a:solidFill>
                        <a:effectLst/>
                        <a:latin typeface="+mn-lt"/>
                        <a:ea typeface="Calibri" panose="020F0502020204030204" pitchFamily="34" charset="0"/>
                      </a:endParaRPr>
                    </a:p>
                  </a:txBody>
                  <a:tcPr marL="26670" marR="26670" marT="26670" marB="26670"/>
                </a:tc>
                <a:extLst>
                  <a:ext uri="{0D108BD9-81ED-4DB2-BD59-A6C34878D82A}">
                    <a16:rowId xmlns:a16="http://schemas.microsoft.com/office/drawing/2014/main" val="3462203032"/>
                  </a:ext>
                </a:extLst>
              </a:tr>
              <a:tr h="865603">
                <a:tc>
                  <a:txBody>
                    <a:bodyPr/>
                    <a:lstStyle/>
                    <a:p>
                      <a:pPr marL="0" marR="0">
                        <a:spcBef>
                          <a:spcPts val="0"/>
                        </a:spcBef>
                        <a:spcAft>
                          <a:spcPts val="0"/>
                        </a:spcAft>
                      </a:pPr>
                      <a:r>
                        <a:rPr lang="en-GB" sz="2000" i="0" dirty="0" smtClean="0">
                          <a:solidFill>
                            <a:srgbClr val="003F5E"/>
                          </a:solidFill>
                          <a:effectLst/>
                          <a:latin typeface="+mn-lt"/>
                          <a:ea typeface="Times New Roman" panose="02020603050405020304" pitchFamily="18" charset="0"/>
                        </a:rPr>
                        <a:t>M2.1</a:t>
                      </a:r>
                      <a:endParaRPr lang="en-GB" sz="2000" i="0" dirty="0">
                        <a:solidFill>
                          <a:srgbClr val="003F5E"/>
                        </a:solidFill>
                        <a:effectLst/>
                        <a:latin typeface="+mn-lt"/>
                        <a:ea typeface="Calibri" panose="020F0502020204030204" pitchFamily="34" charset="0"/>
                      </a:endParaRPr>
                    </a:p>
                  </a:txBody>
                  <a:tcPr marL="27305" marR="27305" marT="27305" marB="27305"/>
                </a:tc>
                <a:tc>
                  <a:txBody>
                    <a:bodyPr/>
                    <a:lstStyle/>
                    <a:p>
                      <a:pPr marL="0" marR="0">
                        <a:spcBef>
                          <a:spcPts val="0"/>
                        </a:spcBef>
                        <a:spcAft>
                          <a:spcPts val="0"/>
                        </a:spcAft>
                      </a:pPr>
                      <a:r>
                        <a:rPr lang="en-GB" sz="2000" i="0" dirty="0" smtClean="0">
                          <a:solidFill>
                            <a:srgbClr val="003F5E"/>
                          </a:solidFill>
                          <a:effectLst/>
                          <a:latin typeface="+mn-lt"/>
                          <a:ea typeface="Times New Roman" panose="02020603050405020304" pitchFamily="18" charset="0"/>
                        </a:rPr>
                        <a:t>Guidance for notice management by proxies</a:t>
                      </a:r>
                      <a:endParaRPr lang="en-GB" sz="2000" i="0" dirty="0">
                        <a:solidFill>
                          <a:srgbClr val="003F5E"/>
                        </a:solidFill>
                        <a:effectLst/>
                        <a:latin typeface="+mn-lt"/>
                        <a:ea typeface="Calibri" panose="020F0502020204030204" pitchFamily="34" charset="0"/>
                      </a:endParaRPr>
                    </a:p>
                  </a:txBody>
                  <a:tcPr marL="27305" marR="27305" marT="27305" marB="27305"/>
                </a:tc>
                <a:tc>
                  <a:txBody>
                    <a:bodyPr/>
                    <a:lstStyle/>
                    <a:p>
                      <a:pPr marL="0" marR="0">
                        <a:spcBef>
                          <a:spcPts val="0"/>
                        </a:spcBef>
                        <a:spcAft>
                          <a:spcPts val="0"/>
                        </a:spcAft>
                      </a:pPr>
                      <a:r>
                        <a:rPr lang="en-GB" sz="2000" i="1" dirty="0" smtClean="0">
                          <a:solidFill>
                            <a:srgbClr val="003F5E"/>
                          </a:solidFill>
                          <a:effectLst/>
                          <a:latin typeface="+mn-lt"/>
                          <a:ea typeface="Times New Roman" panose="02020603050405020304" pitchFamily="18" charset="0"/>
                        </a:rPr>
                        <a:t>Guideline submitted to AEGIS</a:t>
                      </a:r>
                      <a:endParaRPr lang="en-GB" sz="2000" i="1" dirty="0">
                        <a:solidFill>
                          <a:srgbClr val="003F5E"/>
                        </a:solidFill>
                        <a:effectLst/>
                        <a:latin typeface="+mn-lt"/>
                        <a:ea typeface="Calibri" panose="020F0502020204030204" pitchFamily="34" charset="0"/>
                      </a:endParaRPr>
                    </a:p>
                  </a:txBody>
                  <a:tcPr marL="27305" marR="27305" marT="27305" marB="27305"/>
                </a:tc>
                <a:tc>
                  <a:txBody>
                    <a:bodyPr/>
                    <a:lstStyle/>
                    <a:p>
                      <a:pPr marL="0" marR="0">
                        <a:spcBef>
                          <a:spcPts val="0"/>
                        </a:spcBef>
                        <a:spcAft>
                          <a:spcPts val="0"/>
                        </a:spcAft>
                      </a:pPr>
                      <a:endParaRPr lang="en-GB" sz="2000" i="0" dirty="0">
                        <a:solidFill>
                          <a:srgbClr val="003F5E"/>
                        </a:solidFill>
                        <a:effectLst/>
                        <a:latin typeface="+mn-lt"/>
                        <a:ea typeface="Calibri" panose="020F0502020204030204" pitchFamily="34" charset="0"/>
                      </a:endParaRPr>
                    </a:p>
                  </a:txBody>
                  <a:tcPr marL="27305" marR="27305" marT="27305" marB="27305"/>
                </a:tc>
                <a:tc>
                  <a:txBody>
                    <a:bodyPr/>
                    <a:lstStyle/>
                    <a:p>
                      <a:pPr marL="0" marR="0">
                        <a:spcBef>
                          <a:spcPts val="0"/>
                        </a:spcBef>
                        <a:spcAft>
                          <a:spcPts val="0"/>
                        </a:spcAft>
                      </a:pPr>
                      <a:endParaRPr lang="en-GB" sz="2000" i="0" dirty="0">
                        <a:solidFill>
                          <a:srgbClr val="003F5E"/>
                        </a:solidFill>
                        <a:effectLst/>
                        <a:latin typeface="+mn-lt"/>
                        <a:ea typeface="Calibri" panose="020F0502020204030204" pitchFamily="34" charset="0"/>
                      </a:endParaRPr>
                    </a:p>
                  </a:txBody>
                  <a:tcPr marL="27305" marR="27305" marT="27305" marB="27305"/>
                </a:tc>
                <a:tc>
                  <a:txBody>
                    <a:bodyPr/>
                    <a:lstStyle/>
                    <a:p>
                      <a:pPr marL="0" marR="0">
                        <a:spcBef>
                          <a:spcPts val="0"/>
                        </a:spcBef>
                        <a:spcAft>
                          <a:spcPts val="0"/>
                        </a:spcAft>
                      </a:pPr>
                      <a:endParaRPr lang="en-GB" sz="2000" i="0" dirty="0">
                        <a:solidFill>
                          <a:srgbClr val="003F5E"/>
                        </a:solidFill>
                        <a:effectLst/>
                        <a:latin typeface="+mn-lt"/>
                        <a:ea typeface="Calibri" panose="020F0502020204030204" pitchFamily="34" charset="0"/>
                      </a:endParaRPr>
                    </a:p>
                  </a:txBody>
                  <a:tcPr marL="26670" marR="26670" marT="26670" marB="26670"/>
                </a:tc>
                <a:tc>
                  <a:txBody>
                    <a:bodyPr/>
                    <a:lstStyle/>
                    <a:p>
                      <a:pPr marL="0" marR="0">
                        <a:spcBef>
                          <a:spcPts val="0"/>
                        </a:spcBef>
                        <a:spcAft>
                          <a:spcPts val="0"/>
                        </a:spcAft>
                      </a:pPr>
                      <a:r>
                        <a:rPr lang="en-GB" sz="2000" i="0" dirty="0" smtClean="0">
                          <a:solidFill>
                            <a:srgbClr val="003F5E"/>
                          </a:solidFill>
                          <a:effectLst/>
                          <a:latin typeface="+mn-lt"/>
                          <a:ea typeface="Calibri" panose="020F0502020204030204" pitchFamily="34" charset="0"/>
                        </a:rPr>
                        <a:t>M10</a:t>
                      </a:r>
                      <a:endParaRPr lang="en-GB" sz="2000" i="0" dirty="0">
                        <a:solidFill>
                          <a:srgbClr val="003F5E"/>
                        </a:solidFill>
                        <a:effectLst/>
                        <a:latin typeface="+mn-lt"/>
                        <a:ea typeface="Calibri" panose="020F0502020204030204" pitchFamily="34" charset="0"/>
                      </a:endParaRPr>
                    </a:p>
                  </a:txBody>
                  <a:tcPr marL="26670" marR="26670" marT="26670" marB="26670"/>
                </a:tc>
                <a:extLst>
                  <a:ext uri="{0D108BD9-81ED-4DB2-BD59-A6C34878D82A}">
                    <a16:rowId xmlns:a16="http://schemas.microsoft.com/office/drawing/2014/main" val="1747093642"/>
                  </a:ext>
                </a:extLst>
              </a:tr>
              <a:tr h="1131430">
                <a:tc>
                  <a:txBody>
                    <a:bodyPr/>
                    <a:lstStyle/>
                    <a:p>
                      <a:pPr marL="0" marR="0">
                        <a:spcBef>
                          <a:spcPts val="0"/>
                        </a:spcBef>
                        <a:spcAft>
                          <a:spcPts val="0"/>
                        </a:spcAft>
                      </a:pPr>
                      <a:r>
                        <a:rPr lang="en-GB" sz="2000" b="1" dirty="0" smtClean="0">
                          <a:solidFill>
                            <a:srgbClr val="003F5E"/>
                          </a:solidFill>
                          <a:effectLst/>
                          <a:latin typeface="+mn-lt"/>
                        </a:rPr>
                        <a:t>D2.1</a:t>
                      </a:r>
                      <a:endParaRPr lang="en-GB" sz="2000" b="1" dirty="0">
                        <a:solidFill>
                          <a:srgbClr val="003F5E"/>
                        </a:solidFill>
                        <a:effectLst/>
                        <a:latin typeface="+mn-lt"/>
                        <a:ea typeface="Calibri" panose="020F0502020204030204" pitchFamily="34" charset="0"/>
                      </a:endParaRPr>
                    </a:p>
                  </a:txBody>
                  <a:tcPr marL="26670" marR="26670" marT="26670" marB="26670"/>
                </a:tc>
                <a:tc>
                  <a:txBody>
                    <a:bodyPr/>
                    <a:lstStyle/>
                    <a:p>
                      <a:pPr marL="0" marR="0">
                        <a:spcBef>
                          <a:spcPts val="0"/>
                        </a:spcBef>
                        <a:spcAft>
                          <a:spcPts val="0"/>
                        </a:spcAft>
                      </a:pPr>
                      <a:r>
                        <a:rPr lang="en-GB" sz="2000" b="1" dirty="0" smtClean="0">
                          <a:solidFill>
                            <a:srgbClr val="003F5E"/>
                          </a:solidFill>
                          <a:effectLst/>
                          <a:latin typeface="+mn-lt"/>
                        </a:rPr>
                        <a:t>Trust framework for proxies and </a:t>
                      </a:r>
                      <a:r>
                        <a:rPr lang="en-GB" sz="2000" b="1" dirty="0" err="1" smtClean="0">
                          <a:solidFill>
                            <a:srgbClr val="003F5E"/>
                          </a:solidFill>
                          <a:effectLst/>
                          <a:latin typeface="+mn-lt"/>
                        </a:rPr>
                        <a:t>Snctfi</a:t>
                      </a:r>
                      <a:r>
                        <a:rPr lang="en-GB" sz="2000" b="1" dirty="0" smtClean="0">
                          <a:solidFill>
                            <a:srgbClr val="003F5E"/>
                          </a:solidFill>
                          <a:effectLst/>
                          <a:latin typeface="+mn-lt"/>
                        </a:rPr>
                        <a:t> research services</a:t>
                      </a:r>
                      <a:endParaRPr lang="en-GB" sz="2000" b="1" dirty="0">
                        <a:solidFill>
                          <a:srgbClr val="003F5E"/>
                        </a:solidFill>
                        <a:effectLst/>
                        <a:latin typeface="+mn-lt"/>
                        <a:ea typeface="Calibri" panose="020F0502020204030204" pitchFamily="34" charset="0"/>
                      </a:endParaRPr>
                    </a:p>
                  </a:txBody>
                  <a:tcPr marL="26670" marR="26670" marT="26670" marB="26670"/>
                </a:tc>
                <a:tc>
                  <a:txBody>
                    <a:bodyPr/>
                    <a:lstStyle/>
                    <a:p>
                      <a:pPr marL="0" marR="0">
                        <a:spcBef>
                          <a:spcPts val="0"/>
                        </a:spcBef>
                        <a:spcAft>
                          <a:spcPts val="0"/>
                        </a:spcAft>
                      </a:pPr>
                      <a:r>
                        <a:rPr lang="en-GB" sz="2000" dirty="0" smtClean="0">
                          <a:solidFill>
                            <a:srgbClr val="003F5E"/>
                          </a:solidFill>
                          <a:effectLst/>
                          <a:latin typeface="+mn-lt"/>
                        </a:rPr>
                        <a:t>Trust framework, guidelines and best practice for BPA proxies and interaction with research services</a:t>
                      </a:r>
                      <a:endParaRPr lang="en-GB" sz="2000" dirty="0">
                        <a:solidFill>
                          <a:srgbClr val="003F5E"/>
                        </a:solidFill>
                        <a:effectLst/>
                        <a:latin typeface="+mn-lt"/>
                        <a:ea typeface="Calibri" panose="020F0502020204030204" pitchFamily="34" charset="0"/>
                      </a:endParaRPr>
                    </a:p>
                  </a:txBody>
                  <a:tcPr marL="26670" marR="26670" marT="26670" marB="26670"/>
                </a:tc>
                <a:tc>
                  <a:txBody>
                    <a:bodyPr/>
                    <a:lstStyle/>
                    <a:p>
                      <a:pPr marL="0" marR="0">
                        <a:spcBef>
                          <a:spcPts val="0"/>
                        </a:spcBef>
                        <a:spcAft>
                          <a:spcPts val="0"/>
                        </a:spcAft>
                      </a:pPr>
                      <a:r>
                        <a:rPr lang="en-GB" sz="2000" smtClean="0">
                          <a:solidFill>
                            <a:srgbClr val="003F5E"/>
                          </a:solidFill>
                          <a:effectLst/>
                          <a:latin typeface="+mn-lt"/>
                        </a:rPr>
                        <a:t>WP2</a:t>
                      </a:r>
                      <a:endParaRPr lang="en-GB" sz="2000">
                        <a:solidFill>
                          <a:srgbClr val="003F5E"/>
                        </a:solidFill>
                        <a:effectLst/>
                        <a:latin typeface="+mn-lt"/>
                        <a:ea typeface="Calibri" panose="020F0502020204030204" pitchFamily="34" charset="0"/>
                      </a:endParaRPr>
                    </a:p>
                  </a:txBody>
                  <a:tcPr marL="26670" marR="26670" marT="26670" marB="26670"/>
                </a:tc>
                <a:tc>
                  <a:txBody>
                    <a:bodyPr/>
                    <a:lstStyle/>
                    <a:p>
                      <a:pPr marL="0" marR="0">
                        <a:spcBef>
                          <a:spcPts val="0"/>
                        </a:spcBef>
                        <a:spcAft>
                          <a:spcPts val="0"/>
                        </a:spcAft>
                      </a:pPr>
                      <a:r>
                        <a:rPr lang="en-GB" sz="2000" smtClean="0">
                          <a:solidFill>
                            <a:srgbClr val="003F5E"/>
                          </a:solidFill>
                          <a:effectLst/>
                          <a:latin typeface="+mn-lt"/>
                        </a:rPr>
                        <a:t>RAL</a:t>
                      </a:r>
                      <a:endParaRPr lang="en-GB" sz="2000" dirty="0">
                        <a:solidFill>
                          <a:srgbClr val="003F5E"/>
                        </a:solidFill>
                        <a:effectLst/>
                        <a:latin typeface="+mn-lt"/>
                        <a:ea typeface="Calibri" panose="020F0502020204030204" pitchFamily="34" charset="0"/>
                      </a:endParaRPr>
                    </a:p>
                  </a:txBody>
                  <a:tcPr marL="26670" marR="26670" marT="26670" marB="26670"/>
                </a:tc>
                <a:tc>
                  <a:txBody>
                    <a:bodyPr/>
                    <a:lstStyle/>
                    <a:p>
                      <a:pPr marL="0" marR="0">
                        <a:spcBef>
                          <a:spcPts val="0"/>
                        </a:spcBef>
                        <a:spcAft>
                          <a:spcPts val="0"/>
                        </a:spcAft>
                      </a:pPr>
                      <a:r>
                        <a:rPr lang="en-GB" sz="2000" smtClean="0">
                          <a:solidFill>
                            <a:srgbClr val="003F5E"/>
                          </a:solidFill>
                          <a:effectLst/>
                          <a:latin typeface="+mn-lt"/>
                        </a:rPr>
                        <a:t>R</a:t>
                      </a:r>
                      <a:endParaRPr lang="en-GB" sz="2000">
                        <a:solidFill>
                          <a:srgbClr val="003F5E"/>
                        </a:solidFill>
                        <a:effectLst/>
                        <a:latin typeface="+mn-lt"/>
                        <a:ea typeface="Calibri" panose="020F0502020204030204" pitchFamily="34" charset="0"/>
                      </a:endParaRPr>
                    </a:p>
                  </a:txBody>
                  <a:tcPr marL="26670" marR="26670" marT="26670" marB="26670"/>
                </a:tc>
                <a:tc>
                  <a:txBody>
                    <a:bodyPr/>
                    <a:lstStyle/>
                    <a:p>
                      <a:pPr marL="0" marR="0">
                        <a:spcBef>
                          <a:spcPts val="0"/>
                        </a:spcBef>
                        <a:spcAft>
                          <a:spcPts val="0"/>
                        </a:spcAft>
                      </a:pPr>
                      <a:r>
                        <a:rPr lang="en-GB" sz="2000" smtClean="0">
                          <a:solidFill>
                            <a:srgbClr val="003F5E"/>
                          </a:solidFill>
                          <a:effectLst/>
                          <a:latin typeface="+mn-lt"/>
                        </a:rPr>
                        <a:t>M15 </a:t>
                      </a:r>
                      <a:br>
                        <a:rPr lang="en-GB" sz="2000" smtClean="0">
                          <a:solidFill>
                            <a:srgbClr val="003F5E"/>
                          </a:solidFill>
                          <a:effectLst/>
                          <a:latin typeface="+mn-lt"/>
                        </a:rPr>
                      </a:br>
                      <a:endParaRPr lang="en-GB" sz="2000">
                        <a:solidFill>
                          <a:srgbClr val="003F5E"/>
                        </a:solidFill>
                        <a:effectLst/>
                        <a:latin typeface="+mn-lt"/>
                        <a:ea typeface="Calibri" panose="020F0502020204030204" pitchFamily="34" charset="0"/>
                      </a:endParaRPr>
                    </a:p>
                  </a:txBody>
                  <a:tcPr marL="26670" marR="26670" marT="26670" marB="26670"/>
                </a:tc>
                <a:extLst>
                  <a:ext uri="{0D108BD9-81ED-4DB2-BD59-A6C34878D82A}">
                    <a16:rowId xmlns:a16="http://schemas.microsoft.com/office/drawing/2014/main" val="2426161262"/>
                  </a:ext>
                </a:extLst>
              </a:tr>
              <a:tr h="729267">
                <a:tc>
                  <a:txBody>
                    <a:bodyPr/>
                    <a:lstStyle/>
                    <a:p>
                      <a:pPr marL="0" marR="0">
                        <a:spcBef>
                          <a:spcPts val="0"/>
                        </a:spcBef>
                        <a:spcAft>
                          <a:spcPts val="0"/>
                        </a:spcAft>
                      </a:pPr>
                      <a:r>
                        <a:rPr lang="en-GB" sz="2000" dirty="0" smtClean="0">
                          <a:solidFill>
                            <a:srgbClr val="003F5E"/>
                          </a:solidFill>
                          <a:effectLst/>
                          <a:latin typeface="+mn-lt"/>
                          <a:ea typeface="Times New Roman" panose="02020603050405020304" pitchFamily="18" charset="0"/>
                        </a:rPr>
                        <a:t>M2.2</a:t>
                      </a:r>
                      <a:endParaRPr lang="en-GB" sz="2000" dirty="0">
                        <a:solidFill>
                          <a:srgbClr val="003F5E"/>
                        </a:solidFill>
                        <a:effectLst/>
                        <a:latin typeface="+mn-lt"/>
                        <a:ea typeface="Calibri" panose="020F0502020204030204" pitchFamily="34" charset="0"/>
                      </a:endParaRPr>
                    </a:p>
                  </a:txBody>
                  <a:tcPr marL="27305" marR="27305" marT="27305" marB="27305"/>
                </a:tc>
                <a:tc>
                  <a:txBody>
                    <a:bodyPr/>
                    <a:lstStyle/>
                    <a:p>
                      <a:pPr marL="0" marR="0">
                        <a:spcBef>
                          <a:spcPts val="0"/>
                        </a:spcBef>
                        <a:spcAft>
                          <a:spcPts val="0"/>
                        </a:spcAft>
                      </a:pPr>
                      <a:r>
                        <a:rPr lang="en-GB" sz="2000" dirty="0" err="1" smtClean="0">
                          <a:solidFill>
                            <a:srgbClr val="003F5E"/>
                          </a:solidFill>
                          <a:effectLst/>
                          <a:latin typeface="+mn-lt"/>
                          <a:ea typeface="Times New Roman" panose="02020603050405020304" pitchFamily="18" charset="0"/>
                        </a:rPr>
                        <a:t>eID</a:t>
                      </a:r>
                      <a:r>
                        <a:rPr lang="en-GB" sz="2000" dirty="0" smtClean="0">
                          <a:solidFill>
                            <a:srgbClr val="003F5E"/>
                          </a:solidFill>
                          <a:effectLst/>
                          <a:latin typeface="+mn-lt"/>
                          <a:ea typeface="Times New Roman" panose="02020603050405020304" pitchFamily="18" charset="0"/>
                        </a:rPr>
                        <a:t> assurance model suitability assessed</a:t>
                      </a:r>
                      <a:endParaRPr lang="en-GB" sz="2000" dirty="0">
                        <a:solidFill>
                          <a:srgbClr val="003F5E"/>
                        </a:solidFill>
                        <a:effectLst/>
                        <a:latin typeface="+mn-lt"/>
                        <a:ea typeface="Calibri" panose="020F0502020204030204" pitchFamily="34" charset="0"/>
                      </a:endParaRPr>
                    </a:p>
                  </a:txBody>
                  <a:tcPr marL="27305" marR="27305" marT="27305" marB="27305"/>
                </a:tc>
                <a:tc>
                  <a:txBody>
                    <a:bodyPr/>
                    <a:lstStyle/>
                    <a:p>
                      <a:pPr marL="0" marR="0">
                        <a:spcBef>
                          <a:spcPts val="0"/>
                        </a:spcBef>
                        <a:spcAft>
                          <a:spcPts val="0"/>
                        </a:spcAft>
                      </a:pPr>
                      <a:r>
                        <a:rPr lang="en-GB" sz="2000" i="1" dirty="0" smtClean="0">
                          <a:solidFill>
                            <a:srgbClr val="003F5E"/>
                          </a:solidFill>
                          <a:effectLst/>
                          <a:latin typeface="+mn-lt"/>
                          <a:ea typeface="Times New Roman" panose="02020603050405020304" pitchFamily="18" charset="0"/>
                        </a:rPr>
                        <a:t>Report submitted to AEGIS</a:t>
                      </a:r>
                      <a:endParaRPr lang="en-GB" sz="2000" i="1" dirty="0">
                        <a:solidFill>
                          <a:srgbClr val="003F5E"/>
                        </a:solidFill>
                        <a:effectLst/>
                        <a:latin typeface="+mn-lt"/>
                        <a:ea typeface="Calibri" panose="020F0502020204030204" pitchFamily="34" charset="0"/>
                      </a:endParaRPr>
                    </a:p>
                  </a:txBody>
                  <a:tcPr marL="27305" marR="27305" marT="27305" marB="27305"/>
                </a:tc>
                <a:tc>
                  <a:txBody>
                    <a:bodyPr/>
                    <a:lstStyle/>
                    <a:p>
                      <a:pPr marL="0" marR="0">
                        <a:spcBef>
                          <a:spcPts val="0"/>
                        </a:spcBef>
                        <a:spcAft>
                          <a:spcPts val="0"/>
                        </a:spcAft>
                      </a:pPr>
                      <a:endParaRPr lang="en-GB" sz="2000" dirty="0">
                        <a:solidFill>
                          <a:srgbClr val="003F5E"/>
                        </a:solidFill>
                        <a:effectLst/>
                        <a:latin typeface="+mn-lt"/>
                        <a:ea typeface="Calibri" panose="020F0502020204030204" pitchFamily="34" charset="0"/>
                      </a:endParaRPr>
                    </a:p>
                  </a:txBody>
                  <a:tcPr marL="27305" marR="27305" marT="27305" marB="27305"/>
                </a:tc>
                <a:tc>
                  <a:txBody>
                    <a:bodyPr/>
                    <a:lstStyle/>
                    <a:p>
                      <a:pPr marL="0" marR="0">
                        <a:spcBef>
                          <a:spcPts val="0"/>
                        </a:spcBef>
                        <a:spcAft>
                          <a:spcPts val="0"/>
                        </a:spcAft>
                      </a:pPr>
                      <a:endParaRPr lang="en-GB" sz="2000" dirty="0">
                        <a:solidFill>
                          <a:srgbClr val="003F5E"/>
                        </a:solidFill>
                        <a:effectLst/>
                        <a:latin typeface="+mn-lt"/>
                        <a:ea typeface="Calibri" panose="020F0502020204030204" pitchFamily="34" charset="0"/>
                      </a:endParaRPr>
                    </a:p>
                  </a:txBody>
                  <a:tcPr marL="27305" marR="27305" marT="27305" marB="27305"/>
                </a:tc>
                <a:tc>
                  <a:txBody>
                    <a:bodyPr/>
                    <a:lstStyle/>
                    <a:p>
                      <a:pPr marL="0" marR="0">
                        <a:spcBef>
                          <a:spcPts val="0"/>
                        </a:spcBef>
                        <a:spcAft>
                          <a:spcPts val="0"/>
                        </a:spcAft>
                      </a:pPr>
                      <a:endParaRPr lang="en-GB" sz="2000" dirty="0">
                        <a:solidFill>
                          <a:srgbClr val="003F5E"/>
                        </a:solidFill>
                        <a:effectLst/>
                        <a:latin typeface="+mn-lt"/>
                        <a:ea typeface="Calibri" panose="020F0502020204030204" pitchFamily="34" charset="0"/>
                      </a:endParaRPr>
                    </a:p>
                  </a:txBody>
                  <a:tcPr marL="26670" marR="26670" marT="26670" marB="26670"/>
                </a:tc>
                <a:tc>
                  <a:txBody>
                    <a:bodyPr/>
                    <a:lstStyle/>
                    <a:p>
                      <a:pPr marL="0" marR="0">
                        <a:spcBef>
                          <a:spcPts val="0"/>
                        </a:spcBef>
                        <a:spcAft>
                          <a:spcPts val="0"/>
                        </a:spcAft>
                      </a:pPr>
                      <a:r>
                        <a:rPr lang="en-GB" sz="2000" dirty="0" smtClean="0">
                          <a:solidFill>
                            <a:srgbClr val="003F5E"/>
                          </a:solidFill>
                          <a:effectLst/>
                          <a:latin typeface="+mn-lt"/>
                          <a:ea typeface="Calibri" panose="020F0502020204030204" pitchFamily="34" charset="0"/>
                        </a:rPr>
                        <a:t>M18</a:t>
                      </a:r>
                      <a:endParaRPr lang="en-GB" sz="2000" dirty="0">
                        <a:solidFill>
                          <a:srgbClr val="003F5E"/>
                        </a:solidFill>
                        <a:effectLst/>
                        <a:latin typeface="+mn-lt"/>
                        <a:ea typeface="Calibri" panose="020F0502020204030204" pitchFamily="34" charset="0"/>
                      </a:endParaRPr>
                    </a:p>
                  </a:txBody>
                  <a:tcPr marL="26670" marR="26670" marT="26670" marB="26670"/>
                </a:tc>
                <a:extLst>
                  <a:ext uri="{0D108BD9-81ED-4DB2-BD59-A6C34878D82A}">
                    <a16:rowId xmlns:a16="http://schemas.microsoft.com/office/drawing/2014/main" val="4239728614"/>
                  </a:ext>
                </a:extLst>
              </a:tr>
              <a:tr h="1132914">
                <a:tc>
                  <a:txBody>
                    <a:bodyPr/>
                    <a:lstStyle/>
                    <a:p>
                      <a:pPr marL="0" marR="0">
                        <a:spcBef>
                          <a:spcPts val="0"/>
                        </a:spcBef>
                        <a:spcAft>
                          <a:spcPts val="0"/>
                        </a:spcAft>
                      </a:pPr>
                      <a:r>
                        <a:rPr lang="en-GB" sz="2000" b="1" dirty="0" smtClean="0">
                          <a:solidFill>
                            <a:srgbClr val="003F5E"/>
                          </a:solidFill>
                          <a:effectLst/>
                          <a:latin typeface="+mn-lt"/>
                        </a:rPr>
                        <a:t>D2.2</a:t>
                      </a:r>
                      <a:endParaRPr lang="en-GB" sz="2000" b="1" dirty="0">
                        <a:solidFill>
                          <a:srgbClr val="003F5E"/>
                        </a:solidFill>
                        <a:effectLst/>
                        <a:latin typeface="+mn-lt"/>
                        <a:ea typeface="Calibri" panose="020F0502020204030204" pitchFamily="34" charset="0"/>
                      </a:endParaRPr>
                    </a:p>
                  </a:txBody>
                  <a:tcPr marL="26670" marR="26670" marT="26670" marB="26670"/>
                </a:tc>
                <a:tc>
                  <a:txBody>
                    <a:bodyPr/>
                    <a:lstStyle/>
                    <a:p>
                      <a:pPr marL="0" marR="0">
                        <a:spcBef>
                          <a:spcPts val="0"/>
                        </a:spcBef>
                        <a:spcAft>
                          <a:spcPts val="0"/>
                        </a:spcAft>
                      </a:pPr>
                      <a:r>
                        <a:rPr lang="en-GB" sz="2000" b="1" dirty="0" smtClean="0">
                          <a:solidFill>
                            <a:srgbClr val="003F5E"/>
                          </a:solidFill>
                          <a:effectLst/>
                          <a:latin typeface="+mn-lt"/>
                        </a:rPr>
                        <a:t>AARC Policy Development Kit Revision</a:t>
                      </a:r>
                      <a:endParaRPr lang="en-GB" sz="2000" b="1" dirty="0">
                        <a:solidFill>
                          <a:srgbClr val="003F5E"/>
                        </a:solidFill>
                        <a:effectLst/>
                        <a:latin typeface="+mn-lt"/>
                        <a:ea typeface="Calibri" panose="020F0502020204030204" pitchFamily="34" charset="0"/>
                      </a:endParaRPr>
                    </a:p>
                  </a:txBody>
                  <a:tcPr marL="26670" marR="26670" marT="26670" marB="26670"/>
                </a:tc>
                <a:tc>
                  <a:txBody>
                    <a:bodyPr/>
                    <a:lstStyle/>
                    <a:p>
                      <a:pPr marL="0" marR="0">
                        <a:spcBef>
                          <a:spcPts val="0"/>
                        </a:spcBef>
                        <a:spcAft>
                          <a:spcPts val="0"/>
                        </a:spcAft>
                      </a:pPr>
                      <a:r>
                        <a:rPr lang="en-GB" sz="2000" dirty="0" smtClean="0">
                          <a:solidFill>
                            <a:srgbClr val="003F5E"/>
                          </a:solidFill>
                          <a:effectLst/>
                          <a:latin typeface="+mn-lt"/>
                        </a:rPr>
                        <a:t>Evolved suite of guidelines and templates for research and infrastructure communities</a:t>
                      </a:r>
                      <a:endParaRPr lang="en-GB" sz="2000" dirty="0">
                        <a:solidFill>
                          <a:srgbClr val="003F5E"/>
                        </a:solidFill>
                        <a:effectLst/>
                        <a:latin typeface="+mn-lt"/>
                        <a:ea typeface="Calibri" panose="020F0502020204030204" pitchFamily="34" charset="0"/>
                      </a:endParaRPr>
                    </a:p>
                  </a:txBody>
                  <a:tcPr marL="26670" marR="26670" marT="26670" marB="26670"/>
                </a:tc>
                <a:tc>
                  <a:txBody>
                    <a:bodyPr/>
                    <a:lstStyle/>
                    <a:p>
                      <a:pPr marL="0" marR="0">
                        <a:spcBef>
                          <a:spcPts val="0"/>
                        </a:spcBef>
                        <a:spcAft>
                          <a:spcPts val="0"/>
                        </a:spcAft>
                      </a:pPr>
                      <a:r>
                        <a:rPr lang="en-GB" sz="2000" dirty="0" smtClean="0">
                          <a:solidFill>
                            <a:srgbClr val="003F5E"/>
                          </a:solidFill>
                          <a:effectLst/>
                          <a:latin typeface="+mn-lt"/>
                        </a:rPr>
                        <a:t>WP2</a:t>
                      </a:r>
                      <a:endParaRPr lang="en-GB" sz="2000" dirty="0">
                        <a:solidFill>
                          <a:srgbClr val="003F5E"/>
                        </a:solidFill>
                        <a:effectLst/>
                        <a:latin typeface="+mn-lt"/>
                        <a:ea typeface="Calibri" panose="020F0502020204030204" pitchFamily="34" charset="0"/>
                      </a:endParaRPr>
                    </a:p>
                  </a:txBody>
                  <a:tcPr marL="26670" marR="26670" marT="26670" marB="26670"/>
                </a:tc>
                <a:tc>
                  <a:txBody>
                    <a:bodyPr/>
                    <a:lstStyle/>
                    <a:p>
                      <a:pPr marL="0" marR="0">
                        <a:spcBef>
                          <a:spcPts val="0"/>
                        </a:spcBef>
                        <a:spcAft>
                          <a:spcPts val="0"/>
                        </a:spcAft>
                      </a:pPr>
                      <a:r>
                        <a:rPr lang="en-GB" sz="2000" dirty="0" smtClean="0">
                          <a:solidFill>
                            <a:srgbClr val="003F5E"/>
                          </a:solidFill>
                          <a:effectLst/>
                          <a:latin typeface="+mn-lt"/>
                        </a:rPr>
                        <a:t>Nikhef</a:t>
                      </a:r>
                      <a:endParaRPr lang="en-GB" sz="2000" dirty="0">
                        <a:solidFill>
                          <a:srgbClr val="003F5E"/>
                        </a:solidFill>
                        <a:effectLst/>
                        <a:latin typeface="+mn-lt"/>
                        <a:ea typeface="Calibri" panose="020F0502020204030204" pitchFamily="34" charset="0"/>
                      </a:endParaRPr>
                    </a:p>
                  </a:txBody>
                  <a:tcPr marL="26670" marR="26670" marT="26670" marB="26670"/>
                </a:tc>
                <a:tc>
                  <a:txBody>
                    <a:bodyPr/>
                    <a:lstStyle/>
                    <a:p>
                      <a:pPr marL="0" marR="0">
                        <a:spcBef>
                          <a:spcPts val="0"/>
                        </a:spcBef>
                        <a:spcAft>
                          <a:spcPts val="0"/>
                        </a:spcAft>
                      </a:pPr>
                      <a:r>
                        <a:rPr lang="en-GB" sz="2000" dirty="0" smtClean="0">
                          <a:solidFill>
                            <a:srgbClr val="003F5E"/>
                          </a:solidFill>
                          <a:effectLst/>
                          <a:latin typeface="+mn-lt"/>
                        </a:rPr>
                        <a:t>R</a:t>
                      </a:r>
                      <a:endParaRPr lang="en-GB" sz="2000" dirty="0">
                        <a:solidFill>
                          <a:srgbClr val="003F5E"/>
                        </a:solidFill>
                        <a:effectLst/>
                        <a:latin typeface="+mn-lt"/>
                        <a:ea typeface="Calibri" panose="020F0502020204030204" pitchFamily="34" charset="0"/>
                      </a:endParaRPr>
                    </a:p>
                  </a:txBody>
                  <a:tcPr marL="26670" marR="26670" marT="26670" marB="26670"/>
                </a:tc>
                <a:tc>
                  <a:txBody>
                    <a:bodyPr/>
                    <a:lstStyle/>
                    <a:p>
                      <a:pPr marL="0" marR="0">
                        <a:spcBef>
                          <a:spcPts val="0"/>
                        </a:spcBef>
                        <a:spcAft>
                          <a:spcPts val="0"/>
                        </a:spcAft>
                      </a:pPr>
                      <a:r>
                        <a:rPr lang="en-GB" sz="2000" dirty="0" smtClean="0">
                          <a:solidFill>
                            <a:srgbClr val="003F5E"/>
                          </a:solidFill>
                          <a:effectLst/>
                          <a:latin typeface="+mn-lt"/>
                        </a:rPr>
                        <a:t>M24 </a:t>
                      </a:r>
                      <a:endParaRPr lang="en-GB" sz="2000" dirty="0">
                        <a:solidFill>
                          <a:srgbClr val="003F5E"/>
                        </a:solidFill>
                        <a:effectLst/>
                        <a:latin typeface="+mn-lt"/>
                        <a:ea typeface="Calibri" panose="020F0502020204030204" pitchFamily="34" charset="0"/>
                      </a:endParaRPr>
                    </a:p>
                  </a:txBody>
                  <a:tcPr marL="26670" marR="26670" marT="26670" marB="26670"/>
                </a:tc>
                <a:extLst>
                  <a:ext uri="{0D108BD9-81ED-4DB2-BD59-A6C34878D82A}">
                    <a16:rowId xmlns:a16="http://schemas.microsoft.com/office/drawing/2014/main" val="3976929937"/>
                  </a:ext>
                </a:extLst>
              </a:tr>
            </a:tbl>
          </a:graphicData>
        </a:graphic>
      </p:graphicFrame>
      <p:sp>
        <p:nvSpPr>
          <p:cNvPr id="3" name="Slide Number Placeholder 2"/>
          <p:cNvSpPr>
            <a:spLocks noGrp="1"/>
          </p:cNvSpPr>
          <p:nvPr>
            <p:ph type="sldNum" sz="quarter" idx="12"/>
          </p:nvPr>
        </p:nvSpPr>
        <p:spPr/>
        <p:txBody>
          <a:bodyPr/>
          <a:lstStyle/>
          <a:p>
            <a:fld id="{6F576E6A-F32A-4612-884C-86870357C6B4}" type="slidenum">
              <a:rPr lang="en-GB" smtClean="0"/>
              <a:pPr/>
              <a:t>4</a:t>
            </a:fld>
            <a:endParaRPr lang="en-GB"/>
          </a:p>
        </p:txBody>
      </p:sp>
      <p:sp>
        <p:nvSpPr>
          <p:cNvPr id="4" name="Title 3"/>
          <p:cNvSpPr>
            <a:spLocks noGrp="1"/>
          </p:cNvSpPr>
          <p:nvPr>
            <p:ph type="title"/>
          </p:nvPr>
        </p:nvSpPr>
        <p:spPr/>
        <p:txBody>
          <a:bodyPr/>
          <a:lstStyle/>
          <a:p>
            <a:r>
              <a:rPr lang="en-GB" dirty="0" smtClean="0"/>
              <a:t>WP2 Policy Deliverables</a:t>
            </a:r>
            <a:endParaRPr lang="en-GB" dirty="0"/>
          </a:p>
        </p:txBody>
      </p:sp>
    </p:spTree>
    <p:extLst>
      <p:ext uri="{BB962C8B-B14F-4D97-AF65-F5344CB8AC3E}">
        <p14:creationId xmlns:p14="http://schemas.microsoft.com/office/powerpoint/2010/main" val="622541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576E6A-F32A-4612-884C-86870357C6B4}" type="slidenum">
              <a:rPr lang="en-GB" smtClean="0"/>
              <a:t>5</a:t>
            </a:fld>
            <a:endParaRPr lang="en-GB"/>
          </a:p>
        </p:txBody>
      </p:sp>
      <p:sp>
        <p:nvSpPr>
          <p:cNvPr id="3" name="Title 2"/>
          <p:cNvSpPr>
            <a:spLocks noGrp="1"/>
          </p:cNvSpPr>
          <p:nvPr>
            <p:ph type="title"/>
          </p:nvPr>
        </p:nvSpPr>
        <p:spPr/>
        <p:txBody>
          <a:bodyPr/>
          <a:lstStyle/>
          <a:p>
            <a:r>
              <a:rPr lang="en-GB" dirty="0" smtClean="0"/>
              <a:t>Many policy aspects and trusted security practices to consider!</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9362" y="1400212"/>
            <a:ext cx="9698038" cy="4608129"/>
          </a:xfrm>
          <a:prstGeom prst="rect">
            <a:avLst/>
          </a:prstGeom>
        </p:spPr>
      </p:pic>
    </p:spTree>
    <p:extLst>
      <p:ext uri="{BB962C8B-B14F-4D97-AF65-F5344CB8AC3E}">
        <p14:creationId xmlns:p14="http://schemas.microsoft.com/office/powerpoint/2010/main" val="3430433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6</a:t>
            </a:fld>
            <a:endParaRPr lang="en-GB"/>
          </a:p>
        </p:txBody>
      </p:sp>
      <p:sp>
        <p:nvSpPr>
          <p:cNvPr id="4" name="Title 3"/>
          <p:cNvSpPr>
            <a:spLocks noGrp="1"/>
          </p:cNvSpPr>
          <p:nvPr>
            <p:ph type="title"/>
          </p:nvPr>
        </p:nvSpPr>
        <p:spPr/>
        <p:txBody>
          <a:bodyPr/>
          <a:lstStyle/>
          <a:p>
            <a:r>
              <a:rPr lang="en-GB" dirty="0" smtClean="0"/>
              <a:t>Practices we already have, practices we need to harmonise</a:t>
            </a:r>
            <a:endParaRPr lang="en-GB" dirty="0"/>
          </a:p>
        </p:txBody>
      </p:sp>
      <p:pic>
        <p:nvPicPr>
          <p:cNvPr id="5" name="Google Shape;838;g2456f340f0d_1_1"/>
          <p:cNvPicPr preferRelativeResize="0"/>
          <p:nvPr/>
        </p:nvPicPr>
        <p:blipFill rotWithShape="1">
          <a:blip r:embed="rId2">
            <a:alphaModFix/>
          </a:blip>
          <a:srcRect/>
          <a:stretch/>
        </p:blipFill>
        <p:spPr>
          <a:xfrm>
            <a:off x="773080" y="1643868"/>
            <a:ext cx="5522785" cy="4314443"/>
          </a:xfrm>
          <a:prstGeom prst="rect">
            <a:avLst/>
          </a:prstGeom>
          <a:noFill/>
          <a:ln>
            <a:noFill/>
          </a:ln>
        </p:spPr>
      </p:pic>
      <p:sp>
        <p:nvSpPr>
          <p:cNvPr id="6" name="Google Shape;839;g2456f340f0d_1_1"/>
          <p:cNvSpPr/>
          <p:nvPr/>
        </p:nvSpPr>
        <p:spPr>
          <a:xfrm>
            <a:off x="7920900" y="1400212"/>
            <a:ext cx="3881933" cy="2143128"/>
          </a:xfrm>
          <a:prstGeom prst="wedgeRoundRectCallout">
            <a:avLst>
              <a:gd name="adj1" fmla="val -95230"/>
              <a:gd name="adj2" fmla="val 19079"/>
              <a:gd name="adj3" fmla="val 16667"/>
            </a:avLst>
          </a:prstGeom>
          <a:solidFill>
            <a:srgbClr val="FFFFFF"/>
          </a:solidFill>
          <a:ln w="12700" cap="flat" cmpd="sng">
            <a:solidFill>
              <a:srgbClr val="0C3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r>
              <a:rPr kumimoji="0" lang="en-GB" b="0" i="0" u="none" strike="noStrike" kern="0" cap="none" spc="0" normalizeH="0" baseline="0" noProof="0" dirty="0" smtClean="0">
                <a:ln>
                  <a:noFill/>
                </a:ln>
                <a:solidFill>
                  <a:srgbClr val="F57A1E"/>
                </a:solidFill>
                <a:effectLst/>
                <a:uLnTx/>
                <a:uFillTx/>
                <a:latin typeface="Calibri"/>
                <a:ea typeface="Calibri"/>
                <a:cs typeface="Calibri"/>
                <a:sym typeface="Calibri"/>
              </a:rPr>
              <a:t>Authentication/identity sources</a:t>
            </a:r>
            <a:endParaRPr kumimoji="0" sz="14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r>
              <a:rPr kumimoji="0" lang="en-GB" b="0" i="0" u="none" strike="noStrike" kern="0" cap="none" spc="0" normalizeH="0" baseline="0" noProof="0" dirty="0" smtClean="0">
                <a:ln>
                  <a:noFill/>
                </a:ln>
                <a:solidFill>
                  <a:srgbClr val="003F5E"/>
                </a:solidFill>
                <a:effectLst/>
                <a:uLnTx/>
                <a:uFillTx/>
                <a:latin typeface="Calibri"/>
                <a:ea typeface="Calibri"/>
                <a:cs typeface="Calibri"/>
                <a:sym typeface="Calibri"/>
              </a:rPr>
              <a:t>NIST SP800-63</a:t>
            </a: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r>
              <a:rPr lang="en-GB" cap="none" dirty="0" smtClean="0">
                <a:solidFill>
                  <a:srgbClr val="003F5E"/>
                </a:solidFill>
                <a:latin typeface="Calibri"/>
                <a:ea typeface="Calibri"/>
                <a:cs typeface="Calibri"/>
                <a:sym typeface="Calibri"/>
              </a:rPr>
              <a:t>FIPS140</a:t>
            </a: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r>
              <a:rPr lang="en-GB" cap="none" dirty="0" smtClean="0">
                <a:solidFill>
                  <a:srgbClr val="003F5E"/>
                </a:solidFill>
                <a:latin typeface="Calibri"/>
                <a:cs typeface="Calibri"/>
                <a:sym typeface="Calibri"/>
              </a:rPr>
              <a:t>ISO 27001</a:t>
            </a:r>
          </a:p>
          <a:p>
            <a:pPr defTabSz="914400" hangingPunct="1">
              <a:buClr>
                <a:srgbClr val="000000"/>
              </a:buClr>
              <a:buSzPts val="1800"/>
            </a:pPr>
            <a:r>
              <a:rPr lang="en-GB" cap="none" dirty="0">
                <a:solidFill>
                  <a:srgbClr val="003F5E"/>
                </a:solidFill>
                <a:latin typeface="Calibri"/>
                <a:ea typeface="Calibri"/>
                <a:cs typeface="Calibri"/>
                <a:sym typeface="Calibri"/>
              </a:rPr>
              <a:t>IGTF AP Profiles</a:t>
            </a:r>
            <a:endParaRPr lang="en-GB" sz="1400" cap="none" dirty="0">
              <a:solidFill>
                <a:srgbClr val="000000"/>
              </a:solidFill>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r>
              <a:rPr lang="en-GB" cap="none" dirty="0" smtClean="0">
                <a:solidFill>
                  <a:srgbClr val="003F5E"/>
                </a:solidFill>
                <a:latin typeface="Calibri"/>
                <a:cs typeface="Calibri"/>
                <a:sym typeface="Calibri"/>
              </a:rPr>
              <a:t>REFEDS MFA</a:t>
            </a: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r>
              <a:rPr lang="en-GB" cap="none" dirty="0" smtClean="0">
                <a:solidFill>
                  <a:srgbClr val="003F5E"/>
                </a:solidFill>
                <a:latin typeface="Calibri"/>
                <a:cs typeface="Calibri"/>
                <a:sym typeface="Calibri"/>
              </a:rPr>
              <a:t>REFEDS Assurance Framework</a:t>
            </a:r>
          </a:p>
        </p:txBody>
      </p:sp>
      <p:sp>
        <p:nvSpPr>
          <p:cNvPr id="7" name="Google Shape;841;g2456f340f0d_1_1"/>
          <p:cNvSpPr/>
          <p:nvPr/>
        </p:nvSpPr>
        <p:spPr>
          <a:xfrm>
            <a:off x="8073052" y="5001976"/>
            <a:ext cx="3267564" cy="1201900"/>
          </a:xfrm>
          <a:prstGeom prst="wedgeRoundRectCallout">
            <a:avLst>
              <a:gd name="adj1" fmla="val -129000"/>
              <a:gd name="adj2" fmla="val 521"/>
              <a:gd name="adj3" fmla="val 16667"/>
            </a:avLst>
          </a:prstGeom>
          <a:solidFill>
            <a:srgbClr val="FFFFFF"/>
          </a:solidFill>
          <a:ln w="12700" cap="flat" cmpd="sng">
            <a:solidFill>
              <a:srgbClr val="0C3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r>
              <a:rPr kumimoji="0" lang="en-GB" b="0" i="0" u="none" strike="noStrike" kern="0" cap="none" spc="0" normalizeH="0" baseline="0" noProof="0" dirty="0" smtClean="0">
                <a:ln>
                  <a:noFill/>
                </a:ln>
                <a:solidFill>
                  <a:srgbClr val="F57A1E"/>
                </a:solidFill>
                <a:effectLst/>
                <a:uLnTx/>
                <a:uFillTx/>
                <a:latin typeface="Calibri"/>
                <a:ea typeface="Calibri"/>
                <a:cs typeface="Calibri"/>
                <a:sym typeface="Calibri"/>
              </a:rPr>
              <a:t>Service provider operations</a:t>
            </a:r>
            <a:endParaRPr kumimoji="0" sz="14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r>
              <a:rPr kumimoji="0" lang="en-GB" b="0" i="0" u="none" strike="noStrike" kern="0" cap="none" spc="0" normalizeH="0" baseline="0" noProof="0" dirty="0" smtClean="0">
                <a:ln>
                  <a:noFill/>
                </a:ln>
                <a:solidFill>
                  <a:srgbClr val="003F5E"/>
                </a:solidFill>
                <a:effectLst/>
                <a:uLnTx/>
                <a:uFillTx/>
                <a:latin typeface="Calibri"/>
                <a:ea typeface="Calibri"/>
                <a:cs typeface="Calibri"/>
                <a:sym typeface="Calibri"/>
              </a:rPr>
              <a:t>ISO27k</a:t>
            </a:r>
            <a:endParaRPr kumimoji="0" sz="14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r>
              <a:rPr kumimoji="0" lang="en-GB" b="0" i="0" u="none" strike="noStrike" kern="0" cap="none" spc="0" normalizeH="0" baseline="0" noProof="0" dirty="0" smtClean="0">
                <a:ln>
                  <a:noFill/>
                </a:ln>
                <a:solidFill>
                  <a:srgbClr val="003F5E"/>
                </a:solidFill>
                <a:effectLst/>
                <a:uLnTx/>
                <a:uFillTx/>
                <a:latin typeface="Calibri"/>
                <a:ea typeface="Calibri"/>
                <a:cs typeface="Calibri"/>
                <a:sym typeface="Calibri"/>
              </a:rPr>
              <a:t>NIS2</a:t>
            </a: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r>
              <a:rPr lang="en-GB" cap="none" dirty="0" smtClean="0">
                <a:solidFill>
                  <a:srgbClr val="003F5E"/>
                </a:solidFill>
                <a:latin typeface="Calibri"/>
                <a:ea typeface="Calibri"/>
                <a:cs typeface="Calibri"/>
                <a:sym typeface="Calibri"/>
              </a:rPr>
              <a:t>ITSRM2</a:t>
            </a:r>
            <a:endParaRPr kumimoji="0" lang="en-GB" b="0" i="0" u="none" strike="noStrike" kern="0" cap="none" spc="0" normalizeH="0" baseline="0" noProof="0" dirty="0" smtClean="0">
              <a:ln>
                <a:noFill/>
              </a:ln>
              <a:solidFill>
                <a:srgbClr val="003F5E"/>
              </a:solidFill>
              <a:effectLst/>
              <a:uLnTx/>
              <a:uFillTx/>
              <a:latin typeface="Calibri"/>
              <a:ea typeface="Calibri"/>
              <a:cs typeface="Calibri"/>
              <a:sym typeface="Calibri"/>
            </a:endParaRPr>
          </a:p>
        </p:txBody>
      </p:sp>
      <p:sp>
        <p:nvSpPr>
          <p:cNvPr id="11" name="TextBox 10"/>
          <p:cNvSpPr txBox="1"/>
          <p:nvPr/>
        </p:nvSpPr>
        <p:spPr>
          <a:xfrm>
            <a:off x="6852171" y="3701414"/>
            <a:ext cx="4861773"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GB" sz="2000" b="1" i="1" u="none" strike="noStrike" cap="none" spc="0" normalizeH="0" dirty="0" smtClean="0">
                <a:ln>
                  <a:noFill/>
                </a:ln>
                <a:solidFill>
                  <a:srgbClr val="003F5E"/>
                </a:solidFill>
                <a:effectLst/>
                <a:uFillTx/>
                <a:latin typeface="+mn-lt"/>
                <a:ea typeface="+mn-ea"/>
                <a:cs typeface="+mn-cs"/>
                <a:sym typeface="Arial"/>
              </a:rPr>
              <a:t>AARC-G071 </a:t>
            </a:r>
            <a:br>
              <a:rPr kumimoji="0" lang="en-GB" sz="2000" b="1" i="1" u="none" strike="noStrike" cap="none" spc="0" normalizeH="0" dirty="0" smtClean="0">
                <a:ln>
                  <a:noFill/>
                </a:ln>
                <a:solidFill>
                  <a:srgbClr val="003F5E"/>
                </a:solidFill>
                <a:effectLst/>
                <a:uFillTx/>
                <a:latin typeface="+mn-lt"/>
                <a:ea typeface="+mn-ea"/>
                <a:cs typeface="+mn-cs"/>
                <a:sym typeface="Arial"/>
              </a:rPr>
            </a:br>
            <a:r>
              <a:rPr kumimoji="0" lang="en-GB" sz="2000" b="1" i="1" u="none" strike="noStrike" cap="none" spc="0" normalizeH="0" dirty="0" smtClean="0">
                <a:ln>
                  <a:noFill/>
                </a:ln>
                <a:solidFill>
                  <a:srgbClr val="003F5E"/>
                </a:solidFill>
                <a:effectLst/>
                <a:uFillTx/>
                <a:latin typeface="+mn-lt"/>
                <a:ea typeface="+mn-ea"/>
                <a:cs typeface="+mn-cs"/>
                <a:sym typeface="Arial"/>
              </a:rPr>
              <a:t>for </a:t>
            </a:r>
            <a:r>
              <a:rPr kumimoji="0" lang="en-GB" sz="2000" b="1" i="1" u="none" strike="noStrike" cap="none" spc="0" normalizeH="0" dirty="0" smtClean="0">
                <a:ln>
                  <a:noFill/>
                </a:ln>
                <a:solidFill>
                  <a:srgbClr val="003F5E"/>
                </a:solidFill>
                <a:effectLst/>
                <a:uFillTx/>
                <a:latin typeface="+mn-lt"/>
                <a:ea typeface="+mn-ea"/>
                <a:cs typeface="+mn-cs"/>
                <a:sym typeface="Arial"/>
              </a:rPr>
              <a:t>the Community Attribute Authority (AA) </a:t>
            </a:r>
            <a:r>
              <a:rPr kumimoji="0" lang="en-GB" sz="2000" b="1" i="1" u="none" strike="noStrike" cap="none" spc="0" normalizeH="0" dirty="0" smtClean="0">
                <a:ln>
                  <a:noFill/>
                </a:ln>
                <a:solidFill>
                  <a:srgbClr val="003F5E"/>
                </a:solidFill>
                <a:effectLst/>
                <a:uFillTx/>
                <a:latin typeface="+mn-lt"/>
                <a:ea typeface="+mn-ea"/>
                <a:cs typeface="+mn-cs"/>
                <a:sym typeface="Arial"/>
              </a:rPr>
              <a:t>and operation </a:t>
            </a:r>
            <a:r>
              <a:rPr kumimoji="0" lang="en-GB" sz="2000" b="1" i="1" u="none" strike="noStrike" cap="none" spc="0" normalizeH="0" dirty="0" smtClean="0">
                <a:ln>
                  <a:noFill/>
                </a:ln>
                <a:solidFill>
                  <a:srgbClr val="003F5E"/>
                </a:solidFill>
                <a:effectLst/>
                <a:uFillTx/>
                <a:latin typeface="+mn-lt"/>
                <a:ea typeface="+mn-ea"/>
                <a:cs typeface="+mn-cs"/>
                <a:sym typeface="Arial"/>
              </a:rPr>
              <a:t>of the </a:t>
            </a:r>
            <a:r>
              <a:rPr kumimoji="0" lang="en-GB" sz="2000" b="1" i="1" u="none" strike="noStrike" cap="none" spc="0" normalizeH="0" dirty="0" smtClean="0">
                <a:ln>
                  <a:noFill/>
                </a:ln>
                <a:solidFill>
                  <a:srgbClr val="003F5E"/>
                </a:solidFill>
                <a:effectLst/>
                <a:uFillTx/>
                <a:latin typeface="+mn-lt"/>
                <a:ea typeface="+mn-ea"/>
                <a:cs typeface="+mn-cs"/>
                <a:sym typeface="Arial"/>
              </a:rPr>
              <a:t>Proxy</a:t>
            </a:r>
            <a:endParaRPr kumimoji="0" lang="en-GB" sz="2000" b="1" i="1" u="none" strike="noStrike" cap="none" spc="0" normalizeH="0" dirty="0" smtClean="0">
              <a:ln>
                <a:noFill/>
              </a:ln>
              <a:solidFill>
                <a:srgbClr val="003F5E"/>
              </a:solidFill>
              <a:effectLst/>
              <a:uFillTx/>
              <a:latin typeface="+mn-lt"/>
              <a:ea typeface="+mn-ea"/>
              <a:cs typeface="+mn-cs"/>
              <a:sym typeface="Arial"/>
            </a:endParaRPr>
          </a:p>
        </p:txBody>
      </p:sp>
      <p:sp>
        <p:nvSpPr>
          <p:cNvPr id="2" name="TextBox 1"/>
          <p:cNvSpPr txBox="1"/>
          <p:nvPr/>
        </p:nvSpPr>
        <p:spPr>
          <a:xfrm>
            <a:off x="1950216" y="6416433"/>
            <a:ext cx="8960723" cy="338554"/>
          </a:xfrm>
          <a:prstGeom prst="rect">
            <a:avLst/>
          </a:prstGeom>
          <a:noFill/>
        </p:spPr>
        <p:txBody>
          <a:bodyPr wrap="none" rtlCol="0">
            <a:spAutoFit/>
          </a:bodyPr>
          <a:lstStyle/>
          <a:p>
            <a:r>
              <a:rPr lang="en-GB" sz="1600" i="1" dirty="0" smtClean="0"/>
              <a:t>while for identity sources and for services there is extensive normalisation, our AARC BPA ‘proxy’ did not …</a:t>
            </a:r>
          </a:p>
        </p:txBody>
      </p:sp>
    </p:spTree>
    <p:extLst>
      <p:ext uri="{BB962C8B-B14F-4D97-AF65-F5344CB8AC3E}">
        <p14:creationId xmlns:p14="http://schemas.microsoft.com/office/powerpoint/2010/main" val="3884728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2454442"/>
            <a:ext cx="10909300" cy="3722524"/>
          </a:xfrm>
        </p:spPr>
        <p:txBody>
          <a:bodyPr/>
          <a:lstStyle/>
          <a:p>
            <a:pPr marL="0" indent="0">
              <a:buNone/>
            </a:pPr>
            <a:r>
              <a:rPr lang="en-GB" b="1" dirty="0" smtClean="0"/>
              <a:t>Baseline Service Security policy </a:t>
            </a:r>
            <a:br>
              <a:rPr lang="en-GB" b="1" dirty="0" smtClean="0"/>
            </a:br>
            <a:r>
              <a:rPr lang="en-GB" dirty="0" smtClean="0"/>
              <a:t>the AARC PDK v1 was very successful, but diverged in several directions:</a:t>
            </a:r>
          </a:p>
          <a:p>
            <a:r>
              <a:rPr lang="en-GB" dirty="0" smtClean="0"/>
              <a:t>national implementations and specialisations</a:t>
            </a:r>
          </a:p>
          <a:p>
            <a:r>
              <a:rPr lang="en-GB" dirty="0" smtClean="0"/>
              <a:t>was included in the EOSC Interoperability Framework </a:t>
            </a:r>
            <a:br>
              <a:rPr lang="en-GB" dirty="0" smtClean="0"/>
            </a:br>
            <a:r>
              <a:rPr lang="en-GB" dirty="0" smtClean="0"/>
              <a:t>as the ‘Security Operational Baseline’</a:t>
            </a:r>
          </a:p>
          <a:p>
            <a:pPr marL="0" indent="0">
              <a:buNone/>
            </a:pPr>
            <a:r>
              <a:rPr lang="en-GB" dirty="0" smtClean="0"/>
              <a:t>but has not been brought home to the broader research community – yet …</a:t>
            </a:r>
          </a:p>
          <a:p>
            <a:pPr marL="0" indent="0">
              <a:buNone/>
            </a:pPr>
            <a:r>
              <a:rPr lang="en-GB" dirty="0" smtClean="0"/>
              <a:t>AARC TREE now re-aligning these in the new PDK - </a:t>
            </a:r>
            <a:r>
              <a:rPr lang="en-GB" b="1" dirty="0" smtClean="0"/>
              <a:t>with guidance and </a:t>
            </a:r>
            <a:r>
              <a:rPr lang="en-GB" b="1" dirty="0" smtClean="0"/>
              <a:t>FAQs</a:t>
            </a:r>
          </a:p>
          <a:p>
            <a:pPr marL="0" indent="0" algn="ctr">
              <a:buNone/>
            </a:pPr>
            <a:r>
              <a:rPr lang="en-GB" sz="2800" b="1" dirty="0" smtClean="0"/>
              <a:t>Just ported it back as AARC-G084</a:t>
            </a:r>
            <a:endParaRPr lang="en-GB" sz="2800" b="1" dirty="0" smtClean="0"/>
          </a:p>
          <a:p>
            <a:pPr marL="0" indent="0">
              <a:buNone/>
            </a:pPr>
            <a:endParaRPr lang="en-GB" b="1"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7</a:t>
            </a:fld>
            <a:endParaRPr lang="en-GB"/>
          </a:p>
        </p:txBody>
      </p:sp>
      <p:sp>
        <p:nvSpPr>
          <p:cNvPr id="4" name="Title 3"/>
          <p:cNvSpPr>
            <a:spLocks noGrp="1"/>
          </p:cNvSpPr>
          <p:nvPr>
            <p:ph type="title"/>
          </p:nvPr>
        </p:nvSpPr>
        <p:spPr/>
        <p:txBody>
          <a:bodyPr/>
          <a:lstStyle/>
          <a:p>
            <a:r>
              <a:rPr lang="en-GB" dirty="0" smtClean="0"/>
              <a:t>Proxy Operations: Information Security and Security Operational Baseline</a:t>
            </a:r>
            <a:endParaRPr lang="en-GB" dirty="0"/>
          </a:p>
        </p:txBody>
      </p:sp>
      <p:sp>
        <p:nvSpPr>
          <p:cNvPr id="5" name="TextBox 4"/>
          <p:cNvSpPr txBox="1"/>
          <p:nvPr/>
        </p:nvSpPr>
        <p:spPr>
          <a:xfrm>
            <a:off x="390335" y="1440876"/>
            <a:ext cx="11026993" cy="400110"/>
          </a:xfrm>
          <a:prstGeom prst="rect">
            <a:avLst/>
          </a:prstGeom>
          <a:solidFill>
            <a:srgbClr val="FFFFFF"/>
          </a:solidFill>
          <a:ln>
            <a:solidFill>
              <a:srgbClr val="003F5E"/>
            </a:solidFill>
          </a:ln>
        </p:spPr>
        <p:txBody>
          <a:bodyPr wrap="none" rtlCol="0">
            <a:spAutoFit/>
          </a:bodyPr>
          <a:lstStyle/>
          <a:p>
            <a:r>
              <a:rPr lang="en-US" sz="2000" b="1" i="1" dirty="0" smtClean="0">
                <a:solidFill>
                  <a:schemeClr val="tx2"/>
                </a:solidFill>
              </a:rPr>
              <a:t>‘address </a:t>
            </a:r>
            <a:r>
              <a:rPr lang="en-US" sz="2000" b="1" i="1" dirty="0">
                <a:solidFill>
                  <a:schemeClr val="tx2"/>
                </a:solidFill>
              </a:rPr>
              <a:t>information security for disciplines and infrastructures - some of which process sensitive </a:t>
            </a:r>
            <a:r>
              <a:rPr lang="en-US" sz="2000" b="1" i="1" dirty="0" smtClean="0">
                <a:solidFill>
                  <a:schemeClr val="tx2"/>
                </a:solidFill>
              </a:rPr>
              <a:t>data’</a:t>
            </a:r>
            <a:endParaRPr lang="en-GB" sz="2000" b="1" i="1" dirty="0">
              <a:solidFill>
                <a:schemeClr val="tx2"/>
              </a:solidFill>
            </a:endParaRPr>
          </a:p>
        </p:txBody>
      </p:sp>
      <p:grpSp>
        <p:nvGrpSpPr>
          <p:cNvPr id="8" name="Group 7"/>
          <p:cNvGrpSpPr/>
          <p:nvPr/>
        </p:nvGrpSpPr>
        <p:grpSpPr>
          <a:xfrm>
            <a:off x="9595553" y="2685901"/>
            <a:ext cx="2313157" cy="2937615"/>
            <a:chOff x="9550503" y="1898007"/>
            <a:chExt cx="2460930" cy="3125281"/>
          </a:xfrm>
        </p:grpSpPr>
        <p:pic>
          <p:nvPicPr>
            <p:cNvPr id="6" name="Picture 5"/>
            <p:cNvPicPr>
              <a:picLocks noChangeAspect="1"/>
            </p:cNvPicPr>
            <p:nvPr/>
          </p:nvPicPr>
          <p:blipFill>
            <a:blip r:embed="rId2"/>
            <a:stretch>
              <a:fillRect/>
            </a:stretch>
          </p:blipFill>
          <p:spPr>
            <a:xfrm>
              <a:off x="9653822" y="1898007"/>
              <a:ext cx="2246077" cy="2796202"/>
            </a:xfrm>
            <a:prstGeom prst="rect">
              <a:avLst/>
            </a:prstGeom>
            <a:ln>
              <a:solidFill>
                <a:srgbClr val="6F2575"/>
              </a:solidFill>
            </a:ln>
          </p:spPr>
        </p:pic>
        <p:sp>
          <p:nvSpPr>
            <p:cNvPr id="7" name="Rectangle 6"/>
            <p:cNvSpPr/>
            <p:nvPr/>
          </p:nvSpPr>
          <p:spPr>
            <a:xfrm>
              <a:off x="9550503" y="4769372"/>
              <a:ext cx="2460930" cy="253916"/>
            </a:xfrm>
            <a:prstGeom prst="rect">
              <a:avLst/>
            </a:prstGeom>
          </p:spPr>
          <p:txBody>
            <a:bodyPr wrap="none">
              <a:spAutoFit/>
            </a:bodyPr>
            <a:lstStyle/>
            <a:p>
              <a:r>
                <a:rPr lang="en-GB" sz="1050" dirty="0"/>
                <a:t>https://doi.org/10.5281/zenodo.7396724</a:t>
              </a:r>
            </a:p>
          </p:txBody>
        </p:sp>
      </p:grpSp>
      <p:sp>
        <p:nvSpPr>
          <p:cNvPr id="14" name="TextBox 13"/>
          <p:cNvSpPr txBox="1"/>
          <p:nvPr/>
        </p:nvSpPr>
        <p:spPr>
          <a:xfrm>
            <a:off x="2187716" y="6357726"/>
            <a:ext cx="6530762" cy="338554"/>
          </a:xfrm>
          <a:prstGeom prst="rect">
            <a:avLst/>
          </a:prstGeom>
          <a:noFill/>
        </p:spPr>
        <p:txBody>
          <a:bodyPr wrap="none" rtlCol="0">
            <a:spAutoFit/>
          </a:bodyPr>
          <a:lstStyle/>
          <a:p>
            <a:r>
              <a:rPr lang="en-GB" sz="1600" dirty="0" smtClean="0">
                <a:solidFill>
                  <a:srgbClr val="F6791C"/>
                </a:solidFill>
              </a:rPr>
              <a:t>Baselining: ongoing work for </a:t>
            </a:r>
            <a:r>
              <a:rPr lang="en-GB" sz="1600" dirty="0">
                <a:solidFill>
                  <a:srgbClr val="F6791C"/>
                </a:solidFill>
              </a:rPr>
              <a:t>M10-M17, structure </a:t>
            </a:r>
            <a:r>
              <a:rPr lang="en-GB" sz="1600" dirty="0" smtClean="0">
                <a:solidFill>
                  <a:srgbClr val="F6791C"/>
                </a:solidFill>
              </a:rPr>
              <a:t>planned to be part </a:t>
            </a:r>
            <a:r>
              <a:rPr lang="en-GB" sz="1600" dirty="0">
                <a:solidFill>
                  <a:srgbClr val="F6791C"/>
                </a:solidFill>
              </a:rPr>
              <a:t>of </a:t>
            </a:r>
            <a:r>
              <a:rPr lang="en-GB" sz="1600" dirty="0" smtClean="0">
                <a:solidFill>
                  <a:srgbClr val="F6791C"/>
                </a:solidFill>
              </a:rPr>
              <a:t>D2.1</a:t>
            </a:r>
          </a:p>
        </p:txBody>
      </p:sp>
    </p:spTree>
    <p:extLst>
      <p:ext uri="{BB962C8B-B14F-4D97-AF65-F5344CB8AC3E}">
        <p14:creationId xmlns:p14="http://schemas.microsoft.com/office/powerpoint/2010/main" val="1057303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8</a:t>
            </a:fld>
            <a:endParaRPr lang="en-GB"/>
          </a:p>
        </p:txBody>
      </p:sp>
      <p:sp>
        <p:nvSpPr>
          <p:cNvPr id="4" name="Title 3"/>
          <p:cNvSpPr>
            <a:spLocks noGrp="1"/>
          </p:cNvSpPr>
          <p:nvPr>
            <p:ph type="title"/>
          </p:nvPr>
        </p:nvSpPr>
        <p:spPr/>
        <p:txBody>
          <a:bodyPr/>
          <a:lstStyle/>
          <a:p>
            <a:r>
              <a:rPr lang="en-US" dirty="0" smtClean="0"/>
              <a:t>Response and traceability across </a:t>
            </a:r>
            <a:r>
              <a:rPr lang="en-US" dirty="0" err="1" smtClean="0"/>
              <a:t>IdP</a:t>
            </a:r>
            <a:r>
              <a:rPr lang="en-US" dirty="0" smtClean="0"/>
              <a:t>-SP Proxies: beyond the limits of Sirtfi</a:t>
            </a:r>
            <a:endParaRPr lang="en-GB" dirty="0"/>
          </a:p>
        </p:txBody>
      </p:sp>
      <p:sp>
        <p:nvSpPr>
          <p:cNvPr id="6" name="Rectangle 5"/>
          <p:cNvSpPr/>
          <p:nvPr/>
        </p:nvSpPr>
        <p:spPr>
          <a:xfrm>
            <a:off x="370754" y="4202956"/>
            <a:ext cx="10851165" cy="1548309"/>
          </a:xfrm>
          <a:prstGeom prst="rect">
            <a:avLst/>
          </a:prstGeom>
        </p:spPr>
        <p:txBody>
          <a:bodyPr wrap="square">
            <a:spAutoFit/>
          </a:bodyPr>
          <a:lstStyle/>
          <a:p>
            <a:pPr>
              <a:lnSpc>
                <a:spcPct val="120000"/>
              </a:lnSpc>
            </a:pPr>
            <a:r>
              <a:rPr lang="en-GB" sz="1600" i="1" dirty="0" smtClean="0">
                <a:solidFill>
                  <a:srgbClr val="003F5E"/>
                </a:solidFill>
                <a:latin typeface="Arial" panose="020B0604020202020204" pitchFamily="34" charset="0"/>
                <a:ea typeface="Arial" panose="020B0604020202020204" pitchFamily="34" charset="0"/>
              </a:rPr>
              <a:t>Guidelines for a joint </a:t>
            </a:r>
            <a:r>
              <a:rPr lang="en-GB" sz="1600" b="1" i="1" dirty="0" smtClean="0">
                <a:solidFill>
                  <a:srgbClr val="003F5E"/>
                </a:solidFill>
                <a:latin typeface="Arial" panose="020B0604020202020204" pitchFamily="34" charset="0"/>
                <a:ea typeface="Arial" panose="020B0604020202020204" pitchFamily="34" charset="0"/>
              </a:rPr>
              <a:t>operational </a:t>
            </a:r>
            <a:r>
              <a:rPr lang="en-GB" sz="1600" b="1" i="1" dirty="0">
                <a:solidFill>
                  <a:srgbClr val="003F5E"/>
                </a:solidFill>
                <a:latin typeface="Arial" panose="020B0604020202020204" pitchFamily="34" charset="0"/>
                <a:ea typeface="Arial" panose="020B0604020202020204" pitchFamily="34" charset="0"/>
              </a:rPr>
              <a:t>trust baseline </a:t>
            </a:r>
            <a:r>
              <a:rPr lang="en-GB" sz="1600" i="1" dirty="0">
                <a:solidFill>
                  <a:srgbClr val="003F5E"/>
                </a:solidFill>
                <a:latin typeface="Arial" panose="020B0604020202020204" pitchFamily="34" charset="0"/>
                <a:ea typeface="Arial" panose="020B0604020202020204" pitchFamily="34" charset="0"/>
              </a:rPr>
              <a:t>for </a:t>
            </a:r>
            <a:r>
              <a:rPr lang="en-GB" sz="1600" i="1" dirty="0" smtClean="0">
                <a:solidFill>
                  <a:srgbClr val="003F5E"/>
                </a:solidFill>
                <a:latin typeface="Arial" panose="020B0604020202020204" pitchFamily="34" charset="0"/>
                <a:ea typeface="Arial" panose="020B0604020202020204" pitchFamily="34" charset="0"/>
              </a:rPr>
              <a:t>membership </a:t>
            </a:r>
            <a:r>
              <a:rPr lang="en-GB" sz="1600" i="1" dirty="0">
                <a:solidFill>
                  <a:srgbClr val="003F5E"/>
                </a:solidFill>
                <a:latin typeface="Arial" panose="020B0604020202020204" pitchFamily="34" charset="0"/>
                <a:ea typeface="Arial" panose="020B0604020202020204" pitchFamily="34" charset="0"/>
              </a:rPr>
              <a:t>management and proxy </a:t>
            </a:r>
            <a:r>
              <a:rPr lang="en-GB" sz="1600" i="1" dirty="0" smtClean="0">
                <a:solidFill>
                  <a:srgbClr val="003F5E"/>
                </a:solidFill>
                <a:latin typeface="Arial" panose="020B0604020202020204" pitchFamily="34" charset="0"/>
                <a:ea typeface="Arial" panose="020B0604020202020204" pitchFamily="34" charset="0"/>
              </a:rPr>
              <a:t>components, </a:t>
            </a:r>
            <a:br>
              <a:rPr lang="en-GB" sz="1600" i="1" dirty="0" smtClean="0">
                <a:solidFill>
                  <a:srgbClr val="003F5E"/>
                </a:solidFill>
                <a:latin typeface="Arial" panose="020B0604020202020204" pitchFamily="34" charset="0"/>
                <a:ea typeface="Arial" panose="020B0604020202020204" pitchFamily="34" charset="0"/>
              </a:rPr>
            </a:br>
            <a:r>
              <a:rPr lang="en-GB" sz="1600" i="1" dirty="0" smtClean="0">
                <a:solidFill>
                  <a:srgbClr val="003F5E"/>
                </a:solidFill>
                <a:latin typeface="Arial" panose="020B0604020202020204" pitchFamily="34" charset="0"/>
                <a:ea typeface="Arial" panose="020B0604020202020204" pitchFamily="34" charset="0"/>
              </a:rPr>
              <a:t>supplemented </a:t>
            </a:r>
            <a:r>
              <a:rPr lang="en-GB" sz="1600" i="1" dirty="0">
                <a:solidFill>
                  <a:srgbClr val="003F5E"/>
                </a:solidFill>
                <a:latin typeface="Arial" panose="020B0604020202020204" pitchFamily="34" charset="0"/>
                <a:ea typeface="Arial" panose="020B0604020202020204" pitchFamily="34" charset="0"/>
              </a:rPr>
              <a:t>by policy </a:t>
            </a:r>
            <a:r>
              <a:rPr lang="en-GB" sz="1600" i="1" dirty="0" smtClean="0">
                <a:solidFill>
                  <a:srgbClr val="003F5E"/>
                </a:solidFill>
                <a:latin typeface="Arial" panose="020B0604020202020204" pitchFamily="34" charset="0"/>
                <a:ea typeface="Arial" panose="020B0604020202020204" pitchFamily="34" charset="0"/>
              </a:rPr>
              <a:t>guidance for sectoral </a:t>
            </a:r>
            <a:r>
              <a:rPr lang="en-GB" sz="1600" i="1" dirty="0">
                <a:solidFill>
                  <a:srgbClr val="003F5E"/>
                </a:solidFill>
                <a:latin typeface="Arial" panose="020B0604020202020204" pitchFamily="34" charset="0"/>
                <a:ea typeface="Arial" panose="020B0604020202020204" pitchFamily="34" charset="0"/>
              </a:rPr>
              <a:t>federations </a:t>
            </a:r>
            <a:r>
              <a:rPr lang="en-GB" sz="1600" i="1" dirty="0" smtClean="0">
                <a:solidFill>
                  <a:srgbClr val="003F5E"/>
                </a:solidFill>
                <a:latin typeface="Arial" panose="020B0604020202020204" pitchFamily="34" charset="0"/>
                <a:ea typeface="Arial" panose="020B0604020202020204" pitchFamily="34" charset="0"/>
              </a:rPr>
              <a:t>with more </a:t>
            </a:r>
            <a:r>
              <a:rPr lang="en-GB" sz="1600" i="1" dirty="0">
                <a:solidFill>
                  <a:srgbClr val="003F5E"/>
                </a:solidFill>
                <a:latin typeface="Arial" panose="020B0604020202020204" pitchFamily="34" charset="0"/>
                <a:ea typeface="Arial" panose="020B0604020202020204" pitchFamily="34" charset="0"/>
              </a:rPr>
              <a:t>specific </a:t>
            </a:r>
            <a:r>
              <a:rPr lang="en-GB" sz="1600" i="1" dirty="0" smtClean="0">
                <a:solidFill>
                  <a:srgbClr val="003F5E"/>
                </a:solidFill>
                <a:latin typeface="Arial" panose="020B0604020202020204" pitchFamily="34" charset="0"/>
                <a:ea typeface="Arial" panose="020B0604020202020204" pitchFamily="34" charset="0"/>
              </a:rPr>
              <a:t>policies where needed</a:t>
            </a:r>
          </a:p>
          <a:p>
            <a:pPr marL="285750" indent="-285750">
              <a:lnSpc>
                <a:spcPct val="120000"/>
              </a:lnSpc>
              <a:buFont typeface="Arial" panose="020B0604020202020204" pitchFamily="34" charset="0"/>
              <a:buChar char="•"/>
            </a:pPr>
            <a:r>
              <a:rPr lang="en-GB" sz="1600" i="1" dirty="0" smtClean="0">
                <a:solidFill>
                  <a:srgbClr val="003F5E"/>
                </a:solidFill>
                <a:latin typeface="Arial" panose="020B0604020202020204" pitchFamily="34" charset="0"/>
                <a:ea typeface="Arial" panose="020B0604020202020204" pitchFamily="34" charset="0"/>
              </a:rPr>
              <a:t>‘How can we </a:t>
            </a:r>
            <a:r>
              <a:rPr lang="en-GB" sz="1600" b="1" i="1" dirty="0" smtClean="0">
                <a:solidFill>
                  <a:srgbClr val="003F5E"/>
                </a:solidFill>
                <a:latin typeface="Arial" panose="020B0604020202020204" pitchFamily="34" charset="0"/>
                <a:ea typeface="Arial" panose="020B0604020202020204" pitchFamily="34" charset="0"/>
              </a:rPr>
              <a:t>convey the trust in what is in and behind the proxy</a:t>
            </a:r>
            <a:r>
              <a:rPr lang="en-GB" sz="1600" i="1" dirty="0" smtClean="0">
                <a:solidFill>
                  <a:srgbClr val="003F5E"/>
                </a:solidFill>
                <a:latin typeface="Arial" panose="020B0604020202020204" pitchFamily="34" charset="0"/>
                <a:ea typeface="Arial" panose="020B0604020202020204" pitchFamily="34" charset="0"/>
              </a:rPr>
              <a:t>?’</a:t>
            </a:r>
          </a:p>
          <a:p>
            <a:pPr marL="285750" indent="-285750">
              <a:lnSpc>
                <a:spcPct val="120000"/>
              </a:lnSpc>
              <a:buFont typeface="Arial" panose="020B0604020202020204" pitchFamily="34" charset="0"/>
              <a:buChar char="•"/>
            </a:pPr>
            <a:r>
              <a:rPr lang="en-GB" sz="1600" i="1" dirty="0" smtClean="0">
                <a:solidFill>
                  <a:srgbClr val="003F5E"/>
                </a:solidFill>
                <a:latin typeface="Arial" panose="020B0604020202020204" pitchFamily="34" charset="0"/>
                <a:ea typeface="Arial" panose="020B0604020202020204" pitchFamily="34" charset="0"/>
              </a:rPr>
              <a:t>‘How to provide </a:t>
            </a:r>
            <a:r>
              <a:rPr lang="en-GB" sz="1600" b="1" i="1" dirty="0" smtClean="0">
                <a:solidFill>
                  <a:srgbClr val="003F5E"/>
                </a:solidFill>
                <a:latin typeface="Arial" panose="020B0604020202020204" pitchFamily="34" charset="0"/>
                <a:ea typeface="Arial" panose="020B0604020202020204" pitchFamily="34" charset="0"/>
              </a:rPr>
              <a:t>timely traceability </a:t>
            </a:r>
            <a:r>
              <a:rPr lang="en-GB" sz="1600" i="1" dirty="0" smtClean="0">
                <a:solidFill>
                  <a:srgbClr val="003F5E"/>
                </a:solidFill>
                <a:latin typeface="Arial" panose="020B0604020202020204" pitchFamily="34" charset="0"/>
                <a:ea typeface="Arial" panose="020B0604020202020204" pitchFamily="34" charset="0"/>
              </a:rPr>
              <a:t>between services and identities through the proxy?’</a:t>
            </a:r>
          </a:p>
          <a:p>
            <a:pPr>
              <a:lnSpc>
                <a:spcPct val="120000"/>
              </a:lnSpc>
            </a:pPr>
            <a:r>
              <a:rPr lang="en-GB" sz="1600" i="1" dirty="0" smtClean="0">
                <a:solidFill>
                  <a:srgbClr val="003F5E"/>
                </a:solidFill>
                <a:latin typeface="Arial" panose="020B0604020202020204" pitchFamily="34" charset="0"/>
                <a:ea typeface="Arial" panose="020B0604020202020204" pitchFamily="34" charset="0"/>
              </a:rPr>
              <a:t>Based on requirements from FIM4R, WISE, and the proxy operators in AEGIS.</a:t>
            </a:r>
            <a:endParaRPr lang="en-GB" sz="1600" i="1" dirty="0">
              <a:solidFill>
                <a:srgbClr val="003F5E"/>
              </a:solidFill>
            </a:endParaRPr>
          </a:p>
        </p:txBody>
      </p:sp>
      <p:pic>
        <p:nvPicPr>
          <p:cNvPr id="19" name="Picture 18"/>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531388" y="4579493"/>
            <a:ext cx="1271445" cy="953584"/>
          </a:xfrm>
          <a:prstGeom prst="rect">
            <a:avLst/>
          </a:prstGeom>
        </p:spPr>
      </p:pic>
      <p:grpSp>
        <p:nvGrpSpPr>
          <p:cNvPr id="21" name="Group 20"/>
          <p:cNvGrpSpPr/>
          <p:nvPr/>
        </p:nvGrpSpPr>
        <p:grpSpPr>
          <a:xfrm>
            <a:off x="455646" y="5833901"/>
            <a:ext cx="2619651" cy="461665"/>
            <a:chOff x="457201" y="5855901"/>
            <a:chExt cx="2619651" cy="461665"/>
          </a:xfrm>
        </p:grpSpPr>
        <p:grpSp>
          <p:nvGrpSpPr>
            <p:cNvPr id="14" name="Group 13"/>
            <p:cNvGrpSpPr/>
            <p:nvPr/>
          </p:nvGrpSpPr>
          <p:grpSpPr>
            <a:xfrm>
              <a:off x="540463" y="5855901"/>
              <a:ext cx="2536389" cy="461665"/>
              <a:chOff x="1537099" y="5618988"/>
              <a:chExt cx="2536389" cy="461665"/>
            </a:xfrm>
          </p:grpSpPr>
          <p:pic>
            <p:nvPicPr>
              <p:cNvPr id="11" name="Picture 10"/>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537099" y="5726698"/>
                <a:ext cx="620592" cy="295024"/>
              </a:xfrm>
              <a:prstGeom prst="rect">
                <a:avLst/>
              </a:prstGeom>
            </p:spPr>
          </p:pic>
          <p:sp>
            <p:nvSpPr>
              <p:cNvPr id="13" name="TextBox 12"/>
              <p:cNvSpPr txBox="1"/>
              <p:nvPr/>
            </p:nvSpPr>
            <p:spPr>
              <a:xfrm>
                <a:off x="3166765" y="5618988"/>
                <a:ext cx="906723" cy="461665"/>
              </a:xfrm>
              <a:prstGeom prst="rect">
                <a:avLst/>
              </a:prstGeom>
              <a:noFill/>
            </p:spPr>
            <p:txBody>
              <a:bodyPr wrap="none" rtlCol="0">
                <a:spAutoFit/>
              </a:bodyPr>
              <a:lstStyle/>
              <a:p>
                <a:r>
                  <a:rPr lang="en-US" sz="2400" dirty="0" smtClean="0">
                    <a:solidFill>
                      <a:srgbClr val="ED1556"/>
                    </a:solidFill>
                  </a:rPr>
                  <a:t>|</a:t>
                </a:r>
                <a:r>
                  <a:rPr lang="en-US" sz="2000" dirty="0" smtClean="0">
                    <a:solidFill>
                      <a:srgbClr val="003F5E"/>
                    </a:solidFill>
                  </a:rPr>
                  <a:t>CSIRT</a:t>
                </a:r>
                <a:endParaRPr lang="en-GB" sz="2000" dirty="0">
                  <a:solidFill>
                    <a:srgbClr val="003F5E"/>
                  </a:solidFill>
                </a:endParaRPr>
              </a:p>
            </p:txBody>
          </p:sp>
        </p:grpSp>
        <p:sp>
          <p:nvSpPr>
            <p:cNvPr id="20" name="Rectangle 19"/>
            <p:cNvSpPr/>
            <p:nvPr/>
          </p:nvSpPr>
          <p:spPr>
            <a:xfrm>
              <a:off x="457201" y="5889812"/>
              <a:ext cx="2578010" cy="416859"/>
            </a:xfrm>
            <a:prstGeom prst="rect">
              <a:avLst/>
            </a:prstGeom>
            <a:noFill/>
            <a:ln>
              <a:solidFill>
                <a:srgbClr val="ED15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3" name="Picture 22"/>
          <p:cNvPicPr>
            <a:picLocks noChangeAspect="1"/>
          </p:cNvPicPr>
          <p:nvPr/>
        </p:nvPicPr>
        <p:blipFill rotWithShape="1">
          <a:blip r:embed="rId4" cstate="print">
            <a:extLst>
              <a:ext uri="{28A0092B-C50C-407E-A947-70E740481C1C}">
                <a14:useLocalDpi xmlns:a14="http://schemas.microsoft.com/office/drawing/2010/main" val="0"/>
              </a:ext>
            </a:extLst>
          </a:blip>
          <a:srcRect r="12889"/>
          <a:stretch/>
        </p:blipFill>
        <p:spPr>
          <a:xfrm>
            <a:off x="6798833" y="1513711"/>
            <a:ext cx="5303520" cy="2847595"/>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37413" y="1434268"/>
            <a:ext cx="3861420" cy="2402065"/>
          </a:xfrm>
          <a:prstGeom prst="rect">
            <a:avLst/>
          </a:prstGeom>
        </p:spPr>
      </p:pic>
      <p:sp>
        <p:nvSpPr>
          <p:cNvPr id="25" name="TextBox 24"/>
          <p:cNvSpPr txBox="1"/>
          <p:nvPr/>
        </p:nvSpPr>
        <p:spPr>
          <a:xfrm>
            <a:off x="3142731" y="5934607"/>
            <a:ext cx="6463847" cy="338554"/>
          </a:xfrm>
          <a:prstGeom prst="rect">
            <a:avLst/>
          </a:prstGeom>
          <a:noFill/>
        </p:spPr>
        <p:txBody>
          <a:bodyPr wrap="square" rtlCol="0">
            <a:spAutoFit/>
          </a:bodyPr>
          <a:lstStyle/>
          <a:p>
            <a:r>
              <a:rPr lang="en-US" sz="1600" i="1" dirty="0" smtClean="0">
                <a:solidFill>
                  <a:srgbClr val="ED1556"/>
                </a:solidFill>
              </a:rPr>
              <a:t>joint work with GN5 ‘Enabling Communities’ and eduGAIN CSIRT</a:t>
            </a:r>
            <a:endParaRPr lang="en-GB" sz="1600" i="1" dirty="0">
              <a:solidFill>
                <a:srgbClr val="ED1556"/>
              </a:solidFill>
            </a:endParaRPr>
          </a:p>
        </p:txBody>
      </p:sp>
      <p:sp>
        <p:nvSpPr>
          <p:cNvPr id="2" name="TextBox 1"/>
          <p:cNvSpPr txBox="1"/>
          <p:nvPr/>
        </p:nvSpPr>
        <p:spPr>
          <a:xfrm>
            <a:off x="2429747" y="6456503"/>
            <a:ext cx="6440225" cy="276999"/>
          </a:xfrm>
          <a:prstGeom prst="rect">
            <a:avLst/>
          </a:prstGeom>
          <a:noFill/>
        </p:spPr>
        <p:txBody>
          <a:bodyPr wrap="none" rtlCol="0">
            <a:spAutoFit/>
          </a:bodyPr>
          <a:lstStyle/>
          <a:p>
            <a:r>
              <a:rPr lang="en-GB" sz="1200" dirty="0" smtClean="0">
                <a:solidFill>
                  <a:srgbClr val="F6791C"/>
                </a:solidFill>
              </a:rPr>
              <a:t>images: AARC Sirtfi v1 exercise (Hannah Short), eduGAIN security TTX (Sven Gabriel, eduGAIN CSIRT)</a:t>
            </a:r>
            <a:endParaRPr lang="en-GB" sz="1200" dirty="0">
              <a:solidFill>
                <a:srgbClr val="F6791C"/>
              </a:solidFill>
            </a:endParaRPr>
          </a:p>
        </p:txBody>
      </p:sp>
      <p:pic>
        <p:nvPicPr>
          <p:cNvPr id="5" name="Picture 4"/>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16597" y="5794215"/>
            <a:ext cx="920995" cy="611804"/>
          </a:xfrm>
          <a:prstGeom prst="rect">
            <a:avLst/>
          </a:prstGeom>
        </p:spPr>
      </p:pic>
      <p:sp>
        <p:nvSpPr>
          <p:cNvPr id="22" name="TextBox 21"/>
          <p:cNvSpPr txBox="1"/>
          <p:nvPr/>
        </p:nvSpPr>
        <p:spPr>
          <a:xfrm>
            <a:off x="1072329" y="5823006"/>
            <a:ext cx="325730" cy="461665"/>
          </a:xfrm>
          <a:prstGeom prst="rect">
            <a:avLst/>
          </a:prstGeom>
          <a:noFill/>
        </p:spPr>
        <p:txBody>
          <a:bodyPr wrap="none" rtlCol="0">
            <a:spAutoFit/>
          </a:bodyPr>
          <a:lstStyle/>
          <a:p>
            <a:r>
              <a:rPr lang="en-US" sz="2400" dirty="0" smtClean="0">
                <a:solidFill>
                  <a:srgbClr val="ED1556"/>
                </a:solidFill>
              </a:rPr>
              <a:t>|</a:t>
            </a:r>
            <a:endParaRPr lang="en-GB" sz="2000" dirty="0">
              <a:solidFill>
                <a:srgbClr val="003F5E"/>
              </a:solidFill>
            </a:endParaRPr>
          </a:p>
        </p:txBody>
      </p:sp>
      <p:grpSp>
        <p:nvGrpSpPr>
          <p:cNvPr id="8" name="Group 7"/>
          <p:cNvGrpSpPr/>
          <p:nvPr/>
        </p:nvGrpSpPr>
        <p:grpSpPr>
          <a:xfrm>
            <a:off x="106738" y="1455133"/>
            <a:ext cx="2495564" cy="2477503"/>
            <a:chOff x="106738" y="1455133"/>
            <a:chExt cx="2495564" cy="2477503"/>
          </a:xfrm>
        </p:grpSpPr>
        <p:sp>
          <p:nvSpPr>
            <p:cNvPr id="7" name="TextBox 6"/>
            <p:cNvSpPr txBox="1"/>
            <p:nvPr/>
          </p:nvSpPr>
          <p:spPr>
            <a:xfrm>
              <a:off x="106738" y="2495512"/>
              <a:ext cx="864339" cy="369332"/>
            </a:xfrm>
            <a:prstGeom prst="rect">
              <a:avLst/>
            </a:prstGeom>
            <a:noFill/>
          </p:spPr>
          <p:txBody>
            <a:bodyPr wrap="none" rtlCol="0">
              <a:spAutoFit/>
            </a:bodyPr>
            <a:lstStyle/>
            <a:p>
              <a:r>
                <a:rPr lang="en-GB" b="1" i="1" dirty="0" err="1" smtClean="0">
                  <a:solidFill>
                    <a:srgbClr val="003F5E"/>
                  </a:solidFill>
                </a:rPr>
                <a:t>Srtfi</a:t>
              </a:r>
              <a:r>
                <a:rPr lang="en-GB" b="1" i="1" dirty="0" smtClean="0">
                  <a:solidFill>
                    <a:srgbClr val="003F5E"/>
                  </a:solidFill>
                </a:rPr>
                <a:t> v1</a:t>
              </a:r>
              <a:endParaRPr lang="en-GB" b="1" i="1" dirty="0">
                <a:solidFill>
                  <a:srgbClr val="003F5E"/>
                </a:solidFill>
              </a:endParaRPr>
            </a:p>
          </p:txBody>
        </p:sp>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80650" y="2537838"/>
              <a:ext cx="412473" cy="327006"/>
            </a:xfrm>
            <a:prstGeom prst="rect">
              <a:avLst/>
            </a:prstGeom>
          </p:spPr>
        </p:pic>
        <p:grpSp>
          <p:nvGrpSpPr>
            <p:cNvPr id="27" name="Group 26"/>
            <p:cNvGrpSpPr/>
            <p:nvPr/>
          </p:nvGrpSpPr>
          <p:grpSpPr>
            <a:xfrm>
              <a:off x="106738" y="1455133"/>
              <a:ext cx="2495564" cy="2477503"/>
              <a:chOff x="7185153" y="1934068"/>
              <a:chExt cx="1814493" cy="1801361"/>
            </a:xfrm>
          </p:grpSpPr>
          <p:grpSp>
            <p:nvGrpSpPr>
              <p:cNvPr id="28" name="Group 27"/>
              <p:cNvGrpSpPr/>
              <p:nvPr/>
            </p:nvGrpSpPr>
            <p:grpSpPr>
              <a:xfrm>
                <a:off x="7185153" y="1934068"/>
                <a:ext cx="1814493" cy="1801361"/>
                <a:chOff x="4670842" y="2200087"/>
                <a:chExt cx="3941911" cy="3913381"/>
              </a:xfrm>
            </p:grpSpPr>
            <p:pic>
              <p:nvPicPr>
                <p:cNvPr id="31" name="Picture 30"/>
                <p:cNvPicPr>
                  <a:picLocks noChangeAspect="1"/>
                </p:cNvPicPr>
                <p:nvPr/>
              </p:nvPicPr>
              <p:blipFill>
                <a:blip r:embed="rId8"/>
                <a:stretch>
                  <a:fillRect/>
                </a:stretch>
              </p:blipFill>
              <p:spPr>
                <a:xfrm>
                  <a:off x="4670842" y="2200087"/>
                  <a:ext cx="3941911" cy="1619171"/>
                </a:xfrm>
                <a:prstGeom prst="rect">
                  <a:avLst/>
                </a:prstGeom>
                <a:effectLst>
                  <a:glow rad="101600">
                    <a:srgbClr val="0C3959">
                      <a:alpha val="60000"/>
                    </a:srgbClr>
                  </a:glow>
                </a:effectLst>
              </p:spPr>
            </p:pic>
            <p:pic>
              <p:nvPicPr>
                <p:cNvPr id="32" name="Picture 31"/>
                <p:cNvPicPr>
                  <a:picLocks noChangeAspect="1"/>
                </p:cNvPicPr>
                <p:nvPr/>
              </p:nvPicPr>
              <p:blipFill>
                <a:blip r:embed="rId9"/>
                <a:stretch>
                  <a:fillRect/>
                </a:stretch>
              </p:blipFill>
              <p:spPr>
                <a:xfrm>
                  <a:off x="4670842" y="4544500"/>
                  <a:ext cx="3941911" cy="1568968"/>
                </a:xfrm>
                <a:prstGeom prst="rect">
                  <a:avLst/>
                </a:prstGeom>
                <a:effectLst>
                  <a:glow rad="101600">
                    <a:srgbClr val="0C3959">
                      <a:alpha val="60000"/>
                    </a:srgbClr>
                  </a:glow>
                </a:effectLst>
              </p:spPr>
            </p:pic>
            <p:sp>
              <p:nvSpPr>
                <p:cNvPr id="33" name="Down Arrow 32"/>
                <p:cNvSpPr/>
                <p:nvPr/>
              </p:nvSpPr>
              <p:spPr>
                <a:xfrm>
                  <a:off x="6142335" y="3990778"/>
                  <a:ext cx="998924" cy="382201"/>
                </a:xfrm>
                <a:prstGeom prst="downArrow">
                  <a:avLst>
                    <a:gd name="adj1" fmla="val 25527"/>
                    <a:gd name="adj2" fmla="val 66083"/>
                  </a:avLst>
                </a:prstGeom>
                <a:solidFill>
                  <a:srgbClr val="0C3959"/>
                </a:solidFill>
                <a:ln>
                  <a:solidFill>
                    <a:srgbClr val="0C3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hangingPunct="1"/>
                  <a:endParaRPr lang="en-GB" sz="1200" kern="1200" cap="none">
                    <a:solidFill>
                      <a:prstClr val="white"/>
                    </a:solidFill>
                    <a:latin typeface="Calibri" panose="020F0502020204030204"/>
                  </a:endParaRPr>
                </a:p>
              </p:txBody>
            </p:sp>
          </p:grpSp>
          <p:pic>
            <p:nvPicPr>
              <p:cNvPr id="29" name="Picture 28"/>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66791" y="3180869"/>
                <a:ext cx="408151" cy="408151"/>
              </a:xfrm>
              <a:prstGeom prst="rect">
                <a:avLst/>
              </a:prstGeom>
            </p:spPr>
          </p:pic>
          <p:sp>
            <p:nvSpPr>
              <p:cNvPr id="30" name="Lightning Bolt 29"/>
              <p:cNvSpPr/>
              <p:nvPr/>
            </p:nvSpPr>
            <p:spPr>
              <a:xfrm>
                <a:off x="8094762" y="2406040"/>
                <a:ext cx="204076" cy="255444"/>
              </a:xfrm>
              <a:prstGeom prst="lightningBol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spTree>
    <p:extLst>
      <p:ext uri="{BB962C8B-B14F-4D97-AF65-F5344CB8AC3E}">
        <p14:creationId xmlns:p14="http://schemas.microsoft.com/office/powerpoint/2010/main" val="2455302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576E6A-F32A-4612-884C-86870357C6B4}" type="slidenum">
              <a:rPr lang="en-GB" smtClean="0"/>
              <a:t>9</a:t>
            </a:fld>
            <a:endParaRPr lang="en-GB"/>
          </a:p>
        </p:txBody>
      </p:sp>
      <p:sp>
        <p:nvSpPr>
          <p:cNvPr id="3" name="Title 2"/>
          <p:cNvSpPr>
            <a:spLocks noGrp="1"/>
          </p:cNvSpPr>
          <p:nvPr>
            <p:ph type="title"/>
          </p:nvPr>
        </p:nvSpPr>
        <p:spPr/>
        <p:txBody>
          <a:bodyPr/>
          <a:lstStyle/>
          <a:p>
            <a:r>
              <a:rPr lang="en-GB" dirty="0" smtClean="0"/>
              <a:t>With fewer clicks to more resources – while keeping the user informed</a:t>
            </a:r>
            <a:endParaRPr lang="en-GB" dirty="0"/>
          </a:p>
        </p:txBody>
      </p:sp>
      <p:grpSp>
        <p:nvGrpSpPr>
          <p:cNvPr id="8" name="Group 7"/>
          <p:cNvGrpSpPr/>
          <p:nvPr/>
        </p:nvGrpSpPr>
        <p:grpSpPr>
          <a:xfrm>
            <a:off x="850282" y="1910375"/>
            <a:ext cx="10666299" cy="4428191"/>
            <a:chOff x="455646" y="2639938"/>
            <a:chExt cx="8517016" cy="3535900"/>
          </a:xfrm>
        </p:grpSpPr>
        <p:pic>
          <p:nvPicPr>
            <p:cNvPr id="6" name="Picture 5"/>
            <p:cNvPicPr>
              <a:picLocks noChangeAspect="1"/>
            </p:cNvPicPr>
            <p:nvPr/>
          </p:nvPicPr>
          <p:blipFill>
            <a:blip r:embed="rId2"/>
            <a:stretch>
              <a:fillRect/>
            </a:stretch>
          </p:blipFill>
          <p:spPr>
            <a:xfrm>
              <a:off x="5775333" y="2743253"/>
              <a:ext cx="3197329" cy="3205496"/>
            </a:xfrm>
            <a:prstGeom prst="rect">
              <a:avLst/>
            </a:prstGeom>
            <a:ln>
              <a:solidFill>
                <a:schemeClr val="tx2"/>
              </a:solidFill>
            </a:ln>
          </p:spPr>
        </p:pic>
        <p:pic>
          <p:nvPicPr>
            <p:cNvPr id="7" name="Picture 6"/>
            <p:cNvPicPr>
              <a:picLocks noChangeAspect="1"/>
            </p:cNvPicPr>
            <p:nvPr/>
          </p:nvPicPr>
          <p:blipFill>
            <a:blip r:embed="rId3"/>
            <a:stretch>
              <a:fillRect/>
            </a:stretch>
          </p:blipFill>
          <p:spPr>
            <a:xfrm>
              <a:off x="455646" y="4825966"/>
              <a:ext cx="2678444" cy="1206534"/>
            </a:xfrm>
            <a:prstGeom prst="rect">
              <a:avLst/>
            </a:prstGeom>
            <a:ln>
              <a:solidFill>
                <a:schemeClr val="tx2"/>
              </a:solidFill>
            </a:ln>
          </p:spPr>
        </p:pic>
        <p:pic>
          <p:nvPicPr>
            <p:cNvPr id="4" name="Picture 3"/>
            <p:cNvPicPr>
              <a:picLocks noChangeAspect="1"/>
            </p:cNvPicPr>
            <p:nvPr/>
          </p:nvPicPr>
          <p:blipFill>
            <a:blip r:embed="rId4"/>
            <a:stretch>
              <a:fillRect/>
            </a:stretch>
          </p:blipFill>
          <p:spPr>
            <a:xfrm>
              <a:off x="1828478" y="2639938"/>
              <a:ext cx="2969599" cy="2654532"/>
            </a:xfrm>
            <a:prstGeom prst="rect">
              <a:avLst/>
            </a:prstGeom>
            <a:ln>
              <a:solidFill>
                <a:schemeClr val="tx2"/>
              </a:solidFill>
            </a:ln>
          </p:spPr>
        </p:pic>
        <p:pic>
          <p:nvPicPr>
            <p:cNvPr id="5" name="Picture 4"/>
            <p:cNvPicPr>
              <a:picLocks noChangeAspect="1"/>
            </p:cNvPicPr>
            <p:nvPr/>
          </p:nvPicPr>
          <p:blipFill>
            <a:blip r:embed="rId5"/>
            <a:stretch>
              <a:fillRect/>
            </a:stretch>
          </p:blipFill>
          <p:spPr>
            <a:xfrm>
              <a:off x="3786323" y="4425884"/>
              <a:ext cx="3797568" cy="1749954"/>
            </a:xfrm>
            <a:prstGeom prst="rect">
              <a:avLst/>
            </a:prstGeom>
            <a:ln>
              <a:solidFill>
                <a:schemeClr val="tx2"/>
              </a:solidFill>
            </a:ln>
          </p:spPr>
        </p:pic>
      </p:grpSp>
      <p:sp>
        <p:nvSpPr>
          <p:cNvPr id="11" name="TextBox 10"/>
          <p:cNvSpPr txBox="1"/>
          <p:nvPr/>
        </p:nvSpPr>
        <p:spPr>
          <a:xfrm>
            <a:off x="250256" y="1338840"/>
            <a:ext cx="11482939" cy="369332"/>
          </a:xfrm>
          <a:prstGeom prst="rect">
            <a:avLst/>
          </a:prstGeom>
          <a:solidFill>
            <a:srgbClr val="FFFFFF"/>
          </a:solidFill>
          <a:ln>
            <a:solidFill>
              <a:srgbClr val="003F5E"/>
            </a:solidFill>
          </a:ln>
        </p:spPr>
        <p:txBody>
          <a:bodyPr wrap="square" rtlCol="0">
            <a:spAutoFit/>
          </a:bodyPr>
          <a:lstStyle/>
          <a:p>
            <a:r>
              <a:rPr lang="en-US" b="1" i="1" dirty="0">
                <a:solidFill>
                  <a:schemeClr val="tx2"/>
                </a:solidFill>
              </a:rPr>
              <a:t>reference models for acceptable use policy and privacy notice collection to </a:t>
            </a:r>
            <a:r>
              <a:rPr lang="en-US" b="1" i="1" dirty="0" smtClean="0">
                <a:solidFill>
                  <a:schemeClr val="tx2"/>
                </a:solidFill>
              </a:rPr>
              <a:t>improve cross-infrastructure </a:t>
            </a:r>
            <a:r>
              <a:rPr lang="en-US" b="1" i="1" dirty="0">
                <a:solidFill>
                  <a:schemeClr val="tx2"/>
                </a:solidFill>
              </a:rPr>
              <a:t>user experience</a:t>
            </a:r>
            <a:endParaRPr lang="en-GB" b="1" i="1" dirty="0">
              <a:solidFill>
                <a:schemeClr val="tx2"/>
              </a:solidFill>
            </a:endParaRPr>
          </a:p>
        </p:txBody>
      </p:sp>
    </p:spTree>
    <p:extLst>
      <p:ext uri="{BB962C8B-B14F-4D97-AF65-F5344CB8AC3E}">
        <p14:creationId xmlns:p14="http://schemas.microsoft.com/office/powerpoint/2010/main" val="1213099899"/>
      </p:ext>
    </p:extLst>
  </p:cSld>
  <p:clrMapOvr>
    <a:masterClrMapping/>
  </p:clrMapOvr>
</p:sld>
</file>

<file path=ppt/theme/theme1.xml><?xml version="1.0" encoding="utf-8"?>
<a:theme xmlns:a="http://schemas.openxmlformats.org/drawingml/2006/main" name="GEANT Associ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RC-community-template-16-9-format.potx" id="{AE52D9D6-9D64-47B7-BEDA-75986951F70B}" vid="{0061BA48-699B-4232-B02C-5EF96819DD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5D342B61AA90142A8D5A114AFFAD389" ma:contentTypeVersion="1" ma:contentTypeDescription="Create a new document." ma:contentTypeScope="" ma:versionID="138dd77d572eb9aa87051d9216bdb443">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AA3960-760A-4B61-8C8B-DBF90F37C8C8}">
  <ds:schemaRefs>
    <ds:schemaRef ds:uri="http://www.w3.org/XML/1998/namespace"/>
    <ds:schemaRef ds:uri="http://purl.org/dc/dcmitype/"/>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http://schemas.microsoft.com/sharepoint/v3"/>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FF8F0BB2-8848-4E68-80B0-B0624BDBD5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C07721-32FF-48B6-9D36-E09F4CC3A6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AARC-community-template-16-9-format</Template>
  <TotalTime>9088</TotalTime>
  <Words>1673</Words>
  <Application>Microsoft Office PowerPoint</Application>
  <PresentationFormat>Widescreen</PresentationFormat>
  <Paragraphs>294</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Akkurat Std</vt:lpstr>
      <vt:lpstr>Arial</vt:lpstr>
      <vt:lpstr>Calibri</vt:lpstr>
      <vt:lpstr>Helvetica Neue Medium</vt:lpstr>
      <vt:lpstr>Times New Roman</vt:lpstr>
      <vt:lpstr>Verdana</vt:lpstr>
      <vt:lpstr>Wingdings</vt:lpstr>
      <vt:lpstr>GEANT Association</vt:lpstr>
      <vt:lpstr>PowerPoint Presentation</vt:lpstr>
      <vt:lpstr>AARC beyond incumbent practices and policies?</vt:lpstr>
      <vt:lpstr>Two-pronged approach for policy and good practice for AARC BPA 2025</vt:lpstr>
      <vt:lpstr>WP2 Policy Deliverables</vt:lpstr>
      <vt:lpstr>Many policy aspects and trusted security practices to consider!</vt:lpstr>
      <vt:lpstr>Practices we already have, practices we need to harmonise</vt:lpstr>
      <vt:lpstr>Proxy Operations: Information Security and Security Operational Baseline</vt:lpstr>
      <vt:lpstr>Response and traceability across IdP-SP Proxies: beyond the limits of Sirtfi</vt:lpstr>
      <vt:lpstr>With fewer clicks to more resources – while keeping the user informed</vt:lpstr>
      <vt:lpstr>New AARC guidance on Notice Management by Proxies (AARC-G083)</vt:lpstr>
      <vt:lpstr>Developing the Trust framework, guidelines and best practice  for BPA proxies and interaction with research services</vt:lpstr>
      <vt:lpstr>Building the trust framework: development of the new P3DK structure</vt:lpstr>
      <vt:lpstr>AAI infrastructure providers for communities: a new ‘Snctfi’ trust mark</vt:lpstr>
      <vt:lpstr>Helping out the community – a simpler policy toolkit for communities</vt:lpstr>
      <vt:lpstr>Simplified Community Management policy – down to five items!</vt:lpstr>
      <vt:lpstr>Can we build on a trusted baseline and expectations to increase  acceptance of research infrastructure proxies with R&amp;E identity providers</vt:lpstr>
      <vt:lpstr>More diverse sources of identity &amp; assurance</vt:lpstr>
      <vt:lpstr>One AARC (Policy) Tree …</vt:lpstr>
      <vt:lpstr>PowerPoint Presentation</vt:lpstr>
      <vt:lpstr>But when, oh when?</vt:lpstr>
      <vt:lpstr>A (very) distributed activity – let’s go and ensure a joint coherent output!</vt:lpstr>
    </vt:vector>
  </TitlesOfParts>
  <Company>Nikhef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davidg</dc:creator>
  <cp:lastModifiedBy>davidg</cp:lastModifiedBy>
  <cp:revision>234</cp:revision>
  <cp:lastPrinted>2015-05-01T10:30:08Z</cp:lastPrinted>
  <dcterms:created xsi:type="dcterms:W3CDTF">2023-05-21T08:45:07Z</dcterms:created>
  <dcterms:modified xsi:type="dcterms:W3CDTF">2025-03-31T08:31:04Z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0x01010015D342B61AA90142A8D5A114AFFAD389</vt:lpwstr>
  </property>
</Properties>
</file>