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88" r:id="rId5"/>
    <p:sldId id="342" r:id="rId6"/>
    <p:sldId id="344" r:id="rId7"/>
    <p:sldId id="343" r:id="rId8"/>
    <p:sldId id="345" r:id="rId9"/>
    <p:sldId id="326" r:id="rId10"/>
    <p:sldId id="327" r:id="rId11"/>
    <p:sldId id="329" r:id="rId12"/>
    <p:sldId id="330" r:id="rId13"/>
    <p:sldId id="350" r:id="rId14"/>
    <p:sldId id="333" r:id="rId15"/>
    <p:sldId id="334" r:id="rId16"/>
    <p:sldId id="335" r:id="rId17"/>
    <p:sldId id="336" r:id="rId18"/>
    <p:sldId id="296" r:id="rId19"/>
    <p:sldId id="299" r:id="rId20"/>
    <p:sldId id="311" r:id="rId21"/>
    <p:sldId id="313" r:id="rId22"/>
    <p:sldId id="314" r:id="rId23"/>
    <p:sldId id="315" r:id="rId24"/>
    <p:sldId id="316" r:id="rId25"/>
    <p:sldId id="317" r:id="rId26"/>
    <p:sldId id="346" r:id="rId27"/>
    <p:sldId id="347" r:id="rId28"/>
    <p:sldId id="348" r:id="rId29"/>
    <p:sldId id="349" r:id="rId30"/>
    <p:sldId id="325" r:id="rId31"/>
    <p:sldId id="287" r:id="rId3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FFFFF"/>
    <a:srgbClr val="F8D0B4"/>
    <a:srgbClr val="F57B20"/>
    <a:srgbClr val="F57A1E"/>
    <a:srgbClr val="013F5E"/>
    <a:srgbClr val="003959"/>
    <a:srgbClr val="ED1556"/>
    <a:srgbClr val="003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96" autoAdjust="0"/>
    <p:restoredTop sz="94660"/>
  </p:normalViewPr>
  <p:slideViewPr>
    <p:cSldViewPr snapToGrid="0">
      <p:cViewPr varScale="1">
        <p:scale>
          <a:sx n="100" d="100"/>
          <a:sy n="100" d="100"/>
        </p:scale>
        <p:origin x="72" y="78"/>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28/03/2024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f26ee30aa_0_5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7f26ee30aa_0_5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7f26ee30aa_0_5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extLst>
      <p:ext uri="{BB962C8B-B14F-4D97-AF65-F5344CB8AC3E}">
        <p14:creationId xmlns:p14="http://schemas.microsoft.com/office/powerpoint/2010/main" val="147949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effectLst/>
                <a:latin typeface="+mn-lt"/>
                <a:ea typeface="+mn-ea"/>
                <a:cs typeface="+mn-cs"/>
              </a:rPr>
              <a:t>The work leading to these results has received funding from the European Union </a:t>
            </a:r>
            <a:r>
              <a:rPr lang="en-GB" sz="1000" kern="1200" baseline="0" dirty="0" smtClean="0">
                <a:solidFill>
                  <a:schemeClr val="bg1"/>
                </a:solidFill>
                <a:effectLst/>
                <a:latin typeface="+mn-lt"/>
                <a:ea typeface="+mn-ea"/>
                <a:cs typeface="+mn-cs"/>
              </a:rPr>
              <a:t>and other sources</a:t>
            </a:r>
            <a:r>
              <a:rPr lang="en-GB" sz="1000" kern="1200" dirty="0" smtClean="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smtClean="0">
                <a:solidFill>
                  <a:schemeClr val="bg1"/>
                </a:solidFill>
              </a:rPr>
              <a:t>https://aarc-community.org</a:t>
            </a:r>
            <a:endParaRPr lang="en-GB" sz="1600" b="1" dirty="0">
              <a:solidFill>
                <a:schemeClr val="bg1"/>
              </a:solidFill>
            </a:endParaRP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smtClean="0">
                    <a:solidFill>
                      <a:schemeClr val="bg1">
                        <a:lumMod val="85000"/>
                      </a:schemeClr>
                    </a:solidFill>
                  </a:rPr>
                  <a:t>Co-funded by </a:t>
                </a:r>
                <a:br>
                  <a:rPr lang="en-US" sz="1400" b="1" dirty="0" smtClean="0">
                    <a:solidFill>
                      <a:schemeClr val="bg1">
                        <a:lumMod val="85000"/>
                      </a:schemeClr>
                    </a:solidFill>
                  </a:rPr>
                </a:br>
                <a:r>
                  <a:rPr lang="en-US" sz="1400" b="1" dirty="0" smtClean="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Image Bar with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Placeholder 1"/>
          <p:cNvSpPr>
            <a:spLocks noGrp="1"/>
          </p:cNvSpPr>
          <p:nvPr>
            <p:ph type="title"/>
          </p:nvPr>
        </p:nvSpPr>
        <p:spPr>
          <a:xfrm>
            <a:off x="448287" y="4393800"/>
            <a:ext cx="11315924" cy="1325563"/>
          </a:xfrm>
          <a:prstGeom prst="rect">
            <a:avLst/>
          </a:prstGeom>
        </p:spPr>
        <p:txBody>
          <a:bodyPr vert="horz" lIns="91440" tIns="45720" rIns="91440" bIns="45720" rtlCol="0" anchor="b">
            <a:normAutofit/>
          </a:bodyPr>
          <a:lstStyle>
            <a:lvl1pPr>
              <a:defRPr sz="3200">
                <a:solidFill>
                  <a:srgbClr val="F6791C"/>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6419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67" r:id="rId9"/>
    <p:sldLayoutId id="2147483656" r:id="rId10"/>
    <p:sldLayoutId id="2147483657" r:id="rId11"/>
    <p:sldLayoutId id="2147483663" r:id="rId12"/>
    <p:sldLayoutId id="2147483662" r:id="rId13"/>
    <p:sldLayoutId id="2147483666" r:id="rId14"/>
    <p:sldLayoutId id="2147483664" r:id="rId15"/>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aarc-community.org/aarc-g021/" TargetMode="External"/><Relationship Id="rId3" Type="http://schemas.openxmlformats.org/officeDocument/2006/relationships/hyperlink" Target="https://aarc-community.org/aarc-g069/" TargetMode="External"/><Relationship Id="rId7" Type="http://schemas.openxmlformats.org/officeDocument/2006/relationships/hyperlink" Target="https://wiki.refeds.org/display/ASS/REFEDS+Assurance+Framework+ver+1.0" TargetMode="External"/><Relationship Id="rId2" Type="http://schemas.openxmlformats.org/officeDocument/2006/relationships/hyperlink" Target="https://aarc-community.org/aarc-g026/" TargetMode="External"/><Relationship Id="rId1" Type="http://schemas.openxmlformats.org/officeDocument/2006/relationships/slideLayout" Target="../slideLayouts/slideLayout6.xml"/><Relationship Id="rId6" Type="http://schemas.openxmlformats.org/officeDocument/2006/relationships/hyperlink" Target="https://aarc-community.org/aarc-g025/" TargetMode="External"/><Relationship Id="rId11" Type="http://schemas.openxmlformats.org/officeDocument/2006/relationships/image" Target="../media/image30.png"/><Relationship Id="rId5" Type="http://schemas.openxmlformats.org/officeDocument/2006/relationships/hyperlink" Target="https://aarc-community.org/aarc-g027/" TargetMode="External"/><Relationship Id="rId10" Type="http://schemas.openxmlformats.org/officeDocument/2006/relationships/hyperlink" Target="https://docs.google.com/document/d/1jO1X7GSXWf_R604j5LXinr37ZUf96YVdIXSvjpS_Vyk/edit" TargetMode="External"/><Relationship Id="rId4" Type="http://schemas.openxmlformats.org/officeDocument/2006/relationships/hyperlink" Target="https://aarc-community.org/aarc-g002/" TargetMode="Externa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emf"/><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5281/zenodo.3727545" TargetMode="External"/><Relationship Id="rId2" Type="http://schemas.openxmlformats.org/officeDocument/2006/relationships/hyperlink" Target="http://doi.org/10.5281/zenodo.1296031"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arc-project.eu/about/aegis/" TargetMode="External"/><Relationship Id="rId1" Type="http://schemas.openxmlformats.org/officeDocument/2006/relationships/slideLayout" Target="../slideLayouts/slideLayout6.xml"/><Relationship Id="rId5" Type="http://schemas.openxmlformats.org/officeDocument/2006/relationships/hyperlink" Target="https://lists.geant.org/sympa/info/aarc-na3" TargetMode="External"/><Relationship Id="rId4" Type="http://schemas.openxmlformats.org/officeDocument/2006/relationships/hyperlink" Target="mailto:policy@aarc-community.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International Symposium on Grids and Clouds (ISGC) 2024</a:t>
            </a:r>
            <a:endParaRPr lang="en-GB" i="1" dirty="0"/>
          </a:p>
        </p:txBody>
      </p:sp>
      <p:sp>
        <p:nvSpPr>
          <p:cNvPr id="8" name="Text Placeholder 7"/>
          <p:cNvSpPr>
            <a:spLocks noGrp="1"/>
          </p:cNvSpPr>
          <p:nvPr>
            <p:ph type="body" sz="quarter" idx="17"/>
          </p:nvPr>
        </p:nvSpPr>
        <p:spPr>
          <a:xfrm>
            <a:off x="1240257" y="2915530"/>
            <a:ext cx="7566213" cy="503459"/>
          </a:xfrm>
        </p:spPr>
        <p:txBody>
          <a:bodyPr>
            <a:normAutofit fontScale="92500"/>
          </a:bodyPr>
          <a:lstStyle/>
          <a:p>
            <a:r>
              <a:rPr lang="en-US" dirty="0"/>
              <a:t>making authentication </a:t>
            </a:r>
            <a:r>
              <a:rPr lang="en-US" dirty="0" smtClean="0"/>
              <a:t>&amp; </a:t>
            </a:r>
            <a:r>
              <a:rPr lang="en-US" dirty="0"/>
              <a:t>authorization for research collaboration even better</a:t>
            </a:r>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a:t>Sitting under a broad-leaved AARC-TREE</a:t>
            </a:r>
          </a:p>
        </p:txBody>
      </p:sp>
      <p:sp>
        <p:nvSpPr>
          <p:cNvPr id="9" name="Text Placeholder 8"/>
          <p:cNvSpPr>
            <a:spLocks noGrp="1"/>
          </p:cNvSpPr>
          <p:nvPr>
            <p:ph type="body" sz="quarter" idx="18"/>
          </p:nvPr>
        </p:nvSpPr>
        <p:spPr/>
        <p:txBody>
          <a:bodyPr/>
          <a:lstStyle/>
          <a:p>
            <a:r>
              <a:rPr lang="en-GB" dirty="0" smtClean="0"/>
              <a:t>Taipei, March 2024</a:t>
            </a:r>
            <a:endParaRPr lang="en-GB" dirty="0"/>
          </a:p>
        </p:txBody>
      </p:sp>
      <p:sp>
        <p:nvSpPr>
          <p:cNvPr id="10" name="Text Placeholder 9"/>
          <p:cNvSpPr>
            <a:spLocks noGrp="1"/>
          </p:cNvSpPr>
          <p:nvPr>
            <p:ph type="body" sz="quarter" idx="19"/>
          </p:nvPr>
        </p:nvSpPr>
        <p:spPr/>
        <p:txBody>
          <a:bodyPr>
            <a:normAutofit lnSpcReduction="10000"/>
          </a:bodyPr>
          <a:lstStyle/>
          <a:p>
            <a:endParaRPr lang="en-GB" dirty="0"/>
          </a:p>
        </p:txBody>
      </p:sp>
      <p:sp>
        <p:nvSpPr>
          <p:cNvPr id="11" name="Text Placeholder 10"/>
          <p:cNvSpPr>
            <a:spLocks noGrp="1"/>
          </p:cNvSpPr>
          <p:nvPr>
            <p:ph type="body" sz="quarter" idx="20"/>
          </p:nvPr>
        </p:nvSpPr>
        <p:spPr>
          <a:xfrm>
            <a:off x="1240256" y="5081710"/>
            <a:ext cx="5028659" cy="347215"/>
          </a:xfrm>
        </p:spPr>
        <p:txBody>
          <a:bodyPr>
            <a:normAutofit/>
          </a:bodyPr>
          <a:lstStyle/>
          <a:p>
            <a:r>
              <a:rPr lang="en-GB" sz="1050" dirty="0" smtClean="0"/>
              <a:t>Nikhef Physics Data Processing programme and UM Dept. Advanced Computing Sciences</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10</a:t>
            </a:fld>
            <a:endParaRPr lang="en-GB"/>
          </a:p>
        </p:txBody>
      </p:sp>
      <p:sp>
        <p:nvSpPr>
          <p:cNvPr id="3" name="Title 2"/>
          <p:cNvSpPr>
            <a:spLocks noGrp="1"/>
          </p:cNvSpPr>
          <p:nvPr>
            <p:ph type="title"/>
          </p:nvPr>
        </p:nvSpPr>
        <p:spPr/>
        <p:txBody>
          <a:bodyPr/>
          <a:lstStyle/>
          <a:p>
            <a:r>
              <a:rPr lang="en-GB" dirty="0" smtClean="0"/>
              <a:t>Evolve the BPA to address the more complex (and the simpler) worlds</a:t>
            </a:r>
            <a:endParaRPr lang="en-GB" dirty="0"/>
          </a:p>
        </p:txBody>
      </p:sp>
      <p:sp>
        <p:nvSpPr>
          <p:cNvPr id="4" name="Rounded Rectangle 3"/>
          <p:cNvSpPr/>
          <p:nvPr/>
        </p:nvSpPr>
        <p:spPr>
          <a:xfrm>
            <a:off x="1226693" y="1645842"/>
            <a:ext cx="5993998" cy="181932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3F5E"/>
                </a:solidFill>
                <a:ea typeface="Calibri"/>
                <a:cs typeface="Calibri"/>
                <a:sym typeface="Calibri"/>
              </a:rPr>
              <a:t>guidelines for </a:t>
            </a:r>
            <a:r>
              <a:rPr lang="en-GB" sz="2800" b="1" dirty="0">
                <a:solidFill>
                  <a:srgbClr val="003F5E"/>
                </a:solidFill>
                <a:ea typeface="Calibri"/>
                <a:cs typeface="Calibri"/>
                <a:sym typeface="Calibri"/>
              </a:rPr>
              <a:t>harmonising </a:t>
            </a:r>
            <a:r>
              <a:rPr lang="en-GB" sz="2800" b="1" dirty="0" smtClean="0">
                <a:solidFill>
                  <a:srgbClr val="003F5E"/>
                </a:solidFill>
                <a:ea typeface="Calibri"/>
                <a:cs typeface="Calibri"/>
                <a:sym typeface="Calibri"/>
              </a:rPr>
              <a:t>expression </a:t>
            </a:r>
            <a:r>
              <a:rPr lang="en-GB" sz="2800" b="1" dirty="0">
                <a:solidFill>
                  <a:srgbClr val="003F5E"/>
                </a:solidFill>
                <a:ea typeface="Calibri"/>
                <a:cs typeface="Calibri"/>
                <a:sym typeface="Calibri"/>
              </a:rPr>
              <a:t>of community user </a:t>
            </a:r>
            <a:r>
              <a:rPr lang="en-GB" sz="2800" b="1" dirty="0" smtClean="0">
                <a:solidFill>
                  <a:srgbClr val="003F5E"/>
                </a:solidFill>
                <a:ea typeface="Calibri"/>
                <a:cs typeface="Calibri"/>
                <a:sym typeface="Calibri"/>
              </a:rPr>
              <a:t>attributes</a:t>
            </a:r>
            <a:endParaRPr lang="en-GB" sz="2800" dirty="0" smtClean="0">
              <a:solidFill>
                <a:srgbClr val="003F5E"/>
              </a:solidFill>
              <a:ea typeface="Calibri"/>
              <a:cs typeface="Calibri"/>
              <a:sym typeface="Calibri"/>
            </a:endParaRPr>
          </a:p>
          <a:p>
            <a:pPr marL="285750" indent="-285750">
              <a:buFont typeface="Arial" panose="020B0604020202020204" pitchFamily="34" charset="0"/>
              <a:buChar char="•"/>
            </a:pPr>
            <a:r>
              <a:rPr lang="en-GB" b="1" dirty="0" smtClean="0">
                <a:solidFill>
                  <a:srgbClr val="003F5E"/>
                </a:solidFill>
                <a:ea typeface="Calibri"/>
                <a:cs typeface="Calibri"/>
                <a:sym typeface="Calibri"/>
              </a:rPr>
              <a:t>reduce inconsistencies </a:t>
            </a:r>
            <a:r>
              <a:rPr lang="en-GB" dirty="0" smtClean="0">
                <a:solidFill>
                  <a:srgbClr val="003F5E"/>
                </a:solidFill>
                <a:ea typeface="Calibri"/>
                <a:cs typeface="Calibri"/>
                <a:sym typeface="Calibri"/>
              </a:rPr>
              <a:t>between implementations</a:t>
            </a:r>
          </a:p>
          <a:p>
            <a:pPr marL="285750" indent="-285750">
              <a:buFont typeface="Arial" panose="020B0604020202020204" pitchFamily="34" charset="0"/>
              <a:buChar char="•"/>
            </a:pPr>
            <a:r>
              <a:rPr lang="en-GB" dirty="0" smtClean="0">
                <a:solidFill>
                  <a:srgbClr val="003F5E"/>
                </a:solidFill>
                <a:ea typeface="Calibri"/>
                <a:cs typeface="Calibri"/>
                <a:sym typeface="Calibri"/>
              </a:rPr>
              <a:t>improve </a:t>
            </a:r>
            <a:r>
              <a:rPr lang="en-GB" b="1" dirty="0">
                <a:solidFill>
                  <a:srgbClr val="003F5E"/>
                </a:solidFill>
                <a:ea typeface="Calibri"/>
                <a:cs typeface="Calibri"/>
                <a:sym typeface="Calibri"/>
              </a:rPr>
              <a:t>interoperability</a:t>
            </a:r>
            <a:r>
              <a:rPr lang="en-GB" dirty="0">
                <a:solidFill>
                  <a:srgbClr val="003F5E"/>
                </a:solidFill>
                <a:ea typeface="Calibri"/>
                <a:cs typeface="Calibri"/>
                <a:sym typeface="Calibri"/>
              </a:rPr>
              <a:t> </a:t>
            </a:r>
            <a:r>
              <a:rPr lang="en-GB" dirty="0" smtClean="0">
                <a:solidFill>
                  <a:srgbClr val="003F5E"/>
                </a:solidFill>
                <a:ea typeface="Calibri"/>
                <a:cs typeface="Calibri"/>
                <a:sym typeface="Calibri"/>
              </a:rPr>
              <a:t>&amp; </a:t>
            </a:r>
            <a:r>
              <a:rPr lang="en-GB" b="1" dirty="0" smtClean="0">
                <a:solidFill>
                  <a:srgbClr val="003F5E"/>
                </a:solidFill>
                <a:ea typeface="Calibri"/>
                <a:cs typeface="Calibri"/>
                <a:sym typeface="Calibri"/>
              </a:rPr>
              <a:t>end-user </a:t>
            </a:r>
            <a:r>
              <a:rPr lang="en-GB" b="1" dirty="0">
                <a:solidFill>
                  <a:srgbClr val="003F5E"/>
                </a:solidFill>
                <a:ea typeface="Calibri"/>
                <a:cs typeface="Calibri"/>
                <a:sym typeface="Calibri"/>
              </a:rPr>
              <a:t>usability </a:t>
            </a:r>
            <a:r>
              <a:rPr lang="en-GB" dirty="0">
                <a:solidFill>
                  <a:srgbClr val="003F5E"/>
                </a:solidFill>
                <a:ea typeface="Calibri"/>
                <a:cs typeface="Calibri"/>
                <a:sym typeface="Calibri"/>
              </a:rPr>
              <a:t>across </a:t>
            </a:r>
            <a:r>
              <a:rPr lang="en-GB" dirty="0" smtClean="0">
                <a:solidFill>
                  <a:srgbClr val="003F5E"/>
                </a:solidFill>
                <a:ea typeface="Calibri"/>
                <a:cs typeface="Calibri"/>
                <a:sym typeface="Calibri"/>
              </a:rPr>
              <a:t>research </a:t>
            </a:r>
            <a:r>
              <a:rPr lang="en-GB" dirty="0">
                <a:solidFill>
                  <a:srgbClr val="003F5E"/>
                </a:solidFill>
                <a:ea typeface="Calibri"/>
                <a:cs typeface="Calibri"/>
                <a:sym typeface="Calibri"/>
              </a:rPr>
              <a:t>community communities and infrastructures</a:t>
            </a:r>
            <a:endParaRPr lang="en-GB" dirty="0"/>
          </a:p>
        </p:txBody>
      </p:sp>
      <p:sp>
        <p:nvSpPr>
          <p:cNvPr id="5" name="Rounded Rectangle 4"/>
          <p:cNvSpPr/>
          <p:nvPr/>
        </p:nvSpPr>
        <p:spPr>
          <a:xfrm>
            <a:off x="778605" y="3650767"/>
            <a:ext cx="4399888"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F5E"/>
                </a:solidFill>
                <a:ea typeface="Calibri"/>
                <a:cs typeface="Calibri"/>
                <a:sym typeface="Calibri"/>
              </a:rPr>
              <a:t>Authorisation</a:t>
            </a:r>
            <a:r>
              <a:rPr lang="en-US" sz="2800" b="1" dirty="0" smtClean="0">
                <a:solidFill>
                  <a:srgbClr val="003F5E"/>
                </a:solidFill>
                <a:ea typeface="Calibri"/>
                <a:cs typeface="Calibri"/>
                <a:sym typeface="Calibri"/>
              </a:rPr>
              <a:t> guidelines</a:t>
            </a:r>
          </a:p>
          <a:p>
            <a:pPr marL="285750" indent="-285750">
              <a:buFont typeface="Arial" panose="020B0604020202020204" pitchFamily="34" charset="0"/>
              <a:buChar char="•"/>
            </a:pPr>
            <a:r>
              <a:rPr lang="en-US" dirty="0" smtClean="0">
                <a:solidFill>
                  <a:srgbClr val="003F5E"/>
                </a:solidFill>
                <a:ea typeface="Calibri"/>
                <a:cs typeface="Calibri"/>
                <a:sym typeface="Calibri"/>
              </a:rPr>
              <a:t>best </a:t>
            </a:r>
            <a:r>
              <a:rPr lang="en-US" dirty="0" err="1">
                <a:solidFill>
                  <a:srgbClr val="003F5E"/>
                </a:solidFill>
                <a:ea typeface="Calibri"/>
                <a:cs typeface="Calibri"/>
                <a:sym typeface="Calibri"/>
              </a:rPr>
              <a:t>practises</a:t>
            </a:r>
            <a:r>
              <a:rPr lang="en-US" dirty="0">
                <a:solidFill>
                  <a:srgbClr val="003F5E"/>
                </a:solidFill>
                <a:ea typeface="Calibri"/>
                <a:cs typeface="Calibri"/>
                <a:sym typeface="Calibri"/>
              </a:rPr>
              <a:t> to enable </a:t>
            </a:r>
            <a:r>
              <a:rPr lang="en-US" dirty="0" smtClean="0">
                <a:solidFill>
                  <a:srgbClr val="003F5E"/>
                </a:solidFill>
                <a:ea typeface="Calibri"/>
                <a:cs typeface="Calibri"/>
                <a:sym typeface="Calibri"/>
              </a:rPr>
              <a:t>efficient &amp; effective </a:t>
            </a:r>
            <a:r>
              <a:rPr lang="en-US" b="1" dirty="0">
                <a:solidFill>
                  <a:srgbClr val="003F5E"/>
                </a:solidFill>
                <a:ea typeface="Calibri"/>
                <a:cs typeface="Calibri"/>
                <a:sym typeface="Calibri"/>
              </a:rPr>
              <a:t>sharing of federated resources</a:t>
            </a:r>
          </a:p>
        </p:txBody>
      </p:sp>
      <p:sp>
        <p:nvSpPr>
          <p:cNvPr id="6" name="Rounded Rectangle 5"/>
          <p:cNvSpPr/>
          <p:nvPr/>
        </p:nvSpPr>
        <p:spPr>
          <a:xfrm>
            <a:off x="2820803" y="5080123"/>
            <a:ext cx="4399888"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F5E"/>
                </a:solidFill>
                <a:ea typeface="Calibri"/>
                <a:cs typeface="Calibri"/>
                <a:sym typeface="Calibri"/>
              </a:rPr>
              <a:t>Decentralised</a:t>
            </a:r>
            <a:r>
              <a:rPr lang="en-US" sz="2800" b="1" dirty="0" smtClean="0">
                <a:solidFill>
                  <a:srgbClr val="003F5E"/>
                </a:solidFill>
                <a:ea typeface="Calibri"/>
                <a:cs typeface="Calibri"/>
                <a:sym typeface="Calibri"/>
              </a:rPr>
              <a:t> identities</a:t>
            </a:r>
          </a:p>
          <a:p>
            <a:pPr marL="285750" indent="-285750">
              <a:buFont typeface="Arial" panose="020B0604020202020204" pitchFamily="34" charset="0"/>
              <a:buChar char="•"/>
            </a:pPr>
            <a:r>
              <a:rPr lang="en-US" dirty="0" smtClean="0">
                <a:solidFill>
                  <a:srgbClr val="003F5E"/>
                </a:solidFill>
                <a:ea typeface="Calibri"/>
                <a:cs typeface="Calibri"/>
                <a:sym typeface="Calibri"/>
              </a:rPr>
              <a:t>guidance for </a:t>
            </a:r>
            <a:r>
              <a:rPr lang="en-US" b="1" dirty="0" smtClean="0">
                <a:solidFill>
                  <a:srgbClr val="003F5E"/>
                </a:solidFill>
                <a:ea typeface="Calibri"/>
                <a:cs typeface="Calibri"/>
                <a:sym typeface="Calibri"/>
              </a:rPr>
              <a:t>digital wallets </a:t>
            </a:r>
            <a:r>
              <a:rPr lang="en-US" dirty="0" smtClean="0">
                <a:solidFill>
                  <a:srgbClr val="003F5E"/>
                </a:solidFill>
                <a:ea typeface="Calibri"/>
                <a:cs typeface="Calibri"/>
                <a:sym typeface="Calibri"/>
              </a:rPr>
              <a:t>linked to BPA</a:t>
            </a:r>
            <a:endParaRPr lang="en-US" dirty="0">
              <a:solidFill>
                <a:srgbClr val="003F5E"/>
              </a:solidFill>
              <a:ea typeface="Calibri"/>
              <a:cs typeface="Calibri"/>
              <a:sym typeface="Calibri"/>
            </a:endParaRPr>
          </a:p>
        </p:txBody>
      </p:sp>
      <p:sp>
        <p:nvSpPr>
          <p:cNvPr id="7" name="Rounded Rectangle 6"/>
          <p:cNvSpPr/>
          <p:nvPr/>
        </p:nvSpPr>
        <p:spPr>
          <a:xfrm>
            <a:off x="7997515" y="1515932"/>
            <a:ext cx="3434807" cy="1448238"/>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F5E"/>
                </a:solidFill>
                <a:ea typeface="Calibri"/>
                <a:cs typeface="Calibri"/>
                <a:sym typeface="Calibri"/>
              </a:rPr>
              <a:t>Extend AARC BPA</a:t>
            </a:r>
          </a:p>
          <a:p>
            <a:pPr marL="285750" indent="-285750">
              <a:buFont typeface="Arial" panose="020B0604020202020204" pitchFamily="34" charset="0"/>
              <a:buChar char="•"/>
            </a:pPr>
            <a:r>
              <a:rPr lang="en-US" dirty="0" smtClean="0">
                <a:solidFill>
                  <a:srgbClr val="003F5E"/>
                </a:solidFill>
                <a:ea typeface="Calibri"/>
                <a:cs typeface="Calibri"/>
                <a:sym typeface="Calibri"/>
              </a:rPr>
              <a:t>improve </a:t>
            </a:r>
            <a:r>
              <a:rPr lang="en-US" b="1" dirty="0" smtClean="0">
                <a:solidFill>
                  <a:srgbClr val="003F5E"/>
                </a:solidFill>
                <a:ea typeface="Calibri"/>
                <a:cs typeface="Calibri"/>
                <a:sym typeface="Calibri"/>
              </a:rPr>
              <a:t>scalability</a:t>
            </a:r>
          </a:p>
          <a:p>
            <a:pPr marL="285750" indent="-285750">
              <a:buFont typeface="Arial" panose="020B0604020202020204" pitchFamily="34" charset="0"/>
              <a:buChar char="•"/>
            </a:pPr>
            <a:r>
              <a:rPr lang="en-US" dirty="0">
                <a:solidFill>
                  <a:srgbClr val="003F5E"/>
                </a:solidFill>
                <a:ea typeface="Calibri"/>
                <a:cs typeface="Calibri"/>
                <a:sym typeface="Calibri"/>
              </a:rPr>
              <a:t>leverage emerging </a:t>
            </a:r>
            <a:r>
              <a:rPr lang="en-US" dirty="0" smtClean="0">
                <a:solidFill>
                  <a:srgbClr val="003F5E"/>
                </a:solidFill>
                <a:ea typeface="Calibri"/>
                <a:cs typeface="Calibri"/>
                <a:sym typeface="Calibri"/>
              </a:rPr>
              <a:t>standards </a:t>
            </a:r>
            <a:br>
              <a:rPr lang="en-US" dirty="0" smtClean="0">
                <a:solidFill>
                  <a:srgbClr val="003F5E"/>
                </a:solidFill>
                <a:ea typeface="Calibri"/>
                <a:cs typeface="Calibri"/>
                <a:sym typeface="Calibri"/>
              </a:rPr>
            </a:br>
            <a:r>
              <a:rPr lang="en-US" dirty="0" smtClean="0">
                <a:solidFill>
                  <a:srgbClr val="003F5E"/>
                </a:solidFill>
                <a:ea typeface="Calibri"/>
                <a:cs typeface="Calibri"/>
                <a:sym typeface="Calibri"/>
              </a:rPr>
              <a:t>like </a:t>
            </a:r>
            <a:r>
              <a:rPr lang="en-US" b="1" dirty="0" err="1" smtClean="0">
                <a:solidFill>
                  <a:srgbClr val="003F5E"/>
                </a:solidFill>
                <a:ea typeface="Calibri"/>
                <a:cs typeface="Calibri"/>
                <a:sym typeface="Calibri"/>
              </a:rPr>
              <a:t>OpenID</a:t>
            </a:r>
            <a:r>
              <a:rPr lang="en-US" b="1" dirty="0" smtClean="0">
                <a:solidFill>
                  <a:srgbClr val="003F5E"/>
                </a:solidFill>
                <a:ea typeface="Calibri"/>
                <a:cs typeface="Calibri"/>
                <a:sym typeface="Calibri"/>
              </a:rPr>
              <a:t> Federation</a:t>
            </a:r>
            <a:endParaRPr lang="en-US" b="1" dirty="0">
              <a:solidFill>
                <a:srgbClr val="003F5E"/>
              </a:solidFill>
              <a:ea typeface="Calibri"/>
              <a:cs typeface="Calibri"/>
              <a:sym typeface="Calibri"/>
            </a:endParaRPr>
          </a:p>
        </p:txBody>
      </p:sp>
      <p:grpSp>
        <p:nvGrpSpPr>
          <p:cNvPr id="21" name="Group 20"/>
          <p:cNvGrpSpPr/>
          <p:nvPr/>
        </p:nvGrpSpPr>
        <p:grpSpPr>
          <a:xfrm>
            <a:off x="8836204" y="3893063"/>
            <a:ext cx="2966629" cy="2323174"/>
            <a:chOff x="4990398" y="5076725"/>
            <a:chExt cx="1567545" cy="1192016"/>
          </a:xfrm>
        </p:grpSpPr>
        <p:pic>
          <p:nvPicPr>
            <p:cNvPr id="19" name="Google Shape;198;g27f26ee30aa_0_6"/>
            <p:cNvPicPr preferRelativeResize="0"/>
            <p:nvPr/>
          </p:nvPicPr>
          <p:blipFill rotWithShape="1">
            <a:blip r:embed="rId2">
              <a:alphaModFix/>
            </a:blip>
            <a:srcRect/>
            <a:stretch/>
          </p:blipFill>
          <p:spPr>
            <a:xfrm>
              <a:off x="4990398" y="5076725"/>
              <a:ext cx="1530157" cy="1192016"/>
            </a:xfrm>
            <a:prstGeom prst="rect">
              <a:avLst/>
            </a:prstGeom>
            <a:noFill/>
            <a:ln>
              <a:solidFill>
                <a:srgbClr val="003F5E"/>
              </a:solidFill>
            </a:ln>
          </p:spPr>
        </p:pic>
        <p:sp>
          <p:nvSpPr>
            <p:cNvPr id="20" name="TextBox 19"/>
            <p:cNvSpPr txBox="1"/>
            <p:nvPr/>
          </p:nvSpPr>
          <p:spPr>
            <a:xfrm rot="18900000" flipH="1">
              <a:off x="5083206" y="5258035"/>
              <a:ext cx="1474737" cy="829397"/>
            </a:xfrm>
            <a:prstGeom prst="rect">
              <a:avLst/>
            </a:prstGeom>
            <a:noFill/>
          </p:spPr>
          <p:txBody>
            <a:bodyPr wrap="square" rtlCol="0">
              <a:spAutoFit/>
            </a:bodyPr>
            <a:lstStyle/>
            <a:p>
              <a:pPr algn="ctr"/>
              <a:r>
                <a:rPr lang="en-GB" sz="9600" b="1" dirty="0" smtClean="0">
                  <a:solidFill>
                    <a:srgbClr val="003F5E"/>
                  </a:solidFill>
                </a:rPr>
                <a:t>2025</a:t>
              </a:r>
              <a:endParaRPr lang="en-GB" sz="9600" b="1" dirty="0">
                <a:solidFill>
                  <a:srgbClr val="003F5E"/>
                </a:solidFill>
              </a:endParaRPr>
            </a:p>
          </p:txBody>
        </p:sp>
      </p:grpSp>
    </p:spTree>
    <p:extLst>
      <p:ext uri="{BB962C8B-B14F-4D97-AF65-F5344CB8AC3E}">
        <p14:creationId xmlns:p14="http://schemas.microsoft.com/office/powerpoint/2010/main" val="17434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11</a:t>
            </a:fld>
            <a:endParaRPr lang="en-GB"/>
          </a:p>
        </p:txBody>
      </p:sp>
      <p:sp>
        <p:nvSpPr>
          <p:cNvPr id="3" name="Title 2"/>
          <p:cNvSpPr>
            <a:spLocks noGrp="1"/>
          </p:cNvSpPr>
          <p:nvPr>
            <p:ph type="title"/>
          </p:nvPr>
        </p:nvSpPr>
        <p:spPr/>
        <p:txBody>
          <a:bodyPr/>
          <a:lstStyle/>
          <a:p>
            <a:pPr>
              <a:spcBef>
                <a:spcPts val="1000"/>
              </a:spcBef>
            </a:pPr>
            <a:r>
              <a:rPr lang="en-US" dirty="0"/>
              <a:t>How to </a:t>
            </a:r>
            <a:r>
              <a:rPr lang="en-US" i="1" dirty="0"/>
              <a:t>express</a:t>
            </a:r>
            <a:r>
              <a:rPr lang="en-US" dirty="0"/>
              <a:t> community identity attributes?</a:t>
            </a:r>
          </a:p>
        </p:txBody>
      </p:sp>
      <p:sp>
        <p:nvSpPr>
          <p:cNvPr id="4" name="Google Shape;136;g2c1797f74e0_1_1364"/>
          <p:cNvSpPr txBox="1">
            <a:spLocks/>
          </p:cNvSpPr>
          <p:nvPr/>
        </p:nvSpPr>
        <p:spPr>
          <a:xfrm>
            <a:off x="444499" y="1439325"/>
            <a:ext cx="6615519" cy="4737600"/>
          </a:xfrm>
          <a:prstGeom prst="rect">
            <a:avLst/>
          </a:prstGeom>
        </p:spPr>
        <p:txBody>
          <a:bodyPr spcFirstLastPara="1" wrap="square" lIns="91425" tIns="45700" rIns="91425" bIns="45700" anchor="t" anchorCtr="0">
            <a:normAutofit fontScale="92500"/>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1000"/>
              </a:spcBef>
              <a:spcAft>
                <a:spcPts val="0"/>
              </a:spcAft>
              <a:buFont typeface="Arial" panose="020B0604020202020204" pitchFamily="34" charset="0"/>
              <a:buNone/>
            </a:pPr>
            <a:endParaRPr lang="en-US" sz="2400" dirty="0" smtClean="0"/>
          </a:p>
          <a:p>
            <a:pPr marL="457200" indent="-335280">
              <a:lnSpc>
                <a:spcPct val="90000"/>
              </a:lnSpc>
              <a:spcBef>
                <a:spcPts val="1000"/>
              </a:spcBef>
              <a:spcAft>
                <a:spcPts val="0"/>
              </a:spcAft>
              <a:buSzPct val="100000"/>
            </a:pPr>
            <a:r>
              <a:rPr lang="en-US" sz="2400" i="1" dirty="0" smtClean="0"/>
              <a:t>“How to express the </a:t>
            </a:r>
            <a:r>
              <a:rPr lang="en-US" sz="2400" b="1" i="1" dirty="0" smtClean="0"/>
              <a:t>identifier</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2"/>
              </a:rPr>
              <a:t>AARC-G026</a:t>
            </a:r>
            <a:endParaRPr lang="en-US" sz="2400" dirty="0" smtClean="0"/>
          </a:p>
          <a:p>
            <a:pPr marL="457200" indent="-335280">
              <a:lnSpc>
                <a:spcPct val="90000"/>
              </a:lnSpc>
              <a:spcBef>
                <a:spcPts val="1000"/>
              </a:spcBef>
              <a:spcAft>
                <a:spcPts val="0"/>
              </a:spcAft>
              <a:buSzPct val="100000"/>
            </a:pPr>
            <a:r>
              <a:rPr lang="en-US" sz="2400" i="1" dirty="0" smtClean="0"/>
              <a:t>“How to express the </a:t>
            </a:r>
            <a:r>
              <a:rPr lang="en-US" sz="2400" b="1" i="1" dirty="0" smtClean="0"/>
              <a:t>groups and roles</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3"/>
              </a:rPr>
              <a:t>AARC-G069</a:t>
            </a:r>
            <a:r>
              <a:rPr lang="en-US" sz="2400" dirty="0" smtClean="0"/>
              <a:t> (was </a:t>
            </a:r>
            <a:r>
              <a:rPr lang="en-US" sz="2400" u="sng" dirty="0" smtClean="0">
                <a:solidFill>
                  <a:schemeClr val="hlink"/>
                </a:solidFill>
                <a:hlinkClick r:id="rId4"/>
              </a:rPr>
              <a:t>AARC-G002</a:t>
            </a:r>
            <a:r>
              <a:rPr lang="en-US" sz="2400" dirty="0" smtClean="0"/>
              <a:t>)</a:t>
            </a:r>
          </a:p>
          <a:p>
            <a:pPr marL="457200" indent="-335280">
              <a:lnSpc>
                <a:spcPct val="90000"/>
              </a:lnSpc>
              <a:spcBef>
                <a:spcPts val="1000"/>
              </a:spcBef>
              <a:spcAft>
                <a:spcPts val="0"/>
              </a:spcAft>
              <a:buSzPct val="100000"/>
            </a:pPr>
            <a:r>
              <a:rPr lang="en-US" sz="2400" i="1" dirty="0" smtClean="0"/>
              <a:t>“How to express </a:t>
            </a:r>
            <a:r>
              <a:rPr lang="en-US" sz="2400" b="1" i="1" dirty="0" smtClean="0"/>
              <a:t>resource capabilities</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5"/>
              </a:rPr>
              <a:t>AARC-G027</a:t>
            </a:r>
            <a:endParaRPr lang="en-US" sz="2400" i="1" dirty="0" smtClean="0"/>
          </a:p>
          <a:p>
            <a:pPr marL="457200" indent="-335280">
              <a:lnSpc>
                <a:spcPct val="90000"/>
              </a:lnSpc>
              <a:spcBef>
                <a:spcPts val="1000"/>
              </a:spcBef>
              <a:spcAft>
                <a:spcPts val="0"/>
              </a:spcAft>
              <a:buSzPct val="100000"/>
            </a:pPr>
            <a:r>
              <a:rPr lang="en-US" sz="2400" i="1" dirty="0" smtClean="0"/>
              <a:t>“How to express the </a:t>
            </a:r>
            <a:r>
              <a:rPr lang="en-US" sz="2400" b="1" i="1" dirty="0" smtClean="0"/>
              <a:t>home institute</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6"/>
              </a:rPr>
              <a:t>AARC-G025</a:t>
            </a:r>
            <a:endParaRPr lang="en-US" sz="2400" i="1" dirty="0" smtClean="0"/>
          </a:p>
          <a:p>
            <a:pPr marL="457200" indent="-335280">
              <a:lnSpc>
                <a:spcPct val="90000"/>
              </a:lnSpc>
              <a:spcBef>
                <a:spcPts val="1000"/>
              </a:spcBef>
              <a:spcAft>
                <a:spcPts val="0"/>
              </a:spcAft>
              <a:buSzPct val="100000"/>
            </a:pPr>
            <a:r>
              <a:rPr lang="en-US" sz="2400" i="1" dirty="0" smtClean="0"/>
              <a:t>How to express user </a:t>
            </a:r>
            <a:r>
              <a:rPr lang="en-US" sz="2400" b="1" i="1" dirty="0" smtClean="0"/>
              <a:t>assurance</a:t>
            </a:r>
            <a:r>
              <a:rPr lang="en-US" sz="2400" i="1" dirty="0" smtClean="0"/>
              <a:t> information</a:t>
            </a:r>
            <a:br>
              <a:rPr lang="en-US" sz="2400" i="1" dirty="0" smtClean="0"/>
            </a:br>
            <a:r>
              <a:rPr lang="en-US" sz="2400" i="1" dirty="0" smtClean="0"/>
              <a:t>when interacting with another proxy?”</a:t>
            </a:r>
            <a:r>
              <a:rPr lang="en-US" sz="2400" dirty="0" smtClean="0"/>
              <a:t> </a:t>
            </a:r>
            <a:br>
              <a:rPr lang="en-US" sz="2400" dirty="0" smtClean="0"/>
            </a:br>
            <a:r>
              <a:rPr lang="en-US" sz="2400" dirty="0" smtClean="0"/>
              <a:t>→ </a:t>
            </a:r>
            <a:r>
              <a:rPr lang="en-US" sz="2400" u="sng" dirty="0" smtClean="0">
                <a:solidFill>
                  <a:schemeClr val="hlink"/>
                </a:solidFill>
                <a:hlinkClick r:id="rId7"/>
              </a:rPr>
              <a:t>RAF</a:t>
            </a:r>
            <a:r>
              <a:rPr lang="en-US" sz="2400" dirty="0" smtClean="0"/>
              <a:t> &amp; </a:t>
            </a:r>
            <a:r>
              <a:rPr lang="en-US" sz="2400" u="sng" dirty="0" smtClean="0">
                <a:solidFill>
                  <a:schemeClr val="hlink"/>
                </a:solidFill>
                <a:hlinkClick r:id="rId8"/>
              </a:rPr>
              <a:t>AARC-G021</a:t>
            </a:r>
            <a:endParaRPr lang="en-US" sz="2400" i="1" dirty="0" smtClean="0"/>
          </a:p>
          <a:p>
            <a:pPr marL="0" indent="0">
              <a:spcAft>
                <a:spcPts val="0"/>
              </a:spcAft>
              <a:buFont typeface="Arial" panose="020B0604020202020204" pitchFamily="34" charset="0"/>
              <a:buNone/>
            </a:pPr>
            <a:endParaRPr lang="en-US" dirty="0"/>
          </a:p>
        </p:txBody>
      </p:sp>
      <p:pic>
        <p:nvPicPr>
          <p:cNvPr id="5" name="Google Shape;139;g2c1797f74e0_1_1364"/>
          <p:cNvPicPr preferRelativeResize="0"/>
          <p:nvPr/>
        </p:nvPicPr>
        <p:blipFill>
          <a:blip r:embed="rId9">
            <a:alphaModFix/>
          </a:blip>
          <a:stretch>
            <a:fillRect/>
          </a:stretch>
        </p:blipFill>
        <p:spPr>
          <a:xfrm>
            <a:off x="7015025" y="1027881"/>
            <a:ext cx="4992850" cy="5515574"/>
          </a:xfrm>
          <a:prstGeom prst="rect">
            <a:avLst/>
          </a:prstGeom>
          <a:noFill/>
          <a:ln>
            <a:solidFill>
              <a:srgbClr val="003F5E"/>
            </a:solidFill>
          </a:ln>
        </p:spPr>
      </p:pic>
      <p:sp>
        <p:nvSpPr>
          <p:cNvPr id="6" name="Google Shape;140;g2c1797f74e0_1_1364"/>
          <p:cNvSpPr/>
          <p:nvPr/>
        </p:nvSpPr>
        <p:spPr>
          <a:xfrm>
            <a:off x="6622468" y="3524209"/>
            <a:ext cx="991200" cy="1006800"/>
          </a:xfrm>
          <a:prstGeom prst="striped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141;g2c1797f74e0_1_1364"/>
          <p:cNvSpPr txBox="1"/>
          <p:nvPr/>
        </p:nvSpPr>
        <p:spPr>
          <a:xfrm>
            <a:off x="8673594" y="1190512"/>
            <a:ext cx="1524000" cy="419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200" b="1" u="sng">
                <a:solidFill>
                  <a:schemeClr val="hlink"/>
                </a:solidFill>
                <a:latin typeface="Calibri"/>
                <a:ea typeface="Calibri"/>
                <a:cs typeface="Calibri"/>
                <a:sym typeface="Calibri"/>
                <a:hlinkClick r:id="rId10"/>
              </a:rPr>
              <a:t>AARC-G056</a:t>
            </a:r>
            <a:endParaRPr sz="2200" b="1">
              <a:solidFill>
                <a:srgbClr val="004360"/>
              </a:solidFill>
              <a:latin typeface="Calibri"/>
              <a:ea typeface="Calibri"/>
              <a:cs typeface="Calibri"/>
              <a:sym typeface="Calibri"/>
            </a:endParaRPr>
          </a:p>
        </p:txBody>
      </p:sp>
      <p:sp>
        <p:nvSpPr>
          <p:cNvPr id="9" name="Google Shape;142;g2c1797f74e0_1_1364"/>
          <p:cNvSpPr/>
          <p:nvPr/>
        </p:nvSpPr>
        <p:spPr>
          <a:xfrm>
            <a:off x="7568550" y="52485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 name="Google Shape;143;g2c1797f74e0_1_1364"/>
          <p:cNvSpPr/>
          <p:nvPr/>
        </p:nvSpPr>
        <p:spPr>
          <a:xfrm>
            <a:off x="7568550" y="53779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 name="Google Shape;144;g2c1797f74e0_1_1364"/>
          <p:cNvSpPr/>
          <p:nvPr/>
        </p:nvSpPr>
        <p:spPr>
          <a:xfrm>
            <a:off x="7568550" y="55074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145;g2c1797f74e0_1_1364"/>
          <p:cNvSpPr/>
          <p:nvPr/>
        </p:nvSpPr>
        <p:spPr>
          <a:xfrm>
            <a:off x="7568550" y="56368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 name="Google Shape;146;g2c1797f74e0_1_1364"/>
          <p:cNvSpPr/>
          <p:nvPr/>
        </p:nvSpPr>
        <p:spPr>
          <a:xfrm>
            <a:off x="7568550" y="57663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 name="Google Shape;147;g2c1797f74e0_1_1364"/>
          <p:cNvSpPr/>
          <p:nvPr/>
        </p:nvSpPr>
        <p:spPr>
          <a:xfrm>
            <a:off x="7568550" y="58957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 name="Google Shape;148;g2c1797f74e0_1_1364"/>
          <p:cNvSpPr/>
          <p:nvPr/>
        </p:nvSpPr>
        <p:spPr>
          <a:xfrm>
            <a:off x="7568550" y="63178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49;g2c1797f74e0_1_1364"/>
          <p:cNvSpPr/>
          <p:nvPr/>
        </p:nvSpPr>
        <p:spPr>
          <a:xfrm>
            <a:off x="7568550" y="61772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 name="Google Shape;150;g2c1797f74e0_1_1364"/>
          <p:cNvSpPr/>
          <p:nvPr/>
        </p:nvSpPr>
        <p:spPr>
          <a:xfrm>
            <a:off x="7568550" y="6036502"/>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 name="Google Shape;151;g2c1797f74e0_1_1364"/>
          <p:cNvSpPr/>
          <p:nvPr/>
        </p:nvSpPr>
        <p:spPr>
          <a:xfrm>
            <a:off x="6461375" y="5189827"/>
            <a:ext cx="1107300" cy="1169700"/>
          </a:xfrm>
          <a:prstGeom prst="mathPlus">
            <a:avLst>
              <a:gd name="adj1" fmla="val 2352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Picture 6"/>
          <p:cNvPicPr>
            <a:picLocks noChangeAspect="1"/>
          </p:cNvPicPr>
          <p:nvPr/>
        </p:nvPicPr>
        <p:blipFill>
          <a:blip r:embed="rId11"/>
          <a:stretch>
            <a:fillRect/>
          </a:stretch>
        </p:blipFill>
        <p:spPr>
          <a:xfrm>
            <a:off x="5944416" y="5076826"/>
            <a:ext cx="6238059" cy="1757034"/>
          </a:xfrm>
          <a:prstGeom prst="rect">
            <a:avLst/>
          </a:prstGeom>
          <a:ln>
            <a:solidFill>
              <a:srgbClr val="003F5E"/>
            </a:solidFill>
          </a:ln>
        </p:spPr>
      </p:pic>
    </p:spTree>
    <p:extLst>
      <p:ext uri="{BB962C8B-B14F-4D97-AF65-F5344CB8AC3E}">
        <p14:creationId xmlns:p14="http://schemas.microsoft.com/office/powerpoint/2010/main" val="154012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12</a:t>
            </a:fld>
            <a:endParaRPr lang="en-GB"/>
          </a:p>
        </p:txBody>
      </p:sp>
      <p:sp>
        <p:nvSpPr>
          <p:cNvPr id="3" name="Title 2"/>
          <p:cNvSpPr>
            <a:spLocks noGrp="1"/>
          </p:cNvSpPr>
          <p:nvPr>
            <p:ph type="title"/>
          </p:nvPr>
        </p:nvSpPr>
        <p:spPr/>
        <p:txBody>
          <a:bodyPr/>
          <a:lstStyle/>
          <a:p>
            <a:r>
              <a:rPr lang="en-GB" dirty="0" smtClean="0"/>
              <a:t>Decentralised identities</a:t>
            </a:r>
            <a:endParaRPr lang="en-GB" dirty="0"/>
          </a:p>
        </p:txBody>
      </p:sp>
      <p:sp>
        <p:nvSpPr>
          <p:cNvPr id="4" name="Google Shape;178;g2c1797f74e0_1_1392"/>
          <p:cNvSpPr txBox="1">
            <a:spLocks/>
          </p:cNvSpPr>
          <p:nvPr/>
        </p:nvSpPr>
        <p:spPr>
          <a:xfrm>
            <a:off x="369520" y="2753408"/>
            <a:ext cx="5953800" cy="2186377"/>
          </a:xfrm>
          <a:prstGeom prst="rect">
            <a:avLst/>
          </a:prstGeom>
        </p:spPr>
        <p:txBody>
          <a:bodyPr spcFirstLastPara="1" wrap="square" lIns="91425" tIns="45700" rIns="91425" bIns="45700" anchor="t" anchorCtr="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31800" indent="-342900">
              <a:spcAft>
                <a:spcPts val="0"/>
              </a:spcAft>
              <a:buSzPts val="2200"/>
            </a:pPr>
            <a:r>
              <a:rPr lang="en-GB" dirty="0" smtClean="0"/>
              <a:t>Provide guidance on the use of decentralised identities and digital identity wallets</a:t>
            </a:r>
          </a:p>
          <a:p>
            <a:pPr marL="914400" lvl="1" indent="-342900">
              <a:spcBef>
                <a:spcPts val="0"/>
              </a:spcBef>
              <a:spcAft>
                <a:spcPts val="0"/>
              </a:spcAft>
              <a:buSzPts val="1800"/>
            </a:pPr>
            <a:r>
              <a:rPr lang="en-GB" dirty="0" smtClean="0"/>
              <a:t>Explore Distributed Identifiers, Verifiable Credentials/Presentations &amp; trust frameworks</a:t>
            </a:r>
          </a:p>
          <a:p>
            <a:pPr marL="457200" indent="-368300">
              <a:spcBef>
                <a:spcPts val="0"/>
              </a:spcBef>
              <a:spcAft>
                <a:spcPts val="0"/>
              </a:spcAft>
              <a:buSzPts val="2200"/>
            </a:pPr>
            <a:r>
              <a:rPr lang="en-GB" dirty="0" smtClean="0"/>
              <a:t>Support the EU Digital Identity Wallet (EDIW) initiative</a:t>
            </a:r>
          </a:p>
          <a:p>
            <a:pPr marL="0" indent="0">
              <a:spcAft>
                <a:spcPts val="0"/>
              </a:spcAft>
              <a:buFont typeface="Arial" panose="020B0604020202020204" pitchFamily="34" charset="0"/>
              <a:buNone/>
            </a:pPr>
            <a:endParaRPr lang="en-GB" dirty="0"/>
          </a:p>
        </p:txBody>
      </p:sp>
      <p:grpSp>
        <p:nvGrpSpPr>
          <p:cNvPr id="5" name="Google Shape;181;g2c1797f74e0_1_1392"/>
          <p:cNvGrpSpPr/>
          <p:nvPr/>
        </p:nvGrpSpPr>
        <p:grpSpPr>
          <a:xfrm>
            <a:off x="6323320" y="2552585"/>
            <a:ext cx="5719825" cy="2917275"/>
            <a:chOff x="6472175" y="3031050"/>
            <a:chExt cx="5719825" cy="2917275"/>
          </a:xfrm>
        </p:grpSpPr>
        <p:pic>
          <p:nvPicPr>
            <p:cNvPr id="6" name="Google Shape;182;g2c1797f74e0_1_1392"/>
            <p:cNvPicPr preferRelativeResize="0"/>
            <p:nvPr/>
          </p:nvPicPr>
          <p:blipFill>
            <a:blip r:embed="rId2">
              <a:alphaModFix/>
            </a:blip>
            <a:stretch>
              <a:fillRect/>
            </a:stretch>
          </p:blipFill>
          <p:spPr>
            <a:xfrm>
              <a:off x="6472175" y="3031050"/>
              <a:ext cx="5719825" cy="2588025"/>
            </a:xfrm>
            <a:prstGeom prst="rect">
              <a:avLst/>
            </a:prstGeom>
            <a:noFill/>
            <a:ln>
              <a:noFill/>
            </a:ln>
          </p:spPr>
        </p:pic>
        <p:sp>
          <p:nvSpPr>
            <p:cNvPr id="7" name="Google Shape;183;g2c1797f74e0_1_1392"/>
            <p:cNvSpPr txBox="1"/>
            <p:nvPr/>
          </p:nvSpPr>
          <p:spPr>
            <a:xfrm>
              <a:off x="7886088" y="5549925"/>
              <a:ext cx="28920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004360"/>
                  </a:solidFill>
                  <a:latin typeface="Calibri"/>
                  <a:ea typeface="Calibri"/>
                  <a:cs typeface="Calibri"/>
                  <a:sym typeface="Calibri"/>
                </a:rPr>
                <a:t>https://www.w3.org/TR/vc-data-model/</a:t>
              </a:r>
              <a:endParaRPr sz="1200">
                <a:solidFill>
                  <a:srgbClr val="004360"/>
                </a:solidFill>
                <a:latin typeface="Calibri"/>
                <a:ea typeface="Calibri"/>
                <a:cs typeface="Calibri"/>
                <a:sym typeface="Calibri"/>
              </a:endParaRPr>
            </a:p>
          </p:txBody>
        </p:sp>
      </p:grpSp>
    </p:spTree>
    <p:extLst>
      <p:ext uri="{BB962C8B-B14F-4D97-AF65-F5344CB8AC3E}">
        <p14:creationId xmlns:p14="http://schemas.microsoft.com/office/powerpoint/2010/main" val="70205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13</a:t>
            </a:fld>
            <a:endParaRPr lang="en-GB"/>
          </a:p>
        </p:txBody>
      </p:sp>
      <p:sp>
        <p:nvSpPr>
          <p:cNvPr id="3" name="Title 2"/>
          <p:cNvSpPr>
            <a:spLocks noGrp="1"/>
          </p:cNvSpPr>
          <p:nvPr>
            <p:ph type="title"/>
          </p:nvPr>
        </p:nvSpPr>
        <p:spPr/>
        <p:txBody>
          <a:bodyPr/>
          <a:lstStyle/>
          <a:p>
            <a:r>
              <a:rPr lang="en-GB" dirty="0" smtClean="0"/>
              <a:t>AARC Blueprint Architecture ‘BPA2025’!</a:t>
            </a:r>
            <a:endParaRPr lang="en-GB" dirty="0"/>
          </a:p>
        </p:txBody>
      </p:sp>
      <p:grpSp>
        <p:nvGrpSpPr>
          <p:cNvPr id="25" name="Group 24"/>
          <p:cNvGrpSpPr/>
          <p:nvPr/>
        </p:nvGrpSpPr>
        <p:grpSpPr>
          <a:xfrm>
            <a:off x="1628804" y="1400212"/>
            <a:ext cx="8769838" cy="4860399"/>
            <a:chOff x="969585" y="1400212"/>
            <a:chExt cx="7763006" cy="4302395"/>
          </a:xfrm>
        </p:grpSpPr>
        <p:pic>
          <p:nvPicPr>
            <p:cNvPr id="4" name="Google Shape;189;g2c1797f74e0_1_1899"/>
            <p:cNvPicPr preferRelativeResize="0"/>
            <p:nvPr/>
          </p:nvPicPr>
          <p:blipFill>
            <a:blip r:embed="rId2">
              <a:alphaModFix/>
            </a:blip>
            <a:stretch>
              <a:fillRect/>
            </a:stretch>
          </p:blipFill>
          <p:spPr>
            <a:xfrm>
              <a:off x="1599466" y="1844032"/>
              <a:ext cx="3294075" cy="2569375"/>
            </a:xfrm>
            <a:prstGeom prst="rect">
              <a:avLst/>
            </a:prstGeom>
            <a:noFill/>
            <a:ln>
              <a:noFill/>
            </a:ln>
          </p:spPr>
        </p:pic>
        <p:pic>
          <p:nvPicPr>
            <p:cNvPr id="5" name="Google Shape;190;g2c1797f74e0_1_1899"/>
            <p:cNvPicPr preferRelativeResize="0"/>
            <p:nvPr/>
          </p:nvPicPr>
          <p:blipFill rotWithShape="1">
            <a:blip r:embed="rId3">
              <a:alphaModFix/>
            </a:blip>
            <a:srcRect/>
            <a:stretch/>
          </p:blipFill>
          <p:spPr>
            <a:xfrm>
              <a:off x="5206014" y="1866104"/>
              <a:ext cx="1881900" cy="1844500"/>
            </a:xfrm>
            <a:prstGeom prst="rect">
              <a:avLst/>
            </a:prstGeom>
            <a:noFill/>
            <a:ln>
              <a:noFill/>
            </a:ln>
          </p:spPr>
        </p:pic>
        <p:grpSp>
          <p:nvGrpSpPr>
            <p:cNvPr id="6" name="Google Shape;193;g2c1797f74e0_1_1899"/>
            <p:cNvGrpSpPr/>
            <p:nvPr/>
          </p:nvGrpSpPr>
          <p:grpSpPr>
            <a:xfrm>
              <a:off x="970350" y="3563773"/>
              <a:ext cx="2590335" cy="1084280"/>
              <a:chOff x="1660800" y="1171213"/>
              <a:chExt cx="1942800" cy="1569600"/>
            </a:xfrm>
          </p:grpSpPr>
          <p:sp>
            <p:nvSpPr>
              <p:cNvPr id="7" name="Google Shape;194;g2c1797f74e0_1_1899"/>
              <p:cNvSpPr/>
              <p:nvPr/>
            </p:nvSpPr>
            <p:spPr>
              <a:xfrm>
                <a:off x="1660800" y="1171213"/>
                <a:ext cx="1942800" cy="1569600"/>
              </a:xfrm>
              <a:prstGeom prst="round1Rect">
                <a:avLst>
                  <a:gd name="adj" fmla="val 17446"/>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 name="Google Shape;195;g2c1797f74e0_1_1899"/>
              <p:cNvSpPr txBox="1"/>
              <p:nvPr/>
            </p:nvSpPr>
            <p:spPr>
              <a:xfrm>
                <a:off x="1906341" y="1725928"/>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OpenID Federations</a:t>
                </a:r>
                <a:endParaRPr sz="1500">
                  <a:solidFill>
                    <a:srgbClr val="FFFFFF"/>
                  </a:solidFill>
                  <a:latin typeface="Roboto"/>
                  <a:ea typeface="Roboto"/>
                  <a:cs typeface="Roboto"/>
                  <a:sym typeface="Roboto"/>
                </a:endParaRPr>
              </a:p>
            </p:txBody>
          </p:sp>
        </p:grpSp>
        <p:grpSp>
          <p:nvGrpSpPr>
            <p:cNvPr id="9" name="Google Shape;196;g2c1797f74e0_1_1899"/>
            <p:cNvGrpSpPr/>
            <p:nvPr/>
          </p:nvGrpSpPr>
          <p:grpSpPr>
            <a:xfrm>
              <a:off x="3556639" y="3563686"/>
              <a:ext cx="2590335" cy="1084280"/>
              <a:chOff x="3600600" y="1170963"/>
              <a:chExt cx="1942800" cy="1569600"/>
            </a:xfrm>
          </p:grpSpPr>
          <p:sp>
            <p:nvSpPr>
              <p:cNvPr id="10" name="Google Shape;197;g2c1797f74e0_1_1899"/>
              <p:cNvSpPr/>
              <p:nvPr/>
            </p:nvSpPr>
            <p:spPr>
              <a:xfrm>
                <a:off x="3600600" y="1170963"/>
                <a:ext cx="1942800" cy="1569600"/>
              </a:xfrm>
              <a:prstGeom prst="round2SameRect">
                <a:avLst>
                  <a:gd name="adj1" fmla="val 18098"/>
                  <a:gd name="adj2" fmla="val 0"/>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98;g2c1797f74e0_1_1899"/>
              <p:cNvSpPr txBox="1"/>
              <p:nvPr/>
            </p:nvSpPr>
            <p:spPr>
              <a:xfrm>
                <a:off x="3839998" y="1550010"/>
                <a:ext cx="1594200" cy="811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AuthZ for Federated Resources</a:t>
                </a:r>
                <a:endParaRPr sz="1500">
                  <a:solidFill>
                    <a:srgbClr val="FFFFFF"/>
                  </a:solidFill>
                  <a:latin typeface="Roboto"/>
                  <a:ea typeface="Roboto"/>
                  <a:cs typeface="Roboto"/>
                  <a:sym typeface="Roboto"/>
                </a:endParaRPr>
              </a:p>
            </p:txBody>
          </p:sp>
        </p:grpSp>
        <p:grpSp>
          <p:nvGrpSpPr>
            <p:cNvPr id="12" name="Google Shape;199;g2c1797f74e0_1_1899"/>
            <p:cNvGrpSpPr/>
            <p:nvPr/>
          </p:nvGrpSpPr>
          <p:grpSpPr>
            <a:xfrm>
              <a:off x="6142199" y="3563686"/>
              <a:ext cx="2590335" cy="1084280"/>
              <a:chOff x="5539816" y="1171213"/>
              <a:chExt cx="1942800" cy="1569600"/>
            </a:xfrm>
          </p:grpSpPr>
          <p:sp>
            <p:nvSpPr>
              <p:cNvPr id="13" name="Google Shape;200;g2c1797f74e0_1_1899"/>
              <p:cNvSpPr/>
              <p:nvPr/>
            </p:nvSpPr>
            <p:spPr>
              <a:xfrm flipH="1">
                <a:off x="5539816" y="1171213"/>
                <a:ext cx="1942800" cy="1569600"/>
              </a:xfrm>
              <a:prstGeom prst="round1Rect">
                <a:avLst>
                  <a:gd name="adj" fmla="val 17446"/>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201;g2c1797f74e0_1_1899"/>
              <p:cNvSpPr txBox="1"/>
              <p:nvPr/>
            </p:nvSpPr>
            <p:spPr>
              <a:xfrm>
                <a:off x="5785368" y="1513855"/>
                <a:ext cx="1451700" cy="459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Decentralised Identities &amp; Wallets</a:t>
                </a:r>
                <a:endParaRPr sz="1500">
                  <a:solidFill>
                    <a:srgbClr val="FFFFFF"/>
                  </a:solidFill>
                  <a:latin typeface="Roboto"/>
                  <a:ea typeface="Roboto"/>
                  <a:cs typeface="Roboto"/>
                  <a:sym typeface="Roboto"/>
                </a:endParaRPr>
              </a:p>
            </p:txBody>
          </p:sp>
        </p:grpSp>
        <p:grpSp>
          <p:nvGrpSpPr>
            <p:cNvPr id="15" name="Google Shape;202;g2c1797f74e0_1_1899"/>
            <p:cNvGrpSpPr/>
            <p:nvPr/>
          </p:nvGrpSpPr>
          <p:grpSpPr>
            <a:xfrm>
              <a:off x="3387848" y="3944726"/>
              <a:ext cx="347155" cy="347155"/>
              <a:chOff x="3157188" y="909150"/>
              <a:chExt cx="470400" cy="470400"/>
            </a:xfrm>
          </p:grpSpPr>
          <p:sp>
            <p:nvSpPr>
              <p:cNvPr id="16" name="Google Shape;203;g2c1797f74e0_1_189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204;g2c1797f74e0_1_1899"/>
              <p:cNvSpPr/>
              <p:nvPr/>
            </p:nvSpPr>
            <p:spPr>
              <a:xfrm>
                <a:off x="3243138" y="995100"/>
                <a:ext cx="298500" cy="298500"/>
              </a:xfrm>
              <a:prstGeom prst="mathPlus">
                <a:avLst>
                  <a:gd name="adj1" fmla="val 9900"/>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 name="Google Shape;205;g2c1797f74e0_1_1899"/>
            <p:cNvGrpSpPr/>
            <p:nvPr/>
          </p:nvGrpSpPr>
          <p:grpSpPr>
            <a:xfrm>
              <a:off x="5973394" y="3944726"/>
              <a:ext cx="347155" cy="347155"/>
              <a:chOff x="3157188" y="909150"/>
              <a:chExt cx="470400" cy="470400"/>
            </a:xfrm>
          </p:grpSpPr>
          <p:sp>
            <p:nvSpPr>
              <p:cNvPr id="19" name="Google Shape;206;g2c1797f74e0_1_189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7;g2c1797f74e0_1_1899"/>
              <p:cNvSpPr/>
              <p:nvPr/>
            </p:nvSpPr>
            <p:spPr>
              <a:xfrm>
                <a:off x="3243138" y="995100"/>
                <a:ext cx="298500" cy="298500"/>
              </a:xfrm>
              <a:prstGeom prst="mathPlus">
                <a:avLst>
                  <a:gd name="adj1" fmla="val 9900"/>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 name="Google Shape;208;g2c1797f74e0_1_1899"/>
            <p:cNvGrpSpPr/>
            <p:nvPr/>
          </p:nvGrpSpPr>
          <p:grpSpPr>
            <a:xfrm>
              <a:off x="969585" y="4625434"/>
              <a:ext cx="7763006" cy="1077173"/>
              <a:chOff x="1660803" y="2723920"/>
              <a:chExt cx="5822400" cy="807900"/>
            </a:xfrm>
          </p:grpSpPr>
          <p:sp>
            <p:nvSpPr>
              <p:cNvPr id="22" name="Google Shape;209;g2c1797f74e0_1_1899"/>
              <p:cNvSpPr/>
              <p:nvPr/>
            </p:nvSpPr>
            <p:spPr>
              <a:xfrm rot="10800000">
                <a:off x="1660803" y="2723920"/>
                <a:ext cx="5822400" cy="807900"/>
              </a:xfrm>
              <a:prstGeom prst="round2SameRect">
                <a:avLst>
                  <a:gd name="adj1" fmla="val 18098"/>
                  <a:gd name="adj2" fmla="val 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10;g2c1797f74e0_1_1899"/>
              <p:cNvSpPr txBox="1"/>
              <p:nvPr/>
            </p:nvSpPr>
            <p:spPr>
              <a:xfrm>
                <a:off x="2583300" y="2913714"/>
                <a:ext cx="3977400" cy="349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2400" b="1">
                    <a:solidFill>
                      <a:schemeClr val="accent2"/>
                    </a:solidFill>
                    <a:latin typeface="Roboto"/>
                    <a:ea typeface="Roboto"/>
                    <a:cs typeface="Roboto"/>
                    <a:sym typeface="Roboto"/>
                  </a:rPr>
                  <a:t>AARC BPA 2025</a:t>
                </a:r>
                <a:endParaRPr sz="2400">
                  <a:solidFill>
                    <a:schemeClr val="accent2"/>
                  </a:solidFill>
                  <a:latin typeface="Roboto"/>
                  <a:ea typeface="Roboto"/>
                  <a:cs typeface="Roboto"/>
                  <a:sym typeface="Roboto"/>
                </a:endParaRPr>
              </a:p>
            </p:txBody>
          </p:sp>
        </p:grpSp>
        <p:sp>
          <p:nvSpPr>
            <p:cNvPr id="24" name="Google Shape;211;g2c1797f74e0_1_1899"/>
            <p:cNvSpPr txBox="1"/>
            <p:nvPr/>
          </p:nvSpPr>
          <p:spPr>
            <a:xfrm>
              <a:off x="2199538" y="1400212"/>
              <a:ext cx="5303100" cy="465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2400" b="1">
                  <a:solidFill>
                    <a:schemeClr val="accent5"/>
                  </a:solidFill>
                  <a:latin typeface="Roboto"/>
                  <a:ea typeface="Roboto"/>
                  <a:cs typeface="Roboto"/>
                  <a:sym typeface="Roboto"/>
                </a:rPr>
                <a:t>AARC BPA 2019</a:t>
              </a:r>
              <a:endParaRPr sz="2400">
                <a:solidFill>
                  <a:schemeClr val="accent5"/>
                </a:solidFill>
                <a:latin typeface="Roboto"/>
                <a:ea typeface="Roboto"/>
                <a:cs typeface="Roboto"/>
                <a:sym typeface="Roboto"/>
              </a:endParaRPr>
            </a:p>
          </p:txBody>
        </p:sp>
      </p:grpSp>
    </p:spTree>
    <p:extLst>
      <p:ext uri="{BB962C8B-B14F-4D97-AF65-F5344CB8AC3E}">
        <p14:creationId xmlns:p14="http://schemas.microsoft.com/office/powerpoint/2010/main" val="132337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14</a:t>
            </a:fld>
            <a:endParaRPr lang="en-GB"/>
          </a:p>
        </p:txBody>
      </p:sp>
      <p:sp>
        <p:nvSpPr>
          <p:cNvPr id="6" name="Text Placeholder 5"/>
          <p:cNvSpPr>
            <a:spLocks noGrp="1"/>
          </p:cNvSpPr>
          <p:nvPr>
            <p:ph type="body" sz="quarter" idx="13"/>
          </p:nvPr>
        </p:nvSpPr>
        <p:spPr/>
        <p:txBody>
          <a:bodyPr/>
          <a:lstStyle/>
          <a:p>
            <a:endParaRPr lang="en-GB"/>
          </a:p>
        </p:txBody>
      </p:sp>
      <p:sp>
        <p:nvSpPr>
          <p:cNvPr id="4" name="Title 3"/>
          <p:cNvSpPr>
            <a:spLocks noGrp="1"/>
          </p:cNvSpPr>
          <p:nvPr>
            <p:ph type="title"/>
          </p:nvPr>
        </p:nvSpPr>
        <p:spPr/>
        <p:txBody>
          <a:bodyPr/>
          <a:lstStyle/>
          <a:p>
            <a:r>
              <a:rPr lang="en-GB" dirty="0" smtClean="0"/>
              <a:t>Policy and good practice harmonisation</a:t>
            </a:r>
            <a:endParaRPr lang="en-GB" dirty="0"/>
          </a:p>
        </p:txBody>
      </p:sp>
    </p:spTree>
    <p:extLst>
      <p:ext uri="{BB962C8B-B14F-4D97-AF65-F5344CB8AC3E}">
        <p14:creationId xmlns:p14="http://schemas.microsoft.com/office/powerpoint/2010/main" val="383795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An AARC beyond the Policy Development Kit?</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a:effectLst>
            <a:glow rad="101600">
              <a:srgbClr val="F6791C">
                <a:alpha val="60000"/>
              </a:srgbClr>
            </a:glow>
          </a:effectLst>
        </p:spPr>
      </p:pic>
      <p:pic>
        <p:nvPicPr>
          <p:cNvPr id="11" name="Picture 10"/>
          <p:cNvPicPr>
            <a:picLocks noChangeAspect="1"/>
          </p:cNvPicPr>
          <p:nvPr/>
        </p:nvPicPr>
        <p:blipFill>
          <a:blip r:embed="rId8"/>
          <a:stretch>
            <a:fillRect/>
          </a:stretch>
        </p:blipFill>
        <p:spPr>
          <a:xfrm>
            <a:off x="4789273" y="2030928"/>
            <a:ext cx="2564927" cy="1248148"/>
          </a:xfrm>
          <a:prstGeom prst="rect">
            <a:avLst/>
          </a:prstGeom>
          <a:ln>
            <a:solidFill>
              <a:srgbClr val="F6791C"/>
            </a:solidFill>
          </a:ln>
        </p:spPr>
      </p:pic>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7994" y="1443246"/>
            <a:ext cx="7999690" cy="369332"/>
          </a:xfrm>
          <a:prstGeom prst="rect">
            <a:avLst/>
          </a:prstGeom>
          <a:noFill/>
        </p:spPr>
        <p:txBody>
          <a:bodyPr wrap="none" rtlCol="0">
            <a:spAutoFit/>
          </a:bodyPr>
          <a:lstStyle/>
          <a:p>
            <a:r>
              <a:rPr lang="en-GB" b="1" dirty="0" smtClean="0">
                <a:solidFill>
                  <a:srgbClr val="F6791C"/>
                </a:solidFill>
              </a:rPr>
              <a:t>Current PDK is targeted at </a:t>
            </a:r>
            <a:r>
              <a:rPr lang="en-GB" b="1" i="1" dirty="0" smtClean="0">
                <a:solidFill>
                  <a:srgbClr val="F6791C"/>
                </a:solidFill>
              </a:rPr>
              <a:t>large</a:t>
            </a:r>
            <a:r>
              <a:rPr lang="en-GB" b="1" dirty="0" smtClean="0">
                <a:solidFill>
                  <a:srgbClr val="F6791C"/>
                </a:solidFill>
              </a:rPr>
              <a:t> </a:t>
            </a:r>
            <a:r>
              <a:rPr lang="en-GB" b="1" i="1" dirty="0" smtClean="0">
                <a:solidFill>
                  <a:srgbClr val="F6791C"/>
                </a:solidFill>
              </a:rPr>
              <a:t>and structured</a:t>
            </a:r>
            <a:r>
              <a:rPr lang="en-GB" b="1" dirty="0" smtClean="0">
                <a:solidFill>
                  <a:srgbClr val="F6791C"/>
                </a:solidFill>
              </a:rPr>
              <a:t> communities – and quite complex</a:t>
            </a:r>
            <a:r>
              <a:rPr lang="en-GB" b="1" i="1" dirty="0" smtClean="0">
                <a:solidFill>
                  <a:srgbClr val="F6791C"/>
                </a:solidFill>
              </a:rPr>
              <a:t> </a:t>
            </a:r>
            <a:endParaRPr lang="en-GB" b="1" i="1" dirty="0">
              <a:solidFill>
                <a:srgbClr val="F6791C"/>
              </a:solidFill>
            </a:endParaRPr>
          </a:p>
        </p:txBody>
      </p:sp>
      <p:pic>
        <p:nvPicPr>
          <p:cNvPr id="14" name="Picture 13"/>
          <p:cNvPicPr>
            <a:picLocks noChangeAspect="1"/>
          </p:cNvPicPr>
          <p:nvPr/>
        </p:nvPicPr>
        <p:blipFill>
          <a:blip r:embed="rId10"/>
          <a:stretch>
            <a:fillRect/>
          </a:stretch>
        </p:blipFill>
        <p:spPr>
          <a:xfrm>
            <a:off x="8417897" y="2360369"/>
            <a:ext cx="2679766" cy="1837413"/>
          </a:xfrm>
          <a:prstGeom prst="rect">
            <a:avLst/>
          </a:prstGeom>
          <a:ln>
            <a:solidFill>
              <a:srgbClr val="003F5E"/>
            </a:solidFill>
          </a:ln>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4003" y="3464615"/>
            <a:ext cx="768389" cy="958899"/>
          </a:xfrm>
          <a:prstGeom prst="rect">
            <a:avLst/>
          </a:prstGeom>
        </p:spPr>
      </p:pic>
      <p:pic>
        <p:nvPicPr>
          <p:cNvPr id="16" name="Picture 15"/>
          <p:cNvPicPr>
            <a:picLocks noChangeAspect="1"/>
          </p:cNvPicPr>
          <p:nvPr/>
        </p:nvPicPr>
        <p:blipFill>
          <a:blip r:embed="rId12"/>
          <a:stretch>
            <a:fillRect/>
          </a:stretch>
        </p:blipFill>
        <p:spPr>
          <a:xfrm>
            <a:off x="2452500" y="1878283"/>
            <a:ext cx="2098907" cy="2801584"/>
          </a:xfrm>
          <a:prstGeom prst="rect">
            <a:avLst/>
          </a:prstGeom>
          <a:ln>
            <a:solidFill>
              <a:srgbClr val="003F5E"/>
            </a:solidFill>
          </a:ln>
          <a:effectLst>
            <a:glow rad="101600">
              <a:srgbClr val="003F5E">
                <a:alpha val="60000"/>
              </a:srgbClr>
            </a:glow>
          </a:effectLst>
        </p:spPr>
      </p:pic>
    </p:spTree>
    <p:extLst>
      <p:ext uri="{BB962C8B-B14F-4D97-AF65-F5344CB8AC3E}">
        <p14:creationId xmlns:p14="http://schemas.microsoft.com/office/powerpoint/2010/main" val="46383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 </a:t>
            </a:r>
            <a:r>
              <a:rPr lang="en-GB" sz="2000" dirty="0" smtClean="0"/>
              <a:t>(M1-M18, 21PM)</a:t>
            </a:r>
          </a:p>
          <a:p>
            <a:pPr>
              <a:lnSpc>
                <a:spcPct val="110000"/>
              </a:lnSpc>
            </a:pPr>
            <a:r>
              <a:rPr lang="en-US" sz="2000" dirty="0" smtClean="0">
                <a:solidFill>
                  <a:srgbClr val="F6791C"/>
                </a:solidFill>
              </a:rPr>
              <a:t>Operational </a:t>
            </a:r>
            <a:r>
              <a:rPr lang="en-US" sz="2000" dirty="0">
                <a:solidFill>
                  <a:srgbClr val="F6791C"/>
                </a:solidFill>
              </a:rPr>
              <a:t>Trust 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common baselines</a:t>
            </a:r>
            <a:endParaRPr lang="en-US" sz="2000"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a:t>User-centric trust alignment and policy </a:t>
            </a:r>
            <a:r>
              <a:rPr lang="en-US" sz="2000" b="1" dirty="0" smtClean="0"/>
              <a:t>harmonization: helping out the community </a:t>
            </a:r>
            <a:r>
              <a:rPr lang="en-US" sz="2000" dirty="0" smtClean="0"/>
              <a:t>(M6-M24, 26PM)</a:t>
            </a:r>
            <a:endParaRPr lang="en-US" sz="2000" dirty="0"/>
          </a:p>
          <a:p>
            <a:pPr>
              <a:lnSpc>
                <a:spcPct val="110000"/>
              </a:lnSpc>
            </a:pPr>
            <a:r>
              <a:rPr lang="en-US" sz="2000" dirty="0">
                <a:solidFill>
                  <a:srgbClr val="F6791C"/>
                </a:solidFill>
              </a:rPr>
              <a:t>Lightweight community management policy template</a:t>
            </a:r>
          </a:p>
          <a:p>
            <a:pPr>
              <a:lnSpc>
                <a:spcPct val="110000"/>
              </a:lnSpc>
            </a:pPr>
            <a:r>
              <a:rPr lang="en-US" sz="2000" dirty="0">
                <a:solidFill>
                  <a:srgbClr val="F6791C"/>
                </a:solidFill>
              </a:rPr>
              <a:t>Guideline 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Anchored in the research user communities by </a:t>
            </a:r>
            <a:r>
              <a:rPr lang="en-US" sz="2000" b="1" dirty="0" smtClean="0">
                <a:solidFill>
                  <a:srgbClr val="003F5E"/>
                </a:solidFill>
              </a:rPr>
              <a:t>co-creation with FIM4R</a:t>
            </a:r>
            <a:r>
              <a:rPr lang="en-US" sz="2000" dirty="0" smtClean="0">
                <a:solidFill>
                  <a:srgbClr val="003F5E"/>
                </a:solidFill>
              </a:rPr>
              <a:t>, through </a:t>
            </a:r>
            <a:r>
              <a:rPr lang="en-US" sz="2000" dirty="0">
                <a:solidFill>
                  <a:srgbClr val="003F5E"/>
                </a:solidFill>
              </a:rPr>
              <a:t>policy </a:t>
            </a:r>
            <a:r>
              <a:rPr lang="en-US" sz="2000" dirty="0" smtClean="0">
                <a:solidFill>
                  <a:srgbClr val="003F5E"/>
                </a:solidFill>
              </a:rPr>
              <a:t>workshops validating the </a:t>
            </a:r>
            <a:r>
              <a:rPr lang="en-US" sz="2000" dirty="0">
                <a:solidFill>
                  <a:srgbClr val="003F5E"/>
                </a:solidFill>
              </a:rPr>
              <a:t>restructured policy framework </a:t>
            </a:r>
            <a:r>
              <a:rPr lang="en-US" sz="2000" dirty="0" smtClean="0">
                <a:solidFill>
                  <a:srgbClr val="003F5E"/>
                </a:solidFill>
              </a:rPr>
              <a:t>… together </a:t>
            </a:r>
            <a:r>
              <a:rPr lang="en-US" sz="2000" dirty="0">
                <a:solidFill>
                  <a:srgbClr val="003F5E"/>
                </a:solidFill>
              </a:rPr>
              <a:t>with the new </a:t>
            </a:r>
            <a:r>
              <a:rPr lang="en-US" sz="2000" dirty="0" smtClean="0">
                <a:solidFill>
                  <a:srgbClr val="003F5E"/>
                </a:solidFill>
              </a:rPr>
              <a:t>BPA</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Objective: support the diverse and different policies needed now</a:t>
            </a:r>
            <a:endParaRPr lang="en-GB" dirty="0"/>
          </a:p>
        </p:txBody>
      </p:sp>
    </p:spTree>
    <p:extLst>
      <p:ext uri="{BB962C8B-B14F-4D97-AF65-F5344CB8AC3E}">
        <p14:creationId xmlns:p14="http://schemas.microsoft.com/office/powerpoint/2010/main" val="187802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smtClean="0"/>
              <a:t>AARC G071 is there to help, but do we ‘get the trust across’?</a:t>
            </a:r>
            <a:endParaRPr lang="en-GB" dirty="0"/>
          </a:p>
        </p:txBody>
      </p:sp>
      <p:grpSp>
        <p:nvGrpSpPr>
          <p:cNvPr id="8" name="Group 7"/>
          <p:cNvGrpSpPr/>
          <p:nvPr/>
        </p:nvGrpSpPr>
        <p:grpSpPr>
          <a:xfrm>
            <a:off x="555231" y="1400212"/>
            <a:ext cx="8055629" cy="3188570"/>
            <a:chOff x="128586" y="1401015"/>
            <a:chExt cx="10247036" cy="4055970"/>
          </a:xfrm>
        </p:grpSpPr>
        <p:pic>
          <p:nvPicPr>
            <p:cNvPr id="5" name="Google Shape;673;g2456f340f0d_1_11"/>
            <p:cNvPicPr preferRelativeResize="0"/>
            <p:nvPr/>
          </p:nvPicPr>
          <p:blipFill rotWithShape="1">
            <a:blip r:embed="rId2">
              <a:alphaModFix/>
            </a:blip>
            <a:srcRect/>
            <a:stretch/>
          </p:blipFill>
          <p:spPr>
            <a:xfrm>
              <a:off x="5030849" y="1401015"/>
              <a:ext cx="5344773" cy="4055970"/>
            </a:xfrm>
            <a:prstGeom prst="rect">
              <a:avLst/>
            </a:prstGeom>
            <a:noFill/>
            <a:ln>
              <a:noFill/>
            </a:ln>
          </p:spPr>
        </p:pic>
        <p:sp>
          <p:nvSpPr>
            <p:cNvPr id="6" name="Google Shape;677;g2456f340f0d_1_11"/>
            <p:cNvSpPr/>
            <p:nvPr/>
          </p:nvSpPr>
          <p:spPr>
            <a:xfrm>
              <a:off x="128586" y="1879490"/>
              <a:ext cx="3262200" cy="3099000"/>
            </a:xfrm>
            <a:prstGeom prst="wedgeRoundRectCallout">
              <a:avLst>
                <a:gd name="adj1" fmla="val 159799"/>
                <a:gd name="adj2" fmla="val 4124"/>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rgbClr val="0C3959"/>
                  </a:solidFill>
                  <a:latin typeface="Calibri"/>
                  <a:ea typeface="Calibri"/>
                  <a:cs typeface="Calibri"/>
                  <a:sym typeface="Calibri"/>
                </a:rPr>
                <a:t>Community membership management directories and attribute authorities</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integrity of membership</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identification, naming and traceability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site and service security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protection on the network</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assertion integrity</a:t>
              </a:r>
              <a:endParaRPr sz="1400">
                <a:solidFill>
                  <a:srgbClr val="F57A1E"/>
                </a:solidFill>
                <a:latin typeface="Calibri"/>
                <a:ea typeface="Calibri"/>
                <a:cs typeface="Calibri"/>
                <a:sym typeface="Calibri"/>
              </a:endParaRPr>
            </a:p>
          </p:txBody>
        </p:sp>
        <p:sp>
          <p:nvSpPr>
            <p:cNvPr id="7" name="Google Shape;678;g2456f340f0d_1_11"/>
            <p:cNvSpPr/>
            <p:nvPr/>
          </p:nvSpPr>
          <p:spPr>
            <a:xfrm>
              <a:off x="128586" y="1879490"/>
              <a:ext cx="3262200" cy="3099000"/>
            </a:xfrm>
            <a:prstGeom prst="wedgeRoundRectCallout">
              <a:avLst>
                <a:gd name="adj1" fmla="val 107617"/>
                <a:gd name="adj2" fmla="val 3833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rgbClr val="0C3959"/>
                  </a:solidFill>
                  <a:latin typeface="Calibri"/>
                  <a:ea typeface="Calibri"/>
                  <a:cs typeface="Calibri"/>
                  <a:sym typeface="Calibri"/>
                </a:rPr>
                <a:t>Community membership management directories and attribute authorities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integrity of membership</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identification, </a:t>
              </a:r>
              <a:r>
                <a:rPr lang="en-GB" sz="1400" dirty="0" smtClean="0">
                  <a:solidFill>
                    <a:srgbClr val="F57A1E"/>
                  </a:solidFill>
                  <a:latin typeface="Calibri"/>
                  <a:ea typeface="Calibri"/>
                  <a:cs typeface="Calibri"/>
                  <a:sym typeface="Calibri"/>
                </a:rPr>
                <a:t>traceability</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site and service security</a:t>
              </a:r>
              <a:endParaRPr sz="1400" dirty="0"/>
            </a:p>
            <a:p>
              <a:pPr marL="285750" marR="0" lvl="0" indent="-285750" algn="l" rtl="0">
                <a:spcBef>
                  <a:spcPts val="0"/>
                </a:spcBef>
                <a:spcAft>
                  <a:spcPts val="0"/>
                </a:spcAft>
                <a:buClr>
                  <a:srgbClr val="F57A1E"/>
                </a:buClr>
                <a:buSzPts val="1800"/>
                <a:buFont typeface="Arial"/>
                <a:buChar char="•"/>
              </a:pPr>
              <a:r>
                <a:rPr lang="en-GB" sz="1400" dirty="0" smtClean="0">
                  <a:solidFill>
                    <a:srgbClr val="F57A1E"/>
                  </a:solidFill>
                  <a:latin typeface="Calibri"/>
                  <a:ea typeface="Calibri"/>
                  <a:cs typeface="Calibri"/>
                  <a:sym typeface="Calibri"/>
                </a:rPr>
                <a:t>network protections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assertion </a:t>
              </a:r>
              <a:r>
                <a:rPr lang="en-GB" sz="1400" dirty="0" smtClean="0">
                  <a:solidFill>
                    <a:srgbClr val="F57A1E"/>
                  </a:solidFill>
                  <a:latin typeface="Calibri"/>
                  <a:ea typeface="Calibri"/>
                  <a:cs typeface="Calibri"/>
                  <a:sym typeface="Calibri"/>
                </a:rPr>
                <a:t>integrity</a:t>
              </a:r>
            </a:p>
            <a:p>
              <a:pPr marR="0" lvl="0" algn="l" rtl="0">
                <a:spcBef>
                  <a:spcPts val="0"/>
                </a:spcBef>
                <a:spcAft>
                  <a:spcPts val="0"/>
                </a:spcAft>
                <a:buClr>
                  <a:srgbClr val="F57A1E"/>
                </a:buClr>
                <a:buSzPts val="1800"/>
              </a:pPr>
              <a:r>
                <a:rPr lang="en-GB" sz="1400" b="1" dirty="0" smtClean="0">
                  <a:solidFill>
                    <a:srgbClr val="F57A1E"/>
                  </a:solidFill>
                  <a:latin typeface="Calibri"/>
                  <a:ea typeface="Calibri"/>
                  <a:cs typeface="Calibri"/>
                  <a:sym typeface="Calibri"/>
                </a:rPr>
                <a:t>&gt; Trust marks and expression</a:t>
              </a:r>
              <a:endParaRPr sz="1400" b="1" dirty="0">
                <a:solidFill>
                  <a:srgbClr val="F57A1E"/>
                </a:solidFill>
                <a:latin typeface="Calibri"/>
                <a:ea typeface="Calibri"/>
                <a:cs typeface="Calibri"/>
                <a:sym typeface="Calibri"/>
              </a:endParaRPr>
            </a:p>
          </p:txBody>
        </p:sp>
      </p:grpSp>
      <p:sp>
        <p:nvSpPr>
          <p:cNvPr id="9" name="TextBox 8"/>
          <p:cNvSpPr txBox="1"/>
          <p:nvPr/>
        </p:nvSpPr>
        <p:spPr>
          <a:xfrm>
            <a:off x="8846138" y="2091720"/>
            <a:ext cx="2956695" cy="2492990"/>
          </a:xfrm>
          <a:prstGeom prst="rect">
            <a:avLst/>
          </a:prstGeom>
          <a:noFill/>
        </p:spPr>
        <p:txBody>
          <a:bodyPr wrap="square" rtlCol="0">
            <a:spAutoFit/>
          </a:bodyPr>
          <a:lstStyle/>
          <a:p>
            <a:r>
              <a:rPr lang="en-GB" b="1" dirty="0" smtClean="0">
                <a:solidFill>
                  <a:srgbClr val="F6791C"/>
                </a:solidFill>
              </a:rPr>
              <a:t>But when proxies are </a:t>
            </a:r>
            <a:r>
              <a:rPr lang="en-GB" b="1" dirty="0" err="1" smtClean="0">
                <a:solidFill>
                  <a:srgbClr val="F6791C"/>
                </a:solidFill>
              </a:rPr>
              <a:t>proxying</a:t>
            </a:r>
            <a:r>
              <a:rPr lang="en-GB" b="1" dirty="0" smtClean="0">
                <a:solidFill>
                  <a:srgbClr val="F6791C"/>
                </a:solidFill>
              </a:rPr>
              <a:t> proxies, can we proxy the trust? </a:t>
            </a:r>
          </a:p>
          <a:p>
            <a:endParaRPr lang="en-GB" b="1" dirty="0" smtClean="0">
              <a:solidFill>
                <a:srgbClr val="F6791C"/>
              </a:solidFill>
            </a:endParaRPr>
          </a:p>
          <a:p>
            <a:r>
              <a:rPr lang="en-GB" b="1" dirty="0" smtClean="0">
                <a:solidFill>
                  <a:srgbClr val="F6791C"/>
                </a:solidFill>
              </a:rPr>
              <a:t>Agree to a </a:t>
            </a:r>
            <a:br>
              <a:rPr lang="en-GB" b="1" dirty="0" smtClean="0">
                <a:solidFill>
                  <a:srgbClr val="F6791C"/>
                </a:solidFill>
              </a:rPr>
            </a:br>
            <a:r>
              <a:rPr lang="en-GB" sz="2800" b="1" i="1" dirty="0" smtClean="0">
                <a:solidFill>
                  <a:srgbClr val="003F5E"/>
                </a:solidFill>
              </a:rPr>
              <a:t>common baseline </a:t>
            </a:r>
            <a:br>
              <a:rPr lang="en-GB" sz="2800" b="1" i="1" dirty="0" smtClean="0">
                <a:solidFill>
                  <a:srgbClr val="003F5E"/>
                </a:solidFill>
              </a:rPr>
            </a:br>
            <a:r>
              <a:rPr lang="en-GB" sz="2000" b="1" i="1" dirty="0" smtClean="0">
                <a:solidFill>
                  <a:srgbClr val="F6791C"/>
                </a:solidFill>
              </a:rPr>
              <a:t>… </a:t>
            </a:r>
            <a:r>
              <a:rPr lang="en-GB" b="1" dirty="0" smtClean="0">
                <a:solidFill>
                  <a:srgbClr val="F6791C"/>
                </a:solidFill>
              </a:rPr>
              <a:t>an approach that was successful previously!</a:t>
            </a:r>
            <a:endParaRPr lang="en-GB" b="1" dirty="0">
              <a:solidFill>
                <a:srgbClr val="F6791C"/>
              </a:solidFill>
            </a:endParaRPr>
          </a:p>
        </p:txBody>
      </p:sp>
      <p:sp>
        <p:nvSpPr>
          <p:cNvPr id="10" name="Rectangle 9"/>
          <p:cNvSpPr/>
          <p:nvPr/>
        </p:nvSpPr>
        <p:spPr>
          <a:xfrm>
            <a:off x="455646" y="4964931"/>
            <a:ext cx="11111620" cy="1200329"/>
          </a:xfrm>
          <a:prstGeom prst="rect">
            <a:avLst/>
          </a:prstGeom>
        </p:spPr>
        <p:txBody>
          <a:bodyPr wrap="square">
            <a:spAutoFit/>
          </a:bodyPr>
          <a:lstStyle/>
          <a:p>
            <a:r>
              <a:rPr lang="en-GB" i="1" dirty="0" smtClean="0">
                <a:latin typeface="Arial" panose="020B0604020202020204" pitchFamily="34" charset="0"/>
                <a:ea typeface="Arial" panose="020B0604020202020204" pitchFamily="34" charset="0"/>
              </a:rPr>
              <a:t>… set </a:t>
            </a:r>
            <a:r>
              <a:rPr lang="en-GB" i="1" dirty="0">
                <a:latin typeface="Arial" panose="020B0604020202020204" pitchFamily="34" charset="0"/>
                <a:ea typeface="Arial" panose="020B0604020202020204" pitchFamily="34" charset="0"/>
              </a:rPr>
              <a:t>of (one or more) guidelines that represent a widely agreed and jointly-developed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b="1" i="1" dirty="0" smtClean="0">
                <a:latin typeface="Arial" panose="020B0604020202020204" pitchFamily="34" charset="0"/>
                <a:ea typeface="Arial" panose="020B0604020202020204" pitchFamily="34" charset="0"/>
              </a:rPr>
              <a:t>operational </a:t>
            </a:r>
            <a:r>
              <a:rPr lang="en-GB" b="1" i="1" dirty="0">
                <a:latin typeface="Arial" panose="020B0604020202020204" pitchFamily="34" charset="0"/>
                <a:ea typeface="Arial" panose="020B0604020202020204" pitchFamily="34" charset="0"/>
              </a:rPr>
              <a:t>trust baseline </a:t>
            </a:r>
            <a:r>
              <a:rPr lang="en-GB" i="1" dirty="0">
                <a:latin typeface="Arial" panose="020B0604020202020204" pitchFamily="34" charset="0"/>
                <a:ea typeface="Arial" panose="020B0604020202020204" pitchFamily="34" charset="0"/>
              </a:rPr>
              <a:t>for infrastructure membership management and proxy components.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i="1" dirty="0" smtClean="0">
                <a:latin typeface="Arial" panose="020B0604020202020204" pitchFamily="34" charset="0"/>
                <a:ea typeface="Arial" panose="020B0604020202020204" pitchFamily="34" charset="0"/>
              </a:rPr>
              <a:t>Supplemented </a:t>
            </a:r>
            <a:r>
              <a:rPr lang="en-GB" i="1" dirty="0">
                <a:latin typeface="Arial" panose="020B0604020202020204" pitchFamily="34" charset="0"/>
                <a:ea typeface="Arial" panose="020B0604020202020204" pitchFamily="34" charset="0"/>
              </a:rPr>
              <a:t>by policy </a:t>
            </a:r>
            <a:r>
              <a:rPr lang="en-GB" i="1" dirty="0" smtClean="0">
                <a:latin typeface="Arial" panose="020B0604020202020204" pitchFamily="34" charset="0"/>
                <a:ea typeface="Arial" panose="020B0604020202020204" pitchFamily="34" charset="0"/>
              </a:rPr>
              <a:t>guidance </a:t>
            </a:r>
            <a:r>
              <a:rPr lang="en-GB" i="1" dirty="0">
                <a:latin typeface="Arial" panose="020B0604020202020204" pitchFamily="34" charset="0"/>
                <a:ea typeface="Arial" panose="020B0604020202020204" pitchFamily="34" charset="0"/>
              </a:rPr>
              <a:t>on how to connect sectoral federations </a:t>
            </a:r>
            <a:r>
              <a:rPr lang="en-GB" i="1" dirty="0" smtClean="0">
                <a:latin typeface="Arial" panose="020B0604020202020204" pitchFamily="34" charset="0"/>
                <a:ea typeface="Arial" panose="020B0604020202020204" pitchFamily="34" charset="0"/>
              </a:rPr>
              <a:t>with </a:t>
            </a:r>
            <a:r>
              <a:rPr lang="en-GB" b="1" i="1" dirty="0" smtClean="0">
                <a:latin typeface="Arial" panose="020B0604020202020204" pitchFamily="34" charset="0"/>
                <a:ea typeface="Arial" panose="020B0604020202020204" pitchFamily="34" charset="0"/>
              </a:rPr>
              <a:t>more </a:t>
            </a:r>
            <a:r>
              <a:rPr lang="en-GB" b="1" i="1" dirty="0">
                <a:latin typeface="Arial" panose="020B0604020202020204" pitchFamily="34" charset="0"/>
                <a:ea typeface="Arial" panose="020B0604020202020204" pitchFamily="34" charset="0"/>
              </a:rPr>
              <a:t>specific </a:t>
            </a:r>
            <a:r>
              <a:rPr lang="en-GB" i="1" dirty="0" smtClean="0">
                <a:latin typeface="Arial" panose="020B0604020202020204" pitchFamily="34" charset="0"/>
                <a:ea typeface="Arial" panose="020B0604020202020204" pitchFamily="34" charset="0"/>
              </a:rPr>
              <a:t>policies.</a:t>
            </a:r>
          </a:p>
          <a:p>
            <a:r>
              <a:rPr lang="en-GB" i="1" dirty="0" smtClean="0">
                <a:latin typeface="Arial" panose="020B0604020202020204" pitchFamily="34" charset="0"/>
                <a:ea typeface="Arial" panose="020B0604020202020204" pitchFamily="34" charset="0"/>
              </a:rPr>
              <a:t>Driven by your (FIM4R, WISE, EOSC, …) feedback, and those of current proxy operators (in AEGIS).</a:t>
            </a:r>
            <a:endParaRPr lang="en-GB" i="1" dirty="0"/>
          </a:p>
        </p:txBody>
      </p:sp>
      <p:sp>
        <p:nvSpPr>
          <p:cNvPr id="12" name="Google Shape;689;g2456f340f0d_1_20"/>
          <p:cNvSpPr/>
          <p:nvPr/>
        </p:nvSpPr>
        <p:spPr>
          <a:xfrm>
            <a:off x="2082297" y="6452454"/>
            <a:ext cx="7541537" cy="369300"/>
          </a:xfrm>
          <a:prstGeom prst="rect">
            <a:avLst/>
          </a:prstGeom>
          <a:noFill/>
          <a:ln>
            <a:noFill/>
          </a:ln>
        </p:spPr>
        <p:txBody>
          <a:bodyPr spcFirstLastPara="1" wrap="square" lIns="91425" tIns="45700" rIns="91425" bIns="45700" anchor="t" anchorCtr="0">
            <a:noAutofit/>
          </a:bodyPr>
          <a:lstStyle/>
          <a:p>
            <a:r>
              <a:rPr lang="en-GB" sz="1200" dirty="0">
                <a:solidFill>
                  <a:srgbClr val="F6791C"/>
                </a:solidFill>
                <a:ea typeface="Calibri"/>
                <a:cs typeface="Calibri"/>
                <a:sym typeface="Calibri"/>
              </a:rPr>
              <a:t>See https://www.igtf.net/guidelines/aaops</a:t>
            </a:r>
            <a:r>
              <a:rPr lang="en-GB" sz="1200" dirty="0" smtClean="0">
                <a:solidFill>
                  <a:srgbClr val="F6791C"/>
                </a:solidFill>
                <a:ea typeface="Calibri"/>
                <a:cs typeface="Calibri"/>
                <a:sym typeface="Calibri"/>
              </a:rPr>
              <a:t>/</a:t>
            </a:r>
            <a:r>
              <a:rPr lang="en-GB" sz="1200" dirty="0" smtClean="0">
                <a:solidFill>
                  <a:srgbClr val="F6791C"/>
                </a:solidFill>
                <a:latin typeface="Calibri"/>
                <a:ea typeface="Calibri"/>
                <a:cs typeface="Calibri"/>
                <a:sym typeface="Calibri"/>
              </a:rPr>
              <a:t> and https</a:t>
            </a:r>
            <a:r>
              <a:rPr lang="en-GB" sz="1200" dirty="0">
                <a:solidFill>
                  <a:srgbClr val="F6791C"/>
                </a:solidFill>
                <a:latin typeface="Calibri"/>
                <a:ea typeface="Calibri"/>
                <a:cs typeface="Calibri"/>
                <a:sym typeface="Calibri"/>
              </a:rPr>
              <a:t>://aarc-community.org/guidelines/aarc-g071/</a:t>
            </a:r>
            <a:endParaRPr sz="1200" dirty="0">
              <a:solidFill>
                <a:srgbClr val="F6791C"/>
              </a:solidFill>
              <a:latin typeface="Calibri"/>
              <a:ea typeface="Calibri"/>
              <a:cs typeface="Calibri"/>
              <a:sym typeface="Calibri"/>
            </a:endParaRPr>
          </a:p>
        </p:txBody>
      </p:sp>
      <p:pic>
        <p:nvPicPr>
          <p:cNvPr id="11" name="Picture 1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36199" y="4666365"/>
            <a:ext cx="1192245" cy="894184"/>
          </a:xfrm>
          <a:prstGeom prst="rect">
            <a:avLst/>
          </a:prstGeom>
        </p:spPr>
      </p:pic>
    </p:spTree>
    <p:extLst>
      <p:ext uri="{BB962C8B-B14F-4D97-AF65-F5344CB8AC3E}">
        <p14:creationId xmlns:p14="http://schemas.microsoft.com/office/powerpoint/2010/main" val="317664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49390"/>
          </a:xfrm>
        </p:spPr>
        <p:txBody>
          <a:bodyPr>
            <a:normAutofit fontScale="92500" lnSpcReduction="10000"/>
          </a:bodyPr>
          <a:lstStyle/>
          <a:p>
            <a:pPr marL="0" indent="0">
              <a:buNone/>
            </a:pPr>
            <a:r>
              <a:rPr lang="en-GB" dirty="0" smtClean="0"/>
              <a:t>For large ‘multi-tenant’ proxies:</a:t>
            </a:r>
          </a:p>
          <a:p>
            <a:r>
              <a:rPr lang="en-GB" sz="2000" dirty="0" smtClean="0"/>
              <a:t>some subset users in some communities use a set of services – how to I </a:t>
            </a:r>
            <a:br>
              <a:rPr lang="en-GB" sz="2000" dirty="0" smtClean="0"/>
            </a:br>
            <a:r>
              <a:rPr lang="en-GB" sz="2000" dirty="0" smtClean="0"/>
              <a:t>present their Terms and Conditions, and their privacy policies, so that the users</a:t>
            </a:r>
          </a:p>
          <a:p>
            <a:pPr lvl="1"/>
            <a:r>
              <a:rPr lang="en-GB" dirty="0" smtClean="0"/>
              <a:t>only see the T&amp;Cs and notices for services they will access</a:t>
            </a:r>
          </a:p>
          <a:p>
            <a:pPr lvl="1"/>
            <a:r>
              <a:rPr lang="en-GB" dirty="0" smtClean="0"/>
              <a:t>this does not to need to be manually configured for each community</a:t>
            </a:r>
          </a:p>
          <a:p>
            <a:pPr lvl="1"/>
            <a:r>
              <a:rPr lang="en-GB" dirty="0" smtClean="0"/>
              <a:t>is automatically updated when services join</a:t>
            </a:r>
          </a:p>
          <a:p>
            <a:pPr marL="0" indent="0">
              <a:buNone/>
            </a:pPr>
            <a:r>
              <a:rPr lang="en-GB" dirty="0" smtClean="0"/>
              <a:t>as well as for community and dedicated proxies:</a:t>
            </a:r>
          </a:p>
          <a:p>
            <a:r>
              <a:rPr lang="en-GB" sz="2000" dirty="0" smtClean="0"/>
              <a:t>when new (sensitive) services join, who needs to see the new T&amp;Cs?</a:t>
            </a:r>
          </a:p>
          <a:p>
            <a:r>
              <a:rPr lang="en-GB" sz="2000" dirty="0" smtClean="0"/>
              <a:t>can we communicate acceptance of T&amp;Cs to services even if ‘we’ are small and ‘they’ are large?</a:t>
            </a:r>
          </a:p>
          <a:p>
            <a:pPr marL="0" indent="0">
              <a:buNone/>
            </a:pPr>
            <a:endParaRPr lang="en-GB" dirty="0"/>
          </a:p>
          <a:p>
            <a:pPr marL="0" indent="0" algn="ctr">
              <a:buNone/>
            </a:pPr>
            <a:r>
              <a:rPr lang="en-GB" dirty="0" smtClean="0">
                <a:solidFill>
                  <a:srgbClr val="F6791C"/>
                </a:solidFill>
              </a:rPr>
              <a:t>What is an acceptable user experience in clicking through agreements? </a:t>
            </a:r>
            <a:br>
              <a:rPr lang="en-GB" dirty="0" smtClean="0">
                <a:solidFill>
                  <a:srgbClr val="F6791C"/>
                </a:solidFill>
              </a:rPr>
            </a:br>
            <a:r>
              <a:rPr lang="en-GB" dirty="0" smtClean="0">
                <a:solidFill>
                  <a:srgbClr val="F6791C"/>
                </a:solidFill>
              </a:rPr>
              <a:t>What is most effective in exploiting the WISE Baseline AUP? What do </a:t>
            </a:r>
            <a:r>
              <a:rPr lang="en-GB" i="1" dirty="0" smtClean="0">
                <a:solidFill>
                  <a:srgbClr val="F6791C"/>
                </a:solidFill>
              </a:rPr>
              <a:t>you</a:t>
            </a:r>
            <a:r>
              <a:rPr lang="en-GB" dirty="0" smtClean="0">
                <a:solidFill>
                  <a:srgbClr val="F6791C"/>
                </a:solidFill>
              </a:rPr>
              <a:t> need?</a:t>
            </a:r>
          </a:p>
          <a:p>
            <a:pPr marL="0" indent="0" algn="ctr">
              <a:buNone/>
            </a:pPr>
            <a:r>
              <a:rPr lang="en-GB" sz="2600" b="1" dirty="0" smtClean="0">
                <a:solidFill>
                  <a:srgbClr val="F6791C"/>
                </a:solidFill>
              </a:rPr>
              <a:t>With Fewer Clicks to More Resources!</a:t>
            </a:r>
            <a:endParaRPr lang="en-GB" sz="26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GB" dirty="0" smtClean="0"/>
              <a:t>Proxies have their own challenges as well: AUPs, T&amp;Cs, Privacy notices, …</a:t>
            </a:r>
            <a:endParaRPr lang="en-GB" dirty="0"/>
          </a:p>
        </p:txBody>
      </p:sp>
      <p:grpSp>
        <p:nvGrpSpPr>
          <p:cNvPr id="7" name="Group 6"/>
          <p:cNvGrpSpPr/>
          <p:nvPr/>
        </p:nvGrpSpPr>
        <p:grpSpPr>
          <a:xfrm>
            <a:off x="10225057" y="1603514"/>
            <a:ext cx="1673509" cy="2618764"/>
            <a:chOff x="10225057" y="1392499"/>
            <a:chExt cx="1673509" cy="2618764"/>
          </a:xfrm>
        </p:grpSpPr>
        <p:pic>
          <p:nvPicPr>
            <p:cNvPr id="5" name="Picture 4"/>
            <p:cNvPicPr>
              <a:picLocks noChangeAspect="1"/>
            </p:cNvPicPr>
            <p:nvPr/>
          </p:nvPicPr>
          <p:blipFill>
            <a:blip r:embed="rId2"/>
            <a:stretch>
              <a:fillRect/>
            </a:stretch>
          </p:blipFill>
          <p:spPr>
            <a:xfrm>
              <a:off x="10225057" y="1392499"/>
              <a:ext cx="1673509" cy="2347295"/>
            </a:xfrm>
            <a:prstGeom prst="rect">
              <a:avLst/>
            </a:prstGeom>
            <a:ln>
              <a:solidFill>
                <a:schemeClr val="accent1"/>
              </a:solidFill>
            </a:ln>
          </p:spPr>
        </p:pic>
        <p:sp>
          <p:nvSpPr>
            <p:cNvPr id="6" name="TextBox 5"/>
            <p:cNvSpPr txBox="1"/>
            <p:nvPr/>
          </p:nvSpPr>
          <p:spPr>
            <a:xfrm>
              <a:off x="10363093" y="3734264"/>
              <a:ext cx="1397434" cy="276999"/>
            </a:xfrm>
            <a:prstGeom prst="rect">
              <a:avLst/>
            </a:prstGeom>
            <a:noFill/>
          </p:spPr>
          <p:txBody>
            <a:bodyPr wrap="none" rtlCol="0">
              <a:spAutoFit/>
            </a:bodyPr>
            <a:lstStyle/>
            <a:p>
              <a:pPr algn="ctr"/>
              <a:r>
                <a:rPr lang="en-GB" sz="1200" i="1" dirty="0" smtClean="0"/>
                <a:t>beyond AARC-G040</a:t>
              </a:r>
              <a:endParaRPr lang="en-GB" sz="1200" i="1" dirty="0"/>
            </a:p>
          </p:txBody>
        </p:sp>
      </p:grpSp>
    </p:spTree>
    <p:extLst>
      <p:ext uri="{BB962C8B-B14F-4D97-AF65-F5344CB8AC3E}">
        <p14:creationId xmlns:p14="http://schemas.microsoft.com/office/powerpoint/2010/main" val="322077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a:bodyPr>
          <a:lstStyle/>
          <a:p>
            <a:pPr marL="0" indent="0">
              <a:buNone/>
            </a:pPr>
            <a:r>
              <a:rPr lang="en-GB" dirty="0" smtClean="0"/>
              <a:t>What we heard and observe:</a:t>
            </a:r>
          </a:p>
          <a:p>
            <a:pPr marL="457200" indent="0">
              <a:buNone/>
            </a:pPr>
            <a:r>
              <a:rPr lang="en-GB" i="1" dirty="0" smtClean="0"/>
              <a:t>“</a:t>
            </a:r>
            <a:r>
              <a:rPr lang="en-GB" i="1" dirty="0"/>
              <a:t>small to mid-sized communities do not have the resources to maintain a bespoke community management </a:t>
            </a:r>
            <a:r>
              <a:rPr lang="en-GB" i="1" dirty="0" smtClean="0"/>
              <a:t>policy”</a:t>
            </a:r>
          </a:p>
          <a:p>
            <a:pPr marL="0" indent="0">
              <a:buNone/>
            </a:pPr>
            <a:r>
              <a:rPr lang="en-GB" dirty="0" smtClean="0"/>
              <a:t>Leaves both communities </a:t>
            </a:r>
            <a:r>
              <a:rPr lang="en-GB" dirty="0"/>
              <a:t>and operators of membership management services </a:t>
            </a:r>
            <a:r>
              <a:rPr lang="en-GB" dirty="0" smtClean="0"/>
              <a:t>unclear about trust </a:t>
            </a:r>
            <a:r>
              <a:rPr lang="en-GB" dirty="0"/>
              <a:t>assurance level of </a:t>
            </a:r>
            <a:r>
              <a:rPr lang="en-GB" dirty="0" smtClean="0"/>
              <a:t>members - current templates in toolkit too complex and prescriptive</a:t>
            </a:r>
          </a:p>
          <a:p>
            <a:pPr marL="0" indent="0">
              <a:buNone/>
            </a:pPr>
            <a:endParaRPr lang="en-GB" dirty="0" smtClean="0"/>
          </a:p>
          <a:p>
            <a:pPr marL="0" indent="0">
              <a:buNone/>
            </a:pPr>
            <a:r>
              <a:rPr lang="en-GB" dirty="0" smtClean="0"/>
              <a:t/>
            </a:r>
            <a:br>
              <a:rPr lang="en-GB" dirty="0" smtClean="0"/>
            </a:br>
            <a:endParaRPr lang="en-GB" dirty="0"/>
          </a:p>
          <a:p>
            <a:r>
              <a:rPr lang="en-GB" dirty="0"/>
              <a:t>community consultation on the ‘minimum viable community management</a:t>
            </a:r>
            <a:r>
              <a:rPr lang="en-GB" dirty="0" smtClean="0"/>
              <a:t>’ – we are here!</a:t>
            </a:r>
          </a:p>
          <a:p>
            <a:r>
              <a:rPr lang="en-GB" dirty="0" smtClean="0"/>
              <a:t>template </a:t>
            </a:r>
            <a:r>
              <a:rPr lang="en-GB" dirty="0"/>
              <a:t>and implementation guidance (FAQ) on community lifecycle management </a:t>
            </a:r>
            <a:endParaRPr lang="en-GB" dirty="0" smtClean="0"/>
          </a:p>
          <a:p>
            <a:r>
              <a:rPr lang="en-GB" dirty="0" smtClean="0"/>
              <a:t>how </a:t>
            </a:r>
            <a:r>
              <a:rPr lang="en-GB" dirty="0"/>
              <a:t>to implement </a:t>
            </a:r>
            <a:r>
              <a:rPr lang="en-GB" dirty="0" smtClean="0"/>
              <a:t>the community management in </a:t>
            </a:r>
            <a:r>
              <a:rPr lang="en-GB" dirty="0"/>
              <a:t>the (EOSC) AAI </a:t>
            </a:r>
            <a:r>
              <a:rPr lang="en-GB" dirty="0" smtClean="0"/>
              <a:t>services</a:t>
            </a:r>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smtClean="0"/>
              <a:t>Helping out the community – a simpler policy toolkit for communities</a:t>
            </a:r>
            <a:endParaRPr lang="en-GB" dirty="0"/>
          </a:p>
        </p:txBody>
      </p:sp>
      <p:pic>
        <p:nvPicPr>
          <p:cNvPr id="5" name="Picture 4"/>
          <p:cNvPicPr>
            <a:picLocks noChangeAspect="1"/>
          </p:cNvPicPr>
          <p:nvPr/>
        </p:nvPicPr>
        <p:blipFill>
          <a:blip r:embed="rId2"/>
          <a:stretch>
            <a:fillRect/>
          </a:stretch>
        </p:blipFill>
        <p:spPr>
          <a:xfrm>
            <a:off x="3253154" y="3523146"/>
            <a:ext cx="4695093" cy="1206560"/>
          </a:xfrm>
          <a:prstGeom prst="rect">
            <a:avLst/>
          </a:prstGeom>
        </p:spPr>
      </p:pic>
    </p:spTree>
    <p:extLst>
      <p:ext uri="{BB962C8B-B14F-4D97-AF65-F5344CB8AC3E}">
        <p14:creationId xmlns:p14="http://schemas.microsoft.com/office/powerpoint/2010/main" val="173531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AARC – Authentication and Authorisation for Research Collaboration</a:t>
            </a:r>
            <a:endParaRPr lang="en-GB" dirty="0"/>
          </a:p>
        </p:txBody>
      </p:sp>
      <p:pic>
        <p:nvPicPr>
          <p:cNvPr id="5" name="Google Shape;198;g27f26ee30aa_0_6"/>
          <p:cNvPicPr preferRelativeResize="0"/>
          <p:nvPr/>
        </p:nvPicPr>
        <p:blipFill rotWithShape="1">
          <a:blip r:embed="rId2">
            <a:alphaModFix/>
          </a:blip>
          <a:srcRect/>
          <a:stretch/>
        </p:blipFill>
        <p:spPr>
          <a:xfrm>
            <a:off x="514350" y="1521849"/>
            <a:ext cx="6034374" cy="4700869"/>
          </a:xfrm>
          <a:prstGeom prst="rect">
            <a:avLst/>
          </a:prstGeom>
          <a:noFill/>
          <a:ln>
            <a:noFill/>
          </a:ln>
        </p:spPr>
      </p:pic>
      <p:pic>
        <p:nvPicPr>
          <p:cNvPr id="6" name="Google Shape;199;g27f26ee30aa_0_6"/>
          <p:cNvPicPr preferRelativeResize="0"/>
          <p:nvPr/>
        </p:nvPicPr>
        <p:blipFill rotWithShape="1">
          <a:blip r:embed="rId3">
            <a:alphaModFix/>
          </a:blip>
          <a:srcRect/>
          <a:stretch/>
        </p:blipFill>
        <p:spPr>
          <a:xfrm>
            <a:off x="7737174" y="1521849"/>
            <a:ext cx="3228246" cy="2466976"/>
          </a:xfrm>
          <a:prstGeom prst="rect">
            <a:avLst/>
          </a:prstGeom>
          <a:noFill/>
          <a:ln>
            <a:noFill/>
          </a:ln>
        </p:spPr>
      </p:pic>
      <p:pic>
        <p:nvPicPr>
          <p:cNvPr id="7" name="Google Shape;200;g27f26ee30aa_0_6"/>
          <p:cNvPicPr preferRelativeResize="0"/>
          <p:nvPr/>
        </p:nvPicPr>
        <p:blipFill rotWithShape="1">
          <a:blip r:embed="rId4">
            <a:alphaModFix/>
          </a:blip>
          <a:srcRect/>
          <a:stretch/>
        </p:blipFill>
        <p:spPr>
          <a:xfrm>
            <a:off x="9844374" y="4893361"/>
            <a:ext cx="1266824" cy="790575"/>
          </a:xfrm>
          <a:prstGeom prst="rect">
            <a:avLst/>
          </a:prstGeom>
          <a:noFill/>
          <a:ln>
            <a:noFill/>
          </a:ln>
        </p:spPr>
      </p:pic>
      <p:pic>
        <p:nvPicPr>
          <p:cNvPr id="8" name="Google Shape;201;g27f26ee30aa_0_6"/>
          <p:cNvPicPr preferRelativeResize="0"/>
          <p:nvPr/>
        </p:nvPicPr>
        <p:blipFill rotWithShape="1">
          <a:blip r:embed="rId5">
            <a:alphaModFix/>
          </a:blip>
          <a:srcRect/>
          <a:stretch/>
        </p:blipFill>
        <p:spPr>
          <a:xfrm>
            <a:off x="8729949" y="5036575"/>
            <a:ext cx="714375" cy="638175"/>
          </a:xfrm>
          <a:prstGeom prst="rect">
            <a:avLst/>
          </a:prstGeom>
          <a:noFill/>
          <a:ln>
            <a:noFill/>
          </a:ln>
        </p:spPr>
      </p:pic>
      <p:pic>
        <p:nvPicPr>
          <p:cNvPr id="9" name="Google Shape;202;g27f26ee30aa_0_6"/>
          <p:cNvPicPr preferRelativeResize="0"/>
          <p:nvPr/>
        </p:nvPicPr>
        <p:blipFill rotWithShape="1">
          <a:blip r:embed="rId6">
            <a:alphaModFix/>
          </a:blip>
          <a:srcRect/>
          <a:stretch/>
        </p:blipFill>
        <p:spPr>
          <a:xfrm>
            <a:off x="9530050" y="5878131"/>
            <a:ext cx="1571625" cy="476907"/>
          </a:xfrm>
          <a:prstGeom prst="rect">
            <a:avLst/>
          </a:prstGeom>
          <a:noFill/>
          <a:ln>
            <a:noFill/>
          </a:ln>
        </p:spPr>
      </p:pic>
      <p:pic>
        <p:nvPicPr>
          <p:cNvPr id="10" name="Google Shape;203;g27f26ee30aa_0_6" descr="images"/>
          <p:cNvPicPr preferRelativeResize="0"/>
          <p:nvPr/>
        </p:nvPicPr>
        <p:blipFill rotWithShape="1">
          <a:blip r:embed="rId7">
            <a:alphaModFix/>
          </a:blip>
          <a:srcRect/>
          <a:stretch/>
        </p:blipFill>
        <p:spPr>
          <a:xfrm>
            <a:off x="7253574" y="5617600"/>
            <a:ext cx="1571625" cy="514350"/>
          </a:xfrm>
          <a:prstGeom prst="rect">
            <a:avLst/>
          </a:prstGeom>
          <a:noFill/>
          <a:ln>
            <a:noFill/>
          </a:ln>
        </p:spPr>
      </p:pic>
      <p:pic>
        <p:nvPicPr>
          <p:cNvPr id="11" name="Google Shape;204;g27f26ee30aa_0_6"/>
          <p:cNvPicPr preferRelativeResize="0"/>
          <p:nvPr/>
        </p:nvPicPr>
        <p:blipFill rotWithShape="1">
          <a:blip r:embed="rId8">
            <a:alphaModFix/>
          </a:blip>
          <a:srcRect/>
          <a:stretch/>
        </p:blipFill>
        <p:spPr>
          <a:xfrm>
            <a:off x="7920325" y="6043072"/>
            <a:ext cx="714375" cy="210553"/>
          </a:xfrm>
          <a:prstGeom prst="rect">
            <a:avLst/>
          </a:prstGeom>
          <a:noFill/>
          <a:ln>
            <a:noFill/>
          </a:ln>
        </p:spPr>
      </p:pic>
      <p:pic>
        <p:nvPicPr>
          <p:cNvPr id="12" name="Google Shape;205;g27f26ee30aa_0_6"/>
          <p:cNvPicPr preferRelativeResize="0"/>
          <p:nvPr/>
        </p:nvPicPr>
        <p:blipFill rotWithShape="1">
          <a:blip r:embed="rId9">
            <a:alphaModFix/>
          </a:blip>
          <a:srcRect/>
          <a:stretch/>
        </p:blipFill>
        <p:spPr>
          <a:xfrm>
            <a:off x="9892000" y="4415125"/>
            <a:ext cx="1381125" cy="284061"/>
          </a:xfrm>
          <a:prstGeom prst="rect">
            <a:avLst/>
          </a:prstGeom>
          <a:noFill/>
          <a:ln>
            <a:noFill/>
          </a:ln>
        </p:spPr>
      </p:pic>
      <p:pic>
        <p:nvPicPr>
          <p:cNvPr id="13" name="Google Shape;206;g27f26ee30aa_0_6"/>
          <p:cNvPicPr preferRelativeResize="0"/>
          <p:nvPr/>
        </p:nvPicPr>
        <p:blipFill rotWithShape="1">
          <a:blip r:embed="rId10">
            <a:alphaModFix/>
          </a:blip>
          <a:srcRect/>
          <a:stretch/>
        </p:blipFill>
        <p:spPr>
          <a:xfrm>
            <a:off x="8634698" y="4293625"/>
            <a:ext cx="742950" cy="742950"/>
          </a:xfrm>
          <a:prstGeom prst="rect">
            <a:avLst/>
          </a:prstGeom>
          <a:noFill/>
          <a:ln>
            <a:noFill/>
          </a:ln>
        </p:spPr>
      </p:pic>
      <p:pic>
        <p:nvPicPr>
          <p:cNvPr id="14" name="Google Shape;207;g27f26ee30aa_0_6"/>
          <p:cNvPicPr preferRelativeResize="0"/>
          <p:nvPr/>
        </p:nvPicPr>
        <p:blipFill rotWithShape="1">
          <a:blip r:embed="rId11">
            <a:alphaModFix/>
          </a:blip>
          <a:srcRect/>
          <a:stretch/>
        </p:blipFill>
        <p:spPr>
          <a:xfrm>
            <a:off x="7253574" y="4846075"/>
            <a:ext cx="1076325" cy="619125"/>
          </a:xfrm>
          <a:prstGeom prst="rect">
            <a:avLst/>
          </a:prstGeom>
          <a:noFill/>
          <a:ln>
            <a:noFill/>
          </a:ln>
        </p:spPr>
      </p:pic>
      <p:pic>
        <p:nvPicPr>
          <p:cNvPr id="15" name="Google Shape;208;g27f26ee30aa_0_6"/>
          <p:cNvPicPr preferRelativeResize="0"/>
          <p:nvPr/>
        </p:nvPicPr>
        <p:blipFill rotWithShape="1">
          <a:blip r:embed="rId12">
            <a:alphaModFix/>
          </a:blip>
          <a:srcRect/>
          <a:stretch/>
        </p:blipFill>
        <p:spPr>
          <a:xfrm>
            <a:off x="7253574" y="4293625"/>
            <a:ext cx="1228725" cy="400050"/>
          </a:xfrm>
          <a:prstGeom prst="rect">
            <a:avLst/>
          </a:prstGeom>
          <a:noFill/>
          <a:ln>
            <a:noFill/>
          </a:ln>
        </p:spPr>
      </p:pic>
    </p:spTree>
    <p:extLst>
      <p:ext uri="{BB962C8B-B14F-4D97-AF65-F5344CB8AC3E}">
        <p14:creationId xmlns:p14="http://schemas.microsoft.com/office/powerpoint/2010/main" val="362057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smtClean="0"/>
              <a:t>New trust models – what is the role of the proxy in </a:t>
            </a:r>
            <a:r>
              <a:rPr lang="en-GB" dirty="0" err="1" smtClean="0"/>
              <a:t>OIDCFed</a:t>
            </a:r>
            <a:r>
              <a:rPr lang="en-GB" dirty="0" smtClean="0"/>
              <a:t>? </a:t>
            </a:r>
            <a:endParaRPr lang="en-GB" dirty="0"/>
          </a:p>
        </p:txBody>
      </p:sp>
      <p:sp>
        <p:nvSpPr>
          <p:cNvPr id="5" name="Content Placeholder 1"/>
          <p:cNvSpPr>
            <a:spLocks noGrp="1"/>
          </p:cNvSpPr>
          <p:nvPr>
            <p:ph idx="1"/>
          </p:nvPr>
        </p:nvSpPr>
        <p:spPr>
          <a:xfrm>
            <a:off x="444502" y="1439333"/>
            <a:ext cx="7492928" cy="4737633"/>
          </a:xfrm>
        </p:spPr>
        <p:txBody>
          <a:bodyPr/>
          <a:lstStyle/>
          <a:p>
            <a:pPr marL="0" indent="0">
              <a:buNone/>
            </a:pPr>
            <a:r>
              <a:rPr lang="en-GB" dirty="0" smtClean="0"/>
              <a:t>In today’s BPA proxy links both sides by being </a:t>
            </a:r>
            <a:br>
              <a:rPr lang="en-GB" dirty="0" smtClean="0"/>
            </a:br>
            <a:r>
              <a:rPr lang="en-GB" dirty="0" smtClean="0"/>
              <a:t>opaque, </a:t>
            </a:r>
            <a:r>
              <a:rPr lang="en-GB" b="1" dirty="0" smtClean="0"/>
              <a:t>both </a:t>
            </a:r>
            <a:r>
              <a:rPr lang="en-GB" dirty="0" smtClean="0"/>
              <a:t>for attributes </a:t>
            </a:r>
            <a:r>
              <a:rPr lang="en-GB" b="1" dirty="0" smtClean="0"/>
              <a:t>as well as </a:t>
            </a:r>
            <a:r>
              <a:rPr lang="en-GB" dirty="0" smtClean="0"/>
              <a:t>for trust</a:t>
            </a:r>
          </a:p>
          <a:p>
            <a:endParaRPr lang="en-GB" dirty="0" smtClean="0"/>
          </a:p>
          <a:p>
            <a:r>
              <a:rPr lang="en-GB" dirty="0" smtClean="0"/>
              <a:t>does it </a:t>
            </a:r>
            <a:r>
              <a:rPr lang="en-GB" i="1" dirty="0" smtClean="0"/>
              <a:t>have </a:t>
            </a:r>
            <a:r>
              <a:rPr lang="en-GB" dirty="0" smtClean="0"/>
              <a:t>to be that way?</a:t>
            </a:r>
          </a:p>
          <a:p>
            <a:r>
              <a:rPr lang="en-GB" dirty="0" smtClean="0"/>
              <a:t>separate claims/attribute transformation from trust bridging?</a:t>
            </a:r>
          </a:p>
          <a:p>
            <a:r>
              <a:rPr lang="en-GB" dirty="0" smtClean="0"/>
              <a:t>can </a:t>
            </a:r>
            <a:r>
              <a:rPr lang="en-GB" dirty="0" err="1" smtClean="0"/>
              <a:t>OIDCfed</a:t>
            </a:r>
            <a:r>
              <a:rPr lang="en-GB" dirty="0" smtClean="0"/>
              <a:t> structure convey trust transparently? Should it?</a:t>
            </a:r>
          </a:p>
          <a:p>
            <a:r>
              <a:rPr lang="en-GB" dirty="0" smtClean="0"/>
              <a:t>can we then be more flexible? or will it just confuse everyone?</a:t>
            </a:r>
          </a:p>
          <a:p>
            <a:r>
              <a:rPr lang="en-GB" dirty="0" smtClean="0"/>
              <a:t>easier to bridge trust </a:t>
            </a:r>
            <a:r>
              <a:rPr lang="en-GB" i="1" dirty="0" smtClean="0"/>
              <a:t>across sectors </a:t>
            </a:r>
            <a:r>
              <a:rPr lang="en-GB" dirty="0" smtClean="0"/>
              <a:t>this way? </a:t>
            </a:r>
            <a:br>
              <a:rPr lang="en-GB" dirty="0" smtClean="0"/>
            </a:br>
            <a:r>
              <a:rPr lang="en-GB" dirty="0" smtClean="0"/>
              <a:t>e.g. linking .</a:t>
            </a:r>
            <a:r>
              <a:rPr lang="en-GB" dirty="0" err="1" smtClean="0"/>
              <a:t>edu</a:t>
            </a:r>
            <a:r>
              <a:rPr lang="en-GB" dirty="0" smtClean="0"/>
              <a:t>, .</a:t>
            </a:r>
            <a:r>
              <a:rPr lang="en-GB" dirty="0" err="1" smtClean="0"/>
              <a:t>gov</a:t>
            </a:r>
            <a:r>
              <a:rPr lang="en-GB" dirty="0" smtClean="0"/>
              <a:t>, and private sector federations?</a:t>
            </a:r>
            <a:endParaRPr lang="en-GB" dirty="0"/>
          </a:p>
        </p:txBody>
      </p:sp>
      <p:pic>
        <p:nvPicPr>
          <p:cNvPr id="6" name="Picture 5"/>
          <p:cNvPicPr>
            <a:picLocks noChangeAspect="1"/>
          </p:cNvPicPr>
          <p:nvPr/>
        </p:nvPicPr>
        <p:blipFill>
          <a:blip r:embed="rId2"/>
          <a:stretch>
            <a:fillRect/>
          </a:stretch>
        </p:blipFill>
        <p:spPr>
          <a:xfrm>
            <a:off x="7937430" y="1439333"/>
            <a:ext cx="3699148" cy="4772014"/>
          </a:xfrm>
          <a:prstGeom prst="rect">
            <a:avLst/>
          </a:prstGeom>
        </p:spPr>
      </p:pic>
      <p:sp>
        <p:nvSpPr>
          <p:cNvPr id="7" name="TextBox 6"/>
          <p:cNvSpPr txBox="1"/>
          <p:nvPr/>
        </p:nvSpPr>
        <p:spPr>
          <a:xfrm>
            <a:off x="8060796" y="6080235"/>
            <a:ext cx="3452420" cy="338554"/>
          </a:xfrm>
          <a:prstGeom prst="rect">
            <a:avLst/>
          </a:prstGeom>
          <a:noFill/>
        </p:spPr>
        <p:txBody>
          <a:bodyPr wrap="none" rtlCol="0">
            <a:spAutoFit/>
          </a:bodyPr>
          <a:lstStyle/>
          <a:p>
            <a:pPr algn="ctr"/>
            <a:r>
              <a:rPr lang="en-GB" sz="1600" dirty="0" smtClean="0">
                <a:solidFill>
                  <a:srgbClr val="F6791C"/>
                </a:solidFill>
              </a:rPr>
              <a:t>See also ACAMP at TechEx23 and TIIME</a:t>
            </a:r>
            <a:endParaRPr lang="en-GB" sz="1600" dirty="0">
              <a:solidFill>
                <a:srgbClr val="F6791C"/>
              </a:solidFill>
            </a:endParaRPr>
          </a:p>
        </p:txBody>
      </p:sp>
    </p:spTree>
    <p:extLst>
      <p:ext uri="{BB962C8B-B14F-4D97-AF65-F5344CB8AC3E}">
        <p14:creationId xmlns:p14="http://schemas.microsoft.com/office/powerpoint/2010/main" val="37645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Most reliable (and most ‘available’) source of assurance may be the </a:t>
            </a:r>
            <a:r>
              <a:rPr lang="en-GB" dirty="0"/>
              <a:t>European government identity ecosystem. </a:t>
            </a:r>
            <a:endParaRPr lang="en-GB" dirty="0" smtClean="0"/>
          </a:p>
          <a:p>
            <a:r>
              <a:rPr lang="en-GB" dirty="0" smtClean="0"/>
              <a:t>Step-up to </a:t>
            </a:r>
            <a:r>
              <a:rPr lang="en-GB" dirty="0"/>
              <a:t>at least substantial level can </a:t>
            </a:r>
            <a:r>
              <a:rPr lang="en-GB" dirty="0" smtClean="0"/>
              <a:t>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r>
              <a:rPr lang="en-GB" dirty="0" smtClean="0"/>
              <a:t>Joint work on </a:t>
            </a:r>
            <a:r>
              <a:rPr lang="en-GB" dirty="0" err="1" smtClean="0"/>
              <a:t>eIDAS</a:t>
            </a:r>
            <a:r>
              <a:rPr lang="en-GB" dirty="0" smtClean="0"/>
              <a:t>, Erasmus Student Mobility,</a:t>
            </a:r>
            <a:br>
              <a:rPr lang="en-GB" dirty="0" smtClean="0"/>
            </a:br>
            <a:r>
              <a:rPr lang="en-GB" dirty="0" smtClean="0"/>
              <a:t>and more makes this more accessible</a:t>
            </a:r>
          </a:p>
          <a:p>
            <a:r>
              <a:rPr lang="en-GB" dirty="0" smtClean="0"/>
              <a:t>Better </a:t>
            </a:r>
            <a:r>
              <a:rPr lang="en-GB" dirty="0"/>
              <a:t>attainable than relying on </a:t>
            </a:r>
            <a:r>
              <a:rPr lang="en-GB" dirty="0" smtClean="0"/>
              <a:t>home institutions?</a:t>
            </a:r>
          </a:p>
          <a:p>
            <a:pPr marL="0" indent="0">
              <a:buNone/>
            </a:pPr>
            <a:endParaRPr lang="en-GB" dirty="0"/>
          </a:p>
          <a:p>
            <a:pPr marL="0" indent="0">
              <a:buNone/>
            </a:pPr>
            <a:r>
              <a:rPr lang="en-GB" b="1" dirty="0" smtClean="0"/>
              <a:t>… but: </a:t>
            </a:r>
          </a:p>
          <a:p>
            <a:r>
              <a:rPr lang="en-GB" dirty="0" smtClean="0"/>
              <a:t>what to do with non-European users?</a:t>
            </a:r>
          </a:p>
          <a:p>
            <a:r>
              <a:rPr lang="en-GB" dirty="0" smtClean="0"/>
              <a:t>how to link the identities together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smtClean="0"/>
              <a:t>We’ll see more diverse sources of identity &amp; assurance anyway</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887362" y="2879815"/>
            <a:ext cx="4991671" cy="2960177"/>
          </a:xfrm>
          <a:prstGeom prst="rect">
            <a:avLst/>
          </a:prstGeom>
        </p:spPr>
      </p:pic>
    </p:spTree>
    <p:extLst>
      <p:ext uri="{BB962C8B-B14F-4D97-AF65-F5344CB8AC3E}">
        <p14:creationId xmlns:p14="http://schemas.microsoft.com/office/powerpoint/2010/main" val="327721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sz="2400" dirty="0" smtClean="0"/>
              <a:t>Also in AARC-TREE we target a “</a:t>
            </a:r>
            <a:r>
              <a:rPr lang="en-US" sz="2400" dirty="0"/>
              <a:t>co-creation </a:t>
            </a:r>
            <a:r>
              <a:rPr lang="en-US" sz="2400" dirty="0" smtClean="0"/>
              <a:t>process” with the research communities:</a:t>
            </a:r>
          </a:p>
          <a:p>
            <a:pPr marL="0" indent="0">
              <a:buNone/>
            </a:pPr>
            <a:endParaRPr lang="en-US" sz="2400" dirty="0" smtClean="0"/>
          </a:p>
          <a:p>
            <a:r>
              <a:rPr lang="en-GB" sz="2400" dirty="0" smtClean="0"/>
              <a:t>support FIM4R to increase the reach of workshops in the next 2 years</a:t>
            </a:r>
          </a:p>
          <a:p>
            <a:r>
              <a:rPr lang="en-US" sz="2400" dirty="0" smtClean="0"/>
              <a:t>community review </a:t>
            </a:r>
            <a:r>
              <a:rPr lang="en-US" sz="2400" i="1" dirty="0" smtClean="0"/>
              <a:t>and</a:t>
            </a:r>
            <a:r>
              <a:rPr lang="en-US" sz="2400" dirty="0" smtClean="0"/>
              <a:t> your ideas and input on both policy and architecture</a:t>
            </a:r>
          </a:p>
          <a:p>
            <a:r>
              <a:rPr lang="en-US" sz="2400" dirty="0" smtClean="0"/>
              <a:t>start from the high-level requirements and broad community input</a:t>
            </a:r>
          </a:p>
          <a:p>
            <a:endParaRPr lang="en-US" sz="2400" dirty="0" smtClean="0"/>
          </a:p>
          <a:p>
            <a:pPr marL="0" indent="0" algn="ctr">
              <a:buNone/>
            </a:pPr>
            <a:r>
              <a:rPr lang="en-US" sz="3200" b="1" dirty="0" smtClean="0">
                <a:solidFill>
                  <a:srgbClr val="F6791C"/>
                </a:solidFill>
              </a:rPr>
              <a:t>Really a global activity: we want to engage everyone </a:t>
            </a:r>
            <a:br>
              <a:rPr lang="en-US" sz="3200" b="1" dirty="0" smtClean="0">
                <a:solidFill>
                  <a:srgbClr val="F6791C"/>
                </a:solidFill>
              </a:rPr>
            </a:br>
            <a:r>
              <a:rPr lang="en-US" sz="3200" b="1" dirty="0" smtClean="0">
                <a:solidFill>
                  <a:srgbClr val="F6791C"/>
                </a:solidFill>
              </a:rPr>
              <a:t>in AARC TREE and beyond</a:t>
            </a:r>
          </a:p>
          <a:p>
            <a:endParaRPr lang="en-US" sz="2400" dirty="0" smtClean="0"/>
          </a:p>
          <a:p>
            <a:endParaRPr lang="en-US"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GB" dirty="0" smtClean="0"/>
              <a:t>All About Enabling Research – FIM4R &amp; communities are the driving factor</a:t>
            </a:r>
            <a:endParaRPr lang="en-GB" dirty="0"/>
          </a:p>
        </p:txBody>
      </p:sp>
    </p:spTree>
    <p:extLst>
      <p:ext uri="{BB962C8B-B14F-4D97-AF65-F5344CB8AC3E}">
        <p14:creationId xmlns:p14="http://schemas.microsoft.com/office/powerpoint/2010/main" val="62853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23</a:t>
            </a:fld>
            <a:endParaRPr lang="en-GB"/>
          </a:p>
        </p:txBody>
      </p:sp>
      <p:sp>
        <p:nvSpPr>
          <p:cNvPr id="6" name="Text Placeholder 5"/>
          <p:cNvSpPr>
            <a:spLocks noGrp="1"/>
          </p:cNvSpPr>
          <p:nvPr>
            <p:ph type="body" sz="quarter" idx="13"/>
          </p:nvPr>
        </p:nvSpPr>
        <p:spPr/>
        <p:txBody>
          <a:bodyPr/>
          <a:lstStyle/>
          <a:p>
            <a:endParaRPr lang="en-GB"/>
          </a:p>
        </p:txBody>
      </p:sp>
      <p:sp>
        <p:nvSpPr>
          <p:cNvPr id="4" name="Title 3"/>
          <p:cNvSpPr>
            <a:spLocks noGrp="1"/>
          </p:cNvSpPr>
          <p:nvPr>
            <p:ph type="title"/>
          </p:nvPr>
        </p:nvSpPr>
        <p:spPr/>
        <p:txBody>
          <a:bodyPr/>
          <a:lstStyle/>
          <a:p>
            <a:r>
              <a:rPr lang="en-GB" dirty="0" smtClean="0"/>
              <a:t>Involving the user community from start to finish</a:t>
            </a:r>
            <a:endParaRPr lang="en-GB" dirty="0"/>
          </a:p>
        </p:txBody>
      </p:sp>
    </p:spTree>
    <p:extLst>
      <p:ext uri="{BB962C8B-B14F-4D97-AF65-F5344CB8AC3E}">
        <p14:creationId xmlns:p14="http://schemas.microsoft.com/office/powerpoint/2010/main" val="1768348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24</a:t>
            </a:fld>
            <a:endParaRPr lang="en-GB"/>
          </a:p>
        </p:txBody>
      </p:sp>
      <p:sp>
        <p:nvSpPr>
          <p:cNvPr id="5" name="Title 4"/>
          <p:cNvSpPr>
            <a:spLocks noGrp="1"/>
          </p:cNvSpPr>
          <p:nvPr>
            <p:ph type="title"/>
          </p:nvPr>
        </p:nvSpPr>
        <p:spPr/>
        <p:txBody>
          <a:bodyPr/>
          <a:lstStyle/>
          <a:p>
            <a:r>
              <a:rPr lang="en-GB" dirty="0" smtClean="0"/>
              <a:t>Dedicated work package to collect requirements from (new) communities</a:t>
            </a:r>
            <a:endParaRPr lang="en-GB" dirty="0"/>
          </a:p>
        </p:txBody>
      </p:sp>
      <p:sp>
        <p:nvSpPr>
          <p:cNvPr id="6" name="Google Shape;127;g28ef9c00880_0_0"/>
          <p:cNvSpPr/>
          <p:nvPr/>
        </p:nvSpPr>
        <p:spPr>
          <a:xfrm rot="5400000">
            <a:off x="197680" y="1709049"/>
            <a:ext cx="2371062" cy="1546925"/>
          </a:xfrm>
          <a:prstGeom prst="chevron">
            <a:avLst>
              <a:gd name="adj" fmla="val 5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g28ef9c00880_0_0"/>
          <p:cNvSpPr txBox="1"/>
          <p:nvPr/>
        </p:nvSpPr>
        <p:spPr>
          <a:xfrm>
            <a:off x="638286" y="1977644"/>
            <a:ext cx="1489675" cy="125165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i="0" u="none" strike="noStrike" cap="none" dirty="0">
                <a:solidFill>
                  <a:schemeClr val="lt1"/>
                </a:solidFill>
                <a:latin typeface="Calibri"/>
                <a:ea typeface="Calibri"/>
                <a:cs typeface="Calibri"/>
                <a:sym typeface="Calibri"/>
              </a:rPr>
              <a:t>Landscape analysis of AARC BPA adoption </a:t>
            </a:r>
            <a:endParaRPr sz="1800" dirty="0">
              <a:latin typeface="Calibri"/>
              <a:ea typeface="Calibri"/>
              <a:cs typeface="Calibri"/>
              <a:sym typeface="Calibri"/>
            </a:endParaRPr>
          </a:p>
        </p:txBody>
      </p:sp>
      <p:sp>
        <p:nvSpPr>
          <p:cNvPr id="8" name="Google Shape;129;g28ef9c00880_0_0"/>
          <p:cNvSpPr/>
          <p:nvPr/>
        </p:nvSpPr>
        <p:spPr>
          <a:xfrm rot="5400000">
            <a:off x="5787444" y="-2321964"/>
            <a:ext cx="1656812" cy="8894700"/>
          </a:xfrm>
          <a:prstGeom prst="round2SameRect">
            <a:avLst>
              <a:gd name="adj1" fmla="val 16667"/>
              <a:gd name="adj2" fmla="val 0"/>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000"/>
              </a:spcAft>
              <a:buNone/>
            </a:pPr>
            <a:endParaRPr/>
          </a:p>
        </p:txBody>
      </p:sp>
      <p:sp>
        <p:nvSpPr>
          <p:cNvPr id="9" name="Google Shape;130;g28ef9c00880_0_0"/>
          <p:cNvSpPr txBox="1"/>
          <p:nvPr/>
        </p:nvSpPr>
        <p:spPr>
          <a:xfrm>
            <a:off x="2310776" y="1359336"/>
            <a:ext cx="8654637" cy="1503076"/>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Conduct </a:t>
            </a:r>
            <a:r>
              <a:rPr lang="en-GB" dirty="0">
                <a:solidFill>
                  <a:srgbClr val="003F5E"/>
                </a:solidFill>
                <a:latin typeface="Calibri"/>
                <a:ea typeface="Calibri"/>
                <a:cs typeface="Calibri"/>
                <a:sym typeface="Calibri"/>
              </a:rPr>
              <a:t>an </a:t>
            </a:r>
            <a:r>
              <a:rPr lang="en-GB" i="0" u="none" strike="noStrike" cap="none" dirty="0">
                <a:solidFill>
                  <a:srgbClr val="003F5E"/>
                </a:solidFill>
                <a:latin typeface="Calibri"/>
                <a:ea typeface="Calibri"/>
                <a:cs typeface="Calibri"/>
                <a:sym typeface="Calibri"/>
              </a:rPr>
              <a:t>AARC BPA </a:t>
            </a:r>
            <a:r>
              <a:rPr lang="en-GB" b="1" i="0" u="none" strike="noStrike" cap="none" dirty="0">
                <a:solidFill>
                  <a:srgbClr val="003F5E"/>
                </a:solidFill>
                <a:latin typeface="Calibri"/>
                <a:ea typeface="Calibri"/>
                <a:cs typeface="Calibri"/>
                <a:sym typeface="Calibri"/>
              </a:rPr>
              <a:t>adoption survey </a:t>
            </a:r>
            <a:r>
              <a:rPr lang="en-GB" i="0" u="none" strike="noStrike" cap="none" dirty="0">
                <a:solidFill>
                  <a:srgbClr val="003F5E"/>
                </a:solidFill>
                <a:latin typeface="Calibri"/>
                <a:ea typeface="Calibri"/>
                <a:cs typeface="Calibri"/>
                <a:sym typeface="Calibri"/>
              </a:rPr>
              <a:t>among the </a:t>
            </a:r>
            <a:r>
              <a:rPr lang="en-GB" i="0" u="none" strike="noStrike" cap="none" dirty="0" smtClean="0">
                <a:solidFill>
                  <a:srgbClr val="003F5E"/>
                </a:solidFill>
                <a:latin typeface="Calibri"/>
                <a:ea typeface="Calibri"/>
                <a:cs typeface="Calibri"/>
                <a:sym typeface="Calibri"/>
              </a:rPr>
              <a:t>R</a:t>
            </a:r>
            <a:r>
              <a:rPr lang="en-GB" dirty="0" smtClean="0">
                <a:solidFill>
                  <a:srgbClr val="003F5E"/>
                </a:solidFill>
                <a:latin typeface="Calibri"/>
                <a:ea typeface="Calibri"/>
                <a:cs typeface="Calibri"/>
                <a:sym typeface="Calibri"/>
              </a:rPr>
              <a:t>I</a:t>
            </a:r>
            <a:r>
              <a:rPr lang="en-GB" i="0" u="none" strike="noStrike" cap="none" dirty="0" smtClean="0">
                <a:solidFill>
                  <a:srgbClr val="003F5E"/>
                </a:solidFill>
                <a:latin typeface="Calibri"/>
                <a:ea typeface="Calibri"/>
                <a:cs typeface="Calibri"/>
                <a:sym typeface="Calibri"/>
              </a:rPr>
              <a:t>s,</a:t>
            </a:r>
            <a:br>
              <a:rPr lang="en-GB" i="0" u="none" strike="noStrike" cap="none" dirty="0" smtClean="0">
                <a:solidFill>
                  <a:srgbClr val="003F5E"/>
                </a:solidFill>
                <a:latin typeface="Calibri"/>
                <a:ea typeface="Calibri"/>
                <a:cs typeface="Calibri"/>
                <a:sym typeface="Calibri"/>
              </a:rPr>
            </a:br>
            <a:r>
              <a:rPr lang="en-GB" dirty="0" smtClean="0">
                <a:solidFill>
                  <a:srgbClr val="003F5E"/>
                </a:solidFill>
                <a:latin typeface="Calibri"/>
                <a:ea typeface="Calibri"/>
                <a:cs typeface="Calibri"/>
                <a:sym typeface="Calibri"/>
              </a:rPr>
              <a:t>online </a:t>
            </a:r>
            <a:r>
              <a:rPr lang="en-GB" dirty="0">
                <a:solidFill>
                  <a:srgbClr val="003F5E"/>
                </a:solidFill>
                <a:latin typeface="Calibri"/>
                <a:ea typeface="Calibri"/>
                <a:cs typeface="Calibri"/>
                <a:sym typeface="Calibri"/>
              </a:rPr>
              <a:t>survey accompanied by the arranged conversations with the individual RIs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i="0" u="none" strike="noStrike" cap="none" dirty="0">
                <a:solidFill>
                  <a:srgbClr val="003F5E"/>
                </a:solidFill>
                <a:latin typeface="Calibri"/>
                <a:ea typeface="Calibri"/>
                <a:cs typeface="Calibri"/>
                <a:sym typeface="Calibri"/>
              </a:rPr>
              <a:t>Collect </a:t>
            </a:r>
            <a:r>
              <a:rPr lang="en-GB" i="0" u="none" strike="noStrike" cap="none" dirty="0" smtClean="0">
                <a:solidFill>
                  <a:srgbClr val="003F5E"/>
                </a:solidFill>
                <a:latin typeface="Calibri"/>
                <a:ea typeface="Calibri"/>
                <a:cs typeface="Calibri"/>
                <a:sym typeface="Calibri"/>
              </a:rPr>
              <a:t>information on current deployment </a:t>
            </a:r>
            <a:r>
              <a:rPr lang="en-GB" i="0" u="none" strike="noStrike" cap="none" dirty="0">
                <a:solidFill>
                  <a:srgbClr val="003F5E"/>
                </a:solidFill>
                <a:latin typeface="Calibri"/>
                <a:ea typeface="Calibri"/>
                <a:cs typeface="Calibri"/>
                <a:sym typeface="Calibri"/>
              </a:rPr>
              <a:t>of AARC BPA </a:t>
            </a:r>
            <a:r>
              <a:rPr lang="en-GB" i="0" u="none" strike="noStrike" cap="none" dirty="0" smtClean="0">
                <a:solidFill>
                  <a:srgbClr val="003F5E"/>
                </a:solidFill>
                <a:latin typeface="Calibri"/>
                <a:ea typeface="Calibri"/>
                <a:cs typeface="Calibri"/>
                <a:sym typeface="Calibri"/>
              </a:rPr>
              <a:t>AAIs </a:t>
            </a:r>
            <a:r>
              <a:rPr lang="en-GB" dirty="0">
                <a:solidFill>
                  <a:srgbClr val="003F5E"/>
                </a:solidFill>
                <a:latin typeface="Calibri"/>
                <a:ea typeface="Calibri"/>
                <a:cs typeface="Calibri"/>
                <a:sym typeface="Calibri"/>
              </a:rPr>
              <a:t>and</a:t>
            </a:r>
            <a:r>
              <a:rPr lang="en-GB" i="0" u="none" strike="noStrike" cap="none" dirty="0">
                <a:solidFill>
                  <a:srgbClr val="003F5E"/>
                </a:solidFill>
                <a:latin typeface="Calibri"/>
                <a:ea typeface="Calibri"/>
                <a:cs typeface="Calibri"/>
                <a:sym typeface="Calibri"/>
              </a:rPr>
              <a:t> adoption </a:t>
            </a:r>
            <a:r>
              <a:rPr lang="en-GB" i="0" u="none" strike="noStrike" cap="none" dirty="0" smtClean="0">
                <a:solidFill>
                  <a:srgbClr val="003F5E"/>
                </a:solidFill>
                <a:latin typeface="Calibri"/>
                <a:ea typeface="Calibri"/>
                <a:cs typeface="Calibri"/>
                <a:sym typeface="Calibri"/>
              </a:rPr>
              <a:t>of guidelines</a:t>
            </a:r>
            <a:endParaRPr i="0" u="none" strike="noStrike" cap="none" dirty="0">
              <a:solidFill>
                <a:srgbClr val="003F5E"/>
              </a:solidFill>
              <a:latin typeface="Calibri"/>
              <a:ea typeface="Calibri"/>
              <a:cs typeface="Calibri"/>
              <a:sym typeface="Calibri"/>
            </a:endParaRPr>
          </a:p>
          <a:p>
            <a:pPr marL="0" marR="0" lvl="0" indent="0" algn="l" rtl="0">
              <a:lnSpc>
                <a:spcPct val="100000"/>
              </a:lnSpc>
              <a:spcBef>
                <a:spcPts val="1000"/>
              </a:spcBef>
              <a:spcAft>
                <a:spcPts val="0"/>
              </a:spcAft>
              <a:buNone/>
            </a:pPr>
            <a:r>
              <a:rPr lang="en-GB" dirty="0">
                <a:solidFill>
                  <a:srgbClr val="003F5E"/>
                </a:solidFill>
                <a:latin typeface="Calibri"/>
                <a:ea typeface="Calibri"/>
                <a:cs typeface="Calibri"/>
                <a:sym typeface="Calibri"/>
              </a:rPr>
              <a:t>Result</a:t>
            </a:r>
            <a:r>
              <a:rPr lang="en-GB" dirty="0" smtClean="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Landscape </a:t>
            </a:r>
            <a:r>
              <a:rPr lang="en-GB" b="1" dirty="0">
                <a:solidFill>
                  <a:srgbClr val="003F5E"/>
                </a:solidFill>
                <a:latin typeface="Calibri"/>
                <a:ea typeface="Calibri"/>
                <a:cs typeface="Calibri"/>
                <a:sym typeface="Calibri"/>
              </a:rPr>
              <a:t>analysis of AARC BPA adoption </a:t>
            </a:r>
            <a:r>
              <a:rPr lang="en-GB" b="1" dirty="0" smtClean="0">
                <a:solidFill>
                  <a:srgbClr val="003F5E"/>
                </a:solidFill>
                <a:latin typeface="Calibri"/>
                <a:ea typeface="Calibri"/>
                <a:cs typeface="Calibri"/>
                <a:sym typeface="Calibri"/>
              </a:rPr>
              <a:t>(around December 2023)</a:t>
            </a:r>
            <a:endParaRPr b="1" dirty="0">
              <a:solidFill>
                <a:srgbClr val="003F5E"/>
              </a:solidFill>
              <a:latin typeface="Calibri"/>
              <a:ea typeface="Calibri"/>
              <a:cs typeface="Calibri"/>
              <a:sym typeface="Calibri"/>
            </a:endParaRPr>
          </a:p>
        </p:txBody>
      </p:sp>
      <p:sp>
        <p:nvSpPr>
          <p:cNvPr id="10" name="Google Shape;131;g28ef9c00880_0_0"/>
          <p:cNvSpPr/>
          <p:nvPr/>
        </p:nvSpPr>
        <p:spPr>
          <a:xfrm rot="5400000">
            <a:off x="213825" y="3356842"/>
            <a:ext cx="2339100" cy="1547100"/>
          </a:xfrm>
          <a:prstGeom prst="chevron">
            <a:avLst>
              <a:gd name="adj" fmla="val 50000"/>
            </a:avLst>
          </a:prstGeom>
          <a:solidFill>
            <a:srgbClr val="F57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2;g28ef9c00880_0_0"/>
          <p:cNvSpPr txBox="1"/>
          <p:nvPr/>
        </p:nvSpPr>
        <p:spPr>
          <a:xfrm>
            <a:off x="609575" y="3878707"/>
            <a:ext cx="1593300" cy="7986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Use cases requirements </a:t>
            </a:r>
            <a:r>
              <a:rPr lang="en-GB" sz="1800" dirty="0" smtClean="0">
                <a:solidFill>
                  <a:schemeClr val="lt1"/>
                </a:solidFill>
                <a:latin typeface="Calibri"/>
                <a:ea typeface="Calibri"/>
                <a:cs typeface="Calibri"/>
                <a:sym typeface="Calibri"/>
              </a:rPr>
              <a:t>&amp; consultations</a:t>
            </a:r>
            <a:endParaRPr sz="1800" dirty="0">
              <a:solidFill>
                <a:schemeClr val="lt1"/>
              </a:solidFill>
              <a:latin typeface="Calibri"/>
              <a:ea typeface="Calibri"/>
              <a:cs typeface="Calibri"/>
              <a:sym typeface="Calibri"/>
            </a:endParaRPr>
          </a:p>
        </p:txBody>
      </p:sp>
      <p:sp>
        <p:nvSpPr>
          <p:cNvPr id="12" name="Google Shape;133;g28ef9c00880_0_0"/>
          <p:cNvSpPr/>
          <p:nvPr/>
        </p:nvSpPr>
        <p:spPr>
          <a:xfrm rot="5400000">
            <a:off x="5609445" y="-487153"/>
            <a:ext cx="2011422" cy="8893312"/>
          </a:xfrm>
          <a:prstGeom prst="round2SameRect">
            <a:avLst>
              <a:gd name="adj1" fmla="val 16667"/>
              <a:gd name="adj2" fmla="val 0"/>
            </a:avLst>
          </a:prstGeom>
          <a:solidFill>
            <a:schemeClr val="lt1">
              <a:alpha val="89800"/>
            </a:schemeClr>
          </a:solidFill>
          <a:ln w="25400" cap="flat" cmpd="sng">
            <a:solidFill>
              <a:srgbClr val="F57B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g28ef9c00880_0_0"/>
          <p:cNvSpPr txBox="1"/>
          <p:nvPr/>
        </p:nvSpPr>
        <p:spPr>
          <a:xfrm>
            <a:off x="2310777" y="2939280"/>
            <a:ext cx="8751034" cy="1968137"/>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Design </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and create </a:t>
            </a: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survey (including technology and policy questions) </a:t>
            </a: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r>
            <a:b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br>
            <a:r>
              <a:rPr lang="en-GB" dirty="0" smtClean="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based </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on </a:t>
            </a:r>
            <a:r>
              <a:rPr lang="en-GB" u="sng" dirty="0">
                <a:solidFill>
                  <a:schemeClr val="hlink"/>
                </a:solidFill>
                <a:latin typeface="Calibri"/>
                <a:ea typeface="Calibri"/>
                <a:cs typeface="Calibri"/>
                <a:sym typeface="Calibri"/>
                <a:hlinkClick r:id="rId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FIM4Rv2 paper</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GB"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Evolution</a:t>
            </a:r>
            <a:r>
              <a:rPr lang="en-GB" dirty="0">
                <a:solidFill>
                  <a:srgbClr val="003F5E"/>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r>
              <a:rPr lang="en-GB" u="sng" dirty="0">
                <a:solidFill>
                  <a:schemeClr val="hlink"/>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EOSC AAI TF </a:t>
            </a:r>
            <a:r>
              <a:rPr lang="en-GB" u="sng" dirty="0" smtClean="0">
                <a:solidFill>
                  <a:schemeClr val="hlink"/>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requirements</a:t>
            </a: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Engage FIM4R</a:t>
            </a:r>
            <a:r>
              <a:rPr lang="en-GB" dirty="0">
                <a:solidFill>
                  <a:srgbClr val="003F5E"/>
                </a:solidFill>
                <a:latin typeface="Calibri"/>
                <a:ea typeface="Calibri"/>
                <a:cs typeface="Calibri"/>
                <a:sym typeface="Calibri"/>
              </a:rPr>
              <a:t>, AEGIS, EOSC AAI TF, National </a:t>
            </a:r>
            <a:r>
              <a:rPr lang="en-GB" dirty="0" err="1">
                <a:solidFill>
                  <a:srgbClr val="003F5E"/>
                </a:solidFill>
                <a:latin typeface="Calibri"/>
                <a:ea typeface="Calibri"/>
                <a:cs typeface="Calibri"/>
                <a:sym typeface="Calibri"/>
              </a:rPr>
              <a:t>Ris</a:t>
            </a:r>
            <a:r>
              <a:rPr lang="en-GB" dirty="0">
                <a:solidFill>
                  <a:srgbClr val="003F5E"/>
                </a:solidFill>
                <a:latin typeface="Calibri"/>
                <a:ea typeface="Calibri"/>
                <a:cs typeface="Calibri"/>
                <a:sym typeface="Calibri"/>
              </a:rPr>
              <a:t>, EU data spaces to capture </a:t>
            </a:r>
            <a:r>
              <a:rPr lang="en-GB" dirty="0" smtClean="0">
                <a:solidFill>
                  <a:srgbClr val="003F5E"/>
                </a:solidFill>
                <a:latin typeface="Calibri"/>
                <a:ea typeface="Calibri"/>
                <a:cs typeface="Calibri"/>
                <a:sym typeface="Calibri"/>
              </a:rPr>
              <a:t>requirements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Discus </a:t>
            </a:r>
            <a:r>
              <a:rPr lang="en-GB" dirty="0">
                <a:solidFill>
                  <a:srgbClr val="003F5E"/>
                </a:solidFill>
                <a:latin typeface="Calibri"/>
                <a:ea typeface="Calibri"/>
                <a:cs typeface="Calibri"/>
                <a:sym typeface="Calibri"/>
              </a:rPr>
              <a:t>with </a:t>
            </a:r>
            <a:r>
              <a:rPr lang="en-GB" dirty="0" smtClean="0">
                <a:solidFill>
                  <a:srgbClr val="003F5E"/>
                </a:solidFill>
                <a:latin typeface="Calibri"/>
                <a:ea typeface="Calibri"/>
                <a:cs typeface="Calibri"/>
                <a:sym typeface="Calibri"/>
              </a:rPr>
              <a:t>our ESFRIs to get expectations &amp; requirements via consultations</a:t>
            </a:r>
            <a:r>
              <a:rPr lang="en-GB" dirty="0">
                <a:solidFill>
                  <a:srgbClr val="003F5E"/>
                </a:solidFill>
                <a:latin typeface="Calibri"/>
                <a:ea typeface="Calibri"/>
                <a:cs typeface="Calibri"/>
                <a:sym typeface="Calibri"/>
              </a:rPr>
              <a:t>, workshops </a:t>
            </a:r>
            <a:r>
              <a:rPr lang="en-GB" dirty="0" err="1">
                <a:solidFill>
                  <a:srgbClr val="003F5E"/>
                </a:solidFill>
                <a:latin typeface="Calibri"/>
                <a:ea typeface="Calibri"/>
                <a:cs typeface="Calibri"/>
                <a:sym typeface="Calibri"/>
              </a:rPr>
              <a:t>etc</a:t>
            </a:r>
            <a:endParaRPr dirty="0">
              <a:solidFill>
                <a:srgbClr val="003F5E"/>
              </a:solidFill>
              <a:latin typeface="Calibri"/>
              <a:ea typeface="Calibri"/>
              <a:cs typeface="Calibri"/>
              <a:sym typeface="Calibri"/>
            </a:endParaRPr>
          </a:p>
          <a:p>
            <a:pPr marL="0" marR="0" lvl="0" indent="0" algn="l" rtl="0">
              <a:lnSpc>
                <a:spcPct val="90000"/>
              </a:lnSpc>
              <a:spcBef>
                <a:spcPts val="1000"/>
              </a:spcBef>
              <a:spcAft>
                <a:spcPts val="0"/>
              </a:spcAft>
              <a:buNone/>
            </a:pPr>
            <a:r>
              <a:rPr lang="en-GB" dirty="0" smtClean="0">
                <a:solidFill>
                  <a:srgbClr val="003F5E"/>
                </a:solidFill>
                <a:latin typeface="Calibri"/>
                <a:ea typeface="Calibri"/>
                <a:cs typeface="Calibri"/>
                <a:sym typeface="Calibri"/>
              </a:rPr>
              <a:t>Result:</a:t>
            </a:r>
            <a:r>
              <a:rPr lang="en-GB" dirty="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Use </a:t>
            </a:r>
            <a:r>
              <a:rPr lang="en-GB" b="1" dirty="0">
                <a:solidFill>
                  <a:srgbClr val="003F5E"/>
                </a:solidFill>
                <a:latin typeface="Calibri"/>
                <a:ea typeface="Calibri"/>
                <a:cs typeface="Calibri"/>
                <a:sym typeface="Calibri"/>
              </a:rPr>
              <a:t>cases requirements described </a:t>
            </a:r>
            <a:r>
              <a:rPr lang="en-GB" b="1" dirty="0" smtClean="0">
                <a:solidFill>
                  <a:srgbClr val="003F5E"/>
                </a:solidFill>
                <a:latin typeface="Calibri"/>
                <a:ea typeface="Calibri"/>
                <a:cs typeface="Calibri"/>
                <a:sym typeface="Calibri"/>
              </a:rPr>
              <a:t>in a white paper (target Q1 2025)</a:t>
            </a:r>
            <a:endParaRPr b="1" dirty="0">
              <a:solidFill>
                <a:srgbClr val="003F5E"/>
              </a:solidFill>
              <a:latin typeface="Calibri"/>
              <a:ea typeface="Calibri"/>
              <a:cs typeface="Calibri"/>
              <a:sym typeface="Calibri"/>
            </a:endParaRPr>
          </a:p>
        </p:txBody>
      </p:sp>
      <p:sp>
        <p:nvSpPr>
          <p:cNvPr id="14" name="Google Shape;135;g28ef9c00880_0_0"/>
          <p:cNvSpPr/>
          <p:nvPr/>
        </p:nvSpPr>
        <p:spPr>
          <a:xfrm rot="5400000">
            <a:off x="458674" y="4708019"/>
            <a:ext cx="1848900" cy="1547100"/>
          </a:xfrm>
          <a:prstGeom prst="chevron">
            <a:avLst>
              <a:gd name="adj" fmla="val 50000"/>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g28ef9c00880_0_0"/>
          <p:cNvSpPr txBox="1"/>
          <p:nvPr/>
        </p:nvSpPr>
        <p:spPr>
          <a:xfrm>
            <a:off x="557761" y="5152254"/>
            <a:ext cx="1593300" cy="7971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Handover to </a:t>
            </a:r>
            <a:r>
              <a:rPr lang="en-GB" sz="1800" dirty="0" smtClean="0">
                <a:solidFill>
                  <a:schemeClr val="lt1"/>
                </a:solidFill>
                <a:latin typeface="Calibri"/>
                <a:ea typeface="Calibri"/>
                <a:cs typeface="Calibri"/>
                <a:sym typeface="Calibri"/>
              </a:rPr>
              <a:t>Compendium</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41788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502" y="1439334"/>
            <a:ext cx="5371507" cy="2941280"/>
          </a:xfrm>
          <a:ln>
            <a:solidFill>
              <a:srgbClr val="F6791C"/>
            </a:solidFill>
          </a:ln>
        </p:spPr>
        <p:txBody>
          <a:bodyPr>
            <a:normAutofit/>
          </a:bodyPr>
          <a:lstStyle/>
          <a:p>
            <a:pPr marL="0" indent="0">
              <a:buNone/>
            </a:pPr>
            <a:r>
              <a:rPr lang="en-US" sz="2400" b="1" dirty="0"/>
              <a:t>Pilots </a:t>
            </a:r>
          </a:p>
          <a:p>
            <a:pPr lvl="1"/>
            <a:r>
              <a:rPr lang="en-US" sz="2000" dirty="0"/>
              <a:t>Validate the guidelines</a:t>
            </a:r>
          </a:p>
          <a:p>
            <a:pPr lvl="1"/>
            <a:r>
              <a:rPr lang="en-US" sz="2000" dirty="0"/>
              <a:t>Technical feasibility</a:t>
            </a:r>
          </a:p>
          <a:p>
            <a:pPr lvl="1"/>
            <a:r>
              <a:rPr lang="en-US" sz="2000" dirty="0"/>
              <a:t>Cross </a:t>
            </a:r>
            <a:r>
              <a:rPr lang="en-US" sz="2000" dirty="0" smtClean="0"/>
              <a:t>RIs</a:t>
            </a:r>
          </a:p>
          <a:p>
            <a:pPr lvl="1"/>
            <a:endParaRPr lang="en-US" sz="2000" dirty="0"/>
          </a:p>
          <a:p>
            <a:pPr marL="0" indent="0">
              <a:buNone/>
            </a:pPr>
            <a:r>
              <a:rPr lang="en-US" sz="2400" b="1" dirty="0"/>
              <a:t>Validator suite</a:t>
            </a:r>
          </a:p>
          <a:p>
            <a:pPr lvl="1"/>
            <a:r>
              <a:rPr lang="en-US" sz="2000" dirty="0"/>
              <a:t>Including online validator </a:t>
            </a:r>
            <a:r>
              <a:rPr lang="en-US" sz="2000" dirty="0" smtClean="0"/>
              <a:t>service</a:t>
            </a:r>
            <a:endParaRPr lang="en-US" sz="2000" dirty="0"/>
          </a:p>
        </p:txBody>
      </p:sp>
      <p:sp>
        <p:nvSpPr>
          <p:cNvPr id="2" name="Slide Number Placeholder 1"/>
          <p:cNvSpPr>
            <a:spLocks noGrp="1"/>
          </p:cNvSpPr>
          <p:nvPr>
            <p:ph type="sldNum" sz="quarter" idx="12"/>
          </p:nvPr>
        </p:nvSpPr>
        <p:spPr/>
        <p:txBody>
          <a:bodyPr/>
          <a:lstStyle/>
          <a:p>
            <a:fld id="{6F576E6A-F32A-4612-884C-86870357C6B4}" type="slidenum">
              <a:rPr lang="en-GB" smtClean="0"/>
              <a:t>25</a:t>
            </a:fld>
            <a:endParaRPr lang="en-GB"/>
          </a:p>
        </p:txBody>
      </p:sp>
      <p:sp>
        <p:nvSpPr>
          <p:cNvPr id="3" name="Title 2"/>
          <p:cNvSpPr>
            <a:spLocks noGrp="1"/>
          </p:cNvSpPr>
          <p:nvPr>
            <p:ph type="title"/>
          </p:nvPr>
        </p:nvSpPr>
        <p:spPr/>
        <p:txBody>
          <a:bodyPr/>
          <a:lstStyle/>
          <a:p>
            <a:r>
              <a:rPr lang="en-GB" dirty="0" smtClean="0"/>
              <a:t>Adoption and validation </a:t>
            </a:r>
            <a:endParaRPr lang="en-GB" dirty="0"/>
          </a:p>
        </p:txBody>
      </p:sp>
      <p:sp>
        <p:nvSpPr>
          <p:cNvPr id="5" name="Content Placeholder 3"/>
          <p:cNvSpPr txBox="1">
            <a:spLocks/>
          </p:cNvSpPr>
          <p:nvPr/>
        </p:nvSpPr>
        <p:spPr>
          <a:xfrm>
            <a:off x="6177773" y="2992613"/>
            <a:ext cx="5371507" cy="3173721"/>
          </a:xfrm>
          <a:prstGeom prst="rect">
            <a:avLst/>
          </a:prstGeom>
          <a:ln>
            <a:solidFill>
              <a:srgbClr val="F6791C"/>
            </a:solidFill>
          </a:ln>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Engage partners</a:t>
            </a:r>
          </a:p>
          <a:p>
            <a:pPr lvl="1"/>
            <a:r>
              <a:rPr lang="en-US" sz="2000" dirty="0" smtClean="0"/>
              <a:t>Get feedback</a:t>
            </a:r>
          </a:p>
          <a:p>
            <a:pPr lvl="1"/>
            <a:r>
              <a:rPr lang="en-US" sz="2000" dirty="0" smtClean="0"/>
              <a:t>Feasibility</a:t>
            </a:r>
          </a:p>
          <a:p>
            <a:pPr lvl="1"/>
            <a:r>
              <a:rPr lang="en-US" sz="2000" dirty="0" smtClean="0"/>
              <a:t>Technical correctness</a:t>
            </a:r>
          </a:p>
          <a:p>
            <a:pPr marL="0" indent="0">
              <a:buFont typeface="Arial" panose="020B0604020202020204" pitchFamily="34" charset="0"/>
              <a:buNone/>
            </a:pPr>
            <a:r>
              <a:rPr lang="en-US" sz="2400" b="1" dirty="0" smtClean="0"/>
              <a:t>Continuous cycle!</a:t>
            </a:r>
          </a:p>
          <a:p>
            <a:pPr lvl="1"/>
            <a:r>
              <a:rPr lang="en-US" sz="2000" i="1" dirty="0" smtClean="0"/>
              <a:t>Collect</a:t>
            </a:r>
            <a:r>
              <a:rPr lang="en-US" sz="2000" dirty="0" smtClean="0"/>
              <a:t> feedback from outside the project</a:t>
            </a:r>
          </a:p>
          <a:p>
            <a:pPr lvl="1"/>
            <a:r>
              <a:rPr lang="en-US" sz="2000" i="1" dirty="0" smtClean="0"/>
              <a:t>Provide </a:t>
            </a:r>
            <a:r>
              <a:rPr lang="en-US" sz="2000" dirty="0" smtClean="0"/>
              <a:t>feedback to technology and policy</a:t>
            </a:r>
            <a:endParaRPr lang="en-US" sz="2000" dirty="0"/>
          </a:p>
        </p:txBody>
      </p:sp>
      <p:sp>
        <p:nvSpPr>
          <p:cNvPr id="6" name="TextBox 5"/>
          <p:cNvSpPr txBox="1"/>
          <p:nvPr/>
        </p:nvSpPr>
        <p:spPr>
          <a:xfrm>
            <a:off x="4423144" y="1630415"/>
            <a:ext cx="4663393" cy="1015663"/>
          </a:xfrm>
          <a:prstGeom prst="rect">
            <a:avLst/>
          </a:prstGeom>
          <a:solidFill>
            <a:srgbClr val="F8D0B4"/>
          </a:solidFill>
        </p:spPr>
        <p:txBody>
          <a:bodyPr wrap="none" rtlCol="0">
            <a:spAutoFit/>
          </a:bodyPr>
          <a:lstStyle/>
          <a:p>
            <a:r>
              <a:rPr lang="en-US" sz="2000" b="1" dirty="0"/>
              <a:t>Start with:</a:t>
            </a:r>
          </a:p>
          <a:p>
            <a:pPr marL="285750" indent="-285750">
              <a:buFont typeface="Arial" panose="020B0604020202020204" pitchFamily="34" charset="0"/>
              <a:buChar char="•"/>
            </a:pPr>
            <a:r>
              <a:rPr lang="en-US" sz="2000" b="1" dirty="0"/>
              <a:t>WISE AUP and Privacy Notice across RIs</a:t>
            </a:r>
          </a:p>
          <a:p>
            <a:pPr marL="285750" indent="-285750">
              <a:buFont typeface="Arial" panose="020B0604020202020204" pitchFamily="34" charset="0"/>
              <a:buChar char="•"/>
            </a:pPr>
            <a:r>
              <a:rPr lang="en-US" sz="2000" b="1" dirty="0" err="1" smtClean="0"/>
              <a:t>OpenID</a:t>
            </a:r>
            <a:r>
              <a:rPr lang="en-US" sz="2000" b="1" dirty="0" smtClean="0"/>
              <a:t> Federations</a:t>
            </a:r>
            <a:endParaRPr lang="en-US" sz="2000" b="1" dirty="0"/>
          </a:p>
        </p:txBody>
      </p:sp>
      <p:sp>
        <p:nvSpPr>
          <p:cNvPr id="8" name="TextBox 7"/>
          <p:cNvSpPr txBox="1"/>
          <p:nvPr/>
        </p:nvSpPr>
        <p:spPr>
          <a:xfrm>
            <a:off x="157344" y="4727149"/>
            <a:ext cx="5658665" cy="1015663"/>
          </a:xfrm>
          <a:prstGeom prst="rect">
            <a:avLst/>
          </a:prstGeom>
          <a:solidFill>
            <a:srgbClr val="F8D0B4"/>
          </a:solidFill>
        </p:spPr>
        <p:txBody>
          <a:bodyPr wrap="none" rtlCol="0">
            <a:spAutoFit/>
          </a:bodyPr>
          <a:lstStyle/>
          <a:p>
            <a:pPr marL="285750" indent="-285750">
              <a:buFont typeface="Arial" panose="020B0604020202020204" pitchFamily="34" charset="0"/>
              <a:buChar char="•"/>
            </a:pPr>
            <a:r>
              <a:rPr lang="en-US" sz="2000" b="1" dirty="0" smtClean="0"/>
              <a:t>Validators </a:t>
            </a:r>
            <a:r>
              <a:rPr lang="en-US" sz="2000" b="1" dirty="0"/>
              <a:t>to test </a:t>
            </a:r>
            <a:r>
              <a:rPr lang="en-US" sz="2000" b="1" dirty="0" smtClean="0"/>
              <a:t>implementations of guidelines</a:t>
            </a:r>
            <a:endParaRPr lang="en-US" sz="2000" b="1" dirty="0"/>
          </a:p>
          <a:p>
            <a:pPr marL="285750" indent="-285750">
              <a:buFont typeface="Arial" panose="020B0604020202020204" pitchFamily="34" charset="0"/>
              <a:buChar char="•"/>
            </a:pPr>
            <a:r>
              <a:rPr lang="en-US" sz="2000" b="1" dirty="0"/>
              <a:t>Online validation service available to all</a:t>
            </a:r>
          </a:p>
          <a:p>
            <a:pPr marL="285750" indent="-285750">
              <a:buFont typeface="Arial" panose="020B0604020202020204" pitchFamily="34" charset="0"/>
              <a:buChar char="•"/>
            </a:pPr>
            <a:r>
              <a:rPr lang="en-US" sz="2000" b="1" dirty="0"/>
              <a:t>Collaboration with AEGIS to test participating RIs</a:t>
            </a:r>
          </a:p>
        </p:txBody>
      </p:sp>
    </p:spTree>
    <p:extLst>
      <p:ext uri="{BB962C8B-B14F-4D97-AF65-F5344CB8AC3E}">
        <p14:creationId xmlns:p14="http://schemas.microsoft.com/office/powerpoint/2010/main" val="253631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26</a:t>
            </a:fld>
            <a:endParaRPr lang="en-GB"/>
          </a:p>
        </p:txBody>
      </p:sp>
      <p:sp>
        <p:nvSpPr>
          <p:cNvPr id="3" name="Title 2"/>
          <p:cNvSpPr>
            <a:spLocks noGrp="1"/>
          </p:cNvSpPr>
          <p:nvPr>
            <p:ph type="title"/>
          </p:nvPr>
        </p:nvSpPr>
        <p:spPr/>
        <p:txBody>
          <a:bodyPr/>
          <a:lstStyle/>
          <a:p>
            <a:r>
              <a:rPr lang="en-GB" dirty="0"/>
              <a:t>Compendium and Recommendations</a:t>
            </a:r>
          </a:p>
        </p:txBody>
      </p:sp>
      <p:sp>
        <p:nvSpPr>
          <p:cNvPr id="4" name="Google Shape;117;p2"/>
          <p:cNvSpPr txBox="1"/>
          <p:nvPr/>
        </p:nvSpPr>
        <p:spPr>
          <a:xfrm>
            <a:off x="455702" y="1691025"/>
            <a:ext cx="10951800" cy="47858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dirty="0" smtClean="0">
                <a:solidFill>
                  <a:srgbClr val="F6791C"/>
                </a:solidFill>
                <a:latin typeface="Calibri"/>
                <a:ea typeface="Calibri"/>
                <a:cs typeface="Calibri"/>
                <a:sym typeface="Calibri"/>
              </a:rPr>
              <a:t>In the ‘2</a:t>
            </a:r>
            <a:r>
              <a:rPr lang="en-GB" sz="2800" b="1" baseline="30000" dirty="0" smtClean="0">
                <a:solidFill>
                  <a:srgbClr val="F6791C"/>
                </a:solidFill>
                <a:latin typeface="Calibri"/>
                <a:ea typeface="Calibri"/>
                <a:cs typeface="Calibri"/>
                <a:sym typeface="Calibri"/>
              </a:rPr>
              <a:t>nd</a:t>
            </a:r>
            <a:r>
              <a:rPr lang="en-GB" sz="2800" b="1" dirty="0" smtClean="0">
                <a:solidFill>
                  <a:srgbClr val="F6791C"/>
                </a:solidFill>
                <a:latin typeface="Calibri"/>
                <a:ea typeface="Calibri"/>
                <a:cs typeface="Calibri"/>
                <a:sym typeface="Calibri"/>
              </a:rPr>
              <a:t> year’ of climbing the tree </a:t>
            </a:r>
            <a:r>
              <a:rPr lang="en-GB" sz="2800" dirty="0" smtClean="0">
                <a:solidFill>
                  <a:srgbClr val="F6791C"/>
                </a:solidFill>
                <a:latin typeface="Calibri"/>
                <a:ea typeface="Calibri"/>
                <a:cs typeface="Calibri"/>
                <a:sym typeface="Calibri"/>
              </a:rPr>
              <a:t>(April </a:t>
            </a:r>
            <a:r>
              <a:rPr lang="en-GB" sz="2800" dirty="0">
                <a:solidFill>
                  <a:srgbClr val="F6791C"/>
                </a:solidFill>
                <a:latin typeface="Calibri"/>
                <a:ea typeface="Calibri"/>
                <a:cs typeface="Calibri"/>
                <a:sym typeface="Calibri"/>
              </a:rPr>
              <a:t>2025 - February </a:t>
            </a:r>
            <a:r>
              <a:rPr lang="en-GB" sz="2800" dirty="0" smtClean="0">
                <a:solidFill>
                  <a:srgbClr val="F6791C"/>
                </a:solidFill>
                <a:latin typeface="Calibri"/>
                <a:ea typeface="Calibri"/>
                <a:cs typeface="Calibri"/>
                <a:sym typeface="Calibri"/>
              </a:rPr>
              <a:t>2026)</a:t>
            </a:r>
          </a:p>
          <a:p>
            <a:pPr marL="0" lvl="0" indent="0" algn="l" rtl="0">
              <a:lnSpc>
                <a:spcPct val="115000"/>
              </a:lnSpc>
              <a:spcBef>
                <a:spcPts val="0"/>
              </a:spcBef>
              <a:spcAft>
                <a:spcPts val="0"/>
              </a:spcAft>
              <a:buNone/>
            </a:pPr>
            <a:endParaRPr sz="2200" b="1" dirty="0">
              <a:solidFill>
                <a:srgbClr val="004360"/>
              </a:solidFill>
              <a:latin typeface="Calibri"/>
              <a:ea typeface="Calibri"/>
              <a:cs typeface="Calibri"/>
              <a:sym typeface="Calibri"/>
            </a:endParaRPr>
          </a:p>
          <a:p>
            <a:pPr marL="0" lvl="0" indent="0" algn="l" rtl="0">
              <a:lnSpc>
                <a:spcPct val="115000"/>
              </a:lnSpc>
              <a:spcBef>
                <a:spcPts val="0"/>
              </a:spcBef>
              <a:spcAft>
                <a:spcPts val="0"/>
              </a:spcAft>
              <a:buNone/>
            </a:pPr>
            <a:r>
              <a:rPr lang="en-GB" sz="2800" dirty="0" smtClean="0">
                <a:solidFill>
                  <a:srgbClr val="004360"/>
                </a:solidFill>
                <a:latin typeface="Calibri"/>
                <a:ea typeface="Calibri"/>
                <a:cs typeface="Calibri"/>
                <a:sym typeface="Calibri"/>
              </a:rPr>
              <a:t>Publish the </a:t>
            </a:r>
            <a:r>
              <a:rPr lang="en-GB" sz="2800" b="1" dirty="0" smtClean="0">
                <a:solidFill>
                  <a:srgbClr val="004360"/>
                </a:solidFill>
                <a:latin typeface="Calibri"/>
                <a:ea typeface="Calibri"/>
                <a:cs typeface="Calibri"/>
                <a:sym typeface="Calibri"/>
              </a:rPr>
              <a:t>compendium </a:t>
            </a:r>
            <a:r>
              <a:rPr lang="en-GB" sz="2800" b="1" dirty="0">
                <a:solidFill>
                  <a:srgbClr val="004360"/>
                </a:solidFill>
                <a:latin typeface="Calibri"/>
                <a:ea typeface="Calibri"/>
                <a:cs typeface="Calibri"/>
                <a:sym typeface="Calibri"/>
              </a:rPr>
              <a:t>of AARC best practices</a:t>
            </a:r>
            <a:r>
              <a:rPr lang="en-GB" sz="2800" dirty="0">
                <a:solidFill>
                  <a:srgbClr val="004360"/>
                </a:solidFill>
                <a:latin typeface="Calibri"/>
                <a:ea typeface="Calibri"/>
                <a:cs typeface="Calibri"/>
                <a:sym typeface="Calibri"/>
              </a:rPr>
              <a:t> </a:t>
            </a:r>
            <a:r>
              <a:rPr lang="en-GB" sz="2800" dirty="0" smtClean="0">
                <a:solidFill>
                  <a:srgbClr val="004360"/>
                </a:solidFill>
                <a:latin typeface="Calibri"/>
                <a:ea typeface="Calibri"/>
                <a:cs typeface="Calibri"/>
                <a:sym typeface="Calibri"/>
              </a:rPr>
              <a:t/>
            </a:r>
            <a:br>
              <a:rPr lang="en-GB" sz="2800" dirty="0" smtClean="0">
                <a:solidFill>
                  <a:srgbClr val="004360"/>
                </a:solidFill>
                <a:latin typeface="Calibri"/>
                <a:ea typeface="Calibri"/>
                <a:cs typeface="Calibri"/>
                <a:sym typeface="Calibri"/>
              </a:rPr>
            </a:br>
            <a:r>
              <a:rPr lang="en-GB" sz="2800" dirty="0" smtClean="0">
                <a:solidFill>
                  <a:srgbClr val="004360"/>
                </a:solidFill>
                <a:latin typeface="Calibri"/>
                <a:ea typeface="Calibri"/>
                <a:cs typeface="Calibri"/>
                <a:sym typeface="Calibri"/>
              </a:rPr>
              <a:t>and </a:t>
            </a:r>
            <a:r>
              <a:rPr lang="en-GB" sz="2800" b="1" dirty="0">
                <a:solidFill>
                  <a:srgbClr val="004360"/>
                </a:solidFill>
                <a:latin typeface="Calibri"/>
                <a:ea typeface="Calibri"/>
                <a:cs typeface="Calibri"/>
                <a:sym typeface="Calibri"/>
              </a:rPr>
              <a:t>deliver </a:t>
            </a:r>
            <a:r>
              <a:rPr lang="en-GB" sz="2800" b="1" dirty="0" smtClean="0">
                <a:solidFill>
                  <a:srgbClr val="004360"/>
                </a:solidFill>
                <a:latin typeface="Calibri"/>
                <a:ea typeface="Calibri"/>
                <a:cs typeface="Calibri"/>
                <a:sym typeface="Calibri"/>
              </a:rPr>
              <a:t>recommendations </a:t>
            </a:r>
            <a:r>
              <a:rPr lang="en-GB" sz="2800" dirty="0">
                <a:solidFill>
                  <a:srgbClr val="004360"/>
                </a:solidFill>
                <a:latin typeface="Calibri"/>
                <a:ea typeface="Calibri"/>
                <a:cs typeface="Calibri"/>
                <a:sym typeface="Calibri"/>
              </a:rPr>
              <a:t>for a common long-term strategy </a:t>
            </a:r>
            <a:r>
              <a:rPr lang="en-GB" sz="2800" dirty="0" smtClean="0">
                <a:solidFill>
                  <a:srgbClr val="004360"/>
                </a:solidFill>
                <a:latin typeface="Calibri"/>
                <a:ea typeface="Calibri"/>
                <a:cs typeface="Calibri"/>
                <a:sym typeface="Calibri"/>
              </a:rPr>
              <a:t/>
            </a:r>
            <a:br>
              <a:rPr lang="en-GB" sz="2800" dirty="0" smtClean="0">
                <a:solidFill>
                  <a:srgbClr val="004360"/>
                </a:solidFill>
                <a:latin typeface="Calibri"/>
                <a:ea typeface="Calibri"/>
                <a:cs typeface="Calibri"/>
                <a:sym typeface="Calibri"/>
              </a:rPr>
            </a:br>
            <a:r>
              <a:rPr lang="en-GB" sz="2800" dirty="0" smtClean="0">
                <a:solidFill>
                  <a:srgbClr val="004360"/>
                </a:solidFill>
                <a:latin typeface="Calibri"/>
                <a:ea typeface="Calibri"/>
                <a:cs typeface="Calibri"/>
                <a:sym typeface="Calibri"/>
              </a:rPr>
              <a:t>for </a:t>
            </a:r>
            <a:r>
              <a:rPr lang="en-GB" sz="2800" dirty="0">
                <a:solidFill>
                  <a:srgbClr val="004360"/>
                </a:solidFill>
                <a:latin typeface="Calibri"/>
                <a:ea typeface="Calibri"/>
                <a:cs typeface="Calibri"/>
                <a:sym typeface="Calibri"/>
              </a:rPr>
              <a:t>AAI services in pan-European Research Infrastructures in </a:t>
            </a:r>
            <a:r>
              <a:rPr lang="en-GB" sz="2800" dirty="0" smtClean="0">
                <a:solidFill>
                  <a:srgbClr val="004360"/>
                </a:solidFill>
                <a:latin typeface="Calibri"/>
                <a:ea typeface="Calibri"/>
                <a:cs typeface="Calibri"/>
                <a:sym typeface="Calibri"/>
              </a:rPr>
              <a:t>Europe </a:t>
            </a:r>
          </a:p>
          <a:p>
            <a:pPr marL="0" lvl="0" indent="0" algn="l" rtl="0">
              <a:lnSpc>
                <a:spcPct val="115000"/>
              </a:lnSpc>
              <a:spcBef>
                <a:spcPts val="0"/>
              </a:spcBef>
              <a:spcAft>
                <a:spcPts val="0"/>
              </a:spcAft>
              <a:buNone/>
            </a:pPr>
            <a:endParaRPr lang="en-GB" sz="14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based on the use case input </a:t>
            </a:r>
            <a:r>
              <a:rPr lang="en-GB" sz="2800" dirty="0" smtClean="0">
                <a:solidFill>
                  <a:srgbClr val="004360"/>
                </a:solidFill>
                <a:latin typeface="Calibri"/>
                <a:ea typeface="Calibri"/>
                <a:cs typeface="Calibri"/>
                <a:sym typeface="Wingdings" panose="05000000000000000000" pitchFamily="2" charset="2"/>
              </a:rPr>
              <a:t></a:t>
            </a:r>
            <a:endParaRPr lang="en-GB" sz="28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promotes proposed approach from architecture and policy activities</a:t>
            </a: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iterate with the infrastructures at large to produce </a:t>
            </a:r>
            <a:r>
              <a:rPr lang="en-GB" sz="2800" dirty="0">
                <a:solidFill>
                  <a:srgbClr val="004360"/>
                </a:solidFill>
                <a:latin typeface="Calibri"/>
                <a:ea typeface="Calibri"/>
                <a:cs typeface="Calibri"/>
                <a:sym typeface="Calibri"/>
              </a:rPr>
              <a:t>the final </a:t>
            </a:r>
            <a:r>
              <a:rPr lang="en-GB" sz="2800" dirty="0" smtClean="0">
                <a:solidFill>
                  <a:srgbClr val="004360"/>
                </a:solidFill>
                <a:latin typeface="Calibri"/>
                <a:ea typeface="Calibri"/>
                <a:cs typeface="Calibri"/>
                <a:sym typeface="Calibri"/>
              </a:rPr>
              <a:t>version</a:t>
            </a:r>
          </a:p>
          <a:p>
            <a:pPr marL="0" lvl="0" indent="0" algn="l" rtl="0">
              <a:lnSpc>
                <a:spcPct val="115000"/>
              </a:lnSpc>
              <a:spcBef>
                <a:spcPts val="0"/>
              </a:spcBef>
              <a:spcAft>
                <a:spcPts val="0"/>
              </a:spcAft>
              <a:buNone/>
            </a:pPr>
            <a:endParaRPr sz="2800" dirty="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2072263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2" name="Content Placeholder 1"/>
          <p:cNvSpPr>
            <a:spLocks noGrp="1"/>
          </p:cNvSpPr>
          <p:nvPr>
            <p:ph type="body" sz="quarter" idx="13"/>
          </p:nvPr>
        </p:nvSpPr>
        <p:spPr/>
        <p:txBody>
          <a:bodyPr>
            <a:normAutofit/>
          </a:bodyPr>
          <a:lstStyle/>
          <a:p>
            <a:pPr marL="0" indent="0">
              <a:buNone/>
            </a:pPr>
            <a:r>
              <a:rPr lang="en-GB" sz="3200" b="1" dirty="0" smtClean="0">
                <a:solidFill>
                  <a:srgbClr val="F6791C"/>
                </a:solidFill>
              </a:rPr>
              <a:t>Let’s climb the tree together!</a:t>
            </a:r>
            <a:endParaRPr lang="en-GB" sz="3200" b="1" dirty="0">
              <a:solidFill>
                <a:srgbClr val="F6791C"/>
              </a:solidFill>
            </a:endParaRPr>
          </a:p>
        </p:txBody>
      </p:sp>
      <p:sp>
        <p:nvSpPr>
          <p:cNvPr id="5" name="Title 4"/>
          <p:cNvSpPr>
            <a:spLocks noGrp="1"/>
          </p:cNvSpPr>
          <p:nvPr>
            <p:ph type="title"/>
          </p:nvPr>
        </p:nvSpPr>
        <p:spPr/>
        <p:txBody>
          <a:bodyPr/>
          <a:lstStyle/>
          <a:p>
            <a:r>
              <a:rPr lang="en-GB" dirty="0" smtClean="0"/>
              <a:t>Let’s climb the AARC TREE together!</a:t>
            </a:r>
            <a:endParaRPr lang="en-GB" dirty="0"/>
          </a:p>
        </p:txBody>
      </p:sp>
      <p:sp>
        <p:nvSpPr>
          <p:cNvPr id="7" name="TextBox 6"/>
          <p:cNvSpPr txBox="1"/>
          <p:nvPr/>
        </p:nvSpPr>
        <p:spPr>
          <a:xfrm>
            <a:off x="6879479" y="3055749"/>
            <a:ext cx="3768065" cy="646331"/>
          </a:xfrm>
          <a:prstGeom prst="rect">
            <a:avLst/>
          </a:prstGeom>
          <a:noFill/>
        </p:spPr>
        <p:txBody>
          <a:bodyPr wrap="square" rtlCol="0">
            <a:spAutoFit/>
          </a:bodyPr>
          <a:lstStyle/>
          <a:p>
            <a:r>
              <a:rPr lang="en-GB" sz="1200" dirty="0" smtClean="0">
                <a:solidFill>
                  <a:srgbClr val="003F5E"/>
                </a:solidFill>
              </a:rPr>
              <a:t>Image generated by Adobe Firefly 2 with the text prompt</a:t>
            </a:r>
          </a:p>
          <a:p>
            <a:r>
              <a:rPr lang="en-GB" sz="1200" dirty="0" smtClean="0">
                <a:solidFill>
                  <a:srgbClr val="003F5E"/>
                </a:solidFill>
              </a:rPr>
              <a:t>“</a:t>
            </a:r>
            <a:r>
              <a:rPr lang="en-US" sz="1200" dirty="0">
                <a:solidFill>
                  <a:srgbClr val="003F5E"/>
                </a:solidFill>
              </a:rPr>
              <a:t>image of a broad-leaved lemon tree with a person sitting below it leaning against the trunk in the </a:t>
            </a:r>
            <a:r>
              <a:rPr lang="en-US" sz="1200" dirty="0" smtClean="0">
                <a:solidFill>
                  <a:srgbClr val="003F5E"/>
                </a:solidFill>
              </a:rPr>
              <a:t>sunshade”</a:t>
            </a:r>
            <a:endParaRPr lang="en-GB" sz="1200" dirty="0">
              <a:solidFill>
                <a:srgbClr val="003F5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108468"/>
            <a:ext cx="6288821" cy="3593612"/>
          </a:xfrm>
          <a:prstGeom prst="rect">
            <a:avLst/>
          </a:prstGeom>
        </p:spPr>
      </p:pic>
    </p:spTree>
    <p:extLst>
      <p:ext uri="{BB962C8B-B14F-4D97-AF65-F5344CB8AC3E}">
        <p14:creationId xmlns:p14="http://schemas.microsoft.com/office/powerpoint/2010/main" val="62667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
        <p:nvSpPr>
          <p:cNvPr id="3" name="TextBox 2"/>
          <p:cNvSpPr txBox="1"/>
          <p:nvPr/>
        </p:nvSpPr>
        <p:spPr>
          <a:xfrm>
            <a:off x="180752" y="191385"/>
            <a:ext cx="4997303" cy="1384995"/>
          </a:xfrm>
          <a:prstGeom prst="rect">
            <a:avLst/>
          </a:prstGeom>
          <a:noFill/>
        </p:spPr>
        <p:txBody>
          <a:bodyPr wrap="square" rtlCol="0">
            <a:spAutoFit/>
          </a:bodyPr>
          <a:lstStyle/>
          <a:p>
            <a:r>
              <a:rPr lang="en-GB" sz="1400" dirty="0" smtClean="0">
                <a:solidFill>
                  <a:schemeClr val="bg1">
                    <a:lumMod val="85000"/>
                  </a:schemeClr>
                </a:solidFill>
              </a:rPr>
              <a:t>Thanks to the AARC Community, including folk from whom I re-used graphics and material in this overview. In random order: </a:t>
            </a:r>
            <a:r>
              <a:rPr lang="en-GB" sz="1400" dirty="0" err="1" smtClean="0">
                <a:solidFill>
                  <a:schemeClr val="bg1">
                    <a:lumMod val="85000"/>
                  </a:schemeClr>
                </a:solidFill>
              </a:rPr>
              <a:t>Licia</a:t>
            </a:r>
            <a:r>
              <a:rPr lang="en-GB" sz="1400" dirty="0" smtClean="0">
                <a:solidFill>
                  <a:schemeClr val="bg1">
                    <a:lumMod val="85000"/>
                  </a:schemeClr>
                </a:solidFill>
              </a:rPr>
              <a:t> Florio, Nicolas </a:t>
            </a:r>
            <a:r>
              <a:rPr lang="en-GB" sz="1400" dirty="0" err="1" smtClean="0">
                <a:solidFill>
                  <a:schemeClr val="bg1">
                    <a:lumMod val="85000"/>
                  </a:schemeClr>
                </a:solidFill>
              </a:rPr>
              <a:t>Liampotis</a:t>
            </a:r>
            <a:r>
              <a:rPr lang="en-GB" sz="1400" dirty="0" smtClean="0">
                <a:solidFill>
                  <a:schemeClr val="bg1">
                    <a:lumMod val="85000"/>
                  </a:schemeClr>
                </a:solidFill>
              </a:rPr>
              <a:t>, Christos </a:t>
            </a:r>
            <a:r>
              <a:rPr lang="en-GB" sz="1400" dirty="0" err="1" smtClean="0">
                <a:solidFill>
                  <a:schemeClr val="bg1">
                    <a:lumMod val="85000"/>
                  </a:schemeClr>
                </a:solidFill>
              </a:rPr>
              <a:t>Kanellopoulos</a:t>
            </a:r>
            <a:r>
              <a:rPr lang="en-GB" sz="1400" dirty="0" smtClean="0">
                <a:solidFill>
                  <a:schemeClr val="bg1">
                    <a:lumMod val="85000"/>
                  </a:schemeClr>
                </a:solidFill>
              </a:rPr>
              <a:t>, Marina </a:t>
            </a:r>
            <a:r>
              <a:rPr lang="en-GB" sz="1400" dirty="0" err="1" smtClean="0">
                <a:solidFill>
                  <a:schemeClr val="bg1">
                    <a:lumMod val="85000"/>
                  </a:schemeClr>
                </a:solidFill>
              </a:rPr>
              <a:t>Adomeit</a:t>
            </a:r>
            <a:r>
              <a:rPr lang="en-GB" sz="1400" dirty="0" smtClean="0">
                <a:solidFill>
                  <a:schemeClr val="bg1">
                    <a:lumMod val="85000"/>
                  </a:schemeClr>
                </a:solidFill>
              </a:rPr>
              <a:t>, Janos </a:t>
            </a:r>
            <a:r>
              <a:rPr lang="en-GB" sz="1400" dirty="0" err="1" smtClean="0">
                <a:solidFill>
                  <a:schemeClr val="bg1">
                    <a:lumMod val="85000"/>
                  </a:schemeClr>
                </a:solidFill>
              </a:rPr>
              <a:t>Mohacsi</a:t>
            </a:r>
            <a:r>
              <a:rPr lang="en-GB" sz="1400" dirty="0" smtClean="0">
                <a:solidFill>
                  <a:schemeClr val="bg1">
                    <a:lumMod val="85000"/>
                  </a:schemeClr>
                </a:solidFill>
              </a:rPr>
              <a:t>, </a:t>
            </a:r>
            <a:r>
              <a:rPr lang="en-GB" sz="1400" dirty="0" err="1" smtClean="0">
                <a:solidFill>
                  <a:schemeClr val="bg1">
                    <a:lumMod val="85000"/>
                  </a:schemeClr>
                </a:solidFill>
              </a:rPr>
              <a:t>Ilaria</a:t>
            </a:r>
            <a:r>
              <a:rPr lang="en-GB" sz="1400" dirty="0" smtClean="0">
                <a:solidFill>
                  <a:schemeClr val="bg1">
                    <a:lumMod val="85000"/>
                  </a:schemeClr>
                </a:solidFill>
              </a:rPr>
              <a:t> Fava, </a:t>
            </a:r>
            <a:r>
              <a:rPr lang="en-GB" sz="1400" dirty="0" err="1" smtClean="0">
                <a:solidFill>
                  <a:schemeClr val="bg1">
                    <a:lumMod val="85000"/>
                  </a:schemeClr>
                </a:solidFill>
              </a:rPr>
              <a:t>Slavek</a:t>
            </a:r>
            <a:r>
              <a:rPr lang="en-GB" sz="1400" dirty="0" smtClean="0">
                <a:solidFill>
                  <a:schemeClr val="bg1">
                    <a:lumMod val="85000"/>
                  </a:schemeClr>
                </a:solidFill>
              </a:rPr>
              <a:t> </a:t>
            </a:r>
            <a:r>
              <a:rPr lang="en-GB" sz="1400" dirty="0" err="1" smtClean="0">
                <a:solidFill>
                  <a:schemeClr val="bg1">
                    <a:lumMod val="85000"/>
                  </a:schemeClr>
                </a:solidFill>
              </a:rPr>
              <a:t>Licehammer</a:t>
            </a:r>
            <a:r>
              <a:rPr lang="en-GB" sz="1400" dirty="0" smtClean="0">
                <a:solidFill>
                  <a:schemeClr val="bg1">
                    <a:lumMod val="85000"/>
                  </a:schemeClr>
                </a:solidFill>
              </a:rPr>
              <a:t>, Dave Kelsey, Ian Neilson, Marcus </a:t>
            </a:r>
            <a:r>
              <a:rPr lang="en-GB" sz="1400" dirty="0" err="1" smtClean="0">
                <a:solidFill>
                  <a:schemeClr val="bg1">
                    <a:lumMod val="85000"/>
                  </a:schemeClr>
                </a:solidFill>
              </a:rPr>
              <a:t>Hardt</a:t>
            </a:r>
            <a:r>
              <a:rPr lang="en-GB" sz="1400" dirty="0" smtClean="0">
                <a:solidFill>
                  <a:schemeClr val="bg1">
                    <a:lumMod val="85000"/>
                  </a:schemeClr>
                </a:solidFill>
              </a:rPr>
              <a:t>, Mischa Salle, Hannah Short, and Maarten </a:t>
            </a:r>
            <a:r>
              <a:rPr lang="en-GB" sz="1400" dirty="0" err="1" smtClean="0">
                <a:solidFill>
                  <a:schemeClr val="bg1">
                    <a:lumMod val="85000"/>
                  </a:schemeClr>
                </a:solidFill>
              </a:rPr>
              <a:t>Kremers</a:t>
            </a:r>
            <a:r>
              <a:rPr lang="en-GB" sz="1400" dirty="0" smtClean="0">
                <a:solidFill>
                  <a:schemeClr val="bg1">
                    <a:lumMod val="85000"/>
                  </a:schemeClr>
                </a:solidFill>
              </a:rPr>
              <a:t>.</a:t>
            </a:r>
            <a:endParaRPr lang="en-GB" sz="1400" dirty="0">
              <a:solidFill>
                <a:schemeClr val="bg1">
                  <a:lumMod val="85000"/>
                </a:schemeClr>
              </a:solidFill>
            </a:endParaRPr>
          </a:p>
        </p:txBody>
      </p:sp>
    </p:spTree>
    <p:extLst>
      <p:ext uri="{BB962C8B-B14F-4D97-AF65-F5344CB8AC3E}">
        <p14:creationId xmlns:p14="http://schemas.microsoft.com/office/powerpoint/2010/main" val="44192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7f26ee30aa_0_5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3</a:t>
            </a:fld>
            <a:endParaRPr/>
          </a:p>
        </p:txBody>
      </p:sp>
      <p:sp>
        <p:nvSpPr>
          <p:cNvPr id="340" name="Google Shape;340;g27f26ee30aa_0_5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a:t>The Community AAI and the Infrastructure Proxy: definition </a:t>
            </a:r>
            <a:endParaRPr/>
          </a:p>
          <a:p>
            <a:pPr marL="0" lvl="0" indent="0" algn="l" rtl="0">
              <a:lnSpc>
                <a:spcPct val="90000"/>
              </a:lnSpc>
              <a:spcBef>
                <a:spcPts val="0"/>
              </a:spcBef>
              <a:spcAft>
                <a:spcPts val="0"/>
              </a:spcAft>
              <a:buSzPts val="1800"/>
              <a:buNone/>
            </a:pPr>
            <a:endParaRPr/>
          </a:p>
        </p:txBody>
      </p:sp>
      <p:sp>
        <p:nvSpPr>
          <p:cNvPr id="341" name="Google Shape;341;g27f26ee30aa_0_56"/>
          <p:cNvSpPr/>
          <p:nvPr/>
        </p:nvSpPr>
        <p:spPr>
          <a:xfrm>
            <a:off x="5629400" y="3813975"/>
            <a:ext cx="6173400" cy="2382600"/>
          </a:xfrm>
          <a:prstGeom prst="roundRect">
            <a:avLst>
              <a:gd name="adj" fmla="val 16667"/>
            </a:avLst>
          </a:prstGeom>
          <a:solidFill>
            <a:srgbClr val="F57B20">
              <a:alpha val="1921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rgbClr val="004360"/>
                </a:solidFill>
                <a:latin typeface="Calibri"/>
                <a:ea typeface="Calibri"/>
                <a:cs typeface="Calibri"/>
                <a:sym typeface="Calibri"/>
              </a:rPr>
              <a:t>Infrastructure Proxy</a:t>
            </a:r>
            <a:endParaRPr sz="1800" b="1" i="0" u="none" strike="noStrike" cap="none">
              <a:solidFill>
                <a:srgbClr val="00436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Infrastructure Proxy, enables Infrastructures with a large number of resources, to provide them through a single integration point, where the Infrastructure can maintain centrally all the relevant Policies and business logic for making available these resources to multiple communities</a:t>
            </a:r>
            <a:endParaRPr sz="1800" b="0" i="0" u="none" strike="noStrike" cap="none">
              <a:solidFill>
                <a:srgbClr val="000000"/>
              </a:solidFill>
              <a:latin typeface="Arial"/>
              <a:ea typeface="Arial"/>
              <a:cs typeface="Arial"/>
              <a:sym typeface="Arial"/>
            </a:endParaRPr>
          </a:p>
        </p:txBody>
      </p:sp>
      <p:sp>
        <p:nvSpPr>
          <p:cNvPr id="342" name="Google Shape;342;g27f26ee30aa_0_56"/>
          <p:cNvSpPr/>
          <p:nvPr/>
        </p:nvSpPr>
        <p:spPr>
          <a:xfrm>
            <a:off x="5629400" y="1527150"/>
            <a:ext cx="6021000" cy="2160000"/>
          </a:xfrm>
          <a:prstGeom prst="roundRect">
            <a:avLst>
              <a:gd name="adj" fmla="val 16667"/>
            </a:avLst>
          </a:prstGeom>
          <a:solidFill>
            <a:srgbClr val="004360">
              <a:alpha val="17254"/>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accent2"/>
                </a:solidFill>
                <a:latin typeface="Calibri"/>
                <a:ea typeface="Calibri"/>
                <a:cs typeface="Calibri"/>
                <a:sym typeface="Calibri"/>
              </a:rPr>
              <a:t>Community AAI</a:t>
            </a:r>
            <a:endParaRPr sz="1800" b="1"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purpose of the Community AAI is to streamline researchers’ access to services, both those provided by their own infrastructure as well as the services provided by infrastructures that are shared with other communities.</a:t>
            </a:r>
            <a:endParaRPr sz="1800" b="0" i="0" u="none" strike="noStrike" cap="none">
              <a:solidFill>
                <a:schemeClr val="dk1"/>
              </a:solidFill>
              <a:latin typeface="Calibri"/>
              <a:ea typeface="Calibri"/>
              <a:cs typeface="Calibri"/>
              <a:sym typeface="Calibri"/>
            </a:endParaRPr>
          </a:p>
        </p:txBody>
      </p:sp>
      <p:pic>
        <p:nvPicPr>
          <p:cNvPr id="343" name="Google Shape;343;g27f26ee30aa_0_56"/>
          <p:cNvPicPr preferRelativeResize="0"/>
          <p:nvPr/>
        </p:nvPicPr>
        <p:blipFill rotWithShape="1">
          <a:blip r:embed="rId3">
            <a:alphaModFix/>
          </a:blip>
          <a:srcRect r="3900"/>
          <a:stretch/>
        </p:blipFill>
        <p:spPr>
          <a:xfrm>
            <a:off x="258800" y="1527150"/>
            <a:ext cx="4520200" cy="4331851"/>
          </a:xfrm>
          <a:prstGeom prst="rect">
            <a:avLst/>
          </a:prstGeom>
          <a:noFill/>
          <a:ln>
            <a:noFill/>
          </a:ln>
        </p:spPr>
      </p:pic>
      <p:sp>
        <p:nvSpPr>
          <p:cNvPr id="344" name="Google Shape;344;g27f26ee30aa_0_56"/>
          <p:cNvSpPr/>
          <p:nvPr/>
        </p:nvSpPr>
        <p:spPr>
          <a:xfrm>
            <a:off x="2983500" y="2588100"/>
            <a:ext cx="2654552" cy="759919"/>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19050" cap="flat" cmpd="sng">
            <a:solidFill>
              <a:srgbClr val="0043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27f26ee30aa_0_56"/>
          <p:cNvSpPr/>
          <p:nvPr/>
        </p:nvSpPr>
        <p:spPr>
          <a:xfrm rot="10800000" flipH="1">
            <a:off x="4414500" y="4306544"/>
            <a:ext cx="1228580" cy="539955"/>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28575" cap="flat" cmpd="sng">
            <a:solidFill>
              <a:srgbClr val="F57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70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4</a:t>
            </a:fld>
            <a:endParaRPr lang="en-GB"/>
          </a:p>
        </p:txBody>
      </p:sp>
      <p:sp>
        <p:nvSpPr>
          <p:cNvPr id="3" name="Title 2"/>
          <p:cNvSpPr>
            <a:spLocks noGrp="1"/>
          </p:cNvSpPr>
          <p:nvPr>
            <p:ph type="title"/>
          </p:nvPr>
        </p:nvSpPr>
        <p:spPr/>
        <p:txBody>
          <a:bodyPr/>
          <a:lstStyle/>
          <a:p>
            <a:r>
              <a:rPr lang="en-GB" dirty="0" smtClean="0"/>
              <a:t>Interoperability – more than just the nice colours</a:t>
            </a:r>
            <a:endParaRPr lang="en-GB" dirty="0"/>
          </a:p>
        </p:txBody>
      </p:sp>
      <p:pic>
        <p:nvPicPr>
          <p:cNvPr id="4" name="Google Shape;216;g27f26ee30aa_0_106"/>
          <p:cNvPicPr preferRelativeResize="0"/>
          <p:nvPr/>
        </p:nvPicPr>
        <p:blipFill rotWithShape="1">
          <a:blip r:embed="rId2">
            <a:alphaModFix/>
          </a:blip>
          <a:srcRect/>
          <a:stretch/>
        </p:blipFill>
        <p:spPr>
          <a:xfrm>
            <a:off x="703350" y="1400350"/>
            <a:ext cx="6226000" cy="4850150"/>
          </a:xfrm>
          <a:prstGeom prst="rect">
            <a:avLst/>
          </a:prstGeom>
          <a:noFill/>
          <a:ln>
            <a:noFill/>
          </a:ln>
        </p:spPr>
      </p:pic>
      <p:pic>
        <p:nvPicPr>
          <p:cNvPr id="5" name="Google Shape;217;g27f26ee30aa_0_106"/>
          <p:cNvPicPr preferRelativeResize="0"/>
          <p:nvPr/>
        </p:nvPicPr>
        <p:blipFill rotWithShape="1">
          <a:blip r:embed="rId3">
            <a:alphaModFix/>
          </a:blip>
          <a:srcRect/>
          <a:stretch/>
        </p:blipFill>
        <p:spPr>
          <a:xfrm>
            <a:off x="9276548" y="3065769"/>
            <a:ext cx="2752523" cy="3340250"/>
          </a:xfrm>
          <a:prstGeom prst="rect">
            <a:avLst/>
          </a:prstGeom>
          <a:noFill/>
          <a:ln>
            <a:noFill/>
          </a:ln>
        </p:spPr>
      </p:pic>
      <p:pic>
        <p:nvPicPr>
          <p:cNvPr id="6" name="Google Shape;218;g27f26ee30aa_0_106"/>
          <p:cNvPicPr preferRelativeResize="0"/>
          <p:nvPr/>
        </p:nvPicPr>
        <p:blipFill rotWithShape="1">
          <a:blip r:embed="rId4">
            <a:alphaModFix/>
          </a:blip>
          <a:srcRect/>
          <a:stretch/>
        </p:blipFill>
        <p:spPr>
          <a:xfrm>
            <a:off x="9028844" y="5440782"/>
            <a:ext cx="1247223" cy="809718"/>
          </a:xfrm>
          <a:prstGeom prst="rect">
            <a:avLst/>
          </a:prstGeom>
          <a:noFill/>
          <a:ln>
            <a:noFill/>
          </a:ln>
        </p:spPr>
      </p:pic>
      <p:pic>
        <p:nvPicPr>
          <p:cNvPr id="7" name="Picture 6"/>
          <p:cNvPicPr>
            <a:picLocks noChangeAspect="1"/>
          </p:cNvPicPr>
          <p:nvPr/>
        </p:nvPicPr>
        <p:blipFill>
          <a:blip r:embed="rId5"/>
          <a:stretch>
            <a:fillRect/>
          </a:stretch>
        </p:blipFill>
        <p:spPr>
          <a:xfrm>
            <a:off x="7177054" y="1730192"/>
            <a:ext cx="4198989" cy="3219527"/>
          </a:xfrm>
          <a:prstGeom prst="rect">
            <a:avLst/>
          </a:prstGeom>
          <a:ln>
            <a:solidFill>
              <a:srgbClr val="003F5E"/>
            </a:solidFill>
          </a:ln>
        </p:spPr>
      </p:pic>
      <p:sp>
        <p:nvSpPr>
          <p:cNvPr id="8" name="Rectangle 7"/>
          <p:cNvSpPr/>
          <p:nvPr/>
        </p:nvSpPr>
        <p:spPr>
          <a:xfrm>
            <a:off x="3707836" y="6216451"/>
            <a:ext cx="5321008" cy="461665"/>
          </a:xfrm>
          <a:prstGeom prst="rect">
            <a:avLst/>
          </a:prstGeom>
          <a:solidFill>
            <a:srgbClr val="FFFFFF">
              <a:alpha val="60000"/>
            </a:srgbClr>
          </a:solidFill>
        </p:spPr>
        <p:txBody>
          <a:bodyPr wrap="none">
            <a:spAutoFit/>
          </a:bodyPr>
          <a:lstStyle/>
          <a:p>
            <a:r>
              <a:rPr lang="en-GB" sz="2400" b="1" dirty="0">
                <a:solidFill>
                  <a:srgbClr val="003F5E"/>
                </a:solidFill>
              </a:rPr>
              <a:t>https://aarc-community.org/guidelines/</a:t>
            </a:r>
          </a:p>
        </p:txBody>
      </p:sp>
    </p:spTree>
    <p:extLst>
      <p:ext uri="{BB962C8B-B14F-4D97-AF65-F5344CB8AC3E}">
        <p14:creationId xmlns:p14="http://schemas.microsoft.com/office/powerpoint/2010/main" val="317355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5" name="Title 4"/>
          <p:cNvSpPr>
            <a:spLocks noGrp="1"/>
          </p:cNvSpPr>
          <p:nvPr>
            <p:ph type="title"/>
          </p:nvPr>
        </p:nvSpPr>
        <p:spPr/>
        <p:txBody>
          <a:bodyPr/>
          <a:lstStyle/>
          <a:p>
            <a:r>
              <a:rPr lang="en-GB" dirty="0" smtClean="0"/>
              <a:t>But it’s getting more complex …</a:t>
            </a:r>
            <a:endParaRPr lang="en-GB" dirty="0"/>
          </a:p>
        </p:txBody>
      </p:sp>
      <p:pic>
        <p:nvPicPr>
          <p:cNvPr id="6" name="Google Shape;413;g28041742256_0_567"/>
          <p:cNvPicPr preferRelativeResize="0"/>
          <p:nvPr/>
        </p:nvPicPr>
        <p:blipFill rotWithShape="1">
          <a:blip r:embed="rId2">
            <a:alphaModFix/>
          </a:blip>
          <a:srcRect l="10384" t="10608" r="1600" b="1276"/>
          <a:stretch/>
        </p:blipFill>
        <p:spPr>
          <a:xfrm>
            <a:off x="1473612" y="258948"/>
            <a:ext cx="9289446" cy="6497025"/>
          </a:xfrm>
          <a:prstGeom prst="rect">
            <a:avLst/>
          </a:prstGeom>
          <a:noFill/>
          <a:ln>
            <a:noFill/>
          </a:ln>
        </p:spPr>
      </p:pic>
      <p:sp>
        <p:nvSpPr>
          <p:cNvPr id="4" name="TextBox 3"/>
          <p:cNvSpPr txBox="1"/>
          <p:nvPr/>
        </p:nvSpPr>
        <p:spPr>
          <a:xfrm>
            <a:off x="911637" y="5858629"/>
            <a:ext cx="7825860" cy="461665"/>
          </a:xfrm>
          <a:prstGeom prst="rect">
            <a:avLst/>
          </a:prstGeom>
          <a:noFill/>
        </p:spPr>
        <p:txBody>
          <a:bodyPr wrap="none" rtlCol="0">
            <a:spAutoFit/>
          </a:bodyPr>
          <a:lstStyle/>
          <a:p>
            <a:r>
              <a:rPr lang="en-GB" sz="2400" b="1" dirty="0" smtClean="0">
                <a:solidFill>
                  <a:srgbClr val="F6791C"/>
                </a:solidFill>
              </a:rPr>
              <a:t>… it’s time for a Technical Revision to Enhance Effectiveness!</a:t>
            </a:r>
            <a:endParaRPr lang="en-GB" sz="2400" b="1" dirty="0">
              <a:solidFill>
                <a:srgbClr val="F6791C"/>
              </a:solidFill>
            </a:endParaRPr>
          </a:p>
        </p:txBody>
      </p:sp>
    </p:spTree>
    <p:extLst>
      <p:ext uri="{BB962C8B-B14F-4D97-AF65-F5344CB8AC3E}">
        <p14:creationId xmlns:p14="http://schemas.microsoft.com/office/powerpoint/2010/main" val="319099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What will AARC TREE bring?</a:t>
            </a:r>
            <a:endParaRPr lang="en-GB" dirty="0"/>
          </a:p>
        </p:txBody>
      </p:sp>
      <p:sp>
        <p:nvSpPr>
          <p:cNvPr id="5" name="Google Shape;148;g2c15fcee84c_0_201"/>
          <p:cNvSpPr/>
          <p:nvPr/>
        </p:nvSpPr>
        <p:spPr>
          <a:xfrm>
            <a:off x="455646" y="1676792"/>
            <a:ext cx="5478600" cy="1911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Capture</a:t>
            </a:r>
            <a:r>
              <a:rPr lang="en-GB" sz="2000">
                <a:solidFill>
                  <a:srgbClr val="004360"/>
                </a:solidFill>
                <a:latin typeface="Calibri"/>
                <a:ea typeface="Calibri"/>
                <a:cs typeface="Calibri"/>
                <a:sym typeface="Calibri"/>
              </a:rPr>
              <a:t> and </a:t>
            </a:r>
            <a:r>
              <a:rPr lang="en-GB" sz="2000" b="1">
                <a:solidFill>
                  <a:srgbClr val="004360"/>
                </a:solidFill>
                <a:latin typeface="Calibri"/>
                <a:ea typeface="Calibri"/>
                <a:cs typeface="Calibri"/>
                <a:sym typeface="Calibri"/>
              </a:rPr>
              <a:t>analyse</a:t>
            </a:r>
            <a:r>
              <a:rPr lang="en-GB" sz="2000">
                <a:solidFill>
                  <a:srgbClr val="004360"/>
                </a:solidFill>
                <a:latin typeface="Calibri"/>
                <a:ea typeface="Calibri"/>
                <a:cs typeface="Calibri"/>
                <a:sym typeface="Calibri"/>
              </a:rPr>
              <a:t> new authentication and authorisation interoperability requirements (that support integration use-cases across the thematic area) and </a:t>
            </a:r>
            <a:r>
              <a:rPr lang="en-GB" sz="2000" b="1">
                <a:solidFill>
                  <a:srgbClr val="004360"/>
                </a:solidFill>
                <a:latin typeface="Calibri"/>
                <a:ea typeface="Calibri"/>
                <a:cs typeface="Calibri"/>
                <a:sym typeface="Calibri"/>
              </a:rPr>
              <a:t>provide</a:t>
            </a:r>
            <a:r>
              <a:rPr lang="en-GB" sz="2000">
                <a:solidFill>
                  <a:srgbClr val="004360"/>
                </a:solidFill>
                <a:latin typeface="Calibri"/>
                <a:ea typeface="Calibri"/>
                <a:cs typeface="Calibri"/>
                <a:sym typeface="Calibri"/>
              </a:rPr>
              <a:t> a landscape analysis of AAIs services (including gaps) in the RIs represented in AARC TREE</a:t>
            </a:r>
            <a:endParaRPr sz="2000">
              <a:solidFill>
                <a:srgbClr val="004360"/>
              </a:solidFill>
              <a:latin typeface="Calibri"/>
              <a:ea typeface="Calibri"/>
              <a:cs typeface="Calibri"/>
              <a:sym typeface="Calibri"/>
            </a:endParaRPr>
          </a:p>
        </p:txBody>
      </p:sp>
      <p:sp>
        <p:nvSpPr>
          <p:cNvPr id="6" name="Google Shape;149;g2c15fcee84c_0_201"/>
          <p:cNvSpPr/>
          <p:nvPr/>
        </p:nvSpPr>
        <p:spPr>
          <a:xfrm>
            <a:off x="481596" y="3872267"/>
            <a:ext cx="5452500" cy="1911300"/>
          </a:xfrm>
          <a:prstGeom prst="roundRect">
            <a:avLst>
              <a:gd name="adj" fmla="val 16667"/>
            </a:avLst>
          </a:prstGeom>
          <a:solidFill>
            <a:srgbClr val="F6F600">
              <a:alpha val="322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1000"/>
              </a:spcAft>
              <a:buNone/>
            </a:pPr>
            <a:r>
              <a:rPr lang="en-GB" sz="2000" b="1">
                <a:solidFill>
                  <a:srgbClr val="004360"/>
                </a:solidFill>
                <a:latin typeface="Calibri"/>
                <a:ea typeface="Calibri"/>
                <a:cs typeface="Calibri"/>
                <a:sym typeface="Calibri"/>
              </a:rPr>
              <a:t>Define</a:t>
            </a:r>
            <a:r>
              <a:rPr lang="en-GB" sz="2000">
                <a:solidFill>
                  <a:srgbClr val="004360"/>
                </a:solidFill>
                <a:latin typeface="Calibri"/>
                <a:ea typeface="Calibri"/>
                <a:cs typeface="Calibri"/>
                <a:sym typeface="Calibri"/>
              </a:rPr>
              <a:t> and </a:t>
            </a:r>
            <a:r>
              <a:rPr lang="en-GB" sz="2000" b="1">
                <a:solidFill>
                  <a:srgbClr val="004360"/>
                </a:solidFill>
                <a:latin typeface="Calibri"/>
                <a:ea typeface="Calibri"/>
                <a:cs typeface="Calibri"/>
                <a:sym typeface="Calibri"/>
              </a:rPr>
              <a:t>validate</a:t>
            </a:r>
            <a:r>
              <a:rPr lang="en-GB" sz="2000">
                <a:solidFill>
                  <a:srgbClr val="004360"/>
                </a:solidFill>
                <a:latin typeface="Calibri"/>
                <a:ea typeface="Calibri"/>
                <a:cs typeface="Calibri"/>
                <a:sym typeface="Calibri"/>
              </a:rPr>
              <a:t> new technical and policy guidelines for the AARC BPA that address RIs use-cases. This will improve the integration of RIs across thematic areas and increase the ability of RIs to support emerging needs</a:t>
            </a:r>
            <a:endParaRPr sz="2000" b="1">
              <a:solidFill>
                <a:srgbClr val="004360"/>
              </a:solidFill>
              <a:latin typeface="Calibri"/>
              <a:ea typeface="Calibri"/>
              <a:cs typeface="Calibri"/>
              <a:sym typeface="Calibri"/>
            </a:endParaRPr>
          </a:p>
        </p:txBody>
      </p:sp>
      <p:sp>
        <p:nvSpPr>
          <p:cNvPr id="7" name="Google Shape;150;g2c15fcee84c_0_201"/>
          <p:cNvSpPr/>
          <p:nvPr/>
        </p:nvSpPr>
        <p:spPr>
          <a:xfrm>
            <a:off x="6183671" y="1676797"/>
            <a:ext cx="5478600" cy="1911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Expand</a:t>
            </a:r>
            <a:r>
              <a:rPr lang="en-GB" sz="2000">
                <a:solidFill>
                  <a:srgbClr val="004360"/>
                </a:solidFill>
                <a:latin typeface="Calibri"/>
                <a:ea typeface="Calibri"/>
                <a:cs typeface="Calibri"/>
                <a:sym typeface="Calibri"/>
              </a:rPr>
              <a:t> the number of research communities that can implement the AARC BPA and/or the AARC guidelines, by providing a validation environment and toolkits. At the same time support existing AARC communities in adopting new guidelines</a:t>
            </a:r>
            <a:endParaRPr sz="2000">
              <a:solidFill>
                <a:srgbClr val="004360"/>
              </a:solidFill>
              <a:latin typeface="Calibri"/>
              <a:ea typeface="Calibri"/>
              <a:cs typeface="Calibri"/>
              <a:sym typeface="Calibri"/>
            </a:endParaRPr>
          </a:p>
        </p:txBody>
      </p:sp>
      <p:sp>
        <p:nvSpPr>
          <p:cNvPr id="8" name="Google Shape;151;g2c15fcee84c_0_201"/>
          <p:cNvSpPr/>
          <p:nvPr/>
        </p:nvSpPr>
        <p:spPr>
          <a:xfrm>
            <a:off x="6183671" y="3886597"/>
            <a:ext cx="5478600" cy="1911300"/>
          </a:xfrm>
          <a:prstGeom prst="roundRect">
            <a:avLst>
              <a:gd name="adj" fmla="val 16667"/>
            </a:avLst>
          </a:prstGeom>
          <a:solidFill>
            <a:srgbClr val="ED1556">
              <a:alpha val="27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Bring </a:t>
            </a:r>
            <a:r>
              <a:rPr lang="en-GB" sz="2000">
                <a:solidFill>
                  <a:srgbClr val="004360"/>
                </a:solidFill>
                <a:latin typeface="Calibri"/>
                <a:ea typeface="Calibri"/>
                <a:cs typeface="Calibri"/>
                <a:sym typeface="Calibri"/>
              </a:rPr>
              <a:t>RIs, e-Infrastructures and relevant stakeholders </a:t>
            </a:r>
            <a:r>
              <a:rPr lang="en-GB" sz="2000" b="1">
                <a:solidFill>
                  <a:srgbClr val="004360"/>
                </a:solidFill>
                <a:latin typeface="Calibri"/>
                <a:ea typeface="Calibri"/>
                <a:cs typeface="Calibri"/>
                <a:sym typeface="Calibri"/>
              </a:rPr>
              <a:t>together</a:t>
            </a:r>
            <a:r>
              <a:rPr lang="en-GB" sz="2000">
                <a:solidFill>
                  <a:srgbClr val="004360"/>
                </a:solidFill>
                <a:latin typeface="Calibri"/>
                <a:ea typeface="Calibri"/>
                <a:cs typeface="Calibri"/>
                <a:sym typeface="Calibri"/>
              </a:rPr>
              <a:t> to align strategies to integrate new technologies, better interoperate and share resources across thematic areas and produce a compendium and recommendations for different stakeholders</a:t>
            </a:r>
            <a:endParaRPr sz="200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76697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19" name="Title 18"/>
          <p:cNvSpPr>
            <a:spLocks noGrp="1"/>
          </p:cNvSpPr>
          <p:nvPr>
            <p:ph type="title"/>
          </p:nvPr>
        </p:nvSpPr>
        <p:spPr/>
        <p:txBody>
          <a:bodyPr/>
          <a:lstStyle/>
          <a:p>
            <a:r>
              <a:rPr lang="en-US" dirty="0"/>
              <a:t>AARC TREE Main Facts: Expected results </a:t>
            </a:r>
            <a:endParaRPr lang="en-GB" dirty="0"/>
          </a:p>
        </p:txBody>
      </p:sp>
      <p:sp>
        <p:nvSpPr>
          <p:cNvPr id="6" name="Google Shape;159;g2c15fcee84c_0_218"/>
          <p:cNvSpPr/>
          <p:nvPr/>
        </p:nvSpPr>
        <p:spPr>
          <a:xfrm>
            <a:off x="2561836" y="1223519"/>
            <a:ext cx="6536700" cy="5182500"/>
          </a:xfrm>
          <a:prstGeom prst="ellipse">
            <a:avLst/>
          </a:prstGeom>
          <a:solidFill>
            <a:srgbClr val="C9DAF8"/>
          </a:solidFill>
          <a:ln w="9525" cap="flat" cmpd="sng">
            <a:solidFill>
              <a:srgbClr val="01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oogle Shape;160;g2c15fcee84c_0_218"/>
          <p:cNvGrpSpPr/>
          <p:nvPr/>
        </p:nvGrpSpPr>
        <p:grpSpPr>
          <a:xfrm>
            <a:off x="4462472" y="1478587"/>
            <a:ext cx="2720496" cy="2496098"/>
            <a:chOff x="3611776" y="414352"/>
            <a:chExt cx="2166000" cy="2166000"/>
          </a:xfrm>
        </p:grpSpPr>
        <p:sp>
          <p:nvSpPr>
            <p:cNvPr id="17" name="Google Shape;161;g2c15fcee84c_0_218"/>
            <p:cNvSpPr/>
            <p:nvPr/>
          </p:nvSpPr>
          <p:spPr>
            <a:xfrm>
              <a:off x="3611776" y="414352"/>
              <a:ext cx="2166000" cy="2166000"/>
            </a:xfrm>
            <a:prstGeom prst="ellipse">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2;g2c15fcee84c_0_218"/>
            <p:cNvSpPr txBox="1"/>
            <p:nvPr/>
          </p:nvSpPr>
          <p:spPr>
            <a:xfrm>
              <a:off x="3854037" y="1027507"/>
              <a:ext cx="1819500" cy="702900"/>
            </a:xfrm>
            <a:prstGeom prst="rect">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Updated AARC BPA</a:t>
              </a:r>
              <a:endParaRPr sz="1900" b="0" i="0" u="none" strike="noStrike" cap="none">
                <a:solidFill>
                  <a:srgbClr val="FFFFFF"/>
                </a:solidFill>
                <a:latin typeface="Calibri"/>
                <a:ea typeface="Calibri"/>
                <a:cs typeface="Calibri"/>
                <a:sym typeface="Calibri"/>
              </a:endParaRPr>
            </a:p>
          </p:txBody>
        </p:sp>
      </p:grpSp>
      <p:grpSp>
        <p:nvGrpSpPr>
          <p:cNvPr id="8" name="Google Shape;163;g2c15fcee84c_0_218"/>
          <p:cNvGrpSpPr/>
          <p:nvPr/>
        </p:nvGrpSpPr>
        <p:grpSpPr>
          <a:xfrm>
            <a:off x="5943349" y="3212039"/>
            <a:ext cx="2993780" cy="2496098"/>
            <a:chOff x="4562258" y="2032864"/>
            <a:chExt cx="2383583" cy="2166000"/>
          </a:xfrm>
        </p:grpSpPr>
        <p:sp>
          <p:nvSpPr>
            <p:cNvPr id="15" name="Google Shape;164;g2c15fcee84c_0_218"/>
            <p:cNvSpPr/>
            <p:nvPr/>
          </p:nvSpPr>
          <p:spPr>
            <a:xfrm>
              <a:off x="4562258" y="2032864"/>
              <a:ext cx="2166000" cy="2166000"/>
            </a:xfrm>
            <a:prstGeom prst="ellipse">
              <a:avLst/>
            </a:prstGeom>
            <a:solidFill>
              <a:srgbClr val="0B539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5;g2c15fcee84c_0_218"/>
            <p:cNvSpPr txBox="1"/>
            <p:nvPr/>
          </p:nvSpPr>
          <p:spPr>
            <a:xfrm>
              <a:off x="5194141" y="2834733"/>
              <a:ext cx="1751700" cy="702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Updated interoperability framework</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p:txBody>
        </p:sp>
      </p:grpSp>
      <p:grpSp>
        <p:nvGrpSpPr>
          <p:cNvPr id="9" name="Google Shape;166;g2c15fcee84c_0_218"/>
          <p:cNvGrpSpPr/>
          <p:nvPr/>
        </p:nvGrpSpPr>
        <p:grpSpPr>
          <a:xfrm>
            <a:off x="2942675" y="3106199"/>
            <a:ext cx="3026768" cy="2602232"/>
            <a:chOff x="2702876" y="2032864"/>
            <a:chExt cx="2166000" cy="2166000"/>
          </a:xfrm>
        </p:grpSpPr>
        <p:sp>
          <p:nvSpPr>
            <p:cNvPr id="13" name="Google Shape;167;g2c15fcee84c_0_218"/>
            <p:cNvSpPr/>
            <p:nvPr/>
          </p:nvSpPr>
          <p:spPr>
            <a:xfrm>
              <a:off x="2702876" y="2032864"/>
              <a:ext cx="2166000" cy="2166000"/>
            </a:xfrm>
            <a:prstGeom prst="ellipse">
              <a:avLst/>
            </a:prstGeom>
            <a:solidFill>
              <a:srgbClr val="07376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68;g2c15fcee84c_0_218"/>
            <p:cNvSpPr txBox="1"/>
            <p:nvPr/>
          </p:nvSpPr>
          <p:spPr>
            <a:xfrm>
              <a:off x="2771498" y="2670248"/>
              <a:ext cx="1770600" cy="1110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Recommendations for a common long-term strategy for AAI services</a:t>
              </a:r>
              <a:endParaRPr sz="2000" b="0" i="0" u="none" strike="noStrike" cap="none">
                <a:solidFill>
                  <a:schemeClr val="lt1"/>
                </a:solidFill>
                <a:latin typeface="Calibri"/>
                <a:ea typeface="Calibri"/>
                <a:cs typeface="Calibri"/>
                <a:sym typeface="Calibri"/>
              </a:endParaRPr>
            </a:p>
          </p:txBody>
        </p:sp>
      </p:grpSp>
      <p:grpSp>
        <p:nvGrpSpPr>
          <p:cNvPr id="10" name="Google Shape;169;g2c15fcee84c_0_218"/>
          <p:cNvGrpSpPr/>
          <p:nvPr/>
        </p:nvGrpSpPr>
        <p:grpSpPr>
          <a:xfrm>
            <a:off x="5151762" y="3106173"/>
            <a:ext cx="1615059" cy="1454267"/>
            <a:chOff x="8478275" y="1558025"/>
            <a:chExt cx="1714500" cy="1682400"/>
          </a:xfrm>
        </p:grpSpPr>
        <p:sp>
          <p:nvSpPr>
            <p:cNvPr id="11" name="Google Shape;170;g2c15fcee84c_0_218"/>
            <p:cNvSpPr/>
            <p:nvPr/>
          </p:nvSpPr>
          <p:spPr>
            <a:xfrm rot="5400000">
              <a:off x="8494325" y="1541975"/>
              <a:ext cx="1682400" cy="1714500"/>
            </a:xfrm>
            <a:prstGeom prst="ellipse">
              <a:avLst/>
            </a:prstGeom>
            <a:solidFill>
              <a:schemeClr val="lt1"/>
            </a:solidFill>
            <a:ln w="9525" cap="flat" cmpd="sng">
              <a:solidFill>
                <a:srgbClr val="00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71;g2c15fcee84c_0_218"/>
            <p:cNvPicPr preferRelativeResize="0"/>
            <p:nvPr/>
          </p:nvPicPr>
          <p:blipFill rotWithShape="1">
            <a:blip r:embed="rId2">
              <a:alphaModFix/>
            </a:blip>
            <a:srcRect/>
            <a:stretch/>
          </p:blipFill>
          <p:spPr>
            <a:xfrm>
              <a:off x="8791975" y="1880425"/>
              <a:ext cx="1061700" cy="1061700"/>
            </a:xfrm>
            <a:prstGeom prst="rect">
              <a:avLst/>
            </a:prstGeom>
            <a:noFill/>
            <a:ln>
              <a:noFill/>
            </a:ln>
          </p:spPr>
        </p:pic>
      </p:grpSp>
    </p:spTree>
    <p:extLst>
      <p:ext uri="{BB962C8B-B14F-4D97-AF65-F5344CB8AC3E}">
        <p14:creationId xmlns:p14="http://schemas.microsoft.com/office/powerpoint/2010/main" val="278073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8</a:t>
            </a:fld>
            <a:endParaRPr lang="en-GB"/>
          </a:p>
        </p:txBody>
      </p:sp>
      <p:sp>
        <p:nvSpPr>
          <p:cNvPr id="3" name="Title 2"/>
          <p:cNvSpPr>
            <a:spLocks noGrp="1"/>
          </p:cNvSpPr>
          <p:nvPr>
            <p:ph type="title"/>
          </p:nvPr>
        </p:nvSpPr>
        <p:spPr/>
        <p:txBody>
          <a:bodyPr/>
          <a:lstStyle/>
          <a:p>
            <a:r>
              <a:rPr lang="en-GB" dirty="0" smtClean="0"/>
              <a:t>The AARC TREE in the Trust and Identity Landscape</a:t>
            </a:r>
            <a:endParaRPr lang="en-GB" dirty="0"/>
          </a:p>
        </p:txBody>
      </p:sp>
      <p:sp>
        <p:nvSpPr>
          <p:cNvPr id="4" name="Google Shape;269;g2c15fcee84c_0_422"/>
          <p:cNvSpPr/>
          <p:nvPr/>
        </p:nvSpPr>
        <p:spPr>
          <a:xfrm>
            <a:off x="551473" y="1400212"/>
            <a:ext cx="10922700" cy="20124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r>
              <a:rPr lang="en-GB" sz="2000" b="1" i="0" u="sng" strike="noStrike" cap="none">
                <a:solidFill>
                  <a:schemeClr val="hlink"/>
                </a:solidFill>
                <a:latin typeface="Calibri"/>
                <a:ea typeface="Calibri"/>
                <a:cs typeface="Calibri"/>
                <a:sym typeface="Calibri"/>
                <a:hlinkClick r:id="rId2"/>
              </a:rPr>
              <a:t>AARC Engagement Group for Infrastructures</a:t>
            </a:r>
            <a:endParaRPr sz="23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5" name="Google Shape;270;g2c15fcee84c_0_422"/>
          <p:cNvSpPr txBox="1"/>
          <p:nvPr/>
        </p:nvSpPr>
        <p:spPr>
          <a:xfrm>
            <a:off x="2493648" y="1998412"/>
            <a:ext cx="9000900" cy="102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forum of e/r-Infras that operate an AARC BPA complaint AAI.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It’s a closed group on purpose as we want to get feedback from the hands on group.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They approve the AARC guidelines. </a:t>
            </a:r>
            <a:endParaRPr sz="1400" b="0" i="0" u="none" strike="noStrike" cap="none">
              <a:solidFill>
                <a:srgbClr val="000000"/>
              </a:solidFill>
              <a:latin typeface="Calibri"/>
              <a:ea typeface="Calibri"/>
              <a:cs typeface="Calibri"/>
              <a:sym typeface="Calibri"/>
            </a:endParaRPr>
          </a:p>
        </p:txBody>
      </p:sp>
      <p:pic>
        <p:nvPicPr>
          <p:cNvPr id="6" name="Google Shape;271;g2c15fcee84c_0_422"/>
          <p:cNvPicPr preferRelativeResize="0"/>
          <p:nvPr/>
        </p:nvPicPr>
        <p:blipFill rotWithShape="1">
          <a:blip r:embed="rId3">
            <a:alphaModFix/>
          </a:blip>
          <a:srcRect l="3486" t="7335" r="4525" b="6062"/>
          <a:stretch/>
        </p:blipFill>
        <p:spPr>
          <a:xfrm>
            <a:off x="744223" y="1833000"/>
            <a:ext cx="1569750" cy="1146825"/>
          </a:xfrm>
          <a:prstGeom prst="rect">
            <a:avLst/>
          </a:prstGeom>
          <a:noFill/>
          <a:ln>
            <a:noFill/>
          </a:ln>
        </p:spPr>
      </p:pic>
      <p:sp>
        <p:nvSpPr>
          <p:cNvPr id="7" name="Google Shape;272;g2c15fcee84c_0_422"/>
          <p:cNvSpPr/>
          <p:nvPr/>
        </p:nvSpPr>
        <p:spPr>
          <a:xfrm>
            <a:off x="5514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dirty="0">
                <a:solidFill>
                  <a:schemeClr val="hlink"/>
                </a:solidFill>
                <a:latin typeface="Calibri"/>
                <a:ea typeface="Calibri"/>
                <a:cs typeface="Calibri"/>
                <a:sym typeface="Calibri"/>
              </a:rPr>
              <a:t>                          </a:t>
            </a: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dirty="0">
                <a:solidFill>
                  <a:srgbClr val="004361"/>
                </a:solidFill>
                <a:latin typeface="Calibri"/>
                <a:ea typeface="Calibri"/>
                <a:cs typeface="Calibri"/>
                <a:sym typeface="Calibri"/>
              </a:rPr>
              <a:t>Technical WG</a:t>
            </a:r>
            <a:endParaRPr sz="2000" b="1" i="0" u="none" strike="noStrike" cap="none" dirty="0">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Led by Nicolas and Christos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This is where technical guidelines are discussed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Anybody can join the discussion: </a:t>
            </a:r>
            <a:endParaRPr sz="2000" b="1" u="sng" dirty="0">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None/>
            </a:pPr>
            <a:r>
              <a:rPr lang="en-GB" sz="2000" b="1" u="sng" dirty="0">
                <a:solidFill>
                  <a:schemeClr val="hlink"/>
                </a:solidFill>
                <a:latin typeface="Calibri"/>
                <a:ea typeface="Calibri"/>
                <a:cs typeface="Calibri"/>
                <a:sym typeface="Calibri"/>
              </a:rPr>
              <a:t>https://lists.geant.org/sympa/info/aarc-architecture</a:t>
            </a:r>
            <a:endParaRPr sz="2000" b="1" u="sng" dirty="0">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p:txBody>
      </p:sp>
      <p:sp>
        <p:nvSpPr>
          <p:cNvPr id="8" name="Google Shape;273;g2c15fcee84c_0_422"/>
          <p:cNvSpPr/>
          <p:nvPr/>
        </p:nvSpPr>
        <p:spPr>
          <a:xfrm>
            <a:off x="61140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                          </a:t>
            </a: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endParaRPr sz="2400" b="1" i="0" u="none" strike="noStrike" cap="none">
              <a:solidFill>
                <a:srgbClr val="00436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a:solidFill>
                  <a:srgbClr val="004361"/>
                </a:solidFill>
                <a:latin typeface="Calibri"/>
                <a:ea typeface="Calibri"/>
                <a:cs typeface="Calibri"/>
                <a:sym typeface="Calibri"/>
              </a:rPr>
              <a:t>Policy WG</a:t>
            </a:r>
            <a:endParaRPr sz="2000" b="1" i="0" u="none" strike="noStrike" cap="none">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Led by Dave and David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Supported by EnCo and IGTF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Anybody can join the discussion:  </a:t>
            </a:r>
            <a:r>
              <a:rPr lang="en-GB" sz="2000" b="1" i="0" u="sng" strike="noStrike" cap="none">
                <a:solidFill>
                  <a:schemeClr val="hlink"/>
                </a:solidFill>
                <a:latin typeface="Calibri"/>
                <a:ea typeface="Calibri"/>
                <a:cs typeface="Calibri"/>
                <a:sym typeface="Calibri"/>
                <a:hlinkClick r:id="rId4"/>
              </a:rPr>
              <a:t>policy@aarc-community.org</a:t>
            </a:r>
            <a:r>
              <a:rPr lang="en-GB" sz="2000" b="0" i="0" u="none" strike="noStrike" cap="none">
                <a:solidFill>
                  <a:schemeClr val="dk1"/>
                </a:solidFill>
                <a:latin typeface="Calibri"/>
                <a:ea typeface="Calibri"/>
                <a:cs typeface="Calibri"/>
                <a:sym typeface="Calibri"/>
              </a:rPr>
              <a:t/>
            </a:r>
            <a:br>
              <a:rPr lang="en-GB" sz="2000" b="0" i="0" u="none" strike="noStrike" cap="none">
                <a:solidFill>
                  <a:schemeClr val="dk1"/>
                </a:solidFill>
                <a:latin typeface="Calibri"/>
                <a:ea typeface="Calibri"/>
                <a:cs typeface="Calibri"/>
                <a:sym typeface="Calibri"/>
              </a:rPr>
            </a:br>
            <a:r>
              <a:rPr lang="en-GB" sz="1900" b="0" i="0" u="sng" strike="noStrike" cap="none">
                <a:solidFill>
                  <a:schemeClr val="hlink"/>
                </a:solidFill>
                <a:latin typeface="Calibri"/>
                <a:ea typeface="Calibri"/>
                <a:cs typeface="Calibri"/>
                <a:sym typeface="Calibri"/>
                <a:hlinkClick r:id="rId5"/>
              </a:rPr>
              <a:t>https://lists.geant.org/sympa/info/aarc-na3</a:t>
            </a:r>
            <a:r>
              <a:rPr lang="en-GB"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p:txBody>
      </p:sp>
    </p:spTree>
    <p:extLst>
      <p:ext uri="{BB962C8B-B14F-4D97-AF65-F5344CB8AC3E}">
        <p14:creationId xmlns:p14="http://schemas.microsoft.com/office/powerpoint/2010/main" val="377550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9</a:t>
            </a:fld>
            <a:endParaRPr lang="en-GB"/>
          </a:p>
        </p:txBody>
      </p:sp>
      <p:sp>
        <p:nvSpPr>
          <p:cNvPr id="10" name="Text Placeholder 9"/>
          <p:cNvSpPr>
            <a:spLocks noGrp="1"/>
          </p:cNvSpPr>
          <p:nvPr>
            <p:ph type="body" sz="quarter" idx="13"/>
          </p:nvPr>
        </p:nvSpPr>
        <p:spPr/>
        <p:txBody>
          <a:bodyPr/>
          <a:lstStyle/>
          <a:p>
            <a:endParaRPr lang="en-GB"/>
          </a:p>
        </p:txBody>
      </p:sp>
      <p:sp>
        <p:nvSpPr>
          <p:cNvPr id="8" name="Title 7"/>
          <p:cNvSpPr>
            <a:spLocks noGrp="1"/>
          </p:cNvSpPr>
          <p:nvPr>
            <p:ph type="title"/>
          </p:nvPr>
        </p:nvSpPr>
        <p:spPr/>
        <p:txBody>
          <a:bodyPr/>
          <a:lstStyle/>
          <a:p>
            <a:r>
              <a:rPr lang="en-GB" dirty="0" smtClean="0"/>
              <a:t>Technology</a:t>
            </a:r>
            <a:endParaRPr lang="en-GB" dirty="0"/>
          </a:p>
        </p:txBody>
      </p:sp>
    </p:spTree>
    <p:extLst>
      <p:ext uri="{BB962C8B-B14F-4D97-AF65-F5344CB8AC3E}">
        <p14:creationId xmlns:p14="http://schemas.microsoft.com/office/powerpoint/2010/main" val="2800374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schemas.microsoft.com/sharepoint/v3"/>
    <ds:schemaRef ds:uri="http://purl.org/dc/term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10774</TotalTime>
  <Words>1967</Words>
  <Application>Microsoft Office PowerPoint</Application>
  <PresentationFormat>Widescreen</PresentationFormat>
  <Paragraphs>255</Paragraphs>
  <Slides>28</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Akkurat Std</vt:lpstr>
      <vt:lpstr>Arial</vt:lpstr>
      <vt:lpstr>Calibri</vt:lpstr>
      <vt:lpstr>Roboto</vt:lpstr>
      <vt:lpstr>Verdana</vt:lpstr>
      <vt:lpstr>Wingdings</vt:lpstr>
      <vt:lpstr>GEANT Association</vt:lpstr>
      <vt:lpstr>PowerPoint Presentation</vt:lpstr>
      <vt:lpstr>AARC – Authentication and Authorisation for Research Collaboration</vt:lpstr>
      <vt:lpstr>The Community AAI and the Infrastructure Proxy: definition  </vt:lpstr>
      <vt:lpstr>Interoperability – more than just the nice colours</vt:lpstr>
      <vt:lpstr>But it’s getting more complex …</vt:lpstr>
      <vt:lpstr>What will AARC TREE bring?</vt:lpstr>
      <vt:lpstr>AARC TREE Main Facts: Expected results </vt:lpstr>
      <vt:lpstr>The AARC TREE in the Trust and Identity Landscape</vt:lpstr>
      <vt:lpstr>Technology</vt:lpstr>
      <vt:lpstr>Evolve the BPA to address the more complex (and the simpler) worlds</vt:lpstr>
      <vt:lpstr>How to express community identity attributes?</vt:lpstr>
      <vt:lpstr>Decentralised identities</vt:lpstr>
      <vt:lpstr>AARC Blueprint Architecture ‘BPA2025’!</vt:lpstr>
      <vt:lpstr>Policy and good practice harmonisation</vt:lpstr>
      <vt:lpstr>An AARC beyond the Policy Development Kit?</vt:lpstr>
      <vt:lpstr>Objective: support the diverse and different policies needed now</vt:lpstr>
      <vt:lpstr>AARC G071 is there to help, but do we ‘get the trust across’?</vt:lpstr>
      <vt:lpstr>Proxies have their own challenges as well: AUPs, T&amp;Cs, Privacy notices, …</vt:lpstr>
      <vt:lpstr>Helping out the community – a simpler policy toolkit for communities</vt:lpstr>
      <vt:lpstr>New trust models – what is the role of the proxy in OIDCFed? </vt:lpstr>
      <vt:lpstr>We’ll see more diverse sources of identity &amp; assurance anyway</vt:lpstr>
      <vt:lpstr>All About Enabling Research – FIM4R &amp; communities are the driving factor</vt:lpstr>
      <vt:lpstr>Involving the user community from start to finish</vt:lpstr>
      <vt:lpstr>Dedicated work package to collect requirements from (new) communities</vt:lpstr>
      <vt:lpstr>Adoption and validation </vt:lpstr>
      <vt:lpstr>Compendium and Recommendations</vt:lpstr>
      <vt:lpstr>Let’s climb the AARC TREE together!</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215</cp:revision>
  <cp:lastPrinted>2015-05-01T10:30:08Z</cp:lastPrinted>
  <dcterms:created xsi:type="dcterms:W3CDTF">2023-05-21T08:45:07Z</dcterms:created>
  <dcterms:modified xsi:type="dcterms:W3CDTF">2024-03-28T06:06:46Z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