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2"/>
  </p:notesMasterIdLst>
  <p:sldIdLst>
    <p:sldId id="288" r:id="rId5"/>
    <p:sldId id="290" r:id="rId6"/>
    <p:sldId id="295" r:id="rId7"/>
    <p:sldId id="308" r:id="rId8"/>
    <p:sldId id="296" r:id="rId9"/>
    <p:sldId id="309" r:id="rId10"/>
    <p:sldId id="299" r:id="rId11"/>
    <p:sldId id="310" r:id="rId12"/>
    <p:sldId id="311" r:id="rId13"/>
    <p:sldId id="312" r:id="rId14"/>
    <p:sldId id="313" r:id="rId15"/>
    <p:sldId id="314" r:id="rId16"/>
    <p:sldId id="315" r:id="rId17"/>
    <p:sldId id="316" r:id="rId18"/>
    <p:sldId id="317" r:id="rId19"/>
    <p:sldId id="287" r:id="rId20"/>
    <p:sldId id="306" r:id="rId2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91C"/>
    <a:srgbClr val="003F5E"/>
    <a:srgbClr val="F57B20"/>
    <a:srgbClr val="F57A1E"/>
    <a:srgbClr val="013F5E"/>
    <a:srgbClr val="003959"/>
    <a:srgbClr val="ED1556"/>
    <a:srgbClr val="003F5D"/>
    <a:srgbClr val="1C4161"/>
    <a:srgbClr val="0043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0" autoAdjust="0"/>
    <p:restoredTop sz="94660"/>
  </p:normalViewPr>
  <p:slideViewPr>
    <p:cSldViewPr snapToGrid="0">
      <p:cViewPr varScale="1">
        <p:scale>
          <a:sx n="92" d="100"/>
          <a:sy n="92" d="100"/>
        </p:scale>
        <p:origin x="120" y="108"/>
      </p:cViewPr>
      <p:guideLst/>
    </p:cSldViewPr>
  </p:slideViewPr>
  <p:notesTextViewPr>
    <p:cViewPr>
      <p:scale>
        <a:sx n="3" d="2"/>
        <a:sy n="3" d="2"/>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41D8A83-A817-41E3-A602-3B517E18334E}" type="datetimeFigureOut">
              <a:rPr lang="en-GB" smtClean="0"/>
              <a:t>25/01/2024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BC110B-1C27-4A5B-8007-E6BF4BB6C5F7}" type="slidenum">
              <a:rPr lang="en-GB" smtClean="0"/>
              <a:t>‹#›</a:t>
            </a:fld>
            <a:endParaRPr lang="en-GB"/>
          </a:p>
        </p:txBody>
      </p:sp>
    </p:spTree>
    <p:extLst>
      <p:ext uri="{BB962C8B-B14F-4D97-AF65-F5344CB8AC3E}">
        <p14:creationId xmlns:p14="http://schemas.microsoft.com/office/powerpoint/2010/main" val="4031726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Community,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41644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9891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3601692"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AARC Template</a:t>
            </a:r>
            <a:endParaRPr lang="en-GB" sz="1800" dirty="0">
              <a:solidFill>
                <a:srgbClr val="F57A1E"/>
              </a:solidFill>
            </a:endParaRPr>
          </a:p>
        </p:txBody>
      </p:sp>
      <p:sp>
        <p:nvSpPr>
          <p:cNvPr id="4" name="TextBox 3"/>
          <p:cNvSpPr txBox="1"/>
          <p:nvPr userDrawn="1"/>
        </p:nvSpPr>
        <p:spPr>
          <a:xfrm>
            <a:off x="780366" y="2025770"/>
            <a:ext cx="10149657" cy="3139321"/>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highlight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Adapt the funding statement and supporting organisations at the end (but likely keep the EU Logo and reference to H2020, since it supported the AARC and AARC2 projects)</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178045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831" y="5927157"/>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3492533" y="6289305"/>
            <a:ext cx="4945586"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 </a:t>
            </a:r>
          </a:p>
          <a:p>
            <a:pPr marL="0" marR="0" indent="0" algn="ctr" defTabSz="914400" rtl="0" eaLnBrk="1" fontAlgn="auto" latinLnBrk="0" hangingPunct="1">
              <a:lnSpc>
                <a:spcPct val="100000"/>
              </a:lnSpc>
              <a:spcBef>
                <a:spcPts val="0"/>
              </a:spcBef>
              <a:spcAft>
                <a:spcPts val="0"/>
              </a:spcAft>
              <a:buClrTx/>
              <a:buSzTx/>
              <a:buFontTx/>
              <a:buNone/>
              <a:tabLst/>
              <a:defRPr/>
            </a:pPr>
            <a:r>
              <a:rPr lang="en-GB" sz="600" kern="1200" dirty="0" smtClean="0">
                <a:solidFill>
                  <a:schemeClr val="bg1"/>
                </a:solidFill>
                <a:effectLst/>
                <a:latin typeface="+mn-lt"/>
                <a:ea typeface="+mn-ea"/>
                <a:cs typeface="+mn-cs"/>
              </a:rPr>
              <a:t>The work leading to these results has received funding from the European Union’s Horizon 2020 research and innovation programme</a:t>
            </a:r>
            <a:r>
              <a:rPr lang="en-GB" sz="600" kern="1200" baseline="0" dirty="0" smtClean="0">
                <a:solidFill>
                  <a:schemeClr val="bg1"/>
                </a:solidFill>
                <a:effectLst/>
                <a:latin typeface="+mn-lt"/>
                <a:ea typeface="+mn-ea"/>
                <a:cs typeface="+mn-cs"/>
              </a:rPr>
              <a:t> and other sources</a:t>
            </a:r>
            <a:r>
              <a:rPr lang="en-GB" sz="600" kern="1200" dirty="0" smtClean="0">
                <a:solidFill>
                  <a:schemeClr val="bg1"/>
                </a:solidFill>
                <a:effectLst/>
                <a:latin typeface="+mn-lt"/>
                <a:ea typeface="+mn-ea"/>
                <a:cs typeface="+mn-cs"/>
              </a:rPr>
              <a:t>.</a:t>
            </a:r>
            <a:endParaRPr lang="en-GB" sz="600" dirty="0">
              <a:solidFill>
                <a:schemeClr val="bg1"/>
              </a:solidFill>
            </a:endParaRP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46749" y="5927156"/>
            <a:ext cx="796527" cy="280595"/>
          </a:xfrm>
          <a:prstGeom prst="rect">
            <a:avLst/>
          </a:prstGeom>
        </p:spPr>
      </p:pic>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35123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non-EU">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7" name="Picture 6"/>
          <p:cNvPicPr>
            <a:picLocks noChangeAspect="1"/>
          </p:cNvPicPr>
          <p:nvPr userDrawn="1"/>
        </p:nvPicPr>
        <p:blipFill rotWithShape="1">
          <a:blip r:embed="rId2"/>
          <a:srcRect b="30428"/>
          <a:stretch/>
        </p:blipFill>
        <p:spPr>
          <a:xfrm>
            <a:off x="5217067" y="4837092"/>
            <a:ext cx="1385319" cy="785666"/>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
        <p:nvSpPr>
          <p:cNvPr id="10" name="TextBox 9"/>
          <p:cNvSpPr txBox="1"/>
          <p:nvPr userDrawn="1"/>
        </p:nvSpPr>
        <p:spPr>
          <a:xfrm>
            <a:off x="5278279" y="6289305"/>
            <a:ext cx="1374094" cy="184666"/>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members of the AARC Community.</a:t>
            </a:r>
          </a:p>
        </p:txBody>
      </p:sp>
      <p:sp>
        <p:nvSpPr>
          <p:cNvPr id="11" name="TextBox 10"/>
          <p:cNvSpPr txBox="1"/>
          <p:nvPr userDrawn="1"/>
        </p:nvSpPr>
        <p:spPr>
          <a:xfrm>
            <a:off x="5142826" y="5591160"/>
            <a:ext cx="1645002" cy="246221"/>
          </a:xfrm>
          <a:prstGeom prst="rect">
            <a:avLst/>
          </a:prstGeom>
          <a:noFill/>
        </p:spPr>
        <p:txBody>
          <a:bodyPr wrap="none" rtlCol="0">
            <a:spAutoFit/>
          </a:bodyPr>
          <a:lstStyle/>
          <a:p>
            <a:pPr algn="ctr"/>
            <a:r>
              <a:rPr lang="en-GB" sz="1000" dirty="0" smtClean="0">
                <a:solidFill>
                  <a:schemeClr val="bg1"/>
                </a:solidFill>
              </a:rPr>
              <a:t>https://aarc-community.org</a:t>
            </a:r>
            <a:endParaRPr lang="en-GB" sz="1000" dirty="0">
              <a:solidFill>
                <a:schemeClr val="bg1"/>
              </a:solidFill>
            </a:endParaRPr>
          </a:p>
        </p:txBody>
      </p:sp>
      <p:sp>
        <p:nvSpPr>
          <p:cNvPr id="3" name="Text Placeholder 2"/>
          <p:cNvSpPr>
            <a:spLocks noGrp="1"/>
          </p:cNvSpPr>
          <p:nvPr>
            <p:ph type="body" sz="quarter" idx="12" hasCustomPrompt="1"/>
          </p:nvPr>
        </p:nvSpPr>
        <p:spPr>
          <a:xfrm>
            <a:off x="3511550" y="6591300"/>
            <a:ext cx="4946650" cy="185057"/>
          </a:xfrm>
        </p:spPr>
        <p:txBody>
          <a:bodyPr>
            <a:normAutofit/>
          </a:bodyPr>
          <a:lstStyle>
            <a:lvl1pPr marL="0" indent="0">
              <a:buNone/>
              <a:defRPr sz="600" baseline="0">
                <a:solidFill>
                  <a:schemeClr val="bg1"/>
                </a:solidFill>
              </a:defRPr>
            </a:lvl1pPr>
          </a:lstStyle>
          <a:p>
            <a:pPr lvl="0"/>
            <a:r>
              <a:rPr lang="en-GB" dirty="0" smtClean="0"/>
              <a:t>Supporting projects and organisations: </a:t>
            </a:r>
            <a:endParaRPr lang="en-GB" dirty="0"/>
          </a:p>
        </p:txBody>
      </p:sp>
    </p:spTree>
    <p:extLst>
      <p:ext uri="{BB962C8B-B14F-4D97-AF65-F5344CB8AC3E}">
        <p14:creationId xmlns:p14="http://schemas.microsoft.com/office/powerpoint/2010/main" val="1373917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 Slide for GN5 and AARC+related presenta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576E6A-F32A-4612-884C-86870357C6B4}" type="slidenum">
              <a:rPr lang="en-GB" smtClean="0"/>
              <a:pPr/>
              <a:t>‹#›</a:t>
            </a:fld>
            <a:endParaRPr lang="en-GB" dirty="0"/>
          </a:p>
        </p:txBody>
      </p:sp>
      <p:sp>
        <p:nvSpPr>
          <p:cNvPr id="17" name="Rectangle 16"/>
          <p:cNvSpPr/>
          <p:nvPr userDrawn="1"/>
        </p:nvSpPr>
        <p:spPr>
          <a:xfrm>
            <a:off x="0" y="0"/>
            <a:ext cx="12192000" cy="68580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4" name="Title 3"/>
          <p:cNvSpPr txBox="1">
            <a:spLocks/>
          </p:cNvSpPr>
          <p:nvPr userDrawn="1"/>
        </p:nvSpPr>
        <p:spPr>
          <a:xfrm>
            <a:off x="0" y="2970259"/>
            <a:ext cx="12192000" cy="589228"/>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a:r>
              <a:rPr lang="en-GB" sz="2100" b="0" dirty="0">
                <a:solidFill>
                  <a:schemeClr val="bg1"/>
                </a:solidFill>
              </a:rPr>
              <a:t>Thank </a:t>
            </a:r>
            <a:r>
              <a:rPr lang="en-GB" sz="2100" b="0" dirty="0" smtClean="0">
                <a:solidFill>
                  <a:schemeClr val="bg1"/>
                </a:solidFill>
              </a:rPr>
              <a:t>you</a:t>
            </a:r>
            <a:endParaRPr lang="en-GB" sz="2100" b="0" dirty="0">
              <a:solidFill>
                <a:schemeClr val="bg1"/>
              </a:solidFill>
            </a:endParaRPr>
          </a:p>
        </p:txBody>
      </p:sp>
      <p:sp>
        <p:nvSpPr>
          <p:cNvPr id="26" name="Rectangle 25"/>
          <p:cNvSpPr/>
          <p:nvPr userDrawn="1"/>
        </p:nvSpPr>
        <p:spPr>
          <a:xfrm>
            <a:off x="3294576" y="997227"/>
            <a:ext cx="5602848" cy="3984691"/>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nvGrpSpPr>
          <p:cNvPr id="29" name="Group 28"/>
          <p:cNvGrpSpPr/>
          <p:nvPr userDrawn="1"/>
        </p:nvGrpSpPr>
        <p:grpSpPr>
          <a:xfrm>
            <a:off x="4018845" y="4773548"/>
            <a:ext cx="4154312" cy="1167623"/>
            <a:chOff x="4003396" y="4773547"/>
            <a:chExt cx="4154312" cy="1167623"/>
          </a:xfrm>
        </p:grpSpPr>
        <p:sp>
          <p:nvSpPr>
            <p:cNvPr id="21" name="TextBox 20"/>
            <p:cNvSpPr txBox="1"/>
            <p:nvPr userDrawn="1"/>
          </p:nvSpPr>
          <p:spPr>
            <a:xfrm>
              <a:off x="4003396" y="5294839"/>
              <a:ext cx="4154312" cy="646331"/>
            </a:xfrm>
            <a:prstGeom prst="rect">
              <a:avLst/>
            </a:prstGeom>
            <a:noFill/>
          </p:spPr>
          <p:txBody>
            <a:bodyPr wrap="square" rtlCol="0">
              <a:spAutoFit/>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Networks </a:t>
              </a:r>
              <a:r>
                <a:rPr lang="en-GB" sz="1200" baseline="0" dirty="0" smtClean="0">
                  <a:solidFill>
                    <a:schemeClr val="bg1"/>
                  </a:solidFill>
                </a:rPr>
                <a:t>∙ Services ∙ People         </a:t>
              </a:r>
            </a:p>
            <a:p>
              <a:pPr marL="0" marR="0" indent="0" algn="ctr" defTabSz="914377" rtl="0" eaLnBrk="1" fontAlgn="auto" latinLnBrk="0" hangingPunct="1">
                <a:lnSpc>
                  <a:spcPct val="100000"/>
                </a:lnSpc>
                <a:spcBef>
                  <a:spcPts val="0"/>
                </a:spcBef>
                <a:spcAft>
                  <a:spcPts val="0"/>
                </a:spcAft>
                <a:buClrTx/>
                <a:buSzTx/>
                <a:buFontTx/>
                <a:buNone/>
                <a:tabLst/>
                <a:defRPr/>
              </a:pPr>
              <a:r>
                <a:rPr lang="en-GB" sz="1200" b="0" i="0" dirty="0" smtClean="0">
                  <a:solidFill>
                    <a:schemeClr val="bg1"/>
                  </a:solidFill>
                </a:rPr>
                <a:t>www.geant.org</a:t>
              </a:r>
            </a:p>
            <a:p>
              <a:pPr algn="ctr"/>
              <a:r>
                <a:rPr lang="en-GB" sz="1200" i="0" baseline="0" dirty="0" smtClean="0">
                  <a:solidFill>
                    <a:schemeClr val="bg1"/>
                  </a:solidFill>
                </a:rPr>
                <a:t> </a:t>
              </a:r>
              <a:endParaRPr lang="en-GB" sz="1200" i="0" dirty="0">
                <a:solidFill>
                  <a:schemeClr val="bg1"/>
                </a:solidFil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880" y="4773547"/>
              <a:ext cx="1219200" cy="529760"/>
            </a:xfrm>
            <a:prstGeom prst="rect">
              <a:avLst/>
            </a:prstGeom>
          </p:spPr>
        </p:pic>
      </p:grpSp>
      <p:grpSp>
        <p:nvGrpSpPr>
          <p:cNvPr id="2" name="Group 1"/>
          <p:cNvGrpSpPr/>
          <p:nvPr userDrawn="1"/>
        </p:nvGrpSpPr>
        <p:grpSpPr>
          <a:xfrm>
            <a:off x="1286861" y="6218563"/>
            <a:ext cx="9321640" cy="392887"/>
            <a:chOff x="1162308" y="4642549"/>
            <a:chExt cx="6991229" cy="294664"/>
          </a:xfrm>
        </p:grpSpPr>
        <p:sp>
          <p:nvSpPr>
            <p:cNvPr id="30" name="TextBox 29"/>
            <p:cNvSpPr txBox="1"/>
            <p:nvPr userDrawn="1"/>
          </p:nvSpPr>
          <p:spPr>
            <a:xfrm>
              <a:off x="1588712" y="4682068"/>
              <a:ext cx="6564825" cy="2539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smtClean="0">
                  <a:ln>
                    <a:noFill/>
                  </a:ln>
                  <a:solidFill>
                    <a:srgbClr val="FFFFFF"/>
                  </a:solidFill>
                  <a:effectLst/>
                  <a:uLnTx/>
                  <a:uFillTx/>
                  <a:latin typeface="Akkurat Std"/>
                  <a:sym typeface="Arial"/>
                </a:rPr>
                <a:t>This work has been co-supported by projects that have received funding from the European Union’s Horizon research and innovation programmes under Grant Agreement No. </a:t>
              </a:r>
              <a:br>
                <a:rPr kumimoji="0" lang="en-GB" sz="800" b="0" i="0" u="none" strike="noStrike" kern="1200" cap="none" spc="0" normalizeH="0" baseline="0" noProof="0" dirty="0" smtClean="0">
                  <a:ln>
                    <a:noFill/>
                  </a:ln>
                  <a:solidFill>
                    <a:srgbClr val="FFFFFF"/>
                  </a:solidFill>
                  <a:effectLst/>
                  <a:uLnTx/>
                  <a:uFillTx/>
                  <a:latin typeface="Akkurat Std"/>
                  <a:sym typeface="Arial"/>
                </a:rPr>
              </a:br>
              <a:r>
                <a:rPr kumimoji="0" lang="en-GB" sz="800" b="0" i="0" u="none" strike="noStrike" kern="1200" cap="none" spc="0" normalizeH="0" baseline="0" noProof="0" dirty="0" smtClean="0">
                  <a:ln>
                    <a:noFill/>
                  </a:ln>
                  <a:solidFill>
                    <a:srgbClr val="FFFFFF"/>
                  </a:solidFill>
                  <a:effectLst/>
                  <a:uLnTx/>
                  <a:uFillTx/>
                  <a:latin typeface="Akkurat Std"/>
                  <a:sym typeface="Arial"/>
                </a:rPr>
                <a:t>101100680 (GN5-1), 856726  (GN4-3), and 730941 (AARC2).</a:t>
              </a:r>
              <a:endParaRPr kumimoji="0" lang="en-GB" sz="800" b="0" i="0" u="none" strike="noStrike" kern="0" cap="none" spc="0" normalizeH="0" baseline="0" noProof="0" dirty="0" smtClean="0">
                <a:ln>
                  <a:noFill/>
                </a:ln>
                <a:solidFill>
                  <a:srgbClr val="FFFFFF"/>
                </a:solidFill>
                <a:effectLst/>
                <a:uLnTx/>
                <a:uFillTx/>
                <a:latin typeface="Akkurat Std"/>
                <a:sym typeface="Arial"/>
              </a:endParaRPr>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2308" y="4642549"/>
              <a:ext cx="433675" cy="294664"/>
            </a:xfrm>
            <a:prstGeom prst="rect">
              <a:avLst/>
            </a:prstGeom>
          </p:spPr>
        </p:pic>
      </p:grpSp>
      <p:sp>
        <p:nvSpPr>
          <p:cNvPr id="13" name="Text Placeholder 4"/>
          <p:cNvSpPr>
            <a:spLocks noGrp="1"/>
          </p:cNvSpPr>
          <p:nvPr>
            <p:ph type="body" sz="quarter" idx="11" hasCustomPrompt="1"/>
          </p:nvPr>
        </p:nvSpPr>
        <p:spPr>
          <a:xfrm>
            <a:off x="3565358" y="4090834"/>
            <a:ext cx="5061285" cy="350836"/>
          </a:xfrm>
        </p:spPr>
        <p:txBody>
          <a:bodyPr>
            <a:normAutofit/>
          </a:bodyPr>
          <a:lstStyle>
            <a:lvl1pPr marL="0" indent="0" algn="ctr">
              <a:buNone/>
              <a:defRPr sz="1200" baseline="0">
                <a:solidFill>
                  <a:schemeClr val="bg1"/>
                </a:solidFill>
              </a:defRPr>
            </a:lvl1pPr>
          </a:lstStyle>
          <a:p>
            <a:pPr lvl="0"/>
            <a:r>
              <a:rPr lang="en-GB" dirty="0" smtClean="0"/>
              <a:t>Presenter email</a:t>
            </a:r>
            <a:endParaRPr lang="en-GB" dirty="0"/>
          </a:p>
        </p:txBody>
      </p:sp>
      <p:sp>
        <p:nvSpPr>
          <p:cNvPr id="4" name="Content Placeholder 3"/>
          <p:cNvSpPr>
            <a:spLocks noGrp="1"/>
          </p:cNvSpPr>
          <p:nvPr>
            <p:ph sz="quarter" idx="12" hasCustomPrompt="1"/>
          </p:nvPr>
        </p:nvSpPr>
        <p:spPr>
          <a:xfrm>
            <a:off x="3594100" y="3559176"/>
            <a:ext cx="5003800" cy="428625"/>
          </a:xfrm>
        </p:spPr>
        <p:txBody>
          <a:bodyPr>
            <a:noAutofit/>
          </a:bodyPr>
          <a:lstStyle>
            <a:lvl1pPr marL="0" indent="0" algn="ctr">
              <a:buNone/>
              <a:defRPr sz="2100" baseline="0">
                <a:solidFill>
                  <a:schemeClr val="bg1"/>
                </a:solidFill>
              </a:defRPr>
            </a:lvl1pPr>
          </a:lstStyle>
          <a:p>
            <a:pPr lvl="0"/>
            <a:r>
              <a:rPr lang="en-US" dirty="0" smtClean="0"/>
              <a:t>Optional “Any Questions?” Text here</a:t>
            </a:r>
          </a:p>
        </p:txBody>
      </p:sp>
      <p:sp>
        <p:nvSpPr>
          <p:cNvPr id="7" name="Text Placeholder 6"/>
          <p:cNvSpPr>
            <a:spLocks noGrp="1"/>
          </p:cNvSpPr>
          <p:nvPr>
            <p:ph type="body" sz="quarter" idx="13" hasCustomPrompt="1"/>
          </p:nvPr>
        </p:nvSpPr>
        <p:spPr>
          <a:xfrm>
            <a:off x="455084" y="321733"/>
            <a:ext cx="11347749" cy="4456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end slide to be used for all GN4-1 Presentations</a:t>
            </a:r>
            <a:endParaRPr lang="en-GB" dirty="0"/>
          </a:p>
        </p:txBody>
      </p:sp>
    </p:spTree>
    <p:extLst>
      <p:ext uri="{BB962C8B-B14F-4D97-AF65-F5344CB8AC3E}">
        <p14:creationId xmlns:p14="http://schemas.microsoft.com/office/powerpoint/2010/main" val="1739724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defRPr sz="2200">
                <a:latin typeface="+mn-lt"/>
              </a:defRPr>
            </a:lvl1pPr>
            <a:lvl2pPr>
              <a:lnSpc>
                <a:spcPct val="100000"/>
              </a:lnSpc>
              <a:defRPr sz="1800">
                <a:solidFill>
                  <a:srgbClr val="004361"/>
                </a:solidFill>
                <a:latin typeface="+mn-lt"/>
              </a:defRPr>
            </a:lvl2pPr>
            <a:lvl3pPr>
              <a:lnSpc>
                <a:spcPct val="100000"/>
              </a:lnSpc>
              <a:defRPr sz="1800">
                <a:solidFill>
                  <a:srgbClr val="003F5E"/>
                </a:solidFill>
                <a:latin typeface="+mn-lt"/>
              </a:defRPr>
            </a:lvl3pPr>
            <a:lvl4pPr>
              <a:lnSpc>
                <a:spcPct val="100000"/>
              </a:lnSpc>
              <a:defRPr sz="1800">
                <a:latin typeface="+mn-lt"/>
              </a:defRPr>
            </a:lvl4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63139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10877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88948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5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275077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7250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97252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3340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675">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3997" y="6492496"/>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https://aarc-community.org</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176233165"/>
      </p:ext>
    </p:extLst>
  </p:cSld>
  <p:clrMap bg1="lt1" tx1="dk1" bg2="lt2" tx2="dk2" accent1="accent1" accent2="accent2" accent3="accent3" accent4="accent4" accent5="accent5" accent6="accent6" hlink="hlink" folHlink="folHlink"/>
  <p:sldLayoutIdLst>
    <p:sldLayoutId id="2147483658" r:id="rId1"/>
    <p:sldLayoutId id="2147483650" r:id="rId2"/>
    <p:sldLayoutId id="2147483652" r:id="rId3"/>
    <p:sldLayoutId id="2147483653" r:id="rId4"/>
    <p:sldLayoutId id="2147483660" r:id="rId5"/>
    <p:sldLayoutId id="2147483654" r:id="rId6"/>
    <p:sldLayoutId id="2147483655" r:id="rId7"/>
    <p:sldLayoutId id="2147483659" r:id="rId8"/>
    <p:sldLayoutId id="2147483656" r:id="rId9"/>
    <p:sldLayoutId id="2147483657" r:id="rId10"/>
    <p:sldLayoutId id="2147483663" r:id="rId11"/>
    <p:sldLayoutId id="2147483662" r:id="rId12"/>
    <p:sldLayoutId id="2147483664" r:id="rId13"/>
    <p:sldLayoutId id="2147483665" r:id="rId14"/>
  </p:sldLayoutIdLst>
  <p:hf hdr="0" ftr="0" dt="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normAutofit lnSpcReduction="10000"/>
          </a:bodyPr>
          <a:lstStyle/>
          <a:p>
            <a:r>
              <a:rPr lang="en-GB" dirty="0" smtClean="0"/>
              <a:t>David Groep</a:t>
            </a:r>
            <a:endParaRPr lang="en-GB" dirty="0"/>
          </a:p>
        </p:txBody>
      </p:sp>
      <p:sp>
        <p:nvSpPr>
          <p:cNvPr id="6" name="Text Placeholder 5"/>
          <p:cNvSpPr>
            <a:spLocks noGrp="1"/>
          </p:cNvSpPr>
          <p:nvPr>
            <p:ph type="body" sz="quarter" idx="12"/>
          </p:nvPr>
        </p:nvSpPr>
        <p:spPr/>
        <p:txBody>
          <a:bodyPr/>
          <a:lstStyle/>
          <a:p>
            <a:r>
              <a:rPr lang="en-GB" dirty="0" smtClean="0"/>
              <a:t>FIM4R 18</a:t>
            </a:r>
            <a:endParaRPr lang="en-GB" i="1" dirty="0"/>
          </a:p>
        </p:txBody>
      </p:sp>
      <p:sp>
        <p:nvSpPr>
          <p:cNvPr id="8" name="Text Placeholder 7"/>
          <p:cNvSpPr>
            <a:spLocks noGrp="1"/>
          </p:cNvSpPr>
          <p:nvPr>
            <p:ph type="body" sz="quarter" idx="17"/>
          </p:nvPr>
        </p:nvSpPr>
        <p:spPr>
          <a:xfrm>
            <a:off x="1240257" y="2915530"/>
            <a:ext cx="6683727" cy="503459"/>
          </a:xfrm>
        </p:spPr>
        <p:txBody>
          <a:bodyPr>
            <a:normAutofit/>
          </a:bodyPr>
          <a:lstStyle/>
          <a:p>
            <a:r>
              <a:rPr lang="en-GB" dirty="0" smtClean="0"/>
              <a:t>Building Trust across a Landscape of AARC BPA Proxies</a:t>
            </a:r>
            <a:endParaRPr lang="en-GB" dirty="0"/>
          </a:p>
        </p:txBody>
      </p:sp>
      <p:sp>
        <p:nvSpPr>
          <p:cNvPr id="7" name="Text Placeholder 6"/>
          <p:cNvSpPr>
            <a:spLocks noGrp="1"/>
          </p:cNvSpPr>
          <p:nvPr>
            <p:ph type="body" sz="quarter" idx="14"/>
          </p:nvPr>
        </p:nvSpPr>
        <p:spPr/>
        <p:txBody>
          <a:bodyPr/>
          <a:lstStyle/>
          <a:p>
            <a:r>
              <a:rPr lang="en-US" dirty="0"/>
              <a:t>Coordination policies in a multi proxy set-up</a:t>
            </a:r>
          </a:p>
        </p:txBody>
      </p:sp>
      <p:sp>
        <p:nvSpPr>
          <p:cNvPr id="9" name="Text Placeholder 8"/>
          <p:cNvSpPr>
            <a:spLocks noGrp="1"/>
          </p:cNvSpPr>
          <p:nvPr>
            <p:ph type="body" sz="quarter" idx="18"/>
          </p:nvPr>
        </p:nvSpPr>
        <p:spPr/>
        <p:txBody>
          <a:bodyPr/>
          <a:lstStyle/>
          <a:p>
            <a:r>
              <a:rPr lang="en-GB" dirty="0" smtClean="0"/>
              <a:t>January 2023</a:t>
            </a:r>
            <a:endParaRPr lang="en-GB" dirty="0"/>
          </a:p>
        </p:txBody>
      </p:sp>
      <p:sp>
        <p:nvSpPr>
          <p:cNvPr id="10" name="Text Placeholder 9"/>
          <p:cNvSpPr>
            <a:spLocks noGrp="1"/>
          </p:cNvSpPr>
          <p:nvPr>
            <p:ph type="body" sz="quarter" idx="19"/>
          </p:nvPr>
        </p:nvSpPr>
        <p:spPr/>
        <p:txBody>
          <a:bodyPr>
            <a:normAutofit lnSpcReduction="10000"/>
          </a:bodyPr>
          <a:lstStyle/>
          <a:p>
            <a:r>
              <a:rPr lang="en-GB" dirty="0" smtClean="0"/>
              <a:t>AARC Policy Area Coordinator</a:t>
            </a:r>
            <a:endParaRPr lang="en-GB" dirty="0"/>
          </a:p>
        </p:txBody>
      </p:sp>
      <p:sp>
        <p:nvSpPr>
          <p:cNvPr id="11" name="Text Placeholder 10"/>
          <p:cNvSpPr>
            <a:spLocks noGrp="1"/>
          </p:cNvSpPr>
          <p:nvPr>
            <p:ph type="body" sz="quarter" idx="20"/>
          </p:nvPr>
        </p:nvSpPr>
        <p:spPr>
          <a:xfrm>
            <a:off x="1240256" y="5081710"/>
            <a:ext cx="5028659" cy="347215"/>
          </a:xfrm>
        </p:spPr>
        <p:txBody>
          <a:bodyPr>
            <a:normAutofit/>
          </a:bodyPr>
          <a:lstStyle/>
          <a:p>
            <a:r>
              <a:rPr lang="en-GB" sz="1050" dirty="0" smtClean="0"/>
              <a:t>Nikhef Physics Data Processing programme and UM Dept. Advanced Computing Sciences</a:t>
            </a:r>
            <a:endParaRPr lang="en-GB" sz="1050" dirty="0"/>
          </a:p>
        </p:txBody>
      </p:sp>
      <p:sp>
        <p:nvSpPr>
          <p:cNvPr id="3" name="Slide Number Placeholder 2"/>
          <p:cNvSpPr>
            <a:spLocks noGrp="1"/>
          </p:cNvSpPr>
          <p:nvPr>
            <p:ph type="sldNum" sz="quarter" idx="4294967295"/>
          </p:nvPr>
        </p:nvSpPr>
        <p:spPr>
          <a:xfrm>
            <a:off x="11450638" y="6405563"/>
            <a:ext cx="741362" cy="274637"/>
          </a:xfrm>
        </p:spPr>
        <p:txBody>
          <a:bodyPr/>
          <a:lstStyle/>
          <a:p>
            <a:fld id="{6F576E6A-F32A-4612-884C-86870357C6B4}" type="slidenum">
              <a:rPr lang="en-GB" smtClean="0"/>
              <a:pPr/>
              <a:t>1</a:t>
            </a:fld>
            <a:endParaRPr lang="en-GB"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7376" y="4667872"/>
            <a:ext cx="923876" cy="358668"/>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453" y="4640951"/>
            <a:ext cx="1854730" cy="385589"/>
          </a:xfrm>
          <a:prstGeom prst="rect">
            <a:avLst/>
          </a:prstGeom>
        </p:spPr>
      </p:pic>
    </p:spTree>
    <p:extLst>
      <p:ext uri="{BB962C8B-B14F-4D97-AF65-F5344CB8AC3E}">
        <p14:creationId xmlns:p14="http://schemas.microsoft.com/office/powerpoint/2010/main" val="600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2394113"/>
          </a:xfrm>
        </p:spPr>
        <p:txBody>
          <a:bodyPr/>
          <a:lstStyle/>
          <a:p>
            <a:pPr marL="0" indent="0">
              <a:buNone/>
            </a:pPr>
            <a:r>
              <a:rPr lang="en-GB" dirty="0" smtClean="0"/>
              <a:t>May never get ‘interesting attributes’ apart from affiliation from home </a:t>
            </a:r>
            <a:r>
              <a:rPr lang="en-GB" dirty="0" err="1" smtClean="0"/>
              <a:t>IdPs</a:t>
            </a:r>
            <a:r>
              <a:rPr lang="en-GB" dirty="0" smtClean="0"/>
              <a:t>, but …</a:t>
            </a:r>
          </a:p>
          <a:p>
            <a:r>
              <a:rPr lang="en-GB" dirty="0" smtClean="0"/>
              <a:t>still need assurance statements and REFEDS Assurance Framework attribute freshness</a:t>
            </a:r>
          </a:p>
          <a:p>
            <a:r>
              <a:rPr lang="en-GB" dirty="0" smtClean="0"/>
              <a:t>unless ‘well hidden’, proxies are met with scepticism by </a:t>
            </a:r>
            <a:r>
              <a:rPr lang="en-GB" dirty="0" err="1" smtClean="0"/>
              <a:t>IdPs</a:t>
            </a:r>
            <a:r>
              <a:rPr lang="en-GB" dirty="0" smtClean="0"/>
              <a:t> to release personalised to R&amp;S</a:t>
            </a:r>
          </a:p>
          <a:p>
            <a:pPr marL="0" indent="0">
              <a:buNone/>
            </a:pPr>
            <a:endParaRPr lang="en-GB" dirty="0" smtClean="0"/>
          </a:p>
          <a:p>
            <a:pPr marL="0" indent="0">
              <a:buNone/>
            </a:pPr>
            <a:r>
              <a:rPr lang="en-GB" dirty="0" smtClean="0"/>
              <a:t>and do Entity Categories ‘traverse’ proxies? and can proxy ops rely on their ‘</a:t>
            </a:r>
            <a:r>
              <a:rPr lang="en-GB" dirty="0" err="1" smtClean="0"/>
              <a:t>downstreams</a:t>
            </a:r>
            <a:r>
              <a:rPr lang="en-GB" dirty="0" smtClean="0"/>
              <a:t>’?</a:t>
            </a:r>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Can we build on trusted ‘AAOPS’ to increase </a:t>
            </a:r>
            <a:br>
              <a:rPr lang="en-GB" dirty="0" smtClean="0"/>
            </a:br>
            <a:r>
              <a:rPr lang="en-GB" dirty="0" smtClean="0"/>
              <a:t>acceptance </a:t>
            </a:r>
            <a:r>
              <a:rPr lang="en-GB" dirty="0"/>
              <a:t>of </a:t>
            </a:r>
            <a:r>
              <a:rPr lang="en-GB" dirty="0" smtClean="0"/>
              <a:t>research </a:t>
            </a:r>
            <a:r>
              <a:rPr lang="en-GB" dirty="0"/>
              <a:t>infrastructure proxies with R&amp;E identity </a:t>
            </a:r>
            <a:r>
              <a:rPr lang="en-GB" dirty="0" smtClean="0"/>
              <a:t>providers</a:t>
            </a:r>
            <a:endParaRPr lang="en-GB" dirty="0"/>
          </a:p>
        </p:txBody>
      </p:sp>
      <p:sp>
        <p:nvSpPr>
          <p:cNvPr id="5" name="Rectangle 4"/>
          <p:cNvSpPr/>
          <p:nvPr/>
        </p:nvSpPr>
        <p:spPr>
          <a:xfrm>
            <a:off x="3385038" y="4330142"/>
            <a:ext cx="7517423" cy="1200329"/>
          </a:xfrm>
          <a:prstGeom prst="rect">
            <a:avLst/>
          </a:prstGeom>
        </p:spPr>
        <p:txBody>
          <a:bodyPr wrap="square">
            <a:spAutoFit/>
          </a:bodyPr>
          <a:lstStyle/>
          <a:p>
            <a:r>
              <a:rPr lang="en-GB" b="1" dirty="0" smtClean="0">
                <a:solidFill>
                  <a:srgbClr val="F6791C"/>
                </a:solidFill>
                <a:latin typeface="Arial" panose="020B0604020202020204" pitchFamily="34" charset="0"/>
                <a:ea typeface="Arial" panose="020B0604020202020204" pitchFamily="34" charset="0"/>
              </a:rPr>
              <a:t>review and enhance effectiveness of </a:t>
            </a:r>
            <a:r>
              <a:rPr lang="en-GB" b="1" dirty="0" err="1" smtClean="0">
                <a:solidFill>
                  <a:srgbClr val="F6791C"/>
                </a:solidFill>
                <a:latin typeface="Arial" panose="020B0604020202020204" pitchFamily="34" charset="0"/>
                <a:ea typeface="Arial" panose="020B0604020202020204" pitchFamily="34" charset="0"/>
              </a:rPr>
              <a:t>Snctfi</a:t>
            </a:r>
            <a:endParaRPr lang="en-GB" b="1" dirty="0">
              <a:solidFill>
                <a:srgbClr val="F6791C"/>
              </a:solidFill>
              <a:latin typeface="Arial" panose="020B0604020202020204" pitchFamily="34" charset="0"/>
              <a:ea typeface="Arial" panose="020B0604020202020204" pitchFamily="34" charset="0"/>
            </a:endParaRPr>
          </a:p>
          <a:p>
            <a:endParaRPr lang="en-GB" dirty="0" smtClean="0">
              <a:solidFill>
                <a:srgbClr val="F6791C"/>
              </a:solidFill>
              <a:latin typeface="Arial" panose="020B0604020202020204" pitchFamily="34" charset="0"/>
              <a:ea typeface="Arial" panose="020B0604020202020204" pitchFamily="34" charset="0"/>
            </a:endParaRPr>
          </a:p>
          <a:p>
            <a:r>
              <a:rPr lang="en-GB" i="1" dirty="0" smtClean="0">
                <a:solidFill>
                  <a:srgbClr val="F6791C"/>
                </a:solidFill>
                <a:latin typeface="Arial" panose="020B0604020202020204" pitchFamily="34" charset="0"/>
                <a:ea typeface="Arial" panose="020B0604020202020204" pitchFamily="34" charset="0"/>
              </a:rPr>
              <a:t>the set </a:t>
            </a:r>
            <a:r>
              <a:rPr lang="en-GB" i="1" dirty="0">
                <a:solidFill>
                  <a:srgbClr val="F6791C"/>
                </a:solidFill>
                <a:latin typeface="Arial" panose="020B0604020202020204" pitchFamily="34" charset="0"/>
                <a:ea typeface="Arial" panose="020B0604020202020204" pitchFamily="34" charset="0"/>
              </a:rPr>
              <a:t>of guidelines that describe a (self-) accessible framework of policies that bind a set of service providers behind an AARC BPA Proxy</a:t>
            </a:r>
            <a:endParaRPr lang="en-GB" i="1" dirty="0">
              <a:solidFill>
                <a:srgbClr val="F6791C"/>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646" y="4330142"/>
            <a:ext cx="1524000" cy="1143000"/>
          </a:xfrm>
          <a:prstGeom prst="rect">
            <a:avLst/>
          </a:prstGeom>
        </p:spPr>
      </p:pic>
      <p:sp>
        <p:nvSpPr>
          <p:cNvPr id="7" name="TextBox 6"/>
          <p:cNvSpPr txBox="1"/>
          <p:nvPr/>
        </p:nvSpPr>
        <p:spPr>
          <a:xfrm>
            <a:off x="2374885" y="5842501"/>
            <a:ext cx="7048533" cy="369332"/>
          </a:xfrm>
          <a:prstGeom prst="rect">
            <a:avLst/>
          </a:prstGeom>
          <a:noFill/>
        </p:spPr>
        <p:txBody>
          <a:bodyPr wrap="none" rtlCol="0">
            <a:spAutoFit/>
          </a:bodyPr>
          <a:lstStyle/>
          <a:p>
            <a:pPr algn="ctr"/>
            <a:r>
              <a:rPr lang="en-GB" dirty="0" smtClean="0"/>
              <a:t>and thereby encourage trust in the proxies </a:t>
            </a:r>
            <a:r>
              <a:rPr lang="en-GB" i="1" dirty="0" smtClean="0"/>
              <a:t>and </a:t>
            </a:r>
            <a:r>
              <a:rPr lang="en-GB" dirty="0" smtClean="0"/>
              <a:t>their connected services</a:t>
            </a:r>
            <a:endParaRPr lang="en-GB" dirty="0"/>
          </a:p>
        </p:txBody>
      </p:sp>
    </p:spTree>
    <p:extLst>
      <p:ext uri="{BB962C8B-B14F-4D97-AF65-F5344CB8AC3E}">
        <p14:creationId xmlns:p14="http://schemas.microsoft.com/office/powerpoint/2010/main" val="3474953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5049390"/>
          </a:xfrm>
        </p:spPr>
        <p:txBody>
          <a:bodyPr>
            <a:normAutofit fontScale="92500" lnSpcReduction="10000"/>
          </a:bodyPr>
          <a:lstStyle/>
          <a:p>
            <a:pPr marL="0" indent="0">
              <a:buNone/>
            </a:pPr>
            <a:r>
              <a:rPr lang="en-GB" dirty="0" smtClean="0"/>
              <a:t>For large ‘multi-tenant’ proxies:</a:t>
            </a:r>
          </a:p>
          <a:p>
            <a:r>
              <a:rPr lang="en-GB" sz="2000" dirty="0" smtClean="0"/>
              <a:t>some subset users in some communities use a set of services – how to I </a:t>
            </a:r>
            <a:br>
              <a:rPr lang="en-GB" sz="2000" dirty="0" smtClean="0"/>
            </a:br>
            <a:r>
              <a:rPr lang="en-GB" sz="2000" dirty="0" smtClean="0"/>
              <a:t>present their Terms and Conditions, and their privacy policies, so that the users</a:t>
            </a:r>
          </a:p>
          <a:p>
            <a:pPr lvl="1"/>
            <a:r>
              <a:rPr lang="en-GB" dirty="0" smtClean="0"/>
              <a:t>only see the T&amp;Cs and notices for services they will access</a:t>
            </a:r>
          </a:p>
          <a:p>
            <a:pPr lvl="1"/>
            <a:r>
              <a:rPr lang="en-GB" dirty="0" smtClean="0"/>
              <a:t>this does not to need to be manually configured for each community</a:t>
            </a:r>
          </a:p>
          <a:p>
            <a:pPr lvl="1"/>
            <a:r>
              <a:rPr lang="en-GB" dirty="0" smtClean="0"/>
              <a:t>is automatically updated when services join</a:t>
            </a:r>
          </a:p>
          <a:p>
            <a:pPr marL="0" indent="0">
              <a:buNone/>
            </a:pPr>
            <a:r>
              <a:rPr lang="en-GB" dirty="0" smtClean="0"/>
              <a:t>as well as for community and dedicated proxies:</a:t>
            </a:r>
          </a:p>
          <a:p>
            <a:r>
              <a:rPr lang="en-GB" sz="2000" dirty="0" smtClean="0"/>
              <a:t>when new (sensitive) services join, who needs to see the new T&amp;Cs?</a:t>
            </a:r>
          </a:p>
          <a:p>
            <a:r>
              <a:rPr lang="en-GB" sz="2000" dirty="0" smtClean="0"/>
              <a:t>can we communicate acceptance of T&amp;Cs to services even if ‘we’ are small and ‘they’ are large?</a:t>
            </a:r>
          </a:p>
          <a:p>
            <a:pPr marL="0" indent="0">
              <a:buNone/>
            </a:pPr>
            <a:endParaRPr lang="en-GB" dirty="0"/>
          </a:p>
          <a:p>
            <a:pPr marL="0" indent="0" algn="ctr">
              <a:buNone/>
            </a:pPr>
            <a:r>
              <a:rPr lang="en-GB" dirty="0" smtClean="0">
                <a:solidFill>
                  <a:srgbClr val="F6791C"/>
                </a:solidFill>
              </a:rPr>
              <a:t>What is an acceptable user experience in clicking through agreements? </a:t>
            </a:r>
            <a:br>
              <a:rPr lang="en-GB" dirty="0" smtClean="0">
                <a:solidFill>
                  <a:srgbClr val="F6791C"/>
                </a:solidFill>
              </a:rPr>
            </a:br>
            <a:r>
              <a:rPr lang="en-GB" dirty="0" smtClean="0">
                <a:solidFill>
                  <a:srgbClr val="F6791C"/>
                </a:solidFill>
              </a:rPr>
              <a:t>What is most effective in exploiting the WISE Baseline AUP? What do </a:t>
            </a:r>
            <a:r>
              <a:rPr lang="en-GB" i="1" dirty="0" smtClean="0">
                <a:solidFill>
                  <a:srgbClr val="F6791C"/>
                </a:solidFill>
              </a:rPr>
              <a:t>you</a:t>
            </a:r>
            <a:r>
              <a:rPr lang="en-GB" dirty="0" smtClean="0">
                <a:solidFill>
                  <a:srgbClr val="F6791C"/>
                </a:solidFill>
              </a:rPr>
              <a:t> need?</a:t>
            </a:r>
          </a:p>
          <a:p>
            <a:pPr marL="0" indent="0" algn="ctr">
              <a:buNone/>
            </a:pPr>
            <a:r>
              <a:rPr lang="en-GB" sz="2600" b="1" dirty="0" smtClean="0">
                <a:solidFill>
                  <a:srgbClr val="F6791C"/>
                </a:solidFill>
              </a:rPr>
              <a:t>With Fewer Clicks to More Resources!</a:t>
            </a:r>
            <a:endParaRPr lang="en-GB" sz="2600" b="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11</a:t>
            </a:fld>
            <a:endParaRPr lang="en-GB"/>
          </a:p>
        </p:txBody>
      </p:sp>
      <p:sp>
        <p:nvSpPr>
          <p:cNvPr id="4" name="Title 3"/>
          <p:cNvSpPr>
            <a:spLocks noGrp="1"/>
          </p:cNvSpPr>
          <p:nvPr>
            <p:ph type="title"/>
          </p:nvPr>
        </p:nvSpPr>
        <p:spPr/>
        <p:txBody>
          <a:bodyPr/>
          <a:lstStyle/>
          <a:p>
            <a:r>
              <a:rPr lang="en-GB" dirty="0" smtClean="0"/>
              <a:t>Proxies have their own challenges as well: AUPs, T&amp;Cs, Privacy notices, …</a:t>
            </a:r>
            <a:endParaRPr lang="en-GB" dirty="0"/>
          </a:p>
        </p:txBody>
      </p:sp>
      <p:grpSp>
        <p:nvGrpSpPr>
          <p:cNvPr id="7" name="Group 6"/>
          <p:cNvGrpSpPr/>
          <p:nvPr/>
        </p:nvGrpSpPr>
        <p:grpSpPr>
          <a:xfrm>
            <a:off x="10225057" y="1603514"/>
            <a:ext cx="1673509" cy="2618764"/>
            <a:chOff x="10225057" y="1392499"/>
            <a:chExt cx="1673509" cy="2618764"/>
          </a:xfrm>
        </p:grpSpPr>
        <p:pic>
          <p:nvPicPr>
            <p:cNvPr id="5" name="Picture 4"/>
            <p:cNvPicPr>
              <a:picLocks noChangeAspect="1"/>
            </p:cNvPicPr>
            <p:nvPr/>
          </p:nvPicPr>
          <p:blipFill>
            <a:blip r:embed="rId2"/>
            <a:stretch>
              <a:fillRect/>
            </a:stretch>
          </p:blipFill>
          <p:spPr>
            <a:xfrm>
              <a:off x="10225057" y="1392499"/>
              <a:ext cx="1673509" cy="2347295"/>
            </a:xfrm>
            <a:prstGeom prst="rect">
              <a:avLst/>
            </a:prstGeom>
            <a:ln>
              <a:solidFill>
                <a:schemeClr val="accent1"/>
              </a:solidFill>
            </a:ln>
          </p:spPr>
        </p:pic>
        <p:sp>
          <p:nvSpPr>
            <p:cNvPr id="6" name="TextBox 5"/>
            <p:cNvSpPr txBox="1"/>
            <p:nvPr/>
          </p:nvSpPr>
          <p:spPr>
            <a:xfrm>
              <a:off x="10363093" y="3734264"/>
              <a:ext cx="1397434" cy="276999"/>
            </a:xfrm>
            <a:prstGeom prst="rect">
              <a:avLst/>
            </a:prstGeom>
            <a:noFill/>
          </p:spPr>
          <p:txBody>
            <a:bodyPr wrap="none" rtlCol="0">
              <a:spAutoFit/>
            </a:bodyPr>
            <a:lstStyle/>
            <a:p>
              <a:pPr algn="ctr"/>
              <a:r>
                <a:rPr lang="en-GB" sz="1200" i="1" dirty="0" smtClean="0"/>
                <a:t>beyond AARC-G040</a:t>
              </a:r>
              <a:endParaRPr lang="en-GB" sz="1200" i="1" dirty="0"/>
            </a:p>
          </p:txBody>
        </p:sp>
      </p:grpSp>
    </p:spTree>
    <p:extLst>
      <p:ext uri="{BB962C8B-B14F-4D97-AF65-F5344CB8AC3E}">
        <p14:creationId xmlns:p14="http://schemas.microsoft.com/office/powerpoint/2010/main" val="322077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0909300" cy="4966686"/>
          </a:xfrm>
        </p:spPr>
        <p:txBody>
          <a:bodyPr>
            <a:normAutofit/>
          </a:bodyPr>
          <a:lstStyle/>
          <a:p>
            <a:pPr marL="0" indent="0">
              <a:buNone/>
            </a:pPr>
            <a:r>
              <a:rPr lang="en-GB" dirty="0" smtClean="0"/>
              <a:t>What we heard through the grapevine (and at </a:t>
            </a:r>
            <a:r>
              <a:rPr lang="en-GB" dirty="0" err="1" smtClean="0"/>
              <a:t>TechEx</a:t>
            </a:r>
            <a:r>
              <a:rPr lang="en-GB" dirty="0" smtClean="0"/>
              <a:t> 2022 …) :</a:t>
            </a:r>
          </a:p>
          <a:p>
            <a:pPr marL="457200" indent="0">
              <a:buNone/>
            </a:pPr>
            <a:r>
              <a:rPr lang="en-GB" i="1" dirty="0" smtClean="0"/>
              <a:t>“</a:t>
            </a:r>
            <a:r>
              <a:rPr lang="en-GB" i="1" dirty="0"/>
              <a:t>small to mid-sized communities do not have the resources to maintain a bespoke community management </a:t>
            </a:r>
            <a:r>
              <a:rPr lang="en-GB" i="1" dirty="0" smtClean="0"/>
              <a:t>policy”</a:t>
            </a:r>
          </a:p>
          <a:p>
            <a:pPr marL="0" indent="0">
              <a:buNone/>
            </a:pPr>
            <a:r>
              <a:rPr lang="en-GB" dirty="0" smtClean="0"/>
              <a:t>Leaves both communities </a:t>
            </a:r>
            <a:r>
              <a:rPr lang="en-GB" dirty="0"/>
              <a:t>and operators of membership management services </a:t>
            </a:r>
            <a:r>
              <a:rPr lang="en-GB" dirty="0" smtClean="0"/>
              <a:t>unclear about trust </a:t>
            </a:r>
            <a:r>
              <a:rPr lang="en-GB" dirty="0"/>
              <a:t>assurance level of </a:t>
            </a:r>
            <a:r>
              <a:rPr lang="en-GB" dirty="0" smtClean="0"/>
              <a:t>members - current templates in toolkit too complex and prescriptive</a:t>
            </a:r>
          </a:p>
          <a:p>
            <a:pPr marL="0" indent="0">
              <a:buNone/>
            </a:pPr>
            <a:endParaRPr lang="en-GB" dirty="0" smtClean="0"/>
          </a:p>
          <a:p>
            <a:pPr marL="0" indent="0">
              <a:buNone/>
            </a:pPr>
            <a:r>
              <a:rPr lang="en-GB" dirty="0" smtClean="0"/>
              <a:t/>
            </a:r>
            <a:br>
              <a:rPr lang="en-GB" dirty="0" smtClean="0"/>
            </a:br>
            <a:endParaRPr lang="en-GB" dirty="0"/>
          </a:p>
          <a:p>
            <a:r>
              <a:rPr lang="en-GB" dirty="0"/>
              <a:t>community consultation on the ‘minimum viable community management</a:t>
            </a:r>
            <a:r>
              <a:rPr lang="en-GB" dirty="0" smtClean="0"/>
              <a:t>’ – we are here!</a:t>
            </a:r>
          </a:p>
          <a:p>
            <a:r>
              <a:rPr lang="en-GB" dirty="0" smtClean="0"/>
              <a:t>template </a:t>
            </a:r>
            <a:r>
              <a:rPr lang="en-GB" dirty="0"/>
              <a:t>and implementation guidance (FAQ) on community lifecycle management </a:t>
            </a:r>
            <a:endParaRPr lang="en-GB" dirty="0" smtClean="0"/>
          </a:p>
          <a:p>
            <a:r>
              <a:rPr lang="en-GB" dirty="0" smtClean="0"/>
              <a:t>how </a:t>
            </a:r>
            <a:r>
              <a:rPr lang="en-GB" dirty="0"/>
              <a:t>to implement </a:t>
            </a:r>
            <a:r>
              <a:rPr lang="en-GB" dirty="0" smtClean="0"/>
              <a:t>the community management in </a:t>
            </a:r>
            <a:r>
              <a:rPr lang="en-GB" dirty="0"/>
              <a:t>the (EOSC) AAI </a:t>
            </a:r>
            <a:r>
              <a:rPr lang="en-GB" dirty="0" smtClean="0"/>
              <a:t>services</a:t>
            </a:r>
          </a:p>
          <a:p>
            <a:pPr marL="0" indent="0">
              <a:buNone/>
            </a:pP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12</a:t>
            </a:fld>
            <a:endParaRPr lang="en-GB"/>
          </a:p>
        </p:txBody>
      </p:sp>
      <p:sp>
        <p:nvSpPr>
          <p:cNvPr id="4" name="Title 3"/>
          <p:cNvSpPr>
            <a:spLocks noGrp="1"/>
          </p:cNvSpPr>
          <p:nvPr>
            <p:ph type="title"/>
          </p:nvPr>
        </p:nvSpPr>
        <p:spPr/>
        <p:txBody>
          <a:bodyPr/>
          <a:lstStyle/>
          <a:p>
            <a:r>
              <a:rPr lang="en-GB" dirty="0" smtClean="0"/>
              <a:t>Helping out the community – a simpler policy toolkit for communities</a:t>
            </a:r>
            <a:endParaRPr lang="en-GB" dirty="0"/>
          </a:p>
        </p:txBody>
      </p:sp>
      <p:pic>
        <p:nvPicPr>
          <p:cNvPr id="5" name="Picture 4"/>
          <p:cNvPicPr>
            <a:picLocks noChangeAspect="1"/>
          </p:cNvPicPr>
          <p:nvPr/>
        </p:nvPicPr>
        <p:blipFill>
          <a:blip r:embed="rId2"/>
          <a:stretch>
            <a:fillRect/>
          </a:stretch>
        </p:blipFill>
        <p:spPr>
          <a:xfrm>
            <a:off x="3253154" y="3523146"/>
            <a:ext cx="4695093" cy="1206560"/>
          </a:xfrm>
          <a:prstGeom prst="rect">
            <a:avLst/>
          </a:prstGeom>
        </p:spPr>
      </p:pic>
    </p:spTree>
    <p:extLst>
      <p:ext uri="{BB962C8B-B14F-4D97-AF65-F5344CB8AC3E}">
        <p14:creationId xmlns:p14="http://schemas.microsoft.com/office/powerpoint/2010/main" val="1735315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13</a:t>
            </a:fld>
            <a:endParaRPr lang="en-GB"/>
          </a:p>
        </p:txBody>
      </p:sp>
      <p:sp>
        <p:nvSpPr>
          <p:cNvPr id="4" name="Title 3"/>
          <p:cNvSpPr>
            <a:spLocks noGrp="1"/>
          </p:cNvSpPr>
          <p:nvPr>
            <p:ph type="title"/>
          </p:nvPr>
        </p:nvSpPr>
        <p:spPr/>
        <p:txBody>
          <a:bodyPr/>
          <a:lstStyle/>
          <a:p>
            <a:r>
              <a:rPr lang="en-GB" dirty="0" smtClean="0"/>
              <a:t>New trust models – what is the role of the proxy in </a:t>
            </a:r>
            <a:r>
              <a:rPr lang="en-GB" dirty="0" err="1" smtClean="0"/>
              <a:t>OIDCFed</a:t>
            </a:r>
            <a:r>
              <a:rPr lang="en-GB" dirty="0" smtClean="0"/>
              <a:t>? </a:t>
            </a:r>
            <a:endParaRPr lang="en-GB" dirty="0"/>
          </a:p>
        </p:txBody>
      </p:sp>
      <p:sp>
        <p:nvSpPr>
          <p:cNvPr id="5" name="Content Placeholder 1"/>
          <p:cNvSpPr>
            <a:spLocks noGrp="1"/>
          </p:cNvSpPr>
          <p:nvPr>
            <p:ph idx="1"/>
          </p:nvPr>
        </p:nvSpPr>
        <p:spPr>
          <a:xfrm>
            <a:off x="444502" y="1439333"/>
            <a:ext cx="7492928" cy="4737633"/>
          </a:xfrm>
        </p:spPr>
        <p:txBody>
          <a:bodyPr/>
          <a:lstStyle/>
          <a:p>
            <a:pPr marL="0" indent="0">
              <a:buNone/>
            </a:pPr>
            <a:r>
              <a:rPr lang="en-GB" dirty="0" smtClean="0"/>
              <a:t>In today’s BPA proxy links both sides by being </a:t>
            </a:r>
            <a:br>
              <a:rPr lang="en-GB" dirty="0" smtClean="0"/>
            </a:br>
            <a:r>
              <a:rPr lang="en-GB" dirty="0" smtClean="0"/>
              <a:t>opaque, </a:t>
            </a:r>
            <a:r>
              <a:rPr lang="en-GB" b="1" dirty="0" smtClean="0"/>
              <a:t>both </a:t>
            </a:r>
            <a:r>
              <a:rPr lang="en-GB" dirty="0" smtClean="0"/>
              <a:t>for attributes </a:t>
            </a:r>
            <a:r>
              <a:rPr lang="en-GB" b="1" dirty="0" smtClean="0"/>
              <a:t>as well as </a:t>
            </a:r>
            <a:r>
              <a:rPr lang="en-GB" dirty="0" smtClean="0"/>
              <a:t>for trust</a:t>
            </a:r>
          </a:p>
          <a:p>
            <a:endParaRPr lang="en-GB" dirty="0" smtClean="0"/>
          </a:p>
          <a:p>
            <a:r>
              <a:rPr lang="en-GB" dirty="0" smtClean="0"/>
              <a:t>does it </a:t>
            </a:r>
            <a:r>
              <a:rPr lang="en-GB" i="1" dirty="0" smtClean="0"/>
              <a:t>have </a:t>
            </a:r>
            <a:r>
              <a:rPr lang="en-GB" dirty="0" smtClean="0"/>
              <a:t>to be that way?</a:t>
            </a:r>
          </a:p>
          <a:p>
            <a:r>
              <a:rPr lang="en-GB" dirty="0" smtClean="0"/>
              <a:t>separate claims/attribute transformation from trust bridging?</a:t>
            </a:r>
          </a:p>
          <a:p>
            <a:r>
              <a:rPr lang="en-GB" dirty="0" smtClean="0"/>
              <a:t>can </a:t>
            </a:r>
            <a:r>
              <a:rPr lang="en-GB" dirty="0" err="1" smtClean="0"/>
              <a:t>OIDCfed</a:t>
            </a:r>
            <a:r>
              <a:rPr lang="en-GB" dirty="0" smtClean="0"/>
              <a:t> structure convey trust transparently? Should it?</a:t>
            </a:r>
          </a:p>
          <a:p>
            <a:r>
              <a:rPr lang="en-GB" dirty="0" smtClean="0"/>
              <a:t>can we then be more flexible? or will it just confuse everyone?</a:t>
            </a:r>
          </a:p>
          <a:p>
            <a:r>
              <a:rPr lang="en-GB" dirty="0" smtClean="0"/>
              <a:t>easier to bridge trust </a:t>
            </a:r>
            <a:r>
              <a:rPr lang="en-GB" i="1" dirty="0" smtClean="0"/>
              <a:t>across sectors </a:t>
            </a:r>
            <a:r>
              <a:rPr lang="en-GB" dirty="0" smtClean="0"/>
              <a:t>this way? </a:t>
            </a:r>
            <a:br>
              <a:rPr lang="en-GB" dirty="0" smtClean="0"/>
            </a:br>
            <a:r>
              <a:rPr lang="en-GB" dirty="0" smtClean="0"/>
              <a:t>e.g. linking .</a:t>
            </a:r>
            <a:r>
              <a:rPr lang="en-GB" dirty="0" err="1" smtClean="0"/>
              <a:t>edu</a:t>
            </a:r>
            <a:r>
              <a:rPr lang="en-GB" dirty="0" smtClean="0"/>
              <a:t>, .</a:t>
            </a:r>
            <a:r>
              <a:rPr lang="en-GB" dirty="0" err="1" smtClean="0"/>
              <a:t>gov</a:t>
            </a:r>
            <a:r>
              <a:rPr lang="en-GB" dirty="0" smtClean="0"/>
              <a:t>, and private sector federations?</a:t>
            </a:r>
            <a:endParaRPr lang="en-GB" dirty="0"/>
          </a:p>
        </p:txBody>
      </p:sp>
      <p:pic>
        <p:nvPicPr>
          <p:cNvPr id="6" name="Picture 5"/>
          <p:cNvPicPr>
            <a:picLocks noChangeAspect="1"/>
          </p:cNvPicPr>
          <p:nvPr/>
        </p:nvPicPr>
        <p:blipFill>
          <a:blip r:embed="rId2"/>
          <a:stretch>
            <a:fillRect/>
          </a:stretch>
        </p:blipFill>
        <p:spPr>
          <a:xfrm>
            <a:off x="7937430" y="1439333"/>
            <a:ext cx="3699148" cy="4772014"/>
          </a:xfrm>
          <a:prstGeom prst="rect">
            <a:avLst/>
          </a:prstGeom>
        </p:spPr>
      </p:pic>
      <p:sp>
        <p:nvSpPr>
          <p:cNvPr id="7" name="TextBox 6"/>
          <p:cNvSpPr txBox="1"/>
          <p:nvPr/>
        </p:nvSpPr>
        <p:spPr>
          <a:xfrm>
            <a:off x="8302046" y="6080235"/>
            <a:ext cx="2969916" cy="338554"/>
          </a:xfrm>
          <a:prstGeom prst="rect">
            <a:avLst/>
          </a:prstGeom>
          <a:noFill/>
        </p:spPr>
        <p:txBody>
          <a:bodyPr wrap="none" rtlCol="0">
            <a:spAutoFit/>
          </a:bodyPr>
          <a:lstStyle/>
          <a:p>
            <a:pPr algn="ctr"/>
            <a:r>
              <a:rPr lang="en-GB" sz="1600" dirty="0" smtClean="0">
                <a:solidFill>
                  <a:srgbClr val="F6791C"/>
                </a:solidFill>
              </a:rPr>
              <a:t>ACAMP at TechEx23 – and TIIME?</a:t>
            </a:r>
            <a:endParaRPr lang="en-GB" sz="1600" dirty="0">
              <a:solidFill>
                <a:srgbClr val="F6791C"/>
              </a:solidFill>
            </a:endParaRPr>
          </a:p>
        </p:txBody>
      </p:sp>
    </p:spTree>
    <p:extLst>
      <p:ext uri="{BB962C8B-B14F-4D97-AF65-F5344CB8AC3E}">
        <p14:creationId xmlns:p14="http://schemas.microsoft.com/office/powerpoint/2010/main" val="376456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GB" dirty="0" smtClean="0"/>
              <a:t>Most reliable (and most ‘available’) source of assurance may be the </a:t>
            </a:r>
            <a:r>
              <a:rPr lang="en-GB" dirty="0"/>
              <a:t>European government identity ecosystem. </a:t>
            </a:r>
            <a:endParaRPr lang="en-GB" dirty="0" smtClean="0"/>
          </a:p>
          <a:p>
            <a:r>
              <a:rPr lang="en-GB" dirty="0" smtClean="0"/>
              <a:t>Step-up to </a:t>
            </a:r>
            <a:r>
              <a:rPr lang="en-GB" dirty="0"/>
              <a:t>at least substantial level can </a:t>
            </a:r>
            <a:r>
              <a:rPr lang="en-GB" dirty="0" smtClean="0"/>
              <a:t>now readily be done </a:t>
            </a:r>
            <a:r>
              <a:rPr lang="en-GB" dirty="0"/>
              <a:t>‘at home’ by users </a:t>
            </a:r>
            <a:r>
              <a:rPr lang="en-GB" dirty="0" smtClean="0"/>
              <a:t/>
            </a:r>
            <a:br>
              <a:rPr lang="en-GB" dirty="0" smtClean="0"/>
            </a:br>
            <a:r>
              <a:rPr lang="en-GB" dirty="0" smtClean="0"/>
              <a:t>through their national </a:t>
            </a:r>
            <a:r>
              <a:rPr lang="en-GB" dirty="0" err="1"/>
              <a:t>eID</a:t>
            </a:r>
            <a:r>
              <a:rPr lang="en-GB" dirty="0"/>
              <a:t> </a:t>
            </a:r>
            <a:r>
              <a:rPr lang="en-GB" dirty="0" smtClean="0"/>
              <a:t>schemes</a:t>
            </a:r>
          </a:p>
          <a:p>
            <a:r>
              <a:rPr lang="en-GB" dirty="0" smtClean="0"/>
              <a:t>Joint work on </a:t>
            </a:r>
            <a:r>
              <a:rPr lang="en-GB" dirty="0" err="1" smtClean="0"/>
              <a:t>eIDAS</a:t>
            </a:r>
            <a:r>
              <a:rPr lang="en-GB" dirty="0" smtClean="0"/>
              <a:t>, Erasmus Student Mobility,</a:t>
            </a:r>
            <a:br>
              <a:rPr lang="en-GB" dirty="0" smtClean="0"/>
            </a:br>
            <a:r>
              <a:rPr lang="en-GB" dirty="0" smtClean="0"/>
              <a:t>and more makes this more accessible</a:t>
            </a:r>
          </a:p>
          <a:p>
            <a:r>
              <a:rPr lang="en-GB" dirty="0" smtClean="0"/>
              <a:t>Better </a:t>
            </a:r>
            <a:r>
              <a:rPr lang="en-GB" dirty="0"/>
              <a:t>attainable than relying on </a:t>
            </a:r>
            <a:r>
              <a:rPr lang="en-GB" dirty="0" smtClean="0"/>
              <a:t>home institutions?</a:t>
            </a:r>
          </a:p>
          <a:p>
            <a:pPr marL="0" indent="0">
              <a:buNone/>
            </a:pPr>
            <a:endParaRPr lang="en-GB" dirty="0"/>
          </a:p>
          <a:p>
            <a:pPr marL="0" indent="0">
              <a:buNone/>
            </a:pPr>
            <a:r>
              <a:rPr lang="en-GB" b="1" dirty="0" smtClean="0"/>
              <a:t>… but: </a:t>
            </a:r>
          </a:p>
          <a:p>
            <a:r>
              <a:rPr lang="en-GB" dirty="0" smtClean="0"/>
              <a:t>what to do with non-European users?</a:t>
            </a:r>
          </a:p>
          <a:p>
            <a:r>
              <a:rPr lang="en-GB" dirty="0" smtClean="0"/>
              <a:t>how to link the identities together</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14</a:t>
            </a:fld>
            <a:endParaRPr lang="en-GB"/>
          </a:p>
        </p:txBody>
      </p:sp>
      <p:sp>
        <p:nvSpPr>
          <p:cNvPr id="4" name="Title 3"/>
          <p:cNvSpPr>
            <a:spLocks noGrp="1"/>
          </p:cNvSpPr>
          <p:nvPr>
            <p:ph type="title"/>
          </p:nvPr>
        </p:nvSpPr>
        <p:spPr/>
        <p:txBody>
          <a:bodyPr/>
          <a:lstStyle/>
          <a:p>
            <a:r>
              <a:rPr lang="en-GB" dirty="0" smtClean="0"/>
              <a:t>We’ll see more diverse sources of identity &amp; assurance anyway</a:t>
            </a:r>
            <a:endParaRPr lang="en-GB"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887362" y="2879815"/>
            <a:ext cx="4991671" cy="2960177"/>
          </a:xfrm>
          <a:prstGeom prst="rect">
            <a:avLst/>
          </a:prstGeom>
        </p:spPr>
      </p:pic>
    </p:spTree>
    <p:extLst>
      <p:ext uri="{BB962C8B-B14F-4D97-AF65-F5344CB8AC3E}">
        <p14:creationId xmlns:p14="http://schemas.microsoft.com/office/powerpoint/2010/main" val="327721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dirty="0" smtClean="0"/>
              <a:t>Also in AARC-TREE we really </a:t>
            </a:r>
            <a:r>
              <a:rPr lang="en-GB" smtClean="0"/>
              <a:t>need </a:t>
            </a:r>
            <a:r>
              <a:rPr lang="en-GB" smtClean="0"/>
              <a:t>a “</a:t>
            </a:r>
            <a:r>
              <a:rPr lang="en-US" dirty="0"/>
              <a:t>co-creation </a:t>
            </a:r>
            <a:r>
              <a:rPr lang="en-US" dirty="0" smtClean="0"/>
              <a:t>process” with you, our FIM4R communities</a:t>
            </a:r>
          </a:p>
          <a:p>
            <a:pPr marL="0" indent="0">
              <a:buNone/>
            </a:pPr>
            <a:endParaRPr lang="en-US" dirty="0" smtClean="0"/>
          </a:p>
          <a:p>
            <a:r>
              <a:rPr lang="en-GB" dirty="0" smtClean="0"/>
              <a:t>we have resources to help run a couple of workshops in the next 2 years</a:t>
            </a:r>
          </a:p>
          <a:p>
            <a:r>
              <a:rPr lang="en-US" dirty="0" smtClean="0"/>
              <a:t>we need your critical review </a:t>
            </a:r>
            <a:r>
              <a:rPr lang="en-US" i="1" dirty="0" smtClean="0"/>
              <a:t>and</a:t>
            </a:r>
            <a:r>
              <a:rPr lang="en-US" dirty="0" smtClean="0"/>
              <a:t> your ideas and input on both policy and </a:t>
            </a:r>
            <a:r>
              <a:rPr lang="en-US" dirty="0" smtClean="0"/>
              <a:t>architecture</a:t>
            </a:r>
          </a:p>
          <a:p>
            <a:r>
              <a:rPr lang="en-US" dirty="0" smtClean="0"/>
              <a:t>start from the high-level requirements and some broad community input</a:t>
            </a:r>
            <a:endParaRPr lang="en-US" dirty="0" smtClean="0"/>
          </a:p>
          <a:p>
            <a:endParaRPr lang="en-US" dirty="0" smtClean="0"/>
          </a:p>
          <a:p>
            <a:endParaRPr lang="en-US" dirty="0" smtClean="0"/>
          </a:p>
          <a:p>
            <a:pPr marL="0" indent="0" algn="ctr">
              <a:buNone/>
            </a:pPr>
            <a:r>
              <a:rPr lang="en-US" sz="2800" b="1" dirty="0" smtClean="0">
                <a:solidFill>
                  <a:srgbClr val="F6791C"/>
                </a:solidFill>
              </a:rPr>
              <a:t>May AARC-TREE be </a:t>
            </a:r>
            <a:r>
              <a:rPr lang="en-US" sz="2800" b="1" dirty="0" smtClean="0">
                <a:solidFill>
                  <a:srgbClr val="F6791C"/>
                </a:solidFill>
              </a:rPr>
              <a:t>helpful </a:t>
            </a:r>
            <a:r>
              <a:rPr lang="en-US" sz="2800" b="1" dirty="0" smtClean="0">
                <a:solidFill>
                  <a:srgbClr val="F6791C"/>
                </a:solidFill>
              </a:rPr>
              <a:t>to you … with your input and brain dumps!</a:t>
            </a:r>
            <a:endParaRPr lang="en-US" sz="2800" b="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15</a:t>
            </a:fld>
            <a:endParaRPr lang="en-GB"/>
          </a:p>
        </p:txBody>
      </p:sp>
      <p:sp>
        <p:nvSpPr>
          <p:cNvPr id="4" name="Title 3"/>
          <p:cNvSpPr>
            <a:spLocks noGrp="1"/>
          </p:cNvSpPr>
          <p:nvPr>
            <p:ph type="title"/>
          </p:nvPr>
        </p:nvSpPr>
        <p:spPr/>
        <p:txBody>
          <a:bodyPr/>
          <a:lstStyle/>
          <a:p>
            <a:r>
              <a:rPr lang="en-GB" dirty="0" smtClean="0"/>
              <a:t>All About You – FIM4R and communities are the driving factor</a:t>
            </a:r>
            <a:endParaRPr lang="en-GB" dirty="0"/>
          </a:p>
        </p:txBody>
      </p:sp>
    </p:spTree>
    <p:extLst>
      <p:ext uri="{BB962C8B-B14F-4D97-AF65-F5344CB8AC3E}">
        <p14:creationId xmlns:p14="http://schemas.microsoft.com/office/powerpoint/2010/main" val="628532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normAutofit/>
          </a:bodyPr>
          <a:lstStyle/>
          <a:p>
            <a:r>
              <a:rPr lang="en-GB" dirty="0" smtClean="0"/>
              <a:t>davidg@nikhef.nl</a:t>
            </a:r>
            <a:endParaRPr lang="en-GB" dirty="0"/>
          </a:p>
        </p:txBody>
      </p:sp>
      <p:sp>
        <p:nvSpPr>
          <p:cNvPr id="5" name="Text Placeholder 4"/>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41920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GB" sz="1600" dirty="0" smtClean="0"/>
              <a:t>davidg@nikhef.nl</a:t>
            </a:r>
            <a:endParaRPr lang="en-GB" sz="1600" dirty="0"/>
          </a:p>
        </p:txBody>
      </p:sp>
      <p:sp>
        <p:nvSpPr>
          <p:cNvPr id="6" name="Content Placeholder 5"/>
          <p:cNvSpPr>
            <a:spLocks noGrp="1"/>
          </p:cNvSpPr>
          <p:nvPr>
            <p:ph sz="quarter" idx="12"/>
          </p:nvPr>
        </p:nvSpPr>
        <p:spPr>
          <a:xfrm>
            <a:off x="304800" y="914400"/>
            <a:ext cx="11658600" cy="428625"/>
          </a:xfrm>
        </p:spPr>
        <p:txBody>
          <a:bodyPr/>
          <a:lstStyle/>
          <a:p>
            <a:r>
              <a:rPr lang="en-GB" sz="1600" i="1" dirty="0" smtClean="0"/>
              <a:t>in collaboration with many, many people in the AARC+ Community!</a:t>
            </a:r>
            <a:endParaRPr lang="en-US" sz="1600" i="1" dirty="0"/>
          </a:p>
        </p:txBody>
      </p:sp>
      <p:sp>
        <p:nvSpPr>
          <p:cNvPr id="5" name="Text Placeholder 4"/>
          <p:cNvSpPr>
            <a:spLocks noGrp="1"/>
          </p:cNvSpPr>
          <p:nvPr>
            <p:ph type="body" sz="quarter" idx="13"/>
          </p:nvPr>
        </p:nvSpPr>
        <p:spPr/>
        <p:txBody>
          <a:bodyPr>
            <a:normAutofit/>
          </a:bodyPr>
          <a:lstStyle/>
          <a:p>
            <a:pPr algn="ctr"/>
            <a:r>
              <a:rPr lang="en-GB" dirty="0"/>
              <a:t>t</a:t>
            </a:r>
            <a:r>
              <a:rPr lang="en-GB" dirty="0" smtClean="0"/>
              <a:t>his work is co-supported by the Trust and Identity work package of the GEANT project (GN5-1)</a:t>
            </a:r>
            <a:endParaRPr lang="en-GB" dirty="0"/>
          </a:p>
        </p:txBody>
      </p:sp>
      <p:grpSp>
        <p:nvGrpSpPr>
          <p:cNvPr id="9" name="Group 8"/>
          <p:cNvGrpSpPr/>
          <p:nvPr/>
        </p:nvGrpSpPr>
        <p:grpSpPr>
          <a:xfrm>
            <a:off x="5443158" y="1600200"/>
            <a:ext cx="1371600" cy="1371600"/>
            <a:chOff x="8762999" y="4289270"/>
            <a:chExt cx="1371600" cy="1371600"/>
          </a:xfrm>
        </p:grpSpPr>
        <p:sp>
          <p:nvSpPr>
            <p:cNvPr id="4" name="Rectangle 3"/>
            <p:cNvSpPr/>
            <p:nvPr/>
          </p:nvSpPr>
          <p:spPr>
            <a:xfrm>
              <a:off x="8762999" y="4289270"/>
              <a:ext cx="1371600" cy="1371600"/>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19543" y="4587229"/>
              <a:ext cx="858513" cy="775682"/>
            </a:xfrm>
            <a:prstGeom prst="rect">
              <a:avLst/>
            </a:prstGeom>
          </p:spPr>
        </p:pic>
      </p:grpSp>
    </p:spTree>
    <p:extLst>
      <p:ext uri="{BB962C8B-B14F-4D97-AF65-F5344CB8AC3E}">
        <p14:creationId xmlns:p14="http://schemas.microsoft.com/office/powerpoint/2010/main" val="62706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2</a:t>
            </a:fld>
            <a:endParaRPr lang="en-GB" dirty="0"/>
          </a:p>
        </p:txBody>
      </p:sp>
      <p:sp>
        <p:nvSpPr>
          <p:cNvPr id="4" name="Title 3"/>
          <p:cNvSpPr>
            <a:spLocks noGrp="1"/>
          </p:cNvSpPr>
          <p:nvPr>
            <p:ph type="title"/>
          </p:nvPr>
        </p:nvSpPr>
        <p:spPr/>
        <p:txBody>
          <a:bodyPr/>
          <a:lstStyle/>
          <a:p>
            <a:r>
              <a:rPr lang="en-GB" dirty="0" smtClean="0"/>
              <a:t>Arguably the best known picture from our AARC community</a:t>
            </a:r>
            <a:endParaRPr lang="en-GB" dirty="0"/>
          </a:p>
        </p:txBody>
      </p:sp>
      <p:pic>
        <p:nvPicPr>
          <p:cNvPr id="5" name="Picture 4"/>
          <p:cNvPicPr>
            <a:picLocks noChangeAspect="1"/>
          </p:cNvPicPr>
          <p:nvPr/>
        </p:nvPicPr>
        <p:blipFill>
          <a:blip r:embed="rId2"/>
          <a:stretch>
            <a:fillRect/>
          </a:stretch>
        </p:blipFill>
        <p:spPr>
          <a:xfrm>
            <a:off x="2787879" y="1256042"/>
            <a:ext cx="6407491" cy="5054284"/>
          </a:xfrm>
          <a:prstGeom prst="rect">
            <a:avLst/>
          </a:prstGeom>
        </p:spPr>
      </p:pic>
    </p:spTree>
    <p:extLst>
      <p:ext uri="{BB962C8B-B14F-4D97-AF65-F5344CB8AC3E}">
        <p14:creationId xmlns:p14="http://schemas.microsoft.com/office/powerpoint/2010/main" val="1625620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6654281" cy="4737633"/>
          </a:xfrm>
        </p:spPr>
        <p:txBody>
          <a:bodyPr/>
          <a:lstStyle/>
          <a:p>
            <a:pPr marL="0" indent="0">
              <a:buNone/>
            </a:pPr>
            <a:r>
              <a:rPr lang="en-GB" b="1" dirty="0" smtClean="0"/>
              <a:t>EOSC AAI was one of the triggers to extend the BPA</a:t>
            </a:r>
            <a:br>
              <a:rPr lang="en-GB" b="1" dirty="0" smtClean="0"/>
            </a:br>
            <a:r>
              <a:rPr lang="en-GB" b="1" dirty="0" smtClean="0"/>
              <a:t>but is and will not be the only one!</a:t>
            </a:r>
          </a:p>
          <a:p>
            <a:pPr marL="0" indent="0">
              <a:buNone/>
            </a:pPr>
            <a:endParaRPr lang="en-GB" dirty="0" smtClean="0"/>
          </a:p>
          <a:p>
            <a:r>
              <a:rPr lang="en-GB" dirty="0" smtClean="0"/>
              <a:t>2019 “BPA Reloaded” (AARC-G045) lead us </a:t>
            </a:r>
            <a:br>
              <a:rPr lang="en-GB" dirty="0" smtClean="0"/>
            </a:br>
            <a:r>
              <a:rPr lang="en-GB" dirty="0" smtClean="0"/>
              <a:t>to composite proxy architectures</a:t>
            </a:r>
          </a:p>
          <a:p>
            <a:endParaRPr lang="en-GB" dirty="0" smtClean="0"/>
          </a:p>
          <a:p>
            <a:r>
              <a:rPr lang="en-GB" dirty="0" smtClean="0"/>
              <a:t>and as we see the need grow for </a:t>
            </a:r>
            <a:br>
              <a:rPr lang="en-GB" dirty="0" smtClean="0"/>
            </a:br>
            <a:r>
              <a:rPr lang="en-GB" dirty="0" smtClean="0"/>
              <a:t>multiple instances of community and e-Infra proxies </a:t>
            </a:r>
            <a:br>
              <a:rPr lang="en-GB" dirty="0" smtClean="0"/>
            </a:br>
            <a:r>
              <a:rPr lang="en-GB" dirty="0" smtClean="0"/>
              <a:t>to work together, we end up with …</a:t>
            </a:r>
            <a:br>
              <a:rPr lang="en-GB" dirty="0" smtClean="0"/>
            </a:br>
            <a:r>
              <a:rPr lang="en-GB" dirty="0" smtClean="0"/>
              <a:t>				… a federation of proxies ?! </a:t>
            </a:r>
            <a:r>
              <a:rPr lang="en-GB" dirty="0" smtClean="0">
                <a:sym typeface="Wingdings" panose="05000000000000000000" pitchFamily="2" charset="2"/>
              </a:rPr>
              <a:t></a:t>
            </a:r>
            <a:endParaRPr lang="en-GB" dirty="0" smtClean="0"/>
          </a:p>
        </p:txBody>
      </p:sp>
      <p:sp>
        <p:nvSpPr>
          <p:cNvPr id="3" name="Slide Number Placeholder 2"/>
          <p:cNvSpPr>
            <a:spLocks noGrp="1"/>
          </p:cNvSpPr>
          <p:nvPr>
            <p:ph type="sldNum" sz="quarter" idx="12"/>
          </p:nvPr>
        </p:nvSpPr>
        <p:spPr/>
        <p:txBody>
          <a:bodyPr/>
          <a:lstStyle/>
          <a:p>
            <a:fld id="{6F576E6A-F32A-4612-884C-86870357C6B4}" type="slidenum">
              <a:rPr lang="en-GB" smtClean="0"/>
              <a:pPr/>
              <a:t>3</a:t>
            </a:fld>
            <a:endParaRPr lang="en-GB" dirty="0"/>
          </a:p>
        </p:txBody>
      </p:sp>
      <p:sp>
        <p:nvSpPr>
          <p:cNvPr id="4" name="Title 3"/>
          <p:cNvSpPr>
            <a:spLocks noGrp="1"/>
          </p:cNvSpPr>
          <p:nvPr>
            <p:ph type="title"/>
          </p:nvPr>
        </p:nvSpPr>
        <p:spPr/>
        <p:txBody>
          <a:bodyPr/>
          <a:lstStyle/>
          <a:p>
            <a:r>
              <a:rPr lang="en-GB" dirty="0" smtClean="0"/>
              <a:t>Beyond a single BPA proxy – complexities in composite infrastructure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783" y="1478454"/>
            <a:ext cx="4493951" cy="4737633"/>
          </a:xfrm>
          <a:prstGeom prst="rect">
            <a:avLst/>
          </a:prstGeom>
          <a:solidFill>
            <a:srgbClr val="FFFFFF"/>
          </a:solidFill>
          <a:effectLst>
            <a:glow rad="101600">
              <a:srgbClr val="6F2575">
                <a:alpha val="60000"/>
              </a:srgbClr>
            </a:glow>
          </a:effectLst>
        </p:spPr>
      </p:pic>
      <p:sp>
        <p:nvSpPr>
          <p:cNvPr id="6" name="TextBox 5"/>
          <p:cNvSpPr txBox="1"/>
          <p:nvPr/>
        </p:nvSpPr>
        <p:spPr>
          <a:xfrm>
            <a:off x="5772166" y="6406019"/>
            <a:ext cx="5820568" cy="523220"/>
          </a:xfrm>
          <a:prstGeom prst="rect">
            <a:avLst/>
          </a:prstGeom>
          <a:noFill/>
        </p:spPr>
        <p:txBody>
          <a:bodyPr wrap="none" rtlCol="0">
            <a:spAutoFit/>
          </a:bodyPr>
          <a:lstStyle/>
          <a:p>
            <a:r>
              <a:rPr lang="en-GB" sz="1400" dirty="0">
                <a:solidFill>
                  <a:srgbClr val="F6791C"/>
                </a:solidFill>
              </a:rPr>
              <a:t>AARC G045 https://aarc-community.org/guidelines/aarc-g045</a:t>
            </a:r>
            <a:r>
              <a:rPr lang="en-GB" sz="1400" dirty="0" smtClean="0">
                <a:solidFill>
                  <a:srgbClr val="F6791C"/>
                </a:solidFill>
              </a:rPr>
              <a:t>/</a:t>
            </a:r>
            <a:br>
              <a:rPr lang="en-GB" sz="1400" dirty="0" smtClean="0">
                <a:solidFill>
                  <a:srgbClr val="F6791C"/>
                </a:solidFill>
              </a:rPr>
            </a:br>
            <a:r>
              <a:rPr lang="en-GB" sz="1400" dirty="0" smtClean="0">
                <a:solidFill>
                  <a:srgbClr val="F6791C"/>
                </a:solidFill>
              </a:rPr>
              <a:t>and EOSC </a:t>
            </a:r>
            <a:r>
              <a:rPr lang="en-GB" sz="1400" dirty="0">
                <a:solidFill>
                  <a:srgbClr val="F6791C"/>
                </a:solidFill>
              </a:rPr>
              <a:t>AAI Task Force report – ISBN 978-92-76-28113-9, DOI:10.2777/8702</a:t>
            </a:r>
          </a:p>
        </p:txBody>
      </p:sp>
    </p:spTree>
    <p:extLst>
      <p:ext uri="{BB962C8B-B14F-4D97-AF65-F5344CB8AC3E}">
        <p14:creationId xmlns:p14="http://schemas.microsoft.com/office/powerpoint/2010/main" val="2740700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a:t>
            </a:fld>
            <a:endParaRPr lang="en-GB" dirty="0"/>
          </a:p>
        </p:txBody>
      </p:sp>
      <p:sp>
        <p:nvSpPr>
          <p:cNvPr id="4" name="Title 3"/>
          <p:cNvSpPr>
            <a:spLocks noGrp="1"/>
          </p:cNvSpPr>
          <p:nvPr>
            <p:ph type="title"/>
          </p:nvPr>
        </p:nvSpPr>
        <p:spPr/>
        <p:txBody>
          <a:bodyPr/>
          <a:lstStyle/>
          <a:p>
            <a:r>
              <a:rPr lang="en-GB" dirty="0" smtClean="0"/>
              <a:t>Composite proxies and more proxies!</a:t>
            </a:r>
            <a:endParaRPr lang="en-GB" dirty="0"/>
          </a:p>
        </p:txBody>
      </p:sp>
      <p:sp>
        <p:nvSpPr>
          <p:cNvPr id="7" name="Text Placeholder 2"/>
          <p:cNvSpPr txBox="1">
            <a:spLocks/>
          </p:cNvSpPr>
          <p:nvPr/>
        </p:nvSpPr>
        <p:spPr>
          <a:xfrm>
            <a:off x="2400300" y="6406019"/>
            <a:ext cx="8156864" cy="275907"/>
          </a:xfrm>
          <a:prstGeom prst="rect">
            <a:avLst/>
          </a:prstGeom>
        </p:spPr>
        <p:txBody>
          <a:bodyPr/>
          <a:lstStyle>
            <a:lvl1pPr marL="171450" indent="-171450" algn="l" defTabSz="685800" rtl="0" eaLnBrk="1" latinLnBrk="0" hangingPunct="1">
              <a:lnSpc>
                <a:spcPct val="100000"/>
              </a:lnSpc>
              <a:spcBef>
                <a:spcPts val="750"/>
              </a:spcBef>
              <a:spcAft>
                <a:spcPts val="300"/>
              </a:spcAft>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100000"/>
              </a:lnSpc>
              <a:spcBef>
                <a:spcPts val="375"/>
              </a:spcBef>
              <a:spcAft>
                <a:spcPts val="300"/>
              </a:spcAft>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900" dirty="0" smtClean="0"/>
              <a:t>Image (right): EOSC AAI for the EOSC Core and Exchange Federation for the EOSC European Node by Christos </a:t>
            </a:r>
            <a:r>
              <a:rPr lang="en-US" sz="900" dirty="0" err="1" smtClean="0"/>
              <a:t>Kanellopoulos</a:t>
            </a:r>
            <a:r>
              <a:rPr lang="en-US" sz="900" dirty="0" smtClean="0"/>
              <a:t>, Nicolas </a:t>
            </a:r>
            <a:r>
              <a:rPr lang="en-US" sz="900" dirty="0" err="1" smtClean="0"/>
              <a:t>Liampotis</a:t>
            </a:r>
            <a:r>
              <a:rPr lang="en-US" sz="900" dirty="0" smtClean="0"/>
              <a:t>, David Groep (June 2023)</a:t>
            </a:r>
            <a:r>
              <a:rPr lang="en-GB" sz="900" dirty="0" smtClean="0"/>
              <a:t/>
            </a:r>
            <a:br>
              <a:rPr lang="en-GB" sz="900" dirty="0" smtClean="0"/>
            </a:br>
            <a:r>
              <a:rPr lang="en-GB" sz="900" dirty="0" smtClean="0"/>
              <a:t>Centre: SURF SRAM, as described by Maarten </a:t>
            </a:r>
            <a:r>
              <a:rPr lang="en-GB" sz="900" dirty="0" err="1" smtClean="0"/>
              <a:t>Kremers</a:t>
            </a:r>
            <a:r>
              <a:rPr lang="en-GB" sz="900" dirty="0" smtClean="0"/>
              <a:t> (EUGridPMA59 notes)  Image (left): Marcus </a:t>
            </a:r>
            <a:r>
              <a:rPr lang="en-GB" sz="900" dirty="0" err="1" smtClean="0"/>
              <a:t>Hardt</a:t>
            </a:r>
            <a:r>
              <a:rPr lang="en-GB" sz="900" dirty="0" smtClean="0"/>
              <a:t> for the NFDI AAI</a:t>
            </a:r>
            <a:endParaRPr lang="en-US" sz="900" dirty="0" smtClean="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5980" y="1452765"/>
            <a:ext cx="4683516" cy="3919335"/>
          </a:xfrm>
          <a:prstGeom prst="rect">
            <a:avLst/>
          </a:prstGeom>
        </p:spPr>
      </p:pic>
      <p:pic>
        <p:nvPicPr>
          <p:cNvPr id="11" name="Picture 10" descr="Diagram&#10;&#10;Description automatically generated">
            <a:extLst>
              <a:ext uri="{FF2B5EF4-FFF2-40B4-BE49-F238E27FC236}">
                <a16:creationId xmlns:a16="http://schemas.microsoft.com/office/drawing/2014/main" id="{78714929-17A4-9DF0-ECA6-63591EDEB697}"/>
              </a:ext>
            </a:extLst>
          </p:cNvPr>
          <p:cNvPicPr>
            <a:picLocks noChangeAspect="1"/>
          </p:cNvPicPr>
          <p:nvPr/>
        </p:nvPicPr>
        <p:blipFill rotWithShape="1">
          <a:blip r:embed="rId3"/>
          <a:srcRect r="2078" b="-3"/>
          <a:stretch/>
        </p:blipFill>
        <p:spPr>
          <a:xfrm>
            <a:off x="90399" y="1293438"/>
            <a:ext cx="4077172" cy="4237988"/>
          </a:xfrm>
          <a:prstGeom prst="rect">
            <a:avLst/>
          </a:prstGeom>
        </p:spPr>
      </p:pic>
      <p:pic>
        <p:nvPicPr>
          <p:cNvPr id="2" name="Picture 1"/>
          <p:cNvPicPr>
            <a:picLocks noChangeAspect="1"/>
          </p:cNvPicPr>
          <p:nvPr/>
        </p:nvPicPr>
        <p:blipFill>
          <a:blip r:embed="rId4">
            <a:clrChange>
              <a:clrFrom>
                <a:srgbClr val="FFFFFF"/>
              </a:clrFrom>
              <a:clrTo>
                <a:srgbClr val="FFFFFF">
                  <a:alpha val="0"/>
                </a:srgbClr>
              </a:clrTo>
            </a:clrChange>
          </a:blip>
          <a:stretch>
            <a:fillRect/>
          </a:stretch>
        </p:blipFill>
        <p:spPr>
          <a:xfrm>
            <a:off x="3411185" y="2278266"/>
            <a:ext cx="4953691" cy="3905795"/>
          </a:xfrm>
          <a:prstGeom prst="rect">
            <a:avLst/>
          </a:prstGeom>
        </p:spPr>
      </p:pic>
    </p:spTree>
    <p:extLst>
      <p:ext uri="{BB962C8B-B14F-4D97-AF65-F5344CB8AC3E}">
        <p14:creationId xmlns:p14="http://schemas.microsoft.com/office/powerpoint/2010/main" val="1474214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5</a:t>
            </a:fld>
            <a:endParaRPr lang="en-GB"/>
          </a:p>
        </p:txBody>
      </p:sp>
      <p:sp>
        <p:nvSpPr>
          <p:cNvPr id="4" name="Title 3"/>
          <p:cNvSpPr>
            <a:spLocks noGrp="1"/>
          </p:cNvSpPr>
          <p:nvPr>
            <p:ph type="title"/>
          </p:nvPr>
        </p:nvSpPr>
        <p:spPr/>
        <p:txBody>
          <a:bodyPr/>
          <a:lstStyle/>
          <a:p>
            <a:r>
              <a:rPr lang="en-GB" dirty="0" smtClean="0"/>
              <a:t>And an AARC beyond Sirtfi, </a:t>
            </a:r>
            <a:r>
              <a:rPr lang="en-GB" dirty="0" err="1" smtClean="0"/>
              <a:t>RCauth</a:t>
            </a:r>
            <a:r>
              <a:rPr lang="en-GB" dirty="0" smtClean="0"/>
              <a:t>, and the Policy Development Kit?</a:t>
            </a:r>
            <a:endParaRPr lang="en-GB" dirty="0"/>
          </a:p>
        </p:txBody>
      </p:sp>
      <p:pic>
        <p:nvPicPr>
          <p:cNvPr id="6" name="Picture 5"/>
          <p:cNvPicPr>
            <a:picLocks noChangeAspect="1"/>
          </p:cNvPicPr>
          <p:nvPr/>
        </p:nvPicPr>
        <p:blipFill>
          <a:blip r:embed="rId2"/>
          <a:stretch>
            <a:fillRect/>
          </a:stretch>
        </p:blipFill>
        <p:spPr>
          <a:xfrm>
            <a:off x="8706339" y="1401908"/>
            <a:ext cx="3241494" cy="2480448"/>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862046" y="2031088"/>
            <a:ext cx="3572410" cy="433456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994" y="4517911"/>
            <a:ext cx="2413569" cy="1556752"/>
          </a:xfrm>
          <a:prstGeom prst="rect">
            <a:avLst/>
          </a:prstGeom>
        </p:spPr>
      </p:pic>
      <p:pic>
        <p:nvPicPr>
          <p:cNvPr id="9" name="Content Placeholder 4"/>
          <p:cNvPicPr>
            <a:picLocks noGrp="1" noChangeAspect="1"/>
          </p:cNvPicPr>
          <p:nvPr>
            <p:ph idx="1"/>
          </p:nvPr>
        </p:nvPicPr>
        <p:blipFill>
          <a:blip r:embed="rId5"/>
          <a:stretch>
            <a:fillRect/>
          </a:stretch>
        </p:blipFill>
        <p:spPr>
          <a:xfrm>
            <a:off x="4909542" y="3749526"/>
            <a:ext cx="5587678" cy="2623272"/>
          </a:xfrm>
          <a:prstGeom prst="rect">
            <a:avLst/>
          </a:prstGeom>
        </p:spPr>
      </p:pic>
      <p:pic>
        <p:nvPicPr>
          <p:cNvPr id="10" name="Picture 9"/>
          <p:cNvPicPr>
            <a:picLocks noChangeAspect="1"/>
          </p:cNvPicPr>
          <p:nvPr/>
        </p:nvPicPr>
        <p:blipFill>
          <a:blip r:embed="rId6"/>
          <a:stretch>
            <a:fillRect/>
          </a:stretch>
        </p:blipFill>
        <p:spPr>
          <a:xfrm>
            <a:off x="7630049" y="5630223"/>
            <a:ext cx="4105422" cy="597238"/>
          </a:xfrm>
          <a:prstGeom prst="rect">
            <a:avLst/>
          </a:prstGeom>
          <a:effectLst>
            <a:glow rad="101600">
              <a:srgbClr val="003F5E">
                <a:alpha val="60000"/>
              </a:srgbClr>
            </a:glow>
          </a:effectLst>
        </p:spPr>
      </p:pic>
      <p:pic>
        <p:nvPicPr>
          <p:cNvPr id="13" name="Picture 12"/>
          <p:cNvPicPr>
            <a:picLocks noChangeAspect="1"/>
          </p:cNvPicPr>
          <p:nvPr/>
        </p:nvPicPr>
        <p:blipFill>
          <a:blip r:embed="rId7"/>
          <a:stretch>
            <a:fillRect/>
          </a:stretch>
        </p:blipFill>
        <p:spPr>
          <a:xfrm>
            <a:off x="4591708" y="3073903"/>
            <a:ext cx="1920412" cy="3062936"/>
          </a:xfrm>
          <a:prstGeom prst="rect">
            <a:avLst/>
          </a:prstGeom>
          <a:ln>
            <a:solidFill>
              <a:srgbClr val="F6791C"/>
            </a:solidFill>
          </a:ln>
        </p:spPr>
      </p:pic>
      <p:pic>
        <p:nvPicPr>
          <p:cNvPr id="11" name="Picture 10"/>
          <p:cNvPicPr>
            <a:picLocks noChangeAspect="1"/>
          </p:cNvPicPr>
          <p:nvPr/>
        </p:nvPicPr>
        <p:blipFill>
          <a:blip r:embed="rId8"/>
          <a:stretch>
            <a:fillRect/>
          </a:stretch>
        </p:blipFill>
        <p:spPr>
          <a:xfrm>
            <a:off x="4789273" y="2030928"/>
            <a:ext cx="2564927" cy="1248148"/>
          </a:xfrm>
          <a:prstGeom prst="rect">
            <a:avLst/>
          </a:prstGeom>
          <a:ln>
            <a:solidFill>
              <a:srgbClr val="F6791C"/>
            </a:solidFill>
          </a:ln>
        </p:spPr>
      </p:pic>
      <p:sp>
        <p:nvSpPr>
          <p:cNvPr id="2" name="TextBox 1"/>
          <p:cNvSpPr txBox="1"/>
          <p:nvPr/>
        </p:nvSpPr>
        <p:spPr>
          <a:xfrm>
            <a:off x="7966040" y="6407740"/>
            <a:ext cx="3433440" cy="369332"/>
          </a:xfrm>
          <a:prstGeom prst="rect">
            <a:avLst/>
          </a:prstGeom>
          <a:noFill/>
        </p:spPr>
        <p:txBody>
          <a:bodyPr wrap="none" rtlCol="0">
            <a:spAutoFit/>
          </a:bodyPr>
          <a:lstStyle/>
          <a:p>
            <a:r>
              <a:rPr lang="en-GB" dirty="0">
                <a:solidFill>
                  <a:srgbClr val="F6791C"/>
                </a:solidFill>
              </a:rPr>
              <a:t>https://aarc-community.org/policy</a:t>
            </a:r>
          </a:p>
        </p:txBody>
      </p:sp>
      <p:pic>
        <p:nvPicPr>
          <p:cNvPr id="5" name="Picture 2" descr="https://aarc-project.eu/wp-content/uploads/2016/05/federated_inciden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26239" y="2138372"/>
            <a:ext cx="3241494" cy="140711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37994" y="1443246"/>
            <a:ext cx="7999690" cy="369332"/>
          </a:xfrm>
          <a:prstGeom prst="rect">
            <a:avLst/>
          </a:prstGeom>
          <a:noFill/>
        </p:spPr>
        <p:txBody>
          <a:bodyPr wrap="none" rtlCol="0">
            <a:spAutoFit/>
          </a:bodyPr>
          <a:lstStyle/>
          <a:p>
            <a:r>
              <a:rPr lang="en-GB" b="1" dirty="0" smtClean="0">
                <a:solidFill>
                  <a:srgbClr val="F6791C"/>
                </a:solidFill>
              </a:rPr>
              <a:t>Current PDK is targeted at </a:t>
            </a:r>
            <a:r>
              <a:rPr lang="en-GB" b="1" i="1" dirty="0" smtClean="0">
                <a:solidFill>
                  <a:srgbClr val="F6791C"/>
                </a:solidFill>
              </a:rPr>
              <a:t>large</a:t>
            </a:r>
            <a:r>
              <a:rPr lang="en-GB" b="1" dirty="0" smtClean="0">
                <a:solidFill>
                  <a:srgbClr val="F6791C"/>
                </a:solidFill>
              </a:rPr>
              <a:t> </a:t>
            </a:r>
            <a:r>
              <a:rPr lang="en-GB" b="1" i="1" dirty="0" smtClean="0">
                <a:solidFill>
                  <a:srgbClr val="F6791C"/>
                </a:solidFill>
              </a:rPr>
              <a:t>and structured</a:t>
            </a:r>
            <a:r>
              <a:rPr lang="en-GB" b="1" dirty="0" smtClean="0">
                <a:solidFill>
                  <a:srgbClr val="F6791C"/>
                </a:solidFill>
              </a:rPr>
              <a:t> communities – and quite complex</a:t>
            </a:r>
            <a:r>
              <a:rPr lang="en-GB" b="1" i="1" dirty="0" smtClean="0">
                <a:solidFill>
                  <a:srgbClr val="F6791C"/>
                </a:solidFill>
              </a:rPr>
              <a:t> </a:t>
            </a:r>
            <a:endParaRPr lang="en-GB" b="1" i="1" dirty="0">
              <a:solidFill>
                <a:srgbClr val="F6791C"/>
              </a:solidFill>
            </a:endParaRPr>
          </a:p>
        </p:txBody>
      </p:sp>
    </p:spTree>
    <p:extLst>
      <p:ext uri="{BB962C8B-B14F-4D97-AF65-F5344CB8AC3E}">
        <p14:creationId xmlns:p14="http://schemas.microsoft.com/office/powerpoint/2010/main" val="463835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2373923"/>
            <a:ext cx="10909300" cy="3803043"/>
          </a:xfrm>
        </p:spPr>
        <p:txBody>
          <a:bodyPr/>
          <a:lstStyle/>
          <a:p>
            <a:r>
              <a:rPr lang="en-GB" dirty="0" smtClean="0"/>
              <a:t>AARC-TREE topics are scoped (and effort assigned to each), with </a:t>
            </a:r>
            <a:br>
              <a:rPr lang="en-GB" dirty="0" smtClean="0"/>
            </a:br>
            <a:r>
              <a:rPr lang="en-GB" dirty="0" smtClean="0"/>
              <a:t>results defined in terms of how guidelines support proxy use cases and communities</a:t>
            </a:r>
          </a:p>
          <a:p>
            <a:r>
              <a:rPr lang="en-GB" dirty="0" smtClean="0"/>
              <a:t>Participatory model, with FIM4R, AEGIS, and community management authorities</a:t>
            </a:r>
          </a:p>
          <a:p>
            <a:r>
              <a:rPr lang="en-US" dirty="0" smtClean="0"/>
              <a:t>What is needed </a:t>
            </a:r>
            <a:r>
              <a:rPr lang="en-US" dirty="0"/>
              <a:t>for operational trust in terms </a:t>
            </a:r>
            <a:r>
              <a:rPr lang="en-US" dirty="0" smtClean="0"/>
              <a:t>of, </a:t>
            </a:r>
            <a:r>
              <a:rPr lang="en-US" i="1" dirty="0" smtClean="0"/>
              <a:t>e.g.</a:t>
            </a:r>
            <a:r>
              <a:rPr lang="en-US" dirty="0" smtClean="0"/>
              <a:t>, ‘baseline requirements’?</a:t>
            </a:r>
            <a:endParaRPr lang="en-GB" dirty="0" smtClean="0"/>
          </a:p>
          <a:p>
            <a:endParaRPr lang="en-GB" dirty="0" smtClean="0"/>
          </a:p>
          <a:p>
            <a:pPr marL="0" indent="0" algn="ctr">
              <a:buNone/>
            </a:pPr>
            <a:r>
              <a:rPr lang="en-GB" sz="2400" b="1" dirty="0" smtClean="0">
                <a:solidFill>
                  <a:srgbClr val="F6791C"/>
                </a:solidFill>
              </a:rPr>
              <a:t>Let’s look at some </a:t>
            </a:r>
            <a:r>
              <a:rPr lang="en-GB" sz="2400" b="1" dirty="0" smtClean="0">
                <a:solidFill>
                  <a:srgbClr val="F6791C"/>
                </a:solidFill>
              </a:rPr>
              <a:t>we identified when writing AARC-TREE …</a:t>
            </a:r>
            <a:endParaRPr lang="en-GB" sz="2400" b="1"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6</a:t>
            </a:fld>
            <a:endParaRPr lang="en-GB"/>
          </a:p>
        </p:txBody>
      </p:sp>
      <p:sp>
        <p:nvSpPr>
          <p:cNvPr id="4" name="Title 3"/>
          <p:cNvSpPr>
            <a:spLocks noGrp="1"/>
          </p:cNvSpPr>
          <p:nvPr>
            <p:ph type="title"/>
          </p:nvPr>
        </p:nvSpPr>
        <p:spPr/>
        <p:txBody>
          <a:bodyPr/>
          <a:lstStyle/>
          <a:p>
            <a:r>
              <a:rPr lang="en-GB" dirty="0" smtClean="0"/>
              <a:t>Effort in AARC TREE to </a:t>
            </a:r>
            <a:r>
              <a:rPr lang="en-GB" dirty="0" smtClean="0"/>
              <a:t>address issues and explore policy needs</a:t>
            </a:r>
            <a:endParaRPr lang="en-GB" dirty="0"/>
          </a:p>
        </p:txBody>
      </p:sp>
    </p:spTree>
    <p:extLst>
      <p:ext uri="{BB962C8B-B14F-4D97-AF65-F5344CB8AC3E}">
        <p14:creationId xmlns:p14="http://schemas.microsoft.com/office/powerpoint/2010/main" val="285137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0" indent="0">
              <a:lnSpc>
                <a:spcPct val="110000"/>
              </a:lnSpc>
              <a:buNone/>
            </a:pPr>
            <a:r>
              <a:rPr lang="en-US" sz="2000" b="1" dirty="0" smtClean="0"/>
              <a:t>Infrastructure </a:t>
            </a:r>
            <a:r>
              <a:rPr lang="en-US" sz="2000" b="1" dirty="0"/>
              <a:t>alignment and policy </a:t>
            </a:r>
            <a:r>
              <a:rPr lang="en-GB" sz="2000" b="1" dirty="0" smtClean="0"/>
              <a:t>harmonisation: helping out the proxy</a:t>
            </a:r>
          </a:p>
          <a:p>
            <a:pPr>
              <a:lnSpc>
                <a:spcPct val="110000"/>
              </a:lnSpc>
            </a:pPr>
            <a:r>
              <a:rPr lang="en-US" sz="2000" dirty="0" smtClean="0">
                <a:solidFill>
                  <a:srgbClr val="F6791C"/>
                </a:solidFill>
              </a:rPr>
              <a:t>Operational </a:t>
            </a:r>
            <a:r>
              <a:rPr lang="en-US" sz="2000" dirty="0">
                <a:solidFill>
                  <a:srgbClr val="F6791C"/>
                </a:solidFill>
              </a:rPr>
              <a:t>Trust for Community and Infrastructure BPA Proxies</a:t>
            </a:r>
          </a:p>
          <a:p>
            <a:pPr>
              <a:lnSpc>
                <a:spcPct val="110000"/>
              </a:lnSpc>
            </a:pPr>
            <a:r>
              <a:rPr lang="en-US" sz="2000" dirty="0" err="1">
                <a:solidFill>
                  <a:srgbClr val="F6791C"/>
                </a:solidFill>
              </a:rPr>
              <a:t>Snctfi</a:t>
            </a:r>
            <a:r>
              <a:rPr lang="en-US" sz="2000" dirty="0">
                <a:solidFill>
                  <a:srgbClr val="F6791C"/>
                </a:solidFill>
              </a:rPr>
              <a:t> - increasing acceptance of research infrastructure proxies with R&amp;E identity providers and sources of authentication</a:t>
            </a:r>
          </a:p>
          <a:p>
            <a:pPr>
              <a:lnSpc>
                <a:spcPct val="110000"/>
              </a:lnSpc>
            </a:pPr>
            <a:r>
              <a:rPr lang="en-US" sz="2000" dirty="0">
                <a:solidFill>
                  <a:srgbClr val="F6791C"/>
                </a:solidFill>
              </a:rPr>
              <a:t>Review infrastructure models for </a:t>
            </a:r>
            <a:r>
              <a:rPr lang="en-US" sz="2000" b="1" dirty="0">
                <a:solidFill>
                  <a:srgbClr val="F6791C"/>
                </a:solidFill>
              </a:rPr>
              <a:t>coordinated AUP, T&amp;C, and privacy notices</a:t>
            </a:r>
            <a:r>
              <a:rPr lang="en-US" sz="2000" dirty="0">
                <a:solidFill>
                  <a:srgbClr val="F6791C"/>
                </a:solidFill>
              </a:rPr>
              <a:t>, improving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cross-infrastructure </a:t>
            </a:r>
            <a:r>
              <a:rPr lang="en-US" sz="2000" dirty="0">
                <a:solidFill>
                  <a:srgbClr val="F6791C"/>
                </a:solidFill>
              </a:rPr>
              <a:t>user experience</a:t>
            </a:r>
          </a:p>
          <a:p>
            <a:pPr marL="0" indent="0">
              <a:lnSpc>
                <a:spcPct val="110000"/>
              </a:lnSpc>
              <a:buNone/>
            </a:pPr>
            <a:r>
              <a:rPr lang="en-US" sz="2000" b="1" dirty="0"/>
              <a:t>User-centric trust alignment and policy </a:t>
            </a:r>
            <a:r>
              <a:rPr lang="en-US" sz="2000" b="1" dirty="0" smtClean="0"/>
              <a:t>harmonization: helping out the community</a:t>
            </a:r>
            <a:endParaRPr lang="en-US" sz="2000" b="1" dirty="0"/>
          </a:p>
          <a:p>
            <a:pPr>
              <a:lnSpc>
                <a:spcPct val="110000"/>
              </a:lnSpc>
            </a:pPr>
            <a:r>
              <a:rPr lang="en-US" sz="2000" dirty="0">
                <a:solidFill>
                  <a:srgbClr val="F6791C"/>
                </a:solidFill>
              </a:rPr>
              <a:t>Lightweight community management policy template</a:t>
            </a:r>
          </a:p>
          <a:p>
            <a:pPr>
              <a:lnSpc>
                <a:spcPct val="110000"/>
              </a:lnSpc>
            </a:pPr>
            <a:r>
              <a:rPr lang="en-US" sz="2000" dirty="0">
                <a:solidFill>
                  <a:srgbClr val="F6791C"/>
                </a:solidFill>
              </a:rPr>
              <a:t>Guideline on cross-sectoral trust in novel federated access models</a:t>
            </a:r>
          </a:p>
          <a:p>
            <a:pPr>
              <a:lnSpc>
                <a:spcPct val="110000"/>
              </a:lnSpc>
            </a:pPr>
            <a:r>
              <a:rPr lang="en-US" sz="2000" dirty="0">
                <a:solidFill>
                  <a:srgbClr val="F6791C"/>
                </a:solidFill>
              </a:rPr>
              <a:t>Assurance in research services through (</a:t>
            </a:r>
            <a:r>
              <a:rPr lang="en-US" sz="2000" dirty="0" err="1">
                <a:solidFill>
                  <a:srgbClr val="F6791C"/>
                </a:solidFill>
              </a:rPr>
              <a:t>eIDAS</a:t>
            </a:r>
            <a:r>
              <a:rPr lang="en-US" sz="2000" dirty="0">
                <a:solidFill>
                  <a:srgbClr val="F6791C"/>
                </a:solidFill>
              </a:rPr>
              <a:t>) public identity assertion</a:t>
            </a:r>
          </a:p>
          <a:p>
            <a:pPr>
              <a:lnSpc>
                <a:spcPct val="110000"/>
              </a:lnSpc>
            </a:pPr>
            <a:r>
              <a:rPr lang="en-US" sz="2000" dirty="0">
                <a:solidFill>
                  <a:srgbClr val="F6791C"/>
                </a:solidFill>
              </a:rPr>
              <a:t>FIM4R policy workshop series on validation of the restructured policy framework </a:t>
            </a:r>
            <a:r>
              <a:rPr lang="en-US" sz="2000" dirty="0" smtClean="0">
                <a:solidFill>
                  <a:srgbClr val="F6791C"/>
                </a:solidFill>
              </a:rPr>
              <a:t/>
            </a:r>
            <a:br>
              <a:rPr lang="en-US" sz="2000" dirty="0" smtClean="0">
                <a:solidFill>
                  <a:srgbClr val="F6791C"/>
                </a:solidFill>
              </a:rPr>
            </a:br>
            <a:r>
              <a:rPr lang="en-US" sz="2000" dirty="0" smtClean="0">
                <a:solidFill>
                  <a:srgbClr val="F6791C"/>
                </a:solidFill>
              </a:rPr>
              <a:t>(</a:t>
            </a:r>
            <a:r>
              <a:rPr lang="en-US" sz="2000" dirty="0">
                <a:solidFill>
                  <a:srgbClr val="F6791C"/>
                </a:solidFill>
              </a:rPr>
              <a:t>together with the new ‘BPA</a:t>
            </a:r>
            <a:r>
              <a:rPr lang="en-US" sz="2000" dirty="0" smtClean="0">
                <a:solidFill>
                  <a:srgbClr val="F6791C"/>
                </a:solidFill>
              </a:rPr>
              <a:t>’)</a:t>
            </a:r>
            <a:endParaRPr lang="en-US" sz="2000" dirty="0">
              <a:solidFill>
                <a:srgbClr val="F6791C"/>
              </a:solidFill>
            </a:endParaRPr>
          </a:p>
        </p:txBody>
      </p:sp>
      <p:sp>
        <p:nvSpPr>
          <p:cNvPr id="3" name="Slide Number Placeholder 2"/>
          <p:cNvSpPr>
            <a:spLocks noGrp="1"/>
          </p:cNvSpPr>
          <p:nvPr>
            <p:ph type="sldNum" sz="quarter" idx="12"/>
          </p:nvPr>
        </p:nvSpPr>
        <p:spPr/>
        <p:txBody>
          <a:bodyPr/>
          <a:lstStyle/>
          <a:p>
            <a:fld id="{6F576E6A-F32A-4612-884C-86870357C6B4}" type="slidenum">
              <a:rPr lang="en-GB" smtClean="0"/>
              <a:pPr/>
              <a:t>7</a:t>
            </a:fld>
            <a:endParaRPr lang="en-GB"/>
          </a:p>
        </p:txBody>
      </p:sp>
      <p:sp>
        <p:nvSpPr>
          <p:cNvPr id="4" name="Title 3"/>
          <p:cNvSpPr>
            <a:spLocks noGrp="1"/>
          </p:cNvSpPr>
          <p:nvPr>
            <p:ph type="title"/>
          </p:nvPr>
        </p:nvSpPr>
        <p:spPr/>
        <p:txBody>
          <a:bodyPr/>
          <a:lstStyle/>
          <a:p>
            <a:r>
              <a:rPr lang="en-GB" dirty="0" smtClean="0"/>
              <a:t>New good practices … and there are more and different policy needs now</a:t>
            </a:r>
            <a:endParaRPr lang="en-GB" dirty="0"/>
          </a:p>
        </p:txBody>
      </p:sp>
    </p:spTree>
    <p:extLst>
      <p:ext uri="{BB962C8B-B14F-4D97-AF65-F5344CB8AC3E}">
        <p14:creationId xmlns:p14="http://schemas.microsoft.com/office/powerpoint/2010/main" val="187802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8</a:t>
            </a:fld>
            <a:endParaRPr lang="en-GB"/>
          </a:p>
        </p:txBody>
      </p:sp>
      <p:sp>
        <p:nvSpPr>
          <p:cNvPr id="4" name="Title 3"/>
          <p:cNvSpPr>
            <a:spLocks noGrp="1"/>
          </p:cNvSpPr>
          <p:nvPr>
            <p:ph type="title"/>
          </p:nvPr>
        </p:nvSpPr>
        <p:spPr/>
        <p:txBody>
          <a:bodyPr/>
          <a:lstStyle/>
          <a:p>
            <a:r>
              <a:rPr lang="en-GB" dirty="0" smtClean="0"/>
              <a:t>“</a:t>
            </a:r>
            <a:r>
              <a:rPr lang="en-US" dirty="0"/>
              <a:t>Operational Trust </a:t>
            </a:r>
            <a:r>
              <a:rPr lang="en-US" dirty="0" smtClean="0"/>
              <a:t>Framework for </a:t>
            </a:r>
            <a:r>
              <a:rPr lang="en-US" dirty="0"/>
              <a:t>Community </a:t>
            </a:r>
            <a:r>
              <a:rPr lang="en-US" dirty="0" smtClean="0"/>
              <a:t>&amp; </a:t>
            </a:r>
            <a:r>
              <a:rPr lang="en-US" dirty="0"/>
              <a:t>Infrastructure </a:t>
            </a:r>
            <a:r>
              <a:rPr lang="en-US" dirty="0" smtClean="0"/>
              <a:t>Proxies”</a:t>
            </a:r>
            <a:endParaRPr lang="en-GB" dirty="0"/>
          </a:p>
        </p:txBody>
      </p:sp>
      <p:grpSp>
        <p:nvGrpSpPr>
          <p:cNvPr id="10" name="Group 9"/>
          <p:cNvGrpSpPr/>
          <p:nvPr/>
        </p:nvGrpSpPr>
        <p:grpSpPr>
          <a:xfrm>
            <a:off x="1332868" y="2079221"/>
            <a:ext cx="6031514" cy="2661724"/>
            <a:chOff x="874582" y="1400211"/>
            <a:chExt cx="11050830" cy="4876763"/>
          </a:xfrm>
        </p:grpSpPr>
        <p:pic>
          <p:nvPicPr>
            <p:cNvPr id="5" name="Google Shape;664;g2456f340f0d_1_1"/>
            <p:cNvPicPr preferRelativeResize="0"/>
            <p:nvPr/>
          </p:nvPicPr>
          <p:blipFill rotWithShape="1">
            <a:blip r:embed="rId2">
              <a:alphaModFix/>
            </a:blip>
            <a:srcRect/>
            <a:stretch/>
          </p:blipFill>
          <p:spPr>
            <a:xfrm>
              <a:off x="2416095" y="1830973"/>
              <a:ext cx="5691187" cy="4446001"/>
            </a:xfrm>
            <a:prstGeom prst="rect">
              <a:avLst/>
            </a:prstGeom>
            <a:noFill/>
            <a:ln>
              <a:noFill/>
            </a:ln>
          </p:spPr>
        </p:pic>
        <p:sp>
          <p:nvSpPr>
            <p:cNvPr id="6" name="Google Shape;665;g2456f340f0d_1_1"/>
            <p:cNvSpPr/>
            <p:nvPr/>
          </p:nvSpPr>
          <p:spPr>
            <a:xfrm>
              <a:off x="8359726" y="1400211"/>
              <a:ext cx="3565686" cy="1962000"/>
            </a:xfrm>
            <a:prstGeom prst="wedgeRoundRectCallout">
              <a:avLst>
                <a:gd name="adj1" fmla="val -81145"/>
                <a:gd name="adj2" fmla="val 45101"/>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dirty="0">
                  <a:solidFill>
                    <a:srgbClr val="F57A1E"/>
                  </a:solidFill>
                  <a:latin typeface="Calibri"/>
                  <a:ea typeface="Calibri"/>
                  <a:cs typeface="Calibri"/>
                  <a:sym typeface="Calibri"/>
                </a:rPr>
                <a:t>Authentication/identity sources</a:t>
              </a:r>
              <a:endParaRPr sz="1000" dirty="0"/>
            </a:p>
            <a:p>
              <a:pPr marL="0" marR="0" lvl="0" indent="0" algn="l" rtl="0">
                <a:spcBef>
                  <a:spcPts val="0"/>
                </a:spcBef>
                <a:spcAft>
                  <a:spcPts val="0"/>
                </a:spcAft>
                <a:buNone/>
              </a:pPr>
              <a:r>
                <a:rPr lang="en-GB" sz="1000" dirty="0" smtClean="0">
                  <a:solidFill>
                    <a:srgbClr val="003F5E"/>
                  </a:solidFill>
                  <a:latin typeface="Calibri"/>
                  <a:ea typeface="Calibri"/>
                  <a:cs typeface="Calibri"/>
                  <a:sym typeface="Calibri"/>
                </a:rPr>
                <a:t>Sirtfi</a:t>
              </a:r>
              <a:r>
                <a:rPr lang="en-GB" sz="1000" dirty="0">
                  <a:solidFill>
                    <a:srgbClr val="003F5E"/>
                  </a:solidFill>
                  <a:latin typeface="Calibri"/>
                  <a:ea typeface="Calibri"/>
                  <a:cs typeface="Calibri"/>
                  <a:sym typeface="Calibri"/>
                </a:rPr>
                <a:t> </a:t>
              </a:r>
              <a:r>
                <a:rPr lang="en-GB" sz="1000" dirty="0" smtClean="0">
                  <a:solidFill>
                    <a:srgbClr val="003F5E"/>
                  </a:solidFill>
                  <a:latin typeface="Calibri"/>
                  <a:ea typeface="Calibri"/>
                  <a:cs typeface="Calibri"/>
                  <a:sym typeface="Calibri"/>
                </a:rPr>
                <a:t>and (eduGAIN</a:t>
              </a:r>
              <a:r>
                <a:rPr lang="en-GB" sz="1000" dirty="0">
                  <a:solidFill>
                    <a:srgbClr val="003F5E"/>
                  </a:solidFill>
                  <a:latin typeface="Calibri"/>
                  <a:ea typeface="Calibri"/>
                  <a:cs typeface="Calibri"/>
                  <a:sym typeface="Calibri"/>
                </a:rPr>
                <a:t>) </a:t>
              </a:r>
              <a:r>
                <a:rPr lang="en-GB" sz="1000" dirty="0" smtClean="0">
                  <a:solidFill>
                    <a:srgbClr val="003F5E"/>
                  </a:solidFill>
                  <a:latin typeface="Calibri"/>
                  <a:ea typeface="Calibri"/>
                  <a:cs typeface="Calibri"/>
                  <a:sym typeface="Calibri"/>
                </a:rPr>
                <a:t>baselining </a:t>
              </a:r>
              <a:br>
                <a:rPr lang="en-GB" sz="1000" dirty="0" smtClean="0">
                  <a:solidFill>
                    <a:srgbClr val="003F5E"/>
                  </a:solidFill>
                  <a:latin typeface="Calibri"/>
                  <a:ea typeface="Calibri"/>
                  <a:cs typeface="Calibri"/>
                  <a:sym typeface="Calibri"/>
                </a:rPr>
              </a:br>
              <a:r>
                <a:rPr lang="en-GB" sz="1000" dirty="0" smtClean="0">
                  <a:solidFill>
                    <a:srgbClr val="003F5E"/>
                  </a:solidFill>
                  <a:latin typeface="Calibri"/>
                  <a:ea typeface="Calibri"/>
                  <a:cs typeface="Calibri"/>
                  <a:sym typeface="Calibri"/>
                </a:rPr>
                <a:t>REFEDS Assurance Framework</a:t>
              </a:r>
              <a:endParaRPr sz="1000" dirty="0">
                <a:solidFill>
                  <a:srgbClr val="003F5E"/>
                </a:solidFill>
                <a:latin typeface="Calibri"/>
                <a:ea typeface="Calibri"/>
                <a:cs typeface="Calibri"/>
                <a:sym typeface="Calibri"/>
              </a:endParaRPr>
            </a:p>
            <a:p>
              <a:pPr marL="0" marR="0" lvl="0" indent="0" algn="l" rtl="0">
                <a:spcBef>
                  <a:spcPts val="0"/>
                </a:spcBef>
                <a:spcAft>
                  <a:spcPts val="0"/>
                </a:spcAft>
                <a:buNone/>
              </a:pPr>
              <a:r>
                <a:rPr lang="en-GB" sz="1000" dirty="0">
                  <a:solidFill>
                    <a:srgbClr val="003F5E"/>
                  </a:solidFill>
                  <a:latin typeface="Calibri"/>
                  <a:ea typeface="Calibri"/>
                  <a:cs typeface="Calibri"/>
                  <a:sym typeface="Calibri"/>
                </a:rPr>
                <a:t>IGTF AP Profiles</a:t>
              </a:r>
              <a:endParaRPr sz="1000" dirty="0"/>
            </a:p>
            <a:p>
              <a:pPr marL="0" marR="0" lvl="0" indent="0" algn="l" rtl="0">
                <a:spcBef>
                  <a:spcPts val="0"/>
                </a:spcBef>
                <a:spcAft>
                  <a:spcPts val="0"/>
                </a:spcAft>
                <a:buNone/>
              </a:pPr>
              <a:r>
                <a:rPr lang="en-GB" sz="1000" dirty="0">
                  <a:solidFill>
                    <a:srgbClr val="003F5E"/>
                  </a:solidFill>
                  <a:latin typeface="Calibri"/>
                  <a:ea typeface="Calibri"/>
                  <a:cs typeface="Calibri"/>
                  <a:sym typeface="Calibri"/>
                </a:rPr>
                <a:t>NIST SP800-63</a:t>
              </a:r>
              <a:endParaRPr sz="1000" dirty="0"/>
            </a:p>
            <a:p>
              <a:pPr marL="0" marR="0" lvl="0" indent="0" algn="l" rtl="0">
                <a:spcBef>
                  <a:spcPts val="0"/>
                </a:spcBef>
                <a:spcAft>
                  <a:spcPts val="0"/>
                </a:spcAft>
                <a:buNone/>
              </a:pPr>
              <a:r>
                <a:rPr lang="en-GB" sz="1000" dirty="0">
                  <a:solidFill>
                    <a:srgbClr val="003F5E"/>
                  </a:solidFill>
                  <a:latin typeface="Calibri"/>
                  <a:ea typeface="Calibri"/>
                  <a:cs typeface="Calibri"/>
                  <a:sym typeface="Calibri"/>
                </a:rPr>
                <a:t>eduGAIN </a:t>
              </a:r>
              <a:r>
                <a:rPr lang="en-GB" sz="1000" dirty="0" smtClean="0">
                  <a:solidFill>
                    <a:srgbClr val="003F5E"/>
                  </a:solidFill>
                  <a:latin typeface="Calibri"/>
                  <a:ea typeface="Calibri"/>
                  <a:cs typeface="Calibri"/>
                  <a:sym typeface="Calibri"/>
                </a:rPr>
                <a:t>Security Handbook</a:t>
              </a:r>
              <a:endParaRPr sz="1000" dirty="0"/>
            </a:p>
          </p:txBody>
        </p:sp>
        <p:sp>
          <p:nvSpPr>
            <p:cNvPr id="7" name="Google Shape;666;g2456f340f0d_1_1"/>
            <p:cNvSpPr/>
            <p:nvPr/>
          </p:nvSpPr>
          <p:spPr>
            <a:xfrm>
              <a:off x="874582" y="2381211"/>
              <a:ext cx="1916982" cy="1152600"/>
            </a:xfrm>
            <a:prstGeom prst="wedgeRoundRectCallout">
              <a:avLst>
                <a:gd name="adj1" fmla="val 72675"/>
                <a:gd name="adj2" fmla="val -7962"/>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dirty="0">
                  <a:solidFill>
                    <a:srgbClr val="003F5E"/>
                  </a:solidFill>
                  <a:latin typeface="Calibri"/>
                  <a:ea typeface="Calibri"/>
                  <a:cs typeface="Calibri"/>
                  <a:sym typeface="Calibri"/>
                </a:rPr>
                <a:t>RFC6238/4226</a:t>
              </a:r>
              <a:br>
                <a:rPr lang="en-GB" sz="1000" dirty="0">
                  <a:solidFill>
                    <a:srgbClr val="003F5E"/>
                  </a:solidFill>
                  <a:latin typeface="Calibri"/>
                  <a:ea typeface="Calibri"/>
                  <a:cs typeface="Calibri"/>
                  <a:sym typeface="Calibri"/>
                </a:rPr>
              </a:br>
              <a:r>
                <a:rPr lang="en-GB" sz="1000" dirty="0" smtClean="0">
                  <a:solidFill>
                    <a:srgbClr val="003F5E"/>
                  </a:solidFill>
                  <a:latin typeface="Calibri"/>
                  <a:ea typeface="Calibri"/>
                  <a:cs typeface="Calibri"/>
                  <a:sym typeface="Calibri"/>
                </a:rPr>
                <a:t>FIPS140-2</a:t>
              </a:r>
              <a:endParaRPr sz="1000" dirty="0"/>
            </a:p>
            <a:p>
              <a:pPr marL="0" marR="0" lvl="0" indent="0" algn="l" rtl="0">
                <a:spcBef>
                  <a:spcPts val="0"/>
                </a:spcBef>
                <a:spcAft>
                  <a:spcPts val="0"/>
                </a:spcAft>
                <a:buNone/>
              </a:pPr>
              <a:r>
                <a:rPr lang="en-GB" sz="1000" dirty="0">
                  <a:solidFill>
                    <a:srgbClr val="003F5E"/>
                  </a:solidFill>
                  <a:latin typeface="Calibri"/>
                  <a:ea typeface="Calibri"/>
                  <a:cs typeface="Calibri"/>
                  <a:sym typeface="Calibri"/>
                </a:rPr>
                <a:t>NISTSP800-53</a:t>
              </a:r>
              <a:endParaRPr sz="1000" dirty="0"/>
            </a:p>
          </p:txBody>
        </p:sp>
        <p:sp>
          <p:nvSpPr>
            <p:cNvPr id="8" name="Google Shape;667;g2456f340f0d_1_1"/>
            <p:cNvSpPr/>
            <p:nvPr/>
          </p:nvSpPr>
          <p:spPr>
            <a:xfrm>
              <a:off x="8205786" y="4844607"/>
              <a:ext cx="3367201" cy="1248355"/>
            </a:xfrm>
            <a:prstGeom prst="wedgeRoundRectCallout">
              <a:avLst>
                <a:gd name="adj1" fmla="val -81145"/>
                <a:gd name="adj2" fmla="val 45101"/>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000" dirty="0">
                  <a:solidFill>
                    <a:srgbClr val="F57A1E"/>
                  </a:solidFill>
                  <a:latin typeface="Calibri"/>
                  <a:ea typeface="Calibri"/>
                  <a:cs typeface="Calibri"/>
                  <a:sym typeface="Calibri"/>
                </a:rPr>
                <a:t>Service provider operations</a:t>
              </a:r>
              <a:endParaRPr sz="1000" dirty="0"/>
            </a:p>
            <a:p>
              <a:pPr marL="0" marR="0" lvl="0" indent="0" algn="l" rtl="0">
                <a:spcBef>
                  <a:spcPts val="0"/>
                </a:spcBef>
                <a:spcAft>
                  <a:spcPts val="0"/>
                </a:spcAft>
                <a:buNone/>
              </a:pPr>
              <a:r>
                <a:rPr lang="en-GB" sz="1000" dirty="0">
                  <a:solidFill>
                    <a:srgbClr val="003F5E"/>
                  </a:solidFill>
                  <a:latin typeface="Calibri"/>
                  <a:ea typeface="Calibri"/>
                  <a:cs typeface="Calibri"/>
                  <a:sym typeface="Calibri"/>
                </a:rPr>
                <a:t>ISO27k</a:t>
              </a:r>
              <a:endParaRPr sz="1000" dirty="0"/>
            </a:p>
            <a:p>
              <a:pPr marL="0" marR="0" lvl="0" indent="0" algn="l" rtl="0">
                <a:spcBef>
                  <a:spcPts val="0"/>
                </a:spcBef>
                <a:spcAft>
                  <a:spcPts val="0"/>
                </a:spcAft>
                <a:buNone/>
              </a:pPr>
              <a:r>
                <a:rPr lang="en-GB" sz="1000" dirty="0">
                  <a:solidFill>
                    <a:srgbClr val="003F5E"/>
                  </a:solidFill>
                  <a:latin typeface="Calibri"/>
                  <a:ea typeface="Calibri"/>
                  <a:cs typeface="Calibri"/>
                  <a:sym typeface="Calibri"/>
                </a:rPr>
                <a:t>Sirtfi</a:t>
              </a:r>
              <a:endParaRPr sz="1000" dirty="0"/>
            </a:p>
            <a:p>
              <a:pPr marL="0" marR="0" lvl="0" indent="0" algn="l" rtl="0">
                <a:spcBef>
                  <a:spcPts val="0"/>
                </a:spcBef>
                <a:spcAft>
                  <a:spcPts val="0"/>
                </a:spcAft>
                <a:buNone/>
              </a:pPr>
              <a:r>
                <a:rPr lang="en-GB" sz="1000" dirty="0">
                  <a:solidFill>
                    <a:srgbClr val="003F5E"/>
                  </a:solidFill>
                  <a:latin typeface="Calibri"/>
                  <a:ea typeface="Calibri"/>
                  <a:cs typeface="Calibri"/>
                  <a:sym typeface="Calibri"/>
                </a:rPr>
                <a:t>Infrastructure response plans</a:t>
              </a:r>
              <a:endParaRPr sz="1000" dirty="0">
                <a:solidFill>
                  <a:srgbClr val="003F5E"/>
                </a:solidFill>
                <a:latin typeface="Calibri"/>
                <a:ea typeface="Calibri"/>
                <a:cs typeface="Calibri"/>
                <a:sym typeface="Calibri"/>
              </a:endParaRPr>
            </a:p>
          </p:txBody>
        </p:sp>
      </p:grpSp>
      <p:sp>
        <p:nvSpPr>
          <p:cNvPr id="11" name="TextBox 10"/>
          <p:cNvSpPr txBox="1"/>
          <p:nvPr/>
        </p:nvSpPr>
        <p:spPr>
          <a:xfrm>
            <a:off x="388257" y="1341965"/>
            <a:ext cx="4993770" cy="923330"/>
          </a:xfrm>
          <a:prstGeom prst="rect">
            <a:avLst/>
          </a:prstGeom>
          <a:noFill/>
        </p:spPr>
        <p:txBody>
          <a:bodyPr wrap="square" rtlCol="0">
            <a:spAutoFit/>
          </a:bodyPr>
          <a:lstStyle/>
          <a:p>
            <a:r>
              <a:rPr lang="en-GB" dirty="0" smtClean="0">
                <a:solidFill>
                  <a:srgbClr val="003F5E"/>
                </a:solidFill>
              </a:rPr>
              <a:t>In the authentication and service management space there are well-recognised operational security systems available …</a:t>
            </a:r>
            <a:endParaRPr lang="en-GB" dirty="0">
              <a:solidFill>
                <a:srgbClr val="003F5E"/>
              </a:solidFill>
            </a:endParaRPr>
          </a:p>
        </p:txBody>
      </p:sp>
      <p:sp>
        <p:nvSpPr>
          <p:cNvPr id="12" name="TextBox 11"/>
          <p:cNvSpPr txBox="1"/>
          <p:nvPr/>
        </p:nvSpPr>
        <p:spPr>
          <a:xfrm>
            <a:off x="5334220" y="5201194"/>
            <a:ext cx="6151865" cy="1015663"/>
          </a:xfrm>
          <a:prstGeom prst="rect">
            <a:avLst/>
          </a:prstGeom>
          <a:noFill/>
        </p:spPr>
        <p:txBody>
          <a:bodyPr wrap="square" rtlCol="0">
            <a:spAutoFit/>
          </a:bodyPr>
          <a:lstStyle/>
          <a:p>
            <a:r>
              <a:rPr lang="en-GB" sz="2000" b="1" dirty="0" smtClean="0">
                <a:solidFill>
                  <a:srgbClr val="F6791C"/>
                </a:solidFill>
              </a:rPr>
              <a:t>but proxies themselves are (far more!) valuable.</a:t>
            </a:r>
          </a:p>
          <a:p>
            <a:r>
              <a:rPr lang="en-GB" sz="2000" b="1" dirty="0" smtClean="0">
                <a:solidFill>
                  <a:srgbClr val="F6791C"/>
                </a:solidFill>
              </a:rPr>
              <a:t>How are these to be protected? </a:t>
            </a:r>
          </a:p>
          <a:p>
            <a:r>
              <a:rPr lang="en-GB" sz="2000" b="1" dirty="0" smtClean="0">
                <a:solidFill>
                  <a:srgbClr val="F6791C"/>
                </a:solidFill>
              </a:rPr>
              <a:t>Can we learn from each other as these are proliferating?</a:t>
            </a:r>
            <a:endParaRPr lang="en-GB" sz="2000" b="1" dirty="0">
              <a:solidFill>
                <a:srgbClr val="F6791C"/>
              </a:solidFill>
            </a:endParaRPr>
          </a:p>
        </p:txBody>
      </p:sp>
    </p:spTree>
    <p:extLst>
      <p:ext uri="{BB962C8B-B14F-4D97-AF65-F5344CB8AC3E}">
        <p14:creationId xmlns:p14="http://schemas.microsoft.com/office/powerpoint/2010/main" val="2423483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9</a:t>
            </a:fld>
            <a:endParaRPr lang="en-GB"/>
          </a:p>
        </p:txBody>
      </p:sp>
      <p:sp>
        <p:nvSpPr>
          <p:cNvPr id="4" name="Title 3"/>
          <p:cNvSpPr>
            <a:spLocks noGrp="1"/>
          </p:cNvSpPr>
          <p:nvPr>
            <p:ph type="title"/>
          </p:nvPr>
        </p:nvSpPr>
        <p:spPr/>
        <p:txBody>
          <a:bodyPr/>
          <a:lstStyle/>
          <a:p>
            <a:r>
              <a:rPr lang="en-GB" dirty="0" smtClean="0"/>
              <a:t>AARC G071 is there to help, but do we ‘get the trust across’?</a:t>
            </a:r>
            <a:endParaRPr lang="en-GB" dirty="0"/>
          </a:p>
        </p:txBody>
      </p:sp>
      <p:grpSp>
        <p:nvGrpSpPr>
          <p:cNvPr id="8" name="Group 7"/>
          <p:cNvGrpSpPr/>
          <p:nvPr/>
        </p:nvGrpSpPr>
        <p:grpSpPr>
          <a:xfrm>
            <a:off x="555231" y="1400212"/>
            <a:ext cx="8055629" cy="3188570"/>
            <a:chOff x="128586" y="1401015"/>
            <a:chExt cx="10247036" cy="4055970"/>
          </a:xfrm>
        </p:grpSpPr>
        <p:pic>
          <p:nvPicPr>
            <p:cNvPr id="5" name="Google Shape;673;g2456f340f0d_1_11"/>
            <p:cNvPicPr preferRelativeResize="0"/>
            <p:nvPr/>
          </p:nvPicPr>
          <p:blipFill rotWithShape="1">
            <a:blip r:embed="rId2">
              <a:alphaModFix/>
            </a:blip>
            <a:srcRect/>
            <a:stretch/>
          </p:blipFill>
          <p:spPr>
            <a:xfrm>
              <a:off x="5030849" y="1401015"/>
              <a:ext cx="5344773" cy="4055970"/>
            </a:xfrm>
            <a:prstGeom prst="rect">
              <a:avLst/>
            </a:prstGeom>
            <a:noFill/>
            <a:ln>
              <a:noFill/>
            </a:ln>
          </p:spPr>
        </p:pic>
        <p:sp>
          <p:nvSpPr>
            <p:cNvPr id="6" name="Google Shape;677;g2456f340f0d_1_11"/>
            <p:cNvSpPr/>
            <p:nvPr/>
          </p:nvSpPr>
          <p:spPr>
            <a:xfrm>
              <a:off x="128586" y="1879490"/>
              <a:ext cx="3262200" cy="3099000"/>
            </a:xfrm>
            <a:prstGeom prst="wedgeRoundRectCallout">
              <a:avLst>
                <a:gd name="adj1" fmla="val 159799"/>
                <a:gd name="adj2" fmla="val 4124"/>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a:solidFill>
                    <a:srgbClr val="0C3959"/>
                  </a:solidFill>
                  <a:latin typeface="Calibri"/>
                  <a:ea typeface="Calibri"/>
                  <a:cs typeface="Calibri"/>
                  <a:sym typeface="Calibri"/>
                </a:rPr>
                <a:t>Community membership management directories and attribute authorities</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integrity of membership</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identification, naming and traceability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site and service security</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protection on the network</a:t>
              </a:r>
              <a:endParaRPr sz="1400"/>
            </a:p>
            <a:p>
              <a:pPr marL="285750" marR="0" lvl="0" indent="-285750" algn="l" rtl="0">
                <a:spcBef>
                  <a:spcPts val="0"/>
                </a:spcBef>
                <a:spcAft>
                  <a:spcPts val="0"/>
                </a:spcAft>
                <a:buClr>
                  <a:srgbClr val="F57A1E"/>
                </a:buClr>
                <a:buSzPts val="1800"/>
                <a:buFont typeface="Arial"/>
                <a:buChar char="•"/>
              </a:pPr>
              <a:r>
                <a:rPr lang="en-GB" sz="1400">
                  <a:solidFill>
                    <a:srgbClr val="F57A1E"/>
                  </a:solidFill>
                  <a:latin typeface="Calibri"/>
                  <a:ea typeface="Calibri"/>
                  <a:cs typeface="Calibri"/>
                  <a:sym typeface="Calibri"/>
                </a:rPr>
                <a:t>assertion integrity</a:t>
              </a:r>
              <a:endParaRPr sz="1400">
                <a:solidFill>
                  <a:srgbClr val="F57A1E"/>
                </a:solidFill>
                <a:latin typeface="Calibri"/>
                <a:ea typeface="Calibri"/>
                <a:cs typeface="Calibri"/>
                <a:sym typeface="Calibri"/>
              </a:endParaRPr>
            </a:p>
          </p:txBody>
        </p:sp>
        <p:sp>
          <p:nvSpPr>
            <p:cNvPr id="7" name="Google Shape;678;g2456f340f0d_1_11"/>
            <p:cNvSpPr/>
            <p:nvPr/>
          </p:nvSpPr>
          <p:spPr>
            <a:xfrm>
              <a:off x="128586" y="1879490"/>
              <a:ext cx="3262200" cy="3099000"/>
            </a:xfrm>
            <a:prstGeom prst="wedgeRoundRectCallout">
              <a:avLst>
                <a:gd name="adj1" fmla="val 107617"/>
                <a:gd name="adj2" fmla="val 38339"/>
                <a:gd name="adj3" fmla="val 16667"/>
              </a:avLst>
            </a:prstGeom>
            <a:solidFill>
              <a:srgbClr val="FFFFFF"/>
            </a:solidFill>
            <a:ln w="12700" cap="flat" cmpd="sng">
              <a:solidFill>
                <a:srgbClr val="0C39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1" dirty="0">
                  <a:solidFill>
                    <a:srgbClr val="0C3959"/>
                  </a:solidFill>
                  <a:latin typeface="Calibri"/>
                  <a:ea typeface="Calibri"/>
                  <a:cs typeface="Calibri"/>
                  <a:sym typeface="Calibri"/>
                </a:rPr>
                <a:t>Community membership management directories and attribute authorities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integrity of membership</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identification, </a:t>
              </a:r>
              <a:r>
                <a:rPr lang="en-GB" sz="1400" dirty="0" smtClean="0">
                  <a:solidFill>
                    <a:srgbClr val="F57A1E"/>
                  </a:solidFill>
                  <a:latin typeface="Calibri"/>
                  <a:ea typeface="Calibri"/>
                  <a:cs typeface="Calibri"/>
                  <a:sym typeface="Calibri"/>
                </a:rPr>
                <a:t>traceability</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site and service security</a:t>
              </a:r>
              <a:endParaRPr sz="1400" dirty="0"/>
            </a:p>
            <a:p>
              <a:pPr marL="285750" marR="0" lvl="0" indent="-285750" algn="l" rtl="0">
                <a:spcBef>
                  <a:spcPts val="0"/>
                </a:spcBef>
                <a:spcAft>
                  <a:spcPts val="0"/>
                </a:spcAft>
                <a:buClr>
                  <a:srgbClr val="F57A1E"/>
                </a:buClr>
                <a:buSzPts val="1800"/>
                <a:buFont typeface="Arial"/>
                <a:buChar char="•"/>
              </a:pPr>
              <a:r>
                <a:rPr lang="en-GB" sz="1400" dirty="0" smtClean="0">
                  <a:solidFill>
                    <a:srgbClr val="F57A1E"/>
                  </a:solidFill>
                  <a:latin typeface="Calibri"/>
                  <a:ea typeface="Calibri"/>
                  <a:cs typeface="Calibri"/>
                  <a:sym typeface="Calibri"/>
                </a:rPr>
                <a:t>network protections</a:t>
              </a:r>
              <a:endParaRPr sz="1400" dirty="0"/>
            </a:p>
            <a:p>
              <a:pPr marL="285750" marR="0" lvl="0" indent="-285750" algn="l" rtl="0">
                <a:spcBef>
                  <a:spcPts val="0"/>
                </a:spcBef>
                <a:spcAft>
                  <a:spcPts val="0"/>
                </a:spcAft>
                <a:buClr>
                  <a:srgbClr val="F57A1E"/>
                </a:buClr>
                <a:buSzPts val="1800"/>
                <a:buFont typeface="Arial"/>
                <a:buChar char="•"/>
              </a:pPr>
              <a:r>
                <a:rPr lang="en-GB" sz="1400" dirty="0">
                  <a:solidFill>
                    <a:srgbClr val="F57A1E"/>
                  </a:solidFill>
                  <a:latin typeface="Calibri"/>
                  <a:ea typeface="Calibri"/>
                  <a:cs typeface="Calibri"/>
                  <a:sym typeface="Calibri"/>
                </a:rPr>
                <a:t>assertion </a:t>
              </a:r>
              <a:r>
                <a:rPr lang="en-GB" sz="1400" dirty="0" smtClean="0">
                  <a:solidFill>
                    <a:srgbClr val="F57A1E"/>
                  </a:solidFill>
                  <a:latin typeface="Calibri"/>
                  <a:ea typeface="Calibri"/>
                  <a:cs typeface="Calibri"/>
                  <a:sym typeface="Calibri"/>
                </a:rPr>
                <a:t>integrity</a:t>
              </a:r>
            </a:p>
            <a:p>
              <a:pPr marR="0" lvl="0" algn="l" rtl="0">
                <a:spcBef>
                  <a:spcPts val="0"/>
                </a:spcBef>
                <a:spcAft>
                  <a:spcPts val="0"/>
                </a:spcAft>
                <a:buClr>
                  <a:srgbClr val="F57A1E"/>
                </a:buClr>
                <a:buSzPts val="1800"/>
              </a:pPr>
              <a:r>
                <a:rPr lang="en-GB" sz="1400" b="1" dirty="0" smtClean="0">
                  <a:solidFill>
                    <a:srgbClr val="F57A1E"/>
                  </a:solidFill>
                  <a:latin typeface="Calibri"/>
                  <a:ea typeface="Calibri"/>
                  <a:cs typeface="Calibri"/>
                  <a:sym typeface="Calibri"/>
                </a:rPr>
                <a:t>&gt; Trust marks and expression</a:t>
              </a:r>
              <a:endParaRPr sz="1400" b="1" dirty="0">
                <a:solidFill>
                  <a:srgbClr val="F57A1E"/>
                </a:solidFill>
                <a:latin typeface="Calibri"/>
                <a:ea typeface="Calibri"/>
                <a:cs typeface="Calibri"/>
                <a:sym typeface="Calibri"/>
              </a:endParaRPr>
            </a:p>
          </p:txBody>
        </p:sp>
      </p:grpSp>
      <p:sp>
        <p:nvSpPr>
          <p:cNvPr id="9" name="TextBox 8"/>
          <p:cNvSpPr txBox="1"/>
          <p:nvPr/>
        </p:nvSpPr>
        <p:spPr>
          <a:xfrm>
            <a:off x="8846138" y="2365714"/>
            <a:ext cx="2956695" cy="1754326"/>
          </a:xfrm>
          <a:prstGeom prst="rect">
            <a:avLst/>
          </a:prstGeom>
          <a:noFill/>
        </p:spPr>
        <p:txBody>
          <a:bodyPr wrap="square" rtlCol="0">
            <a:spAutoFit/>
          </a:bodyPr>
          <a:lstStyle/>
          <a:p>
            <a:r>
              <a:rPr lang="en-GB" b="1" dirty="0" smtClean="0">
                <a:solidFill>
                  <a:srgbClr val="F6791C"/>
                </a:solidFill>
              </a:rPr>
              <a:t>But when proxies are </a:t>
            </a:r>
            <a:r>
              <a:rPr lang="en-GB" b="1" dirty="0" err="1" smtClean="0">
                <a:solidFill>
                  <a:srgbClr val="F6791C"/>
                </a:solidFill>
              </a:rPr>
              <a:t>proxying</a:t>
            </a:r>
            <a:r>
              <a:rPr lang="en-GB" b="1" dirty="0" smtClean="0">
                <a:solidFill>
                  <a:srgbClr val="F6791C"/>
                </a:solidFill>
              </a:rPr>
              <a:t> proxies, can we proxy the trust? </a:t>
            </a:r>
          </a:p>
          <a:p>
            <a:endParaRPr lang="en-GB" b="1" dirty="0" smtClean="0">
              <a:solidFill>
                <a:srgbClr val="F6791C"/>
              </a:solidFill>
            </a:endParaRPr>
          </a:p>
          <a:p>
            <a:r>
              <a:rPr lang="en-GB" b="1" dirty="0" smtClean="0">
                <a:solidFill>
                  <a:srgbClr val="F6791C"/>
                </a:solidFill>
              </a:rPr>
              <a:t>Agree to a </a:t>
            </a:r>
            <a:r>
              <a:rPr lang="en-GB" b="1" i="1" dirty="0" smtClean="0">
                <a:solidFill>
                  <a:srgbClr val="F6791C"/>
                </a:solidFill>
              </a:rPr>
              <a:t>common baseline </a:t>
            </a:r>
            <a:r>
              <a:rPr lang="en-GB" b="1" dirty="0" smtClean="0">
                <a:solidFill>
                  <a:srgbClr val="F6791C"/>
                </a:solidFill>
              </a:rPr>
              <a:t>– that was successful before!</a:t>
            </a:r>
            <a:endParaRPr lang="en-GB" b="1" dirty="0">
              <a:solidFill>
                <a:srgbClr val="F6791C"/>
              </a:solidFill>
            </a:endParaRPr>
          </a:p>
        </p:txBody>
      </p:sp>
      <p:sp>
        <p:nvSpPr>
          <p:cNvPr id="10" name="Rectangle 9"/>
          <p:cNvSpPr/>
          <p:nvPr/>
        </p:nvSpPr>
        <p:spPr>
          <a:xfrm>
            <a:off x="455646" y="5178118"/>
            <a:ext cx="11111620" cy="1200329"/>
          </a:xfrm>
          <a:prstGeom prst="rect">
            <a:avLst/>
          </a:prstGeom>
        </p:spPr>
        <p:txBody>
          <a:bodyPr wrap="square">
            <a:spAutoFit/>
          </a:bodyPr>
          <a:lstStyle/>
          <a:p>
            <a:r>
              <a:rPr lang="en-GB" i="1" dirty="0" smtClean="0">
                <a:latin typeface="Arial" panose="020B0604020202020204" pitchFamily="34" charset="0"/>
                <a:ea typeface="Arial" panose="020B0604020202020204" pitchFamily="34" charset="0"/>
              </a:rPr>
              <a:t>… set </a:t>
            </a:r>
            <a:r>
              <a:rPr lang="en-GB" i="1" dirty="0">
                <a:latin typeface="Arial" panose="020B0604020202020204" pitchFamily="34" charset="0"/>
                <a:ea typeface="Arial" panose="020B0604020202020204" pitchFamily="34" charset="0"/>
              </a:rPr>
              <a:t>of (one or more) guidelines that represent a widely agreed and jointly-developed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r>
              <a:rPr lang="en-GB" b="1" i="1" dirty="0" smtClean="0">
                <a:latin typeface="Arial" panose="020B0604020202020204" pitchFamily="34" charset="0"/>
                <a:ea typeface="Arial" panose="020B0604020202020204" pitchFamily="34" charset="0"/>
              </a:rPr>
              <a:t>operational </a:t>
            </a:r>
            <a:r>
              <a:rPr lang="en-GB" b="1" i="1" dirty="0">
                <a:latin typeface="Arial" panose="020B0604020202020204" pitchFamily="34" charset="0"/>
                <a:ea typeface="Arial" panose="020B0604020202020204" pitchFamily="34" charset="0"/>
              </a:rPr>
              <a:t>trust baseline </a:t>
            </a:r>
            <a:r>
              <a:rPr lang="en-GB" i="1" dirty="0">
                <a:latin typeface="Arial" panose="020B0604020202020204" pitchFamily="34" charset="0"/>
                <a:ea typeface="Arial" panose="020B0604020202020204" pitchFamily="34" charset="0"/>
              </a:rPr>
              <a:t>for infrastructure membership management and proxy components. </a:t>
            </a:r>
            <a:r>
              <a:rPr lang="en-GB" i="1" dirty="0" smtClean="0">
                <a:latin typeface="Arial" panose="020B0604020202020204" pitchFamily="34" charset="0"/>
                <a:ea typeface="Arial" panose="020B0604020202020204" pitchFamily="34" charset="0"/>
              </a:rPr>
              <a:t/>
            </a:r>
            <a:br>
              <a:rPr lang="en-GB" i="1" dirty="0" smtClean="0">
                <a:latin typeface="Arial" panose="020B0604020202020204" pitchFamily="34" charset="0"/>
                <a:ea typeface="Arial" panose="020B0604020202020204" pitchFamily="34" charset="0"/>
              </a:rPr>
            </a:br>
            <a:r>
              <a:rPr lang="en-GB" i="1" dirty="0" smtClean="0">
                <a:latin typeface="Arial" panose="020B0604020202020204" pitchFamily="34" charset="0"/>
                <a:ea typeface="Arial" panose="020B0604020202020204" pitchFamily="34" charset="0"/>
              </a:rPr>
              <a:t>Supplemented </a:t>
            </a:r>
            <a:r>
              <a:rPr lang="en-GB" i="1" dirty="0">
                <a:latin typeface="Arial" panose="020B0604020202020204" pitchFamily="34" charset="0"/>
                <a:ea typeface="Arial" panose="020B0604020202020204" pitchFamily="34" charset="0"/>
              </a:rPr>
              <a:t>by policy </a:t>
            </a:r>
            <a:r>
              <a:rPr lang="en-GB" i="1" dirty="0" smtClean="0">
                <a:latin typeface="Arial" panose="020B0604020202020204" pitchFamily="34" charset="0"/>
                <a:ea typeface="Arial" panose="020B0604020202020204" pitchFamily="34" charset="0"/>
              </a:rPr>
              <a:t>guidance </a:t>
            </a:r>
            <a:r>
              <a:rPr lang="en-GB" i="1" dirty="0">
                <a:latin typeface="Arial" panose="020B0604020202020204" pitchFamily="34" charset="0"/>
                <a:ea typeface="Arial" panose="020B0604020202020204" pitchFamily="34" charset="0"/>
              </a:rPr>
              <a:t>on how to connect sectoral federations </a:t>
            </a:r>
            <a:r>
              <a:rPr lang="en-GB" i="1" dirty="0" smtClean="0">
                <a:latin typeface="Arial" panose="020B0604020202020204" pitchFamily="34" charset="0"/>
                <a:ea typeface="Arial" panose="020B0604020202020204" pitchFamily="34" charset="0"/>
              </a:rPr>
              <a:t>with </a:t>
            </a:r>
            <a:r>
              <a:rPr lang="en-GB" b="1" i="1" dirty="0" smtClean="0">
                <a:latin typeface="Arial" panose="020B0604020202020204" pitchFamily="34" charset="0"/>
                <a:ea typeface="Arial" panose="020B0604020202020204" pitchFamily="34" charset="0"/>
              </a:rPr>
              <a:t>more </a:t>
            </a:r>
            <a:r>
              <a:rPr lang="en-GB" b="1" i="1" dirty="0">
                <a:latin typeface="Arial" panose="020B0604020202020204" pitchFamily="34" charset="0"/>
                <a:ea typeface="Arial" panose="020B0604020202020204" pitchFamily="34" charset="0"/>
              </a:rPr>
              <a:t>specific </a:t>
            </a:r>
            <a:r>
              <a:rPr lang="en-GB" i="1" dirty="0" smtClean="0">
                <a:latin typeface="Arial" panose="020B0604020202020204" pitchFamily="34" charset="0"/>
                <a:ea typeface="Arial" panose="020B0604020202020204" pitchFamily="34" charset="0"/>
              </a:rPr>
              <a:t>policies.</a:t>
            </a:r>
          </a:p>
          <a:p>
            <a:r>
              <a:rPr lang="en-GB" i="1" dirty="0" smtClean="0">
                <a:latin typeface="Arial" panose="020B0604020202020204" pitchFamily="34" charset="0"/>
                <a:ea typeface="Arial" panose="020B0604020202020204" pitchFamily="34" charset="0"/>
              </a:rPr>
              <a:t>Driven by your (FIM4R, WISE, EOSC, …) feedback, and those of current proxy operators (in AEGIS).</a:t>
            </a:r>
            <a:endParaRPr lang="en-GB" i="1" dirty="0"/>
          </a:p>
        </p:txBody>
      </p:sp>
      <p:sp>
        <p:nvSpPr>
          <p:cNvPr id="12" name="Google Shape;689;g2456f340f0d_1_20"/>
          <p:cNvSpPr/>
          <p:nvPr/>
        </p:nvSpPr>
        <p:spPr>
          <a:xfrm>
            <a:off x="2082297" y="6452454"/>
            <a:ext cx="7541537" cy="369300"/>
          </a:xfrm>
          <a:prstGeom prst="rect">
            <a:avLst/>
          </a:prstGeom>
          <a:noFill/>
          <a:ln>
            <a:noFill/>
          </a:ln>
        </p:spPr>
        <p:txBody>
          <a:bodyPr spcFirstLastPara="1" wrap="square" lIns="91425" tIns="45700" rIns="91425" bIns="45700" anchor="t" anchorCtr="0">
            <a:noAutofit/>
          </a:bodyPr>
          <a:lstStyle/>
          <a:p>
            <a:r>
              <a:rPr lang="en-GB" sz="1200" dirty="0">
                <a:solidFill>
                  <a:srgbClr val="F6791C"/>
                </a:solidFill>
                <a:ea typeface="Calibri"/>
                <a:cs typeface="Calibri"/>
                <a:sym typeface="Calibri"/>
              </a:rPr>
              <a:t>See https://www.igtf.net/guidelines/aaops</a:t>
            </a:r>
            <a:r>
              <a:rPr lang="en-GB" sz="1200" dirty="0" smtClean="0">
                <a:solidFill>
                  <a:srgbClr val="F6791C"/>
                </a:solidFill>
                <a:ea typeface="Calibri"/>
                <a:cs typeface="Calibri"/>
                <a:sym typeface="Calibri"/>
              </a:rPr>
              <a:t>/</a:t>
            </a:r>
            <a:r>
              <a:rPr lang="en-GB" sz="1200" dirty="0" smtClean="0">
                <a:solidFill>
                  <a:srgbClr val="F6791C"/>
                </a:solidFill>
                <a:latin typeface="Calibri"/>
                <a:ea typeface="Calibri"/>
                <a:cs typeface="Calibri"/>
                <a:sym typeface="Calibri"/>
              </a:rPr>
              <a:t> and https</a:t>
            </a:r>
            <a:r>
              <a:rPr lang="en-GB" sz="1200" dirty="0">
                <a:solidFill>
                  <a:srgbClr val="F6791C"/>
                </a:solidFill>
                <a:latin typeface="Calibri"/>
                <a:ea typeface="Calibri"/>
                <a:cs typeface="Calibri"/>
                <a:sym typeface="Calibri"/>
              </a:rPr>
              <a:t>://aarc-community.org/guidelines/aarc-g071/</a:t>
            </a:r>
            <a:endParaRPr sz="1200" dirty="0">
              <a:solidFill>
                <a:srgbClr val="F6791C"/>
              </a:solidFill>
              <a:latin typeface="Calibri"/>
              <a:ea typeface="Calibri"/>
              <a:cs typeface="Calibri"/>
              <a:sym typeface="Calibri"/>
            </a:endParaRPr>
          </a:p>
        </p:txBody>
      </p:sp>
    </p:spTree>
    <p:extLst>
      <p:ext uri="{BB962C8B-B14F-4D97-AF65-F5344CB8AC3E}">
        <p14:creationId xmlns:p14="http://schemas.microsoft.com/office/powerpoint/2010/main" val="3176645710"/>
      </p:ext>
    </p:extLst>
  </p:cSld>
  <p:clrMapOvr>
    <a:masterClrMapping/>
  </p:clrMapOvr>
</p:sld>
</file>

<file path=ppt/theme/theme1.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ARC-community-template-16-9-format.potx" id="{AE52D9D6-9D64-47B7-BEDA-75986951F70B}" vid="{0061BA48-699B-4232-B02C-5EF96819DD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D342B61AA90142A8D5A114AFFAD389" ma:contentTypeVersion="1" ma:contentTypeDescription="Create a new document." ma:contentTypeScope="" ma:versionID="138dd77d572eb9aa87051d9216bdb443">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C07721-32FF-48B6-9D36-E09F4CC3A69A}">
  <ds:schemaRefs>
    <ds:schemaRef ds:uri="http://schemas.microsoft.com/sharepoint/v3/contenttype/forms"/>
  </ds:schemaRefs>
</ds:datastoreItem>
</file>

<file path=customXml/itemProps2.xml><?xml version="1.0" encoding="utf-8"?>
<ds:datastoreItem xmlns:ds="http://schemas.openxmlformats.org/officeDocument/2006/customXml" ds:itemID="{FF8F0BB2-8848-4E68-80B0-B0624BDBD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AA3960-760A-4B61-8C8B-DBF90F37C8C8}">
  <ds:schemaRef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sharepoint/v3"/>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AARC-community-template-16-9-format</Template>
  <TotalTime>5087</TotalTime>
  <Words>1416</Words>
  <Application>Microsoft Office PowerPoint</Application>
  <PresentationFormat>Widescreen</PresentationFormat>
  <Paragraphs>150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Akkurat Std</vt:lpstr>
      <vt:lpstr>Arial</vt:lpstr>
      <vt:lpstr>Calibri</vt:lpstr>
      <vt:lpstr>Verdana</vt:lpstr>
      <vt:lpstr>Wingdings</vt:lpstr>
      <vt:lpstr>GEANT Association</vt:lpstr>
      <vt:lpstr>PowerPoint Presentation</vt:lpstr>
      <vt:lpstr>Arguably the best known picture from our AARC community</vt:lpstr>
      <vt:lpstr>Beyond a single BPA proxy – complexities in composite infrastructure</vt:lpstr>
      <vt:lpstr>Composite proxies and more proxies!</vt:lpstr>
      <vt:lpstr>And an AARC beyond Sirtfi, RCauth, and the Policy Development Kit?</vt:lpstr>
      <vt:lpstr>Effort in AARC TREE to address issues and explore policy needs</vt:lpstr>
      <vt:lpstr>New good practices … and there are more and different policy needs now</vt:lpstr>
      <vt:lpstr>“Operational Trust Framework for Community &amp; Infrastructure Proxies”</vt:lpstr>
      <vt:lpstr>AARC G071 is there to help, but do we ‘get the trust across’?</vt:lpstr>
      <vt:lpstr>Can we build on trusted ‘AAOPS’ to increase  acceptance of research infrastructure proxies with R&amp;E identity providers</vt:lpstr>
      <vt:lpstr>Proxies have their own challenges as well: AUPs, T&amp;Cs, Privacy notices, …</vt:lpstr>
      <vt:lpstr>Helping out the community – a simpler policy toolkit for communities</vt:lpstr>
      <vt:lpstr>New trust models – what is the role of the proxy in OIDCFed? </vt:lpstr>
      <vt:lpstr>We’ll see more diverse sources of identity &amp; assurance anyway</vt:lpstr>
      <vt:lpstr>All About You – FIM4R and communities are the driving factor</vt:lpstr>
      <vt:lpstr>PowerPoint Presentation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davidg</dc:creator>
  <cp:lastModifiedBy>davidg</cp:lastModifiedBy>
  <cp:revision>112</cp:revision>
  <cp:lastPrinted>2015-05-01T10:30:08Z</cp:lastPrinted>
  <dcterms:created xsi:type="dcterms:W3CDTF">2023-05-21T08:45:07Z</dcterms:created>
  <dcterms:modified xsi:type="dcterms:W3CDTF">2024-01-25T09:58:10Z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0x01010015D342B61AA90142A8D5A114AFFAD389</vt:lpwstr>
  </property>
</Properties>
</file>