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7"/>
  </p:notesMasterIdLst>
  <p:sldIdLst>
    <p:sldId id="283" r:id="rId5"/>
    <p:sldId id="407" r:id="rId6"/>
    <p:sldId id="334" r:id="rId7"/>
    <p:sldId id="408" r:id="rId8"/>
    <p:sldId id="362" r:id="rId9"/>
    <p:sldId id="347" r:id="rId10"/>
    <p:sldId id="402" r:id="rId11"/>
    <p:sldId id="361" r:id="rId12"/>
    <p:sldId id="351" r:id="rId13"/>
    <p:sldId id="389" r:id="rId14"/>
    <p:sldId id="393" r:id="rId15"/>
    <p:sldId id="363" r:id="rId16"/>
    <p:sldId id="387" r:id="rId17"/>
    <p:sldId id="373" r:id="rId18"/>
    <p:sldId id="388" r:id="rId19"/>
    <p:sldId id="372" r:id="rId20"/>
    <p:sldId id="364" r:id="rId21"/>
    <p:sldId id="376" r:id="rId22"/>
    <p:sldId id="379" r:id="rId23"/>
    <p:sldId id="404" r:id="rId24"/>
    <p:sldId id="390" r:id="rId25"/>
    <p:sldId id="414" r:id="rId26"/>
    <p:sldId id="415" r:id="rId27"/>
    <p:sldId id="416" r:id="rId28"/>
    <p:sldId id="417" r:id="rId29"/>
    <p:sldId id="381" r:id="rId30"/>
    <p:sldId id="409" r:id="rId31"/>
    <p:sldId id="410" r:id="rId32"/>
    <p:sldId id="411" r:id="rId33"/>
    <p:sldId id="412" r:id="rId34"/>
    <p:sldId id="413" r:id="rId35"/>
    <p:sldId id="286" r:id="rId36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3959"/>
    <a:srgbClr val="FABD90"/>
    <a:srgbClr val="ED7D31"/>
    <a:srgbClr val="F57A1E"/>
    <a:srgbClr val="FEEEE2"/>
    <a:srgbClr val="AFBEC9"/>
    <a:srgbClr val="FFFFFF"/>
    <a:srgbClr val="5B9BD5"/>
    <a:srgbClr val="1F4E79"/>
    <a:srgbClr val="3D5D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52" autoAdjust="0"/>
    <p:restoredTop sz="94611"/>
  </p:normalViewPr>
  <p:slideViewPr>
    <p:cSldViewPr snapToGrid="0">
      <p:cViewPr varScale="1">
        <p:scale>
          <a:sx n="105" d="100"/>
          <a:sy n="105" d="100"/>
        </p:scale>
        <p:origin x="724" y="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4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50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9AB046-D061-4762-9371-9AA2CB0F4DE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4D8A2D-C343-49A7-B04B-1DF32D42CE23}">
      <dgm:prSet phldrT="[Text]" custT="1"/>
      <dgm:spPr>
        <a:solidFill>
          <a:srgbClr val="0C3959"/>
        </a:solidFill>
      </dgm:spPr>
      <dgm:t>
        <a:bodyPr/>
        <a:lstStyle/>
        <a:p>
          <a:r>
            <a:rPr lang="en-US" sz="2400" b="0" dirty="0" smtClean="0"/>
            <a:t>Operational Security</a:t>
          </a:r>
          <a:endParaRPr lang="en-US" sz="2400" b="0" dirty="0"/>
        </a:p>
      </dgm:t>
    </dgm:pt>
    <dgm:pt modelId="{9C72B700-9A7B-4944-A7D4-E04B5E10F406}" type="parTrans" cxnId="{B1E388C8-60C3-4590-A70D-E414FCEE322F}">
      <dgm:prSet/>
      <dgm:spPr/>
      <dgm:t>
        <a:bodyPr/>
        <a:lstStyle/>
        <a:p>
          <a:endParaRPr lang="en-US"/>
        </a:p>
      </dgm:t>
    </dgm:pt>
    <dgm:pt modelId="{498F251E-464B-4FAA-A87B-9BF1A0A69FDD}" type="sibTrans" cxnId="{B1E388C8-60C3-4590-A70D-E414FCEE322F}">
      <dgm:prSet/>
      <dgm:spPr/>
      <dgm:t>
        <a:bodyPr/>
        <a:lstStyle/>
        <a:p>
          <a:endParaRPr lang="en-US"/>
        </a:p>
      </dgm:t>
    </dgm:pt>
    <dgm:pt modelId="{2297CCA2-118D-4CB8-A012-F7E89D098B08}">
      <dgm:prSet phldrT="[Text]" custT="1"/>
      <dgm:spPr>
        <a:solidFill>
          <a:srgbClr val="0C3959"/>
        </a:solidFill>
      </dgm:spPr>
      <dgm:t>
        <a:bodyPr/>
        <a:lstStyle/>
        <a:p>
          <a:r>
            <a:rPr lang="en-US" sz="2400" b="0" dirty="0" smtClean="0"/>
            <a:t>User Responsibilities</a:t>
          </a:r>
        </a:p>
      </dgm:t>
    </dgm:pt>
    <dgm:pt modelId="{54EA42F7-E599-404A-A6E8-6BE0AD20F8BA}" type="parTrans" cxnId="{9FBF0253-72D5-4C3D-AE57-21FE9CCBB0A7}">
      <dgm:prSet/>
      <dgm:spPr/>
      <dgm:t>
        <a:bodyPr/>
        <a:lstStyle/>
        <a:p>
          <a:endParaRPr lang="en-US"/>
        </a:p>
      </dgm:t>
    </dgm:pt>
    <dgm:pt modelId="{0609B920-57C9-4595-B673-D9A2D5233E5D}" type="sibTrans" cxnId="{9FBF0253-72D5-4C3D-AE57-21FE9CCBB0A7}">
      <dgm:prSet/>
      <dgm:spPr/>
      <dgm:t>
        <a:bodyPr/>
        <a:lstStyle/>
        <a:p>
          <a:endParaRPr lang="en-US"/>
        </a:p>
      </dgm:t>
    </dgm:pt>
    <dgm:pt modelId="{06BE0DCC-155D-4445-AA0A-339455DBC26F}">
      <dgm:prSet phldrT="[Text]" custT="1"/>
      <dgm:spPr>
        <a:solidFill>
          <a:srgbClr val="0C3959"/>
        </a:solidFill>
      </dgm:spPr>
      <dgm:t>
        <a:bodyPr/>
        <a:lstStyle/>
        <a:p>
          <a:r>
            <a:rPr lang="en-US" sz="2400" b="0" dirty="0" smtClean="0"/>
            <a:t>Protection and Processing of Personal Data</a:t>
          </a:r>
          <a:endParaRPr lang="en-US" sz="2400" b="0" dirty="0"/>
        </a:p>
      </dgm:t>
    </dgm:pt>
    <dgm:pt modelId="{606E325D-435D-4118-9E20-CC125C72692E}" type="parTrans" cxnId="{113DADAA-256C-41A2-982F-D6B3D6D2C607}">
      <dgm:prSet/>
      <dgm:spPr/>
      <dgm:t>
        <a:bodyPr/>
        <a:lstStyle/>
        <a:p>
          <a:endParaRPr lang="en-US"/>
        </a:p>
      </dgm:t>
    </dgm:pt>
    <dgm:pt modelId="{8385B4AD-B467-4CEE-8F2D-61EA8301208C}" type="sibTrans" cxnId="{113DADAA-256C-41A2-982F-D6B3D6D2C607}">
      <dgm:prSet/>
      <dgm:spPr/>
      <dgm:t>
        <a:bodyPr/>
        <a:lstStyle/>
        <a:p>
          <a:endParaRPr lang="en-US"/>
        </a:p>
      </dgm:t>
    </dgm:pt>
    <dgm:pt modelId="{BC8C6FD1-EDF0-45C7-8A22-5CEFF6942F5B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State common security requirements: AAI, security, incident and vulnerability handling</a:t>
          </a:r>
          <a:endParaRPr lang="en-US" sz="2000" dirty="0">
            <a:solidFill>
              <a:srgbClr val="0C3959"/>
            </a:solidFill>
          </a:endParaRPr>
        </a:p>
      </dgm:t>
    </dgm:pt>
    <dgm:pt modelId="{D8E0A5D3-730A-4E93-8BF8-C3091EBB8D05}" type="parTrans" cxnId="{83320272-5285-4B19-8318-B3307A43C336}">
      <dgm:prSet/>
      <dgm:spPr/>
      <dgm:t>
        <a:bodyPr/>
        <a:lstStyle/>
        <a:p>
          <a:endParaRPr lang="en-US"/>
        </a:p>
      </dgm:t>
    </dgm:pt>
    <dgm:pt modelId="{65A4AD13-D2EB-42C2-BDC4-3F1B86769991}" type="sibTrans" cxnId="{83320272-5285-4B19-8318-B3307A43C336}">
      <dgm:prSet/>
      <dgm:spPr/>
      <dgm:t>
        <a:bodyPr/>
        <a:lstStyle/>
        <a:p>
          <a:endParaRPr lang="en-US"/>
        </a:p>
      </dgm:t>
    </dgm:pt>
    <dgm:pt modelId="{B094CA3B-F998-4A8C-8DCA-488B09B59D0D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Awareness: users and communities need to know there are policies</a:t>
          </a:r>
        </a:p>
      </dgm:t>
    </dgm:pt>
    <dgm:pt modelId="{2DDCB4FA-CBE1-46D3-B968-92D2ED91EBFB}" type="parTrans" cxnId="{B535B4E9-1500-488D-8324-6B83AE04F021}">
      <dgm:prSet/>
      <dgm:spPr/>
      <dgm:t>
        <a:bodyPr/>
        <a:lstStyle/>
        <a:p>
          <a:endParaRPr lang="en-US"/>
        </a:p>
      </dgm:t>
    </dgm:pt>
    <dgm:pt modelId="{90AA1E00-BA13-4DCA-AD4C-A7CA826C4DD4}" type="sibTrans" cxnId="{B535B4E9-1500-488D-8324-6B83AE04F021}">
      <dgm:prSet/>
      <dgm:spPr/>
      <dgm:t>
        <a:bodyPr/>
        <a:lstStyle/>
        <a:p>
          <a:endParaRPr lang="en-US"/>
        </a:p>
      </dgm:t>
    </dgm:pt>
    <dgm:pt modelId="{6E526ACF-770C-423D-9E1C-EA92F64A3341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Have a data protection policy that binds the infrastructure together, e.g. AARCs recommendations or DP </a:t>
          </a:r>
          <a:r>
            <a:rPr lang="en-US" sz="2000" dirty="0" err="1" smtClean="0">
              <a:solidFill>
                <a:srgbClr val="0C3959"/>
              </a:solidFill>
            </a:rPr>
            <a:t>CoCo</a:t>
          </a:r>
          <a:endParaRPr lang="en-US" sz="2000" dirty="0">
            <a:solidFill>
              <a:srgbClr val="0C3959"/>
            </a:solidFill>
          </a:endParaRPr>
        </a:p>
      </dgm:t>
    </dgm:pt>
    <dgm:pt modelId="{AB7B65A2-9EC1-432D-A0A3-5E693CF8397E}" type="parTrans" cxnId="{10B521C5-BACD-4DDF-989B-870553D3061B}">
      <dgm:prSet/>
      <dgm:spPr/>
      <dgm:t>
        <a:bodyPr/>
        <a:lstStyle/>
        <a:p>
          <a:endParaRPr lang="en-US"/>
        </a:p>
      </dgm:t>
    </dgm:pt>
    <dgm:pt modelId="{3E05CEA0-A010-4B0B-BFD3-A13E215CAC70}" type="sibTrans" cxnId="{10B521C5-BACD-4DDF-989B-870553D3061B}">
      <dgm:prSet/>
      <dgm:spPr/>
      <dgm:t>
        <a:bodyPr/>
        <a:lstStyle/>
        <a:p>
          <a:endParaRPr lang="en-US"/>
        </a:p>
      </dgm:t>
    </dgm:pt>
    <dgm:pt modelId="{80B66D12-4D67-4E76-94AD-92F1B289EDE9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Ensure </a:t>
          </a:r>
          <a:r>
            <a:rPr lang="en-US" sz="2000" i="1" dirty="0" smtClean="0">
              <a:solidFill>
                <a:srgbClr val="0C3959"/>
              </a:solidFill>
            </a:rPr>
            <a:t>constituents </a:t>
          </a:r>
          <a:r>
            <a:rPr lang="en-US" sz="2000" i="0" dirty="0" smtClean="0">
              <a:solidFill>
                <a:srgbClr val="0C3959"/>
              </a:solidFill>
            </a:rPr>
            <a:t>comply: through MoUs, SLA, OLA, policies, or even contracts, &amp;c</a:t>
          </a:r>
          <a:endParaRPr lang="en-US" sz="2000" i="0" dirty="0">
            <a:solidFill>
              <a:srgbClr val="0C3959"/>
            </a:solidFill>
          </a:endParaRPr>
        </a:p>
      </dgm:t>
    </dgm:pt>
    <dgm:pt modelId="{C1A53E0C-CC10-4499-9C9B-36BF4FB9BF2A}" type="parTrans" cxnId="{48214011-9B1E-42DD-87CD-F4A34A2BB01D}">
      <dgm:prSet/>
      <dgm:spPr/>
      <dgm:t>
        <a:bodyPr/>
        <a:lstStyle/>
        <a:p>
          <a:endParaRPr lang="en-US"/>
        </a:p>
      </dgm:t>
    </dgm:pt>
    <dgm:pt modelId="{E78F149C-AE51-4510-B867-71D5C17D39C2}" type="sibTrans" cxnId="{48214011-9B1E-42DD-87CD-F4A34A2BB01D}">
      <dgm:prSet/>
      <dgm:spPr/>
      <dgm:t>
        <a:bodyPr/>
        <a:lstStyle/>
        <a:p>
          <a:endParaRPr lang="en-US"/>
        </a:p>
      </dgm:t>
    </dgm:pt>
    <dgm:pt modelId="{C906977E-2D8A-4BF6-ACBF-6A96C61E3D3B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Have an AUP covering the usual</a:t>
          </a:r>
        </a:p>
      </dgm:t>
    </dgm:pt>
    <dgm:pt modelId="{0A500A38-DCF8-4859-BCD7-D0D5964E18A4}" type="parTrans" cxnId="{920CAFDC-7699-48C9-856F-55FC87E1AD88}">
      <dgm:prSet/>
      <dgm:spPr/>
      <dgm:t>
        <a:bodyPr/>
        <a:lstStyle/>
        <a:p>
          <a:endParaRPr lang="en-US"/>
        </a:p>
      </dgm:t>
    </dgm:pt>
    <dgm:pt modelId="{C00DA8C3-1C56-4C4B-ABD0-D9F6CB8FC512}" type="sibTrans" cxnId="{920CAFDC-7699-48C9-856F-55FC87E1AD88}">
      <dgm:prSet/>
      <dgm:spPr/>
      <dgm:t>
        <a:bodyPr/>
        <a:lstStyle/>
        <a:p>
          <a:endParaRPr lang="en-US"/>
        </a:p>
      </dgm:t>
    </dgm:pt>
    <dgm:pt modelId="{193DC8B9-E562-4011-81C4-8F82FB86B2B0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Community registration and membership should be managed</a:t>
          </a:r>
        </a:p>
      </dgm:t>
    </dgm:pt>
    <dgm:pt modelId="{1A5BC7FA-B5B7-4E08-8101-2DDCC16FD8F4}" type="parTrans" cxnId="{5934E30D-E5D4-41C5-A6C5-F2CE396B79C0}">
      <dgm:prSet/>
      <dgm:spPr/>
      <dgm:t>
        <a:bodyPr/>
        <a:lstStyle/>
        <a:p>
          <a:endParaRPr lang="en-US"/>
        </a:p>
      </dgm:t>
    </dgm:pt>
    <dgm:pt modelId="{88A6CED8-8202-40FF-BB2F-2D4ABE642497}" type="sibTrans" cxnId="{5934E30D-E5D4-41C5-A6C5-F2CE396B79C0}">
      <dgm:prSet/>
      <dgm:spPr/>
      <dgm:t>
        <a:bodyPr/>
        <a:lstStyle/>
        <a:p>
          <a:endParaRPr lang="en-US"/>
        </a:p>
      </dgm:t>
    </dgm:pt>
    <dgm:pt modelId="{AA976E3C-6966-4700-94DC-2487927701CC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Have a way of identifying both individuals and communities</a:t>
          </a:r>
        </a:p>
      </dgm:t>
    </dgm:pt>
    <dgm:pt modelId="{3ABB40AF-1281-428E-8669-E10DDE6137E6}" type="parTrans" cxnId="{045DB05C-4098-4108-90BB-D8624907E972}">
      <dgm:prSet/>
      <dgm:spPr/>
      <dgm:t>
        <a:bodyPr/>
        <a:lstStyle/>
        <a:p>
          <a:endParaRPr lang="en-US"/>
        </a:p>
      </dgm:t>
    </dgm:pt>
    <dgm:pt modelId="{8E74AC39-42F9-49A5-AE80-4C626F3890A1}" type="sibTrans" cxnId="{045DB05C-4098-4108-90BB-D8624907E972}">
      <dgm:prSet/>
      <dgm:spPr/>
      <dgm:t>
        <a:bodyPr/>
        <a:lstStyle/>
        <a:p>
          <a:endParaRPr lang="en-US"/>
        </a:p>
      </dgm:t>
    </dgm:pt>
    <dgm:pt modelId="{498D6370-C497-4C0D-972C-8CA3E65207D6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Define the common aims and purposes </a:t>
          </a:r>
          <a:r>
            <a:rPr lang="en-US" sz="2000" i="1" dirty="0" smtClean="0">
              <a:solidFill>
                <a:srgbClr val="0C3959"/>
              </a:solidFill>
            </a:rPr>
            <a:t>(that really helps for data protection …)</a:t>
          </a:r>
        </a:p>
      </dgm:t>
    </dgm:pt>
    <dgm:pt modelId="{86EBC681-4011-4A87-9F97-BCF95ED495AD}" type="parTrans" cxnId="{4E6DE294-8C09-4057-8525-F8E0D6DF9F14}">
      <dgm:prSet/>
      <dgm:spPr/>
      <dgm:t>
        <a:bodyPr/>
        <a:lstStyle/>
        <a:p>
          <a:endParaRPr lang="en-US"/>
        </a:p>
      </dgm:t>
    </dgm:pt>
    <dgm:pt modelId="{E0A2A848-5111-4C3F-B10A-B2FAFC6FEBD9}" type="sibTrans" cxnId="{4E6DE294-8C09-4057-8525-F8E0D6DF9F14}">
      <dgm:prSet/>
      <dgm:spPr/>
      <dgm:t>
        <a:bodyPr/>
        <a:lstStyle/>
        <a:p>
          <a:endParaRPr lang="en-US"/>
        </a:p>
      </dgm:t>
    </dgm:pt>
    <dgm:pt modelId="{C74D469D-3DF0-4456-A078-BE8E22C295F9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Make sure every ‘back-end’ provider has a visible and accessible Privacy Policy</a:t>
          </a:r>
          <a:endParaRPr lang="en-US" sz="2000" dirty="0">
            <a:solidFill>
              <a:srgbClr val="0C3959"/>
            </a:solidFill>
          </a:endParaRPr>
        </a:p>
      </dgm:t>
    </dgm:pt>
    <dgm:pt modelId="{6E9CE8B0-71F3-44D4-BD88-319EB0A24F0B}" type="parTrans" cxnId="{8BC7C2FF-F814-4071-885A-700AD1D9FB27}">
      <dgm:prSet/>
      <dgm:spPr/>
      <dgm:t>
        <a:bodyPr/>
        <a:lstStyle/>
        <a:p>
          <a:endParaRPr lang="en-US"/>
        </a:p>
      </dgm:t>
    </dgm:pt>
    <dgm:pt modelId="{FF5A9DB8-7CF9-4EEC-A8FC-A5F60B729290}" type="sibTrans" cxnId="{8BC7C2FF-F814-4071-885A-700AD1D9FB27}">
      <dgm:prSet/>
      <dgm:spPr/>
      <dgm:t>
        <a:bodyPr/>
        <a:lstStyle/>
        <a:p>
          <a:endParaRPr lang="en-US"/>
        </a:p>
      </dgm:t>
    </dgm:pt>
    <dgm:pt modelId="{EED3217B-01A2-4D74-BAF6-1246E3BAAD3D}" type="pres">
      <dgm:prSet presAssocID="{D19AB046-D061-4762-9371-9AA2CB0F4DE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F6BFE3-99FD-4499-8785-162C6C5DB2E7}" type="pres">
      <dgm:prSet presAssocID="{6B4D8A2D-C343-49A7-B04B-1DF32D42CE23}" presName="parentLin" presStyleCnt="0"/>
      <dgm:spPr/>
    </dgm:pt>
    <dgm:pt modelId="{B2F18EDD-3E1C-430A-BB30-3B69E62C0E69}" type="pres">
      <dgm:prSet presAssocID="{6B4D8A2D-C343-49A7-B04B-1DF32D42CE2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C603398-9770-45C5-90C1-F6D72FB2ECB4}" type="pres">
      <dgm:prSet presAssocID="{6B4D8A2D-C343-49A7-B04B-1DF32D42CE2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B1D445-D6D5-4F36-B784-75DECD0296E8}" type="pres">
      <dgm:prSet presAssocID="{6B4D8A2D-C343-49A7-B04B-1DF32D42CE23}" presName="negativeSpace" presStyleCnt="0"/>
      <dgm:spPr/>
    </dgm:pt>
    <dgm:pt modelId="{7FA08938-D8FF-458A-9D50-AB3E5C4AD190}" type="pres">
      <dgm:prSet presAssocID="{6B4D8A2D-C343-49A7-B04B-1DF32D42CE23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ED7ADE-C0BC-497B-976A-8589FA4E4D8B}" type="pres">
      <dgm:prSet presAssocID="{498F251E-464B-4FAA-A87B-9BF1A0A69FDD}" presName="spaceBetweenRectangles" presStyleCnt="0"/>
      <dgm:spPr/>
    </dgm:pt>
    <dgm:pt modelId="{46B1E8BF-F84C-411E-8DCE-30E3BE0E3CD9}" type="pres">
      <dgm:prSet presAssocID="{2297CCA2-118D-4CB8-A012-F7E89D098B08}" presName="parentLin" presStyleCnt="0"/>
      <dgm:spPr/>
    </dgm:pt>
    <dgm:pt modelId="{D9CC20A6-B314-4D7F-8A81-E332EBCA5838}" type="pres">
      <dgm:prSet presAssocID="{2297CCA2-118D-4CB8-A012-F7E89D098B0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C6C048F-68DC-424B-90BF-C53916BDBEBD}" type="pres">
      <dgm:prSet presAssocID="{2297CCA2-118D-4CB8-A012-F7E89D098B0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9681F7-853B-472B-937A-CB7240E0435A}" type="pres">
      <dgm:prSet presAssocID="{2297CCA2-118D-4CB8-A012-F7E89D098B08}" presName="negativeSpace" presStyleCnt="0"/>
      <dgm:spPr/>
    </dgm:pt>
    <dgm:pt modelId="{80A40C49-A20F-4BEF-A060-582C9B373774}" type="pres">
      <dgm:prSet presAssocID="{2297CCA2-118D-4CB8-A012-F7E89D098B08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77EB9E-5261-48A2-8FAE-3CDA848745D8}" type="pres">
      <dgm:prSet presAssocID="{0609B920-57C9-4595-B673-D9A2D5233E5D}" presName="spaceBetweenRectangles" presStyleCnt="0"/>
      <dgm:spPr/>
    </dgm:pt>
    <dgm:pt modelId="{33FDA85C-A15E-42D6-B317-A44194ADA687}" type="pres">
      <dgm:prSet presAssocID="{06BE0DCC-155D-4445-AA0A-339455DBC26F}" presName="parentLin" presStyleCnt="0"/>
      <dgm:spPr/>
    </dgm:pt>
    <dgm:pt modelId="{4E5A5628-74D1-4318-BAEC-D98F11AFBD71}" type="pres">
      <dgm:prSet presAssocID="{06BE0DCC-155D-4445-AA0A-339455DBC26F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BCAD7431-7638-4E1B-9277-EE71978CDEF4}" type="pres">
      <dgm:prSet presAssocID="{06BE0DCC-155D-4445-AA0A-339455DBC26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FA6B60-0C55-44C5-8A15-884C0EED33A4}" type="pres">
      <dgm:prSet presAssocID="{06BE0DCC-155D-4445-AA0A-339455DBC26F}" presName="negativeSpace" presStyleCnt="0"/>
      <dgm:spPr/>
    </dgm:pt>
    <dgm:pt modelId="{10D048A1-E80C-4682-BB33-E3EDDF728920}" type="pres">
      <dgm:prSet presAssocID="{06BE0DCC-155D-4445-AA0A-339455DBC26F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65B55C-E8FB-4493-A729-923FF67D62E5}" type="presOf" srcId="{498D6370-C497-4C0D-972C-8CA3E65207D6}" destId="{80A40C49-A20F-4BEF-A060-582C9B373774}" srcOrd="0" destOrd="4" presId="urn:microsoft.com/office/officeart/2005/8/layout/list1"/>
    <dgm:cxn modelId="{47C96005-1C80-41E9-B62C-51872AAE5604}" type="presOf" srcId="{193DC8B9-E562-4011-81C4-8F82FB86B2B0}" destId="{80A40C49-A20F-4BEF-A060-582C9B373774}" srcOrd="0" destOrd="2" presId="urn:microsoft.com/office/officeart/2005/8/layout/list1"/>
    <dgm:cxn modelId="{446185E3-AF79-42C8-95B6-D28B27CA59FC}" type="presOf" srcId="{2297CCA2-118D-4CB8-A012-F7E89D098B08}" destId="{FC6C048F-68DC-424B-90BF-C53916BDBEBD}" srcOrd="1" destOrd="0" presId="urn:microsoft.com/office/officeart/2005/8/layout/list1"/>
    <dgm:cxn modelId="{9FBF0253-72D5-4C3D-AE57-21FE9CCBB0A7}" srcId="{D19AB046-D061-4762-9371-9AA2CB0F4DE0}" destId="{2297CCA2-118D-4CB8-A012-F7E89D098B08}" srcOrd="1" destOrd="0" parTransId="{54EA42F7-E599-404A-A6E8-6BE0AD20F8BA}" sibTransId="{0609B920-57C9-4595-B673-D9A2D5233E5D}"/>
    <dgm:cxn modelId="{B1E388C8-60C3-4590-A70D-E414FCEE322F}" srcId="{D19AB046-D061-4762-9371-9AA2CB0F4DE0}" destId="{6B4D8A2D-C343-49A7-B04B-1DF32D42CE23}" srcOrd="0" destOrd="0" parTransId="{9C72B700-9A7B-4944-A7D4-E04B5E10F406}" sibTransId="{498F251E-464B-4FAA-A87B-9BF1A0A69FDD}"/>
    <dgm:cxn modelId="{83320272-5285-4B19-8318-B3307A43C336}" srcId="{6B4D8A2D-C343-49A7-B04B-1DF32D42CE23}" destId="{BC8C6FD1-EDF0-45C7-8A22-5CEFF6942F5B}" srcOrd="0" destOrd="0" parTransId="{D8E0A5D3-730A-4E93-8BF8-C3091EBB8D05}" sibTransId="{65A4AD13-D2EB-42C2-BDC4-3F1B86769991}"/>
    <dgm:cxn modelId="{08920028-EBAD-44EA-A6B1-DF05AF8BA342}" type="presOf" srcId="{80B66D12-4D67-4E76-94AD-92F1B289EDE9}" destId="{7FA08938-D8FF-458A-9D50-AB3E5C4AD190}" srcOrd="0" destOrd="1" presId="urn:microsoft.com/office/officeart/2005/8/layout/list1"/>
    <dgm:cxn modelId="{77F240F6-02AE-48E1-B10F-73AD50838B7C}" type="presOf" srcId="{6E526ACF-770C-423D-9E1C-EA92F64A3341}" destId="{10D048A1-E80C-4682-BB33-E3EDDF728920}" srcOrd="0" destOrd="0" presId="urn:microsoft.com/office/officeart/2005/8/layout/list1"/>
    <dgm:cxn modelId="{03CF2F34-CE32-4265-9483-69B627E1960A}" type="presOf" srcId="{C906977E-2D8A-4BF6-ACBF-6A96C61E3D3B}" destId="{80A40C49-A20F-4BEF-A060-582C9B373774}" srcOrd="0" destOrd="1" presId="urn:microsoft.com/office/officeart/2005/8/layout/list1"/>
    <dgm:cxn modelId="{B535B4E9-1500-488D-8324-6B83AE04F021}" srcId="{2297CCA2-118D-4CB8-A012-F7E89D098B08}" destId="{B094CA3B-F998-4A8C-8DCA-488B09B59D0D}" srcOrd="0" destOrd="0" parTransId="{2DDCB4FA-CBE1-46D3-B968-92D2ED91EBFB}" sibTransId="{90AA1E00-BA13-4DCA-AD4C-A7CA826C4DD4}"/>
    <dgm:cxn modelId="{54B23B34-AFD7-483F-8EE5-CC4AD298EAC3}" type="presOf" srcId="{6B4D8A2D-C343-49A7-B04B-1DF32D42CE23}" destId="{B2F18EDD-3E1C-430A-BB30-3B69E62C0E69}" srcOrd="0" destOrd="0" presId="urn:microsoft.com/office/officeart/2005/8/layout/list1"/>
    <dgm:cxn modelId="{1AE7DDB4-BAF9-49B1-ABB4-61ED1744907F}" type="presOf" srcId="{AA976E3C-6966-4700-94DC-2487927701CC}" destId="{80A40C49-A20F-4BEF-A060-582C9B373774}" srcOrd="0" destOrd="3" presId="urn:microsoft.com/office/officeart/2005/8/layout/list1"/>
    <dgm:cxn modelId="{92E4966C-E675-4F64-8A1A-4A65D328CAB9}" type="presOf" srcId="{B094CA3B-F998-4A8C-8DCA-488B09B59D0D}" destId="{80A40C49-A20F-4BEF-A060-582C9B373774}" srcOrd="0" destOrd="0" presId="urn:microsoft.com/office/officeart/2005/8/layout/list1"/>
    <dgm:cxn modelId="{14F46272-D7BF-4CE8-A714-2F9369BD4BA0}" type="presOf" srcId="{06BE0DCC-155D-4445-AA0A-339455DBC26F}" destId="{4E5A5628-74D1-4318-BAEC-D98F11AFBD71}" srcOrd="0" destOrd="0" presId="urn:microsoft.com/office/officeart/2005/8/layout/list1"/>
    <dgm:cxn modelId="{4E6DE294-8C09-4057-8525-F8E0D6DF9F14}" srcId="{2297CCA2-118D-4CB8-A012-F7E89D098B08}" destId="{498D6370-C497-4C0D-972C-8CA3E65207D6}" srcOrd="4" destOrd="0" parTransId="{86EBC681-4011-4A87-9F97-BCF95ED495AD}" sibTransId="{E0A2A848-5111-4C3F-B10A-B2FAFC6FEBD9}"/>
    <dgm:cxn modelId="{113DADAA-256C-41A2-982F-D6B3D6D2C607}" srcId="{D19AB046-D061-4762-9371-9AA2CB0F4DE0}" destId="{06BE0DCC-155D-4445-AA0A-339455DBC26F}" srcOrd="2" destOrd="0" parTransId="{606E325D-435D-4118-9E20-CC125C72692E}" sibTransId="{8385B4AD-B467-4CEE-8F2D-61EA8301208C}"/>
    <dgm:cxn modelId="{5934E30D-E5D4-41C5-A6C5-F2CE396B79C0}" srcId="{2297CCA2-118D-4CB8-A012-F7E89D098B08}" destId="{193DC8B9-E562-4011-81C4-8F82FB86B2B0}" srcOrd="2" destOrd="0" parTransId="{1A5BC7FA-B5B7-4E08-8101-2DDCC16FD8F4}" sibTransId="{88A6CED8-8202-40FF-BB2F-2D4ABE642497}"/>
    <dgm:cxn modelId="{8BC7C2FF-F814-4071-885A-700AD1D9FB27}" srcId="{06BE0DCC-155D-4445-AA0A-339455DBC26F}" destId="{C74D469D-3DF0-4456-A078-BE8E22C295F9}" srcOrd="1" destOrd="0" parTransId="{6E9CE8B0-71F3-44D4-BD88-319EB0A24F0B}" sibTransId="{FF5A9DB8-7CF9-4EEC-A8FC-A5F60B729290}"/>
    <dgm:cxn modelId="{48214011-9B1E-42DD-87CD-F4A34A2BB01D}" srcId="{6B4D8A2D-C343-49A7-B04B-1DF32D42CE23}" destId="{80B66D12-4D67-4E76-94AD-92F1B289EDE9}" srcOrd="1" destOrd="0" parTransId="{C1A53E0C-CC10-4499-9C9B-36BF4FB9BF2A}" sibTransId="{E78F149C-AE51-4510-B867-71D5C17D39C2}"/>
    <dgm:cxn modelId="{10B521C5-BACD-4DDF-989B-870553D3061B}" srcId="{06BE0DCC-155D-4445-AA0A-339455DBC26F}" destId="{6E526ACF-770C-423D-9E1C-EA92F64A3341}" srcOrd="0" destOrd="0" parTransId="{AB7B65A2-9EC1-432D-A0A3-5E693CF8397E}" sibTransId="{3E05CEA0-A010-4B0B-BFD3-A13E215CAC70}"/>
    <dgm:cxn modelId="{761C0613-BCC8-4D1C-8AD2-C6F7019FE39D}" type="presOf" srcId="{2297CCA2-118D-4CB8-A012-F7E89D098B08}" destId="{D9CC20A6-B314-4D7F-8A81-E332EBCA5838}" srcOrd="0" destOrd="0" presId="urn:microsoft.com/office/officeart/2005/8/layout/list1"/>
    <dgm:cxn modelId="{D00CC970-4BAE-448A-8CCD-63991B27D76B}" type="presOf" srcId="{D19AB046-D061-4762-9371-9AA2CB0F4DE0}" destId="{EED3217B-01A2-4D74-BAF6-1246E3BAAD3D}" srcOrd="0" destOrd="0" presId="urn:microsoft.com/office/officeart/2005/8/layout/list1"/>
    <dgm:cxn modelId="{045DB05C-4098-4108-90BB-D8624907E972}" srcId="{2297CCA2-118D-4CB8-A012-F7E89D098B08}" destId="{AA976E3C-6966-4700-94DC-2487927701CC}" srcOrd="3" destOrd="0" parTransId="{3ABB40AF-1281-428E-8669-E10DDE6137E6}" sibTransId="{8E74AC39-42F9-49A5-AE80-4C626F3890A1}"/>
    <dgm:cxn modelId="{920CAFDC-7699-48C9-856F-55FC87E1AD88}" srcId="{2297CCA2-118D-4CB8-A012-F7E89D098B08}" destId="{C906977E-2D8A-4BF6-ACBF-6A96C61E3D3B}" srcOrd="1" destOrd="0" parTransId="{0A500A38-DCF8-4859-BCD7-D0D5964E18A4}" sibTransId="{C00DA8C3-1C56-4C4B-ABD0-D9F6CB8FC512}"/>
    <dgm:cxn modelId="{27D8083F-9A7A-4CA3-A35F-93001E8ABD84}" type="presOf" srcId="{C74D469D-3DF0-4456-A078-BE8E22C295F9}" destId="{10D048A1-E80C-4682-BB33-E3EDDF728920}" srcOrd="0" destOrd="1" presId="urn:microsoft.com/office/officeart/2005/8/layout/list1"/>
    <dgm:cxn modelId="{5AB647A8-B54B-4466-B01B-7C0D2A89FC4E}" type="presOf" srcId="{06BE0DCC-155D-4445-AA0A-339455DBC26F}" destId="{BCAD7431-7638-4E1B-9277-EE71978CDEF4}" srcOrd="1" destOrd="0" presId="urn:microsoft.com/office/officeart/2005/8/layout/list1"/>
    <dgm:cxn modelId="{4572B2C2-35DB-4C96-95E0-F5BAB9B37F54}" type="presOf" srcId="{BC8C6FD1-EDF0-45C7-8A22-5CEFF6942F5B}" destId="{7FA08938-D8FF-458A-9D50-AB3E5C4AD190}" srcOrd="0" destOrd="0" presId="urn:microsoft.com/office/officeart/2005/8/layout/list1"/>
    <dgm:cxn modelId="{3B0E02EC-DE49-4EF6-845E-458B2F62024A}" type="presOf" srcId="{6B4D8A2D-C343-49A7-B04B-1DF32D42CE23}" destId="{8C603398-9770-45C5-90C1-F6D72FB2ECB4}" srcOrd="1" destOrd="0" presId="urn:microsoft.com/office/officeart/2005/8/layout/list1"/>
    <dgm:cxn modelId="{A32BDAF1-7979-463A-A0B9-A242FEA22F1D}" type="presParOf" srcId="{EED3217B-01A2-4D74-BAF6-1246E3BAAD3D}" destId="{C5F6BFE3-99FD-4499-8785-162C6C5DB2E7}" srcOrd="0" destOrd="0" presId="urn:microsoft.com/office/officeart/2005/8/layout/list1"/>
    <dgm:cxn modelId="{F5F4F264-8E78-4110-942A-A161B2E23D6B}" type="presParOf" srcId="{C5F6BFE3-99FD-4499-8785-162C6C5DB2E7}" destId="{B2F18EDD-3E1C-430A-BB30-3B69E62C0E69}" srcOrd="0" destOrd="0" presId="urn:microsoft.com/office/officeart/2005/8/layout/list1"/>
    <dgm:cxn modelId="{6CBD332D-AADD-4E5C-B356-A5A2BB45427A}" type="presParOf" srcId="{C5F6BFE3-99FD-4499-8785-162C6C5DB2E7}" destId="{8C603398-9770-45C5-90C1-F6D72FB2ECB4}" srcOrd="1" destOrd="0" presId="urn:microsoft.com/office/officeart/2005/8/layout/list1"/>
    <dgm:cxn modelId="{0E561D6A-6E03-4CE7-889C-0BB500A2528E}" type="presParOf" srcId="{EED3217B-01A2-4D74-BAF6-1246E3BAAD3D}" destId="{E6B1D445-D6D5-4F36-B784-75DECD0296E8}" srcOrd="1" destOrd="0" presId="urn:microsoft.com/office/officeart/2005/8/layout/list1"/>
    <dgm:cxn modelId="{B55F5F24-B09D-444B-A91F-D610E9DFD921}" type="presParOf" srcId="{EED3217B-01A2-4D74-BAF6-1246E3BAAD3D}" destId="{7FA08938-D8FF-458A-9D50-AB3E5C4AD190}" srcOrd="2" destOrd="0" presId="urn:microsoft.com/office/officeart/2005/8/layout/list1"/>
    <dgm:cxn modelId="{45142BE9-BC22-41FA-91FD-D79B8140779E}" type="presParOf" srcId="{EED3217B-01A2-4D74-BAF6-1246E3BAAD3D}" destId="{E6ED7ADE-C0BC-497B-976A-8589FA4E4D8B}" srcOrd="3" destOrd="0" presId="urn:microsoft.com/office/officeart/2005/8/layout/list1"/>
    <dgm:cxn modelId="{30C2DFC8-C9CA-481D-85DD-468D59986E93}" type="presParOf" srcId="{EED3217B-01A2-4D74-BAF6-1246E3BAAD3D}" destId="{46B1E8BF-F84C-411E-8DCE-30E3BE0E3CD9}" srcOrd="4" destOrd="0" presId="urn:microsoft.com/office/officeart/2005/8/layout/list1"/>
    <dgm:cxn modelId="{75D0C726-3A57-43AB-B435-1D1E96BDA1D8}" type="presParOf" srcId="{46B1E8BF-F84C-411E-8DCE-30E3BE0E3CD9}" destId="{D9CC20A6-B314-4D7F-8A81-E332EBCA5838}" srcOrd="0" destOrd="0" presId="urn:microsoft.com/office/officeart/2005/8/layout/list1"/>
    <dgm:cxn modelId="{E1B3B05E-77D9-4A8C-B6F5-E211CA31547F}" type="presParOf" srcId="{46B1E8BF-F84C-411E-8DCE-30E3BE0E3CD9}" destId="{FC6C048F-68DC-424B-90BF-C53916BDBEBD}" srcOrd="1" destOrd="0" presId="urn:microsoft.com/office/officeart/2005/8/layout/list1"/>
    <dgm:cxn modelId="{56F66029-4EB1-4887-9A86-839FD19EFF3C}" type="presParOf" srcId="{EED3217B-01A2-4D74-BAF6-1246E3BAAD3D}" destId="{819681F7-853B-472B-937A-CB7240E0435A}" srcOrd="5" destOrd="0" presId="urn:microsoft.com/office/officeart/2005/8/layout/list1"/>
    <dgm:cxn modelId="{937ABBB3-73E2-4B08-B9B7-906C5F37A951}" type="presParOf" srcId="{EED3217B-01A2-4D74-BAF6-1246E3BAAD3D}" destId="{80A40C49-A20F-4BEF-A060-582C9B373774}" srcOrd="6" destOrd="0" presId="urn:microsoft.com/office/officeart/2005/8/layout/list1"/>
    <dgm:cxn modelId="{C1BE2FBA-126F-4A51-9B36-20717D567BCF}" type="presParOf" srcId="{EED3217B-01A2-4D74-BAF6-1246E3BAAD3D}" destId="{AC77EB9E-5261-48A2-8FAE-3CDA848745D8}" srcOrd="7" destOrd="0" presId="urn:microsoft.com/office/officeart/2005/8/layout/list1"/>
    <dgm:cxn modelId="{73552543-1560-4FAC-B511-920430392A94}" type="presParOf" srcId="{EED3217B-01A2-4D74-BAF6-1246E3BAAD3D}" destId="{33FDA85C-A15E-42D6-B317-A44194ADA687}" srcOrd="8" destOrd="0" presId="urn:microsoft.com/office/officeart/2005/8/layout/list1"/>
    <dgm:cxn modelId="{5DCCB5A4-2B36-47E4-9C36-CBB55C691C30}" type="presParOf" srcId="{33FDA85C-A15E-42D6-B317-A44194ADA687}" destId="{4E5A5628-74D1-4318-BAEC-D98F11AFBD71}" srcOrd="0" destOrd="0" presId="urn:microsoft.com/office/officeart/2005/8/layout/list1"/>
    <dgm:cxn modelId="{85E345AC-497D-4F4D-B5ED-80BC9242B95D}" type="presParOf" srcId="{33FDA85C-A15E-42D6-B317-A44194ADA687}" destId="{BCAD7431-7638-4E1B-9277-EE71978CDEF4}" srcOrd="1" destOrd="0" presId="urn:microsoft.com/office/officeart/2005/8/layout/list1"/>
    <dgm:cxn modelId="{1B208BA9-5612-4DA0-890E-FDFE367F391B}" type="presParOf" srcId="{EED3217B-01A2-4D74-BAF6-1246E3BAAD3D}" destId="{0EFA6B60-0C55-44C5-8A15-884C0EED33A4}" srcOrd="9" destOrd="0" presId="urn:microsoft.com/office/officeart/2005/8/layout/list1"/>
    <dgm:cxn modelId="{85EDFB89-2428-4078-AA81-07AC451A9459}" type="presParOf" srcId="{EED3217B-01A2-4D74-BAF6-1246E3BAAD3D}" destId="{10D048A1-E80C-4682-BB33-E3EDDF72892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9AB046-D061-4762-9371-9AA2CB0F4DE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4D8A2D-C343-49A7-B04B-1DF32D42CE23}">
      <dgm:prSet phldrT="[Text]" custT="1"/>
      <dgm:spPr>
        <a:solidFill>
          <a:srgbClr val="0C3959"/>
        </a:solidFill>
      </dgm:spPr>
      <dgm:t>
        <a:bodyPr/>
        <a:lstStyle/>
        <a:p>
          <a:r>
            <a:rPr lang="en-US" sz="2300" b="0" dirty="0" smtClean="0"/>
            <a:t>Global view needed for accounting data</a:t>
          </a:r>
          <a:endParaRPr lang="en-US" sz="2300" b="0" dirty="0"/>
        </a:p>
      </dgm:t>
    </dgm:pt>
    <dgm:pt modelId="{9C72B700-9A7B-4944-A7D4-E04B5E10F406}" type="parTrans" cxnId="{B1E388C8-60C3-4590-A70D-E414FCEE322F}">
      <dgm:prSet/>
      <dgm:spPr/>
      <dgm:t>
        <a:bodyPr/>
        <a:lstStyle/>
        <a:p>
          <a:endParaRPr lang="en-US"/>
        </a:p>
      </dgm:t>
    </dgm:pt>
    <dgm:pt modelId="{498F251E-464B-4FAA-A87B-9BF1A0A69FDD}" type="sibTrans" cxnId="{B1E388C8-60C3-4590-A70D-E414FCEE322F}">
      <dgm:prSet/>
      <dgm:spPr/>
      <dgm:t>
        <a:bodyPr/>
        <a:lstStyle/>
        <a:p>
          <a:endParaRPr lang="en-US"/>
        </a:p>
      </dgm:t>
    </dgm:pt>
    <dgm:pt modelId="{2297CCA2-118D-4CB8-A012-F7E89D098B08}">
      <dgm:prSet phldrT="[Text]" custT="1"/>
      <dgm:spPr>
        <a:solidFill>
          <a:srgbClr val="0C3959"/>
        </a:solidFill>
      </dgm:spPr>
      <dgm:t>
        <a:bodyPr/>
        <a:lstStyle/>
        <a:p>
          <a:r>
            <a:rPr lang="en-US" sz="2300" b="0" dirty="0" smtClean="0"/>
            <a:t>Policy coherency as enabler – model policies</a:t>
          </a:r>
        </a:p>
      </dgm:t>
    </dgm:pt>
    <dgm:pt modelId="{54EA42F7-E599-404A-A6E8-6BE0AD20F8BA}" type="parTrans" cxnId="{9FBF0253-72D5-4C3D-AE57-21FE9CCBB0A7}">
      <dgm:prSet/>
      <dgm:spPr/>
      <dgm:t>
        <a:bodyPr/>
        <a:lstStyle/>
        <a:p>
          <a:endParaRPr lang="en-US"/>
        </a:p>
      </dgm:t>
    </dgm:pt>
    <dgm:pt modelId="{0609B920-57C9-4595-B673-D9A2D5233E5D}" type="sibTrans" cxnId="{9FBF0253-72D5-4C3D-AE57-21FE9CCBB0A7}">
      <dgm:prSet/>
      <dgm:spPr/>
      <dgm:t>
        <a:bodyPr/>
        <a:lstStyle/>
        <a:p>
          <a:endParaRPr lang="en-US"/>
        </a:p>
      </dgm:t>
    </dgm:pt>
    <dgm:pt modelId="{06BE0DCC-155D-4445-AA0A-339455DBC26F}">
      <dgm:prSet phldrT="[Text]" custT="1"/>
      <dgm:spPr>
        <a:solidFill>
          <a:srgbClr val="0C3959"/>
        </a:solidFill>
      </dgm:spPr>
      <dgm:t>
        <a:bodyPr/>
        <a:lstStyle/>
        <a:p>
          <a:r>
            <a:rPr lang="en-US" sz="2300" b="0" dirty="0" smtClean="0"/>
            <a:t>Security Incident Response – data exchange</a:t>
          </a:r>
          <a:endParaRPr lang="en-US" sz="2300" b="0" dirty="0"/>
        </a:p>
      </dgm:t>
    </dgm:pt>
    <dgm:pt modelId="{606E325D-435D-4118-9E20-CC125C72692E}" type="parTrans" cxnId="{113DADAA-256C-41A2-982F-D6B3D6D2C607}">
      <dgm:prSet/>
      <dgm:spPr/>
      <dgm:t>
        <a:bodyPr/>
        <a:lstStyle/>
        <a:p>
          <a:endParaRPr lang="en-US"/>
        </a:p>
      </dgm:t>
    </dgm:pt>
    <dgm:pt modelId="{8385B4AD-B467-4CEE-8F2D-61EA8301208C}" type="sibTrans" cxnId="{113DADAA-256C-41A2-982F-D6B3D6D2C607}">
      <dgm:prSet/>
      <dgm:spPr/>
      <dgm:t>
        <a:bodyPr/>
        <a:lstStyle/>
        <a:p>
          <a:endParaRPr lang="en-US"/>
        </a:p>
      </dgm:t>
    </dgm:pt>
    <dgm:pt modelId="{BC8C6FD1-EDF0-45C7-8A22-5CEFF6942F5B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exchange of personal data is imperative – both for EIs and Research Collaboration funding</a:t>
          </a:r>
          <a:endParaRPr lang="en-US" sz="2000" dirty="0">
            <a:solidFill>
              <a:srgbClr val="0C3959"/>
            </a:solidFill>
          </a:endParaRPr>
        </a:p>
      </dgm:t>
    </dgm:pt>
    <dgm:pt modelId="{D8E0A5D3-730A-4E93-8BF8-C3091EBB8D05}" type="parTrans" cxnId="{83320272-5285-4B19-8318-B3307A43C336}">
      <dgm:prSet/>
      <dgm:spPr/>
      <dgm:t>
        <a:bodyPr/>
        <a:lstStyle/>
        <a:p>
          <a:endParaRPr lang="en-US"/>
        </a:p>
      </dgm:t>
    </dgm:pt>
    <dgm:pt modelId="{65A4AD13-D2EB-42C2-BDC4-3F1B86769991}" type="sibTrans" cxnId="{83320272-5285-4B19-8318-B3307A43C336}">
      <dgm:prSet/>
      <dgm:spPr/>
      <dgm:t>
        <a:bodyPr/>
        <a:lstStyle/>
        <a:p>
          <a:endParaRPr lang="en-US"/>
        </a:p>
      </dgm:t>
    </dgm:pt>
    <dgm:pt modelId="{B094CA3B-F998-4A8C-8DCA-488B09B59D0D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put in place policies on retention, permissible use, secure exchange, purpose limitation</a:t>
          </a:r>
        </a:p>
      </dgm:t>
    </dgm:pt>
    <dgm:pt modelId="{2DDCB4FA-CBE1-46D3-B968-92D2ED91EBFB}" type="parTrans" cxnId="{B535B4E9-1500-488D-8324-6B83AE04F021}">
      <dgm:prSet/>
      <dgm:spPr/>
      <dgm:t>
        <a:bodyPr/>
        <a:lstStyle/>
        <a:p>
          <a:endParaRPr lang="en-US"/>
        </a:p>
      </dgm:t>
    </dgm:pt>
    <dgm:pt modelId="{90AA1E00-BA13-4DCA-AD4C-A7CA826C4DD4}" type="sibTrans" cxnId="{B535B4E9-1500-488D-8324-6B83AE04F021}">
      <dgm:prSet/>
      <dgm:spPr/>
      <dgm:t>
        <a:bodyPr/>
        <a:lstStyle/>
        <a:p>
          <a:endParaRPr lang="en-US"/>
        </a:p>
      </dgm:t>
    </dgm:pt>
    <dgm:pt modelId="{6E526ACF-770C-423D-9E1C-EA92F64A3341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add as permissible purpose, but leave its scope to Sirtfi and existing forums</a:t>
          </a:r>
          <a:endParaRPr lang="en-US" sz="2000" dirty="0">
            <a:solidFill>
              <a:srgbClr val="0C3959"/>
            </a:solidFill>
          </a:endParaRPr>
        </a:p>
      </dgm:t>
    </dgm:pt>
    <dgm:pt modelId="{AB7B65A2-9EC1-432D-A0A3-5E693CF8397E}" type="parTrans" cxnId="{10B521C5-BACD-4DDF-989B-870553D3061B}">
      <dgm:prSet/>
      <dgm:spPr/>
      <dgm:t>
        <a:bodyPr/>
        <a:lstStyle/>
        <a:p>
          <a:endParaRPr lang="en-US"/>
        </a:p>
      </dgm:t>
    </dgm:pt>
    <dgm:pt modelId="{3E05CEA0-A010-4B0B-BFD3-A13E215CAC70}" type="sibTrans" cxnId="{10B521C5-BACD-4DDF-989B-870553D3061B}">
      <dgm:prSet/>
      <dgm:spPr/>
      <dgm:t>
        <a:bodyPr/>
        <a:lstStyle/>
        <a:p>
          <a:endParaRPr lang="en-US"/>
        </a:p>
      </dgm:t>
    </dgm:pt>
    <dgm:pt modelId="{A3E291EC-2410-4CB9-A7FA-8035C4E4418A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‘binding’ - in the sense that a party can only remain in the club if it’s compliant</a:t>
          </a:r>
        </a:p>
      </dgm:t>
    </dgm:pt>
    <dgm:pt modelId="{6546693D-FC3E-420C-B18C-C7F6981F3A1D}" type="parTrans" cxnId="{ED7CB912-41AF-41B3-A6C7-01E871C45B47}">
      <dgm:prSet/>
      <dgm:spPr/>
      <dgm:t>
        <a:bodyPr/>
        <a:lstStyle/>
        <a:p>
          <a:endParaRPr lang="en-US"/>
        </a:p>
      </dgm:t>
    </dgm:pt>
    <dgm:pt modelId="{5248234F-D451-4678-9D50-BB26C2EECDBA}" type="sibTrans" cxnId="{ED7CB912-41AF-41B3-A6C7-01E871C45B47}">
      <dgm:prSet/>
      <dgm:spPr/>
      <dgm:t>
        <a:bodyPr/>
        <a:lstStyle/>
        <a:p>
          <a:endParaRPr lang="en-US"/>
        </a:p>
      </dgm:t>
    </dgm:pt>
    <dgm:pt modelId="{D14F0514-4F4A-4D56-825F-B9051AEF7155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policy suite identified by </a:t>
          </a:r>
          <a:r>
            <a:rPr lang="en-US" sz="2000" i="1" dirty="0" smtClean="0">
              <a:solidFill>
                <a:srgbClr val="0C3959"/>
              </a:solidFill>
            </a:rPr>
            <a:t>Security for Collaborating Infrastructures </a:t>
          </a:r>
          <a:r>
            <a:rPr lang="en-US" sz="2000" i="0" dirty="0" smtClean="0">
              <a:solidFill>
                <a:srgbClr val="0C3959"/>
              </a:solidFill>
            </a:rPr>
            <a:t>(</a:t>
          </a:r>
          <a:r>
            <a:rPr lang="en-US" sz="2000" dirty="0" smtClean="0">
              <a:solidFill>
                <a:srgbClr val="0C3959"/>
              </a:solidFill>
            </a:rPr>
            <a:t>SCI) group</a:t>
          </a:r>
        </a:p>
      </dgm:t>
    </dgm:pt>
    <dgm:pt modelId="{083A9281-3A51-4913-81DF-FB3B73AFBEC6}" type="parTrans" cxnId="{A21F7AF6-75AD-4F03-B309-2B5691846EA3}">
      <dgm:prSet/>
      <dgm:spPr/>
      <dgm:t>
        <a:bodyPr/>
        <a:lstStyle/>
        <a:p>
          <a:endParaRPr lang="en-US"/>
        </a:p>
      </dgm:t>
    </dgm:pt>
    <dgm:pt modelId="{54C318F5-20D9-4048-89A6-0CF9493555A9}" type="sibTrans" cxnId="{A21F7AF6-75AD-4F03-B309-2B5691846EA3}">
      <dgm:prSet/>
      <dgm:spPr/>
      <dgm:t>
        <a:bodyPr/>
        <a:lstStyle/>
        <a:p>
          <a:endParaRPr lang="en-US"/>
        </a:p>
      </dgm:t>
    </dgm:pt>
    <dgm:pt modelId="{142D8D7A-17D4-40D0-985B-524F9D235A6D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roles are defined to limit access to personally identifiable data</a:t>
          </a:r>
          <a:endParaRPr lang="en-US" sz="2000" dirty="0">
            <a:solidFill>
              <a:srgbClr val="0C3959"/>
            </a:solidFill>
          </a:endParaRPr>
        </a:p>
      </dgm:t>
    </dgm:pt>
    <dgm:pt modelId="{E1142788-A3EE-40D7-AF04-D3502FA41922}" type="parTrans" cxnId="{FC572727-8CB5-4A08-B1C8-0202D8C2A716}">
      <dgm:prSet/>
      <dgm:spPr/>
      <dgm:t>
        <a:bodyPr/>
        <a:lstStyle/>
        <a:p>
          <a:endParaRPr lang="en-US"/>
        </a:p>
      </dgm:t>
    </dgm:pt>
    <dgm:pt modelId="{759B7CD6-4A60-49DA-B376-8767C2119419}" type="sibTrans" cxnId="{FC572727-8CB5-4A08-B1C8-0202D8C2A716}">
      <dgm:prSet/>
      <dgm:spPr/>
      <dgm:t>
        <a:bodyPr/>
        <a:lstStyle/>
        <a:p>
          <a:endParaRPr lang="en-US"/>
        </a:p>
      </dgm:t>
    </dgm:pt>
    <dgm:pt modelId="{EED3217B-01A2-4D74-BAF6-1246E3BAAD3D}" type="pres">
      <dgm:prSet presAssocID="{D19AB046-D061-4762-9371-9AA2CB0F4DE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F6BFE3-99FD-4499-8785-162C6C5DB2E7}" type="pres">
      <dgm:prSet presAssocID="{6B4D8A2D-C343-49A7-B04B-1DF32D42CE23}" presName="parentLin" presStyleCnt="0"/>
      <dgm:spPr/>
    </dgm:pt>
    <dgm:pt modelId="{B2F18EDD-3E1C-430A-BB30-3B69E62C0E69}" type="pres">
      <dgm:prSet presAssocID="{6B4D8A2D-C343-49A7-B04B-1DF32D42CE2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C603398-9770-45C5-90C1-F6D72FB2ECB4}" type="pres">
      <dgm:prSet presAssocID="{6B4D8A2D-C343-49A7-B04B-1DF32D42CE2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B1D445-D6D5-4F36-B784-75DECD0296E8}" type="pres">
      <dgm:prSet presAssocID="{6B4D8A2D-C343-49A7-B04B-1DF32D42CE23}" presName="negativeSpace" presStyleCnt="0"/>
      <dgm:spPr/>
    </dgm:pt>
    <dgm:pt modelId="{7FA08938-D8FF-458A-9D50-AB3E5C4AD190}" type="pres">
      <dgm:prSet presAssocID="{6B4D8A2D-C343-49A7-B04B-1DF32D42CE23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ED7ADE-C0BC-497B-976A-8589FA4E4D8B}" type="pres">
      <dgm:prSet presAssocID="{498F251E-464B-4FAA-A87B-9BF1A0A69FDD}" presName="spaceBetweenRectangles" presStyleCnt="0"/>
      <dgm:spPr/>
    </dgm:pt>
    <dgm:pt modelId="{46B1E8BF-F84C-411E-8DCE-30E3BE0E3CD9}" type="pres">
      <dgm:prSet presAssocID="{2297CCA2-118D-4CB8-A012-F7E89D098B08}" presName="parentLin" presStyleCnt="0"/>
      <dgm:spPr/>
    </dgm:pt>
    <dgm:pt modelId="{D9CC20A6-B314-4D7F-8A81-E332EBCA5838}" type="pres">
      <dgm:prSet presAssocID="{2297CCA2-118D-4CB8-A012-F7E89D098B0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C6C048F-68DC-424B-90BF-C53916BDBEBD}" type="pres">
      <dgm:prSet presAssocID="{2297CCA2-118D-4CB8-A012-F7E89D098B0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9681F7-853B-472B-937A-CB7240E0435A}" type="pres">
      <dgm:prSet presAssocID="{2297CCA2-118D-4CB8-A012-F7E89D098B08}" presName="negativeSpace" presStyleCnt="0"/>
      <dgm:spPr/>
    </dgm:pt>
    <dgm:pt modelId="{80A40C49-A20F-4BEF-A060-582C9B373774}" type="pres">
      <dgm:prSet presAssocID="{2297CCA2-118D-4CB8-A012-F7E89D098B08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77EB9E-5261-48A2-8FAE-3CDA848745D8}" type="pres">
      <dgm:prSet presAssocID="{0609B920-57C9-4595-B673-D9A2D5233E5D}" presName="spaceBetweenRectangles" presStyleCnt="0"/>
      <dgm:spPr/>
    </dgm:pt>
    <dgm:pt modelId="{33FDA85C-A15E-42D6-B317-A44194ADA687}" type="pres">
      <dgm:prSet presAssocID="{06BE0DCC-155D-4445-AA0A-339455DBC26F}" presName="parentLin" presStyleCnt="0"/>
      <dgm:spPr/>
    </dgm:pt>
    <dgm:pt modelId="{4E5A5628-74D1-4318-BAEC-D98F11AFBD71}" type="pres">
      <dgm:prSet presAssocID="{06BE0DCC-155D-4445-AA0A-339455DBC26F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BCAD7431-7638-4E1B-9277-EE71978CDEF4}" type="pres">
      <dgm:prSet presAssocID="{06BE0DCC-155D-4445-AA0A-339455DBC26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FA6B60-0C55-44C5-8A15-884C0EED33A4}" type="pres">
      <dgm:prSet presAssocID="{06BE0DCC-155D-4445-AA0A-339455DBC26F}" presName="negativeSpace" presStyleCnt="0"/>
      <dgm:spPr/>
    </dgm:pt>
    <dgm:pt modelId="{10D048A1-E80C-4682-BB33-E3EDDF728920}" type="pres">
      <dgm:prSet presAssocID="{06BE0DCC-155D-4445-AA0A-339455DBC26F}" presName="childText" presStyleLbl="conFgAcc1" presStyleIdx="2" presStyleCnt="3" custLinFactNeighborX="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B0A155-14A4-4175-85D1-CF73606697B9}" type="presOf" srcId="{142D8D7A-17D4-40D0-985B-524F9D235A6D}" destId="{7FA08938-D8FF-458A-9D50-AB3E5C4AD190}" srcOrd="0" destOrd="1" presId="urn:microsoft.com/office/officeart/2005/8/layout/list1"/>
    <dgm:cxn modelId="{55915996-C550-4FB0-9462-75CF55CCA1EA}" type="presOf" srcId="{B094CA3B-F998-4A8C-8DCA-488B09B59D0D}" destId="{80A40C49-A20F-4BEF-A060-582C9B373774}" srcOrd="0" destOrd="0" presId="urn:microsoft.com/office/officeart/2005/8/layout/list1"/>
    <dgm:cxn modelId="{9FBF0253-72D5-4C3D-AE57-21FE9CCBB0A7}" srcId="{D19AB046-D061-4762-9371-9AA2CB0F4DE0}" destId="{2297CCA2-118D-4CB8-A012-F7E89D098B08}" srcOrd="1" destOrd="0" parTransId="{54EA42F7-E599-404A-A6E8-6BE0AD20F8BA}" sibTransId="{0609B920-57C9-4595-B673-D9A2D5233E5D}"/>
    <dgm:cxn modelId="{334950C0-5384-46F5-A1ED-533B2B8E7835}" type="presOf" srcId="{6E526ACF-770C-423D-9E1C-EA92F64A3341}" destId="{10D048A1-E80C-4682-BB33-E3EDDF728920}" srcOrd="0" destOrd="0" presId="urn:microsoft.com/office/officeart/2005/8/layout/list1"/>
    <dgm:cxn modelId="{0F43BC40-5688-44A7-9A38-F70EC2C57C9C}" type="presOf" srcId="{A3E291EC-2410-4CB9-A7FA-8035C4E4418A}" destId="{80A40C49-A20F-4BEF-A060-582C9B373774}" srcOrd="0" destOrd="1" presId="urn:microsoft.com/office/officeart/2005/8/layout/list1"/>
    <dgm:cxn modelId="{ED7CB912-41AF-41B3-A6C7-01E871C45B47}" srcId="{2297CCA2-118D-4CB8-A012-F7E89D098B08}" destId="{A3E291EC-2410-4CB9-A7FA-8035C4E4418A}" srcOrd="1" destOrd="0" parTransId="{6546693D-FC3E-420C-B18C-C7F6981F3A1D}" sibTransId="{5248234F-D451-4678-9D50-BB26C2EECDBA}"/>
    <dgm:cxn modelId="{FC572727-8CB5-4A08-B1C8-0202D8C2A716}" srcId="{6B4D8A2D-C343-49A7-B04B-1DF32D42CE23}" destId="{142D8D7A-17D4-40D0-985B-524F9D235A6D}" srcOrd="1" destOrd="0" parTransId="{E1142788-A3EE-40D7-AF04-D3502FA41922}" sibTransId="{759B7CD6-4A60-49DA-B376-8767C2119419}"/>
    <dgm:cxn modelId="{A9C4BA07-386B-4588-94EA-12FC59DC8976}" type="presOf" srcId="{06BE0DCC-155D-4445-AA0A-339455DBC26F}" destId="{4E5A5628-74D1-4318-BAEC-D98F11AFBD71}" srcOrd="0" destOrd="0" presId="urn:microsoft.com/office/officeart/2005/8/layout/list1"/>
    <dgm:cxn modelId="{B535B4E9-1500-488D-8324-6B83AE04F021}" srcId="{2297CCA2-118D-4CB8-A012-F7E89D098B08}" destId="{B094CA3B-F998-4A8C-8DCA-488B09B59D0D}" srcOrd="0" destOrd="0" parTransId="{2DDCB4FA-CBE1-46D3-B968-92D2ED91EBFB}" sibTransId="{90AA1E00-BA13-4DCA-AD4C-A7CA826C4DD4}"/>
    <dgm:cxn modelId="{3BF89487-8745-4964-AA0F-29C1EEF696EB}" type="presOf" srcId="{D19AB046-D061-4762-9371-9AA2CB0F4DE0}" destId="{EED3217B-01A2-4D74-BAF6-1246E3BAAD3D}" srcOrd="0" destOrd="0" presId="urn:microsoft.com/office/officeart/2005/8/layout/list1"/>
    <dgm:cxn modelId="{113DADAA-256C-41A2-982F-D6B3D6D2C607}" srcId="{D19AB046-D061-4762-9371-9AA2CB0F4DE0}" destId="{06BE0DCC-155D-4445-AA0A-339455DBC26F}" srcOrd="2" destOrd="0" parTransId="{606E325D-435D-4118-9E20-CC125C72692E}" sibTransId="{8385B4AD-B467-4CEE-8F2D-61EA8301208C}"/>
    <dgm:cxn modelId="{EA8740BD-7B7C-457F-8B07-6DD79D97C413}" type="presOf" srcId="{6B4D8A2D-C343-49A7-B04B-1DF32D42CE23}" destId="{B2F18EDD-3E1C-430A-BB30-3B69E62C0E69}" srcOrd="0" destOrd="0" presId="urn:microsoft.com/office/officeart/2005/8/layout/list1"/>
    <dgm:cxn modelId="{CACC239F-F7AC-4C28-BE4A-E7A87CC26B8F}" type="presOf" srcId="{2297CCA2-118D-4CB8-A012-F7E89D098B08}" destId="{FC6C048F-68DC-424B-90BF-C53916BDBEBD}" srcOrd="1" destOrd="0" presId="urn:microsoft.com/office/officeart/2005/8/layout/list1"/>
    <dgm:cxn modelId="{B1E388C8-60C3-4590-A70D-E414FCEE322F}" srcId="{D19AB046-D061-4762-9371-9AA2CB0F4DE0}" destId="{6B4D8A2D-C343-49A7-B04B-1DF32D42CE23}" srcOrd="0" destOrd="0" parTransId="{9C72B700-9A7B-4944-A7D4-E04B5E10F406}" sibTransId="{498F251E-464B-4FAA-A87B-9BF1A0A69FDD}"/>
    <dgm:cxn modelId="{9DAF12C0-1459-4314-B888-084D87C37841}" type="presOf" srcId="{2297CCA2-118D-4CB8-A012-F7E89D098B08}" destId="{D9CC20A6-B314-4D7F-8A81-E332EBCA5838}" srcOrd="0" destOrd="0" presId="urn:microsoft.com/office/officeart/2005/8/layout/list1"/>
    <dgm:cxn modelId="{A21F7AF6-75AD-4F03-B309-2B5691846EA3}" srcId="{2297CCA2-118D-4CB8-A012-F7E89D098B08}" destId="{D14F0514-4F4A-4D56-825F-B9051AEF7155}" srcOrd="2" destOrd="0" parTransId="{083A9281-3A51-4913-81DF-FB3B73AFBEC6}" sibTransId="{54C318F5-20D9-4048-89A6-0CF9493555A9}"/>
    <dgm:cxn modelId="{A7F65EE6-C776-4636-B9E6-E37C35272D89}" type="presOf" srcId="{06BE0DCC-155D-4445-AA0A-339455DBC26F}" destId="{BCAD7431-7638-4E1B-9277-EE71978CDEF4}" srcOrd="1" destOrd="0" presId="urn:microsoft.com/office/officeart/2005/8/layout/list1"/>
    <dgm:cxn modelId="{83320272-5285-4B19-8318-B3307A43C336}" srcId="{6B4D8A2D-C343-49A7-B04B-1DF32D42CE23}" destId="{BC8C6FD1-EDF0-45C7-8A22-5CEFF6942F5B}" srcOrd="0" destOrd="0" parTransId="{D8E0A5D3-730A-4E93-8BF8-C3091EBB8D05}" sibTransId="{65A4AD13-D2EB-42C2-BDC4-3F1B86769991}"/>
    <dgm:cxn modelId="{2BB44565-00AC-4224-8239-997D44E044FF}" type="presOf" srcId="{6B4D8A2D-C343-49A7-B04B-1DF32D42CE23}" destId="{8C603398-9770-45C5-90C1-F6D72FB2ECB4}" srcOrd="1" destOrd="0" presId="urn:microsoft.com/office/officeart/2005/8/layout/list1"/>
    <dgm:cxn modelId="{10B521C5-BACD-4DDF-989B-870553D3061B}" srcId="{06BE0DCC-155D-4445-AA0A-339455DBC26F}" destId="{6E526ACF-770C-423D-9E1C-EA92F64A3341}" srcOrd="0" destOrd="0" parTransId="{AB7B65A2-9EC1-432D-A0A3-5E693CF8397E}" sibTransId="{3E05CEA0-A010-4B0B-BFD3-A13E215CAC70}"/>
    <dgm:cxn modelId="{2AA1BEF3-8C32-41E6-AFDD-C871374E481B}" type="presOf" srcId="{D14F0514-4F4A-4D56-825F-B9051AEF7155}" destId="{80A40C49-A20F-4BEF-A060-582C9B373774}" srcOrd="0" destOrd="2" presId="urn:microsoft.com/office/officeart/2005/8/layout/list1"/>
    <dgm:cxn modelId="{BE9A8B95-6F38-4FC3-89B8-2E01B84A0EBF}" type="presOf" srcId="{BC8C6FD1-EDF0-45C7-8A22-5CEFF6942F5B}" destId="{7FA08938-D8FF-458A-9D50-AB3E5C4AD190}" srcOrd="0" destOrd="0" presId="urn:microsoft.com/office/officeart/2005/8/layout/list1"/>
    <dgm:cxn modelId="{ADFA9D7D-34FC-4191-8DAD-316E97FC31A7}" type="presParOf" srcId="{EED3217B-01A2-4D74-BAF6-1246E3BAAD3D}" destId="{C5F6BFE3-99FD-4499-8785-162C6C5DB2E7}" srcOrd="0" destOrd="0" presId="urn:microsoft.com/office/officeart/2005/8/layout/list1"/>
    <dgm:cxn modelId="{7365E029-81F9-4C54-AD81-20374EAD02E6}" type="presParOf" srcId="{C5F6BFE3-99FD-4499-8785-162C6C5DB2E7}" destId="{B2F18EDD-3E1C-430A-BB30-3B69E62C0E69}" srcOrd="0" destOrd="0" presId="urn:microsoft.com/office/officeart/2005/8/layout/list1"/>
    <dgm:cxn modelId="{709592FA-8EB5-42F7-B511-9A123D097417}" type="presParOf" srcId="{C5F6BFE3-99FD-4499-8785-162C6C5DB2E7}" destId="{8C603398-9770-45C5-90C1-F6D72FB2ECB4}" srcOrd="1" destOrd="0" presId="urn:microsoft.com/office/officeart/2005/8/layout/list1"/>
    <dgm:cxn modelId="{8D860C09-F634-4995-BD93-1990CD5ABEBB}" type="presParOf" srcId="{EED3217B-01A2-4D74-BAF6-1246E3BAAD3D}" destId="{E6B1D445-D6D5-4F36-B784-75DECD0296E8}" srcOrd="1" destOrd="0" presId="urn:microsoft.com/office/officeart/2005/8/layout/list1"/>
    <dgm:cxn modelId="{B2A24188-B33B-4D65-A21E-968D68287642}" type="presParOf" srcId="{EED3217B-01A2-4D74-BAF6-1246E3BAAD3D}" destId="{7FA08938-D8FF-458A-9D50-AB3E5C4AD190}" srcOrd="2" destOrd="0" presId="urn:microsoft.com/office/officeart/2005/8/layout/list1"/>
    <dgm:cxn modelId="{8CC4CC0C-164D-49B4-AF5B-6D726E9092A3}" type="presParOf" srcId="{EED3217B-01A2-4D74-BAF6-1246E3BAAD3D}" destId="{E6ED7ADE-C0BC-497B-976A-8589FA4E4D8B}" srcOrd="3" destOrd="0" presId="urn:microsoft.com/office/officeart/2005/8/layout/list1"/>
    <dgm:cxn modelId="{031041C5-7719-4B09-BD1D-97B9FBE69275}" type="presParOf" srcId="{EED3217B-01A2-4D74-BAF6-1246E3BAAD3D}" destId="{46B1E8BF-F84C-411E-8DCE-30E3BE0E3CD9}" srcOrd="4" destOrd="0" presId="urn:microsoft.com/office/officeart/2005/8/layout/list1"/>
    <dgm:cxn modelId="{144261C5-C99B-4F54-B891-EC38785FC346}" type="presParOf" srcId="{46B1E8BF-F84C-411E-8DCE-30E3BE0E3CD9}" destId="{D9CC20A6-B314-4D7F-8A81-E332EBCA5838}" srcOrd="0" destOrd="0" presId="urn:microsoft.com/office/officeart/2005/8/layout/list1"/>
    <dgm:cxn modelId="{2E579DE5-E379-400B-B0FC-62256BCDA365}" type="presParOf" srcId="{46B1E8BF-F84C-411E-8DCE-30E3BE0E3CD9}" destId="{FC6C048F-68DC-424B-90BF-C53916BDBEBD}" srcOrd="1" destOrd="0" presId="urn:microsoft.com/office/officeart/2005/8/layout/list1"/>
    <dgm:cxn modelId="{CA2A7829-567F-498F-8289-0F3699869405}" type="presParOf" srcId="{EED3217B-01A2-4D74-BAF6-1246E3BAAD3D}" destId="{819681F7-853B-472B-937A-CB7240E0435A}" srcOrd="5" destOrd="0" presId="urn:microsoft.com/office/officeart/2005/8/layout/list1"/>
    <dgm:cxn modelId="{8ABA2EB2-B46E-4595-9B3F-329ED62999DE}" type="presParOf" srcId="{EED3217B-01A2-4D74-BAF6-1246E3BAAD3D}" destId="{80A40C49-A20F-4BEF-A060-582C9B373774}" srcOrd="6" destOrd="0" presId="urn:microsoft.com/office/officeart/2005/8/layout/list1"/>
    <dgm:cxn modelId="{7FA97D2F-E7B9-4E58-A4CF-514C62810B6A}" type="presParOf" srcId="{EED3217B-01A2-4D74-BAF6-1246E3BAAD3D}" destId="{AC77EB9E-5261-48A2-8FAE-3CDA848745D8}" srcOrd="7" destOrd="0" presId="urn:microsoft.com/office/officeart/2005/8/layout/list1"/>
    <dgm:cxn modelId="{CBD17FA7-696C-49EC-901F-EEF0E82E54D4}" type="presParOf" srcId="{EED3217B-01A2-4D74-BAF6-1246E3BAAD3D}" destId="{33FDA85C-A15E-42D6-B317-A44194ADA687}" srcOrd="8" destOrd="0" presId="urn:microsoft.com/office/officeart/2005/8/layout/list1"/>
    <dgm:cxn modelId="{2F4CC84D-D56D-41A5-B688-761775B29BF7}" type="presParOf" srcId="{33FDA85C-A15E-42D6-B317-A44194ADA687}" destId="{4E5A5628-74D1-4318-BAEC-D98F11AFBD71}" srcOrd="0" destOrd="0" presId="urn:microsoft.com/office/officeart/2005/8/layout/list1"/>
    <dgm:cxn modelId="{2485074E-89EA-414A-B2A0-B62EE1087558}" type="presParOf" srcId="{33FDA85C-A15E-42D6-B317-A44194ADA687}" destId="{BCAD7431-7638-4E1B-9277-EE71978CDEF4}" srcOrd="1" destOrd="0" presId="urn:microsoft.com/office/officeart/2005/8/layout/list1"/>
    <dgm:cxn modelId="{0E7D0644-A5CF-40E1-BD12-A681BBE8DE01}" type="presParOf" srcId="{EED3217B-01A2-4D74-BAF6-1246E3BAAD3D}" destId="{0EFA6B60-0C55-44C5-8A15-884C0EED33A4}" srcOrd="9" destOrd="0" presId="urn:microsoft.com/office/officeart/2005/8/layout/list1"/>
    <dgm:cxn modelId="{B7644B37-CBA3-41D1-B0B1-1AC1BF06D293}" type="presParOf" srcId="{EED3217B-01A2-4D74-BAF6-1246E3BAAD3D}" destId="{10D048A1-E80C-4682-BB33-E3EDDF72892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9AB046-D061-4762-9371-9AA2CB0F4DE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4D8A2D-C343-49A7-B04B-1DF32D42CE23}">
      <dgm:prSet phldrT="[Text]" custT="1"/>
      <dgm:spPr>
        <a:solidFill>
          <a:srgbClr val="0C3959"/>
        </a:solidFill>
      </dgm:spPr>
      <dgm:t>
        <a:bodyPr/>
        <a:lstStyle/>
        <a:p>
          <a:r>
            <a:rPr lang="en-US" sz="2300" b="0" dirty="0" smtClean="0"/>
            <a:t>GDPR-style Code of Conduct – a new way?</a:t>
          </a:r>
          <a:endParaRPr lang="en-US" sz="2300" b="0" dirty="0"/>
        </a:p>
      </dgm:t>
    </dgm:pt>
    <dgm:pt modelId="{9C72B700-9A7B-4944-A7D4-E04B5E10F406}" type="parTrans" cxnId="{B1E388C8-60C3-4590-A70D-E414FCEE322F}">
      <dgm:prSet/>
      <dgm:spPr/>
      <dgm:t>
        <a:bodyPr/>
        <a:lstStyle/>
        <a:p>
          <a:endParaRPr lang="en-US"/>
        </a:p>
      </dgm:t>
    </dgm:pt>
    <dgm:pt modelId="{498F251E-464B-4FAA-A87B-9BF1A0A69FDD}" type="sibTrans" cxnId="{B1E388C8-60C3-4590-A70D-E414FCEE322F}">
      <dgm:prSet/>
      <dgm:spPr/>
      <dgm:t>
        <a:bodyPr/>
        <a:lstStyle/>
        <a:p>
          <a:endParaRPr lang="en-US"/>
        </a:p>
      </dgm:t>
    </dgm:pt>
    <dgm:pt modelId="{2297CCA2-118D-4CB8-A012-F7E89D098B08}">
      <dgm:prSet phldrT="[Text]" custT="1"/>
      <dgm:spPr>
        <a:solidFill>
          <a:srgbClr val="0C3959"/>
        </a:solidFill>
      </dgm:spPr>
      <dgm:t>
        <a:bodyPr/>
        <a:lstStyle/>
        <a:p>
          <a:r>
            <a:rPr lang="en-US" sz="2300" b="0" dirty="0" smtClean="0"/>
            <a:t>Model Clauses</a:t>
          </a:r>
        </a:p>
      </dgm:t>
    </dgm:pt>
    <dgm:pt modelId="{54EA42F7-E599-404A-A6E8-6BE0AD20F8BA}" type="parTrans" cxnId="{9FBF0253-72D5-4C3D-AE57-21FE9CCBB0A7}">
      <dgm:prSet/>
      <dgm:spPr/>
      <dgm:t>
        <a:bodyPr/>
        <a:lstStyle/>
        <a:p>
          <a:endParaRPr lang="en-US"/>
        </a:p>
      </dgm:t>
    </dgm:pt>
    <dgm:pt modelId="{0609B920-57C9-4595-B673-D9A2D5233E5D}" type="sibTrans" cxnId="{9FBF0253-72D5-4C3D-AE57-21FE9CCBB0A7}">
      <dgm:prSet/>
      <dgm:spPr/>
      <dgm:t>
        <a:bodyPr/>
        <a:lstStyle/>
        <a:p>
          <a:endParaRPr lang="en-US"/>
        </a:p>
      </dgm:t>
    </dgm:pt>
    <dgm:pt modelId="{06BE0DCC-155D-4445-AA0A-339455DBC26F}">
      <dgm:prSet phldrT="[Text]" custT="1"/>
      <dgm:spPr>
        <a:solidFill>
          <a:srgbClr val="0C3959"/>
        </a:solidFill>
      </dgm:spPr>
      <dgm:t>
        <a:bodyPr/>
        <a:lstStyle/>
        <a:p>
          <a:r>
            <a:rPr lang="en-US" sz="2300" b="0" dirty="0" smtClean="0"/>
            <a:t>BCR-inspired model (“Binding Corporate Rules”-like)</a:t>
          </a:r>
          <a:endParaRPr lang="en-US" sz="2300" b="0" dirty="0"/>
        </a:p>
      </dgm:t>
    </dgm:pt>
    <dgm:pt modelId="{606E325D-435D-4118-9E20-CC125C72692E}" type="parTrans" cxnId="{113DADAA-256C-41A2-982F-D6B3D6D2C607}">
      <dgm:prSet/>
      <dgm:spPr/>
      <dgm:t>
        <a:bodyPr/>
        <a:lstStyle/>
        <a:p>
          <a:endParaRPr lang="en-US"/>
        </a:p>
      </dgm:t>
    </dgm:pt>
    <dgm:pt modelId="{8385B4AD-B467-4CEE-8F2D-61EA8301208C}" type="sibTrans" cxnId="{113DADAA-256C-41A2-982F-D6B3D6D2C607}">
      <dgm:prSet/>
      <dgm:spPr/>
      <dgm:t>
        <a:bodyPr/>
        <a:lstStyle/>
        <a:p>
          <a:endParaRPr lang="en-US"/>
        </a:p>
      </dgm:t>
    </dgm:pt>
    <dgm:pt modelId="{BC8C6FD1-EDF0-45C7-8A22-5CEFF6942F5B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Global sharing in controlled communities appears attractive</a:t>
          </a:r>
          <a:endParaRPr lang="en-US" sz="2000" dirty="0">
            <a:solidFill>
              <a:srgbClr val="0C3959"/>
            </a:solidFill>
          </a:endParaRPr>
        </a:p>
      </dgm:t>
    </dgm:pt>
    <dgm:pt modelId="{D8E0A5D3-730A-4E93-8BF8-C3091EBB8D05}" type="parTrans" cxnId="{83320272-5285-4B19-8318-B3307A43C336}">
      <dgm:prSet/>
      <dgm:spPr/>
      <dgm:t>
        <a:bodyPr/>
        <a:lstStyle/>
        <a:p>
          <a:endParaRPr lang="en-US"/>
        </a:p>
      </dgm:t>
    </dgm:pt>
    <dgm:pt modelId="{65A4AD13-D2EB-42C2-BDC4-3F1B86769991}" type="sibTrans" cxnId="{83320272-5285-4B19-8318-B3307A43C336}">
      <dgm:prSet/>
      <dgm:spPr/>
      <dgm:t>
        <a:bodyPr/>
        <a:lstStyle/>
        <a:p>
          <a:endParaRPr lang="en-US"/>
        </a:p>
      </dgm:t>
    </dgm:pt>
    <dgm:pt modelId="{B094CA3B-F998-4A8C-8DCA-488B09B59D0D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Only works for tightly and ‘legal document’ controlled communities</a:t>
          </a:r>
        </a:p>
      </dgm:t>
    </dgm:pt>
    <dgm:pt modelId="{2DDCB4FA-CBE1-46D3-B968-92D2ED91EBFB}" type="parTrans" cxnId="{B535B4E9-1500-488D-8324-6B83AE04F021}">
      <dgm:prSet/>
      <dgm:spPr/>
      <dgm:t>
        <a:bodyPr/>
        <a:lstStyle/>
        <a:p>
          <a:endParaRPr lang="en-US"/>
        </a:p>
      </dgm:t>
    </dgm:pt>
    <dgm:pt modelId="{90AA1E00-BA13-4DCA-AD4C-A7CA826C4DD4}" type="sibTrans" cxnId="{B535B4E9-1500-488D-8324-6B83AE04F021}">
      <dgm:prSet/>
      <dgm:spPr/>
      <dgm:t>
        <a:bodyPr/>
        <a:lstStyle/>
        <a:p>
          <a:endParaRPr lang="en-US"/>
        </a:p>
      </dgm:t>
    </dgm:pt>
    <dgm:pt modelId="{6E526ACF-770C-423D-9E1C-EA92F64A3341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Note that this is not formally BCR, so requires acceptance of some risk</a:t>
          </a:r>
          <a:endParaRPr lang="en-US" sz="2000" dirty="0">
            <a:solidFill>
              <a:srgbClr val="0C3959"/>
            </a:solidFill>
          </a:endParaRPr>
        </a:p>
      </dgm:t>
    </dgm:pt>
    <dgm:pt modelId="{AB7B65A2-9EC1-432D-A0A3-5E693CF8397E}" type="parTrans" cxnId="{10B521C5-BACD-4DDF-989B-870553D3061B}">
      <dgm:prSet/>
      <dgm:spPr/>
      <dgm:t>
        <a:bodyPr/>
        <a:lstStyle/>
        <a:p>
          <a:endParaRPr lang="en-US"/>
        </a:p>
      </dgm:t>
    </dgm:pt>
    <dgm:pt modelId="{3E05CEA0-A010-4B0B-BFD3-A13E215CAC70}" type="sibTrans" cxnId="{10B521C5-BACD-4DDF-989B-870553D3061B}">
      <dgm:prSet/>
      <dgm:spPr/>
      <dgm:t>
        <a:bodyPr/>
        <a:lstStyle/>
        <a:p>
          <a:endParaRPr lang="en-US"/>
        </a:p>
      </dgm:t>
    </dgm:pt>
    <dgm:pt modelId="{D0633F70-55AF-4F61-91FA-17B1B6DC6CD9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Uncertainly about requirements (governing body) and </a:t>
          </a:r>
          <a:br>
            <a:rPr lang="en-US" sz="2000" dirty="0" smtClean="0">
              <a:solidFill>
                <a:srgbClr val="0C3959"/>
              </a:solidFill>
            </a:rPr>
          </a:br>
          <a:r>
            <a:rPr lang="en-US" sz="2000" dirty="0" smtClean="0">
              <a:solidFill>
                <a:srgbClr val="0C3959"/>
              </a:solidFill>
            </a:rPr>
            <a:t>timing (&gt; Mar 2018) are not helpful for adoption today … just yet</a:t>
          </a:r>
          <a:endParaRPr lang="en-US" sz="2000" dirty="0">
            <a:solidFill>
              <a:srgbClr val="0C3959"/>
            </a:solidFill>
          </a:endParaRPr>
        </a:p>
      </dgm:t>
    </dgm:pt>
    <dgm:pt modelId="{3E9E5FE6-BAC0-4152-9D6C-5EF5B7B72B2B}" type="parTrans" cxnId="{EA2E1B9F-DEE1-478A-BA24-9381FBB9BD79}">
      <dgm:prSet/>
      <dgm:spPr/>
      <dgm:t>
        <a:bodyPr/>
        <a:lstStyle/>
        <a:p>
          <a:endParaRPr lang="en-US"/>
        </a:p>
      </dgm:t>
    </dgm:pt>
    <dgm:pt modelId="{B8EF946A-B22E-494B-8127-3B579D3D48D0}" type="sibTrans" cxnId="{EA2E1B9F-DEE1-478A-BA24-9381FBB9BD79}">
      <dgm:prSet/>
      <dgm:spPr/>
      <dgm:t>
        <a:bodyPr/>
        <a:lstStyle/>
        <a:p>
          <a:endParaRPr lang="en-US"/>
        </a:p>
      </dgm:t>
    </dgm:pt>
    <dgm:pt modelId="{86638396-D284-42FB-B1AA-38EFEF830643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Ongoing work: text needs to allow for (community) attribute authorities</a:t>
          </a:r>
          <a:endParaRPr lang="en-US" sz="2000" dirty="0">
            <a:solidFill>
              <a:srgbClr val="0C3959"/>
            </a:solidFill>
          </a:endParaRPr>
        </a:p>
      </dgm:t>
    </dgm:pt>
    <dgm:pt modelId="{0DD78072-73DC-4916-A73C-800E3F5127D7}" type="parTrans" cxnId="{B1F1BEDD-63C0-4EDC-BD5A-AFC6C907A534}">
      <dgm:prSet/>
      <dgm:spPr/>
      <dgm:t>
        <a:bodyPr/>
        <a:lstStyle/>
        <a:p>
          <a:endParaRPr lang="en-US"/>
        </a:p>
      </dgm:t>
    </dgm:pt>
    <dgm:pt modelId="{DBFE97BA-8F66-4538-8504-C494F89FCA87}" type="sibTrans" cxnId="{B1F1BEDD-63C0-4EDC-BD5A-AFC6C907A534}">
      <dgm:prSet/>
      <dgm:spPr/>
      <dgm:t>
        <a:bodyPr/>
        <a:lstStyle/>
        <a:p>
          <a:endParaRPr lang="en-US"/>
        </a:p>
      </dgm:t>
    </dgm:pt>
    <dgm:pt modelId="{1FA1A046-2941-4CD6-AB2B-22E847823FDD}">
      <dgm:prSet custT="1"/>
      <dgm:spPr/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Puts legal and contract onus on the SP-IdP Proxy (as per our Blueprint)</a:t>
          </a:r>
        </a:p>
      </dgm:t>
    </dgm:pt>
    <dgm:pt modelId="{0F5EB42E-0F98-4CAB-9720-A72C0D3D96FD}" type="parTrans" cxnId="{900BC574-AEB8-418F-B657-16369A5D1C0C}">
      <dgm:prSet/>
      <dgm:spPr/>
      <dgm:t>
        <a:bodyPr/>
        <a:lstStyle/>
        <a:p>
          <a:endParaRPr lang="en-US"/>
        </a:p>
      </dgm:t>
    </dgm:pt>
    <dgm:pt modelId="{89B6F5DD-601E-45A1-A938-F609BEB8F23F}" type="sibTrans" cxnId="{900BC574-AEB8-418F-B657-16369A5D1C0C}">
      <dgm:prSet/>
      <dgm:spPr/>
      <dgm:t>
        <a:bodyPr/>
        <a:lstStyle/>
        <a:p>
          <a:endParaRPr lang="en-US"/>
        </a:p>
      </dgm:t>
    </dgm:pt>
    <dgm:pt modelId="{6E2D6AEC-2617-43C4-8A7F-9CF783D35956}">
      <dgm:prSet custT="1"/>
      <dgm:spPr/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Research and Collaboration lack both mechanism and time to do this</a:t>
          </a:r>
        </a:p>
      </dgm:t>
    </dgm:pt>
    <dgm:pt modelId="{3C883F01-B01C-4E6A-BE1E-69B4AF5B9B78}" type="parTrans" cxnId="{56B1745F-9952-4F15-8115-8506144D88F8}">
      <dgm:prSet/>
      <dgm:spPr/>
      <dgm:t>
        <a:bodyPr/>
        <a:lstStyle/>
        <a:p>
          <a:endParaRPr lang="en-US"/>
        </a:p>
      </dgm:t>
    </dgm:pt>
    <dgm:pt modelId="{B9BCCCEA-F379-4620-ACA0-B9504543B522}" type="sibTrans" cxnId="{56B1745F-9952-4F15-8115-8506144D88F8}">
      <dgm:prSet/>
      <dgm:spPr/>
      <dgm:t>
        <a:bodyPr/>
        <a:lstStyle/>
        <a:p>
          <a:endParaRPr lang="en-US"/>
        </a:p>
      </dgm:t>
    </dgm:pt>
    <dgm:pt modelId="{0647854E-954F-4F0F-B8B9-F96E016A524A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Collaborations (e.g. based around </a:t>
          </a:r>
          <a:r>
            <a:rPr lang="en-US" sz="2000" i="1" dirty="0" err="1" smtClean="0">
              <a:solidFill>
                <a:srgbClr val="0C3959"/>
              </a:solidFill>
            </a:rPr>
            <a:t>Snctfi</a:t>
          </a:r>
          <a:r>
            <a:rPr lang="en-US" sz="2000" dirty="0" smtClean="0">
              <a:solidFill>
                <a:srgbClr val="0C3959"/>
              </a:solidFill>
            </a:rPr>
            <a:t>) with control mechanisms benefit</a:t>
          </a:r>
          <a:endParaRPr lang="en-US" sz="2000" dirty="0">
            <a:solidFill>
              <a:srgbClr val="0C3959"/>
            </a:solidFill>
          </a:endParaRPr>
        </a:p>
      </dgm:t>
    </dgm:pt>
    <dgm:pt modelId="{7304A708-0BEA-4F5A-81DC-90FB70F372F1}" type="parTrans" cxnId="{3D68631E-E2EA-4E7A-8882-D6B240F81358}">
      <dgm:prSet/>
      <dgm:spPr/>
      <dgm:t>
        <a:bodyPr/>
        <a:lstStyle/>
        <a:p>
          <a:endParaRPr lang="en-US"/>
        </a:p>
      </dgm:t>
    </dgm:pt>
    <dgm:pt modelId="{E83DCF23-A493-459A-9399-B211B81724FB}" type="sibTrans" cxnId="{3D68631E-E2EA-4E7A-8882-D6B240F81358}">
      <dgm:prSet/>
      <dgm:spPr/>
      <dgm:t>
        <a:bodyPr/>
        <a:lstStyle/>
        <a:p>
          <a:endParaRPr lang="en-US"/>
        </a:p>
      </dgm:t>
    </dgm:pt>
    <dgm:pt modelId="{B3B9D419-C873-433C-A880-EA4C1110F534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“Say what you do, and do as you say” – transparency and openness </a:t>
          </a:r>
          <a:br>
            <a:rPr lang="en-US" sz="2000" dirty="0" smtClean="0">
              <a:solidFill>
                <a:srgbClr val="0C3959"/>
              </a:solidFill>
            </a:rPr>
          </a:br>
          <a:r>
            <a:rPr lang="en-US" sz="2000" dirty="0" smtClean="0">
              <a:solidFill>
                <a:srgbClr val="0C3959"/>
              </a:solidFill>
            </a:rPr>
            <a:t>is our real benefit towards the person whose data is being handled</a:t>
          </a:r>
          <a:endParaRPr lang="en-US" sz="2000" dirty="0">
            <a:solidFill>
              <a:srgbClr val="0C3959"/>
            </a:solidFill>
          </a:endParaRPr>
        </a:p>
      </dgm:t>
    </dgm:pt>
    <dgm:pt modelId="{4C6B4424-CC31-4E12-BC42-C98B6B2ECD5E}" type="parTrans" cxnId="{7F53F37F-B9A8-487F-8150-DF57D487AB11}">
      <dgm:prSet/>
      <dgm:spPr/>
      <dgm:t>
        <a:bodyPr/>
        <a:lstStyle/>
        <a:p>
          <a:endParaRPr lang="en-US"/>
        </a:p>
      </dgm:t>
    </dgm:pt>
    <dgm:pt modelId="{20281549-DB88-4EA3-9309-2D8F3BEB5E0A}" type="sibTrans" cxnId="{7F53F37F-B9A8-487F-8150-DF57D487AB11}">
      <dgm:prSet/>
      <dgm:spPr/>
      <dgm:t>
        <a:bodyPr/>
        <a:lstStyle/>
        <a:p>
          <a:endParaRPr lang="en-US"/>
        </a:p>
      </dgm:t>
    </dgm:pt>
    <dgm:pt modelId="{EED3217B-01A2-4D74-BAF6-1246E3BAAD3D}" type="pres">
      <dgm:prSet presAssocID="{D19AB046-D061-4762-9371-9AA2CB0F4DE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F6BFE3-99FD-4499-8785-162C6C5DB2E7}" type="pres">
      <dgm:prSet presAssocID="{6B4D8A2D-C343-49A7-B04B-1DF32D42CE23}" presName="parentLin" presStyleCnt="0"/>
      <dgm:spPr/>
    </dgm:pt>
    <dgm:pt modelId="{B2F18EDD-3E1C-430A-BB30-3B69E62C0E69}" type="pres">
      <dgm:prSet presAssocID="{6B4D8A2D-C343-49A7-B04B-1DF32D42CE2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C603398-9770-45C5-90C1-F6D72FB2ECB4}" type="pres">
      <dgm:prSet presAssocID="{6B4D8A2D-C343-49A7-B04B-1DF32D42CE23}" presName="parentText" presStyleLbl="node1" presStyleIdx="0" presStyleCnt="3" custScaleX="11692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B1D445-D6D5-4F36-B784-75DECD0296E8}" type="pres">
      <dgm:prSet presAssocID="{6B4D8A2D-C343-49A7-B04B-1DF32D42CE23}" presName="negativeSpace" presStyleCnt="0"/>
      <dgm:spPr/>
    </dgm:pt>
    <dgm:pt modelId="{7FA08938-D8FF-458A-9D50-AB3E5C4AD190}" type="pres">
      <dgm:prSet presAssocID="{6B4D8A2D-C343-49A7-B04B-1DF32D42CE23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ED7ADE-C0BC-497B-976A-8589FA4E4D8B}" type="pres">
      <dgm:prSet presAssocID="{498F251E-464B-4FAA-A87B-9BF1A0A69FDD}" presName="spaceBetweenRectangles" presStyleCnt="0"/>
      <dgm:spPr/>
    </dgm:pt>
    <dgm:pt modelId="{46B1E8BF-F84C-411E-8DCE-30E3BE0E3CD9}" type="pres">
      <dgm:prSet presAssocID="{2297CCA2-118D-4CB8-A012-F7E89D098B08}" presName="parentLin" presStyleCnt="0"/>
      <dgm:spPr/>
    </dgm:pt>
    <dgm:pt modelId="{D9CC20A6-B314-4D7F-8A81-E332EBCA5838}" type="pres">
      <dgm:prSet presAssocID="{2297CCA2-118D-4CB8-A012-F7E89D098B0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C6C048F-68DC-424B-90BF-C53916BDBEBD}" type="pres">
      <dgm:prSet presAssocID="{2297CCA2-118D-4CB8-A012-F7E89D098B08}" presName="parentText" presStyleLbl="node1" presStyleIdx="1" presStyleCnt="3" custScaleX="11692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9681F7-853B-472B-937A-CB7240E0435A}" type="pres">
      <dgm:prSet presAssocID="{2297CCA2-118D-4CB8-A012-F7E89D098B08}" presName="negativeSpace" presStyleCnt="0"/>
      <dgm:spPr/>
    </dgm:pt>
    <dgm:pt modelId="{80A40C49-A20F-4BEF-A060-582C9B373774}" type="pres">
      <dgm:prSet presAssocID="{2297CCA2-118D-4CB8-A012-F7E89D098B08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77EB9E-5261-48A2-8FAE-3CDA848745D8}" type="pres">
      <dgm:prSet presAssocID="{0609B920-57C9-4595-B673-D9A2D5233E5D}" presName="spaceBetweenRectangles" presStyleCnt="0"/>
      <dgm:spPr/>
    </dgm:pt>
    <dgm:pt modelId="{33FDA85C-A15E-42D6-B317-A44194ADA687}" type="pres">
      <dgm:prSet presAssocID="{06BE0DCC-155D-4445-AA0A-339455DBC26F}" presName="parentLin" presStyleCnt="0"/>
      <dgm:spPr/>
    </dgm:pt>
    <dgm:pt modelId="{4E5A5628-74D1-4318-BAEC-D98F11AFBD71}" type="pres">
      <dgm:prSet presAssocID="{06BE0DCC-155D-4445-AA0A-339455DBC26F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BCAD7431-7638-4E1B-9277-EE71978CDEF4}" type="pres">
      <dgm:prSet presAssocID="{06BE0DCC-155D-4445-AA0A-339455DBC26F}" presName="parentText" presStyleLbl="node1" presStyleIdx="2" presStyleCnt="3" custScaleX="11692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FA6B60-0C55-44C5-8A15-884C0EED33A4}" type="pres">
      <dgm:prSet presAssocID="{06BE0DCC-155D-4445-AA0A-339455DBC26F}" presName="negativeSpace" presStyleCnt="0"/>
      <dgm:spPr/>
    </dgm:pt>
    <dgm:pt modelId="{10D048A1-E80C-4682-BB33-E3EDDF728920}" type="pres">
      <dgm:prSet presAssocID="{06BE0DCC-155D-4445-AA0A-339455DBC26F}" presName="childText" presStyleLbl="conFgAcc1" presStyleIdx="2" presStyleCnt="3" custLinFactNeighborX="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5DA530-A297-4C20-B479-1DEE3EA62349}" type="presOf" srcId="{6E526ACF-770C-423D-9E1C-EA92F64A3341}" destId="{10D048A1-E80C-4682-BB33-E3EDDF728920}" srcOrd="0" destOrd="0" presId="urn:microsoft.com/office/officeart/2005/8/layout/list1"/>
    <dgm:cxn modelId="{410CD6C6-16BB-4F2A-8BD7-24A9E374F548}" type="presOf" srcId="{D19AB046-D061-4762-9371-9AA2CB0F4DE0}" destId="{EED3217B-01A2-4D74-BAF6-1246E3BAAD3D}" srcOrd="0" destOrd="0" presId="urn:microsoft.com/office/officeart/2005/8/layout/list1"/>
    <dgm:cxn modelId="{900BC574-AEB8-418F-B657-16369A5D1C0C}" srcId="{2297CCA2-118D-4CB8-A012-F7E89D098B08}" destId="{1FA1A046-2941-4CD6-AB2B-22E847823FDD}" srcOrd="1" destOrd="0" parTransId="{0F5EB42E-0F98-4CAB-9720-A72C0D3D96FD}" sibTransId="{89B6F5DD-601E-45A1-A938-F609BEB8F23F}"/>
    <dgm:cxn modelId="{127B8381-6E32-4BEB-9894-CD5A07EFF0CA}" type="presOf" srcId="{BC8C6FD1-EDF0-45C7-8A22-5CEFF6942F5B}" destId="{7FA08938-D8FF-458A-9D50-AB3E5C4AD190}" srcOrd="0" destOrd="0" presId="urn:microsoft.com/office/officeart/2005/8/layout/list1"/>
    <dgm:cxn modelId="{F1995B30-355F-4E2F-9EB1-C9CD0527C61D}" type="presOf" srcId="{06BE0DCC-155D-4445-AA0A-339455DBC26F}" destId="{4E5A5628-74D1-4318-BAEC-D98F11AFBD71}" srcOrd="0" destOrd="0" presId="urn:microsoft.com/office/officeart/2005/8/layout/list1"/>
    <dgm:cxn modelId="{656E2072-050C-41EE-B3C4-6F29C1C17C41}" type="presOf" srcId="{6B4D8A2D-C343-49A7-B04B-1DF32D42CE23}" destId="{B2F18EDD-3E1C-430A-BB30-3B69E62C0E69}" srcOrd="0" destOrd="0" presId="urn:microsoft.com/office/officeart/2005/8/layout/list1"/>
    <dgm:cxn modelId="{4ED2648F-3C44-45CC-A14E-9701858499C1}" type="presOf" srcId="{B094CA3B-F998-4A8C-8DCA-488B09B59D0D}" destId="{80A40C49-A20F-4BEF-A060-582C9B373774}" srcOrd="0" destOrd="0" presId="urn:microsoft.com/office/officeart/2005/8/layout/list1"/>
    <dgm:cxn modelId="{7C286A00-D5B6-4323-8373-B32B0D97C8BD}" type="presOf" srcId="{86638396-D284-42FB-B1AA-38EFEF830643}" destId="{7FA08938-D8FF-458A-9D50-AB3E5C4AD190}" srcOrd="0" destOrd="2" presId="urn:microsoft.com/office/officeart/2005/8/layout/list1"/>
    <dgm:cxn modelId="{7F53F37F-B9A8-487F-8150-DF57D487AB11}" srcId="{06BE0DCC-155D-4445-AA0A-339455DBC26F}" destId="{B3B9D419-C873-433C-A880-EA4C1110F534}" srcOrd="2" destOrd="0" parTransId="{4C6B4424-CC31-4E12-BC42-C98B6B2ECD5E}" sibTransId="{20281549-DB88-4EA3-9309-2D8F3BEB5E0A}"/>
    <dgm:cxn modelId="{F43E838D-D00A-4AF9-9F2A-85C64862E405}" type="presOf" srcId="{2297CCA2-118D-4CB8-A012-F7E89D098B08}" destId="{FC6C048F-68DC-424B-90BF-C53916BDBEBD}" srcOrd="1" destOrd="0" presId="urn:microsoft.com/office/officeart/2005/8/layout/list1"/>
    <dgm:cxn modelId="{56B1745F-9952-4F15-8115-8506144D88F8}" srcId="{2297CCA2-118D-4CB8-A012-F7E89D098B08}" destId="{6E2D6AEC-2617-43C4-8A7F-9CF783D35956}" srcOrd="2" destOrd="0" parTransId="{3C883F01-B01C-4E6A-BE1E-69B4AF5B9B78}" sibTransId="{B9BCCCEA-F379-4620-ACA0-B9504543B522}"/>
    <dgm:cxn modelId="{9FBF0253-72D5-4C3D-AE57-21FE9CCBB0A7}" srcId="{D19AB046-D061-4762-9371-9AA2CB0F4DE0}" destId="{2297CCA2-118D-4CB8-A012-F7E89D098B08}" srcOrd="1" destOrd="0" parTransId="{54EA42F7-E599-404A-A6E8-6BE0AD20F8BA}" sibTransId="{0609B920-57C9-4595-B673-D9A2D5233E5D}"/>
    <dgm:cxn modelId="{2C376F83-560B-4265-A7F2-36D59F26B531}" type="presOf" srcId="{1FA1A046-2941-4CD6-AB2B-22E847823FDD}" destId="{80A40C49-A20F-4BEF-A060-582C9B373774}" srcOrd="0" destOrd="1" presId="urn:microsoft.com/office/officeart/2005/8/layout/list1"/>
    <dgm:cxn modelId="{F3161011-8461-4FF2-B126-4860A00BC24F}" type="presOf" srcId="{0647854E-954F-4F0F-B8B9-F96E016A524A}" destId="{10D048A1-E80C-4682-BB33-E3EDDF728920}" srcOrd="0" destOrd="1" presId="urn:microsoft.com/office/officeart/2005/8/layout/list1"/>
    <dgm:cxn modelId="{B1E388C8-60C3-4590-A70D-E414FCEE322F}" srcId="{D19AB046-D061-4762-9371-9AA2CB0F4DE0}" destId="{6B4D8A2D-C343-49A7-B04B-1DF32D42CE23}" srcOrd="0" destOrd="0" parTransId="{9C72B700-9A7B-4944-A7D4-E04B5E10F406}" sibTransId="{498F251E-464B-4FAA-A87B-9BF1A0A69FDD}"/>
    <dgm:cxn modelId="{B535B4E9-1500-488D-8324-6B83AE04F021}" srcId="{2297CCA2-118D-4CB8-A012-F7E89D098B08}" destId="{B094CA3B-F998-4A8C-8DCA-488B09B59D0D}" srcOrd="0" destOrd="0" parTransId="{2DDCB4FA-CBE1-46D3-B968-92D2ED91EBFB}" sibTransId="{90AA1E00-BA13-4DCA-AD4C-A7CA826C4DD4}"/>
    <dgm:cxn modelId="{1DA88BAF-CFB8-44FC-B415-30485EA5A3D3}" type="presOf" srcId="{6E2D6AEC-2617-43C4-8A7F-9CF783D35956}" destId="{80A40C49-A20F-4BEF-A060-582C9B373774}" srcOrd="0" destOrd="2" presId="urn:microsoft.com/office/officeart/2005/8/layout/list1"/>
    <dgm:cxn modelId="{10B521C5-BACD-4DDF-989B-870553D3061B}" srcId="{06BE0DCC-155D-4445-AA0A-339455DBC26F}" destId="{6E526ACF-770C-423D-9E1C-EA92F64A3341}" srcOrd="0" destOrd="0" parTransId="{AB7B65A2-9EC1-432D-A0A3-5E693CF8397E}" sibTransId="{3E05CEA0-A010-4B0B-BFD3-A13E215CAC70}"/>
    <dgm:cxn modelId="{3D68631E-E2EA-4E7A-8882-D6B240F81358}" srcId="{06BE0DCC-155D-4445-AA0A-339455DBC26F}" destId="{0647854E-954F-4F0F-B8B9-F96E016A524A}" srcOrd="1" destOrd="0" parTransId="{7304A708-0BEA-4F5A-81DC-90FB70F372F1}" sibTransId="{E83DCF23-A493-459A-9399-B211B81724FB}"/>
    <dgm:cxn modelId="{7EA56AF9-0F49-4D79-BDAD-FADA698DE851}" type="presOf" srcId="{6B4D8A2D-C343-49A7-B04B-1DF32D42CE23}" destId="{8C603398-9770-45C5-90C1-F6D72FB2ECB4}" srcOrd="1" destOrd="0" presId="urn:microsoft.com/office/officeart/2005/8/layout/list1"/>
    <dgm:cxn modelId="{9021E15E-8E58-401A-BE67-9B88E2472282}" type="presOf" srcId="{06BE0DCC-155D-4445-AA0A-339455DBC26F}" destId="{BCAD7431-7638-4E1B-9277-EE71978CDEF4}" srcOrd="1" destOrd="0" presId="urn:microsoft.com/office/officeart/2005/8/layout/list1"/>
    <dgm:cxn modelId="{113DADAA-256C-41A2-982F-D6B3D6D2C607}" srcId="{D19AB046-D061-4762-9371-9AA2CB0F4DE0}" destId="{06BE0DCC-155D-4445-AA0A-339455DBC26F}" srcOrd="2" destOrd="0" parTransId="{606E325D-435D-4118-9E20-CC125C72692E}" sibTransId="{8385B4AD-B467-4CEE-8F2D-61EA8301208C}"/>
    <dgm:cxn modelId="{ED27565C-EF22-41C2-81EF-F7252380DE59}" type="presOf" srcId="{D0633F70-55AF-4F61-91FA-17B1B6DC6CD9}" destId="{7FA08938-D8FF-458A-9D50-AB3E5C4AD190}" srcOrd="0" destOrd="1" presId="urn:microsoft.com/office/officeart/2005/8/layout/list1"/>
    <dgm:cxn modelId="{EA2E1B9F-DEE1-478A-BA24-9381FBB9BD79}" srcId="{6B4D8A2D-C343-49A7-B04B-1DF32D42CE23}" destId="{D0633F70-55AF-4F61-91FA-17B1B6DC6CD9}" srcOrd="1" destOrd="0" parTransId="{3E9E5FE6-BAC0-4152-9D6C-5EF5B7B72B2B}" sibTransId="{B8EF946A-B22E-494B-8127-3B579D3D48D0}"/>
    <dgm:cxn modelId="{948D0E65-7304-416A-9B4A-D715CB63B6DA}" type="presOf" srcId="{2297CCA2-118D-4CB8-A012-F7E89D098B08}" destId="{D9CC20A6-B314-4D7F-8A81-E332EBCA5838}" srcOrd="0" destOrd="0" presId="urn:microsoft.com/office/officeart/2005/8/layout/list1"/>
    <dgm:cxn modelId="{CF19C949-9A71-4750-A8FE-DE7838A69A2C}" type="presOf" srcId="{B3B9D419-C873-433C-A880-EA4C1110F534}" destId="{10D048A1-E80C-4682-BB33-E3EDDF728920}" srcOrd="0" destOrd="2" presId="urn:microsoft.com/office/officeart/2005/8/layout/list1"/>
    <dgm:cxn modelId="{83320272-5285-4B19-8318-B3307A43C336}" srcId="{6B4D8A2D-C343-49A7-B04B-1DF32D42CE23}" destId="{BC8C6FD1-EDF0-45C7-8A22-5CEFF6942F5B}" srcOrd="0" destOrd="0" parTransId="{D8E0A5D3-730A-4E93-8BF8-C3091EBB8D05}" sibTransId="{65A4AD13-D2EB-42C2-BDC4-3F1B86769991}"/>
    <dgm:cxn modelId="{B1F1BEDD-63C0-4EDC-BD5A-AFC6C907A534}" srcId="{6B4D8A2D-C343-49A7-B04B-1DF32D42CE23}" destId="{86638396-D284-42FB-B1AA-38EFEF830643}" srcOrd="2" destOrd="0" parTransId="{0DD78072-73DC-4916-A73C-800E3F5127D7}" sibTransId="{DBFE97BA-8F66-4538-8504-C494F89FCA87}"/>
    <dgm:cxn modelId="{26D26C32-3F99-4937-B8F2-F60146AD13C1}" type="presParOf" srcId="{EED3217B-01A2-4D74-BAF6-1246E3BAAD3D}" destId="{C5F6BFE3-99FD-4499-8785-162C6C5DB2E7}" srcOrd="0" destOrd="0" presId="urn:microsoft.com/office/officeart/2005/8/layout/list1"/>
    <dgm:cxn modelId="{E9CA365C-0CE9-4DE0-98C7-6E27FB04ABF7}" type="presParOf" srcId="{C5F6BFE3-99FD-4499-8785-162C6C5DB2E7}" destId="{B2F18EDD-3E1C-430A-BB30-3B69E62C0E69}" srcOrd="0" destOrd="0" presId="urn:microsoft.com/office/officeart/2005/8/layout/list1"/>
    <dgm:cxn modelId="{FAA664C9-6F86-4FDA-9FC2-E2DFF68BC7CB}" type="presParOf" srcId="{C5F6BFE3-99FD-4499-8785-162C6C5DB2E7}" destId="{8C603398-9770-45C5-90C1-F6D72FB2ECB4}" srcOrd="1" destOrd="0" presId="urn:microsoft.com/office/officeart/2005/8/layout/list1"/>
    <dgm:cxn modelId="{EF5F6B4F-E35D-4463-A4FD-7CBC5FA3C4EF}" type="presParOf" srcId="{EED3217B-01A2-4D74-BAF6-1246E3BAAD3D}" destId="{E6B1D445-D6D5-4F36-B784-75DECD0296E8}" srcOrd="1" destOrd="0" presId="urn:microsoft.com/office/officeart/2005/8/layout/list1"/>
    <dgm:cxn modelId="{CB9C6982-F1B5-4F2B-84C0-582DA9E1E5AE}" type="presParOf" srcId="{EED3217B-01A2-4D74-BAF6-1246E3BAAD3D}" destId="{7FA08938-D8FF-458A-9D50-AB3E5C4AD190}" srcOrd="2" destOrd="0" presId="urn:microsoft.com/office/officeart/2005/8/layout/list1"/>
    <dgm:cxn modelId="{0E361036-792E-4B1F-BDE1-201D00E16B02}" type="presParOf" srcId="{EED3217B-01A2-4D74-BAF6-1246E3BAAD3D}" destId="{E6ED7ADE-C0BC-497B-976A-8589FA4E4D8B}" srcOrd="3" destOrd="0" presId="urn:microsoft.com/office/officeart/2005/8/layout/list1"/>
    <dgm:cxn modelId="{D05D11B7-86A2-4A9F-8EA2-0A6A393EDC43}" type="presParOf" srcId="{EED3217B-01A2-4D74-BAF6-1246E3BAAD3D}" destId="{46B1E8BF-F84C-411E-8DCE-30E3BE0E3CD9}" srcOrd="4" destOrd="0" presId="urn:microsoft.com/office/officeart/2005/8/layout/list1"/>
    <dgm:cxn modelId="{9B45D9CF-A7F9-4645-AAC5-D5FA0423D1C1}" type="presParOf" srcId="{46B1E8BF-F84C-411E-8DCE-30E3BE0E3CD9}" destId="{D9CC20A6-B314-4D7F-8A81-E332EBCA5838}" srcOrd="0" destOrd="0" presId="urn:microsoft.com/office/officeart/2005/8/layout/list1"/>
    <dgm:cxn modelId="{B1369ED5-19D3-4C9E-8E78-51FADCA6E611}" type="presParOf" srcId="{46B1E8BF-F84C-411E-8DCE-30E3BE0E3CD9}" destId="{FC6C048F-68DC-424B-90BF-C53916BDBEBD}" srcOrd="1" destOrd="0" presId="urn:microsoft.com/office/officeart/2005/8/layout/list1"/>
    <dgm:cxn modelId="{01F06DEB-B19A-4D53-80F5-9D769CEC2738}" type="presParOf" srcId="{EED3217B-01A2-4D74-BAF6-1246E3BAAD3D}" destId="{819681F7-853B-472B-937A-CB7240E0435A}" srcOrd="5" destOrd="0" presId="urn:microsoft.com/office/officeart/2005/8/layout/list1"/>
    <dgm:cxn modelId="{EA9FD646-E41C-45BB-B0CC-4C95753DF11E}" type="presParOf" srcId="{EED3217B-01A2-4D74-BAF6-1246E3BAAD3D}" destId="{80A40C49-A20F-4BEF-A060-582C9B373774}" srcOrd="6" destOrd="0" presId="urn:microsoft.com/office/officeart/2005/8/layout/list1"/>
    <dgm:cxn modelId="{2BDB1231-FE15-499A-BEC2-973C63B04B81}" type="presParOf" srcId="{EED3217B-01A2-4D74-BAF6-1246E3BAAD3D}" destId="{AC77EB9E-5261-48A2-8FAE-3CDA848745D8}" srcOrd="7" destOrd="0" presId="urn:microsoft.com/office/officeart/2005/8/layout/list1"/>
    <dgm:cxn modelId="{4B2998BB-B0A5-42E3-A0A2-9256C8955068}" type="presParOf" srcId="{EED3217B-01A2-4D74-BAF6-1246E3BAAD3D}" destId="{33FDA85C-A15E-42D6-B317-A44194ADA687}" srcOrd="8" destOrd="0" presId="urn:microsoft.com/office/officeart/2005/8/layout/list1"/>
    <dgm:cxn modelId="{A3882AC1-7B1B-4435-94EF-AD0A0D5675AF}" type="presParOf" srcId="{33FDA85C-A15E-42D6-B317-A44194ADA687}" destId="{4E5A5628-74D1-4318-BAEC-D98F11AFBD71}" srcOrd="0" destOrd="0" presId="urn:microsoft.com/office/officeart/2005/8/layout/list1"/>
    <dgm:cxn modelId="{977AAA79-5654-4E5A-8F95-B40A5A25EE87}" type="presParOf" srcId="{33FDA85C-A15E-42D6-B317-A44194ADA687}" destId="{BCAD7431-7638-4E1B-9277-EE71978CDEF4}" srcOrd="1" destOrd="0" presId="urn:microsoft.com/office/officeart/2005/8/layout/list1"/>
    <dgm:cxn modelId="{5A47C43C-D802-4C13-93B7-49BCC9446BF1}" type="presParOf" srcId="{EED3217B-01A2-4D74-BAF6-1246E3BAAD3D}" destId="{0EFA6B60-0C55-44C5-8A15-884C0EED33A4}" srcOrd="9" destOrd="0" presId="urn:microsoft.com/office/officeart/2005/8/layout/list1"/>
    <dgm:cxn modelId="{7FCB1562-E03C-4E32-9A12-23F08685729E}" type="presParOf" srcId="{EED3217B-01A2-4D74-BAF6-1246E3BAAD3D}" destId="{10D048A1-E80C-4682-BB33-E3EDDF72892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08938-D8FF-458A-9D50-AB3E5C4AD190}">
      <dsp:nvSpPr>
        <dsp:cNvPr id="0" name=""/>
        <dsp:cNvSpPr/>
      </dsp:nvSpPr>
      <dsp:spPr>
        <a:xfrm>
          <a:off x="0" y="209282"/>
          <a:ext cx="10909300" cy="1023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7A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683" tIns="270764" rIns="84668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State common security requirements: AAI, security, incident and vulnerability handling</a:t>
          </a:r>
          <a:endParaRPr lang="en-US" sz="2000" kern="1200" dirty="0">
            <a:solidFill>
              <a:srgbClr val="0C3959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Ensure </a:t>
          </a:r>
          <a:r>
            <a:rPr lang="en-US" sz="2000" i="1" kern="1200" dirty="0" smtClean="0">
              <a:solidFill>
                <a:srgbClr val="0C3959"/>
              </a:solidFill>
            </a:rPr>
            <a:t>constituents </a:t>
          </a:r>
          <a:r>
            <a:rPr lang="en-US" sz="2000" i="0" kern="1200" dirty="0" smtClean="0">
              <a:solidFill>
                <a:srgbClr val="0C3959"/>
              </a:solidFill>
            </a:rPr>
            <a:t>comply: through MoUs, SLA, OLA, policies, or even contracts, &amp;c</a:t>
          </a:r>
          <a:endParaRPr lang="en-US" sz="2000" i="0" kern="1200" dirty="0">
            <a:solidFill>
              <a:srgbClr val="0C3959"/>
            </a:solidFill>
          </a:endParaRPr>
        </a:p>
      </dsp:txBody>
      <dsp:txXfrm>
        <a:off x="0" y="209282"/>
        <a:ext cx="10909300" cy="1023750"/>
      </dsp:txXfrm>
    </dsp:sp>
    <dsp:sp modelId="{8C603398-9770-45C5-90C1-F6D72FB2ECB4}">
      <dsp:nvSpPr>
        <dsp:cNvPr id="0" name=""/>
        <dsp:cNvSpPr/>
      </dsp:nvSpPr>
      <dsp:spPr>
        <a:xfrm>
          <a:off x="545465" y="17402"/>
          <a:ext cx="7636510" cy="383760"/>
        </a:xfrm>
        <a:prstGeom prst="roundRect">
          <a:avLst/>
        </a:prstGeom>
        <a:solidFill>
          <a:srgbClr val="0C39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642" tIns="0" rIns="2886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Operational Security</a:t>
          </a:r>
          <a:endParaRPr lang="en-US" sz="2400" b="0" kern="1200" dirty="0"/>
        </a:p>
      </dsp:txBody>
      <dsp:txXfrm>
        <a:off x="564199" y="36136"/>
        <a:ext cx="7599042" cy="346292"/>
      </dsp:txXfrm>
    </dsp:sp>
    <dsp:sp modelId="{80A40C49-A20F-4BEF-A060-582C9B373774}">
      <dsp:nvSpPr>
        <dsp:cNvPr id="0" name=""/>
        <dsp:cNvSpPr/>
      </dsp:nvSpPr>
      <dsp:spPr>
        <a:xfrm>
          <a:off x="0" y="1495112"/>
          <a:ext cx="10909300" cy="2006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7A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683" tIns="270764" rIns="84668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Awareness: users and communities need to know there are policies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Have an AUP covering the usual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Community registration and membership should be managed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Have a way of identifying both individuals and communities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Define the common aims and purposes </a:t>
          </a:r>
          <a:r>
            <a:rPr lang="en-US" sz="2000" i="1" kern="1200" dirty="0" smtClean="0">
              <a:solidFill>
                <a:srgbClr val="0C3959"/>
              </a:solidFill>
            </a:rPr>
            <a:t>(that really helps for data protection …)</a:t>
          </a:r>
        </a:p>
      </dsp:txBody>
      <dsp:txXfrm>
        <a:off x="0" y="1495112"/>
        <a:ext cx="10909300" cy="2006550"/>
      </dsp:txXfrm>
    </dsp:sp>
    <dsp:sp modelId="{FC6C048F-68DC-424B-90BF-C53916BDBEBD}">
      <dsp:nvSpPr>
        <dsp:cNvPr id="0" name=""/>
        <dsp:cNvSpPr/>
      </dsp:nvSpPr>
      <dsp:spPr>
        <a:xfrm>
          <a:off x="545465" y="1303232"/>
          <a:ext cx="7636510" cy="383760"/>
        </a:xfrm>
        <a:prstGeom prst="roundRect">
          <a:avLst/>
        </a:prstGeom>
        <a:solidFill>
          <a:srgbClr val="0C39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642" tIns="0" rIns="2886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User Responsibilities</a:t>
          </a:r>
        </a:p>
      </dsp:txBody>
      <dsp:txXfrm>
        <a:off x="564199" y="1321966"/>
        <a:ext cx="7599042" cy="346292"/>
      </dsp:txXfrm>
    </dsp:sp>
    <dsp:sp modelId="{10D048A1-E80C-4682-BB33-E3EDDF728920}">
      <dsp:nvSpPr>
        <dsp:cNvPr id="0" name=""/>
        <dsp:cNvSpPr/>
      </dsp:nvSpPr>
      <dsp:spPr>
        <a:xfrm>
          <a:off x="0" y="3763742"/>
          <a:ext cx="10909300" cy="131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7A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683" tIns="270764" rIns="84668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Have a data protection policy that binds the infrastructure together, e.g. AARCs recommendations or DP </a:t>
          </a:r>
          <a:r>
            <a:rPr lang="en-US" sz="2000" kern="1200" dirty="0" err="1" smtClean="0">
              <a:solidFill>
                <a:srgbClr val="0C3959"/>
              </a:solidFill>
            </a:rPr>
            <a:t>CoCo</a:t>
          </a:r>
          <a:endParaRPr lang="en-US" sz="2000" kern="1200" dirty="0">
            <a:solidFill>
              <a:srgbClr val="0C3959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Make sure every ‘back-end’ provider has a visible and accessible Privacy Policy</a:t>
          </a:r>
          <a:endParaRPr lang="en-US" sz="2000" kern="1200" dirty="0">
            <a:solidFill>
              <a:srgbClr val="0C3959"/>
            </a:solidFill>
          </a:endParaRPr>
        </a:p>
      </dsp:txBody>
      <dsp:txXfrm>
        <a:off x="0" y="3763742"/>
        <a:ext cx="10909300" cy="1310400"/>
      </dsp:txXfrm>
    </dsp:sp>
    <dsp:sp modelId="{BCAD7431-7638-4E1B-9277-EE71978CDEF4}">
      <dsp:nvSpPr>
        <dsp:cNvPr id="0" name=""/>
        <dsp:cNvSpPr/>
      </dsp:nvSpPr>
      <dsp:spPr>
        <a:xfrm>
          <a:off x="545465" y="3571862"/>
          <a:ext cx="7636510" cy="383760"/>
        </a:xfrm>
        <a:prstGeom prst="roundRect">
          <a:avLst/>
        </a:prstGeom>
        <a:solidFill>
          <a:srgbClr val="0C39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642" tIns="0" rIns="2886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Protection and Processing of Personal Data</a:t>
          </a:r>
          <a:endParaRPr lang="en-US" sz="2400" b="0" kern="1200" dirty="0"/>
        </a:p>
      </dsp:txBody>
      <dsp:txXfrm>
        <a:off x="564199" y="3590596"/>
        <a:ext cx="7599042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08938-D8FF-458A-9D50-AB3E5C4AD190}">
      <dsp:nvSpPr>
        <dsp:cNvPr id="0" name=""/>
        <dsp:cNvSpPr/>
      </dsp:nvSpPr>
      <dsp:spPr>
        <a:xfrm>
          <a:off x="0" y="182960"/>
          <a:ext cx="11214100" cy="987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7A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339" tIns="229108" rIns="87033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exchange of personal data is imperative – both for EIs and Research Collaboration funding</a:t>
          </a:r>
          <a:endParaRPr lang="en-US" sz="2000" kern="1200" dirty="0">
            <a:solidFill>
              <a:srgbClr val="0C3959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roles are defined to limit access to personally identifiable data</a:t>
          </a:r>
          <a:endParaRPr lang="en-US" sz="2000" kern="1200" dirty="0">
            <a:solidFill>
              <a:srgbClr val="0C3959"/>
            </a:solidFill>
          </a:endParaRPr>
        </a:p>
      </dsp:txBody>
      <dsp:txXfrm>
        <a:off x="0" y="182960"/>
        <a:ext cx="11214100" cy="987525"/>
      </dsp:txXfrm>
    </dsp:sp>
    <dsp:sp modelId="{8C603398-9770-45C5-90C1-F6D72FB2ECB4}">
      <dsp:nvSpPr>
        <dsp:cNvPr id="0" name=""/>
        <dsp:cNvSpPr/>
      </dsp:nvSpPr>
      <dsp:spPr>
        <a:xfrm>
          <a:off x="560705" y="20600"/>
          <a:ext cx="7849870" cy="324720"/>
        </a:xfrm>
        <a:prstGeom prst="roundRect">
          <a:avLst/>
        </a:prstGeom>
        <a:solidFill>
          <a:srgbClr val="0C39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06" tIns="0" rIns="296706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 smtClean="0"/>
            <a:t>Global view needed for accounting data</a:t>
          </a:r>
          <a:endParaRPr lang="en-US" sz="2300" b="0" kern="1200" dirty="0"/>
        </a:p>
      </dsp:txBody>
      <dsp:txXfrm>
        <a:off x="576557" y="36452"/>
        <a:ext cx="7818166" cy="293016"/>
      </dsp:txXfrm>
    </dsp:sp>
    <dsp:sp modelId="{80A40C49-A20F-4BEF-A060-582C9B373774}">
      <dsp:nvSpPr>
        <dsp:cNvPr id="0" name=""/>
        <dsp:cNvSpPr/>
      </dsp:nvSpPr>
      <dsp:spPr>
        <a:xfrm>
          <a:off x="0" y="1392246"/>
          <a:ext cx="11214100" cy="13166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7A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339" tIns="229108" rIns="87033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put in place policies on retention, permissible use, secure exchange, purpose limitation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‘binding’ - in the sense that a party can only remain in the club if it’s compliant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policy suite identified by </a:t>
          </a:r>
          <a:r>
            <a:rPr lang="en-US" sz="2000" i="1" kern="1200" dirty="0" smtClean="0">
              <a:solidFill>
                <a:srgbClr val="0C3959"/>
              </a:solidFill>
            </a:rPr>
            <a:t>Security for Collaborating Infrastructures </a:t>
          </a:r>
          <a:r>
            <a:rPr lang="en-US" sz="2000" i="0" kern="1200" dirty="0" smtClean="0">
              <a:solidFill>
                <a:srgbClr val="0C3959"/>
              </a:solidFill>
            </a:rPr>
            <a:t>(</a:t>
          </a:r>
          <a:r>
            <a:rPr lang="en-US" sz="2000" kern="1200" dirty="0" smtClean="0">
              <a:solidFill>
                <a:srgbClr val="0C3959"/>
              </a:solidFill>
            </a:rPr>
            <a:t>SCI) group</a:t>
          </a:r>
        </a:p>
      </dsp:txBody>
      <dsp:txXfrm>
        <a:off x="0" y="1392246"/>
        <a:ext cx="11214100" cy="1316699"/>
      </dsp:txXfrm>
    </dsp:sp>
    <dsp:sp modelId="{FC6C048F-68DC-424B-90BF-C53916BDBEBD}">
      <dsp:nvSpPr>
        <dsp:cNvPr id="0" name=""/>
        <dsp:cNvSpPr/>
      </dsp:nvSpPr>
      <dsp:spPr>
        <a:xfrm>
          <a:off x="560705" y="1229886"/>
          <a:ext cx="7849870" cy="324720"/>
        </a:xfrm>
        <a:prstGeom prst="roundRect">
          <a:avLst/>
        </a:prstGeom>
        <a:solidFill>
          <a:srgbClr val="0C39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06" tIns="0" rIns="296706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 smtClean="0"/>
            <a:t>Policy coherency as enabler – model policies</a:t>
          </a:r>
        </a:p>
      </dsp:txBody>
      <dsp:txXfrm>
        <a:off x="576557" y="1245738"/>
        <a:ext cx="7818166" cy="293016"/>
      </dsp:txXfrm>
    </dsp:sp>
    <dsp:sp modelId="{10D048A1-E80C-4682-BB33-E3EDDF728920}">
      <dsp:nvSpPr>
        <dsp:cNvPr id="0" name=""/>
        <dsp:cNvSpPr/>
      </dsp:nvSpPr>
      <dsp:spPr>
        <a:xfrm>
          <a:off x="0" y="2930706"/>
          <a:ext cx="11214100" cy="6583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7A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339" tIns="229108" rIns="87033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add as permissible purpose, but leave its scope to Sirtfi and existing forums</a:t>
          </a:r>
          <a:endParaRPr lang="en-US" sz="2000" kern="1200" dirty="0">
            <a:solidFill>
              <a:srgbClr val="0C3959"/>
            </a:solidFill>
          </a:endParaRPr>
        </a:p>
      </dsp:txBody>
      <dsp:txXfrm>
        <a:off x="0" y="2930706"/>
        <a:ext cx="11214100" cy="658349"/>
      </dsp:txXfrm>
    </dsp:sp>
    <dsp:sp modelId="{BCAD7431-7638-4E1B-9277-EE71978CDEF4}">
      <dsp:nvSpPr>
        <dsp:cNvPr id="0" name=""/>
        <dsp:cNvSpPr/>
      </dsp:nvSpPr>
      <dsp:spPr>
        <a:xfrm>
          <a:off x="560705" y="2768346"/>
          <a:ext cx="7849870" cy="324720"/>
        </a:xfrm>
        <a:prstGeom prst="roundRect">
          <a:avLst/>
        </a:prstGeom>
        <a:solidFill>
          <a:srgbClr val="0C39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06" tIns="0" rIns="296706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 smtClean="0"/>
            <a:t>Security Incident Response – data exchange</a:t>
          </a:r>
          <a:endParaRPr lang="en-US" sz="2300" b="0" kern="1200" dirty="0"/>
        </a:p>
      </dsp:txBody>
      <dsp:txXfrm>
        <a:off x="576557" y="2784198"/>
        <a:ext cx="7818166" cy="2930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08938-D8FF-458A-9D50-AB3E5C4AD190}">
      <dsp:nvSpPr>
        <dsp:cNvPr id="0" name=""/>
        <dsp:cNvSpPr/>
      </dsp:nvSpPr>
      <dsp:spPr>
        <a:xfrm>
          <a:off x="0" y="178919"/>
          <a:ext cx="9302173" cy="159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7A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1952" tIns="229108" rIns="72195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Global sharing in controlled communities appears attractive</a:t>
          </a:r>
          <a:endParaRPr lang="en-US" sz="2000" kern="1200" dirty="0">
            <a:solidFill>
              <a:srgbClr val="0C3959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Uncertainly about requirements (governing body) and </a:t>
          </a:r>
          <a:br>
            <a:rPr lang="en-US" sz="2000" kern="1200" dirty="0" smtClean="0">
              <a:solidFill>
                <a:srgbClr val="0C3959"/>
              </a:solidFill>
            </a:rPr>
          </a:br>
          <a:r>
            <a:rPr lang="en-US" sz="2000" kern="1200" dirty="0" smtClean="0">
              <a:solidFill>
                <a:srgbClr val="0C3959"/>
              </a:solidFill>
            </a:rPr>
            <a:t>timing (&gt; Mar 2018) are not helpful for adoption today … just yet</a:t>
          </a:r>
          <a:endParaRPr lang="en-US" sz="2000" kern="1200" dirty="0">
            <a:solidFill>
              <a:srgbClr val="0C3959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Ongoing work: text needs to allow for (community) attribute authorities</a:t>
          </a:r>
          <a:endParaRPr lang="en-US" sz="2000" kern="1200" dirty="0">
            <a:solidFill>
              <a:srgbClr val="0C3959"/>
            </a:solidFill>
          </a:endParaRPr>
        </a:p>
      </dsp:txBody>
      <dsp:txXfrm>
        <a:off x="0" y="178919"/>
        <a:ext cx="9302173" cy="1593900"/>
      </dsp:txXfrm>
    </dsp:sp>
    <dsp:sp modelId="{8C603398-9770-45C5-90C1-F6D72FB2ECB4}">
      <dsp:nvSpPr>
        <dsp:cNvPr id="0" name=""/>
        <dsp:cNvSpPr/>
      </dsp:nvSpPr>
      <dsp:spPr>
        <a:xfrm>
          <a:off x="465108" y="16559"/>
          <a:ext cx="7613726" cy="324720"/>
        </a:xfrm>
        <a:prstGeom prst="roundRect">
          <a:avLst/>
        </a:prstGeom>
        <a:solidFill>
          <a:srgbClr val="0C39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120" tIns="0" rIns="24612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 smtClean="0"/>
            <a:t>GDPR-style Code of Conduct – a new way?</a:t>
          </a:r>
          <a:endParaRPr lang="en-US" sz="2300" b="0" kern="1200" dirty="0"/>
        </a:p>
      </dsp:txBody>
      <dsp:txXfrm>
        <a:off x="480960" y="32411"/>
        <a:ext cx="7582022" cy="293016"/>
      </dsp:txXfrm>
    </dsp:sp>
    <dsp:sp modelId="{80A40C49-A20F-4BEF-A060-582C9B373774}">
      <dsp:nvSpPr>
        <dsp:cNvPr id="0" name=""/>
        <dsp:cNvSpPr/>
      </dsp:nvSpPr>
      <dsp:spPr>
        <a:xfrm>
          <a:off x="0" y="1994579"/>
          <a:ext cx="9302173" cy="13166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7A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1952" tIns="229108" rIns="72195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Only works for tightly and ‘legal document’ controlled communities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Puts legal and contract onus on the SP-IdP Proxy (as per our Blueprint)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Research and Collaboration lack both mechanism and time to do this</a:t>
          </a:r>
        </a:p>
      </dsp:txBody>
      <dsp:txXfrm>
        <a:off x="0" y="1994579"/>
        <a:ext cx="9302173" cy="1316699"/>
      </dsp:txXfrm>
    </dsp:sp>
    <dsp:sp modelId="{FC6C048F-68DC-424B-90BF-C53916BDBEBD}">
      <dsp:nvSpPr>
        <dsp:cNvPr id="0" name=""/>
        <dsp:cNvSpPr/>
      </dsp:nvSpPr>
      <dsp:spPr>
        <a:xfrm>
          <a:off x="465108" y="1832219"/>
          <a:ext cx="7613726" cy="324720"/>
        </a:xfrm>
        <a:prstGeom prst="roundRect">
          <a:avLst/>
        </a:prstGeom>
        <a:solidFill>
          <a:srgbClr val="0C39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120" tIns="0" rIns="24612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 smtClean="0"/>
            <a:t>Model Clauses</a:t>
          </a:r>
        </a:p>
      </dsp:txBody>
      <dsp:txXfrm>
        <a:off x="480960" y="1848071"/>
        <a:ext cx="7582022" cy="293016"/>
      </dsp:txXfrm>
    </dsp:sp>
    <dsp:sp modelId="{10D048A1-E80C-4682-BB33-E3EDDF728920}">
      <dsp:nvSpPr>
        <dsp:cNvPr id="0" name=""/>
        <dsp:cNvSpPr/>
      </dsp:nvSpPr>
      <dsp:spPr>
        <a:xfrm>
          <a:off x="0" y="3533039"/>
          <a:ext cx="9302173" cy="159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7A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1952" tIns="229108" rIns="72195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Note that this is not formally BCR, so requires acceptance of some risk</a:t>
          </a:r>
          <a:endParaRPr lang="en-US" sz="2000" kern="1200" dirty="0">
            <a:solidFill>
              <a:srgbClr val="0C3959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Collaborations (e.g. based around </a:t>
          </a:r>
          <a:r>
            <a:rPr lang="en-US" sz="2000" i="1" kern="1200" dirty="0" err="1" smtClean="0">
              <a:solidFill>
                <a:srgbClr val="0C3959"/>
              </a:solidFill>
            </a:rPr>
            <a:t>Snctfi</a:t>
          </a:r>
          <a:r>
            <a:rPr lang="en-US" sz="2000" kern="1200" dirty="0" smtClean="0">
              <a:solidFill>
                <a:srgbClr val="0C3959"/>
              </a:solidFill>
            </a:rPr>
            <a:t>) with control mechanisms benefit</a:t>
          </a:r>
          <a:endParaRPr lang="en-US" sz="2000" kern="1200" dirty="0">
            <a:solidFill>
              <a:srgbClr val="0C3959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“Say what you do, and do as you say” – transparency and openness </a:t>
          </a:r>
          <a:br>
            <a:rPr lang="en-US" sz="2000" kern="1200" dirty="0" smtClean="0">
              <a:solidFill>
                <a:srgbClr val="0C3959"/>
              </a:solidFill>
            </a:rPr>
          </a:br>
          <a:r>
            <a:rPr lang="en-US" sz="2000" kern="1200" dirty="0" smtClean="0">
              <a:solidFill>
                <a:srgbClr val="0C3959"/>
              </a:solidFill>
            </a:rPr>
            <a:t>is our real benefit towards the person whose data is being handled</a:t>
          </a:r>
          <a:endParaRPr lang="en-US" sz="2000" kern="1200" dirty="0">
            <a:solidFill>
              <a:srgbClr val="0C3959"/>
            </a:solidFill>
          </a:endParaRPr>
        </a:p>
      </dsp:txBody>
      <dsp:txXfrm>
        <a:off x="0" y="3533039"/>
        <a:ext cx="9302173" cy="1593900"/>
      </dsp:txXfrm>
    </dsp:sp>
    <dsp:sp modelId="{BCAD7431-7638-4E1B-9277-EE71978CDEF4}">
      <dsp:nvSpPr>
        <dsp:cNvPr id="0" name=""/>
        <dsp:cNvSpPr/>
      </dsp:nvSpPr>
      <dsp:spPr>
        <a:xfrm>
          <a:off x="465108" y="3370679"/>
          <a:ext cx="7613726" cy="324720"/>
        </a:xfrm>
        <a:prstGeom prst="roundRect">
          <a:avLst/>
        </a:prstGeom>
        <a:solidFill>
          <a:srgbClr val="0C39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120" tIns="0" rIns="24612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 smtClean="0"/>
            <a:t>BCR-inspired model (“Binding Corporate Rules”-like)</a:t>
          </a:r>
          <a:endParaRPr lang="en-US" sz="2300" b="0" kern="1200" dirty="0"/>
        </a:p>
      </dsp:txBody>
      <dsp:txXfrm>
        <a:off x="480960" y="3386531"/>
        <a:ext cx="7582022" cy="293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2017-05-31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03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511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1625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40257" y="3625009"/>
            <a:ext cx="6795911" cy="375289"/>
          </a:xfr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240256" y="5484095"/>
            <a:ext cx="6671027" cy="4363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Event, Location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240257" y="2804346"/>
            <a:ext cx="6683727" cy="503459"/>
          </a:xfrm>
        </p:spPr>
        <p:txBody>
          <a:bodyPr>
            <a:normAutofit/>
          </a:bodyPr>
          <a:lstStyle>
            <a:lvl1pPr marL="0" indent="0">
              <a:buNone/>
              <a:defRPr sz="1950">
                <a:solidFill>
                  <a:srgbClr val="F6791C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240257" y="2398309"/>
            <a:ext cx="6683727" cy="473242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1240256" y="5785332"/>
            <a:ext cx="6671027" cy="42831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240257" y="3947187"/>
            <a:ext cx="6795911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Role in Project, AARC (if applicable)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240257" y="4249757"/>
            <a:ext cx="8818145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Role in Organisation, Organisation Name (if Applicable)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486792" y="4765917"/>
            <a:ext cx="1219200" cy="190399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pPr lvl="0"/>
            <a:r>
              <a:rPr lang="en-US" dirty="0" smtClean="0"/>
              <a:t>Logo (optional)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58" y="-42332"/>
            <a:ext cx="4389920" cy="69426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82" y="480622"/>
            <a:ext cx="1482776" cy="1339714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2818932" y="927797"/>
            <a:ext cx="591815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00" dirty="0" smtClean="0">
                <a:solidFill>
                  <a:srgbClr val="003F5E"/>
                </a:solidFill>
              </a:rPr>
              <a:t>Authentication and Authorisation for Research and Collaboration</a:t>
            </a:r>
            <a:endParaRPr lang="en-GB" sz="1700" dirty="0">
              <a:solidFill>
                <a:srgbClr val="003F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716837"/>
            <a:ext cx="6172200" cy="414421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716837"/>
            <a:ext cx="4314825" cy="415215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18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extBox 1"/>
          <p:cNvSpPr txBox="1"/>
          <p:nvPr userDrawn="1"/>
        </p:nvSpPr>
        <p:spPr>
          <a:xfrm>
            <a:off x="652382" y="304802"/>
            <a:ext cx="4220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solidFill>
                  <a:srgbClr val="003F5D"/>
                </a:solidFill>
              </a:rPr>
              <a:t>Style</a:t>
            </a:r>
            <a:r>
              <a:rPr lang="en-GB" sz="1800" b="1" baseline="0" dirty="0" smtClean="0">
                <a:solidFill>
                  <a:srgbClr val="003F5D"/>
                </a:solidFill>
              </a:rPr>
              <a:t> Guide</a:t>
            </a:r>
          </a:p>
          <a:p>
            <a:r>
              <a:rPr lang="en-GB" sz="1800" baseline="0" dirty="0" smtClean="0">
                <a:solidFill>
                  <a:srgbClr val="F57A1E"/>
                </a:solidFill>
              </a:rPr>
              <a:t>A Guide to Using the New GÉANT Template</a:t>
            </a:r>
            <a:endParaRPr lang="en-GB" sz="1800" dirty="0">
              <a:solidFill>
                <a:srgbClr val="F57A1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80366" y="2025770"/>
            <a:ext cx="101496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3F5D"/>
                </a:solidFill>
              </a:rPr>
              <a:t>This template is to</a:t>
            </a:r>
            <a:r>
              <a:rPr lang="en-GB" sz="1800" baseline="0" dirty="0" smtClean="0">
                <a:solidFill>
                  <a:srgbClr val="003F5D"/>
                </a:solidFill>
              </a:rPr>
              <a:t> present information on behalf of the AARC Project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Font is Calibri and will auto-size. Avoid using a font size less than 18pt.  Main font colour is Teal, </a:t>
            </a:r>
            <a:r>
              <a:rPr lang="en-GB" sz="1800" baseline="0" dirty="0" smtClean="0">
                <a:solidFill>
                  <a:srgbClr val="F57B20"/>
                </a:solidFill>
              </a:rPr>
              <a:t>Subtitle colour is Orange and should be used sparingly.</a:t>
            </a:r>
            <a:r>
              <a:rPr lang="en-GB" sz="1800" baseline="0" dirty="0" smtClean="0">
                <a:solidFill>
                  <a:srgbClr val="ED1556"/>
                </a:solidFill>
              </a:rPr>
              <a:t> </a:t>
            </a:r>
            <a:r>
              <a:rPr lang="en-GB" sz="1800" baseline="0" dirty="0" smtClean="0">
                <a:solidFill>
                  <a:srgbClr val="003F5D"/>
                </a:solidFill>
              </a:rPr>
              <a:t>If the colours are not shown in PowerPoint use the colour picker to select the correct colour from the logo or these samples</a:t>
            </a:r>
            <a:endParaRPr lang="en-GB" sz="18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The title slide has space for the speaker’s own organisation logo which should be no larger than the main AARC logo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 smtClean="0">
              <a:solidFill>
                <a:srgbClr val="003F5D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The end slide includes EU logo, copyright, and funding statement and must be included in any slide packs distributed or printed.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10890209" y="5560973"/>
            <a:ext cx="727243" cy="529390"/>
          </a:xfrm>
          <a:prstGeom prst="ellipse">
            <a:avLst/>
          </a:prstGeom>
          <a:solidFill>
            <a:srgbClr val="003F5D"/>
          </a:solidFill>
          <a:ln>
            <a:solidFill>
              <a:srgbClr val="003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Oval 8"/>
          <p:cNvSpPr/>
          <p:nvPr userDrawn="1"/>
        </p:nvSpPr>
        <p:spPr>
          <a:xfrm>
            <a:off x="9884901" y="5560973"/>
            <a:ext cx="727243" cy="529390"/>
          </a:xfrm>
          <a:prstGeom prst="ellipse">
            <a:avLst/>
          </a:prstGeom>
          <a:solidFill>
            <a:srgbClr val="F6791C"/>
          </a:solidFill>
          <a:ln>
            <a:solidFill>
              <a:srgbClr val="F679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178045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Must be inclu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2"/>
            <a:ext cx="12192001" cy="6858001"/>
          </a:xfrm>
          <a:prstGeom prst="rect">
            <a:avLst/>
          </a:prstGeom>
          <a:solidFill>
            <a:srgbClr val="003F5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3042660" y="6296425"/>
            <a:ext cx="5886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GEANT  on behalf of the AARC project.</a:t>
            </a:r>
          </a:p>
          <a:p>
            <a:pPr algn="ctr"/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 research leading to these results has received funding from the European Union’s Horizon 2020 research and innovation programme under Grant Agreement No. 653965 (AARC).</a:t>
            </a:r>
            <a:endParaRPr lang="en-GB" sz="6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17067" y="4837092"/>
            <a:ext cx="1385319" cy="11292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095" y="5966378"/>
            <a:ext cx="433675" cy="29466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111444" y="2395574"/>
            <a:ext cx="37489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bg1"/>
                </a:solidFill>
              </a:rPr>
              <a:t>Thank you</a:t>
            </a:r>
          </a:p>
          <a:p>
            <a:pPr algn="ctr"/>
            <a:r>
              <a:rPr lang="en-GB" sz="4400" dirty="0" smtClean="0">
                <a:solidFill>
                  <a:srgbClr val="F6791C"/>
                </a:solidFill>
              </a:rPr>
              <a:t>Any</a:t>
            </a:r>
            <a:r>
              <a:rPr lang="en-GB" sz="4400" baseline="0" dirty="0" smtClean="0">
                <a:solidFill>
                  <a:srgbClr val="F6791C"/>
                </a:solidFill>
              </a:rPr>
              <a:t> Questions?</a:t>
            </a:r>
            <a:endParaRPr lang="en-GB" sz="4400" dirty="0">
              <a:solidFill>
                <a:srgbClr val="F6791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57" y="-50222"/>
            <a:ext cx="4394909" cy="6950557"/>
          </a:xfrm>
          <a:prstGeom prst="rect">
            <a:avLst/>
          </a:prstGeom>
        </p:spPr>
      </p:pic>
      <p:sp>
        <p:nvSpPr>
          <p:cNvPr id="25" name="Content Placeholder 24"/>
          <p:cNvSpPr>
            <a:spLocks noGrp="1"/>
          </p:cNvSpPr>
          <p:nvPr>
            <p:ph sz="quarter" idx="11" hasCustomPrompt="1"/>
          </p:nvPr>
        </p:nvSpPr>
        <p:spPr>
          <a:xfrm>
            <a:off x="3763166" y="4113541"/>
            <a:ext cx="4445529" cy="37371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email address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233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latin typeface="+mn-lt"/>
              </a:defRPr>
            </a:lvl1pPr>
            <a:lvl2pPr>
              <a:defRPr sz="1800">
                <a:solidFill>
                  <a:srgbClr val="004361"/>
                </a:solidFill>
                <a:latin typeface="+mn-lt"/>
              </a:defRPr>
            </a:lvl2pPr>
            <a:lvl3pPr>
              <a:defRPr sz="1800">
                <a:solidFill>
                  <a:srgbClr val="003F5E"/>
                </a:solidFill>
                <a:latin typeface="+mn-lt"/>
              </a:defRPr>
            </a:lvl3pPr>
            <a:lvl4pPr>
              <a:defRPr sz="1800"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87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603" y="1681163"/>
            <a:ext cx="551497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601" y="2489204"/>
            <a:ext cx="5553075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48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:33 Tex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1" y="1524003"/>
            <a:ext cx="7864123" cy="4652963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8319911" y="153246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8602125" y="1532467"/>
            <a:ext cx="3" cy="468206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51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507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676400"/>
            <a:ext cx="12192000" cy="2165684"/>
          </a:xfrm>
          <a:prstGeom prst="rect">
            <a:avLst/>
          </a:prstGeom>
          <a:solidFill>
            <a:srgbClr val="013F5E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70572" y="4083050"/>
            <a:ext cx="11208083" cy="218139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50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3858126"/>
            <a:ext cx="12192000" cy="2165684"/>
          </a:xfrm>
          <a:prstGeom prst="rect">
            <a:avLst/>
          </a:prstGeom>
          <a:solidFill>
            <a:srgbClr val="004361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48287" y="1524586"/>
            <a:ext cx="11315924" cy="21009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25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651518"/>
            <a:ext cx="6172200" cy="4209532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642188"/>
            <a:ext cx="4314825" cy="42268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03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935" y="203200"/>
            <a:ext cx="9040688" cy="927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502" y="1439333"/>
            <a:ext cx="10909300" cy="4737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61812" y="6406019"/>
            <a:ext cx="741021" cy="274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4502" y="6406019"/>
            <a:ext cx="11274749" cy="7229"/>
          </a:xfrm>
          <a:prstGeom prst="line">
            <a:avLst/>
          </a:prstGeom>
          <a:ln w="12700" cap="rnd">
            <a:solidFill>
              <a:srgbClr val="F57B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25400" y="6481610"/>
            <a:ext cx="181751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aseline="0" dirty="0" smtClean="0">
                <a:solidFill>
                  <a:srgbClr val="003F5E"/>
                </a:solidFill>
              </a:rPr>
              <a:t>http://aarc-project.eu</a:t>
            </a:r>
            <a:endParaRPr lang="en-GB" sz="750" dirty="0">
              <a:solidFill>
                <a:srgbClr val="003F5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444503" y="1224327"/>
            <a:ext cx="10274297" cy="2887"/>
          </a:xfrm>
          <a:prstGeom prst="line">
            <a:avLst/>
          </a:prstGeom>
          <a:ln w="12700">
            <a:solidFill>
              <a:srgbClr val="00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149" y="143931"/>
            <a:ext cx="1144684" cy="10342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3" y="6460279"/>
            <a:ext cx="331798" cy="29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55" r:id="rId7"/>
    <p:sldLayoutId id="2147483659" r:id="rId8"/>
    <p:sldLayoutId id="2147483656" r:id="rId9"/>
    <p:sldLayoutId id="2147483657" r:id="rId10"/>
    <p:sldLayoutId id="2147483663" r:id="rId11"/>
    <p:sldLayoutId id="2147483662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2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3F5E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hyperlink" Target="https://www.youtube.com/channel/UCussxbcR_OxG1e_kRp0pjpA/feature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21" Type="http://schemas.openxmlformats.org/officeDocument/2006/relationships/image" Target="../media/image28.wmf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27.wmf"/><Relationship Id="rId4" Type="http://schemas.openxmlformats.org/officeDocument/2006/relationships/image" Target="../media/image32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240257" y="3625009"/>
            <a:ext cx="6795911" cy="1128146"/>
          </a:xfrm>
        </p:spPr>
        <p:txBody>
          <a:bodyPr>
            <a:normAutofit/>
          </a:bodyPr>
          <a:lstStyle/>
          <a:p>
            <a:r>
              <a:rPr lang="en-GB" dirty="0" smtClean="0"/>
              <a:t>David </a:t>
            </a:r>
            <a:r>
              <a:rPr lang="en-GB" dirty="0" err="1" smtClean="0"/>
              <a:t>Groep</a:t>
            </a:r>
            <a:endParaRPr lang="en-GB" dirty="0" smtClean="0"/>
          </a:p>
          <a:p>
            <a:r>
              <a:rPr lang="en-GB" dirty="0" smtClean="0"/>
              <a:t>Activity Coordinator</a:t>
            </a:r>
          </a:p>
          <a:p>
            <a:r>
              <a:rPr lang="en-GB" b="0" i="1" dirty="0" smtClean="0"/>
              <a:t>Nikhef</a:t>
            </a:r>
            <a:endParaRPr lang="en-GB" b="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240257" y="5372101"/>
            <a:ext cx="6671027" cy="413231"/>
          </a:xfrm>
        </p:spPr>
        <p:txBody>
          <a:bodyPr>
            <a:normAutofit/>
          </a:bodyPr>
          <a:lstStyle/>
          <a:p>
            <a:r>
              <a:rPr lang="en-GB" sz="1600" dirty="0" smtClean="0"/>
              <a:t>TNC17</a:t>
            </a:r>
            <a:endParaRPr lang="en-GB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240257" y="2398309"/>
            <a:ext cx="7259931" cy="473242"/>
          </a:xfrm>
        </p:spPr>
        <p:txBody>
          <a:bodyPr/>
          <a:lstStyle/>
          <a:p>
            <a:r>
              <a:rPr lang="en-GB" dirty="0" smtClean="0"/>
              <a:t>Bringing Harmonized Policy and Best Practice</a:t>
            </a:r>
          </a:p>
          <a:p>
            <a:r>
              <a:rPr lang="en-GB" i="1" dirty="0" smtClean="0"/>
              <a:t>from the present to the future</a:t>
            </a:r>
            <a:endParaRPr lang="en-GB" i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240257" y="5668101"/>
            <a:ext cx="6671027" cy="603745"/>
          </a:xfrm>
        </p:spPr>
        <p:txBody>
          <a:bodyPr>
            <a:normAutofit lnSpcReduction="10000"/>
          </a:bodyPr>
          <a:lstStyle/>
          <a:p>
            <a:r>
              <a:rPr lang="en-GB" sz="1600" dirty="0" smtClean="0"/>
              <a:t>May 31, 2017</a:t>
            </a:r>
          </a:p>
          <a:p>
            <a:r>
              <a:rPr lang="en-GB" sz="1600" dirty="0" smtClean="0"/>
              <a:t>Linz, AT</a:t>
            </a:r>
            <a:endParaRPr lang="en-GB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681" y="4779137"/>
            <a:ext cx="998722" cy="43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453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Sirtfi adoption in eduGAIN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825" y="2832100"/>
            <a:ext cx="5778412" cy="347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own Arrow 6"/>
          <p:cNvSpPr/>
          <p:nvPr/>
        </p:nvSpPr>
        <p:spPr>
          <a:xfrm>
            <a:off x="6915150" y="3248025"/>
            <a:ext cx="114300" cy="841375"/>
          </a:xfrm>
          <a:prstGeom prst="downArrow">
            <a:avLst/>
          </a:prstGeom>
          <a:solidFill>
            <a:schemeClr val="accent2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943725" y="3181350"/>
            <a:ext cx="768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57A1E"/>
                </a:solidFill>
              </a:rPr>
              <a:t>bulk</a:t>
            </a:r>
            <a:br>
              <a:rPr lang="en-US" i="1" dirty="0" smtClean="0">
                <a:solidFill>
                  <a:srgbClr val="F57A1E"/>
                </a:solidFill>
              </a:rPr>
            </a:br>
            <a:r>
              <a:rPr lang="en-US" i="1" dirty="0" smtClean="0">
                <a:solidFill>
                  <a:srgbClr val="F57A1E"/>
                </a:solidFill>
              </a:rPr>
              <a:t>model</a:t>
            </a:r>
            <a:endParaRPr lang="en-US" i="1" dirty="0">
              <a:solidFill>
                <a:srgbClr val="F57A1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99618" y="6440028"/>
            <a:ext cx="5924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C3959"/>
                </a:solidFill>
              </a:rPr>
              <a:t>Compare: 407 REFEDS R&amp;S after 3+ </a:t>
            </a:r>
            <a:r>
              <a:rPr lang="en-US" i="1" dirty="0" err="1" smtClean="0">
                <a:solidFill>
                  <a:srgbClr val="0C3959"/>
                </a:solidFill>
              </a:rPr>
              <a:t>yrs</a:t>
            </a:r>
            <a:r>
              <a:rPr lang="en-US" i="1" dirty="0" smtClean="0">
                <a:solidFill>
                  <a:srgbClr val="0C3959"/>
                </a:solidFill>
              </a:rPr>
              <a:t>, data: REFEDS, May 17</a:t>
            </a:r>
            <a:endParaRPr lang="en-US" i="1" dirty="0">
              <a:solidFill>
                <a:srgbClr val="0C3959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60728" y="1353066"/>
            <a:ext cx="5111398" cy="2971385"/>
            <a:chOff x="6064308" y="1394460"/>
            <a:chExt cx="5833051" cy="339090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4308" y="1394460"/>
              <a:ext cx="5833051" cy="3390900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rgbClr val="0C3959">
                  <a:alpha val="60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7723181" y="1394460"/>
              <a:ext cx="25895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https://refeds.org/SIRTFI</a:t>
              </a:r>
            </a:p>
          </p:txBody>
        </p:sp>
      </p:grpSp>
      <p:sp>
        <p:nvSpPr>
          <p:cNvPr id="15" name="Content Placeholder 1"/>
          <p:cNvSpPr txBox="1">
            <a:spLocks/>
          </p:cNvSpPr>
          <p:nvPr/>
        </p:nvSpPr>
        <p:spPr>
          <a:xfrm>
            <a:off x="339727" y="4552950"/>
            <a:ext cx="5521323" cy="17526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Adds security contact meta-data in eduGAIN</a:t>
            </a:r>
          </a:p>
          <a:p>
            <a:r>
              <a:rPr lang="en-US" dirty="0" smtClean="0"/>
              <a:t>namespace for Sirtfi Assurance at IANA</a:t>
            </a:r>
          </a:p>
          <a:p>
            <a:r>
              <a:rPr lang="en-US" dirty="0" smtClean="0"/>
              <a:t>with R&amp;S specification: </a:t>
            </a:r>
            <a:br>
              <a:rPr lang="en-US" dirty="0" smtClean="0"/>
            </a:br>
            <a:r>
              <a:rPr lang="en-US" dirty="0" smtClean="0"/>
              <a:t>meets </a:t>
            </a:r>
            <a:r>
              <a:rPr lang="en-US" b="1" dirty="0" smtClean="0"/>
              <a:t>baseline assurance requirements </a:t>
            </a:r>
            <a:br>
              <a:rPr lang="en-US" b="1" dirty="0" smtClean="0"/>
            </a:br>
            <a:r>
              <a:rPr lang="en-US" dirty="0" smtClean="0"/>
              <a:t>and IGTF “assured identifier trust”</a:t>
            </a: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5899618" y="1266824"/>
            <a:ext cx="5844619" cy="156527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You may – or should – have heard of this:</a:t>
            </a:r>
            <a:endParaRPr lang="en-US" dirty="0" smtClean="0"/>
          </a:p>
          <a:p>
            <a:r>
              <a:rPr lang="en-US" dirty="0" smtClean="0"/>
              <a:t>REFEDS, Internet2 </a:t>
            </a:r>
            <a:r>
              <a:rPr lang="en-US" dirty="0" err="1" smtClean="0"/>
              <a:t>TechX</a:t>
            </a:r>
            <a:r>
              <a:rPr lang="en-US" dirty="0" smtClean="0"/>
              <a:t>, ISGC Taipei, TNC, </a:t>
            </a:r>
            <a:br>
              <a:rPr lang="en-US" dirty="0" smtClean="0"/>
            </a:br>
            <a:r>
              <a:rPr lang="en-US" dirty="0" smtClean="0"/>
              <a:t>TF-CSIRT, FIM4R, </a:t>
            </a:r>
            <a:r>
              <a:rPr lang="en-US" dirty="0" err="1" smtClean="0"/>
              <a:t>Kantara</a:t>
            </a:r>
            <a:r>
              <a:rPr lang="en-US" dirty="0" smtClean="0"/>
              <a:t> webinars, …</a:t>
            </a:r>
          </a:p>
          <a:p>
            <a:r>
              <a:rPr lang="en-US" dirty="0" smtClean="0"/>
              <a:t>Used in </a:t>
            </a:r>
            <a:r>
              <a:rPr lang="en-US" dirty="0" err="1" smtClean="0"/>
              <a:t>CyberOps</a:t>
            </a:r>
            <a:r>
              <a:rPr lang="en-US" dirty="0" smtClean="0"/>
              <a:t> role play exercises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9391650" y="3086100"/>
            <a:ext cx="1790700" cy="161925"/>
          </a:xfrm>
          <a:prstGeom prst="rightArrow">
            <a:avLst/>
          </a:prstGeom>
          <a:solidFill>
            <a:schemeClr val="accent2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170459" y="2974756"/>
            <a:ext cx="1275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57A1E"/>
                </a:solidFill>
              </a:rPr>
              <a:t>167 entities</a:t>
            </a:r>
            <a:endParaRPr lang="en-US" i="1" dirty="0">
              <a:solidFill>
                <a:srgbClr val="F57A1E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791200" y="1353066"/>
            <a:ext cx="0" cy="4952484"/>
          </a:xfrm>
          <a:prstGeom prst="line">
            <a:avLst/>
          </a:prstGeom>
          <a:ln>
            <a:solidFill>
              <a:srgbClr val="F57A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56" y="1167260"/>
            <a:ext cx="1720803" cy="182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7191" y="1845574"/>
            <a:ext cx="5686425" cy="421005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30980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11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Incident response process evolution in federations</a:t>
            </a:r>
            <a:endParaRPr lang="en-US" dirty="0"/>
          </a:p>
        </p:txBody>
      </p:sp>
      <p:pic>
        <p:nvPicPr>
          <p:cNvPr id="4" name="Picture 3" descr="roken-comm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89" y="1430001"/>
            <a:ext cx="4157678" cy="173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nter-fed-proc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4" y="3022135"/>
            <a:ext cx="7591425" cy="33945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ight Arrow 7"/>
          <p:cNvSpPr/>
          <p:nvPr/>
        </p:nvSpPr>
        <p:spPr>
          <a:xfrm rot="1800000">
            <a:off x="4857750" y="2486025"/>
            <a:ext cx="1238250" cy="590550"/>
          </a:xfrm>
          <a:prstGeom prst="rightArrow">
            <a:avLst/>
          </a:prstGeom>
          <a:solidFill>
            <a:schemeClr val="accent2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444589" y="3194173"/>
            <a:ext cx="3794035" cy="340058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Challenges</a:t>
            </a:r>
          </a:p>
          <a:p>
            <a:r>
              <a:rPr lang="en-US" dirty="0" smtClean="0"/>
              <a:t>IdP appears outside the service’</a:t>
            </a:r>
            <a:br>
              <a:rPr lang="en-US" dirty="0" smtClean="0"/>
            </a:br>
            <a:r>
              <a:rPr lang="en-US" dirty="0" smtClean="0"/>
              <a:t>security mandate</a:t>
            </a:r>
          </a:p>
          <a:p>
            <a:r>
              <a:rPr lang="en-US" dirty="0" smtClean="0"/>
              <a:t>Lack of contact, or lack of trust</a:t>
            </a:r>
            <a:br>
              <a:rPr lang="en-US" dirty="0" smtClean="0"/>
            </a:br>
            <a:r>
              <a:rPr lang="en-US" dirty="0" smtClean="0"/>
              <a:t>in IdP which is an unknown party</a:t>
            </a:r>
          </a:p>
          <a:p>
            <a:r>
              <a:rPr lang="en-US" dirty="0" smtClean="0"/>
              <a:t>IdP fails to inform other affected</a:t>
            </a:r>
            <a:br>
              <a:rPr lang="en-US" dirty="0" smtClean="0"/>
            </a:br>
            <a:r>
              <a:rPr lang="en-US" dirty="0" smtClean="0"/>
              <a:t>SPs, for fear of leaking data or reputation</a:t>
            </a:r>
          </a:p>
          <a:p>
            <a:r>
              <a:rPr lang="en-US" dirty="0"/>
              <a:t>No established channels of communication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6454864" y="1409699"/>
            <a:ext cx="5508536" cy="161243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Solution</a:t>
            </a:r>
          </a:p>
          <a:p>
            <a:r>
              <a:rPr lang="en-US" dirty="0" smtClean="0"/>
              <a:t>Stronger role for federation operators, as </a:t>
            </a:r>
            <a:br>
              <a:rPr lang="en-US" dirty="0" smtClean="0"/>
            </a:br>
            <a:r>
              <a:rPr lang="en-US" dirty="0" smtClean="0"/>
              <a:t>they are known to both SPs and IdPs</a:t>
            </a:r>
          </a:p>
          <a:p>
            <a:r>
              <a:rPr lang="en-US" dirty="0" smtClean="0"/>
              <a:t>Add hub capability centrally (@ eduGAIN)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2320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and Best Practices </a:t>
            </a:r>
            <a:r>
              <a:rPr lang="en-US" dirty="0" err="1" smtClean="0"/>
              <a:t>Harmonisation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48287" y="3912186"/>
            <a:ext cx="11315924" cy="2100930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F57A1E"/>
                </a:solidFill>
              </a:rPr>
              <a:t>Development of scalable </a:t>
            </a:r>
            <a:r>
              <a:rPr lang="en-US" sz="3600" b="1" dirty="0">
                <a:solidFill>
                  <a:srgbClr val="F57A1E"/>
                </a:solidFill>
              </a:rPr>
              <a:t>policy negotiation mechanisms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57255"/>
            <a:ext cx="3313593" cy="2240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44168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13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agreements in a distributed world: scalable policy mechanisms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8388905" y="3702298"/>
            <a:ext cx="3381990" cy="2426211"/>
            <a:chOff x="6406081" y="2164774"/>
            <a:chExt cx="5635676" cy="4042986"/>
          </a:xfrm>
        </p:grpSpPr>
        <p:sp>
          <p:nvSpPr>
            <p:cNvPr id="7" name="Rectangle 6"/>
            <p:cNvSpPr/>
            <p:nvPr/>
          </p:nvSpPr>
          <p:spPr>
            <a:xfrm>
              <a:off x="6406081" y="2164774"/>
              <a:ext cx="5635676" cy="404298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57A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6406081" y="2164774"/>
              <a:ext cx="5635676" cy="4042986"/>
              <a:chOff x="6304481" y="1738054"/>
              <a:chExt cx="5635676" cy="4042986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6444049" y="2030095"/>
                <a:ext cx="4637901" cy="3750945"/>
                <a:chOff x="6444049" y="2030095"/>
                <a:chExt cx="4637901" cy="3750945"/>
              </a:xfrm>
            </p:grpSpPr>
            <p:pic>
              <p:nvPicPr>
                <p:cNvPr id="13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44049" y="2030095"/>
                  <a:ext cx="4637901" cy="37509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cxnSp>
              <p:nvCxnSpPr>
                <p:cNvPr id="14" name="Straight Arrow Connector 13"/>
                <p:cNvCxnSpPr/>
                <p:nvPr/>
              </p:nvCxnSpPr>
              <p:spPr>
                <a:xfrm flipV="1">
                  <a:off x="7559040" y="2540000"/>
                  <a:ext cx="2834640" cy="690880"/>
                </a:xfrm>
                <a:prstGeom prst="straightConnector1">
                  <a:avLst/>
                </a:prstGeom>
                <a:ln w="127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/>
                <p:cNvCxnSpPr/>
                <p:nvPr/>
              </p:nvCxnSpPr>
              <p:spPr>
                <a:xfrm>
                  <a:off x="7559040" y="3230880"/>
                  <a:ext cx="2103120" cy="325120"/>
                </a:xfrm>
                <a:prstGeom prst="straightConnector1">
                  <a:avLst/>
                </a:prstGeom>
                <a:ln w="127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/>
                <p:cNvCxnSpPr/>
                <p:nvPr/>
              </p:nvCxnSpPr>
              <p:spPr>
                <a:xfrm>
                  <a:off x="7559040" y="3230880"/>
                  <a:ext cx="2834640" cy="1219200"/>
                </a:xfrm>
                <a:prstGeom prst="straightConnector1">
                  <a:avLst/>
                </a:prstGeom>
                <a:ln w="127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/>
                <p:cNvCxnSpPr/>
                <p:nvPr/>
              </p:nvCxnSpPr>
              <p:spPr>
                <a:xfrm>
                  <a:off x="7559040" y="3230880"/>
                  <a:ext cx="2225040" cy="1879600"/>
                </a:xfrm>
                <a:prstGeom prst="straightConnector1">
                  <a:avLst/>
                </a:prstGeom>
                <a:ln w="127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/>
                <p:cNvCxnSpPr/>
                <p:nvPr/>
              </p:nvCxnSpPr>
              <p:spPr>
                <a:xfrm flipV="1">
                  <a:off x="7294880" y="2540000"/>
                  <a:ext cx="3098800" cy="1544320"/>
                </a:xfrm>
                <a:prstGeom prst="straightConnector1">
                  <a:avLst/>
                </a:prstGeom>
                <a:ln w="127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/>
                <p:cNvCxnSpPr/>
                <p:nvPr/>
              </p:nvCxnSpPr>
              <p:spPr>
                <a:xfrm flipV="1">
                  <a:off x="7294880" y="3556000"/>
                  <a:ext cx="2367280" cy="528320"/>
                </a:xfrm>
                <a:prstGeom prst="straightConnector1">
                  <a:avLst/>
                </a:prstGeom>
                <a:ln w="127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/>
                <p:cNvCxnSpPr/>
                <p:nvPr/>
              </p:nvCxnSpPr>
              <p:spPr>
                <a:xfrm>
                  <a:off x="7294880" y="4084320"/>
                  <a:ext cx="3098800" cy="365760"/>
                </a:xfrm>
                <a:prstGeom prst="straightConnector1">
                  <a:avLst/>
                </a:prstGeom>
                <a:ln w="127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/>
                <p:cNvCxnSpPr/>
                <p:nvPr/>
              </p:nvCxnSpPr>
              <p:spPr>
                <a:xfrm>
                  <a:off x="7294880" y="4084320"/>
                  <a:ext cx="2489200" cy="1026160"/>
                </a:xfrm>
                <a:prstGeom prst="straightConnector1">
                  <a:avLst/>
                </a:prstGeom>
                <a:ln w="127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Arrow Connector 21"/>
                <p:cNvCxnSpPr/>
                <p:nvPr/>
              </p:nvCxnSpPr>
              <p:spPr>
                <a:xfrm flipV="1">
                  <a:off x="8300720" y="2540000"/>
                  <a:ext cx="2092960" cy="2372360"/>
                </a:xfrm>
                <a:prstGeom prst="straightConnector1">
                  <a:avLst/>
                </a:prstGeom>
                <a:ln w="127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/>
                <p:cNvCxnSpPr/>
                <p:nvPr/>
              </p:nvCxnSpPr>
              <p:spPr>
                <a:xfrm flipV="1">
                  <a:off x="8300720" y="3556000"/>
                  <a:ext cx="1361440" cy="1356360"/>
                </a:xfrm>
                <a:prstGeom prst="straightConnector1">
                  <a:avLst/>
                </a:prstGeom>
                <a:ln w="127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/>
                <p:cNvCxnSpPr/>
                <p:nvPr/>
              </p:nvCxnSpPr>
              <p:spPr>
                <a:xfrm flipV="1">
                  <a:off x="8300720" y="4450080"/>
                  <a:ext cx="2092960" cy="462280"/>
                </a:xfrm>
                <a:prstGeom prst="straightConnector1">
                  <a:avLst/>
                </a:prstGeom>
                <a:ln w="127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Arrow Connector 24"/>
                <p:cNvCxnSpPr/>
                <p:nvPr/>
              </p:nvCxnSpPr>
              <p:spPr>
                <a:xfrm>
                  <a:off x="8300720" y="4912360"/>
                  <a:ext cx="1483360" cy="198120"/>
                </a:xfrm>
                <a:prstGeom prst="straightConnector1">
                  <a:avLst/>
                </a:prstGeom>
                <a:ln w="127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/>
                <p:cNvCxnSpPr/>
                <p:nvPr/>
              </p:nvCxnSpPr>
              <p:spPr>
                <a:xfrm flipV="1">
                  <a:off x="9326880" y="3556000"/>
                  <a:ext cx="335280" cy="731520"/>
                </a:xfrm>
                <a:prstGeom prst="straightConnector1">
                  <a:avLst/>
                </a:prstGeom>
                <a:ln w="127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/>
                <p:cNvCxnSpPr/>
                <p:nvPr/>
              </p:nvCxnSpPr>
              <p:spPr>
                <a:xfrm flipV="1">
                  <a:off x="9326880" y="2540000"/>
                  <a:ext cx="1066800" cy="1747520"/>
                </a:xfrm>
                <a:prstGeom prst="straightConnector1">
                  <a:avLst/>
                </a:prstGeom>
                <a:ln w="127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/>
                <p:cNvCxnSpPr/>
                <p:nvPr/>
              </p:nvCxnSpPr>
              <p:spPr>
                <a:xfrm>
                  <a:off x="9326880" y="4287520"/>
                  <a:ext cx="1066800" cy="162560"/>
                </a:xfrm>
                <a:prstGeom prst="straightConnector1">
                  <a:avLst/>
                </a:prstGeom>
                <a:ln w="127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/>
                <p:cNvCxnSpPr/>
                <p:nvPr/>
              </p:nvCxnSpPr>
              <p:spPr>
                <a:xfrm>
                  <a:off x="9326880" y="4287520"/>
                  <a:ext cx="457200" cy="822960"/>
                </a:xfrm>
                <a:prstGeom prst="straightConnector1">
                  <a:avLst/>
                </a:prstGeom>
                <a:ln w="127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/>
                <p:cNvCxnSpPr/>
                <p:nvPr/>
              </p:nvCxnSpPr>
              <p:spPr>
                <a:xfrm flipV="1">
                  <a:off x="9098280" y="2540000"/>
                  <a:ext cx="1295400" cy="542607"/>
                </a:xfrm>
                <a:prstGeom prst="straightConnector1">
                  <a:avLst/>
                </a:prstGeom>
                <a:ln w="127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/>
                <p:cNvCxnSpPr/>
                <p:nvPr/>
              </p:nvCxnSpPr>
              <p:spPr>
                <a:xfrm>
                  <a:off x="9098280" y="3082607"/>
                  <a:ext cx="563880" cy="473393"/>
                </a:xfrm>
                <a:prstGeom prst="straightConnector1">
                  <a:avLst/>
                </a:prstGeom>
                <a:ln w="127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Arrow Connector 31"/>
                <p:cNvCxnSpPr/>
                <p:nvPr/>
              </p:nvCxnSpPr>
              <p:spPr>
                <a:xfrm>
                  <a:off x="9098280" y="3082607"/>
                  <a:ext cx="1295400" cy="1367473"/>
                </a:xfrm>
                <a:prstGeom prst="straightConnector1">
                  <a:avLst/>
                </a:prstGeom>
                <a:ln w="127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32"/>
                <p:cNvCxnSpPr/>
                <p:nvPr/>
              </p:nvCxnSpPr>
              <p:spPr>
                <a:xfrm>
                  <a:off x="9098280" y="3082607"/>
                  <a:ext cx="685800" cy="2027873"/>
                </a:xfrm>
                <a:prstGeom prst="straightConnector1">
                  <a:avLst/>
                </a:prstGeom>
                <a:ln w="127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TextBox 9"/>
              <p:cNvSpPr txBox="1"/>
              <p:nvPr/>
            </p:nvSpPr>
            <p:spPr>
              <a:xfrm>
                <a:off x="8240697" y="1738054"/>
                <a:ext cx="1628922" cy="73011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‘</a:t>
                </a:r>
                <a:r>
                  <a:rPr lang="en-US" sz="1600" b="1" dirty="0" smtClean="0">
                    <a:solidFill>
                      <a:srgbClr val="F57A1E"/>
                    </a:solidFill>
                  </a:rPr>
                  <a:t>n</a:t>
                </a:r>
                <a:r>
                  <a:rPr lang="en-US" sz="1600" b="1" dirty="0" smtClean="0"/>
                  <a:t> x </a:t>
                </a:r>
                <a:r>
                  <a:rPr lang="en-US" sz="1600" b="1" dirty="0" smtClean="0">
                    <a:solidFill>
                      <a:srgbClr val="F57A1E"/>
                    </a:solidFill>
                  </a:rPr>
                  <a:t>m</a:t>
                </a:r>
                <a:r>
                  <a:rPr lang="en-US" sz="1600" b="1" dirty="0" smtClean="0"/>
                  <a:t>’</a:t>
                </a:r>
                <a:endParaRPr lang="en-US" sz="1600" b="1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304481" y="2718415"/>
                <a:ext cx="1421504" cy="124450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050" b="1" dirty="0" smtClean="0">
                    <a:solidFill>
                      <a:srgbClr val="0C3959"/>
                    </a:solidFill>
                  </a:rPr>
                  <a:t>IdP</a:t>
                </a:r>
              </a:p>
              <a:p>
                <a:r>
                  <a:rPr lang="en-US" sz="1050" b="1" dirty="0" smtClean="0">
                    <a:solidFill>
                      <a:srgbClr val="0C3959"/>
                    </a:solidFill>
                  </a:rPr>
                  <a:t>Home </a:t>
                </a:r>
                <a:br>
                  <a:rPr lang="en-US" sz="1050" b="1" dirty="0" smtClean="0">
                    <a:solidFill>
                      <a:srgbClr val="0C3959"/>
                    </a:solidFill>
                  </a:rPr>
                </a:br>
                <a:r>
                  <a:rPr lang="en-US" sz="1050" b="1" dirty="0" smtClean="0">
                    <a:solidFill>
                      <a:srgbClr val="0C3959"/>
                    </a:solidFill>
                  </a:rPr>
                  <a:t>Institute</a:t>
                </a:r>
                <a:endParaRPr lang="en-US" sz="1050" b="1" dirty="0">
                  <a:solidFill>
                    <a:srgbClr val="0C3959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9934427" y="2960191"/>
                <a:ext cx="2005730" cy="159296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050" b="1" dirty="0" smtClean="0">
                    <a:solidFill>
                      <a:srgbClr val="0C3959"/>
                    </a:solidFill>
                  </a:rPr>
                  <a:t>SP</a:t>
                </a:r>
              </a:p>
              <a:p>
                <a:pPr algn="r"/>
                <a:r>
                  <a:rPr lang="en-US" sz="1050" b="1" dirty="0" smtClean="0">
                    <a:solidFill>
                      <a:srgbClr val="0C3959"/>
                    </a:solidFill>
                  </a:rPr>
                  <a:t>Collaborative</a:t>
                </a:r>
              </a:p>
              <a:p>
                <a:pPr algn="r"/>
                <a:r>
                  <a:rPr lang="en-US" sz="1050" b="1" dirty="0" smtClean="0">
                    <a:solidFill>
                      <a:srgbClr val="0C3959"/>
                    </a:solidFill>
                  </a:rPr>
                  <a:t>Resource</a:t>
                </a:r>
              </a:p>
              <a:p>
                <a:pPr algn="r"/>
                <a:r>
                  <a:rPr lang="en-US" sz="1050" b="1" dirty="0" smtClean="0">
                    <a:solidFill>
                      <a:srgbClr val="0C3959"/>
                    </a:solidFill>
                  </a:rPr>
                  <a:t>or </a:t>
                </a:r>
                <a:r>
                  <a:rPr lang="en-US" sz="1050" b="1" dirty="0" err="1" smtClean="0">
                    <a:solidFill>
                      <a:srgbClr val="0C3959"/>
                    </a:solidFill>
                  </a:rPr>
                  <a:t>SIte</a:t>
                </a:r>
                <a:endParaRPr lang="en-US" sz="1050" b="1" dirty="0">
                  <a:solidFill>
                    <a:srgbClr val="0C3959"/>
                  </a:solidFill>
                </a:endParaRPr>
              </a:p>
            </p:txBody>
          </p:sp>
        </p:grpSp>
      </p:grpSp>
      <p:cxnSp>
        <p:nvCxnSpPr>
          <p:cNvPr id="35" name="Straight Connector 34"/>
          <p:cNvCxnSpPr/>
          <p:nvPr/>
        </p:nvCxnSpPr>
        <p:spPr>
          <a:xfrm>
            <a:off x="8134350" y="1438275"/>
            <a:ext cx="0" cy="4724400"/>
          </a:xfrm>
          <a:prstGeom prst="line">
            <a:avLst/>
          </a:prstGeom>
          <a:ln>
            <a:solidFill>
              <a:srgbClr val="0C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5"/>
          <p:cNvSpPr txBox="1">
            <a:spLocks/>
          </p:cNvSpPr>
          <p:nvPr/>
        </p:nvSpPr>
        <p:spPr>
          <a:xfrm>
            <a:off x="8388905" y="1477433"/>
            <a:ext cx="3381990" cy="161882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smtClean="0"/>
              <a:t>Collaborations by design have their services distributed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i="1" smtClean="0"/>
              <a:t>and</a:t>
            </a:r>
          </a:p>
          <a:p>
            <a:r>
              <a:rPr lang="en-US" sz="1800" smtClean="0"/>
              <a:t>not that many collaborations are a legal entity</a:t>
            </a:r>
          </a:p>
          <a:p>
            <a:r>
              <a:rPr lang="en-US" sz="1800" smtClean="0"/>
              <a:t>or are not ‘authoritative’ for constituent services</a:t>
            </a:r>
            <a:endParaRPr lang="en-US" sz="1800" dirty="0"/>
          </a:p>
        </p:txBody>
      </p:sp>
      <p:sp>
        <p:nvSpPr>
          <p:cNvPr id="37" name="TextBox 36"/>
          <p:cNvSpPr txBox="1"/>
          <p:nvPr/>
        </p:nvSpPr>
        <p:spPr>
          <a:xfrm>
            <a:off x="515619" y="1534180"/>
            <a:ext cx="7276672" cy="461665"/>
          </a:xfrm>
          <a:prstGeom prst="rect">
            <a:avLst/>
          </a:prstGeom>
          <a:solidFill>
            <a:srgbClr val="FEEEE2"/>
          </a:solidFill>
          <a:ln>
            <a:solidFill>
              <a:srgbClr val="F57A1E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C3959"/>
                </a:solidFill>
              </a:rPr>
              <a:t>Group entities to ease agreements with federations</a:t>
            </a:r>
            <a:endParaRPr lang="en-US" sz="2400" b="1" dirty="0">
              <a:solidFill>
                <a:srgbClr val="0C3959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5619" y="2972435"/>
            <a:ext cx="7276672" cy="461665"/>
          </a:xfrm>
          <a:prstGeom prst="rect">
            <a:avLst/>
          </a:prstGeom>
          <a:solidFill>
            <a:srgbClr val="FEEEE2"/>
          </a:solidFill>
          <a:ln>
            <a:solidFill>
              <a:srgbClr val="F57A1E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C3959"/>
                </a:solidFill>
              </a:rPr>
              <a:t>Define trust framework for Infrastructures – SPs-to-IdPs</a:t>
            </a:r>
            <a:endParaRPr lang="en-US" sz="2400" b="1" dirty="0">
              <a:solidFill>
                <a:srgbClr val="0C3959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5619" y="4881442"/>
            <a:ext cx="7276672" cy="461665"/>
          </a:xfrm>
          <a:prstGeom prst="rect">
            <a:avLst/>
          </a:prstGeom>
          <a:solidFill>
            <a:srgbClr val="FEEEE2"/>
          </a:solidFill>
          <a:ln>
            <a:solidFill>
              <a:srgbClr val="F57A1E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C3959"/>
                </a:solidFill>
              </a:rPr>
              <a:t>Develop policies models </a:t>
            </a:r>
            <a:r>
              <a:rPr lang="en-US" sz="2400" b="1" smtClean="0">
                <a:solidFill>
                  <a:srgbClr val="0C3959"/>
                </a:solidFill>
              </a:rPr>
              <a:t>for SP-IdP Proxy – </a:t>
            </a:r>
            <a:r>
              <a:rPr lang="en-US" sz="2400" b="1" dirty="0" smtClean="0">
                <a:solidFill>
                  <a:srgbClr val="0C3959"/>
                </a:solidFill>
              </a:rPr>
              <a:t>IdPs to SPs</a:t>
            </a:r>
            <a:endParaRPr lang="en-US" sz="2400" b="1" dirty="0">
              <a:solidFill>
                <a:srgbClr val="0C3959"/>
              </a:solidFill>
            </a:endParaRPr>
          </a:p>
        </p:txBody>
      </p:sp>
      <p:sp>
        <p:nvSpPr>
          <p:cNvPr id="40" name="Content Placeholder 1"/>
          <p:cNvSpPr txBox="1">
            <a:spLocks/>
          </p:cNvSpPr>
          <p:nvPr/>
        </p:nvSpPr>
        <p:spPr>
          <a:xfrm>
            <a:off x="515619" y="2096559"/>
            <a:ext cx="7276672" cy="86571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Aim: improve attribute release by IdPs &amp; Federations</a:t>
            </a:r>
          </a:p>
          <a:p>
            <a:r>
              <a:rPr lang="en-US" dirty="0" smtClean="0"/>
              <a:t>Entity Category mechanism: ‘R&amp;S’, DP </a:t>
            </a:r>
            <a:r>
              <a:rPr lang="en-US" dirty="0" err="1" smtClean="0"/>
              <a:t>CoCo</a:t>
            </a:r>
            <a:r>
              <a:rPr lang="en-US" dirty="0" smtClean="0"/>
              <a:t>, Sirtfi, …</a:t>
            </a:r>
          </a:p>
        </p:txBody>
      </p:sp>
      <p:sp>
        <p:nvSpPr>
          <p:cNvPr id="41" name="Content Placeholder 1"/>
          <p:cNvSpPr txBox="1">
            <a:spLocks/>
          </p:cNvSpPr>
          <p:nvPr/>
        </p:nvSpPr>
        <p:spPr>
          <a:xfrm>
            <a:off x="515618" y="3529153"/>
            <a:ext cx="7276673" cy="126410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Framework for Infrastructures to assess back-end SPs</a:t>
            </a:r>
          </a:p>
          <a:p>
            <a:r>
              <a:rPr lang="en-US" sz="2400" dirty="0" smtClean="0"/>
              <a:t>Permit Gateway to assert entity categories with confidence</a:t>
            </a:r>
          </a:p>
          <a:p>
            <a:r>
              <a:rPr lang="en-US" sz="2400" dirty="0" smtClean="0"/>
              <a:t>Readiness survey for </a:t>
            </a:r>
            <a:r>
              <a:rPr lang="en-US" sz="2400" dirty="0"/>
              <a:t>services evaluated with </a:t>
            </a:r>
            <a:r>
              <a:rPr lang="en-US" sz="2400" dirty="0" err="1"/>
              <a:t>HNSciCloud</a:t>
            </a:r>
            <a:r>
              <a:rPr lang="en-US" sz="2400" dirty="0"/>
              <a:t> </a:t>
            </a:r>
            <a:r>
              <a:rPr lang="en-US" sz="2400" dirty="0" smtClean="0"/>
              <a:t>PCP</a:t>
            </a:r>
            <a:endParaRPr lang="en-US" sz="2400" dirty="0"/>
          </a:p>
        </p:txBody>
      </p:sp>
      <p:sp>
        <p:nvSpPr>
          <p:cNvPr id="42" name="Content Placeholder 1"/>
          <p:cNvSpPr txBox="1">
            <a:spLocks/>
          </p:cNvSpPr>
          <p:nvPr/>
        </p:nvSpPr>
        <p:spPr>
          <a:xfrm>
            <a:off x="515617" y="5439833"/>
            <a:ext cx="7276674" cy="865717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Model for service providers that ‘hide’ complexity of all R&amp;E</a:t>
            </a:r>
          </a:p>
          <a:p>
            <a:r>
              <a:rPr lang="en-US" dirty="0" smtClean="0"/>
              <a:t>Through concrete (RCauth.eu) use case &amp; with global review</a:t>
            </a:r>
          </a:p>
        </p:txBody>
      </p:sp>
    </p:spTree>
    <p:extLst>
      <p:ext uri="{BB962C8B-B14F-4D97-AF65-F5344CB8AC3E}">
        <p14:creationId xmlns:p14="http://schemas.microsoft.com/office/powerpoint/2010/main" val="933250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Snctfi</a:t>
            </a:r>
            <a:r>
              <a:rPr lang="en-US" dirty="0" smtClean="0"/>
              <a:t>: aiding Infrastructures achieve policy coherency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45" y="2669374"/>
            <a:ext cx="4051502" cy="3314865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1520" y="6468348"/>
            <a:ext cx="5319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F57A1E"/>
                </a:solidFill>
              </a:rPr>
              <a:t>Graphics inset: Ann Harding and Lukas </a:t>
            </a:r>
            <a:r>
              <a:rPr lang="en-US" sz="1400" i="1" dirty="0" err="1" smtClean="0">
                <a:solidFill>
                  <a:srgbClr val="F57A1E"/>
                </a:solidFill>
              </a:rPr>
              <a:t>Hammerle</a:t>
            </a:r>
            <a:r>
              <a:rPr lang="en-US" sz="1400" i="1" dirty="0" smtClean="0">
                <a:solidFill>
                  <a:srgbClr val="F57A1E"/>
                </a:solidFill>
              </a:rPr>
              <a:t>, GEANT and SWITCH</a:t>
            </a:r>
            <a:endParaRPr lang="en-US" sz="1400" i="1" dirty="0">
              <a:solidFill>
                <a:srgbClr val="F57A1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0890" y="1873065"/>
            <a:ext cx="460251" cy="464173"/>
          </a:xfrm>
          <a:prstGeom prst="rect">
            <a:avLst/>
          </a:prstGeom>
          <a:solidFill>
            <a:srgbClr val="AFB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32102" y="1873066"/>
            <a:ext cx="9719784" cy="461665"/>
          </a:xfrm>
          <a:prstGeom prst="rect">
            <a:avLst/>
          </a:prstGeom>
          <a:solidFill>
            <a:srgbClr val="AFBEC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z="2400" dirty="0">
                <a:solidFill>
                  <a:srgbClr val="0C3959"/>
                </a:solidFill>
              </a:rPr>
              <a:t>Develop </a:t>
            </a:r>
            <a:r>
              <a:rPr lang="en-US" sz="2400" dirty="0" smtClean="0">
                <a:solidFill>
                  <a:srgbClr val="0C3959"/>
                </a:solidFill>
              </a:rPr>
              <a:t>recommendations </a:t>
            </a:r>
            <a:r>
              <a:rPr lang="en-US" sz="2400" dirty="0">
                <a:solidFill>
                  <a:srgbClr val="0C3959"/>
                </a:solidFill>
              </a:rPr>
              <a:t>for </a:t>
            </a:r>
            <a:r>
              <a:rPr lang="en-US" sz="2400" dirty="0" smtClean="0">
                <a:solidFill>
                  <a:srgbClr val="0C3959"/>
                </a:solidFill>
              </a:rPr>
              <a:t>an Infrastructure’s coherent policy set</a:t>
            </a:r>
            <a:endParaRPr lang="en-US" sz="2400" dirty="0">
              <a:solidFill>
                <a:srgbClr val="0C395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23" y="1825722"/>
            <a:ext cx="6388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dirty="0" smtClean="0">
                <a:solidFill>
                  <a:schemeClr val="bg1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sz="3400" dirty="0">
              <a:solidFill>
                <a:schemeClr val="bg1"/>
              </a:solidFill>
              <a:latin typeface="Wingdings" panose="05000000000000000000" pitchFamily="2" charset="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0890" y="1368935"/>
            <a:ext cx="457764" cy="461665"/>
          </a:xfrm>
          <a:prstGeom prst="rect">
            <a:avLst/>
          </a:prstGeom>
          <a:solidFill>
            <a:srgbClr val="AFB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632101" y="1368936"/>
            <a:ext cx="9719784" cy="461665"/>
          </a:xfrm>
          <a:prstGeom prst="rect">
            <a:avLst/>
          </a:prstGeom>
          <a:solidFill>
            <a:srgbClr val="AFBEC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z="2400" dirty="0">
                <a:solidFill>
                  <a:srgbClr val="0C3959"/>
                </a:solidFill>
              </a:rPr>
              <a:t>allow </a:t>
            </a:r>
            <a:r>
              <a:rPr lang="en-US" sz="2400" dirty="0" err="1" smtClean="0">
                <a:solidFill>
                  <a:srgbClr val="0C3959"/>
                </a:solidFill>
              </a:rPr>
              <a:t>SPIdP</a:t>
            </a:r>
            <a:r>
              <a:rPr lang="en-US" sz="2400" dirty="0" smtClean="0">
                <a:solidFill>
                  <a:srgbClr val="0C3959"/>
                </a:solidFill>
              </a:rPr>
              <a:t> Proxies to assert ‘qualities’, categories</a:t>
            </a:r>
            <a:r>
              <a:rPr lang="en-US" sz="2400" dirty="0">
                <a:solidFill>
                  <a:srgbClr val="0C3959"/>
                </a:solidFill>
              </a:rPr>
              <a:t>,</a:t>
            </a:r>
            <a:r>
              <a:rPr lang="en-US" sz="2400" dirty="0" smtClean="0">
                <a:solidFill>
                  <a:srgbClr val="0C3959"/>
                </a:solidFill>
              </a:rPr>
              <a:t> based on assessable trust</a:t>
            </a:r>
            <a:endParaRPr lang="en-US" sz="2400" dirty="0">
              <a:solidFill>
                <a:srgbClr val="0C3959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623" y="1321592"/>
            <a:ext cx="6388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dirty="0" smtClean="0">
                <a:solidFill>
                  <a:schemeClr val="bg1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sz="3400" dirty="0">
              <a:solidFill>
                <a:schemeClr val="bg1"/>
              </a:solidFill>
              <a:latin typeface="Wingdings" panose="05000000000000000000" pitchFamily="2" charset="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7077" y="1383938"/>
            <a:ext cx="1660166" cy="1847635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361077" y="2625759"/>
            <a:ext cx="5990808" cy="1323439"/>
          </a:xfrm>
          <a:prstGeom prst="rect">
            <a:avLst/>
          </a:prstGeom>
          <a:solidFill>
            <a:srgbClr val="ED7D31"/>
          </a:solidFill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C3959"/>
                </a:solidFill>
              </a:rPr>
              <a:t>Snctfi</a:t>
            </a:r>
            <a:r>
              <a:rPr lang="en-US" sz="3200" dirty="0" smtClean="0">
                <a:solidFill>
                  <a:srgbClr val="0C3959"/>
                </a:solidFill>
              </a:rPr>
              <a:t> </a:t>
            </a:r>
            <a:br>
              <a:rPr lang="en-US" sz="3200" dirty="0" smtClean="0">
                <a:solidFill>
                  <a:srgbClr val="0C3959"/>
                </a:solidFill>
              </a:rPr>
            </a:br>
            <a:r>
              <a:rPr lang="en-US" sz="2400" i="1" dirty="0" smtClean="0">
                <a:solidFill>
                  <a:srgbClr val="0C3959"/>
                </a:solidFill>
              </a:rPr>
              <a:t>Scalable </a:t>
            </a:r>
            <a:r>
              <a:rPr lang="en-US" sz="2400" i="1" dirty="0">
                <a:solidFill>
                  <a:srgbClr val="0C3959"/>
                </a:solidFill>
              </a:rPr>
              <a:t>Negotiator for a Community Trust Framework in Federated Infrastructures </a:t>
            </a:r>
          </a:p>
        </p:txBody>
      </p:sp>
      <p:sp>
        <p:nvSpPr>
          <p:cNvPr id="20" name="Content Placeholder 1"/>
          <p:cNvSpPr txBox="1">
            <a:spLocks/>
          </p:cNvSpPr>
          <p:nvPr/>
        </p:nvSpPr>
        <p:spPr>
          <a:xfrm>
            <a:off x="4361077" y="4031673"/>
            <a:ext cx="7276672" cy="2296391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Derived from SCI, the framework on Security for Collaboration among Infrastructures</a:t>
            </a:r>
          </a:p>
          <a:p>
            <a:r>
              <a:rPr lang="en-US" dirty="0" smtClean="0"/>
              <a:t>Complements Sirtfi with requirements on internal consistent policy sets for Infrastructures</a:t>
            </a:r>
          </a:p>
          <a:p>
            <a:r>
              <a:rPr lang="en-US" dirty="0" smtClean="0"/>
              <a:t>Aids Infrastructures to assert </a:t>
            </a:r>
            <a:r>
              <a:rPr lang="en-US" i="1" dirty="0" smtClean="0"/>
              <a:t>existing</a:t>
            </a:r>
            <a:r>
              <a:rPr lang="en-US" dirty="0" smtClean="0"/>
              <a:t> categories to IdPs</a:t>
            </a:r>
            <a:br>
              <a:rPr lang="en-US" dirty="0" smtClean="0"/>
            </a:br>
            <a:r>
              <a:rPr lang="en-US" dirty="0" smtClean="0"/>
              <a:t>REFEDS R&amp;S, Sirtfi, </a:t>
            </a:r>
            <a:r>
              <a:rPr lang="en-US" dirty="0" err="1" smtClean="0"/>
              <a:t>DPCoCo</a:t>
            </a:r>
            <a:r>
              <a:rPr lang="en-US" dirty="0" smtClean="0"/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438776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Snctfi</a:t>
            </a:r>
            <a:r>
              <a:rPr lang="en-US" dirty="0" smtClean="0"/>
              <a:t> infrastructure requirements, a summary</a:t>
            </a:r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5287990"/>
              </p:ext>
            </p:extLst>
          </p:nvPr>
        </p:nvGraphicFramePr>
        <p:xfrm>
          <a:off x="444500" y="1309254"/>
          <a:ext cx="10909300" cy="5091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4791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423269" y="1325742"/>
            <a:ext cx="7514485" cy="907941"/>
          </a:xfrm>
          <a:prstGeom prst="rect">
            <a:avLst/>
          </a:prstGeom>
          <a:solidFill>
            <a:srgbClr val="FABD90"/>
          </a:solidFill>
          <a:ln>
            <a:solidFill>
              <a:srgbClr val="0C3959"/>
            </a:solidFill>
          </a:ln>
        </p:spPr>
        <p:txBody>
          <a:bodyPr wrap="square" rtlCol="0">
            <a:spAutoFit/>
          </a:bodyPr>
          <a:lstStyle/>
          <a:p>
            <a:pPr marL="176213" indent="-1762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C3959"/>
                </a:solidFill>
              </a:rPr>
              <a:t>How can a SP-IdP proxy leverage federation policies?</a:t>
            </a:r>
          </a:p>
          <a:p>
            <a:pPr marL="176213" indent="-1762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C3959"/>
                </a:solidFill>
              </a:rPr>
              <a:t>What are useful design criteria for a scalable service?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scalable policies for </a:t>
            </a:r>
            <a:r>
              <a:rPr lang="en-US" smtClean="0"/>
              <a:t>SP-IdP Proxies </a:t>
            </a:r>
            <a:r>
              <a:rPr lang="en-US" dirty="0" smtClean="0"/>
              <a:t>– the RCauth.eu example</a:t>
            </a:r>
            <a:endParaRPr lang="en-US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231" y="1370247"/>
            <a:ext cx="1629339" cy="818930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 descr="H:\Home\davidg\DutchGrid\CA\RCauth-Pilot-CA\RCauth-eu-logo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186" y="1370247"/>
            <a:ext cx="1639457" cy="81893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23268" y="2372001"/>
            <a:ext cx="11151849" cy="461665"/>
          </a:xfrm>
          <a:prstGeom prst="rect">
            <a:avLst/>
          </a:prstGeom>
          <a:solidFill>
            <a:srgbClr val="FEEEE2"/>
          </a:solidFill>
          <a:ln>
            <a:solidFill>
              <a:srgbClr val="F57A1E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C3959"/>
                </a:solidFill>
              </a:rPr>
              <a:t>Focus on permitting individual access, engaging both federations and Infrastructures</a:t>
            </a:r>
            <a:endParaRPr lang="en-US" sz="2400" b="1" dirty="0">
              <a:solidFill>
                <a:srgbClr val="0C3959"/>
              </a:solidFill>
            </a:endParaRPr>
          </a:p>
        </p:txBody>
      </p:sp>
      <p:sp>
        <p:nvSpPr>
          <p:cNvPr id="31" name="Content Placeholder 1"/>
          <p:cNvSpPr txBox="1">
            <a:spLocks/>
          </p:cNvSpPr>
          <p:nvPr/>
        </p:nvSpPr>
        <p:spPr>
          <a:xfrm>
            <a:off x="423267" y="2847264"/>
            <a:ext cx="11151852" cy="865717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Avoid an opt-in model, or a scheme where specific countries can opt-out or block access</a:t>
            </a:r>
          </a:p>
          <a:p>
            <a:r>
              <a:rPr lang="en-GB" dirty="0" smtClean="0"/>
              <a:t>Allow infrastructures explicitly to operate an IdP of last resort, and recognise its qualities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23266" y="3706630"/>
            <a:ext cx="11151849" cy="461665"/>
          </a:xfrm>
          <a:prstGeom prst="rect">
            <a:avLst/>
          </a:prstGeom>
          <a:solidFill>
            <a:srgbClr val="FEEEE2"/>
          </a:solidFill>
          <a:ln>
            <a:solidFill>
              <a:srgbClr val="F57A1E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C3959"/>
                </a:solidFill>
              </a:rPr>
              <a:t>Meet your (target) infrastructure needs</a:t>
            </a:r>
            <a:endParaRPr lang="en-US" sz="2400" b="1" dirty="0">
              <a:solidFill>
                <a:srgbClr val="0C3959"/>
              </a:solidFill>
            </a:endParaRPr>
          </a:p>
        </p:txBody>
      </p:sp>
      <p:sp>
        <p:nvSpPr>
          <p:cNvPr id="33" name="Content Placeholder 1"/>
          <p:cNvSpPr txBox="1">
            <a:spLocks/>
          </p:cNvSpPr>
          <p:nvPr/>
        </p:nvSpPr>
        <p:spPr>
          <a:xfrm>
            <a:off x="423265" y="4181894"/>
            <a:ext cx="11151852" cy="43285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For cross-infrastructure services, peer review and accreditation significantly helps adoption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23264" y="4583543"/>
            <a:ext cx="11151849" cy="461665"/>
          </a:xfrm>
          <a:prstGeom prst="rect">
            <a:avLst/>
          </a:prstGeom>
          <a:solidFill>
            <a:srgbClr val="FEEEE2"/>
          </a:solidFill>
          <a:ln>
            <a:solidFill>
              <a:srgbClr val="F57A1E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C3959"/>
                </a:solidFill>
              </a:rPr>
              <a:t>Leverage entity categories and assurance profiles</a:t>
            </a:r>
            <a:endParaRPr lang="en-US" sz="2400" b="1" dirty="0">
              <a:solidFill>
                <a:srgbClr val="0C3959"/>
              </a:solidFill>
            </a:endParaRPr>
          </a:p>
        </p:txBody>
      </p:sp>
      <p:sp>
        <p:nvSpPr>
          <p:cNvPr id="35" name="Content Placeholder 1"/>
          <p:cNvSpPr txBox="1">
            <a:spLocks/>
          </p:cNvSpPr>
          <p:nvPr/>
        </p:nvSpPr>
        <p:spPr>
          <a:xfrm>
            <a:off x="423263" y="5058807"/>
            <a:ext cx="11151852" cy="43285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Don’t ask IdPs to do something special just for your gateway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23262" y="5461501"/>
            <a:ext cx="11151849" cy="461665"/>
          </a:xfrm>
          <a:prstGeom prst="rect">
            <a:avLst/>
          </a:prstGeom>
          <a:solidFill>
            <a:srgbClr val="FEEEE2"/>
          </a:solidFill>
          <a:ln>
            <a:solidFill>
              <a:srgbClr val="F57A1E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C3959"/>
                </a:solidFill>
              </a:rPr>
              <a:t>Be ready to deal with a complex, multi-national, and multi-federation reality</a:t>
            </a:r>
            <a:endParaRPr lang="en-US" sz="2400" b="1" dirty="0">
              <a:solidFill>
                <a:srgbClr val="0C3959"/>
              </a:solidFill>
            </a:endParaRPr>
          </a:p>
        </p:txBody>
      </p:sp>
      <p:sp>
        <p:nvSpPr>
          <p:cNvPr id="37" name="Content Placeholder 1"/>
          <p:cNvSpPr txBox="1">
            <a:spLocks/>
          </p:cNvSpPr>
          <p:nvPr/>
        </p:nvSpPr>
        <p:spPr>
          <a:xfrm>
            <a:off x="423261" y="5936765"/>
            <a:ext cx="11151852" cy="43285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Incidental non-compliance needs to be mitigated in your service – use Sirtfi &amp; eduGAIN support</a:t>
            </a:r>
          </a:p>
        </p:txBody>
      </p:sp>
    </p:spTree>
    <p:extLst>
      <p:ext uri="{BB962C8B-B14F-4D97-AF65-F5344CB8AC3E}">
        <p14:creationId xmlns:p14="http://schemas.microsoft.com/office/powerpoint/2010/main" val="3469187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and Best Practices </a:t>
            </a:r>
            <a:r>
              <a:rPr lang="en-US" dirty="0" err="1" smtClean="0"/>
              <a:t>Harmonisation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48287" y="3912186"/>
            <a:ext cx="11315924" cy="2100930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F57A1E"/>
                </a:solidFill>
              </a:rPr>
              <a:t>Accounting </a:t>
            </a:r>
            <a:r>
              <a:rPr lang="en-US" sz="3600" b="1" dirty="0">
                <a:solidFill>
                  <a:srgbClr val="F57A1E"/>
                </a:solidFill>
              </a:rPr>
              <a:t>and the processing of data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" y="1402336"/>
            <a:ext cx="3733224" cy="2245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03057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226560" y="5029200"/>
            <a:ext cx="3637280" cy="1219200"/>
          </a:xfrm>
          <a:prstGeom prst="rect">
            <a:avLst/>
          </a:prstGeom>
          <a:solidFill>
            <a:srgbClr val="FEEE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5"/>
          <p:cNvSpPr>
            <a:spLocks noGrp="1"/>
          </p:cNvSpPr>
          <p:nvPr>
            <p:ph type="body" idx="1"/>
          </p:nvPr>
        </p:nvSpPr>
        <p:spPr>
          <a:xfrm>
            <a:off x="488275" y="1681163"/>
            <a:ext cx="3632505" cy="823912"/>
          </a:xfrm>
          <a:solidFill>
            <a:srgbClr val="F57A1E"/>
          </a:solidFill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AFBEC9"/>
                </a:solidFill>
              </a:rPr>
              <a:t>Protection of personal data in research data</a:t>
            </a:r>
            <a:endParaRPr lang="en-US" sz="2400" dirty="0">
              <a:solidFill>
                <a:srgbClr val="AFBEC9"/>
              </a:solidFill>
            </a:endParaRPr>
          </a:p>
        </p:txBody>
      </p:sp>
      <p:sp>
        <p:nvSpPr>
          <p:cNvPr id="10" name="Content Placeholder 5"/>
          <p:cNvSpPr>
            <a:spLocks noGrp="1"/>
          </p:cNvSpPr>
          <p:nvPr>
            <p:ph sz="half" idx="2"/>
          </p:nvPr>
        </p:nvSpPr>
        <p:spPr>
          <a:xfrm>
            <a:off x="487681" y="2540004"/>
            <a:ext cx="3627119" cy="3700463"/>
          </a:xfrm>
          <a:ln>
            <a:solidFill>
              <a:srgbClr val="F57A1E"/>
            </a:solidFill>
          </a:ln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AFBEC9"/>
                </a:solidFill>
              </a:rPr>
              <a:t>p</a:t>
            </a:r>
            <a:r>
              <a:rPr lang="en-US" i="1" dirty="0" smtClean="0">
                <a:solidFill>
                  <a:srgbClr val="AFBEC9"/>
                </a:solidFill>
              </a:rPr>
              <a:t>atient records</a:t>
            </a:r>
          </a:p>
          <a:p>
            <a:r>
              <a:rPr lang="en-US" i="1" dirty="0">
                <a:solidFill>
                  <a:srgbClr val="AFBEC9"/>
                </a:solidFill>
              </a:rPr>
              <a:t>s</a:t>
            </a:r>
            <a:r>
              <a:rPr lang="en-US" i="1" dirty="0" smtClean="0">
                <a:solidFill>
                  <a:srgbClr val="AFBEC9"/>
                </a:solidFill>
              </a:rPr>
              <a:t>urvey data collation</a:t>
            </a:r>
          </a:p>
          <a:p>
            <a:r>
              <a:rPr lang="en-US" i="1" dirty="0">
                <a:solidFill>
                  <a:srgbClr val="AFBEC9"/>
                </a:solidFill>
              </a:rPr>
              <a:t>b</a:t>
            </a:r>
            <a:r>
              <a:rPr lang="en-US" i="1" dirty="0" smtClean="0">
                <a:solidFill>
                  <a:srgbClr val="AFBEC9"/>
                </a:solidFill>
              </a:rPr>
              <a:t>ig data analytics</a:t>
            </a:r>
          </a:p>
          <a:p>
            <a:r>
              <a:rPr lang="en-US" i="1" dirty="0">
                <a:solidFill>
                  <a:srgbClr val="AFBEC9"/>
                </a:solidFill>
              </a:rPr>
              <a:t>r</a:t>
            </a:r>
            <a:r>
              <a:rPr lang="en-US" i="1" dirty="0" smtClean="0">
                <a:solidFill>
                  <a:srgbClr val="AFBEC9"/>
                </a:solidFill>
              </a:rPr>
              <a:t>esearch data combination</a:t>
            </a:r>
            <a:br>
              <a:rPr lang="en-US" i="1" dirty="0" smtClean="0">
                <a:solidFill>
                  <a:srgbClr val="AFBEC9"/>
                </a:solidFill>
              </a:rPr>
            </a:br>
            <a:endParaRPr lang="en-US" i="1" dirty="0" smtClean="0">
              <a:solidFill>
                <a:srgbClr val="AFBEC9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AFBEC9"/>
                </a:solidFill>
              </a:rPr>
              <a:t>Research Infrastructures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AFBEC9"/>
                </a:solidFill>
              </a:rPr>
              <a:t>Institutional </a:t>
            </a:r>
            <a:br>
              <a:rPr lang="en-US" b="1" dirty="0" smtClean="0">
                <a:solidFill>
                  <a:srgbClr val="AFBEC9"/>
                </a:solidFill>
              </a:rPr>
            </a:br>
            <a:r>
              <a:rPr lang="en-US" b="1" dirty="0" smtClean="0">
                <a:solidFill>
                  <a:srgbClr val="AFBEC9"/>
                </a:solidFill>
              </a:rPr>
              <a:t>Ethical Committees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AFBEC9"/>
                </a:solidFill>
              </a:rPr>
              <a:t>ESFRI Cluster Projects</a:t>
            </a:r>
            <a:endParaRPr lang="en-US" b="1" dirty="0">
              <a:solidFill>
                <a:srgbClr val="AFBEC9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18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the AARC Accounting and Processing of Data task</a:t>
            </a:r>
            <a:endParaRPr lang="en-US" dirty="0"/>
          </a:p>
        </p:txBody>
      </p:sp>
      <p:sp>
        <p:nvSpPr>
          <p:cNvPr id="16" name="Content Placeholder 5"/>
          <p:cNvSpPr>
            <a:spLocks noGrp="1"/>
          </p:cNvSpPr>
          <p:nvPr>
            <p:ph type="body" idx="1"/>
          </p:nvPr>
        </p:nvSpPr>
        <p:spPr>
          <a:xfrm>
            <a:off x="7996585" y="1681163"/>
            <a:ext cx="3642596" cy="823912"/>
          </a:xfrm>
          <a:solidFill>
            <a:srgbClr val="F57A1E"/>
          </a:solidFill>
        </p:spPr>
        <p:txBody>
          <a:bodyPr>
            <a:noAutofit/>
          </a:bodyPr>
          <a:lstStyle/>
          <a:p>
            <a:r>
              <a:rPr lang="en-US" sz="2400" dirty="0"/>
              <a:t>P</a:t>
            </a:r>
            <a:r>
              <a:rPr lang="en-US" sz="2400" dirty="0" smtClean="0"/>
              <a:t>ersonal data processing in accounting &amp; collaboration</a:t>
            </a:r>
            <a:endParaRPr lang="en-US" sz="2400" dirty="0"/>
          </a:p>
        </p:txBody>
      </p:sp>
      <p:sp>
        <p:nvSpPr>
          <p:cNvPr id="17" name="Content Placeholder 5"/>
          <p:cNvSpPr>
            <a:spLocks noGrp="1"/>
          </p:cNvSpPr>
          <p:nvPr>
            <p:ph sz="half" idx="2"/>
          </p:nvPr>
        </p:nvSpPr>
        <p:spPr>
          <a:xfrm>
            <a:off x="7995921" y="2540004"/>
            <a:ext cx="3637279" cy="3700463"/>
          </a:xfrm>
          <a:solidFill>
            <a:srgbClr val="FEEEE2"/>
          </a:solidFill>
          <a:ln>
            <a:solidFill>
              <a:srgbClr val="F57A1E"/>
            </a:solidFill>
          </a:ln>
        </p:spPr>
        <p:txBody>
          <a:bodyPr>
            <a:normAutofit/>
          </a:bodyPr>
          <a:lstStyle/>
          <a:p>
            <a:r>
              <a:rPr lang="en-US" i="1" dirty="0" smtClean="0"/>
              <a:t>collection of usage data</a:t>
            </a:r>
            <a:br>
              <a:rPr lang="en-US" i="1" dirty="0" smtClean="0"/>
            </a:br>
            <a:r>
              <a:rPr lang="en-US" i="1" dirty="0" smtClean="0"/>
              <a:t>in RIs and e-Infrastructures</a:t>
            </a:r>
          </a:p>
          <a:p>
            <a:r>
              <a:rPr lang="en-US" i="1" dirty="0"/>
              <a:t>c</a:t>
            </a:r>
            <a:r>
              <a:rPr lang="en-US" i="1" dirty="0" smtClean="0"/>
              <a:t>orrelating resource usage </a:t>
            </a:r>
            <a:br>
              <a:rPr lang="en-US" i="1" dirty="0" smtClean="0"/>
            </a:br>
            <a:r>
              <a:rPr lang="en-US" i="1" dirty="0" smtClean="0"/>
              <a:t>to people and groups</a:t>
            </a:r>
          </a:p>
          <a:p>
            <a:r>
              <a:rPr lang="en-US" i="1" dirty="0"/>
              <a:t>c</a:t>
            </a:r>
            <a:r>
              <a:rPr lang="en-US" i="1" dirty="0" smtClean="0"/>
              <a:t>ollate usage data across countries and continents</a:t>
            </a:r>
          </a:p>
          <a:p>
            <a:r>
              <a:rPr lang="en-US" i="1" dirty="0"/>
              <a:t>p</a:t>
            </a:r>
            <a:r>
              <a:rPr lang="en-US" i="1" dirty="0" smtClean="0"/>
              <a:t>ersonal data used for incident response</a:t>
            </a:r>
          </a:p>
          <a:p>
            <a:pPr marL="0" indent="0">
              <a:buNone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AARC targeted work item</a:t>
            </a:r>
            <a:endParaRPr lang="en-US" b="1" dirty="0"/>
          </a:p>
        </p:txBody>
      </p:sp>
      <p:sp>
        <p:nvSpPr>
          <p:cNvPr id="18" name="Content Placeholder 5"/>
          <p:cNvSpPr>
            <a:spLocks noGrp="1"/>
          </p:cNvSpPr>
          <p:nvPr>
            <p:ph type="body" idx="1"/>
          </p:nvPr>
        </p:nvSpPr>
        <p:spPr>
          <a:xfrm>
            <a:off x="4227295" y="1681163"/>
            <a:ext cx="3652686" cy="823912"/>
          </a:xfrm>
          <a:solidFill>
            <a:srgbClr val="F57A1E"/>
          </a:solidFill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AFBEC9"/>
                </a:solidFill>
              </a:rPr>
              <a:t>User attribute release by federated </a:t>
            </a:r>
            <a:r>
              <a:rPr lang="en-US" sz="2400" dirty="0" err="1" smtClean="0">
                <a:solidFill>
                  <a:srgbClr val="AFBEC9"/>
                </a:solidFill>
              </a:rPr>
              <a:t>organisations</a:t>
            </a:r>
            <a:endParaRPr lang="en-US" sz="2400" dirty="0">
              <a:solidFill>
                <a:srgbClr val="AFBEC9"/>
              </a:solidFill>
            </a:endParaRPr>
          </a:p>
        </p:txBody>
      </p:sp>
      <p:sp>
        <p:nvSpPr>
          <p:cNvPr id="19" name="Content Placeholder 5"/>
          <p:cNvSpPr>
            <a:spLocks noGrp="1"/>
          </p:cNvSpPr>
          <p:nvPr>
            <p:ph sz="half" idx="2"/>
          </p:nvPr>
        </p:nvSpPr>
        <p:spPr>
          <a:xfrm>
            <a:off x="4226561" y="2540004"/>
            <a:ext cx="3647439" cy="3700463"/>
          </a:xfrm>
          <a:ln>
            <a:solidFill>
              <a:srgbClr val="F57A1E"/>
            </a:solidFill>
          </a:ln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AFBEC9"/>
                </a:solidFill>
              </a:rPr>
              <a:t>i</a:t>
            </a:r>
            <a:r>
              <a:rPr lang="en-US" i="1" dirty="0" smtClean="0">
                <a:solidFill>
                  <a:srgbClr val="AFBEC9"/>
                </a:solidFill>
              </a:rPr>
              <a:t>nstitutional IdP attributes</a:t>
            </a:r>
          </a:p>
          <a:p>
            <a:r>
              <a:rPr lang="en-US" i="1" dirty="0" smtClean="0">
                <a:solidFill>
                  <a:srgbClr val="AFBEC9"/>
                </a:solidFill>
              </a:rPr>
              <a:t>GEANT DP </a:t>
            </a:r>
            <a:r>
              <a:rPr lang="en-US" i="1" dirty="0" err="1" smtClean="0">
                <a:solidFill>
                  <a:srgbClr val="AFBEC9"/>
                </a:solidFill>
              </a:rPr>
              <a:t>CoCo</a:t>
            </a:r>
            <a:r>
              <a:rPr lang="en-US" i="1" dirty="0" smtClean="0">
                <a:solidFill>
                  <a:srgbClr val="AFBEC9"/>
                </a:solidFill>
              </a:rPr>
              <a:t>*</a:t>
            </a:r>
          </a:p>
          <a:p>
            <a:r>
              <a:rPr lang="en-US" i="1" dirty="0" smtClean="0">
                <a:solidFill>
                  <a:srgbClr val="AFBEC9"/>
                </a:solidFill>
              </a:rPr>
              <a:t>minimal release in eduGAIN</a:t>
            </a:r>
          </a:p>
          <a:p>
            <a:r>
              <a:rPr lang="en-US" i="1" dirty="0" smtClean="0">
                <a:solidFill>
                  <a:srgbClr val="AFBEC9"/>
                </a:solidFill>
              </a:rPr>
              <a:t>REFEDS </a:t>
            </a:r>
            <a:br>
              <a:rPr lang="en-US" i="1" dirty="0" smtClean="0">
                <a:solidFill>
                  <a:srgbClr val="AFBEC9"/>
                </a:solidFill>
              </a:rPr>
            </a:br>
            <a:r>
              <a:rPr lang="en-US" i="1" dirty="0" smtClean="0">
                <a:solidFill>
                  <a:srgbClr val="AFBEC9"/>
                </a:solidFill>
              </a:rPr>
              <a:t>Research &amp; Scholarship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AFBEC9"/>
                </a:solidFill>
              </a:rPr>
              <a:t>REFEDS, GEANT4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i="1" dirty="0"/>
              <a:t>c</a:t>
            </a:r>
            <a:r>
              <a:rPr lang="en-US" i="1" dirty="0" smtClean="0"/>
              <a:t>ommunity management</a:t>
            </a:r>
          </a:p>
          <a:p>
            <a:pPr marL="0" indent="0">
              <a:buNone/>
            </a:pPr>
            <a:r>
              <a:rPr lang="en-US" b="1" dirty="0" smtClean="0"/>
              <a:t>Joint RIs, EIs and AARC work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899919" y="6390640"/>
            <a:ext cx="724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F57A1E"/>
                </a:solidFill>
              </a:rPr>
              <a:t>* GEANT Data Protection Code </a:t>
            </a:r>
            <a:r>
              <a:rPr lang="en-US" sz="1400" i="1" dirty="0">
                <a:solidFill>
                  <a:srgbClr val="F57A1E"/>
                </a:solidFill>
              </a:rPr>
              <a:t>of Conduct – see </a:t>
            </a:r>
            <a:r>
              <a:rPr lang="en-US" sz="1400" i="1" dirty="0" smtClean="0">
                <a:solidFill>
                  <a:srgbClr val="F57A1E"/>
                </a:solidFill>
              </a:rPr>
              <a:t/>
            </a:r>
            <a:br>
              <a:rPr lang="en-US" sz="1400" i="1" dirty="0" smtClean="0">
                <a:solidFill>
                  <a:srgbClr val="F57A1E"/>
                </a:solidFill>
              </a:rPr>
            </a:br>
            <a:r>
              <a:rPr lang="en-US" sz="1400" i="1" dirty="0" smtClean="0">
                <a:solidFill>
                  <a:srgbClr val="F57A1E"/>
                </a:solidFill>
              </a:rPr>
              <a:t>http</a:t>
            </a:r>
            <a:r>
              <a:rPr lang="en-US" sz="1400" i="1" dirty="0">
                <a:solidFill>
                  <a:srgbClr val="F57A1E"/>
                </a:solidFill>
              </a:rPr>
              <a:t>://geant3plus.archive.geant.net//uri/dataprotection-code-of-conduct/v1/Pages/default.aspx</a:t>
            </a:r>
          </a:p>
        </p:txBody>
      </p:sp>
    </p:spTree>
    <p:extLst>
      <p:ext uri="{BB962C8B-B14F-4D97-AF65-F5344CB8AC3E}">
        <p14:creationId xmlns:p14="http://schemas.microsoft.com/office/powerpoint/2010/main" val="3810273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must share – that’s what collaboration and joint services are about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6028927"/>
              </p:ext>
            </p:extLst>
          </p:nvPr>
        </p:nvGraphicFramePr>
        <p:xfrm>
          <a:off x="482969" y="2760815"/>
          <a:ext cx="11214100" cy="3609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674" y="1318836"/>
            <a:ext cx="962395" cy="1339308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8"/>
          <p:cNvSpPr txBox="1">
            <a:spLocks/>
          </p:cNvSpPr>
          <p:nvPr/>
        </p:nvSpPr>
        <p:spPr>
          <a:xfrm>
            <a:off x="487681" y="1324339"/>
            <a:ext cx="9961244" cy="1247412"/>
          </a:xfrm>
          <a:prstGeom prst="rect">
            <a:avLst/>
          </a:prstGeom>
          <a:solidFill>
            <a:srgbClr val="FABD90"/>
          </a:solidFill>
          <a:ln>
            <a:solidFill>
              <a:srgbClr val="0C3959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smtClean="0"/>
              <a:t>Data collection necessary</a:t>
            </a:r>
            <a:r>
              <a:rPr lang="en-US" sz="2400" i="1" dirty="0" smtClean="0"/>
              <a:t> </a:t>
            </a:r>
            <a:r>
              <a:rPr lang="en-US" sz="2400" b="1" dirty="0" smtClean="0"/>
              <a:t>for ‘legitimate interests’ for Research and e-Infra</a:t>
            </a:r>
          </a:p>
          <a:p>
            <a:r>
              <a:rPr lang="en-US" sz="2000" dirty="0"/>
              <a:t>J</a:t>
            </a:r>
            <a:r>
              <a:rPr lang="en-US" sz="2000" dirty="0" smtClean="0"/>
              <a:t>ustification of </a:t>
            </a:r>
            <a:r>
              <a:rPr lang="en-US" sz="2000" b="1" dirty="0" smtClean="0"/>
              <a:t>global </a:t>
            </a:r>
            <a:r>
              <a:rPr lang="en-US" sz="2000" dirty="0" smtClean="0"/>
              <a:t>resource use, with infrastructures collecting data collaboratively</a:t>
            </a:r>
            <a:endParaRPr lang="en-US" sz="2000" dirty="0"/>
          </a:p>
          <a:p>
            <a:r>
              <a:rPr lang="en-US" sz="2000" dirty="0" smtClean="0"/>
              <a:t>Operational purposes: fault finding, researcher support, Incident response</a:t>
            </a:r>
          </a:p>
        </p:txBody>
      </p:sp>
    </p:spTree>
    <p:extLst>
      <p:ext uri="{BB962C8B-B14F-4D97-AF65-F5344CB8AC3E}">
        <p14:creationId xmlns:p14="http://schemas.microsoft.com/office/powerpoint/2010/main" val="3221779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From the present …</a:t>
            </a:r>
            <a:endParaRPr lang="en-GB" dirty="0"/>
          </a:p>
        </p:txBody>
      </p:sp>
      <p:grpSp>
        <p:nvGrpSpPr>
          <p:cNvPr id="22" name="Group 21"/>
          <p:cNvGrpSpPr/>
          <p:nvPr/>
        </p:nvGrpSpPr>
        <p:grpSpPr>
          <a:xfrm>
            <a:off x="624114" y="1412689"/>
            <a:ext cx="5464629" cy="2358272"/>
            <a:chOff x="4579257" y="3265714"/>
            <a:chExt cx="7276769" cy="3140305"/>
          </a:xfrm>
        </p:grpSpPr>
        <p:sp>
          <p:nvSpPr>
            <p:cNvPr id="21" name="Rectangle 20"/>
            <p:cNvSpPr/>
            <p:nvPr/>
          </p:nvSpPr>
          <p:spPr>
            <a:xfrm>
              <a:off x="4579257" y="3265714"/>
              <a:ext cx="7276769" cy="3140305"/>
            </a:xfrm>
            <a:prstGeom prst="rect">
              <a:avLst/>
            </a:prstGeom>
            <a:solidFill>
              <a:schemeClr val="bg1"/>
            </a:solidFill>
            <a:effectLst>
              <a:glow rad="101600">
                <a:srgbClr val="0C3959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673600" y="3332594"/>
              <a:ext cx="7182426" cy="2943959"/>
              <a:chOff x="87898" y="1452990"/>
              <a:chExt cx="11768128" cy="4823562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62140" y="3916949"/>
                <a:ext cx="2866736" cy="2165605"/>
              </a:xfrm>
              <a:prstGeom prst="rect">
                <a:avLst/>
              </a:prstGeom>
              <a:solidFill>
                <a:srgbClr val="FEEEE2"/>
              </a:solidFill>
            </p:spPr>
            <p:txBody>
              <a:bodyPr wrap="square">
                <a:spAutoFit/>
              </a:bodyPr>
              <a:lstStyle/>
              <a:p>
                <a:pPr lvl="0" defTabSz="685800">
                  <a:lnSpc>
                    <a:spcPct val="90000"/>
                  </a:lnSpc>
                </a:pPr>
                <a:r>
                  <a:rPr lang="en-GB" sz="900" b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Baseline Assurance</a:t>
                </a: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GB" sz="8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known </a:t>
                </a:r>
                <a:r>
                  <a:rPr lang="en-GB" sz="800" dirty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individual </a:t>
                </a: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GB" sz="800" dirty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Persistent </a:t>
                </a:r>
                <a:r>
                  <a:rPr lang="en-GB" sz="8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identifiers</a:t>
                </a:r>
                <a:endParaRPr lang="fi-FI" sz="800" dirty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GB" sz="800" dirty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Documented </a:t>
                </a:r>
                <a:r>
                  <a:rPr lang="en-GB" sz="8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vetting</a:t>
                </a:r>
                <a:endParaRPr lang="fi-FI" sz="800" dirty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GB" sz="800" dirty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Password </a:t>
                </a:r>
                <a:r>
                  <a:rPr lang="en-GB" sz="8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authenticator</a:t>
                </a:r>
                <a:endParaRPr lang="fi-FI" sz="800" dirty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GB" sz="8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Fresh status attribute</a:t>
                </a:r>
                <a:endParaRPr lang="fi-FI" sz="800" dirty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GB" sz="8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Self-assessment</a:t>
                </a:r>
                <a:endParaRPr lang="en-GB" sz="800" dirty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5879" y="4574415"/>
                <a:ext cx="1139808" cy="758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Content Placeholder 1"/>
              <p:cNvSpPr txBox="1">
                <a:spLocks/>
              </p:cNvSpPr>
              <p:nvPr/>
            </p:nvSpPr>
            <p:spPr>
              <a:xfrm>
                <a:off x="804090" y="1453857"/>
                <a:ext cx="2496235" cy="179849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1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3F5E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800" b="1" dirty="0" smtClean="0"/>
                  <a:t>‘low-risk’ use cases</a:t>
                </a:r>
              </a:p>
              <a:p>
                <a:pPr marL="0" indent="0">
                  <a:buNone/>
                </a:pPr>
                <a:r>
                  <a:rPr lang="en-US" sz="800" dirty="0" smtClean="0"/>
                  <a:t/>
                </a:r>
                <a:br>
                  <a:rPr lang="en-US" sz="800" dirty="0" smtClean="0"/>
                </a:br>
                <a:r>
                  <a:rPr lang="en-US" sz="800" dirty="0" smtClean="0"/>
                  <a:t>few unalienable expectations by research and collaborative services</a:t>
                </a:r>
              </a:p>
            </p:txBody>
          </p:sp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898" y="4771844"/>
                <a:ext cx="391114" cy="545754"/>
              </a:xfrm>
              <a:prstGeom prst="rect">
                <a:avLst/>
              </a:prstGeom>
              <a:noFill/>
              <a:ln>
                <a:noFill/>
              </a:ln>
              <a:effectLst>
                <a:glow rad="101600">
                  <a:srgbClr val="0C3959">
                    <a:alpha val="60000"/>
                  </a:srgb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Content Placeholder 1"/>
              <p:cNvSpPr txBox="1">
                <a:spLocks/>
              </p:cNvSpPr>
              <p:nvPr/>
            </p:nvSpPr>
            <p:spPr>
              <a:xfrm>
                <a:off x="4749685" y="1462511"/>
                <a:ext cx="3071200" cy="179849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1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3F5E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800" b="1" dirty="0" smtClean="0"/>
                  <a:t>generic </a:t>
                </a:r>
                <a:br>
                  <a:rPr lang="en-US" sz="800" b="1" dirty="0" smtClean="0"/>
                </a:br>
                <a:r>
                  <a:rPr lang="en-US" sz="800" b="1" dirty="0" smtClean="0"/>
                  <a:t>e-Infrastructure services</a:t>
                </a:r>
              </a:p>
              <a:p>
                <a:pPr marL="0" indent="0">
                  <a:buNone/>
                </a:pPr>
                <a:r>
                  <a:rPr lang="en-US" sz="800" dirty="0" smtClean="0"/>
                  <a:t>access to common compute and data services that do not hold sensitive personal data</a:t>
                </a:r>
              </a:p>
            </p:txBody>
          </p:sp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25986" y="4574415"/>
                <a:ext cx="526940" cy="758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Content Placeholder 1"/>
              <p:cNvSpPr txBox="1">
                <a:spLocks/>
              </p:cNvSpPr>
              <p:nvPr/>
            </p:nvSpPr>
            <p:spPr>
              <a:xfrm>
                <a:off x="8758876" y="1452990"/>
                <a:ext cx="3071200" cy="179849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1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3F5E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800" b="1" dirty="0" smtClean="0"/>
                  <a:t>protection of sensitive</a:t>
                </a:r>
                <a:br>
                  <a:rPr lang="en-US" sz="800" b="1" dirty="0" smtClean="0"/>
                </a:br>
                <a:r>
                  <a:rPr lang="en-US" sz="800" b="1" dirty="0" smtClean="0"/>
                  <a:t>resources</a:t>
                </a:r>
              </a:p>
              <a:p>
                <a:pPr marL="0" indent="0">
                  <a:buNone/>
                </a:pPr>
                <a:r>
                  <a:rPr lang="en-US" sz="800" dirty="0" smtClean="0"/>
                  <a:t>access to data of real people, where positive ID of researchers and 2-factor authentication is needed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770584" y="3916949"/>
                <a:ext cx="3029400" cy="2165605"/>
              </a:xfrm>
              <a:prstGeom prst="rect">
                <a:avLst/>
              </a:prstGeom>
              <a:solidFill>
                <a:srgbClr val="FEEEE2"/>
              </a:solidFill>
            </p:spPr>
            <p:txBody>
              <a:bodyPr wrap="square">
                <a:spAutoFit/>
              </a:bodyPr>
              <a:lstStyle/>
              <a:p>
                <a:pPr lvl="0" defTabSz="685800">
                  <a:lnSpc>
                    <a:spcPct val="90000"/>
                  </a:lnSpc>
                </a:pPr>
                <a:r>
                  <a:rPr lang="en-GB" sz="900" b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Slice includes:</a:t>
                </a: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US" sz="8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assumed ID vetting</a:t>
                </a:r>
                <a:br>
                  <a:rPr lang="en-US" sz="8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en-US" sz="800" i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‘</a:t>
                </a:r>
                <a:r>
                  <a:rPr lang="en-US" sz="800" i="1" dirty="0" err="1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Kantara</a:t>
                </a:r>
                <a:r>
                  <a:rPr lang="en-US" sz="800" i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LoA2’, </a:t>
                </a:r>
                <a:r>
                  <a:rPr lang="en-US" sz="800" dirty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‘</a:t>
                </a:r>
                <a:r>
                  <a:rPr lang="en-US" sz="800" i="1" dirty="0" err="1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eIDAS</a:t>
                </a:r>
                <a:r>
                  <a:rPr lang="en-US" sz="800" i="1" dirty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low’, </a:t>
                </a:r>
                <a:r>
                  <a:rPr lang="en-US" sz="800" i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or ‘IGTF BIRCH’</a:t>
                </a:r>
                <a:endParaRPr lang="en-US" sz="800" dirty="0" smtClean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US" sz="8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Good entropy passwords</a:t>
                </a: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GB" sz="8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Affiliation freshness </a:t>
                </a:r>
                <a:br>
                  <a:rPr lang="en-GB" sz="8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en-GB" sz="8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better than 1 month</a:t>
                </a:r>
                <a:endParaRPr lang="en-GB" sz="800" dirty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8732929" y="3916949"/>
                <a:ext cx="3123097" cy="2165605"/>
              </a:xfrm>
              <a:prstGeom prst="rect">
                <a:avLst/>
              </a:prstGeom>
              <a:solidFill>
                <a:srgbClr val="FEEEE2"/>
              </a:solidFill>
            </p:spPr>
            <p:txBody>
              <a:bodyPr wrap="square">
                <a:spAutoFit/>
              </a:bodyPr>
              <a:lstStyle/>
              <a:p>
                <a:pPr lvl="0" defTabSz="685800">
                  <a:lnSpc>
                    <a:spcPct val="90000"/>
                  </a:lnSpc>
                </a:pPr>
                <a:r>
                  <a:rPr lang="en-GB" sz="900" b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Slice includes:</a:t>
                </a: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US" sz="8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Verified ID vetting</a:t>
                </a:r>
                <a:br>
                  <a:rPr lang="en-US" sz="8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en-US" sz="8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‘</a:t>
                </a:r>
                <a:r>
                  <a:rPr lang="en-US" sz="800" i="1" dirty="0" err="1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eIDAS</a:t>
                </a:r>
                <a:r>
                  <a:rPr lang="en-US" sz="800" i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substantial’, ‘</a:t>
                </a:r>
                <a:r>
                  <a:rPr lang="en-US" sz="800" i="1" dirty="0" err="1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Kantara</a:t>
                </a:r>
                <a:r>
                  <a:rPr lang="en-US" sz="800" i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LoA3’</a:t>
                </a:r>
                <a:endParaRPr lang="en-US" sz="800" dirty="0" smtClean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US" sz="8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Multi-factor authenticator</a:t>
                </a:r>
                <a:br>
                  <a:rPr lang="en-US" sz="8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en-US" sz="8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/>
                </a:r>
                <a:br>
                  <a:rPr lang="en-US" sz="8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endParaRPr lang="en-US" sz="800" dirty="0" smtClean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3671187" y="1569027"/>
                <a:ext cx="0" cy="4707525"/>
              </a:xfrm>
              <a:prstGeom prst="line">
                <a:avLst/>
              </a:prstGeom>
              <a:ln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7969558" y="1569027"/>
                <a:ext cx="0" cy="4707525"/>
              </a:xfrm>
              <a:prstGeom prst="line">
                <a:avLst/>
              </a:prstGeom>
              <a:ln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Down Arrow 17"/>
              <p:cNvSpPr/>
              <p:nvPr/>
            </p:nvSpPr>
            <p:spPr>
              <a:xfrm>
                <a:off x="1569031" y="3429000"/>
                <a:ext cx="966355" cy="155864"/>
              </a:xfrm>
              <a:prstGeom prst="downArrow">
                <a:avLst/>
              </a:prstGeom>
              <a:solidFill>
                <a:schemeClr val="accent2"/>
              </a:solidFill>
              <a:ln>
                <a:solidFill>
                  <a:srgbClr val="0C3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19" name="Down Arrow 18"/>
              <p:cNvSpPr/>
              <p:nvPr/>
            </p:nvSpPr>
            <p:spPr>
              <a:xfrm>
                <a:off x="5802108" y="3429000"/>
                <a:ext cx="966355" cy="155864"/>
              </a:xfrm>
              <a:prstGeom prst="downArrow">
                <a:avLst/>
              </a:prstGeom>
              <a:solidFill>
                <a:schemeClr val="accent2"/>
              </a:solidFill>
              <a:ln>
                <a:solidFill>
                  <a:srgbClr val="0C3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20" name="Down Arrow 19"/>
              <p:cNvSpPr/>
              <p:nvPr/>
            </p:nvSpPr>
            <p:spPr>
              <a:xfrm>
                <a:off x="9811298" y="3429000"/>
                <a:ext cx="966355" cy="155864"/>
              </a:xfrm>
              <a:prstGeom prst="downArrow">
                <a:avLst/>
              </a:prstGeom>
              <a:solidFill>
                <a:schemeClr val="accent2"/>
              </a:solidFill>
              <a:ln>
                <a:solidFill>
                  <a:srgbClr val="0C3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8255685" y="2368595"/>
            <a:ext cx="3294289" cy="1980224"/>
            <a:chOff x="5965825" y="2832100"/>
            <a:chExt cx="5778412" cy="3473450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5825" y="2832100"/>
              <a:ext cx="5778412" cy="3473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Down Arrow 24"/>
            <p:cNvSpPr/>
            <p:nvPr/>
          </p:nvSpPr>
          <p:spPr>
            <a:xfrm>
              <a:off x="6915150" y="3248025"/>
              <a:ext cx="114300" cy="841375"/>
            </a:xfrm>
            <a:prstGeom prst="downArrow">
              <a:avLst/>
            </a:prstGeom>
            <a:solidFill>
              <a:schemeClr val="accent2"/>
            </a:solidFill>
            <a:ln>
              <a:solidFill>
                <a:srgbClr val="0C3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943726" y="3181349"/>
              <a:ext cx="948132" cy="7558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 smtClean="0">
                  <a:solidFill>
                    <a:srgbClr val="F57A1E"/>
                  </a:solidFill>
                </a:rPr>
                <a:t>bulk</a:t>
              </a:r>
              <a:br>
                <a:rPr lang="en-US" sz="1050" i="1" dirty="0" smtClean="0">
                  <a:solidFill>
                    <a:srgbClr val="F57A1E"/>
                  </a:solidFill>
                </a:rPr>
              </a:br>
              <a:r>
                <a:rPr lang="en-US" sz="1050" i="1" dirty="0" smtClean="0">
                  <a:solidFill>
                    <a:srgbClr val="F57A1E"/>
                  </a:solidFill>
                </a:rPr>
                <a:t>model</a:t>
              </a:r>
              <a:endParaRPr lang="en-US" sz="1050" i="1" dirty="0">
                <a:solidFill>
                  <a:srgbClr val="F57A1E"/>
                </a:solidFill>
              </a:endParaRPr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9391650" y="3086100"/>
              <a:ext cx="1790700" cy="161925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rgbClr val="0C3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170459" y="2974757"/>
              <a:ext cx="1493617" cy="458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 smtClean="0">
                  <a:solidFill>
                    <a:srgbClr val="F57A1E"/>
                  </a:solidFill>
                </a:rPr>
                <a:t>167 entities</a:t>
              </a:r>
              <a:endParaRPr lang="en-US" sz="1050" i="1" dirty="0">
                <a:solidFill>
                  <a:srgbClr val="F57A1E"/>
                </a:solidFill>
              </a:endParaRPr>
            </a:p>
          </p:txBody>
        </p:sp>
      </p:grpSp>
      <p:pic>
        <p:nvPicPr>
          <p:cNvPr id="30" name="Picture 29" descr="nter-fed-proc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589" y="1126887"/>
            <a:ext cx="2895519" cy="1294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372" y="1462914"/>
            <a:ext cx="1843935" cy="1475149"/>
          </a:xfrm>
          <a:prstGeom prst="rect">
            <a:avLst/>
          </a:prstGeom>
          <a:effectLst>
            <a:glow rad="101600">
              <a:srgbClr val="F57A1E">
                <a:alpha val="60000"/>
              </a:srgbClr>
            </a:glow>
          </a:effec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515" y="4478347"/>
            <a:ext cx="2237193" cy="1830430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723" y="3620824"/>
            <a:ext cx="1660166" cy="1847635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5861" y="4071604"/>
            <a:ext cx="4398239" cy="1959666"/>
          </a:xfrm>
          <a:prstGeom prst="rect">
            <a:avLst/>
          </a:prstGeom>
          <a:effectLst>
            <a:glow rad="101600">
              <a:srgbClr val="F57A1E">
                <a:alpha val="60000"/>
              </a:srgbClr>
            </a:glo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12553" y="4034382"/>
            <a:ext cx="1914199" cy="2718360"/>
          </a:xfrm>
          <a:prstGeom prst="rect">
            <a:avLst/>
          </a:prstGeom>
          <a:effectLst>
            <a:glow rad="101600">
              <a:srgbClr val="0C3959">
                <a:alpha val="60000"/>
              </a:srgbClr>
            </a:glow>
          </a:effectLst>
        </p:spPr>
      </p:pic>
      <p:grpSp>
        <p:nvGrpSpPr>
          <p:cNvPr id="35" name="Group 34"/>
          <p:cNvGrpSpPr/>
          <p:nvPr/>
        </p:nvGrpSpPr>
        <p:grpSpPr>
          <a:xfrm>
            <a:off x="7044678" y="5683516"/>
            <a:ext cx="2422014" cy="1060647"/>
            <a:chOff x="127000" y="1156682"/>
            <a:chExt cx="11925552" cy="5222432"/>
          </a:xfrm>
        </p:grpSpPr>
        <p:sp>
          <p:nvSpPr>
            <p:cNvPr id="36" name="TextBox 35"/>
            <p:cNvSpPr txBox="1"/>
            <p:nvPr/>
          </p:nvSpPr>
          <p:spPr>
            <a:xfrm>
              <a:off x="127000" y="3170233"/>
              <a:ext cx="1887978" cy="909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" b="1" dirty="0" smtClean="0"/>
                <a:t>Stakeholders</a:t>
              </a:r>
            </a:p>
            <a:p>
              <a:r>
                <a:rPr lang="en-US" sz="200" dirty="0" smtClean="0"/>
                <a:t>EGI, EUDAT, SURF, </a:t>
              </a:r>
              <a:br>
                <a:rPr lang="en-US" sz="200" dirty="0" smtClean="0"/>
              </a:br>
              <a:r>
                <a:rPr lang="en-US" sz="200" dirty="0" smtClean="0"/>
                <a:t>G</a:t>
              </a:r>
              <a:r>
                <a:rPr lang="en-GB" sz="200" dirty="0" smtClean="0"/>
                <a:t>ÉANT, </a:t>
              </a:r>
              <a:r>
                <a:rPr lang="en-US" sz="200" dirty="0" smtClean="0"/>
                <a:t>ELIXIR, …</a:t>
              </a:r>
              <a:endParaRPr lang="en-US" sz="2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30820" y="5304161"/>
              <a:ext cx="2866700" cy="75771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" b="1" dirty="0" smtClean="0"/>
                <a:t>Infrastructure-specific</a:t>
              </a:r>
              <a:r>
                <a:rPr lang="en-US" sz="200" dirty="0" smtClean="0"/>
                <a:t> </a:t>
              </a:r>
              <a:r>
                <a:rPr lang="en-US" sz="200" i="1" dirty="0" smtClean="0"/>
                <a:t>Master Portals</a:t>
              </a:r>
              <a:r>
                <a:rPr lang="en-US" sz="200" dirty="0" smtClean="0"/>
                <a:t/>
              </a:r>
              <a:br>
                <a:rPr lang="en-US" sz="200" dirty="0" smtClean="0"/>
              </a:br>
              <a:r>
                <a:rPr lang="en-US" sz="200" dirty="0" smtClean="0"/>
                <a:t>and Credential Repository</a:t>
              </a:r>
              <a:endParaRPr lang="en-US" sz="200" dirty="0"/>
            </a:p>
          </p:txBody>
        </p:sp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2483" y="1427996"/>
              <a:ext cx="737247" cy="589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7611600" y="2027533"/>
              <a:ext cx="2203693" cy="7577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" b="1" dirty="0" smtClean="0"/>
                <a:t>joint PMA authoritative</a:t>
              </a:r>
              <a:r>
                <a:rPr lang="en-US" sz="200" dirty="0" smtClean="0"/>
                <a:t/>
              </a:r>
              <a:br>
                <a:rPr lang="en-US" sz="200" dirty="0" smtClean="0"/>
              </a:br>
              <a:r>
                <a:rPr lang="en-US" sz="200" dirty="0" smtClean="0"/>
                <a:t>for policy and operations</a:t>
              </a:r>
              <a:endParaRPr lang="en-US" sz="200" dirty="0"/>
            </a:p>
          </p:txBody>
        </p:sp>
        <p:pic>
          <p:nvPicPr>
            <p:cNvPr id="40" name="Picture 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7956" y="1241811"/>
              <a:ext cx="962025" cy="104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552" y="4891863"/>
              <a:ext cx="592134" cy="816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2" name="Group 41"/>
            <p:cNvGrpSpPr/>
            <p:nvPr/>
          </p:nvGrpSpPr>
          <p:grpSpPr>
            <a:xfrm>
              <a:off x="6592113" y="2880091"/>
              <a:ext cx="1758615" cy="2282458"/>
              <a:chOff x="6592113" y="2880091"/>
              <a:chExt cx="1758615" cy="2282458"/>
            </a:xfrm>
          </p:grpSpPr>
          <p:pic>
            <p:nvPicPr>
              <p:cNvPr id="73" name="Picture 7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6330192" y="3142012"/>
                <a:ext cx="2282458" cy="17586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" name="Picture 2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99584" y="3638044"/>
                <a:ext cx="432498" cy="641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5" name="Picture 2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28572" y="3170234"/>
                <a:ext cx="432498" cy="641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" name="Picture 2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03481" y="4055327"/>
                <a:ext cx="432498" cy="641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3" name="Picture 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4291" y="5562377"/>
              <a:ext cx="592134" cy="816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6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" y="1925636"/>
              <a:ext cx="931864" cy="931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6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267" y="2366168"/>
              <a:ext cx="931864" cy="931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6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699" y="4259261"/>
              <a:ext cx="931864" cy="931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6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267" y="4230685"/>
              <a:ext cx="931864" cy="931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8" name="Elbow Connector 47"/>
            <p:cNvCxnSpPr>
              <a:stCxn id="46" idx="2"/>
              <a:endCxn id="43" idx="1"/>
            </p:cNvCxnSpPr>
            <p:nvPr/>
          </p:nvCxnSpPr>
          <p:spPr>
            <a:xfrm rot="16200000" flipH="1">
              <a:off x="1726651" y="4303105"/>
              <a:ext cx="779621" cy="2555660"/>
            </a:xfrm>
            <a:prstGeom prst="bentConnector2">
              <a:avLst/>
            </a:prstGeom>
            <a:ln w="19050">
              <a:solidFill>
                <a:srgbClr val="003F5E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Elbow Connector 48"/>
            <p:cNvCxnSpPr>
              <a:stCxn id="47" idx="3"/>
              <a:endCxn id="41" idx="0"/>
            </p:cNvCxnSpPr>
            <p:nvPr/>
          </p:nvCxnSpPr>
          <p:spPr>
            <a:xfrm>
              <a:off x="2299131" y="4696617"/>
              <a:ext cx="2923488" cy="195246"/>
            </a:xfrm>
            <a:prstGeom prst="bentConnector2">
              <a:avLst/>
            </a:prstGeom>
            <a:ln w="19050">
              <a:solidFill>
                <a:srgbClr val="003F5E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45" idx="3"/>
              <a:endCxn id="40" idx="1"/>
            </p:cNvCxnSpPr>
            <p:nvPr/>
          </p:nvCxnSpPr>
          <p:spPr>
            <a:xfrm flipV="1">
              <a:off x="2299131" y="1765686"/>
              <a:ext cx="3608825" cy="1066414"/>
            </a:xfrm>
            <a:prstGeom prst="straightConnector1">
              <a:avLst/>
            </a:prstGeom>
            <a:ln w="19050">
              <a:solidFill>
                <a:srgbClr val="F6791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44" idx="0"/>
              <a:endCxn id="40" idx="1"/>
            </p:cNvCxnSpPr>
            <p:nvPr/>
          </p:nvCxnSpPr>
          <p:spPr>
            <a:xfrm flipV="1">
              <a:off x="961232" y="1765686"/>
              <a:ext cx="4946724" cy="159950"/>
            </a:xfrm>
            <a:prstGeom prst="straightConnector1">
              <a:avLst/>
            </a:prstGeom>
            <a:ln w="19050">
              <a:solidFill>
                <a:srgbClr val="F6791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47" idx="0"/>
              <a:endCxn id="40" idx="1"/>
            </p:cNvCxnSpPr>
            <p:nvPr/>
          </p:nvCxnSpPr>
          <p:spPr>
            <a:xfrm flipV="1">
              <a:off x="1833199" y="1765686"/>
              <a:ext cx="4074757" cy="2464999"/>
            </a:xfrm>
            <a:prstGeom prst="straightConnector1">
              <a:avLst/>
            </a:prstGeom>
            <a:ln w="19050">
              <a:solidFill>
                <a:srgbClr val="F6791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46" idx="0"/>
              <a:endCxn id="40" idx="1"/>
            </p:cNvCxnSpPr>
            <p:nvPr/>
          </p:nvCxnSpPr>
          <p:spPr>
            <a:xfrm flipV="1">
              <a:off x="838631" y="1765686"/>
              <a:ext cx="5069325" cy="2493575"/>
            </a:xfrm>
            <a:prstGeom prst="straightConnector1">
              <a:avLst/>
            </a:prstGeom>
            <a:ln w="19050">
              <a:solidFill>
                <a:srgbClr val="F6791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47" idx="0"/>
              <a:endCxn id="74" idx="1"/>
            </p:cNvCxnSpPr>
            <p:nvPr/>
          </p:nvCxnSpPr>
          <p:spPr>
            <a:xfrm flipV="1">
              <a:off x="1833199" y="3958689"/>
              <a:ext cx="5166385" cy="271996"/>
            </a:xfrm>
            <a:prstGeom prst="straightConnector1">
              <a:avLst/>
            </a:prstGeom>
            <a:ln w="19050">
              <a:solidFill>
                <a:srgbClr val="003F5E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46" idx="0"/>
              <a:endCxn id="76" idx="1"/>
            </p:cNvCxnSpPr>
            <p:nvPr/>
          </p:nvCxnSpPr>
          <p:spPr>
            <a:xfrm>
              <a:off x="838631" y="4259261"/>
              <a:ext cx="6764850" cy="116711"/>
            </a:xfrm>
            <a:prstGeom prst="straightConnector1">
              <a:avLst/>
            </a:prstGeom>
            <a:ln w="19050">
              <a:solidFill>
                <a:srgbClr val="003F5E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45" idx="3"/>
              <a:endCxn id="75" idx="1"/>
            </p:cNvCxnSpPr>
            <p:nvPr/>
          </p:nvCxnSpPr>
          <p:spPr>
            <a:xfrm>
              <a:off x="2299131" y="2832100"/>
              <a:ext cx="5229441" cy="658779"/>
            </a:xfrm>
            <a:prstGeom prst="straightConnector1">
              <a:avLst/>
            </a:prstGeom>
            <a:ln w="19050">
              <a:solidFill>
                <a:srgbClr val="003F5E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7" name="Picture 8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20798" y="3452779"/>
              <a:ext cx="771721" cy="1153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4572719" y="3174758"/>
              <a:ext cx="1845732" cy="106080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3F5E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" dirty="0" smtClean="0"/>
                <a:t>in-kind or explicit </a:t>
              </a:r>
              <a:r>
                <a:rPr lang="en-US" sz="200" b="1" dirty="0" smtClean="0"/>
                <a:t>contributions</a:t>
              </a:r>
              <a:r>
                <a:rPr lang="en-US" sz="200" dirty="0" smtClean="0"/>
                <a:t/>
              </a:r>
              <a:br>
                <a:rPr lang="en-US" sz="200" dirty="0" smtClean="0"/>
              </a:br>
              <a:r>
                <a:rPr lang="en-US" sz="200" dirty="0" smtClean="0"/>
                <a:t>of services, kit, and operators</a:t>
              </a:r>
              <a:endParaRPr lang="en-US" sz="2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329258" y="1172561"/>
              <a:ext cx="2543092" cy="7577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" dirty="0" smtClean="0"/>
                <a:t>shared governance through a</a:t>
              </a:r>
              <a:br>
                <a:rPr lang="en-US" sz="200" dirty="0" smtClean="0"/>
              </a:br>
              <a:r>
                <a:rPr lang="en-US" sz="200" b="1" dirty="0" smtClean="0"/>
                <a:t>Policy Management Authority</a:t>
              </a:r>
              <a:endParaRPr lang="en-US" sz="200" b="1" dirty="0"/>
            </a:p>
          </p:txBody>
        </p:sp>
        <p:cxnSp>
          <p:nvCxnSpPr>
            <p:cNvPr id="60" name="Straight Arrow Connector 59"/>
            <p:cNvCxnSpPr>
              <a:stCxn id="38" idx="2"/>
              <a:endCxn id="73" idx="3"/>
            </p:cNvCxnSpPr>
            <p:nvPr/>
          </p:nvCxnSpPr>
          <p:spPr>
            <a:xfrm>
              <a:off x="7451107" y="2017794"/>
              <a:ext cx="20315" cy="862297"/>
            </a:xfrm>
            <a:prstGeom prst="straightConnector1">
              <a:avLst/>
            </a:prstGeom>
            <a:ln w="76200">
              <a:solidFill>
                <a:srgbClr val="003F5E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8650702" y="3352256"/>
              <a:ext cx="2045841" cy="7577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" dirty="0" smtClean="0"/>
                <a:t>trust by any and all</a:t>
              </a:r>
              <a:br>
                <a:rPr lang="en-US" sz="200" dirty="0" smtClean="0"/>
              </a:br>
              <a:r>
                <a:rPr lang="en-US" sz="200" b="1" dirty="0" smtClean="0"/>
                <a:t>global</a:t>
              </a:r>
              <a:r>
                <a:rPr lang="en-US" sz="200" b="1" dirty="0"/>
                <a:t> </a:t>
              </a:r>
              <a:r>
                <a:rPr lang="en-US" sz="200" b="1" dirty="0" smtClean="0"/>
                <a:t>relying parties</a:t>
              </a:r>
              <a:endParaRPr lang="en-US" sz="200" b="1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653228" y="1156682"/>
              <a:ext cx="2906164" cy="606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" i="1" dirty="0" smtClean="0"/>
                <a:t>non-discriminatory policy and practices</a:t>
              </a:r>
              <a:endParaRPr lang="en-US" sz="200" i="1" dirty="0"/>
            </a:p>
          </p:txBody>
        </p:sp>
        <p:cxnSp>
          <p:nvCxnSpPr>
            <p:cNvPr id="63" name="Straight Arrow Connector 62"/>
            <p:cNvCxnSpPr>
              <a:stCxn id="57" idx="1"/>
              <a:endCxn id="73" idx="2"/>
            </p:cNvCxnSpPr>
            <p:nvPr/>
          </p:nvCxnSpPr>
          <p:spPr>
            <a:xfrm flipH="1" flipV="1">
              <a:off x="8350729" y="4021320"/>
              <a:ext cx="2370069" cy="8261"/>
            </a:xfrm>
            <a:prstGeom prst="straightConnector1">
              <a:avLst/>
            </a:prstGeom>
            <a:ln w="19050">
              <a:solidFill>
                <a:srgbClr val="F6791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4" name="Picture 9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20798" y="4917263"/>
              <a:ext cx="758756" cy="734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5" name="Straight Arrow Connector 64"/>
            <p:cNvCxnSpPr>
              <a:stCxn id="64" idx="1"/>
              <a:endCxn id="41" idx="3"/>
            </p:cNvCxnSpPr>
            <p:nvPr/>
          </p:nvCxnSpPr>
          <p:spPr>
            <a:xfrm flipH="1">
              <a:off x="5518686" y="5284270"/>
              <a:ext cx="5202112" cy="15962"/>
            </a:xfrm>
            <a:prstGeom prst="straightConnector1">
              <a:avLst/>
            </a:prstGeom>
            <a:ln w="19050">
              <a:solidFill>
                <a:srgbClr val="003F5E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7307254" y="5334713"/>
              <a:ext cx="2085305" cy="7577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" dirty="0" smtClean="0"/>
                <a:t>user contact service by</a:t>
              </a:r>
              <a:br>
                <a:rPr lang="en-US" sz="200" dirty="0" smtClean="0"/>
              </a:br>
              <a:r>
                <a:rPr lang="en-US" sz="200" dirty="0" smtClean="0"/>
                <a:t>specific stakeholder</a:t>
              </a:r>
              <a:endParaRPr lang="en-US" sz="200" dirty="0"/>
            </a:p>
          </p:txBody>
        </p:sp>
        <p:pic>
          <p:nvPicPr>
            <p:cNvPr id="67" name="Picture 9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20798" y="5614034"/>
              <a:ext cx="758756" cy="734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8" name="Straight Arrow Connector 67"/>
            <p:cNvCxnSpPr>
              <a:stCxn id="67" idx="1"/>
              <a:endCxn id="43" idx="3"/>
            </p:cNvCxnSpPr>
            <p:nvPr/>
          </p:nvCxnSpPr>
          <p:spPr>
            <a:xfrm flipH="1" flipV="1">
              <a:off x="3986425" y="5970746"/>
              <a:ext cx="6734373" cy="10295"/>
            </a:xfrm>
            <a:prstGeom prst="straightConnector1">
              <a:avLst/>
            </a:prstGeom>
            <a:ln w="19050">
              <a:solidFill>
                <a:srgbClr val="003F5E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9" name="Picture 10" descr="H:\Home\davidg\EUGridPMA\IGTF\IGTF-logos\IGTF_logo-interop.wmf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1355" y="1233298"/>
              <a:ext cx="841197" cy="3893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0" name="Elbow Connector 69"/>
            <p:cNvCxnSpPr>
              <a:stCxn id="57" idx="0"/>
              <a:endCxn id="38" idx="3"/>
            </p:cNvCxnSpPr>
            <p:nvPr/>
          </p:nvCxnSpPr>
          <p:spPr>
            <a:xfrm rot="16200000" flipV="1">
              <a:off x="8598253" y="944372"/>
              <a:ext cx="1729884" cy="3286929"/>
            </a:xfrm>
            <a:prstGeom prst="bentConnector2">
              <a:avLst/>
            </a:prstGeom>
            <a:ln>
              <a:solidFill>
                <a:srgbClr val="F6791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69" idx="1"/>
              <a:endCxn id="38" idx="3"/>
            </p:cNvCxnSpPr>
            <p:nvPr/>
          </p:nvCxnSpPr>
          <p:spPr>
            <a:xfrm flipH="1">
              <a:off x="7819730" y="1427996"/>
              <a:ext cx="3391625" cy="294899"/>
            </a:xfrm>
            <a:prstGeom prst="straightConnector1">
              <a:avLst/>
            </a:prstGeom>
            <a:ln>
              <a:solidFill>
                <a:srgbClr val="F6791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2" name="Picture 11" descr="H:\Home\davidg\DutchGrid\CA\RCauth-Pilot-CA\RCauth-eu-logo.wmf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917" y="2448942"/>
              <a:ext cx="1307877" cy="633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167" y="1632999"/>
            <a:ext cx="1377137" cy="96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3657" y="1357496"/>
            <a:ext cx="2774116" cy="400110"/>
          </a:xfrm>
          <a:prstGeom prst="rect">
            <a:avLst/>
          </a:prstGeom>
          <a:solidFill>
            <a:schemeClr val="accent2"/>
          </a:solidFill>
          <a:ln>
            <a:solidFill>
              <a:srgbClr val="0C395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C3959"/>
                </a:solidFill>
              </a:rPr>
              <a:t>Assurance</a:t>
            </a:r>
            <a:endParaRPr lang="en-GB" sz="2000" b="1" dirty="0">
              <a:solidFill>
                <a:srgbClr val="0C3959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316449" y="1333329"/>
            <a:ext cx="2774116" cy="400110"/>
          </a:xfrm>
          <a:prstGeom prst="rect">
            <a:avLst/>
          </a:prstGeom>
          <a:solidFill>
            <a:schemeClr val="accent2"/>
          </a:solidFill>
          <a:ln>
            <a:solidFill>
              <a:srgbClr val="0C395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C3959"/>
                </a:solidFill>
              </a:rPr>
              <a:t>Operational Security</a:t>
            </a:r>
            <a:endParaRPr lang="en-GB" sz="2000" b="1" dirty="0">
              <a:solidFill>
                <a:srgbClr val="0C3959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920923" y="5131907"/>
            <a:ext cx="2774116" cy="400110"/>
          </a:xfrm>
          <a:prstGeom prst="rect">
            <a:avLst/>
          </a:prstGeom>
          <a:solidFill>
            <a:schemeClr val="accent2"/>
          </a:solidFill>
          <a:ln>
            <a:solidFill>
              <a:srgbClr val="0C395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C3959"/>
                </a:solidFill>
              </a:rPr>
              <a:t>Scalable Trust</a:t>
            </a:r>
            <a:endParaRPr lang="en-GB" sz="2000" b="1" dirty="0">
              <a:solidFill>
                <a:srgbClr val="0C3959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162437" y="1748354"/>
            <a:ext cx="9201631" cy="4110050"/>
          </a:xfrm>
          <a:prstGeom prst="ellipse">
            <a:avLst/>
          </a:prstGeom>
          <a:noFill/>
          <a:ln w="76200">
            <a:solidFill>
              <a:srgbClr val="F57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TextBox 78"/>
          <p:cNvSpPr txBox="1"/>
          <p:nvPr/>
        </p:nvSpPr>
        <p:spPr>
          <a:xfrm>
            <a:off x="8484381" y="4761089"/>
            <a:ext cx="2774116" cy="707886"/>
          </a:xfrm>
          <a:prstGeom prst="rect">
            <a:avLst/>
          </a:prstGeom>
          <a:solidFill>
            <a:schemeClr val="accent2"/>
          </a:solidFill>
          <a:ln>
            <a:solidFill>
              <a:srgbClr val="0C395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C3959"/>
                </a:solidFill>
              </a:rPr>
              <a:t>Sustainable Recommendations</a:t>
            </a:r>
            <a:endParaRPr lang="en-GB" sz="2000" b="1" dirty="0">
              <a:solidFill>
                <a:srgbClr val="0C3959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025970" y="5528857"/>
            <a:ext cx="2774116" cy="707886"/>
          </a:xfrm>
          <a:prstGeom prst="rect">
            <a:avLst/>
          </a:prstGeom>
          <a:solidFill>
            <a:schemeClr val="accent2"/>
          </a:solidFill>
          <a:ln>
            <a:solidFill>
              <a:srgbClr val="0C395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C3959"/>
                </a:solidFill>
              </a:rPr>
              <a:t>Global sharing of </a:t>
            </a:r>
            <a:br>
              <a:rPr lang="en-GB" sz="2000" b="1" dirty="0" smtClean="0">
                <a:solidFill>
                  <a:srgbClr val="0C3959"/>
                </a:solidFill>
              </a:rPr>
            </a:br>
            <a:r>
              <a:rPr lang="en-GB" sz="2000" b="1" dirty="0" smtClean="0">
                <a:solidFill>
                  <a:srgbClr val="0C3959"/>
                </a:solidFill>
              </a:rPr>
              <a:t>user accounting data</a:t>
            </a:r>
            <a:endParaRPr lang="en-GB" sz="2000" b="1" dirty="0">
              <a:solidFill>
                <a:srgbClr val="0C3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592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931" y="2104072"/>
            <a:ext cx="2625725" cy="3573115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community models – three </a:t>
            </a:r>
            <a:r>
              <a:rPr lang="en-US" dirty="0" smtClean="0"/>
              <a:t>Recommendations?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1450551"/>
              </p:ext>
            </p:extLst>
          </p:nvPr>
        </p:nvGraphicFramePr>
        <p:xfrm>
          <a:off x="444499" y="1246909"/>
          <a:ext cx="9302173" cy="5143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69919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754" y="1974272"/>
            <a:ext cx="5482913" cy="4403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AARC </a:t>
            </a:r>
            <a:r>
              <a:rPr lang="en-US" dirty="0" err="1" smtClean="0"/>
              <a:t>InfoShare</a:t>
            </a:r>
            <a:r>
              <a:rPr lang="en-US" dirty="0" smtClean="0"/>
              <a:t> </a:t>
            </a:r>
            <a:r>
              <a:rPr lang="en-US" dirty="0"/>
              <a:t>on data related to </a:t>
            </a:r>
            <a:r>
              <a:rPr lang="en-US" dirty="0" smtClean="0"/>
              <a:t>accounting</a:t>
            </a:r>
            <a:r>
              <a:rPr lang="en-US" dirty="0"/>
              <a:t>, monitoring and logging </a:t>
            </a:r>
          </a:p>
        </p:txBody>
      </p:sp>
      <p:sp>
        <p:nvSpPr>
          <p:cNvPr id="5" name="Rectangle 4"/>
          <p:cNvSpPr/>
          <p:nvPr/>
        </p:nvSpPr>
        <p:spPr>
          <a:xfrm>
            <a:off x="4152801" y="6474131"/>
            <a:ext cx="3945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C3959"/>
                </a:solidFill>
              </a:rPr>
              <a:t>https://aarc-project.eu/aarc-infoshare/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60391" y="1257300"/>
            <a:ext cx="7729937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57A1E"/>
                </a:solidFill>
              </a:rPr>
              <a:t>Talk and present the accounting data protection recommendations everywhere! </a:t>
            </a:r>
            <a:br>
              <a:rPr lang="en-US" dirty="0" smtClean="0">
                <a:solidFill>
                  <a:srgbClr val="F57A1E"/>
                </a:solidFill>
              </a:rPr>
            </a:br>
            <a:r>
              <a:rPr lang="en-US" dirty="0" smtClean="0">
                <a:solidFill>
                  <a:srgbClr val="F57A1E"/>
                </a:solidFill>
              </a:rPr>
              <a:t>Especially since most researchers actually don’t care about this</a:t>
            </a:r>
            <a:br>
              <a:rPr lang="en-US" dirty="0" smtClean="0">
                <a:solidFill>
                  <a:srgbClr val="F57A1E"/>
                </a:solidFill>
              </a:rPr>
            </a:br>
            <a:r>
              <a:rPr lang="en-US" i="1" dirty="0" smtClean="0">
                <a:solidFill>
                  <a:srgbClr val="F57A1E"/>
                </a:solidFill>
              </a:rPr>
              <a:t>(and frankly don’t understand the fuss we make about their personal data …)</a:t>
            </a:r>
            <a:endParaRPr lang="en-US" i="1" dirty="0">
              <a:solidFill>
                <a:srgbClr val="F57A1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1418211" y="4137952"/>
            <a:ext cx="3449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C3959"/>
                </a:solidFill>
              </a:rPr>
              <a:t>Uros</a:t>
            </a:r>
            <a:r>
              <a:rPr lang="en-US" dirty="0" smtClean="0">
                <a:solidFill>
                  <a:srgbClr val="0C3959"/>
                </a:solidFill>
              </a:rPr>
              <a:t> </a:t>
            </a:r>
            <a:r>
              <a:rPr lang="en-US" dirty="0" err="1">
                <a:solidFill>
                  <a:srgbClr val="0C3959"/>
                </a:solidFill>
              </a:rPr>
              <a:t>Stevanovic</a:t>
            </a:r>
            <a:r>
              <a:rPr lang="en-US" dirty="0">
                <a:solidFill>
                  <a:srgbClr val="0C3959"/>
                </a:solidFill>
              </a:rPr>
              <a:t> (KIT), March 2017</a:t>
            </a:r>
          </a:p>
        </p:txBody>
      </p:sp>
    </p:spTree>
    <p:extLst>
      <p:ext uri="{BB962C8B-B14F-4D97-AF65-F5344CB8AC3E}">
        <p14:creationId xmlns:p14="http://schemas.microsoft.com/office/powerpoint/2010/main" val="1753636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and Best Practices </a:t>
            </a:r>
            <a:r>
              <a:rPr lang="en-US" dirty="0" err="1" smtClean="0"/>
              <a:t>Harmonisation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48287" y="3912186"/>
            <a:ext cx="11315924" cy="2100930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F57A1E"/>
                </a:solidFill>
              </a:rPr>
              <a:t>Recommendation </a:t>
            </a:r>
            <a:r>
              <a:rPr lang="en-US" sz="3600" b="1" dirty="0">
                <a:solidFill>
                  <a:srgbClr val="F57A1E"/>
                </a:solidFill>
              </a:rPr>
              <a:t>for </a:t>
            </a:r>
            <a:r>
              <a:rPr lang="en-US" sz="3600" b="1" dirty="0" smtClean="0">
                <a:solidFill>
                  <a:srgbClr val="F57A1E"/>
                </a:solidFill>
              </a:rPr>
              <a:t>sustainable </a:t>
            </a:r>
            <a:r>
              <a:rPr lang="en-US" sz="3600" b="1" dirty="0">
                <a:solidFill>
                  <a:srgbClr val="F57A1E"/>
                </a:solidFill>
              </a:rPr>
              <a:t>services </a:t>
            </a:r>
            <a:r>
              <a:rPr lang="en-US" sz="3600" b="1" dirty="0" smtClean="0">
                <a:solidFill>
                  <a:srgbClr val="F57A1E"/>
                </a:solidFill>
              </a:rPr>
              <a:t>and models</a:t>
            </a:r>
            <a:r>
              <a:rPr lang="en-US" sz="3600" b="1" dirty="0">
                <a:solidFill>
                  <a:srgbClr val="F57A1E"/>
                </a:solidFill>
              </a:rPr>
              <a:t>	</a:t>
            </a:r>
          </a:p>
        </p:txBody>
      </p:sp>
      <p:pic>
        <p:nvPicPr>
          <p:cNvPr id="21506" name="Picture 2" descr="https://aarc-project.eu/wp-content/uploads/2015/11/AARC-in-action-Mila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8" y="1471580"/>
            <a:ext cx="4480561" cy="21960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97096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 for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Research </a:t>
            </a:r>
            <a:r>
              <a:rPr lang="en-US" dirty="0"/>
              <a:t>and e-Infrastructures </a:t>
            </a:r>
            <a:r>
              <a:rPr lang="en-US" dirty="0" smtClean="0"/>
              <a:t>to Build Sustainable </a:t>
            </a:r>
            <a:r>
              <a:rPr lang="en-US" dirty="0"/>
              <a:t>Services</a:t>
            </a:r>
            <a:r>
              <a:rPr lang="en-US" b="0" dirty="0" smtClean="0"/>
              <a:t>	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30033" y="1477260"/>
            <a:ext cx="9622938" cy="400110"/>
          </a:xfrm>
          <a:prstGeom prst="rect">
            <a:avLst/>
          </a:prstGeom>
          <a:solidFill>
            <a:srgbClr val="0C3959"/>
          </a:solidFill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</a:rPr>
              <a:t>Even AARC will have an end …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5560" y="4940645"/>
            <a:ext cx="8817411" cy="707886"/>
          </a:xfrm>
          <a:prstGeom prst="rect">
            <a:avLst/>
          </a:prstGeom>
          <a:solidFill>
            <a:srgbClr val="0C395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Identity providers ‘of last resort’, by the Infrastructure or the community</a:t>
            </a:r>
            <a:br>
              <a:rPr lang="en-US" dirty="0" smtClean="0"/>
            </a:br>
            <a:r>
              <a:rPr lang="en-US" i="1" dirty="0" smtClean="0"/>
              <a:t>Strategies and risks in starting a guest identity provider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35560" y="3894256"/>
            <a:ext cx="8817411" cy="707886"/>
          </a:xfrm>
          <a:prstGeom prst="rect">
            <a:avLst/>
          </a:prstGeom>
          <a:solidFill>
            <a:srgbClr val="0C395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Mitigating heterogeneity in Infrastructure and Federation policies and practices</a:t>
            </a:r>
            <a:br>
              <a:rPr lang="en-US" dirty="0" smtClean="0"/>
            </a:br>
            <a:r>
              <a:rPr lang="en-US" i="1" dirty="0" smtClean="0"/>
              <a:t>Recommendations for future federation development in line with FIM4R</a:t>
            </a:r>
            <a:endParaRPr lang="en-GB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2135560" y="2796288"/>
            <a:ext cx="8817411" cy="707886"/>
          </a:xfrm>
          <a:prstGeom prst="rect">
            <a:avLst/>
          </a:prstGeom>
          <a:solidFill>
            <a:srgbClr val="0C395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Making services sustainable – beyond funding cycles and across domains</a:t>
            </a:r>
            <a:br>
              <a:rPr lang="en-US" dirty="0" smtClean="0"/>
            </a:br>
            <a:r>
              <a:rPr lang="en-US" i="1" dirty="0" smtClean="0"/>
              <a:t>Guidelines, templates, and how to apply them to the AARC pilots</a:t>
            </a:r>
            <a:endParaRPr lang="en-GB" i="1" dirty="0"/>
          </a:p>
        </p:txBody>
      </p:sp>
      <p:sp>
        <p:nvSpPr>
          <p:cNvPr id="17" name="Rectangle 16"/>
          <p:cNvSpPr/>
          <p:nvPr/>
        </p:nvSpPr>
        <p:spPr>
          <a:xfrm>
            <a:off x="1330033" y="2794987"/>
            <a:ext cx="766904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1416293" y="2609049"/>
            <a:ext cx="638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sym typeface="Wingdings" panose="05000000000000000000" pitchFamily="2" charset="2"/>
              </a:rPr>
              <a:t>˃</a:t>
            </a:r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30033" y="3889892"/>
            <a:ext cx="766904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1416293" y="3703954"/>
            <a:ext cx="638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sym typeface="Wingdings" panose="05000000000000000000" pitchFamily="2" charset="2"/>
              </a:rPr>
              <a:t>˃</a:t>
            </a:r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30033" y="4940645"/>
            <a:ext cx="766904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1416293" y="4737455"/>
            <a:ext cx="638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sym typeface="Wingdings" panose="05000000000000000000" pitchFamily="2" charset="2"/>
              </a:rPr>
              <a:t>˃</a:t>
            </a:r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22778" y="2065091"/>
            <a:ext cx="9622938" cy="523220"/>
          </a:xfrm>
          <a:prstGeom prst="rect">
            <a:avLst/>
          </a:prstGeom>
          <a:solidFill>
            <a:srgbClr val="0C3959"/>
          </a:solidFill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</a:rPr>
              <a:t>…</a:t>
            </a:r>
            <a:r>
              <a:rPr lang="en-US" sz="2800" b="1" i="1" dirty="0" smtClean="0">
                <a:solidFill>
                  <a:schemeClr val="bg1"/>
                </a:solidFill>
              </a:rPr>
              <a:t> we need the results taken up by others!</a:t>
            </a:r>
            <a:endParaRPr lang="en-US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954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4"/>
            <a:ext cx="10909300" cy="2072794"/>
          </a:xfrm>
          <a:ln>
            <a:solidFill>
              <a:srgbClr val="0C3959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For Research and generic e-Infrastructures</a:t>
            </a:r>
          </a:p>
          <a:p>
            <a:r>
              <a:rPr lang="en-US" dirty="0" smtClean="0"/>
              <a:t>Following the AARC </a:t>
            </a:r>
            <a:r>
              <a:rPr lang="en-US" dirty="0" err="1" smtClean="0"/>
              <a:t>BluePrint</a:t>
            </a:r>
            <a:r>
              <a:rPr lang="en-US" dirty="0" smtClean="0"/>
              <a:t> and the intent of the FIM4R group – make it easier for users</a:t>
            </a:r>
          </a:p>
          <a:p>
            <a:r>
              <a:rPr lang="en-US" dirty="0" smtClean="0"/>
              <a:t>Support GEANT DP </a:t>
            </a:r>
            <a:r>
              <a:rPr lang="en-US" dirty="0" err="1" smtClean="0"/>
              <a:t>CoCo</a:t>
            </a:r>
            <a:r>
              <a:rPr lang="en-US" dirty="0" smtClean="0"/>
              <a:t> when possible + R&amp;S – ease the liability on IdPs to give you data</a:t>
            </a:r>
          </a:p>
          <a:p>
            <a:r>
              <a:rPr lang="en-US" dirty="0" smtClean="0"/>
              <a:t>Joint Sirtfi – and help the R&amp;E security stance</a:t>
            </a:r>
          </a:p>
          <a:p>
            <a:r>
              <a:rPr lang="en-US" dirty="0" smtClean="0"/>
              <a:t>Apply homogeneous policy mapping frameworks inside your Infrastructure: ‘</a:t>
            </a:r>
            <a:r>
              <a:rPr lang="en-US" dirty="0" err="1" smtClean="0"/>
              <a:t>Snctfi</a:t>
            </a:r>
            <a:r>
              <a:rPr lang="en-US" dirty="0" smtClean="0"/>
              <a:t>’!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 </a:t>
            </a:r>
            <a:r>
              <a:rPr lang="en-US" dirty="0" smtClean="0">
                <a:solidFill>
                  <a:srgbClr val="ED7D31"/>
                </a:solidFill>
              </a:rPr>
              <a:t>Recommendations </a:t>
            </a:r>
            <a:r>
              <a:rPr lang="en-US" dirty="0" smtClean="0"/>
              <a:t>in one place – </a:t>
            </a:r>
            <a:r>
              <a:rPr lang="en-US" dirty="0" smtClean="0">
                <a:solidFill>
                  <a:srgbClr val="ED7D31"/>
                </a:solidFill>
              </a:rPr>
              <a:t>for Infrastructures &amp; Federations</a:t>
            </a:r>
            <a:endParaRPr lang="en-US" dirty="0">
              <a:solidFill>
                <a:srgbClr val="ED7D31"/>
              </a:solidFill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30647" y="3649132"/>
            <a:ext cx="10909300" cy="2072794"/>
          </a:xfrm>
          <a:prstGeom prst="rect">
            <a:avLst/>
          </a:prstGeom>
          <a:ln>
            <a:solidFill>
              <a:srgbClr val="0C395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For Federations, REFEDS, and eduGAIN</a:t>
            </a:r>
          </a:p>
          <a:p>
            <a:r>
              <a:rPr lang="en-US" dirty="0" smtClean="0"/>
              <a:t>Support an omnidirectional, non-reassigned ID for users that is standard everywhere</a:t>
            </a:r>
          </a:p>
          <a:p>
            <a:r>
              <a:rPr lang="en-US" dirty="0" smtClean="0"/>
              <a:t>Don’t filter authentication to only services you know about: allow meta-data to flow</a:t>
            </a:r>
          </a:p>
          <a:p>
            <a:r>
              <a:rPr lang="en-US" dirty="0" smtClean="0"/>
              <a:t>Support attribute release through R&amp;S, and collaborate in Sirtfi</a:t>
            </a:r>
          </a:p>
          <a:p>
            <a:r>
              <a:rPr lang="en-US" dirty="0" smtClean="0"/>
              <a:t>Help eduGAIN operate a support desk to help international research and collaboration</a:t>
            </a:r>
            <a:endParaRPr lang="en-US" dirty="0"/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30647" y="5817368"/>
            <a:ext cx="10909300" cy="396396"/>
          </a:xfrm>
          <a:prstGeom prst="rect">
            <a:avLst/>
          </a:prstGeom>
          <a:solidFill>
            <a:srgbClr val="ED7D31"/>
          </a:solidFill>
          <a:ln>
            <a:solidFill>
              <a:srgbClr val="0C395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Recommendations go to REFEDS, eduGAIN – and the Infrastructures through FIM4R &amp; IGTF</a:t>
            </a:r>
          </a:p>
        </p:txBody>
      </p:sp>
      <p:sp>
        <p:nvSpPr>
          <p:cNvPr id="8" name="Rectangle 7"/>
          <p:cNvSpPr/>
          <p:nvPr/>
        </p:nvSpPr>
        <p:spPr>
          <a:xfrm>
            <a:off x="7550773" y="6406019"/>
            <a:ext cx="3803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rgbClr val="ED7D31"/>
                </a:solidFill>
              </a:rPr>
              <a:t>https://aarc-project.eu/6-steps-for-sps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8888" y="3800420"/>
            <a:ext cx="1246542" cy="1770218"/>
          </a:xfrm>
          <a:prstGeom prst="rect">
            <a:avLst/>
          </a:prstGeom>
          <a:effectLst>
            <a:glow rad="101600">
              <a:srgbClr val="0C3959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638553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3"/>
            <a:ext cx="7155178" cy="988907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Guest IdPs are critical to almost all collaboration use cases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 smtClean="0">
                <a:solidFill>
                  <a:srgbClr val="ED7D31"/>
                </a:solidFill>
              </a:rPr>
              <a:t> Collaboration does not end at the door of the university!</a:t>
            </a:r>
            <a:endParaRPr lang="en-US" i="1" dirty="0">
              <a:solidFill>
                <a:srgbClr val="ED7D3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 for ‘guest’ IdPs – serving users beyond academia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480" y="1503680"/>
            <a:ext cx="3679190" cy="3679190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870" y="3819852"/>
            <a:ext cx="3885565" cy="2522836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97760" y="6444288"/>
            <a:ext cx="7254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C3959"/>
                </a:solidFill>
              </a:rPr>
              <a:t>https://wiki.geant.org/display/AARC/Sustainability+models+for+Guest+IdPs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4092" y="2526376"/>
            <a:ext cx="6801889" cy="1938992"/>
          </a:xfrm>
          <a:prstGeom prst="rect">
            <a:avLst/>
          </a:prstGeom>
          <a:noFill/>
          <a:ln>
            <a:solidFill>
              <a:srgbClr val="0C3959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C3959"/>
                </a:solidFill>
              </a:rPr>
              <a:t>Model study: too often ‘guest’ IdPs have faded – </a:t>
            </a:r>
            <a:br>
              <a:rPr lang="en-US" sz="2400" dirty="0" smtClean="0">
                <a:solidFill>
                  <a:srgbClr val="0C3959"/>
                </a:solidFill>
              </a:rPr>
            </a:br>
            <a:r>
              <a:rPr lang="en-US" sz="2400" dirty="0" smtClean="0">
                <a:solidFill>
                  <a:srgbClr val="0C3959"/>
                </a:solidFill>
              </a:rPr>
              <a:t>sustainable elements extracted: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C3959"/>
                </a:solidFill>
              </a:rPr>
              <a:t>Use established, long-lived, institutional partners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C3959"/>
                </a:solidFill>
              </a:rPr>
              <a:t>Ensure funding beyond 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C3959"/>
                </a:solidFill>
              </a:rPr>
              <a:t>Framework needed for ‘non-trivial’ communities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4092" y="4998027"/>
            <a:ext cx="6801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C3959"/>
                </a:solidFill>
              </a:rPr>
              <a:t>As collaboration moves to meeting at least </a:t>
            </a:r>
            <a:r>
              <a:rPr lang="en-US" sz="2400" b="1" i="1" dirty="0" smtClean="0">
                <a:solidFill>
                  <a:srgbClr val="0C3959"/>
                </a:solidFill>
              </a:rPr>
              <a:t>baseline assurance</a:t>
            </a:r>
            <a:r>
              <a:rPr lang="en-US" sz="2400" i="1" dirty="0" smtClean="0">
                <a:solidFill>
                  <a:srgbClr val="0C3959"/>
                </a:solidFill>
              </a:rPr>
              <a:t>, cheap-and-cheerful guest IdPs will fail</a:t>
            </a:r>
          </a:p>
        </p:txBody>
      </p:sp>
    </p:spTree>
    <p:extLst>
      <p:ext uri="{BB962C8B-B14F-4D97-AF65-F5344CB8AC3E}">
        <p14:creationId xmlns:p14="http://schemas.microsoft.com/office/powerpoint/2010/main" val="1636862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and Best Practices </a:t>
            </a:r>
            <a:r>
              <a:rPr lang="en-US" dirty="0" err="1" smtClean="0"/>
              <a:t>Harmonisation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48287" y="3912186"/>
            <a:ext cx="11315924" cy="2100930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F57A1E"/>
                </a:solidFill>
              </a:rPr>
              <a:t>… but we need </a:t>
            </a:r>
            <a:r>
              <a:rPr lang="en-US" sz="3600" dirty="0" smtClean="0">
                <a:solidFill>
                  <a:srgbClr val="F57A1E"/>
                </a:solidFill>
              </a:rPr>
              <a:t>more …</a:t>
            </a:r>
            <a:endParaRPr lang="en-US" sz="3600" b="1" dirty="0">
              <a:solidFill>
                <a:srgbClr val="F57A1E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0" y="1413829"/>
            <a:ext cx="1787440" cy="22640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55039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 towards the future!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23268" y="1297946"/>
            <a:ext cx="11151849" cy="461665"/>
          </a:xfrm>
          <a:prstGeom prst="rect">
            <a:avLst/>
          </a:prstGeom>
          <a:solidFill>
            <a:srgbClr val="FEEEE2"/>
          </a:solidFill>
          <a:ln>
            <a:solidFill>
              <a:srgbClr val="F57A1E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C3959"/>
                </a:solidFill>
              </a:rPr>
              <a:t>Operational Security and Incident Response</a:t>
            </a:r>
            <a:endParaRPr lang="en-US" sz="2400" b="1" dirty="0">
              <a:solidFill>
                <a:srgbClr val="0C3959"/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23267" y="1773209"/>
            <a:ext cx="11151852" cy="865717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Security capabilities and response for community attribute authorities and services</a:t>
            </a:r>
          </a:p>
          <a:p>
            <a:r>
              <a:rPr lang="en-GB" dirty="0" smtClean="0"/>
              <a:t>Promote trust groups and reference templates and models to be used throughout </a:t>
            </a:r>
            <a:r>
              <a:rPr lang="en-GB" dirty="0" err="1" smtClean="0"/>
              <a:t>eduGAIN</a:t>
            </a:r>
            <a:endParaRPr lang="en-GB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23266" y="2610803"/>
            <a:ext cx="11151849" cy="461665"/>
          </a:xfrm>
          <a:prstGeom prst="rect">
            <a:avLst/>
          </a:prstGeom>
          <a:solidFill>
            <a:srgbClr val="FEEEE2"/>
          </a:solidFill>
          <a:ln>
            <a:solidFill>
              <a:srgbClr val="F57A1E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C3959"/>
                </a:solidFill>
              </a:rPr>
              <a:t>Service-centric policies</a:t>
            </a:r>
            <a:endParaRPr lang="en-US" sz="2400" b="1" dirty="0">
              <a:solidFill>
                <a:srgbClr val="0C3959"/>
              </a:solidFill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23265" y="3086067"/>
            <a:ext cx="11151852" cy="1178442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Harmonize traceability, accounting, and attribute policies in infrastructures based on SCI model</a:t>
            </a:r>
          </a:p>
          <a:p>
            <a:r>
              <a:rPr lang="en-GB" dirty="0" smtClean="0"/>
              <a:t>Explore GDPR and Code of Conduct models for sharing necessary information, and </a:t>
            </a:r>
            <a:br>
              <a:rPr lang="en-GB" dirty="0" smtClean="0"/>
            </a:br>
            <a:r>
              <a:rPr lang="en-GB" dirty="0" smtClean="0"/>
              <a:t>meet policy needs for SP-</a:t>
            </a:r>
            <a:r>
              <a:rPr lang="en-GB" dirty="0" err="1" smtClean="0"/>
              <a:t>IdP</a:t>
            </a:r>
            <a:r>
              <a:rPr lang="en-GB" dirty="0" smtClean="0"/>
              <a:t> Proxies, repositories and translators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3264" y="4206179"/>
            <a:ext cx="11151849" cy="461665"/>
          </a:xfrm>
          <a:prstGeom prst="rect">
            <a:avLst/>
          </a:prstGeom>
          <a:solidFill>
            <a:srgbClr val="FEEEE2"/>
          </a:solidFill>
          <a:ln>
            <a:solidFill>
              <a:srgbClr val="F57A1E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C3959"/>
                </a:solidFill>
              </a:rPr>
              <a:t>e-Researcher-centric </a:t>
            </a:r>
            <a:r>
              <a:rPr lang="en-US" sz="2400" b="1" dirty="0">
                <a:solidFill>
                  <a:srgbClr val="0C3959"/>
                </a:solidFill>
              </a:rPr>
              <a:t>Policies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23263" y="4681443"/>
            <a:ext cx="11151852" cy="82178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Aligning AUPs and assurance profiles to ease cross-infrastructure sharing beyond the silo</a:t>
            </a:r>
          </a:p>
          <a:p>
            <a:r>
              <a:rPr lang="en-GB" dirty="0" smtClean="0"/>
              <a:t>Align models </a:t>
            </a:r>
            <a:r>
              <a:rPr lang="en-GB" dirty="0"/>
              <a:t>for community attribute management </a:t>
            </a:r>
            <a:r>
              <a:rPr lang="en-GB" dirty="0" smtClean="0"/>
              <a:t>&amp; provisioning (e.g. ease risk assessment)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3262" y="5461501"/>
            <a:ext cx="11151849" cy="461665"/>
          </a:xfrm>
          <a:prstGeom prst="rect">
            <a:avLst/>
          </a:prstGeom>
          <a:solidFill>
            <a:srgbClr val="FEEEE2"/>
          </a:solidFill>
          <a:ln>
            <a:solidFill>
              <a:srgbClr val="F57A1E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C3959"/>
                </a:solidFill>
              </a:rPr>
              <a:t>Policy Development Engagement and Coordination</a:t>
            </a:r>
            <a:endParaRPr lang="en-US" sz="2400" b="1" dirty="0">
              <a:solidFill>
                <a:srgbClr val="0C3959"/>
              </a:solidFill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423261" y="5936765"/>
            <a:ext cx="11151852" cy="43285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Work with the communities to promote alignment across research and generic Infrastructures</a:t>
            </a:r>
          </a:p>
        </p:txBody>
      </p:sp>
    </p:spTree>
    <p:extLst>
      <p:ext uri="{BB962C8B-B14F-4D97-AF65-F5344CB8AC3E}">
        <p14:creationId xmlns:p14="http://schemas.microsoft.com/office/powerpoint/2010/main" val="2634390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606" y="1400211"/>
            <a:ext cx="6846372" cy="479013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Operational Security – we’re all in it together!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87829" y="2046514"/>
            <a:ext cx="5878285" cy="1001486"/>
          </a:xfrm>
          <a:prstGeom prst="rect">
            <a:avLst/>
          </a:prstGeom>
          <a:noFill/>
          <a:ln w="762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465943" y="5239657"/>
            <a:ext cx="5050971" cy="849086"/>
          </a:xfrm>
          <a:prstGeom prst="rect">
            <a:avLst/>
          </a:prstGeom>
          <a:noFill/>
          <a:ln w="762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461657" y="4230914"/>
            <a:ext cx="1553029" cy="1008742"/>
          </a:xfrm>
          <a:prstGeom prst="rect">
            <a:avLst/>
          </a:prstGeom>
          <a:noFill/>
          <a:ln w="762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007978" y="1400210"/>
            <a:ext cx="44932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rgbClr val="0C3959"/>
                </a:solidFill>
              </a:rPr>
              <a:t>In the past 2 years, we managed to address</a:t>
            </a:r>
            <a:br>
              <a:rPr lang="en-GB" i="1" dirty="0" smtClean="0">
                <a:solidFill>
                  <a:srgbClr val="0C3959"/>
                </a:solidFill>
              </a:rPr>
            </a:br>
            <a:r>
              <a:rPr lang="en-GB" i="1" dirty="0" smtClean="0">
                <a:solidFill>
                  <a:srgbClr val="0C3959"/>
                </a:solidFill>
              </a:rPr>
              <a:t>security coordination for the federations, </a:t>
            </a:r>
            <a:r>
              <a:rPr lang="en-GB" i="1" dirty="0" err="1" smtClean="0">
                <a:solidFill>
                  <a:srgbClr val="0C3959"/>
                </a:solidFill>
              </a:rPr>
              <a:t>IdPs</a:t>
            </a:r>
            <a:r>
              <a:rPr lang="en-GB" i="1" dirty="0" smtClean="0">
                <a:solidFill>
                  <a:srgbClr val="0C3959"/>
                </a:solidFill>
              </a:rPr>
              <a:t>,</a:t>
            </a:r>
            <a:br>
              <a:rPr lang="en-GB" i="1" dirty="0" smtClean="0">
                <a:solidFill>
                  <a:srgbClr val="0C3959"/>
                </a:solidFill>
              </a:rPr>
            </a:br>
            <a:r>
              <a:rPr lang="en-GB" i="1" dirty="0" smtClean="0">
                <a:solidFill>
                  <a:srgbClr val="0C3959"/>
                </a:solidFill>
              </a:rPr>
              <a:t>and the e-Infrastructure collective services …</a:t>
            </a:r>
            <a:br>
              <a:rPr lang="en-GB" i="1" dirty="0" smtClean="0">
                <a:solidFill>
                  <a:srgbClr val="0C3959"/>
                </a:solidFill>
              </a:rPr>
            </a:br>
            <a:r>
              <a:rPr lang="en-GB" i="1" dirty="0" smtClean="0">
                <a:solidFill>
                  <a:srgbClr val="0C3959"/>
                </a:solidFill>
              </a:rPr>
              <a:t>… but everyone needs to be involved, globally!</a:t>
            </a:r>
            <a:endParaRPr lang="en-GB" i="1" dirty="0">
              <a:solidFill>
                <a:srgbClr val="0C395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07977" y="2849142"/>
            <a:ext cx="4493219" cy="1200329"/>
          </a:xfrm>
          <a:prstGeom prst="rect">
            <a:avLst/>
          </a:prstGeom>
          <a:solidFill>
            <a:srgbClr val="FEEEE2"/>
          </a:solidFill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rgbClr val="0C3959"/>
                </a:solidFill>
              </a:rPr>
              <a:t>User Attribute Service operations security</a:t>
            </a:r>
          </a:p>
          <a:p>
            <a:r>
              <a:rPr lang="en-GB" i="1" dirty="0" smtClean="0">
                <a:solidFill>
                  <a:srgbClr val="0C3959"/>
                </a:solidFill>
              </a:rPr>
              <a:t>Integrity and trust for the SP-</a:t>
            </a:r>
            <a:r>
              <a:rPr lang="en-GB" i="1" dirty="0" err="1" smtClean="0">
                <a:solidFill>
                  <a:srgbClr val="0C3959"/>
                </a:solidFill>
              </a:rPr>
              <a:t>IdP</a:t>
            </a:r>
            <a:r>
              <a:rPr lang="en-GB" i="1" dirty="0" smtClean="0">
                <a:solidFill>
                  <a:srgbClr val="0C3959"/>
                </a:solidFill>
              </a:rPr>
              <a:t>-Proxies</a:t>
            </a:r>
          </a:p>
          <a:p>
            <a:r>
              <a:rPr lang="en-GB" i="1" dirty="0" smtClean="0">
                <a:solidFill>
                  <a:srgbClr val="0C3959"/>
                </a:solidFill>
              </a:rPr>
              <a:t>Link security hubs (</a:t>
            </a:r>
            <a:r>
              <a:rPr lang="en-GB" i="1" dirty="0" err="1" smtClean="0">
                <a:solidFill>
                  <a:srgbClr val="0C3959"/>
                </a:solidFill>
              </a:rPr>
              <a:t>eduGAIN</a:t>
            </a:r>
            <a:r>
              <a:rPr lang="en-GB" i="1" dirty="0" smtClean="0">
                <a:solidFill>
                  <a:srgbClr val="0C3959"/>
                </a:solidFill>
              </a:rPr>
              <a:t> Support Desk, </a:t>
            </a:r>
            <a:br>
              <a:rPr lang="en-GB" i="1" dirty="0" smtClean="0">
                <a:solidFill>
                  <a:srgbClr val="0C3959"/>
                </a:solidFill>
              </a:rPr>
            </a:br>
            <a:r>
              <a:rPr lang="en-GB" i="1" dirty="0" err="1" smtClean="0">
                <a:solidFill>
                  <a:srgbClr val="0C3959"/>
                </a:solidFill>
              </a:rPr>
              <a:t>eInfra</a:t>
            </a:r>
            <a:r>
              <a:rPr lang="en-GB" i="1" dirty="0" smtClean="0">
                <a:solidFill>
                  <a:srgbClr val="0C3959"/>
                </a:solidFill>
              </a:rPr>
              <a:t> CSIRTs) to community capabilities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07977" y="4334362"/>
            <a:ext cx="4463658" cy="1754326"/>
          </a:xfrm>
          <a:prstGeom prst="rect">
            <a:avLst/>
          </a:prstGeom>
          <a:noFill/>
          <a:ln>
            <a:solidFill>
              <a:srgbClr val="0C3959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i="1" dirty="0">
                <a:solidFill>
                  <a:srgbClr val="0C3959"/>
                </a:solidFill>
              </a:rPr>
              <a:t>Promote trust groups </a:t>
            </a:r>
            <a:r>
              <a:rPr lang="en-GB" i="1" dirty="0">
                <a:solidFill>
                  <a:srgbClr val="0C3959"/>
                </a:solidFill>
              </a:rPr>
              <a:t>and their expansion </a:t>
            </a:r>
            <a:r>
              <a:rPr lang="en-GB" i="1" dirty="0" smtClean="0">
                <a:solidFill>
                  <a:srgbClr val="0C3959"/>
                </a:solidFill>
              </a:rPr>
              <a:t/>
            </a:r>
            <a:br>
              <a:rPr lang="en-GB" i="1" dirty="0" smtClean="0">
                <a:solidFill>
                  <a:srgbClr val="0C3959"/>
                </a:solidFill>
              </a:rPr>
            </a:br>
            <a:r>
              <a:rPr lang="en-GB" i="1" dirty="0" smtClean="0">
                <a:solidFill>
                  <a:srgbClr val="0C3959"/>
                </a:solidFill>
              </a:rPr>
              <a:t>to </a:t>
            </a:r>
            <a:r>
              <a:rPr lang="en-GB" i="1" dirty="0">
                <a:solidFill>
                  <a:srgbClr val="0C3959"/>
                </a:solidFill>
              </a:rPr>
              <a:t>effectively cover the </a:t>
            </a:r>
            <a:r>
              <a:rPr lang="en-GB" i="1" dirty="0" err="1">
                <a:solidFill>
                  <a:srgbClr val="0C3959"/>
                </a:solidFill>
              </a:rPr>
              <a:t>eduGAIN</a:t>
            </a:r>
            <a:r>
              <a:rPr lang="en-GB" i="1" dirty="0">
                <a:solidFill>
                  <a:srgbClr val="0C3959"/>
                </a:solidFill>
              </a:rPr>
              <a:t> </a:t>
            </a:r>
            <a:r>
              <a:rPr lang="en-GB" i="1" dirty="0" smtClean="0">
                <a:solidFill>
                  <a:srgbClr val="0C3959"/>
                </a:solidFill>
              </a:rPr>
              <a:t>network</a:t>
            </a:r>
            <a:endParaRPr lang="en-GB" i="1" dirty="0">
              <a:solidFill>
                <a:srgbClr val="0C395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smtClean="0">
                <a:solidFill>
                  <a:srgbClr val="0C3959"/>
                </a:solidFill>
              </a:rPr>
              <a:t>Define </a:t>
            </a:r>
            <a:r>
              <a:rPr lang="en-GB" i="1" dirty="0">
                <a:solidFill>
                  <a:srgbClr val="0C3959"/>
                </a:solidFill>
              </a:rPr>
              <a:t>reference templates on how </a:t>
            </a:r>
            <a:r>
              <a:rPr lang="en-GB" i="1" dirty="0" smtClean="0">
                <a:solidFill>
                  <a:srgbClr val="0C3959"/>
                </a:solidFill>
              </a:rPr>
              <a:t/>
            </a:r>
            <a:br>
              <a:rPr lang="en-GB" i="1" dirty="0" smtClean="0">
                <a:solidFill>
                  <a:srgbClr val="0C3959"/>
                </a:solidFill>
              </a:rPr>
            </a:br>
            <a:r>
              <a:rPr lang="en-GB" b="1" i="1" dirty="0" smtClean="0">
                <a:solidFill>
                  <a:srgbClr val="0C3959"/>
                </a:solidFill>
              </a:rPr>
              <a:t>incident </a:t>
            </a:r>
            <a:r>
              <a:rPr lang="en-GB" b="1" i="1" dirty="0">
                <a:solidFill>
                  <a:srgbClr val="0C3959"/>
                </a:solidFill>
              </a:rPr>
              <a:t>notifications </a:t>
            </a:r>
            <a:r>
              <a:rPr lang="en-GB" i="1" dirty="0">
                <a:solidFill>
                  <a:srgbClr val="0C3959"/>
                </a:solidFill>
              </a:rPr>
              <a:t>should be </a:t>
            </a:r>
            <a:r>
              <a:rPr lang="en-GB" i="1" dirty="0" smtClean="0">
                <a:solidFill>
                  <a:srgbClr val="0C3959"/>
                </a:solidFill>
              </a:rPr>
              <a:t>conveyed</a:t>
            </a:r>
            <a:endParaRPr lang="en-GB" i="1" dirty="0">
              <a:solidFill>
                <a:srgbClr val="0C395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smtClean="0">
                <a:solidFill>
                  <a:srgbClr val="0C3959"/>
                </a:solidFill>
              </a:rPr>
              <a:t>Encourage </a:t>
            </a:r>
            <a:r>
              <a:rPr lang="en-GB" i="1" dirty="0">
                <a:solidFill>
                  <a:srgbClr val="0C3959"/>
                </a:solidFill>
              </a:rPr>
              <a:t>endorsement </a:t>
            </a:r>
            <a:r>
              <a:rPr lang="en-GB" i="1" dirty="0" smtClean="0">
                <a:solidFill>
                  <a:srgbClr val="0C3959"/>
                </a:solidFill>
              </a:rPr>
              <a:t>by </a:t>
            </a:r>
            <a:br>
              <a:rPr lang="en-GB" i="1" dirty="0" smtClean="0">
                <a:solidFill>
                  <a:srgbClr val="0C3959"/>
                </a:solidFill>
              </a:rPr>
            </a:br>
            <a:r>
              <a:rPr lang="en-GB" i="1" dirty="0" smtClean="0">
                <a:solidFill>
                  <a:srgbClr val="0C3959"/>
                </a:solidFill>
              </a:rPr>
              <a:t>global </a:t>
            </a:r>
            <a:r>
              <a:rPr lang="en-GB" i="1" dirty="0">
                <a:solidFill>
                  <a:srgbClr val="0C3959"/>
                </a:solidFill>
              </a:rPr>
              <a:t>standards bodies </a:t>
            </a:r>
            <a:r>
              <a:rPr lang="en-GB" b="1" i="1" dirty="0">
                <a:solidFill>
                  <a:srgbClr val="0C3959"/>
                </a:solidFill>
              </a:rPr>
              <a:t>and </a:t>
            </a:r>
            <a:r>
              <a:rPr lang="en-GB" b="1" i="1" dirty="0" smtClean="0">
                <a:solidFill>
                  <a:srgbClr val="0C3959"/>
                </a:solidFill>
              </a:rPr>
              <a:t>communities</a:t>
            </a:r>
            <a:endParaRPr lang="en-GB" b="1" i="1" dirty="0">
              <a:solidFill>
                <a:srgbClr val="0C395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4047" y="1754345"/>
            <a:ext cx="638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0C3959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sz="6000" dirty="0">
              <a:solidFill>
                <a:srgbClr val="0C3959"/>
              </a:solidFill>
              <a:latin typeface="Wingdings" panose="05000000000000000000" pitchFamily="2" charset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05718" y="4936607"/>
            <a:ext cx="638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0C3959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sz="6000" dirty="0">
              <a:solidFill>
                <a:srgbClr val="0C3959"/>
              </a:solidFill>
              <a:latin typeface="Wingdings" panose="05000000000000000000" pitchFamily="2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01934" y="3920944"/>
            <a:ext cx="638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0C3959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sz="6000" dirty="0">
              <a:solidFill>
                <a:srgbClr val="0C3959"/>
              </a:solidFill>
              <a:latin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51075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Helping out the </a:t>
            </a:r>
            <a:r>
              <a:rPr lang="en-GB" dirty="0" smtClean="0"/>
              <a:t>providers – </a:t>
            </a:r>
            <a:r>
              <a:rPr lang="en-GB" dirty="0" smtClean="0"/>
              <a:t>with service-centric harmonisation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285" y="1439334"/>
            <a:ext cx="5220060" cy="2000931"/>
          </a:xfrm>
          <a:prstGeom prst="rect">
            <a:avLst/>
          </a:prstGeom>
          <a:effectLst>
            <a:glow rad="101600">
              <a:srgbClr val="0C3959">
                <a:alpha val="60000"/>
              </a:srgb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1250029" y="3666626"/>
            <a:ext cx="10251316" cy="1015663"/>
          </a:xfrm>
          <a:prstGeom prst="rect">
            <a:avLst/>
          </a:prstGeom>
          <a:solidFill>
            <a:srgbClr val="0C395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b="1" dirty="0" smtClean="0"/>
              <a:t>Traceability and accounting policy framework</a:t>
            </a:r>
            <a:br>
              <a:rPr lang="en-US" b="1" dirty="0" smtClean="0"/>
            </a:br>
            <a:r>
              <a:rPr lang="en-US" i="1" dirty="0" smtClean="0"/>
              <a:t>Compare models for comparing and considering equivalency of policies </a:t>
            </a:r>
            <a:br>
              <a:rPr lang="en-US" i="1" dirty="0" smtClean="0"/>
            </a:br>
            <a:r>
              <a:rPr lang="en-US" i="1" dirty="0" smtClean="0"/>
              <a:t>for traceability, accounting aggregation, and registration records retention in </a:t>
            </a:r>
            <a:r>
              <a:rPr lang="en-US" i="1" dirty="0" err="1" smtClean="0"/>
              <a:t>interfederation</a:t>
            </a:r>
            <a:endParaRPr lang="en-GB" i="1" dirty="0"/>
          </a:p>
        </p:txBody>
      </p:sp>
      <p:sp>
        <p:nvSpPr>
          <p:cNvPr id="7" name="Rectangle 6"/>
          <p:cNvSpPr/>
          <p:nvPr/>
        </p:nvSpPr>
        <p:spPr>
          <a:xfrm>
            <a:off x="444502" y="3665325"/>
            <a:ext cx="766904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30762" y="3479387"/>
            <a:ext cx="638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sym typeface="Wingdings" panose="05000000000000000000" pitchFamily="2" charset="2"/>
              </a:rPr>
              <a:t>˃</a:t>
            </a:r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61173" y="4744855"/>
            <a:ext cx="10251316" cy="707886"/>
          </a:xfrm>
          <a:prstGeom prst="rect">
            <a:avLst/>
          </a:prstGeom>
          <a:solidFill>
            <a:srgbClr val="0C395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b="1" dirty="0" smtClean="0"/>
              <a:t>Explore the GDPR (2018) options for sharing of data on, and for, infrastructure usage</a:t>
            </a:r>
            <a:br>
              <a:rPr lang="en-US" b="1" dirty="0" smtClean="0"/>
            </a:br>
            <a:r>
              <a:rPr lang="en-US" i="1" dirty="0" smtClean="0"/>
              <a:t>Infrastructures need to share data, globally, but a scalable model will be community dependent</a:t>
            </a:r>
            <a:endParaRPr lang="en-GB" i="1" dirty="0"/>
          </a:p>
        </p:txBody>
      </p:sp>
      <p:sp>
        <p:nvSpPr>
          <p:cNvPr id="10" name="Rectangle 9"/>
          <p:cNvSpPr/>
          <p:nvPr/>
        </p:nvSpPr>
        <p:spPr>
          <a:xfrm>
            <a:off x="455646" y="4743554"/>
            <a:ext cx="766904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41906" y="4557616"/>
            <a:ext cx="638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sym typeface="Wingdings" panose="05000000000000000000" pitchFamily="2" charset="2"/>
              </a:rPr>
              <a:t>˃</a:t>
            </a:r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61173" y="5536575"/>
            <a:ext cx="10251316" cy="707886"/>
          </a:xfrm>
          <a:prstGeom prst="rect">
            <a:avLst/>
          </a:prstGeom>
          <a:solidFill>
            <a:srgbClr val="0C395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b="1" dirty="0" smtClean="0"/>
              <a:t>Recommendations for Blueprint Architecture Elements</a:t>
            </a:r>
            <a:br>
              <a:rPr lang="en-US" b="1" dirty="0" smtClean="0"/>
            </a:br>
            <a:r>
              <a:rPr lang="en-US" i="1" dirty="0" smtClean="0"/>
              <a:t>Create the reference templates for </a:t>
            </a:r>
            <a:r>
              <a:rPr lang="en-GB" i="1" dirty="0"/>
              <a:t>SP-</a:t>
            </a:r>
            <a:r>
              <a:rPr lang="en-GB" i="1" dirty="0" err="1"/>
              <a:t>IdP</a:t>
            </a:r>
            <a:r>
              <a:rPr lang="en-GB" i="1" dirty="0"/>
              <a:t>-proxies, gateways, targeted credential </a:t>
            </a:r>
            <a:r>
              <a:rPr lang="en-GB" i="1" dirty="0" smtClean="0"/>
              <a:t>repositories, &amp;c</a:t>
            </a:r>
            <a:endParaRPr lang="en-GB" i="1" dirty="0"/>
          </a:p>
        </p:txBody>
      </p:sp>
      <p:sp>
        <p:nvSpPr>
          <p:cNvPr id="13" name="Rectangle 12"/>
          <p:cNvSpPr/>
          <p:nvPr/>
        </p:nvSpPr>
        <p:spPr>
          <a:xfrm>
            <a:off x="455646" y="5535274"/>
            <a:ext cx="766904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41906" y="5349336"/>
            <a:ext cx="638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sym typeface="Wingdings" panose="05000000000000000000" pitchFamily="2" charset="2"/>
              </a:rPr>
              <a:t>˃</a:t>
            </a:r>
            <a:endParaRPr lang="en-GB" sz="6000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62" y="1329973"/>
            <a:ext cx="2985426" cy="22111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10162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015597"/>
          </a:xfrm>
        </p:spPr>
        <p:txBody>
          <a:bodyPr/>
          <a:lstStyle/>
          <a:p>
            <a:r>
              <a:rPr lang="en-GB" dirty="0" smtClean="0"/>
              <a:t>Why do we do it (and are maybe a bit pushy about it …)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80381" y="1796576"/>
            <a:ext cx="766904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390829" y="1796576"/>
            <a:ext cx="9562142" cy="707886"/>
          </a:xfrm>
          <a:prstGeom prst="rect">
            <a:avLst/>
          </a:prstGeom>
          <a:solidFill>
            <a:srgbClr val="0C3959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ED7D31"/>
                </a:solidFill>
              </a:rPr>
              <a:t>Provide an assurance framework </a:t>
            </a:r>
            <a:r>
              <a:rPr lang="en-GB" sz="2000" dirty="0" smtClean="0">
                <a:solidFill>
                  <a:srgbClr val="F57A1E"/>
                </a:solidFill>
              </a:rPr>
              <a:t>meeting that </a:t>
            </a:r>
            <a:r>
              <a:rPr lang="en-GB" sz="2000" b="1" dirty="0" smtClean="0">
                <a:solidFill>
                  <a:schemeClr val="bg1"/>
                </a:solidFill>
              </a:rPr>
              <a:t>makes federated identities </a:t>
            </a:r>
            <a:r>
              <a:rPr lang="en-GB" sz="2000" b="1" dirty="0" smtClean="0">
                <a:solidFill>
                  <a:schemeClr val="bg1"/>
                </a:solidFill>
              </a:rPr>
              <a:t>more valuable </a:t>
            </a:r>
            <a:r>
              <a:rPr lang="en-GB" sz="2000" b="1" dirty="0" smtClean="0">
                <a:solidFill>
                  <a:schemeClr val="bg1"/>
                </a:solidFill>
              </a:rPr>
              <a:t>to large research and e-Infrastructures </a:t>
            </a:r>
            <a:r>
              <a:rPr lang="en-GB" sz="2000" dirty="0" smtClean="0">
                <a:solidFill>
                  <a:srgbClr val="F57A1E"/>
                </a:solidFill>
              </a:rPr>
              <a:t>yet </a:t>
            </a:r>
            <a:r>
              <a:rPr lang="en-GB" sz="2000" dirty="0" smtClean="0">
                <a:solidFill>
                  <a:srgbClr val="F57A1E"/>
                </a:solidFill>
              </a:rPr>
              <a:t>is </a:t>
            </a:r>
            <a:r>
              <a:rPr lang="en-GB" sz="2000" b="1" dirty="0" smtClean="0">
                <a:solidFill>
                  <a:schemeClr val="bg1"/>
                </a:solidFill>
              </a:rPr>
              <a:t>feasible to implement </a:t>
            </a:r>
            <a:r>
              <a:rPr lang="en-GB" sz="2000" dirty="0" smtClean="0">
                <a:solidFill>
                  <a:srgbClr val="F57A1E"/>
                </a:solidFill>
              </a:rPr>
              <a:t>by most </a:t>
            </a:r>
            <a:r>
              <a:rPr lang="en-GB" sz="2000" dirty="0" smtClean="0">
                <a:solidFill>
                  <a:srgbClr val="F57A1E"/>
                </a:solidFill>
              </a:rPr>
              <a:t>home </a:t>
            </a:r>
            <a:r>
              <a:rPr lang="en-GB" sz="2000" dirty="0" err="1" smtClean="0">
                <a:solidFill>
                  <a:srgbClr val="F57A1E"/>
                </a:solidFill>
              </a:rPr>
              <a:t>IdPs</a:t>
            </a:r>
            <a:endParaRPr lang="en-GB" sz="2000" dirty="0">
              <a:solidFill>
                <a:srgbClr val="F57A1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0381" y="1688272"/>
            <a:ext cx="638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sz="6000" dirty="0">
              <a:solidFill>
                <a:schemeClr val="bg1"/>
              </a:solidFill>
              <a:latin typeface="Wingdings" panose="05000000000000000000" pitchFamily="2" charset="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0381" y="2680159"/>
            <a:ext cx="766904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390829" y="2680159"/>
            <a:ext cx="9562142" cy="707886"/>
          </a:xfrm>
          <a:prstGeom prst="rect">
            <a:avLst/>
          </a:prstGeom>
          <a:solidFill>
            <a:srgbClr val="0C395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b="1" dirty="0" smtClean="0"/>
              <a:t>Expose existing </a:t>
            </a:r>
            <a:r>
              <a:rPr lang="en-GB" b="1" dirty="0" smtClean="0"/>
              <a:t>security capabilities </a:t>
            </a:r>
            <a:r>
              <a:rPr lang="en-GB" dirty="0" smtClean="0">
                <a:solidFill>
                  <a:srgbClr val="F57A1E"/>
                </a:solidFill>
              </a:rPr>
              <a:t>in federated organisations, and organise the flow of information through </a:t>
            </a:r>
            <a:r>
              <a:rPr lang="en-GB" b="1" dirty="0" err="1" smtClean="0"/>
              <a:t>Sirtfi</a:t>
            </a:r>
            <a:r>
              <a:rPr lang="en-GB" b="1" dirty="0" smtClean="0"/>
              <a:t> contact </a:t>
            </a:r>
            <a:r>
              <a:rPr lang="en-GB" b="1" dirty="0" smtClean="0"/>
              <a:t>details </a:t>
            </a:r>
            <a:r>
              <a:rPr lang="en-GB" dirty="0" smtClean="0">
                <a:solidFill>
                  <a:srgbClr val="F57A1E"/>
                </a:solidFill>
              </a:rPr>
              <a:t>and a </a:t>
            </a:r>
            <a:r>
              <a:rPr lang="en-GB" b="1" dirty="0" smtClean="0"/>
              <a:t>tiered coordination function</a:t>
            </a:r>
            <a:endParaRPr lang="en-US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80381" y="2571855"/>
            <a:ext cx="638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sz="6000" dirty="0">
              <a:solidFill>
                <a:schemeClr val="bg1"/>
              </a:solidFill>
              <a:latin typeface="Wingdings" panose="05000000000000000000" pitchFamily="2" charset="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0381" y="4386611"/>
            <a:ext cx="766904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390829" y="4386611"/>
            <a:ext cx="9562142" cy="707886"/>
          </a:xfrm>
          <a:prstGeom prst="rect">
            <a:avLst/>
          </a:prstGeom>
          <a:solidFill>
            <a:srgbClr val="0C395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57A1E"/>
                </a:solidFill>
              </a:rPr>
              <a:t>Make it </a:t>
            </a:r>
            <a:r>
              <a:rPr lang="en-US" b="1" dirty="0" smtClean="0"/>
              <a:t>easier for communities </a:t>
            </a:r>
            <a:r>
              <a:rPr lang="en-US" dirty="0" smtClean="0">
                <a:solidFill>
                  <a:srgbClr val="F57A1E"/>
                </a:solidFill>
              </a:rPr>
              <a:t>to use federation </a:t>
            </a:r>
            <a:r>
              <a:rPr lang="en-US" b="1" dirty="0" smtClean="0"/>
              <a:t>by organizing in groups</a:t>
            </a:r>
            <a:r>
              <a:rPr lang="en-US" dirty="0" smtClean="0">
                <a:solidFill>
                  <a:srgbClr val="F57A1E"/>
                </a:solidFill>
              </a:rPr>
              <a:t>, and </a:t>
            </a:r>
            <a:br>
              <a:rPr lang="en-US" dirty="0" smtClean="0">
                <a:solidFill>
                  <a:srgbClr val="F57A1E"/>
                </a:solidFill>
              </a:rPr>
            </a:br>
            <a:r>
              <a:rPr lang="en-US" dirty="0" smtClean="0">
                <a:solidFill>
                  <a:srgbClr val="F57A1E"/>
                </a:solidFill>
              </a:rPr>
              <a:t>support the </a:t>
            </a:r>
            <a:r>
              <a:rPr lang="en-US" b="1" dirty="0" smtClean="0"/>
              <a:t>SP-</a:t>
            </a:r>
            <a:r>
              <a:rPr lang="en-US" b="1" dirty="0" err="1" smtClean="0"/>
              <a:t>IdP</a:t>
            </a:r>
            <a:r>
              <a:rPr lang="en-US" b="1" dirty="0" smtClean="0"/>
              <a:t> Proxies </a:t>
            </a:r>
            <a:r>
              <a:rPr lang="en-US" dirty="0" smtClean="0">
                <a:solidFill>
                  <a:srgbClr val="F57A1E"/>
                </a:solidFill>
              </a:rPr>
              <a:t>build a consistent view of their services with the </a:t>
            </a:r>
            <a:r>
              <a:rPr lang="en-US" b="1" dirty="0" err="1" smtClean="0"/>
              <a:t>Snctfi</a:t>
            </a:r>
            <a:r>
              <a:rPr lang="en-US" b="1" dirty="0" smtClean="0"/>
              <a:t> scheme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80381" y="4278307"/>
            <a:ext cx="638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sz="6000" dirty="0">
              <a:solidFill>
                <a:schemeClr val="bg1"/>
              </a:solidFill>
              <a:latin typeface="Wingdings" panose="05000000000000000000" pitchFamily="2" charset="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0381" y="3562460"/>
            <a:ext cx="766904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390829" y="3562460"/>
            <a:ext cx="9562142" cy="707886"/>
          </a:xfrm>
          <a:prstGeom prst="rect">
            <a:avLst/>
          </a:prstGeom>
          <a:solidFill>
            <a:srgbClr val="0C395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b="1" dirty="0" smtClean="0"/>
              <a:t>Recommendations for federations </a:t>
            </a:r>
            <a:r>
              <a:rPr lang="en-US" dirty="0" smtClean="0">
                <a:solidFill>
                  <a:srgbClr val="F57A1E"/>
                </a:solidFill>
              </a:rPr>
              <a:t>to make life </a:t>
            </a:r>
            <a:r>
              <a:rPr lang="en-US" b="1" dirty="0" smtClean="0"/>
              <a:t>easier for collaboration</a:t>
            </a:r>
            <a:r>
              <a:rPr lang="en-US" dirty="0" smtClean="0">
                <a:solidFill>
                  <a:srgbClr val="F57A1E"/>
                </a:solidFill>
              </a:rPr>
              <a:t>, and </a:t>
            </a:r>
            <a:r>
              <a:rPr lang="en-US" dirty="0" smtClean="0">
                <a:solidFill>
                  <a:srgbClr val="F57A1E"/>
                </a:solidFill>
              </a:rPr>
              <a:t/>
            </a:r>
            <a:br>
              <a:rPr lang="en-US" dirty="0" smtClean="0">
                <a:solidFill>
                  <a:srgbClr val="F57A1E"/>
                </a:solidFill>
              </a:rPr>
            </a:br>
            <a:r>
              <a:rPr lang="en-US" dirty="0" smtClean="0">
                <a:solidFill>
                  <a:srgbClr val="F57A1E"/>
                </a:solidFill>
              </a:rPr>
              <a:t>better </a:t>
            </a:r>
            <a:r>
              <a:rPr lang="en-US" b="1" dirty="0" smtClean="0"/>
              <a:t>models for sustainability </a:t>
            </a:r>
            <a:r>
              <a:rPr lang="en-US" dirty="0" smtClean="0">
                <a:solidFill>
                  <a:srgbClr val="F57A1E"/>
                </a:solidFill>
              </a:rPr>
              <a:t>for ‘guest’ identities and services in infrastructures</a:t>
            </a:r>
            <a:endParaRPr lang="en-GB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580381" y="3454156"/>
            <a:ext cx="638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sz="6000" dirty="0">
              <a:solidFill>
                <a:schemeClr val="bg1"/>
              </a:solidFill>
              <a:latin typeface="Wingdings" panose="05000000000000000000" pitchFamily="2" charset="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0381" y="5231167"/>
            <a:ext cx="766904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1390829" y="5231167"/>
            <a:ext cx="9562142" cy="707886"/>
          </a:xfrm>
          <a:prstGeom prst="rect">
            <a:avLst/>
          </a:prstGeom>
          <a:solidFill>
            <a:srgbClr val="0C395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57A1E"/>
                </a:solidFill>
              </a:rPr>
              <a:t>Propose practical models to allow </a:t>
            </a:r>
            <a:r>
              <a:rPr lang="en-US" b="1" dirty="0" smtClean="0"/>
              <a:t>infrastructures to exchange per-user accounting data</a:t>
            </a:r>
            <a:r>
              <a:rPr lang="en-US" dirty="0" smtClean="0">
                <a:solidFill>
                  <a:srgbClr val="F57A1E"/>
                </a:solidFill>
              </a:rPr>
              <a:t>, </a:t>
            </a:r>
            <a:r>
              <a:rPr lang="en-US" b="1" dirty="0" smtClean="0"/>
              <a:t>globally </a:t>
            </a:r>
            <a:r>
              <a:rPr lang="en-US" dirty="0" smtClean="0">
                <a:solidFill>
                  <a:srgbClr val="F57A1E"/>
                </a:solidFill>
              </a:rPr>
              <a:t>and across </a:t>
            </a:r>
            <a:r>
              <a:rPr lang="en-US" dirty="0" err="1" smtClean="0">
                <a:solidFill>
                  <a:srgbClr val="F57A1E"/>
                </a:solidFill>
              </a:rPr>
              <a:t>organisations</a:t>
            </a:r>
            <a:r>
              <a:rPr lang="en-US" dirty="0" smtClean="0">
                <a:solidFill>
                  <a:srgbClr val="F57A1E"/>
                </a:solidFill>
              </a:rPr>
              <a:t> that </a:t>
            </a:r>
            <a:r>
              <a:rPr lang="en-US" b="1" dirty="0" smtClean="0"/>
              <a:t>limits </a:t>
            </a:r>
            <a:r>
              <a:rPr lang="en-US" dirty="0" smtClean="0">
                <a:solidFill>
                  <a:srgbClr val="F57A1E"/>
                </a:solidFill>
              </a:rPr>
              <a:t>compliance </a:t>
            </a:r>
            <a:r>
              <a:rPr lang="en-US" b="1" dirty="0" smtClean="0"/>
              <a:t>risks for personal data protection </a:t>
            </a:r>
            <a:endParaRPr lang="en-US" b="1" i="1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580381" y="5122863"/>
            <a:ext cx="638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sz="6000" dirty="0">
              <a:solidFill>
                <a:schemeClr val="bg1"/>
              </a:solidFill>
              <a:latin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39145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Ease the flow across infrastructures – targeting users &amp; communities!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261173" y="1400212"/>
            <a:ext cx="10251316" cy="707886"/>
          </a:xfrm>
          <a:prstGeom prst="rect">
            <a:avLst/>
          </a:prstGeom>
          <a:solidFill>
            <a:srgbClr val="0C395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b="1" dirty="0"/>
              <a:t>Identify and support commonality between acceptable use policies (AUPs</a:t>
            </a:r>
            <a:r>
              <a:rPr lang="en-GB" b="1" dirty="0" smtClean="0"/>
              <a:t>)</a:t>
            </a:r>
            <a:br>
              <a:rPr lang="en-GB" b="1" dirty="0" smtClean="0"/>
            </a:br>
            <a:r>
              <a:rPr lang="en-GB" i="1" dirty="0" smtClean="0"/>
              <a:t>So that a user that signed one of them need not be bothered again – and still move across silos</a:t>
            </a:r>
            <a:endParaRPr lang="en-GB" i="1" dirty="0"/>
          </a:p>
        </p:txBody>
      </p:sp>
      <p:sp>
        <p:nvSpPr>
          <p:cNvPr id="6" name="Rectangle 5"/>
          <p:cNvSpPr/>
          <p:nvPr/>
        </p:nvSpPr>
        <p:spPr>
          <a:xfrm>
            <a:off x="455646" y="1398911"/>
            <a:ext cx="766904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41906" y="1212973"/>
            <a:ext cx="638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sym typeface="Wingdings" panose="05000000000000000000" pitchFamily="2" charset="2"/>
              </a:rPr>
              <a:t>˃</a:t>
            </a:r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1261173" y="2134295"/>
            <a:ext cx="10251316" cy="865717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Remember the Taipei Accord: WLCG, EGI, PRACE, OSG, XSEDE</a:t>
            </a:r>
            <a:r>
              <a:rPr lang="en-GB" dirty="0"/>
              <a:t> </a:t>
            </a:r>
            <a:r>
              <a:rPr lang="en-GB" dirty="0" smtClean="0"/>
              <a:t>share an understanding</a:t>
            </a:r>
            <a:endParaRPr lang="en-GB" dirty="0" smtClean="0"/>
          </a:p>
          <a:p>
            <a:r>
              <a:rPr lang="en-GB" dirty="0" smtClean="0"/>
              <a:t>and </a:t>
            </a:r>
            <a:r>
              <a:rPr lang="en-GB" dirty="0" smtClean="0"/>
              <a:t>accept </a:t>
            </a:r>
            <a:r>
              <a:rPr lang="en-GB" dirty="0" smtClean="0"/>
              <a:t>each other’s AUP as sufficient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61173" y="3150966"/>
            <a:ext cx="10251316" cy="707886"/>
          </a:xfrm>
          <a:prstGeom prst="rect">
            <a:avLst/>
          </a:prstGeom>
          <a:solidFill>
            <a:srgbClr val="0C395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b="1" dirty="0" smtClean="0"/>
              <a:t>Enhance the Authentication Assurance Profiles</a:t>
            </a:r>
            <a:br>
              <a:rPr lang="en-GB" b="1" dirty="0" smtClean="0"/>
            </a:br>
            <a:r>
              <a:rPr lang="en-GB" i="1" dirty="0" smtClean="0"/>
              <a:t>Get the new Profiles accepted and deployed for all target groups</a:t>
            </a:r>
            <a:endParaRPr lang="en-GB" i="1" dirty="0"/>
          </a:p>
        </p:txBody>
      </p:sp>
      <p:sp>
        <p:nvSpPr>
          <p:cNvPr id="10" name="Rectangle 9"/>
          <p:cNvSpPr/>
          <p:nvPr/>
        </p:nvSpPr>
        <p:spPr>
          <a:xfrm>
            <a:off x="455646" y="3149665"/>
            <a:ext cx="766904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41906" y="2963727"/>
            <a:ext cx="638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sym typeface="Wingdings" panose="05000000000000000000" pitchFamily="2" charset="2"/>
              </a:rPr>
              <a:t>˃</a:t>
            </a:r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1261173" y="3892306"/>
            <a:ext cx="10251316" cy="118044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Authenticating for access to biomedical and human-related data</a:t>
            </a:r>
          </a:p>
          <a:p>
            <a:r>
              <a:rPr lang="en-GB" dirty="0" smtClean="0"/>
              <a:t>Implementing verified identity vetting in the GDPR era</a:t>
            </a:r>
          </a:p>
          <a:p>
            <a:r>
              <a:rPr lang="en-GB" dirty="0" smtClean="0"/>
              <a:t>Making the baseline a real baseline, and Cappuccino a common occurrence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61173" y="5227071"/>
            <a:ext cx="10251316" cy="707886"/>
          </a:xfrm>
          <a:prstGeom prst="rect">
            <a:avLst/>
          </a:prstGeom>
          <a:solidFill>
            <a:srgbClr val="0C395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b="1" dirty="0"/>
              <a:t>Define a model for community attribute management and </a:t>
            </a:r>
            <a:r>
              <a:rPr lang="en-GB" b="1" dirty="0" smtClean="0"/>
              <a:t>provisioning</a:t>
            </a:r>
            <a:br>
              <a:rPr lang="en-GB" b="1" dirty="0" smtClean="0"/>
            </a:br>
            <a:r>
              <a:rPr lang="en-GB" i="1" dirty="0" smtClean="0"/>
              <a:t>Reference practices for communities setting up their membership and attribute services</a:t>
            </a:r>
            <a:endParaRPr lang="en-GB" i="1" dirty="0"/>
          </a:p>
        </p:txBody>
      </p:sp>
      <p:sp>
        <p:nvSpPr>
          <p:cNvPr id="14" name="Rectangle 13"/>
          <p:cNvSpPr/>
          <p:nvPr/>
        </p:nvSpPr>
        <p:spPr>
          <a:xfrm>
            <a:off x="455646" y="5225770"/>
            <a:ext cx="766904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41906" y="5039832"/>
            <a:ext cx="638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sym typeface="Wingdings" panose="05000000000000000000" pitchFamily="2" charset="2"/>
              </a:rPr>
              <a:t>˃</a:t>
            </a:r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1261173" y="6011954"/>
            <a:ext cx="10251316" cy="49044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So that the community is always in control, and the services can rely on that</a:t>
            </a:r>
          </a:p>
        </p:txBody>
      </p:sp>
    </p:spTree>
    <p:extLst>
      <p:ext uri="{BB962C8B-B14F-4D97-AF65-F5344CB8AC3E}">
        <p14:creationId xmlns:p14="http://schemas.microsoft.com/office/powerpoint/2010/main" val="4169962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82603" y="1238190"/>
            <a:ext cx="5514975" cy="823912"/>
          </a:xfrm>
        </p:spPr>
        <p:txBody>
          <a:bodyPr/>
          <a:lstStyle/>
          <a:p>
            <a:r>
              <a:rPr lang="en-GB" sz="3600" dirty="0" smtClean="0">
                <a:solidFill>
                  <a:srgbClr val="F57A1E"/>
                </a:solidFill>
              </a:rPr>
              <a:t>Develop</a:t>
            </a:r>
            <a:endParaRPr lang="en-GB" sz="3600" dirty="0">
              <a:solidFill>
                <a:srgbClr val="F57A1E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82601" y="2271201"/>
            <a:ext cx="5553075" cy="37004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</a:t>
            </a:r>
            <a:r>
              <a:rPr lang="en-GB" dirty="0" smtClean="0"/>
              <a:t>hrough</a:t>
            </a:r>
          </a:p>
          <a:p>
            <a:r>
              <a:rPr lang="en-GB" i="1" dirty="0" smtClean="0"/>
              <a:t>WISE </a:t>
            </a:r>
            <a:r>
              <a:rPr lang="en-GB" i="1" dirty="0" smtClean="0"/>
              <a:t>and SCI</a:t>
            </a:r>
          </a:p>
          <a:p>
            <a:r>
              <a:rPr lang="en-GB" i="1" dirty="0" smtClean="0"/>
              <a:t>REFEDS</a:t>
            </a:r>
          </a:p>
          <a:p>
            <a:r>
              <a:rPr lang="en-GB" i="1" dirty="0" smtClean="0"/>
              <a:t>IGTF</a:t>
            </a:r>
          </a:p>
          <a:p>
            <a:r>
              <a:rPr lang="en-GB" i="1" dirty="0"/>
              <a:t>(</a:t>
            </a:r>
            <a:r>
              <a:rPr lang="en-GB" i="1" dirty="0" smtClean="0"/>
              <a:t>FIM4R)</a:t>
            </a:r>
            <a:endParaRPr lang="en-GB" i="1" dirty="0" smtClean="0"/>
          </a:p>
          <a:p>
            <a:r>
              <a:rPr lang="en-GB" i="1" dirty="0" smtClean="0"/>
              <a:t>… and all willing policy &amp; CSIRT groups</a:t>
            </a:r>
            <a:endParaRPr lang="en-GB" i="1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6172202" y="1238190"/>
            <a:ext cx="5183188" cy="823912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F57A1E"/>
                </a:solidFill>
              </a:rPr>
              <a:t>Adopt</a:t>
            </a:r>
            <a:endParaRPr lang="en-GB" sz="3600" dirty="0">
              <a:solidFill>
                <a:srgbClr val="F57A1E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72201" y="2287072"/>
            <a:ext cx="5630631" cy="368458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In your Infrastructure, Federation, and FIM4R</a:t>
            </a:r>
          </a:p>
          <a:p>
            <a:r>
              <a:rPr lang="en-GB" i="1" dirty="0" smtClean="0"/>
              <a:t>Persistent</a:t>
            </a:r>
            <a:r>
              <a:rPr lang="en-GB" i="1" dirty="0" smtClean="0"/>
              <a:t>, non-reassigned identifiers</a:t>
            </a:r>
          </a:p>
          <a:p>
            <a:r>
              <a:rPr lang="en-GB" i="1" dirty="0" smtClean="0"/>
              <a:t>Incident Response capabilities</a:t>
            </a:r>
          </a:p>
          <a:p>
            <a:r>
              <a:rPr lang="en-GB" i="1" dirty="0" err="1" smtClean="0"/>
              <a:t>Sirtfi</a:t>
            </a:r>
            <a:r>
              <a:rPr lang="en-GB" i="1" dirty="0" smtClean="0"/>
              <a:t> NG</a:t>
            </a:r>
          </a:p>
          <a:p>
            <a:r>
              <a:rPr lang="en-GB" i="1" dirty="0" err="1" smtClean="0"/>
              <a:t>Snctfi</a:t>
            </a:r>
            <a:endParaRPr lang="en-GB" i="1" dirty="0" smtClean="0"/>
          </a:p>
          <a:p>
            <a:r>
              <a:rPr lang="en-GB" i="1" dirty="0" smtClean="0"/>
              <a:t>Self-assessment and peer review methods</a:t>
            </a: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need you to work with us</a:t>
            </a:r>
            <a:endParaRPr lang="en-GB" dirty="0"/>
          </a:p>
        </p:txBody>
      </p:sp>
      <p:sp>
        <p:nvSpPr>
          <p:cNvPr id="14" name="Down Arrow 13"/>
          <p:cNvSpPr/>
          <p:nvPr/>
        </p:nvSpPr>
        <p:spPr>
          <a:xfrm>
            <a:off x="2119086" y="4811536"/>
            <a:ext cx="1850571" cy="428171"/>
          </a:xfrm>
          <a:prstGeom prst="downArrow">
            <a:avLst/>
          </a:prstGeom>
          <a:solidFill>
            <a:srgbClr val="F57A1E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6807" y="5472655"/>
            <a:ext cx="59831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C3959"/>
                </a:solidFill>
              </a:rPr>
              <a:t>AARC ‘Competence Centre’</a:t>
            </a:r>
            <a:br>
              <a:rPr lang="en-GB" sz="2400" b="1" dirty="0" smtClean="0">
                <a:solidFill>
                  <a:srgbClr val="0C3959"/>
                </a:solidFill>
              </a:rPr>
            </a:br>
            <a:r>
              <a:rPr lang="en-GB" sz="2400" b="1" i="1" dirty="0" smtClean="0">
                <a:solidFill>
                  <a:srgbClr val="0C3959"/>
                </a:solidFill>
              </a:rPr>
              <a:t>work with us by collaborating in these groups</a:t>
            </a:r>
            <a:endParaRPr lang="en-GB" sz="2400" b="1" i="1" dirty="0">
              <a:solidFill>
                <a:srgbClr val="0C3959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7911952" y="4811536"/>
            <a:ext cx="1850571" cy="428171"/>
          </a:xfrm>
          <a:prstGeom prst="downArrow">
            <a:avLst/>
          </a:prstGeom>
          <a:solidFill>
            <a:srgbClr val="F57A1E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6454585" y="5472655"/>
            <a:ext cx="47732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C3959"/>
                </a:solidFill>
              </a:rPr>
              <a:t>AARC Engagement</a:t>
            </a:r>
            <a:br>
              <a:rPr lang="en-GB" sz="2400" b="1" dirty="0" smtClean="0">
                <a:solidFill>
                  <a:srgbClr val="0C3959"/>
                </a:solidFill>
              </a:rPr>
            </a:br>
            <a:r>
              <a:rPr lang="en-GB" sz="2400" b="1" i="1" dirty="0" smtClean="0">
                <a:solidFill>
                  <a:srgbClr val="0C3959"/>
                </a:solidFill>
              </a:rPr>
              <a:t>help us progress by adopting results</a:t>
            </a:r>
            <a:endParaRPr lang="en-GB" sz="2400" b="1" i="1" dirty="0">
              <a:solidFill>
                <a:srgbClr val="0C3959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82601" y="2070716"/>
            <a:ext cx="5553075" cy="0"/>
          </a:xfrm>
          <a:prstGeom prst="line">
            <a:avLst/>
          </a:prstGeom>
          <a:ln>
            <a:solidFill>
              <a:srgbClr val="0C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249758" y="2070716"/>
            <a:ext cx="5553075" cy="0"/>
          </a:xfrm>
          <a:prstGeom prst="line">
            <a:avLst/>
          </a:prstGeom>
          <a:ln>
            <a:solidFill>
              <a:srgbClr val="0C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279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smtClean="0"/>
              <a:t>davidg@nikhef.nl</a:t>
            </a:r>
            <a:endParaRPr lang="en-GB" dirty="0"/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27" y="815355"/>
            <a:ext cx="2725003" cy="142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8617" y="166093"/>
            <a:ext cx="65718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https://aarc-project.eu/workpackages/policy-harmonisation/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https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://wiki.geant.org/display/AARC/AARC+Policy+Harmonisation</a:t>
            </a:r>
          </a:p>
        </p:txBody>
      </p:sp>
    </p:spTree>
    <p:extLst>
      <p:ext uri="{BB962C8B-B14F-4D97-AF65-F5344CB8AC3E}">
        <p14:creationId xmlns:p14="http://schemas.microsoft.com/office/powerpoint/2010/main" val="215798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469" y="4620705"/>
            <a:ext cx="2256064" cy="176028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Mechanisms for ensuring policies serve the community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80381" y="1508516"/>
            <a:ext cx="766904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390829" y="1508516"/>
            <a:ext cx="9562142" cy="707886"/>
          </a:xfrm>
          <a:prstGeom prst="rect">
            <a:avLst/>
          </a:prstGeom>
          <a:solidFill>
            <a:srgbClr val="0C3959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57A1E"/>
                </a:solidFill>
              </a:rPr>
              <a:t>Use </a:t>
            </a:r>
            <a:r>
              <a:rPr lang="en-GB" sz="2000" b="1" dirty="0" smtClean="0">
                <a:solidFill>
                  <a:schemeClr val="bg1"/>
                </a:solidFill>
              </a:rPr>
              <a:t>pre-existing groups and communities </a:t>
            </a:r>
            <a:r>
              <a:rPr lang="en-GB" sz="2000" dirty="0" smtClean="0">
                <a:solidFill>
                  <a:srgbClr val="F57A1E"/>
                </a:solidFill>
              </a:rPr>
              <a:t>to develop policies and harmonise practices</a:t>
            </a:r>
          </a:p>
          <a:p>
            <a:r>
              <a:rPr lang="en-GB" sz="2000" dirty="0" smtClean="0">
                <a:solidFill>
                  <a:srgbClr val="F57A1E"/>
                </a:solidFill>
              </a:rPr>
              <a:t>and thus </a:t>
            </a:r>
            <a:r>
              <a:rPr lang="en-GB" sz="2000" b="1" dirty="0" smtClean="0">
                <a:solidFill>
                  <a:schemeClr val="bg1"/>
                </a:solidFill>
              </a:rPr>
              <a:t>avoid AARC becoming </a:t>
            </a:r>
            <a:r>
              <a:rPr lang="en-GB" sz="2000" b="1" dirty="0" smtClean="0">
                <a:solidFill>
                  <a:schemeClr val="bg1"/>
                </a:solidFill>
              </a:rPr>
              <a:t>- yet </a:t>
            </a:r>
            <a:r>
              <a:rPr lang="en-GB" sz="2000" b="1" dirty="0" smtClean="0">
                <a:solidFill>
                  <a:schemeClr val="bg1"/>
                </a:solidFill>
              </a:rPr>
              <a:t>another </a:t>
            </a:r>
            <a:r>
              <a:rPr lang="en-GB" sz="2000" b="1" dirty="0" smtClean="0">
                <a:solidFill>
                  <a:schemeClr val="bg1"/>
                </a:solidFill>
              </a:rPr>
              <a:t>- island 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0381" y="1400212"/>
            <a:ext cx="638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sz="6000" dirty="0">
              <a:solidFill>
                <a:schemeClr val="bg1"/>
              </a:solidFill>
              <a:latin typeface="Wingdings" panose="05000000000000000000" pitchFamily="2" charset="2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600" y="2697228"/>
            <a:ext cx="5714286" cy="32342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81" y="2738127"/>
            <a:ext cx="2429021" cy="8598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649" y="3774590"/>
            <a:ext cx="2002640" cy="9261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803" y="5163017"/>
            <a:ext cx="1625272" cy="6756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373806" y="5715567"/>
            <a:ext cx="136608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i="1" dirty="0"/>
              <a:t>https://xkcd.com/927/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626885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and Best Practices </a:t>
            </a:r>
            <a:r>
              <a:rPr lang="en-US" dirty="0" err="1" smtClean="0"/>
              <a:t>Harmonisation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48287" y="3912186"/>
            <a:ext cx="11315924" cy="2100930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F57A1E"/>
                </a:solidFill>
              </a:rPr>
              <a:t>Development </a:t>
            </a:r>
            <a:r>
              <a:rPr lang="en-US" sz="3600" b="1" dirty="0">
                <a:solidFill>
                  <a:srgbClr val="F57A1E"/>
                </a:solidFill>
              </a:rPr>
              <a:t>of best practices for </a:t>
            </a:r>
            <a:r>
              <a:rPr lang="en-US" sz="3600" b="1" dirty="0" smtClean="0">
                <a:solidFill>
                  <a:srgbClr val="F57A1E"/>
                </a:solidFill>
              </a:rPr>
              <a:t>Assurance Profiles</a:t>
            </a:r>
            <a:r>
              <a:rPr lang="en-US" sz="3600" b="1" dirty="0">
                <a:solidFill>
                  <a:srgbClr val="F57A1E"/>
                </a:solidFill>
              </a:rPr>
              <a:t>	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10878" y="1398555"/>
            <a:ext cx="3950961" cy="2309845"/>
            <a:chOff x="610878" y="1398555"/>
            <a:chExt cx="8142159" cy="4760139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0878" y="1398555"/>
              <a:ext cx="5156896" cy="3088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101600">
                <a:schemeClr val="tx1">
                  <a:alpha val="60000"/>
                </a:schemeClr>
              </a:glow>
            </a:effec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27438" y="2816323"/>
              <a:ext cx="4896544" cy="3342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101600">
                <a:schemeClr val="tx1">
                  <a:alpha val="60000"/>
                </a:schemeClr>
              </a:glow>
            </a:effectLst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15804" y="1652395"/>
              <a:ext cx="4474553" cy="3420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101600">
                <a:schemeClr val="tx1">
                  <a:alpha val="60000"/>
                </a:schemeClr>
              </a:glow>
            </a:effec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72189" y="4157711"/>
              <a:ext cx="2480848" cy="1637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321819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87403" y="5415280"/>
            <a:ext cx="4986065" cy="955040"/>
          </a:xfrm>
          <a:prstGeom prst="rect">
            <a:avLst/>
          </a:prstGeom>
          <a:solidFill>
            <a:srgbClr val="F57A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987403" y="1591874"/>
            <a:ext cx="4986065" cy="649922"/>
          </a:xfrm>
          <a:prstGeom prst="rect">
            <a:avLst/>
          </a:prstGeom>
          <a:solidFill>
            <a:srgbClr val="F57A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Assurance Profiles and ‘differentiated’ levels of assurance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1" y="4298232"/>
            <a:ext cx="5745845" cy="2031246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178" y="2846270"/>
            <a:ext cx="5323547" cy="2352992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1" y="1381125"/>
            <a:ext cx="6204314" cy="2012315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"/>
          <p:cNvSpPr>
            <a:spLocks noGrp="1"/>
          </p:cNvSpPr>
          <p:nvPr>
            <p:ph idx="1"/>
          </p:nvPr>
        </p:nvSpPr>
        <p:spPr>
          <a:xfrm>
            <a:off x="7019610" y="1259840"/>
            <a:ext cx="4988560" cy="51409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Many layered models (3-4 layers)</a:t>
            </a:r>
          </a:p>
          <a:p>
            <a:pPr marL="0" indent="0">
              <a:buNone/>
            </a:pPr>
            <a:r>
              <a:rPr lang="en-US" b="1" dirty="0"/>
              <a:t>b</a:t>
            </a:r>
            <a:r>
              <a:rPr lang="en-US" b="1" dirty="0" smtClean="0"/>
              <a:t>ut: specific levels don’t match needs </a:t>
            </a:r>
            <a:br>
              <a:rPr lang="en-US" b="1" dirty="0" smtClean="0"/>
            </a:br>
            <a:r>
              <a:rPr lang="en-US" b="1" dirty="0" smtClean="0"/>
              <a:t>of Research- and e-Infrastructures:</a:t>
            </a:r>
            <a:endParaRPr lang="en-US" dirty="0" smtClean="0"/>
          </a:p>
          <a:p>
            <a:pPr marL="355600" indent="-355600"/>
            <a:r>
              <a:rPr lang="en-US" dirty="0" smtClean="0"/>
              <a:t>Specific combination</a:t>
            </a:r>
            <a:br>
              <a:rPr lang="en-US" dirty="0" smtClean="0"/>
            </a:br>
            <a:r>
              <a:rPr lang="en-US" dirty="0" smtClean="0"/>
              <a:t> ‘authenticator’ and ‘vetting’ assurance </a:t>
            </a:r>
            <a:br>
              <a:rPr lang="en-US" dirty="0" smtClean="0"/>
            </a:br>
            <a:r>
              <a:rPr lang="en-US" dirty="0" smtClean="0"/>
              <a:t>doesn’t match research risk profiles</a:t>
            </a:r>
          </a:p>
          <a:p>
            <a:pPr marL="355600" indent="-355600"/>
            <a:r>
              <a:rPr lang="en-US" dirty="0" smtClean="0"/>
              <a:t>Disregards existing trust model </a:t>
            </a:r>
            <a:br>
              <a:rPr lang="en-US" dirty="0" smtClean="0"/>
            </a:br>
            <a:r>
              <a:rPr lang="en-US" dirty="0" smtClean="0"/>
              <a:t>between federated R&amp;E </a:t>
            </a:r>
            <a:r>
              <a:rPr lang="en-US" dirty="0" err="1" smtClean="0"/>
              <a:t>organisations</a:t>
            </a:r>
            <a:endParaRPr lang="en-US" dirty="0" smtClean="0"/>
          </a:p>
          <a:p>
            <a:pPr marL="355600" indent="-355600"/>
            <a:r>
              <a:rPr lang="en-US" dirty="0" smtClean="0"/>
              <a:t>Cannot accommodate </a:t>
            </a:r>
            <a:br>
              <a:rPr lang="en-US" dirty="0" smtClean="0"/>
            </a:br>
            <a:r>
              <a:rPr lang="en-US" dirty="0" smtClean="0"/>
              <a:t>distributed responsibilities</a:t>
            </a:r>
          </a:p>
          <a:p>
            <a:pPr marL="0" indent="0">
              <a:buNone/>
            </a:pPr>
            <a:r>
              <a:rPr lang="en-US" i="1" dirty="0" smtClean="0"/>
              <a:t>As a result, in R&amp;E there was </a:t>
            </a:r>
            <a:br>
              <a:rPr lang="en-US" i="1" dirty="0" smtClean="0"/>
            </a:br>
            <a:r>
              <a:rPr lang="en-US" i="1" dirty="0" smtClean="0"/>
              <a:t>in practice</a:t>
            </a:r>
            <a:r>
              <a:rPr lang="en-US" i="1" dirty="0"/>
              <a:t> </a:t>
            </a:r>
            <a:r>
              <a:rPr lang="en-US" i="1" dirty="0" smtClean="0"/>
              <a:t>hardly any documented </a:t>
            </a:r>
            <a:br>
              <a:rPr lang="en-US" i="1" dirty="0" smtClean="0"/>
            </a:br>
            <a:r>
              <a:rPr lang="en-US" i="1" dirty="0" smtClean="0"/>
              <a:t>and agreed assurance level</a:t>
            </a:r>
          </a:p>
          <a:p>
            <a:pPr marL="0" indent="0">
              <a:buNone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Last year:</a:t>
            </a:r>
            <a:br>
              <a:rPr lang="en-US" b="1" dirty="0" smtClean="0"/>
            </a:br>
            <a:r>
              <a:rPr lang="en-US" b="1" i="1" dirty="0" smtClean="0"/>
              <a:t>baseline</a:t>
            </a:r>
            <a:r>
              <a:rPr lang="en-US" b="1" dirty="0" smtClean="0"/>
              <a:t> assurance for research use cases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26525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62140" y="3916950"/>
            <a:ext cx="2866737" cy="2086725"/>
          </a:xfrm>
          <a:prstGeom prst="rect">
            <a:avLst/>
          </a:prstGeom>
          <a:solidFill>
            <a:srgbClr val="FEEEE2"/>
          </a:solidFill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</a:pPr>
            <a:r>
              <a:rPr lang="en-GB" sz="2400" b="1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Baseline Assurance</a:t>
            </a:r>
          </a:p>
          <a:p>
            <a:pPr marL="176213" lvl="0" indent="-176213" defTabSz="685800">
              <a:lnSpc>
                <a:spcPct val="90000"/>
              </a:lnSpc>
              <a:buFont typeface="+mj-lt"/>
              <a:buAutoNum type="arabicPeriod"/>
            </a:pPr>
            <a:r>
              <a:rPr lang="en-GB" sz="20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known </a:t>
            </a:r>
            <a:r>
              <a:rPr lang="en-GB" sz="2000" dirty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individual </a:t>
            </a:r>
          </a:p>
          <a:p>
            <a:pPr marL="176213" lvl="0" indent="-176213" defTabSz="685800">
              <a:lnSpc>
                <a:spcPct val="90000"/>
              </a:lnSpc>
              <a:buFont typeface="+mj-lt"/>
              <a:buAutoNum type="arabicPeriod"/>
            </a:pPr>
            <a:r>
              <a:rPr lang="en-GB" sz="2000" dirty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n-GB" sz="20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ersistent </a:t>
            </a:r>
            <a:r>
              <a:rPr lang="en-GB" sz="20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identifiers</a:t>
            </a:r>
            <a:endParaRPr lang="fi-FI" sz="2000" dirty="0">
              <a:solidFill>
                <a:srgbClr val="0043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6213" lvl="0" indent="-176213" defTabSz="685800">
              <a:lnSpc>
                <a:spcPct val="90000"/>
              </a:lnSpc>
              <a:buFont typeface="+mj-lt"/>
              <a:buAutoNum type="arabicPeriod"/>
            </a:pPr>
            <a:r>
              <a:rPr lang="en-GB" sz="2000" dirty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en-GB" sz="20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ocumented </a:t>
            </a:r>
            <a:r>
              <a:rPr lang="en-GB" sz="20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vetting</a:t>
            </a:r>
            <a:endParaRPr lang="fi-FI" sz="2000" dirty="0">
              <a:solidFill>
                <a:srgbClr val="0043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6213" lvl="0" indent="-176213" defTabSz="685800">
              <a:lnSpc>
                <a:spcPct val="90000"/>
              </a:lnSpc>
              <a:buFont typeface="+mj-lt"/>
              <a:buAutoNum type="arabicPeriod"/>
            </a:pPr>
            <a:r>
              <a:rPr lang="en-GB" sz="2000" dirty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n-GB" sz="20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assword </a:t>
            </a:r>
            <a:r>
              <a:rPr lang="en-GB" sz="20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authenticator</a:t>
            </a:r>
            <a:endParaRPr lang="fi-FI" sz="2000" dirty="0">
              <a:solidFill>
                <a:srgbClr val="0043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6213" lvl="0" indent="-176213" defTabSz="685800">
              <a:lnSpc>
                <a:spcPct val="90000"/>
              </a:lnSpc>
              <a:buFont typeface="+mj-lt"/>
              <a:buAutoNum type="arabicPeriod"/>
            </a:pPr>
            <a:r>
              <a:rPr lang="en-GB" sz="2000" dirty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en-GB" sz="20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resh </a:t>
            </a:r>
            <a:r>
              <a:rPr lang="en-GB" sz="20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status attribute</a:t>
            </a:r>
            <a:endParaRPr lang="fi-FI" sz="2000" dirty="0">
              <a:solidFill>
                <a:srgbClr val="0043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6213" lvl="0" indent="-176213" defTabSz="685800">
              <a:lnSpc>
                <a:spcPct val="90000"/>
              </a:lnSpc>
              <a:buFont typeface="+mj-lt"/>
              <a:buAutoNum type="arabicPeriod"/>
            </a:pPr>
            <a:r>
              <a:rPr lang="en-GB" sz="2000" dirty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GB" sz="20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elf-assessment</a:t>
            </a:r>
            <a:endParaRPr lang="en-GB" sz="2000" dirty="0">
              <a:solidFill>
                <a:srgbClr val="0043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879" y="4574415"/>
            <a:ext cx="1139808" cy="758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Differentiated assurance from an Infrastructure viewpoint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804090" y="1453857"/>
            <a:ext cx="2496235" cy="179849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‘low-risk’ use cases</a:t>
            </a:r>
          </a:p>
          <a:p>
            <a:pPr marL="0" indent="0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few unalienable expectations by research and collaborative services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8" y="4771844"/>
            <a:ext cx="391114" cy="545754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4749685" y="1462511"/>
            <a:ext cx="3071200" cy="179849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generic </a:t>
            </a:r>
            <a:br>
              <a:rPr lang="en-US" sz="2000" b="1" dirty="0" smtClean="0"/>
            </a:br>
            <a:r>
              <a:rPr lang="en-US" sz="2000" b="1" dirty="0" smtClean="0"/>
              <a:t>e-Infrastructure services</a:t>
            </a:r>
          </a:p>
          <a:p>
            <a:pPr marL="0" indent="0">
              <a:buNone/>
            </a:pPr>
            <a:r>
              <a:rPr lang="en-US" sz="2000" dirty="0" smtClean="0"/>
              <a:t>access to common compute and data services that do not hold sensitive personal data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986" y="4574415"/>
            <a:ext cx="526940" cy="758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"/>
          <p:cNvSpPr txBox="1">
            <a:spLocks/>
          </p:cNvSpPr>
          <p:nvPr/>
        </p:nvSpPr>
        <p:spPr>
          <a:xfrm>
            <a:off x="8758876" y="1452990"/>
            <a:ext cx="3071200" cy="179849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protection of sensitive</a:t>
            </a:r>
            <a:br>
              <a:rPr lang="en-US" sz="2000" b="1" dirty="0" smtClean="0"/>
            </a:br>
            <a:r>
              <a:rPr lang="en-US" sz="2000" b="1" dirty="0" smtClean="0"/>
              <a:t>resources</a:t>
            </a:r>
          </a:p>
          <a:p>
            <a:pPr marL="0" indent="0">
              <a:buNone/>
            </a:pPr>
            <a:r>
              <a:rPr lang="en-US" sz="2000" dirty="0" smtClean="0"/>
              <a:t>access to data of real people, where positive ID of researchers and 2-factor authentication is needed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70586" y="3916950"/>
            <a:ext cx="3029401" cy="2086725"/>
          </a:xfrm>
          <a:prstGeom prst="rect">
            <a:avLst/>
          </a:prstGeom>
          <a:solidFill>
            <a:srgbClr val="FEEEE2"/>
          </a:solidFill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</a:pPr>
            <a:r>
              <a:rPr lang="en-GB" sz="2400" b="1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Slice includes:</a:t>
            </a:r>
          </a:p>
          <a:p>
            <a:pPr marL="176213" lvl="0" indent="-176213" defTabSz="685800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assumed ID vetting</a:t>
            </a:r>
            <a:br>
              <a:rPr lang="en-US" sz="20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i="1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‘</a:t>
            </a:r>
            <a:r>
              <a:rPr lang="en-US" sz="2000" i="1" dirty="0" err="1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Kantara</a:t>
            </a:r>
            <a:r>
              <a:rPr lang="en-US" sz="2000" i="1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LoA2’, </a:t>
            </a:r>
            <a:r>
              <a:rPr lang="en-US" sz="2000" dirty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‘</a:t>
            </a:r>
            <a:r>
              <a:rPr lang="en-US" sz="2000" i="1" dirty="0" err="1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eIDAS</a:t>
            </a:r>
            <a:r>
              <a:rPr lang="en-US" sz="2000" i="1" dirty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low’, </a:t>
            </a:r>
            <a:r>
              <a:rPr lang="en-US" sz="2000" i="1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or ‘IGTF BIRCH’</a:t>
            </a:r>
            <a:endParaRPr lang="en-US" sz="2000" dirty="0" smtClean="0">
              <a:solidFill>
                <a:srgbClr val="0043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6213" lvl="0" indent="-176213" defTabSz="685800">
              <a:lnSpc>
                <a:spcPct val="9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en-US" sz="20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ood </a:t>
            </a:r>
            <a:r>
              <a:rPr lang="en-US" sz="20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entropy passwords</a:t>
            </a:r>
          </a:p>
          <a:p>
            <a:pPr marL="176213" lvl="0" indent="-176213" defTabSz="685800">
              <a:lnSpc>
                <a:spcPct val="90000"/>
              </a:lnSpc>
              <a:buFont typeface="+mj-lt"/>
              <a:buAutoNum type="arabicPeriod"/>
            </a:pPr>
            <a:r>
              <a:rPr lang="en-GB" sz="2000" dirty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GB" sz="20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ffiliation </a:t>
            </a:r>
            <a:r>
              <a:rPr lang="en-GB" sz="20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freshness </a:t>
            </a:r>
            <a:br>
              <a:rPr lang="en-GB" sz="20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20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better than 1 month</a:t>
            </a:r>
            <a:endParaRPr lang="en-GB" sz="2000" dirty="0">
              <a:solidFill>
                <a:srgbClr val="0043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732927" y="3916950"/>
            <a:ext cx="3123099" cy="2086725"/>
          </a:xfrm>
          <a:prstGeom prst="rect">
            <a:avLst/>
          </a:prstGeom>
          <a:solidFill>
            <a:srgbClr val="FEEEE2"/>
          </a:solidFill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</a:pPr>
            <a:r>
              <a:rPr lang="en-GB" sz="2400" b="1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Slice includes:</a:t>
            </a:r>
          </a:p>
          <a:p>
            <a:pPr marL="176213" lvl="0" indent="-176213" defTabSz="685800">
              <a:lnSpc>
                <a:spcPct val="9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en-US" sz="20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erified </a:t>
            </a:r>
            <a:r>
              <a:rPr lang="en-US" sz="20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ID vetting</a:t>
            </a:r>
            <a:br>
              <a:rPr lang="en-US" sz="20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‘</a:t>
            </a:r>
            <a:r>
              <a:rPr lang="en-US" sz="2000" i="1" dirty="0" err="1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eIDAS</a:t>
            </a:r>
            <a:r>
              <a:rPr lang="en-US" sz="2000" i="1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substantial’, ‘</a:t>
            </a:r>
            <a:r>
              <a:rPr lang="en-US" sz="2000" i="1" dirty="0" err="1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Kantara</a:t>
            </a:r>
            <a:r>
              <a:rPr lang="en-US" sz="2000" i="1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LoA3’</a:t>
            </a:r>
            <a:endParaRPr lang="en-US" sz="2000" dirty="0" smtClean="0">
              <a:solidFill>
                <a:srgbClr val="0043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6213" lvl="0" indent="-176213" defTabSz="685800">
              <a:lnSpc>
                <a:spcPct val="9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US" sz="20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ulti-factor </a:t>
            </a:r>
            <a:r>
              <a:rPr lang="en-US" sz="20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authenticator</a:t>
            </a:r>
            <a:br>
              <a:rPr lang="en-US" sz="20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0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000" dirty="0" smtClean="0">
              <a:solidFill>
                <a:srgbClr val="0043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671187" y="1569027"/>
            <a:ext cx="0" cy="4707525"/>
          </a:xfrm>
          <a:prstGeom prst="line">
            <a:avLst/>
          </a:prstGeom>
          <a:ln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969558" y="1569027"/>
            <a:ext cx="0" cy="4707525"/>
          </a:xfrm>
          <a:prstGeom prst="line">
            <a:avLst/>
          </a:prstGeom>
          <a:ln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own Arrow 8"/>
          <p:cNvSpPr/>
          <p:nvPr/>
        </p:nvSpPr>
        <p:spPr>
          <a:xfrm>
            <a:off x="1569031" y="3429000"/>
            <a:ext cx="966355" cy="155864"/>
          </a:xfrm>
          <a:prstGeom prst="downArrow">
            <a:avLst/>
          </a:prstGeom>
          <a:solidFill>
            <a:schemeClr val="accent2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5802108" y="3429000"/>
            <a:ext cx="966355" cy="155864"/>
          </a:xfrm>
          <a:prstGeom prst="downArrow">
            <a:avLst/>
          </a:prstGeom>
          <a:solidFill>
            <a:schemeClr val="accent2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9811298" y="3429000"/>
            <a:ext cx="966355" cy="155864"/>
          </a:xfrm>
          <a:prstGeom prst="downArrow">
            <a:avLst/>
          </a:prstGeom>
          <a:solidFill>
            <a:schemeClr val="accent2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512456" y="6197600"/>
            <a:ext cx="6524169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rgbClr val="0C3959"/>
                </a:solidFill>
              </a:rPr>
              <a:t>See Mikael Linden’s presentation to the REFEDS Monday meeting</a:t>
            </a:r>
          </a:p>
          <a:p>
            <a:pPr algn="r"/>
            <a:r>
              <a:rPr lang="en-GB" b="1" dirty="0" smtClean="0">
                <a:solidFill>
                  <a:srgbClr val="0C3959"/>
                </a:solidFill>
              </a:rPr>
              <a:t>https</a:t>
            </a:r>
            <a:r>
              <a:rPr lang="en-GB" b="1" dirty="0">
                <a:solidFill>
                  <a:srgbClr val="0C3959"/>
                </a:solidFill>
              </a:rPr>
              <a:t>://refeds.org/meetings/35th-meeting-may-2017</a:t>
            </a:r>
          </a:p>
        </p:txBody>
      </p:sp>
      <p:pic>
        <p:nvPicPr>
          <p:cNvPr id="21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626" y="5337789"/>
            <a:ext cx="2162631" cy="1517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150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and Best Practices </a:t>
            </a:r>
            <a:r>
              <a:rPr lang="en-US" dirty="0" err="1" smtClean="0"/>
              <a:t>Harmonisation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48287" y="3912186"/>
            <a:ext cx="11315924" cy="2100930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F57A1E"/>
                </a:solidFill>
              </a:rPr>
              <a:t>Security Incident Response</a:t>
            </a:r>
            <a:r>
              <a:rPr lang="en-US" sz="3600" b="1" dirty="0">
                <a:solidFill>
                  <a:srgbClr val="F57A1E"/>
                </a:solidFill>
              </a:rPr>
              <a:t>	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19" y="1341991"/>
            <a:ext cx="4226561" cy="23978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16340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67908"/>
            <a:ext cx="11544298" cy="4737633"/>
          </a:xfrm>
        </p:spPr>
        <p:txBody>
          <a:bodyPr>
            <a:normAutofit/>
          </a:bodyPr>
          <a:lstStyle/>
          <a:p>
            <a:r>
              <a:rPr lang="en-US" sz="2400" dirty="0"/>
              <a:t>How could we determine the scale of the incident?</a:t>
            </a:r>
          </a:p>
          <a:p>
            <a:pPr lvl="1"/>
            <a:r>
              <a:rPr lang="en-US" sz="2000" dirty="0" smtClean="0"/>
              <a:t>Do </a:t>
            </a:r>
            <a:r>
              <a:rPr lang="en-US" sz="2000" dirty="0"/>
              <a:t>useful logs </a:t>
            </a:r>
            <a:r>
              <a:rPr lang="en-US" sz="2000" dirty="0" smtClean="0"/>
              <a:t>exist?</a:t>
            </a:r>
          </a:p>
          <a:p>
            <a:pPr lvl="1"/>
            <a:r>
              <a:rPr lang="en-US" sz="2000" dirty="0" smtClean="0"/>
              <a:t>Could </a:t>
            </a:r>
            <a:r>
              <a:rPr lang="en-US" sz="2000" dirty="0"/>
              <a:t>logs be shared?</a:t>
            </a:r>
          </a:p>
          <a:p>
            <a:r>
              <a:rPr lang="en-US" sz="2400" dirty="0" smtClean="0"/>
              <a:t>Who </a:t>
            </a:r>
            <a:r>
              <a:rPr lang="en-US" sz="2400" dirty="0"/>
              <a:t>should take responsibility for resolving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the </a:t>
            </a:r>
            <a:r>
              <a:rPr lang="en-US" sz="2400" dirty="0"/>
              <a:t>incident?</a:t>
            </a:r>
          </a:p>
          <a:p>
            <a:r>
              <a:rPr lang="en-US" sz="2400" dirty="0" smtClean="0"/>
              <a:t>How </a:t>
            </a:r>
            <a:r>
              <a:rPr lang="en-US" sz="2400" dirty="0"/>
              <a:t>could we alert the </a:t>
            </a:r>
            <a:r>
              <a:rPr lang="en-US" sz="2400" dirty="0" smtClean="0"/>
              <a:t>identity </a:t>
            </a:r>
            <a:r>
              <a:rPr lang="en-US" sz="2400" dirty="0"/>
              <a:t>providers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and </a:t>
            </a:r>
            <a:r>
              <a:rPr lang="en-US" sz="2400" dirty="0"/>
              <a:t>service </a:t>
            </a:r>
            <a:r>
              <a:rPr lang="en-US" sz="2400" dirty="0" smtClean="0"/>
              <a:t>providers involved</a:t>
            </a:r>
            <a:r>
              <a:rPr lang="en-US" sz="2400" dirty="0"/>
              <a:t>?</a:t>
            </a:r>
          </a:p>
          <a:p>
            <a:r>
              <a:rPr lang="en-US" sz="2400" dirty="0" smtClean="0"/>
              <a:t>Could </a:t>
            </a:r>
            <a:r>
              <a:rPr lang="en-US" sz="2400" dirty="0"/>
              <a:t>we ensure that </a:t>
            </a:r>
            <a:r>
              <a:rPr lang="en-US" sz="2400" dirty="0" smtClean="0"/>
              <a:t>information </a:t>
            </a:r>
            <a:r>
              <a:rPr lang="en-US" sz="2400" dirty="0"/>
              <a:t>is shared </a:t>
            </a:r>
            <a:r>
              <a:rPr lang="en-US" sz="2400" dirty="0" smtClean="0"/>
              <a:t>confidentially</a:t>
            </a:r>
            <a:r>
              <a:rPr lang="en-US" sz="2400" dirty="0"/>
              <a:t>, </a:t>
            </a:r>
            <a:r>
              <a:rPr lang="en-US" sz="2400" dirty="0" smtClean="0"/>
              <a:t>and reputations </a:t>
            </a:r>
            <a:r>
              <a:rPr lang="en-US" sz="2400" dirty="0"/>
              <a:t>protected?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Incident Response in the Federated World</a:t>
            </a:r>
            <a:endParaRPr lang="en-US" dirty="0"/>
          </a:p>
        </p:txBody>
      </p:sp>
      <p:pic>
        <p:nvPicPr>
          <p:cNvPr id="6146" name="Picture 2" descr="https://aarc-project.eu/wp-content/uploads/2016/05/federated_incid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75" y="1473835"/>
            <a:ext cx="5419725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750" y="2776978"/>
            <a:ext cx="1419969" cy="114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90880" y="4857284"/>
            <a:ext cx="1081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57A1E"/>
                </a:solidFill>
              </a:rPr>
              <a:t>S</a:t>
            </a:r>
            <a:r>
              <a:rPr lang="en-US" sz="2800" b="1" dirty="0" smtClean="0">
                <a:solidFill>
                  <a:srgbClr val="0C3959"/>
                </a:solidFill>
              </a:rPr>
              <a:t>ecurity </a:t>
            </a:r>
            <a:r>
              <a:rPr lang="en-US" sz="2800" b="1" dirty="0" smtClean="0">
                <a:solidFill>
                  <a:srgbClr val="F57A1E"/>
                </a:solidFill>
              </a:rPr>
              <a:t>I</a:t>
            </a:r>
            <a:r>
              <a:rPr lang="en-US" sz="2800" b="1" dirty="0" smtClean="0">
                <a:solidFill>
                  <a:srgbClr val="0C3959"/>
                </a:solidFill>
              </a:rPr>
              <a:t>ncident </a:t>
            </a:r>
            <a:r>
              <a:rPr lang="en-US" sz="2800" b="1" dirty="0" smtClean="0">
                <a:solidFill>
                  <a:srgbClr val="F57A1E"/>
                </a:solidFill>
              </a:rPr>
              <a:t>R</a:t>
            </a:r>
            <a:r>
              <a:rPr lang="en-US" sz="2800" b="1" dirty="0" smtClean="0">
                <a:solidFill>
                  <a:srgbClr val="0C3959"/>
                </a:solidFill>
              </a:rPr>
              <a:t>esponse </a:t>
            </a:r>
            <a:r>
              <a:rPr lang="en-US" sz="2800" b="1" dirty="0" smtClean="0">
                <a:solidFill>
                  <a:srgbClr val="F57A1E"/>
                </a:solidFill>
              </a:rPr>
              <a:t>T</a:t>
            </a:r>
            <a:r>
              <a:rPr lang="en-US" sz="2800" b="1" dirty="0" smtClean="0">
                <a:solidFill>
                  <a:srgbClr val="0C3959"/>
                </a:solidFill>
              </a:rPr>
              <a:t>rust </a:t>
            </a:r>
            <a:r>
              <a:rPr lang="en-US" sz="2800" b="1" dirty="0">
                <a:solidFill>
                  <a:srgbClr val="0C3959"/>
                </a:solidFill>
              </a:rPr>
              <a:t>Framework </a:t>
            </a:r>
            <a:r>
              <a:rPr lang="en-US" sz="2800" b="1" dirty="0" smtClean="0">
                <a:solidFill>
                  <a:srgbClr val="0C3959"/>
                </a:solidFill>
              </a:rPr>
              <a:t>for </a:t>
            </a:r>
            <a:r>
              <a:rPr lang="en-US" sz="2800" b="1" dirty="0" smtClean="0">
                <a:solidFill>
                  <a:srgbClr val="F57A1E"/>
                </a:solidFill>
              </a:rPr>
              <a:t>F</a:t>
            </a:r>
            <a:r>
              <a:rPr lang="en-US" sz="2800" b="1" dirty="0" smtClean="0">
                <a:solidFill>
                  <a:srgbClr val="0C3959"/>
                </a:solidFill>
              </a:rPr>
              <a:t>ederated </a:t>
            </a:r>
            <a:r>
              <a:rPr lang="en-US" sz="2800" b="1" dirty="0" smtClean="0">
                <a:solidFill>
                  <a:srgbClr val="F57A1E"/>
                </a:solidFill>
              </a:rPr>
              <a:t>I</a:t>
            </a:r>
            <a:r>
              <a:rPr lang="en-US" sz="2800" b="1" dirty="0" smtClean="0">
                <a:solidFill>
                  <a:srgbClr val="0C3959"/>
                </a:solidFill>
              </a:rPr>
              <a:t>dentity</a:t>
            </a:r>
            <a:endParaRPr lang="en-US" sz="2800" b="1" dirty="0">
              <a:solidFill>
                <a:srgbClr val="0C395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3577" y="5821678"/>
            <a:ext cx="11798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57A1E"/>
                </a:solidFill>
              </a:rPr>
              <a:t>Sirtfi</a:t>
            </a:r>
            <a:r>
              <a:rPr lang="en-US" sz="2400" b="1" dirty="0" smtClean="0">
                <a:solidFill>
                  <a:srgbClr val="0C3959"/>
                </a:solidFill>
              </a:rPr>
              <a:t> – </a:t>
            </a:r>
            <a:r>
              <a:rPr lang="en-US" sz="2400" i="1" dirty="0" smtClean="0">
                <a:solidFill>
                  <a:srgbClr val="0C3959"/>
                </a:solidFill>
              </a:rPr>
              <a:t>based on Security for Collaborating Infrastructures (SCI) &amp; FIM4R Recommendations</a:t>
            </a:r>
            <a:endParaRPr lang="en-US" sz="2400" i="1" dirty="0">
              <a:solidFill>
                <a:srgbClr val="0C3959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372" y="185072"/>
            <a:ext cx="1843935" cy="1475149"/>
          </a:xfrm>
          <a:prstGeom prst="rect">
            <a:avLst/>
          </a:prstGeom>
          <a:effectLst>
            <a:glow rad="101600">
              <a:srgbClr val="F57A1E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004495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D0992E-CCCF-45DB-AB26-A4F50B75E4D6}" vid="{C2252C9B-28CB-4431-8278-C26B15A769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D342B61AA90142A8D5A114AFFAD389" ma:contentTypeVersion="1" ma:contentTypeDescription="Create a new document." ma:contentTypeScope="" ma:versionID="138dd77d572eb9aa87051d9216bdb44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AA3960-760A-4B61-8C8B-DBF90F37C8C8}">
  <ds:schemaRefs>
    <ds:schemaRef ds:uri="http://schemas.microsoft.com/office/2006/metadata/properties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sharepoint/v3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F8F0BB2-8848-4E68-80B0-B0624BDBD5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 GEANT Association template 16 9 widescreen</Template>
  <TotalTime>24298</TotalTime>
  <Words>2053</Words>
  <Application>Microsoft Office PowerPoint</Application>
  <PresentationFormat>Widescreen</PresentationFormat>
  <Paragraphs>371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Verdana</vt:lpstr>
      <vt:lpstr>Wingdings</vt:lpstr>
      <vt:lpstr>GEANT Association</vt:lpstr>
      <vt:lpstr>PowerPoint Presentation</vt:lpstr>
      <vt:lpstr>From the present …</vt:lpstr>
      <vt:lpstr>Why do we do it (and are maybe a bit pushy about it …)</vt:lpstr>
      <vt:lpstr>Mechanisms for ensuring policies serve the community</vt:lpstr>
      <vt:lpstr>Policy and Best Practices Harmonisation</vt:lpstr>
      <vt:lpstr>Assurance Profiles and ‘differentiated’ levels of assurance</vt:lpstr>
      <vt:lpstr>Differentiated assurance from an Infrastructure viewpoint</vt:lpstr>
      <vt:lpstr>Policy and Best Practices Harmonisation</vt:lpstr>
      <vt:lpstr>Security Incident Response in the Federated World</vt:lpstr>
      <vt:lpstr>Sirtfi adoption in eduGAIN</vt:lpstr>
      <vt:lpstr>Incident response process evolution in federations</vt:lpstr>
      <vt:lpstr>Policy and Best Practices Harmonisation</vt:lpstr>
      <vt:lpstr>Getting agreements in a distributed world: scalable policy mechanisms</vt:lpstr>
      <vt:lpstr>Snctfi: aiding Infrastructures achieve policy coherency</vt:lpstr>
      <vt:lpstr>Snctfi infrastructure requirements, a summary</vt:lpstr>
      <vt:lpstr>Model scalable policies for SP-IdP Proxies – the RCauth.eu example</vt:lpstr>
      <vt:lpstr>Policy and Best Practices Harmonisation</vt:lpstr>
      <vt:lpstr>Scope of the AARC Accounting and Processing of Data task</vt:lpstr>
      <vt:lpstr>We must share – that’s what collaboration and joint services are about</vt:lpstr>
      <vt:lpstr>Three community models – three Recommendations?</vt:lpstr>
      <vt:lpstr>AARC InfoShare on data related to accounting, monitoring and logging </vt:lpstr>
      <vt:lpstr>Policy and Best Practices Harmonisation</vt:lpstr>
      <vt:lpstr>Recommendations for  Research and e-Infrastructures to Build Sustainable Services </vt:lpstr>
      <vt:lpstr>Collect Recommendations in one place – for Infrastructures &amp; Federations</vt:lpstr>
      <vt:lpstr>Models for ‘guest’ IdPs – serving users beyond academia</vt:lpstr>
      <vt:lpstr>Policy and Best Practices Harmonisation</vt:lpstr>
      <vt:lpstr>… towards the future!</vt:lpstr>
      <vt:lpstr>Operational Security – we’re all in it together!</vt:lpstr>
      <vt:lpstr>Helping out the providers – with service-centric harmonisation</vt:lpstr>
      <vt:lpstr>Ease the flow across infrastructures – targeting users &amp; communities!</vt:lpstr>
      <vt:lpstr>We need you to work with us</vt:lpstr>
      <vt:lpstr>PowerPoint Presentation</vt:lpstr>
    </vt:vector>
  </TitlesOfParts>
  <Company>DANTE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Meyer</dc:creator>
  <cp:lastModifiedBy>davidg</cp:lastModifiedBy>
  <cp:revision>1035</cp:revision>
  <cp:lastPrinted>2015-05-01T10:30:08Z</cp:lastPrinted>
  <dcterms:created xsi:type="dcterms:W3CDTF">2015-04-29T14:13:57Z</dcterms:created>
  <dcterms:modified xsi:type="dcterms:W3CDTF">2017-05-31T16:21:23Z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0x01010015D342B61AA90142A8D5A114AFFAD389</vt:lpwstr>
  </property>
</Properties>
</file>