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1"/>
  </p:notesMasterIdLst>
  <p:sldIdLst>
    <p:sldId id="288" r:id="rId5"/>
    <p:sldId id="338" r:id="rId6"/>
    <p:sldId id="335" r:id="rId7"/>
    <p:sldId id="341" r:id="rId8"/>
    <p:sldId id="344" r:id="rId9"/>
    <p:sldId id="349" r:id="rId10"/>
    <p:sldId id="345" r:id="rId11"/>
    <p:sldId id="347" r:id="rId12"/>
    <p:sldId id="337" r:id="rId13"/>
    <p:sldId id="351" r:id="rId14"/>
    <p:sldId id="352" r:id="rId15"/>
    <p:sldId id="343" r:id="rId16"/>
    <p:sldId id="264" r:id="rId17"/>
    <p:sldId id="265" r:id="rId18"/>
    <p:sldId id="339" r:id="rId19"/>
    <p:sldId id="313" r:id="rId20"/>
    <p:sldId id="340" r:id="rId21"/>
    <p:sldId id="350" r:id="rId22"/>
    <p:sldId id="314" r:id="rId23"/>
    <p:sldId id="346" r:id="rId24"/>
    <p:sldId id="312" r:id="rId25"/>
    <p:sldId id="316" r:id="rId26"/>
    <p:sldId id="348" r:id="rId27"/>
    <p:sldId id="327" r:id="rId28"/>
    <p:sldId id="321" r:id="rId29"/>
    <p:sldId id="287" r:id="rId30"/>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5E"/>
    <a:srgbClr val="FFFFFF"/>
    <a:srgbClr val="F6791C"/>
    <a:srgbClr val="6F2575"/>
    <a:srgbClr val="F57B20"/>
    <a:srgbClr val="F57A1E"/>
    <a:srgbClr val="013F5E"/>
    <a:srgbClr val="003959"/>
    <a:srgbClr val="ED1556"/>
    <a:srgbClr val="003F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596" autoAdjust="0"/>
    <p:restoredTop sz="94660"/>
  </p:normalViewPr>
  <p:slideViewPr>
    <p:cSldViewPr snapToGrid="0">
      <p:cViewPr varScale="1">
        <p:scale>
          <a:sx n="98" d="100"/>
          <a:sy n="98" d="100"/>
        </p:scale>
        <p:origin x="534" y="78"/>
      </p:cViewPr>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E41D8A83-A817-41E3-A602-3B517E18334E}" type="datetimeFigureOut">
              <a:rPr lang="en-GB" smtClean="0"/>
              <a:t>2026-02-08</a:t>
            </a:fld>
            <a:endParaRPr lang="en-GB"/>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9CBC110B-1C27-4A5B-8007-E6BF4BB6C5F7}" type="slidenum">
              <a:rPr lang="en-GB" smtClean="0"/>
              <a:t>‹#›</a:t>
            </a:fld>
            <a:endParaRPr lang="en-GB"/>
          </a:p>
        </p:txBody>
      </p:sp>
    </p:spTree>
    <p:extLst>
      <p:ext uri="{BB962C8B-B14F-4D97-AF65-F5344CB8AC3E}">
        <p14:creationId xmlns:p14="http://schemas.microsoft.com/office/powerpoint/2010/main" val="4031726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Rectangle 20"/>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userDrawn="1"/>
        </p:nvSpPr>
        <p:spPr>
          <a:xfrm>
            <a:off x="0" y="0"/>
            <a:ext cx="1625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p:cNvSpPr>
            <a:spLocks noGrp="1"/>
          </p:cNvSpPr>
          <p:nvPr>
            <p:ph type="body" sz="quarter" idx="11" hasCustomPrompt="1"/>
          </p:nvPr>
        </p:nvSpPr>
        <p:spPr>
          <a:xfrm>
            <a:off x="1240257" y="3625009"/>
            <a:ext cx="6795911" cy="375289"/>
          </a:xfrm>
        </p:spPr>
        <p:txBody>
          <a:bodyPr>
            <a:normAutofit/>
          </a:bodyPr>
          <a:lstStyle>
            <a:lvl1pPr marL="0" indent="0">
              <a:buNone/>
              <a:defRPr sz="2000" b="1" baseline="0"/>
            </a:lvl1pPr>
          </a:lstStyle>
          <a:p>
            <a:pPr lvl="0"/>
            <a:r>
              <a:rPr lang="en-US" dirty="0"/>
              <a:t>Presenter</a:t>
            </a:r>
          </a:p>
        </p:txBody>
      </p:sp>
      <p:sp>
        <p:nvSpPr>
          <p:cNvPr id="7" name="Text Placeholder 6"/>
          <p:cNvSpPr>
            <a:spLocks noGrp="1"/>
          </p:cNvSpPr>
          <p:nvPr>
            <p:ph type="body" sz="quarter" idx="12" hasCustomPrompt="1"/>
          </p:nvPr>
        </p:nvSpPr>
        <p:spPr>
          <a:xfrm>
            <a:off x="1240256" y="5484095"/>
            <a:ext cx="6671027" cy="436340"/>
          </a:xfrm>
        </p:spPr>
        <p:txBody>
          <a:bodyPr>
            <a:normAutofit/>
          </a:bodyPr>
          <a:lstStyle>
            <a:lvl1pPr marL="0" indent="0">
              <a:buNone/>
              <a:defRPr sz="1800"/>
            </a:lvl1pPr>
          </a:lstStyle>
          <a:p>
            <a:pPr lvl="0"/>
            <a:r>
              <a:rPr lang="en-US" dirty="0"/>
              <a:t>Event, Location</a:t>
            </a:r>
            <a:endParaRPr lang="en-GB" dirty="0"/>
          </a:p>
        </p:txBody>
      </p:sp>
      <p:sp>
        <p:nvSpPr>
          <p:cNvPr id="12" name="Text Placeholder 10"/>
          <p:cNvSpPr>
            <a:spLocks noGrp="1"/>
          </p:cNvSpPr>
          <p:nvPr>
            <p:ph type="body" sz="quarter" idx="17" hasCustomPrompt="1"/>
          </p:nvPr>
        </p:nvSpPr>
        <p:spPr>
          <a:xfrm>
            <a:off x="1240257" y="2804346"/>
            <a:ext cx="6683727" cy="503459"/>
          </a:xfrm>
        </p:spPr>
        <p:txBody>
          <a:bodyPr>
            <a:normAutofit/>
          </a:bodyPr>
          <a:lstStyle>
            <a:lvl1pPr marL="0" indent="0">
              <a:buNone/>
              <a:defRPr sz="1950">
                <a:solidFill>
                  <a:srgbClr val="F6791C"/>
                </a:solidFill>
              </a:defRPr>
            </a:lvl1pPr>
          </a:lstStyle>
          <a:p>
            <a:pPr lvl="0"/>
            <a:r>
              <a:rPr lang="en-US" dirty="0"/>
              <a:t>Subtitle</a:t>
            </a:r>
          </a:p>
        </p:txBody>
      </p:sp>
      <p:sp>
        <p:nvSpPr>
          <p:cNvPr id="11" name="Text Placeholder 10"/>
          <p:cNvSpPr>
            <a:spLocks noGrp="1"/>
          </p:cNvSpPr>
          <p:nvPr>
            <p:ph type="body" sz="quarter" idx="14" hasCustomPrompt="1"/>
          </p:nvPr>
        </p:nvSpPr>
        <p:spPr>
          <a:xfrm>
            <a:off x="1240257" y="2398309"/>
            <a:ext cx="6683727" cy="473242"/>
          </a:xfrm>
        </p:spPr>
        <p:txBody>
          <a:bodyPr>
            <a:noAutofit/>
          </a:bodyPr>
          <a:lstStyle>
            <a:lvl1pPr marL="0" indent="0">
              <a:buNone/>
              <a:defRPr sz="2400" b="1"/>
            </a:lvl1pPr>
          </a:lstStyle>
          <a:p>
            <a:pPr lvl="0"/>
            <a:r>
              <a:rPr lang="en-US" dirty="0"/>
              <a:t>Title</a:t>
            </a:r>
          </a:p>
        </p:txBody>
      </p:sp>
      <p:sp>
        <p:nvSpPr>
          <p:cNvPr id="13" name="Text Placeholder 6"/>
          <p:cNvSpPr>
            <a:spLocks noGrp="1"/>
          </p:cNvSpPr>
          <p:nvPr>
            <p:ph type="body" sz="quarter" idx="18" hasCustomPrompt="1"/>
          </p:nvPr>
        </p:nvSpPr>
        <p:spPr>
          <a:xfrm>
            <a:off x="1240256" y="5785332"/>
            <a:ext cx="6671027" cy="428319"/>
          </a:xfrm>
        </p:spPr>
        <p:txBody>
          <a:bodyPr>
            <a:normAutofit/>
          </a:bodyPr>
          <a:lstStyle>
            <a:lvl1pPr marL="0" indent="0">
              <a:buNone/>
              <a:defRPr sz="1800"/>
            </a:lvl1pPr>
          </a:lstStyle>
          <a:p>
            <a:pPr lvl="0"/>
            <a:r>
              <a:rPr lang="en-US" dirty="0"/>
              <a:t>Date</a:t>
            </a:r>
            <a:endParaRPr lang="en-GB" dirty="0"/>
          </a:p>
        </p:txBody>
      </p:sp>
      <p:sp>
        <p:nvSpPr>
          <p:cNvPr id="16" name="Text Placeholder 4"/>
          <p:cNvSpPr>
            <a:spLocks noGrp="1"/>
          </p:cNvSpPr>
          <p:nvPr>
            <p:ph type="body" sz="quarter" idx="19" hasCustomPrompt="1"/>
          </p:nvPr>
        </p:nvSpPr>
        <p:spPr>
          <a:xfrm>
            <a:off x="1240257" y="3947187"/>
            <a:ext cx="6795911" cy="347215"/>
          </a:xfrm>
        </p:spPr>
        <p:txBody>
          <a:bodyPr>
            <a:normAutofit/>
          </a:bodyPr>
          <a:lstStyle>
            <a:lvl1pPr marL="0" indent="0">
              <a:buNone/>
              <a:defRPr sz="1800" b="0" baseline="0"/>
            </a:lvl1pPr>
          </a:lstStyle>
          <a:p>
            <a:pPr lvl="0"/>
            <a:r>
              <a:rPr lang="en-US" dirty="0"/>
              <a:t>Role in Community, AARC (if applicable)</a:t>
            </a:r>
          </a:p>
        </p:txBody>
      </p:sp>
      <p:sp>
        <p:nvSpPr>
          <p:cNvPr id="18" name="Text Placeholder 4"/>
          <p:cNvSpPr>
            <a:spLocks noGrp="1"/>
          </p:cNvSpPr>
          <p:nvPr>
            <p:ph type="body" sz="quarter" idx="20" hasCustomPrompt="1"/>
          </p:nvPr>
        </p:nvSpPr>
        <p:spPr>
          <a:xfrm>
            <a:off x="1240257" y="4249757"/>
            <a:ext cx="8818145" cy="347215"/>
          </a:xfrm>
        </p:spPr>
        <p:txBody>
          <a:bodyPr>
            <a:normAutofit/>
          </a:bodyPr>
          <a:lstStyle>
            <a:lvl1pPr marL="0" indent="0">
              <a:buNone/>
              <a:defRPr sz="1800" b="0" baseline="0"/>
            </a:lvl1pPr>
          </a:lstStyle>
          <a:p>
            <a:pPr lvl="0"/>
            <a:r>
              <a:rPr lang="en-US" dirty="0"/>
              <a:t>Role in Organisation, Organisation Name (if Applicable)</a:t>
            </a:r>
          </a:p>
        </p:txBody>
      </p:sp>
      <p:sp>
        <p:nvSpPr>
          <p:cNvPr id="4" name="Text Placeholder 3"/>
          <p:cNvSpPr>
            <a:spLocks noGrp="1"/>
          </p:cNvSpPr>
          <p:nvPr>
            <p:ph type="body" sz="quarter" idx="21" hasCustomPrompt="1"/>
          </p:nvPr>
        </p:nvSpPr>
        <p:spPr>
          <a:xfrm>
            <a:off x="1486792" y="4765917"/>
            <a:ext cx="1219200" cy="190399"/>
          </a:xfrm>
        </p:spPr>
        <p:txBody>
          <a:bodyPr>
            <a:normAutofit/>
          </a:bodyPr>
          <a:lstStyle>
            <a:lvl1pPr marL="0" indent="0">
              <a:buNone/>
              <a:defRPr sz="600"/>
            </a:lvl1pPr>
          </a:lstStyle>
          <a:p>
            <a:pPr lvl="0"/>
            <a:r>
              <a:rPr lang="en-US" dirty="0"/>
              <a:t>Logo (optional)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6358" y="-42332"/>
            <a:ext cx="4389920" cy="6942667"/>
          </a:xfrm>
          <a:prstGeom prst="rect">
            <a:avLst/>
          </a:prstGeom>
        </p:spPr>
      </p:pic>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7682" y="480622"/>
            <a:ext cx="1482776" cy="1339714"/>
          </a:xfrm>
          <a:prstGeom prst="rect">
            <a:avLst/>
          </a:prstGeom>
        </p:spPr>
      </p:pic>
      <p:sp>
        <p:nvSpPr>
          <p:cNvPr id="23" name="TextBox 22"/>
          <p:cNvSpPr txBox="1"/>
          <p:nvPr userDrawn="1"/>
        </p:nvSpPr>
        <p:spPr>
          <a:xfrm>
            <a:off x="2818932" y="927797"/>
            <a:ext cx="5918159" cy="353943"/>
          </a:xfrm>
          <a:prstGeom prst="rect">
            <a:avLst/>
          </a:prstGeom>
          <a:noFill/>
        </p:spPr>
        <p:txBody>
          <a:bodyPr wrap="none" rtlCol="0">
            <a:spAutoFit/>
          </a:bodyPr>
          <a:lstStyle/>
          <a:p>
            <a:r>
              <a:rPr lang="en-GB" sz="1700" dirty="0">
                <a:solidFill>
                  <a:srgbClr val="003F5E"/>
                </a:solidFill>
              </a:rPr>
              <a:t>Authentication and Authorisation for Research and Collaboration</a:t>
            </a:r>
          </a:p>
        </p:txBody>
      </p:sp>
    </p:spTree>
    <p:extLst>
      <p:ext uri="{BB962C8B-B14F-4D97-AF65-F5344CB8AC3E}">
        <p14:creationId xmlns:p14="http://schemas.microsoft.com/office/powerpoint/2010/main" val="416442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1716837"/>
            <a:ext cx="6172200" cy="414421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4" name="Text Placeholder 3"/>
          <p:cNvSpPr>
            <a:spLocks noGrp="1"/>
          </p:cNvSpPr>
          <p:nvPr>
            <p:ph type="body" sz="half" idx="2"/>
          </p:nvPr>
        </p:nvSpPr>
        <p:spPr>
          <a:xfrm>
            <a:off x="457202" y="1716837"/>
            <a:ext cx="4314825" cy="415215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a:t>Click to edit Master title style</a:t>
            </a:r>
            <a:endParaRPr lang="en-GB" dirty="0"/>
          </a:p>
        </p:txBody>
      </p:sp>
    </p:spTree>
    <p:extLst>
      <p:ext uri="{BB962C8B-B14F-4D97-AF65-F5344CB8AC3E}">
        <p14:creationId xmlns:p14="http://schemas.microsoft.com/office/powerpoint/2010/main" val="1989188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yle Gu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2" name="TextBox 1"/>
          <p:cNvSpPr txBox="1"/>
          <p:nvPr userDrawn="1"/>
        </p:nvSpPr>
        <p:spPr>
          <a:xfrm>
            <a:off x="652382" y="304802"/>
            <a:ext cx="3601692" cy="646331"/>
          </a:xfrm>
          <a:prstGeom prst="rect">
            <a:avLst/>
          </a:prstGeom>
          <a:noFill/>
        </p:spPr>
        <p:txBody>
          <a:bodyPr wrap="none" rtlCol="0">
            <a:spAutoFit/>
          </a:bodyPr>
          <a:lstStyle/>
          <a:p>
            <a:r>
              <a:rPr lang="en-GB" sz="1800" b="1" dirty="0">
                <a:solidFill>
                  <a:srgbClr val="003F5D"/>
                </a:solidFill>
              </a:rPr>
              <a:t>Style</a:t>
            </a:r>
            <a:r>
              <a:rPr lang="en-GB" sz="1800" b="1" baseline="0" dirty="0">
                <a:solidFill>
                  <a:srgbClr val="003F5D"/>
                </a:solidFill>
              </a:rPr>
              <a:t> Guide</a:t>
            </a:r>
          </a:p>
          <a:p>
            <a:r>
              <a:rPr lang="en-GB" sz="1800" baseline="0" dirty="0">
                <a:solidFill>
                  <a:srgbClr val="F57A1E"/>
                </a:solidFill>
              </a:rPr>
              <a:t>A Guide to Using the AARC Template</a:t>
            </a:r>
            <a:endParaRPr lang="en-GB" sz="1800" dirty="0">
              <a:solidFill>
                <a:srgbClr val="F57A1E"/>
              </a:solidFill>
            </a:endParaRPr>
          </a:p>
        </p:txBody>
      </p:sp>
      <p:sp>
        <p:nvSpPr>
          <p:cNvPr id="4" name="TextBox 3"/>
          <p:cNvSpPr txBox="1"/>
          <p:nvPr userDrawn="1"/>
        </p:nvSpPr>
        <p:spPr>
          <a:xfrm>
            <a:off x="780366" y="2025770"/>
            <a:ext cx="10149657" cy="3139321"/>
          </a:xfrm>
          <a:prstGeom prst="rect">
            <a:avLst/>
          </a:prstGeom>
          <a:noFill/>
        </p:spPr>
        <p:txBody>
          <a:bodyPr wrap="square" rtlCol="0">
            <a:spAutoFit/>
          </a:bodyPr>
          <a:lstStyle/>
          <a:p>
            <a:pPr marL="214313" indent="-214313">
              <a:buFont typeface="Arial" panose="020B0604020202020204" pitchFamily="34" charset="0"/>
              <a:buChar char="•"/>
            </a:pPr>
            <a:r>
              <a:rPr lang="en-GB" sz="1800" dirty="0">
                <a:solidFill>
                  <a:srgbClr val="003F5D"/>
                </a:solidFill>
              </a:rPr>
              <a:t>This template is to</a:t>
            </a:r>
            <a:r>
              <a:rPr lang="en-GB" sz="1800" baseline="0" dirty="0">
                <a:solidFill>
                  <a:srgbClr val="003F5D"/>
                </a:solidFill>
              </a:rPr>
              <a:t> present information on behalf of the AARC Project</a:t>
            </a:r>
          </a:p>
          <a:p>
            <a:pPr marL="214313" indent="-214313">
              <a:buFont typeface="Arial" panose="020B0604020202020204" pitchFamily="34" charset="0"/>
              <a:buChar char="•"/>
            </a:pPr>
            <a:r>
              <a:rPr lang="en-GB" sz="1800" baseline="0" dirty="0">
                <a:solidFill>
                  <a:srgbClr val="003F5D"/>
                </a:solidFill>
              </a:rPr>
              <a:t>Font is Calibri and will auto-size. Avoid using a font size less than 18pt.  Main font colour is Teal, </a:t>
            </a:r>
            <a:r>
              <a:rPr lang="en-GB" sz="1800" baseline="0" dirty="0">
                <a:solidFill>
                  <a:srgbClr val="F57B20"/>
                </a:solidFill>
              </a:rPr>
              <a:t>highlight colour is Orange and should be used sparingly.</a:t>
            </a:r>
            <a:r>
              <a:rPr lang="en-GB" sz="1800" baseline="0" dirty="0">
                <a:solidFill>
                  <a:srgbClr val="ED1556"/>
                </a:solidFill>
              </a:rPr>
              <a:t> </a:t>
            </a:r>
            <a:r>
              <a:rPr lang="en-GB" sz="1800" baseline="0" dirty="0">
                <a:solidFill>
                  <a:srgbClr val="003F5D"/>
                </a:solidFill>
              </a:rPr>
              <a:t>If the colours are not shown in PowerPoint use the colour picker to select the correct colour from the logo or these samples</a:t>
            </a:r>
            <a:endParaRPr lang="en-GB" sz="1800" baseline="0" dirty="0">
              <a:solidFill>
                <a:srgbClr val="ED1556"/>
              </a:solidFill>
            </a:endParaRPr>
          </a:p>
          <a:p>
            <a:pPr marL="214313" indent="-214313">
              <a:buFont typeface="Arial" panose="020B0604020202020204" pitchFamily="34" charset="0"/>
              <a:buChar char="•"/>
            </a:pPr>
            <a:endParaRPr lang="en-GB" sz="1800" baseline="0" dirty="0">
              <a:solidFill>
                <a:srgbClr val="ED1556"/>
              </a:solidFill>
            </a:endParaRPr>
          </a:p>
          <a:p>
            <a:pPr marL="214313" indent="-214313">
              <a:buFont typeface="Arial" panose="020B0604020202020204" pitchFamily="34" charset="0"/>
              <a:buChar char="•"/>
            </a:pPr>
            <a:r>
              <a:rPr lang="en-GB" sz="1800" baseline="0" dirty="0">
                <a:solidFill>
                  <a:srgbClr val="003F5D"/>
                </a:solidFill>
              </a:rPr>
              <a:t>The title slide has space for the speaker’s own organisation logo which should be no larger than the main AARC logo </a:t>
            </a:r>
          </a:p>
          <a:p>
            <a:pPr marL="214313" indent="-214313">
              <a:buFont typeface="Arial" panose="020B0604020202020204" pitchFamily="34" charset="0"/>
              <a:buChar char="•"/>
            </a:pPr>
            <a:endParaRPr lang="en-GB" sz="1800" baseline="0" dirty="0">
              <a:solidFill>
                <a:srgbClr val="003F5D"/>
              </a:solidFill>
            </a:endParaRPr>
          </a:p>
          <a:p>
            <a:pPr marL="214313" indent="-214313">
              <a:buFont typeface="Arial" panose="020B0604020202020204" pitchFamily="34" charset="0"/>
              <a:buChar char="•"/>
            </a:pPr>
            <a:r>
              <a:rPr lang="en-GB" sz="1800" baseline="0" dirty="0">
                <a:solidFill>
                  <a:srgbClr val="003F5D"/>
                </a:solidFill>
              </a:rPr>
              <a:t>The end slide includes EU logo, copyright, and funding statement. Adapt the funding statement and supporting organisations at the end (but likely keep the EU Logo and reference to H2020, since it supported the AARC and AARC2 projects)</a:t>
            </a:r>
          </a:p>
        </p:txBody>
      </p:sp>
      <p:sp>
        <p:nvSpPr>
          <p:cNvPr id="5" name="Oval 4"/>
          <p:cNvSpPr/>
          <p:nvPr userDrawn="1"/>
        </p:nvSpPr>
        <p:spPr>
          <a:xfrm>
            <a:off x="10890209" y="5560973"/>
            <a:ext cx="727243" cy="529390"/>
          </a:xfrm>
          <a:prstGeom prst="ellipse">
            <a:avLst/>
          </a:prstGeom>
          <a:solidFill>
            <a:srgbClr val="003F5D"/>
          </a:solidFill>
          <a:ln>
            <a:solidFill>
              <a:srgbClr val="003F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Oval 8"/>
          <p:cNvSpPr/>
          <p:nvPr userDrawn="1"/>
        </p:nvSpPr>
        <p:spPr>
          <a:xfrm>
            <a:off x="9884901" y="5560973"/>
            <a:ext cx="727243" cy="529390"/>
          </a:xfrm>
          <a:prstGeom prst="ellipse">
            <a:avLst/>
          </a:prstGeom>
          <a:solidFill>
            <a:srgbClr val="F6791C"/>
          </a:solidFill>
          <a:ln>
            <a:solidFill>
              <a:srgbClr val="F679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178045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Must be included)">
    <p:spTree>
      <p:nvGrpSpPr>
        <p:cNvPr id="1" name=""/>
        <p:cNvGrpSpPr/>
        <p:nvPr/>
      </p:nvGrpSpPr>
      <p:grpSpPr>
        <a:xfrm>
          <a:off x="0" y="0"/>
          <a:ext cx="0" cy="0"/>
          <a:chOff x="0" y="0"/>
          <a:chExt cx="0" cy="0"/>
        </a:xfrm>
      </p:grpSpPr>
      <p:sp>
        <p:nvSpPr>
          <p:cNvPr id="4" name="Rectangle 3"/>
          <p:cNvSpPr/>
          <p:nvPr userDrawn="1"/>
        </p:nvSpPr>
        <p:spPr>
          <a:xfrm>
            <a:off x="-1" y="2"/>
            <a:ext cx="12192001" cy="6858001"/>
          </a:xfrm>
          <a:prstGeom prst="rect">
            <a:avLst/>
          </a:prstGeom>
          <a:solidFill>
            <a:srgbClr val="003F5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pic>
        <p:nvPicPr>
          <p:cNvPr id="7" name="Picture 6"/>
          <p:cNvPicPr>
            <a:picLocks noChangeAspect="1"/>
          </p:cNvPicPr>
          <p:nvPr userDrawn="1"/>
        </p:nvPicPr>
        <p:blipFill rotWithShape="1">
          <a:blip r:embed="rId2"/>
          <a:srcRect b="30428"/>
          <a:stretch/>
        </p:blipFill>
        <p:spPr>
          <a:xfrm>
            <a:off x="5217067" y="4837092"/>
            <a:ext cx="1385319" cy="785666"/>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831" y="5927157"/>
            <a:ext cx="433675" cy="294664"/>
          </a:xfrm>
          <a:prstGeom prst="rect">
            <a:avLst/>
          </a:prstGeom>
        </p:spPr>
      </p:pic>
      <p:sp>
        <p:nvSpPr>
          <p:cNvPr id="8" name="TextBox 7"/>
          <p:cNvSpPr txBox="1"/>
          <p:nvPr userDrawn="1"/>
        </p:nvSpPr>
        <p:spPr>
          <a:xfrm>
            <a:off x="4111444" y="2395574"/>
            <a:ext cx="3748975" cy="1446550"/>
          </a:xfrm>
          <a:prstGeom prst="rect">
            <a:avLst/>
          </a:prstGeom>
          <a:noFill/>
        </p:spPr>
        <p:txBody>
          <a:bodyPr wrap="none" rtlCol="0">
            <a:spAutoFit/>
          </a:bodyPr>
          <a:lstStyle/>
          <a:p>
            <a:pPr algn="ctr"/>
            <a:r>
              <a:rPr lang="en-GB" sz="4400" dirty="0">
                <a:solidFill>
                  <a:schemeClr val="bg1"/>
                </a:solidFill>
              </a:rPr>
              <a:t>Thank you</a:t>
            </a:r>
          </a:p>
          <a:p>
            <a:pPr algn="ctr"/>
            <a:r>
              <a:rPr lang="en-GB" sz="4400" dirty="0">
                <a:solidFill>
                  <a:srgbClr val="F6791C"/>
                </a:solidFill>
              </a:rPr>
              <a:t>Any</a:t>
            </a:r>
            <a:r>
              <a:rPr lang="en-GB" sz="4400" baseline="0" dirty="0">
                <a:solidFill>
                  <a:srgbClr val="F6791C"/>
                </a:solidFill>
              </a:rPr>
              <a:t> Questions?</a:t>
            </a:r>
            <a:endParaRPr lang="en-GB" sz="4400" dirty="0">
              <a:solidFill>
                <a:srgbClr val="F6791C"/>
              </a:solidFill>
            </a:endParaRP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56357" y="-50222"/>
            <a:ext cx="4394909" cy="6950557"/>
          </a:xfrm>
          <a:prstGeom prst="rect">
            <a:avLst/>
          </a:prstGeom>
        </p:spPr>
      </p:pic>
      <p:sp>
        <p:nvSpPr>
          <p:cNvPr id="25" name="Content Placeholder 24"/>
          <p:cNvSpPr>
            <a:spLocks noGrp="1"/>
          </p:cNvSpPr>
          <p:nvPr>
            <p:ph sz="quarter" idx="11" hasCustomPrompt="1"/>
          </p:nvPr>
        </p:nvSpPr>
        <p:spPr>
          <a:xfrm>
            <a:off x="3763166" y="4113541"/>
            <a:ext cx="4445529" cy="373710"/>
          </a:xfrm>
        </p:spPr>
        <p:txBody>
          <a:bodyPr>
            <a:normAutofit/>
          </a:bodyPr>
          <a:lstStyle>
            <a:lvl1pPr marL="0" indent="0" algn="ctr">
              <a:buNone/>
              <a:defRPr sz="1800">
                <a:solidFill>
                  <a:schemeClr val="bg1"/>
                </a:solidFill>
              </a:defRPr>
            </a:lvl1pPr>
          </a:lstStyle>
          <a:p>
            <a:pPr lvl="0"/>
            <a:r>
              <a:rPr lang="en-US" dirty="0"/>
              <a:t>Presenter email address</a:t>
            </a:r>
            <a:endParaRPr lang="en-GB" dirty="0"/>
          </a:p>
        </p:txBody>
      </p:sp>
      <p:sp>
        <p:nvSpPr>
          <p:cNvPr id="10" name="TextBox 9"/>
          <p:cNvSpPr txBox="1"/>
          <p:nvPr userDrawn="1"/>
        </p:nvSpPr>
        <p:spPr>
          <a:xfrm>
            <a:off x="3492533" y="6289305"/>
            <a:ext cx="4945586" cy="276999"/>
          </a:xfrm>
          <a:prstGeom prst="rect">
            <a:avLst/>
          </a:prstGeom>
          <a:noFill/>
        </p:spPr>
        <p:txBody>
          <a:bodyPr wrap="none" rtlCol="0">
            <a:spAutoFit/>
          </a:bodyPr>
          <a:lstStyle/>
          <a:p>
            <a:pPr algn="ctr"/>
            <a:r>
              <a:rPr lang="en-GB" sz="600" kern="1200" dirty="0">
                <a:solidFill>
                  <a:schemeClr val="bg1"/>
                </a:solidFill>
                <a:effectLst/>
                <a:latin typeface="+mn-lt"/>
                <a:ea typeface="+mn-ea"/>
                <a:cs typeface="+mn-cs"/>
              </a:rPr>
              <a:t>© members of the AARC Community. </a:t>
            </a:r>
          </a:p>
          <a:p>
            <a:pPr marL="0" marR="0" indent="0" algn="ctr" defTabSz="914400" rtl="0" eaLnBrk="1" fontAlgn="auto" latinLnBrk="0" hangingPunct="1">
              <a:lnSpc>
                <a:spcPct val="100000"/>
              </a:lnSpc>
              <a:spcBef>
                <a:spcPts val="0"/>
              </a:spcBef>
              <a:spcAft>
                <a:spcPts val="0"/>
              </a:spcAft>
              <a:buClrTx/>
              <a:buSzTx/>
              <a:buFontTx/>
              <a:buNone/>
              <a:tabLst/>
              <a:defRPr/>
            </a:pPr>
            <a:r>
              <a:rPr lang="en-GB" sz="600" kern="1200" dirty="0">
                <a:solidFill>
                  <a:schemeClr val="bg1"/>
                </a:solidFill>
                <a:effectLst/>
                <a:latin typeface="+mn-lt"/>
                <a:ea typeface="+mn-ea"/>
                <a:cs typeface="+mn-cs"/>
              </a:rPr>
              <a:t>The work leading to these results has received funding from the European Union’s Horizon 2020 research and innovation programme</a:t>
            </a:r>
            <a:r>
              <a:rPr lang="en-GB" sz="600" kern="1200" baseline="0" dirty="0">
                <a:solidFill>
                  <a:schemeClr val="bg1"/>
                </a:solidFill>
                <a:effectLst/>
                <a:latin typeface="+mn-lt"/>
                <a:ea typeface="+mn-ea"/>
                <a:cs typeface="+mn-cs"/>
              </a:rPr>
              <a:t> and other sources</a:t>
            </a:r>
            <a:r>
              <a:rPr lang="en-GB" sz="600" kern="1200" dirty="0">
                <a:solidFill>
                  <a:schemeClr val="bg1"/>
                </a:solidFill>
                <a:effectLst/>
                <a:latin typeface="+mn-lt"/>
                <a:ea typeface="+mn-ea"/>
                <a:cs typeface="+mn-cs"/>
              </a:rPr>
              <a:t>.</a:t>
            </a:r>
            <a:endParaRPr lang="en-GB" sz="600" dirty="0">
              <a:solidFill>
                <a:schemeClr val="bg1"/>
              </a:solidFill>
            </a:endParaRPr>
          </a:p>
        </p:txBody>
      </p:sp>
      <p:sp>
        <p:nvSpPr>
          <p:cNvPr id="11" name="TextBox 10"/>
          <p:cNvSpPr txBox="1"/>
          <p:nvPr userDrawn="1"/>
        </p:nvSpPr>
        <p:spPr>
          <a:xfrm>
            <a:off x="5142826" y="5591160"/>
            <a:ext cx="1645002" cy="246221"/>
          </a:xfrm>
          <a:prstGeom prst="rect">
            <a:avLst/>
          </a:prstGeom>
          <a:noFill/>
        </p:spPr>
        <p:txBody>
          <a:bodyPr wrap="none" rtlCol="0">
            <a:spAutoFit/>
          </a:bodyPr>
          <a:lstStyle/>
          <a:p>
            <a:pPr algn="ctr"/>
            <a:r>
              <a:rPr lang="en-GB" sz="1000" dirty="0">
                <a:solidFill>
                  <a:schemeClr val="bg1"/>
                </a:solidFill>
              </a:rPr>
              <a:t>https://aarc-community.org</a:t>
            </a:r>
          </a:p>
        </p:txBody>
      </p:sp>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46749" y="5927156"/>
            <a:ext cx="796527" cy="280595"/>
          </a:xfrm>
          <a:prstGeom prst="rect">
            <a:avLst/>
          </a:prstGeom>
        </p:spPr>
      </p:pic>
      <p:sp>
        <p:nvSpPr>
          <p:cNvPr id="3" name="Text Placeholder 2"/>
          <p:cNvSpPr>
            <a:spLocks noGrp="1"/>
          </p:cNvSpPr>
          <p:nvPr>
            <p:ph type="body" sz="quarter" idx="12" hasCustomPrompt="1"/>
          </p:nvPr>
        </p:nvSpPr>
        <p:spPr>
          <a:xfrm>
            <a:off x="3511550" y="6591300"/>
            <a:ext cx="4946650" cy="185057"/>
          </a:xfrm>
        </p:spPr>
        <p:txBody>
          <a:bodyPr>
            <a:normAutofit/>
          </a:bodyPr>
          <a:lstStyle>
            <a:lvl1pPr marL="0" indent="0">
              <a:buNone/>
              <a:defRPr sz="600" baseline="0">
                <a:solidFill>
                  <a:schemeClr val="bg1"/>
                </a:solidFill>
              </a:defRPr>
            </a:lvl1pPr>
          </a:lstStyle>
          <a:p>
            <a:pPr lvl="0"/>
            <a:r>
              <a:rPr lang="en-GB" dirty="0"/>
              <a:t>Supporting projects and organisations: </a:t>
            </a:r>
          </a:p>
        </p:txBody>
      </p:sp>
    </p:spTree>
    <p:extLst>
      <p:ext uri="{BB962C8B-B14F-4D97-AF65-F5344CB8AC3E}">
        <p14:creationId xmlns:p14="http://schemas.microsoft.com/office/powerpoint/2010/main" val="3512339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losing Slide (Must be included)">
    <p:spTree>
      <p:nvGrpSpPr>
        <p:cNvPr id="1" name=""/>
        <p:cNvGrpSpPr/>
        <p:nvPr/>
      </p:nvGrpSpPr>
      <p:grpSpPr>
        <a:xfrm>
          <a:off x="0" y="0"/>
          <a:ext cx="0" cy="0"/>
          <a:chOff x="0" y="0"/>
          <a:chExt cx="0" cy="0"/>
        </a:xfrm>
      </p:grpSpPr>
      <p:sp>
        <p:nvSpPr>
          <p:cNvPr id="4" name="Rectangle 3"/>
          <p:cNvSpPr/>
          <p:nvPr userDrawn="1"/>
        </p:nvSpPr>
        <p:spPr>
          <a:xfrm>
            <a:off x="-1" y="2"/>
            <a:ext cx="12192001" cy="6858001"/>
          </a:xfrm>
          <a:prstGeom prst="rect">
            <a:avLst/>
          </a:prstGeom>
          <a:solidFill>
            <a:srgbClr val="003F5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pic>
        <p:nvPicPr>
          <p:cNvPr id="7" name="Picture 6"/>
          <p:cNvPicPr>
            <a:picLocks noChangeAspect="1"/>
          </p:cNvPicPr>
          <p:nvPr userDrawn="1"/>
        </p:nvPicPr>
        <p:blipFill rotWithShape="1">
          <a:blip r:embed="rId2"/>
          <a:srcRect b="30428"/>
          <a:stretch/>
        </p:blipFill>
        <p:spPr>
          <a:xfrm>
            <a:off x="5210976" y="4445683"/>
            <a:ext cx="1385319" cy="785666"/>
          </a:xfrm>
          <a:prstGeom prst="rect">
            <a:avLst/>
          </a:prstGeom>
        </p:spPr>
      </p:pic>
      <p:sp>
        <p:nvSpPr>
          <p:cNvPr id="8" name="TextBox 7"/>
          <p:cNvSpPr txBox="1"/>
          <p:nvPr userDrawn="1"/>
        </p:nvSpPr>
        <p:spPr>
          <a:xfrm>
            <a:off x="4107382" y="2189636"/>
            <a:ext cx="3748975" cy="1446550"/>
          </a:xfrm>
          <a:prstGeom prst="rect">
            <a:avLst/>
          </a:prstGeom>
          <a:noFill/>
        </p:spPr>
        <p:txBody>
          <a:bodyPr wrap="none" rtlCol="0">
            <a:spAutoFit/>
          </a:bodyPr>
          <a:lstStyle/>
          <a:p>
            <a:pPr algn="ctr"/>
            <a:r>
              <a:rPr lang="en-GB" sz="4400" dirty="0">
                <a:solidFill>
                  <a:schemeClr val="bg1"/>
                </a:solidFill>
              </a:rPr>
              <a:t>Thank you</a:t>
            </a:r>
          </a:p>
          <a:p>
            <a:pPr algn="ctr"/>
            <a:r>
              <a:rPr lang="en-GB" sz="4400" dirty="0">
                <a:solidFill>
                  <a:srgbClr val="F6791C"/>
                </a:solidFill>
              </a:rPr>
              <a:t>Any</a:t>
            </a:r>
            <a:r>
              <a:rPr lang="en-GB" sz="4400" baseline="0" dirty="0">
                <a:solidFill>
                  <a:srgbClr val="F6791C"/>
                </a:solidFill>
              </a:rPr>
              <a:t> Questions?</a:t>
            </a:r>
            <a:endParaRPr lang="en-GB" sz="4400" dirty="0">
              <a:solidFill>
                <a:srgbClr val="F6791C"/>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56357" y="-50222"/>
            <a:ext cx="4394909" cy="6950557"/>
          </a:xfrm>
          <a:prstGeom prst="rect">
            <a:avLst/>
          </a:prstGeom>
        </p:spPr>
      </p:pic>
      <p:sp>
        <p:nvSpPr>
          <p:cNvPr id="25" name="Content Placeholder 24"/>
          <p:cNvSpPr>
            <a:spLocks noGrp="1"/>
          </p:cNvSpPr>
          <p:nvPr>
            <p:ph sz="quarter" idx="11" hasCustomPrompt="1"/>
          </p:nvPr>
        </p:nvSpPr>
        <p:spPr>
          <a:xfrm>
            <a:off x="3759104" y="3907603"/>
            <a:ext cx="4445529" cy="373710"/>
          </a:xfrm>
        </p:spPr>
        <p:txBody>
          <a:bodyPr>
            <a:normAutofit/>
          </a:bodyPr>
          <a:lstStyle>
            <a:lvl1pPr marL="0" indent="0" algn="ctr">
              <a:buNone/>
              <a:defRPr sz="1800">
                <a:solidFill>
                  <a:schemeClr val="bg1"/>
                </a:solidFill>
              </a:defRPr>
            </a:lvl1pPr>
          </a:lstStyle>
          <a:p>
            <a:pPr lvl="0"/>
            <a:r>
              <a:rPr lang="en-US" dirty="0"/>
              <a:t>Presenter email address</a:t>
            </a:r>
            <a:endParaRPr lang="en-GB" dirty="0"/>
          </a:p>
        </p:txBody>
      </p:sp>
      <p:sp>
        <p:nvSpPr>
          <p:cNvPr id="10" name="TextBox 9"/>
          <p:cNvSpPr txBox="1"/>
          <p:nvPr userDrawn="1"/>
        </p:nvSpPr>
        <p:spPr>
          <a:xfrm>
            <a:off x="4083327" y="5517223"/>
            <a:ext cx="3793025" cy="461665"/>
          </a:xfrm>
          <a:prstGeom prst="rect">
            <a:avLst/>
          </a:prstGeom>
          <a:noFill/>
        </p:spPr>
        <p:txBody>
          <a:bodyPr wrap="none" rtlCol="0">
            <a:spAutoFit/>
          </a:bodyPr>
          <a:lstStyle/>
          <a:p>
            <a:pPr algn="ctr"/>
            <a:r>
              <a:rPr lang="en-GB" sz="800" kern="1200" dirty="0">
                <a:solidFill>
                  <a:schemeClr val="bg1"/>
                </a:solidFill>
                <a:effectLst/>
                <a:latin typeface="+mn-lt"/>
                <a:ea typeface="+mn-ea"/>
                <a:cs typeface="+mn-cs"/>
              </a:rPr>
              <a:t>© members of the AARC Community and the AARC TREE consortium. </a:t>
            </a:r>
          </a:p>
          <a:p>
            <a:pPr marL="0" marR="0" indent="0" algn="ctr" defTabSz="914400" rtl="0" eaLnBrk="1" fontAlgn="auto" latinLnBrk="0" hangingPunct="1">
              <a:lnSpc>
                <a:spcPct val="100000"/>
              </a:lnSpc>
              <a:spcBef>
                <a:spcPts val="0"/>
              </a:spcBef>
              <a:spcAft>
                <a:spcPts val="0"/>
              </a:spcAft>
              <a:buClrTx/>
              <a:buSzTx/>
              <a:buFontTx/>
              <a:buNone/>
              <a:tabLst/>
              <a:defRPr/>
            </a:pPr>
            <a:r>
              <a:rPr lang="en-GB" sz="800" kern="1200" dirty="0">
                <a:solidFill>
                  <a:schemeClr val="bg1"/>
                </a:solidFill>
                <a:effectLst/>
                <a:latin typeface="+mn-lt"/>
                <a:ea typeface="+mn-ea"/>
                <a:cs typeface="+mn-cs"/>
              </a:rPr>
              <a:t>The work leading to these results has received funding from </a:t>
            </a:r>
            <a:br>
              <a:rPr lang="en-GB" sz="800" kern="1200" dirty="0">
                <a:solidFill>
                  <a:schemeClr val="bg1"/>
                </a:solidFill>
                <a:effectLst/>
                <a:latin typeface="+mn-lt"/>
                <a:ea typeface="+mn-ea"/>
                <a:cs typeface="+mn-cs"/>
              </a:rPr>
            </a:br>
            <a:r>
              <a:rPr lang="en-GB" sz="800" kern="1200" dirty="0">
                <a:solidFill>
                  <a:schemeClr val="bg1"/>
                </a:solidFill>
                <a:effectLst/>
                <a:latin typeface="+mn-lt"/>
                <a:ea typeface="+mn-ea"/>
                <a:cs typeface="+mn-cs"/>
              </a:rPr>
              <a:t>the European Union’s Horizon research and innovation programme</a:t>
            </a:r>
            <a:r>
              <a:rPr lang="en-GB" sz="800" kern="1200" baseline="0" dirty="0">
                <a:solidFill>
                  <a:schemeClr val="bg1"/>
                </a:solidFill>
                <a:effectLst/>
                <a:latin typeface="+mn-lt"/>
                <a:ea typeface="+mn-ea"/>
                <a:cs typeface="+mn-cs"/>
              </a:rPr>
              <a:t> and other sources</a:t>
            </a:r>
            <a:r>
              <a:rPr lang="en-GB" sz="800" kern="1200" dirty="0">
                <a:solidFill>
                  <a:schemeClr val="bg1"/>
                </a:solidFill>
                <a:effectLst/>
                <a:latin typeface="+mn-lt"/>
                <a:ea typeface="+mn-ea"/>
                <a:cs typeface="+mn-cs"/>
              </a:rPr>
              <a:t>.</a:t>
            </a:r>
            <a:endParaRPr lang="en-GB" sz="800" dirty="0">
              <a:solidFill>
                <a:schemeClr val="bg1"/>
              </a:solidFill>
            </a:endParaRPr>
          </a:p>
        </p:txBody>
      </p:sp>
      <p:sp>
        <p:nvSpPr>
          <p:cNvPr id="11" name="TextBox 10"/>
          <p:cNvSpPr txBox="1"/>
          <p:nvPr userDrawn="1"/>
        </p:nvSpPr>
        <p:spPr>
          <a:xfrm>
            <a:off x="4855985" y="5199751"/>
            <a:ext cx="2206501" cy="307777"/>
          </a:xfrm>
          <a:prstGeom prst="rect">
            <a:avLst/>
          </a:prstGeom>
          <a:noFill/>
        </p:spPr>
        <p:txBody>
          <a:bodyPr wrap="none" rtlCol="0">
            <a:spAutoFit/>
          </a:bodyPr>
          <a:lstStyle/>
          <a:p>
            <a:pPr algn="ctr"/>
            <a:r>
              <a:rPr lang="en-GB" sz="1400" dirty="0">
                <a:solidFill>
                  <a:schemeClr val="bg1"/>
                </a:solidFill>
              </a:rPr>
              <a:t>https://aarc-community.org</a:t>
            </a:r>
          </a:p>
        </p:txBody>
      </p:sp>
      <p:grpSp>
        <p:nvGrpSpPr>
          <p:cNvPr id="18" name="Group 17"/>
          <p:cNvGrpSpPr/>
          <p:nvPr userDrawn="1"/>
        </p:nvGrpSpPr>
        <p:grpSpPr>
          <a:xfrm>
            <a:off x="210208" y="6123202"/>
            <a:ext cx="9448807" cy="584775"/>
            <a:chOff x="210208" y="6123202"/>
            <a:chExt cx="9448807" cy="584775"/>
          </a:xfrm>
        </p:grpSpPr>
        <p:grpSp>
          <p:nvGrpSpPr>
            <p:cNvPr id="6" name="Group 5"/>
            <p:cNvGrpSpPr/>
            <p:nvPr userDrawn="1"/>
          </p:nvGrpSpPr>
          <p:grpSpPr>
            <a:xfrm>
              <a:off x="210208" y="6123202"/>
              <a:ext cx="9448807" cy="584775"/>
              <a:chOff x="210208" y="6123202"/>
              <a:chExt cx="9448807" cy="584775"/>
            </a:xfrm>
          </p:grpSpPr>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42101" y="6267303"/>
                <a:ext cx="916914" cy="323004"/>
              </a:xfrm>
              <a:prstGeom prst="rect">
                <a:avLst/>
              </a:prstGeom>
            </p:spPr>
          </p:pic>
          <p:sp>
            <p:nvSpPr>
              <p:cNvPr id="14" name="TextBox 13"/>
              <p:cNvSpPr txBox="1"/>
              <p:nvPr userDrawn="1"/>
            </p:nvSpPr>
            <p:spPr>
              <a:xfrm>
                <a:off x="3112435" y="6164530"/>
                <a:ext cx="5611151"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Akkurat Std"/>
                    <a:sym typeface="Arial"/>
                  </a:rPr>
                  <a:t>Co-funded by the European Union. Views and opinions expressed are however those of the author(s) only and do not necessarily reflect those of the European Union. Neither the European Union nor the granting authority can be held responsible for them. </a:t>
                </a:r>
                <a:r>
                  <a:rPr kumimoji="0" lang="en-GB" sz="900" b="0" i="0" u="none" strike="noStrike" kern="1200" cap="none" spc="0" normalizeH="0" baseline="0" noProof="0" dirty="0">
                    <a:ln>
                      <a:noFill/>
                    </a:ln>
                    <a:solidFill>
                      <a:srgbClr val="FFFFFF"/>
                    </a:solidFill>
                    <a:effectLst/>
                    <a:uLnTx/>
                    <a:uFillTx/>
                    <a:latin typeface="Akkurat Std"/>
                    <a:sym typeface="Arial"/>
                  </a:rPr>
                  <a:t>Grant Agreement No. 101131237 (AARC TREE).</a:t>
                </a:r>
                <a:endParaRPr kumimoji="0" lang="en-GB" sz="900" b="0" i="0" u="none" strike="noStrike" kern="0" cap="none" spc="0" normalizeH="0" baseline="0" noProof="0" dirty="0">
                  <a:ln>
                    <a:noFill/>
                  </a:ln>
                  <a:solidFill>
                    <a:srgbClr val="FFFFFF"/>
                  </a:solidFill>
                  <a:effectLst/>
                  <a:uLnTx/>
                  <a:uFillTx/>
                  <a:latin typeface="Akkurat Std"/>
                  <a:sym typeface="Arial"/>
                </a:endParaRPr>
              </a:p>
            </p:txBody>
          </p:sp>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10208" y="6133164"/>
                <a:ext cx="839732" cy="570564"/>
              </a:xfrm>
              <a:prstGeom prst="rect">
                <a:avLst/>
              </a:prstGeom>
            </p:spPr>
          </p:pic>
          <p:sp>
            <p:nvSpPr>
              <p:cNvPr id="5" name="TextBox 4"/>
              <p:cNvSpPr txBox="1"/>
              <p:nvPr userDrawn="1"/>
            </p:nvSpPr>
            <p:spPr>
              <a:xfrm>
                <a:off x="1136127" y="6123202"/>
                <a:ext cx="2253953" cy="584775"/>
              </a:xfrm>
              <a:prstGeom prst="rect">
                <a:avLst/>
              </a:prstGeom>
              <a:noFill/>
            </p:spPr>
            <p:txBody>
              <a:bodyPr wrap="square" rtlCol="0">
                <a:spAutoFit/>
              </a:bodyPr>
              <a:lstStyle/>
              <a:p>
                <a:r>
                  <a:rPr lang="en-US" sz="1600" b="1" dirty="0">
                    <a:solidFill>
                      <a:schemeClr val="bg1">
                        <a:lumMod val="85000"/>
                      </a:schemeClr>
                    </a:solidFill>
                  </a:rPr>
                  <a:t>Co-funded by </a:t>
                </a:r>
                <a:br>
                  <a:rPr lang="en-US" sz="1600" b="1" dirty="0">
                    <a:solidFill>
                      <a:schemeClr val="bg1">
                        <a:lumMod val="85000"/>
                      </a:schemeClr>
                    </a:solidFill>
                  </a:rPr>
                </a:br>
                <a:r>
                  <a:rPr lang="en-US" sz="1600" b="1" dirty="0">
                    <a:solidFill>
                      <a:schemeClr val="bg1">
                        <a:lumMod val="85000"/>
                      </a:schemeClr>
                    </a:solidFill>
                  </a:rPr>
                  <a:t>the European Union</a:t>
                </a:r>
                <a:endParaRPr lang="en-GB" sz="1600" b="1" dirty="0">
                  <a:solidFill>
                    <a:schemeClr val="bg1">
                      <a:lumMod val="85000"/>
                    </a:schemeClr>
                  </a:solidFill>
                </a:endParaRPr>
              </a:p>
            </p:txBody>
          </p:sp>
        </p:grpSp>
        <p:cxnSp>
          <p:nvCxnSpPr>
            <p:cNvPr id="17" name="Straight Connector 16"/>
            <p:cNvCxnSpPr/>
            <p:nvPr userDrawn="1"/>
          </p:nvCxnSpPr>
          <p:spPr>
            <a:xfrm>
              <a:off x="3058513" y="6185631"/>
              <a:ext cx="0" cy="4863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47693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 non-EU">
    <p:spTree>
      <p:nvGrpSpPr>
        <p:cNvPr id="1" name=""/>
        <p:cNvGrpSpPr/>
        <p:nvPr/>
      </p:nvGrpSpPr>
      <p:grpSpPr>
        <a:xfrm>
          <a:off x="0" y="0"/>
          <a:ext cx="0" cy="0"/>
          <a:chOff x="0" y="0"/>
          <a:chExt cx="0" cy="0"/>
        </a:xfrm>
      </p:grpSpPr>
      <p:sp>
        <p:nvSpPr>
          <p:cNvPr id="4" name="Rectangle 3"/>
          <p:cNvSpPr/>
          <p:nvPr userDrawn="1"/>
        </p:nvSpPr>
        <p:spPr>
          <a:xfrm>
            <a:off x="-1" y="2"/>
            <a:ext cx="12192001" cy="6858001"/>
          </a:xfrm>
          <a:prstGeom prst="rect">
            <a:avLst/>
          </a:prstGeom>
          <a:solidFill>
            <a:srgbClr val="003F5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pic>
        <p:nvPicPr>
          <p:cNvPr id="7" name="Picture 6"/>
          <p:cNvPicPr>
            <a:picLocks noChangeAspect="1"/>
          </p:cNvPicPr>
          <p:nvPr userDrawn="1"/>
        </p:nvPicPr>
        <p:blipFill rotWithShape="1">
          <a:blip r:embed="rId2"/>
          <a:srcRect b="30428"/>
          <a:stretch/>
        </p:blipFill>
        <p:spPr>
          <a:xfrm>
            <a:off x="5217067" y="4837092"/>
            <a:ext cx="1385319" cy="785666"/>
          </a:xfrm>
          <a:prstGeom prst="rect">
            <a:avLst/>
          </a:prstGeom>
        </p:spPr>
      </p:pic>
      <p:sp>
        <p:nvSpPr>
          <p:cNvPr id="8" name="TextBox 7"/>
          <p:cNvSpPr txBox="1"/>
          <p:nvPr userDrawn="1"/>
        </p:nvSpPr>
        <p:spPr>
          <a:xfrm>
            <a:off x="4111444" y="2395574"/>
            <a:ext cx="3748975" cy="1446550"/>
          </a:xfrm>
          <a:prstGeom prst="rect">
            <a:avLst/>
          </a:prstGeom>
          <a:noFill/>
        </p:spPr>
        <p:txBody>
          <a:bodyPr wrap="none" rtlCol="0">
            <a:spAutoFit/>
          </a:bodyPr>
          <a:lstStyle/>
          <a:p>
            <a:pPr algn="ctr"/>
            <a:r>
              <a:rPr lang="en-GB" sz="4400" dirty="0">
                <a:solidFill>
                  <a:schemeClr val="bg1"/>
                </a:solidFill>
              </a:rPr>
              <a:t>Thank you</a:t>
            </a:r>
          </a:p>
          <a:p>
            <a:pPr algn="ctr"/>
            <a:r>
              <a:rPr lang="en-GB" sz="4400" dirty="0">
                <a:solidFill>
                  <a:srgbClr val="F6791C"/>
                </a:solidFill>
              </a:rPr>
              <a:t>Any</a:t>
            </a:r>
            <a:r>
              <a:rPr lang="en-GB" sz="4400" baseline="0" dirty="0">
                <a:solidFill>
                  <a:srgbClr val="F6791C"/>
                </a:solidFill>
              </a:rPr>
              <a:t> Questions?</a:t>
            </a:r>
            <a:endParaRPr lang="en-GB" sz="4400" dirty="0">
              <a:solidFill>
                <a:srgbClr val="F6791C"/>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56357" y="-50222"/>
            <a:ext cx="4394909" cy="6950557"/>
          </a:xfrm>
          <a:prstGeom prst="rect">
            <a:avLst/>
          </a:prstGeom>
        </p:spPr>
      </p:pic>
      <p:sp>
        <p:nvSpPr>
          <p:cNvPr id="25" name="Content Placeholder 24"/>
          <p:cNvSpPr>
            <a:spLocks noGrp="1"/>
          </p:cNvSpPr>
          <p:nvPr>
            <p:ph sz="quarter" idx="11" hasCustomPrompt="1"/>
          </p:nvPr>
        </p:nvSpPr>
        <p:spPr>
          <a:xfrm>
            <a:off x="3763166" y="4113541"/>
            <a:ext cx="4445529" cy="373710"/>
          </a:xfrm>
        </p:spPr>
        <p:txBody>
          <a:bodyPr>
            <a:normAutofit/>
          </a:bodyPr>
          <a:lstStyle>
            <a:lvl1pPr marL="0" indent="0" algn="ctr">
              <a:buNone/>
              <a:defRPr sz="1800">
                <a:solidFill>
                  <a:schemeClr val="bg1"/>
                </a:solidFill>
              </a:defRPr>
            </a:lvl1pPr>
          </a:lstStyle>
          <a:p>
            <a:pPr lvl="0"/>
            <a:r>
              <a:rPr lang="en-US" dirty="0"/>
              <a:t>Presenter email address</a:t>
            </a:r>
            <a:endParaRPr lang="en-GB" dirty="0"/>
          </a:p>
        </p:txBody>
      </p:sp>
      <p:sp>
        <p:nvSpPr>
          <p:cNvPr id="10" name="TextBox 9"/>
          <p:cNvSpPr txBox="1"/>
          <p:nvPr userDrawn="1"/>
        </p:nvSpPr>
        <p:spPr>
          <a:xfrm>
            <a:off x="5278279" y="6289305"/>
            <a:ext cx="1374094" cy="184666"/>
          </a:xfrm>
          <a:prstGeom prst="rect">
            <a:avLst/>
          </a:prstGeom>
          <a:noFill/>
        </p:spPr>
        <p:txBody>
          <a:bodyPr wrap="none" rtlCol="0">
            <a:spAutoFit/>
          </a:bodyPr>
          <a:lstStyle/>
          <a:p>
            <a:pPr algn="ctr"/>
            <a:r>
              <a:rPr lang="en-GB" sz="600" kern="1200" dirty="0">
                <a:solidFill>
                  <a:schemeClr val="bg1"/>
                </a:solidFill>
                <a:effectLst/>
                <a:latin typeface="+mn-lt"/>
                <a:ea typeface="+mn-ea"/>
                <a:cs typeface="+mn-cs"/>
              </a:rPr>
              <a:t>© members of the AARC Community.</a:t>
            </a:r>
          </a:p>
        </p:txBody>
      </p:sp>
      <p:sp>
        <p:nvSpPr>
          <p:cNvPr id="11" name="TextBox 10"/>
          <p:cNvSpPr txBox="1"/>
          <p:nvPr userDrawn="1"/>
        </p:nvSpPr>
        <p:spPr>
          <a:xfrm>
            <a:off x="5142826" y="5591160"/>
            <a:ext cx="1645002" cy="246221"/>
          </a:xfrm>
          <a:prstGeom prst="rect">
            <a:avLst/>
          </a:prstGeom>
          <a:noFill/>
        </p:spPr>
        <p:txBody>
          <a:bodyPr wrap="none" rtlCol="0">
            <a:spAutoFit/>
          </a:bodyPr>
          <a:lstStyle/>
          <a:p>
            <a:pPr algn="ctr"/>
            <a:r>
              <a:rPr lang="en-GB" sz="1000" dirty="0">
                <a:solidFill>
                  <a:schemeClr val="bg1"/>
                </a:solidFill>
              </a:rPr>
              <a:t>https://aarc-community.org</a:t>
            </a:r>
          </a:p>
        </p:txBody>
      </p:sp>
      <p:sp>
        <p:nvSpPr>
          <p:cNvPr id="3" name="Text Placeholder 2"/>
          <p:cNvSpPr>
            <a:spLocks noGrp="1"/>
          </p:cNvSpPr>
          <p:nvPr>
            <p:ph type="body" sz="quarter" idx="12" hasCustomPrompt="1"/>
          </p:nvPr>
        </p:nvSpPr>
        <p:spPr>
          <a:xfrm>
            <a:off x="3511550" y="6591300"/>
            <a:ext cx="4946650" cy="185057"/>
          </a:xfrm>
        </p:spPr>
        <p:txBody>
          <a:bodyPr>
            <a:normAutofit/>
          </a:bodyPr>
          <a:lstStyle>
            <a:lvl1pPr marL="0" indent="0">
              <a:buNone/>
              <a:defRPr sz="600" baseline="0">
                <a:solidFill>
                  <a:schemeClr val="bg1"/>
                </a:solidFill>
              </a:defRPr>
            </a:lvl1pPr>
          </a:lstStyle>
          <a:p>
            <a:pPr lvl="0"/>
            <a:r>
              <a:rPr lang="en-GB" dirty="0"/>
              <a:t>Supporting projects and organisations: </a:t>
            </a:r>
          </a:p>
        </p:txBody>
      </p:sp>
    </p:spTree>
    <p:extLst>
      <p:ext uri="{BB962C8B-B14F-4D97-AF65-F5344CB8AC3E}">
        <p14:creationId xmlns:p14="http://schemas.microsoft.com/office/powerpoint/2010/main" val="1373917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100000"/>
              </a:lnSpc>
              <a:defRPr sz="2200">
                <a:latin typeface="+mn-lt"/>
              </a:defRPr>
            </a:lvl1pPr>
            <a:lvl2pPr>
              <a:lnSpc>
                <a:spcPct val="100000"/>
              </a:lnSpc>
              <a:defRPr sz="1800">
                <a:solidFill>
                  <a:srgbClr val="004361"/>
                </a:solidFill>
                <a:latin typeface="+mn-lt"/>
              </a:defRPr>
            </a:lvl2pPr>
            <a:lvl3pPr>
              <a:lnSpc>
                <a:spcPct val="100000"/>
              </a:lnSpc>
              <a:defRPr sz="1800">
                <a:solidFill>
                  <a:srgbClr val="003F5E"/>
                </a:solidFill>
                <a:latin typeface="+mn-lt"/>
              </a:defRPr>
            </a:lvl3pPr>
            <a:lvl4pPr>
              <a:lnSpc>
                <a:spcPct val="100000"/>
              </a:lnSpc>
              <a:defRPr sz="1800">
                <a:latin typeface="+mn-lt"/>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a:t>Click to edit Master title style</a:t>
            </a:r>
            <a:endParaRPr lang="en-GB" dirty="0"/>
          </a:p>
        </p:txBody>
      </p:sp>
    </p:spTree>
    <p:extLst>
      <p:ext uri="{BB962C8B-B14F-4D97-AF65-F5344CB8AC3E}">
        <p14:creationId xmlns:p14="http://schemas.microsoft.com/office/powerpoint/2010/main" val="2631399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5625"/>
            <a:ext cx="5562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lvl1pPr>
              <a:defRPr sz="15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710877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2603" y="1681163"/>
            <a:ext cx="5514975"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82601" y="2489204"/>
            <a:ext cx="5553075" cy="37004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p:txBody>
          <a:bodyPr/>
          <a:lstStyle/>
          <a:p>
            <a:fld id="{6F576E6A-F32A-4612-884C-86870357C6B4}" type="slidenum">
              <a:rPr lang="en-GB" smtClean="0"/>
              <a:t>‹#›</a:t>
            </a:fld>
            <a:endParaRPr lang="en-GB"/>
          </a:p>
        </p:txBody>
      </p:sp>
      <p:sp>
        <p:nvSpPr>
          <p:cNvPr id="10"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a:t>Click to edit Master title style</a:t>
            </a:r>
            <a:endParaRPr lang="en-GB" dirty="0"/>
          </a:p>
        </p:txBody>
      </p:sp>
    </p:spTree>
    <p:extLst>
      <p:ext uri="{BB962C8B-B14F-4D97-AF65-F5344CB8AC3E}">
        <p14:creationId xmlns:p14="http://schemas.microsoft.com/office/powerpoint/2010/main" val="889482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6:33 Text Image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501" y="1524003"/>
            <a:ext cx="7864123" cy="4652963"/>
          </a:xfrm>
        </p:spPr>
        <p:txBody>
          <a:bodyPr/>
          <a:lstStyle>
            <a:lvl1pPr>
              <a:defRPr sz="1500">
                <a:latin typeface="+mn-lt"/>
              </a:defRPr>
            </a:lvl1pPr>
            <a:lvl2pPr>
              <a:defRPr>
                <a:solidFill>
                  <a:srgbClr val="004361"/>
                </a:solidFill>
                <a:latin typeface="+mn-lt"/>
              </a:defRPr>
            </a:lvl2pPr>
            <a:lvl3pPr>
              <a:defRPr>
                <a:solidFill>
                  <a:srgbClr val="003F5E"/>
                </a:solidFill>
                <a:latin typeface="+mn-lt"/>
              </a:defRPr>
            </a:lvl3pPr>
            <a:lvl4pPr>
              <a:defRPr>
                <a:latin typeface="+mn-lt"/>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a:t>Click to edit Master title style</a:t>
            </a:r>
            <a:endParaRPr lang="en-GB" dirty="0"/>
          </a:p>
        </p:txBody>
      </p:sp>
      <p:cxnSp>
        <p:nvCxnSpPr>
          <p:cNvPr id="4" name="Straight Connector 3"/>
          <p:cNvCxnSpPr/>
          <p:nvPr userDrawn="1"/>
        </p:nvCxnSpPr>
        <p:spPr>
          <a:xfrm>
            <a:off x="8319911" y="153246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8602125" y="1532467"/>
            <a:ext cx="3" cy="468206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51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F576E6A-F32A-4612-884C-86870357C6B4}" type="slidenum">
              <a:rPr lang="en-GB" smtClean="0"/>
              <a:t>‹#›</a:t>
            </a:fld>
            <a:endParaRPr lang="en-GB"/>
          </a:p>
        </p:txBody>
      </p:sp>
      <p:sp>
        <p:nvSpPr>
          <p:cNvPr id="6"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a:t>Click to edit Master title style</a:t>
            </a:r>
            <a:endParaRPr lang="en-GB" dirty="0"/>
          </a:p>
        </p:txBody>
      </p:sp>
    </p:spTree>
    <p:extLst>
      <p:ext uri="{BB962C8B-B14F-4D97-AF65-F5344CB8AC3E}">
        <p14:creationId xmlns:p14="http://schemas.microsoft.com/office/powerpoint/2010/main" val="2275077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2" name="Rectangle 1"/>
          <p:cNvSpPr/>
          <p:nvPr userDrawn="1"/>
        </p:nvSpPr>
        <p:spPr>
          <a:xfrm>
            <a:off x="0" y="1676400"/>
            <a:ext cx="12192000" cy="2165684"/>
          </a:xfrm>
          <a:prstGeom prst="rect">
            <a:avLst/>
          </a:prstGeom>
          <a:solidFill>
            <a:srgbClr val="013F5E"/>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Text Placeholder 5"/>
          <p:cNvSpPr>
            <a:spLocks noGrp="1"/>
          </p:cNvSpPr>
          <p:nvPr>
            <p:ph type="body" sz="quarter" idx="13"/>
          </p:nvPr>
        </p:nvSpPr>
        <p:spPr>
          <a:xfrm>
            <a:off x="470572" y="4083050"/>
            <a:ext cx="11208083" cy="21813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72505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ttom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6" name="Rectangle 5"/>
          <p:cNvSpPr/>
          <p:nvPr userDrawn="1"/>
        </p:nvSpPr>
        <p:spPr>
          <a:xfrm>
            <a:off x="0" y="3858126"/>
            <a:ext cx="12192000" cy="2165684"/>
          </a:xfrm>
          <a:prstGeom prst="rect">
            <a:avLst/>
          </a:prstGeom>
          <a:solidFill>
            <a:srgbClr val="004361"/>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Text Placeholder 6"/>
          <p:cNvSpPr>
            <a:spLocks noGrp="1"/>
          </p:cNvSpPr>
          <p:nvPr>
            <p:ph type="body" sz="quarter" idx="13"/>
          </p:nvPr>
        </p:nvSpPr>
        <p:spPr>
          <a:xfrm>
            <a:off x="448287" y="1524586"/>
            <a:ext cx="11315924" cy="210093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97252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651518"/>
            <a:ext cx="6172200" cy="4209532"/>
          </a:xfrm>
        </p:spPr>
        <p:txBody>
          <a:bodyPr/>
          <a:lstStyle>
            <a:lvl1pPr>
              <a:defRPr sz="1800"/>
            </a:lvl1pPr>
            <a:lvl2pPr>
              <a:defRPr sz="165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457202" y="1642188"/>
            <a:ext cx="4314825" cy="42268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a:t>Click to edit Master title style</a:t>
            </a:r>
            <a:endParaRPr lang="en-GB" dirty="0"/>
          </a:p>
        </p:txBody>
      </p:sp>
    </p:spTree>
    <p:extLst>
      <p:ext uri="{BB962C8B-B14F-4D97-AF65-F5344CB8AC3E}">
        <p14:creationId xmlns:p14="http://schemas.microsoft.com/office/powerpoint/2010/main" val="1334033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6935" y="203200"/>
            <a:ext cx="9040688" cy="927768"/>
          </a:xfrm>
          <a:prstGeom prst="rect">
            <a:avLst/>
          </a:prstGeom>
        </p:spPr>
        <p:txBody>
          <a:bodyPr vert="horz" lIns="91440" tIns="45720" rIns="91440" bIns="45720" rtlCol="0" anchor="ctr">
            <a:normAutofit/>
          </a:bodyPr>
          <a:lstStyle/>
          <a:p>
            <a:r>
              <a:rPr lang="en-US" dirty="0"/>
              <a:t>Slide Title</a:t>
            </a:r>
            <a:br>
              <a:rPr lang="en-US" dirty="0"/>
            </a:br>
            <a:r>
              <a:rPr lang="en-US" dirty="0"/>
              <a:t>subtitle</a:t>
            </a:r>
            <a:endParaRPr lang="en-GB" dirty="0"/>
          </a:p>
        </p:txBody>
      </p:sp>
      <p:sp>
        <p:nvSpPr>
          <p:cNvPr id="3" name="Text Placeholder 2"/>
          <p:cNvSpPr>
            <a:spLocks noGrp="1"/>
          </p:cNvSpPr>
          <p:nvPr>
            <p:ph type="body" idx="1"/>
          </p:nvPr>
        </p:nvSpPr>
        <p:spPr>
          <a:xfrm>
            <a:off x="444502" y="1439333"/>
            <a:ext cx="10909300" cy="473763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11061812" y="6406019"/>
            <a:ext cx="741021" cy="274873"/>
          </a:xfrm>
          <a:prstGeom prst="rect">
            <a:avLst/>
          </a:prstGeom>
        </p:spPr>
        <p:txBody>
          <a:bodyPr vert="horz" lIns="91440" tIns="45720" rIns="91440" bIns="45720" rtlCol="0" anchor="ctr"/>
          <a:lstStyle>
            <a:lvl1pPr algn="r">
              <a:defRPr sz="675">
                <a:solidFill>
                  <a:schemeClr val="tx1">
                    <a:tint val="75000"/>
                  </a:schemeClr>
                </a:solidFill>
              </a:defRPr>
            </a:lvl1pPr>
          </a:lstStyle>
          <a:p>
            <a:fld id="{6F576E6A-F32A-4612-884C-86870357C6B4}" type="slidenum">
              <a:rPr lang="en-GB" smtClean="0"/>
              <a:pPr/>
              <a:t>‹#›</a:t>
            </a:fld>
            <a:endParaRPr lang="en-GB" dirty="0"/>
          </a:p>
        </p:txBody>
      </p:sp>
      <p:cxnSp>
        <p:nvCxnSpPr>
          <p:cNvPr id="13" name="Straight Connector 12"/>
          <p:cNvCxnSpPr/>
          <p:nvPr userDrawn="1"/>
        </p:nvCxnSpPr>
        <p:spPr>
          <a:xfrm>
            <a:off x="444502" y="6406019"/>
            <a:ext cx="11274749" cy="7229"/>
          </a:xfrm>
          <a:prstGeom prst="line">
            <a:avLst/>
          </a:prstGeom>
          <a:ln w="12700" cap="rnd">
            <a:solidFill>
              <a:srgbClr val="F57B2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253997" y="6492496"/>
            <a:ext cx="1817512" cy="207749"/>
          </a:xfrm>
          <a:prstGeom prst="rect">
            <a:avLst/>
          </a:prstGeom>
          <a:noFill/>
        </p:spPr>
        <p:txBody>
          <a:bodyPr wrap="square" rtlCol="0">
            <a:spAutoFit/>
          </a:bodyPr>
          <a:lstStyle/>
          <a:p>
            <a:pPr marL="0" marR="0" indent="0" algn="r" defTabSz="685800" rtl="0" eaLnBrk="1" fontAlgn="auto" latinLnBrk="0" hangingPunct="1">
              <a:lnSpc>
                <a:spcPct val="100000"/>
              </a:lnSpc>
              <a:spcBef>
                <a:spcPts val="0"/>
              </a:spcBef>
              <a:spcAft>
                <a:spcPts val="0"/>
              </a:spcAft>
              <a:buClrTx/>
              <a:buSzTx/>
              <a:buFontTx/>
              <a:buNone/>
              <a:tabLst/>
              <a:defRPr/>
            </a:pPr>
            <a:r>
              <a:rPr lang="en-GB" sz="750" baseline="0" dirty="0">
                <a:solidFill>
                  <a:srgbClr val="003F5E"/>
                </a:solidFill>
              </a:rPr>
              <a:t>https://aarc-community.org</a:t>
            </a:r>
            <a:endParaRPr lang="en-GB" sz="750" dirty="0">
              <a:solidFill>
                <a:srgbClr val="003F5E"/>
              </a:solidFill>
            </a:endParaRPr>
          </a:p>
        </p:txBody>
      </p:sp>
      <p:cxnSp>
        <p:nvCxnSpPr>
          <p:cNvPr id="8" name="Straight Connector 7"/>
          <p:cNvCxnSpPr/>
          <p:nvPr userDrawn="1"/>
        </p:nvCxnSpPr>
        <p:spPr>
          <a:xfrm flipH="1">
            <a:off x="444503" y="1224327"/>
            <a:ext cx="10274297" cy="2887"/>
          </a:xfrm>
          <a:prstGeom prst="line">
            <a:avLst/>
          </a:prstGeom>
          <a:ln w="12700">
            <a:solidFill>
              <a:srgbClr val="003959"/>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658149" y="143931"/>
            <a:ext cx="1144684" cy="1034242"/>
          </a:xfrm>
          <a:prstGeom prst="rect">
            <a:avLst/>
          </a:prstGeom>
        </p:spPr>
      </p:pic>
      <p:pic>
        <p:nvPicPr>
          <p:cNvPr id="22" name="Picture 2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68543" y="6460279"/>
            <a:ext cx="331798" cy="299785"/>
          </a:xfrm>
          <a:prstGeom prst="rect">
            <a:avLst/>
          </a:prstGeom>
        </p:spPr>
      </p:pic>
    </p:spTree>
    <p:extLst>
      <p:ext uri="{BB962C8B-B14F-4D97-AF65-F5344CB8AC3E}">
        <p14:creationId xmlns:p14="http://schemas.microsoft.com/office/powerpoint/2010/main" val="176233165"/>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52" r:id="rId3"/>
    <p:sldLayoutId id="2147483653" r:id="rId4"/>
    <p:sldLayoutId id="2147483660" r:id="rId5"/>
    <p:sldLayoutId id="2147483654" r:id="rId6"/>
    <p:sldLayoutId id="2147483655" r:id="rId7"/>
    <p:sldLayoutId id="2147483659" r:id="rId8"/>
    <p:sldLayoutId id="2147483656" r:id="rId9"/>
    <p:sldLayoutId id="2147483657" r:id="rId10"/>
    <p:sldLayoutId id="2147483663" r:id="rId11"/>
    <p:sldLayoutId id="2147483662" r:id="rId12"/>
    <p:sldLayoutId id="2147483666" r:id="rId13"/>
    <p:sldLayoutId id="2147483664" r:id="rId14"/>
  </p:sldLayoutIdLst>
  <p:hf hdr="0" ftr="0" dt="0"/>
  <p:txStyles>
    <p:titleStyle>
      <a:lvl1pPr algn="l" defTabSz="685800" rtl="0" eaLnBrk="1" latinLnBrk="0" hangingPunct="1">
        <a:lnSpc>
          <a:spcPct val="90000"/>
        </a:lnSpc>
        <a:spcBef>
          <a:spcPct val="0"/>
        </a:spcBef>
        <a:buNone/>
        <a:defRPr sz="2400" b="1" kern="1200">
          <a:solidFill>
            <a:srgbClr val="004361"/>
          </a:solidFill>
          <a:latin typeface="+mn-lt"/>
          <a:ea typeface="Verdana" panose="020B0604030504040204" pitchFamily="34" charset="0"/>
          <a:cs typeface="Verdana" panose="020B0604030504040204" pitchFamily="34" charset="0"/>
        </a:defRPr>
      </a:lvl1pPr>
    </p:titleStyle>
    <p:bodyStyle>
      <a:lvl1pPr marL="171450" indent="-171450" algn="l" defTabSz="685800" rtl="0" eaLnBrk="1" latinLnBrk="0" hangingPunct="1">
        <a:lnSpc>
          <a:spcPct val="100000"/>
        </a:lnSpc>
        <a:spcBef>
          <a:spcPts val="750"/>
        </a:spcBef>
        <a:spcAft>
          <a:spcPts val="300"/>
        </a:spcAft>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aarc-community.org/guidelines/aarc-g07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normAutofit lnSpcReduction="10000"/>
          </a:bodyPr>
          <a:lstStyle/>
          <a:p>
            <a:r>
              <a:rPr lang="en-GB" dirty="0"/>
              <a:t>David </a:t>
            </a:r>
            <a:r>
              <a:rPr lang="en-GB" dirty="0" err="1"/>
              <a:t>Groep</a:t>
            </a:r>
            <a:endParaRPr lang="en-GB" dirty="0"/>
          </a:p>
        </p:txBody>
      </p:sp>
      <p:sp>
        <p:nvSpPr>
          <p:cNvPr id="6" name="Text Placeholder 5"/>
          <p:cNvSpPr>
            <a:spLocks noGrp="1"/>
          </p:cNvSpPr>
          <p:nvPr>
            <p:ph type="body" sz="quarter" idx="12"/>
          </p:nvPr>
        </p:nvSpPr>
        <p:spPr/>
        <p:txBody>
          <a:bodyPr/>
          <a:lstStyle/>
          <a:p>
            <a:r>
              <a:rPr lang="en-GB" dirty="0"/>
              <a:t>AARC Symposium</a:t>
            </a:r>
            <a:endParaRPr lang="en-GB" i="1" dirty="0"/>
          </a:p>
        </p:txBody>
      </p:sp>
      <p:sp>
        <p:nvSpPr>
          <p:cNvPr id="8" name="Text Placeholder 7"/>
          <p:cNvSpPr>
            <a:spLocks noGrp="1"/>
          </p:cNvSpPr>
          <p:nvPr>
            <p:ph type="body" sz="quarter" idx="17"/>
          </p:nvPr>
        </p:nvSpPr>
        <p:spPr>
          <a:xfrm>
            <a:off x="1240257" y="2915530"/>
            <a:ext cx="6683727" cy="503459"/>
          </a:xfrm>
        </p:spPr>
        <p:txBody>
          <a:bodyPr>
            <a:normAutofit/>
          </a:bodyPr>
          <a:lstStyle/>
          <a:p>
            <a:endParaRPr lang="en-GB" dirty="0"/>
          </a:p>
        </p:txBody>
      </p:sp>
      <p:sp>
        <p:nvSpPr>
          <p:cNvPr id="7" name="Text Placeholder 6"/>
          <p:cNvSpPr>
            <a:spLocks noGrp="1"/>
          </p:cNvSpPr>
          <p:nvPr>
            <p:ph type="body" sz="quarter" idx="14"/>
          </p:nvPr>
        </p:nvSpPr>
        <p:spPr>
          <a:xfrm>
            <a:off x="1240257" y="2398309"/>
            <a:ext cx="8386343" cy="473242"/>
          </a:xfrm>
        </p:spPr>
        <p:txBody>
          <a:bodyPr/>
          <a:lstStyle/>
          <a:p>
            <a:r>
              <a:rPr lang="en-US" dirty="0"/>
              <a:t>AARC Symposium – policy and good practice</a:t>
            </a:r>
          </a:p>
        </p:txBody>
      </p:sp>
      <p:sp>
        <p:nvSpPr>
          <p:cNvPr id="9" name="Text Placeholder 8"/>
          <p:cNvSpPr>
            <a:spLocks noGrp="1"/>
          </p:cNvSpPr>
          <p:nvPr>
            <p:ph type="body" sz="quarter" idx="18"/>
          </p:nvPr>
        </p:nvSpPr>
        <p:spPr/>
        <p:txBody>
          <a:bodyPr/>
          <a:lstStyle/>
          <a:p>
            <a:r>
              <a:rPr lang="en-GB" dirty="0"/>
              <a:t>Amsterdam, February 2026</a:t>
            </a:r>
          </a:p>
        </p:txBody>
      </p:sp>
      <p:sp>
        <p:nvSpPr>
          <p:cNvPr id="10" name="Text Placeholder 9"/>
          <p:cNvSpPr>
            <a:spLocks noGrp="1"/>
          </p:cNvSpPr>
          <p:nvPr>
            <p:ph type="body" sz="quarter" idx="19"/>
          </p:nvPr>
        </p:nvSpPr>
        <p:spPr/>
        <p:txBody>
          <a:bodyPr>
            <a:normAutofit lnSpcReduction="10000"/>
          </a:bodyPr>
          <a:lstStyle/>
          <a:p>
            <a:r>
              <a:rPr lang="en-GB" dirty="0"/>
              <a:t>AARC Policy Lead</a:t>
            </a:r>
          </a:p>
        </p:txBody>
      </p:sp>
      <p:sp>
        <p:nvSpPr>
          <p:cNvPr id="11" name="Text Placeholder 10"/>
          <p:cNvSpPr>
            <a:spLocks noGrp="1"/>
          </p:cNvSpPr>
          <p:nvPr>
            <p:ph type="body" sz="quarter" idx="20"/>
          </p:nvPr>
        </p:nvSpPr>
        <p:spPr>
          <a:xfrm>
            <a:off x="1240256" y="5081710"/>
            <a:ext cx="5841480" cy="347215"/>
          </a:xfrm>
        </p:spPr>
        <p:txBody>
          <a:bodyPr>
            <a:normAutofit/>
          </a:bodyPr>
          <a:lstStyle/>
          <a:p>
            <a:r>
              <a:rPr lang="en-GB" sz="1050" dirty="0"/>
              <a:t>Nikhef Physics Data Processing programme and UM FSE Dept. Advanced Computing Sciences</a:t>
            </a:r>
          </a:p>
        </p:txBody>
      </p:sp>
      <p:sp>
        <p:nvSpPr>
          <p:cNvPr id="3" name="Slide Number Placeholder 2"/>
          <p:cNvSpPr>
            <a:spLocks noGrp="1"/>
          </p:cNvSpPr>
          <p:nvPr>
            <p:ph type="sldNum" sz="quarter" idx="4294967295"/>
          </p:nvPr>
        </p:nvSpPr>
        <p:spPr>
          <a:xfrm>
            <a:off x="11450638" y="6405563"/>
            <a:ext cx="741362" cy="274637"/>
          </a:xfrm>
        </p:spPr>
        <p:txBody>
          <a:bodyPr/>
          <a:lstStyle/>
          <a:p>
            <a:fld id="{6F576E6A-F32A-4612-884C-86870357C6B4}" type="slidenum">
              <a:rPr lang="en-GB" smtClean="0"/>
              <a:pPr/>
              <a:t>1</a:t>
            </a:fld>
            <a:endParaRPr lang="en-GB"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7376" y="4667872"/>
            <a:ext cx="923876" cy="358668"/>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4453" y="4640951"/>
            <a:ext cx="1854730" cy="385589"/>
          </a:xfrm>
          <a:prstGeom prst="rect">
            <a:avLst/>
          </a:prstGeom>
        </p:spPr>
      </p:pic>
    </p:spTree>
    <p:extLst>
      <p:ext uri="{BB962C8B-B14F-4D97-AF65-F5344CB8AC3E}">
        <p14:creationId xmlns:p14="http://schemas.microsoft.com/office/powerpoint/2010/main" val="600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0F96726-EE35-0979-B1F2-B79C982DE7C5}"/>
              </a:ext>
            </a:extLst>
          </p:cNvPr>
          <p:cNvSpPr>
            <a:spLocks noGrp="1"/>
          </p:cNvSpPr>
          <p:nvPr>
            <p:ph idx="1"/>
          </p:nvPr>
        </p:nvSpPr>
        <p:spPr>
          <a:xfrm>
            <a:off x="444502" y="1439333"/>
            <a:ext cx="5985481" cy="4737633"/>
          </a:xfrm>
        </p:spPr>
        <p:txBody>
          <a:bodyPr>
            <a:normAutofit/>
          </a:bodyPr>
          <a:lstStyle/>
          <a:p>
            <a:pPr marL="0" lvl="0" indent="0" algn="l" rtl="0">
              <a:lnSpc>
                <a:spcPct val="100000"/>
              </a:lnSpc>
              <a:spcBef>
                <a:spcPts val="750"/>
              </a:spcBef>
              <a:spcAft>
                <a:spcPts val="0"/>
              </a:spcAft>
              <a:buSzPts val="2200"/>
              <a:buNone/>
            </a:pPr>
            <a:r>
              <a:rPr lang="en-US" sz="2000" b="1" dirty="0"/>
              <a:t>The Challenge</a:t>
            </a:r>
          </a:p>
          <a:p>
            <a:pPr marL="457200" lvl="0" indent="-355600" algn="l" rtl="0">
              <a:lnSpc>
                <a:spcPct val="100000"/>
              </a:lnSpc>
              <a:spcBef>
                <a:spcPts val="750"/>
              </a:spcBef>
              <a:spcAft>
                <a:spcPts val="0"/>
              </a:spcAft>
              <a:buSzPts val="2000"/>
              <a:buChar char="•"/>
            </a:pPr>
            <a:r>
              <a:rPr lang="en-US" sz="1800" dirty="0"/>
              <a:t>How to securely operate proxies, attribute authorities and issuers of statements for entities?</a:t>
            </a:r>
          </a:p>
          <a:p>
            <a:pPr marL="0" lvl="0" indent="0" algn="l" rtl="0">
              <a:lnSpc>
                <a:spcPct val="100000"/>
              </a:lnSpc>
              <a:spcBef>
                <a:spcPts val="750"/>
              </a:spcBef>
              <a:spcAft>
                <a:spcPts val="0"/>
              </a:spcAft>
              <a:buSzPts val="2200"/>
              <a:buNone/>
            </a:pPr>
            <a:r>
              <a:rPr lang="en-US" sz="2000" b="1" dirty="0"/>
              <a:t>Guideline </a:t>
            </a:r>
          </a:p>
          <a:p>
            <a:pPr marL="457200" lvl="0" indent="-355600" algn="l" rtl="0">
              <a:lnSpc>
                <a:spcPct val="115000"/>
              </a:lnSpc>
              <a:spcBef>
                <a:spcPts val="0"/>
              </a:spcBef>
              <a:spcAft>
                <a:spcPts val="0"/>
              </a:spcAft>
              <a:buSzPts val="2000"/>
              <a:buChar char="•"/>
            </a:pPr>
            <a:r>
              <a:rPr lang="en-US" sz="1800" u="sng" dirty="0">
                <a:solidFill>
                  <a:schemeClr val="hlink"/>
                </a:solidFill>
                <a:hlinkClick r:id="rId2"/>
              </a:rPr>
              <a:t>AARC-G071 Guidelines for Secure Operation of Attribute Authorities</a:t>
            </a:r>
            <a:endParaRPr lang="en-US" sz="2000" dirty="0"/>
          </a:p>
          <a:p>
            <a:pPr marL="0" lvl="0" indent="0" algn="l" rtl="0">
              <a:lnSpc>
                <a:spcPct val="115000"/>
              </a:lnSpc>
              <a:spcBef>
                <a:spcPts val="0"/>
              </a:spcBef>
              <a:spcAft>
                <a:spcPts val="0"/>
              </a:spcAft>
              <a:buSzPts val="2200"/>
              <a:buNone/>
            </a:pPr>
            <a:r>
              <a:rPr lang="en-US" sz="2000" b="1" dirty="0"/>
              <a:t>Summary</a:t>
            </a:r>
          </a:p>
          <a:p>
            <a:pPr marL="457200" marR="0" lvl="0" indent="-355600" algn="l" rtl="0">
              <a:lnSpc>
                <a:spcPct val="100000"/>
              </a:lnSpc>
              <a:spcBef>
                <a:spcPts val="750"/>
              </a:spcBef>
              <a:spcAft>
                <a:spcPts val="0"/>
              </a:spcAft>
              <a:buSzPts val="2000"/>
              <a:buChar char="•"/>
            </a:pPr>
            <a:r>
              <a:rPr lang="en-US" sz="1800" dirty="0"/>
              <a:t>Operational security processes and procedures  </a:t>
            </a:r>
          </a:p>
          <a:p>
            <a:pPr marL="457200" marR="0" lvl="0" indent="-355600" algn="l" rtl="0">
              <a:lnSpc>
                <a:spcPct val="100000"/>
              </a:lnSpc>
              <a:spcBef>
                <a:spcPts val="0"/>
              </a:spcBef>
              <a:spcAft>
                <a:spcPts val="0"/>
              </a:spcAft>
              <a:buSzPts val="2000"/>
              <a:buChar char="•"/>
            </a:pPr>
            <a:r>
              <a:rPr lang="en-US" sz="1800" dirty="0"/>
              <a:t>Requirements on traceability, auditability, and logging </a:t>
            </a:r>
          </a:p>
          <a:p>
            <a:pPr marL="457200" marR="0" lvl="0" indent="-355600" algn="l" rtl="0">
              <a:lnSpc>
                <a:spcPct val="100000"/>
              </a:lnSpc>
              <a:spcBef>
                <a:spcPts val="0"/>
              </a:spcBef>
              <a:spcAft>
                <a:spcPts val="0"/>
              </a:spcAft>
              <a:buSzPts val="2000"/>
              <a:buChar char="•"/>
            </a:pPr>
            <a:r>
              <a:rPr lang="en-US" sz="1800" dirty="0"/>
              <a:t>Requirements on the secure operation</a:t>
            </a:r>
          </a:p>
          <a:p>
            <a:pPr marL="457200" marR="0" lvl="0" indent="-355600" algn="l" rtl="0">
              <a:lnSpc>
                <a:spcPct val="100000"/>
              </a:lnSpc>
              <a:spcBef>
                <a:spcPts val="0"/>
              </a:spcBef>
              <a:spcAft>
                <a:spcPts val="0"/>
              </a:spcAft>
              <a:buSzPts val="2000"/>
              <a:buChar char="•"/>
            </a:pPr>
            <a:r>
              <a:rPr lang="en-US" sz="1800" dirty="0"/>
              <a:t>Requirements on securing the interactions</a:t>
            </a:r>
            <a:endParaRPr lang="en-US" sz="2000" dirty="0"/>
          </a:p>
        </p:txBody>
      </p:sp>
      <p:sp>
        <p:nvSpPr>
          <p:cNvPr id="2" name="Slide Number Placeholder 1">
            <a:extLst>
              <a:ext uri="{FF2B5EF4-FFF2-40B4-BE49-F238E27FC236}">
                <a16:creationId xmlns:a16="http://schemas.microsoft.com/office/drawing/2014/main" id="{3568F10A-42B2-FD5C-9D22-8E38183E4AD1}"/>
              </a:ext>
            </a:extLst>
          </p:cNvPr>
          <p:cNvSpPr>
            <a:spLocks noGrp="1"/>
          </p:cNvSpPr>
          <p:nvPr>
            <p:ph type="sldNum" sz="quarter" idx="12"/>
          </p:nvPr>
        </p:nvSpPr>
        <p:spPr/>
        <p:txBody>
          <a:bodyPr/>
          <a:lstStyle/>
          <a:p>
            <a:fld id="{6F576E6A-F32A-4612-884C-86870357C6B4}" type="slidenum">
              <a:rPr lang="en-GB" smtClean="0"/>
              <a:t>10</a:t>
            </a:fld>
            <a:endParaRPr lang="en-GB"/>
          </a:p>
        </p:txBody>
      </p:sp>
      <p:sp>
        <p:nvSpPr>
          <p:cNvPr id="5" name="Title 4">
            <a:extLst>
              <a:ext uri="{FF2B5EF4-FFF2-40B4-BE49-F238E27FC236}">
                <a16:creationId xmlns:a16="http://schemas.microsoft.com/office/drawing/2014/main" id="{323FABD5-D573-D67A-A53B-A1149DBCB47A}"/>
              </a:ext>
            </a:extLst>
          </p:cNvPr>
          <p:cNvSpPr>
            <a:spLocks noGrp="1"/>
          </p:cNvSpPr>
          <p:nvPr>
            <p:ph type="title"/>
          </p:nvPr>
        </p:nvSpPr>
        <p:spPr/>
        <p:txBody>
          <a:bodyPr/>
          <a:lstStyle/>
          <a:p>
            <a:r>
              <a:rPr lang="en-US" dirty="0"/>
              <a:t>How to establish secure operation for your (AARC BPA) proxy? </a:t>
            </a:r>
            <a:endParaRPr lang="en-GB" dirty="0"/>
          </a:p>
        </p:txBody>
      </p:sp>
      <p:sp>
        <p:nvSpPr>
          <p:cNvPr id="4" name="TextBox 3">
            <a:extLst>
              <a:ext uri="{FF2B5EF4-FFF2-40B4-BE49-F238E27FC236}">
                <a16:creationId xmlns:a16="http://schemas.microsoft.com/office/drawing/2014/main" id="{10E57518-5518-AED4-1B5D-52C4CA5B4B5E}"/>
              </a:ext>
            </a:extLst>
          </p:cNvPr>
          <p:cNvSpPr txBox="1"/>
          <p:nvPr/>
        </p:nvSpPr>
        <p:spPr>
          <a:xfrm>
            <a:off x="8864331" y="59518"/>
            <a:ext cx="1656673" cy="461665"/>
          </a:xfrm>
          <a:prstGeom prst="rect">
            <a:avLst/>
          </a:prstGeom>
          <a:noFill/>
          <a:ln w="28575">
            <a:solidFill>
              <a:schemeClr val="accent2"/>
            </a:solidFill>
          </a:ln>
        </p:spPr>
        <p:txBody>
          <a:bodyPr wrap="square" rtlCol="0">
            <a:spAutoFit/>
          </a:bodyPr>
          <a:lstStyle/>
          <a:p>
            <a:pPr algn="ctr"/>
            <a:r>
              <a:rPr lang="en-GB" sz="2400" b="1" dirty="0">
                <a:solidFill>
                  <a:schemeClr val="accent2"/>
                </a:solidFill>
              </a:rPr>
              <a:t>AARC-G071</a:t>
            </a:r>
          </a:p>
        </p:txBody>
      </p:sp>
      <p:pic>
        <p:nvPicPr>
          <p:cNvPr id="7" name="Google Shape;828;g27ecbb7d56f_2_18">
            <a:extLst>
              <a:ext uri="{FF2B5EF4-FFF2-40B4-BE49-F238E27FC236}">
                <a16:creationId xmlns:a16="http://schemas.microsoft.com/office/drawing/2014/main" id="{E1427C6A-DCF8-EA89-A736-18021B8DDAD5}"/>
              </a:ext>
            </a:extLst>
          </p:cNvPr>
          <p:cNvPicPr preferRelativeResize="0"/>
          <p:nvPr/>
        </p:nvPicPr>
        <p:blipFill rotWithShape="1">
          <a:blip r:embed="rId3">
            <a:alphaModFix/>
          </a:blip>
          <a:srcRect l="14473" r="11605"/>
          <a:stretch/>
        </p:blipFill>
        <p:spPr>
          <a:xfrm>
            <a:off x="7613978" y="1439366"/>
            <a:ext cx="4157377" cy="4737600"/>
          </a:xfrm>
          <a:prstGeom prst="rect">
            <a:avLst/>
          </a:prstGeom>
          <a:noFill/>
          <a:ln>
            <a:noFill/>
          </a:ln>
        </p:spPr>
      </p:pic>
    </p:spTree>
    <p:extLst>
      <p:ext uri="{BB962C8B-B14F-4D97-AF65-F5344CB8AC3E}">
        <p14:creationId xmlns:p14="http://schemas.microsoft.com/office/powerpoint/2010/main" val="2004075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CB93675-5EC3-7F25-4918-05F7C589971B}"/>
              </a:ext>
            </a:extLst>
          </p:cNvPr>
          <p:cNvSpPr>
            <a:spLocks noGrp="1"/>
          </p:cNvSpPr>
          <p:nvPr>
            <p:ph type="sldNum" sz="quarter" idx="12"/>
          </p:nvPr>
        </p:nvSpPr>
        <p:spPr/>
        <p:txBody>
          <a:bodyPr/>
          <a:lstStyle/>
          <a:p>
            <a:fld id="{6F576E6A-F32A-4612-884C-86870357C6B4}" type="slidenum">
              <a:rPr lang="en-GB" smtClean="0"/>
              <a:pPr/>
              <a:t>11</a:t>
            </a:fld>
            <a:endParaRPr lang="en-GB"/>
          </a:p>
        </p:txBody>
      </p:sp>
      <p:sp>
        <p:nvSpPr>
          <p:cNvPr id="4" name="Title 3">
            <a:extLst>
              <a:ext uri="{FF2B5EF4-FFF2-40B4-BE49-F238E27FC236}">
                <a16:creationId xmlns:a16="http://schemas.microsoft.com/office/drawing/2014/main" id="{EA10E0B7-2A80-4929-1F5D-99E2B4F22B97}"/>
              </a:ext>
            </a:extLst>
          </p:cNvPr>
          <p:cNvSpPr>
            <a:spLocks noGrp="1"/>
          </p:cNvSpPr>
          <p:nvPr>
            <p:ph type="title"/>
          </p:nvPr>
        </p:nvSpPr>
        <p:spPr/>
        <p:txBody>
          <a:bodyPr/>
          <a:lstStyle/>
          <a:p>
            <a:r>
              <a:rPr lang="en-GB" dirty="0"/>
              <a:t>Deployment guidance, self-assessment, and peer feed-back</a:t>
            </a:r>
          </a:p>
        </p:txBody>
      </p:sp>
      <p:pic>
        <p:nvPicPr>
          <p:cNvPr id="5" name="Google Shape;866;g2456f340f0d_1_32">
            <a:extLst>
              <a:ext uri="{FF2B5EF4-FFF2-40B4-BE49-F238E27FC236}">
                <a16:creationId xmlns:a16="http://schemas.microsoft.com/office/drawing/2014/main" id="{78EDA8A5-519C-DA0E-2629-C704C41A4837}"/>
              </a:ext>
            </a:extLst>
          </p:cNvPr>
          <p:cNvPicPr preferRelativeResize="0">
            <a:picLocks noGrp="1"/>
          </p:cNvPicPr>
          <p:nvPr>
            <p:ph idx="1"/>
          </p:nvPr>
        </p:nvPicPr>
        <p:blipFill rotWithShape="1">
          <a:blip r:embed="rId2">
            <a:alphaModFix/>
          </a:blip>
          <a:srcRect/>
          <a:stretch/>
        </p:blipFill>
        <p:spPr>
          <a:xfrm>
            <a:off x="455646" y="1488501"/>
            <a:ext cx="6596736" cy="4737100"/>
          </a:xfrm>
          <a:prstGeom prst="rect">
            <a:avLst/>
          </a:prstGeom>
          <a:noFill/>
          <a:ln>
            <a:solidFill>
              <a:schemeClr val="accent2"/>
            </a:solidFill>
          </a:ln>
        </p:spPr>
      </p:pic>
      <p:sp>
        <p:nvSpPr>
          <p:cNvPr id="6" name="TextBox 5">
            <a:extLst>
              <a:ext uri="{FF2B5EF4-FFF2-40B4-BE49-F238E27FC236}">
                <a16:creationId xmlns:a16="http://schemas.microsoft.com/office/drawing/2014/main" id="{0A4B3587-175A-672B-B588-704F0F258B68}"/>
              </a:ext>
            </a:extLst>
          </p:cNvPr>
          <p:cNvSpPr txBox="1"/>
          <p:nvPr/>
        </p:nvSpPr>
        <p:spPr>
          <a:xfrm>
            <a:off x="8864331" y="59518"/>
            <a:ext cx="1656673" cy="461665"/>
          </a:xfrm>
          <a:prstGeom prst="rect">
            <a:avLst/>
          </a:prstGeom>
          <a:noFill/>
          <a:ln w="28575">
            <a:solidFill>
              <a:schemeClr val="accent2"/>
            </a:solidFill>
          </a:ln>
        </p:spPr>
        <p:txBody>
          <a:bodyPr wrap="square" rtlCol="0">
            <a:spAutoFit/>
          </a:bodyPr>
          <a:lstStyle/>
          <a:p>
            <a:pPr algn="ctr"/>
            <a:r>
              <a:rPr lang="en-GB" sz="2400" b="1" dirty="0">
                <a:solidFill>
                  <a:schemeClr val="accent2"/>
                </a:solidFill>
              </a:rPr>
              <a:t>AARC-G071</a:t>
            </a:r>
          </a:p>
        </p:txBody>
      </p:sp>
      <p:grpSp>
        <p:nvGrpSpPr>
          <p:cNvPr id="14" name="Group 13">
            <a:extLst>
              <a:ext uri="{FF2B5EF4-FFF2-40B4-BE49-F238E27FC236}">
                <a16:creationId xmlns:a16="http://schemas.microsoft.com/office/drawing/2014/main" id="{93009C53-185B-035A-10A7-B963A14FC424}"/>
              </a:ext>
            </a:extLst>
          </p:cNvPr>
          <p:cNvGrpSpPr/>
          <p:nvPr/>
        </p:nvGrpSpPr>
        <p:grpSpPr>
          <a:xfrm>
            <a:off x="7527994" y="2295846"/>
            <a:ext cx="4547445" cy="3122409"/>
            <a:chOff x="7265347" y="1488501"/>
            <a:chExt cx="4547445" cy="3122409"/>
          </a:xfrm>
        </p:grpSpPr>
        <p:pic>
          <p:nvPicPr>
            <p:cNvPr id="10" name="Picture 9">
              <a:extLst>
                <a:ext uri="{FF2B5EF4-FFF2-40B4-BE49-F238E27FC236}">
                  <a16:creationId xmlns:a16="http://schemas.microsoft.com/office/drawing/2014/main" id="{B16BB3C3-06AC-93F5-FDD2-8A0A93ADB943}"/>
                </a:ext>
              </a:extLst>
            </p:cNvPr>
            <p:cNvPicPr>
              <a:picLocks noChangeAspect="1"/>
            </p:cNvPicPr>
            <p:nvPr/>
          </p:nvPicPr>
          <p:blipFill>
            <a:blip r:embed="rId3"/>
            <a:stretch>
              <a:fillRect/>
            </a:stretch>
          </p:blipFill>
          <p:spPr>
            <a:xfrm>
              <a:off x="7265347" y="1488501"/>
              <a:ext cx="4334480" cy="2838846"/>
            </a:xfrm>
            <a:prstGeom prst="rect">
              <a:avLst/>
            </a:prstGeom>
          </p:spPr>
        </p:pic>
        <p:pic>
          <p:nvPicPr>
            <p:cNvPr id="8" name="Google Shape;819;g2e2953a4e95_0_121">
              <a:extLst>
                <a:ext uri="{FF2B5EF4-FFF2-40B4-BE49-F238E27FC236}">
                  <a16:creationId xmlns:a16="http://schemas.microsoft.com/office/drawing/2014/main" id="{0F2E680B-6BFE-9DE5-12F3-5B7536F41712}"/>
                </a:ext>
              </a:extLst>
            </p:cNvPr>
            <p:cNvPicPr preferRelativeResize="0"/>
            <p:nvPr/>
          </p:nvPicPr>
          <p:blipFill rotWithShape="1">
            <a:blip r:embed="rId4">
              <a:alphaModFix/>
            </a:blip>
            <a:srcRect/>
            <a:stretch/>
          </p:blipFill>
          <p:spPr>
            <a:xfrm>
              <a:off x="10814441" y="3560658"/>
              <a:ext cx="998351" cy="1050252"/>
            </a:xfrm>
            <a:prstGeom prst="rect">
              <a:avLst/>
            </a:prstGeom>
            <a:noFill/>
            <a:ln>
              <a:noFill/>
            </a:ln>
          </p:spPr>
        </p:pic>
        <p:sp>
          <p:nvSpPr>
            <p:cNvPr id="13" name="TextBox 12">
              <a:extLst>
                <a:ext uri="{FF2B5EF4-FFF2-40B4-BE49-F238E27FC236}">
                  <a16:creationId xmlns:a16="http://schemas.microsoft.com/office/drawing/2014/main" id="{7686FF44-6CF5-1DA3-19F7-BE305628C842}"/>
                </a:ext>
              </a:extLst>
            </p:cNvPr>
            <p:cNvSpPr txBox="1"/>
            <p:nvPr/>
          </p:nvSpPr>
          <p:spPr>
            <a:xfrm>
              <a:off x="7393021" y="4315333"/>
              <a:ext cx="3739878" cy="261610"/>
            </a:xfrm>
            <a:prstGeom prst="rect">
              <a:avLst/>
            </a:prstGeom>
            <a:noFill/>
          </p:spPr>
          <p:txBody>
            <a:bodyPr wrap="square" rtlCol="0">
              <a:spAutoFit/>
            </a:bodyPr>
            <a:lstStyle/>
            <a:p>
              <a:r>
                <a:rPr lang="en-GB" sz="1100" dirty="0">
                  <a:solidFill>
                    <a:schemeClr val="accent2"/>
                  </a:solidFill>
                </a:rPr>
                <a:t>http://wiki.eugridpma.org/Main/AAOperationsGuidelines</a:t>
              </a:r>
            </a:p>
          </p:txBody>
        </p:sp>
      </p:grpSp>
    </p:spTree>
    <p:extLst>
      <p:ext uri="{BB962C8B-B14F-4D97-AF65-F5344CB8AC3E}">
        <p14:creationId xmlns:p14="http://schemas.microsoft.com/office/powerpoint/2010/main" val="2191552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2454442"/>
            <a:ext cx="10909300" cy="3722524"/>
          </a:xfrm>
        </p:spPr>
        <p:txBody>
          <a:bodyPr/>
          <a:lstStyle/>
          <a:p>
            <a:pPr marL="0" indent="0">
              <a:buNone/>
            </a:pPr>
            <a:r>
              <a:rPr lang="en-GB" b="1" dirty="0"/>
              <a:t>Service Security Policy </a:t>
            </a:r>
            <a:r>
              <a:rPr lang="en-GB" dirty="0"/>
              <a:t>from AARC PDK v1 </a:t>
            </a:r>
            <a:br>
              <a:rPr lang="en-GB" dirty="0"/>
            </a:br>
            <a:r>
              <a:rPr lang="en-GB" dirty="0"/>
              <a:t>was successful but diverged in several directions:</a:t>
            </a:r>
          </a:p>
          <a:p>
            <a:r>
              <a:rPr lang="en-GB" dirty="0"/>
              <a:t>national implementations and specialisations</a:t>
            </a:r>
          </a:p>
          <a:p>
            <a:r>
              <a:rPr lang="en-GB" dirty="0"/>
              <a:t>included in EOSC Interoperability Framework</a:t>
            </a:r>
            <a:br>
              <a:rPr lang="en-GB" dirty="0"/>
            </a:br>
            <a:r>
              <a:rPr lang="en-GB" dirty="0"/>
              <a:t>as ‘Security Operational Baseline’</a:t>
            </a:r>
          </a:p>
          <a:p>
            <a:pPr marL="0" indent="0">
              <a:buNone/>
            </a:pPr>
            <a:r>
              <a:rPr lang="en-GB" dirty="0"/>
              <a:t>The new PDK in AARC TREE converges on a common</a:t>
            </a:r>
            <a:br>
              <a:rPr lang="en-GB" dirty="0"/>
            </a:br>
            <a:r>
              <a:rPr lang="en-GB" b="1" dirty="0"/>
              <a:t>Baseline </a:t>
            </a:r>
            <a:r>
              <a:rPr lang="en-GB" dirty="0"/>
              <a:t>- with guidance and FAQ</a:t>
            </a:r>
          </a:p>
          <a:p>
            <a:r>
              <a:rPr lang="en-GB" dirty="0"/>
              <a:t>Included in the EOSC AAI WG Federation 2025</a:t>
            </a:r>
          </a:p>
          <a:p>
            <a:pPr marL="0" indent="0">
              <a:buNone/>
            </a:pPr>
            <a:endParaRPr lang="en-GB" b="1"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12</a:t>
            </a:fld>
            <a:endParaRPr lang="en-GB"/>
          </a:p>
        </p:txBody>
      </p:sp>
      <p:sp>
        <p:nvSpPr>
          <p:cNvPr id="4" name="Title 3"/>
          <p:cNvSpPr>
            <a:spLocks noGrp="1"/>
          </p:cNvSpPr>
          <p:nvPr>
            <p:ph type="title"/>
          </p:nvPr>
        </p:nvSpPr>
        <p:spPr/>
        <p:txBody>
          <a:bodyPr/>
          <a:lstStyle/>
          <a:p>
            <a:r>
              <a:rPr lang="en-GB" dirty="0"/>
              <a:t>Proxy Operations: Information Security and Security Operational Baseline</a:t>
            </a:r>
          </a:p>
        </p:txBody>
      </p:sp>
      <p:sp>
        <p:nvSpPr>
          <p:cNvPr id="5" name="TextBox 4"/>
          <p:cNvSpPr txBox="1"/>
          <p:nvPr/>
        </p:nvSpPr>
        <p:spPr>
          <a:xfrm>
            <a:off x="390335" y="1440876"/>
            <a:ext cx="11026993" cy="400110"/>
          </a:xfrm>
          <a:prstGeom prst="rect">
            <a:avLst/>
          </a:prstGeom>
          <a:solidFill>
            <a:srgbClr val="FFFFFF"/>
          </a:solidFill>
          <a:ln>
            <a:solidFill>
              <a:srgbClr val="003F5E"/>
            </a:solidFill>
          </a:ln>
        </p:spPr>
        <p:txBody>
          <a:bodyPr wrap="none" rtlCol="0">
            <a:spAutoFit/>
          </a:bodyPr>
          <a:lstStyle/>
          <a:p>
            <a:r>
              <a:rPr lang="en-US" sz="2000" b="1" i="1" dirty="0">
                <a:solidFill>
                  <a:schemeClr val="tx2"/>
                </a:solidFill>
              </a:rPr>
              <a:t>‘address information security for disciplines and infrastructures - some of which process sensitive data’</a:t>
            </a:r>
            <a:endParaRPr lang="en-GB" sz="2000" b="1" i="1" dirty="0">
              <a:solidFill>
                <a:schemeClr val="tx2"/>
              </a:solidFill>
            </a:endParaRPr>
          </a:p>
        </p:txBody>
      </p:sp>
      <p:sp>
        <p:nvSpPr>
          <p:cNvPr id="7" name="Rectangle 6"/>
          <p:cNvSpPr/>
          <p:nvPr/>
        </p:nvSpPr>
        <p:spPr>
          <a:xfrm>
            <a:off x="4537170" y="6458218"/>
            <a:ext cx="3126177" cy="253916"/>
          </a:xfrm>
          <a:prstGeom prst="rect">
            <a:avLst/>
          </a:prstGeom>
        </p:spPr>
        <p:txBody>
          <a:bodyPr wrap="none">
            <a:spAutoFit/>
          </a:bodyPr>
          <a:lstStyle/>
          <a:p>
            <a:r>
              <a:rPr lang="en-GB" sz="1050" dirty="0"/>
              <a:t>AARC-G084 https://doi.org/10.5281/zenodo.7396724</a:t>
            </a:r>
          </a:p>
        </p:txBody>
      </p:sp>
      <p:sp>
        <p:nvSpPr>
          <p:cNvPr id="9" name="TextBox 8">
            <a:extLst>
              <a:ext uri="{FF2B5EF4-FFF2-40B4-BE49-F238E27FC236}">
                <a16:creationId xmlns:a16="http://schemas.microsoft.com/office/drawing/2014/main" id="{1DCB2709-04F2-A76B-9700-F3A563D883AF}"/>
              </a:ext>
            </a:extLst>
          </p:cNvPr>
          <p:cNvSpPr txBox="1"/>
          <p:nvPr/>
        </p:nvSpPr>
        <p:spPr>
          <a:xfrm>
            <a:off x="8864331" y="59518"/>
            <a:ext cx="1656673" cy="461665"/>
          </a:xfrm>
          <a:prstGeom prst="rect">
            <a:avLst/>
          </a:prstGeom>
          <a:noFill/>
          <a:ln w="28575">
            <a:solidFill>
              <a:schemeClr val="accent2"/>
            </a:solidFill>
          </a:ln>
        </p:spPr>
        <p:txBody>
          <a:bodyPr wrap="square" rtlCol="0">
            <a:spAutoFit/>
          </a:bodyPr>
          <a:lstStyle/>
          <a:p>
            <a:pPr algn="ctr"/>
            <a:r>
              <a:rPr lang="en-GB" sz="2400" b="1" dirty="0">
                <a:solidFill>
                  <a:schemeClr val="accent2"/>
                </a:solidFill>
              </a:rPr>
              <a:t>AARC-G084</a:t>
            </a:r>
          </a:p>
        </p:txBody>
      </p:sp>
      <p:pic>
        <p:nvPicPr>
          <p:cNvPr id="10" name="Picture 9">
            <a:extLst>
              <a:ext uri="{FF2B5EF4-FFF2-40B4-BE49-F238E27FC236}">
                <a16:creationId xmlns:a16="http://schemas.microsoft.com/office/drawing/2014/main" id="{EC3B196F-D8E0-EA47-52CA-E4FED8836C40}"/>
              </a:ext>
            </a:extLst>
          </p:cNvPr>
          <p:cNvPicPr>
            <a:picLocks noChangeAspect="1"/>
          </p:cNvPicPr>
          <p:nvPr/>
        </p:nvPicPr>
        <p:blipFill>
          <a:blip r:embed="rId2"/>
          <a:stretch>
            <a:fillRect/>
          </a:stretch>
        </p:blipFill>
        <p:spPr>
          <a:xfrm>
            <a:off x="7663347" y="2083143"/>
            <a:ext cx="2630064" cy="4234449"/>
          </a:xfrm>
          <a:prstGeom prst="rect">
            <a:avLst/>
          </a:prstGeom>
          <a:ln>
            <a:solidFill>
              <a:schemeClr val="tx1"/>
            </a:solidFill>
          </a:ln>
        </p:spPr>
      </p:pic>
      <p:pic>
        <p:nvPicPr>
          <p:cNvPr id="11" name="Picture 10">
            <a:extLst>
              <a:ext uri="{FF2B5EF4-FFF2-40B4-BE49-F238E27FC236}">
                <a16:creationId xmlns:a16="http://schemas.microsoft.com/office/drawing/2014/main" id="{BBEC9F1F-7416-2AAD-1696-AA21891EE5A0}"/>
              </a:ext>
            </a:extLst>
          </p:cNvPr>
          <p:cNvPicPr>
            <a:picLocks noChangeAspect="1"/>
          </p:cNvPicPr>
          <p:nvPr/>
        </p:nvPicPr>
        <p:blipFill>
          <a:blip r:embed="rId3"/>
          <a:stretch>
            <a:fillRect/>
          </a:stretch>
        </p:blipFill>
        <p:spPr>
          <a:xfrm>
            <a:off x="9413657" y="2943454"/>
            <a:ext cx="2446682" cy="3600001"/>
          </a:xfrm>
          <a:prstGeom prst="rect">
            <a:avLst/>
          </a:prstGeom>
        </p:spPr>
      </p:pic>
    </p:spTree>
    <p:extLst>
      <p:ext uri="{BB962C8B-B14F-4D97-AF65-F5344CB8AC3E}">
        <p14:creationId xmlns:p14="http://schemas.microsoft.com/office/powerpoint/2010/main" val="1057303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1" y="1439333"/>
            <a:ext cx="11358331" cy="4966686"/>
          </a:xfrm>
        </p:spPr>
        <p:txBody>
          <a:bodyPr>
            <a:noAutofit/>
          </a:bodyPr>
          <a:lstStyle/>
          <a:p>
            <a:pPr marL="342900" indent="-342900">
              <a:spcBef>
                <a:spcPts val="0"/>
              </a:spcBef>
              <a:buFont typeface="+mj-lt"/>
              <a:buAutoNum type="arabicPeriod"/>
            </a:pPr>
            <a:r>
              <a:rPr lang="en-US" sz="1400" dirty="0"/>
              <a:t>comply with the SIRTFI security incident response framework for structured and coordinated incident response [ref to SIRTFI]</a:t>
            </a:r>
          </a:p>
          <a:p>
            <a:pPr marL="342900" indent="-342900">
              <a:spcBef>
                <a:spcPts val="0"/>
              </a:spcBef>
              <a:buFont typeface="+mj-lt"/>
              <a:buAutoNum type="arabicPeriod"/>
            </a:pPr>
            <a:r>
              <a:rPr lang="en-US" sz="1400" dirty="0"/>
              <a:t>ensure that your Users agree to an Acceptable Use Policy (AUP) or Terms of Use, and that there is a means to contact each User.</a:t>
            </a:r>
          </a:p>
          <a:p>
            <a:pPr marL="342900" indent="-342900">
              <a:spcBef>
                <a:spcPts val="0"/>
              </a:spcBef>
              <a:buFont typeface="+mj-lt"/>
              <a:buAutoNum type="arabicPeriod"/>
            </a:pPr>
            <a:r>
              <a:rPr lang="en-US" sz="1400" dirty="0"/>
              <a:t>promptly inform Users and other affected parties if action is taken to protect their Service, or the Infrastructure, by controlling access to their Service, and do so only for administrative, operational or security purposes.</a:t>
            </a:r>
          </a:p>
          <a:p>
            <a:pPr marL="342900" indent="-342900">
              <a:spcBef>
                <a:spcPts val="0"/>
              </a:spcBef>
              <a:buFont typeface="+mj-lt"/>
              <a:buAutoNum type="arabicPeriod"/>
            </a:pPr>
            <a:r>
              <a:rPr lang="en-US" sz="1400" dirty="0" err="1"/>
              <a:t>honour</a:t>
            </a:r>
            <a:r>
              <a:rPr lang="en-US" sz="1400" dirty="0"/>
              <a:t> the confidentiality requirements of information gained as a result of your Service’s participation in the Infrastructure.</a:t>
            </a:r>
          </a:p>
          <a:p>
            <a:pPr marL="342900" indent="-342900">
              <a:spcBef>
                <a:spcPts val="0"/>
              </a:spcBef>
              <a:buFont typeface="+mj-lt"/>
              <a:buAutoNum type="arabicPeriod"/>
            </a:pPr>
            <a:r>
              <a:rPr lang="en-US" sz="1400" dirty="0"/>
              <a:t>respect the legal and contractual rights of Users and others with regard to the personal data processed, and only use access personal data for administrative, operational, accounting, monitoring or security purposes.</a:t>
            </a:r>
          </a:p>
          <a:p>
            <a:pPr marL="342900" indent="-342900">
              <a:spcBef>
                <a:spcPts val="0"/>
              </a:spcBef>
              <a:buFont typeface="+mj-lt"/>
              <a:buAutoNum type="arabicPeriod"/>
            </a:pPr>
            <a:r>
              <a:rPr lang="en-US" sz="1400" dirty="0"/>
              <a:t>retain system generated information (logs) in order to allow the reconstruction of a coherent and complete view of activity as part of a security incident (the ‘who, what, where, when’, and ‘to whom’), for a minimum period of 180 days, to be used during the investigation of a security incident.</a:t>
            </a:r>
          </a:p>
          <a:p>
            <a:pPr marL="342900" indent="-342900">
              <a:spcBef>
                <a:spcPts val="0"/>
              </a:spcBef>
              <a:buFont typeface="+mj-lt"/>
              <a:buAutoNum type="arabicPeriod"/>
            </a:pPr>
            <a:r>
              <a:rPr lang="en-US" sz="1400" dirty="0"/>
              <a:t>follow, as a minimum, generally accepted IT security best practices and governance, such as pro-actively applying secure configurations and security updates, and taking appropriate action in relation to security vulnerability notifications, and agree to participate in drills or simulation exercises to test Infrastructure resilience as a whole.</a:t>
            </a:r>
          </a:p>
          <a:p>
            <a:pPr marL="342900" indent="-342900">
              <a:spcBef>
                <a:spcPts val="0"/>
              </a:spcBef>
              <a:buFont typeface="+mj-lt"/>
              <a:buAutoNum type="arabicPeriod"/>
            </a:pPr>
            <a:r>
              <a:rPr lang="en-US" sz="1400" dirty="0"/>
              <a:t>operate services and infrastructure in a manner which is not detrimental to the security of the Infrastructure nor to any of its Participants or Users.</a:t>
            </a:r>
          </a:p>
          <a:p>
            <a:pPr marL="342900" indent="-342900">
              <a:spcBef>
                <a:spcPts val="0"/>
              </a:spcBef>
              <a:buFont typeface="+mj-lt"/>
              <a:buAutoNum type="arabicPeriod"/>
            </a:pPr>
            <a:r>
              <a:rPr lang="en-US" sz="1400" dirty="0"/>
              <a:t>collaborate in a timely fashion with others, specifically those with which there is a direct trust relationship, in the reporting and resolution of security events or incidents related to their participation in the infrastructure and those affecting the infrastructure as a whole.</a:t>
            </a:r>
          </a:p>
          <a:p>
            <a:pPr marL="342900" indent="-342900">
              <a:spcBef>
                <a:spcPts val="0"/>
              </a:spcBef>
              <a:buFont typeface="+mj-lt"/>
              <a:buAutoNum type="arabicPeriod"/>
            </a:pPr>
            <a:r>
              <a:rPr lang="en-US" sz="1400" dirty="0" err="1"/>
              <a:t>honour</a:t>
            </a:r>
            <a:r>
              <a:rPr lang="en-US" sz="1400" dirty="0"/>
              <a:t> the obligations on security collaboration and log retention (clauses 1, 6, and 9 above) for the period of 180 days after their Service is retired from the Infrastructure, including the retention of logs when physical or virtual environments are decommissioned.</a:t>
            </a:r>
          </a:p>
          <a:p>
            <a:pPr marL="342900" indent="-342900">
              <a:spcBef>
                <a:spcPts val="0"/>
              </a:spcBef>
              <a:buFont typeface="+mj-lt"/>
              <a:buAutoNum type="arabicPeriod"/>
            </a:pPr>
            <a:r>
              <a:rPr lang="en-US" sz="1400" dirty="0"/>
              <a:t>not hold Users or other Infrastructure participants liable for any loss or damage incurred as a result of the delivery or use of the Service in the Infrastructure, except to the extent specified by law or any </a:t>
            </a:r>
            <a:r>
              <a:rPr lang="en-US" sz="1400" dirty="0" err="1"/>
              <a:t>licence</a:t>
            </a:r>
            <a:r>
              <a:rPr lang="en-US" sz="1400" dirty="0"/>
              <a:t> or service level agreement.</a:t>
            </a:r>
          </a:p>
          <a:p>
            <a:pPr marL="342900" indent="-342900">
              <a:spcBef>
                <a:spcPts val="0"/>
              </a:spcBef>
              <a:buFont typeface="+mj-lt"/>
              <a:buAutoNum type="arabicPeriod"/>
            </a:pPr>
            <a:r>
              <a:rPr lang="en-US" sz="1400" dirty="0"/>
              <a:t>maintain an agreement with representatives for individual service components and suppliers that ensures that engagement of such parties does not result in violation of this Security Baseline</a:t>
            </a:r>
          </a:p>
        </p:txBody>
      </p:sp>
      <p:sp>
        <p:nvSpPr>
          <p:cNvPr id="3" name="Slide Number Placeholder 2"/>
          <p:cNvSpPr>
            <a:spLocks noGrp="1"/>
          </p:cNvSpPr>
          <p:nvPr>
            <p:ph type="sldNum" sz="quarter" idx="12"/>
          </p:nvPr>
        </p:nvSpPr>
        <p:spPr/>
        <p:txBody>
          <a:bodyPr/>
          <a:lstStyle/>
          <a:p>
            <a:fld id="{6F576E6A-F32A-4612-884C-86870357C6B4}" type="slidenum">
              <a:rPr lang="en-GB" smtClean="0"/>
              <a:pPr/>
              <a:t>13</a:t>
            </a:fld>
            <a:endParaRPr lang="en-GB"/>
          </a:p>
        </p:txBody>
      </p:sp>
      <p:sp>
        <p:nvSpPr>
          <p:cNvPr id="4" name="Title 3"/>
          <p:cNvSpPr>
            <a:spLocks noGrp="1"/>
          </p:cNvSpPr>
          <p:nvPr>
            <p:ph type="title"/>
          </p:nvPr>
        </p:nvSpPr>
        <p:spPr/>
        <p:txBody>
          <a:bodyPr/>
          <a:lstStyle/>
          <a:p>
            <a:r>
              <a:rPr lang="en-GB" dirty="0"/>
              <a:t>The 12 points of AARC-G084</a:t>
            </a:r>
          </a:p>
        </p:txBody>
      </p:sp>
      <p:sp>
        <p:nvSpPr>
          <p:cNvPr id="5" name="TextBox 4">
            <a:extLst>
              <a:ext uri="{FF2B5EF4-FFF2-40B4-BE49-F238E27FC236}">
                <a16:creationId xmlns:a16="http://schemas.microsoft.com/office/drawing/2014/main" id="{BBD8C64D-8A6E-DDE1-EF30-0B2962228B53}"/>
              </a:ext>
            </a:extLst>
          </p:cNvPr>
          <p:cNvSpPr txBox="1"/>
          <p:nvPr/>
        </p:nvSpPr>
        <p:spPr>
          <a:xfrm>
            <a:off x="8864331" y="59518"/>
            <a:ext cx="1656673" cy="461665"/>
          </a:xfrm>
          <a:prstGeom prst="rect">
            <a:avLst/>
          </a:prstGeom>
          <a:noFill/>
          <a:ln w="28575">
            <a:solidFill>
              <a:schemeClr val="accent2"/>
            </a:solidFill>
          </a:ln>
        </p:spPr>
        <p:txBody>
          <a:bodyPr wrap="square" rtlCol="0">
            <a:spAutoFit/>
          </a:bodyPr>
          <a:lstStyle/>
          <a:p>
            <a:pPr algn="ctr"/>
            <a:r>
              <a:rPr lang="en-GB" sz="2400" b="1" dirty="0">
                <a:solidFill>
                  <a:schemeClr val="accent2"/>
                </a:solidFill>
              </a:rPr>
              <a:t>AARC-G084</a:t>
            </a:r>
          </a:p>
        </p:txBody>
      </p:sp>
    </p:spTree>
    <p:extLst>
      <p:ext uri="{BB962C8B-B14F-4D97-AF65-F5344CB8AC3E}">
        <p14:creationId xmlns:p14="http://schemas.microsoft.com/office/powerpoint/2010/main" val="3839855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439333"/>
            <a:ext cx="6437065" cy="424661"/>
          </a:xfrm>
        </p:spPr>
        <p:txBody>
          <a:bodyPr>
            <a:normAutofit/>
          </a:bodyPr>
          <a:lstStyle/>
          <a:p>
            <a:pPr marL="0" indent="0">
              <a:buNone/>
            </a:pPr>
            <a:r>
              <a:rPr lang="en-US" sz="1800" dirty="0"/>
              <a:t>https://wiki.geant.org/spaces/AARC/pages/1049624759/view</a:t>
            </a:r>
          </a:p>
        </p:txBody>
      </p:sp>
      <p:sp>
        <p:nvSpPr>
          <p:cNvPr id="3" name="Slide Number Placeholder 2"/>
          <p:cNvSpPr>
            <a:spLocks noGrp="1"/>
          </p:cNvSpPr>
          <p:nvPr>
            <p:ph type="sldNum" sz="quarter" idx="12"/>
          </p:nvPr>
        </p:nvSpPr>
        <p:spPr/>
        <p:txBody>
          <a:bodyPr/>
          <a:lstStyle/>
          <a:p>
            <a:fld id="{6F576E6A-F32A-4612-884C-86870357C6B4}" type="slidenum">
              <a:rPr lang="en-GB" smtClean="0"/>
              <a:pPr/>
              <a:t>14</a:t>
            </a:fld>
            <a:endParaRPr lang="en-GB"/>
          </a:p>
        </p:txBody>
      </p:sp>
      <p:sp>
        <p:nvSpPr>
          <p:cNvPr id="4" name="Title 3"/>
          <p:cNvSpPr>
            <a:spLocks noGrp="1"/>
          </p:cNvSpPr>
          <p:nvPr>
            <p:ph type="title"/>
          </p:nvPr>
        </p:nvSpPr>
        <p:spPr/>
        <p:txBody>
          <a:bodyPr/>
          <a:lstStyle/>
          <a:p>
            <a:r>
              <a:rPr lang="en-GB" dirty="0"/>
              <a:t>FAQ and implementation guidance</a:t>
            </a:r>
          </a:p>
        </p:txBody>
      </p:sp>
      <p:pic>
        <p:nvPicPr>
          <p:cNvPr id="8" name="Picture 7">
            <a:extLst>
              <a:ext uri="{FF2B5EF4-FFF2-40B4-BE49-F238E27FC236}">
                <a16:creationId xmlns:a16="http://schemas.microsoft.com/office/drawing/2014/main" id="{5AF8047B-D75C-EDA8-2F93-19191F2DBCEA}"/>
              </a:ext>
            </a:extLst>
          </p:cNvPr>
          <p:cNvPicPr>
            <a:picLocks noChangeAspect="1"/>
          </p:cNvPicPr>
          <p:nvPr/>
        </p:nvPicPr>
        <p:blipFill>
          <a:blip r:embed="rId2"/>
          <a:stretch>
            <a:fillRect/>
          </a:stretch>
        </p:blipFill>
        <p:spPr>
          <a:xfrm>
            <a:off x="444502" y="1903115"/>
            <a:ext cx="7019925" cy="4379849"/>
          </a:xfrm>
          <a:prstGeom prst="rect">
            <a:avLst/>
          </a:prstGeom>
        </p:spPr>
      </p:pic>
      <p:pic>
        <p:nvPicPr>
          <p:cNvPr id="6" name="Picture 5">
            <a:extLst>
              <a:ext uri="{FF2B5EF4-FFF2-40B4-BE49-F238E27FC236}">
                <a16:creationId xmlns:a16="http://schemas.microsoft.com/office/drawing/2014/main" id="{7F87C3B9-6D38-E23D-4354-F11FF8C2480B}"/>
              </a:ext>
            </a:extLst>
          </p:cNvPr>
          <p:cNvPicPr>
            <a:picLocks noChangeAspect="1"/>
          </p:cNvPicPr>
          <p:nvPr/>
        </p:nvPicPr>
        <p:blipFill>
          <a:blip r:embed="rId3"/>
          <a:stretch>
            <a:fillRect/>
          </a:stretch>
        </p:blipFill>
        <p:spPr>
          <a:xfrm>
            <a:off x="7022969" y="1439333"/>
            <a:ext cx="4894898" cy="2216077"/>
          </a:xfrm>
          <a:prstGeom prst="rect">
            <a:avLst/>
          </a:prstGeom>
        </p:spPr>
      </p:pic>
      <p:sp>
        <p:nvSpPr>
          <p:cNvPr id="5" name="TextBox 4">
            <a:extLst>
              <a:ext uri="{FF2B5EF4-FFF2-40B4-BE49-F238E27FC236}">
                <a16:creationId xmlns:a16="http://schemas.microsoft.com/office/drawing/2014/main" id="{9B2E1430-F5AC-7539-6701-AC41FADE805B}"/>
              </a:ext>
            </a:extLst>
          </p:cNvPr>
          <p:cNvSpPr txBox="1"/>
          <p:nvPr/>
        </p:nvSpPr>
        <p:spPr>
          <a:xfrm>
            <a:off x="8864331" y="59518"/>
            <a:ext cx="1656673" cy="461665"/>
          </a:xfrm>
          <a:prstGeom prst="rect">
            <a:avLst/>
          </a:prstGeom>
          <a:noFill/>
          <a:ln w="28575">
            <a:solidFill>
              <a:schemeClr val="accent2"/>
            </a:solidFill>
          </a:ln>
        </p:spPr>
        <p:txBody>
          <a:bodyPr wrap="square" rtlCol="0">
            <a:spAutoFit/>
          </a:bodyPr>
          <a:lstStyle/>
          <a:p>
            <a:pPr algn="ctr"/>
            <a:r>
              <a:rPr lang="en-GB" sz="2400" b="1" dirty="0">
                <a:solidFill>
                  <a:schemeClr val="accent2"/>
                </a:solidFill>
              </a:rPr>
              <a:t>AARC-G084</a:t>
            </a:r>
          </a:p>
        </p:txBody>
      </p:sp>
    </p:spTree>
    <p:extLst>
      <p:ext uri="{BB962C8B-B14F-4D97-AF65-F5344CB8AC3E}">
        <p14:creationId xmlns:p14="http://schemas.microsoft.com/office/powerpoint/2010/main" val="675233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F576E6A-F32A-4612-884C-86870357C6B4}" type="slidenum">
              <a:rPr lang="en-GB" smtClean="0"/>
              <a:t>15</a:t>
            </a:fld>
            <a:endParaRPr lang="en-GB"/>
          </a:p>
        </p:txBody>
      </p:sp>
      <p:sp>
        <p:nvSpPr>
          <p:cNvPr id="3" name="Title 2"/>
          <p:cNvSpPr>
            <a:spLocks noGrp="1"/>
          </p:cNvSpPr>
          <p:nvPr>
            <p:ph type="title"/>
          </p:nvPr>
        </p:nvSpPr>
        <p:spPr/>
        <p:txBody>
          <a:bodyPr/>
          <a:lstStyle/>
          <a:p>
            <a:r>
              <a:rPr lang="en-GB" dirty="0"/>
              <a:t>With fewer clicks to more resources – while keeping the user informed</a:t>
            </a:r>
          </a:p>
        </p:txBody>
      </p:sp>
      <p:grpSp>
        <p:nvGrpSpPr>
          <p:cNvPr id="8" name="Group 7"/>
          <p:cNvGrpSpPr/>
          <p:nvPr/>
        </p:nvGrpSpPr>
        <p:grpSpPr>
          <a:xfrm>
            <a:off x="850282" y="1910375"/>
            <a:ext cx="10666299" cy="4428191"/>
            <a:chOff x="455646" y="2639938"/>
            <a:chExt cx="8517016" cy="3535900"/>
          </a:xfrm>
        </p:grpSpPr>
        <p:pic>
          <p:nvPicPr>
            <p:cNvPr id="6" name="Picture 5"/>
            <p:cNvPicPr>
              <a:picLocks noChangeAspect="1"/>
            </p:cNvPicPr>
            <p:nvPr/>
          </p:nvPicPr>
          <p:blipFill>
            <a:blip r:embed="rId2"/>
            <a:stretch>
              <a:fillRect/>
            </a:stretch>
          </p:blipFill>
          <p:spPr>
            <a:xfrm>
              <a:off x="5775333" y="2743253"/>
              <a:ext cx="3197329" cy="3205496"/>
            </a:xfrm>
            <a:prstGeom prst="rect">
              <a:avLst/>
            </a:prstGeom>
            <a:ln>
              <a:solidFill>
                <a:schemeClr val="tx2"/>
              </a:solidFill>
            </a:ln>
          </p:spPr>
        </p:pic>
        <p:pic>
          <p:nvPicPr>
            <p:cNvPr id="7" name="Picture 6"/>
            <p:cNvPicPr>
              <a:picLocks noChangeAspect="1"/>
            </p:cNvPicPr>
            <p:nvPr/>
          </p:nvPicPr>
          <p:blipFill>
            <a:blip r:embed="rId3"/>
            <a:stretch>
              <a:fillRect/>
            </a:stretch>
          </p:blipFill>
          <p:spPr>
            <a:xfrm>
              <a:off x="455646" y="4825966"/>
              <a:ext cx="2678444" cy="1206534"/>
            </a:xfrm>
            <a:prstGeom prst="rect">
              <a:avLst/>
            </a:prstGeom>
            <a:ln>
              <a:solidFill>
                <a:schemeClr val="tx2"/>
              </a:solidFill>
            </a:ln>
          </p:spPr>
        </p:pic>
        <p:pic>
          <p:nvPicPr>
            <p:cNvPr id="4" name="Picture 3"/>
            <p:cNvPicPr>
              <a:picLocks noChangeAspect="1"/>
            </p:cNvPicPr>
            <p:nvPr/>
          </p:nvPicPr>
          <p:blipFill>
            <a:blip r:embed="rId4"/>
            <a:stretch>
              <a:fillRect/>
            </a:stretch>
          </p:blipFill>
          <p:spPr>
            <a:xfrm>
              <a:off x="1828478" y="2639938"/>
              <a:ext cx="2969599" cy="2654532"/>
            </a:xfrm>
            <a:prstGeom prst="rect">
              <a:avLst/>
            </a:prstGeom>
            <a:ln>
              <a:solidFill>
                <a:schemeClr val="tx2"/>
              </a:solidFill>
            </a:ln>
          </p:spPr>
        </p:pic>
        <p:pic>
          <p:nvPicPr>
            <p:cNvPr id="5" name="Picture 4"/>
            <p:cNvPicPr>
              <a:picLocks noChangeAspect="1"/>
            </p:cNvPicPr>
            <p:nvPr/>
          </p:nvPicPr>
          <p:blipFill>
            <a:blip r:embed="rId5"/>
            <a:stretch>
              <a:fillRect/>
            </a:stretch>
          </p:blipFill>
          <p:spPr>
            <a:xfrm>
              <a:off x="3786323" y="4425884"/>
              <a:ext cx="3797568" cy="1749954"/>
            </a:xfrm>
            <a:prstGeom prst="rect">
              <a:avLst/>
            </a:prstGeom>
            <a:ln>
              <a:solidFill>
                <a:schemeClr val="tx2"/>
              </a:solidFill>
            </a:ln>
          </p:spPr>
        </p:pic>
      </p:grpSp>
      <p:sp>
        <p:nvSpPr>
          <p:cNvPr id="11" name="TextBox 10"/>
          <p:cNvSpPr txBox="1"/>
          <p:nvPr/>
        </p:nvSpPr>
        <p:spPr>
          <a:xfrm>
            <a:off x="250256" y="1338840"/>
            <a:ext cx="11482939" cy="369332"/>
          </a:xfrm>
          <a:prstGeom prst="rect">
            <a:avLst/>
          </a:prstGeom>
          <a:solidFill>
            <a:srgbClr val="FFFFFF"/>
          </a:solidFill>
          <a:ln>
            <a:solidFill>
              <a:srgbClr val="003F5E"/>
            </a:solidFill>
          </a:ln>
        </p:spPr>
        <p:txBody>
          <a:bodyPr wrap="square" rtlCol="0">
            <a:spAutoFit/>
          </a:bodyPr>
          <a:lstStyle/>
          <a:p>
            <a:r>
              <a:rPr lang="en-US" b="1" i="1" dirty="0">
                <a:solidFill>
                  <a:schemeClr val="tx2"/>
                </a:solidFill>
              </a:rPr>
              <a:t>reference models for acceptable use policy and privacy notice collection to improve cross-infrastructure user experience</a:t>
            </a:r>
            <a:endParaRPr lang="en-GB" b="1" i="1" dirty="0">
              <a:solidFill>
                <a:schemeClr val="tx2"/>
              </a:solidFill>
            </a:endParaRPr>
          </a:p>
        </p:txBody>
      </p:sp>
      <p:sp>
        <p:nvSpPr>
          <p:cNvPr id="9" name="TextBox 8">
            <a:extLst>
              <a:ext uri="{FF2B5EF4-FFF2-40B4-BE49-F238E27FC236}">
                <a16:creationId xmlns:a16="http://schemas.microsoft.com/office/drawing/2014/main" id="{429E61B5-4D33-1286-637F-30F6AE779883}"/>
              </a:ext>
            </a:extLst>
          </p:cNvPr>
          <p:cNvSpPr txBox="1"/>
          <p:nvPr/>
        </p:nvSpPr>
        <p:spPr>
          <a:xfrm>
            <a:off x="8864331" y="59518"/>
            <a:ext cx="1656673" cy="461665"/>
          </a:xfrm>
          <a:prstGeom prst="rect">
            <a:avLst/>
          </a:prstGeom>
          <a:noFill/>
          <a:ln w="28575">
            <a:solidFill>
              <a:schemeClr val="accent2"/>
            </a:solidFill>
          </a:ln>
        </p:spPr>
        <p:txBody>
          <a:bodyPr wrap="square" rtlCol="0">
            <a:spAutoFit/>
          </a:bodyPr>
          <a:lstStyle/>
          <a:p>
            <a:pPr algn="ctr"/>
            <a:r>
              <a:rPr lang="en-GB" sz="2400" b="1" dirty="0">
                <a:solidFill>
                  <a:schemeClr val="accent2"/>
                </a:solidFill>
              </a:rPr>
              <a:t>AARC-G083</a:t>
            </a:r>
          </a:p>
        </p:txBody>
      </p:sp>
    </p:spTree>
    <p:extLst>
      <p:ext uri="{BB962C8B-B14F-4D97-AF65-F5344CB8AC3E}">
        <p14:creationId xmlns:p14="http://schemas.microsoft.com/office/powerpoint/2010/main" val="1213099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439333"/>
            <a:ext cx="10909300" cy="5134722"/>
          </a:xfrm>
        </p:spPr>
        <p:txBody>
          <a:bodyPr>
            <a:normAutofit fontScale="92500" lnSpcReduction="10000"/>
          </a:bodyPr>
          <a:lstStyle/>
          <a:p>
            <a:pPr marL="0" indent="0">
              <a:buNone/>
            </a:pPr>
            <a:r>
              <a:rPr lang="en-GB" dirty="0"/>
              <a:t>For </a:t>
            </a:r>
            <a:r>
              <a:rPr lang="en-GB" b="1" dirty="0"/>
              <a:t>large ‘multi-tenant’ proxies</a:t>
            </a:r>
          </a:p>
          <a:p>
            <a:r>
              <a:rPr lang="en-GB" sz="2000" dirty="0"/>
              <a:t>some subset users in some communities use a set of services – how to I </a:t>
            </a:r>
            <a:br>
              <a:rPr lang="en-GB" sz="2000" dirty="0"/>
            </a:br>
            <a:r>
              <a:rPr lang="en-GB" sz="2000" dirty="0"/>
              <a:t>present their Terms and Conditions, and their privacy policies, so that the users</a:t>
            </a:r>
          </a:p>
          <a:p>
            <a:pPr lvl="1"/>
            <a:r>
              <a:rPr lang="en-GB" dirty="0"/>
              <a:t>only see the T&amp;Cs and notices for services they will access</a:t>
            </a:r>
          </a:p>
          <a:p>
            <a:pPr lvl="1"/>
            <a:r>
              <a:rPr lang="en-GB" dirty="0"/>
              <a:t>this does not to need to be manually configured for each community</a:t>
            </a:r>
          </a:p>
          <a:p>
            <a:pPr lvl="1"/>
            <a:r>
              <a:rPr lang="en-GB" dirty="0"/>
              <a:t>is automatically updated when services join</a:t>
            </a:r>
          </a:p>
          <a:p>
            <a:pPr marL="0" indent="0">
              <a:buNone/>
            </a:pPr>
            <a:br>
              <a:rPr lang="en-GB" sz="1100" dirty="0"/>
            </a:br>
            <a:r>
              <a:rPr lang="en-GB" dirty="0"/>
              <a:t>as well as for </a:t>
            </a:r>
            <a:r>
              <a:rPr lang="en-GB" b="1" dirty="0"/>
              <a:t>community and dedicated proxies</a:t>
            </a:r>
          </a:p>
          <a:p>
            <a:r>
              <a:rPr lang="en-GB" sz="2000" dirty="0"/>
              <a:t>when new (sensitive) services join, who actually needs to </a:t>
            </a:r>
            <a:r>
              <a:rPr lang="en-GB" sz="2000" i="1" dirty="0"/>
              <a:t>see </a:t>
            </a:r>
            <a:r>
              <a:rPr lang="en-GB" sz="2000" dirty="0"/>
              <a:t>the new T&amp;Cs?</a:t>
            </a:r>
          </a:p>
          <a:p>
            <a:r>
              <a:rPr lang="en-GB" sz="2000" dirty="0"/>
              <a:t>can we communicate acceptance of T&amp;Cs to services even if ‘we’ are small and ‘they’ are large?</a:t>
            </a:r>
          </a:p>
          <a:p>
            <a:pPr marL="0" indent="0">
              <a:buNone/>
            </a:pPr>
            <a:endParaRPr lang="en-GB" sz="1100" dirty="0"/>
          </a:p>
          <a:p>
            <a:pPr marL="0" indent="0" algn="ctr">
              <a:buNone/>
            </a:pPr>
            <a:r>
              <a:rPr lang="en-GB" dirty="0">
                <a:solidFill>
                  <a:srgbClr val="F6791C"/>
                </a:solidFill>
              </a:rPr>
              <a:t>What is an acceptable user experience in clicking through agreements? </a:t>
            </a:r>
            <a:br>
              <a:rPr lang="en-GB" dirty="0">
                <a:solidFill>
                  <a:srgbClr val="F6791C"/>
                </a:solidFill>
              </a:rPr>
            </a:br>
            <a:r>
              <a:rPr lang="en-GB" dirty="0">
                <a:solidFill>
                  <a:srgbClr val="F6791C"/>
                </a:solidFill>
              </a:rPr>
              <a:t>What is most effective in exploiting the WISE Baseline AUP? What do </a:t>
            </a:r>
            <a:r>
              <a:rPr lang="en-GB" i="1" dirty="0">
                <a:solidFill>
                  <a:srgbClr val="F6791C"/>
                </a:solidFill>
              </a:rPr>
              <a:t>you</a:t>
            </a:r>
            <a:r>
              <a:rPr lang="en-GB" dirty="0">
                <a:solidFill>
                  <a:srgbClr val="F6791C"/>
                </a:solidFill>
              </a:rPr>
              <a:t> need?</a:t>
            </a:r>
          </a:p>
          <a:p>
            <a:pPr marL="0" indent="0" algn="ctr">
              <a:buNone/>
            </a:pPr>
            <a:r>
              <a:rPr lang="en-GB" sz="2600" b="1" dirty="0">
                <a:solidFill>
                  <a:srgbClr val="F6791C"/>
                </a:solidFill>
              </a:rPr>
              <a:t>With Fewer Clicks to More Resources!</a:t>
            </a:r>
          </a:p>
        </p:txBody>
      </p:sp>
      <p:sp>
        <p:nvSpPr>
          <p:cNvPr id="3" name="Slide Number Placeholder 2"/>
          <p:cNvSpPr>
            <a:spLocks noGrp="1"/>
          </p:cNvSpPr>
          <p:nvPr>
            <p:ph type="sldNum" sz="quarter" idx="12"/>
          </p:nvPr>
        </p:nvSpPr>
        <p:spPr/>
        <p:txBody>
          <a:bodyPr/>
          <a:lstStyle/>
          <a:p>
            <a:fld id="{6F576E6A-F32A-4612-884C-86870357C6B4}" type="slidenum">
              <a:rPr lang="en-GB" smtClean="0"/>
              <a:pPr/>
              <a:t>16</a:t>
            </a:fld>
            <a:endParaRPr lang="en-GB"/>
          </a:p>
        </p:txBody>
      </p:sp>
      <p:sp>
        <p:nvSpPr>
          <p:cNvPr id="4" name="Title 3"/>
          <p:cNvSpPr>
            <a:spLocks noGrp="1"/>
          </p:cNvSpPr>
          <p:nvPr>
            <p:ph type="title"/>
          </p:nvPr>
        </p:nvSpPr>
        <p:spPr/>
        <p:txBody>
          <a:bodyPr/>
          <a:lstStyle/>
          <a:p>
            <a:r>
              <a:rPr lang="en-GB" dirty="0"/>
              <a:t>Proxies have their ‘experience challenges’: AUPs, T&amp;Cs, Privacy notices, …</a:t>
            </a:r>
          </a:p>
        </p:txBody>
      </p:sp>
      <p:grpSp>
        <p:nvGrpSpPr>
          <p:cNvPr id="7" name="Group 6"/>
          <p:cNvGrpSpPr/>
          <p:nvPr/>
        </p:nvGrpSpPr>
        <p:grpSpPr>
          <a:xfrm>
            <a:off x="10169904" y="1603514"/>
            <a:ext cx="1783823" cy="2618764"/>
            <a:chOff x="10169904" y="1392499"/>
            <a:chExt cx="1783823" cy="2618764"/>
          </a:xfrm>
        </p:grpSpPr>
        <p:pic>
          <p:nvPicPr>
            <p:cNvPr id="5" name="Picture 4"/>
            <p:cNvPicPr>
              <a:picLocks noChangeAspect="1"/>
            </p:cNvPicPr>
            <p:nvPr/>
          </p:nvPicPr>
          <p:blipFill>
            <a:blip r:embed="rId2"/>
            <a:stretch>
              <a:fillRect/>
            </a:stretch>
          </p:blipFill>
          <p:spPr>
            <a:xfrm>
              <a:off x="10225057" y="1392499"/>
              <a:ext cx="1673509" cy="2347295"/>
            </a:xfrm>
            <a:prstGeom prst="rect">
              <a:avLst/>
            </a:prstGeom>
            <a:ln>
              <a:solidFill>
                <a:schemeClr val="accent1"/>
              </a:solidFill>
            </a:ln>
          </p:spPr>
        </p:pic>
        <p:sp>
          <p:nvSpPr>
            <p:cNvPr id="6" name="TextBox 5"/>
            <p:cNvSpPr txBox="1"/>
            <p:nvPr/>
          </p:nvSpPr>
          <p:spPr>
            <a:xfrm>
              <a:off x="10169904" y="3734264"/>
              <a:ext cx="1783823" cy="276999"/>
            </a:xfrm>
            <a:prstGeom prst="rect">
              <a:avLst/>
            </a:prstGeom>
            <a:noFill/>
          </p:spPr>
          <p:txBody>
            <a:bodyPr wrap="none" rtlCol="0">
              <a:spAutoFit/>
            </a:bodyPr>
            <a:lstStyle/>
            <a:p>
              <a:pPr algn="ctr"/>
              <a:r>
                <a:rPr lang="en-GB" sz="1200" i="1" dirty="0"/>
                <a:t>beyond bespoke guidance</a:t>
              </a:r>
            </a:p>
          </p:txBody>
        </p:sp>
      </p:grpSp>
      <p:sp>
        <p:nvSpPr>
          <p:cNvPr id="8" name="TextBox 7">
            <a:extLst>
              <a:ext uri="{FF2B5EF4-FFF2-40B4-BE49-F238E27FC236}">
                <a16:creationId xmlns:a16="http://schemas.microsoft.com/office/drawing/2014/main" id="{6E09C23E-7D4B-BCF1-A7FC-288042DEAEF1}"/>
              </a:ext>
            </a:extLst>
          </p:cNvPr>
          <p:cNvSpPr txBox="1"/>
          <p:nvPr/>
        </p:nvSpPr>
        <p:spPr>
          <a:xfrm>
            <a:off x="8864331" y="59518"/>
            <a:ext cx="1656673" cy="461665"/>
          </a:xfrm>
          <a:prstGeom prst="rect">
            <a:avLst/>
          </a:prstGeom>
          <a:noFill/>
          <a:ln w="28575">
            <a:solidFill>
              <a:schemeClr val="accent2"/>
            </a:solidFill>
          </a:ln>
        </p:spPr>
        <p:txBody>
          <a:bodyPr wrap="square" rtlCol="0">
            <a:spAutoFit/>
          </a:bodyPr>
          <a:lstStyle/>
          <a:p>
            <a:pPr algn="ctr"/>
            <a:r>
              <a:rPr lang="en-GB" sz="2400" b="1" dirty="0">
                <a:solidFill>
                  <a:schemeClr val="accent2"/>
                </a:solidFill>
              </a:rPr>
              <a:t>AARC-G083</a:t>
            </a:r>
          </a:p>
        </p:txBody>
      </p:sp>
    </p:spTree>
    <p:extLst>
      <p:ext uri="{BB962C8B-B14F-4D97-AF65-F5344CB8AC3E}">
        <p14:creationId xmlns:p14="http://schemas.microsoft.com/office/powerpoint/2010/main" val="3220771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44502" y="1439333"/>
            <a:ext cx="10909300" cy="4966686"/>
          </a:xfrm>
        </p:spPr>
        <p:txBody>
          <a:bodyPr>
            <a:normAutofit fontScale="92500" lnSpcReduction="10000"/>
          </a:bodyPr>
          <a:lstStyle/>
          <a:p>
            <a:pPr marL="0" indent="0">
              <a:spcBef>
                <a:spcPts val="300"/>
              </a:spcBef>
              <a:spcAft>
                <a:spcPts val="600"/>
              </a:spcAft>
              <a:buNone/>
            </a:pPr>
            <a:r>
              <a:rPr lang="en-GB" sz="2800" dirty="0"/>
              <a:t>Four </a:t>
            </a:r>
            <a:r>
              <a:rPr lang="en-GB" sz="2800" b="1" dirty="0"/>
              <a:t>presentation models</a:t>
            </a:r>
            <a:r>
              <a:rPr lang="en-GB" sz="2800" dirty="0"/>
              <a:t> In order of preference</a:t>
            </a:r>
          </a:p>
          <a:p>
            <a:pPr marL="268288" indent="-268288">
              <a:spcBef>
                <a:spcPts val="300"/>
              </a:spcBef>
              <a:spcAft>
                <a:spcPts val="600"/>
              </a:spcAft>
              <a:buSzPct val="100000"/>
              <a:buFont typeface="+mj-lt"/>
              <a:buAutoNum type="arabicPeriod"/>
            </a:pPr>
            <a:r>
              <a:rPr lang="en-GB" sz="2400" b="1" dirty="0">
                <a:solidFill>
                  <a:srgbClr val="F6791C"/>
                </a:solidFill>
              </a:rPr>
              <a:t>machine-readable</a:t>
            </a:r>
            <a:r>
              <a:rPr lang="en-GB" sz="2400" dirty="0">
                <a:solidFill>
                  <a:srgbClr val="F6791C"/>
                </a:solidFill>
              </a:rPr>
              <a:t> aggregated notice</a:t>
            </a:r>
          </a:p>
          <a:p>
            <a:pPr marL="268288" indent="-268288">
              <a:spcBef>
                <a:spcPts val="300"/>
              </a:spcBef>
              <a:spcAft>
                <a:spcPts val="600"/>
              </a:spcAft>
              <a:buSzPct val="100000"/>
              <a:buFont typeface="+mj-lt"/>
              <a:buAutoNum type="arabicPeriod"/>
            </a:pPr>
            <a:r>
              <a:rPr lang="en-GB" sz="2400" dirty="0">
                <a:solidFill>
                  <a:srgbClr val="F6791C"/>
                </a:solidFill>
              </a:rPr>
              <a:t>common notice (single common </a:t>
            </a:r>
            <a:r>
              <a:rPr lang="en-GB" sz="2400" b="1" dirty="0">
                <a:solidFill>
                  <a:srgbClr val="F6791C"/>
                </a:solidFill>
              </a:rPr>
              <a:t>authority domain</a:t>
            </a:r>
            <a:r>
              <a:rPr lang="en-GB" sz="2400" dirty="0">
                <a:solidFill>
                  <a:srgbClr val="F6791C"/>
                </a:solidFill>
              </a:rPr>
              <a:t>)</a:t>
            </a:r>
          </a:p>
          <a:p>
            <a:pPr marL="268288" indent="-268288">
              <a:spcBef>
                <a:spcPts val="300"/>
              </a:spcBef>
              <a:spcAft>
                <a:spcPts val="600"/>
              </a:spcAft>
              <a:buSzPct val="100000"/>
              <a:buFont typeface="+mj-lt"/>
              <a:buAutoNum type="arabicPeriod"/>
            </a:pPr>
            <a:r>
              <a:rPr lang="en-GB" sz="2400" dirty="0">
                <a:solidFill>
                  <a:srgbClr val="F6791C"/>
                </a:solidFill>
              </a:rPr>
              <a:t>cascading notices (</a:t>
            </a:r>
            <a:r>
              <a:rPr lang="en-GB" sz="2400" b="1" dirty="0">
                <a:solidFill>
                  <a:srgbClr val="F6791C"/>
                </a:solidFill>
              </a:rPr>
              <a:t>assume responsibility </a:t>
            </a:r>
            <a:r>
              <a:rPr lang="en-GB" sz="2400" dirty="0">
                <a:solidFill>
                  <a:srgbClr val="F6791C"/>
                </a:solidFill>
              </a:rPr>
              <a:t>for underlings)</a:t>
            </a:r>
          </a:p>
          <a:p>
            <a:pPr marL="268288" indent="-268288">
              <a:spcBef>
                <a:spcPts val="300"/>
              </a:spcBef>
              <a:spcAft>
                <a:spcPts val="600"/>
              </a:spcAft>
              <a:buSzPct val="100000"/>
              <a:buFont typeface="+mj-lt"/>
              <a:buAutoNum type="arabicPeriod"/>
            </a:pPr>
            <a:r>
              <a:rPr lang="en-GB" sz="2400" dirty="0">
                <a:solidFill>
                  <a:srgbClr val="F6791C"/>
                </a:solidFill>
              </a:rPr>
              <a:t>coherent presentation: you show what you need (but not more)</a:t>
            </a:r>
          </a:p>
          <a:p>
            <a:pPr>
              <a:spcBef>
                <a:spcPts val="300"/>
              </a:spcBef>
              <a:spcAft>
                <a:spcPts val="600"/>
              </a:spcAft>
            </a:pPr>
            <a:endParaRPr lang="en-GB" sz="2400" dirty="0"/>
          </a:p>
          <a:p>
            <a:pPr marL="0" indent="0">
              <a:spcBef>
                <a:spcPts val="300"/>
              </a:spcBef>
              <a:spcAft>
                <a:spcPts val="600"/>
              </a:spcAft>
              <a:buNone/>
            </a:pPr>
            <a:r>
              <a:rPr lang="en-GB" sz="2800" dirty="0"/>
              <a:t>Recommend WISE Baseline AUP plus model to </a:t>
            </a:r>
            <a:br>
              <a:rPr lang="en-GB" sz="2800" dirty="0"/>
            </a:br>
            <a:r>
              <a:rPr lang="en-GB" sz="2800" b="1" dirty="0"/>
              <a:t>construct notices and communicate acceptance </a:t>
            </a:r>
            <a:br>
              <a:rPr lang="en-GB" sz="2800" b="1" dirty="0"/>
            </a:br>
            <a:r>
              <a:rPr lang="en-GB" sz="2800" dirty="0"/>
              <a:t>based on the AARC ID-community-infra hierarchy of proxies</a:t>
            </a:r>
          </a:p>
          <a:p>
            <a:pPr marL="268288" indent="-268288">
              <a:spcBef>
                <a:spcPts val="300"/>
              </a:spcBef>
              <a:spcAft>
                <a:spcPts val="600"/>
              </a:spcAft>
            </a:pPr>
            <a:r>
              <a:rPr lang="en-GB" sz="2400" dirty="0">
                <a:solidFill>
                  <a:srgbClr val="F6791C"/>
                </a:solidFill>
              </a:rPr>
              <a:t>sufficient to build you a comprehensive WISE Baseline AUP</a:t>
            </a:r>
          </a:p>
          <a:p>
            <a:pPr marL="268288" indent="-268288">
              <a:spcBef>
                <a:spcPts val="300"/>
              </a:spcBef>
              <a:spcAft>
                <a:spcPts val="600"/>
              </a:spcAft>
            </a:pPr>
            <a:r>
              <a:rPr lang="en-GB" sz="2400" dirty="0">
                <a:solidFill>
                  <a:srgbClr val="F6791C"/>
                </a:solidFill>
              </a:rPr>
              <a:t>and a set of privacy notices (for those GDPR encumbered)</a:t>
            </a:r>
          </a:p>
          <a:p>
            <a:pPr marL="268288" indent="-268288">
              <a:spcBef>
                <a:spcPts val="300"/>
              </a:spcBef>
              <a:spcAft>
                <a:spcPts val="600"/>
              </a:spcAft>
            </a:pPr>
            <a:r>
              <a:rPr lang="en-GB" sz="2400" dirty="0">
                <a:solidFill>
                  <a:srgbClr val="F6791C"/>
                </a:solidFill>
              </a:rPr>
              <a:t>plus a namespace inspired by RFC6711’s </a:t>
            </a:r>
            <a:r>
              <a:rPr lang="en-GB" sz="2400" dirty="0" err="1">
                <a:solidFill>
                  <a:srgbClr val="F6791C"/>
                </a:solidFill>
              </a:rPr>
              <a:t>LoA</a:t>
            </a:r>
            <a:r>
              <a:rPr lang="en-GB" sz="2400" dirty="0">
                <a:solidFill>
                  <a:srgbClr val="F6791C"/>
                </a:solidFill>
              </a:rPr>
              <a:t> registry</a:t>
            </a:r>
          </a:p>
        </p:txBody>
      </p:sp>
      <p:sp>
        <p:nvSpPr>
          <p:cNvPr id="2" name="Slide Number Placeholder 1"/>
          <p:cNvSpPr>
            <a:spLocks noGrp="1"/>
          </p:cNvSpPr>
          <p:nvPr>
            <p:ph type="sldNum" sz="quarter" idx="12"/>
          </p:nvPr>
        </p:nvSpPr>
        <p:spPr/>
        <p:txBody>
          <a:bodyPr/>
          <a:lstStyle/>
          <a:p>
            <a:fld id="{6F576E6A-F32A-4612-884C-86870357C6B4}" type="slidenum">
              <a:rPr lang="en-GB" smtClean="0"/>
              <a:t>17</a:t>
            </a:fld>
            <a:endParaRPr lang="en-GB"/>
          </a:p>
        </p:txBody>
      </p:sp>
      <p:sp>
        <p:nvSpPr>
          <p:cNvPr id="3" name="Title 2"/>
          <p:cNvSpPr>
            <a:spLocks noGrp="1"/>
          </p:cNvSpPr>
          <p:nvPr>
            <p:ph type="title"/>
          </p:nvPr>
        </p:nvSpPr>
        <p:spPr/>
        <p:txBody>
          <a:bodyPr/>
          <a:lstStyle/>
          <a:p>
            <a:r>
              <a:rPr lang="en-GB" dirty="0"/>
              <a:t>New AARC guidance on Notice Management by Proxies</a:t>
            </a:r>
          </a:p>
        </p:txBody>
      </p:sp>
      <p:pic>
        <p:nvPicPr>
          <p:cNvPr id="5" name="Picture 4"/>
          <p:cNvPicPr>
            <a:picLocks noChangeAspect="1"/>
          </p:cNvPicPr>
          <p:nvPr/>
        </p:nvPicPr>
        <p:blipFill>
          <a:blip r:embed="rId2"/>
          <a:stretch>
            <a:fillRect/>
          </a:stretch>
        </p:blipFill>
        <p:spPr>
          <a:xfrm>
            <a:off x="8247534" y="1524238"/>
            <a:ext cx="2558196" cy="3179032"/>
          </a:xfrm>
          <a:prstGeom prst="rect">
            <a:avLst/>
          </a:prstGeom>
          <a:ln>
            <a:solidFill>
              <a:schemeClr val="accent2"/>
            </a:solidFill>
          </a:ln>
        </p:spPr>
      </p:pic>
      <p:pic>
        <p:nvPicPr>
          <p:cNvPr id="6" name="Picture 5"/>
          <p:cNvPicPr>
            <a:picLocks noChangeAspect="1"/>
          </p:cNvPicPr>
          <p:nvPr/>
        </p:nvPicPr>
        <p:blipFill>
          <a:blip r:embed="rId3"/>
          <a:stretch>
            <a:fillRect/>
          </a:stretch>
        </p:blipFill>
        <p:spPr>
          <a:xfrm>
            <a:off x="8663948" y="1985292"/>
            <a:ext cx="3312152" cy="4089495"/>
          </a:xfrm>
          <a:prstGeom prst="rect">
            <a:avLst/>
          </a:prstGeom>
          <a:ln>
            <a:solidFill>
              <a:schemeClr val="accent2"/>
            </a:solidFill>
          </a:ln>
        </p:spPr>
      </p:pic>
      <p:sp>
        <p:nvSpPr>
          <p:cNvPr id="4" name="TextBox 3">
            <a:extLst>
              <a:ext uri="{FF2B5EF4-FFF2-40B4-BE49-F238E27FC236}">
                <a16:creationId xmlns:a16="http://schemas.microsoft.com/office/drawing/2014/main" id="{4364899B-B695-2A7D-A9D6-B6681C3AB8AB}"/>
              </a:ext>
            </a:extLst>
          </p:cNvPr>
          <p:cNvSpPr txBox="1"/>
          <p:nvPr/>
        </p:nvSpPr>
        <p:spPr>
          <a:xfrm>
            <a:off x="8864331" y="59518"/>
            <a:ext cx="1656673" cy="461665"/>
          </a:xfrm>
          <a:prstGeom prst="rect">
            <a:avLst/>
          </a:prstGeom>
          <a:noFill/>
          <a:ln w="28575">
            <a:solidFill>
              <a:schemeClr val="accent2"/>
            </a:solidFill>
          </a:ln>
        </p:spPr>
        <p:txBody>
          <a:bodyPr wrap="square" rtlCol="0">
            <a:spAutoFit/>
          </a:bodyPr>
          <a:lstStyle/>
          <a:p>
            <a:pPr algn="ctr"/>
            <a:r>
              <a:rPr lang="en-GB" sz="2400" b="1" dirty="0">
                <a:solidFill>
                  <a:schemeClr val="accent2"/>
                </a:solidFill>
              </a:rPr>
              <a:t>AARC-G083</a:t>
            </a:r>
          </a:p>
        </p:txBody>
      </p:sp>
    </p:spTree>
    <p:extLst>
      <p:ext uri="{BB962C8B-B14F-4D97-AF65-F5344CB8AC3E}">
        <p14:creationId xmlns:p14="http://schemas.microsoft.com/office/powerpoint/2010/main" val="2931092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D99935-4EEF-27EC-C5F5-40E53258C248}"/>
              </a:ext>
            </a:extLst>
          </p:cNvPr>
          <p:cNvSpPr>
            <a:spLocks noGrp="1"/>
          </p:cNvSpPr>
          <p:nvPr>
            <p:ph idx="1"/>
          </p:nvPr>
        </p:nvSpPr>
        <p:spPr/>
        <p:txBody>
          <a:bodyPr/>
          <a:lstStyle/>
          <a:p>
            <a:endParaRPr lang="en-GB"/>
          </a:p>
        </p:txBody>
      </p:sp>
      <p:sp>
        <p:nvSpPr>
          <p:cNvPr id="3" name="Slide Number Placeholder 2">
            <a:extLst>
              <a:ext uri="{FF2B5EF4-FFF2-40B4-BE49-F238E27FC236}">
                <a16:creationId xmlns:a16="http://schemas.microsoft.com/office/drawing/2014/main" id="{F872D452-92FB-F24B-DA9B-FD7AFFB097A7}"/>
              </a:ext>
            </a:extLst>
          </p:cNvPr>
          <p:cNvSpPr>
            <a:spLocks noGrp="1"/>
          </p:cNvSpPr>
          <p:nvPr>
            <p:ph type="sldNum" sz="quarter" idx="12"/>
          </p:nvPr>
        </p:nvSpPr>
        <p:spPr/>
        <p:txBody>
          <a:bodyPr/>
          <a:lstStyle/>
          <a:p>
            <a:fld id="{6F576E6A-F32A-4612-884C-86870357C6B4}" type="slidenum">
              <a:rPr lang="en-GB" smtClean="0"/>
              <a:pPr/>
              <a:t>18</a:t>
            </a:fld>
            <a:endParaRPr lang="en-GB"/>
          </a:p>
        </p:txBody>
      </p:sp>
      <p:sp>
        <p:nvSpPr>
          <p:cNvPr id="4" name="Title 3">
            <a:extLst>
              <a:ext uri="{FF2B5EF4-FFF2-40B4-BE49-F238E27FC236}">
                <a16:creationId xmlns:a16="http://schemas.microsoft.com/office/drawing/2014/main" id="{6D9F3BEF-6B49-8CA1-863D-796EC4A97D00}"/>
              </a:ext>
            </a:extLst>
          </p:cNvPr>
          <p:cNvSpPr>
            <a:spLocks noGrp="1"/>
          </p:cNvSpPr>
          <p:nvPr>
            <p:ph type="title"/>
          </p:nvPr>
        </p:nvSpPr>
        <p:spPr/>
        <p:txBody>
          <a:bodyPr/>
          <a:lstStyle/>
          <a:p>
            <a:r>
              <a:rPr lang="en-GB" dirty="0"/>
              <a:t>Notice presentation (PoC example implementation from the Validator)</a:t>
            </a:r>
          </a:p>
        </p:txBody>
      </p:sp>
      <p:pic>
        <p:nvPicPr>
          <p:cNvPr id="6" name="Picture 5">
            <a:extLst>
              <a:ext uri="{FF2B5EF4-FFF2-40B4-BE49-F238E27FC236}">
                <a16:creationId xmlns:a16="http://schemas.microsoft.com/office/drawing/2014/main" id="{8CF8DE43-CFA5-9818-9714-1305D5E25EC4}"/>
              </a:ext>
            </a:extLst>
          </p:cNvPr>
          <p:cNvPicPr>
            <a:picLocks noChangeAspect="1"/>
          </p:cNvPicPr>
          <p:nvPr/>
        </p:nvPicPr>
        <p:blipFill>
          <a:blip r:embed="rId2"/>
          <a:stretch>
            <a:fillRect/>
          </a:stretch>
        </p:blipFill>
        <p:spPr>
          <a:xfrm>
            <a:off x="1771046" y="1400212"/>
            <a:ext cx="8649907" cy="4963218"/>
          </a:xfrm>
          <a:prstGeom prst="rect">
            <a:avLst/>
          </a:prstGeom>
        </p:spPr>
      </p:pic>
      <p:sp>
        <p:nvSpPr>
          <p:cNvPr id="7" name="TextBox 6">
            <a:extLst>
              <a:ext uri="{FF2B5EF4-FFF2-40B4-BE49-F238E27FC236}">
                <a16:creationId xmlns:a16="http://schemas.microsoft.com/office/drawing/2014/main" id="{B3614790-9333-B285-D17E-CFAA8FA75EDA}"/>
              </a:ext>
            </a:extLst>
          </p:cNvPr>
          <p:cNvSpPr txBox="1"/>
          <p:nvPr/>
        </p:nvSpPr>
        <p:spPr>
          <a:xfrm>
            <a:off x="8864331" y="59518"/>
            <a:ext cx="1656673" cy="461665"/>
          </a:xfrm>
          <a:prstGeom prst="rect">
            <a:avLst/>
          </a:prstGeom>
          <a:noFill/>
          <a:ln w="28575">
            <a:solidFill>
              <a:schemeClr val="accent2"/>
            </a:solidFill>
          </a:ln>
        </p:spPr>
        <p:txBody>
          <a:bodyPr wrap="square" rtlCol="0">
            <a:spAutoFit/>
          </a:bodyPr>
          <a:lstStyle/>
          <a:p>
            <a:pPr algn="ctr"/>
            <a:r>
              <a:rPr lang="en-GB" sz="2400" b="1" dirty="0">
                <a:solidFill>
                  <a:schemeClr val="accent2"/>
                </a:solidFill>
              </a:rPr>
              <a:t>AARC-G083</a:t>
            </a:r>
          </a:p>
        </p:txBody>
      </p:sp>
    </p:spTree>
    <p:extLst>
      <p:ext uri="{BB962C8B-B14F-4D97-AF65-F5344CB8AC3E}">
        <p14:creationId xmlns:p14="http://schemas.microsoft.com/office/powerpoint/2010/main" val="930792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2156059"/>
            <a:ext cx="10909300" cy="4249960"/>
          </a:xfrm>
        </p:spPr>
        <p:txBody>
          <a:bodyPr>
            <a:normAutofit lnSpcReduction="10000"/>
          </a:bodyPr>
          <a:lstStyle/>
          <a:p>
            <a:pPr marL="0" indent="0">
              <a:buNone/>
            </a:pPr>
            <a:r>
              <a:rPr lang="en-GB" dirty="0"/>
              <a:t>Requirement from the AAI operators in FIM4R and BPA operators:</a:t>
            </a:r>
          </a:p>
          <a:p>
            <a:pPr marL="457200" indent="0">
              <a:buNone/>
            </a:pPr>
            <a:r>
              <a:rPr lang="en-GB" b="1" i="1" dirty="0"/>
              <a:t>“small to mid-sized communities do not have the resources </a:t>
            </a:r>
            <a:br>
              <a:rPr lang="en-GB" b="1" i="1" dirty="0"/>
            </a:br>
            <a:r>
              <a:rPr lang="en-GB" b="1" i="1" dirty="0"/>
              <a:t>to maintain a bespoke community management policy”</a:t>
            </a:r>
          </a:p>
          <a:p>
            <a:pPr marL="0" indent="0">
              <a:buNone/>
            </a:pPr>
            <a:endParaRPr lang="en-GB" dirty="0"/>
          </a:p>
          <a:p>
            <a:pPr marL="0" indent="0">
              <a:buNone/>
            </a:pPr>
            <a:r>
              <a:rPr lang="en-GB" dirty="0"/>
              <a:t>But both communities and operators of membership management </a:t>
            </a:r>
            <a:br>
              <a:rPr lang="en-GB" dirty="0"/>
            </a:br>
            <a:r>
              <a:rPr lang="en-GB" dirty="0"/>
              <a:t>services are today unclear about trust assurance level of members:</a:t>
            </a:r>
            <a:br>
              <a:rPr lang="en-GB" dirty="0"/>
            </a:br>
            <a:r>
              <a:rPr lang="en-GB" dirty="0"/>
              <a:t>current templates in toolkit too complex and prescriptive</a:t>
            </a:r>
          </a:p>
          <a:p>
            <a:r>
              <a:rPr lang="en-GB" dirty="0"/>
              <a:t>develop ‘minimum viable community management’ for most small and mid-sized use cases</a:t>
            </a:r>
          </a:p>
          <a:p>
            <a:r>
              <a:rPr lang="en-GB" dirty="0"/>
              <a:t>give template and implementation guidance (FAQ) on community lifecycle management </a:t>
            </a:r>
          </a:p>
          <a:p>
            <a:r>
              <a:rPr lang="en-GB" dirty="0"/>
              <a:t>leverage complement of PDK practices that communities can ‘source’ from trusted providers </a:t>
            </a:r>
          </a:p>
        </p:txBody>
      </p:sp>
      <p:sp>
        <p:nvSpPr>
          <p:cNvPr id="3" name="Slide Number Placeholder 2"/>
          <p:cNvSpPr>
            <a:spLocks noGrp="1"/>
          </p:cNvSpPr>
          <p:nvPr>
            <p:ph type="sldNum" sz="quarter" idx="12"/>
          </p:nvPr>
        </p:nvSpPr>
        <p:spPr/>
        <p:txBody>
          <a:bodyPr/>
          <a:lstStyle/>
          <a:p>
            <a:fld id="{6F576E6A-F32A-4612-884C-86870357C6B4}" type="slidenum">
              <a:rPr lang="en-GB" smtClean="0"/>
              <a:pPr/>
              <a:t>19</a:t>
            </a:fld>
            <a:endParaRPr lang="en-GB"/>
          </a:p>
        </p:txBody>
      </p:sp>
      <p:sp>
        <p:nvSpPr>
          <p:cNvPr id="4" name="Title 3"/>
          <p:cNvSpPr>
            <a:spLocks noGrp="1"/>
          </p:cNvSpPr>
          <p:nvPr>
            <p:ph type="title"/>
          </p:nvPr>
        </p:nvSpPr>
        <p:spPr/>
        <p:txBody>
          <a:bodyPr/>
          <a:lstStyle/>
          <a:p>
            <a:r>
              <a:rPr lang="en-GB" dirty="0"/>
              <a:t>Helping out the community – a simpler policy toolkit for communities</a:t>
            </a:r>
          </a:p>
        </p:txBody>
      </p:sp>
      <p:sp>
        <p:nvSpPr>
          <p:cNvPr id="6" name="TextBox 5"/>
          <p:cNvSpPr txBox="1"/>
          <p:nvPr/>
        </p:nvSpPr>
        <p:spPr>
          <a:xfrm>
            <a:off x="1176990" y="1352983"/>
            <a:ext cx="9884822" cy="369332"/>
          </a:xfrm>
          <a:prstGeom prst="rect">
            <a:avLst/>
          </a:prstGeom>
          <a:solidFill>
            <a:srgbClr val="FFFFFF"/>
          </a:solidFill>
          <a:ln>
            <a:solidFill>
              <a:srgbClr val="003F5E"/>
            </a:solidFill>
          </a:ln>
        </p:spPr>
        <p:txBody>
          <a:bodyPr wrap="none" rtlCol="0">
            <a:spAutoFit/>
          </a:bodyPr>
          <a:lstStyle/>
          <a:p>
            <a:r>
              <a:rPr lang="en-US" b="1" i="1" dirty="0">
                <a:solidFill>
                  <a:schemeClr val="tx2"/>
                </a:solidFill>
              </a:rPr>
              <a:t>provide a revised policy development kit for mid-sized communities using the research infrastructures</a:t>
            </a:r>
            <a:endParaRPr lang="en-GB" b="1" i="1" dirty="0">
              <a:solidFill>
                <a:schemeClr val="tx2"/>
              </a:solidFill>
            </a:endParaRPr>
          </a:p>
        </p:txBody>
      </p:sp>
      <p:grpSp>
        <p:nvGrpSpPr>
          <p:cNvPr id="9" name="Group 8"/>
          <p:cNvGrpSpPr/>
          <p:nvPr/>
        </p:nvGrpSpPr>
        <p:grpSpPr>
          <a:xfrm>
            <a:off x="8554543" y="2082250"/>
            <a:ext cx="3124638" cy="1480565"/>
            <a:chOff x="8554543" y="2082250"/>
            <a:chExt cx="3124638" cy="1480565"/>
          </a:xfrm>
        </p:grpSpPr>
        <p:pic>
          <p:nvPicPr>
            <p:cNvPr id="7" name="Picture 6"/>
            <p:cNvPicPr>
              <a:picLocks noChangeAspect="1"/>
            </p:cNvPicPr>
            <p:nvPr/>
          </p:nvPicPr>
          <p:blipFill>
            <a:blip r:embed="rId2"/>
            <a:stretch>
              <a:fillRect/>
            </a:stretch>
          </p:blipFill>
          <p:spPr>
            <a:xfrm>
              <a:off x="8554543" y="2082250"/>
              <a:ext cx="3026380" cy="1480565"/>
            </a:xfrm>
            <a:prstGeom prst="rect">
              <a:avLst/>
            </a:prstGeom>
          </p:spPr>
        </p:pic>
        <p:sp>
          <p:nvSpPr>
            <p:cNvPr id="8" name="TextBox 7"/>
            <p:cNvSpPr txBox="1"/>
            <p:nvPr/>
          </p:nvSpPr>
          <p:spPr>
            <a:xfrm>
              <a:off x="8554543" y="2639764"/>
              <a:ext cx="3124638" cy="369332"/>
            </a:xfrm>
            <a:prstGeom prst="rect">
              <a:avLst/>
            </a:prstGeom>
            <a:solidFill>
              <a:srgbClr val="FFFFFF">
                <a:alpha val="69804"/>
              </a:srgbClr>
            </a:solidFill>
          </p:spPr>
          <p:txBody>
            <a:bodyPr wrap="none" rtlCol="0">
              <a:spAutoFit/>
            </a:bodyPr>
            <a:lstStyle/>
            <a:p>
              <a:r>
                <a:rPr lang="en-GB" i="1" dirty="0"/>
                <a:t>where is the community here?!</a:t>
              </a:r>
            </a:p>
          </p:txBody>
        </p:sp>
      </p:grpSp>
      <p:sp>
        <p:nvSpPr>
          <p:cNvPr id="5" name="TextBox 4">
            <a:extLst>
              <a:ext uri="{FF2B5EF4-FFF2-40B4-BE49-F238E27FC236}">
                <a16:creationId xmlns:a16="http://schemas.microsoft.com/office/drawing/2014/main" id="{F7EC2446-910F-1CE0-A2CB-04E5021E6B2F}"/>
              </a:ext>
            </a:extLst>
          </p:cNvPr>
          <p:cNvSpPr txBox="1"/>
          <p:nvPr/>
        </p:nvSpPr>
        <p:spPr>
          <a:xfrm>
            <a:off x="8864331" y="59518"/>
            <a:ext cx="1656673" cy="461665"/>
          </a:xfrm>
          <a:prstGeom prst="rect">
            <a:avLst/>
          </a:prstGeom>
          <a:noFill/>
          <a:ln w="28575">
            <a:solidFill>
              <a:schemeClr val="accent2"/>
            </a:solidFill>
          </a:ln>
        </p:spPr>
        <p:txBody>
          <a:bodyPr wrap="square" rtlCol="0">
            <a:spAutoFit/>
          </a:bodyPr>
          <a:lstStyle/>
          <a:p>
            <a:pPr algn="ctr"/>
            <a:r>
              <a:rPr lang="en-GB" sz="2400" b="1" dirty="0">
                <a:solidFill>
                  <a:schemeClr val="accent2"/>
                </a:solidFill>
              </a:rPr>
              <a:t>AARC-I086</a:t>
            </a:r>
          </a:p>
        </p:txBody>
      </p:sp>
    </p:spTree>
    <p:extLst>
      <p:ext uri="{BB962C8B-B14F-4D97-AF65-F5344CB8AC3E}">
        <p14:creationId xmlns:p14="http://schemas.microsoft.com/office/powerpoint/2010/main" val="1735315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F576E6A-F32A-4612-884C-86870357C6B4}" type="slidenum">
              <a:rPr lang="en-GB" smtClean="0"/>
              <a:t>2</a:t>
            </a:fld>
            <a:endParaRPr lang="en-GB"/>
          </a:p>
        </p:txBody>
      </p:sp>
      <p:sp>
        <p:nvSpPr>
          <p:cNvPr id="3" name="Title 2"/>
          <p:cNvSpPr>
            <a:spLocks noGrp="1"/>
          </p:cNvSpPr>
          <p:nvPr>
            <p:ph type="title"/>
          </p:nvPr>
        </p:nvSpPr>
        <p:spPr/>
        <p:txBody>
          <a:bodyPr/>
          <a:lstStyle/>
          <a:p>
            <a:r>
              <a:rPr lang="en-GB" dirty="0"/>
              <a:t>A world of good practice to implement, and policies to share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9362" y="1400212"/>
            <a:ext cx="9698038" cy="4608129"/>
          </a:xfrm>
          <a:prstGeom prst="rect">
            <a:avLst/>
          </a:prstGeom>
        </p:spPr>
      </p:pic>
    </p:spTree>
    <p:extLst>
      <p:ext uri="{BB962C8B-B14F-4D97-AF65-F5344CB8AC3E}">
        <p14:creationId xmlns:p14="http://schemas.microsoft.com/office/powerpoint/2010/main" val="3430433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44502" y="1439333"/>
            <a:ext cx="8254998" cy="4737633"/>
          </a:xfrm>
        </p:spPr>
        <p:txBody>
          <a:bodyPr>
            <a:normAutofit fontScale="92500" lnSpcReduction="10000"/>
          </a:bodyPr>
          <a:lstStyle/>
          <a:p>
            <a:pPr marL="0" indent="0">
              <a:spcBef>
                <a:spcPts val="0"/>
              </a:spcBef>
              <a:spcAft>
                <a:spcPts val="600"/>
              </a:spcAft>
              <a:buNone/>
            </a:pPr>
            <a:r>
              <a:rPr lang="en-GB" dirty="0"/>
              <a:t>Each Community must</a:t>
            </a:r>
          </a:p>
          <a:p>
            <a:pPr lvl="0">
              <a:spcBef>
                <a:spcPts val="0"/>
              </a:spcBef>
              <a:spcAft>
                <a:spcPts val="600"/>
              </a:spcAft>
            </a:pPr>
            <a:r>
              <a:rPr lang="en-GB" dirty="0"/>
              <a:t>Have a </a:t>
            </a:r>
            <a:r>
              <a:rPr lang="en-GB" b="1" dirty="0"/>
              <a:t>unique name </a:t>
            </a:r>
            <a:r>
              <a:rPr lang="en-GB" dirty="0"/>
              <a:t>(we recommend use DNS domain names)</a:t>
            </a:r>
          </a:p>
          <a:p>
            <a:pPr lvl="0">
              <a:spcBef>
                <a:spcPts val="0"/>
              </a:spcBef>
              <a:spcAft>
                <a:spcPts val="600"/>
              </a:spcAft>
            </a:pPr>
            <a:r>
              <a:rPr lang="en-GB" dirty="0"/>
              <a:t>Require </a:t>
            </a:r>
            <a:r>
              <a:rPr lang="en-GB" b="1" dirty="0"/>
              <a:t>members to accept an AUP </a:t>
            </a:r>
            <a:r>
              <a:rPr lang="en-GB" dirty="0"/>
              <a:t>that defines the community goals and does not conflict with the Infrastructure AUP. It is recommended for the AUP to include the WISE Baseline AUP and follow the (AARC G083) notice management scheme</a:t>
            </a:r>
          </a:p>
          <a:p>
            <a:pPr lvl="0">
              <a:spcBef>
                <a:spcPts val="0"/>
              </a:spcBef>
              <a:spcAft>
                <a:spcPts val="600"/>
              </a:spcAft>
            </a:pPr>
            <a:r>
              <a:rPr lang="en-GB" dirty="0"/>
              <a:t>Inform members about how their </a:t>
            </a:r>
            <a:r>
              <a:rPr lang="en-GB" b="1" dirty="0"/>
              <a:t>personal information is processed</a:t>
            </a:r>
            <a:r>
              <a:rPr lang="en-GB" dirty="0"/>
              <a:t>, follow local legal and regulatory requirements (e.g. by means of a Privacy Notice)</a:t>
            </a:r>
          </a:p>
          <a:p>
            <a:pPr lvl="0">
              <a:spcBef>
                <a:spcPts val="0"/>
              </a:spcBef>
              <a:spcAft>
                <a:spcPts val="600"/>
              </a:spcAft>
            </a:pPr>
            <a:r>
              <a:rPr lang="en-GB" dirty="0"/>
              <a:t>Ensure its </a:t>
            </a:r>
            <a:r>
              <a:rPr lang="en-GB" b="1" dirty="0"/>
              <a:t>members and their authorizations are valid </a:t>
            </a:r>
            <a:r>
              <a:rPr lang="en-GB" dirty="0"/>
              <a:t>and enforced </a:t>
            </a:r>
            <a:br>
              <a:rPr lang="en-GB" dirty="0"/>
            </a:br>
            <a:r>
              <a:rPr lang="en-GB" dirty="0"/>
              <a:t>(e.g. who is an administrator and who is in which group)</a:t>
            </a:r>
          </a:p>
          <a:p>
            <a:pPr lvl="0">
              <a:spcBef>
                <a:spcPts val="0"/>
              </a:spcBef>
              <a:spcAft>
                <a:spcPts val="600"/>
              </a:spcAft>
            </a:pPr>
            <a:r>
              <a:rPr lang="en-GB" dirty="0"/>
              <a:t>Be prepared for, and collaborate in, </a:t>
            </a:r>
            <a:r>
              <a:rPr lang="en-GB" b="1" dirty="0"/>
              <a:t>security incident response</a:t>
            </a:r>
            <a:r>
              <a:rPr lang="en-GB" dirty="0"/>
              <a:t>. You should be able to trace and take action on user accounts, and be prepared to participate in resilience exercises. Ensure that your provider can and will participate in incident response and meets security requirements including </a:t>
            </a:r>
            <a:r>
              <a:rPr lang="en-GB" i="1" dirty="0"/>
              <a:t>Sirtfi</a:t>
            </a:r>
            <a:r>
              <a:rPr lang="en-GB" dirty="0"/>
              <a:t> by providing contacts and sufficient logging.</a:t>
            </a:r>
          </a:p>
          <a:p>
            <a:pPr>
              <a:spcBef>
                <a:spcPts val="0"/>
              </a:spcBef>
              <a:spcAft>
                <a:spcPts val="600"/>
              </a:spcAft>
            </a:pPr>
            <a:endParaRPr lang="en-GB"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20</a:t>
            </a:fld>
            <a:endParaRPr lang="en-GB"/>
          </a:p>
        </p:txBody>
      </p:sp>
      <p:sp>
        <p:nvSpPr>
          <p:cNvPr id="4" name="Title 3"/>
          <p:cNvSpPr>
            <a:spLocks noGrp="1"/>
          </p:cNvSpPr>
          <p:nvPr>
            <p:ph type="title"/>
          </p:nvPr>
        </p:nvSpPr>
        <p:spPr/>
        <p:txBody>
          <a:bodyPr/>
          <a:lstStyle/>
          <a:p>
            <a:r>
              <a:rPr lang="en-GB" dirty="0"/>
              <a:t>I086: Simplified Community Management policy – down to five items!</a:t>
            </a:r>
          </a:p>
        </p:txBody>
      </p:sp>
      <p:pic>
        <p:nvPicPr>
          <p:cNvPr id="5" name="Picture 4"/>
          <p:cNvPicPr>
            <a:picLocks noChangeAspect="1"/>
          </p:cNvPicPr>
          <p:nvPr/>
        </p:nvPicPr>
        <p:blipFill>
          <a:blip r:embed="rId2"/>
          <a:stretch>
            <a:fillRect/>
          </a:stretch>
        </p:blipFill>
        <p:spPr>
          <a:xfrm>
            <a:off x="8912889" y="1625600"/>
            <a:ext cx="3102930" cy="4005266"/>
          </a:xfrm>
          <a:prstGeom prst="rect">
            <a:avLst/>
          </a:prstGeom>
          <a:ln>
            <a:solidFill>
              <a:srgbClr val="6F2575"/>
            </a:solidFill>
          </a:ln>
        </p:spPr>
      </p:pic>
      <p:sp>
        <p:nvSpPr>
          <p:cNvPr id="2" name="TextBox 1">
            <a:extLst>
              <a:ext uri="{FF2B5EF4-FFF2-40B4-BE49-F238E27FC236}">
                <a16:creationId xmlns:a16="http://schemas.microsoft.com/office/drawing/2014/main" id="{6D9E3D57-A6C2-CA97-48A0-FE118D32E553}"/>
              </a:ext>
            </a:extLst>
          </p:cNvPr>
          <p:cNvSpPr txBox="1"/>
          <p:nvPr/>
        </p:nvSpPr>
        <p:spPr>
          <a:xfrm>
            <a:off x="444502" y="6160688"/>
            <a:ext cx="11302996" cy="261610"/>
          </a:xfrm>
          <a:prstGeom prst="rect">
            <a:avLst/>
          </a:prstGeom>
          <a:noFill/>
        </p:spPr>
        <p:txBody>
          <a:bodyPr wrap="square" rtlCol="0">
            <a:spAutoFit/>
          </a:bodyPr>
          <a:lstStyle/>
          <a:p>
            <a:r>
              <a:rPr lang="en-GB" sz="1100" dirty="0">
                <a:solidFill>
                  <a:srgbClr val="F6791C"/>
                </a:solidFill>
              </a:rPr>
              <a:t>https://aarc-community.org/guidelines/aarc-i086/</a:t>
            </a:r>
          </a:p>
        </p:txBody>
      </p:sp>
      <p:sp>
        <p:nvSpPr>
          <p:cNvPr id="6" name="TextBox 5">
            <a:extLst>
              <a:ext uri="{FF2B5EF4-FFF2-40B4-BE49-F238E27FC236}">
                <a16:creationId xmlns:a16="http://schemas.microsoft.com/office/drawing/2014/main" id="{4297F578-5E24-10BB-0A91-BBFCD935A827}"/>
              </a:ext>
            </a:extLst>
          </p:cNvPr>
          <p:cNvSpPr txBox="1"/>
          <p:nvPr/>
        </p:nvSpPr>
        <p:spPr>
          <a:xfrm>
            <a:off x="8864331" y="59518"/>
            <a:ext cx="1656673" cy="461665"/>
          </a:xfrm>
          <a:prstGeom prst="rect">
            <a:avLst/>
          </a:prstGeom>
          <a:noFill/>
          <a:ln w="28575">
            <a:solidFill>
              <a:schemeClr val="accent2"/>
            </a:solidFill>
          </a:ln>
        </p:spPr>
        <p:txBody>
          <a:bodyPr wrap="square" rtlCol="0">
            <a:spAutoFit/>
          </a:bodyPr>
          <a:lstStyle/>
          <a:p>
            <a:pPr algn="ctr"/>
            <a:r>
              <a:rPr lang="en-GB" sz="2400" b="1" dirty="0">
                <a:solidFill>
                  <a:schemeClr val="accent2"/>
                </a:solidFill>
              </a:rPr>
              <a:t>AARC-I086</a:t>
            </a:r>
          </a:p>
        </p:txBody>
      </p:sp>
    </p:spTree>
    <p:extLst>
      <p:ext uri="{BB962C8B-B14F-4D97-AF65-F5344CB8AC3E}">
        <p14:creationId xmlns:p14="http://schemas.microsoft.com/office/powerpoint/2010/main" val="2857048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5645" y="2108801"/>
            <a:ext cx="11201397" cy="4297217"/>
          </a:xfrm>
        </p:spPr>
        <p:txBody>
          <a:bodyPr>
            <a:normAutofit/>
          </a:bodyPr>
          <a:lstStyle/>
          <a:p>
            <a:pPr marL="0" indent="0">
              <a:lnSpc>
                <a:spcPct val="115000"/>
              </a:lnSpc>
              <a:spcBef>
                <a:spcPts val="0"/>
              </a:spcBef>
              <a:spcAft>
                <a:spcPts val="600"/>
              </a:spcAft>
              <a:buNone/>
            </a:pPr>
            <a:r>
              <a:rPr lang="en-GB" sz="2400" dirty="0"/>
              <a:t>Service and data providers need </a:t>
            </a:r>
            <a:r>
              <a:rPr lang="en-GB" sz="2400" i="1" dirty="0"/>
              <a:t>unique identifier and affiliation, </a:t>
            </a:r>
            <a:br>
              <a:rPr lang="en-GB" sz="2400" i="1" dirty="0"/>
            </a:br>
            <a:r>
              <a:rPr lang="en-GB" sz="2400" dirty="0"/>
              <a:t>with name and email, and ‘fresh’ assurance from home IdPs, but:</a:t>
            </a:r>
          </a:p>
          <a:p>
            <a:pPr>
              <a:lnSpc>
                <a:spcPct val="115000"/>
              </a:lnSpc>
              <a:spcBef>
                <a:spcPts val="0"/>
              </a:spcBef>
              <a:spcAft>
                <a:spcPts val="600"/>
              </a:spcAft>
            </a:pPr>
            <a:r>
              <a:rPr lang="en-GB" sz="2400" dirty="0"/>
              <a:t>proxies have met with scepticism by IdPs: </a:t>
            </a:r>
            <a:br>
              <a:rPr lang="en-GB" sz="2400" dirty="0"/>
            </a:br>
            <a:r>
              <a:rPr lang="en-GB" sz="2400" dirty="0"/>
              <a:t>lack of even basic personalised and R&amp;S attribute release</a:t>
            </a:r>
          </a:p>
          <a:p>
            <a:pPr>
              <a:lnSpc>
                <a:spcPct val="115000"/>
              </a:lnSpc>
              <a:spcBef>
                <a:spcPts val="0"/>
              </a:spcBef>
              <a:spcAft>
                <a:spcPts val="600"/>
              </a:spcAft>
            </a:pPr>
            <a:r>
              <a:rPr lang="en-GB" sz="2400" dirty="0"/>
              <a:t>how do these trust qualities ‘traverse’ proxies?</a:t>
            </a:r>
          </a:p>
          <a:p>
            <a:pPr>
              <a:lnSpc>
                <a:spcPct val="115000"/>
              </a:lnSpc>
              <a:spcBef>
                <a:spcPts val="0"/>
              </a:spcBef>
              <a:spcAft>
                <a:spcPts val="600"/>
              </a:spcAft>
            </a:pPr>
            <a:r>
              <a:rPr lang="en-GB" sz="2400" dirty="0"/>
              <a:t>how do operators rely on adherence to guidelines </a:t>
            </a:r>
            <a:br>
              <a:rPr lang="en-GB" sz="2400" dirty="0"/>
            </a:br>
            <a:r>
              <a:rPr lang="en-GB" sz="2400" dirty="0"/>
              <a:t>by their ‘downstream’ providers?</a:t>
            </a:r>
          </a:p>
          <a:p>
            <a:pPr marL="0" indent="0">
              <a:lnSpc>
                <a:spcPct val="115000"/>
              </a:lnSpc>
              <a:spcBef>
                <a:spcPts val="0"/>
              </a:spcBef>
              <a:spcAft>
                <a:spcPts val="600"/>
              </a:spcAft>
              <a:buNone/>
            </a:pPr>
            <a:r>
              <a:rPr lang="en-GB" sz="2400" dirty="0"/>
              <a:t>Position of the proxy makes trust bidirectional, and</a:t>
            </a:r>
            <a:br>
              <a:rPr lang="en-GB" sz="2400" dirty="0"/>
            </a:br>
            <a:r>
              <a:rPr lang="en-GB" sz="2400" b="1" i="1" dirty="0"/>
              <a:t>platform operators </a:t>
            </a:r>
            <a:r>
              <a:rPr lang="en-GB" sz="2400" i="1" dirty="0"/>
              <a:t>are facilitating this trust today</a:t>
            </a:r>
            <a:endParaRPr lang="en-GB" sz="2400"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21</a:t>
            </a:fld>
            <a:endParaRPr lang="en-GB"/>
          </a:p>
        </p:txBody>
      </p:sp>
      <p:sp>
        <p:nvSpPr>
          <p:cNvPr id="4" name="Title 3"/>
          <p:cNvSpPr>
            <a:spLocks noGrp="1"/>
          </p:cNvSpPr>
          <p:nvPr>
            <p:ph type="title"/>
          </p:nvPr>
        </p:nvSpPr>
        <p:spPr/>
        <p:txBody>
          <a:bodyPr/>
          <a:lstStyle/>
          <a:p>
            <a:r>
              <a:rPr lang="en-GB" dirty="0"/>
              <a:t>Build trusted baseline expectations to increase reach of RI proxies </a:t>
            </a:r>
            <a:br>
              <a:rPr lang="en-GB" dirty="0"/>
            </a:br>
            <a:r>
              <a:rPr lang="en-GB" b="0" i="1" dirty="0">
                <a:solidFill>
                  <a:schemeClr val="accent2"/>
                </a:solidFill>
              </a:rPr>
              <a:t>… with R&amp;E identity providers … and with new sources of information</a:t>
            </a:r>
          </a:p>
        </p:txBody>
      </p:sp>
      <p:sp>
        <p:nvSpPr>
          <p:cNvPr id="8" name="TextBox 7"/>
          <p:cNvSpPr txBox="1"/>
          <p:nvPr/>
        </p:nvSpPr>
        <p:spPr>
          <a:xfrm>
            <a:off x="455646" y="1400212"/>
            <a:ext cx="11201398" cy="400110"/>
          </a:xfrm>
          <a:prstGeom prst="rect">
            <a:avLst/>
          </a:prstGeom>
          <a:solidFill>
            <a:schemeClr val="bg1"/>
          </a:solidFill>
          <a:ln>
            <a:solidFill>
              <a:srgbClr val="003F5E"/>
            </a:solidFill>
          </a:ln>
        </p:spPr>
        <p:txBody>
          <a:bodyPr wrap="square" rtlCol="0">
            <a:spAutoFit/>
          </a:bodyPr>
          <a:lstStyle/>
          <a:p>
            <a:r>
              <a:rPr lang="en-US" sz="2000" b="1" i="1" dirty="0">
                <a:solidFill>
                  <a:schemeClr val="tx2"/>
                </a:solidFill>
              </a:rPr>
              <a:t>‘guidelines on cross-sectoral trust in novel federated access models’</a:t>
            </a:r>
            <a:endParaRPr lang="en-GB" sz="2000" b="1" i="1" dirty="0">
              <a:solidFill>
                <a:schemeClr val="tx2"/>
              </a:solidFill>
            </a:endParaRPr>
          </a:p>
        </p:txBody>
      </p:sp>
      <p:grpSp>
        <p:nvGrpSpPr>
          <p:cNvPr id="6" name="Group 5">
            <a:extLst>
              <a:ext uri="{FF2B5EF4-FFF2-40B4-BE49-F238E27FC236}">
                <a16:creationId xmlns:a16="http://schemas.microsoft.com/office/drawing/2014/main" id="{C430299B-EB6B-9531-E4B2-1B0517027922}"/>
              </a:ext>
            </a:extLst>
          </p:cNvPr>
          <p:cNvGrpSpPr/>
          <p:nvPr/>
        </p:nvGrpSpPr>
        <p:grpSpPr>
          <a:xfrm>
            <a:off x="6994187" y="4443697"/>
            <a:ext cx="4808646" cy="1865269"/>
            <a:chOff x="6613709" y="4203856"/>
            <a:chExt cx="5189124" cy="2012856"/>
          </a:xfrm>
        </p:grpSpPr>
        <p:pic>
          <p:nvPicPr>
            <p:cNvPr id="7" name="Picture 6">
              <a:extLst>
                <a:ext uri="{FF2B5EF4-FFF2-40B4-BE49-F238E27FC236}">
                  <a16:creationId xmlns:a16="http://schemas.microsoft.com/office/drawing/2014/main" id="{A20D031F-5C50-B084-228E-E98B7AFCD2FC}"/>
                </a:ext>
              </a:extLst>
            </p:cNvPr>
            <p:cNvPicPr>
              <a:picLocks noChangeAspect="1"/>
            </p:cNvPicPr>
            <p:nvPr/>
          </p:nvPicPr>
          <p:blipFill>
            <a:blip r:embed="rId2"/>
            <a:stretch>
              <a:fillRect/>
            </a:stretch>
          </p:blipFill>
          <p:spPr>
            <a:xfrm>
              <a:off x="6613709" y="4209081"/>
              <a:ext cx="5189124" cy="2007631"/>
            </a:xfrm>
            <a:prstGeom prst="rect">
              <a:avLst/>
            </a:prstGeom>
          </p:spPr>
        </p:pic>
        <p:pic>
          <p:nvPicPr>
            <p:cNvPr id="9" name="Google Shape;934;g2e2953a4e95_0_530">
              <a:extLst>
                <a:ext uri="{FF2B5EF4-FFF2-40B4-BE49-F238E27FC236}">
                  <a16:creationId xmlns:a16="http://schemas.microsoft.com/office/drawing/2014/main" id="{933B3644-4505-C374-A5C9-BE49B62F3436}"/>
                </a:ext>
              </a:extLst>
            </p:cNvPr>
            <p:cNvPicPr preferRelativeResize="0"/>
            <p:nvPr/>
          </p:nvPicPr>
          <p:blipFill rotWithShape="1">
            <a:blip r:embed="rId3">
              <a:clrChange>
                <a:clrFrom>
                  <a:srgbClr val="FEFEFE"/>
                </a:clrFrom>
                <a:clrTo>
                  <a:srgbClr val="FEFEFE">
                    <a:alpha val="0"/>
                  </a:srgbClr>
                </a:clrTo>
              </a:clrChange>
              <a:alphaModFix/>
            </a:blip>
            <a:srcRect/>
            <a:stretch/>
          </p:blipFill>
          <p:spPr>
            <a:xfrm>
              <a:off x="10570774" y="4203856"/>
              <a:ext cx="1159164" cy="886641"/>
            </a:xfrm>
            <a:prstGeom prst="rect">
              <a:avLst/>
            </a:prstGeom>
            <a:noFill/>
            <a:ln>
              <a:noFill/>
            </a:ln>
          </p:spPr>
        </p:pic>
      </p:grpSp>
      <p:pic>
        <p:nvPicPr>
          <p:cNvPr id="5" name="Picture 4">
            <a:extLst>
              <a:ext uri="{FF2B5EF4-FFF2-40B4-BE49-F238E27FC236}">
                <a16:creationId xmlns:a16="http://schemas.microsoft.com/office/drawing/2014/main" id="{E8907528-D860-D54B-8922-89457B61B499}"/>
              </a:ext>
            </a:extLst>
          </p:cNvPr>
          <p:cNvPicPr>
            <a:picLocks noChangeAspect="1"/>
          </p:cNvPicPr>
          <p:nvPr/>
        </p:nvPicPr>
        <p:blipFill rotWithShape="1">
          <a:blip r:embed="rId4"/>
          <a:srcRect l="4819" t="2" r="9436" b="51811"/>
          <a:stretch/>
        </p:blipFill>
        <p:spPr>
          <a:xfrm>
            <a:off x="9153728" y="2134806"/>
            <a:ext cx="2649105" cy="1920601"/>
          </a:xfrm>
          <a:prstGeom prst="rect">
            <a:avLst/>
          </a:prstGeom>
          <a:ln>
            <a:solidFill>
              <a:srgbClr val="003F5E"/>
            </a:solidFill>
          </a:ln>
        </p:spPr>
      </p:pic>
    </p:spTree>
    <p:extLst>
      <p:ext uri="{BB962C8B-B14F-4D97-AF65-F5344CB8AC3E}">
        <p14:creationId xmlns:p14="http://schemas.microsoft.com/office/powerpoint/2010/main" val="3474953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546698"/>
            <a:ext cx="10909300" cy="4630269"/>
          </a:xfrm>
        </p:spPr>
        <p:txBody>
          <a:bodyPr>
            <a:normAutofit lnSpcReduction="10000"/>
          </a:bodyPr>
          <a:lstStyle/>
          <a:p>
            <a:pPr marL="0" indent="0">
              <a:lnSpc>
                <a:spcPct val="125000"/>
              </a:lnSpc>
              <a:spcBef>
                <a:spcPts val="0"/>
              </a:spcBef>
              <a:buNone/>
            </a:pPr>
            <a:r>
              <a:rPr lang="en-GB" dirty="0"/>
              <a:t>Most reliable (and most ‘available’) source of assurance could be government identity!</a:t>
            </a:r>
          </a:p>
          <a:p>
            <a:pPr>
              <a:lnSpc>
                <a:spcPct val="125000"/>
              </a:lnSpc>
              <a:spcBef>
                <a:spcPts val="0"/>
              </a:spcBef>
            </a:pPr>
            <a:r>
              <a:rPr lang="en-GB" dirty="0"/>
              <a:t>Step-up can now readily be done ‘at home’ by users through their national </a:t>
            </a:r>
            <a:r>
              <a:rPr lang="en-GB" dirty="0" err="1"/>
              <a:t>eID</a:t>
            </a:r>
            <a:r>
              <a:rPr lang="en-GB" dirty="0"/>
              <a:t> schemes</a:t>
            </a:r>
          </a:p>
          <a:p>
            <a:pPr>
              <a:lnSpc>
                <a:spcPct val="125000"/>
              </a:lnSpc>
              <a:spcBef>
                <a:spcPts val="0"/>
              </a:spcBef>
            </a:pPr>
            <a:r>
              <a:rPr lang="en-GB" dirty="0" err="1"/>
              <a:t>eID</a:t>
            </a:r>
            <a:r>
              <a:rPr lang="en-GB" dirty="0"/>
              <a:t> wallets could solve the blockage by home IdPs to release assurance</a:t>
            </a:r>
          </a:p>
          <a:p>
            <a:pPr marL="0" indent="0">
              <a:lnSpc>
                <a:spcPct val="125000"/>
              </a:lnSpc>
              <a:spcBef>
                <a:spcPts val="0"/>
              </a:spcBef>
              <a:buNone/>
            </a:pPr>
            <a:r>
              <a:rPr lang="en-GB" b="1" dirty="0"/>
              <a:t>… but </a:t>
            </a:r>
            <a:r>
              <a:rPr lang="en-US" b="1" dirty="0"/>
              <a:t>their applicability to research and education use cases remains limited:</a:t>
            </a:r>
            <a:endParaRPr lang="en-GB" b="1" dirty="0"/>
          </a:p>
          <a:p>
            <a:pPr>
              <a:lnSpc>
                <a:spcPct val="125000"/>
              </a:lnSpc>
              <a:spcBef>
                <a:spcPts val="0"/>
              </a:spcBef>
            </a:pPr>
            <a:r>
              <a:rPr lang="en-US" dirty="0" err="1">
                <a:effectLst/>
                <a:latin typeface="Calibri" panose="020F0502020204030204" pitchFamily="34" charset="0"/>
              </a:rPr>
              <a:t>eIDAS</a:t>
            </a:r>
            <a:r>
              <a:rPr lang="en-US" dirty="0">
                <a:effectLst/>
                <a:latin typeface="Calibri" panose="020F0502020204030204" pitchFamily="34" charset="0"/>
              </a:rPr>
              <a:t> 1.0 suffers from inconsistent national uptake, asymmetrical cross-border connectivity, and protocol incompatibilities</a:t>
            </a:r>
          </a:p>
          <a:p>
            <a:pPr>
              <a:lnSpc>
                <a:spcPct val="125000"/>
              </a:lnSpc>
              <a:spcBef>
                <a:spcPts val="0"/>
              </a:spcBef>
            </a:pPr>
            <a:r>
              <a:rPr lang="en-GB" dirty="0" err="1"/>
              <a:t>eIDAS</a:t>
            </a:r>
            <a:r>
              <a:rPr lang="en-GB" dirty="0"/>
              <a:t> 2 </a:t>
            </a:r>
            <a:r>
              <a:rPr lang="en-US" i="1" dirty="0"/>
              <a:t>at this point in time</a:t>
            </a:r>
            <a:r>
              <a:rPr lang="en-US" dirty="0"/>
              <a:t>, has incomplete roll-out, national implementations vary widely, and support for non-governmental use cases remains immature</a:t>
            </a:r>
            <a:endParaRPr lang="en-GB" dirty="0"/>
          </a:p>
          <a:p>
            <a:pPr>
              <a:lnSpc>
                <a:spcPct val="125000"/>
              </a:lnSpc>
              <a:spcBef>
                <a:spcPts val="0"/>
              </a:spcBef>
            </a:pPr>
            <a:r>
              <a:rPr lang="en-GB" dirty="0"/>
              <a:t>non-European users in Europe and international linking are not addressed at all today</a:t>
            </a:r>
          </a:p>
          <a:p>
            <a:pPr marL="0" indent="0">
              <a:lnSpc>
                <a:spcPct val="125000"/>
              </a:lnSpc>
              <a:spcBef>
                <a:spcPts val="0"/>
              </a:spcBef>
              <a:buNone/>
            </a:pPr>
            <a:r>
              <a:rPr lang="en-US" b="1" dirty="0">
                <a:effectLst/>
                <a:latin typeface="Calibri" panose="020F0502020204030204" pitchFamily="34" charset="0"/>
              </a:rPr>
              <a:t>Verifiable Credentials and digital wallets offer a complementary path forward, but lack of ecosystem maturity, lack of common standards, and adoption are (too) far in the future …</a:t>
            </a:r>
            <a:endParaRPr lang="en-GB" b="1"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22</a:t>
            </a:fld>
            <a:endParaRPr lang="en-GB"/>
          </a:p>
        </p:txBody>
      </p:sp>
      <p:sp>
        <p:nvSpPr>
          <p:cNvPr id="4" name="Title 3"/>
          <p:cNvSpPr>
            <a:spLocks noGrp="1"/>
          </p:cNvSpPr>
          <p:nvPr>
            <p:ph type="title"/>
          </p:nvPr>
        </p:nvSpPr>
        <p:spPr/>
        <p:txBody>
          <a:bodyPr/>
          <a:lstStyle/>
          <a:p>
            <a:r>
              <a:rPr lang="en-GB" dirty="0"/>
              <a:t>More diverse sources of researcher identity &amp; assurance with </a:t>
            </a:r>
            <a:r>
              <a:rPr lang="en-GB" dirty="0" err="1"/>
              <a:t>eID</a:t>
            </a:r>
            <a:r>
              <a:rPr lang="en-GB" dirty="0"/>
              <a:t> wallets</a:t>
            </a:r>
          </a:p>
        </p:txBody>
      </p:sp>
      <p:pic>
        <p:nvPicPr>
          <p:cNvPr id="6" name="Picture 5"/>
          <p:cNvPicPr>
            <a:picLocks noChangeAspect="1"/>
          </p:cNvPicPr>
          <p:nvPr/>
        </p:nvPicPr>
        <p:blipFill>
          <a:blip r:embed="rId2">
            <a:clrChange>
              <a:clrFrom>
                <a:srgbClr val="FFFFFF"/>
              </a:clrFrom>
              <a:clrTo>
                <a:srgbClr val="FFFFFF">
                  <a:alpha val="0"/>
                </a:srgbClr>
              </a:clrTo>
            </a:clrChange>
          </a:blip>
          <a:stretch>
            <a:fillRect/>
          </a:stretch>
        </p:blipFill>
        <p:spPr>
          <a:xfrm>
            <a:off x="10468349" y="2339821"/>
            <a:ext cx="1582094" cy="938218"/>
          </a:xfrm>
          <a:prstGeom prst="rect">
            <a:avLst/>
          </a:prstGeom>
        </p:spPr>
      </p:pic>
      <p:sp>
        <p:nvSpPr>
          <p:cNvPr id="7" name="TextBox 6">
            <a:extLst>
              <a:ext uri="{FF2B5EF4-FFF2-40B4-BE49-F238E27FC236}">
                <a16:creationId xmlns:a16="http://schemas.microsoft.com/office/drawing/2014/main" id="{B23E7784-81CF-5171-A107-A9520161758D}"/>
              </a:ext>
            </a:extLst>
          </p:cNvPr>
          <p:cNvSpPr txBox="1"/>
          <p:nvPr/>
        </p:nvSpPr>
        <p:spPr>
          <a:xfrm>
            <a:off x="8864331" y="59518"/>
            <a:ext cx="1656673" cy="461665"/>
          </a:xfrm>
          <a:prstGeom prst="rect">
            <a:avLst/>
          </a:prstGeom>
          <a:noFill/>
          <a:ln w="28575">
            <a:solidFill>
              <a:schemeClr val="accent2"/>
            </a:solidFill>
          </a:ln>
        </p:spPr>
        <p:txBody>
          <a:bodyPr wrap="square" rtlCol="0">
            <a:spAutoFit/>
          </a:bodyPr>
          <a:lstStyle/>
          <a:p>
            <a:pPr algn="ctr"/>
            <a:r>
              <a:rPr lang="en-GB" sz="2400" b="1" dirty="0">
                <a:solidFill>
                  <a:schemeClr val="accent2"/>
                </a:solidFill>
              </a:rPr>
              <a:t>AARC-I085</a:t>
            </a:r>
          </a:p>
        </p:txBody>
      </p:sp>
    </p:spTree>
    <p:extLst>
      <p:ext uri="{BB962C8B-B14F-4D97-AF65-F5344CB8AC3E}">
        <p14:creationId xmlns:p14="http://schemas.microsoft.com/office/powerpoint/2010/main" val="3277218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id="{532C31C9-204A-C21D-8A3E-02DF893379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6854" y="3472791"/>
            <a:ext cx="7527920" cy="3208101"/>
          </a:xfrm>
          <a:prstGeom prst="rect">
            <a:avLst/>
          </a:prstGeom>
          <a:noFill/>
          <a:ln>
            <a:solidFill>
              <a:schemeClr val="accent2"/>
            </a:solidFill>
          </a:ln>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4BC164C3-FE2D-A074-E66B-956374CC43A3}"/>
              </a:ext>
            </a:extLst>
          </p:cNvPr>
          <p:cNvSpPr>
            <a:spLocks noGrp="1"/>
          </p:cNvSpPr>
          <p:nvPr>
            <p:ph type="sldNum" sz="quarter" idx="12"/>
          </p:nvPr>
        </p:nvSpPr>
        <p:spPr/>
        <p:txBody>
          <a:bodyPr/>
          <a:lstStyle/>
          <a:p>
            <a:fld id="{6F576E6A-F32A-4612-884C-86870357C6B4}" type="slidenum">
              <a:rPr lang="en-GB" smtClean="0"/>
              <a:pPr/>
              <a:t>23</a:t>
            </a:fld>
            <a:endParaRPr lang="en-GB"/>
          </a:p>
        </p:txBody>
      </p:sp>
      <p:sp>
        <p:nvSpPr>
          <p:cNvPr id="4" name="Title 3">
            <a:extLst>
              <a:ext uri="{FF2B5EF4-FFF2-40B4-BE49-F238E27FC236}">
                <a16:creationId xmlns:a16="http://schemas.microsoft.com/office/drawing/2014/main" id="{FBBD5511-225D-1810-E0F9-0484F9D897B3}"/>
              </a:ext>
            </a:extLst>
          </p:cNvPr>
          <p:cNvSpPr>
            <a:spLocks noGrp="1"/>
          </p:cNvSpPr>
          <p:nvPr>
            <p:ph type="title"/>
          </p:nvPr>
        </p:nvSpPr>
        <p:spPr/>
        <p:txBody>
          <a:bodyPr>
            <a:normAutofit/>
          </a:bodyPr>
          <a:lstStyle/>
          <a:p>
            <a:r>
              <a:rPr lang="en-GB" sz="2800" dirty="0"/>
              <a:t>Bringing it together: the Policy Development Kit</a:t>
            </a:r>
          </a:p>
        </p:txBody>
      </p:sp>
      <p:pic>
        <p:nvPicPr>
          <p:cNvPr id="1026" name="Picture 2">
            <a:extLst>
              <a:ext uri="{FF2B5EF4-FFF2-40B4-BE49-F238E27FC236}">
                <a16:creationId xmlns:a16="http://schemas.microsoft.com/office/drawing/2014/main" id="{48A851C9-5A57-22FB-7790-D0F77F8E11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646" y="1590371"/>
            <a:ext cx="7302416" cy="3682020"/>
          </a:xfrm>
          <a:prstGeom prst="rect">
            <a:avLst/>
          </a:prstGeom>
          <a:noFill/>
          <a:ln>
            <a:solidFill>
              <a:schemeClr val="accent2"/>
            </a:solidFill>
          </a:ln>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3F2305D-D9B0-9E27-0D8E-C2728346B8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3724" y="1936477"/>
            <a:ext cx="7339328" cy="2897463"/>
          </a:xfrm>
          <a:prstGeom prst="rect">
            <a:avLst/>
          </a:prstGeom>
          <a:noFill/>
          <a:ln>
            <a:solidFill>
              <a:schemeClr val="accent2"/>
            </a:solid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927B4D5-6EE0-92D0-3E81-BE45FFBEFE81}"/>
              </a:ext>
            </a:extLst>
          </p:cNvPr>
          <p:cNvSpPr txBox="1"/>
          <p:nvPr/>
        </p:nvSpPr>
        <p:spPr>
          <a:xfrm>
            <a:off x="455646" y="5745809"/>
            <a:ext cx="8129892" cy="461665"/>
          </a:xfrm>
          <a:prstGeom prst="rect">
            <a:avLst/>
          </a:prstGeom>
          <a:solidFill>
            <a:srgbClr val="FFFFFF">
              <a:alpha val="50196"/>
            </a:srgbClr>
          </a:solidFill>
          <a:ln w="38100">
            <a:solidFill>
              <a:schemeClr val="accent2"/>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D7D31"/>
                </a:solidFill>
                <a:effectLst/>
                <a:uLnTx/>
                <a:uFillTx/>
                <a:latin typeface="Calibri" panose="020F0502020204030204"/>
                <a:ea typeface="+mn-ea"/>
                <a:cs typeface="+mn-cs"/>
              </a:rPr>
              <a:t>https://aarc-community.org/policies/policy-development-kit/</a:t>
            </a:r>
          </a:p>
        </p:txBody>
      </p:sp>
      <p:sp>
        <p:nvSpPr>
          <p:cNvPr id="8" name="TextBox 7">
            <a:extLst>
              <a:ext uri="{FF2B5EF4-FFF2-40B4-BE49-F238E27FC236}">
                <a16:creationId xmlns:a16="http://schemas.microsoft.com/office/drawing/2014/main" id="{365F38A6-F2D3-F8AD-9FDC-72E459B32618}"/>
              </a:ext>
            </a:extLst>
          </p:cNvPr>
          <p:cNvSpPr txBox="1"/>
          <p:nvPr/>
        </p:nvSpPr>
        <p:spPr>
          <a:xfrm>
            <a:off x="8864331" y="59518"/>
            <a:ext cx="1656673" cy="461665"/>
          </a:xfrm>
          <a:prstGeom prst="rect">
            <a:avLst/>
          </a:prstGeom>
          <a:noFill/>
          <a:ln w="28575">
            <a:solidFill>
              <a:schemeClr val="accent2"/>
            </a:solidFill>
          </a:ln>
        </p:spPr>
        <p:txBody>
          <a:bodyPr wrap="square" rtlCol="0">
            <a:spAutoFit/>
          </a:bodyPr>
          <a:lstStyle/>
          <a:p>
            <a:pPr algn="ctr"/>
            <a:r>
              <a:rPr lang="en-GB" sz="2400" b="1" dirty="0">
                <a:solidFill>
                  <a:schemeClr val="accent2"/>
                </a:solidFill>
              </a:rPr>
              <a:t>AARC PDK</a:t>
            </a:r>
          </a:p>
        </p:txBody>
      </p:sp>
      <p:sp>
        <p:nvSpPr>
          <p:cNvPr id="9" name="TextBox 8">
            <a:extLst>
              <a:ext uri="{FF2B5EF4-FFF2-40B4-BE49-F238E27FC236}">
                <a16:creationId xmlns:a16="http://schemas.microsoft.com/office/drawing/2014/main" id="{618C88B8-F1F7-3281-78AB-040ED0F22810}"/>
              </a:ext>
            </a:extLst>
          </p:cNvPr>
          <p:cNvSpPr txBox="1"/>
          <p:nvPr/>
        </p:nvSpPr>
        <p:spPr>
          <a:xfrm>
            <a:off x="6322979" y="59518"/>
            <a:ext cx="2414621" cy="461665"/>
          </a:xfrm>
          <a:prstGeom prst="rect">
            <a:avLst/>
          </a:prstGeom>
          <a:noFill/>
          <a:ln w="28575">
            <a:solidFill>
              <a:schemeClr val="accent2"/>
            </a:solidFill>
          </a:ln>
        </p:spPr>
        <p:txBody>
          <a:bodyPr wrap="square" rtlCol="0">
            <a:spAutoFit/>
          </a:bodyPr>
          <a:lstStyle/>
          <a:p>
            <a:pPr algn="ctr"/>
            <a:r>
              <a:rPr lang="en-GB" sz="2400" b="1" dirty="0">
                <a:solidFill>
                  <a:schemeClr val="accent2"/>
                </a:solidFill>
              </a:rPr>
              <a:t>AARC TREE D2.2</a:t>
            </a:r>
          </a:p>
        </p:txBody>
      </p:sp>
      <p:sp>
        <p:nvSpPr>
          <p:cNvPr id="2" name="TextBox 1">
            <a:extLst>
              <a:ext uri="{FF2B5EF4-FFF2-40B4-BE49-F238E27FC236}">
                <a16:creationId xmlns:a16="http://schemas.microsoft.com/office/drawing/2014/main" id="{FA923A6C-885B-B5B5-46E6-D71D8F4742BF}"/>
              </a:ext>
            </a:extLst>
          </p:cNvPr>
          <p:cNvSpPr txBox="1"/>
          <p:nvPr/>
        </p:nvSpPr>
        <p:spPr>
          <a:xfrm>
            <a:off x="7800698" y="1270984"/>
            <a:ext cx="4249718" cy="646331"/>
          </a:xfrm>
          <a:prstGeom prst="rect">
            <a:avLst/>
          </a:prstGeom>
          <a:noFill/>
        </p:spPr>
        <p:txBody>
          <a:bodyPr wrap="square" rtlCol="0">
            <a:spAutoFit/>
          </a:bodyPr>
          <a:lstStyle/>
          <a:p>
            <a:r>
              <a:rPr lang="en-GB" b="1" dirty="0">
                <a:solidFill>
                  <a:srgbClr val="003F5E"/>
                </a:solidFill>
              </a:rPr>
              <a:t>PDK v2 has guidelines </a:t>
            </a:r>
            <a:r>
              <a:rPr lang="en-GB" b="1" i="1" dirty="0">
                <a:solidFill>
                  <a:srgbClr val="003F5E"/>
                </a:solidFill>
              </a:rPr>
              <a:t>and </a:t>
            </a:r>
            <a:r>
              <a:rPr lang="en-GB" b="1" dirty="0">
                <a:solidFill>
                  <a:srgbClr val="003F5E"/>
                </a:solidFill>
              </a:rPr>
              <a:t>explanations, hints, and accessible recommendations</a:t>
            </a:r>
          </a:p>
        </p:txBody>
      </p:sp>
    </p:spTree>
    <p:extLst>
      <p:ext uri="{BB962C8B-B14F-4D97-AF65-F5344CB8AC3E}">
        <p14:creationId xmlns:p14="http://schemas.microsoft.com/office/powerpoint/2010/main" val="801590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439333"/>
            <a:ext cx="11214098" cy="4966686"/>
          </a:xfrm>
        </p:spPr>
        <p:txBody>
          <a:bodyPr>
            <a:normAutofit/>
          </a:bodyPr>
          <a:lstStyle/>
          <a:p>
            <a:pPr marL="0" indent="0">
              <a:buNone/>
            </a:pPr>
            <a:r>
              <a:rPr lang="en-GB" sz="2400" dirty="0"/>
              <a:t>The AARC Community uses a “</a:t>
            </a:r>
            <a:r>
              <a:rPr lang="en-US" sz="2400" dirty="0"/>
              <a:t>co-creation process” through FIM4R</a:t>
            </a:r>
            <a:endParaRPr lang="en-US" dirty="0"/>
          </a:p>
          <a:p>
            <a:r>
              <a:rPr lang="en-US" sz="2400" dirty="0"/>
              <a:t>Research community requirements and reflection</a:t>
            </a:r>
          </a:p>
          <a:p>
            <a:r>
              <a:rPr lang="en-US" sz="2400" dirty="0"/>
              <a:t>Global forum with strong European focus</a:t>
            </a:r>
          </a:p>
          <a:p>
            <a:r>
              <a:rPr lang="en-US" sz="2400" dirty="0"/>
              <a:t>Enhanced by strategic co-location </a:t>
            </a:r>
            <a:br>
              <a:rPr lang="en-US" sz="2400" dirty="0"/>
            </a:br>
            <a:r>
              <a:rPr lang="en-US" sz="2400" dirty="0"/>
              <a:t>with trust and identity events</a:t>
            </a:r>
          </a:p>
          <a:p>
            <a:endParaRPr lang="en-US" sz="2400" dirty="0"/>
          </a:p>
          <a:p>
            <a:pPr marL="0" indent="0">
              <a:buNone/>
            </a:pPr>
            <a:r>
              <a:rPr lang="en-US" sz="2400" dirty="0"/>
              <a:t>Impact on accessibility of the AAI infrastructure for </a:t>
            </a:r>
            <a:r>
              <a:rPr lang="en-US" sz="2400" i="1" dirty="0"/>
              <a:t>user communities</a:t>
            </a:r>
            <a:r>
              <a:rPr lang="en-US" sz="2400" dirty="0"/>
              <a:t> </a:t>
            </a:r>
          </a:p>
          <a:p>
            <a:r>
              <a:rPr lang="en-US" sz="2400" dirty="0"/>
              <a:t>by identifying inconsistencies in access management and policy, and </a:t>
            </a:r>
          </a:p>
          <a:p>
            <a:r>
              <a:rPr lang="en-US" sz="2400" dirty="0"/>
              <a:t>co-creating the architecture &amp; getting researcher reflection early for proposed solutions</a:t>
            </a:r>
          </a:p>
          <a:p>
            <a:pPr marL="0" indent="0">
              <a:buNone/>
            </a:pPr>
            <a:r>
              <a:rPr lang="en-US" sz="2400" b="1" i="1" dirty="0"/>
              <a:t>‘Copenhagen, Boston, Reading, Denver, Amsterdam, …’</a:t>
            </a:r>
          </a:p>
        </p:txBody>
      </p:sp>
      <p:sp>
        <p:nvSpPr>
          <p:cNvPr id="3" name="Slide Number Placeholder 2"/>
          <p:cNvSpPr>
            <a:spLocks noGrp="1"/>
          </p:cNvSpPr>
          <p:nvPr>
            <p:ph type="sldNum" sz="quarter" idx="12"/>
          </p:nvPr>
        </p:nvSpPr>
        <p:spPr/>
        <p:txBody>
          <a:bodyPr/>
          <a:lstStyle/>
          <a:p>
            <a:fld id="{6F576E6A-F32A-4612-884C-86870357C6B4}" type="slidenum">
              <a:rPr lang="en-GB" smtClean="0"/>
              <a:pPr/>
              <a:t>24</a:t>
            </a:fld>
            <a:endParaRPr lang="en-GB"/>
          </a:p>
        </p:txBody>
      </p:sp>
      <p:sp>
        <p:nvSpPr>
          <p:cNvPr id="4" name="Title 3"/>
          <p:cNvSpPr>
            <a:spLocks noGrp="1"/>
          </p:cNvSpPr>
          <p:nvPr>
            <p:ph type="title"/>
          </p:nvPr>
        </p:nvSpPr>
        <p:spPr/>
        <p:txBody>
          <a:bodyPr/>
          <a:lstStyle/>
          <a:p>
            <a:r>
              <a:rPr lang="en-GB" dirty="0"/>
              <a:t>In the end, it’s all about enabling research: </a:t>
            </a:r>
            <a:br>
              <a:rPr lang="en-GB" dirty="0"/>
            </a:br>
            <a:r>
              <a:rPr lang="en-GB" dirty="0"/>
              <a:t>FIM4R &amp; collaboration are our driving factors</a:t>
            </a:r>
          </a:p>
        </p:txBody>
      </p:sp>
      <p:pic>
        <p:nvPicPr>
          <p:cNvPr id="5" name="Picture 4"/>
          <p:cNvPicPr>
            <a:picLocks noChangeAspect="1"/>
          </p:cNvPicPr>
          <p:nvPr/>
        </p:nvPicPr>
        <p:blipFill>
          <a:blip r:embed="rId2"/>
          <a:stretch>
            <a:fillRect/>
          </a:stretch>
        </p:blipFill>
        <p:spPr>
          <a:xfrm>
            <a:off x="6928068" y="1953912"/>
            <a:ext cx="4644764" cy="2464066"/>
          </a:xfrm>
          <a:prstGeom prst="rect">
            <a:avLst/>
          </a:prstGeom>
        </p:spPr>
      </p:pic>
    </p:spTree>
    <p:extLst>
      <p:ext uri="{BB962C8B-B14F-4D97-AF65-F5344CB8AC3E}">
        <p14:creationId xmlns:p14="http://schemas.microsoft.com/office/powerpoint/2010/main" val="29262482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25</a:t>
            </a:fld>
            <a:endParaRPr lang="en-GB"/>
          </a:p>
        </p:txBody>
      </p:sp>
      <p:sp>
        <p:nvSpPr>
          <p:cNvPr id="5" name="Title 4"/>
          <p:cNvSpPr>
            <a:spLocks noGrp="1"/>
          </p:cNvSpPr>
          <p:nvPr>
            <p:ph type="title"/>
          </p:nvPr>
        </p:nvSpPr>
        <p:spPr>
          <a:xfrm>
            <a:off x="4762499" y="74649"/>
            <a:ext cx="5305233" cy="1325563"/>
          </a:xfrm>
        </p:spPr>
        <p:txBody>
          <a:bodyPr/>
          <a:lstStyle/>
          <a:p>
            <a:r>
              <a:rPr lang="en-GB" dirty="0"/>
              <a:t>The AARC Policy Tree …</a:t>
            </a:r>
          </a:p>
        </p:txBody>
      </p:sp>
      <p:sp>
        <p:nvSpPr>
          <p:cNvPr id="2" name="Content Placeholder 1"/>
          <p:cNvSpPr>
            <a:spLocks noGrp="1"/>
          </p:cNvSpPr>
          <p:nvPr>
            <p:ph idx="4294967295"/>
          </p:nvPr>
        </p:nvSpPr>
        <p:spPr>
          <a:xfrm>
            <a:off x="455646" y="4223657"/>
            <a:ext cx="10453654" cy="1538514"/>
          </a:xfrm>
        </p:spPr>
        <p:txBody>
          <a:bodyPr>
            <a:normAutofit/>
          </a:bodyPr>
          <a:lstStyle/>
          <a:p>
            <a:pPr marL="0" indent="0">
              <a:buNone/>
            </a:pPr>
            <a:r>
              <a:rPr lang="en-US" sz="3200" b="1" dirty="0">
                <a:solidFill>
                  <a:srgbClr val="F6791C"/>
                </a:solidFill>
              </a:rPr>
              <a:t>Everyone will sit under their AARC TREE, </a:t>
            </a:r>
            <a:br>
              <a:rPr lang="en-US" sz="3200" b="1" dirty="0">
                <a:solidFill>
                  <a:srgbClr val="F6791C"/>
                </a:solidFill>
              </a:rPr>
            </a:br>
            <a:r>
              <a:rPr lang="en-US" sz="3200" b="1" dirty="0">
                <a:solidFill>
                  <a:srgbClr val="F6791C"/>
                </a:solidFill>
              </a:rPr>
              <a:t>and no one will make them afraid</a:t>
            </a:r>
            <a:endParaRPr lang="en-GB" sz="3200" b="1" dirty="0">
              <a:solidFill>
                <a:srgbClr val="F6791C"/>
              </a:solidFill>
            </a:endParaRPr>
          </a:p>
        </p:txBody>
      </p:sp>
      <p:pic>
        <p:nvPicPr>
          <p:cNvPr id="6" name="Picture 5"/>
          <p:cNvPicPr>
            <a:picLocks noChangeAspect="1"/>
          </p:cNvPicPr>
          <p:nvPr/>
        </p:nvPicPr>
        <p:blipFill>
          <a:blip r:embed="rId2"/>
          <a:stretch>
            <a:fillRect/>
          </a:stretch>
        </p:blipFill>
        <p:spPr>
          <a:xfrm>
            <a:off x="455647" y="455329"/>
            <a:ext cx="4152960" cy="3265772"/>
          </a:xfrm>
          <a:prstGeom prst="rect">
            <a:avLst/>
          </a:prstGeom>
        </p:spPr>
      </p:pic>
    </p:spTree>
    <p:extLst>
      <p:ext uri="{BB962C8B-B14F-4D97-AF65-F5344CB8AC3E}">
        <p14:creationId xmlns:p14="http://schemas.microsoft.com/office/powerpoint/2010/main" val="1875049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normAutofit/>
          </a:bodyPr>
          <a:lstStyle/>
          <a:p>
            <a:r>
              <a:rPr lang="en-GB" dirty="0"/>
              <a:t>davidg@nikhef.nl</a:t>
            </a:r>
          </a:p>
        </p:txBody>
      </p:sp>
    </p:spTree>
    <p:extLst>
      <p:ext uri="{BB962C8B-B14F-4D97-AF65-F5344CB8AC3E}">
        <p14:creationId xmlns:p14="http://schemas.microsoft.com/office/powerpoint/2010/main" val="441920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439332"/>
            <a:ext cx="10909300" cy="4966687"/>
          </a:xfrm>
        </p:spPr>
        <p:txBody>
          <a:bodyPr>
            <a:normAutofit lnSpcReduction="10000"/>
          </a:bodyPr>
          <a:lstStyle/>
          <a:p>
            <a:pPr marL="0" indent="0">
              <a:lnSpc>
                <a:spcPct val="110000"/>
              </a:lnSpc>
              <a:buNone/>
            </a:pPr>
            <a:r>
              <a:rPr lang="en-US" sz="2000" b="1" dirty="0"/>
              <a:t>Infrastructure alignment and policy </a:t>
            </a:r>
            <a:r>
              <a:rPr lang="en-GB" sz="2000" b="1" dirty="0"/>
              <a:t>harmonisation: ‘helping out the proxy’</a:t>
            </a:r>
            <a:endParaRPr lang="en-GB" sz="2000" dirty="0"/>
          </a:p>
          <a:p>
            <a:pPr>
              <a:lnSpc>
                <a:spcPct val="110000"/>
              </a:lnSpc>
            </a:pPr>
            <a:r>
              <a:rPr lang="en-US" sz="2000" b="1" dirty="0">
                <a:solidFill>
                  <a:srgbClr val="F6791C"/>
                </a:solidFill>
              </a:rPr>
              <a:t>Operational Trust </a:t>
            </a:r>
            <a:r>
              <a:rPr lang="en-US" sz="2000" dirty="0">
                <a:solidFill>
                  <a:srgbClr val="F6791C"/>
                </a:solidFill>
              </a:rPr>
              <a:t>for Community and Infrastructure BPA Proxies</a:t>
            </a:r>
          </a:p>
          <a:p>
            <a:pPr>
              <a:lnSpc>
                <a:spcPct val="110000"/>
              </a:lnSpc>
            </a:pPr>
            <a:r>
              <a:rPr lang="en-US" sz="2000" dirty="0">
                <a:solidFill>
                  <a:srgbClr val="F6791C"/>
                </a:solidFill>
              </a:rPr>
              <a:t>Increase acceptance of research proxies by identity providers through </a:t>
            </a:r>
            <a:r>
              <a:rPr lang="en-US" sz="2000" b="1" dirty="0">
                <a:solidFill>
                  <a:srgbClr val="F6791C"/>
                </a:solidFill>
              </a:rPr>
              <a:t>common baselines</a:t>
            </a:r>
          </a:p>
          <a:p>
            <a:pPr>
              <a:lnSpc>
                <a:spcPct val="110000"/>
              </a:lnSpc>
            </a:pPr>
            <a:r>
              <a:rPr lang="en-US" sz="2000" dirty="0">
                <a:solidFill>
                  <a:srgbClr val="F6791C"/>
                </a:solidFill>
              </a:rPr>
              <a:t>Review infrastructure models for </a:t>
            </a:r>
            <a:r>
              <a:rPr lang="en-US" sz="2000" b="1" dirty="0">
                <a:solidFill>
                  <a:srgbClr val="F6791C"/>
                </a:solidFill>
              </a:rPr>
              <a:t>coordinated AUP, T&amp;C, and privacy notices</a:t>
            </a:r>
            <a:r>
              <a:rPr lang="en-US" sz="2000" dirty="0">
                <a:solidFill>
                  <a:srgbClr val="F6791C"/>
                </a:solidFill>
              </a:rPr>
              <a:t>, improving </a:t>
            </a:r>
            <a:br>
              <a:rPr lang="en-US" sz="2000" dirty="0">
                <a:solidFill>
                  <a:srgbClr val="F6791C"/>
                </a:solidFill>
              </a:rPr>
            </a:br>
            <a:r>
              <a:rPr lang="en-US" sz="2000" dirty="0">
                <a:solidFill>
                  <a:srgbClr val="F6791C"/>
                </a:solidFill>
              </a:rPr>
              <a:t>cross-infrastructure user experience (users need to click only once)</a:t>
            </a:r>
          </a:p>
          <a:p>
            <a:pPr marL="0" indent="0">
              <a:lnSpc>
                <a:spcPct val="110000"/>
              </a:lnSpc>
              <a:buNone/>
            </a:pPr>
            <a:br>
              <a:rPr lang="en-US" sz="2000" b="1" dirty="0"/>
            </a:br>
            <a:r>
              <a:rPr lang="en-US" sz="2000" b="1" dirty="0"/>
              <a:t>User-centric trust alignment and policy harmonization: ‘helping out the community’</a:t>
            </a:r>
            <a:endParaRPr lang="en-US" sz="2000" dirty="0"/>
          </a:p>
          <a:p>
            <a:pPr>
              <a:lnSpc>
                <a:spcPct val="110000"/>
              </a:lnSpc>
            </a:pPr>
            <a:r>
              <a:rPr lang="en-US" sz="2000" dirty="0">
                <a:solidFill>
                  <a:srgbClr val="F6791C"/>
                </a:solidFill>
              </a:rPr>
              <a:t>Lightweight community management policy template</a:t>
            </a:r>
          </a:p>
          <a:p>
            <a:pPr>
              <a:lnSpc>
                <a:spcPct val="110000"/>
              </a:lnSpc>
            </a:pPr>
            <a:r>
              <a:rPr lang="en-US" sz="2000" dirty="0">
                <a:solidFill>
                  <a:srgbClr val="F6791C"/>
                </a:solidFill>
              </a:rPr>
              <a:t>Guideline on cross-sectoral trust in novel federated access models</a:t>
            </a:r>
          </a:p>
          <a:p>
            <a:pPr>
              <a:lnSpc>
                <a:spcPct val="110000"/>
              </a:lnSpc>
            </a:pPr>
            <a:r>
              <a:rPr lang="en-US" sz="2000" dirty="0">
                <a:solidFill>
                  <a:srgbClr val="F6791C"/>
                </a:solidFill>
              </a:rPr>
              <a:t>Assurance in research services through (</a:t>
            </a:r>
            <a:r>
              <a:rPr lang="en-US" sz="2000" dirty="0" err="1">
                <a:solidFill>
                  <a:srgbClr val="F6791C"/>
                </a:solidFill>
              </a:rPr>
              <a:t>eIDAS</a:t>
            </a:r>
            <a:r>
              <a:rPr lang="en-US" sz="2000" dirty="0">
                <a:solidFill>
                  <a:srgbClr val="F6791C"/>
                </a:solidFill>
              </a:rPr>
              <a:t>) public identity assertion</a:t>
            </a:r>
          </a:p>
          <a:p>
            <a:pPr marL="0" indent="0">
              <a:lnSpc>
                <a:spcPct val="110000"/>
              </a:lnSpc>
              <a:buNone/>
            </a:pPr>
            <a:br>
              <a:rPr lang="en-US" sz="2000" dirty="0">
                <a:solidFill>
                  <a:srgbClr val="003F5E"/>
                </a:solidFill>
              </a:rPr>
            </a:br>
            <a:r>
              <a:rPr lang="en-US" sz="2000" dirty="0">
                <a:solidFill>
                  <a:srgbClr val="003F5E"/>
                </a:solidFill>
              </a:rPr>
              <a:t>Anchored in the researcher user communities by </a:t>
            </a:r>
            <a:r>
              <a:rPr lang="en-US" sz="2000" b="1" dirty="0">
                <a:solidFill>
                  <a:srgbClr val="003F5E"/>
                </a:solidFill>
              </a:rPr>
              <a:t>co-creation with FIM4R</a:t>
            </a:r>
            <a:endParaRPr lang="en-US" sz="2000" dirty="0">
              <a:solidFill>
                <a:srgbClr val="003F5E"/>
              </a:solidFill>
            </a:endParaRPr>
          </a:p>
        </p:txBody>
      </p:sp>
      <p:sp>
        <p:nvSpPr>
          <p:cNvPr id="3" name="Slide Number Placeholder 2"/>
          <p:cNvSpPr>
            <a:spLocks noGrp="1"/>
          </p:cNvSpPr>
          <p:nvPr>
            <p:ph type="sldNum" sz="quarter" idx="12"/>
          </p:nvPr>
        </p:nvSpPr>
        <p:spPr/>
        <p:txBody>
          <a:bodyPr/>
          <a:lstStyle/>
          <a:p>
            <a:fld id="{6F576E6A-F32A-4612-884C-86870357C6B4}" type="slidenum">
              <a:rPr lang="en-GB" smtClean="0"/>
              <a:pPr/>
              <a:t>3</a:t>
            </a:fld>
            <a:endParaRPr lang="en-GB"/>
          </a:p>
        </p:txBody>
      </p:sp>
      <p:sp>
        <p:nvSpPr>
          <p:cNvPr id="4" name="Title 3"/>
          <p:cNvSpPr>
            <a:spLocks noGrp="1"/>
          </p:cNvSpPr>
          <p:nvPr>
            <p:ph type="title"/>
          </p:nvPr>
        </p:nvSpPr>
        <p:spPr/>
        <p:txBody>
          <a:bodyPr/>
          <a:lstStyle/>
          <a:p>
            <a:r>
              <a:rPr lang="en-GB" dirty="0"/>
              <a:t>Two-pronged approach for policy and good practice for AARC BPA 2025</a:t>
            </a:r>
            <a:r>
              <a:rPr lang="en-GB" baseline="30000" dirty="0"/>
              <a:t>+</a:t>
            </a:r>
          </a:p>
        </p:txBody>
      </p:sp>
      <p:sp>
        <p:nvSpPr>
          <p:cNvPr id="11" name="Rectangle 10"/>
          <p:cNvSpPr/>
          <p:nvPr/>
        </p:nvSpPr>
        <p:spPr>
          <a:xfrm>
            <a:off x="444502" y="1439332"/>
            <a:ext cx="11643030" cy="21334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455646" y="3816151"/>
            <a:ext cx="11643030" cy="18155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Group 14"/>
          <p:cNvGrpSpPr/>
          <p:nvPr/>
        </p:nvGrpSpPr>
        <p:grpSpPr>
          <a:xfrm>
            <a:off x="10324154" y="2933400"/>
            <a:ext cx="1491050" cy="1662098"/>
            <a:chOff x="10324154" y="2933400"/>
            <a:chExt cx="1491050" cy="1662098"/>
          </a:xfrm>
        </p:grpSpPr>
        <p:pic>
          <p:nvPicPr>
            <p:cNvPr id="6" name="Picture 5"/>
            <p:cNvPicPr>
              <a:picLocks noChangeAspect="1"/>
            </p:cNvPicPr>
            <p:nvPr/>
          </p:nvPicPr>
          <p:blipFill>
            <a:blip r:embed="rId2"/>
            <a:stretch>
              <a:fillRect/>
            </a:stretch>
          </p:blipFill>
          <p:spPr>
            <a:xfrm>
              <a:off x="10659400" y="2933400"/>
              <a:ext cx="851004" cy="1357298"/>
            </a:xfrm>
            <a:prstGeom prst="rect">
              <a:avLst/>
            </a:prstGeom>
            <a:ln>
              <a:solidFill>
                <a:srgbClr val="F6791C"/>
              </a:solidFill>
            </a:ln>
            <a:effectLst>
              <a:glow rad="101600">
                <a:srgbClr val="F6791C">
                  <a:alpha val="60000"/>
                </a:srgbClr>
              </a:glow>
            </a:effectLst>
          </p:spPr>
        </p:pic>
        <p:pic>
          <p:nvPicPr>
            <p:cNvPr id="13" name="Picture 12"/>
            <p:cNvPicPr>
              <a:picLocks noChangeAspect="1"/>
            </p:cNvPicPr>
            <p:nvPr/>
          </p:nvPicPr>
          <p:blipFill>
            <a:blip r:embed="rId2"/>
            <a:stretch>
              <a:fillRect/>
            </a:stretch>
          </p:blipFill>
          <p:spPr>
            <a:xfrm>
              <a:off x="10811800" y="3085800"/>
              <a:ext cx="851004" cy="1357298"/>
            </a:xfrm>
            <a:prstGeom prst="rect">
              <a:avLst/>
            </a:prstGeom>
            <a:ln>
              <a:solidFill>
                <a:srgbClr val="F6791C"/>
              </a:solidFill>
            </a:ln>
            <a:effectLst>
              <a:glow rad="101600">
                <a:srgbClr val="F6791C">
                  <a:alpha val="60000"/>
                </a:srgbClr>
              </a:glow>
            </a:effectLst>
          </p:spPr>
        </p:pic>
        <p:pic>
          <p:nvPicPr>
            <p:cNvPr id="14" name="Picture 13"/>
            <p:cNvPicPr>
              <a:picLocks noChangeAspect="1"/>
            </p:cNvPicPr>
            <p:nvPr/>
          </p:nvPicPr>
          <p:blipFill>
            <a:blip r:embed="rId2"/>
            <a:stretch>
              <a:fillRect/>
            </a:stretch>
          </p:blipFill>
          <p:spPr>
            <a:xfrm>
              <a:off x="10964200" y="3238200"/>
              <a:ext cx="851004" cy="1357298"/>
            </a:xfrm>
            <a:prstGeom prst="rect">
              <a:avLst/>
            </a:prstGeom>
            <a:ln>
              <a:solidFill>
                <a:srgbClr val="F6791C"/>
              </a:solidFill>
            </a:ln>
            <a:effectLst>
              <a:glow rad="101600">
                <a:srgbClr val="F6791C">
                  <a:alpha val="60000"/>
                </a:srgbClr>
              </a:glo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4154" y="3481562"/>
              <a:ext cx="1040792" cy="671311"/>
            </a:xfrm>
            <a:prstGeom prst="rect">
              <a:avLst/>
            </a:prstGeom>
          </p:spPr>
        </p:pic>
      </p:gr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91537" y="5855265"/>
            <a:ext cx="1186730" cy="327182"/>
          </a:xfrm>
          <a:prstGeom prst="rect">
            <a:avLst/>
          </a:prstGeom>
        </p:spPr>
      </p:pic>
    </p:spTree>
    <p:extLst>
      <p:ext uri="{BB962C8B-B14F-4D97-AF65-F5344CB8AC3E}">
        <p14:creationId xmlns:p14="http://schemas.microsoft.com/office/powerpoint/2010/main" val="3456192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1C3749-302B-989E-E62B-B132078EFBB2}"/>
              </a:ext>
            </a:extLst>
          </p:cNvPr>
          <p:cNvPicPr>
            <a:picLocks noChangeAspect="1"/>
          </p:cNvPicPr>
          <p:nvPr/>
        </p:nvPicPr>
        <p:blipFill>
          <a:blip r:embed="rId2"/>
          <a:stretch>
            <a:fillRect/>
          </a:stretch>
        </p:blipFill>
        <p:spPr>
          <a:xfrm>
            <a:off x="455645" y="2356888"/>
            <a:ext cx="3952862" cy="3160425"/>
          </a:xfrm>
          <a:prstGeom prst="rect">
            <a:avLst/>
          </a:prstGeom>
        </p:spPr>
      </p:pic>
      <p:sp>
        <p:nvSpPr>
          <p:cNvPr id="10" name="Content Placeholder 9"/>
          <p:cNvSpPr>
            <a:spLocks noGrp="1"/>
          </p:cNvSpPr>
          <p:nvPr>
            <p:ph idx="1"/>
          </p:nvPr>
        </p:nvSpPr>
        <p:spPr>
          <a:xfrm>
            <a:off x="4908348" y="2367898"/>
            <a:ext cx="6828007" cy="3394548"/>
          </a:xfrm>
        </p:spPr>
        <p:txBody>
          <a:bodyPr>
            <a:normAutofit/>
          </a:bodyPr>
          <a:lstStyle/>
          <a:p>
            <a:pPr marL="0" indent="0">
              <a:buNone/>
            </a:pPr>
            <a:r>
              <a:rPr lang="en-GB" sz="1800" dirty="0"/>
              <a:t>From the AARC2 infrastructure-oriented Policy Development Kit to </a:t>
            </a:r>
            <a:br>
              <a:rPr lang="en-GB" sz="1800" dirty="0"/>
            </a:br>
            <a:endParaRPr lang="en-GB" sz="1800" dirty="0"/>
          </a:p>
          <a:p>
            <a:pPr marL="0" indent="0" algn="ctr">
              <a:buNone/>
            </a:pPr>
            <a:r>
              <a:rPr lang="en-GB" sz="2000" b="1" dirty="0"/>
              <a:t>a </a:t>
            </a:r>
            <a:r>
              <a:rPr lang="en-GB" sz="2000" b="1" i="1" dirty="0"/>
              <a:t>simpler</a:t>
            </a:r>
            <a:r>
              <a:rPr lang="en-GB" sz="2000" b="1" dirty="0"/>
              <a:t> and </a:t>
            </a:r>
            <a:r>
              <a:rPr lang="en-GB" sz="2000" b="1" i="1" dirty="0"/>
              <a:t>deployment-oriented</a:t>
            </a:r>
            <a:br>
              <a:rPr lang="en-GB" sz="2000" b="1" i="1" dirty="0"/>
            </a:br>
            <a:r>
              <a:rPr lang="en-GB" sz="2000" b="1" dirty="0"/>
              <a:t>Policy, Process, and Procedure Development Kit version 2</a:t>
            </a:r>
          </a:p>
          <a:p>
            <a:r>
              <a:rPr lang="en-GB" sz="1800" dirty="0"/>
              <a:t>comprehensive review of existing policy suite to reduce complexity</a:t>
            </a:r>
          </a:p>
          <a:p>
            <a:r>
              <a:rPr lang="en-GB" sz="1800" dirty="0"/>
              <a:t>input from national research infrastructures and EOSC nodes, </a:t>
            </a:r>
            <a:br>
              <a:rPr lang="en-GB" sz="1800" dirty="0"/>
            </a:br>
            <a:r>
              <a:rPr lang="en-GB" sz="1800" dirty="0"/>
              <a:t>but not </a:t>
            </a:r>
            <a:r>
              <a:rPr lang="en-GB" sz="1800" i="1" dirty="0"/>
              <a:t>only </a:t>
            </a:r>
            <a:r>
              <a:rPr lang="en-GB" sz="1800" dirty="0"/>
              <a:t>in Europe but e.g. also Australia</a:t>
            </a:r>
          </a:p>
          <a:p>
            <a:r>
              <a:rPr lang="en-GB" sz="1800" dirty="0"/>
              <a:t>leverage the works we co-created with REFEDS and EOSC</a:t>
            </a:r>
          </a:p>
        </p:txBody>
      </p:sp>
      <p:sp>
        <p:nvSpPr>
          <p:cNvPr id="3" name="Slide Number Placeholder 2"/>
          <p:cNvSpPr>
            <a:spLocks noGrp="1"/>
          </p:cNvSpPr>
          <p:nvPr>
            <p:ph type="sldNum" sz="quarter" idx="12"/>
          </p:nvPr>
        </p:nvSpPr>
        <p:spPr/>
        <p:txBody>
          <a:bodyPr/>
          <a:lstStyle/>
          <a:p>
            <a:fld id="{6F576E6A-F32A-4612-884C-86870357C6B4}" type="slidenum">
              <a:rPr lang="en-GB" smtClean="0"/>
              <a:pPr/>
              <a:t>4</a:t>
            </a:fld>
            <a:endParaRPr lang="en-GB"/>
          </a:p>
        </p:txBody>
      </p:sp>
      <p:sp>
        <p:nvSpPr>
          <p:cNvPr id="4" name="Title 3"/>
          <p:cNvSpPr>
            <a:spLocks noGrp="1"/>
          </p:cNvSpPr>
          <p:nvPr>
            <p:ph type="title"/>
          </p:nvPr>
        </p:nvSpPr>
        <p:spPr/>
        <p:txBody>
          <a:bodyPr/>
          <a:lstStyle/>
          <a:p>
            <a:r>
              <a:rPr lang="en-GB" dirty="0"/>
              <a:t>Developing the </a:t>
            </a:r>
            <a:r>
              <a:rPr lang="en-US" dirty="0"/>
              <a:t>Trust framework, guidelines and best practice </a:t>
            </a:r>
            <a:br>
              <a:rPr lang="en-US" dirty="0"/>
            </a:br>
            <a:r>
              <a:rPr lang="en-US" dirty="0"/>
              <a:t>for BPA proxies and interaction with research services</a:t>
            </a:r>
            <a:endParaRPr lang="en-GB" dirty="0"/>
          </a:p>
        </p:txBody>
      </p:sp>
      <p:sp>
        <p:nvSpPr>
          <p:cNvPr id="5" name="Text Placeholder 5"/>
          <p:cNvSpPr txBox="1">
            <a:spLocks/>
          </p:cNvSpPr>
          <p:nvPr/>
        </p:nvSpPr>
        <p:spPr>
          <a:xfrm>
            <a:off x="480708" y="6007579"/>
            <a:ext cx="8667750" cy="473388"/>
          </a:xfrm>
          <a:prstGeom prst="rect">
            <a:avLst/>
          </a:prstGeom>
        </p:spPr>
        <p:txBody>
          <a:bodyPr/>
          <a:lstStyle>
            <a:lvl1pPr marL="171450" indent="-171450" algn="l" defTabSz="685800" rtl="0" eaLnBrk="1" latinLnBrk="0" hangingPunct="1">
              <a:lnSpc>
                <a:spcPct val="100000"/>
              </a:lnSpc>
              <a:spcBef>
                <a:spcPts val="750"/>
              </a:spcBef>
              <a:spcAft>
                <a:spcPts val="300"/>
              </a:spcAft>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1800" dirty="0">
                <a:solidFill>
                  <a:srgbClr val="F6791C"/>
                </a:solidFill>
              </a:rPr>
              <a:t>https://aarc-community.org/policies/policy-development-kit/</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1465" y="2495791"/>
            <a:ext cx="2327918" cy="1501507"/>
          </a:xfrm>
          <a:prstGeom prst="rect">
            <a:avLst/>
          </a:prstGeom>
        </p:spPr>
      </p:pic>
      <p:sp>
        <p:nvSpPr>
          <p:cNvPr id="12" name="Rectangle 11"/>
          <p:cNvSpPr/>
          <p:nvPr/>
        </p:nvSpPr>
        <p:spPr>
          <a:xfrm>
            <a:off x="455645" y="1340687"/>
            <a:ext cx="11498931" cy="769441"/>
          </a:xfrm>
          <a:prstGeom prst="rect">
            <a:avLst/>
          </a:prstGeom>
          <a:solidFill>
            <a:srgbClr val="FFFFFF"/>
          </a:solidFill>
          <a:ln>
            <a:solidFill>
              <a:srgbClr val="003F5E"/>
            </a:solidFill>
          </a:ln>
        </p:spPr>
        <p:txBody>
          <a:bodyPr wrap="square">
            <a:spAutoFit/>
          </a:bodyPr>
          <a:lstStyle/>
          <a:p>
            <a:r>
              <a:rPr lang="en-GB" sz="2200" b="1" i="1" dirty="0">
                <a:solidFill>
                  <a:srgbClr val="003F5E"/>
                </a:solidFill>
              </a:rPr>
              <a:t>minimise the number of divergent policies</a:t>
            </a:r>
            <a:br>
              <a:rPr lang="en-GB" sz="2200" b="1" i="1" dirty="0">
                <a:solidFill>
                  <a:srgbClr val="003F5E"/>
                </a:solidFill>
              </a:rPr>
            </a:br>
            <a:r>
              <a:rPr lang="en-GB" sz="2200" b="1" i="1" dirty="0">
                <a:solidFill>
                  <a:srgbClr val="003F5E"/>
                </a:solidFill>
              </a:rPr>
              <a:t>empower identity providers, service providers, user communities to rely on interoperable policies</a:t>
            </a:r>
          </a:p>
        </p:txBody>
      </p:sp>
    </p:spTree>
    <p:extLst>
      <p:ext uri="{BB962C8B-B14F-4D97-AF65-F5344CB8AC3E}">
        <p14:creationId xmlns:p14="http://schemas.microsoft.com/office/powerpoint/2010/main" val="601837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5</a:t>
            </a:fld>
            <a:endParaRPr lang="en-GB"/>
          </a:p>
        </p:txBody>
      </p:sp>
      <p:sp>
        <p:nvSpPr>
          <p:cNvPr id="4" name="Title 3"/>
          <p:cNvSpPr>
            <a:spLocks noGrp="1"/>
          </p:cNvSpPr>
          <p:nvPr>
            <p:ph type="title"/>
          </p:nvPr>
        </p:nvSpPr>
        <p:spPr/>
        <p:txBody>
          <a:bodyPr/>
          <a:lstStyle/>
          <a:p>
            <a:r>
              <a:rPr lang="en-GB" dirty="0"/>
              <a:t>Building the trust framework: development of the new </a:t>
            </a:r>
            <a:r>
              <a:rPr lang="en-GB" i="1" dirty="0"/>
              <a:t>full </a:t>
            </a:r>
            <a:r>
              <a:rPr lang="en-GB" dirty="0"/>
              <a:t>PDK structure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079" y="1400212"/>
            <a:ext cx="9056654" cy="4846675"/>
          </a:xfrm>
          <a:prstGeom prst="rect">
            <a:avLst/>
          </a:prstGeom>
        </p:spPr>
      </p:pic>
      <p:sp>
        <p:nvSpPr>
          <p:cNvPr id="2" name="TextBox 1">
            <a:extLst>
              <a:ext uri="{FF2B5EF4-FFF2-40B4-BE49-F238E27FC236}">
                <a16:creationId xmlns:a16="http://schemas.microsoft.com/office/drawing/2014/main" id="{67DDB8E4-8385-A73F-50E5-761679FA2597}"/>
              </a:ext>
            </a:extLst>
          </p:cNvPr>
          <p:cNvSpPr txBox="1"/>
          <p:nvPr/>
        </p:nvSpPr>
        <p:spPr>
          <a:xfrm>
            <a:off x="8864331" y="59518"/>
            <a:ext cx="1656673" cy="461665"/>
          </a:xfrm>
          <a:prstGeom prst="rect">
            <a:avLst/>
          </a:prstGeom>
          <a:noFill/>
          <a:ln w="28575">
            <a:solidFill>
              <a:schemeClr val="accent2"/>
            </a:solidFill>
          </a:ln>
        </p:spPr>
        <p:txBody>
          <a:bodyPr wrap="square" rtlCol="0">
            <a:spAutoFit/>
          </a:bodyPr>
          <a:lstStyle/>
          <a:p>
            <a:pPr algn="ctr"/>
            <a:r>
              <a:rPr lang="en-GB" sz="2400" b="1" dirty="0">
                <a:solidFill>
                  <a:schemeClr val="accent2"/>
                </a:solidFill>
              </a:rPr>
              <a:t>AARC-I082</a:t>
            </a:r>
          </a:p>
        </p:txBody>
      </p:sp>
    </p:spTree>
    <p:extLst>
      <p:ext uri="{BB962C8B-B14F-4D97-AF65-F5344CB8AC3E}">
        <p14:creationId xmlns:p14="http://schemas.microsoft.com/office/powerpoint/2010/main" val="513368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CFFC72C-013D-AF59-2457-FECCE5F5936B}"/>
              </a:ext>
            </a:extLst>
          </p:cNvPr>
          <p:cNvSpPr>
            <a:spLocks noGrp="1"/>
          </p:cNvSpPr>
          <p:nvPr>
            <p:ph idx="1"/>
          </p:nvPr>
        </p:nvSpPr>
        <p:spPr>
          <a:xfrm>
            <a:off x="444502" y="1857983"/>
            <a:ext cx="11257872" cy="4318983"/>
          </a:xfrm>
        </p:spPr>
        <p:txBody>
          <a:bodyPr/>
          <a:lstStyle/>
          <a:p>
            <a:r>
              <a:rPr lang="en-GB" dirty="0"/>
              <a:t>Previous PDK policies targeted primarily at </a:t>
            </a:r>
            <a:r>
              <a:rPr lang="en-GB" i="1" dirty="0"/>
              <a:t>infrastructure AAIs</a:t>
            </a:r>
            <a:r>
              <a:rPr lang="en-GB" dirty="0"/>
              <a:t> </a:t>
            </a:r>
            <a:br>
              <a:rPr lang="en-GB" dirty="0"/>
            </a:br>
            <a:r>
              <a:rPr lang="en-GB" dirty="0"/>
              <a:t>and at </a:t>
            </a:r>
            <a:r>
              <a:rPr lang="en-GB" i="1" dirty="0"/>
              <a:t>operators </a:t>
            </a:r>
            <a:r>
              <a:rPr lang="en-GB" dirty="0"/>
              <a:t>of the few multi-community AAIs</a:t>
            </a:r>
          </a:p>
          <a:p>
            <a:r>
              <a:rPr lang="en-GB" dirty="0"/>
              <a:t>BPA2025 identifies platform layers, and AAI platform </a:t>
            </a:r>
            <a:r>
              <a:rPr lang="en-GB" i="1" dirty="0"/>
              <a:t>operators</a:t>
            </a:r>
            <a:r>
              <a:rPr lang="en-GB" dirty="0"/>
              <a:t> </a:t>
            </a:r>
            <a:br>
              <a:rPr lang="en-GB" dirty="0"/>
            </a:br>
            <a:r>
              <a:rPr lang="en-GB" dirty="0"/>
              <a:t>serving many collaborations and infrastructures with a common layer are a key player today</a:t>
            </a:r>
          </a:p>
          <a:p>
            <a:r>
              <a:rPr lang="en-GB" dirty="0"/>
              <a:t>A ‘trusted proxy operator’ can now be either self-hosted or used ‘as a service’</a:t>
            </a:r>
          </a:p>
          <a:p>
            <a:endParaRPr lang="en-GB" dirty="0"/>
          </a:p>
          <a:p>
            <a:pPr marL="0" indent="0">
              <a:buNone/>
            </a:pPr>
            <a:r>
              <a:rPr lang="en-GB" b="1" dirty="0"/>
              <a:t>	This has changed the policy landscape:</a:t>
            </a:r>
            <a:br>
              <a:rPr lang="en-GB" b="1" dirty="0"/>
            </a:br>
            <a:r>
              <a:rPr lang="en-GB" b="1" dirty="0"/>
              <a:t>	the more complex policy implementations can now be ‘sourced’ from trusted providers</a:t>
            </a:r>
          </a:p>
        </p:txBody>
      </p:sp>
      <p:sp>
        <p:nvSpPr>
          <p:cNvPr id="2" name="Slide Number Placeholder 1">
            <a:extLst>
              <a:ext uri="{FF2B5EF4-FFF2-40B4-BE49-F238E27FC236}">
                <a16:creationId xmlns:a16="http://schemas.microsoft.com/office/drawing/2014/main" id="{5F419B1F-CD04-5383-2C9C-D59D97C45F32}"/>
              </a:ext>
            </a:extLst>
          </p:cNvPr>
          <p:cNvSpPr>
            <a:spLocks noGrp="1"/>
          </p:cNvSpPr>
          <p:nvPr>
            <p:ph type="sldNum" sz="quarter" idx="12"/>
          </p:nvPr>
        </p:nvSpPr>
        <p:spPr/>
        <p:txBody>
          <a:bodyPr/>
          <a:lstStyle/>
          <a:p>
            <a:fld id="{6F576E6A-F32A-4612-884C-86870357C6B4}" type="slidenum">
              <a:rPr lang="en-GB" smtClean="0"/>
              <a:t>6</a:t>
            </a:fld>
            <a:endParaRPr lang="en-GB"/>
          </a:p>
        </p:txBody>
      </p:sp>
      <p:sp>
        <p:nvSpPr>
          <p:cNvPr id="3" name="Title 2">
            <a:extLst>
              <a:ext uri="{FF2B5EF4-FFF2-40B4-BE49-F238E27FC236}">
                <a16:creationId xmlns:a16="http://schemas.microsoft.com/office/drawing/2014/main" id="{A691BD7C-ECA1-E480-A713-CD951ADF1526}"/>
              </a:ext>
            </a:extLst>
          </p:cNvPr>
          <p:cNvSpPr>
            <a:spLocks noGrp="1"/>
          </p:cNvSpPr>
          <p:nvPr>
            <p:ph type="title"/>
          </p:nvPr>
        </p:nvSpPr>
        <p:spPr/>
        <p:txBody>
          <a:bodyPr/>
          <a:lstStyle/>
          <a:p>
            <a:r>
              <a:rPr lang="en-GB" dirty="0"/>
              <a:t>Today specialised AAI platform providers have established themselves</a:t>
            </a:r>
          </a:p>
        </p:txBody>
      </p:sp>
      <p:sp>
        <p:nvSpPr>
          <p:cNvPr id="5" name="TextBox 4">
            <a:extLst>
              <a:ext uri="{FF2B5EF4-FFF2-40B4-BE49-F238E27FC236}">
                <a16:creationId xmlns:a16="http://schemas.microsoft.com/office/drawing/2014/main" id="{B10A1EBA-CAE2-E5A3-E71D-34F5288DF66C}"/>
              </a:ext>
            </a:extLst>
          </p:cNvPr>
          <p:cNvSpPr txBox="1"/>
          <p:nvPr/>
        </p:nvSpPr>
        <p:spPr>
          <a:xfrm>
            <a:off x="8864331" y="59518"/>
            <a:ext cx="1656673" cy="461665"/>
          </a:xfrm>
          <a:prstGeom prst="rect">
            <a:avLst/>
          </a:prstGeom>
          <a:noFill/>
          <a:ln w="28575">
            <a:solidFill>
              <a:schemeClr val="accent2"/>
            </a:solidFill>
          </a:ln>
        </p:spPr>
        <p:txBody>
          <a:bodyPr wrap="square" rtlCol="0">
            <a:spAutoFit/>
          </a:bodyPr>
          <a:lstStyle/>
          <a:p>
            <a:pPr algn="ctr"/>
            <a:r>
              <a:rPr lang="en-GB" sz="2400" b="1" dirty="0">
                <a:solidFill>
                  <a:schemeClr val="accent2"/>
                </a:solidFill>
              </a:rPr>
              <a:t>AARC-I082</a:t>
            </a:r>
          </a:p>
        </p:txBody>
      </p:sp>
    </p:spTree>
    <p:extLst>
      <p:ext uri="{BB962C8B-B14F-4D97-AF65-F5344CB8AC3E}">
        <p14:creationId xmlns:p14="http://schemas.microsoft.com/office/powerpoint/2010/main" val="1764305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F576E6A-F32A-4612-884C-86870357C6B4}" type="slidenum">
              <a:rPr lang="en-GB" smtClean="0"/>
              <a:t>7</a:t>
            </a:fld>
            <a:endParaRPr lang="en-GB"/>
          </a:p>
        </p:txBody>
      </p:sp>
      <p:sp>
        <p:nvSpPr>
          <p:cNvPr id="3" name="Title 2"/>
          <p:cNvSpPr>
            <a:spLocks noGrp="1"/>
          </p:cNvSpPr>
          <p:nvPr>
            <p:ph type="title"/>
          </p:nvPr>
        </p:nvSpPr>
        <p:spPr/>
        <p:txBody>
          <a:bodyPr/>
          <a:lstStyle/>
          <a:p>
            <a:r>
              <a:rPr lang="en-GB" dirty="0"/>
              <a:t>AAI infrastructure providers for communities: a new ‘</a:t>
            </a:r>
            <a:r>
              <a:rPr lang="en-GB" dirty="0" err="1"/>
              <a:t>Snctfi</a:t>
            </a:r>
            <a:r>
              <a:rPr lang="en-GB" dirty="0"/>
              <a:t>’ trust mark</a:t>
            </a:r>
          </a:p>
        </p:txBody>
      </p:sp>
      <p:grpSp>
        <p:nvGrpSpPr>
          <p:cNvPr id="12" name="Group 11"/>
          <p:cNvGrpSpPr/>
          <p:nvPr/>
        </p:nvGrpSpPr>
        <p:grpSpPr>
          <a:xfrm>
            <a:off x="1530004" y="1400212"/>
            <a:ext cx="9026700" cy="4953000"/>
            <a:chOff x="1530004" y="1400212"/>
            <a:chExt cx="9026700" cy="495300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0004" y="1446488"/>
              <a:ext cx="8990301" cy="4906724"/>
            </a:xfrm>
            <a:prstGeom prst="rect">
              <a:avLst/>
            </a:prstGeom>
          </p:spPr>
        </p:pic>
        <p:sp>
          <p:nvSpPr>
            <p:cNvPr id="6" name="Rectangle 5"/>
            <p:cNvSpPr/>
            <p:nvPr/>
          </p:nvSpPr>
          <p:spPr>
            <a:xfrm>
              <a:off x="6096216" y="1400212"/>
              <a:ext cx="4402078" cy="1779141"/>
            </a:xfrm>
            <a:prstGeom prst="rect">
              <a:avLst/>
            </a:prstGeom>
            <a:solidFill>
              <a:srgbClr val="FFFFFF">
                <a:alpha val="69804"/>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 name="Rectangle 6"/>
            <p:cNvSpPr/>
            <p:nvPr/>
          </p:nvSpPr>
          <p:spPr>
            <a:xfrm>
              <a:off x="6086442" y="4814452"/>
              <a:ext cx="4411852" cy="1195238"/>
            </a:xfrm>
            <a:prstGeom prst="rect">
              <a:avLst/>
            </a:prstGeom>
            <a:solidFill>
              <a:srgbClr val="FFFFFF">
                <a:alpha val="69804"/>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8" name="Rectangle 7"/>
            <p:cNvSpPr/>
            <p:nvPr/>
          </p:nvSpPr>
          <p:spPr>
            <a:xfrm>
              <a:off x="1530005" y="1400213"/>
              <a:ext cx="4566210" cy="4609479"/>
            </a:xfrm>
            <a:prstGeom prst="rect">
              <a:avLst/>
            </a:prstGeom>
            <a:solidFill>
              <a:srgbClr val="FFFFFF">
                <a:alpha val="69804"/>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0" name="Rectangle 9"/>
            <p:cNvSpPr/>
            <p:nvPr/>
          </p:nvSpPr>
          <p:spPr>
            <a:xfrm>
              <a:off x="6022185" y="3206301"/>
              <a:ext cx="4534519" cy="1691010"/>
            </a:xfrm>
            <a:prstGeom prst="rect">
              <a:avLst/>
            </a:prstGeom>
            <a:noFill/>
            <a:ln w="5715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sp>
        <p:nvSpPr>
          <p:cNvPr id="11" name="Rectangle 10"/>
          <p:cNvSpPr/>
          <p:nvPr/>
        </p:nvSpPr>
        <p:spPr>
          <a:xfrm>
            <a:off x="455645" y="1345223"/>
            <a:ext cx="7951088" cy="1477328"/>
          </a:xfrm>
          <a:prstGeom prst="rect">
            <a:avLst/>
          </a:prstGeom>
          <a:solidFill>
            <a:srgbClr val="FFFFFF"/>
          </a:solidFill>
        </p:spPr>
        <p:txBody>
          <a:bodyPr wrap="square">
            <a:spAutoFit/>
          </a:bodyPr>
          <a:lstStyle/>
          <a:p>
            <a:r>
              <a:rPr lang="en-GB" b="1" dirty="0">
                <a:solidFill>
                  <a:schemeClr val="tx2"/>
                </a:solidFill>
                <a:latin typeface="Arial" panose="020B0604020202020204" pitchFamily="34" charset="0"/>
                <a:ea typeface="Arial" panose="020B0604020202020204" pitchFamily="34" charset="0"/>
              </a:rPr>
              <a:t>review and enhance effectiveness of </a:t>
            </a:r>
            <a:r>
              <a:rPr lang="en-GB" b="1" dirty="0" err="1">
                <a:solidFill>
                  <a:schemeClr val="tx2"/>
                </a:solidFill>
                <a:latin typeface="Arial" panose="020B0604020202020204" pitchFamily="34" charset="0"/>
                <a:ea typeface="Arial" panose="020B0604020202020204" pitchFamily="34" charset="0"/>
              </a:rPr>
              <a:t>Snctfi</a:t>
            </a:r>
            <a:r>
              <a:rPr lang="en-GB" b="1" dirty="0">
                <a:solidFill>
                  <a:schemeClr val="tx2"/>
                </a:solidFill>
                <a:latin typeface="Arial" panose="020B0604020202020204" pitchFamily="34" charset="0"/>
                <a:ea typeface="Arial" panose="020B0604020202020204" pitchFamily="34" charset="0"/>
              </a:rPr>
              <a:t> ‘revamped’</a:t>
            </a:r>
          </a:p>
          <a:p>
            <a:endParaRPr lang="en-GB" dirty="0">
              <a:solidFill>
                <a:schemeClr val="tx2"/>
              </a:solidFill>
              <a:latin typeface="Arial" panose="020B0604020202020204" pitchFamily="34" charset="0"/>
              <a:ea typeface="Arial" panose="020B0604020202020204" pitchFamily="34" charset="0"/>
            </a:endParaRPr>
          </a:p>
          <a:p>
            <a:r>
              <a:rPr lang="en-GB" i="1" dirty="0">
                <a:solidFill>
                  <a:schemeClr val="tx2"/>
                </a:solidFill>
                <a:latin typeface="Arial" panose="020B0604020202020204" pitchFamily="34" charset="0"/>
                <a:ea typeface="Arial" panose="020B0604020202020204" pitchFamily="34" charset="0"/>
              </a:rPr>
              <a:t>the set of guidelines that describe </a:t>
            </a:r>
            <a:br>
              <a:rPr lang="en-GB" i="1" dirty="0">
                <a:solidFill>
                  <a:schemeClr val="tx2"/>
                </a:solidFill>
                <a:latin typeface="Arial" panose="020B0604020202020204" pitchFamily="34" charset="0"/>
                <a:ea typeface="Arial" panose="020B0604020202020204" pitchFamily="34" charset="0"/>
              </a:rPr>
            </a:br>
            <a:r>
              <a:rPr lang="en-GB" i="1" dirty="0">
                <a:solidFill>
                  <a:schemeClr val="tx2"/>
                </a:solidFill>
                <a:latin typeface="Arial" panose="020B0604020202020204" pitchFamily="34" charset="0"/>
                <a:ea typeface="Arial" panose="020B0604020202020204" pitchFamily="34" charset="0"/>
              </a:rPr>
              <a:t>a </a:t>
            </a:r>
            <a:r>
              <a:rPr lang="en-GB" b="1" i="1" dirty="0">
                <a:solidFill>
                  <a:schemeClr val="tx2"/>
                </a:solidFill>
                <a:latin typeface="Arial" panose="020B0604020202020204" pitchFamily="34" charset="0"/>
                <a:ea typeface="Arial" panose="020B0604020202020204" pitchFamily="34" charset="0"/>
              </a:rPr>
              <a:t>(self-) assessable baseline for the proxy operator</a:t>
            </a:r>
            <a:br>
              <a:rPr lang="en-GB" i="1" dirty="0">
                <a:solidFill>
                  <a:schemeClr val="tx2"/>
                </a:solidFill>
                <a:latin typeface="Arial" panose="020B0604020202020204" pitchFamily="34" charset="0"/>
                <a:ea typeface="Arial" panose="020B0604020202020204" pitchFamily="34" charset="0"/>
              </a:rPr>
            </a:br>
            <a:r>
              <a:rPr lang="en-GB" i="1" dirty="0">
                <a:solidFill>
                  <a:schemeClr val="tx2"/>
                </a:solidFill>
                <a:latin typeface="Arial" panose="020B0604020202020204" pitchFamily="34" charset="0"/>
                <a:ea typeface="Arial" panose="020B0604020202020204" pitchFamily="34" charset="0"/>
              </a:rPr>
              <a:t>a set of service providers behind an AARC BPA Proxy</a:t>
            </a:r>
            <a:endParaRPr lang="en-GB" i="1" dirty="0">
              <a:solidFill>
                <a:schemeClr val="tx2"/>
              </a:solidFill>
            </a:endParaRPr>
          </a:p>
        </p:txBody>
      </p:sp>
      <p:pic>
        <p:nvPicPr>
          <p:cNvPr id="13" name="Google Shape;934;g2e2953a4e95_0_530"/>
          <p:cNvPicPr preferRelativeResize="0"/>
          <p:nvPr/>
        </p:nvPicPr>
        <p:blipFill rotWithShape="1">
          <a:blip r:embed="rId3">
            <a:clrChange>
              <a:clrFrom>
                <a:srgbClr val="FEFEFE"/>
              </a:clrFrom>
              <a:clrTo>
                <a:srgbClr val="FEFEFE">
                  <a:alpha val="0"/>
                </a:srgbClr>
              </a:clrTo>
            </a:clrChange>
            <a:alphaModFix/>
          </a:blip>
          <a:srcRect/>
          <a:stretch/>
        </p:blipFill>
        <p:spPr>
          <a:xfrm>
            <a:off x="6544309" y="1440970"/>
            <a:ext cx="1752946" cy="1340823"/>
          </a:xfrm>
          <a:prstGeom prst="rect">
            <a:avLst/>
          </a:prstGeom>
          <a:noFill/>
          <a:ln>
            <a:noFill/>
          </a:ln>
        </p:spPr>
      </p:pic>
      <p:sp>
        <p:nvSpPr>
          <p:cNvPr id="4" name="TextBox 3">
            <a:extLst>
              <a:ext uri="{FF2B5EF4-FFF2-40B4-BE49-F238E27FC236}">
                <a16:creationId xmlns:a16="http://schemas.microsoft.com/office/drawing/2014/main" id="{DEA9353A-F117-9F76-BCA4-8AB60DE364A7}"/>
              </a:ext>
            </a:extLst>
          </p:cNvPr>
          <p:cNvSpPr txBox="1"/>
          <p:nvPr/>
        </p:nvSpPr>
        <p:spPr>
          <a:xfrm>
            <a:off x="8864331" y="59518"/>
            <a:ext cx="1656673" cy="461665"/>
          </a:xfrm>
          <a:prstGeom prst="rect">
            <a:avLst/>
          </a:prstGeom>
          <a:noFill/>
          <a:ln w="28575">
            <a:solidFill>
              <a:schemeClr val="accent2"/>
            </a:solidFill>
          </a:ln>
        </p:spPr>
        <p:txBody>
          <a:bodyPr wrap="square" rtlCol="0">
            <a:spAutoFit/>
          </a:bodyPr>
          <a:lstStyle/>
          <a:p>
            <a:pPr algn="ctr"/>
            <a:r>
              <a:rPr lang="en-GB" sz="2400" b="1" dirty="0">
                <a:solidFill>
                  <a:schemeClr val="accent2"/>
                </a:solidFill>
              </a:rPr>
              <a:t>AARC-I082</a:t>
            </a:r>
          </a:p>
        </p:txBody>
      </p:sp>
    </p:spTree>
    <p:extLst>
      <p:ext uri="{BB962C8B-B14F-4D97-AF65-F5344CB8AC3E}">
        <p14:creationId xmlns:p14="http://schemas.microsoft.com/office/powerpoint/2010/main" val="2557711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E69748-CB49-1A40-271F-226AE092BC79}"/>
              </a:ext>
            </a:extLst>
          </p:cNvPr>
          <p:cNvSpPr>
            <a:spLocks noGrp="1"/>
          </p:cNvSpPr>
          <p:nvPr>
            <p:ph idx="1"/>
          </p:nvPr>
        </p:nvSpPr>
        <p:spPr/>
        <p:txBody>
          <a:bodyPr>
            <a:normAutofit/>
          </a:bodyPr>
          <a:lstStyle/>
          <a:p>
            <a:pPr marL="0" indent="0">
              <a:spcBef>
                <a:spcPts val="0"/>
              </a:spcBef>
              <a:buNone/>
            </a:pPr>
            <a:r>
              <a:rPr lang="en-GB" sz="2000" b="1" dirty="0"/>
              <a:t>AARC-I082	</a:t>
            </a:r>
            <a:r>
              <a:rPr lang="en-US" sz="2000" b="1" dirty="0"/>
              <a:t>Trust framework for proxies and Snctfi research services</a:t>
            </a:r>
            <a:r>
              <a:rPr lang="en-US" sz="2000" dirty="0"/>
              <a:t> landscape analysis and structure</a:t>
            </a:r>
            <a:endParaRPr lang="en-US" sz="2000" b="1" dirty="0"/>
          </a:p>
          <a:p>
            <a:pPr marL="0" indent="0">
              <a:spcBef>
                <a:spcPts val="0"/>
              </a:spcBef>
              <a:buNone/>
            </a:pPr>
            <a:r>
              <a:rPr lang="en-US" sz="2000" b="1" dirty="0"/>
              <a:t>AARC-G083	Guidance for Notice Management by Proxies</a:t>
            </a:r>
            <a:r>
              <a:rPr lang="en-US" sz="2000" dirty="0"/>
              <a:t> reducing user frustration by streamlining</a:t>
            </a:r>
            <a:endParaRPr lang="en-US" sz="2000" b="1" dirty="0"/>
          </a:p>
          <a:p>
            <a:pPr marL="0" indent="0">
              <a:spcBef>
                <a:spcPts val="0"/>
              </a:spcBef>
              <a:buNone/>
            </a:pPr>
            <a:r>
              <a:rPr lang="en-US" sz="2000" b="1" dirty="0"/>
              <a:t>AARC-G084	</a:t>
            </a:r>
            <a:r>
              <a:rPr lang="en-GB" sz="2000" b="1" dirty="0"/>
              <a:t>Security Operational Baseline</a:t>
            </a:r>
            <a:r>
              <a:rPr lang="en-GB" sz="2000" dirty="0"/>
              <a:t> trusted and secure infrastructure and incident response</a:t>
            </a:r>
            <a:endParaRPr lang="en-GB" sz="2000" b="1" dirty="0"/>
          </a:p>
          <a:p>
            <a:pPr marL="0" indent="0">
              <a:spcBef>
                <a:spcPts val="0"/>
              </a:spcBef>
              <a:buNone/>
            </a:pPr>
            <a:r>
              <a:rPr lang="en-US" sz="2000" b="1" dirty="0"/>
              <a:t>AARC-I085	</a:t>
            </a:r>
            <a:r>
              <a:rPr lang="en-GB" sz="2000" b="1" dirty="0" err="1"/>
              <a:t>eID</a:t>
            </a:r>
            <a:r>
              <a:rPr lang="en-GB" sz="2000" b="1" dirty="0"/>
              <a:t> Assurance Model Assessment </a:t>
            </a:r>
            <a:r>
              <a:rPr lang="en-US" sz="2000" dirty="0">
                <a:effectLst/>
                <a:latin typeface="Calibri" panose="020F0502020204030204" pitchFamily="34" charset="0"/>
              </a:rPr>
              <a:t>investigates capabilities for leveraging national </a:t>
            </a:r>
            <a:r>
              <a:rPr lang="en-US" sz="2000" dirty="0" err="1">
                <a:effectLst/>
                <a:latin typeface="Calibri" panose="020F0502020204030204" pitchFamily="34" charset="0"/>
              </a:rPr>
              <a:t>eID</a:t>
            </a:r>
            <a:endParaRPr lang="en-GB" sz="2000" b="1" dirty="0"/>
          </a:p>
          <a:p>
            <a:pPr marL="0" indent="0">
              <a:spcBef>
                <a:spcPts val="0"/>
              </a:spcBef>
              <a:buNone/>
            </a:pPr>
            <a:r>
              <a:rPr lang="en-US" sz="2000" b="1" dirty="0"/>
              <a:t>AARC-I086	</a:t>
            </a:r>
            <a:r>
              <a:rPr lang="en-GB" sz="2000" b="1" dirty="0"/>
              <a:t>Membership Management Policy Development </a:t>
            </a:r>
            <a:r>
              <a:rPr lang="en-GB" sz="2000" dirty="0"/>
              <a:t>at light-weight and infrastructure-level</a:t>
            </a:r>
            <a:endParaRPr lang="en-US" sz="2000" dirty="0"/>
          </a:p>
          <a:p>
            <a:pPr marL="0" indent="0">
              <a:spcBef>
                <a:spcPts val="0"/>
              </a:spcBef>
              <a:buNone/>
            </a:pPr>
            <a:r>
              <a:rPr lang="en-GB" sz="2000" b="1" dirty="0"/>
              <a:t>AARC-PDK	Policy Development Kit </a:t>
            </a:r>
            <a:r>
              <a:rPr lang="en-GB" sz="2000" dirty="0"/>
              <a:t>an interactive resource for jumpstarting collaboration</a:t>
            </a:r>
          </a:p>
          <a:p>
            <a:pPr marL="0" indent="0">
              <a:spcBef>
                <a:spcPts val="0"/>
              </a:spcBef>
              <a:buNone/>
            </a:pPr>
            <a:r>
              <a:rPr lang="en-GB" sz="2000" i="1" dirty="0"/>
              <a:t>Cross-cutting guidelines</a:t>
            </a:r>
          </a:p>
          <a:p>
            <a:pPr marL="0" indent="0">
              <a:spcBef>
                <a:spcPts val="0"/>
              </a:spcBef>
              <a:buNone/>
            </a:pPr>
            <a:r>
              <a:rPr lang="en-GB" sz="2000" b="1" dirty="0"/>
              <a:t>AARC-G080	Blueprint Architecture 2025 </a:t>
            </a:r>
            <a:r>
              <a:rPr lang="en-GB" sz="2000" dirty="0"/>
              <a:t>as the conceptual foundation</a:t>
            </a:r>
          </a:p>
          <a:p>
            <a:pPr marL="0" indent="0">
              <a:spcBef>
                <a:spcPts val="0"/>
              </a:spcBef>
              <a:buNone/>
            </a:pPr>
            <a:r>
              <a:rPr lang="en-GB" sz="2000" b="1" dirty="0"/>
              <a:t>AARC-G081	Recommendations for Token Lifetimes </a:t>
            </a:r>
            <a:r>
              <a:rPr lang="en-GB" sz="2000" dirty="0"/>
              <a:t>balancing usage patterns and security</a:t>
            </a:r>
          </a:p>
          <a:p>
            <a:pPr marL="0" indent="0">
              <a:spcBef>
                <a:spcPts val="0"/>
              </a:spcBef>
              <a:buNone/>
            </a:pPr>
            <a:r>
              <a:rPr lang="en-GB" sz="2000" i="1" dirty="0"/>
              <a:t>Adoption stimuli through the Policy Development Kit version 2 for </a:t>
            </a:r>
          </a:p>
          <a:p>
            <a:pPr marL="0" indent="0">
              <a:spcBef>
                <a:spcPts val="0"/>
              </a:spcBef>
              <a:buNone/>
            </a:pPr>
            <a:r>
              <a:rPr lang="en-GB" sz="2000" b="1" dirty="0"/>
              <a:t>AARC-G071</a:t>
            </a:r>
            <a:r>
              <a:rPr lang="en-GB" sz="2000" dirty="0"/>
              <a:t> ‘Attribute Authority and Proxy Operations’, </a:t>
            </a:r>
            <a:r>
              <a:rPr lang="en-GB" sz="2000" b="1" dirty="0"/>
              <a:t>AARC-I044 </a:t>
            </a:r>
            <a:r>
              <a:rPr lang="en-GB" sz="2000" dirty="0"/>
              <a:t>‘Baseline AUP implementation’</a:t>
            </a:r>
            <a:br>
              <a:rPr lang="en-GB" sz="2000" dirty="0"/>
            </a:br>
            <a:r>
              <a:rPr lang="en-GB" sz="2000" b="1" dirty="0"/>
              <a:t>AARC-I051 </a:t>
            </a:r>
            <a:r>
              <a:rPr lang="en-GB" sz="2000" dirty="0"/>
              <a:t>and SIRTFI federated incident response, REFEDS </a:t>
            </a:r>
            <a:r>
              <a:rPr lang="en-GB" sz="2000" dirty="0" err="1"/>
              <a:t>DPCoCo</a:t>
            </a:r>
            <a:r>
              <a:rPr lang="en-GB" sz="2000" dirty="0"/>
              <a:t> v2, </a:t>
            </a:r>
            <a:r>
              <a:rPr lang="en-GB" sz="2000" b="1" dirty="0"/>
              <a:t>AARC-G042 </a:t>
            </a:r>
            <a:r>
              <a:rPr lang="en-GB" sz="2000" dirty="0"/>
              <a:t>‘DPIA’ for research collaborations, REFEDS Assurance Framework</a:t>
            </a:r>
          </a:p>
        </p:txBody>
      </p:sp>
      <p:sp>
        <p:nvSpPr>
          <p:cNvPr id="3" name="Slide Number Placeholder 2">
            <a:extLst>
              <a:ext uri="{FF2B5EF4-FFF2-40B4-BE49-F238E27FC236}">
                <a16:creationId xmlns:a16="http://schemas.microsoft.com/office/drawing/2014/main" id="{74980BD7-9DB7-A046-06CF-10F698D87DCF}"/>
              </a:ext>
            </a:extLst>
          </p:cNvPr>
          <p:cNvSpPr>
            <a:spLocks noGrp="1"/>
          </p:cNvSpPr>
          <p:nvPr>
            <p:ph type="sldNum" sz="quarter" idx="12"/>
          </p:nvPr>
        </p:nvSpPr>
        <p:spPr/>
        <p:txBody>
          <a:bodyPr/>
          <a:lstStyle/>
          <a:p>
            <a:fld id="{6F576E6A-F32A-4612-884C-86870357C6B4}" type="slidenum">
              <a:rPr lang="en-GB" smtClean="0"/>
              <a:pPr/>
              <a:t>8</a:t>
            </a:fld>
            <a:endParaRPr lang="en-GB"/>
          </a:p>
        </p:txBody>
      </p:sp>
      <p:sp>
        <p:nvSpPr>
          <p:cNvPr id="4" name="Title 3">
            <a:extLst>
              <a:ext uri="{FF2B5EF4-FFF2-40B4-BE49-F238E27FC236}">
                <a16:creationId xmlns:a16="http://schemas.microsoft.com/office/drawing/2014/main" id="{9ED4C683-579C-EB90-89B0-0770005DE505}"/>
              </a:ext>
            </a:extLst>
          </p:cNvPr>
          <p:cNvSpPr>
            <a:spLocks noGrp="1"/>
          </p:cNvSpPr>
          <p:nvPr>
            <p:ph type="title"/>
          </p:nvPr>
        </p:nvSpPr>
        <p:spPr/>
        <p:txBody>
          <a:bodyPr/>
          <a:lstStyle/>
          <a:p>
            <a:r>
              <a:rPr lang="en-GB" dirty="0"/>
              <a:t>More importantly: </a:t>
            </a:r>
            <a:br>
              <a:rPr lang="en-GB" dirty="0"/>
            </a:br>
            <a:r>
              <a:rPr lang="en-GB" dirty="0"/>
              <a:t>AARC Guidelines series as a pathways to policy sustainability and impact</a:t>
            </a:r>
          </a:p>
        </p:txBody>
      </p:sp>
      <p:sp>
        <p:nvSpPr>
          <p:cNvPr id="5" name="TextBox 4">
            <a:extLst>
              <a:ext uri="{FF2B5EF4-FFF2-40B4-BE49-F238E27FC236}">
                <a16:creationId xmlns:a16="http://schemas.microsoft.com/office/drawing/2014/main" id="{B3A2C470-1DBB-AB79-FFA3-9F3F79C8BA35}"/>
              </a:ext>
            </a:extLst>
          </p:cNvPr>
          <p:cNvSpPr txBox="1"/>
          <p:nvPr/>
        </p:nvSpPr>
        <p:spPr>
          <a:xfrm>
            <a:off x="444502" y="6160688"/>
            <a:ext cx="11302996" cy="261610"/>
          </a:xfrm>
          <a:prstGeom prst="rect">
            <a:avLst/>
          </a:prstGeom>
          <a:noFill/>
        </p:spPr>
        <p:txBody>
          <a:bodyPr wrap="square" rtlCol="0">
            <a:spAutoFit/>
          </a:bodyPr>
          <a:lstStyle/>
          <a:p>
            <a:r>
              <a:rPr lang="en-GB" sz="1100" dirty="0">
                <a:solidFill>
                  <a:srgbClr val="F6791C"/>
                </a:solidFill>
              </a:rPr>
              <a:t>https://aarc-community.org/guidelines/; PDK: https://aarc-community.org/policy/policy-development-kit/</a:t>
            </a:r>
          </a:p>
        </p:txBody>
      </p:sp>
    </p:spTree>
    <p:extLst>
      <p:ext uri="{BB962C8B-B14F-4D97-AF65-F5344CB8AC3E}">
        <p14:creationId xmlns:p14="http://schemas.microsoft.com/office/powerpoint/2010/main" val="605687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9</a:t>
            </a:fld>
            <a:endParaRPr lang="en-GB"/>
          </a:p>
        </p:txBody>
      </p:sp>
      <p:sp>
        <p:nvSpPr>
          <p:cNvPr id="4" name="Title 3"/>
          <p:cNvSpPr>
            <a:spLocks noGrp="1"/>
          </p:cNvSpPr>
          <p:nvPr>
            <p:ph type="title"/>
          </p:nvPr>
        </p:nvSpPr>
        <p:spPr/>
        <p:txBody>
          <a:bodyPr/>
          <a:lstStyle/>
          <a:p>
            <a:r>
              <a:rPr lang="en-GB" dirty="0"/>
              <a:t>Practices we already have, practices we need to harmonise</a:t>
            </a:r>
          </a:p>
        </p:txBody>
      </p:sp>
      <p:pic>
        <p:nvPicPr>
          <p:cNvPr id="5" name="Google Shape;838;g2456f340f0d_1_1"/>
          <p:cNvPicPr preferRelativeResize="0"/>
          <p:nvPr/>
        </p:nvPicPr>
        <p:blipFill rotWithShape="1">
          <a:blip r:embed="rId2">
            <a:alphaModFix/>
          </a:blip>
          <a:srcRect/>
          <a:stretch/>
        </p:blipFill>
        <p:spPr>
          <a:xfrm>
            <a:off x="773080" y="1643868"/>
            <a:ext cx="5522785" cy="4314443"/>
          </a:xfrm>
          <a:prstGeom prst="rect">
            <a:avLst/>
          </a:prstGeom>
          <a:noFill/>
          <a:ln>
            <a:noFill/>
          </a:ln>
        </p:spPr>
      </p:pic>
      <p:sp>
        <p:nvSpPr>
          <p:cNvPr id="6" name="Google Shape;839;g2456f340f0d_1_1"/>
          <p:cNvSpPr/>
          <p:nvPr/>
        </p:nvSpPr>
        <p:spPr>
          <a:xfrm>
            <a:off x="7920900" y="1400212"/>
            <a:ext cx="3881933" cy="2143128"/>
          </a:xfrm>
          <a:prstGeom prst="wedgeRoundRectCallout">
            <a:avLst>
              <a:gd name="adj1" fmla="val -95230"/>
              <a:gd name="adj2" fmla="val 19079"/>
              <a:gd name="adj3" fmla="val 16667"/>
            </a:avLst>
          </a:prstGeom>
          <a:solidFill>
            <a:srgbClr val="FFFFFF"/>
          </a:solidFill>
          <a:ln w="12700" cap="flat" cmpd="sng">
            <a:solidFill>
              <a:srgbClr val="0C39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r>
              <a:rPr kumimoji="0" lang="en-GB" b="0" i="0" u="none" strike="noStrike" kern="0" cap="none" spc="0" normalizeH="0" baseline="0" noProof="0" dirty="0">
                <a:ln>
                  <a:noFill/>
                </a:ln>
                <a:solidFill>
                  <a:srgbClr val="F57A1E"/>
                </a:solidFill>
                <a:effectLst/>
                <a:uLnTx/>
                <a:uFillTx/>
                <a:latin typeface="Calibri"/>
                <a:ea typeface="Calibri"/>
                <a:cs typeface="Calibri"/>
                <a:sym typeface="Calibri"/>
              </a:rPr>
              <a:t>Authentication/identity sources</a:t>
            </a:r>
            <a:endParaRPr kumimoji="0" sz="14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r>
              <a:rPr kumimoji="0" lang="en-GB" b="0" i="0" u="none" strike="noStrike" kern="0" cap="none" spc="0" normalizeH="0" baseline="0" noProof="0" dirty="0">
                <a:ln>
                  <a:noFill/>
                </a:ln>
                <a:solidFill>
                  <a:srgbClr val="003F5E"/>
                </a:solidFill>
                <a:effectLst/>
                <a:uLnTx/>
                <a:uFillTx/>
                <a:latin typeface="Calibri"/>
                <a:ea typeface="Calibri"/>
                <a:cs typeface="Calibri"/>
                <a:sym typeface="Calibri"/>
              </a:rPr>
              <a:t>NIST SP800-63</a:t>
            </a:r>
          </a:p>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r>
              <a:rPr lang="en-GB" cap="none" dirty="0">
                <a:solidFill>
                  <a:srgbClr val="003F5E"/>
                </a:solidFill>
                <a:latin typeface="Calibri"/>
                <a:ea typeface="Calibri"/>
                <a:cs typeface="Calibri"/>
                <a:sym typeface="Calibri"/>
              </a:rPr>
              <a:t>FIPS140</a:t>
            </a:r>
          </a:p>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r>
              <a:rPr lang="en-GB" cap="none" dirty="0">
                <a:solidFill>
                  <a:srgbClr val="003F5E"/>
                </a:solidFill>
                <a:latin typeface="Calibri"/>
                <a:cs typeface="Calibri"/>
                <a:sym typeface="Calibri"/>
              </a:rPr>
              <a:t>ISO 27001</a:t>
            </a:r>
          </a:p>
          <a:p>
            <a:pPr defTabSz="914400" hangingPunct="1">
              <a:buClr>
                <a:srgbClr val="000000"/>
              </a:buClr>
              <a:buSzPts val="1800"/>
            </a:pPr>
            <a:r>
              <a:rPr lang="en-GB" cap="none" dirty="0">
                <a:solidFill>
                  <a:srgbClr val="003F5E"/>
                </a:solidFill>
                <a:latin typeface="Calibri"/>
                <a:ea typeface="Calibri"/>
                <a:cs typeface="Calibri"/>
                <a:sym typeface="Calibri"/>
              </a:rPr>
              <a:t>IGTF AP Profiles</a:t>
            </a:r>
            <a:endParaRPr lang="en-GB" sz="1400" cap="none" dirty="0">
              <a:solidFill>
                <a:srgbClr val="000000"/>
              </a:solidFill>
            </a:endParaRPr>
          </a:p>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r>
              <a:rPr lang="en-GB" cap="none" dirty="0">
                <a:solidFill>
                  <a:srgbClr val="003F5E"/>
                </a:solidFill>
                <a:latin typeface="Calibri"/>
                <a:cs typeface="Calibri"/>
                <a:sym typeface="Calibri"/>
              </a:rPr>
              <a:t>REFEDS MFA</a:t>
            </a:r>
          </a:p>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r>
              <a:rPr lang="en-GB" cap="none" dirty="0">
                <a:solidFill>
                  <a:srgbClr val="003F5E"/>
                </a:solidFill>
                <a:latin typeface="Calibri"/>
                <a:cs typeface="Calibri"/>
                <a:sym typeface="Calibri"/>
              </a:rPr>
              <a:t>REFEDS Assurance Framework</a:t>
            </a:r>
          </a:p>
        </p:txBody>
      </p:sp>
      <p:sp>
        <p:nvSpPr>
          <p:cNvPr id="7" name="Google Shape;841;g2456f340f0d_1_1"/>
          <p:cNvSpPr/>
          <p:nvPr/>
        </p:nvSpPr>
        <p:spPr>
          <a:xfrm>
            <a:off x="8073052" y="5001976"/>
            <a:ext cx="3267564" cy="1201900"/>
          </a:xfrm>
          <a:prstGeom prst="wedgeRoundRectCallout">
            <a:avLst>
              <a:gd name="adj1" fmla="val -129000"/>
              <a:gd name="adj2" fmla="val 521"/>
              <a:gd name="adj3" fmla="val 16667"/>
            </a:avLst>
          </a:prstGeom>
          <a:solidFill>
            <a:srgbClr val="FFFFFF"/>
          </a:solidFill>
          <a:ln w="12700" cap="flat" cmpd="sng">
            <a:solidFill>
              <a:srgbClr val="0C39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r>
              <a:rPr kumimoji="0" lang="en-GB" b="0" i="0" u="none" strike="noStrike" kern="0" cap="none" spc="0" normalizeH="0" baseline="0" noProof="0" dirty="0">
                <a:ln>
                  <a:noFill/>
                </a:ln>
                <a:solidFill>
                  <a:srgbClr val="F57A1E"/>
                </a:solidFill>
                <a:effectLst/>
                <a:uLnTx/>
                <a:uFillTx/>
                <a:latin typeface="Calibri"/>
                <a:ea typeface="Calibri"/>
                <a:cs typeface="Calibri"/>
                <a:sym typeface="Calibri"/>
              </a:rPr>
              <a:t>Service provider operations</a:t>
            </a:r>
            <a:endParaRPr kumimoji="0" sz="14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r>
              <a:rPr kumimoji="0" lang="en-GB" b="0" i="0" u="none" strike="noStrike" kern="0" cap="none" spc="0" normalizeH="0" baseline="0" noProof="0" dirty="0">
                <a:ln>
                  <a:noFill/>
                </a:ln>
                <a:solidFill>
                  <a:srgbClr val="003F5E"/>
                </a:solidFill>
                <a:effectLst/>
                <a:uLnTx/>
                <a:uFillTx/>
                <a:latin typeface="Calibri"/>
                <a:ea typeface="Calibri"/>
                <a:cs typeface="Calibri"/>
                <a:sym typeface="Calibri"/>
              </a:rPr>
              <a:t>ISO27k</a:t>
            </a:r>
            <a:endParaRPr kumimoji="0" sz="14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r>
              <a:rPr kumimoji="0" lang="en-GB" b="0" i="0" u="none" strike="noStrike" kern="0" cap="none" spc="0" normalizeH="0" baseline="0" noProof="0" dirty="0">
                <a:ln>
                  <a:noFill/>
                </a:ln>
                <a:solidFill>
                  <a:srgbClr val="003F5E"/>
                </a:solidFill>
                <a:effectLst/>
                <a:uLnTx/>
                <a:uFillTx/>
                <a:latin typeface="Calibri"/>
                <a:ea typeface="Calibri"/>
                <a:cs typeface="Calibri"/>
                <a:sym typeface="Calibri"/>
              </a:rPr>
              <a:t>NIS2</a:t>
            </a:r>
          </a:p>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r>
              <a:rPr lang="en-GB" cap="none" dirty="0">
                <a:solidFill>
                  <a:srgbClr val="003F5E"/>
                </a:solidFill>
                <a:latin typeface="Calibri"/>
                <a:ea typeface="Calibri"/>
                <a:cs typeface="Calibri"/>
                <a:sym typeface="Calibri"/>
              </a:rPr>
              <a:t>ITSRM2</a:t>
            </a:r>
            <a:endParaRPr kumimoji="0" lang="en-GB" b="0" i="0" u="none" strike="noStrike" kern="0" cap="none" spc="0" normalizeH="0" baseline="0" noProof="0" dirty="0">
              <a:ln>
                <a:noFill/>
              </a:ln>
              <a:solidFill>
                <a:srgbClr val="003F5E"/>
              </a:solidFill>
              <a:effectLst/>
              <a:uLnTx/>
              <a:uFillTx/>
              <a:latin typeface="Calibri"/>
              <a:ea typeface="Calibri"/>
              <a:cs typeface="Calibri"/>
              <a:sym typeface="Calibri"/>
            </a:endParaRPr>
          </a:p>
        </p:txBody>
      </p:sp>
      <p:sp>
        <p:nvSpPr>
          <p:cNvPr id="11" name="TextBox 10"/>
          <p:cNvSpPr txBox="1"/>
          <p:nvPr/>
        </p:nvSpPr>
        <p:spPr>
          <a:xfrm>
            <a:off x="6852172" y="3701414"/>
            <a:ext cx="4058768"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GB" sz="2000" b="1" i="1" u="none" strike="noStrike" cap="none" spc="0" normalizeH="0" dirty="0">
                <a:ln>
                  <a:noFill/>
                </a:ln>
                <a:solidFill>
                  <a:srgbClr val="003F5E"/>
                </a:solidFill>
                <a:effectLst/>
                <a:uFillTx/>
                <a:latin typeface="+mn-lt"/>
                <a:ea typeface="+mn-ea"/>
                <a:cs typeface="+mn-cs"/>
                <a:sym typeface="Arial"/>
              </a:rPr>
              <a:t>so … what about standards for the Community Attribute Authority (AA) or for operation of the Proxy?</a:t>
            </a:r>
          </a:p>
        </p:txBody>
      </p:sp>
      <p:sp>
        <p:nvSpPr>
          <p:cNvPr id="2" name="TextBox 1"/>
          <p:cNvSpPr txBox="1"/>
          <p:nvPr/>
        </p:nvSpPr>
        <p:spPr>
          <a:xfrm>
            <a:off x="1950216" y="6416433"/>
            <a:ext cx="8960723" cy="338554"/>
          </a:xfrm>
          <a:prstGeom prst="rect">
            <a:avLst/>
          </a:prstGeom>
          <a:noFill/>
        </p:spPr>
        <p:txBody>
          <a:bodyPr wrap="none" rtlCol="0">
            <a:spAutoFit/>
          </a:bodyPr>
          <a:lstStyle/>
          <a:p>
            <a:r>
              <a:rPr lang="en-GB" sz="1600" i="1" dirty="0"/>
              <a:t>while for identity sources and for services there is extensive normalisation, our AARC BPA ‘proxy’ did not …</a:t>
            </a:r>
          </a:p>
        </p:txBody>
      </p:sp>
      <p:sp>
        <p:nvSpPr>
          <p:cNvPr id="8" name="TextBox 7">
            <a:extLst>
              <a:ext uri="{FF2B5EF4-FFF2-40B4-BE49-F238E27FC236}">
                <a16:creationId xmlns:a16="http://schemas.microsoft.com/office/drawing/2014/main" id="{BC72B12F-E859-FE28-B7C4-67E21ED3483D}"/>
              </a:ext>
            </a:extLst>
          </p:cNvPr>
          <p:cNvSpPr txBox="1"/>
          <p:nvPr/>
        </p:nvSpPr>
        <p:spPr>
          <a:xfrm>
            <a:off x="8864331" y="59518"/>
            <a:ext cx="1656673" cy="461665"/>
          </a:xfrm>
          <a:prstGeom prst="rect">
            <a:avLst/>
          </a:prstGeom>
          <a:noFill/>
          <a:ln w="28575">
            <a:solidFill>
              <a:schemeClr val="accent2"/>
            </a:solidFill>
          </a:ln>
        </p:spPr>
        <p:txBody>
          <a:bodyPr wrap="square" rtlCol="0">
            <a:spAutoFit/>
          </a:bodyPr>
          <a:lstStyle/>
          <a:p>
            <a:pPr algn="ctr"/>
            <a:r>
              <a:rPr lang="en-GB" sz="2400" b="1" dirty="0">
                <a:solidFill>
                  <a:schemeClr val="accent2"/>
                </a:solidFill>
              </a:rPr>
              <a:t>AARC-G071</a:t>
            </a:r>
          </a:p>
        </p:txBody>
      </p:sp>
    </p:spTree>
    <p:extLst>
      <p:ext uri="{BB962C8B-B14F-4D97-AF65-F5344CB8AC3E}">
        <p14:creationId xmlns:p14="http://schemas.microsoft.com/office/powerpoint/2010/main" val="3884728258"/>
      </p:ext>
    </p:extLst>
  </p:cSld>
  <p:clrMapOvr>
    <a:masterClrMapping/>
  </p:clrMapOvr>
</p:sld>
</file>

<file path=ppt/theme/theme1.xml><?xml version="1.0" encoding="utf-8"?>
<a:theme xmlns:a="http://schemas.openxmlformats.org/drawingml/2006/main" name="GEANT Associ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RC-community-template-16-9-format.potx" id="{AE52D9D6-9D64-47B7-BEDA-75986951F70B}" vid="{0061BA48-699B-4232-B02C-5EF96819DD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5D342B61AA90142A8D5A114AFFAD389" ma:contentTypeVersion="1" ma:contentTypeDescription="Create a new document." ma:contentTypeScope="" ma:versionID="138dd77d572eb9aa87051d9216bdb443">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2C07721-32FF-48B6-9D36-E09F4CC3A69A}">
  <ds:schemaRefs>
    <ds:schemaRef ds:uri="http://schemas.microsoft.com/sharepoint/v3/contenttype/forms"/>
  </ds:schemaRefs>
</ds:datastoreItem>
</file>

<file path=customXml/itemProps2.xml><?xml version="1.0" encoding="utf-8"?>
<ds:datastoreItem xmlns:ds="http://schemas.openxmlformats.org/officeDocument/2006/customXml" ds:itemID="{FF8F0BB2-8848-4E68-80B0-B0624BDBD5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9AA3960-760A-4B61-8C8B-DBF90F37C8C8}">
  <ds:schemaRefs>
    <ds:schemaRef ds:uri="http://schemas.microsoft.com/sharepoint/v3"/>
    <ds:schemaRef ds:uri="http://purl.org/dc/elements/1.1/"/>
    <ds:schemaRef ds:uri="http://purl.org/dc/terms/"/>
    <ds:schemaRef ds:uri="http://schemas.microsoft.com/office/2006/metadata/propertie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AARC-community-template-16-9-format</Template>
  <TotalTime>9237</TotalTime>
  <Words>2434</Words>
  <Application>Microsoft Office PowerPoint</Application>
  <PresentationFormat>Widescreen</PresentationFormat>
  <Paragraphs>218</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Akkurat Std</vt:lpstr>
      <vt:lpstr>Arial</vt:lpstr>
      <vt:lpstr>Calibri</vt:lpstr>
      <vt:lpstr>Helvetica Neue Medium</vt:lpstr>
      <vt:lpstr>GEANT Association</vt:lpstr>
      <vt:lpstr>PowerPoint Presentation</vt:lpstr>
      <vt:lpstr>A world of good practice to implement, and policies to share</vt:lpstr>
      <vt:lpstr>Two-pronged approach for policy and good practice for AARC BPA 2025+</vt:lpstr>
      <vt:lpstr>Developing the Trust framework, guidelines and best practice  for BPA proxies and interaction with research services</vt:lpstr>
      <vt:lpstr>Building the trust framework: development of the new full PDK structure</vt:lpstr>
      <vt:lpstr>Today specialised AAI platform providers have established themselves</vt:lpstr>
      <vt:lpstr>AAI infrastructure providers for communities: a new ‘Snctfi’ trust mark</vt:lpstr>
      <vt:lpstr>More importantly:  AARC Guidelines series as a pathways to policy sustainability and impact</vt:lpstr>
      <vt:lpstr>Practices we already have, practices we need to harmonise</vt:lpstr>
      <vt:lpstr>How to establish secure operation for your (AARC BPA) proxy? </vt:lpstr>
      <vt:lpstr>Deployment guidance, self-assessment, and peer feed-back</vt:lpstr>
      <vt:lpstr>Proxy Operations: Information Security and Security Operational Baseline</vt:lpstr>
      <vt:lpstr>The 12 points of AARC-G084</vt:lpstr>
      <vt:lpstr>FAQ and implementation guidance</vt:lpstr>
      <vt:lpstr>With fewer clicks to more resources – while keeping the user informed</vt:lpstr>
      <vt:lpstr>Proxies have their ‘experience challenges’: AUPs, T&amp;Cs, Privacy notices, …</vt:lpstr>
      <vt:lpstr>New AARC guidance on Notice Management by Proxies</vt:lpstr>
      <vt:lpstr>Notice presentation (PoC example implementation from the Validator)</vt:lpstr>
      <vt:lpstr>Helping out the community – a simpler policy toolkit for communities</vt:lpstr>
      <vt:lpstr>I086: Simplified Community Management policy – down to five items!</vt:lpstr>
      <vt:lpstr>Build trusted baseline expectations to increase reach of RI proxies  … with R&amp;E identity providers … and with new sources of information</vt:lpstr>
      <vt:lpstr>More diverse sources of researcher identity &amp; assurance with eID wallets</vt:lpstr>
      <vt:lpstr>Bringing it together: the Policy Development Kit</vt:lpstr>
      <vt:lpstr>In the end, it’s all about enabling research:  FIM4R &amp; collaboration are our driving factors</vt:lpstr>
      <vt:lpstr>The AARC Policy Tree …</vt:lpstr>
      <vt:lpstr>PowerPoint Presentation</vt:lpstr>
    </vt:vector>
  </TitlesOfParts>
  <Company>Nikhef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davidg</dc:creator>
  <cp:lastModifiedBy>davidg</cp:lastModifiedBy>
  <cp:revision>268</cp:revision>
  <cp:lastPrinted>2015-05-01T10:30:08Z</cp:lastPrinted>
  <dcterms:created xsi:type="dcterms:W3CDTF">2023-05-21T08:45:07Z</dcterms:created>
  <dcterms:modified xsi:type="dcterms:W3CDTF">2026-02-08T08:33:08Z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0x01010015D342B61AA90142A8D5A114AFFAD389</vt:lpwstr>
  </property>
</Properties>
</file>