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313" r:id="rId5"/>
    <p:sldId id="320" r:id="rId6"/>
    <p:sldId id="316" r:id="rId7"/>
    <p:sldId id="321" r:id="rId8"/>
    <p:sldId id="323" r:id="rId9"/>
    <p:sldId id="324" r:id="rId10"/>
    <p:sldId id="322" r:id="rId11"/>
    <p:sldId id="318" r:id="rId12"/>
    <p:sldId id="328" r:id="rId13"/>
    <p:sldId id="329" r:id="rId14"/>
    <p:sldId id="330" r:id="rId15"/>
    <p:sldId id="331" r:id="rId16"/>
    <p:sldId id="332" r:id="rId17"/>
    <p:sldId id="325" r:id="rId18"/>
    <p:sldId id="334" r:id="rId19"/>
    <p:sldId id="333" r:id="rId20"/>
    <p:sldId id="335" r:id="rId21"/>
    <p:sldId id="338" r:id="rId22"/>
    <p:sldId id="319" r:id="rId23"/>
    <p:sldId id="327" r:id="rId24"/>
    <p:sldId id="326" r:id="rId25"/>
    <p:sldId id="337" r:id="rId2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91C"/>
    <a:srgbClr val="003F5E"/>
    <a:srgbClr val="F57B20"/>
    <a:srgbClr val="F57A1E"/>
    <a:srgbClr val="013F5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427" y="-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25/05/2016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109415" y="6289305"/>
            <a:ext cx="5711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653965 (AARC).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Groep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AARC 3</a:t>
            </a:r>
            <a:r>
              <a:rPr lang="en-US" baseline="30000" dirty="0" smtClean="0"/>
              <a:t>rd</a:t>
            </a:r>
            <a:r>
              <a:rPr lang="en-US" dirty="0" smtClean="0"/>
              <a:t> AHM meeting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240257" y="2804346"/>
            <a:ext cx="6683727" cy="898078"/>
          </a:xfrm>
        </p:spPr>
        <p:txBody>
          <a:bodyPr>
            <a:normAutofit/>
          </a:bodyPr>
          <a:lstStyle/>
          <a:p>
            <a:r>
              <a:rPr lang="en-US" i="1" dirty="0"/>
              <a:t>Mapping </a:t>
            </a:r>
            <a:r>
              <a:rPr lang="en-US" i="1" dirty="0" smtClean="0"/>
              <a:t>component </a:t>
            </a:r>
            <a:r>
              <a:rPr lang="en-US" i="1" dirty="0"/>
              <a:t>distribution and costing </a:t>
            </a:r>
            <a:r>
              <a:rPr lang="en-US" i="1" dirty="0" smtClean="0"/>
              <a:t>models for </a:t>
            </a:r>
            <a:r>
              <a:rPr lang="en-US" i="1" dirty="0"/>
              <a:t>the CILogon-like TTS Pilot </a:t>
            </a:r>
            <a:r>
              <a:rPr lang="en-US" i="1" dirty="0" smtClean="0"/>
              <a:t>considering </a:t>
            </a:r>
            <a:r>
              <a:rPr lang="en-US" i="1" dirty="0"/>
              <a:t>scalability and </a:t>
            </a:r>
            <a:r>
              <a:rPr lang="en-US" i="1" dirty="0" smtClean="0"/>
              <a:t>usability</a:t>
            </a:r>
            <a:br>
              <a:rPr lang="en-US" i="1" dirty="0" smtClean="0"/>
            </a:br>
            <a:r>
              <a:rPr lang="en-US" i="1" dirty="0" smtClean="0"/>
              <a:t>in the European e-Infrastructure landscape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Sustainability for the AARC </a:t>
            </a:r>
            <a:r>
              <a:rPr lang="en-US" dirty="0" err="1"/>
              <a:t>CILogin</a:t>
            </a:r>
            <a:r>
              <a:rPr lang="en-US" dirty="0"/>
              <a:t>-like TTS Pilot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May 25</a:t>
            </a:r>
            <a:r>
              <a:rPr lang="en-US" baseline="30000" dirty="0" smtClean="0"/>
              <a:t>th</a:t>
            </a:r>
            <a:r>
              <a:rPr lang="en-US" dirty="0" smtClean="0"/>
              <a:t>, 2016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NA3 coordinator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smtClean="0"/>
              <a:t>Nikhef PDP (Advanced Computing Research) group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1450638" y="6405563"/>
            <a:ext cx="741362" cy="274637"/>
          </a:xfrm>
        </p:spPr>
        <p:txBody>
          <a:bodyPr/>
          <a:lstStyle/>
          <a:p>
            <a:fld id="{6F576E6A-F32A-4612-884C-86870357C6B4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1026" name="Picture 2" descr="H:\Home\davidg\Template\Logos\nikhef-2015-compact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28" y="4756065"/>
            <a:ext cx="965613" cy="42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pretty pictures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8" y="1302069"/>
            <a:ext cx="5845327" cy="33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010" y="1302069"/>
            <a:ext cx="40005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78" y="3951924"/>
            <a:ext cx="32861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8" y="5656730"/>
            <a:ext cx="993926" cy="4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74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Slightly more ugly pictures …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55" y="1291590"/>
            <a:ext cx="5276330" cy="419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" y="1291590"/>
            <a:ext cx="5129126" cy="4194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97" y="4811251"/>
            <a:ext cx="32861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368" y="5778038"/>
            <a:ext cx="993926" cy="4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9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a single ceremony session generated both the off-line DCA Root and the RCauth.eu ICA</a:t>
            </a:r>
          </a:p>
          <a:p>
            <a:r>
              <a:rPr lang="en-US" dirty="0" smtClean="0"/>
              <a:t>Prepared a script that would generate the key pairs, </a:t>
            </a:r>
            <a:br>
              <a:rPr lang="en-US" dirty="0" smtClean="0"/>
            </a:br>
            <a:r>
              <a:rPr lang="en-US" dirty="0" smtClean="0"/>
              <a:t>self-sign the Root, and with the Root sign the </a:t>
            </a:r>
            <a:r>
              <a:rPr lang="en-US" dirty="0" err="1" smtClean="0"/>
              <a:t>RCauth</a:t>
            </a:r>
            <a:r>
              <a:rPr lang="en-US" dirty="0" smtClean="0"/>
              <a:t> ICA</a:t>
            </a:r>
          </a:p>
          <a:p>
            <a:r>
              <a:rPr lang="en-US" dirty="0" smtClean="0"/>
              <a:t>Reviewed script with experts and operators for </a:t>
            </a:r>
            <a:r>
              <a:rPr lang="en-US" dirty="0" err="1" smtClean="0"/>
              <a:t>RCauth</a:t>
            </a:r>
            <a:endParaRPr lang="en-US" dirty="0" smtClean="0"/>
          </a:p>
          <a:p>
            <a:r>
              <a:rPr lang="en-US" dirty="0" smtClean="0"/>
              <a:t>Stored print-out of the script in the archive</a:t>
            </a:r>
          </a:p>
          <a:p>
            <a:r>
              <a:rPr lang="en-US" dirty="0" smtClean="0"/>
              <a:t>Created copies on USB sticks and on the same day </a:t>
            </a:r>
            <a:br>
              <a:rPr lang="en-US" dirty="0" smtClean="0"/>
            </a:br>
            <a:r>
              <a:rPr lang="en-US" dirty="0" smtClean="0"/>
              <a:t>deposited in off-site safe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generation ceremony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36" y="1870975"/>
            <a:ext cx="4239491" cy="3078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30278"/>
            <a:ext cx="3948545" cy="217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113" y="116925"/>
            <a:ext cx="1814513" cy="103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99164"/>
            <a:ext cx="2227108" cy="260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368" y="5778038"/>
            <a:ext cx="993926" cy="4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42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1500" y="1241213"/>
            <a:ext cx="7673340" cy="473763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Located at Nikhef, Amsterdam, NL</a:t>
            </a:r>
          </a:p>
          <a:p>
            <a:r>
              <a:rPr lang="en-US" sz="2000" dirty="0" smtClean="0"/>
              <a:t>Nikhef-specific part of the DC Housing Facilities</a:t>
            </a:r>
          </a:p>
          <a:p>
            <a:r>
              <a:rPr lang="en-US" sz="2000" dirty="0" smtClean="0"/>
              <a:t>Room capacity 400kW,  total ~ 2MW, 2N+ no-break</a:t>
            </a:r>
          </a:p>
          <a:p>
            <a:r>
              <a:rPr lang="en-US" sz="2000" dirty="0" smtClean="0"/>
              <a:t>ID based access control, 24hr guard on-site,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floor (above see-level)</a:t>
            </a:r>
          </a:p>
          <a:p>
            <a:r>
              <a:rPr lang="en-US" sz="2000" dirty="0" smtClean="0"/>
              <a:t>CA and security systems in locked dedicated cabinet. </a:t>
            </a:r>
            <a:br>
              <a:rPr lang="en-US" sz="2000" dirty="0" smtClean="0"/>
            </a:br>
            <a:r>
              <a:rPr lang="en-US" sz="2000" dirty="0" smtClean="0"/>
              <a:t>On-line CA signing system in locked drawer</a:t>
            </a:r>
          </a:p>
          <a:p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controls are quite OK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8735"/>
            <a:ext cx="3817620" cy="289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3249379"/>
            <a:ext cx="2240280" cy="2891345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103041"/>
            <a:ext cx="1188720" cy="2164407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0" y="3490545"/>
            <a:ext cx="5298758" cy="2848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00375" y="4914694"/>
            <a:ext cx="185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 signing system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400375" y="5826691"/>
            <a:ext cx="185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Delegation Server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6253639" y="5099360"/>
            <a:ext cx="2067401" cy="0"/>
          </a:xfrm>
          <a:prstGeom prst="straightConnector1">
            <a:avLst/>
          </a:prstGeom>
          <a:ln w="762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53639" y="6011357"/>
            <a:ext cx="1701641" cy="0"/>
          </a:xfrm>
          <a:prstGeom prst="straightConnector1">
            <a:avLst/>
          </a:prstGeom>
          <a:ln w="76200">
            <a:solidFill>
              <a:srgbClr val="003F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044" y="3722078"/>
            <a:ext cx="993926" cy="4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5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263404" cy="473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VO portals</a:t>
            </a:r>
          </a:p>
          <a:p>
            <a:r>
              <a:rPr lang="en-US" dirty="0" smtClean="0"/>
              <a:t>High volatility of services and platforms – best left to user groups and (sub) communities</a:t>
            </a:r>
          </a:p>
          <a:p>
            <a:r>
              <a:rPr lang="en-US" dirty="0" smtClean="0"/>
              <a:t>Light-weight linkage – technically OIDC, with need to connect explicitly with an MP (MP will distribute user credentials, and has some responsibility for trust) – frequent communications between VO portal and MP operators foreseen</a:t>
            </a:r>
          </a:p>
          <a:p>
            <a:r>
              <a:rPr lang="en-US" dirty="0" smtClean="0">
                <a:solidFill>
                  <a:srgbClr val="F6791C"/>
                </a:solidFill>
              </a:rPr>
              <a:t>Suggest to keep with users and (sub) communities</a:t>
            </a:r>
          </a:p>
          <a:p>
            <a:pPr marL="0" indent="0">
              <a:buNone/>
            </a:pPr>
            <a:r>
              <a:rPr lang="en-US" b="1" dirty="0" smtClean="0"/>
              <a:t>VO membership services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6791C"/>
                </a:solidFill>
              </a:rPr>
              <a:t>assume unchanged from today</a:t>
            </a:r>
          </a:p>
          <a:p>
            <a:pPr marL="0" indent="0">
              <a:buNone/>
            </a:pPr>
            <a:r>
              <a:rPr lang="en-US" b="1" dirty="0" smtClean="0"/>
              <a:t>Master Portal </a:t>
            </a:r>
            <a:r>
              <a:rPr lang="en-US" dirty="0" smtClean="0"/>
              <a:t>&amp; Credential Store (plus CLI token acquisition)</a:t>
            </a:r>
          </a:p>
          <a:p>
            <a:r>
              <a:rPr lang="en-US" dirty="0" smtClean="0"/>
              <a:t>More costly: runs specific glue software (maintenance cost), needs to have some secure infra</a:t>
            </a:r>
          </a:p>
          <a:p>
            <a:r>
              <a:rPr lang="en-US" dirty="0" smtClean="0"/>
              <a:t>Needs to gain trust from users (for which it manages credentials), VO portals, and the TTS ICA</a:t>
            </a:r>
          </a:p>
          <a:p>
            <a:r>
              <a:rPr lang="en-US" dirty="0" smtClean="0"/>
              <a:t>Some distribution options – but it needs professional hosting and management 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and (financial) sustainability models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9412" y="6455497"/>
            <a:ext cx="7566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3F5E"/>
                </a:solidFill>
              </a:rPr>
              <a:t>operational capabilities &amp; usability: not too many WAYFs or consent screens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048" y="3003176"/>
            <a:ext cx="1776549" cy="83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026" y="5452573"/>
            <a:ext cx="1301571" cy="39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544" y="3352799"/>
            <a:ext cx="655295" cy="83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228165"/>
            <a:ext cx="11415805" cy="54953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At home institutions and research labs</a:t>
            </a:r>
          </a:p>
          <a:p>
            <a:pPr lvl="1"/>
            <a:r>
              <a:rPr lang="en-US" dirty="0" smtClean="0"/>
              <a:t>Easy to gain user trust: they ‘know’ the operator. With a small per-institutional user base not likely to get traction</a:t>
            </a:r>
          </a:p>
          <a:p>
            <a:pPr lvl="1"/>
            <a:r>
              <a:rPr lang="en-US" dirty="0" smtClean="0"/>
              <a:t>As soon as use of the service extends to VO portals outside the home org, branding (and trust) conflicts emerge</a:t>
            </a:r>
          </a:p>
          <a:p>
            <a:r>
              <a:rPr lang="en-US" dirty="0" smtClean="0"/>
              <a:t>At generic e-Infrastructures (EGI, EUDAT, GEANT, …)</a:t>
            </a:r>
          </a:p>
          <a:p>
            <a:pPr lvl="1"/>
            <a:r>
              <a:rPr lang="en-US" dirty="0" smtClean="0"/>
              <a:t>Close to relying parties, so easier to gain trust, and connected to managed data </a:t>
            </a:r>
            <a:r>
              <a:rPr lang="en-US" dirty="0" err="1" smtClean="0"/>
              <a:t>centres</a:t>
            </a:r>
            <a:r>
              <a:rPr lang="en-US" dirty="0" smtClean="0"/>
              <a:t> that do secure hosting</a:t>
            </a:r>
          </a:p>
          <a:p>
            <a:pPr lvl="1"/>
            <a:r>
              <a:rPr lang="en-US" dirty="0" smtClean="0"/>
              <a:t>Pretty remote from the typical researchers, so unlikely to ‘know’ the many connecting VO portals</a:t>
            </a:r>
          </a:p>
          <a:p>
            <a:pPr lvl="1"/>
            <a:r>
              <a:rPr lang="en-US" dirty="0" smtClean="0"/>
              <a:t>VO portal builders/operators may not easily find a ‘generic e-Infra’ that is beyond their research domain</a:t>
            </a:r>
          </a:p>
          <a:p>
            <a:pPr lvl="1"/>
            <a:r>
              <a:rPr lang="en-US" dirty="0" smtClean="0"/>
              <a:t>Yet may work well for largish VOs, and for VOs whose management service is already outsourced to </a:t>
            </a:r>
            <a:r>
              <a:rPr lang="en-US" dirty="0" err="1" smtClean="0"/>
              <a:t>centres</a:t>
            </a:r>
            <a:r>
              <a:rPr lang="en-US" dirty="0" smtClean="0"/>
              <a:t> that are closely linked to a generic e-Infrastructure</a:t>
            </a:r>
          </a:p>
          <a:p>
            <a:r>
              <a:rPr lang="en-US" dirty="0" smtClean="0"/>
              <a:t>At the (ESFRI) Research Infrastructures (like ELIXIR, …)</a:t>
            </a:r>
          </a:p>
          <a:p>
            <a:pPr lvl="1"/>
            <a:r>
              <a:rPr lang="en-US" dirty="0" smtClean="0"/>
              <a:t>Usually have a good IT (and trust) capability</a:t>
            </a:r>
          </a:p>
          <a:p>
            <a:pPr lvl="1"/>
            <a:r>
              <a:rPr lang="en-US" dirty="0" smtClean="0"/>
              <a:t>Are logically close to the VO portals and may feel ‘</a:t>
            </a:r>
            <a:r>
              <a:rPr lang="en-US" dirty="0" err="1" smtClean="0"/>
              <a:t>dutybound</a:t>
            </a:r>
            <a:r>
              <a:rPr lang="en-US" dirty="0" smtClean="0"/>
              <a:t>’ to support community portals in their research domain</a:t>
            </a:r>
          </a:p>
          <a:p>
            <a:pPr lvl="1"/>
            <a:r>
              <a:rPr lang="en-US" dirty="0" smtClean="0"/>
              <a:t>Are few enough in number so that the negotiation with a (single) back-end TTS ICA remains feasible</a:t>
            </a:r>
          </a:p>
          <a:p>
            <a:r>
              <a:rPr lang="en-US" dirty="0" smtClean="0"/>
              <a:t>Outsourcing this as “SAAS” by the RIS </a:t>
            </a:r>
          </a:p>
          <a:p>
            <a:pPr lvl="1"/>
            <a:r>
              <a:rPr lang="en-US" dirty="0" smtClean="0"/>
              <a:t>can work – but outsourcing the management of connecting VO portals defeats the purpose – and needs a multi-tenant MP management implementation</a:t>
            </a:r>
          </a:p>
          <a:p>
            <a:pPr lvl="3"/>
            <a:endParaRPr lang="en-US" dirty="0"/>
          </a:p>
          <a:p>
            <a:pPr marL="0" indent="0">
              <a:buNone/>
            </a:pPr>
            <a:r>
              <a:rPr lang="en-US" sz="2000" i="1" dirty="0" smtClean="0"/>
              <a:t>Scale is important: if master portal is down, dependent VO portals may not work. Scope (#users), available service agreements, and (implicit) expectations may drive relationship between end-users (portals) and the MP operators.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 operating options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9412" y="6455497"/>
            <a:ext cx="7566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3F5E"/>
                </a:solidFill>
              </a:rPr>
              <a:t>operational capabilities &amp; usability: not too many WAYFs or consent screens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707" y="244078"/>
            <a:ext cx="2975281" cy="90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18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Delegation service (with the ‘filtering proxy WAYF’) and the ICA are a joint trust enclave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Must jointly be run under the same policy management controls</a:t>
            </a:r>
          </a:p>
          <a:p>
            <a:r>
              <a:rPr lang="en-US" dirty="0" smtClean="0"/>
              <a:t>Maintains the ultimate trust link to the generic relying parties (through IGTF accreditation)</a:t>
            </a:r>
            <a:endParaRPr lang="en-US" dirty="0"/>
          </a:p>
          <a:p>
            <a:r>
              <a:rPr lang="en-US" dirty="0" smtClean="0"/>
              <a:t>Visible to end-user since user must knowingly permit transfer of the tokens to the MP store</a:t>
            </a:r>
          </a:p>
          <a:p>
            <a:r>
              <a:rPr lang="en-US" dirty="0" smtClean="0"/>
              <a:t>May also </a:t>
            </a:r>
            <a:r>
              <a:rPr lang="en-US" dirty="0" smtClean="0"/>
              <a:t>become </a:t>
            </a:r>
            <a:r>
              <a:rPr lang="en-US" dirty="0" smtClean="0"/>
              <a:t>visible to the user if it has to present a WAYF</a:t>
            </a:r>
          </a:p>
          <a:p>
            <a:r>
              <a:rPr lang="en-US" dirty="0" smtClean="0"/>
              <a:t>Has to establish relationships with the MPs and the upstream IdPs/federations</a:t>
            </a:r>
          </a:p>
          <a:p>
            <a:r>
              <a:rPr lang="en-US" dirty="0" smtClean="0"/>
              <a:t>WAYF redirection may be primary factor to decide between single or multiple instances: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widest possible user base</a:t>
            </a:r>
            <a:r>
              <a:rPr lang="en-US" i="1" dirty="0"/>
              <a:t> </a:t>
            </a:r>
            <a:r>
              <a:rPr lang="en-US" i="1" dirty="0" smtClean="0"/>
              <a:t>– and not steering user away from her or his only working IdP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DS/TTS back-end ICA options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89412" y="6455497"/>
            <a:ext cx="7566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003F5E"/>
                </a:solidFill>
              </a:rPr>
              <a:t>operational capabilities &amp; usability: not too many WAYFs or consent screens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33759" y="0"/>
            <a:ext cx="944593" cy="1147482"/>
            <a:chOff x="9646024" y="1264024"/>
            <a:chExt cx="2545976" cy="28507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557" y="1674436"/>
              <a:ext cx="2163443" cy="244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646024" y="1264024"/>
              <a:ext cx="1165411" cy="1084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581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228164"/>
            <a:ext cx="11568205" cy="5280211"/>
          </a:xfrm>
        </p:spPr>
        <p:txBody>
          <a:bodyPr>
            <a:noAutofit/>
          </a:bodyPr>
          <a:lstStyle/>
          <a:p>
            <a:r>
              <a:rPr lang="en-US" sz="2400" dirty="0" smtClean="0"/>
              <a:t>At ‘natural home’ </a:t>
            </a:r>
            <a:r>
              <a:rPr lang="en-US" sz="2400" dirty="0" err="1" smtClean="0"/>
              <a:t>organisation</a:t>
            </a:r>
            <a:r>
              <a:rPr lang="en-US" sz="2400" dirty="0" smtClean="0"/>
              <a:t> of the user or of the VO operator: </a:t>
            </a:r>
            <a:r>
              <a:rPr lang="en-US" sz="2400" i="1" dirty="0" smtClean="0"/>
              <a:t>not feasible trust-wise </a:t>
            </a:r>
          </a:p>
          <a:p>
            <a:r>
              <a:rPr lang="en-US" sz="2400" dirty="0"/>
              <a:t>At </a:t>
            </a:r>
            <a:r>
              <a:rPr lang="en-US" sz="2400" dirty="0" smtClean="0"/>
              <a:t>the generic </a:t>
            </a:r>
            <a:r>
              <a:rPr lang="en-US" sz="2400" dirty="0"/>
              <a:t>e-Infrastructures (EGI, EUDAT, GEANT, …)</a:t>
            </a:r>
          </a:p>
          <a:p>
            <a:pPr lvl="1"/>
            <a:r>
              <a:rPr lang="en-US" sz="2000" dirty="0" smtClean="0"/>
              <a:t>They will have participating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that can do secure hosting, and operational link eases trust</a:t>
            </a:r>
          </a:p>
          <a:p>
            <a:pPr lvl="1"/>
            <a:r>
              <a:rPr lang="en-US" sz="2000" dirty="0" smtClean="0"/>
              <a:t>May be unlikely to agree on a single one, so the WAYF problem emerges and creates silo’s</a:t>
            </a:r>
          </a:p>
          <a:p>
            <a:pPr lvl="1"/>
            <a:r>
              <a:rPr lang="en-US" sz="2000" dirty="0" smtClean="0"/>
              <a:t>Potential for ‘lock-in’ between the TTS and specific relying parties only within same infrastructure </a:t>
            </a:r>
            <a:br>
              <a:rPr lang="en-US" sz="2000" dirty="0" smtClean="0"/>
            </a:br>
            <a:r>
              <a:rPr lang="en-US" sz="2000" dirty="0" smtClean="0"/>
              <a:t>… if global accreditation is bypassed in </a:t>
            </a:r>
            <a:r>
              <a:rPr lang="en-US" sz="2000" dirty="0" err="1" smtClean="0"/>
              <a:t>favour</a:t>
            </a:r>
            <a:r>
              <a:rPr lang="en-US" sz="2000" dirty="0" smtClean="0"/>
              <a:t> of instantaneous easy satisfaction</a:t>
            </a:r>
          </a:p>
          <a:p>
            <a:pPr lvl="1"/>
            <a:r>
              <a:rPr lang="en-US" sz="2000" dirty="0" smtClean="0"/>
              <a:t>Cost may be prohibitive for even some of these entities, but they all have cost recuperation systems in place</a:t>
            </a:r>
            <a:endParaRPr lang="en-US" sz="2000" dirty="0"/>
          </a:p>
          <a:p>
            <a:r>
              <a:rPr lang="en-US" sz="2400" dirty="0"/>
              <a:t>At the (ESFRI) Research Infrastructures </a:t>
            </a:r>
            <a:r>
              <a:rPr lang="en-US" sz="2400" dirty="0" smtClean="0"/>
              <a:t>(like ELIXIR, …)</a:t>
            </a:r>
            <a:endParaRPr lang="en-US" sz="2400" dirty="0"/>
          </a:p>
          <a:p>
            <a:pPr lvl="1"/>
            <a:r>
              <a:rPr lang="en-US" sz="2000" dirty="0" smtClean="0"/>
              <a:t>The RIs also have access to capable participating hosting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and could do </a:t>
            </a:r>
            <a:r>
              <a:rPr lang="en-US" sz="2000" dirty="0" smtClean="0"/>
              <a:t>it (or outsource it!)</a:t>
            </a:r>
            <a:endParaRPr lang="en-US" sz="2000" dirty="0" smtClean="0"/>
          </a:p>
          <a:p>
            <a:pPr lvl="1"/>
            <a:r>
              <a:rPr lang="en-US" sz="2000" dirty="0" smtClean="0"/>
              <a:t>Same issue in creating silos, easy rapid bypasses, and lock-in</a:t>
            </a:r>
          </a:p>
          <a:p>
            <a:pPr lvl="1"/>
            <a:r>
              <a:rPr lang="en-US" sz="2000" dirty="0" smtClean="0"/>
              <a:t>There are even more RIs than there are generic e-</a:t>
            </a:r>
            <a:r>
              <a:rPr lang="en-US" sz="2000" dirty="0" err="1" smtClean="0"/>
              <a:t>Infras</a:t>
            </a:r>
            <a:r>
              <a:rPr lang="en-US" sz="2000" dirty="0" smtClean="0"/>
              <a:t>: scalability issues emerge stronger</a:t>
            </a:r>
          </a:p>
          <a:p>
            <a:pPr lvl="1"/>
            <a:r>
              <a:rPr lang="en-US" sz="2000" dirty="0" smtClean="0"/>
              <a:t>Smaller user base makes for higher per-user costs, but </a:t>
            </a:r>
            <a:r>
              <a:rPr lang="en-US" sz="2000" dirty="0" smtClean="0"/>
              <a:t>operational </a:t>
            </a:r>
            <a:r>
              <a:rPr lang="en-US" sz="2000" dirty="0" smtClean="0"/>
              <a:t>need may make it easier to </a:t>
            </a:r>
            <a:r>
              <a:rPr lang="en-US" sz="2000" dirty="0" smtClean="0"/>
              <a:t>bear</a:t>
            </a:r>
            <a:endParaRPr lang="en-US" sz="2000" dirty="0" smtClean="0"/>
          </a:p>
          <a:p>
            <a:r>
              <a:rPr lang="en-US" sz="1800" dirty="0" smtClean="0">
                <a:solidFill>
                  <a:srgbClr val="F6791C"/>
                </a:solidFill>
              </a:rPr>
              <a:t>A single one for Europe </a:t>
            </a:r>
            <a:endParaRPr lang="en-US" sz="1800" dirty="0">
              <a:solidFill>
                <a:srgbClr val="F6791C"/>
              </a:solidFill>
            </a:endParaRPr>
          </a:p>
          <a:p>
            <a:r>
              <a:rPr lang="en-US" sz="1800" dirty="0" smtClean="0">
                <a:solidFill>
                  <a:srgbClr val="F6791C"/>
                </a:solidFill>
              </a:rPr>
              <a:t>A </a:t>
            </a:r>
            <a:r>
              <a:rPr lang="en-US" sz="1800" dirty="0" smtClean="0">
                <a:solidFill>
                  <a:srgbClr val="F6791C"/>
                </a:solidFill>
              </a:rPr>
              <a:t>single one for the world: </a:t>
            </a:r>
            <a:r>
              <a:rPr lang="en-US" sz="1800" i="1" dirty="0" smtClean="0">
                <a:solidFill>
                  <a:srgbClr val="F6791C"/>
                </a:solidFill>
              </a:rPr>
              <a:t>great</a:t>
            </a:r>
            <a:r>
              <a:rPr lang="en-US" sz="1800" i="1" dirty="0" smtClean="0">
                <a:solidFill>
                  <a:srgbClr val="F6791C"/>
                </a:solidFill>
              </a:rPr>
              <a:t>!</a:t>
            </a:r>
            <a:endParaRPr lang="en-US" sz="1800" i="1" dirty="0" smtClean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DS/TTS back-end ICA </a:t>
            </a:r>
            <a:r>
              <a:rPr lang="en-US" dirty="0" smtClean="0"/>
              <a:t>options (I)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633759" y="0"/>
            <a:ext cx="944593" cy="1147482"/>
            <a:chOff x="9646024" y="1264024"/>
            <a:chExt cx="2545976" cy="28507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557" y="1674436"/>
              <a:ext cx="2163443" cy="244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9646024" y="1264024"/>
              <a:ext cx="1165411" cy="1084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694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340718"/>
            <a:ext cx="11397874" cy="5033185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F6791C"/>
                </a:solidFill>
              </a:rPr>
              <a:t>At the generic e-Infrastructures (EGI, EUDAT, GEANT, …)</a:t>
            </a:r>
          </a:p>
          <a:p>
            <a:r>
              <a:rPr lang="en-US" dirty="0" smtClean="0">
                <a:solidFill>
                  <a:srgbClr val="F6791C"/>
                </a:solidFill>
              </a:rPr>
              <a:t>At </a:t>
            </a:r>
            <a:r>
              <a:rPr lang="en-US" dirty="0">
                <a:solidFill>
                  <a:srgbClr val="F6791C"/>
                </a:solidFill>
              </a:rPr>
              <a:t>the (ESFRI) Research Infrastructures (like ELIXIR, </a:t>
            </a:r>
            <a:r>
              <a:rPr lang="en-US" dirty="0" smtClean="0">
                <a:solidFill>
                  <a:srgbClr val="F6791C"/>
                </a:solidFill>
              </a:rPr>
              <a:t>…)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single one for Europe </a:t>
            </a:r>
          </a:p>
          <a:p>
            <a:pPr lvl="1"/>
            <a:r>
              <a:rPr lang="en-US" sz="2000" dirty="0" smtClean="0"/>
              <a:t>prevents </a:t>
            </a:r>
            <a:r>
              <a:rPr lang="en-US" sz="2000" dirty="0"/>
              <a:t>silos and does away with any </a:t>
            </a:r>
            <a:r>
              <a:rPr lang="en-US" sz="2000" dirty="0" smtClean="0"/>
              <a:t>fronting-WAYF </a:t>
            </a:r>
            <a:r>
              <a:rPr lang="en-US" sz="2000" dirty="0"/>
              <a:t>issues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– </a:t>
            </a:r>
            <a:r>
              <a:rPr lang="en-US" sz="2000" dirty="0"/>
              <a:t>but the fact that it needs to ask user </a:t>
            </a:r>
            <a:r>
              <a:rPr lang="en-US" sz="2000" dirty="0" smtClean="0"/>
              <a:t>to trust the master portal leads </a:t>
            </a:r>
            <a:r>
              <a:rPr lang="en-US" sz="2000" dirty="0"/>
              <a:t>to branding </a:t>
            </a:r>
            <a:r>
              <a:rPr lang="en-US" sz="2000" dirty="0" smtClean="0"/>
              <a:t>questions </a:t>
            </a:r>
            <a:r>
              <a:rPr lang="en-US" sz="2000" dirty="0" smtClean="0">
                <a:sym typeface="Wingdings" panose="05000000000000000000" pitchFamily="2" charset="2"/>
              </a:rPr>
              <a:t></a:t>
            </a:r>
            <a:endParaRPr lang="en-US" sz="2000" dirty="0"/>
          </a:p>
          <a:p>
            <a:pPr lvl="1"/>
            <a:r>
              <a:rPr lang="en-US" sz="2000" dirty="0" smtClean="0"/>
              <a:t>cost </a:t>
            </a:r>
            <a:r>
              <a:rPr lang="en-US" sz="2000" dirty="0"/>
              <a:t>per user is lower due to scale, so recuperation could be easier – yet it has to be independent and thus has to hunt for funding through either fees (per user, per MP, per authentication?) or through contracts with e-Infra s or RIs</a:t>
            </a:r>
          </a:p>
          <a:p>
            <a:pPr lvl="1"/>
            <a:r>
              <a:rPr lang="en-US" sz="2000" dirty="0" smtClean="0"/>
              <a:t>lack </a:t>
            </a:r>
            <a:r>
              <a:rPr lang="en-US" sz="2000" dirty="0"/>
              <a:t>of clear ‘ownership’ leaves it vulnerable </a:t>
            </a:r>
            <a:r>
              <a:rPr lang="en-US" sz="2000" dirty="0" smtClean="0"/>
              <a:t>to vendor longevity – </a:t>
            </a:r>
            <a:r>
              <a:rPr lang="en-US" sz="2000" dirty="0"/>
              <a:t>too few subscribers </a:t>
            </a:r>
            <a:r>
              <a:rPr lang="en-US" sz="2000" dirty="0" smtClean="0"/>
              <a:t>give spiraling </a:t>
            </a:r>
            <a:r>
              <a:rPr lang="en-US" sz="2000" dirty="0"/>
              <a:t>costs</a:t>
            </a:r>
          </a:p>
          <a:p>
            <a:pPr lvl="1"/>
            <a:r>
              <a:rPr lang="en-US" sz="2000" dirty="0" smtClean="0"/>
              <a:t>can </a:t>
            </a:r>
            <a:r>
              <a:rPr lang="en-US" sz="2000" dirty="0"/>
              <a:t>maybe go through joint procurement </a:t>
            </a:r>
            <a:r>
              <a:rPr lang="en-US" sz="2000" dirty="0" smtClean="0"/>
              <a:t>(e.g. TCS </a:t>
            </a:r>
            <a:r>
              <a:rPr lang="en-US" sz="2000" dirty="0"/>
              <a:t>has option for </a:t>
            </a:r>
            <a:r>
              <a:rPr lang="en-US" sz="2000" dirty="0" smtClean="0"/>
              <a:t>‘enterprise-specific TA’ hosting)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ach e-Infra wants to be the exclusive provider of the back-end IdP, to provide </a:t>
            </a:r>
            <a:r>
              <a:rPr lang="en-US" sz="2000" i="1" dirty="0" smtClean="0"/>
              <a:t>the </a:t>
            </a:r>
            <a:r>
              <a:rPr lang="en-US" sz="2000" dirty="0" err="1" smtClean="0"/>
              <a:t>uniqueID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– and certainly not allow the user to ‘escape out’ of the e-Infra/RI silo (can be done with </a:t>
            </a:r>
            <a:r>
              <a:rPr lang="en-US" sz="2000" dirty="0" err="1" smtClean="0"/>
              <a:t>entityID</a:t>
            </a:r>
            <a:r>
              <a:rPr lang="en-US" sz="2000" dirty="0" smtClean="0"/>
              <a:t> forwarding)</a:t>
            </a:r>
            <a:endParaRPr lang="en-US" sz="2000" dirty="0"/>
          </a:p>
          <a:p>
            <a:r>
              <a:rPr lang="en-US" sz="2400" dirty="0"/>
              <a:t>A single one for the world: </a:t>
            </a:r>
            <a:r>
              <a:rPr lang="en-US" sz="2400" i="1" dirty="0"/>
              <a:t>great!</a:t>
            </a:r>
          </a:p>
          <a:p>
            <a:pPr lvl="1"/>
            <a:r>
              <a:rPr lang="en-US" sz="2000" i="1" dirty="0"/>
              <a:t>but:</a:t>
            </a:r>
            <a:r>
              <a:rPr lang="en-US" sz="2000" dirty="0"/>
              <a:t> legal issues in DP from the EU</a:t>
            </a:r>
          </a:p>
          <a:p>
            <a:pPr lvl="1"/>
            <a:r>
              <a:rPr lang="en-US" sz="2000" dirty="0"/>
              <a:t>needs extremely high reliability, and probably regional distribution anyway for acceptable latency and 24x7 </a:t>
            </a:r>
            <a:r>
              <a:rPr lang="en-US" sz="2000" dirty="0" smtClean="0"/>
              <a:t>support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DS/TTS back-end ICA </a:t>
            </a:r>
            <a:r>
              <a:rPr lang="en-US" dirty="0" smtClean="0"/>
              <a:t>options (II)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9633759" y="0"/>
            <a:ext cx="944593" cy="1147482"/>
            <a:chOff x="9646024" y="1264024"/>
            <a:chExt cx="2545976" cy="285077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557" y="1674436"/>
              <a:ext cx="2163443" cy="244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9646024" y="1264024"/>
              <a:ext cx="1165411" cy="1084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5387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70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Highly depends! </a:t>
            </a:r>
          </a:p>
          <a:p>
            <a:r>
              <a:rPr lang="en-US" dirty="0" smtClean="0"/>
              <a:t>What is ‘the service’? Delegation Service &amp; WAYF? Master Portals? </a:t>
            </a:r>
          </a:p>
          <a:p>
            <a:r>
              <a:rPr lang="en-US" dirty="0" smtClean="0"/>
              <a:t>Technical elements only, or operational service implementation?</a:t>
            </a:r>
          </a:p>
          <a:p>
            <a:r>
              <a:rPr lang="en-US" dirty="0" smtClean="0"/>
              <a:t>Desired service level (support &amp; availability)</a:t>
            </a:r>
          </a:p>
          <a:p>
            <a:r>
              <a:rPr lang="en-US" dirty="0" smtClean="0"/>
              <a:t>Extent of the service (number of users, communities, …)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Recuperation model very much a business decision as well</a:t>
            </a:r>
          </a:p>
          <a:p>
            <a:r>
              <a:rPr lang="en-US" dirty="0" smtClean="0"/>
              <a:t>Base fee plus additional costing on demand (per-connected portal, per master portal)?</a:t>
            </a:r>
          </a:p>
          <a:p>
            <a:r>
              <a:rPr lang="en-US" dirty="0" smtClean="0"/>
              <a:t>Flat-fee for technical and operational implementation?</a:t>
            </a:r>
          </a:p>
          <a:p>
            <a:r>
              <a:rPr lang="en-US" dirty="0" smtClean="0"/>
              <a:t>Fee per transaction? Back-channel via the RIs (free at point-of-use), or …?</a:t>
            </a:r>
          </a:p>
          <a:p>
            <a:r>
              <a:rPr lang="en-US" dirty="0" smtClean="0"/>
              <a:t>Including or excluding support services?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Can be anywhere between a few </a:t>
            </a:r>
            <a:r>
              <a:rPr lang="en-US" dirty="0" err="1" smtClean="0"/>
              <a:t>kEur</a:t>
            </a:r>
            <a:r>
              <a:rPr lang="en-US" dirty="0" smtClean="0"/>
              <a:t> to well over 100+kEur cost per year (for &gt;3year service)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Costing the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4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307507"/>
            <a:ext cx="10909300" cy="5136022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F6791C"/>
                </a:solidFill>
              </a:rPr>
              <a:t>Ability to serve a large pan-European user base without national restrictions</a:t>
            </a:r>
          </a:p>
          <a:p>
            <a:pPr lvl="1"/>
            <a:r>
              <a:rPr lang="en-GB" dirty="0"/>
              <a:t>without having to rely on specific national participation exclusively for this service </a:t>
            </a:r>
          </a:p>
          <a:p>
            <a:pPr lvl="1"/>
            <a:r>
              <a:rPr lang="en-GB" dirty="0"/>
              <a:t>serving the needs of cross-national user communities that have a large but sparsely distributed user base</a:t>
            </a:r>
          </a:p>
          <a:p>
            <a:r>
              <a:rPr lang="en-GB" b="1" dirty="0">
                <a:solidFill>
                  <a:srgbClr val="F6791C"/>
                </a:solidFill>
              </a:rPr>
              <a:t>Use existing resources and e-Infrastructure services </a:t>
            </a:r>
          </a:p>
          <a:p>
            <a:pPr lvl="1"/>
            <a:r>
              <a:rPr lang="en-GB" dirty="0"/>
              <a:t>without the needs for security model changes at the resource centre or national level </a:t>
            </a:r>
          </a:p>
          <a:p>
            <a:r>
              <a:rPr lang="en-GB" b="1" dirty="0" smtClean="0">
                <a:solidFill>
                  <a:srgbClr val="F6791C"/>
                </a:solidFill>
              </a:rPr>
              <a:t>Allow integration of this system in science gateways and portals with minimal effort</a:t>
            </a:r>
            <a:endParaRPr lang="en-GB" b="1" dirty="0">
              <a:solidFill>
                <a:srgbClr val="F6791C"/>
              </a:solidFill>
            </a:endParaRPr>
          </a:p>
          <a:p>
            <a:pPr lvl="1"/>
            <a:r>
              <a:rPr lang="en-GB" dirty="0"/>
              <a:t>only light-weight industry-standard </a:t>
            </a:r>
            <a:r>
              <a:rPr lang="en-GB" dirty="0" smtClean="0"/>
              <a:t>protocols, limit security expertise (and exposure)</a:t>
            </a:r>
            <a:endParaRPr lang="en-GB" dirty="0"/>
          </a:p>
          <a:p>
            <a:r>
              <a:rPr lang="en-GB" b="1" dirty="0">
                <a:solidFill>
                  <a:srgbClr val="F6791C"/>
                </a:solidFill>
              </a:rPr>
              <a:t>Permit the use of the VOMS community membership service </a:t>
            </a:r>
          </a:p>
          <a:p>
            <a:pPr lvl="1"/>
            <a:r>
              <a:rPr lang="en-GB" dirty="0"/>
              <a:t>attributes for group and role management  in attribute certificates</a:t>
            </a:r>
          </a:p>
          <a:p>
            <a:pPr lvl="1"/>
            <a:r>
              <a:rPr lang="en-GB" dirty="0"/>
              <a:t>also for portals and science gateways access the e-Infrastructure</a:t>
            </a:r>
          </a:p>
          <a:p>
            <a:r>
              <a:rPr lang="en-GB" b="1" dirty="0">
                <a:solidFill>
                  <a:srgbClr val="F6791C"/>
                </a:solidFill>
              </a:rPr>
              <a:t>Concentrate service elements that require significant operational expertise </a:t>
            </a:r>
          </a:p>
          <a:p>
            <a:pPr lvl="1"/>
            <a:r>
              <a:rPr lang="en-GB" dirty="0"/>
              <a:t>not burden research communities with the need to care for security-sensitive service components</a:t>
            </a:r>
          </a:p>
          <a:p>
            <a:pPr lvl="1"/>
            <a:r>
              <a:rPr lang="en-GB" dirty="0"/>
              <a:t>keep a secure credential management model</a:t>
            </a:r>
          </a:p>
          <a:p>
            <a:pPr lvl="1"/>
            <a:r>
              <a:rPr lang="en-US" dirty="0"/>
              <a:t>coordinate compliance and </a:t>
            </a:r>
            <a:r>
              <a:rPr lang="en-US" dirty="0" smtClean="0"/>
              <a:t>accreditation – and help meet EU privacy stuff in just one place to ease adoption</a:t>
            </a:r>
          </a:p>
          <a:p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Optional elements: ability to obtain CLI tokens (via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ssh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agent or even U/P); implicit </a:t>
            </a:r>
            <a:r>
              <a:rPr lang="en-US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AuthZ</a:t>
            </a:r>
            <a:endParaRPr lang="en-US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CILogon-like TTS Pilot - aims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444502" y="1439333"/>
            <a:ext cx="11236510" cy="49076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 we want to push for a particular distribution model?</a:t>
            </a:r>
          </a:p>
          <a:p>
            <a:r>
              <a:rPr lang="en-US" dirty="0" smtClean="0"/>
              <a:t>If so: how firm should we push for a single TTS back-end service? </a:t>
            </a:r>
            <a:br>
              <a:rPr lang="en-US" dirty="0" smtClean="0"/>
            </a:br>
            <a:r>
              <a:rPr lang="en-US" dirty="0" smtClean="0"/>
              <a:t>Should this always be neutral? </a:t>
            </a:r>
            <a:r>
              <a:rPr lang="en-US" dirty="0" smtClean="0"/>
              <a:t>Each e-Infra already pushing for </a:t>
            </a:r>
            <a:r>
              <a:rPr lang="en-US" i="1" dirty="0" smtClean="0"/>
              <a:t>the </a:t>
            </a:r>
            <a:r>
              <a:rPr lang="en-US" dirty="0" smtClean="0"/>
              <a:t>‘exclusively’ linked IdP …</a:t>
            </a:r>
            <a:endParaRPr lang="en-US" dirty="0" smtClean="0"/>
          </a:p>
          <a:p>
            <a:r>
              <a:rPr lang="en-US" dirty="0" smtClean="0"/>
              <a:t>What is ‘neutral’ anyway?</a:t>
            </a:r>
          </a:p>
          <a:p>
            <a:r>
              <a:rPr lang="en-US" dirty="0" smtClean="0"/>
              <a:t>The pilot contains some bits of software glue – how should ‘we’ fund the maintenance effort? Or should we push some specific bits also ‘upstream’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Nikhef, as part of the Dutch National e-Infrastructure coordinated by SURF, supports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the pilot operations </a:t>
            </a:r>
            <a:r>
              <a:rPr lang="en-US" dirty="0" smtClean="0">
                <a:sym typeface="Wingdings" panose="05000000000000000000" pitchFamily="2" charset="2"/>
              </a:rPr>
              <a:t>for now – </a:t>
            </a:r>
            <a:r>
              <a:rPr lang="en-US" dirty="0" smtClean="0">
                <a:sym typeface="Wingdings" panose="05000000000000000000" pitchFamily="2" charset="2"/>
              </a:rPr>
              <a:t>once it is to transition, which process should we follow? 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Is that something we need to worry about here, </a:t>
            </a:r>
            <a:r>
              <a:rPr lang="en-US" dirty="0" smtClean="0">
                <a:sym typeface="Wingdings" panose="05000000000000000000" pitchFamily="2" charset="2"/>
              </a:rPr>
              <a:t>what of an open and transparent selection,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or </a:t>
            </a:r>
            <a:r>
              <a:rPr lang="en-US" dirty="0" smtClean="0">
                <a:sym typeface="Wingdings" panose="05000000000000000000" pitchFamily="2" charset="2"/>
              </a:rPr>
              <a:t>are you happy it leave </a:t>
            </a:r>
            <a:r>
              <a:rPr lang="en-US" dirty="0" smtClean="0">
                <a:sym typeface="Wingdings" panose="05000000000000000000" pitchFamily="2" charset="2"/>
              </a:rPr>
              <a:t>the selection process it </a:t>
            </a:r>
            <a:r>
              <a:rPr lang="en-US" dirty="0" smtClean="0">
                <a:sym typeface="Wingdings" panose="05000000000000000000" pitchFamily="2" charset="2"/>
              </a:rPr>
              <a:t>all up to ‘SURF’?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What are your expectations for scale, expected A/R, and service support level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if the CILogon-like TTS Pilot is indeed used by RIs and e-</a:t>
            </a:r>
            <a:r>
              <a:rPr lang="en-US" dirty="0" err="1" smtClean="0">
                <a:sym typeface="Wingdings" panose="05000000000000000000" pitchFamily="2" charset="2"/>
              </a:rPr>
              <a:t>Infras</a:t>
            </a:r>
            <a:r>
              <a:rPr lang="en-US" dirty="0" smtClean="0">
                <a:sym typeface="Wingdings" panose="05000000000000000000" pitchFamily="2" charset="2"/>
              </a:rPr>
              <a:t>? In 2017? And in 2020?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20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https://wiki.geant.org/display/AARC/Models+for+the+CILogon-like+TTS+Pilot</a:t>
            </a:r>
          </a:p>
        </p:txBody>
      </p:sp>
    </p:spTree>
    <p:extLst>
      <p:ext uri="{BB962C8B-B14F-4D97-AF65-F5344CB8AC3E}">
        <p14:creationId xmlns:p14="http://schemas.microsoft.com/office/powerpoint/2010/main" val="2062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davidg@nikhef.nl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450638" y="6405563"/>
            <a:ext cx="741362" cy="274637"/>
          </a:xfrm>
        </p:spPr>
        <p:txBody>
          <a:bodyPr/>
          <a:lstStyle/>
          <a:p>
            <a:fld id="{6F576E6A-F32A-4612-884C-86870357C6B4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0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CILogon-like TTS Pilot - distributable elements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796" y="1990828"/>
            <a:ext cx="9075633" cy="42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6" y="1005876"/>
            <a:ext cx="3183348" cy="181800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75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122" y="3753685"/>
            <a:ext cx="47148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0909300" cy="4934573"/>
          </a:xfrm>
        </p:spPr>
        <p:txBody>
          <a:bodyPr>
            <a:normAutofit/>
          </a:bodyPr>
          <a:lstStyle/>
          <a:p>
            <a:r>
              <a:rPr lang="en-US" dirty="0" smtClean="0"/>
              <a:t>Are around today, either self-managed or hosted, in most communities</a:t>
            </a:r>
          </a:p>
          <a:p>
            <a:r>
              <a:rPr lang="en-US" dirty="0" smtClean="0"/>
              <a:t>Science gateways, portals, e.g. HADDOCK, Galaxy, generic (</a:t>
            </a:r>
            <a:r>
              <a:rPr lang="en-US" dirty="0" err="1" smtClean="0"/>
              <a:t>LifeRay</a:t>
            </a:r>
            <a:r>
              <a:rPr lang="en-US" dirty="0" smtClean="0"/>
              <a:t>), WebFTS, …</a:t>
            </a:r>
          </a:p>
          <a:p>
            <a:endParaRPr lang="en-US" dirty="0"/>
          </a:p>
          <a:p>
            <a:r>
              <a:rPr lang="en-US" dirty="0" smtClean="0"/>
              <a:t>Omnipresent (and has unfortunately proven to be an easily compromised target,</a:t>
            </a:r>
            <a:br>
              <a:rPr lang="en-US" dirty="0" smtClean="0"/>
            </a:br>
            <a:r>
              <a:rPr lang="en-US" dirty="0" smtClean="0"/>
              <a:t>especially when end-user instantiated in a cloud environment)</a:t>
            </a:r>
          </a:p>
          <a:p>
            <a:r>
              <a:rPr lang="en-US" dirty="0" smtClean="0"/>
              <a:t>Will have to get credentials from the MPs, but should be able to</a:t>
            </a:r>
            <a:br>
              <a:rPr lang="en-US" dirty="0" smtClean="0"/>
            </a:br>
            <a:r>
              <a:rPr lang="en-US" dirty="0" smtClean="0"/>
              <a:t>do so only for authenticated users</a:t>
            </a:r>
          </a:p>
          <a:p>
            <a:r>
              <a:rPr lang="en-US" dirty="0" smtClean="0"/>
              <a:t>Downtime will impact its’ own users, but there will be</a:t>
            </a:r>
            <a:br>
              <a:rPr lang="en-US" dirty="0" smtClean="0"/>
            </a:br>
            <a:r>
              <a:rPr lang="en-US" dirty="0" smtClean="0"/>
              <a:t>many of these (same service by different sites?)</a:t>
            </a:r>
          </a:p>
          <a:p>
            <a:r>
              <a:rPr lang="en-US" i="1" dirty="0" smtClean="0"/>
              <a:t>VO management</a:t>
            </a:r>
            <a:r>
              <a:rPr lang="en-US" dirty="0" smtClean="0"/>
              <a:t> impact high (VOMS but usually hosted)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Ease of deployment, trust by MPs and end-users, usability, </a:t>
            </a:r>
            <a:r>
              <a:rPr lang="en-US" dirty="0">
                <a:solidFill>
                  <a:srgbClr val="F6791C"/>
                </a:solidFill>
              </a:rPr>
              <a:t>containment of incidents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Blue: VO services and resources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77" y="1800225"/>
            <a:ext cx="127635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43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to be a trusted element (to permit credential storage by the TTS)</a:t>
            </a:r>
          </a:p>
          <a:p>
            <a:r>
              <a:rPr lang="en-US" dirty="0" smtClean="0"/>
              <a:t>Requires some operational and security expertise (managed data </a:t>
            </a:r>
            <a:r>
              <a:rPr lang="en-US" dirty="0" err="1" smtClean="0"/>
              <a:t>centre</a:t>
            </a:r>
            <a:r>
              <a:rPr lang="en-US" dirty="0" smtClean="0"/>
              <a:t>, locked racks, access controls, ability to designate infrastructure for security operations, trained staff)</a:t>
            </a:r>
          </a:p>
          <a:p>
            <a:r>
              <a:rPr lang="en-US" dirty="0" smtClean="0"/>
              <a:t>Connects to (many) workflow-specific VO portals</a:t>
            </a:r>
          </a:p>
          <a:p>
            <a:r>
              <a:rPr lang="en-US" dirty="0" smtClean="0"/>
              <a:t>Connects to a (single, we hope!) Delegation Service/TTS-CA</a:t>
            </a:r>
          </a:p>
          <a:p>
            <a:endParaRPr lang="en-US" dirty="0"/>
          </a:p>
          <a:p>
            <a:r>
              <a:rPr lang="en-US" dirty="0" smtClean="0"/>
              <a:t>The credential repository is a highly valuable resource for attackers</a:t>
            </a:r>
          </a:p>
          <a:p>
            <a:r>
              <a:rPr lang="en-US" dirty="0" smtClean="0"/>
              <a:t>Similarly, a downtime of the MP/Credential Repo disables resource access for connected VO portals – so it can (and usually will) be a </a:t>
            </a:r>
            <a:r>
              <a:rPr lang="en-US" dirty="0" err="1" smtClean="0"/>
              <a:t>SPoF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 </a:t>
            </a:r>
            <a:r>
              <a:rPr lang="en-US" dirty="0" smtClean="0">
                <a:solidFill>
                  <a:srgbClr val="F6791C"/>
                </a:solidFill>
              </a:rPr>
              <a:t/>
            </a:r>
            <a:br>
              <a:rPr lang="en-US" dirty="0" smtClean="0">
                <a:solidFill>
                  <a:srgbClr val="F6791C"/>
                </a:solidFill>
              </a:rPr>
            </a:br>
            <a:r>
              <a:rPr lang="en-US" dirty="0" smtClean="0">
                <a:solidFill>
                  <a:srgbClr val="F6791C"/>
                </a:solidFill>
              </a:rPr>
              <a:t>scalability, A/R, trust by the VO portals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Red: the Master Portal (MP) and Credential Repository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68" y="4695546"/>
            <a:ext cx="52387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20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646024" y="1264024"/>
            <a:ext cx="2545976" cy="2850776"/>
            <a:chOff x="9646024" y="1264024"/>
            <a:chExt cx="2545976" cy="2850776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557" y="1674436"/>
              <a:ext cx="2163443" cy="2440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646024" y="1264024"/>
              <a:ext cx="1165411" cy="1084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1" y="1264025"/>
            <a:ext cx="11281334" cy="5289176"/>
          </a:xfrm>
        </p:spPr>
        <p:txBody>
          <a:bodyPr>
            <a:normAutofit/>
          </a:bodyPr>
          <a:lstStyle/>
          <a:p>
            <a:r>
              <a:rPr lang="en-US" dirty="0" smtClean="0"/>
              <a:t>Is a highly trusted </a:t>
            </a:r>
            <a:r>
              <a:rPr lang="en-US" dirty="0" err="1" smtClean="0"/>
              <a:t>element:security</a:t>
            </a:r>
            <a:r>
              <a:rPr lang="en-US" dirty="0" smtClean="0"/>
              <a:t> and policy expertise, ability to maintain accreditation</a:t>
            </a:r>
          </a:p>
          <a:p>
            <a:r>
              <a:rPr lang="en-US" dirty="0" smtClean="0"/>
              <a:t>Needs operational and technical capabilities: hardware security modules, </a:t>
            </a:r>
            <a:br>
              <a:rPr lang="en-US" dirty="0" smtClean="0"/>
            </a:br>
            <a:r>
              <a:rPr lang="en-US" dirty="0" smtClean="0"/>
              <a:t>managed data </a:t>
            </a:r>
            <a:r>
              <a:rPr lang="en-US" dirty="0" err="1" smtClean="0"/>
              <a:t>centres</a:t>
            </a:r>
            <a:r>
              <a:rPr lang="en-US" dirty="0" smtClean="0"/>
              <a:t>, off-line and on-line secure areas, ROBAB-proof trained </a:t>
            </a:r>
            <a:br>
              <a:rPr lang="en-US" dirty="0" smtClean="0"/>
            </a:br>
            <a:r>
              <a:rPr lang="en-US" dirty="0" smtClean="0"/>
              <a:t>personnel, ability to designate infrastructure for security operations</a:t>
            </a:r>
          </a:p>
          <a:p>
            <a:r>
              <a:rPr lang="en-US" dirty="0" smtClean="0"/>
              <a:t>Connects to (a few, we hope) Master Portals (MPs)</a:t>
            </a:r>
          </a:p>
          <a:p>
            <a:r>
              <a:rPr lang="en-US" dirty="0" smtClean="0"/>
              <a:t>Connects (many, we hope </a:t>
            </a:r>
            <a:r>
              <a:rPr lang="en-US" dirty="0" err="1" smtClean="0"/>
              <a:t>scalably</a:t>
            </a:r>
            <a:r>
              <a:rPr lang="en-US" dirty="0" smtClean="0"/>
              <a:t>) federations, IdPs and (few) SP-IdP-Proxies</a:t>
            </a:r>
          </a:p>
          <a:p>
            <a:r>
              <a:rPr lang="en-US" i="1" dirty="0" smtClean="0"/>
              <a:t>May have to present a WAYF, if the VO portal does not pass IdP </a:t>
            </a:r>
            <a:r>
              <a:rPr lang="en-US" i="1" dirty="0" err="1" smtClean="0"/>
              <a:t>entityID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Needs to be a trusted element for Relying Parties (resource owners), users, and federations</a:t>
            </a:r>
          </a:p>
          <a:p>
            <a:r>
              <a:rPr lang="en-US" dirty="0" smtClean="0"/>
              <a:t>Is an extremely valuable source for attackers, and again downtime impacts all connected MPs, and (with delay) impact all VO portals anywhere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</a:t>
            </a:r>
            <a:r>
              <a:rPr lang="en-US" dirty="0" smtClean="0">
                <a:solidFill>
                  <a:srgbClr val="F6791C"/>
                </a:solidFill>
              </a:rPr>
              <a:t/>
            </a:r>
            <a:br>
              <a:rPr lang="en-US" dirty="0" smtClean="0">
                <a:solidFill>
                  <a:srgbClr val="F6791C"/>
                </a:solidFill>
              </a:rPr>
            </a:br>
            <a:r>
              <a:rPr lang="en-US" dirty="0" smtClean="0">
                <a:solidFill>
                  <a:srgbClr val="F6791C"/>
                </a:solidFill>
              </a:rPr>
              <a:t>trust, recoverability, A/R, compliance, need to conclude specific agreements with MPs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Yellow: the Token Translator/OA4MP/CA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0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generic case (</a:t>
            </a:r>
            <a:r>
              <a:rPr lang="en-US" dirty="0" err="1" smtClean="0"/>
              <a:t>conventionsl</a:t>
            </a:r>
            <a:r>
              <a:rPr lang="en-US" dirty="0" smtClean="0"/>
              <a:t> R&amp;E federations) limited control possible</a:t>
            </a:r>
          </a:p>
          <a:p>
            <a:r>
              <a:rPr lang="en-US" dirty="0" smtClean="0"/>
              <a:t>RI/</a:t>
            </a:r>
            <a:r>
              <a:rPr lang="en-US" dirty="0" err="1" smtClean="0"/>
              <a:t>eI</a:t>
            </a:r>
            <a:r>
              <a:rPr lang="en-US" dirty="0" smtClean="0"/>
              <a:t> proxy IdPs will provide more specific capabilities (uniqueness, user management ability)</a:t>
            </a:r>
          </a:p>
          <a:p>
            <a:endParaRPr lang="en-US" dirty="0"/>
          </a:p>
          <a:p>
            <a:r>
              <a:rPr lang="en-US" dirty="0" smtClean="0"/>
              <a:t>Connects to many services, of which the DS/TTS is just one</a:t>
            </a:r>
          </a:p>
          <a:p>
            <a:r>
              <a:rPr lang="en-US" dirty="0" smtClean="0"/>
              <a:t>Build on common technology (keep with SAML, no OIDC here)</a:t>
            </a:r>
          </a:p>
          <a:p>
            <a:r>
              <a:rPr lang="en-US" dirty="0" smtClean="0"/>
              <a:t>Shared policy compliance: REFEDS R&amp;S, Sirtfi</a:t>
            </a:r>
          </a:p>
          <a:p>
            <a:r>
              <a:rPr lang="en-US" dirty="0" smtClean="0"/>
              <a:t>Negotiate non-</a:t>
            </a:r>
            <a:r>
              <a:rPr lang="en-US" dirty="0" err="1" smtClean="0"/>
              <a:t>scaleably</a:t>
            </a:r>
            <a:r>
              <a:rPr lang="en-US" dirty="0" smtClean="0"/>
              <a:t> only when needed (but a TTS must serve all users to prevent fragmentation!)</a:t>
            </a:r>
          </a:p>
          <a:p>
            <a:r>
              <a:rPr lang="en-US" dirty="0" smtClean="0"/>
              <a:t>Cope with heterogeneity (i.e.: use a ‘filtering WAYF/entity filter proxy’)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6791C"/>
                </a:solidFill>
              </a:rPr>
              <a:t>Considerations: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6791C"/>
                </a:solidFill>
              </a:rPr>
              <a:t>Trust, scalability, non-intrusiveness, service-specific filtering</a:t>
            </a:r>
            <a:endParaRPr lang="en-US" dirty="0">
              <a:solidFill>
                <a:srgbClr val="F6791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Purple: connected federations and IdPs (proxies)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424" y="4367213"/>
            <a:ext cx="21336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18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Pilot appears to be appealing to RIs and e-Infrastructures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ELIXIR instance (demo) managed under SA1 on CESNET resources for EBI</a:t>
            </a:r>
          </a:p>
          <a:p>
            <a:r>
              <a:rPr lang="en-US" dirty="0" smtClean="0"/>
              <a:t>EGI AAI evolution (demo) managed under ENGAGE JRA1 on GRNET resources for EGI.eu</a:t>
            </a:r>
          </a:p>
          <a:p>
            <a:r>
              <a:rPr lang="en-US" dirty="0" smtClean="0"/>
              <a:t>Continuing discussions on alignment with WLCG … (who already have a nice setup anyway ;-)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Effect: expressions on interest received to host ‘the service’ (whatever that is) from many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appeal?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130" y="4621223"/>
            <a:ext cx="2876664" cy="134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4502" y="1439333"/>
            <a:ext cx="11469592" cy="4737633"/>
          </a:xfrm>
        </p:spPr>
        <p:txBody>
          <a:bodyPr>
            <a:normAutofit/>
          </a:bodyPr>
          <a:lstStyle/>
          <a:p>
            <a:r>
              <a:rPr lang="en-US" dirty="0" smtClean="0"/>
              <a:t>Several pre-production instances deployed, for EGI and ELIXIR (all managed by Nikhef)</a:t>
            </a:r>
          </a:p>
          <a:p>
            <a:r>
              <a:rPr lang="en-US" dirty="0" smtClean="0"/>
              <a:t>A ‘production demonstrator’ instance of the TTS set up in conceptually the ‘right way’:</a:t>
            </a:r>
          </a:p>
          <a:p>
            <a:pPr lvl="1"/>
            <a:r>
              <a:rPr lang="en-US" dirty="0" smtClean="0"/>
              <a:t>Dedicated servers, secure environment, FIPS 140 level 3 approved HSM, anchored in a stable way</a:t>
            </a:r>
          </a:p>
          <a:p>
            <a:pPr lvl="1"/>
            <a:r>
              <a:rPr lang="en-US" dirty="0" smtClean="0"/>
              <a:t>Policy and practices accredited (under the ‘unique-identifier-only’ profile) at the IGTF – which is good enough for some </a:t>
            </a:r>
            <a:r>
              <a:rPr lang="en-US" dirty="0" err="1" smtClean="0"/>
              <a:t>infrastuctures</a:t>
            </a:r>
            <a:r>
              <a:rPr lang="en-US" dirty="0" smtClean="0"/>
              <a:t>, and is expected to be good enough in EGI in combination with managed communities</a:t>
            </a:r>
          </a:p>
          <a:p>
            <a:pPr lvl="1"/>
            <a:r>
              <a:rPr lang="en-US" dirty="0" smtClean="0"/>
              <a:t>Scalable negotiation model based on Sirtfi and REFEDS R&amp;S section 6</a:t>
            </a:r>
          </a:p>
          <a:p>
            <a:pPr lvl="1"/>
            <a:r>
              <a:rPr lang="en-US" dirty="0" smtClean="0"/>
              <a:t>Model requirements on attached MPs defined (for key protection)</a:t>
            </a:r>
          </a:p>
          <a:p>
            <a:pPr lvl="1"/>
            <a:r>
              <a:rPr lang="en-US" dirty="0" smtClean="0"/>
              <a:t>Trust anchors in production (RCauth.eu and its “DCAROOT” HLCA)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Last updates to the software ongoing: policy-filtering ‘proxy-WAYF’ to link to </a:t>
            </a:r>
            <a:r>
              <a:rPr lang="en-US" dirty="0" smtClean="0"/>
              <a:t>eduGAIN &amp; more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But it’s a production demonstrator, </a:t>
            </a:r>
            <a:r>
              <a:rPr lang="en-US" i="1" dirty="0" smtClean="0"/>
              <a:t>not </a:t>
            </a:r>
            <a:r>
              <a:rPr lang="en-US" dirty="0" smtClean="0"/>
              <a:t>production, </a:t>
            </a:r>
            <a:r>
              <a:rPr lang="en-US" i="1" dirty="0" smtClean="0"/>
              <a:t>without</a:t>
            </a:r>
            <a:r>
              <a:rPr lang="en-US" dirty="0" smtClean="0"/>
              <a:t> an SLA, and with limited capacity</a:t>
            </a:r>
          </a:p>
          <a:p>
            <a:r>
              <a:rPr lang="en-US" dirty="0" smtClean="0"/>
              <a:t>… and it’s a bit a ‘Heath Robinson’ service, using mostly pre-available hardware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pic>
        <p:nvPicPr>
          <p:cNvPr id="5" name="Picture 2" descr="H:\Home\davidg\DutchGrid\CA\RCauth-Pilot-CA\RCauth-eu-logo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9477" y="3173505"/>
            <a:ext cx="2148100" cy="103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14911</TotalTime>
  <Words>1752</Words>
  <Application>Microsoft Office PowerPoint</Application>
  <PresentationFormat>Custom</PresentationFormat>
  <Paragraphs>217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GEANT Association</vt:lpstr>
      <vt:lpstr>PowerPoint Presentation</vt:lpstr>
      <vt:lpstr>CILogon-like TTS Pilot - aims</vt:lpstr>
      <vt:lpstr>CILogon-like TTS Pilot - distributable elements</vt:lpstr>
      <vt:lpstr>Blue: VO services and resources</vt:lpstr>
      <vt:lpstr>Red: the Master Portal (MP) and Credential Repository</vt:lpstr>
      <vt:lpstr>Yellow: the Token Translator/OA4MP/CA service</vt:lpstr>
      <vt:lpstr>Purple: connected federations and IdPs (proxies)</vt:lpstr>
      <vt:lpstr>Some appeal?</vt:lpstr>
      <vt:lpstr>Where are we now?</vt:lpstr>
      <vt:lpstr>More pretty pictures</vt:lpstr>
      <vt:lpstr>Slightly more ugly pictures …</vt:lpstr>
      <vt:lpstr>Key generation ceremony</vt:lpstr>
      <vt:lpstr>Physical controls are quite OK </vt:lpstr>
      <vt:lpstr>Deployment and (financial) sustainability models</vt:lpstr>
      <vt:lpstr>MP operating options</vt:lpstr>
      <vt:lpstr>DS/TTS back-end ICA options</vt:lpstr>
      <vt:lpstr>DS/TTS back-end ICA options (I)</vt:lpstr>
      <vt:lpstr>DS/TTS back-end ICA options (II)</vt:lpstr>
      <vt:lpstr>Costing the services</vt:lpstr>
      <vt:lpstr>Open Questions!</vt:lpstr>
      <vt:lpstr>References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DavidG</cp:lastModifiedBy>
  <cp:revision>192</cp:revision>
  <cp:lastPrinted>2015-05-01T10:30:08Z</cp:lastPrinted>
  <dcterms:created xsi:type="dcterms:W3CDTF">2015-04-29T14:13:57Z</dcterms:created>
  <dcterms:modified xsi:type="dcterms:W3CDTF">2016-05-25T12:45:08Z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