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sldIdLst>
    <p:sldId id="313" r:id="rId5"/>
    <p:sldId id="339" r:id="rId6"/>
    <p:sldId id="320" r:id="rId7"/>
    <p:sldId id="342" r:id="rId8"/>
    <p:sldId id="341" r:id="rId9"/>
    <p:sldId id="316" r:id="rId10"/>
    <p:sldId id="321" r:id="rId11"/>
    <p:sldId id="323" r:id="rId12"/>
    <p:sldId id="324" r:id="rId13"/>
    <p:sldId id="343" r:id="rId14"/>
    <p:sldId id="322" r:id="rId15"/>
    <p:sldId id="344" r:id="rId16"/>
    <p:sldId id="328" r:id="rId17"/>
    <p:sldId id="319" r:id="rId18"/>
    <p:sldId id="326" r:id="rId19"/>
    <p:sldId id="337" r:id="rId20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791C"/>
    <a:srgbClr val="003F5E"/>
    <a:srgbClr val="F57B20"/>
    <a:srgbClr val="F57A1E"/>
    <a:srgbClr val="013F5E"/>
    <a:srgbClr val="003959"/>
    <a:srgbClr val="ED1556"/>
    <a:srgbClr val="003F5D"/>
    <a:srgbClr val="1C4161"/>
    <a:srgbClr val="004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-90" y="-30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23/04/2017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VO</a:t>
            </a:r>
            <a:r>
              <a:rPr lang="en-GB" baseline="0" dirty="0" smtClean="0"/>
              <a:t> portal can be anything even a simple shell </a:t>
            </a:r>
          </a:p>
          <a:p>
            <a:r>
              <a:rPr lang="en-GB" baseline="0" dirty="0" smtClean="0"/>
              <a:t>Certs stored only for 11 days </a:t>
            </a:r>
          </a:p>
          <a:p>
            <a:r>
              <a:rPr lang="en-GB" baseline="0" dirty="0" smtClean="0"/>
              <a:t>Master portal can add attributes via VOMS (or others in the future)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270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625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40257" y="3625009"/>
            <a:ext cx="6795911" cy="375289"/>
          </a:xfr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40256" y="5484095"/>
            <a:ext cx="6671027" cy="4363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240257" y="2804346"/>
            <a:ext cx="6683727" cy="503459"/>
          </a:xfrm>
        </p:spPr>
        <p:txBody>
          <a:bodyPr>
            <a:normAutofit/>
          </a:bodyPr>
          <a:lstStyle>
            <a:lvl1pPr marL="0" indent="0">
              <a:buNone/>
              <a:defRPr sz="1950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40257" y="2398309"/>
            <a:ext cx="6683727" cy="473242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240256" y="5785332"/>
            <a:ext cx="6671027" cy="4283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240257" y="3947187"/>
            <a:ext cx="6795911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240257" y="4249757"/>
            <a:ext cx="8818145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486792" y="4765917"/>
            <a:ext cx="1219200" cy="190399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8" y="-42332"/>
            <a:ext cx="4389920" cy="69426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2" y="480622"/>
            <a:ext cx="1482776" cy="1339714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818932" y="927797"/>
            <a:ext cx="591815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 smtClean="0">
                <a:solidFill>
                  <a:srgbClr val="003F5E"/>
                </a:solidFill>
              </a:rPr>
              <a:t>Authentication and Authorisation for Research and Collaboration</a:t>
            </a:r>
            <a:endParaRPr lang="en-GB" sz="1700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16837"/>
            <a:ext cx="6172200" cy="414421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16837"/>
            <a:ext cx="4314825" cy="415215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652382" y="304802"/>
            <a:ext cx="3601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3F5D"/>
                </a:solidFill>
              </a:rPr>
              <a:t>Style</a:t>
            </a:r>
            <a:r>
              <a:rPr lang="en-GB" sz="180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1800" baseline="0" dirty="0" smtClean="0">
                <a:solidFill>
                  <a:srgbClr val="F57A1E"/>
                </a:solidFill>
              </a:rPr>
              <a:t>A Guide to Using the AARC Template</a:t>
            </a:r>
            <a:endParaRPr lang="en-GB" sz="1800" dirty="0">
              <a:solidFill>
                <a:srgbClr val="F57A1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80366" y="2025770"/>
            <a:ext cx="10149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3F5D"/>
                </a:solidFill>
              </a:rPr>
              <a:t>This template is to</a:t>
            </a:r>
            <a:r>
              <a:rPr lang="en-GB" sz="1800" baseline="0" dirty="0" smtClean="0">
                <a:solidFill>
                  <a:srgbClr val="003F5D"/>
                </a:solidFill>
              </a:rPr>
              <a:t> present information on behalf of the AARC Project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800" baseline="0" dirty="0" smtClean="0">
                <a:solidFill>
                  <a:srgbClr val="F57B20"/>
                </a:solidFill>
              </a:rPr>
              <a:t>highlight colour is Orange and should be used sparingly.</a:t>
            </a:r>
            <a:r>
              <a:rPr lang="en-GB" sz="1800" baseline="0" dirty="0" smtClean="0">
                <a:solidFill>
                  <a:srgbClr val="ED1556"/>
                </a:solidFill>
              </a:rPr>
              <a:t> </a:t>
            </a:r>
            <a:r>
              <a:rPr lang="en-GB" sz="1800" baseline="0" dirty="0" smtClean="0">
                <a:solidFill>
                  <a:srgbClr val="003F5D"/>
                </a:solidFill>
              </a:rPr>
              <a:t>If the colours are not shown in PowerPoint use the colour picker to select the correct colour from the logo or these samples</a:t>
            </a: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title slide has space for the speaker’s own organisation logo which should be no larger than the main AARC logo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003F5D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0890209" y="5560973"/>
            <a:ext cx="727243" cy="529390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/>
          <p:cNvSpPr/>
          <p:nvPr userDrawn="1"/>
        </p:nvSpPr>
        <p:spPr>
          <a:xfrm>
            <a:off x="9884901" y="5560973"/>
            <a:ext cx="727243" cy="529390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17804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2"/>
            <a:ext cx="12192001" cy="68580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30428"/>
          <a:stretch/>
        </p:blipFill>
        <p:spPr>
          <a:xfrm>
            <a:off x="5217067" y="4837092"/>
            <a:ext cx="1385319" cy="7856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88" y="5966378"/>
            <a:ext cx="433675" cy="29466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111444" y="2395574"/>
            <a:ext cx="3748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GB" sz="4400" dirty="0" smtClean="0">
                <a:solidFill>
                  <a:srgbClr val="F6791C"/>
                </a:solidFill>
              </a:rPr>
              <a:t>Any</a:t>
            </a:r>
            <a:r>
              <a:rPr lang="en-GB" sz="4400" baseline="0" dirty="0" smtClean="0">
                <a:solidFill>
                  <a:srgbClr val="F6791C"/>
                </a:solidFill>
              </a:rPr>
              <a:t> Questions?</a:t>
            </a:r>
            <a:endParaRPr lang="en-GB" sz="4400" dirty="0">
              <a:solidFill>
                <a:srgbClr val="F6791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7" y="-50222"/>
            <a:ext cx="4394909" cy="6950557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3763166" y="4113541"/>
            <a:ext cx="4445529" cy="37371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109415" y="6289305"/>
            <a:ext cx="5711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GÉANT  on behalf of the AARC project.</a:t>
            </a:r>
          </a:p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work leading to these results has received funding from the European Union’s Horizon 2020 research and innovation programme under Grant Agreement No. 653965 (AARC).</a:t>
            </a:r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469" y="5591160"/>
            <a:ext cx="13837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https://aarc-project.eu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3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+mn-lt"/>
              </a:defRPr>
            </a:lvl1pPr>
            <a:lvl2pPr>
              <a:defRPr sz="1800">
                <a:solidFill>
                  <a:srgbClr val="004361"/>
                </a:solidFill>
                <a:latin typeface="+mn-lt"/>
              </a:defRPr>
            </a:lvl2pPr>
            <a:lvl3pPr>
              <a:defRPr sz="1800">
                <a:solidFill>
                  <a:srgbClr val="003F5E"/>
                </a:solidFill>
                <a:latin typeface="+mn-lt"/>
              </a:defRPr>
            </a:lvl3pPr>
            <a:lvl4pPr>
              <a:defRPr sz="1800"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3" y="1681163"/>
            <a:ext cx="551497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1" y="2489204"/>
            <a:ext cx="5553075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1" y="1524003"/>
            <a:ext cx="7864123" cy="465296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319911" y="15324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8602125" y="1532467"/>
            <a:ext cx="3" cy="4682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0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676400"/>
            <a:ext cx="12192000" cy="2165684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0572" y="4083050"/>
            <a:ext cx="11208083" cy="21813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858126"/>
            <a:ext cx="12192000" cy="2165684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48287" y="1524586"/>
            <a:ext cx="11315924" cy="21009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51518"/>
            <a:ext cx="6172200" cy="4209532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42188"/>
            <a:ext cx="4314825" cy="42268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935" y="203200"/>
            <a:ext cx="9040688" cy="92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2" y="1439333"/>
            <a:ext cx="10909300" cy="4737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1812" y="6406019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4502" y="6406019"/>
            <a:ext cx="11274749" cy="7229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5400" y="6481610"/>
            <a:ext cx="181751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aseline="0" dirty="0" smtClean="0">
                <a:solidFill>
                  <a:srgbClr val="003F5E"/>
                </a:solidFill>
              </a:rPr>
              <a:t>https://aarc-project.eu</a:t>
            </a:r>
            <a:endParaRPr lang="en-GB" sz="750" dirty="0">
              <a:solidFill>
                <a:srgbClr val="003F5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44503" y="1224327"/>
            <a:ext cx="10274297" cy="2887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49" y="143931"/>
            <a:ext cx="1144684" cy="10342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3" y="6460279"/>
            <a:ext cx="331798" cy="2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63" r:id="rId11"/>
    <p:sldLayoutId id="214748366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2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4.wmf"/><Relationship Id="rId5" Type="http://schemas.openxmlformats.org/officeDocument/2006/relationships/image" Target="../media/image29.png"/><Relationship Id="rId10" Type="http://schemas.openxmlformats.org/officeDocument/2006/relationships/image" Target="../media/image33.wmf"/><Relationship Id="rId4" Type="http://schemas.openxmlformats.org/officeDocument/2006/relationships/image" Target="../media/image28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ilogon.org/" TargetMode="External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Groep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AARC I2GS session, EGI ENGAGE Conference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240257" y="2804346"/>
            <a:ext cx="6683727" cy="898078"/>
          </a:xfrm>
        </p:spPr>
        <p:txBody>
          <a:bodyPr>
            <a:normAutofit/>
          </a:bodyPr>
          <a:lstStyle/>
          <a:p>
            <a:r>
              <a:rPr lang="en-US" i="1" dirty="0" smtClean="0"/>
              <a:t>Distribution </a:t>
            </a:r>
            <a:r>
              <a:rPr lang="en-US" i="1" dirty="0"/>
              <a:t>and </a:t>
            </a:r>
            <a:r>
              <a:rPr lang="en-US" i="1" dirty="0" smtClean="0"/>
              <a:t>models for </a:t>
            </a:r>
            <a:r>
              <a:rPr lang="en-US" i="1" dirty="0"/>
              <a:t>the CILogon-like TTS Pilot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for the European Open Science Cloud and</a:t>
            </a:r>
            <a:br>
              <a:rPr lang="en-US" i="1" dirty="0" smtClean="0"/>
            </a:br>
            <a:r>
              <a:rPr lang="en-US" i="1" dirty="0" smtClean="0"/>
              <a:t>the Dutch National e-Infrastructure coordinated by SURF</a:t>
            </a:r>
            <a:endParaRPr lang="en-US" i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Sustainability for the AARC </a:t>
            </a:r>
            <a:r>
              <a:rPr lang="en-US" dirty="0" err="1"/>
              <a:t>CILogin</a:t>
            </a:r>
            <a:r>
              <a:rPr lang="en-US" dirty="0"/>
              <a:t>-like TTS Pilot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April, May 2017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NA3 coordinator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Nikhef PDP (Advanced Computing Research) group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450638" y="6405563"/>
            <a:ext cx="741362" cy="274637"/>
          </a:xfrm>
        </p:spPr>
        <p:txBody>
          <a:bodyPr/>
          <a:lstStyle/>
          <a:p>
            <a:fld id="{6F576E6A-F32A-4612-884C-86870357C6B4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1026" name="Picture 2" descr="H:\Home\davidg\Template\Logos\nikhef-2015-compact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328" y="4756065"/>
            <a:ext cx="965613" cy="42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9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000" y="3170234"/>
            <a:ext cx="18932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Stakeholders</a:t>
            </a:r>
          </a:p>
          <a:p>
            <a:r>
              <a:rPr lang="en-US" dirty="0" smtClean="0"/>
              <a:t>EGI, EUDAT, SURF, </a:t>
            </a:r>
            <a:br>
              <a:rPr lang="en-US" dirty="0" smtClean="0"/>
            </a:br>
            <a:r>
              <a:rPr lang="en-US" dirty="0" smtClean="0"/>
              <a:t>G</a:t>
            </a:r>
            <a:r>
              <a:rPr lang="en-GB" dirty="0" smtClean="0"/>
              <a:t>ÉANT, </a:t>
            </a:r>
            <a:r>
              <a:rPr lang="en-US" dirty="0" smtClean="0"/>
              <a:t>ELIXIR, 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0820" y="5304162"/>
            <a:ext cx="36582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Infrastructure-specific</a:t>
            </a:r>
            <a:r>
              <a:rPr lang="en-US" dirty="0" smtClean="0"/>
              <a:t> Master Portals</a:t>
            </a:r>
            <a:br>
              <a:rPr lang="en-US" dirty="0" smtClean="0"/>
            </a:br>
            <a:r>
              <a:rPr lang="en-US" dirty="0" smtClean="0"/>
              <a:t>and Credential Repository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483" y="1427996"/>
            <a:ext cx="737247" cy="58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7611601" y="2027530"/>
            <a:ext cx="2522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joint PMA authoritative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policy and operations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RCauth.eu management model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956" y="1241811"/>
            <a:ext cx="9620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552" y="4891863"/>
            <a:ext cx="592134" cy="81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7" name="Group 3086"/>
          <p:cNvGrpSpPr/>
          <p:nvPr/>
        </p:nvGrpSpPr>
        <p:grpSpPr>
          <a:xfrm>
            <a:off x="6592113" y="2880091"/>
            <a:ext cx="1758615" cy="2282458"/>
            <a:chOff x="6592113" y="2880091"/>
            <a:chExt cx="1758615" cy="2282458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330192" y="3142012"/>
              <a:ext cx="2282458" cy="1758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584" y="3638044"/>
              <a:ext cx="432498" cy="64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8572" y="3170234"/>
              <a:ext cx="432498" cy="64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3481" y="4055327"/>
              <a:ext cx="432498" cy="64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291" y="5562377"/>
            <a:ext cx="592134" cy="81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925636"/>
            <a:ext cx="931864" cy="93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267" y="2366168"/>
            <a:ext cx="931864" cy="93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99" y="4259261"/>
            <a:ext cx="931864" cy="93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267" y="4230685"/>
            <a:ext cx="931864" cy="93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Elbow Connector 12"/>
          <p:cNvCxnSpPr>
            <a:stCxn id="15" idx="2"/>
            <a:endCxn id="11" idx="1"/>
          </p:cNvCxnSpPr>
          <p:nvPr/>
        </p:nvCxnSpPr>
        <p:spPr>
          <a:xfrm rot="16200000" flipH="1">
            <a:off x="1726651" y="4303105"/>
            <a:ext cx="779621" cy="2555660"/>
          </a:xfrm>
          <a:prstGeom prst="bentConnector2">
            <a:avLst/>
          </a:prstGeom>
          <a:ln w="1905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6" idx="3"/>
            <a:endCxn id="3077" idx="0"/>
          </p:cNvCxnSpPr>
          <p:nvPr/>
        </p:nvCxnSpPr>
        <p:spPr>
          <a:xfrm>
            <a:off x="2299131" y="4696617"/>
            <a:ext cx="2923488" cy="195246"/>
          </a:xfrm>
          <a:prstGeom prst="bentConnector2">
            <a:avLst/>
          </a:prstGeom>
          <a:ln w="1905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3"/>
            <a:endCxn id="3076" idx="1"/>
          </p:cNvCxnSpPr>
          <p:nvPr/>
        </p:nvCxnSpPr>
        <p:spPr>
          <a:xfrm flipV="1">
            <a:off x="2299131" y="1765686"/>
            <a:ext cx="3608825" cy="1066414"/>
          </a:xfrm>
          <a:prstGeom prst="straightConnector1">
            <a:avLst/>
          </a:prstGeom>
          <a:ln w="19050">
            <a:solidFill>
              <a:srgbClr val="F679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3078" idx="0"/>
            <a:endCxn id="3076" idx="1"/>
          </p:cNvCxnSpPr>
          <p:nvPr/>
        </p:nvCxnSpPr>
        <p:spPr>
          <a:xfrm flipV="1">
            <a:off x="961232" y="1765686"/>
            <a:ext cx="4946724" cy="159950"/>
          </a:xfrm>
          <a:prstGeom prst="straightConnector1">
            <a:avLst/>
          </a:prstGeom>
          <a:ln w="19050">
            <a:solidFill>
              <a:srgbClr val="F679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6" idx="0"/>
            <a:endCxn id="3076" idx="1"/>
          </p:cNvCxnSpPr>
          <p:nvPr/>
        </p:nvCxnSpPr>
        <p:spPr>
          <a:xfrm flipV="1">
            <a:off x="1833199" y="1765686"/>
            <a:ext cx="4074757" cy="2464999"/>
          </a:xfrm>
          <a:prstGeom prst="straightConnector1">
            <a:avLst/>
          </a:prstGeom>
          <a:ln w="19050">
            <a:solidFill>
              <a:srgbClr val="F679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5" idx="0"/>
            <a:endCxn id="3076" idx="1"/>
          </p:cNvCxnSpPr>
          <p:nvPr/>
        </p:nvCxnSpPr>
        <p:spPr>
          <a:xfrm flipV="1">
            <a:off x="838631" y="1765686"/>
            <a:ext cx="5069325" cy="2493575"/>
          </a:xfrm>
          <a:prstGeom prst="straightConnector1">
            <a:avLst/>
          </a:prstGeom>
          <a:ln w="19050">
            <a:solidFill>
              <a:srgbClr val="F679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6" idx="0"/>
            <a:endCxn id="9" idx="1"/>
          </p:cNvCxnSpPr>
          <p:nvPr/>
        </p:nvCxnSpPr>
        <p:spPr>
          <a:xfrm flipV="1">
            <a:off x="1833199" y="3958689"/>
            <a:ext cx="5166385" cy="271996"/>
          </a:xfrm>
          <a:prstGeom prst="straightConnector1">
            <a:avLst/>
          </a:prstGeom>
          <a:ln w="1905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5" idx="0"/>
            <a:endCxn id="10" idx="1"/>
          </p:cNvCxnSpPr>
          <p:nvPr/>
        </p:nvCxnSpPr>
        <p:spPr>
          <a:xfrm>
            <a:off x="838631" y="4259261"/>
            <a:ext cx="6764850" cy="116711"/>
          </a:xfrm>
          <a:prstGeom prst="straightConnector1">
            <a:avLst/>
          </a:prstGeom>
          <a:ln w="1905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4" idx="3"/>
            <a:endCxn id="3074" idx="1"/>
          </p:cNvCxnSpPr>
          <p:nvPr/>
        </p:nvCxnSpPr>
        <p:spPr>
          <a:xfrm>
            <a:off x="2299131" y="2832100"/>
            <a:ext cx="5229441" cy="658779"/>
          </a:xfrm>
          <a:prstGeom prst="straightConnector1">
            <a:avLst/>
          </a:prstGeom>
          <a:ln w="1905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798" y="3452779"/>
            <a:ext cx="771721" cy="115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572719" y="3174758"/>
            <a:ext cx="1845733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3F5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in-kind or explicit </a:t>
            </a:r>
            <a:r>
              <a:rPr lang="en-US" b="1" dirty="0" smtClean="0"/>
              <a:t>contributions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services, kit, and operators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825043" y="1172557"/>
            <a:ext cx="3047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shared governance through a</a:t>
            </a:r>
            <a:br>
              <a:rPr lang="en-US" dirty="0" smtClean="0"/>
            </a:br>
            <a:r>
              <a:rPr lang="en-US" b="1" dirty="0" smtClean="0"/>
              <a:t>Policy Management Authority</a:t>
            </a:r>
            <a:endParaRPr lang="en-US" b="1" dirty="0"/>
          </a:p>
        </p:txBody>
      </p:sp>
      <p:cxnSp>
        <p:nvCxnSpPr>
          <p:cNvPr id="43" name="Straight Arrow Connector 42"/>
          <p:cNvCxnSpPr>
            <a:stCxn id="3075" idx="2"/>
            <a:endCxn id="3079" idx="3"/>
          </p:cNvCxnSpPr>
          <p:nvPr/>
        </p:nvCxnSpPr>
        <p:spPr>
          <a:xfrm>
            <a:off x="7451107" y="2017794"/>
            <a:ext cx="20315" cy="862297"/>
          </a:xfrm>
          <a:prstGeom prst="straightConnector1">
            <a:avLst/>
          </a:prstGeom>
          <a:ln w="7620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513892" y="3352257"/>
            <a:ext cx="2182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trust by any and all</a:t>
            </a:r>
            <a:br>
              <a:rPr lang="en-US" dirty="0" smtClean="0"/>
            </a:br>
            <a:r>
              <a:rPr lang="en-US" b="1" dirty="0" smtClean="0"/>
              <a:t>global</a:t>
            </a:r>
            <a:r>
              <a:rPr lang="en-US" b="1" dirty="0"/>
              <a:t> </a:t>
            </a:r>
            <a:r>
              <a:rPr lang="en-US" b="1" dirty="0" smtClean="0"/>
              <a:t>relying parties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6653229" y="1156682"/>
            <a:ext cx="3841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non-discriminatory policy and practices</a:t>
            </a:r>
            <a:endParaRPr lang="en-US" i="1" dirty="0"/>
          </a:p>
        </p:txBody>
      </p:sp>
      <p:cxnSp>
        <p:nvCxnSpPr>
          <p:cNvPr id="52" name="Straight Arrow Connector 51"/>
          <p:cNvCxnSpPr>
            <a:stCxn id="3080" idx="1"/>
            <a:endCxn id="3079" idx="2"/>
          </p:cNvCxnSpPr>
          <p:nvPr/>
        </p:nvCxnSpPr>
        <p:spPr>
          <a:xfrm flipH="1" flipV="1">
            <a:off x="8350729" y="4021320"/>
            <a:ext cx="2370069" cy="8261"/>
          </a:xfrm>
          <a:prstGeom prst="straightConnector1">
            <a:avLst/>
          </a:prstGeom>
          <a:ln w="19050">
            <a:solidFill>
              <a:srgbClr val="F679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798" y="4917263"/>
            <a:ext cx="758756" cy="73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Straight Arrow Connector 57"/>
          <p:cNvCxnSpPr>
            <a:stCxn id="3081" idx="1"/>
            <a:endCxn id="3077" idx="3"/>
          </p:cNvCxnSpPr>
          <p:nvPr/>
        </p:nvCxnSpPr>
        <p:spPr>
          <a:xfrm flipH="1">
            <a:off x="5518686" y="5284270"/>
            <a:ext cx="5202112" cy="15962"/>
          </a:xfrm>
          <a:prstGeom prst="straightConnector1">
            <a:avLst/>
          </a:prstGeom>
          <a:ln w="1905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307253" y="5334710"/>
            <a:ext cx="2329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 contact service by</a:t>
            </a:r>
            <a:br>
              <a:rPr lang="en-US" dirty="0" smtClean="0"/>
            </a:br>
            <a:r>
              <a:rPr lang="en-US" dirty="0" smtClean="0"/>
              <a:t>specific stakeholder</a:t>
            </a:r>
            <a:endParaRPr lang="en-US" dirty="0"/>
          </a:p>
        </p:txBody>
      </p:sp>
      <p:pic>
        <p:nvPicPr>
          <p:cNvPr id="84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798" y="5614034"/>
            <a:ext cx="758756" cy="73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9" name="Straight Arrow Connector 88"/>
          <p:cNvCxnSpPr>
            <a:stCxn id="84" idx="1"/>
            <a:endCxn id="11" idx="3"/>
          </p:cNvCxnSpPr>
          <p:nvPr/>
        </p:nvCxnSpPr>
        <p:spPr>
          <a:xfrm flipH="1" flipV="1">
            <a:off x="3986425" y="5970746"/>
            <a:ext cx="6734373" cy="10295"/>
          </a:xfrm>
          <a:prstGeom prst="straightConnector1">
            <a:avLst/>
          </a:prstGeom>
          <a:ln w="1905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07" name="Picture 10" descr="H:\Home\davidg\EUGridPMA\IGTF\IGTF-logos\IGTF_logo-interop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355" y="1233298"/>
            <a:ext cx="841197" cy="38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09" name="Elbow Connector 3108"/>
          <p:cNvCxnSpPr>
            <a:stCxn id="3080" idx="0"/>
            <a:endCxn id="3075" idx="3"/>
          </p:cNvCxnSpPr>
          <p:nvPr/>
        </p:nvCxnSpPr>
        <p:spPr>
          <a:xfrm rot="16200000" flipV="1">
            <a:off x="8598253" y="944372"/>
            <a:ext cx="1729884" cy="3286929"/>
          </a:xfrm>
          <a:prstGeom prst="bentConnector2">
            <a:avLst/>
          </a:prstGeom>
          <a:ln>
            <a:solidFill>
              <a:srgbClr val="F679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1" name="Straight Arrow Connector 3110"/>
          <p:cNvCxnSpPr>
            <a:stCxn id="3107" idx="1"/>
            <a:endCxn id="3075" idx="3"/>
          </p:cNvCxnSpPr>
          <p:nvPr/>
        </p:nvCxnSpPr>
        <p:spPr>
          <a:xfrm flipH="1">
            <a:off x="7819730" y="1427996"/>
            <a:ext cx="3391625" cy="294899"/>
          </a:xfrm>
          <a:prstGeom prst="straightConnector1">
            <a:avLst/>
          </a:prstGeom>
          <a:ln>
            <a:solidFill>
              <a:srgbClr val="F679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14" name="Picture 11" descr="H:\Home\davidg\DutchGrid\CA\RCauth-Pilot-CA\RCauth-eu-logo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917" y="2448942"/>
            <a:ext cx="1307877" cy="63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56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the generic case (</a:t>
            </a:r>
            <a:r>
              <a:rPr lang="en-US" dirty="0" err="1" smtClean="0"/>
              <a:t>conventionsl</a:t>
            </a:r>
            <a:r>
              <a:rPr lang="en-US" dirty="0" smtClean="0"/>
              <a:t> R&amp;E federations) only limited control possible</a:t>
            </a:r>
          </a:p>
          <a:p>
            <a:r>
              <a:rPr lang="en-US" dirty="0" smtClean="0"/>
              <a:t>Infrastructure-managed IdPs will provide more specific capabilities, </a:t>
            </a:r>
            <a:r>
              <a:rPr lang="en-US" i="1" dirty="0" smtClean="0"/>
              <a:t>e.g.</a:t>
            </a:r>
            <a:r>
              <a:rPr lang="en-US" dirty="0" smtClean="0"/>
              <a:t>, uniqueness</a:t>
            </a:r>
          </a:p>
          <a:p>
            <a:r>
              <a:rPr lang="en-US" dirty="0" smtClean="0"/>
              <a:t>Connects to many services, of which the DS/TTS is just one</a:t>
            </a:r>
          </a:p>
          <a:p>
            <a:r>
              <a:rPr lang="en-US" dirty="0" smtClean="0"/>
              <a:t>Build on common technology (keep with SAML, no OIDC here)</a:t>
            </a:r>
          </a:p>
          <a:p>
            <a:endParaRPr lang="en-US" dirty="0" smtClean="0"/>
          </a:p>
          <a:p>
            <a:r>
              <a:rPr lang="en-US" dirty="0" smtClean="0"/>
              <a:t>Shared policy compliance: REFEDS R&amp;S, Sirtfi</a:t>
            </a:r>
          </a:p>
          <a:p>
            <a:r>
              <a:rPr lang="en-US" dirty="0" smtClean="0"/>
              <a:t>Negotiate only when needed (but a TTS must serve all users to prevent fragmentation!)</a:t>
            </a:r>
          </a:p>
          <a:p>
            <a:r>
              <a:rPr lang="en-US" dirty="0" smtClean="0"/>
              <a:t>Cope with heterogeneity (i.e.: use a ‘filtering WAYF/entity filter proxy’)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6791C"/>
                </a:solidFill>
              </a:rPr>
              <a:t>Considerations: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6791C"/>
                </a:solidFill>
              </a:rPr>
              <a:t>eduGAIN registration, Sirtfi adoption, REFEDS R&amp;S, filtering capability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6791C"/>
                </a:solidFill>
              </a:rPr>
              <a:t>Needs a friendly registrar, but is otherwise ‘just another SP’</a:t>
            </a:r>
            <a:endParaRPr lang="en-US" dirty="0">
              <a:solidFill>
                <a:srgbClr val="F6791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Purple: connected federations and IdPs (proxies)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424" y="4367213"/>
            <a:ext cx="21336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18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11584938" cy="4961467"/>
          </a:xfrm>
        </p:spPr>
        <p:txBody>
          <a:bodyPr>
            <a:normAutofit/>
          </a:bodyPr>
          <a:lstStyle/>
          <a:p>
            <a:r>
              <a:rPr lang="en-US" dirty="0" smtClean="0"/>
              <a:t>REFEDS and federation focused FAQ</a:t>
            </a:r>
          </a:p>
          <a:p>
            <a:r>
              <a:rPr lang="en-US" dirty="0" smtClean="0"/>
              <a:t>Definition of the global Security Contact </a:t>
            </a:r>
            <a:br>
              <a:rPr lang="en-US" dirty="0" smtClean="0"/>
            </a:br>
            <a:r>
              <a:rPr lang="en-US" dirty="0" smtClean="0"/>
              <a:t>meta-data profile for use in eduGAIN</a:t>
            </a:r>
          </a:p>
          <a:p>
            <a:r>
              <a:rPr lang="en-US" dirty="0" smtClean="0"/>
              <a:t>Namespace for Sirtfi Assurance at IANA</a:t>
            </a:r>
            <a:endParaRPr lang="en-US" dirty="0"/>
          </a:p>
          <a:p>
            <a:r>
              <a:rPr lang="en-US" dirty="0" smtClean="0"/>
              <a:t>Used in cyber ops roleplay exercises</a:t>
            </a:r>
          </a:p>
          <a:p>
            <a:r>
              <a:rPr lang="en-US" dirty="0" smtClean="0"/>
              <a:t>Promoted at I2TechX, </a:t>
            </a:r>
            <a:br>
              <a:rPr lang="en-US" dirty="0" smtClean="0"/>
            </a:br>
            <a:r>
              <a:rPr lang="en-US" dirty="0" smtClean="0"/>
              <a:t>FIM4R, </a:t>
            </a:r>
            <a:r>
              <a:rPr lang="en-US" dirty="0" err="1" smtClean="0"/>
              <a:t>Kantara</a:t>
            </a:r>
            <a:r>
              <a:rPr lang="en-US" dirty="0" smtClean="0"/>
              <a:t>, and TF-CSIRT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Ingredient to the ‘CILogon pilot’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i="1" dirty="0" smtClean="0"/>
              <a:t>combination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b="1" dirty="0" smtClean="0">
                <a:solidFill>
                  <a:srgbClr val="F57A1E"/>
                </a:solidFill>
              </a:rPr>
              <a:t>REFEDS “Research and Scholarship”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i="1" dirty="0" smtClean="0"/>
              <a:t>and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b="1" i="1" dirty="0" err="1" smtClean="0">
                <a:solidFill>
                  <a:srgbClr val="F57A1E"/>
                </a:solidFill>
              </a:rPr>
              <a:t>Sirfti</a:t>
            </a:r>
            <a:r>
              <a:rPr lang="en-US" b="1" i="1" dirty="0" smtClean="0">
                <a:solidFill>
                  <a:srgbClr val="F57A1E"/>
                </a:solidFill>
              </a:rPr>
              <a:t> v1.0 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dirty="0" smtClean="0"/>
              <a:t>meets </a:t>
            </a:r>
            <a:r>
              <a:rPr lang="en-US" b="1" dirty="0" smtClean="0"/>
              <a:t>assurance requirements for RIs and EIs </a:t>
            </a:r>
            <a:r>
              <a:rPr lang="en-US" dirty="0" smtClean="0"/>
              <a:t>according to the IGTF “assured identifier trust”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Sirtfi and R&amp;S – policy needs for trust in identity providers and federations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613752" y="1467366"/>
            <a:ext cx="5833051" cy="3390900"/>
            <a:chOff x="6064308" y="1394460"/>
            <a:chExt cx="5833051" cy="33909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308" y="1394460"/>
              <a:ext cx="5833051" cy="3390900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rgbClr val="0C3959">
                  <a:alpha val="6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7723181" y="1394460"/>
              <a:ext cx="25895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https://refeds.org/SIRTFI</a:t>
              </a:r>
            </a:p>
          </p:txBody>
        </p:sp>
      </p:grpSp>
      <p:sp>
        <p:nvSpPr>
          <p:cNvPr id="8" name="Slide Number Placeholder 2"/>
          <p:cNvSpPr txBox="1">
            <a:spLocks/>
          </p:cNvSpPr>
          <p:nvPr/>
        </p:nvSpPr>
        <p:spPr>
          <a:xfrm>
            <a:off x="11251593" y="5783766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6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576E6A-F32A-4612-884C-86870357C6B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950272" y="5049707"/>
            <a:ext cx="701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8695004" y="5049707"/>
            <a:ext cx="3237576" cy="707886"/>
          </a:xfrm>
          <a:prstGeom prst="rect">
            <a:avLst/>
          </a:prstGeom>
          <a:solidFill>
            <a:srgbClr val="0C395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Mar 17</a:t>
            </a:r>
            <a:r>
              <a:rPr lang="en-US" baseline="30000" dirty="0" smtClean="0"/>
              <a:t>th</a:t>
            </a:r>
            <a:r>
              <a:rPr lang="en-US" dirty="0"/>
              <a:t>	</a:t>
            </a:r>
            <a:r>
              <a:rPr lang="en-US" b="1" dirty="0" smtClean="0"/>
              <a:t>137 IdPs </a:t>
            </a:r>
            <a:r>
              <a:rPr lang="en-US" b="1" dirty="0" err="1" smtClean="0"/>
              <a:t>ineduGAIN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	that support Sirtfi</a:t>
            </a:r>
            <a:endParaRPr lang="en-GB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925005" y="4941403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6000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1798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11469592" cy="4737633"/>
          </a:xfrm>
        </p:spPr>
        <p:txBody>
          <a:bodyPr>
            <a:normAutofit/>
          </a:bodyPr>
          <a:lstStyle/>
          <a:p>
            <a:r>
              <a:rPr lang="en-US" dirty="0" smtClean="0"/>
              <a:t>Several pre-production instances deployed, for EGI and ELIXIR (all managed by Nikhef)</a:t>
            </a:r>
          </a:p>
          <a:p>
            <a:r>
              <a:rPr lang="en-US" dirty="0" smtClean="0"/>
              <a:t>A ‘production demonstrator’ instance of the TTS set up in conceptually the ‘right way’:</a:t>
            </a:r>
          </a:p>
          <a:p>
            <a:pPr lvl="1"/>
            <a:r>
              <a:rPr lang="en-US" dirty="0" smtClean="0"/>
              <a:t>Dedicated servers, secure environment, FIPS 140 level 3 approved HSM, anchored in a stable way</a:t>
            </a:r>
          </a:p>
          <a:p>
            <a:pPr lvl="1"/>
            <a:r>
              <a:rPr lang="en-US" dirty="0" smtClean="0"/>
              <a:t>Policy and practices accredited (under the ‘unique-identifier-only’ profile) at the IGTF – which is good enough for some </a:t>
            </a:r>
            <a:r>
              <a:rPr lang="en-US" dirty="0" err="1" smtClean="0"/>
              <a:t>infrastuctures</a:t>
            </a:r>
            <a:r>
              <a:rPr lang="en-US" dirty="0" smtClean="0"/>
              <a:t>, and is expected to be good enough in EGI in combination with managed communities</a:t>
            </a:r>
          </a:p>
          <a:p>
            <a:pPr lvl="1"/>
            <a:r>
              <a:rPr lang="en-US" dirty="0" smtClean="0"/>
              <a:t>Scalable negotiation model based on Sirtfi and REFEDS R&amp;S section 6</a:t>
            </a:r>
          </a:p>
          <a:p>
            <a:pPr lvl="1"/>
            <a:r>
              <a:rPr lang="en-US" dirty="0" smtClean="0"/>
              <a:t>Model requirements on attached MPs defined (for key protection)</a:t>
            </a:r>
          </a:p>
          <a:p>
            <a:pPr lvl="1"/>
            <a:r>
              <a:rPr lang="en-US" dirty="0" smtClean="0"/>
              <a:t>Trust anchors in production (RCauth.eu and its “DCAROOT” HLCA)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Last updates to the software ongoing: policy-filtering ‘proxy-WAYF’ to link to eduGAIN &amp; more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But it’s a production demonstrator, </a:t>
            </a:r>
            <a:r>
              <a:rPr lang="en-US" i="1" dirty="0" smtClean="0"/>
              <a:t>not </a:t>
            </a:r>
            <a:r>
              <a:rPr lang="en-US" dirty="0" smtClean="0"/>
              <a:t>production, </a:t>
            </a:r>
            <a:r>
              <a:rPr lang="en-US" i="1" dirty="0" smtClean="0"/>
              <a:t>without</a:t>
            </a:r>
            <a:r>
              <a:rPr lang="en-US" dirty="0" smtClean="0"/>
              <a:t> an SLA, and with limited capacity</a:t>
            </a:r>
          </a:p>
          <a:p>
            <a:r>
              <a:rPr lang="en-US" dirty="0" smtClean="0"/>
              <a:t>… and it’s a bit a ‘Heath Robinson’ service, using mostly pre-available hardware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now?</a:t>
            </a:r>
            <a:endParaRPr lang="en-US" dirty="0"/>
          </a:p>
        </p:txBody>
      </p:sp>
      <p:pic>
        <p:nvPicPr>
          <p:cNvPr id="5" name="Picture 2" descr="H:\Home\davidg\DutchGrid\CA\RCauth-Pilot-CA\RCauth-eu-logo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477" y="3173505"/>
            <a:ext cx="2148100" cy="103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4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10909300" cy="4970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6791C"/>
                </a:solidFill>
              </a:rPr>
              <a:t>Highly depends!</a:t>
            </a:r>
          </a:p>
          <a:p>
            <a:r>
              <a:rPr lang="en-US" dirty="0" smtClean="0"/>
              <a:t>What is ‘the service’? Delegation Service &amp; WAYF? Master Portals? </a:t>
            </a:r>
          </a:p>
          <a:p>
            <a:r>
              <a:rPr lang="en-US" dirty="0" smtClean="0"/>
              <a:t>Technical elements only, or operational service implementation?</a:t>
            </a:r>
          </a:p>
          <a:p>
            <a:r>
              <a:rPr lang="en-US" dirty="0" smtClean="0"/>
              <a:t>Desired service level (support &amp; availability)</a:t>
            </a:r>
          </a:p>
          <a:p>
            <a:r>
              <a:rPr lang="en-US" dirty="0" smtClean="0"/>
              <a:t>Extent of the service (number of users, communities, …)</a:t>
            </a:r>
          </a:p>
          <a:p>
            <a:pPr marL="0" indent="0">
              <a:buNone/>
            </a:pPr>
            <a:r>
              <a:rPr lang="en-US" dirty="0"/>
              <a:t>Can be anywhere between a few </a:t>
            </a:r>
            <a:r>
              <a:rPr lang="en-US" dirty="0" err="1"/>
              <a:t>kEur</a:t>
            </a:r>
            <a:r>
              <a:rPr lang="en-US" dirty="0"/>
              <a:t> to well over 100+kEur cost per </a:t>
            </a:r>
            <a:r>
              <a:rPr lang="en-US" dirty="0" smtClean="0"/>
              <a:t>year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6791C"/>
                </a:solidFill>
              </a:rPr>
              <a:t>Recuperation model appears to converge</a:t>
            </a:r>
          </a:p>
          <a:p>
            <a:r>
              <a:rPr lang="en-US" dirty="0" smtClean="0"/>
              <a:t>Master Portals (Credential Management) on a per-Infrastructure basis, from own funding</a:t>
            </a:r>
          </a:p>
          <a:p>
            <a:r>
              <a:rPr lang="en-US" dirty="0" smtClean="0"/>
              <a:t>Delegation Service/RCauth.eu: free at point of use</a:t>
            </a:r>
          </a:p>
          <a:p>
            <a:r>
              <a:rPr lang="en-US" dirty="0" smtClean="0"/>
              <a:t>Funded via in-kind contributions by the major e-Infrastructures</a:t>
            </a:r>
            <a:endParaRPr lang="en-US" dirty="0"/>
          </a:p>
          <a:p>
            <a:r>
              <a:rPr lang="en-US" dirty="0" smtClean="0"/>
              <a:t>Distributed H/A setup, leveraging existing capabilities and some additional person effort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Costing the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40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https://wiki.geant.org/display/AARC/Models+for+the+CILogon-like+TTS+Pilot</a:t>
            </a:r>
          </a:p>
        </p:txBody>
      </p:sp>
    </p:spTree>
    <p:extLst>
      <p:ext uri="{BB962C8B-B14F-4D97-AF65-F5344CB8AC3E}">
        <p14:creationId xmlns:p14="http://schemas.microsoft.com/office/powerpoint/2010/main" val="206254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davidg@nikhef.nl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450638" y="6405563"/>
            <a:ext cx="741362" cy="274637"/>
          </a:xfrm>
        </p:spPr>
        <p:txBody>
          <a:bodyPr/>
          <a:lstStyle/>
          <a:p>
            <a:fld id="{6F576E6A-F32A-4612-884C-86870357C6B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03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5646" y="74649"/>
            <a:ext cx="9818654" cy="1325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Seamless (eduGAIN) Access to (non-Web) Resources using PKIX?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802157"/>
            <a:ext cx="4195205" cy="35112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2590800"/>
            <a:ext cx="6729411" cy="3219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699" y="5810250"/>
            <a:ext cx="9826625" cy="9715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66900" y="1300490"/>
            <a:ext cx="7924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6791C"/>
                </a:solidFill>
              </a:rPr>
              <a:t>Traditional workflow – using a client-held credential</a:t>
            </a:r>
            <a:endParaRPr lang="en-US" sz="2800" b="1" dirty="0">
              <a:solidFill>
                <a:srgbClr val="F6791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2107932"/>
            <a:ext cx="60706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F6791C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Works great </a:t>
            </a:r>
            <a:r>
              <a:rPr lang="en-US" sz="2400" i="1" dirty="0" smtClean="0"/>
              <a:t>provided</a:t>
            </a:r>
            <a:r>
              <a:rPr lang="en-US" sz="2400" dirty="0" smtClean="0"/>
              <a:t> the user understand the technology – and we may have found all users that know how to manage </a:t>
            </a:r>
            <a:r>
              <a:rPr lang="en-US" sz="2400" dirty="0" smtClean="0">
                <a:sym typeface="Wingdings" panose="05000000000000000000" pitchFamily="2" charset="2"/>
              </a:rPr>
              <a:t>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64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307507"/>
            <a:ext cx="10909300" cy="5136022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6791C"/>
                </a:solidFill>
              </a:rPr>
              <a:t>Ability to serve a large pan-European user base without national restrictions</a:t>
            </a:r>
          </a:p>
          <a:p>
            <a:pPr lvl="1"/>
            <a:r>
              <a:rPr lang="en-GB" dirty="0"/>
              <a:t>without having to rely on specific national participation exclusively for this service </a:t>
            </a:r>
          </a:p>
          <a:p>
            <a:pPr lvl="1"/>
            <a:r>
              <a:rPr lang="en-GB" dirty="0"/>
              <a:t>serving the needs of cross-national user communities that have a large but sparsely distributed user base</a:t>
            </a:r>
          </a:p>
          <a:p>
            <a:r>
              <a:rPr lang="en-GB" b="1" dirty="0">
                <a:solidFill>
                  <a:srgbClr val="F6791C"/>
                </a:solidFill>
              </a:rPr>
              <a:t>Use existing resources and e-Infrastructure services </a:t>
            </a:r>
          </a:p>
          <a:p>
            <a:pPr lvl="1"/>
            <a:r>
              <a:rPr lang="en-GB" dirty="0"/>
              <a:t>without the needs for security model changes at the resource centre or national level </a:t>
            </a:r>
          </a:p>
          <a:p>
            <a:r>
              <a:rPr lang="en-GB" b="1" dirty="0" smtClean="0">
                <a:solidFill>
                  <a:srgbClr val="F6791C"/>
                </a:solidFill>
              </a:rPr>
              <a:t>Allow integration of this system in science gateways and portals with minimal effort</a:t>
            </a:r>
            <a:endParaRPr lang="en-GB" b="1" dirty="0">
              <a:solidFill>
                <a:srgbClr val="F6791C"/>
              </a:solidFill>
            </a:endParaRPr>
          </a:p>
          <a:p>
            <a:pPr lvl="1"/>
            <a:r>
              <a:rPr lang="en-GB" dirty="0"/>
              <a:t>only light-weight industry-standard </a:t>
            </a:r>
            <a:r>
              <a:rPr lang="en-GB" dirty="0" smtClean="0"/>
              <a:t>protocols, limit security expertise (and exposure)</a:t>
            </a:r>
            <a:endParaRPr lang="en-GB" dirty="0"/>
          </a:p>
          <a:p>
            <a:r>
              <a:rPr lang="en-GB" b="1" dirty="0">
                <a:solidFill>
                  <a:srgbClr val="F6791C"/>
                </a:solidFill>
              </a:rPr>
              <a:t>Permit the use of the </a:t>
            </a:r>
            <a:r>
              <a:rPr lang="en-GB" b="1" i="1" dirty="0">
                <a:solidFill>
                  <a:srgbClr val="F6791C"/>
                </a:solidFill>
              </a:rPr>
              <a:t>VOMS</a:t>
            </a:r>
            <a:r>
              <a:rPr lang="en-GB" b="1" dirty="0">
                <a:solidFill>
                  <a:srgbClr val="F6791C"/>
                </a:solidFill>
              </a:rPr>
              <a:t> community membership service </a:t>
            </a:r>
          </a:p>
          <a:p>
            <a:pPr lvl="1"/>
            <a:r>
              <a:rPr lang="en-GB" dirty="0"/>
              <a:t>attributes for group and role management  in attribute certificates</a:t>
            </a:r>
          </a:p>
          <a:p>
            <a:pPr lvl="1"/>
            <a:r>
              <a:rPr lang="en-GB" dirty="0"/>
              <a:t>also for portals and science gateways access the e-Infrastructure</a:t>
            </a:r>
          </a:p>
          <a:p>
            <a:r>
              <a:rPr lang="en-GB" b="1" dirty="0">
                <a:solidFill>
                  <a:srgbClr val="F6791C"/>
                </a:solidFill>
              </a:rPr>
              <a:t>Concentrate service elements that require significant operational expertise </a:t>
            </a:r>
          </a:p>
          <a:p>
            <a:pPr lvl="1"/>
            <a:r>
              <a:rPr lang="en-GB" dirty="0"/>
              <a:t>not burden research communities with the need to care for security-sensitive service components</a:t>
            </a:r>
          </a:p>
          <a:p>
            <a:pPr lvl="1"/>
            <a:r>
              <a:rPr lang="en-GB" dirty="0"/>
              <a:t>keep a secure credential management model</a:t>
            </a:r>
          </a:p>
          <a:p>
            <a:pPr lvl="1"/>
            <a:r>
              <a:rPr lang="en-US" dirty="0"/>
              <a:t>coordinate compliance and </a:t>
            </a:r>
            <a:r>
              <a:rPr lang="en-US" dirty="0" smtClean="0"/>
              <a:t>accreditation – and help meet EU privacy stuff in just one place to ease adoption</a:t>
            </a:r>
          </a:p>
          <a:p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Optional elements: ability to obtain CLI tokens (via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ssh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agent or even U/P); implicit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AuthZ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5646" y="74649"/>
            <a:ext cx="9805954" cy="1325563"/>
          </a:xfrm>
        </p:spPr>
        <p:txBody>
          <a:bodyPr>
            <a:normAutofit/>
          </a:bodyPr>
          <a:lstStyle/>
          <a:p>
            <a:r>
              <a:rPr lang="en-US" sz="2800" dirty="0"/>
              <a:t>Seamless (eduGAIN) Access </a:t>
            </a:r>
            <a:r>
              <a:rPr lang="en-US" sz="2800" dirty="0" smtClean="0"/>
              <a:t> via the CILogon-like TTS Pilot: aims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143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4500" y="74649"/>
            <a:ext cx="9623233" cy="1325563"/>
          </a:xfrm>
        </p:spPr>
        <p:txBody>
          <a:bodyPr>
            <a:normAutofit/>
          </a:bodyPr>
          <a:lstStyle/>
          <a:p>
            <a:r>
              <a:rPr lang="en-GB" sz="3200" dirty="0" smtClean="0"/>
              <a:t>Flow for </a:t>
            </a:r>
            <a:r>
              <a:rPr lang="en-GB" sz="3200" dirty="0" err="1" smtClean="0"/>
              <a:t>RCauth</a:t>
            </a:r>
            <a:r>
              <a:rPr lang="en-GB" sz="3200" dirty="0" smtClean="0"/>
              <a:t>-like scenarios</a:t>
            </a:r>
            <a:endParaRPr lang="en-GB" sz="3200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11061812" y="6406019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6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576E6A-F32A-4612-884C-86870357C6B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2" name="Pentagon 1"/>
          <p:cNvSpPr/>
          <p:nvPr/>
        </p:nvSpPr>
        <p:spPr>
          <a:xfrm>
            <a:off x="5030334" y="5094398"/>
            <a:ext cx="2586039" cy="957042"/>
          </a:xfrm>
          <a:prstGeom prst="homePlate">
            <a:avLst/>
          </a:prstGeom>
          <a:solidFill>
            <a:srgbClr val="9172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eaLnBrk="0" hangingPunct="0"/>
            <a:r>
              <a:rPr lang="en-US" sz="2400" dirty="0" smtClean="0">
                <a:solidFill>
                  <a:schemeClr val="bg1"/>
                </a:solidFill>
                <a:cs typeface="Gill Sans Light"/>
              </a:rPr>
              <a:t>REFEDS R&amp;S</a:t>
            </a:r>
            <a:br>
              <a:rPr lang="en-US" sz="2400" dirty="0" smtClean="0">
                <a:solidFill>
                  <a:schemeClr val="bg1"/>
                </a:solidFill>
                <a:cs typeface="Gill Sans Light"/>
              </a:rPr>
            </a:br>
            <a:r>
              <a:rPr lang="en-US" sz="2400" dirty="0" smtClean="0">
                <a:solidFill>
                  <a:schemeClr val="bg1"/>
                </a:solidFill>
                <a:cs typeface="Gill Sans Light"/>
              </a:rPr>
              <a:t>Sirtfi Trust</a:t>
            </a:r>
            <a:endParaRPr lang="en-US" sz="2400" dirty="0">
              <a:solidFill>
                <a:schemeClr val="bg1"/>
              </a:solidFill>
              <a:cs typeface="Gill Sans Ligh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1309444"/>
            <a:ext cx="2598604" cy="2219033"/>
          </a:xfrm>
          <a:prstGeom prst="rect">
            <a:avLst/>
          </a:prstGeom>
          <a:noFill/>
          <a:ln>
            <a:noFill/>
          </a:ln>
          <a:effectLst>
            <a:glow rad="101600">
              <a:srgbClr val="003F5E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713" y="1680999"/>
            <a:ext cx="3438510" cy="1860178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003242" y="6475452"/>
            <a:ext cx="3429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rgbClr val="0C3959"/>
                </a:solidFill>
              </a:rPr>
              <a:t>see </a:t>
            </a:r>
            <a:r>
              <a:rPr lang="en-GB" i="1" dirty="0" smtClean="0">
                <a:solidFill>
                  <a:srgbClr val="0C3959"/>
                </a:solidFill>
              </a:rPr>
              <a:t>also </a:t>
            </a:r>
            <a:r>
              <a:rPr lang="en-GB" dirty="0" smtClean="0">
                <a:solidFill>
                  <a:srgbClr val="0C3959"/>
                </a:solidFill>
              </a:rPr>
              <a:t>https://rcdemo.nikhef.nl/</a:t>
            </a:r>
            <a:endParaRPr lang="en-US" dirty="0">
              <a:solidFill>
                <a:srgbClr val="0C3959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463" y="4394844"/>
            <a:ext cx="3311299" cy="1505136"/>
          </a:xfrm>
          <a:prstGeom prst="rect">
            <a:avLst/>
          </a:prstGeom>
          <a:noFill/>
          <a:ln>
            <a:noFill/>
          </a:ln>
          <a:effectLst>
            <a:glow rad="101600">
              <a:srgbClr val="003F5E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079891" y="6220289"/>
            <a:ext cx="3129318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C3959"/>
                </a:solidFill>
              </a:rPr>
              <a:t>Built on CILogon and </a:t>
            </a:r>
            <a:r>
              <a:rPr lang="en-US" b="1" dirty="0" err="1" smtClean="0">
                <a:solidFill>
                  <a:srgbClr val="0C3959"/>
                </a:solidFill>
              </a:rPr>
              <a:t>MyProxy</a:t>
            </a:r>
            <a:r>
              <a:rPr lang="en-US" b="1" dirty="0" smtClean="0">
                <a:solidFill>
                  <a:srgbClr val="0C3959"/>
                </a:solidFill>
              </a:rPr>
              <a:t>!</a:t>
            </a:r>
          </a:p>
          <a:p>
            <a:pPr algn="ctr"/>
            <a:r>
              <a:rPr lang="en-US" b="1" dirty="0" smtClean="0">
                <a:solidFill>
                  <a:srgbClr val="0C3959"/>
                </a:solidFill>
                <a:hlinkClick r:id="rId6"/>
              </a:rPr>
              <a:t>www.cilogon.org</a:t>
            </a:r>
            <a:r>
              <a:rPr lang="en-US" b="1" dirty="0" smtClean="0">
                <a:solidFill>
                  <a:srgbClr val="0C3959"/>
                </a:solidFill>
              </a:rPr>
              <a:t> </a:t>
            </a:r>
            <a:endParaRPr lang="en-US" b="1" dirty="0">
              <a:solidFill>
                <a:srgbClr val="0C3959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729663" y="1931079"/>
            <a:ext cx="2490499" cy="1955122"/>
            <a:chOff x="7764463" y="2070779"/>
            <a:chExt cx="2490499" cy="195512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4463" y="2070779"/>
              <a:ext cx="1115089" cy="1955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9552" y="2283715"/>
              <a:ext cx="1375410" cy="1742186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rgbClr val="F6791C">
                  <a:alpha val="6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240" y="4627343"/>
            <a:ext cx="1633791" cy="159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0" y="3118720"/>
            <a:ext cx="1687073" cy="163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reeform 16"/>
          <p:cNvSpPr/>
          <p:nvPr/>
        </p:nvSpPr>
        <p:spPr>
          <a:xfrm>
            <a:off x="596900" y="1968500"/>
            <a:ext cx="1181100" cy="1346200"/>
          </a:xfrm>
          <a:custGeom>
            <a:avLst/>
            <a:gdLst>
              <a:gd name="connsiteX0" fmla="*/ 0 w 1181100"/>
              <a:gd name="connsiteY0" fmla="*/ 1346200 h 1346200"/>
              <a:gd name="connsiteX1" fmla="*/ 444500 w 1181100"/>
              <a:gd name="connsiteY1" fmla="*/ 254000 h 1346200"/>
              <a:gd name="connsiteX2" fmla="*/ 1181100 w 1181100"/>
              <a:gd name="connsiteY2" fmla="*/ 0 h 134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100" h="1346200">
                <a:moveTo>
                  <a:pt x="0" y="1346200"/>
                </a:moveTo>
                <a:cubicBezTo>
                  <a:pt x="123825" y="912283"/>
                  <a:pt x="247650" y="478367"/>
                  <a:pt x="444500" y="254000"/>
                </a:cubicBezTo>
                <a:cubicBezTo>
                  <a:pt x="641350" y="29633"/>
                  <a:pt x="911225" y="14816"/>
                  <a:pt x="1181100" y="0"/>
                </a:cubicBezTo>
              </a:path>
            </a:pathLst>
          </a:custGeom>
          <a:noFill/>
          <a:ln w="3175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359400" y="1663504"/>
            <a:ext cx="685800" cy="801388"/>
          </a:xfrm>
          <a:custGeom>
            <a:avLst/>
            <a:gdLst>
              <a:gd name="connsiteX0" fmla="*/ 0 w 1181100"/>
              <a:gd name="connsiteY0" fmla="*/ 1346200 h 1346200"/>
              <a:gd name="connsiteX1" fmla="*/ 444500 w 1181100"/>
              <a:gd name="connsiteY1" fmla="*/ 254000 h 1346200"/>
              <a:gd name="connsiteX2" fmla="*/ 1181100 w 1181100"/>
              <a:gd name="connsiteY2" fmla="*/ 0 h 1346200"/>
              <a:gd name="connsiteX0" fmla="*/ 0 w 850900"/>
              <a:gd name="connsiteY0" fmla="*/ 1308100 h 1308100"/>
              <a:gd name="connsiteX1" fmla="*/ 114300 w 850900"/>
              <a:gd name="connsiteY1" fmla="*/ 254000 h 1308100"/>
              <a:gd name="connsiteX2" fmla="*/ 850900 w 850900"/>
              <a:gd name="connsiteY2" fmla="*/ 0 h 1308100"/>
              <a:gd name="connsiteX0" fmla="*/ 0 w 850900"/>
              <a:gd name="connsiteY0" fmla="*/ 1308100 h 1308100"/>
              <a:gd name="connsiteX1" fmla="*/ 444500 w 850900"/>
              <a:gd name="connsiteY1" fmla="*/ 533400 h 1308100"/>
              <a:gd name="connsiteX2" fmla="*/ 850900 w 850900"/>
              <a:gd name="connsiteY2" fmla="*/ 0 h 1308100"/>
              <a:gd name="connsiteX0" fmla="*/ 0 w 850900"/>
              <a:gd name="connsiteY0" fmla="*/ 1308100 h 1308100"/>
              <a:gd name="connsiteX1" fmla="*/ 393700 w 850900"/>
              <a:gd name="connsiteY1" fmla="*/ 292100 h 1308100"/>
              <a:gd name="connsiteX2" fmla="*/ 850900 w 850900"/>
              <a:gd name="connsiteY2" fmla="*/ 0 h 1308100"/>
              <a:gd name="connsiteX0" fmla="*/ 0 w 635000"/>
              <a:gd name="connsiteY0" fmla="*/ 1092200 h 1092200"/>
              <a:gd name="connsiteX1" fmla="*/ 177800 w 635000"/>
              <a:gd name="connsiteY1" fmla="*/ 292100 h 1092200"/>
              <a:gd name="connsiteX2" fmla="*/ 635000 w 635000"/>
              <a:gd name="connsiteY2" fmla="*/ 0 h 1092200"/>
              <a:gd name="connsiteX0" fmla="*/ 0 w 685800"/>
              <a:gd name="connsiteY0" fmla="*/ 801388 h 801388"/>
              <a:gd name="connsiteX1" fmla="*/ 177800 w 685800"/>
              <a:gd name="connsiteY1" fmla="*/ 1288 h 801388"/>
              <a:gd name="connsiteX2" fmla="*/ 685800 w 685800"/>
              <a:gd name="connsiteY2" fmla="*/ 598188 h 80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800" h="801388">
                <a:moveTo>
                  <a:pt x="0" y="801388"/>
                </a:moveTo>
                <a:cubicBezTo>
                  <a:pt x="123825" y="367471"/>
                  <a:pt x="63500" y="35155"/>
                  <a:pt x="177800" y="1288"/>
                </a:cubicBezTo>
                <a:cubicBezTo>
                  <a:pt x="292100" y="-32579"/>
                  <a:pt x="415925" y="613004"/>
                  <a:pt x="685800" y="598188"/>
                </a:cubicBezTo>
              </a:path>
            </a:pathLst>
          </a:custGeom>
          <a:noFill/>
          <a:ln w="3175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4500000">
            <a:off x="9139061" y="909730"/>
            <a:ext cx="850900" cy="1308100"/>
          </a:xfrm>
          <a:custGeom>
            <a:avLst/>
            <a:gdLst>
              <a:gd name="connsiteX0" fmla="*/ 0 w 1181100"/>
              <a:gd name="connsiteY0" fmla="*/ 1346200 h 1346200"/>
              <a:gd name="connsiteX1" fmla="*/ 444500 w 1181100"/>
              <a:gd name="connsiteY1" fmla="*/ 254000 h 1346200"/>
              <a:gd name="connsiteX2" fmla="*/ 1181100 w 1181100"/>
              <a:gd name="connsiteY2" fmla="*/ 0 h 1346200"/>
              <a:gd name="connsiteX0" fmla="*/ 0 w 850900"/>
              <a:gd name="connsiteY0" fmla="*/ 1308100 h 1308100"/>
              <a:gd name="connsiteX1" fmla="*/ 114300 w 850900"/>
              <a:gd name="connsiteY1" fmla="*/ 254000 h 1308100"/>
              <a:gd name="connsiteX2" fmla="*/ 850900 w 850900"/>
              <a:gd name="connsiteY2" fmla="*/ 0 h 1308100"/>
              <a:gd name="connsiteX0" fmla="*/ 0 w 850900"/>
              <a:gd name="connsiteY0" fmla="*/ 1308100 h 1308100"/>
              <a:gd name="connsiteX1" fmla="*/ 444500 w 850900"/>
              <a:gd name="connsiteY1" fmla="*/ 533400 h 1308100"/>
              <a:gd name="connsiteX2" fmla="*/ 850900 w 850900"/>
              <a:gd name="connsiteY2" fmla="*/ 0 h 1308100"/>
              <a:gd name="connsiteX0" fmla="*/ 0 w 850900"/>
              <a:gd name="connsiteY0" fmla="*/ 1308100 h 1308100"/>
              <a:gd name="connsiteX1" fmla="*/ 393700 w 850900"/>
              <a:gd name="connsiteY1" fmla="*/ 292100 h 1308100"/>
              <a:gd name="connsiteX2" fmla="*/ 850900 w 850900"/>
              <a:gd name="connsiteY2" fmla="*/ 0 h 130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0900" h="1308100">
                <a:moveTo>
                  <a:pt x="0" y="1308100"/>
                </a:moveTo>
                <a:cubicBezTo>
                  <a:pt x="123825" y="874183"/>
                  <a:pt x="251883" y="510116"/>
                  <a:pt x="393700" y="292100"/>
                </a:cubicBezTo>
                <a:cubicBezTo>
                  <a:pt x="535517" y="74084"/>
                  <a:pt x="581025" y="14816"/>
                  <a:pt x="850900" y="0"/>
                </a:cubicBezTo>
              </a:path>
            </a:pathLst>
          </a:custGeom>
          <a:noFill/>
          <a:ln w="3175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4500000">
            <a:off x="10641409" y="3016623"/>
            <a:ext cx="1321915" cy="1128368"/>
          </a:xfrm>
          <a:custGeom>
            <a:avLst/>
            <a:gdLst>
              <a:gd name="connsiteX0" fmla="*/ 0 w 1181100"/>
              <a:gd name="connsiteY0" fmla="*/ 1346200 h 1346200"/>
              <a:gd name="connsiteX1" fmla="*/ 444500 w 1181100"/>
              <a:gd name="connsiteY1" fmla="*/ 254000 h 1346200"/>
              <a:gd name="connsiteX2" fmla="*/ 1181100 w 1181100"/>
              <a:gd name="connsiteY2" fmla="*/ 0 h 1346200"/>
              <a:gd name="connsiteX0" fmla="*/ 0 w 850900"/>
              <a:gd name="connsiteY0" fmla="*/ 1308100 h 1308100"/>
              <a:gd name="connsiteX1" fmla="*/ 114300 w 850900"/>
              <a:gd name="connsiteY1" fmla="*/ 254000 h 1308100"/>
              <a:gd name="connsiteX2" fmla="*/ 850900 w 850900"/>
              <a:gd name="connsiteY2" fmla="*/ 0 h 1308100"/>
              <a:gd name="connsiteX0" fmla="*/ 0 w 850900"/>
              <a:gd name="connsiteY0" fmla="*/ 1308100 h 1308100"/>
              <a:gd name="connsiteX1" fmla="*/ 444500 w 850900"/>
              <a:gd name="connsiteY1" fmla="*/ 533400 h 1308100"/>
              <a:gd name="connsiteX2" fmla="*/ 850900 w 850900"/>
              <a:gd name="connsiteY2" fmla="*/ 0 h 1308100"/>
              <a:gd name="connsiteX0" fmla="*/ 0 w 850900"/>
              <a:gd name="connsiteY0" fmla="*/ 1308100 h 1308100"/>
              <a:gd name="connsiteX1" fmla="*/ 393700 w 850900"/>
              <a:gd name="connsiteY1" fmla="*/ 292100 h 1308100"/>
              <a:gd name="connsiteX2" fmla="*/ 850900 w 850900"/>
              <a:gd name="connsiteY2" fmla="*/ 0 h 1308100"/>
              <a:gd name="connsiteX0" fmla="*/ 0 w 709496"/>
              <a:gd name="connsiteY0" fmla="*/ 1016041 h 1016041"/>
              <a:gd name="connsiteX1" fmla="*/ 393700 w 709496"/>
              <a:gd name="connsiteY1" fmla="*/ 41 h 1016041"/>
              <a:gd name="connsiteX2" fmla="*/ 709496 w 709496"/>
              <a:gd name="connsiteY2" fmla="*/ 971705 h 1016041"/>
              <a:gd name="connsiteX0" fmla="*/ 39330 w 748826"/>
              <a:gd name="connsiteY0" fmla="*/ 1583434 h 1583434"/>
              <a:gd name="connsiteX1" fmla="*/ 32850 w 748826"/>
              <a:gd name="connsiteY1" fmla="*/ 26 h 1583434"/>
              <a:gd name="connsiteX2" fmla="*/ 748826 w 748826"/>
              <a:gd name="connsiteY2" fmla="*/ 1539098 h 1583434"/>
              <a:gd name="connsiteX0" fmla="*/ 0 w 1695799"/>
              <a:gd name="connsiteY0" fmla="*/ 251072 h 1825386"/>
              <a:gd name="connsiteX1" fmla="*/ 979823 w 1695799"/>
              <a:gd name="connsiteY1" fmla="*/ 286188 h 1825386"/>
              <a:gd name="connsiteX2" fmla="*/ 1695799 w 1695799"/>
              <a:gd name="connsiteY2" fmla="*/ 1825260 h 1825386"/>
              <a:gd name="connsiteX0" fmla="*/ 0 w 1321915"/>
              <a:gd name="connsiteY0" fmla="*/ 219507 h 1128368"/>
              <a:gd name="connsiteX1" fmla="*/ 979823 w 1321915"/>
              <a:gd name="connsiteY1" fmla="*/ 254623 h 1128368"/>
              <a:gd name="connsiteX2" fmla="*/ 1321915 w 1321915"/>
              <a:gd name="connsiteY2" fmla="*/ 1128148 h 112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1915" h="1128368">
                <a:moveTo>
                  <a:pt x="0" y="219507"/>
                </a:moveTo>
                <a:cubicBezTo>
                  <a:pt x="123825" y="-214410"/>
                  <a:pt x="759504" y="103183"/>
                  <a:pt x="979823" y="254623"/>
                </a:cubicBezTo>
                <a:cubicBezTo>
                  <a:pt x="1200142" y="406063"/>
                  <a:pt x="1052040" y="1142964"/>
                  <a:pt x="1321915" y="1128148"/>
                </a:cubicBezTo>
              </a:path>
            </a:pathLst>
          </a:custGeom>
          <a:noFill/>
          <a:ln w="3175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 rot="4500000">
            <a:off x="5667799" y="2804996"/>
            <a:ext cx="901894" cy="3736334"/>
          </a:xfrm>
          <a:custGeom>
            <a:avLst/>
            <a:gdLst>
              <a:gd name="connsiteX0" fmla="*/ 0 w 1181100"/>
              <a:gd name="connsiteY0" fmla="*/ 1346200 h 1346200"/>
              <a:gd name="connsiteX1" fmla="*/ 444500 w 1181100"/>
              <a:gd name="connsiteY1" fmla="*/ 254000 h 1346200"/>
              <a:gd name="connsiteX2" fmla="*/ 1181100 w 1181100"/>
              <a:gd name="connsiteY2" fmla="*/ 0 h 1346200"/>
              <a:gd name="connsiteX0" fmla="*/ 0 w 850900"/>
              <a:gd name="connsiteY0" fmla="*/ 1308100 h 1308100"/>
              <a:gd name="connsiteX1" fmla="*/ 114300 w 850900"/>
              <a:gd name="connsiteY1" fmla="*/ 254000 h 1308100"/>
              <a:gd name="connsiteX2" fmla="*/ 850900 w 850900"/>
              <a:gd name="connsiteY2" fmla="*/ 0 h 1308100"/>
              <a:gd name="connsiteX0" fmla="*/ 0 w 850900"/>
              <a:gd name="connsiteY0" fmla="*/ 1308100 h 1308100"/>
              <a:gd name="connsiteX1" fmla="*/ 444500 w 850900"/>
              <a:gd name="connsiteY1" fmla="*/ 533400 h 1308100"/>
              <a:gd name="connsiteX2" fmla="*/ 850900 w 850900"/>
              <a:gd name="connsiteY2" fmla="*/ 0 h 1308100"/>
              <a:gd name="connsiteX0" fmla="*/ 0 w 850900"/>
              <a:gd name="connsiteY0" fmla="*/ 1308100 h 1308100"/>
              <a:gd name="connsiteX1" fmla="*/ 393700 w 850900"/>
              <a:gd name="connsiteY1" fmla="*/ 292100 h 1308100"/>
              <a:gd name="connsiteX2" fmla="*/ 850900 w 850900"/>
              <a:gd name="connsiteY2" fmla="*/ 0 h 1308100"/>
              <a:gd name="connsiteX0" fmla="*/ 0 w 709496"/>
              <a:gd name="connsiteY0" fmla="*/ 1016041 h 1016041"/>
              <a:gd name="connsiteX1" fmla="*/ 393700 w 709496"/>
              <a:gd name="connsiteY1" fmla="*/ 41 h 1016041"/>
              <a:gd name="connsiteX2" fmla="*/ 709496 w 709496"/>
              <a:gd name="connsiteY2" fmla="*/ 971705 h 1016041"/>
              <a:gd name="connsiteX0" fmla="*/ 39330 w 748826"/>
              <a:gd name="connsiteY0" fmla="*/ 1583434 h 1583434"/>
              <a:gd name="connsiteX1" fmla="*/ 32850 w 748826"/>
              <a:gd name="connsiteY1" fmla="*/ 26 h 1583434"/>
              <a:gd name="connsiteX2" fmla="*/ 748826 w 748826"/>
              <a:gd name="connsiteY2" fmla="*/ 1539098 h 1583434"/>
              <a:gd name="connsiteX0" fmla="*/ 0 w 1695799"/>
              <a:gd name="connsiteY0" fmla="*/ 251072 h 1825386"/>
              <a:gd name="connsiteX1" fmla="*/ 979823 w 1695799"/>
              <a:gd name="connsiteY1" fmla="*/ 286188 h 1825386"/>
              <a:gd name="connsiteX2" fmla="*/ 1695799 w 1695799"/>
              <a:gd name="connsiteY2" fmla="*/ 1825260 h 1825386"/>
              <a:gd name="connsiteX0" fmla="*/ 0 w 1321915"/>
              <a:gd name="connsiteY0" fmla="*/ 219507 h 1128368"/>
              <a:gd name="connsiteX1" fmla="*/ 979823 w 1321915"/>
              <a:gd name="connsiteY1" fmla="*/ 254623 h 1128368"/>
              <a:gd name="connsiteX2" fmla="*/ 1321915 w 1321915"/>
              <a:gd name="connsiteY2" fmla="*/ 1128148 h 1128368"/>
              <a:gd name="connsiteX0" fmla="*/ 768736 w 1759331"/>
              <a:gd name="connsiteY0" fmla="*/ 374630 h 4030420"/>
              <a:gd name="connsiteX1" fmla="*/ 1748559 w 1759331"/>
              <a:gd name="connsiteY1" fmla="*/ 409746 h 4030420"/>
              <a:gd name="connsiteX2" fmla="*/ 26620 w 1759331"/>
              <a:gd name="connsiteY2" fmla="*/ 4030366 h 4030420"/>
              <a:gd name="connsiteX0" fmla="*/ 791408 w 901894"/>
              <a:gd name="connsiteY0" fmla="*/ 80486 h 3736334"/>
              <a:gd name="connsiteX1" fmla="*/ 823647 w 901894"/>
              <a:gd name="connsiteY1" fmla="*/ 1689271 h 3736334"/>
              <a:gd name="connsiteX2" fmla="*/ 49292 w 901894"/>
              <a:gd name="connsiteY2" fmla="*/ 3736222 h 373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1894" h="3736334">
                <a:moveTo>
                  <a:pt x="791408" y="80486"/>
                </a:moveTo>
                <a:cubicBezTo>
                  <a:pt x="915233" y="-353431"/>
                  <a:pt x="947333" y="1079982"/>
                  <a:pt x="823647" y="1689271"/>
                </a:cubicBezTo>
                <a:cubicBezTo>
                  <a:pt x="699961" y="2298560"/>
                  <a:pt x="-220583" y="3751038"/>
                  <a:pt x="49292" y="3736222"/>
                </a:cubicBezTo>
              </a:path>
            </a:pathLst>
          </a:custGeom>
          <a:noFill/>
          <a:ln w="3175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778000" y="4627343"/>
            <a:ext cx="1104240" cy="467055"/>
          </a:xfrm>
          <a:prstGeom prst="straightConnector1">
            <a:avLst/>
          </a:prstGeom>
          <a:ln w="66675">
            <a:solidFill>
              <a:srgbClr val="003F5E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37267" y="1285388"/>
            <a:ext cx="2972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Community Science Portal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038900" y="3580807"/>
            <a:ext cx="2643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Infrastructure Master </a:t>
            </a:r>
            <a:br>
              <a:rPr lang="en-US" sz="2000" b="1" dirty="0" smtClean="0"/>
            </a:br>
            <a:r>
              <a:rPr lang="en-US" sz="2000" b="1" dirty="0" smtClean="0"/>
              <a:t>Portal Credential  Store</a:t>
            </a:r>
            <a:endParaRPr 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836771" y="5940710"/>
            <a:ext cx="3644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Policy Filtering WAYF / eduGAIN</a:t>
            </a:r>
            <a:endParaRPr 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39237" y="5728274"/>
            <a:ext cx="2643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User Home Org </a:t>
            </a:r>
            <a:br>
              <a:rPr lang="en-US" sz="2000" b="1" dirty="0" smtClean="0"/>
            </a:br>
            <a:r>
              <a:rPr lang="en-US" sz="2000" b="1" i="1" dirty="0" smtClean="0"/>
              <a:t>or Infrastructure IdP</a:t>
            </a:r>
            <a:endParaRPr lang="en-US" sz="2000" b="1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10306390" y="1395056"/>
            <a:ext cx="1885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Accredited</a:t>
            </a:r>
            <a:br>
              <a:rPr lang="en-US" sz="2000" b="1" dirty="0" smtClean="0"/>
            </a:br>
            <a:r>
              <a:rPr lang="en-US" sz="2000" b="1" dirty="0" smtClean="0"/>
              <a:t>PKIX Authority</a:t>
            </a:r>
            <a:endParaRPr lang="en-US" sz="2000" b="1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248" y="6508081"/>
            <a:ext cx="1428750" cy="34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39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>
                <a:solidFill>
                  <a:srgbClr val="F6791C"/>
                </a:solidFill>
              </a:rPr>
              <a:t>DEMO</a:t>
            </a:r>
            <a:endParaRPr lang="en-US" sz="9600" b="1" dirty="0">
              <a:solidFill>
                <a:srgbClr val="F6791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1" y="3937436"/>
            <a:ext cx="113665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6791C"/>
                </a:solidFill>
              </a:rPr>
              <a:t>https://rcdemo.nikhef.nl</a:t>
            </a:r>
            <a:r>
              <a:rPr lang="en-US" sz="2800" b="1" dirty="0" smtClean="0">
                <a:solidFill>
                  <a:srgbClr val="F6791C"/>
                </a:solidFill>
              </a:rPr>
              <a:t>/</a:t>
            </a:r>
          </a:p>
          <a:p>
            <a:pPr algn="ctr"/>
            <a:r>
              <a:rPr lang="en-US" sz="2800" b="1" dirty="0">
                <a:solidFill>
                  <a:srgbClr val="F6791C"/>
                </a:solidFill>
              </a:rPr>
              <a:t>https://</a:t>
            </a:r>
            <a:r>
              <a:rPr lang="en-US" sz="2800" b="1" dirty="0" smtClean="0">
                <a:solidFill>
                  <a:srgbClr val="F6791C"/>
                </a:solidFill>
              </a:rPr>
              <a:t>rcdemo.nikhef.nl/getproxy</a:t>
            </a:r>
            <a:r>
              <a:rPr lang="en-US" sz="2800" b="1" dirty="0" smtClean="0">
                <a:solidFill>
                  <a:srgbClr val="F6791C"/>
                </a:solidFill>
              </a:rPr>
              <a:t/>
            </a:r>
            <a:br>
              <a:rPr lang="en-US" sz="2800" b="1" dirty="0" smtClean="0">
                <a:solidFill>
                  <a:srgbClr val="F6791C"/>
                </a:solidFill>
              </a:rPr>
            </a:br>
            <a:r>
              <a:rPr lang="en-US" sz="2400" b="1" dirty="0" smtClean="0">
                <a:solidFill>
                  <a:srgbClr val="F6791C"/>
                </a:solidFill>
              </a:rPr>
              <a:t/>
            </a:r>
            <a:br>
              <a:rPr lang="en-US" sz="2400" b="1" dirty="0" smtClean="0">
                <a:solidFill>
                  <a:srgbClr val="F6791C"/>
                </a:solidFill>
              </a:rPr>
            </a:br>
            <a:r>
              <a:rPr lang="en-US" sz="2400" dirty="0" smtClean="0">
                <a:solidFill>
                  <a:srgbClr val="F6791C"/>
                </a:solidFill>
              </a:rPr>
              <a:t>you can do most things except access the Prometheus </a:t>
            </a:r>
            <a:r>
              <a:rPr lang="en-US" sz="2400" dirty="0" err="1" smtClean="0">
                <a:solidFill>
                  <a:srgbClr val="F6791C"/>
                </a:solidFill>
              </a:rPr>
              <a:t>dCache</a:t>
            </a:r>
            <a:r>
              <a:rPr lang="en-US" sz="2400" dirty="0" smtClean="0">
                <a:solidFill>
                  <a:srgbClr val="F6791C"/>
                </a:solidFill>
              </a:rPr>
              <a:t> pool right now</a:t>
            </a:r>
            <a:br>
              <a:rPr lang="en-US" sz="2400" dirty="0" smtClean="0">
                <a:solidFill>
                  <a:srgbClr val="F6791C"/>
                </a:solidFill>
              </a:rPr>
            </a:br>
            <a:r>
              <a:rPr lang="en-US" sz="2400" i="1" dirty="0" smtClean="0">
                <a:solidFill>
                  <a:srgbClr val="F6791C"/>
                </a:solidFill>
              </a:rPr>
              <a:t>that last elements needs your credential to be added to the permitted list</a:t>
            </a:r>
            <a:endParaRPr lang="en-US" sz="2400" dirty="0">
              <a:solidFill>
                <a:srgbClr val="F679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7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CILogon-like TTS Pilot - distributable elements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796" y="1990828"/>
            <a:ext cx="9075633" cy="425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76" y="1005876"/>
            <a:ext cx="3183348" cy="181800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75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122" y="3753685"/>
            <a:ext cx="47148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10909300" cy="4934573"/>
          </a:xfrm>
        </p:spPr>
        <p:txBody>
          <a:bodyPr>
            <a:normAutofit/>
          </a:bodyPr>
          <a:lstStyle/>
          <a:p>
            <a:r>
              <a:rPr lang="en-US" dirty="0" smtClean="0"/>
              <a:t>Are around today, either self-managed or hosted, in most communities</a:t>
            </a:r>
          </a:p>
          <a:p>
            <a:r>
              <a:rPr lang="en-US" dirty="0" smtClean="0"/>
              <a:t>Science gateways, portals, e.g. HADDOCK, Galaxy, </a:t>
            </a:r>
            <a:r>
              <a:rPr lang="en-US" dirty="0" err="1" smtClean="0"/>
              <a:t>LifeRay</a:t>
            </a:r>
            <a:r>
              <a:rPr lang="en-US" dirty="0" smtClean="0"/>
              <a:t> (generic), WebFTS, …</a:t>
            </a:r>
          </a:p>
          <a:p>
            <a:endParaRPr lang="en-US" dirty="0"/>
          </a:p>
          <a:p>
            <a:r>
              <a:rPr lang="en-US" dirty="0" smtClean="0"/>
              <a:t>Omnipresent (and has unfortunately proven to be an easily compromised target)</a:t>
            </a:r>
          </a:p>
          <a:p>
            <a:r>
              <a:rPr lang="en-US" dirty="0" smtClean="0"/>
              <a:t>Will have to </a:t>
            </a:r>
            <a:r>
              <a:rPr lang="en-US" i="1" dirty="0" smtClean="0"/>
              <a:t>get credentials </a:t>
            </a:r>
            <a:r>
              <a:rPr lang="en-US" dirty="0" smtClean="0"/>
              <a:t>from the MPs, but should be able to</a:t>
            </a:r>
            <a:br>
              <a:rPr lang="en-US" dirty="0" smtClean="0"/>
            </a:br>
            <a:r>
              <a:rPr lang="en-US" dirty="0" smtClean="0"/>
              <a:t>do so </a:t>
            </a:r>
            <a:r>
              <a:rPr lang="en-US" i="1" dirty="0" smtClean="0"/>
              <a:t>only for authenticated users</a:t>
            </a:r>
          </a:p>
          <a:p>
            <a:r>
              <a:rPr lang="en-US" dirty="0" smtClean="0"/>
              <a:t>Downtime will impact its’ own users, but there will be</a:t>
            </a:r>
            <a:br>
              <a:rPr lang="en-US" dirty="0" smtClean="0"/>
            </a:br>
            <a:r>
              <a:rPr lang="en-US" dirty="0" smtClean="0"/>
              <a:t>many of these (same service by different sites?)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6791C"/>
                </a:solidFill>
              </a:rPr>
              <a:t>Considerations: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6791C"/>
                </a:solidFill>
              </a:rPr>
              <a:t>Operated as today by the communities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6791C"/>
                </a:solidFill>
              </a:rPr>
              <a:t>Bound slightly stronger to the community via the Master Portal</a:t>
            </a:r>
            <a:endParaRPr lang="en-US" dirty="0">
              <a:solidFill>
                <a:srgbClr val="F6791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Blue: VO services and resources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277" y="1800225"/>
            <a:ext cx="12763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43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Needs to be a trusted element (to permit credential storage by the TTS)</a:t>
            </a:r>
          </a:p>
          <a:p>
            <a:r>
              <a:rPr lang="en-US" dirty="0" smtClean="0"/>
              <a:t>Requires some operational and security expertise (managed data </a:t>
            </a:r>
            <a:r>
              <a:rPr lang="en-US" dirty="0" err="1" smtClean="0"/>
              <a:t>centre</a:t>
            </a:r>
            <a:r>
              <a:rPr lang="en-US" dirty="0" smtClean="0"/>
              <a:t>, locked racks, access controls, ability to designate infrastructure for security operations, trained staff)</a:t>
            </a:r>
          </a:p>
          <a:p>
            <a:r>
              <a:rPr lang="en-US" dirty="0" smtClean="0"/>
              <a:t>Connects to (many) workflow-specific VO portals</a:t>
            </a:r>
          </a:p>
          <a:p>
            <a:r>
              <a:rPr lang="en-US" dirty="0" smtClean="0"/>
              <a:t>Connects to a single Delegation Service/TTS – and can give </a:t>
            </a:r>
            <a:r>
              <a:rPr lang="en-US" i="1" dirty="0" smtClean="0"/>
              <a:t>IdP hints</a:t>
            </a:r>
          </a:p>
          <a:p>
            <a:endParaRPr lang="en-US" dirty="0"/>
          </a:p>
          <a:p>
            <a:r>
              <a:rPr lang="en-US" dirty="0" smtClean="0"/>
              <a:t>Downtime of an MP disables resource access for connected VO portals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6791C"/>
                </a:solidFill>
              </a:rPr>
              <a:t>Considerations: </a:t>
            </a:r>
            <a:endParaRPr lang="en-US" dirty="0">
              <a:solidFill>
                <a:srgbClr val="F6791C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6791C"/>
                </a:solidFill>
              </a:rPr>
              <a:t>One per Research or e-Infrastructure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6791C"/>
                </a:solidFill>
              </a:rPr>
              <a:t>Should be highly available (database sync)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6791C"/>
                </a:solidFill>
              </a:rPr>
              <a:t>Infrastructures can also build their own (e.g. in </a:t>
            </a:r>
            <a:r>
              <a:rPr lang="en-US" dirty="0" err="1" smtClean="0">
                <a:solidFill>
                  <a:srgbClr val="F6791C"/>
                </a:solidFill>
              </a:rPr>
              <a:t>WaTTS</a:t>
            </a:r>
            <a:r>
              <a:rPr lang="en-US" dirty="0" smtClean="0">
                <a:solidFill>
                  <a:srgbClr val="F6791C"/>
                </a:solidFill>
              </a:rPr>
              <a:t>, Unity, …)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Red: the Master Portal (MP) and Credential Repository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868" y="4174846"/>
            <a:ext cx="52387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20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646024" y="1264024"/>
            <a:ext cx="2545976" cy="2850776"/>
            <a:chOff x="9646024" y="1264024"/>
            <a:chExt cx="2545976" cy="285077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8557" y="1674436"/>
              <a:ext cx="2163443" cy="2440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9646024" y="1264024"/>
              <a:ext cx="1165411" cy="10847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1" y="1264025"/>
            <a:ext cx="11281334" cy="5289176"/>
          </a:xfrm>
        </p:spPr>
        <p:txBody>
          <a:bodyPr>
            <a:normAutofit/>
          </a:bodyPr>
          <a:lstStyle/>
          <a:p>
            <a:r>
              <a:rPr lang="en-US" dirty="0" smtClean="0"/>
              <a:t>Needs security and policy expertise – and ability to maintain accreditation</a:t>
            </a:r>
          </a:p>
          <a:p>
            <a:r>
              <a:rPr lang="en-US" dirty="0" smtClean="0"/>
              <a:t>Needs operational and technical capabilities: hardware security modules, </a:t>
            </a:r>
            <a:br>
              <a:rPr lang="en-US" dirty="0" smtClean="0"/>
            </a:br>
            <a:r>
              <a:rPr lang="en-US" dirty="0" smtClean="0"/>
              <a:t>managed data </a:t>
            </a:r>
            <a:r>
              <a:rPr lang="en-US" dirty="0" err="1" smtClean="0"/>
              <a:t>centres</a:t>
            </a:r>
            <a:r>
              <a:rPr lang="en-US" dirty="0" smtClean="0"/>
              <a:t>, off-line and on-line secure areas, ROBAB-proof trained </a:t>
            </a:r>
            <a:br>
              <a:rPr lang="en-US" dirty="0" smtClean="0"/>
            </a:br>
            <a:r>
              <a:rPr lang="en-US" dirty="0" smtClean="0"/>
              <a:t>personnel, ability to designate infrastructure for security operations</a:t>
            </a:r>
          </a:p>
          <a:p>
            <a:r>
              <a:rPr lang="en-US" dirty="0" smtClean="0"/>
              <a:t>Connects to (a few, we hope) Master Portals (MPs) with explicit agreements</a:t>
            </a:r>
            <a:br>
              <a:rPr lang="en-US" dirty="0" smtClean="0"/>
            </a:br>
            <a:r>
              <a:rPr lang="en-US" i="1" dirty="0" smtClean="0"/>
              <a:t>to take care of user credential protection and compliance</a:t>
            </a:r>
            <a:endParaRPr lang="en-US" dirty="0" smtClean="0"/>
          </a:p>
          <a:p>
            <a:r>
              <a:rPr lang="en-US" dirty="0" smtClean="0"/>
              <a:t>Connects (many, we hope </a:t>
            </a:r>
            <a:r>
              <a:rPr lang="en-US" dirty="0" err="1" smtClean="0"/>
              <a:t>scalably</a:t>
            </a:r>
            <a:r>
              <a:rPr lang="en-US" dirty="0" smtClean="0"/>
              <a:t>) federations, IdPs and (few) SP-IdP-Proxies</a:t>
            </a:r>
          </a:p>
          <a:p>
            <a:r>
              <a:rPr lang="en-US" i="1" dirty="0" smtClean="0"/>
              <a:t>May have to present a WAYF, if the VO portal does not pass IdP </a:t>
            </a:r>
            <a:r>
              <a:rPr lang="en-US" i="1" dirty="0" err="1" smtClean="0"/>
              <a:t>entityID</a:t>
            </a:r>
            <a:endParaRPr lang="en-US" i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6791C"/>
                </a:solidFill>
              </a:rPr>
              <a:t>Considerations: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6791C"/>
                </a:solidFill>
              </a:rPr>
              <a:t>Trust and compliance, with IGTF accreditation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6791C"/>
                </a:solidFill>
              </a:rPr>
              <a:t>Single logical instance, with HA built in for production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6791C"/>
                </a:solidFill>
              </a:rPr>
              <a:t>Managed by a consortium: in Europe agreed by at least EGI, EUDAT, G</a:t>
            </a:r>
            <a:r>
              <a:rPr lang="en-GB" dirty="0" smtClean="0">
                <a:solidFill>
                  <a:srgbClr val="F6791C"/>
                </a:solidFill>
              </a:rPr>
              <a:t>ÉANT, </a:t>
            </a:r>
            <a:r>
              <a:rPr lang="en-US" dirty="0" smtClean="0">
                <a:solidFill>
                  <a:srgbClr val="F6791C"/>
                </a:solidFill>
              </a:rPr>
              <a:t>ELIXIR, and SURF</a:t>
            </a:r>
            <a:endParaRPr lang="en-US" dirty="0">
              <a:solidFill>
                <a:srgbClr val="F6791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Yellow: the Token Translator/OA4MP/CA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02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D342B61AA90142A8D5A114AFFAD389" ma:contentTypeVersion="1" ma:contentTypeDescription="Create a new document." ma:contentTypeScope="" ma:versionID="138dd77d572eb9aa87051d9216bdb44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AA3960-760A-4B61-8C8B-DBF90F37C8C8}">
  <ds:schemaRefs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F8F0BB2-8848-4E68-80B0-B0624BDBD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16224</TotalTime>
  <Words>1051</Words>
  <Application>Microsoft Office PowerPoint</Application>
  <PresentationFormat>Custom</PresentationFormat>
  <Paragraphs>158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GEANT Association</vt:lpstr>
      <vt:lpstr>PowerPoint Presentation</vt:lpstr>
      <vt:lpstr>Seamless (eduGAIN) Access to (non-Web) Resources using PKIX?</vt:lpstr>
      <vt:lpstr>Seamless (eduGAIN) Access  via the CILogon-like TTS Pilot: aims</vt:lpstr>
      <vt:lpstr>Flow for RCauth-like scenarios</vt:lpstr>
      <vt:lpstr>PowerPoint Presentation</vt:lpstr>
      <vt:lpstr>CILogon-like TTS Pilot - distributable elements</vt:lpstr>
      <vt:lpstr>Blue: VO services and resources</vt:lpstr>
      <vt:lpstr>Red: the Master Portal (MP) and Credential Repository</vt:lpstr>
      <vt:lpstr>Yellow: the Token Translator/OA4MP/CA service</vt:lpstr>
      <vt:lpstr>Potential RCauth.eu management model</vt:lpstr>
      <vt:lpstr>Purple: connected federations and IdPs (proxies)</vt:lpstr>
      <vt:lpstr>Sirtfi and R&amp;S – policy needs for trust in identity providers and federations</vt:lpstr>
      <vt:lpstr>Where are we now?</vt:lpstr>
      <vt:lpstr>Costing the services</vt:lpstr>
      <vt:lpstr>References</vt:lpstr>
      <vt:lpstr>PowerPoint Presentation</vt:lpstr>
    </vt:vector>
  </TitlesOfParts>
  <Company>DANTE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lastModifiedBy>DavidG</cp:lastModifiedBy>
  <cp:revision>262</cp:revision>
  <cp:lastPrinted>2015-05-01T10:30:08Z</cp:lastPrinted>
  <dcterms:created xsi:type="dcterms:W3CDTF">2015-04-29T14:13:57Z</dcterms:created>
  <dcterms:modified xsi:type="dcterms:W3CDTF">2017-04-23T20:25:27Z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0x01010015D342B61AA90142A8D5A114AFFAD389</vt:lpwstr>
  </property>
</Properties>
</file>