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0"/>
  </p:notesMasterIdLst>
  <p:sldIdLst>
    <p:sldId id="283" r:id="rId5"/>
    <p:sldId id="330" r:id="rId6"/>
    <p:sldId id="331" r:id="rId7"/>
    <p:sldId id="334" r:id="rId8"/>
    <p:sldId id="362" r:id="rId9"/>
    <p:sldId id="347" r:id="rId10"/>
    <p:sldId id="402" r:id="rId11"/>
    <p:sldId id="401" r:id="rId12"/>
    <p:sldId id="403" r:id="rId13"/>
    <p:sldId id="397" r:id="rId14"/>
    <p:sldId id="406" r:id="rId15"/>
    <p:sldId id="365" r:id="rId16"/>
    <p:sldId id="361" r:id="rId17"/>
    <p:sldId id="351" r:id="rId18"/>
    <p:sldId id="356" r:id="rId19"/>
    <p:sldId id="389" r:id="rId20"/>
    <p:sldId id="391" r:id="rId21"/>
    <p:sldId id="393" r:id="rId22"/>
    <p:sldId id="392" r:id="rId23"/>
    <p:sldId id="355" r:id="rId24"/>
    <p:sldId id="360" r:id="rId25"/>
    <p:sldId id="359" r:id="rId26"/>
    <p:sldId id="394" r:id="rId27"/>
    <p:sldId id="398" r:id="rId28"/>
    <p:sldId id="399" r:id="rId29"/>
    <p:sldId id="395" r:id="rId30"/>
    <p:sldId id="370" r:id="rId31"/>
    <p:sldId id="368" r:id="rId32"/>
    <p:sldId id="363" r:id="rId33"/>
    <p:sldId id="387" r:id="rId34"/>
    <p:sldId id="383" r:id="rId35"/>
    <p:sldId id="373" r:id="rId36"/>
    <p:sldId id="388" r:id="rId37"/>
    <p:sldId id="372" r:id="rId38"/>
    <p:sldId id="371" r:id="rId39"/>
    <p:sldId id="364" r:id="rId40"/>
    <p:sldId id="376" r:id="rId41"/>
    <p:sldId id="379" r:id="rId42"/>
    <p:sldId id="404" r:id="rId43"/>
    <p:sldId id="390" r:id="rId44"/>
    <p:sldId id="375" r:id="rId45"/>
    <p:sldId id="381" r:id="rId46"/>
    <p:sldId id="338" r:id="rId47"/>
    <p:sldId id="405" r:id="rId48"/>
    <p:sldId id="286" r:id="rId4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1E"/>
    <a:srgbClr val="0C3959"/>
    <a:srgbClr val="ED7D31"/>
    <a:srgbClr val="FEEEE2"/>
    <a:srgbClr val="AFBEC9"/>
    <a:srgbClr val="FABD90"/>
    <a:srgbClr val="FFFFFF"/>
    <a:srgbClr val="5B9BD5"/>
    <a:srgbClr val="1F4E79"/>
    <a:srgbClr val="3D5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2" autoAdjust="0"/>
    <p:restoredTop sz="94611"/>
  </p:normalViewPr>
  <p:slideViewPr>
    <p:cSldViewPr snapToGrid="0">
      <p:cViewPr varScale="1">
        <p:scale>
          <a:sx n="83" d="100"/>
          <a:sy n="83" d="100"/>
        </p:scale>
        <p:origin x="-173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25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Incident Response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Traceability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Assure confidentiality of information exchanged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23A088CB-48A2-436C-8A86-26C66936131F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Identify trusted contacts</a:t>
          </a:r>
        </a:p>
      </dgm:t>
    </dgm:pt>
    <dgm:pt modelId="{0C63A410-5349-4A22-BD75-D81B1502944A}" type="parTrans" cxnId="{8367BBE5-6D08-479B-B17C-EBC11E61B408}">
      <dgm:prSet/>
      <dgm:spPr/>
      <dgm:t>
        <a:bodyPr/>
        <a:lstStyle/>
        <a:p>
          <a:endParaRPr lang="en-US"/>
        </a:p>
      </dgm:t>
    </dgm:pt>
    <dgm:pt modelId="{51B2ABB0-49CB-4F2C-9796-DFFA4399766B}" type="sibTrans" cxnId="{8367BBE5-6D08-479B-B17C-EBC11E61B408}">
      <dgm:prSet/>
      <dgm:spPr/>
      <dgm:t>
        <a:bodyPr/>
        <a:lstStyle/>
        <a:p>
          <a:endParaRPr lang="en-US"/>
        </a:p>
      </dgm:t>
    </dgm:pt>
    <dgm:pt modelId="{0FFB5B31-148F-4561-A115-FCA676E5996B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Guarantee a response during collaboration</a:t>
          </a:r>
        </a:p>
      </dgm:t>
    </dgm:pt>
    <dgm:pt modelId="{3EA7CCEE-B051-4C97-A1DB-CCC374E793F8}" type="parTrans" cxnId="{4A1858BF-E6F3-4EBF-9639-147491D8D769}">
      <dgm:prSet/>
      <dgm:spPr/>
      <dgm:t>
        <a:bodyPr/>
        <a:lstStyle/>
        <a:p>
          <a:endParaRPr lang="en-US"/>
        </a:p>
      </dgm:t>
    </dgm:pt>
    <dgm:pt modelId="{595F71CB-CEE7-4650-90DC-BD7E5F74AA7F}" type="sibTrans" cxnId="{4A1858BF-E6F3-4EBF-9639-147491D8D769}">
      <dgm:prSet/>
      <dgm:spPr/>
      <dgm:t>
        <a:bodyPr/>
        <a:lstStyle/>
        <a:p>
          <a:endParaRPr lang="en-US"/>
        </a:p>
      </dgm:t>
    </dgm:pt>
    <dgm:pt modelId="{DA5160DC-6551-477B-A64B-C39FF72E1E8A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Participant Responsibilities</a:t>
          </a:r>
          <a:endParaRPr lang="en-US" sz="2400" b="0" dirty="0"/>
        </a:p>
      </dgm:t>
    </dgm:pt>
    <dgm:pt modelId="{8FB38B4C-CA14-4323-9F41-66B88FBDE82F}" type="parTrans" cxnId="{3A3A07D0-CAE6-4B6F-A27D-149FDACBD182}">
      <dgm:prSet/>
      <dgm:spPr/>
      <dgm:t>
        <a:bodyPr/>
        <a:lstStyle/>
        <a:p>
          <a:endParaRPr lang="en-US"/>
        </a:p>
      </dgm:t>
    </dgm:pt>
    <dgm:pt modelId="{B9CEA569-CF6A-4EC3-870F-8C3E0112A88C}" type="sibTrans" cxnId="{3A3A07D0-CAE6-4B6F-A27D-149FDACBD182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Improve the usefulness of logs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FD8A8BDA-AC69-41EA-8415-D2F575928F91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dirty="0">
            <a:solidFill>
              <a:srgbClr val="0C3959"/>
            </a:solidFill>
          </a:endParaRPr>
        </a:p>
      </dgm:t>
    </dgm:pt>
    <dgm:pt modelId="{8E089B64-D471-4C10-A7DA-0DD23D9A21B1}" type="parTrans" cxnId="{680B870C-DE2E-46C5-B2EB-CAE0F6B90E98}">
      <dgm:prSet/>
      <dgm:spPr/>
      <dgm:t>
        <a:bodyPr/>
        <a:lstStyle/>
        <a:p>
          <a:endParaRPr lang="en-US"/>
        </a:p>
      </dgm:t>
    </dgm:pt>
    <dgm:pt modelId="{DEDC7EBA-FDD4-4B20-97A7-5B30B5EA6820}" type="sibTrans" cxnId="{680B870C-DE2E-46C5-B2EB-CAE0F6B90E98}">
      <dgm:prSet/>
      <dgm:spPr/>
      <dgm:t>
        <a:bodyPr/>
        <a:lstStyle/>
        <a:p>
          <a:endParaRPr lang="en-US"/>
        </a:p>
      </dgm:t>
    </dgm:pt>
    <dgm:pt modelId="{96DF268D-9A81-4560-8790-CE05D681D29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dirty="0">
            <a:solidFill>
              <a:srgbClr val="0C3959"/>
            </a:solidFill>
          </a:endParaRPr>
        </a:p>
      </dgm:t>
    </dgm:pt>
    <dgm:pt modelId="{E88CF3C2-995B-44B1-A5F9-90D046D11794}" type="parTrans" cxnId="{79EED648-9F34-40FA-AE52-3B085A14D86D}">
      <dgm:prSet/>
      <dgm:spPr/>
      <dgm:t>
        <a:bodyPr/>
        <a:lstStyle/>
        <a:p>
          <a:endParaRPr lang="en-US"/>
        </a:p>
      </dgm:t>
    </dgm:pt>
    <dgm:pt modelId="{0A196E9F-4276-43DA-AB63-F918B8ABE43C}" type="sibTrans" cxnId="{79EED648-9F34-40FA-AE52-3B085A14D86D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E1588-54CD-4516-8A9C-E10233BFCD51}" type="pres">
      <dgm:prSet presAssocID="{8385B4AD-B467-4CEE-8F2D-61EA8301208C}" presName="spaceBetweenRectangles" presStyleCnt="0"/>
      <dgm:spPr/>
    </dgm:pt>
    <dgm:pt modelId="{F62B5482-261F-41BB-B18E-318AC6D05A26}" type="pres">
      <dgm:prSet presAssocID="{DA5160DC-6551-477B-A64B-C39FF72E1E8A}" presName="parentLin" presStyleCnt="0"/>
      <dgm:spPr/>
    </dgm:pt>
    <dgm:pt modelId="{D8F00C30-A3B3-421A-BFA4-39EF32B9120C}" type="pres">
      <dgm:prSet presAssocID="{DA5160DC-6551-477B-A64B-C39FF72E1E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B87F387-8ABC-4BBE-852E-A125C4F331D1}" type="pres">
      <dgm:prSet presAssocID="{DA5160DC-6551-477B-A64B-C39FF72E1E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AD100-4914-4641-9C73-973AC4875D96}" type="pres">
      <dgm:prSet presAssocID="{DA5160DC-6551-477B-A64B-C39FF72E1E8A}" presName="negativeSpace" presStyleCnt="0"/>
      <dgm:spPr/>
    </dgm:pt>
    <dgm:pt modelId="{DC20D490-1B61-457F-8904-69F02509FB16}" type="pres">
      <dgm:prSet presAssocID="{DA5160DC-6551-477B-A64B-C39FF72E1E8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A07D0-CAE6-4B6F-A27D-149FDACBD182}" srcId="{D19AB046-D061-4762-9371-9AA2CB0F4DE0}" destId="{DA5160DC-6551-477B-A64B-C39FF72E1E8A}" srcOrd="3" destOrd="0" parTransId="{8FB38B4C-CA14-4323-9F41-66B88FBDE82F}" sibTransId="{B9CEA569-CF6A-4EC3-870F-8C3E0112A88C}"/>
    <dgm:cxn modelId="{E259CB79-79CD-4CDF-B10D-6082A16E8714}" type="presOf" srcId="{6B4D8A2D-C343-49A7-B04B-1DF32D42CE23}" destId="{8C603398-9770-45C5-90C1-F6D72FB2ECB4}" srcOrd="1" destOrd="0" presId="urn:microsoft.com/office/officeart/2005/8/layout/list1"/>
    <dgm:cxn modelId="{F56F1F22-AC03-4B05-BAEF-D8D2C89C7012}" type="presOf" srcId="{06BE0DCC-155D-4445-AA0A-339455DBC26F}" destId="{4E5A5628-74D1-4318-BAEC-D98F11AFBD71}" srcOrd="0" destOrd="0" presId="urn:microsoft.com/office/officeart/2005/8/layout/list1"/>
    <dgm:cxn modelId="{BFBADCD7-73ED-4229-993C-3BB553E6EBF1}" type="presOf" srcId="{6B4D8A2D-C343-49A7-B04B-1DF32D42CE23}" destId="{B2F18EDD-3E1C-430A-BB30-3B69E62C0E69}" srcOrd="0" destOrd="0" presId="urn:microsoft.com/office/officeart/2005/8/layout/list1"/>
    <dgm:cxn modelId="{9BCB71FB-D847-402B-B28F-04BFE4C63292}" type="presOf" srcId="{2297CCA2-118D-4CB8-A012-F7E89D098B08}" destId="{D9CC20A6-B314-4D7F-8A81-E332EBCA5838}" srcOrd="0" destOrd="0" presId="urn:microsoft.com/office/officeart/2005/8/layout/list1"/>
    <dgm:cxn modelId="{1E960DAE-7854-424A-ACDA-C373FDC51EB5}" type="presOf" srcId="{6E526ACF-770C-423D-9E1C-EA92F64A3341}" destId="{10D048A1-E80C-4682-BB33-E3EDDF728920}" srcOrd="0" destOrd="0" presId="urn:microsoft.com/office/officeart/2005/8/layout/list1"/>
    <dgm:cxn modelId="{08A892E3-0A0B-4CE7-AEFD-C696D5DCE621}" type="presOf" srcId="{2297CCA2-118D-4CB8-A012-F7E89D098B08}" destId="{FC6C048F-68DC-424B-90BF-C53916BDBEBD}" srcOrd="1" destOrd="0" presId="urn:microsoft.com/office/officeart/2005/8/layout/list1"/>
    <dgm:cxn modelId="{B619EF37-6B10-4382-AB32-DA096FDAAA22}" type="presOf" srcId="{BC8C6FD1-EDF0-45C7-8A22-5CEFF6942F5B}" destId="{7FA08938-D8FF-458A-9D50-AB3E5C4AD190}" srcOrd="0" destOrd="0" presId="urn:microsoft.com/office/officeart/2005/8/layout/list1"/>
    <dgm:cxn modelId="{D6E140E2-D2F8-4DF0-B093-440378182337}" type="presOf" srcId="{06BE0DCC-155D-4445-AA0A-339455DBC26F}" destId="{BCAD7431-7638-4E1B-9277-EE71978CDEF4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680B870C-DE2E-46C5-B2EB-CAE0F6B90E98}" srcId="{06BE0DCC-155D-4445-AA0A-339455DBC26F}" destId="{FD8A8BDA-AC69-41EA-8415-D2F575928F91}" srcOrd="1" destOrd="0" parTransId="{8E089B64-D471-4C10-A7DA-0DD23D9A21B1}" sibTransId="{DEDC7EBA-FDD4-4B20-97A7-5B30B5EA6820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B0B6E295-7C94-4A5B-BBBD-0B6E12161836}" type="presOf" srcId="{B094CA3B-F998-4A8C-8DCA-488B09B59D0D}" destId="{80A40C49-A20F-4BEF-A060-582C9B373774}" srcOrd="0" destOrd="0" presId="urn:microsoft.com/office/officeart/2005/8/layout/list1"/>
    <dgm:cxn modelId="{4A1858BF-E6F3-4EBF-9639-147491D8D769}" srcId="{2297CCA2-118D-4CB8-A012-F7E89D098B08}" destId="{0FFB5B31-148F-4561-A115-FCA676E5996B}" srcOrd="2" destOrd="0" parTransId="{3EA7CCEE-B051-4C97-A1DB-CCC374E793F8}" sibTransId="{595F71CB-CEE7-4650-90DC-BD7E5F74AA7F}"/>
    <dgm:cxn modelId="{35D80C7E-B21A-45CC-B324-31482CEB5F89}" type="presOf" srcId="{DA5160DC-6551-477B-A64B-C39FF72E1E8A}" destId="{1B87F387-8ABC-4BBE-852E-A125C4F331D1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79EED648-9F34-40FA-AE52-3B085A14D86D}" srcId="{DA5160DC-6551-477B-A64B-C39FF72E1E8A}" destId="{96DF268D-9A81-4560-8790-CE05D681D29A}" srcOrd="0" destOrd="0" parTransId="{E88CF3C2-995B-44B1-A5F9-90D046D11794}" sibTransId="{0A196E9F-4276-43DA-AB63-F918B8ABE43C}"/>
    <dgm:cxn modelId="{31697B6F-0548-4779-858E-59D50A71E5C3}" type="presOf" srcId="{23A088CB-48A2-436C-8A86-26C66936131F}" destId="{80A40C49-A20F-4BEF-A060-582C9B373774}" srcOrd="0" destOrd="1" presId="urn:microsoft.com/office/officeart/2005/8/layout/list1"/>
    <dgm:cxn modelId="{5A125A35-388D-4823-95F8-D77CE1E96AC5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99640DBA-5EEB-44E1-B59A-91A90A479661}" type="presOf" srcId="{FD8A8BDA-AC69-41EA-8415-D2F575928F91}" destId="{10D048A1-E80C-4682-BB33-E3EDDF728920}" srcOrd="0" destOrd="1" presId="urn:microsoft.com/office/officeart/2005/8/layout/list1"/>
    <dgm:cxn modelId="{39FA4C2D-1476-4614-B7A6-77A11CBC4524}" type="presOf" srcId="{96DF268D-9A81-4560-8790-CE05D681D29A}" destId="{DC20D490-1B61-457F-8904-69F02509FB16}" srcOrd="0" destOrd="0" presId="urn:microsoft.com/office/officeart/2005/8/layout/list1"/>
    <dgm:cxn modelId="{2D4ACDC5-D715-4B5A-BA50-AFB3A4E83B47}" type="presOf" srcId="{DA5160DC-6551-477B-A64B-C39FF72E1E8A}" destId="{D8F00C30-A3B3-421A-BFA4-39EF32B9120C}" srcOrd="0" destOrd="0" presId="urn:microsoft.com/office/officeart/2005/8/layout/list1"/>
    <dgm:cxn modelId="{8367BBE5-6D08-479B-B17C-EBC11E61B408}" srcId="{2297CCA2-118D-4CB8-A012-F7E89D098B08}" destId="{23A088CB-48A2-436C-8A86-26C66936131F}" srcOrd="1" destOrd="0" parTransId="{0C63A410-5349-4A22-BD75-D81B1502944A}" sibTransId="{51B2ABB0-49CB-4F2C-9796-DFFA4399766B}"/>
    <dgm:cxn modelId="{885BF87D-8563-4751-BF32-2592865DC036}" type="presOf" srcId="{0FFB5B31-148F-4561-A115-FCA676E5996B}" destId="{80A40C49-A20F-4BEF-A060-582C9B373774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03017CC8-72E2-4FB8-ADEE-DBD4460247C7}" type="presParOf" srcId="{EED3217B-01A2-4D74-BAF6-1246E3BAAD3D}" destId="{C5F6BFE3-99FD-4499-8785-162C6C5DB2E7}" srcOrd="0" destOrd="0" presId="urn:microsoft.com/office/officeart/2005/8/layout/list1"/>
    <dgm:cxn modelId="{1E85078F-5BB0-49D2-9F3B-99BC9889F23B}" type="presParOf" srcId="{C5F6BFE3-99FD-4499-8785-162C6C5DB2E7}" destId="{B2F18EDD-3E1C-430A-BB30-3B69E62C0E69}" srcOrd="0" destOrd="0" presId="urn:microsoft.com/office/officeart/2005/8/layout/list1"/>
    <dgm:cxn modelId="{4E15448E-47B6-47EC-8E8A-1829BF40B183}" type="presParOf" srcId="{C5F6BFE3-99FD-4499-8785-162C6C5DB2E7}" destId="{8C603398-9770-45C5-90C1-F6D72FB2ECB4}" srcOrd="1" destOrd="0" presId="urn:microsoft.com/office/officeart/2005/8/layout/list1"/>
    <dgm:cxn modelId="{E7BA593E-E1F7-4745-BDA9-E74A1347B81C}" type="presParOf" srcId="{EED3217B-01A2-4D74-BAF6-1246E3BAAD3D}" destId="{E6B1D445-D6D5-4F36-B784-75DECD0296E8}" srcOrd="1" destOrd="0" presId="urn:microsoft.com/office/officeart/2005/8/layout/list1"/>
    <dgm:cxn modelId="{1DD75CF7-FF55-4502-B419-4B0DF3F52238}" type="presParOf" srcId="{EED3217B-01A2-4D74-BAF6-1246E3BAAD3D}" destId="{7FA08938-D8FF-458A-9D50-AB3E5C4AD190}" srcOrd="2" destOrd="0" presId="urn:microsoft.com/office/officeart/2005/8/layout/list1"/>
    <dgm:cxn modelId="{46EEC9B4-EEBA-459C-A8B6-9766499B0819}" type="presParOf" srcId="{EED3217B-01A2-4D74-BAF6-1246E3BAAD3D}" destId="{E6ED7ADE-C0BC-497B-976A-8589FA4E4D8B}" srcOrd="3" destOrd="0" presId="urn:microsoft.com/office/officeart/2005/8/layout/list1"/>
    <dgm:cxn modelId="{E767DD74-945B-4E6B-9A79-ED63231EAFCC}" type="presParOf" srcId="{EED3217B-01A2-4D74-BAF6-1246E3BAAD3D}" destId="{46B1E8BF-F84C-411E-8DCE-30E3BE0E3CD9}" srcOrd="4" destOrd="0" presId="urn:microsoft.com/office/officeart/2005/8/layout/list1"/>
    <dgm:cxn modelId="{E0901CC5-2D82-4361-8C91-3FB2D6217C4D}" type="presParOf" srcId="{46B1E8BF-F84C-411E-8DCE-30E3BE0E3CD9}" destId="{D9CC20A6-B314-4D7F-8A81-E332EBCA5838}" srcOrd="0" destOrd="0" presId="urn:microsoft.com/office/officeart/2005/8/layout/list1"/>
    <dgm:cxn modelId="{A7541FEA-2DFA-4ADA-8425-B1892B9A79F8}" type="presParOf" srcId="{46B1E8BF-F84C-411E-8DCE-30E3BE0E3CD9}" destId="{FC6C048F-68DC-424B-90BF-C53916BDBEBD}" srcOrd="1" destOrd="0" presId="urn:microsoft.com/office/officeart/2005/8/layout/list1"/>
    <dgm:cxn modelId="{C7BDBE7E-B130-4F24-9074-6FB15EBE0A4E}" type="presParOf" srcId="{EED3217B-01A2-4D74-BAF6-1246E3BAAD3D}" destId="{819681F7-853B-472B-937A-CB7240E0435A}" srcOrd="5" destOrd="0" presId="urn:microsoft.com/office/officeart/2005/8/layout/list1"/>
    <dgm:cxn modelId="{47B249DB-ABFF-4F49-9E39-FAAFDD90F31B}" type="presParOf" srcId="{EED3217B-01A2-4D74-BAF6-1246E3BAAD3D}" destId="{80A40C49-A20F-4BEF-A060-582C9B373774}" srcOrd="6" destOrd="0" presId="urn:microsoft.com/office/officeart/2005/8/layout/list1"/>
    <dgm:cxn modelId="{8E6AD4AE-ED5E-446D-A270-EF5AC5B7D9B7}" type="presParOf" srcId="{EED3217B-01A2-4D74-BAF6-1246E3BAAD3D}" destId="{AC77EB9E-5261-48A2-8FAE-3CDA848745D8}" srcOrd="7" destOrd="0" presId="urn:microsoft.com/office/officeart/2005/8/layout/list1"/>
    <dgm:cxn modelId="{9D665171-24CD-4EC0-B456-D39A80E2C4D3}" type="presParOf" srcId="{EED3217B-01A2-4D74-BAF6-1246E3BAAD3D}" destId="{33FDA85C-A15E-42D6-B317-A44194ADA687}" srcOrd="8" destOrd="0" presId="urn:microsoft.com/office/officeart/2005/8/layout/list1"/>
    <dgm:cxn modelId="{1886D300-2A63-4924-91C7-596161E67616}" type="presParOf" srcId="{33FDA85C-A15E-42D6-B317-A44194ADA687}" destId="{4E5A5628-74D1-4318-BAEC-D98F11AFBD71}" srcOrd="0" destOrd="0" presId="urn:microsoft.com/office/officeart/2005/8/layout/list1"/>
    <dgm:cxn modelId="{36968A71-9254-416A-B440-83332118319A}" type="presParOf" srcId="{33FDA85C-A15E-42D6-B317-A44194ADA687}" destId="{BCAD7431-7638-4E1B-9277-EE71978CDEF4}" srcOrd="1" destOrd="0" presId="urn:microsoft.com/office/officeart/2005/8/layout/list1"/>
    <dgm:cxn modelId="{DC1D7110-4A90-47AA-9310-DC6C8A42D77A}" type="presParOf" srcId="{EED3217B-01A2-4D74-BAF6-1246E3BAAD3D}" destId="{0EFA6B60-0C55-44C5-8A15-884C0EED33A4}" srcOrd="9" destOrd="0" presId="urn:microsoft.com/office/officeart/2005/8/layout/list1"/>
    <dgm:cxn modelId="{35CA0E1C-B37A-4376-B49A-34DB03C46CE3}" type="presParOf" srcId="{EED3217B-01A2-4D74-BAF6-1246E3BAAD3D}" destId="{10D048A1-E80C-4682-BB33-E3EDDF728920}" srcOrd="10" destOrd="0" presId="urn:microsoft.com/office/officeart/2005/8/layout/list1"/>
    <dgm:cxn modelId="{BD0155F3-F2B3-4AFD-A0C9-953CFB828139}" type="presParOf" srcId="{EED3217B-01A2-4D74-BAF6-1246E3BAAD3D}" destId="{4CEE1588-54CD-4516-8A9C-E10233BFCD51}" srcOrd="11" destOrd="0" presId="urn:microsoft.com/office/officeart/2005/8/layout/list1"/>
    <dgm:cxn modelId="{9578D6BC-82D4-4111-85A6-1F4CB385AFD3}" type="presParOf" srcId="{EED3217B-01A2-4D74-BAF6-1246E3BAAD3D}" destId="{F62B5482-261F-41BB-B18E-318AC6D05A26}" srcOrd="12" destOrd="0" presId="urn:microsoft.com/office/officeart/2005/8/layout/list1"/>
    <dgm:cxn modelId="{39864919-49A3-4987-915F-63333DEDD931}" type="presParOf" srcId="{F62B5482-261F-41BB-B18E-318AC6D05A26}" destId="{D8F00C30-A3B3-421A-BFA4-39EF32B9120C}" srcOrd="0" destOrd="0" presId="urn:microsoft.com/office/officeart/2005/8/layout/list1"/>
    <dgm:cxn modelId="{AF9E94F0-2162-4EAE-A10D-262AE85CCD27}" type="presParOf" srcId="{F62B5482-261F-41BB-B18E-318AC6D05A26}" destId="{1B87F387-8ABC-4BBE-852E-A125C4F331D1}" srcOrd="1" destOrd="0" presId="urn:microsoft.com/office/officeart/2005/8/layout/list1"/>
    <dgm:cxn modelId="{157A7B64-49A5-4DBC-8F8C-A5901CCE8E74}" type="presParOf" srcId="{EED3217B-01A2-4D74-BAF6-1246E3BAAD3D}" destId="{B3DAD100-4914-4641-9C73-973AC4875D96}" srcOrd="13" destOrd="0" presId="urn:microsoft.com/office/officeart/2005/8/layout/list1"/>
    <dgm:cxn modelId="{605426AD-1A9E-4446-BD4A-B8A24EE3C94E}" type="presParOf" srcId="{EED3217B-01A2-4D74-BAF6-1246E3BAAD3D}" destId="{DC20D490-1B61-457F-8904-69F02509FB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User Responsibilities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Protection and Processing of Personal Data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Awareness: users and communities need to know there are policies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dirty="0" err="1" smtClean="0">
              <a:solidFill>
                <a:srgbClr val="0C3959"/>
              </a:solidFill>
            </a:rPr>
            <a:t>CoCo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80B66D12-4D67-4E76-94AD-92F1B289EDE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</a:t>
          </a:r>
          <a:r>
            <a:rPr lang="en-US" sz="2000" i="1" dirty="0" smtClean="0">
              <a:solidFill>
                <a:srgbClr val="0C3959"/>
              </a:solidFill>
            </a:rPr>
            <a:t>constituents </a:t>
          </a:r>
          <a:r>
            <a:rPr lang="en-US" sz="2000" i="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dirty="0">
            <a:solidFill>
              <a:srgbClr val="0C3959"/>
            </a:solidFill>
          </a:endParaRPr>
        </a:p>
      </dgm:t>
    </dgm:pt>
    <dgm:pt modelId="{C1A53E0C-CC10-4499-9C9B-36BF4FB9BF2A}" type="parTrans" cxnId="{48214011-9B1E-42DD-87CD-F4A34A2BB01D}">
      <dgm:prSet/>
      <dgm:spPr/>
      <dgm:t>
        <a:bodyPr/>
        <a:lstStyle/>
        <a:p>
          <a:endParaRPr lang="en-US"/>
        </a:p>
      </dgm:t>
    </dgm:pt>
    <dgm:pt modelId="{E78F149C-AE51-4510-B867-71D5C17D39C2}" type="sibTrans" cxnId="{48214011-9B1E-42DD-87CD-F4A34A2BB01D}">
      <dgm:prSet/>
      <dgm:spPr/>
      <dgm:t>
        <a:bodyPr/>
        <a:lstStyle/>
        <a:p>
          <a:endParaRPr lang="en-US"/>
        </a:p>
      </dgm:t>
    </dgm:pt>
    <dgm:pt modelId="{C906977E-2D8A-4BF6-ACBF-6A96C61E3D3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an AUP covering the usual</a:t>
          </a:r>
        </a:p>
      </dgm:t>
    </dgm:pt>
    <dgm:pt modelId="{0A500A38-DCF8-4859-BCD7-D0D5964E18A4}" type="parTrans" cxnId="{920CAFDC-7699-48C9-856F-55FC87E1AD88}">
      <dgm:prSet/>
      <dgm:spPr/>
      <dgm:t>
        <a:bodyPr/>
        <a:lstStyle/>
        <a:p>
          <a:endParaRPr lang="en-US"/>
        </a:p>
      </dgm:t>
    </dgm:pt>
    <dgm:pt modelId="{C00DA8C3-1C56-4C4B-ABD0-D9F6CB8FC512}" type="sibTrans" cxnId="{920CAFDC-7699-48C9-856F-55FC87E1AD88}">
      <dgm:prSet/>
      <dgm:spPr/>
      <dgm:t>
        <a:bodyPr/>
        <a:lstStyle/>
        <a:p>
          <a:endParaRPr lang="en-US"/>
        </a:p>
      </dgm:t>
    </dgm:pt>
    <dgm:pt modelId="{193DC8B9-E562-4011-81C4-8F82FB86B2B0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Community registration and membership should be managed</a:t>
          </a:r>
        </a:p>
      </dgm:t>
    </dgm:pt>
    <dgm:pt modelId="{1A5BC7FA-B5B7-4E08-8101-2DDCC16FD8F4}" type="parTrans" cxnId="{5934E30D-E5D4-41C5-A6C5-F2CE396B79C0}">
      <dgm:prSet/>
      <dgm:spPr/>
      <dgm:t>
        <a:bodyPr/>
        <a:lstStyle/>
        <a:p>
          <a:endParaRPr lang="en-US"/>
        </a:p>
      </dgm:t>
    </dgm:pt>
    <dgm:pt modelId="{88A6CED8-8202-40FF-BB2F-2D4ABE642497}" type="sibTrans" cxnId="{5934E30D-E5D4-41C5-A6C5-F2CE396B79C0}">
      <dgm:prSet/>
      <dgm:spPr/>
      <dgm:t>
        <a:bodyPr/>
        <a:lstStyle/>
        <a:p>
          <a:endParaRPr lang="en-US"/>
        </a:p>
      </dgm:t>
    </dgm:pt>
    <dgm:pt modelId="{AA976E3C-6966-4700-94DC-2487927701CC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way of identifying both individuals and communities</a:t>
          </a:r>
        </a:p>
      </dgm:t>
    </dgm:pt>
    <dgm:pt modelId="{3ABB40AF-1281-428E-8669-E10DDE6137E6}" type="parTrans" cxnId="{045DB05C-4098-4108-90BB-D8624907E972}">
      <dgm:prSet/>
      <dgm:spPr/>
      <dgm:t>
        <a:bodyPr/>
        <a:lstStyle/>
        <a:p>
          <a:endParaRPr lang="en-US"/>
        </a:p>
      </dgm:t>
    </dgm:pt>
    <dgm:pt modelId="{8E74AC39-42F9-49A5-AE80-4C626F3890A1}" type="sibTrans" cxnId="{045DB05C-4098-4108-90BB-D8624907E972}">
      <dgm:prSet/>
      <dgm:spPr/>
      <dgm:t>
        <a:bodyPr/>
        <a:lstStyle/>
        <a:p>
          <a:endParaRPr lang="en-US"/>
        </a:p>
      </dgm:t>
    </dgm:pt>
    <dgm:pt modelId="{498D6370-C497-4C0D-972C-8CA3E65207D6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dirty="0" smtClean="0">
              <a:solidFill>
                <a:srgbClr val="0C3959"/>
              </a:solidFill>
            </a:rPr>
            <a:t>(that really helps for data protection …)</a:t>
          </a:r>
        </a:p>
      </dgm:t>
    </dgm:pt>
    <dgm:pt modelId="{86EBC681-4011-4A87-9F97-BCF95ED495AD}" type="parTrans" cxnId="{4E6DE294-8C09-4057-8525-F8E0D6DF9F14}">
      <dgm:prSet/>
      <dgm:spPr/>
      <dgm:t>
        <a:bodyPr/>
        <a:lstStyle/>
        <a:p>
          <a:endParaRPr lang="en-US"/>
        </a:p>
      </dgm:t>
    </dgm:pt>
    <dgm:pt modelId="{E0A2A848-5111-4C3F-B10A-B2FAFC6FEBD9}" type="sibTrans" cxnId="{4E6DE294-8C09-4057-8525-F8E0D6DF9F14}">
      <dgm:prSet/>
      <dgm:spPr/>
      <dgm:t>
        <a:bodyPr/>
        <a:lstStyle/>
        <a:p>
          <a:endParaRPr lang="en-US"/>
        </a:p>
      </dgm:t>
    </dgm:pt>
    <dgm:pt modelId="{C74D469D-3DF0-4456-A078-BE8E22C295F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dirty="0">
            <a:solidFill>
              <a:srgbClr val="0C3959"/>
            </a:solidFill>
          </a:endParaRPr>
        </a:p>
      </dgm:t>
    </dgm:pt>
    <dgm:pt modelId="{6E9CE8B0-71F3-44D4-BD88-319EB0A24F0B}" type="parTrans" cxnId="{8BC7C2FF-F814-4071-885A-700AD1D9FB27}">
      <dgm:prSet/>
      <dgm:spPr/>
      <dgm:t>
        <a:bodyPr/>
        <a:lstStyle/>
        <a:p>
          <a:endParaRPr lang="en-US"/>
        </a:p>
      </dgm:t>
    </dgm:pt>
    <dgm:pt modelId="{FF5A9DB8-7CF9-4EEC-A8FC-A5F60B729290}" type="sibTrans" cxnId="{8BC7C2FF-F814-4071-885A-700AD1D9FB27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C7C2FF-F814-4071-885A-700AD1D9FB27}" srcId="{06BE0DCC-155D-4445-AA0A-339455DBC26F}" destId="{C74D469D-3DF0-4456-A078-BE8E22C295F9}" srcOrd="1" destOrd="0" parTransId="{6E9CE8B0-71F3-44D4-BD88-319EB0A24F0B}" sibTransId="{FF5A9DB8-7CF9-4EEC-A8FC-A5F60B729290}"/>
    <dgm:cxn modelId="{045DB05C-4098-4108-90BB-D8624907E972}" srcId="{2297CCA2-118D-4CB8-A012-F7E89D098B08}" destId="{AA976E3C-6966-4700-94DC-2487927701CC}" srcOrd="3" destOrd="0" parTransId="{3ABB40AF-1281-428E-8669-E10DDE6137E6}" sibTransId="{8E74AC39-42F9-49A5-AE80-4C626F3890A1}"/>
    <dgm:cxn modelId="{48214011-9B1E-42DD-87CD-F4A34A2BB01D}" srcId="{6B4D8A2D-C343-49A7-B04B-1DF32D42CE23}" destId="{80B66D12-4D67-4E76-94AD-92F1B289EDE9}" srcOrd="1" destOrd="0" parTransId="{C1A53E0C-CC10-4499-9C9B-36BF4FB9BF2A}" sibTransId="{E78F149C-AE51-4510-B867-71D5C17D39C2}"/>
    <dgm:cxn modelId="{08920028-EBAD-44EA-A6B1-DF05AF8BA342}" type="presOf" srcId="{80B66D12-4D67-4E76-94AD-92F1B289EDE9}" destId="{7FA08938-D8FF-458A-9D50-AB3E5C4AD190}" srcOrd="0" destOrd="1" presId="urn:microsoft.com/office/officeart/2005/8/layout/list1"/>
    <dgm:cxn modelId="{92E4966C-E675-4F64-8A1A-4A65D328CAB9}" type="presOf" srcId="{B094CA3B-F998-4A8C-8DCA-488B09B59D0D}" destId="{80A40C49-A20F-4BEF-A060-582C9B373774}" srcOrd="0" destOrd="0" presId="urn:microsoft.com/office/officeart/2005/8/layout/list1"/>
    <dgm:cxn modelId="{4E6DE294-8C09-4057-8525-F8E0D6DF9F14}" srcId="{2297CCA2-118D-4CB8-A012-F7E89D098B08}" destId="{498D6370-C497-4C0D-972C-8CA3E65207D6}" srcOrd="4" destOrd="0" parTransId="{86EBC681-4011-4A87-9F97-BCF95ED495AD}" sibTransId="{E0A2A848-5111-4C3F-B10A-B2FAFC6FEBD9}"/>
    <dgm:cxn modelId="{3B0E02EC-DE49-4EF6-845E-458B2F62024A}" type="presOf" srcId="{6B4D8A2D-C343-49A7-B04B-1DF32D42CE23}" destId="{8C603398-9770-45C5-90C1-F6D72FB2ECB4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1AE7DDB4-BAF9-49B1-ABB4-61ED1744907F}" type="presOf" srcId="{AA976E3C-6966-4700-94DC-2487927701CC}" destId="{80A40C49-A20F-4BEF-A060-582C9B373774}" srcOrd="0" destOrd="3" presId="urn:microsoft.com/office/officeart/2005/8/layout/list1"/>
    <dgm:cxn modelId="{03CF2F34-CE32-4265-9483-69B627E1960A}" type="presOf" srcId="{C906977E-2D8A-4BF6-ACBF-6A96C61E3D3B}" destId="{80A40C49-A20F-4BEF-A060-582C9B373774}" srcOrd="0" destOrd="1" presId="urn:microsoft.com/office/officeart/2005/8/layout/list1"/>
    <dgm:cxn modelId="{446185E3-AF79-42C8-95B6-D28B27CA59FC}" type="presOf" srcId="{2297CCA2-118D-4CB8-A012-F7E89D098B08}" destId="{FC6C048F-68DC-424B-90BF-C53916BDBEBD}" srcOrd="1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6165B55C-E8FB-4493-A729-923FF67D62E5}" type="presOf" srcId="{498D6370-C497-4C0D-972C-8CA3E65207D6}" destId="{80A40C49-A20F-4BEF-A060-582C9B373774}" srcOrd="0" destOrd="4" presId="urn:microsoft.com/office/officeart/2005/8/layout/list1"/>
    <dgm:cxn modelId="{761C0613-BCC8-4D1C-8AD2-C6F7019FE39D}" type="presOf" srcId="{2297CCA2-118D-4CB8-A012-F7E89D098B08}" destId="{D9CC20A6-B314-4D7F-8A81-E332EBCA5838}" srcOrd="0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5934E30D-E5D4-41C5-A6C5-F2CE396B79C0}" srcId="{2297CCA2-118D-4CB8-A012-F7E89D098B08}" destId="{193DC8B9-E562-4011-81C4-8F82FB86B2B0}" srcOrd="2" destOrd="0" parTransId="{1A5BC7FA-B5B7-4E08-8101-2DDCC16FD8F4}" sibTransId="{88A6CED8-8202-40FF-BB2F-2D4ABE642497}"/>
    <dgm:cxn modelId="{5AB647A8-B54B-4466-B01B-7C0D2A89FC4E}" type="presOf" srcId="{06BE0DCC-155D-4445-AA0A-339455DBC26F}" destId="{BCAD7431-7638-4E1B-9277-EE71978CDEF4}" srcOrd="1" destOrd="0" presId="urn:microsoft.com/office/officeart/2005/8/layout/list1"/>
    <dgm:cxn modelId="{14F46272-D7BF-4CE8-A714-2F9369BD4BA0}" type="presOf" srcId="{06BE0DCC-155D-4445-AA0A-339455DBC26F}" destId="{4E5A5628-74D1-4318-BAEC-D98F11AFBD71}" srcOrd="0" destOrd="0" presId="urn:microsoft.com/office/officeart/2005/8/layout/list1"/>
    <dgm:cxn modelId="{54B23B34-AFD7-483F-8EE5-CC4AD298EAC3}" type="presOf" srcId="{6B4D8A2D-C343-49A7-B04B-1DF32D42CE23}" destId="{B2F18EDD-3E1C-430A-BB30-3B69E62C0E69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77F240F6-02AE-48E1-B10F-73AD50838B7C}" type="presOf" srcId="{6E526ACF-770C-423D-9E1C-EA92F64A3341}" destId="{10D048A1-E80C-4682-BB33-E3EDDF728920}" srcOrd="0" destOrd="0" presId="urn:microsoft.com/office/officeart/2005/8/layout/list1"/>
    <dgm:cxn modelId="{47C96005-1C80-41E9-B62C-51872AAE5604}" type="presOf" srcId="{193DC8B9-E562-4011-81C4-8F82FB86B2B0}" destId="{80A40C49-A20F-4BEF-A060-582C9B373774}" srcOrd="0" destOrd="2" presId="urn:microsoft.com/office/officeart/2005/8/layout/list1"/>
    <dgm:cxn modelId="{4572B2C2-35DB-4C96-95E0-F5BAB9B37F54}" type="presOf" srcId="{BC8C6FD1-EDF0-45C7-8A22-5CEFF6942F5B}" destId="{7FA08938-D8FF-458A-9D50-AB3E5C4AD190}" srcOrd="0" destOrd="0" presId="urn:microsoft.com/office/officeart/2005/8/layout/list1"/>
    <dgm:cxn modelId="{27D8083F-9A7A-4CA3-A35F-93001E8ABD84}" type="presOf" srcId="{C74D469D-3DF0-4456-A078-BE8E22C295F9}" destId="{10D048A1-E80C-4682-BB33-E3EDDF728920}" srcOrd="0" destOrd="1" presId="urn:microsoft.com/office/officeart/2005/8/layout/list1"/>
    <dgm:cxn modelId="{D00CC970-4BAE-448A-8CCD-63991B27D76B}" type="presOf" srcId="{D19AB046-D061-4762-9371-9AA2CB0F4DE0}" destId="{EED3217B-01A2-4D74-BAF6-1246E3BAAD3D}" srcOrd="0" destOrd="0" presId="urn:microsoft.com/office/officeart/2005/8/layout/list1"/>
    <dgm:cxn modelId="{920CAFDC-7699-48C9-856F-55FC87E1AD88}" srcId="{2297CCA2-118D-4CB8-A012-F7E89D098B08}" destId="{C906977E-2D8A-4BF6-ACBF-6A96C61E3D3B}" srcOrd="1" destOrd="0" parTransId="{0A500A38-DCF8-4859-BCD7-D0D5964E18A4}" sibTransId="{C00DA8C3-1C56-4C4B-ABD0-D9F6CB8FC512}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A32BDAF1-7979-463A-A0B9-A242FEA22F1D}" type="presParOf" srcId="{EED3217B-01A2-4D74-BAF6-1246E3BAAD3D}" destId="{C5F6BFE3-99FD-4499-8785-162C6C5DB2E7}" srcOrd="0" destOrd="0" presId="urn:microsoft.com/office/officeart/2005/8/layout/list1"/>
    <dgm:cxn modelId="{F5F4F264-8E78-4110-942A-A161B2E23D6B}" type="presParOf" srcId="{C5F6BFE3-99FD-4499-8785-162C6C5DB2E7}" destId="{B2F18EDD-3E1C-430A-BB30-3B69E62C0E69}" srcOrd="0" destOrd="0" presId="urn:microsoft.com/office/officeart/2005/8/layout/list1"/>
    <dgm:cxn modelId="{6CBD332D-AADD-4E5C-B356-A5A2BB45427A}" type="presParOf" srcId="{C5F6BFE3-99FD-4499-8785-162C6C5DB2E7}" destId="{8C603398-9770-45C5-90C1-F6D72FB2ECB4}" srcOrd="1" destOrd="0" presId="urn:microsoft.com/office/officeart/2005/8/layout/list1"/>
    <dgm:cxn modelId="{0E561D6A-6E03-4CE7-889C-0BB500A2528E}" type="presParOf" srcId="{EED3217B-01A2-4D74-BAF6-1246E3BAAD3D}" destId="{E6B1D445-D6D5-4F36-B784-75DECD0296E8}" srcOrd="1" destOrd="0" presId="urn:microsoft.com/office/officeart/2005/8/layout/list1"/>
    <dgm:cxn modelId="{B55F5F24-B09D-444B-A91F-D610E9DFD921}" type="presParOf" srcId="{EED3217B-01A2-4D74-BAF6-1246E3BAAD3D}" destId="{7FA08938-D8FF-458A-9D50-AB3E5C4AD190}" srcOrd="2" destOrd="0" presId="urn:microsoft.com/office/officeart/2005/8/layout/list1"/>
    <dgm:cxn modelId="{45142BE9-BC22-41FA-91FD-D79B8140779E}" type="presParOf" srcId="{EED3217B-01A2-4D74-BAF6-1246E3BAAD3D}" destId="{E6ED7ADE-C0BC-497B-976A-8589FA4E4D8B}" srcOrd="3" destOrd="0" presId="urn:microsoft.com/office/officeart/2005/8/layout/list1"/>
    <dgm:cxn modelId="{30C2DFC8-C9CA-481D-85DD-468D59986E93}" type="presParOf" srcId="{EED3217B-01A2-4D74-BAF6-1246E3BAAD3D}" destId="{46B1E8BF-F84C-411E-8DCE-30E3BE0E3CD9}" srcOrd="4" destOrd="0" presId="urn:microsoft.com/office/officeart/2005/8/layout/list1"/>
    <dgm:cxn modelId="{75D0C726-3A57-43AB-B435-1D1E96BDA1D8}" type="presParOf" srcId="{46B1E8BF-F84C-411E-8DCE-30E3BE0E3CD9}" destId="{D9CC20A6-B314-4D7F-8A81-E332EBCA5838}" srcOrd="0" destOrd="0" presId="urn:microsoft.com/office/officeart/2005/8/layout/list1"/>
    <dgm:cxn modelId="{E1B3B05E-77D9-4A8C-B6F5-E211CA31547F}" type="presParOf" srcId="{46B1E8BF-F84C-411E-8DCE-30E3BE0E3CD9}" destId="{FC6C048F-68DC-424B-90BF-C53916BDBEBD}" srcOrd="1" destOrd="0" presId="urn:microsoft.com/office/officeart/2005/8/layout/list1"/>
    <dgm:cxn modelId="{56F66029-4EB1-4887-9A86-839FD19EFF3C}" type="presParOf" srcId="{EED3217B-01A2-4D74-BAF6-1246E3BAAD3D}" destId="{819681F7-853B-472B-937A-CB7240E0435A}" srcOrd="5" destOrd="0" presId="urn:microsoft.com/office/officeart/2005/8/layout/list1"/>
    <dgm:cxn modelId="{937ABBB3-73E2-4B08-B9B7-906C5F37A951}" type="presParOf" srcId="{EED3217B-01A2-4D74-BAF6-1246E3BAAD3D}" destId="{80A40C49-A20F-4BEF-A060-582C9B373774}" srcOrd="6" destOrd="0" presId="urn:microsoft.com/office/officeart/2005/8/layout/list1"/>
    <dgm:cxn modelId="{C1BE2FBA-126F-4A51-9B36-20717D567BCF}" type="presParOf" srcId="{EED3217B-01A2-4D74-BAF6-1246E3BAAD3D}" destId="{AC77EB9E-5261-48A2-8FAE-3CDA848745D8}" srcOrd="7" destOrd="0" presId="urn:microsoft.com/office/officeart/2005/8/layout/list1"/>
    <dgm:cxn modelId="{73552543-1560-4FAC-B511-920430392A94}" type="presParOf" srcId="{EED3217B-01A2-4D74-BAF6-1246E3BAAD3D}" destId="{33FDA85C-A15E-42D6-B317-A44194ADA687}" srcOrd="8" destOrd="0" presId="urn:microsoft.com/office/officeart/2005/8/layout/list1"/>
    <dgm:cxn modelId="{5DCCB5A4-2B36-47E4-9C36-CBB55C691C30}" type="presParOf" srcId="{33FDA85C-A15E-42D6-B317-A44194ADA687}" destId="{4E5A5628-74D1-4318-BAEC-D98F11AFBD71}" srcOrd="0" destOrd="0" presId="urn:microsoft.com/office/officeart/2005/8/layout/list1"/>
    <dgm:cxn modelId="{85E345AC-497D-4F4D-B5ED-80BC9242B95D}" type="presParOf" srcId="{33FDA85C-A15E-42D6-B317-A44194ADA687}" destId="{BCAD7431-7638-4E1B-9277-EE71978CDEF4}" srcOrd="1" destOrd="0" presId="urn:microsoft.com/office/officeart/2005/8/layout/list1"/>
    <dgm:cxn modelId="{1B208BA9-5612-4DA0-890E-FDFE367F391B}" type="presParOf" srcId="{EED3217B-01A2-4D74-BAF6-1246E3BAAD3D}" destId="{0EFA6B60-0C55-44C5-8A15-884C0EED33A4}" srcOrd="9" destOrd="0" presId="urn:microsoft.com/office/officeart/2005/8/layout/list1"/>
    <dgm:cxn modelId="{85EDFB89-2428-4078-AA81-07AC451A9459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Global view needed for accounting data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Policy coherency as enabler – model policies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Security Incident Response – data exchange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A3E291EC-2410-4CB9-A7FA-8035C4E4418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</dgm:t>
    </dgm:pt>
    <dgm:pt modelId="{6546693D-FC3E-420C-B18C-C7F6981F3A1D}" type="parTrans" cxnId="{ED7CB912-41AF-41B3-A6C7-01E871C45B47}">
      <dgm:prSet/>
      <dgm:spPr/>
      <dgm:t>
        <a:bodyPr/>
        <a:lstStyle/>
        <a:p>
          <a:endParaRPr lang="en-US"/>
        </a:p>
      </dgm:t>
    </dgm:pt>
    <dgm:pt modelId="{5248234F-D451-4678-9D50-BB26C2EECDBA}" type="sibTrans" cxnId="{ED7CB912-41AF-41B3-A6C7-01E871C45B47}">
      <dgm:prSet/>
      <dgm:spPr/>
      <dgm:t>
        <a:bodyPr/>
        <a:lstStyle/>
        <a:p>
          <a:endParaRPr lang="en-US"/>
        </a:p>
      </dgm:t>
    </dgm:pt>
    <dgm:pt modelId="{D14F0514-4F4A-4D56-825F-B9051AEF7155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dirty="0" smtClean="0">
              <a:solidFill>
                <a:srgbClr val="0C3959"/>
              </a:solidFill>
            </a:rPr>
            <a:t>(</a:t>
          </a:r>
          <a:r>
            <a:rPr lang="en-US" sz="2000" dirty="0" smtClean="0">
              <a:solidFill>
                <a:srgbClr val="0C3959"/>
              </a:solidFill>
            </a:rPr>
            <a:t>SCI) group</a:t>
          </a:r>
        </a:p>
      </dgm:t>
    </dgm:pt>
    <dgm:pt modelId="{083A9281-3A51-4913-81DF-FB3B73AFBEC6}" type="parTrans" cxnId="{A21F7AF6-75AD-4F03-B309-2B5691846EA3}">
      <dgm:prSet/>
      <dgm:spPr/>
      <dgm:t>
        <a:bodyPr/>
        <a:lstStyle/>
        <a:p>
          <a:endParaRPr lang="en-US"/>
        </a:p>
      </dgm:t>
    </dgm:pt>
    <dgm:pt modelId="{54C318F5-20D9-4048-89A6-0CF9493555A9}" type="sibTrans" cxnId="{A21F7AF6-75AD-4F03-B309-2B5691846EA3}">
      <dgm:prSet/>
      <dgm:spPr/>
      <dgm:t>
        <a:bodyPr/>
        <a:lstStyle/>
        <a:p>
          <a:endParaRPr lang="en-US"/>
        </a:p>
      </dgm:t>
    </dgm:pt>
    <dgm:pt modelId="{142D8D7A-17D4-40D0-985B-524F9D235A6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dirty="0">
            <a:solidFill>
              <a:srgbClr val="0C3959"/>
            </a:solidFill>
          </a:endParaRPr>
        </a:p>
      </dgm:t>
    </dgm:pt>
    <dgm:pt modelId="{E1142788-A3EE-40D7-AF04-D3502FA41922}" type="parTrans" cxnId="{FC572727-8CB5-4A08-B1C8-0202D8C2A716}">
      <dgm:prSet/>
      <dgm:spPr/>
      <dgm:t>
        <a:bodyPr/>
        <a:lstStyle/>
        <a:p>
          <a:endParaRPr lang="en-US"/>
        </a:p>
      </dgm:t>
    </dgm:pt>
    <dgm:pt modelId="{759B7CD6-4A60-49DA-B376-8767C2119419}" type="sibTrans" cxnId="{FC572727-8CB5-4A08-B1C8-0202D8C2A716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0A155-14A4-4175-85D1-CF73606697B9}" type="presOf" srcId="{142D8D7A-17D4-40D0-985B-524F9D235A6D}" destId="{7FA08938-D8FF-458A-9D50-AB3E5C4AD190}" srcOrd="0" destOrd="1" presId="urn:microsoft.com/office/officeart/2005/8/layout/list1"/>
    <dgm:cxn modelId="{55915996-C550-4FB0-9462-75CF55CCA1EA}" type="presOf" srcId="{B094CA3B-F998-4A8C-8DCA-488B09B59D0D}" destId="{80A40C49-A20F-4BEF-A060-582C9B373774}" srcOrd="0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334950C0-5384-46F5-A1ED-533B2B8E7835}" type="presOf" srcId="{6E526ACF-770C-423D-9E1C-EA92F64A3341}" destId="{10D048A1-E80C-4682-BB33-E3EDDF728920}" srcOrd="0" destOrd="0" presId="urn:microsoft.com/office/officeart/2005/8/layout/list1"/>
    <dgm:cxn modelId="{0F43BC40-5688-44A7-9A38-F70EC2C57C9C}" type="presOf" srcId="{A3E291EC-2410-4CB9-A7FA-8035C4E4418A}" destId="{80A40C49-A20F-4BEF-A060-582C9B373774}" srcOrd="0" destOrd="1" presId="urn:microsoft.com/office/officeart/2005/8/layout/list1"/>
    <dgm:cxn modelId="{ED7CB912-41AF-41B3-A6C7-01E871C45B47}" srcId="{2297CCA2-118D-4CB8-A012-F7E89D098B08}" destId="{A3E291EC-2410-4CB9-A7FA-8035C4E4418A}" srcOrd="1" destOrd="0" parTransId="{6546693D-FC3E-420C-B18C-C7F6981F3A1D}" sibTransId="{5248234F-D451-4678-9D50-BB26C2EECDBA}"/>
    <dgm:cxn modelId="{FC572727-8CB5-4A08-B1C8-0202D8C2A716}" srcId="{6B4D8A2D-C343-49A7-B04B-1DF32D42CE23}" destId="{142D8D7A-17D4-40D0-985B-524F9D235A6D}" srcOrd="1" destOrd="0" parTransId="{E1142788-A3EE-40D7-AF04-D3502FA41922}" sibTransId="{759B7CD6-4A60-49DA-B376-8767C2119419}"/>
    <dgm:cxn modelId="{A9C4BA07-386B-4588-94EA-12FC59DC8976}" type="presOf" srcId="{06BE0DCC-155D-4445-AA0A-339455DBC26F}" destId="{4E5A5628-74D1-4318-BAEC-D98F11AFBD71}" srcOrd="0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3BF89487-8745-4964-AA0F-29C1EEF696EB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A8740BD-7B7C-457F-8B07-6DD79D97C413}" type="presOf" srcId="{6B4D8A2D-C343-49A7-B04B-1DF32D42CE23}" destId="{B2F18EDD-3E1C-430A-BB30-3B69E62C0E69}" srcOrd="0" destOrd="0" presId="urn:microsoft.com/office/officeart/2005/8/layout/list1"/>
    <dgm:cxn modelId="{CACC239F-F7AC-4C28-BE4A-E7A87CC26B8F}" type="presOf" srcId="{2297CCA2-118D-4CB8-A012-F7E89D098B08}" destId="{FC6C048F-68DC-424B-90BF-C53916BDBEBD}" srcOrd="1" destOrd="0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9DAF12C0-1459-4314-B888-084D87C37841}" type="presOf" srcId="{2297CCA2-118D-4CB8-A012-F7E89D098B08}" destId="{D9CC20A6-B314-4D7F-8A81-E332EBCA5838}" srcOrd="0" destOrd="0" presId="urn:microsoft.com/office/officeart/2005/8/layout/list1"/>
    <dgm:cxn modelId="{A21F7AF6-75AD-4F03-B309-2B5691846EA3}" srcId="{2297CCA2-118D-4CB8-A012-F7E89D098B08}" destId="{D14F0514-4F4A-4D56-825F-B9051AEF7155}" srcOrd="2" destOrd="0" parTransId="{083A9281-3A51-4913-81DF-FB3B73AFBEC6}" sibTransId="{54C318F5-20D9-4048-89A6-0CF9493555A9}"/>
    <dgm:cxn modelId="{A7F65EE6-C776-4636-B9E6-E37C35272D89}" type="presOf" srcId="{06BE0DCC-155D-4445-AA0A-339455DBC26F}" destId="{BCAD7431-7638-4E1B-9277-EE71978CDEF4}" srcOrd="1" destOrd="0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2BB44565-00AC-4224-8239-997D44E044FF}" type="presOf" srcId="{6B4D8A2D-C343-49A7-B04B-1DF32D42CE23}" destId="{8C603398-9770-45C5-90C1-F6D72FB2ECB4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2AA1BEF3-8C32-41E6-AFDD-C871374E481B}" type="presOf" srcId="{D14F0514-4F4A-4D56-825F-B9051AEF7155}" destId="{80A40C49-A20F-4BEF-A060-582C9B373774}" srcOrd="0" destOrd="2" presId="urn:microsoft.com/office/officeart/2005/8/layout/list1"/>
    <dgm:cxn modelId="{BE9A8B95-6F38-4FC3-89B8-2E01B84A0EBF}" type="presOf" srcId="{BC8C6FD1-EDF0-45C7-8A22-5CEFF6942F5B}" destId="{7FA08938-D8FF-458A-9D50-AB3E5C4AD190}" srcOrd="0" destOrd="0" presId="urn:microsoft.com/office/officeart/2005/8/layout/list1"/>
    <dgm:cxn modelId="{ADFA9D7D-34FC-4191-8DAD-316E97FC31A7}" type="presParOf" srcId="{EED3217B-01A2-4D74-BAF6-1246E3BAAD3D}" destId="{C5F6BFE3-99FD-4499-8785-162C6C5DB2E7}" srcOrd="0" destOrd="0" presId="urn:microsoft.com/office/officeart/2005/8/layout/list1"/>
    <dgm:cxn modelId="{7365E029-81F9-4C54-AD81-20374EAD02E6}" type="presParOf" srcId="{C5F6BFE3-99FD-4499-8785-162C6C5DB2E7}" destId="{B2F18EDD-3E1C-430A-BB30-3B69E62C0E69}" srcOrd="0" destOrd="0" presId="urn:microsoft.com/office/officeart/2005/8/layout/list1"/>
    <dgm:cxn modelId="{709592FA-8EB5-42F7-B511-9A123D097417}" type="presParOf" srcId="{C5F6BFE3-99FD-4499-8785-162C6C5DB2E7}" destId="{8C603398-9770-45C5-90C1-F6D72FB2ECB4}" srcOrd="1" destOrd="0" presId="urn:microsoft.com/office/officeart/2005/8/layout/list1"/>
    <dgm:cxn modelId="{8D860C09-F634-4995-BD93-1990CD5ABEBB}" type="presParOf" srcId="{EED3217B-01A2-4D74-BAF6-1246E3BAAD3D}" destId="{E6B1D445-D6D5-4F36-B784-75DECD0296E8}" srcOrd="1" destOrd="0" presId="urn:microsoft.com/office/officeart/2005/8/layout/list1"/>
    <dgm:cxn modelId="{B2A24188-B33B-4D65-A21E-968D68287642}" type="presParOf" srcId="{EED3217B-01A2-4D74-BAF6-1246E3BAAD3D}" destId="{7FA08938-D8FF-458A-9D50-AB3E5C4AD190}" srcOrd="2" destOrd="0" presId="urn:microsoft.com/office/officeart/2005/8/layout/list1"/>
    <dgm:cxn modelId="{8CC4CC0C-164D-49B4-AF5B-6D726E9092A3}" type="presParOf" srcId="{EED3217B-01A2-4D74-BAF6-1246E3BAAD3D}" destId="{E6ED7ADE-C0BC-497B-976A-8589FA4E4D8B}" srcOrd="3" destOrd="0" presId="urn:microsoft.com/office/officeart/2005/8/layout/list1"/>
    <dgm:cxn modelId="{031041C5-7719-4B09-BD1D-97B9FBE69275}" type="presParOf" srcId="{EED3217B-01A2-4D74-BAF6-1246E3BAAD3D}" destId="{46B1E8BF-F84C-411E-8DCE-30E3BE0E3CD9}" srcOrd="4" destOrd="0" presId="urn:microsoft.com/office/officeart/2005/8/layout/list1"/>
    <dgm:cxn modelId="{144261C5-C99B-4F54-B891-EC38785FC346}" type="presParOf" srcId="{46B1E8BF-F84C-411E-8DCE-30E3BE0E3CD9}" destId="{D9CC20A6-B314-4D7F-8A81-E332EBCA5838}" srcOrd="0" destOrd="0" presId="urn:microsoft.com/office/officeart/2005/8/layout/list1"/>
    <dgm:cxn modelId="{2E579DE5-E379-400B-B0FC-62256BCDA365}" type="presParOf" srcId="{46B1E8BF-F84C-411E-8DCE-30E3BE0E3CD9}" destId="{FC6C048F-68DC-424B-90BF-C53916BDBEBD}" srcOrd="1" destOrd="0" presId="urn:microsoft.com/office/officeart/2005/8/layout/list1"/>
    <dgm:cxn modelId="{CA2A7829-567F-498F-8289-0F3699869405}" type="presParOf" srcId="{EED3217B-01A2-4D74-BAF6-1246E3BAAD3D}" destId="{819681F7-853B-472B-937A-CB7240E0435A}" srcOrd="5" destOrd="0" presId="urn:microsoft.com/office/officeart/2005/8/layout/list1"/>
    <dgm:cxn modelId="{8ABA2EB2-B46E-4595-9B3F-329ED62999DE}" type="presParOf" srcId="{EED3217B-01A2-4D74-BAF6-1246E3BAAD3D}" destId="{80A40C49-A20F-4BEF-A060-582C9B373774}" srcOrd="6" destOrd="0" presId="urn:microsoft.com/office/officeart/2005/8/layout/list1"/>
    <dgm:cxn modelId="{7FA97D2F-E7B9-4E58-A4CF-514C62810B6A}" type="presParOf" srcId="{EED3217B-01A2-4D74-BAF6-1246E3BAAD3D}" destId="{AC77EB9E-5261-48A2-8FAE-3CDA848745D8}" srcOrd="7" destOrd="0" presId="urn:microsoft.com/office/officeart/2005/8/layout/list1"/>
    <dgm:cxn modelId="{CBD17FA7-696C-49EC-901F-EEF0E82E54D4}" type="presParOf" srcId="{EED3217B-01A2-4D74-BAF6-1246E3BAAD3D}" destId="{33FDA85C-A15E-42D6-B317-A44194ADA687}" srcOrd="8" destOrd="0" presId="urn:microsoft.com/office/officeart/2005/8/layout/list1"/>
    <dgm:cxn modelId="{2F4CC84D-D56D-41A5-B688-761775B29BF7}" type="presParOf" srcId="{33FDA85C-A15E-42D6-B317-A44194ADA687}" destId="{4E5A5628-74D1-4318-BAEC-D98F11AFBD71}" srcOrd="0" destOrd="0" presId="urn:microsoft.com/office/officeart/2005/8/layout/list1"/>
    <dgm:cxn modelId="{2485074E-89EA-414A-B2A0-B62EE1087558}" type="presParOf" srcId="{33FDA85C-A15E-42D6-B317-A44194ADA687}" destId="{BCAD7431-7638-4E1B-9277-EE71978CDEF4}" srcOrd="1" destOrd="0" presId="urn:microsoft.com/office/officeart/2005/8/layout/list1"/>
    <dgm:cxn modelId="{0E7D0644-A5CF-40E1-BD12-A681BBE8DE01}" type="presParOf" srcId="{EED3217B-01A2-4D74-BAF6-1246E3BAAD3D}" destId="{0EFA6B60-0C55-44C5-8A15-884C0EED33A4}" srcOrd="9" destOrd="0" presId="urn:microsoft.com/office/officeart/2005/8/layout/list1"/>
    <dgm:cxn modelId="{B7644B37-CBA3-41D1-B0B1-1AC1BF06D293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GDPR-style Code of Conduct – a new way?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Model Clauses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BCR-inspired model (“Binding Corporate Rules”-like)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D0633F70-55AF-4F61-91FA-17B1B6DC6CD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dirty="0">
            <a:solidFill>
              <a:srgbClr val="0C3959"/>
            </a:solidFill>
          </a:endParaRPr>
        </a:p>
      </dgm:t>
    </dgm:pt>
    <dgm:pt modelId="{3E9E5FE6-BAC0-4152-9D6C-5EF5B7B72B2B}" type="parTrans" cxnId="{EA2E1B9F-DEE1-478A-BA24-9381FBB9BD79}">
      <dgm:prSet/>
      <dgm:spPr/>
      <dgm:t>
        <a:bodyPr/>
        <a:lstStyle/>
        <a:p>
          <a:endParaRPr lang="en-US"/>
        </a:p>
      </dgm:t>
    </dgm:pt>
    <dgm:pt modelId="{B8EF946A-B22E-494B-8127-3B579D3D48D0}" type="sibTrans" cxnId="{EA2E1B9F-DEE1-478A-BA24-9381FBB9BD79}">
      <dgm:prSet/>
      <dgm:spPr/>
      <dgm:t>
        <a:bodyPr/>
        <a:lstStyle/>
        <a:p>
          <a:endParaRPr lang="en-US"/>
        </a:p>
      </dgm:t>
    </dgm:pt>
    <dgm:pt modelId="{86638396-D284-42FB-B1AA-38EFEF830643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dirty="0">
            <a:solidFill>
              <a:srgbClr val="0C3959"/>
            </a:solidFill>
          </a:endParaRPr>
        </a:p>
      </dgm:t>
    </dgm:pt>
    <dgm:pt modelId="{0DD78072-73DC-4916-A73C-800E3F5127D7}" type="parTrans" cxnId="{B1F1BEDD-63C0-4EDC-BD5A-AFC6C907A534}">
      <dgm:prSet/>
      <dgm:spPr/>
      <dgm:t>
        <a:bodyPr/>
        <a:lstStyle/>
        <a:p>
          <a:endParaRPr lang="en-US"/>
        </a:p>
      </dgm:t>
    </dgm:pt>
    <dgm:pt modelId="{DBFE97BA-8F66-4538-8504-C494F89FCA87}" type="sibTrans" cxnId="{B1F1BEDD-63C0-4EDC-BD5A-AFC6C907A534}">
      <dgm:prSet/>
      <dgm:spPr/>
      <dgm:t>
        <a:bodyPr/>
        <a:lstStyle/>
        <a:p>
          <a:endParaRPr lang="en-US"/>
        </a:p>
      </dgm:t>
    </dgm:pt>
    <dgm:pt modelId="{1FA1A046-2941-4CD6-AB2B-22E847823FDD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Puts legal and contract onus on the </a:t>
          </a:r>
          <a:r>
            <a:rPr lang="en-US" sz="2000" dirty="0" smtClean="0">
              <a:solidFill>
                <a:srgbClr val="0C3959"/>
              </a:solidFill>
            </a:rPr>
            <a:t>SP-IdP Proxy </a:t>
          </a:r>
          <a:r>
            <a:rPr lang="en-US" sz="2000" dirty="0" smtClean="0">
              <a:solidFill>
                <a:srgbClr val="0C3959"/>
              </a:solidFill>
            </a:rPr>
            <a:t>(as per our Blueprint)</a:t>
          </a:r>
        </a:p>
      </dgm:t>
    </dgm:pt>
    <dgm:pt modelId="{0F5EB42E-0F98-4CAB-9720-A72C0D3D96FD}" type="parTrans" cxnId="{900BC574-AEB8-418F-B657-16369A5D1C0C}">
      <dgm:prSet/>
      <dgm:spPr/>
      <dgm:t>
        <a:bodyPr/>
        <a:lstStyle/>
        <a:p>
          <a:endParaRPr lang="en-US"/>
        </a:p>
      </dgm:t>
    </dgm:pt>
    <dgm:pt modelId="{89B6F5DD-601E-45A1-A938-F609BEB8F23F}" type="sibTrans" cxnId="{900BC574-AEB8-418F-B657-16369A5D1C0C}">
      <dgm:prSet/>
      <dgm:spPr/>
      <dgm:t>
        <a:bodyPr/>
        <a:lstStyle/>
        <a:p>
          <a:endParaRPr lang="en-US"/>
        </a:p>
      </dgm:t>
    </dgm:pt>
    <dgm:pt modelId="{6E2D6AEC-2617-43C4-8A7F-9CF783D35956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Research and Collaboration lack both mechanism and time to do this</a:t>
          </a:r>
        </a:p>
      </dgm:t>
    </dgm:pt>
    <dgm:pt modelId="{3C883F01-B01C-4E6A-BE1E-69B4AF5B9B78}" type="parTrans" cxnId="{56B1745F-9952-4F15-8115-8506144D88F8}">
      <dgm:prSet/>
      <dgm:spPr/>
      <dgm:t>
        <a:bodyPr/>
        <a:lstStyle/>
        <a:p>
          <a:endParaRPr lang="en-US"/>
        </a:p>
      </dgm:t>
    </dgm:pt>
    <dgm:pt modelId="{B9BCCCEA-F379-4620-ACA0-B9504543B522}" type="sibTrans" cxnId="{56B1745F-9952-4F15-8115-8506144D88F8}">
      <dgm:prSet/>
      <dgm:spPr/>
      <dgm:t>
        <a:bodyPr/>
        <a:lstStyle/>
        <a:p>
          <a:endParaRPr lang="en-US"/>
        </a:p>
      </dgm:t>
    </dgm:pt>
    <dgm:pt modelId="{0647854E-954F-4F0F-B8B9-F96E016A524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dirty="0" err="1" smtClean="0">
              <a:solidFill>
                <a:srgbClr val="0C3959"/>
              </a:solidFill>
            </a:rPr>
            <a:t>Snctfi</a:t>
          </a:r>
          <a:r>
            <a:rPr lang="en-US" sz="2000" dirty="0" smtClean="0">
              <a:solidFill>
                <a:srgbClr val="0C3959"/>
              </a:solidFill>
            </a:rPr>
            <a:t>) with control mechanisms benefit</a:t>
          </a:r>
          <a:endParaRPr lang="en-US" sz="2000" dirty="0">
            <a:solidFill>
              <a:srgbClr val="0C3959"/>
            </a:solidFill>
          </a:endParaRPr>
        </a:p>
      </dgm:t>
    </dgm:pt>
    <dgm:pt modelId="{7304A708-0BEA-4F5A-81DC-90FB70F372F1}" type="parTrans" cxnId="{3D68631E-E2EA-4E7A-8882-D6B240F81358}">
      <dgm:prSet/>
      <dgm:spPr/>
      <dgm:t>
        <a:bodyPr/>
        <a:lstStyle/>
        <a:p>
          <a:endParaRPr lang="en-US"/>
        </a:p>
      </dgm:t>
    </dgm:pt>
    <dgm:pt modelId="{E83DCF23-A493-459A-9399-B211B81724FB}" type="sibTrans" cxnId="{3D68631E-E2EA-4E7A-8882-D6B240F81358}">
      <dgm:prSet/>
      <dgm:spPr/>
      <dgm:t>
        <a:bodyPr/>
        <a:lstStyle/>
        <a:p>
          <a:endParaRPr lang="en-US"/>
        </a:p>
      </dgm:t>
    </dgm:pt>
    <dgm:pt modelId="{B3B9D419-C873-433C-A880-EA4C1110F534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dirty="0">
            <a:solidFill>
              <a:srgbClr val="0C3959"/>
            </a:solidFill>
          </a:endParaRPr>
        </a:p>
      </dgm:t>
    </dgm:pt>
    <dgm:pt modelId="{4C6B4424-CC31-4E12-BC42-C98B6B2ECD5E}" type="parTrans" cxnId="{7F53F37F-B9A8-487F-8150-DF57D487AB11}">
      <dgm:prSet/>
      <dgm:spPr/>
      <dgm:t>
        <a:bodyPr/>
        <a:lstStyle/>
        <a:p>
          <a:endParaRPr lang="en-US"/>
        </a:p>
      </dgm:t>
    </dgm:pt>
    <dgm:pt modelId="{20281549-DB88-4EA3-9309-2D8F3BEB5E0A}" type="sibTrans" cxnId="{7F53F37F-B9A8-487F-8150-DF57D487AB11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DA530-A297-4C20-B479-1DEE3EA62349}" type="presOf" srcId="{6E526ACF-770C-423D-9E1C-EA92F64A3341}" destId="{10D048A1-E80C-4682-BB33-E3EDDF728920}" srcOrd="0" destOrd="0" presId="urn:microsoft.com/office/officeart/2005/8/layout/list1"/>
    <dgm:cxn modelId="{410CD6C6-16BB-4F2A-8BD7-24A9E374F548}" type="presOf" srcId="{D19AB046-D061-4762-9371-9AA2CB0F4DE0}" destId="{EED3217B-01A2-4D74-BAF6-1246E3BAAD3D}" srcOrd="0" destOrd="0" presId="urn:microsoft.com/office/officeart/2005/8/layout/list1"/>
    <dgm:cxn modelId="{900BC574-AEB8-418F-B657-16369A5D1C0C}" srcId="{2297CCA2-118D-4CB8-A012-F7E89D098B08}" destId="{1FA1A046-2941-4CD6-AB2B-22E847823FDD}" srcOrd="1" destOrd="0" parTransId="{0F5EB42E-0F98-4CAB-9720-A72C0D3D96FD}" sibTransId="{89B6F5DD-601E-45A1-A938-F609BEB8F23F}"/>
    <dgm:cxn modelId="{127B8381-6E32-4BEB-9894-CD5A07EFF0CA}" type="presOf" srcId="{BC8C6FD1-EDF0-45C7-8A22-5CEFF6942F5B}" destId="{7FA08938-D8FF-458A-9D50-AB3E5C4AD190}" srcOrd="0" destOrd="0" presId="urn:microsoft.com/office/officeart/2005/8/layout/list1"/>
    <dgm:cxn modelId="{F1995B30-355F-4E2F-9EB1-C9CD0527C61D}" type="presOf" srcId="{06BE0DCC-155D-4445-AA0A-339455DBC26F}" destId="{4E5A5628-74D1-4318-BAEC-D98F11AFBD71}" srcOrd="0" destOrd="0" presId="urn:microsoft.com/office/officeart/2005/8/layout/list1"/>
    <dgm:cxn modelId="{656E2072-050C-41EE-B3C4-6F29C1C17C41}" type="presOf" srcId="{6B4D8A2D-C343-49A7-B04B-1DF32D42CE23}" destId="{B2F18EDD-3E1C-430A-BB30-3B69E62C0E69}" srcOrd="0" destOrd="0" presId="urn:microsoft.com/office/officeart/2005/8/layout/list1"/>
    <dgm:cxn modelId="{4ED2648F-3C44-45CC-A14E-9701858499C1}" type="presOf" srcId="{B094CA3B-F998-4A8C-8DCA-488B09B59D0D}" destId="{80A40C49-A20F-4BEF-A060-582C9B373774}" srcOrd="0" destOrd="0" presId="urn:microsoft.com/office/officeart/2005/8/layout/list1"/>
    <dgm:cxn modelId="{7C286A00-D5B6-4323-8373-B32B0D97C8BD}" type="presOf" srcId="{86638396-D284-42FB-B1AA-38EFEF830643}" destId="{7FA08938-D8FF-458A-9D50-AB3E5C4AD190}" srcOrd="0" destOrd="2" presId="urn:microsoft.com/office/officeart/2005/8/layout/list1"/>
    <dgm:cxn modelId="{7F53F37F-B9A8-487F-8150-DF57D487AB11}" srcId="{06BE0DCC-155D-4445-AA0A-339455DBC26F}" destId="{B3B9D419-C873-433C-A880-EA4C1110F534}" srcOrd="2" destOrd="0" parTransId="{4C6B4424-CC31-4E12-BC42-C98B6B2ECD5E}" sibTransId="{20281549-DB88-4EA3-9309-2D8F3BEB5E0A}"/>
    <dgm:cxn modelId="{F43E838D-D00A-4AF9-9F2A-85C64862E405}" type="presOf" srcId="{2297CCA2-118D-4CB8-A012-F7E89D098B08}" destId="{FC6C048F-68DC-424B-90BF-C53916BDBEBD}" srcOrd="1" destOrd="0" presId="urn:microsoft.com/office/officeart/2005/8/layout/list1"/>
    <dgm:cxn modelId="{56B1745F-9952-4F15-8115-8506144D88F8}" srcId="{2297CCA2-118D-4CB8-A012-F7E89D098B08}" destId="{6E2D6AEC-2617-43C4-8A7F-9CF783D35956}" srcOrd="2" destOrd="0" parTransId="{3C883F01-B01C-4E6A-BE1E-69B4AF5B9B78}" sibTransId="{B9BCCCEA-F379-4620-ACA0-B9504543B522}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2C376F83-560B-4265-A7F2-36D59F26B531}" type="presOf" srcId="{1FA1A046-2941-4CD6-AB2B-22E847823FDD}" destId="{80A40C49-A20F-4BEF-A060-582C9B373774}" srcOrd="0" destOrd="1" presId="urn:microsoft.com/office/officeart/2005/8/layout/list1"/>
    <dgm:cxn modelId="{F3161011-8461-4FF2-B126-4860A00BC24F}" type="presOf" srcId="{0647854E-954F-4F0F-B8B9-F96E016A524A}" destId="{10D048A1-E80C-4682-BB33-E3EDDF728920}" srcOrd="0" destOrd="1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1DA88BAF-CFB8-44FC-B415-30485EA5A3D3}" type="presOf" srcId="{6E2D6AEC-2617-43C4-8A7F-9CF783D35956}" destId="{80A40C49-A20F-4BEF-A060-582C9B373774}" srcOrd="0" destOrd="2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3D68631E-E2EA-4E7A-8882-D6B240F81358}" srcId="{06BE0DCC-155D-4445-AA0A-339455DBC26F}" destId="{0647854E-954F-4F0F-B8B9-F96E016A524A}" srcOrd="1" destOrd="0" parTransId="{7304A708-0BEA-4F5A-81DC-90FB70F372F1}" sibTransId="{E83DCF23-A493-459A-9399-B211B81724FB}"/>
    <dgm:cxn modelId="{7EA56AF9-0F49-4D79-BDAD-FADA698DE851}" type="presOf" srcId="{6B4D8A2D-C343-49A7-B04B-1DF32D42CE23}" destId="{8C603398-9770-45C5-90C1-F6D72FB2ECB4}" srcOrd="1" destOrd="0" presId="urn:microsoft.com/office/officeart/2005/8/layout/list1"/>
    <dgm:cxn modelId="{9021E15E-8E58-401A-BE67-9B88E2472282}" type="presOf" srcId="{06BE0DCC-155D-4445-AA0A-339455DBC26F}" destId="{BCAD7431-7638-4E1B-9277-EE71978CDEF4}" srcOrd="1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D27565C-EF22-41C2-81EF-F7252380DE59}" type="presOf" srcId="{D0633F70-55AF-4F61-91FA-17B1B6DC6CD9}" destId="{7FA08938-D8FF-458A-9D50-AB3E5C4AD190}" srcOrd="0" destOrd="1" presId="urn:microsoft.com/office/officeart/2005/8/layout/list1"/>
    <dgm:cxn modelId="{EA2E1B9F-DEE1-478A-BA24-9381FBB9BD79}" srcId="{6B4D8A2D-C343-49A7-B04B-1DF32D42CE23}" destId="{D0633F70-55AF-4F61-91FA-17B1B6DC6CD9}" srcOrd="1" destOrd="0" parTransId="{3E9E5FE6-BAC0-4152-9D6C-5EF5B7B72B2B}" sibTransId="{B8EF946A-B22E-494B-8127-3B579D3D48D0}"/>
    <dgm:cxn modelId="{948D0E65-7304-416A-9B4A-D715CB63B6DA}" type="presOf" srcId="{2297CCA2-118D-4CB8-A012-F7E89D098B08}" destId="{D9CC20A6-B314-4D7F-8A81-E332EBCA5838}" srcOrd="0" destOrd="0" presId="urn:microsoft.com/office/officeart/2005/8/layout/list1"/>
    <dgm:cxn modelId="{CF19C949-9A71-4750-A8FE-DE7838A69A2C}" type="presOf" srcId="{B3B9D419-C873-433C-A880-EA4C1110F534}" destId="{10D048A1-E80C-4682-BB33-E3EDDF728920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B1F1BEDD-63C0-4EDC-BD5A-AFC6C907A534}" srcId="{6B4D8A2D-C343-49A7-B04B-1DF32D42CE23}" destId="{86638396-D284-42FB-B1AA-38EFEF830643}" srcOrd="2" destOrd="0" parTransId="{0DD78072-73DC-4916-A73C-800E3F5127D7}" sibTransId="{DBFE97BA-8F66-4538-8504-C494F89FCA87}"/>
    <dgm:cxn modelId="{26D26C32-3F99-4937-B8F2-F60146AD13C1}" type="presParOf" srcId="{EED3217B-01A2-4D74-BAF6-1246E3BAAD3D}" destId="{C5F6BFE3-99FD-4499-8785-162C6C5DB2E7}" srcOrd="0" destOrd="0" presId="urn:microsoft.com/office/officeart/2005/8/layout/list1"/>
    <dgm:cxn modelId="{E9CA365C-0CE9-4DE0-98C7-6E27FB04ABF7}" type="presParOf" srcId="{C5F6BFE3-99FD-4499-8785-162C6C5DB2E7}" destId="{B2F18EDD-3E1C-430A-BB30-3B69E62C0E69}" srcOrd="0" destOrd="0" presId="urn:microsoft.com/office/officeart/2005/8/layout/list1"/>
    <dgm:cxn modelId="{FAA664C9-6F86-4FDA-9FC2-E2DFF68BC7CB}" type="presParOf" srcId="{C5F6BFE3-99FD-4499-8785-162C6C5DB2E7}" destId="{8C603398-9770-45C5-90C1-F6D72FB2ECB4}" srcOrd="1" destOrd="0" presId="urn:microsoft.com/office/officeart/2005/8/layout/list1"/>
    <dgm:cxn modelId="{EF5F6B4F-E35D-4463-A4FD-7CBC5FA3C4EF}" type="presParOf" srcId="{EED3217B-01A2-4D74-BAF6-1246E3BAAD3D}" destId="{E6B1D445-D6D5-4F36-B784-75DECD0296E8}" srcOrd="1" destOrd="0" presId="urn:microsoft.com/office/officeart/2005/8/layout/list1"/>
    <dgm:cxn modelId="{CB9C6982-F1B5-4F2B-84C0-582DA9E1E5AE}" type="presParOf" srcId="{EED3217B-01A2-4D74-BAF6-1246E3BAAD3D}" destId="{7FA08938-D8FF-458A-9D50-AB3E5C4AD190}" srcOrd="2" destOrd="0" presId="urn:microsoft.com/office/officeart/2005/8/layout/list1"/>
    <dgm:cxn modelId="{0E361036-792E-4B1F-BDE1-201D00E16B02}" type="presParOf" srcId="{EED3217B-01A2-4D74-BAF6-1246E3BAAD3D}" destId="{E6ED7ADE-C0BC-497B-976A-8589FA4E4D8B}" srcOrd="3" destOrd="0" presId="urn:microsoft.com/office/officeart/2005/8/layout/list1"/>
    <dgm:cxn modelId="{D05D11B7-86A2-4A9F-8EA2-0A6A393EDC43}" type="presParOf" srcId="{EED3217B-01A2-4D74-BAF6-1246E3BAAD3D}" destId="{46B1E8BF-F84C-411E-8DCE-30E3BE0E3CD9}" srcOrd="4" destOrd="0" presId="urn:microsoft.com/office/officeart/2005/8/layout/list1"/>
    <dgm:cxn modelId="{9B45D9CF-A7F9-4645-AAC5-D5FA0423D1C1}" type="presParOf" srcId="{46B1E8BF-F84C-411E-8DCE-30E3BE0E3CD9}" destId="{D9CC20A6-B314-4D7F-8A81-E332EBCA5838}" srcOrd="0" destOrd="0" presId="urn:microsoft.com/office/officeart/2005/8/layout/list1"/>
    <dgm:cxn modelId="{B1369ED5-19D3-4C9E-8E78-51FADCA6E611}" type="presParOf" srcId="{46B1E8BF-F84C-411E-8DCE-30E3BE0E3CD9}" destId="{FC6C048F-68DC-424B-90BF-C53916BDBEBD}" srcOrd="1" destOrd="0" presId="urn:microsoft.com/office/officeart/2005/8/layout/list1"/>
    <dgm:cxn modelId="{01F06DEB-B19A-4D53-80F5-9D769CEC2738}" type="presParOf" srcId="{EED3217B-01A2-4D74-BAF6-1246E3BAAD3D}" destId="{819681F7-853B-472B-937A-CB7240E0435A}" srcOrd="5" destOrd="0" presId="urn:microsoft.com/office/officeart/2005/8/layout/list1"/>
    <dgm:cxn modelId="{EA9FD646-E41C-45BB-B0CC-4C95753DF11E}" type="presParOf" srcId="{EED3217B-01A2-4D74-BAF6-1246E3BAAD3D}" destId="{80A40C49-A20F-4BEF-A060-582C9B373774}" srcOrd="6" destOrd="0" presId="urn:microsoft.com/office/officeart/2005/8/layout/list1"/>
    <dgm:cxn modelId="{2BDB1231-FE15-499A-BEC2-973C63B04B81}" type="presParOf" srcId="{EED3217B-01A2-4D74-BAF6-1246E3BAAD3D}" destId="{AC77EB9E-5261-48A2-8FAE-3CDA848745D8}" srcOrd="7" destOrd="0" presId="urn:microsoft.com/office/officeart/2005/8/layout/list1"/>
    <dgm:cxn modelId="{4B2998BB-B0A5-42E3-A0A2-9256C8955068}" type="presParOf" srcId="{EED3217B-01A2-4D74-BAF6-1246E3BAAD3D}" destId="{33FDA85C-A15E-42D6-B317-A44194ADA687}" srcOrd="8" destOrd="0" presId="urn:microsoft.com/office/officeart/2005/8/layout/list1"/>
    <dgm:cxn modelId="{A3882AC1-7B1B-4435-94EF-AD0A0D5675AF}" type="presParOf" srcId="{33FDA85C-A15E-42D6-B317-A44194ADA687}" destId="{4E5A5628-74D1-4318-BAEC-D98F11AFBD71}" srcOrd="0" destOrd="0" presId="urn:microsoft.com/office/officeart/2005/8/layout/list1"/>
    <dgm:cxn modelId="{977AAA79-5654-4E5A-8F95-B40A5A25EE87}" type="presParOf" srcId="{33FDA85C-A15E-42D6-B317-A44194ADA687}" destId="{BCAD7431-7638-4E1B-9277-EE71978CDEF4}" srcOrd="1" destOrd="0" presId="urn:microsoft.com/office/officeart/2005/8/layout/list1"/>
    <dgm:cxn modelId="{5A47C43C-D802-4C13-93B7-49BCC9446BF1}" type="presParOf" srcId="{EED3217B-01A2-4D74-BAF6-1246E3BAAD3D}" destId="{0EFA6B60-0C55-44C5-8A15-884C0EED33A4}" srcOrd="9" destOrd="0" presId="urn:microsoft.com/office/officeart/2005/8/layout/list1"/>
    <dgm:cxn modelId="{7FCB1562-E03C-4E32-9A12-23F08685729E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err="1" smtClean="0"/>
            <a:t>Snctfi</a:t>
          </a:r>
          <a:r>
            <a:rPr lang="en-US" sz="2300" b="0" dirty="0" smtClean="0"/>
            <a:t> is ‘just a framework’ – now apply it to interoperate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Policy baselines – beyond mapping to </a:t>
          </a:r>
          <a:r>
            <a:rPr lang="en-US" sz="2300" b="0" dirty="0" err="1" smtClean="0"/>
            <a:t>harmonisation</a:t>
          </a:r>
          <a:endParaRPr lang="en-US" sz="2300" b="0" dirty="0" smtClean="0"/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Security Incident Response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 lIns="540000" tIns="504000" rIns="540000" bIns="0"/>
        <a:lstStyle/>
        <a:p>
          <a:r>
            <a:rPr lang="en-US" sz="2000" dirty="0" smtClean="0">
              <a:solidFill>
                <a:srgbClr val="0C3959"/>
              </a:solidFill>
            </a:rPr>
            <a:t>Provide best practices and give recommendations to infrastructures on how to address responsibilities, security, and trust mechanisms to enable interoperation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 lIns="540000" tIns="504000" rIns="540000" bIns="0"/>
        <a:lstStyle/>
        <a:p>
          <a:r>
            <a:rPr lang="en-US" sz="2000" dirty="0" smtClean="0">
              <a:solidFill>
                <a:srgbClr val="0C3959"/>
              </a:solidFill>
            </a:rPr>
            <a:t>Extend the Assurance Baseline and differentiated Profiles to other areas: traceability and logging, differentiates views on accounting and user data, evolution of the GDPR, 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 lIns="540000" tIns="504000" rIns="540000" bIns="0"/>
        <a:lstStyle/>
        <a:p>
          <a:r>
            <a:rPr lang="en-US" sz="2000" dirty="0" smtClean="0">
              <a:solidFill>
                <a:srgbClr val="0C3959"/>
              </a:solidFill>
            </a:rPr>
            <a:t>Communities and research infrastructures hold the key to mitigating user-centric incidents: involve attribute authorities and involve </a:t>
          </a:r>
          <a:r>
            <a:rPr lang="en-US" sz="2000" dirty="0" smtClean="0">
              <a:solidFill>
                <a:srgbClr val="0C3959"/>
              </a:solidFill>
            </a:rPr>
            <a:t>SP-IdP Proxies </a:t>
          </a:r>
          <a:r>
            <a:rPr lang="en-US" sz="2000" dirty="0" smtClean="0">
              <a:solidFill>
                <a:srgbClr val="0C3959"/>
              </a:solidFill>
            </a:rPr>
            <a:t>in the mitigation process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5162BFEB-0DD3-4C7F-9909-AC7BE6BB80E5}">
      <dgm:prSet phldrT="[Text]" custT="1"/>
      <dgm:spPr>
        <a:ln>
          <a:solidFill>
            <a:srgbClr val="F57A1E"/>
          </a:solidFill>
        </a:ln>
      </dgm:spPr>
      <dgm:t>
        <a:bodyPr lIns="540000" tIns="504000" rIns="540000" bIns="0"/>
        <a:lstStyle/>
        <a:p>
          <a:r>
            <a:rPr lang="en-US" sz="2000" dirty="0" smtClean="0">
              <a:solidFill>
                <a:srgbClr val="0C3959"/>
              </a:solidFill>
            </a:rPr>
            <a:t>‘Cross-silo’ trust between Research Infrastructures, and with generic e-Infrastructures</a:t>
          </a:r>
          <a:endParaRPr lang="en-US" sz="2000" dirty="0">
            <a:solidFill>
              <a:srgbClr val="0C3959"/>
            </a:solidFill>
          </a:endParaRPr>
        </a:p>
      </dgm:t>
    </dgm:pt>
    <dgm:pt modelId="{288BDCEA-1DAF-43CF-B710-1177E318A998}" type="parTrans" cxnId="{81F5FB39-FE5D-488D-89DB-A569D10A3EEB}">
      <dgm:prSet/>
      <dgm:spPr/>
      <dgm:t>
        <a:bodyPr/>
        <a:lstStyle/>
        <a:p>
          <a:endParaRPr lang="en-US"/>
        </a:p>
      </dgm:t>
    </dgm:pt>
    <dgm:pt modelId="{47D3BE2A-6361-4E89-8E7A-AD02CC46EA1A}" type="sibTrans" cxnId="{81F5FB39-FE5D-488D-89DB-A569D10A3EEB}">
      <dgm:prSet/>
      <dgm:spPr/>
      <dgm:t>
        <a:bodyPr/>
        <a:lstStyle/>
        <a:p>
          <a:endParaRPr lang="en-US"/>
        </a:p>
      </dgm:t>
    </dgm:pt>
    <dgm:pt modelId="{1DA08424-F627-45F8-AA81-4837BC3B0C0A}">
      <dgm:prSet phldrT="[Text]" custT="1"/>
      <dgm:spPr>
        <a:ln>
          <a:solidFill>
            <a:srgbClr val="F57A1E"/>
          </a:solidFill>
        </a:ln>
      </dgm:spPr>
      <dgm:t>
        <a:bodyPr lIns="540000" tIns="504000" rIns="540000" bIns="0"/>
        <a:lstStyle/>
        <a:p>
          <a:r>
            <a:rPr lang="en-US" sz="2000" dirty="0" smtClean="0">
              <a:solidFill>
                <a:srgbClr val="0C3959"/>
              </a:solidFill>
            </a:rPr>
            <a:t>Create – through the AARC2 Competence Centre – a global consensus: IGTF, FIM4R, &amp;c</a:t>
          </a:r>
        </a:p>
      </dgm:t>
    </dgm:pt>
    <dgm:pt modelId="{F02610A1-7AE2-4CEA-B109-60BC3CE7E1A2}" type="parTrans" cxnId="{269255CF-6E10-4412-B0BC-03DDD1ECACC7}">
      <dgm:prSet/>
      <dgm:spPr/>
      <dgm:t>
        <a:bodyPr/>
        <a:lstStyle/>
        <a:p>
          <a:endParaRPr lang="en-US"/>
        </a:p>
      </dgm:t>
    </dgm:pt>
    <dgm:pt modelId="{BCF0C6ED-3744-4F20-865E-1142E1873B2A}" type="sibTrans" cxnId="{269255CF-6E10-4412-B0BC-03DDD1ECACC7}">
      <dgm:prSet/>
      <dgm:spPr/>
      <dgm:t>
        <a:bodyPr/>
        <a:lstStyle/>
        <a:p>
          <a:endParaRPr lang="en-US"/>
        </a:p>
      </dgm:t>
    </dgm:pt>
    <dgm:pt modelId="{0DB64495-738C-4A84-BD42-3733DB8CD7D9}">
      <dgm:prSet phldrT="[Text]" custT="1"/>
      <dgm:spPr>
        <a:ln>
          <a:solidFill>
            <a:srgbClr val="F57A1E"/>
          </a:solidFill>
        </a:ln>
      </dgm:spPr>
      <dgm:t>
        <a:bodyPr lIns="540000" tIns="504000" rIns="540000" bIns="0"/>
        <a:lstStyle/>
        <a:p>
          <a:r>
            <a:rPr lang="en-US" sz="2000" dirty="0" smtClean="0">
              <a:solidFill>
                <a:srgbClr val="0C3959"/>
              </a:solidFill>
            </a:rPr>
            <a:t>Promote </a:t>
          </a:r>
          <a:r>
            <a:rPr lang="en-US" sz="2000" dirty="0" err="1" smtClean="0">
              <a:solidFill>
                <a:srgbClr val="0C3959"/>
              </a:solidFill>
            </a:rPr>
            <a:t>organisational</a:t>
          </a:r>
          <a:r>
            <a:rPr lang="en-US" sz="2000" dirty="0" smtClean="0">
              <a:solidFill>
                <a:srgbClr val="0C3959"/>
              </a:solidFill>
            </a:rPr>
            <a:t> &amp; individual trust groups within the eduGAIN constituency: WISE, eduGAIN</a:t>
          </a:r>
          <a:endParaRPr lang="en-US" sz="2000" dirty="0">
            <a:solidFill>
              <a:srgbClr val="0C3959"/>
            </a:solidFill>
          </a:endParaRPr>
        </a:p>
      </dgm:t>
    </dgm:pt>
    <dgm:pt modelId="{D29B7D04-5322-4037-BC65-C62C66D2A0F0}" type="parTrans" cxnId="{8771CFC8-2823-41B9-AEDF-1200B3BCF221}">
      <dgm:prSet/>
      <dgm:spPr/>
      <dgm:t>
        <a:bodyPr/>
        <a:lstStyle/>
        <a:p>
          <a:endParaRPr lang="en-US"/>
        </a:p>
      </dgm:t>
    </dgm:pt>
    <dgm:pt modelId="{1D56DC12-BA1A-4DB6-A65A-A81A45AC2528}" type="sibTrans" cxnId="{8771CFC8-2823-41B9-AEDF-1200B3BCF221}">
      <dgm:prSet/>
      <dgm:spPr/>
      <dgm:t>
        <a:bodyPr/>
        <a:lstStyle/>
        <a:p>
          <a:endParaRPr lang="en-US"/>
        </a:p>
      </dgm:t>
    </dgm:pt>
    <dgm:pt modelId="{98890611-1B5E-439B-8D07-61122B4501B4}">
      <dgm:prSet phldrT="[Text]" custT="1"/>
      <dgm:spPr>
        <a:ln>
          <a:solidFill>
            <a:srgbClr val="F57A1E"/>
          </a:solidFill>
        </a:ln>
      </dgm:spPr>
      <dgm:t>
        <a:bodyPr lIns="540000" tIns="504000" rIns="540000" bIns="0"/>
        <a:lstStyle/>
        <a:p>
          <a:r>
            <a:rPr lang="en-US" sz="2000" dirty="0" smtClean="0">
              <a:solidFill>
                <a:srgbClr val="0C3959"/>
              </a:solidFill>
            </a:rPr>
            <a:t>Standards for sharing incident response notifications and reports</a:t>
          </a:r>
          <a:endParaRPr lang="en-US" sz="2000" dirty="0">
            <a:solidFill>
              <a:srgbClr val="0C3959"/>
            </a:solidFill>
          </a:endParaRPr>
        </a:p>
      </dgm:t>
    </dgm:pt>
    <dgm:pt modelId="{CB8D92F6-9F43-42A4-9993-788FFD753DFA}" type="parTrans" cxnId="{5B0B9FB3-730F-46E2-A1FF-DFDF2900C100}">
      <dgm:prSet/>
      <dgm:spPr/>
      <dgm:t>
        <a:bodyPr/>
        <a:lstStyle/>
        <a:p>
          <a:endParaRPr lang="en-US"/>
        </a:p>
      </dgm:t>
    </dgm:pt>
    <dgm:pt modelId="{A3A57AAB-459F-4C1C-AA95-A814081C2DB2}" type="sibTrans" cxnId="{5B0B9FB3-730F-46E2-A1FF-DFDF2900C100}">
      <dgm:prSet/>
      <dgm:spPr/>
      <dgm:t>
        <a:bodyPr/>
        <a:lstStyle/>
        <a:p>
          <a:endParaRPr lang="en-US"/>
        </a:p>
      </dgm:t>
    </dgm:pt>
    <dgm:pt modelId="{81D3AC5E-985D-484C-BA2B-6BB307C5BA4E}">
      <dgm:prSet phldrT="[Text]" custT="1"/>
      <dgm:spPr>
        <a:ln>
          <a:solidFill>
            <a:srgbClr val="F57A1E"/>
          </a:solidFill>
        </a:ln>
      </dgm:spPr>
      <dgm:t>
        <a:bodyPr lIns="540000" tIns="504000" rIns="540000" bIns="0"/>
        <a:lstStyle/>
        <a:p>
          <a:r>
            <a:rPr lang="en-US" sz="2000" dirty="0" smtClean="0">
              <a:solidFill>
                <a:srgbClr val="0C3959"/>
              </a:solidFill>
            </a:rPr>
            <a:t>Encourage joint trust in acceptable use policies, attribute management, and identity assurance</a:t>
          </a:r>
          <a:endParaRPr lang="en-US" sz="2000" dirty="0">
            <a:solidFill>
              <a:srgbClr val="0C3959"/>
            </a:solidFill>
          </a:endParaRPr>
        </a:p>
      </dgm:t>
    </dgm:pt>
    <dgm:pt modelId="{F0060F9E-94E5-4068-A24C-224EA992E558}" type="parTrans" cxnId="{BB339BC8-3465-49FB-9CDE-45B4DB0A8B53}">
      <dgm:prSet/>
      <dgm:spPr/>
      <dgm:t>
        <a:bodyPr/>
        <a:lstStyle/>
        <a:p>
          <a:endParaRPr lang="en-US"/>
        </a:p>
      </dgm:t>
    </dgm:pt>
    <dgm:pt modelId="{AE8F42D4-B76E-4A68-996B-7B2F6B288F32}" type="sibTrans" cxnId="{BB339BC8-3465-49FB-9CDE-45B4DB0A8B53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 custScaleY="49995" custLinFactNeighborY="-166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 custScaleY="49995" custLinFactNeighborX="0" custLinFactNeighborY="-16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 custScaleY="49995" custLinFactNeighborX="-4498" custLinFactNeighborY="15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AEBC7AF3-9B6D-4D96-8C54-75B293F96C80}" type="presOf" srcId="{06BE0DCC-155D-4445-AA0A-339455DBC26F}" destId="{4E5A5628-74D1-4318-BAEC-D98F11AFBD71}" srcOrd="0" destOrd="0" presId="urn:microsoft.com/office/officeart/2005/8/layout/list1"/>
    <dgm:cxn modelId="{4B985D0E-72B0-49C7-BB8F-7F445D209916}" type="presOf" srcId="{2297CCA2-118D-4CB8-A012-F7E89D098B08}" destId="{D9CC20A6-B314-4D7F-8A81-E332EBCA5838}" srcOrd="0" destOrd="0" presId="urn:microsoft.com/office/officeart/2005/8/layout/list1"/>
    <dgm:cxn modelId="{569852FD-672C-4543-B2CA-7B5A79F06B42}" type="presOf" srcId="{98890611-1B5E-439B-8D07-61122B4501B4}" destId="{10D048A1-E80C-4682-BB33-E3EDDF728920}" srcOrd="0" destOrd="2" presId="urn:microsoft.com/office/officeart/2005/8/layout/list1"/>
    <dgm:cxn modelId="{5705C5DC-3A6B-474F-A528-EFFEEE08AC99}" type="presOf" srcId="{6B4D8A2D-C343-49A7-B04B-1DF32D42CE23}" destId="{8C603398-9770-45C5-90C1-F6D72FB2ECB4}" srcOrd="1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CC7F436E-76EE-425E-A2C7-CCD14334E1D5}" type="presOf" srcId="{B094CA3B-F998-4A8C-8DCA-488B09B59D0D}" destId="{80A40C49-A20F-4BEF-A060-582C9B373774}" srcOrd="0" destOrd="0" presId="urn:microsoft.com/office/officeart/2005/8/layout/list1"/>
    <dgm:cxn modelId="{AA0AA676-CC0D-485C-B4C3-F6AA5D3EC2A7}" type="presOf" srcId="{2297CCA2-118D-4CB8-A012-F7E89D098B08}" destId="{FC6C048F-68DC-424B-90BF-C53916BDBEBD}" srcOrd="1" destOrd="0" presId="urn:microsoft.com/office/officeart/2005/8/layout/list1"/>
    <dgm:cxn modelId="{70562F10-D46D-4F70-B48F-56E3D9F0EF14}" type="presOf" srcId="{BC8C6FD1-EDF0-45C7-8A22-5CEFF6942F5B}" destId="{7FA08938-D8FF-458A-9D50-AB3E5C4AD190}" srcOrd="0" destOrd="0" presId="urn:microsoft.com/office/officeart/2005/8/layout/list1"/>
    <dgm:cxn modelId="{B0AB7AD2-2FE5-41E5-9B4F-98AFA1F46CD1}" type="presOf" srcId="{D19AB046-D061-4762-9371-9AA2CB0F4DE0}" destId="{EED3217B-01A2-4D74-BAF6-1246E3BAAD3D}" srcOrd="0" destOrd="0" presId="urn:microsoft.com/office/officeart/2005/8/layout/list1"/>
    <dgm:cxn modelId="{269255CF-6E10-4412-B0BC-03DDD1ECACC7}" srcId="{2297CCA2-118D-4CB8-A012-F7E89D098B08}" destId="{1DA08424-F627-45F8-AA81-4837BC3B0C0A}" srcOrd="1" destOrd="0" parTransId="{F02610A1-7AE2-4CEA-B109-60BC3CE7E1A2}" sibTransId="{BCF0C6ED-3744-4F20-865E-1142E1873B2A}"/>
    <dgm:cxn modelId="{BB339BC8-3465-49FB-9CDE-45B4DB0A8B53}" srcId="{6B4D8A2D-C343-49A7-B04B-1DF32D42CE23}" destId="{81D3AC5E-985D-484C-BA2B-6BB307C5BA4E}" srcOrd="2" destOrd="0" parTransId="{F0060F9E-94E5-4068-A24C-224EA992E558}" sibTransId="{AE8F42D4-B76E-4A68-996B-7B2F6B288F32}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8771CFC8-2823-41B9-AEDF-1200B3BCF221}" srcId="{06BE0DCC-155D-4445-AA0A-339455DBC26F}" destId="{0DB64495-738C-4A84-BD42-3733DB8CD7D9}" srcOrd="1" destOrd="0" parTransId="{D29B7D04-5322-4037-BC65-C62C66D2A0F0}" sibTransId="{1D56DC12-BA1A-4DB6-A65A-A81A45AC2528}"/>
    <dgm:cxn modelId="{F8F2F7EF-0DAE-4114-8039-67C481B8A399}" type="presOf" srcId="{81D3AC5E-985D-484C-BA2B-6BB307C5BA4E}" destId="{7FA08938-D8FF-458A-9D50-AB3E5C4AD190}" srcOrd="0" destOrd="2" presId="urn:microsoft.com/office/officeart/2005/8/layout/list1"/>
    <dgm:cxn modelId="{81F5FB39-FE5D-488D-89DB-A569D10A3EEB}" srcId="{6B4D8A2D-C343-49A7-B04B-1DF32D42CE23}" destId="{5162BFEB-0DD3-4C7F-9909-AC7BE6BB80E5}" srcOrd="1" destOrd="0" parTransId="{288BDCEA-1DAF-43CF-B710-1177E318A998}" sibTransId="{47D3BE2A-6361-4E89-8E7A-AD02CC46EA1A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27817101-5DDD-4D31-AD4A-8AC3B9EEC55C}" type="presOf" srcId="{06BE0DCC-155D-4445-AA0A-339455DBC26F}" destId="{BCAD7431-7638-4E1B-9277-EE71978CDEF4}" srcOrd="1" destOrd="0" presId="urn:microsoft.com/office/officeart/2005/8/layout/list1"/>
    <dgm:cxn modelId="{5F98F2E8-AF38-4AA8-A239-CC0661C75338}" type="presOf" srcId="{6B4D8A2D-C343-49A7-B04B-1DF32D42CE23}" destId="{B2F18EDD-3E1C-430A-BB30-3B69E62C0E69}" srcOrd="0" destOrd="0" presId="urn:microsoft.com/office/officeart/2005/8/layout/list1"/>
    <dgm:cxn modelId="{FAAC0134-AAAE-4DDC-AF73-BEE4E38B5B95}" type="presOf" srcId="{0DB64495-738C-4A84-BD42-3733DB8CD7D9}" destId="{10D048A1-E80C-4682-BB33-E3EDDF728920}" srcOrd="0" destOrd="1" presId="urn:microsoft.com/office/officeart/2005/8/layout/list1"/>
    <dgm:cxn modelId="{8BCF033D-8E4A-4D7B-9005-B41E6E72E5B1}" type="presOf" srcId="{1DA08424-F627-45F8-AA81-4837BC3B0C0A}" destId="{80A40C49-A20F-4BEF-A060-582C9B373774}" srcOrd="0" destOrd="1" presId="urn:microsoft.com/office/officeart/2005/8/layout/list1"/>
    <dgm:cxn modelId="{A18EFCB4-6358-4337-B359-198464686845}" type="presOf" srcId="{6E526ACF-770C-423D-9E1C-EA92F64A3341}" destId="{10D048A1-E80C-4682-BB33-E3EDDF728920}" srcOrd="0" destOrd="0" presId="urn:microsoft.com/office/officeart/2005/8/layout/list1"/>
    <dgm:cxn modelId="{43A02153-989A-45EE-A5B3-DB5A9BCD4853}" type="presOf" srcId="{5162BFEB-0DD3-4C7F-9909-AC7BE6BB80E5}" destId="{7FA08938-D8FF-458A-9D50-AB3E5C4AD190}" srcOrd="0" destOrd="1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5B0B9FB3-730F-46E2-A1FF-DFDF2900C100}" srcId="{06BE0DCC-155D-4445-AA0A-339455DBC26F}" destId="{98890611-1B5E-439B-8D07-61122B4501B4}" srcOrd="2" destOrd="0" parTransId="{CB8D92F6-9F43-42A4-9993-788FFD753DFA}" sibTransId="{A3A57AAB-459F-4C1C-AA95-A814081C2DB2}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E0E0D766-6DE7-4859-90D0-02100A8A3F31}" type="presParOf" srcId="{EED3217B-01A2-4D74-BAF6-1246E3BAAD3D}" destId="{C5F6BFE3-99FD-4499-8785-162C6C5DB2E7}" srcOrd="0" destOrd="0" presId="urn:microsoft.com/office/officeart/2005/8/layout/list1"/>
    <dgm:cxn modelId="{2222E6AA-2023-41D9-B3D7-D8E544E4CEC4}" type="presParOf" srcId="{C5F6BFE3-99FD-4499-8785-162C6C5DB2E7}" destId="{B2F18EDD-3E1C-430A-BB30-3B69E62C0E69}" srcOrd="0" destOrd="0" presId="urn:microsoft.com/office/officeart/2005/8/layout/list1"/>
    <dgm:cxn modelId="{52CF2228-F491-49F9-B57A-0FED0F09D51B}" type="presParOf" srcId="{C5F6BFE3-99FD-4499-8785-162C6C5DB2E7}" destId="{8C603398-9770-45C5-90C1-F6D72FB2ECB4}" srcOrd="1" destOrd="0" presId="urn:microsoft.com/office/officeart/2005/8/layout/list1"/>
    <dgm:cxn modelId="{43EC37E5-141D-4F3B-8C41-9D7BCFBE1D04}" type="presParOf" srcId="{EED3217B-01A2-4D74-BAF6-1246E3BAAD3D}" destId="{E6B1D445-D6D5-4F36-B784-75DECD0296E8}" srcOrd="1" destOrd="0" presId="urn:microsoft.com/office/officeart/2005/8/layout/list1"/>
    <dgm:cxn modelId="{057BD236-9278-4DAC-BC4F-A726431685A3}" type="presParOf" srcId="{EED3217B-01A2-4D74-BAF6-1246E3BAAD3D}" destId="{7FA08938-D8FF-458A-9D50-AB3E5C4AD190}" srcOrd="2" destOrd="0" presId="urn:microsoft.com/office/officeart/2005/8/layout/list1"/>
    <dgm:cxn modelId="{B7869B97-5E93-4B9B-B93D-9D094766D6E9}" type="presParOf" srcId="{EED3217B-01A2-4D74-BAF6-1246E3BAAD3D}" destId="{E6ED7ADE-C0BC-497B-976A-8589FA4E4D8B}" srcOrd="3" destOrd="0" presId="urn:microsoft.com/office/officeart/2005/8/layout/list1"/>
    <dgm:cxn modelId="{2DF1AAB0-91CF-4704-83F4-A69BE843EE8D}" type="presParOf" srcId="{EED3217B-01A2-4D74-BAF6-1246E3BAAD3D}" destId="{46B1E8BF-F84C-411E-8DCE-30E3BE0E3CD9}" srcOrd="4" destOrd="0" presId="urn:microsoft.com/office/officeart/2005/8/layout/list1"/>
    <dgm:cxn modelId="{B467887E-9AE9-4839-ABFD-5CCF405A30DB}" type="presParOf" srcId="{46B1E8BF-F84C-411E-8DCE-30E3BE0E3CD9}" destId="{D9CC20A6-B314-4D7F-8A81-E332EBCA5838}" srcOrd="0" destOrd="0" presId="urn:microsoft.com/office/officeart/2005/8/layout/list1"/>
    <dgm:cxn modelId="{BFABD298-499F-4CFD-9524-CE8AC0BE94C9}" type="presParOf" srcId="{46B1E8BF-F84C-411E-8DCE-30E3BE0E3CD9}" destId="{FC6C048F-68DC-424B-90BF-C53916BDBEBD}" srcOrd="1" destOrd="0" presId="urn:microsoft.com/office/officeart/2005/8/layout/list1"/>
    <dgm:cxn modelId="{389A9314-5F3C-4D92-9A7B-88AA289DFB91}" type="presParOf" srcId="{EED3217B-01A2-4D74-BAF6-1246E3BAAD3D}" destId="{819681F7-853B-472B-937A-CB7240E0435A}" srcOrd="5" destOrd="0" presId="urn:microsoft.com/office/officeart/2005/8/layout/list1"/>
    <dgm:cxn modelId="{B948006F-518F-45A1-97E4-35FAB29FD9F6}" type="presParOf" srcId="{EED3217B-01A2-4D74-BAF6-1246E3BAAD3D}" destId="{80A40C49-A20F-4BEF-A060-582C9B373774}" srcOrd="6" destOrd="0" presId="urn:microsoft.com/office/officeart/2005/8/layout/list1"/>
    <dgm:cxn modelId="{2DEB2532-9365-44EB-9C86-04D074048383}" type="presParOf" srcId="{EED3217B-01A2-4D74-BAF6-1246E3BAAD3D}" destId="{AC77EB9E-5261-48A2-8FAE-3CDA848745D8}" srcOrd="7" destOrd="0" presId="urn:microsoft.com/office/officeart/2005/8/layout/list1"/>
    <dgm:cxn modelId="{BA380F33-B6D9-447F-84F7-9C9A8FF197B4}" type="presParOf" srcId="{EED3217B-01A2-4D74-BAF6-1246E3BAAD3D}" destId="{33FDA85C-A15E-42D6-B317-A44194ADA687}" srcOrd="8" destOrd="0" presId="urn:microsoft.com/office/officeart/2005/8/layout/list1"/>
    <dgm:cxn modelId="{D8025349-FBBD-443B-AB3C-55A022FA6ED7}" type="presParOf" srcId="{33FDA85C-A15E-42D6-B317-A44194ADA687}" destId="{4E5A5628-74D1-4318-BAEC-D98F11AFBD71}" srcOrd="0" destOrd="0" presId="urn:microsoft.com/office/officeart/2005/8/layout/list1"/>
    <dgm:cxn modelId="{0BD743F1-DD45-4142-BF6F-C994BE431EC4}" type="presParOf" srcId="{33FDA85C-A15E-42D6-B317-A44194ADA687}" destId="{BCAD7431-7638-4E1B-9277-EE71978CDEF4}" srcOrd="1" destOrd="0" presId="urn:microsoft.com/office/officeart/2005/8/layout/list1"/>
    <dgm:cxn modelId="{067BFC06-923E-4936-88A8-D9D4C53AD53C}" type="presParOf" srcId="{EED3217B-01A2-4D74-BAF6-1246E3BAAD3D}" destId="{0EFA6B60-0C55-44C5-8A15-884C0EED33A4}" srcOrd="9" destOrd="0" presId="urn:microsoft.com/office/officeart/2005/8/layout/list1"/>
    <dgm:cxn modelId="{86F83221-ABD8-4CAB-9D9D-54AF658356FD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71674"/>
          <a:ext cx="109093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71674"/>
        <a:ext cx="10909300" cy="982800"/>
      </dsp:txXfrm>
    </dsp:sp>
    <dsp:sp modelId="{8C603398-9770-45C5-90C1-F6D72FB2ECB4}">
      <dsp:nvSpPr>
        <dsp:cNvPr id="0" name=""/>
        <dsp:cNvSpPr/>
      </dsp:nvSpPr>
      <dsp:spPr>
        <a:xfrm>
          <a:off x="545465" y="79794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98528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516555"/>
          <a:ext cx="109093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Assure confidentiality of information exchanged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Identify trusted contacts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Guarantee a response during collaboration</a:t>
          </a:r>
        </a:p>
      </dsp:txBody>
      <dsp:txXfrm>
        <a:off x="0" y="1516555"/>
        <a:ext cx="10909300" cy="1351350"/>
      </dsp:txXfrm>
    </dsp:sp>
    <dsp:sp modelId="{FC6C048F-68DC-424B-90BF-C53916BDBEBD}">
      <dsp:nvSpPr>
        <dsp:cNvPr id="0" name=""/>
        <dsp:cNvSpPr/>
      </dsp:nvSpPr>
      <dsp:spPr>
        <a:xfrm>
          <a:off x="545465" y="132467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Incident Response</a:t>
          </a:r>
        </a:p>
      </dsp:txBody>
      <dsp:txXfrm>
        <a:off x="564199" y="1343409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129985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Improve the usefulness of logs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129985"/>
        <a:ext cx="10909300" cy="1023750"/>
      </dsp:txXfrm>
    </dsp:sp>
    <dsp:sp modelId="{BCAD7431-7638-4E1B-9277-EE71978CDEF4}">
      <dsp:nvSpPr>
        <dsp:cNvPr id="0" name=""/>
        <dsp:cNvSpPr/>
      </dsp:nvSpPr>
      <dsp:spPr>
        <a:xfrm>
          <a:off x="545465" y="293810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Traceability</a:t>
          </a:r>
          <a:endParaRPr lang="en-US" sz="2400" b="0" kern="1200" dirty="0"/>
        </a:p>
      </dsp:txBody>
      <dsp:txXfrm>
        <a:off x="564199" y="2956839"/>
        <a:ext cx="7599042" cy="346292"/>
      </dsp:txXfrm>
    </dsp:sp>
    <dsp:sp modelId="{DC20D490-1B61-457F-8904-69F02509FB16}">
      <dsp:nvSpPr>
        <dsp:cNvPr id="0" name=""/>
        <dsp:cNvSpPr/>
      </dsp:nvSpPr>
      <dsp:spPr>
        <a:xfrm>
          <a:off x="0" y="4415815"/>
          <a:ext cx="10909300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4415815"/>
        <a:ext cx="10909300" cy="696150"/>
      </dsp:txXfrm>
    </dsp:sp>
    <dsp:sp modelId="{1B87F387-8ABC-4BBE-852E-A125C4F331D1}">
      <dsp:nvSpPr>
        <dsp:cNvPr id="0" name=""/>
        <dsp:cNvSpPr/>
      </dsp:nvSpPr>
      <dsp:spPr>
        <a:xfrm>
          <a:off x="545465" y="422393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Participant Responsibilities</a:t>
          </a:r>
          <a:endParaRPr lang="en-US" sz="2400" b="0" kern="1200" dirty="0"/>
        </a:p>
      </dsp:txBody>
      <dsp:txXfrm>
        <a:off x="564199" y="4242669"/>
        <a:ext cx="759904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09282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</a:t>
          </a:r>
          <a:r>
            <a:rPr lang="en-US" sz="2000" i="1" kern="1200" dirty="0" smtClean="0">
              <a:solidFill>
                <a:srgbClr val="0C3959"/>
              </a:solidFill>
            </a:rPr>
            <a:t>constituents </a:t>
          </a:r>
          <a:r>
            <a:rPr lang="en-US" sz="2000" i="0" kern="120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kern="1200" dirty="0">
            <a:solidFill>
              <a:srgbClr val="0C3959"/>
            </a:solidFill>
          </a:endParaRPr>
        </a:p>
      </dsp:txBody>
      <dsp:txXfrm>
        <a:off x="0" y="209282"/>
        <a:ext cx="10909300" cy="1023750"/>
      </dsp:txXfrm>
    </dsp:sp>
    <dsp:sp modelId="{8C603398-9770-45C5-90C1-F6D72FB2ECB4}">
      <dsp:nvSpPr>
        <dsp:cNvPr id="0" name=""/>
        <dsp:cNvSpPr/>
      </dsp:nvSpPr>
      <dsp:spPr>
        <a:xfrm>
          <a:off x="545465" y="1740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36136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495112"/>
          <a:ext cx="10909300" cy="200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Awareness: users and communities need to know there are policies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an AUP covering the usual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Community registration and membership should be managed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way of identifying both individuals and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kern="1200" dirty="0" smtClean="0">
              <a:solidFill>
                <a:srgbClr val="0C3959"/>
              </a:solidFill>
            </a:rPr>
            <a:t>(that really helps for data protection …)</a:t>
          </a:r>
        </a:p>
      </dsp:txBody>
      <dsp:txXfrm>
        <a:off x="0" y="1495112"/>
        <a:ext cx="10909300" cy="2006550"/>
      </dsp:txXfrm>
    </dsp:sp>
    <dsp:sp modelId="{FC6C048F-68DC-424B-90BF-C53916BDBEBD}">
      <dsp:nvSpPr>
        <dsp:cNvPr id="0" name=""/>
        <dsp:cNvSpPr/>
      </dsp:nvSpPr>
      <dsp:spPr>
        <a:xfrm>
          <a:off x="545465" y="130323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User Responsibilities</a:t>
          </a:r>
        </a:p>
      </dsp:txBody>
      <dsp:txXfrm>
        <a:off x="564199" y="1321966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763742"/>
          <a:ext cx="109093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kern="1200" dirty="0" err="1" smtClean="0">
              <a:solidFill>
                <a:srgbClr val="0C3959"/>
              </a:solidFill>
            </a:rPr>
            <a:t>CoCo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763742"/>
        <a:ext cx="10909300" cy="1310400"/>
      </dsp:txXfrm>
    </dsp:sp>
    <dsp:sp modelId="{BCAD7431-7638-4E1B-9277-EE71978CDEF4}">
      <dsp:nvSpPr>
        <dsp:cNvPr id="0" name=""/>
        <dsp:cNvSpPr/>
      </dsp:nvSpPr>
      <dsp:spPr>
        <a:xfrm>
          <a:off x="545465" y="357186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Protection and Processing of Personal Data</a:t>
          </a:r>
          <a:endParaRPr lang="en-US" sz="2400" b="0" kern="1200" dirty="0"/>
        </a:p>
      </dsp:txBody>
      <dsp:txXfrm>
        <a:off x="564199" y="3590596"/>
        <a:ext cx="759904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82960"/>
          <a:ext cx="1121410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82960"/>
        <a:ext cx="11214100" cy="987525"/>
      </dsp:txXfrm>
    </dsp:sp>
    <dsp:sp modelId="{8C603398-9770-45C5-90C1-F6D72FB2ECB4}">
      <dsp:nvSpPr>
        <dsp:cNvPr id="0" name=""/>
        <dsp:cNvSpPr/>
      </dsp:nvSpPr>
      <dsp:spPr>
        <a:xfrm>
          <a:off x="560705" y="20600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Global view needed for accounting data</a:t>
          </a:r>
          <a:endParaRPr lang="en-US" sz="2300" b="0" kern="1200" dirty="0"/>
        </a:p>
      </dsp:txBody>
      <dsp:txXfrm>
        <a:off x="576557" y="36452"/>
        <a:ext cx="7818166" cy="293016"/>
      </dsp:txXfrm>
    </dsp:sp>
    <dsp:sp modelId="{80A40C49-A20F-4BEF-A060-582C9B373774}">
      <dsp:nvSpPr>
        <dsp:cNvPr id="0" name=""/>
        <dsp:cNvSpPr/>
      </dsp:nvSpPr>
      <dsp:spPr>
        <a:xfrm>
          <a:off x="0" y="1392246"/>
          <a:ext cx="112141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kern="1200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kern="1200" dirty="0" smtClean="0">
              <a:solidFill>
                <a:srgbClr val="0C3959"/>
              </a:solidFill>
            </a:rPr>
            <a:t>(</a:t>
          </a:r>
          <a:r>
            <a:rPr lang="en-US" sz="2000" kern="1200" dirty="0" smtClean="0">
              <a:solidFill>
                <a:srgbClr val="0C3959"/>
              </a:solidFill>
            </a:rPr>
            <a:t>SCI) group</a:t>
          </a:r>
        </a:p>
      </dsp:txBody>
      <dsp:txXfrm>
        <a:off x="0" y="1392246"/>
        <a:ext cx="11214100" cy="1316699"/>
      </dsp:txXfrm>
    </dsp:sp>
    <dsp:sp modelId="{FC6C048F-68DC-424B-90BF-C53916BDBEBD}">
      <dsp:nvSpPr>
        <dsp:cNvPr id="0" name=""/>
        <dsp:cNvSpPr/>
      </dsp:nvSpPr>
      <dsp:spPr>
        <a:xfrm>
          <a:off x="560705" y="1229886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Policy coherency as enabler – model policies</a:t>
          </a:r>
        </a:p>
      </dsp:txBody>
      <dsp:txXfrm>
        <a:off x="576557" y="1245738"/>
        <a:ext cx="7818166" cy="293016"/>
      </dsp:txXfrm>
    </dsp:sp>
    <dsp:sp modelId="{10D048A1-E80C-4682-BB33-E3EDDF728920}">
      <dsp:nvSpPr>
        <dsp:cNvPr id="0" name=""/>
        <dsp:cNvSpPr/>
      </dsp:nvSpPr>
      <dsp:spPr>
        <a:xfrm>
          <a:off x="0" y="2930706"/>
          <a:ext cx="11214100" cy="658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930706"/>
        <a:ext cx="11214100" cy="658349"/>
      </dsp:txXfrm>
    </dsp:sp>
    <dsp:sp modelId="{BCAD7431-7638-4E1B-9277-EE71978CDEF4}">
      <dsp:nvSpPr>
        <dsp:cNvPr id="0" name=""/>
        <dsp:cNvSpPr/>
      </dsp:nvSpPr>
      <dsp:spPr>
        <a:xfrm>
          <a:off x="560705" y="2768346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Security Incident Response – data exchange</a:t>
          </a:r>
          <a:endParaRPr lang="en-US" sz="2300" b="0" kern="1200" dirty="0"/>
        </a:p>
      </dsp:txBody>
      <dsp:txXfrm>
        <a:off x="576557" y="2784198"/>
        <a:ext cx="781816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7891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78919"/>
        <a:ext cx="9302173" cy="1593900"/>
      </dsp:txXfrm>
    </dsp:sp>
    <dsp:sp modelId="{8C603398-9770-45C5-90C1-F6D72FB2ECB4}">
      <dsp:nvSpPr>
        <dsp:cNvPr id="0" name=""/>
        <dsp:cNvSpPr/>
      </dsp:nvSpPr>
      <dsp:spPr>
        <a:xfrm>
          <a:off x="465108" y="1655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GDPR-style Code of Conduct – a new way?</a:t>
          </a:r>
          <a:endParaRPr lang="en-US" sz="2300" b="0" kern="1200" dirty="0"/>
        </a:p>
      </dsp:txBody>
      <dsp:txXfrm>
        <a:off x="480960" y="32411"/>
        <a:ext cx="7582022" cy="293016"/>
      </dsp:txXfrm>
    </dsp:sp>
    <dsp:sp modelId="{80A40C49-A20F-4BEF-A060-582C9B373774}">
      <dsp:nvSpPr>
        <dsp:cNvPr id="0" name=""/>
        <dsp:cNvSpPr/>
      </dsp:nvSpPr>
      <dsp:spPr>
        <a:xfrm>
          <a:off x="0" y="1994579"/>
          <a:ext cx="9302173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Puts legal and contract onus on the </a:t>
          </a:r>
          <a:r>
            <a:rPr lang="en-US" sz="2000" kern="1200" dirty="0" smtClean="0">
              <a:solidFill>
                <a:srgbClr val="0C3959"/>
              </a:solidFill>
            </a:rPr>
            <a:t>SP-IdP Proxy </a:t>
          </a:r>
          <a:r>
            <a:rPr lang="en-US" sz="2000" kern="1200" dirty="0" smtClean="0">
              <a:solidFill>
                <a:srgbClr val="0C3959"/>
              </a:solidFill>
            </a:rPr>
            <a:t>(as per our Blueprint)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Research and Collaboration lack both mechanism and time to do this</a:t>
          </a:r>
        </a:p>
      </dsp:txBody>
      <dsp:txXfrm>
        <a:off x="0" y="1994579"/>
        <a:ext cx="9302173" cy="1316699"/>
      </dsp:txXfrm>
    </dsp:sp>
    <dsp:sp modelId="{FC6C048F-68DC-424B-90BF-C53916BDBEBD}">
      <dsp:nvSpPr>
        <dsp:cNvPr id="0" name=""/>
        <dsp:cNvSpPr/>
      </dsp:nvSpPr>
      <dsp:spPr>
        <a:xfrm>
          <a:off x="465108" y="183221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Model Clauses</a:t>
          </a:r>
        </a:p>
      </dsp:txBody>
      <dsp:txXfrm>
        <a:off x="480960" y="1848071"/>
        <a:ext cx="7582022" cy="293016"/>
      </dsp:txXfrm>
    </dsp:sp>
    <dsp:sp modelId="{10D048A1-E80C-4682-BB33-E3EDDF728920}">
      <dsp:nvSpPr>
        <dsp:cNvPr id="0" name=""/>
        <dsp:cNvSpPr/>
      </dsp:nvSpPr>
      <dsp:spPr>
        <a:xfrm>
          <a:off x="0" y="353303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kern="1200" dirty="0" err="1" smtClean="0">
              <a:solidFill>
                <a:srgbClr val="0C3959"/>
              </a:solidFill>
            </a:rPr>
            <a:t>Snctfi</a:t>
          </a:r>
          <a:r>
            <a:rPr lang="en-US" sz="2000" kern="1200" dirty="0" smtClean="0">
              <a:solidFill>
                <a:srgbClr val="0C3959"/>
              </a:solidFill>
            </a:rPr>
            <a:t>) with control mechanisms benefit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533039"/>
        <a:ext cx="9302173" cy="1593900"/>
      </dsp:txXfrm>
    </dsp:sp>
    <dsp:sp modelId="{BCAD7431-7638-4E1B-9277-EE71978CDEF4}">
      <dsp:nvSpPr>
        <dsp:cNvPr id="0" name=""/>
        <dsp:cNvSpPr/>
      </dsp:nvSpPr>
      <dsp:spPr>
        <a:xfrm>
          <a:off x="465108" y="337067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BCR-inspired model (“Binding Corporate Rules”-like)</a:t>
          </a:r>
          <a:endParaRPr lang="en-US" sz="2300" b="0" kern="1200" dirty="0"/>
        </a:p>
      </dsp:txBody>
      <dsp:txXfrm>
        <a:off x="480960" y="3386531"/>
        <a:ext cx="7582022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9381"/>
          <a:ext cx="11507748" cy="1729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000" tIns="504000" rIns="5400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Provide best practices and give recommendations to infrastructures on how to address responsibilities, security, and trust mechanisms to enable interoperation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‘Cross-silo’ trust between Research Infrastructures, and with generic e-Infrastructures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Encourage joint trust in acceptable use policies, attribute management, and identity assurance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9381"/>
        <a:ext cx="11507748" cy="1729350"/>
      </dsp:txXfrm>
    </dsp:sp>
    <dsp:sp modelId="{8C603398-9770-45C5-90C1-F6D72FB2ECB4}">
      <dsp:nvSpPr>
        <dsp:cNvPr id="0" name=""/>
        <dsp:cNvSpPr/>
      </dsp:nvSpPr>
      <dsp:spPr>
        <a:xfrm>
          <a:off x="575387" y="0"/>
          <a:ext cx="8055423" cy="265653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76" tIns="0" rIns="30447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err="1" smtClean="0"/>
            <a:t>Snctfi</a:t>
          </a:r>
          <a:r>
            <a:rPr lang="en-US" sz="2300" b="0" kern="1200" dirty="0" smtClean="0"/>
            <a:t> is ‘just a framework’ – now apply it to interoperate</a:t>
          </a:r>
          <a:endParaRPr lang="en-US" sz="2300" b="0" kern="1200" dirty="0"/>
        </a:p>
      </dsp:txBody>
      <dsp:txXfrm>
        <a:off x="588355" y="12968"/>
        <a:ext cx="8029487" cy="239717"/>
      </dsp:txXfrm>
    </dsp:sp>
    <dsp:sp modelId="{80A40C49-A20F-4BEF-A060-582C9B373774}">
      <dsp:nvSpPr>
        <dsp:cNvPr id="0" name=""/>
        <dsp:cNvSpPr/>
      </dsp:nvSpPr>
      <dsp:spPr>
        <a:xfrm>
          <a:off x="0" y="1845904"/>
          <a:ext cx="11507748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000" tIns="504000" rIns="5400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Extend the Assurance Baseline and differentiated Profiles to other areas: traceability and logging, differentiates views on accounting and user data, evolution of the GDPR,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Create – through the AARC2 Competence Centre – a global consensus: IGTF, FIM4R, &amp;c</a:t>
          </a:r>
        </a:p>
      </dsp:txBody>
      <dsp:txXfrm>
        <a:off x="0" y="1845904"/>
        <a:ext cx="11507748" cy="1389150"/>
      </dsp:txXfrm>
    </dsp:sp>
    <dsp:sp modelId="{FC6C048F-68DC-424B-90BF-C53916BDBEBD}">
      <dsp:nvSpPr>
        <dsp:cNvPr id="0" name=""/>
        <dsp:cNvSpPr/>
      </dsp:nvSpPr>
      <dsp:spPr>
        <a:xfrm>
          <a:off x="575387" y="1837317"/>
          <a:ext cx="8055423" cy="265653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76" tIns="0" rIns="30447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Policy baselines – beyond mapping to </a:t>
          </a:r>
          <a:r>
            <a:rPr lang="en-US" sz="2300" b="0" kern="1200" dirty="0" err="1" smtClean="0"/>
            <a:t>harmonisation</a:t>
          </a:r>
          <a:endParaRPr lang="en-US" sz="2300" b="0" kern="1200" dirty="0" smtClean="0"/>
        </a:p>
      </dsp:txBody>
      <dsp:txXfrm>
        <a:off x="588355" y="1850285"/>
        <a:ext cx="8029487" cy="239717"/>
      </dsp:txXfrm>
    </dsp:sp>
    <dsp:sp modelId="{10D048A1-E80C-4682-BB33-E3EDDF728920}">
      <dsp:nvSpPr>
        <dsp:cNvPr id="0" name=""/>
        <dsp:cNvSpPr/>
      </dsp:nvSpPr>
      <dsp:spPr>
        <a:xfrm>
          <a:off x="0" y="3332227"/>
          <a:ext cx="11507748" cy="1729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000" tIns="504000" rIns="5400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Communities and research infrastructures hold the key to mitigating user-centric incidents: involve attribute authorities and involve </a:t>
          </a:r>
          <a:r>
            <a:rPr lang="en-US" sz="2000" kern="1200" dirty="0" smtClean="0">
              <a:solidFill>
                <a:srgbClr val="0C3959"/>
              </a:solidFill>
            </a:rPr>
            <a:t>SP-IdP Proxies </a:t>
          </a:r>
          <a:r>
            <a:rPr lang="en-US" sz="2000" kern="1200" dirty="0" smtClean="0">
              <a:solidFill>
                <a:srgbClr val="0C3959"/>
              </a:solidFill>
            </a:rPr>
            <a:t>in the mitigation process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Promote </a:t>
          </a:r>
          <a:r>
            <a:rPr lang="en-US" sz="2000" kern="1200" dirty="0" err="1" smtClean="0">
              <a:solidFill>
                <a:srgbClr val="0C3959"/>
              </a:solidFill>
            </a:rPr>
            <a:t>organisational</a:t>
          </a:r>
          <a:r>
            <a:rPr lang="en-US" sz="2000" kern="1200" dirty="0" smtClean="0">
              <a:solidFill>
                <a:srgbClr val="0C3959"/>
              </a:solidFill>
            </a:rPr>
            <a:t> &amp; individual trust groups within the eduGAIN constituency: WISE, eduGAIN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Standards for sharing incident response notifications and reports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332227"/>
        <a:ext cx="11507748" cy="1729350"/>
      </dsp:txXfrm>
    </dsp:sp>
    <dsp:sp modelId="{BCAD7431-7638-4E1B-9277-EE71978CDEF4}">
      <dsp:nvSpPr>
        <dsp:cNvPr id="0" name=""/>
        <dsp:cNvSpPr/>
      </dsp:nvSpPr>
      <dsp:spPr>
        <a:xfrm>
          <a:off x="549506" y="3340634"/>
          <a:ext cx="8055423" cy="265653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76" tIns="0" rIns="30447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Security Incident Response</a:t>
          </a:r>
          <a:endParaRPr lang="en-US" sz="2300" b="0" kern="1200" dirty="0"/>
        </a:p>
      </dsp:txBody>
      <dsp:txXfrm>
        <a:off x="562474" y="3353602"/>
        <a:ext cx="8029487" cy="239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1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42660" y="6296425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refeds.org/display/CON/Consultation:+REFEDS+Assurance+Framework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hyperlink" Target="https://www.youtube.com/channel/UCussxbcR_OxG1e_kRp0pjpA/featur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38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wmf"/><Relationship Id="rId5" Type="http://schemas.openxmlformats.org/officeDocument/2006/relationships/image" Target="../media/image63.png"/><Relationship Id="rId10" Type="http://schemas.openxmlformats.org/officeDocument/2006/relationships/image" Target="../media/image68.wmf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17" Type="http://schemas.openxmlformats.org/officeDocument/2006/relationships/image" Target="../media/image23.wmf"/><Relationship Id="rId2" Type="http://schemas.openxmlformats.org/officeDocument/2006/relationships/image" Target="../media/image8.jpeg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hyperlink" Target="https://documents.egi.eu/document/293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40257" y="3625009"/>
            <a:ext cx="6795911" cy="1128146"/>
          </a:xfrm>
        </p:spPr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 smtClean="0"/>
          </a:p>
          <a:p>
            <a:r>
              <a:rPr lang="en-GB" dirty="0" smtClean="0"/>
              <a:t>NA3 Activity Coordinator</a:t>
            </a:r>
          </a:p>
          <a:p>
            <a:r>
              <a:rPr lang="en-GB" b="0" i="1" dirty="0" smtClean="0"/>
              <a:t>Nikhef</a:t>
            </a:r>
            <a:endParaRPr lang="en-GB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448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AARC EC Review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40257" y="2398309"/>
            <a:ext cx="7259931" cy="473242"/>
          </a:xfrm>
        </p:spPr>
        <p:txBody>
          <a:bodyPr/>
          <a:lstStyle/>
          <a:p>
            <a:r>
              <a:rPr lang="en-GB" dirty="0" smtClean="0"/>
              <a:t>WP3: Policy and Best Practice Harmonisation</a:t>
            </a:r>
          </a:p>
          <a:p>
            <a:r>
              <a:rPr lang="en-US" i="1" dirty="0" smtClean="0"/>
              <a:t>addressing </a:t>
            </a:r>
            <a:r>
              <a:rPr lang="en-US" i="1" dirty="0"/>
              <a:t>the research communities’ requirements </a:t>
            </a:r>
            <a:endParaRPr lang="en-GB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04481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27-28 June, 2017</a:t>
            </a:r>
          </a:p>
          <a:p>
            <a:r>
              <a:rPr lang="en-GB" sz="1600" dirty="0" smtClean="0"/>
              <a:t>Brussels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732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version 20170517-03 DRAFT DO NOT USE FOR REAL PURPOSES</a:t>
            </a:r>
            <a:endParaRPr lang="en-US" sz="1400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2608" y="1168544"/>
            <a:ext cx="5514975" cy="82391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57A1E"/>
                </a:solidFill>
              </a:rPr>
              <a:t>Specific definitive guidance to IdPs and federations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2601" y="2070104"/>
            <a:ext cx="5553075" cy="3700463"/>
          </a:xfrm>
        </p:spPr>
        <p:txBody>
          <a:bodyPr>
            <a:normAutofit/>
          </a:bodyPr>
          <a:lstStyle/>
          <a:p>
            <a:r>
              <a:rPr lang="en-US" b="1" dirty="0" smtClean="0"/>
              <a:t>Uniqueness</a:t>
            </a:r>
            <a:r>
              <a:rPr lang="en-US" dirty="0" smtClean="0"/>
              <a:t> at least </a:t>
            </a:r>
            <a:r>
              <a:rPr lang="en-US" dirty="0" err="1" smtClean="0"/>
              <a:t>ePUID</a:t>
            </a:r>
            <a:r>
              <a:rPr lang="en-US" dirty="0" smtClean="0"/>
              <a:t> or </a:t>
            </a:r>
            <a:r>
              <a:rPr lang="en-US" dirty="0" err="1" smtClean="0"/>
              <a:t>ePTID</a:t>
            </a:r>
            <a:r>
              <a:rPr lang="en-US" dirty="0" smtClean="0"/>
              <a:t>/</a:t>
            </a:r>
            <a:r>
              <a:rPr lang="en-US" dirty="0" err="1" smtClean="0"/>
              <a:t>NameID</a:t>
            </a:r>
            <a:endParaRPr lang="en-US" dirty="0"/>
          </a:p>
          <a:p>
            <a:r>
              <a:rPr lang="en-US" b="1" dirty="0" smtClean="0"/>
              <a:t>ID proofing</a:t>
            </a:r>
            <a:r>
              <a:rPr lang="en-US" dirty="0" smtClean="0"/>
              <a:t>: ‘local enterprise’, ‘assumed’ (</a:t>
            </a:r>
            <a:r>
              <a:rPr lang="en-US" dirty="0" err="1" smtClean="0"/>
              <a:t>Kantara</a:t>
            </a:r>
            <a:r>
              <a:rPr lang="en-US" dirty="0" smtClean="0"/>
              <a:t> LoA2, IGTF BIRCH, </a:t>
            </a:r>
            <a:r>
              <a:rPr lang="en-US" dirty="0" err="1" smtClean="0"/>
              <a:t>eIDAS</a:t>
            </a:r>
            <a:r>
              <a:rPr lang="en-US" dirty="0" smtClean="0"/>
              <a:t> low), or ‘verified (LoA3, </a:t>
            </a:r>
            <a:r>
              <a:rPr lang="en-US" dirty="0" err="1" smtClean="0"/>
              <a:t>eIDAS</a:t>
            </a:r>
            <a:r>
              <a:rPr lang="en-US" dirty="0" smtClean="0"/>
              <a:t> substantial)</a:t>
            </a:r>
          </a:p>
          <a:p>
            <a:r>
              <a:rPr lang="en-US" b="1" dirty="0" smtClean="0"/>
              <a:t>Authenticator</a:t>
            </a:r>
            <a:r>
              <a:rPr lang="en-US" dirty="0" smtClean="0"/>
              <a:t>: follow REFEDS MFA </a:t>
            </a:r>
            <a:br>
              <a:rPr lang="en-US" dirty="0" smtClean="0"/>
            </a:br>
            <a:r>
              <a:rPr lang="en-US" dirty="0" smtClean="0"/>
              <a:t>‘good-entropy’ or ‘multi-factor’</a:t>
            </a:r>
          </a:p>
          <a:p>
            <a:r>
              <a:rPr lang="en-US" b="1" dirty="0" smtClean="0"/>
              <a:t>Freshness</a:t>
            </a:r>
            <a:r>
              <a:rPr lang="en-US" dirty="0" smtClean="0"/>
              <a:t>: better </a:t>
            </a:r>
            <a:r>
              <a:rPr lang="en-US" dirty="0" smtClean="0"/>
              <a:t>than </a:t>
            </a:r>
            <a:r>
              <a:rPr lang="en-US" dirty="0" smtClean="0"/>
              <a:t>1 month</a:t>
            </a:r>
          </a:p>
          <a:p>
            <a:pPr marL="0" indent="0">
              <a:buNone/>
            </a:pPr>
            <a:r>
              <a:rPr lang="en-US" b="1" dirty="0" smtClean="0"/>
              <a:t>Any and all assurance profiles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organisational</a:t>
            </a:r>
            <a:r>
              <a:rPr lang="en-US" dirty="0" smtClean="0"/>
              <a:t>-level authority, also used locally for ‘real work’, good security practices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7" y="1168544"/>
            <a:ext cx="5183188" cy="8239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57A1E"/>
                </a:solidFill>
              </a:rPr>
              <a:t>Logical grouping and profiles for the Infrastructures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Assurance Profile – in </a:t>
            </a:r>
            <a:r>
              <a:rPr lang="en-US" dirty="0" err="1" smtClean="0"/>
              <a:t>eduGAIN</a:t>
            </a:r>
            <a:r>
              <a:rPr lang="en-US" dirty="0" smtClean="0"/>
              <a:t>, REFEDS, and beyond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49" y="5867403"/>
            <a:ext cx="10915651" cy="523220"/>
          </a:xfrm>
          <a:prstGeom prst="rect">
            <a:avLst/>
          </a:prstGeom>
          <a:solidFill>
            <a:srgbClr val="F57A1E"/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>
                <a:solidFill>
                  <a:srgbClr val="0C3959"/>
                </a:solidFill>
              </a:rPr>
              <a:t>… and simplicity for </a:t>
            </a:r>
            <a:r>
              <a:rPr lang="en-US" sz="2800" b="1" dirty="0" smtClean="0">
                <a:solidFill>
                  <a:srgbClr val="0C3959"/>
                </a:solidFill>
              </a:rPr>
              <a:t>all – mandatory expression of profiles</a:t>
            </a:r>
            <a:endParaRPr lang="en-US" sz="2800" b="1" dirty="0">
              <a:solidFill>
                <a:srgbClr val="0C395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27" y="2118519"/>
            <a:ext cx="515874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6860" y="6438249"/>
            <a:ext cx="8762455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900" dirty="0">
                <a:hlinkClick r:id="rId3"/>
              </a:rPr>
              <a:t>https://wiki.refeds.org/display/CON/Consultation%3A+REFEDS+Assurance+Framework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975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5646" y="74649"/>
            <a:ext cx="10049794" cy="1325563"/>
          </a:xfrm>
        </p:spPr>
        <p:txBody>
          <a:bodyPr/>
          <a:lstStyle/>
          <a:p>
            <a:r>
              <a:rPr lang="en-US" dirty="0" smtClean="0"/>
              <a:t>Assurance with global impact </a:t>
            </a:r>
            <a:br>
              <a:rPr lang="en-US" dirty="0" smtClean="0"/>
            </a:br>
            <a:r>
              <a:rPr lang="en-US" dirty="0" smtClean="0"/>
              <a:t>– LIGO Gravitational Waves Observatory response (REFEDS list, May 16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7" y="1208359"/>
            <a:ext cx="10476961" cy="5546124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69" y="5046093"/>
            <a:ext cx="8547100" cy="1562100"/>
          </a:xfrm>
          <a:prstGeom prst="rect">
            <a:avLst/>
          </a:prstGeom>
          <a:noFill/>
          <a:ln>
            <a:noFill/>
          </a:ln>
          <a:effectLst>
            <a:glow rad="101600">
              <a:srgbClr val="F57A1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stCxn id="1027" idx="1"/>
          </p:cNvCxnSpPr>
          <p:nvPr/>
        </p:nvCxnSpPr>
        <p:spPr>
          <a:xfrm>
            <a:off x="3461469" y="5827143"/>
            <a:ext cx="8547100" cy="0"/>
          </a:xfrm>
          <a:prstGeom prst="line">
            <a:avLst/>
          </a:prstGeom>
          <a:ln>
            <a:solidFill>
              <a:srgbClr val="F57A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90868" y="5801265"/>
            <a:ext cx="8547100" cy="0"/>
          </a:xfrm>
          <a:prstGeom prst="line">
            <a:avLst/>
          </a:prstGeom>
          <a:ln>
            <a:solidFill>
              <a:srgbClr val="F57A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 in assurance profile development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1359"/>
              </p:ext>
            </p:extLst>
          </p:nvPr>
        </p:nvGraphicFramePr>
        <p:xfrm>
          <a:off x="477520" y="1361209"/>
          <a:ext cx="11145519" cy="4383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/>
                <a:gridCol w="518160"/>
                <a:gridCol w="5293359"/>
              </a:tblGrid>
              <a:tr h="926692">
                <a:tc>
                  <a:txBody>
                    <a:bodyPr/>
                    <a:lstStyle/>
                    <a:p>
                      <a:r>
                        <a:rPr lang="en-GB" sz="2200" b="0" noProof="0" dirty="0" smtClean="0">
                          <a:solidFill>
                            <a:srgbClr val="0C3959"/>
                          </a:solidFill>
                        </a:rPr>
                        <a:t>Infrastructure interviews and FIM4R analysis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Baseline assurance requirements</a:t>
                      </a:r>
                      <a:b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aligned with REFEDS R&amp;S + Sirtfi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Analysis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of assurance mechanisms IETF </a:t>
                      </a:r>
                      <a:r>
                        <a:rPr lang="en-GB" sz="2200" baseline="0" noProof="0" dirty="0" err="1" smtClean="0">
                          <a:solidFill>
                            <a:srgbClr val="0C3959"/>
                          </a:solidFill>
                        </a:rPr>
                        <a:t>VoT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and SP800-63v3 – 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balanced to relying party needs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Proposed Assurance </a:t>
                      </a:r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Profiles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,</a:t>
                      </a:r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 </a:t>
                      </a:r>
                      <a:r>
                        <a:rPr lang="en-GB" sz="2200" i="0" baseline="0" noProof="0" dirty="0" smtClean="0">
                          <a:solidFill>
                            <a:srgbClr val="0C3959"/>
                          </a:solidFill>
                        </a:rPr>
                        <a:t>not </a:t>
                      </a:r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levels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,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aligned with community needs</a:t>
                      </a: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IdPs and federations</a:t>
                      </a:r>
                      <a:b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need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specific implementation guidance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Decomposition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of assurance 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in 4 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independently 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assessable components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Relying parties need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actionable assertions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  <a:p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Profiles linked to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concrete cases: 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baseline (IGTF identifier-only), 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‘cappuccino’ (e-Infrastructures, IGTF Birch), and ‘espresso’ (biological, medical use cases)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1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2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Security Incident Response</a:t>
            </a:r>
            <a:r>
              <a:rPr lang="en-US" sz="3600" b="1" dirty="0">
                <a:solidFill>
                  <a:srgbClr val="F57A1E"/>
                </a:solidFill>
              </a:rPr>
              <a:t>	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" y="1341991"/>
            <a:ext cx="4226561" cy="239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63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67908"/>
            <a:ext cx="11544298" cy="4737633"/>
          </a:xfrm>
        </p:spPr>
        <p:txBody>
          <a:bodyPr>
            <a:normAutofit/>
          </a:bodyPr>
          <a:lstStyle/>
          <a:p>
            <a:r>
              <a:rPr lang="en-US" sz="2400" dirty="0"/>
              <a:t>How could we determine the scale of the incident?</a:t>
            </a:r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useful logs </a:t>
            </a:r>
            <a:r>
              <a:rPr lang="en-US" sz="2000" dirty="0" smtClean="0"/>
              <a:t>exist?</a:t>
            </a:r>
          </a:p>
          <a:p>
            <a:pPr lvl="1"/>
            <a:r>
              <a:rPr lang="en-US" sz="2000" dirty="0" smtClean="0"/>
              <a:t>Could </a:t>
            </a:r>
            <a:r>
              <a:rPr lang="en-US" sz="2000" dirty="0"/>
              <a:t>logs be shared?</a:t>
            </a:r>
          </a:p>
          <a:p>
            <a:r>
              <a:rPr lang="en-US" sz="2400" dirty="0" smtClean="0"/>
              <a:t>Who </a:t>
            </a:r>
            <a:r>
              <a:rPr lang="en-US" sz="2400" dirty="0"/>
              <a:t>should take responsibility for resolving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incident?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could we alert the </a:t>
            </a:r>
            <a:r>
              <a:rPr lang="en-US" sz="2400" dirty="0" smtClean="0"/>
              <a:t>identity </a:t>
            </a:r>
            <a:r>
              <a:rPr lang="en-US" sz="2400" dirty="0"/>
              <a:t>providers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service </a:t>
            </a:r>
            <a:r>
              <a:rPr lang="en-US" sz="2400" dirty="0" smtClean="0"/>
              <a:t>providers involved</a:t>
            </a:r>
            <a:r>
              <a:rPr lang="en-US" sz="2400" dirty="0"/>
              <a:t>?</a:t>
            </a:r>
          </a:p>
          <a:p>
            <a:r>
              <a:rPr lang="en-US" sz="2400" dirty="0" smtClean="0"/>
              <a:t>Could </a:t>
            </a:r>
            <a:r>
              <a:rPr lang="en-US" sz="2400" dirty="0"/>
              <a:t>we ensure that </a:t>
            </a:r>
            <a:r>
              <a:rPr lang="en-US" sz="2400" dirty="0" smtClean="0"/>
              <a:t>information </a:t>
            </a:r>
            <a:r>
              <a:rPr lang="en-US" sz="2400" dirty="0"/>
              <a:t>is shared </a:t>
            </a:r>
            <a:r>
              <a:rPr lang="en-US" sz="2400" dirty="0" smtClean="0"/>
              <a:t>confidentially</a:t>
            </a:r>
            <a:r>
              <a:rPr lang="en-US" sz="2400" dirty="0"/>
              <a:t>, </a:t>
            </a:r>
            <a:r>
              <a:rPr lang="en-US" sz="2400" dirty="0" smtClean="0"/>
              <a:t>and reputations </a:t>
            </a:r>
            <a:r>
              <a:rPr lang="en-US" sz="2400" dirty="0"/>
              <a:t>protected?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Incident Response in the Federated World</a:t>
            </a:r>
            <a:endParaRPr lang="en-US" dirty="0"/>
          </a:p>
        </p:txBody>
      </p:sp>
      <p:pic>
        <p:nvPicPr>
          <p:cNvPr id="6146" name="Picture 2" descr="https://aarc-project.eu/wp-content/uploads/2016/05/federated_inci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473835"/>
            <a:ext cx="54197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0" y="2776978"/>
            <a:ext cx="1419969" cy="11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0880" y="4857284"/>
            <a:ext cx="1081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57A1E"/>
                </a:solidFill>
              </a:rPr>
              <a:t>S</a:t>
            </a:r>
            <a:r>
              <a:rPr lang="en-US" sz="2800" b="1" dirty="0" smtClean="0">
                <a:solidFill>
                  <a:srgbClr val="0C3959"/>
                </a:solidFill>
              </a:rPr>
              <a:t>ecurity </a:t>
            </a:r>
            <a:r>
              <a:rPr lang="en-US" sz="2800" b="1" dirty="0" smtClean="0">
                <a:solidFill>
                  <a:srgbClr val="F57A1E"/>
                </a:solidFill>
              </a:rPr>
              <a:t>I</a:t>
            </a:r>
            <a:r>
              <a:rPr lang="en-US" sz="2800" b="1" dirty="0" smtClean="0">
                <a:solidFill>
                  <a:srgbClr val="0C3959"/>
                </a:solidFill>
              </a:rPr>
              <a:t>ncident </a:t>
            </a:r>
            <a:r>
              <a:rPr lang="en-US" sz="2800" b="1" dirty="0" smtClean="0">
                <a:solidFill>
                  <a:srgbClr val="F57A1E"/>
                </a:solidFill>
              </a:rPr>
              <a:t>R</a:t>
            </a:r>
            <a:r>
              <a:rPr lang="en-US" sz="2800" b="1" dirty="0" smtClean="0">
                <a:solidFill>
                  <a:srgbClr val="0C3959"/>
                </a:solidFill>
              </a:rPr>
              <a:t>esponse </a:t>
            </a:r>
            <a:r>
              <a:rPr lang="en-US" sz="2800" b="1" dirty="0" smtClean="0">
                <a:solidFill>
                  <a:srgbClr val="F57A1E"/>
                </a:solidFill>
              </a:rPr>
              <a:t>T</a:t>
            </a:r>
            <a:r>
              <a:rPr lang="en-US" sz="2800" b="1" dirty="0" smtClean="0">
                <a:solidFill>
                  <a:srgbClr val="0C3959"/>
                </a:solidFill>
              </a:rPr>
              <a:t>rust </a:t>
            </a:r>
            <a:r>
              <a:rPr lang="en-US" sz="2800" b="1" dirty="0">
                <a:solidFill>
                  <a:srgbClr val="0C3959"/>
                </a:solidFill>
              </a:rPr>
              <a:t>Framework </a:t>
            </a:r>
            <a:r>
              <a:rPr lang="en-US" sz="2800" b="1" dirty="0" smtClean="0">
                <a:solidFill>
                  <a:srgbClr val="0C3959"/>
                </a:solidFill>
              </a:rPr>
              <a:t>for </a:t>
            </a:r>
            <a:r>
              <a:rPr lang="en-US" sz="2800" b="1" dirty="0" smtClean="0">
                <a:solidFill>
                  <a:srgbClr val="F57A1E"/>
                </a:solidFill>
              </a:rPr>
              <a:t>F</a:t>
            </a:r>
            <a:r>
              <a:rPr lang="en-US" sz="2800" b="1" dirty="0" smtClean="0">
                <a:solidFill>
                  <a:srgbClr val="0C3959"/>
                </a:solidFill>
              </a:rPr>
              <a:t>ederated </a:t>
            </a:r>
            <a:r>
              <a:rPr lang="en-US" sz="2800" b="1" dirty="0" smtClean="0">
                <a:solidFill>
                  <a:srgbClr val="F57A1E"/>
                </a:solidFill>
              </a:rPr>
              <a:t>I</a:t>
            </a:r>
            <a:r>
              <a:rPr lang="en-US" sz="2800" b="1" dirty="0" smtClean="0">
                <a:solidFill>
                  <a:srgbClr val="0C3959"/>
                </a:solidFill>
              </a:rPr>
              <a:t>dentity</a:t>
            </a:r>
            <a:endParaRPr lang="en-US" sz="2800" b="1" dirty="0">
              <a:solidFill>
                <a:srgbClr val="0C3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577" y="5821678"/>
            <a:ext cx="11798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57A1E"/>
                </a:solidFill>
              </a:rPr>
              <a:t>Sirtfi</a:t>
            </a:r>
            <a:r>
              <a:rPr lang="en-US" sz="2400" b="1" dirty="0" smtClean="0">
                <a:solidFill>
                  <a:srgbClr val="0C3959"/>
                </a:solidFill>
              </a:rPr>
              <a:t> – </a:t>
            </a:r>
            <a:r>
              <a:rPr lang="en-US" sz="2400" i="1" dirty="0" smtClean="0">
                <a:solidFill>
                  <a:srgbClr val="0C3959"/>
                </a:solidFill>
              </a:rPr>
              <a:t>based on Security for Collaborating Infrastructures (SCI) &amp; FIM4R Recommendations</a:t>
            </a:r>
            <a:endParaRPr lang="en-US" sz="2400" i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023648"/>
              </p:ext>
            </p:extLst>
          </p:nvPr>
        </p:nvGraphicFramePr>
        <p:xfrm>
          <a:off x="444500" y="1209040"/>
          <a:ext cx="10909300" cy="51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Security Incident Response Trust </a:t>
            </a:r>
            <a:r>
              <a:rPr lang="en-US" dirty="0" smtClean="0"/>
              <a:t>Framework – Sirtfi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adoption in eduGAIN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832100"/>
            <a:ext cx="5778412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6915150" y="3248025"/>
            <a:ext cx="114300" cy="841375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43725" y="3181350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bulk</a:t>
            </a:r>
            <a:r>
              <a:rPr lang="en-US" i="1" dirty="0" smtClean="0">
                <a:solidFill>
                  <a:srgbClr val="F57A1E"/>
                </a:solidFill>
              </a:rPr>
              <a:t/>
            </a:r>
            <a:br>
              <a:rPr lang="en-US" i="1" dirty="0" smtClean="0">
                <a:solidFill>
                  <a:srgbClr val="F57A1E"/>
                </a:solidFill>
              </a:rPr>
            </a:br>
            <a:r>
              <a:rPr lang="en-US" i="1" dirty="0" smtClean="0">
                <a:solidFill>
                  <a:srgbClr val="F57A1E"/>
                </a:solidFill>
              </a:rPr>
              <a:t>model</a:t>
            </a:r>
            <a:endParaRPr lang="en-US" i="1" dirty="0">
              <a:solidFill>
                <a:srgbClr val="F57A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618" y="6440028"/>
            <a:ext cx="380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C3959"/>
                </a:solidFill>
              </a:rPr>
              <a:t>Compare: 376 </a:t>
            </a:r>
            <a:r>
              <a:rPr lang="en-US" i="1" dirty="0" smtClean="0">
                <a:solidFill>
                  <a:srgbClr val="0C3959"/>
                </a:solidFill>
              </a:rPr>
              <a:t>REFEDS </a:t>
            </a:r>
            <a:r>
              <a:rPr lang="en-US" i="1" dirty="0" smtClean="0">
                <a:solidFill>
                  <a:srgbClr val="0C3959"/>
                </a:solidFill>
              </a:rPr>
              <a:t>R&amp;S </a:t>
            </a:r>
            <a:r>
              <a:rPr lang="en-US" i="1" dirty="0" smtClean="0">
                <a:solidFill>
                  <a:srgbClr val="0C3959"/>
                </a:solidFill>
              </a:rPr>
              <a:t>after </a:t>
            </a:r>
            <a:r>
              <a:rPr lang="en-US" i="1" dirty="0" smtClean="0">
                <a:solidFill>
                  <a:srgbClr val="0C3959"/>
                </a:solidFill>
              </a:rPr>
              <a:t>3+ </a:t>
            </a:r>
            <a:r>
              <a:rPr lang="en-US" i="1" dirty="0" err="1" smtClean="0">
                <a:solidFill>
                  <a:srgbClr val="0C3959"/>
                </a:solidFill>
              </a:rPr>
              <a:t>yrs</a:t>
            </a:r>
            <a:endParaRPr lang="en-US" i="1" dirty="0">
              <a:solidFill>
                <a:srgbClr val="0C395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728" y="1353066"/>
            <a:ext cx="5111398" cy="2971385"/>
            <a:chOff x="6064308" y="1394460"/>
            <a:chExt cx="5833051" cy="33909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  <p:sp>
        <p:nvSpPr>
          <p:cNvPr id="15" name="Content Placeholder 1"/>
          <p:cNvSpPr txBox="1">
            <a:spLocks/>
          </p:cNvSpPr>
          <p:nvPr/>
        </p:nvSpPr>
        <p:spPr>
          <a:xfrm>
            <a:off x="339727" y="4552950"/>
            <a:ext cx="5521323" cy="1752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Adds security contact meta-data in eduGAIN</a:t>
            </a:r>
          </a:p>
          <a:p>
            <a:r>
              <a:rPr lang="en-US" dirty="0" smtClean="0"/>
              <a:t>namespace for Sirtfi Assurance at IANA</a:t>
            </a:r>
          </a:p>
          <a:p>
            <a:r>
              <a:rPr lang="en-US" dirty="0" smtClean="0"/>
              <a:t>with R&amp;S specification: </a:t>
            </a:r>
            <a:br>
              <a:rPr lang="en-US" dirty="0" smtClean="0"/>
            </a:br>
            <a:r>
              <a:rPr lang="en-US" dirty="0" smtClean="0"/>
              <a:t>meets </a:t>
            </a:r>
            <a:r>
              <a:rPr lang="en-US" b="1" dirty="0" smtClean="0"/>
              <a:t>baseline assurance requirements </a:t>
            </a:r>
            <a:br>
              <a:rPr lang="en-US" b="1" dirty="0" smtClean="0"/>
            </a:br>
            <a:r>
              <a:rPr lang="en-US" dirty="0" smtClean="0"/>
              <a:t>and IGTF “assured identifier trust”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899618" y="1266824"/>
            <a:ext cx="5844619" cy="15652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Promotional activities successful</a:t>
            </a:r>
          </a:p>
          <a:p>
            <a:r>
              <a:rPr lang="en-US" dirty="0" smtClean="0"/>
              <a:t>REFEDS, Internet2 </a:t>
            </a:r>
            <a:r>
              <a:rPr lang="en-US" dirty="0" err="1" smtClean="0"/>
              <a:t>TechX</a:t>
            </a:r>
            <a:r>
              <a:rPr lang="en-US" dirty="0" smtClean="0"/>
              <a:t>, ISGC Taipei, TNC, </a:t>
            </a:r>
            <a:br>
              <a:rPr lang="en-US" dirty="0" smtClean="0"/>
            </a:br>
            <a:r>
              <a:rPr lang="en-US" dirty="0" smtClean="0"/>
              <a:t>TF-CSIRT, FIM4R, </a:t>
            </a:r>
            <a:r>
              <a:rPr lang="en-US" dirty="0" err="1" smtClean="0"/>
              <a:t>Kantara</a:t>
            </a:r>
            <a:r>
              <a:rPr lang="en-US" dirty="0" smtClean="0"/>
              <a:t> webinars, …</a:t>
            </a:r>
          </a:p>
          <a:p>
            <a:r>
              <a:rPr lang="en-US" dirty="0" smtClean="0"/>
              <a:t>Used in </a:t>
            </a:r>
            <a:r>
              <a:rPr lang="en-US" dirty="0" err="1" smtClean="0"/>
              <a:t>CyberOps</a:t>
            </a:r>
            <a:r>
              <a:rPr lang="en-US" dirty="0" smtClean="0"/>
              <a:t> role play exercises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9391650" y="3086100"/>
            <a:ext cx="1790700" cy="161925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70459" y="2974756"/>
            <a:ext cx="127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167 entities</a:t>
            </a:r>
            <a:endParaRPr lang="en-US" i="1" dirty="0">
              <a:solidFill>
                <a:srgbClr val="F57A1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91200" y="1353066"/>
            <a:ext cx="0" cy="4952484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6" y="1167260"/>
            <a:ext cx="1720803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9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Sirtfi: streamlining the response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371600"/>
            <a:ext cx="112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C3959"/>
                </a:solidFill>
              </a:rPr>
              <a:t>trust relationships: allow information to flow rapidly to all that need to know</a:t>
            </a:r>
            <a:endParaRPr lang="en-US" sz="2400" dirty="0">
              <a:solidFill>
                <a:srgbClr val="0C3959"/>
              </a:solidFill>
            </a:endParaRPr>
          </a:p>
        </p:txBody>
      </p:sp>
      <p:pic>
        <p:nvPicPr>
          <p:cNvPr id="9" name="Picture 8" descr="ully-distribute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" y="2990850"/>
            <a:ext cx="5635486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ub-and-spok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90" y="2990850"/>
            <a:ext cx="6512460" cy="25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1678" y="2209222"/>
            <a:ext cx="457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C3959"/>
                </a:solidFill>
              </a:rPr>
              <a:t>Infrastructure sharing model: PRACE, XSEDE, …</a:t>
            </a:r>
            <a:endParaRPr lang="en-US" dirty="0">
              <a:solidFill>
                <a:srgbClr val="0C3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4862" y="2208644"/>
            <a:ext cx="425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C3959"/>
                </a:solidFill>
              </a:rPr>
              <a:t>Infrastructure sharing model: EGI, WLCG, …</a:t>
            </a:r>
            <a:endParaRPr lang="en-US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18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3022135"/>
            <a:ext cx="7591425" cy="3394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4857750" y="2486025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3794035" cy="3400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r>
              <a:rPr lang="en-US" dirty="0" smtClean="0"/>
              <a:t>IdP appears outside the service’</a:t>
            </a:r>
            <a:br>
              <a:rPr lang="en-US" dirty="0" smtClean="0"/>
            </a:br>
            <a:r>
              <a:rPr lang="en-US" dirty="0" smtClean="0"/>
              <a:t>security mandate</a:t>
            </a:r>
          </a:p>
          <a:p>
            <a:r>
              <a:rPr lang="en-US" dirty="0" smtClean="0"/>
              <a:t>Lack of contact, or lack of trust</a:t>
            </a:r>
            <a:br>
              <a:rPr lang="en-US" dirty="0" smtClean="0"/>
            </a:br>
            <a:r>
              <a:rPr lang="en-US" dirty="0" smtClean="0"/>
              <a:t>in IdP which is an unknown party</a:t>
            </a:r>
          </a:p>
          <a:p>
            <a:r>
              <a:rPr lang="en-US" dirty="0" smtClean="0"/>
              <a:t>IdP fails to inform other affected</a:t>
            </a:r>
            <a:br>
              <a:rPr lang="en-US" dirty="0" smtClean="0"/>
            </a:br>
            <a:r>
              <a:rPr lang="en-US" dirty="0" smtClean="0"/>
              <a:t>SPs, for fear of leaking data or reputation</a:t>
            </a:r>
          </a:p>
          <a:p>
            <a:r>
              <a:rPr lang="en-US" dirty="0"/>
              <a:t>No established channels of communication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454864" y="1409699"/>
            <a:ext cx="5508536" cy="16124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Proposed solutions</a:t>
            </a:r>
          </a:p>
          <a:p>
            <a:r>
              <a:rPr lang="en-US" dirty="0" smtClean="0"/>
              <a:t>Stronger role for federation operators, as </a:t>
            </a:r>
            <a:br>
              <a:rPr lang="en-US" dirty="0" smtClean="0"/>
            </a:br>
            <a:r>
              <a:rPr lang="en-US" dirty="0" smtClean="0"/>
              <a:t>they are known to both SPs and IdPs</a:t>
            </a:r>
          </a:p>
          <a:p>
            <a:r>
              <a:rPr lang="en-US" dirty="0" smtClean="0"/>
              <a:t>Add hub capability centrally (@ eduGAIN)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3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19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Security Incidents – a Joint Effort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52446" y="3743325"/>
            <a:ext cx="11068053" cy="1076325"/>
          </a:xfrm>
          <a:prstGeom prst="rect">
            <a:avLst/>
          </a:prstGeom>
          <a:ln>
            <a:solidFill>
              <a:srgbClr val="0C3959"/>
            </a:solidFill>
          </a:ln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Template procedure – in DNA3.2:</a:t>
            </a:r>
          </a:p>
          <a:p>
            <a:r>
              <a:rPr lang="en-US" dirty="0" smtClean="0"/>
              <a:t>Closely co-developed with GEANT “The Project” and eduGAIN</a:t>
            </a:r>
          </a:p>
          <a:p>
            <a:r>
              <a:rPr lang="en-US" dirty="0" smtClean="0"/>
              <a:t>the new eduGAIN support desk </a:t>
            </a:r>
            <a:r>
              <a:rPr lang="en-US" b="1" dirty="0" smtClean="0"/>
              <a:t>will take on the coordination role </a:t>
            </a:r>
            <a:r>
              <a:rPr lang="en-US" dirty="0" smtClean="0"/>
              <a:t>and act as last resort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2450" y="5019675"/>
            <a:ext cx="11068050" cy="1323439"/>
          </a:xfrm>
          <a:prstGeom prst="rect">
            <a:avLst/>
          </a:prstGeom>
          <a:solidFill>
            <a:srgbClr val="ED7D31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C3959"/>
                </a:solidFill>
              </a:rPr>
              <a:t>Infrastructures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C3959"/>
                </a:solidFill>
              </a:rPr>
              <a:t>Appear as a single SP towards the federations (its </a:t>
            </a:r>
            <a:r>
              <a:rPr lang="en-US" sz="2000" dirty="0" smtClean="0">
                <a:solidFill>
                  <a:srgbClr val="0C3959"/>
                </a:solidFill>
              </a:rPr>
              <a:t>SP-IdP Proxy)</a:t>
            </a:r>
            <a:endParaRPr lang="en-US" sz="2000" dirty="0" smtClean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C3959"/>
                </a:solidFill>
              </a:rPr>
              <a:t>Leverage existing global trust relationships and detection capabilities and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C3959"/>
                </a:solidFill>
              </a:rPr>
              <a:t>Now </a:t>
            </a:r>
            <a:r>
              <a:rPr lang="en-US" sz="2000" b="1" dirty="0" smtClean="0">
                <a:solidFill>
                  <a:srgbClr val="0C3959"/>
                </a:solidFill>
              </a:rPr>
              <a:t>also </a:t>
            </a:r>
            <a:r>
              <a:rPr lang="en-US" sz="2000" dirty="0" smtClean="0">
                <a:solidFill>
                  <a:srgbClr val="0C3959"/>
                </a:solidFill>
              </a:rPr>
              <a:t>interact with their federation partners</a:t>
            </a:r>
            <a:endParaRPr lang="en-US" sz="2000" dirty="0">
              <a:solidFill>
                <a:srgbClr val="0C395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47" y="1314450"/>
            <a:ext cx="11068052" cy="2246769"/>
          </a:xfrm>
          <a:prstGeom prst="rect">
            <a:avLst/>
          </a:prstGeom>
          <a:solidFill>
            <a:srgbClr val="ED7D31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C3959"/>
                </a:solidFill>
              </a:rPr>
              <a:t>Each federation should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3959"/>
                </a:solidFill>
              </a:rPr>
              <a:t>p</a:t>
            </a:r>
            <a:r>
              <a:rPr lang="en-US" sz="2000" dirty="0" smtClean="0">
                <a:solidFill>
                  <a:srgbClr val="0C3959"/>
                </a:solidFill>
              </a:rPr>
              <a:t>rovide a federation security </a:t>
            </a:r>
            <a:r>
              <a:rPr lang="en-US" sz="2000" b="1" dirty="0" smtClean="0">
                <a:solidFill>
                  <a:srgbClr val="0C3959"/>
                </a:solidFill>
              </a:rPr>
              <a:t>contact point </a:t>
            </a:r>
            <a:r>
              <a:rPr lang="en-US" sz="2000" dirty="0" smtClean="0">
                <a:solidFill>
                  <a:srgbClr val="0C3959"/>
                </a:solidFill>
              </a:rPr>
              <a:t>which is well-known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3959"/>
                </a:solidFill>
              </a:rPr>
              <a:t>a</a:t>
            </a:r>
            <a:r>
              <a:rPr lang="en-US" sz="2000" dirty="0" smtClean="0">
                <a:solidFill>
                  <a:srgbClr val="0C3959"/>
                </a:solidFill>
              </a:rPr>
              <a:t>ppoint a </a:t>
            </a:r>
            <a:r>
              <a:rPr lang="en-US" sz="2000" b="1" i="1" dirty="0" smtClean="0">
                <a:solidFill>
                  <a:srgbClr val="0C3959"/>
                </a:solidFill>
              </a:rPr>
              <a:t>Security Coordinator</a:t>
            </a:r>
            <a:r>
              <a:rPr lang="en-US" sz="2000" b="1" dirty="0" smtClean="0">
                <a:solidFill>
                  <a:srgbClr val="0C3959"/>
                </a:solidFill>
              </a:rPr>
              <a:t> </a:t>
            </a:r>
            <a:r>
              <a:rPr lang="en-US" sz="2000" dirty="0" smtClean="0">
                <a:solidFill>
                  <a:srgbClr val="0C3959"/>
                </a:solidFill>
              </a:rPr>
              <a:t>when notified about a potential incident and help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C3959"/>
              </a:solidFill>
            </a:endParaRPr>
          </a:p>
          <a:p>
            <a:r>
              <a:rPr lang="en-US" sz="2000" b="1" dirty="0" smtClean="0">
                <a:solidFill>
                  <a:srgbClr val="0C3959"/>
                </a:solidFill>
              </a:rPr>
              <a:t>The eduGAIN inter-federation should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3959"/>
                </a:solidFill>
              </a:rPr>
              <a:t>c</a:t>
            </a:r>
            <a:r>
              <a:rPr lang="en-US" sz="2000" b="1" dirty="0" smtClean="0">
                <a:solidFill>
                  <a:srgbClr val="0C3959"/>
                </a:solidFill>
              </a:rPr>
              <a:t>oordinate </a:t>
            </a:r>
            <a:r>
              <a:rPr lang="en-US" sz="2000" dirty="0" smtClean="0">
                <a:solidFill>
                  <a:srgbClr val="0C3959"/>
                </a:solidFill>
              </a:rPr>
              <a:t>the incident response process and communications </a:t>
            </a:r>
            <a:r>
              <a:rPr lang="en-US" sz="2000" b="1" dirty="0" smtClean="0">
                <a:solidFill>
                  <a:srgbClr val="0C3959"/>
                </a:solidFill>
              </a:rPr>
              <a:t>until it is resolved</a:t>
            </a:r>
            <a:endParaRPr lang="en-US" sz="2000" dirty="0" smtClean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3959"/>
                </a:solidFill>
              </a:rPr>
              <a:t>p</a:t>
            </a:r>
            <a:r>
              <a:rPr lang="en-US" sz="2000" dirty="0" smtClean="0">
                <a:solidFill>
                  <a:srgbClr val="0C3959"/>
                </a:solidFill>
              </a:rPr>
              <a:t>roduce </a:t>
            </a:r>
            <a:r>
              <a:rPr lang="en-US" sz="2000" dirty="0">
                <a:solidFill>
                  <a:srgbClr val="0C3959"/>
                </a:solidFill>
              </a:rPr>
              <a:t>and </a:t>
            </a:r>
            <a:r>
              <a:rPr lang="en-US" sz="2000" b="1" dirty="0">
                <a:solidFill>
                  <a:srgbClr val="0C3959"/>
                </a:solidFill>
              </a:rPr>
              <a:t>share a report </a:t>
            </a:r>
            <a:r>
              <a:rPr lang="en-US" sz="2000" dirty="0">
                <a:solidFill>
                  <a:srgbClr val="0C3959"/>
                </a:solidFill>
              </a:rPr>
              <a:t>of the incident </a:t>
            </a:r>
            <a:r>
              <a:rPr lang="en-US" sz="2000" b="1" dirty="0">
                <a:solidFill>
                  <a:srgbClr val="0C3959"/>
                </a:solidFill>
              </a:rPr>
              <a:t>with all Sirtfi-compliant </a:t>
            </a:r>
            <a:r>
              <a:rPr lang="en-US" sz="2000" b="1" dirty="0" err="1">
                <a:solidFill>
                  <a:srgbClr val="0C3959"/>
                </a:solidFill>
              </a:rPr>
              <a:t>organisations</a:t>
            </a:r>
            <a:r>
              <a:rPr lang="en-US" sz="2000" b="1" dirty="0">
                <a:solidFill>
                  <a:srgbClr val="0C3959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46" y="359813"/>
            <a:ext cx="2798952" cy="10701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86768" y="381678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6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4430" y="1439333"/>
            <a:ext cx="10703170" cy="473763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Structure and administrative matters</a:t>
            </a:r>
            <a:endParaRPr lang="en-GB" sz="2400" dirty="0" smtClean="0">
              <a:solidFill>
                <a:srgbClr val="F57A1E"/>
              </a:solidFill>
            </a:endParaRPr>
          </a:p>
          <a:p>
            <a:pPr lvl="1"/>
            <a:r>
              <a:rPr lang="en-GB" sz="2400" dirty="0" smtClean="0">
                <a:solidFill>
                  <a:srgbClr val="F57A1E"/>
                </a:solidFill>
              </a:rPr>
              <a:t>Team – tasks, task leaders, and partners</a:t>
            </a:r>
          </a:p>
          <a:p>
            <a:pPr lvl="1"/>
            <a:r>
              <a:rPr lang="en-GB" sz="2400" dirty="0" smtClean="0">
                <a:solidFill>
                  <a:srgbClr val="F57A1E"/>
                </a:solidFill>
              </a:rPr>
              <a:t>Resources – budget and effort utilisation</a:t>
            </a:r>
            <a:endParaRPr lang="en-GB" sz="2400" b="1" dirty="0" smtClean="0"/>
          </a:p>
          <a:p>
            <a:r>
              <a:rPr lang="en-GB" sz="2800" b="1" dirty="0" smtClean="0"/>
              <a:t>Objectives</a:t>
            </a:r>
          </a:p>
          <a:p>
            <a:r>
              <a:rPr lang="en-GB" sz="2800" b="1" dirty="0" smtClean="0"/>
              <a:t>Achievements</a:t>
            </a:r>
            <a:endParaRPr lang="en-GB" sz="2400" b="1" dirty="0" smtClean="0"/>
          </a:p>
          <a:p>
            <a:pPr lvl="1"/>
            <a:r>
              <a:rPr lang="en-GB" sz="2400" dirty="0" smtClean="0">
                <a:solidFill>
                  <a:srgbClr val="F57A1E"/>
                </a:solidFill>
              </a:rPr>
              <a:t>Differentiating Assurance Profiles for Research with Distinct Risk Levels</a:t>
            </a:r>
          </a:p>
          <a:p>
            <a:pPr lvl="1"/>
            <a:r>
              <a:rPr lang="en-GB" sz="2400" dirty="0" smtClean="0">
                <a:solidFill>
                  <a:srgbClr val="F57A1E"/>
                </a:solidFill>
              </a:rPr>
              <a:t>Trusted Security Incident Response for Federations</a:t>
            </a:r>
          </a:p>
          <a:p>
            <a:pPr lvl="1"/>
            <a:r>
              <a:rPr lang="en-GB" sz="2400" dirty="0" smtClean="0">
                <a:solidFill>
                  <a:srgbClr val="F57A1E"/>
                </a:solidFill>
              </a:rPr>
              <a:t>Sustainable Services: Models and Mechanisms</a:t>
            </a:r>
          </a:p>
          <a:p>
            <a:pPr lvl="1"/>
            <a:r>
              <a:rPr lang="en-GB" sz="2400" dirty="0" smtClean="0">
                <a:solidFill>
                  <a:srgbClr val="F57A1E"/>
                </a:solidFill>
              </a:rPr>
              <a:t>Enabling </a:t>
            </a:r>
            <a:r>
              <a:rPr lang="en-GB" sz="2400" dirty="0" smtClean="0">
                <a:solidFill>
                  <a:srgbClr val="F57A1E"/>
                </a:solidFill>
              </a:rPr>
              <a:t>Infrastructures to Collaborate by Permitting Sharing of User </a:t>
            </a:r>
            <a:r>
              <a:rPr lang="en-GB" sz="2400" dirty="0" smtClean="0">
                <a:solidFill>
                  <a:srgbClr val="F57A1E"/>
                </a:solidFill>
              </a:rPr>
              <a:t>Data</a:t>
            </a:r>
          </a:p>
          <a:p>
            <a:pPr lvl="1"/>
            <a:r>
              <a:rPr lang="en-GB" sz="2400" dirty="0">
                <a:solidFill>
                  <a:srgbClr val="F57A1E"/>
                </a:solidFill>
              </a:rPr>
              <a:t>Building Agreements on Policy in a Scalable </a:t>
            </a:r>
            <a:r>
              <a:rPr lang="en-GB" sz="2400" dirty="0" smtClean="0">
                <a:solidFill>
                  <a:srgbClr val="F57A1E"/>
                </a:solidFill>
              </a:rPr>
              <a:t>Fashion</a:t>
            </a:r>
            <a:endParaRPr lang="en-GB" sz="2400" b="1" dirty="0" smtClean="0"/>
          </a:p>
          <a:p>
            <a:r>
              <a:rPr lang="en-GB" sz="2800" b="1" dirty="0" smtClean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 in federated incident response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90874"/>
              </p:ext>
            </p:extLst>
          </p:nvPr>
        </p:nvGraphicFramePr>
        <p:xfrm>
          <a:off x="477520" y="1371600"/>
          <a:ext cx="11276329" cy="485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603"/>
                <a:gridCol w="524241"/>
                <a:gridCol w="5355485"/>
              </a:tblGrid>
              <a:tr h="926692">
                <a:tc>
                  <a:txBody>
                    <a:bodyPr/>
                    <a:lstStyle/>
                    <a:p>
                      <a:r>
                        <a:rPr lang="en-GB" sz="2200" b="0" noProof="0" dirty="0" smtClean="0">
                          <a:solidFill>
                            <a:srgbClr val="0C3959"/>
                          </a:solidFill>
                        </a:rPr>
                        <a:t>Sirtfi</a:t>
                      </a:r>
                      <a:r>
                        <a:rPr lang="en-GB" sz="2200" b="0" baseline="0" noProof="0" dirty="0" smtClean="0">
                          <a:solidFill>
                            <a:srgbClr val="0C3959"/>
                          </a:solidFill>
                        </a:rPr>
                        <a:t> defined and achieved global consensus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Federation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participants can identify trustworthy peers and self-assert compliance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Entity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category defined in REFEDS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eduGAIN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now carries contact data</a:t>
                      </a:r>
                    </a:p>
                    <a:p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alongside R&amp;S used in scalable access control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Multiple deployment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models: 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both per-entity and per federation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&gt; 167 IdPs in eduGAIN are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</a:t>
                      </a:r>
                      <a:r>
                        <a:rPr lang="en-GB" sz="2200" noProof="0" dirty="0" err="1" smtClean="0">
                          <a:solidFill>
                            <a:srgbClr val="0C3959"/>
                          </a:solidFill>
                        </a:rPr>
                        <a:t>Sirtfi’d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 today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1038202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Incident response procedure agreed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Prevent spreading of incidents and </a:t>
                      </a:r>
                      <a:b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increase confidence within R&amp;E federation</a:t>
                      </a: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1038202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eduGAIN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support pilot 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takes on security coordination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Information sharing between affected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parties improved, reducing misunderstanding</a:t>
                      </a: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1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3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Recommendation </a:t>
            </a:r>
            <a:r>
              <a:rPr lang="en-US" sz="3600" b="1" dirty="0">
                <a:solidFill>
                  <a:srgbClr val="F57A1E"/>
                </a:solidFill>
              </a:rPr>
              <a:t>for </a:t>
            </a:r>
            <a:r>
              <a:rPr lang="en-US" sz="3600" b="1" dirty="0" smtClean="0">
                <a:solidFill>
                  <a:srgbClr val="F57A1E"/>
                </a:solidFill>
              </a:rPr>
              <a:t>sustainable </a:t>
            </a:r>
            <a:r>
              <a:rPr lang="en-US" sz="3600" b="1" dirty="0">
                <a:solidFill>
                  <a:srgbClr val="F57A1E"/>
                </a:solidFill>
              </a:rPr>
              <a:t>services </a:t>
            </a:r>
            <a:r>
              <a:rPr lang="en-US" sz="3600" b="1" dirty="0" smtClean="0">
                <a:solidFill>
                  <a:srgbClr val="F57A1E"/>
                </a:solidFill>
              </a:rPr>
              <a:t>and models</a:t>
            </a:r>
            <a:r>
              <a:rPr lang="en-US" sz="3600" b="1" dirty="0">
                <a:solidFill>
                  <a:srgbClr val="F57A1E"/>
                </a:solidFill>
              </a:rPr>
              <a:t>	</a:t>
            </a:r>
          </a:p>
        </p:txBody>
      </p:sp>
      <p:pic>
        <p:nvPicPr>
          <p:cNvPr id="21506" name="Picture 2" descr="https://aarc-project.eu/wp-content/uploads/2015/11/AARC-in-action-Mil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8" y="1471580"/>
            <a:ext cx="4480561" cy="2196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04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</a:t>
            </a:r>
            <a:r>
              <a:rPr lang="en-US" dirty="0"/>
              <a:t>and e-Infrastructures </a:t>
            </a:r>
            <a:r>
              <a:rPr lang="en-US" dirty="0" smtClean="0"/>
              <a:t>to Build Sustainable </a:t>
            </a:r>
            <a:r>
              <a:rPr lang="en-US" dirty="0"/>
              <a:t>Services</a:t>
            </a:r>
            <a:r>
              <a:rPr lang="en-US" b="0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0033" y="1796576"/>
            <a:ext cx="9622938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‘</a:t>
            </a:r>
            <a:r>
              <a:rPr lang="en-US" sz="2000" b="1" i="1" dirty="0" smtClean="0">
                <a:solidFill>
                  <a:schemeClr val="bg1"/>
                </a:solidFill>
              </a:rPr>
              <a:t>Investigate </a:t>
            </a:r>
            <a:r>
              <a:rPr lang="en-US" sz="2000" b="1" i="1" dirty="0">
                <a:solidFill>
                  <a:schemeClr val="bg1"/>
                </a:solidFill>
              </a:rPr>
              <a:t>terms of (</a:t>
            </a:r>
            <a:r>
              <a:rPr lang="en-US" sz="2000" b="1" i="1" dirty="0" smtClean="0">
                <a:solidFill>
                  <a:schemeClr val="bg1"/>
                </a:solidFill>
              </a:rPr>
              <a:t>AAI) </a:t>
            </a:r>
            <a:r>
              <a:rPr lang="en-US" sz="2000" b="1" i="1" dirty="0">
                <a:solidFill>
                  <a:schemeClr val="bg1"/>
                </a:solidFill>
              </a:rPr>
              <a:t>usage for delivering </a:t>
            </a:r>
            <a:r>
              <a:rPr lang="en-US" sz="2000" b="1" i="1" dirty="0" smtClean="0">
                <a:solidFill>
                  <a:schemeClr val="bg1"/>
                </a:solidFill>
              </a:rPr>
              <a:t>services’</a:t>
            </a:r>
          </a:p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4940645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Identity providers ‘of last resort’, by the Infrastructure or the community</a:t>
            </a:r>
            <a:br>
              <a:rPr lang="en-US" dirty="0" smtClean="0"/>
            </a:br>
            <a:r>
              <a:rPr lang="en-US" i="1" dirty="0" smtClean="0"/>
              <a:t>Strategies and risks in staring a guest identity provider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5560" y="3894256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Mitigating heterogeneity in Infrastructure and Federation policies and practices</a:t>
            </a:r>
            <a:br>
              <a:rPr lang="en-US" dirty="0" smtClean="0"/>
            </a:br>
            <a:r>
              <a:rPr lang="en-US" i="1" dirty="0" smtClean="0"/>
              <a:t>Recommendations for future federation development in line with FIM4R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35560" y="2796288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Making services sustainable – beyond funding cycles and across domains</a:t>
            </a:r>
            <a:br>
              <a:rPr lang="en-US" dirty="0" smtClean="0"/>
            </a:br>
            <a:r>
              <a:rPr lang="en-US" i="1" dirty="0" smtClean="0"/>
              <a:t>Guidelines, templates, and how to apply them to the AARC pilots</a:t>
            </a:r>
            <a:endParaRPr lang="en-GB" i="1" dirty="0"/>
          </a:p>
        </p:txBody>
      </p:sp>
      <p:sp>
        <p:nvSpPr>
          <p:cNvPr id="17" name="Rectangle 16"/>
          <p:cNvSpPr/>
          <p:nvPr/>
        </p:nvSpPr>
        <p:spPr>
          <a:xfrm>
            <a:off x="1330033" y="2794987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416293" y="2609049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0033" y="3889892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416293" y="3703954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0033" y="494064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416293" y="473745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162" y="1281973"/>
            <a:ext cx="6211408" cy="3843344"/>
          </a:xfrm>
          <a:prstGeom prst="rect">
            <a:avLst/>
          </a:prstGeom>
          <a:solidFill>
            <a:srgbClr val="ED7D31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162" y="5226627"/>
            <a:ext cx="11581101" cy="1175890"/>
          </a:xfrm>
          <a:solidFill>
            <a:srgbClr val="ED7D31">
              <a:alpha val="50196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AARC SA1 Pilots with a sustainability plan</a:t>
            </a:r>
          </a:p>
          <a:p>
            <a:r>
              <a:rPr lang="en-US" dirty="0" smtClean="0"/>
              <a:t>RCauth.eu*</a:t>
            </a:r>
          </a:p>
          <a:p>
            <a:r>
              <a:rPr lang="en-US" dirty="0" smtClean="0"/>
              <a:t>DARIAH Guest IdP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sustainability through recommended templates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r="11565" b="23362"/>
          <a:stretch/>
        </p:blipFill>
        <p:spPr bwMode="auto">
          <a:xfrm>
            <a:off x="157162" y="1281972"/>
            <a:ext cx="5652000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" y="1699780"/>
            <a:ext cx="52482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843"/>
          <a:stretch/>
        </p:blipFill>
        <p:spPr bwMode="auto">
          <a:xfrm>
            <a:off x="1375497" y="2159145"/>
            <a:ext cx="470535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1" r="29363" b="30923"/>
          <a:stretch/>
        </p:blipFill>
        <p:spPr bwMode="auto">
          <a:xfrm>
            <a:off x="2034020" y="2592100"/>
            <a:ext cx="4212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0304"/>
          <a:stretch/>
        </p:blipFill>
        <p:spPr bwMode="auto">
          <a:xfrm>
            <a:off x="2624570" y="3096491"/>
            <a:ext cx="3744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158340" y="5545819"/>
            <a:ext cx="4998027" cy="803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Social IDs to SAML</a:t>
            </a:r>
          </a:p>
          <a:p>
            <a:r>
              <a:rPr lang="en-US" dirty="0" err="1" smtClean="0"/>
              <a:t>WaTTS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508167" y="1281972"/>
            <a:ext cx="5206505" cy="38433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Common analysis</a:t>
            </a:r>
          </a:p>
          <a:p>
            <a:r>
              <a:rPr lang="en-US" dirty="0" smtClean="0"/>
              <a:t>Initial focus usually on ‘use cases’ and ‘service implementation’</a:t>
            </a:r>
            <a:br>
              <a:rPr lang="en-US" dirty="0" smtClean="0"/>
            </a:br>
            <a:r>
              <a:rPr lang="en-US" i="1" dirty="0" smtClean="0"/>
              <a:t>this misses the long-term sustainability</a:t>
            </a:r>
          </a:p>
          <a:p>
            <a:endParaRPr lang="en-US" dirty="0" smtClean="0"/>
          </a:p>
          <a:p>
            <a:r>
              <a:rPr lang="en-US" dirty="0" smtClean="0"/>
              <a:t>Only few pilots have yet addressed full set</a:t>
            </a:r>
          </a:p>
          <a:p>
            <a:endParaRPr lang="en-US" dirty="0" smtClean="0"/>
          </a:p>
          <a:p>
            <a:r>
              <a:rPr lang="en-US" dirty="0" smtClean="0"/>
              <a:t>Template approach encourages focus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3170234"/>
            <a:ext cx="189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Stakeholders</a:t>
            </a:r>
          </a:p>
          <a:p>
            <a:r>
              <a:rPr lang="en-US" dirty="0" smtClean="0"/>
              <a:t>EGI, EUDAT, SURF, </a:t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lang="en-GB" dirty="0" smtClean="0"/>
              <a:t>ÉANT, </a:t>
            </a:r>
            <a:r>
              <a:rPr lang="en-US" dirty="0" smtClean="0"/>
              <a:t>ELIXIR,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820" y="5304162"/>
            <a:ext cx="36982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Infrastructure-specific</a:t>
            </a:r>
            <a:r>
              <a:rPr lang="en-US" dirty="0" smtClean="0"/>
              <a:t> </a:t>
            </a:r>
            <a:r>
              <a:rPr lang="en-US" i="1" dirty="0" smtClean="0"/>
              <a:t>Master Portals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Credential Repository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83" y="1427996"/>
            <a:ext cx="737247" cy="5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611601" y="2027530"/>
            <a:ext cx="25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joint PMA authoritative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policy and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planned RCauth.eu management model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56" y="1241811"/>
            <a:ext cx="962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2" y="4891863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7" name="Group 3086"/>
          <p:cNvGrpSpPr/>
          <p:nvPr/>
        </p:nvGrpSpPr>
        <p:grpSpPr>
          <a:xfrm>
            <a:off x="6592113" y="2880091"/>
            <a:ext cx="1758615" cy="2282458"/>
            <a:chOff x="6592113" y="2880091"/>
            <a:chExt cx="1758615" cy="2282458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30192" y="3142012"/>
              <a:ext cx="2282458" cy="175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584" y="363804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572" y="317023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481" y="4055327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91" y="5562377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25636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2366168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9" y="4259261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4230685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>
            <a:stCxn id="15" idx="2"/>
            <a:endCxn id="11" idx="1"/>
          </p:cNvCxnSpPr>
          <p:nvPr/>
        </p:nvCxnSpPr>
        <p:spPr>
          <a:xfrm rot="16200000" flipH="1">
            <a:off x="1726651" y="4303105"/>
            <a:ext cx="779621" cy="2555660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3077" idx="0"/>
          </p:cNvCxnSpPr>
          <p:nvPr/>
        </p:nvCxnSpPr>
        <p:spPr>
          <a:xfrm>
            <a:off x="2299131" y="4696617"/>
            <a:ext cx="2923488" cy="195246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3076" idx="1"/>
          </p:cNvCxnSpPr>
          <p:nvPr/>
        </p:nvCxnSpPr>
        <p:spPr>
          <a:xfrm flipV="1">
            <a:off x="2299131" y="1765686"/>
            <a:ext cx="3608825" cy="1066414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78" idx="0"/>
            <a:endCxn id="3076" idx="1"/>
          </p:cNvCxnSpPr>
          <p:nvPr/>
        </p:nvCxnSpPr>
        <p:spPr>
          <a:xfrm flipV="1">
            <a:off x="961232" y="1765686"/>
            <a:ext cx="4946724" cy="159950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  <a:endCxn id="3076" idx="1"/>
          </p:cNvCxnSpPr>
          <p:nvPr/>
        </p:nvCxnSpPr>
        <p:spPr>
          <a:xfrm flipV="1">
            <a:off x="1833199" y="1765686"/>
            <a:ext cx="4074757" cy="2464999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3076" idx="1"/>
          </p:cNvCxnSpPr>
          <p:nvPr/>
        </p:nvCxnSpPr>
        <p:spPr>
          <a:xfrm flipV="1">
            <a:off x="838631" y="1765686"/>
            <a:ext cx="5069325" cy="2493575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0"/>
            <a:endCxn id="9" idx="1"/>
          </p:cNvCxnSpPr>
          <p:nvPr/>
        </p:nvCxnSpPr>
        <p:spPr>
          <a:xfrm flipV="1">
            <a:off x="1833199" y="3958689"/>
            <a:ext cx="5166385" cy="271996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  <a:endCxn id="10" idx="1"/>
          </p:cNvCxnSpPr>
          <p:nvPr/>
        </p:nvCxnSpPr>
        <p:spPr>
          <a:xfrm>
            <a:off x="838631" y="4259261"/>
            <a:ext cx="6764850" cy="116711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3074" idx="1"/>
          </p:cNvCxnSpPr>
          <p:nvPr/>
        </p:nvCxnSpPr>
        <p:spPr>
          <a:xfrm>
            <a:off x="2299131" y="2832100"/>
            <a:ext cx="5229441" cy="658779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3452779"/>
            <a:ext cx="771721" cy="1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572719" y="3174758"/>
            <a:ext cx="184573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in-kind or explicit </a:t>
            </a:r>
            <a:r>
              <a:rPr lang="en-US" b="1" dirty="0" smtClean="0"/>
              <a:t>contributions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services, kit, and operators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25043" y="1172557"/>
            <a:ext cx="3047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shared governance through a</a:t>
            </a:r>
            <a:br>
              <a:rPr lang="en-US" dirty="0" smtClean="0"/>
            </a:br>
            <a:r>
              <a:rPr lang="en-US" b="1" dirty="0" smtClean="0"/>
              <a:t>Policy Management Authority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3075" idx="2"/>
            <a:endCxn id="3079" idx="3"/>
          </p:cNvCxnSpPr>
          <p:nvPr/>
        </p:nvCxnSpPr>
        <p:spPr>
          <a:xfrm>
            <a:off x="7451107" y="2017794"/>
            <a:ext cx="20315" cy="862297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13892" y="3352257"/>
            <a:ext cx="218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trust by any and all</a:t>
            </a:r>
            <a:br>
              <a:rPr lang="en-US" dirty="0" smtClean="0"/>
            </a:br>
            <a:r>
              <a:rPr lang="en-US" b="1" dirty="0" smtClean="0"/>
              <a:t>global</a:t>
            </a:r>
            <a:r>
              <a:rPr lang="en-US" b="1" dirty="0"/>
              <a:t> </a:t>
            </a:r>
            <a:r>
              <a:rPr lang="en-US" b="1" dirty="0" smtClean="0"/>
              <a:t>relying parties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653229" y="1156682"/>
            <a:ext cx="384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non-discriminatory policy and practices</a:t>
            </a:r>
            <a:endParaRPr lang="en-US" i="1" dirty="0"/>
          </a:p>
        </p:txBody>
      </p:sp>
      <p:cxnSp>
        <p:nvCxnSpPr>
          <p:cNvPr id="52" name="Straight Arrow Connector 51"/>
          <p:cNvCxnSpPr>
            <a:stCxn id="3080" idx="1"/>
            <a:endCxn id="3079" idx="2"/>
          </p:cNvCxnSpPr>
          <p:nvPr/>
        </p:nvCxnSpPr>
        <p:spPr>
          <a:xfrm flipH="1" flipV="1">
            <a:off x="8350729" y="4021320"/>
            <a:ext cx="2370069" cy="8261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4917263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>
            <a:stCxn id="3081" idx="1"/>
            <a:endCxn id="3077" idx="3"/>
          </p:cNvCxnSpPr>
          <p:nvPr/>
        </p:nvCxnSpPr>
        <p:spPr>
          <a:xfrm flipH="1">
            <a:off x="5518686" y="5284270"/>
            <a:ext cx="5202112" cy="15962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07253" y="5334710"/>
            <a:ext cx="23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contact service by</a:t>
            </a:r>
            <a:br>
              <a:rPr lang="en-US" dirty="0" smtClean="0"/>
            </a:br>
            <a:r>
              <a:rPr lang="en-US" dirty="0" smtClean="0"/>
              <a:t>specific stakeholder</a:t>
            </a:r>
            <a:endParaRPr lang="en-US" dirty="0"/>
          </a:p>
        </p:txBody>
      </p:sp>
      <p:pic>
        <p:nvPicPr>
          <p:cNvPr id="8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5614034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traight Arrow Connector 88"/>
          <p:cNvCxnSpPr>
            <a:stCxn id="84" idx="1"/>
            <a:endCxn id="11" idx="3"/>
          </p:cNvCxnSpPr>
          <p:nvPr/>
        </p:nvCxnSpPr>
        <p:spPr>
          <a:xfrm flipH="1" flipV="1">
            <a:off x="3986425" y="5970746"/>
            <a:ext cx="6734373" cy="10295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7" name="Picture 10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55" y="1233298"/>
            <a:ext cx="841197" cy="3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9" name="Elbow Connector 3108"/>
          <p:cNvCxnSpPr>
            <a:stCxn id="3080" idx="0"/>
            <a:endCxn id="3075" idx="3"/>
          </p:cNvCxnSpPr>
          <p:nvPr/>
        </p:nvCxnSpPr>
        <p:spPr>
          <a:xfrm rot="16200000" flipV="1">
            <a:off x="8598253" y="944372"/>
            <a:ext cx="1729884" cy="3286929"/>
          </a:xfrm>
          <a:prstGeom prst="bentConnector2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1" name="Straight Arrow Connector 3110"/>
          <p:cNvCxnSpPr>
            <a:stCxn id="3107" idx="1"/>
            <a:endCxn id="3075" idx="3"/>
          </p:cNvCxnSpPr>
          <p:nvPr/>
        </p:nvCxnSpPr>
        <p:spPr>
          <a:xfrm flipH="1">
            <a:off x="7819730" y="1427996"/>
            <a:ext cx="3391625" cy="294899"/>
          </a:xfrm>
          <a:prstGeom prst="straightConnector1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4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17" y="2448942"/>
            <a:ext cx="1307877" cy="6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 rot="19800000">
            <a:off x="8749135" y="550719"/>
            <a:ext cx="1735282" cy="592282"/>
            <a:chOff x="9518073" y="1620982"/>
            <a:chExt cx="1735282" cy="592282"/>
          </a:xfrm>
        </p:grpSpPr>
        <p:sp>
          <p:nvSpPr>
            <p:cNvPr id="46" name="Rectangle 45"/>
            <p:cNvSpPr/>
            <p:nvPr/>
          </p:nvSpPr>
          <p:spPr>
            <a:xfrm>
              <a:off x="9518073" y="1620982"/>
              <a:ext cx="1735282" cy="592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b="1" dirty="0" smtClean="0">
                  <a:solidFill>
                    <a:srgbClr val="0C3959"/>
                  </a:solidFill>
                </a:rPr>
                <a:t>From</a:t>
              </a:r>
              <a:br>
                <a:rPr lang="en-US" sz="2000" b="1" dirty="0" smtClean="0">
                  <a:solidFill>
                    <a:srgbClr val="0C3959"/>
                  </a:solidFill>
                </a:rPr>
              </a:br>
              <a:r>
                <a:rPr lang="en-US" sz="2000" b="1" dirty="0" smtClean="0">
                  <a:solidFill>
                    <a:srgbClr val="0C3959"/>
                  </a:solidFill>
                </a:rPr>
                <a:t>AAI-TCB</a:t>
              </a:r>
              <a:endParaRPr lang="en-US" sz="2000" b="1" dirty="0">
                <a:solidFill>
                  <a:srgbClr val="0C3959"/>
                </a:solidFill>
              </a:endParaRPr>
            </a:p>
          </p:txBody>
        </p:sp>
        <p:pic>
          <p:nvPicPr>
            <p:cNvPr id="47" name="Picture 2" descr="H:\Home\davidg\Template\Logos\EGI-logo-large01-transp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983" y="1702072"/>
              <a:ext cx="592282" cy="44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3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7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Beyond just the ‘Nikhef Best Effort™’ service</a:t>
            </a:r>
          </a:p>
          <a:p>
            <a:r>
              <a:rPr lang="en-US" dirty="0" smtClean="0"/>
              <a:t>what is ‘the service’ in this context: Delegation Service &amp; WAYF</a:t>
            </a:r>
          </a:p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anywhere between a few </a:t>
            </a:r>
            <a:r>
              <a:rPr lang="en-US" dirty="0" err="1"/>
              <a:t>kEur</a:t>
            </a:r>
            <a:r>
              <a:rPr lang="en-US" dirty="0"/>
              <a:t> to well over 100+kEur cost per </a:t>
            </a:r>
            <a:r>
              <a:rPr lang="en-US" dirty="0" smtClean="0"/>
              <a:t>year </a:t>
            </a:r>
            <a:r>
              <a:rPr lang="en-US" dirty="0" smtClean="0">
                <a:sym typeface="Wingdings" panose="05000000000000000000" pitchFamily="2" charset="2"/>
              </a:rPr>
              <a:t>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Recuperation model</a:t>
            </a:r>
          </a:p>
          <a:p>
            <a:r>
              <a:rPr lang="en-US" dirty="0" smtClean="0"/>
              <a:t>Credential Management services from other (non-</a:t>
            </a:r>
            <a:r>
              <a:rPr lang="en-US" dirty="0" err="1" smtClean="0"/>
              <a:t>RCauth</a:t>
            </a:r>
            <a:r>
              <a:rPr lang="en-US" dirty="0" smtClean="0"/>
              <a:t>) sources, per-Infrastructure</a:t>
            </a:r>
          </a:p>
          <a:p>
            <a:r>
              <a:rPr lang="en-US" dirty="0" smtClean="0"/>
              <a:t>Delegation Service and RCauth.eu: free at point of use</a:t>
            </a:r>
          </a:p>
          <a:p>
            <a:r>
              <a:rPr lang="en-US" dirty="0" smtClean="0"/>
              <a:t>funded via in-kind contributions by the major e-Infrastructures</a:t>
            </a:r>
            <a:endParaRPr lang="en-US" dirty="0"/>
          </a:p>
          <a:p>
            <a:r>
              <a:rPr lang="en-US" dirty="0" smtClean="0"/>
              <a:t>distributed H/A setup, leveraging existing capabilities and some additional person effort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F6791C"/>
                </a:solidFill>
                <a:sym typeface="Wingdings" panose="05000000000000000000" pitchFamily="2" charset="2"/>
              </a:rPr>
              <a:t>EOSC </a:t>
            </a:r>
            <a:r>
              <a:rPr lang="en-US" b="1" dirty="0">
                <a:solidFill>
                  <a:srgbClr val="F6791C"/>
                </a:solidFill>
                <a:sym typeface="Wingdings" panose="05000000000000000000" pitchFamily="2" charset="2"/>
              </a:rPr>
              <a:t>Hub Consortium picked </a:t>
            </a:r>
            <a:r>
              <a:rPr lang="en-US" b="1" dirty="0" smtClean="0">
                <a:solidFill>
                  <a:srgbClr val="F6791C"/>
                </a:solidFill>
                <a:sym typeface="Wingdings" panose="05000000000000000000" pitchFamily="2" charset="2"/>
              </a:rPr>
              <a:t>middle ground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contribute </a:t>
            </a:r>
            <a:r>
              <a:rPr lang="en-US" dirty="0">
                <a:sym typeface="Wingdings" panose="05000000000000000000" pitchFamily="2" charset="2"/>
              </a:rPr>
              <a:t>effort and some hardware resources to the joint pan-European </a:t>
            </a:r>
            <a:r>
              <a:rPr lang="en-US" dirty="0" smtClean="0">
                <a:sym typeface="Wingdings" panose="05000000000000000000" pitchFamily="2" charset="2"/>
              </a:rPr>
              <a:t>pool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help </a:t>
            </a:r>
            <a:r>
              <a:rPr lang="en-US" dirty="0">
                <a:sym typeface="Wingdings" panose="05000000000000000000" pitchFamily="2" charset="2"/>
              </a:rPr>
              <a:t>steer the </a:t>
            </a:r>
            <a:r>
              <a:rPr lang="en-US" dirty="0" smtClean="0">
                <a:sym typeface="Wingdings" panose="05000000000000000000" pitchFamily="2" charset="2"/>
              </a:rPr>
              <a:t>development through joint, independent, management body (PMA)</a:t>
            </a:r>
            <a:endParaRPr lang="en-US" dirty="0"/>
          </a:p>
          <a:p>
            <a:r>
              <a:rPr lang="en-US" dirty="0" smtClean="0"/>
              <a:t>partners with existing security operations expertise: GRNET, STFC, FZJ + SURF/Nikhef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RCauth.eu: operator distribution and support plans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19800000">
            <a:off x="8749135" y="550719"/>
            <a:ext cx="1735282" cy="592282"/>
            <a:chOff x="9518073" y="1620982"/>
            <a:chExt cx="1735282" cy="592282"/>
          </a:xfrm>
        </p:grpSpPr>
        <p:sp>
          <p:nvSpPr>
            <p:cNvPr id="5" name="Rectangle 4"/>
            <p:cNvSpPr/>
            <p:nvPr/>
          </p:nvSpPr>
          <p:spPr>
            <a:xfrm>
              <a:off x="9518073" y="1620982"/>
              <a:ext cx="1735282" cy="592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b="1" dirty="0" smtClean="0">
                  <a:solidFill>
                    <a:srgbClr val="0C3959"/>
                  </a:solidFill>
                </a:rPr>
                <a:t>From</a:t>
              </a:r>
              <a:br>
                <a:rPr lang="en-US" sz="2000" b="1" dirty="0" smtClean="0">
                  <a:solidFill>
                    <a:srgbClr val="0C3959"/>
                  </a:solidFill>
                </a:rPr>
              </a:br>
              <a:r>
                <a:rPr lang="en-US" sz="2000" b="1" dirty="0" smtClean="0">
                  <a:solidFill>
                    <a:srgbClr val="0C3959"/>
                  </a:solidFill>
                </a:rPr>
                <a:t>AAI-TCB</a:t>
              </a:r>
              <a:endParaRPr lang="en-US" sz="2000" b="1" dirty="0">
                <a:solidFill>
                  <a:srgbClr val="0C3959"/>
                </a:solidFill>
              </a:endParaRPr>
            </a:p>
          </p:txBody>
        </p:sp>
        <p:pic>
          <p:nvPicPr>
            <p:cNvPr id="6" name="Picture 2" descr="H:\Home\davidg\Template\Logos\EGI-logo-large01-transp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983" y="1702072"/>
              <a:ext cx="592282" cy="44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 flipH="1">
            <a:off x="4425351" y="1537147"/>
            <a:ext cx="215660" cy="69012"/>
          </a:xfrm>
          <a:prstGeom prst="line">
            <a:avLst/>
          </a:prstGeom>
          <a:ln w="19050"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4"/>
            <a:ext cx="10909300" cy="2072794"/>
          </a:xfrm>
          <a:ln>
            <a:solidFill>
              <a:srgbClr val="0C395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 Research and generic e-Infrastructures</a:t>
            </a:r>
          </a:p>
          <a:p>
            <a:r>
              <a:rPr lang="en-US" dirty="0" smtClean="0"/>
              <a:t>Following the AARC </a:t>
            </a:r>
            <a:r>
              <a:rPr lang="en-US" dirty="0" err="1" smtClean="0"/>
              <a:t>BluePrint</a:t>
            </a:r>
            <a:r>
              <a:rPr lang="en-US" dirty="0" smtClean="0"/>
              <a:t> and the intent of the FIM4R group – make it easier for users</a:t>
            </a:r>
          </a:p>
          <a:p>
            <a:r>
              <a:rPr lang="en-US" dirty="0" smtClean="0"/>
              <a:t>Support GEANT DP </a:t>
            </a:r>
            <a:r>
              <a:rPr lang="en-US" dirty="0" err="1" smtClean="0"/>
              <a:t>CoCo</a:t>
            </a:r>
            <a:r>
              <a:rPr lang="en-US" dirty="0" smtClean="0"/>
              <a:t> when possible + R&amp;S – ease the liability on IdPs to give you data</a:t>
            </a:r>
          </a:p>
          <a:p>
            <a:r>
              <a:rPr lang="en-US" dirty="0" smtClean="0"/>
              <a:t>Joint Sirtfi – and help the R&amp;E security stance</a:t>
            </a:r>
          </a:p>
          <a:p>
            <a:r>
              <a:rPr lang="en-US" dirty="0" smtClean="0"/>
              <a:t>Apply homogeneous policy mapping frameworks inside your Infrastructure: ‘</a:t>
            </a:r>
            <a:r>
              <a:rPr lang="en-US" dirty="0" err="1" smtClean="0"/>
              <a:t>Snctfi</a:t>
            </a:r>
            <a:r>
              <a:rPr lang="en-US" dirty="0" smtClean="0"/>
              <a:t>’!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</a:t>
            </a:r>
            <a:r>
              <a:rPr lang="en-US" dirty="0" smtClean="0">
                <a:solidFill>
                  <a:srgbClr val="ED7D31"/>
                </a:solidFill>
              </a:rPr>
              <a:t>Recommendations </a:t>
            </a:r>
            <a:r>
              <a:rPr lang="en-US" dirty="0" smtClean="0"/>
              <a:t>in one place – </a:t>
            </a:r>
            <a:r>
              <a:rPr lang="en-US" dirty="0" smtClean="0">
                <a:solidFill>
                  <a:srgbClr val="ED7D31"/>
                </a:solidFill>
              </a:rPr>
              <a:t>for Infrastructures &amp; Federations</a:t>
            </a:r>
            <a:endParaRPr lang="en-US" dirty="0">
              <a:solidFill>
                <a:srgbClr val="ED7D3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0647" y="3649132"/>
            <a:ext cx="10909300" cy="2072794"/>
          </a:xfrm>
          <a:prstGeom prst="rect">
            <a:avLst/>
          </a:prstGeom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For Federations, REFEDS, and eduGAIN</a:t>
            </a:r>
          </a:p>
          <a:p>
            <a:r>
              <a:rPr lang="en-US" dirty="0" smtClean="0"/>
              <a:t>Support an omnidirectional, non-reassigned ID for users that is standard everywhere</a:t>
            </a:r>
          </a:p>
          <a:p>
            <a:r>
              <a:rPr lang="en-US" dirty="0" smtClean="0"/>
              <a:t>Don’t filter authentication to only services you know about: allow meta-data to flow</a:t>
            </a:r>
          </a:p>
          <a:p>
            <a:r>
              <a:rPr lang="en-US" dirty="0" smtClean="0"/>
              <a:t>Support attribute release through R&amp;S, and collaborate in Sirtfi</a:t>
            </a:r>
          </a:p>
          <a:p>
            <a:r>
              <a:rPr lang="en-US" dirty="0" smtClean="0"/>
              <a:t>Help eduGAIN operate a support desk to help international research and collaboration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30647" y="5817368"/>
            <a:ext cx="10909300" cy="396396"/>
          </a:xfrm>
          <a:prstGeom prst="rect">
            <a:avLst/>
          </a:prstGeom>
          <a:solidFill>
            <a:srgbClr val="ED7D31"/>
          </a:solidFill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Recommendations go to REFEDS, eduGAIN – and the Infrastructures through FIM4R &amp; IGTF</a:t>
            </a:r>
          </a:p>
        </p:txBody>
      </p:sp>
    </p:spTree>
    <p:extLst>
      <p:ext uri="{BB962C8B-B14F-4D97-AF65-F5344CB8AC3E}">
        <p14:creationId xmlns:p14="http://schemas.microsoft.com/office/powerpoint/2010/main" val="40955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155178" cy="9889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Guest IdPs are critical to almost all collaboration use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ED7D31"/>
                </a:solidFill>
              </a:rPr>
              <a:t> Collaboration does not end at the door of the university!</a:t>
            </a:r>
            <a:endParaRPr lang="en-US" i="1" dirty="0">
              <a:solidFill>
                <a:srgbClr val="ED7D3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‘guest’ IdPs – serving users beyond academia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80" y="1503680"/>
            <a:ext cx="3679190" cy="367919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70" y="3819852"/>
            <a:ext cx="3885565" cy="252283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7760" y="6444288"/>
            <a:ext cx="72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C3959"/>
                </a:solidFill>
              </a:rPr>
              <a:t>https://wiki.geant.org/display/AARC/Sustainability+models+for+Guest+IdPs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092" y="2526376"/>
            <a:ext cx="6801889" cy="1938992"/>
          </a:xfrm>
          <a:prstGeom prst="rect">
            <a:avLst/>
          </a:prstGeom>
          <a:noFill/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C3959"/>
                </a:solidFill>
              </a:rPr>
              <a:t>Model study: too often ‘guest’ IdPs have faded – </a:t>
            </a:r>
            <a:br>
              <a:rPr lang="en-US" sz="2400" dirty="0" smtClean="0">
                <a:solidFill>
                  <a:srgbClr val="0C3959"/>
                </a:solidFill>
              </a:rPr>
            </a:br>
            <a:r>
              <a:rPr lang="en-US" sz="2400" dirty="0" smtClean="0">
                <a:solidFill>
                  <a:srgbClr val="0C3959"/>
                </a:solidFill>
              </a:rPr>
              <a:t>sustainable elements extracted: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C3959"/>
                </a:solidFill>
              </a:rPr>
              <a:t>Use established, long-lived, institutional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C3959"/>
                </a:solidFill>
              </a:rPr>
              <a:t>Ensure funding beyond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C3959"/>
                </a:solidFill>
              </a:rPr>
              <a:t>Framework needed for ‘non-trivial’ communities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092" y="4998027"/>
            <a:ext cx="680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C3959"/>
                </a:solidFill>
              </a:rPr>
              <a:t>As collaboration moves to meeting at least </a:t>
            </a:r>
            <a:r>
              <a:rPr lang="en-US" sz="2400" b="1" i="1" dirty="0" smtClean="0">
                <a:solidFill>
                  <a:srgbClr val="0C3959"/>
                </a:solidFill>
              </a:rPr>
              <a:t>baseline assurance</a:t>
            </a:r>
            <a:r>
              <a:rPr lang="en-US" sz="2400" i="1" dirty="0" smtClean="0">
                <a:solidFill>
                  <a:srgbClr val="0C3959"/>
                </a:solidFill>
              </a:rPr>
              <a:t>, cheap-and-cheerful guest IdPs will fail</a:t>
            </a:r>
          </a:p>
        </p:txBody>
      </p:sp>
    </p:spTree>
    <p:extLst>
      <p:ext uri="{BB962C8B-B14F-4D97-AF65-F5344CB8AC3E}">
        <p14:creationId xmlns:p14="http://schemas.microsoft.com/office/powerpoint/2010/main" val="1645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 in sustainability development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49849"/>
              </p:ext>
            </p:extLst>
          </p:nvPr>
        </p:nvGraphicFramePr>
        <p:xfrm>
          <a:off x="477520" y="1371600"/>
          <a:ext cx="11145519" cy="4422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/>
                <a:gridCol w="518160"/>
                <a:gridCol w="5293359"/>
              </a:tblGrid>
              <a:tr h="788527">
                <a:tc>
                  <a:txBody>
                    <a:bodyPr/>
                    <a:lstStyle/>
                    <a:p>
                      <a:r>
                        <a:rPr lang="en-GB" sz="2200" b="0" noProof="0" dirty="0" smtClean="0">
                          <a:solidFill>
                            <a:srgbClr val="0C3959"/>
                          </a:solidFill>
                        </a:rPr>
                        <a:t>Template for sustainability analysis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Concrete future plans for SA1 pilot results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33681">
                <a:tc>
                  <a:txBody>
                    <a:bodyPr/>
                    <a:lstStyle/>
                    <a:p>
                      <a:r>
                        <a:rPr lang="en-GB" sz="2200" noProof="0" dirty="0" err="1" smtClean="0">
                          <a:solidFill>
                            <a:srgbClr val="0C3959"/>
                          </a:solidFill>
                        </a:rPr>
                        <a:t>RCauth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 sustainability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model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Adoption as baseline service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by major Research and e-Infrastructures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33681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Recommendations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for Infrastructures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Better attribute release by federations and increased usability by researchers</a:t>
                      </a: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883411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Recommendations for federations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Increased adoption of R&amp;S and Sirtfi allows research SPs like CERN and EGI to join</a:t>
                      </a: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883411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Model study for guest IdPs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Improve planning and expectations of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‘cheap-and-cheerful’ project-based IdPs</a:t>
                      </a: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4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Development of scalable </a:t>
            </a:r>
            <a:r>
              <a:rPr lang="en-US" sz="3600" b="1" dirty="0">
                <a:solidFill>
                  <a:srgbClr val="F57A1E"/>
                </a:solidFill>
              </a:rPr>
              <a:t>policy negotiation mechanisms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7255"/>
            <a:ext cx="3313593" cy="224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41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724" y="50012"/>
            <a:ext cx="9612087" cy="1081082"/>
          </a:xfrm>
        </p:spPr>
        <p:txBody>
          <a:bodyPr/>
          <a:lstStyle/>
          <a:p>
            <a:r>
              <a:rPr lang="en-GB" dirty="0" smtClean="0"/>
              <a:t>Activity Structure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409798" y="1648159"/>
            <a:ext cx="1727116" cy="2713242"/>
          </a:xfrm>
          <a:custGeom>
            <a:avLst/>
            <a:gdLst>
              <a:gd name="connsiteX0" fmla="*/ 0 w 3599545"/>
              <a:gd name="connsiteY0" fmla="*/ 0 h 1124857"/>
              <a:gd name="connsiteX1" fmla="*/ 3599545 w 3599545"/>
              <a:gd name="connsiteY1" fmla="*/ 0 h 1124857"/>
              <a:gd name="connsiteX2" fmla="*/ 3599545 w 3599545"/>
              <a:gd name="connsiteY2" fmla="*/ 1124857 h 1124857"/>
              <a:gd name="connsiteX3" fmla="*/ 0 w 3599545"/>
              <a:gd name="connsiteY3" fmla="*/ 1124857 h 1124857"/>
              <a:gd name="connsiteX4" fmla="*/ 0 w 3599545"/>
              <a:gd name="connsiteY4" fmla="*/ 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545" h="1124857">
                <a:moveTo>
                  <a:pt x="0" y="0"/>
                </a:moveTo>
                <a:lnTo>
                  <a:pt x="3599545" y="0"/>
                </a:lnTo>
                <a:lnTo>
                  <a:pt x="3599545" y="1124857"/>
                </a:lnTo>
                <a:lnTo>
                  <a:pt x="0" y="11248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rgbClr val="0C3959"/>
              </a:gs>
            </a:gsLst>
            <a:lin ang="5400000" scaled="1"/>
          </a:gradFill>
          <a:ln w="28575" cmpd="sng"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1904" tIns="64770" rIns="64770" bIns="64770" numCol="1" spcCol="1270" anchor="t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FFFFFF"/>
              </a:solidFill>
              <a:latin typeface="Gill Sans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906" y="1823946"/>
            <a:ext cx="17271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  <a:latin typeface="+mn-lt"/>
                <a:cs typeface="Gill Sans Light"/>
              </a:rPr>
              <a:t>Activity </a:t>
            </a:r>
            <a:r>
              <a:rPr lang="en-GB" b="1" dirty="0" smtClean="0">
                <a:solidFill>
                  <a:schemeClr val="bg1"/>
                </a:solidFill>
                <a:latin typeface="+mn-lt"/>
                <a:cs typeface="Gill Sans Light"/>
              </a:rPr>
              <a:t>Lead</a:t>
            </a:r>
            <a:endParaRPr lang="es-ES_tradnl" b="1" dirty="0">
              <a:solidFill>
                <a:schemeClr val="bg1"/>
              </a:solidFill>
              <a:latin typeface="+mn-lt"/>
              <a:cs typeface="Gill San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6" y="2490999"/>
            <a:ext cx="773134" cy="1159701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62906" y="3848953"/>
            <a:ext cx="172711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 smtClean="0">
                <a:solidFill>
                  <a:srgbClr val="002060"/>
                </a:solidFill>
                <a:cs typeface="Gill Sans Light"/>
              </a:rPr>
              <a:t>David </a:t>
            </a:r>
            <a:r>
              <a:rPr lang="en-GB" sz="1400" b="1" dirty="0" err="1" smtClean="0">
                <a:solidFill>
                  <a:srgbClr val="002060"/>
                </a:solidFill>
                <a:cs typeface="Gill Sans Light"/>
              </a:rPr>
              <a:t>Groep</a:t>
            </a:r>
            <a:endParaRPr lang="en-GB" sz="1400" b="1" dirty="0" smtClean="0">
              <a:solidFill>
                <a:srgbClr val="002060"/>
              </a:solidFill>
              <a:cs typeface="Gill Sans Light"/>
            </a:endParaRPr>
          </a:p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dirty="0" smtClean="0">
                <a:solidFill>
                  <a:srgbClr val="002060"/>
                </a:solidFill>
                <a:cs typeface="Gill Sans Light"/>
              </a:rPr>
              <a:t>Nikhef (FOM)</a:t>
            </a:r>
            <a:endParaRPr lang="en-GB" sz="1400" dirty="0">
              <a:solidFill>
                <a:srgbClr val="002060"/>
              </a:solidFill>
              <a:cs typeface="Gill Sans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889402"/>
            <a:ext cx="140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Partners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184031" y="4993135"/>
            <a:ext cx="10855569" cy="0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321492" y="1648159"/>
            <a:ext cx="1727116" cy="2713242"/>
          </a:xfrm>
          <a:custGeom>
            <a:avLst/>
            <a:gdLst>
              <a:gd name="connsiteX0" fmla="*/ 0 w 3599545"/>
              <a:gd name="connsiteY0" fmla="*/ 0 h 1124857"/>
              <a:gd name="connsiteX1" fmla="*/ 3599545 w 3599545"/>
              <a:gd name="connsiteY1" fmla="*/ 0 h 1124857"/>
              <a:gd name="connsiteX2" fmla="*/ 3599545 w 3599545"/>
              <a:gd name="connsiteY2" fmla="*/ 1124857 h 1124857"/>
              <a:gd name="connsiteX3" fmla="*/ 0 w 3599545"/>
              <a:gd name="connsiteY3" fmla="*/ 1124857 h 1124857"/>
              <a:gd name="connsiteX4" fmla="*/ 0 w 3599545"/>
              <a:gd name="connsiteY4" fmla="*/ 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545" h="1124857">
                <a:moveTo>
                  <a:pt x="0" y="0"/>
                </a:moveTo>
                <a:lnTo>
                  <a:pt x="3599545" y="0"/>
                </a:lnTo>
                <a:lnTo>
                  <a:pt x="3599545" y="1124857"/>
                </a:lnTo>
                <a:lnTo>
                  <a:pt x="0" y="11248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rgbClr val="0C3959"/>
              </a:gs>
            </a:gsLst>
            <a:lin ang="5400000" scaled="1"/>
          </a:gradFill>
          <a:ln w="28575" cmpd="sng"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1904" tIns="64770" rIns="64770" bIns="64770" numCol="1" spcCol="1270" anchor="t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FFFFFF"/>
              </a:solidFill>
              <a:latin typeface="Gill Sans"/>
              <a:cs typeface="Gill Sans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4600" y="1823946"/>
            <a:ext cx="17271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b="1" dirty="0" smtClean="0">
                <a:solidFill>
                  <a:schemeClr val="bg1"/>
                </a:solidFill>
                <a:latin typeface="+mn-lt"/>
                <a:cs typeface="Gill Sans Light"/>
              </a:rPr>
              <a:t>Assurance Profiles</a:t>
            </a:r>
            <a:endParaRPr lang="es-ES_tradnl" b="1" dirty="0">
              <a:solidFill>
                <a:schemeClr val="bg1"/>
              </a:solidFill>
              <a:latin typeface="+mn-lt"/>
              <a:cs typeface="Gill Sans Ligh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40" y="2582464"/>
            <a:ext cx="773134" cy="976771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sp>
        <p:nvSpPr>
          <p:cNvPr id="35" name="TextBox 34"/>
          <p:cNvSpPr txBox="1"/>
          <p:nvPr/>
        </p:nvSpPr>
        <p:spPr>
          <a:xfrm>
            <a:off x="2274600" y="3848953"/>
            <a:ext cx="172711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 smtClean="0">
                <a:solidFill>
                  <a:srgbClr val="002060"/>
                </a:solidFill>
                <a:cs typeface="Gill Sans Light"/>
              </a:rPr>
              <a:t>Mikael Linden</a:t>
            </a:r>
          </a:p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dirty="0" smtClean="0">
                <a:solidFill>
                  <a:srgbClr val="002060"/>
                </a:solidFill>
                <a:cs typeface="Gill Sans Light"/>
              </a:rPr>
              <a:t>CSC</a:t>
            </a:r>
            <a:endParaRPr lang="en-GB" sz="1400" dirty="0">
              <a:solidFill>
                <a:srgbClr val="002060"/>
              </a:solidFill>
              <a:cs typeface="Gill Sans Light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222590" y="1648159"/>
            <a:ext cx="1727116" cy="2713242"/>
          </a:xfrm>
          <a:custGeom>
            <a:avLst/>
            <a:gdLst>
              <a:gd name="connsiteX0" fmla="*/ 0 w 3599545"/>
              <a:gd name="connsiteY0" fmla="*/ 0 h 1124857"/>
              <a:gd name="connsiteX1" fmla="*/ 3599545 w 3599545"/>
              <a:gd name="connsiteY1" fmla="*/ 0 h 1124857"/>
              <a:gd name="connsiteX2" fmla="*/ 3599545 w 3599545"/>
              <a:gd name="connsiteY2" fmla="*/ 1124857 h 1124857"/>
              <a:gd name="connsiteX3" fmla="*/ 0 w 3599545"/>
              <a:gd name="connsiteY3" fmla="*/ 1124857 h 1124857"/>
              <a:gd name="connsiteX4" fmla="*/ 0 w 3599545"/>
              <a:gd name="connsiteY4" fmla="*/ 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545" h="1124857">
                <a:moveTo>
                  <a:pt x="0" y="0"/>
                </a:moveTo>
                <a:lnTo>
                  <a:pt x="3599545" y="0"/>
                </a:lnTo>
                <a:lnTo>
                  <a:pt x="3599545" y="1124857"/>
                </a:lnTo>
                <a:lnTo>
                  <a:pt x="0" y="11248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rgbClr val="0C3959"/>
              </a:gs>
            </a:gsLst>
            <a:lin ang="5400000" scaled="1"/>
          </a:gradFill>
          <a:ln w="28575" cmpd="sng"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1904" tIns="64770" rIns="64770" bIns="64770" numCol="1" spcCol="1270" anchor="t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FFFFFF"/>
              </a:solidFill>
              <a:latin typeface="Gill Sans"/>
              <a:cs typeface="Gill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5698" y="1823946"/>
            <a:ext cx="17271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b="1" dirty="0" smtClean="0">
                <a:solidFill>
                  <a:schemeClr val="bg1"/>
                </a:solidFill>
                <a:latin typeface="+mn-lt"/>
                <a:cs typeface="Gill Sans Light"/>
              </a:rPr>
              <a:t>Incident Response Trust</a:t>
            </a:r>
            <a:endParaRPr lang="es-ES_tradnl" b="1" dirty="0">
              <a:solidFill>
                <a:schemeClr val="bg1"/>
              </a:solidFill>
              <a:latin typeface="+mn-lt"/>
              <a:cs typeface="Gill Sans Ligh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73" y="2557511"/>
            <a:ext cx="930949" cy="99160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sp>
        <p:nvSpPr>
          <p:cNvPr id="39" name="TextBox 38"/>
          <p:cNvSpPr txBox="1"/>
          <p:nvPr/>
        </p:nvSpPr>
        <p:spPr>
          <a:xfrm>
            <a:off x="4175698" y="3848953"/>
            <a:ext cx="172711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 smtClean="0">
                <a:solidFill>
                  <a:srgbClr val="002060"/>
                </a:solidFill>
                <a:cs typeface="Gill Sans Light"/>
              </a:rPr>
              <a:t>Hannah Short</a:t>
            </a:r>
          </a:p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dirty="0" smtClean="0">
                <a:solidFill>
                  <a:srgbClr val="002060"/>
                </a:solidFill>
                <a:cs typeface="Gill Sans Light"/>
              </a:rPr>
              <a:t>CERN</a:t>
            </a:r>
            <a:endParaRPr lang="en-GB" sz="1400" dirty="0">
              <a:solidFill>
                <a:srgbClr val="002060"/>
              </a:solidFill>
              <a:cs typeface="Gill Sans Light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140667" y="1648158"/>
            <a:ext cx="1727116" cy="2713243"/>
          </a:xfrm>
          <a:custGeom>
            <a:avLst/>
            <a:gdLst>
              <a:gd name="connsiteX0" fmla="*/ 0 w 3599545"/>
              <a:gd name="connsiteY0" fmla="*/ 0 h 1124857"/>
              <a:gd name="connsiteX1" fmla="*/ 3599545 w 3599545"/>
              <a:gd name="connsiteY1" fmla="*/ 0 h 1124857"/>
              <a:gd name="connsiteX2" fmla="*/ 3599545 w 3599545"/>
              <a:gd name="connsiteY2" fmla="*/ 1124857 h 1124857"/>
              <a:gd name="connsiteX3" fmla="*/ 0 w 3599545"/>
              <a:gd name="connsiteY3" fmla="*/ 1124857 h 1124857"/>
              <a:gd name="connsiteX4" fmla="*/ 0 w 3599545"/>
              <a:gd name="connsiteY4" fmla="*/ 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545" h="1124857">
                <a:moveTo>
                  <a:pt x="0" y="0"/>
                </a:moveTo>
                <a:lnTo>
                  <a:pt x="3599545" y="0"/>
                </a:lnTo>
                <a:lnTo>
                  <a:pt x="3599545" y="1124857"/>
                </a:lnTo>
                <a:lnTo>
                  <a:pt x="0" y="11248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rgbClr val="0C3959"/>
              </a:gs>
            </a:gsLst>
            <a:lin ang="5400000" scaled="1"/>
          </a:gradFill>
          <a:ln w="28575" cmpd="sng"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1904" tIns="64770" rIns="64770" bIns="64770" numCol="1" spcCol="1270" anchor="t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FFFFFF"/>
              </a:solidFill>
              <a:latin typeface="Gill Sans"/>
              <a:cs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3775" y="1823945"/>
            <a:ext cx="17271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b="1" dirty="0" smtClean="0">
                <a:solidFill>
                  <a:schemeClr val="bg1"/>
                </a:solidFill>
                <a:latin typeface="+mn-lt"/>
                <a:cs typeface="Gill Sans Light"/>
              </a:rPr>
              <a:t>Service Models &amp; Sustainability</a:t>
            </a:r>
            <a:endParaRPr lang="es-ES_tradnl" b="1" dirty="0">
              <a:solidFill>
                <a:schemeClr val="bg1"/>
              </a:solidFill>
              <a:latin typeface="+mn-lt"/>
              <a:cs typeface="Gill Sans Ligh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2586351"/>
            <a:ext cx="773134" cy="968994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sp>
        <p:nvSpPr>
          <p:cNvPr id="43" name="TextBox 42"/>
          <p:cNvSpPr txBox="1"/>
          <p:nvPr/>
        </p:nvSpPr>
        <p:spPr>
          <a:xfrm>
            <a:off x="6093775" y="3848952"/>
            <a:ext cx="172711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 smtClean="0">
                <a:solidFill>
                  <a:srgbClr val="002060"/>
                </a:solidFill>
                <a:cs typeface="Gill Sans Light"/>
              </a:rPr>
              <a:t>Peter </a:t>
            </a:r>
            <a:r>
              <a:rPr lang="en-GB" sz="1400" b="1" dirty="0" err="1" smtClean="0">
                <a:solidFill>
                  <a:srgbClr val="002060"/>
                </a:solidFill>
                <a:cs typeface="Gill Sans Light"/>
              </a:rPr>
              <a:t>Gietz</a:t>
            </a:r>
            <a:endParaRPr lang="en-GB" sz="1400" b="1" dirty="0" smtClean="0">
              <a:solidFill>
                <a:srgbClr val="002060"/>
              </a:solidFill>
              <a:cs typeface="Gill Sans Light"/>
            </a:endParaRPr>
          </a:p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dirty="0" smtClean="0">
                <a:solidFill>
                  <a:srgbClr val="002060"/>
                </a:solidFill>
                <a:cs typeface="Gill Sans Light"/>
              </a:rPr>
              <a:t>DAASI GmbH</a:t>
            </a:r>
            <a:endParaRPr lang="en-GB" sz="1400" dirty="0">
              <a:solidFill>
                <a:srgbClr val="002060"/>
              </a:solidFill>
              <a:cs typeface="Gill Sans Light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8067075" y="1648159"/>
            <a:ext cx="1727116" cy="2713242"/>
          </a:xfrm>
          <a:custGeom>
            <a:avLst/>
            <a:gdLst>
              <a:gd name="connsiteX0" fmla="*/ 0 w 3599545"/>
              <a:gd name="connsiteY0" fmla="*/ 0 h 1124857"/>
              <a:gd name="connsiteX1" fmla="*/ 3599545 w 3599545"/>
              <a:gd name="connsiteY1" fmla="*/ 0 h 1124857"/>
              <a:gd name="connsiteX2" fmla="*/ 3599545 w 3599545"/>
              <a:gd name="connsiteY2" fmla="*/ 1124857 h 1124857"/>
              <a:gd name="connsiteX3" fmla="*/ 0 w 3599545"/>
              <a:gd name="connsiteY3" fmla="*/ 1124857 h 1124857"/>
              <a:gd name="connsiteX4" fmla="*/ 0 w 3599545"/>
              <a:gd name="connsiteY4" fmla="*/ 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545" h="1124857">
                <a:moveTo>
                  <a:pt x="0" y="0"/>
                </a:moveTo>
                <a:lnTo>
                  <a:pt x="3599545" y="0"/>
                </a:lnTo>
                <a:lnTo>
                  <a:pt x="3599545" y="1124857"/>
                </a:lnTo>
                <a:lnTo>
                  <a:pt x="0" y="11248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rgbClr val="0C3959"/>
              </a:gs>
            </a:gsLst>
            <a:lin ang="5400000" scaled="1"/>
          </a:gradFill>
          <a:ln w="28575" cmpd="sng"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1904" tIns="64770" rIns="64770" bIns="64770" numCol="1" spcCol="1270" anchor="t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FFFFFF"/>
              </a:solidFill>
              <a:latin typeface="Gill Sans"/>
              <a:cs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0183" y="1823946"/>
            <a:ext cx="17271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b="1" dirty="0" smtClean="0">
                <a:solidFill>
                  <a:schemeClr val="bg1"/>
                </a:solidFill>
                <a:latin typeface="+mn-lt"/>
                <a:cs typeface="Gill Sans Light"/>
              </a:rPr>
              <a:t>Scalable Policy Mechanisms</a:t>
            </a:r>
            <a:endParaRPr lang="es-ES_tradnl" b="1" dirty="0">
              <a:solidFill>
                <a:schemeClr val="bg1"/>
              </a:solidFill>
              <a:latin typeface="+mn-lt"/>
              <a:cs typeface="Gill Sans Ligh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07" y="2582464"/>
            <a:ext cx="638378" cy="947694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sp>
        <p:nvSpPr>
          <p:cNvPr id="47" name="TextBox 46"/>
          <p:cNvSpPr txBox="1"/>
          <p:nvPr/>
        </p:nvSpPr>
        <p:spPr>
          <a:xfrm>
            <a:off x="8020183" y="3848953"/>
            <a:ext cx="172711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 smtClean="0">
                <a:solidFill>
                  <a:srgbClr val="002060"/>
                </a:solidFill>
                <a:cs typeface="Gill Sans Light"/>
              </a:rPr>
              <a:t>David Kelsey</a:t>
            </a:r>
          </a:p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dirty="0" smtClean="0">
                <a:solidFill>
                  <a:srgbClr val="002060"/>
                </a:solidFill>
                <a:cs typeface="Gill Sans Light"/>
              </a:rPr>
              <a:t>STFC-RAL</a:t>
            </a:r>
            <a:endParaRPr lang="en-GB" sz="1400" dirty="0">
              <a:solidFill>
                <a:srgbClr val="002060"/>
              </a:solidFill>
              <a:cs typeface="Gill Sans Light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946591" y="1648159"/>
            <a:ext cx="1727116" cy="2713242"/>
          </a:xfrm>
          <a:custGeom>
            <a:avLst/>
            <a:gdLst>
              <a:gd name="connsiteX0" fmla="*/ 0 w 3599545"/>
              <a:gd name="connsiteY0" fmla="*/ 0 h 1124857"/>
              <a:gd name="connsiteX1" fmla="*/ 3599545 w 3599545"/>
              <a:gd name="connsiteY1" fmla="*/ 0 h 1124857"/>
              <a:gd name="connsiteX2" fmla="*/ 3599545 w 3599545"/>
              <a:gd name="connsiteY2" fmla="*/ 1124857 h 1124857"/>
              <a:gd name="connsiteX3" fmla="*/ 0 w 3599545"/>
              <a:gd name="connsiteY3" fmla="*/ 1124857 h 1124857"/>
              <a:gd name="connsiteX4" fmla="*/ 0 w 3599545"/>
              <a:gd name="connsiteY4" fmla="*/ 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545" h="1124857">
                <a:moveTo>
                  <a:pt x="0" y="0"/>
                </a:moveTo>
                <a:lnTo>
                  <a:pt x="3599545" y="0"/>
                </a:lnTo>
                <a:lnTo>
                  <a:pt x="3599545" y="1124857"/>
                </a:lnTo>
                <a:lnTo>
                  <a:pt x="0" y="11248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rgbClr val="0C3959"/>
              </a:gs>
            </a:gsLst>
            <a:lin ang="5400000" scaled="1"/>
          </a:gradFill>
          <a:ln w="28575" cmpd="sng"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1904" tIns="64770" rIns="64770" bIns="64770" numCol="1" spcCol="1270" anchor="t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FFFFFF"/>
              </a:solidFill>
              <a:latin typeface="Gill Sans"/>
              <a:cs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899699" y="1823946"/>
            <a:ext cx="17271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s-ES_tradnl" b="1" dirty="0" err="1" smtClean="0">
                <a:solidFill>
                  <a:schemeClr val="bg1"/>
                </a:solidFill>
                <a:latin typeface="+mn-lt"/>
                <a:cs typeface="Gill Sans Light"/>
              </a:rPr>
              <a:t>Accounting</a:t>
            </a:r>
            <a:r>
              <a:rPr lang="es-ES_tradnl" b="1" dirty="0" smtClean="0">
                <a:solidFill>
                  <a:schemeClr val="bg1"/>
                </a:solidFill>
                <a:latin typeface="+mn-lt"/>
                <a:cs typeface="Gill Sans Light"/>
              </a:rPr>
              <a:t> and Data </a:t>
            </a:r>
            <a:r>
              <a:rPr lang="es-ES_tradnl" b="1" dirty="0" err="1" smtClean="0">
                <a:solidFill>
                  <a:schemeClr val="bg1"/>
                </a:solidFill>
                <a:latin typeface="+mn-lt"/>
                <a:cs typeface="Gill Sans Light"/>
              </a:rPr>
              <a:t>Processing</a:t>
            </a:r>
            <a:endParaRPr lang="es-ES_tradnl" b="1" dirty="0">
              <a:solidFill>
                <a:schemeClr val="bg1"/>
              </a:solidFill>
              <a:latin typeface="+mn-lt"/>
              <a:cs typeface="Gill Sans Ligh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39" y="2611541"/>
            <a:ext cx="773134" cy="918616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sp>
        <p:nvSpPr>
          <p:cNvPr id="51" name="TextBox 50"/>
          <p:cNvSpPr txBox="1"/>
          <p:nvPr/>
        </p:nvSpPr>
        <p:spPr>
          <a:xfrm>
            <a:off x="9899699" y="3848953"/>
            <a:ext cx="172711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 err="1" smtClean="0">
                <a:solidFill>
                  <a:srgbClr val="002060"/>
                </a:solidFill>
                <a:cs typeface="Gill Sans Light"/>
              </a:rPr>
              <a:t>Uros</a:t>
            </a:r>
            <a:r>
              <a:rPr lang="en-GB" sz="1400" b="1" dirty="0">
                <a:solidFill>
                  <a:srgbClr val="002060"/>
                </a:solidFill>
                <a:cs typeface="Gill Sans Light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cs typeface="Gill Sans Light"/>
              </a:rPr>
              <a:t>Stevanovic</a:t>
            </a:r>
            <a:endParaRPr lang="en-GB" sz="1400" b="1" dirty="0" smtClean="0">
              <a:solidFill>
                <a:srgbClr val="002060"/>
              </a:solidFill>
              <a:cs typeface="Gill Sans Light"/>
            </a:endParaRPr>
          </a:p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dirty="0" smtClean="0">
                <a:solidFill>
                  <a:srgbClr val="002060"/>
                </a:solidFill>
                <a:cs typeface="Gill Sans Light"/>
              </a:rPr>
              <a:t>KIT</a:t>
            </a:r>
            <a:endParaRPr lang="en-GB" sz="1400" dirty="0">
              <a:solidFill>
                <a:srgbClr val="002060"/>
              </a:solidFill>
              <a:cs typeface="Gill Sans Light"/>
            </a:endParaRPr>
          </a:p>
        </p:txBody>
      </p:sp>
      <p:pic>
        <p:nvPicPr>
          <p:cNvPr id="1026" name="Picture 2" descr="H:\Home\davidg\Projects-misc\Terena\AARC\PR\Partner-logos\cern_logo_whit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33" y="5074117"/>
            <a:ext cx="1089450" cy="10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Home\davidg\Projects-misc\Terena\AARC\PR\Partner-logos\csc-logo-teksti-f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61" y="5042907"/>
            <a:ext cx="3804909" cy="7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Home\davidg\Projects-misc\Terena\AARC\PR\Partner-logos\daasi_logo_final_norm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115" y="5070785"/>
            <a:ext cx="1217886" cy="5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Home\davidg\Projects-misc\Terena\AARC\PR\Partner-logos\grnet_logo_en_1000x38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5" y="5086398"/>
            <a:ext cx="1628956" cy="6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Home\davidg\Projects-misc\Terena\AARC\PR\Partner-logos\kit_logo_en_farbe_positi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06" y="5732107"/>
            <a:ext cx="1251501" cy="5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Home\davidg\Projects-misc\Terena\AARC\PR\Partner-logos\Liber-strapline-blue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306" y="5123369"/>
            <a:ext cx="991644" cy="3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Home\davidg\Projects-misc\Terena\AARC\PR\Partner-logos\stfc-large-white-logo-2473_web_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80" y="5727466"/>
            <a:ext cx="2594990" cy="5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Home\davidg\Projects-misc\Terena\AARC\PR\Partner-logos\Logo_renater.svg.png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37" y="5475287"/>
            <a:ext cx="1580890" cy="7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Home\davidg\Projects-misc\Terena\AARC\PR\Partner-logos\SURFSARA-OK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012" y="5890804"/>
            <a:ext cx="1175083" cy="4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Home\davidg\Projects-misc\Terena\AARC\PR\Partner-logos\logo-nikhef-2015-compact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2" y="5496938"/>
            <a:ext cx="1244282" cy="5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315649" y="1274554"/>
            <a:ext cx="172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2000" b="1" dirty="0" smtClean="0">
                <a:solidFill>
                  <a:srgbClr val="002060"/>
                </a:solidFill>
                <a:cs typeface="Gill Sans Light"/>
              </a:rPr>
              <a:t>T1</a:t>
            </a:r>
            <a:endParaRPr lang="en-GB" sz="2000" dirty="0">
              <a:solidFill>
                <a:srgbClr val="002060"/>
              </a:solidFill>
              <a:cs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22590" y="1278826"/>
            <a:ext cx="172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2000" b="1" dirty="0" smtClean="0">
                <a:solidFill>
                  <a:srgbClr val="002060"/>
                </a:solidFill>
                <a:cs typeface="Gill Sans Light"/>
              </a:rPr>
              <a:t>T2</a:t>
            </a:r>
            <a:endParaRPr lang="en-GB" sz="2000" dirty="0">
              <a:solidFill>
                <a:srgbClr val="002060"/>
              </a:solidFill>
              <a:cs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40667" y="1274554"/>
            <a:ext cx="172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2000" b="1" dirty="0" smtClean="0">
                <a:solidFill>
                  <a:srgbClr val="002060"/>
                </a:solidFill>
                <a:cs typeface="Gill Sans Light"/>
              </a:rPr>
              <a:t>T3</a:t>
            </a:r>
            <a:endParaRPr lang="en-GB" sz="2000" dirty="0">
              <a:solidFill>
                <a:srgbClr val="002060"/>
              </a:solidFill>
              <a:cs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61232" y="1269409"/>
            <a:ext cx="172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2000" b="1" dirty="0" smtClean="0">
                <a:solidFill>
                  <a:srgbClr val="002060"/>
                </a:solidFill>
                <a:cs typeface="Gill Sans Light"/>
              </a:rPr>
              <a:t>T4</a:t>
            </a:r>
            <a:endParaRPr lang="en-GB" sz="2000" dirty="0">
              <a:solidFill>
                <a:srgbClr val="002060"/>
              </a:solidFill>
              <a:cs typeface="Gill Sans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40748" y="1269409"/>
            <a:ext cx="172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2000" b="1" dirty="0" smtClean="0">
                <a:solidFill>
                  <a:srgbClr val="002060"/>
                </a:solidFill>
                <a:cs typeface="Gill Sans Light"/>
              </a:rPr>
              <a:t>T5</a:t>
            </a:r>
            <a:endParaRPr lang="en-GB" sz="2000" dirty="0">
              <a:solidFill>
                <a:srgbClr val="002060"/>
              </a:solidFill>
              <a:cs typeface="Gill Sans Light"/>
            </a:endParaRPr>
          </a:p>
        </p:txBody>
      </p:sp>
      <p:pic>
        <p:nvPicPr>
          <p:cNvPr id="9218" name="Picture 2" descr="H:\Home\davidg\Projects-misc\Terena\AARC\PR\Partner-logos\dfn_bi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96" y="5863677"/>
            <a:ext cx="962208" cy="5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30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agreements in a distributed world: scalable policy mechanisms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8905" y="3702298"/>
            <a:ext cx="3381990" cy="2426211"/>
            <a:chOff x="6406081" y="2164774"/>
            <a:chExt cx="5635676" cy="4042986"/>
          </a:xfrm>
        </p:grpSpPr>
        <p:sp>
          <p:nvSpPr>
            <p:cNvPr id="7" name="Rectangle 6"/>
            <p:cNvSpPr/>
            <p:nvPr/>
          </p:nvSpPr>
          <p:spPr>
            <a:xfrm>
              <a:off x="6406081" y="2164774"/>
              <a:ext cx="5635676" cy="40429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57A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06081" y="2164774"/>
              <a:ext cx="5635676" cy="4042986"/>
              <a:chOff x="6304481" y="1738054"/>
              <a:chExt cx="5635676" cy="404298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444049" y="2030095"/>
                <a:ext cx="4637901" cy="3750945"/>
                <a:chOff x="6444049" y="2030095"/>
                <a:chExt cx="4637901" cy="3750945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4049" y="2030095"/>
                  <a:ext cx="4637901" cy="3750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7559040" y="2540000"/>
                  <a:ext cx="2834640" cy="69088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7559040" y="3230880"/>
                  <a:ext cx="2103120" cy="3251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7559040" y="3230880"/>
                  <a:ext cx="2834640" cy="121920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7559040" y="3230880"/>
                  <a:ext cx="2225040" cy="187960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7294880" y="2540000"/>
                  <a:ext cx="3098800" cy="15443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7294880" y="3556000"/>
                  <a:ext cx="2367280" cy="5283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7294880" y="4084320"/>
                  <a:ext cx="3098800" cy="3657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7294880" y="4084320"/>
                  <a:ext cx="2489200" cy="10261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8300720" y="2540000"/>
                  <a:ext cx="2092960" cy="23723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8300720" y="3556000"/>
                  <a:ext cx="1361440" cy="13563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8300720" y="4450080"/>
                  <a:ext cx="2092960" cy="46228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8300720" y="4912360"/>
                  <a:ext cx="1483360" cy="1981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9326880" y="3556000"/>
                  <a:ext cx="335280" cy="7315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9326880" y="2540000"/>
                  <a:ext cx="1066800" cy="17475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9326880" y="4287520"/>
                  <a:ext cx="1066800" cy="1625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9326880" y="4287520"/>
                  <a:ext cx="457200" cy="8229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9098280" y="2540000"/>
                  <a:ext cx="1295400" cy="542607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9098280" y="3082607"/>
                  <a:ext cx="563880" cy="473393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9098280" y="3082607"/>
                  <a:ext cx="1295400" cy="1367473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9098280" y="3082607"/>
                  <a:ext cx="685800" cy="2027873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8240697" y="1738054"/>
                <a:ext cx="1628922" cy="73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‘</a:t>
                </a:r>
                <a:r>
                  <a:rPr lang="en-US" sz="1600" b="1" dirty="0" smtClean="0">
                    <a:solidFill>
                      <a:srgbClr val="F57A1E"/>
                    </a:solidFill>
                  </a:rPr>
                  <a:t>n</a:t>
                </a:r>
                <a:r>
                  <a:rPr lang="en-US" sz="1600" b="1" dirty="0" smtClean="0"/>
                  <a:t> x </a:t>
                </a:r>
                <a:r>
                  <a:rPr lang="en-US" sz="1600" b="1" dirty="0" smtClean="0">
                    <a:solidFill>
                      <a:srgbClr val="F57A1E"/>
                    </a:solidFill>
                  </a:rPr>
                  <a:t>m</a:t>
                </a:r>
                <a:r>
                  <a:rPr lang="en-US" sz="1600" b="1" dirty="0" smtClean="0"/>
                  <a:t>’</a:t>
                </a:r>
                <a:endParaRPr lang="en-US" sz="16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304481" y="2718415"/>
                <a:ext cx="1421504" cy="124450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0C3959"/>
                    </a:solidFill>
                  </a:rPr>
                  <a:t>IdP</a:t>
                </a:r>
              </a:p>
              <a:p>
                <a:r>
                  <a:rPr lang="en-US" sz="1050" b="1" dirty="0" smtClean="0">
                    <a:solidFill>
                      <a:srgbClr val="0C3959"/>
                    </a:solidFill>
                  </a:rPr>
                  <a:t>Home </a:t>
                </a:r>
                <a:br>
                  <a:rPr lang="en-US" sz="1050" b="1" dirty="0" smtClean="0">
                    <a:solidFill>
                      <a:srgbClr val="0C3959"/>
                    </a:solidFill>
                  </a:rPr>
                </a:br>
                <a:r>
                  <a:rPr lang="en-US" sz="1050" b="1" dirty="0" smtClean="0">
                    <a:solidFill>
                      <a:srgbClr val="0C3959"/>
                    </a:solidFill>
                  </a:rPr>
                  <a:t>Institute</a:t>
                </a:r>
                <a:endParaRPr lang="en-US" sz="1050" b="1" dirty="0">
                  <a:solidFill>
                    <a:srgbClr val="0C3959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34427" y="2960191"/>
                <a:ext cx="2005730" cy="159296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SP</a:t>
                </a:r>
              </a:p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Collaborative</a:t>
                </a:r>
              </a:p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Resource</a:t>
                </a:r>
              </a:p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or </a:t>
                </a:r>
                <a:r>
                  <a:rPr lang="en-US" sz="1050" b="1" dirty="0" err="1" smtClean="0">
                    <a:solidFill>
                      <a:srgbClr val="0C3959"/>
                    </a:solidFill>
                  </a:rPr>
                  <a:t>SIte</a:t>
                </a:r>
                <a:endParaRPr lang="en-US" sz="1050" b="1" dirty="0">
                  <a:solidFill>
                    <a:srgbClr val="0C3959"/>
                  </a:solidFill>
                </a:endParaRPr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8134350" y="1438275"/>
            <a:ext cx="0" cy="472440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5"/>
          <p:cNvSpPr txBox="1">
            <a:spLocks/>
          </p:cNvSpPr>
          <p:nvPr/>
        </p:nvSpPr>
        <p:spPr>
          <a:xfrm>
            <a:off x="8388905" y="1477433"/>
            <a:ext cx="3381990" cy="161882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smtClean="0"/>
              <a:t>Collaborations by design have their services distributed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i="1" smtClean="0"/>
              <a:t>and</a:t>
            </a:r>
          </a:p>
          <a:p>
            <a:r>
              <a:rPr lang="en-US" sz="1800" smtClean="0"/>
              <a:t>not that many collaborations are a legal entity</a:t>
            </a:r>
          </a:p>
          <a:p>
            <a:r>
              <a:rPr lang="en-US" sz="1800" smtClean="0"/>
              <a:t>or are not ‘authoritative’ for constituent services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15619" y="1534180"/>
            <a:ext cx="7276672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Group entities to ease agreements with federations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619" y="2972435"/>
            <a:ext cx="7276672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Define trust framework for Infrastructures – SPs-to-IdPs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5619" y="4881442"/>
            <a:ext cx="7276672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Develop policies models </a:t>
            </a:r>
            <a:r>
              <a:rPr lang="en-US" sz="2400" b="1" smtClean="0">
                <a:solidFill>
                  <a:srgbClr val="0C3959"/>
                </a:solidFill>
              </a:rPr>
              <a:t>for </a:t>
            </a:r>
            <a:r>
              <a:rPr lang="en-US" sz="2400" b="1" smtClean="0">
                <a:solidFill>
                  <a:srgbClr val="0C3959"/>
                </a:solidFill>
              </a:rPr>
              <a:t>SP-IdP Proxy – </a:t>
            </a:r>
            <a:r>
              <a:rPr lang="en-US" sz="2400" b="1" dirty="0" smtClean="0">
                <a:solidFill>
                  <a:srgbClr val="0C3959"/>
                </a:solidFill>
              </a:rPr>
              <a:t>IdPs to SPs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>
          <a:xfrm>
            <a:off x="515619" y="2096559"/>
            <a:ext cx="7276672" cy="86571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Aim: improve attribute release by IdPs &amp; Federations</a:t>
            </a:r>
          </a:p>
          <a:p>
            <a:r>
              <a:rPr lang="en-US" dirty="0" smtClean="0"/>
              <a:t>Entity Category mechanism: ‘R&amp;S’, DP </a:t>
            </a:r>
            <a:r>
              <a:rPr lang="en-US" dirty="0" err="1" smtClean="0"/>
              <a:t>CoCo</a:t>
            </a:r>
            <a:r>
              <a:rPr lang="en-US" dirty="0" smtClean="0"/>
              <a:t>, Sirtfi, …</a:t>
            </a: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515618" y="3529153"/>
            <a:ext cx="7276673" cy="126410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Framework for Infrastructures to assess back-end SPs</a:t>
            </a:r>
          </a:p>
          <a:p>
            <a:r>
              <a:rPr lang="en-US" sz="2400" dirty="0" smtClean="0"/>
              <a:t>Permit Gateway to assert entity categories with confidence</a:t>
            </a:r>
          </a:p>
          <a:p>
            <a:r>
              <a:rPr lang="en-US" sz="2400" dirty="0" smtClean="0"/>
              <a:t>Readiness survey for </a:t>
            </a:r>
            <a:r>
              <a:rPr lang="en-US" sz="2400" dirty="0"/>
              <a:t>services evaluated with </a:t>
            </a:r>
            <a:r>
              <a:rPr lang="en-US" sz="2400" dirty="0" err="1"/>
              <a:t>HNSciCloud</a:t>
            </a:r>
            <a:r>
              <a:rPr lang="en-US" sz="2400" dirty="0"/>
              <a:t> </a:t>
            </a:r>
            <a:r>
              <a:rPr lang="en-US" sz="2400" dirty="0" smtClean="0"/>
              <a:t>PCP</a:t>
            </a:r>
            <a:endParaRPr lang="en-US" sz="2400" dirty="0"/>
          </a:p>
        </p:txBody>
      </p:sp>
      <p:sp>
        <p:nvSpPr>
          <p:cNvPr id="42" name="Content Placeholder 1"/>
          <p:cNvSpPr txBox="1">
            <a:spLocks/>
          </p:cNvSpPr>
          <p:nvPr/>
        </p:nvSpPr>
        <p:spPr>
          <a:xfrm>
            <a:off x="515617" y="5439833"/>
            <a:ext cx="7276674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 for service providers that ‘hide’ complexity of all R&amp;E</a:t>
            </a:r>
          </a:p>
          <a:p>
            <a:r>
              <a:rPr lang="en-US" dirty="0" smtClean="0"/>
              <a:t>Through concrete (RCauth.eu) use case &amp; with global review</a:t>
            </a:r>
          </a:p>
        </p:txBody>
      </p:sp>
    </p:spTree>
    <p:extLst>
      <p:ext uri="{BB962C8B-B14F-4D97-AF65-F5344CB8AC3E}">
        <p14:creationId xmlns:p14="http://schemas.microsoft.com/office/powerpoint/2010/main" val="9332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Category adoption – R&amp;S and Sirtfi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88275" y="1681163"/>
            <a:ext cx="3632505" cy="823912"/>
          </a:xfrm>
          <a:prstGeom prst="rect">
            <a:avLst/>
          </a:prstGeom>
          <a:solidFill>
            <a:srgbClr val="F57A1E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eduGAIN ‘SAML’</a:t>
            </a:r>
            <a:br>
              <a:rPr lang="en-US" sz="2400" b="1" dirty="0" smtClean="0"/>
            </a:br>
            <a:r>
              <a:rPr lang="en-US" sz="2400" b="1" dirty="0" smtClean="0"/>
              <a:t>Entity Categories Review</a:t>
            </a:r>
            <a:endParaRPr lang="en-US" sz="2400" b="1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487681" y="2540004"/>
            <a:ext cx="3627119" cy="3700463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doption survey</a:t>
            </a:r>
          </a:p>
          <a:p>
            <a:r>
              <a:rPr lang="en-US" i="1" dirty="0" smtClean="0"/>
              <a:t>granularity of categories</a:t>
            </a:r>
          </a:p>
          <a:p>
            <a:r>
              <a:rPr lang="en-US" i="1" dirty="0" smtClean="0"/>
              <a:t>traditionally pushed by IdPs, with requirements on SPs,</a:t>
            </a:r>
            <a:br>
              <a:rPr lang="en-US" i="1" dirty="0" smtClean="0"/>
            </a:br>
            <a:r>
              <a:rPr lang="en-US" i="1" dirty="0" smtClean="0"/>
              <a:t>but that is changing!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‘</a:t>
            </a:r>
            <a:r>
              <a:rPr lang="en-US" dirty="0" smtClean="0"/>
              <a:t>REFEDS R&amp;S</a:t>
            </a:r>
            <a:r>
              <a:rPr lang="en-US" b="1" dirty="0" smtClean="0"/>
              <a:t>’, </a:t>
            </a:r>
            <a:r>
              <a:rPr lang="en-US" dirty="0" smtClean="0"/>
              <a:t>‘DP </a:t>
            </a:r>
            <a:r>
              <a:rPr lang="en-US" dirty="0" err="1" smtClean="0"/>
              <a:t>CoCo</a:t>
            </a:r>
            <a:r>
              <a:rPr lang="en-US" dirty="0" smtClean="0"/>
              <a:t>’, </a:t>
            </a:r>
            <a:br>
              <a:rPr lang="en-US" dirty="0" smtClean="0"/>
            </a:br>
            <a:r>
              <a:rPr lang="en-US" i="1" dirty="0" smtClean="0"/>
              <a:t>but also </a:t>
            </a:r>
            <a:br>
              <a:rPr lang="en-US" i="1" dirty="0" smtClean="0"/>
            </a:br>
            <a:r>
              <a:rPr lang="en-US" i="1" dirty="0" smtClean="0"/>
              <a:t>‘CLARIN’, ‘SWAMID AL1’, …</a:t>
            </a:r>
            <a:endParaRPr lang="en-US" b="1" i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996585" y="1681163"/>
            <a:ext cx="3642596" cy="823912"/>
          </a:xfrm>
          <a:prstGeom prst="rect">
            <a:avLst/>
          </a:prstGeom>
          <a:solidFill>
            <a:srgbClr val="F57A1E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Continuous monitoring</a:t>
            </a:r>
            <a:endParaRPr lang="en-US" sz="2400" b="1" dirty="0"/>
          </a:p>
        </p:txBody>
      </p:sp>
      <p:sp>
        <p:nvSpPr>
          <p:cNvPr id="9" name="Content Placeholder 5"/>
          <p:cNvSpPr>
            <a:spLocks noGrp="1"/>
          </p:cNvSpPr>
          <p:nvPr>
            <p:ph sz="half" idx="4294967295"/>
          </p:nvPr>
        </p:nvSpPr>
        <p:spPr>
          <a:xfrm>
            <a:off x="7995921" y="2540004"/>
            <a:ext cx="3637279" cy="3700463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GEANT and eduGAIN</a:t>
            </a:r>
          </a:p>
          <a:p>
            <a:r>
              <a:rPr lang="en-US" i="1" dirty="0" smtClean="0"/>
              <a:t>technical.edugain.org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Unexpectedly rapid adoption:</a:t>
            </a:r>
            <a:endParaRPr lang="en-US" dirty="0"/>
          </a:p>
          <a:p>
            <a:r>
              <a:rPr lang="en-US" i="1" dirty="0" smtClean="0"/>
              <a:t>Sirtfi</a:t>
            </a:r>
            <a:r>
              <a:rPr lang="en-US" dirty="0" smtClean="0"/>
              <a:t>: 167 entities / ~1 </a:t>
            </a:r>
            <a:r>
              <a:rPr lang="en-US" dirty="0" err="1" smtClean="0"/>
              <a:t>yr</a:t>
            </a:r>
            <a:endParaRPr lang="en-US" b="1" dirty="0"/>
          </a:p>
          <a:p>
            <a:r>
              <a:rPr lang="en-US" i="1" dirty="0"/>
              <a:t>R&amp;S: </a:t>
            </a:r>
            <a:r>
              <a:rPr lang="en-US" dirty="0"/>
              <a:t>284 </a:t>
            </a:r>
            <a:r>
              <a:rPr lang="en-US" dirty="0" smtClean="0"/>
              <a:t>→ 646 entities/1yr</a:t>
            </a:r>
            <a:endParaRPr lang="en-US" b="1" dirty="0"/>
          </a:p>
          <a:p>
            <a:r>
              <a:rPr lang="en-US" b="1" i="1" dirty="0"/>
              <a:t>Both grow together now!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Thus: </a:t>
            </a:r>
            <a:r>
              <a:rPr lang="en-US" i="1" dirty="0"/>
              <a:t>time is ‘ripe’ </a:t>
            </a:r>
            <a:r>
              <a:rPr lang="en-US" i="1" dirty="0" smtClean="0"/>
              <a:t>for EC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227295" y="1681163"/>
            <a:ext cx="3652686" cy="823912"/>
          </a:xfrm>
          <a:prstGeom prst="rect">
            <a:avLst/>
          </a:prstGeom>
          <a:solidFill>
            <a:srgbClr val="F57A1E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Entity Category </a:t>
            </a:r>
            <a:br>
              <a:rPr lang="en-US" sz="2400" b="1" dirty="0" smtClean="0"/>
            </a:br>
            <a:r>
              <a:rPr lang="en-US" sz="2400" b="1" dirty="0" smtClean="0"/>
              <a:t>Experiment</a:t>
            </a:r>
            <a:r>
              <a:rPr lang="en-US" sz="2400" b="1" dirty="0"/>
              <a:t> </a:t>
            </a:r>
            <a:r>
              <a:rPr lang="en-US" sz="2400" b="1" dirty="0" smtClean="0"/>
              <a:t>using Sirtfi </a:t>
            </a:r>
            <a:endParaRPr lang="en-US" sz="2400" b="1" dirty="0"/>
          </a:p>
        </p:txBody>
      </p:sp>
      <p:sp>
        <p:nvSpPr>
          <p:cNvPr id="11" name="Content Placeholder 5"/>
          <p:cNvSpPr>
            <a:spLocks noGrp="1"/>
          </p:cNvSpPr>
          <p:nvPr>
            <p:ph sz="half" idx="4294967295"/>
          </p:nvPr>
        </p:nvSpPr>
        <p:spPr>
          <a:xfrm>
            <a:off x="4226561" y="2540004"/>
            <a:ext cx="3647439" cy="3700463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 smtClean="0"/>
              <a:t>Sirtfi compliance via ECs</a:t>
            </a:r>
          </a:p>
          <a:p>
            <a:r>
              <a:rPr lang="en-US" i="1" dirty="0"/>
              <a:t>s</a:t>
            </a:r>
            <a:r>
              <a:rPr lang="en-US" i="1" dirty="0" smtClean="0"/>
              <a:t>elf-assessment  facilitates adoption – but does it show in eduGAIN publication?</a:t>
            </a:r>
          </a:p>
        </p:txBody>
      </p:sp>
    </p:spTree>
    <p:extLst>
      <p:ext uri="{BB962C8B-B14F-4D97-AF65-F5344CB8AC3E}">
        <p14:creationId xmlns:p14="http://schemas.microsoft.com/office/powerpoint/2010/main" val="12340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: aiding Infrastructures achieve policy coherency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531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Graphics inset: Ann Harding and Lukas </a:t>
            </a:r>
            <a:r>
              <a:rPr lang="en-US" sz="1400" i="1" dirty="0" err="1" smtClean="0">
                <a:solidFill>
                  <a:srgbClr val="F57A1E"/>
                </a:solidFill>
              </a:rPr>
              <a:t>Hammerle</a:t>
            </a:r>
            <a:r>
              <a:rPr lang="en-US" sz="1400" i="1" dirty="0" smtClean="0">
                <a:solidFill>
                  <a:srgbClr val="F57A1E"/>
                </a:solidFill>
              </a:rPr>
              <a:t>, GEANT and SWITCH</a:t>
            </a:r>
            <a:endParaRPr lang="en-US" sz="1400" i="1" dirty="0">
              <a:solidFill>
                <a:srgbClr val="F57A1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90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2102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</a:t>
            </a:r>
            <a:r>
              <a:rPr lang="en-US" sz="2400" dirty="0" smtClean="0">
                <a:solidFill>
                  <a:srgbClr val="0C3959"/>
                </a:solidFill>
              </a:rPr>
              <a:t>recommendations </a:t>
            </a:r>
            <a:r>
              <a:rPr lang="en-US" sz="2400" dirty="0">
                <a:solidFill>
                  <a:srgbClr val="0C3959"/>
                </a:solidFill>
              </a:rPr>
              <a:t>for </a:t>
            </a:r>
            <a:r>
              <a:rPr lang="en-US" sz="2400" dirty="0" smtClean="0">
                <a:solidFill>
                  <a:srgbClr val="0C3959"/>
                </a:solidFill>
              </a:rPr>
              <a:t>an Infrastructure’s coherent policy set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23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890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2101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err="1" smtClean="0">
                <a:solidFill>
                  <a:srgbClr val="0C3959"/>
                </a:solidFill>
              </a:rPr>
              <a:t>SPIdP</a:t>
            </a:r>
            <a:r>
              <a:rPr lang="en-US" sz="2400" dirty="0" smtClean="0">
                <a:solidFill>
                  <a:srgbClr val="0C3959"/>
                </a:solidFill>
              </a:rPr>
              <a:t> Proxies </a:t>
            </a:r>
            <a:r>
              <a:rPr lang="en-US" sz="2400" dirty="0" smtClean="0">
                <a:solidFill>
                  <a:srgbClr val="0C3959"/>
                </a:solidFill>
              </a:rPr>
              <a:t>to assert ‘qualities’, categories</a:t>
            </a:r>
            <a:r>
              <a:rPr lang="en-US" sz="2400" dirty="0">
                <a:solidFill>
                  <a:srgbClr val="0C3959"/>
                </a:solidFill>
              </a:rPr>
              <a:t>,</a:t>
            </a:r>
            <a:r>
              <a:rPr lang="en-US" sz="2400" dirty="0" smtClean="0">
                <a:solidFill>
                  <a:srgbClr val="0C3959"/>
                </a:solidFill>
              </a:rPr>
              <a:t> based on assessable trust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3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77" y="13839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61077" y="2625759"/>
            <a:ext cx="5990808" cy="132343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C3959"/>
                </a:solidFill>
              </a:rPr>
              <a:t>Snctfi</a:t>
            </a:r>
            <a:r>
              <a:rPr lang="en-US" sz="3200" dirty="0" smtClean="0">
                <a:solidFill>
                  <a:srgbClr val="0C3959"/>
                </a:solidFill>
              </a:rPr>
              <a:t> </a:t>
            </a:r>
            <a:br>
              <a:rPr lang="en-US" sz="3200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Scalable </a:t>
            </a:r>
            <a:r>
              <a:rPr lang="en-US" sz="2400" i="1" dirty="0">
                <a:solidFill>
                  <a:srgbClr val="0C3959"/>
                </a:solidFill>
              </a:rPr>
              <a:t>Negotiator for a Community Trust Framework in Federated Infrastructures 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361077" y="4031673"/>
            <a:ext cx="7276672" cy="22963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Derived from SCI, the framework on Security for Collaboration among Infrastructures</a:t>
            </a:r>
          </a:p>
          <a:p>
            <a:r>
              <a:rPr lang="en-US" dirty="0" smtClean="0"/>
              <a:t>Complements Sirtfi with requirements on internal consistent policy sets for Infrastructures</a:t>
            </a:r>
          </a:p>
          <a:p>
            <a:r>
              <a:rPr lang="en-US" dirty="0" smtClean="0"/>
              <a:t>Aids Infrastructures to assert </a:t>
            </a:r>
            <a:r>
              <a:rPr lang="en-US" i="1" dirty="0" smtClean="0"/>
              <a:t>existing</a:t>
            </a:r>
            <a:r>
              <a:rPr lang="en-US" dirty="0" smtClean="0"/>
              <a:t> categories to IdPs</a:t>
            </a:r>
            <a:br>
              <a:rPr lang="en-US" dirty="0" smtClean="0"/>
            </a:br>
            <a:r>
              <a:rPr lang="en-US" dirty="0" smtClean="0"/>
              <a:t>REFEDS R&amp;S, Sirtfi, </a:t>
            </a:r>
            <a:r>
              <a:rPr lang="en-US" dirty="0" err="1" smtClean="0"/>
              <a:t>DPCoCo</a:t>
            </a:r>
            <a:r>
              <a:rPr lang="en-US" dirty="0" smtClean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38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 infrastructure requirements, a summary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287990"/>
              </p:ext>
            </p:extLst>
          </p:nvPr>
        </p:nvGraphicFramePr>
        <p:xfrm>
          <a:off x="444500" y="1309254"/>
          <a:ext cx="10909300" cy="509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7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23269" y="1325742"/>
            <a:ext cx="7514485" cy="907941"/>
          </a:xfrm>
          <a:prstGeom prst="rect">
            <a:avLst/>
          </a:prstGeom>
          <a:solidFill>
            <a:srgbClr val="FABD90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C3959"/>
                </a:solidFill>
              </a:rPr>
              <a:t>How can a SP-IdP proxy leverage federation policies?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C3959"/>
                </a:solidFill>
              </a:rPr>
              <a:t>What are useful design criteria for a scalable service?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scalable policies for </a:t>
            </a:r>
            <a:r>
              <a:rPr lang="en-US" smtClean="0"/>
              <a:t>SP-IdP Proxies </a:t>
            </a:r>
            <a:r>
              <a:rPr lang="en-US" dirty="0" smtClean="0"/>
              <a:t>– the RCauth.eu example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1" y="1370247"/>
            <a:ext cx="1629339" cy="81893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86" y="1370247"/>
            <a:ext cx="1639457" cy="8189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23268" y="237200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Focus on permitting individual access, engaging both federations and Infrastructures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423267" y="2847264"/>
            <a:ext cx="11151852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Avoid an opt-in model, or a scheme where specific countries can opt-out or block access</a:t>
            </a:r>
          </a:p>
          <a:p>
            <a:r>
              <a:rPr lang="en-GB" dirty="0" smtClean="0"/>
              <a:t>Allow infrastructures explicitly to operate an IdP of last resort, and recognise its qualities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3266" y="3706630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Meet your (target) infrastructure needs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423265" y="4181894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For cross-infrastructure services, peer review and accreditation significantly helps adoption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264" y="4583543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Leverage entity categories and assurance profiles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423263" y="5058807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Don’t ask IdPs to do something special just for your gateway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262" y="546150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Be ready to deal with a complex, multi-national, and multi-federation reality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7" name="Content Placeholder 1"/>
          <p:cNvSpPr txBox="1">
            <a:spLocks/>
          </p:cNvSpPr>
          <p:nvPr/>
        </p:nvSpPr>
        <p:spPr>
          <a:xfrm>
            <a:off x="423261" y="5936765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Incidental non-compliance needs to be mitigated in your service – use Sirtfi &amp; eduGAIN support</a:t>
            </a:r>
          </a:p>
        </p:txBody>
      </p:sp>
    </p:spTree>
    <p:extLst>
      <p:ext uri="{BB962C8B-B14F-4D97-AF65-F5344CB8AC3E}">
        <p14:creationId xmlns:p14="http://schemas.microsoft.com/office/powerpoint/2010/main" val="34691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 in scalable policy models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30899"/>
              </p:ext>
            </p:extLst>
          </p:nvPr>
        </p:nvGraphicFramePr>
        <p:xfrm>
          <a:off x="528320" y="1838956"/>
          <a:ext cx="11145519" cy="387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/>
                <a:gridCol w="518160"/>
                <a:gridCol w="5293359"/>
              </a:tblGrid>
              <a:tr h="926692">
                <a:tc>
                  <a:txBody>
                    <a:bodyPr/>
                    <a:lstStyle/>
                    <a:p>
                      <a:r>
                        <a:rPr lang="en-GB" sz="2200" b="0" noProof="0" dirty="0" smtClean="0">
                          <a:solidFill>
                            <a:srgbClr val="0C3959"/>
                          </a:solidFill>
                        </a:rPr>
                        <a:t>Status of Entity Category adoption </a:t>
                      </a:r>
                      <a:br>
                        <a:rPr lang="en-GB" sz="2200" b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="0" noProof="0" dirty="0" smtClean="0">
                          <a:solidFill>
                            <a:srgbClr val="0C3959"/>
                          </a:solidFill>
                        </a:rPr>
                        <a:t>in eduGAIN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Identifying entities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speeds adoption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done very successfully for Sirtfi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r>
                        <a:rPr lang="en-GB" sz="2200" noProof="0" dirty="0" err="1" smtClean="0">
                          <a:solidFill>
                            <a:srgbClr val="0C3959"/>
                          </a:solidFill>
                        </a:rPr>
                        <a:t>Snctfi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policy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coherency for Infrastructures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Document endorsed by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infrastructure reps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will be homed long-term by IGTF (or FIM4R)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RCauth.eu policy reference implementation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Accredited gateway service with global reach</a:t>
                      </a:r>
                      <a:b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enabling federated access to resources in EGI, OSG, XSEDE, ELIXIR, and others</a:t>
                      </a: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r>
                        <a:rPr lang="en-GB" sz="2200" noProof="0" dirty="0" err="1" smtClean="0">
                          <a:solidFill>
                            <a:srgbClr val="0C3959"/>
                          </a:solidFill>
                        </a:rPr>
                        <a:t>HelixNebula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Science Cloud recommendations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Easy checklist to push to new (commercial) providers that we want to be federated</a:t>
                      </a: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5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57A1E"/>
                </a:solidFill>
              </a:rPr>
              <a:t>Accounting and the processing of data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1402336"/>
            <a:ext cx="3733224" cy="224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3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26560" y="5029200"/>
            <a:ext cx="3637280" cy="1219200"/>
          </a:xfrm>
          <a:prstGeom prst="rect">
            <a:avLst/>
          </a:prstGeom>
          <a:solidFill>
            <a:srgbClr val="FE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type="body" idx="1"/>
          </p:nvPr>
        </p:nvSpPr>
        <p:spPr>
          <a:xfrm>
            <a:off x="488275" y="1681163"/>
            <a:ext cx="3632505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Protection of personal data in research data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487681" y="2540004"/>
            <a:ext cx="362711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p</a:t>
            </a:r>
            <a:r>
              <a:rPr lang="en-US" i="1" dirty="0" smtClean="0">
                <a:solidFill>
                  <a:srgbClr val="AFBEC9"/>
                </a:solidFill>
              </a:rPr>
              <a:t>atient records</a:t>
            </a:r>
          </a:p>
          <a:p>
            <a:r>
              <a:rPr lang="en-US" i="1" dirty="0">
                <a:solidFill>
                  <a:srgbClr val="AFBEC9"/>
                </a:solidFill>
              </a:rPr>
              <a:t>s</a:t>
            </a:r>
            <a:r>
              <a:rPr lang="en-US" i="1" dirty="0" smtClean="0">
                <a:solidFill>
                  <a:srgbClr val="AFBEC9"/>
                </a:solidFill>
              </a:rPr>
              <a:t>urvey data collation</a:t>
            </a:r>
          </a:p>
          <a:p>
            <a:r>
              <a:rPr lang="en-US" i="1" dirty="0">
                <a:solidFill>
                  <a:srgbClr val="AFBEC9"/>
                </a:solidFill>
              </a:rPr>
              <a:t>b</a:t>
            </a:r>
            <a:r>
              <a:rPr lang="en-US" i="1" dirty="0" smtClean="0">
                <a:solidFill>
                  <a:srgbClr val="AFBEC9"/>
                </a:solidFill>
              </a:rPr>
              <a:t>ig data analytics</a:t>
            </a:r>
          </a:p>
          <a:p>
            <a:r>
              <a:rPr lang="en-US" i="1" dirty="0">
                <a:solidFill>
                  <a:srgbClr val="AFBEC9"/>
                </a:solidFill>
              </a:rPr>
              <a:t>r</a:t>
            </a:r>
            <a:r>
              <a:rPr lang="en-US" i="1" dirty="0" smtClean="0">
                <a:solidFill>
                  <a:srgbClr val="AFBEC9"/>
                </a:solidFill>
              </a:rPr>
              <a:t>esearch data combination</a:t>
            </a:r>
            <a:br>
              <a:rPr lang="en-US" i="1" dirty="0" smtClean="0">
                <a:solidFill>
                  <a:srgbClr val="AFBEC9"/>
                </a:solidFill>
              </a:rPr>
            </a:br>
            <a:endParaRPr lang="en-US" i="1" dirty="0" smtClean="0">
              <a:solidFill>
                <a:srgbClr val="AFBEC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Research Infrastructures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Institutional </a:t>
            </a:r>
            <a:br>
              <a:rPr lang="en-US" b="1" dirty="0" smtClean="0">
                <a:solidFill>
                  <a:srgbClr val="AFBEC9"/>
                </a:solidFill>
              </a:rPr>
            </a:br>
            <a:r>
              <a:rPr lang="en-US" b="1" dirty="0" smtClean="0">
                <a:solidFill>
                  <a:srgbClr val="AFBEC9"/>
                </a:solidFill>
              </a:rPr>
              <a:t>Ethical Committees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ESFRI Cluster Projects</a:t>
            </a:r>
            <a:endParaRPr lang="en-US" b="1" dirty="0">
              <a:solidFill>
                <a:srgbClr val="AFBEC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37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AARC Accounting and Processing of Data task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type="body" idx="1"/>
          </p:nvPr>
        </p:nvSpPr>
        <p:spPr>
          <a:xfrm>
            <a:off x="7996585" y="1681163"/>
            <a:ext cx="3642596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ersonal data processing in accounting &amp; collaboration</a:t>
            </a:r>
            <a:endParaRPr lang="en-US" sz="2400" dirty="0"/>
          </a:p>
        </p:txBody>
      </p:sp>
      <p:sp>
        <p:nvSpPr>
          <p:cNvPr id="17" name="Content Placeholder 5"/>
          <p:cNvSpPr>
            <a:spLocks noGrp="1"/>
          </p:cNvSpPr>
          <p:nvPr>
            <p:ph sz="half" idx="2"/>
          </p:nvPr>
        </p:nvSpPr>
        <p:spPr>
          <a:xfrm>
            <a:off x="7995921" y="2540004"/>
            <a:ext cx="3637279" cy="3700463"/>
          </a:xfr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 smtClean="0"/>
              <a:t>collection of usage data</a:t>
            </a:r>
            <a:br>
              <a:rPr lang="en-US" i="1" dirty="0" smtClean="0"/>
            </a:br>
            <a:r>
              <a:rPr lang="en-US" i="1" dirty="0" smtClean="0"/>
              <a:t>in RIs and e-Infrastructures</a:t>
            </a:r>
          </a:p>
          <a:p>
            <a:r>
              <a:rPr lang="en-US" i="1" dirty="0"/>
              <a:t>c</a:t>
            </a:r>
            <a:r>
              <a:rPr lang="en-US" i="1" dirty="0" smtClean="0"/>
              <a:t>orrelating resource usage </a:t>
            </a:r>
            <a:br>
              <a:rPr lang="en-US" i="1" dirty="0" smtClean="0"/>
            </a:br>
            <a:r>
              <a:rPr lang="en-US" i="1" dirty="0" smtClean="0"/>
              <a:t>to people and groups</a:t>
            </a:r>
          </a:p>
          <a:p>
            <a:r>
              <a:rPr lang="en-US" i="1" dirty="0"/>
              <a:t>c</a:t>
            </a:r>
            <a:r>
              <a:rPr lang="en-US" i="1" dirty="0" smtClean="0"/>
              <a:t>ollate usage data across countries and continents</a:t>
            </a:r>
          </a:p>
          <a:p>
            <a:r>
              <a:rPr lang="en-US" i="1" dirty="0"/>
              <a:t>p</a:t>
            </a:r>
            <a:r>
              <a:rPr lang="en-US" i="1" dirty="0" smtClean="0"/>
              <a:t>ersonal data used for incident response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AARC “TNA3.5” – this task</a:t>
            </a:r>
            <a:endParaRPr lang="en-US" b="1" dirty="0"/>
          </a:p>
        </p:txBody>
      </p:sp>
      <p:sp>
        <p:nvSpPr>
          <p:cNvPr id="18" name="Content Placeholder 5"/>
          <p:cNvSpPr>
            <a:spLocks noGrp="1"/>
          </p:cNvSpPr>
          <p:nvPr>
            <p:ph type="body" idx="1"/>
          </p:nvPr>
        </p:nvSpPr>
        <p:spPr>
          <a:xfrm>
            <a:off x="4227295" y="1681163"/>
            <a:ext cx="3652686" cy="823912"/>
          </a:xfrm>
          <a:solidFill>
            <a:srgbClr val="F57A1E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User attribute release by federated </a:t>
            </a:r>
            <a:r>
              <a:rPr lang="en-US" sz="2400" dirty="0" err="1" smtClean="0">
                <a:solidFill>
                  <a:srgbClr val="AFBEC9"/>
                </a:solidFill>
              </a:rPr>
              <a:t>organisations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half" idx="2"/>
          </p:nvPr>
        </p:nvSpPr>
        <p:spPr>
          <a:xfrm>
            <a:off x="4226561" y="2540004"/>
            <a:ext cx="364743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i</a:t>
            </a:r>
            <a:r>
              <a:rPr lang="en-US" i="1" dirty="0" smtClean="0">
                <a:solidFill>
                  <a:srgbClr val="AFBEC9"/>
                </a:solidFill>
              </a:rPr>
              <a:t>nstitutional IdP attributes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GEANT DP </a:t>
            </a:r>
            <a:r>
              <a:rPr lang="en-US" i="1" dirty="0" err="1" smtClean="0">
                <a:solidFill>
                  <a:srgbClr val="AFBEC9"/>
                </a:solidFill>
              </a:rPr>
              <a:t>CoCo</a:t>
            </a:r>
            <a:r>
              <a:rPr lang="en-US" i="1" dirty="0" smtClean="0">
                <a:solidFill>
                  <a:srgbClr val="AFBEC9"/>
                </a:solidFill>
              </a:rPr>
              <a:t>*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minimal release in eduGAIN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REFEDS </a:t>
            </a:r>
            <a:br>
              <a:rPr lang="en-US" i="1" dirty="0" smtClean="0">
                <a:solidFill>
                  <a:srgbClr val="AFBEC9"/>
                </a:solidFill>
              </a:rPr>
            </a:br>
            <a:r>
              <a:rPr lang="en-US" i="1" dirty="0" smtClean="0">
                <a:solidFill>
                  <a:srgbClr val="AFBEC9"/>
                </a:solidFill>
              </a:rPr>
              <a:t>Research &amp; Scholarship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REFEDS, GEANT4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c</a:t>
            </a:r>
            <a:r>
              <a:rPr lang="en-US" i="1" dirty="0" smtClean="0"/>
              <a:t>ommunity management</a:t>
            </a:r>
          </a:p>
          <a:p>
            <a:pPr marL="0" indent="0">
              <a:buNone/>
            </a:pPr>
            <a:r>
              <a:rPr lang="en-US" b="1" dirty="0" smtClean="0"/>
              <a:t>Joint RIs, EIs and AARC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9919" y="6390640"/>
            <a:ext cx="724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* GEANT Data Protection Code </a:t>
            </a:r>
            <a:r>
              <a:rPr lang="en-US" sz="1400" i="1" dirty="0">
                <a:solidFill>
                  <a:srgbClr val="F57A1E"/>
                </a:solidFill>
              </a:rPr>
              <a:t>of Conduct – see </a:t>
            </a:r>
            <a:r>
              <a:rPr lang="en-US" sz="1400" i="1" dirty="0" smtClean="0">
                <a:solidFill>
                  <a:srgbClr val="F57A1E"/>
                </a:solidFill>
              </a:rPr>
              <a:t/>
            </a:r>
            <a:br>
              <a:rPr lang="en-US" sz="1400" i="1" dirty="0" smtClean="0">
                <a:solidFill>
                  <a:srgbClr val="F57A1E"/>
                </a:solidFill>
              </a:rPr>
            </a:br>
            <a:r>
              <a:rPr lang="en-US" sz="1400" i="1" dirty="0" smtClean="0">
                <a:solidFill>
                  <a:srgbClr val="F57A1E"/>
                </a:solidFill>
              </a:rPr>
              <a:t>http</a:t>
            </a:r>
            <a:r>
              <a:rPr lang="en-US" sz="1400" i="1" dirty="0">
                <a:solidFill>
                  <a:srgbClr val="F57A1E"/>
                </a:solidFill>
              </a:rPr>
              <a:t>://geant3plus.archive.geant.net//uri/dataprotection-code-of-conduct/v1/Pages/default.aspx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38102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</a:t>
            </a:r>
            <a:r>
              <a:rPr lang="en-US" dirty="0" smtClean="0"/>
              <a:t>needs and structure – MNA3.2 as basis for recommendations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028927"/>
              </p:ext>
            </p:extLst>
          </p:nvPr>
        </p:nvGraphicFramePr>
        <p:xfrm>
          <a:off x="482969" y="2760815"/>
          <a:ext cx="11214100" cy="360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74" y="1318836"/>
            <a:ext cx="962395" cy="1339308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487681" y="1324339"/>
            <a:ext cx="9961244" cy="1247412"/>
          </a:xfrm>
          <a:prstGeom prst="rect">
            <a:avLst/>
          </a:prstGeom>
          <a:solidFill>
            <a:srgbClr val="FABD90"/>
          </a:solidFill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Data collection necessary</a:t>
            </a:r>
            <a:r>
              <a:rPr lang="en-US" sz="2400" i="1" dirty="0" smtClean="0"/>
              <a:t> </a:t>
            </a:r>
            <a:r>
              <a:rPr lang="en-US" sz="2400" b="1" dirty="0" smtClean="0"/>
              <a:t>for ‘legitimate interests’ for Research and e-Infra</a:t>
            </a:r>
          </a:p>
          <a:p>
            <a:r>
              <a:rPr lang="en-US" sz="2000" dirty="0"/>
              <a:t>J</a:t>
            </a:r>
            <a:r>
              <a:rPr lang="en-US" sz="2000" dirty="0" smtClean="0"/>
              <a:t>ustification of </a:t>
            </a:r>
            <a:r>
              <a:rPr lang="en-US" sz="2000" b="1" dirty="0" smtClean="0"/>
              <a:t>global </a:t>
            </a:r>
            <a:r>
              <a:rPr lang="en-US" sz="2000" dirty="0" smtClean="0"/>
              <a:t>resource use, with infrastructures collecting data collaboratively</a:t>
            </a:r>
            <a:endParaRPr lang="en-US" sz="2000" dirty="0"/>
          </a:p>
          <a:p>
            <a:r>
              <a:rPr lang="en-US" sz="2000" dirty="0" smtClean="0"/>
              <a:t>Operational purposes: fault finding, researcher support, Incident response</a:t>
            </a:r>
          </a:p>
        </p:txBody>
      </p:sp>
    </p:spTree>
    <p:extLst>
      <p:ext uri="{BB962C8B-B14F-4D97-AF65-F5344CB8AC3E}">
        <p14:creationId xmlns:p14="http://schemas.microsoft.com/office/powerpoint/2010/main" val="32217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31" y="2104072"/>
            <a:ext cx="2625725" cy="35731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community models – three </a:t>
            </a:r>
            <a:r>
              <a:rPr lang="en-US" dirty="0" smtClean="0"/>
              <a:t>Recommendations?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450551"/>
              </p:ext>
            </p:extLst>
          </p:nvPr>
        </p:nvGraphicFramePr>
        <p:xfrm>
          <a:off x="444499" y="1246909"/>
          <a:ext cx="9302173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99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015597"/>
          </a:xfrm>
        </p:spPr>
        <p:txBody>
          <a:bodyPr/>
          <a:lstStyle/>
          <a:p>
            <a:r>
              <a:rPr lang="en-GB" dirty="0" smtClean="0"/>
              <a:t>Policy and best practice activity high-level objectives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0381" y="1796576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90829" y="1796576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Provide an assurance profile (</a:t>
            </a:r>
            <a:r>
              <a:rPr lang="en-GB" sz="2000" b="1" dirty="0" err="1" smtClean="0">
                <a:solidFill>
                  <a:schemeClr val="bg1"/>
                </a:solidFill>
              </a:rPr>
              <a:t>LoA</a:t>
            </a:r>
            <a:r>
              <a:rPr lang="en-GB" sz="2000" b="1" dirty="0" smtClean="0">
                <a:solidFill>
                  <a:schemeClr val="bg1"/>
                </a:solidFill>
              </a:rPr>
              <a:t>) framework </a:t>
            </a:r>
            <a:r>
              <a:rPr lang="en-GB" sz="2000" dirty="0" smtClean="0">
                <a:solidFill>
                  <a:srgbClr val="F57A1E"/>
                </a:solidFill>
              </a:rPr>
              <a:t>meeting the requirements of the resource providers (RIs and EIs) that is feasible to achieve by the identity providers in eduGAIN</a:t>
            </a:r>
            <a:endParaRPr lang="en-GB" sz="2000" dirty="0">
              <a:solidFill>
                <a:srgbClr val="F57A1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81" y="168827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381" y="2680159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90829" y="2680159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57A1E"/>
                </a:solidFill>
              </a:rPr>
              <a:t>Identify a (distributed) </a:t>
            </a:r>
            <a:r>
              <a:rPr lang="en-US" dirty="0">
                <a:solidFill>
                  <a:srgbClr val="F57A1E"/>
                </a:solidFill>
              </a:rPr>
              <a:t>approach to </a:t>
            </a:r>
            <a:r>
              <a:rPr lang="en-US" b="1" dirty="0"/>
              <a:t>handling security incidents </a:t>
            </a:r>
            <a:r>
              <a:rPr lang="en-US" dirty="0">
                <a:solidFill>
                  <a:srgbClr val="F57A1E"/>
                </a:solidFill>
              </a:rPr>
              <a:t>in a federated </a:t>
            </a:r>
            <a:r>
              <a:rPr lang="en-US" dirty="0" smtClean="0">
                <a:solidFill>
                  <a:srgbClr val="F57A1E"/>
                </a:solidFill>
              </a:rPr>
              <a:t>environment</a:t>
            </a:r>
          </a:p>
          <a:p>
            <a:endParaRPr lang="en-US" dirty="0" smtClean="0">
              <a:solidFill>
                <a:srgbClr val="F57A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381" y="257185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381" y="4386611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90829" y="4386611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57A1E"/>
                </a:solidFill>
              </a:rPr>
              <a:t>Specify</a:t>
            </a:r>
            <a:r>
              <a:rPr lang="en-US" dirty="0" smtClean="0"/>
              <a:t> </a:t>
            </a:r>
            <a:r>
              <a:rPr lang="en-US" b="1" dirty="0"/>
              <a:t>scalable policy negotiation mechanisms </a:t>
            </a:r>
            <a:r>
              <a:rPr lang="en-US" dirty="0">
                <a:solidFill>
                  <a:srgbClr val="F57A1E"/>
                </a:solidFill>
              </a:rPr>
              <a:t>between </a:t>
            </a:r>
            <a:r>
              <a:rPr lang="en-US" dirty="0" smtClean="0">
                <a:solidFill>
                  <a:srgbClr val="F57A1E"/>
                </a:solidFill>
              </a:rPr>
              <a:t>identity </a:t>
            </a:r>
            <a:r>
              <a:rPr lang="en-US" dirty="0">
                <a:solidFill>
                  <a:srgbClr val="F57A1E"/>
                </a:solidFill>
              </a:rPr>
              <a:t>providers, </a:t>
            </a:r>
            <a:r>
              <a:rPr lang="en-US" dirty="0" smtClean="0">
                <a:solidFill>
                  <a:srgbClr val="F57A1E"/>
                </a:solidFill>
              </a:rPr>
              <a:t/>
            </a:r>
            <a:br>
              <a:rPr lang="en-US" dirty="0" smtClean="0">
                <a:solidFill>
                  <a:srgbClr val="F57A1E"/>
                </a:solidFill>
              </a:rPr>
            </a:br>
            <a:r>
              <a:rPr lang="en-US" dirty="0" smtClean="0">
                <a:solidFill>
                  <a:srgbClr val="F57A1E"/>
                </a:solidFill>
              </a:rPr>
              <a:t>attribute </a:t>
            </a:r>
            <a:r>
              <a:rPr lang="en-US" dirty="0">
                <a:solidFill>
                  <a:srgbClr val="F57A1E"/>
                </a:solidFill>
              </a:rPr>
              <a:t>providers and service providers to facilitate </a:t>
            </a:r>
            <a:r>
              <a:rPr lang="en-US" dirty="0" smtClean="0">
                <a:solidFill>
                  <a:srgbClr val="F57A1E"/>
                </a:solidFill>
              </a:rPr>
              <a:t>access to resource </a:t>
            </a:r>
            <a:r>
              <a:rPr lang="en-US" dirty="0">
                <a:solidFill>
                  <a:srgbClr val="F57A1E"/>
                </a:solidFill>
              </a:rPr>
              <a:t>providers</a:t>
            </a:r>
            <a:endParaRPr lang="en-GB" dirty="0">
              <a:solidFill>
                <a:srgbClr val="F57A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381" y="427830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381" y="3562460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90829" y="3562460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57A1E"/>
                </a:solidFill>
              </a:rPr>
              <a:t>Investigate </a:t>
            </a:r>
            <a:r>
              <a:rPr lang="en-US" dirty="0">
                <a:solidFill>
                  <a:srgbClr val="F57A1E"/>
                </a:solidFill>
              </a:rPr>
              <a:t>terms </a:t>
            </a:r>
            <a:r>
              <a:rPr lang="en-US" dirty="0" smtClean="0">
                <a:solidFill>
                  <a:srgbClr val="F57A1E"/>
                </a:solidFill>
              </a:rPr>
              <a:t>of for </a:t>
            </a:r>
            <a:r>
              <a:rPr lang="en-US" b="1" dirty="0" smtClean="0"/>
              <a:t>delivering services – recommendations </a:t>
            </a:r>
            <a:r>
              <a:rPr lang="en-US" dirty="0" smtClean="0">
                <a:solidFill>
                  <a:srgbClr val="F57A1E"/>
                </a:solidFill>
              </a:rPr>
              <a:t>and </a:t>
            </a:r>
            <a:r>
              <a:rPr lang="en-US" b="1" dirty="0" smtClean="0"/>
              <a:t>sustainability models</a:t>
            </a:r>
          </a:p>
          <a:p>
            <a:endParaRPr lang="en-GB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0381" y="345415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0381" y="5231167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390829" y="5231167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57A1E"/>
                </a:solidFill>
              </a:rPr>
              <a:t>Develop </a:t>
            </a:r>
            <a:r>
              <a:rPr lang="en-US" dirty="0">
                <a:solidFill>
                  <a:srgbClr val="F57A1E"/>
                </a:solidFill>
              </a:rPr>
              <a:t>guidelines to </a:t>
            </a:r>
            <a:r>
              <a:rPr lang="en-US" dirty="0" smtClean="0">
                <a:solidFill>
                  <a:srgbClr val="F57A1E"/>
                </a:solidFill>
              </a:rPr>
              <a:t>facilitate the </a:t>
            </a:r>
            <a:r>
              <a:rPr lang="en-US" b="1" dirty="0" smtClean="0"/>
              <a:t>exchange </a:t>
            </a:r>
            <a:r>
              <a:rPr lang="en-US" b="1" dirty="0"/>
              <a:t>of accounting and usage </a:t>
            </a:r>
            <a:r>
              <a:rPr lang="en-US" b="1" dirty="0" smtClean="0"/>
              <a:t>data </a:t>
            </a:r>
            <a:r>
              <a:rPr lang="en-US" dirty="0" smtClean="0">
                <a:solidFill>
                  <a:srgbClr val="F57A1E"/>
                </a:solidFill>
              </a:rPr>
              <a:t>**</a:t>
            </a:r>
            <a:endParaRPr lang="en-GB" dirty="0">
              <a:solidFill>
                <a:srgbClr val="F57A1E"/>
              </a:solidFill>
            </a:endParaRPr>
          </a:p>
          <a:p>
            <a:endParaRPr lang="en-US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80381" y="512286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8807" y="6477767"/>
            <a:ext cx="8935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57A1E"/>
                </a:solidFill>
              </a:rPr>
              <a:t>** as defined in the work plan section 3.1 – was accidentally not reiterated in the NA3 WP objectives table</a:t>
            </a:r>
            <a:endParaRPr lang="en-US" sz="1600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54" y="1974272"/>
            <a:ext cx="5482913" cy="44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 </a:t>
            </a:r>
            <a:r>
              <a:rPr lang="en-US" dirty="0" err="1" smtClean="0"/>
              <a:t>InfoShare</a:t>
            </a:r>
            <a:r>
              <a:rPr lang="en-US" dirty="0" smtClean="0"/>
              <a:t> </a:t>
            </a:r>
            <a:r>
              <a:rPr lang="en-US" dirty="0"/>
              <a:t>on data related to </a:t>
            </a:r>
            <a:r>
              <a:rPr lang="en-US" dirty="0" smtClean="0"/>
              <a:t>accounting</a:t>
            </a:r>
            <a:r>
              <a:rPr lang="en-US" dirty="0"/>
              <a:t>, monitoring and logging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2801" y="6474131"/>
            <a:ext cx="394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C3959"/>
                </a:solidFill>
              </a:rPr>
              <a:t>https://aarc-project.eu/aarc-infoshare/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0391" y="1257300"/>
            <a:ext cx="772993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57A1E"/>
                </a:solidFill>
              </a:rPr>
              <a:t>Talk and present the accounting data protection recommendations everywhere! </a:t>
            </a:r>
            <a:br>
              <a:rPr lang="en-US" dirty="0" smtClean="0">
                <a:solidFill>
                  <a:srgbClr val="F57A1E"/>
                </a:solidFill>
              </a:rPr>
            </a:br>
            <a:r>
              <a:rPr lang="en-US" dirty="0" smtClean="0">
                <a:solidFill>
                  <a:srgbClr val="F57A1E"/>
                </a:solidFill>
              </a:rPr>
              <a:t>Especially since most researchers actually don’t care about this</a:t>
            </a:r>
            <a:br>
              <a:rPr lang="en-US" dirty="0" smtClean="0">
                <a:solidFill>
                  <a:srgbClr val="F57A1E"/>
                </a:solidFill>
              </a:rPr>
            </a:br>
            <a:r>
              <a:rPr lang="en-US" i="1" dirty="0" smtClean="0">
                <a:solidFill>
                  <a:srgbClr val="F57A1E"/>
                </a:solidFill>
              </a:rPr>
              <a:t>(and frankly don’t understand the fuss we make about their personal data …)</a:t>
            </a:r>
            <a:endParaRPr lang="en-US" i="1" dirty="0">
              <a:solidFill>
                <a:srgbClr val="F57A1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418211" y="4137952"/>
            <a:ext cx="344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C3959"/>
                </a:solidFill>
              </a:rPr>
              <a:t>Uros</a:t>
            </a:r>
            <a:r>
              <a:rPr lang="en-US" dirty="0" smtClean="0">
                <a:solidFill>
                  <a:srgbClr val="0C3959"/>
                </a:solidFill>
              </a:rPr>
              <a:t> </a:t>
            </a:r>
            <a:r>
              <a:rPr lang="en-US" dirty="0" err="1">
                <a:solidFill>
                  <a:srgbClr val="0C3959"/>
                </a:solidFill>
              </a:rPr>
              <a:t>Stevanovic</a:t>
            </a:r>
            <a:r>
              <a:rPr lang="en-US" dirty="0">
                <a:solidFill>
                  <a:srgbClr val="0C3959"/>
                </a:solidFill>
              </a:rPr>
              <a:t> (KIT), March 2017</a:t>
            </a:r>
          </a:p>
        </p:txBody>
      </p:sp>
    </p:spTree>
    <p:extLst>
      <p:ext uri="{BB962C8B-B14F-4D97-AF65-F5344CB8AC3E}">
        <p14:creationId xmlns:p14="http://schemas.microsoft.com/office/powerpoint/2010/main" val="17536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 in infrastructure &amp; accounting data protection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26330"/>
              </p:ext>
            </p:extLst>
          </p:nvPr>
        </p:nvGraphicFramePr>
        <p:xfrm>
          <a:off x="477520" y="1371600"/>
          <a:ext cx="11145519" cy="4915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/>
                <a:gridCol w="518160"/>
                <a:gridCol w="5293359"/>
              </a:tblGrid>
              <a:tr h="926692">
                <a:tc>
                  <a:txBody>
                    <a:bodyPr/>
                    <a:lstStyle/>
                    <a:p>
                      <a:r>
                        <a:rPr lang="en-GB" sz="2200" b="0" noProof="0" dirty="0" smtClean="0">
                          <a:solidFill>
                            <a:srgbClr val="0C3959"/>
                          </a:solidFill>
                        </a:rPr>
                        <a:t>Survey of requirements for AAI data protection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Infrastructures collect similar kinds of data, and do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not need sensitive personal data for accounting: common guidance is realistic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i="0" noProof="0" dirty="0" smtClean="0">
                          <a:solidFill>
                            <a:srgbClr val="0C3959"/>
                          </a:solidFill>
                        </a:rPr>
                        <a:t>Global exchange of this data is essential</a:t>
                      </a:r>
                      <a:endParaRPr lang="en-GB" sz="2200" i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Review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of GDPR changes</a:t>
                      </a: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Identified BCR-like model as basis </a:t>
                      </a:r>
                      <a:b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for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data processing in Infrastructures</a:t>
                      </a:r>
                      <a:endParaRPr lang="en-GB" sz="2200" i="1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926692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i="0" noProof="0" dirty="0" smtClean="0">
                          <a:solidFill>
                            <a:srgbClr val="0C3959"/>
                          </a:solidFill>
                        </a:rPr>
                        <a:t>GDPR-style Codes of Conduct</a:t>
                      </a:r>
                      <a:r>
                        <a:rPr lang="en-GB" sz="2200" i="0" baseline="0" noProof="0" dirty="0" smtClean="0">
                          <a:solidFill>
                            <a:srgbClr val="0C3959"/>
                          </a:solidFill>
                        </a:rPr>
                        <a:t> attractive, </a:t>
                      </a:r>
                      <a:br>
                        <a:rPr lang="en-GB" sz="2200" i="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GB" sz="2200" i="0" baseline="0" noProof="0" dirty="0" smtClean="0">
                          <a:solidFill>
                            <a:srgbClr val="0C3959"/>
                          </a:solidFill>
                        </a:rPr>
                        <a:t>but uncertainty about need governing body</a:t>
                      </a:r>
                      <a:endParaRPr lang="en-GB" sz="2200" i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  <a:tr h="1038202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No straightforward legal basis exists for scalable global research collaboration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4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Pulling it all together</a:t>
            </a:r>
            <a:endParaRPr lang="en-US" sz="3600" b="1" dirty="0">
              <a:solidFill>
                <a:srgbClr val="F57A1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" y="1413829"/>
            <a:ext cx="1787440" cy="226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50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Achievements</a:t>
            </a:r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5645" y="1971717"/>
            <a:ext cx="11389991" cy="386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Bridged need for specific guidance and actionable assurance with </a:t>
            </a:r>
            <a:r>
              <a:rPr lang="en-GB" b="1" dirty="0" smtClean="0"/>
              <a:t>infrastructure-driven profiles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Developed via REFEDS to get </a:t>
            </a:r>
            <a:r>
              <a:rPr lang="en-GB" b="1" dirty="0" smtClean="0"/>
              <a:t>global adoption </a:t>
            </a:r>
            <a:r>
              <a:rPr lang="en-GB" dirty="0" smtClean="0"/>
              <a:t>and federation acceptance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 smtClean="0"/>
              <a:t>Sirtfi</a:t>
            </a:r>
            <a:r>
              <a:rPr lang="en-GB" dirty="0" smtClean="0"/>
              <a:t> approved and rapidly implemented: </a:t>
            </a:r>
            <a:r>
              <a:rPr lang="en-GB" b="1" dirty="0" smtClean="0"/>
              <a:t>strong growth </a:t>
            </a:r>
            <a:r>
              <a:rPr lang="en-GB" dirty="0" smtClean="0"/>
              <a:t>in eduGAIN with already 167 entities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Practical </a:t>
            </a:r>
            <a:r>
              <a:rPr lang="en-GB" b="1" dirty="0" smtClean="0"/>
              <a:t>process for addressing </a:t>
            </a:r>
            <a:r>
              <a:rPr lang="en-GB" b="1" dirty="0"/>
              <a:t>global incidents</a:t>
            </a:r>
            <a:r>
              <a:rPr lang="en-GB" dirty="0"/>
              <a:t>, </a:t>
            </a:r>
            <a:r>
              <a:rPr lang="en-GB" dirty="0" smtClean="0"/>
              <a:t>in </a:t>
            </a:r>
            <a:r>
              <a:rPr lang="en-GB" dirty="0"/>
              <a:t>close collaboration with eduGAIN </a:t>
            </a:r>
            <a:r>
              <a:rPr lang="en-GB" dirty="0" smtClean="0"/>
              <a:t>Support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Concrete </a:t>
            </a:r>
            <a:r>
              <a:rPr lang="en-GB" b="1" dirty="0" smtClean="0"/>
              <a:t>recommendations for Infrastructures and Federation </a:t>
            </a:r>
            <a:r>
              <a:rPr lang="en-GB" dirty="0" smtClean="0"/>
              <a:t>to drive FIM4R and eduGAIN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Ensure the result will live: </a:t>
            </a:r>
            <a:r>
              <a:rPr lang="en-GB" b="1" dirty="0" smtClean="0"/>
              <a:t>sustainability </a:t>
            </a:r>
            <a:r>
              <a:rPr lang="en-GB" dirty="0" smtClean="0"/>
              <a:t>templates lead to successful long-lived services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err="1" smtClean="0"/>
              <a:t>Snctfi</a:t>
            </a:r>
            <a:r>
              <a:rPr lang="en-GB" dirty="0" smtClean="0"/>
              <a:t> aids </a:t>
            </a:r>
            <a:r>
              <a:rPr lang="en-GB" b="1" dirty="0" smtClean="0"/>
              <a:t>Infrastructures presenting coherent qualities </a:t>
            </a:r>
            <a:r>
              <a:rPr lang="en-GB" dirty="0" smtClean="0"/>
              <a:t>towards federations with confidence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Accounting Data Protection recommendations </a:t>
            </a:r>
            <a:r>
              <a:rPr lang="en-GB" b="1" dirty="0" smtClean="0"/>
              <a:t>help Infrastructures provide services jointly</a:t>
            </a:r>
          </a:p>
        </p:txBody>
      </p:sp>
    </p:spTree>
    <p:extLst>
      <p:ext uri="{BB962C8B-B14F-4D97-AF65-F5344CB8AC3E}">
        <p14:creationId xmlns:p14="http://schemas.microsoft.com/office/powerpoint/2010/main" val="9019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Open Challenges – for AARC2 and the Community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816148"/>
              </p:ext>
            </p:extLst>
          </p:nvPr>
        </p:nvGraphicFramePr>
        <p:xfrm>
          <a:off x="457090" y="1276709"/>
          <a:ext cx="11507748" cy="508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5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7" y="815355"/>
            <a:ext cx="2725003" cy="14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617" y="166093"/>
            <a:ext cx="657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https://aarc-project.eu/workpackages/policy-harmonisation/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://wiki.geant.org/display/AARC/AARC+Policy+Harmonisation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202" y="2356843"/>
            <a:ext cx="3481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Thanks to all P&amp;BP collaborators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from CSC, CERN, DAASI, RAL/STFC,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KIT, GRNET, DFN,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Renater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SURFsara, LIBER, and Nikhef,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to Jim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Basney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NCSA, CTSC and CILogon</a:t>
            </a:r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Task 1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57A1E"/>
                </a:solidFill>
              </a:rPr>
              <a:t>Development of best practices for Levels of Assurance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0878" y="1398555"/>
            <a:ext cx="3950961" cy="2309845"/>
            <a:chOff x="610878" y="1398555"/>
            <a:chExt cx="8142159" cy="476013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0878" y="1398555"/>
              <a:ext cx="5156896" cy="308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7438" y="2816323"/>
              <a:ext cx="4896544" cy="334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5804" y="1652395"/>
              <a:ext cx="4474553" cy="342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2189" y="4157711"/>
              <a:ext cx="2480848" cy="163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18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7403" y="5415280"/>
            <a:ext cx="4986065" cy="95504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87403" y="1591874"/>
            <a:ext cx="4986065" cy="649922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Profiles and ‘differentiated’ levels of assurance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858519"/>
            <a:ext cx="5745845" cy="203124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78" y="2846270"/>
            <a:ext cx="5323547" cy="2352992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1" y="1381125"/>
            <a:ext cx="6204314" cy="20123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7019610" y="1259840"/>
            <a:ext cx="4988560" cy="514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Many layered models (3-4 layers)</a:t>
            </a:r>
          </a:p>
          <a:p>
            <a:pPr marL="0" indent="0">
              <a:buNone/>
            </a:pPr>
            <a:r>
              <a:rPr lang="en-US" b="1" dirty="0"/>
              <a:t>b</a:t>
            </a:r>
            <a:r>
              <a:rPr lang="en-US" b="1" dirty="0" smtClean="0"/>
              <a:t>ut: specific levels don’t match needs </a:t>
            </a:r>
            <a:br>
              <a:rPr lang="en-US" b="1" dirty="0" smtClean="0"/>
            </a:br>
            <a:r>
              <a:rPr lang="en-US" b="1" dirty="0" smtClean="0"/>
              <a:t>of Research- and e-Infrastructures:</a:t>
            </a:r>
            <a:endParaRPr lang="en-US" dirty="0" smtClean="0"/>
          </a:p>
          <a:p>
            <a:pPr marL="355600" indent="-355600"/>
            <a:r>
              <a:rPr lang="en-US" dirty="0" smtClean="0"/>
              <a:t>Specific combination</a:t>
            </a:r>
            <a:br>
              <a:rPr lang="en-US" dirty="0" smtClean="0"/>
            </a:br>
            <a:r>
              <a:rPr lang="en-US" dirty="0" smtClean="0"/>
              <a:t> ‘authenticator’ and ‘vetting’ assurance </a:t>
            </a:r>
            <a:br>
              <a:rPr lang="en-US" dirty="0" smtClean="0"/>
            </a:br>
            <a:r>
              <a:rPr lang="en-US" dirty="0" smtClean="0"/>
              <a:t>doesn’t match research risk profiles</a:t>
            </a:r>
          </a:p>
          <a:p>
            <a:pPr marL="355600" indent="-355600"/>
            <a:r>
              <a:rPr lang="en-US" dirty="0" smtClean="0"/>
              <a:t>Disregards existing trust model </a:t>
            </a:r>
            <a:br>
              <a:rPr lang="en-US" dirty="0" smtClean="0"/>
            </a:br>
            <a:r>
              <a:rPr lang="en-US" dirty="0" smtClean="0"/>
              <a:t>between federated R&amp;E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marL="355600" indent="-355600"/>
            <a:r>
              <a:rPr lang="en-US" dirty="0" smtClean="0"/>
              <a:t>Cannot accommodate </a:t>
            </a:r>
            <a:br>
              <a:rPr lang="en-US" dirty="0" smtClean="0"/>
            </a:br>
            <a:r>
              <a:rPr lang="en-US" dirty="0" smtClean="0"/>
              <a:t>distributed responsibilities</a:t>
            </a:r>
          </a:p>
          <a:p>
            <a:pPr marL="0" indent="0">
              <a:buNone/>
            </a:pPr>
            <a:r>
              <a:rPr lang="en-US" i="1" dirty="0" smtClean="0"/>
              <a:t>As a result, in R&amp;E there was </a:t>
            </a:r>
            <a:br>
              <a:rPr lang="en-US" i="1" dirty="0" smtClean="0"/>
            </a:br>
            <a:r>
              <a:rPr lang="en-US" i="1" dirty="0" smtClean="0"/>
              <a:t>in practice</a:t>
            </a:r>
            <a:r>
              <a:rPr lang="en-US" i="1" dirty="0"/>
              <a:t> </a:t>
            </a:r>
            <a:r>
              <a:rPr lang="en-US" i="1" dirty="0" smtClean="0"/>
              <a:t>hardly any documented </a:t>
            </a:r>
            <a:br>
              <a:rPr lang="en-US" i="1" dirty="0" smtClean="0"/>
            </a:br>
            <a:r>
              <a:rPr lang="en-US" i="1" dirty="0" smtClean="0"/>
              <a:t>and agreed assurance level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Last year:</a:t>
            </a:r>
            <a:br>
              <a:rPr lang="en-US" b="1" dirty="0" smtClean="0"/>
            </a:br>
            <a:r>
              <a:rPr lang="en-US" b="1" i="1" dirty="0" smtClean="0"/>
              <a:t>baseline</a:t>
            </a:r>
            <a:r>
              <a:rPr lang="en-US" b="1" dirty="0" smtClean="0"/>
              <a:t> assurance for research use cases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" y="4683609"/>
            <a:ext cx="5938857" cy="2104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2140" y="3916950"/>
            <a:ext cx="2866737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Baseline Assurance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known </a:t>
            </a: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individual 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Persistent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identifiers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Documented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vetting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Password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authenticator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Fresh status attribute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Self-assessment</a:t>
            </a:r>
            <a:endParaRPr lang="en-GB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79" y="4574415"/>
            <a:ext cx="1139808" cy="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assurance from an Infrastructure viewpoint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090" y="1453857"/>
            <a:ext cx="2496235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‘low-risk’ use cases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few unalienable expectations by research and collaborative services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" y="4771844"/>
            <a:ext cx="391114" cy="545754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749685" y="1462511"/>
            <a:ext cx="3071200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generic </a:t>
            </a:r>
            <a:br>
              <a:rPr lang="en-US" sz="2000" b="1" dirty="0" smtClean="0"/>
            </a:br>
            <a:r>
              <a:rPr lang="en-US" sz="2000" b="1" dirty="0" smtClean="0"/>
              <a:t>e-Infrastructure services</a:t>
            </a:r>
          </a:p>
          <a:p>
            <a:pPr marL="0" indent="0">
              <a:buNone/>
            </a:pPr>
            <a:r>
              <a:rPr lang="en-US" sz="2000" dirty="0" smtClean="0"/>
              <a:t>access to common compute and data services that do not hold sensitive personal data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86" y="4574415"/>
            <a:ext cx="526940" cy="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8758876" y="1452990"/>
            <a:ext cx="3071200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protection of sensitive</a:t>
            </a:r>
            <a:br>
              <a:rPr lang="en-US" sz="2000" b="1" dirty="0" smtClean="0"/>
            </a:br>
            <a:r>
              <a:rPr lang="en-US" sz="2000" b="1" dirty="0" smtClean="0"/>
              <a:t>resources</a:t>
            </a:r>
          </a:p>
          <a:p>
            <a:pPr marL="0" indent="0">
              <a:buNone/>
            </a:pPr>
            <a:r>
              <a:rPr lang="en-US" sz="2000" dirty="0" smtClean="0"/>
              <a:t>access to data of real people, where positive ID of researchers and 2-factor authentication is needed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0586" y="3916950"/>
            <a:ext cx="3029401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Slice includes: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assumed ID vetting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Kantara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LoA2’, </a:t>
            </a: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eIDAS</a:t>
            </a:r>
            <a:r>
              <a:rPr lang="en-US" sz="2000" i="1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low’, 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 ‘IGTF BIRCH’</a:t>
            </a: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Good entropy passwords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Affiliation freshness </a:t>
            </a:r>
            <a:b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better than 1 month</a:t>
            </a:r>
            <a:endParaRPr lang="en-GB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2927" y="3916950"/>
            <a:ext cx="3123099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Slice includes: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Verified ID vetting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eIDAS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substantial’, 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Kantara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LoA3’</a:t>
            </a: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Multi-factor authenticator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187" y="1569027"/>
            <a:ext cx="0" cy="4707525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69558" y="1569027"/>
            <a:ext cx="0" cy="4707525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569031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802108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811298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10172097" cy="1325563"/>
          </a:xfrm>
        </p:spPr>
        <p:txBody>
          <a:bodyPr/>
          <a:lstStyle/>
          <a:p>
            <a:r>
              <a:rPr lang="en-US" dirty="0" smtClean="0"/>
              <a:t>An example from EGI: beyond a single baseline with </a:t>
            </a:r>
            <a:r>
              <a:rPr lang="en-US" i="1" dirty="0" smtClean="0"/>
              <a:t>differentiated assurance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7" y="1266576"/>
            <a:ext cx="4896850" cy="244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7" y="3856196"/>
            <a:ext cx="4892708" cy="23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600701" y="1394113"/>
            <a:ext cx="6296890" cy="25024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managed identity information</a:t>
            </a:r>
          </a:p>
          <a:p>
            <a:r>
              <a:rPr lang="en-US" dirty="0"/>
              <a:t>r</a:t>
            </a:r>
            <a:r>
              <a:rPr lang="en-US" dirty="0" smtClean="0"/>
              <a:t>eal names, unique identifier</a:t>
            </a:r>
          </a:p>
          <a:p>
            <a:r>
              <a:rPr lang="en-US" dirty="0"/>
              <a:t>u</a:t>
            </a:r>
            <a:r>
              <a:rPr lang="en-US" dirty="0" smtClean="0"/>
              <a:t>ser-level traceability through the IdP</a:t>
            </a:r>
          </a:p>
          <a:p>
            <a:r>
              <a:rPr lang="en-US" dirty="0"/>
              <a:t>m</a:t>
            </a:r>
            <a:r>
              <a:rPr lang="en-US" dirty="0" smtClean="0"/>
              <a:t>anaged credential expiration or revocation</a:t>
            </a:r>
          </a:p>
          <a:p>
            <a:pPr marL="0" indent="0">
              <a:buNone/>
            </a:pPr>
            <a:r>
              <a:rPr lang="en-US" b="1" dirty="0" smtClean="0"/>
              <a:t>IGTF ‘Birch’ traditional assurance from IdP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Limited vetting requirements on community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600701" y="3896590"/>
            <a:ext cx="6120244" cy="25024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unique identifier based on some process</a:t>
            </a:r>
          </a:p>
          <a:p>
            <a:r>
              <a:rPr lang="en-US" dirty="0" smtClean="0"/>
              <a:t>not necessarily face-to-face</a:t>
            </a:r>
          </a:p>
          <a:p>
            <a:r>
              <a:rPr lang="en-US" dirty="0" smtClean="0"/>
              <a:t>credential expiration set at issuance only</a:t>
            </a:r>
          </a:p>
          <a:p>
            <a:pPr marL="0" indent="0">
              <a:buNone/>
            </a:pPr>
            <a:r>
              <a:rPr lang="en-US" b="1" dirty="0" smtClean="0"/>
              <a:t>IGTF ‘Dogwood’ identifier-only assurance from IdP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Traceability requirements added on community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90945" y="3792682"/>
            <a:ext cx="11284528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17144" y="6457890"/>
            <a:ext cx="5098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000" dirty="0">
                <a:hlinkClick r:id="rId4"/>
              </a:rPr>
              <a:t>https://documents.egi.eu/document/2930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 rot="19800000">
            <a:off x="10250132" y="471672"/>
            <a:ext cx="1735282" cy="592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C3959"/>
                </a:solidFill>
              </a:rPr>
              <a:t>e</a:t>
            </a:r>
            <a:r>
              <a:rPr lang="en-US" sz="2000" b="1" dirty="0" smtClean="0">
                <a:solidFill>
                  <a:srgbClr val="0C3959"/>
                </a:solidFill>
              </a:rPr>
              <a:t>-Infra</a:t>
            </a:r>
            <a:br>
              <a:rPr lang="en-US" sz="2000" b="1" dirty="0" smtClean="0">
                <a:solidFill>
                  <a:srgbClr val="0C3959"/>
                </a:solidFill>
              </a:rPr>
            </a:br>
            <a:r>
              <a:rPr lang="en-US" sz="2000" b="1" dirty="0" smtClean="0">
                <a:solidFill>
                  <a:srgbClr val="0C3959"/>
                </a:solidFill>
              </a:rPr>
              <a:t>example</a:t>
            </a:r>
            <a:endParaRPr lang="en-US" sz="2000" b="1" dirty="0">
              <a:solidFill>
                <a:srgbClr val="0C3959"/>
              </a:solidFill>
            </a:endParaRPr>
          </a:p>
        </p:txBody>
      </p:sp>
      <p:pic>
        <p:nvPicPr>
          <p:cNvPr id="14" name="Picture 2" descr="H:\Home\davidg\Template\Logos\EGI-logo-large01-transp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0421215" y="785344"/>
            <a:ext cx="592282" cy="4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439333"/>
            <a:ext cx="11245272" cy="473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Why a REFEDS process?</a:t>
            </a:r>
          </a:p>
          <a:p>
            <a:r>
              <a:rPr lang="en-US" dirty="0" smtClean="0"/>
              <a:t>open forum – </a:t>
            </a:r>
            <a:r>
              <a:rPr lang="en-US" i="1" dirty="0" smtClean="0"/>
              <a:t>AARC does not have all stakeholders inside</a:t>
            </a:r>
          </a:p>
          <a:p>
            <a:r>
              <a:rPr lang="en-US" dirty="0" smtClean="0"/>
              <a:t>international forum – </a:t>
            </a:r>
            <a:r>
              <a:rPr lang="en-US" i="1" dirty="0" smtClean="0"/>
              <a:t>a Europe-only approach not helpful</a:t>
            </a:r>
          </a:p>
          <a:p>
            <a:r>
              <a:rPr lang="en-US" dirty="0" smtClean="0"/>
              <a:t>link to identity federations – </a:t>
            </a:r>
            <a:br>
              <a:rPr lang="en-US" dirty="0" smtClean="0"/>
            </a:br>
            <a:r>
              <a:rPr lang="en-US" i="1" dirty="0" smtClean="0"/>
              <a:t>adoption needs IdP to act and federations to communicate</a:t>
            </a:r>
            <a:endParaRPr lang="en-US" dirty="0" smtClean="0"/>
          </a:p>
          <a:p>
            <a:r>
              <a:rPr lang="en-US" dirty="0" smtClean="0">
                <a:solidFill>
                  <a:srgbClr val="F57A1E"/>
                </a:solidFill>
              </a:rPr>
              <a:t>re-enforces complementary work – </a:t>
            </a:r>
            <a:r>
              <a:rPr lang="en-US" i="1" dirty="0" smtClean="0">
                <a:solidFill>
                  <a:srgbClr val="F57A1E"/>
                </a:solidFill>
              </a:rPr>
              <a:t>on the REFEDS MFA profile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Expression and technical adoption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eads to new eduGAIN </a:t>
            </a:r>
            <a:r>
              <a:rPr lang="en-US" i="1" dirty="0" smtClean="0"/>
              <a:t>metadata</a:t>
            </a:r>
            <a:r>
              <a:rPr lang="en-US" dirty="0"/>
              <a:t> </a:t>
            </a:r>
            <a:r>
              <a:rPr lang="en-US" dirty="0" smtClean="0"/>
              <a:t>and new</a:t>
            </a:r>
            <a:r>
              <a:rPr lang="en-US" i="1" dirty="0" smtClean="0"/>
              <a:t> attributes</a:t>
            </a:r>
            <a:r>
              <a:rPr lang="en-US" dirty="0" smtClean="0"/>
              <a:t> for IdPs</a:t>
            </a:r>
          </a:p>
          <a:p>
            <a:r>
              <a:rPr lang="en-US" dirty="0" smtClean="0"/>
              <a:t>Definite implementation guidance in normative form helps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Facilitate evaluation and peer review </a:t>
            </a:r>
            <a:r>
              <a:rPr lang="en-US" dirty="0" smtClean="0"/>
              <a:t>by kick-starting a self-assessment tool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global adoption: REFEDS Assurance Framework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1" y="1450930"/>
            <a:ext cx="3414280" cy="360337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2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23627</TotalTime>
  <Words>2998</Words>
  <Application>Microsoft Office PowerPoint</Application>
  <PresentationFormat>Custom</PresentationFormat>
  <Paragraphs>545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GEANT Association</vt:lpstr>
      <vt:lpstr>PowerPoint Presentation</vt:lpstr>
      <vt:lpstr>Agenda</vt:lpstr>
      <vt:lpstr>Activity Structure</vt:lpstr>
      <vt:lpstr>Policy and best practice activity high-level objectives</vt:lpstr>
      <vt:lpstr>Policy and Best Practices Harmonisation</vt:lpstr>
      <vt:lpstr>Assurance Profiles and ‘differentiated’ levels of assurance</vt:lpstr>
      <vt:lpstr>Differentiated assurance from an Infrastructure viewpoint</vt:lpstr>
      <vt:lpstr>An example from EGI: beyond a single baseline with differentiated assurance?</vt:lpstr>
      <vt:lpstr>Gaining global adoption: REFEDS Assurance Framework</vt:lpstr>
      <vt:lpstr>Differentiated Assurance Profile – in eduGAIN, REFEDS, and beyond</vt:lpstr>
      <vt:lpstr>Assurance with global impact  – LIGO Gravitational Waves Observatory response (REFEDS list, May 16th)</vt:lpstr>
      <vt:lpstr>Main achievements in assurance profile development</vt:lpstr>
      <vt:lpstr>Policy and Best Practices Harmonisation</vt:lpstr>
      <vt:lpstr>Security Incident Response in the Federated World</vt:lpstr>
      <vt:lpstr>A Security Incident Response Trust Framework – Sirtfi summary</vt:lpstr>
      <vt:lpstr>Sirtfi adoption in eduGAIN</vt:lpstr>
      <vt:lpstr>Beyond Sirtfi: streamlining the response process</vt:lpstr>
      <vt:lpstr>Incident response process evolution in federations</vt:lpstr>
      <vt:lpstr>Addressing Security Incidents – a Joint Effort</vt:lpstr>
      <vt:lpstr>Main achievements in federated incident response</vt:lpstr>
      <vt:lpstr>Policy and Best Practices Harmonisation</vt:lpstr>
      <vt:lpstr>Recommendations for  Research and e-Infrastructures to Build Sustainable Services </vt:lpstr>
      <vt:lpstr>Promoting sustainability through recommended templates</vt:lpstr>
      <vt:lpstr>Example: planned RCauth.eu management model</vt:lpstr>
      <vt:lpstr>Planned RCauth.eu: operator distribution and support plans</vt:lpstr>
      <vt:lpstr>Collect Recommendations in one place – for Infrastructures &amp; Federations</vt:lpstr>
      <vt:lpstr>Models for ‘guest’ IdPs – serving users beyond academia</vt:lpstr>
      <vt:lpstr>Main achievements in sustainability development</vt:lpstr>
      <vt:lpstr>Policy and Best Practices Harmonisation</vt:lpstr>
      <vt:lpstr>Getting agreements in a distributed world: scalable policy mechanisms</vt:lpstr>
      <vt:lpstr>Entity Category adoption – R&amp;S and Sirtfi</vt:lpstr>
      <vt:lpstr>Snctfi: aiding Infrastructures achieve policy coherency</vt:lpstr>
      <vt:lpstr>Snctfi infrastructure requirements, a summary</vt:lpstr>
      <vt:lpstr>Model scalable policies for SP-IdP Proxies – the RCauth.eu example</vt:lpstr>
      <vt:lpstr>Main achievements in scalable policy models</vt:lpstr>
      <vt:lpstr>Policy and Best Practices Harmonisation</vt:lpstr>
      <vt:lpstr>Scope of the AARC Accounting and Processing of Data task</vt:lpstr>
      <vt:lpstr>Identified needs and structure – MNA3.2 as basis for recommendations</vt:lpstr>
      <vt:lpstr>Three community models – three Recommendations?</vt:lpstr>
      <vt:lpstr>AARC InfoShare on data related to accounting, monitoring and logging </vt:lpstr>
      <vt:lpstr>Main achievements in infrastructure &amp; accounting data protection</vt:lpstr>
      <vt:lpstr>Policy and Best Practices Harmonisation</vt:lpstr>
      <vt:lpstr>Our Achievements</vt:lpstr>
      <vt:lpstr>Primary Open Challenges – for AARC2 and the Community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927</cp:revision>
  <cp:lastPrinted>2015-05-01T10:30:08Z</cp:lastPrinted>
  <dcterms:created xsi:type="dcterms:W3CDTF">2015-04-29T14:13:57Z</dcterms:created>
  <dcterms:modified xsi:type="dcterms:W3CDTF">2017-05-17T15:36:21Z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