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7"/>
  </p:notesMasterIdLst>
  <p:sldIdLst>
    <p:sldId id="283" r:id="rId5"/>
    <p:sldId id="292" r:id="rId6"/>
    <p:sldId id="293" r:id="rId7"/>
    <p:sldId id="296" r:id="rId8"/>
    <p:sldId id="316" r:id="rId9"/>
    <p:sldId id="294" r:id="rId10"/>
    <p:sldId id="289" r:id="rId11"/>
    <p:sldId id="303" r:id="rId12"/>
    <p:sldId id="301" r:id="rId13"/>
    <p:sldId id="304" r:id="rId14"/>
    <p:sldId id="314" r:id="rId15"/>
    <p:sldId id="305" r:id="rId16"/>
    <p:sldId id="317" r:id="rId17"/>
    <p:sldId id="319" r:id="rId18"/>
    <p:sldId id="325" r:id="rId19"/>
    <p:sldId id="320" r:id="rId20"/>
    <p:sldId id="321" r:id="rId21"/>
    <p:sldId id="322" r:id="rId22"/>
    <p:sldId id="323" r:id="rId23"/>
    <p:sldId id="324" r:id="rId24"/>
    <p:sldId id="318" r:id="rId25"/>
    <p:sldId id="286" r:id="rId26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791C"/>
    <a:srgbClr val="003F5E"/>
    <a:srgbClr val="F57B20"/>
    <a:srgbClr val="F57A1E"/>
    <a:srgbClr val="013F5E"/>
    <a:srgbClr val="003959"/>
    <a:srgbClr val="ED1556"/>
    <a:srgbClr val="003F5D"/>
    <a:srgbClr val="1C4161"/>
    <a:srgbClr val="0043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-91" y="-7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D8A83-A817-41E3-A602-3B517E18334E}" type="datetimeFigureOut">
              <a:rPr lang="en-GB" smtClean="0"/>
              <a:t>04/10/2015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110B-1C27-4A5B-8007-E6BF4BB6C5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2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1625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240257" y="3625009"/>
            <a:ext cx="6795911" cy="375289"/>
          </a:xfrm>
        </p:spPr>
        <p:txBody>
          <a:bodyPr>
            <a:normAutofit/>
          </a:bodyPr>
          <a:lstStyle>
            <a:lvl1pPr marL="0" indent="0">
              <a:buNone/>
              <a:defRPr sz="2000" b="1" baseline="0"/>
            </a:lvl1pPr>
          </a:lstStyle>
          <a:p>
            <a:pPr lvl="0"/>
            <a:r>
              <a:rPr lang="en-US" dirty="0" smtClean="0"/>
              <a:t>Presenter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240256" y="5484095"/>
            <a:ext cx="6671027" cy="43634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Event, Location</a:t>
            </a:r>
            <a:endParaRPr lang="en-GB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1240257" y="2804346"/>
            <a:ext cx="6683727" cy="503459"/>
          </a:xfrm>
        </p:spPr>
        <p:txBody>
          <a:bodyPr>
            <a:normAutofit/>
          </a:bodyPr>
          <a:lstStyle>
            <a:lvl1pPr marL="0" indent="0">
              <a:buNone/>
              <a:defRPr sz="1950">
                <a:solidFill>
                  <a:srgbClr val="F6791C"/>
                </a:solidFill>
              </a:defRPr>
            </a:lvl1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40257" y="2398309"/>
            <a:ext cx="6683727" cy="473242"/>
          </a:xfrm>
        </p:spPr>
        <p:txBody>
          <a:bodyPr>
            <a:no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 dirty="0" smtClean="0"/>
              <a:t>Title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1240256" y="5785332"/>
            <a:ext cx="6671027" cy="42831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Date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1240257" y="3947187"/>
            <a:ext cx="6795911" cy="347215"/>
          </a:xfrm>
        </p:spPr>
        <p:txBody>
          <a:bodyPr>
            <a:normAutofit/>
          </a:bodyPr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Role in Project, AARC (if applicable)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1240257" y="4249757"/>
            <a:ext cx="8818145" cy="347215"/>
          </a:xfrm>
        </p:spPr>
        <p:txBody>
          <a:bodyPr>
            <a:normAutofit/>
          </a:bodyPr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Role in Organisation, Organisation Name (if Applicable)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486792" y="4765917"/>
            <a:ext cx="1219200" cy="190399"/>
          </a:xfrm>
        </p:spPr>
        <p:txBody>
          <a:bodyPr>
            <a:normAutofit/>
          </a:bodyPr>
          <a:lstStyle>
            <a:lvl1pPr marL="0" indent="0">
              <a:buNone/>
              <a:defRPr sz="600"/>
            </a:lvl1pPr>
          </a:lstStyle>
          <a:p>
            <a:pPr lvl="0"/>
            <a:r>
              <a:rPr lang="en-US" dirty="0" smtClean="0"/>
              <a:t>Logo (optional)</a:t>
            </a:r>
            <a:endParaRPr lang="en-GB" dirty="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358" y="-42332"/>
            <a:ext cx="4389920" cy="694266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82" y="480622"/>
            <a:ext cx="1482776" cy="1339714"/>
          </a:xfrm>
          <a:prstGeom prst="rect">
            <a:avLst/>
          </a:prstGeom>
        </p:spPr>
      </p:pic>
      <p:sp>
        <p:nvSpPr>
          <p:cNvPr id="23" name="TextBox 22"/>
          <p:cNvSpPr txBox="1"/>
          <p:nvPr userDrawn="1"/>
        </p:nvSpPr>
        <p:spPr>
          <a:xfrm>
            <a:off x="2818932" y="927797"/>
            <a:ext cx="591815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700" dirty="0" smtClean="0">
                <a:solidFill>
                  <a:srgbClr val="003F5E"/>
                </a:solidFill>
              </a:rPr>
              <a:t>Authentication and Authorisation for Research and Collaboration</a:t>
            </a:r>
            <a:endParaRPr lang="en-GB" sz="1700" dirty="0">
              <a:solidFill>
                <a:srgbClr val="003F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42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716837"/>
            <a:ext cx="6172200" cy="414421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716837"/>
            <a:ext cx="4314825" cy="415215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9188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extBox 1"/>
          <p:cNvSpPr txBox="1"/>
          <p:nvPr userDrawn="1"/>
        </p:nvSpPr>
        <p:spPr>
          <a:xfrm>
            <a:off x="652382" y="304802"/>
            <a:ext cx="3601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b="1" dirty="0" smtClean="0">
                <a:solidFill>
                  <a:srgbClr val="003F5D"/>
                </a:solidFill>
              </a:rPr>
              <a:t>Style</a:t>
            </a:r>
            <a:r>
              <a:rPr lang="en-GB" sz="1800" b="1" baseline="0" dirty="0" smtClean="0">
                <a:solidFill>
                  <a:srgbClr val="003F5D"/>
                </a:solidFill>
              </a:rPr>
              <a:t> Guide</a:t>
            </a:r>
          </a:p>
          <a:p>
            <a:r>
              <a:rPr lang="en-GB" sz="1800" baseline="0" dirty="0" smtClean="0">
                <a:solidFill>
                  <a:srgbClr val="F57A1E"/>
                </a:solidFill>
              </a:rPr>
              <a:t>A Guide to Using the AARC Template</a:t>
            </a:r>
            <a:endParaRPr lang="en-GB" sz="1800" dirty="0">
              <a:solidFill>
                <a:srgbClr val="F57A1E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780366" y="2025770"/>
            <a:ext cx="101496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3F5D"/>
                </a:solidFill>
              </a:rPr>
              <a:t>This template is to</a:t>
            </a:r>
            <a:r>
              <a:rPr lang="en-GB" sz="1800" baseline="0" dirty="0" smtClean="0">
                <a:solidFill>
                  <a:srgbClr val="003F5D"/>
                </a:solidFill>
              </a:rPr>
              <a:t> present information on behalf of the AARC Project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Font is Calibri and will auto-size. Avoid using a font size less than 18pt.  Main font colour is Teal, </a:t>
            </a:r>
            <a:r>
              <a:rPr lang="en-GB" sz="1800" baseline="0" dirty="0" smtClean="0">
                <a:solidFill>
                  <a:srgbClr val="F57B20"/>
                </a:solidFill>
              </a:rPr>
              <a:t>highlight colour is Orange and should be used sparingly.</a:t>
            </a:r>
            <a:r>
              <a:rPr lang="en-GB" sz="1800" baseline="0" dirty="0" smtClean="0">
                <a:solidFill>
                  <a:srgbClr val="ED1556"/>
                </a:solidFill>
              </a:rPr>
              <a:t> </a:t>
            </a:r>
            <a:r>
              <a:rPr lang="en-GB" sz="1800" baseline="0" dirty="0" smtClean="0">
                <a:solidFill>
                  <a:srgbClr val="003F5D"/>
                </a:solidFill>
              </a:rPr>
              <a:t>If the colours are not shown in PowerPoint use the colour picker to select the correct colour from the logo or these samples</a:t>
            </a:r>
            <a:endParaRPr lang="en-GB" sz="1800" baseline="0" dirty="0" smtClean="0">
              <a:solidFill>
                <a:srgbClr val="ED1556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800" baseline="0" dirty="0" smtClean="0">
              <a:solidFill>
                <a:srgbClr val="ED1556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The title slide has space for the speaker’s own organisation logo which should be no larger than the main AARC logo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800" baseline="0" dirty="0" smtClean="0">
              <a:solidFill>
                <a:srgbClr val="003F5D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The end slide includes EU logo, copyright, and funding statement and must be included in any slide packs distributed or printed.</a:t>
            </a:r>
          </a:p>
        </p:txBody>
      </p:sp>
      <p:sp>
        <p:nvSpPr>
          <p:cNvPr id="5" name="Oval 4"/>
          <p:cNvSpPr/>
          <p:nvPr userDrawn="1"/>
        </p:nvSpPr>
        <p:spPr>
          <a:xfrm>
            <a:off x="10890209" y="5560973"/>
            <a:ext cx="727243" cy="529390"/>
          </a:xfrm>
          <a:prstGeom prst="ellipse">
            <a:avLst/>
          </a:prstGeom>
          <a:solidFill>
            <a:srgbClr val="003F5D"/>
          </a:solidFill>
          <a:ln>
            <a:solidFill>
              <a:srgbClr val="003F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9" name="Oval 8"/>
          <p:cNvSpPr/>
          <p:nvPr userDrawn="1"/>
        </p:nvSpPr>
        <p:spPr>
          <a:xfrm>
            <a:off x="9884901" y="5560973"/>
            <a:ext cx="727243" cy="529390"/>
          </a:xfrm>
          <a:prstGeom prst="ellipse">
            <a:avLst/>
          </a:prstGeom>
          <a:solidFill>
            <a:srgbClr val="F6791C"/>
          </a:solidFill>
          <a:ln>
            <a:solidFill>
              <a:srgbClr val="F679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</p:spTree>
    <p:extLst>
      <p:ext uri="{BB962C8B-B14F-4D97-AF65-F5344CB8AC3E}">
        <p14:creationId xmlns:p14="http://schemas.microsoft.com/office/powerpoint/2010/main" val="3178045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(Must be includ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" y="2"/>
            <a:ext cx="12192001" cy="6858001"/>
          </a:xfrm>
          <a:prstGeom prst="rect">
            <a:avLst/>
          </a:prstGeom>
          <a:solidFill>
            <a:srgbClr val="003F5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b="30428"/>
          <a:stretch/>
        </p:blipFill>
        <p:spPr>
          <a:xfrm>
            <a:off x="5217067" y="4837092"/>
            <a:ext cx="1385319" cy="78566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488" y="5966378"/>
            <a:ext cx="433675" cy="29466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111444" y="2395574"/>
            <a:ext cx="374897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400" dirty="0" smtClean="0">
                <a:solidFill>
                  <a:schemeClr val="bg1"/>
                </a:solidFill>
              </a:rPr>
              <a:t>Thank you</a:t>
            </a:r>
          </a:p>
          <a:p>
            <a:pPr algn="ctr"/>
            <a:r>
              <a:rPr lang="en-GB" sz="4400" dirty="0" smtClean="0">
                <a:solidFill>
                  <a:srgbClr val="F6791C"/>
                </a:solidFill>
              </a:rPr>
              <a:t>Any</a:t>
            </a:r>
            <a:r>
              <a:rPr lang="en-GB" sz="4400" baseline="0" dirty="0" smtClean="0">
                <a:solidFill>
                  <a:srgbClr val="F6791C"/>
                </a:solidFill>
              </a:rPr>
              <a:t> Questions?</a:t>
            </a:r>
            <a:endParaRPr lang="en-GB" sz="4400" dirty="0">
              <a:solidFill>
                <a:srgbClr val="F6791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357" y="-50222"/>
            <a:ext cx="4394909" cy="6950557"/>
          </a:xfrm>
          <a:prstGeom prst="rect">
            <a:avLst/>
          </a:prstGeom>
        </p:spPr>
      </p:pic>
      <p:sp>
        <p:nvSpPr>
          <p:cNvPr id="25" name="Content Placeholder 24"/>
          <p:cNvSpPr>
            <a:spLocks noGrp="1"/>
          </p:cNvSpPr>
          <p:nvPr>
            <p:ph sz="quarter" idx="11" hasCustomPrompt="1"/>
          </p:nvPr>
        </p:nvSpPr>
        <p:spPr>
          <a:xfrm>
            <a:off x="3763166" y="4113541"/>
            <a:ext cx="4445529" cy="37371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Presenter email address</a:t>
            </a:r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109415" y="6289305"/>
            <a:ext cx="5711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 GÉANT  on behalf of the AARC project.</a:t>
            </a:r>
          </a:p>
          <a:p>
            <a:pPr algn="ctr"/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The work leading to these results has received funding from the European Union’s Horizon 2020 research and innovation programme under Grant Agreement No. 653965 (AARC).</a:t>
            </a:r>
            <a:endParaRPr lang="en-GB" sz="6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273469" y="5591160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solidFill>
                  <a:schemeClr val="bg1"/>
                </a:solidFill>
              </a:rPr>
              <a:t>https://aarc-project.eu</a:t>
            </a:r>
            <a:endParaRPr lang="en-GB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33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latin typeface="+mn-lt"/>
              </a:defRPr>
            </a:lvl1pPr>
            <a:lvl2pPr>
              <a:defRPr sz="1800">
                <a:solidFill>
                  <a:srgbClr val="004361"/>
                </a:solidFill>
                <a:latin typeface="+mn-lt"/>
              </a:defRPr>
            </a:lvl2pPr>
            <a:lvl3pPr>
              <a:defRPr sz="1800">
                <a:solidFill>
                  <a:srgbClr val="003F5E"/>
                </a:solidFill>
                <a:latin typeface="+mn-lt"/>
              </a:defRPr>
            </a:lvl3pPr>
            <a:lvl4pPr>
              <a:defRPr sz="1800">
                <a:latin typeface="+mn-lt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39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5562600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15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87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2603" y="1681163"/>
            <a:ext cx="551497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1" y="2489204"/>
            <a:ext cx="5553075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482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6:33 Text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1" y="1524003"/>
            <a:ext cx="7864123" cy="4652963"/>
          </a:xfrm>
        </p:spPr>
        <p:txBody>
          <a:bodyPr/>
          <a:lstStyle>
            <a:lvl1pPr>
              <a:defRPr sz="1500">
                <a:latin typeface="+mn-lt"/>
              </a:defRPr>
            </a:lvl1pPr>
            <a:lvl2pPr>
              <a:defRPr>
                <a:solidFill>
                  <a:srgbClr val="004361"/>
                </a:solidFill>
                <a:latin typeface="+mn-lt"/>
              </a:defRPr>
            </a:lvl2pPr>
            <a:lvl3pPr>
              <a:defRPr>
                <a:solidFill>
                  <a:srgbClr val="003F5E"/>
                </a:solidFill>
                <a:latin typeface="+mn-lt"/>
              </a:defRPr>
            </a:lvl3pPr>
            <a:lvl4pPr>
              <a:defRPr>
                <a:latin typeface="+mn-lt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8319911" y="153246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8602125" y="1532467"/>
            <a:ext cx="3" cy="4682066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51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07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1676400"/>
            <a:ext cx="12192000" cy="2165684"/>
          </a:xfrm>
          <a:prstGeom prst="rect">
            <a:avLst/>
          </a:prstGeom>
          <a:solidFill>
            <a:srgbClr val="013F5E"/>
          </a:solidFill>
          <a:ln>
            <a:solidFill>
              <a:srgbClr val="013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70572" y="4083050"/>
            <a:ext cx="11208083" cy="218139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50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Image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3858126"/>
            <a:ext cx="12192000" cy="2165684"/>
          </a:xfrm>
          <a:prstGeom prst="rect">
            <a:avLst/>
          </a:prstGeom>
          <a:solidFill>
            <a:srgbClr val="004361"/>
          </a:solidFill>
          <a:ln>
            <a:solidFill>
              <a:srgbClr val="013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48287" y="1524586"/>
            <a:ext cx="11315924" cy="21009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25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651518"/>
            <a:ext cx="6172200" cy="4209532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642188"/>
            <a:ext cx="4314825" cy="42268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403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935" y="203200"/>
            <a:ext cx="9040688" cy="927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br>
              <a:rPr lang="en-US" dirty="0" smtClean="0"/>
            </a:br>
            <a:r>
              <a:rPr lang="en-US" dirty="0" smtClean="0"/>
              <a:t>subtitle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4502" y="1439333"/>
            <a:ext cx="10909300" cy="473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61812" y="6406019"/>
            <a:ext cx="741021" cy="274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44502" y="6406019"/>
            <a:ext cx="11274749" cy="7229"/>
          </a:xfrm>
          <a:prstGeom prst="line">
            <a:avLst/>
          </a:prstGeom>
          <a:ln w="12700" cap="rnd">
            <a:solidFill>
              <a:srgbClr val="F57B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25400" y="6481610"/>
            <a:ext cx="181751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50" baseline="0" dirty="0" smtClean="0">
                <a:solidFill>
                  <a:srgbClr val="003F5E"/>
                </a:solidFill>
              </a:rPr>
              <a:t>https://aarc-project.eu</a:t>
            </a:r>
            <a:endParaRPr lang="en-GB" sz="750" dirty="0">
              <a:solidFill>
                <a:srgbClr val="003F5E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444503" y="1224327"/>
            <a:ext cx="10274297" cy="2887"/>
          </a:xfrm>
          <a:prstGeom prst="line">
            <a:avLst/>
          </a:prstGeom>
          <a:ln w="12700">
            <a:solidFill>
              <a:srgbClr val="003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149" y="143931"/>
            <a:ext cx="1144684" cy="103424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43" y="6460279"/>
            <a:ext cx="331798" cy="299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52" r:id="rId3"/>
    <p:sldLayoutId id="2147483653" r:id="rId4"/>
    <p:sldLayoutId id="2147483660" r:id="rId5"/>
    <p:sldLayoutId id="2147483654" r:id="rId6"/>
    <p:sldLayoutId id="2147483655" r:id="rId7"/>
    <p:sldLayoutId id="2147483659" r:id="rId8"/>
    <p:sldLayoutId id="2147483656" r:id="rId9"/>
    <p:sldLayoutId id="2147483657" r:id="rId10"/>
    <p:sldLayoutId id="2147483663" r:id="rId11"/>
    <p:sldLayoutId id="2147483662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0436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2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3F5E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geant.org/display/gn41sa5/Federation+survey" TargetMode="External"/><Relationship Id="rId2" Type="http://schemas.openxmlformats.org/officeDocument/2006/relationships/hyperlink" Target="https://wiki.geant.org/display/gn41sa5/IdP+surve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ki.geant.org/display/AARC/Level+of+Assurance+survey+for+SP+communities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geant.org/display/AARC/LoA+-+Level+of+Assuranc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ana.org/assignments/loa-profiles/" TargetMode="External"/><Relationship Id="rId2" Type="http://schemas.openxmlformats.org/officeDocument/2006/relationships/hyperlink" Target="https://tools.ietf.org/html/draft-richer-vectors-of-trust-0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ec.europa.eu/transparency/regcomitology/index.cfm?do=search.documentdetail&amp;jl9SmYIxaiPrPBeTK5Qyrmy+JAT8XSUYZ4c3fEwWtPjVqHZGdIwy2rS97ztb5t8b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geant.org/display/AARC/LoA+survey+for+SP+communities" TargetMode="External"/><Relationship Id="rId2" Type="http://schemas.openxmlformats.org/officeDocument/2006/relationships/hyperlink" Target="https://wiki.geant.org/display/gn41sa5/1.4+Service+Aspects+of+Assuranc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et.refeds.org/" TargetMode="External"/><Relationship Id="rId2" Type="http://schemas.openxmlformats.org/officeDocument/2006/relationships/hyperlink" Target="https://technical.edugain.org/entities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gtf.ne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David </a:t>
            </a:r>
            <a:r>
              <a:rPr lang="en-GB" dirty="0" err="1" smtClean="0"/>
              <a:t>Groep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I2TechX meeting Cleveland, OH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Developments in scalable negotiation and assurance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 err="1" smtClean="0"/>
              <a:t>LoA</a:t>
            </a:r>
            <a:r>
              <a:rPr lang="en-GB" dirty="0" smtClean="0"/>
              <a:t> Policy </a:t>
            </a:r>
            <a:r>
              <a:rPr lang="en-GB" dirty="0" smtClean="0"/>
              <a:t>Harmonisation and Best Practices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GB" dirty="0" smtClean="0"/>
              <a:t>5 October 2015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AARC NA3 Activity Lead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Nikhef, Physics Data Processing Group</a:t>
            </a:r>
            <a:endParaRPr lang="en-GB" dirty="0"/>
          </a:p>
        </p:txBody>
      </p:sp>
      <p:pic>
        <p:nvPicPr>
          <p:cNvPr id="1026" name="Picture 2" descr="H:\Home\davidg\Nikhef\AdminFormalities\Logo2014\nikhef-logo-final\logo-nikhef-2015-compact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810" y="4620547"/>
            <a:ext cx="855006" cy="371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945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How do we extend </a:t>
            </a:r>
            <a:r>
              <a:rPr lang="en-GB" dirty="0" smtClean="0"/>
              <a:t>scalable policy agreement to </a:t>
            </a:r>
            <a:r>
              <a:rPr lang="en-GB" dirty="0"/>
              <a:t>general Attribute Authorities and others?</a:t>
            </a:r>
          </a:p>
          <a:p>
            <a:endParaRPr lang="en-GB" dirty="0" smtClean="0"/>
          </a:p>
          <a:p>
            <a:r>
              <a:rPr lang="en-GB" dirty="0" smtClean="0"/>
              <a:t>Need to identify entities </a:t>
            </a:r>
            <a:r>
              <a:rPr lang="en-GB" dirty="0"/>
              <a:t>to be classified </a:t>
            </a:r>
            <a:r>
              <a:rPr lang="en-GB" dirty="0" smtClean="0"/>
              <a:t>(non-</a:t>
            </a:r>
            <a:r>
              <a:rPr lang="en-GB" dirty="0" err="1" smtClean="0"/>
              <a:t>IdP</a:t>
            </a:r>
            <a:r>
              <a:rPr lang="en-GB" dirty="0" smtClean="0"/>
              <a:t> </a:t>
            </a:r>
            <a:r>
              <a:rPr lang="en-GB" dirty="0" smtClean="0"/>
              <a:t>AAs, </a:t>
            </a:r>
            <a:r>
              <a:rPr lang="en-GB" dirty="0"/>
              <a:t>credential </a:t>
            </a:r>
            <a:r>
              <a:rPr lang="en-GB" dirty="0" smtClean="0"/>
              <a:t>translators, </a:t>
            </a:r>
            <a:r>
              <a:rPr lang="en-GB" dirty="0" smtClean="0"/>
              <a:t>others)</a:t>
            </a:r>
            <a:endParaRPr lang="en-GB" dirty="0"/>
          </a:p>
          <a:p>
            <a:r>
              <a:rPr lang="en-GB" dirty="0"/>
              <a:t>What codes of conduct are required</a:t>
            </a:r>
            <a:r>
              <a:rPr lang="en-GB" dirty="0" smtClean="0"/>
              <a:t>? Classify an Attribute Authorities with a (single) </a:t>
            </a:r>
            <a:r>
              <a:rPr lang="en-GB" dirty="0" err="1" smtClean="0"/>
              <a:t>LoA</a:t>
            </a:r>
            <a:r>
              <a:rPr lang="en-GB" dirty="0" smtClean="0"/>
              <a:t>?</a:t>
            </a:r>
            <a:endParaRPr lang="en-GB" dirty="0"/>
          </a:p>
          <a:p>
            <a:r>
              <a:rPr lang="en-GB" dirty="0" smtClean="0"/>
              <a:t>Other </a:t>
            </a:r>
            <a:r>
              <a:rPr lang="en-GB" dirty="0"/>
              <a:t>operational best practices </a:t>
            </a:r>
            <a:r>
              <a:rPr lang="en-GB" dirty="0" smtClean="0"/>
              <a:t>(how to AA </a:t>
            </a:r>
            <a:r>
              <a:rPr lang="en-GB" i="1" dirty="0" smtClean="0"/>
              <a:t>operations*</a:t>
            </a:r>
            <a:r>
              <a:rPr lang="en-GB" dirty="0" smtClean="0"/>
              <a:t> affect </a:t>
            </a:r>
            <a:r>
              <a:rPr lang="en-GB" dirty="0" err="1" smtClean="0"/>
              <a:t>LoA</a:t>
            </a:r>
            <a:r>
              <a:rPr lang="en-GB" dirty="0" smtClean="0"/>
              <a:t>)?</a:t>
            </a:r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r>
              <a:rPr lang="en-US" dirty="0" smtClean="0"/>
              <a:t>Now every country is different, and there’s no current best practice for communities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identity-only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728132" y="6402943"/>
            <a:ext cx="39162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6791C"/>
                </a:solidFill>
              </a:rPr>
              <a:t>*e.g</a:t>
            </a:r>
            <a:r>
              <a:rPr lang="en-US" sz="1600" dirty="0">
                <a:solidFill>
                  <a:srgbClr val="F6791C"/>
                </a:solidFill>
              </a:rPr>
              <a:t>. www.eugridpma.org/guidelines/aaops/</a:t>
            </a:r>
          </a:p>
        </p:txBody>
      </p:sp>
    </p:spTree>
    <p:extLst>
      <p:ext uri="{BB962C8B-B14F-4D97-AF65-F5344CB8AC3E}">
        <p14:creationId xmlns:p14="http://schemas.microsoft.com/office/powerpoint/2010/main" val="52009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3F5E"/>
                </a:solidFill>
              </a:rPr>
              <a:t>‘Towards a useful basic assurance level </a:t>
            </a:r>
            <a:r>
              <a:rPr lang="en-US" b="1" dirty="0" smtClean="0">
                <a:solidFill>
                  <a:srgbClr val="F6791C"/>
                </a:solidFill>
              </a:rPr>
              <a:t>that’s both feasible and useful for research and </a:t>
            </a:r>
            <a:r>
              <a:rPr lang="en-US" b="1" dirty="0" err="1" smtClean="0">
                <a:solidFill>
                  <a:srgbClr val="F6791C"/>
                </a:solidFill>
              </a:rPr>
              <a:t>schorlarly</a:t>
            </a:r>
            <a:r>
              <a:rPr lang="en-US" b="1" dirty="0" smtClean="0">
                <a:solidFill>
                  <a:srgbClr val="F6791C"/>
                </a:solidFill>
              </a:rPr>
              <a:t> collaboration as a consensus first step</a:t>
            </a:r>
            <a:r>
              <a:rPr lang="en-US" b="1" dirty="0" smtClean="0">
                <a:solidFill>
                  <a:srgbClr val="003F5E"/>
                </a:solidFill>
              </a:rPr>
              <a:t>’</a:t>
            </a:r>
            <a:endParaRPr lang="en-US" b="1" dirty="0" smtClean="0">
              <a:solidFill>
                <a:srgbClr val="003F5E"/>
              </a:solidFill>
            </a:endParaRPr>
          </a:p>
          <a:p>
            <a:r>
              <a:rPr lang="en-US" dirty="0" smtClean="0"/>
              <a:t>Identity </a:t>
            </a:r>
            <a:r>
              <a:rPr lang="en-US" dirty="0" smtClean="0"/>
              <a:t>management services and </a:t>
            </a:r>
            <a:r>
              <a:rPr lang="en-US" dirty="0" smtClean="0"/>
              <a:t>providers (Daniela)</a:t>
            </a:r>
            <a:endParaRPr lang="en-US" dirty="0" smtClean="0"/>
          </a:p>
          <a:p>
            <a:r>
              <a:rPr lang="en-US" dirty="0" smtClean="0"/>
              <a:t>Federation operators (Daniela)</a:t>
            </a:r>
            <a:endParaRPr lang="en-US" dirty="0" smtClean="0"/>
          </a:p>
          <a:p>
            <a:r>
              <a:rPr lang="en-US" dirty="0" smtClean="0"/>
              <a:t>Relying parties and service </a:t>
            </a:r>
            <a:r>
              <a:rPr lang="en-US" dirty="0" smtClean="0"/>
              <a:t>providers (Mikael)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Differentiated </a:t>
            </a:r>
            <a:r>
              <a:rPr lang="en-US" b="1" dirty="0" err="1" smtClean="0"/>
              <a:t>LoA</a:t>
            </a:r>
            <a:r>
              <a:rPr lang="en-US" b="1" dirty="0" smtClean="0"/>
              <a:t> recommendations </a:t>
            </a:r>
            <a:r>
              <a:rPr lang="en-US" b="1" dirty="0" smtClean="0">
                <a:solidFill>
                  <a:srgbClr val="F6791C"/>
                </a:solidFill>
              </a:rPr>
              <a:t>– a </a:t>
            </a:r>
            <a:r>
              <a:rPr lang="en-US" b="1" i="1" dirty="0" smtClean="0">
                <a:solidFill>
                  <a:srgbClr val="F6791C"/>
                </a:solidFill>
              </a:rPr>
              <a:t>limited</a:t>
            </a:r>
            <a:r>
              <a:rPr lang="en-US" b="1" dirty="0">
                <a:solidFill>
                  <a:srgbClr val="F6791C"/>
                </a:solidFill>
              </a:rPr>
              <a:t> set of consensus levels. </a:t>
            </a:r>
            <a:r>
              <a:rPr lang="en-US" b="1" dirty="0" smtClean="0">
                <a:solidFill>
                  <a:srgbClr val="F6791C"/>
                </a:solidFill>
              </a:rPr>
              <a:t>“to reflect </a:t>
            </a:r>
            <a:r>
              <a:rPr lang="en-US" b="1" dirty="0">
                <a:solidFill>
                  <a:srgbClr val="F6791C"/>
                </a:solidFill>
              </a:rPr>
              <a:t>the options for distribution of responsibilities amongst the three identified participant roles: researchers and research communities, resource and e-infrastructure providers, and identity federations and their constituent </a:t>
            </a:r>
            <a:r>
              <a:rPr lang="en-US" b="1" dirty="0" smtClean="0">
                <a:solidFill>
                  <a:srgbClr val="F6791C"/>
                </a:solidFill>
              </a:rPr>
              <a:t>IdPs</a:t>
            </a:r>
            <a:r>
              <a:rPr lang="en-US" b="1" dirty="0" smtClean="0"/>
              <a:t>”</a:t>
            </a:r>
          </a:p>
          <a:p>
            <a:r>
              <a:rPr lang="en-US" dirty="0" smtClean="0"/>
              <a:t>This needs experience from actual responsibility distribution experiments</a:t>
            </a:r>
          </a:p>
          <a:p>
            <a:r>
              <a:rPr lang="en-US" dirty="0" smtClean="0"/>
              <a:t>Based on pilots and the AAI architecture models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 of Assurance convergence – a survey based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2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IdP</a:t>
            </a:r>
            <a:r>
              <a:rPr lang="en-US" dirty="0"/>
              <a:t> survey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wiki.geant.org/display/gn41sa5/IdP+survey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Federation </a:t>
            </a:r>
            <a:r>
              <a:rPr lang="en-US" dirty="0"/>
              <a:t>survey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wiki.geant.org/display/gn41sa5/Federation+survey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SP </a:t>
            </a:r>
            <a:r>
              <a:rPr lang="en-US" dirty="0" smtClean="0"/>
              <a:t>survey </a:t>
            </a:r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wiki.geant.org/display/AARC/Level+of+Assurance+survey+for+SP+communities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status to be collected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77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2" y="1439333"/>
            <a:ext cx="10909300" cy="494241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Track progress of </a:t>
            </a:r>
            <a:r>
              <a:rPr lang="en-US" dirty="0"/>
              <a:t>the interviews at </a:t>
            </a:r>
            <a:r>
              <a:rPr lang="en-US" dirty="0">
                <a:hlinkClick r:id="rId2"/>
              </a:rPr>
              <a:t>https://wiki.geant.org/display/AARC/LoA+-+</a:t>
            </a:r>
            <a:r>
              <a:rPr lang="en-US" dirty="0" smtClean="0">
                <a:hlinkClick r:id="rId2"/>
              </a:rPr>
              <a:t>Level+of+Assurance</a:t>
            </a:r>
            <a:endParaRPr lang="en-US" dirty="0" smtClean="0"/>
          </a:p>
          <a:p>
            <a:r>
              <a:rPr lang="en-US" dirty="0" smtClean="0"/>
              <a:t>Contribute answers based on the survey to Mikael Linden</a:t>
            </a:r>
          </a:p>
          <a:p>
            <a:r>
              <a:rPr lang="en-US" dirty="0" smtClean="0"/>
              <a:t>We already know about the FIM4R requirements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Early responses are ‘predictable’: interviews help differentiate ‘need’ from ‘nice-to-have’ from CLARIN</a:t>
            </a:r>
          </a:p>
          <a:p>
            <a:r>
              <a:rPr lang="en-US" dirty="0" smtClean="0"/>
              <a:t>individual accounts are important, must be traceable, persistent non-reassigned  identifiers to link attributes and to block access</a:t>
            </a:r>
          </a:p>
          <a:p>
            <a:r>
              <a:rPr lang="en-US" dirty="0" smtClean="0"/>
              <a:t>Expression of identity vetting process (but can re-vet as a community if the initial </a:t>
            </a:r>
            <a:r>
              <a:rPr lang="en-US" dirty="0" err="1" smtClean="0"/>
              <a:t>LoA</a:t>
            </a:r>
            <a:r>
              <a:rPr lang="en-US" dirty="0" smtClean="0"/>
              <a:t> level is well tagged, and e.g. tagged as ‘low’), supporting mixed </a:t>
            </a:r>
            <a:r>
              <a:rPr lang="en-US" dirty="0" err="1" smtClean="0"/>
              <a:t>LoA</a:t>
            </a:r>
            <a:r>
              <a:rPr lang="en-US" dirty="0" smtClean="0"/>
              <a:t> inside a UHO is fine. Would be nice to have F2F at the UHO</a:t>
            </a:r>
          </a:p>
          <a:p>
            <a:r>
              <a:rPr lang="en-US" dirty="0" smtClean="0"/>
              <a:t>Would like to have access to the R&amp;S attribute set</a:t>
            </a:r>
          </a:p>
          <a:p>
            <a:r>
              <a:rPr lang="en-US" dirty="0" smtClean="0"/>
              <a:t>2FA not yet needed, let alone how to share its costs. </a:t>
            </a:r>
          </a:p>
          <a:p>
            <a:r>
              <a:rPr lang="en-US" dirty="0" smtClean="0"/>
              <a:t>Account tagging as active/affiliated is important (~ one week!)</a:t>
            </a:r>
          </a:p>
          <a:p>
            <a:r>
              <a:rPr lang="en-US" dirty="0" smtClean="0"/>
              <a:t>For auditing, periodic self-assessment are good enough for now if requirements are open and clear (and CLARIN, like others, are not willing to pay cash for cost)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 responses – an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80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At least</a:t>
            </a:r>
          </a:p>
          <a:p>
            <a:r>
              <a:rPr lang="en-US" dirty="0" smtClean="0"/>
              <a:t>EGI</a:t>
            </a:r>
            <a:endParaRPr lang="en-US" dirty="0"/>
          </a:p>
          <a:p>
            <a:r>
              <a:rPr lang="en-US" dirty="0" smtClean="0"/>
              <a:t>wLCG</a:t>
            </a:r>
            <a:endParaRPr lang="en-US" dirty="0"/>
          </a:p>
          <a:p>
            <a:r>
              <a:rPr lang="en-US" dirty="0" smtClean="0"/>
              <a:t>PRACE</a:t>
            </a:r>
            <a:endParaRPr lang="en-US" dirty="0"/>
          </a:p>
          <a:p>
            <a:r>
              <a:rPr lang="en-US" dirty="0"/>
              <a:t>DARIAH </a:t>
            </a:r>
          </a:p>
          <a:p>
            <a:r>
              <a:rPr lang="en-US" dirty="0" smtClean="0"/>
              <a:t>CLARIN</a:t>
            </a:r>
            <a:endParaRPr lang="en-US" dirty="0"/>
          </a:p>
          <a:p>
            <a:r>
              <a:rPr lang="en-US" dirty="0" smtClean="0"/>
              <a:t>ELIXIR</a:t>
            </a:r>
            <a:endParaRPr lang="en-US" dirty="0"/>
          </a:p>
          <a:p>
            <a:r>
              <a:rPr lang="en-US" dirty="0" smtClean="0"/>
              <a:t>Photon/Neutron/Umbrella</a:t>
            </a:r>
            <a:endParaRPr lang="en-US" dirty="0"/>
          </a:p>
          <a:p>
            <a:r>
              <a:rPr lang="en-US" dirty="0" smtClean="0"/>
              <a:t>Libraries</a:t>
            </a:r>
            <a:endParaRPr lang="en-US" dirty="0"/>
          </a:p>
          <a:p>
            <a:r>
              <a:rPr lang="en-US" i="1" dirty="0"/>
              <a:t>find some more RIs from FIM4R community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SPs and Relying Parties scheduled for questioning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65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 and Relying Party Questionnaire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42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Who are your end users (who need to log in to your services):</a:t>
            </a:r>
          </a:p>
          <a:p>
            <a:r>
              <a:rPr lang="en-US" dirty="0"/>
              <a:t>researchers with a Home </a:t>
            </a:r>
            <a:r>
              <a:rPr lang="en-US" dirty="0" err="1"/>
              <a:t>Organisation</a:t>
            </a:r>
            <a:r>
              <a:rPr lang="en-US" dirty="0"/>
              <a:t> (that operates or potentially operates an </a:t>
            </a:r>
            <a:r>
              <a:rPr lang="en-US" dirty="0" err="1"/>
              <a:t>IdP</a:t>
            </a:r>
            <a:r>
              <a:rPr lang="en-US" dirty="0"/>
              <a:t>)?</a:t>
            </a:r>
          </a:p>
          <a:p>
            <a:r>
              <a:rPr lang="en-US" dirty="0"/>
              <a:t>citizen scientists?</a:t>
            </a:r>
          </a:p>
          <a:p>
            <a:r>
              <a:rPr lang="en-US" dirty="0"/>
              <a:t>students with a Home </a:t>
            </a:r>
            <a:r>
              <a:rPr lang="en-US" dirty="0" err="1"/>
              <a:t>Organisation</a:t>
            </a:r>
            <a:r>
              <a:rPr lang="en-US" dirty="0"/>
              <a:t> (that operates or potentially operates an </a:t>
            </a:r>
            <a:r>
              <a:rPr lang="en-US" dirty="0" err="1"/>
              <a:t>IdP</a:t>
            </a:r>
            <a:r>
              <a:rPr lang="en-US" dirty="0"/>
              <a:t>)?</a:t>
            </a:r>
          </a:p>
          <a:p>
            <a:r>
              <a:rPr lang="en-US" dirty="0"/>
              <a:t>else/what?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i="1" dirty="0"/>
              <a:t>If you are a research community </a:t>
            </a:r>
          </a:p>
          <a:p>
            <a:r>
              <a:rPr lang="en-US" dirty="0"/>
              <a:t>is affiliation of a researcher (user) with your community typically longer lived than any organizational affiliation or employment, or does community membership stem primarily from organizational affiliation?</a:t>
            </a:r>
          </a:p>
          <a:p>
            <a:r>
              <a:rPr lang="en-US" dirty="0"/>
              <a:t>do you consider yourself also as a source of (identity) assurance for your community members?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 and relying party-targeted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66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3.1. Identity concept</a:t>
            </a:r>
          </a:p>
          <a:p>
            <a:pPr marL="0" indent="0">
              <a:buNone/>
            </a:pPr>
            <a:r>
              <a:rPr lang="en-US" dirty="0"/>
              <a:t>How important is it for you that </a:t>
            </a:r>
            <a:r>
              <a:rPr lang="en-US" dirty="0" smtClean="0"/>
              <a:t>…</a:t>
            </a:r>
            <a:endParaRPr lang="en-US" dirty="0"/>
          </a:p>
          <a:p>
            <a:r>
              <a:rPr lang="en-US" dirty="0"/>
              <a:t>all user identities (accounts in the Home </a:t>
            </a:r>
            <a:r>
              <a:rPr lang="en-US" dirty="0" err="1"/>
              <a:t>Organisation</a:t>
            </a:r>
            <a:r>
              <a:rPr lang="en-US" dirty="0"/>
              <a:t>) belongs to an individual person (i.e. there are no shared accounts like "libraryuser1")?</a:t>
            </a:r>
          </a:p>
          <a:p>
            <a:r>
              <a:rPr lang="en-US" dirty="0"/>
              <a:t>and all users are traceable (i.e. the Home Organization knows who they are and can reach them)?</a:t>
            </a:r>
          </a:p>
          <a:p>
            <a:r>
              <a:rPr lang="en-US" dirty="0"/>
              <a:t>and the Home </a:t>
            </a:r>
            <a:r>
              <a:rPr lang="en-US" dirty="0" err="1"/>
              <a:t>Organisation</a:t>
            </a:r>
            <a:r>
              <a:rPr lang="en-US" dirty="0"/>
              <a:t> is willing to collaborate with you if you think their user misbehaves in your service?</a:t>
            </a:r>
          </a:p>
          <a:p>
            <a:r>
              <a:rPr lang="en-US" dirty="0"/>
              <a:t>that you (as an SP) can block him/her from your service?</a:t>
            </a:r>
          </a:p>
          <a:p>
            <a:r>
              <a:rPr lang="en-US" dirty="0"/>
              <a:t>user identifiers are persistent i.e. a user account is not re-assigned (re-cycled) to another person over time?</a:t>
            </a:r>
          </a:p>
          <a:p>
            <a:r>
              <a:rPr lang="en-US" dirty="0"/>
              <a:t>user identifiers are shared by multiple SPs  i.e. if you have 2 SPs, do they both receive the same user identifier when the same user logs in to the two services?</a:t>
            </a:r>
          </a:p>
          <a:p>
            <a:pPr marL="0" indent="0">
              <a:buNone/>
            </a:pPr>
            <a:r>
              <a:rPr lang="en-US" b="1" dirty="0"/>
              <a:t>3.2.Initial proof of identity</a:t>
            </a:r>
          </a:p>
          <a:p>
            <a:pPr marL="0" indent="0">
              <a:buNone/>
            </a:pPr>
            <a:r>
              <a:rPr lang="en-US" dirty="0"/>
              <a:t>How important is it for you </a:t>
            </a:r>
            <a:r>
              <a:rPr lang="en-US" dirty="0" smtClean="0"/>
              <a:t>that …</a:t>
            </a:r>
            <a:endParaRPr lang="en-US" dirty="0"/>
          </a:p>
          <a:p>
            <a:r>
              <a:rPr lang="en-US" dirty="0"/>
              <a:t>the Home Organization has a documented identity vetting process (whatever it is) in English and you can study it?</a:t>
            </a:r>
          </a:p>
          <a:p>
            <a:r>
              <a:rPr lang="en-US" dirty="0"/>
              <a:t>each Home </a:t>
            </a:r>
            <a:r>
              <a:rPr lang="en-US" dirty="0" err="1"/>
              <a:t>Organisation</a:t>
            </a:r>
            <a:r>
              <a:rPr lang="en-US" dirty="0"/>
              <a:t> has a machine-readable tag that indicates how the organization carries out identity proofing and the tag is from a well-defined international vocabulary?</a:t>
            </a:r>
          </a:p>
          <a:p>
            <a:r>
              <a:rPr lang="en-US" dirty="0"/>
              <a:t>each user in a Home </a:t>
            </a:r>
            <a:r>
              <a:rPr lang="en-US" dirty="0" err="1"/>
              <a:t>Organisation</a:t>
            </a:r>
            <a:r>
              <a:rPr lang="en-US" dirty="0"/>
              <a:t> has the above tag and different end users in the same organization can have different tags (depending how their identity was initially proofed)?</a:t>
            </a:r>
          </a:p>
          <a:p>
            <a:r>
              <a:rPr lang="en-US" dirty="0"/>
              <a:t>the identity proofing is done face-to-face based on a government photo-ID or equivalent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 RP </a:t>
            </a:r>
            <a:r>
              <a:rPr lang="en-US" dirty="0" smtClean="0"/>
              <a:t>questions: Identity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6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3.3.On-line authentication</a:t>
            </a:r>
          </a:p>
          <a:p>
            <a:r>
              <a:rPr lang="en-US" dirty="0"/>
              <a:t>Are password-based authentication good enough for you?</a:t>
            </a:r>
          </a:p>
          <a:p>
            <a:r>
              <a:rPr lang="en-US" dirty="0"/>
              <a:t>Should passwords have some kind of quality floor? (What kind of quality floor?)</a:t>
            </a:r>
          </a:p>
          <a:p>
            <a:r>
              <a:rPr lang="en-US" dirty="0"/>
              <a:t>Do you need two factor authentication? (What kind of?) Are you willing to share its costs</a:t>
            </a:r>
            <a:r>
              <a:rPr lang="en-US" dirty="0" smtClean="0"/>
              <a:t>?</a:t>
            </a:r>
            <a:br>
              <a:rPr lang="en-US" dirty="0" smtClean="0"/>
            </a:br>
            <a:endParaRPr lang="en-US" dirty="0"/>
          </a:p>
          <a:p>
            <a:pPr marL="0" indent="0">
              <a:buNone/>
            </a:pPr>
            <a:r>
              <a:rPr lang="en-US" b="1" dirty="0"/>
              <a:t>3.4.Step-up authentication as a service</a:t>
            </a:r>
          </a:p>
          <a:p>
            <a:r>
              <a:rPr lang="en-US" dirty="0"/>
              <a:t>Step-up authentication means that the user first authenticates with a password, and subsequently with a second factor (such as by a one-time password delivered to his/her cellphone). Step-up authentication could be delivered to research communities as a service.</a:t>
            </a:r>
          </a:p>
          <a:p>
            <a:r>
              <a:rPr lang="en-US" dirty="0"/>
              <a:t>Would you like to make use of step-up authentication</a:t>
            </a:r>
          </a:p>
          <a:p>
            <a:r>
              <a:rPr lang="en-US" dirty="0"/>
              <a:t>if it costs you money?</a:t>
            </a:r>
          </a:p>
          <a:p>
            <a:r>
              <a:rPr lang="en-US" dirty="0"/>
              <a:t>if it costs you work (for instance, you need to operate one or several registration authorities where your community's users come to show their photo-ID and you record their cellphone number)?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 RP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49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1" y="1439333"/>
            <a:ext cx="11185523" cy="49709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4.1</a:t>
            </a:r>
            <a:r>
              <a:rPr lang="en-US" b="1" dirty="0"/>
              <a:t>. Freshness of user accounts and attributes</a:t>
            </a:r>
          </a:p>
          <a:p>
            <a:r>
              <a:rPr lang="en-US" dirty="0"/>
              <a:t>Many Home </a:t>
            </a:r>
            <a:r>
              <a:rPr lang="en-US" dirty="0" err="1"/>
              <a:t>Organisations</a:t>
            </a:r>
            <a:r>
              <a:rPr lang="en-US" dirty="0"/>
              <a:t> close the user account when an individual departs (e.g. researcher changes his/her employer). Closing the account closes also federated access to your SP. However, some </a:t>
            </a:r>
            <a:r>
              <a:rPr lang="en-US" dirty="0" err="1"/>
              <a:t>organisations</a:t>
            </a:r>
            <a:r>
              <a:rPr lang="en-US" dirty="0"/>
              <a:t> keep the accounts open (e.g. to serve alumni </a:t>
            </a:r>
            <a:r>
              <a:rPr lang="en-US" dirty="0" err="1"/>
              <a:t>etc</a:t>
            </a:r>
            <a:r>
              <a:rPr lang="en-US" dirty="0"/>
              <a:t>).</a:t>
            </a:r>
          </a:p>
          <a:p>
            <a:r>
              <a:rPr lang="en-US" dirty="0"/>
              <a:t>Do you expect that user accounts are closed as a user departs? How promptly?</a:t>
            </a:r>
          </a:p>
          <a:p>
            <a:r>
              <a:rPr lang="en-US" dirty="0"/>
              <a:t>Do you expect that user's role attributes (e.g. </a:t>
            </a:r>
            <a:r>
              <a:rPr lang="en-US" dirty="0" err="1"/>
              <a:t>eduPersonAffiliation</a:t>
            </a:r>
            <a:r>
              <a:rPr lang="en-US" dirty="0"/>
              <a:t>="faculty") value is updated as an individual departs? How promptly</a:t>
            </a:r>
            <a:r>
              <a:rPr lang="en-US" dirty="0" smtClean="0"/>
              <a:t>?</a:t>
            </a:r>
            <a:br>
              <a:rPr lang="en-US" dirty="0" smtClean="0"/>
            </a:br>
            <a:endParaRPr lang="en-US" dirty="0"/>
          </a:p>
          <a:p>
            <a:pPr marL="0" indent="0">
              <a:buNone/>
            </a:pPr>
            <a:r>
              <a:rPr lang="en-US" b="1" dirty="0"/>
              <a:t>4.2. Quality/provenance of user data</a:t>
            </a:r>
          </a:p>
          <a:p>
            <a:r>
              <a:rPr lang="en-US" dirty="0"/>
              <a:t>In larger universities the </a:t>
            </a:r>
            <a:r>
              <a:rPr lang="en-US" dirty="0" err="1"/>
              <a:t>IdP</a:t>
            </a:r>
            <a:r>
              <a:rPr lang="en-US" dirty="0"/>
              <a:t>/</a:t>
            </a:r>
            <a:r>
              <a:rPr lang="en-US" dirty="0" err="1"/>
              <a:t>IdP</a:t>
            </a:r>
            <a:r>
              <a:rPr lang="en-US" dirty="0"/>
              <a:t> gathers users' attributes from several registries (payroll system,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‘CRIS’ </a:t>
            </a:r>
            <a:r>
              <a:rPr lang="en-US" dirty="0"/>
              <a:t>system, student registry) with varying data quality. Some attributes can even be self-asserted by the user him/herself.</a:t>
            </a:r>
          </a:p>
          <a:p>
            <a:r>
              <a:rPr lang="en-US" dirty="0"/>
              <a:t>Is it important for you to know the quality/provenance of the user data on the attribute level?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</a:t>
            </a:r>
            <a:r>
              <a:rPr lang="en-US" dirty="0"/>
              <a:t>attributes? On what level of granularity</a:t>
            </a:r>
            <a:r>
              <a:rPr lang="en-US" dirty="0" smtClean="0"/>
              <a:t>?</a:t>
            </a:r>
            <a:br>
              <a:rPr lang="en-US" dirty="0" smtClean="0"/>
            </a:br>
            <a:endParaRPr lang="en-US" dirty="0"/>
          </a:p>
          <a:p>
            <a:pPr marL="0" indent="0">
              <a:buNone/>
            </a:pPr>
            <a:r>
              <a:rPr lang="en-US" b="1" dirty="0"/>
              <a:t>4.3. Population and release of attributes</a:t>
            </a:r>
          </a:p>
          <a:p>
            <a:r>
              <a:rPr lang="en-US" dirty="0"/>
              <a:t>What are </a:t>
            </a:r>
            <a:r>
              <a:rPr lang="en-US" dirty="0" smtClean="0"/>
              <a:t>key </a:t>
            </a:r>
            <a:r>
              <a:rPr lang="en-US" dirty="0"/>
              <a:t>attributes Home </a:t>
            </a:r>
            <a:r>
              <a:rPr lang="en-US" dirty="0" err="1"/>
              <a:t>Organisations</a:t>
            </a:r>
            <a:r>
              <a:rPr lang="en-US" dirty="0"/>
              <a:t> should populate for their end users and release to your SP? 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 RP </a:t>
            </a:r>
            <a:r>
              <a:rPr lang="en-US" dirty="0" smtClean="0"/>
              <a:t>questions: </a:t>
            </a:r>
            <a:r>
              <a:rPr lang="en-US" dirty="0"/>
              <a:t>Questions on user </a:t>
            </a:r>
            <a:r>
              <a:rPr lang="en-US" dirty="0" smtClean="0"/>
              <a:t>attributes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40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groups and </a:t>
            </a:r>
            <a:r>
              <a:rPr lang="en-US" dirty="0" smtClean="0"/>
              <a:t>many (proposed</a:t>
            </a:r>
            <a:r>
              <a:rPr lang="en-US" dirty="0" smtClean="0"/>
              <a:t>) policies, but </a:t>
            </a:r>
            <a:r>
              <a:rPr lang="en-US" dirty="0" smtClean="0"/>
              <a:t>they leave also many </a:t>
            </a:r>
            <a:r>
              <a:rPr lang="en-US" dirty="0" smtClean="0"/>
              <a:t>open issues</a:t>
            </a:r>
          </a:p>
          <a:p>
            <a:r>
              <a:rPr lang="en-US" dirty="0" smtClean="0"/>
              <a:t>AARC </a:t>
            </a:r>
            <a:r>
              <a:rPr lang="en-US" dirty="0" smtClean="0"/>
              <a:t>Policy and Best Practice </a:t>
            </a:r>
            <a:r>
              <a:rPr lang="en-US" dirty="0" err="1" smtClean="0"/>
              <a:t>Harmonisation</a:t>
            </a:r>
            <a:r>
              <a:rPr lang="en-US" dirty="0" smtClean="0"/>
              <a:t> WP (“NA3”) </a:t>
            </a:r>
            <a:r>
              <a:rPr lang="en-US" dirty="0" smtClean="0"/>
              <a:t>is tackling a sub-set of these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F6791C"/>
                </a:solidFill>
              </a:rPr>
              <a:t>Levels of Assurance</a:t>
            </a:r>
            <a:r>
              <a:rPr lang="en-US" dirty="0" smtClean="0"/>
              <a:t>” 	– a minimally-useful level and a differentiated set, for ID and attributes</a:t>
            </a:r>
          </a:p>
          <a:p>
            <a:pPr marL="3429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F6791C"/>
                </a:solidFill>
              </a:rPr>
              <a:t>Sustainability models </a:t>
            </a:r>
            <a:r>
              <a:rPr lang="en-US" dirty="0" smtClean="0"/>
              <a:t>and Guest IdPs”	– how can </a:t>
            </a:r>
            <a:r>
              <a:rPr lang="en-US" dirty="0" smtClean="0"/>
              <a:t>assurance be </a:t>
            </a:r>
            <a:r>
              <a:rPr lang="en-US" dirty="0" smtClean="0"/>
              <a:t>offered in the long run?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F6791C"/>
                </a:solidFill>
              </a:rPr>
              <a:t>Scalable policy negotiation</a:t>
            </a:r>
            <a:r>
              <a:rPr lang="en-US" dirty="0" smtClean="0"/>
              <a:t>” 		– beyond bilateral </a:t>
            </a:r>
            <a:r>
              <a:rPr lang="en-US" dirty="0" smtClean="0"/>
              <a:t>discussion</a:t>
            </a:r>
            <a:endParaRPr lang="en-US" dirty="0" smtClean="0"/>
          </a:p>
          <a:p>
            <a:pPr marL="342900" lvl="1" indent="0">
              <a:buNone/>
            </a:pPr>
            <a:endParaRPr lang="en-US" dirty="0"/>
          </a:p>
          <a:p>
            <a:pPr marL="342900" lvl="1" indent="0">
              <a:buNone/>
            </a:pPr>
            <a:endParaRPr lang="en-US" dirty="0" smtClean="0"/>
          </a:p>
          <a:p>
            <a:pPr lvl="1"/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“</a:t>
            </a:r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Protection of (accounting) data privacy” 	– aggregation of PI-like data in </a:t>
            </a:r>
            <a:b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							   collaborative </a:t>
            </a:r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infrastructures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lvl="1"/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“Incident Response”	– encouraging ‘expression’ of engagement by (federation) partners</a:t>
            </a:r>
            <a:b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			   and a common understanding</a:t>
            </a:r>
            <a:b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			   https://wiki.refeds.org/display/GROUPS/SIRTFI</a:t>
            </a:r>
          </a:p>
          <a:p>
            <a:pPr lvl="1"/>
            <a:endParaRPr lang="en-US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Assurance Puzzle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10029315" y="2104831"/>
            <a:ext cx="1968981" cy="3349575"/>
            <a:chOff x="9584933" y="1351102"/>
            <a:chExt cx="1968981" cy="3349575"/>
          </a:xfrm>
        </p:grpSpPr>
        <p:grpSp>
          <p:nvGrpSpPr>
            <p:cNvPr id="5" name="Group 4"/>
            <p:cNvGrpSpPr/>
            <p:nvPr/>
          </p:nvGrpSpPr>
          <p:grpSpPr>
            <a:xfrm>
              <a:off x="9584933" y="1351102"/>
              <a:ext cx="1968981" cy="2420008"/>
              <a:chOff x="7355548" y="1052736"/>
              <a:chExt cx="1968981" cy="2420008"/>
            </a:xfrm>
          </p:grpSpPr>
          <p:sp>
            <p:nvSpPr>
              <p:cNvPr id="6" name="Puzzle3"/>
              <p:cNvSpPr>
                <a:spLocks noEditPoints="1" noChangeArrowheads="1"/>
              </p:cNvSpPr>
              <p:nvPr/>
            </p:nvSpPr>
            <p:spPr bwMode="auto">
              <a:xfrm>
                <a:off x="8314332" y="1052736"/>
                <a:ext cx="773975" cy="1050778"/>
              </a:xfrm>
              <a:custGeom>
                <a:avLst/>
                <a:gdLst>
                  <a:gd name="T0" fmla="*/ 10391 w 21600"/>
                  <a:gd name="T1" fmla="*/ 15806 h 21600"/>
                  <a:gd name="T2" fmla="*/ 20551 w 21600"/>
                  <a:gd name="T3" fmla="*/ 21088 h 21600"/>
                  <a:gd name="T4" fmla="*/ 13180 w 21600"/>
                  <a:gd name="T5" fmla="*/ 13801 h 21600"/>
                  <a:gd name="T6" fmla="*/ 20551 w 21600"/>
                  <a:gd name="T7" fmla="*/ 7025 h 21600"/>
                  <a:gd name="T8" fmla="*/ 10500 w 21600"/>
                  <a:gd name="T9" fmla="*/ 52 h 21600"/>
                  <a:gd name="T10" fmla="*/ 692 w 21600"/>
                  <a:gd name="T11" fmla="*/ 6802 h 21600"/>
                  <a:gd name="T12" fmla="*/ 8064 w 21600"/>
                  <a:gd name="T13" fmla="*/ 13526 h 21600"/>
                  <a:gd name="T14" fmla="*/ 692 w 21600"/>
                  <a:gd name="T15" fmla="*/ 21088 h 21600"/>
                  <a:gd name="T16" fmla="*/ 2273 w 21600"/>
                  <a:gd name="T17" fmla="*/ 7719 h 21600"/>
                  <a:gd name="T18" fmla="*/ 19149 w 21600"/>
                  <a:gd name="T19" fmla="*/ 202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6625" y="20892"/>
                    </a:moveTo>
                    <a:lnTo>
                      <a:pt x="7105" y="21023"/>
                    </a:lnTo>
                    <a:lnTo>
                      <a:pt x="7513" y="21088"/>
                    </a:lnTo>
                    <a:lnTo>
                      <a:pt x="7922" y="21115"/>
                    </a:lnTo>
                    <a:lnTo>
                      <a:pt x="8242" y="21115"/>
                    </a:lnTo>
                    <a:lnTo>
                      <a:pt x="8544" y="21062"/>
                    </a:lnTo>
                    <a:lnTo>
                      <a:pt x="8810" y="20997"/>
                    </a:lnTo>
                    <a:lnTo>
                      <a:pt x="9023" y="20892"/>
                    </a:lnTo>
                    <a:lnTo>
                      <a:pt x="9148" y="20761"/>
                    </a:lnTo>
                    <a:lnTo>
                      <a:pt x="9290" y="20616"/>
                    </a:lnTo>
                    <a:lnTo>
                      <a:pt x="9361" y="20459"/>
                    </a:lnTo>
                    <a:lnTo>
                      <a:pt x="9396" y="20289"/>
                    </a:lnTo>
                    <a:lnTo>
                      <a:pt x="9396" y="20092"/>
                    </a:lnTo>
                    <a:lnTo>
                      <a:pt x="9325" y="19909"/>
                    </a:lnTo>
                    <a:lnTo>
                      <a:pt x="9219" y="19738"/>
                    </a:lnTo>
                    <a:lnTo>
                      <a:pt x="9094" y="19555"/>
                    </a:lnTo>
                    <a:lnTo>
                      <a:pt x="8917" y="19384"/>
                    </a:lnTo>
                    <a:lnTo>
                      <a:pt x="8650" y="19162"/>
                    </a:lnTo>
                    <a:lnTo>
                      <a:pt x="8437" y="18900"/>
                    </a:lnTo>
                    <a:lnTo>
                      <a:pt x="8277" y="18624"/>
                    </a:lnTo>
                    <a:lnTo>
                      <a:pt x="8135" y="18349"/>
                    </a:lnTo>
                    <a:lnTo>
                      <a:pt x="8028" y="18048"/>
                    </a:lnTo>
                    <a:lnTo>
                      <a:pt x="7993" y="17746"/>
                    </a:lnTo>
                    <a:lnTo>
                      <a:pt x="7993" y="17471"/>
                    </a:lnTo>
                    <a:lnTo>
                      <a:pt x="8028" y="17169"/>
                    </a:lnTo>
                    <a:lnTo>
                      <a:pt x="8135" y="16920"/>
                    </a:lnTo>
                    <a:lnTo>
                      <a:pt x="8277" y="16671"/>
                    </a:lnTo>
                    <a:lnTo>
                      <a:pt x="8366" y="16540"/>
                    </a:lnTo>
                    <a:lnTo>
                      <a:pt x="8473" y="16409"/>
                    </a:lnTo>
                    <a:lnTo>
                      <a:pt x="8615" y="16317"/>
                    </a:lnTo>
                    <a:lnTo>
                      <a:pt x="8739" y="16213"/>
                    </a:lnTo>
                    <a:lnTo>
                      <a:pt x="8881" y="16134"/>
                    </a:lnTo>
                    <a:lnTo>
                      <a:pt x="9059" y="16055"/>
                    </a:lnTo>
                    <a:lnTo>
                      <a:pt x="9254" y="15990"/>
                    </a:lnTo>
                    <a:lnTo>
                      <a:pt x="9432" y="15911"/>
                    </a:lnTo>
                    <a:lnTo>
                      <a:pt x="9663" y="15885"/>
                    </a:lnTo>
                    <a:lnTo>
                      <a:pt x="9876" y="15833"/>
                    </a:lnTo>
                    <a:lnTo>
                      <a:pt x="10142" y="15806"/>
                    </a:lnTo>
                    <a:lnTo>
                      <a:pt x="10391" y="15806"/>
                    </a:lnTo>
                    <a:lnTo>
                      <a:pt x="10728" y="15806"/>
                    </a:lnTo>
                    <a:lnTo>
                      <a:pt x="10995" y="15806"/>
                    </a:lnTo>
                    <a:lnTo>
                      <a:pt x="11279" y="15833"/>
                    </a:lnTo>
                    <a:lnTo>
                      <a:pt x="11546" y="15885"/>
                    </a:lnTo>
                    <a:lnTo>
                      <a:pt x="11776" y="15937"/>
                    </a:lnTo>
                    <a:lnTo>
                      <a:pt x="12025" y="15990"/>
                    </a:lnTo>
                    <a:lnTo>
                      <a:pt x="12221" y="16055"/>
                    </a:lnTo>
                    <a:lnTo>
                      <a:pt x="12434" y="16134"/>
                    </a:lnTo>
                    <a:lnTo>
                      <a:pt x="12611" y="16213"/>
                    </a:lnTo>
                    <a:lnTo>
                      <a:pt x="12771" y="16317"/>
                    </a:lnTo>
                    <a:lnTo>
                      <a:pt x="12913" y="16409"/>
                    </a:lnTo>
                    <a:lnTo>
                      <a:pt x="13038" y="16514"/>
                    </a:lnTo>
                    <a:lnTo>
                      <a:pt x="13251" y="16737"/>
                    </a:lnTo>
                    <a:lnTo>
                      <a:pt x="13428" y="16986"/>
                    </a:lnTo>
                    <a:lnTo>
                      <a:pt x="13517" y="17248"/>
                    </a:lnTo>
                    <a:lnTo>
                      <a:pt x="13588" y="17523"/>
                    </a:lnTo>
                    <a:lnTo>
                      <a:pt x="13588" y="17799"/>
                    </a:lnTo>
                    <a:lnTo>
                      <a:pt x="13517" y="18074"/>
                    </a:lnTo>
                    <a:lnTo>
                      <a:pt x="13428" y="18323"/>
                    </a:lnTo>
                    <a:lnTo>
                      <a:pt x="13286" y="18572"/>
                    </a:lnTo>
                    <a:lnTo>
                      <a:pt x="13109" y="18808"/>
                    </a:lnTo>
                    <a:lnTo>
                      <a:pt x="12878" y="19031"/>
                    </a:lnTo>
                    <a:lnTo>
                      <a:pt x="12434" y="19411"/>
                    </a:lnTo>
                    <a:lnTo>
                      <a:pt x="12132" y="19738"/>
                    </a:lnTo>
                    <a:lnTo>
                      <a:pt x="12025" y="19856"/>
                    </a:lnTo>
                    <a:lnTo>
                      <a:pt x="11919" y="20014"/>
                    </a:lnTo>
                    <a:lnTo>
                      <a:pt x="11883" y="20132"/>
                    </a:lnTo>
                    <a:lnTo>
                      <a:pt x="11883" y="20263"/>
                    </a:lnTo>
                    <a:lnTo>
                      <a:pt x="11883" y="20394"/>
                    </a:lnTo>
                    <a:lnTo>
                      <a:pt x="11954" y="20485"/>
                    </a:lnTo>
                    <a:lnTo>
                      <a:pt x="12061" y="20590"/>
                    </a:lnTo>
                    <a:lnTo>
                      <a:pt x="12185" y="20695"/>
                    </a:lnTo>
                    <a:lnTo>
                      <a:pt x="12327" y="20787"/>
                    </a:lnTo>
                    <a:lnTo>
                      <a:pt x="12540" y="20892"/>
                    </a:lnTo>
                    <a:lnTo>
                      <a:pt x="12771" y="20997"/>
                    </a:lnTo>
                    <a:lnTo>
                      <a:pt x="13073" y="21088"/>
                    </a:lnTo>
                    <a:lnTo>
                      <a:pt x="13428" y="21193"/>
                    </a:lnTo>
                    <a:lnTo>
                      <a:pt x="13873" y="21298"/>
                    </a:lnTo>
                    <a:lnTo>
                      <a:pt x="14317" y="21390"/>
                    </a:lnTo>
                    <a:lnTo>
                      <a:pt x="14778" y="21468"/>
                    </a:lnTo>
                    <a:lnTo>
                      <a:pt x="15294" y="21547"/>
                    </a:lnTo>
                    <a:lnTo>
                      <a:pt x="15809" y="21600"/>
                    </a:lnTo>
                    <a:lnTo>
                      <a:pt x="16359" y="21652"/>
                    </a:lnTo>
                    <a:lnTo>
                      <a:pt x="16875" y="21678"/>
                    </a:lnTo>
                    <a:lnTo>
                      <a:pt x="17407" y="21678"/>
                    </a:lnTo>
                    <a:lnTo>
                      <a:pt x="17958" y="21678"/>
                    </a:lnTo>
                    <a:lnTo>
                      <a:pt x="18473" y="21652"/>
                    </a:lnTo>
                    <a:lnTo>
                      <a:pt x="18953" y="21573"/>
                    </a:lnTo>
                    <a:lnTo>
                      <a:pt x="19397" y="21495"/>
                    </a:lnTo>
                    <a:lnTo>
                      <a:pt x="19841" y="21390"/>
                    </a:lnTo>
                    <a:lnTo>
                      <a:pt x="20214" y="21272"/>
                    </a:lnTo>
                    <a:lnTo>
                      <a:pt x="20551" y="21088"/>
                    </a:lnTo>
                    <a:lnTo>
                      <a:pt x="20480" y="20787"/>
                    </a:lnTo>
                    <a:lnTo>
                      <a:pt x="20409" y="20485"/>
                    </a:lnTo>
                    <a:lnTo>
                      <a:pt x="20356" y="20158"/>
                    </a:lnTo>
                    <a:lnTo>
                      <a:pt x="20356" y="19804"/>
                    </a:lnTo>
                    <a:lnTo>
                      <a:pt x="20321" y="19083"/>
                    </a:lnTo>
                    <a:lnTo>
                      <a:pt x="20356" y="18349"/>
                    </a:lnTo>
                    <a:lnTo>
                      <a:pt x="20409" y="17641"/>
                    </a:lnTo>
                    <a:lnTo>
                      <a:pt x="20480" y="17012"/>
                    </a:lnTo>
                    <a:lnTo>
                      <a:pt x="20551" y="16488"/>
                    </a:lnTo>
                    <a:lnTo>
                      <a:pt x="20551" y="16055"/>
                    </a:lnTo>
                    <a:lnTo>
                      <a:pt x="20551" y="15911"/>
                    </a:lnTo>
                    <a:lnTo>
                      <a:pt x="20445" y="15754"/>
                    </a:lnTo>
                    <a:lnTo>
                      <a:pt x="20356" y="15610"/>
                    </a:lnTo>
                    <a:lnTo>
                      <a:pt x="20178" y="15452"/>
                    </a:lnTo>
                    <a:lnTo>
                      <a:pt x="20001" y="15334"/>
                    </a:lnTo>
                    <a:lnTo>
                      <a:pt x="19770" y="15230"/>
                    </a:lnTo>
                    <a:lnTo>
                      <a:pt x="19521" y="15125"/>
                    </a:lnTo>
                    <a:lnTo>
                      <a:pt x="19290" y="15059"/>
                    </a:lnTo>
                    <a:lnTo>
                      <a:pt x="19024" y="15007"/>
                    </a:lnTo>
                    <a:lnTo>
                      <a:pt x="18740" y="14954"/>
                    </a:lnTo>
                    <a:lnTo>
                      <a:pt x="18509" y="14954"/>
                    </a:lnTo>
                    <a:lnTo>
                      <a:pt x="18225" y="14954"/>
                    </a:lnTo>
                    <a:lnTo>
                      <a:pt x="17994" y="15007"/>
                    </a:lnTo>
                    <a:lnTo>
                      <a:pt x="17763" y="15085"/>
                    </a:lnTo>
                    <a:lnTo>
                      <a:pt x="17550" y="15177"/>
                    </a:lnTo>
                    <a:lnTo>
                      <a:pt x="17372" y="15308"/>
                    </a:lnTo>
                    <a:lnTo>
                      <a:pt x="17176" y="15426"/>
                    </a:lnTo>
                    <a:lnTo>
                      <a:pt x="16928" y="15557"/>
                    </a:lnTo>
                    <a:lnTo>
                      <a:pt x="16661" y="15636"/>
                    </a:lnTo>
                    <a:lnTo>
                      <a:pt x="16359" y="15688"/>
                    </a:lnTo>
                    <a:lnTo>
                      <a:pt x="16022" y="15715"/>
                    </a:lnTo>
                    <a:lnTo>
                      <a:pt x="15667" y="15688"/>
                    </a:lnTo>
                    <a:lnTo>
                      <a:pt x="15294" y="15662"/>
                    </a:lnTo>
                    <a:lnTo>
                      <a:pt x="14956" y="15583"/>
                    </a:lnTo>
                    <a:lnTo>
                      <a:pt x="14619" y="15479"/>
                    </a:lnTo>
                    <a:lnTo>
                      <a:pt x="14281" y="15334"/>
                    </a:lnTo>
                    <a:lnTo>
                      <a:pt x="13961" y="15177"/>
                    </a:lnTo>
                    <a:lnTo>
                      <a:pt x="13695" y="14981"/>
                    </a:lnTo>
                    <a:lnTo>
                      <a:pt x="13588" y="14850"/>
                    </a:lnTo>
                    <a:lnTo>
                      <a:pt x="13482" y="14732"/>
                    </a:lnTo>
                    <a:lnTo>
                      <a:pt x="13393" y="14600"/>
                    </a:lnTo>
                    <a:lnTo>
                      <a:pt x="13322" y="14456"/>
                    </a:lnTo>
                    <a:lnTo>
                      <a:pt x="13251" y="14299"/>
                    </a:lnTo>
                    <a:lnTo>
                      <a:pt x="13215" y="14155"/>
                    </a:lnTo>
                    <a:lnTo>
                      <a:pt x="13180" y="13971"/>
                    </a:lnTo>
                    <a:lnTo>
                      <a:pt x="13180" y="13801"/>
                    </a:lnTo>
                    <a:lnTo>
                      <a:pt x="13180" y="13591"/>
                    </a:lnTo>
                    <a:lnTo>
                      <a:pt x="13215" y="13395"/>
                    </a:lnTo>
                    <a:lnTo>
                      <a:pt x="13251" y="13198"/>
                    </a:lnTo>
                    <a:lnTo>
                      <a:pt x="13322" y="13015"/>
                    </a:lnTo>
                    <a:lnTo>
                      <a:pt x="13393" y="12870"/>
                    </a:lnTo>
                    <a:lnTo>
                      <a:pt x="13482" y="12713"/>
                    </a:lnTo>
                    <a:lnTo>
                      <a:pt x="13588" y="12569"/>
                    </a:lnTo>
                    <a:lnTo>
                      <a:pt x="13730" y="12438"/>
                    </a:lnTo>
                    <a:lnTo>
                      <a:pt x="13997" y="12215"/>
                    </a:lnTo>
                    <a:lnTo>
                      <a:pt x="14334" y="12005"/>
                    </a:lnTo>
                    <a:lnTo>
                      <a:pt x="14690" y="11861"/>
                    </a:lnTo>
                    <a:lnTo>
                      <a:pt x="15063" y="11756"/>
                    </a:lnTo>
                    <a:lnTo>
                      <a:pt x="15436" y="11678"/>
                    </a:lnTo>
                    <a:lnTo>
                      <a:pt x="15809" y="11638"/>
                    </a:lnTo>
                    <a:lnTo>
                      <a:pt x="16182" y="11638"/>
                    </a:lnTo>
                    <a:lnTo>
                      <a:pt x="16555" y="11678"/>
                    </a:lnTo>
                    <a:lnTo>
                      <a:pt x="16910" y="11730"/>
                    </a:lnTo>
                    <a:lnTo>
                      <a:pt x="17248" y="11835"/>
                    </a:lnTo>
                    <a:lnTo>
                      <a:pt x="17514" y="11966"/>
                    </a:lnTo>
                    <a:lnTo>
                      <a:pt x="17763" y="12110"/>
                    </a:lnTo>
                    <a:lnTo>
                      <a:pt x="17887" y="12215"/>
                    </a:lnTo>
                    <a:lnTo>
                      <a:pt x="18065" y="12307"/>
                    </a:lnTo>
                    <a:lnTo>
                      <a:pt x="18260" y="12412"/>
                    </a:lnTo>
                    <a:lnTo>
                      <a:pt x="18438" y="12464"/>
                    </a:lnTo>
                    <a:lnTo>
                      <a:pt x="18669" y="12543"/>
                    </a:lnTo>
                    <a:lnTo>
                      <a:pt x="18882" y="12569"/>
                    </a:lnTo>
                    <a:lnTo>
                      <a:pt x="19113" y="12595"/>
                    </a:lnTo>
                    <a:lnTo>
                      <a:pt x="19361" y="12608"/>
                    </a:lnTo>
                    <a:lnTo>
                      <a:pt x="19592" y="12608"/>
                    </a:lnTo>
                    <a:lnTo>
                      <a:pt x="19841" y="12595"/>
                    </a:lnTo>
                    <a:lnTo>
                      <a:pt x="20072" y="12543"/>
                    </a:lnTo>
                    <a:lnTo>
                      <a:pt x="20321" y="12490"/>
                    </a:lnTo>
                    <a:lnTo>
                      <a:pt x="20551" y="12438"/>
                    </a:lnTo>
                    <a:lnTo>
                      <a:pt x="20800" y="12333"/>
                    </a:lnTo>
                    <a:lnTo>
                      <a:pt x="20996" y="12241"/>
                    </a:lnTo>
                    <a:lnTo>
                      <a:pt x="21244" y="12110"/>
                    </a:lnTo>
                    <a:lnTo>
                      <a:pt x="21298" y="12032"/>
                    </a:lnTo>
                    <a:lnTo>
                      <a:pt x="21404" y="11966"/>
                    </a:lnTo>
                    <a:lnTo>
                      <a:pt x="21475" y="11861"/>
                    </a:lnTo>
                    <a:lnTo>
                      <a:pt x="21511" y="11730"/>
                    </a:lnTo>
                    <a:lnTo>
                      <a:pt x="21617" y="11481"/>
                    </a:lnTo>
                    <a:lnTo>
                      <a:pt x="21653" y="11180"/>
                    </a:lnTo>
                    <a:lnTo>
                      <a:pt x="21653" y="10826"/>
                    </a:lnTo>
                    <a:lnTo>
                      <a:pt x="21653" y="10472"/>
                    </a:lnTo>
                    <a:lnTo>
                      <a:pt x="21582" y="10092"/>
                    </a:lnTo>
                    <a:lnTo>
                      <a:pt x="21511" y="9725"/>
                    </a:lnTo>
                    <a:lnTo>
                      <a:pt x="21298" y="8912"/>
                    </a:lnTo>
                    <a:lnTo>
                      <a:pt x="21067" y="8191"/>
                    </a:lnTo>
                    <a:lnTo>
                      <a:pt x="20800" y="7536"/>
                    </a:lnTo>
                    <a:lnTo>
                      <a:pt x="20551" y="7025"/>
                    </a:lnTo>
                    <a:lnTo>
                      <a:pt x="20001" y="7103"/>
                    </a:lnTo>
                    <a:lnTo>
                      <a:pt x="19432" y="7156"/>
                    </a:lnTo>
                    <a:lnTo>
                      <a:pt x="18846" y="7208"/>
                    </a:lnTo>
                    <a:lnTo>
                      <a:pt x="18225" y="7208"/>
                    </a:lnTo>
                    <a:lnTo>
                      <a:pt x="17656" y="7208"/>
                    </a:lnTo>
                    <a:lnTo>
                      <a:pt x="17070" y="7182"/>
                    </a:lnTo>
                    <a:lnTo>
                      <a:pt x="16484" y="7156"/>
                    </a:lnTo>
                    <a:lnTo>
                      <a:pt x="15986" y="7103"/>
                    </a:lnTo>
                    <a:lnTo>
                      <a:pt x="14992" y="6999"/>
                    </a:lnTo>
                    <a:lnTo>
                      <a:pt x="14210" y="6907"/>
                    </a:lnTo>
                    <a:lnTo>
                      <a:pt x="13695" y="6828"/>
                    </a:lnTo>
                    <a:lnTo>
                      <a:pt x="13517" y="6802"/>
                    </a:lnTo>
                    <a:lnTo>
                      <a:pt x="13073" y="6645"/>
                    </a:lnTo>
                    <a:lnTo>
                      <a:pt x="12700" y="6474"/>
                    </a:lnTo>
                    <a:lnTo>
                      <a:pt x="12363" y="6304"/>
                    </a:lnTo>
                    <a:lnTo>
                      <a:pt x="12132" y="6094"/>
                    </a:lnTo>
                    <a:lnTo>
                      <a:pt x="11919" y="5871"/>
                    </a:lnTo>
                    <a:lnTo>
                      <a:pt x="11776" y="5649"/>
                    </a:lnTo>
                    <a:lnTo>
                      <a:pt x="11688" y="5413"/>
                    </a:lnTo>
                    <a:lnTo>
                      <a:pt x="11617" y="5190"/>
                    </a:lnTo>
                    <a:lnTo>
                      <a:pt x="11617" y="4941"/>
                    </a:lnTo>
                    <a:lnTo>
                      <a:pt x="11652" y="4718"/>
                    </a:lnTo>
                    <a:lnTo>
                      <a:pt x="11723" y="4482"/>
                    </a:lnTo>
                    <a:lnTo>
                      <a:pt x="11812" y="4285"/>
                    </a:lnTo>
                    <a:lnTo>
                      <a:pt x="11919" y="4089"/>
                    </a:lnTo>
                    <a:lnTo>
                      <a:pt x="12096" y="3905"/>
                    </a:lnTo>
                    <a:lnTo>
                      <a:pt x="12292" y="3735"/>
                    </a:lnTo>
                    <a:lnTo>
                      <a:pt x="12505" y="3604"/>
                    </a:lnTo>
                    <a:lnTo>
                      <a:pt x="12700" y="3460"/>
                    </a:lnTo>
                    <a:lnTo>
                      <a:pt x="12878" y="3250"/>
                    </a:lnTo>
                    <a:lnTo>
                      <a:pt x="13038" y="3027"/>
                    </a:lnTo>
                    <a:lnTo>
                      <a:pt x="13180" y="2752"/>
                    </a:lnTo>
                    <a:lnTo>
                      <a:pt x="13286" y="2477"/>
                    </a:lnTo>
                    <a:lnTo>
                      <a:pt x="13322" y="2175"/>
                    </a:lnTo>
                    <a:lnTo>
                      <a:pt x="13357" y="1874"/>
                    </a:lnTo>
                    <a:lnTo>
                      <a:pt x="13286" y="1572"/>
                    </a:lnTo>
                    <a:lnTo>
                      <a:pt x="13180" y="1271"/>
                    </a:lnTo>
                    <a:lnTo>
                      <a:pt x="13038" y="983"/>
                    </a:lnTo>
                    <a:lnTo>
                      <a:pt x="12949" y="865"/>
                    </a:lnTo>
                    <a:lnTo>
                      <a:pt x="12807" y="733"/>
                    </a:lnTo>
                    <a:lnTo>
                      <a:pt x="12665" y="616"/>
                    </a:lnTo>
                    <a:lnTo>
                      <a:pt x="12505" y="511"/>
                    </a:lnTo>
                    <a:lnTo>
                      <a:pt x="12327" y="406"/>
                    </a:lnTo>
                    <a:lnTo>
                      <a:pt x="12132" y="314"/>
                    </a:lnTo>
                    <a:lnTo>
                      <a:pt x="11883" y="235"/>
                    </a:lnTo>
                    <a:lnTo>
                      <a:pt x="11652" y="183"/>
                    </a:lnTo>
                    <a:lnTo>
                      <a:pt x="11368" y="104"/>
                    </a:lnTo>
                    <a:lnTo>
                      <a:pt x="11101" y="78"/>
                    </a:lnTo>
                    <a:lnTo>
                      <a:pt x="10800" y="52"/>
                    </a:lnTo>
                    <a:lnTo>
                      <a:pt x="10444" y="52"/>
                    </a:lnTo>
                    <a:lnTo>
                      <a:pt x="10142" y="52"/>
                    </a:lnTo>
                    <a:lnTo>
                      <a:pt x="9840" y="78"/>
                    </a:lnTo>
                    <a:lnTo>
                      <a:pt x="9574" y="104"/>
                    </a:lnTo>
                    <a:lnTo>
                      <a:pt x="9325" y="157"/>
                    </a:lnTo>
                    <a:lnTo>
                      <a:pt x="9094" y="209"/>
                    </a:lnTo>
                    <a:lnTo>
                      <a:pt x="8846" y="262"/>
                    </a:lnTo>
                    <a:lnTo>
                      <a:pt x="8650" y="340"/>
                    </a:lnTo>
                    <a:lnTo>
                      <a:pt x="8437" y="432"/>
                    </a:lnTo>
                    <a:lnTo>
                      <a:pt x="8277" y="511"/>
                    </a:lnTo>
                    <a:lnTo>
                      <a:pt x="8100" y="616"/>
                    </a:lnTo>
                    <a:lnTo>
                      <a:pt x="7957" y="707"/>
                    </a:lnTo>
                    <a:lnTo>
                      <a:pt x="7833" y="838"/>
                    </a:lnTo>
                    <a:lnTo>
                      <a:pt x="7620" y="1061"/>
                    </a:lnTo>
                    <a:lnTo>
                      <a:pt x="7442" y="1336"/>
                    </a:lnTo>
                    <a:lnTo>
                      <a:pt x="7353" y="1599"/>
                    </a:lnTo>
                    <a:lnTo>
                      <a:pt x="7318" y="1900"/>
                    </a:lnTo>
                    <a:lnTo>
                      <a:pt x="7318" y="2175"/>
                    </a:lnTo>
                    <a:lnTo>
                      <a:pt x="7353" y="2450"/>
                    </a:lnTo>
                    <a:lnTo>
                      <a:pt x="7442" y="2726"/>
                    </a:lnTo>
                    <a:lnTo>
                      <a:pt x="7620" y="2975"/>
                    </a:lnTo>
                    <a:lnTo>
                      <a:pt x="7833" y="3198"/>
                    </a:lnTo>
                    <a:lnTo>
                      <a:pt x="8064" y="3433"/>
                    </a:lnTo>
                    <a:lnTo>
                      <a:pt x="8295" y="3630"/>
                    </a:lnTo>
                    <a:lnTo>
                      <a:pt x="8508" y="3853"/>
                    </a:lnTo>
                    <a:lnTo>
                      <a:pt x="8686" y="4089"/>
                    </a:lnTo>
                    <a:lnTo>
                      <a:pt x="8775" y="4312"/>
                    </a:lnTo>
                    <a:lnTo>
                      <a:pt x="8846" y="4561"/>
                    </a:lnTo>
                    <a:lnTo>
                      <a:pt x="8846" y="4810"/>
                    </a:lnTo>
                    <a:lnTo>
                      <a:pt x="8810" y="5059"/>
                    </a:lnTo>
                    <a:lnTo>
                      <a:pt x="8721" y="5295"/>
                    </a:lnTo>
                    <a:lnTo>
                      <a:pt x="8579" y="5544"/>
                    </a:lnTo>
                    <a:lnTo>
                      <a:pt x="8366" y="5766"/>
                    </a:lnTo>
                    <a:lnTo>
                      <a:pt x="8135" y="5976"/>
                    </a:lnTo>
                    <a:lnTo>
                      <a:pt x="7833" y="6199"/>
                    </a:lnTo>
                    <a:lnTo>
                      <a:pt x="7478" y="6369"/>
                    </a:lnTo>
                    <a:lnTo>
                      <a:pt x="7069" y="6527"/>
                    </a:lnTo>
                    <a:lnTo>
                      <a:pt x="6590" y="6671"/>
                    </a:lnTo>
                    <a:lnTo>
                      <a:pt x="6092" y="6802"/>
                    </a:lnTo>
                    <a:lnTo>
                      <a:pt x="5684" y="6802"/>
                    </a:lnTo>
                    <a:lnTo>
                      <a:pt x="5133" y="6802"/>
                    </a:lnTo>
                    <a:lnTo>
                      <a:pt x="4547" y="6802"/>
                    </a:lnTo>
                    <a:lnTo>
                      <a:pt x="3872" y="6802"/>
                    </a:lnTo>
                    <a:lnTo>
                      <a:pt x="3144" y="6802"/>
                    </a:lnTo>
                    <a:lnTo>
                      <a:pt x="2362" y="6802"/>
                    </a:lnTo>
                    <a:lnTo>
                      <a:pt x="1545" y="6802"/>
                    </a:lnTo>
                    <a:lnTo>
                      <a:pt x="692" y="6802"/>
                    </a:lnTo>
                    <a:lnTo>
                      <a:pt x="586" y="7234"/>
                    </a:lnTo>
                    <a:lnTo>
                      <a:pt x="461" y="7837"/>
                    </a:lnTo>
                    <a:lnTo>
                      <a:pt x="355" y="8493"/>
                    </a:lnTo>
                    <a:lnTo>
                      <a:pt x="248" y="9187"/>
                    </a:lnTo>
                    <a:lnTo>
                      <a:pt x="142" y="9869"/>
                    </a:lnTo>
                    <a:lnTo>
                      <a:pt x="106" y="10498"/>
                    </a:lnTo>
                    <a:lnTo>
                      <a:pt x="106" y="10983"/>
                    </a:lnTo>
                    <a:lnTo>
                      <a:pt x="106" y="11311"/>
                    </a:lnTo>
                    <a:lnTo>
                      <a:pt x="213" y="11481"/>
                    </a:lnTo>
                    <a:lnTo>
                      <a:pt x="319" y="11651"/>
                    </a:lnTo>
                    <a:lnTo>
                      <a:pt x="497" y="11783"/>
                    </a:lnTo>
                    <a:lnTo>
                      <a:pt x="692" y="11914"/>
                    </a:lnTo>
                    <a:lnTo>
                      <a:pt x="941" y="12032"/>
                    </a:lnTo>
                    <a:lnTo>
                      <a:pt x="1207" y="12110"/>
                    </a:lnTo>
                    <a:lnTo>
                      <a:pt x="1509" y="12189"/>
                    </a:lnTo>
                    <a:lnTo>
                      <a:pt x="1794" y="12241"/>
                    </a:lnTo>
                    <a:lnTo>
                      <a:pt x="2131" y="12267"/>
                    </a:lnTo>
                    <a:lnTo>
                      <a:pt x="2433" y="12281"/>
                    </a:lnTo>
                    <a:lnTo>
                      <a:pt x="2735" y="12267"/>
                    </a:lnTo>
                    <a:lnTo>
                      <a:pt x="3055" y="12241"/>
                    </a:lnTo>
                    <a:lnTo>
                      <a:pt x="3357" y="12189"/>
                    </a:lnTo>
                    <a:lnTo>
                      <a:pt x="3623" y="12084"/>
                    </a:lnTo>
                    <a:lnTo>
                      <a:pt x="3872" y="11979"/>
                    </a:lnTo>
                    <a:lnTo>
                      <a:pt x="4103" y="11861"/>
                    </a:lnTo>
                    <a:lnTo>
                      <a:pt x="4316" y="11704"/>
                    </a:lnTo>
                    <a:lnTo>
                      <a:pt x="4582" y="11612"/>
                    </a:lnTo>
                    <a:lnTo>
                      <a:pt x="4849" y="11533"/>
                    </a:lnTo>
                    <a:lnTo>
                      <a:pt x="5169" y="11507"/>
                    </a:lnTo>
                    <a:lnTo>
                      <a:pt x="5506" y="11481"/>
                    </a:lnTo>
                    <a:lnTo>
                      <a:pt x="5808" y="11507"/>
                    </a:lnTo>
                    <a:lnTo>
                      <a:pt x="6146" y="11560"/>
                    </a:lnTo>
                    <a:lnTo>
                      <a:pt x="6501" y="11651"/>
                    </a:lnTo>
                    <a:lnTo>
                      <a:pt x="6803" y="11783"/>
                    </a:lnTo>
                    <a:lnTo>
                      <a:pt x="7105" y="11940"/>
                    </a:lnTo>
                    <a:lnTo>
                      <a:pt x="7353" y="12110"/>
                    </a:lnTo>
                    <a:lnTo>
                      <a:pt x="7584" y="12333"/>
                    </a:lnTo>
                    <a:lnTo>
                      <a:pt x="7798" y="12595"/>
                    </a:lnTo>
                    <a:lnTo>
                      <a:pt x="7922" y="12870"/>
                    </a:lnTo>
                    <a:lnTo>
                      <a:pt x="8028" y="13198"/>
                    </a:lnTo>
                    <a:lnTo>
                      <a:pt x="8064" y="13526"/>
                    </a:lnTo>
                    <a:lnTo>
                      <a:pt x="8028" y="13775"/>
                    </a:lnTo>
                    <a:lnTo>
                      <a:pt x="7922" y="13998"/>
                    </a:lnTo>
                    <a:lnTo>
                      <a:pt x="7798" y="14220"/>
                    </a:lnTo>
                    <a:lnTo>
                      <a:pt x="7584" y="14404"/>
                    </a:lnTo>
                    <a:lnTo>
                      <a:pt x="7353" y="14574"/>
                    </a:lnTo>
                    <a:lnTo>
                      <a:pt x="7105" y="14732"/>
                    </a:lnTo>
                    <a:lnTo>
                      <a:pt x="6803" y="14850"/>
                    </a:lnTo>
                    <a:lnTo>
                      <a:pt x="6501" y="14954"/>
                    </a:lnTo>
                    <a:lnTo>
                      <a:pt x="6146" y="15033"/>
                    </a:lnTo>
                    <a:lnTo>
                      <a:pt x="5808" y="15085"/>
                    </a:lnTo>
                    <a:lnTo>
                      <a:pt x="5506" y="15085"/>
                    </a:lnTo>
                    <a:lnTo>
                      <a:pt x="5169" y="15059"/>
                    </a:lnTo>
                    <a:lnTo>
                      <a:pt x="4849" y="15007"/>
                    </a:lnTo>
                    <a:lnTo>
                      <a:pt x="4582" y="14902"/>
                    </a:lnTo>
                    <a:lnTo>
                      <a:pt x="4316" y="14784"/>
                    </a:lnTo>
                    <a:lnTo>
                      <a:pt x="4103" y="14600"/>
                    </a:lnTo>
                    <a:lnTo>
                      <a:pt x="3907" y="14430"/>
                    </a:lnTo>
                    <a:lnTo>
                      <a:pt x="3659" y="14299"/>
                    </a:lnTo>
                    <a:lnTo>
                      <a:pt x="3428" y="14194"/>
                    </a:lnTo>
                    <a:lnTo>
                      <a:pt x="3179" y="14129"/>
                    </a:lnTo>
                    <a:lnTo>
                      <a:pt x="2913" y="14102"/>
                    </a:lnTo>
                    <a:lnTo>
                      <a:pt x="2646" y="14102"/>
                    </a:lnTo>
                    <a:lnTo>
                      <a:pt x="2362" y="14129"/>
                    </a:lnTo>
                    <a:lnTo>
                      <a:pt x="2096" y="14168"/>
                    </a:lnTo>
                    <a:lnTo>
                      <a:pt x="1811" y="14273"/>
                    </a:lnTo>
                    <a:lnTo>
                      <a:pt x="1545" y="14378"/>
                    </a:lnTo>
                    <a:lnTo>
                      <a:pt x="1314" y="14496"/>
                    </a:lnTo>
                    <a:lnTo>
                      <a:pt x="1065" y="14653"/>
                    </a:lnTo>
                    <a:lnTo>
                      <a:pt x="870" y="14797"/>
                    </a:lnTo>
                    <a:lnTo>
                      <a:pt x="657" y="14981"/>
                    </a:lnTo>
                    <a:lnTo>
                      <a:pt x="497" y="15177"/>
                    </a:lnTo>
                    <a:lnTo>
                      <a:pt x="390" y="15413"/>
                    </a:lnTo>
                    <a:lnTo>
                      <a:pt x="284" y="15636"/>
                    </a:lnTo>
                    <a:lnTo>
                      <a:pt x="248" y="15911"/>
                    </a:lnTo>
                    <a:lnTo>
                      <a:pt x="284" y="16239"/>
                    </a:lnTo>
                    <a:lnTo>
                      <a:pt x="319" y="16566"/>
                    </a:lnTo>
                    <a:lnTo>
                      <a:pt x="497" y="17340"/>
                    </a:lnTo>
                    <a:lnTo>
                      <a:pt x="692" y="18152"/>
                    </a:lnTo>
                    <a:lnTo>
                      <a:pt x="799" y="18559"/>
                    </a:lnTo>
                    <a:lnTo>
                      <a:pt x="905" y="18978"/>
                    </a:lnTo>
                    <a:lnTo>
                      <a:pt x="959" y="19384"/>
                    </a:lnTo>
                    <a:lnTo>
                      <a:pt x="994" y="19791"/>
                    </a:lnTo>
                    <a:lnTo>
                      <a:pt x="994" y="20132"/>
                    </a:lnTo>
                    <a:lnTo>
                      <a:pt x="959" y="20485"/>
                    </a:lnTo>
                    <a:lnTo>
                      <a:pt x="941" y="20669"/>
                    </a:lnTo>
                    <a:lnTo>
                      <a:pt x="870" y="20813"/>
                    </a:lnTo>
                    <a:lnTo>
                      <a:pt x="799" y="20970"/>
                    </a:lnTo>
                    <a:lnTo>
                      <a:pt x="692" y="21088"/>
                    </a:lnTo>
                    <a:lnTo>
                      <a:pt x="1474" y="20997"/>
                    </a:lnTo>
                    <a:lnTo>
                      <a:pt x="2291" y="20866"/>
                    </a:lnTo>
                    <a:lnTo>
                      <a:pt x="3108" y="20787"/>
                    </a:lnTo>
                    <a:lnTo>
                      <a:pt x="3907" y="20721"/>
                    </a:lnTo>
                    <a:lnTo>
                      <a:pt x="4653" y="20695"/>
                    </a:lnTo>
                    <a:lnTo>
                      <a:pt x="5364" y="20695"/>
                    </a:lnTo>
                    <a:lnTo>
                      <a:pt x="5701" y="20721"/>
                    </a:lnTo>
                    <a:lnTo>
                      <a:pt x="6057" y="20761"/>
                    </a:lnTo>
                    <a:lnTo>
                      <a:pt x="6323" y="20813"/>
                    </a:lnTo>
                    <a:lnTo>
                      <a:pt x="6625" y="20892"/>
                    </a:lnTo>
                    <a:close/>
                  </a:path>
                </a:pathLst>
              </a:custGeom>
              <a:solidFill>
                <a:srgbClr val="FFBE7D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GB" sz="1100" b="1" dirty="0" smtClean="0">
                    <a:solidFill>
                      <a:srgbClr val="002060"/>
                    </a:solidFill>
                  </a:rPr>
                  <a:t>IGTF</a:t>
                </a:r>
                <a:endParaRPr lang="en-US" sz="11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7" name="Puzzle2"/>
              <p:cNvSpPr>
                <a:spLocks noEditPoints="1" noChangeArrowheads="1"/>
              </p:cNvSpPr>
              <p:nvPr/>
            </p:nvSpPr>
            <p:spPr bwMode="auto">
              <a:xfrm>
                <a:off x="8089227" y="1818263"/>
                <a:ext cx="1235302" cy="957083"/>
              </a:xfrm>
              <a:custGeom>
                <a:avLst/>
                <a:gdLst>
                  <a:gd name="T0" fmla="*/ 11 w 21600"/>
                  <a:gd name="T1" fmla="*/ 13386 h 21600"/>
                  <a:gd name="T2" fmla="*/ 4202 w 21600"/>
                  <a:gd name="T3" fmla="*/ 21161 h 21600"/>
                  <a:gd name="T4" fmla="*/ 10400 w 21600"/>
                  <a:gd name="T5" fmla="*/ 13909 h 21600"/>
                  <a:gd name="T6" fmla="*/ 16821 w 21600"/>
                  <a:gd name="T7" fmla="*/ 21190 h 21600"/>
                  <a:gd name="T8" fmla="*/ 21600 w 21600"/>
                  <a:gd name="T9" fmla="*/ 15083 h 21600"/>
                  <a:gd name="T10" fmla="*/ 16889 w 21600"/>
                  <a:gd name="T11" fmla="*/ 5739 h 21600"/>
                  <a:gd name="T12" fmla="*/ 10800 w 21600"/>
                  <a:gd name="T13" fmla="*/ 28 h 21600"/>
                  <a:gd name="T14" fmla="*/ 4202 w 21600"/>
                  <a:gd name="T15" fmla="*/ 5894 h 21600"/>
                  <a:gd name="T16" fmla="*/ 5388 w 21600"/>
                  <a:gd name="T17" fmla="*/ 6742 h 21600"/>
                  <a:gd name="T18" fmla="*/ 16177 w 21600"/>
                  <a:gd name="T19" fmla="*/ 20441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4247" y="12354"/>
                    </a:moveTo>
                    <a:lnTo>
                      <a:pt x="4134" y="12468"/>
                    </a:lnTo>
                    <a:lnTo>
                      <a:pt x="4010" y="12581"/>
                    </a:lnTo>
                    <a:lnTo>
                      <a:pt x="3897" y="12637"/>
                    </a:lnTo>
                    <a:lnTo>
                      <a:pt x="3773" y="12694"/>
                    </a:lnTo>
                    <a:lnTo>
                      <a:pt x="3637" y="12694"/>
                    </a:lnTo>
                    <a:lnTo>
                      <a:pt x="3524" y="12694"/>
                    </a:lnTo>
                    <a:lnTo>
                      <a:pt x="3400" y="12665"/>
                    </a:lnTo>
                    <a:lnTo>
                      <a:pt x="3287" y="12609"/>
                    </a:lnTo>
                    <a:lnTo>
                      <a:pt x="3027" y="12496"/>
                    </a:lnTo>
                    <a:lnTo>
                      <a:pt x="2790" y="12340"/>
                    </a:lnTo>
                    <a:lnTo>
                      <a:pt x="2530" y="12142"/>
                    </a:lnTo>
                    <a:lnTo>
                      <a:pt x="2293" y="11987"/>
                    </a:lnTo>
                    <a:lnTo>
                      <a:pt x="2033" y="11817"/>
                    </a:lnTo>
                    <a:lnTo>
                      <a:pt x="1773" y="11676"/>
                    </a:lnTo>
                    <a:lnTo>
                      <a:pt x="1638" y="11662"/>
                    </a:lnTo>
                    <a:lnTo>
                      <a:pt x="1513" y="11634"/>
                    </a:lnTo>
                    <a:lnTo>
                      <a:pt x="1378" y="11634"/>
                    </a:lnTo>
                    <a:lnTo>
                      <a:pt x="1253" y="11634"/>
                    </a:lnTo>
                    <a:lnTo>
                      <a:pt x="1118" y="11662"/>
                    </a:lnTo>
                    <a:lnTo>
                      <a:pt x="971" y="11732"/>
                    </a:lnTo>
                    <a:lnTo>
                      <a:pt x="835" y="11817"/>
                    </a:lnTo>
                    <a:lnTo>
                      <a:pt x="711" y="11959"/>
                    </a:lnTo>
                    <a:lnTo>
                      <a:pt x="553" y="12086"/>
                    </a:lnTo>
                    <a:lnTo>
                      <a:pt x="429" y="12284"/>
                    </a:lnTo>
                    <a:lnTo>
                      <a:pt x="271" y="12524"/>
                    </a:lnTo>
                    <a:lnTo>
                      <a:pt x="146" y="12793"/>
                    </a:lnTo>
                    <a:lnTo>
                      <a:pt x="79" y="12962"/>
                    </a:lnTo>
                    <a:lnTo>
                      <a:pt x="33" y="13146"/>
                    </a:lnTo>
                    <a:lnTo>
                      <a:pt x="11" y="13386"/>
                    </a:lnTo>
                    <a:lnTo>
                      <a:pt x="11" y="13641"/>
                    </a:lnTo>
                    <a:lnTo>
                      <a:pt x="33" y="13881"/>
                    </a:lnTo>
                    <a:lnTo>
                      <a:pt x="101" y="14150"/>
                    </a:lnTo>
                    <a:lnTo>
                      <a:pt x="192" y="14404"/>
                    </a:lnTo>
                    <a:lnTo>
                      <a:pt x="293" y="14645"/>
                    </a:lnTo>
                    <a:lnTo>
                      <a:pt x="451" y="14857"/>
                    </a:lnTo>
                    <a:lnTo>
                      <a:pt x="621" y="15054"/>
                    </a:lnTo>
                    <a:lnTo>
                      <a:pt x="734" y="15125"/>
                    </a:lnTo>
                    <a:lnTo>
                      <a:pt x="835" y="15210"/>
                    </a:lnTo>
                    <a:lnTo>
                      <a:pt x="948" y="15267"/>
                    </a:lnTo>
                    <a:lnTo>
                      <a:pt x="1084" y="15323"/>
                    </a:lnTo>
                    <a:lnTo>
                      <a:pt x="1208" y="15351"/>
                    </a:lnTo>
                    <a:lnTo>
                      <a:pt x="1355" y="15380"/>
                    </a:lnTo>
                    <a:lnTo>
                      <a:pt x="1513" y="15380"/>
                    </a:lnTo>
                    <a:lnTo>
                      <a:pt x="1683" y="15380"/>
                    </a:lnTo>
                    <a:lnTo>
                      <a:pt x="1864" y="15351"/>
                    </a:lnTo>
                    <a:lnTo>
                      <a:pt x="2033" y="15323"/>
                    </a:lnTo>
                    <a:lnTo>
                      <a:pt x="2225" y="15238"/>
                    </a:lnTo>
                    <a:lnTo>
                      <a:pt x="2428" y="15153"/>
                    </a:lnTo>
                    <a:lnTo>
                      <a:pt x="2745" y="15026"/>
                    </a:lnTo>
                    <a:lnTo>
                      <a:pt x="3005" y="14913"/>
                    </a:lnTo>
                    <a:lnTo>
                      <a:pt x="3264" y="14828"/>
                    </a:lnTo>
                    <a:lnTo>
                      <a:pt x="3513" y="14800"/>
                    </a:lnTo>
                    <a:lnTo>
                      <a:pt x="3615" y="14828"/>
                    </a:lnTo>
                    <a:lnTo>
                      <a:pt x="3728" y="14857"/>
                    </a:lnTo>
                    <a:lnTo>
                      <a:pt x="3807" y="14913"/>
                    </a:lnTo>
                    <a:lnTo>
                      <a:pt x="3920" y="14998"/>
                    </a:lnTo>
                    <a:lnTo>
                      <a:pt x="4010" y="15097"/>
                    </a:lnTo>
                    <a:lnTo>
                      <a:pt x="4089" y="15238"/>
                    </a:lnTo>
                    <a:lnTo>
                      <a:pt x="4179" y="15408"/>
                    </a:lnTo>
                    <a:lnTo>
                      <a:pt x="4247" y="15620"/>
                    </a:lnTo>
                    <a:lnTo>
                      <a:pt x="4326" y="15860"/>
                    </a:lnTo>
                    <a:lnTo>
                      <a:pt x="4394" y="16129"/>
                    </a:lnTo>
                    <a:lnTo>
                      <a:pt x="4439" y="16440"/>
                    </a:lnTo>
                    <a:lnTo>
                      <a:pt x="4507" y="16737"/>
                    </a:lnTo>
                    <a:lnTo>
                      <a:pt x="4552" y="17090"/>
                    </a:lnTo>
                    <a:lnTo>
                      <a:pt x="4575" y="17443"/>
                    </a:lnTo>
                    <a:lnTo>
                      <a:pt x="4586" y="17825"/>
                    </a:lnTo>
                    <a:lnTo>
                      <a:pt x="4586" y="18193"/>
                    </a:lnTo>
                    <a:lnTo>
                      <a:pt x="4586" y="18574"/>
                    </a:lnTo>
                    <a:lnTo>
                      <a:pt x="4586" y="18984"/>
                    </a:lnTo>
                    <a:lnTo>
                      <a:pt x="4552" y="19366"/>
                    </a:lnTo>
                    <a:lnTo>
                      <a:pt x="4507" y="19748"/>
                    </a:lnTo>
                    <a:lnTo>
                      <a:pt x="4462" y="20129"/>
                    </a:lnTo>
                    <a:lnTo>
                      <a:pt x="4371" y="20483"/>
                    </a:lnTo>
                    <a:lnTo>
                      <a:pt x="4292" y="20836"/>
                    </a:lnTo>
                    <a:lnTo>
                      <a:pt x="4202" y="21161"/>
                    </a:lnTo>
                    <a:lnTo>
                      <a:pt x="4744" y="21161"/>
                    </a:lnTo>
                    <a:lnTo>
                      <a:pt x="5264" y="21161"/>
                    </a:lnTo>
                    <a:lnTo>
                      <a:pt x="5784" y="21161"/>
                    </a:lnTo>
                    <a:lnTo>
                      <a:pt x="6235" y="21161"/>
                    </a:lnTo>
                    <a:lnTo>
                      <a:pt x="6676" y="21161"/>
                    </a:lnTo>
                    <a:lnTo>
                      <a:pt x="7060" y="21161"/>
                    </a:lnTo>
                    <a:lnTo>
                      <a:pt x="7410" y="21161"/>
                    </a:lnTo>
                    <a:lnTo>
                      <a:pt x="7670" y="21161"/>
                    </a:lnTo>
                    <a:lnTo>
                      <a:pt x="8020" y="21020"/>
                    </a:lnTo>
                    <a:lnTo>
                      <a:pt x="8303" y="20893"/>
                    </a:lnTo>
                    <a:lnTo>
                      <a:pt x="8563" y="20695"/>
                    </a:lnTo>
                    <a:lnTo>
                      <a:pt x="8800" y="20511"/>
                    </a:lnTo>
                    <a:lnTo>
                      <a:pt x="8969" y="20285"/>
                    </a:lnTo>
                    <a:lnTo>
                      <a:pt x="9150" y="20045"/>
                    </a:lnTo>
                    <a:lnTo>
                      <a:pt x="9252" y="19804"/>
                    </a:lnTo>
                    <a:lnTo>
                      <a:pt x="9342" y="19550"/>
                    </a:lnTo>
                    <a:lnTo>
                      <a:pt x="9410" y="19281"/>
                    </a:lnTo>
                    <a:lnTo>
                      <a:pt x="9433" y="19013"/>
                    </a:lnTo>
                    <a:lnTo>
                      <a:pt x="9433" y="18744"/>
                    </a:lnTo>
                    <a:lnTo>
                      <a:pt x="9387" y="18504"/>
                    </a:lnTo>
                    <a:lnTo>
                      <a:pt x="9320" y="18221"/>
                    </a:lnTo>
                    <a:lnTo>
                      <a:pt x="9207" y="17981"/>
                    </a:lnTo>
                    <a:lnTo>
                      <a:pt x="9105" y="17740"/>
                    </a:lnTo>
                    <a:lnTo>
                      <a:pt x="8924" y="17514"/>
                    </a:lnTo>
                    <a:lnTo>
                      <a:pt x="8777" y="17274"/>
                    </a:lnTo>
                    <a:lnTo>
                      <a:pt x="8642" y="17034"/>
                    </a:lnTo>
                    <a:lnTo>
                      <a:pt x="8563" y="16765"/>
                    </a:lnTo>
                    <a:lnTo>
                      <a:pt x="8472" y="16468"/>
                    </a:lnTo>
                    <a:lnTo>
                      <a:pt x="8450" y="16157"/>
                    </a:lnTo>
                    <a:lnTo>
                      <a:pt x="8450" y="15860"/>
                    </a:lnTo>
                    <a:lnTo>
                      <a:pt x="8472" y="15563"/>
                    </a:lnTo>
                    <a:lnTo>
                      <a:pt x="8540" y="15267"/>
                    </a:lnTo>
                    <a:lnTo>
                      <a:pt x="8642" y="14998"/>
                    </a:lnTo>
                    <a:lnTo>
                      <a:pt x="8777" y="14729"/>
                    </a:lnTo>
                    <a:lnTo>
                      <a:pt x="8868" y="14616"/>
                    </a:lnTo>
                    <a:lnTo>
                      <a:pt x="8969" y="14475"/>
                    </a:lnTo>
                    <a:lnTo>
                      <a:pt x="9060" y="14376"/>
                    </a:lnTo>
                    <a:lnTo>
                      <a:pt x="9184" y="14291"/>
                    </a:lnTo>
                    <a:lnTo>
                      <a:pt x="9297" y="14206"/>
                    </a:lnTo>
                    <a:lnTo>
                      <a:pt x="9433" y="14121"/>
                    </a:lnTo>
                    <a:lnTo>
                      <a:pt x="9579" y="14051"/>
                    </a:lnTo>
                    <a:lnTo>
                      <a:pt x="9726" y="13994"/>
                    </a:lnTo>
                    <a:lnTo>
                      <a:pt x="9884" y="13938"/>
                    </a:lnTo>
                    <a:lnTo>
                      <a:pt x="10054" y="13909"/>
                    </a:lnTo>
                    <a:lnTo>
                      <a:pt x="10257" y="13881"/>
                    </a:lnTo>
                    <a:lnTo>
                      <a:pt x="10449" y="13881"/>
                    </a:lnTo>
                    <a:lnTo>
                      <a:pt x="10664" y="13881"/>
                    </a:lnTo>
                    <a:lnTo>
                      <a:pt x="10856" y="13909"/>
                    </a:lnTo>
                    <a:lnTo>
                      <a:pt x="11037" y="13966"/>
                    </a:lnTo>
                    <a:lnTo>
                      <a:pt x="11206" y="14023"/>
                    </a:lnTo>
                    <a:lnTo>
                      <a:pt x="11353" y="14093"/>
                    </a:lnTo>
                    <a:lnTo>
                      <a:pt x="11511" y="14178"/>
                    </a:lnTo>
                    <a:lnTo>
                      <a:pt x="11635" y="14263"/>
                    </a:lnTo>
                    <a:lnTo>
                      <a:pt x="11748" y="14376"/>
                    </a:lnTo>
                    <a:lnTo>
                      <a:pt x="11861" y="14475"/>
                    </a:lnTo>
                    <a:lnTo>
                      <a:pt x="11941" y="14616"/>
                    </a:lnTo>
                    <a:lnTo>
                      <a:pt x="12031" y="14758"/>
                    </a:lnTo>
                    <a:lnTo>
                      <a:pt x="12099" y="14885"/>
                    </a:lnTo>
                    <a:lnTo>
                      <a:pt x="12200" y="15210"/>
                    </a:lnTo>
                    <a:lnTo>
                      <a:pt x="12268" y="15507"/>
                    </a:lnTo>
                    <a:lnTo>
                      <a:pt x="12291" y="15832"/>
                    </a:lnTo>
                    <a:lnTo>
                      <a:pt x="12291" y="16157"/>
                    </a:lnTo>
                    <a:lnTo>
                      <a:pt x="12246" y="16482"/>
                    </a:lnTo>
                    <a:lnTo>
                      <a:pt x="12178" y="16807"/>
                    </a:lnTo>
                    <a:lnTo>
                      <a:pt x="12099" y="17090"/>
                    </a:lnTo>
                    <a:lnTo>
                      <a:pt x="12008" y="17330"/>
                    </a:lnTo>
                    <a:lnTo>
                      <a:pt x="11884" y="17542"/>
                    </a:lnTo>
                    <a:lnTo>
                      <a:pt x="11748" y="17712"/>
                    </a:lnTo>
                    <a:lnTo>
                      <a:pt x="11613" y="17839"/>
                    </a:lnTo>
                    <a:lnTo>
                      <a:pt x="11489" y="18037"/>
                    </a:lnTo>
                    <a:lnTo>
                      <a:pt x="11398" y="18221"/>
                    </a:lnTo>
                    <a:lnTo>
                      <a:pt x="11319" y="18447"/>
                    </a:lnTo>
                    <a:lnTo>
                      <a:pt x="11251" y="18659"/>
                    </a:lnTo>
                    <a:lnTo>
                      <a:pt x="11206" y="18900"/>
                    </a:lnTo>
                    <a:lnTo>
                      <a:pt x="11184" y="19154"/>
                    </a:lnTo>
                    <a:lnTo>
                      <a:pt x="11184" y="19423"/>
                    </a:lnTo>
                    <a:lnTo>
                      <a:pt x="11229" y="19663"/>
                    </a:lnTo>
                    <a:lnTo>
                      <a:pt x="11297" y="19903"/>
                    </a:lnTo>
                    <a:lnTo>
                      <a:pt x="11376" y="20158"/>
                    </a:lnTo>
                    <a:lnTo>
                      <a:pt x="11511" y="20398"/>
                    </a:lnTo>
                    <a:lnTo>
                      <a:pt x="11681" y="20610"/>
                    </a:lnTo>
                    <a:lnTo>
                      <a:pt x="11884" y="20808"/>
                    </a:lnTo>
                    <a:lnTo>
                      <a:pt x="12121" y="20992"/>
                    </a:lnTo>
                    <a:lnTo>
                      <a:pt x="12404" y="21161"/>
                    </a:lnTo>
                    <a:lnTo>
                      <a:pt x="12528" y="21190"/>
                    </a:lnTo>
                    <a:lnTo>
                      <a:pt x="12856" y="21274"/>
                    </a:lnTo>
                    <a:lnTo>
                      <a:pt x="13330" y="21373"/>
                    </a:lnTo>
                    <a:lnTo>
                      <a:pt x="13963" y="21486"/>
                    </a:lnTo>
                    <a:lnTo>
                      <a:pt x="14313" y="21543"/>
                    </a:lnTo>
                    <a:lnTo>
                      <a:pt x="14652" y="21571"/>
                    </a:lnTo>
                    <a:lnTo>
                      <a:pt x="15025" y="21600"/>
                    </a:lnTo>
                    <a:lnTo>
                      <a:pt x="15409" y="21600"/>
                    </a:lnTo>
                    <a:lnTo>
                      <a:pt x="15782" y="21600"/>
                    </a:lnTo>
                    <a:lnTo>
                      <a:pt x="16177" y="21571"/>
                    </a:lnTo>
                    <a:lnTo>
                      <a:pt x="16516" y="21486"/>
                    </a:lnTo>
                    <a:lnTo>
                      <a:pt x="16889" y="21402"/>
                    </a:lnTo>
                    <a:lnTo>
                      <a:pt x="16821" y="21190"/>
                    </a:lnTo>
                    <a:lnTo>
                      <a:pt x="16776" y="20935"/>
                    </a:lnTo>
                    <a:lnTo>
                      <a:pt x="16742" y="20667"/>
                    </a:lnTo>
                    <a:lnTo>
                      <a:pt x="16719" y="20370"/>
                    </a:lnTo>
                    <a:lnTo>
                      <a:pt x="16697" y="19719"/>
                    </a:lnTo>
                    <a:lnTo>
                      <a:pt x="16697" y="19013"/>
                    </a:lnTo>
                    <a:lnTo>
                      <a:pt x="16719" y="18306"/>
                    </a:lnTo>
                    <a:lnTo>
                      <a:pt x="16753" y="17599"/>
                    </a:lnTo>
                    <a:lnTo>
                      <a:pt x="16821" y="16949"/>
                    </a:lnTo>
                    <a:lnTo>
                      <a:pt x="16889" y="16383"/>
                    </a:lnTo>
                    <a:lnTo>
                      <a:pt x="16934" y="16129"/>
                    </a:lnTo>
                    <a:lnTo>
                      <a:pt x="17002" y="15945"/>
                    </a:lnTo>
                    <a:lnTo>
                      <a:pt x="17081" y="15790"/>
                    </a:lnTo>
                    <a:lnTo>
                      <a:pt x="17194" y="15648"/>
                    </a:lnTo>
                    <a:lnTo>
                      <a:pt x="17318" y="15563"/>
                    </a:lnTo>
                    <a:lnTo>
                      <a:pt x="17453" y="15507"/>
                    </a:lnTo>
                    <a:lnTo>
                      <a:pt x="17600" y="15450"/>
                    </a:lnTo>
                    <a:lnTo>
                      <a:pt x="17758" y="15450"/>
                    </a:lnTo>
                    <a:lnTo>
                      <a:pt x="17905" y="15479"/>
                    </a:lnTo>
                    <a:lnTo>
                      <a:pt x="18064" y="15535"/>
                    </a:lnTo>
                    <a:lnTo>
                      <a:pt x="18233" y="15620"/>
                    </a:lnTo>
                    <a:lnTo>
                      <a:pt x="18380" y="15733"/>
                    </a:lnTo>
                    <a:lnTo>
                      <a:pt x="18561" y="15832"/>
                    </a:lnTo>
                    <a:lnTo>
                      <a:pt x="18707" y="15973"/>
                    </a:lnTo>
                    <a:lnTo>
                      <a:pt x="18866" y="16129"/>
                    </a:lnTo>
                    <a:lnTo>
                      <a:pt x="18990" y="16327"/>
                    </a:lnTo>
                    <a:lnTo>
                      <a:pt x="19125" y="16482"/>
                    </a:lnTo>
                    <a:lnTo>
                      <a:pt x="19295" y="16624"/>
                    </a:lnTo>
                    <a:lnTo>
                      <a:pt x="19464" y="16737"/>
                    </a:lnTo>
                    <a:lnTo>
                      <a:pt x="19668" y="16807"/>
                    </a:lnTo>
                    <a:lnTo>
                      <a:pt x="19860" y="16836"/>
                    </a:lnTo>
                    <a:lnTo>
                      <a:pt x="20052" y="16864"/>
                    </a:lnTo>
                    <a:lnTo>
                      <a:pt x="20266" y="16836"/>
                    </a:lnTo>
                    <a:lnTo>
                      <a:pt x="20470" y="16793"/>
                    </a:lnTo>
                    <a:lnTo>
                      <a:pt x="20662" y="16708"/>
                    </a:lnTo>
                    <a:lnTo>
                      <a:pt x="20854" y="16567"/>
                    </a:lnTo>
                    <a:lnTo>
                      <a:pt x="21035" y="16412"/>
                    </a:lnTo>
                    <a:lnTo>
                      <a:pt x="21182" y="16214"/>
                    </a:lnTo>
                    <a:lnTo>
                      <a:pt x="21340" y="16002"/>
                    </a:lnTo>
                    <a:lnTo>
                      <a:pt x="21441" y="15733"/>
                    </a:lnTo>
                    <a:lnTo>
                      <a:pt x="21532" y="15436"/>
                    </a:lnTo>
                    <a:lnTo>
                      <a:pt x="21600" y="15083"/>
                    </a:lnTo>
                    <a:lnTo>
                      <a:pt x="21600" y="14885"/>
                    </a:lnTo>
                    <a:lnTo>
                      <a:pt x="21600" y="14729"/>
                    </a:lnTo>
                    <a:lnTo>
                      <a:pt x="21600" y="14531"/>
                    </a:lnTo>
                    <a:lnTo>
                      <a:pt x="21577" y="14376"/>
                    </a:lnTo>
                    <a:lnTo>
                      <a:pt x="21532" y="14206"/>
                    </a:lnTo>
                    <a:lnTo>
                      <a:pt x="21487" y="14051"/>
                    </a:lnTo>
                    <a:lnTo>
                      <a:pt x="21419" y="13909"/>
                    </a:lnTo>
                    <a:lnTo>
                      <a:pt x="21351" y="13768"/>
                    </a:lnTo>
                    <a:lnTo>
                      <a:pt x="21204" y="13500"/>
                    </a:lnTo>
                    <a:lnTo>
                      <a:pt x="21035" y="13287"/>
                    </a:lnTo>
                    <a:lnTo>
                      <a:pt x="20809" y="13090"/>
                    </a:lnTo>
                    <a:lnTo>
                      <a:pt x="20594" y="12962"/>
                    </a:lnTo>
                    <a:lnTo>
                      <a:pt x="20357" y="12821"/>
                    </a:lnTo>
                    <a:lnTo>
                      <a:pt x="20120" y="12764"/>
                    </a:lnTo>
                    <a:lnTo>
                      <a:pt x="19882" y="12708"/>
                    </a:lnTo>
                    <a:lnTo>
                      <a:pt x="19645" y="12736"/>
                    </a:lnTo>
                    <a:lnTo>
                      <a:pt x="19430" y="12793"/>
                    </a:lnTo>
                    <a:lnTo>
                      <a:pt x="19227" y="12906"/>
                    </a:lnTo>
                    <a:lnTo>
                      <a:pt x="19148" y="12962"/>
                    </a:lnTo>
                    <a:lnTo>
                      <a:pt x="19058" y="13047"/>
                    </a:lnTo>
                    <a:lnTo>
                      <a:pt x="18990" y="13146"/>
                    </a:lnTo>
                    <a:lnTo>
                      <a:pt x="18911" y="13259"/>
                    </a:lnTo>
                    <a:lnTo>
                      <a:pt x="18775" y="13471"/>
                    </a:lnTo>
                    <a:lnTo>
                      <a:pt x="18628" y="13641"/>
                    </a:lnTo>
                    <a:lnTo>
                      <a:pt x="18470" y="13740"/>
                    </a:lnTo>
                    <a:lnTo>
                      <a:pt x="18301" y="13825"/>
                    </a:lnTo>
                    <a:lnTo>
                      <a:pt x="18143" y="13853"/>
                    </a:lnTo>
                    <a:lnTo>
                      <a:pt x="17973" y="13881"/>
                    </a:lnTo>
                    <a:lnTo>
                      <a:pt x="17804" y="13853"/>
                    </a:lnTo>
                    <a:lnTo>
                      <a:pt x="17646" y="13796"/>
                    </a:lnTo>
                    <a:lnTo>
                      <a:pt x="17499" y="13726"/>
                    </a:lnTo>
                    <a:lnTo>
                      <a:pt x="17341" y="13641"/>
                    </a:lnTo>
                    <a:lnTo>
                      <a:pt x="17216" y="13528"/>
                    </a:lnTo>
                    <a:lnTo>
                      <a:pt x="17103" y="13386"/>
                    </a:lnTo>
                    <a:lnTo>
                      <a:pt x="17024" y="13259"/>
                    </a:lnTo>
                    <a:lnTo>
                      <a:pt x="16934" y="13118"/>
                    </a:lnTo>
                    <a:lnTo>
                      <a:pt x="16889" y="12991"/>
                    </a:lnTo>
                    <a:lnTo>
                      <a:pt x="16889" y="12849"/>
                    </a:lnTo>
                    <a:lnTo>
                      <a:pt x="16889" y="12383"/>
                    </a:lnTo>
                    <a:lnTo>
                      <a:pt x="16889" y="11662"/>
                    </a:lnTo>
                    <a:lnTo>
                      <a:pt x="16889" y="10701"/>
                    </a:lnTo>
                    <a:lnTo>
                      <a:pt x="16889" y="9640"/>
                    </a:lnTo>
                    <a:lnTo>
                      <a:pt x="16889" y="8566"/>
                    </a:lnTo>
                    <a:lnTo>
                      <a:pt x="16889" y="7478"/>
                    </a:lnTo>
                    <a:lnTo>
                      <a:pt x="16889" y="6502"/>
                    </a:lnTo>
                    <a:lnTo>
                      <a:pt x="16889" y="5739"/>
                    </a:lnTo>
                    <a:lnTo>
                      <a:pt x="16674" y="5894"/>
                    </a:lnTo>
                    <a:lnTo>
                      <a:pt x="16414" y="6036"/>
                    </a:lnTo>
                    <a:lnTo>
                      <a:pt x="16154" y="6177"/>
                    </a:lnTo>
                    <a:lnTo>
                      <a:pt x="15849" y="6248"/>
                    </a:lnTo>
                    <a:lnTo>
                      <a:pt x="15544" y="6304"/>
                    </a:lnTo>
                    <a:lnTo>
                      <a:pt x="15217" y="6332"/>
                    </a:lnTo>
                    <a:lnTo>
                      <a:pt x="14866" y="6361"/>
                    </a:lnTo>
                    <a:lnTo>
                      <a:pt x="14550" y="6361"/>
                    </a:lnTo>
                    <a:lnTo>
                      <a:pt x="14200" y="6332"/>
                    </a:lnTo>
                    <a:lnTo>
                      <a:pt x="13850" y="6276"/>
                    </a:lnTo>
                    <a:lnTo>
                      <a:pt x="13522" y="6219"/>
                    </a:lnTo>
                    <a:lnTo>
                      <a:pt x="13206" y="6149"/>
                    </a:lnTo>
                    <a:lnTo>
                      <a:pt x="12901" y="6064"/>
                    </a:lnTo>
                    <a:lnTo>
                      <a:pt x="12618" y="5951"/>
                    </a:lnTo>
                    <a:lnTo>
                      <a:pt x="12358" y="5838"/>
                    </a:lnTo>
                    <a:lnTo>
                      <a:pt x="12121" y="5739"/>
                    </a:lnTo>
                    <a:lnTo>
                      <a:pt x="11941" y="5626"/>
                    </a:lnTo>
                    <a:lnTo>
                      <a:pt x="11794" y="5513"/>
                    </a:lnTo>
                    <a:lnTo>
                      <a:pt x="11658" y="5414"/>
                    </a:lnTo>
                    <a:lnTo>
                      <a:pt x="11556" y="5301"/>
                    </a:lnTo>
                    <a:lnTo>
                      <a:pt x="11466" y="5187"/>
                    </a:lnTo>
                    <a:lnTo>
                      <a:pt x="11398" y="5089"/>
                    </a:lnTo>
                    <a:lnTo>
                      <a:pt x="11376" y="4947"/>
                    </a:lnTo>
                    <a:lnTo>
                      <a:pt x="11353" y="4834"/>
                    </a:lnTo>
                    <a:lnTo>
                      <a:pt x="11353" y="4707"/>
                    </a:lnTo>
                    <a:lnTo>
                      <a:pt x="11376" y="4565"/>
                    </a:lnTo>
                    <a:lnTo>
                      <a:pt x="11443" y="4410"/>
                    </a:lnTo>
                    <a:lnTo>
                      <a:pt x="11511" y="4240"/>
                    </a:lnTo>
                    <a:lnTo>
                      <a:pt x="11703" y="3887"/>
                    </a:lnTo>
                    <a:lnTo>
                      <a:pt x="11986" y="3505"/>
                    </a:lnTo>
                    <a:lnTo>
                      <a:pt x="12144" y="3265"/>
                    </a:lnTo>
                    <a:lnTo>
                      <a:pt x="12246" y="3025"/>
                    </a:lnTo>
                    <a:lnTo>
                      <a:pt x="12336" y="2756"/>
                    </a:lnTo>
                    <a:lnTo>
                      <a:pt x="12404" y="2445"/>
                    </a:lnTo>
                    <a:lnTo>
                      <a:pt x="12438" y="2176"/>
                    </a:lnTo>
                    <a:lnTo>
                      <a:pt x="12438" y="1880"/>
                    </a:lnTo>
                    <a:lnTo>
                      <a:pt x="12404" y="1583"/>
                    </a:lnTo>
                    <a:lnTo>
                      <a:pt x="12336" y="1314"/>
                    </a:lnTo>
                    <a:lnTo>
                      <a:pt x="12246" y="1046"/>
                    </a:lnTo>
                    <a:lnTo>
                      <a:pt x="12099" y="791"/>
                    </a:lnTo>
                    <a:lnTo>
                      <a:pt x="12008" y="692"/>
                    </a:lnTo>
                    <a:lnTo>
                      <a:pt x="11918" y="579"/>
                    </a:lnTo>
                    <a:lnTo>
                      <a:pt x="11816" y="466"/>
                    </a:lnTo>
                    <a:lnTo>
                      <a:pt x="11703" y="381"/>
                    </a:lnTo>
                    <a:lnTo>
                      <a:pt x="11579" y="310"/>
                    </a:lnTo>
                    <a:lnTo>
                      <a:pt x="11443" y="226"/>
                    </a:lnTo>
                    <a:lnTo>
                      <a:pt x="11297" y="169"/>
                    </a:lnTo>
                    <a:lnTo>
                      <a:pt x="11138" y="113"/>
                    </a:lnTo>
                    <a:lnTo>
                      <a:pt x="10969" y="56"/>
                    </a:lnTo>
                    <a:lnTo>
                      <a:pt x="10800" y="28"/>
                    </a:lnTo>
                    <a:lnTo>
                      <a:pt x="10619" y="28"/>
                    </a:lnTo>
                    <a:lnTo>
                      <a:pt x="10404" y="28"/>
                    </a:lnTo>
                    <a:lnTo>
                      <a:pt x="10257" y="28"/>
                    </a:lnTo>
                    <a:lnTo>
                      <a:pt x="10076" y="56"/>
                    </a:lnTo>
                    <a:lnTo>
                      <a:pt x="9952" y="84"/>
                    </a:lnTo>
                    <a:lnTo>
                      <a:pt x="9794" y="141"/>
                    </a:lnTo>
                    <a:lnTo>
                      <a:pt x="9692" y="226"/>
                    </a:lnTo>
                    <a:lnTo>
                      <a:pt x="9557" y="282"/>
                    </a:lnTo>
                    <a:lnTo>
                      <a:pt x="9455" y="381"/>
                    </a:lnTo>
                    <a:lnTo>
                      <a:pt x="9365" y="466"/>
                    </a:lnTo>
                    <a:lnTo>
                      <a:pt x="9274" y="579"/>
                    </a:lnTo>
                    <a:lnTo>
                      <a:pt x="9184" y="692"/>
                    </a:lnTo>
                    <a:lnTo>
                      <a:pt x="9128" y="791"/>
                    </a:lnTo>
                    <a:lnTo>
                      <a:pt x="9060" y="932"/>
                    </a:lnTo>
                    <a:lnTo>
                      <a:pt x="8969" y="1201"/>
                    </a:lnTo>
                    <a:lnTo>
                      <a:pt x="8913" y="1498"/>
                    </a:lnTo>
                    <a:lnTo>
                      <a:pt x="8890" y="1795"/>
                    </a:lnTo>
                    <a:lnTo>
                      <a:pt x="8890" y="2120"/>
                    </a:lnTo>
                    <a:lnTo>
                      <a:pt x="8913" y="2445"/>
                    </a:lnTo>
                    <a:lnTo>
                      <a:pt x="8969" y="2756"/>
                    </a:lnTo>
                    <a:lnTo>
                      <a:pt x="9060" y="3081"/>
                    </a:lnTo>
                    <a:lnTo>
                      <a:pt x="9173" y="3378"/>
                    </a:lnTo>
                    <a:lnTo>
                      <a:pt x="9297" y="3647"/>
                    </a:lnTo>
                    <a:lnTo>
                      <a:pt x="9466" y="3887"/>
                    </a:lnTo>
                    <a:lnTo>
                      <a:pt x="9579" y="4085"/>
                    </a:lnTo>
                    <a:lnTo>
                      <a:pt x="9670" y="4269"/>
                    </a:lnTo>
                    <a:lnTo>
                      <a:pt x="9726" y="4467"/>
                    </a:lnTo>
                    <a:lnTo>
                      <a:pt x="9771" y="4650"/>
                    </a:lnTo>
                    <a:lnTo>
                      <a:pt x="9771" y="4834"/>
                    </a:lnTo>
                    <a:lnTo>
                      <a:pt x="9749" y="5032"/>
                    </a:lnTo>
                    <a:lnTo>
                      <a:pt x="9715" y="5216"/>
                    </a:lnTo>
                    <a:lnTo>
                      <a:pt x="9625" y="5385"/>
                    </a:lnTo>
                    <a:lnTo>
                      <a:pt x="9534" y="5513"/>
                    </a:lnTo>
                    <a:lnTo>
                      <a:pt x="9410" y="5626"/>
                    </a:lnTo>
                    <a:lnTo>
                      <a:pt x="9229" y="5710"/>
                    </a:lnTo>
                    <a:lnTo>
                      <a:pt x="9060" y="5767"/>
                    </a:lnTo>
                    <a:lnTo>
                      <a:pt x="8845" y="5767"/>
                    </a:lnTo>
                    <a:lnTo>
                      <a:pt x="8585" y="5739"/>
                    </a:lnTo>
                    <a:lnTo>
                      <a:pt x="8325" y="5654"/>
                    </a:lnTo>
                    <a:lnTo>
                      <a:pt x="8020" y="5513"/>
                    </a:lnTo>
                    <a:lnTo>
                      <a:pt x="7840" y="5442"/>
                    </a:lnTo>
                    <a:lnTo>
                      <a:pt x="7648" y="5385"/>
                    </a:lnTo>
                    <a:lnTo>
                      <a:pt x="7433" y="5329"/>
                    </a:lnTo>
                    <a:lnTo>
                      <a:pt x="7241" y="5301"/>
                    </a:lnTo>
                    <a:lnTo>
                      <a:pt x="6755" y="5301"/>
                    </a:lnTo>
                    <a:lnTo>
                      <a:pt x="6281" y="5329"/>
                    </a:lnTo>
                    <a:lnTo>
                      <a:pt x="5784" y="5385"/>
                    </a:lnTo>
                    <a:lnTo>
                      <a:pt x="5264" y="5498"/>
                    </a:lnTo>
                    <a:lnTo>
                      <a:pt x="4744" y="5597"/>
                    </a:lnTo>
                    <a:lnTo>
                      <a:pt x="4247" y="5739"/>
                    </a:lnTo>
                    <a:lnTo>
                      <a:pt x="4202" y="5894"/>
                    </a:lnTo>
                    <a:lnTo>
                      <a:pt x="4202" y="6191"/>
                    </a:lnTo>
                    <a:lnTo>
                      <a:pt x="4202" y="6545"/>
                    </a:lnTo>
                    <a:lnTo>
                      <a:pt x="4225" y="6954"/>
                    </a:lnTo>
                    <a:lnTo>
                      <a:pt x="4315" y="7930"/>
                    </a:lnTo>
                    <a:lnTo>
                      <a:pt x="4394" y="9018"/>
                    </a:lnTo>
                    <a:lnTo>
                      <a:pt x="4439" y="9570"/>
                    </a:lnTo>
                    <a:lnTo>
                      <a:pt x="4462" y="10107"/>
                    </a:lnTo>
                    <a:lnTo>
                      <a:pt x="4484" y="10630"/>
                    </a:lnTo>
                    <a:lnTo>
                      <a:pt x="4507" y="11082"/>
                    </a:lnTo>
                    <a:lnTo>
                      <a:pt x="4484" y="11520"/>
                    </a:lnTo>
                    <a:lnTo>
                      <a:pt x="4439" y="11874"/>
                    </a:lnTo>
                    <a:lnTo>
                      <a:pt x="4394" y="12029"/>
                    </a:lnTo>
                    <a:lnTo>
                      <a:pt x="4349" y="12171"/>
                    </a:lnTo>
                    <a:lnTo>
                      <a:pt x="4315" y="12284"/>
                    </a:lnTo>
                    <a:lnTo>
                      <a:pt x="4247" y="12354"/>
                    </a:lnTo>
                    <a:close/>
                  </a:path>
                </a:pathLst>
              </a:custGeom>
              <a:solidFill>
                <a:srgbClr val="FFFFCC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GB" sz="1100" b="1" dirty="0" smtClean="0">
                    <a:solidFill>
                      <a:srgbClr val="002060"/>
                    </a:solidFill>
                  </a:rPr>
                  <a:t>SCI</a:t>
                </a:r>
                <a:endParaRPr lang="en-US" sz="11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Puzzle4"/>
              <p:cNvSpPr>
                <a:spLocks noEditPoints="1" noChangeArrowheads="1"/>
              </p:cNvSpPr>
              <p:nvPr/>
            </p:nvSpPr>
            <p:spPr bwMode="auto">
              <a:xfrm>
                <a:off x="7611225" y="1806465"/>
                <a:ext cx="744794" cy="1223595"/>
              </a:xfrm>
              <a:custGeom>
                <a:avLst/>
                <a:gdLst>
                  <a:gd name="T0" fmla="*/ 8307 w 21600"/>
                  <a:gd name="T1" fmla="*/ 11593 h 21600"/>
                  <a:gd name="T2" fmla="*/ 453 w 21600"/>
                  <a:gd name="T3" fmla="*/ 16938 h 21600"/>
                  <a:gd name="T4" fmla="*/ 11500 w 21600"/>
                  <a:gd name="T5" fmla="*/ 21600 h 21600"/>
                  <a:gd name="T6" fmla="*/ 20920 w 21600"/>
                  <a:gd name="T7" fmla="*/ 16751 h 21600"/>
                  <a:gd name="T8" fmla="*/ 13972 w 21600"/>
                  <a:gd name="T9" fmla="*/ 10888 h 21600"/>
                  <a:gd name="T10" fmla="*/ 21033 w 21600"/>
                  <a:gd name="T11" fmla="*/ 4716 h 21600"/>
                  <a:gd name="T12" fmla="*/ 11102 w 21600"/>
                  <a:gd name="T13" fmla="*/ 11 h 21600"/>
                  <a:gd name="T14" fmla="*/ 453 w 21600"/>
                  <a:gd name="T15" fmla="*/ 4716 h 21600"/>
                  <a:gd name="T16" fmla="*/ 2076 w 21600"/>
                  <a:gd name="T17" fmla="*/ 5664 h 21600"/>
                  <a:gd name="T18" fmla="*/ 20203 w 21600"/>
                  <a:gd name="T19" fmla="*/ 1598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3813" y="10590"/>
                    </a:moveTo>
                    <a:lnTo>
                      <a:pt x="3927" y="10513"/>
                    </a:lnTo>
                    <a:lnTo>
                      <a:pt x="4078" y="10425"/>
                    </a:lnTo>
                    <a:lnTo>
                      <a:pt x="4210" y="10359"/>
                    </a:lnTo>
                    <a:lnTo>
                      <a:pt x="4361" y="10315"/>
                    </a:lnTo>
                    <a:lnTo>
                      <a:pt x="4682" y="10237"/>
                    </a:lnTo>
                    <a:lnTo>
                      <a:pt x="5041" y="10193"/>
                    </a:lnTo>
                    <a:lnTo>
                      <a:pt x="5456" y="10171"/>
                    </a:lnTo>
                    <a:lnTo>
                      <a:pt x="5853" y="10193"/>
                    </a:lnTo>
                    <a:lnTo>
                      <a:pt x="6249" y="10260"/>
                    </a:lnTo>
                    <a:lnTo>
                      <a:pt x="6646" y="10337"/>
                    </a:lnTo>
                    <a:lnTo>
                      <a:pt x="7004" y="10469"/>
                    </a:lnTo>
                    <a:lnTo>
                      <a:pt x="7363" y="10612"/>
                    </a:lnTo>
                    <a:lnTo>
                      <a:pt x="7665" y="10788"/>
                    </a:lnTo>
                    <a:lnTo>
                      <a:pt x="7911" y="10998"/>
                    </a:lnTo>
                    <a:lnTo>
                      <a:pt x="8024" y="11097"/>
                    </a:lnTo>
                    <a:lnTo>
                      <a:pt x="8137" y="11207"/>
                    </a:lnTo>
                    <a:lnTo>
                      <a:pt x="8194" y="11340"/>
                    </a:lnTo>
                    <a:lnTo>
                      <a:pt x="8269" y="11461"/>
                    </a:lnTo>
                    <a:lnTo>
                      <a:pt x="8307" y="11593"/>
                    </a:lnTo>
                    <a:lnTo>
                      <a:pt x="8307" y="11714"/>
                    </a:lnTo>
                    <a:lnTo>
                      <a:pt x="8307" y="11868"/>
                    </a:lnTo>
                    <a:lnTo>
                      <a:pt x="8307" y="12012"/>
                    </a:lnTo>
                    <a:lnTo>
                      <a:pt x="8194" y="12265"/>
                    </a:lnTo>
                    <a:lnTo>
                      <a:pt x="8062" y="12519"/>
                    </a:lnTo>
                    <a:lnTo>
                      <a:pt x="7873" y="12706"/>
                    </a:lnTo>
                    <a:lnTo>
                      <a:pt x="7627" y="12904"/>
                    </a:lnTo>
                    <a:lnTo>
                      <a:pt x="7363" y="13048"/>
                    </a:lnTo>
                    <a:lnTo>
                      <a:pt x="7080" y="13180"/>
                    </a:lnTo>
                    <a:lnTo>
                      <a:pt x="6759" y="13257"/>
                    </a:lnTo>
                    <a:lnTo>
                      <a:pt x="6419" y="13345"/>
                    </a:lnTo>
                    <a:lnTo>
                      <a:pt x="6098" y="13389"/>
                    </a:lnTo>
                    <a:lnTo>
                      <a:pt x="5739" y="13389"/>
                    </a:lnTo>
                    <a:lnTo>
                      <a:pt x="5418" y="13389"/>
                    </a:lnTo>
                    <a:lnTo>
                      <a:pt x="5079" y="13345"/>
                    </a:lnTo>
                    <a:lnTo>
                      <a:pt x="4758" y="13301"/>
                    </a:lnTo>
                    <a:lnTo>
                      <a:pt x="4474" y="13213"/>
                    </a:lnTo>
                    <a:lnTo>
                      <a:pt x="4172" y="13114"/>
                    </a:lnTo>
                    <a:lnTo>
                      <a:pt x="3965" y="12982"/>
                    </a:lnTo>
                    <a:lnTo>
                      <a:pt x="3738" y="12838"/>
                    </a:lnTo>
                    <a:lnTo>
                      <a:pt x="3493" y="12706"/>
                    </a:lnTo>
                    <a:lnTo>
                      <a:pt x="3228" y="12607"/>
                    </a:lnTo>
                    <a:lnTo>
                      <a:pt x="2945" y="12519"/>
                    </a:lnTo>
                    <a:lnTo>
                      <a:pt x="2700" y="12431"/>
                    </a:lnTo>
                    <a:lnTo>
                      <a:pt x="2397" y="12375"/>
                    </a:lnTo>
                    <a:lnTo>
                      <a:pt x="2152" y="12331"/>
                    </a:lnTo>
                    <a:lnTo>
                      <a:pt x="1888" y="12309"/>
                    </a:lnTo>
                    <a:lnTo>
                      <a:pt x="1642" y="12309"/>
                    </a:lnTo>
                    <a:lnTo>
                      <a:pt x="1397" y="12331"/>
                    </a:lnTo>
                    <a:lnTo>
                      <a:pt x="1170" y="12397"/>
                    </a:lnTo>
                    <a:lnTo>
                      <a:pt x="962" y="12453"/>
                    </a:lnTo>
                    <a:lnTo>
                      <a:pt x="774" y="12563"/>
                    </a:lnTo>
                    <a:lnTo>
                      <a:pt x="623" y="12684"/>
                    </a:lnTo>
                    <a:lnTo>
                      <a:pt x="528" y="12838"/>
                    </a:lnTo>
                    <a:lnTo>
                      <a:pt x="453" y="13026"/>
                    </a:lnTo>
                    <a:lnTo>
                      <a:pt x="339" y="13477"/>
                    </a:lnTo>
                    <a:lnTo>
                      <a:pt x="226" y="13984"/>
                    </a:lnTo>
                    <a:lnTo>
                      <a:pt x="151" y="14535"/>
                    </a:lnTo>
                    <a:lnTo>
                      <a:pt x="113" y="15075"/>
                    </a:lnTo>
                    <a:lnTo>
                      <a:pt x="113" y="15626"/>
                    </a:lnTo>
                    <a:lnTo>
                      <a:pt x="151" y="16133"/>
                    </a:lnTo>
                    <a:lnTo>
                      <a:pt x="188" y="16376"/>
                    </a:lnTo>
                    <a:lnTo>
                      <a:pt x="264" y="16585"/>
                    </a:lnTo>
                    <a:lnTo>
                      <a:pt x="339" y="16773"/>
                    </a:lnTo>
                    <a:lnTo>
                      <a:pt x="453" y="16938"/>
                    </a:lnTo>
                    <a:lnTo>
                      <a:pt x="1095" y="16883"/>
                    </a:lnTo>
                    <a:lnTo>
                      <a:pt x="1963" y="16795"/>
                    </a:lnTo>
                    <a:lnTo>
                      <a:pt x="2945" y="16751"/>
                    </a:lnTo>
                    <a:lnTo>
                      <a:pt x="3965" y="16706"/>
                    </a:lnTo>
                    <a:lnTo>
                      <a:pt x="5022" y="16684"/>
                    </a:lnTo>
                    <a:lnTo>
                      <a:pt x="5947" y="16684"/>
                    </a:lnTo>
                    <a:lnTo>
                      <a:pt x="6759" y="16706"/>
                    </a:lnTo>
                    <a:lnTo>
                      <a:pt x="7363" y="16751"/>
                    </a:lnTo>
                    <a:lnTo>
                      <a:pt x="7948" y="16839"/>
                    </a:lnTo>
                    <a:lnTo>
                      <a:pt x="8458" y="16916"/>
                    </a:lnTo>
                    <a:lnTo>
                      <a:pt x="8893" y="17026"/>
                    </a:lnTo>
                    <a:lnTo>
                      <a:pt x="9289" y="17158"/>
                    </a:lnTo>
                    <a:lnTo>
                      <a:pt x="9572" y="17280"/>
                    </a:lnTo>
                    <a:lnTo>
                      <a:pt x="9799" y="17412"/>
                    </a:lnTo>
                    <a:lnTo>
                      <a:pt x="9969" y="17555"/>
                    </a:lnTo>
                    <a:lnTo>
                      <a:pt x="10120" y="17687"/>
                    </a:lnTo>
                    <a:lnTo>
                      <a:pt x="10158" y="17831"/>
                    </a:lnTo>
                    <a:lnTo>
                      <a:pt x="10195" y="17974"/>
                    </a:lnTo>
                    <a:lnTo>
                      <a:pt x="10158" y="18128"/>
                    </a:lnTo>
                    <a:lnTo>
                      <a:pt x="10082" y="18271"/>
                    </a:lnTo>
                    <a:lnTo>
                      <a:pt x="9969" y="18426"/>
                    </a:lnTo>
                    <a:lnTo>
                      <a:pt x="9837" y="18569"/>
                    </a:lnTo>
                    <a:lnTo>
                      <a:pt x="9648" y="18701"/>
                    </a:lnTo>
                    <a:lnTo>
                      <a:pt x="9440" y="18822"/>
                    </a:lnTo>
                    <a:lnTo>
                      <a:pt x="9213" y="18999"/>
                    </a:lnTo>
                    <a:lnTo>
                      <a:pt x="9044" y="19186"/>
                    </a:lnTo>
                    <a:lnTo>
                      <a:pt x="8893" y="19395"/>
                    </a:lnTo>
                    <a:lnTo>
                      <a:pt x="8817" y="19627"/>
                    </a:lnTo>
                    <a:lnTo>
                      <a:pt x="8779" y="19858"/>
                    </a:lnTo>
                    <a:lnTo>
                      <a:pt x="8779" y="20112"/>
                    </a:lnTo>
                    <a:lnTo>
                      <a:pt x="8855" y="20354"/>
                    </a:lnTo>
                    <a:lnTo>
                      <a:pt x="8968" y="20586"/>
                    </a:lnTo>
                    <a:lnTo>
                      <a:pt x="9138" y="20817"/>
                    </a:lnTo>
                    <a:lnTo>
                      <a:pt x="9365" y="21026"/>
                    </a:lnTo>
                    <a:lnTo>
                      <a:pt x="9610" y="21192"/>
                    </a:lnTo>
                    <a:lnTo>
                      <a:pt x="9950" y="21368"/>
                    </a:lnTo>
                    <a:lnTo>
                      <a:pt x="10120" y="21445"/>
                    </a:lnTo>
                    <a:lnTo>
                      <a:pt x="10346" y="21511"/>
                    </a:lnTo>
                    <a:lnTo>
                      <a:pt x="10516" y="21555"/>
                    </a:lnTo>
                    <a:lnTo>
                      <a:pt x="10743" y="21600"/>
                    </a:lnTo>
                    <a:lnTo>
                      <a:pt x="10988" y="21644"/>
                    </a:lnTo>
                    <a:lnTo>
                      <a:pt x="11215" y="21666"/>
                    </a:lnTo>
                    <a:lnTo>
                      <a:pt x="11498" y="21666"/>
                    </a:lnTo>
                    <a:lnTo>
                      <a:pt x="11762" y="21666"/>
                    </a:lnTo>
                    <a:lnTo>
                      <a:pt x="12253" y="21644"/>
                    </a:lnTo>
                    <a:lnTo>
                      <a:pt x="12763" y="21577"/>
                    </a:lnTo>
                    <a:lnTo>
                      <a:pt x="13197" y="21467"/>
                    </a:lnTo>
                    <a:lnTo>
                      <a:pt x="13556" y="21346"/>
                    </a:lnTo>
                    <a:lnTo>
                      <a:pt x="13896" y="21192"/>
                    </a:lnTo>
                    <a:lnTo>
                      <a:pt x="14179" y="21026"/>
                    </a:lnTo>
                    <a:lnTo>
                      <a:pt x="14444" y="20839"/>
                    </a:lnTo>
                    <a:lnTo>
                      <a:pt x="14576" y="20641"/>
                    </a:lnTo>
                    <a:lnTo>
                      <a:pt x="14727" y="20431"/>
                    </a:lnTo>
                    <a:lnTo>
                      <a:pt x="14765" y="20200"/>
                    </a:lnTo>
                    <a:lnTo>
                      <a:pt x="14802" y="19991"/>
                    </a:lnTo>
                    <a:lnTo>
                      <a:pt x="14727" y="19759"/>
                    </a:lnTo>
                    <a:lnTo>
                      <a:pt x="14613" y="19550"/>
                    </a:lnTo>
                    <a:lnTo>
                      <a:pt x="14444" y="19307"/>
                    </a:lnTo>
                    <a:lnTo>
                      <a:pt x="14217" y="19098"/>
                    </a:lnTo>
                    <a:lnTo>
                      <a:pt x="13934" y="18911"/>
                    </a:lnTo>
                    <a:lnTo>
                      <a:pt x="13669" y="18745"/>
                    </a:lnTo>
                    <a:lnTo>
                      <a:pt x="13462" y="18547"/>
                    </a:lnTo>
                    <a:lnTo>
                      <a:pt x="13311" y="18337"/>
                    </a:lnTo>
                    <a:lnTo>
                      <a:pt x="13197" y="18150"/>
                    </a:lnTo>
                    <a:lnTo>
                      <a:pt x="13122" y="17941"/>
                    </a:lnTo>
                    <a:lnTo>
                      <a:pt x="13122" y="17720"/>
                    </a:lnTo>
                    <a:lnTo>
                      <a:pt x="13122" y="17533"/>
                    </a:lnTo>
                    <a:lnTo>
                      <a:pt x="13197" y="17346"/>
                    </a:lnTo>
                    <a:lnTo>
                      <a:pt x="13273" y="17158"/>
                    </a:lnTo>
                    <a:lnTo>
                      <a:pt x="13386" y="16982"/>
                    </a:lnTo>
                    <a:lnTo>
                      <a:pt x="13537" y="16839"/>
                    </a:lnTo>
                    <a:lnTo>
                      <a:pt x="13707" y="16706"/>
                    </a:lnTo>
                    <a:lnTo>
                      <a:pt x="13896" y="16607"/>
                    </a:lnTo>
                    <a:lnTo>
                      <a:pt x="14104" y="16519"/>
                    </a:lnTo>
                    <a:lnTo>
                      <a:pt x="14330" y="16453"/>
                    </a:lnTo>
                    <a:lnTo>
                      <a:pt x="14538" y="16431"/>
                    </a:lnTo>
                    <a:lnTo>
                      <a:pt x="14897" y="16453"/>
                    </a:lnTo>
                    <a:lnTo>
                      <a:pt x="15406" y="16497"/>
                    </a:lnTo>
                    <a:lnTo>
                      <a:pt x="16105" y="16541"/>
                    </a:lnTo>
                    <a:lnTo>
                      <a:pt x="16898" y="16607"/>
                    </a:lnTo>
                    <a:lnTo>
                      <a:pt x="17804" y="16651"/>
                    </a:lnTo>
                    <a:lnTo>
                      <a:pt x="18786" y="16684"/>
                    </a:lnTo>
                    <a:lnTo>
                      <a:pt x="19844" y="16728"/>
                    </a:lnTo>
                    <a:lnTo>
                      <a:pt x="20920" y="16751"/>
                    </a:lnTo>
                    <a:lnTo>
                      <a:pt x="21109" y="16497"/>
                    </a:lnTo>
                    <a:lnTo>
                      <a:pt x="21241" y="16222"/>
                    </a:lnTo>
                    <a:lnTo>
                      <a:pt x="21392" y="15946"/>
                    </a:lnTo>
                    <a:lnTo>
                      <a:pt x="21467" y="15648"/>
                    </a:lnTo>
                    <a:lnTo>
                      <a:pt x="21543" y="15351"/>
                    </a:lnTo>
                    <a:lnTo>
                      <a:pt x="21618" y="15042"/>
                    </a:lnTo>
                    <a:lnTo>
                      <a:pt x="21618" y="14745"/>
                    </a:lnTo>
                    <a:lnTo>
                      <a:pt x="21618" y="14447"/>
                    </a:lnTo>
                    <a:lnTo>
                      <a:pt x="21618" y="14150"/>
                    </a:lnTo>
                    <a:lnTo>
                      <a:pt x="21581" y="13852"/>
                    </a:lnTo>
                    <a:lnTo>
                      <a:pt x="21505" y="13577"/>
                    </a:lnTo>
                    <a:lnTo>
                      <a:pt x="21430" y="13301"/>
                    </a:lnTo>
                    <a:lnTo>
                      <a:pt x="21354" y="13048"/>
                    </a:lnTo>
                    <a:lnTo>
                      <a:pt x="21241" y="12816"/>
                    </a:lnTo>
                    <a:lnTo>
                      <a:pt x="21146" y="12607"/>
                    </a:lnTo>
                    <a:lnTo>
                      <a:pt x="21033" y="12431"/>
                    </a:lnTo>
                    <a:lnTo>
                      <a:pt x="20920" y="12265"/>
                    </a:lnTo>
                    <a:lnTo>
                      <a:pt x="20769" y="12144"/>
                    </a:lnTo>
                    <a:lnTo>
                      <a:pt x="20637" y="12034"/>
                    </a:lnTo>
                    <a:lnTo>
                      <a:pt x="20486" y="11946"/>
                    </a:lnTo>
                    <a:lnTo>
                      <a:pt x="20297" y="11891"/>
                    </a:lnTo>
                    <a:lnTo>
                      <a:pt x="20165" y="11846"/>
                    </a:lnTo>
                    <a:lnTo>
                      <a:pt x="19976" y="11824"/>
                    </a:lnTo>
                    <a:lnTo>
                      <a:pt x="19806" y="11802"/>
                    </a:lnTo>
                    <a:lnTo>
                      <a:pt x="19390" y="11824"/>
                    </a:lnTo>
                    <a:lnTo>
                      <a:pt x="18956" y="11891"/>
                    </a:lnTo>
                    <a:lnTo>
                      <a:pt x="18503" y="11968"/>
                    </a:lnTo>
                    <a:lnTo>
                      <a:pt x="17993" y="12078"/>
                    </a:lnTo>
                    <a:lnTo>
                      <a:pt x="17653" y="12144"/>
                    </a:lnTo>
                    <a:lnTo>
                      <a:pt x="17332" y="12199"/>
                    </a:lnTo>
                    <a:lnTo>
                      <a:pt x="17049" y="12221"/>
                    </a:lnTo>
                    <a:lnTo>
                      <a:pt x="16747" y="12243"/>
                    </a:lnTo>
                    <a:lnTo>
                      <a:pt x="16464" y="12243"/>
                    </a:lnTo>
                    <a:lnTo>
                      <a:pt x="16218" y="12243"/>
                    </a:lnTo>
                    <a:lnTo>
                      <a:pt x="15992" y="12221"/>
                    </a:lnTo>
                    <a:lnTo>
                      <a:pt x="15746" y="12199"/>
                    </a:lnTo>
                    <a:lnTo>
                      <a:pt x="15520" y="12155"/>
                    </a:lnTo>
                    <a:lnTo>
                      <a:pt x="15350" y="12122"/>
                    </a:lnTo>
                    <a:lnTo>
                      <a:pt x="15161" y="12056"/>
                    </a:lnTo>
                    <a:lnTo>
                      <a:pt x="14972" y="11990"/>
                    </a:lnTo>
                    <a:lnTo>
                      <a:pt x="14689" y="11846"/>
                    </a:lnTo>
                    <a:lnTo>
                      <a:pt x="14444" y="11670"/>
                    </a:lnTo>
                    <a:lnTo>
                      <a:pt x="14255" y="11483"/>
                    </a:lnTo>
                    <a:lnTo>
                      <a:pt x="14104" y="11295"/>
                    </a:lnTo>
                    <a:lnTo>
                      <a:pt x="14028" y="11086"/>
                    </a:lnTo>
                    <a:lnTo>
                      <a:pt x="13972" y="10888"/>
                    </a:lnTo>
                    <a:lnTo>
                      <a:pt x="13972" y="10700"/>
                    </a:lnTo>
                    <a:lnTo>
                      <a:pt x="14009" y="10513"/>
                    </a:lnTo>
                    <a:lnTo>
                      <a:pt x="14066" y="10359"/>
                    </a:lnTo>
                    <a:lnTo>
                      <a:pt x="14179" y="10215"/>
                    </a:lnTo>
                    <a:lnTo>
                      <a:pt x="14406" y="10006"/>
                    </a:lnTo>
                    <a:lnTo>
                      <a:pt x="14651" y="9830"/>
                    </a:lnTo>
                    <a:lnTo>
                      <a:pt x="14878" y="9686"/>
                    </a:lnTo>
                    <a:lnTo>
                      <a:pt x="15123" y="9554"/>
                    </a:lnTo>
                    <a:lnTo>
                      <a:pt x="15350" y="9477"/>
                    </a:lnTo>
                    <a:lnTo>
                      <a:pt x="15558" y="9411"/>
                    </a:lnTo>
                    <a:lnTo>
                      <a:pt x="15803" y="9345"/>
                    </a:lnTo>
                    <a:lnTo>
                      <a:pt x="16030" y="9323"/>
                    </a:lnTo>
                    <a:lnTo>
                      <a:pt x="16256" y="9301"/>
                    </a:lnTo>
                    <a:lnTo>
                      <a:pt x="16464" y="9323"/>
                    </a:lnTo>
                    <a:lnTo>
                      <a:pt x="16690" y="9345"/>
                    </a:lnTo>
                    <a:lnTo>
                      <a:pt x="16898" y="9367"/>
                    </a:lnTo>
                    <a:lnTo>
                      <a:pt x="17332" y="9477"/>
                    </a:lnTo>
                    <a:lnTo>
                      <a:pt x="17767" y="9598"/>
                    </a:lnTo>
                    <a:lnTo>
                      <a:pt x="18163" y="9731"/>
                    </a:lnTo>
                    <a:lnTo>
                      <a:pt x="18597" y="9874"/>
                    </a:lnTo>
                    <a:lnTo>
                      <a:pt x="18994" y="10006"/>
                    </a:lnTo>
                    <a:lnTo>
                      <a:pt x="19428" y="10083"/>
                    </a:lnTo>
                    <a:lnTo>
                      <a:pt x="19617" y="10127"/>
                    </a:lnTo>
                    <a:lnTo>
                      <a:pt x="19844" y="10149"/>
                    </a:lnTo>
                    <a:lnTo>
                      <a:pt x="20013" y="10149"/>
                    </a:lnTo>
                    <a:lnTo>
                      <a:pt x="20240" y="10127"/>
                    </a:lnTo>
                    <a:lnTo>
                      <a:pt x="20410" y="10105"/>
                    </a:lnTo>
                    <a:lnTo>
                      <a:pt x="20637" y="10061"/>
                    </a:lnTo>
                    <a:lnTo>
                      <a:pt x="20844" y="9984"/>
                    </a:lnTo>
                    <a:lnTo>
                      <a:pt x="21033" y="9896"/>
                    </a:lnTo>
                    <a:lnTo>
                      <a:pt x="21146" y="9830"/>
                    </a:lnTo>
                    <a:lnTo>
                      <a:pt x="21203" y="9753"/>
                    </a:lnTo>
                    <a:lnTo>
                      <a:pt x="21279" y="9642"/>
                    </a:lnTo>
                    <a:lnTo>
                      <a:pt x="21354" y="9521"/>
                    </a:lnTo>
                    <a:lnTo>
                      <a:pt x="21430" y="9246"/>
                    </a:lnTo>
                    <a:lnTo>
                      <a:pt x="21430" y="8904"/>
                    </a:lnTo>
                    <a:lnTo>
                      <a:pt x="21430" y="8540"/>
                    </a:lnTo>
                    <a:lnTo>
                      <a:pt x="21392" y="8144"/>
                    </a:lnTo>
                    <a:lnTo>
                      <a:pt x="21354" y="7714"/>
                    </a:lnTo>
                    <a:lnTo>
                      <a:pt x="21279" y="7295"/>
                    </a:lnTo>
                    <a:lnTo>
                      <a:pt x="21146" y="6446"/>
                    </a:lnTo>
                    <a:lnTo>
                      <a:pt x="20995" y="5686"/>
                    </a:lnTo>
                    <a:lnTo>
                      <a:pt x="20958" y="5366"/>
                    </a:lnTo>
                    <a:lnTo>
                      <a:pt x="20958" y="5091"/>
                    </a:lnTo>
                    <a:lnTo>
                      <a:pt x="20958" y="4860"/>
                    </a:lnTo>
                    <a:lnTo>
                      <a:pt x="21033" y="4716"/>
                    </a:lnTo>
                    <a:lnTo>
                      <a:pt x="20637" y="4860"/>
                    </a:lnTo>
                    <a:lnTo>
                      <a:pt x="20127" y="4992"/>
                    </a:lnTo>
                    <a:lnTo>
                      <a:pt x="19617" y="5069"/>
                    </a:lnTo>
                    <a:lnTo>
                      <a:pt x="19032" y="5157"/>
                    </a:lnTo>
                    <a:lnTo>
                      <a:pt x="18465" y="5201"/>
                    </a:lnTo>
                    <a:lnTo>
                      <a:pt x="17842" y="5245"/>
                    </a:lnTo>
                    <a:lnTo>
                      <a:pt x="17219" y="5267"/>
                    </a:lnTo>
                    <a:lnTo>
                      <a:pt x="16615" y="5267"/>
                    </a:lnTo>
                    <a:lnTo>
                      <a:pt x="15992" y="5245"/>
                    </a:lnTo>
                    <a:lnTo>
                      <a:pt x="15369" y="5201"/>
                    </a:lnTo>
                    <a:lnTo>
                      <a:pt x="14840" y="5157"/>
                    </a:lnTo>
                    <a:lnTo>
                      <a:pt x="14293" y="5091"/>
                    </a:lnTo>
                    <a:lnTo>
                      <a:pt x="13783" y="5014"/>
                    </a:lnTo>
                    <a:lnTo>
                      <a:pt x="13386" y="4926"/>
                    </a:lnTo>
                    <a:lnTo>
                      <a:pt x="13027" y="4815"/>
                    </a:lnTo>
                    <a:lnTo>
                      <a:pt x="12725" y="4716"/>
                    </a:lnTo>
                    <a:lnTo>
                      <a:pt x="12480" y="4606"/>
                    </a:lnTo>
                    <a:lnTo>
                      <a:pt x="12291" y="4496"/>
                    </a:lnTo>
                    <a:lnTo>
                      <a:pt x="12197" y="4397"/>
                    </a:lnTo>
                    <a:lnTo>
                      <a:pt x="12083" y="4286"/>
                    </a:lnTo>
                    <a:lnTo>
                      <a:pt x="12046" y="4187"/>
                    </a:lnTo>
                    <a:lnTo>
                      <a:pt x="12008" y="4077"/>
                    </a:lnTo>
                    <a:lnTo>
                      <a:pt x="12046" y="3967"/>
                    </a:lnTo>
                    <a:lnTo>
                      <a:pt x="12121" y="3868"/>
                    </a:lnTo>
                    <a:lnTo>
                      <a:pt x="12197" y="3735"/>
                    </a:lnTo>
                    <a:lnTo>
                      <a:pt x="12291" y="3614"/>
                    </a:lnTo>
                    <a:lnTo>
                      <a:pt x="12442" y="3482"/>
                    </a:lnTo>
                    <a:lnTo>
                      <a:pt x="12631" y="3361"/>
                    </a:lnTo>
                    <a:lnTo>
                      <a:pt x="13065" y="3085"/>
                    </a:lnTo>
                    <a:lnTo>
                      <a:pt x="13537" y="2766"/>
                    </a:lnTo>
                    <a:lnTo>
                      <a:pt x="13783" y="2578"/>
                    </a:lnTo>
                    <a:lnTo>
                      <a:pt x="13934" y="2380"/>
                    </a:lnTo>
                    <a:lnTo>
                      <a:pt x="14028" y="2171"/>
                    </a:lnTo>
                    <a:lnTo>
                      <a:pt x="14104" y="1961"/>
                    </a:lnTo>
                    <a:lnTo>
                      <a:pt x="14104" y="1730"/>
                    </a:lnTo>
                    <a:lnTo>
                      <a:pt x="14066" y="1498"/>
                    </a:lnTo>
                    <a:lnTo>
                      <a:pt x="13972" y="1267"/>
                    </a:lnTo>
                    <a:lnTo>
                      <a:pt x="13820" y="1057"/>
                    </a:lnTo>
                    <a:lnTo>
                      <a:pt x="13594" y="837"/>
                    </a:lnTo>
                    <a:lnTo>
                      <a:pt x="13386" y="628"/>
                    </a:lnTo>
                    <a:lnTo>
                      <a:pt x="13103" y="462"/>
                    </a:lnTo>
                    <a:lnTo>
                      <a:pt x="12763" y="308"/>
                    </a:lnTo>
                    <a:lnTo>
                      <a:pt x="12404" y="187"/>
                    </a:lnTo>
                    <a:lnTo>
                      <a:pt x="12008" y="77"/>
                    </a:lnTo>
                    <a:lnTo>
                      <a:pt x="11574" y="33"/>
                    </a:lnTo>
                    <a:lnTo>
                      <a:pt x="11102" y="11"/>
                    </a:lnTo>
                    <a:lnTo>
                      <a:pt x="10667" y="11"/>
                    </a:lnTo>
                    <a:lnTo>
                      <a:pt x="10233" y="77"/>
                    </a:lnTo>
                    <a:lnTo>
                      <a:pt x="9837" y="187"/>
                    </a:lnTo>
                    <a:lnTo>
                      <a:pt x="9440" y="286"/>
                    </a:lnTo>
                    <a:lnTo>
                      <a:pt x="9062" y="462"/>
                    </a:lnTo>
                    <a:lnTo>
                      <a:pt x="8741" y="628"/>
                    </a:lnTo>
                    <a:lnTo>
                      <a:pt x="8458" y="815"/>
                    </a:lnTo>
                    <a:lnTo>
                      <a:pt x="8232" y="1035"/>
                    </a:lnTo>
                    <a:lnTo>
                      <a:pt x="8062" y="1245"/>
                    </a:lnTo>
                    <a:lnTo>
                      <a:pt x="7911" y="1476"/>
                    </a:lnTo>
                    <a:lnTo>
                      <a:pt x="7835" y="1708"/>
                    </a:lnTo>
                    <a:lnTo>
                      <a:pt x="7797" y="1961"/>
                    </a:lnTo>
                    <a:lnTo>
                      <a:pt x="7835" y="2193"/>
                    </a:lnTo>
                    <a:lnTo>
                      <a:pt x="7948" y="2402"/>
                    </a:lnTo>
                    <a:lnTo>
                      <a:pt x="8062" y="2534"/>
                    </a:lnTo>
                    <a:lnTo>
                      <a:pt x="8175" y="2644"/>
                    </a:lnTo>
                    <a:lnTo>
                      <a:pt x="8269" y="2744"/>
                    </a:lnTo>
                    <a:lnTo>
                      <a:pt x="8420" y="2832"/>
                    </a:lnTo>
                    <a:lnTo>
                      <a:pt x="8704" y="3019"/>
                    </a:lnTo>
                    <a:lnTo>
                      <a:pt x="8968" y="3206"/>
                    </a:lnTo>
                    <a:lnTo>
                      <a:pt x="9138" y="3405"/>
                    </a:lnTo>
                    <a:lnTo>
                      <a:pt x="9327" y="3570"/>
                    </a:lnTo>
                    <a:lnTo>
                      <a:pt x="9440" y="3735"/>
                    </a:lnTo>
                    <a:lnTo>
                      <a:pt x="9516" y="3890"/>
                    </a:lnTo>
                    <a:lnTo>
                      <a:pt x="9534" y="4033"/>
                    </a:lnTo>
                    <a:lnTo>
                      <a:pt x="9534" y="4165"/>
                    </a:lnTo>
                    <a:lnTo>
                      <a:pt x="9516" y="4286"/>
                    </a:lnTo>
                    <a:lnTo>
                      <a:pt x="9440" y="4397"/>
                    </a:lnTo>
                    <a:lnTo>
                      <a:pt x="9327" y="4496"/>
                    </a:lnTo>
                    <a:lnTo>
                      <a:pt x="9176" y="4562"/>
                    </a:lnTo>
                    <a:lnTo>
                      <a:pt x="9006" y="4628"/>
                    </a:lnTo>
                    <a:lnTo>
                      <a:pt x="8779" y="4694"/>
                    </a:lnTo>
                    <a:lnTo>
                      <a:pt x="8534" y="4716"/>
                    </a:lnTo>
                    <a:lnTo>
                      <a:pt x="8232" y="4716"/>
                    </a:lnTo>
                    <a:lnTo>
                      <a:pt x="7118" y="4738"/>
                    </a:lnTo>
                    <a:lnTo>
                      <a:pt x="5947" y="4771"/>
                    </a:lnTo>
                    <a:lnTo>
                      <a:pt x="4795" y="4815"/>
                    </a:lnTo>
                    <a:lnTo>
                      <a:pt x="3681" y="4860"/>
                    </a:lnTo>
                    <a:lnTo>
                      <a:pt x="2662" y="4882"/>
                    </a:lnTo>
                    <a:lnTo>
                      <a:pt x="1755" y="4882"/>
                    </a:lnTo>
                    <a:lnTo>
                      <a:pt x="1359" y="4860"/>
                    </a:lnTo>
                    <a:lnTo>
                      <a:pt x="981" y="4837"/>
                    </a:lnTo>
                    <a:lnTo>
                      <a:pt x="698" y="4771"/>
                    </a:lnTo>
                    <a:lnTo>
                      <a:pt x="453" y="4716"/>
                    </a:lnTo>
                    <a:lnTo>
                      <a:pt x="453" y="5322"/>
                    </a:lnTo>
                    <a:lnTo>
                      <a:pt x="453" y="6083"/>
                    </a:lnTo>
                    <a:lnTo>
                      <a:pt x="453" y="6909"/>
                    </a:lnTo>
                    <a:lnTo>
                      <a:pt x="453" y="7780"/>
                    </a:lnTo>
                    <a:lnTo>
                      <a:pt x="453" y="8606"/>
                    </a:lnTo>
                    <a:lnTo>
                      <a:pt x="453" y="9345"/>
                    </a:lnTo>
                    <a:lnTo>
                      <a:pt x="453" y="9918"/>
                    </a:lnTo>
                    <a:lnTo>
                      <a:pt x="453" y="10282"/>
                    </a:lnTo>
                    <a:lnTo>
                      <a:pt x="490" y="10381"/>
                    </a:lnTo>
                    <a:lnTo>
                      <a:pt x="547" y="10491"/>
                    </a:lnTo>
                    <a:lnTo>
                      <a:pt x="660" y="10590"/>
                    </a:lnTo>
                    <a:lnTo>
                      <a:pt x="811" y="10700"/>
                    </a:lnTo>
                    <a:lnTo>
                      <a:pt x="981" y="10811"/>
                    </a:lnTo>
                    <a:lnTo>
                      <a:pt x="1208" y="10888"/>
                    </a:lnTo>
                    <a:lnTo>
                      <a:pt x="1453" y="10954"/>
                    </a:lnTo>
                    <a:lnTo>
                      <a:pt x="1718" y="11020"/>
                    </a:lnTo>
                    <a:lnTo>
                      <a:pt x="1963" y="11064"/>
                    </a:lnTo>
                    <a:lnTo>
                      <a:pt x="2265" y="11086"/>
                    </a:lnTo>
                    <a:lnTo>
                      <a:pt x="2548" y="11064"/>
                    </a:lnTo>
                    <a:lnTo>
                      <a:pt x="2794" y="11042"/>
                    </a:lnTo>
                    <a:lnTo>
                      <a:pt x="3096" y="10976"/>
                    </a:lnTo>
                    <a:lnTo>
                      <a:pt x="3341" y="10888"/>
                    </a:lnTo>
                    <a:lnTo>
                      <a:pt x="3606" y="10766"/>
                    </a:lnTo>
                    <a:lnTo>
                      <a:pt x="3813" y="10590"/>
                    </a:lnTo>
                    <a:close/>
                  </a:path>
                </a:pathLst>
              </a:custGeom>
              <a:solidFill>
                <a:srgbClr val="D8EBB3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GB" sz="1100" b="1" dirty="0" smtClean="0">
                    <a:solidFill>
                      <a:srgbClr val="002060"/>
                    </a:solidFill>
                  </a:rPr>
                  <a:t>REFEDS</a:t>
                </a:r>
                <a:endParaRPr lang="en-US" sz="11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9" name="Puzzle1"/>
              <p:cNvSpPr>
                <a:spLocks noEditPoints="1" noChangeArrowheads="1"/>
              </p:cNvSpPr>
              <p:nvPr/>
            </p:nvSpPr>
            <p:spPr bwMode="auto">
              <a:xfrm>
                <a:off x="7355549" y="1370607"/>
                <a:ext cx="1250587" cy="729437"/>
              </a:xfrm>
              <a:custGeom>
                <a:avLst/>
                <a:gdLst>
                  <a:gd name="T0" fmla="*/ 16740 w 21600"/>
                  <a:gd name="T1" fmla="*/ 21078 h 21600"/>
                  <a:gd name="T2" fmla="*/ 16976 w 21600"/>
                  <a:gd name="T3" fmla="*/ 521 h 21600"/>
                  <a:gd name="T4" fmla="*/ 4725 w 21600"/>
                  <a:gd name="T5" fmla="*/ 856 h 21600"/>
                  <a:gd name="T6" fmla="*/ 5040 w 21600"/>
                  <a:gd name="T7" fmla="*/ 21004 h 21600"/>
                  <a:gd name="T8" fmla="*/ 10811 w 21600"/>
                  <a:gd name="T9" fmla="*/ 12885 h 21600"/>
                  <a:gd name="T10" fmla="*/ 10845 w 21600"/>
                  <a:gd name="T11" fmla="*/ 8714 h 21600"/>
                  <a:gd name="T12" fmla="*/ 21600 w 21600"/>
                  <a:gd name="T13" fmla="*/ 10000 h 21600"/>
                  <a:gd name="T14" fmla="*/ 56 w 21600"/>
                  <a:gd name="T15" fmla="*/ 10000 h 21600"/>
                  <a:gd name="T16" fmla="*/ 6086 w 21600"/>
                  <a:gd name="T17" fmla="*/ 2569 h 21600"/>
                  <a:gd name="T18" fmla="*/ 16132 w 21600"/>
                  <a:gd name="T19" fmla="*/ 1955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9360" y="20836"/>
                    </a:moveTo>
                    <a:lnTo>
                      <a:pt x="9528" y="20836"/>
                    </a:lnTo>
                    <a:lnTo>
                      <a:pt x="9686" y="20762"/>
                    </a:lnTo>
                    <a:lnTo>
                      <a:pt x="9810" y="20687"/>
                    </a:lnTo>
                    <a:lnTo>
                      <a:pt x="9922" y="20575"/>
                    </a:lnTo>
                    <a:lnTo>
                      <a:pt x="10012" y="20426"/>
                    </a:lnTo>
                    <a:lnTo>
                      <a:pt x="10068" y="20296"/>
                    </a:lnTo>
                    <a:lnTo>
                      <a:pt x="10113" y="20110"/>
                    </a:lnTo>
                    <a:lnTo>
                      <a:pt x="10136" y="19905"/>
                    </a:lnTo>
                    <a:lnTo>
                      <a:pt x="10136" y="19682"/>
                    </a:lnTo>
                    <a:lnTo>
                      <a:pt x="10113" y="19440"/>
                    </a:lnTo>
                    <a:lnTo>
                      <a:pt x="10068" y="19142"/>
                    </a:lnTo>
                    <a:lnTo>
                      <a:pt x="10012" y="18900"/>
                    </a:lnTo>
                    <a:lnTo>
                      <a:pt x="9900" y="18620"/>
                    </a:lnTo>
                    <a:lnTo>
                      <a:pt x="9787" y="18285"/>
                    </a:lnTo>
                    <a:lnTo>
                      <a:pt x="9641" y="17968"/>
                    </a:lnTo>
                    <a:lnTo>
                      <a:pt x="9472" y="17652"/>
                    </a:lnTo>
                    <a:lnTo>
                      <a:pt x="9382" y="17466"/>
                    </a:lnTo>
                    <a:lnTo>
                      <a:pt x="9315" y="17298"/>
                    </a:lnTo>
                    <a:lnTo>
                      <a:pt x="9258" y="17112"/>
                    </a:lnTo>
                    <a:lnTo>
                      <a:pt x="9191" y="16926"/>
                    </a:lnTo>
                    <a:lnTo>
                      <a:pt x="9123" y="16535"/>
                    </a:lnTo>
                    <a:lnTo>
                      <a:pt x="9101" y="16144"/>
                    </a:lnTo>
                    <a:lnTo>
                      <a:pt x="9101" y="15753"/>
                    </a:lnTo>
                    <a:lnTo>
                      <a:pt x="9168" y="15362"/>
                    </a:lnTo>
                    <a:lnTo>
                      <a:pt x="9236" y="14971"/>
                    </a:lnTo>
                    <a:lnTo>
                      <a:pt x="9360" y="14580"/>
                    </a:lnTo>
                    <a:lnTo>
                      <a:pt x="9495" y="14244"/>
                    </a:lnTo>
                    <a:lnTo>
                      <a:pt x="9663" y="13891"/>
                    </a:lnTo>
                    <a:lnTo>
                      <a:pt x="9855" y="13611"/>
                    </a:lnTo>
                    <a:lnTo>
                      <a:pt x="10068" y="13351"/>
                    </a:lnTo>
                    <a:lnTo>
                      <a:pt x="10293" y="13146"/>
                    </a:lnTo>
                    <a:lnTo>
                      <a:pt x="10552" y="12997"/>
                    </a:lnTo>
                    <a:lnTo>
                      <a:pt x="10811" y="12885"/>
                    </a:lnTo>
                    <a:lnTo>
                      <a:pt x="11069" y="12866"/>
                    </a:lnTo>
                    <a:lnTo>
                      <a:pt x="11351" y="12885"/>
                    </a:lnTo>
                    <a:lnTo>
                      <a:pt x="11610" y="12997"/>
                    </a:lnTo>
                    <a:lnTo>
                      <a:pt x="11846" y="13183"/>
                    </a:lnTo>
                    <a:lnTo>
                      <a:pt x="12060" y="13388"/>
                    </a:lnTo>
                    <a:lnTo>
                      <a:pt x="12251" y="13648"/>
                    </a:lnTo>
                    <a:lnTo>
                      <a:pt x="12419" y="13928"/>
                    </a:lnTo>
                    <a:lnTo>
                      <a:pt x="12555" y="14244"/>
                    </a:lnTo>
                    <a:lnTo>
                      <a:pt x="12690" y="14617"/>
                    </a:lnTo>
                    <a:lnTo>
                      <a:pt x="12768" y="15008"/>
                    </a:lnTo>
                    <a:lnTo>
                      <a:pt x="12836" y="15399"/>
                    </a:lnTo>
                    <a:lnTo>
                      <a:pt x="12858" y="15753"/>
                    </a:lnTo>
                    <a:lnTo>
                      <a:pt x="12858" y="16144"/>
                    </a:lnTo>
                    <a:lnTo>
                      <a:pt x="12813" y="16535"/>
                    </a:lnTo>
                    <a:lnTo>
                      <a:pt x="12746" y="16888"/>
                    </a:lnTo>
                    <a:lnTo>
                      <a:pt x="12667" y="17224"/>
                    </a:lnTo>
                    <a:lnTo>
                      <a:pt x="12510" y="17503"/>
                    </a:lnTo>
                    <a:lnTo>
                      <a:pt x="12228" y="18043"/>
                    </a:lnTo>
                    <a:lnTo>
                      <a:pt x="11970" y="18546"/>
                    </a:lnTo>
                    <a:lnTo>
                      <a:pt x="11868" y="18751"/>
                    </a:lnTo>
                    <a:lnTo>
                      <a:pt x="11778" y="18974"/>
                    </a:lnTo>
                    <a:lnTo>
                      <a:pt x="11711" y="19179"/>
                    </a:lnTo>
                    <a:lnTo>
                      <a:pt x="11666" y="19365"/>
                    </a:lnTo>
                    <a:lnTo>
                      <a:pt x="11632" y="19570"/>
                    </a:lnTo>
                    <a:lnTo>
                      <a:pt x="11632" y="19756"/>
                    </a:lnTo>
                    <a:lnTo>
                      <a:pt x="11632" y="19942"/>
                    </a:lnTo>
                    <a:lnTo>
                      <a:pt x="11643" y="20110"/>
                    </a:lnTo>
                    <a:lnTo>
                      <a:pt x="11711" y="20296"/>
                    </a:lnTo>
                    <a:lnTo>
                      <a:pt x="11801" y="20464"/>
                    </a:lnTo>
                    <a:lnTo>
                      <a:pt x="11891" y="20650"/>
                    </a:lnTo>
                    <a:lnTo>
                      <a:pt x="12037" y="20836"/>
                    </a:lnTo>
                    <a:lnTo>
                      <a:pt x="12206" y="21004"/>
                    </a:lnTo>
                    <a:lnTo>
                      <a:pt x="12419" y="21190"/>
                    </a:lnTo>
                    <a:lnTo>
                      <a:pt x="12667" y="21320"/>
                    </a:lnTo>
                    <a:lnTo>
                      <a:pt x="12960" y="21432"/>
                    </a:lnTo>
                    <a:lnTo>
                      <a:pt x="13286" y="21544"/>
                    </a:lnTo>
                    <a:lnTo>
                      <a:pt x="13612" y="21655"/>
                    </a:lnTo>
                    <a:lnTo>
                      <a:pt x="13983" y="21693"/>
                    </a:lnTo>
                    <a:lnTo>
                      <a:pt x="14343" y="21730"/>
                    </a:lnTo>
                    <a:lnTo>
                      <a:pt x="14715" y="21730"/>
                    </a:lnTo>
                    <a:lnTo>
                      <a:pt x="15075" y="21730"/>
                    </a:lnTo>
                    <a:lnTo>
                      <a:pt x="15446" y="21655"/>
                    </a:lnTo>
                    <a:lnTo>
                      <a:pt x="15794" y="21581"/>
                    </a:lnTo>
                    <a:lnTo>
                      <a:pt x="16132" y="21432"/>
                    </a:lnTo>
                    <a:lnTo>
                      <a:pt x="16458" y="21302"/>
                    </a:lnTo>
                    <a:lnTo>
                      <a:pt x="16740" y="21078"/>
                    </a:lnTo>
                    <a:lnTo>
                      <a:pt x="16976" y="20836"/>
                    </a:lnTo>
                    <a:lnTo>
                      <a:pt x="17043" y="20650"/>
                    </a:lnTo>
                    <a:lnTo>
                      <a:pt x="17088" y="20426"/>
                    </a:lnTo>
                    <a:lnTo>
                      <a:pt x="17133" y="20222"/>
                    </a:lnTo>
                    <a:lnTo>
                      <a:pt x="17156" y="19980"/>
                    </a:lnTo>
                    <a:lnTo>
                      <a:pt x="17167" y="19477"/>
                    </a:lnTo>
                    <a:lnTo>
                      <a:pt x="17167" y="18974"/>
                    </a:lnTo>
                    <a:lnTo>
                      <a:pt x="17156" y="18397"/>
                    </a:lnTo>
                    <a:lnTo>
                      <a:pt x="17111" y="17820"/>
                    </a:lnTo>
                    <a:lnTo>
                      <a:pt x="17066" y="17261"/>
                    </a:lnTo>
                    <a:lnTo>
                      <a:pt x="16998" y="16646"/>
                    </a:lnTo>
                    <a:lnTo>
                      <a:pt x="16852" y="15511"/>
                    </a:lnTo>
                    <a:lnTo>
                      <a:pt x="16740" y="14393"/>
                    </a:lnTo>
                    <a:lnTo>
                      <a:pt x="16717" y="13928"/>
                    </a:lnTo>
                    <a:lnTo>
                      <a:pt x="16695" y="13462"/>
                    </a:lnTo>
                    <a:lnTo>
                      <a:pt x="16717" y="13071"/>
                    </a:lnTo>
                    <a:lnTo>
                      <a:pt x="16785" y="12755"/>
                    </a:lnTo>
                    <a:lnTo>
                      <a:pt x="16852" y="12419"/>
                    </a:lnTo>
                    <a:lnTo>
                      <a:pt x="16953" y="12140"/>
                    </a:lnTo>
                    <a:lnTo>
                      <a:pt x="17088" y="11898"/>
                    </a:lnTo>
                    <a:lnTo>
                      <a:pt x="17212" y="11675"/>
                    </a:lnTo>
                    <a:lnTo>
                      <a:pt x="17370" y="11470"/>
                    </a:lnTo>
                    <a:lnTo>
                      <a:pt x="17516" y="11284"/>
                    </a:lnTo>
                    <a:lnTo>
                      <a:pt x="17696" y="11135"/>
                    </a:lnTo>
                    <a:lnTo>
                      <a:pt x="17865" y="11042"/>
                    </a:lnTo>
                    <a:lnTo>
                      <a:pt x="18033" y="10930"/>
                    </a:lnTo>
                    <a:lnTo>
                      <a:pt x="18213" y="10893"/>
                    </a:lnTo>
                    <a:lnTo>
                      <a:pt x="18382" y="10893"/>
                    </a:lnTo>
                    <a:lnTo>
                      <a:pt x="18551" y="10967"/>
                    </a:lnTo>
                    <a:lnTo>
                      <a:pt x="18708" y="11042"/>
                    </a:lnTo>
                    <a:lnTo>
                      <a:pt x="18855" y="11172"/>
                    </a:lnTo>
                    <a:lnTo>
                      <a:pt x="19012" y="11358"/>
                    </a:lnTo>
                    <a:lnTo>
                      <a:pt x="19136" y="11600"/>
                    </a:lnTo>
                    <a:lnTo>
                      <a:pt x="19271" y="11861"/>
                    </a:lnTo>
                    <a:lnTo>
                      <a:pt x="19440" y="12028"/>
                    </a:lnTo>
                    <a:lnTo>
                      <a:pt x="19608" y="12177"/>
                    </a:lnTo>
                    <a:lnTo>
                      <a:pt x="19822" y="12289"/>
                    </a:lnTo>
                    <a:lnTo>
                      <a:pt x="20025" y="12289"/>
                    </a:lnTo>
                    <a:lnTo>
                      <a:pt x="20238" y="12289"/>
                    </a:lnTo>
                    <a:lnTo>
                      <a:pt x="20452" y="12215"/>
                    </a:lnTo>
                    <a:lnTo>
                      <a:pt x="20643" y="12103"/>
                    </a:lnTo>
                    <a:lnTo>
                      <a:pt x="20846" y="11973"/>
                    </a:lnTo>
                    <a:lnTo>
                      <a:pt x="21037" y="11786"/>
                    </a:lnTo>
                    <a:lnTo>
                      <a:pt x="21206" y="11563"/>
                    </a:lnTo>
                    <a:lnTo>
                      <a:pt x="21363" y="11321"/>
                    </a:lnTo>
                    <a:lnTo>
                      <a:pt x="21465" y="11079"/>
                    </a:lnTo>
                    <a:lnTo>
                      <a:pt x="21577" y="10744"/>
                    </a:lnTo>
                    <a:lnTo>
                      <a:pt x="21622" y="10427"/>
                    </a:lnTo>
                    <a:lnTo>
                      <a:pt x="21645" y="10111"/>
                    </a:lnTo>
                    <a:lnTo>
                      <a:pt x="21622" y="9608"/>
                    </a:lnTo>
                    <a:lnTo>
                      <a:pt x="21577" y="9142"/>
                    </a:lnTo>
                    <a:lnTo>
                      <a:pt x="21465" y="8751"/>
                    </a:lnTo>
                    <a:lnTo>
                      <a:pt x="21363" y="8397"/>
                    </a:lnTo>
                    <a:lnTo>
                      <a:pt x="21206" y="8062"/>
                    </a:lnTo>
                    <a:lnTo>
                      <a:pt x="21037" y="7820"/>
                    </a:lnTo>
                    <a:lnTo>
                      <a:pt x="20846" y="7597"/>
                    </a:lnTo>
                    <a:lnTo>
                      <a:pt x="20643" y="7429"/>
                    </a:lnTo>
                    <a:lnTo>
                      <a:pt x="20452" y="7317"/>
                    </a:lnTo>
                    <a:lnTo>
                      <a:pt x="20238" y="7206"/>
                    </a:lnTo>
                    <a:lnTo>
                      <a:pt x="20025" y="7168"/>
                    </a:lnTo>
                    <a:lnTo>
                      <a:pt x="19822" y="7206"/>
                    </a:lnTo>
                    <a:lnTo>
                      <a:pt x="19608" y="7243"/>
                    </a:lnTo>
                    <a:lnTo>
                      <a:pt x="19440" y="7355"/>
                    </a:lnTo>
                    <a:lnTo>
                      <a:pt x="19271" y="7504"/>
                    </a:lnTo>
                    <a:lnTo>
                      <a:pt x="19136" y="7708"/>
                    </a:lnTo>
                    <a:lnTo>
                      <a:pt x="19012" y="7895"/>
                    </a:lnTo>
                    <a:lnTo>
                      <a:pt x="18832" y="8025"/>
                    </a:lnTo>
                    <a:lnTo>
                      <a:pt x="18663" y="8174"/>
                    </a:lnTo>
                    <a:lnTo>
                      <a:pt x="18472" y="8248"/>
                    </a:lnTo>
                    <a:lnTo>
                      <a:pt x="18270" y="8286"/>
                    </a:lnTo>
                    <a:lnTo>
                      <a:pt x="18078" y="8323"/>
                    </a:lnTo>
                    <a:lnTo>
                      <a:pt x="17887" y="8323"/>
                    </a:lnTo>
                    <a:lnTo>
                      <a:pt x="17696" y="8248"/>
                    </a:lnTo>
                    <a:lnTo>
                      <a:pt x="17493" y="8174"/>
                    </a:lnTo>
                    <a:lnTo>
                      <a:pt x="17302" y="8062"/>
                    </a:lnTo>
                    <a:lnTo>
                      <a:pt x="17133" y="7969"/>
                    </a:lnTo>
                    <a:lnTo>
                      <a:pt x="16976" y="7783"/>
                    </a:lnTo>
                    <a:lnTo>
                      <a:pt x="16852" y="7597"/>
                    </a:lnTo>
                    <a:lnTo>
                      <a:pt x="16740" y="7429"/>
                    </a:lnTo>
                    <a:lnTo>
                      <a:pt x="16672" y="7168"/>
                    </a:lnTo>
                    <a:lnTo>
                      <a:pt x="16638" y="6926"/>
                    </a:lnTo>
                    <a:lnTo>
                      <a:pt x="16616" y="6498"/>
                    </a:lnTo>
                    <a:lnTo>
                      <a:pt x="16616" y="5772"/>
                    </a:lnTo>
                    <a:lnTo>
                      <a:pt x="16650" y="4915"/>
                    </a:lnTo>
                    <a:lnTo>
                      <a:pt x="16695" y="3928"/>
                    </a:lnTo>
                    <a:lnTo>
                      <a:pt x="16762" y="2960"/>
                    </a:lnTo>
                    <a:lnTo>
                      <a:pt x="16830" y="1992"/>
                    </a:lnTo>
                    <a:lnTo>
                      <a:pt x="16908" y="1173"/>
                    </a:lnTo>
                    <a:lnTo>
                      <a:pt x="16976" y="521"/>
                    </a:lnTo>
                    <a:lnTo>
                      <a:pt x="16953" y="521"/>
                    </a:lnTo>
                    <a:lnTo>
                      <a:pt x="16931" y="521"/>
                    </a:lnTo>
                    <a:lnTo>
                      <a:pt x="16267" y="484"/>
                    </a:lnTo>
                    <a:lnTo>
                      <a:pt x="15637" y="428"/>
                    </a:lnTo>
                    <a:lnTo>
                      <a:pt x="15063" y="353"/>
                    </a:lnTo>
                    <a:lnTo>
                      <a:pt x="14523" y="279"/>
                    </a:lnTo>
                    <a:lnTo>
                      <a:pt x="14040" y="167"/>
                    </a:lnTo>
                    <a:lnTo>
                      <a:pt x="13635" y="93"/>
                    </a:lnTo>
                    <a:lnTo>
                      <a:pt x="13331" y="18"/>
                    </a:lnTo>
                    <a:lnTo>
                      <a:pt x="13117" y="18"/>
                    </a:lnTo>
                    <a:lnTo>
                      <a:pt x="12982" y="18"/>
                    </a:lnTo>
                    <a:lnTo>
                      <a:pt x="12858" y="130"/>
                    </a:lnTo>
                    <a:lnTo>
                      <a:pt x="12723" y="279"/>
                    </a:lnTo>
                    <a:lnTo>
                      <a:pt x="12622" y="446"/>
                    </a:lnTo>
                    <a:lnTo>
                      <a:pt x="12510" y="670"/>
                    </a:lnTo>
                    <a:lnTo>
                      <a:pt x="12419" y="912"/>
                    </a:lnTo>
                    <a:lnTo>
                      <a:pt x="12363" y="1210"/>
                    </a:lnTo>
                    <a:lnTo>
                      <a:pt x="12318" y="1526"/>
                    </a:lnTo>
                    <a:lnTo>
                      <a:pt x="12273" y="1843"/>
                    </a:lnTo>
                    <a:lnTo>
                      <a:pt x="12251" y="2215"/>
                    </a:lnTo>
                    <a:lnTo>
                      <a:pt x="12273" y="2532"/>
                    </a:lnTo>
                    <a:lnTo>
                      <a:pt x="12318" y="2886"/>
                    </a:lnTo>
                    <a:lnTo>
                      <a:pt x="12386" y="3240"/>
                    </a:lnTo>
                    <a:lnTo>
                      <a:pt x="12464" y="3556"/>
                    </a:lnTo>
                    <a:lnTo>
                      <a:pt x="12577" y="3891"/>
                    </a:lnTo>
                    <a:lnTo>
                      <a:pt x="12746" y="4171"/>
                    </a:lnTo>
                    <a:lnTo>
                      <a:pt x="12926" y="4487"/>
                    </a:lnTo>
                    <a:lnTo>
                      <a:pt x="13050" y="4860"/>
                    </a:lnTo>
                    <a:lnTo>
                      <a:pt x="13162" y="5251"/>
                    </a:lnTo>
                    <a:lnTo>
                      <a:pt x="13218" y="5604"/>
                    </a:lnTo>
                    <a:lnTo>
                      <a:pt x="13263" y="5995"/>
                    </a:lnTo>
                    <a:lnTo>
                      <a:pt x="13241" y="6386"/>
                    </a:lnTo>
                    <a:lnTo>
                      <a:pt x="13218" y="6740"/>
                    </a:lnTo>
                    <a:lnTo>
                      <a:pt x="13139" y="7094"/>
                    </a:lnTo>
                    <a:lnTo>
                      <a:pt x="13050" y="7429"/>
                    </a:lnTo>
                    <a:lnTo>
                      <a:pt x="12903" y="7746"/>
                    </a:lnTo>
                    <a:lnTo>
                      <a:pt x="12723" y="8025"/>
                    </a:lnTo>
                    <a:lnTo>
                      <a:pt x="12532" y="8286"/>
                    </a:lnTo>
                    <a:lnTo>
                      <a:pt x="12318" y="8491"/>
                    </a:lnTo>
                    <a:lnTo>
                      <a:pt x="12060" y="8677"/>
                    </a:lnTo>
                    <a:lnTo>
                      <a:pt x="11756" y="8788"/>
                    </a:lnTo>
                    <a:lnTo>
                      <a:pt x="11452" y="8826"/>
                    </a:lnTo>
                    <a:lnTo>
                      <a:pt x="11283" y="8826"/>
                    </a:lnTo>
                    <a:lnTo>
                      <a:pt x="11126" y="8826"/>
                    </a:lnTo>
                    <a:lnTo>
                      <a:pt x="11002" y="8788"/>
                    </a:lnTo>
                    <a:lnTo>
                      <a:pt x="10845" y="8714"/>
                    </a:lnTo>
                    <a:lnTo>
                      <a:pt x="10721" y="8640"/>
                    </a:lnTo>
                    <a:lnTo>
                      <a:pt x="10608" y="8565"/>
                    </a:lnTo>
                    <a:lnTo>
                      <a:pt x="10485" y="8453"/>
                    </a:lnTo>
                    <a:lnTo>
                      <a:pt x="10372" y="8323"/>
                    </a:lnTo>
                    <a:lnTo>
                      <a:pt x="10181" y="8062"/>
                    </a:lnTo>
                    <a:lnTo>
                      <a:pt x="10035" y="7746"/>
                    </a:lnTo>
                    <a:lnTo>
                      <a:pt x="9900" y="7392"/>
                    </a:lnTo>
                    <a:lnTo>
                      <a:pt x="9787" y="7001"/>
                    </a:lnTo>
                    <a:lnTo>
                      <a:pt x="9731" y="6610"/>
                    </a:lnTo>
                    <a:lnTo>
                      <a:pt x="9686" y="6219"/>
                    </a:lnTo>
                    <a:lnTo>
                      <a:pt x="9663" y="5772"/>
                    </a:lnTo>
                    <a:lnTo>
                      <a:pt x="9686" y="5381"/>
                    </a:lnTo>
                    <a:lnTo>
                      <a:pt x="9753" y="4990"/>
                    </a:lnTo>
                    <a:lnTo>
                      <a:pt x="9832" y="4636"/>
                    </a:lnTo>
                    <a:lnTo>
                      <a:pt x="9945" y="4320"/>
                    </a:lnTo>
                    <a:lnTo>
                      <a:pt x="10068" y="4022"/>
                    </a:lnTo>
                    <a:lnTo>
                      <a:pt x="10203" y="3817"/>
                    </a:lnTo>
                    <a:lnTo>
                      <a:pt x="10316" y="3593"/>
                    </a:lnTo>
                    <a:lnTo>
                      <a:pt x="10395" y="3351"/>
                    </a:lnTo>
                    <a:lnTo>
                      <a:pt x="10462" y="3109"/>
                    </a:lnTo>
                    <a:lnTo>
                      <a:pt x="10507" y="2848"/>
                    </a:lnTo>
                    <a:lnTo>
                      <a:pt x="10530" y="2606"/>
                    </a:lnTo>
                    <a:lnTo>
                      <a:pt x="10507" y="2346"/>
                    </a:lnTo>
                    <a:lnTo>
                      <a:pt x="10462" y="2141"/>
                    </a:lnTo>
                    <a:lnTo>
                      <a:pt x="10395" y="1880"/>
                    </a:lnTo>
                    <a:lnTo>
                      <a:pt x="10293" y="1638"/>
                    </a:lnTo>
                    <a:lnTo>
                      <a:pt x="10158" y="1415"/>
                    </a:lnTo>
                    <a:lnTo>
                      <a:pt x="9967" y="1210"/>
                    </a:lnTo>
                    <a:lnTo>
                      <a:pt x="9753" y="986"/>
                    </a:lnTo>
                    <a:lnTo>
                      <a:pt x="9495" y="819"/>
                    </a:lnTo>
                    <a:lnTo>
                      <a:pt x="9191" y="670"/>
                    </a:lnTo>
                    <a:lnTo>
                      <a:pt x="8842" y="521"/>
                    </a:lnTo>
                    <a:lnTo>
                      <a:pt x="8471" y="446"/>
                    </a:lnTo>
                    <a:lnTo>
                      <a:pt x="7998" y="428"/>
                    </a:lnTo>
                    <a:lnTo>
                      <a:pt x="7413" y="428"/>
                    </a:lnTo>
                    <a:lnTo>
                      <a:pt x="6817" y="446"/>
                    </a:lnTo>
                    <a:lnTo>
                      <a:pt x="6187" y="521"/>
                    </a:lnTo>
                    <a:lnTo>
                      <a:pt x="5602" y="633"/>
                    </a:lnTo>
                    <a:lnTo>
                      <a:pt x="5107" y="744"/>
                    </a:lnTo>
                    <a:lnTo>
                      <a:pt x="4725" y="856"/>
                    </a:lnTo>
                    <a:lnTo>
                      <a:pt x="4848" y="1564"/>
                    </a:lnTo>
                    <a:lnTo>
                      <a:pt x="5028" y="2495"/>
                    </a:lnTo>
                    <a:lnTo>
                      <a:pt x="5175" y="3556"/>
                    </a:lnTo>
                    <a:lnTo>
                      <a:pt x="5298" y="4673"/>
                    </a:lnTo>
                    <a:lnTo>
                      <a:pt x="5343" y="5213"/>
                    </a:lnTo>
                    <a:lnTo>
                      <a:pt x="5388" y="5753"/>
                    </a:lnTo>
                    <a:lnTo>
                      <a:pt x="5411" y="6275"/>
                    </a:lnTo>
                    <a:lnTo>
                      <a:pt x="5411" y="6740"/>
                    </a:lnTo>
                    <a:lnTo>
                      <a:pt x="5366" y="7168"/>
                    </a:lnTo>
                    <a:lnTo>
                      <a:pt x="5321" y="7541"/>
                    </a:lnTo>
                    <a:lnTo>
                      <a:pt x="5287" y="7708"/>
                    </a:lnTo>
                    <a:lnTo>
                      <a:pt x="5242" y="7857"/>
                    </a:lnTo>
                    <a:lnTo>
                      <a:pt x="5197" y="7969"/>
                    </a:lnTo>
                    <a:lnTo>
                      <a:pt x="5130" y="8062"/>
                    </a:lnTo>
                    <a:lnTo>
                      <a:pt x="5006" y="8248"/>
                    </a:lnTo>
                    <a:lnTo>
                      <a:pt x="4848" y="8397"/>
                    </a:lnTo>
                    <a:lnTo>
                      <a:pt x="4725" y="8528"/>
                    </a:lnTo>
                    <a:lnTo>
                      <a:pt x="4567" y="8640"/>
                    </a:lnTo>
                    <a:lnTo>
                      <a:pt x="4421" y="8714"/>
                    </a:lnTo>
                    <a:lnTo>
                      <a:pt x="4263" y="8751"/>
                    </a:lnTo>
                    <a:lnTo>
                      <a:pt x="4095" y="8788"/>
                    </a:lnTo>
                    <a:lnTo>
                      <a:pt x="3948" y="8788"/>
                    </a:lnTo>
                    <a:lnTo>
                      <a:pt x="3791" y="8751"/>
                    </a:lnTo>
                    <a:lnTo>
                      <a:pt x="3667" y="8714"/>
                    </a:lnTo>
                    <a:lnTo>
                      <a:pt x="3510" y="8677"/>
                    </a:lnTo>
                    <a:lnTo>
                      <a:pt x="3386" y="8602"/>
                    </a:lnTo>
                    <a:lnTo>
                      <a:pt x="3251" y="8491"/>
                    </a:lnTo>
                    <a:lnTo>
                      <a:pt x="3127" y="8360"/>
                    </a:lnTo>
                    <a:lnTo>
                      <a:pt x="3015" y="8248"/>
                    </a:lnTo>
                    <a:lnTo>
                      <a:pt x="2925" y="8062"/>
                    </a:lnTo>
                    <a:lnTo>
                      <a:pt x="2778" y="7857"/>
                    </a:lnTo>
                    <a:lnTo>
                      <a:pt x="2610" y="7671"/>
                    </a:lnTo>
                    <a:lnTo>
                      <a:pt x="2407" y="7541"/>
                    </a:lnTo>
                    <a:lnTo>
                      <a:pt x="2171" y="7466"/>
                    </a:lnTo>
                    <a:lnTo>
                      <a:pt x="1957" y="7429"/>
                    </a:lnTo>
                    <a:lnTo>
                      <a:pt x="1698" y="7429"/>
                    </a:lnTo>
                    <a:lnTo>
                      <a:pt x="1462" y="7466"/>
                    </a:lnTo>
                    <a:lnTo>
                      <a:pt x="1226" y="7559"/>
                    </a:lnTo>
                    <a:lnTo>
                      <a:pt x="989" y="7708"/>
                    </a:lnTo>
                    <a:lnTo>
                      <a:pt x="776" y="7932"/>
                    </a:lnTo>
                    <a:lnTo>
                      <a:pt x="551" y="8211"/>
                    </a:lnTo>
                    <a:lnTo>
                      <a:pt x="382" y="8528"/>
                    </a:lnTo>
                    <a:lnTo>
                      <a:pt x="315" y="8714"/>
                    </a:lnTo>
                    <a:lnTo>
                      <a:pt x="236" y="8919"/>
                    </a:lnTo>
                    <a:lnTo>
                      <a:pt x="191" y="9142"/>
                    </a:lnTo>
                    <a:lnTo>
                      <a:pt x="123" y="9347"/>
                    </a:lnTo>
                    <a:lnTo>
                      <a:pt x="78" y="9608"/>
                    </a:lnTo>
                    <a:lnTo>
                      <a:pt x="56" y="9887"/>
                    </a:lnTo>
                    <a:lnTo>
                      <a:pt x="33" y="10185"/>
                    </a:lnTo>
                    <a:lnTo>
                      <a:pt x="33" y="10464"/>
                    </a:lnTo>
                    <a:lnTo>
                      <a:pt x="33" y="10706"/>
                    </a:lnTo>
                    <a:lnTo>
                      <a:pt x="56" y="10967"/>
                    </a:lnTo>
                    <a:lnTo>
                      <a:pt x="78" y="11172"/>
                    </a:lnTo>
                    <a:lnTo>
                      <a:pt x="123" y="11395"/>
                    </a:lnTo>
                    <a:lnTo>
                      <a:pt x="168" y="11600"/>
                    </a:lnTo>
                    <a:lnTo>
                      <a:pt x="236" y="11786"/>
                    </a:lnTo>
                    <a:lnTo>
                      <a:pt x="292" y="11973"/>
                    </a:lnTo>
                    <a:lnTo>
                      <a:pt x="382" y="12140"/>
                    </a:lnTo>
                    <a:lnTo>
                      <a:pt x="540" y="12419"/>
                    </a:lnTo>
                    <a:lnTo>
                      <a:pt x="731" y="12680"/>
                    </a:lnTo>
                    <a:lnTo>
                      <a:pt x="944" y="12866"/>
                    </a:lnTo>
                    <a:lnTo>
                      <a:pt x="1158" y="12997"/>
                    </a:lnTo>
                    <a:lnTo>
                      <a:pt x="1395" y="13108"/>
                    </a:lnTo>
                    <a:lnTo>
                      <a:pt x="1608" y="13183"/>
                    </a:lnTo>
                    <a:lnTo>
                      <a:pt x="1856" y="13183"/>
                    </a:lnTo>
                    <a:lnTo>
                      <a:pt x="2070" y="13146"/>
                    </a:lnTo>
                    <a:lnTo>
                      <a:pt x="2261" y="13071"/>
                    </a:lnTo>
                    <a:lnTo>
                      <a:pt x="2430" y="12960"/>
                    </a:lnTo>
                    <a:lnTo>
                      <a:pt x="2587" y="12792"/>
                    </a:lnTo>
                    <a:lnTo>
                      <a:pt x="2688" y="12606"/>
                    </a:lnTo>
                    <a:lnTo>
                      <a:pt x="2801" y="12419"/>
                    </a:lnTo>
                    <a:lnTo>
                      <a:pt x="2925" y="12289"/>
                    </a:lnTo>
                    <a:lnTo>
                      <a:pt x="3082" y="12177"/>
                    </a:lnTo>
                    <a:lnTo>
                      <a:pt x="3228" y="12103"/>
                    </a:lnTo>
                    <a:lnTo>
                      <a:pt x="3408" y="12103"/>
                    </a:lnTo>
                    <a:lnTo>
                      <a:pt x="3577" y="12103"/>
                    </a:lnTo>
                    <a:lnTo>
                      <a:pt x="3723" y="12177"/>
                    </a:lnTo>
                    <a:lnTo>
                      <a:pt x="3903" y="12252"/>
                    </a:lnTo>
                    <a:lnTo>
                      <a:pt x="4072" y="12364"/>
                    </a:lnTo>
                    <a:lnTo>
                      <a:pt x="4230" y="12494"/>
                    </a:lnTo>
                    <a:lnTo>
                      <a:pt x="4353" y="12643"/>
                    </a:lnTo>
                    <a:lnTo>
                      <a:pt x="4488" y="12829"/>
                    </a:lnTo>
                    <a:lnTo>
                      <a:pt x="4567" y="13034"/>
                    </a:lnTo>
                    <a:lnTo>
                      <a:pt x="4657" y="13257"/>
                    </a:lnTo>
                    <a:lnTo>
                      <a:pt x="4702" y="13462"/>
                    </a:lnTo>
                    <a:lnTo>
                      <a:pt x="4725" y="13686"/>
                    </a:lnTo>
                    <a:lnTo>
                      <a:pt x="4702" y="14282"/>
                    </a:lnTo>
                    <a:lnTo>
                      <a:pt x="4657" y="15045"/>
                    </a:lnTo>
                    <a:lnTo>
                      <a:pt x="4612" y="15976"/>
                    </a:lnTo>
                    <a:lnTo>
                      <a:pt x="4590" y="16926"/>
                    </a:lnTo>
                    <a:lnTo>
                      <a:pt x="4567" y="17968"/>
                    </a:lnTo>
                    <a:lnTo>
                      <a:pt x="4567" y="19011"/>
                    </a:lnTo>
                    <a:lnTo>
                      <a:pt x="4590" y="19514"/>
                    </a:lnTo>
                    <a:lnTo>
                      <a:pt x="4612" y="19980"/>
                    </a:lnTo>
                    <a:lnTo>
                      <a:pt x="4657" y="20426"/>
                    </a:lnTo>
                    <a:lnTo>
                      <a:pt x="4725" y="20836"/>
                    </a:lnTo>
                    <a:lnTo>
                      <a:pt x="4848" y="20929"/>
                    </a:lnTo>
                    <a:lnTo>
                      <a:pt x="5040" y="21004"/>
                    </a:lnTo>
                    <a:lnTo>
                      <a:pt x="5265" y="21078"/>
                    </a:lnTo>
                    <a:lnTo>
                      <a:pt x="5478" y="21115"/>
                    </a:lnTo>
                    <a:lnTo>
                      <a:pt x="6041" y="21115"/>
                    </a:lnTo>
                    <a:lnTo>
                      <a:pt x="6637" y="21078"/>
                    </a:lnTo>
                    <a:lnTo>
                      <a:pt x="7312" y="21004"/>
                    </a:lnTo>
                    <a:lnTo>
                      <a:pt x="7998" y="20929"/>
                    </a:lnTo>
                    <a:lnTo>
                      <a:pt x="8696" y="20855"/>
                    </a:lnTo>
                    <a:lnTo>
                      <a:pt x="9360" y="20836"/>
                    </a:lnTo>
                    <a:close/>
                  </a:path>
                </a:pathLst>
              </a:custGeom>
              <a:solidFill>
                <a:srgbClr val="CCCC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GB" sz="1000" b="1" dirty="0" smtClean="0">
                    <a:solidFill>
                      <a:srgbClr val="002060"/>
                    </a:solidFill>
                  </a:rPr>
                  <a:t/>
                </a:r>
                <a:br>
                  <a:rPr lang="en-GB" sz="1000" b="1" dirty="0" smtClean="0">
                    <a:solidFill>
                      <a:srgbClr val="002060"/>
                    </a:solidFill>
                  </a:rPr>
                </a:br>
                <a:r>
                  <a:rPr lang="en-GB" sz="1100" b="1" dirty="0" smtClean="0">
                    <a:solidFill>
                      <a:srgbClr val="002060"/>
                    </a:solidFill>
                  </a:rPr>
                  <a:t>FIM4R</a:t>
                </a:r>
                <a:endParaRPr lang="en-US" sz="11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0" name="Puzzle3"/>
              <p:cNvSpPr>
                <a:spLocks noEditPoints="1" noChangeArrowheads="1"/>
              </p:cNvSpPr>
              <p:nvPr/>
            </p:nvSpPr>
            <p:spPr bwMode="auto">
              <a:xfrm>
                <a:off x="8314332" y="2421966"/>
                <a:ext cx="773975" cy="1050778"/>
              </a:xfrm>
              <a:custGeom>
                <a:avLst/>
                <a:gdLst>
                  <a:gd name="T0" fmla="*/ 10391 w 21600"/>
                  <a:gd name="T1" fmla="*/ 15806 h 21600"/>
                  <a:gd name="T2" fmla="*/ 20551 w 21600"/>
                  <a:gd name="T3" fmla="*/ 21088 h 21600"/>
                  <a:gd name="T4" fmla="*/ 13180 w 21600"/>
                  <a:gd name="T5" fmla="*/ 13801 h 21600"/>
                  <a:gd name="T6" fmla="*/ 20551 w 21600"/>
                  <a:gd name="T7" fmla="*/ 7025 h 21600"/>
                  <a:gd name="T8" fmla="*/ 10500 w 21600"/>
                  <a:gd name="T9" fmla="*/ 52 h 21600"/>
                  <a:gd name="T10" fmla="*/ 692 w 21600"/>
                  <a:gd name="T11" fmla="*/ 6802 h 21600"/>
                  <a:gd name="T12" fmla="*/ 8064 w 21600"/>
                  <a:gd name="T13" fmla="*/ 13526 h 21600"/>
                  <a:gd name="T14" fmla="*/ 692 w 21600"/>
                  <a:gd name="T15" fmla="*/ 21088 h 21600"/>
                  <a:gd name="T16" fmla="*/ 2273 w 21600"/>
                  <a:gd name="T17" fmla="*/ 7719 h 21600"/>
                  <a:gd name="T18" fmla="*/ 19149 w 21600"/>
                  <a:gd name="T19" fmla="*/ 202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6625" y="20892"/>
                    </a:moveTo>
                    <a:lnTo>
                      <a:pt x="7105" y="21023"/>
                    </a:lnTo>
                    <a:lnTo>
                      <a:pt x="7513" y="21088"/>
                    </a:lnTo>
                    <a:lnTo>
                      <a:pt x="7922" y="21115"/>
                    </a:lnTo>
                    <a:lnTo>
                      <a:pt x="8242" y="21115"/>
                    </a:lnTo>
                    <a:lnTo>
                      <a:pt x="8544" y="21062"/>
                    </a:lnTo>
                    <a:lnTo>
                      <a:pt x="8810" y="20997"/>
                    </a:lnTo>
                    <a:lnTo>
                      <a:pt x="9023" y="20892"/>
                    </a:lnTo>
                    <a:lnTo>
                      <a:pt x="9148" y="20761"/>
                    </a:lnTo>
                    <a:lnTo>
                      <a:pt x="9290" y="20616"/>
                    </a:lnTo>
                    <a:lnTo>
                      <a:pt x="9361" y="20459"/>
                    </a:lnTo>
                    <a:lnTo>
                      <a:pt x="9396" y="20289"/>
                    </a:lnTo>
                    <a:lnTo>
                      <a:pt x="9396" y="20092"/>
                    </a:lnTo>
                    <a:lnTo>
                      <a:pt x="9325" y="19909"/>
                    </a:lnTo>
                    <a:lnTo>
                      <a:pt x="9219" y="19738"/>
                    </a:lnTo>
                    <a:lnTo>
                      <a:pt x="9094" y="19555"/>
                    </a:lnTo>
                    <a:lnTo>
                      <a:pt x="8917" y="19384"/>
                    </a:lnTo>
                    <a:lnTo>
                      <a:pt x="8650" y="19162"/>
                    </a:lnTo>
                    <a:lnTo>
                      <a:pt x="8437" y="18900"/>
                    </a:lnTo>
                    <a:lnTo>
                      <a:pt x="8277" y="18624"/>
                    </a:lnTo>
                    <a:lnTo>
                      <a:pt x="8135" y="18349"/>
                    </a:lnTo>
                    <a:lnTo>
                      <a:pt x="8028" y="18048"/>
                    </a:lnTo>
                    <a:lnTo>
                      <a:pt x="7993" y="17746"/>
                    </a:lnTo>
                    <a:lnTo>
                      <a:pt x="7993" y="17471"/>
                    </a:lnTo>
                    <a:lnTo>
                      <a:pt x="8028" y="17169"/>
                    </a:lnTo>
                    <a:lnTo>
                      <a:pt x="8135" y="16920"/>
                    </a:lnTo>
                    <a:lnTo>
                      <a:pt x="8277" y="16671"/>
                    </a:lnTo>
                    <a:lnTo>
                      <a:pt x="8366" y="16540"/>
                    </a:lnTo>
                    <a:lnTo>
                      <a:pt x="8473" y="16409"/>
                    </a:lnTo>
                    <a:lnTo>
                      <a:pt x="8615" y="16317"/>
                    </a:lnTo>
                    <a:lnTo>
                      <a:pt x="8739" y="16213"/>
                    </a:lnTo>
                    <a:lnTo>
                      <a:pt x="8881" y="16134"/>
                    </a:lnTo>
                    <a:lnTo>
                      <a:pt x="9059" y="16055"/>
                    </a:lnTo>
                    <a:lnTo>
                      <a:pt x="9254" y="15990"/>
                    </a:lnTo>
                    <a:lnTo>
                      <a:pt x="9432" y="15911"/>
                    </a:lnTo>
                    <a:lnTo>
                      <a:pt x="9663" y="15885"/>
                    </a:lnTo>
                    <a:lnTo>
                      <a:pt x="9876" y="15833"/>
                    </a:lnTo>
                    <a:lnTo>
                      <a:pt x="10142" y="15806"/>
                    </a:lnTo>
                    <a:lnTo>
                      <a:pt x="10391" y="15806"/>
                    </a:lnTo>
                    <a:lnTo>
                      <a:pt x="10728" y="15806"/>
                    </a:lnTo>
                    <a:lnTo>
                      <a:pt x="10995" y="15806"/>
                    </a:lnTo>
                    <a:lnTo>
                      <a:pt x="11279" y="15833"/>
                    </a:lnTo>
                    <a:lnTo>
                      <a:pt x="11546" y="15885"/>
                    </a:lnTo>
                    <a:lnTo>
                      <a:pt x="11776" y="15937"/>
                    </a:lnTo>
                    <a:lnTo>
                      <a:pt x="12025" y="15990"/>
                    </a:lnTo>
                    <a:lnTo>
                      <a:pt x="12221" y="16055"/>
                    </a:lnTo>
                    <a:lnTo>
                      <a:pt x="12434" y="16134"/>
                    </a:lnTo>
                    <a:lnTo>
                      <a:pt x="12611" y="16213"/>
                    </a:lnTo>
                    <a:lnTo>
                      <a:pt x="12771" y="16317"/>
                    </a:lnTo>
                    <a:lnTo>
                      <a:pt x="12913" y="16409"/>
                    </a:lnTo>
                    <a:lnTo>
                      <a:pt x="13038" y="16514"/>
                    </a:lnTo>
                    <a:lnTo>
                      <a:pt x="13251" y="16737"/>
                    </a:lnTo>
                    <a:lnTo>
                      <a:pt x="13428" y="16986"/>
                    </a:lnTo>
                    <a:lnTo>
                      <a:pt x="13517" y="17248"/>
                    </a:lnTo>
                    <a:lnTo>
                      <a:pt x="13588" y="17523"/>
                    </a:lnTo>
                    <a:lnTo>
                      <a:pt x="13588" y="17799"/>
                    </a:lnTo>
                    <a:lnTo>
                      <a:pt x="13517" y="18074"/>
                    </a:lnTo>
                    <a:lnTo>
                      <a:pt x="13428" y="18323"/>
                    </a:lnTo>
                    <a:lnTo>
                      <a:pt x="13286" y="18572"/>
                    </a:lnTo>
                    <a:lnTo>
                      <a:pt x="13109" y="18808"/>
                    </a:lnTo>
                    <a:lnTo>
                      <a:pt x="12878" y="19031"/>
                    </a:lnTo>
                    <a:lnTo>
                      <a:pt x="12434" y="19411"/>
                    </a:lnTo>
                    <a:lnTo>
                      <a:pt x="12132" y="19738"/>
                    </a:lnTo>
                    <a:lnTo>
                      <a:pt x="12025" y="19856"/>
                    </a:lnTo>
                    <a:lnTo>
                      <a:pt x="11919" y="20014"/>
                    </a:lnTo>
                    <a:lnTo>
                      <a:pt x="11883" y="20132"/>
                    </a:lnTo>
                    <a:lnTo>
                      <a:pt x="11883" y="20263"/>
                    </a:lnTo>
                    <a:lnTo>
                      <a:pt x="11883" y="20394"/>
                    </a:lnTo>
                    <a:lnTo>
                      <a:pt x="11954" y="20485"/>
                    </a:lnTo>
                    <a:lnTo>
                      <a:pt x="12061" y="20590"/>
                    </a:lnTo>
                    <a:lnTo>
                      <a:pt x="12185" y="20695"/>
                    </a:lnTo>
                    <a:lnTo>
                      <a:pt x="12327" y="20787"/>
                    </a:lnTo>
                    <a:lnTo>
                      <a:pt x="12540" y="20892"/>
                    </a:lnTo>
                    <a:lnTo>
                      <a:pt x="12771" y="20997"/>
                    </a:lnTo>
                    <a:lnTo>
                      <a:pt x="13073" y="21088"/>
                    </a:lnTo>
                    <a:lnTo>
                      <a:pt x="13428" y="21193"/>
                    </a:lnTo>
                    <a:lnTo>
                      <a:pt x="13873" y="21298"/>
                    </a:lnTo>
                    <a:lnTo>
                      <a:pt x="14317" y="21390"/>
                    </a:lnTo>
                    <a:lnTo>
                      <a:pt x="14778" y="21468"/>
                    </a:lnTo>
                    <a:lnTo>
                      <a:pt x="15294" y="21547"/>
                    </a:lnTo>
                    <a:lnTo>
                      <a:pt x="15809" y="21600"/>
                    </a:lnTo>
                    <a:lnTo>
                      <a:pt x="16359" y="21652"/>
                    </a:lnTo>
                    <a:lnTo>
                      <a:pt x="16875" y="21678"/>
                    </a:lnTo>
                    <a:lnTo>
                      <a:pt x="17407" y="21678"/>
                    </a:lnTo>
                    <a:lnTo>
                      <a:pt x="17958" y="21678"/>
                    </a:lnTo>
                    <a:lnTo>
                      <a:pt x="18473" y="21652"/>
                    </a:lnTo>
                    <a:lnTo>
                      <a:pt x="18953" y="21573"/>
                    </a:lnTo>
                    <a:lnTo>
                      <a:pt x="19397" y="21495"/>
                    </a:lnTo>
                    <a:lnTo>
                      <a:pt x="19841" y="21390"/>
                    </a:lnTo>
                    <a:lnTo>
                      <a:pt x="20214" y="21272"/>
                    </a:lnTo>
                    <a:lnTo>
                      <a:pt x="20551" y="21088"/>
                    </a:lnTo>
                    <a:lnTo>
                      <a:pt x="20480" y="20787"/>
                    </a:lnTo>
                    <a:lnTo>
                      <a:pt x="20409" y="20485"/>
                    </a:lnTo>
                    <a:lnTo>
                      <a:pt x="20356" y="20158"/>
                    </a:lnTo>
                    <a:lnTo>
                      <a:pt x="20356" y="19804"/>
                    </a:lnTo>
                    <a:lnTo>
                      <a:pt x="20321" y="19083"/>
                    </a:lnTo>
                    <a:lnTo>
                      <a:pt x="20356" y="18349"/>
                    </a:lnTo>
                    <a:lnTo>
                      <a:pt x="20409" y="17641"/>
                    </a:lnTo>
                    <a:lnTo>
                      <a:pt x="20480" y="17012"/>
                    </a:lnTo>
                    <a:lnTo>
                      <a:pt x="20551" y="16488"/>
                    </a:lnTo>
                    <a:lnTo>
                      <a:pt x="20551" y="16055"/>
                    </a:lnTo>
                    <a:lnTo>
                      <a:pt x="20551" y="15911"/>
                    </a:lnTo>
                    <a:lnTo>
                      <a:pt x="20445" y="15754"/>
                    </a:lnTo>
                    <a:lnTo>
                      <a:pt x="20356" y="15610"/>
                    </a:lnTo>
                    <a:lnTo>
                      <a:pt x="20178" y="15452"/>
                    </a:lnTo>
                    <a:lnTo>
                      <a:pt x="20001" y="15334"/>
                    </a:lnTo>
                    <a:lnTo>
                      <a:pt x="19770" y="15230"/>
                    </a:lnTo>
                    <a:lnTo>
                      <a:pt x="19521" y="15125"/>
                    </a:lnTo>
                    <a:lnTo>
                      <a:pt x="19290" y="15059"/>
                    </a:lnTo>
                    <a:lnTo>
                      <a:pt x="19024" y="15007"/>
                    </a:lnTo>
                    <a:lnTo>
                      <a:pt x="18740" y="14954"/>
                    </a:lnTo>
                    <a:lnTo>
                      <a:pt x="18509" y="14954"/>
                    </a:lnTo>
                    <a:lnTo>
                      <a:pt x="18225" y="14954"/>
                    </a:lnTo>
                    <a:lnTo>
                      <a:pt x="17994" y="15007"/>
                    </a:lnTo>
                    <a:lnTo>
                      <a:pt x="17763" y="15085"/>
                    </a:lnTo>
                    <a:lnTo>
                      <a:pt x="17550" y="15177"/>
                    </a:lnTo>
                    <a:lnTo>
                      <a:pt x="17372" y="15308"/>
                    </a:lnTo>
                    <a:lnTo>
                      <a:pt x="17176" y="15426"/>
                    </a:lnTo>
                    <a:lnTo>
                      <a:pt x="16928" y="15557"/>
                    </a:lnTo>
                    <a:lnTo>
                      <a:pt x="16661" y="15636"/>
                    </a:lnTo>
                    <a:lnTo>
                      <a:pt x="16359" y="15688"/>
                    </a:lnTo>
                    <a:lnTo>
                      <a:pt x="16022" y="15715"/>
                    </a:lnTo>
                    <a:lnTo>
                      <a:pt x="15667" y="15688"/>
                    </a:lnTo>
                    <a:lnTo>
                      <a:pt x="15294" y="15662"/>
                    </a:lnTo>
                    <a:lnTo>
                      <a:pt x="14956" y="15583"/>
                    </a:lnTo>
                    <a:lnTo>
                      <a:pt x="14619" y="15479"/>
                    </a:lnTo>
                    <a:lnTo>
                      <a:pt x="14281" y="15334"/>
                    </a:lnTo>
                    <a:lnTo>
                      <a:pt x="13961" y="15177"/>
                    </a:lnTo>
                    <a:lnTo>
                      <a:pt x="13695" y="14981"/>
                    </a:lnTo>
                    <a:lnTo>
                      <a:pt x="13588" y="14850"/>
                    </a:lnTo>
                    <a:lnTo>
                      <a:pt x="13482" y="14732"/>
                    </a:lnTo>
                    <a:lnTo>
                      <a:pt x="13393" y="14600"/>
                    </a:lnTo>
                    <a:lnTo>
                      <a:pt x="13322" y="14456"/>
                    </a:lnTo>
                    <a:lnTo>
                      <a:pt x="13251" y="14299"/>
                    </a:lnTo>
                    <a:lnTo>
                      <a:pt x="13215" y="14155"/>
                    </a:lnTo>
                    <a:lnTo>
                      <a:pt x="13180" y="13971"/>
                    </a:lnTo>
                    <a:lnTo>
                      <a:pt x="13180" y="13801"/>
                    </a:lnTo>
                    <a:lnTo>
                      <a:pt x="13180" y="13591"/>
                    </a:lnTo>
                    <a:lnTo>
                      <a:pt x="13215" y="13395"/>
                    </a:lnTo>
                    <a:lnTo>
                      <a:pt x="13251" y="13198"/>
                    </a:lnTo>
                    <a:lnTo>
                      <a:pt x="13322" y="13015"/>
                    </a:lnTo>
                    <a:lnTo>
                      <a:pt x="13393" y="12870"/>
                    </a:lnTo>
                    <a:lnTo>
                      <a:pt x="13482" y="12713"/>
                    </a:lnTo>
                    <a:lnTo>
                      <a:pt x="13588" y="12569"/>
                    </a:lnTo>
                    <a:lnTo>
                      <a:pt x="13730" y="12438"/>
                    </a:lnTo>
                    <a:lnTo>
                      <a:pt x="13997" y="12215"/>
                    </a:lnTo>
                    <a:lnTo>
                      <a:pt x="14334" y="12005"/>
                    </a:lnTo>
                    <a:lnTo>
                      <a:pt x="14690" y="11861"/>
                    </a:lnTo>
                    <a:lnTo>
                      <a:pt x="15063" y="11756"/>
                    </a:lnTo>
                    <a:lnTo>
                      <a:pt x="15436" y="11678"/>
                    </a:lnTo>
                    <a:lnTo>
                      <a:pt x="15809" y="11638"/>
                    </a:lnTo>
                    <a:lnTo>
                      <a:pt x="16182" y="11638"/>
                    </a:lnTo>
                    <a:lnTo>
                      <a:pt x="16555" y="11678"/>
                    </a:lnTo>
                    <a:lnTo>
                      <a:pt x="16910" y="11730"/>
                    </a:lnTo>
                    <a:lnTo>
                      <a:pt x="17248" y="11835"/>
                    </a:lnTo>
                    <a:lnTo>
                      <a:pt x="17514" y="11966"/>
                    </a:lnTo>
                    <a:lnTo>
                      <a:pt x="17763" y="12110"/>
                    </a:lnTo>
                    <a:lnTo>
                      <a:pt x="17887" y="12215"/>
                    </a:lnTo>
                    <a:lnTo>
                      <a:pt x="18065" y="12307"/>
                    </a:lnTo>
                    <a:lnTo>
                      <a:pt x="18260" y="12412"/>
                    </a:lnTo>
                    <a:lnTo>
                      <a:pt x="18438" y="12464"/>
                    </a:lnTo>
                    <a:lnTo>
                      <a:pt x="18669" y="12543"/>
                    </a:lnTo>
                    <a:lnTo>
                      <a:pt x="18882" y="12569"/>
                    </a:lnTo>
                    <a:lnTo>
                      <a:pt x="19113" y="12595"/>
                    </a:lnTo>
                    <a:lnTo>
                      <a:pt x="19361" y="12608"/>
                    </a:lnTo>
                    <a:lnTo>
                      <a:pt x="19592" y="12608"/>
                    </a:lnTo>
                    <a:lnTo>
                      <a:pt x="19841" y="12595"/>
                    </a:lnTo>
                    <a:lnTo>
                      <a:pt x="20072" y="12543"/>
                    </a:lnTo>
                    <a:lnTo>
                      <a:pt x="20321" y="12490"/>
                    </a:lnTo>
                    <a:lnTo>
                      <a:pt x="20551" y="12438"/>
                    </a:lnTo>
                    <a:lnTo>
                      <a:pt x="20800" y="12333"/>
                    </a:lnTo>
                    <a:lnTo>
                      <a:pt x="20996" y="12241"/>
                    </a:lnTo>
                    <a:lnTo>
                      <a:pt x="21244" y="12110"/>
                    </a:lnTo>
                    <a:lnTo>
                      <a:pt x="21298" y="12032"/>
                    </a:lnTo>
                    <a:lnTo>
                      <a:pt x="21404" y="11966"/>
                    </a:lnTo>
                    <a:lnTo>
                      <a:pt x="21475" y="11861"/>
                    </a:lnTo>
                    <a:lnTo>
                      <a:pt x="21511" y="11730"/>
                    </a:lnTo>
                    <a:lnTo>
                      <a:pt x="21617" y="11481"/>
                    </a:lnTo>
                    <a:lnTo>
                      <a:pt x="21653" y="11180"/>
                    </a:lnTo>
                    <a:lnTo>
                      <a:pt x="21653" y="10826"/>
                    </a:lnTo>
                    <a:lnTo>
                      <a:pt x="21653" y="10472"/>
                    </a:lnTo>
                    <a:lnTo>
                      <a:pt x="21582" y="10092"/>
                    </a:lnTo>
                    <a:lnTo>
                      <a:pt x="21511" y="9725"/>
                    </a:lnTo>
                    <a:lnTo>
                      <a:pt x="21298" y="8912"/>
                    </a:lnTo>
                    <a:lnTo>
                      <a:pt x="21067" y="8191"/>
                    </a:lnTo>
                    <a:lnTo>
                      <a:pt x="20800" y="7536"/>
                    </a:lnTo>
                    <a:lnTo>
                      <a:pt x="20551" y="7025"/>
                    </a:lnTo>
                    <a:lnTo>
                      <a:pt x="20001" y="7103"/>
                    </a:lnTo>
                    <a:lnTo>
                      <a:pt x="19432" y="7156"/>
                    </a:lnTo>
                    <a:lnTo>
                      <a:pt x="18846" y="7208"/>
                    </a:lnTo>
                    <a:lnTo>
                      <a:pt x="18225" y="7208"/>
                    </a:lnTo>
                    <a:lnTo>
                      <a:pt x="17656" y="7208"/>
                    </a:lnTo>
                    <a:lnTo>
                      <a:pt x="17070" y="7182"/>
                    </a:lnTo>
                    <a:lnTo>
                      <a:pt x="16484" y="7156"/>
                    </a:lnTo>
                    <a:lnTo>
                      <a:pt x="15986" y="7103"/>
                    </a:lnTo>
                    <a:lnTo>
                      <a:pt x="14992" y="6999"/>
                    </a:lnTo>
                    <a:lnTo>
                      <a:pt x="14210" y="6907"/>
                    </a:lnTo>
                    <a:lnTo>
                      <a:pt x="13695" y="6828"/>
                    </a:lnTo>
                    <a:lnTo>
                      <a:pt x="13517" y="6802"/>
                    </a:lnTo>
                    <a:lnTo>
                      <a:pt x="13073" y="6645"/>
                    </a:lnTo>
                    <a:lnTo>
                      <a:pt x="12700" y="6474"/>
                    </a:lnTo>
                    <a:lnTo>
                      <a:pt x="12363" y="6304"/>
                    </a:lnTo>
                    <a:lnTo>
                      <a:pt x="12132" y="6094"/>
                    </a:lnTo>
                    <a:lnTo>
                      <a:pt x="11919" y="5871"/>
                    </a:lnTo>
                    <a:lnTo>
                      <a:pt x="11776" y="5649"/>
                    </a:lnTo>
                    <a:lnTo>
                      <a:pt x="11688" y="5413"/>
                    </a:lnTo>
                    <a:lnTo>
                      <a:pt x="11617" y="5190"/>
                    </a:lnTo>
                    <a:lnTo>
                      <a:pt x="11617" y="4941"/>
                    </a:lnTo>
                    <a:lnTo>
                      <a:pt x="11652" y="4718"/>
                    </a:lnTo>
                    <a:lnTo>
                      <a:pt x="11723" y="4482"/>
                    </a:lnTo>
                    <a:lnTo>
                      <a:pt x="11812" y="4285"/>
                    </a:lnTo>
                    <a:lnTo>
                      <a:pt x="11919" y="4089"/>
                    </a:lnTo>
                    <a:lnTo>
                      <a:pt x="12096" y="3905"/>
                    </a:lnTo>
                    <a:lnTo>
                      <a:pt x="12292" y="3735"/>
                    </a:lnTo>
                    <a:lnTo>
                      <a:pt x="12505" y="3604"/>
                    </a:lnTo>
                    <a:lnTo>
                      <a:pt x="12700" y="3460"/>
                    </a:lnTo>
                    <a:lnTo>
                      <a:pt x="12878" y="3250"/>
                    </a:lnTo>
                    <a:lnTo>
                      <a:pt x="13038" y="3027"/>
                    </a:lnTo>
                    <a:lnTo>
                      <a:pt x="13180" y="2752"/>
                    </a:lnTo>
                    <a:lnTo>
                      <a:pt x="13286" y="2477"/>
                    </a:lnTo>
                    <a:lnTo>
                      <a:pt x="13322" y="2175"/>
                    </a:lnTo>
                    <a:lnTo>
                      <a:pt x="13357" y="1874"/>
                    </a:lnTo>
                    <a:lnTo>
                      <a:pt x="13286" y="1572"/>
                    </a:lnTo>
                    <a:lnTo>
                      <a:pt x="13180" y="1271"/>
                    </a:lnTo>
                    <a:lnTo>
                      <a:pt x="13038" y="983"/>
                    </a:lnTo>
                    <a:lnTo>
                      <a:pt x="12949" y="865"/>
                    </a:lnTo>
                    <a:lnTo>
                      <a:pt x="12807" y="733"/>
                    </a:lnTo>
                    <a:lnTo>
                      <a:pt x="12665" y="616"/>
                    </a:lnTo>
                    <a:lnTo>
                      <a:pt x="12505" y="511"/>
                    </a:lnTo>
                    <a:lnTo>
                      <a:pt x="12327" y="406"/>
                    </a:lnTo>
                    <a:lnTo>
                      <a:pt x="12132" y="314"/>
                    </a:lnTo>
                    <a:lnTo>
                      <a:pt x="11883" y="235"/>
                    </a:lnTo>
                    <a:lnTo>
                      <a:pt x="11652" y="183"/>
                    </a:lnTo>
                    <a:lnTo>
                      <a:pt x="11368" y="104"/>
                    </a:lnTo>
                    <a:lnTo>
                      <a:pt x="11101" y="78"/>
                    </a:lnTo>
                    <a:lnTo>
                      <a:pt x="10800" y="52"/>
                    </a:lnTo>
                    <a:lnTo>
                      <a:pt x="10444" y="52"/>
                    </a:lnTo>
                    <a:lnTo>
                      <a:pt x="10142" y="52"/>
                    </a:lnTo>
                    <a:lnTo>
                      <a:pt x="9840" y="78"/>
                    </a:lnTo>
                    <a:lnTo>
                      <a:pt x="9574" y="104"/>
                    </a:lnTo>
                    <a:lnTo>
                      <a:pt x="9325" y="157"/>
                    </a:lnTo>
                    <a:lnTo>
                      <a:pt x="9094" y="209"/>
                    </a:lnTo>
                    <a:lnTo>
                      <a:pt x="8846" y="262"/>
                    </a:lnTo>
                    <a:lnTo>
                      <a:pt x="8650" y="340"/>
                    </a:lnTo>
                    <a:lnTo>
                      <a:pt x="8437" y="432"/>
                    </a:lnTo>
                    <a:lnTo>
                      <a:pt x="8277" y="511"/>
                    </a:lnTo>
                    <a:lnTo>
                      <a:pt x="8100" y="616"/>
                    </a:lnTo>
                    <a:lnTo>
                      <a:pt x="7957" y="707"/>
                    </a:lnTo>
                    <a:lnTo>
                      <a:pt x="7833" y="838"/>
                    </a:lnTo>
                    <a:lnTo>
                      <a:pt x="7620" y="1061"/>
                    </a:lnTo>
                    <a:lnTo>
                      <a:pt x="7442" y="1336"/>
                    </a:lnTo>
                    <a:lnTo>
                      <a:pt x="7353" y="1599"/>
                    </a:lnTo>
                    <a:lnTo>
                      <a:pt x="7318" y="1900"/>
                    </a:lnTo>
                    <a:lnTo>
                      <a:pt x="7318" y="2175"/>
                    </a:lnTo>
                    <a:lnTo>
                      <a:pt x="7353" y="2450"/>
                    </a:lnTo>
                    <a:lnTo>
                      <a:pt x="7442" y="2726"/>
                    </a:lnTo>
                    <a:lnTo>
                      <a:pt x="7620" y="2975"/>
                    </a:lnTo>
                    <a:lnTo>
                      <a:pt x="7833" y="3198"/>
                    </a:lnTo>
                    <a:lnTo>
                      <a:pt x="8064" y="3433"/>
                    </a:lnTo>
                    <a:lnTo>
                      <a:pt x="8295" y="3630"/>
                    </a:lnTo>
                    <a:lnTo>
                      <a:pt x="8508" y="3853"/>
                    </a:lnTo>
                    <a:lnTo>
                      <a:pt x="8686" y="4089"/>
                    </a:lnTo>
                    <a:lnTo>
                      <a:pt x="8775" y="4312"/>
                    </a:lnTo>
                    <a:lnTo>
                      <a:pt x="8846" y="4561"/>
                    </a:lnTo>
                    <a:lnTo>
                      <a:pt x="8846" y="4810"/>
                    </a:lnTo>
                    <a:lnTo>
                      <a:pt x="8810" y="5059"/>
                    </a:lnTo>
                    <a:lnTo>
                      <a:pt x="8721" y="5295"/>
                    </a:lnTo>
                    <a:lnTo>
                      <a:pt x="8579" y="5544"/>
                    </a:lnTo>
                    <a:lnTo>
                      <a:pt x="8366" y="5766"/>
                    </a:lnTo>
                    <a:lnTo>
                      <a:pt x="8135" y="5976"/>
                    </a:lnTo>
                    <a:lnTo>
                      <a:pt x="7833" y="6199"/>
                    </a:lnTo>
                    <a:lnTo>
                      <a:pt x="7478" y="6369"/>
                    </a:lnTo>
                    <a:lnTo>
                      <a:pt x="7069" y="6527"/>
                    </a:lnTo>
                    <a:lnTo>
                      <a:pt x="6590" y="6671"/>
                    </a:lnTo>
                    <a:lnTo>
                      <a:pt x="6092" y="6802"/>
                    </a:lnTo>
                    <a:lnTo>
                      <a:pt x="5684" y="6802"/>
                    </a:lnTo>
                    <a:lnTo>
                      <a:pt x="5133" y="6802"/>
                    </a:lnTo>
                    <a:lnTo>
                      <a:pt x="4547" y="6802"/>
                    </a:lnTo>
                    <a:lnTo>
                      <a:pt x="3872" y="6802"/>
                    </a:lnTo>
                    <a:lnTo>
                      <a:pt x="3144" y="6802"/>
                    </a:lnTo>
                    <a:lnTo>
                      <a:pt x="2362" y="6802"/>
                    </a:lnTo>
                    <a:lnTo>
                      <a:pt x="1545" y="6802"/>
                    </a:lnTo>
                    <a:lnTo>
                      <a:pt x="692" y="6802"/>
                    </a:lnTo>
                    <a:lnTo>
                      <a:pt x="586" y="7234"/>
                    </a:lnTo>
                    <a:lnTo>
                      <a:pt x="461" y="7837"/>
                    </a:lnTo>
                    <a:lnTo>
                      <a:pt x="355" y="8493"/>
                    </a:lnTo>
                    <a:lnTo>
                      <a:pt x="248" y="9187"/>
                    </a:lnTo>
                    <a:lnTo>
                      <a:pt x="142" y="9869"/>
                    </a:lnTo>
                    <a:lnTo>
                      <a:pt x="106" y="10498"/>
                    </a:lnTo>
                    <a:lnTo>
                      <a:pt x="106" y="10983"/>
                    </a:lnTo>
                    <a:lnTo>
                      <a:pt x="106" y="11311"/>
                    </a:lnTo>
                    <a:lnTo>
                      <a:pt x="213" y="11481"/>
                    </a:lnTo>
                    <a:lnTo>
                      <a:pt x="319" y="11651"/>
                    </a:lnTo>
                    <a:lnTo>
                      <a:pt x="497" y="11783"/>
                    </a:lnTo>
                    <a:lnTo>
                      <a:pt x="692" y="11914"/>
                    </a:lnTo>
                    <a:lnTo>
                      <a:pt x="941" y="12032"/>
                    </a:lnTo>
                    <a:lnTo>
                      <a:pt x="1207" y="12110"/>
                    </a:lnTo>
                    <a:lnTo>
                      <a:pt x="1509" y="12189"/>
                    </a:lnTo>
                    <a:lnTo>
                      <a:pt x="1794" y="12241"/>
                    </a:lnTo>
                    <a:lnTo>
                      <a:pt x="2131" y="12267"/>
                    </a:lnTo>
                    <a:lnTo>
                      <a:pt x="2433" y="12281"/>
                    </a:lnTo>
                    <a:lnTo>
                      <a:pt x="2735" y="12267"/>
                    </a:lnTo>
                    <a:lnTo>
                      <a:pt x="3055" y="12241"/>
                    </a:lnTo>
                    <a:lnTo>
                      <a:pt x="3357" y="12189"/>
                    </a:lnTo>
                    <a:lnTo>
                      <a:pt x="3623" y="12084"/>
                    </a:lnTo>
                    <a:lnTo>
                      <a:pt x="3872" y="11979"/>
                    </a:lnTo>
                    <a:lnTo>
                      <a:pt x="4103" y="11861"/>
                    </a:lnTo>
                    <a:lnTo>
                      <a:pt x="4316" y="11704"/>
                    </a:lnTo>
                    <a:lnTo>
                      <a:pt x="4582" y="11612"/>
                    </a:lnTo>
                    <a:lnTo>
                      <a:pt x="4849" y="11533"/>
                    </a:lnTo>
                    <a:lnTo>
                      <a:pt x="5169" y="11507"/>
                    </a:lnTo>
                    <a:lnTo>
                      <a:pt x="5506" y="11481"/>
                    </a:lnTo>
                    <a:lnTo>
                      <a:pt x="5808" y="11507"/>
                    </a:lnTo>
                    <a:lnTo>
                      <a:pt x="6146" y="11560"/>
                    </a:lnTo>
                    <a:lnTo>
                      <a:pt x="6501" y="11651"/>
                    </a:lnTo>
                    <a:lnTo>
                      <a:pt x="6803" y="11783"/>
                    </a:lnTo>
                    <a:lnTo>
                      <a:pt x="7105" y="11940"/>
                    </a:lnTo>
                    <a:lnTo>
                      <a:pt x="7353" y="12110"/>
                    </a:lnTo>
                    <a:lnTo>
                      <a:pt x="7584" y="12333"/>
                    </a:lnTo>
                    <a:lnTo>
                      <a:pt x="7798" y="12595"/>
                    </a:lnTo>
                    <a:lnTo>
                      <a:pt x="7922" y="12870"/>
                    </a:lnTo>
                    <a:lnTo>
                      <a:pt x="8028" y="13198"/>
                    </a:lnTo>
                    <a:lnTo>
                      <a:pt x="8064" y="13526"/>
                    </a:lnTo>
                    <a:lnTo>
                      <a:pt x="8028" y="13775"/>
                    </a:lnTo>
                    <a:lnTo>
                      <a:pt x="7922" y="13998"/>
                    </a:lnTo>
                    <a:lnTo>
                      <a:pt x="7798" y="14220"/>
                    </a:lnTo>
                    <a:lnTo>
                      <a:pt x="7584" y="14404"/>
                    </a:lnTo>
                    <a:lnTo>
                      <a:pt x="7353" y="14574"/>
                    </a:lnTo>
                    <a:lnTo>
                      <a:pt x="7105" y="14732"/>
                    </a:lnTo>
                    <a:lnTo>
                      <a:pt x="6803" y="14850"/>
                    </a:lnTo>
                    <a:lnTo>
                      <a:pt x="6501" y="14954"/>
                    </a:lnTo>
                    <a:lnTo>
                      <a:pt x="6146" y="15033"/>
                    </a:lnTo>
                    <a:lnTo>
                      <a:pt x="5808" y="15085"/>
                    </a:lnTo>
                    <a:lnTo>
                      <a:pt x="5506" y="15085"/>
                    </a:lnTo>
                    <a:lnTo>
                      <a:pt x="5169" y="15059"/>
                    </a:lnTo>
                    <a:lnTo>
                      <a:pt x="4849" y="15007"/>
                    </a:lnTo>
                    <a:lnTo>
                      <a:pt x="4582" y="14902"/>
                    </a:lnTo>
                    <a:lnTo>
                      <a:pt x="4316" y="14784"/>
                    </a:lnTo>
                    <a:lnTo>
                      <a:pt x="4103" y="14600"/>
                    </a:lnTo>
                    <a:lnTo>
                      <a:pt x="3907" y="14430"/>
                    </a:lnTo>
                    <a:lnTo>
                      <a:pt x="3659" y="14299"/>
                    </a:lnTo>
                    <a:lnTo>
                      <a:pt x="3428" y="14194"/>
                    </a:lnTo>
                    <a:lnTo>
                      <a:pt x="3179" y="14129"/>
                    </a:lnTo>
                    <a:lnTo>
                      <a:pt x="2913" y="14102"/>
                    </a:lnTo>
                    <a:lnTo>
                      <a:pt x="2646" y="14102"/>
                    </a:lnTo>
                    <a:lnTo>
                      <a:pt x="2362" y="14129"/>
                    </a:lnTo>
                    <a:lnTo>
                      <a:pt x="2096" y="14168"/>
                    </a:lnTo>
                    <a:lnTo>
                      <a:pt x="1811" y="14273"/>
                    </a:lnTo>
                    <a:lnTo>
                      <a:pt x="1545" y="14378"/>
                    </a:lnTo>
                    <a:lnTo>
                      <a:pt x="1314" y="14496"/>
                    </a:lnTo>
                    <a:lnTo>
                      <a:pt x="1065" y="14653"/>
                    </a:lnTo>
                    <a:lnTo>
                      <a:pt x="870" y="14797"/>
                    </a:lnTo>
                    <a:lnTo>
                      <a:pt x="657" y="14981"/>
                    </a:lnTo>
                    <a:lnTo>
                      <a:pt x="497" y="15177"/>
                    </a:lnTo>
                    <a:lnTo>
                      <a:pt x="390" y="15413"/>
                    </a:lnTo>
                    <a:lnTo>
                      <a:pt x="284" y="15636"/>
                    </a:lnTo>
                    <a:lnTo>
                      <a:pt x="248" y="15911"/>
                    </a:lnTo>
                    <a:lnTo>
                      <a:pt x="284" y="16239"/>
                    </a:lnTo>
                    <a:lnTo>
                      <a:pt x="319" y="16566"/>
                    </a:lnTo>
                    <a:lnTo>
                      <a:pt x="497" y="17340"/>
                    </a:lnTo>
                    <a:lnTo>
                      <a:pt x="692" y="18152"/>
                    </a:lnTo>
                    <a:lnTo>
                      <a:pt x="799" y="18559"/>
                    </a:lnTo>
                    <a:lnTo>
                      <a:pt x="905" y="18978"/>
                    </a:lnTo>
                    <a:lnTo>
                      <a:pt x="959" y="19384"/>
                    </a:lnTo>
                    <a:lnTo>
                      <a:pt x="994" y="19791"/>
                    </a:lnTo>
                    <a:lnTo>
                      <a:pt x="994" y="20132"/>
                    </a:lnTo>
                    <a:lnTo>
                      <a:pt x="959" y="20485"/>
                    </a:lnTo>
                    <a:lnTo>
                      <a:pt x="941" y="20669"/>
                    </a:lnTo>
                    <a:lnTo>
                      <a:pt x="870" y="20813"/>
                    </a:lnTo>
                    <a:lnTo>
                      <a:pt x="799" y="20970"/>
                    </a:lnTo>
                    <a:lnTo>
                      <a:pt x="692" y="21088"/>
                    </a:lnTo>
                    <a:lnTo>
                      <a:pt x="1474" y="20997"/>
                    </a:lnTo>
                    <a:lnTo>
                      <a:pt x="2291" y="20866"/>
                    </a:lnTo>
                    <a:lnTo>
                      <a:pt x="3108" y="20787"/>
                    </a:lnTo>
                    <a:lnTo>
                      <a:pt x="3907" y="20721"/>
                    </a:lnTo>
                    <a:lnTo>
                      <a:pt x="4653" y="20695"/>
                    </a:lnTo>
                    <a:lnTo>
                      <a:pt x="5364" y="20695"/>
                    </a:lnTo>
                    <a:lnTo>
                      <a:pt x="5701" y="20721"/>
                    </a:lnTo>
                    <a:lnTo>
                      <a:pt x="6057" y="20761"/>
                    </a:lnTo>
                    <a:lnTo>
                      <a:pt x="6323" y="20813"/>
                    </a:lnTo>
                    <a:lnTo>
                      <a:pt x="6625" y="20892"/>
                    </a:lnTo>
                    <a:close/>
                  </a:path>
                </a:pathLst>
              </a:custGeom>
              <a:solidFill>
                <a:srgbClr val="FFBE7D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GB" sz="1100" b="1" dirty="0" smtClean="0">
                    <a:solidFill>
                      <a:srgbClr val="002060"/>
                    </a:solidFill>
                  </a:rPr>
                  <a:t>GN4</a:t>
                </a:r>
                <a:endParaRPr lang="en-US" sz="11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1" name="Puzzle1"/>
              <p:cNvSpPr>
                <a:spLocks noEditPoints="1" noChangeArrowheads="1"/>
              </p:cNvSpPr>
              <p:nvPr/>
            </p:nvSpPr>
            <p:spPr bwMode="auto">
              <a:xfrm>
                <a:off x="7355548" y="2739836"/>
                <a:ext cx="1250587" cy="729437"/>
              </a:xfrm>
              <a:custGeom>
                <a:avLst/>
                <a:gdLst>
                  <a:gd name="T0" fmla="*/ 16740 w 21600"/>
                  <a:gd name="T1" fmla="*/ 21078 h 21600"/>
                  <a:gd name="T2" fmla="*/ 16976 w 21600"/>
                  <a:gd name="T3" fmla="*/ 521 h 21600"/>
                  <a:gd name="T4" fmla="*/ 4725 w 21600"/>
                  <a:gd name="T5" fmla="*/ 856 h 21600"/>
                  <a:gd name="T6" fmla="*/ 5040 w 21600"/>
                  <a:gd name="T7" fmla="*/ 21004 h 21600"/>
                  <a:gd name="T8" fmla="*/ 10811 w 21600"/>
                  <a:gd name="T9" fmla="*/ 12885 h 21600"/>
                  <a:gd name="T10" fmla="*/ 10845 w 21600"/>
                  <a:gd name="T11" fmla="*/ 8714 h 21600"/>
                  <a:gd name="T12" fmla="*/ 21600 w 21600"/>
                  <a:gd name="T13" fmla="*/ 10000 h 21600"/>
                  <a:gd name="T14" fmla="*/ 56 w 21600"/>
                  <a:gd name="T15" fmla="*/ 10000 h 21600"/>
                  <a:gd name="T16" fmla="*/ 6086 w 21600"/>
                  <a:gd name="T17" fmla="*/ 2569 h 21600"/>
                  <a:gd name="T18" fmla="*/ 16132 w 21600"/>
                  <a:gd name="T19" fmla="*/ 1955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9360" y="20836"/>
                    </a:moveTo>
                    <a:lnTo>
                      <a:pt x="9528" y="20836"/>
                    </a:lnTo>
                    <a:lnTo>
                      <a:pt x="9686" y="20762"/>
                    </a:lnTo>
                    <a:lnTo>
                      <a:pt x="9810" y="20687"/>
                    </a:lnTo>
                    <a:lnTo>
                      <a:pt x="9922" y="20575"/>
                    </a:lnTo>
                    <a:lnTo>
                      <a:pt x="10012" y="20426"/>
                    </a:lnTo>
                    <a:lnTo>
                      <a:pt x="10068" y="20296"/>
                    </a:lnTo>
                    <a:lnTo>
                      <a:pt x="10113" y="20110"/>
                    </a:lnTo>
                    <a:lnTo>
                      <a:pt x="10136" y="19905"/>
                    </a:lnTo>
                    <a:lnTo>
                      <a:pt x="10136" y="19682"/>
                    </a:lnTo>
                    <a:lnTo>
                      <a:pt x="10113" y="19440"/>
                    </a:lnTo>
                    <a:lnTo>
                      <a:pt x="10068" y="19142"/>
                    </a:lnTo>
                    <a:lnTo>
                      <a:pt x="10012" y="18900"/>
                    </a:lnTo>
                    <a:lnTo>
                      <a:pt x="9900" y="18620"/>
                    </a:lnTo>
                    <a:lnTo>
                      <a:pt x="9787" y="18285"/>
                    </a:lnTo>
                    <a:lnTo>
                      <a:pt x="9641" y="17968"/>
                    </a:lnTo>
                    <a:lnTo>
                      <a:pt x="9472" y="17652"/>
                    </a:lnTo>
                    <a:lnTo>
                      <a:pt x="9382" y="17466"/>
                    </a:lnTo>
                    <a:lnTo>
                      <a:pt x="9315" y="17298"/>
                    </a:lnTo>
                    <a:lnTo>
                      <a:pt x="9258" y="17112"/>
                    </a:lnTo>
                    <a:lnTo>
                      <a:pt x="9191" y="16926"/>
                    </a:lnTo>
                    <a:lnTo>
                      <a:pt x="9123" y="16535"/>
                    </a:lnTo>
                    <a:lnTo>
                      <a:pt x="9101" y="16144"/>
                    </a:lnTo>
                    <a:lnTo>
                      <a:pt x="9101" y="15753"/>
                    </a:lnTo>
                    <a:lnTo>
                      <a:pt x="9168" y="15362"/>
                    </a:lnTo>
                    <a:lnTo>
                      <a:pt x="9236" y="14971"/>
                    </a:lnTo>
                    <a:lnTo>
                      <a:pt x="9360" y="14580"/>
                    </a:lnTo>
                    <a:lnTo>
                      <a:pt x="9495" y="14244"/>
                    </a:lnTo>
                    <a:lnTo>
                      <a:pt x="9663" y="13891"/>
                    </a:lnTo>
                    <a:lnTo>
                      <a:pt x="9855" y="13611"/>
                    </a:lnTo>
                    <a:lnTo>
                      <a:pt x="10068" y="13351"/>
                    </a:lnTo>
                    <a:lnTo>
                      <a:pt x="10293" y="13146"/>
                    </a:lnTo>
                    <a:lnTo>
                      <a:pt x="10552" y="12997"/>
                    </a:lnTo>
                    <a:lnTo>
                      <a:pt x="10811" y="12885"/>
                    </a:lnTo>
                    <a:lnTo>
                      <a:pt x="11069" y="12866"/>
                    </a:lnTo>
                    <a:lnTo>
                      <a:pt x="11351" y="12885"/>
                    </a:lnTo>
                    <a:lnTo>
                      <a:pt x="11610" y="12997"/>
                    </a:lnTo>
                    <a:lnTo>
                      <a:pt x="11846" y="13183"/>
                    </a:lnTo>
                    <a:lnTo>
                      <a:pt x="12060" y="13388"/>
                    </a:lnTo>
                    <a:lnTo>
                      <a:pt x="12251" y="13648"/>
                    </a:lnTo>
                    <a:lnTo>
                      <a:pt x="12419" y="13928"/>
                    </a:lnTo>
                    <a:lnTo>
                      <a:pt x="12555" y="14244"/>
                    </a:lnTo>
                    <a:lnTo>
                      <a:pt x="12690" y="14617"/>
                    </a:lnTo>
                    <a:lnTo>
                      <a:pt x="12768" y="15008"/>
                    </a:lnTo>
                    <a:lnTo>
                      <a:pt x="12836" y="15399"/>
                    </a:lnTo>
                    <a:lnTo>
                      <a:pt x="12858" y="15753"/>
                    </a:lnTo>
                    <a:lnTo>
                      <a:pt x="12858" y="16144"/>
                    </a:lnTo>
                    <a:lnTo>
                      <a:pt x="12813" y="16535"/>
                    </a:lnTo>
                    <a:lnTo>
                      <a:pt x="12746" y="16888"/>
                    </a:lnTo>
                    <a:lnTo>
                      <a:pt x="12667" y="17224"/>
                    </a:lnTo>
                    <a:lnTo>
                      <a:pt x="12510" y="17503"/>
                    </a:lnTo>
                    <a:lnTo>
                      <a:pt x="12228" y="18043"/>
                    </a:lnTo>
                    <a:lnTo>
                      <a:pt x="11970" y="18546"/>
                    </a:lnTo>
                    <a:lnTo>
                      <a:pt x="11868" y="18751"/>
                    </a:lnTo>
                    <a:lnTo>
                      <a:pt x="11778" y="18974"/>
                    </a:lnTo>
                    <a:lnTo>
                      <a:pt x="11711" y="19179"/>
                    </a:lnTo>
                    <a:lnTo>
                      <a:pt x="11666" y="19365"/>
                    </a:lnTo>
                    <a:lnTo>
                      <a:pt x="11632" y="19570"/>
                    </a:lnTo>
                    <a:lnTo>
                      <a:pt x="11632" y="19756"/>
                    </a:lnTo>
                    <a:lnTo>
                      <a:pt x="11632" y="19942"/>
                    </a:lnTo>
                    <a:lnTo>
                      <a:pt x="11643" y="20110"/>
                    </a:lnTo>
                    <a:lnTo>
                      <a:pt x="11711" y="20296"/>
                    </a:lnTo>
                    <a:lnTo>
                      <a:pt x="11801" y="20464"/>
                    </a:lnTo>
                    <a:lnTo>
                      <a:pt x="11891" y="20650"/>
                    </a:lnTo>
                    <a:lnTo>
                      <a:pt x="12037" y="20836"/>
                    </a:lnTo>
                    <a:lnTo>
                      <a:pt x="12206" y="21004"/>
                    </a:lnTo>
                    <a:lnTo>
                      <a:pt x="12419" y="21190"/>
                    </a:lnTo>
                    <a:lnTo>
                      <a:pt x="12667" y="21320"/>
                    </a:lnTo>
                    <a:lnTo>
                      <a:pt x="12960" y="21432"/>
                    </a:lnTo>
                    <a:lnTo>
                      <a:pt x="13286" y="21544"/>
                    </a:lnTo>
                    <a:lnTo>
                      <a:pt x="13612" y="21655"/>
                    </a:lnTo>
                    <a:lnTo>
                      <a:pt x="13983" y="21693"/>
                    </a:lnTo>
                    <a:lnTo>
                      <a:pt x="14343" y="21730"/>
                    </a:lnTo>
                    <a:lnTo>
                      <a:pt x="14715" y="21730"/>
                    </a:lnTo>
                    <a:lnTo>
                      <a:pt x="15075" y="21730"/>
                    </a:lnTo>
                    <a:lnTo>
                      <a:pt x="15446" y="21655"/>
                    </a:lnTo>
                    <a:lnTo>
                      <a:pt x="15794" y="21581"/>
                    </a:lnTo>
                    <a:lnTo>
                      <a:pt x="16132" y="21432"/>
                    </a:lnTo>
                    <a:lnTo>
                      <a:pt x="16458" y="21302"/>
                    </a:lnTo>
                    <a:lnTo>
                      <a:pt x="16740" y="21078"/>
                    </a:lnTo>
                    <a:lnTo>
                      <a:pt x="16976" y="20836"/>
                    </a:lnTo>
                    <a:lnTo>
                      <a:pt x="17043" y="20650"/>
                    </a:lnTo>
                    <a:lnTo>
                      <a:pt x="17088" y="20426"/>
                    </a:lnTo>
                    <a:lnTo>
                      <a:pt x="17133" y="20222"/>
                    </a:lnTo>
                    <a:lnTo>
                      <a:pt x="17156" y="19980"/>
                    </a:lnTo>
                    <a:lnTo>
                      <a:pt x="17167" y="19477"/>
                    </a:lnTo>
                    <a:lnTo>
                      <a:pt x="17167" y="18974"/>
                    </a:lnTo>
                    <a:lnTo>
                      <a:pt x="17156" y="18397"/>
                    </a:lnTo>
                    <a:lnTo>
                      <a:pt x="17111" y="17820"/>
                    </a:lnTo>
                    <a:lnTo>
                      <a:pt x="17066" y="17261"/>
                    </a:lnTo>
                    <a:lnTo>
                      <a:pt x="16998" y="16646"/>
                    </a:lnTo>
                    <a:lnTo>
                      <a:pt x="16852" y="15511"/>
                    </a:lnTo>
                    <a:lnTo>
                      <a:pt x="16740" y="14393"/>
                    </a:lnTo>
                    <a:lnTo>
                      <a:pt x="16717" y="13928"/>
                    </a:lnTo>
                    <a:lnTo>
                      <a:pt x="16695" y="13462"/>
                    </a:lnTo>
                    <a:lnTo>
                      <a:pt x="16717" y="13071"/>
                    </a:lnTo>
                    <a:lnTo>
                      <a:pt x="16785" y="12755"/>
                    </a:lnTo>
                    <a:lnTo>
                      <a:pt x="16852" y="12419"/>
                    </a:lnTo>
                    <a:lnTo>
                      <a:pt x="16953" y="12140"/>
                    </a:lnTo>
                    <a:lnTo>
                      <a:pt x="17088" y="11898"/>
                    </a:lnTo>
                    <a:lnTo>
                      <a:pt x="17212" y="11675"/>
                    </a:lnTo>
                    <a:lnTo>
                      <a:pt x="17370" y="11470"/>
                    </a:lnTo>
                    <a:lnTo>
                      <a:pt x="17516" y="11284"/>
                    </a:lnTo>
                    <a:lnTo>
                      <a:pt x="17696" y="11135"/>
                    </a:lnTo>
                    <a:lnTo>
                      <a:pt x="17865" y="11042"/>
                    </a:lnTo>
                    <a:lnTo>
                      <a:pt x="18033" y="10930"/>
                    </a:lnTo>
                    <a:lnTo>
                      <a:pt x="18213" y="10893"/>
                    </a:lnTo>
                    <a:lnTo>
                      <a:pt x="18382" y="10893"/>
                    </a:lnTo>
                    <a:lnTo>
                      <a:pt x="18551" y="10967"/>
                    </a:lnTo>
                    <a:lnTo>
                      <a:pt x="18708" y="11042"/>
                    </a:lnTo>
                    <a:lnTo>
                      <a:pt x="18855" y="11172"/>
                    </a:lnTo>
                    <a:lnTo>
                      <a:pt x="19012" y="11358"/>
                    </a:lnTo>
                    <a:lnTo>
                      <a:pt x="19136" y="11600"/>
                    </a:lnTo>
                    <a:lnTo>
                      <a:pt x="19271" y="11861"/>
                    </a:lnTo>
                    <a:lnTo>
                      <a:pt x="19440" y="12028"/>
                    </a:lnTo>
                    <a:lnTo>
                      <a:pt x="19608" y="12177"/>
                    </a:lnTo>
                    <a:lnTo>
                      <a:pt x="19822" y="12289"/>
                    </a:lnTo>
                    <a:lnTo>
                      <a:pt x="20025" y="12289"/>
                    </a:lnTo>
                    <a:lnTo>
                      <a:pt x="20238" y="12289"/>
                    </a:lnTo>
                    <a:lnTo>
                      <a:pt x="20452" y="12215"/>
                    </a:lnTo>
                    <a:lnTo>
                      <a:pt x="20643" y="12103"/>
                    </a:lnTo>
                    <a:lnTo>
                      <a:pt x="20846" y="11973"/>
                    </a:lnTo>
                    <a:lnTo>
                      <a:pt x="21037" y="11786"/>
                    </a:lnTo>
                    <a:lnTo>
                      <a:pt x="21206" y="11563"/>
                    </a:lnTo>
                    <a:lnTo>
                      <a:pt x="21363" y="11321"/>
                    </a:lnTo>
                    <a:lnTo>
                      <a:pt x="21465" y="11079"/>
                    </a:lnTo>
                    <a:lnTo>
                      <a:pt x="21577" y="10744"/>
                    </a:lnTo>
                    <a:lnTo>
                      <a:pt x="21622" y="10427"/>
                    </a:lnTo>
                    <a:lnTo>
                      <a:pt x="21645" y="10111"/>
                    </a:lnTo>
                    <a:lnTo>
                      <a:pt x="21622" y="9608"/>
                    </a:lnTo>
                    <a:lnTo>
                      <a:pt x="21577" y="9142"/>
                    </a:lnTo>
                    <a:lnTo>
                      <a:pt x="21465" y="8751"/>
                    </a:lnTo>
                    <a:lnTo>
                      <a:pt x="21363" y="8397"/>
                    </a:lnTo>
                    <a:lnTo>
                      <a:pt x="21206" y="8062"/>
                    </a:lnTo>
                    <a:lnTo>
                      <a:pt x="21037" y="7820"/>
                    </a:lnTo>
                    <a:lnTo>
                      <a:pt x="20846" y="7597"/>
                    </a:lnTo>
                    <a:lnTo>
                      <a:pt x="20643" y="7429"/>
                    </a:lnTo>
                    <a:lnTo>
                      <a:pt x="20452" y="7317"/>
                    </a:lnTo>
                    <a:lnTo>
                      <a:pt x="20238" y="7206"/>
                    </a:lnTo>
                    <a:lnTo>
                      <a:pt x="20025" y="7168"/>
                    </a:lnTo>
                    <a:lnTo>
                      <a:pt x="19822" y="7206"/>
                    </a:lnTo>
                    <a:lnTo>
                      <a:pt x="19608" y="7243"/>
                    </a:lnTo>
                    <a:lnTo>
                      <a:pt x="19440" y="7355"/>
                    </a:lnTo>
                    <a:lnTo>
                      <a:pt x="19271" y="7504"/>
                    </a:lnTo>
                    <a:lnTo>
                      <a:pt x="19136" y="7708"/>
                    </a:lnTo>
                    <a:lnTo>
                      <a:pt x="19012" y="7895"/>
                    </a:lnTo>
                    <a:lnTo>
                      <a:pt x="18832" y="8025"/>
                    </a:lnTo>
                    <a:lnTo>
                      <a:pt x="18663" y="8174"/>
                    </a:lnTo>
                    <a:lnTo>
                      <a:pt x="18472" y="8248"/>
                    </a:lnTo>
                    <a:lnTo>
                      <a:pt x="18270" y="8286"/>
                    </a:lnTo>
                    <a:lnTo>
                      <a:pt x="18078" y="8323"/>
                    </a:lnTo>
                    <a:lnTo>
                      <a:pt x="17887" y="8323"/>
                    </a:lnTo>
                    <a:lnTo>
                      <a:pt x="17696" y="8248"/>
                    </a:lnTo>
                    <a:lnTo>
                      <a:pt x="17493" y="8174"/>
                    </a:lnTo>
                    <a:lnTo>
                      <a:pt x="17302" y="8062"/>
                    </a:lnTo>
                    <a:lnTo>
                      <a:pt x="17133" y="7969"/>
                    </a:lnTo>
                    <a:lnTo>
                      <a:pt x="16976" y="7783"/>
                    </a:lnTo>
                    <a:lnTo>
                      <a:pt x="16852" y="7597"/>
                    </a:lnTo>
                    <a:lnTo>
                      <a:pt x="16740" y="7429"/>
                    </a:lnTo>
                    <a:lnTo>
                      <a:pt x="16672" y="7168"/>
                    </a:lnTo>
                    <a:lnTo>
                      <a:pt x="16638" y="6926"/>
                    </a:lnTo>
                    <a:lnTo>
                      <a:pt x="16616" y="6498"/>
                    </a:lnTo>
                    <a:lnTo>
                      <a:pt x="16616" y="5772"/>
                    </a:lnTo>
                    <a:lnTo>
                      <a:pt x="16650" y="4915"/>
                    </a:lnTo>
                    <a:lnTo>
                      <a:pt x="16695" y="3928"/>
                    </a:lnTo>
                    <a:lnTo>
                      <a:pt x="16762" y="2960"/>
                    </a:lnTo>
                    <a:lnTo>
                      <a:pt x="16830" y="1992"/>
                    </a:lnTo>
                    <a:lnTo>
                      <a:pt x="16908" y="1173"/>
                    </a:lnTo>
                    <a:lnTo>
                      <a:pt x="16976" y="521"/>
                    </a:lnTo>
                    <a:lnTo>
                      <a:pt x="16953" y="521"/>
                    </a:lnTo>
                    <a:lnTo>
                      <a:pt x="16931" y="521"/>
                    </a:lnTo>
                    <a:lnTo>
                      <a:pt x="16267" y="484"/>
                    </a:lnTo>
                    <a:lnTo>
                      <a:pt x="15637" y="428"/>
                    </a:lnTo>
                    <a:lnTo>
                      <a:pt x="15063" y="353"/>
                    </a:lnTo>
                    <a:lnTo>
                      <a:pt x="14523" y="279"/>
                    </a:lnTo>
                    <a:lnTo>
                      <a:pt x="14040" y="167"/>
                    </a:lnTo>
                    <a:lnTo>
                      <a:pt x="13635" y="93"/>
                    </a:lnTo>
                    <a:lnTo>
                      <a:pt x="13331" y="18"/>
                    </a:lnTo>
                    <a:lnTo>
                      <a:pt x="13117" y="18"/>
                    </a:lnTo>
                    <a:lnTo>
                      <a:pt x="12982" y="18"/>
                    </a:lnTo>
                    <a:lnTo>
                      <a:pt x="12858" y="130"/>
                    </a:lnTo>
                    <a:lnTo>
                      <a:pt x="12723" y="279"/>
                    </a:lnTo>
                    <a:lnTo>
                      <a:pt x="12622" y="446"/>
                    </a:lnTo>
                    <a:lnTo>
                      <a:pt x="12510" y="670"/>
                    </a:lnTo>
                    <a:lnTo>
                      <a:pt x="12419" y="912"/>
                    </a:lnTo>
                    <a:lnTo>
                      <a:pt x="12363" y="1210"/>
                    </a:lnTo>
                    <a:lnTo>
                      <a:pt x="12318" y="1526"/>
                    </a:lnTo>
                    <a:lnTo>
                      <a:pt x="12273" y="1843"/>
                    </a:lnTo>
                    <a:lnTo>
                      <a:pt x="12251" y="2215"/>
                    </a:lnTo>
                    <a:lnTo>
                      <a:pt x="12273" y="2532"/>
                    </a:lnTo>
                    <a:lnTo>
                      <a:pt x="12318" y="2886"/>
                    </a:lnTo>
                    <a:lnTo>
                      <a:pt x="12386" y="3240"/>
                    </a:lnTo>
                    <a:lnTo>
                      <a:pt x="12464" y="3556"/>
                    </a:lnTo>
                    <a:lnTo>
                      <a:pt x="12577" y="3891"/>
                    </a:lnTo>
                    <a:lnTo>
                      <a:pt x="12746" y="4171"/>
                    </a:lnTo>
                    <a:lnTo>
                      <a:pt x="12926" y="4487"/>
                    </a:lnTo>
                    <a:lnTo>
                      <a:pt x="13050" y="4860"/>
                    </a:lnTo>
                    <a:lnTo>
                      <a:pt x="13162" y="5251"/>
                    </a:lnTo>
                    <a:lnTo>
                      <a:pt x="13218" y="5604"/>
                    </a:lnTo>
                    <a:lnTo>
                      <a:pt x="13263" y="5995"/>
                    </a:lnTo>
                    <a:lnTo>
                      <a:pt x="13241" y="6386"/>
                    </a:lnTo>
                    <a:lnTo>
                      <a:pt x="13218" y="6740"/>
                    </a:lnTo>
                    <a:lnTo>
                      <a:pt x="13139" y="7094"/>
                    </a:lnTo>
                    <a:lnTo>
                      <a:pt x="13050" y="7429"/>
                    </a:lnTo>
                    <a:lnTo>
                      <a:pt x="12903" y="7746"/>
                    </a:lnTo>
                    <a:lnTo>
                      <a:pt x="12723" y="8025"/>
                    </a:lnTo>
                    <a:lnTo>
                      <a:pt x="12532" y="8286"/>
                    </a:lnTo>
                    <a:lnTo>
                      <a:pt x="12318" y="8491"/>
                    </a:lnTo>
                    <a:lnTo>
                      <a:pt x="12060" y="8677"/>
                    </a:lnTo>
                    <a:lnTo>
                      <a:pt x="11756" y="8788"/>
                    </a:lnTo>
                    <a:lnTo>
                      <a:pt x="11452" y="8826"/>
                    </a:lnTo>
                    <a:lnTo>
                      <a:pt x="11283" y="8826"/>
                    </a:lnTo>
                    <a:lnTo>
                      <a:pt x="11126" y="8826"/>
                    </a:lnTo>
                    <a:lnTo>
                      <a:pt x="11002" y="8788"/>
                    </a:lnTo>
                    <a:lnTo>
                      <a:pt x="10845" y="8714"/>
                    </a:lnTo>
                    <a:lnTo>
                      <a:pt x="10721" y="8640"/>
                    </a:lnTo>
                    <a:lnTo>
                      <a:pt x="10608" y="8565"/>
                    </a:lnTo>
                    <a:lnTo>
                      <a:pt x="10485" y="8453"/>
                    </a:lnTo>
                    <a:lnTo>
                      <a:pt x="10372" y="8323"/>
                    </a:lnTo>
                    <a:lnTo>
                      <a:pt x="10181" y="8062"/>
                    </a:lnTo>
                    <a:lnTo>
                      <a:pt x="10035" y="7746"/>
                    </a:lnTo>
                    <a:lnTo>
                      <a:pt x="9900" y="7392"/>
                    </a:lnTo>
                    <a:lnTo>
                      <a:pt x="9787" y="7001"/>
                    </a:lnTo>
                    <a:lnTo>
                      <a:pt x="9731" y="6610"/>
                    </a:lnTo>
                    <a:lnTo>
                      <a:pt x="9686" y="6219"/>
                    </a:lnTo>
                    <a:lnTo>
                      <a:pt x="9663" y="5772"/>
                    </a:lnTo>
                    <a:lnTo>
                      <a:pt x="9686" y="5381"/>
                    </a:lnTo>
                    <a:lnTo>
                      <a:pt x="9753" y="4990"/>
                    </a:lnTo>
                    <a:lnTo>
                      <a:pt x="9832" y="4636"/>
                    </a:lnTo>
                    <a:lnTo>
                      <a:pt x="9945" y="4320"/>
                    </a:lnTo>
                    <a:lnTo>
                      <a:pt x="10068" y="4022"/>
                    </a:lnTo>
                    <a:lnTo>
                      <a:pt x="10203" y="3817"/>
                    </a:lnTo>
                    <a:lnTo>
                      <a:pt x="10316" y="3593"/>
                    </a:lnTo>
                    <a:lnTo>
                      <a:pt x="10395" y="3351"/>
                    </a:lnTo>
                    <a:lnTo>
                      <a:pt x="10462" y="3109"/>
                    </a:lnTo>
                    <a:lnTo>
                      <a:pt x="10507" y="2848"/>
                    </a:lnTo>
                    <a:lnTo>
                      <a:pt x="10530" y="2606"/>
                    </a:lnTo>
                    <a:lnTo>
                      <a:pt x="10507" y="2346"/>
                    </a:lnTo>
                    <a:lnTo>
                      <a:pt x="10462" y="2141"/>
                    </a:lnTo>
                    <a:lnTo>
                      <a:pt x="10395" y="1880"/>
                    </a:lnTo>
                    <a:lnTo>
                      <a:pt x="10293" y="1638"/>
                    </a:lnTo>
                    <a:lnTo>
                      <a:pt x="10158" y="1415"/>
                    </a:lnTo>
                    <a:lnTo>
                      <a:pt x="9967" y="1210"/>
                    </a:lnTo>
                    <a:lnTo>
                      <a:pt x="9753" y="986"/>
                    </a:lnTo>
                    <a:lnTo>
                      <a:pt x="9495" y="819"/>
                    </a:lnTo>
                    <a:lnTo>
                      <a:pt x="9191" y="670"/>
                    </a:lnTo>
                    <a:lnTo>
                      <a:pt x="8842" y="521"/>
                    </a:lnTo>
                    <a:lnTo>
                      <a:pt x="8471" y="446"/>
                    </a:lnTo>
                    <a:lnTo>
                      <a:pt x="7998" y="428"/>
                    </a:lnTo>
                    <a:lnTo>
                      <a:pt x="7413" y="428"/>
                    </a:lnTo>
                    <a:lnTo>
                      <a:pt x="6817" y="446"/>
                    </a:lnTo>
                    <a:lnTo>
                      <a:pt x="6187" y="521"/>
                    </a:lnTo>
                    <a:lnTo>
                      <a:pt x="5602" y="633"/>
                    </a:lnTo>
                    <a:lnTo>
                      <a:pt x="5107" y="744"/>
                    </a:lnTo>
                    <a:lnTo>
                      <a:pt x="4725" y="856"/>
                    </a:lnTo>
                    <a:lnTo>
                      <a:pt x="4848" y="1564"/>
                    </a:lnTo>
                    <a:lnTo>
                      <a:pt x="5028" y="2495"/>
                    </a:lnTo>
                    <a:lnTo>
                      <a:pt x="5175" y="3556"/>
                    </a:lnTo>
                    <a:lnTo>
                      <a:pt x="5298" y="4673"/>
                    </a:lnTo>
                    <a:lnTo>
                      <a:pt x="5343" y="5213"/>
                    </a:lnTo>
                    <a:lnTo>
                      <a:pt x="5388" y="5753"/>
                    </a:lnTo>
                    <a:lnTo>
                      <a:pt x="5411" y="6275"/>
                    </a:lnTo>
                    <a:lnTo>
                      <a:pt x="5411" y="6740"/>
                    </a:lnTo>
                    <a:lnTo>
                      <a:pt x="5366" y="7168"/>
                    </a:lnTo>
                    <a:lnTo>
                      <a:pt x="5321" y="7541"/>
                    </a:lnTo>
                    <a:lnTo>
                      <a:pt x="5287" y="7708"/>
                    </a:lnTo>
                    <a:lnTo>
                      <a:pt x="5242" y="7857"/>
                    </a:lnTo>
                    <a:lnTo>
                      <a:pt x="5197" y="7969"/>
                    </a:lnTo>
                    <a:lnTo>
                      <a:pt x="5130" y="8062"/>
                    </a:lnTo>
                    <a:lnTo>
                      <a:pt x="5006" y="8248"/>
                    </a:lnTo>
                    <a:lnTo>
                      <a:pt x="4848" y="8397"/>
                    </a:lnTo>
                    <a:lnTo>
                      <a:pt x="4725" y="8528"/>
                    </a:lnTo>
                    <a:lnTo>
                      <a:pt x="4567" y="8640"/>
                    </a:lnTo>
                    <a:lnTo>
                      <a:pt x="4421" y="8714"/>
                    </a:lnTo>
                    <a:lnTo>
                      <a:pt x="4263" y="8751"/>
                    </a:lnTo>
                    <a:lnTo>
                      <a:pt x="4095" y="8788"/>
                    </a:lnTo>
                    <a:lnTo>
                      <a:pt x="3948" y="8788"/>
                    </a:lnTo>
                    <a:lnTo>
                      <a:pt x="3791" y="8751"/>
                    </a:lnTo>
                    <a:lnTo>
                      <a:pt x="3667" y="8714"/>
                    </a:lnTo>
                    <a:lnTo>
                      <a:pt x="3510" y="8677"/>
                    </a:lnTo>
                    <a:lnTo>
                      <a:pt x="3386" y="8602"/>
                    </a:lnTo>
                    <a:lnTo>
                      <a:pt x="3251" y="8491"/>
                    </a:lnTo>
                    <a:lnTo>
                      <a:pt x="3127" y="8360"/>
                    </a:lnTo>
                    <a:lnTo>
                      <a:pt x="3015" y="8248"/>
                    </a:lnTo>
                    <a:lnTo>
                      <a:pt x="2925" y="8062"/>
                    </a:lnTo>
                    <a:lnTo>
                      <a:pt x="2778" y="7857"/>
                    </a:lnTo>
                    <a:lnTo>
                      <a:pt x="2610" y="7671"/>
                    </a:lnTo>
                    <a:lnTo>
                      <a:pt x="2407" y="7541"/>
                    </a:lnTo>
                    <a:lnTo>
                      <a:pt x="2171" y="7466"/>
                    </a:lnTo>
                    <a:lnTo>
                      <a:pt x="1957" y="7429"/>
                    </a:lnTo>
                    <a:lnTo>
                      <a:pt x="1698" y="7429"/>
                    </a:lnTo>
                    <a:lnTo>
                      <a:pt x="1462" y="7466"/>
                    </a:lnTo>
                    <a:lnTo>
                      <a:pt x="1226" y="7559"/>
                    </a:lnTo>
                    <a:lnTo>
                      <a:pt x="989" y="7708"/>
                    </a:lnTo>
                    <a:lnTo>
                      <a:pt x="776" y="7932"/>
                    </a:lnTo>
                    <a:lnTo>
                      <a:pt x="551" y="8211"/>
                    </a:lnTo>
                    <a:lnTo>
                      <a:pt x="382" y="8528"/>
                    </a:lnTo>
                    <a:lnTo>
                      <a:pt x="315" y="8714"/>
                    </a:lnTo>
                    <a:lnTo>
                      <a:pt x="236" y="8919"/>
                    </a:lnTo>
                    <a:lnTo>
                      <a:pt x="191" y="9142"/>
                    </a:lnTo>
                    <a:lnTo>
                      <a:pt x="123" y="9347"/>
                    </a:lnTo>
                    <a:lnTo>
                      <a:pt x="78" y="9608"/>
                    </a:lnTo>
                    <a:lnTo>
                      <a:pt x="56" y="9887"/>
                    </a:lnTo>
                    <a:lnTo>
                      <a:pt x="33" y="10185"/>
                    </a:lnTo>
                    <a:lnTo>
                      <a:pt x="33" y="10464"/>
                    </a:lnTo>
                    <a:lnTo>
                      <a:pt x="33" y="10706"/>
                    </a:lnTo>
                    <a:lnTo>
                      <a:pt x="56" y="10967"/>
                    </a:lnTo>
                    <a:lnTo>
                      <a:pt x="78" y="11172"/>
                    </a:lnTo>
                    <a:lnTo>
                      <a:pt x="123" y="11395"/>
                    </a:lnTo>
                    <a:lnTo>
                      <a:pt x="168" y="11600"/>
                    </a:lnTo>
                    <a:lnTo>
                      <a:pt x="236" y="11786"/>
                    </a:lnTo>
                    <a:lnTo>
                      <a:pt x="292" y="11973"/>
                    </a:lnTo>
                    <a:lnTo>
                      <a:pt x="382" y="12140"/>
                    </a:lnTo>
                    <a:lnTo>
                      <a:pt x="540" y="12419"/>
                    </a:lnTo>
                    <a:lnTo>
                      <a:pt x="731" y="12680"/>
                    </a:lnTo>
                    <a:lnTo>
                      <a:pt x="944" y="12866"/>
                    </a:lnTo>
                    <a:lnTo>
                      <a:pt x="1158" y="12997"/>
                    </a:lnTo>
                    <a:lnTo>
                      <a:pt x="1395" y="13108"/>
                    </a:lnTo>
                    <a:lnTo>
                      <a:pt x="1608" y="13183"/>
                    </a:lnTo>
                    <a:lnTo>
                      <a:pt x="1856" y="13183"/>
                    </a:lnTo>
                    <a:lnTo>
                      <a:pt x="2070" y="13146"/>
                    </a:lnTo>
                    <a:lnTo>
                      <a:pt x="2261" y="13071"/>
                    </a:lnTo>
                    <a:lnTo>
                      <a:pt x="2430" y="12960"/>
                    </a:lnTo>
                    <a:lnTo>
                      <a:pt x="2587" y="12792"/>
                    </a:lnTo>
                    <a:lnTo>
                      <a:pt x="2688" y="12606"/>
                    </a:lnTo>
                    <a:lnTo>
                      <a:pt x="2801" y="12419"/>
                    </a:lnTo>
                    <a:lnTo>
                      <a:pt x="2925" y="12289"/>
                    </a:lnTo>
                    <a:lnTo>
                      <a:pt x="3082" y="12177"/>
                    </a:lnTo>
                    <a:lnTo>
                      <a:pt x="3228" y="12103"/>
                    </a:lnTo>
                    <a:lnTo>
                      <a:pt x="3408" y="12103"/>
                    </a:lnTo>
                    <a:lnTo>
                      <a:pt x="3577" y="12103"/>
                    </a:lnTo>
                    <a:lnTo>
                      <a:pt x="3723" y="12177"/>
                    </a:lnTo>
                    <a:lnTo>
                      <a:pt x="3903" y="12252"/>
                    </a:lnTo>
                    <a:lnTo>
                      <a:pt x="4072" y="12364"/>
                    </a:lnTo>
                    <a:lnTo>
                      <a:pt x="4230" y="12494"/>
                    </a:lnTo>
                    <a:lnTo>
                      <a:pt x="4353" y="12643"/>
                    </a:lnTo>
                    <a:lnTo>
                      <a:pt x="4488" y="12829"/>
                    </a:lnTo>
                    <a:lnTo>
                      <a:pt x="4567" y="13034"/>
                    </a:lnTo>
                    <a:lnTo>
                      <a:pt x="4657" y="13257"/>
                    </a:lnTo>
                    <a:lnTo>
                      <a:pt x="4702" y="13462"/>
                    </a:lnTo>
                    <a:lnTo>
                      <a:pt x="4725" y="13686"/>
                    </a:lnTo>
                    <a:lnTo>
                      <a:pt x="4702" y="14282"/>
                    </a:lnTo>
                    <a:lnTo>
                      <a:pt x="4657" y="15045"/>
                    </a:lnTo>
                    <a:lnTo>
                      <a:pt x="4612" y="15976"/>
                    </a:lnTo>
                    <a:lnTo>
                      <a:pt x="4590" y="16926"/>
                    </a:lnTo>
                    <a:lnTo>
                      <a:pt x="4567" y="17968"/>
                    </a:lnTo>
                    <a:lnTo>
                      <a:pt x="4567" y="19011"/>
                    </a:lnTo>
                    <a:lnTo>
                      <a:pt x="4590" y="19514"/>
                    </a:lnTo>
                    <a:lnTo>
                      <a:pt x="4612" y="19980"/>
                    </a:lnTo>
                    <a:lnTo>
                      <a:pt x="4657" y="20426"/>
                    </a:lnTo>
                    <a:lnTo>
                      <a:pt x="4725" y="20836"/>
                    </a:lnTo>
                    <a:lnTo>
                      <a:pt x="4848" y="20929"/>
                    </a:lnTo>
                    <a:lnTo>
                      <a:pt x="5040" y="21004"/>
                    </a:lnTo>
                    <a:lnTo>
                      <a:pt x="5265" y="21078"/>
                    </a:lnTo>
                    <a:lnTo>
                      <a:pt x="5478" y="21115"/>
                    </a:lnTo>
                    <a:lnTo>
                      <a:pt x="6041" y="21115"/>
                    </a:lnTo>
                    <a:lnTo>
                      <a:pt x="6637" y="21078"/>
                    </a:lnTo>
                    <a:lnTo>
                      <a:pt x="7312" y="21004"/>
                    </a:lnTo>
                    <a:lnTo>
                      <a:pt x="7998" y="20929"/>
                    </a:lnTo>
                    <a:lnTo>
                      <a:pt x="8696" y="20855"/>
                    </a:lnTo>
                    <a:lnTo>
                      <a:pt x="9360" y="20836"/>
                    </a:lnTo>
                    <a:close/>
                  </a:path>
                </a:pathLst>
              </a:custGeom>
              <a:solidFill>
                <a:srgbClr val="CCCC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none" lIns="0" tIns="36000" rIns="0" bIns="36000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GB" sz="1050" b="1" dirty="0" smtClean="0">
                    <a:solidFill>
                      <a:srgbClr val="002060"/>
                    </a:solidFill>
                  </a:rPr>
                  <a:t>AARC</a:t>
                </a:r>
                <a:endParaRPr lang="en-US" sz="1100" b="1" dirty="0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12" name="Puzzle4"/>
            <p:cNvSpPr>
              <a:spLocks noEditPoints="1" noChangeArrowheads="1"/>
            </p:cNvSpPr>
            <p:nvPr/>
          </p:nvSpPr>
          <p:spPr bwMode="auto">
            <a:xfrm>
              <a:off x="10543717" y="3477082"/>
              <a:ext cx="744794" cy="1223595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rgbClr val="D8EBB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1100" b="1" dirty="0" smtClean="0">
                  <a:solidFill>
                    <a:srgbClr val="002060"/>
                  </a:solidFill>
                </a:rPr>
                <a:t>SIRTFI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  <p:sp>
          <p:nvSpPr>
            <p:cNvPr id="15" name="Puzzle2"/>
            <p:cNvSpPr>
              <a:spLocks noEditPoints="1" noChangeArrowheads="1"/>
            </p:cNvSpPr>
            <p:nvPr/>
          </p:nvSpPr>
          <p:spPr bwMode="auto">
            <a:xfrm>
              <a:off x="9600219" y="3477082"/>
              <a:ext cx="1235302" cy="957083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solidFill>
              <a:srgbClr val="FFFFCC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1100" b="1" dirty="0" smtClean="0">
                  <a:solidFill>
                    <a:srgbClr val="002060"/>
                  </a:solidFill>
                </a:rPr>
                <a:t>. . .</a:t>
              </a:r>
              <a:endParaRPr lang="en-US" sz="11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22795" y="5995645"/>
            <a:ext cx="114553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6791C"/>
                </a:solidFill>
              </a:rPr>
              <a:t>and thanks to all AARC folk for their work – esp. Mikael Linden, Dave Kelsey, Martin </a:t>
            </a:r>
            <a:r>
              <a:rPr lang="en-US" sz="1600" dirty="0" err="1" smtClean="0">
                <a:solidFill>
                  <a:srgbClr val="F6791C"/>
                </a:solidFill>
              </a:rPr>
              <a:t>Haase</a:t>
            </a:r>
            <a:r>
              <a:rPr lang="en-US" sz="1600" dirty="0" smtClean="0">
                <a:solidFill>
                  <a:srgbClr val="F6791C"/>
                </a:solidFill>
              </a:rPr>
              <a:t>, Peter </a:t>
            </a:r>
            <a:r>
              <a:rPr lang="en-US" sz="1600" dirty="0" err="1" smtClean="0">
                <a:solidFill>
                  <a:srgbClr val="F6791C"/>
                </a:solidFill>
              </a:rPr>
              <a:t>Gietz</a:t>
            </a:r>
            <a:r>
              <a:rPr lang="en-US" sz="1600" dirty="0" smtClean="0">
                <a:solidFill>
                  <a:srgbClr val="F6791C"/>
                </a:solidFill>
              </a:rPr>
              <a:t>; and to Daniela P</a:t>
            </a:r>
            <a:r>
              <a:rPr lang="en-GB" sz="1600" dirty="0" err="1" smtClean="0">
                <a:solidFill>
                  <a:srgbClr val="F6791C"/>
                </a:solidFill>
              </a:rPr>
              <a:t>öhn</a:t>
            </a:r>
            <a:r>
              <a:rPr lang="en-US" sz="1600" dirty="0" smtClean="0">
                <a:solidFill>
                  <a:srgbClr val="F6791C"/>
                </a:solidFill>
              </a:rPr>
              <a:t> of LRZ/GN4</a:t>
            </a:r>
            <a:endParaRPr lang="en-US" sz="1600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62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5.Questions on audits</a:t>
            </a:r>
          </a:p>
          <a:p>
            <a:r>
              <a:rPr lang="en-US" dirty="0"/>
              <a:t>Is it enough for you that a Home </a:t>
            </a:r>
            <a:r>
              <a:rPr lang="en-US" dirty="0" err="1"/>
              <a:t>Organisation</a:t>
            </a:r>
            <a:r>
              <a:rPr lang="en-US" dirty="0"/>
              <a:t> self-asserts that it complies with a certain </a:t>
            </a:r>
            <a:r>
              <a:rPr lang="en-US" dirty="0" err="1"/>
              <a:t>LoA</a:t>
            </a:r>
            <a:r>
              <a:rPr lang="en-US" dirty="0"/>
              <a:t> level?</a:t>
            </a:r>
          </a:p>
          <a:p>
            <a:r>
              <a:rPr lang="en-US" dirty="0"/>
              <a:t>Should some external body have some enforcement rights (e.g. Home identity federation can remove “compliant” tag from the Home </a:t>
            </a:r>
            <a:r>
              <a:rPr lang="en-US" dirty="0" err="1"/>
              <a:t>Organisation</a:t>
            </a:r>
            <a:r>
              <a:rPr lang="en-US" dirty="0"/>
              <a:t> if there are doubts that a Home </a:t>
            </a:r>
            <a:r>
              <a:rPr lang="en-US" dirty="0" err="1"/>
              <a:t>Organisation</a:t>
            </a:r>
            <a:r>
              <a:rPr lang="en-US" dirty="0"/>
              <a:t> fails its </a:t>
            </a:r>
            <a:r>
              <a:rPr lang="en-US" dirty="0" err="1"/>
              <a:t>LoA</a:t>
            </a:r>
            <a:r>
              <a:rPr lang="en-US" dirty="0"/>
              <a:t> level)?</a:t>
            </a:r>
          </a:p>
          <a:p>
            <a:r>
              <a:rPr lang="en-US" dirty="0"/>
              <a:t>Are internal periodic self-assessments needed? Should these be reviewed (or open to review) by e.g. the Home identity federation or federation peers?</a:t>
            </a:r>
          </a:p>
          <a:p>
            <a:r>
              <a:rPr lang="en-US" dirty="0"/>
              <a:t>Are internal audits needed where the auditors are from an independent organization unit?</a:t>
            </a:r>
          </a:p>
          <a:p>
            <a:r>
              <a:rPr lang="en-US" dirty="0"/>
              <a:t>Are external audits needed? Are you willing to share their costs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 RP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05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6791C"/>
                </a:solidFill>
              </a:rPr>
              <a:t>More on </a:t>
            </a:r>
            <a:r>
              <a:rPr lang="en-US" b="1" dirty="0" err="1" smtClean="0">
                <a:solidFill>
                  <a:srgbClr val="F6791C"/>
                </a:solidFill>
              </a:rPr>
              <a:t>IdP</a:t>
            </a:r>
            <a:r>
              <a:rPr lang="en-US" b="1" dirty="0" smtClean="0">
                <a:solidFill>
                  <a:srgbClr val="F6791C"/>
                </a:solidFill>
              </a:rPr>
              <a:t> and Federation </a:t>
            </a:r>
            <a:r>
              <a:rPr lang="en-US" b="1" dirty="0" err="1" smtClean="0">
                <a:solidFill>
                  <a:srgbClr val="F6791C"/>
                </a:solidFill>
              </a:rPr>
              <a:t>LoA</a:t>
            </a:r>
            <a:r>
              <a:rPr lang="en-US" b="1" dirty="0" smtClean="0">
                <a:solidFill>
                  <a:srgbClr val="F6791C"/>
                </a:solidFill>
              </a:rPr>
              <a:t> capabilities …</a:t>
            </a:r>
            <a:endParaRPr lang="en-US" b="1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08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GB" dirty="0" smtClean="0"/>
              <a:t>davidg@nikhef.nl</a:t>
            </a:r>
            <a:endParaRPr lang="en-GB" dirty="0"/>
          </a:p>
          <a:p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22795" y="440878"/>
            <a:ext cx="53782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6791C"/>
                </a:solidFill>
              </a:rPr>
              <a:t>Thanks to all AARC folk whose slides and work I used in here – </a:t>
            </a:r>
            <a:br>
              <a:rPr lang="en-US" sz="1600" dirty="0" smtClean="0">
                <a:solidFill>
                  <a:srgbClr val="F6791C"/>
                </a:solidFill>
              </a:rPr>
            </a:br>
            <a:r>
              <a:rPr lang="en-US" sz="1600" dirty="0" smtClean="0">
                <a:solidFill>
                  <a:srgbClr val="F6791C"/>
                </a:solidFill>
              </a:rPr>
              <a:t>esp. Mikael Linden, Dave Kelsey, Martin </a:t>
            </a:r>
            <a:r>
              <a:rPr lang="en-US" sz="1600" dirty="0" err="1" smtClean="0">
                <a:solidFill>
                  <a:srgbClr val="F6791C"/>
                </a:solidFill>
              </a:rPr>
              <a:t>Haase</a:t>
            </a:r>
            <a:r>
              <a:rPr lang="en-US" sz="1600" dirty="0" smtClean="0">
                <a:solidFill>
                  <a:srgbClr val="F6791C"/>
                </a:solidFill>
              </a:rPr>
              <a:t>, Peter </a:t>
            </a:r>
            <a:r>
              <a:rPr lang="en-US" sz="1600" dirty="0" err="1" smtClean="0">
                <a:solidFill>
                  <a:srgbClr val="F6791C"/>
                </a:solidFill>
              </a:rPr>
              <a:t>Gietz</a:t>
            </a:r>
            <a:r>
              <a:rPr lang="en-US" sz="1600" dirty="0" smtClean="0">
                <a:solidFill>
                  <a:srgbClr val="F6791C"/>
                </a:solidFill>
              </a:rPr>
              <a:t/>
            </a:r>
            <a:br>
              <a:rPr lang="en-US" sz="1600" dirty="0" smtClean="0">
                <a:solidFill>
                  <a:srgbClr val="F6791C"/>
                </a:solidFill>
              </a:rPr>
            </a:br>
            <a:r>
              <a:rPr lang="en-US" sz="1600" dirty="0" smtClean="0">
                <a:solidFill>
                  <a:srgbClr val="F6791C"/>
                </a:solidFill>
              </a:rPr>
              <a:t>and to Daniela P</a:t>
            </a:r>
            <a:r>
              <a:rPr lang="en-GB" sz="1600" dirty="0" err="1" smtClean="0">
                <a:solidFill>
                  <a:srgbClr val="F6791C"/>
                </a:solidFill>
              </a:rPr>
              <a:t>öhn</a:t>
            </a:r>
            <a:r>
              <a:rPr lang="en-US" sz="1600" dirty="0" smtClean="0">
                <a:solidFill>
                  <a:srgbClr val="F6791C"/>
                </a:solidFill>
              </a:rPr>
              <a:t> of LRZ/GN4</a:t>
            </a:r>
            <a:endParaRPr lang="en-US" sz="1600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1" y="1439332"/>
            <a:ext cx="11566523" cy="51842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Plenty of </a:t>
            </a:r>
            <a:r>
              <a:rPr lang="en-US" b="1" dirty="0" smtClean="0"/>
              <a:t>definitions </a:t>
            </a:r>
            <a:r>
              <a:rPr lang="en-US" b="1" dirty="0" smtClean="0"/>
              <a:t>in commercial/</a:t>
            </a:r>
            <a:r>
              <a:rPr lang="en-US" b="1" dirty="0" err="1" smtClean="0"/>
              <a:t>gov</a:t>
            </a:r>
            <a:r>
              <a:rPr lang="en-US" b="1" dirty="0" smtClean="0"/>
              <a:t> space for identity providers</a:t>
            </a:r>
          </a:p>
          <a:p>
            <a:r>
              <a:rPr lang="en-US" dirty="0" smtClean="0"/>
              <a:t>NIST</a:t>
            </a:r>
          </a:p>
          <a:p>
            <a:r>
              <a:rPr lang="en-US" dirty="0" err="1" smtClean="0"/>
              <a:t>Kantara</a:t>
            </a:r>
            <a:endParaRPr lang="en-US" dirty="0" smtClean="0"/>
          </a:p>
          <a:p>
            <a:r>
              <a:rPr lang="en-US" dirty="0" err="1" smtClean="0"/>
              <a:t>eIDAS</a:t>
            </a:r>
            <a:r>
              <a:rPr lang="en-US" dirty="0" smtClean="0"/>
              <a:t> </a:t>
            </a:r>
            <a:r>
              <a:rPr lang="en-US" dirty="0" smtClean="0"/>
              <a:t>(version now endorsed by EC comitology)</a:t>
            </a:r>
            <a:endParaRPr lang="en-US" dirty="0"/>
          </a:p>
          <a:p>
            <a:r>
              <a:rPr lang="en-US" dirty="0" err="1" smtClean="0"/>
              <a:t>VoT</a:t>
            </a:r>
            <a:r>
              <a:rPr lang="en-US" dirty="0" smtClean="0"/>
              <a:t> (new draft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tools.ietf.org/html/draft-richer-vectors-of-trust-01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…</a:t>
            </a:r>
            <a:endParaRPr lang="en-US" b="1" dirty="0" smtClean="0">
              <a:solidFill>
                <a:srgbClr val="F6791C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6791C"/>
                </a:solidFill>
              </a:rPr>
              <a:t>In our R&amp;E </a:t>
            </a:r>
            <a:r>
              <a:rPr lang="en-US" b="1" dirty="0" smtClean="0">
                <a:solidFill>
                  <a:srgbClr val="F6791C"/>
                </a:solidFill>
              </a:rPr>
              <a:t>community</a:t>
            </a:r>
          </a:p>
          <a:p>
            <a:r>
              <a:rPr lang="en-US" dirty="0" smtClean="0"/>
              <a:t>Several (many) federation </a:t>
            </a:r>
            <a:r>
              <a:rPr lang="en-US" dirty="0" smtClean="0"/>
              <a:t>“identity management practice statements</a:t>
            </a:r>
            <a:r>
              <a:rPr lang="en-US" dirty="0" smtClean="0"/>
              <a:t>” + re-use of some of above</a:t>
            </a:r>
          </a:p>
          <a:p>
            <a:r>
              <a:rPr lang="en-US" dirty="0" smtClean="0"/>
              <a:t>e-Infrastructures trust: IGTF </a:t>
            </a:r>
            <a:r>
              <a:rPr lang="en-US" dirty="0" err="1" smtClean="0"/>
              <a:t>Generalised</a:t>
            </a:r>
            <a:r>
              <a:rPr lang="en-US" dirty="0" smtClean="0"/>
              <a:t> </a:t>
            </a:r>
            <a:r>
              <a:rPr lang="en-US" dirty="0" err="1" smtClean="0"/>
              <a:t>LoA</a:t>
            </a:r>
            <a:r>
              <a:rPr lang="en-US" dirty="0" smtClean="0"/>
              <a:t>* (with some ‘differentiated responsibilitie</a:t>
            </a:r>
            <a:r>
              <a:rPr lang="en-US" dirty="0" smtClean="0"/>
              <a:t>s’</a:t>
            </a:r>
            <a:r>
              <a:rPr lang="en-US" dirty="0" smtClean="0"/>
              <a:t>)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plus many community </a:t>
            </a:r>
            <a:r>
              <a:rPr lang="en-US" dirty="0"/>
              <a:t>and national ones, see </a:t>
            </a:r>
            <a:r>
              <a:rPr lang="en-US" dirty="0">
                <a:hlinkClick r:id="rId3"/>
              </a:rPr>
              <a:t>https://www.iana.org/assignments/loa-profiles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sz="1200" i="1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PS: also </a:t>
            </a:r>
            <a:r>
              <a:rPr lang="en-US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Entity Categories (“R&amp;S”) and </a:t>
            </a:r>
            <a:r>
              <a:rPr lang="en-US" i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GEANT DP </a:t>
            </a:r>
            <a:r>
              <a:rPr lang="en-US" i="1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CoCo</a:t>
            </a:r>
            <a:r>
              <a:rPr lang="en-US" i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are akin to </a:t>
            </a:r>
            <a:r>
              <a:rPr lang="en-US" i="1" dirty="0" err="1">
                <a:solidFill>
                  <a:schemeClr val="accent5">
                    <a:lumMod val="40000"/>
                    <a:lumOff val="60000"/>
                  </a:schemeClr>
                </a:solidFill>
              </a:rPr>
              <a:t>LoA</a:t>
            </a:r>
            <a:r>
              <a:rPr lang="en-US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definitions</a:t>
            </a:r>
            <a:r>
              <a:rPr lang="en-US" i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– but then ‘reversed’ to apply (mostly) to service providers</a:t>
            </a:r>
            <a:endParaRPr lang="en-US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	Assurance Level Landscape &amp; activities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305925" y="6438900"/>
            <a:ext cx="2247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6791C"/>
                </a:solidFill>
              </a:rPr>
              <a:t>* www.igtf.net/ap/loa</a:t>
            </a:r>
            <a:endParaRPr lang="en-US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54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2" y="1439334"/>
            <a:ext cx="10909300" cy="500562"/>
          </a:xfrm>
        </p:spPr>
        <p:txBody>
          <a:bodyPr/>
          <a:lstStyle/>
          <a:p>
            <a:r>
              <a:rPr lang="en-US" dirty="0" smtClean="0"/>
              <a:t>‘</a:t>
            </a:r>
            <a:r>
              <a:rPr lang="en-US" dirty="0" err="1" smtClean="0"/>
              <a:t>YALoAD</a:t>
            </a:r>
            <a:r>
              <a:rPr lang="en-US" dirty="0" smtClean="0"/>
              <a:t>’ - like </a:t>
            </a:r>
            <a:r>
              <a:rPr lang="en-US" dirty="0" smtClean="0"/>
              <a:t>NIST and </a:t>
            </a:r>
            <a:r>
              <a:rPr lang="en-US" dirty="0" err="1" smtClean="0"/>
              <a:t>Kantara</a:t>
            </a:r>
            <a:r>
              <a:rPr lang="en-US" dirty="0" smtClean="0"/>
              <a:t> mix of vetting assurance and authenticator qualities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eIDAS</a:t>
            </a:r>
            <a:r>
              <a:rPr lang="en-US" dirty="0" smtClean="0"/>
              <a:t> draft as of June 24</a:t>
            </a:r>
            <a:r>
              <a:rPr lang="en-US" baseline="30000" dirty="0" smtClean="0"/>
              <a:t>th</a:t>
            </a:r>
            <a:r>
              <a:rPr lang="en-US" dirty="0" smtClean="0"/>
              <a:t> at CMTD(2015)0720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718" y="6144427"/>
            <a:ext cx="1206666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See </a:t>
            </a:r>
            <a:r>
              <a:rPr lang="en-US" sz="1300" dirty="0">
                <a:hlinkClick r:id="rId2"/>
              </a:rPr>
              <a:t>http://</a:t>
            </a:r>
            <a:r>
              <a:rPr lang="en-US" sz="1300" dirty="0" smtClean="0">
                <a:hlinkClick r:id="rId2"/>
              </a:rPr>
              <a:t>ec.europa.eu/transparency/regcomitology/index.cfm?do=search.documentdetail&amp;jl9SmYIxaiPrPBeTK5Qyrmy+JAT8XSUYZ4c3fEwWtPjVqHZGdIwy2rS97ztb5t8b</a:t>
            </a:r>
            <a:r>
              <a:rPr lang="en-US" sz="1300" dirty="0" smtClean="0"/>
              <a:t> </a:t>
            </a:r>
            <a:endParaRPr lang="en-US" sz="1300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5853115"/>
              </p:ext>
            </p:extLst>
          </p:nvPr>
        </p:nvGraphicFramePr>
        <p:xfrm>
          <a:off x="588511" y="2033663"/>
          <a:ext cx="10739652" cy="399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4913"/>
                <a:gridCol w="2965261"/>
                <a:gridCol w="2524836"/>
                <a:gridCol w="2564642"/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eIDAS</a:t>
                      </a:r>
                      <a:r>
                        <a:rPr lang="fi-FI" dirty="0" smtClean="0"/>
                        <a:t> </a:t>
                      </a:r>
                      <a:r>
                        <a:rPr lang="fi-FI" dirty="0" err="1" smtClean="0"/>
                        <a:t>LoA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LoA</a:t>
                      </a:r>
                      <a:r>
                        <a:rPr lang="fi-FI" dirty="0" smtClean="0"/>
                        <a:t>=</a:t>
                      </a:r>
                      <a:r>
                        <a:rPr lang="fi-FI" dirty="0" err="1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LoA</a:t>
                      </a:r>
                      <a:r>
                        <a:rPr lang="fi-FI" dirty="0" smtClean="0"/>
                        <a:t>=</a:t>
                      </a:r>
                      <a:r>
                        <a:rPr lang="fi-FI" dirty="0" err="1" smtClean="0"/>
                        <a:t>substantial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LoA</a:t>
                      </a:r>
                      <a:r>
                        <a:rPr lang="fi-FI" dirty="0" smtClean="0"/>
                        <a:t>=</a:t>
                      </a:r>
                      <a:r>
                        <a:rPr lang="fi-FI" dirty="0" err="1" smtClean="0"/>
                        <a:t>high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Application and </a:t>
                      </a:r>
                      <a:r>
                        <a:rPr lang="fi-FI" dirty="0" err="1" smtClean="0"/>
                        <a:t>registration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Applicant</a:t>
                      </a:r>
                      <a:r>
                        <a:rPr lang="fi-FI" dirty="0" smtClean="0"/>
                        <a:t> </a:t>
                      </a:r>
                      <a:r>
                        <a:rPr lang="fi-FI" dirty="0" err="1" smtClean="0"/>
                        <a:t>aware</a:t>
                      </a:r>
                      <a:r>
                        <a:rPr lang="fi-FI" dirty="0" smtClean="0"/>
                        <a:t> of </a:t>
                      </a:r>
                      <a:r>
                        <a:rPr lang="fi-FI" dirty="0" err="1" smtClean="0"/>
                        <a:t>terms</a:t>
                      </a:r>
                      <a:r>
                        <a:rPr lang="fi-FI" dirty="0" smtClean="0"/>
                        <a:t>, </a:t>
                      </a:r>
                      <a:r>
                        <a:rPr lang="fi-FI" dirty="0" err="1" smtClean="0"/>
                        <a:t>security</a:t>
                      </a:r>
                      <a:r>
                        <a:rPr lang="fi-FI" dirty="0" smtClean="0"/>
                        <a:t> </a:t>
                      </a:r>
                      <a:r>
                        <a:rPr lang="fi-FI" dirty="0" err="1" smtClean="0"/>
                        <a:t>precautions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baseline="0" dirty="0" err="1" smtClean="0"/>
                        <a:t>etc</a:t>
                      </a:r>
                      <a:r>
                        <a:rPr lang="fi-FI" baseline="0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&lt;-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baseline="0" dirty="0" err="1" smtClean="0"/>
                        <a:t>same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&lt;-</a:t>
                      </a:r>
                      <a:r>
                        <a:rPr lang="fi-FI" dirty="0" err="1" smtClean="0"/>
                        <a:t>same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ID </a:t>
                      </a:r>
                      <a:r>
                        <a:rPr lang="fi-FI" dirty="0" err="1" smtClean="0"/>
                        <a:t>proofing</a:t>
                      </a:r>
                      <a:r>
                        <a:rPr lang="fi-FI" dirty="0" smtClean="0"/>
                        <a:t> and </a:t>
                      </a:r>
                      <a:r>
                        <a:rPr lang="fi-FI" dirty="0" err="1" smtClean="0"/>
                        <a:t>verification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Delivery to home </a:t>
                      </a:r>
                      <a:r>
                        <a:rPr lang="fi-FI" dirty="0" err="1" smtClean="0"/>
                        <a:t>address</a:t>
                      </a:r>
                      <a:r>
                        <a:rPr lang="fi-FI" dirty="0" smtClean="0"/>
                        <a:t>, </a:t>
                      </a:r>
                      <a:r>
                        <a:rPr lang="fi-FI" dirty="0" err="1" smtClean="0"/>
                        <a:t>exists</a:t>
                      </a:r>
                      <a:r>
                        <a:rPr lang="fi-FI" dirty="0" smtClean="0"/>
                        <a:t> in </a:t>
                      </a:r>
                      <a:r>
                        <a:rPr lang="fi-FI" dirty="0" err="1" smtClean="0"/>
                        <a:t>authorative</a:t>
                      </a:r>
                      <a:r>
                        <a:rPr lang="fi-FI" dirty="0" smtClean="0"/>
                        <a:t> </a:t>
                      </a:r>
                      <a:r>
                        <a:rPr lang="fi-FI" dirty="0" err="1" smtClean="0"/>
                        <a:t>registry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Perform</a:t>
                      </a:r>
                      <a:r>
                        <a:rPr lang="fi-FI" dirty="0" smtClean="0"/>
                        <a:t> a </a:t>
                      </a:r>
                      <a:r>
                        <a:rPr lang="fi-FI" dirty="0" err="1" smtClean="0"/>
                        <a:t>bank</a:t>
                      </a:r>
                      <a:r>
                        <a:rPr lang="fi-FI" dirty="0" smtClean="0"/>
                        <a:t> </a:t>
                      </a:r>
                      <a:r>
                        <a:rPr lang="fi-FI" dirty="0" err="1" smtClean="0"/>
                        <a:t>transaction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baseline="0" dirty="0" err="1" smtClean="0"/>
                        <a:t>etc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PhotoID</a:t>
                      </a:r>
                      <a:r>
                        <a:rPr lang="fi-FI" baseline="0" dirty="0" smtClean="0"/>
                        <a:t> f</a:t>
                      </a:r>
                      <a:r>
                        <a:rPr lang="fi-FI" dirty="0" smtClean="0"/>
                        <a:t>ace2face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AuthN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baseline="0" dirty="0" err="1" smtClean="0"/>
                        <a:t>means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Password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 </a:t>
                      </a:r>
                      <a:r>
                        <a:rPr lang="fi-FI" dirty="0" err="1" smtClean="0"/>
                        <a:t>factor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 </a:t>
                      </a:r>
                      <a:r>
                        <a:rPr lang="fi-FI" dirty="0" err="1" smtClean="0"/>
                        <a:t>factor</a:t>
                      </a:r>
                      <a:r>
                        <a:rPr lang="fi-FI" baseline="0" dirty="0" smtClean="0"/>
                        <a:t> + HSM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Issuance</a:t>
                      </a:r>
                      <a:r>
                        <a:rPr lang="fi-FI" dirty="0" smtClean="0"/>
                        <a:t>, </a:t>
                      </a:r>
                      <a:r>
                        <a:rPr lang="fi-FI" dirty="0" err="1" smtClean="0"/>
                        <a:t>delivery</a:t>
                      </a:r>
                      <a:r>
                        <a:rPr lang="fi-FI" dirty="0" smtClean="0"/>
                        <a:t>, </a:t>
                      </a:r>
                      <a:r>
                        <a:rPr lang="fi-FI" dirty="0" err="1" smtClean="0"/>
                        <a:t>activation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Secure </a:t>
                      </a:r>
                      <a:r>
                        <a:rPr lang="fi-FI" dirty="0" err="1" smtClean="0"/>
                        <a:t>delivery</a:t>
                      </a:r>
                      <a:r>
                        <a:rPr lang="fi-FI" dirty="0" smtClean="0"/>
                        <a:t> (</a:t>
                      </a:r>
                      <a:r>
                        <a:rPr lang="fi-FI" dirty="0" err="1" smtClean="0"/>
                        <a:t>Registered</a:t>
                      </a:r>
                      <a:r>
                        <a:rPr lang="fi-FI" dirty="0" smtClean="0"/>
                        <a:t> </a:t>
                      </a:r>
                      <a:r>
                        <a:rPr lang="fi-FI" dirty="0" err="1" smtClean="0"/>
                        <a:t>mail</a:t>
                      </a:r>
                      <a:r>
                        <a:rPr lang="fi-FI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Secure </a:t>
                      </a:r>
                      <a:r>
                        <a:rPr lang="fi-FI" dirty="0" err="1" smtClean="0"/>
                        <a:t>delivery</a:t>
                      </a:r>
                      <a:r>
                        <a:rPr lang="fi-FI" dirty="0" smtClean="0"/>
                        <a:t> +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baseline="0" dirty="0" err="1" smtClean="0"/>
                        <a:t>activation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Suspension, </a:t>
                      </a:r>
                      <a:r>
                        <a:rPr lang="fi-FI" dirty="0" err="1" smtClean="0"/>
                        <a:t>revocation</a:t>
                      </a:r>
                      <a:r>
                        <a:rPr lang="fi-FI" dirty="0" smtClean="0"/>
                        <a:t>, </a:t>
                      </a:r>
                      <a:r>
                        <a:rPr lang="fi-FI" dirty="0" err="1" smtClean="0"/>
                        <a:t>reactivation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Timely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baseline="0" dirty="0" err="1" smtClean="0"/>
                        <a:t>by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baseline="0" dirty="0" err="1" smtClean="0"/>
                        <a:t>authorised</a:t>
                      </a:r>
                      <a:r>
                        <a:rPr lang="fi-FI" baseline="0" dirty="0" smtClean="0"/>
                        <a:t> person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&lt;-</a:t>
                      </a:r>
                      <a:r>
                        <a:rPr lang="fi-FI" dirty="0" err="1" smtClean="0"/>
                        <a:t>same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&lt;-</a:t>
                      </a:r>
                      <a:r>
                        <a:rPr lang="fi-FI" dirty="0" err="1" smtClean="0"/>
                        <a:t>same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Reneval</a:t>
                      </a:r>
                      <a:r>
                        <a:rPr lang="fi-FI" dirty="0" smtClean="0"/>
                        <a:t>, </a:t>
                      </a:r>
                      <a:r>
                        <a:rPr lang="fi-FI" dirty="0" err="1" smtClean="0"/>
                        <a:t>replacement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As </a:t>
                      </a:r>
                      <a:r>
                        <a:rPr lang="fi-FI" dirty="0" err="1" smtClean="0"/>
                        <a:t>initial</a:t>
                      </a:r>
                      <a:r>
                        <a:rPr lang="fi-FI" dirty="0" smtClean="0"/>
                        <a:t> </a:t>
                      </a:r>
                      <a:r>
                        <a:rPr lang="fi-FI" dirty="0" err="1" smtClean="0"/>
                        <a:t>delivery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&lt;-</a:t>
                      </a:r>
                      <a:r>
                        <a:rPr lang="fi-FI" dirty="0" err="1" smtClean="0"/>
                        <a:t>same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&lt;-</a:t>
                      </a:r>
                      <a:r>
                        <a:rPr lang="fi-FI" dirty="0" err="1" smtClean="0"/>
                        <a:t>same</a:t>
                      </a:r>
                      <a:r>
                        <a:rPr lang="fi-FI" dirty="0" smtClean="0"/>
                        <a:t> + </a:t>
                      </a:r>
                      <a:r>
                        <a:rPr lang="fi-FI" dirty="0" err="1" smtClean="0"/>
                        <a:t>verification</a:t>
                      </a:r>
                      <a:r>
                        <a:rPr lang="fi-FI" dirty="0" smtClean="0"/>
                        <a:t> </a:t>
                      </a:r>
                      <a:r>
                        <a:rPr lang="fi-FI" dirty="0" err="1" smtClean="0"/>
                        <a:t>from</a:t>
                      </a:r>
                      <a:r>
                        <a:rPr lang="fi-FI" dirty="0" smtClean="0"/>
                        <a:t> </a:t>
                      </a:r>
                      <a:r>
                        <a:rPr lang="fi-FI" dirty="0" err="1" smtClean="0"/>
                        <a:t>authorative</a:t>
                      </a:r>
                      <a:r>
                        <a:rPr lang="fi-FI" dirty="0" smtClean="0"/>
                        <a:t> </a:t>
                      </a:r>
                      <a:r>
                        <a:rPr lang="fi-FI" dirty="0" err="1" smtClean="0"/>
                        <a:t>registry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Authentication</a:t>
                      </a:r>
                      <a:r>
                        <a:rPr lang="fi-FI" dirty="0" smtClean="0"/>
                        <a:t> </a:t>
                      </a:r>
                      <a:r>
                        <a:rPr lang="fi-FI" dirty="0" err="1" smtClean="0"/>
                        <a:t>mechanism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Protection</a:t>
                      </a:r>
                      <a:r>
                        <a:rPr lang="fi-FI" dirty="0" smtClean="0"/>
                        <a:t> </a:t>
                      </a:r>
                      <a:r>
                        <a:rPr lang="fi-FI" dirty="0" err="1" smtClean="0"/>
                        <a:t>against</a:t>
                      </a:r>
                      <a:r>
                        <a:rPr lang="fi-FI" dirty="0" smtClean="0"/>
                        <a:t> </a:t>
                      </a:r>
                      <a:r>
                        <a:rPr lang="fi-FI" dirty="0" err="1" smtClean="0"/>
                        <a:t>guessing</a:t>
                      </a:r>
                      <a:r>
                        <a:rPr lang="fi-FI" dirty="0" smtClean="0"/>
                        <a:t>,</a:t>
                      </a:r>
                      <a:r>
                        <a:rPr lang="fi-FI" baseline="0" dirty="0" smtClean="0"/>
                        <a:t> etc.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Dynamic</a:t>
                      </a:r>
                      <a:r>
                        <a:rPr lang="fi-FI" dirty="0" smtClean="0"/>
                        <a:t> </a:t>
                      </a:r>
                      <a:r>
                        <a:rPr lang="fi-FI" dirty="0" err="1" smtClean="0"/>
                        <a:t>authentication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PKI…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Management,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baseline="0" dirty="0" err="1" smtClean="0"/>
                        <a:t>information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baseline="0" dirty="0" err="1" smtClean="0"/>
                        <a:t>security</a:t>
                      </a:r>
                      <a:r>
                        <a:rPr lang="fi-FI" baseline="0" dirty="0" smtClean="0"/>
                        <a:t>, </a:t>
                      </a:r>
                      <a:r>
                        <a:rPr lang="fi-FI" baseline="0" dirty="0" err="1" smtClean="0"/>
                        <a:t>audits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35455" y="5742774"/>
            <a:ext cx="21777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3F5E"/>
                </a:solidFill>
              </a:rPr>
              <a:t>Summary by Mikael Linden, CSC</a:t>
            </a:r>
            <a:endParaRPr lang="en-US" sz="1200" dirty="0">
              <a:solidFill>
                <a:srgbClr val="003F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46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Core </a:t>
            </a:r>
            <a:r>
              <a:rPr lang="en-US" dirty="0" smtClean="0"/>
              <a:t>Components*</a:t>
            </a:r>
            <a:endParaRPr lang="en-US" dirty="0"/>
          </a:p>
          <a:p>
            <a:r>
              <a:rPr lang="en-US" dirty="0" smtClean="0"/>
              <a:t>2.1</a:t>
            </a:r>
            <a:r>
              <a:rPr lang="en-US" dirty="0"/>
              <a:t>.  Identity Proofing </a:t>
            </a:r>
            <a:endParaRPr lang="en-US" dirty="0" smtClean="0"/>
          </a:p>
          <a:p>
            <a:r>
              <a:rPr lang="en-US" dirty="0" smtClean="0"/>
              <a:t>2.2</a:t>
            </a:r>
            <a:r>
              <a:rPr lang="en-US" dirty="0"/>
              <a:t>.  Primary Credential Usage  </a:t>
            </a:r>
            <a:endParaRPr lang="en-US" dirty="0" smtClean="0"/>
          </a:p>
          <a:p>
            <a:r>
              <a:rPr lang="en-US" dirty="0" smtClean="0"/>
              <a:t>2.3</a:t>
            </a:r>
            <a:r>
              <a:rPr lang="en-US" dirty="0"/>
              <a:t>.  Primary Credential Management </a:t>
            </a:r>
            <a:endParaRPr lang="en-US" dirty="0" smtClean="0"/>
          </a:p>
          <a:p>
            <a:r>
              <a:rPr lang="en-US" dirty="0" smtClean="0"/>
              <a:t>2.4</a:t>
            </a:r>
            <a:r>
              <a:rPr lang="en-US" dirty="0"/>
              <a:t>.  Assertion </a:t>
            </a:r>
            <a:r>
              <a:rPr lang="en-US" dirty="0" smtClean="0"/>
              <a:t>Presentation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“For example, the vector value "P1.C3.A2" translates to pseudonymous, proof of shared key, signed back-channel verified token in the context of this specification's </a:t>
            </a:r>
            <a:r>
              <a:rPr lang="en-US" dirty="0" smtClean="0"/>
              <a:t>definitions”</a:t>
            </a:r>
          </a:p>
          <a:p>
            <a:pPr marL="0" indent="0">
              <a:buNone/>
            </a:pPr>
            <a:r>
              <a:rPr lang="en-US" dirty="0"/>
              <a:t>In SAML a </a:t>
            </a:r>
            <a:r>
              <a:rPr lang="en-US" dirty="0" err="1"/>
              <a:t>VoT</a:t>
            </a:r>
            <a:r>
              <a:rPr lang="en-US" dirty="0"/>
              <a:t> vector is communicated as an </a:t>
            </a:r>
            <a:r>
              <a:rPr lang="en-US" dirty="0" err="1" smtClean="0"/>
              <a:t>AuthenticationContextClassRef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OpenID</a:t>
            </a:r>
            <a:r>
              <a:rPr lang="en-US" dirty="0"/>
              <a:t> </a:t>
            </a:r>
            <a:r>
              <a:rPr lang="en-US" dirty="0" smtClean="0"/>
              <a:t>Connect JSON: </a:t>
            </a:r>
            <a:r>
              <a:rPr lang="en-US" dirty="0"/>
              <a:t>“{ "</a:t>
            </a:r>
            <a:r>
              <a:rPr lang="en-US" dirty="0" err="1"/>
              <a:t>vtr</a:t>
            </a:r>
            <a:r>
              <a:rPr lang="en-US" dirty="0"/>
              <a:t>": ["P1.C2.C3.A2", "C5.A2"] </a:t>
            </a:r>
            <a:r>
              <a:rPr lang="en-US" dirty="0" smtClean="0"/>
              <a:t>}”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IETF </a:t>
            </a:r>
            <a:r>
              <a:rPr lang="en-US" dirty="0" err="1" smtClean="0"/>
              <a:t>VoT</a:t>
            </a:r>
            <a:r>
              <a:rPr lang="en-US" dirty="0" smtClean="0"/>
              <a:t> </a:t>
            </a:r>
            <a:r>
              <a:rPr lang="en-US" dirty="0" smtClean="0"/>
              <a:t>Vectors of Trust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286625" y="6438900"/>
            <a:ext cx="4307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6791C"/>
                </a:solidFill>
              </a:rPr>
              <a:t>* https://www.ietf.org/mailman/listinfo/vot</a:t>
            </a:r>
          </a:p>
        </p:txBody>
      </p:sp>
    </p:spTree>
    <p:extLst>
      <p:ext uri="{BB962C8B-B14F-4D97-AF65-F5344CB8AC3E}">
        <p14:creationId xmlns:p14="http://schemas.microsoft.com/office/powerpoint/2010/main" val="370875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1" y="1439333"/>
            <a:ext cx="11160687" cy="47376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What do relying parties need, and what can IdPs provide?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R&amp;E federations and their IdPs looking at the ‘service aspect’ of </a:t>
            </a:r>
            <a:r>
              <a:rPr lang="en-US" b="1" dirty="0"/>
              <a:t>providing</a:t>
            </a:r>
            <a:r>
              <a:rPr lang="en-US" dirty="0"/>
              <a:t> </a:t>
            </a:r>
            <a:r>
              <a:rPr lang="en-US" dirty="0" smtClean="0"/>
              <a:t>assurance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wiki.geant.org/display/gn41sa5/1.4+Service+Aspects+of+Assurance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AARC (through surveys and FIM4R) looking at immediate and longer-term </a:t>
            </a:r>
            <a:r>
              <a:rPr lang="en-US" b="1" dirty="0" smtClean="0"/>
              <a:t>need</a:t>
            </a:r>
            <a:r>
              <a:rPr lang="en-US" dirty="0" smtClean="0"/>
              <a:t> by SPs and RPs </a:t>
            </a:r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wiki.geant.org/display/AARC/LoA+survey+for+SP+communities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One important challenge </a:t>
            </a:r>
            <a:r>
              <a:rPr lang="en-US" dirty="0" smtClean="0"/>
              <a:t>is cost of operation, and who bears this cost</a:t>
            </a:r>
          </a:p>
          <a:p>
            <a:pPr lvl="1"/>
            <a:r>
              <a:rPr lang="en-US" dirty="0" smtClean="0"/>
              <a:t>In some frameworks this </a:t>
            </a:r>
            <a:r>
              <a:rPr lang="en-US" dirty="0" smtClean="0"/>
              <a:t>has been partially side-stepped because of close coordination </a:t>
            </a:r>
            <a:r>
              <a:rPr lang="en-US" dirty="0" smtClean="0"/>
              <a:t>or </a:t>
            </a:r>
            <a:r>
              <a:rPr lang="en-US" dirty="0" smtClean="0"/>
              <a:t>(funding) links between the IdPs/CAs with the researcher user communities</a:t>
            </a:r>
          </a:p>
          <a:p>
            <a:pPr lvl="1"/>
            <a:r>
              <a:rPr lang="en-US" dirty="0" smtClean="0"/>
              <a:t>‘open’ generically provided IdPs tend to die sooner or later</a:t>
            </a:r>
          </a:p>
          <a:p>
            <a:pPr lvl="1"/>
            <a:endParaRPr lang="en-US" dirty="0"/>
          </a:p>
          <a:p>
            <a:r>
              <a:rPr lang="en-US" dirty="0" err="1" smtClean="0"/>
              <a:t>LoA</a:t>
            </a:r>
            <a:r>
              <a:rPr lang="en-US" dirty="0" smtClean="0"/>
              <a:t> capabilities </a:t>
            </a:r>
            <a:r>
              <a:rPr lang="en-US" dirty="0" smtClean="0"/>
              <a:t>are closely </a:t>
            </a:r>
            <a:r>
              <a:rPr lang="en-US" dirty="0" smtClean="0"/>
              <a:t>linked </a:t>
            </a:r>
            <a:r>
              <a:rPr lang="en-US" dirty="0" smtClean="0"/>
              <a:t>to a sustainability model …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LoA</a:t>
            </a:r>
            <a:r>
              <a:rPr lang="en-US" dirty="0" smtClean="0"/>
              <a:t> requirements and ‘achievability’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22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2" y="1439333"/>
            <a:ext cx="10909300" cy="497099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6791C"/>
                </a:solidFill>
              </a:rPr>
              <a:t>Sustainable operating models</a:t>
            </a:r>
          </a:p>
          <a:p>
            <a:r>
              <a:rPr lang="en-US" b="1" dirty="0" smtClean="0"/>
              <a:t>Who supports such a service? 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 smtClean="0"/>
              <a:t>Central national </a:t>
            </a:r>
            <a:r>
              <a:rPr lang="en-US" dirty="0" smtClean="0"/>
              <a:t>funding, </a:t>
            </a:r>
            <a:r>
              <a:rPr lang="en-US" dirty="0" smtClean="0"/>
              <a:t>the RPs </a:t>
            </a:r>
            <a:r>
              <a:rPr lang="en-US" dirty="0" smtClean="0"/>
              <a:t>using it,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subscribers/user </a:t>
            </a:r>
            <a:r>
              <a:rPr lang="en-US" dirty="0" smtClean="0"/>
              <a:t>paying a subscription fee, community-centric funding, … </a:t>
            </a:r>
          </a:p>
          <a:p>
            <a:r>
              <a:rPr lang="en-US" dirty="0" smtClean="0"/>
              <a:t>Does it need specific </a:t>
            </a:r>
            <a:r>
              <a:rPr lang="en-US" dirty="0" smtClean="0"/>
              <a:t>p</a:t>
            </a:r>
            <a:r>
              <a:rPr lang="en-US" dirty="0" smtClean="0"/>
              <a:t>romotion, and by whom? (to </a:t>
            </a:r>
            <a:r>
              <a:rPr lang="en-US" dirty="0" smtClean="0"/>
              <a:t>get subscriber/user buy-in </a:t>
            </a:r>
            <a:r>
              <a:rPr lang="en-US" dirty="0" smtClean="0"/>
              <a:t>for sustainable funding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Over </a:t>
            </a:r>
            <a:r>
              <a:rPr lang="en-US" dirty="0"/>
              <a:t>time, no generic </a:t>
            </a:r>
            <a:r>
              <a:rPr lang="en-US" dirty="0" smtClean="0"/>
              <a:t>- non-community-based - identity </a:t>
            </a:r>
            <a:r>
              <a:rPr lang="en-US" dirty="0"/>
              <a:t>provider seems to survive…</a:t>
            </a:r>
          </a:p>
          <a:p>
            <a:r>
              <a:rPr lang="en-US" dirty="0" err="1"/>
              <a:t>ProtectNetwork</a:t>
            </a:r>
            <a:r>
              <a:rPr lang="en-US" dirty="0"/>
              <a:t>: </a:t>
            </a:r>
            <a:r>
              <a:rPr lang="en-US" dirty="0" smtClean="0"/>
              <a:t>now pay-per-use </a:t>
            </a:r>
            <a:r>
              <a:rPr lang="en-US" dirty="0"/>
              <a:t>(SPs need to pay </a:t>
            </a:r>
            <a:r>
              <a:rPr lang="en-US" dirty="0" smtClean="0"/>
              <a:t>$ now), </a:t>
            </a:r>
            <a:r>
              <a:rPr lang="en-US" dirty="0" err="1" smtClean="0"/>
              <a:t>Feide</a:t>
            </a:r>
            <a:r>
              <a:rPr lang="en-US" dirty="0" smtClean="0"/>
              <a:t> </a:t>
            </a:r>
            <a:r>
              <a:rPr lang="en-US" dirty="0" err="1"/>
              <a:t>OpenIdP</a:t>
            </a:r>
            <a:r>
              <a:rPr lang="en-US" dirty="0"/>
              <a:t>: phase out by Jan 1</a:t>
            </a:r>
            <a:r>
              <a:rPr lang="en-US" baseline="30000" dirty="0"/>
              <a:t>st</a:t>
            </a:r>
            <a:r>
              <a:rPr lang="en-US" dirty="0"/>
              <a:t>, </a:t>
            </a:r>
            <a:r>
              <a:rPr lang="en-US" dirty="0" smtClean="0"/>
              <a:t>2016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Other open identity providers are sustained because they serve a dedicated community</a:t>
            </a:r>
            <a:br>
              <a:rPr lang="en-US" dirty="0" smtClean="0"/>
            </a:br>
            <a:r>
              <a:rPr lang="en-US" dirty="0" smtClean="0"/>
              <a:t>– e.g. IGTF </a:t>
            </a:r>
            <a:r>
              <a:rPr lang="en-US" dirty="0"/>
              <a:t>Identity Providers are (co)supported by </a:t>
            </a:r>
            <a:r>
              <a:rPr lang="en-US" dirty="0" smtClean="0"/>
              <a:t>national funding and by community groups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F6791C"/>
                </a:solidFill>
              </a:rPr>
              <a:t>But homeless users exist (and need IdPs </a:t>
            </a:r>
            <a:r>
              <a:rPr lang="en-US" b="1" dirty="0" smtClean="0">
                <a:solidFill>
                  <a:srgbClr val="F6791C"/>
                </a:solidFill>
              </a:rPr>
              <a:t>of Last Resort or “Guest IdPs</a:t>
            </a:r>
            <a:r>
              <a:rPr lang="en-US" b="1" dirty="0" smtClean="0">
                <a:solidFill>
                  <a:srgbClr val="F6791C"/>
                </a:solidFill>
              </a:rPr>
              <a:t>”) with a defined </a:t>
            </a:r>
            <a:r>
              <a:rPr lang="en-US" b="1" dirty="0" err="1" smtClean="0">
                <a:solidFill>
                  <a:srgbClr val="F6791C"/>
                </a:solidFill>
              </a:rPr>
              <a:t>assurnance</a:t>
            </a:r>
            <a:endParaRPr lang="en-US" b="1" dirty="0" smtClean="0">
              <a:solidFill>
                <a:srgbClr val="F6791C"/>
              </a:solidFill>
            </a:endParaRPr>
          </a:p>
          <a:p>
            <a:r>
              <a:rPr lang="en-US" dirty="0" smtClean="0"/>
              <a:t>Policies </a:t>
            </a:r>
            <a:r>
              <a:rPr lang="en-US" dirty="0"/>
              <a:t>for </a:t>
            </a:r>
            <a:r>
              <a:rPr lang="en-US" dirty="0" smtClean="0"/>
              <a:t>‘homeless user’ </a:t>
            </a:r>
            <a:r>
              <a:rPr lang="en-US" dirty="0"/>
              <a:t>accounts </a:t>
            </a:r>
            <a:r>
              <a:rPr lang="en-US" dirty="0" smtClean="0"/>
              <a:t>lifecycles</a:t>
            </a:r>
          </a:p>
          <a:p>
            <a:r>
              <a:rPr lang="en-US" dirty="0" smtClean="0"/>
              <a:t>Traceability and assignment of persistent non-reassigned identifiers</a:t>
            </a:r>
            <a:endParaRPr lang="en-US" dirty="0"/>
          </a:p>
          <a:p>
            <a:r>
              <a:rPr lang="en-US" dirty="0"/>
              <a:t>Policies for translating social network identities into SAML federation </a:t>
            </a:r>
            <a:r>
              <a:rPr lang="en-US" dirty="0" smtClean="0"/>
              <a:t>users – effect on </a:t>
            </a:r>
            <a:r>
              <a:rPr lang="en-US" dirty="0" err="1" smtClean="0"/>
              <a:t>LoA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	Sustainable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80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2" y="1315507"/>
            <a:ext cx="10909300" cy="52091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Tradtitional</a:t>
            </a:r>
            <a:r>
              <a:rPr lang="en-US" dirty="0" smtClean="0"/>
              <a:t> identity </a:t>
            </a:r>
            <a:r>
              <a:rPr lang="en-US" dirty="0" smtClean="0"/>
              <a:t>providers who bear the costs have become weary of </a:t>
            </a:r>
            <a:r>
              <a:rPr lang="en-US" dirty="0" err="1" smtClean="0"/>
              <a:t>LoA</a:t>
            </a:r>
            <a:r>
              <a:rPr lang="en-US" dirty="0" smtClean="0"/>
              <a:t> …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… </a:t>
            </a:r>
            <a:r>
              <a:rPr lang="en-US" i="1" dirty="0" smtClean="0"/>
              <a:t>especially </a:t>
            </a:r>
            <a:r>
              <a:rPr lang="en-US" i="1" dirty="0" smtClean="0"/>
              <a:t>if they are from a country where the </a:t>
            </a:r>
            <a:r>
              <a:rPr lang="en-US" i="1" dirty="0" err="1" smtClean="0"/>
              <a:t>Govt</a:t>
            </a:r>
            <a:r>
              <a:rPr lang="en-US" i="1" dirty="0" smtClean="0"/>
              <a:t> pushes rather firmly on formal </a:t>
            </a:r>
            <a:r>
              <a:rPr lang="en-US" i="1" dirty="0" err="1" smtClean="0"/>
              <a:t>LoA’s</a:t>
            </a:r>
            <a:endParaRPr lang="en-US" dirty="0" smtClean="0"/>
          </a:p>
          <a:p>
            <a:pPr marL="444500" indent="0">
              <a:buNone/>
            </a:pPr>
            <a:r>
              <a:rPr lang="en-US" i="1" dirty="0" smtClean="0">
                <a:solidFill>
                  <a:srgbClr val="F6791C"/>
                </a:solidFill>
              </a:rPr>
              <a:t>I'm </a:t>
            </a:r>
            <a:r>
              <a:rPr lang="en-US" i="1" dirty="0">
                <a:solidFill>
                  <a:srgbClr val="F6791C"/>
                </a:solidFill>
              </a:rPr>
              <a:t>assuming you are comparing "higher" to " existing broadly adopted levels" rather than "existing defined levels". So "higher than </a:t>
            </a:r>
            <a:r>
              <a:rPr lang="en-US" i="1" dirty="0" err="1">
                <a:solidFill>
                  <a:srgbClr val="F6791C"/>
                </a:solidFill>
              </a:rPr>
              <a:t>CoCo</a:t>
            </a:r>
            <a:r>
              <a:rPr lang="en-US" i="1" dirty="0">
                <a:solidFill>
                  <a:srgbClr val="F6791C"/>
                </a:solidFill>
              </a:rPr>
              <a:t>" but not necessarily "higher than </a:t>
            </a:r>
            <a:r>
              <a:rPr lang="en-US" i="1" dirty="0" err="1">
                <a:solidFill>
                  <a:srgbClr val="F6791C"/>
                </a:solidFill>
              </a:rPr>
              <a:t>InCommon</a:t>
            </a:r>
            <a:r>
              <a:rPr lang="en-US" i="1" dirty="0">
                <a:solidFill>
                  <a:srgbClr val="F6791C"/>
                </a:solidFill>
              </a:rPr>
              <a:t> Silver". From an advertising standpoint if nothing else I'd suggest avoiding the term "higher" when talking to US </a:t>
            </a:r>
            <a:r>
              <a:rPr lang="en-US" i="1" dirty="0" err="1">
                <a:solidFill>
                  <a:srgbClr val="F6791C"/>
                </a:solidFill>
              </a:rPr>
              <a:t>IdPOs</a:t>
            </a:r>
            <a:r>
              <a:rPr lang="en-US" i="1" dirty="0">
                <a:solidFill>
                  <a:srgbClr val="F6791C"/>
                </a:solidFill>
              </a:rPr>
              <a:t>. </a:t>
            </a:r>
            <a:r>
              <a:rPr lang="en-US" i="1" dirty="0" smtClean="0">
                <a:solidFill>
                  <a:srgbClr val="F6791C"/>
                </a:solidFill>
              </a:rPr>
              <a:t>:)</a:t>
            </a:r>
            <a:r>
              <a:rPr lang="en-US" dirty="0" smtClean="0"/>
              <a:t> </a:t>
            </a:r>
            <a:r>
              <a:rPr lang="en-US" dirty="0" smtClean="0"/>
              <a:t>– by Eric Goodman on the </a:t>
            </a:r>
            <a:r>
              <a:rPr lang="en-US" dirty="0"/>
              <a:t>REFEDS list </a:t>
            </a:r>
            <a:r>
              <a:rPr lang="en-US" dirty="0" smtClean="0"/>
              <a:t>recently</a:t>
            </a:r>
          </a:p>
          <a:p>
            <a:pPr marL="44450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… one option: take some ‘costly’ elements out in a - central or community - step-up </a:t>
            </a:r>
            <a:r>
              <a:rPr lang="en-US" dirty="0" err="1" smtClean="0"/>
              <a:t>LoA</a:t>
            </a:r>
            <a:r>
              <a:rPr lang="en-US" dirty="0"/>
              <a:t>?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 err="1" smtClean="0"/>
              <a:t>LoA</a:t>
            </a:r>
            <a:r>
              <a:rPr lang="en-US" dirty="0" smtClean="0"/>
              <a:t> is more than just 2FA, it is also ‘regular’ quality of attributes and their properties</a:t>
            </a:r>
          </a:p>
          <a:p>
            <a:r>
              <a:rPr lang="en-US" dirty="0" smtClean="0"/>
              <a:t>like having a persistent non-reassigned ID, and ‘reasonably verified’ attribute values</a:t>
            </a:r>
          </a:p>
          <a:p>
            <a:r>
              <a:rPr lang="en-US" dirty="0" smtClean="0"/>
              <a:t>and documenting and standing by described operating policies</a:t>
            </a:r>
          </a:p>
          <a:p>
            <a:r>
              <a:rPr lang="en-US" dirty="0" smtClean="0"/>
              <a:t>e.g. many of the e-Infrastructures are OK with a peer-reviewed self-assessment method, and don’t require formal audits for assertions coming from ‘trusted’ community providers!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‘Selling’ </a:t>
            </a:r>
            <a:r>
              <a:rPr lang="en-US" dirty="0" err="1" smtClean="0"/>
              <a:t>LoA</a:t>
            </a:r>
            <a:r>
              <a:rPr lang="en-US" dirty="0" smtClean="0"/>
              <a:t> – the very word may trigger allergic reactions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40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2900" b="1" dirty="0" smtClean="0">
                <a:solidFill>
                  <a:srgbClr val="F6791C"/>
                </a:solidFill>
              </a:rPr>
              <a:t>Some existing </a:t>
            </a:r>
            <a:r>
              <a:rPr lang="en-GB" sz="2900" b="1" dirty="0" smtClean="0">
                <a:solidFill>
                  <a:srgbClr val="F6791C"/>
                </a:solidFill>
              </a:rPr>
              <a:t>‘scalable’ </a:t>
            </a:r>
            <a:r>
              <a:rPr lang="en-GB" sz="2900" b="1" dirty="0">
                <a:solidFill>
                  <a:srgbClr val="F6791C"/>
                </a:solidFill>
              </a:rPr>
              <a:t>policy </a:t>
            </a:r>
            <a:r>
              <a:rPr lang="en-GB" sz="2900" b="1" dirty="0" smtClean="0">
                <a:solidFill>
                  <a:srgbClr val="F6791C"/>
                </a:solidFill>
              </a:rPr>
              <a:t>mechanisms around now</a:t>
            </a:r>
            <a:endParaRPr lang="en-GB" sz="2900" b="1" dirty="0" smtClean="0">
              <a:solidFill>
                <a:srgbClr val="F6791C"/>
              </a:solidFill>
            </a:endParaRPr>
          </a:p>
          <a:p>
            <a:r>
              <a:rPr lang="en-GB" sz="2900" dirty="0" smtClean="0"/>
              <a:t>Coordinated ‘policy </a:t>
            </a:r>
            <a:r>
              <a:rPr lang="en-GB" sz="2900" dirty="0" smtClean="0"/>
              <a:t>bridge’ </a:t>
            </a:r>
            <a:r>
              <a:rPr lang="en-GB" sz="2900" dirty="0" smtClean="0"/>
              <a:t>trust anchor/meta-data distributions (e.g. IGTF trust fabric*)</a:t>
            </a:r>
            <a:endParaRPr lang="en-GB" sz="2900" dirty="0" smtClean="0"/>
          </a:p>
          <a:p>
            <a:r>
              <a:rPr lang="en-GB" sz="2900" dirty="0" smtClean="0"/>
              <a:t>eduGAIN is policy-free, but there are Entity Categories (‘ECs’)</a:t>
            </a:r>
            <a:br>
              <a:rPr lang="en-GB" sz="2900" dirty="0" smtClean="0"/>
            </a:br>
            <a:r>
              <a:rPr lang="en-GB" sz="2900" dirty="0" smtClean="0"/>
              <a:t/>
            </a:r>
            <a:br>
              <a:rPr lang="en-GB" sz="2900" dirty="0" smtClean="0"/>
            </a:br>
            <a:r>
              <a:rPr lang="en-GB" sz="2900" dirty="0" err="1" smtClean="0"/>
              <a:t>Geant</a:t>
            </a:r>
            <a:r>
              <a:rPr lang="en-GB" sz="2900" dirty="0" smtClean="0"/>
              <a:t> </a:t>
            </a:r>
            <a:r>
              <a:rPr lang="en-GB" sz="2900" dirty="0" err="1"/>
              <a:t>CoCo</a:t>
            </a:r>
            <a:r>
              <a:rPr lang="en-GB" sz="2900" dirty="0"/>
              <a:t>, </a:t>
            </a:r>
            <a:r>
              <a:rPr lang="en-GB" sz="2900" dirty="0" err="1"/>
              <a:t>iCoco</a:t>
            </a:r>
            <a:r>
              <a:rPr lang="en-GB" sz="2900" dirty="0"/>
              <a:t>, REFEDS </a:t>
            </a:r>
            <a:r>
              <a:rPr lang="en-GB" sz="2900" dirty="0" smtClean="0"/>
              <a:t>R&amp;S, and some </a:t>
            </a:r>
            <a:r>
              <a:rPr lang="en-GB" sz="2900" dirty="0"/>
              <a:t>evaluation of extent to which currently used</a:t>
            </a:r>
          </a:p>
          <a:p>
            <a:pPr lvl="1"/>
            <a:r>
              <a:rPr lang="en-US" sz="2600" u="sng" dirty="0">
                <a:hlinkClick r:id="rId2"/>
              </a:rPr>
              <a:t>https://technical.edugain.org/entities.php</a:t>
            </a:r>
            <a:endParaRPr lang="en-GB" sz="2600" dirty="0"/>
          </a:p>
          <a:p>
            <a:pPr lvl="1"/>
            <a:r>
              <a:rPr lang="en-GB" sz="2600" dirty="0">
                <a:hlinkClick r:id="rId3"/>
              </a:rPr>
              <a:t>https://met.refeds.org/</a:t>
            </a:r>
            <a:endParaRPr lang="en-GB" sz="2600" dirty="0"/>
          </a:p>
          <a:p>
            <a:endParaRPr lang="en-US" dirty="0" smtClean="0"/>
          </a:p>
          <a:p>
            <a:pPr marL="0" indent="0">
              <a:buNone/>
            </a:pPr>
            <a:r>
              <a:rPr lang="en-GB" sz="2800" b="1" dirty="0">
                <a:solidFill>
                  <a:srgbClr val="F6791C"/>
                </a:solidFill>
              </a:rPr>
              <a:t>Gaps or problems to be </a:t>
            </a:r>
            <a:r>
              <a:rPr lang="en-GB" sz="2800" b="1" dirty="0" smtClean="0">
                <a:solidFill>
                  <a:srgbClr val="F6791C"/>
                </a:solidFill>
              </a:rPr>
              <a:t>addressed</a:t>
            </a:r>
            <a:endParaRPr lang="en-GB" sz="2800" b="1" dirty="0">
              <a:solidFill>
                <a:srgbClr val="F6791C"/>
              </a:solidFill>
            </a:endParaRPr>
          </a:p>
          <a:p>
            <a:r>
              <a:rPr lang="en-GB" sz="2800" dirty="0"/>
              <a:t>Federations not exposing </a:t>
            </a:r>
            <a:r>
              <a:rPr lang="en-GB" sz="2800" dirty="0" smtClean="0"/>
              <a:t>IdPs </a:t>
            </a:r>
            <a:r>
              <a:rPr lang="en-GB" sz="2800" dirty="0"/>
              <a:t>to eduGAIN, </a:t>
            </a:r>
            <a:r>
              <a:rPr lang="en-GB" sz="2800" dirty="0" smtClean="0"/>
              <a:t>or lack of EC support  </a:t>
            </a:r>
            <a:br>
              <a:rPr lang="en-GB" sz="2800" dirty="0" smtClean="0"/>
            </a:br>
            <a:r>
              <a:rPr lang="en-GB" sz="2800" dirty="0" smtClean="0"/>
              <a:t>(or </a:t>
            </a:r>
            <a:r>
              <a:rPr lang="en-GB" sz="2800" dirty="0"/>
              <a:t>willing IdPs with metadata </a:t>
            </a:r>
            <a:r>
              <a:rPr lang="en-GB" sz="2800" dirty="0" smtClean="0"/>
              <a:t>got it re-written </a:t>
            </a:r>
            <a:r>
              <a:rPr lang="en-GB" sz="2800" dirty="0"/>
              <a:t>by their federation operator </a:t>
            </a:r>
            <a:r>
              <a:rPr lang="en-GB" sz="2800" dirty="0" smtClean="0"/>
              <a:t>…)</a:t>
            </a:r>
            <a:endParaRPr lang="en-GB" sz="2800" dirty="0"/>
          </a:p>
          <a:p>
            <a:r>
              <a:rPr lang="en-GB" sz="2800" dirty="0" smtClean="0"/>
              <a:t>What </a:t>
            </a:r>
            <a:r>
              <a:rPr lang="en-GB" sz="2800" dirty="0"/>
              <a:t>about </a:t>
            </a:r>
            <a:r>
              <a:rPr lang="en-GB" sz="2800" dirty="0" smtClean="0"/>
              <a:t>expressing SIRTFI </a:t>
            </a:r>
            <a:r>
              <a:rPr lang="en-GB" sz="2800" dirty="0"/>
              <a:t>trust </a:t>
            </a:r>
            <a:r>
              <a:rPr lang="en-GB" sz="2800" dirty="0" smtClean="0"/>
              <a:t>compliance, should that be an EC?</a:t>
            </a:r>
            <a:endParaRPr lang="en-GB" sz="2800" dirty="0"/>
          </a:p>
          <a:p>
            <a:r>
              <a:rPr lang="en-GB" sz="2800" dirty="0"/>
              <a:t>Should policies and ECs be single global definitions (like </a:t>
            </a:r>
            <a:r>
              <a:rPr lang="en-GB" sz="2800" dirty="0" err="1"/>
              <a:t>CoCo</a:t>
            </a:r>
            <a:r>
              <a:rPr lang="en-GB" sz="2800" dirty="0"/>
              <a:t>, R&amp;S), or should we </a:t>
            </a:r>
            <a:r>
              <a:rPr lang="en-GB" sz="2800" dirty="0" smtClean="0"/>
              <a:t>prepare </a:t>
            </a:r>
            <a:r>
              <a:rPr lang="en-GB" sz="2800" dirty="0"/>
              <a:t>for many ‘community trust </a:t>
            </a:r>
            <a:r>
              <a:rPr lang="en-GB" sz="2800" dirty="0" smtClean="0"/>
              <a:t>marks’ - already </a:t>
            </a:r>
            <a:r>
              <a:rPr lang="en-GB" sz="2800" dirty="0"/>
              <a:t>some countries </a:t>
            </a:r>
            <a:r>
              <a:rPr lang="en-GB" sz="2800" dirty="0" smtClean="0"/>
              <a:t>have scoped </a:t>
            </a:r>
            <a:r>
              <a:rPr lang="en-GB" sz="2800" dirty="0"/>
              <a:t>entity </a:t>
            </a:r>
            <a:r>
              <a:rPr lang="en-GB" sz="2800" dirty="0" smtClean="0"/>
              <a:t>categories</a:t>
            </a:r>
            <a:endParaRPr lang="en-GB" sz="2400" dirty="0"/>
          </a:p>
          <a:p>
            <a:r>
              <a:rPr lang="en-GB" sz="2800" dirty="0"/>
              <a:t>Remember </a:t>
            </a:r>
            <a:r>
              <a:rPr lang="en-GB" sz="2800" dirty="0" smtClean="0"/>
              <a:t>TACAR* </a:t>
            </a:r>
            <a:r>
              <a:rPr lang="en-GB" sz="2800" dirty="0"/>
              <a:t>– where the registry is neutral but anchors can be ‘qualified</a:t>
            </a:r>
            <a:r>
              <a:rPr lang="en-GB" sz="2800" dirty="0" smtClean="0"/>
              <a:t>’</a:t>
            </a:r>
            <a:endParaRPr lang="en-GB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	</a:t>
            </a:r>
            <a:r>
              <a:rPr lang="en-US" dirty="0" smtClean="0"/>
              <a:t>Scaling Policies and Assurance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515603" y="6402943"/>
            <a:ext cx="28512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6791C"/>
                </a:solidFill>
              </a:rPr>
              <a:t>* </a:t>
            </a:r>
            <a:r>
              <a:rPr lang="en-US" sz="1600" dirty="0" smtClean="0">
                <a:solidFill>
                  <a:srgbClr val="F6791C"/>
                </a:solidFill>
                <a:hlinkClick r:id="rId4"/>
              </a:rPr>
              <a:t>www.igtf.net</a:t>
            </a:r>
            <a:r>
              <a:rPr lang="en-US" sz="1600" dirty="0" smtClean="0">
                <a:solidFill>
                  <a:srgbClr val="F6791C"/>
                </a:solidFill>
              </a:rPr>
              <a:t>, * www.tacar.org</a:t>
            </a:r>
            <a:endParaRPr lang="en-US" sz="1600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77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ANT Associ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1" id="{10D0992E-CCCF-45DB-AB26-A4F50B75E4D6}" vid="{C2252C9B-28CB-4431-8278-C26B15A769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D342B61AA90142A8D5A114AFFAD389" ma:contentTypeVersion="1" ma:contentTypeDescription="Create a new document." ma:contentTypeScope="" ma:versionID="138dd77d572eb9aa87051d9216bdb44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AA3960-760A-4B61-8C8B-DBF90F37C8C8}">
  <ds:schemaRefs>
    <ds:schemaRef ds:uri="http://purl.org/dc/elements/1.1/"/>
    <ds:schemaRef ds:uri="http://purl.org/dc/dcmitype/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microsoft.com/sharepoint/v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F8F0BB2-8848-4E68-80B0-B0624BDBD5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C07721-32FF-48B6-9D36-E09F4CC3A6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 GEANT Association template 16 9 widescreen</Template>
  <TotalTime>9690</TotalTime>
  <Words>1133</Words>
  <Application>Microsoft Office PowerPoint</Application>
  <PresentationFormat>Custom</PresentationFormat>
  <Paragraphs>260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GEANT Association</vt:lpstr>
      <vt:lpstr>PowerPoint Presentation</vt:lpstr>
      <vt:lpstr>The Assurance Puzzle</vt:lpstr>
      <vt:lpstr>I Assurance Level Landscape &amp; activities</vt:lpstr>
      <vt:lpstr>eIDAS draft as of June 24th at CMTD(2015)0720</vt:lpstr>
      <vt:lpstr>IETF VoT Vectors of Trust</vt:lpstr>
      <vt:lpstr>LoA requirements and ‘achievability’</vt:lpstr>
      <vt:lpstr>II Sustainable models</vt:lpstr>
      <vt:lpstr>‘Selling’ LoA – the very word may trigger allergic reactions …</vt:lpstr>
      <vt:lpstr>III Scaling Policies and Assurance</vt:lpstr>
      <vt:lpstr>Beyond identity-only</vt:lpstr>
      <vt:lpstr>Levels of Assurance convergence – a survey based process</vt:lpstr>
      <vt:lpstr>Current status to be collected</vt:lpstr>
      <vt:lpstr>SP responses – an example</vt:lpstr>
      <vt:lpstr>SPs and Relying Parties scheduled for questioning</vt:lpstr>
      <vt:lpstr>SP and Relying Party Questionnaire</vt:lpstr>
      <vt:lpstr>SP and relying party-targeted questions</vt:lpstr>
      <vt:lpstr>SP RP questions: Identity</vt:lpstr>
      <vt:lpstr>SP RP questions</vt:lpstr>
      <vt:lpstr>SP RP questions: Questions on user attributes</vt:lpstr>
      <vt:lpstr>SP RP questions</vt:lpstr>
      <vt:lpstr>PowerPoint Presentation</vt:lpstr>
      <vt:lpstr>PowerPoint Presentation</vt:lpstr>
    </vt:vector>
  </TitlesOfParts>
  <Company>DANTE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lastModifiedBy>DavidG</cp:lastModifiedBy>
  <cp:revision>171</cp:revision>
  <cp:lastPrinted>2015-05-01T10:30:08Z</cp:lastPrinted>
  <dcterms:created xsi:type="dcterms:W3CDTF">2015-04-29T14:13:57Z</dcterms:created>
  <dcterms:modified xsi:type="dcterms:W3CDTF">2015-10-05T15:37:14Z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0x01010015D342B61AA90142A8D5A114AFFAD389</vt:lpwstr>
  </property>
</Properties>
</file>