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sldIdLst>
    <p:sldId id="283" r:id="rId5"/>
    <p:sldId id="287" r:id="rId6"/>
    <p:sldId id="288" r:id="rId7"/>
    <p:sldId id="289" r:id="rId8"/>
    <p:sldId id="291" r:id="rId9"/>
    <p:sldId id="293" r:id="rId10"/>
    <p:sldId id="298" r:id="rId11"/>
    <p:sldId id="294" r:id="rId12"/>
    <p:sldId id="295" r:id="rId13"/>
    <p:sldId id="299" r:id="rId14"/>
    <p:sldId id="297" r:id="rId15"/>
    <p:sldId id="296" r:id="rId16"/>
    <p:sldId id="286" r:id="rId17"/>
    <p:sldId id="300" r:id="rId18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5E"/>
    <a:srgbClr val="F6791C"/>
    <a:srgbClr val="003959"/>
    <a:srgbClr val="ED7D31"/>
    <a:srgbClr val="F57B20"/>
    <a:srgbClr val="F57A1E"/>
    <a:srgbClr val="013F5E"/>
    <a:srgbClr val="ED1556"/>
    <a:srgbClr val="003F5D"/>
    <a:srgbClr val="1C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" y="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9AB046-D061-4762-9371-9AA2CB0F4D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4D8A2D-C343-49A7-B04B-1DF32D42CE23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400" b="0" dirty="0" smtClean="0"/>
            <a:t>Operational Security</a:t>
          </a:r>
          <a:endParaRPr lang="en-US" sz="2400" b="0" dirty="0"/>
        </a:p>
      </dgm:t>
    </dgm:pt>
    <dgm:pt modelId="{9C72B700-9A7B-4944-A7D4-E04B5E10F406}" type="parTrans" cxnId="{B1E388C8-60C3-4590-A70D-E414FCEE322F}">
      <dgm:prSet/>
      <dgm:spPr/>
      <dgm:t>
        <a:bodyPr/>
        <a:lstStyle/>
        <a:p>
          <a:endParaRPr lang="en-US"/>
        </a:p>
      </dgm:t>
    </dgm:pt>
    <dgm:pt modelId="{498F251E-464B-4FAA-A87B-9BF1A0A69FDD}" type="sibTrans" cxnId="{B1E388C8-60C3-4590-A70D-E414FCEE322F}">
      <dgm:prSet/>
      <dgm:spPr/>
      <dgm:t>
        <a:bodyPr/>
        <a:lstStyle/>
        <a:p>
          <a:endParaRPr lang="en-US"/>
        </a:p>
      </dgm:t>
    </dgm:pt>
    <dgm:pt modelId="{2297CCA2-118D-4CB8-A012-F7E89D098B08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400" b="0" dirty="0" smtClean="0"/>
            <a:t>Incident Response</a:t>
          </a:r>
        </a:p>
      </dgm:t>
    </dgm:pt>
    <dgm:pt modelId="{54EA42F7-E599-404A-A6E8-6BE0AD20F8BA}" type="parTrans" cxnId="{9FBF0253-72D5-4C3D-AE57-21FE9CCBB0A7}">
      <dgm:prSet/>
      <dgm:spPr/>
      <dgm:t>
        <a:bodyPr/>
        <a:lstStyle/>
        <a:p>
          <a:endParaRPr lang="en-US"/>
        </a:p>
      </dgm:t>
    </dgm:pt>
    <dgm:pt modelId="{0609B920-57C9-4595-B673-D9A2D5233E5D}" type="sibTrans" cxnId="{9FBF0253-72D5-4C3D-AE57-21FE9CCBB0A7}">
      <dgm:prSet/>
      <dgm:spPr/>
      <dgm:t>
        <a:bodyPr/>
        <a:lstStyle/>
        <a:p>
          <a:endParaRPr lang="en-US"/>
        </a:p>
      </dgm:t>
    </dgm:pt>
    <dgm:pt modelId="{06BE0DCC-155D-4445-AA0A-339455DBC26F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400" b="0" dirty="0" smtClean="0"/>
            <a:t>Traceability</a:t>
          </a:r>
          <a:endParaRPr lang="en-US" sz="2400" b="0" dirty="0"/>
        </a:p>
      </dgm:t>
    </dgm:pt>
    <dgm:pt modelId="{606E325D-435D-4118-9E20-CC125C72692E}" type="parTrans" cxnId="{113DADAA-256C-41A2-982F-D6B3D6D2C607}">
      <dgm:prSet/>
      <dgm:spPr/>
      <dgm:t>
        <a:bodyPr/>
        <a:lstStyle/>
        <a:p>
          <a:endParaRPr lang="en-US"/>
        </a:p>
      </dgm:t>
    </dgm:pt>
    <dgm:pt modelId="{8385B4AD-B467-4CEE-8F2D-61EA8301208C}" type="sibTrans" cxnId="{113DADAA-256C-41A2-982F-D6B3D6D2C607}">
      <dgm:prSet/>
      <dgm:spPr/>
      <dgm:t>
        <a:bodyPr/>
        <a:lstStyle/>
        <a:p>
          <a:endParaRPr lang="en-US"/>
        </a:p>
      </dgm:t>
    </dgm:pt>
    <dgm:pt modelId="{BC8C6FD1-EDF0-45C7-8A22-5CEFF6942F5B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Require that a security incident response capability exists with sufficient authority </a:t>
          </a:r>
          <a:br>
            <a:rPr lang="en-US" sz="2000" dirty="0" smtClean="0">
              <a:solidFill>
                <a:srgbClr val="0C3959"/>
              </a:solidFill>
            </a:rPr>
          </a:br>
          <a:r>
            <a:rPr lang="en-US" sz="2000" dirty="0" smtClean="0">
              <a:solidFill>
                <a:srgbClr val="0C3959"/>
              </a:solidFill>
            </a:rPr>
            <a:t>to mitigate, contain the spread of, and remediate the effects of an incident.</a:t>
          </a:r>
          <a:endParaRPr lang="en-US" sz="2000" dirty="0">
            <a:solidFill>
              <a:srgbClr val="0C3959"/>
            </a:solidFill>
          </a:endParaRPr>
        </a:p>
      </dgm:t>
    </dgm:pt>
    <dgm:pt modelId="{D8E0A5D3-730A-4E93-8BF8-C3091EBB8D05}" type="parTrans" cxnId="{83320272-5285-4B19-8318-B3307A43C336}">
      <dgm:prSet/>
      <dgm:spPr/>
      <dgm:t>
        <a:bodyPr/>
        <a:lstStyle/>
        <a:p>
          <a:endParaRPr lang="en-US"/>
        </a:p>
      </dgm:t>
    </dgm:pt>
    <dgm:pt modelId="{65A4AD13-D2EB-42C2-BDC4-3F1B86769991}" type="sibTrans" cxnId="{83320272-5285-4B19-8318-B3307A43C336}">
      <dgm:prSet/>
      <dgm:spPr/>
      <dgm:t>
        <a:bodyPr/>
        <a:lstStyle/>
        <a:p>
          <a:endParaRPr lang="en-US"/>
        </a:p>
      </dgm:t>
    </dgm:pt>
    <dgm:pt modelId="{B094CA3B-F998-4A8C-8DCA-488B09B59D0D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Assure confidentiality of information exchanged</a:t>
          </a:r>
        </a:p>
      </dgm:t>
    </dgm:pt>
    <dgm:pt modelId="{2DDCB4FA-CBE1-46D3-B968-92D2ED91EBFB}" type="parTrans" cxnId="{B535B4E9-1500-488D-8324-6B83AE04F021}">
      <dgm:prSet/>
      <dgm:spPr/>
      <dgm:t>
        <a:bodyPr/>
        <a:lstStyle/>
        <a:p>
          <a:endParaRPr lang="en-US"/>
        </a:p>
      </dgm:t>
    </dgm:pt>
    <dgm:pt modelId="{90AA1E00-BA13-4DCA-AD4C-A7CA826C4DD4}" type="sibTrans" cxnId="{B535B4E9-1500-488D-8324-6B83AE04F021}">
      <dgm:prSet/>
      <dgm:spPr/>
      <dgm:t>
        <a:bodyPr/>
        <a:lstStyle/>
        <a:p>
          <a:endParaRPr lang="en-US"/>
        </a:p>
      </dgm:t>
    </dgm:pt>
    <dgm:pt modelId="{23A088CB-48A2-436C-8A86-26C66936131F}">
      <dgm:prSet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Identify trusted contacts</a:t>
          </a:r>
        </a:p>
      </dgm:t>
    </dgm:pt>
    <dgm:pt modelId="{0C63A410-5349-4A22-BD75-D81B1502944A}" type="parTrans" cxnId="{8367BBE5-6D08-479B-B17C-EBC11E61B408}">
      <dgm:prSet/>
      <dgm:spPr/>
      <dgm:t>
        <a:bodyPr/>
        <a:lstStyle/>
        <a:p>
          <a:endParaRPr lang="en-US"/>
        </a:p>
      </dgm:t>
    </dgm:pt>
    <dgm:pt modelId="{51B2ABB0-49CB-4F2C-9796-DFFA4399766B}" type="sibTrans" cxnId="{8367BBE5-6D08-479B-B17C-EBC11E61B408}">
      <dgm:prSet/>
      <dgm:spPr/>
      <dgm:t>
        <a:bodyPr/>
        <a:lstStyle/>
        <a:p>
          <a:endParaRPr lang="en-US"/>
        </a:p>
      </dgm:t>
    </dgm:pt>
    <dgm:pt modelId="{0FFB5B31-148F-4561-A115-FCA676E5996B}">
      <dgm:prSet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Guarantee a response during collaboration</a:t>
          </a:r>
        </a:p>
      </dgm:t>
    </dgm:pt>
    <dgm:pt modelId="{3EA7CCEE-B051-4C97-A1DB-CCC374E793F8}" type="parTrans" cxnId="{4A1858BF-E6F3-4EBF-9639-147491D8D769}">
      <dgm:prSet/>
      <dgm:spPr/>
      <dgm:t>
        <a:bodyPr/>
        <a:lstStyle/>
        <a:p>
          <a:endParaRPr lang="en-US"/>
        </a:p>
      </dgm:t>
    </dgm:pt>
    <dgm:pt modelId="{595F71CB-CEE7-4650-90DC-BD7E5F74AA7F}" type="sibTrans" cxnId="{4A1858BF-E6F3-4EBF-9639-147491D8D769}">
      <dgm:prSet/>
      <dgm:spPr/>
      <dgm:t>
        <a:bodyPr/>
        <a:lstStyle/>
        <a:p>
          <a:endParaRPr lang="en-US"/>
        </a:p>
      </dgm:t>
    </dgm:pt>
    <dgm:pt modelId="{DA5160DC-6551-477B-A64B-C39FF72E1E8A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400" b="0" dirty="0" smtClean="0"/>
            <a:t>Participant Responsibilities</a:t>
          </a:r>
          <a:endParaRPr lang="en-US" sz="2400" b="0" dirty="0"/>
        </a:p>
      </dgm:t>
    </dgm:pt>
    <dgm:pt modelId="{8FB38B4C-CA14-4323-9F41-66B88FBDE82F}" type="parTrans" cxnId="{3A3A07D0-CAE6-4B6F-A27D-149FDACBD182}">
      <dgm:prSet/>
      <dgm:spPr/>
      <dgm:t>
        <a:bodyPr/>
        <a:lstStyle/>
        <a:p>
          <a:endParaRPr lang="en-US"/>
        </a:p>
      </dgm:t>
    </dgm:pt>
    <dgm:pt modelId="{B9CEA569-CF6A-4EC3-870F-8C3E0112A88C}" type="sibTrans" cxnId="{3A3A07D0-CAE6-4B6F-A27D-149FDACBD182}">
      <dgm:prSet/>
      <dgm:spPr/>
      <dgm:t>
        <a:bodyPr/>
        <a:lstStyle/>
        <a:p>
          <a:endParaRPr lang="en-US"/>
        </a:p>
      </dgm:t>
    </dgm:pt>
    <dgm:pt modelId="{6E526ACF-770C-423D-9E1C-EA92F64A3341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Improve the usefulness of logs</a:t>
          </a:r>
          <a:endParaRPr lang="en-US" sz="2000" dirty="0">
            <a:solidFill>
              <a:srgbClr val="0C3959"/>
            </a:solidFill>
          </a:endParaRPr>
        </a:p>
      </dgm:t>
    </dgm:pt>
    <dgm:pt modelId="{AB7B65A2-9EC1-432D-A0A3-5E693CF8397E}" type="parTrans" cxnId="{10B521C5-BACD-4DDF-989B-870553D3061B}">
      <dgm:prSet/>
      <dgm:spPr/>
      <dgm:t>
        <a:bodyPr/>
        <a:lstStyle/>
        <a:p>
          <a:endParaRPr lang="en-US"/>
        </a:p>
      </dgm:t>
    </dgm:pt>
    <dgm:pt modelId="{3E05CEA0-A010-4B0B-BFD3-A13E215CAC70}" type="sibTrans" cxnId="{10B521C5-BACD-4DDF-989B-870553D3061B}">
      <dgm:prSet/>
      <dgm:spPr/>
      <dgm:t>
        <a:bodyPr/>
        <a:lstStyle/>
        <a:p>
          <a:endParaRPr lang="en-US"/>
        </a:p>
      </dgm:t>
    </dgm:pt>
    <dgm:pt modelId="{FD8A8BDA-AC69-41EA-8415-D2F575928F91}">
      <dgm:prSet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Ensure logs are kept in accordance with policy</a:t>
          </a:r>
          <a:endParaRPr lang="en-US" sz="2000" dirty="0">
            <a:solidFill>
              <a:srgbClr val="0C3959"/>
            </a:solidFill>
          </a:endParaRPr>
        </a:p>
      </dgm:t>
    </dgm:pt>
    <dgm:pt modelId="{8E089B64-D471-4C10-A7DA-0DD23D9A21B1}" type="parTrans" cxnId="{680B870C-DE2E-46C5-B2EB-CAE0F6B90E98}">
      <dgm:prSet/>
      <dgm:spPr/>
      <dgm:t>
        <a:bodyPr/>
        <a:lstStyle/>
        <a:p>
          <a:endParaRPr lang="en-US"/>
        </a:p>
      </dgm:t>
    </dgm:pt>
    <dgm:pt modelId="{DEDC7EBA-FDD4-4B20-97A7-5B30B5EA6820}" type="sibTrans" cxnId="{680B870C-DE2E-46C5-B2EB-CAE0F6B90E98}">
      <dgm:prSet/>
      <dgm:spPr/>
      <dgm:t>
        <a:bodyPr/>
        <a:lstStyle/>
        <a:p>
          <a:endParaRPr lang="en-US"/>
        </a:p>
      </dgm:t>
    </dgm:pt>
    <dgm:pt modelId="{96DF268D-9A81-4560-8790-CE05D681D29A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Confirm that end users are aware of an appropriate AUP</a:t>
          </a:r>
          <a:endParaRPr lang="en-US" sz="2000" dirty="0">
            <a:solidFill>
              <a:srgbClr val="0C3959"/>
            </a:solidFill>
          </a:endParaRPr>
        </a:p>
      </dgm:t>
    </dgm:pt>
    <dgm:pt modelId="{E88CF3C2-995B-44B1-A5F9-90D046D11794}" type="parTrans" cxnId="{79EED648-9F34-40FA-AE52-3B085A14D86D}">
      <dgm:prSet/>
      <dgm:spPr/>
      <dgm:t>
        <a:bodyPr/>
        <a:lstStyle/>
        <a:p>
          <a:endParaRPr lang="en-US"/>
        </a:p>
      </dgm:t>
    </dgm:pt>
    <dgm:pt modelId="{0A196E9F-4276-43DA-AB63-F918B8ABE43C}" type="sibTrans" cxnId="{79EED648-9F34-40FA-AE52-3B085A14D86D}">
      <dgm:prSet/>
      <dgm:spPr/>
      <dgm:t>
        <a:bodyPr/>
        <a:lstStyle/>
        <a:p>
          <a:endParaRPr lang="en-US"/>
        </a:p>
      </dgm:t>
    </dgm:pt>
    <dgm:pt modelId="{EED3217B-01A2-4D74-BAF6-1246E3BAAD3D}" type="pres">
      <dgm:prSet presAssocID="{D19AB046-D061-4762-9371-9AA2CB0F4D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F6BFE3-99FD-4499-8785-162C6C5DB2E7}" type="pres">
      <dgm:prSet presAssocID="{6B4D8A2D-C343-49A7-B04B-1DF32D42CE23}" presName="parentLin" presStyleCnt="0"/>
      <dgm:spPr/>
    </dgm:pt>
    <dgm:pt modelId="{B2F18EDD-3E1C-430A-BB30-3B69E62C0E69}" type="pres">
      <dgm:prSet presAssocID="{6B4D8A2D-C343-49A7-B04B-1DF32D42CE2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C603398-9770-45C5-90C1-F6D72FB2ECB4}" type="pres">
      <dgm:prSet presAssocID="{6B4D8A2D-C343-49A7-B04B-1DF32D42CE2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1D445-D6D5-4F36-B784-75DECD0296E8}" type="pres">
      <dgm:prSet presAssocID="{6B4D8A2D-C343-49A7-B04B-1DF32D42CE23}" presName="negativeSpace" presStyleCnt="0"/>
      <dgm:spPr/>
    </dgm:pt>
    <dgm:pt modelId="{7FA08938-D8FF-458A-9D50-AB3E5C4AD190}" type="pres">
      <dgm:prSet presAssocID="{6B4D8A2D-C343-49A7-B04B-1DF32D42CE2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D7ADE-C0BC-497B-976A-8589FA4E4D8B}" type="pres">
      <dgm:prSet presAssocID="{498F251E-464B-4FAA-A87B-9BF1A0A69FDD}" presName="spaceBetweenRectangles" presStyleCnt="0"/>
      <dgm:spPr/>
    </dgm:pt>
    <dgm:pt modelId="{46B1E8BF-F84C-411E-8DCE-30E3BE0E3CD9}" type="pres">
      <dgm:prSet presAssocID="{2297CCA2-118D-4CB8-A012-F7E89D098B08}" presName="parentLin" presStyleCnt="0"/>
      <dgm:spPr/>
    </dgm:pt>
    <dgm:pt modelId="{D9CC20A6-B314-4D7F-8A81-E332EBCA5838}" type="pres">
      <dgm:prSet presAssocID="{2297CCA2-118D-4CB8-A012-F7E89D098B0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C6C048F-68DC-424B-90BF-C53916BDBEBD}" type="pres">
      <dgm:prSet presAssocID="{2297CCA2-118D-4CB8-A012-F7E89D098B0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681F7-853B-472B-937A-CB7240E0435A}" type="pres">
      <dgm:prSet presAssocID="{2297CCA2-118D-4CB8-A012-F7E89D098B08}" presName="negativeSpace" presStyleCnt="0"/>
      <dgm:spPr/>
    </dgm:pt>
    <dgm:pt modelId="{80A40C49-A20F-4BEF-A060-582C9B373774}" type="pres">
      <dgm:prSet presAssocID="{2297CCA2-118D-4CB8-A012-F7E89D098B0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7EB9E-5261-48A2-8FAE-3CDA848745D8}" type="pres">
      <dgm:prSet presAssocID="{0609B920-57C9-4595-B673-D9A2D5233E5D}" presName="spaceBetweenRectangles" presStyleCnt="0"/>
      <dgm:spPr/>
    </dgm:pt>
    <dgm:pt modelId="{33FDA85C-A15E-42D6-B317-A44194ADA687}" type="pres">
      <dgm:prSet presAssocID="{06BE0DCC-155D-4445-AA0A-339455DBC26F}" presName="parentLin" presStyleCnt="0"/>
      <dgm:spPr/>
    </dgm:pt>
    <dgm:pt modelId="{4E5A5628-74D1-4318-BAEC-D98F11AFBD71}" type="pres">
      <dgm:prSet presAssocID="{06BE0DCC-155D-4445-AA0A-339455DBC26F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BCAD7431-7638-4E1B-9277-EE71978CDEF4}" type="pres">
      <dgm:prSet presAssocID="{06BE0DCC-155D-4445-AA0A-339455DBC26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A6B60-0C55-44C5-8A15-884C0EED33A4}" type="pres">
      <dgm:prSet presAssocID="{06BE0DCC-155D-4445-AA0A-339455DBC26F}" presName="negativeSpace" presStyleCnt="0"/>
      <dgm:spPr/>
    </dgm:pt>
    <dgm:pt modelId="{10D048A1-E80C-4682-BB33-E3EDDF728920}" type="pres">
      <dgm:prSet presAssocID="{06BE0DCC-155D-4445-AA0A-339455DBC26F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E1588-54CD-4516-8A9C-E10233BFCD51}" type="pres">
      <dgm:prSet presAssocID="{8385B4AD-B467-4CEE-8F2D-61EA8301208C}" presName="spaceBetweenRectangles" presStyleCnt="0"/>
      <dgm:spPr/>
    </dgm:pt>
    <dgm:pt modelId="{F62B5482-261F-41BB-B18E-318AC6D05A26}" type="pres">
      <dgm:prSet presAssocID="{DA5160DC-6551-477B-A64B-C39FF72E1E8A}" presName="parentLin" presStyleCnt="0"/>
      <dgm:spPr/>
    </dgm:pt>
    <dgm:pt modelId="{D8F00C30-A3B3-421A-BFA4-39EF32B9120C}" type="pres">
      <dgm:prSet presAssocID="{DA5160DC-6551-477B-A64B-C39FF72E1E8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B87F387-8ABC-4BBE-852E-A125C4F331D1}" type="pres">
      <dgm:prSet presAssocID="{DA5160DC-6551-477B-A64B-C39FF72E1E8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AD100-4914-4641-9C73-973AC4875D96}" type="pres">
      <dgm:prSet presAssocID="{DA5160DC-6551-477B-A64B-C39FF72E1E8A}" presName="negativeSpace" presStyleCnt="0"/>
      <dgm:spPr/>
    </dgm:pt>
    <dgm:pt modelId="{DC20D490-1B61-457F-8904-69F02509FB16}" type="pres">
      <dgm:prSet presAssocID="{DA5160DC-6551-477B-A64B-C39FF72E1E8A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3A07D0-CAE6-4B6F-A27D-149FDACBD182}" srcId="{D19AB046-D061-4762-9371-9AA2CB0F4DE0}" destId="{DA5160DC-6551-477B-A64B-C39FF72E1E8A}" srcOrd="3" destOrd="0" parTransId="{8FB38B4C-CA14-4323-9F41-66B88FBDE82F}" sibTransId="{B9CEA569-CF6A-4EC3-870F-8C3E0112A88C}"/>
    <dgm:cxn modelId="{E259CB79-79CD-4CDF-B10D-6082A16E8714}" type="presOf" srcId="{6B4D8A2D-C343-49A7-B04B-1DF32D42CE23}" destId="{8C603398-9770-45C5-90C1-F6D72FB2ECB4}" srcOrd="1" destOrd="0" presId="urn:microsoft.com/office/officeart/2005/8/layout/list1"/>
    <dgm:cxn modelId="{F56F1F22-AC03-4B05-BAEF-D8D2C89C7012}" type="presOf" srcId="{06BE0DCC-155D-4445-AA0A-339455DBC26F}" destId="{4E5A5628-74D1-4318-BAEC-D98F11AFBD71}" srcOrd="0" destOrd="0" presId="urn:microsoft.com/office/officeart/2005/8/layout/list1"/>
    <dgm:cxn modelId="{BFBADCD7-73ED-4229-993C-3BB553E6EBF1}" type="presOf" srcId="{6B4D8A2D-C343-49A7-B04B-1DF32D42CE23}" destId="{B2F18EDD-3E1C-430A-BB30-3B69E62C0E69}" srcOrd="0" destOrd="0" presId="urn:microsoft.com/office/officeart/2005/8/layout/list1"/>
    <dgm:cxn modelId="{9BCB71FB-D847-402B-B28F-04BFE4C63292}" type="presOf" srcId="{2297CCA2-118D-4CB8-A012-F7E89D098B08}" destId="{D9CC20A6-B314-4D7F-8A81-E332EBCA5838}" srcOrd="0" destOrd="0" presId="urn:microsoft.com/office/officeart/2005/8/layout/list1"/>
    <dgm:cxn modelId="{1E960DAE-7854-424A-ACDA-C373FDC51EB5}" type="presOf" srcId="{6E526ACF-770C-423D-9E1C-EA92F64A3341}" destId="{10D048A1-E80C-4682-BB33-E3EDDF728920}" srcOrd="0" destOrd="0" presId="urn:microsoft.com/office/officeart/2005/8/layout/list1"/>
    <dgm:cxn modelId="{08A892E3-0A0B-4CE7-AEFD-C696D5DCE621}" type="presOf" srcId="{2297CCA2-118D-4CB8-A012-F7E89D098B08}" destId="{FC6C048F-68DC-424B-90BF-C53916BDBEBD}" srcOrd="1" destOrd="0" presId="urn:microsoft.com/office/officeart/2005/8/layout/list1"/>
    <dgm:cxn modelId="{B619EF37-6B10-4382-AB32-DA096FDAAA22}" type="presOf" srcId="{BC8C6FD1-EDF0-45C7-8A22-5CEFF6942F5B}" destId="{7FA08938-D8FF-458A-9D50-AB3E5C4AD190}" srcOrd="0" destOrd="0" presId="urn:microsoft.com/office/officeart/2005/8/layout/list1"/>
    <dgm:cxn modelId="{D6E140E2-D2F8-4DF0-B093-440378182337}" type="presOf" srcId="{06BE0DCC-155D-4445-AA0A-339455DBC26F}" destId="{BCAD7431-7638-4E1B-9277-EE71978CDEF4}" srcOrd="1" destOrd="0" presId="urn:microsoft.com/office/officeart/2005/8/layout/list1"/>
    <dgm:cxn modelId="{9FBF0253-72D5-4C3D-AE57-21FE9CCBB0A7}" srcId="{D19AB046-D061-4762-9371-9AA2CB0F4DE0}" destId="{2297CCA2-118D-4CB8-A012-F7E89D098B08}" srcOrd="1" destOrd="0" parTransId="{54EA42F7-E599-404A-A6E8-6BE0AD20F8BA}" sibTransId="{0609B920-57C9-4595-B673-D9A2D5233E5D}"/>
    <dgm:cxn modelId="{680B870C-DE2E-46C5-B2EB-CAE0F6B90E98}" srcId="{06BE0DCC-155D-4445-AA0A-339455DBC26F}" destId="{FD8A8BDA-AC69-41EA-8415-D2F575928F91}" srcOrd="1" destOrd="0" parTransId="{8E089B64-D471-4C10-A7DA-0DD23D9A21B1}" sibTransId="{DEDC7EBA-FDD4-4B20-97A7-5B30B5EA6820}"/>
    <dgm:cxn modelId="{B1E388C8-60C3-4590-A70D-E414FCEE322F}" srcId="{D19AB046-D061-4762-9371-9AA2CB0F4DE0}" destId="{6B4D8A2D-C343-49A7-B04B-1DF32D42CE23}" srcOrd="0" destOrd="0" parTransId="{9C72B700-9A7B-4944-A7D4-E04B5E10F406}" sibTransId="{498F251E-464B-4FAA-A87B-9BF1A0A69FDD}"/>
    <dgm:cxn modelId="{B535B4E9-1500-488D-8324-6B83AE04F021}" srcId="{2297CCA2-118D-4CB8-A012-F7E89D098B08}" destId="{B094CA3B-F998-4A8C-8DCA-488B09B59D0D}" srcOrd="0" destOrd="0" parTransId="{2DDCB4FA-CBE1-46D3-B968-92D2ED91EBFB}" sibTransId="{90AA1E00-BA13-4DCA-AD4C-A7CA826C4DD4}"/>
    <dgm:cxn modelId="{B0B6E295-7C94-4A5B-BBBD-0B6E12161836}" type="presOf" srcId="{B094CA3B-F998-4A8C-8DCA-488B09B59D0D}" destId="{80A40C49-A20F-4BEF-A060-582C9B373774}" srcOrd="0" destOrd="0" presId="urn:microsoft.com/office/officeart/2005/8/layout/list1"/>
    <dgm:cxn modelId="{4A1858BF-E6F3-4EBF-9639-147491D8D769}" srcId="{2297CCA2-118D-4CB8-A012-F7E89D098B08}" destId="{0FFB5B31-148F-4561-A115-FCA676E5996B}" srcOrd="2" destOrd="0" parTransId="{3EA7CCEE-B051-4C97-A1DB-CCC374E793F8}" sibTransId="{595F71CB-CEE7-4650-90DC-BD7E5F74AA7F}"/>
    <dgm:cxn modelId="{35D80C7E-B21A-45CC-B324-31482CEB5F89}" type="presOf" srcId="{DA5160DC-6551-477B-A64B-C39FF72E1E8A}" destId="{1B87F387-8ABC-4BBE-852E-A125C4F331D1}" srcOrd="1" destOrd="0" presId="urn:microsoft.com/office/officeart/2005/8/layout/list1"/>
    <dgm:cxn modelId="{10B521C5-BACD-4DDF-989B-870553D3061B}" srcId="{06BE0DCC-155D-4445-AA0A-339455DBC26F}" destId="{6E526ACF-770C-423D-9E1C-EA92F64A3341}" srcOrd="0" destOrd="0" parTransId="{AB7B65A2-9EC1-432D-A0A3-5E693CF8397E}" sibTransId="{3E05CEA0-A010-4B0B-BFD3-A13E215CAC70}"/>
    <dgm:cxn modelId="{79EED648-9F34-40FA-AE52-3B085A14D86D}" srcId="{DA5160DC-6551-477B-A64B-C39FF72E1E8A}" destId="{96DF268D-9A81-4560-8790-CE05D681D29A}" srcOrd="0" destOrd="0" parTransId="{E88CF3C2-995B-44B1-A5F9-90D046D11794}" sibTransId="{0A196E9F-4276-43DA-AB63-F918B8ABE43C}"/>
    <dgm:cxn modelId="{31697B6F-0548-4779-858E-59D50A71E5C3}" type="presOf" srcId="{23A088CB-48A2-436C-8A86-26C66936131F}" destId="{80A40C49-A20F-4BEF-A060-582C9B373774}" srcOrd="0" destOrd="1" presId="urn:microsoft.com/office/officeart/2005/8/layout/list1"/>
    <dgm:cxn modelId="{5A125A35-388D-4823-95F8-D77CE1E96AC5}" type="presOf" srcId="{D19AB046-D061-4762-9371-9AA2CB0F4DE0}" destId="{EED3217B-01A2-4D74-BAF6-1246E3BAAD3D}" srcOrd="0" destOrd="0" presId="urn:microsoft.com/office/officeart/2005/8/layout/list1"/>
    <dgm:cxn modelId="{113DADAA-256C-41A2-982F-D6B3D6D2C607}" srcId="{D19AB046-D061-4762-9371-9AA2CB0F4DE0}" destId="{06BE0DCC-155D-4445-AA0A-339455DBC26F}" srcOrd="2" destOrd="0" parTransId="{606E325D-435D-4118-9E20-CC125C72692E}" sibTransId="{8385B4AD-B467-4CEE-8F2D-61EA8301208C}"/>
    <dgm:cxn modelId="{99640DBA-5EEB-44E1-B59A-91A90A479661}" type="presOf" srcId="{FD8A8BDA-AC69-41EA-8415-D2F575928F91}" destId="{10D048A1-E80C-4682-BB33-E3EDDF728920}" srcOrd="0" destOrd="1" presId="urn:microsoft.com/office/officeart/2005/8/layout/list1"/>
    <dgm:cxn modelId="{39FA4C2D-1476-4614-B7A6-77A11CBC4524}" type="presOf" srcId="{96DF268D-9A81-4560-8790-CE05D681D29A}" destId="{DC20D490-1B61-457F-8904-69F02509FB16}" srcOrd="0" destOrd="0" presId="urn:microsoft.com/office/officeart/2005/8/layout/list1"/>
    <dgm:cxn modelId="{2D4ACDC5-D715-4B5A-BA50-AFB3A4E83B47}" type="presOf" srcId="{DA5160DC-6551-477B-A64B-C39FF72E1E8A}" destId="{D8F00C30-A3B3-421A-BFA4-39EF32B9120C}" srcOrd="0" destOrd="0" presId="urn:microsoft.com/office/officeart/2005/8/layout/list1"/>
    <dgm:cxn modelId="{8367BBE5-6D08-479B-B17C-EBC11E61B408}" srcId="{2297CCA2-118D-4CB8-A012-F7E89D098B08}" destId="{23A088CB-48A2-436C-8A86-26C66936131F}" srcOrd="1" destOrd="0" parTransId="{0C63A410-5349-4A22-BD75-D81B1502944A}" sibTransId="{51B2ABB0-49CB-4F2C-9796-DFFA4399766B}"/>
    <dgm:cxn modelId="{885BF87D-8563-4751-BF32-2592865DC036}" type="presOf" srcId="{0FFB5B31-148F-4561-A115-FCA676E5996B}" destId="{80A40C49-A20F-4BEF-A060-582C9B373774}" srcOrd="0" destOrd="2" presId="urn:microsoft.com/office/officeart/2005/8/layout/list1"/>
    <dgm:cxn modelId="{83320272-5285-4B19-8318-B3307A43C336}" srcId="{6B4D8A2D-C343-49A7-B04B-1DF32D42CE23}" destId="{BC8C6FD1-EDF0-45C7-8A22-5CEFF6942F5B}" srcOrd="0" destOrd="0" parTransId="{D8E0A5D3-730A-4E93-8BF8-C3091EBB8D05}" sibTransId="{65A4AD13-D2EB-42C2-BDC4-3F1B86769991}"/>
    <dgm:cxn modelId="{03017CC8-72E2-4FB8-ADEE-DBD4460247C7}" type="presParOf" srcId="{EED3217B-01A2-4D74-BAF6-1246E3BAAD3D}" destId="{C5F6BFE3-99FD-4499-8785-162C6C5DB2E7}" srcOrd="0" destOrd="0" presId="urn:microsoft.com/office/officeart/2005/8/layout/list1"/>
    <dgm:cxn modelId="{1E85078F-5BB0-49D2-9F3B-99BC9889F23B}" type="presParOf" srcId="{C5F6BFE3-99FD-4499-8785-162C6C5DB2E7}" destId="{B2F18EDD-3E1C-430A-BB30-3B69E62C0E69}" srcOrd="0" destOrd="0" presId="urn:microsoft.com/office/officeart/2005/8/layout/list1"/>
    <dgm:cxn modelId="{4E15448E-47B6-47EC-8E8A-1829BF40B183}" type="presParOf" srcId="{C5F6BFE3-99FD-4499-8785-162C6C5DB2E7}" destId="{8C603398-9770-45C5-90C1-F6D72FB2ECB4}" srcOrd="1" destOrd="0" presId="urn:microsoft.com/office/officeart/2005/8/layout/list1"/>
    <dgm:cxn modelId="{E7BA593E-E1F7-4745-BDA9-E74A1347B81C}" type="presParOf" srcId="{EED3217B-01A2-4D74-BAF6-1246E3BAAD3D}" destId="{E6B1D445-D6D5-4F36-B784-75DECD0296E8}" srcOrd="1" destOrd="0" presId="urn:microsoft.com/office/officeart/2005/8/layout/list1"/>
    <dgm:cxn modelId="{1DD75CF7-FF55-4502-B419-4B0DF3F52238}" type="presParOf" srcId="{EED3217B-01A2-4D74-BAF6-1246E3BAAD3D}" destId="{7FA08938-D8FF-458A-9D50-AB3E5C4AD190}" srcOrd="2" destOrd="0" presId="urn:microsoft.com/office/officeart/2005/8/layout/list1"/>
    <dgm:cxn modelId="{46EEC9B4-EEBA-459C-A8B6-9766499B0819}" type="presParOf" srcId="{EED3217B-01A2-4D74-BAF6-1246E3BAAD3D}" destId="{E6ED7ADE-C0BC-497B-976A-8589FA4E4D8B}" srcOrd="3" destOrd="0" presId="urn:microsoft.com/office/officeart/2005/8/layout/list1"/>
    <dgm:cxn modelId="{E767DD74-945B-4E6B-9A79-ED63231EAFCC}" type="presParOf" srcId="{EED3217B-01A2-4D74-BAF6-1246E3BAAD3D}" destId="{46B1E8BF-F84C-411E-8DCE-30E3BE0E3CD9}" srcOrd="4" destOrd="0" presId="urn:microsoft.com/office/officeart/2005/8/layout/list1"/>
    <dgm:cxn modelId="{E0901CC5-2D82-4361-8C91-3FB2D6217C4D}" type="presParOf" srcId="{46B1E8BF-F84C-411E-8DCE-30E3BE0E3CD9}" destId="{D9CC20A6-B314-4D7F-8A81-E332EBCA5838}" srcOrd="0" destOrd="0" presId="urn:microsoft.com/office/officeart/2005/8/layout/list1"/>
    <dgm:cxn modelId="{A7541FEA-2DFA-4ADA-8425-B1892B9A79F8}" type="presParOf" srcId="{46B1E8BF-F84C-411E-8DCE-30E3BE0E3CD9}" destId="{FC6C048F-68DC-424B-90BF-C53916BDBEBD}" srcOrd="1" destOrd="0" presId="urn:microsoft.com/office/officeart/2005/8/layout/list1"/>
    <dgm:cxn modelId="{C7BDBE7E-B130-4F24-9074-6FB15EBE0A4E}" type="presParOf" srcId="{EED3217B-01A2-4D74-BAF6-1246E3BAAD3D}" destId="{819681F7-853B-472B-937A-CB7240E0435A}" srcOrd="5" destOrd="0" presId="urn:microsoft.com/office/officeart/2005/8/layout/list1"/>
    <dgm:cxn modelId="{47B249DB-ABFF-4F49-9E39-FAAFDD90F31B}" type="presParOf" srcId="{EED3217B-01A2-4D74-BAF6-1246E3BAAD3D}" destId="{80A40C49-A20F-4BEF-A060-582C9B373774}" srcOrd="6" destOrd="0" presId="urn:microsoft.com/office/officeart/2005/8/layout/list1"/>
    <dgm:cxn modelId="{8E6AD4AE-ED5E-446D-A270-EF5AC5B7D9B7}" type="presParOf" srcId="{EED3217B-01A2-4D74-BAF6-1246E3BAAD3D}" destId="{AC77EB9E-5261-48A2-8FAE-3CDA848745D8}" srcOrd="7" destOrd="0" presId="urn:microsoft.com/office/officeart/2005/8/layout/list1"/>
    <dgm:cxn modelId="{9D665171-24CD-4EC0-B456-D39A80E2C4D3}" type="presParOf" srcId="{EED3217B-01A2-4D74-BAF6-1246E3BAAD3D}" destId="{33FDA85C-A15E-42D6-B317-A44194ADA687}" srcOrd="8" destOrd="0" presId="urn:microsoft.com/office/officeart/2005/8/layout/list1"/>
    <dgm:cxn modelId="{1886D300-2A63-4924-91C7-596161E67616}" type="presParOf" srcId="{33FDA85C-A15E-42D6-B317-A44194ADA687}" destId="{4E5A5628-74D1-4318-BAEC-D98F11AFBD71}" srcOrd="0" destOrd="0" presId="urn:microsoft.com/office/officeart/2005/8/layout/list1"/>
    <dgm:cxn modelId="{36968A71-9254-416A-B440-83332118319A}" type="presParOf" srcId="{33FDA85C-A15E-42D6-B317-A44194ADA687}" destId="{BCAD7431-7638-4E1B-9277-EE71978CDEF4}" srcOrd="1" destOrd="0" presId="urn:microsoft.com/office/officeart/2005/8/layout/list1"/>
    <dgm:cxn modelId="{DC1D7110-4A90-47AA-9310-DC6C8A42D77A}" type="presParOf" srcId="{EED3217B-01A2-4D74-BAF6-1246E3BAAD3D}" destId="{0EFA6B60-0C55-44C5-8A15-884C0EED33A4}" srcOrd="9" destOrd="0" presId="urn:microsoft.com/office/officeart/2005/8/layout/list1"/>
    <dgm:cxn modelId="{35CA0E1C-B37A-4376-B49A-34DB03C46CE3}" type="presParOf" srcId="{EED3217B-01A2-4D74-BAF6-1246E3BAAD3D}" destId="{10D048A1-E80C-4682-BB33-E3EDDF728920}" srcOrd="10" destOrd="0" presId="urn:microsoft.com/office/officeart/2005/8/layout/list1"/>
    <dgm:cxn modelId="{BD0155F3-F2B3-4AFD-A0C9-953CFB828139}" type="presParOf" srcId="{EED3217B-01A2-4D74-BAF6-1246E3BAAD3D}" destId="{4CEE1588-54CD-4516-8A9C-E10233BFCD51}" srcOrd="11" destOrd="0" presId="urn:microsoft.com/office/officeart/2005/8/layout/list1"/>
    <dgm:cxn modelId="{9578D6BC-82D4-4111-85A6-1F4CB385AFD3}" type="presParOf" srcId="{EED3217B-01A2-4D74-BAF6-1246E3BAAD3D}" destId="{F62B5482-261F-41BB-B18E-318AC6D05A26}" srcOrd="12" destOrd="0" presId="urn:microsoft.com/office/officeart/2005/8/layout/list1"/>
    <dgm:cxn modelId="{39864919-49A3-4987-915F-63333DEDD931}" type="presParOf" srcId="{F62B5482-261F-41BB-B18E-318AC6D05A26}" destId="{D8F00C30-A3B3-421A-BFA4-39EF32B9120C}" srcOrd="0" destOrd="0" presId="urn:microsoft.com/office/officeart/2005/8/layout/list1"/>
    <dgm:cxn modelId="{AF9E94F0-2162-4EAE-A10D-262AE85CCD27}" type="presParOf" srcId="{F62B5482-261F-41BB-B18E-318AC6D05A26}" destId="{1B87F387-8ABC-4BBE-852E-A125C4F331D1}" srcOrd="1" destOrd="0" presId="urn:microsoft.com/office/officeart/2005/8/layout/list1"/>
    <dgm:cxn modelId="{157A7B64-49A5-4DBC-8F8C-A5901CCE8E74}" type="presParOf" srcId="{EED3217B-01A2-4D74-BAF6-1246E3BAAD3D}" destId="{B3DAD100-4914-4641-9C73-973AC4875D96}" srcOrd="13" destOrd="0" presId="urn:microsoft.com/office/officeart/2005/8/layout/list1"/>
    <dgm:cxn modelId="{605426AD-1A9E-4446-BD4A-B8A24EE3C94E}" type="presParOf" srcId="{EED3217B-01A2-4D74-BAF6-1246E3BAAD3D}" destId="{DC20D490-1B61-457F-8904-69F02509FB1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08938-D8FF-458A-9D50-AB3E5C4AD190}">
      <dsp:nvSpPr>
        <dsp:cNvPr id="0" name=""/>
        <dsp:cNvSpPr/>
      </dsp:nvSpPr>
      <dsp:spPr>
        <a:xfrm>
          <a:off x="0" y="271674"/>
          <a:ext cx="109093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683" tIns="270764" rIns="8466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Require that a security incident response capability exists with sufficient authority </a:t>
          </a:r>
          <a:br>
            <a:rPr lang="en-US" sz="2000" kern="1200" dirty="0" smtClean="0">
              <a:solidFill>
                <a:srgbClr val="0C3959"/>
              </a:solidFill>
            </a:rPr>
          </a:br>
          <a:r>
            <a:rPr lang="en-US" sz="2000" kern="1200" dirty="0" smtClean="0">
              <a:solidFill>
                <a:srgbClr val="0C3959"/>
              </a:solidFill>
            </a:rPr>
            <a:t>to mitigate, contain the spread of, and remediate the effects of an incident.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271674"/>
        <a:ext cx="10909300" cy="982800"/>
      </dsp:txXfrm>
    </dsp:sp>
    <dsp:sp modelId="{8C603398-9770-45C5-90C1-F6D72FB2ECB4}">
      <dsp:nvSpPr>
        <dsp:cNvPr id="0" name=""/>
        <dsp:cNvSpPr/>
      </dsp:nvSpPr>
      <dsp:spPr>
        <a:xfrm>
          <a:off x="545465" y="79794"/>
          <a:ext cx="7636510" cy="38376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42" tIns="0" rIns="2886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Operational Security</a:t>
          </a:r>
          <a:endParaRPr lang="en-US" sz="2400" b="0" kern="1200" dirty="0"/>
        </a:p>
      </dsp:txBody>
      <dsp:txXfrm>
        <a:off x="564199" y="98528"/>
        <a:ext cx="7599042" cy="346292"/>
      </dsp:txXfrm>
    </dsp:sp>
    <dsp:sp modelId="{80A40C49-A20F-4BEF-A060-582C9B373774}">
      <dsp:nvSpPr>
        <dsp:cNvPr id="0" name=""/>
        <dsp:cNvSpPr/>
      </dsp:nvSpPr>
      <dsp:spPr>
        <a:xfrm>
          <a:off x="0" y="1516555"/>
          <a:ext cx="10909300" cy="1351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683" tIns="270764" rIns="8466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Assure confidentiality of information exchanged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Identify trusted contacts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Guarantee a response during collaboration</a:t>
          </a:r>
        </a:p>
      </dsp:txBody>
      <dsp:txXfrm>
        <a:off x="0" y="1516555"/>
        <a:ext cx="10909300" cy="1351350"/>
      </dsp:txXfrm>
    </dsp:sp>
    <dsp:sp modelId="{FC6C048F-68DC-424B-90BF-C53916BDBEBD}">
      <dsp:nvSpPr>
        <dsp:cNvPr id="0" name=""/>
        <dsp:cNvSpPr/>
      </dsp:nvSpPr>
      <dsp:spPr>
        <a:xfrm>
          <a:off x="545465" y="1324675"/>
          <a:ext cx="7636510" cy="38376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42" tIns="0" rIns="2886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Incident Response</a:t>
          </a:r>
        </a:p>
      </dsp:txBody>
      <dsp:txXfrm>
        <a:off x="564199" y="1343409"/>
        <a:ext cx="7599042" cy="346292"/>
      </dsp:txXfrm>
    </dsp:sp>
    <dsp:sp modelId="{10D048A1-E80C-4682-BB33-E3EDDF728920}">
      <dsp:nvSpPr>
        <dsp:cNvPr id="0" name=""/>
        <dsp:cNvSpPr/>
      </dsp:nvSpPr>
      <dsp:spPr>
        <a:xfrm>
          <a:off x="0" y="3129985"/>
          <a:ext cx="10909300" cy="102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683" tIns="270764" rIns="8466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Improve the usefulness of logs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Ensure logs are kept in accordance with policy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3129985"/>
        <a:ext cx="10909300" cy="1023750"/>
      </dsp:txXfrm>
    </dsp:sp>
    <dsp:sp modelId="{BCAD7431-7638-4E1B-9277-EE71978CDEF4}">
      <dsp:nvSpPr>
        <dsp:cNvPr id="0" name=""/>
        <dsp:cNvSpPr/>
      </dsp:nvSpPr>
      <dsp:spPr>
        <a:xfrm>
          <a:off x="545465" y="2938105"/>
          <a:ext cx="7636510" cy="38376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42" tIns="0" rIns="2886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Traceability</a:t>
          </a:r>
          <a:endParaRPr lang="en-US" sz="2400" b="0" kern="1200" dirty="0"/>
        </a:p>
      </dsp:txBody>
      <dsp:txXfrm>
        <a:off x="564199" y="2956839"/>
        <a:ext cx="7599042" cy="346292"/>
      </dsp:txXfrm>
    </dsp:sp>
    <dsp:sp modelId="{DC20D490-1B61-457F-8904-69F02509FB16}">
      <dsp:nvSpPr>
        <dsp:cNvPr id="0" name=""/>
        <dsp:cNvSpPr/>
      </dsp:nvSpPr>
      <dsp:spPr>
        <a:xfrm>
          <a:off x="0" y="4415815"/>
          <a:ext cx="10909300" cy="696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683" tIns="270764" rIns="8466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Confirm that end users are aware of an appropriate AUP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4415815"/>
        <a:ext cx="10909300" cy="696150"/>
      </dsp:txXfrm>
    </dsp:sp>
    <dsp:sp modelId="{1B87F387-8ABC-4BBE-852E-A125C4F331D1}">
      <dsp:nvSpPr>
        <dsp:cNvPr id="0" name=""/>
        <dsp:cNvSpPr/>
      </dsp:nvSpPr>
      <dsp:spPr>
        <a:xfrm>
          <a:off x="545465" y="4223935"/>
          <a:ext cx="7636510" cy="38376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42" tIns="0" rIns="2886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Participant Responsibilities</a:t>
          </a:r>
          <a:endParaRPr lang="en-US" sz="2400" b="0" kern="1200" dirty="0"/>
        </a:p>
      </dsp:txBody>
      <dsp:txXfrm>
        <a:off x="564199" y="4242669"/>
        <a:ext cx="7599042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30/03/2019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354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7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3601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AARC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highlight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30428"/>
          <a:stretch/>
        </p:blipFill>
        <p:spPr>
          <a:xfrm>
            <a:off x="5217067" y="4837092"/>
            <a:ext cx="1385319" cy="7856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8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091782" y="6289305"/>
            <a:ext cx="5747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GÉANT  on behalf of the AARC project.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work leading to these results has received funding from the European Union’s Horizon 2020 research and innovation programme under Grant Agreement No. </a:t>
            </a:r>
            <a:r>
              <a:rPr lang="is-IS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730941 </a:t>
            </a:r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(AARC2).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469" y="5591160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https://aarc-project.eu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https://aarc-project.eu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ise-community.org/sci/" TargetMode="External"/><Relationship Id="rId2" Type="http://schemas.openxmlformats.org/officeDocument/2006/relationships/hyperlink" Target="https://refeds.org/sirtf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arc-project.eu/guidelines/aarc-i051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tif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hyperlink" Target="https://www.youtube.com/channel/UCussxbcR_OxG1e_kRp0pjpA/featured" TargetMode="Externa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irtfi.cern.ch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ise-community.org/sci/" TargetMode="External"/><Relationship Id="rId2" Type="http://schemas.openxmlformats.org/officeDocument/2006/relationships/hyperlink" Target="https://refeds.org/sirtf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iki.geant.org/display/AARC/Operational+Security+and+Incident+Response" TargetMode="External"/><Relationship Id="rId4" Type="http://schemas.openxmlformats.org/officeDocument/2006/relationships/hyperlink" Target="https://aarc-project.eu/guidelines/aarc-i051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arc-project.eu/wp-content/uploads/2018/11/Incident-Response-Test-Model-for-Organisations-Simulation-2.pdf" TargetMode="External"/><Relationship Id="rId2" Type="http://schemas.openxmlformats.org/officeDocument/2006/relationships/hyperlink" Target="https://aarc-project.eu/wp-content/uploads/2018/04/20180326-Incident-Simulation-Report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David </a:t>
            </a:r>
            <a:r>
              <a:rPr lang="en-GB" dirty="0" err="1" smtClean="0"/>
              <a:t>Groep</a:t>
            </a:r>
            <a:r>
              <a:rPr lang="en-GB" dirty="0" smtClean="0"/>
              <a:t> </a:t>
            </a:r>
            <a:r>
              <a:rPr lang="en-GB" b="0" dirty="0" smtClean="0"/>
              <a:t>(borrowing heavily from Hannah Short, CERN)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ISGC Security Workshop Taipei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Authentication and Authorisation for Research and Collaboration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Federated Incident Response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Mach 31, 2019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Policy and Best Practice </a:t>
            </a:r>
            <a:r>
              <a:rPr lang="en-GB" dirty="0" smtClean="0"/>
              <a:t>activity coordination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Nikhef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00" y="4907852"/>
            <a:ext cx="726748" cy="28213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691267" y="6093313"/>
            <a:ext cx="3392511" cy="646331"/>
            <a:chOff x="7820132" y="5372101"/>
            <a:chExt cx="3392511" cy="646331"/>
          </a:xfrm>
          <a:solidFill>
            <a:schemeClr val="bg1"/>
          </a:solidFill>
          <a:effectLst>
            <a:glow rad="101600">
              <a:srgbClr val="0C3959">
                <a:alpha val="60000"/>
              </a:srgbClr>
            </a:glow>
          </a:effectLst>
        </p:grpSpPr>
        <p:sp>
          <p:nvSpPr>
            <p:cNvPr id="12" name="Rectangle 11"/>
            <p:cNvSpPr/>
            <p:nvPr/>
          </p:nvSpPr>
          <p:spPr>
            <a:xfrm>
              <a:off x="7820132" y="5372101"/>
              <a:ext cx="3392511" cy="646331"/>
            </a:xfrm>
            <a:prstGeom prst="rect">
              <a:avLst/>
            </a:prstGeom>
            <a:grpFill/>
            <a:ln>
              <a:solidFill>
                <a:srgbClr val="0C3959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Security Workshop 2019</a:t>
              </a:r>
              <a:br>
                <a:rPr lang="en-GB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GB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co-supported </a:t>
              </a:r>
              <a:r>
                <a:rPr lang="en-GB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by EOSC-HUB </a:t>
              </a:r>
              <a:endParaRPr lang="en-GB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8670" y="5404235"/>
              <a:ext cx="582061" cy="582061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77945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AARC-I051 – the current best practice (and evolution)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209" y="1480388"/>
            <a:ext cx="6250512" cy="5203584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26" y="1336009"/>
            <a:ext cx="2545118" cy="356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64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be effective during an incident?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48" y="1277416"/>
            <a:ext cx="4864361" cy="251966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372775" y="1482751"/>
            <a:ext cx="5267325" cy="4811416"/>
            <a:chOff x="6372775" y="1482751"/>
            <a:chExt cx="5267325" cy="4811416"/>
          </a:xfrm>
        </p:grpSpPr>
        <p:grpSp>
          <p:nvGrpSpPr>
            <p:cNvPr id="8" name="Group 7"/>
            <p:cNvGrpSpPr/>
            <p:nvPr/>
          </p:nvGrpSpPr>
          <p:grpSpPr>
            <a:xfrm>
              <a:off x="6372775" y="1482751"/>
              <a:ext cx="5267325" cy="4811416"/>
              <a:chOff x="6535508" y="1521497"/>
              <a:chExt cx="5267325" cy="4811416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35508" y="1521497"/>
                <a:ext cx="5267325" cy="1800225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26897" y="3237288"/>
                <a:ext cx="5153025" cy="3095625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6372775" y="1482751"/>
              <a:ext cx="5267325" cy="4811416"/>
            </a:xfrm>
            <a:prstGeom prst="rect">
              <a:avLst/>
            </a:prstGeom>
            <a:noFill/>
            <a:ln>
              <a:solidFill>
                <a:srgbClr val="003F5E"/>
              </a:solidFill>
            </a:ln>
            <a:effectLst>
              <a:glow rad="101600">
                <a:srgbClr val="003959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427" y="4146875"/>
            <a:ext cx="3581238" cy="2534017"/>
          </a:xfrm>
          <a:prstGeom prst="rect">
            <a:avLst/>
          </a:prstGeom>
          <a:effectLst>
            <a:glow rad="101600">
              <a:srgbClr val="ED7D31">
                <a:alpha val="60000"/>
              </a:srgb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6978411" y="6527003"/>
            <a:ext cx="4526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6791C"/>
                </a:solidFill>
              </a:rPr>
              <a:t>AARC-I051 – https://aarc-project.eu/guidelines/aarc-i051/</a:t>
            </a:r>
            <a:endParaRPr lang="en-GB" sz="1400" b="1" dirty="0">
              <a:solidFill>
                <a:srgbClr val="F679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4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46" y="1366831"/>
            <a:ext cx="10009105" cy="47376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Prepare</a:t>
            </a:r>
          </a:p>
          <a:p>
            <a:r>
              <a:rPr lang="en-GB" dirty="0"/>
              <a:t>support and implement </a:t>
            </a:r>
            <a:r>
              <a:rPr lang="en-GB" dirty="0" smtClean="0"/>
              <a:t>Sirtfi - 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refeds.org/sirtfi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/>
              <a:t>adopt interoperable policies - </a:t>
            </a:r>
            <a:r>
              <a:rPr lang="en-GB" dirty="0">
                <a:hlinkClick r:id="rId3"/>
              </a:rPr>
              <a:t>http://wise-community.org/sci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/>
              <a:t>adopt common incident response </a:t>
            </a:r>
            <a:r>
              <a:rPr lang="en-GB" dirty="0" smtClean="0"/>
              <a:t>procedures – </a:t>
            </a:r>
            <a:r>
              <a:rPr lang="en-GB" dirty="0" smtClean="0">
                <a:hlinkClick r:id="rId4"/>
              </a:rPr>
              <a:t>AARC-I051</a:t>
            </a:r>
            <a:endParaRPr lang="en-GB" dirty="0"/>
          </a:p>
          <a:p>
            <a:r>
              <a:rPr lang="en-GB" dirty="0"/>
              <a:t>leverage templated emails for proper information sharing</a:t>
            </a:r>
          </a:p>
          <a:p>
            <a:r>
              <a:rPr lang="en-GB" dirty="0"/>
              <a:t>establish communications channels in </a:t>
            </a:r>
            <a:r>
              <a:rPr lang="en-GB" dirty="0" smtClean="0"/>
              <a:t>advance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and be plugged-in</a:t>
            </a:r>
            <a:r>
              <a:rPr lang="en-US" dirty="0"/>
              <a:t> </a:t>
            </a:r>
            <a:r>
              <a:rPr lang="en-US" dirty="0" smtClean="0"/>
              <a:t>… </a:t>
            </a:r>
            <a:r>
              <a:rPr lang="en-US" b="1" dirty="0" smtClean="0"/>
              <a:t>share</a:t>
            </a:r>
            <a:r>
              <a:rPr lang="en-US" dirty="0" smtClean="0"/>
              <a:t>, with the support of your infrastructure CERT/CSIRT teams</a:t>
            </a:r>
          </a:p>
          <a:p>
            <a:r>
              <a:rPr lang="en-GB" dirty="0" smtClean="0"/>
              <a:t>Access </a:t>
            </a:r>
            <a:r>
              <a:rPr lang="en-GB" dirty="0"/>
              <a:t>to security </a:t>
            </a:r>
            <a:r>
              <a:rPr lang="en-GB" dirty="0" smtClean="0"/>
              <a:t>contacts</a:t>
            </a:r>
          </a:p>
          <a:p>
            <a:r>
              <a:rPr lang="en-GB" dirty="0"/>
              <a:t>Access to threat </a:t>
            </a:r>
            <a:r>
              <a:rPr lang="en-GB" dirty="0" smtClean="0"/>
              <a:t>intelligence</a:t>
            </a:r>
          </a:p>
          <a:p>
            <a:r>
              <a:rPr lang="en-GB" dirty="0"/>
              <a:t>Access to vulnerability reports </a:t>
            </a:r>
            <a:endParaRPr lang="en-GB" dirty="0" smtClean="0"/>
          </a:p>
          <a:p>
            <a:r>
              <a:rPr lang="en-GB" dirty="0"/>
              <a:t>Access to expertise for advanced incident investigation,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e.g</a:t>
            </a:r>
            <a:r>
              <a:rPr lang="en-GB" dirty="0"/>
              <a:t>. </a:t>
            </a:r>
            <a:r>
              <a:rPr lang="en-GB" dirty="0" smtClean="0"/>
              <a:t>forensics</a:t>
            </a:r>
          </a:p>
          <a:p>
            <a:r>
              <a:rPr lang="en-GB" dirty="0"/>
              <a:t>Fostering of trust between members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what to do today (OK: </a:t>
            </a:r>
            <a:r>
              <a:rPr lang="en-US" dirty="0" smtClean="0"/>
              <a:t>and also tomorrow </a:t>
            </a:r>
            <a:r>
              <a:rPr lang="en-US" dirty="0" smtClean="0"/>
              <a:t>…)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448210" y="5557256"/>
            <a:ext cx="112362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3F5E"/>
            </a:solidFill>
          </a:ln>
          <a:effectLst>
            <a:glow rad="101600">
              <a:srgbClr val="003F5E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6791C"/>
                </a:solidFill>
              </a:rPr>
              <a:t>REN-ISAC</a:t>
            </a:r>
            <a:endParaRPr lang="en-GB" dirty="0">
              <a:solidFill>
                <a:srgbClr val="F6791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3151" y="4187277"/>
            <a:ext cx="198138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3F5E"/>
            </a:solidFill>
          </a:ln>
          <a:effectLst>
            <a:glow rad="101600">
              <a:srgbClr val="003F5E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6791C"/>
                </a:solidFill>
              </a:rPr>
              <a:t>Trusted Introducer</a:t>
            </a:r>
            <a:endParaRPr lang="en-GB" dirty="0">
              <a:solidFill>
                <a:srgbClr val="F6791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77139" y="5593119"/>
            <a:ext cx="79059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3F5E"/>
            </a:solidFill>
          </a:ln>
          <a:effectLst>
            <a:glow rad="101600">
              <a:srgbClr val="003F5E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6791C"/>
                </a:solidFill>
              </a:rPr>
              <a:t>FIRST</a:t>
            </a:r>
            <a:endParaRPr lang="en-GB" dirty="0">
              <a:solidFill>
                <a:srgbClr val="F6791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44633" y="4927509"/>
            <a:ext cx="110056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3F5E"/>
            </a:solidFill>
          </a:ln>
          <a:effectLst>
            <a:glow rad="101600">
              <a:srgbClr val="003F5E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6791C"/>
                </a:solidFill>
              </a:rPr>
              <a:t>EGI-CSIRT</a:t>
            </a:r>
            <a:endParaRPr lang="en-GB" dirty="0">
              <a:solidFill>
                <a:srgbClr val="F6791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21660" y="4850045"/>
            <a:ext cx="130968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3F5E"/>
            </a:solidFill>
          </a:ln>
          <a:effectLst>
            <a:glow rad="101600">
              <a:srgbClr val="003F5E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>
                <a:solidFill>
                  <a:srgbClr val="F6791C"/>
                </a:solidFill>
              </a:rPr>
              <a:t>nren</a:t>
            </a:r>
            <a:r>
              <a:rPr lang="en-US" dirty="0" smtClean="0">
                <a:solidFill>
                  <a:srgbClr val="F6791C"/>
                </a:solidFill>
              </a:rPr>
              <a:t>-CERT</a:t>
            </a:r>
            <a:endParaRPr lang="en-GB" dirty="0">
              <a:solidFill>
                <a:srgbClr val="F6791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79244" y="4300937"/>
            <a:ext cx="187022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3F5E"/>
            </a:solidFill>
          </a:ln>
          <a:effectLst>
            <a:glow rad="101600">
              <a:srgbClr val="003F5E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6791C"/>
                </a:solidFill>
              </a:rPr>
              <a:t>eduGAIN </a:t>
            </a:r>
            <a:r>
              <a:rPr lang="en-US" dirty="0" smtClean="0">
                <a:solidFill>
                  <a:srgbClr val="F6791C"/>
                </a:solidFill>
              </a:rPr>
              <a:t>security</a:t>
            </a:r>
            <a:endParaRPr lang="en-GB" dirty="0">
              <a:solidFill>
                <a:srgbClr val="F679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24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3763166" y="4113541"/>
            <a:ext cx="4445529" cy="396466"/>
          </a:xfrm>
        </p:spPr>
        <p:txBody>
          <a:bodyPr>
            <a:normAutofit/>
          </a:bodyPr>
          <a:lstStyle/>
          <a:p>
            <a:r>
              <a:rPr lang="en-GB" dirty="0" smtClean="0"/>
              <a:t>davidg@nikhef.nl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172340" y="196621"/>
            <a:ext cx="4523104" cy="1336505"/>
            <a:chOff x="7526830" y="1667952"/>
            <a:chExt cx="4523104" cy="1336505"/>
          </a:xfrm>
        </p:grpSpPr>
        <p:sp>
          <p:nvSpPr>
            <p:cNvPr id="4" name="Content Placeholder 1"/>
            <p:cNvSpPr txBox="1">
              <a:spLocks/>
            </p:cNvSpPr>
            <p:nvPr/>
          </p:nvSpPr>
          <p:spPr>
            <a:xfrm>
              <a:off x="7526830" y="1667952"/>
              <a:ext cx="4523104" cy="1336505"/>
            </a:xfrm>
            <a:prstGeom prst="rect">
              <a:avLst/>
            </a:prstGeom>
            <a:solidFill>
              <a:srgbClr val="F8F8F8"/>
            </a:solidFill>
            <a:ln>
              <a:solidFill>
                <a:srgbClr val="0C3959"/>
              </a:solidFill>
            </a:ln>
          </p:spPr>
          <p:txBody>
            <a:bodyPr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3F5E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b="1" dirty="0" smtClean="0"/>
                <a:t>Planned progress on “SCC Coordination”</a:t>
              </a:r>
            </a:p>
            <a:p>
              <a:r>
                <a:rPr lang="en-US" sz="1600" dirty="0" smtClean="0"/>
                <a:t>More exercises, coordinated via WISE</a:t>
              </a:r>
            </a:p>
            <a:p>
              <a:r>
                <a:rPr lang="en-US" sz="1600" dirty="0" smtClean="0"/>
                <a:t>Improve available </a:t>
              </a:r>
              <a:r>
                <a:rPr lang="en-US" sz="1600" dirty="0" smtClean="0"/>
                <a:t>tooling</a:t>
              </a:r>
            </a:p>
            <a:p>
              <a:r>
                <a:rPr lang="en-US" sz="1600" dirty="0" smtClean="0"/>
                <a:t>Promote sharing of trust resulting from exercises</a:t>
              </a:r>
              <a:endParaRPr lang="en-US" sz="1600" dirty="0" smtClean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4356" y="1805224"/>
              <a:ext cx="834645" cy="717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798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14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WISE SCCC WG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11" y="1561767"/>
            <a:ext cx="10372725" cy="4429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50" y="251886"/>
            <a:ext cx="900953" cy="7748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7089" y="6452195"/>
            <a:ext cx="371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https://eventr.geant.org/events/3044</a:t>
            </a:r>
          </a:p>
        </p:txBody>
      </p:sp>
      <p:sp>
        <p:nvSpPr>
          <p:cNvPr id="7" name="Rectangle 6"/>
          <p:cNvSpPr/>
          <p:nvPr/>
        </p:nvSpPr>
        <p:spPr>
          <a:xfrm>
            <a:off x="3082341" y="6452195"/>
            <a:ext cx="3718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57A1E"/>
                </a:solidFill>
              </a:rPr>
              <a:t>https://wise-community.org/events/</a:t>
            </a:r>
            <a:endParaRPr lang="en-GB" b="1" dirty="0">
              <a:solidFill>
                <a:srgbClr val="F57A1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0024" y="251886"/>
            <a:ext cx="5114069" cy="369332"/>
          </a:xfrm>
          <a:prstGeom prst="rect">
            <a:avLst/>
          </a:prstGeom>
          <a:solidFill>
            <a:srgbClr val="003F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6791C"/>
                </a:solidFill>
              </a:rPr>
              <a:t>Shameless plug: WISE &amp; SIGISM Kaunas meeting</a:t>
            </a:r>
            <a:endParaRPr lang="en-GB" b="1" dirty="0">
              <a:solidFill>
                <a:srgbClr val="F679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66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4"/>
            <a:ext cx="5545593" cy="74592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eduGAIN – many countries &amp; economic regions with an R&amp;E identity federation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R&amp;E federation and eduGAIN – what you may know already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6" y="2185263"/>
            <a:ext cx="5534449" cy="2740870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6577938" y="2324852"/>
            <a:ext cx="5329115" cy="745928"/>
          </a:xfrm>
          <a:prstGeom prst="rect">
            <a:avLst/>
          </a:prstGeom>
          <a:solidFill>
            <a:srgbClr val="ED7D31">
              <a:alpha val="50196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… yet incident response has to be global (since the miscreants certainly are </a:t>
            </a:r>
            <a:r>
              <a:rPr lang="en-US" dirty="0" smtClean="0">
                <a:sym typeface="Wingdings" panose="05000000000000000000" pitchFamily="2" charset="2"/>
              </a:rPr>
              <a:t>) …</a:t>
            </a:r>
            <a:endParaRPr lang="en-GB" dirty="0"/>
          </a:p>
        </p:txBody>
      </p:sp>
      <p:pic>
        <p:nvPicPr>
          <p:cNvPr id="7" name="Picture 2" descr="https://aarc-project.eu/wp-content/uploads/2016/05/federated_incid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938" y="3235986"/>
            <a:ext cx="541972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44502" y="4929904"/>
            <a:ext cx="5894306" cy="3839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full of valuable resources (data, network, services)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284" y="5446471"/>
            <a:ext cx="1706823" cy="130364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508730" y="5313827"/>
            <a:ext cx="2658211" cy="1065562"/>
            <a:chOff x="1146073" y="1812828"/>
            <a:chExt cx="10652572" cy="427015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121A45F-252E-4C4C-BF8B-AC87357A2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6073" y="2158920"/>
              <a:ext cx="1524000" cy="8001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D701285-E49C-D84C-B623-33347E2E5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92127" y="3518205"/>
              <a:ext cx="1676400" cy="7747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5A21C4-215A-2E44-9603-EEF353047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91768" y="2241470"/>
              <a:ext cx="1511300" cy="635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C197DF7-F323-3F49-B4DB-0C8FF1B98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26468" y="4927284"/>
              <a:ext cx="1765300" cy="11557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913A4E-9E86-BB4C-B82B-F3B9A6B15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84865" y="5233327"/>
              <a:ext cx="1803400" cy="7239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0F24206-CC0A-0649-8E15-12F6665F8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98785" y="3510135"/>
              <a:ext cx="1409700" cy="1270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855F60F-279F-0D40-BCC1-017DE154E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951060" y="1812828"/>
              <a:ext cx="1346200" cy="11938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17F8A2A-95F4-0F42-8CB4-A7B6824E2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76854" y="3687389"/>
              <a:ext cx="1905000" cy="8001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6046152-653E-7D4E-9FA1-B473C30C3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846955" y="2073896"/>
              <a:ext cx="1562100" cy="10922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D341BC8-BB2D-A84D-94AF-5380BC61E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98779" y="3459324"/>
              <a:ext cx="1447800" cy="8763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95F5170-58B5-1F4E-845F-E7BB2B491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708065" y="4676730"/>
              <a:ext cx="1498600" cy="10414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352F9FC-02B3-D141-AC30-48FB7856D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57365" y="3557292"/>
              <a:ext cx="2341280" cy="70767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B8B62BE-6E7E-A94E-AD81-C3137ABCC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698779" y="2193905"/>
              <a:ext cx="2085359" cy="906678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2773999" y="6596390"/>
            <a:ext cx="75488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rgbClr val="F6791C"/>
                </a:solidFill>
              </a:rPr>
              <a:t>graphics sources: map technical.edugain.org; federation drawing: Hannah Short, CERN; Infrastructure logos: AARC Pilot use cases</a:t>
            </a:r>
            <a:endParaRPr lang="en-GB" sz="1100" i="1" dirty="0">
              <a:solidFill>
                <a:srgbClr val="F679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82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appears trivial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5517755" y="1629861"/>
            <a:ext cx="1905141" cy="24303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IdP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680309" y="1513544"/>
            <a:ext cx="1726288" cy="172252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SP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Process 7"/>
          <p:cNvSpPr/>
          <p:nvPr/>
        </p:nvSpPr>
        <p:spPr>
          <a:xfrm>
            <a:off x="2828968" y="2141757"/>
            <a:ext cx="1418722" cy="831689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SP notices suspicious jobs executed by a handful of users from an IdP</a:t>
            </a:r>
            <a:endParaRPr lang="en-US" sz="1000" dirty="0"/>
          </a:p>
        </p:txBody>
      </p:sp>
      <p:sp>
        <p:nvSpPr>
          <p:cNvPr id="8" name="Process 8"/>
          <p:cNvSpPr/>
          <p:nvPr/>
        </p:nvSpPr>
        <p:spPr>
          <a:xfrm>
            <a:off x="5756502" y="2222818"/>
            <a:ext cx="1418722" cy="648479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IdP identifies over 1000 compromised identities</a:t>
            </a:r>
            <a:endParaRPr lang="en-US" sz="1000" dirty="0"/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 flipV="1">
            <a:off x="4247689" y="2547057"/>
            <a:ext cx="1508812" cy="10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82385" y="2244914"/>
            <a:ext cx="8697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Notifies IdP</a:t>
            </a:r>
            <a:endParaRPr lang="en-US" sz="1100" i="1" dirty="0"/>
          </a:p>
        </p:txBody>
      </p:sp>
      <p:sp>
        <p:nvSpPr>
          <p:cNvPr id="11" name="Process 15"/>
          <p:cNvSpPr/>
          <p:nvPr/>
        </p:nvSpPr>
        <p:spPr>
          <a:xfrm>
            <a:off x="5756502" y="3149077"/>
            <a:ext cx="1418722" cy="648479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IdP identifies all SPs accessed</a:t>
            </a:r>
            <a:endParaRPr lang="en-US" sz="1000" dirty="0"/>
          </a:p>
        </p:txBody>
      </p:sp>
      <p:sp>
        <p:nvSpPr>
          <p:cNvPr id="12" name="Oval 11"/>
          <p:cNvSpPr/>
          <p:nvPr/>
        </p:nvSpPr>
        <p:spPr>
          <a:xfrm>
            <a:off x="5125928" y="4951830"/>
            <a:ext cx="770163" cy="702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048491" y="5455490"/>
            <a:ext cx="770163" cy="702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004045" y="4969133"/>
            <a:ext cx="770163" cy="702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8" idx="2"/>
            <a:endCxn id="11" idx="0"/>
          </p:cNvCxnSpPr>
          <p:nvPr/>
        </p:nvCxnSpPr>
        <p:spPr>
          <a:xfrm>
            <a:off x="6465862" y="2871294"/>
            <a:ext cx="0" cy="2777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2"/>
            <a:endCxn id="12" idx="7"/>
          </p:cNvCxnSpPr>
          <p:nvPr/>
        </p:nvCxnSpPr>
        <p:spPr>
          <a:xfrm flipH="1">
            <a:off x="5783304" y="3797555"/>
            <a:ext cx="682561" cy="12571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2"/>
            <a:endCxn id="13" idx="0"/>
          </p:cNvCxnSpPr>
          <p:nvPr/>
        </p:nvCxnSpPr>
        <p:spPr>
          <a:xfrm flipH="1">
            <a:off x="6433574" y="3797556"/>
            <a:ext cx="32291" cy="16579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2"/>
            <a:endCxn id="14" idx="1"/>
          </p:cNvCxnSpPr>
          <p:nvPr/>
        </p:nvCxnSpPr>
        <p:spPr>
          <a:xfrm>
            <a:off x="6465862" y="3797555"/>
            <a:ext cx="650968" cy="12744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68361" y="4315731"/>
            <a:ext cx="880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Notifies SPs</a:t>
            </a:r>
            <a:endParaRPr lang="en-US" sz="11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9213545" y="6596390"/>
            <a:ext cx="23054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rgbClr val="F6791C"/>
                </a:solidFill>
              </a:rPr>
              <a:t>graphics source: Hannah Short, CERN</a:t>
            </a:r>
            <a:endParaRPr lang="en-GB" sz="1100" i="1" dirty="0">
              <a:solidFill>
                <a:srgbClr val="F679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57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may not be so …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5772197" y="1598296"/>
            <a:ext cx="1905141" cy="24303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IdP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934751" y="1481979"/>
            <a:ext cx="1726288" cy="172252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SP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Process 7"/>
          <p:cNvSpPr/>
          <p:nvPr/>
        </p:nvSpPr>
        <p:spPr>
          <a:xfrm>
            <a:off x="3083410" y="2110192"/>
            <a:ext cx="1418722" cy="831689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SP notices suspicious jobs executed by a handful of users from an IdP</a:t>
            </a:r>
            <a:endParaRPr lang="en-US" sz="1000" dirty="0"/>
          </a:p>
        </p:txBody>
      </p:sp>
      <p:sp>
        <p:nvSpPr>
          <p:cNvPr id="8" name="Process 8"/>
          <p:cNvSpPr/>
          <p:nvPr/>
        </p:nvSpPr>
        <p:spPr>
          <a:xfrm>
            <a:off x="6010944" y="2191253"/>
            <a:ext cx="1418722" cy="648479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IdP identifies over 1000 compromised identities</a:t>
            </a:r>
            <a:endParaRPr lang="en-US" sz="1000" dirty="0"/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 flipV="1">
            <a:off x="4502131" y="2515492"/>
            <a:ext cx="1508812" cy="10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36827" y="2132289"/>
            <a:ext cx="8697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Notifies IdP</a:t>
            </a:r>
            <a:endParaRPr lang="en-US" sz="1100" i="1" dirty="0"/>
          </a:p>
        </p:txBody>
      </p:sp>
      <p:sp>
        <p:nvSpPr>
          <p:cNvPr id="11" name="Process 15"/>
          <p:cNvSpPr/>
          <p:nvPr/>
        </p:nvSpPr>
        <p:spPr>
          <a:xfrm>
            <a:off x="6010944" y="3117512"/>
            <a:ext cx="1418722" cy="648479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IdP identifies all SPs accessed</a:t>
            </a:r>
            <a:endParaRPr lang="en-US" sz="1000" dirty="0"/>
          </a:p>
        </p:txBody>
      </p:sp>
      <p:sp>
        <p:nvSpPr>
          <p:cNvPr id="12" name="Oval 11"/>
          <p:cNvSpPr/>
          <p:nvPr/>
        </p:nvSpPr>
        <p:spPr>
          <a:xfrm>
            <a:off x="5380370" y="4920265"/>
            <a:ext cx="770163" cy="702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302933" y="5423925"/>
            <a:ext cx="770163" cy="702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258487" y="4937568"/>
            <a:ext cx="770163" cy="702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8" idx="2"/>
            <a:endCxn id="11" idx="0"/>
          </p:cNvCxnSpPr>
          <p:nvPr/>
        </p:nvCxnSpPr>
        <p:spPr>
          <a:xfrm>
            <a:off x="6720304" y="2839729"/>
            <a:ext cx="0" cy="2777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2"/>
            <a:endCxn id="12" idx="7"/>
          </p:cNvCxnSpPr>
          <p:nvPr/>
        </p:nvCxnSpPr>
        <p:spPr>
          <a:xfrm flipH="1">
            <a:off x="6037746" y="3765990"/>
            <a:ext cx="682561" cy="12571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2"/>
            <a:endCxn id="13" idx="0"/>
          </p:cNvCxnSpPr>
          <p:nvPr/>
        </p:nvCxnSpPr>
        <p:spPr>
          <a:xfrm flipH="1">
            <a:off x="6688016" y="3765991"/>
            <a:ext cx="32291" cy="16579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2"/>
            <a:endCxn id="14" idx="1"/>
          </p:cNvCxnSpPr>
          <p:nvPr/>
        </p:nvCxnSpPr>
        <p:spPr>
          <a:xfrm>
            <a:off x="6720304" y="3765990"/>
            <a:ext cx="650968" cy="12744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22803" y="4189597"/>
            <a:ext cx="880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Notifies SPs</a:t>
            </a:r>
            <a:endParaRPr lang="en-US" sz="11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434846" y="3344248"/>
            <a:ext cx="3058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Large SP does not share details of compromise, for fear of damage to reputation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58366" y="1400212"/>
            <a:ext cx="2091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Small IdP may not have capability to block users, or trace their usage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1913" y="5023147"/>
            <a:ext cx="3288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SPs are not bound to abide by confidentiality protocol and disclose sensitive information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41118" y="3409049"/>
            <a:ext cx="799382" cy="713882"/>
            <a:chOff x="275592" y="2592634"/>
            <a:chExt cx="799382" cy="713882"/>
          </a:xfrm>
        </p:grpSpPr>
        <p:sp>
          <p:nvSpPr>
            <p:cNvPr id="24" name="Isosceles Triangle 23"/>
            <p:cNvSpPr/>
            <p:nvPr/>
          </p:nvSpPr>
          <p:spPr>
            <a:xfrm>
              <a:off x="275592" y="2592634"/>
              <a:ext cx="799382" cy="681431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rgbClr val="0C377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1248" y="2660185"/>
              <a:ext cx="3399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!</a:t>
              </a:r>
              <a:endParaRPr lang="en-US" sz="360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104394" y="5066986"/>
            <a:ext cx="799382" cy="713882"/>
            <a:chOff x="275592" y="2592634"/>
            <a:chExt cx="799382" cy="713882"/>
          </a:xfrm>
        </p:grpSpPr>
        <p:sp>
          <p:nvSpPr>
            <p:cNvPr id="27" name="Isosceles Triangle 26"/>
            <p:cNvSpPr/>
            <p:nvPr/>
          </p:nvSpPr>
          <p:spPr>
            <a:xfrm>
              <a:off x="275592" y="2592634"/>
              <a:ext cx="799382" cy="681431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rgbClr val="0C377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1248" y="2660185"/>
              <a:ext cx="3399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!</a:t>
              </a:r>
              <a:endParaRPr lang="en-US" sz="36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850287" y="2502379"/>
            <a:ext cx="799382" cy="713882"/>
            <a:chOff x="275592" y="2592634"/>
            <a:chExt cx="799382" cy="713882"/>
          </a:xfrm>
        </p:grpSpPr>
        <p:sp>
          <p:nvSpPr>
            <p:cNvPr id="30" name="Isosceles Triangle 29"/>
            <p:cNvSpPr/>
            <p:nvPr/>
          </p:nvSpPr>
          <p:spPr>
            <a:xfrm>
              <a:off x="275592" y="2592634"/>
              <a:ext cx="799382" cy="681431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rgbClr val="0C377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1248" y="2660185"/>
              <a:ext cx="3399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!</a:t>
              </a:r>
              <a:endParaRPr lang="en-US" sz="3600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111299" y="5026943"/>
            <a:ext cx="799382" cy="713882"/>
            <a:chOff x="275592" y="2592634"/>
            <a:chExt cx="799382" cy="713882"/>
          </a:xfrm>
        </p:grpSpPr>
        <p:sp>
          <p:nvSpPr>
            <p:cNvPr id="33" name="Isosceles Triangle 32"/>
            <p:cNvSpPr/>
            <p:nvPr/>
          </p:nvSpPr>
          <p:spPr>
            <a:xfrm>
              <a:off x="275592" y="2592634"/>
              <a:ext cx="799382" cy="681431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rgbClr val="0C377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1248" y="2660185"/>
              <a:ext cx="3399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!</a:t>
              </a:r>
              <a:endParaRPr lang="en-US" sz="3600" b="1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8089500" y="4920264"/>
            <a:ext cx="1341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security contact details!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79744" y="2171813"/>
            <a:ext cx="33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 rot="1021073">
            <a:off x="6078892" y="4195594"/>
            <a:ext cx="33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47484" y="4631704"/>
            <a:ext cx="33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 rot="20499298">
            <a:off x="6896168" y="4284238"/>
            <a:ext cx="33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13545" y="6596390"/>
            <a:ext cx="23054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rgbClr val="F6791C"/>
                </a:solidFill>
              </a:rPr>
              <a:t>graphics source: Hannah Short, CERN</a:t>
            </a:r>
            <a:endParaRPr lang="en-GB" sz="1100" i="1" dirty="0">
              <a:solidFill>
                <a:srgbClr val="F679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77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44500" y="1209040"/>
          <a:ext cx="10909300" cy="519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Security Incident Response Trust </a:t>
            </a:r>
            <a:r>
              <a:rPr lang="en-US" dirty="0" smtClean="0"/>
              <a:t>Framework – Sirtfi summary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844" y="3370705"/>
            <a:ext cx="1843935" cy="1475149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897352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6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Sirtfi today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17121" y="6596390"/>
            <a:ext cx="56781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rgbClr val="F6791C"/>
                </a:solidFill>
              </a:rPr>
              <a:t>graphics source: AARC2 DNA3.2 Report on Incident Response in FIM; data: technical.edugain.org</a:t>
            </a:r>
            <a:endParaRPr lang="en-GB" sz="1100" i="1" dirty="0">
              <a:solidFill>
                <a:srgbClr val="F6791C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867" y="2105253"/>
            <a:ext cx="6190133" cy="3288918"/>
          </a:xfrm>
          <a:prstGeom prst="rect">
            <a:avLst/>
          </a:prstGeom>
          <a:noFill/>
        </p:spPr>
      </p:pic>
      <p:pic>
        <p:nvPicPr>
          <p:cNvPr id="4" name="image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41" y="1400212"/>
            <a:ext cx="5732780" cy="2349500"/>
          </a:xfrm>
          <a:prstGeom prst="rect">
            <a:avLst/>
          </a:prstGeom>
          <a:ln/>
        </p:spPr>
      </p:pic>
      <p:sp>
        <p:nvSpPr>
          <p:cNvPr id="7" name="TextBox 6"/>
          <p:cNvSpPr txBox="1"/>
          <p:nvPr/>
        </p:nvSpPr>
        <p:spPr>
          <a:xfrm>
            <a:off x="7752522" y="5858653"/>
            <a:ext cx="3766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6791C"/>
                </a:solidFill>
              </a:rPr>
              <a:t>countries with at least one Sirtfi entity</a:t>
            </a:r>
            <a:endParaRPr lang="en-GB" i="1" dirty="0">
              <a:solidFill>
                <a:srgbClr val="F6791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897" y="4112168"/>
            <a:ext cx="4517563" cy="2636743"/>
            <a:chOff x="6064308" y="1394460"/>
            <a:chExt cx="5833051" cy="33909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308" y="1394460"/>
              <a:ext cx="5833051" cy="3390900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rgbClr val="0C3959"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7723181" y="1394460"/>
              <a:ext cx="25895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https://refeds.org/SIRTFI</a:t>
              </a:r>
            </a:p>
          </p:txBody>
        </p:sp>
      </p:grpSp>
      <p:pic>
        <p:nvPicPr>
          <p:cNvPr id="11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41" y="3926362"/>
            <a:ext cx="1720803" cy="18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577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to check?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954" y="1544693"/>
            <a:ext cx="5174571" cy="3959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077434" y="5801200"/>
            <a:ext cx="2130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http://sirtfi.cern.ch/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13545" y="6596390"/>
            <a:ext cx="23054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rgbClr val="F6791C"/>
                </a:solidFill>
              </a:rPr>
              <a:t>graphics source: Hannah Short, CERN</a:t>
            </a:r>
            <a:endParaRPr lang="en-GB" sz="1100" i="1" dirty="0">
              <a:solidFill>
                <a:srgbClr val="F679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53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Before the incident</a:t>
            </a:r>
          </a:p>
          <a:p>
            <a:r>
              <a:rPr lang="en-US" dirty="0" smtClean="0"/>
              <a:t>support and </a:t>
            </a:r>
            <a:r>
              <a:rPr lang="en-US" dirty="0"/>
              <a:t>implement Sirtfi – see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refeds.org/sirtfi</a:t>
            </a: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nfrastructure (proxies) should adopt </a:t>
            </a:r>
            <a:r>
              <a:rPr lang="en-US" dirty="0"/>
              <a:t>interoperable policies - </a:t>
            </a:r>
            <a:r>
              <a:rPr lang="en-US" dirty="0">
                <a:hlinkClick r:id="rId3"/>
              </a:rPr>
              <a:t>http://wise-community.org/sci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identity federations should adopt common incident response procedures</a:t>
            </a:r>
            <a:br>
              <a:rPr lang="en-US" dirty="0" smtClean="0"/>
            </a:br>
            <a:r>
              <a:rPr lang="en-US" dirty="0" smtClean="0"/>
              <a:t>– </a:t>
            </a:r>
            <a:r>
              <a:rPr lang="en-US" i="1" dirty="0" smtClean="0"/>
              <a:t>through the new eduGAIN support function</a:t>
            </a:r>
          </a:p>
          <a:p>
            <a:r>
              <a:rPr lang="en-US" dirty="0"/>
              <a:t>l</a:t>
            </a:r>
            <a:r>
              <a:rPr lang="en-US" dirty="0" smtClean="0"/>
              <a:t>everage templated emails to ensure proper information sharing – AARC-I051</a:t>
            </a:r>
          </a:p>
          <a:p>
            <a:r>
              <a:rPr lang="en-US" dirty="0" smtClean="0"/>
              <a:t>establish communications channels in advance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During an incident</a:t>
            </a:r>
          </a:p>
          <a:p>
            <a:r>
              <a:rPr lang="en-US" dirty="0" smtClean="0"/>
              <a:t>follow the latest procedures – from your infrastructure, federation, eduGAIN, or (NREN) CERT</a:t>
            </a:r>
          </a:p>
          <a:p>
            <a:r>
              <a:rPr lang="en-US" dirty="0" smtClean="0"/>
              <a:t>initial procedures available at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 smtClean="0">
                <a:hlinkClick r:id="rId4"/>
              </a:rPr>
              <a:t>://aarc-project.eu/guidelines/aarc-i051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GB" sz="2000" dirty="0">
                <a:hlinkClick r:id="rId5"/>
              </a:rPr>
              <a:t>https://</a:t>
            </a:r>
            <a:r>
              <a:rPr lang="en-GB" sz="2000" dirty="0" smtClean="0">
                <a:hlinkClick r:id="rId5"/>
              </a:rPr>
              <a:t>wiki.geant.org/display/AARC/Operational+Security+and+Incident+Response</a:t>
            </a:r>
            <a:endParaRPr lang="en-GB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8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Response: Prepare, Act, and Report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703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Exercising the processes with mock incidents</a:t>
            </a:r>
            <a:endParaRPr lang="en-GB" dirty="0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-1130188" y="-30892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5977672" y="1441380"/>
            <a:ext cx="4800600" cy="3014345"/>
            <a:chOff x="653650" y="409575"/>
            <a:chExt cx="4727900" cy="3964650"/>
          </a:xfrm>
        </p:grpSpPr>
        <p:sp>
          <p:nvSpPr>
            <p:cNvPr id="7" name="Rectangle 6"/>
            <p:cNvSpPr/>
            <p:nvPr/>
          </p:nvSpPr>
          <p:spPr>
            <a:xfrm>
              <a:off x="942975" y="2209800"/>
              <a:ext cx="609600" cy="4857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IdP1</a:t>
              </a:r>
              <a:endParaRPr lang="en-GB" sz="1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381250" y="2209800"/>
              <a:ext cx="609600" cy="4857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SP1</a:t>
              </a:r>
              <a:endParaRPr lang="en-GB" sz="1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05200" y="2209800"/>
              <a:ext cx="609600" cy="4857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SP2</a:t>
              </a:r>
              <a:endParaRPr lang="en-GB" sz="1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9150" y="2209800"/>
              <a:ext cx="609600" cy="4857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SP3</a:t>
              </a:r>
              <a:endParaRPr lang="en-GB" sz="1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38450" y="1466850"/>
              <a:ext cx="895200" cy="4857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Federation2</a:t>
              </a:r>
              <a:endParaRPr lang="en-GB" sz="1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00175" y="1466850"/>
              <a:ext cx="895200" cy="4857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Federation1</a:t>
              </a:r>
              <a:endParaRPr lang="en-GB" sz="1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86350" y="1466850"/>
              <a:ext cx="895200" cy="4857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Federation4</a:t>
              </a:r>
              <a:endParaRPr lang="en-GB" sz="1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62400" y="1466850"/>
              <a:ext cx="895200" cy="4857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Federation3</a:t>
              </a:r>
              <a:endParaRPr lang="en-GB" sz="1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838450" y="409575"/>
              <a:ext cx="990600" cy="5334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/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eduGAIN</a:t>
              </a:r>
              <a:endParaRPr lang="en-GB" sz="1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Elbow Connector 15"/>
            <p:cNvCxnSpPr/>
            <p:nvPr/>
          </p:nvCxnSpPr>
          <p:spPr>
            <a:xfrm rot="-5400000">
              <a:off x="2028825" y="162000"/>
              <a:ext cx="523800" cy="2085900"/>
            </a:xfrm>
            <a:prstGeom prst="bentConnector3">
              <a:avLst>
                <a:gd name="adj1" fmla="val 50007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Elbow Connector 16"/>
            <p:cNvCxnSpPr/>
            <p:nvPr/>
          </p:nvCxnSpPr>
          <p:spPr>
            <a:xfrm rot="-5400000">
              <a:off x="2748000" y="881100"/>
              <a:ext cx="523800" cy="647700"/>
            </a:xfrm>
            <a:prstGeom prst="bentConnector3">
              <a:avLst>
                <a:gd name="adj1" fmla="val 50007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Elbow Connector 17"/>
            <p:cNvCxnSpPr/>
            <p:nvPr/>
          </p:nvCxnSpPr>
          <p:spPr>
            <a:xfrm rot="5400000" flipH="1">
              <a:off x="3310050" y="966900"/>
              <a:ext cx="523800" cy="476100"/>
            </a:xfrm>
            <a:prstGeom prst="bentConnector3">
              <a:avLst>
                <a:gd name="adj1" fmla="val 50007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Elbow Connector 18"/>
            <p:cNvCxnSpPr/>
            <p:nvPr/>
          </p:nvCxnSpPr>
          <p:spPr>
            <a:xfrm rot="5400000" flipH="1">
              <a:off x="3871950" y="404850"/>
              <a:ext cx="523800" cy="1600200"/>
            </a:xfrm>
            <a:prstGeom prst="bentConnector3">
              <a:avLst>
                <a:gd name="adj1" fmla="val 50007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Elbow Connector 19"/>
            <p:cNvCxnSpPr/>
            <p:nvPr/>
          </p:nvCxnSpPr>
          <p:spPr>
            <a:xfrm rot="-5400000">
              <a:off x="1119375" y="2080800"/>
              <a:ext cx="257400" cy="600"/>
            </a:xfrm>
            <a:prstGeom prst="bentConnector3">
              <a:avLst>
                <a:gd name="adj1" fmla="val 49971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Elbow Connector 20"/>
            <p:cNvCxnSpPr/>
            <p:nvPr/>
          </p:nvCxnSpPr>
          <p:spPr>
            <a:xfrm rot="-5400000">
              <a:off x="2557650" y="2080800"/>
              <a:ext cx="257400" cy="600"/>
            </a:xfrm>
            <a:prstGeom prst="bentConnector3">
              <a:avLst>
                <a:gd name="adj1" fmla="val 49971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Elbow Connector 21"/>
            <p:cNvCxnSpPr/>
            <p:nvPr/>
          </p:nvCxnSpPr>
          <p:spPr>
            <a:xfrm rot="-5400000">
              <a:off x="3681600" y="2080800"/>
              <a:ext cx="257400" cy="600"/>
            </a:xfrm>
            <a:prstGeom prst="bentConnector3">
              <a:avLst>
                <a:gd name="adj1" fmla="val 49971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Elbow Connector 22"/>
            <p:cNvCxnSpPr/>
            <p:nvPr/>
          </p:nvCxnSpPr>
          <p:spPr>
            <a:xfrm rot="-5400000">
              <a:off x="4805550" y="2080800"/>
              <a:ext cx="257400" cy="600"/>
            </a:xfrm>
            <a:prstGeom prst="bentConnector3">
              <a:avLst>
                <a:gd name="adj1" fmla="val 49971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Curved Connector 23"/>
            <p:cNvCxnSpPr/>
            <p:nvPr/>
          </p:nvCxnSpPr>
          <p:spPr>
            <a:xfrm rot="-5400000" flipH="1">
              <a:off x="1966575" y="1976700"/>
              <a:ext cx="600" cy="1438200"/>
            </a:xfrm>
            <a:prstGeom prst="curvedConnector3">
              <a:avLst>
                <a:gd name="adj1" fmla="val 39687500"/>
              </a:avLst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" name="Curved Connector 24"/>
            <p:cNvCxnSpPr/>
            <p:nvPr/>
          </p:nvCxnSpPr>
          <p:spPr>
            <a:xfrm rot="-5400000" flipH="1">
              <a:off x="2528625" y="1414650"/>
              <a:ext cx="600" cy="2562300"/>
            </a:xfrm>
            <a:prstGeom prst="curvedConnector3">
              <a:avLst>
                <a:gd name="adj1" fmla="val 66687500"/>
              </a:avLst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" name="Curved Connector 25"/>
            <p:cNvCxnSpPr/>
            <p:nvPr/>
          </p:nvCxnSpPr>
          <p:spPr>
            <a:xfrm rot="-5400000" flipH="1">
              <a:off x="3090525" y="852750"/>
              <a:ext cx="600" cy="3686100"/>
            </a:xfrm>
            <a:prstGeom prst="curvedConnector3">
              <a:avLst>
                <a:gd name="adj1" fmla="val 106375000"/>
              </a:avLst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27" name="Rounded Rectangular Callout 26"/>
            <p:cNvSpPr/>
            <p:nvPr/>
          </p:nvSpPr>
          <p:spPr>
            <a:xfrm>
              <a:off x="653650" y="2952525"/>
              <a:ext cx="944329" cy="816956"/>
            </a:xfrm>
            <a:prstGeom prst="wedgeRoundRectCallout">
              <a:avLst>
                <a:gd name="adj1" fmla="val -4074"/>
                <a:gd name="adj2" fmla="val -77865"/>
                <a:gd name="adj3" fmla="val 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/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Identity1 from IdP1 accesses the 3 SPs</a:t>
              </a:r>
              <a:endParaRPr lang="en-GB" sz="1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Smiley Face 27"/>
            <p:cNvSpPr/>
            <p:nvPr/>
          </p:nvSpPr>
          <p:spPr>
            <a:xfrm>
              <a:off x="2381250" y="3676575"/>
              <a:ext cx="609600" cy="638100"/>
            </a:xfrm>
            <a:prstGeom prst="smileyFace">
              <a:avLst>
                <a:gd name="adj" fmla="val 4653"/>
              </a:avLst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/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10800000">
              <a:off x="2686050" y="2695575"/>
              <a:ext cx="0" cy="981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0" name="Text Box 34"/>
            <p:cNvSpPr txBox="1"/>
            <p:nvPr/>
          </p:nvSpPr>
          <p:spPr>
            <a:xfrm>
              <a:off x="2990850" y="3617025"/>
              <a:ext cx="1438200" cy="7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/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Informant notices malicious activity at SP1 and informs them</a:t>
              </a:r>
              <a:endParaRPr lang="en-GB" sz="1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-1130188" y="-26320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94426"/>
              </p:ext>
            </p:extLst>
          </p:nvPr>
        </p:nvGraphicFramePr>
        <p:xfrm>
          <a:off x="523023" y="4715054"/>
          <a:ext cx="10909299" cy="1714500"/>
        </p:xfrm>
        <a:graphic>
          <a:graphicData uri="http://schemas.openxmlformats.org/drawingml/2006/table">
            <a:tbl>
              <a:tblPr/>
              <a:tblGrid>
                <a:gridCol w="3636433">
                  <a:extLst>
                    <a:ext uri="{9D8B030D-6E8A-4147-A177-3AD203B41FA5}">
                      <a16:colId xmlns:a16="http://schemas.microsoft.com/office/drawing/2014/main" val="2544514146"/>
                    </a:ext>
                  </a:extLst>
                </a:gridCol>
                <a:gridCol w="3636433">
                  <a:extLst>
                    <a:ext uri="{9D8B030D-6E8A-4147-A177-3AD203B41FA5}">
                      <a16:colId xmlns:a16="http://schemas.microsoft.com/office/drawing/2014/main" val="1237307655"/>
                    </a:ext>
                  </a:extLst>
                </a:gridCol>
                <a:gridCol w="3636433">
                  <a:extLst>
                    <a:ext uri="{9D8B030D-6E8A-4147-A177-3AD203B41FA5}">
                      <a16:colId xmlns:a16="http://schemas.microsoft.com/office/drawing/2014/main" val="5577443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Exercise date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Report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243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March</a:t>
                      </a:r>
                      <a:r>
                        <a:rPr lang="en-US" b="1" baseline="0" dirty="0" smtClean="0"/>
                        <a:t> 2018</a:t>
                      </a:r>
                      <a:endParaRPr lang="en-GB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Incident Simulation #1 Report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hlinkClick r:id="rId2"/>
                        </a:rPr>
                        <a:t>https://aarc-project.eu/wp-content/uploads/2018/04/20180326-Incident-Simulation-Report.pdf</a:t>
                      </a:r>
                      <a:endParaRPr lang="en-GB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193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November 2018</a:t>
                      </a:r>
                      <a:endParaRPr lang="en-GB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Incident Simulation #2 Report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hlinkClick r:id="rId3"/>
                        </a:rPr>
                        <a:t>https://aarc-project.eu/wp-content/uploads/2018/11/Incident-Response-Test-Model-for-Organisations-Simulation-2.pdf</a:t>
                      </a: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804861"/>
                  </a:ext>
                </a:extLst>
              </a:tr>
            </a:tbl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1168864" y="1321086"/>
            <a:ext cx="3316215" cy="3292214"/>
            <a:chOff x="667932" y="1126226"/>
            <a:chExt cx="3941911" cy="3913381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7932" y="1126226"/>
              <a:ext cx="3941911" cy="1619171"/>
            </a:xfrm>
            <a:prstGeom prst="rect">
              <a:avLst/>
            </a:prstGeom>
            <a:effectLst>
              <a:glow rad="101600">
                <a:srgbClr val="0C3959">
                  <a:alpha val="60000"/>
                </a:srgbClr>
              </a:glow>
            </a:effec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7932" y="3470639"/>
              <a:ext cx="3941911" cy="1568968"/>
            </a:xfrm>
            <a:prstGeom prst="rect">
              <a:avLst/>
            </a:prstGeom>
            <a:effectLst>
              <a:glow rad="101600">
                <a:srgbClr val="0C3959">
                  <a:alpha val="60000"/>
                </a:srgbClr>
              </a:glow>
            </a:effectLst>
          </p:spPr>
        </p:pic>
        <p:sp>
          <p:nvSpPr>
            <p:cNvPr id="35" name="Down Arrow 34"/>
            <p:cNvSpPr/>
            <p:nvPr/>
          </p:nvSpPr>
          <p:spPr>
            <a:xfrm>
              <a:off x="2139425" y="2916917"/>
              <a:ext cx="998924" cy="382201"/>
            </a:xfrm>
            <a:prstGeom prst="downArrow">
              <a:avLst>
                <a:gd name="adj1" fmla="val 25527"/>
                <a:gd name="adj2" fmla="val 66083"/>
              </a:avLst>
            </a:prstGeom>
            <a:solidFill>
              <a:srgbClr val="0C3959"/>
            </a:solidFill>
            <a:ln>
              <a:solidFill>
                <a:srgbClr val="0C3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10190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RC2-template-16-9-format.pptx" id="{C53E3120-79CD-4F12-B330-88948C559F9E}" vid="{F365EBE0-FB27-469A-9448-702D528F87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AA3960-760A-4B61-8C8B-DBF90F37C8C8}">
  <ds:schemaRefs>
    <ds:schemaRef ds:uri="http://schemas.microsoft.com/sharepoint/v3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AARC2-template-16-9-format</Template>
  <TotalTime>1639</TotalTime>
  <Words>626</Words>
  <Application>Microsoft Office PowerPoint</Application>
  <PresentationFormat>Widescreen</PresentationFormat>
  <Paragraphs>149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Verdana</vt:lpstr>
      <vt:lpstr>Wingdings</vt:lpstr>
      <vt:lpstr>GEANT Association</vt:lpstr>
      <vt:lpstr>PowerPoint Presentation</vt:lpstr>
      <vt:lpstr>R&amp;E federation and eduGAIN – what you may know already</vt:lpstr>
      <vt:lpstr>But what appears trivial</vt:lpstr>
      <vt:lpstr>… may not be so …</vt:lpstr>
      <vt:lpstr>A Security Incident Response Trust Framework – Sirtfi summary</vt:lpstr>
      <vt:lpstr>Sirtfi today</vt:lpstr>
      <vt:lpstr>Want to check?</vt:lpstr>
      <vt:lpstr>Response: Prepare, Act, and Report</vt:lpstr>
      <vt:lpstr>Exercising the processes with mock incidents</vt:lpstr>
      <vt:lpstr>AARC-I051 – the current best practice (and evolution)</vt:lpstr>
      <vt:lpstr>How to be effective during an incident?</vt:lpstr>
      <vt:lpstr>Summary and what to do today (OK: and also tomorrow …)</vt:lpstr>
      <vt:lpstr>PowerPoint Presentation</vt:lpstr>
      <vt:lpstr>WISE SCCC WG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davidg</dc:creator>
  <cp:lastModifiedBy>davidg</cp:lastModifiedBy>
  <cp:revision>28</cp:revision>
  <cp:lastPrinted>2015-05-01T10:30:08Z</cp:lastPrinted>
  <dcterms:created xsi:type="dcterms:W3CDTF">2019-03-21T10:42:55Z</dcterms:created>
  <dcterms:modified xsi:type="dcterms:W3CDTF">2019-03-31T03:34:31Z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