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256" r:id="rId5"/>
    <p:sldId id="262" r:id="rId6"/>
    <p:sldId id="260" r:id="rId7"/>
    <p:sldId id="257" r:id="rId8"/>
    <p:sldId id="265" r:id="rId9"/>
    <p:sldId id="264" r:id="rId10"/>
    <p:sldId id="261" r:id="rId11"/>
    <p:sldId id="267" r:id="rId12"/>
    <p:sldId id="263" r:id="rId13"/>
    <p:sldId id="259" r:id="rId14"/>
    <p:sldId id="266" r:id="rId15"/>
    <p:sldId id="258" r:id="rId16"/>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7D9"/>
    <a:srgbClr val="F8D0B4"/>
    <a:srgbClr val="003F5E"/>
    <a:srgbClr val="F6791C"/>
    <a:srgbClr val="ED1556"/>
    <a:srgbClr val="154081"/>
    <a:srgbClr val="FFFFFF"/>
    <a:srgbClr val="F57B20"/>
    <a:srgbClr val="F57A1E"/>
    <a:srgbClr val="013F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97" d="100"/>
          <a:sy n="97" d="100"/>
        </p:scale>
        <p:origin x="552" y="90"/>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65" d="100"/>
          <a:sy n="65" d="100"/>
        </p:scale>
        <p:origin x="363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BDAC22B5-0AC3-437E-AEC5-9B5093B84522}" type="datetimeFigureOut">
              <a:rPr lang="en-GB" smtClean="0"/>
              <a:t>14/05/2025</a:t>
            </a:fld>
            <a:endParaRPr lang="en-GB"/>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008090E-EEB4-4C6F-A2F2-CCE568FE66CF}" type="slidenum">
              <a:rPr lang="en-GB" smtClean="0"/>
              <a:t>‹#›</a:t>
            </a:fld>
            <a:endParaRPr lang="en-GB"/>
          </a:p>
        </p:txBody>
      </p:sp>
    </p:spTree>
    <p:extLst>
      <p:ext uri="{BB962C8B-B14F-4D97-AF65-F5344CB8AC3E}">
        <p14:creationId xmlns:p14="http://schemas.microsoft.com/office/powerpoint/2010/main" val="2703004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41D8A83-A817-41E3-A602-3B517E18334E}" type="datetimeFigureOut">
              <a:rPr lang="en-GB" smtClean="0"/>
              <a:t>14/05/2025</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CBC110B-1C27-4A5B-8007-E6BF4BB6C5F7}" type="slidenum">
              <a:rPr lang="en-GB" smtClean="0"/>
              <a:t>‹#›</a:t>
            </a:fld>
            <a:endParaRPr lang="en-GB"/>
          </a:p>
        </p:txBody>
      </p:sp>
    </p:spTree>
    <p:extLst>
      <p:ext uri="{BB962C8B-B14F-4D97-AF65-F5344CB8AC3E}">
        <p14:creationId xmlns:p14="http://schemas.microsoft.com/office/powerpoint/2010/main" val="403172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1" name="Rectangle 20"/>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0" y="0"/>
            <a:ext cx="1625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p:cNvSpPr>
            <a:spLocks noGrp="1"/>
          </p:cNvSpPr>
          <p:nvPr>
            <p:ph type="body" sz="quarter" idx="11" hasCustomPrompt="1"/>
          </p:nvPr>
        </p:nvSpPr>
        <p:spPr>
          <a:xfrm>
            <a:off x="1240257" y="3625009"/>
            <a:ext cx="6795911" cy="375289"/>
          </a:xfrm>
        </p:spPr>
        <p:txBody>
          <a:bodyPr>
            <a:normAutofit/>
          </a:bodyPr>
          <a:lstStyle>
            <a:lvl1pPr marL="0" indent="0">
              <a:buNone/>
              <a:defRPr sz="2000" b="1" baseline="0"/>
            </a:lvl1pPr>
          </a:lstStyle>
          <a:p>
            <a:pPr lvl="0"/>
            <a:r>
              <a:rPr lang="en-US" dirty="0" smtClean="0"/>
              <a:t>Presenter</a:t>
            </a:r>
          </a:p>
        </p:txBody>
      </p:sp>
      <p:sp>
        <p:nvSpPr>
          <p:cNvPr id="7" name="Text Placeholder 6"/>
          <p:cNvSpPr>
            <a:spLocks noGrp="1"/>
          </p:cNvSpPr>
          <p:nvPr>
            <p:ph type="body" sz="quarter" idx="12" hasCustomPrompt="1"/>
          </p:nvPr>
        </p:nvSpPr>
        <p:spPr>
          <a:xfrm>
            <a:off x="1240256" y="5484095"/>
            <a:ext cx="6671027" cy="436340"/>
          </a:xfrm>
        </p:spPr>
        <p:txBody>
          <a:bodyPr>
            <a:normAutofit/>
          </a:bodyPr>
          <a:lstStyle>
            <a:lvl1pPr marL="0" indent="0">
              <a:buNone/>
              <a:defRPr sz="1800"/>
            </a:lvl1pPr>
          </a:lstStyle>
          <a:p>
            <a:pPr lvl="0"/>
            <a:r>
              <a:rPr lang="en-US" dirty="0" smtClean="0"/>
              <a:t>Event, Location</a:t>
            </a:r>
            <a:endParaRPr lang="en-GB" dirty="0"/>
          </a:p>
        </p:txBody>
      </p:sp>
      <p:sp>
        <p:nvSpPr>
          <p:cNvPr id="12" name="Text Placeholder 10"/>
          <p:cNvSpPr>
            <a:spLocks noGrp="1"/>
          </p:cNvSpPr>
          <p:nvPr>
            <p:ph type="body" sz="quarter" idx="17" hasCustomPrompt="1"/>
          </p:nvPr>
        </p:nvSpPr>
        <p:spPr>
          <a:xfrm>
            <a:off x="1240257" y="2804346"/>
            <a:ext cx="6683727" cy="503459"/>
          </a:xfrm>
        </p:spPr>
        <p:txBody>
          <a:bodyPr>
            <a:normAutofit/>
          </a:bodyPr>
          <a:lstStyle>
            <a:lvl1pPr marL="0" indent="0">
              <a:buNone/>
              <a:defRPr sz="1950">
                <a:solidFill>
                  <a:srgbClr val="F6791C"/>
                </a:solidFill>
              </a:defRPr>
            </a:lvl1pPr>
          </a:lstStyle>
          <a:p>
            <a:pPr lvl="0"/>
            <a:r>
              <a:rPr lang="en-US" dirty="0" smtClean="0"/>
              <a:t>Subtitle</a:t>
            </a:r>
          </a:p>
        </p:txBody>
      </p:sp>
      <p:sp>
        <p:nvSpPr>
          <p:cNvPr id="11" name="Text Placeholder 10"/>
          <p:cNvSpPr>
            <a:spLocks noGrp="1"/>
          </p:cNvSpPr>
          <p:nvPr>
            <p:ph type="body" sz="quarter" idx="14" hasCustomPrompt="1"/>
          </p:nvPr>
        </p:nvSpPr>
        <p:spPr>
          <a:xfrm>
            <a:off x="1240257" y="2398309"/>
            <a:ext cx="6683727" cy="473242"/>
          </a:xfrm>
        </p:spPr>
        <p:txBody>
          <a:bodyPr>
            <a:noAutofit/>
          </a:bodyPr>
          <a:lstStyle>
            <a:lvl1pPr marL="0" indent="0">
              <a:buNone/>
              <a:defRPr sz="2400" b="1"/>
            </a:lvl1pPr>
          </a:lstStyle>
          <a:p>
            <a:pPr lvl="0"/>
            <a:r>
              <a:rPr lang="en-US" dirty="0" smtClean="0"/>
              <a:t>Title</a:t>
            </a:r>
          </a:p>
        </p:txBody>
      </p:sp>
      <p:sp>
        <p:nvSpPr>
          <p:cNvPr id="13" name="Text Placeholder 6"/>
          <p:cNvSpPr>
            <a:spLocks noGrp="1"/>
          </p:cNvSpPr>
          <p:nvPr>
            <p:ph type="body" sz="quarter" idx="18" hasCustomPrompt="1"/>
          </p:nvPr>
        </p:nvSpPr>
        <p:spPr>
          <a:xfrm>
            <a:off x="1240256" y="5785332"/>
            <a:ext cx="6671027" cy="428319"/>
          </a:xfrm>
        </p:spPr>
        <p:txBody>
          <a:bodyPr>
            <a:normAutofit/>
          </a:bodyPr>
          <a:lstStyle>
            <a:lvl1pPr marL="0" indent="0">
              <a:buNone/>
              <a:defRPr sz="1800"/>
            </a:lvl1pPr>
          </a:lstStyle>
          <a:p>
            <a:pPr lvl="0"/>
            <a:r>
              <a:rPr lang="en-US" dirty="0" smtClean="0"/>
              <a:t>Date</a:t>
            </a:r>
            <a:endParaRPr lang="en-GB" dirty="0"/>
          </a:p>
        </p:txBody>
      </p:sp>
      <p:sp>
        <p:nvSpPr>
          <p:cNvPr id="16" name="Text Placeholder 4"/>
          <p:cNvSpPr>
            <a:spLocks noGrp="1"/>
          </p:cNvSpPr>
          <p:nvPr>
            <p:ph type="body" sz="quarter" idx="19" hasCustomPrompt="1"/>
          </p:nvPr>
        </p:nvSpPr>
        <p:spPr>
          <a:xfrm>
            <a:off x="1240257" y="3947187"/>
            <a:ext cx="6795911" cy="347215"/>
          </a:xfrm>
        </p:spPr>
        <p:txBody>
          <a:bodyPr>
            <a:normAutofit/>
          </a:bodyPr>
          <a:lstStyle>
            <a:lvl1pPr marL="0" indent="0">
              <a:buNone/>
              <a:defRPr sz="1800" b="0" baseline="0"/>
            </a:lvl1pPr>
          </a:lstStyle>
          <a:p>
            <a:pPr lvl="0"/>
            <a:r>
              <a:rPr lang="en-US" dirty="0" smtClean="0"/>
              <a:t>Role in Community, AARC (if applicable)</a:t>
            </a:r>
          </a:p>
        </p:txBody>
      </p:sp>
      <p:sp>
        <p:nvSpPr>
          <p:cNvPr id="18" name="Text Placeholder 4"/>
          <p:cNvSpPr>
            <a:spLocks noGrp="1"/>
          </p:cNvSpPr>
          <p:nvPr>
            <p:ph type="body" sz="quarter" idx="20" hasCustomPrompt="1"/>
          </p:nvPr>
        </p:nvSpPr>
        <p:spPr>
          <a:xfrm>
            <a:off x="1240257" y="4249757"/>
            <a:ext cx="8818145" cy="347215"/>
          </a:xfrm>
        </p:spPr>
        <p:txBody>
          <a:bodyPr>
            <a:normAutofit/>
          </a:bodyPr>
          <a:lstStyle>
            <a:lvl1pPr marL="0" indent="0">
              <a:buNone/>
              <a:defRPr sz="1800" b="0" baseline="0"/>
            </a:lvl1pPr>
          </a:lstStyle>
          <a:p>
            <a:pPr lvl="0"/>
            <a:r>
              <a:rPr lang="en-US" dirty="0" smtClean="0"/>
              <a:t>Role in Organisation, Organisation Name (if Applicable)</a:t>
            </a:r>
          </a:p>
        </p:txBody>
      </p:sp>
      <p:sp>
        <p:nvSpPr>
          <p:cNvPr id="4" name="Text Placeholder 3"/>
          <p:cNvSpPr>
            <a:spLocks noGrp="1"/>
          </p:cNvSpPr>
          <p:nvPr>
            <p:ph type="body" sz="quarter" idx="21" hasCustomPrompt="1"/>
          </p:nvPr>
        </p:nvSpPr>
        <p:spPr>
          <a:xfrm>
            <a:off x="1486792" y="4765917"/>
            <a:ext cx="1219200" cy="190399"/>
          </a:xfrm>
        </p:spPr>
        <p:txBody>
          <a:bodyPr>
            <a:normAutofit/>
          </a:bodyPr>
          <a:lstStyle>
            <a:lvl1pPr marL="0" indent="0">
              <a:buNone/>
              <a:defRPr sz="600"/>
            </a:lvl1pPr>
          </a:lstStyle>
          <a:p>
            <a:pPr lvl="0"/>
            <a:r>
              <a:rPr lang="en-US" dirty="0" smtClean="0"/>
              <a:t>Logo (optional)</a:t>
            </a:r>
            <a:endParaRPr lang="en-GB"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56358" y="-42332"/>
            <a:ext cx="4389920" cy="6942667"/>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7682" y="480622"/>
            <a:ext cx="1482776" cy="1339714"/>
          </a:xfrm>
          <a:prstGeom prst="rect">
            <a:avLst/>
          </a:prstGeom>
        </p:spPr>
      </p:pic>
      <p:sp>
        <p:nvSpPr>
          <p:cNvPr id="23" name="TextBox 22"/>
          <p:cNvSpPr txBox="1"/>
          <p:nvPr userDrawn="1"/>
        </p:nvSpPr>
        <p:spPr>
          <a:xfrm>
            <a:off x="2818932" y="927797"/>
            <a:ext cx="5918159" cy="353943"/>
          </a:xfrm>
          <a:prstGeom prst="rect">
            <a:avLst/>
          </a:prstGeom>
          <a:noFill/>
        </p:spPr>
        <p:txBody>
          <a:bodyPr wrap="none" rtlCol="0">
            <a:spAutoFit/>
          </a:bodyPr>
          <a:lstStyle/>
          <a:p>
            <a:r>
              <a:rPr lang="en-GB" sz="1700" dirty="0" smtClean="0">
                <a:solidFill>
                  <a:srgbClr val="003F5E"/>
                </a:solidFill>
              </a:rPr>
              <a:t>Authentication and Authorisation for Research and Collaboration</a:t>
            </a:r>
            <a:endParaRPr lang="en-GB" sz="1700" dirty="0">
              <a:solidFill>
                <a:srgbClr val="003F5E"/>
              </a:solidFill>
            </a:endParaRPr>
          </a:p>
        </p:txBody>
      </p:sp>
    </p:spTree>
    <p:extLst>
      <p:ext uri="{BB962C8B-B14F-4D97-AF65-F5344CB8AC3E}">
        <p14:creationId xmlns:p14="http://schemas.microsoft.com/office/powerpoint/2010/main" val="416442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651518"/>
            <a:ext cx="6172200" cy="4209532"/>
          </a:xfrm>
        </p:spPr>
        <p:txBody>
          <a:bodyPr/>
          <a:lstStyle>
            <a:lvl1pPr>
              <a:defRPr sz="1800"/>
            </a:lvl1pPr>
            <a:lvl2pPr>
              <a:defRPr sz="1650"/>
            </a:lvl2pPr>
            <a:lvl3pPr>
              <a:defRPr sz="15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2" y="1642188"/>
            <a:ext cx="4314825" cy="42268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1334033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1716837"/>
            <a:ext cx="6172200" cy="414421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GB"/>
          </a:p>
        </p:txBody>
      </p:sp>
      <p:sp>
        <p:nvSpPr>
          <p:cNvPr id="4" name="Text Placeholder 3"/>
          <p:cNvSpPr>
            <a:spLocks noGrp="1"/>
          </p:cNvSpPr>
          <p:nvPr>
            <p:ph type="body" sz="half" idx="2"/>
          </p:nvPr>
        </p:nvSpPr>
        <p:spPr>
          <a:xfrm>
            <a:off x="457202" y="1716837"/>
            <a:ext cx="4314825" cy="415215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1989188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yle Gu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2" name="TextBox 1"/>
          <p:cNvSpPr txBox="1"/>
          <p:nvPr userDrawn="1"/>
        </p:nvSpPr>
        <p:spPr>
          <a:xfrm>
            <a:off x="652382" y="304802"/>
            <a:ext cx="3601692" cy="646331"/>
          </a:xfrm>
          <a:prstGeom prst="rect">
            <a:avLst/>
          </a:prstGeom>
          <a:noFill/>
        </p:spPr>
        <p:txBody>
          <a:bodyPr wrap="none" rtlCol="0">
            <a:spAutoFit/>
          </a:bodyPr>
          <a:lstStyle/>
          <a:p>
            <a:r>
              <a:rPr lang="en-GB" sz="1800" b="1" dirty="0" smtClean="0">
                <a:solidFill>
                  <a:srgbClr val="003F5D"/>
                </a:solidFill>
              </a:rPr>
              <a:t>Style</a:t>
            </a:r>
            <a:r>
              <a:rPr lang="en-GB" sz="1800" b="1" baseline="0" dirty="0" smtClean="0">
                <a:solidFill>
                  <a:srgbClr val="003F5D"/>
                </a:solidFill>
              </a:rPr>
              <a:t> Guide</a:t>
            </a:r>
          </a:p>
          <a:p>
            <a:r>
              <a:rPr lang="en-GB" sz="1800" baseline="0" dirty="0" smtClean="0">
                <a:solidFill>
                  <a:srgbClr val="F57A1E"/>
                </a:solidFill>
              </a:rPr>
              <a:t>A Guide to Using the AARC Template</a:t>
            </a:r>
            <a:endParaRPr lang="en-GB" sz="1800" dirty="0">
              <a:solidFill>
                <a:srgbClr val="F57A1E"/>
              </a:solidFill>
            </a:endParaRPr>
          </a:p>
        </p:txBody>
      </p:sp>
      <p:sp>
        <p:nvSpPr>
          <p:cNvPr id="4" name="TextBox 3"/>
          <p:cNvSpPr txBox="1"/>
          <p:nvPr userDrawn="1"/>
        </p:nvSpPr>
        <p:spPr>
          <a:xfrm>
            <a:off x="780366" y="2025770"/>
            <a:ext cx="10149657" cy="3139321"/>
          </a:xfrm>
          <a:prstGeom prst="rect">
            <a:avLst/>
          </a:prstGeom>
          <a:noFill/>
        </p:spPr>
        <p:txBody>
          <a:bodyPr wrap="square" rtlCol="0">
            <a:spAutoFit/>
          </a:bodyPr>
          <a:lstStyle/>
          <a:p>
            <a:pPr marL="214313" indent="-214313">
              <a:buFont typeface="Arial" panose="020B0604020202020204" pitchFamily="34" charset="0"/>
              <a:buChar char="•"/>
            </a:pPr>
            <a:r>
              <a:rPr lang="en-GB" sz="1800" dirty="0" smtClean="0">
                <a:solidFill>
                  <a:srgbClr val="003F5D"/>
                </a:solidFill>
              </a:rPr>
              <a:t>This template is to</a:t>
            </a:r>
            <a:r>
              <a:rPr lang="en-GB" sz="1800" baseline="0" dirty="0" smtClean="0">
                <a:solidFill>
                  <a:srgbClr val="003F5D"/>
                </a:solidFill>
              </a:rPr>
              <a:t> present information on behalf of the AARC Project</a:t>
            </a:r>
          </a:p>
          <a:p>
            <a:pPr marL="214313" indent="-214313">
              <a:buFont typeface="Arial" panose="020B0604020202020204" pitchFamily="34" charset="0"/>
              <a:buChar char="•"/>
            </a:pPr>
            <a:r>
              <a:rPr lang="en-GB" sz="1800" baseline="0" dirty="0" smtClean="0">
                <a:solidFill>
                  <a:srgbClr val="003F5D"/>
                </a:solidFill>
              </a:rPr>
              <a:t>Font is Calibri and will auto-size. Avoid using a font size less than 18pt.  Main font colour is Teal, </a:t>
            </a:r>
            <a:r>
              <a:rPr lang="en-GB" sz="1800" baseline="0" dirty="0" smtClean="0">
                <a:solidFill>
                  <a:srgbClr val="F57B20"/>
                </a:solidFill>
              </a:rPr>
              <a:t>highlight colour is Orange and should be used sparingly.</a:t>
            </a:r>
            <a:r>
              <a:rPr lang="en-GB" sz="1800" baseline="0" dirty="0" smtClean="0">
                <a:solidFill>
                  <a:srgbClr val="ED1556"/>
                </a:solidFill>
              </a:rPr>
              <a:t> </a:t>
            </a:r>
            <a:r>
              <a:rPr lang="en-GB" sz="1800" baseline="0" dirty="0" smtClean="0">
                <a:solidFill>
                  <a:srgbClr val="003F5D"/>
                </a:solidFill>
              </a:rPr>
              <a:t>If the colours are not shown in PowerPoint use the colour picker to select the correct colour from the logo or these samples</a:t>
            </a:r>
            <a:endParaRPr lang="en-GB" sz="1800" baseline="0" dirty="0" smtClean="0">
              <a:solidFill>
                <a:srgbClr val="ED1556"/>
              </a:solidFill>
            </a:endParaRPr>
          </a:p>
          <a:p>
            <a:pPr marL="214313" indent="-214313">
              <a:buFont typeface="Arial" panose="020B0604020202020204" pitchFamily="34" charset="0"/>
              <a:buChar char="•"/>
            </a:pPr>
            <a:endParaRPr lang="en-GB" sz="1800" baseline="0" dirty="0" smtClean="0">
              <a:solidFill>
                <a:srgbClr val="ED1556"/>
              </a:solidFill>
            </a:endParaRPr>
          </a:p>
          <a:p>
            <a:pPr marL="214313" indent="-214313">
              <a:buFont typeface="Arial" panose="020B0604020202020204" pitchFamily="34" charset="0"/>
              <a:buChar char="•"/>
            </a:pPr>
            <a:r>
              <a:rPr lang="en-GB" sz="1800" baseline="0" dirty="0" smtClean="0">
                <a:solidFill>
                  <a:srgbClr val="003F5D"/>
                </a:solidFill>
              </a:rPr>
              <a:t>The title slide has space for the speaker’s own organisation logo which should be no larger than the main AARC logo </a:t>
            </a:r>
          </a:p>
          <a:p>
            <a:pPr marL="214313" indent="-214313">
              <a:buFont typeface="Arial" panose="020B0604020202020204" pitchFamily="34" charset="0"/>
              <a:buChar char="•"/>
            </a:pPr>
            <a:endParaRPr lang="en-GB" sz="1800" baseline="0" dirty="0" smtClean="0">
              <a:solidFill>
                <a:srgbClr val="003F5D"/>
              </a:solidFill>
            </a:endParaRPr>
          </a:p>
          <a:p>
            <a:pPr marL="214313" indent="-214313">
              <a:buFont typeface="Arial" panose="020B0604020202020204" pitchFamily="34" charset="0"/>
              <a:buChar char="•"/>
            </a:pPr>
            <a:r>
              <a:rPr lang="en-GB" sz="1800" baseline="0" dirty="0" smtClean="0">
                <a:solidFill>
                  <a:srgbClr val="003F5D"/>
                </a:solidFill>
              </a:rPr>
              <a:t>The end slide includes EU logo, copyright, and funding statement. Adapt the funding statement and supporting organisations at the end (but likely keep the EU Logo and reference to H2020, since it supported the AARC and AARC2 projects)</a:t>
            </a:r>
          </a:p>
        </p:txBody>
      </p:sp>
      <p:sp>
        <p:nvSpPr>
          <p:cNvPr id="5" name="Oval 4"/>
          <p:cNvSpPr/>
          <p:nvPr userDrawn="1"/>
        </p:nvSpPr>
        <p:spPr>
          <a:xfrm>
            <a:off x="10890209" y="5560973"/>
            <a:ext cx="727243" cy="529390"/>
          </a:xfrm>
          <a:prstGeom prst="ellipse">
            <a:avLst/>
          </a:prstGeom>
          <a:solidFill>
            <a:srgbClr val="003F5D"/>
          </a:solidFill>
          <a:ln>
            <a:solidFill>
              <a:srgbClr val="003F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9" name="Oval 8"/>
          <p:cNvSpPr/>
          <p:nvPr userDrawn="1"/>
        </p:nvSpPr>
        <p:spPr>
          <a:xfrm>
            <a:off x="9884901" y="5560973"/>
            <a:ext cx="727243" cy="529390"/>
          </a:xfrm>
          <a:prstGeom prst="ellipse">
            <a:avLst/>
          </a:prstGeom>
          <a:solidFill>
            <a:srgbClr val="F6791C"/>
          </a:solidFill>
          <a:ln>
            <a:solidFill>
              <a:srgbClr val="F67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178045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Slide (Must be included)">
    <p:spTree>
      <p:nvGrpSpPr>
        <p:cNvPr id="1" name=""/>
        <p:cNvGrpSpPr/>
        <p:nvPr/>
      </p:nvGrpSpPr>
      <p:grpSpPr>
        <a:xfrm>
          <a:off x="0" y="0"/>
          <a:ext cx="0" cy="0"/>
          <a:chOff x="0" y="0"/>
          <a:chExt cx="0" cy="0"/>
        </a:xfrm>
      </p:grpSpPr>
      <p:sp>
        <p:nvSpPr>
          <p:cNvPr id="4" name="Rectangle 3"/>
          <p:cNvSpPr/>
          <p:nvPr userDrawn="1"/>
        </p:nvSpPr>
        <p:spPr>
          <a:xfrm>
            <a:off x="-1" y="2"/>
            <a:ext cx="12192001" cy="6858001"/>
          </a:xfrm>
          <a:prstGeom prst="rect">
            <a:avLst/>
          </a:prstGeom>
          <a:solidFill>
            <a:srgbClr val="003F5E"/>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dirty="0"/>
          </a:p>
        </p:txBody>
      </p:sp>
      <p:pic>
        <p:nvPicPr>
          <p:cNvPr id="7" name="Picture 6"/>
          <p:cNvPicPr>
            <a:picLocks noChangeAspect="1"/>
          </p:cNvPicPr>
          <p:nvPr userDrawn="1"/>
        </p:nvPicPr>
        <p:blipFill rotWithShape="1">
          <a:blip r:embed="rId2"/>
          <a:srcRect b="30428"/>
          <a:stretch/>
        </p:blipFill>
        <p:spPr>
          <a:xfrm>
            <a:off x="5217067" y="4837092"/>
            <a:ext cx="1385319" cy="785666"/>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831" y="5927157"/>
            <a:ext cx="433675" cy="294664"/>
          </a:xfrm>
          <a:prstGeom prst="rect">
            <a:avLst/>
          </a:prstGeom>
        </p:spPr>
      </p:pic>
      <p:sp>
        <p:nvSpPr>
          <p:cNvPr id="8" name="TextBox 7"/>
          <p:cNvSpPr txBox="1"/>
          <p:nvPr userDrawn="1"/>
        </p:nvSpPr>
        <p:spPr>
          <a:xfrm>
            <a:off x="4111444" y="2395574"/>
            <a:ext cx="3748975" cy="1446550"/>
          </a:xfrm>
          <a:prstGeom prst="rect">
            <a:avLst/>
          </a:prstGeom>
          <a:noFill/>
        </p:spPr>
        <p:txBody>
          <a:bodyPr wrap="none" rtlCol="0">
            <a:spAutoFit/>
          </a:bodyPr>
          <a:lstStyle/>
          <a:p>
            <a:pPr algn="ctr"/>
            <a:r>
              <a:rPr lang="en-GB" sz="4400" dirty="0" smtClean="0">
                <a:solidFill>
                  <a:schemeClr val="bg1"/>
                </a:solidFill>
              </a:rPr>
              <a:t>Thank you</a:t>
            </a:r>
          </a:p>
          <a:p>
            <a:pPr algn="ctr"/>
            <a:r>
              <a:rPr lang="en-GB" sz="4400" dirty="0" smtClean="0">
                <a:solidFill>
                  <a:srgbClr val="F6791C"/>
                </a:solidFill>
              </a:rPr>
              <a:t>Any</a:t>
            </a:r>
            <a:r>
              <a:rPr lang="en-GB" sz="4400" baseline="0" dirty="0" smtClean="0">
                <a:solidFill>
                  <a:srgbClr val="F6791C"/>
                </a:solidFill>
              </a:rPr>
              <a:t> Questions?</a:t>
            </a:r>
            <a:endParaRPr lang="en-GB" sz="4400" dirty="0">
              <a:solidFill>
                <a:srgbClr val="F6791C"/>
              </a:solidFill>
            </a:endParaRPr>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56357" y="-50222"/>
            <a:ext cx="4394909" cy="6950557"/>
          </a:xfrm>
          <a:prstGeom prst="rect">
            <a:avLst/>
          </a:prstGeom>
        </p:spPr>
      </p:pic>
      <p:sp>
        <p:nvSpPr>
          <p:cNvPr id="25" name="Content Placeholder 24"/>
          <p:cNvSpPr>
            <a:spLocks noGrp="1"/>
          </p:cNvSpPr>
          <p:nvPr>
            <p:ph sz="quarter" idx="11" hasCustomPrompt="1"/>
          </p:nvPr>
        </p:nvSpPr>
        <p:spPr>
          <a:xfrm>
            <a:off x="3763166" y="4113541"/>
            <a:ext cx="4445529" cy="373710"/>
          </a:xfrm>
        </p:spPr>
        <p:txBody>
          <a:bodyPr>
            <a:normAutofit/>
          </a:bodyPr>
          <a:lstStyle>
            <a:lvl1pPr marL="0" indent="0" algn="ctr">
              <a:buNone/>
              <a:defRPr sz="1800">
                <a:solidFill>
                  <a:schemeClr val="bg1"/>
                </a:solidFill>
              </a:defRPr>
            </a:lvl1pPr>
          </a:lstStyle>
          <a:p>
            <a:pPr lvl="0"/>
            <a:r>
              <a:rPr lang="en-US" dirty="0" smtClean="0"/>
              <a:t>Presenter email address</a:t>
            </a:r>
            <a:endParaRPr lang="en-GB" dirty="0"/>
          </a:p>
        </p:txBody>
      </p:sp>
      <p:sp>
        <p:nvSpPr>
          <p:cNvPr id="10" name="TextBox 9"/>
          <p:cNvSpPr txBox="1"/>
          <p:nvPr userDrawn="1"/>
        </p:nvSpPr>
        <p:spPr>
          <a:xfrm>
            <a:off x="3492533" y="6289305"/>
            <a:ext cx="4945586" cy="276999"/>
          </a:xfrm>
          <a:prstGeom prst="rect">
            <a:avLst/>
          </a:prstGeom>
          <a:noFill/>
        </p:spPr>
        <p:txBody>
          <a:bodyPr wrap="none" rtlCol="0">
            <a:spAutoFit/>
          </a:bodyPr>
          <a:lstStyle/>
          <a:p>
            <a:pPr algn="ctr"/>
            <a:r>
              <a:rPr lang="en-GB" sz="600" kern="1200" dirty="0" smtClean="0">
                <a:solidFill>
                  <a:schemeClr val="bg1"/>
                </a:solidFill>
                <a:effectLst/>
                <a:latin typeface="+mn-lt"/>
                <a:ea typeface="+mn-ea"/>
                <a:cs typeface="+mn-cs"/>
              </a:rPr>
              <a:t>© members of the AARC Community. </a:t>
            </a:r>
          </a:p>
          <a:p>
            <a:pPr marL="0" marR="0" indent="0" algn="ctr" defTabSz="914400" rtl="0" eaLnBrk="1" fontAlgn="auto" latinLnBrk="0" hangingPunct="1">
              <a:lnSpc>
                <a:spcPct val="100000"/>
              </a:lnSpc>
              <a:spcBef>
                <a:spcPts val="0"/>
              </a:spcBef>
              <a:spcAft>
                <a:spcPts val="0"/>
              </a:spcAft>
              <a:buClrTx/>
              <a:buSzTx/>
              <a:buFontTx/>
              <a:buNone/>
              <a:tabLst/>
              <a:defRPr/>
            </a:pPr>
            <a:r>
              <a:rPr lang="en-GB" sz="600" kern="1200" dirty="0" smtClean="0">
                <a:solidFill>
                  <a:schemeClr val="bg1"/>
                </a:solidFill>
                <a:effectLst/>
                <a:latin typeface="+mn-lt"/>
                <a:ea typeface="+mn-ea"/>
                <a:cs typeface="+mn-cs"/>
              </a:rPr>
              <a:t>The work leading to these results has received funding from the European Union’s Horizon 2020 research and innovation programme</a:t>
            </a:r>
            <a:r>
              <a:rPr lang="en-GB" sz="600" kern="1200" baseline="0" dirty="0" smtClean="0">
                <a:solidFill>
                  <a:schemeClr val="bg1"/>
                </a:solidFill>
                <a:effectLst/>
                <a:latin typeface="+mn-lt"/>
                <a:ea typeface="+mn-ea"/>
                <a:cs typeface="+mn-cs"/>
              </a:rPr>
              <a:t> and other sources</a:t>
            </a:r>
            <a:r>
              <a:rPr lang="en-GB" sz="600" kern="1200" dirty="0" smtClean="0">
                <a:solidFill>
                  <a:schemeClr val="bg1"/>
                </a:solidFill>
                <a:effectLst/>
                <a:latin typeface="+mn-lt"/>
                <a:ea typeface="+mn-ea"/>
                <a:cs typeface="+mn-cs"/>
              </a:rPr>
              <a:t>.</a:t>
            </a:r>
            <a:endParaRPr lang="en-GB" sz="600" dirty="0">
              <a:solidFill>
                <a:schemeClr val="bg1"/>
              </a:solidFill>
            </a:endParaRPr>
          </a:p>
        </p:txBody>
      </p:sp>
      <p:sp>
        <p:nvSpPr>
          <p:cNvPr id="11" name="TextBox 10"/>
          <p:cNvSpPr txBox="1"/>
          <p:nvPr userDrawn="1"/>
        </p:nvSpPr>
        <p:spPr>
          <a:xfrm>
            <a:off x="5142826" y="5591160"/>
            <a:ext cx="1645002" cy="246221"/>
          </a:xfrm>
          <a:prstGeom prst="rect">
            <a:avLst/>
          </a:prstGeom>
          <a:noFill/>
        </p:spPr>
        <p:txBody>
          <a:bodyPr wrap="none" rtlCol="0">
            <a:spAutoFit/>
          </a:bodyPr>
          <a:lstStyle/>
          <a:p>
            <a:pPr algn="ctr"/>
            <a:r>
              <a:rPr lang="en-GB" sz="1000" dirty="0" smtClean="0">
                <a:solidFill>
                  <a:schemeClr val="bg1"/>
                </a:solidFill>
              </a:rPr>
              <a:t>https://aarc-community.org</a:t>
            </a:r>
            <a:endParaRPr lang="en-GB" sz="1000" dirty="0">
              <a:solidFill>
                <a:schemeClr val="bg1"/>
              </a:solidFill>
            </a:endParaRPr>
          </a:p>
        </p:txBody>
      </p:sp>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846749" y="5927156"/>
            <a:ext cx="796527" cy="280595"/>
          </a:xfrm>
          <a:prstGeom prst="rect">
            <a:avLst/>
          </a:prstGeom>
        </p:spPr>
      </p:pic>
      <p:sp>
        <p:nvSpPr>
          <p:cNvPr id="3" name="Text Placeholder 2"/>
          <p:cNvSpPr>
            <a:spLocks noGrp="1"/>
          </p:cNvSpPr>
          <p:nvPr>
            <p:ph type="body" sz="quarter" idx="12" hasCustomPrompt="1"/>
          </p:nvPr>
        </p:nvSpPr>
        <p:spPr>
          <a:xfrm>
            <a:off x="3511550" y="6591300"/>
            <a:ext cx="4946650" cy="185057"/>
          </a:xfrm>
        </p:spPr>
        <p:txBody>
          <a:bodyPr>
            <a:normAutofit/>
          </a:bodyPr>
          <a:lstStyle>
            <a:lvl1pPr marL="0" indent="0">
              <a:buNone/>
              <a:defRPr sz="600" baseline="0">
                <a:solidFill>
                  <a:schemeClr val="bg1"/>
                </a:solidFill>
              </a:defRPr>
            </a:lvl1pPr>
          </a:lstStyle>
          <a:p>
            <a:pPr lvl="0"/>
            <a:r>
              <a:rPr lang="en-GB" dirty="0" smtClean="0"/>
              <a:t>Supporting projects and organisations: </a:t>
            </a:r>
            <a:endParaRPr lang="en-GB" dirty="0"/>
          </a:p>
        </p:txBody>
      </p:sp>
    </p:spTree>
    <p:extLst>
      <p:ext uri="{BB962C8B-B14F-4D97-AF65-F5344CB8AC3E}">
        <p14:creationId xmlns:p14="http://schemas.microsoft.com/office/powerpoint/2010/main" val="3512339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losing Slide (Must be included)">
    <p:spTree>
      <p:nvGrpSpPr>
        <p:cNvPr id="1" name=""/>
        <p:cNvGrpSpPr/>
        <p:nvPr/>
      </p:nvGrpSpPr>
      <p:grpSpPr>
        <a:xfrm>
          <a:off x="0" y="0"/>
          <a:ext cx="0" cy="0"/>
          <a:chOff x="0" y="0"/>
          <a:chExt cx="0" cy="0"/>
        </a:xfrm>
      </p:grpSpPr>
      <p:sp>
        <p:nvSpPr>
          <p:cNvPr id="4" name="Rectangle 3"/>
          <p:cNvSpPr/>
          <p:nvPr userDrawn="1"/>
        </p:nvSpPr>
        <p:spPr>
          <a:xfrm>
            <a:off x="-1" y="2"/>
            <a:ext cx="12192001" cy="6858001"/>
          </a:xfrm>
          <a:prstGeom prst="rect">
            <a:avLst/>
          </a:prstGeom>
          <a:solidFill>
            <a:srgbClr val="003F5E"/>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dirty="0"/>
          </a:p>
        </p:txBody>
      </p:sp>
      <p:pic>
        <p:nvPicPr>
          <p:cNvPr id="7" name="Picture 6"/>
          <p:cNvPicPr>
            <a:picLocks noChangeAspect="1"/>
          </p:cNvPicPr>
          <p:nvPr userDrawn="1"/>
        </p:nvPicPr>
        <p:blipFill rotWithShape="1">
          <a:blip r:embed="rId2"/>
          <a:srcRect b="30428"/>
          <a:stretch/>
        </p:blipFill>
        <p:spPr>
          <a:xfrm>
            <a:off x="5210976" y="4445683"/>
            <a:ext cx="1385319" cy="785666"/>
          </a:xfrm>
          <a:prstGeom prst="rect">
            <a:avLst/>
          </a:prstGeom>
        </p:spPr>
      </p:pic>
      <p:sp>
        <p:nvSpPr>
          <p:cNvPr id="8" name="TextBox 7"/>
          <p:cNvSpPr txBox="1"/>
          <p:nvPr userDrawn="1"/>
        </p:nvSpPr>
        <p:spPr>
          <a:xfrm>
            <a:off x="4107382" y="2189636"/>
            <a:ext cx="3748975" cy="1446550"/>
          </a:xfrm>
          <a:prstGeom prst="rect">
            <a:avLst/>
          </a:prstGeom>
          <a:noFill/>
        </p:spPr>
        <p:txBody>
          <a:bodyPr wrap="none" rtlCol="0">
            <a:spAutoFit/>
          </a:bodyPr>
          <a:lstStyle/>
          <a:p>
            <a:pPr algn="ctr"/>
            <a:r>
              <a:rPr lang="en-GB" sz="4400" dirty="0" smtClean="0">
                <a:solidFill>
                  <a:schemeClr val="bg1"/>
                </a:solidFill>
              </a:rPr>
              <a:t>Thank you</a:t>
            </a:r>
          </a:p>
          <a:p>
            <a:pPr algn="ctr"/>
            <a:r>
              <a:rPr lang="en-GB" sz="4400" dirty="0" smtClean="0">
                <a:solidFill>
                  <a:srgbClr val="F6791C"/>
                </a:solidFill>
              </a:rPr>
              <a:t>Any</a:t>
            </a:r>
            <a:r>
              <a:rPr lang="en-GB" sz="4400" baseline="0" dirty="0" smtClean="0">
                <a:solidFill>
                  <a:srgbClr val="F6791C"/>
                </a:solidFill>
              </a:rPr>
              <a:t> Questions?</a:t>
            </a:r>
            <a:endParaRPr lang="en-GB" sz="4400" dirty="0">
              <a:solidFill>
                <a:srgbClr val="F6791C"/>
              </a:solidFill>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56357" y="-50222"/>
            <a:ext cx="4394909" cy="6950557"/>
          </a:xfrm>
          <a:prstGeom prst="rect">
            <a:avLst/>
          </a:prstGeom>
        </p:spPr>
      </p:pic>
      <p:sp>
        <p:nvSpPr>
          <p:cNvPr id="25" name="Content Placeholder 24"/>
          <p:cNvSpPr>
            <a:spLocks noGrp="1"/>
          </p:cNvSpPr>
          <p:nvPr>
            <p:ph sz="quarter" idx="11" hasCustomPrompt="1"/>
          </p:nvPr>
        </p:nvSpPr>
        <p:spPr>
          <a:xfrm>
            <a:off x="3759104" y="3907603"/>
            <a:ext cx="4445529" cy="373710"/>
          </a:xfrm>
        </p:spPr>
        <p:txBody>
          <a:bodyPr>
            <a:normAutofit/>
          </a:bodyPr>
          <a:lstStyle>
            <a:lvl1pPr marL="0" indent="0" algn="ctr">
              <a:buNone/>
              <a:defRPr sz="1800">
                <a:solidFill>
                  <a:schemeClr val="bg1"/>
                </a:solidFill>
              </a:defRPr>
            </a:lvl1pPr>
          </a:lstStyle>
          <a:p>
            <a:pPr lvl="0"/>
            <a:r>
              <a:rPr lang="en-US" dirty="0" smtClean="0"/>
              <a:t>Presenter email address</a:t>
            </a:r>
            <a:endParaRPr lang="en-GB" dirty="0"/>
          </a:p>
        </p:txBody>
      </p:sp>
      <p:sp>
        <p:nvSpPr>
          <p:cNvPr id="10" name="TextBox 9"/>
          <p:cNvSpPr txBox="1"/>
          <p:nvPr userDrawn="1"/>
        </p:nvSpPr>
        <p:spPr>
          <a:xfrm>
            <a:off x="4072908" y="5517223"/>
            <a:ext cx="3783450" cy="553998"/>
          </a:xfrm>
          <a:prstGeom prst="rect">
            <a:avLst/>
          </a:prstGeom>
          <a:noFill/>
        </p:spPr>
        <p:txBody>
          <a:bodyPr wrap="square" rtlCol="0">
            <a:spAutoFit/>
          </a:bodyPr>
          <a:lstStyle/>
          <a:p>
            <a:pPr algn="ctr"/>
            <a:r>
              <a:rPr lang="en-GB" sz="1000" kern="1200" dirty="0" smtClean="0">
                <a:solidFill>
                  <a:schemeClr val="bg1"/>
                </a:solidFill>
                <a:effectLst/>
                <a:latin typeface="+mn-lt"/>
                <a:ea typeface="+mn-ea"/>
                <a:cs typeface="+mn-cs"/>
              </a:rPr>
              <a:t>© members of the AARC Community and the AARC TREE consortium. </a:t>
            </a:r>
          </a:p>
          <a:p>
            <a:pPr marL="0" marR="0" indent="0" algn="ctr"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bg1"/>
                </a:solidFill>
                <a:effectLst/>
                <a:latin typeface="+mn-lt"/>
                <a:ea typeface="+mn-ea"/>
                <a:cs typeface="+mn-cs"/>
              </a:rPr>
              <a:t>The work leading to these results has received funding from the European Union </a:t>
            </a:r>
            <a:r>
              <a:rPr lang="en-GB" sz="1000" kern="1200" baseline="0" dirty="0" smtClean="0">
                <a:solidFill>
                  <a:schemeClr val="bg1"/>
                </a:solidFill>
                <a:effectLst/>
                <a:latin typeface="+mn-lt"/>
                <a:ea typeface="+mn-ea"/>
                <a:cs typeface="+mn-cs"/>
              </a:rPr>
              <a:t>and other sources</a:t>
            </a:r>
            <a:r>
              <a:rPr lang="en-GB" sz="1000" kern="1200" dirty="0" smtClean="0">
                <a:solidFill>
                  <a:schemeClr val="bg1"/>
                </a:solidFill>
                <a:effectLst/>
                <a:latin typeface="+mn-lt"/>
                <a:ea typeface="+mn-ea"/>
                <a:cs typeface="+mn-cs"/>
              </a:rPr>
              <a:t>.</a:t>
            </a:r>
            <a:endParaRPr lang="en-GB" sz="1000" dirty="0">
              <a:solidFill>
                <a:schemeClr val="bg1"/>
              </a:solidFill>
            </a:endParaRPr>
          </a:p>
        </p:txBody>
      </p:sp>
      <p:sp>
        <p:nvSpPr>
          <p:cNvPr id="11" name="TextBox 10"/>
          <p:cNvSpPr txBox="1"/>
          <p:nvPr userDrawn="1"/>
        </p:nvSpPr>
        <p:spPr>
          <a:xfrm>
            <a:off x="4700301" y="5136161"/>
            <a:ext cx="2563138" cy="338554"/>
          </a:xfrm>
          <a:prstGeom prst="rect">
            <a:avLst/>
          </a:prstGeom>
          <a:noFill/>
        </p:spPr>
        <p:txBody>
          <a:bodyPr wrap="none" rtlCol="0">
            <a:spAutoFit/>
          </a:bodyPr>
          <a:lstStyle/>
          <a:p>
            <a:pPr algn="ctr"/>
            <a:r>
              <a:rPr lang="en-GB" sz="1600" b="1" dirty="0" smtClean="0">
                <a:solidFill>
                  <a:schemeClr val="bg1"/>
                </a:solidFill>
              </a:rPr>
              <a:t>https://aarc-community.org</a:t>
            </a:r>
            <a:endParaRPr lang="en-GB" sz="1600" b="1" dirty="0">
              <a:solidFill>
                <a:schemeClr val="bg1"/>
              </a:solidFill>
            </a:endParaRPr>
          </a:p>
        </p:txBody>
      </p:sp>
      <p:grpSp>
        <p:nvGrpSpPr>
          <p:cNvPr id="18" name="Group 17"/>
          <p:cNvGrpSpPr/>
          <p:nvPr userDrawn="1"/>
        </p:nvGrpSpPr>
        <p:grpSpPr>
          <a:xfrm>
            <a:off x="210208" y="6202883"/>
            <a:ext cx="8187897" cy="523220"/>
            <a:chOff x="210208" y="6202883"/>
            <a:chExt cx="8187897" cy="523220"/>
          </a:xfrm>
        </p:grpSpPr>
        <p:grpSp>
          <p:nvGrpSpPr>
            <p:cNvPr id="6" name="Group 5"/>
            <p:cNvGrpSpPr/>
            <p:nvPr userDrawn="1"/>
          </p:nvGrpSpPr>
          <p:grpSpPr>
            <a:xfrm>
              <a:off x="210208" y="6202883"/>
              <a:ext cx="8187897" cy="523220"/>
              <a:chOff x="210208" y="6202883"/>
              <a:chExt cx="8187897" cy="523220"/>
            </a:xfrm>
          </p:grpSpPr>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03506" y="6307040"/>
                <a:ext cx="894599" cy="315143"/>
              </a:xfrm>
              <a:prstGeom prst="rect">
                <a:avLst/>
              </a:prstGeom>
            </p:spPr>
          </p:pic>
          <p:sp>
            <p:nvSpPr>
              <p:cNvPr id="14" name="TextBox 13"/>
              <p:cNvSpPr txBox="1"/>
              <p:nvPr userDrawn="1"/>
            </p:nvSpPr>
            <p:spPr>
              <a:xfrm>
                <a:off x="2572532" y="6219399"/>
                <a:ext cx="504658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srgbClr val="FFFFFF"/>
                    </a:solidFill>
                    <a:effectLst/>
                    <a:uLnTx/>
                    <a:uFillTx/>
                    <a:latin typeface="Akkurat Std"/>
                    <a:sym typeface="Arial"/>
                  </a:rPr>
                  <a:t>Co-funded by the European Union. Views and opinions expressed are however those of the author(s) only and do not necessarily reflect those of the European Union. Neither the European Union nor the granting authority can be held responsible for them. </a:t>
                </a:r>
                <a:r>
                  <a:rPr kumimoji="0" lang="en-GB" sz="800" b="0" i="0" u="none" strike="noStrike" kern="1200" cap="none" spc="0" normalizeH="0" baseline="0" noProof="0" dirty="0" smtClean="0">
                    <a:ln>
                      <a:noFill/>
                    </a:ln>
                    <a:solidFill>
                      <a:srgbClr val="FFFFFF"/>
                    </a:solidFill>
                    <a:effectLst/>
                    <a:uLnTx/>
                    <a:uFillTx/>
                    <a:latin typeface="Akkurat Std"/>
                    <a:sym typeface="Arial"/>
                  </a:rPr>
                  <a:t>Grant Agreement No. 101131237 (AARC TREE).</a:t>
                </a:r>
                <a:endParaRPr kumimoji="0" lang="en-GB" sz="800" b="0" i="0" u="none" strike="noStrike" kern="0" cap="none" spc="0" normalizeH="0" baseline="0" noProof="0" dirty="0" smtClean="0">
                  <a:ln>
                    <a:noFill/>
                  </a:ln>
                  <a:solidFill>
                    <a:srgbClr val="FFFFFF"/>
                  </a:solidFill>
                  <a:effectLst/>
                  <a:uLnTx/>
                  <a:uFillTx/>
                  <a:latin typeface="Akkurat Std"/>
                  <a:sym typeface="Arial"/>
                </a:endParaRPr>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10208" y="6225258"/>
                <a:ext cx="704192" cy="478470"/>
              </a:xfrm>
              <a:prstGeom prst="rect">
                <a:avLst/>
              </a:prstGeom>
            </p:spPr>
          </p:pic>
          <p:sp>
            <p:nvSpPr>
              <p:cNvPr id="5" name="TextBox 4"/>
              <p:cNvSpPr txBox="1"/>
              <p:nvPr userDrawn="1"/>
            </p:nvSpPr>
            <p:spPr>
              <a:xfrm>
                <a:off x="932915" y="6202883"/>
                <a:ext cx="2253953" cy="523220"/>
              </a:xfrm>
              <a:prstGeom prst="rect">
                <a:avLst/>
              </a:prstGeom>
              <a:noFill/>
            </p:spPr>
            <p:txBody>
              <a:bodyPr wrap="square" rtlCol="0">
                <a:spAutoFit/>
              </a:bodyPr>
              <a:lstStyle/>
              <a:p>
                <a:r>
                  <a:rPr lang="en-US" sz="1400" b="1" dirty="0" smtClean="0">
                    <a:solidFill>
                      <a:schemeClr val="bg1">
                        <a:lumMod val="85000"/>
                      </a:schemeClr>
                    </a:solidFill>
                  </a:rPr>
                  <a:t>Co-funded by </a:t>
                </a:r>
                <a:br>
                  <a:rPr lang="en-US" sz="1400" b="1" dirty="0" smtClean="0">
                    <a:solidFill>
                      <a:schemeClr val="bg1">
                        <a:lumMod val="85000"/>
                      </a:schemeClr>
                    </a:solidFill>
                  </a:rPr>
                </a:br>
                <a:r>
                  <a:rPr lang="en-US" sz="1400" b="1" dirty="0" smtClean="0">
                    <a:solidFill>
                      <a:schemeClr val="bg1">
                        <a:lumMod val="85000"/>
                      </a:schemeClr>
                    </a:solidFill>
                  </a:rPr>
                  <a:t>the European Union</a:t>
                </a:r>
                <a:endParaRPr lang="en-GB" sz="1400" b="1" dirty="0">
                  <a:solidFill>
                    <a:schemeClr val="bg1">
                      <a:lumMod val="85000"/>
                    </a:schemeClr>
                  </a:solidFill>
                </a:endParaRPr>
              </a:p>
            </p:txBody>
          </p:sp>
        </p:grpSp>
        <p:cxnSp>
          <p:nvCxnSpPr>
            <p:cNvPr id="17" name="Straight Connector 16"/>
            <p:cNvCxnSpPr/>
            <p:nvPr userDrawn="1"/>
          </p:nvCxnSpPr>
          <p:spPr>
            <a:xfrm>
              <a:off x="2572532" y="6225258"/>
              <a:ext cx="0" cy="4639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47693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Slide non-EU">
    <p:spTree>
      <p:nvGrpSpPr>
        <p:cNvPr id="1" name=""/>
        <p:cNvGrpSpPr/>
        <p:nvPr/>
      </p:nvGrpSpPr>
      <p:grpSpPr>
        <a:xfrm>
          <a:off x="0" y="0"/>
          <a:ext cx="0" cy="0"/>
          <a:chOff x="0" y="0"/>
          <a:chExt cx="0" cy="0"/>
        </a:xfrm>
      </p:grpSpPr>
      <p:sp>
        <p:nvSpPr>
          <p:cNvPr id="4" name="Rectangle 3"/>
          <p:cNvSpPr/>
          <p:nvPr userDrawn="1"/>
        </p:nvSpPr>
        <p:spPr>
          <a:xfrm>
            <a:off x="-1" y="2"/>
            <a:ext cx="12192001" cy="6858001"/>
          </a:xfrm>
          <a:prstGeom prst="rect">
            <a:avLst/>
          </a:prstGeom>
          <a:solidFill>
            <a:srgbClr val="003F5E"/>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dirty="0"/>
          </a:p>
        </p:txBody>
      </p:sp>
      <p:pic>
        <p:nvPicPr>
          <p:cNvPr id="7" name="Picture 6"/>
          <p:cNvPicPr>
            <a:picLocks noChangeAspect="1"/>
          </p:cNvPicPr>
          <p:nvPr userDrawn="1"/>
        </p:nvPicPr>
        <p:blipFill rotWithShape="1">
          <a:blip r:embed="rId2"/>
          <a:srcRect b="30428"/>
          <a:stretch/>
        </p:blipFill>
        <p:spPr>
          <a:xfrm>
            <a:off x="5217067" y="4837092"/>
            <a:ext cx="1385319" cy="785666"/>
          </a:xfrm>
          <a:prstGeom prst="rect">
            <a:avLst/>
          </a:prstGeom>
        </p:spPr>
      </p:pic>
      <p:sp>
        <p:nvSpPr>
          <p:cNvPr id="8" name="TextBox 7"/>
          <p:cNvSpPr txBox="1"/>
          <p:nvPr userDrawn="1"/>
        </p:nvSpPr>
        <p:spPr>
          <a:xfrm>
            <a:off x="4111444" y="2395574"/>
            <a:ext cx="3748975" cy="1446550"/>
          </a:xfrm>
          <a:prstGeom prst="rect">
            <a:avLst/>
          </a:prstGeom>
          <a:noFill/>
        </p:spPr>
        <p:txBody>
          <a:bodyPr wrap="none" rtlCol="0">
            <a:spAutoFit/>
          </a:bodyPr>
          <a:lstStyle/>
          <a:p>
            <a:pPr algn="ctr"/>
            <a:r>
              <a:rPr lang="en-GB" sz="4400" dirty="0" smtClean="0">
                <a:solidFill>
                  <a:schemeClr val="bg1"/>
                </a:solidFill>
              </a:rPr>
              <a:t>Thank you</a:t>
            </a:r>
          </a:p>
          <a:p>
            <a:pPr algn="ctr"/>
            <a:r>
              <a:rPr lang="en-GB" sz="4400" dirty="0" smtClean="0">
                <a:solidFill>
                  <a:srgbClr val="F6791C"/>
                </a:solidFill>
              </a:rPr>
              <a:t>Any</a:t>
            </a:r>
            <a:r>
              <a:rPr lang="en-GB" sz="4400" baseline="0" dirty="0" smtClean="0">
                <a:solidFill>
                  <a:srgbClr val="F6791C"/>
                </a:solidFill>
              </a:rPr>
              <a:t> Questions?</a:t>
            </a:r>
            <a:endParaRPr lang="en-GB" sz="4400" dirty="0">
              <a:solidFill>
                <a:srgbClr val="F6791C"/>
              </a:solidFill>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56357" y="-50222"/>
            <a:ext cx="4394909" cy="6950557"/>
          </a:xfrm>
          <a:prstGeom prst="rect">
            <a:avLst/>
          </a:prstGeom>
        </p:spPr>
      </p:pic>
      <p:sp>
        <p:nvSpPr>
          <p:cNvPr id="25" name="Content Placeholder 24"/>
          <p:cNvSpPr>
            <a:spLocks noGrp="1"/>
          </p:cNvSpPr>
          <p:nvPr>
            <p:ph sz="quarter" idx="11" hasCustomPrompt="1"/>
          </p:nvPr>
        </p:nvSpPr>
        <p:spPr>
          <a:xfrm>
            <a:off x="3763166" y="4113541"/>
            <a:ext cx="4445529" cy="373710"/>
          </a:xfrm>
        </p:spPr>
        <p:txBody>
          <a:bodyPr>
            <a:normAutofit/>
          </a:bodyPr>
          <a:lstStyle>
            <a:lvl1pPr marL="0" indent="0" algn="ctr">
              <a:buNone/>
              <a:defRPr sz="1800">
                <a:solidFill>
                  <a:schemeClr val="bg1"/>
                </a:solidFill>
              </a:defRPr>
            </a:lvl1pPr>
          </a:lstStyle>
          <a:p>
            <a:pPr lvl="0"/>
            <a:r>
              <a:rPr lang="en-US" dirty="0" smtClean="0"/>
              <a:t>Presenter email address</a:t>
            </a:r>
            <a:endParaRPr lang="en-GB" dirty="0"/>
          </a:p>
        </p:txBody>
      </p:sp>
      <p:sp>
        <p:nvSpPr>
          <p:cNvPr id="10" name="TextBox 9"/>
          <p:cNvSpPr txBox="1"/>
          <p:nvPr userDrawn="1"/>
        </p:nvSpPr>
        <p:spPr>
          <a:xfrm>
            <a:off x="5278279" y="6289305"/>
            <a:ext cx="1374094" cy="184666"/>
          </a:xfrm>
          <a:prstGeom prst="rect">
            <a:avLst/>
          </a:prstGeom>
          <a:noFill/>
        </p:spPr>
        <p:txBody>
          <a:bodyPr wrap="none" rtlCol="0">
            <a:spAutoFit/>
          </a:bodyPr>
          <a:lstStyle/>
          <a:p>
            <a:pPr algn="ctr"/>
            <a:r>
              <a:rPr lang="en-GB" sz="600" kern="1200" dirty="0" smtClean="0">
                <a:solidFill>
                  <a:schemeClr val="bg1"/>
                </a:solidFill>
                <a:effectLst/>
                <a:latin typeface="+mn-lt"/>
                <a:ea typeface="+mn-ea"/>
                <a:cs typeface="+mn-cs"/>
              </a:rPr>
              <a:t>© members of the AARC Community.</a:t>
            </a:r>
          </a:p>
        </p:txBody>
      </p:sp>
      <p:sp>
        <p:nvSpPr>
          <p:cNvPr id="11" name="TextBox 10"/>
          <p:cNvSpPr txBox="1"/>
          <p:nvPr userDrawn="1"/>
        </p:nvSpPr>
        <p:spPr>
          <a:xfrm>
            <a:off x="5142826" y="5591160"/>
            <a:ext cx="1645002" cy="246221"/>
          </a:xfrm>
          <a:prstGeom prst="rect">
            <a:avLst/>
          </a:prstGeom>
          <a:noFill/>
        </p:spPr>
        <p:txBody>
          <a:bodyPr wrap="none" rtlCol="0">
            <a:spAutoFit/>
          </a:bodyPr>
          <a:lstStyle/>
          <a:p>
            <a:pPr algn="ctr"/>
            <a:r>
              <a:rPr lang="en-GB" sz="1000" dirty="0" smtClean="0">
                <a:solidFill>
                  <a:schemeClr val="bg1"/>
                </a:solidFill>
              </a:rPr>
              <a:t>https://aarc-community.org</a:t>
            </a:r>
            <a:endParaRPr lang="en-GB" sz="1000" dirty="0">
              <a:solidFill>
                <a:schemeClr val="bg1"/>
              </a:solidFill>
            </a:endParaRPr>
          </a:p>
        </p:txBody>
      </p:sp>
      <p:sp>
        <p:nvSpPr>
          <p:cNvPr id="3" name="Text Placeholder 2"/>
          <p:cNvSpPr>
            <a:spLocks noGrp="1"/>
          </p:cNvSpPr>
          <p:nvPr>
            <p:ph type="body" sz="quarter" idx="12" hasCustomPrompt="1"/>
          </p:nvPr>
        </p:nvSpPr>
        <p:spPr>
          <a:xfrm>
            <a:off x="3511550" y="6591300"/>
            <a:ext cx="4946650" cy="185057"/>
          </a:xfrm>
        </p:spPr>
        <p:txBody>
          <a:bodyPr>
            <a:normAutofit/>
          </a:bodyPr>
          <a:lstStyle>
            <a:lvl1pPr marL="0" indent="0">
              <a:buNone/>
              <a:defRPr sz="600" baseline="0">
                <a:solidFill>
                  <a:schemeClr val="bg1"/>
                </a:solidFill>
              </a:defRPr>
            </a:lvl1pPr>
          </a:lstStyle>
          <a:p>
            <a:pPr lvl="0"/>
            <a:r>
              <a:rPr lang="en-GB" dirty="0" smtClean="0"/>
              <a:t>Supporting projects and organisations: </a:t>
            </a:r>
            <a:endParaRPr lang="en-GB" dirty="0"/>
          </a:p>
        </p:txBody>
      </p:sp>
    </p:spTree>
    <p:extLst>
      <p:ext uri="{BB962C8B-B14F-4D97-AF65-F5344CB8AC3E}">
        <p14:creationId xmlns:p14="http://schemas.microsoft.com/office/powerpoint/2010/main" val="1373917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lnSpc>
                <a:spcPct val="100000"/>
              </a:lnSpc>
              <a:defRPr sz="2200">
                <a:latin typeface="+mn-lt"/>
              </a:defRPr>
            </a:lvl1pPr>
            <a:lvl2pPr>
              <a:lnSpc>
                <a:spcPct val="100000"/>
              </a:lnSpc>
              <a:defRPr sz="1800">
                <a:solidFill>
                  <a:srgbClr val="004361"/>
                </a:solidFill>
                <a:latin typeface="+mn-lt"/>
              </a:defRPr>
            </a:lvl2pPr>
            <a:lvl3pPr>
              <a:lnSpc>
                <a:spcPct val="100000"/>
              </a:lnSpc>
              <a:defRPr sz="1800">
                <a:solidFill>
                  <a:srgbClr val="003F5E"/>
                </a:solidFill>
                <a:latin typeface="+mn-lt"/>
              </a:defRPr>
            </a:lvl3pPr>
            <a:lvl4pPr>
              <a:lnSpc>
                <a:spcPct val="100000"/>
              </a:lnSpc>
              <a:defRPr sz="1800">
                <a:latin typeface="+mn-lt"/>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263139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25625"/>
            <a:ext cx="5562600" cy="435133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a:defRPr sz="15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71087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2603" y="1681163"/>
            <a:ext cx="5514975"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82601" y="2489204"/>
            <a:ext cx="5553075" cy="37004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6F576E6A-F32A-4612-884C-86870357C6B4}" type="slidenum">
              <a:rPr lang="en-GB" smtClean="0"/>
              <a:t>‹#›</a:t>
            </a:fld>
            <a:endParaRPr lang="en-GB"/>
          </a:p>
        </p:txBody>
      </p:sp>
      <p:sp>
        <p:nvSpPr>
          <p:cNvPr id="10"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88948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6:33 Text Image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501" y="1524003"/>
            <a:ext cx="7864123" cy="4652963"/>
          </a:xfrm>
        </p:spPr>
        <p:txBody>
          <a:bodyPr/>
          <a:lstStyle>
            <a:lvl1pPr>
              <a:defRPr sz="1500">
                <a:latin typeface="+mn-lt"/>
              </a:defRPr>
            </a:lvl1pPr>
            <a:lvl2pPr>
              <a:defRPr>
                <a:solidFill>
                  <a:srgbClr val="004361"/>
                </a:solidFill>
                <a:latin typeface="+mn-lt"/>
              </a:defRPr>
            </a:lvl2pPr>
            <a:lvl3pPr>
              <a:defRPr>
                <a:solidFill>
                  <a:srgbClr val="003F5E"/>
                </a:solidFill>
                <a:latin typeface="+mn-lt"/>
              </a:defRPr>
            </a:lvl3pPr>
            <a:lvl4pPr>
              <a:defRPr>
                <a:latin typeface="+mn-lt"/>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cxnSp>
        <p:nvCxnSpPr>
          <p:cNvPr id="4" name="Straight Connector 3"/>
          <p:cNvCxnSpPr/>
          <p:nvPr userDrawn="1"/>
        </p:nvCxnSpPr>
        <p:spPr>
          <a:xfrm>
            <a:off x="8319911" y="153246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8602125" y="1532467"/>
            <a:ext cx="3" cy="468206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51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F576E6A-F32A-4612-884C-86870357C6B4}" type="slidenum">
              <a:rPr lang="en-GB" smtClean="0"/>
              <a:t>‹#›</a:t>
            </a:fld>
            <a:endParaRPr lang="en-GB"/>
          </a:p>
        </p:txBody>
      </p:sp>
      <p:sp>
        <p:nvSpPr>
          <p:cNvPr id="6"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2275077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p Image Bar with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5"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2" name="Rectangle 1"/>
          <p:cNvSpPr/>
          <p:nvPr userDrawn="1"/>
        </p:nvSpPr>
        <p:spPr>
          <a:xfrm>
            <a:off x="0" y="1676400"/>
            <a:ext cx="12192000" cy="2165684"/>
          </a:xfrm>
          <a:prstGeom prst="rect">
            <a:avLst/>
          </a:prstGeom>
          <a:solidFill>
            <a:srgbClr val="013F5E"/>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 name="Text Placeholder 5"/>
          <p:cNvSpPr>
            <a:spLocks noGrp="1"/>
          </p:cNvSpPr>
          <p:nvPr>
            <p:ph type="body" sz="quarter" idx="13"/>
          </p:nvPr>
        </p:nvSpPr>
        <p:spPr>
          <a:xfrm>
            <a:off x="470572" y="4083050"/>
            <a:ext cx="11208083" cy="218139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47250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ttom Image Bar with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5"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6" name="Rectangle 5"/>
          <p:cNvSpPr/>
          <p:nvPr userDrawn="1"/>
        </p:nvSpPr>
        <p:spPr>
          <a:xfrm>
            <a:off x="0" y="3858126"/>
            <a:ext cx="12192000" cy="2165684"/>
          </a:xfrm>
          <a:prstGeom prst="rect">
            <a:avLst/>
          </a:prstGeom>
          <a:solidFill>
            <a:srgbClr val="004361"/>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7" name="Text Placeholder 6"/>
          <p:cNvSpPr>
            <a:spLocks noGrp="1"/>
          </p:cNvSpPr>
          <p:nvPr>
            <p:ph type="body" sz="quarter" idx="13"/>
          </p:nvPr>
        </p:nvSpPr>
        <p:spPr>
          <a:xfrm>
            <a:off x="448287" y="1524586"/>
            <a:ext cx="11315924" cy="210093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9725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ottom Image Bar with Subtitl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6" name="Rectangle 5"/>
          <p:cNvSpPr/>
          <p:nvPr userDrawn="1"/>
        </p:nvSpPr>
        <p:spPr>
          <a:xfrm>
            <a:off x="0" y="3858126"/>
            <a:ext cx="12192000" cy="2165684"/>
          </a:xfrm>
          <a:prstGeom prst="rect">
            <a:avLst/>
          </a:prstGeom>
          <a:solidFill>
            <a:srgbClr val="004361"/>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7" name="Text Placeholder 6"/>
          <p:cNvSpPr>
            <a:spLocks noGrp="1"/>
          </p:cNvSpPr>
          <p:nvPr>
            <p:ph type="body" sz="quarter" idx="13"/>
          </p:nvPr>
        </p:nvSpPr>
        <p:spPr>
          <a:xfrm>
            <a:off x="448287" y="1524586"/>
            <a:ext cx="11315924" cy="210093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itle Placeholder 1"/>
          <p:cNvSpPr>
            <a:spLocks noGrp="1"/>
          </p:cNvSpPr>
          <p:nvPr>
            <p:ph type="title"/>
          </p:nvPr>
        </p:nvSpPr>
        <p:spPr>
          <a:xfrm>
            <a:off x="448287" y="4393800"/>
            <a:ext cx="11315924" cy="1325563"/>
          </a:xfrm>
          <a:prstGeom prst="rect">
            <a:avLst/>
          </a:prstGeom>
        </p:spPr>
        <p:txBody>
          <a:bodyPr vert="horz" lIns="91440" tIns="45720" rIns="91440" bIns="45720" rtlCol="0" anchor="b">
            <a:normAutofit/>
          </a:bodyPr>
          <a:lstStyle>
            <a:lvl1pPr>
              <a:defRPr sz="3200">
                <a:solidFill>
                  <a:srgbClr val="F6791C"/>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2641943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935" y="203200"/>
            <a:ext cx="9040688" cy="927768"/>
          </a:xfrm>
          <a:prstGeom prst="rect">
            <a:avLst/>
          </a:prstGeom>
        </p:spPr>
        <p:txBody>
          <a:bodyPr vert="horz" lIns="91440" tIns="45720" rIns="91440" bIns="45720" rtlCol="0" anchor="ctr">
            <a:normAutofit/>
          </a:bodyPr>
          <a:lstStyle/>
          <a:p>
            <a:r>
              <a:rPr lang="en-US" dirty="0" smtClean="0"/>
              <a:t>Slide Title</a:t>
            </a:r>
            <a:br>
              <a:rPr lang="en-US" dirty="0" smtClean="0"/>
            </a:br>
            <a:r>
              <a:rPr lang="en-US" dirty="0" smtClean="0"/>
              <a:t>subtitle</a:t>
            </a:r>
            <a:endParaRPr lang="en-GB" dirty="0"/>
          </a:p>
        </p:txBody>
      </p:sp>
      <p:sp>
        <p:nvSpPr>
          <p:cNvPr id="3" name="Text Placeholder 2"/>
          <p:cNvSpPr>
            <a:spLocks noGrp="1"/>
          </p:cNvSpPr>
          <p:nvPr>
            <p:ph type="body" idx="1"/>
          </p:nvPr>
        </p:nvSpPr>
        <p:spPr>
          <a:xfrm>
            <a:off x="444502" y="1439333"/>
            <a:ext cx="10909300" cy="4737633"/>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11061812" y="6406019"/>
            <a:ext cx="741021" cy="274873"/>
          </a:xfrm>
          <a:prstGeom prst="rect">
            <a:avLst/>
          </a:prstGeom>
        </p:spPr>
        <p:txBody>
          <a:bodyPr vert="horz" lIns="91440" tIns="45720" rIns="91440" bIns="45720" rtlCol="0" anchor="ctr"/>
          <a:lstStyle>
            <a:lvl1pPr algn="r">
              <a:defRPr sz="675">
                <a:solidFill>
                  <a:schemeClr val="tx1">
                    <a:tint val="75000"/>
                  </a:schemeClr>
                </a:solidFill>
              </a:defRPr>
            </a:lvl1pPr>
          </a:lstStyle>
          <a:p>
            <a:fld id="{6F576E6A-F32A-4612-884C-86870357C6B4}" type="slidenum">
              <a:rPr lang="en-GB" smtClean="0"/>
              <a:pPr/>
              <a:t>‹#›</a:t>
            </a:fld>
            <a:endParaRPr lang="en-GB" dirty="0"/>
          </a:p>
        </p:txBody>
      </p:sp>
      <p:cxnSp>
        <p:nvCxnSpPr>
          <p:cNvPr id="13" name="Straight Connector 12"/>
          <p:cNvCxnSpPr/>
          <p:nvPr userDrawn="1"/>
        </p:nvCxnSpPr>
        <p:spPr>
          <a:xfrm>
            <a:off x="444502" y="6406019"/>
            <a:ext cx="11274749" cy="7229"/>
          </a:xfrm>
          <a:prstGeom prst="line">
            <a:avLst/>
          </a:prstGeom>
          <a:ln w="12700" cap="rnd">
            <a:solidFill>
              <a:srgbClr val="F57B2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253997" y="6492496"/>
            <a:ext cx="1817512" cy="207749"/>
          </a:xfrm>
          <a:prstGeom prst="rect">
            <a:avLst/>
          </a:prstGeom>
          <a:noFill/>
        </p:spPr>
        <p:txBody>
          <a:bodyPr wrap="square" rtlCol="0">
            <a:spAutoFit/>
          </a:bodyPr>
          <a:lstStyle/>
          <a:p>
            <a:pPr marL="0" marR="0" indent="0" algn="r" defTabSz="685800" rtl="0" eaLnBrk="1" fontAlgn="auto" latinLnBrk="0" hangingPunct="1">
              <a:lnSpc>
                <a:spcPct val="100000"/>
              </a:lnSpc>
              <a:spcBef>
                <a:spcPts val="0"/>
              </a:spcBef>
              <a:spcAft>
                <a:spcPts val="0"/>
              </a:spcAft>
              <a:buClrTx/>
              <a:buSzTx/>
              <a:buFontTx/>
              <a:buNone/>
              <a:tabLst/>
              <a:defRPr/>
            </a:pPr>
            <a:r>
              <a:rPr lang="en-GB" sz="750" baseline="0" dirty="0" smtClean="0">
                <a:solidFill>
                  <a:srgbClr val="003F5E"/>
                </a:solidFill>
              </a:rPr>
              <a:t>https://aarc-community.org</a:t>
            </a:r>
            <a:endParaRPr lang="en-GB" sz="750" dirty="0">
              <a:solidFill>
                <a:srgbClr val="003F5E"/>
              </a:solidFill>
            </a:endParaRPr>
          </a:p>
        </p:txBody>
      </p:sp>
      <p:cxnSp>
        <p:nvCxnSpPr>
          <p:cNvPr id="8" name="Straight Connector 7"/>
          <p:cNvCxnSpPr/>
          <p:nvPr userDrawn="1"/>
        </p:nvCxnSpPr>
        <p:spPr>
          <a:xfrm flipH="1">
            <a:off x="444503" y="1224327"/>
            <a:ext cx="10274297" cy="2887"/>
          </a:xfrm>
          <a:prstGeom prst="line">
            <a:avLst/>
          </a:prstGeom>
          <a:ln w="12700">
            <a:solidFill>
              <a:srgbClr val="003959"/>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658149" y="143931"/>
            <a:ext cx="1144684" cy="1034242"/>
          </a:xfrm>
          <a:prstGeom prst="rect">
            <a:avLst/>
          </a:prstGeom>
        </p:spPr>
      </p:pic>
      <p:pic>
        <p:nvPicPr>
          <p:cNvPr id="22" name="Picture 2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68543" y="6460279"/>
            <a:ext cx="331798" cy="299785"/>
          </a:xfrm>
          <a:prstGeom prst="rect">
            <a:avLst/>
          </a:prstGeom>
        </p:spPr>
      </p:pic>
    </p:spTree>
    <p:extLst>
      <p:ext uri="{BB962C8B-B14F-4D97-AF65-F5344CB8AC3E}">
        <p14:creationId xmlns:p14="http://schemas.microsoft.com/office/powerpoint/2010/main" val="176233165"/>
      </p:ext>
    </p:extLst>
  </p:cSld>
  <p:clrMap bg1="lt1" tx1="dk1" bg2="lt2" tx2="dk2" accent1="accent1" accent2="accent2" accent3="accent3" accent4="accent4" accent5="accent5" accent6="accent6" hlink="hlink" folHlink="folHlink"/>
  <p:sldLayoutIdLst>
    <p:sldLayoutId id="2147483658" r:id="rId1"/>
    <p:sldLayoutId id="2147483650" r:id="rId2"/>
    <p:sldLayoutId id="2147483652" r:id="rId3"/>
    <p:sldLayoutId id="2147483653" r:id="rId4"/>
    <p:sldLayoutId id="2147483660" r:id="rId5"/>
    <p:sldLayoutId id="2147483654" r:id="rId6"/>
    <p:sldLayoutId id="2147483655" r:id="rId7"/>
    <p:sldLayoutId id="2147483659" r:id="rId8"/>
    <p:sldLayoutId id="2147483667" r:id="rId9"/>
    <p:sldLayoutId id="2147483656" r:id="rId10"/>
    <p:sldLayoutId id="2147483657" r:id="rId11"/>
    <p:sldLayoutId id="2147483663" r:id="rId12"/>
    <p:sldLayoutId id="2147483662" r:id="rId13"/>
    <p:sldLayoutId id="2147483666" r:id="rId14"/>
    <p:sldLayoutId id="2147483664" r:id="rId15"/>
  </p:sldLayoutIdLst>
  <p:hf hdr="0" ftr="0" dt="0"/>
  <p:txStyles>
    <p:titleStyle>
      <a:lvl1pPr algn="l" defTabSz="685800" rtl="0" eaLnBrk="1" latinLnBrk="0" hangingPunct="1">
        <a:lnSpc>
          <a:spcPct val="90000"/>
        </a:lnSpc>
        <a:spcBef>
          <a:spcPct val="0"/>
        </a:spcBef>
        <a:buNone/>
        <a:defRPr sz="2400" b="1" kern="1200">
          <a:solidFill>
            <a:srgbClr val="004361"/>
          </a:solidFill>
          <a:latin typeface="+mn-lt"/>
          <a:ea typeface="Verdana" panose="020B0604030504040204" pitchFamily="34" charset="0"/>
          <a:cs typeface="Verdana" panose="020B0604030504040204" pitchFamily="34" charset="0"/>
        </a:defRPr>
      </a:lvl1pPr>
    </p:titleStyle>
    <p:bodyStyle>
      <a:lvl1pPr marL="171450" indent="-171450" algn="l" defTabSz="685800" rtl="0" eaLnBrk="1" latinLnBrk="0" hangingPunct="1">
        <a:lnSpc>
          <a:spcPct val="100000"/>
        </a:lnSpc>
        <a:spcBef>
          <a:spcPts val="750"/>
        </a:spcBef>
        <a:spcAft>
          <a:spcPts val="300"/>
        </a:spcAft>
        <a:buFont typeface="Arial" panose="020B0604020202020204" pitchFamily="34" charset="0"/>
        <a:buChar char="•"/>
        <a:defRPr sz="2200" kern="1200">
          <a:solidFill>
            <a:srgbClr val="004360"/>
          </a:solidFill>
          <a:latin typeface="+mn-lt"/>
          <a:ea typeface="Verdana" panose="020B0604030504040204" pitchFamily="34" charset="0"/>
          <a:cs typeface="Verdana" panose="020B0604030504040204" pitchFamily="34" charset="0"/>
        </a:defRPr>
      </a:lvl1pPr>
      <a:lvl2pPr marL="514350" indent="-171450" algn="l" defTabSz="685800" rtl="0" eaLnBrk="1" latinLnBrk="0" hangingPunct="1">
        <a:lnSpc>
          <a:spcPct val="100000"/>
        </a:lnSpc>
        <a:spcBef>
          <a:spcPts val="375"/>
        </a:spcBef>
        <a:spcAft>
          <a:spcPts val="300"/>
        </a:spcAft>
        <a:buFont typeface="Arial" panose="020B0604020202020204" pitchFamily="34" charset="0"/>
        <a:buChar char="•"/>
        <a:defRPr sz="1800" kern="1200">
          <a:solidFill>
            <a:srgbClr val="004361"/>
          </a:solidFill>
          <a:latin typeface="+mn-lt"/>
          <a:ea typeface="Verdana" panose="020B0604030504040204" pitchFamily="34" charset="0"/>
          <a:cs typeface="Verdana" panose="020B0604030504040204" pitchFamily="34" charset="0"/>
        </a:defRPr>
      </a:lvl2pPr>
      <a:lvl3pPr marL="857250" indent="-171450" algn="l" defTabSz="685800" rtl="0" eaLnBrk="1" latinLnBrk="0" hangingPunct="1">
        <a:lnSpc>
          <a:spcPct val="100000"/>
        </a:lnSpc>
        <a:spcBef>
          <a:spcPts val="375"/>
        </a:spcBef>
        <a:spcAft>
          <a:spcPts val="300"/>
        </a:spcAft>
        <a:buFont typeface="Arial" panose="020B0604020202020204" pitchFamily="34" charset="0"/>
        <a:buChar char="•"/>
        <a:defRPr sz="1800" kern="1200">
          <a:solidFill>
            <a:srgbClr val="003F5E"/>
          </a:solidFill>
          <a:latin typeface="+mn-lt"/>
          <a:ea typeface="Verdana" panose="020B0604030504040204" pitchFamily="34" charset="0"/>
          <a:cs typeface="Verdana" panose="020B0604030504040204" pitchFamily="34" charset="0"/>
        </a:defRPr>
      </a:lvl3pPr>
      <a:lvl4pPr marL="1200150" indent="-171450" algn="l" defTabSz="685800" rtl="0" eaLnBrk="1" latinLnBrk="0" hangingPunct="1">
        <a:lnSpc>
          <a:spcPct val="100000"/>
        </a:lnSpc>
        <a:spcBef>
          <a:spcPts val="375"/>
        </a:spcBef>
        <a:spcAft>
          <a:spcPts val="300"/>
        </a:spcAft>
        <a:buFont typeface="Arial" panose="020B0604020202020204" pitchFamily="34" charset="0"/>
        <a:buChar char="•"/>
        <a:defRPr sz="1800" kern="1200">
          <a:solidFill>
            <a:srgbClr val="004360"/>
          </a:solidFill>
          <a:latin typeface="+mn-lt"/>
          <a:ea typeface="Verdana" panose="020B0604030504040204" pitchFamily="34" charset="0"/>
          <a:cs typeface="Verdana" panose="020B0604030504040204" pitchFamily="34" charset="0"/>
        </a:defRPr>
      </a:lvl4pPr>
      <a:lvl5pPr marL="1543050" indent="-171450" algn="l" defTabSz="685800" rtl="0" eaLnBrk="1" latinLnBrk="0" hangingPunct="1">
        <a:lnSpc>
          <a:spcPct val="100000"/>
        </a:lnSpc>
        <a:spcBef>
          <a:spcPts val="375"/>
        </a:spcBef>
        <a:spcAft>
          <a:spcPts val="300"/>
        </a:spcAft>
        <a:buFont typeface="Arial" panose="020B0604020202020204" pitchFamily="34" charset="0"/>
        <a:buChar char="•"/>
        <a:defRPr sz="1800" kern="1200">
          <a:solidFill>
            <a:srgbClr val="004360"/>
          </a:solidFill>
          <a:latin typeface="+mn-lt"/>
          <a:ea typeface="Verdana" panose="020B0604030504040204" pitchFamily="34" charset="0"/>
          <a:cs typeface="Verdana" panose="020B060403050404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du.nl/uu3qt" TargetMode="External"/><Relationship Id="rId2" Type="http://schemas.openxmlformats.org/officeDocument/2006/relationships/hyperlink" Target="https://wiki.geant.org/display/AARC/AARC-I082+Trust+framework+for+proxies+and+Snctfi+research+servic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ormAutofit lnSpcReduction="10000"/>
          </a:bodyPr>
          <a:lstStyle/>
          <a:p>
            <a:r>
              <a:rPr lang="en-GB" dirty="0" smtClean="0"/>
              <a:t>David Groep</a:t>
            </a:r>
            <a:endParaRPr lang="en-GB" dirty="0"/>
          </a:p>
        </p:txBody>
      </p:sp>
      <p:sp>
        <p:nvSpPr>
          <p:cNvPr id="3" name="Text Placeholder 2"/>
          <p:cNvSpPr>
            <a:spLocks noGrp="1"/>
          </p:cNvSpPr>
          <p:nvPr>
            <p:ph type="body" sz="quarter" idx="12"/>
          </p:nvPr>
        </p:nvSpPr>
        <p:spPr/>
        <p:txBody>
          <a:bodyPr/>
          <a:lstStyle/>
          <a:p>
            <a:r>
              <a:rPr lang="en-GB" dirty="0" smtClean="0"/>
              <a:t>PMA+, AARC Policy, </a:t>
            </a:r>
            <a:r>
              <a:rPr lang="en-GB" dirty="0" err="1" smtClean="0"/>
              <a:t>EnCo</a:t>
            </a:r>
            <a:r>
              <a:rPr lang="en-GB" dirty="0" smtClean="0"/>
              <a:t> Joint Meeting Prague</a:t>
            </a:r>
            <a:endParaRPr lang="en-GB" dirty="0"/>
          </a:p>
        </p:txBody>
      </p:sp>
      <p:sp>
        <p:nvSpPr>
          <p:cNvPr id="4" name="Text Placeholder 3"/>
          <p:cNvSpPr>
            <a:spLocks noGrp="1"/>
          </p:cNvSpPr>
          <p:nvPr>
            <p:ph type="body" sz="quarter" idx="17"/>
          </p:nvPr>
        </p:nvSpPr>
        <p:spPr/>
        <p:txBody>
          <a:bodyPr/>
          <a:lstStyle/>
          <a:p>
            <a:r>
              <a:rPr lang="en-GB" dirty="0" smtClean="0"/>
              <a:t>AARC-I082, AARC TREE D2.1</a:t>
            </a:r>
          </a:p>
        </p:txBody>
      </p:sp>
      <p:sp>
        <p:nvSpPr>
          <p:cNvPr id="5" name="Text Placeholder 4"/>
          <p:cNvSpPr>
            <a:spLocks noGrp="1"/>
          </p:cNvSpPr>
          <p:nvPr>
            <p:ph type="body" sz="quarter" idx="14"/>
          </p:nvPr>
        </p:nvSpPr>
        <p:spPr>
          <a:xfrm>
            <a:off x="1240257" y="2398309"/>
            <a:ext cx="9034453" cy="473242"/>
          </a:xfrm>
        </p:spPr>
        <p:txBody>
          <a:bodyPr/>
          <a:lstStyle/>
          <a:p>
            <a:r>
              <a:rPr lang="en-US" dirty="0"/>
              <a:t>Trust framework for proxies and </a:t>
            </a:r>
            <a:r>
              <a:rPr lang="en-US" dirty="0" err="1"/>
              <a:t>Snctfi</a:t>
            </a:r>
            <a:r>
              <a:rPr lang="en-US" dirty="0"/>
              <a:t> research services</a:t>
            </a:r>
            <a:endParaRPr lang="en-GB" dirty="0"/>
          </a:p>
        </p:txBody>
      </p:sp>
      <p:sp>
        <p:nvSpPr>
          <p:cNvPr id="6" name="Text Placeholder 5"/>
          <p:cNvSpPr>
            <a:spLocks noGrp="1"/>
          </p:cNvSpPr>
          <p:nvPr>
            <p:ph type="body" sz="quarter" idx="18"/>
          </p:nvPr>
        </p:nvSpPr>
        <p:spPr/>
        <p:txBody>
          <a:bodyPr/>
          <a:lstStyle/>
          <a:p>
            <a:r>
              <a:rPr lang="en-GB" dirty="0" smtClean="0"/>
              <a:t>May 2025</a:t>
            </a:r>
            <a:endParaRPr lang="en-GB" dirty="0"/>
          </a:p>
        </p:txBody>
      </p:sp>
      <p:sp>
        <p:nvSpPr>
          <p:cNvPr id="7" name="Text Placeholder 6"/>
          <p:cNvSpPr>
            <a:spLocks noGrp="1"/>
          </p:cNvSpPr>
          <p:nvPr>
            <p:ph type="body" sz="quarter" idx="19"/>
          </p:nvPr>
        </p:nvSpPr>
        <p:spPr/>
        <p:txBody>
          <a:bodyPr>
            <a:normAutofit lnSpcReduction="10000"/>
          </a:bodyPr>
          <a:lstStyle/>
          <a:p>
            <a:r>
              <a:rPr lang="en-GB" dirty="0" smtClean="0"/>
              <a:t>Policy Area</a:t>
            </a:r>
            <a:endParaRPr lang="en-GB" dirty="0"/>
          </a:p>
        </p:txBody>
      </p:sp>
      <p:sp>
        <p:nvSpPr>
          <p:cNvPr id="8" name="Text Placeholder 7"/>
          <p:cNvSpPr>
            <a:spLocks noGrp="1"/>
          </p:cNvSpPr>
          <p:nvPr>
            <p:ph type="body" sz="quarter" idx="20"/>
          </p:nvPr>
        </p:nvSpPr>
        <p:spPr/>
        <p:txBody>
          <a:bodyPr>
            <a:normAutofit lnSpcReduction="10000"/>
          </a:bodyPr>
          <a:lstStyle/>
          <a:p>
            <a:r>
              <a:rPr lang="en-GB" dirty="0" smtClean="0"/>
              <a:t>Nikhef and Maastricht University</a:t>
            </a:r>
            <a:endParaRPr lang="en-GB" dirty="0"/>
          </a:p>
        </p:txBody>
      </p:sp>
      <p:sp>
        <p:nvSpPr>
          <p:cNvPr id="9" name="Text Placeholder 8"/>
          <p:cNvSpPr>
            <a:spLocks noGrp="1"/>
          </p:cNvSpPr>
          <p:nvPr>
            <p:ph type="body" sz="quarter" idx="21"/>
          </p:nvPr>
        </p:nvSpPr>
        <p:spPr/>
        <p:txBody>
          <a:bodyPr/>
          <a:lstStyle/>
          <a:p>
            <a:endParaRPr lang="en-GB"/>
          </a:p>
        </p:txBody>
      </p:sp>
    </p:spTree>
    <p:extLst>
      <p:ext uri="{BB962C8B-B14F-4D97-AF65-F5344CB8AC3E}">
        <p14:creationId xmlns:p14="http://schemas.microsoft.com/office/powerpoint/2010/main" val="2670342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F576E6A-F32A-4612-884C-86870357C6B4}" type="slidenum">
              <a:rPr lang="en-GB" smtClean="0"/>
              <a:pPr/>
              <a:t>10</a:t>
            </a:fld>
            <a:endParaRPr lang="en-GB"/>
          </a:p>
        </p:txBody>
      </p:sp>
      <p:sp>
        <p:nvSpPr>
          <p:cNvPr id="4" name="Title 3"/>
          <p:cNvSpPr>
            <a:spLocks noGrp="1"/>
          </p:cNvSpPr>
          <p:nvPr>
            <p:ph type="title"/>
          </p:nvPr>
        </p:nvSpPr>
        <p:spPr/>
        <p:txBody>
          <a:bodyPr/>
          <a:lstStyle/>
          <a:p>
            <a:r>
              <a:rPr lang="en-GB" dirty="0" smtClean="0"/>
              <a:t>AARC I082 ‘informational’ guidance</a:t>
            </a:r>
            <a:endParaRPr lang="en-GB" dirty="0"/>
          </a:p>
        </p:txBody>
      </p:sp>
      <p:pic>
        <p:nvPicPr>
          <p:cNvPr id="5" name="Picture 4"/>
          <p:cNvPicPr>
            <a:picLocks noChangeAspect="1"/>
          </p:cNvPicPr>
          <p:nvPr/>
        </p:nvPicPr>
        <p:blipFill>
          <a:blip r:embed="rId2"/>
          <a:stretch>
            <a:fillRect/>
          </a:stretch>
        </p:blipFill>
        <p:spPr>
          <a:xfrm>
            <a:off x="2818942" y="1279463"/>
            <a:ext cx="6554115" cy="5401429"/>
          </a:xfrm>
          <a:prstGeom prst="rect">
            <a:avLst/>
          </a:prstGeom>
        </p:spPr>
      </p:pic>
    </p:spTree>
    <p:extLst>
      <p:ext uri="{BB962C8B-B14F-4D97-AF65-F5344CB8AC3E}">
        <p14:creationId xmlns:p14="http://schemas.microsoft.com/office/powerpoint/2010/main" val="938909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smtClean="0"/>
              <a:t>Informational pages</a:t>
            </a:r>
          </a:p>
          <a:p>
            <a:r>
              <a:rPr lang="en-GB" dirty="0">
                <a:hlinkClick r:id="rId2"/>
              </a:rPr>
              <a:t>https://</a:t>
            </a:r>
            <a:r>
              <a:rPr lang="en-GB" dirty="0" smtClean="0">
                <a:hlinkClick r:id="rId2"/>
              </a:rPr>
              <a:t>wiki.geant.org/display/AARC/AARC-I082+Trust+framework+for+proxies+and+Snctfi+research+services</a:t>
            </a:r>
            <a:endParaRPr lang="en-GB" dirty="0" smtClean="0"/>
          </a:p>
          <a:p>
            <a:pPr marL="0" indent="0">
              <a:buNone/>
            </a:pPr>
            <a:endParaRPr lang="en-GB" dirty="0"/>
          </a:p>
          <a:p>
            <a:pPr marL="0" indent="0">
              <a:buNone/>
            </a:pPr>
            <a:r>
              <a:rPr lang="en-GB" dirty="0" smtClean="0"/>
              <a:t>Direct document link </a:t>
            </a:r>
          </a:p>
          <a:p>
            <a:r>
              <a:rPr lang="en-GB" dirty="0" smtClean="0">
                <a:hlinkClick r:id="rId3"/>
              </a:rPr>
              <a:t>https</a:t>
            </a:r>
            <a:r>
              <a:rPr lang="en-GB" dirty="0">
                <a:hlinkClick r:id="rId3"/>
              </a:rPr>
              <a:t>://</a:t>
            </a:r>
            <a:r>
              <a:rPr lang="en-GB" dirty="0" smtClean="0">
                <a:hlinkClick r:id="rId3"/>
              </a:rPr>
              <a:t>edu.nl/uu3qt</a:t>
            </a:r>
            <a:r>
              <a:rPr lang="en-GB" dirty="0" smtClean="0"/>
              <a:t> </a:t>
            </a:r>
          </a:p>
          <a:p>
            <a:endParaRPr lang="en-GB"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11</a:t>
            </a:fld>
            <a:endParaRPr lang="en-GB"/>
          </a:p>
        </p:txBody>
      </p:sp>
      <p:sp>
        <p:nvSpPr>
          <p:cNvPr id="4" name="Title 3"/>
          <p:cNvSpPr>
            <a:spLocks noGrp="1"/>
          </p:cNvSpPr>
          <p:nvPr>
            <p:ph type="title"/>
          </p:nvPr>
        </p:nvSpPr>
        <p:spPr/>
        <p:txBody>
          <a:bodyPr/>
          <a:lstStyle/>
          <a:p>
            <a:r>
              <a:rPr lang="en-GB" dirty="0" smtClean="0"/>
              <a:t>Review of AARC I082</a:t>
            </a:r>
            <a:endParaRPr lang="en-GB" dirty="0"/>
          </a:p>
        </p:txBody>
      </p:sp>
    </p:spTree>
    <p:extLst>
      <p:ext uri="{BB962C8B-B14F-4D97-AF65-F5344CB8AC3E}">
        <p14:creationId xmlns:p14="http://schemas.microsoft.com/office/powerpoint/2010/main" val="3455839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1"/>
          </p:nvPr>
        </p:nvSpPr>
        <p:spPr/>
        <p:txBody>
          <a:bodyPr/>
          <a:lstStyle/>
          <a:p>
            <a:endParaRPr lang="en-GB"/>
          </a:p>
        </p:txBody>
      </p:sp>
      <p:sp>
        <p:nvSpPr>
          <p:cNvPr id="3" name="Slide Number Placeholder 2"/>
          <p:cNvSpPr>
            <a:spLocks noGrp="1"/>
          </p:cNvSpPr>
          <p:nvPr>
            <p:ph type="sldNum" sz="quarter" idx="4294967295"/>
          </p:nvPr>
        </p:nvSpPr>
        <p:spPr>
          <a:xfrm>
            <a:off x="11450638" y="6405563"/>
            <a:ext cx="741362" cy="274637"/>
          </a:xfrm>
        </p:spPr>
        <p:txBody>
          <a:bodyPr/>
          <a:lstStyle/>
          <a:p>
            <a:fld id="{6F576E6A-F32A-4612-884C-86870357C6B4}" type="slidenum">
              <a:rPr lang="en-GB" smtClean="0"/>
              <a:pPr/>
              <a:t>12</a:t>
            </a:fld>
            <a:endParaRPr lang="en-GB"/>
          </a:p>
        </p:txBody>
      </p:sp>
    </p:spTree>
    <p:extLst>
      <p:ext uri="{BB962C8B-B14F-4D97-AF65-F5344CB8AC3E}">
        <p14:creationId xmlns:p14="http://schemas.microsoft.com/office/powerpoint/2010/main" val="1163405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332530" y="2122765"/>
            <a:ext cx="7021271" cy="4054201"/>
          </a:xfrm>
        </p:spPr>
        <p:txBody>
          <a:bodyPr>
            <a:normAutofit/>
          </a:bodyPr>
          <a:lstStyle/>
          <a:p>
            <a:pPr marL="0" indent="0">
              <a:buNone/>
            </a:pPr>
            <a:r>
              <a:rPr lang="en-GB" dirty="0" smtClean="0"/>
              <a:t>From the old PDK to a new</a:t>
            </a:r>
            <a:br>
              <a:rPr lang="en-GB" dirty="0" smtClean="0"/>
            </a:br>
            <a:r>
              <a:rPr lang="en-GB" dirty="0" smtClean="0"/>
              <a:t>Policy, Process, and Procedure Development Kit (‘P3DK’)</a:t>
            </a:r>
          </a:p>
          <a:p>
            <a:endParaRPr lang="en-GB" sz="1000" dirty="0"/>
          </a:p>
          <a:p>
            <a:pPr marL="0" indent="0" algn="ctr">
              <a:buNone/>
            </a:pPr>
            <a:r>
              <a:rPr lang="en-GB" sz="3200" b="1" dirty="0" smtClean="0"/>
              <a:t>Simplify!</a:t>
            </a:r>
          </a:p>
          <a:p>
            <a:pPr marL="0" indent="0">
              <a:buNone/>
            </a:pPr>
            <a:endParaRPr lang="en-GB" sz="1000" dirty="0"/>
          </a:p>
          <a:p>
            <a:r>
              <a:rPr lang="en-GB" dirty="0" smtClean="0"/>
              <a:t>comprehensive review of the existing policy suite</a:t>
            </a:r>
          </a:p>
          <a:p>
            <a:r>
              <a:rPr lang="en-GB" dirty="0" smtClean="0"/>
              <a:t>input from national research infrastructures and nodes</a:t>
            </a:r>
          </a:p>
          <a:p>
            <a:r>
              <a:rPr lang="en-GB" dirty="0" smtClean="0"/>
              <a:t>not </a:t>
            </a:r>
            <a:r>
              <a:rPr lang="en-GB" i="1" dirty="0" smtClean="0"/>
              <a:t>only </a:t>
            </a:r>
            <a:r>
              <a:rPr lang="en-GB" dirty="0" smtClean="0"/>
              <a:t>in Europe but e.g. also Australia</a:t>
            </a:r>
          </a:p>
          <a:p>
            <a:r>
              <a:rPr lang="en-GB" dirty="0" smtClean="0"/>
              <a:t>leverage the works we co-created with REFEDS and EOSC</a:t>
            </a:r>
          </a:p>
        </p:txBody>
      </p:sp>
      <p:sp>
        <p:nvSpPr>
          <p:cNvPr id="3" name="Slide Number Placeholder 2"/>
          <p:cNvSpPr>
            <a:spLocks noGrp="1"/>
          </p:cNvSpPr>
          <p:nvPr>
            <p:ph type="sldNum" sz="quarter" idx="12"/>
          </p:nvPr>
        </p:nvSpPr>
        <p:spPr/>
        <p:txBody>
          <a:bodyPr/>
          <a:lstStyle/>
          <a:p>
            <a:fld id="{6F576E6A-F32A-4612-884C-86870357C6B4}" type="slidenum">
              <a:rPr lang="en-GB" smtClean="0"/>
              <a:pPr/>
              <a:t>2</a:t>
            </a:fld>
            <a:endParaRPr lang="en-GB"/>
          </a:p>
        </p:txBody>
      </p:sp>
      <p:sp>
        <p:nvSpPr>
          <p:cNvPr id="4" name="Title 3"/>
          <p:cNvSpPr>
            <a:spLocks noGrp="1"/>
          </p:cNvSpPr>
          <p:nvPr>
            <p:ph type="title"/>
          </p:nvPr>
        </p:nvSpPr>
        <p:spPr/>
        <p:txBody>
          <a:bodyPr/>
          <a:lstStyle/>
          <a:p>
            <a:r>
              <a:rPr lang="en-GB" dirty="0" smtClean="0"/>
              <a:t>Developing the </a:t>
            </a:r>
            <a:r>
              <a:rPr lang="en-US" dirty="0" smtClean="0"/>
              <a:t>Trust </a:t>
            </a:r>
            <a:r>
              <a:rPr lang="en-US" dirty="0"/>
              <a:t>framework, guidelines and best practice </a:t>
            </a:r>
            <a:r>
              <a:rPr lang="en-US" dirty="0" smtClean="0"/>
              <a:t/>
            </a:r>
            <a:br>
              <a:rPr lang="en-US" dirty="0" smtClean="0"/>
            </a:br>
            <a:r>
              <a:rPr lang="en-US" dirty="0" smtClean="0"/>
              <a:t>for </a:t>
            </a:r>
            <a:r>
              <a:rPr lang="en-US" dirty="0"/>
              <a:t>BPA proxies and interaction with research </a:t>
            </a:r>
            <a:r>
              <a:rPr lang="en-US" dirty="0" smtClean="0"/>
              <a:t>services</a:t>
            </a:r>
            <a:endParaRPr lang="en-GB" dirty="0"/>
          </a:p>
        </p:txBody>
      </p:sp>
      <p:sp>
        <p:nvSpPr>
          <p:cNvPr id="5" name="Text Placeholder 5"/>
          <p:cNvSpPr txBox="1">
            <a:spLocks/>
          </p:cNvSpPr>
          <p:nvPr/>
        </p:nvSpPr>
        <p:spPr>
          <a:xfrm>
            <a:off x="480708" y="6007579"/>
            <a:ext cx="8667750" cy="473388"/>
          </a:xfrm>
          <a:prstGeom prst="rect">
            <a:avLst/>
          </a:prstGeom>
        </p:spPr>
        <p:txBody>
          <a:bodyPr/>
          <a:lstStyle>
            <a:lvl1pPr marL="171450" indent="-171450" algn="l" defTabSz="685800" rtl="0" eaLnBrk="1" latinLnBrk="0" hangingPunct="1">
              <a:lnSpc>
                <a:spcPct val="100000"/>
              </a:lnSpc>
              <a:spcBef>
                <a:spcPts val="750"/>
              </a:spcBef>
              <a:spcAft>
                <a:spcPts val="300"/>
              </a:spcAft>
              <a:buFont typeface="Arial" panose="020B0604020202020204" pitchFamily="34" charset="0"/>
              <a:buChar char="•"/>
              <a:defRPr sz="2200" kern="1200">
                <a:solidFill>
                  <a:srgbClr val="004360"/>
                </a:solidFill>
                <a:latin typeface="+mn-lt"/>
                <a:ea typeface="Verdana" panose="020B0604030504040204" pitchFamily="34" charset="0"/>
                <a:cs typeface="Verdana" panose="020B0604030504040204" pitchFamily="34" charset="0"/>
              </a:defRPr>
            </a:lvl1pPr>
            <a:lvl2pPr marL="514350" indent="-171450" algn="l" defTabSz="685800" rtl="0" eaLnBrk="1" latinLnBrk="0" hangingPunct="1">
              <a:lnSpc>
                <a:spcPct val="100000"/>
              </a:lnSpc>
              <a:spcBef>
                <a:spcPts val="375"/>
              </a:spcBef>
              <a:spcAft>
                <a:spcPts val="300"/>
              </a:spcAft>
              <a:buFont typeface="Arial" panose="020B0604020202020204" pitchFamily="34" charset="0"/>
              <a:buChar char="•"/>
              <a:defRPr sz="1800" kern="1200">
                <a:solidFill>
                  <a:srgbClr val="004361"/>
                </a:solidFill>
                <a:latin typeface="+mn-lt"/>
                <a:ea typeface="Verdana" panose="020B0604030504040204" pitchFamily="34" charset="0"/>
                <a:cs typeface="Verdana" panose="020B0604030504040204" pitchFamily="34" charset="0"/>
              </a:defRPr>
            </a:lvl2pPr>
            <a:lvl3pPr marL="857250" indent="-171450" algn="l" defTabSz="685800" rtl="0" eaLnBrk="1" latinLnBrk="0" hangingPunct="1">
              <a:lnSpc>
                <a:spcPct val="100000"/>
              </a:lnSpc>
              <a:spcBef>
                <a:spcPts val="375"/>
              </a:spcBef>
              <a:spcAft>
                <a:spcPts val="300"/>
              </a:spcAft>
              <a:buFont typeface="Arial" panose="020B0604020202020204" pitchFamily="34" charset="0"/>
              <a:buChar char="•"/>
              <a:defRPr sz="1800" kern="1200">
                <a:solidFill>
                  <a:srgbClr val="003F5E"/>
                </a:solidFill>
                <a:latin typeface="+mn-lt"/>
                <a:ea typeface="Verdana" panose="020B0604030504040204" pitchFamily="34" charset="0"/>
                <a:cs typeface="Verdana" panose="020B0604030504040204" pitchFamily="34" charset="0"/>
              </a:defRPr>
            </a:lvl3pPr>
            <a:lvl4pPr marL="1200150" indent="-171450" algn="l" defTabSz="685800" rtl="0" eaLnBrk="1" latinLnBrk="0" hangingPunct="1">
              <a:lnSpc>
                <a:spcPct val="100000"/>
              </a:lnSpc>
              <a:spcBef>
                <a:spcPts val="375"/>
              </a:spcBef>
              <a:spcAft>
                <a:spcPts val="300"/>
              </a:spcAft>
              <a:buFont typeface="Arial" panose="020B0604020202020204" pitchFamily="34" charset="0"/>
              <a:buChar char="•"/>
              <a:defRPr sz="1800" kern="1200">
                <a:solidFill>
                  <a:srgbClr val="004360"/>
                </a:solidFill>
                <a:latin typeface="+mn-lt"/>
                <a:ea typeface="Verdana" panose="020B0604030504040204" pitchFamily="34" charset="0"/>
                <a:cs typeface="Verdana" panose="020B0604030504040204" pitchFamily="34" charset="0"/>
              </a:defRPr>
            </a:lvl4pPr>
            <a:lvl5pPr marL="1543050" indent="-171450" algn="l" defTabSz="685800" rtl="0" eaLnBrk="1" latinLnBrk="0" hangingPunct="1">
              <a:lnSpc>
                <a:spcPct val="100000"/>
              </a:lnSpc>
              <a:spcBef>
                <a:spcPts val="375"/>
              </a:spcBef>
              <a:spcAft>
                <a:spcPts val="300"/>
              </a:spcAft>
              <a:buFont typeface="Arial" panose="020B0604020202020204" pitchFamily="34" charset="0"/>
              <a:buChar char="•"/>
              <a:defRPr sz="1800" kern="1200">
                <a:solidFill>
                  <a:srgbClr val="004360"/>
                </a:solidFill>
                <a:latin typeface="+mn-lt"/>
                <a:ea typeface="Verdana" panose="020B0604030504040204" pitchFamily="34" charset="0"/>
                <a:cs typeface="Verdana" panose="020B060403050404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1800" dirty="0" smtClean="0">
                <a:solidFill>
                  <a:srgbClr val="F6791C"/>
                </a:solidFill>
              </a:rPr>
              <a:t>https://aarc-community.org/policies/policy-development-kit/</a:t>
            </a:r>
            <a:endParaRPr lang="en-GB" sz="1800" dirty="0">
              <a:solidFill>
                <a:srgbClr val="F6791C"/>
              </a:solidFill>
            </a:endParaRPr>
          </a:p>
        </p:txBody>
      </p:sp>
      <p:pic>
        <p:nvPicPr>
          <p:cNvPr id="6" name="Picture 5"/>
          <p:cNvPicPr>
            <a:picLocks noChangeAspect="1"/>
          </p:cNvPicPr>
          <p:nvPr/>
        </p:nvPicPr>
        <p:blipFill>
          <a:blip r:embed="rId2"/>
          <a:stretch>
            <a:fillRect/>
          </a:stretch>
        </p:blipFill>
        <p:spPr>
          <a:xfrm>
            <a:off x="455646" y="2274605"/>
            <a:ext cx="3062254" cy="3597227"/>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1465" y="2495791"/>
            <a:ext cx="2327918" cy="1501507"/>
          </a:xfrm>
          <a:prstGeom prst="rect">
            <a:avLst/>
          </a:prstGeom>
        </p:spPr>
      </p:pic>
      <p:sp>
        <p:nvSpPr>
          <p:cNvPr id="12" name="Rectangle 11"/>
          <p:cNvSpPr/>
          <p:nvPr/>
        </p:nvSpPr>
        <p:spPr>
          <a:xfrm>
            <a:off x="455645" y="1340687"/>
            <a:ext cx="11498931" cy="769441"/>
          </a:xfrm>
          <a:prstGeom prst="rect">
            <a:avLst/>
          </a:prstGeom>
          <a:solidFill>
            <a:srgbClr val="FFFFFF"/>
          </a:solidFill>
          <a:ln>
            <a:solidFill>
              <a:srgbClr val="003F5E"/>
            </a:solidFill>
          </a:ln>
        </p:spPr>
        <p:txBody>
          <a:bodyPr wrap="square">
            <a:spAutoFit/>
          </a:bodyPr>
          <a:lstStyle/>
          <a:p>
            <a:r>
              <a:rPr lang="en-US" sz="2200" b="1" i="1" dirty="0" err="1">
                <a:solidFill>
                  <a:srgbClr val="003F5E"/>
                </a:solidFill>
              </a:rPr>
              <a:t>minimise</a:t>
            </a:r>
            <a:r>
              <a:rPr lang="en-US" sz="2200" b="1" i="1" dirty="0">
                <a:solidFill>
                  <a:srgbClr val="003F5E"/>
                </a:solidFill>
              </a:rPr>
              <a:t> the number of divergent </a:t>
            </a:r>
            <a:r>
              <a:rPr lang="en-US" sz="2200" b="1" i="1" dirty="0" smtClean="0">
                <a:solidFill>
                  <a:srgbClr val="003F5E"/>
                </a:solidFill>
              </a:rPr>
              <a:t>policies</a:t>
            </a:r>
            <a:br>
              <a:rPr lang="en-US" sz="2200" b="1" i="1" dirty="0" smtClean="0">
                <a:solidFill>
                  <a:srgbClr val="003F5E"/>
                </a:solidFill>
              </a:rPr>
            </a:br>
            <a:r>
              <a:rPr lang="en-US" sz="2200" b="1" i="1" dirty="0" smtClean="0">
                <a:solidFill>
                  <a:srgbClr val="003F5E"/>
                </a:solidFill>
              </a:rPr>
              <a:t>empower </a:t>
            </a:r>
            <a:r>
              <a:rPr lang="en-US" sz="2200" b="1" i="1" dirty="0">
                <a:solidFill>
                  <a:srgbClr val="003F5E"/>
                </a:solidFill>
              </a:rPr>
              <a:t>identity providers, service </a:t>
            </a:r>
            <a:r>
              <a:rPr lang="en-US" sz="2200" b="1" i="1" dirty="0" smtClean="0">
                <a:solidFill>
                  <a:srgbClr val="003F5E"/>
                </a:solidFill>
              </a:rPr>
              <a:t>providers, user communities </a:t>
            </a:r>
            <a:r>
              <a:rPr lang="en-US" sz="2200" b="1" i="1" dirty="0">
                <a:solidFill>
                  <a:srgbClr val="003F5E"/>
                </a:solidFill>
              </a:rPr>
              <a:t>to rely on interoperable </a:t>
            </a:r>
            <a:r>
              <a:rPr lang="en-US" sz="2200" b="1" i="1" dirty="0" smtClean="0">
                <a:solidFill>
                  <a:srgbClr val="003F5E"/>
                </a:solidFill>
              </a:rPr>
              <a:t>policies</a:t>
            </a:r>
            <a:endParaRPr lang="en-GB" sz="2200" b="1" i="1" dirty="0">
              <a:solidFill>
                <a:srgbClr val="003F5E"/>
              </a:solidFill>
            </a:endParaRPr>
          </a:p>
        </p:txBody>
      </p:sp>
    </p:spTree>
    <p:extLst>
      <p:ext uri="{BB962C8B-B14F-4D97-AF65-F5344CB8AC3E}">
        <p14:creationId xmlns:p14="http://schemas.microsoft.com/office/powerpoint/2010/main" val="4125660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Analyse issues with PDK v1</a:t>
            </a:r>
          </a:p>
          <a:p>
            <a:pPr lvl="1"/>
            <a:r>
              <a:rPr lang="en-GB" dirty="0" smtClean="0"/>
              <a:t>mixing policy and procedures</a:t>
            </a:r>
          </a:p>
          <a:p>
            <a:pPr lvl="1"/>
            <a:r>
              <a:rPr lang="en-GB" dirty="0" smtClean="0"/>
              <a:t>cross-border terminology issues</a:t>
            </a:r>
          </a:p>
          <a:p>
            <a:pPr lvl="1"/>
            <a:r>
              <a:rPr lang="en-GB" dirty="0" smtClean="0"/>
              <a:t>audience ‘challenges’</a:t>
            </a:r>
          </a:p>
          <a:p>
            <a:r>
              <a:rPr lang="en-GB" dirty="0" smtClean="0"/>
              <a:t>Leverage the possibility for ‘offloading’ AAI proxy tasks to provides</a:t>
            </a:r>
          </a:p>
          <a:p>
            <a:pPr lvl="1"/>
            <a:r>
              <a:rPr lang="en-GB" dirty="0" smtClean="0"/>
              <a:t>especially for small/midsize communities</a:t>
            </a:r>
          </a:p>
          <a:p>
            <a:r>
              <a:rPr lang="en-GB" dirty="0"/>
              <a:t>New structure of the PDK – but not the content itself, this is the </a:t>
            </a:r>
            <a:r>
              <a:rPr lang="en-GB" i="1" dirty="0"/>
              <a:t>framework</a:t>
            </a:r>
            <a:endParaRPr lang="en-GB" dirty="0"/>
          </a:p>
          <a:p>
            <a:r>
              <a:rPr lang="en-GB" dirty="0" smtClean="0"/>
              <a:t>New BPA2025 components: identity proxy, site-local proxy</a:t>
            </a:r>
          </a:p>
          <a:p>
            <a:r>
              <a:rPr lang="en-GB" dirty="0" smtClean="0"/>
              <a:t>common pitfall for AAI design when governance is not clear</a:t>
            </a:r>
          </a:p>
        </p:txBody>
      </p:sp>
      <p:sp>
        <p:nvSpPr>
          <p:cNvPr id="3" name="Slide Number Placeholder 2"/>
          <p:cNvSpPr>
            <a:spLocks noGrp="1"/>
          </p:cNvSpPr>
          <p:nvPr>
            <p:ph type="sldNum" sz="quarter" idx="12"/>
          </p:nvPr>
        </p:nvSpPr>
        <p:spPr/>
        <p:txBody>
          <a:bodyPr/>
          <a:lstStyle/>
          <a:p>
            <a:fld id="{6F576E6A-F32A-4612-884C-86870357C6B4}" type="slidenum">
              <a:rPr lang="en-GB" smtClean="0"/>
              <a:pPr/>
              <a:t>3</a:t>
            </a:fld>
            <a:endParaRPr lang="en-GB"/>
          </a:p>
        </p:txBody>
      </p:sp>
      <p:sp>
        <p:nvSpPr>
          <p:cNvPr id="4" name="Title 3"/>
          <p:cNvSpPr>
            <a:spLocks noGrp="1"/>
          </p:cNvSpPr>
          <p:nvPr>
            <p:ph type="title"/>
          </p:nvPr>
        </p:nvSpPr>
        <p:spPr/>
        <p:txBody>
          <a:bodyPr/>
          <a:lstStyle/>
          <a:p>
            <a:r>
              <a:rPr lang="en-GB" dirty="0" smtClean="0"/>
              <a:t>Specific aims</a:t>
            </a:r>
            <a:endParaRPr lang="en-GB" dirty="0"/>
          </a:p>
        </p:txBody>
      </p:sp>
    </p:spTree>
    <p:extLst>
      <p:ext uri="{BB962C8B-B14F-4D97-AF65-F5344CB8AC3E}">
        <p14:creationId xmlns:p14="http://schemas.microsoft.com/office/powerpoint/2010/main" val="175959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0" indent="0">
              <a:buNone/>
            </a:pPr>
            <a:r>
              <a:rPr lang="en-GB" dirty="0" smtClean="0"/>
              <a:t>“</a:t>
            </a:r>
            <a:r>
              <a:rPr lang="en-US" i="1" dirty="0"/>
              <a:t>The Trust framework identifies the smallest set of distinct guidelines (policies, good practices, procedures) necessary to cover trust, security, and operational interaction of proxies in composite-proxy scenarios beyond the community-and-infrastructure proxy doublet of AARC-G045. </a:t>
            </a:r>
            <a:endParaRPr lang="en-US" i="1" dirty="0" smtClean="0"/>
          </a:p>
          <a:p>
            <a:pPr marL="0" indent="0">
              <a:buNone/>
            </a:pPr>
            <a:r>
              <a:rPr lang="en-US" i="1" dirty="0" smtClean="0"/>
              <a:t>Some </a:t>
            </a:r>
            <a:r>
              <a:rPr lang="en-US" i="1" dirty="0"/>
              <a:t>elements may already be in place, such as the attribute authority operations security guidance AARC-G071, others have only been identified as needed but have not yet been described in sufficient detail to formulate policy of good practice. </a:t>
            </a:r>
            <a:endParaRPr lang="en-US" i="1" dirty="0" smtClean="0"/>
          </a:p>
          <a:p>
            <a:pPr marL="0" indent="0">
              <a:buNone/>
            </a:pPr>
            <a:r>
              <a:rPr lang="en-US" i="1" dirty="0" smtClean="0"/>
              <a:t>The </a:t>
            </a:r>
            <a:r>
              <a:rPr lang="en-US" i="1" dirty="0"/>
              <a:t>aim of this paper is to identify the smallest set of distinct guidelines, practices, and procedures needed</a:t>
            </a:r>
            <a:r>
              <a:rPr lang="en-US" i="1" dirty="0" smtClean="0"/>
              <a:t>.”</a:t>
            </a:r>
            <a:endParaRPr lang="en-GB"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4</a:t>
            </a:fld>
            <a:endParaRPr lang="en-GB"/>
          </a:p>
        </p:txBody>
      </p:sp>
      <p:sp>
        <p:nvSpPr>
          <p:cNvPr id="5" name="Title 4"/>
          <p:cNvSpPr>
            <a:spLocks noGrp="1"/>
          </p:cNvSpPr>
          <p:nvPr>
            <p:ph type="title"/>
          </p:nvPr>
        </p:nvSpPr>
        <p:spPr/>
        <p:txBody>
          <a:bodyPr/>
          <a:lstStyle/>
          <a:p>
            <a:r>
              <a:rPr lang="en-GB" dirty="0" smtClean="0"/>
              <a:t>Trust beyond AARC PDK version 1 and the ‘2019’ BPA</a:t>
            </a:r>
            <a:endParaRPr lang="en-GB" dirty="0"/>
          </a:p>
        </p:txBody>
      </p:sp>
    </p:spTree>
    <p:extLst>
      <p:ext uri="{BB962C8B-B14F-4D97-AF65-F5344CB8AC3E}">
        <p14:creationId xmlns:p14="http://schemas.microsoft.com/office/powerpoint/2010/main" val="339245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F576E6A-F32A-4612-884C-86870357C6B4}" type="slidenum">
              <a:rPr lang="en-GB" smtClean="0"/>
              <a:pPr/>
              <a:t>5</a:t>
            </a:fld>
            <a:endParaRPr lang="en-GB"/>
          </a:p>
        </p:txBody>
      </p:sp>
      <p:sp>
        <p:nvSpPr>
          <p:cNvPr id="4" name="Title 3"/>
          <p:cNvSpPr>
            <a:spLocks noGrp="1"/>
          </p:cNvSpPr>
          <p:nvPr>
            <p:ph type="title"/>
          </p:nvPr>
        </p:nvSpPr>
        <p:spPr/>
        <p:txBody>
          <a:bodyPr/>
          <a:lstStyle/>
          <a:p>
            <a:r>
              <a:rPr lang="en-GB" dirty="0" smtClean="0"/>
              <a:t>Why Loops Should Be Forbidden (BPA2025)</a:t>
            </a:r>
            <a:endParaRPr lang="en-GB" dirty="0"/>
          </a:p>
        </p:txBody>
      </p:sp>
      <p:pic>
        <p:nvPicPr>
          <p:cNvPr id="1026" name="Picture 2" descr="https://lh7-rt.googleusercontent.com/docsz/AD_4nXfJGRER9-JuPeuOpslRSBGoWW9c3UUrFt_3OTsNPsOTQ3FbNa1CvkjO6pFyIcE2KGHLIYPyOUwfeCA19lefhVOWpnArm5Gpffgj3R5wBgY5X_16V86tI4devqMfv88d0uHb9Xv_Q3pt_3ZvfdMA_1o?key=Kif-nskH2CIRiOvQAu6PEYK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41675" y="1679575"/>
            <a:ext cx="5314950" cy="425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2462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0524" y="1439863"/>
            <a:ext cx="5257252" cy="4737100"/>
          </a:xfrm>
        </p:spPr>
      </p:pic>
      <p:sp>
        <p:nvSpPr>
          <p:cNvPr id="3" name="Slide Number Placeholder 2"/>
          <p:cNvSpPr>
            <a:spLocks noGrp="1"/>
          </p:cNvSpPr>
          <p:nvPr>
            <p:ph type="sldNum" sz="quarter" idx="12"/>
          </p:nvPr>
        </p:nvSpPr>
        <p:spPr/>
        <p:txBody>
          <a:bodyPr/>
          <a:lstStyle/>
          <a:p>
            <a:fld id="{6F576E6A-F32A-4612-884C-86870357C6B4}" type="slidenum">
              <a:rPr lang="en-GB" smtClean="0"/>
              <a:pPr/>
              <a:t>6</a:t>
            </a:fld>
            <a:endParaRPr lang="en-GB"/>
          </a:p>
        </p:txBody>
      </p:sp>
      <p:sp>
        <p:nvSpPr>
          <p:cNvPr id="4" name="Title 3"/>
          <p:cNvSpPr>
            <a:spLocks noGrp="1"/>
          </p:cNvSpPr>
          <p:nvPr>
            <p:ph type="title"/>
          </p:nvPr>
        </p:nvSpPr>
        <p:spPr/>
        <p:txBody>
          <a:bodyPr/>
          <a:lstStyle/>
          <a:p>
            <a:r>
              <a:rPr lang="en-GB" dirty="0" smtClean="0"/>
              <a:t>Proxies and more proxies</a:t>
            </a:r>
            <a:endParaRPr lang="en-GB" dirty="0"/>
          </a:p>
        </p:txBody>
      </p:sp>
    </p:spTree>
    <p:extLst>
      <p:ext uri="{BB962C8B-B14F-4D97-AF65-F5344CB8AC3E}">
        <p14:creationId xmlns:p14="http://schemas.microsoft.com/office/powerpoint/2010/main" val="896256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6276" y="1439863"/>
            <a:ext cx="8905748" cy="4737100"/>
          </a:xfrm>
        </p:spPr>
      </p:pic>
      <p:sp>
        <p:nvSpPr>
          <p:cNvPr id="3" name="Slide Number Placeholder 2"/>
          <p:cNvSpPr>
            <a:spLocks noGrp="1"/>
          </p:cNvSpPr>
          <p:nvPr>
            <p:ph type="sldNum" sz="quarter" idx="12"/>
          </p:nvPr>
        </p:nvSpPr>
        <p:spPr/>
        <p:txBody>
          <a:bodyPr/>
          <a:lstStyle/>
          <a:p>
            <a:fld id="{6F576E6A-F32A-4612-884C-86870357C6B4}" type="slidenum">
              <a:rPr lang="en-GB" smtClean="0"/>
              <a:pPr/>
              <a:t>7</a:t>
            </a:fld>
            <a:endParaRPr lang="en-GB"/>
          </a:p>
        </p:txBody>
      </p:sp>
      <p:sp>
        <p:nvSpPr>
          <p:cNvPr id="4" name="Title 3"/>
          <p:cNvSpPr>
            <a:spLocks noGrp="1"/>
          </p:cNvSpPr>
          <p:nvPr>
            <p:ph type="title"/>
          </p:nvPr>
        </p:nvSpPr>
        <p:spPr/>
        <p:txBody>
          <a:bodyPr/>
          <a:lstStyle/>
          <a:p>
            <a:r>
              <a:rPr lang="en-GB" dirty="0" smtClean="0"/>
              <a:t>Proposed trust framework (and hence PDKv2)</a:t>
            </a:r>
            <a:endParaRPr lang="en-GB" dirty="0"/>
          </a:p>
        </p:txBody>
      </p:sp>
    </p:spTree>
    <p:extLst>
      <p:ext uri="{BB962C8B-B14F-4D97-AF65-F5344CB8AC3E}">
        <p14:creationId xmlns:p14="http://schemas.microsoft.com/office/powerpoint/2010/main" val="944373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b="1" dirty="0"/>
              <a:t>20250220 consensus</a:t>
            </a:r>
            <a:r>
              <a:rPr lang="en-US" sz="2000" dirty="0"/>
              <a:t>: </a:t>
            </a:r>
            <a:r>
              <a:rPr lang="en-US" sz="2000" dirty="0" err="1"/>
              <a:t>Snctfi</a:t>
            </a:r>
            <a:r>
              <a:rPr lang="en-US" sz="2000" dirty="0"/>
              <a:t> will be the set of guidelines that define the trust in the proxy itself, that a proxy operator can control and assert. This means: Sirtfi, Security Operational Baseline, GEANT DPCoCov2, AAOPS, and the Notice Management guidelines. This makes </a:t>
            </a:r>
            <a:r>
              <a:rPr lang="en-US" sz="2000" dirty="0" err="1"/>
              <a:t>Sntfi</a:t>
            </a:r>
            <a:r>
              <a:rPr lang="en-US" sz="2000" dirty="0"/>
              <a:t> into a ‘verifiable’ set that can be ‘checked’ when a (community) looks for a provider of proxy/</a:t>
            </a:r>
            <a:r>
              <a:rPr lang="en-US" sz="2000" dirty="0" err="1"/>
              <a:t>aai</a:t>
            </a:r>
            <a:r>
              <a:rPr lang="en-US" sz="2000" dirty="0"/>
              <a:t> services. Most communities will not be running their own. </a:t>
            </a:r>
            <a:endParaRPr lang="en-US" sz="2000" dirty="0" smtClean="0"/>
          </a:p>
          <a:p>
            <a:endParaRPr lang="en-GB" sz="2000" dirty="0" smtClean="0"/>
          </a:p>
          <a:p>
            <a:r>
              <a:rPr lang="en-US" sz="2000" dirty="0" err="1" smtClean="0"/>
              <a:t>Snctfi</a:t>
            </a:r>
            <a:r>
              <a:rPr lang="en-US" sz="2000" dirty="0" smtClean="0"/>
              <a:t> </a:t>
            </a:r>
            <a:r>
              <a:rPr lang="en-US" sz="2000" dirty="0"/>
              <a:t>also affects ‘southbound’ entities (other proxies and SPs) in a similar way that NIS2.0 does it, unless there is a clear way that the proxy itself can absorb the whole issue. This in particular applies to the Security operational baseline, but also DPCOCO. For Sirtfi incident response, the proxy might implement local controls to mitigate the impact form downstream services not doing Sirtfi correctly</a:t>
            </a:r>
            <a:r>
              <a:rPr lang="en-US" sz="2000" dirty="0" smtClean="0"/>
              <a:t>?</a:t>
            </a:r>
          </a:p>
          <a:p>
            <a:endParaRPr lang="en-US" sz="2000" dirty="0" smtClean="0"/>
          </a:p>
          <a:p>
            <a:r>
              <a:rPr lang="en-US" sz="2000" dirty="0" smtClean="0"/>
              <a:t>There </a:t>
            </a:r>
            <a:r>
              <a:rPr lang="en-US" sz="2000" dirty="0"/>
              <a:t>are hence parts of the PDK that are not included in </a:t>
            </a:r>
            <a:r>
              <a:rPr lang="en-US" sz="2000" dirty="0" err="1"/>
              <a:t>Snctfi</a:t>
            </a:r>
            <a:r>
              <a:rPr lang="en-US" sz="2000" dirty="0"/>
              <a:t>, such as the Community Membership Management (since the community cannot request that from the proxy they are procuring), not the user-level purpose binding and SLAs</a:t>
            </a:r>
            <a:r>
              <a:rPr lang="en-US" sz="2000" dirty="0" smtClean="0"/>
              <a:t>.</a:t>
            </a:r>
            <a:endParaRPr lang="en-US" sz="2000"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8</a:t>
            </a:fld>
            <a:endParaRPr lang="en-GB"/>
          </a:p>
        </p:txBody>
      </p:sp>
      <p:sp>
        <p:nvSpPr>
          <p:cNvPr id="4" name="Title 3"/>
          <p:cNvSpPr>
            <a:spLocks noGrp="1"/>
          </p:cNvSpPr>
          <p:nvPr>
            <p:ph type="title"/>
          </p:nvPr>
        </p:nvSpPr>
        <p:spPr/>
        <p:txBody>
          <a:bodyPr/>
          <a:lstStyle/>
          <a:p>
            <a:r>
              <a:rPr lang="en-GB" dirty="0" err="1" smtClean="0"/>
              <a:t>Snctfi</a:t>
            </a:r>
            <a:endParaRPr lang="en-GB" dirty="0"/>
          </a:p>
        </p:txBody>
      </p:sp>
    </p:spTree>
    <p:extLst>
      <p:ext uri="{BB962C8B-B14F-4D97-AF65-F5344CB8AC3E}">
        <p14:creationId xmlns:p14="http://schemas.microsoft.com/office/powerpoint/2010/main" val="1109703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6276" y="1439863"/>
            <a:ext cx="8905748" cy="4737100"/>
          </a:xfrm>
        </p:spPr>
      </p:pic>
      <p:sp>
        <p:nvSpPr>
          <p:cNvPr id="3" name="Slide Number Placeholder 2"/>
          <p:cNvSpPr>
            <a:spLocks noGrp="1"/>
          </p:cNvSpPr>
          <p:nvPr>
            <p:ph type="sldNum" sz="quarter" idx="12"/>
          </p:nvPr>
        </p:nvSpPr>
        <p:spPr/>
        <p:txBody>
          <a:bodyPr/>
          <a:lstStyle/>
          <a:p>
            <a:fld id="{6F576E6A-F32A-4612-884C-86870357C6B4}" type="slidenum">
              <a:rPr lang="en-GB" smtClean="0"/>
              <a:pPr/>
              <a:t>9</a:t>
            </a:fld>
            <a:endParaRPr lang="en-GB"/>
          </a:p>
        </p:txBody>
      </p:sp>
      <p:sp>
        <p:nvSpPr>
          <p:cNvPr id="4" name="Title 3"/>
          <p:cNvSpPr>
            <a:spLocks noGrp="1"/>
          </p:cNvSpPr>
          <p:nvPr>
            <p:ph type="title"/>
          </p:nvPr>
        </p:nvSpPr>
        <p:spPr/>
        <p:txBody>
          <a:bodyPr/>
          <a:lstStyle/>
          <a:p>
            <a:r>
              <a:rPr lang="en-GB" dirty="0" smtClean="0"/>
              <a:t>The </a:t>
            </a:r>
            <a:r>
              <a:rPr lang="en-GB" dirty="0" err="1" smtClean="0"/>
              <a:t>Snctfi</a:t>
            </a:r>
            <a:r>
              <a:rPr lang="en-GB" dirty="0"/>
              <a:t> </a:t>
            </a:r>
            <a:r>
              <a:rPr lang="en-GB" dirty="0" smtClean="0"/>
              <a:t>‘</a:t>
            </a:r>
            <a:r>
              <a:rPr lang="en-GB" dirty="0" err="1" smtClean="0"/>
              <a:t>offloadable</a:t>
            </a:r>
            <a:r>
              <a:rPr lang="en-GB" dirty="0" smtClean="0"/>
              <a:t>’ platform aspects of the PDKv2</a:t>
            </a:r>
            <a:endParaRPr lang="en-GB" dirty="0"/>
          </a:p>
        </p:txBody>
      </p:sp>
      <p:sp>
        <p:nvSpPr>
          <p:cNvPr id="8" name="Rectangle 7"/>
          <p:cNvSpPr/>
          <p:nvPr/>
        </p:nvSpPr>
        <p:spPr>
          <a:xfrm>
            <a:off x="1446276" y="1439864"/>
            <a:ext cx="4295763" cy="4327940"/>
          </a:xfrm>
          <a:prstGeom prst="rect">
            <a:avLst/>
          </a:prstGeom>
          <a:solidFill>
            <a:srgbClr val="FFFFFF">
              <a:alpha val="69804"/>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p:cNvSpPr/>
          <p:nvPr/>
        </p:nvSpPr>
        <p:spPr>
          <a:xfrm>
            <a:off x="5742039" y="1439863"/>
            <a:ext cx="4609985" cy="1638818"/>
          </a:xfrm>
          <a:prstGeom prst="rect">
            <a:avLst/>
          </a:prstGeom>
          <a:solidFill>
            <a:srgbClr val="FFFFFF">
              <a:alpha val="69804"/>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6" name="Rectangle 5"/>
          <p:cNvSpPr/>
          <p:nvPr/>
        </p:nvSpPr>
        <p:spPr>
          <a:xfrm>
            <a:off x="5742039" y="3118332"/>
            <a:ext cx="4534519" cy="1691010"/>
          </a:xfrm>
          <a:prstGeom prst="rect">
            <a:avLst/>
          </a:prstGeom>
          <a:noFill/>
          <a:ln w="57150" cap="flat">
            <a:solidFill>
              <a:srgbClr val="C0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0" name="Rectangle 9"/>
          <p:cNvSpPr/>
          <p:nvPr/>
        </p:nvSpPr>
        <p:spPr>
          <a:xfrm>
            <a:off x="5742039" y="4848993"/>
            <a:ext cx="4609985" cy="918810"/>
          </a:xfrm>
          <a:prstGeom prst="rect">
            <a:avLst/>
          </a:prstGeom>
          <a:solidFill>
            <a:srgbClr val="FFFFFF">
              <a:alpha val="69804"/>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 name="Google Shape;934;g2e2953a4e95_0_530"/>
          <p:cNvPicPr preferRelativeResize="0"/>
          <p:nvPr/>
        </p:nvPicPr>
        <p:blipFill rotWithShape="1">
          <a:blip r:embed="rId3">
            <a:clrChange>
              <a:clrFrom>
                <a:srgbClr val="FEFEFE"/>
              </a:clrFrom>
              <a:clrTo>
                <a:srgbClr val="FEFEFE">
                  <a:alpha val="0"/>
                </a:srgbClr>
              </a:clrTo>
            </a:clrChange>
            <a:alphaModFix/>
          </a:blip>
          <a:srcRect/>
          <a:stretch/>
        </p:blipFill>
        <p:spPr>
          <a:xfrm>
            <a:off x="7035922" y="1829701"/>
            <a:ext cx="1752946" cy="1340823"/>
          </a:xfrm>
          <a:prstGeom prst="rect">
            <a:avLst/>
          </a:prstGeom>
          <a:noFill/>
          <a:ln>
            <a:noFill/>
          </a:ln>
        </p:spPr>
      </p:pic>
    </p:spTree>
    <p:extLst>
      <p:ext uri="{BB962C8B-B14F-4D97-AF65-F5344CB8AC3E}">
        <p14:creationId xmlns:p14="http://schemas.microsoft.com/office/powerpoint/2010/main" val="1415704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GEANT Associ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RC-TREE-template-16-9-format.potx" id="{A675FEC3-DC03-41BD-9FFE-DAED50E62743}" vid="{61C1A71C-0582-4EAC-954F-879658315C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5D342B61AA90142A8D5A114AFFAD389" ma:contentTypeVersion="1" ma:contentTypeDescription="Create a new document." ma:contentTypeScope="" ma:versionID="138dd77d572eb9aa87051d9216bdb443">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AA3960-760A-4B61-8C8B-DBF90F37C8C8}">
  <ds:schemaRefs>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 ds:uri="http://schemas.microsoft.com/sharepoint/v3"/>
  </ds:schemaRefs>
</ds:datastoreItem>
</file>

<file path=customXml/itemProps2.xml><?xml version="1.0" encoding="utf-8"?>
<ds:datastoreItem xmlns:ds="http://schemas.openxmlformats.org/officeDocument/2006/customXml" ds:itemID="{22C07721-32FF-48B6-9D36-E09F4CC3A69A}">
  <ds:schemaRefs>
    <ds:schemaRef ds:uri="http://schemas.microsoft.com/sharepoint/v3/contenttype/forms"/>
  </ds:schemaRefs>
</ds:datastoreItem>
</file>

<file path=customXml/itemProps3.xml><?xml version="1.0" encoding="utf-8"?>
<ds:datastoreItem xmlns:ds="http://schemas.openxmlformats.org/officeDocument/2006/customXml" ds:itemID="{FF8F0BB2-8848-4E68-80B0-B0624BDBD5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AARC-TREE-template-16-9-format</Template>
  <TotalTime>670</TotalTime>
  <Words>579</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Akkurat Std</vt:lpstr>
      <vt:lpstr>Arial</vt:lpstr>
      <vt:lpstr>Calibri</vt:lpstr>
      <vt:lpstr>Helvetica Neue Medium</vt:lpstr>
      <vt:lpstr>Verdana</vt:lpstr>
      <vt:lpstr>GEANT Association</vt:lpstr>
      <vt:lpstr>PowerPoint Presentation</vt:lpstr>
      <vt:lpstr>Developing the Trust framework, guidelines and best practice  for BPA proxies and interaction with research services</vt:lpstr>
      <vt:lpstr>Specific aims</vt:lpstr>
      <vt:lpstr>Trust beyond AARC PDK version 1 and the ‘2019’ BPA</vt:lpstr>
      <vt:lpstr>Why Loops Should Be Forbidden (BPA2025)</vt:lpstr>
      <vt:lpstr>Proxies and more proxies</vt:lpstr>
      <vt:lpstr>Proposed trust framework (and hence PDKv2)</vt:lpstr>
      <vt:lpstr>Snctfi</vt:lpstr>
      <vt:lpstr>The Snctfi ‘offloadable’ platform aspects of the PDKv2</vt:lpstr>
      <vt:lpstr>AARC I082 ‘informational’ guidance</vt:lpstr>
      <vt:lpstr>Review of AARC I082</vt:lpstr>
      <vt:lpstr>PowerPoint Presentation</vt:lpstr>
    </vt:vector>
  </TitlesOfParts>
  <Company>Nikhef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davidg</dc:creator>
  <cp:lastModifiedBy>davidg</cp:lastModifiedBy>
  <cp:revision>9</cp:revision>
  <cp:lastPrinted>2015-05-01T10:30:08Z</cp:lastPrinted>
  <dcterms:created xsi:type="dcterms:W3CDTF">2025-05-10T13:32:10Z</dcterms:created>
  <dcterms:modified xsi:type="dcterms:W3CDTF">2025-05-14T20:23:03Z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0x01010015D342B61AA90142A8D5A114AFFAD389</vt:lpwstr>
  </property>
</Properties>
</file>