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83" r:id="rId5"/>
    <p:sldId id="327" r:id="rId6"/>
    <p:sldId id="328" r:id="rId7"/>
    <p:sldId id="352" r:id="rId8"/>
    <p:sldId id="329" r:id="rId9"/>
    <p:sldId id="330" r:id="rId10"/>
    <p:sldId id="331" r:id="rId11"/>
    <p:sldId id="332" r:id="rId12"/>
    <p:sldId id="334" r:id="rId13"/>
    <p:sldId id="350" r:id="rId14"/>
    <p:sldId id="335" r:id="rId15"/>
    <p:sldId id="336" r:id="rId16"/>
    <p:sldId id="337" r:id="rId17"/>
    <p:sldId id="344" r:id="rId18"/>
    <p:sldId id="346" r:id="rId19"/>
    <p:sldId id="348" r:id="rId20"/>
    <p:sldId id="349" r:id="rId21"/>
    <p:sldId id="340" r:id="rId22"/>
    <p:sldId id="341" r:id="rId23"/>
    <p:sldId id="351" r:id="rId24"/>
    <p:sldId id="342" r:id="rId25"/>
    <p:sldId id="286" r:id="rId2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A1E"/>
    <a:srgbClr val="0C3959"/>
    <a:srgbClr val="00638C"/>
    <a:srgbClr val="004461"/>
    <a:srgbClr val="1C4161"/>
    <a:srgbClr val="003959"/>
    <a:srgbClr val="F6791C"/>
    <a:srgbClr val="003F5D"/>
    <a:srgbClr val="5B3F1F"/>
    <a:srgbClr val="004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181" autoAdjust="0"/>
    <p:restoredTop sz="94643"/>
  </p:normalViewPr>
  <p:slideViewPr>
    <p:cSldViewPr snapToGrid="0">
      <p:cViewPr varScale="1">
        <p:scale>
          <a:sx n="80" d="100"/>
          <a:sy n="80" d="100"/>
        </p:scale>
        <p:origin x="-840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36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4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</a:t>
            </a:r>
            <a:r>
              <a:rPr lang="en-GB" baseline="0" dirty="0" smtClean="0"/>
              <a:t> portal can be anything even a simple shell </a:t>
            </a:r>
          </a:p>
          <a:p>
            <a:r>
              <a:rPr lang="en-GB" baseline="0" dirty="0" smtClean="0"/>
              <a:t>Certs stored only for 11 days </a:t>
            </a:r>
          </a:p>
          <a:p>
            <a:r>
              <a:rPr lang="en-GB" baseline="0" dirty="0" smtClean="0"/>
              <a:t>Master portal can add attributes via VOMS (or others in the future)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2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Starts 1</a:t>
            </a:r>
            <a:r>
              <a:rPr lang="en-US" baseline="30000" dirty="0" smtClean="0"/>
              <a:t>st</a:t>
            </a:r>
            <a:r>
              <a:rPr lang="en-US" baseline="0" dirty="0" smtClean="0"/>
              <a:t> of May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60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42660" y="6296425"/>
            <a:ext cx="5886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7067" y="4837092"/>
            <a:ext cx="1385319" cy="112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95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71437"/>
            <a:ext cx="109728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50201" y="1153134"/>
            <a:ext cx="11891599" cy="524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273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  <p:sldLayoutId id="21474836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www.cilogon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logon.org/" TargetMode="External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wmf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gi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jpg"/><Relationship Id="rId40" Type="http://schemas.openxmlformats.org/officeDocument/2006/relationships/image" Target="../media/image48.gif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hyperlink" Target="http://wayf.dk/" TargetMode="External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7" Type="http://schemas.openxmlformats.org/officeDocument/2006/relationships/image" Target="../media/image6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4" Type="http://schemas.openxmlformats.org/officeDocument/2006/relationships/image" Target="../media/image5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4482" y="5372101"/>
            <a:ext cx="6671027" cy="413231"/>
          </a:xfrm>
        </p:spPr>
        <p:txBody>
          <a:bodyPr>
            <a:normAutofit/>
          </a:bodyPr>
          <a:lstStyle/>
          <a:p>
            <a:r>
              <a:rPr lang="en-GB" sz="1600" dirty="0" smtClean="0"/>
              <a:t>10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FIM4R Meeting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Boosting AAI for research and collaboration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Vienna, 20-21 February 2017</a:t>
            </a:r>
            <a:endParaRPr lang="en-GB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NA3 – Policy Harmonisation and Best Practice coordinator</a:t>
            </a:r>
            <a:endParaRPr lang="en-GB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Nikhef</a:t>
            </a:r>
            <a:endParaRPr lang="en-GB" dirty="0"/>
          </a:p>
        </p:txBody>
      </p:sp>
      <p:pic>
        <p:nvPicPr>
          <p:cNvPr id="1026" name="Picture 2" descr="H:\Home\davidg\Nikhef\AdminFormalities\Logo2014\nikhef-logo-final\logo-nikhef-2015-compac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06" y="4660557"/>
            <a:ext cx="1429169" cy="62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84295" y="3227312"/>
            <a:ext cx="3278412" cy="3067353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rgbClr val="F57A1E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AttributeManagementPilot</a:t>
            </a:r>
            <a:r>
              <a:rPr lang="en-US" dirty="0" smtClean="0"/>
              <a:t> </a:t>
            </a:r>
          </a:p>
          <a:p>
            <a:r>
              <a:rPr lang="en-US" dirty="0" smtClean="0"/>
              <a:t>AuthX509toSAMLDemo</a:t>
            </a:r>
          </a:p>
          <a:p>
            <a:r>
              <a:rPr lang="en-US" dirty="0" err="1" smtClean="0"/>
              <a:t>BBMRIAAIPilot</a:t>
            </a:r>
            <a:endParaRPr lang="en-US" dirty="0" smtClean="0"/>
          </a:p>
          <a:p>
            <a:r>
              <a:rPr lang="en-US" dirty="0" smtClean="0"/>
              <a:t>CILogon-like pilot</a:t>
            </a:r>
          </a:p>
          <a:p>
            <a:r>
              <a:rPr lang="en-US" dirty="0" err="1" smtClean="0"/>
              <a:t>COmanageORCIDPilot</a:t>
            </a:r>
            <a:endParaRPr lang="en-US" dirty="0" smtClean="0"/>
          </a:p>
          <a:p>
            <a:r>
              <a:rPr lang="en-US" dirty="0" err="1" smtClean="0"/>
              <a:t>COmanageSSHPilot</a:t>
            </a:r>
            <a:endParaRPr lang="en-US" dirty="0" smtClean="0"/>
          </a:p>
          <a:p>
            <a:r>
              <a:rPr lang="en-US" dirty="0" err="1" smtClean="0"/>
              <a:t>LibrariesCockpitPanelConsortiumProxy</a:t>
            </a:r>
            <a:endParaRPr lang="en-US" dirty="0" smtClean="0"/>
          </a:p>
          <a:p>
            <a:r>
              <a:rPr lang="en-US" dirty="0" err="1" smtClean="0"/>
              <a:t>LibrariesCockpitPanelEZproxy</a:t>
            </a:r>
            <a:endParaRPr lang="en-US" dirty="0" smtClean="0"/>
          </a:p>
          <a:p>
            <a:r>
              <a:rPr lang="en-US" dirty="0" err="1" smtClean="0"/>
              <a:t>LibrariesCockpitPanelWalkInUsersPortal</a:t>
            </a:r>
            <a:endParaRPr lang="en-US" dirty="0" smtClean="0"/>
          </a:p>
          <a:p>
            <a:r>
              <a:rPr lang="en-US" dirty="0" err="1" smtClean="0"/>
              <a:t>ORCIDpilotCockpitPanel</a:t>
            </a:r>
            <a:endParaRPr lang="en-US" dirty="0" smtClean="0"/>
          </a:p>
          <a:p>
            <a:r>
              <a:rPr lang="en-US" dirty="0" err="1" smtClean="0"/>
              <a:t>PerunVOMSCILogonPilot</a:t>
            </a:r>
            <a:endParaRPr lang="en-US" dirty="0" smtClean="0"/>
          </a:p>
          <a:p>
            <a:r>
              <a:rPr lang="en-US" dirty="0" err="1" smtClean="0"/>
              <a:t>SocialIDCockpitPanel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Pilots and demonstrators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478230" y="6429580"/>
            <a:ext cx="605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3959"/>
                </a:solidFill>
              </a:rPr>
              <a:t>https://wiki.geant.org/display/AARC/Pilot+results+and+demos</a:t>
            </a:r>
          </a:p>
        </p:txBody>
      </p:sp>
      <p:pic>
        <p:nvPicPr>
          <p:cNvPr id="2050" name="Picture 2" descr="https://wiki.geant.org/download/attachments/59935440/5-1.png?version=1&amp;modificationDate=1480011074815&amp;api=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" y="1338262"/>
            <a:ext cx="4762500" cy="2809876"/>
          </a:xfrm>
          <a:prstGeom prst="rect">
            <a:avLst/>
          </a:prstGeom>
          <a:noFill/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iki.geant.org/download/attachments/66650142/group.png?version=1&amp;modificationDate=1483368502298&amp;api=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18" y="3118077"/>
            <a:ext cx="4762500" cy="2809876"/>
          </a:xfrm>
          <a:prstGeom prst="rect">
            <a:avLst/>
          </a:prstGeom>
          <a:noFill/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iki.geant.org/download/attachments/66650412/yellow.png?version=1&amp;modificationDate=1484062624498&amp;api=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45" y="500062"/>
            <a:ext cx="4762500" cy="2419351"/>
          </a:xfrm>
          <a:prstGeom prst="rect">
            <a:avLst/>
          </a:prstGeom>
          <a:noFill/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9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7817" y="127038"/>
            <a:ext cx="1052874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AARC </a:t>
            </a:r>
            <a:r>
              <a:rPr lang="en-US" sz="3200" dirty="0" err="1"/>
              <a:t>CILogon</a:t>
            </a:r>
            <a:r>
              <a:rPr lang="en-US" sz="3200" dirty="0"/>
              <a:t> </a:t>
            </a:r>
            <a:r>
              <a:rPr lang="en-US" sz="3200" dirty="0" smtClean="0"/>
              <a:t>Pilot: </a:t>
            </a:r>
            <a:r>
              <a:rPr lang="en-US" sz="3200" dirty="0"/>
              <a:t>A </a:t>
            </a:r>
            <a:r>
              <a:rPr lang="en-US" sz="3200" dirty="0" smtClean="0"/>
              <a:t>Token </a:t>
            </a:r>
            <a:r>
              <a:rPr lang="en-US" sz="3200" dirty="0"/>
              <a:t>Translations Service for </a:t>
            </a:r>
            <a:r>
              <a:rPr lang="en-US" sz="3200" dirty="0" smtClean="0"/>
              <a:t>Europe</a:t>
            </a:r>
            <a:endParaRPr lang="en-US" sz="3200" dirty="0"/>
          </a:p>
        </p:txBody>
      </p:sp>
      <p:sp>
        <p:nvSpPr>
          <p:cNvPr id="6" name="Freeform 5"/>
          <p:cNvSpPr/>
          <p:nvPr/>
        </p:nvSpPr>
        <p:spPr>
          <a:xfrm>
            <a:off x="1960813" y="1579069"/>
            <a:ext cx="8488134" cy="2150456"/>
          </a:xfrm>
          <a:custGeom>
            <a:avLst/>
            <a:gdLst>
              <a:gd name="connsiteX0" fmla="*/ 0 w 2506215"/>
              <a:gd name="connsiteY0" fmla="*/ 0 h 1929814"/>
              <a:gd name="connsiteX1" fmla="*/ 2506215 w 2506215"/>
              <a:gd name="connsiteY1" fmla="*/ 0 h 1929814"/>
              <a:gd name="connsiteX2" fmla="*/ 2506215 w 2506215"/>
              <a:gd name="connsiteY2" fmla="*/ 1929814 h 1929814"/>
              <a:gd name="connsiteX3" fmla="*/ 0 w 2506215"/>
              <a:gd name="connsiteY3" fmla="*/ 1929814 h 1929814"/>
              <a:gd name="connsiteX4" fmla="*/ 0 w 2506215"/>
              <a:gd name="connsiteY4" fmla="*/ 0 h 192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6215" h="1929814">
                <a:moveTo>
                  <a:pt x="0" y="0"/>
                </a:moveTo>
                <a:lnTo>
                  <a:pt x="2506215" y="0"/>
                </a:lnTo>
                <a:lnTo>
                  <a:pt x="2506215" y="1929814"/>
                </a:lnTo>
                <a:lnTo>
                  <a:pt x="0" y="1929814"/>
                </a:lnTo>
                <a:lnTo>
                  <a:pt x="0" y="0"/>
                </a:lnTo>
                <a:close/>
              </a:path>
            </a:pathLst>
          </a:custGeom>
          <a:solidFill>
            <a:srgbClr val="003959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b" anchorCtr="1">
            <a:noAutofit/>
          </a:bodyPr>
          <a:lstStyle/>
          <a:p>
            <a:r>
              <a:rPr lang="en-GB" sz="2600" dirty="0" smtClean="0">
                <a:solidFill>
                  <a:schemeClr val="bg1"/>
                </a:solidFill>
              </a:rPr>
              <a:t>Use-cases: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Hide PKIX complexity from the users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solidFill>
                  <a:srgbClr val="FF7000"/>
                </a:solidFill>
              </a:rPr>
              <a:t>Federated Access to </a:t>
            </a:r>
            <a:r>
              <a:rPr lang="en-GB" sz="2600" dirty="0" smtClean="0">
                <a:solidFill>
                  <a:schemeClr val="bg1"/>
                </a:solidFill>
              </a:rPr>
              <a:t>web </a:t>
            </a:r>
            <a:r>
              <a:rPr lang="en-GB" sz="2600" dirty="0">
                <a:solidFill>
                  <a:schemeClr val="bg1"/>
                </a:solidFill>
              </a:rPr>
              <a:t>and non-web </a:t>
            </a:r>
            <a:r>
              <a:rPr lang="en-GB" sz="2600" dirty="0" smtClean="0">
                <a:solidFill>
                  <a:schemeClr val="bg1"/>
                </a:solidFill>
              </a:rPr>
              <a:t>resources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cs typeface="Gill Sans Light"/>
              </a:rPr>
              <a:t>Support </a:t>
            </a:r>
            <a:r>
              <a:rPr lang="en-US" sz="2600" dirty="0">
                <a:solidFill>
                  <a:schemeClr val="bg1"/>
                </a:solidFill>
                <a:cs typeface="Gill Sans Light"/>
              </a:rPr>
              <a:t>different type of credentials and </a:t>
            </a:r>
            <a:r>
              <a:rPr lang="en-US" sz="2600" dirty="0" smtClean="0">
                <a:solidFill>
                  <a:schemeClr val="bg1"/>
                </a:solidFill>
                <a:cs typeface="Gill Sans Light"/>
              </a:rPr>
              <a:t>delegation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Enables access to different resource via </a:t>
            </a:r>
            <a:r>
              <a:rPr lang="en-GB" sz="2600" dirty="0" smtClean="0">
                <a:solidFill>
                  <a:schemeClr val="bg1"/>
                </a:solidFill>
              </a:rPr>
              <a:t>portal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481557" y="4160793"/>
            <a:ext cx="7629525" cy="1790971"/>
          </a:xfrm>
          <a:custGeom>
            <a:avLst/>
            <a:gdLst>
              <a:gd name="connsiteX0" fmla="*/ 0 w 2506215"/>
              <a:gd name="connsiteY0" fmla="*/ 0 h 1929814"/>
              <a:gd name="connsiteX1" fmla="*/ 2506215 w 2506215"/>
              <a:gd name="connsiteY1" fmla="*/ 0 h 1929814"/>
              <a:gd name="connsiteX2" fmla="*/ 2506215 w 2506215"/>
              <a:gd name="connsiteY2" fmla="*/ 1929814 h 1929814"/>
              <a:gd name="connsiteX3" fmla="*/ 0 w 2506215"/>
              <a:gd name="connsiteY3" fmla="*/ 1929814 h 1929814"/>
              <a:gd name="connsiteX4" fmla="*/ 0 w 2506215"/>
              <a:gd name="connsiteY4" fmla="*/ 0 h 192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6215" h="1929814">
                <a:moveTo>
                  <a:pt x="0" y="0"/>
                </a:moveTo>
                <a:lnTo>
                  <a:pt x="2506215" y="0"/>
                </a:lnTo>
                <a:lnTo>
                  <a:pt x="2506215" y="1929814"/>
                </a:lnTo>
                <a:lnTo>
                  <a:pt x="0" y="1929814"/>
                </a:lnTo>
                <a:lnTo>
                  <a:pt x="0" y="0"/>
                </a:lnTo>
                <a:close/>
              </a:path>
            </a:pathLst>
          </a:custGeom>
          <a:solidFill>
            <a:srgbClr val="003959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b" anchorCtr="1">
            <a:noAutofit/>
          </a:bodyPr>
          <a:lstStyle/>
          <a:p>
            <a:r>
              <a:rPr lang="en-GB" sz="2600" dirty="0" smtClean="0">
                <a:solidFill>
                  <a:schemeClr val="bg1"/>
                </a:solidFill>
              </a:rPr>
              <a:t>Benefits: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Allows for VO services, </a:t>
            </a:r>
            <a:r>
              <a:rPr lang="en-GB" sz="2600" dirty="0" err="1" smtClean="0">
                <a:solidFill>
                  <a:schemeClr val="bg1"/>
                </a:solidFill>
              </a:rPr>
              <a:t>ie</a:t>
            </a:r>
            <a:r>
              <a:rPr lang="en-GB" sz="2600" dirty="0" smtClean="0">
                <a:solidFill>
                  <a:schemeClr val="bg1"/>
                </a:solidFill>
              </a:rPr>
              <a:t>. VOMS 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Offered to research </a:t>
            </a:r>
            <a:r>
              <a:rPr lang="en-GB" sz="2600" dirty="0">
                <a:solidFill>
                  <a:schemeClr val="bg1"/>
                </a:solidFill>
              </a:rPr>
              <a:t>communities as </a:t>
            </a:r>
            <a:r>
              <a:rPr lang="en-GB" sz="2600" dirty="0" smtClean="0">
                <a:solidFill>
                  <a:schemeClr val="bg1"/>
                </a:solidFill>
              </a:rPr>
              <a:t>service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Managed security-sensitive components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511" y="6413326"/>
            <a:ext cx="491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C3959"/>
                </a:solidFill>
              </a:rPr>
              <a:t>Built on CILogon and </a:t>
            </a:r>
            <a:r>
              <a:rPr lang="en-US" b="1" dirty="0" err="1" smtClean="0">
                <a:solidFill>
                  <a:srgbClr val="0C3959"/>
                </a:solidFill>
              </a:rPr>
              <a:t>MyProxy</a:t>
            </a:r>
            <a:r>
              <a:rPr lang="en-US" b="1" dirty="0" smtClean="0">
                <a:solidFill>
                  <a:srgbClr val="0C3959"/>
                </a:solidFill>
              </a:rPr>
              <a:t>! </a:t>
            </a:r>
            <a:r>
              <a:rPr lang="en-US" b="1" dirty="0" smtClean="0">
                <a:solidFill>
                  <a:srgbClr val="0C3959"/>
                </a:solidFill>
                <a:hlinkClick r:id="rId2"/>
              </a:rPr>
              <a:t>www.cilogon.org</a:t>
            </a:r>
            <a:r>
              <a:rPr lang="en-US" b="1" dirty="0" smtClean="0">
                <a:solidFill>
                  <a:srgbClr val="0C3959"/>
                </a:solidFill>
              </a:rPr>
              <a:t> </a:t>
            </a:r>
            <a:endParaRPr lang="en-US" b="1" dirty="0">
              <a:solidFill>
                <a:srgbClr val="0C395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71" y="6448880"/>
            <a:ext cx="1217672" cy="29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1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4850" y="74649"/>
            <a:ext cx="5552883" cy="13255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Flow for </a:t>
            </a:r>
            <a:r>
              <a:rPr lang="en-GB" sz="3200" dirty="0" err="1" smtClean="0"/>
              <a:t>RCauth</a:t>
            </a:r>
            <a:r>
              <a:rPr lang="en-GB" sz="3200" dirty="0" smtClean="0"/>
              <a:t>-like scenarios</a:t>
            </a:r>
            <a:endParaRPr lang="en-GB" sz="32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7570334" y="5134764"/>
            <a:ext cx="2586039" cy="957042"/>
          </a:xfrm>
          <a:prstGeom prst="homePlate">
            <a:avLst/>
          </a:prstGeom>
          <a:solidFill>
            <a:srgbClr val="917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05200" eaLnBrk="0" hangingPunct="0">
              <a:buFont typeface="Arial" charset="0"/>
              <a:buChar char="•"/>
            </a:pPr>
            <a:r>
              <a:rPr lang="en-US" sz="2400" dirty="0" err="1">
                <a:solidFill>
                  <a:schemeClr val="bg1"/>
                </a:solidFill>
                <a:cs typeface="Gill Sans Light"/>
              </a:rPr>
              <a:t>Sirtfi</a:t>
            </a:r>
            <a:endParaRPr lang="en-US" sz="2400" dirty="0">
              <a:solidFill>
                <a:schemeClr val="bg1"/>
              </a:solidFill>
              <a:cs typeface="Gill Sans Light"/>
            </a:endParaRPr>
          </a:p>
          <a:p>
            <a:pPr indent="-205200" eaLnBrk="0" hangingPunct="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Gill Sans Light"/>
              </a:rPr>
              <a:t>REFEDS “</a:t>
            </a:r>
            <a:r>
              <a:rPr lang="en-US" sz="2400" dirty="0" smtClean="0">
                <a:solidFill>
                  <a:schemeClr val="bg1"/>
                </a:solidFill>
                <a:cs typeface="Gill Sans Light"/>
              </a:rPr>
              <a:t>R&amp;S”</a:t>
            </a:r>
            <a:endParaRPr lang="en-US" sz="2400" dirty="0">
              <a:solidFill>
                <a:schemeClr val="bg1"/>
              </a:solidFill>
              <a:cs typeface="Gill Sans Ligh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" y="212271"/>
            <a:ext cx="4321485" cy="3690257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" y="4490357"/>
            <a:ext cx="4151431" cy="2245857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03242" y="6475452"/>
            <a:ext cx="342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C3959"/>
                </a:solidFill>
              </a:rPr>
              <a:t>see </a:t>
            </a:r>
            <a:r>
              <a:rPr lang="en-GB" i="1" dirty="0" smtClean="0">
                <a:solidFill>
                  <a:srgbClr val="0C3959"/>
                </a:solidFill>
              </a:rPr>
              <a:t>also </a:t>
            </a:r>
            <a:r>
              <a:rPr lang="en-GB" dirty="0" smtClean="0">
                <a:solidFill>
                  <a:srgbClr val="0C3959"/>
                </a:solidFill>
              </a:rPr>
              <a:t>https://rcdemo.nikhef.nl/</a:t>
            </a:r>
            <a:endParaRPr lang="en-US" dirty="0">
              <a:solidFill>
                <a:srgbClr val="0C3959"/>
              </a:solidFill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08" y="1205480"/>
            <a:ext cx="8976632" cy="474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317" y="4490357"/>
            <a:ext cx="1552009" cy="705459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0" y="2925853"/>
            <a:ext cx="1622879" cy="39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62775" y="5731392"/>
            <a:ext cx="3129318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C3959"/>
                </a:solidFill>
              </a:rPr>
              <a:t>Built on CILogon and </a:t>
            </a:r>
            <a:r>
              <a:rPr lang="en-US" b="1" dirty="0" err="1" smtClean="0">
                <a:solidFill>
                  <a:srgbClr val="0C3959"/>
                </a:solidFill>
              </a:rPr>
              <a:t>MyProxy</a:t>
            </a:r>
            <a:r>
              <a:rPr lang="en-US" b="1" dirty="0" smtClean="0">
                <a:solidFill>
                  <a:srgbClr val="0C3959"/>
                </a:solidFill>
              </a:rPr>
              <a:t>!</a:t>
            </a:r>
          </a:p>
          <a:p>
            <a:pPr algn="ctr"/>
            <a:r>
              <a:rPr lang="en-US" b="1" dirty="0" smtClean="0">
                <a:solidFill>
                  <a:srgbClr val="0C3959"/>
                </a:solidFill>
                <a:hlinkClick r:id="rId8"/>
              </a:rPr>
              <a:t>www.cilogon.org</a:t>
            </a:r>
            <a:r>
              <a:rPr lang="en-US" b="1" dirty="0" smtClean="0">
                <a:solidFill>
                  <a:srgbClr val="0C3959"/>
                </a:solidFill>
              </a:rPr>
              <a:t> </a:t>
            </a:r>
            <a:endParaRPr lang="en-US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First e-Infrastructure implementations for BPA &amp; pilots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958840" y="1524000"/>
            <a:ext cx="6233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EGI </a:t>
            </a:r>
            <a:r>
              <a:rPr lang="en-US" sz="2800" dirty="0" err="1" smtClean="0"/>
              <a:t>CheckIn</a:t>
            </a:r>
            <a:r>
              <a:rPr lang="en-US" sz="2800" dirty="0"/>
              <a:t> Service</a:t>
            </a:r>
            <a:br>
              <a:rPr lang="en-US" sz="2800" dirty="0"/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https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wiki.egi.eu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/wiki/AAI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ELIXIR AAI</a:t>
            </a:r>
            <a:br>
              <a:rPr lang="en-US" sz="2800" dirty="0"/>
            </a:br>
            <a:r>
              <a:rPr lang="en-US" sz="2000" dirty="0"/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www.elixir-europe.org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/services/compute/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aai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EUDAT B2ACCESS</a:t>
            </a:r>
            <a:br>
              <a:rPr lang="en-US" sz="2800" dirty="0"/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https://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www.eudat.eu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/services/b2access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GÉANT </a:t>
            </a:r>
            <a:r>
              <a:rPr lang="en-US" sz="2800" dirty="0" err="1" smtClean="0"/>
              <a:t>eduTEAMS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https://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www.eduteams.org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r>
              <a:rPr lang="en-GB" dirty="0" smtClean="0"/>
              <a:t>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114" y="1026078"/>
            <a:ext cx="6700114" cy="47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Pushing forward best practices and like policies across many participants</a:t>
            </a:r>
          </a:p>
          <a:p>
            <a:endParaRPr lang="en-US" dirty="0" smtClean="0"/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Levels of Assurance</a:t>
            </a:r>
            <a:r>
              <a:rPr lang="en-US" dirty="0" smtClean="0"/>
              <a:t>”	–</a:t>
            </a:r>
            <a:r>
              <a:rPr lang="en-US" sz="2000" dirty="0" smtClean="0"/>
              <a:t> baseline and differentiated profiles, capabilities and grouping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Incident Response</a:t>
            </a:r>
            <a:r>
              <a:rPr lang="en-US" sz="2000" dirty="0" smtClean="0"/>
              <a:t>”	– beyond Sirtfi: a common understanding on operational security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Sustainability, Guest IdPs, use models</a:t>
            </a:r>
            <a:r>
              <a:rPr lang="en-US" sz="2000" dirty="0" smtClean="0"/>
              <a:t>”	– how can a service be offered in the long run?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Scalable policy negotiation</a:t>
            </a:r>
            <a:r>
              <a:rPr lang="en-US" sz="2000" dirty="0" smtClean="0"/>
              <a:t>” 		– helping SPs move beyond bilateral discussion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Protection of (accounting) data privacy</a:t>
            </a:r>
            <a:r>
              <a:rPr lang="en-US" sz="2000" dirty="0" smtClean="0"/>
              <a:t>” 	– necessary aggregation without breaking </a:t>
            </a:r>
            <a:br>
              <a:rPr lang="en-US" sz="2000" dirty="0" smtClean="0"/>
            </a:br>
            <a:r>
              <a:rPr lang="en-US" sz="2000" dirty="0" smtClean="0"/>
              <a:t>							   the law too much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Strategy</a:t>
            </a:r>
          </a:p>
          <a:p>
            <a:pPr marL="0" indent="0">
              <a:buNone/>
            </a:pPr>
            <a:r>
              <a:rPr lang="en-US" dirty="0" smtClean="0"/>
              <a:t>to support and extend established and emergent groups</a:t>
            </a:r>
          </a:p>
          <a:p>
            <a:pPr marL="0" indent="0">
              <a:buNone/>
            </a:pPr>
            <a:r>
              <a:rPr lang="en-US" dirty="0" smtClean="0"/>
              <a:t>leverage their support base - and ‘multiply’ the effect of policy work from AARC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Policy Puzzle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029315" y="2104831"/>
            <a:ext cx="1968981" cy="3349575"/>
            <a:chOff x="9584933" y="1351102"/>
            <a:chExt cx="1968981" cy="3349575"/>
          </a:xfrm>
        </p:grpSpPr>
        <p:grpSp>
          <p:nvGrpSpPr>
            <p:cNvPr id="5" name="Group 4"/>
            <p:cNvGrpSpPr/>
            <p:nvPr/>
          </p:nvGrpSpPr>
          <p:grpSpPr>
            <a:xfrm>
              <a:off x="9584933" y="1351102"/>
              <a:ext cx="1968981" cy="2420008"/>
              <a:chOff x="7355548" y="1052736"/>
              <a:chExt cx="1968981" cy="2420008"/>
            </a:xfrm>
          </p:grpSpPr>
          <p:sp>
            <p:nvSpPr>
              <p:cNvPr id="6" name="Puzzle3"/>
              <p:cNvSpPr>
                <a:spLocks noEditPoints="1" noChangeArrowheads="1"/>
              </p:cNvSpPr>
              <p:nvPr/>
            </p:nvSpPr>
            <p:spPr bwMode="auto">
              <a:xfrm>
                <a:off x="8314332" y="1052736"/>
                <a:ext cx="773975" cy="1050778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IGTF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Puzzle2"/>
              <p:cNvSpPr>
                <a:spLocks noEditPoints="1" noChangeArrowheads="1"/>
              </p:cNvSpPr>
              <p:nvPr/>
            </p:nvSpPr>
            <p:spPr bwMode="auto">
              <a:xfrm>
                <a:off x="8089227" y="1818263"/>
                <a:ext cx="1235302" cy="957083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WISE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Puzzle4"/>
              <p:cNvSpPr>
                <a:spLocks noEditPoints="1" noChangeArrowheads="1"/>
              </p:cNvSpPr>
              <p:nvPr/>
            </p:nvSpPr>
            <p:spPr bwMode="auto">
              <a:xfrm>
                <a:off x="7611225" y="1806465"/>
                <a:ext cx="744794" cy="1223595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REFEDS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Puzzle1"/>
              <p:cNvSpPr>
                <a:spLocks noEditPoints="1" noChangeArrowheads="1"/>
              </p:cNvSpPr>
              <p:nvPr/>
            </p:nvSpPr>
            <p:spPr bwMode="auto">
              <a:xfrm>
                <a:off x="7355549" y="1370607"/>
                <a:ext cx="1250587" cy="72943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000" b="1" dirty="0" smtClean="0">
                    <a:solidFill>
                      <a:srgbClr val="002060"/>
                    </a:solidFill>
                  </a:rPr>
                  <a:t/>
                </a:r>
                <a:br>
                  <a:rPr lang="en-GB" sz="1000" b="1" dirty="0" smtClean="0">
                    <a:solidFill>
                      <a:srgbClr val="002060"/>
                    </a:solidFill>
                  </a:rPr>
                </a:br>
                <a:r>
                  <a:rPr lang="en-GB" sz="1100" b="1" dirty="0" smtClean="0">
                    <a:solidFill>
                      <a:srgbClr val="002060"/>
                    </a:solidFill>
                  </a:rPr>
                  <a:t>FIM4R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Puzzle3"/>
              <p:cNvSpPr>
                <a:spLocks noEditPoints="1" noChangeArrowheads="1"/>
              </p:cNvSpPr>
              <p:nvPr/>
            </p:nvSpPr>
            <p:spPr bwMode="auto">
              <a:xfrm>
                <a:off x="8314332" y="2421966"/>
                <a:ext cx="773975" cy="1050778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GN4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Puzzle1"/>
              <p:cNvSpPr>
                <a:spLocks noEditPoints="1" noChangeArrowheads="1"/>
              </p:cNvSpPr>
              <p:nvPr/>
            </p:nvSpPr>
            <p:spPr bwMode="auto">
              <a:xfrm>
                <a:off x="7355548" y="2739836"/>
                <a:ext cx="1250587" cy="72943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36000" rIns="0" bIns="36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050" b="1" dirty="0" smtClean="0">
                    <a:solidFill>
                      <a:srgbClr val="002060"/>
                    </a:solidFill>
                  </a:rPr>
                  <a:t>AARC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" name="Puzzle4"/>
            <p:cNvSpPr>
              <a:spLocks noEditPoints="1" noChangeArrowheads="1"/>
            </p:cNvSpPr>
            <p:nvPr/>
          </p:nvSpPr>
          <p:spPr bwMode="auto">
            <a:xfrm>
              <a:off x="10543717" y="3477082"/>
              <a:ext cx="744794" cy="122359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b="1" dirty="0" smtClean="0">
                  <a:solidFill>
                    <a:srgbClr val="002060"/>
                  </a:solidFill>
                </a:rPr>
                <a:t>SIRTFI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Puzzle2"/>
            <p:cNvSpPr>
              <a:spLocks noEditPoints="1" noChangeArrowheads="1"/>
            </p:cNvSpPr>
            <p:nvPr/>
          </p:nvSpPr>
          <p:spPr bwMode="auto">
            <a:xfrm>
              <a:off x="9600219" y="3477082"/>
              <a:ext cx="1235302" cy="957083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b="1" dirty="0" smtClean="0">
                  <a:solidFill>
                    <a:srgbClr val="002060"/>
                  </a:solidFill>
                </a:rPr>
                <a:t>. . .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8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338" y="1382185"/>
            <a:ext cx="10909300" cy="4737633"/>
          </a:xfrm>
        </p:spPr>
        <p:txBody>
          <a:bodyPr/>
          <a:lstStyle/>
          <a:p>
            <a:r>
              <a:rPr lang="en-US" dirty="0" smtClean="0"/>
              <a:t>REFEDS </a:t>
            </a:r>
            <a:r>
              <a:rPr lang="en-US" dirty="0"/>
              <a:t>WG </a:t>
            </a:r>
            <a:r>
              <a:rPr lang="en-US" dirty="0" smtClean="0"/>
              <a:t>based on capabilities (‘vectors’ mainly for IdPs)</a:t>
            </a:r>
          </a:p>
          <a:p>
            <a:r>
              <a:rPr lang="en-US" dirty="0" smtClean="0"/>
              <a:t>Grouping </a:t>
            </a:r>
            <a:r>
              <a:rPr lang="en-US" dirty="0"/>
              <a:t>of </a:t>
            </a:r>
            <a:r>
              <a:rPr lang="en-US" dirty="0" smtClean="0"/>
              <a:t>capabilities with </a:t>
            </a:r>
            <a:r>
              <a:rPr lang="en-US" dirty="0"/>
              <a:t>our </a:t>
            </a:r>
            <a:r>
              <a:rPr lang="en-US" dirty="0" smtClean="0"/>
              <a:t>SPs into profiles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Baseline to Differentiated Assurance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65" y="1392775"/>
            <a:ext cx="4371735" cy="44666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1" y="2316302"/>
            <a:ext cx="3938977" cy="383738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8192" y="6438359"/>
            <a:ext cx="6823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57B20"/>
                </a:solidFill>
              </a:rPr>
              <a:t>https://docs.google.com/document/d/15v65wJvRwTSQKViep_gGuEvxLl3UJbaOX5o9eLtsyBI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4634" y="3400513"/>
            <a:ext cx="3799758" cy="1200329"/>
          </a:xfrm>
          <a:prstGeom prst="rect">
            <a:avLst/>
          </a:prstGeom>
          <a:solidFill>
            <a:srgbClr val="003F5E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57B20"/>
                </a:solidFill>
              </a:rPr>
              <a:t>Different profiles and </a:t>
            </a:r>
            <a:br>
              <a:rPr lang="en-US" sz="2400" b="1" dirty="0" smtClean="0">
                <a:solidFill>
                  <a:srgbClr val="F57B20"/>
                </a:solidFill>
              </a:rPr>
            </a:br>
            <a:r>
              <a:rPr lang="en-US" sz="2400" b="1" dirty="0" smtClean="0">
                <a:solidFill>
                  <a:srgbClr val="F57B20"/>
                </a:solidFill>
              </a:rPr>
              <a:t>joint alignment of assurance</a:t>
            </a:r>
            <a:br>
              <a:rPr lang="en-US" sz="2400" b="1" dirty="0" smtClean="0">
                <a:solidFill>
                  <a:srgbClr val="F57B20"/>
                </a:solidFill>
              </a:rPr>
            </a:br>
            <a:r>
              <a:rPr lang="en-US" sz="2400" b="1" dirty="0" smtClean="0">
                <a:solidFill>
                  <a:srgbClr val="F57B20"/>
                </a:solidFill>
              </a:rPr>
              <a:t>between e-</a:t>
            </a:r>
            <a:r>
              <a:rPr lang="en-US" sz="2400" b="1" dirty="0" err="1" smtClean="0">
                <a:solidFill>
                  <a:srgbClr val="F57B20"/>
                </a:solidFill>
              </a:rPr>
              <a:t>Infras</a:t>
            </a:r>
            <a:r>
              <a:rPr lang="en-US" sz="2400" b="1" dirty="0" smtClean="0">
                <a:solidFill>
                  <a:srgbClr val="F57B20"/>
                </a:solidFill>
              </a:rPr>
              <a:t> ongoing …</a:t>
            </a:r>
            <a:endParaRPr lang="en-US" sz="2400" b="1" dirty="0">
              <a:solidFill>
                <a:srgbClr val="F57B2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9986" y="5796625"/>
            <a:ext cx="7412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@REFEDS: Assurance Components consultation early 2017 – simple structure</a:t>
            </a:r>
          </a:p>
          <a:p>
            <a:r>
              <a:rPr lang="en-US" dirty="0" smtClean="0">
                <a:solidFill>
                  <a:srgbClr val="003F5E"/>
                </a:solidFill>
              </a:rPr>
              <a:t>@FIM4R: useful grouping in assurance profiles – see Mikael’s talk</a:t>
            </a:r>
            <a:endParaRPr lang="en-US" dirty="0">
              <a:solidFill>
                <a:srgbClr val="003F5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07" y="1766064"/>
            <a:ext cx="5253718" cy="1577301"/>
          </a:xfrm>
          <a:prstGeom prst="rect">
            <a:avLst/>
          </a:prstGeom>
          <a:noFill/>
          <a:ln w="28575">
            <a:solidFill>
              <a:srgbClr val="F57A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scalable policy models in light of the Blueprint: </a:t>
            </a:r>
            <a:r>
              <a:rPr lang="en-US" dirty="0" err="1" smtClean="0"/>
              <a:t>Snctfi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" y="2669374"/>
            <a:ext cx="4051502" cy="331486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520" y="6468348"/>
            <a:ext cx="2883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Graphics inset: Ann Harding, SWITCH</a:t>
            </a:r>
            <a:endParaRPr lang="en-US" sz="1400" i="1" dirty="0">
              <a:solidFill>
                <a:srgbClr val="F57A1E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49" y="1359878"/>
            <a:ext cx="1522730" cy="2162793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00294"/>
              </p:ext>
            </p:extLst>
          </p:nvPr>
        </p:nvGraphicFramePr>
        <p:xfrm>
          <a:off x="8638654" y="4158197"/>
          <a:ext cx="3226769" cy="21539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26769"/>
              </a:tblGrid>
              <a:tr h="5384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C3959"/>
                          </a:solidFill>
                        </a:rPr>
                        <a:t>Many</a:t>
                      </a:r>
                      <a:r>
                        <a:rPr lang="en-US" sz="2400" baseline="0" dirty="0" smtClean="0">
                          <a:solidFill>
                            <a:srgbClr val="0C3959"/>
                          </a:solidFill>
                        </a:rPr>
                        <a:t> SPs are alike</a:t>
                      </a:r>
                      <a:endParaRPr lang="en-US" sz="2400" dirty="0">
                        <a:solidFill>
                          <a:srgbClr val="0C3959"/>
                        </a:solidFill>
                      </a:endParaRPr>
                    </a:p>
                  </a:txBody>
                  <a:tcPr/>
                </a:tc>
              </a:tr>
              <a:tr h="1189567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0C3959"/>
                          </a:solidFill>
                        </a:rPr>
                        <a:t>Policy</a:t>
                      </a:r>
                      <a:r>
                        <a:rPr lang="en-US" sz="2000" i="1" baseline="0" dirty="0" smtClean="0">
                          <a:solidFill>
                            <a:srgbClr val="0C3959"/>
                          </a:solidFill>
                        </a:rPr>
                        <a:t> frameworks for collective service providers</a:t>
                      </a:r>
                      <a:br>
                        <a:rPr lang="en-US" sz="2000" i="1" baseline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000" b="1" i="1" baseline="0" dirty="0" smtClean="0">
                          <a:solidFill>
                            <a:srgbClr val="0C3959"/>
                          </a:solidFill>
                        </a:rPr>
                        <a:t>Shared use of and collaboration on reputation services, together in FIM4R</a:t>
                      </a:r>
                      <a:endParaRPr lang="en-US" sz="2000" b="1" i="1" dirty="0">
                        <a:solidFill>
                          <a:srgbClr val="0C395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50080" y="2669374"/>
            <a:ext cx="5750560" cy="830997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C3959"/>
                </a:solidFill>
              </a:rPr>
              <a:t>e</a:t>
            </a:r>
            <a:r>
              <a:rPr lang="en-US" sz="2400" dirty="0" smtClean="0">
                <a:solidFill>
                  <a:srgbClr val="0C3959"/>
                </a:solidFill>
              </a:rPr>
              <a:t>valuate </a:t>
            </a:r>
            <a:r>
              <a:rPr lang="en-US" sz="2400" dirty="0">
                <a:solidFill>
                  <a:srgbClr val="0C3959"/>
                </a:solidFill>
              </a:rPr>
              <a:t>with the </a:t>
            </a:r>
            <a:r>
              <a:rPr lang="en-US" sz="2400" dirty="0" smtClean="0">
                <a:solidFill>
                  <a:srgbClr val="0C3959"/>
                </a:solidFill>
              </a:rPr>
              <a:t>SP-IdP-Proxies </a:t>
            </a:r>
            <a:r>
              <a:rPr lang="en-US" sz="2400" dirty="0">
                <a:solidFill>
                  <a:srgbClr val="0C3959"/>
                </a:solidFill>
              </a:rPr>
              <a:t>in </a:t>
            </a:r>
            <a:r>
              <a:rPr lang="en-US" sz="2400" dirty="0" smtClean="0">
                <a:solidFill>
                  <a:srgbClr val="0C3959"/>
                </a:solidFill>
              </a:rPr>
              <a:t>pilots</a:t>
            </a:r>
            <a:r>
              <a:rPr lang="en-US" sz="2400" b="1" dirty="0" smtClean="0">
                <a:solidFill>
                  <a:srgbClr val="0C3959"/>
                </a:solidFill>
              </a:rPr>
              <a:t/>
            </a:r>
            <a:br>
              <a:rPr lang="en-US" sz="2400" b="1" dirty="0" smtClean="0">
                <a:solidFill>
                  <a:srgbClr val="0C3959"/>
                </a:solidFill>
              </a:rPr>
            </a:br>
            <a:r>
              <a:rPr lang="en-US" sz="2400" b="1" dirty="0" smtClean="0">
                <a:solidFill>
                  <a:srgbClr val="0C3959"/>
                </a:solidFill>
              </a:rPr>
              <a:t>based </a:t>
            </a:r>
            <a:r>
              <a:rPr lang="en-US" sz="2400" b="1" dirty="0">
                <a:solidFill>
                  <a:srgbClr val="0C3959"/>
                </a:solidFill>
              </a:rPr>
              <a:t>on the </a:t>
            </a:r>
            <a:r>
              <a:rPr lang="en-US" sz="2400" b="1" dirty="0" smtClean="0">
                <a:solidFill>
                  <a:srgbClr val="0C3959"/>
                </a:solidFill>
              </a:rPr>
              <a:t>Blueprint Architecture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845" y="1873065"/>
            <a:ext cx="460251" cy="464173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4057" y="187306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Develop framework recommendations for RIs for </a:t>
            </a:r>
            <a:r>
              <a:rPr lang="en-US" sz="2400" b="1" dirty="0">
                <a:solidFill>
                  <a:srgbClr val="0C3959"/>
                </a:solidFill>
              </a:rPr>
              <a:t>coherent policy 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578" y="182572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845" y="1368935"/>
            <a:ext cx="457764" cy="461665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4056" y="136893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allow </a:t>
            </a:r>
            <a:r>
              <a:rPr lang="en-US" sz="2400" dirty="0" smtClean="0">
                <a:solidFill>
                  <a:srgbClr val="0C3959"/>
                </a:solidFill>
              </a:rPr>
              <a:t>proxy operators </a:t>
            </a:r>
            <a:r>
              <a:rPr lang="en-US" sz="2400" dirty="0">
                <a:solidFill>
                  <a:srgbClr val="0C3959"/>
                </a:solidFill>
              </a:rPr>
              <a:t>to assert </a:t>
            </a:r>
            <a:r>
              <a:rPr lang="en-US" sz="2400" dirty="0" smtClean="0">
                <a:solidFill>
                  <a:srgbClr val="0C3959"/>
                </a:solidFill>
              </a:rPr>
              <a:t>‘trust marks’ based on </a:t>
            </a:r>
            <a:r>
              <a:rPr lang="en-US" sz="2400" dirty="0">
                <a:solidFill>
                  <a:srgbClr val="0C3959"/>
                </a:solidFill>
              </a:rPr>
              <a:t>known SP properties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578" y="132159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0080" y="3639064"/>
            <a:ext cx="3823908" cy="830997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C3959"/>
                </a:solidFill>
              </a:rPr>
              <a:t>Collaborate in </a:t>
            </a:r>
            <a:r>
              <a:rPr lang="en-US" sz="2400" b="1" dirty="0" smtClean="0">
                <a:solidFill>
                  <a:srgbClr val="0C3959"/>
                </a:solidFill>
              </a:rPr>
              <a:t>WISE, IGTF &amp;</a:t>
            </a:r>
            <a:br>
              <a:rPr lang="en-US" sz="2400" b="1" dirty="0" smtClean="0">
                <a:solidFill>
                  <a:srgbClr val="0C3959"/>
                </a:solidFill>
              </a:rPr>
            </a:br>
            <a:r>
              <a:rPr lang="en-US" sz="2400" b="1" dirty="0" smtClean="0">
                <a:solidFill>
                  <a:srgbClr val="0C3959"/>
                </a:solidFill>
              </a:rPr>
              <a:t>FIM4R</a:t>
            </a:r>
            <a:r>
              <a:rPr lang="en-US" sz="2400" dirty="0" smtClean="0">
                <a:solidFill>
                  <a:srgbClr val="0C3959"/>
                </a:solidFill>
              </a:rPr>
              <a:t> to get endorsement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84122" y="5114091"/>
            <a:ext cx="3823908" cy="1200329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C3959"/>
                </a:solidFill>
              </a:rPr>
              <a:t>Complementary work:</a:t>
            </a:r>
            <a:br>
              <a:rPr lang="en-US" sz="2400" i="1" dirty="0" smtClean="0">
                <a:solidFill>
                  <a:srgbClr val="0C3959"/>
                </a:solidFill>
              </a:rPr>
            </a:br>
            <a:r>
              <a:rPr lang="en-US" sz="2400" i="1" dirty="0" smtClean="0">
                <a:solidFill>
                  <a:srgbClr val="0C3959"/>
                </a:solidFill>
              </a:rPr>
              <a:t>Accounting Data Exchange Protection for Infrastructures</a:t>
            </a:r>
            <a:endParaRPr lang="en-US" sz="2400" i="1" dirty="0">
              <a:solidFill>
                <a:srgbClr val="0C395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5447" y="6468348"/>
            <a:ext cx="6153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0C3959"/>
                </a:solidFill>
              </a:rPr>
              <a:t>Proxying</a:t>
            </a:r>
            <a:r>
              <a:rPr lang="en-US" sz="1400" i="1" dirty="0" smtClean="0">
                <a:solidFill>
                  <a:srgbClr val="0C3959"/>
                </a:solidFill>
              </a:rPr>
              <a:t> IdPs to SPs is part of the BPA, with e.g. the </a:t>
            </a:r>
            <a:r>
              <a:rPr lang="en-US" sz="1400" i="1" dirty="0" err="1" smtClean="0">
                <a:solidFill>
                  <a:srgbClr val="0C3959"/>
                </a:solidFill>
              </a:rPr>
              <a:t>RCauth</a:t>
            </a:r>
            <a:r>
              <a:rPr lang="en-US" sz="1400" i="1" dirty="0" smtClean="0">
                <a:solidFill>
                  <a:srgbClr val="0C3959"/>
                </a:solidFill>
              </a:rPr>
              <a:t> CPS as policy example </a:t>
            </a:r>
            <a:endParaRPr lang="en-US" sz="1400" i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433762"/>
            <a:ext cx="4764087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F57B20"/>
                </a:solidFill>
              </a:rPr>
              <a:t>Reflected in updated AARC2 structure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Operational security capabilities and Incident response in federations – beyond Sirtfi v1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Service-centric policies</a:t>
            </a:r>
            <a:r>
              <a:rPr lang="en-US" dirty="0" smtClean="0"/>
              <a:t>: traceability &amp; accounting, privacy, gateway operations &amp; proxies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e-Researcher-centric policies</a:t>
            </a:r>
            <a:r>
              <a:rPr lang="en-US" dirty="0" smtClean="0"/>
              <a:t>: alignment of AUPs and templates, </a:t>
            </a:r>
            <a:br>
              <a:rPr lang="en-US" dirty="0" smtClean="0"/>
            </a:br>
            <a:r>
              <a:rPr lang="en-US" dirty="0" smtClean="0"/>
              <a:t>authentication assurance, community attribute management models </a:t>
            </a:r>
            <a:br>
              <a:rPr lang="en-US" dirty="0" smtClean="0"/>
            </a:br>
            <a:r>
              <a:rPr lang="en-US" dirty="0" smtClean="0"/>
              <a:t>and provisioning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Policy Engagement and Coordination: </a:t>
            </a:r>
            <a:br>
              <a:rPr lang="en-US" dirty="0" smtClean="0"/>
            </a:br>
            <a:r>
              <a:rPr lang="en-US" dirty="0" smtClean="0"/>
              <a:t>contributes to Community Engagement, provision of </a:t>
            </a:r>
            <a:br>
              <a:rPr lang="en-US" dirty="0" smtClean="0"/>
            </a:br>
            <a:r>
              <a:rPr lang="en-US" dirty="0" smtClean="0"/>
              <a:t>policy expertise to the Competence Centre, promotion of </a:t>
            </a:r>
            <a:br>
              <a:rPr lang="en-US" dirty="0" smtClean="0"/>
            </a:br>
            <a:r>
              <a:rPr lang="en-US" dirty="0" smtClean="0"/>
              <a:t>best practices globally (WISE, FIM4R, IGTF, REFEDS),</a:t>
            </a:r>
            <a:br>
              <a:rPr lang="en-US" dirty="0" smtClean="0"/>
            </a:br>
            <a:r>
              <a:rPr lang="en-US" dirty="0" smtClean="0"/>
              <a:t>easing </a:t>
            </a:r>
            <a:r>
              <a:rPr lang="en-US" b="1" dirty="0" smtClean="0"/>
              <a:t>end-to-end coordination </a:t>
            </a:r>
            <a:r>
              <a:rPr lang="en-US" dirty="0" smtClean="0"/>
              <a:t>across the chain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Structuring the </a:t>
            </a:r>
            <a:r>
              <a:rPr lang="en-US" b="1" dirty="0" smtClean="0"/>
              <a:t>exchange of information </a:t>
            </a:r>
            <a:r>
              <a:rPr lang="en-US" dirty="0" smtClean="0"/>
              <a:t>amongst SP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Inconsistency as our gravest risk? – towards AARC2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AARC2 </a:t>
            </a:r>
            <a:r>
              <a:rPr lang="en-US" dirty="0"/>
              <a:t> I</a:t>
            </a:r>
            <a:r>
              <a:rPr lang="en-US" dirty="0" smtClean="0"/>
              <a:t>n three bullets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7" y="1600014"/>
            <a:ext cx="8513911" cy="41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6779258" cy="2256331"/>
          </a:xfrm>
          <a:solidFill>
            <a:srgbClr val="0C3959"/>
          </a:solidFill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8 Pilots with research communities: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CTA, EPOS, EISCAT_3D, LIGO, </a:t>
            </a:r>
            <a:r>
              <a:rPr lang="en-GB" sz="2000" dirty="0" err="1" smtClean="0">
                <a:solidFill>
                  <a:schemeClr val="bg1"/>
                </a:solidFill>
              </a:rPr>
              <a:t>LifeWatch</a:t>
            </a:r>
            <a:r>
              <a:rPr lang="en-GB" sz="2000" dirty="0">
                <a:solidFill>
                  <a:schemeClr val="bg1"/>
                </a:solidFill>
              </a:rPr>
              <a:t>, WLCG, </a:t>
            </a:r>
            <a:r>
              <a:rPr lang="en-GB" sz="2000" dirty="0" smtClean="0">
                <a:solidFill>
                  <a:schemeClr val="bg1"/>
                </a:solidFill>
              </a:rPr>
              <a:t/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Biomedical </a:t>
            </a:r>
            <a:r>
              <a:rPr lang="en-GB" sz="2000" dirty="0">
                <a:solidFill>
                  <a:schemeClr val="bg1"/>
                </a:solidFill>
              </a:rPr>
              <a:t>Science </a:t>
            </a:r>
            <a:r>
              <a:rPr lang="en-GB" sz="2000" dirty="0" smtClean="0">
                <a:solidFill>
                  <a:schemeClr val="bg1"/>
                </a:solidFill>
              </a:rPr>
              <a:t>Research, </a:t>
            </a:r>
            <a:r>
              <a:rPr lang="en-GB" sz="2000" dirty="0" err="1" smtClean="0">
                <a:solidFill>
                  <a:schemeClr val="bg1"/>
                </a:solidFill>
              </a:rPr>
              <a:t>HNSciCloud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pPr lvl="1"/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Pilots to support interoperability 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among research &amp; e-Infrastructures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AARC2 Focus on Pilots and </a:t>
            </a:r>
            <a:r>
              <a:rPr lang="en-GB" dirty="0" err="1" smtClean="0"/>
              <a:t>eScience</a:t>
            </a:r>
            <a:r>
              <a:rPr lang="en-GB" dirty="0" smtClean="0"/>
              <a:t> Engagement</a:t>
            </a:r>
            <a:endParaRPr lang="en-GB" dirty="0"/>
          </a:p>
        </p:txBody>
      </p:sp>
      <p:pic>
        <p:nvPicPr>
          <p:cNvPr id="5" name="Picture 4" descr="Icon_switchonaut_pflanz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52" y="1823684"/>
            <a:ext cx="3324860" cy="37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</a:t>
            </a:r>
            <a:r>
              <a:rPr lang="en-GB" dirty="0"/>
              <a:t>P</a:t>
            </a:r>
            <a:r>
              <a:rPr lang="en-GB" dirty="0" smtClean="0"/>
              <a:t>oint: Identified Requirements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139232" y="3761392"/>
            <a:ext cx="1997276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Non-web-browser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8326" y="3778884"/>
            <a:ext cx="20296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Guest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 users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8326" y="2725536"/>
            <a:ext cx="2036517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Persistent Unique Id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9848" y="2735936"/>
            <a:ext cx="2060338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Credential translation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8326" y="1630527"/>
            <a:ext cx="2064561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Attribute Aggregation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090" y="1668099"/>
            <a:ext cx="209912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Attribute Release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" y="3782195"/>
            <a:ext cx="216084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Levels of Assurance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" y="4828454"/>
            <a:ext cx="2210437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Community based </a:t>
            </a:r>
            <a:r>
              <a:rPr lang="en-US" sz="2600" dirty="0" err="1">
                <a:solidFill>
                  <a:schemeClr val="bg1"/>
                </a:solidFill>
                <a:cs typeface="Gill Sans Light"/>
              </a:rPr>
              <a:t>AuthZ</a:t>
            </a:r>
            <a:endParaRPr lang="en-US" sz="2600" dirty="0">
              <a:solidFill>
                <a:schemeClr val="bg1"/>
              </a:solidFill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0752" y="4801032"/>
            <a:ext cx="2078530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Social &amp; e-</a:t>
            </a:r>
            <a:r>
              <a:rPr lang="en-US" sz="2600" dirty="0" err="1">
                <a:solidFill>
                  <a:schemeClr val="bg1"/>
                </a:solidFill>
                <a:cs typeface="Gill Sans Light"/>
              </a:rPr>
              <a:t>Gov</a:t>
            </a:r>
            <a:r>
              <a:rPr lang="en-US" sz="2600" dirty="0">
                <a:solidFill>
                  <a:schemeClr val="bg1"/>
                </a:solidFill>
                <a:cs typeface="Gill Sans Light"/>
              </a:rPr>
              <a:t> IDs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76963" y="3768484"/>
            <a:ext cx="2053223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Step-up </a:t>
            </a:r>
            <a:r>
              <a:rPr lang="en-US" sz="2600" dirty="0" err="1">
                <a:solidFill>
                  <a:schemeClr val="bg1"/>
                </a:solidFill>
                <a:cs typeface="Gill Sans Light"/>
              </a:rPr>
              <a:t>AuthN</a:t>
            </a:r>
            <a:endParaRPr lang="en-US" sz="2600" dirty="0">
              <a:solidFill>
                <a:schemeClr val="bg1"/>
              </a:solidFill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" y="2735936"/>
            <a:ext cx="216084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User Managed Information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73118" y="1630527"/>
            <a:ext cx="2082375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User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 Friendliness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50634" y="4783678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Incident Response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4708" y="4828454"/>
            <a:ext cx="1985247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Best 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Practices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11914" y="2739106"/>
            <a:ext cx="2000388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Credential Delegation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62036" y="1639005"/>
            <a:ext cx="1985874" cy="892552"/>
          </a:xfrm>
          <a:prstGeom prst="rect">
            <a:avLst/>
          </a:prstGeom>
          <a:solidFill>
            <a:srgbClr val="1C4161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SP</a:t>
            </a:r>
          </a:p>
          <a:p>
            <a:pPr algn="ctr" eaLnBrk="0" hangingPunct="0"/>
            <a:r>
              <a:rPr lang="en-US" sz="2600" dirty="0">
                <a:solidFill>
                  <a:schemeClr val="bg1"/>
                </a:solidFill>
                <a:cs typeface="Gill Sans Light"/>
              </a:rPr>
              <a:t>Friendliness</a:t>
            </a:r>
          </a:p>
        </p:txBody>
      </p:sp>
      <p:pic>
        <p:nvPicPr>
          <p:cNvPr id="21" name="Picture 20" descr="Screen Shot 2013-03-18 at 7.0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478" y="2043212"/>
            <a:ext cx="2454523" cy="3389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944">
            <a:off x="9232744" y="3100958"/>
            <a:ext cx="2612309" cy="3739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99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engagement mechanisms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6" y="1425121"/>
            <a:ext cx="11178267" cy="478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8496" y="4694465"/>
            <a:ext cx="10900683" cy="1487652"/>
          </a:xfrm>
          <a:prstGeom prst="rect">
            <a:avLst/>
          </a:prstGeom>
          <a:noFill/>
          <a:ln w="76200">
            <a:solidFill>
              <a:srgbClr val="0C3959"/>
            </a:solidFill>
          </a:ln>
          <a:effectLst>
            <a:glow rad="101600">
              <a:srgbClr val="F57A1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AARC can do for you?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77565" y="1718873"/>
            <a:ext cx="7921455" cy="2045408"/>
          </a:xfrm>
          <a:prstGeom prst="rect">
            <a:avLst/>
          </a:prstGeom>
          <a:solidFill>
            <a:srgbClr val="0C3959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AARC/2 support for Research &amp; e-Infrastructure collaborations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FIM4R as a community forum for AARC/2 work and pilots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i="1" dirty="0" smtClean="0">
                <a:solidFill>
                  <a:schemeClr val="bg1"/>
                </a:solidFill>
              </a:rPr>
              <a:t>including bilateral meetings as needed</a:t>
            </a: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Create a forum for Infrastructures: the competence centre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i="1" dirty="0" smtClean="0">
                <a:solidFill>
                  <a:schemeClr val="bg1"/>
                </a:solidFill>
              </a:rPr>
              <a:t>facilitate the exchange of information of every (AAI, security) sort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77565" y="4082942"/>
            <a:ext cx="7921455" cy="2045408"/>
          </a:xfrm>
          <a:prstGeom prst="rect">
            <a:avLst/>
          </a:prstGeom>
          <a:solidFill>
            <a:srgbClr val="0C3959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Check the AARC blog for the latest </a:t>
            </a:r>
            <a:r>
              <a:rPr lang="en-GB" sz="2400" dirty="0">
                <a:solidFill>
                  <a:schemeClr val="bg1"/>
                </a:solidFill>
              </a:rPr>
              <a:t>information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rgbClr val="F57A1E"/>
                </a:solidFill>
              </a:rPr>
              <a:t>https://aarc-project.eu/news-blog/</a:t>
            </a:r>
            <a:endParaRPr lang="en-GB" sz="2400" dirty="0" smtClean="0">
              <a:solidFill>
                <a:srgbClr val="F57A1E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Get in touch: </a:t>
            </a:r>
            <a:r>
              <a:rPr lang="en-GB" sz="2400" dirty="0">
                <a:solidFill>
                  <a:srgbClr val="F57A1E"/>
                </a:solidFill>
              </a:rPr>
              <a:t>aarc-contacts@lists.geant.org</a:t>
            </a:r>
            <a:endParaRPr lang="en-GB" dirty="0" smtClean="0">
              <a:solidFill>
                <a:srgbClr val="F57A1E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75" y="2216468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92" y="544625"/>
            <a:ext cx="2155878" cy="126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11599817" y="6511934"/>
            <a:ext cx="409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DB5B91-B4E4-4EE4-BE5C-3E09032CE5EC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96766" y="1257836"/>
            <a:ext cx="11912359" cy="4969641"/>
            <a:chOff x="154414" y="1379756"/>
            <a:chExt cx="11912359" cy="4969641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022" y="3490409"/>
              <a:ext cx="1091570" cy="54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47" y="3172547"/>
              <a:ext cx="1819488" cy="1055303"/>
            </a:xfrm>
            <a:prstGeom prst="rect">
              <a:avLst/>
            </a:prstGeom>
          </p:spPr>
        </p:pic>
        <p:pic>
          <p:nvPicPr>
            <p:cNvPr id="8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1" b="6812"/>
            <a:stretch/>
          </p:blipFill>
          <p:spPr bwMode="auto">
            <a:xfrm>
              <a:off x="6403328" y="1762217"/>
              <a:ext cx="2623967" cy="94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128" y="3157976"/>
              <a:ext cx="1763305" cy="119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743" y="1791423"/>
              <a:ext cx="2015206" cy="104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800" y="4498521"/>
              <a:ext cx="2519008" cy="53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282" y="2842337"/>
              <a:ext cx="2037510" cy="86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360" y="2770329"/>
              <a:ext cx="1679339" cy="53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406" y="2341235"/>
              <a:ext cx="1574380" cy="79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061" y="5578641"/>
              <a:ext cx="1217521" cy="59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440" y="3673277"/>
              <a:ext cx="2324259" cy="104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72" y="2795058"/>
              <a:ext cx="1969287" cy="69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104" y="1931633"/>
              <a:ext cx="2099174" cy="52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Screen shot 2011-07-15 at 9.47.40 AM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508" y="1509206"/>
              <a:ext cx="1601932" cy="469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968" y="5218601"/>
              <a:ext cx="1490414" cy="8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963" y="5359491"/>
              <a:ext cx="2210693" cy="86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800" y="5002577"/>
              <a:ext cx="1742314" cy="57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754" y="4549775"/>
              <a:ext cx="3125625" cy="62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2"/>
            <a:srcRect l="70923" r="-448"/>
            <a:stretch/>
          </p:blipFill>
          <p:spPr>
            <a:xfrm>
              <a:off x="6763368" y="4646642"/>
              <a:ext cx="1656184" cy="7879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378992" y="3490409"/>
              <a:ext cx="1257769" cy="107560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567092" y="1379756"/>
              <a:ext cx="1307844" cy="104960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031808" y="5421794"/>
              <a:ext cx="1698423" cy="57250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6"/>
            <a:srcRect l="7228" t="18183" r="1480" b="17888"/>
            <a:stretch/>
          </p:blipFill>
          <p:spPr>
            <a:xfrm>
              <a:off x="4067083" y="1384903"/>
              <a:ext cx="1544157" cy="52127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347544" y="1402177"/>
              <a:ext cx="1524000" cy="6985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8"/>
            <a:srcRect l="19454" t="10141" r="23978" b="14024"/>
            <a:stretch/>
          </p:blipFill>
          <p:spPr>
            <a:xfrm>
              <a:off x="9071361" y="1906233"/>
              <a:ext cx="788351" cy="1245094"/>
            </a:xfrm>
            <a:prstGeom prst="rect">
              <a:avLst/>
            </a:prstGeom>
          </p:spPr>
        </p:pic>
        <p:pic>
          <p:nvPicPr>
            <p:cNvPr id="31" name="Picture 20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144" y="4388974"/>
              <a:ext cx="1902376" cy="104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0"/>
            <a:srcRect l="3938" r="81886"/>
            <a:stretch/>
          </p:blipFill>
          <p:spPr>
            <a:xfrm>
              <a:off x="6428728" y="3543949"/>
              <a:ext cx="1071075" cy="95457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525007" y="5115926"/>
              <a:ext cx="1026805" cy="1233471"/>
            </a:xfrm>
            <a:prstGeom prst="rect">
              <a:avLst/>
            </a:prstGeom>
          </p:spPr>
        </p:pic>
        <p:pic>
          <p:nvPicPr>
            <p:cNvPr id="35" name="Picture 15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14" y="2469219"/>
              <a:ext cx="1813712" cy="55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3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63" y="3517745"/>
              <a:ext cx="2009959" cy="56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668130" y="1811377"/>
              <a:ext cx="2385425" cy="715627"/>
            </a:xfrm>
            <a:prstGeom prst="rect">
              <a:avLst/>
            </a:prstGeom>
          </p:spPr>
        </p:pic>
        <p:pic>
          <p:nvPicPr>
            <p:cNvPr id="38" name="0 Imagen"/>
            <p:cNvPicPr/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91" y="4364549"/>
              <a:ext cx="1397525" cy="101757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9659039" y="3633413"/>
              <a:ext cx="2407734" cy="918582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48" y="3820067"/>
            <a:ext cx="2810171" cy="670697"/>
          </a:xfrm>
          <a:prstGeom prst="rect">
            <a:avLst/>
          </a:prstGeom>
        </p:spPr>
      </p:pic>
      <p:pic>
        <p:nvPicPr>
          <p:cNvPr id="42" name="Content Placeholder 4" descr="Icon_mensch_interaktion_gruppe_forschung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41" r="-11041"/>
          <a:stretch>
            <a:fillRect/>
          </a:stretch>
        </p:blipFill>
        <p:spPr>
          <a:xfrm>
            <a:off x="3915573" y="1666024"/>
            <a:ext cx="4126996" cy="4020457"/>
          </a:xfrm>
          <a:prstGeom prst="rect">
            <a:avLst/>
          </a:prstGeom>
        </p:spPr>
      </p:pic>
      <p:pic>
        <p:nvPicPr>
          <p:cNvPr id="44" name="Picture 3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194" y="3127066"/>
            <a:ext cx="1274391" cy="58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0070623" y="2362199"/>
            <a:ext cx="2121377" cy="1022893"/>
            <a:chOff x="6504112" y="5183900"/>
            <a:chExt cx="3968785" cy="1706393"/>
          </a:xfrm>
        </p:grpSpPr>
        <p:pic>
          <p:nvPicPr>
            <p:cNvPr id="45" name="Picture 2" descr="H:\Home\davidg\EUGridPMA\Presentations\images\igtf-worldstatus-2015.gif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112" y="5494550"/>
              <a:ext cx="3522415" cy="1395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7" descr="H:\Home\davidg\Template\Logos\cilogon-service-header.png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830" y="5183900"/>
              <a:ext cx="3683067" cy="40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 descr="H:\Home\davidg\Template\Logos\SWITCHaai.gif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09" y="1176077"/>
            <a:ext cx="20193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H:\Home\davidg\Projects-misc\Terena\AARC\PR\paul-video-flow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"/>
            <a:ext cx="12192000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7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Common Scenario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168" y="1562099"/>
            <a:ext cx="4738781" cy="488201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51010"/>
            <a:ext cx="7543801" cy="4955009"/>
          </a:xfrm>
        </p:spPr>
        <p:txBody>
          <a:bodyPr>
            <a:normAutofit fontScale="92500"/>
          </a:bodyPr>
          <a:lstStyle/>
          <a:p>
            <a:r>
              <a:rPr lang="en-GB" sz="2800" dirty="0" smtClean="0"/>
              <a:t> The scenario: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There is a </a:t>
            </a:r>
            <a:r>
              <a:rPr lang="en-GB" sz="2400" b="1" dirty="0" smtClean="0"/>
              <a:t>technical architect of a research community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Her community is </a:t>
            </a:r>
            <a:r>
              <a:rPr lang="en-GB" sz="2400" b="1" dirty="0" smtClean="0"/>
              <a:t>distributed internationally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400" b="1" dirty="0" smtClean="0"/>
              <a:t>Increasing number of services </a:t>
            </a:r>
            <a:r>
              <a:rPr lang="en-GB" sz="2400" dirty="0" smtClean="0"/>
              <a:t>need authentication and authorization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She wants to </a:t>
            </a:r>
            <a:r>
              <a:rPr lang="en-GB" sz="2400" b="1" dirty="0" smtClean="0"/>
              <a:t>focus on research </a:t>
            </a:r>
            <a:r>
              <a:rPr lang="en-GB" sz="2400" dirty="0" smtClean="0"/>
              <a:t>and not reinvent the wheel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She starts googling and asking around</a:t>
            </a:r>
          </a:p>
          <a:p>
            <a:pPr>
              <a:lnSpc>
                <a:spcPct val="160000"/>
              </a:lnSpc>
            </a:pPr>
            <a:r>
              <a:rPr lang="en-GB" sz="2800" dirty="0" smtClean="0"/>
              <a:t> So, there are some solutions available, but</a:t>
            </a:r>
            <a:r>
              <a:rPr lang="is-IS" sz="2800" dirty="0" smtClean="0"/>
              <a:t>…</a:t>
            </a:r>
            <a:endParaRPr lang="en-GB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75" y="4191890"/>
            <a:ext cx="1350183" cy="21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469732" y="4586502"/>
            <a:ext cx="741021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1882" y="437316"/>
            <a:ext cx="6718518" cy="15989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dirty="0"/>
              <a:t>Think Global: the AARC project </a:t>
            </a:r>
          </a:p>
        </p:txBody>
      </p:sp>
      <p:sp>
        <p:nvSpPr>
          <p:cNvPr id="10" name="Freeform 9"/>
          <p:cNvSpPr/>
          <p:nvPr/>
        </p:nvSpPr>
        <p:spPr>
          <a:xfrm>
            <a:off x="3886201" y="1824938"/>
            <a:ext cx="7743803" cy="2046022"/>
          </a:xfrm>
          <a:custGeom>
            <a:avLst/>
            <a:gdLst>
              <a:gd name="connsiteX0" fmla="*/ 0 w 3795662"/>
              <a:gd name="connsiteY0" fmla="*/ 0 h 2277397"/>
              <a:gd name="connsiteX1" fmla="*/ 3795662 w 3795662"/>
              <a:gd name="connsiteY1" fmla="*/ 0 h 2277397"/>
              <a:gd name="connsiteX2" fmla="*/ 3795662 w 3795662"/>
              <a:gd name="connsiteY2" fmla="*/ 2277397 h 2277397"/>
              <a:gd name="connsiteX3" fmla="*/ 0 w 3795662"/>
              <a:gd name="connsiteY3" fmla="*/ 2277397 h 2277397"/>
              <a:gd name="connsiteX4" fmla="*/ 0 w 3795662"/>
              <a:gd name="connsiteY4" fmla="*/ 0 h 227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5662" h="2277397">
                <a:moveTo>
                  <a:pt x="0" y="0"/>
                </a:moveTo>
                <a:lnTo>
                  <a:pt x="3795662" y="0"/>
                </a:lnTo>
                <a:lnTo>
                  <a:pt x="3795662" y="2277397"/>
                </a:lnTo>
                <a:lnTo>
                  <a:pt x="0" y="2277397"/>
                </a:lnTo>
                <a:lnTo>
                  <a:pt x="0" y="0"/>
                </a:lnTo>
                <a:close/>
              </a:path>
            </a:pathLst>
          </a:custGeom>
          <a:solidFill>
            <a:srgbClr val="00446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1" algn="ctr">
              <a:spcBef>
                <a:spcPct val="20000"/>
              </a:spcBef>
            </a:pPr>
            <a:r>
              <a:rPr lang="en-US" sz="2600" dirty="0">
                <a:solidFill>
                  <a:schemeClr val="bg1"/>
                </a:solidFill>
                <a:ea typeface="Gill Sans" charset="0"/>
                <a:cs typeface="Gill Sans" charset="0"/>
              </a:rPr>
              <a:t>Bring federated access to </a:t>
            </a:r>
            <a:r>
              <a:rPr lang="en-US" sz="2600" dirty="0" err="1" smtClean="0">
                <a:solidFill>
                  <a:schemeClr val="bg1"/>
                </a:solidFill>
                <a:ea typeface="Gill Sans" charset="0"/>
                <a:cs typeface="Gill Sans" charset="0"/>
              </a:rPr>
              <a:t>eResearch</a:t>
            </a:r>
            <a:endParaRPr lang="en-US" sz="2600" dirty="0" smtClean="0">
              <a:solidFill>
                <a:schemeClr val="bg1"/>
              </a:solidFill>
              <a:ea typeface="Gill Sans" charset="0"/>
              <a:cs typeface="Gill Sans" charset="0"/>
            </a:endParaRPr>
          </a:p>
          <a:p>
            <a:pPr lvl="1" algn="ctr">
              <a:spcBef>
                <a:spcPct val="20000"/>
              </a:spcBef>
            </a:pPr>
            <a:r>
              <a:rPr lang="en-US" sz="2600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Avoid a future in which new research collaborations develop independent AAIs</a:t>
            </a:r>
          </a:p>
          <a:p>
            <a:pPr lvl="1" algn="ctr">
              <a:spcBef>
                <a:spcPct val="20000"/>
              </a:spcBef>
            </a:pPr>
            <a:r>
              <a:rPr lang="en-US" sz="2600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Build on existing tools and framework </a:t>
            </a:r>
            <a:r>
              <a:rPr lang="en-US" sz="2600" dirty="0">
                <a:solidFill>
                  <a:schemeClr val="bg1"/>
                </a:solidFill>
                <a:ea typeface="Gill Sans" charset="0"/>
                <a:cs typeface="Gill Sans" charset="0"/>
              </a:rPr>
              <a:t/>
            </a:r>
            <a:br>
              <a:rPr lang="en-US" sz="2600" dirty="0">
                <a:solidFill>
                  <a:schemeClr val="bg1"/>
                </a:solidFill>
                <a:ea typeface="Gill Sans" charset="0"/>
                <a:cs typeface="Gill Sans" charset="0"/>
              </a:rPr>
            </a:b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Gill Sans" charset="0"/>
                <a:cs typeface="Gill Sans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659229"/>
            <a:ext cx="3522934" cy="27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AARC does want to change and how  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5646" y="1324013"/>
            <a:ext cx="6854072" cy="992467"/>
          </a:xfrm>
          <a:prstGeom prst="rect">
            <a:avLst/>
          </a:prstGeom>
          <a:solidFill>
            <a:srgbClr val="003F5D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>
                <a:solidFill>
                  <a:srgbClr val="F57A1E"/>
                </a:solidFill>
              </a:rPr>
              <a:t>Improve usage of FIM </a:t>
            </a:r>
            <a:r>
              <a:rPr lang="en-GB" sz="2600" dirty="0" smtClean="0">
                <a:solidFill>
                  <a:schemeClr val="bg1"/>
                </a:solidFill>
              </a:rPr>
              <a:t>– Promote usage of FIM and organise training to leverage </a:t>
            </a:r>
            <a:r>
              <a:rPr lang="en-GB" sz="2600" dirty="0">
                <a:solidFill>
                  <a:schemeClr val="bg1"/>
                </a:solidFill>
              </a:rPr>
              <a:t>identity providers outside the academic boundaries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5646" y="2461152"/>
            <a:ext cx="6854072" cy="992467"/>
          </a:xfrm>
          <a:prstGeom prst="rect">
            <a:avLst/>
          </a:prstGeom>
          <a:solidFill>
            <a:srgbClr val="003F5D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>
                <a:solidFill>
                  <a:srgbClr val="F57A1E"/>
                </a:solidFill>
              </a:rPr>
              <a:t>Address Research requirements </a:t>
            </a:r>
            <a:r>
              <a:rPr lang="en-GB" sz="2600" dirty="0">
                <a:solidFill>
                  <a:schemeClr val="bg1"/>
                </a:solidFill>
              </a:rPr>
              <a:t>– </a:t>
            </a:r>
            <a:r>
              <a:rPr lang="en-GB" sz="2600" dirty="0" smtClean="0">
                <a:solidFill>
                  <a:schemeClr val="bg1"/>
                </a:solidFill>
              </a:rPr>
              <a:t> Design </a:t>
            </a:r>
            <a:br>
              <a:rPr lang="en-GB" sz="2600" dirty="0" smtClean="0">
                <a:solidFill>
                  <a:schemeClr val="bg1"/>
                </a:solidFill>
              </a:rPr>
            </a:br>
            <a:r>
              <a:rPr lang="en-GB" sz="2600" dirty="0" smtClean="0">
                <a:solidFill>
                  <a:schemeClr val="bg1"/>
                </a:solidFill>
              </a:rPr>
              <a:t>a </a:t>
            </a:r>
            <a:r>
              <a:rPr lang="en-GB" sz="2600" dirty="0">
                <a:solidFill>
                  <a:schemeClr val="bg1"/>
                </a:solidFill>
              </a:rPr>
              <a:t>technical Blueprint Architecture that builds </a:t>
            </a:r>
            <a:r>
              <a:rPr lang="en-GB" sz="2600" dirty="0" smtClean="0">
                <a:solidFill>
                  <a:schemeClr val="bg1"/>
                </a:solidFill>
              </a:rPr>
              <a:t/>
            </a:r>
            <a:br>
              <a:rPr lang="en-GB" sz="2600" dirty="0" smtClean="0">
                <a:solidFill>
                  <a:schemeClr val="bg1"/>
                </a:solidFill>
              </a:rPr>
            </a:br>
            <a:r>
              <a:rPr lang="en-GB" sz="2600" dirty="0" smtClean="0">
                <a:solidFill>
                  <a:schemeClr val="bg1"/>
                </a:solidFill>
              </a:rPr>
              <a:t>on </a:t>
            </a:r>
            <a:r>
              <a:rPr lang="en-GB" sz="2600" dirty="0">
                <a:solidFill>
                  <a:schemeClr val="bg1"/>
                </a:solidFill>
              </a:rPr>
              <a:t>top of </a:t>
            </a:r>
            <a:r>
              <a:rPr lang="en-GB" sz="2600" dirty="0" smtClean="0">
                <a:solidFill>
                  <a:schemeClr val="bg1"/>
                </a:solidFill>
              </a:rPr>
              <a:t>eduGAIN to add components </a:t>
            </a:r>
            <a:r>
              <a:rPr lang="en-GB" sz="2600" dirty="0">
                <a:solidFill>
                  <a:schemeClr val="bg1"/>
                </a:solidFill>
              </a:rPr>
              <a:t>required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5646" y="3598291"/>
            <a:ext cx="6854072" cy="992467"/>
          </a:xfrm>
          <a:prstGeom prst="rect">
            <a:avLst/>
          </a:prstGeom>
          <a:solidFill>
            <a:srgbClr val="003F5D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>
                <a:solidFill>
                  <a:srgbClr val="F57A1E"/>
                </a:solidFill>
              </a:rPr>
              <a:t>Offer support for global policies  </a:t>
            </a:r>
            <a:r>
              <a:rPr lang="en-GB" sz="2600" dirty="0" smtClean="0">
                <a:solidFill>
                  <a:schemeClr val="bg1"/>
                </a:solidFill>
              </a:rPr>
              <a:t>– Sponsor the development </a:t>
            </a:r>
            <a:r>
              <a:rPr lang="en-GB" sz="2600" dirty="0">
                <a:solidFill>
                  <a:schemeClr val="bg1"/>
                </a:solidFill>
              </a:rPr>
              <a:t>of key policy frameworks that aim to add additional ‘flavours’ to </a:t>
            </a:r>
            <a:r>
              <a:rPr lang="en-GB" sz="2600" dirty="0" err="1">
                <a:solidFill>
                  <a:schemeClr val="bg1"/>
                </a:solidFill>
              </a:rPr>
              <a:t>eduGAIN</a:t>
            </a:r>
            <a:r>
              <a:rPr lang="en-GB" sz="2600" dirty="0">
                <a:solidFill>
                  <a:schemeClr val="bg1"/>
                </a:solidFill>
              </a:rPr>
              <a:t>.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5646" y="4746459"/>
            <a:ext cx="6854072" cy="1244033"/>
          </a:xfrm>
          <a:prstGeom prst="rect">
            <a:avLst/>
          </a:prstGeom>
          <a:solidFill>
            <a:srgbClr val="003F5D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>
                <a:solidFill>
                  <a:srgbClr val="F57A1E"/>
                </a:solidFill>
              </a:rPr>
              <a:t>Sustainability </a:t>
            </a:r>
            <a:r>
              <a:rPr lang="en-GB" sz="2600" dirty="0" smtClean="0">
                <a:solidFill>
                  <a:schemeClr val="bg1"/>
                </a:solidFill>
              </a:rPr>
              <a:t>– Ensure that operations of components of the blueprint architecture and deployment of assurance, security and policy frameworks rest with r/e-infrastructures </a:t>
            </a:r>
          </a:p>
          <a:p>
            <a:pPr>
              <a:buFont typeface="Wingdings" charset="2"/>
              <a:buChar char="Ø"/>
            </a:pP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7114" y="1902307"/>
            <a:ext cx="3345686" cy="30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16200000">
            <a:off x="-1264869" y="4246768"/>
            <a:ext cx="3806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C3959"/>
                </a:solidFill>
              </a:rPr>
              <a:t>https://</a:t>
            </a:r>
            <a:r>
              <a:rPr lang="en-GB" dirty="0" err="1">
                <a:solidFill>
                  <a:srgbClr val="0C3959"/>
                </a:solidFill>
              </a:rPr>
              <a:t>aarc-project.eu</a:t>
            </a:r>
            <a:r>
              <a:rPr lang="en-GB" dirty="0">
                <a:solidFill>
                  <a:srgbClr val="0C3959"/>
                </a:solidFill>
              </a:rPr>
              <a:t>/achievements/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7" y="0"/>
            <a:ext cx="8554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5454" y="4142277"/>
            <a:ext cx="5247768" cy="12592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600" b="1" dirty="0" smtClean="0"/>
              <a:t> </a:t>
            </a:r>
            <a:r>
              <a:rPr lang="en-US" sz="2600" b="1" dirty="0" err="1" smtClean="0"/>
              <a:t>eduGAIN</a:t>
            </a:r>
            <a:r>
              <a:rPr lang="en-US" sz="2600" b="1" dirty="0" smtClean="0"/>
              <a:t> and the Identity Federations</a:t>
            </a:r>
          </a:p>
          <a:p>
            <a:pPr lvl="1"/>
            <a:r>
              <a:rPr lang="en-US" sz="2200" dirty="0" smtClean="0"/>
              <a:t>A solid foundation for federated </a:t>
            </a:r>
            <a:br>
              <a:rPr lang="en-US" sz="2200" dirty="0" smtClean="0"/>
            </a:br>
            <a:r>
              <a:rPr lang="en-US" sz="2200" dirty="0" smtClean="0"/>
              <a:t>access in R&amp;E </a:t>
            </a:r>
            <a:endParaRPr lang="en-US" sz="2200" dirty="0"/>
          </a:p>
          <a:p>
            <a:endParaRPr lang="en-US" sz="2800" dirty="0" smtClean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28445" y="2619090"/>
            <a:ext cx="6554610" cy="132667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400" b="1" dirty="0" smtClean="0"/>
              <a:t>AARC</a:t>
            </a:r>
            <a:endParaRPr lang="en-US" sz="2400" dirty="0"/>
          </a:p>
          <a:p>
            <a:pPr lvl="1"/>
            <a:r>
              <a:rPr lang="en-US" sz="2000" dirty="0" smtClean="0"/>
              <a:t>set of building blocks - both technical and policy,</a:t>
            </a:r>
            <a:br>
              <a:rPr lang="en-US" sz="2000" dirty="0" smtClean="0"/>
            </a:br>
            <a:r>
              <a:rPr lang="en-US" sz="2000" dirty="0" smtClean="0"/>
              <a:t>leveraging eduGAIN, </a:t>
            </a:r>
            <a:br>
              <a:rPr lang="en-US" sz="2000" dirty="0" smtClean="0"/>
            </a:br>
            <a:r>
              <a:rPr lang="en-US" sz="2000" dirty="0" smtClean="0"/>
              <a:t>for International Research Collaboration</a:t>
            </a:r>
          </a:p>
          <a:p>
            <a:endParaRPr lang="en-US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855203" y="3529638"/>
            <a:ext cx="7307849" cy="3453615"/>
            <a:chOff x="1517600" y="2272862"/>
            <a:chExt cx="10862444" cy="4858253"/>
          </a:xfrm>
        </p:grpSpPr>
        <p:grpSp>
          <p:nvGrpSpPr>
            <p:cNvPr id="7" name="Group 6"/>
            <p:cNvGrpSpPr/>
            <p:nvPr/>
          </p:nvGrpSpPr>
          <p:grpSpPr>
            <a:xfrm>
              <a:off x="1517600" y="2272862"/>
              <a:ext cx="10862444" cy="4858253"/>
              <a:chOff x="1497722" y="2056695"/>
              <a:chExt cx="10862444" cy="4858253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1497722" y="3405513"/>
                <a:ext cx="10862444" cy="2536733"/>
              </a:xfrm>
              <a:prstGeom prst="cube">
                <a:avLst>
                  <a:gd name="adj" fmla="val 897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675" y="2056695"/>
                <a:ext cx="8477333" cy="4858253"/>
              </a:xfrm>
              <a:prstGeom prst="rect">
                <a:avLst/>
              </a:prstGeom>
              <a:scene3d>
                <a:camera prst="orthographicFront">
                  <a:rot lat="18071412" lon="3083636" rev="18801558"/>
                </a:camera>
                <a:lightRig rig="threePt" dir="t"/>
              </a:scene3d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4584" y="4920979"/>
              <a:ext cx="2003683" cy="522598"/>
            </a:xfrm>
            <a:prstGeom prst="rect">
              <a:avLst/>
            </a:prstGeom>
            <a:scene3d>
              <a:camera prst="orthographicFront">
                <a:rot lat="17688851" lon="3115458" rev="18624947"/>
              </a:camera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9566" y="4368109"/>
              <a:ext cx="1691439" cy="1058641"/>
            </a:xfrm>
            <a:prstGeom prst="rect">
              <a:avLst/>
            </a:prstGeom>
            <a:scene3d>
              <a:camera prst="orthographicFront">
                <a:rot lat="17869862" lon="3567120" rev="18211867"/>
              </a:camera>
              <a:lightRig rig="threePt" dir="t"/>
            </a:scene3d>
          </p:spPr>
        </p:pic>
      </p:grpSp>
      <p:grpSp>
        <p:nvGrpSpPr>
          <p:cNvPr id="13" name="Group 12"/>
          <p:cNvGrpSpPr/>
          <p:nvPr/>
        </p:nvGrpSpPr>
        <p:grpSpPr>
          <a:xfrm>
            <a:off x="5134083" y="2814479"/>
            <a:ext cx="6554997" cy="1926106"/>
            <a:chOff x="2652280" y="1278903"/>
            <a:chExt cx="9113590" cy="3130836"/>
          </a:xfrm>
        </p:grpSpPr>
        <p:sp>
          <p:nvSpPr>
            <p:cNvPr id="15" name="Cube 14"/>
            <p:cNvSpPr/>
            <p:nvPr/>
          </p:nvSpPr>
          <p:spPr>
            <a:xfrm>
              <a:off x="2652280" y="1634855"/>
              <a:ext cx="9113590" cy="2756922"/>
            </a:xfrm>
            <a:prstGeom prst="cube">
              <a:avLst>
                <a:gd name="adj" fmla="val 89789"/>
              </a:avLst>
            </a:prstGeom>
            <a:solidFill>
              <a:schemeClr val="accent1">
                <a:alpha val="8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.png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04"/>
            <a:stretch/>
          </p:blipFill>
          <p:spPr bwMode="auto">
            <a:xfrm>
              <a:off x="3960560" y="1278903"/>
              <a:ext cx="6436892" cy="313083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19370699" lon="3588530" rev="1884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dirty="0" smtClean="0"/>
              <a:t>AARC Blueprint Architecture &amp; </a:t>
            </a:r>
            <a:r>
              <a:rPr lang="en-US" sz="3600" dirty="0" err="1" smtClean="0"/>
              <a:t>eduGAIN</a:t>
            </a:r>
            <a:endParaRPr lang="en-US" sz="3600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3152" y="6688170"/>
            <a:ext cx="741021" cy="274873"/>
          </a:xfrm>
        </p:spPr>
        <p:txBody>
          <a:bodyPr/>
          <a:lstStyle/>
          <a:p>
            <a:r>
              <a:rPr lang="en-GB" dirty="0" smtClean="0"/>
              <a:t>15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04780" y="609600"/>
            <a:ext cx="6424900" cy="3267535"/>
            <a:chOff x="6206317" y="1350729"/>
            <a:chExt cx="6354305" cy="3051453"/>
          </a:xfrm>
        </p:grpSpPr>
        <p:sp>
          <p:nvSpPr>
            <p:cNvPr id="22" name="Cube 21"/>
            <p:cNvSpPr/>
            <p:nvPr/>
          </p:nvSpPr>
          <p:spPr>
            <a:xfrm>
              <a:off x="6206317" y="2020269"/>
              <a:ext cx="6354305" cy="1952396"/>
            </a:xfrm>
            <a:prstGeom prst="cube">
              <a:avLst>
                <a:gd name="adj" fmla="val 89789"/>
              </a:avLst>
            </a:prstGeom>
            <a:solidFill>
              <a:schemeClr val="accent1">
                <a:alpha val="8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16843" y="1350729"/>
              <a:ext cx="4266249" cy="3051453"/>
            </a:xfrm>
            <a:prstGeom prst="rect">
              <a:avLst/>
            </a:prstGeom>
            <a:scene3d>
              <a:camera prst="orthographicFront">
                <a:rot lat="3600000" lon="0" rev="0"/>
              </a:camera>
              <a:lightRig rig="threePt" dir="t"/>
            </a:scene3d>
          </p:spPr>
        </p:pic>
      </p:grpSp>
      <p:sp>
        <p:nvSpPr>
          <p:cNvPr id="24" name="Text Placeholder 2"/>
          <p:cNvSpPr txBox="1">
            <a:spLocks/>
          </p:cNvSpPr>
          <p:nvPr/>
        </p:nvSpPr>
        <p:spPr>
          <a:xfrm>
            <a:off x="89744" y="1723550"/>
            <a:ext cx="6554610" cy="132667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400" b="1" dirty="0" smtClean="0"/>
              <a:t>Research </a:t>
            </a:r>
            <a:r>
              <a:rPr lang="en-US" sz="2400" b="1" smtClean="0"/>
              <a:t>&amp; e-Infrastructures</a:t>
            </a:r>
            <a:endParaRPr lang="en-US" sz="2400" dirty="0"/>
          </a:p>
          <a:p>
            <a:pPr lvl="1"/>
            <a:r>
              <a:rPr lang="en-US" sz="2000" dirty="0" smtClean="0"/>
              <a:t>Implement the AARC blueprint</a:t>
            </a:r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1673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/>
      <p:bldP spid="24" grpId="0"/>
    </p:bld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15661</TotalTime>
  <Words>723</Words>
  <Application>Microsoft Office PowerPoint</Application>
  <PresentationFormat>Custom</PresentationFormat>
  <Paragraphs>179</Paragraphs>
  <Slides>22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GEANT Association</vt:lpstr>
      <vt:lpstr>PowerPoint Presentation</vt:lpstr>
      <vt:lpstr>Starting Point: Identified Requirements </vt:lpstr>
      <vt:lpstr>PowerPoint Presentation</vt:lpstr>
      <vt:lpstr>PowerPoint Presentation</vt:lpstr>
      <vt:lpstr>Common Scenario</vt:lpstr>
      <vt:lpstr>PowerPoint Presentation</vt:lpstr>
      <vt:lpstr>What AARC does want to change and how  </vt:lpstr>
      <vt:lpstr>PowerPoint Presentation</vt:lpstr>
      <vt:lpstr>AARC Blueprint Architecture &amp; eduGAIN</vt:lpstr>
      <vt:lpstr>Pilots and demonstrators</vt:lpstr>
      <vt:lpstr>AARC CILogon Pilot: A Token Translations Service for Europe</vt:lpstr>
      <vt:lpstr>Flow for RCauth-like scenarios</vt:lpstr>
      <vt:lpstr> First e-Infrastructure implementations for BPA &amp; pilots</vt:lpstr>
      <vt:lpstr>Solving the Policy Puzzle</vt:lpstr>
      <vt:lpstr>From Baseline to Differentiated Assurance </vt:lpstr>
      <vt:lpstr>Developing scalable policy models in light of the Blueprint: Snctfi</vt:lpstr>
      <vt:lpstr>Inconsistency as our gravest risk? – towards AARC2</vt:lpstr>
      <vt:lpstr>AARC2  In three bullets</vt:lpstr>
      <vt:lpstr>AARC2 Focus on Pilots and eScience Engagement</vt:lpstr>
      <vt:lpstr>Two new engagement mechanisms</vt:lpstr>
      <vt:lpstr>What AARC can do for you?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246</cp:revision>
  <cp:lastPrinted>2015-05-01T10:30:08Z</cp:lastPrinted>
  <dcterms:created xsi:type="dcterms:W3CDTF">2015-04-29T14:13:57Z</dcterms:created>
  <dcterms:modified xsi:type="dcterms:W3CDTF">2017-03-06T01:20:32Z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