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8"/>
  </p:notesMasterIdLst>
  <p:sldIdLst>
    <p:sldId id="283" r:id="rId5"/>
    <p:sldId id="328" r:id="rId6"/>
    <p:sldId id="329" r:id="rId7"/>
    <p:sldId id="330" r:id="rId8"/>
    <p:sldId id="331" r:id="rId9"/>
    <p:sldId id="301" r:id="rId10"/>
    <p:sldId id="303" r:id="rId11"/>
    <p:sldId id="332" r:id="rId12"/>
    <p:sldId id="333" r:id="rId13"/>
    <p:sldId id="293" r:id="rId14"/>
    <p:sldId id="292" r:id="rId15"/>
    <p:sldId id="335" r:id="rId16"/>
    <p:sldId id="343" r:id="rId17"/>
    <p:sldId id="336" r:id="rId18"/>
    <p:sldId id="344" r:id="rId19"/>
    <p:sldId id="345" r:id="rId20"/>
    <p:sldId id="346" r:id="rId21"/>
    <p:sldId id="347" r:id="rId22"/>
    <p:sldId id="352" r:id="rId23"/>
    <p:sldId id="353" r:id="rId24"/>
    <p:sldId id="354" r:id="rId25"/>
    <p:sldId id="358" r:id="rId26"/>
    <p:sldId id="296" r:id="rId27"/>
    <p:sldId id="299" r:id="rId28"/>
    <p:sldId id="297" r:id="rId29"/>
    <p:sldId id="298" r:id="rId30"/>
    <p:sldId id="304" r:id="rId31"/>
    <p:sldId id="289" r:id="rId32"/>
    <p:sldId id="305" r:id="rId33"/>
    <p:sldId id="327" r:id="rId34"/>
    <p:sldId id="318" r:id="rId35"/>
    <p:sldId id="338" r:id="rId36"/>
    <p:sldId id="324" r:id="rId37"/>
    <p:sldId id="316" r:id="rId38"/>
    <p:sldId id="314" r:id="rId39"/>
    <p:sldId id="356" r:id="rId40"/>
    <p:sldId id="291" r:id="rId41"/>
    <p:sldId id="355" r:id="rId42"/>
    <p:sldId id="309" r:id="rId43"/>
    <p:sldId id="310" r:id="rId44"/>
    <p:sldId id="311" r:id="rId45"/>
    <p:sldId id="312" r:id="rId46"/>
    <p:sldId id="307" r:id="rId47"/>
    <p:sldId id="321" r:id="rId48"/>
    <p:sldId id="357" r:id="rId49"/>
    <p:sldId id="359" r:id="rId50"/>
    <p:sldId id="360" r:id="rId51"/>
    <p:sldId id="361" r:id="rId52"/>
    <p:sldId id="322" r:id="rId53"/>
    <p:sldId id="326" r:id="rId54"/>
    <p:sldId id="323" r:id="rId55"/>
    <p:sldId id="325" r:id="rId56"/>
    <p:sldId id="286" r:id="rId5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6791C"/>
    <a:srgbClr val="FFFFFF"/>
    <a:srgbClr val="F57B20"/>
    <a:srgbClr val="F57A1E"/>
    <a:srgbClr val="013F5E"/>
    <a:srgbClr val="003959"/>
    <a:srgbClr val="ED1556"/>
    <a:srgbClr val="003F5D"/>
    <a:srgbClr val="1C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31" autoAdjust="0"/>
  </p:normalViewPr>
  <p:slideViewPr>
    <p:cSldViewPr snapToGrid="0">
      <p:cViewPr varScale="1">
        <p:scale>
          <a:sx n="87" d="100"/>
          <a:sy n="87" d="100"/>
        </p:scale>
        <p:origin x="-1656" y="-82"/>
      </p:cViewPr>
      <p:guideLst>
        <p:guide orient="horz" pos="2160"/>
        <p:guide pos="3840"/>
      </p:guideLst>
    </p:cSldViewPr>
  </p:slid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12/03/2016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11</a:t>
            </a:fld>
            <a:endParaRPr lang="en-GB"/>
          </a:p>
        </p:txBody>
      </p:sp>
    </p:spTree>
    <p:extLst>
      <p:ext uri="{BB962C8B-B14F-4D97-AF65-F5344CB8AC3E}">
        <p14:creationId xmlns:p14="http://schemas.microsoft.com/office/powerpoint/2010/main" val="297985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Project,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2862322"/>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and must be included in any slide packs distributed or printed.</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8488" y="5966378"/>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109415" y="6289305"/>
            <a:ext cx="5711820"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GÉANT  on behalf of the AARC project.</a:t>
            </a:r>
          </a:p>
          <a:p>
            <a:pPr algn="ct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 under Grant Agreement No. 653965 (AARC).</a:t>
            </a:r>
            <a:endParaRPr lang="en-GB" sz="600" dirty="0">
              <a:solidFill>
                <a:schemeClr val="bg1"/>
              </a:solidFill>
            </a:endParaRPr>
          </a:p>
        </p:txBody>
      </p:sp>
      <p:sp>
        <p:nvSpPr>
          <p:cNvPr id="11" name="TextBox 10"/>
          <p:cNvSpPr txBox="1"/>
          <p:nvPr userDrawn="1"/>
        </p:nvSpPr>
        <p:spPr>
          <a:xfrm>
            <a:off x="5273469" y="5591160"/>
            <a:ext cx="1383712" cy="246221"/>
          </a:xfrm>
          <a:prstGeom prst="rect">
            <a:avLst/>
          </a:prstGeom>
          <a:noFill/>
        </p:spPr>
        <p:txBody>
          <a:bodyPr wrap="none" rtlCol="0">
            <a:spAutoFit/>
          </a:bodyPr>
          <a:lstStyle/>
          <a:p>
            <a:r>
              <a:rPr lang="en-GB" sz="1000" dirty="0" smtClean="0">
                <a:solidFill>
                  <a:schemeClr val="bg1"/>
                </a:solidFill>
              </a:rPr>
              <a:t>https://aarc-project.eu</a:t>
            </a:r>
            <a:endParaRPr lang="en-GB" sz="1000" dirty="0">
              <a:solidFill>
                <a:schemeClr val="bg1"/>
              </a:solidFill>
            </a:endParaRPr>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623392" y="1341438"/>
            <a:ext cx="11233248" cy="4784400"/>
          </a:xfrm>
          <a:prstGeom prst="rect">
            <a:avLst/>
          </a:prstGeo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a:xfrm>
            <a:off x="1583499" y="6453337"/>
            <a:ext cx="9025003" cy="365125"/>
          </a:xfrm>
          <a:prstGeom prst="rect">
            <a:avLst/>
          </a:prstGeom>
        </p:spPr>
        <p:txBody>
          <a:bodyPr/>
          <a:lstStyle/>
          <a:p>
            <a:r>
              <a:rPr lang="en-US" smtClean="0"/>
              <a:t>Evolving the EGI Trust Fabric - Bari 2015</a:t>
            </a:r>
            <a:endParaRPr lang="en-GB" dirty="0"/>
          </a:p>
        </p:txBody>
      </p:sp>
    </p:spTree>
    <p:extLst>
      <p:ext uri="{BB962C8B-B14F-4D97-AF65-F5344CB8AC3E}">
        <p14:creationId xmlns:p14="http://schemas.microsoft.com/office/powerpoint/2010/main" val="32289661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400" y="6481610"/>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https://aarc-project.eu</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4" r:id="rId13"/>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wm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gif"/><Relationship Id="rId2" Type="http://schemas.openxmlformats.org/officeDocument/2006/relationships/image" Target="../media/image9.png"/><Relationship Id="rId16"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w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d.incommon.org/metadata/contactType/security" TargetMode="External"/><Relationship Id="rId2" Type="http://schemas.openxmlformats.org/officeDocument/2006/relationships/hyperlink" Target="http://id.incommon.org/metada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gif"/></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rcauth.eu/"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dirty="0" smtClean="0"/>
              <a:t>David </a:t>
            </a:r>
            <a:r>
              <a:rPr lang="en-GB" dirty="0" err="1" smtClean="0"/>
              <a:t>Groep</a:t>
            </a:r>
            <a:endParaRPr lang="en-GB" dirty="0"/>
          </a:p>
        </p:txBody>
      </p:sp>
      <p:sp>
        <p:nvSpPr>
          <p:cNvPr id="3" name="Text Placeholder 2"/>
          <p:cNvSpPr>
            <a:spLocks noGrp="1"/>
          </p:cNvSpPr>
          <p:nvPr>
            <p:ph type="body" sz="quarter" idx="12"/>
          </p:nvPr>
        </p:nvSpPr>
        <p:spPr/>
        <p:txBody>
          <a:bodyPr/>
          <a:lstStyle/>
          <a:p>
            <a:r>
              <a:rPr lang="en-GB" dirty="0" err="1" smtClean="0"/>
              <a:t>APgridPMA</a:t>
            </a:r>
            <a:r>
              <a:rPr lang="en-GB" dirty="0" smtClean="0"/>
              <a:t> 2016 Taipei meeting</a:t>
            </a:r>
            <a:endParaRPr lang="en-GB" dirty="0"/>
          </a:p>
        </p:txBody>
      </p:sp>
      <p:sp>
        <p:nvSpPr>
          <p:cNvPr id="4" name="Text Placeholder 3"/>
          <p:cNvSpPr>
            <a:spLocks noGrp="1"/>
          </p:cNvSpPr>
          <p:nvPr>
            <p:ph type="body" sz="quarter" idx="17"/>
          </p:nvPr>
        </p:nvSpPr>
        <p:spPr/>
        <p:txBody>
          <a:bodyPr>
            <a:normAutofit/>
          </a:bodyPr>
          <a:lstStyle/>
          <a:p>
            <a:r>
              <a:rPr lang="en-GB" dirty="0" smtClean="0"/>
              <a:t>The Research and Collaboration Authentication Service CA</a:t>
            </a:r>
            <a:endParaRPr lang="en-GB" dirty="0"/>
          </a:p>
        </p:txBody>
      </p:sp>
      <p:sp>
        <p:nvSpPr>
          <p:cNvPr id="5" name="Text Placeholder 4"/>
          <p:cNvSpPr>
            <a:spLocks noGrp="1"/>
          </p:cNvSpPr>
          <p:nvPr>
            <p:ph type="body" sz="quarter" idx="14"/>
          </p:nvPr>
        </p:nvSpPr>
        <p:spPr/>
        <p:txBody>
          <a:bodyPr/>
          <a:lstStyle/>
          <a:p>
            <a:r>
              <a:rPr lang="en-GB" dirty="0" smtClean="0"/>
              <a:t>The AARC ‘</a:t>
            </a:r>
            <a:r>
              <a:rPr lang="en-GB" dirty="0" err="1" smtClean="0"/>
              <a:t>CILogon</a:t>
            </a:r>
            <a:r>
              <a:rPr lang="en-GB" dirty="0" smtClean="0"/>
              <a:t>-like’ Pilot</a:t>
            </a:r>
            <a:endParaRPr lang="en-GB" dirty="0"/>
          </a:p>
        </p:txBody>
      </p:sp>
      <p:sp>
        <p:nvSpPr>
          <p:cNvPr id="6" name="Text Placeholder 5"/>
          <p:cNvSpPr>
            <a:spLocks noGrp="1"/>
          </p:cNvSpPr>
          <p:nvPr>
            <p:ph type="body" sz="quarter" idx="18"/>
          </p:nvPr>
        </p:nvSpPr>
        <p:spPr/>
        <p:txBody>
          <a:bodyPr/>
          <a:lstStyle/>
          <a:p>
            <a:r>
              <a:rPr lang="en-GB" dirty="0" smtClean="0"/>
              <a:t>14 March 2016</a:t>
            </a:r>
            <a:endParaRPr lang="en-GB" dirty="0"/>
          </a:p>
        </p:txBody>
      </p:sp>
      <p:sp>
        <p:nvSpPr>
          <p:cNvPr id="7" name="Text Placeholder 6"/>
          <p:cNvSpPr>
            <a:spLocks noGrp="1"/>
          </p:cNvSpPr>
          <p:nvPr>
            <p:ph type="body" sz="quarter" idx="19"/>
          </p:nvPr>
        </p:nvSpPr>
        <p:spPr/>
        <p:txBody>
          <a:bodyPr>
            <a:normAutofit/>
          </a:bodyPr>
          <a:lstStyle/>
          <a:p>
            <a:r>
              <a:rPr lang="en-GB" dirty="0" smtClean="0"/>
              <a:t>AARC NA3 Activity Lead</a:t>
            </a:r>
            <a:endParaRPr lang="en-GB" dirty="0"/>
          </a:p>
        </p:txBody>
      </p:sp>
      <p:sp>
        <p:nvSpPr>
          <p:cNvPr id="8" name="Text Placeholder 7"/>
          <p:cNvSpPr>
            <a:spLocks noGrp="1"/>
          </p:cNvSpPr>
          <p:nvPr>
            <p:ph type="body" sz="quarter" idx="20"/>
          </p:nvPr>
        </p:nvSpPr>
        <p:spPr/>
        <p:txBody>
          <a:bodyPr>
            <a:normAutofit/>
          </a:bodyPr>
          <a:lstStyle/>
          <a:p>
            <a:r>
              <a:rPr lang="en-GB" dirty="0" smtClean="0"/>
              <a:t>Nikhef, Physics Data Processing Group</a:t>
            </a:r>
            <a:endParaRPr lang="en-GB" dirty="0"/>
          </a:p>
        </p:txBody>
      </p:sp>
      <p:pic>
        <p:nvPicPr>
          <p:cNvPr id="1026" name="Picture 2" descr="H:\Home\davidg\Nikhef\AdminFormalities\Logo2014\nikhef-logo-final\logo-nikhef-2015-compact.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810" y="4620547"/>
            <a:ext cx="855006" cy="37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5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pPr lvl="0"/>
            <a:r>
              <a:rPr lang="en-US" dirty="0"/>
              <a:t>AARC </a:t>
            </a:r>
            <a:r>
              <a:rPr lang="en-US" dirty="0" smtClean="0"/>
              <a:t>Vision and </a:t>
            </a:r>
            <a:r>
              <a:rPr lang="en-US" dirty="0"/>
              <a:t>Objectives </a:t>
            </a:r>
            <a:br>
              <a:rPr lang="en-US" dirty="0"/>
            </a:br>
            <a:endParaRPr lang="en-GB" dirty="0"/>
          </a:p>
        </p:txBody>
      </p:sp>
      <p:sp>
        <p:nvSpPr>
          <p:cNvPr id="15" name="Rectangle 14"/>
          <p:cNvSpPr/>
          <p:nvPr/>
        </p:nvSpPr>
        <p:spPr>
          <a:xfrm>
            <a:off x="1976948" y="1513259"/>
            <a:ext cx="3319945" cy="1107996"/>
          </a:xfrm>
          <a:prstGeom prst="rect">
            <a:avLst/>
          </a:prstGeom>
          <a:solidFill>
            <a:srgbClr val="FF6600"/>
          </a:solidFill>
          <a:ln>
            <a:solidFill>
              <a:schemeClr val="tx2">
                <a:lumMod val="75000"/>
              </a:schemeClr>
            </a:solidFill>
          </a:ln>
        </p:spPr>
        <p:txBody>
          <a:bodyPr wrap="square">
            <a:spAutoFit/>
          </a:bodyPr>
          <a:lstStyle/>
          <a:p>
            <a:pPr algn="ctr" eaLnBrk="0" hangingPunct="0">
              <a:defRPr/>
            </a:pPr>
            <a:r>
              <a:rPr lang="en-US" sz="2200" dirty="0" smtClean="0">
                <a:cs typeface="Gill Sans"/>
              </a:rPr>
              <a:t>Improve federated access by addressing current challenges</a:t>
            </a:r>
            <a:endParaRPr lang="en-US" sz="2200" dirty="0">
              <a:cs typeface="Gill Sans"/>
            </a:endParaRPr>
          </a:p>
        </p:txBody>
      </p:sp>
      <p:sp>
        <p:nvSpPr>
          <p:cNvPr id="16" name="Rectangle 15"/>
          <p:cNvSpPr/>
          <p:nvPr/>
        </p:nvSpPr>
        <p:spPr>
          <a:xfrm>
            <a:off x="1964249" y="4552544"/>
            <a:ext cx="3345344" cy="1107996"/>
          </a:xfrm>
          <a:prstGeom prst="rect">
            <a:avLst/>
          </a:prstGeom>
          <a:solidFill>
            <a:srgbClr val="FF6600"/>
          </a:solidFill>
          <a:ln>
            <a:solidFill>
              <a:schemeClr val="tx2">
                <a:lumMod val="75000"/>
              </a:schemeClr>
            </a:solidFill>
          </a:ln>
        </p:spPr>
        <p:txBody>
          <a:bodyPr wrap="square">
            <a:spAutoFit/>
          </a:bodyPr>
          <a:lstStyle/>
          <a:p>
            <a:pPr algn="ctr" eaLnBrk="0" hangingPunct="0"/>
            <a:r>
              <a:rPr lang="en-US" sz="2200" dirty="0" err="1" smtClean="0">
                <a:solidFill>
                  <a:srgbClr val="000000"/>
                </a:solidFill>
                <a:cs typeface="Gill Sans"/>
              </a:rPr>
              <a:t>Harmonise</a:t>
            </a:r>
            <a:r>
              <a:rPr lang="en-US" sz="2200" dirty="0" smtClean="0">
                <a:solidFill>
                  <a:srgbClr val="000000"/>
                </a:solidFill>
                <a:cs typeface="Gill Sans"/>
              </a:rPr>
              <a:t> policies among e-Infrastructures to ease service delivery</a:t>
            </a:r>
            <a:endParaRPr lang="en-US" sz="2200" dirty="0">
              <a:solidFill>
                <a:srgbClr val="000000"/>
              </a:solidFill>
              <a:cs typeface="Gill Sans"/>
            </a:endParaRPr>
          </a:p>
        </p:txBody>
      </p:sp>
      <p:sp>
        <p:nvSpPr>
          <p:cNvPr id="17" name="Freeform 16"/>
          <p:cNvSpPr/>
          <p:nvPr/>
        </p:nvSpPr>
        <p:spPr>
          <a:xfrm>
            <a:off x="2002348" y="2895600"/>
            <a:ext cx="7124700" cy="1308100"/>
          </a:xfrm>
          <a:custGeom>
            <a:avLst/>
            <a:gdLst>
              <a:gd name="connsiteX0" fmla="*/ 0 w 3795662"/>
              <a:gd name="connsiteY0" fmla="*/ 0 h 2277397"/>
              <a:gd name="connsiteX1" fmla="*/ 3795662 w 3795662"/>
              <a:gd name="connsiteY1" fmla="*/ 0 h 2277397"/>
              <a:gd name="connsiteX2" fmla="*/ 3795662 w 3795662"/>
              <a:gd name="connsiteY2" fmla="*/ 2277397 h 2277397"/>
              <a:gd name="connsiteX3" fmla="*/ 0 w 3795662"/>
              <a:gd name="connsiteY3" fmla="*/ 2277397 h 2277397"/>
              <a:gd name="connsiteX4" fmla="*/ 0 w 3795662"/>
              <a:gd name="connsiteY4" fmla="*/ 0 h 22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662" h="2277397">
                <a:moveTo>
                  <a:pt x="0" y="0"/>
                </a:moveTo>
                <a:lnTo>
                  <a:pt x="3795662" y="0"/>
                </a:lnTo>
                <a:lnTo>
                  <a:pt x="3795662" y="2277397"/>
                </a:lnTo>
                <a:lnTo>
                  <a:pt x="0" y="2277397"/>
                </a:lnTo>
                <a:lnTo>
                  <a:pt x="0" y="0"/>
                </a:lnTo>
                <a:close/>
              </a:path>
            </a:pathLst>
          </a:custGeom>
          <a:solidFill>
            <a:srgbClr val="004461"/>
          </a:solidFill>
          <a:ln>
            <a:solidFill>
              <a:schemeClr val="tx1"/>
            </a:solidFill>
          </a:ln>
          <a:effectLst>
            <a:outerShdw blurRad="40000" dist="23000" dir="5400000" rotWithShape="0">
              <a:srgbClr val="000000">
                <a:alpha val="35000"/>
              </a:srgbClr>
            </a:outerShdw>
          </a:effectLst>
        </p:spPr>
        <p:txBody>
          <a:bodyPr spcFirstLastPara="0" vert="horz" wrap="square" lIns="68580" tIns="68580" rIns="68580" bIns="68580" numCol="1" spcCol="1270" anchor="t" anchorCtr="0">
            <a:noAutofit/>
          </a:bodyPr>
          <a:lstStyle/>
          <a:p>
            <a:pPr lvl="1" algn="ctr">
              <a:spcBef>
                <a:spcPct val="20000"/>
              </a:spcBef>
            </a:pPr>
            <a:r>
              <a:rPr lang="en-US" sz="2200" dirty="0" smtClean="0">
                <a:solidFill>
                  <a:schemeClr val="bg1"/>
                </a:solidFill>
                <a:cs typeface="Gill Sans Light"/>
              </a:rPr>
              <a:t>Avoid the creation of project-specific AAIs by enabling researchers to use their existing credentials to access different resources </a:t>
            </a:r>
          </a:p>
          <a:p>
            <a:pPr lvl="1" algn="ctr">
              <a:spcBef>
                <a:spcPct val="20000"/>
              </a:spcBef>
            </a:pPr>
            <a:endParaRPr lang="en-US" sz="2200" dirty="0" smtClean="0">
              <a:solidFill>
                <a:schemeClr val="bg1"/>
              </a:solidFill>
              <a:latin typeface="Gill Sans Light"/>
              <a:cs typeface="Gill Sans Light"/>
            </a:endParaRPr>
          </a:p>
          <a:p>
            <a:pPr marL="0" marR="0" lvl="1" algn="l" defTabSz="622300" rtl="0" eaLnBrk="1" fontAlgn="auto" latinLnBrk="0" hangingPunct="1">
              <a:lnSpc>
                <a:spcPct val="90000"/>
              </a:lnSpc>
              <a:spcBef>
                <a:spcPct val="0"/>
              </a:spcBef>
              <a:spcAft>
                <a:spcPts val="300"/>
              </a:spcAft>
              <a:buClrTx/>
              <a:buSzTx/>
              <a:tabLst/>
              <a:defRPr/>
            </a:pPr>
            <a:r>
              <a:rPr kumimoji="0" lang="en-GB" sz="2200" b="0" i="0" u="none" strike="noStrike" kern="1200" cap="none" spc="0" normalizeH="0" baseline="0" noProof="0" dirty="0" smtClean="0">
                <a:ln>
                  <a:noFill/>
                </a:ln>
                <a:solidFill>
                  <a:srgbClr val="FFFFFF"/>
                </a:solidFill>
                <a:effectLst/>
                <a:uLnTx/>
                <a:uFillTx/>
                <a:latin typeface="Gill Sans Light"/>
                <a:ea typeface="+mn-ea"/>
                <a:cs typeface="+mn-cs"/>
              </a:rPr>
              <a:t> </a:t>
            </a:r>
          </a:p>
        </p:txBody>
      </p:sp>
      <p:sp>
        <p:nvSpPr>
          <p:cNvPr id="18" name="Rectangle 17"/>
          <p:cNvSpPr/>
          <p:nvPr/>
        </p:nvSpPr>
        <p:spPr>
          <a:xfrm>
            <a:off x="5701608" y="4572095"/>
            <a:ext cx="3501640" cy="1107996"/>
          </a:xfrm>
          <a:prstGeom prst="rect">
            <a:avLst/>
          </a:prstGeom>
          <a:solidFill>
            <a:srgbClr val="FF6600"/>
          </a:solidFill>
          <a:ln>
            <a:solidFill>
              <a:schemeClr val="tx2">
                <a:lumMod val="75000"/>
              </a:schemeClr>
            </a:solidFill>
          </a:ln>
        </p:spPr>
        <p:txBody>
          <a:bodyPr wrap="square">
            <a:spAutoFit/>
          </a:bodyPr>
          <a:lstStyle/>
          <a:p>
            <a:pPr algn="ctr" eaLnBrk="0" hangingPunct="0"/>
            <a:r>
              <a:rPr lang="en-US" sz="2200" dirty="0" smtClean="0">
                <a:solidFill>
                  <a:srgbClr val="000000"/>
                </a:solidFill>
                <a:cs typeface="Gill Sans"/>
              </a:rPr>
              <a:t>Define a training package for institutions and services to support federated access</a:t>
            </a:r>
            <a:endParaRPr lang="en-US" sz="2200" dirty="0">
              <a:solidFill>
                <a:srgbClr val="000000"/>
              </a:solidFill>
              <a:cs typeface="Gill Sans"/>
            </a:endParaRPr>
          </a:p>
        </p:txBody>
      </p:sp>
      <p:sp>
        <p:nvSpPr>
          <p:cNvPr id="19" name="Rectangle 18"/>
          <p:cNvSpPr/>
          <p:nvPr/>
        </p:nvSpPr>
        <p:spPr>
          <a:xfrm>
            <a:off x="5653782" y="1527391"/>
            <a:ext cx="3422465" cy="1107996"/>
          </a:xfrm>
          <a:prstGeom prst="rect">
            <a:avLst/>
          </a:prstGeom>
          <a:solidFill>
            <a:srgbClr val="FF6600"/>
          </a:solidFill>
          <a:ln>
            <a:solidFill>
              <a:schemeClr val="tx2">
                <a:lumMod val="75000"/>
              </a:schemeClr>
            </a:solidFill>
          </a:ln>
        </p:spPr>
        <p:txBody>
          <a:bodyPr wrap="square">
            <a:spAutoFit/>
          </a:bodyPr>
          <a:lstStyle/>
          <a:p>
            <a:pPr algn="ctr" eaLnBrk="0" hangingPunct="0"/>
            <a:r>
              <a:rPr lang="en-US" sz="2200" dirty="0" smtClean="0">
                <a:solidFill>
                  <a:srgbClr val="000000"/>
                </a:solidFill>
                <a:cs typeface="Gill Sans"/>
              </a:rPr>
              <a:t>Integrate existing R&amp;E AAIs to create a highway for identities</a:t>
            </a:r>
          </a:p>
        </p:txBody>
      </p:sp>
    </p:spTree>
    <p:extLst>
      <p:ext uri="{BB962C8B-B14F-4D97-AF65-F5344CB8AC3E}">
        <p14:creationId xmlns:p14="http://schemas.microsoft.com/office/powerpoint/2010/main" val="238829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a:xfrm>
            <a:off x="455646" y="74649"/>
            <a:ext cx="9612087" cy="1004851"/>
          </a:xfrm>
        </p:spPr>
        <p:txBody>
          <a:bodyPr/>
          <a:lstStyle/>
          <a:p>
            <a:r>
              <a:rPr lang="en-US" dirty="0" smtClean="0"/>
              <a:t>Some AARC Facts</a:t>
            </a:r>
            <a:endParaRPr lang="en-US" dirty="0"/>
          </a:p>
        </p:txBody>
      </p:sp>
      <p:sp>
        <p:nvSpPr>
          <p:cNvPr id="5" name="Content Placeholder 8"/>
          <p:cNvSpPr txBox="1">
            <a:spLocks/>
          </p:cNvSpPr>
          <p:nvPr/>
        </p:nvSpPr>
        <p:spPr>
          <a:xfrm>
            <a:off x="875842" y="3500074"/>
            <a:ext cx="5283657" cy="2672125"/>
          </a:xfrm>
          <a:prstGeom prst="rect">
            <a:avLst/>
          </a:prstGeom>
          <a:ln w="28575"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14400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a:spcBef>
                <a:spcPts val="300"/>
              </a:spcBef>
              <a:spcAft>
                <a:spcPts val="600"/>
              </a:spcAft>
            </a:pPr>
            <a:r>
              <a:rPr lang="en-GB" sz="2800" dirty="0" smtClean="0">
                <a:solidFill>
                  <a:schemeClr val="accent5">
                    <a:lumMod val="50000"/>
                  </a:schemeClr>
                </a:solidFill>
                <a:cs typeface="Gill Sans"/>
              </a:rPr>
              <a:t>Two-year EC-funded project </a:t>
            </a:r>
          </a:p>
          <a:p>
            <a:pPr>
              <a:spcBef>
                <a:spcPts val="300"/>
              </a:spcBef>
              <a:spcAft>
                <a:spcPts val="600"/>
              </a:spcAft>
            </a:pPr>
            <a:r>
              <a:rPr lang="en-GB" sz="2800" dirty="0" smtClean="0">
                <a:solidFill>
                  <a:schemeClr val="accent5">
                    <a:lumMod val="50000"/>
                  </a:schemeClr>
                </a:solidFill>
                <a:cs typeface="Gill Sans"/>
              </a:rPr>
              <a:t>20 partners </a:t>
            </a:r>
          </a:p>
          <a:p>
            <a:pPr lvl="1">
              <a:spcBef>
                <a:spcPts val="300"/>
              </a:spcBef>
              <a:spcAft>
                <a:spcPts val="600"/>
              </a:spcAft>
            </a:pPr>
            <a:r>
              <a:rPr lang="en-GB" sz="2800" dirty="0" smtClean="0">
                <a:solidFill>
                  <a:schemeClr val="accent5">
                    <a:lumMod val="50000"/>
                  </a:schemeClr>
                </a:solidFill>
                <a:cs typeface="Gill Sans"/>
              </a:rPr>
              <a:t>NRENs, e-Infrastructure providers and Libraries as equal partners</a:t>
            </a:r>
          </a:p>
          <a:p>
            <a:pPr>
              <a:spcBef>
                <a:spcPts val="300"/>
              </a:spcBef>
              <a:spcAft>
                <a:spcPts val="600"/>
              </a:spcAft>
            </a:pPr>
            <a:r>
              <a:rPr lang="en-GB" sz="2800" dirty="0" smtClean="0">
                <a:solidFill>
                  <a:schemeClr val="accent5">
                    <a:lumMod val="50000"/>
                  </a:schemeClr>
                </a:solidFill>
                <a:cs typeface="Gill Sans"/>
              </a:rPr>
              <a:t>About 3M euro budget </a:t>
            </a:r>
          </a:p>
          <a:p>
            <a:pPr>
              <a:spcBef>
                <a:spcPts val="300"/>
              </a:spcBef>
              <a:spcAft>
                <a:spcPts val="600"/>
              </a:spcAft>
            </a:pPr>
            <a:r>
              <a:rPr lang="en-GB" sz="2800" dirty="0" smtClean="0">
                <a:solidFill>
                  <a:schemeClr val="accent5">
                    <a:lumMod val="50000"/>
                  </a:schemeClr>
                </a:solidFill>
                <a:cs typeface="Gill Sans"/>
              </a:rPr>
              <a:t>Starting date 1st May, 2015 </a:t>
            </a:r>
          </a:p>
          <a:p>
            <a:pPr>
              <a:spcBef>
                <a:spcPts val="300"/>
              </a:spcBef>
              <a:spcAft>
                <a:spcPts val="600"/>
              </a:spcAft>
            </a:pPr>
            <a:r>
              <a:rPr lang="en-GB" sz="2800" dirty="0" smtClean="0">
                <a:solidFill>
                  <a:schemeClr val="accent5">
                    <a:lumMod val="50000"/>
                  </a:schemeClr>
                </a:solidFill>
                <a:cs typeface="Gill Sans"/>
              </a:rPr>
              <a:t>https://</a:t>
            </a:r>
            <a:r>
              <a:rPr lang="en-GB" sz="2800" dirty="0" err="1" smtClean="0">
                <a:solidFill>
                  <a:schemeClr val="accent5">
                    <a:lumMod val="50000"/>
                  </a:schemeClr>
                </a:solidFill>
                <a:cs typeface="Gill Sans"/>
              </a:rPr>
              <a:t>aarc-project.eu</a:t>
            </a:r>
            <a:r>
              <a:rPr lang="en-GB" sz="2800" dirty="0" smtClean="0">
                <a:solidFill>
                  <a:schemeClr val="accent5">
                    <a:lumMod val="50000"/>
                  </a:schemeClr>
                </a:solidFill>
                <a:cs typeface="Gill Sans"/>
              </a:rPr>
              <a:t>/</a:t>
            </a:r>
          </a:p>
          <a:p>
            <a:endParaRPr lang="en-GB" dirty="0"/>
          </a:p>
        </p:txBody>
      </p:sp>
      <p:sp>
        <p:nvSpPr>
          <p:cNvPr id="6" name="TextBox 5"/>
          <p:cNvSpPr txBox="1"/>
          <p:nvPr/>
        </p:nvSpPr>
        <p:spPr>
          <a:xfrm>
            <a:off x="872118" y="1522116"/>
            <a:ext cx="5287382" cy="954107"/>
          </a:xfrm>
          <a:prstGeom prst="rect">
            <a:avLst/>
          </a:prstGeom>
          <a:noFill/>
          <a:ln>
            <a:solidFill>
              <a:srgbClr val="1C4161"/>
            </a:solidFill>
          </a:ln>
        </p:spPr>
        <p:txBody>
          <a:bodyPr wrap="square" rtlCol="0">
            <a:spAutoFit/>
          </a:bodyPr>
          <a:lstStyle/>
          <a:p>
            <a:pPr algn="ctr"/>
            <a:r>
              <a:rPr lang="en-GB" sz="2800" b="1" dirty="0">
                <a:solidFill>
                  <a:schemeClr val="accent5">
                    <a:lumMod val="50000"/>
                  </a:schemeClr>
                </a:solidFill>
                <a:ea typeface="Verdana" panose="020B0604030504040204" pitchFamily="34" charset="0"/>
                <a:cs typeface="Gill Sans"/>
              </a:rPr>
              <a:t>Authentication and Authorisation </a:t>
            </a:r>
            <a:r>
              <a:rPr lang="en-GB" sz="2800" b="1" dirty="0" smtClean="0">
                <a:solidFill>
                  <a:schemeClr val="accent5">
                    <a:lumMod val="50000"/>
                  </a:schemeClr>
                </a:solidFill>
                <a:ea typeface="Verdana" panose="020B0604030504040204" pitchFamily="34" charset="0"/>
                <a:cs typeface="Gill Sans"/>
              </a:rPr>
              <a:t/>
            </a:r>
            <a:br>
              <a:rPr lang="en-GB" sz="2800" b="1" dirty="0" smtClean="0">
                <a:solidFill>
                  <a:schemeClr val="accent5">
                    <a:lumMod val="50000"/>
                  </a:schemeClr>
                </a:solidFill>
                <a:ea typeface="Verdana" panose="020B0604030504040204" pitchFamily="34" charset="0"/>
                <a:cs typeface="Gill Sans"/>
              </a:rPr>
            </a:br>
            <a:r>
              <a:rPr lang="en-GB" sz="2800" b="1" dirty="0" smtClean="0">
                <a:solidFill>
                  <a:schemeClr val="accent5">
                    <a:lumMod val="50000"/>
                  </a:schemeClr>
                </a:solidFill>
                <a:ea typeface="Verdana" panose="020B0604030504040204" pitchFamily="34" charset="0"/>
                <a:cs typeface="Gill Sans"/>
              </a:rPr>
              <a:t>for </a:t>
            </a:r>
            <a:r>
              <a:rPr lang="en-GB" sz="2800" b="1" dirty="0">
                <a:solidFill>
                  <a:schemeClr val="accent5">
                    <a:lumMod val="50000"/>
                  </a:schemeClr>
                </a:solidFill>
                <a:ea typeface="Verdana" panose="020B0604030504040204" pitchFamily="34" charset="0"/>
                <a:cs typeface="Gill Sans"/>
              </a:rPr>
              <a:t>Research and Collaboration</a:t>
            </a:r>
            <a:endParaRPr lang="en-US" sz="2800" b="1" dirty="0">
              <a:solidFill>
                <a:schemeClr val="accent5">
                  <a:lumMod val="50000"/>
                </a:schemeClr>
              </a:solidFill>
              <a:cs typeface="Gill Sans"/>
            </a:endParaRPr>
          </a:p>
        </p:txBody>
      </p:sp>
      <p:sp>
        <p:nvSpPr>
          <p:cNvPr id="7" name="Chevron 6"/>
          <p:cNvSpPr/>
          <p:nvPr/>
        </p:nvSpPr>
        <p:spPr>
          <a:xfrm rot="5400000">
            <a:off x="2957881" y="2865036"/>
            <a:ext cx="856443" cy="265828"/>
          </a:xfrm>
          <a:prstGeom prst="chevron">
            <a:avLst/>
          </a:prstGeom>
          <a:ln>
            <a:solidFill>
              <a:schemeClr val="accent5">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8144">
            <a:off x="6527801" y="2036197"/>
            <a:ext cx="5008333" cy="3730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400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hindering the adoption of FedAuth</a:t>
            </a:r>
            <a:endParaRPr lang="en-US" dirty="0"/>
          </a:p>
        </p:txBody>
      </p:sp>
      <p:sp>
        <p:nvSpPr>
          <p:cNvPr id="3" name="Content Placeholder 2"/>
          <p:cNvSpPr>
            <a:spLocks noGrp="1"/>
          </p:cNvSpPr>
          <p:nvPr>
            <p:ph sz="half" idx="2"/>
          </p:nvPr>
        </p:nvSpPr>
        <p:spPr>
          <a:xfrm>
            <a:off x="623392" y="1341438"/>
            <a:ext cx="11425269" cy="4784400"/>
          </a:xfrm>
        </p:spPr>
        <p:txBody>
          <a:bodyPr/>
          <a:lstStyle/>
          <a:p>
            <a:pPr marL="0" indent="0">
              <a:buNone/>
            </a:pPr>
            <a:endParaRPr lang="en-US" b="1" dirty="0" smtClean="0">
              <a:solidFill>
                <a:srgbClr val="003F5E"/>
              </a:solidFill>
            </a:endParaRPr>
          </a:p>
          <a:p>
            <a:pPr marL="0" indent="0">
              <a:buNone/>
            </a:pPr>
            <a:r>
              <a:rPr lang="en-US" b="1" dirty="0" smtClean="0">
                <a:solidFill>
                  <a:srgbClr val="003F5E"/>
                </a:solidFill>
              </a:rPr>
              <a:t>Although </a:t>
            </a:r>
            <a:r>
              <a:rPr lang="en-US" b="1" dirty="0">
                <a:solidFill>
                  <a:srgbClr val="003F5E"/>
                </a:solidFill>
              </a:rPr>
              <a:t>many production federations are pretty good, and </a:t>
            </a:r>
            <a:r>
              <a:rPr lang="en-US" b="1" dirty="0" smtClean="0">
                <a:solidFill>
                  <a:srgbClr val="003F5E"/>
                </a:solidFill>
              </a:rPr>
              <a:t>quite </a:t>
            </a:r>
            <a:r>
              <a:rPr lang="en-US" b="1" dirty="0">
                <a:solidFill>
                  <a:srgbClr val="003F5E"/>
                </a:solidFill>
              </a:rPr>
              <a:t>a few IdPs have good processes …</a:t>
            </a:r>
          </a:p>
          <a:p>
            <a:r>
              <a:rPr lang="en-US" dirty="0">
                <a:solidFill>
                  <a:srgbClr val="003F5E"/>
                </a:solidFill>
              </a:rPr>
              <a:t>public documentation, self-assessment and peer-review are missing</a:t>
            </a:r>
          </a:p>
          <a:p>
            <a:r>
              <a:rPr lang="en-US" dirty="0">
                <a:solidFill>
                  <a:srgbClr val="003F5E"/>
                </a:solidFill>
              </a:rPr>
              <a:t>it’s </a:t>
            </a:r>
            <a:r>
              <a:rPr lang="en-US" b="1" dirty="0">
                <a:solidFill>
                  <a:srgbClr val="003F5E"/>
                </a:solidFill>
              </a:rPr>
              <a:t>not consistent </a:t>
            </a:r>
            <a:r>
              <a:rPr lang="en-US" dirty="0">
                <a:solidFill>
                  <a:srgbClr val="003F5E"/>
                </a:solidFill>
              </a:rPr>
              <a:t>across </a:t>
            </a:r>
            <a:r>
              <a:rPr lang="en-US" dirty="0" smtClean="0">
                <a:solidFill>
                  <a:srgbClr val="003F5E"/>
                </a:solidFill>
              </a:rPr>
              <a:t>IdPs</a:t>
            </a:r>
          </a:p>
          <a:p>
            <a:endParaRPr lang="en-US" dirty="0">
              <a:solidFill>
                <a:srgbClr val="003F5E"/>
              </a:solidFill>
            </a:endParaRPr>
          </a:p>
          <a:p>
            <a:pPr marL="0" indent="0">
              <a:buNone/>
            </a:pPr>
            <a:r>
              <a:rPr lang="en-US" b="1" dirty="0" smtClean="0">
                <a:solidFill>
                  <a:srgbClr val="003F5E"/>
                </a:solidFill>
              </a:rPr>
              <a:t>and processes are not designed for collaboration use cases</a:t>
            </a:r>
          </a:p>
          <a:p>
            <a:r>
              <a:rPr lang="en-US" b="1" dirty="0" smtClean="0">
                <a:solidFill>
                  <a:srgbClr val="003F5E"/>
                </a:solidFill>
              </a:rPr>
              <a:t>re-use of identifiers </a:t>
            </a:r>
            <a:r>
              <a:rPr lang="en-US" dirty="0" smtClean="0">
                <a:solidFill>
                  <a:srgbClr val="003F5E"/>
                </a:solidFill>
              </a:rPr>
              <a:t>occurs (also an issue for social IdPs)</a:t>
            </a:r>
          </a:p>
          <a:p>
            <a:r>
              <a:rPr lang="en-US" dirty="0" smtClean="0">
                <a:solidFill>
                  <a:srgbClr val="003F5E"/>
                </a:solidFill>
              </a:rPr>
              <a:t>the identity providers provide no identity … or it’s non-consistent</a:t>
            </a:r>
          </a:p>
          <a:p>
            <a:r>
              <a:rPr lang="en-US" dirty="0" smtClean="0">
                <a:solidFill>
                  <a:srgbClr val="003F5E"/>
                </a:solidFill>
              </a:rPr>
              <a:t>identifiers generated are specific to each SP (defeating brokering)</a:t>
            </a:r>
          </a:p>
          <a:p>
            <a:endParaRPr lang="en-US" dirty="0" smtClean="0">
              <a:solidFill>
                <a:srgbClr val="003F5E"/>
              </a:solidFill>
            </a:endParaRPr>
          </a:p>
          <a:p>
            <a:pPr marL="0" indent="0">
              <a:buNone/>
            </a:pPr>
            <a:r>
              <a:rPr lang="en-US" b="1" dirty="0" smtClean="0">
                <a:solidFill>
                  <a:srgbClr val="003F5E"/>
                </a:solidFill>
              </a:rPr>
              <a:t>and may not provide traceability needed for valuable resources</a:t>
            </a:r>
            <a:endParaRPr lang="en-US" b="1" dirty="0">
              <a:solidFill>
                <a:srgbClr val="003F5E"/>
              </a:solidFill>
            </a:endParaRPr>
          </a:p>
          <a:p>
            <a:r>
              <a:rPr lang="en-US" dirty="0" smtClean="0">
                <a:solidFill>
                  <a:srgbClr val="003F5E"/>
                </a:solidFill>
              </a:rPr>
              <a:t>some allow </a:t>
            </a:r>
            <a:r>
              <a:rPr lang="en-US" b="1" dirty="0" smtClean="0">
                <a:solidFill>
                  <a:srgbClr val="003F5E"/>
                </a:solidFill>
              </a:rPr>
              <a:t>users to change their own data </a:t>
            </a:r>
            <a:r>
              <a:rPr lang="en-US" dirty="0" smtClean="0">
                <a:solidFill>
                  <a:srgbClr val="003F5E"/>
                </a:solidFill>
              </a:rPr>
              <a:t>(including e.g. their email address and all contact data), or do not collaborate in case of issues</a:t>
            </a:r>
            <a:endParaRPr lang="en-US" dirty="0">
              <a:solidFill>
                <a:srgbClr val="003F5E"/>
              </a:solidFill>
            </a:endParaRPr>
          </a:p>
        </p:txBody>
      </p:sp>
    </p:spTree>
    <p:extLst>
      <p:ext uri="{BB962C8B-B14F-4D97-AF65-F5344CB8AC3E}">
        <p14:creationId xmlns:p14="http://schemas.microsoft.com/office/powerpoint/2010/main" val="3171900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many elements are coming together now!</a:t>
            </a:r>
            <a:endParaRPr lang="en-US" dirty="0"/>
          </a:p>
        </p:txBody>
      </p:sp>
      <p:sp>
        <p:nvSpPr>
          <p:cNvPr id="3" name="Content Placeholder 2"/>
          <p:cNvSpPr>
            <a:spLocks noGrp="1"/>
          </p:cNvSpPr>
          <p:nvPr>
            <p:ph sz="half" idx="2"/>
          </p:nvPr>
        </p:nvSpPr>
        <p:spPr>
          <a:xfrm>
            <a:off x="623392" y="1517278"/>
            <a:ext cx="11233248" cy="4784400"/>
          </a:xfrm>
        </p:spPr>
        <p:txBody>
          <a:bodyPr>
            <a:normAutofit lnSpcReduction="10000"/>
          </a:bodyPr>
          <a:lstStyle/>
          <a:p>
            <a:r>
              <a:rPr lang="en-US" dirty="0" smtClean="0"/>
              <a:t>E-Infrastructure &amp; IGTF differentiated assurance profiles: DOGWOOD (IOTA), CEDAR/BIRCH (Classic, MICS)</a:t>
            </a:r>
          </a:p>
          <a:p>
            <a:endParaRPr lang="en-US" dirty="0" smtClean="0"/>
          </a:p>
          <a:p>
            <a:r>
              <a:rPr lang="en-US" dirty="0" smtClean="0"/>
              <a:t>Research communities establishing themselves higher-quality attribute stores</a:t>
            </a:r>
          </a:p>
          <a:p>
            <a:endParaRPr lang="en-US" dirty="0" smtClean="0"/>
          </a:p>
          <a:p>
            <a:r>
              <a:rPr lang="en-US" dirty="0"/>
              <a:t>Attribute release conventions and scalable methodologies like REFEDS </a:t>
            </a:r>
            <a:r>
              <a:rPr lang="en-US" dirty="0" smtClean="0"/>
              <a:t>R&amp;S</a:t>
            </a:r>
          </a:p>
          <a:p>
            <a:endParaRPr lang="en-US" dirty="0" smtClean="0"/>
          </a:p>
          <a:p>
            <a:r>
              <a:rPr lang="en-US" dirty="0" smtClean="0"/>
              <a:t>Higher awareness of multi-actor AAI and ‘VOs’ within the traditional R&amp;E federation world</a:t>
            </a:r>
          </a:p>
          <a:p>
            <a:endParaRPr lang="en-US" dirty="0"/>
          </a:p>
          <a:p>
            <a:r>
              <a:rPr lang="en-US" dirty="0" smtClean="0"/>
              <a:t>Better community management and more structured user communities</a:t>
            </a:r>
          </a:p>
          <a:p>
            <a:pPr marL="0" indent="0">
              <a:buNone/>
            </a:pPr>
            <a:endParaRPr lang="en-US" dirty="0" smtClean="0"/>
          </a:p>
          <a:p>
            <a:r>
              <a:rPr lang="en-US" dirty="0" smtClean="0"/>
              <a:t>“Operationalizing” federations, e.g. through traceability and incident response (</a:t>
            </a:r>
            <a:r>
              <a:rPr lang="en-US" dirty="0" err="1" smtClean="0"/>
              <a:t>Sirtfi</a:t>
            </a:r>
            <a:r>
              <a:rPr lang="en-US" dirty="0" smtClean="0"/>
              <a:t>)</a:t>
            </a:r>
          </a:p>
          <a:p>
            <a:endParaRPr lang="en-US" dirty="0"/>
          </a:p>
          <a:p>
            <a:r>
              <a:rPr lang="en-US" dirty="0" smtClean="0"/>
              <a:t>Software evolution for non-web use cases (OIDC – OAuth2, SAML ECP, </a:t>
            </a:r>
            <a:r>
              <a:rPr lang="en-US" dirty="0" err="1" smtClean="0"/>
              <a:t>MyProxy</a:t>
            </a:r>
            <a:r>
              <a:rPr lang="en-US" dirty="0" smtClean="0"/>
              <a:t>, …)</a:t>
            </a:r>
            <a:endParaRPr lang="en-US" dirty="0"/>
          </a:p>
        </p:txBody>
      </p:sp>
    </p:spTree>
    <p:extLst>
      <p:ext uri="{BB962C8B-B14F-4D97-AF65-F5344CB8AC3E}">
        <p14:creationId xmlns:p14="http://schemas.microsoft.com/office/powerpoint/2010/main" val="421049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Assurance profiles as charted by the IGTF</a:t>
            </a:r>
            <a:endParaRPr lang="en-US" dirty="0"/>
          </a:p>
        </p:txBody>
      </p:sp>
      <p:sp>
        <p:nvSpPr>
          <p:cNvPr id="3" name="Content Placeholder 2"/>
          <p:cNvSpPr>
            <a:spLocks noGrp="1"/>
          </p:cNvSpPr>
          <p:nvPr>
            <p:ph sz="half" idx="2"/>
          </p:nvPr>
        </p:nvSpPr>
        <p:spPr>
          <a:xfrm>
            <a:off x="623392" y="1340768"/>
            <a:ext cx="11233248" cy="1638300"/>
          </a:xfrm>
        </p:spPr>
        <p:txBody>
          <a:bodyPr/>
          <a:lstStyle/>
          <a:p>
            <a:pPr marL="0" indent="0">
              <a:buNone/>
            </a:pPr>
            <a:r>
              <a:rPr lang="en-US" sz="1800" b="1" dirty="0" smtClean="0">
                <a:solidFill>
                  <a:srgbClr val="0066B0"/>
                </a:solidFill>
              </a:rPr>
              <a:t>So many production federations and IdPs are pretty good, but  …</a:t>
            </a:r>
            <a:endParaRPr lang="en-US" sz="1800" dirty="0" smtClean="0"/>
          </a:p>
          <a:p>
            <a:r>
              <a:rPr lang="en-US" sz="1800" dirty="0" smtClean="0"/>
              <a:t>they are </a:t>
            </a:r>
            <a:r>
              <a:rPr lang="en-US" sz="1800" b="1" dirty="0" smtClean="0"/>
              <a:t>all different</a:t>
            </a:r>
            <a:r>
              <a:rPr lang="en-US" sz="1800" dirty="0" smtClean="0"/>
              <a:t>, and the lowest common denominator is quite low</a:t>
            </a:r>
          </a:p>
          <a:p>
            <a:pPr marL="0" indent="0">
              <a:buNone/>
            </a:pPr>
            <a:r>
              <a:rPr lang="en-US" sz="1800" dirty="0" smtClean="0"/>
              <a:t>… so IGTF for ‘conventional’ assurances requires </a:t>
            </a:r>
            <a:r>
              <a:rPr lang="en-US" sz="1800" b="1" dirty="0" smtClean="0"/>
              <a:t>additional per-user controls</a:t>
            </a:r>
          </a:p>
          <a:p>
            <a:pPr marL="0" indent="0">
              <a:buNone/>
            </a:pPr>
            <a:r>
              <a:rPr lang="en-US" sz="1800" dirty="0" smtClean="0"/>
              <a:t>… and the (‘</a:t>
            </a:r>
            <a:r>
              <a:rPr lang="en-US" sz="1800" dirty="0" err="1" smtClean="0"/>
              <a:t>uniqueified</a:t>
            </a:r>
            <a:r>
              <a:rPr lang="en-US" sz="1800" dirty="0" smtClean="0"/>
              <a:t>’) AP ‘DOGWOOD’ (IOTA) leaves an assurance gap </a:t>
            </a:r>
            <a:endParaRPr lang="en-US" sz="1800" dirty="0"/>
          </a:p>
        </p:txBody>
      </p:sp>
      <p:sp>
        <p:nvSpPr>
          <p:cNvPr id="21" name="Rectangle 20"/>
          <p:cNvSpPr/>
          <p:nvPr/>
        </p:nvSpPr>
        <p:spPr>
          <a:xfrm>
            <a:off x="2071490" y="4089401"/>
            <a:ext cx="1528233" cy="707752"/>
          </a:xfrm>
          <a:prstGeom prst="rect">
            <a:avLst/>
          </a:prstGeom>
          <a:solidFill>
            <a:sysClr val="window" lastClr="FFFFFF"/>
          </a:solidFill>
          <a:ln w="25400" cap="flat" cmpd="sng" algn="ctr">
            <a:solidFill>
              <a:srgbClr val="C0504D"/>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cxnSp>
        <p:nvCxnSpPr>
          <p:cNvPr id="23" name="Straight Arrow Connector 22"/>
          <p:cNvCxnSpPr/>
          <p:nvPr/>
        </p:nvCxnSpPr>
        <p:spPr>
          <a:xfrm>
            <a:off x="1885951" y="3349626"/>
            <a:ext cx="0" cy="2663825"/>
          </a:xfrm>
          <a:prstGeom prst="straightConnector1">
            <a:avLst/>
          </a:prstGeom>
          <a:noFill/>
          <a:ln w="57150" cap="flat" cmpd="sng" algn="ctr">
            <a:solidFill>
              <a:srgbClr val="C00000"/>
            </a:solidFill>
            <a:prstDash val="solid"/>
            <a:headEnd type="stealth" w="lg" len="med"/>
            <a:tailEnd type="oval" w="med" len="med"/>
          </a:ln>
          <a:effectLst/>
        </p:spPr>
      </p:cxnSp>
      <p:sp>
        <p:nvSpPr>
          <p:cNvPr id="24" name="TextBox 7"/>
          <p:cNvSpPr txBox="1">
            <a:spLocks noChangeArrowheads="1"/>
          </p:cNvSpPr>
          <p:nvPr/>
        </p:nvSpPr>
        <p:spPr bwMode="auto">
          <a:xfrm>
            <a:off x="445454" y="4089400"/>
            <a:ext cx="11400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altLang="en-US" sz="1400" kern="0" noProof="0" dirty="0" err="1" smtClean="0">
                <a:solidFill>
                  <a:prstClr val="black"/>
                </a:solidFill>
              </a:rPr>
              <a:t>Kantara</a:t>
            </a:r>
            <a:r>
              <a:rPr lang="en-GB" altLang="en-US" sz="1400" kern="0" noProof="0" dirty="0" smtClean="0">
                <a:solidFill>
                  <a:prstClr val="black"/>
                </a:solidFill>
              </a:rPr>
              <a:t>-like</a:t>
            </a:r>
            <a:r>
              <a:rPr kumimoji="0" lang="en-GB" altLang="en-US" sz="1400" b="0" i="0" u="none" strike="noStrike" kern="0" cap="none" spc="0" normalizeH="0" baseline="0" noProof="0" dirty="0" smtClean="0">
                <a:ln>
                  <a:noFill/>
                </a:ln>
                <a:solidFill>
                  <a:prstClr val="black"/>
                </a:solidFill>
                <a:effectLst/>
                <a:uLnTx/>
                <a:uFillTx/>
                <a:latin typeface="Arial" charset="0"/>
                <a:cs typeface="Arial" charset="0"/>
              </a:rPr>
              <a:t/>
            </a:r>
            <a:br>
              <a:rPr kumimoji="0" lang="en-GB" altLang="en-US" sz="1400" b="0" i="0" u="none" strike="noStrike" kern="0" cap="none" spc="0" normalizeH="0" baseline="0" noProof="0" dirty="0" smtClean="0">
                <a:ln>
                  <a:noFill/>
                </a:ln>
                <a:solidFill>
                  <a:prstClr val="black"/>
                </a:solidFill>
                <a:effectLst/>
                <a:uLnTx/>
                <a:uFillTx/>
                <a:latin typeface="Arial" charset="0"/>
                <a:cs typeface="Arial" charset="0"/>
              </a:rPr>
            </a:br>
            <a:r>
              <a:rPr kumimoji="0" lang="en-GB" altLang="en-US" sz="1400" b="0" i="0" u="none" strike="noStrike" kern="0" cap="none" spc="0" normalizeH="0" baseline="0" noProof="0" dirty="0" smtClean="0">
                <a:ln>
                  <a:noFill/>
                </a:ln>
                <a:solidFill>
                  <a:prstClr val="black"/>
                </a:solidFill>
                <a:effectLst/>
                <a:uLnTx/>
                <a:uFillTx/>
                <a:latin typeface="Arial" charset="0"/>
                <a:cs typeface="Arial" charset="0"/>
              </a:rPr>
              <a:t>Assurance</a:t>
            </a:r>
            <a:br>
              <a:rPr kumimoji="0" lang="en-GB" altLang="en-US" sz="1400" b="0" i="0" u="none" strike="noStrike" kern="0" cap="none" spc="0" normalizeH="0" baseline="0" noProof="0" dirty="0" smtClean="0">
                <a:ln>
                  <a:noFill/>
                </a:ln>
                <a:solidFill>
                  <a:prstClr val="black"/>
                </a:solidFill>
                <a:effectLst/>
                <a:uLnTx/>
                <a:uFillTx/>
                <a:latin typeface="Arial" charset="0"/>
                <a:cs typeface="Arial" charset="0"/>
              </a:rPr>
            </a:br>
            <a:r>
              <a:rPr lang="en-GB" altLang="en-US" sz="1400" kern="0" dirty="0">
                <a:solidFill>
                  <a:prstClr val="black"/>
                </a:solidFill>
              </a:rPr>
              <a:t>S</a:t>
            </a:r>
            <a:r>
              <a:rPr kumimoji="0" lang="en-GB" altLang="en-US" sz="1400" b="0" i="0" u="none" strike="noStrike" kern="0" cap="none" spc="0" normalizeH="0" baseline="0" noProof="0" dirty="0" err="1" smtClean="0">
                <a:ln>
                  <a:noFill/>
                </a:ln>
                <a:solidFill>
                  <a:prstClr val="black"/>
                </a:solidFill>
                <a:effectLst/>
                <a:uLnTx/>
                <a:uFillTx/>
                <a:latin typeface="Arial" charset="0"/>
                <a:cs typeface="Arial" charset="0"/>
              </a:rPr>
              <a:t>cale</a:t>
            </a:r>
            <a:endParaRPr kumimoji="0" lang="en-GB" altLang="en-US" sz="1400" b="0" i="0" u="none" strike="noStrike" kern="0" cap="none" spc="0" normalizeH="0" baseline="0" noProof="0" dirty="0" smtClean="0">
              <a:ln>
                <a:noFill/>
              </a:ln>
              <a:solidFill>
                <a:prstClr val="black"/>
              </a:solidFill>
              <a:effectLst/>
              <a:uLnTx/>
              <a:uFillTx/>
              <a:latin typeface="Arial" charset="0"/>
              <a:cs typeface="Arial" charset="0"/>
            </a:endParaRPr>
          </a:p>
        </p:txBody>
      </p:sp>
      <p:sp>
        <p:nvSpPr>
          <p:cNvPr id="25" name="Line Callout 1 (Accent Bar) 24"/>
          <p:cNvSpPr/>
          <p:nvPr/>
        </p:nvSpPr>
        <p:spPr>
          <a:xfrm>
            <a:off x="3618364" y="5713414"/>
            <a:ext cx="6800851" cy="452437"/>
          </a:xfrm>
          <a:prstGeom prst="accentCallout1">
            <a:avLst>
              <a:gd name="adj1" fmla="val 22265"/>
              <a:gd name="adj2" fmla="val -2097"/>
              <a:gd name="adj3" fmla="val 66729"/>
              <a:gd name="adj4" fmla="val -25125"/>
            </a:avLst>
          </a:prstGeom>
          <a:solidFill>
            <a:sysClr val="window" lastClr="FFFFFF">
              <a:lumMod val="95000"/>
            </a:sysClr>
          </a:solidFill>
          <a:ln w="25400" cap="flat" cmpd="sng" algn="ctr">
            <a:solidFill>
              <a:srgbClr val="4F81BD">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err="1">
                <a:ln>
                  <a:noFill/>
                </a:ln>
                <a:solidFill>
                  <a:prstClr val="black"/>
                </a:solidFill>
                <a:effectLst/>
                <a:uLnTx/>
                <a:uFillTx/>
                <a:latin typeface="Calibri"/>
                <a:ea typeface="+mn-ea"/>
                <a:cs typeface="+mn-cs"/>
              </a:rPr>
              <a:t>LoA</a:t>
            </a:r>
            <a:r>
              <a:rPr kumimoji="0" lang="en-GB" sz="1400" b="0" i="0" u="none" strike="noStrike" kern="0" cap="none" spc="0" normalizeH="0" baseline="0" noProof="0" dirty="0">
                <a:ln>
                  <a:noFill/>
                </a:ln>
                <a:solidFill>
                  <a:prstClr val="black"/>
                </a:solidFill>
                <a:effectLst/>
                <a:uLnTx/>
                <a:uFillTx/>
                <a:latin typeface="Calibri"/>
                <a:ea typeface="+mn-ea"/>
                <a:cs typeface="+mn-cs"/>
              </a:rPr>
              <a:t> 0: ‘like conventional unsigned email’</a:t>
            </a:r>
          </a:p>
        </p:txBody>
      </p:sp>
      <p:sp>
        <p:nvSpPr>
          <p:cNvPr id="26" name="Line Callout 1 (Accent Bar) 25"/>
          <p:cNvSpPr/>
          <p:nvPr/>
        </p:nvSpPr>
        <p:spPr>
          <a:xfrm>
            <a:off x="3618224" y="5208253"/>
            <a:ext cx="6801585" cy="452772"/>
          </a:xfrm>
          <a:prstGeom prst="accentCallout1">
            <a:avLst>
              <a:gd name="adj1" fmla="val 18750"/>
              <a:gd name="adj2" fmla="val -1942"/>
              <a:gd name="adj3" fmla="val 46528"/>
              <a:gd name="adj4" fmla="val -22795"/>
            </a:avLst>
          </a:prstGeom>
          <a:solidFill>
            <a:sysClr val="window" lastClr="FFFFFF">
              <a:lumMod val="95000"/>
            </a:sysClr>
          </a:solidFill>
          <a:ln w="25400" cap="flat" cmpd="sng" algn="ctr">
            <a:solidFill>
              <a:srgbClr val="9BBB59">
                <a:lumMod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err="1">
                <a:ln>
                  <a:solidFill>
                    <a:srgbClr val="9BBB59">
                      <a:lumMod val="50000"/>
                    </a:srgbClr>
                  </a:solidFill>
                </a:ln>
                <a:solidFill>
                  <a:prstClr val="black"/>
                </a:solidFill>
                <a:effectLst/>
                <a:uLnTx/>
                <a:uFillTx/>
                <a:latin typeface="Calibri"/>
                <a:ea typeface="+mn-ea"/>
                <a:cs typeface="+mn-cs"/>
              </a:rPr>
              <a:t>LoA</a:t>
            </a:r>
            <a:r>
              <a:rPr kumimoji="0" lang="en-GB" sz="1400" b="0" i="0" u="none" strike="noStrike" kern="0" cap="none" spc="0" normalizeH="0" baseline="0" noProof="0" dirty="0">
                <a:ln>
                  <a:solidFill>
                    <a:srgbClr val="9BBB59">
                      <a:lumMod val="50000"/>
                    </a:srgbClr>
                  </a:solidFill>
                </a:ln>
                <a:solidFill>
                  <a:prstClr val="black"/>
                </a:solidFill>
                <a:effectLst/>
                <a:uLnTx/>
                <a:uFillTx/>
                <a:latin typeface="Calibri"/>
                <a:ea typeface="+mn-ea"/>
                <a:cs typeface="+mn-cs"/>
              </a:rPr>
              <a:t> 1: verified email address with mail-back</a:t>
            </a:r>
          </a:p>
        </p:txBody>
      </p:sp>
      <p:sp>
        <p:nvSpPr>
          <p:cNvPr id="27" name="Line Callout 1 (Accent Bar) 26"/>
          <p:cNvSpPr/>
          <p:nvPr/>
        </p:nvSpPr>
        <p:spPr>
          <a:xfrm>
            <a:off x="4194288" y="4724921"/>
            <a:ext cx="7576528" cy="452772"/>
          </a:xfrm>
          <a:prstGeom prst="accentCallout1">
            <a:avLst>
              <a:gd name="adj1" fmla="val 15238"/>
              <a:gd name="adj2" fmla="val -2215"/>
              <a:gd name="adj3" fmla="val 14392"/>
              <a:gd name="adj4" fmla="val -27983"/>
            </a:avLst>
          </a:prstGeom>
          <a:solidFill>
            <a:sysClr val="window" lastClr="FFFFFF">
              <a:lumMod val="95000"/>
            </a:sysClr>
          </a:solidFill>
          <a:ln w="25400" cap="flat" cmpd="sng" algn="ctr">
            <a:solidFill>
              <a:srgbClr val="00206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lang="en-GB" sz="1400" kern="0" dirty="0" smtClean="0">
                <a:ln>
                  <a:solidFill>
                    <a:srgbClr val="002060"/>
                  </a:solidFill>
                </a:ln>
                <a:solidFill>
                  <a:prstClr val="black"/>
                </a:solidFill>
                <a:latin typeface="Calibri"/>
              </a:rPr>
              <a:t>DOGWOOD (IOTA)</a:t>
            </a:r>
            <a:r>
              <a:rPr kumimoji="0" lang="en-GB" sz="1400" b="0" i="0" u="none" strike="noStrike" kern="0" cap="none" spc="0" normalizeH="0" baseline="0" noProof="0" dirty="0" smtClean="0">
                <a:ln>
                  <a:solidFill>
                    <a:srgbClr val="002060"/>
                  </a:solidFill>
                </a:ln>
                <a:solidFill>
                  <a:prstClr val="black"/>
                </a:solidFill>
                <a:effectLst/>
                <a:uLnTx/>
                <a:uFillTx/>
                <a:latin typeface="Calibri"/>
                <a:ea typeface="+mn-ea"/>
                <a:cs typeface="+mn-cs"/>
              </a:rPr>
              <a:t>: </a:t>
            </a:r>
            <a:r>
              <a:rPr kumimoji="0" lang="en-GB" sz="1400" b="0" i="0" u="none" strike="noStrike" kern="0" cap="none" spc="0" normalizeH="0" baseline="0" noProof="0" dirty="0">
                <a:ln>
                  <a:solidFill>
                    <a:srgbClr val="002060"/>
                  </a:solidFill>
                </a:ln>
                <a:solidFill>
                  <a:prstClr val="black"/>
                </a:solidFill>
                <a:effectLst/>
                <a:uLnTx/>
                <a:uFillTx/>
                <a:latin typeface="Calibri"/>
                <a:ea typeface="+mn-ea"/>
                <a:cs typeface="+mn-cs"/>
              </a:rPr>
              <a:t>unique identification, no identity , limited traceability</a:t>
            </a:r>
          </a:p>
        </p:txBody>
      </p:sp>
      <p:sp>
        <p:nvSpPr>
          <p:cNvPr id="28" name="Line Callout 1 (Accent Bar) 27"/>
          <p:cNvSpPr/>
          <p:nvPr/>
        </p:nvSpPr>
        <p:spPr>
          <a:xfrm>
            <a:off x="4231760" y="4180378"/>
            <a:ext cx="7539056" cy="452772"/>
          </a:xfrm>
          <a:prstGeom prst="accentCallout1">
            <a:avLst>
              <a:gd name="adj1" fmla="val 18750"/>
              <a:gd name="adj2" fmla="val -2533"/>
              <a:gd name="adj3" fmla="val -21946"/>
              <a:gd name="adj4" fmla="val -29722"/>
            </a:avLst>
          </a:prstGeom>
          <a:solidFill>
            <a:sysClr val="window" lastClr="FFFFFF">
              <a:lumMod val="95000"/>
            </a:sysClr>
          </a:solidFill>
          <a:ln w="25400" cap="flat" cmpd="sng" algn="ctr">
            <a:solidFill>
              <a:srgbClr val="00206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smtClean="0">
                <a:ln>
                  <a:solidFill>
                    <a:srgbClr val="002060"/>
                  </a:solidFill>
                </a:ln>
                <a:solidFill>
                  <a:prstClr val="black"/>
                </a:solidFill>
                <a:effectLst/>
                <a:uLnTx/>
                <a:uFillTx/>
                <a:latin typeface="Calibri"/>
                <a:ea typeface="+mn-ea"/>
                <a:cs typeface="+mn-cs"/>
              </a:rPr>
              <a:t>ASPEN</a:t>
            </a:r>
            <a:r>
              <a:rPr kumimoji="0" lang="en-GB" sz="1400" b="0" i="0" u="none" strike="noStrike" kern="0" cap="none" spc="0" normalizeH="0" noProof="0" dirty="0" smtClean="0">
                <a:ln>
                  <a:solidFill>
                    <a:srgbClr val="002060"/>
                  </a:solidFill>
                </a:ln>
                <a:solidFill>
                  <a:prstClr val="black"/>
                </a:solidFill>
                <a:effectLst/>
                <a:uLnTx/>
                <a:uFillTx/>
                <a:latin typeface="Calibri"/>
                <a:ea typeface="+mn-ea"/>
                <a:cs typeface="+mn-cs"/>
              </a:rPr>
              <a:t> (</a:t>
            </a:r>
            <a:r>
              <a:rPr kumimoji="0" lang="en-GB" sz="1400" b="0" i="0" u="none" strike="noStrike" kern="0" cap="none" spc="0" normalizeH="0" baseline="0" noProof="0" dirty="0" smtClean="0">
                <a:ln>
                  <a:solidFill>
                    <a:srgbClr val="002060"/>
                  </a:solidFill>
                </a:ln>
                <a:solidFill>
                  <a:prstClr val="black"/>
                </a:solidFill>
                <a:effectLst/>
                <a:uLnTx/>
                <a:uFillTx/>
                <a:latin typeface="Calibri"/>
                <a:ea typeface="+mn-ea"/>
                <a:cs typeface="+mn-cs"/>
              </a:rPr>
              <a:t>SLCS): </a:t>
            </a:r>
            <a:r>
              <a:rPr kumimoji="0" lang="en-GB" sz="1400" b="0" i="0" u="none" strike="noStrike" kern="0" cap="none" spc="0" normalizeH="0" baseline="0" noProof="0" dirty="0">
                <a:ln>
                  <a:solidFill>
                    <a:srgbClr val="002060"/>
                  </a:solidFill>
                </a:ln>
                <a:solidFill>
                  <a:prstClr val="black"/>
                </a:solidFill>
                <a:effectLst/>
                <a:uLnTx/>
                <a:uFillTx/>
                <a:latin typeface="Calibri"/>
                <a:ea typeface="+mn-ea"/>
                <a:cs typeface="+mn-cs"/>
              </a:rPr>
              <a:t>identified naming, point-in-time traceability, time-limited</a:t>
            </a:r>
          </a:p>
        </p:txBody>
      </p:sp>
      <p:sp>
        <p:nvSpPr>
          <p:cNvPr id="29" name="Line Callout 1 (Accent Bar) 28"/>
          <p:cNvSpPr/>
          <p:nvPr/>
        </p:nvSpPr>
        <p:spPr>
          <a:xfrm>
            <a:off x="4238621" y="3768093"/>
            <a:ext cx="7532196" cy="452772"/>
          </a:xfrm>
          <a:prstGeom prst="accentCallout1">
            <a:avLst>
              <a:gd name="adj1" fmla="val 8213"/>
              <a:gd name="adj2" fmla="val -2562"/>
              <a:gd name="adj3" fmla="val 52859"/>
              <a:gd name="adj4" fmla="val -29571"/>
            </a:avLst>
          </a:prstGeom>
          <a:solidFill>
            <a:sysClr val="window" lastClr="FFFFFF">
              <a:lumMod val="95000"/>
            </a:sysClr>
          </a:solidFill>
          <a:ln w="25400" cap="flat" cmpd="sng" algn="ctr">
            <a:solidFill>
              <a:srgbClr val="00206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smtClean="0">
                <a:ln>
                  <a:solidFill>
                    <a:srgbClr val="002060"/>
                  </a:solidFill>
                </a:ln>
                <a:solidFill>
                  <a:prstClr val="black"/>
                </a:solidFill>
                <a:effectLst/>
                <a:uLnTx/>
                <a:uFillTx/>
                <a:latin typeface="Calibri"/>
                <a:ea typeface="+mn-ea"/>
                <a:cs typeface="+mn-cs"/>
              </a:rPr>
              <a:t>Assurance profiles BIRCH, CEDAR (MICS</a:t>
            </a:r>
            <a:r>
              <a:rPr kumimoji="0" lang="en-GB" sz="1400" b="0" i="0" u="none" strike="noStrike" kern="0" cap="none" spc="0" normalizeH="0" baseline="0" noProof="0" dirty="0">
                <a:ln>
                  <a:solidFill>
                    <a:srgbClr val="002060"/>
                  </a:solidFill>
                </a:ln>
                <a:solidFill>
                  <a:prstClr val="black"/>
                </a:solidFill>
                <a:effectLst/>
                <a:uLnTx/>
                <a:uFillTx/>
                <a:latin typeface="Calibri"/>
                <a:ea typeface="+mn-ea"/>
                <a:cs typeface="+mn-cs"/>
              </a:rPr>
              <a:t>, </a:t>
            </a:r>
            <a:r>
              <a:rPr kumimoji="0" lang="en-GB" sz="1400" b="0" i="0" u="none" strike="noStrike" kern="0" cap="none" spc="0" normalizeH="0" baseline="0" noProof="0" dirty="0" smtClean="0">
                <a:ln>
                  <a:solidFill>
                    <a:srgbClr val="002060"/>
                  </a:solidFill>
                </a:ln>
                <a:solidFill>
                  <a:prstClr val="black"/>
                </a:solidFill>
                <a:effectLst/>
                <a:uLnTx/>
                <a:uFillTx/>
                <a:latin typeface="Calibri"/>
                <a:ea typeface="+mn-ea"/>
                <a:cs typeface="+mn-cs"/>
              </a:rPr>
              <a:t>Classic):  </a:t>
            </a:r>
            <a:br>
              <a:rPr kumimoji="0" lang="en-GB" sz="1400" b="0" i="0" u="none" strike="noStrike" kern="0" cap="none" spc="0" normalizeH="0" baseline="0" noProof="0" dirty="0" smtClean="0">
                <a:ln>
                  <a:solidFill>
                    <a:srgbClr val="002060"/>
                  </a:solidFill>
                </a:ln>
                <a:solidFill>
                  <a:prstClr val="black"/>
                </a:solidFill>
                <a:effectLst/>
                <a:uLnTx/>
                <a:uFillTx/>
                <a:latin typeface="Calibri"/>
                <a:ea typeface="+mn-ea"/>
                <a:cs typeface="+mn-cs"/>
              </a:rPr>
            </a:br>
            <a:r>
              <a:rPr kumimoji="0" lang="en-GB" sz="1400" b="0" i="0" u="none" strike="noStrike" kern="0" cap="none" spc="0" normalizeH="0" baseline="0" noProof="0" dirty="0" smtClean="0">
                <a:ln>
                  <a:solidFill>
                    <a:srgbClr val="002060"/>
                  </a:solidFill>
                </a:ln>
                <a:solidFill>
                  <a:prstClr val="black"/>
                </a:solidFill>
                <a:effectLst/>
                <a:uLnTx/>
                <a:uFillTx/>
                <a:latin typeface="Calibri"/>
                <a:ea typeface="+mn-ea"/>
                <a:cs typeface="+mn-cs"/>
              </a:rPr>
              <a:t>identified </a:t>
            </a:r>
            <a:r>
              <a:rPr kumimoji="0" lang="en-GB" sz="1400" b="0" i="0" u="none" strike="noStrike" kern="0" cap="none" spc="0" normalizeH="0" baseline="0" noProof="0" dirty="0">
                <a:ln>
                  <a:solidFill>
                    <a:srgbClr val="002060"/>
                  </a:solidFill>
                </a:ln>
                <a:solidFill>
                  <a:prstClr val="black"/>
                </a:solidFill>
                <a:effectLst/>
                <a:uLnTx/>
                <a:uFillTx/>
                <a:latin typeface="Calibri"/>
                <a:ea typeface="+mn-ea"/>
                <a:cs typeface="+mn-cs"/>
              </a:rPr>
              <a:t>naming, traceability, longer-term, </a:t>
            </a:r>
            <a:r>
              <a:rPr kumimoji="0" lang="en-GB" sz="1400" b="0" i="0" u="none" strike="noStrike" kern="0" cap="none" spc="0" normalizeH="0" baseline="0" noProof="0" dirty="0" smtClean="0">
                <a:ln>
                  <a:solidFill>
                    <a:srgbClr val="002060"/>
                  </a:solidFill>
                </a:ln>
                <a:solidFill>
                  <a:prstClr val="black"/>
                </a:solidFill>
                <a:effectLst/>
                <a:uLnTx/>
                <a:uFillTx/>
                <a:latin typeface="Calibri"/>
                <a:ea typeface="+mn-ea"/>
                <a:cs typeface="+mn-cs"/>
              </a:rPr>
              <a:t>limited </a:t>
            </a:r>
            <a:r>
              <a:rPr kumimoji="0" lang="en-GB" sz="1400" b="0" i="0" u="none" strike="noStrike" kern="0" cap="none" spc="0" normalizeH="0" baseline="0" noProof="0" dirty="0">
                <a:ln>
                  <a:solidFill>
                    <a:srgbClr val="002060"/>
                  </a:solidFill>
                </a:ln>
                <a:solidFill>
                  <a:prstClr val="black"/>
                </a:solidFill>
                <a:effectLst/>
                <a:uLnTx/>
                <a:uFillTx/>
                <a:latin typeface="Calibri"/>
                <a:ea typeface="+mn-ea"/>
                <a:cs typeface="+mn-cs"/>
              </a:rPr>
              <a:t>auditing</a:t>
            </a:r>
          </a:p>
        </p:txBody>
      </p:sp>
      <p:sp>
        <p:nvSpPr>
          <p:cNvPr id="30" name="Line Callout 1 (Accent Bar) 29"/>
          <p:cNvSpPr/>
          <p:nvPr/>
        </p:nvSpPr>
        <p:spPr>
          <a:xfrm>
            <a:off x="3603402" y="3212753"/>
            <a:ext cx="6705573" cy="452772"/>
          </a:xfrm>
          <a:prstGeom prst="accentCallout1">
            <a:avLst>
              <a:gd name="adj1" fmla="val 6457"/>
              <a:gd name="adj2" fmla="val -1535"/>
              <a:gd name="adj3" fmla="val 112872"/>
              <a:gd name="adj4" fmla="val -24097"/>
            </a:avLst>
          </a:prstGeom>
          <a:solidFill>
            <a:sysClr val="window" lastClr="FFFFFF">
              <a:lumMod val="95000"/>
            </a:sysClr>
          </a:solidFill>
          <a:ln w="25400" cap="flat" cmpd="sng" algn="ctr">
            <a:solidFill>
              <a:srgbClr val="9BBB59">
                <a:lumMod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err="1">
                <a:ln>
                  <a:solidFill>
                    <a:srgbClr val="9BBB59">
                      <a:lumMod val="50000"/>
                    </a:srgbClr>
                  </a:solidFill>
                </a:ln>
                <a:solidFill>
                  <a:prstClr val="black"/>
                </a:solidFill>
                <a:effectLst/>
                <a:uLnTx/>
                <a:uFillTx/>
                <a:latin typeface="Calibri"/>
                <a:ea typeface="+mn-ea"/>
                <a:cs typeface="+mn-cs"/>
              </a:rPr>
              <a:t>LoA</a:t>
            </a:r>
            <a:r>
              <a:rPr kumimoji="0" lang="en-GB" sz="1400" b="0" i="0" u="none" strike="noStrike" kern="0" cap="none" spc="0" normalizeH="0" baseline="0" noProof="0" dirty="0">
                <a:ln>
                  <a:solidFill>
                    <a:srgbClr val="9BBB59">
                      <a:lumMod val="50000"/>
                    </a:srgbClr>
                  </a:solidFill>
                </a:ln>
                <a:solidFill>
                  <a:prstClr val="black"/>
                </a:solidFill>
                <a:effectLst/>
                <a:uLnTx/>
                <a:uFillTx/>
                <a:latin typeface="Calibri"/>
                <a:ea typeface="+mn-ea"/>
                <a:cs typeface="+mn-cs"/>
              </a:rPr>
              <a:t> 2: 1, 2-factor vetting, verified traceability, externally audited as matter of course</a:t>
            </a:r>
          </a:p>
        </p:txBody>
      </p:sp>
      <p:sp>
        <p:nvSpPr>
          <p:cNvPr id="31" name="TextBox 8"/>
          <p:cNvSpPr txBox="1">
            <a:spLocks noChangeArrowheads="1"/>
          </p:cNvSpPr>
          <p:nvPr/>
        </p:nvSpPr>
        <p:spPr bwMode="auto">
          <a:xfrm>
            <a:off x="394543" y="5354632"/>
            <a:ext cx="963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050" b="0" i="0" u="none" strike="noStrike" kern="0" cap="none" spc="0" normalizeH="0" baseline="0" noProof="0" dirty="0" smtClean="0">
                <a:ln>
                  <a:noFill/>
                </a:ln>
                <a:solidFill>
                  <a:prstClr val="black"/>
                </a:solidFill>
                <a:effectLst/>
                <a:uLnTx/>
                <a:uFillTx/>
                <a:latin typeface="Arial" charset="0"/>
                <a:cs typeface="Arial" charset="0"/>
              </a:rPr>
              <a:t>* somewhat </a:t>
            </a:r>
            <a:br>
              <a:rPr kumimoji="0" lang="en-GB" altLang="en-US" sz="1050" b="0" i="0" u="none" strike="noStrike" kern="0" cap="none" spc="0" normalizeH="0" baseline="0" noProof="0" dirty="0" smtClean="0">
                <a:ln>
                  <a:noFill/>
                </a:ln>
                <a:solidFill>
                  <a:prstClr val="black"/>
                </a:solidFill>
                <a:effectLst/>
                <a:uLnTx/>
                <a:uFillTx/>
                <a:latin typeface="Arial" charset="0"/>
                <a:cs typeface="Arial" charset="0"/>
              </a:rPr>
            </a:br>
            <a:r>
              <a:rPr kumimoji="0" lang="en-GB" altLang="en-US" sz="1050" b="0" i="0" u="none" strike="noStrike" kern="0" cap="none" spc="0" normalizeH="0" baseline="0" noProof="0" dirty="0" smtClean="0">
                <a:ln>
                  <a:noFill/>
                </a:ln>
                <a:solidFill>
                  <a:prstClr val="black"/>
                </a:solidFill>
                <a:effectLst/>
                <a:uLnTx/>
                <a:uFillTx/>
                <a:latin typeface="Arial" charset="0"/>
                <a:cs typeface="Arial" charset="0"/>
              </a:rPr>
              <a:t>my personal </a:t>
            </a:r>
            <a:br>
              <a:rPr kumimoji="0" lang="en-GB" altLang="en-US" sz="1050" b="0" i="0" u="none" strike="noStrike" kern="0" cap="none" spc="0" normalizeH="0" baseline="0" noProof="0" dirty="0" smtClean="0">
                <a:ln>
                  <a:noFill/>
                </a:ln>
                <a:solidFill>
                  <a:prstClr val="black"/>
                </a:solidFill>
                <a:effectLst/>
                <a:uLnTx/>
                <a:uFillTx/>
                <a:latin typeface="Arial" charset="0"/>
                <a:cs typeface="Arial" charset="0"/>
              </a:rPr>
            </a:br>
            <a:r>
              <a:rPr kumimoji="0" lang="en-GB" altLang="en-US" sz="1050" b="0" i="0" u="none" strike="noStrike" kern="0" cap="none" spc="0" normalizeH="0" baseline="0" noProof="0" dirty="0" smtClean="0">
                <a:ln>
                  <a:noFill/>
                </a:ln>
                <a:solidFill>
                  <a:prstClr val="black"/>
                </a:solidFill>
                <a:effectLst/>
                <a:uLnTx/>
                <a:uFillTx/>
                <a:latin typeface="Arial" charset="0"/>
                <a:cs typeface="Arial" charset="0"/>
              </a:rPr>
              <a:t>view … </a:t>
            </a:r>
            <a:br>
              <a:rPr kumimoji="0" lang="en-GB" altLang="en-US" sz="1050" b="0" i="0" u="none" strike="noStrike" kern="0" cap="none" spc="0" normalizeH="0" baseline="0" noProof="0" dirty="0" smtClean="0">
                <a:ln>
                  <a:noFill/>
                </a:ln>
                <a:solidFill>
                  <a:prstClr val="black"/>
                </a:solidFill>
                <a:effectLst/>
                <a:uLnTx/>
                <a:uFillTx/>
                <a:latin typeface="Arial" charset="0"/>
                <a:cs typeface="Arial" charset="0"/>
              </a:rPr>
            </a:br>
            <a:r>
              <a:rPr kumimoji="0" lang="en-GB" altLang="en-US" sz="1050" b="0" i="0" u="none" strike="noStrike" kern="0" cap="none" spc="0" normalizeH="0" baseline="0" noProof="0" dirty="0" smtClean="0">
                <a:ln>
                  <a:noFill/>
                </a:ln>
                <a:solidFill>
                  <a:prstClr val="black"/>
                </a:solidFill>
                <a:effectLst/>
                <a:uLnTx/>
                <a:uFillTx/>
                <a:latin typeface="Arial" charset="0"/>
                <a:cs typeface="Arial" charset="0"/>
              </a:rPr>
              <a:t>sorry for bias</a:t>
            </a:r>
          </a:p>
        </p:txBody>
      </p:sp>
      <p:sp>
        <p:nvSpPr>
          <p:cNvPr id="32" name="TextBox 16"/>
          <p:cNvSpPr txBox="1">
            <a:spLocks noChangeArrowheads="1"/>
          </p:cNvSpPr>
          <p:nvPr/>
        </p:nvSpPr>
        <p:spPr bwMode="auto">
          <a:xfrm>
            <a:off x="1468967" y="5249864"/>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prstClr val="black"/>
                </a:solidFill>
                <a:effectLst/>
                <a:uLnTx/>
                <a:uFillTx/>
                <a:latin typeface="Arial" charset="0"/>
                <a:cs typeface="Arial" charset="0"/>
              </a:rPr>
              <a:t>1</a:t>
            </a:r>
          </a:p>
        </p:txBody>
      </p:sp>
      <p:sp>
        <p:nvSpPr>
          <p:cNvPr id="33" name="TextBox 17"/>
          <p:cNvSpPr txBox="1">
            <a:spLocks noChangeArrowheads="1"/>
          </p:cNvSpPr>
          <p:nvPr/>
        </p:nvSpPr>
        <p:spPr bwMode="auto">
          <a:xfrm>
            <a:off x="1454151" y="3582989"/>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prstClr val="black"/>
                </a:solidFill>
                <a:effectLst/>
                <a:uLnTx/>
                <a:uFillTx/>
                <a:latin typeface="Arial" charset="0"/>
                <a:cs typeface="Arial" charset="0"/>
              </a:rPr>
              <a:t>2</a:t>
            </a:r>
          </a:p>
        </p:txBody>
      </p:sp>
      <p:sp>
        <p:nvSpPr>
          <p:cNvPr id="34" name="TextBox 18"/>
          <p:cNvSpPr txBox="1">
            <a:spLocks noChangeArrowheads="1"/>
          </p:cNvSpPr>
          <p:nvPr/>
        </p:nvSpPr>
        <p:spPr bwMode="auto">
          <a:xfrm>
            <a:off x="958629" y="3212977"/>
            <a:ext cx="61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400" b="0" i="0" u="none" strike="noStrike" kern="0" cap="none" spc="0" normalizeH="0" baseline="0" noProof="0" dirty="0" smtClean="0">
                <a:ln>
                  <a:noFill/>
                </a:ln>
                <a:solidFill>
                  <a:prstClr val="black"/>
                </a:solidFill>
                <a:effectLst/>
                <a:uLnTx/>
                <a:uFillTx/>
                <a:latin typeface="Arial" charset="0"/>
                <a:cs typeface="Arial" charset="0"/>
              </a:rPr>
              <a:t>…3,4</a:t>
            </a:r>
          </a:p>
        </p:txBody>
      </p:sp>
      <p:cxnSp>
        <p:nvCxnSpPr>
          <p:cNvPr id="35" name="Straight Arrow Connector 3"/>
          <p:cNvCxnSpPr>
            <a:cxnSpLocks noChangeShapeType="1"/>
          </p:cNvCxnSpPr>
          <p:nvPr/>
        </p:nvCxnSpPr>
        <p:spPr bwMode="auto">
          <a:xfrm>
            <a:off x="2256367" y="4181476"/>
            <a:ext cx="0" cy="544513"/>
          </a:xfrm>
          <a:prstGeom prst="straightConnector1">
            <a:avLst/>
          </a:prstGeom>
          <a:noFill/>
          <a:ln w="9525" algn="ctr">
            <a:solidFill>
              <a:sysClr val="windowText" lastClr="000000"/>
            </a:solidFill>
            <a:round/>
            <a:headEnd type="arrow" w="med" len="med"/>
            <a:tailEnd type="arrow" w="med" len="med"/>
          </a:ln>
          <a:extLst>
            <a:ext uri="{909E8E84-426E-40DD-AFC4-6F175D3DCCD1}">
              <a14:hiddenFill xmlns:a14="http://schemas.microsoft.com/office/drawing/2010/main">
                <a:noFill/>
              </a14:hiddenFill>
            </a:ext>
          </a:extLst>
        </p:spPr>
      </p:cxnSp>
      <p:sp>
        <p:nvSpPr>
          <p:cNvPr id="36" name="TextBox 4"/>
          <p:cNvSpPr txBox="1">
            <a:spLocks noChangeArrowheads="1"/>
          </p:cNvSpPr>
          <p:nvPr/>
        </p:nvSpPr>
        <p:spPr bwMode="auto">
          <a:xfrm>
            <a:off x="2250018" y="4276726"/>
            <a:ext cx="8418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400" b="1" i="0" u="none" strike="noStrike" kern="0" cap="none" spc="0" normalizeH="0" baseline="0" noProof="0" smtClean="0">
                <a:ln>
                  <a:noFill/>
                </a:ln>
                <a:solidFill>
                  <a:prstClr val="black"/>
                </a:solidFill>
                <a:effectLst/>
                <a:uLnTx/>
                <a:uFillTx/>
                <a:latin typeface="Arial" charset="0"/>
                <a:cs typeface="Arial" charset="0"/>
              </a:rPr>
              <a:t>RP task</a:t>
            </a:r>
          </a:p>
        </p:txBody>
      </p:sp>
    </p:spTree>
    <p:extLst>
      <p:ext uri="{BB962C8B-B14F-4D97-AF65-F5344CB8AC3E}">
        <p14:creationId xmlns:p14="http://schemas.microsoft.com/office/powerpoint/2010/main" val="2584952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IOTA in </a:t>
            </a:r>
            <a:r>
              <a:rPr lang="en-US" dirty="0" smtClean="0"/>
              <a:t>the e.g. </a:t>
            </a:r>
            <a:r>
              <a:rPr lang="en-US" dirty="0" smtClean="0"/>
              <a:t>EGI context</a:t>
            </a:r>
            <a:endParaRPr lang="en-US" dirty="0"/>
          </a:p>
        </p:txBody>
      </p:sp>
      <p:sp>
        <p:nvSpPr>
          <p:cNvPr id="3" name="Content Placeholder 2"/>
          <p:cNvSpPr>
            <a:spLocks noGrp="1"/>
          </p:cNvSpPr>
          <p:nvPr>
            <p:ph sz="half" idx="2"/>
          </p:nvPr>
        </p:nvSpPr>
        <p:spPr/>
        <p:txBody>
          <a:bodyPr/>
          <a:lstStyle/>
          <a:p>
            <a:pPr marL="0" indent="0">
              <a:buNone/>
            </a:pPr>
            <a:r>
              <a:rPr lang="en-US" dirty="0" smtClean="0"/>
              <a:t>EGI – by design - supports loose and flexible user collaboration</a:t>
            </a:r>
          </a:p>
          <a:p>
            <a:r>
              <a:rPr lang="en-US" dirty="0" smtClean="0"/>
              <a:t>300+ communities</a:t>
            </a:r>
          </a:p>
          <a:p>
            <a:r>
              <a:rPr lang="en-US" dirty="0" smtClean="0"/>
              <a:t>Many established ‘bottom-up’ with fairly light-weight processes</a:t>
            </a:r>
          </a:p>
          <a:p>
            <a:r>
              <a:rPr lang="en-US" dirty="0" smtClean="0"/>
              <a:t>Membership management policy* is deliberately light-weight</a:t>
            </a:r>
          </a:p>
          <a:p>
            <a:r>
              <a:rPr lang="en-US" dirty="0" smtClean="0"/>
              <a:t>Most VO managers rely on naming in credentials to enroll colleagues</a:t>
            </a:r>
          </a:p>
          <a:p>
            <a:endParaRPr lang="en-US" dirty="0"/>
          </a:p>
          <a:p>
            <a:pPr marL="0" indent="0">
              <a:buNone/>
            </a:pPr>
            <a:r>
              <a:rPr lang="en-US" dirty="0" smtClean="0"/>
              <a:t>Only a few VOs are ‘special’</a:t>
            </a:r>
          </a:p>
          <a:p>
            <a:r>
              <a:rPr lang="en-US" dirty="0" smtClean="0"/>
              <a:t>LHC VOs: enrolment is based on the users’ entry in a special (CERN-managed) HR database, based on a separate face-to-face vetting process and eligibility checks, including government photo ID + institutional attestations</a:t>
            </a:r>
          </a:p>
          <a:p>
            <a:r>
              <a:rPr lang="en-US" dirty="0" smtClean="0"/>
              <a:t>Only properly registered and active people can be listed in </a:t>
            </a:r>
            <a:r>
              <a:rPr lang="en-US" dirty="0" smtClean="0"/>
              <a:t>VOMS</a:t>
            </a:r>
          </a:p>
          <a:p>
            <a:r>
              <a:rPr lang="en-US" dirty="0" smtClean="0"/>
              <a:t>ELIXIR directory and bona-fide management</a:t>
            </a:r>
          </a:p>
          <a:p>
            <a:r>
              <a:rPr lang="en-US" dirty="0" smtClean="0"/>
              <a:t>…</a:t>
            </a:r>
            <a:endParaRPr lang="en-US" dirty="0"/>
          </a:p>
        </p:txBody>
      </p:sp>
      <p:sp>
        <p:nvSpPr>
          <p:cNvPr id="7" name="Footer Placeholder 6"/>
          <p:cNvSpPr>
            <a:spLocks noGrp="1"/>
          </p:cNvSpPr>
          <p:nvPr>
            <p:ph type="ftr" sz="quarter" idx="11"/>
          </p:nvPr>
        </p:nvSpPr>
        <p:spPr/>
        <p:txBody>
          <a:bodyPr/>
          <a:lstStyle/>
          <a:p>
            <a:r>
              <a:rPr lang="en-US" smtClean="0"/>
              <a:t>Evolving the EGI Trust Fabric - Bari 2015</a:t>
            </a:r>
            <a:endParaRPr lang="en-GB" dirty="0"/>
          </a:p>
        </p:txBody>
      </p:sp>
      <p:sp>
        <p:nvSpPr>
          <p:cNvPr id="4" name="TextBox 3"/>
          <p:cNvSpPr txBox="1"/>
          <p:nvPr/>
        </p:nvSpPr>
        <p:spPr>
          <a:xfrm>
            <a:off x="1" y="6088010"/>
            <a:ext cx="3303661" cy="307777"/>
          </a:xfrm>
          <a:prstGeom prst="rect">
            <a:avLst/>
          </a:prstGeom>
          <a:noFill/>
        </p:spPr>
        <p:txBody>
          <a:bodyPr wrap="none" rtlCol="0">
            <a:spAutoFit/>
          </a:bodyPr>
          <a:lstStyle/>
          <a:p>
            <a:r>
              <a:rPr lang="en-US" sz="1400" dirty="0" smtClean="0"/>
              <a:t>*) https</a:t>
            </a:r>
            <a:r>
              <a:rPr lang="en-US" sz="1400" dirty="0"/>
              <a:t>://documents.egi.eu/document/79</a:t>
            </a:r>
          </a:p>
        </p:txBody>
      </p:sp>
    </p:spTree>
    <p:extLst>
      <p:ext uri="{BB962C8B-B14F-4D97-AF65-F5344CB8AC3E}">
        <p14:creationId xmlns:p14="http://schemas.microsoft.com/office/powerpoint/2010/main" val="179717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support for </a:t>
            </a:r>
            <a:r>
              <a:rPr lang="en-US" dirty="0" err="1" smtClean="0"/>
              <a:t>DiffLoA</a:t>
            </a:r>
            <a:endParaRPr lang="en-US" dirty="0"/>
          </a:p>
        </p:txBody>
      </p:sp>
      <p:sp>
        <p:nvSpPr>
          <p:cNvPr id="3" name="Content Placeholder 2"/>
          <p:cNvSpPr>
            <a:spLocks noGrp="1"/>
          </p:cNvSpPr>
          <p:nvPr>
            <p:ph sz="half" idx="2"/>
          </p:nvPr>
        </p:nvSpPr>
        <p:spPr>
          <a:xfrm>
            <a:off x="623392" y="1340768"/>
            <a:ext cx="11233248" cy="4784400"/>
          </a:xfrm>
        </p:spPr>
        <p:txBody>
          <a:bodyPr/>
          <a:lstStyle/>
          <a:p>
            <a:pPr marL="0" indent="0">
              <a:buNone/>
            </a:pPr>
            <a:r>
              <a:rPr lang="en-US" dirty="0" smtClean="0"/>
              <a:t>What is needed it for the infrastructures (resource </a:t>
            </a:r>
            <a:r>
              <a:rPr lang="en-US" dirty="0" err="1" smtClean="0"/>
              <a:t>centres</a:t>
            </a:r>
            <a:r>
              <a:rPr lang="en-US" dirty="0" smtClean="0"/>
              <a:t>) to differentiate between ‘light-weight VOs’ and ‘heavily-managed VOs’</a:t>
            </a:r>
          </a:p>
          <a:p>
            <a:r>
              <a:rPr lang="en-US" dirty="0" smtClean="0"/>
              <a:t>Preferably on a per-VO basis</a:t>
            </a:r>
          </a:p>
          <a:p>
            <a:r>
              <a:rPr lang="en-US" dirty="0" smtClean="0"/>
              <a:t>Allowing IdPs with a lower assurance profile to be used for heavily-managed VOs’</a:t>
            </a:r>
          </a:p>
          <a:p>
            <a:r>
              <a:rPr lang="en-US" dirty="0" smtClean="0"/>
              <a:t>Whilst ensuring light-weight VOs can continue to enjoy airiness since they’re combined with higher-assurance IdPs (CAs)</a:t>
            </a:r>
            <a:endParaRPr lang="en-US" dirty="0"/>
          </a:p>
          <a:p>
            <a:endParaRPr lang="en-US" dirty="0"/>
          </a:p>
        </p:txBody>
      </p:sp>
      <p:sp>
        <p:nvSpPr>
          <p:cNvPr id="4" name="Footer Placeholder 3"/>
          <p:cNvSpPr>
            <a:spLocks noGrp="1"/>
          </p:cNvSpPr>
          <p:nvPr>
            <p:ph type="ftr" sz="quarter" idx="11"/>
          </p:nvPr>
        </p:nvSpPr>
        <p:spPr/>
        <p:txBody>
          <a:bodyPr/>
          <a:lstStyle/>
          <a:p>
            <a:r>
              <a:rPr lang="en-US" smtClean="0"/>
              <a:t>Evolving the EGI Trust Fabric - Bari 2015</a:t>
            </a:r>
            <a:endParaRPr lang="en-GB" dirty="0"/>
          </a:p>
        </p:txBody>
      </p:sp>
      <p:sp>
        <p:nvSpPr>
          <p:cNvPr id="6" name="TextBox 5"/>
          <p:cNvSpPr txBox="1"/>
          <p:nvPr/>
        </p:nvSpPr>
        <p:spPr>
          <a:xfrm>
            <a:off x="527381" y="4293097"/>
            <a:ext cx="8207696" cy="1323439"/>
          </a:xfrm>
          <a:prstGeom prst="rect">
            <a:avLst/>
          </a:prstGeom>
          <a:noFill/>
        </p:spPr>
        <p:txBody>
          <a:bodyPr wrap="none" rtlCol="0">
            <a:spAutoFit/>
          </a:bodyPr>
          <a:lstStyle/>
          <a:p>
            <a:r>
              <a:rPr lang="en-US" sz="1600" b="1" dirty="0" smtClean="0">
                <a:latin typeface="Courier New" panose="02070309020205020404" pitchFamily="49" charset="0"/>
                <a:cs typeface="Courier New" panose="02070309020205020404" pitchFamily="49" charset="0"/>
              </a:rPr>
              <a:t>Logic foreseen for such a decision</a:t>
            </a:r>
          </a:p>
          <a:p>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VO:/</a:t>
            </a:r>
            <a:r>
              <a:rPr lang="en-US" sz="1600" b="1" dirty="0" err="1" smtClean="0">
                <a:latin typeface="Courier New" panose="02070309020205020404" pitchFamily="49" charset="0"/>
                <a:cs typeface="Courier New" panose="02070309020205020404" pitchFamily="49" charset="0"/>
              </a:rPr>
              <a:t>pvier</a:t>
            </a:r>
            <a:r>
              <a:rPr lang="en-US" sz="1600" b="1" dirty="0" smtClean="0">
                <a:latin typeface="Courier New" panose="02070309020205020404" pitchFamily="49" charset="0"/>
                <a:cs typeface="Courier New" panose="02070309020205020404" pitchFamily="49" charset="0"/>
              </a:rPr>
              <a:t> &amp;&amp; CA:IGTF-</a:t>
            </a:r>
            <a:r>
              <a:rPr lang="en-US" sz="1600" b="1" dirty="0" err="1" smtClean="0">
                <a:latin typeface="Courier New" panose="02070309020205020404" pitchFamily="49" charset="0"/>
                <a:cs typeface="Courier New" panose="02070309020205020404" pitchFamily="49" charset="0"/>
              </a:rPr>
              <a:t>Classic,IGTF</a:t>
            </a:r>
            <a:r>
              <a:rPr lang="en-US" sz="1600" b="1" dirty="0" smtClean="0">
                <a:latin typeface="Courier New" panose="02070309020205020404" pitchFamily="49" charset="0"/>
                <a:cs typeface="Courier New" panose="02070309020205020404" pitchFamily="49" charset="0"/>
              </a:rPr>
              <a:t>-MICS</a:t>
            </a:r>
            <a:r>
              <a:rPr lang="en-US" sz="1600" b="1" dirty="0" smtClean="0">
                <a:solidFill>
                  <a:srgbClr val="C00000"/>
                </a:solidFill>
                <a:latin typeface="Courier New" panose="02070309020205020404" pitchFamily="49" charset="0"/>
                <a:cs typeface="Courier New" panose="02070309020205020404" pitchFamily="49" charset="0"/>
              </a:rPr>
              <a:t>,”NL-</a:t>
            </a:r>
            <a:r>
              <a:rPr lang="en-US" sz="1600" b="1" dirty="0" err="1" smtClean="0">
                <a:solidFill>
                  <a:srgbClr val="C00000"/>
                </a:solidFill>
                <a:latin typeface="Courier New" panose="02070309020205020404" pitchFamily="49" charset="0"/>
                <a:cs typeface="Courier New" panose="02070309020205020404" pitchFamily="49" charset="0"/>
              </a:rPr>
              <a:t>eInfra</a:t>
            </a:r>
            <a:r>
              <a:rPr lang="en-US" sz="1600" b="1" dirty="0" smtClean="0">
                <a:solidFill>
                  <a:srgbClr val="C00000"/>
                </a:solidFill>
                <a:latin typeface="Courier New" panose="02070309020205020404" pitchFamily="49" charset="0"/>
                <a:cs typeface="Courier New" panose="02070309020205020404" pitchFamily="49" charset="0"/>
              </a:rPr>
              <a:t>-Zero-CA” </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VO:/atlas &amp;&amp; CA:IGTF-</a:t>
            </a:r>
            <a:r>
              <a:rPr lang="en-US" sz="1600" b="1" dirty="0" err="1" smtClean="0">
                <a:latin typeface="Courier New" panose="02070309020205020404" pitchFamily="49" charset="0"/>
                <a:cs typeface="Courier New" panose="02070309020205020404" pitchFamily="49" charset="0"/>
              </a:rPr>
              <a:t>Classic,IGTF</a:t>
            </a:r>
            <a:r>
              <a:rPr lang="en-US" sz="1600" b="1" dirty="0" smtClean="0">
                <a:latin typeface="Courier New" panose="02070309020205020404" pitchFamily="49" charset="0"/>
                <a:cs typeface="Courier New" panose="02070309020205020404" pitchFamily="49" charset="0"/>
              </a:rPr>
              <a:t>-MICS,IGTF-SLCS,</a:t>
            </a:r>
            <a:r>
              <a:rPr lang="en-US" sz="1600" b="1" dirty="0" smtClean="0">
                <a:solidFill>
                  <a:srgbClr val="C00000"/>
                </a:solidFill>
                <a:latin typeface="Courier New" panose="02070309020205020404" pitchFamily="49" charset="0"/>
                <a:cs typeface="Courier New" panose="02070309020205020404" pitchFamily="49" charset="0"/>
              </a:rPr>
              <a:t>IGTF-IOTA</a:t>
            </a:r>
            <a:r>
              <a:rPr lang="en-US" sz="1600" b="1" dirty="0" smtClean="0">
                <a:latin typeface="Courier New" panose="02070309020205020404" pitchFamily="49" charset="0"/>
                <a:cs typeface="Courier New" panose="02070309020205020404" pitchFamily="49" charset="0"/>
              </a:rPr>
              <a:t> ) ||</a:t>
            </a:r>
          </a:p>
          <a:p>
            <a:r>
              <a:rPr lang="en-US" sz="1600" b="1" dirty="0" smtClean="0">
                <a:latin typeface="Courier New" panose="02070309020205020404" pitchFamily="49" charset="0"/>
                <a:cs typeface="Courier New" panose="02070309020205020404" pitchFamily="49" charset="0"/>
              </a:rPr>
              <a:t>( VO:/*     &amp;&amp; CA:IGTF-</a:t>
            </a:r>
            <a:r>
              <a:rPr lang="en-US" sz="1600" b="1" dirty="0" err="1" smtClean="0">
                <a:latin typeface="Courier New" panose="02070309020205020404" pitchFamily="49" charset="0"/>
                <a:cs typeface="Courier New" panose="02070309020205020404" pitchFamily="49" charset="0"/>
              </a:rPr>
              <a:t>Classic,IGTF</a:t>
            </a:r>
            <a:r>
              <a:rPr lang="en-US" sz="1600" b="1" dirty="0" smtClean="0">
                <a:latin typeface="Courier New" panose="02070309020205020404" pitchFamily="49" charset="0"/>
                <a:cs typeface="Courier New" panose="02070309020205020404" pitchFamily="49" charset="0"/>
              </a:rPr>
              <a:t>-MICS,IGTF-SLCS )</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4645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US" dirty="0" smtClean="0"/>
              <a:t>Attribute Release evolving towards REFEDS Research &amp; Scholarship</a:t>
            </a:r>
            <a:endParaRPr lang="en-US" dirty="0"/>
          </a:p>
        </p:txBody>
      </p:sp>
      <p:grpSp>
        <p:nvGrpSpPr>
          <p:cNvPr id="9" name="Group 8"/>
          <p:cNvGrpSpPr/>
          <p:nvPr/>
        </p:nvGrpSpPr>
        <p:grpSpPr>
          <a:xfrm>
            <a:off x="6668415" y="4766175"/>
            <a:ext cx="4281543" cy="1969770"/>
            <a:chOff x="7573384" y="4485938"/>
            <a:chExt cx="4281543" cy="1969770"/>
          </a:xfrm>
        </p:grpSpPr>
        <p:sp>
          <p:nvSpPr>
            <p:cNvPr id="6" name="TextBox 5"/>
            <p:cNvSpPr txBox="1"/>
            <p:nvPr/>
          </p:nvSpPr>
          <p:spPr>
            <a:xfrm>
              <a:off x="7573384" y="4485938"/>
              <a:ext cx="4281543" cy="1969770"/>
            </a:xfrm>
            <a:prstGeom prst="rect">
              <a:avLst/>
            </a:prstGeom>
            <a:solidFill>
              <a:schemeClr val="bg1"/>
            </a:solidFill>
            <a:ln>
              <a:solidFill>
                <a:srgbClr val="003F5E"/>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57B20"/>
                  </a:solidFill>
                </a:rPr>
                <a:t>Research and Scholarship Attribute Set</a:t>
              </a:r>
            </a:p>
            <a:p>
              <a:r>
                <a:rPr lang="en-US" b="1" dirty="0" err="1" smtClean="0"/>
                <a:t>displayName</a:t>
              </a:r>
              <a:r>
                <a:rPr lang="en-US" dirty="0" smtClean="0"/>
                <a:t> </a:t>
              </a:r>
              <a:r>
                <a:rPr lang="en-US" i="1" dirty="0" smtClean="0"/>
                <a:t>or</a:t>
              </a:r>
              <a:r>
                <a:rPr lang="en-US" dirty="0" smtClean="0"/>
                <a:t> (</a:t>
              </a:r>
              <a:r>
                <a:rPr lang="en-US" b="1" dirty="0" err="1" smtClean="0"/>
                <a:t>givenName</a:t>
              </a:r>
              <a:r>
                <a:rPr lang="en-US" dirty="0" smtClean="0"/>
                <a:t> </a:t>
              </a:r>
              <a:r>
                <a:rPr lang="en-US" i="1" dirty="0" smtClean="0"/>
                <a:t>and</a:t>
              </a:r>
              <a:r>
                <a:rPr lang="en-US" dirty="0" smtClean="0"/>
                <a:t> </a:t>
              </a:r>
              <a:r>
                <a:rPr lang="en-US" b="1" dirty="0" err="1" smtClean="0"/>
                <a:t>sn</a:t>
              </a:r>
              <a:r>
                <a:rPr lang="en-US" dirty="0" smtClean="0"/>
                <a:t>)</a:t>
              </a:r>
            </a:p>
            <a:p>
              <a:r>
                <a:rPr lang="en-US" b="1" dirty="0" smtClean="0"/>
                <a:t>mail</a:t>
              </a:r>
            </a:p>
            <a:p>
              <a:r>
                <a:rPr lang="en-US" b="1" dirty="0" err="1" smtClean="0"/>
                <a:t>eduPersonPrincipalName</a:t>
              </a:r>
              <a:endParaRPr lang="en-US" b="1" dirty="0" smtClean="0"/>
            </a:p>
            <a:p>
              <a:r>
                <a:rPr lang="en-US" dirty="0" err="1" smtClean="0"/>
                <a:t>eduPersonTargetedID</a:t>
              </a:r>
              <a:endParaRPr lang="en-US" dirty="0" smtClean="0"/>
            </a:p>
            <a:p>
              <a:r>
                <a:rPr lang="en-US" dirty="0" err="1" smtClean="0">
                  <a:solidFill>
                    <a:srgbClr val="F57B20"/>
                  </a:solidFill>
                </a:rPr>
                <a:t>eduPersonScopedAffiliation</a:t>
              </a:r>
              <a:endParaRPr lang="en-US" dirty="0" smtClean="0">
                <a:solidFill>
                  <a:srgbClr val="F57B20"/>
                </a:solidFill>
              </a:endParaRPr>
            </a:p>
            <a:p>
              <a:r>
                <a:rPr lang="en-US" sz="1400" b="1" dirty="0"/>
                <a:t>[https://</a:t>
              </a:r>
              <a:r>
                <a:rPr lang="en-US" sz="1400" b="1" dirty="0" smtClean="0"/>
                <a:t>refeds.org/category/research-and-scholarship]</a:t>
              </a:r>
              <a:endParaRPr lang="en-US" b="1" dirty="0"/>
            </a:p>
          </p:txBody>
        </p:sp>
        <p:cxnSp>
          <p:nvCxnSpPr>
            <p:cNvPr id="8" name="Straight Connector 7"/>
            <p:cNvCxnSpPr/>
            <p:nvPr/>
          </p:nvCxnSpPr>
          <p:spPr>
            <a:xfrm>
              <a:off x="7713233" y="4797911"/>
              <a:ext cx="3969572" cy="0"/>
            </a:xfrm>
            <a:prstGeom prst="line">
              <a:avLst/>
            </a:prstGeom>
            <a:ln>
              <a:solidFill>
                <a:srgbClr val="003F5E"/>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021416" y="4837295"/>
            <a:ext cx="5410498" cy="1477328"/>
          </a:xfrm>
          <a:prstGeom prst="rect">
            <a:avLst/>
          </a:prstGeom>
          <a:solidFill>
            <a:schemeClr val="bg1"/>
          </a:solidFill>
          <a:ln>
            <a:solidFill>
              <a:srgbClr val="F57B20"/>
            </a:solidFill>
          </a:ln>
          <a:effectLst>
            <a:outerShdw blurRad="50800" dist="38100" dir="2700000" algn="tl" rotWithShape="0">
              <a:prstClr val="black">
                <a:alpha val="40000"/>
              </a:prstClr>
            </a:outerShdw>
          </a:effectLst>
        </p:spPr>
        <p:txBody>
          <a:bodyPr wrap="square" rtlCol="0">
            <a:spAutoFit/>
          </a:bodyPr>
          <a:lstStyle/>
          <a:p>
            <a:r>
              <a:rPr lang="en-US" i="1" dirty="0" smtClean="0">
                <a:solidFill>
                  <a:srgbClr val="003F5E"/>
                </a:solidFill>
              </a:rPr>
              <a:t>“</a:t>
            </a:r>
            <a:r>
              <a:rPr lang="en-US" b="1" i="1" dirty="0" smtClean="0">
                <a:solidFill>
                  <a:srgbClr val="003F5E"/>
                </a:solidFill>
              </a:rPr>
              <a:t>R&amp;S </a:t>
            </a:r>
            <a:r>
              <a:rPr lang="en-US" b="1" i="1" dirty="0">
                <a:solidFill>
                  <a:srgbClr val="003F5E"/>
                </a:solidFill>
              </a:rPr>
              <a:t>Service Providers MUST </a:t>
            </a:r>
            <a:r>
              <a:rPr lang="en-US" i="1" dirty="0">
                <a:solidFill>
                  <a:srgbClr val="003F5E"/>
                </a:solidFill>
              </a:rPr>
              <a:t>resolve issues of non-compliance within a reasonable period of time from when they become aware of the issue. Failure to do so MUST result in revocation of the entity’s membership in the R&amp;S category</a:t>
            </a:r>
            <a:r>
              <a:rPr lang="en-US" i="1" dirty="0" smtClean="0">
                <a:solidFill>
                  <a:srgbClr val="003F5E"/>
                </a:solidFill>
              </a:rPr>
              <a:t>.” – </a:t>
            </a:r>
            <a:r>
              <a:rPr lang="en-US" i="1" dirty="0" smtClean="0">
                <a:solidFill>
                  <a:srgbClr val="003F5E"/>
                </a:solidFill>
              </a:rPr>
              <a:t>and </a:t>
            </a:r>
            <a:r>
              <a:rPr lang="en-US" b="1" i="1" dirty="0" smtClean="0">
                <a:solidFill>
                  <a:srgbClr val="003F5E"/>
                </a:solidFill>
              </a:rPr>
              <a:t>hope federations check IdPs</a:t>
            </a:r>
            <a:endParaRPr lang="en-US" b="1" dirty="0">
              <a:solidFill>
                <a:srgbClr val="003F5E"/>
              </a:solidFill>
            </a:endParaRPr>
          </a:p>
        </p:txBody>
      </p:sp>
      <p:sp>
        <p:nvSpPr>
          <p:cNvPr id="11" name="TextBox 10"/>
          <p:cNvSpPr txBox="1"/>
          <p:nvPr/>
        </p:nvSpPr>
        <p:spPr>
          <a:xfrm>
            <a:off x="4744115" y="1233556"/>
            <a:ext cx="2482924" cy="523220"/>
          </a:xfrm>
          <a:prstGeom prst="rect">
            <a:avLst/>
          </a:prstGeom>
          <a:noFill/>
        </p:spPr>
        <p:txBody>
          <a:bodyPr wrap="none" rtlCol="0">
            <a:spAutoFit/>
          </a:bodyPr>
          <a:lstStyle/>
          <a:p>
            <a:r>
              <a:rPr lang="en-US" sz="2800" b="1" i="1" dirty="0" smtClean="0">
                <a:solidFill>
                  <a:srgbClr val="003F5E"/>
                </a:solidFill>
              </a:rPr>
              <a:t>Release models</a:t>
            </a:r>
            <a:endParaRPr lang="en-US" sz="2800" b="1" i="1" dirty="0">
              <a:solidFill>
                <a:srgbClr val="003F5E"/>
              </a:solidFill>
            </a:endParaRPr>
          </a:p>
        </p:txBody>
      </p:sp>
      <p:grpSp>
        <p:nvGrpSpPr>
          <p:cNvPr id="22" name="Group 21"/>
          <p:cNvGrpSpPr/>
          <p:nvPr/>
        </p:nvGrpSpPr>
        <p:grpSpPr>
          <a:xfrm>
            <a:off x="526259" y="1508608"/>
            <a:ext cx="2388198" cy="1771732"/>
            <a:chOff x="484094" y="1756776"/>
            <a:chExt cx="2388198" cy="1771732"/>
          </a:xfrm>
        </p:grpSpPr>
        <p:sp>
          <p:nvSpPr>
            <p:cNvPr id="12" name="TextBox 11"/>
            <p:cNvSpPr txBox="1"/>
            <p:nvPr/>
          </p:nvSpPr>
          <p:spPr>
            <a:xfrm>
              <a:off x="484094" y="1763818"/>
              <a:ext cx="2334678" cy="923330"/>
            </a:xfrm>
            <a:prstGeom prst="rect">
              <a:avLst/>
            </a:prstGeom>
            <a:noFill/>
          </p:spPr>
          <p:txBody>
            <a:bodyPr wrap="none" rtlCol="0">
              <a:spAutoFit/>
            </a:bodyPr>
            <a:lstStyle/>
            <a:p>
              <a:r>
                <a:rPr lang="en-US" dirty="0" smtClean="0">
                  <a:solidFill>
                    <a:srgbClr val="003F5E"/>
                  </a:solidFill>
                </a:rPr>
                <a:t>All kinds of attributes </a:t>
              </a:r>
              <a:br>
                <a:rPr lang="en-US" dirty="0" smtClean="0">
                  <a:solidFill>
                    <a:srgbClr val="003F5E"/>
                  </a:solidFill>
                </a:rPr>
              </a:br>
              <a:r>
                <a:rPr lang="en-US" dirty="0" smtClean="0">
                  <a:solidFill>
                    <a:srgbClr val="003F5E"/>
                  </a:solidFill>
                </a:rPr>
                <a:t>- user approval based</a:t>
              </a:r>
              <a:br>
                <a:rPr lang="en-US" dirty="0" smtClean="0">
                  <a:solidFill>
                    <a:srgbClr val="003F5E"/>
                  </a:solidFill>
                </a:rPr>
              </a:br>
              <a:r>
                <a:rPr lang="en-US" dirty="0" smtClean="0">
                  <a:solidFill>
                    <a:srgbClr val="003F5E"/>
                  </a:solidFill>
                </a:rPr>
                <a:t>- usually no real ID info</a:t>
              </a:r>
              <a:endParaRPr lang="en-US" dirty="0">
                <a:solidFill>
                  <a:srgbClr val="003F5E"/>
                </a:solidFill>
              </a:endParaRPr>
            </a:p>
          </p:txBody>
        </p:sp>
        <p:pic>
          <p:nvPicPr>
            <p:cNvPr id="4100" name="Picture 4" descr="http://www.homorazzi.com/wp-content/uploads/2012/07/facebook-twitter-linkedin-goo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54" y="2701998"/>
              <a:ext cx="1023104" cy="7161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4094" y="1756776"/>
              <a:ext cx="2388198" cy="1771732"/>
            </a:xfrm>
            <a:prstGeom prst="rect">
              <a:avLst/>
            </a:prstGeom>
            <a:noFill/>
            <a:ln w="28575">
              <a:solidFill>
                <a:srgbClr val="F57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AutoShape 6" descr="Image result for germany"/>
          <p:cNvSpPr>
            <a:spLocks noChangeAspect="1" noChangeArrowheads="1"/>
          </p:cNvSpPr>
          <p:nvPr/>
        </p:nvSpPr>
        <p:spPr bwMode="auto">
          <a:xfrm>
            <a:off x="155575" y="-617538"/>
            <a:ext cx="215265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3517115" y="2786202"/>
            <a:ext cx="2068900" cy="1307678"/>
            <a:chOff x="3282874" y="1953682"/>
            <a:chExt cx="2068900" cy="1307678"/>
          </a:xfrm>
        </p:grpSpPr>
        <p:sp>
          <p:nvSpPr>
            <p:cNvPr id="17" name="TextBox 16"/>
            <p:cNvSpPr txBox="1"/>
            <p:nvPr/>
          </p:nvSpPr>
          <p:spPr>
            <a:xfrm>
              <a:off x="3282874" y="1960724"/>
              <a:ext cx="2068900" cy="923330"/>
            </a:xfrm>
            <a:prstGeom prst="rect">
              <a:avLst/>
            </a:prstGeom>
            <a:noFill/>
          </p:spPr>
          <p:txBody>
            <a:bodyPr wrap="none" rtlCol="0">
              <a:spAutoFit/>
            </a:bodyPr>
            <a:lstStyle/>
            <a:p>
              <a:r>
                <a:rPr lang="en-US" dirty="0" smtClean="0">
                  <a:solidFill>
                    <a:srgbClr val="003F5E"/>
                  </a:solidFill>
                </a:rPr>
                <a:t>Authenticator only</a:t>
              </a:r>
            </a:p>
            <a:p>
              <a:r>
                <a:rPr lang="en-US" dirty="0" smtClean="0">
                  <a:solidFill>
                    <a:srgbClr val="003F5E"/>
                  </a:solidFill>
                </a:rPr>
                <a:t>- no useful ID</a:t>
              </a:r>
              <a:br>
                <a:rPr lang="en-US" dirty="0" smtClean="0">
                  <a:solidFill>
                    <a:srgbClr val="003F5E"/>
                  </a:solidFill>
                </a:rPr>
              </a:br>
              <a:r>
                <a:rPr lang="en-US" dirty="0" smtClean="0">
                  <a:solidFill>
                    <a:srgbClr val="003F5E"/>
                  </a:solidFill>
                </a:rPr>
                <a:t>- for risk-averse IdPs</a:t>
              </a:r>
              <a:endParaRPr lang="en-US" dirty="0">
                <a:solidFill>
                  <a:srgbClr val="003F5E"/>
                </a:solidFill>
              </a:endParaRPr>
            </a:p>
          </p:txBody>
        </p:sp>
        <p:sp>
          <p:nvSpPr>
            <p:cNvPr id="18" name="Rectangle 17"/>
            <p:cNvSpPr/>
            <p:nvPr/>
          </p:nvSpPr>
          <p:spPr>
            <a:xfrm>
              <a:off x="3282874" y="1953682"/>
              <a:ext cx="2068900" cy="1307678"/>
            </a:xfrm>
            <a:prstGeom prst="rect">
              <a:avLst/>
            </a:prstGeom>
            <a:noFill/>
            <a:ln w="28575">
              <a:solidFill>
                <a:srgbClr val="F57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8658" y="2848196"/>
              <a:ext cx="470311" cy="28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6993" y="2848196"/>
              <a:ext cx="566038" cy="28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582160" y="2752853"/>
              <a:ext cx="473206" cy="369332"/>
            </a:xfrm>
            <a:prstGeom prst="rect">
              <a:avLst/>
            </a:prstGeom>
            <a:noFill/>
          </p:spPr>
          <p:txBody>
            <a:bodyPr wrap="none" rtlCol="0">
              <a:spAutoFit/>
            </a:bodyPr>
            <a:lstStyle/>
            <a:p>
              <a:r>
                <a:rPr lang="en-US" b="1" dirty="0" smtClean="0">
                  <a:solidFill>
                    <a:srgbClr val="003F5E"/>
                  </a:solidFill>
                </a:rPr>
                <a:t>. . .</a:t>
              </a:r>
              <a:endParaRPr lang="en-US" b="1" dirty="0">
                <a:solidFill>
                  <a:srgbClr val="003F5E"/>
                </a:solidFill>
              </a:endParaRPr>
            </a:p>
          </p:txBody>
        </p:sp>
      </p:grpSp>
      <p:grpSp>
        <p:nvGrpSpPr>
          <p:cNvPr id="20" name="Group 19"/>
          <p:cNvGrpSpPr/>
          <p:nvPr/>
        </p:nvGrpSpPr>
        <p:grpSpPr>
          <a:xfrm>
            <a:off x="6201345" y="2453830"/>
            <a:ext cx="2534990" cy="1860184"/>
            <a:chOff x="6013068" y="1909176"/>
            <a:chExt cx="2534990" cy="1860184"/>
          </a:xfrm>
        </p:grpSpPr>
        <p:sp>
          <p:nvSpPr>
            <p:cNvPr id="23" name="TextBox 22"/>
            <p:cNvSpPr txBox="1"/>
            <p:nvPr/>
          </p:nvSpPr>
          <p:spPr>
            <a:xfrm>
              <a:off x="6013069" y="1916218"/>
              <a:ext cx="2534989" cy="1200329"/>
            </a:xfrm>
            <a:prstGeom prst="rect">
              <a:avLst/>
            </a:prstGeom>
            <a:noFill/>
          </p:spPr>
          <p:txBody>
            <a:bodyPr wrap="none" rtlCol="0">
              <a:spAutoFit/>
            </a:bodyPr>
            <a:lstStyle/>
            <a:p>
              <a:r>
                <a:rPr lang="en-US" dirty="0" smtClean="0">
                  <a:solidFill>
                    <a:srgbClr val="003F5E"/>
                  </a:solidFill>
                </a:rPr>
                <a:t>Attributes when you Ask</a:t>
              </a:r>
            </a:p>
            <a:p>
              <a:r>
                <a:rPr lang="en-US" dirty="0" smtClean="0">
                  <a:solidFill>
                    <a:srgbClr val="003F5E"/>
                  </a:solidFill>
                </a:rPr>
                <a:t>- 1-on-1 attribute release</a:t>
              </a:r>
              <a:br>
                <a:rPr lang="en-US" dirty="0" smtClean="0">
                  <a:solidFill>
                    <a:srgbClr val="003F5E"/>
                  </a:solidFill>
                </a:rPr>
              </a:br>
              <a:r>
                <a:rPr lang="en-US" dirty="0" smtClean="0">
                  <a:solidFill>
                    <a:srgbClr val="003F5E"/>
                  </a:solidFill>
                </a:rPr>
                <a:t>- Both in mesh and H&amp;S</a:t>
              </a:r>
              <a:br>
                <a:rPr lang="en-US" dirty="0" smtClean="0">
                  <a:solidFill>
                    <a:srgbClr val="003F5E"/>
                  </a:solidFill>
                </a:rPr>
              </a:br>
              <a:r>
                <a:rPr lang="en-US" dirty="0" smtClean="0">
                  <a:solidFill>
                    <a:srgbClr val="003F5E"/>
                  </a:solidFill>
                </a:rPr>
                <a:t>- Scalability issues</a:t>
              </a:r>
            </a:p>
          </p:txBody>
        </p:sp>
        <p:sp>
          <p:nvSpPr>
            <p:cNvPr id="24" name="Rectangle 23"/>
            <p:cNvSpPr/>
            <p:nvPr/>
          </p:nvSpPr>
          <p:spPr>
            <a:xfrm>
              <a:off x="6013068" y="1909176"/>
              <a:ext cx="2534989" cy="1860184"/>
            </a:xfrm>
            <a:prstGeom prst="rect">
              <a:avLst/>
            </a:prstGeom>
            <a:noFill/>
            <a:ln w="28575">
              <a:solidFill>
                <a:srgbClr val="F57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3637" y="3127112"/>
              <a:ext cx="787083" cy="51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7356482" y="3182015"/>
              <a:ext cx="537838" cy="369332"/>
            </a:xfrm>
            <a:prstGeom prst="rect">
              <a:avLst/>
            </a:prstGeom>
            <a:noFill/>
          </p:spPr>
          <p:txBody>
            <a:bodyPr wrap="square" rtlCol="0">
              <a:spAutoFit/>
            </a:bodyPr>
            <a:lstStyle/>
            <a:p>
              <a:r>
                <a:rPr lang="en-US" b="1" dirty="0" smtClean="0">
                  <a:solidFill>
                    <a:srgbClr val="003F5E"/>
                  </a:solidFill>
                </a:rPr>
                <a:t>. . .</a:t>
              </a:r>
              <a:endParaRPr lang="en-US" b="1" dirty="0">
                <a:solidFill>
                  <a:srgbClr val="003F5E"/>
                </a:solidFill>
              </a:endParaRPr>
            </a:p>
          </p:txBody>
        </p:sp>
      </p:grpSp>
      <p:grpSp>
        <p:nvGrpSpPr>
          <p:cNvPr id="19" name="Group 18"/>
          <p:cNvGrpSpPr/>
          <p:nvPr/>
        </p:nvGrpSpPr>
        <p:grpSpPr>
          <a:xfrm>
            <a:off x="9215120" y="2093625"/>
            <a:ext cx="2580131" cy="2335470"/>
            <a:chOff x="9137947" y="1738690"/>
            <a:chExt cx="2580131" cy="2335470"/>
          </a:xfrm>
        </p:grpSpPr>
        <p:sp>
          <p:nvSpPr>
            <p:cNvPr id="28" name="TextBox 27"/>
            <p:cNvSpPr txBox="1"/>
            <p:nvPr/>
          </p:nvSpPr>
          <p:spPr>
            <a:xfrm>
              <a:off x="9137948" y="1745732"/>
              <a:ext cx="2580130" cy="1754326"/>
            </a:xfrm>
            <a:prstGeom prst="rect">
              <a:avLst/>
            </a:prstGeom>
            <a:noFill/>
          </p:spPr>
          <p:txBody>
            <a:bodyPr wrap="none" rtlCol="0">
              <a:spAutoFit/>
            </a:bodyPr>
            <a:lstStyle/>
            <a:p>
              <a:r>
                <a:rPr lang="en-US" dirty="0" smtClean="0">
                  <a:solidFill>
                    <a:srgbClr val="003F5E"/>
                  </a:solidFill>
                </a:rPr>
                <a:t>REFEDS R&amp;S</a:t>
              </a:r>
            </a:p>
            <a:p>
              <a:r>
                <a:rPr lang="en-US" dirty="0" smtClean="0">
                  <a:solidFill>
                    <a:srgbClr val="003F5E"/>
                  </a:solidFill>
                </a:rPr>
                <a:t>- implicit release of basic</a:t>
              </a:r>
              <a:br>
                <a:rPr lang="en-US" dirty="0" smtClean="0">
                  <a:solidFill>
                    <a:srgbClr val="003F5E"/>
                  </a:solidFill>
                </a:rPr>
              </a:br>
              <a:r>
                <a:rPr lang="en-US" dirty="0" smtClean="0">
                  <a:solidFill>
                    <a:srgbClr val="003F5E"/>
                  </a:solidFill>
                </a:rPr>
                <a:t>  attributes, likely true</a:t>
              </a:r>
            </a:p>
            <a:p>
              <a:r>
                <a:rPr lang="en-US" dirty="0" smtClean="0">
                  <a:solidFill>
                    <a:srgbClr val="003F5E"/>
                  </a:solidFill>
                </a:rPr>
                <a:t>- scales well, but ‘slow’</a:t>
              </a:r>
              <a:br>
                <a:rPr lang="en-US" dirty="0" smtClean="0">
                  <a:solidFill>
                    <a:srgbClr val="003F5E"/>
                  </a:solidFill>
                </a:rPr>
              </a:br>
              <a:r>
                <a:rPr lang="en-US" dirty="0" smtClean="0">
                  <a:solidFill>
                    <a:srgbClr val="003F5E"/>
                  </a:solidFill>
                </a:rPr>
                <a:t>  adoption</a:t>
              </a:r>
              <a:br>
                <a:rPr lang="en-US" dirty="0" smtClean="0">
                  <a:solidFill>
                    <a:srgbClr val="003F5E"/>
                  </a:solidFill>
                </a:rPr>
              </a:br>
              <a:r>
                <a:rPr lang="en-US" dirty="0" smtClean="0">
                  <a:solidFill>
                    <a:srgbClr val="003F5E"/>
                  </a:solidFill>
                </a:rPr>
                <a:t>- works globally if it does!</a:t>
              </a:r>
            </a:p>
          </p:txBody>
        </p:sp>
        <p:sp>
          <p:nvSpPr>
            <p:cNvPr id="29" name="Rectangle 28"/>
            <p:cNvSpPr/>
            <p:nvPr/>
          </p:nvSpPr>
          <p:spPr>
            <a:xfrm>
              <a:off x="9137947" y="1738690"/>
              <a:ext cx="2534989" cy="2335470"/>
            </a:xfrm>
            <a:prstGeom prst="rect">
              <a:avLst/>
            </a:prstGeom>
            <a:noFill/>
            <a:ln w="28575">
              <a:solidFill>
                <a:srgbClr val="F57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5120" y="3500058"/>
              <a:ext cx="1351280" cy="47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Box 24"/>
          <p:cNvSpPr txBox="1"/>
          <p:nvPr/>
        </p:nvSpPr>
        <p:spPr>
          <a:xfrm>
            <a:off x="155575" y="3606337"/>
            <a:ext cx="2297039" cy="830997"/>
          </a:xfrm>
          <a:prstGeom prst="rect">
            <a:avLst/>
          </a:prstGeom>
          <a:noFill/>
        </p:spPr>
        <p:txBody>
          <a:bodyPr wrap="none" rtlCol="0">
            <a:spAutoFit/>
          </a:bodyPr>
          <a:lstStyle/>
          <a:p>
            <a:r>
              <a:rPr lang="en-US" sz="2400" b="1" dirty="0">
                <a:solidFill>
                  <a:srgbClr val="003F5E"/>
                </a:solidFill>
                <a:effectLst>
                  <a:outerShdw blurRad="38100" dist="38100" dir="2700000" algn="tl">
                    <a:srgbClr val="000000">
                      <a:alpha val="43137"/>
                    </a:srgbClr>
                  </a:outerShdw>
                </a:effectLst>
              </a:rPr>
              <a:t>w</a:t>
            </a:r>
            <a:r>
              <a:rPr lang="en-US" sz="2400" b="1" dirty="0" smtClean="0">
                <a:solidFill>
                  <a:srgbClr val="003F5E"/>
                </a:solidFill>
                <a:effectLst>
                  <a:outerShdw blurRad="38100" dist="38100" dir="2700000" algn="tl">
                    <a:srgbClr val="000000">
                      <a:alpha val="43137"/>
                    </a:srgbClr>
                  </a:outerShdw>
                </a:effectLst>
              </a:rPr>
              <a:t>hat your users </a:t>
            </a:r>
            <a:br>
              <a:rPr lang="en-US" sz="2400" b="1" dirty="0" smtClean="0">
                <a:solidFill>
                  <a:srgbClr val="003F5E"/>
                </a:solidFill>
                <a:effectLst>
                  <a:outerShdw blurRad="38100" dist="38100" dir="2700000" algn="tl">
                    <a:srgbClr val="000000">
                      <a:alpha val="43137"/>
                    </a:srgbClr>
                  </a:outerShdw>
                </a:effectLst>
              </a:rPr>
            </a:br>
            <a:r>
              <a:rPr lang="en-US" sz="2400" b="1" dirty="0" smtClean="0">
                <a:solidFill>
                  <a:srgbClr val="003F5E"/>
                </a:solidFill>
                <a:effectLst>
                  <a:outerShdw blurRad="38100" dist="38100" dir="2700000" algn="tl">
                    <a:srgbClr val="000000">
                      <a:alpha val="43137"/>
                    </a:srgbClr>
                  </a:outerShdw>
                </a:effectLst>
              </a:rPr>
              <a:t>will ask for … </a:t>
            </a:r>
            <a:endParaRPr lang="en-US" sz="2400" b="1" dirty="0">
              <a:solidFill>
                <a:srgbClr val="003F5E"/>
              </a:solidFill>
              <a:effectLst>
                <a:outerShdw blurRad="38100" dist="38100" dir="2700000" algn="tl">
                  <a:srgbClr val="000000">
                    <a:alpha val="43137"/>
                  </a:srgbClr>
                </a:outerShdw>
              </a:effectLst>
            </a:endParaRPr>
          </a:p>
        </p:txBody>
      </p:sp>
      <p:cxnSp>
        <p:nvCxnSpPr>
          <p:cNvPr id="30" name="Straight Arrow Connector 29"/>
          <p:cNvCxnSpPr/>
          <p:nvPr/>
        </p:nvCxnSpPr>
        <p:spPr>
          <a:xfrm flipV="1">
            <a:off x="2052320" y="2661921"/>
            <a:ext cx="400295" cy="923452"/>
          </a:xfrm>
          <a:prstGeom prst="straightConnector1">
            <a:avLst/>
          </a:prstGeom>
          <a:ln w="38100">
            <a:solidFill>
              <a:srgbClr val="003F5E"/>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027680" y="1623553"/>
            <a:ext cx="1625029" cy="256047"/>
          </a:xfrm>
          <a:prstGeom prst="straightConnector1">
            <a:avLst/>
          </a:prstGeom>
          <a:ln w="38100">
            <a:solidFill>
              <a:srgbClr val="003F5E"/>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464253" y="1756776"/>
            <a:ext cx="899827" cy="905145"/>
          </a:xfrm>
          <a:prstGeom prst="straightConnector1">
            <a:avLst/>
          </a:prstGeom>
          <a:ln w="38100">
            <a:solidFill>
              <a:srgbClr val="003F5E"/>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485843" y="1786684"/>
            <a:ext cx="631537" cy="607790"/>
          </a:xfrm>
          <a:prstGeom prst="straightConnector1">
            <a:avLst/>
          </a:prstGeom>
          <a:ln w="38100">
            <a:solidFill>
              <a:srgbClr val="003F5E"/>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269780" y="1550758"/>
            <a:ext cx="1772620" cy="539821"/>
          </a:xfrm>
          <a:prstGeom prst="straightConnector1">
            <a:avLst/>
          </a:prstGeom>
          <a:ln w="38100">
            <a:solidFill>
              <a:srgbClr val="003F5E"/>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3210" y="2024682"/>
            <a:ext cx="1446293" cy="369332"/>
          </a:xfrm>
          <a:prstGeom prst="rect">
            <a:avLst/>
          </a:prstGeom>
          <a:solidFill>
            <a:schemeClr val="bg1"/>
          </a:solidFill>
        </p:spPr>
        <p:txBody>
          <a:bodyPr wrap="none" rtlCol="0">
            <a:spAutoFit/>
          </a:bodyPr>
          <a:lstStyle/>
          <a:p>
            <a:r>
              <a:rPr lang="en-US" i="1" dirty="0" smtClean="0">
                <a:solidFill>
                  <a:srgbClr val="003F5E"/>
                </a:solidFill>
              </a:rPr>
              <a:t>what you get</a:t>
            </a:r>
            <a:endParaRPr lang="en-US" i="1" dirty="0">
              <a:solidFill>
                <a:srgbClr val="003F5E"/>
              </a:solidFill>
            </a:endParaRPr>
          </a:p>
        </p:txBody>
      </p:sp>
      <p:sp>
        <p:nvSpPr>
          <p:cNvPr id="51" name="TextBox 50"/>
          <p:cNvSpPr txBox="1"/>
          <p:nvPr/>
        </p:nvSpPr>
        <p:spPr>
          <a:xfrm>
            <a:off x="6087820" y="1890402"/>
            <a:ext cx="1994777" cy="369332"/>
          </a:xfrm>
          <a:prstGeom prst="rect">
            <a:avLst/>
          </a:prstGeom>
          <a:solidFill>
            <a:schemeClr val="bg1"/>
          </a:solidFill>
        </p:spPr>
        <p:txBody>
          <a:bodyPr wrap="none" rtlCol="0">
            <a:spAutoFit/>
          </a:bodyPr>
          <a:lstStyle/>
          <a:p>
            <a:r>
              <a:rPr lang="en-US" i="1" dirty="0" smtClean="0">
                <a:solidFill>
                  <a:srgbClr val="003F5E"/>
                </a:solidFill>
              </a:rPr>
              <a:t>If you offer a carrot</a:t>
            </a:r>
            <a:endParaRPr lang="en-US" i="1" dirty="0">
              <a:solidFill>
                <a:srgbClr val="003F5E"/>
              </a:solidFill>
            </a:endParaRPr>
          </a:p>
        </p:txBody>
      </p:sp>
      <p:sp>
        <p:nvSpPr>
          <p:cNvPr id="52" name="TextBox 51"/>
          <p:cNvSpPr txBox="1"/>
          <p:nvPr/>
        </p:nvSpPr>
        <p:spPr>
          <a:xfrm>
            <a:off x="7869035" y="1491880"/>
            <a:ext cx="2884829" cy="369332"/>
          </a:xfrm>
          <a:prstGeom prst="rect">
            <a:avLst/>
          </a:prstGeom>
          <a:solidFill>
            <a:schemeClr val="bg1"/>
          </a:solidFill>
        </p:spPr>
        <p:txBody>
          <a:bodyPr wrap="none" rtlCol="0">
            <a:spAutoFit/>
          </a:bodyPr>
          <a:lstStyle/>
          <a:p>
            <a:r>
              <a:rPr lang="en-US" i="1" dirty="0" smtClean="0">
                <a:solidFill>
                  <a:srgbClr val="003F5E"/>
                </a:solidFill>
              </a:rPr>
              <a:t>what you would like to see …</a:t>
            </a:r>
            <a:endParaRPr lang="en-US" i="1" dirty="0">
              <a:solidFill>
                <a:srgbClr val="003F5E"/>
              </a:solidFill>
            </a:endParaRPr>
          </a:p>
        </p:txBody>
      </p:sp>
    </p:spTree>
    <p:extLst>
      <p:ext uri="{BB962C8B-B14F-4D97-AF65-F5344CB8AC3E}">
        <p14:creationId xmlns:p14="http://schemas.microsoft.com/office/powerpoint/2010/main" val="938980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282060" cy="4737633"/>
          </a:xfrm>
        </p:spPr>
        <p:txBody>
          <a:bodyPr/>
          <a:lstStyle/>
          <a:p>
            <a:r>
              <a:rPr lang="en-US" dirty="0"/>
              <a:t>defines </a:t>
            </a:r>
            <a:r>
              <a:rPr lang="en-US" dirty="0" smtClean="0"/>
              <a:t>basic security </a:t>
            </a:r>
            <a:r>
              <a:rPr lang="en-US" dirty="0"/>
              <a:t>incident response capabilities </a:t>
            </a:r>
            <a:r>
              <a:rPr lang="en-US" dirty="0" smtClean="0"/>
              <a:t/>
            </a:r>
            <a:br>
              <a:rPr lang="en-US" dirty="0" smtClean="0"/>
            </a:br>
            <a:r>
              <a:rPr lang="en-US" dirty="0" smtClean="0"/>
              <a:t>to </a:t>
            </a:r>
            <a:r>
              <a:rPr lang="en-US" dirty="0"/>
              <a:t>which member </a:t>
            </a:r>
            <a:r>
              <a:rPr lang="en-US" dirty="0" smtClean="0"/>
              <a:t>organizations can </a:t>
            </a:r>
            <a:r>
              <a:rPr lang="en-US" b="1" dirty="0"/>
              <a:t>self-assert </a:t>
            </a:r>
            <a:r>
              <a:rPr lang="en-US" b="1" dirty="0" smtClean="0"/>
              <a:t>compliance</a:t>
            </a:r>
            <a:endParaRPr lang="en-US" dirty="0"/>
          </a:p>
          <a:p>
            <a:r>
              <a:rPr lang="en-US" dirty="0" smtClean="0"/>
              <a:t>initial draft intended </a:t>
            </a:r>
            <a:r>
              <a:rPr lang="en-US" dirty="0"/>
              <a:t>to be a simplified </a:t>
            </a:r>
            <a:r>
              <a:rPr lang="en-US" dirty="0" smtClean="0"/>
              <a:t>framework – approved now by REFEDS to stimulate adoption by IdPs and promotion via federations (but the framework is general)</a:t>
            </a:r>
          </a:p>
          <a:p>
            <a:r>
              <a:rPr lang="en-US" dirty="0" smtClean="0"/>
              <a:t>Based on SCI grouping of capabilities</a:t>
            </a:r>
          </a:p>
          <a:p>
            <a:endParaRPr lang="en-US" dirty="0" smtClean="0"/>
          </a:p>
          <a:p>
            <a:r>
              <a:rPr lang="en-US" dirty="0" smtClean="0"/>
              <a:t>Self-assertion is a rather newish concept in conventional R&amp;E federations, but fits the RIs and e-Infrastructures for the prevalent use cases – the IGTF does peer-review supported self-audits</a:t>
            </a:r>
          </a:p>
          <a:p>
            <a:r>
              <a:rPr lang="en-US" dirty="0" smtClean="0"/>
              <a:t>To scale self-assertion to 10k+ entities (IdPs, SPs, attribute authorities) needs automation</a:t>
            </a:r>
          </a:p>
          <a:p>
            <a:r>
              <a:rPr lang="en-US" dirty="0" smtClean="0"/>
              <a:t>EWTI working group on the self-assessment tool collected initial requirements (Mikael, Hannah)</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US" dirty="0" err="1" smtClean="0"/>
              <a:t>Sirtfi</a:t>
            </a:r>
            <a:r>
              <a:rPr lang="en-US" dirty="0"/>
              <a:t> </a:t>
            </a:r>
            <a:r>
              <a:rPr lang="en-US" dirty="0" smtClean="0"/>
              <a:t>– </a:t>
            </a:r>
            <a:r>
              <a:rPr lang="en-US" dirty="0" smtClean="0"/>
              <a:t>security incident response and traceability capability in federations</a:t>
            </a:r>
            <a:endParaRPr lang="en-US" dirty="0"/>
          </a:p>
        </p:txBody>
      </p:sp>
    </p:spTree>
    <p:extLst>
      <p:ext uri="{BB962C8B-B14F-4D97-AF65-F5344CB8AC3E}">
        <p14:creationId xmlns:p14="http://schemas.microsoft.com/office/powerpoint/2010/main" val="3906960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3742" y="1817918"/>
            <a:ext cx="3836035" cy="223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114948" y="3476126"/>
            <a:ext cx="1798320" cy="1486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44502" y="1439333"/>
            <a:ext cx="10909300" cy="4961467"/>
          </a:xfrm>
        </p:spPr>
        <p:txBody>
          <a:bodyPr>
            <a:normAutofit/>
          </a:bodyPr>
          <a:lstStyle/>
          <a:p>
            <a:pPr marL="0" indent="0">
              <a:buNone/>
            </a:pPr>
            <a:r>
              <a:rPr lang="en-US" dirty="0" smtClean="0"/>
              <a:t>Asserting </a:t>
            </a:r>
            <a:r>
              <a:rPr lang="en-US" dirty="0" err="1" smtClean="0"/>
              <a:t>Sirtfi</a:t>
            </a:r>
            <a:r>
              <a:rPr lang="en-US" dirty="0" smtClean="0"/>
              <a:t> compliance by an IdP or SP (e.g. via SAML meta-data) means concretely</a:t>
            </a:r>
          </a:p>
          <a:p>
            <a:pPr marL="0" indent="0">
              <a:buNone/>
            </a:pPr>
            <a:endParaRPr lang="en-US" dirty="0" smtClean="0"/>
          </a:p>
          <a:p>
            <a:r>
              <a:rPr lang="en-US" dirty="0"/>
              <a:t>Operational </a:t>
            </a:r>
            <a:r>
              <a:rPr lang="en-US" dirty="0" smtClean="0"/>
              <a:t>Security</a:t>
            </a:r>
          </a:p>
          <a:p>
            <a:pPr lvl="1"/>
            <a:r>
              <a:rPr lang="en-US" dirty="0" smtClean="0"/>
              <a:t>Managed vulnerability patching and processes, some intrusion detection, </a:t>
            </a:r>
            <a:br>
              <a:rPr lang="en-US" dirty="0" smtClean="0"/>
            </a:br>
            <a:r>
              <a:rPr lang="en-US" dirty="0" smtClean="0"/>
              <a:t>account management,  contact information available, CSIRT established</a:t>
            </a:r>
          </a:p>
          <a:p>
            <a:r>
              <a:rPr lang="en-US" dirty="0" smtClean="0"/>
              <a:t>Incident Response</a:t>
            </a:r>
          </a:p>
          <a:p>
            <a:pPr lvl="1"/>
            <a:r>
              <a:rPr lang="en-US" dirty="0" smtClean="0"/>
              <a:t>Provide contact information, timely response to assistance requests, willing to collaborate, </a:t>
            </a:r>
            <a:br>
              <a:rPr lang="en-US" dirty="0" smtClean="0"/>
            </a:br>
            <a:r>
              <a:rPr lang="en-US" dirty="0" smtClean="0"/>
              <a:t>respect privacy and TLP classifications</a:t>
            </a:r>
          </a:p>
          <a:p>
            <a:r>
              <a:rPr lang="en-US" dirty="0" smtClean="0"/>
              <a:t>Traceability</a:t>
            </a:r>
          </a:p>
          <a:p>
            <a:pPr lvl="1"/>
            <a:r>
              <a:rPr lang="en-US" dirty="0" smtClean="0"/>
              <a:t>Logs are timestamped, retained, and available; and there is a policy governing its retention</a:t>
            </a:r>
          </a:p>
          <a:p>
            <a:r>
              <a:rPr lang="en-US" dirty="0" smtClean="0"/>
              <a:t>Participant Responsibilities</a:t>
            </a:r>
          </a:p>
          <a:p>
            <a:pPr lvl="1"/>
            <a:r>
              <a:rPr lang="en-US" dirty="0" smtClean="0"/>
              <a:t>There is an AUP for participants, users are made aware of it and agree to abide by it</a:t>
            </a:r>
          </a:p>
          <a:p>
            <a:pPr marL="0" indent="0">
              <a:buNone/>
            </a:pPr>
            <a:endParaRPr lang="en-US" i="1" dirty="0" smtClean="0">
              <a:solidFill>
                <a:srgbClr val="F57B20"/>
              </a:solidFill>
            </a:endParaRPr>
          </a:p>
          <a:p>
            <a:pPr marL="0" indent="0">
              <a:buNone/>
            </a:pPr>
            <a:r>
              <a:rPr lang="en-US" i="1" dirty="0" smtClean="0">
                <a:solidFill>
                  <a:srgbClr val="F57B20"/>
                </a:solidFill>
              </a:rPr>
              <a:t>Some, not all, federation agreements actually cover some of this (e.g. an AUP in </a:t>
            </a:r>
            <a:r>
              <a:rPr lang="en-US" i="1" dirty="0" err="1" smtClean="0">
                <a:solidFill>
                  <a:srgbClr val="F57B20"/>
                </a:solidFill>
              </a:rPr>
              <a:t>SURFconext</a:t>
            </a:r>
            <a:r>
              <a:rPr lang="en-US" i="1" dirty="0" smtClean="0">
                <a:solidFill>
                  <a:srgbClr val="F57B20"/>
                </a:solidFill>
              </a:rPr>
              <a:t>)</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US" dirty="0" err="1" smtClean="0"/>
              <a:t>Sirtfi</a:t>
            </a:r>
            <a:r>
              <a:rPr lang="en-US" dirty="0" smtClean="0"/>
              <a:t> Framework for Incident Response Collaboration</a:t>
            </a:r>
            <a:endParaRPr lang="en-US" dirty="0"/>
          </a:p>
        </p:txBody>
      </p:sp>
      <p:sp>
        <p:nvSpPr>
          <p:cNvPr id="5" name="Rectangle 4"/>
          <p:cNvSpPr/>
          <p:nvPr/>
        </p:nvSpPr>
        <p:spPr>
          <a:xfrm>
            <a:off x="9014108" y="6414254"/>
            <a:ext cx="2515304" cy="369332"/>
          </a:xfrm>
          <a:prstGeom prst="rect">
            <a:avLst/>
          </a:prstGeom>
        </p:spPr>
        <p:txBody>
          <a:bodyPr wrap="none">
            <a:spAutoFit/>
          </a:bodyPr>
          <a:lstStyle/>
          <a:p>
            <a:r>
              <a:rPr lang="en-US" dirty="0">
                <a:solidFill>
                  <a:srgbClr val="003F5E"/>
                </a:solidFill>
              </a:rPr>
              <a:t>https://refeds.org/SIRTFI</a:t>
            </a:r>
          </a:p>
        </p:txBody>
      </p:sp>
    </p:spTree>
    <p:extLst>
      <p:ext uri="{BB962C8B-B14F-4D97-AF65-F5344CB8AC3E}">
        <p14:creationId xmlns:p14="http://schemas.microsoft.com/office/powerpoint/2010/main" val="748954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US" dirty="0" smtClean="0"/>
              <a:t>We live in a </a:t>
            </a:r>
            <a:r>
              <a:rPr lang="en-US" smtClean="0"/>
              <a:t>federated world …</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9" y="1412777"/>
            <a:ext cx="709441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650110" y="3987157"/>
            <a:ext cx="2611858" cy="1514898"/>
            <a:chOff x="251520" y="1247923"/>
            <a:chExt cx="8229600" cy="5631925"/>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247923"/>
              <a:ext cx="6459364" cy="563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616210"/>
              <a:ext cx="82296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3261597" y="2079597"/>
            <a:ext cx="3327278" cy="1217884"/>
            <a:chOff x="4148493" y="1828358"/>
            <a:chExt cx="4633160" cy="2176706"/>
          </a:xfrm>
        </p:grpSpPr>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828358"/>
              <a:ext cx="30575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8493" y="2371283"/>
              <a:ext cx="4578129" cy="163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6" descr="https://educonf-directory.geant.net/pic/EduGAIN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1003" y="1552013"/>
            <a:ext cx="1894700" cy="3159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87905" y="6550223"/>
            <a:ext cx="7848687" cy="307777"/>
          </a:xfrm>
          <a:prstGeom prst="rect">
            <a:avLst/>
          </a:prstGeom>
          <a:noFill/>
        </p:spPr>
        <p:txBody>
          <a:bodyPr wrap="none" rtlCol="0">
            <a:spAutoFit/>
          </a:bodyPr>
          <a:lstStyle/>
          <a:p>
            <a:pPr algn="r"/>
            <a:r>
              <a:rPr lang="en-US" sz="1400" i="1" dirty="0" smtClean="0"/>
              <a:t>background: eduGAIN connected federations as of November </a:t>
            </a:r>
            <a:r>
              <a:rPr lang="en-US" sz="1400" i="1" dirty="0" smtClean="0"/>
              <a:t>2014, and others </a:t>
            </a:r>
            <a:r>
              <a:rPr lang="en-US" sz="1400" i="1" dirty="0" smtClean="0"/>
              <a:t>– </a:t>
            </a:r>
            <a:r>
              <a:rPr lang="en-US" sz="1400" i="1" dirty="0" smtClean="0"/>
              <a:t>Brook </a:t>
            </a:r>
            <a:r>
              <a:rPr lang="en-US" sz="1400" i="1" dirty="0" smtClean="0"/>
              <a:t>Schofield, TERENA</a:t>
            </a:r>
            <a:endParaRPr lang="en-US" sz="1400" i="1" dirty="0"/>
          </a:p>
        </p:txBody>
      </p:sp>
      <p:pic>
        <p:nvPicPr>
          <p:cNvPr id="14"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88" y="4149080"/>
            <a:ext cx="3276249" cy="19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6588" y="3779748"/>
            <a:ext cx="2815074" cy="369332"/>
          </a:xfrm>
          <a:prstGeom prst="rect">
            <a:avLst/>
          </a:prstGeom>
          <a:noFill/>
        </p:spPr>
        <p:txBody>
          <a:bodyPr wrap="none" rtlCol="0">
            <a:spAutoFit/>
          </a:bodyPr>
          <a:lstStyle/>
          <a:p>
            <a:r>
              <a:rPr lang="en-US" b="1" dirty="0" smtClean="0">
                <a:latin typeface="+mj-lt"/>
              </a:rPr>
              <a:t>wLCG FIM4R pilot</a:t>
            </a:r>
            <a:endParaRPr lang="en-US" b="1" dirty="0">
              <a:latin typeface="+mj-lt"/>
            </a:endParaRPr>
          </a:p>
        </p:txBody>
      </p:sp>
      <p:pic>
        <p:nvPicPr>
          <p:cNvPr id="18" name="Picture 7" descr="H:\Home\davidg\Template\Logos\cilogon-service-heade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875" y="2739538"/>
            <a:ext cx="5124758" cy="5579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8904" y="1282918"/>
            <a:ext cx="3534728" cy="158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3638" y="1375773"/>
            <a:ext cx="1831110" cy="201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Home\davidg\EUGridPMA\Presentations\images\igtf-worldstatus-2015.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4962" y="3129281"/>
            <a:ext cx="8477918" cy="33593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Home\davidg\DutchGrid\CA\RCauth-Pilot-CA\RCauth-eu-logo.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23537" y="5509118"/>
            <a:ext cx="1855433" cy="8982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Home\davidg\EUGridPMA\IGTF\IGTF-logos\IGTF_logo-interop.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78508" y="5624781"/>
            <a:ext cx="1401943" cy="64897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887205" y="2080976"/>
            <a:ext cx="4096054" cy="3497812"/>
            <a:chOff x="5177902" y="2612506"/>
            <a:chExt cx="4096054" cy="3497812"/>
          </a:xfrm>
          <a:effectLst>
            <a:outerShdw blurRad="63500" sx="102000" sy="102000" algn="ctr" rotWithShape="0">
              <a:prstClr val="black">
                <a:alpha val="40000"/>
              </a:prstClr>
            </a:outerShdw>
          </a:effectLst>
        </p:grpSpPr>
        <p:sp>
          <p:nvSpPr>
            <p:cNvPr id="2" name="Rectangle 1"/>
            <p:cNvSpPr/>
            <p:nvPr/>
          </p:nvSpPr>
          <p:spPr>
            <a:xfrm>
              <a:off x="5177902" y="2612506"/>
              <a:ext cx="4096054" cy="34978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419020" y="2658220"/>
              <a:ext cx="3665081" cy="3384376"/>
              <a:chOff x="5419020" y="2658220"/>
              <a:chExt cx="3665081" cy="3384376"/>
            </a:xfrm>
          </p:grpSpPr>
          <p:pic>
            <p:nvPicPr>
              <p:cNvPr id="38" name="Picture 3" descr="H:\Home\davidg\EUGridPMA\IT-user.wmf"/>
              <p:cNvPicPr>
                <a:picLocks noChangeAspect="1" noChangeArrowheads="1"/>
              </p:cNvPicPr>
              <p:nvPr/>
            </p:nvPicPr>
            <p:blipFill>
              <a:blip r:embed="rId15" cstate="print"/>
              <a:srcRect/>
              <a:stretch>
                <a:fillRect/>
              </a:stretch>
            </p:blipFill>
            <p:spPr bwMode="auto">
              <a:xfrm>
                <a:off x="5419020" y="4674444"/>
                <a:ext cx="562817" cy="710015"/>
              </a:xfrm>
              <a:prstGeom prst="rect">
                <a:avLst/>
              </a:prstGeom>
              <a:noFill/>
            </p:spPr>
          </p:pic>
          <p:pic>
            <p:nvPicPr>
              <p:cNvPr id="39" name="Picture 7" descr="C:\Users\davidg\Desktop\Trans\OrgBuilding.wmf"/>
              <p:cNvPicPr>
                <a:picLocks noChangeAspect="1" noChangeArrowheads="1"/>
              </p:cNvPicPr>
              <p:nvPr/>
            </p:nvPicPr>
            <p:blipFill>
              <a:blip r:embed="rId16" cstate="print"/>
              <a:srcRect/>
              <a:stretch>
                <a:fillRect/>
              </a:stretch>
            </p:blipFill>
            <p:spPr bwMode="auto">
              <a:xfrm>
                <a:off x="7075204" y="4242396"/>
                <a:ext cx="640745" cy="640745"/>
              </a:xfrm>
              <a:prstGeom prst="rect">
                <a:avLst/>
              </a:prstGeom>
              <a:noFill/>
            </p:spPr>
          </p:pic>
          <p:cxnSp>
            <p:nvCxnSpPr>
              <p:cNvPr id="40" name="Straight Arrow Connector 39"/>
              <p:cNvCxnSpPr/>
              <p:nvPr/>
            </p:nvCxnSpPr>
            <p:spPr>
              <a:xfrm flipV="1">
                <a:off x="6168801" y="4674444"/>
                <a:ext cx="834395" cy="24328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7" descr="C:\Users\davidg\Desktop\Trans\OrgBuilding.wmf"/>
              <p:cNvPicPr>
                <a:picLocks noChangeAspect="1" noChangeArrowheads="1"/>
              </p:cNvPicPr>
              <p:nvPr/>
            </p:nvPicPr>
            <p:blipFill>
              <a:blip r:embed="rId16" cstate="print"/>
              <a:srcRect/>
              <a:stretch>
                <a:fillRect/>
              </a:stretch>
            </p:blipFill>
            <p:spPr bwMode="auto">
              <a:xfrm>
                <a:off x="7125664" y="5401851"/>
                <a:ext cx="640745" cy="640745"/>
              </a:xfrm>
              <a:prstGeom prst="rect">
                <a:avLst/>
              </a:prstGeom>
              <a:noFill/>
            </p:spPr>
          </p:pic>
          <p:cxnSp>
            <p:nvCxnSpPr>
              <p:cNvPr id="42" name="Straight Arrow Connector 41"/>
              <p:cNvCxnSpPr/>
              <p:nvPr/>
            </p:nvCxnSpPr>
            <p:spPr>
              <a:xfrm>
                <a:off x="6168801" y="5111376"/>
                <a:ext cx="871423" cy="48412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7" descr="C:\Users\davidg\Desktop\Trans\OrgBuilding.wmf"/>
              <p:cNvPicPr>
                <a:picLocks noChangeAspect="1" noChangeArrowheads="1"/>
              </p:cNvPicPr>
              <p:nvPr/>
            </p:nvPicPr>
            <p:blipFill>
              <a:blip r:embed="rId16" cstate="print"/>
              <a:srcRect/>
              <a:stretch>
                <a:fillRect/>
              </a:stretch>
            </p:blipFill>
            <p:spPr bwMode="auto">
              <a:xfrm>
                <a:off x="8443356" y="4962476"/>
                <a:ext cx="640745" cy="640745"/>
              </a:xfrm>
              <a:prstGeom prst="rect">
                <a:avLst/>
              </a:prstGeom>
              <a:noFill/>
            </p:spPr>
          </p:pic>
          <p:cxnSp>
            <p:nvCxnSpPr>
              <p:cNvPr id="44" name="Straight Arrow Connector 43"/>
              <p:cNvCxnSpPr/>
              <p:nvPr/>
            </p:nvCxnSpPr>
            <p:spPr>
              <a:xfrm>
                <a:off x="7939300" y="4746452"/>
                <a:ext cx="432048" cy="360040"/>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7867292" y="5394524"/>
                <a:ext cx="512440" cy="279648"/>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7255224" y="5142496"/>
                <a:ext cx="360040" cy="1588"/>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7" name="Picture 3" descr="H:\Home\davidg\EUGridPMA\IT-user.wmf"/>
              <p:cNvPicPr>
                <a:picLocks noChangeAspect="1" noChangeArrowheads="1"/>
              </p:cNvPicPr>
              <p:nvPr/>
            </p:nvPicPr>
            <p:blipFill>
              <a:blip r:embed="rId15" cstate="print"/>
              <a:srcRect/>
              <a:stretch>
                <a:fillRect/>
              </a:stretch>
            </p:blipFill>
            <p:spPr bwMode="auto">
              <a:xfrm>
                <a:off x="6139100" y="2946252"/>
                <a:ext cx="562817" cy="710015"/>
              </a:xfrm>
              <a:prstGeom prst="rect">
                <a:avLst/>
              </a:prstGeom>
              <a:noFill/>
            </p:spPr>
          </p:pic>
          <p:pic>
            <p:nvPicPr>
              <p:cNvPr id="48" name="Picture 3" descr="H:\Home\davidg\EUGridPMA\IT-user.wmf"/>
              <p:cNvPicPr>
                <a:picLocks noChangeAspect="1" noChangeArrowheads="1"/>
              </p:cNvPicPr>
              <p:nvPr/>
            </p:nvPicPr>
            <p:blipFill>
              <a:blip r:embed="rId15" cstate="print"/>
              <a:srcRect/>
              <a:stretch>
                <a:fillRect/>
              </a:stretch>
            </p:blipFill>
            <p:spPr bwMode="auto">
              <a:xfrm>
                <a:off x="7939300" y="2658220"/>
                <a:ext cx="562817" cy="710015"/>
              </a:xfrm>
              <a:prstGeom prst="rect">
                <a:avLst/>
              </a:prstGeom>
              <a:noFill/>
            </p:spPr>
          </p:pic>
          <p:cxnSp>
            <p:nvCxnSpPr>
              <p:cNvPr id="49" name="Straight Arrow Connector 48"/>
              <p:cNvCxnSpPr/>
              <p:nvPr/>
            </p:nvCxnSpPr>
            <p:spPr>
              <a:xfrm rot="16200000" flipH="1">
                <a:off x="6571148" y="3738340"/>
                <a:ext cx="504056" cy="5040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5563036" y="3954364"/>
                <a:ext cx="864096"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787172" y="3018260"/>
                <a:ext cx="1008112" cy="21602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H="1">
                <a:off x="7903296" y="4062376"/>
                <a:ext cx="1296144" cy="2160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6521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Phase I: </a:t>
            </a:r>
            <a:r>
              <a:rPr lang="en-US" dirty="0" smtClean="0"/>
              <a:t>develop </a:t>
            </a:r>
            <a:r>
              <a:rPr lang="en-US" dirty="0"/>
              <a:t>the SIRTFI Trust Framework specification, </a:t>
            </a:r>
            <a:r>
              <a:rPr lang="en-US" dirty="0" smtClean="0"/>
              <a:t>defining </a:t>
            </a:r>
            <a:br>
              <a:rPr lang="en-US" dirty="0" smtClean="0"/>
            </a:br>
            <a:r>
              <a:rPr lang="en-US" dirty="0" smtClean="0"/>
              <a:t>	basic </a:t>
            </a:r>
            <a:r>
              <a:rPr lang="en-US" dirty="0"/>
              <a:t>security incident response capabilities </a:t>
            </a:r>
            <a:r>
              <a:rPr lang="en-US" dirty="0" smtClean="0"/>
              <a:t>- organizations </a:t>
            </a:r>
            <a:r>
              <a:rPr lang="en-US" dirty="0"/>
              <a:t>can </a:t>
            </a:r>
            <a:r>
              <a:rPr lang="en-US" dirty="0" smtClean="0"/>
              <a:t>self-assert compliance</a:t>
            </a:r>
          </a:p>
          <a:p>
            <a:pPr lvl="1"/>
            <a:r>
              <a:rPr lang="en-US" dirty="0" smtClean="0"/>
              <a:t>Define meta-data schema for security contacts</a:t>
            </a:r>
          </a:p>
          <a:p>
            <a:pPr lvl="1"/>
            <a:r>
              <a:rPr lang="en-US" dirty="0" smtClean="0"/>
              <a:t>Entity category definition and registration</a:t>
            </a:r>
          </a:p>
          <a:p>
            <a:endParaRPr lang="en-US" dirty="0" smtClean="0"/>
          </a:p>
          <a:p>
            <a:r>
              <a:rPr lang="en-US" dirty="0" smtClean="0"/>
              <a:t>Phase II: means for member </a:t>
            </a:r>
            <a:r>
              <a:rPr lang="en-US" dirty="0" err="1"/>
              <a:t>organisations</a:t>
            </a:r>
            <a:r>
              <a:rPr lang="en-US" dirty="0"/>
              <a:t> in </a:t>
            </a:r>
            <a:r>
              <a:rPr lang="en-US" dirty="0" smtClean="0"/>
              <a:t>R&amp;E </a:t>
            </a:r>
            <a:r>
              <a:rPr lang="en-US" dirty="0"/>
              <a:t>federations </a:t>
            </a:r>
            <a:r>
              <a:rPr lang="en-US" dirty="0" smtClean="0"/>
              <a:t>to indicate </a:t>
            </a:r>
            <a:r>
              <a:rPr lang="en-US" dirty="0"/>
              <a:t>their </a:t>
            </a:r>
            <a:r>
              <a:rPr lang="en-US" dirty="0" smtClean="0"/>
              <a:t>compliance</a:t>
            </a:r>
          </a:p>
          <a:p>
            <a:pPr lvl="1"/>
            <a:r>
              <a:rPr lang="en-US" dirty="0" smtClean="0"/>
              <a:t>Training and communication</a:t>
            </a:r>
          </a:p>
          <a:p>
            <a:pPr lvl="1"/>
            <a:r>
              <a:rPr lang="en-US" dirty="0" smtClean="0"/>
              <a:t>Implement contact and category definitions in production federations (and keep it up to date)</a:t>
            </a:r>
          </a:p>
          <a:p>
            <a:endParaRPr lang="en-US" dirty="0" smtClean="0"/>
          </a:p>
          <a:p>
            <a:r>
              <a:rPr lang="en-US" dirty="0" smtClean="0"/>
              <a:t>Phase </a:t>
            </a:r>
            <a:r>
              <a:rPr lang="en-US" dirty="0"/>
              <a:t>III: means for proactive notification of </a:t>
            </a:r>
            <a:r>
              <a:rPr lang="en-US" dirty="0" smtClean="0"/>
              <a:t>account </a:t>
            </a:r>
            <a:r>
              <a:rPr lang="en-US" dirty="0"/>
              <a:t>compromise </a:t>
            </a:r>
            <a:r>
              <a:rPr lang="en-US" dirty="0" smtClean="0"/>
              <a:t>along the chain</a:t>
            </a:r>
          </a:p>
          <a:p>
            <a:pPr lvl="1"/>
            <a:r>
              <a:rPr lang="en-US" dirty="0" smtClean="0"/>
              <a:t>Automated mechanisms for incident notification in the federation chain</a:t>
            </a:r>
          </a:p>
          <a:p>
            <a:pPr lvl="1"/>
            <a:r>
              <a:rPr lang="en-US" dirty="0" smtClean="0"/>
              <a:t>Look e.g. at initiatives like </a:t>
            </a:r>
            <a:r>
              <a:rPr lang="en-US" dirty="0" err="1" smtClean="0"/>
              <a:t>Confyrm</a:t>
            </a:r>
            <a:r>
              <a:rPr lang="en-US" dirty="0" smtClean="0"/>
              <a:t> – incidents mostly spread based on commons user across SPs and IdPs</a:t>
            </a:r>
          </a:p>
          <a:p>
            <a:pPr lvl="1"/>
            <a:r>
              <a:rPr lang="en-US" dirty="0" smtClean="0"/>
              <a:t>Tooling is needed, but maintaining privacy is always a challenge …</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US" dirty="0" err="1" smtClean="0"/>
              <a:t>Sirtfi</a:t>
            </a:r>
            <a:r>
              <a:rPr lang="en-US" dirty="0" smtClean="0"/>
              <a:t> – the road ahead!</a:t>
            </a:r>
            <a:endParaRPr lang="en-US" dirty="0"/>
          </a:p>
        </p:txBody>
      </p:sp>
    </p:spTree>
    <p:extLst>
      <p:ext uri="{BB962C8B-B14F-4D97-AF65-F5344CB8AC3E}">
        <p14:creationId xmlns:p14="http://schemas.microsoft.com/office/powerpoint/2010/main" val="2410683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Security Contact Data in the meta-data specification</a:t>
            </a:r>
          </a:p>
          <a:p>
            <a:r>
              <a:rPr lang="en-US" dirty="0" smtClean="0"/>
              <a:t>Extends </a:t>
            </a:r>
            <a:r>
              <a:rPr lang="en-US" dirty="0" err="1" smtClean="0"/>
              <a:t>InCommon</a:t>
            </a:r>
            <a:r>
              <a:rPr lang="en-US" dirty="0" smtClean="0"/>
              <a:t> </a:t>
            </a:r>
            <a:r>
              <a:rPr lang="en-US" dirty="0" err="1" smtClean="0"/>
              <a:t>contactType</a:t>
            </a:r>
            <a:r>
              <a:rPr lang="en-US" dirty="0" smtClean="0"/>
              <a:t> (and will likely be renamed):</a:t>
            </a:r>
            <a:endParaRPr lang="en-US" dirty="0"/>
          </a:p>
          <a:p>
            <a:pPr marL="893763" indent="0">
              <a:buNone/>
            </a:pPr>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ContactPerson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contactType</a:t>
            </a:r>
            <a:r>
              <a:rPr lang="en-US" b="1" dirty="0">
                <a:latin typeface="Courier New" panose="02070309020205020404" pitchFamily="49" charset="0"/>
                <a:cs typeface="Courier New" panose="02070309020205020404" pitchFamily="49" charset="0"/>
              </a:rPr>
              <a:t>="other" </a:t>
            </a:r>
            <a:r>
              <a:rPr lang="en-US" b="1" dirty="0" err="1">
                <a:latin typeface="Courier New" panose="02070309020205020404" pitchFamily="49" charset="0"/>
                <a:cs typeface="Courier New" panose="02070309020205020404" pitchFamily="49" charset="0"/>
              </a:rPr>
              <a:t>xmlns:icmd</a:t>
            </a:r>
            <a:r>
              <a:rPr lang="en-US" b="1"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hlinkClick r:id="rId2"/>
              </a:rPr>
              <a:t>"http://id.incommon.org/metadata"</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icmd:contactType</a:t>
            </a:r>
            <a:r>
              <a:rPr lang="en-US" b="1" dirty="0" smtClean="0">
                <a:latin typeface="Courier New" panose="02070309020205020404" pitchFamily="49" charset="0"/>
                <a:cs typeface="Courier New" panose="02070309020205020404" pitchFamily="49" charset="0"/>
              </a:rPr>
              <a:t>=</a:t>
            </a:r>
            <a:br>
              <a:rPr lang="en-US" b="1" dirty="0" smtClean="0">
                <a:latin typeface="Courier New" panose="02070309020205020404" pitchFamily="49" charset="0"/>
                <a:cs typeface="Courier New" panose="02070309020205020404" pitchFamily="49" charset="0"/>
              </a:rPr>
            </a:br>
            <a:r>
              <a:rPr lang="en-US" b="1" dirty="0" smtClean="0">
                <a:latin typeface="Courier New" panose="02070309020205020404" pitchFamily="49" charset="0"/>
                <a:cs typeface="Courier New" panose="02070309020205020404" pitchFamily="49" charset="0"/>
                <a:hlinkClick r:id="rId3"/>
              </a:rPr>
              <a:t>"</a:t>
            </a:r>
            <a:r>
              <a:rPr lang="en-US" b="1" dirty="0">
                <a:latin typeface="Courier New" panose="02070309020205020404" pitchFamily="49" charset="0"/>
                <a:cs typeface="Courier New" panose="02070309020205020404" pitchFamily="49" charset="0"/>
                <a:hlinkClick r:id="rId3"/>
              </a:rPr>
              <a:t>http://id.incommon.org/metadata/</a:t>
            </a:r>
            <a:r>
              <a:rPr lang="en-US" b="1" dirty="0" err="1">
                <a:latin typeface="Courier New" panose="02070309020205020404" pitchFamily="49" charset="0"/>
                <a:cs typeface="Courier New" panose="02070309020205020404" pitchFamily="49" charset="0"/>
                <a:hlinkClick r:id="rId3"/>
              </a:rPr>
              <a:t>contactType</a:t>
            </a:r>
            <a:r>
              <a:rPr lang="en-US" b="1" dirty="0">
                <a:latin typeface="Courier New" panose="02070309020205020404" pitchFamily="49" charset="0"/>
                <a:cs typeface="Courier New" panose="02070309020205020404" pitchFamily="49" charset="0"/>
                <a:hlinkClick r:id="rId3"/>
              </a:rPr>
              <a:t>/security</a:t>
            </a:r>
            <a:r>
              <a:rPr lang="en-US" b="1" dirty="0" smtClean="0">
                <a:latin typeface="Courier New" panose="02070309020205020404" pitchFamily="49" charset="0"/>
                <a:cs typeface="Courier New" panose="02070309020205020404" pitchFamily="49" charset="0"/>
                <a:hlinkClick r:id="rId3"/>
              </a:rPr>
              <a:t>"</a:t>
            </a:r>
            <a:r>
              <a:rPr lang="en-US" b="1" dirty="0" smtClean="0">
                <a:latin typeface="Courier New" panose="02070309020205020404" pitchFamily="49" charset="0"/>
                <a:cs typeface="Courier New" panose="02070309020205020404" pitchFamily="49" charset="0"/>
              </a:rPr>
              <a:t>&gt;</a:t>
            </a:r>
          </a:p>
          <a:p>
            <a:endParaRPr lang="en-US" dirty="0" smtClean="0"/>
          </a:p>
          <a:p>
            <a:pPr marL="0" indent="0">
              <a:buNone/>
            </a:pPr>
            <a:r>
              <a:rPr lang="en-US" dirty="0" smtClean="0"/>
              <a:t>Who to expect there?</a:t>
            </a:r>
          </a:p>
          <a:p>
            <a:r>
              <a:rPr lang="en-US" dirty="0" smtClean="0"/>
              <a:t>Somebody in the entity </a:t>
            </a:r>
            <a:r>
              <a:rPr lang="en-US" dirty="0" err="1" smtClean="0"/>
              <a:t>organisation</a:t>
            </a:r>
            <a:r>
              <a:rPr lang="en-US" dirty="0" smtClean="0"/>
              <a:t> security team who knows about TLP and confidentiality</a:t>
            </a:r>
          </a:p>
          <a:p>
            <a:r>
              <a:rPr lang="en-US" dirty="0"/>
              <a:t>Promptly (within one business day) acknowledge receipt of the security incident report. </a:t>
            </a:r>
            <a:endParaRPr lang="en-US" dirty="0" smtClean="0"/>
          </a:p>
          <a:p>
            <a:r>
              <a:rPr lang="en-US" dirty="0" smtClean="0"/>
              <a:t>As </a:t>
            </a:r>
            <a:r>
              <a:rPr lang="en-US" dirty="0"/>
              <a:t>soon as circumstances allow, investigate incident reports regarding resources, services, or identities for which they are responsible</a:t>
            </a:r>
            <a:r>
              <a:rPr lang="en-US" dirty="0" smtClean="0"/>
              <a:t>.</a:t>
            </a:r>
          </a:p>
          <a:p>
            <a:r>
              <a:rPr lang="en-US" dirty="0"/>
              <a:t>Respond to the incident reporter and any other impacted parties when the incident is resolved.</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US" dirty="0" err="1" smtClean="0"/>
              <a:t>Sirtfi</a:t>
            </a:r>
            <a:r>
              <a:rPr lang="en-US" dirty="0" smtClean="0"/>
              <a:t> in practice – Security Contact Meta-data in federations</a:t>
            </a:r>
            <a:endParaRPr lang="en-US" dirty="0"/>
          </a:p>
        </p:txBody>
      </p:sp>
    </p:spTree>
    <p:extLst>
      <p:ext uri="{BB962C8B-B14F-4D97-AF65-F5344CB8AC3E}">
        <p14:creationId xmlns:p14="http://schemas.microsoft.com/office/powerpoint/2010/main" val="2115191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22</a:t>
            </a:fld>
            <a:endParaRPr lang="en-GB"/>
          </a:p>
        </p:txBody>
      </p:sp>
      <p:sp>
        <p:nvSpPr>
          <p:cNvPr id="5" name="Title 4"/>
          <p:cNvSpPr>
            <a:spLocks noGrp="1"/>
          </p:cNvSpPr>
          <p:nvPr>
            <p:ph type="title"/>
          </p:nvPr>
        </p:nvSpPr>
        <p:spPr>
          <a:xfrm>
            <a:off x="420476" y="4294956"/>
            <a:ext cx="11387593" cy="1325563"/>
          </a:xfrm>
        </p:spPr>
        <p:txBody>
          <a:bodyPr>
            <a:normAutofit/>
          </a:bodyPr>
          <a:lstStyle/>
          <a:p>
            <a:r>
              <a:rPr lang="en-US" sz="3200" dirty="0" smtClean="0">
                <a:solidFill>
                  <a:srgbClr val="F6791C"/>
                </a:solidFill>
              </a:rPr>
              <a:t>All the elements in place: Credential Translation &amp; Management</a:t>
            </a:r>
            <a:endParaRPr lang="en-US" sz="3200" dirty="0">
              <a:solidFill>
                <a:srgbClr val="F6791C"/>
              </a:solidFill>
            </a:endParaRP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8296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2238375"/>
            <a:ext cx="4781550" cy="838200"/>
          </a:xfrm>
        </p:spPr>
        <p:txBody>
          <a:bodyPr>
            <a:normAutofit fontScale="92500"/>
          </a:bodyPr>
          <a:lstStyle/>
          <a:p>
            <a:pPr marL="0" indent="0">
              <a:buNone/>
            </a:pPr>
            <a:r>
              <a:rPr lang="en-US" dirty="0" smtClean="0"/>
              <a:t>NCSA (IL,USA) operated service and project</a:t>
            </a:r>
          </a:p>
          <a:p>
            <a:pPr marL="0" indent="0">
              <a:buNone/>
            </a:pPr>
            <a:r>
              <a:rPr lang="en-US" dirty="0" err="1" smtClean="0"/>
              <a:t>InCommon</a:t>
            </a:r>
            <a:r>
              <a:rPr lang="en-US" dirty="0" smtClean="0"/>
              <a:t> backed MICS and IOTA</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23</a:t>
            </a:fld>
            <a:endParaRPr lang="en-GB"/>
          </a:p>
        </p:txBody>
      </p:sp>
      <p:sp>
        <p:nvSpPr>
          <p:cNvPr id="4" name="Title 3"/>
          <p:cNvSpPr>
            <a:spLocks noGrp="1"/>
          </p:cNvSpPr>
          <p:nvPr>
            <p:ph type="title"/>
          </p:nvPr>
        </p:nvSpPr>
        <p:spPr/>
        <p:txBody>
          <a:bodyPr/>
          <a:lstStyle/>
          <a:p>
            <a:r>
              <a:rPr lang="en-US" dirty="0" smtClean="0"/>
              <a:t>Translation services – an overview</a:t>
            </a:r>
            <a:endParaRPr lang="en-US" dirty="0"/>
          </a:p>
        </p:txBody>
      </p:sp>
      <p:pic>
        <p:nvPicPr>
          <p:cNvPr id="4098" name="Picture 2" descr="H:\Home\davidg\Template\Logos\cilogon-service-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562100"/>
            <a:ext cx="4362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Home\davidg\Projects-misc\Terena\GEANT-Logo\geant-logo-traced.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9013" y="4733742"/>
            <a:ext cx="1212749" cy="52882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7400926" y="5410199"/>
            <a:ext cx="4279898" cy="981075"/>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Font typeface="Arial" panose="020B0604020202020204" pitchFamily="34" charset="0"/>
              <a:buNone/>
            </a:pPr>
            <a:r>
              <a:rPr lang="en-US" dirty="0" smtClean="0"/>
              <a:t>GEANT Trusted Certificate Service TCS</a:t>
            </a:r>
          </a:p>
          <a:p>
            <a:pPr marL="0" indent="0" algn="r">
              <a:buFont typeface="Arial" panose="020B0604020202020204" pitchFamily="34" charset="0"/>
              <a:buNone/>
            </a:pPr>
            <a:r>
              <a:rPr lang="en-US" i="1" dirty="0" smtClean="0"/>
              <a:t>could be turned into a translation service, when each subscriber would enable that since it has a subscriber-centric validation model</a:t>
            </a:r>
            <a:endParaRPr lang="en-US" i="1" dirty="0"/>
          </a:p>
        </p:txBody>
      </p:sp>
      <p:pic>
        <p:nvPicPr>
          <p:cNvPr id="4103" name="Picture 7" descr="H:\Home\davidg\Template\Logos\cern_logo_whit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214" y="3667125"/>
            <a:ext cx="900361" cy="87153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p:cNvSpPr txBox="1">
            <a:spLocks/>
          </p:cNvSpPr>
          <p:nvPr/>
        </p:nvSpPr>
        <p:spPr>
          <a:xfrm>
            <a:off x="1795214" y="4571998"/>
            <a:ext cx="3605461" cy="104775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smtClean="0"/>
              <a:t>CERN wLCG IOTA CA</a:t>
            </a:r>
          </a:p>
          <a:p>
            <a:pPr marL="0" indent="0">
              <a:buFont typeface="Arial" panose="020B0604020202020204" pitchFamily="34" charset="0"/>
              <a:buNone/>
            </a:pPr>
            <a:r>
              <a:rPr lang="en-US" i="1" dirty="0" smtClean="0"/>
              <a:t>eduGAIN backed with added </a:t>
            </a:r>
            <a:br>
              <a:rPr lang="en-US" i="1" dirty="0" smtClean="0"/>
            </a:br>
            <a:r>
              <a:rPr lang="en-US" i="1" dirty="0" smtClean="0"/>
              <a:t>CERN HR DB controls</a:t>
            </a:r>
            <a:endParaRPr lang="en-US" i="1" dirty="0"/>
          </a:p>
        </p:txBody>
      </p:sp>
      <p:pic>
        <p:nvPicPr>
          <p:cNvPr id="4107" name="Picture 11" descr="https://upload.wikimedia.org/wikipedia/commons/thumb/5/54/Flag_of_Europe_waving.svg/447px-Flag_of_Europe_waving.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325297" y="1733550"/>
            <a:ext cx="1898326" cy="13335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
          <p:cNvSpPr txBox="1">
            <a:spLocks/>
          </p:cNvSpPr>
          <p:nvPr/>
        </p:nvSpPr>
        <p:spPr>
          <a:xfrm>
            <a:off x="6442073" y="3228975"/>
            <a:ext cx="4781550" cy="83820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Font typeface="Arial" panose="020B0604020202020204" pitchFamily="34" charset="0"/>
              <a:buNone/>
            </a:pPr>
            <a:r>
              <a:rPr lang="en-US" dirty="0" smtClean="0"/>
              <a:t>Generic ‘opaque’ certificate in Europe</a:t>
            </a:r>
          </a:p>
          <a:p>
            <a:pPr marL="0" indent="0" algn="r">
              <a:buFont typeface="Arial" panose="020B0604020202020204" pitchFamily="34" charset="0"/>
              <a:buNone/>
            </a:pPr>
            <a:r>
              <a:rPr lang="en-US" i="1" dirty="0" smtClean="0"/>
              <a:t>Helps with PII data protection and integration with ESFRIs and e-Infrastructure</a:t>
            </a:r>
            <a:endParaRPr lang="en-US" i="1" dirty="0"/>
          </a:p>
        </p:txBody>
      </p:sp>
    </p:spTree>
    <p:extLst>
      <p:ext uri="{BB962C8B-B14F-4D97-AF65-F5344CB8AC3E}">
        <p14:creationId xmlns:p14="http://schemas.microsoft.com/office/powerpoint/2010/main" val="849422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24</a:t>
            </a:fld>
            <a:endParaRPr lang="en-GB"/>
          </a:p>
        </p:txBody>
      </p:sp>
      <p:sp>
        <p:nvSpPr>
          <p:cNvPr id="4" name="Title 3"/>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691" y="76200"/>
            <a:ext cx="8350409" cy="626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267825" y="4495800"/>
            <a:ext cx="1906227" cy="646331"/>
          </a:xfrm>
          <a:prstGeom prst="rect">
            <a:avLst/>
          </a:prstGeom>
          <a:noFill/>
        </p:spPr>
        <p:txBody>
          <a:bodyPr wrap="none" rtlCol="0">
            <a:spAutoFit/>
          </a:bodyPr>
          <a:lstStyle/>
          <a:p>
            <a:r>
              <a:rPr lang="en-US" dirty="0" smtClean="0"/>
              <a:t>Slide: Jim </a:t>
            </a:r>
            <a:r>
              <a:rPr lang="en-US" dirty="0" err="1" smtClean="0"/>
              <a:t>Basney</a:t>
            </a:r>
            <a:r>
              <a:rPr lang="en-US" dirty="0" smtClean="0"/>
              <a:t>, </a:t>
            </a:r>
            <a:br>
              <a:rPr lang="en-US" dirty="0" smtClean="0"/>
            </a:br>
            <a:r>
              <a:rPr lang="en-US" dirty="0" smtClean="0"/>
              <a:t>NCSA and </a:t>
            </a:r>
            <a:r>
              <a:rPr lang="en-US" dirty="0" err="1" smtClean="0"/>
              <a:t>CILogon</a:t>
            </a:r>
            <a:endParaRPr lang="en-US" dirty="0"/>
          </a:p>
        </p:txBody>
      </p:sp>
    </p:spTree>
    <p:extLst>
      <p:ext uri="{BB962C8B-B14F-4D97-AF65-F5344CB8AC3E}">
        <p14:creationId xmlns:p14="http://schemas.microsoft.com/office/powerpoint/2010/main" val="1713828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Establish a </a:t>
            </a:r>
            <a:r>
              <a:rPr lang="en-US" b="1" dirty="0" err="1" smtClean="0"/>
              <a:t>CILogon</a:t>
            </a:r>
            <a:r>
              <a:rPr lang="en-US" b="1" dirty="0" smtClean="0"/>
              <a:t> (like) service in Europe</a:t>
            </a:r>
          </a:p>
          <a:p>
            <a:r>
              <a:rPr lang="en-US" dirty="0" smtClean="0"/>
              <a:t>Integrated closely with R&amp;E federation landscape (with all of full-mesh, H&amp;S, mixed-models)</a:t>
            </a:r>
          </a:p>
          <a:p>
            <a:r>
              <a:rPr lang="en-US" dirty="0" smtClean="0"/>
              <a:t>Integration with user community services and attribute services</a:t>
            </a:r>
          </a:p>
          <a:p>
            <a:r>
              <a:rPr lang="en-US" dirty="0" smtClean="0"/>
              <a:t>Close co-operation with the </a:t>
            </a:r>
            <a:r>
              <a:rPr lang="en-US" dirty="0" err="1" smtClean="0"/>
              <a:t>CILogon</a:t>
            </a:r>
            <a:r>
              <a:rPr lang="en-US" dirty="0" smtClean="0"/>
              <a:t> Project (Jim </a:t>
            </a:r>
            <a:r>
              <a:rPr lang="en-US" dirty="0" err="1" smtClean="0"/>
              <a:t>Basney</a:t>
            </a:r>
            <a:r>
              <a:rPr lang="en-US" dirty="0" smtClean="0"/>
              <a:t> et al.)</a:t>
            </a:r>
          </a:p>
          <a:p>
            <a:endParaRPr lang="en-US" dirty="0"/>
          </a:p>
          <a:p>
            <a:pPr marL="0" indent="0">
              <a:buNone/>
            </a:pPr>
            <a:r>
              <a:rPr lang="en-US" b="1" dirty="0" smtClean="0"/>
              <a:t>Pre-pilot work, so based on pre-AARC requirements gathering</a:t>
            </a:r>
          </a:p>
          <a:p>
            <a:r>
              <a:rPr lang="en-US" dirty="0" smtClean="0"/>
              <a:t>FIM4R requests, alignment with known user communities (EGI evolution, ELIXIR)</a:t>
            </a:r>
          </a:p>
          <a:p>
            <a:r>
              <a:rPr lang="en-US" dirty="0" smtClean="0"/>
              <a:t>Potential to support the EGI ENGAGE community ‘competence </a:t>
            </a:r>
            <a:r>
              <a:rPr lang="en-US" dirty="0" err="1" smtClean="0"/>
              <a:t>centre</a:t>
            </a:r>
            <a:r>
              <a:rPr lang="en-US" dirty="0" smtClean="0"/>
              <a:t>’ work</a:t>
            </a:r>
          </a:p>
          <a:p>
            <a:r>
              <a:rPr lang="en-US" dirty="0" smtClean="0"/>
              <a:t>Leveraging existing components and services: </a:t>
            </a:r>
            <a:r>
              <a:rPr lang="en-US" dirty="0" err="1" smtClean="0"/>
              <a:t>CIlogon</a:t>
            </a:r>
            <a:r>
              <a:rPr lang="en-US" dirty="0" smtClean="0"/>
              <a:t> + ‘OAuth4MyProxy’ components, VOMS Attribute Certificate service, OIDC libraries, …</a:t>
            </a:r>
          </a:p>
          <a:p>
            <a:r>
              <a:rPr lang="en-US" dirty="0" smtClean="0"/>
              <a:t>Try to fit first in the existing policy framework: Approved Robots (and “PUSPs”), Trusted Credential Stores, PKP Guidelines, IGTF ‘DOGWOOD’ – unless the pilot runs aground …</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25</a:t>
            </a:fld>
            <a:endParaRPr lang="en-GB"/>
          </a:p>
        </p:txBody>
      </p:sp>
      <p:sp>
        <p:nvSpPr>
          <p:cNvPr id="4" name="Title 3"/>
          <p:cNvSpPr>
            <a:spLocks noGrp="1"/>
          </p:cNvSpPr>
          <p:nvPr>
            <p:ph type="title"/>
          </p:nvPr>
        </p:nvSpPr>
        <p:spPr/>
        <p:txBody>
          <a:bodyPr/>
          <a:lstStyle/>
          <a:p>
            <a:r>
              <a:rPr lang="en-US" dirty="0" smtClean="0"/>
              <a:t>AARC SA1 “</a:t>
            </a:r>
            <a:r>
              <a:rPr lang="en-US" dirty="0" err="1" smtClean="0"/>
              <a:t>CIlogon</a:t>
            </a:r>
            <a:r>
              <a:rPr lang="en-US" dirty="0"/>
              <a:t>-</a:t>
            </a:r>
            <a:r>
              <a:rPr lang="en-US" dirty="0" smtClean="0"/>
              <a:t>like Pre-Pilot”</a:t>
            </a:r>
            <a:endParaRPr lang="en-US" dirty="0"/>
          </a:p>
        </p:txBody>
      </p:sp>
    </p:spTree>
    <p:extLst>
      <p:ext uri="{BB962C8B-B14F-4D97-AF65-F5344CB8AC3E}">
        <p14:creationId xmlns:p14="http://schemas.microsoft.com/office/powerpoint/2010/main" val="1697064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51942"/>
          </a:xfrm>
        </p:spPr>
        <p:txBody>
          <a:bodyPr>
            <a:normAutofit lnSpcReduction="10000"/>
          </a:bodyPr>
          <a:lstStyle/>
          <a:p>
            <a:pPr>
              <a:lnSpc>
                <a:spcPct val="110000"/>
              </a:lnSpc>
            </a:pPr>
            <a:r>
              <a:rPr lang="en-US" dirty="0" smtClean="0"/>
              <a:t>Certificate or proxy retrieval possible for federatively-authenticated end-user </a:t>
            </a:r>
            <a:br>
              <a:rPr lang="en-US" dirty="0" smtClean="0"/>
            </a:br>
            <a:r>
              <a:rPr lang="en-US" dirty="0" smtClean="0"/>
              <a:t>inside a community (VO) portal or science gateway</a:t>
            </a:r>
          </a:p>
          <a:p>
            <a:r>
              <a:rPr lang="en-US" dirty="0" smtClean="0"/>
              <a:t>Work with the existing (SAML2) R&amp;E federations</a:t>
            </a:r>
          </a:p>
          <a:p>
            <a:r>
              <a:rPr lang="en-US" dirty="0" smtClean="0"/>
              <a:t>Credential repository feature: manage credentials on behalf of the user</a:t>
            </a:r>
          </a:p>
          <a:p>
            <a:r>
              <a:rPr lang="en-US" dirty="0" smtClean="0"/>
              <a:t>Provide – on the user’s request – delegated credentials to science gateways</a:t>
            </a:r>
          </a:p>
          <a:p>
            <a:r>
              <a:rPr lang="en-US" dirty="0" smtClean="0"/>
              <a:t>Make end-user facing science gateways </a:t>
            </a:r>
            <a:r>
              <a:rPr lang="en-US" i="1" dirty="0" smtClean="0"/>
              <a:t>really</a:t>
            </a:r>
            <a:r>
              <a:rPr lang="en-US" dirty="0" smtClean="0"/>
              <a:t> light-weight: VOs should not need to know about protecting long-term secrets (and need a way to authenticate users)</a:t>
            </a:r>
          </a:p>
          <a:p>
            <a:r>
              <a:rPr lang="en-US" dirty="0" smtClean="0"/>
              <a:t>Support both certificate and non-certificate science gateway use cases in the same way</a:t>
            </a:r>
          </a:p>
          <a:p>
            <a:r>
              <a:rPr lang="en-US" dirty="0" smtClean="0"/>
              <a:t>Provide simple way for users to obtain ‘opaque’ CLI credentials (proxies) on their own system</a:t>
            </a:r>
          </a:p>
          <a:p>
            <a:pPr marL="0" indent="0">
              <a:buNone/>
            </a:pPr>
            <a:r>
              <a:rPr lang="en-US" b="1" dirty="0" smtClean="0">
                <a:solidFill>
                  <a:srgbClr val="F6791C"/>
                </a:solidFill>
              </a:rPr>
              <a:t>Constraints:</a:t>
            </a:r>
            <a:endParaRPr lang="en-US" b="1" dirty="0">
              <a:solidFill>
                <a:srgbClr val="F6791C"/>
              </a:solidFill>
            </a:endParaRPr>
          </a:p>
          <a:p>
            <a:r>
              <a:rPr lang="en-US" dirty="0" smtClean="0"/>
              <a:t>No new software components (only limited glue)</a:t>
            </a:r>
          </a:p>
          <a:p>
            <a:r>
              <a:rPr lang="en-US" dirty="0" smtClean="0"/>
              <a:t>Deployable in a scalable way – with a sustainability model behind it</a:t>
            </a:r>
          </a:p>
          <a:p>
            <a:r>
              <a:rPr lang="en-US" dirty="0" smtClean="0"/>
              <a:t>As few CAs as possible (preferably: just one)</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26</a:t>
            </a:fld>
            <a:endParaRPr lang="en-GB"/>
          </a:p>
        </p:txBody>
      </p:sp>
      <p:sp>
        <p:nvSpPr>
          <p:cNvPr id="4" name="Title 3"/>
          <p:cNvSpPr>
            <a:spLocks noGrp="1"/>
          </p:cNvSpPr>
          <p:nvPr>
            <p:ph type="title"/>
          </p:nvPr>
        </p:nvSpPr>
        <p:spPr/>
        <p:txBody>
          <a:bodyPr/>
          <a:lstStyle/>
          <a:p>
            <a:r>
              <a:rPr lang="en-US" dirty="0" smtClean="0"/>
              <a:t>Desired features set</a:t>
            </a:r>
            <a:endParaRPr lang="en-US" dirty="0"/>
          </a:p>
        </p:txBody>
      </p:sp>
    </p:spTree>
    <p:extLst>
      <p:ext uri="{BB962C8B-B14F-4D97-AF65-F5344CB8AC3E}">
        <p14:creationId xmlns:p14="http://schemas.microsoft.com/office/powerpoint/2010/main" val="466701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Do not assume any changes in the IdPs: no ECP, no new policies, no nothing (reality, sorry!)</a:t>
            </a:r>
          </a:p>
          <a:p>
            <a:r>
              <a:rPr lang="en-US" dirty="0" smtClean="0"/>
              <a:t>Assume no major changes in the e-Infrastructures: interfaces remain a mix of Web and PKIX, policies remain mostly as-is</a:t>
            </a:r>
          </a:p>
          <a:p>
            <a:r>
              <a:rPr lang="en-US" dirty="0" smtClean="0"/>
              <a:t>Should show results ‘fairly soon’ (i.e. in a few months work) for a broad audience</a:t>
            </a:r>
          </a:p>
          <a:p>
            <a:r>
              <a:rPr lang="en-US" dirty="0" smtClean="0"/>
              <a:t>Leverage existing </a:t>
            </a:r>
            <a:r>
              <a:rPr lang="en-US" dirty="0" err="1" smtClean="0"/>
              <a:t>CILogon</a:t>
            </a:r>
            <a:r>
              <a:rPr lang="en-US" dirty="0" smtClean="0"/>
              <a:t> and </a:t>
            </a:r>
            <a:r>
              <a:rPr lang="en-US" dirty="0" err="1" smtClean="0"/>
              <a:t>MyProxy</a:t>
            </a:r>
            <a:r>
              <a:rPr lang="en-US" dirty="0" smtClean="0"/>
              <a:t>, thanks to the collaboration of AARC-CTSC/</a:t>
            </a:r>
            <a:r>
              <a:rPr lang="en-US" dirty="0" err="1" smtClean="0"/>
              <a:t>MyProxy</a:t>
            </a:r>
            <a:endParaRPr lang="en-US" dirty="0" smtClean="0"/>
          </a:p>
          <a:p>
            <a:endParaRPr lang="en-US" dirty="0"/>
          </a:p>
          <a:p>
            <a:pPr marL="0" indent="0">
              <a:buNone/>
            </a:pPr>
            <a:r>
              <a:rPr lang="en-US" dirty="0" smtClean="0"/>
              <a:t>Beyond </a:t>
            </a:r>
            <a:r>
              <a:rPr lang="en-US" dirty="0" err="1" smtClean="0"/>
              <a:t>CILogon</a:t>
            </a:r>
            <a:endParaRPr lang="en-US" dirty="0" smtClean="0"/>
          </a:p>
          <a:p>
            <a:r>
              <a:rPr lang="en-US" dirty="0" err="1" smtClean="0"/>
              <a:t>CILogon</a:t>
            </a:r>
            <a:r>
              <a:rPr lang="en-US" dirty="0" smtClean="0"/>
              <a:t> assumes the e-Infrastructures (CIs) build the portals and interfaces</a:t>
            </a:r>
          </a:p>
          <a:p>
            <a:r>
              <a:rPr lang="en-US" dirty="0" err="1" smtClean="0"/>
              <a:t>CILogon</a:t>
            </a:r>
            <a:r>
              <a:rPr lang="en-US" dirty="0" smtClean="0"/>
              <a:t> assumes that users in the end might retrieve certificates explicitly</a:t>
            </a:r>
          </a:p>
          <a:p>
            <a:r>
              <a:rPr lang="en-US" dirty="0" smtClean="0"/>
              <a:t>Larger RIs and e-Infra in Europe could do it, but not the large number of small communities</a:t>
            </a:r>
          </a:p>
          <a:p>
            <a:r>
              <a:rPr lang="en-US" dirty="0" smtClean="0"/>
              <a:t>So the AARC Pilots adds additional control elements: credential management, light-weight portal interfacing, (VOMS) attribute management, </a:t>
            </a:r>
            <a:r>
              <a:rPr lang="en-US" i="1" dirty="0" smtClean="0"/>
              <a:t>optional: opaque credential retrieval</a:t>
            </a:r>
            <a:endParaRPr lang="en-US"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27</a:t>
            </a:fld>
            <a:endParaRPr lang="en-GB"/>
          </a:p>
        </p:txBody>
      </p:sp>
      <p:sp>
        <p:nvSpPr>
          <p:cNvPr id="4" name="Title 3"/>
          <p:cNvSpPr>
            <a:spLocks noGrp="1"/>
          </p:cNvSpPr>
          <p:nvPr>
            <p:ph type="title"/>
          </p:nvPr>
        </p:nvSpPr>
        <p:spPr/>
        <p:txBody>
          <a:bodyPr/>
          <a:lstStyle/>
          <a:p>
            <a:r>
              <a:rPr lang="en-US" dirty="0" smtClean="0"/>
              <a:t>End-user credential hiding in the AARC </a:t>
            </a:r>
            <a:r>
              <a:rPr lang="en-US" dirty="0" err="1" smtClean="0"/>
              <a:t>CILogon</a:t>
            </a:r>
            <a:r>
              <a:rPr lang="en-US" dirty="0" smtClean="0"/>
              <a:t>-like Pilot</a:t>
            </a:r>
            <a:endParaRPr lang="en-US" dirty="0"/>
          </a:p>
        </p:txBody>
      </p:sp>
    </p:spTree>
    <p:extLst>
      <p:ext uri="{BB962C8B-B14F-4D97-AF65-F5344CB8AC3E}">
        <p14:creationId xmlns:p14="http://schemas.microsoft.com/office/powerpoint/2010/main" val="1750382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28</a:t>
            </a:fld>
            <a:endParaRPr lang="en-GB"/>
          </a:p>
        </p:txBody>
      </p:sp>
      <p:sp>
        <p:nvSpPr>
          <p:cNvPr id="4" name="Title 3"/>
          <p:cNvSpPr>
            <a:spLocks noGrp="1"/>
          </p:cNvSpPr>
          <p:nvPr>
            <p:ph type="title"/>
          </p:nvPr>
        </p:nvSpPr>
        <p:spPr/>
        <p:txBody>
          <a:bodyPr/>
          <a:lstStyle/>
          <a:p>
            <a:r>
              <a:rPr lang="en-US" dirty="0" smtClean="0"/>
              <a:t>Components</a:t>
            </a:r>
            <a:endParaRPr lang="en-US" dirty="0"/>
          </a:p>
        </p:txBody>
      </p:sp>
      <p:pic>
        <p:nvPicPr>
          <p:cNvPr id="1026" name="Picture 2" descr="Master-portal-v1.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0136" y="1316038"/>
            <a:ext cx="7350089" cy="5035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55322" y="6475452"/>
            <a:ext cx="4882106" cy="369332"/>
          </a:xfrm>
          <a:prstGeom prst="rect">
            <a:avLst/>
          </a:prstGeom>
        </p:spPr>
        <p:txBody>
          <a:bodyPr wrap="none">
            <a:spAutoFit/>
          </a:bodyPr>
          <a:lstStyle/>
          <a:p>
            <a:r>
              <a:rPr lang="en-US" dirty="0">
                <a:solidFill>
                  <a:srgbClr val="F6791C"/>
                </a:solidFill>
              </a:rPr>
              <a:t>http://wiki.nikhef.nl/grid/CILogon_Pre-Pilot_Work</a:t>
            </a:r>
          </a:p>
        </p:txBody>
      </p:sp>
    </p:spTree>
    <p:extLst>
      <p:ext uri="{BB962C8B-B14F-4D97-AF65-F5344CB8AC3E}">
        <p14:creationId xmlns:p14="http://schemas.microsoft.com/office/powerpoint/2010/main" val="4172419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VO light-weight portals (gateways) can re-use this system for both </a:t>
            </a:r>
            <a:r>
              <a:rPr lang="en-US" dirty="0" err="1" smtClean="0"/>
              <a:t>AuthN</a:t>
            </a:r>
            <a:r>
              <a:rPr lang="en-US" dirty="0" smtClean="0"/>
              <a:t> and </a:t>
            </a:r>
            <a:r>
              <a:rPr lang="en-US" dirty="0" err="1" smtClean="0"/>
              <a:t>AuthZ</a:t>
            </a:r>
            <a:endParaRPr lang="en-US" dirty="0" smtClean="0"/>
          </a:p>
          <a:p>
            <a:r>
              <a:rPr lang="en-US" dirty="0" smtClean="0"/>
              <a:t>Can be used besides a conventional (SAML) login to science gateway when a proxy is needed</a:t>
            </a:r>
          </a:p>
          <a:p>
            <a:endParaRPr lang="en-US" dirty="0"/>
          </a:p>
          <a:p>
            <a:pPr marL="0" indent="0">
              <a:buNone/>
            </a:pPr>
            <a:r>
              <a:rPr lang="en-US" i="1" dirty="0" smtClean="0">
                <a:solidFill>
                  <a:srgbClr val="F6791C"/>
                </a:solidFill>
              </a:rPr>
              <a:t>Or even …</a:t>
            </a:r>
          </a:p>
          <a:p>
            <a:r>
              <a:rPr lang="en-US" i="1" dirty="0" smtClean="0"/>
              <a:t>User ability to complete the OIDC login to the VO web portal (each time) does </a:t>
            </a:r>
            <a:r>
              <a:rPr lang="en-US" i="1" dirty="0" err="1" smtClean="0"/>
              <a:t>AuthN</a:t>
            </a:r>
            <a:endParaRPr lang="en-US" i="1" dirty="0" smtClean="0"/>
          </a:p>
          <a:p>
            <a:r>
              <a:rPr lang="en-US" i="1" dirty="0" smtClean="0"/>
              <a:t>Ability of the portal to successfully request VOMS attributes for an </a:t>
            </a:r>
            <a:r>
              <a:rPr lang="en-US" i="1" dirty="0" err="1" smtClean="0"/>
              <a:t>AuthZ</a:t>
            </a:r>
            <a:r>
              <a:rPr lang="en-US" i="1" dirty="0" smtClean="0"/>
              <a:t>/membership check</a:t>
            </a:r>
          </a:p>
          <a:p>
            <a:r>
              <a:rPr lang="en-US" i="1" dirty="0" smtClean="0"/>
              <a:t>Successful </a:t>
            </a:r>
            <a:r>
              <a:rPr lang="en-US" i="1" dirty="0" err="1" smtClean="0"/>
              <a:t>authN</a:t>
            </a:r>
            <a:r>
              <a:rPr lang="en-US" i="1" dirty="0" smtClean="0"/>
              <a:t> and failed </a:t>
            </a:r>
            <a:r>
              <a:rPr lang="en-US" i="1" dirty="0" err="1" smtClean="0"/>
              <a:t>AuthZ</a:t>
            </a:r>
            <a:r>
              <a:rPr lang="en-US" i="1" dirty="0" smtClean="0"/>
              <a:t>? Suggest enrolment or auto-</a:t>
            </a:r>
            <a:r>
              <a:rPr lang="en-US" i="1" dirty="0" err="1" smtClean="0"/>
              <a:t>enrol</a:t>
            </a:r>
            <a:r>
              <a:rPr lang="en-US" i="1" dirty="0" smtClean="0"/>
              <a:t> members!</a:t>
            </a:r>
          </a:p>
          <a:p>
            <a:endParaRPr lang="en-US" dirty="0"/>
          </a:p>
          <a:p>
            <a:r>
              <a:rPr lang="en-US" dirty="0" smtClean="0"/>
              <a:t>VO portal must be on a trusted list of the Master Portal</a:t>
            </a:r>
          </a:p>
          <a:p>
            <a:pPr lvl="1"/>
            <a:r>
              <a:rPr lang="en-US" sz="2000" dirty="0" smtClean="0"/>
              <a:t>Needs to be able to do OIDC in a trusted way</a:t>
            </a:r>
          </a:p>
          <a:p>
            <a:pPr lvl="1"/>
            <a:r>
              <a:rPr lang="en-US" sz="2000" dirty="0" smtClean="0"/>
              <a:t>Using a VO portal </a:t>
            </a:r>
            <a:r>
              <a:rPr lang="en-US" sz="2000" i="1" dirty="0" smtClean="0"/>
              <a:t>client ID </a:t>
            </a:r>
            <a:r>
              <a:rPr lang="en-US" sz="2000" dirty="0" smtClean="0"/>
              <a:t>+ </a:t>
            </a:r>
            <a:r>
              <a:rPr lang="en-US" sz="2000" i="1" dirty="0" smtClean="0"/>
              <a:t>client secret </a:t>
            </a:r>
            <a:r>
              <a:rPr lang="en-US" sz="2000" dirty="0" smtClean="0"/>
              <a:t>(but there are server certs as well for the web site itself)</a:t>
            </a:r>
          </a:p>
          <a:p>
            <a:pPr lvl="1"/>
            <a:r>
              <a:rPr lang="en-US" sz="2000" dirty="0" smtClean="0"/>
              <a:t>User must be able to trust that the Master Portal will only relinquish user credentials to intended places</a:t>
            </a:r>
          </a:p>
          <a:p>
            <a:pPr lvl="1"/>
            <a:r>
              <a:rPr lang="en-US" sz="2000" dirty="0" smtClean="0"/>
              <a:t>OIDC consent mechanism informs the user of where the user credentials are sent</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29</a:t>
            </a:fld>
            <a:endParaRPr lang="en-GB"/>
          </a:p>
        </p:txBody>
      </p:sp>
      <p:sp>
        <p:nvSpPr>
          <p:cNvPr id="4" name="Title 3"/>
          <p:cNvSpPr>
            <a:spLocks noGrp="1"/>
          </p:cNvSpPr>
          <p:nvPr>
            <p:ph type="title"/>
          </p:nvPr>
        </p:nvSpPr>
        <p:spPr/>
        <p:txBody>
          <a:bodyPr/>
          <a:lstStyle/>
          <a:p>
            <a:r>
              <a:rPr lang="en-US" dirty="0" smtClean="0"/>
              <a:t>Authorization at the VO level</a:t>
            </a:r>
            <a:endParaRPr lang="en-US" dirty="0"/>
          </a:p>
        </p:txBody>
      </p:sp>
    </p:spTree>
    <p:extLst>
      <p:ext uri="{BB962C8B-B14F-4D97-AF65-F5344CB8AC3E}">
        <p14:creationId xmlns:p14="http://schemas.microsoft.com/office/powerpoint/2010/main" val="2530090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US" dirty="0" smtClean="0"/>
              <a:t>Conventional R&amp;E federations (web-only, selected services only)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3578" y="1243706"/>
            <a:ext cx="6845656" cy="558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1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Basic service elements</a:t>
            </a:r>
          </a:p>
          <a:p>
            <a:r>
              <a:rPr lang="en-US" dirty="0" smtClean="0"/>
              <a:t>Authentication and a persistent non-reassigned ID</a:t>
            </a:r>
          </a:p>
          <a:p>
            <a:r>
              <a:rPr lang="en-US" dirty="0" smtClean="0"/>
              <a:t>Check on membership in a VO – since they get the VOMS attributes</a:t>
            </a:r>
          </a:p>
          <a:p>
            <a:r>
              <a:rPr lang="en-US" dirty="0" smtClean="0"/>
              <a:t>Implicit ‘Where Are You From’ because of the Delegation Service redirect</a:t>
            </a:r>
          </a:p>
          <a:p>
            <a:r>
              <a:rPr lang="en-US" dirty="0" smtClean="0"/>
              <a:t>Credential repository service and refresh model</a:t>
            </a:r>
          </a:p>
          <a:p>
            <a:r>
              <a:rPr lang="en-US" dirty="0" smtClean="0"/>
              <a:t>Simple OIDC interface</a:t>
            </a:r>
          </a:p>
          <a:p>
            <a:endParaRPr lang="en-US" dirty="0"/>
          </a:p>
          <a:p>
            <a:pPr marL="0" indent="0">
              <a:buNone/>
            </a:pPr>
            <a:r>
              <a:rPr lang="en-US" b="1" dirty="0" smtClean="0"/>
              <a:t>Additional elements</a:t>
            </a:r>
          </a:p>
          <a:p>
            <a:r>
              <a:rPr lang="en-US" dirty="0" smtClean="0"/>
              <a:t>Option to add auto-enrolment in the VOMS server</a:t>
            </a:r>
          </a:p>
          <a:p>
            <a:r>
              <a:rPr lang="en-US" dirty="0" smtClean="0"/>
              <a:t>Option to add a generic ‘opaque access token’ (proxy) service via an SSH interface</a:t>
            </a:r>
          </a:p>
          <a:p>
            <a:r>
              <a:rPr lang="en-US" dirty="0" smtClean="0"/>
              <a:t>Implicit SSH user-public key repository at the master portal</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30</a:t>
            </a:fld>
            <a:endParaRPr lang="en-GB"/>
          </a:p>
        </p:txBody>
      </p:sp>
      <p:sp>
        <p:nvSpPr>
          <p:cNvPr id="4" name="Title 3"/>
          <p:cNvSpPr>
            <a:spLocks noGrp="1"/>
          </p:cNvSpPr>
          <p:nvPr>
            <p:ph type="title"/>
          </p:nvPr>
        </p:nvSpPr>
        <p:spPr/>
        <p:txBody>
          <a:bodyPr/>
          <a:lstStyle/>
          <a:p>
            <a:r>
              <a:rPr lang="en-US" dirty="0" smtClean="0"/>
              <a:t>What do the VO portals (science gateways) get?</a:t>
            </a:r>
            <a:endParaRPr lang="en-US" dirty="0"/>
          </a:p>
        </p:txBody>
      </p:sp>
    </p:spTree>
    <p:extLst>
      <p:ext uri="{BB962C8B-B14F-4D97-AF65-F5344CB8AC3E}">
        <p14:creationId xmlns:p14="http://schemas.microsoft.com/office/powerpoint/2010/main" val="910645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As a first phase, Jim may actually just open up the existing </a:t>
            </a:r>
            <a:r>
              <a:rPr lang="en-US" dirty="0" err="1" smtClean="0"/>
              <a:t>CILogon</a:t>
            </a:r>
            <a:r>
              <a:rPr lang="en-US" dirty="0" smtClean="0"/>
              <a:t> to ‘eduGAIN’</a:t>
            </a:r>
          </a:p>
          <a:p>
            <a:r>
              <a:rPr lang="en-US" dirty="0" smtClean="0"/>
              <a:t>Once </a:t>
            </a:r>
            <a:r>
              <a:rPr lang="en-US" dirty="0" err="1" smtClean="0"/>
              <a:t>InCommon</a:t>
            </a:r>
            <a:r>
              <a:rPr lang="en-US" dirty="0" smtClean="0"/>
              <a:t> has also technically joined eduGAIN</a:t>
            </a:r>
          </a:p>
          <a:p>
            <a:r>
              <a:rPr lang="en-US" dirty="0" smtClean="0"/>
              <a:t>For qualified entities in eduGAIN: R&amp;S + </a:t>
            </a:r>
            <a:r>
              <a:rPr lang="en-US" dirty="0" err="1" smtClean="0"/>
              <a:t>SirTFi</a:t>
            </a:r>
            <a:endParaRPr lang="en-US" dirty="0"/>
          </a:p>
          <a:p>
            <a:r>
              <a:rPr lang="en-US" dirty="0" smtClean="0"/>
              <a:t>Uniqueness enforced by the </a:t>
            </a:r>
            <a:r>
              <a:rPr lang="en-US" dirty="0" err="1" smtClean="0"/>
              <a:t>CILogon</a:t>
            </a:r>
            <a:r>
              <a:rPr lang="en-US" dirty="0" smtClean="0"/>
              <a:t> CA itself (as long as there’s no true ‘</a:t>
            </a:r>
            <a:r>
              <a:rPr lang="en-US" dirty="0" err="1" smtClean="0"/>
              <a:t>ePUniqueID</a:t>
            </a:r>
            <a:r>
              <a:rPr lang="en-US" dirty="0" smtClean="0"/>
              <a:t>’)</a:t>
            </a:r>
          </a:p>
          <a:p>
            <a:endParaRPr lang="en-US" dirty="0" smtClean="0"/>
          </a:p>
          <a:p>
            <a:pPr marL="0" indent="0">
              <a:buNone/>
            </a:pPr>
            <a:r>
              <a:rPr lang="en-US" dirty="0" smtClean="0"/>
              <a:t>Aim for (a single) IOTA CA in Europe (EU/EEA) to back the Master Portals</a:t>
            </a:r>
          </a:p>
          <a:p>
            <a:r>
              <a:rPr lang="en-US" dirty="0" smtClean="0"/>
              <a:t>This would be a generic IOTA CA, but it can be modeled closely on </a:t>
            </a:r>
            <a:r>
              <a:rPr lang="en-US" dirty="0" smtClean="0"/>
              <a:t>existing </a:t>
            </a:r>
            <a:r>
              <a:rPr lang="en-US" dirty="0" smtClean="0"/>
              <a:t>ones</a:t>
            </a:r>
          </a:p>
          <a:p>
            <a:r>
              <a:rPr lang="en-US" dirty="0" smtClean="0"/>
              <a:t>Model yet to be worked out (extend CERN’s IOTA CA? A new one?)</a:t>
            </a:r>
          </a:p>
          <a:p>
            <a:r>
              <a:rPr lang="en-US" dirty="0" smtClean="0"/>
              <a:t>Support as many (European) eduGAIN </a:t>
            </a:r>
            <a:r>
              <a:rPr lang="en-US" dirty="0" err="1" smtClean="0"/>
              <a:t>IdP</a:t>
            </a:r>
            <a:r>
              <a:rPr lang="en-US" dirty="0" smtClean="0"/>
              <a:t> as feasible</a:t>
            </a:r>
          </a:p>
          <a:p>
            <a:r>
              <a:rPr lang="en-US" dirty="0" smtClean="0"/>
              <a:t>Potentially including qualified </a:t>
            </a:r>
            <a:r>
              <a:rPr lang="en-US" i="1" dirty="0" smtClean="0"/>
              <a:t>IdPs of last resort </a:t>
            </a:r>
            <a:r>
              <a:rPr lang="en-US" dirty="0" smtClean="0"/>
              <a:t>operated by RI/e-Infrastructures, or qualified proxy services like the </a:t>
            </a:r>
            <a:r>
              <a:rPr lang="en-US" dirty="0" err="1" smtClean="0"/>
              <a:t>VOPaaS</a:t>
            </a:r>
            <a:r>
              <a:rPr lang="en-US" dirty="0" smtClean="0"/>
              <a:t> </a:t>
            </a:r>
            <a:r>
              <a:rPr lang="en-US" dirty="0" err="1" smtClean="0"/>
              <a:t>IdP</a:t>
            </a:r>
            <a:r>
              <a:rPr lang="en-US" dirty="0" smtClean="0"/>
              <a:t> gateway (with </a:t>
            </a:r>
            <a:r>
              <a:rPr lang="en-US" dirty="0" err="1" smtClean="0"/>
              <a:t>LoA</a:t>
            </a:r>
            <a:r>
              <a:rPr lang="en-US" dirty="0" smtClean="0"/>
              <a:t> support)</a:t>
            </a:r>
          </a:p>
          <a:p>
            <a:r>
              <a:rPr lang="en-US" dirty="0" smtClean="0"/>
              <a:t>Having it issue only short-lived credentials would make things like </a:t>
            </a:r>
            <a:r>
              <a:rPr lang="en-US" dirty="0" err="1" smtClean="0"/>
              <a:t>DPCoCo</a:t>
            </a:r>
            <a:r>
              <a:rPr lang="en-US" dirty="0" smtClean="0"/>
              <a:t> compliance easier</a:t>
            </a:r>
          </a:p>
        </p:txBody>
      </p:sp>
      <p:sp>
        <p:nvSpPr>
          <p:cNvPr id="3" name="Slide Number Placeholder 2"/>
          <p:cNvSpPr>
            <a:spLocks noGrp="1"/>
          </p:cNvSpPr>
          <p:nvPr>
            <p:ph type="sldNum" sz="quarter" idx="12"/>
          </p:nvPr>
        </p:nvSpPr>
        <p:spPr/>
        <p:txBody>
          <a:bodyPr/>
          <a:lstStyle/>
          <a:p>
            <a:fld id="{6F576E6A-F32A-4612-884C-86870357C6B4}" type="slidenum">
              <a:rPr lang="en-GB" smtClean="0"/>
              <a:pPr/>
              <a:t>31</a:t>
            </a:fld>
            <a:endParaRPr lang="en-GB"/>
          </a:p>
        </p:txBody>
      </p:sp>
      <p:sp>
        <p:nvSpPr>
          <p:cNvPr id="4" name="Title 3"/>
          <p:cNvSpPr>
            <a:spLocks noGrp="1"/>
          </p:cNvSpPr>
          <p:nvPr>
            <p:ph type="title"/>
          </p:nvPr>
        </p:nvSpPr>
        <p:spPr/>
        <p:txBody>
          <a:bodyPr/>
          <a:lstStyle/>
          <a:p>
            <a:r>
              <a:rPr lang="en-US" dirty="0" smtClean="0"/>
              <a:t>Towards a </a:t>
            </a:r>
            <a:r>
              <a:rPr lang="en-US" dirty="0" err="1" smtClean="0"/>
              <a:t>CILogon</a:t>
            </a:r>
            <a:r>
              <a:rPr lang="en-US" dirty="0" smtClean="0"/>
              <a:t> CA for Europe</a:t>
            </a:r>
            <a:endParaRPr lang="en-US" dirty="0"/>
          </a:p>
        </p:txBody>
      </p:sp>
      <p:pic>
        <p:nvPicPr>
          <p:cNvPr id="1026" name="Picture 2" descr="H:\Home\davidg\DutchGrid\CA\RCauth-Pilot-CA\RCauth-eu-logo.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5306" y="3490360"/>
            <a:ext cx="1978025" cy="95757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23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eduGAIN is a policy-neutral </a:t>
            </a:r>
            <a:r>
              <a:rPr lang="en-US" dirty="0" err="1" smtClean="0"/>
              <a:t>interfederation</a:t>
            </a:r>
            <a:r>
              <a:rPr lang="en-US" dirty="0" smtClean="0"/>
              <a:t> exchange mechanism – so it has no single policy</a:t>
            </a:r>
          </a:p>
          <a:p>
            <a:pPr marL="0" indent="0">
              <a:buNone/>
            </a:pPr>
            <a:endParaRPr lang="en-US" dirty="0"/>
          </a:p>
          <a:p>
            <a:pPr marL="0" indent="0">
              <a:buNone/>
            </a:pPr>
            <a:endParaRPr lang="en-US" dirty="0" smtClean="0"/>
          </a:p>
          <a:p>
            <a:pPr marL="0" indent="0">
              <a:buNone/>
            </a:pPr>
            <a:r>
              <a:rPr lang="en-US" dirty="0" smtClean="0"/>
              <a:t>To make it trustworthy and usable, it is </a:t>
            </a:r>
            <a:r>
              <a:rPr lang="en-US" dirty="0" smtClean="0"/>
              <a:t>wise </a:t>
            </a:r>
            <a:r>
              <a:rPr lang="en-US" dirty="0" smtClean="0"/>
              <a:t>to consider requiring e.g.</a:t>
            </a:r>
          </a:p>
          <a:p>
            <a:r>
              <a:rPr lang="en-US" dirty="0" smtClean="0"/>
              <a:t>R&amp;S attribute release, so that the </a:t>
            </a:r>
            <a:r>
              <a:rPr lang="en-US" dirty="0"/>
              <a:t>service gets </a:t>
            </a:r>
            <a:r>
              <a:rPr lang="en-US" dirty="0" smtClean="0"/>
              <a:t/>
            </a:r>
            <a:br>
              <a:rPr lang="en-US" dirty="0" smtClean="0"/>
            </a:br>
            <a:r>
              <a:rPr lang="en-US" i="1" dirty="0" err="1" smtClean="0"/>
              <a:t>eduPersonPrincipalName</a:t>
            </a:r>
            <a:r>
              <a:rPr lang="en-US" dirty="0" smtClean="0"/>
              <a:t>, </a:t>
            </a:r>
            <a:r>
              <a:rPr lang="en-US" i="1" dirty="0" smtClean="0"/>
              <a:t>mail</a:t>
            </a:r>
            <a:r>
              <a:rPr lang="en-US" dirty="0" smtClean="0"/>
              <a:t>, and </a:t>
            </a:r>
            <a:r>
              <a:rPr lang="en-US" i="1" dirty="0" smtClean="0"/>
              <a:t>(</a:t>
            </a:r>
            <a:r>
              <a:rPr lang="en-US" i="1" dirty="0" err="1" smtClean="0"/>
              <a:t>displayName</a:t>
            </a:r>
            <a:r>
              <a:rPr lang="en-US" i="1" dirty="0" smtClean="0"/>
              <a:t> </a:t>
            </a:r>
            <a:r>
              <a:rPr lang="en-US" i="1" dirty="0"/>
              <a:t>OR (</a:t>
            </a:r>
            <a:r>
              <a:rPr lang="en-US" i="1" dirty="0" err="1"/>
              <a:t>givenName</a:t>
            </a:r>
            <a:r>
              <a:rPr lang="en-US" i="1" dirty="0"/>
              <a:t> AND </a:t>
            </a:r>
            <a:r>
              <a:rPr lang="en-US" i="1" dirty="0" err="1"/>
              <a:t>sn</a:t>
            </a:r>
            <a:r>
              <a:rPr lang="en-US" i="1" dirty="0" smtClean="0"/>
              <a:t>))</a:t>
            </a:r>
            <a:endParaRPr lang="en-US" dirty="0" smtClean="0"/>
          </a:p>
          <a:p>
            <a:r>
              <a:rPr lang="en-US" dirty="0" smtClean="0"/>
              <a:t>also gets a non-reassigned identifier. This may be </a:t>
            </a:r>
            <a:r>
              <a:rPr lang="en-US" dirty="0" err="1" smtClean="0"/>
              <a:t>ePPN</a:t>
            </a:r>
            <a:r>
              <a:rPr lang="en-US" dirty="0" smtClean="0"/>
              <a:t>, but could be the (pretty useless but at least unique </a:t>
            </a:r>
            <a:r>
              <a:rPr lang="en-US" i="1" dirty="0" err="1" smtClean="0"/>
              <a:t>eduPersonTargetedID</a:t>
            </a:r>
            <a:r>
              <a:rPr lang="en-US" i="1" dirty="0" smtClean="0"/>
              <a:t> </a:t>
            </a:r>
            <a:r>
              <a:rPr lang="en-US" dirty="0" smtClean="0"/>
              <a:t>or </a:t>
            </a:r>
            <a:r>
              <a:rPr lang="en-US" i="1" dirty="0" err="1" smtClean="0"/>
              <a:t>NameID</a:t>
            </a:r>
            <a:r>
              <a:rPr lang="en-US" dirty="0" smtClean="0"/>
              <a:t>)</a:t>
            </a:r>
            <a:endParaRPr lang="en-US" dirty="0"/>
          </a:p>
          <a:p>
            <a:r>
              <a:rPr lang="en-US" dirty="0" smtClean="0"/>
              <a:t>Aligned with the </a:t>
            </a:r>
            <a:r>
              <a:rPr lang="en-US" dirty="0" err="1" smtClean="0"/>
              <a:t>SirTFi</a:t>
            </a:r>
            <a:r>
              <a:rPr lang="en-US" dirty="0" smtClean="0"/>
              <a:t> </a:t>
            </a:r>
            <a:r>
              <a:rPr lang="en-US" dirty="0" smtClean="0"/>
              <a:t>Framework</a:t>
            </a:r>
          </a:p>
          <a:p>
            <a:endParaRPr lang="en-US" dirty="0"/>
          </a:p>
          <a:p>
            <a:pPr marL="0" indent="0">
              <a:buNone/>
            </a:pPr>
            <a:r>
              <a:rPr lang="en-US" i="1" dirty="0" smtClean="0"/>
              <a:t>remains to be seen if this is actually sufficient for accrediting it …</a:t>
            </a:r>
            <a:endParaRPr lang="en-US"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32</a:t>
            </a:fld>
            <a:endParaRPr lang="en-GB"/>
          </a:p>
        </p:txBody>
      </p:sp>
      <p:sp>
        <p:nvSpPr>
          <p:cNvPr id="4" name="Title 3"/>
          <p:cNvSpPr>
            <a:spLocks noGrp="1"/>
          </p:cNvSpPr>
          <p:nvPr>
            <p:ph type="title"/>
          </p:nvPr>
        </p:nvSpPr>
        <p:spPr/>
        <p:txBody>
          <a:bodyPr/>
          <a:lstStyle/>
          <a:p>
            <a:r>
              <a:rPr lang="en-US" dirty="0" smtClean="0"/>
              <a:t>Access to a </a:t>
            </a:r>
            <a:r>
              <a:rPr lang="en-US" dirty="0" err="1" smtClean="0"/>
              <a:t>CILogon</a:t>
            </a:r>
            <a:r>
              <a:rPr lang="en-US" dirty="0" smtClean="0"/>
              <a:t> service from ‘all of eduGAIN’ - requirements</a:t>
            </a:r>
            <a:endParaRPr lang="en-US" dirty="0"/>
          </a:p>
        </p:txBody>
      </p:sp>
    </p:spTree>
    <p:extLst>
      <p:ext uri="{BB962C8B-B14F-4D97-AF65-F5344CB8AC3E}">
        <p14:creationId xmlns:p14="http://schemas.microsoft.com/office/powerpoint/2010/main" val="3760051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33</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03" y="1324423"/>
            <a:ext cx="100869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949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34</a:t>
            </a:fld>
            <a:endParaRPr lang="en-GB"/>
          </a:p>
        </p:txBody>
      </p:sp>
      <p:sp>
        <p:nvSpPr>
          <p:cNvPr id="4" name="Title 3"/>
          <p:cNvSpPr>
            <a:spLocks noGrp="1"/>
          </p:cNvSpPr>
          <p:nvPr>
            <p:ph type="title"/>
          </p:nvPr>
        </p:nvSpPr>
        <p:spPr/>
        <p:txBody>
          <a:bodyPr/>
          <a:lstStyle/>
          <a:p>
            <a:r>
              <a:rPr lang="en-US" dirty="0" smtClean="0"/>
              <a:t>It’s a complex flow … because of a double OIDC + SAML + Online CA</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665" y="1468438"/>
            <a:ext cx="5684520" cy="473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7906" y="2552699"/>
            <a:ext cx="5123094" cy="363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600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5613398" cy="4737633"/>
          </a:xfrm>
        </p:spPr>
        <p:txBody>
          <a:bodyPr/>
          <a:lstStyle/>
          <a:p>
            <a:r>
              <a:rPr lang="en-US" dirty="0" smtClean="0"/>
              <a:t>This is the component that – with a credential store and an (OIDC) authentication interface –takes care of the user credential management</a:t>
            </a:r>
          </a:p>
          <a:p>
            <a:endParaRPr lang="en-US" dirty="0"/>
          </a:p>
          <a:p>
            <a:r>
              <a:rPr lang="en-US" dirty="0" smtClean="0"/>
              <a:t>The back-end CA provides</a:t>
            </a:r>
          </a:p>
          <a:p>
            <a:pPr lvl="1"/>
            <a:r>
              <a:rPr lang="en-US" dirty="0" smtClean="0"/>
              <a:t>Identifier uniqueness</a:t>
            </a:r>
          </a:p>
          <a:p>
            <a:pPr lvl="1"/>
            <a:r>
              <a:rPr lang="en-US" dirty="0" smtClean="0"/>
              <a:t>Revocation capability</a:t>
            </a:r>
          </a:p>
          <a:p>
            <a:pPr marL="0" indent="0">
              <a:buNone/>
            </a:pPr>
            <a:r>
              <a:rPr lang="en-US" dirty="0"/>
              <a:t> </a:t>
            </a:r>
            <a:r>
              <a:rPr lang="en-US" dirty="0" smtClean="0"/>
              <a:t>  but not much more!</a:t>
            </a:r>
          </a:p>
          <a:p>
            <a:pPr marL="0" indent="0">
              <a:buNone/>
            </a:pPr>
            <a:endParaRPr lang="en-US" dirty="0"/>
          </a:p>
          <a:p>
            <a:r>
              <a:rPr lang="en-US" dirty="0" smtClean="0"/>
              <a:t>It is a highly trusted component, of which there should not be many </a:t>
            </a:r>
          </a:p>
          <a:p>
            <a:r>
              <a:rPr lang="en-US" dirty="0" smtClean="0"/>
              <a:t>But it may still be better then end-user managed keys – for </a:t>
            </a:r>
            <a:r>
              <a:rPr lang="en-US" i="1" dirty="0" smtClean="0"/>
              <a:t>authentication</a:t>
            </a:r>
            <a:r>
              <a:rPr lang="en-US" dirty="0" smtClean="0"/>
              <a:t>, that is …</a:t>
            </a:r>
          </a:p>
        </p:txBody>
      </p:sp>
      <p:sp>
        <p:nvSpPr>
          <p:cNvPr id="3" name="Slide Number Placeholder 2"/>
          <p:cNvSpPr>
            <a:spLocks noGrp="1"/>
          </p:cNvSpPr>
          <p:nvPr>
            <p:ph type="sldNum" sz="quarter" idx="12"/>
          </p:nvPr>
        </p:nvSpPr>
        <p:spPr/>
        <p:txBody>
          <a:bodyPr/>
          <a:lstStyle/>
          <a:p>
            <a:fld id="{6F576E6A-F32A-4612-884C-86870357C6B4}" type="slidenum">
              <a:rPr lang="en-GB" smtClean="0"/>
              <a:pPr/>
              <a:t>35</a:t>
            </a:fld>
            <a:endParaRPr lang="en-GB"/>
          </a:p>
        </p:txBody>
      </p:sp>
      <p:sp>
        <p:nvSpPr>
          <p:cNvPr id="4" name="Title 3"/>
          <p:cNvSpPr>
            <a:spLocks noGrp="1"/>
          </p:cNvSpPr>
          <p:nvPr>
            <p:ph type="title"/>
          </p:nvPr>
        </p:nvSpPr>
        <p:spPr/>
        <p:txBody>
          <a:bodyPr/>
          <a:lstStyle/>
          <a:p>
            <a:r>
              <a:rPr lang="en-US" dirty="0" smtClean="0"/>
              <a:t>Master portal is a rather critical service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1278673"/>
            <a:ext cx="4737100" cy="511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174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36</a:t>
            </a:fld>
            <a:endParaRPr lang="en-GB"/>
          </a:p>
        </p:txBody>
      </p:sp>
      <p:sp>
        <p:nvSpPr>
          <p:cNvPr id="5" name="Title 4"/>
          <p:cNvSpPr>
            <a:spLocks noGrp="1"/>
          </p:cNvSpPr>
          <p:nvPr>
            <p:ph type="title"/>
          </p:nvPr>
        </p:nvSpPr>
        <p:spPr>
          <a:xfrm>
            <a:off x="420476" y="4294956"/>
            <a:ext cx="9612087" cy="1325563"/>
          </a:xfrm>
        </p:spPr>
        <p:txBody>
          <a:bodyPr>
            <a:normAutofit/>
          </a:bodyPr>
          <a:lstStyle/>
          <a:p>
            <a:r>
              <a:rPr lang="en-US" sz="3200" dirty="0" smtClean="0">
                <a:solidFill>
                  <a:srgbClr val="F6791C"/>
                </a:solidFill>
              </a:rPr>
              <a:t>An AARC ‘</a:t>
            </a:r>
            <a:r>
              <a:rPr lang="en-US" sz="3200" dirty="0" err="1" smtClean="0">
                <a:solidFill>
                  <a:srgbClr val="F6791C"/>
                </a:solidFill>
              </a:rPr>
              <a:t>CILogon</a:t>
            </a:r>
            <a:r>
              <a:rPr lang="en-US" sz="3200" dirty="0" smtClean="0">
                <a:solidFill>
                  <a:srgbClr val="F6791C"/>
                </a:solidFill>
              </a:rPr>
              <a:t>-like’ CA and the IGTF Policy Suite</a:t>
            </a:r>
            <a:endParaRPr lang="en-US" sz="3200" dirty="0">
              <a:solidFill>
                <a:srgbClr val="F6791C"/>
              </a:solidFill>
            </a:endParaRP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88423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IOTA AP: </a:t>
            </a:r>
            <a:r>
              <a:rPr lang="en-US" b="1" dirty="0" err="1" smtClean="0"/>
              <a:t>LoA</a:t>
            </a:r>
            <a:r>
              <a:rPr lang="en-US" b="1" dirty="0" smtClean="0"/>
              <a:t> DOGWOOD and PKI Technology Guidelines</a:t>
            </a:r>
          </a:p>
          <a:p>
            <a:pPr lvl="1"/>
            <a:r>
              <a:rPr lang="en-US" dirty="0"/>
              <a:t>https://</a:t>
            </a:r>
            <a:r>
              <a:rPr lang="en-US" dirty="0" smtClean="0"/>
              <a:t>www.igtf.net/ap/iota</a:t>
            </a:r>
          </a:p>
          <a:p>
            <a:pPr lvl="1"/>
            <a:r>
              <a:rPr lang="en-US" dirty="0"/>
              <a:t>https://</a:t>
            </a:r>
            <a:r>
              <a:rPr lang="en-US" dirty="0" smtClean="0"/>
              <a:t>www.igtf.net/ap/loa</a:t>
            </a:r>
          </a:p>
          <a:p>
            <a:pPr lvl="1"/>
            <a:r>
              <a:rPr lang="en-US" dirty="0"/>
              <a:t>https://wiki.eugridpma.org/Main/PKITechnologyGuidelines</a:t>
            </a:r>
            <a:endParaRPr lang="en-US" dirty="0" smtClean="0"/>
          </a:p>
          <a:p>
            <a:endParaRPr lang="en-US" dirty="0" smtClean="0"/>
          </a:p>
          <a:p>
            <a:r>
              <a:rPr lang="en-US" b="1" dirty="0" smtClean="0"/>
              <a:t>Guidelines </a:t>
            </a:r>
            <a:r>
              <a:rPr lang="en-US" b="1" dirty="0"/>
              <a:t>on the Operation of Credential </a:t>
            </a:r>
            <a:r>
              <a:rPr lang="en-US" b="1" dirty="0" smtClean="0"/>
              <a:t>Stores </a:t>
            </a:r>
            <a:r>
              <a:rPr lang="en-US" dirty="0" smtClean="0"/>
              <a:t>(draft)</a:t>
            </a:r>
          </a:p>
          <a:p>
            <a:pPr lvl="1"/>
            <a:r>
              <a:rPr lang="en-US" dirty="0"/>
              <a:t>https://www.eugridpma.org/guidelines/trustedstores</a:t>
            </a:r>
            <a:r>
              <a:rPr lang="en-US" dirty="0" smtClean="0"/>
              <a:t>/</a:t>
            </a:r>
          </a:p>
          <a:p>
            <a:endParaRPr lang="en-US" dirty="0" smtClean="0"/>
          </a:p>
          <a:p>
            <a:r>
              <a:rPr lang="en-US" b="1" dirty="0" smtClean="0"/>
              <a:t>PKP </a:t>
            </a:r>
            <a:r>
              <a:rPr lang="en-US" b="1" dirty="0"/>
              <a:t>Guidelines</a:t>
            </a:r>
          </a:p>
          <a:p>
            <a:pPr lvl="1"/>
            <a:r>
              <a:rPr lang="en-US" dirty="0"/>
              <a:t>https://www.eugridpma.org/guidelines/pkp</a:t>
            </a:r>
          </a:p>
          <a:p>
            <a:pPr lvl="1"/>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37</a:t>
            </a:fld>
            <a:endParaRPr lang="en-GB"/>
          </a:p>
        </p:txBody>
      </p:sp>
      <p:sp>
        <p:nvSpPr>
          <p:cNvPr id="4" name="Title 3"/>
          <p:cNvSpPr>
            <a:spLocks noGrp="1"/>
          </p:cNvSpPr>
          <p:nvPr>
            <p:ph type="title"/>
          </p:nvPr>
        </p:nvSpPr>
        <p:spPr/>
        <p:txBody>
          <a:bodyPr/>
          <a:lstStyle/>
          <a:p>
            <a:r>
              <a:rPr lang="en-US" dirty="0" smtClean="0"/>
              <a:t>Relevant IGTF policies</a:t>
            </a:r>
            <a:endParaRPr lang="en-US" dirty="0"/>
          </a:p>
        </p:txBody>
      </p:sp>
    </p:spTree>
    <p:extLst>
      <p:ext uri="{BB962C8B-B14F-4D97-AF65-F5344CB8AC3E}">
        <p14:creationId xmlns:p14="http://schemas.microsoft.com/office/powerpoint/2010/main" val="1632290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solidFill>
                  <a:srgbClr val="F6791C"/>
                </a:solidFill>
              </a:rPr>
              <a:t>http://wiki.eugridpma.org/Main/CredStoreOperationsGuideline</a:t>
            </a:r>
          </a:p>
          <a:p>
            <a:r>
              <a:rPr lang="en-US" dirty="0" smtClean="0"/>
              <a:t>data </a:t>
            </a:r>
            <a:r>
              <a:rPr lang="en-US" dirty="0"/>
              <a:t>needed to activate and use credential material must not be held by the system on persistent storage, and must not be held by the system administrators. These must only be present in the system as a result of a user action, and only for as long as the user is using the system. </a:t>
            </a:r>
            <a:endParaRPr lang="en-US" dirty="0" smtClean="0"/>
          </a:p>
          <a:p>
            <a:r>
              <a:rPr lang="en-US" dirty="0" smtClean="0"/>
              <a:t>The </a:t>
            </a:r>
            <a:r>
              <a:rPr lang="en-US" dirty="0"/>
              <a:t>activation data and any plain text private </a:t>
            </a:r>
            <a:r>
              <a:rPr lang="en-US" dirty="0" smtClean="0"/>
              <a:t> keys </a:t>
            </a:r>
            <a:r>
              <a:rPr lang="en-US" dirty="0"/>
              <a:t>should be removed as soon as the user stops using the service, and should not be kept past 24 hours of inactivity exclusive use of confidential, integrity protected, and authenticated channels for the transfer of activation data and any private key material. </a:t>
            </a:r>
            <a:endParaRPr lang="en-US" dirty="0" smtClean="0"/>
          </a:p>
          <a:p>
            <a:r>
              <a:rPr lang="en-US" smtClean="0"/>
              <a:t>The </a:t>
            </a:r>
            <a:r>
              <a:rPr lang="en-US" dirty="0"/>
              <a:t>keys used to protect the channel must have a strength equivalent to or better than an 2048 bit RSA key</a:t>
            </a:r>
            <a:r>
              <a:rPr lang="en-US"/>
              <a:t>. </a:t>
            </a:r>
            <a:endParaRPr lang="en-US" smtClean="0"/>
          </a:p>
          <a:p>
            <a:r>
              <a:rPr lang="en-US" dirty="0" smtClean="0"/>
              <a:t>The </a:t>
            </a:r>
            <a:r>
              <a:rPr lang="en-US" dirty="0"/>
              <a:t>keys must be suitably protected by the operating system or an HSM, and must only be accessible by the service and trained personnel with procedural controls. </a:t>
            </a:r>
          </a:p>
          <a:p>
            <a:pPr marL="0" indent="0">
              <a:buNone/>
            </a:pP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38</a:t>
            </a:fld>
            <a:endParaRPr lang="en-GB"/>
          </a:p>
        </p:txBody>
      </p:sp>
      <p:sp>
        <p:nvSpPr>
          <p:cNvPr id="4" name="Title 3"/>
          <p:cNvSpPr>
            <a:spLocks noGrp="1"/>
          </p:cNvSpPr>
          <p:nvPr>
            <p:ph type="title"/>
          </p:nvPr>
        </p:nvSpPr>
        <p:spPr/>
        <p:txBody>
          <a:bodyPr/>
          <a:lstStyle/>
          <a:p>
            <a:r>
              <a:rPr lang="en-US" dirty="0" smtClean="0"/>
              <a:t>Protecting credentials, CS Operators</a:t>
            </a:r>
            <a:endParaRPr lang="en-US" dirty="0"/>
          </a:p>
        </p:txBody>
      </p:sp>
    </p:spTree>
    <p:extLst>
      <p:ext uri="{BB962C8B-B14F-4D97-AF65-F5344CB8AC3E}">
        <p14:creationId xmlns:p14="http://schemas.microsoft.com/office/powerpoint/2010/main" val="4243638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042649" cy="4737633"/>
          </a:xfrm>
        </p:spPr>
        <p:txBody>
          <a:bodyPr/>
          <a:lstStyle/>
          <a:p>
            <a:pPr marL="0" indent="0">
              <a:buNone/>
            </a:pPr>
            <a:r>
              <a:rPr lang="en-GB" dirty="0" smtClean="0">
                <a:solidFill>
                  <a:srgbClr val="F6791C"/>
                </a:solidFill>
              </a:rPr>
              <a:t>Section: Generation of private keys</a:t>
            </a:r>
          </a:p>
          <a:p>
            <a:r>
              <a:rPr lang="en-GB" dirty="0" smtClean="0"/>
              <a:t>A </a:t>
            </a:r>
            <a:r>
              <a:rPr lang="en-GB" dirty="0"/>
              <a:t>system SHOULD NOT persistently keep pass phrases or plain text private keys for longer than 24 hours, unless the key pair is used solely as a basis for Short Lived credentials, i.e. the certificate has a total validity of less than 1 Ms</a:t>
            </a:r>
            <a:r>
              <a:rPr lang="en-GB" dirty="0" smtClean="0"/>
              <a:t>.</a:t>
            </a:r>
          </a:p>
          <a:p>
            <a:endParaRPr lang="en-US" dirty="0"/>
          </a:p>
          <a:p>
            <a:pPr lvl="1"/>
            <a:r>
              <a:rPr lang="en-US" sz="2000" dirty="0" smtClean="0"/>
              <a:t>“This </a:t>
            </a:r>
            <a:r>
              <a:rPr lang="en-US" sz="2000" dirty="0"/>
              <a:t>text is written such that it allows for a portal to request a certificate on the user’s behalf (e.g. by redirecting the users to a, potentially federated, SLCS service) and keep the key material in the portal. To off-set the risk of keeping unencrypted private keys on disk for long periods of time, the mechanism as used by, e.g., the </a:t>
            </a:r>
            <a:r>
              <a:rPr lang="en-US" sz="2000" dirty="0" err="1"/>
              <a:t>ssh</a:t>
            </a:r>
            <a:r>
              <a:rPr lang="en-US" sz="2000" dirty="0"/>
              <a:t>-agent system is intended to be used for protection: The portal can itself encrypt it with some other pass phrase and store the key on disk, but keep the (portal-private) activation data to re-read the private key only in-memory (so that it becomes a lot harder to sniff in case the box is broken, in the same way that </a:t>
            </a:r>
            <a:r>
              <a:rPr lang="en-US" sz="2000" dirty="0" err="1"/>
              <a:t>ssh</a:t>
            </a:r>
            <a:r>
              <a:rPr lang="en-US" sz="2000" dirty="0"/>
              <a:t>-agent does it and for the same reasons</a:t>
            </a:r>
            <a:r>
              <a:rPr lang="en-US" sz="2000" dirty="0" smtClean="0"/>
              <a:t>).”</a:t>
            </a:r>
            <a:endParaRPr lang="en-US" sz="2000" dirty="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39</a:t>
            </a:fld>
            <a:endParaRPr lang="en-GB"/>
          </a:p>
        </p:txBody>
      </p:sp>
      <p:sp>
        <p:nvSpPr>
          <p:cNvPr id="4" name="Title 3"/>
          <p:cNvSpPr>
            <a:spLocks noGrp="1"/>
          </p:cNvSpPr>
          <p:nvPr>
            <p:ph type="title"/>
          </p:nvPr>
        </p:nvSpPr>
        <p:spPr/>
        <p:txBody>
          <a:bodyPr/>
          <a:lstStyle/>
          <a:p>
            <a:r>
              <a:rPr lang="en-US" dirty="0" smtClean="0"/>
              <a:t>PKP Guidelines</a:t>
            </a:r>
            <a:endParaRPr lang="en-US" dirty="0"/>
          </a:p>
        </p:txBody>
      </p:sp>
    </p:spTree>
    <p:extLst>
      <p:ext uri="{BB962C8B-B14F-4D97-AF65-F5344CB8AC3E}">
        <p14:creationId xmlns:p14="http://schemas.microsoft.com/office/powerpoint/2010/main" val="611583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530315" cy="4737633"/>
          </a:xfrm>
        </p:spPr>
        <p:txBody>
          <a:bodyPr/>
          <a:lstStyle/>
          <a:p>
            <a:pPr marL="0" indent="0">
              <a:buNone/>
            </a:pPr>
            <a:r>
              <a:rPr lang="en-US" dirty="0" smtClean="0"/>
              <a:t>Bridging conventional R&amp;E federated </a:t>
            </a:r>
            <a:r>
              <a:rPr lang="en-US" dirty="0" err="1" smtClean="0"/>
              <a:t>organisations</a:t>
            </a:r>
            <a:r>
              <a:rPr lang="en-US" dirty="0" smtClean="0"/>
              <a:t> to the trusted e-Infra world requires more</a:t>
            </a:r>
          </a:p>
          <a:p>
            <a:r>
              <a:rPr lang="en-US" dirty="0" smtClean="0"/>
              <a:t>Release of relevant attributes, unique non-reassigned ID, higher assurance profile </a:t>
            </a:r>
            <a:r>
              <a:rPr lang="en-US" b="1" dirty="0" smtClean="0"/>
              <a:t>via contracts</a:t>
            </a:r>
            <a:endParaRPr lang="en-US"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a:xfrm>
            <a:off x="455646" y="74649"/>
            <a:ext cx="9961100" cy="1325563"/>
          </a:xfrm>
        </p:spPr>
        <p:txBody>
          <a:bodyPr/>
          <a:lstStyle/>
          <a:p>
            <a:r>
              <a:rPr lang="en-US" dirty="0" smtClean="0"/>
              <a:t>Leveraging R&amp;E federations: TCS, DFN SLCS, </a:t>
            </a:r>
            <a:r>
              <a:rPr lang="en-US" dirty="0" err="1" smtClean="0"/>
              <a:t>CILogon</a:t>
            </a:r>
            <a:r>
              <a:rPr lang="en-US" dirty="0" smtClean="0"/>
              <a:t> … - with extended </a:t>
            </a:r>
            <a:r>
              <a:rPr lang="en-US" dirty="0" err="1" smtClean="0"/>
              <a:t>LoA</a:t>
            </a:r>
            <a:endParaRPr lang="en-US" dirty="0"/>
          </a:p>
        </p:txBody>
      </p:sp>
      <p:grpSp>
        <p:nvGrpSpPr>
          <p:cNvPr id="10" name="Group 9"/>
          <p:cNvGrpSpPr/>
          <p:nvPr/>
        </p:nvGrpSpPr>
        <p:grpSpPr>
          <a:xfrm>
            <a:off x="251519" y="2384854"/>
            <a:ext cx="11843603" cy="3697409"/>
            <a:chOff x="251520" y="3356992"/>
            <a:chExt cx="8729634" cy="2725271"/>
          </a:xfrm>
        </p:grpSpPr>
        <p:pic>
          <p:nvPicPr>
            <p:cNvPr id="5" name="Picture 3"/>
            <p:cNvPicPr>
              <a:picLocks noChangeAspect="1" noChangeArrowheads="1"/>
            </p:cNvPicPr>
            <p:nvPr/>
          </p:nvPicPr>
          <p:blipFill>
            <a:blip r:embed="rId2" cstate="print"/>
            <a:srcRect/>
            <a:stretch>
              <a:fillRect/>
            </a:stretch>
          </p:blipFill>
          <p:spPr bwMode="auto">
            <a:xfrm>
              <a:off x="323528" y="3503671"/>
              <a:ext cx="4608512" cy="2301593"/>
            </a:xfrm>
            <a:prstGeom prst="rect">
              <a:avLst/>
            </a:prstGeom>
            <a:noFill/>
            <a:ln w="9525">
              <a:noFill/>
              <a:miter lim="800000"/>
              <a:headEnd/>
              <a:tailEnd/>
            </a:ln>
            <a:effec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356992"/>
              <a:ext cx="390509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1520" y="5805264"/>
              <a:ext cx="4429124" cy="276999"/>
            </a:xfrm>
            <a:prstGeom prst="rect">
              <a:avLst/>
            </a:prstGeom>
            <a:noFill/>
          </p:spPr>
          <p:txBody>
            <a:bodyPr wrap="square" rtlCol="0">
              <a:spAutoFit/>
            </a:bodyPr>
            <a:lstStyle/>
            <a:p>
              <a:r>
                <a:rPr lang="en-US" sz="1200" i="1" dirty="0" smtClean="0">
                  <a:solidFill>
                    <a:srgbClr val="0066B0"/>
                  </a:solidFill>
                </a:rPr>
                <a:t>Graphic from: Jan Meijer, UNINETT</a:t>
              </a:r>
              <a:endParaRPr lang="en-US" sz="1200" i="1" dirty="0">
                <a:solidFill>
                  <a:srgbClr val="0066B0"/>
                </a:solidFill>
              </a:endParaRPr>
            </a:p>
          </p:txBody>
        </p:sp>
        <p:sp>
          <p:nvSpPr>
            <p:cNvPr id="8" name="TextBox 7"/>
            <p:cNvSpPr txBox="1"/>
            <p:nvPr/>
          </p:nvSpPr>
          <p:spPr>
            <a:xfrm>
              <a:off x="4552030" y="5373216"/>
              <a:ext cx="4429124" cy="276999"/>
            </a:xfrm>
            <a:prstGeom prst="rect">
              <a:avLst/>
            </a:prstGeom>
            <a:noFill/>
          </p:spPr>
          <p:txBody>
            <a:bodyPr wrap="square" rtlCol="0">
              <a:spAutoFit/>
            </a:bodyPr>
            <a:lstStyle/>
            <a:p>
              <a:pPr algn="r"/>
              <a:r>
                <a:rPr lang="en-US" sz="1200" i="1" dirty="0" smtClean="0">
                  <a:solidFill>
                    <a:srgbClr val="0066B0"/>
                  </a:solidFill>
                </a:rPr>
                <a:t>Graphic: IGTF 2015</a:t>
              </a:r>
              <a:endParaRPr lang="en-US" sz="1200" i="1" dirty="0">
                <a:solidFill>
                  <a:srgbClr val="0066B0"/>
                </a:solidFill>
              </a:endParaRPr>
            </a:p>
          </p:txBody>
        </p:sp>
        <p:pic>
          <p:nvPicPr>
            <p:cNvPr id="9" name="Picture 2" descr="H:\Home\davidg\EUGridPMA\IGTF\IGTF-logos\IGTF_logo-interop.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650215"/>
              <a:ext cx="792088" cy="3666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17826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solidFill>
                  <a:srgbClr val="F6791C"/>
                </a:solidFill>
              </a:rPr>
              <a:t>But in the “Storage of key material” section …</a:t>
            </a:r>
          </a:p>
          <a:p>
            <a:r>
              <a:rPr lang="en-GB" dirty="0" smtClean="0"/>
              <a:t>Data </a:t>
            </a:r>
            <a:r>
              <a:rPr lang="en-GB" dirty="0"/>
              <a:t>needed to decrypt or use the private key MUST not be held by the system on persistent storage, and MUST not be held by the system administrators. It MUST only be present in the system as a result of a user action, and only for as long as the user is using the system. The activation data and any plain text private keys SHOULD be removed as soon as the user stops using the service, and MUST NOT be kept past 24 hours of inactivity</a:t>
            </a:r>
            <a:r>
              <a:rPr lang="en-GB" dirty="0" smtClean="0"/>
              <a:t>.</a:t>
            </a:r>
          </a:p>
          <a:p>
            <a:endParaRPr lang="en-US" dirty="0"/>
          </a:p>
          <a:p>
            <a:pPr lvl="1"/>
            <a:r>
              <a:rPr lang="en-US" sz="2000" dirty="0" smtClean="0"/>
              <a:t>“This </a:t>
            </a:r>
            <a:r>
              <a:rPr lang="en-US" sz="2000" dirty="0"/>
              <a:t>text specifically allows for long-running and multi-step work flows to continue in the absence of physical user presence at the portal. The word 'inactivity' should be interpreted as “if a user logs in and starts a long work flow at 3PM, leaves the portal and goes home at 5 PM, but the work flow completes only 48 hours after that, it is perfectly legitimate for this third-party system to hang on to the private key activation data in memory for 56 hours”. If we were to limit the caching of activation data to just 6 (or 24) hours after the user as stopped clicking on the portal (i.e. at 11PM), we would never get any real work done. But if the portal gets rebooted, the activation data is lost and the work flow will terminate once the pending proxies expire (after ~ 12-24 </a:t>
            </a:r>
            <a:r>
              <a:rPr lang="en-US" sz="2000" dirty="0" err="1"/>
              <a:t>hrs</a:t>
            </a:r>
            <a:r>
              <a:rPr lang="en-US" sz="2000" dirty="0"/>
              <a:t>). The 6 or 24-hour period is somewhat arbitrary, and should be </a:t>
            </a:r>
            <a:r>
              <a:rPr lang="en-US" sz="2000" dirty="0" err="1"/>
              <a:t>synchronised</a:t>
            </a:r>
            <a:r>
              <a:rPr lang="en-US" sz="2000" dirty="0"/>
              <a:t> to the characteristic ‘session expiration’ period for most portal applications</a:t>
            </a:r>
            <a:r>
              <a:rPr lang="en-US" sz="2000" dirty="0" smtClean="0"/>
              <a:t>.”</a:t>
            </a:r>
            <a:endParaRPr lang="en-US" sz="2000" dirty="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40</a:t>
            </a:fld>
            <a:endParaRPr lang="en-GB"/>
          </a:p>
        </p:txBody>
      </p:sp>
      <p:sp>
        <p:nvSpPr>
          <p:cNvPr id="4" name="Title 3"/>
          <p:cNvSpPr>
            <a:spLocks noGrp="1"/>
          </p:cNvSpPr>
          <p:nvPr>
            <p:ph type="title"/>
          </p:nvPr>
        </p:nvSpPr>
        <p:spPr/>
        <p:txBody>
          <a:bodyPr/>
          <a:lstStyle/>
          <a:p>
            <a:r>
              <a:rPr lang="en-US" dirty="0" smtClean="0"/>
              <a:t>PKP Guidelines</a:t>
            </a:r>
            <a:endParaRPr lang="en-US" dirty="0"/>
          </a:p>
        </p:txBody>
      </p:sp>
    </p:spTree>
    <p:extLst>
      <p:ext uri="{BB962C8B-B14F-4D97-AF65-F5344CB8AC3E}">
        <p14:creationId xmlns:p14="http://schemas.microsoft.com/office/powerpoint/2010/main" val="2787168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 PKP Guidelines assume the user is present – </a:t>
            </a:r>
            <a:r>
              <a:rPr lang="en-US" i="1" dirty="0" smtClean="0"/>
              <a:t>somewhere</a:t>
            </a:r>
            <a:r>
              <a:rPr lang="en-US" dirty="0" smtClean="0"/>
              <a:t> in the </a:t>
            </a:r>
            <a:br>
              <a:rPr lang="en-US" dirty="0" smtClean="0"/>
            </a:br>
            <a:r>
              <a:rPr lang="en-US" dirty="0" smtClean="0"/>
              <a:t>workflow – to provide a unique secret (activation data) with which </a:t>
            </a:r>
            <a:br>
              <a:rPr lang="en-US" dirty="0" smtClean="0"/>
            </a:br>
            <a:r>
              <a:rPr lang="en-US" dirty="0" smtClean="0"/>
              <a:t>to protect the user’s credential</a:t>
            </a:r>
          </a:p>
          <a:p>
            <a:pPr marL="0" indent="0">
              <a:buNone/>
            </a:pPr>
            <a:endParaRPr lang="en-US" dirty="0" smtClean="0"/>
          </a:p>
          <a:p>
            <a:pPr marL="0" indent="0">
              <a:buNone/>
            </a:pPr>
            <a:r>
              <a:rPr lang="en-US" dirty="0" smtClean="0"/>
              <a:t>But:</a:t>
            </a:r>
          </a:p>
          <a:p>
            <a:r>
              <a:rPr lang="en-US" dirty="0" smtClean="0"/>
              <a:t>in the entire federated workflow, </a:t>
            </a:r>
            <a:r>
              <a:rPr lang="en-US" i="1" dirty="0" smtClean="0"/>
              <a:t>there is no such secret to be found</a:t>
            </a:r>
            <a:endParaRPr lang="en-US" dirty="0"/>
          </a:p>
          <a:p>
            <a:r>
              <a:rPr lang="en-US" dirty="0" smtClean="0"/>
              <a:t>the SAML assertion, the OIDC access tokens, the authorization codes: </a:t>
            </a:r>
            <a:br>
              <a:rPr lang="en-US" dirty="0" smtClean="0"/>
            </a:br>
            <a:r>
              <a:rPr lang="en-US" dirty="0" smtClean="0"/>
              <a:t>all are generated by servers</a:t>
            </a:r>
          </a:p>
          <a:p>
            <a:r>
              <a:rPr lang="en-US" dirty="0" smtClean="0"/>
              <a:t>the one unique user secret is hidden </a:t>
            </a:r>
            <a:br>
              <a:rPr lang="en-US" dirty="0" smtClean="0"/>
            </a:br>
            <a:r>
              <a:rPr lang="en-US" dirty="0" smtClean="0"/>
              <a:t>– rightfully and only ever exposed to the federated </a:t>
            </a:r>
            <a:r>
              <a:rPr lang="en-US" dirty="0" err="1" smtClean="0"/>
              <a:t>IdP</a:t>
            </a:r>
            <a:endParaRPr lang="en-US" dirty="0" smtClean="0"/>
          </a:p>
          <a:p>
            <a:r>
              <a:rPr lang="en-US" dirty="0" smtClean="0"/>
              <a:t>the only place from which to get </a:t>
            </a:r>
            <a:br>
              <a:rPr lang="en-US" dirty="0" smtClean="0"/>
            </a:br>
            <a:r>
              <a:rPr lang="en-US" dirty="0" smtClean="0"/>
              <a:t>a unique bit of private data close to the credential store </a:t>
            </a:r>
            <a:br>
              <a:rPr lang="en-US" dirty="0" smtClean="0"/>
            </a:br>
            <a:r>
              <a:rPr lang="en-US" dirty="0" smtClean="0"/>
              <a:t>… is a single common place: the Master Portal </a:t>
            </a:r>
            <a:r>
              <a:rPr lang="en-US" dirty="0" smtClean="0">
                <a:sym typeface="Wingdings" panose="05000000000000000000" pitchFamily="2" charset="2"/>
              </a:rPr>
              <a:t></a:t>
            </a:r>
          </a:p>
          <a:p>
            <a:endParaRPr lang="en-US" dirty="0">
              <a:sym typeface="Wingdings" panose="05000000000000000000" pitchFamily="2" charset="2"/>
            </a:endParaRPr>
          </a:p>
          <a:p>
            <a:endParaRPr lang="en-US" dirty="0" smtClean="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41</a:t>
            </a:fld>
            <a:endParaRPr lang="en-GB"/>
          </a:p>
        </p:txBody>
      </p:sp>
      <p:sp>
        <p:nvSpPr>
          <p:cNvPr id="4" name="Title 3"/>
          <p:cNvSpPr>
            <a:spLocks noGrp="1"/>
          </p:cNvSpPr>
          <p:nvPr>
            <p:ph type="title"/>
          </p:nvPr>
        </p:nvSpPr>
        <p:spPr/>
        <p:txBody>
          <a:bodyPr/>
          <a:lstStyle/>
          <a:p>
            <a:r>
              <a:rPr lang="en-US" dirty="0" smtClean="0"/>
              <a:t>PKP Guidelines – the Challenge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225" y="1343025"/>
            <a:ext cx="3155950" cy="5048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5930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023598" cy="4737633"/>
          </a:xfrm>
        </p:spPr>
        <p:txBody>
          <a:bodyPr/>
          <a:lstStyle/>
          <a:p>
            <a:pPr marL="0" indent="0">
              <a:buNone/>
            </a:pPr>
            <a:r>
              <a:rPr lang="en-US" dirty="0" smtClean="0"/>
              <a:t>The AARC </a:t>
            </a:r>
            <a:r>
              <a:rPr lang="en-US" dirty="0" err="1" smtClean="0"/>
              <a:t>CILogon</a:t>
            </a:r>
            <a:r>
              <a:rPr lang="en-US" dirty="0" smtClean="0"/>
              <a:t>-like Pilot works around this in the ‘trivial’ way</a:t>
            </a:r>
          </a:p>
          <a:p>
            <a:pPr marL="0" indent="0">
              <a:buNone/>
            </a:pPr>
            <a:endParaRPr lang="en-US" dirty="0" smtClean="0"/>
          </a:p>
          <a:p>
            <a:r>
              <a:rPr lang="en-US" dirty="0" smtClean="0"/>
              <a:t>It requests a certificate when the user logs in via the portal (OIDC-&gt;OIDC-&gt;SAML/R&amp;E)</a:t>
            </a:r>
          </a:p>
          <a:p>
            <a:r>
              <a:rPr lang="en-US" dirty="0" smtClean="0"/>
              <a:t>Generates a unique key pair in the Master Portal memory, making a CSR on behalf of the user</a:t>
            </a:r>
            <a:r>
              <a:rPr lang="en-US" dirty="0"/>
              <a:t/>
            </a:r>
            <a:br>
              <a:rPr lang="en-US" dirty="0"/>
            </a:br>
            <a:r>
              <a:rPr lang="en-US" dirty="0" smtClean="0"/>
              <a:t>OK, since </a:t>
            </a:r>
            <a:r>
              <a:rPr lang="en-US" i="1" dirty="0" smtClean="0"/>
              <a:t>“</a:t>
            </a:r>
            <a:r>
              <a:rPr lang="en-GB" i="1" dirty="0"/>
              <a:t>Key material MUST only be generated in the system as a result of a user </a:t>
            </a:r>
            <a:r>
              <a:rPr lang="en-GB" i="1" dirty="0" smtClean="0"/>
              <a:t>action”</a:t>
            </a:r>
            <a:endParaRPr lang="en-GB" dirty="0" smtClean="0"/>
          </a:p>
          <a:p>
            <a:r>
              <a:rPr lang="en-GB" dirty="0" smtClean="0"/>
              <a:t>It then delegates a </a:t>
            </a:r>
            <a:r>
              <a:rPr lang="en-GB" i="1" dirty="0" smtClean="0"/>
              <a:t>proxy</a:t>
            </a:r>
            <a:r>
              <a:rPr lang="en-GB" dirty="0" smtClean="0"/>
              <a:t> to the Master Credential Store (a protected </a:t>
            </a:r>
            <a:r>
              <a:rPr lang="en-GB" dirty="0" err="1" smtClean="0"/>
              <a:t>MyProxy</a:t>
            </a:r>
            <a:r>
              <a:rPr lang="en-GB" dirty="0" smtClean="0"/>
              <a:t>)</a:t>
            </a:r>
          </a:p>
          <a:p>
            <a:r>
              <a:rPr lang="en-GB" dirty="0" smtClean="0"/>
              <a:t>And securely deletes the key pair in memory</a:t>
            </a:r>
          </a:p>
          <a:p>
            <a:endParaRPr lang="en-GB" dirty="0"/>
          </a:p>
          <a:p>
            <a:pPr marL="0" indent="0">
              <a:buNone/>
            </a:pPr>
            <a:r>
              <a:rPr lang="en-GB" i="1" dirty="0" smtClean="0">
                <a:solidFill>
                  <a:srgbClr val="F6791C"/>
                </a:solidFill>
              </a:rPr>
              <a:t>By storing only a proxy in the Master Credential Repository it can leverage PKP and CS guidelines</a:t>
            </a:r>
            <a:endParaRPr lang="en-US" i="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42</a:t>
            </a:fld>
            <a:endParaRPr lang="en-GB"/>
          </a:p>
        </p:txBody>
      </p:sp>
      <p:sp>
        <p:nvSpPr>
          <p:cNvPr id="4" name="Title 3"/>
          <p:cNvSpPr>
            <a:spLocks noGrp="1"/>
          </p:cNvSpPr>
          <p:nvPr>
            <p:ph type="title"/>
          </p:nvPr>
        </p:nvSpPr>
        <p:spPr/>
        <p:txBody>
          <a:bodyPr/>
          <a:lstStyle/>
          <a:p>
            <a:r>
              <a:rPr lang="en-US" dirty="0" smtClean="0"/>
              <a:t>Building the Pilot</a:t>
            </a:r>
            <a:endParaRPr lang="en-US" dirty="0"/>
          </a:p>
        </p:txBody>
      </p:sp>
    </p:spTree>
    <p:extLst>
      <p:ext uri="{BB962C8B-B14F-4D97-AF65-F5344CB8AC3E}">
        <p14:creationId xmlns:p14="http://schemas.microsoft.com/office/powerpoint/2010/main" val="2233513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2"/>
            <a:ext cx="10909300" cy="4942417"/>
          </a:xfrm>
        </p:spPr>
        <p:txBody>
          <a:bodyPr>
            <a:normAutofit lnSpcReduction="10000"/>
          </a:bodyPr>
          <a:lstStyle/>
          <a:p>
            <a:pPr marL="0" indent="0">
              <a:buNone/>
            </a:pPr>
            <a:r>
              <a:rPr lang="en-US" b="1" dirty="0" smtClean="0"/>
              <a:t>Can the user – with duly informed consent – actually delegate credential management?</a:t>
            </a:r>
          </a:p>
          <a:p>
            <a:pPr marL="0" indent="0">
              <a:buNone/>
            </a:pPr>
            <a:endParaRPr lang="en-US" dirty="0" smtClean="0">
              <a:solidFill>
                <a:srgbClr val="F6791C"/>
              </a:solidFill>
            </a:endParaRPr>
          </a:p>
          <a:p>
            <a:pPr marL="0" indent="0">
              <a:buNone/>
            </a:pPr>
            <a:r>
              <a:rPr lang="en-US" dirty="0" smtClean="0">
                <a:solidFill>
                  <a:srgbClr val="F6791C"/>
                </a:solidFill>
              </a:rPr>
              <a:t>Pros</a:t>
            </a:r>
            <a:endParaRPr lang="en-US" dirty="0">
              <a:solidFill>
                <a:srgbClr val="F6791C"/>
              </a:solidFill>
            </a:endParaRPr>
          </a:p>
          <a:p>
            <a:r>
              <a:rPr lang="en-US" dirty="0" smtClean="0"/>
              <a:t>Good for usability and recoverability of user credentials (no separate passwords)</a:t>
            </a:r>
          </a:p>
          <a:p>
            <a:r>
              <a:rPr lang="en-US" dirty="0" smtClean="0"/>
              <a:t>Custodianship is clearly identified (at the master portal operator)</a:t>
            </a:r>
          </a:p>
          <a:p>
            <a:r>
              <a:rPr lang="en-US" dirty="0" smtClean="0"/>
              <a:t>Users are quite fed up with credential management and use </a:t>
            </a:r>
            <a:r>
              <a:rPr lang="en-US" i="1" dirty="0" smtClean="0"/>
              <a:t>any </a:t>
            </a:r>
            <a:r>
              <a:rPr lang="en-US" dirty="0" smtClean="0"/>
              <a:t>solution, so why not this?</a:t>
            </a:r>
          </a:p>
          <a:p>
            <a:r>
              <a:rPr lang="en-US" dirty="0" smtClean="0"/>
              <a:t>Short life time can help limit the risks</a:t>
            </a:r>
          </a:p>
          <a:p>
            <a:pPr marL="0" indent="0">
              <a:buNone/>
            </a:pPr>
            <a:r>
              <a:rPr lang="en-US" dirty="0" smtClean="0">
                <a:solidFill>
                  <a:srgbClr val="F6791C"/>
                </a:solidFill>
              </a:rPr>
              <a:t>Cons</a:t>
            </a:r>
            <a:endParaRPr lang="en-US" dirty="0">
              <a:solidFill>
                <a:srgbClr val="F6791C"/>
              </a:solidFill>
            </a:endParaRPr>
          </a:p>
          <a:p>
            <a:r>
              <a:rPr lang="en-US" dirty="0" smtClean="0"/>
              <a:t>Custodianship is clearly identified – who will want to run the master portal and take the risks?</a:t>
            </a:r>
          </a:p>
          <a:p>
            <a:r>
              <a:rPr lang="en-US" dirty="0" smtClean="0"/>
              <a:t>Master portal operator can act as the user – </a:t>
            </a:r>
          </a:p>
          <a:p>
            <a:r>
              <a:rPr lang="en-US" dirty="0" smtClean="0"/>
              <a:t>Short life time impairs the user for long-running jobs – automatic credential renewal is </a:t>
            </a:r>
            <a:br>
              <a:rPr lang="en-US" dirty="0" smtClean="0"/>
            </a:br>
            <a:r>
              <a:rPr lang="en-US" dirty="0" smtClean="0"/>
              <a:t>non-trivial since you need the user in the loop every time </a:t>
            </a:r>
            <a:br>
              <a:rPr lang="en-US" dirty="0" smtClean="0"/>
            </a:br>
            <a:r>
              <a:rPr lang="en-US" dirty="0" smtClean="0"/>
              <a:t>… and the master portal does not know the workflow</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43</a:t>
            </a:fld>
            <a:endParaRPr lang="en-GB"/>
          </a:p>
        </p:txBody>
      </p:sp>
      <p:sp>
        <p:nvSpPr>
          <p:cNvPr id="4" name="Title 3"/>
          <p:cNvSpPr>
            <a:spLocks noGrp="1"/>
          </p:cNvSpPr>
          <p:nvPr>
            <p:ph type="title"/>
          </p:nvPr>
        </p:nvSpPr>
        <p:spPr/>
        <p:txBody>
          <a:bodyPr/>
          <a:lstStyle/>
          <a:p>
            <a:r>
              <a:rPr lang="en-US" dirty="0" smtClean="0"/>
              <a:t>What is the ‘right’ way of doing this? Considerations</a:t>
            </a:r>
            <a:endParaRPr lang="en-US" dirty="0"/>
          </a:p>
        </p:txBody>
      </p:sp>
    </p:spTree>
    <p:extLst>
      <p:ext uri="{BB962C8B-B14F-4D97-AF65-F5344CB8AC3E}">
        <p14:creationId xmlns:p14="http://schemas.microsoft.com/office/powerpoint/2010/main" val="3349944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Use of credentials with a life time &lt; 1Ms (11days) does allow unencrypted storage</a:t>
            </a:r>
          </a:p>
          <a:p>
            <a:r>
              <a:rPr lang="en-US" dirty="0" smtClean="0"/>
              <a:t>So the master portal could ‘just’ hold them</a:t>
            </a:r>
          </a:p>
          <a:p>
            <a:pPr marL="0" indent="0">
              <a:buNone/>
            </a:pPr>
            <a:endParaRPr lang="en-US" dirty="0" smtClean="0"/>
          </a:p>
          <a:p>
            <a:pPr marL="0" indent="0">
              <a:buNone/>
            </a:pPr>
            <a:r>
              <a:rPr lang="en-US" dirty="0" smtClean="0"/>
              <a:t>Towards a mixed model:</a:t>
            </a:r>
          </a:p>
          <a:p>
            <a:pPr marL="0" indent="0">
              <a:buNone/>
            </a:pPr>
            <a:r>
              <a:rPr lang="en-US" b="1" dirty="0" smtClean="0">
                <a:solidFill>
                  <a:srgbClr val="F6791C"/>
                </a:solidFill>
              </a:rPr>
              <a:t>The work flow may run for longer than 11 days</a:t>
            </a:r>
          </a:p>
          <a:p>
            <a:r>
              <a:rPr lang="en-US" dirty="0" smtClean="0"/>
              <a:t>the responsibility for renewal is with the science gateway</a:t>
            </a:r>
          </a:p>
          <a:p>
            <a:r>
              <a:rPr lang="en-US" dirty="0" smtClean="0"/>
              <a:t>involving the user at the VO portal</a:t>
            </a:r>
          </a:p>
          <a:p>
            <a:r>
              <a:rPr lang="en-US" dirty="0" smtClean="0"/>
              <a:t>Science workflow directs user to the master portal</a:t>
            </a:r>
          </a:p>
          <a:p>
            <a:pPr marL="0" indent="0">
              <a:buNone/>
            </a:pPr>
            <a:endParaRPr lang="en-US" dirty="0" smtClean="0"/>
          </a:p>
          <a:p>
            <a:pPr marL="0" indent="0">
              <a:buNone/>
            </a:pPr>
            <a:r>
              <a:rPr lang="en-US" dirty="0" smtClean="0"/>
              <a:t>The CA allows for both VO-based portal and direct use: </a:t>
            </a:r>
            <a:br>
              <a:rPr lang="en-US" dirty="0" smtClean="0"/>
            </a:br>
            <a:r>
              <a:rPr lang="en-US" b="1" dirty="0" smtClean="0"/>
              <a:t>13 months* where possible, 11 days where necessary</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44</a:t>
            </a:fld>
            <a:endParaRPr lang="en-GB"/>
          </a:p>
        </p:txBody>
      </p:sp>
      <p:sp>
        <p:nvSpPr>
          <p:cNvPr id="4" name="Title 3"/>
          <p:cNvSpPr>
            <a:spLocks noGrp="1"/>
          </p:cNvSpPr>
          <p:nvPr>
            <p:ph type="title"/>
          </p:nvPr>
        </p:nvSpPr>
        <p:spPr/>
        <p:txBody>
          <a:bodyPr/>
          <a:lstStyle/>
          <a:p>
            <a:r>
              <a:rPr lang="en-US" dirty="0" smtClean="0"/>
              <a:t>Short-lived credentials?</a:t>
            </a:r>
            <a:endParaRPr lang="en-US" dirty="0"/>
          </a:p>
        </p:txBody>
      </p:sp>
    </p:spTree>
    <p:extLst>
      <p:ext uri="{BB962C8B-B14F-4D97-AF65-F5344CB8AC3E}">
        <p14:creationId xmlns:p14="http://schemas.microsoft.com/office/powerpoint/2010/main" val="711981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45</a:t>
            </a:fld>
            <a:endParaRPr lang="en-GB"/>
          </a:p>
        </p:txBody>
      </p:sp>
      <p:sp>
        <p:nvSpPr>
          <p:cNvPr id="5" name="Title 4"/>
          <p:cNvSpPr>
            <a:spLocks noGrp="1"/>
          </p:cNvSpPr>
          <p:nvPr>
            <p:ph type="title"/>
          </p:nvPr>
        </p:nvSpPr>
        <p:spPr>
          <a:xfrm>
            <a:off x="420476" y="4294956"/>
            <a:ext cx="9612087" cy="1325563"/>
          </a:xfrm>
        </p:spPr>
        <p:txBody>
          <a:bodyPr>
            <a:normAutofit/>
          </a:bodyPr>
          <a:lstStyle/>
          <a:p>
            <a:r>
              <a:rPr lang="en-US" sz="3200" dirty="0" smtClean="0">
                <a:solidFill>
                  <a:srgbClr val="F6791C"/>
                </a:solidFill>
              </a:rPr>
              <a:t>RCauth.eu – accreditation and implementation</a:t>
            </a:r>
            <a:endParaRPr lang="en-US" sz="3200" dirty="0">
              <a:solidFill>
                <a:srgbClr val="F6791C"/>
              </a:solidFill>
            </a:endParaRP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44666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423648" cy="4737633"/>
          </a:xfrm>
        </p:spPr>
        <p:txBody>
          <a:bodyPr/>
          <a:lstStyle/>
          <a:p>
            <a:r>
              <a:rPr lang="en-US" dirty="0" smtClean="0"/>
              <a:t>AARC </a:t>
            </a:r>
            <a:r>
              <a:rPr lang="en-US" i="1" dirty="0" smtClean="0"/>
              <a:t>will not operate </a:t>
            </a:r>
            <a:r>
              <a:rPr lang="en-US" dirty="0" smtClean="0"/>
              <a:t>any long-term services (that’s for GEANT, EGI, PRACE, EUDAT …)</a:t>
            </a:r>
          </a:p>
          <a:p>
            <a:r>
              <a:rPr lang="en-US" dirty="0" smtClean="0"/>
              <a:t>But </a:t>
            </a:r>
            <a:r>
              <a:rPr lang="en-US" i="1" dirty="0" smtClean="0"/>
              <a:t>will pilot </a:t>
            </a:r>
            <a:r>
              <a:rPr lang="en-US" dirty="0" smtClean="0"/>
              <a:t>actual technology combinations that are useful to (research) communities</a:t>
            </a:r>
          </a:p>
          <a:p>
            <a:endParaRPr lang="en-US" dirty="0" smtClean="0"/>
          </a:p>
          <a:p>
            <a:pPr marL="0" indent="0">
              <a:buNone/>
            </a:pPr>
            <a:r>
              <a:rPr lang="en-US" dirty="0" smtClean="0"/>
              <a:t>Proposal-identified pre-pilot: certificate-less access to existing services with “</a:t>
            </a:r>
            <a:r>
              <a:rPr lang="en-US" dirty="0" err="1" smtClean="0"/>
              <a:t>CILogon</a:t>
            </a:r>
            <a:r>
              <a:rPr lang="en-US" dirty="0" smtClean="0"/>
              <a:t> for Europe”</a:t>
            </a:r>
            <a:endParaRPr lang="en-US" dirty="0"/>
          </a:p>
          <a:p>
            <a:r>
              <a:rPr lang="en-US" dirty="0" smtClean="0"/>
              <a:t>Driven by Mischa </a:t>
            </a:r>
            <a:r>
              <a:rPr lang="en-US" dirty="0" err="1" smtClean="0"/>
              <a:t>Sall</a:t>
            </a:r>
            <a:r>
              <a:rPr lang="en-GB" dirty="0" smtClean="0"/>
              <a:t>é</a:t>
            </a:r>
            <a:r>
              <a:rPr lang="en-US" dirty="0" smtClean="0"/>
              <a:t> and </a:t>
            </a:r>
            <a:r>
              <a:rPr lang="en-US" dirty="0" err="1" smtClean="0"/>
              <a:t>Tamas</a:t>
            </a:r>
            <a:r>
              <a:rPr lang="en-US" dirty="0" smtClean="0"/>
              <a:t> </a:t>
            </a:r>
            <a:r>
              <a:rPr lang="en-US" dirty="0" err="1" smtClean="0"/>
              <a:t>Balogh</a:t>
            </a:r>
            <a:r>
              <a:rPr lang="en-US" dirty="0" smtClean="0"/>
              <a:t> (Nikhef)</a:t>
            </a:r>
          </a:p>
          <a:p>
            <a:r>
              <a:rPr lang="en-US" dirty="0" smtClean="0"/>
              <a:t>Aligned with the EGI “JRA1” activity around the evolution of the AAI technology (</a:t>
            </a:r>
            <a:r>
              <a:rPr lang="en-US" dirty="0" err="1" smtClean="0"/>
              <a:t>ChristosK</a:t>
            </a:r>
            <a:r>
              <a:rPr lang="en-US" dirty="0" smtClean="0"/>
              <a:t>)</a:t>
            </a:r>
          </a:p>
          <a:p>
            <a:r>
              <a:rPr lang="en-US" dirty="0" smtClean="0"/>
              <a:t>Using actual use cases from EGI competence </a:t>
            </a:r>
            <a:r>
              <a:rPr lang="en-US" dirty="0" err="1" smtClean="0"/>
              <a:t>centres</a:t>
            </a:r>
            <a:r>
              <a:rPr lang="en-US" dirty="0" smtClean="0"/>
              <a:t> and AARC communities</a:t>
            </a:r>
          </a:p>
          <a:p>
            <a:endParaRPr lang="en-US" dirty="0" smtClean="0"/>
          </a:p>
          <a:p>
            <a:endParaRPr lang="en-US" dirty="0">
              <a:solidFill>
                <a:srgbClr val="F6791C"/>
              </a:solidFill>
            </a:endParaRPr>
          </a:p>
          <a:p>
            <a:pPr marL="0" indent="0" algn="ctr">
              <a:buNone/>
            </a:pPr>
            <a:r>
              <a:rPr lang="en-US" i="1" dirty="0" smtClean="0">
                <a:solidFill>
                  <a:srgbClr val="F6791C"/>
                </a:solidFill>
              </a:rPr>
              <a:t>“It’s always a challenge to pilot something with a real community – the expectations are usually much higher than what can be provided in a pilot …”</a:t>
            </a:r>
            <a:endParaRPr lang="en-US" i="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46</a:t>
            </a:fld>
            <a:endParaRPr lang="en-GB"/>
          </a:p>
        </p:txBody>
      </p:sp>
      <p:sp>
        <p:nvSpPr>
          <p:cNvPr id="4" name="Title 3"/>
          <p:cNvSpPr>
            <a:spLocks noGrp="1"/>
          </p:cNvSpPr>
          <p:nvPr>
            <p:ph type="title"/>
          </p:nvPr>
        </p:nvSpPr>
        <p:spPr/>
        <p:txBody>
          <a:bodyPr/>
          <a:lstStyle/>
          <a:p>
            <a:r>
              <a:rPr lang="en-US" dirty="0" smtClean="0"/>
              <a:t>AARC engagement process: operational pilots</a:t>
            </a:r>
            <a:endParaRPr lang="en-US" dirty="0"/>
          </a:p>
        </p:txBody>
      </p:sp>
    </p:spTree>
    <p:extLst>
      <p:ext uri="{BB962C8B-B14F-4D97-AF65-F5344CB8AC3E}">
        <p14:creationId xmlns:p14="http://schemas.microsoft.com/office/powerpoint/2010/main" val="14710088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a SPOF, so needs a high service level</a:t>
            </a:r>
          </a:p>
          <a:p>
            <a:r>
              <a:rPr lang="en-US" dirty="0" smtClean="0"/>
              <a:t>Should be within the EU to ease transfer of personal data</a:t>
            </a:r>
          </a:p>
          <a:p>
            <a:r>
              <a:rPr lang="en-US" dirty="0" smtClean="0"/>
              <a:t>Needs a sustainability model</a:t>
            </a:r>
          </a:p>
          <a:p>
            <a:endParaRPr lang="en-US" dirty="0"/>
          </a:p>
          <a:p>
            <a:pPr marL="0" indent="0">
              <a:buNone/>
            </a:pPr>
            <a:r>
              <a:rPr lang="en-US" dirty="0" smtClean="0"/>
              <a:t>Candidates to run this? </a:t>
            </a:r>
          </a:p>
          <a:p>
            <a:r>
              <a:rPr lang="en-US" dirty="0" smtClean="0"/>
              <a:t>joint e-Infrastructure operation? </a:t>
            </a:r>
          </a:p>
          <a:p>
            <a:r>
              <a:rPr lang="en-US" dirty="0" smtClean="0"/>
              <a:t>source it to a dedicated company under a strong SLA + PII protection?</a:t>
            </a:r>
          </a:p>
          <a:p>
            <a:endParaRPr lang="en-US" dirty="0" smtClean="0"/>
          </a:p>
          <a:p>
            <a:pPr marL="0" indent="0">
              <a:buNone/>
            </a:pPr>
            <a:r>
              <a:rPr lang="en-US" b="1" i="1" dirty="0" smtClean="0">
                <a:solidFill>
                  <a:srgbClr val="F6791C"/>
                </a:solidFill>
              </a:rPr>
              <a:t>‘Worst case’ would be to get one per country … and we still need a business model</a:t>
            </a:r>
          </a:p>
          <a:p>
            <a:pPr marL="0" indent="0">
              <a:buNone/>
            </a:pPr>
            <a:endParaRPr lang="en-US" i="1" dirty="0" smtClean="0"/>
          </a:p>
          <a:p>
            <a:r>
              <a:rPr lang="en-US" dirty="0" smtClean="0"/>
              <a:t>In AARC DAASI is tasked to research possible sustainability &amp; operating models</a:t>
            </a:r>
          </a:p>
          <a:p>
            <a:pPr marL="0" indent="0">
              <a:buNone/>
            </a:pPr>
            <a:endParaRPr lang="en-US"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47</a:t>
            </a:fld>
            <a:endParaRPr lang="en-GB"/>
          </a:p>
        </p:txBody>
      </p:sp>
      <p:sp>
        <p:nvSpPr>
          <p:cNvPr id="4" name="Title 3"/>
          <p:cNvSpPr>
            <a:spLocks noGrp="1"/>
          </p:cNvSpPr>
          <p:nvPr>
            <p:ph type="title"/>
          </p:nvPr>
        </p:nvSpPr>
        <p:spPr/>
        <p:txBody>
          <a:bodyPr/>
          <a:lstStyle/>
          <a:p>
            <a:r>
              <a:rPr lang="en-US" dirty="0" smtClean="0"/>
              <a:t>Operating an generic European IOTA CA</a:t>
            </a:r>
            <a:endParaRPr lang="en-US" dirty="0"/>
          </a:p>
        </p:txBody>
      </p:sp>
    </p:spTree>
    <p:extLst>
      <p:ext uri="{BB962C8B-B14F-4D97-AF65-F5344CB8AC3E}">
        <p14:creationId xmlns:p14="http://schemas.microsoft.com/office/powerpoint/2010/main" val="1331897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3803648" cy="4737633"/>
          </a:xfrm>
        </p:spPr>
        <p:txBody>
          <a:bodyPr>
            <a:normAutofit/>
          </a:bodyPr>
          <a:lstStyle/>
          <a:p>
            <a:pPr marL="0" indent="0">
              <a:buNone/>
            </a:pPr>
            <a:r>
              <a:rPr lang="en-US" b="1" dirty="0" smtClean="0">
                <a:solidFill>
                  <a:srgbClr val="F6791C"/>
                </a:solidFill>
              </a:rPr>
              <a:t>VO Portal (Science GW)</a:t>
            </a:r>
          </a:p>
          <a:p>
            <a:r>
              <a:rPr lang="en-US" dirty="0" smtClean="0"/>
              <a:t>One per application</a:t>
            </a:r>
          </a:p>
          <a:p>
            <a:r>
              <a:rPr lang="en-US" dirty="0" smtClean="0"/>
              <a:t>Many deployed throughout</a:t>
            </a:r>
          </a:p>
          <a:p>
            <a:r>
              <a:rPr lang="en-US" dirty="0" smtClean="0"/>
              <a:t>Reduced policy and compliance burden</a:t>
            </a:r>
          </a:p>
          <a:p>
            <a:pPr marL="0" indent="0">
              <a:buNone/>
            </a:pPr>
            <a:r>
              <a:rPr lang="en-US" b="1" dirty="0" smtClean="0">
                <a:solidFill>
                  <a:srgbClr val="F6791C"/>
                </a:solidFill>
              </a:rPr>
              <a:t>Master Portal</a:t>
            </a:r>
          </a:p>
          <a:p>
            <a:r>
              <a:rPr lang="en-US" dirty="0" smtClean="0"/>
              <a:t>One per country, ESFRI</a:t>
            </a:r>
          </a:p>
          <a:p>
            <a:r>
              <a:rPr lang="en-US" dirty="0" smtClean="0"/>
              <a:t>Must be well-managed</a:t>
            </a:r>
          </a:p>
          <a:p>
            <a:r>
              <a:rPr lang="en-US" dirty="0" smtClean="0"/>
              <a:t>Can be managed because there are few</a:t>
            </a:r>
          </a:p>
          <a:p>
            <a:pPr marL="0" indent="0">
              <a:buNone/>
            </a:pPr>
            <a:r>
              <a:rPr lang="en-US" b="1" dirty="0" smtClean="0">
                <a:solidFill>
                  <a:srgbClr val="F6791C"/>
                </a:solidFill>
              </a:rPr>
              <a:t>CA and Delegation Service</a:t>
            </a:r>
          </a:p>
          <a:p>
            <a:r>
              <a:rPr lang="en-US" dirty="0" smtClean="0"/>
              <a:t>As few as possible: just one!</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48</a:t>
            </a:fld>
            <a:endParaRPr lang="en-GB"/>
          </a:p>
        </p:txBody>
      </p:sp>
      <p:sp>
        <p:nvSpPr>
          <p:cNvPr id="4" name="Title 3"/>
          <p:cNvSpPr>
            <a:spLocks noGrp="1"/>
          </p:cNvSpPr>
          <p:nvPr>
            <p:ph type="title"/>
          </p:nvPr>
        </p:nvSpPr>
        <p:spPr/>
        <p:txBody>
          <a:bodyPr/>
          <a:lstStyle/>
          <a:p>
            <a:r>
              <a:rPr lang="en-US" dirty="0" smtClean="0"/>
              <a:t>Distribution of Roles in a Sustainable Model</a:t>
            </a:r>
            <a:endParaRPr lang="en-US" dirty="0"/>
          </a:p>
        </p:txBody>
      </p:sp>
      <p:pic>
        <p:nvPicPr>
          <p:cNvPr id="2050" name="Picture 2" descr="Master-portal-v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1308587"/>
            <a:ext cx="7375525" cy="50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14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b="1" dirty="0" smtClean="0">
                <a:solidFill>
                  <a:srgbClr val="F6791C"/>
                </a:solidFill>
              </a:rPr>
              <a:t>Move pilot towards a complete accredited IOTA CA</a:t>
            </a:r>
          </a:p>
          <a:p>
            <a:r>
              <a:rPr lang="en-US" dirty="0" smtClean="0"/>
              <a:t>Allows to find policy issues and compliance bottlenecks in the review process</a:t>
            </a:r>
          </a:p>
          <a:p>
            <a:r>
              <a:rPr lang="en-US" dirty="0" smtClean="0"/>
              <a:t>Tests applicability of ‘</a:t>
            </a:r>
            <a:r>
              <a:rPr lang="en-US" dirty="0" err="1" smtClean="0"/>
              <a:t>Sirtfi</a:t>
            </a:r>
            <a:r>
              <a:rPr lang="en-US" dirty="0" smtClean="0"/>
              <a:t>’ and REFEDS R&amp;S with our relying parties</a:t>
            </a:r>
          </a:p>
          <a:p>
            <a:endParaRPr lang="en-US" dirty="0" smtClean="0"/>
          </a:p>
          <a:p>
            <a:pPr marL="0" indent="0">
              <a:buNone/>
            </a:pPr>
            <a:r>
              <a:rPr lang="en-US" b="1" dirty="0" smtClean="0">
                <a:solidFill>
                  <a:srgbClr val="F6791C"/>
                </a:solidFill>
              </a:rPr>
              <a:t>And in practice</a:t>
            </a:r>
          </a:p>
          <a:p>
            <a:r>
              <a:rPr lang="en-US" dirty="0" smtClean="0"/>
              <a:t>Actually supports AARC and e-Infrastructure use cases (ELIXIR, EGI CC)</a:t>
            </a:r>
          </a:p>
          <a:p>
            <a:r>
              <a:rPr lang="en-US" dirty="0" smtClean="0"/>
              <a:t>Potential to collaborate closely with the WLCG IOTA CA</a:t>
            </a:r>
          </a:p>
          <a:p>
            <a:endParaRPr lang="en-US" dirty="0"/>
          </a:p>
          <a:p>
            <a:r>
              <a:rPr lang="en-US" dirty="0" smtClean="0"/>
              <a:t>Is </a:t>
            </a:r>
            <a:r>
              <a:rPr lang="en-US" i="1" dirty="0" smtClean="0"/>
              <a:t>white-label </a:t>
            </a:r>
            <a:r>
              <a:rPr lang="en-US" dirty="0" smtClean="0"/>
              <a:t>so that it (politically) can be used by anyone</a:t>
            </a:r>
          </a:p>
          <a:p>
            <a:r>
              <a:rPr lang="en-US" dirty="0" smtClean="0"/>
              <a:t>Hosted for now under the </a:t>
            </a:r>
            <a:r>
              <a:rPr lang="en-US" dirty="0" err="1" smtClean="0"/>
              <a:t>DutchGrid</a:t>
            </a:r>
            <a:r>
              <a:rPr lang="en-US" dirty="0" smtClean="0"/>
              <a:t> CA Service umbrella</a:t>
            </a:r>
          </a:p>
          <a:p>
            <a:r>
              <a:rPr lang="en-US" dirty="0" smtClean="0"/>
              <a:t>On-line “model A” on-line HSM CA with an off-line root</a:t>
            </a:r>
          </a:p>
          <a:p>
            <a:r>
              <a:rPr lang="en-US" dirty="0" smtClean="0"/>
              <a:t>But </a:t>
            </a:r>
            <a:r>
              <a:rPr lang="en-US" i="1" dirty="0" smtClean="0"/>
              <a:t>no guaranteed service level </a:t>
            </a:r>
            <a:r>
              <a:rPr lang="en-US" dirty="0" smtClean="0"/>
              <a:t>– that’s for another entity</a:t>
            </a:r>
            <a:br>
              <a:rPr lang="en-US" dirty="0" smtClean="0"/>
            </a:br>
            <a:r>
              <a:rPr lang="en-US" dirty="0" smtClean="0"/>
              <a:t>to take over once we have a business model working</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49</a:t>
            </a:fld>
            <a:endParaRPr lang="en-GB"/>
          </a:p>
        </p:txBody>
      </p:sp>
      <p:sp>
        <p:nvSpPr>
          <p:cNvPr id="4" name="Title 3"/>
          <p:cNvSpPr>
            <a:spLocks noGrp="1"/>
          </p:cNvSpPr>
          <p:nvPr>
            <p:ph type="title"/>
          </p:nvPr>
        </p:nvSpPr>
        <p:spPr/>
        <p:txBody>
          <a:bodyPr/>
          <a:lstStyle/>
          <a:p>
            <a:r>
              <a:rPr lang="en-US" dirty="0" smtClean="0"/>
              <a:t>RCauth.eu – a white label IOTA CA for Europe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111" y="3784331"/>
            <a:ext cx="3942117" cy="255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24566" y="6345080"/>
            <a:ext cx="4434868" cy="584775"/>
          </a:xfrm>
          <a:prstGeom prst="rect">
            <a:avLst/>
          </a:prstGeom>
          <a:noFill/>
        </p:spPr>
        <p:txBody>
          <a:bodyPr wrap="none" rtlCol="0">
            <a:spAutoFit/>
          </a:bodyPr>
          <a:lstStyle/>
          <a:p>
            <a:r>
              <a:rPr lang="en-US" sz="3200" b="1" dirty="0" smtClean="0">
                <a:solidFill>
                  <a:srgbClr val="003F5E"/>
                </a:solidFill>
                <a:hlinkClick r:id="rId3"/>
              </a:rPr>
              <a:t>https://www.rcauth.eu/</a:t>
            </a:r>
            <a:r>
              <a:rPr lang="en-US" sz="3200" b="1" dirty="0" smtClean="0">
                <a:solidFill>
                  <a:srgbClr val="003F5E"/>
                </a:solidFill>
              </a:rPr>
              <a:t> </a:t>
            </a:r>
            <a:endParaRPr lang="en-US" sz="3200" b="1" dirty="0">
              <a:solidFill>
                <a:srgbClr val="003F5E"/>
              </a:solidFill>
            </a:endParaRPr>
          </a:p>
        </p:txBody>
      </p:sp>
    </p:spTree>
    <p:extLst>
      <p:ext uri="{BB962C8B-B14F-4D97-AF65-F5344CB8AC3E}">
        <p14:creationId xmlns:p14="http://schemas.microsoft.com/office/powerpoint/2010/main" val="33267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Most infrastructures move to completely hiding PKIX from the end-user</a:t>
            </a:r>
          </a:p>
          <a:p>
            <a:pPr lvl="1"/>
            <a:r>
              <a:rPr lang="en-US" sz="2000" dirty="0" smtClean="0"/>
              <a:t>Less credentials to manage, appearing ‘simpler’ to the user, but …</a:t>
            </a:r>
            <a:endParaRPr lang="en-US" sz="2000" dirty="0" smtClean="0"/>
          </a:p>
          <a:p>
            <a:pPr lvl="1"/>
            <a:r>
              <a:rPr lang="en-US" sz="2000" dirty="0" smtClean="0"/>
              <a:t>EEPKI + RFC3820 proxies </a:t>
            </a:r>
            <a:r>
              <a:rPr lang="en-US" sz="2000" b="1" dirty="0" smtClean="0"/>
              <a:t>did </a:t>
            </a:r>
            <a:r>
              <a:rPr lang="en-US" sz="2000" b="1" dirty="0" smtClean="0"/>
              <a:t>solve both the CLI and delegation use case rather nicely!</a:t>
            </a:r>
          </a:p>
          <a:p>
            <a:pPr lvl="1"/>
            <a:endParaRPr lang="en-US" sz="2000" dirty="0"/>
          </a:p>
          <a:p>
            <a:r>
              <a:rPr lang="en-US" sz="2400" dirty="0" smtClean="0"/>
              <a:t>Bridging and translation is the pragmatic approach</a:t>
            </a:r>
          </a:p>
          <a:p>
            <a:pPr lvl="1"/>
            <a:r>
              <a:rPr lang="en-US" sz="2000" dirty="0" smtClean="0"/>
              <a:t>Does not require major technical changes in existing R&amp;E federations</a:t>
            </a:r>
          </a:p>
          <a:p>
            <a:pPr lvl="1"/>
            <a:r>
              <a:rPr lang="en-US" sz="2000" dirty="0" smtClean="0"/>
              <a:t>Allows for community-centric identities-of-last-resort (or first resort, for that matter!)</a:t>
            </a:r>
          </a:p>
          <a:p>
            <a:pPr lvl="1"/>
            <a:r>
              <a:rPr lang="en-US" sz="2000" dirty="0" smtClean="0"/>
              <a:t>Time line is more predictable, because fewer entities are involved – </a:t>
            </a:r>
            <a:br>
              <a:rPr lang="en-US" sz="2000" dirty="0" smtClean="0"/>
            </a:br>
            <a:r>
              <a:rPr lang="en-US" sz="2000" dirty="0" smtClean="0"/>
              <a:t>and those entities have a stake in and the benefits off the results</a:t>
            </a:r>
          </a:p>
          <a:p>
            <a:endParaRPr lang="en-US" sz="2400" dirty="0" smtClean="0"/>
          </a:p>
          <a:p>
            <a:r>
              <a:rPr lang="en-US" sz="2400" dirty="0" smtClean="0"/>
              <a:t>Emerging as a pattern in many Research Infrastructures that use CLI or brokerage</a:t>
            </a:r>
          </a:p>
          <a:p>
            <a:pPr lvl="1"/>
            <a:r>
              <a:rPr lang="en-US" sz="2000" dirty="0" smtClean="0"/>
              <a:t>ELIXIR, UMBRELLA, WLCG, INDIGO DC</a:t>
            </a:r>
          </a:p>
          <a:p>
            <a:pPr lvl="1"/>
            <a:r>
              <a:rPr lang="en-US" sz="2000" dirty="0" smtClean="0"/>
              <a:t>SAML-&gt;OIDC, SAML-&gt;X509, X509-&gt;OIDC, X509-&gt;SAML, OIDC-&gt;X509, …</a:t>
            </a:r>
            <a:endParaRPr lang="en-US" sz="20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US" dirty="0" smtClean="0"/>
              <a:t>The AAI evolution of e-Infrastructures and Research Infrastructures</a:t>
            </a:r>
            <a:endParaRPr lang="en-US" dirty="0"/>
          </a:p>
        </p:txBody>
      </p:sp>
    </p:spTree>
    <p:extLst>
      <p:ext uri="{BB962C8B-B14F-4D97-AF65-F5344CB8AC3E}">
        <p14:creationId xmlns:p14="http://schemas.microsoft.com/office/powerpoint/2010/main" val="1012348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6004" y="2970411"/>
            <a:ext cx="2355034" cy="165148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normAutofit/>
          </a:bodyPr>
          <a:lstStyle/>
          <a:p>
            <a:r>
              <a:rPr lang="en-US" dirty="0" smtClean="0"/>
              <a:t>Jim’s </a:t>
            </a:r>
            <a:r>
              <a:rPr lang="en-US" dirty="0" err="1" smtClean="0"/>
              <a:t>CILogon</a:t>
            </a:r>
            <a:r>
              <a:rPr lang="en-US" dirty="0" smtClean="0"/>
              <a:t> is a single CA, serving a single controlled federation (</a:t>
            </a:r>
            <a:r>
              <a:rPr lang="en-US" dirty="0" err="1" smtClean="0"/>
              <a:t>InCommon</a:t>
            </a:r>
            <a:r>
              <a:rPr lang="en-US" dirty="0" smtClean="0"/>
              <a:t>)</a:t>
            </a:r>
          </a:p>
          <a:p>
            <a:r>
              <a:rPr lang="en-US" dirty="0" smtClean="0"/>
              <a:t>RCauth.eu tries to take this one step further, by leveraging eduGAIN + additional policies</a:t>
            </a:r>
          </a:p>
          <a:p>
            <a:pPr marL="0" indent="0">
              <a:buNone/>
            </a:pPr>
            <a:endParaRPr lang="en-US" dirty="0" smtClean="0"/>
          </a:p>
          <a:p>
            <a:pPr marL="0" indent="0">
              <a:buNone/>
            </a:pPr>
            <a:r>
              <a:rPr lang="en-US" b="1" dirty="0" smtClean="0"/>
              <a:t>But in IOTA:</a:t>
            </a:r>
          </a:p>
          <a:p>
            <a:pPr marL="0" indent="0">
              <a:buNone/>
            </a:pPr>
            <a:r>
              <a:rPr lang="en-US" dirty="0"/>
              <a:t>“Any such third parties must have a documented and verifiable relationship </a:t>
            </a:r>
            <a:r>
              <a:rPr lang="en-US" dirty="0" smtClean="0"/>
              <a:t/>
            </a:r>
            <a:br>
              <a:rPr lang="en-US" dirty="0" smtClean="0"/>
            </a:br>
            <a:r>
              <a:rPr lang="en-US" dirty="0" smtClean="0"/>
              <a:t>with the </a:t>
            </a:r>
            <a:r>
              <a:rPr lang="en-US" dirty="0"/>
              <a:t>issuing authority, and through this relationship the issuing authority </a:t>
            </a:r>
            <a:r>
              <a:rPr lang="en-US" dirty="0" smtClean="0"/>
              <a:t/>
            </a:r>
            <a:br>
              <a:rPr lang="en-US" dirty="0" smtClean="0"/>
            </a:br>
            <a:r>
              <a:rPr lang="en-US" dirty="0" smtClean="0"/>
              <a:t>must </a:t>
            </a:r>
            <a:r>
              <a:rPr lang="en-US" dirty="0"/>
              <a:t>have documented, verifiable and auditable means to ensure the </a:t>
            </a:r>
            <a:r>
              <a:rPr lang="en-US" dirty="0" smtClean="0"/>
              <a:t/>
            </a:r>
            <a:br>
              <a:rPr lang="en-US" dirty="0" smtClean="0"/>
            </a:br>
            <a:r>
              <a:rPr lang="en-US" dirty="0" smtClean="0"/>
              <a:t>requirements </a:t>
            </a:r>
            <a:r>
              <a:rPr lang="en-US" dirty="0"/>
              <a:t>of this authentication profile are met</a:t>
            </a:r>
            <a:r>
              <a:rPr lang="en-US" dirty="0" smtClean="0"/>
              <a:t>.”</a:t>
            </a:r>
          </a:p>
          <a:p>
            <a:pPr marL="0" indent="0">
              <a:buNone/>
            </a:pPr>
            <a:endParaRPr lang="en-US" dirty="0"/>
          </a:p>
          <a:p>
            <a:pPr marL="0" indent="0">
              <a:buNone/>
            </a:pPr>
            <a:r>
              <a:rPr lang="en-US" b="1" dirty="0" smtClean="0"/>
              <a:t>And we have </a:t>
            </a:r>
          </a:p>
          <a:p>
            <a:r>
              <a:rPr lang="en-US" dirty="0" smtClean="0"/>
              <a:t>eduGAIN + REFEDS R&amp;S (uniqueness) + </a:t>
            </a:r>
            <a:r>
              <a:rPr lang="en-US" dirty="0" err="1" smtClean="0"/>
              <a:t>Sirtfi</a:t>
            </a:r>
            <a:r>
              <a:rPr lang="en-US" dirty="0" smtClean="0"/>
              <a:t> (traceability and incident response)</a:t>
            </a:r>
          </a:p>
          <a:p>
            <a:r>
              <a:rPr lang="en-US" dirty="0" smtClean="0"/>
              <a:t>The eduGAIN declaration and a signed meta-data file – is that ‘documented and verifiable’?</a:t>
            </a:r>
          </a:p>
        </p:txBody>
      </p:sp>
      <p:sp>
        <p:nvSpPr>
          <p:cNvPr id="3" name="Slide Number Placeholder 2"/>
          <p:cNvSpPr>
            <a:spLocks noGrp="1"/>
          </p:cNvSpPr>
          <p:nvPr>
            <p:ph type="sldNum" sz="quarter" idx="12"/>
          </p:nvPr>
        </p:nvSpPr>
        <p:spPr/>
        <p:txBody>
          <a:bodyPr/>
          <a:lstStyle/>
          <a:p>
            <a:fld id="{6F576E6A-F32A-4612-884C-86870357C6B4}" type="slidenum">
              <a:rPr lang="en-GB" smtClean="0"/>
              <a:pPr/>
              <a:t>50</a:t>
            </a:fld>
            <a:endParaRPr lang="en-GB"/>
          </a:p>
        </p:txBody>
      </p:sp>
      <p:sp>
        <p:nvSpPr>
          <p:cNvPr id="4" name="Title 3"/>
          <p:cNvSpPr>
            <a:spLocks noGrp="1"/>
          </p:cNvSpPr>
          <p:nvPr>
            <p:ph type="title"/>
          </p:nvPr>
        </p:nvSpPr>
        <p:spPr/>
        <p:txBody>
          <a:bodyPr/>
          <a:lstStyle/>
          <a:p>
            <a:r>
              <a:rPr lang="en-US" dirty="0" smtClean="0"/>
              <a:t>Policy challenges beyond </a:t>
            </a:r>
            <a:r>
              <a:rPr lang="en-US" dirty="0" err="1" smtClean="0"/>
              <a:t>CILogon</a:t>
            </a:r>
            <a:r>
              <a:rPr lang="en-US" dirty="0" smtClean="0"/>
              <a:t>?</a:t>
            </a:r>
            <a:endParaRPr lang="en-US" dirty="0"/>
          </a:p>
        </p:txBody>
      </p:sp>
    </p:spTree>
    <p:extLst>
      <p:ext uri="{BB962C8B-B14F-4D97-AF65-F5344CB8AC3E}">
        <p14:creationId xmlns:p14="http://schemas.microsoft.com/office/powerpoint/2010/main" val="3424428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9" y="1265149"/>
            <a:ext cx="10696518" cy="5122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F576E6A-F32A-4612-884C-86870357C6B4}" type="slidenum">
              <a:rPr lang="en-GB" smtClean="0"/>
              <a:pPr/>
              <a:t>51</a:t>
            </a:fld>
            <a:endParaRPr lang="en-GB"/>
          </a:p>
        </p:txBody>
      </p:sp>
      <p:sp>
        <p:nvSpPr>
          <p:cNvPr id="4" name="Title 3"/>
          <p:cNvSpPr>
            <a:spLocks noGrp="1"/>
          </p:cNvSpPr>
          <p:nvPr>
            <p:ph type="title"/>
          </p:nvPr>
        </p:nvSpPr>
        <p:spPr/>
        <p:txBody>
          <a:bodyPr/>
          <a:lstStyle/>
          <a:p>
            <a:r>
              <a:rPr lang="en-US" dirty="0" smtClean="0"/>
              <a:t>RCauth.eu – online CA setup</a:t>
            </a:r>
            <a:endParaRPr lang="en-US" dirty="0"/>
          </a:p>
        </p:txBody>
      </p:sp>
      <p:sp>
        <p:nvSpPr>
          <p:cNvPr id="5" name="TextBox 4"/>
          <p:cNvSpPr txBox="1"/>
          <p:nvPr/>
        </p:nvSpPr>
        <p:spPr>
          <a:xfrm>
            <a:off x="8530824" y="4163209"/>
            <a:ext cx="3595280" cy="369332"/>
          </a:xfrm>
          <a:prstGeom prst="rect">
            <a:avLst/>
          </a:prstGeom>
          <a:noFill/>
        </p:spPr>
        <p:txBody>
          <a:bodyPr wrap="none" rtlCol="0">
            <a:spAutoFit/>
          </a:bodyPr>
          <a:lstStyle/>
          <a:p>
            <a:r>
              <a:rPr lang="en-US" i="1" dirty="0" err="1" smtClean="0">
                <a:solidFill>
                  <a:srgbClr val="003F5E"/>
                </a:solidFill>
              </a:rPr>
              <a:t>Gemalto</a:t>
            </a:r>
            <a:r>
              <a:rPr lang="en-US" i="1" dirty="0" smtClean="0">
                <a:solidFill>
                  <a:srgbClr val="003F5E"/>
                </a:solidFill>
              </a:rPr>
              <a:t> </a:t>
            </a:r>
            <a:r>
              <a:rPr lang="en-US" i="1" dirty="0" err="1" smtClean="0">
                <a:solidFill>
                  <a:srgbClr val="003F5E"/>
                </a:solidFill>
              </a:rPr>
              <a:t>SafeNet</a:t>
            </a:r>
            <a:r>
              <a:rPr lang="en-US" i="1" dirty="0" smtClean="0">
                <a:solidFill>
                  <a:srgbClr val="003F5E"/>
                </a:solidFill>
              </a:rPr>
              <a:t> </a:t>
            </a:r>
            <a:r>
              <a:rPr lang="en-US" i="1" dirty="0" err="1" smtClean="0">
                <a:solidFill>
                  <a:srgbClr val="003F5E"/>
                </a:solidFill>
              </a:rPr>
              <a:t>eToken</a:t>
            </a:r>
            <a:r>
              <a:rPr lang="en-US" i="1" dirty="0" smtClean="0">
                <a:solidFill>
                  <a:srgbClr val="003F5E"/>
                </a:solidFill>
              </a:rPr>
              <a:t> Pro 72k HD</a:t>
            </a:r>
            <a:endParaRPr lang="en-US" i="1" dirty="0">
              <a:solidFill>
                <a:srgbClr val="003F5E"/>
              </a:solidFill>
            </a:endParaRPr>
          </a:p>
        </p:txBody>
      </p:sp>
    </p:spTree>
    <p:extLst>
      <p:ext uri="{BB962C8B-B14F-4D97-AF65-F5344CB8AC3E}">
        <p14:creationId xmlns:p14="http://schemas.microsoft.com/office/powerpoint/2010/main" val="576248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CP/CPS for both the off-line root and the </a:t>
            </a:r>
            <a:r>
              <a:rPr lang="en-US" dirty="0" err="1" smtClean="0"/>
              <a:t>RCauth</a:t>
            </a:r>
            <a:r>
              <a:rPr lang="en-US" dirty="0" smtClean="0"/>
              <a:t> Pilot ICA completed drafts</a:t>
            </a:r>
          </a:p>
          <a:p>
            <a:r>
              <a:rPr lang="en-US" dirty="0" smtClean="0"/>
              <a:t>Call for reviewers went out on March 2</a:t>
            </a:r>
            <a:r>
              <a:rPr lang="en-US" baseline="30000" dirty="0" smtClean="0"/>
              <a:t>nd</a:t>
            </a:r>
            <a:r>
              <a:rPr lang="en-US" dirty="0" smtClean="0"/>
              <a:t>, 2016</a:t>
            </a:r>
          </a:p>
          <a:p>
            <a:r>
              <a:rPr lang="en-US" dirty="0" smtClean="0"/>
              <a:t>Because of the nature of the </a:t>
            </a:r>
            <a:r>
              <a:rPr lang="en-US" dirty="0" err="1" smtClean="0"/>
              <a:t>RCauth</a:t>
            </a:r>
            <a:r>
              <a:rPr lang="en-US" dirty="0" smtClean="0"/>
              <a:t> operator, it needs external moderation in EUGridPMA …</a:t>
            </a:r>
          </a:p>
          <a:p>
            <a:r>
              <a:rPr lang="en-US" dirty="0" smtClean="0"/>
              <a:t>Still looking for more reviewers … who are not ‘compromised’ by AARC …</a:t>
            </a:r>
          </a:p>
          <a:p>
            <a:endParaRPr lang="en-US" dirty="0"/>
          </a:p>
          <a:p>
            <a:pPr marL="0" indent="0">
              <a:buNone/>
            </a:pPr>
            <a:r>
              <a:rPr lang="en-US" b="1" dirty="0" smtClean="0"/>
              <a:t>Aim to complete the process at the Ankara May meeting</a:t>
            </a:r>
          </a:p>
          <a:p>
            <a:r>
              <a:rPr lang="en-US" dirty="0" smtClean="0"/>
              <a:t>Needs reviews to complete (and not find major blocking issues)</a:t>
            </a:r>
          </a:p>
          <a:p>
            <a:r>
              <a:rPr lang="en-US" dirty="0" smtClean="0"/>
              <a:t>Needs </a:t>
            </a:r>
            <a:r>
              <a:rPr lang="en-US" dirty="0" err="1" smtClean="0"/>
              <a:t>SURFconext</a:t>
            </a:r>
            <a:r>
              <a:rPr lang="en-US" dirty="0" smtClean="0"/>
              <a:t> to agree to the privacy policy (or we could not do incident response)</a:t>
            </a:r>
          </a:p>
          <a:p>
            <a:r>
              <a:rPr lang="en-US" dirty="0" smtClean="0"/>
              <a:t>… or </a:t>
            </a:r>
            <a:r>
              <a:rPr lang="en-US" dirty="0" err="1" smtClean="0"/>
              <a:t>RCauth</a:t>
            </a:r>
            <a:r>
              <a:rPr lang="en-US" dirty="0" smtClean="0"/>
              <a:t> to find the most suitable federation in eduGAIN to hook up to</a:t>
            </a:r>
          </a:p>
          <a:p>
            <a:r>
              <a:rPr lang="en-US" dirty="0" smtClean="0"/>
              <a:t>Some remaining programming effort to implement EU privacy constraints</a:t>
            </a:r>
          </a:p>
          <a:p>
            <a:r>
              <a:rPr lang="en-US" dirty="0" smtClean="0"/>
              <a:t>The draft trust anchors are added as experimental CAs for testing</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52</a:t>
            </a:fld>
            <a:endParaRPr lang="en-GB"/>
          </a:p>
        </p:txBody>
      </p:sp>
      <p:sp>
        <p:nvSpPr>
          <p:cNvPr id="4" name="Title 3"/>
          <p:cNvSpPr>
            <a:spLocks noGrp="1"/>
          </p:cNvSpPr>
          <p:nvPr>
            <p:ph type="title"/>
          </p:nvPr>
        </p:nvSpPr>
        <p:spPr/>
        <p:txBody>
          <a:bodyPr/>
          <a:lstStyle/>
          <a:p>
            <a:r>
              <a:rPr lang="en-US" dirty="0" err="1" smtClean="0"/>
              <a:t>RCauth</a:t>
            </a:r>
            <a:r>
              <a:rPr lang="en-US" smtClean="0"/>
              <a:t> deployment schedule</a:t>
            </a:r>
            <a:endParaRPr lang="en-US" dirty="0"/>
          </a:p>
        </p:txBody>
      </p:sp>
    </p:spTree>
    <p:extLst>
      <p:ext uri="{BB962C8B-B14F-4D97-AF65-F5344CB8AC3E}">
        <p14:creationId xmlns:p14="http://schemas.microsoft.com/office/powerpoint/2010/main" val="1225973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a:p>
            <a:endParaRPr lang="en-GB" dirty="0"/>
          </a:p>
        </p:txBody>
      </p:sp>
      <p:sp>
        <p:nvSpPr>
          <p:cNvPr id="3" name="TextBox 2"/>
          <p:cNvSpPr txBox="1"/>
          <p:nvPr/>
        </p:nvSpPr>
        <p:spPr>
          <a:xfrm>
            <a:off x="422795" y="440878"/>
            <a:ext cx="5378204" cy="584775"/>
          </a:xfrm>
          <a:prstGeom prst="rect">
            <a:avLst/>
          </a:prstGeom>
          <a:noFill/>
        </p:spPr>
        <p:txBody>
          <a:bodyPr wrap="none" rtlCol="0">
            <a:spAutoFit/>
          </a:bodyPr>
          <a:lstStyle/>
          <a:p>
            <a:r>
              <a:rPr lang="en-US" sz="1600" dirty="0" smtClean="0">
                <a:solidFill>
                  <a:srgbClr val="F6791C"/>
                </a:solidFill>
              </a:rPr>
              <a:t>Thanks to all AARC folk whose slides and work I used in here – </a:t>
            </a:r>
            <a:br>
              <a:rPr lang="en-US" sz="1600" dirty="0" smtClean="0">
                <a:solidFill>
                  <a:srgbClr val="F6791C"/>
                </a:solidFill>
              </a:rPr>
            </a:br>
            <a:r>
              <a:rPr lang="en-US" sz="1600" dirty="0" smtClean="0">
                <a:solidFill>
                  <a:srgbClr val="F6791C"/>
                </a:solidFill>
              </a:rPr>
              <a:t>esp. Mischa </a:t>
            </a:r>
            <a:r>
              <a:rPr lang="en-US" sz="1600" dirty="0" err="1" smtClean="0">
                <a:solidFill>
                  <a:srgbClr val="F6791C"/>
                </a:solidFill>
              </a:rPr>
              <a:t>Sall</a:t>
            </a:r>
            <a:r>
              <a:rPr lang="en-GB" sz="1600" dirty="0" smtClean="0">
                <a:solidFill>
                  <a:srgbClr val="F6791C"/>
                </a:solidFill>
              </a:rPr>
              <a:t>é, </a:t>
            </a:r>
            <a:r>
              <a:rPr lang="en-GB" sz="1600" dirty="0" err="1" smtClean="0">
                <a:solidFill>
                  <a:srgbClr val="F6791C"/>
                </a:solidFill>
              </a:rPr>
              <a:t>Tamas</a:t>
            </a:r>
            <a:r>
              <a:rPr lang="en-GB" sz="1600" dirty="0" smtClean="0">
                <a:solidFill>
                  <a:srgbClr val="F6791C"/>
                </a:solidFill>
              </a:rPr>
              <a:t> </a:t>
            </a:r>
            <a:r>
              <a:rPr lang="en-GB" sz="1600" dirty="0" err="1" smtClean="0">
                <a:solidFill>
                  <a:srgbClr val="F6791C"/>
                </a:solidFill>
              </a:rPr>
              <a:t>Balogh</a:t>
            </a:r>
            <a:r>
              <a:rPr lang="en-GB" sz="1600" dirty="0" smtClean="0">
                <a:solidFill>
                  <a:srgbClr val="F6791C"/>
                </a:solidFill>
              </a:rPr>
              <a:t>, Jim </a:t>
            </a:r>
            <a:r>
              <a:rPr lang="en-GB" sz="1600" dirty="0" err="1" smtClean="0">
                <a:solidFill>
                  <a:srgbClr val="F6791C"/>
                </a:solidFill>
              </a:rPr>
              <a:t>Basney</a:t>
            </a:r>
            <a:r>
              <a:rPr lang="en-GB" sz="1600" dirty="0" smtClean="0">
                <a:solidFill>
                  <a:srgbClr val="F6791C"/>
                </a:solidFill>
              </a:rPr>
              <a:t>, </a:t>
            </a:r>
            <a:r>
              <a:rPr lang="en-US" sz="1600" dirty="0" smtClean="0">
                <a:solidFill>
                  <a:srgbClr val="F6791C"/>
                </a:solidFill>
              </a:rPr>
              <a:t>Paul van </a:t>
            </a:r>
            <a:r>
              <a:rPr lang="en-US" sz="1600" dirty="0" err="1" smtClean="0">
                <a:solidFill>
                  <a:srgbClr val="F6791C"/>
                </a:solidFill>
              </a:rPr>
              <a:t>Dijk</a:t>
            </a:r>
            <a:endParaRPr lang="en-US" sz="1600" dirty="0">
              <a:solidFill>
                <a:srgbClr val="F6791C"/>
              </a:solidFill>
            </a:endParaRPr>
          </a:p>
        </p:txBody>
      </p:sp>
    </p:spTree>
    <p:extLst>
      <p:ext uri="{BB962C8B-B14F-4D97-AF65-F5344CB8AC3E}">
        <p14:creationId xmlns:p14="http://schemas.microsoft.com/office/powerpoint/2010/main" val="215798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CILogon</a:t>
            </a:r>
            <a:r>
              <a:rPr lang="en-US" dirty="0" smtClean="0"/>
              <a:t> service and project (Jim </a:t>
            </a:r>
            <a:r>
              <a:rPr lang="en-US" dirty="0" err="1" smtClean="0"/>
              <a:t>Basney</a:t>
            </a:r>
            <a:r>
              <a:rPr lang="en-US" dirty="0" smtClean="0"/>
              <a:t> et al.)</a:t>
            </a:r>
            <a:endParaRPr lang="en-US" dirty="0"/>
          </a:p>
        </p:txBody>
      </p:sp>
      <p:sp>
        <p:nvSpPr>
          <p:cNvPr id="4" name="Content Placeholder 2"/>
          <p:cNvSpPr>
            <a:spLocks noGrp="1"/>
          </p:cNvSpPr>
          <p:nvPr>
            <p:ph idx="1"/>
          </p:nvPr>
        </p:nvSpPr>
        <p:spPr>
          <a:xfrm>
            <a:off x="609599" y="1600201"/>
            <a:ext cx="6577383" cy="4733634"/>
          </a:xfrm>
        </p:spPr>
        <p:txBody>
          <a:bodyPr>
            <a:normAutofit/>
          </a:bodyPr>
          <a:lstStyle/>
          <a:p>
            <a:r>
              <a:rPr lang="en-US" sz="2400" dirty="0" smtClean="0"/>
              <a:t>Enable campus logon to CyberInfrastructure (CI)</a:t>
            </a:r>
          </a:p>
          <a:p>
            <a:pPr lvl="1"/>
            <a:r>
              <a:rPr lang="en-US" sz="2000" dirty="0" smtClean="0"/>
              <a:t>Use researchers’ existing security credentials at their home institution</a:t>
            </a:r>
          </a:p>
          <a:p>
            <a:pPr lvl="1"/>
            <a:r>
              <a:rPr lang="en-US" sz="2000" dirty="0" smtClean="0"/>
              <a:t>Ease credential management for researchers and CI providers</a:t>
            </a:r>
          </a:p>
          <a:p>
            <a:pPr lvl="1"/>
            <a:endParaRPr lang="en-US" sz="2000" dirty="0"/>
          </a:p>
          <a:p>
            <a:pPr marL="0" indent="0">
              <a:buNone/>
            </a:pPr>
            <a:r>
              <a:rPr lang="en-US" sz="2400" b="1" dirty="0" smtClean="0">
                <a:solidFill>
                  <a:srgbClr val="F6791C"/>
                </a:solidFill>
              </a:rPr>
              <a:t>Multiple interfaces</a:t>
            </a:r>
          </a:p>
          <a:p>
            <a:r>
              <a:rPr lang="en-US" sz="2400" dirty="0"/>
              <a:t>SAML/OpenID Web Browser </a:t>
            </a:r>
            <a:r>
              <a:rPr lang="en-US" sz="2400" dirty="0" smtClean="0"/>
              <a:t>SSO</a:t>
            </a:r>
          </a:p>
          <a:p>
            <a:pPr lvl="1"/>
            <a:r>
              <a:rPr lang="en-US" sz="2200" dirty="0" smtClean="0"/>
              <a:t>PKCS12 </a:t>
            </a:r>
            <a:r>
              <a:rPr lang="en-US" sz="2200" dirty="0"/>
              <a:t>certificate </a:t>
            </a:r>
            <a:r>
              <a:rPr lang="en-US" sz="2200" dirty="0" smtClean="0"/>
              <a:t>download</a:t>
            </a:r>
          </a:p>
          <a:p>
            <a:pPr lvl="1"/>
            <a:r>
              <a:rPr lang="en-US" sz="2200" dirty="0" smtClean="0"/>
              <a:t>Certificate </a:t>
            </a:r>
            <a:r>
              <a:rPr lang="en-US" sz="2200" dirty="0"/>
              <a:t>issuance via </a:t>
            </a:r>
            <a:r>
              <a:rPr lang="en-US" sz="2200" dirty="0" smtClean="0"/>
              <a:t>OAuth</a:t>
            </a:r>
          </a:p>
          <a:p>
            <a:pPr lvl="1"/>
            <a:r>
              <a:rPr lang="en-US" sz="2200" dirty="0" smtClean="0"/>
              <a:t>OpenID </a:t>
            </a:r>
            <a:r>
              <a:rPr lang="en-US" sz="2200" dirty="0"/>
              <a:t>Connect token </a:t>
            </a:r>
            <a:r>
              <a:rPr lang="en-US" sz="2200" dirty="0" smtClean="0"/>
              <a:t>issuance</a:t>
            </a:r>
          </a:p>
          <a:p>
            <a:pPr lvl="1"/>
            <a:r>
              <a:rPr lang="en-US" sz="2200" dirty="0" smtClean="0"/>
              <a:t>SAML ECP for CLI issuance</a:t>
            </a:r>
          </a:p>
        </p:txBody>
      </p:sp>
      <p:pic>
        <p:nvPicPr>
          <p:cNvPr id="5" name="Picture 4" descr="cilogon-service.jpg"/>
          <p:cNvPicPr>
            <a:picLocks noChangeAspect="1"/>
          </p:cNvPicPr>
          <p:nvPr/>
        </p:nvPicPr>
        <p:blipFill>
          <a:blip r:embed="rId2">
            <a:alphaModFix/>
          </a:blip>
          <a:stretch>
            <a:fillRect/>
          </a:stretch>
        </p:blipFill>
        <p:spPr>
          <a:xfrm>
            <a:off x="7186983" y="1417637"/>
            <a:ext cx="4707467" cy="4821237"/>
          </a:xfrm>
          <a:prstGeom prst="rect">
            <a:avLst/>
          </a:prstGeom>
        </p:spPr>
      </p:pic>
      <p:sp>
        <p:nvSpPr>
          <p:cNvPr id="3" name="TextBox 2"/>
          <p:cNvSpPr txBox="1"/>
          <p:nvPr/>
        </p:nvSpPr>
        <p:spPr>
          <a:xfrm>
            <a:off x="2305744" y="6333835"/>
            <a:ext cx="9549794" cy="584775"/>
          </a:xfrm>
          <a:prstGeom prst="rect">
            <a:avLst/>
          </a:prstGeom>
          <a:noFill/>
        </p:spPr>
        <p:txBody>
          <a:bodyPr wrap="none" rtlCol="0">
            <a:spAutoFit/>
          </a:bodyPr>
          <a:lstStyle/>
          <a:p>
            <a:pPr algn="r"/>
            <a:r>
              <a:rPr lang="en-US" sz="1600" dirty="0" smtClean="0">
                <a:solidFill>
                  <a:srgbClr val="F6791C"/>
                </a:solidFill>
              </a:rPr>
              <a:t>Slide content: Jim </a:t>
            </a:r>
            <a:r>
              <a:rPr lang="en-US" sz="1600" dirty="0" err="1" smtClean="0">
                <a:solidFill>
                  <a:srgbClr val="F6791C"/>
                </a:solidFill>
              </a:rPr>
              <a:t>Basney</a:t>
            </a:r>
            <a:r>
              <a:rPr lang="en-US" sz="1600" dirty="0" smtClean="0">
                <a:solidFill>
                  <a:srgbClr val="F6791C"/>
                </a:solidFill>
              </a:rPr>
              <a:t>, based on http</a:t>
            </a:r>
            <a:r>
              <a:rPr lang="en-US" sz="1600" dirty="0">
                <a:solidFill>
                  <a:srgbClr val="F6791C"/>
                </a:solidFill>
              </a:rPr>
              <a:t>://www.cilogon.org/docs/201106-cilogon-cern.pptx?attredirects=0&amp;d=1</a:t>
            </a:r>
            <a:br>
              <a:rPr lang="en-US" sz="1600" dirty="0">
                <a:solidFill>
                  <a:srgbClr val="F6791C"/>
                </a:solidFill>
              </a:rPr>
            </a:br>
            <a:r>
              <a:rPr lang="en-US" sz="1600" dirty="0" smtClean="0">
                <a:solidFill>
                  <a:srgbClr val="F6791C"/>
                </a:solidFill>
              </a:rPr>
              <a:t>and http</a:t>
            </a:r>
            <a:r>
              <a:rPr lang="en-US" sz="1600" dirty="0">
                <a:solidFill>
                  <a:srgbClr val="F6791C"/>
                </a:solidFill>
              </a:rPr>
              <a:t>://www.cilogon.org/docs/20141030-basney-cilogon.pdf?attredirects=0&amp;d=1</a:t>
            </a:r>
          </a:p>
        </p:txBody>
      </p:sp>
      <p:sp>
        <p:nvSpPr>
          <p:cNvPr id="7" name="Rectangle 6"/>
          <p:cNvSpPr/>
          <p:nvPr/>
        </p:nvSpPr>
        <p:spPr>
          <a:xfrm>
            <a:off x="10610850" y="0"/>
            <a:ext cx="1581150" cy="12001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Home\davidg\Template\Logos\cilogon-service-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88" y="390525"/>
            <a:ext cx="43624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3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US" dirty="0" err="1" smtClean="0"/>
              <a:t>CILogon</a:t>
            </a:r>
            <a:r>
              <a:rPr lang="en-US" dirty="0" smtClean="0"/>
              <a:t> adoption in the US/</a:t>
            </a:r>
            <a:r>
              <a:rPr lang="en-US" dirty="0" err="1" smtClean="0"/>
              <a:t>InCommon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1644391"/>
            <a:ext cx="5384348" cy="421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4" y="1644391"/>
            <a:ext cx="5562600" cy="421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72100" y="6441073"/>
            <a:ext cx="6365076" cy="338554"/>
          </a:xfrm>
          <a:prstGeom prst="rect">
            <a:avLst/>
          </a:prstGeom>
          <a:noFill/>
        </p:spPr>
        <p:txBody>
          <a:bodyPr wrap="none" rtlCol="0">
            <a:spAutoFit/>
          </a:bodyPr>
          <a:lstStyle/>
          <a:p>
            <a:pPr algn="r"/>
            <a:r>
              <a:rPr lang="en-US" sz="1600" dirty="0">
                <a:solidFill>
                  <a:srgbClr val="F6791C"/>
                </a:solidFill>
              </a:rPr>
              <a:t>http://www.cilogon.org/docs/2015-09-cilogon-ha.pdf?attredirects=0&amp;d=1</a:t>
            </a:r>
          </a:p>
        </p:txBody>
      </p:sp>
    </p:spTree>
    <p:extLst>
      <p:ext uri="{BB962C8B-B14F-4D97-AF65-F5344CB8AC3E}">
        <p14:creationId xmlns:p14="http://schemas.microsoft.com/office/powerpoint/2010/main" val="3469850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US" dirty="0" smtClean="0"/>
              <a:t>Not enough for RIs and e-</a:t>
            </a:r>
            <a:r>
              <a:rPr lang="en-US" dirty="0" err="1" smtClean="0"/>
              <a:t>Infrastrucutures</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742" y="1295669"/>
            <a:ext cx="5846125" cy="438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867" y="3752652"/>
            <a:ext cx="4565673" cy="292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440175" y="3167304"/>
            <a:ext cx="2939559" cy="584775"/>
          </a:xfrm>
          <a:prstGeom prst="rect">
            <a:avLst/>
          </a:prstGeom>
          <a:noFill/>
        </p:spPr>
        <p:txBody>
          <a:bodyPr wrap="square" rtlCol="0">
            <a:spAutoFit/>
          </a:bodyPr>
          <a:lstStyle/>
          <a:p>
            <a:pPr algn="r"/>
            <a:r>
              <a:rPr lang="en-US" sz="1600" i="1" dirty="0" smtClean="0">
                <a:solidFill>
                  <a:srgbClr val="0066B0"/>
                </a:solidFill>
              </a:rPr>
              <a:t>ELIXIR reference architecture</a:t>
            </a:r>
            <a:br>
              <a:rPr lang="en-US" sz="1600" i="1" dirty="0" smtClean="0">
                <a:solidFill>
                  <a:srgbClr val="0066B0"/>
                </a:solidFill>
              </a:rPr>
            </a:br>
            <a:r>
              <a:rPr lang="en-US" sz="1600" i="1" dirty="0" smtClean="0">
                <a:solidFill>
                  <a:srgbClr val="0066B0"/>
                </a:solidFill>
              </a:rPr>
              <a:t>Mikael Linden et al.</a:t>
            </a:r>
            <a:endParaRPr lang="en-US" sz="1600" i="1" dirty="0">
              <a:solidFill>
                <a:srgbClr val="0066B0"/>
              </a:solidFill>
            </a:endParaRPr>
          </a:p>
        </p:txBody>
      </p:sp>
      <p:sp>
        <p:nvSpPr>
          <p:cNvPr id="8" name="TextBox 7"/>
          <p:cNvSpPr txBox="1"/>
          <p:nvPr/>
        </p:nvSpPr>
        <p:spPr>
          <a:xfrm>
            <a:off x="6769867" y="1288798"/>
            <a:ext cx="2613462" cy="584775"/>
          </a:xfrm>
          <a:prstGeom prst="rect">
            <a:avLst/>
          </a:prstGeom>
          <a:noFill/>
        </p:spPr>
        <p:txBody>
          <a:bodyPr wrap="square" rtlCol="0">
            <a:spAutoFit/>
          </a:bodyPr>
          <a:lstStyle/>
          <a:p>
            <a:r>
              <a:rPr lang="en-US" sz="1600" i="1" dirty="0" smtClean="0">
                <a:solidFill>
                  <a:srgbClr val="0066B0"/>
                </a:solidFill>
              </a:rPr>
              <a:t>WebFTS ‘FIM4R’ in wLCG</a:t>
            </a:r>
            <a:br>
              <a:rPr lang="en-US" sz="1600" i="1" dirty="0" smtClean="0">
                <a:solidFill>
                  <a:srgbClr val="0066B0"/>
                </a:solidFill>
              </a:rPr>
            </a:br>
            <a:r>
              <a:rPr lang="en-US" sz="1600" i="1" dirty="0" err="1" smtClean="0">
                <a:solidFill>
                  <a:srgbClr val="0066B0"/>
                </a:solidFill>
              </a:rPr>
              <a:t>Romain</a:t>
            </a:r>
            <a:r>
              <a:rPr lang="en-US" sz="1600" i="1" dirty="0" smtClean="0">
                <a:solidFill>
                  <a:srgbClr val="0066B0"/>
                </a:solidFill>
              </a:rPr>
              <a:t> </a:t>
            </a:r>
            <a:r>
              <a:rPr lang="en-US" sz="1600" i="1" dirty="0" err="1" smtClean="0">
                <a:solidFill>
                  <a:srgbClr val="0066B0"/>
                </a:solidFill>
              </a:rPr>
              <a:t>Wartel</a:t>
            </a:r>
            <a:endParaRPr lang="en-US" sz="1600" i="1" dirty="0">
              <a:solidFill>
                <a:srgbClr val="0066B0"/>
              </a:solidFill>
            </a:endParaRPr>
          </a:p>
        </p:txBody>
      </p:sp>
    </p:spTree>
    <p:extLst>
      <p:ext uri="{BB962C8B-B14F-4D97-AF65-F5344CB8AC3E}">
        <p14:creationId xmlns:p14="http://schemas.microsoft.com/office/powerpoint/2010/main" val="551616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795" y="49212"/>
            <a:ext cx="11964429" cy="677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2875" y="6105525"/>
            <a:ext cx="1950277" cy="276999"/>
          </a:xfrm>
          <a:prstGeom prst="rect">
            <a:avLst/>
          </a:prstGeom>
          <a:noFill/>
        </p:spPr>
        <p:txBody>
          <a:bodyPr wrap="none" rtlCol="0">
            <a:spAutoFit/>
          </a:bodyPr>
          <a:lstStyle/>
          <a:p>
            <a:r>
              <a:rPr lang="en-US" sz="1200" i="1" dirty="0" smtClean="0">
                <a:solidFill>
                  <a:srgbClr val="F6791C"/>
                </a:solidFill>
              </a:rPr>
              <a:t>Marcus </a:t>
            </a:r>
            <a:r>
              <a:rPr lang="en-US" sz="1200" i="1" dirty="0" err="1" smtClean="0">
                <a:solidFill>
                  <a:srgbClr val="F6791C"/>
                </a:solidFill>
              </a:rPr>
              <a:t>Hardt</a:t>
            </a:r>
            <a:r>
              <a:rPr lang="en-US" sz="1200" i="1" dirty="0" smtClean="0">
                <a:solidFill>
                  <a:srgbClr val="F6791C"/>
                </a:solidFill>
              </a:rPr>
              <a:t>, KIT and AARC</a:t>
            </a:r>
            <a:endParaRPr lang="en-US" sz="1200" i="1" dirty="0">
              <a:solidFill>
                <a:srgbClr val="F6791C"/>
              </a:solidFill>
            </a:endParaRPr>
          </a:p>
        </p:txBody>
      </p:sp>
      <p:sp>
        <p:nvSpPr>
          <p:cNvPr id="6" name="Rectangle 5"/>
          <p:cNvSpPr/>
          <p:nvPr/>
        </p:nvSpPr>
        <p:spPr>
          <a:xfrm>
            <a:off x="0" y="6595949"/>
            <a:ext cx="6334126" cy="276999"/>
          </a:xfrm>
          <a:prstGeom prst="rect">
            <a:avLst/>
          </a:prstGeom>
          <a:solidFill>
            <a:srgbClr val="FFFFFF">
              <a:alpha val="50196"/>
            </a:srgbClr>
          </a:solidFill>
        </p:spPr>
        <p:txBody>
          <a:bodyPr wrap="square">
            <a:spAutoFit/>
          </a:bodyPr>
          <a:lstStyle/>
          <a:p>
            <a:r>
              <a:rPr lang="en-US" sz="1200" dirty="0">
                <a:solidFill>
                  <a:srgbClr val="F6791C"/>
                </a:solidFill>
              </a:rPr>
              <a:t>https://aarc-project.eu/wp-content/uploads/2015/11/20151102-JRA1.2-Blueprint-Status-Hardt.pdf</a:t>
            </a:r>
          </a:p>
        </p:txBody>
      </p:sp>
      <p:sp>
        <p:nvSpPr>
          <p:cNvPr id="7" name="TextBox 6"/>
          <p:cNvSpPr txBox="1"/>
          <p:nvPr/>
        </p:nvSpPr>
        <p:spPr>
          <a:xfrm>
            <a:off x="0" y="3609975"/>
            <a:ext cx="1549591" cy="954107"/>
          </a:xfrm>
          <a:prstGeom prst="rect">
            <a:avLst/>
          </a:prstGeom>
          <a:noFill/>
        </p:spPr>
        <p:txBody>
          <a:bodyPr wrap="none" rtlCol="0">
            <a:spAutoFit/>
          </a:bodyPr>
          <a:lstStyle/>
          <a:p>
            <a:r>
              <a:rPr lang="en-US" sz="2800" b="1" dirty="0" smtClean="0">
                <a:solidFill>
                  <a:srgbClr val="003F5E"/>
                </a:solidFill>
              </a:rPr>
              <a:t>Example:</a:t>
            </a:r>
            <a:br>
              <a:rPr lang="en-US" sz="2800" b="1" dirty="0" smtClean="0">
                <a:solidFill>
                  <a:srgbClr val="003F5E"/>
                </a:solidFill>
              </a:rPr>
            </a:br>
            <a:r>
              <a:rPr lang="en-US" sz="2800" b="1" dirty="0" smtClean="0">
                <a:solidFill>
                  <a:srgbClr val="003F5E"/>
                </a:solidFill>
              </a:rPr>
              <a:t>Umbrella</a:t>
            </a:r>
            <a:endParaRPr lang="en-US" sz="2800" b="1" dirty="0">
              <a:solidFill>
                <a:srgbClr val="003F5E"/>
              </a:solidFill>
            </a:endParaRPr>
          </a:p>
        </p:txBody>
      </p:sp>
    </p:spTree>
    <p:extLst>
      <p:ext uri="{BB962C8B-B14F-4D97-AF65-F5344CB8AC3E}">
        <p14:creationId xmlns:p14="http://schemas.microsoft.com/office/powerpoint/2010/main" val="4128431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59AA3960-760A-4B61-8C8B-DBF90F37C8C8}">
  <ds:schemaRefs>
    <ds:schemaRef ds:uri="http://schemas.microsoft.com/office/2006/documentManagement/types"/>
    <ds:schemaRef ds:uri="http://www.w3.org/XML/1998/namespace"/>
    <ds:schemaRef ds:uri="http://purl.org/dc/dcmitype/"/>
    <ds:schemaRef ds:uri="http://purl.org/dc/elements/1.1/"/>
    <ds:schemaRef ds:uri="http://schemas.microsoft.com/sharepoint/v3"/>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23927</TotalTime>
  <Words>3790</Words>
  <Application>Microsoft Office PowerPoint</Application>
  <PresentationFormat>Custom</PresentationFormat>
  <Paragraphs>499</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GEANT Association</vt:lpstr>
      <vt:lpstr>PowerPoint Presentation</vt:lpstr>
      <vt:lpstr>We live in a federated world …</vt:lpstr>
      <vt:lpstr>Conventional R&amp;E federations (web-only, selected services only)</vt:lpstr>
      <vt:lpstr>Leveraging R&amp;E federations: TCS, DFN SLCS, CILogon … - with extended LoA</vt:lpstr>
      <vt:lpstr>The AAI evolution of e-Infrastructures and Research Infrastructures</vt:lpstr>
      <vt:lpstr>CILogon service and project (Jim Basney et al.)</vt:lpstr>
      <vt:lpstr>CILogon adoption in the US/InCommon</vt:lpstr>
      <vt:lpstr>Not enough for RIs and e-Infrastrucutures</vt:lpstr>
      <vt:lpstr>PowerPoint Presentation</vt:lpstr>
      <vt:lpstr>AARC Vision and Objectives  </vt:lpstr>
      <vt:lpstr>Some AARC Facts</vt:lpstr>
      <vt:lpstr>Issues hindering the adoption of FedAuth</vt:lpstr>
      <vt:lpstr>But many elements are coming together now!</vt:lpstr>
      <vt:lpstr>Assurance profiles as charted by the IGTF</vt:lpstr>
      <vt:lpstr>IOTA in the e.g. EGI context</vt:lpstr>
      <vt:lpstr>Software support for DiffLoA</vt:lpstr>
      <vt:lpstr>Attribute Release evolving towards REFEDS Research &amp; Scholarship</vt:lpstr>
      <vt:lpstr>Sirtfi – security incident response and traceability capability in federations</vt:lpstr>
      <vt:lpstr>Sirtfi Framework for Incident Response Collaboration</vt:lpstr>
      <vt:lpstr>Sirtfi – the road ahead!</vt:lpstr>
      <vt:lpstr>Sirtfi in practice – Security Contact Meta-data in federations</vt:lpstr>
      <vt:lpstr>All the elements in place: Credential Translation &amp; Management</vt:lpstr>
      <vt:lpstr>Translation services – an overview</vt:lpstr>
      <vt:lpstr>PowerPoint Presentation</vt:lpstr>
      <vt:lpstr>AARC SA1 “CIlogon-like Pre-Pilot”</vt:lpstr>
      <vt:lpstr>Desired features set</vt:lpstr>
      <vt:lpstr>End-user credential hiding in the AARC CILogon-like Pilot</vt:lpstr>
      <vt:lpstr>Components</vt:lpstr>
      <vt:lpstr>Authorization at the VO level</vt:lpstr>
      <vt:lpstr>What do the VO portals (science gateways) get?</vt:lpstr>
      <vt:lpstr>Towards a CILogon CA for Europe</vt:lpstr>
      <vt:lpstr>Access to a CILogon service from ‘all of eduGAIN’ - requirements</vt:lpstr>
      <vt:lpstr>PowerPoint Presentation</vt:lpstr>
      <vt:lpstr>It’s a complex flow … because of a double OIDC + SAML + Online CA</vt:lpstr>
      <vt:lpstr>Master portal is a rather critical service</vt:lpstr>
      <vt:lpstr>An AARC ‘CILogon-like’ CA and the IGTF Policy Suite</vt:lpstr>
      <vt:lpstr>Relevant IGTF policies</vt:lpstr>
      <vt:lpstr>Protecting credentials, CS Operators</vt:lpstr>
      <vt:lpstr>PKP Guidelines</vt:lpstr>
      <vt:lpstr>PKP Guidelines</vt:lpstr>
      <vt:lpstr>PKP Guidelines – the Challenge</vt:lpstr>
      <vt:lpstr>Building the Pilot</vt:lpstr>
      <vt:lpstr>What is the ‘right’ way of doing this? Considerations</vt:lpstr>
      <vt:lpstr>Short-lived credentials?</vt:lpstr>
      <vt:lpstr>RCauth.eu – accreditation and implementation</vt:lpstr>
      <vt:lpstr>AARC engagement process: operational pilots</vt:lpstr>
      <vt:lpstr>Operating an generic European IOTA CA</vt:lpstr>
      <vt:lpstr>Distribution of Roles in a Sustainable Model</vt:lpstr>
      <vt:lpstr>RCauth.eu – a white label IOTA CA for Europe</vt:lpstr>
      <vt:lpstr>Policy challenges beyond CILogon?</vt:lpstr>
      <vt:lpstr>RCauth.eu – online CA setup</vt:lpstr>
      <vt:lpstr>RCauth deployment schedule</vt:lpstr>
      <vt:lpstr>PowerPoint Presentation</vt:lpstr>
    </vt:vector>
  </TitlesOfParts>
  <Company>DANTE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lastModifiedBy>DavidG</cp:lastModifiedBy>
  <cp:revision>207</cp:revision>
  <cp:lastPrinted>2015-05-01T10:30:08Z</cp:lastPrinted>
  <dcterms:created xsi:type="dcterms:W3CDTF">2015-04-29T14:13:57Z</dcterms:created>
  <dcterms:modified xsi:type="dcterms:W3CDTF">2016-03-12T19:05:35Z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