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media/image108.jpg" ContentType="image/jpg"/>
  <Override PartName="/ppt/media/image109.jpg" ContentType="image/jpg"/>
  <Override PartName="/ppt/media/image110.jpg" ContentType="image/jpg"/>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66" r:id="rId5"/>
    <p:sldMasterId id="2147483679" r:id="rId6"/>
    <p:sldMasterId id="2147483693" r:id="rId7"/>
  </p:sldMasterIdLst>
  <p:notesMasterIdLst>
    <p:notesMasterId r:id="rId80"/>
  </p:notesMasterIdLst>
  <p:sldIdLst>
    <p:sldId id="283" r:id="rId8"/>
    <p:sldId id="422" r:id="rId9"/>
    <p:sldId id="531" r:id="rId10"/>
    <p:sldId id="430" r:id="rId11"/>
    <p:sldId id="426" r:id="rId12"/>
    <p:sldId id="433" r:id="rId13"/>
    <p:sldId id="434" r:id="rId14"/>
    <p:sldId id="435" r:id="rId15"/>
    <p:sldId id="436" r:id="rId16"/>
    <p:sldId id="460" r:id="rId17"/>
    <p:sldId id="446" r:id="rId18"/>
    <p:sldId id="526" r:id="rId19"/>
    <p:sldId id="522" r:id="rId20"/>
    <p:sldId id="449" r:id="rId21"/>
    <p:sldId id="452" r:id="rId22"/>
    <p:sldId id="455" r:id="rId23"/>
    <p:sldId id="524" r:id="rId24"/>
    <p:sldId id="525" r:id="rId25"/>
    <p:sldId id="527" r:id="rId26"/>
    <p:sldId id="451" r:id="rId27"/>
    <p:sldId id="461" r:id="rId28"/>
    <p:sldId id="462" r:id="rId29"/>
    <p:sldId id="463" r:id="rId30"/>
    <p:sldId id="478" r:id="rId31"/>
    <p:sldId id="487" r:id="rId32"/>
    <p:sldId id="528" r:id="rId33"/>
    <p:sldId id="529" r:id="rId34"/>
    <p:sldId id="485" r:id="rId35"/>
    <p:sldId id="480" r:id="rId36"/>
    <p:sldId id="474" r:id="rId37"/>
    <p:sldId id="488" r:id="rId38"/>
    <p:sldId id="489" r:id="rId39"/>
    <p:sldId id="490" r:id="rId40"/>
    <p:sldId id="491" r:id="rId41"/>
    <p:sldId id="493" r:id="rId42"/>
    <p:sldId id="498" r:id="rId43"/>
    <p:sldId id="499" r:id="rId44"/>
    <p:sldId id="501" r:id="rId45"/>
    <p:sldId id="503" r:id="rId46"/>
    <p:sldId id="511" r:id="rId47"/>
    <p:sldId id="505" r:id="rId48"/>
    <p:sldId id="516" r:id="rId49"/>
    <p:sldId id="519" r:id="rId50"/>
    <p:sldId id="520" r:id="rId51"/>
    <p:sldId id="521" r:id="rId52"/>
    <p:sldId id="530" r:id="rId53"/>
    <p:sldId id="486" r:id="rId54"/>
    <p:sldId id="556" r:id="rId55"/>
    <p:sldId id="533" r:id="rId56"/>
    <p:sldId id="534" r:id="rId57"/>
    <p:sldId id="535" r:id="rId58"/>
    <p:sldId id="536" r:id="rId59"/>
    <p:sldId id="537" r:id="rId60"/>
    <p:sldId id="538" r:id="rId61"/>
    <p:sldId id="539" r:id="rId62"/>
    <p:sldId id="540" r:id="rId63"/>
    <p:sldId id="541" r:id="rId64"/>
    <p:sldId id="542" r:id="rId65"/>
    <p:sldId id="543" r:id="rId66"/>
    <p:sldId id="544" r:id="rId67"/>
    <p:sldId id="545" r:id="rId68"/>
    <p:sldId id="546" r:id="rId69"/>
    <p:sldId id="547" r:id="rId70"/>
    <p:sldId id="548" r:id="rId71"/>
    <p:sldId id="549" r:id="rId72"/>
    <p:sldId id="550" r:id="rId73"/>
    <p:sldId id="551" r:id="rId74"/>
    <p:sldId id="552" r:id="rId75"/>
    <p:sldId id="553" r:id="rId76"/>
    <p:sldId id="554" r:id="rId77"/>
    <p:sldId id="555" r:id="rId78"/>
    <p:sldId id="286" r:id="rId79"/>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3959"/>
    <a:srgbClr val="ED7D31"/>
    <a:srgbClr val="FFFFFF"/>
    <a:srgbClr val="FEEEE2"/>
    <a:srgbClr val="F57A1E"/>
    <a:srgbClr val="AFBEC9"/>
    <a:srgbClr val="FABD90"/>
    <a:srgbClr val="5B9BD5"/>
    <a:srgbClr val="1F4E79"/>
    <a:srgbClr val="3D5D7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152" autoAdjust="0"/>
    <p:restoredTop sz="94611"/>
  </p:normalViewPr>
  <p:slideViewPr>
    <p:cSldViewPr snapToGrid="0">
      <p:cViewPr varScale="1">
        <p:scale>
          <a:sx n="106" d="100"/>
          <a:sy n="106" d="100"/>
        </p:scale>
        <p:origin x="100" y="364"/>
      </p:cViewPr>
      <p:guideLst>
        <p:guide orient="horz" pos="2160"/>
        <p:guide pos="3840"/>
      </p:guideLst>
    </p:cSldViewPr>
  </p:slideViewPr>
  <p:outlineViewPr>
    <p:cViewPr>
      <p:scale>
        <a:sx n="33" d="100"/>
        <a:sy n="33" d="100"/>
      </p:scale>
      <p:origin x="0" y="-4464"/>
    </p:cViewPr>
  </p:outlineViewPr>
  <p:notesTextViewPr>
    <p:cViewPr>
      <p:scale>
        <a:sx n="3" d="2"/>
        <a:sy n="3" d="2"/>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tableStyles" Target="tableStyle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2.xml"/><Relationship Id="rId61" Type="http://schemas.openxmlformats.org/officeDocument/2006/relationships/slide" Target="slides/slide54.xml"/><Relationship Id="rId82" Type="http://schemas.openxmlformats.org/officeDocument/2006/relationships/viewProps" Target="viewProps.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4.xml"/><Relationship Id="rId71" Type="http://schemas.openxmlformats.org/officeDocument/2006/relationships/slide" Target="slides/slide64.xml"/><Relationship Id="rId2" Type="http://schemas.openxmlformats.org/officeDocument/2006/relationships/customXml" Target="../customXml/item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19AB046-D061-4762-9371-9AA2CB0F4DE0}"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B4D8A2D-C343-49A7-B04B-1DF32D42CE23}">
      <dgm:prSet phldrT="[Text]" custT="1"/>
      <dgm:spPr>
        <a:solidFill>
          <a:srgbClr val="0C3959"/>
        </a:solidFill>
      </dgm:spPr>
      <dgm:t>
        <a:bodyPr/>
        <a:lstStyle/>
        <a:p>
          <a:r>
            <a:rPr lang="en-US" sz="2400" b="0" dirty="0" smtClean="0"/>
            <a:t>Operational Security</a:t>
          </a:r>
          <a:endParaRPr lang="en-US" sz="2400" b="0" dirty="0"/>
        </a:p>
      </dgm:t>
    </dgm:pt>
    <dgm:pt modelId="{9C72B700-9A7B-4944-A7D4-E04B5E10F406}" type="parTrans" cxnId="{B1E388C8-60C3-4590-A70D-E414FCEE322F}">
      <dgm:prSet/>
      <dgm:spPr/>
      <dgm:t>
        <a:bodyPr/>
        <a:lstStyle/>
        <a:p>
          <a:endParaRPr lang="en-US"/>
        </a:p>
      </dgm:t>
    </dgm:pt>
    <dgm:pt modelId="{498F251E-464B-4FAA-A87B-9BF1A0A69FDD}" type="sibTrans" cxnId="{B1E388C8-60C3-4590-A70D-E414FCEE322F}">
      <dgm:prSet/>
      <dgm:spPr/>
      <dgm:t>
        <a:bodyPr/>
        <a:lstStyle/>
        <a:p>
          <a:endParaRPr lang="en-US"/>
        </a:p>
      </dgm:t>
    </dgm:pt>
    <dgm:pt modelId="{2297CCA2-118D-4CB8-A012-F7E89D098B08}">
      <dgm:prSet phldrT="[Text]" custT="1"/>
      <dgm:spPr>
        <a:solidFill>
          <a:srgbClr val="0C3959"/>
        </a:solidFill>
      </dgm:spPr>
      <dgm:t>
        <a:bodyPr/>
        <a:lstStyle/>
        <a:p>
          <a:r>
            <a:rPr lang="en-US" sz="2400" b="0" dirty="0" smtClean="0"/>
            <a:t>Incident Response</a:t>
          </a:r>
        </a:p>
      </dgm:t>
    </dgm:pt>
    <dgm:pt modelId="{54EA42F7-E599-404A-A6E8-6BE0AD20F8BA}" type="parTrans" cxnId="{9FBF0253-72D5-4C3D-AE57-21FE9CCBB0A7}">
      <dgm:prSet/>
      <dgm:spPr/>
      <dgm:t>
        <a:bodyPr/>
        <a:lstStyle/>
        <a:p>
          <a:endParaRPr lang="en-US"/>
        </a:p>
      </dgm:t>
    </dgm:pt>
    <dgm:pt modelId="{0609B920-57C9-4595-B673-D9A2D5233E5D}" type="sibTrans" cxnId="{9FBF0253-72D5-4C3D-AE57-21FE9CCBB0A7}">
      <dgm:prSet/>
      <dgm:spPr/>
      <dgm:t>
        <a:bodyPr/>
        <a:lstStyle/>
        <a:p>
          <a:endParaRPr lang="en-US"/>
        </a:p>
      </dgm:t>
    </dgm:pt>
    <dgm:pt modelId="{06BE0DCC-155D-4445-AA0A-339455DBC26F}">
      <dgm:prSet phldrT="[Text]" custT="1"/>
      <dgm:spPr>
        <a:solidFill>
          <a:srgbClr val="0C3959"/>
        </a:solidFill>
      </dgm:spPr>
      <dgm:t>
        <a:bodyPr/>
        <a:lstStyle/>
        <a:p>
          <a:r>
            <a:rPr lang="en-US" sz="2400" b="0" dirty="0" smtClean="0"/>
            <a:t>Traceability</a:t>
          </a:r>
          <a:endParaRPr lang="en-US" sz="2400" b="0" dirty="0"/>
        </a:p>
      </dgm:t>
    </dgm:pt>
    <dgm:pt modelId="{606E325D-435D-4118-9E20-CC125C72692E}" type="parTrans" cxnId="{113DADAA-256C-41A2-982F-D6B3D6D2C607}">
      <dgm:prSet/>
      <dgm:spPr/>
      <dgm:t>
        <a:bodyPr/>
        <a:lstStyle/>
        <a:p>
          <a:endParaRPr lang="en-US"/>
        </a:p>
      </dgm:t>
    </dgm:pt>
    <dgm:pt modelId="{8385B4AD-B467-4CEE-8F2D-61EA8301208C}" type="sibTrans" cxnId="{113DADAA-256C-41A2-982F-D6B3D6D2C607}">
      <dgm:prSet/>
      <dgm:spPr/>
      <dgm:t>
        <a:bodyPr/>
        <a:lstStyle/>
        <a:p>
          <a:endParaRPr lang="en-US"/>
        </a:p>
      </dgm:t>
    </dgm:pt>
    <dgm:pt modelId="{BC8C6FD1-EDF0-45C7-8A22-5CEFF6942F5B}">
      <dgm:prSet phldrT="[Text]" custT="1"/>
      <dgm:spPr>
        <a:ln>
          <a:solidFill>
            <a:srgbClr val="F57A1E"/>
          </a:solidFill>
        </a:ln>
      </dgm:spPr>
      <dgm:t>
        <a:bodyPr/>
        <a:lstStyle/>
        <a:p>
          <a:r>
            <a:rPr lang="en-US" sz="2000" dirty="0" smtClean="0">
              <a:solidFill>
                <a:srgbClr val="0C3959"/>
              </a:solidFill>
            </a:rPr>
            <a:t>Require that a security incident response capability exists with sufficient authority </a:t>
          </a:r>
          <a:br>
            <a:rPr lang="en-US" sz="2000" dirty="0" smtClean="0">
              <a:solidFill>
                <a:srgbClr val="0C3959"/>
              </a:solidFill>
            </a:rPr>
          </a:br>
          <a:r>
            <a:rPr lang="en-US" sz="2000" dirty="0" smtClean="0">
              <a:solidFill>
                <a:srgbClr val="0C3959"/>
              </a:solidFill>
            </a:rPr>
            <a:t>to mitigate, contain the spread of, and remediate the effects of an incident.</a:t>
          </a:r>
          <a:endParaRPr lang="en-US" sz="2000" dirty="0">
            <a:solidFill>
              <a:srgbClr val="0C3959"/>
            </a:solidFill>
          </a:endParaRPr>
        </a:p>
      </dgm:t>
    </dgm:pt>
    <dgm:pt modelId="{D8E0A5D3-730A-4E93-8BF8-C3091EBB8D05}" type="parTrans" cxnId="{83320272-5285-4B19-8318-B3307A43C336}">
      <dgm:prSet/>
      <dgm:spPr/>
      <dgm:t>
        <a:bodyPr/>
        <a:lstStyle/>
        <a:p>
          <a:endParaRPr lang="en-US"/>
        </a:p>
      </dgm:t>
    </dgm:pt>
    <dgm:pt modelId="{65A4AD13-D2EB-42C2-BDC4-3F1B86769991}" type="sibTrans" cxnId="{83320272-5285-4B19-8318-B3307A43C336}">
      <dgm:prSet/>
      <dgm:spPr/>
      <dgm:t>
        <a:bodyPr/>
        <a:lstStyle/>
        <a:p>
          <a:endParaRPr lang="en-US"/>
        </a:p>
      </dgm:t>
    </dgm:pt>
    <dgm:pt modelId="{B094CA3B-F998-4A8C-8DCA-488B09B59D0D}">
      <dgm:prSet phldrT="[Text]" custT="1"/>
      <dgm:spPr>
        <a:ln>
          <a:solidFill>
            <a:srgbClr val="F57A1E"/>
          </a:solidFill>
        </a:ln>
      </dgm:spPr>
      <dgm:t>
        <a:bodyPr/>
        <a:lstStyle/>
        <a:p>
          <a:r>
            <a:rPr lang="en-US" sz="2000" dirty="0" smtClean="0">
              <a:solidFill>
                <a:srgbClr val="0C3959"/>
              </a:solidFill>
            </a:rPr>
            <a:t>Assure confidentiality of information exchanged</a:t>
          </a:r>
        </a:p>
      </dgm:t>
    </dgm:pt>
    <dgm:pt modelId="{2DDCB4FA-CBE1-46D3-B968-92D2ED91EBFB}" type="parTrans" cxnId="{B535B4E9-1500-488D-8324-6B83AE04F021}">
      <dgm:prSet/>
      <dgm:spPr/>
      <dgm:t>
        <a:bodyPr/>
        <a:lstStyle/>
        <a:p>
          <a:endParaRPr lang="en-US"/>
        </a:p>
      </dgm:t>
    </dgm:pt>
    <dgm:pt modelId="{90AA1E00-BA13-4DCA-AD4C-A7CA826C4DD4}" type="sibTrans" cxnId="{B535B4E9-1500-488D-8324-6B83AE04F021}">
      <dgm:prSet/>
      <dgm:spPr/>
      <dgm:t>
        <a:bodyPr/>
        <a:lstStyle/>
        <a:p>
          <a:endParaRPr lang="en-US"/>
        </a:p>
      </dgm:t>
    </dgm:pt>
    <dgm:pt modelId="{23A088CB-48A2-436C-8A86-26C66936131F}">
      <dgm:prSet custT="1"/>
      <dgm:spPr>
        <a:ln>
          <a:solidFill>
            <a:srgbClr val="F57A1E"/>
          </a:solidFill>
        </a:ln>
      </dgm:spPr>
      <dgm:t>
        <a:bodyPr/>
        <a:lstStyle/>
        <a:p>
          <a:r>
            <a:rPr lang="en-US" sz="2000" dirty="0" smtClean="0">
              <a:solidFill>
                <a:srgbClr val="0C3959"/>
              </a:solidFill>
            </a:rPr>
            <a:t>Identify trusted contacts</a:t>
          </a:r>
        </a:p>
      </dgm:t>
    </dgm:pt>
    <dgm:pt modelId="{0C63A410-5349-4A22-BD75-D81B1502944A}" type="parTrans" cxnId="{8367BBE5-6D08-479B-B17C-EBC11E61B408}">
      <dgm:prSet/>
      <dgm:spPr/>
      <dgm:t>
        <a:bodyPr/>
        <a:lstStyle/>
        <a:p>
          <a:endParaRPr lang="en-US"/>
        </a:p>
      </dgm:t>
    </dgm:pt>
    <dgm:pt modelId="{51B2ABB0-49CB-4F2C-9796-DFFA4399766B}" type="sibTrans" cxnId="{8367BBE5-6D08-479B-B17C-EBC11E61B408}">
      <dgm:prSet/>
      <dgm:spPr/>
      <dgm:t>
        <a:bodyPr/>
        <a:lstStyle/>
        <a:p>
          <a:endParaRPr lang="en-US"/>
        </a:p>
      </dgm:t>
    </dgm:pt>
    <dgm:pt modelId="{0FFB5B31-148F-4561-A115-FCA676E5996B}">
      <dgm:prSet custT="1"/>
      <dgm:spPr>
        <a:ln>
          <a:solidFill>
            <a:srgbClr val="F57A1E"/>
          </a:solidFill>
        </a:ln>
      </dgm:spPr>
      <dgm:t>
        <a:bodyPr/>
        <a:lstStyle/>
        <a:p>
          <a:r>
            <a:rPr lang="en-US" sz="2000" dirty="0" smtClean="0">
              <a:solidFill>
                <a:srgbClr val="0C3959"/>
              </a:solidFill>
            </a:rPr>
            <a:t>Guarantee a response during collaboration</a:t>
          </a:r>
        </a:p>
      </dgm:t>
    </dgm:pt>
    <dgm:pt modelId="{3EA7CCEE-B051-4C97-A1DB-CCC374E793F8}" type="parTrans" cxnId="{4A1858BF-E6F3-4EBF-9639-147491D8D769}">
      <dgm:prSet/>
      <dgm:spPr/>
      <dgm:t>
        <a:bodyPr/>
        <a:lstStyle/>
        <a:p>
          <a:endParaRPr lang="en-US"/>
        </a:p>
      </dgm:t>
    </dgm:pt>
    <dgm:pt modelId="{595F71CB-CEE7-4650-90DC-BD7E5F74AA7F}" type="sibTrans" cxnId="{4A1858BF-E6F3-4EBF-9639-147491D8D769}">
      <dgm:prSet/>
      <dgm:spPr/>
      <dgm:t>
        <a:bodyPr/>
        <a:lstStyle/>
        <a:p>
          <a:endParaRPr lang="en-US"/>
        </a:p>
      </dgm:t>
    </dgm:pt>
    <dgm:pt modelId="{DA5160DC-6551-477B-A64B-C39FF72E1E8A}">
      <dgm:prSet phldrT="[Text]" custT="1"/>
      <dgm:spPr>
        <a:solidFill>
          <a:srgbClr val="0C3959"/>
        </a:solidFill>
      </dgm:spPr>
      <dgm:t>
        <a:bodyPr/>
        <a:lstStyle/>
        <a:p>
          <a:r>
            <a:rPr lang="en-US" sz="2400" b="0" dirty="0" smtClean="0"/>
            <a:t>Participant Responsibilities</a:t>
          </a:r>
          <a:endParaRPr lang="en-US" sz="2400" b="0" dirty="0"/>
        </a:p>
      </dgm:t>
    </dgm:pt>
    <dgm:pt modelId="{8FB38B4C-CA14-4323-9F41-66B88FBDE82F}" type="parTrans" cxnId="{3A3A07D0-CAE6-4B6F-A27D-149FDACBD182}">
      <dgm:prSet/>
      <dgm:spPr/>
      <dgm:t>
        <a:bodyPr/>
        <a:lstStyle/>
        <a:p>
          <a:endParaRPr lang="en-US"/>
        </a:p>
      </dgm:t>
    </dgm:pt>
    <dgm:pt modelId="{B9CEA569-CF6A-4EC3-870F-8C3E0112A88C}" type="sibTrans" cxnId="{3A3A07D0-CAE6-4B6F-A27D-149FDACBD182}">
      <dgm:prSet/>
      <dgm:spPr/>
      <dgm:t>
        <a:bodyPr/>
        <a:lstStyle/>
        <a:p>
          <a:endParaRPr lang="en-US"/>
        </a:p>
      </dgm:t>
    </dgm:pt>
    <dgm:pt modelId="{6E526ACF-770C-423D-9E1C-EA92F64A3341}">
      <dgm:prSet phldrT="[Text]" custT="1"/>
      <dgm:spPr>
        <a:ln>
          <a:solidFill>
            <a:srgbClr val="F57A1E"/>
          </a:solidFill>
        </a:ln>
      </dgm:spPr>
      <dgm:t>
        <a:bodyPr/>
        <a:lstStyle/>
        <a:p>
          <a:r>
            <a:rPr lang="en-US" sz="2000" dirty="0" smtClean="0">
              <a:solidFill>
                <a:srgbClr val="0C3959"/>
              </a:solidFill>
            </a:rPr>
            <a:t>Improve the usefulness of logs</a:t>
          </a:r>
          <a:endParaRPr lang="en-US" sz="2000" dirty="0">
            <a:solidFill>
              <a:srgbClr val="0C3959"/>
            </a:solidFill>
          </a:endParaRPr>
        </a:p>
      </dgm:t>
    </dgm:pt>
    <dgm:pt modelId="{AB7B65A2-9EC1-432D-A0A3-5E693CF8397E}" type="parTrans" cxnId="{10B521C5-BACD-4DDF-989B-870553D3061B}">
      <dgm:prSet/>
      <dgm:spPr/>
      <dgm:t>
        <a:bodyPr/>
        <a:lstStyle/>
        <a:p>
          <a:endParaRPr lang="en-US"/>
        </a:p>
      </dgm:t>
    </dgm:pt>
    <dgm:pt modelId="{3E05CEA0-A010-4B0B-BFD3-A13E215CAC70}" type="sibTrans" cxnId="{10B521C5-BACD-4DDF-989B-870553D3061B}">
      <dgm:prSet/>
      <dgm:spPr/>
      <dgm:t>
        <a:bodyPr/>
        <a:lstStyle/>
        <a:p>
          <a:endParaRPr lang="en-US"/>
        </a:p>
      </dgm:t>
    </dgm:pt>
    <dgm:pt modelId="{FD8A8BDA-AC69-41EA-8415-D2F575928F91}">
      <dgm:prSet custT="1"/>
      <dgm:spPr>
        <a:ln>
          <a:solidFill>
            <a:srgbClr val="F57A1E"/>
          </a:solidFill>
        </a:ln>
      </dgm:spPr>
      <dgm:t>
        <a:bodyPr/>
        <a:lstStyle/>
        <a:p>
          <a:r>
            <a:rPr lang="en-US" sz="2000" dirty="0" smtClean="0">
              <a:solidFill>
                <a:srgbClr val="0C3959"/>
              </a:solidFill>
            </a:rPr>
            <a:t>Ensure logs are kept in accordance with policy</a:t>
          </a:r>
          <a:endParaRPr lang="en-US" sz="2000" dirty="0">
            <a:solidFill>
              <a:srgbClr val="0C3959"/>
            </a:solidFill>
          </a:endParaRPr>
        </a:p>
      </dgm:t>
    </dgm:pt>
    <dgm:pt modelId="{8E089B64-D471-4C10-A7DA-0DD23D9A21B1}" type="parTrans" cxnId="{680B870C-DE2E-46C5-B2EB-CAE0F6B90E98}">
      <dgm:prSet/>
      <dgm:spPr/>
      <dgm:t>
        <a:bodyPr/>
        <a:lstStyle/>
        <a:p>
          <a:endParaRPr lang="en-US"/>
        </a:p>
      </dgm:t>
    </dgm:pt>
    <dgm:pt modelId="{DEDC7EBA-FDD4-4B20-97A7-5B30B5EA6820}" type="sibTrans" cxnId="{680B870C-DE2E-46C5-B2EB-CAE0F6B90E98}">
      <dgm:prSet/>
      <dgm:spPr/>
      <dgm:t>
        <a:bodyPr/>
        <a:lstStyle/>
        <a:p>
          <a:endParaRPr lang="en-US"/>
        </a:p>
      </dgm:t>
    </dgm:pt>
    <dgm:pt modelId="{96DF268D-9A81-4560-8790-CE05D681D29A}">
      <dgm:prSet phldrT="[Text]" custT="1"/>
      <dgm:spPr>
        <a:ln>
          <a:solidFill>
            <a:srgbClr val="F57A1E"/>
          </a:solidFill>
        </a:ln>
      </dgm:spPr>
      <dgm:t>
        <a:bodyPr/>
        <a:lstStyle/>
        <a:p>
          <a:r>
            <a:rPr lang="en-US" sz="2000" dirty="0" smtClean="0">
              <a:solidFill>
                <a:srgbClr val="0C3959"/>
              </a:solidFill>
            </a:rPr>
            <a:t>Confirm that end users are aware of an appropriate AUP</a:t>
          </a:r>
          <a:endParaRPr lang="en-US" sz="2000" dirty="0">
            <a:solidFill>
              <a:srgbClr val="0C3959"/>
            </a:solidFill>
          </a:endParaRPr>
        </a:p>
      </dgm:t>
    </dgm:pt>
    <dgm:pt modelId="{E88CF3C2-995B-44B1-A5F9-90D046D11794}" type="parTrans" cxnId="{79EED648-9F34-40FA-AE52-3B085A14D86D}">
      <dgm:prSet/>
      <dgm:spPr/>
      <dgm:t>
        <a:bodyPr/>
        <a:lstStyle/>
        <a:p>
          <a:endParaRPr lang="en-US"/>
        </a:p>
      </dgm:t>
    </dgm:pt>
    <dgm:pt modelId="{0A196E9F-4276-43DA-AB63-F918B8ABE43C}" type="sibTrans" cxnId="{79EED648-9F34-40FA-AE52-3B085A14D86D}">
      <dgm:prSet/>
      <dgm:spPr/>
      <dgm:t>
        <a:bodyPr/>
        <a:lstStyle/>
        <a:p>
          <a:endParaRPr lang="en-US"/>
        </a:p>
      </dgm:t>
    </dgm:pt>
    <dgm:pt modelId="{EED3217B-01A2-4D74-BAF6-1246E3BAAD3D}" type="pres">
      <dgm:prSet presAssocID="{D19AB046-D061-4762-9371-9AA2CB0F4DE0}" presName="linear" presStyleCnt="0">
        <dgm:presLayoutVars>
          <dgm:dir/>
          <dgm:animLvl val="lvl"/>
          <dgm:resizeHandles val="exact"/>
        </dgm:presLayoutVars>
      </dgm:prSet>
      <dgm:spPr/>
      <dgm:t>
        <a:bodyPr/>
        <a:lstStyle/>
        <a:p>
          <a:endParaRPr lang="en-US"/>
        </a:p>
      </dgm:t>
    </dgm:pt>
    <dgm:pt modelId="{C5F6BFE3-99FD-4499-8785-162C6C5DB2E7}" type="pres">
      <dgm:prSet presAssocID="{6B4D8A2D-C343-49A7-B04B-1DF32D42CE23}" presName="parentLin" presStyleCnt="0"/>
      <dgm:spPr/>
    </dgm:pt>
    <dgm:pt modelId="{B2F18EDD-3E1C-430A-BB30-3B69E62C0E69}" type="pres">
      <dgm:prSet presAssocID="{6B4D8A2D-C343-49A7-B04B-1DF32D42CE23}" presName="parentLeftMargin" presStyleLbl="node1" presStyleIdx="0" presStyleCnt="4"/>
      <dgm:spPr/>
      <dgm:t>
        <a:bodyPr/>
        <a:lstStyle/>
        <a:p>
          <a:endParaRPr lang="en-US"/>
        </a:p>
      </dgm:t>
    </dgm:pt>
    <dgm:pt modelId="{8C603398-9770-45C5-90C1-F6D72FB2ECB4}" type="pres">
      <dgm:prSet presAssocID="{6B4D8A2D-C343-49A7-B04B-1DF32D42CE23}" presName="parentText" presStyleLbl="node1" presStyleIdx="0" presStyleCnt="4">
        <dgm:presLayoutVars>
          <dgm:chMax val="0"/>
          <dgm:bulletEnabled val="1"/>
        </dgm:presLayoutVars>
      </dgm:prSet>
      <dgm:spPr/>
      <dgm:t>
        <a:bodyPr/>
        <a:lstStyle/>
        <a:p>
          <a:endParaRPr lang="en-US"/>
        </a:p>
      </dgm:t>
    </dgm:pt>
    <dgm:pt modelId="{E6B1D445-D6D5-4F36-B784-75DECD0296E8}" type="pres">
      <dgm:prSet presAssocID="{6B4D8A2D-C343-49A7-B04B-1DF32D42CE23}" presName="negativeSpace" presStyleCnt="0"/>
      <dgm:spPr/>
    </dgm:pt>
    <dgm:pt modelId="{7FA08938-D8FF-458A-9D50-AB3E5C4AD190}" type="pres">
      <dgm:prSet presAssocID="{6B4D8A2D-C343-49A7-B04B-1DF32D42CE23}" presName="childText" presStyleLbl="conFgAcc1" presStyleIdx="0" presStyleCnt="4">
        <dgm:presLayoutVars>
          <dgm:bulletEnabled val="1"/>
        </dgm:presLayoutVars>
      </dgm:prSet>
      <dgm:spPr/>
      <dgm:t>
        <a:bodyPr/>
        <a:lstStyle/>
        <a:p>
          <a:endParaRPr lang="en-US"/>
        </a:p>
      </dgm:t>
    </dgm:pt>
    <dgm:pt modelId="{E6ED7ADE-C0BC-497B-976A-8589FA4E4D8B}" type="pres">
      <dgm:prSet presAssocID="{498F251E-464B-4FAA-A87B-9BF1A0A69FDD}" presName="spaceBetweenRectangles" presStyleCnt="0"/>
      <dgm:spPr/>
    </dgm:pt>
    <dgm:pt modelId="{46B1E8BF-F84C-411E-8DCE-30E3BE0E3CD9}" type="pres">
      <dgm:prSet presAssocID="{2297CCA2-118D-4CB8-A012-F7E89D098B08}" presName="parentLin" presStyleCnt="0"/>
      <dgm:spPr/>
    </dgm:pt>
    <dgm:pt modelId="{D9CC20A6-B314-4D7F-8A81-E332EBCA5838}" type="pres">
      <dgm:prSet presAssocID="{2297CCA2-118D-4CB8-A012-F7E89D098B08}" presName="parentLeftMargin" presStyleLbl="node1" presStyleIdx="0" presStyleCnt="4"/>
      <dgm:spPr/>
      <dgm:t>
        <a:bodyPr/>
        <a:lstStyle/>
        <a:p>
          <a:endParaRPr lang="en-US"/>
        </a:p>
      </dgm:t>
    </dgm:pt>
    <dgm:pt modelId="{FC6C048F-68DC-424B-90BF-C53916BDBEBD}" type="pres">
      <dgm:prSet presAssocID="{2297CCA2-118D-4CB8-A012-F7E89D098B08}" presName="parentText" presStyleLbl="node1" presStyleIdx="1" presStyleCnt="4">
        <dgm:presLayoutVars>
          <dgm:chMax val="0"/>
          <dgm:bulletEnabled val="1"/>
        </dgm:presLayoutVars>
      </dgm:prSet>
      <dgm:spPr/>
      <dgm:t>
        <a:bodyPr/>
        <a:lstStyle/>
        <a:p>
          <a:endParaRPr lang="en-US"/>
        </a:p>
      </dgm:t>
    </dgm:pt>
    <dgm:pt modelId="{819681F7-853B-472B-937A-CB7240E0435A}" type="pres">
      <dgm:prSet presAssocID="{2297CCA2-118D-4CB8-A012-F7E89D098B08}" presName="negativeSpace" presStyleCnt="0"/>
      <dgm:spPr/>
    </dgm:pt>
    <dgm:pt modelId="{80A40C49-A20F-4BEF-A060-582C9B373774}" type="pres">
      <dgm:prSet presAssocID="{2297CCA2-118D-4CB8-A012-F7E89D098B08}" presName="childText" presStyleLbl="conFgAcc1" presStyleIdx="1" presStyleCnt="4">
        <dgm:presLayoutVars>
          <dgm:bulletEnabled val="1"/>
        </dgm:presLayoutVars>
      </dgm:prSet>
      <dgm:spPr/>
      <dgm:t>
        <a:bodyPr/>
        <a:lstStyle/>
        <a:p>
          <a:endParaRPr lang="en-US"/>
        </a:p>
      </dgm:t>
    </dgm:pt>
    <dgm:pt modelId="{AC77EB9E-5261-48A2-8FAE-3CDA848745D8}" type="pres">
      <dgm:prSet presAssocID="{0609B920-57C9-4595-B673-D9A2D5233E5D}" presName="spaceBetweenRectangles" presStyleCnt="0"/>
      <dgm:spPr/>
    </dgm:pt>
    <dgm:pt modelId="{33FDA85C-A15E-42D6-B317-A44194ADA687}" type="pres">
      <dgm:prSet presAssocID="{06BE0DCC-155D-4445-AA0A-339455DBC26F}" presName="parentLin" presStyleCnt="0"/>
      <dgm:spPr/>
    </dgm:pt>
    <dgm:pt modelId="{4E5A5628-74D1-4318-BAEC-D98F11AFBD71}" type="pres">
      <dgm:prSet presAssocID="{06BE0DCC-155D-4445-AA0A-339455DBC26F}" presName="parentLeftMargin" presStyleLbl="node1" presStyleIdx="1" presStyleCnt="4"/>
      <dgm:spPr/>
      <dgm:t>
        <a:bodyPr/>
        <a:lstStyle/>
        <a:p>
          <a:endParaRPr lang="en-US"/>
        </a:p>
      </dgm:t>
    </dgm:pt>
    <dgm:pt modelId="{BCAD7431-7638-4E1B-9277-EE71978CDEF4}" type="pres">
      <dgm:prSet presAssocID="{06BE0DCC-155D-4445-AA0A-339455DBC26F}" presName="parentText" presStyleLbl="node1" presStyleIdx="2" presStyleCnt="4">
        <dgm:presLayoutVars>
          <dgm:chMax val="0"/>
          <dgm:bulletEnabled val="1"/>
        </dgm:presLayoutVars>
      </dgm:prSet>
      <dgm:spPr/>
      <dgm:t>
        <a:bodyPr/>
        <a:lstStyle/>
        <a:p>
          <a:endParaRPr lang="en-US"/>
        </a:p>
      </dgm:t>
    </dgm:pt>
    <dgm:pt modelId="{0EFA6B60-0C55-44C5-8A15-884C0EED33A4}" type="pres">
      <dgm:prSet presAssocID="{06BE0DCC-155D-4445-AA0A-339455DBC26F}" presName="negativeSpace" presStyleCnt="0"/>
      <dgm:spPr/>
    </dgm:pt>
    <dgm:pt modelId="{10D048A1-E80C-4682-BB33-E3EDDF728920}" type="pres">
      <dgm:prSet presAssocID="{06BE0DCC-155D-4445-AA0A-339455DBC26F}" presName="childText" presStyleLbl="conFgAcc1" presStyleIdx="2" presStyleCnt="4">
        <dgm:presLayoutVars>
          <dgm:bulletEnabled val="1"/>
        </dgm:presLayoutVars>
      </dgm:prSet>
      <dgm:spPr/>
      <dgm:t>
        <a:bodyPr/>
        <a:lstStyle/>
        <a:p>
          <a:endParaRPr lang="en-US"/>
        </a:p>
      </dgm:t>
    </dgm:pt>
    <dgm:pt modelId="{4CEE1588-54CD-4516-8A9C-E10233BFCD51}" type="pres">
      <dgm:prSet presAssocID="{8385B4AD-B467-4CEE-8F2D-61EA8301208C}" presName="spaceBetweenRectangles" presStyleCnt="0"/>
      <dgm:spPr/>
    </dgm:pt>
    <dgm:pt modelId="{F62B5482-261F-41BB-B18E-318AC6D05A26}" type="pres">
      <dgm:prSet presAssocID="{DA5160DC-6551-477B-A64B-C39FF72E1E8A}" presName="parentLin" presStyleCnt="0"/>
      <dgm:spPr/>
    </dgm:pt>
    <dgm:pt modelId="{D8F00C30-A3B3-421A-BFA4-39EF32B9120C}" type="pres">
      <dgm:prSet presAssocID="{DA5160DC-6551-477B-A64B-C39FF72E1E8A}" presName="parentLeftMargin" presStyleLbl="node1" presStyleIdx="2" presStyleCnt="4"/>
      <dgm:spPr/>
      <dgm:t>
        <a:bodyPr/>
        <a:lstStyle/>
        <a:p>
          <a:endParaRPr lang="en-US"/>
        </a:p>
      </dgm:t>
    </dgm:pt>
    <dgm:pt modelId="{1B87F387-8ABC-4BBE-852E-A125C4F331D1}" type="pres">
      <dgm:prSet presAssocID="{DA5160DC-6551-477B-A64B-C39FF72E1E8A}" presName="parentText" presStyleLbl="node1" presStyleIdx="3" presStyleCnt="4">
        <dgm:presLayoutVars>
          <dgm:chMax val="0"/>
          <dgm:bulletEnabled val="1"/>
        </dgm:presLayoutVars>
      </dgm:prSet>
      <dgm:spPr/>
      <dgm:t>
        <a:bodyPr/>
        <a:lstStyle/>
        <a:p>
          <a:endParaRPr lang="en-US"/>
        </a:p>
      </dgm:t>
    </dgm:pt>
    <dgm:pt modelId="{B3DAD100-4914-4641-9C73-973AC4875D96}" type="pres">
      <dgm:prSet presAssocID="{DA5160DC-6551-477B-A64B-C39FF72E1E8A}" presName="negativeSpace" presStyleCnt="0"/>
      <dgm:spPr/>
    </dgm:pt>
    <dgm:pt modelId="{DC20D490-1B61-457F-8904-69F02509FB16}" type="pres">
      <dgm:prSet presAssocID="{DA5160DC-6551-477B-A64B-C39FF72E1E8A}" presName="childText" presStyleLbl="conFgAcc1" presStyleIdx="3" presStyleCnt="4">
        <dgm:presLayoutVars>
          <dgm:bulletEnabled val="1"/>
        </dgm:presLayoutVars>
      </dgm:prSet>
      <dgm:spPr/>
      <dgm:t>
        <a:bodyPr/>
        <a:lstStyle/>
        <a:p>
          <a:endParaRPr lang="en-US"/>
        </a:p>
      </dgm:t>
    </dgm:pt>
  </dgm:ptLst>
  <dgm:cxnLst>
    <dgm:cxn modelId="{3A3A07D0-CAE6-4B6F-A27D-149FDACBD182}" srcId="{D19AB046-D061-4762-9371-9AA2CB0F4DE0}" destId="{DA5160DC-6551-477B-A64B-C39FF72E1E8A}" srcOrd="3" destOrd="0" parTransId="{8FB38B4C-CA14-4323-9F41-66B88FBDE82F}" sibTransId="{B9CEA569-CF6A-4EC3-870F-8C3E0112A88C}"/>
    <dgm:cxn modelId="{E259CB79-79CD-4CDF-B10D-6082A16E8714}" type="presOf" srcId="{6B4D8A2D-C343-49A7-B04B-1DF32D42CE23}" destId="{8C603398-9770-45C5-90C1-F6D72FB2ECB4}" srcOrd="1" destOrd="0" presId="urn:microsoft.com/office/officeart/2005/8/layout/list1"/>
    <dgm:cxn modelId="{F56F1F22-AC03-4B05-BAEF-D8D2C89C7012}" type="presOf" srcId="{06BE0DCC-155D-4445-AA0A-339455DBC26F}" destId="{4E5A5628-74D1-4318-BAEC-D98F11AFBD71}" srcOrd="0" destOrd="0" presId="urn:microsoft.com/office/officeart/2005/8/layout/list1"/>
    <dgm:cxn modelId="{BFBADCD7-73ED-4229-993C-3BB553E6EBF1}" type="presOf" srcId="{6B4D8A2D-C343-49A7-B04B-1DF32D42CE23}" destId="{B2F18EDD-3E1C-430A-BB30-3B69E62C0E69}" srcOrd="0" destOrd="0" presId="urn:microsoft.com/office/officeart/2005/8/layout/list1"/>
    <dgm:cxn modelId="{9BCB71FB-D847-402B-B28F-04BFE4C63292}" type="presOf" srcId="{2297CCA2-118D-4CB8-A012-F7E89D098B08}" destId="{D9CC20A6-B314-4D7F-8A81-E332EBCA5838}" srcOrd="0" destOrd="0" presId="urn:microsoft.com/office/officeart/2005/8/layout/list1"/>
    <dgm:cxn modelId="{1E960DAE-7854-424A-ACDA-C373FDC51EB5}" type="presOf" srcId="{6E526ACF-770C-423D-9E1C-EA92F64A3341}" destId="{10D048A1-E80C-4682-BB33-E3EDDF728920}" srcOrd="0" destOrd="0" presId="urn:microsoft.com/office/officeart/2005/8/layout/list1"/>
    <dgm:cxn modelId="{08A892E3-0A0B-4CE7-AEFD-C696D5DCE621}" type="presOf" srcId="{2297CCA2-118D-4CB8-A012-F7E89D098B08}" destId="{FC6C048F-68DC-424B-90BF-C53916BDBEBD}" srcOrd="1" destOrd="0" presId="urn:microsoft.com/office/officeart/2005/8/layout/list1"/>
    <dgm:cxn modelId="{B619EF37-6B10-4382-AB32-DA096FDAAA22}" type="presOf" srcId="{BC8C6FD1-EDF0-45C7-8A22-5CEFF6942F5B}" destId="{7FA08938-D8FF-458A-9D50-AB3E5C4AD190}" srcOrd="0" destOrd="0" presId="urn:microsoft.com/office/officeart/2005/8/layout/list1"/>
    <dgm:cxn modelId="{D6E140E2-D2F8-4DF0-B093-440378182337}" type="presOf" srcId="{06BE0DCC-155D-4445-AA0A-339455DBC26F}" destId="{BCAD7431-7638-4E1B-9277-EE71978CDEF4}" srcOrd="1" destOrd="0" presId="urn:microsoft.com/office/officeart/2005/8/layout/list1"/>
    <dgm:cxn modelId="{9FBF0253-72D5-4C3D-AE57-21FE9CCBB0A7}" srcId="{D19AB046-D061-4762-9371-9AA2CB0F4DE0}" destId="{2297CCA2-118D-4CB8-A012-F7E89D098B08}" srcOrd="1" destOrd="0" parTransId="{54EA42F7-E599-404A-A6E8-6BE0AD20F8BA}" sibTransId="{0609B920-57C9-4595-B673-D9A2D5233E5D}"/>
    <dgm:cxn modelId="{680B870C-DE2E-46C5-B2EB-CAE0F6B90E98}" srcId="{06BE0DCC-155D-4445-AA0A-339455DBC26F}" destId="{FD8A8BDA-AC69-41EA-8415-D2F575928F91}" srcOrd="1" destOrd="0" parTransId="{8E089B64-D471-4C10-A7DA-0DD23D9A21B1}" sibTransId="{DEDC7EBA-FDD4-4B20-97A7-5B30B5EA6820}"/>
    <dgm:cxn modelId="{B1E388C8-60C3-4590-A70D-E414FCEE322F}" srcId="{D19AB046-D061-4762-9371-9AA2CB0F4DE0}" destId="{6B4D8A2D-C343-49A7-B04B-1DF32D42CE23}" srcOrd="0" destOrd="0" parTransId="{9C72B700-9A7B-4944-A7D4-E04B5E10F406}" sibTransId="{498F251E-464B-4FAA-A87B-9BF1A0A69FDD}"/>
    <dgm:cxn modelId="{B535B4E9-1500-488D-8324-6B83AE04F021}" srcId="{2297CCA2-118D-4CB8-A012-F7E89D098B08}" destId="{B094CA3B-F998-4A8C-8DCA-488B09B59D0D}" srcOrd="0" destOrd="0" parTransId="{2DDCB4FA-CBE1-46D3-B968-92D2ED91EBFB}" sibTransId="{90AA1E00-BA13-4DCA-AD4C-A7CA826C4DD4}"/>
    <dgm:cxn modelId="{B0B6E295-7C94-4A5B-BBBD-0B6E12161836}" type="presOf" srcId="{B094CA3B-F998-4A8C-8DCA-488B09B59D0D}" destId="{80A40C49-A20F-4BEF-A060-582C9B373774}" srcOrd="0" destOrd="0" presId="urn:microsoft.com/office/officeart/2005/8/layout/list1"/>
    <dgm:cxn modelId="{4A1858BF-E6F3-4EBF-9639-147491D8D769}" srcId="{2297CCA2-118D-4CB8-A012-F7E89D098B08}" destId="{0FFB5B31-148F-4561-A115-FCA676E5996B}" srcOrd="2" destOrd="0" parTransId="{3EA7CCEE-B051-4C97-A1DB-CCC374E793F8}" sibTransId="{595F71CB-CEE7-4650-90DC-BD7E5F74AA7F}"/>
    <dgm:cxn modelId="{35D80C7E-B21A-45CC-B324-31482CEB5F89}" type="presOf" srcId="{DA5160DC-6551-477B-A64B-C39FF72E1E8A}" destId="{1B87F387-8ABC-4BBE-852E-A125C4F331D1}" srcOrd="1" destOrd="0" presId="urn:microsoft.com/office/officeart/2005/8/layout/list1"/>
    <dgm:cxn modelId="{10B521C5-BACD-4DDF-989B-870553D3061B}" srcId="{06BE0DCC-155D-4445-AA0A-339455DBC26F}" destId="{6E526ACF-770C-423D-9E1C-EA92F64A3341}" srcOrd="0" destOrd="0" parTransId="{AB7B65A2-9EC1-432D-A0A3-5E693CF8397E}" sibTransId="{3E05CEA0-A010-4B0B-BFD3-A13E215CAC70}"/>
    <dgm:cxn modelId="{79EED648-9F34-40FA-AE52-3B085A14D86D}" srcId="{DA5160DC-6551-477B-A64B-C39FF72E1E8A}" destId="{96DF268D-9A81-4560-8790-CE05D681D29A}" srcOrd="0" destOrd="0" parTransId="{E88CF3C2-995B-44B1-A5F9-90D046D11794}" sibTransId="{0A196E9F-4276-43DA-AB63-F918B8ABE43C}"/>
    <dgm:cxn modelId="{31697B6F-0548-4779-858E-59D50A71E5C3}" type="presOf" srcId="{23A088CB-48A2-436C-8A86-26C66936131F}" destId="{80A40C49-A20F-4BEF-A060-582C9B373774}" srcOrd="0" destOrd="1" presId="urn:microsoft.com/office/officeart/2005/8/layout/list1"/>
    <dgm:cxn modelId="{5A125A35-388D-4823-95F8-D77CE1E96AC5}" type="presOf" srcId="{D19AB046-D061-4762-9371-9AA2CB0F4DE0}" destId="{EED3217B-01A2-4D74-BAF6-1246E3BAAD3D}" srcOrd="0" destOrd="0" presId="urn:microsoft.com/office/officeart/2005/8/layout/list1"/>
    <dgm:cxn modelId="{113DADAA-256C-41A2-982F-D6B3D6D2C607}" srcId="{D19AB046-D061-4762-9371-9AA2CB0F4DE0}" destId="{06BE0DCC-155D-4445-AA0A-339455DBC26F}" srcOrd="2" destOrd="0" parTransId="{606E325D-435D-4118-9E20-CC125C72692E}" sibTransId="{8385B4AD-B467-4CEE-8F2D-61EA8301208C}"/>
    <dgm:cxn modelId="{99640DBA-5EEB-44E1-B59A-91A90A479661}" type="presOf" srcId="{FD8A8BDA-AC69-41EA-8415-D2F575928F91}" destId="{10D048A1-E80C-4682-BB33-E3EDDF728920}" srcOrd="0" destOrd="1" presId="urn:microsoft.com/office/officeart/2005/8/layout/list1"/>
    <dgm:cxn modelId="{39FA4C2D-1476-4614-B7A6-77A11CBC4524}" type="presOf" srcId="{96DF268D-9A81-4560-8790-CE05D681D29A}" destId="{DC20D490-1B61-457F-8904-69F02509FB16}" srcOrd="0" destOrd="0" presId="urn:microsoft.com/office/officeart/2005/8/layout/list1"/>
    <dgm:cxn modelId="{2D4ACDC5-D715-4B5A-BA50-AFB3A4E83B47}" type="presOf" srcId="{DA5160DC-6551-477B-A64B-C39FF72E1E8A}" destId="{D8F00C30-A3B3-421A-BFA4-39EF32B9120C}" srcOrd="0" destOrd="0" presId="urn:microsoft.com/office/officeart/2005/8/layout/list1"/>
    <dgm:cxn modelId="{8367BBE5-6D08-479B-B17C-EBC11E61B408}" srcId="{2297CCA2-118D-4CB8-A012-F7E89D098B08}" destId="{23A088CB-48A2-436C-8A86-26C66936131F}" srcOrd="1" destOrd="0" parTransId="{0C63A410-5349-4A22-BD75-D81B1502944A}" sibTransId="{51B2ABB0-49CB-4F2C-9796-DFFA4399766B}"/>
    <dgm:cxn modelId="{885BF87D-8563-4751-BF32-2592865DC036}" type="presOf" srcId="{0FFB5B31-148F-4561-A115-FCA676E5996B}" destId="{80A40C49-A20F-4BEF-A060-582C9B373774}" srcOrd="0" destOrd="2" presId="urn:microsoft.com/office/officeart/2005/8/layout/list1"/>
    <dgm:cxn modelId="{83320272-5285-4B19-8318-B3307A43C336}" srcId="{6B4D8A2D-C343-49A7-B04B-1DF32D42CE23}" destId="{BC8C6FD1-EDF0-45C7-8A22-5CEFF6942F5B}" srcOrd="0" destOrd="0" parTransId="{D8E0A5D3-730A-4E93-8BF8-C3091EBB8D05}" sibTransId="{65A4AD13-D2EB-42C2-BDC4-3F1B86769991}"/>
    <dgm:cxn modelId="{03017CC8-72E2-4FB8-ADEE-DBD4460247C7}" type="presParOf" srcId="{EED3217B-01A2-4D74-BAF6-1246E3BAAD3D}" destId="{C5F6BFE3-99FD-4499-8785-162C6C5DB2E7}" srcOrd="0" destOrd="0" presId="urn:microsoft.com/office/officeart/2005/8/layout/list1"/>
    <dgm:cxn modelId="{1E85078F-5BB0-49D2-9F3B-99BC9889F23B}" type="presParOf" srcId="{C5F6BFE3-99FD-4499-8785-162C6C5DB2E7}" destId="{B2F18EDD-3E1C-430A-BB30-3B69E62C0E69}" srcOrd="0" destOrd="0" presId="urn:microsoft.com/office/officeart/2005/8/layout/list1"/>
    <dgm:cxn modelId="{4E15448E-47B6-47EC-8E8A-1829BF40B183}" type="presParOf" srcId="{C5F6BFE3-99FD-4499-8785-162C6C5DB2E7}" destId="{8C603398-9770-45C5-90C1-F6D72FB2ECB4}" srcOrd="1" destOrd="0" presId="urn:microsoft.com/office/officeart/2005/8/layout/list1"/>
    <dgm:cxn modelId="{E7BA593E-E1F7-4745-BDA9-E74A1347B81C}" type="presParOf" srcId="{EED3217B-01A2-4D74-BAF6-1246E3BAAD3D}" destId="{E6B1D445-D6D5-4F36-B784-75DECD0296E8}" srcOrd="1" destOrd="0" presId="urn:microsoft.com/office/officeart/2005/8/layout/list1"/>
    <dgm:cxn modelId="{1DD75CF7-FF55-4502-B419-4B0DF3F52238}" type="presParOf" srcId="{EED3217B-01A2-4D74-BAF6-1246E3BAAD3D}" destId="{7FA08938-D8FF-458A-9D50-AB3E5C4AD190}" srcOrd="2" destOrd="0" presId="urn:microsoft.com/office/officeart/2005/8/layout/list1"/>
    <dgm:cxn modelId="{46EEC9B4-EEBA-459C-A8B6-9766499B0819}" type="presParOf" srcId="{EED3217B-01A2-4D74-BAF6-1246E3BAAD3D}" destId="{E6ED7ADE-C0BC-497B-976A-8589FA4E4D8B}" srcOrd="3" destOrd="0" presId="urn:microsoft.com/office/officeart/2005/8/layout/list1"/>
    <dgm:cxn modelId="{E767DD74-945B-4E6B-9A79-ED63231EAFCC}" type="presParOf" srcId="{EED3217B-01A2-4D74-BAF6-1246E3BAAD3D}" destId="{46B1E8BF-F84C-411E-8DCE-30E3BE0E3CD9}" srcOrd="4" destOrd="0" presId="urn:microsoft.com/office/officeart/2005/8/layout/list1"/>
    <dgm:cxn modelId="{E0901CC5-2D82-4361-8C91-3FB2D6217C4D}" type="presParOf" srcId="{46B1E8BF-F84C-411E-8DCE-30E3BE0E3CD9}" destId="{D9CC20A6-B314-4D7F-8A81-E332EBCA5838}" srcOrd="0" destOrd="0" presId="urn:microsoft.com/office/officeart/2005/8/layout/list1"/>
    <dgm:cxn modelId="{A7541FEA-2DFA-4ADA-8425-B1892B9A79F8}" type="presParOf" srcId="{46B1E8BF-F84C-411E-8DCE-30E3BE0E3CD9}" destId="{FC6C048F-68DC-424B-90BF-C53916BDBEBD}" srcOrd="1" destOrd="0" presId="urn:microsoft.com/office/officeart/2005/8/layout/list1"/>
    <dgm:cxn modelId="{C7BDBE7E-B130-4F24-9074-6FB15EBE0A4E}" type="presParOf" srcId="{EED3217B-01A2-4D74-BAF6-1246E3BAAD3D}" destId="{819681F7-853B-472B-937A-CB7240E0435A}" srcOrd="5" destOrd="0" presId="urn:microsoft.com/office/officeart/2005/8/layout/list1"/>
    <dgm:cxn modelId="{47B249DB-ABFF-4F49-9E39-FAAFDD90F31B}" type="presParOf" srcId="{EED3217B-01A2-4D74-BAF6-1246E3BAAD3D}" destId="{80A40C49-A20F-4BEF-A060-582C9B373774}" srcOrd="6" destOrd="0" presId="urn:microsoft.com/office/officeart/2005/8/layout/list1"/>
    <dgm:cxn modelId="{8E6AD4AE-ED5E-446D-A270-EF5AC5B7D9B7}" type="presParOf" srcId="{EED3217B-01A2-4D74-BAF6-1246E3BAAD3D}" destId="{AC77EB9E-5261-48A2-8FAE-3CDA848745D8}" srcOrd="7" destOrd="0" presId="urn:microsoft.com/office/officeart/2005/8/layout/list1"/>
    <dgm:cxn modelId="{9D665171-24CD-4EC0-B456-D39A80E2C4D3}" type="presParOf" srcId="{EED3217B-01A2-4D74-BAF6-1246E3BAAD3D}" destId="{33FDA85C-A15E-42D6-B317-A44194ADA687}" srcOrd="8" destOrd="0" presId="urn:microsoft.com/office/officeart/2005/8/layout/list1"/>
    <dgm:cxn modelId="{1886D300-2A63-4924-91C7-596161E67616}" type="presParOf" srcId="{33FDA85C-A15E-42D6-B317-A44194ADA687}" destId="{4E5A5628-74D1-4318-BAEC-D98F11AFBD71}" srcOrd="0" destOrd="0" presId="urn:microsoft.com/office/officeart/2005/8/layout/list1"/>
    <dgm:cxn modelId="{36968A71-9254-416A-B440-83332118319A}" type="presParOf" srcId="{33FDA85C-A15E-42D6-B317-A44194ADA687}" destId="{BCAD7431-7638-4E1B-9277-EE71978CDEF4}" srcOrd="1" destOrd="0" presId="urn:microsoft.com/office/officeart/2005/8/layout/list1"/>
    <dgm:cxn modelId="{DC1D7110-4A90-47AA-9310-DC6C8A42D77A}" type="presParOf" srcId="{EED3217B-01A2-4D74-BAF6-1246E3BAAD3D}" destId="{0EFA6B60-0C55-44C5-8A15-884C0EED33A4}" srcOrd="9" destOrd="0" presId="urn:microsoft.com/office/officeart/2005/8/layout/list1"/>
    <dgm:cxn modelId="{35CA0E1C-B37A-4376-B49A-34DB03C46CE3}" type="presParOf" srcId="{EED3217B-01A2-4D74-BAF6-1246E3BAAD3D}" destId="{10D048A1-E80C-4682-BB33-E3EDDF728920}" srcOrd="10" destOrd="0" presId="urn:microsoft.com/office/officeart/2005/8/layout/list1"/>
    <dgm:cxn modelId="{BD0155F3-F2B3-4AFD-A0C9-953CFB828139}" type="presParOf" srcId="{EED3217B-01A2-4D74-BAF6-1246E3BAAD3D}" destId="{4CEE1588-54CD-4516-8A9C-E10233BFCD51}" srcOrd="11" destOrd="0" presId="urn:microsoft.com/office/officeart/2005/8/layout/list1"/>
    <dgm:cxn modelId="{9578D6BC-82D4-4111-85A6-1F4CB385AFD3}" type="presParOf" srcId="{EED3217B-01A2-4D74-BAF6-1246E3BAAD3D}" destId="{F62B5482-261F-41BB-B18E-318AC6D05A26}" srcOrd="12" destOrd="0" presId="urn:microsoft.com/office/officeart/2005/8/layout/list1"/>
    <dgm:cxn modelId="{39864919-49A3-4987-915F-63333DEDD931}" type="presParOf" srcId="{F62B5482-261F-41BB-B18E-318AC6D05A26}" destId="{D8F00C30-A3B3-421A-BFA4-39EF32B9120C}" srcOrd="0" destOrd="0" presId="urn:microsoft.com/office/officeart/2005/8/layout/list1"/>
    <dgm:cxn modelId="{AF9E94F0-2162-4EAE-A10D-262AE85CCD27}" type="presParOf" srcId="{F62B5482-261F-41BB-B18E-318AC6D05A26}" destId="{1B87F387-8ABC-4BBE-852E-A125C4F331D1}" srcOrd="1" destOrd="0" presId="urn:microsoft.com/office/officeart/2005/8/layout/list1"/>
    <dgm:cxn modelId="{157A7B64-49A5-4DBC-8F8C-A5901CCE8E74}" type="presParOf" srcId="{EED3217B-01A2-4D74-BAF6-1246E3BAAD3D}" destId="{B3DAD100-4914-4641-9C73-973AC4875D96}" srcOrd="13" destOrd="0" presId="urn:microsoft.com/office/officeart/2005/8/layout/list1"/>
    <dgm:cxn modelId="{605426AD-1A9E-4446-BD4A-B8A24EE3C94E}" type="presParOf" srcId="{EED3217B-01A2-4D74-BAF6-1246E3BAAD3D}" destId="{DC20D490-1B61-457F-8904-69F02509FB16}"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48E4F01-E98C-46D1-8EAE-5FF8F83C507A}" type="doc">
      <dgm:prSet loTypeId="urn:microsoft.com/office/officeart/2009/layout/CirclePictureHierarchy" loCatId="hierarchy" qsTypeId="urn:microsoft.com/office/officeart/2005/8/quickstyle/simple1" qsCatId="simple" csTypeId="urn:microsoft.com/office/officeart/2005/8/colors/accent1_2" csCatId="accent1" phldr="1"/>
      <dgm:spPr/>
      <dgm:t>
        <a:bodyPr/>
        <a:lstStyle/>
        <a:p>
          <a:endParaRPr lang="en-US"/>
        </a:p>
      </dgm:t>
    </dgm:pt>
    <dgm:pt modelId="{D6AC5A48-779B-4237-8BB9-512CCFB3254E}">
      <dgm:prSet phldrT="[Text]"/>
      <dgm:spPr/>
      <dgm:t>
        <a:bodyPr lIns="822960" rIns="0"/>
        <a:lstStyle/>
        <a:p>
          <a:r>
            <a:rPr lang="en-US" dirty="0" smtClean="0"/>
            <a:t>Governance Board</a:t>
          </a:r>
          <a:endParaRPr lang="en-US" dirty="0"/>
        </a:p>
      </dgm:t>
    </dgm:pt>
    <dgm:pt modelId="{D7B83923-93AD-43F5-BD4B-F69A7606976A}" type="parTrans" cxnId="{080949EE-B4DD-4411-95B8-C0D503FEE8AD}">
      <dgm:prSet/>
      <dgm:spPr/>
      <dgm:t>
        <a:bodyPr/>
        <a:lstStyle/>
        <a:p>
          <a:endParaRPr lang="en-US"/>
        </a:p>
      </dgm:t>
    </dgm:pt>
    <dgm:pt modelId="{EE59E471-9F07-4539-96AF-665355481133}" type="sibTrans" cxnId="{080949EE-B4DD-4411-95B8-C0D503FEE8AD}">
      <dgm:prSet/>
      <dgm:spPr/>
      <dgm:t>
        <a:bodyPr/>
        <a:lstStyle/>
        <a:p>
          <a:endParaRPr lang="en-US"/>
        </a:p>
      </dgm:t>
    </dgm:pt>
    <dgm:pt modelId="{167B848C-0BC9-4754-B1A8-571D165FB027}" type="asst">
      <dgm:prSet phldrT="[Text]"/>
      <dgm:spPr/>
      <dgm:t>
        <a:bodyPr lIns="822960" rIns="0"/>
        <a:lstStyle/>
        <a:p>
          <a:r>
            <a:rPr lang="en-US" dirty="0" err="1" smtClean="0"/>
            <a:t>RCauth</a:t>
          </a:r>
          <a:r>
            <a:rPr lang="en-US" dirty="0" smtClean="0"/>
            <a:t> PMA</a:t>
          </a:r>
          <a:endParaRPr lang="en-US" dirty="0"/>
        </a:p>
      </dgm:t>
    </dgm:pt>
    <dgm:pt modelId="{3A6DFB73-CD29-4659-B56B-570420199147}" type="sibTrans" cxnId="{07DC2BFB-A192-441A-9977-8604BC320769}">
      <dgm:prSet/>
      <dgm:spPr/>
      <dgm:t>
        <a:bodyPr/>
        <a:lstStyle/>
        <a:p>
          <a:endParaRPr lang="en-US"/>
        </a:p>
      </dgm:t>
    </dgm:pt>
    <dgm:pt modelId="{E8444021-4AA8-4810-9F2B-3241C7B7240D}" type="parTrans" cxnId="{07DC2BFB-A192-441A-9977-8604BC320769}">
      <dgm:prSet/>
      <dgm:spPr/>
      <dgm:t>
        <a:bodyPr/>
        <a:lstStyle/>
        <a:p>
          <a:endParaRPr lang="en-US"/>
        </a:p>
      </dgm:t>
    </dgm:pt>
    <dgm:pt modelId="{F2B7DA55-5ECF-48FF-B4BB-7B2643F12549}">
      <dgm:prSet phldrT="[Text]"/>
      <dgm:spPr/>
      <dgm:t>
        <a:bodyPr lIns="822960" rIns="0"/>
        <a:lstStyle/>
        <a:p>
          <a:r>
            <a:rPr lang="en-US" dirty="0" smtClean="0"/>
            <a:t>Ops Coordination Team</a:t>
          </a:r>
          <a:endParaRPr lang="en-US" dirty="0"/>
        </a:p>
      </dgm:t>
    </dgm:pt>
    <dgm:pt modelId="{E960D01A-85C1-45BA-AEC3-3F1114A50E0F}" type="sibTrans" cxnId="{25FB18F5-E051-482D-9B7A-7065FC13C043}">
      <dgm:prSet/>
      <dgm:spPr/>
      <dgm:t>
        <a:bodyPr/>
        <a:lstStyle/>
        <a:p>
          <a:endParaRPr lang="en-US"/>
        </a:p>
      </dgm:t>
    </dgm:pt>
    <dgm:pt modelId="{BEA8430C-3FB6-4C44-83AC-48875C502814}" type="parTrans" cxnId="{25FB18F5-E051-482D-9B7A-7065FC13C043}">
      <dgm:prSet/>
      <dgm:spPr/>
      <dgm:t>
        <a:bodyPr/>
        <a:lstStyle/>
        <a:p>
          <a:endParaRPr lang="en-US"/>
        </a:p>
      </dgm:t>
    </dgm:pt>
    <dgm:pt modelId="{0F00426C-3883-4A49-889C-F358C36957C0}" type="pres">
      <dgm:prSet presAssocID="{448E4F01-E98C-46D1-8EAE-5FF8F83C507A}" presName="hierChild1" presStyleCnt="0">
        <dgm:presLayoutVars>
          <dgm:chPref val="1"/>
          <dgm:dir/>
          <dgm:animOne val="branch"/>
          <dgm:animLvl val="lvl"/>
          <dgm:resizeHandles/>
        </dgm:presLayoutVars>
      </dgm:prSet>
      <dgm:spPr/>
      <dgm:t>
        <a:bodyPr/>
        <a:lstStyle/>
        <a:p>
          <a:endParaRPr lang="en-US"/>
        </a:p>
      </dgm:t>
    </dgm:pt>
    <dgm:pt modelId="{92E03E18-009F-402C-AD7D-65B6A063AD8D}" type="pres">
      <dgm:prSet presAssocID="{D6AC5A48-779B-4237-8BB9-512CCFB3254E}" presName="hierRoot1" presStyleCnt="0"/>
      <dgm:spPr/>
    </dgm:pt>
    <dgm:pt modelId="{6422EAE3-C8EB-487C-B140-4212779949DC}" type="pres">
      <dgm:prSet presAssocID="{D6AC5A48-779B-4237-8BB9-512CCFB3254E}" presName="composite" presStyleCnt="0"/>
      <dgm:spPr/>
    </dgm:pt>
    <dgm:pt modelId="{D6EEFAB6-1401-4F53-BFC9-02A2FC5B882A}" type="pres">
      <dgm:prSet presAssocID="{D6AC5A48-779B-4237-8BB9-512CCFB3254E}" presName="image" presStyleLbl="node0" presStyleIdx="0" presStyleCnt="1"/>
      <dgm:spPr/>
    </dgm:pt>
    <dgm:pt modelId="{BAF2B5AE-775E-4821-9406-B6A485DF6971}" type="pres">
      <dgm:prSet presAssocID="{D6AC5A48-779B-4237-8BB9-512CCFB3254E}" presName="text" presStyleLbl="revTx" presStyleIdx="0" presStyleCnt="3" custScaleX="100889">
        <dgm:presLayoutVars>
          <dgm:chPref val="3"/>
        </dgm:presLayoutVars>
      </dgm:prSet>
      <dgm:spPr/>
      <dgm:t>
        <a:bodyPr/>
        <a:lstStyle/>
        <a:p>
          <a:endParaRPr lang="en-US"/>
        </a:p>
      </dgm:t>
    </dgm:pt>
    <dgm:pt modelId="{8BA65DF6-98F9-4A12-9D01-F149EA6A8BEE}" type="pres">
      <dgm:prSet presAssocID="{D6AC5A48-779B-4237-8BB9-512CCFB3254E}" presName="hierChild2" presStyleCnt="0"/>
      <dgm:spPr/>
    </dgm:pt>
    <dgm:pt modelId="{ECAE533D-2959-4C59-86AD-5E4B0C906EE5}" type="pres">
      <dgm:prSet presAssocID="{E8444021-4AA8-4810-9F2B-3241C7B7240D}" presName="Name10" presStyleLbl="parChTrans1D2" presStyleIdx="0" presStyleCnt="1"/>
      <dgm:spPr/>
      <dgm:t>
        <a:bodyPr/>
        <a:lstStyle/>
        <a:p>
          <a:endParaRPr lang="en-US"/>
        </a:p>
      </dgm:t>
    </dgm:pt>
    <dgm:pt modelId="{FE25FCA7-7587-42E3-932F-B84D38A1E611}" type="pres">
      <dgm:prSet presAssocID="{167B848C-0BC9-4754-B1A8-571D165FB027}" presName="hierRoot2" presStyleCnt="0"/>
      <dgm:spPr/>
    </dgm:pt>
    <dgm:pt modelId="{6BE858BE-D372-4A6E-A824-3B62A2CE51D9}" type="pres">
      <dgm:prSet presAssocID="{167B848C-0BC9-4754-B1A8-571D165FB027}" presName="composite2" presStyleCnt="0"/>
      <dgm:spPr/>
    </dgm:pt>
    <dgm:pt modelId="{57CDE482-9592-4032-825C-1DDABD30E7A7}" type="pres">
      <dgm:prSet presAssocID="{167B848C-0BC9-4754-B1A8-571D165FB027}" presName="image2" presStyleLbl="asst1" presStyleIdx="0" presStyleCnt="1"/>
      <dgm:spPr/>
    </dgm:pt>
    <dgm:pt modelId="{060543C8-3705-4F92-A2E2-FAAA481F9308}" type="pres">
      <dgm:prSet presAssocID="{167B848C-0BC9-4754-B1A8-571D165FB027}" presName="text2" presStyleLbl="revTx" presStyleIdx="1" presStyleCnt="3" custScaleX="100889">
        <dgm:presLayoutVars>
          <dgm:chPref val="3"/>
        </dgm:presLayoutVars>
      </dgm:prSet>
      <dgm:spPr/>
      <dgm:t>
        <a:bodyPr/>
        <a:lstStyle/>
        <a:p>
          <a:endParaRPr lang="en-US"/>
        </a:p>
      </dgm:t>
    </dgm:pt>
    <dgm:pt modelId="{7AA66F86-D932-4658-A414-0C8563C3B97D}" type="pres">
      <dgm:prSet presAssocID="{167B848C-0BC9-4754-B1A8-571D165FB027}" presName="hierChild3" presStyleCnt="0"/>
      <dgm:spPr/>
    </dgm:pt>
    <dgm:pt modelId="{E786466B-C7BB-4760-821C-F63EEBCB56BE}" type="pres">
      <dgm:prSet presAssocID="{BEA8430C-3FB6-4C44-83AC-48875C502814}" presName="Name17" presStyleLbl="parChTrans1D3" presStyleIdx="0" presStyleCnt="1"/>
      <dgm:spPr/>
      <dgm:t>
        <a:bodyPr/>
        <a:lstStyle/>
        <a:p>
          <a:endParaRPr lang="en-US"/>
        </a:p>
      </dgm:t>
    </dgm:pt>
    <dgm:pt modelId="{D4AE6593-C952-4152-8537-AB328B6FA863}" type="pres">
      <dgm:prSet presAssocID="{F2B7DA55-5ECF-48FF-B4BB-7B2643F12549}" presName="hierRoot3" presStyleCnt="0"/>
      <dgm:spPr/>
    </dgm:pt>
    <dgm:pt modelId="{E076F92E-8768-4B77-974F-935D747BA56C}" type="pres">
      <dgm:prSet presAssocID="{F2B7DA55-5ECF-48FF-B4BB-7B2643F12549}" presName="composite3" presStyleCnt="0"/>
      <dgm:spPr/>
    </dgm:pt>
    <dgm:pt modelId="{F619059F-D3CD-4AA7-97D9-0F189F846E3E}" type="pres">
      <dgm:prSet presAssocID="{F2B7DA55-5ECF-48FF-B4BB-7B2643F12549}" presName="image3" presStyleLbl="node3" presStyleIdx="0" presStyleCnt="1"/>
      <dgm:spPr/>
    </dgm:pt>
    <dgm:pt modelId="{3C64E244-6A80-4547-88E2-F40A339DFB9B}" type="pres">
      <dgm:prSet presAssocID="{F2B7DA55-5ECF-48FF-B4BB-7B2643F12549}" presName="text3" presStyleLbl="revTx" presStyleIdx="2" presStyleCnt="3" custScaleX="100889">
        <dgm:presLayoutVars>
          <dgm:chPref val="3"/>
        </dgm:presLayoutVars>
      </dgm:prSet>
      <dgm:spPr/>
      <dgm:t>
        <a:bodyPr/>
        <a:lstStyle/>
        <a:p>
          <a:endParaRPr lang="en-US"/>
        </a:p>
      </dgm:t>
    </dgm:pt>
    <dgm:pt modelId="{6AD3F35E-8F0E-47F1-9D10-E35DDDD35EBB}" type="pres">
      <dgm:prSet presAssocID="{F2B7DA55-5ECF-48FF-B4BB-7B2643F12549}" presName="hierChild4" presStyleCnt="0"/>
      <dgm:spPr/>
    </dgm:pt>
  </dgm:ptLst>
  <dgm:cxnLst>
    <dgm:cxn modelId="{07DC2BFB-A192-441A-9977-8604BC320769}" srcId="{D6AC5A48-779B-4237-8BB9-512CCFB3254E}" destId="{167B848C-0BC9-4754-B1A8-571D165FB027}" srcOrd="0" destOrd="0" parTransId="{E8444021-4AA8-4810-9F2B-3241C7B7240D}" sibTransId="{3A6DFB73-CD29-4659-B56B-570420199147}"/>
    <dgm:cxn modelId="{F1C6301C-7039-4A4E-B22E-7A90738245AE}" type="presOf" srcId="{D6AC5A48-779B-4237-8BB9-512CCFB3254E}" destId="{BAF2B5AE-775E-4821-9406-B6A485DF6971}" srcOrd="0" destOrd="0" presId="urn:microsoft.com/office/officeart/2009/layout/CirclePictureHierarchy"/>
    <dgm:cxn modelId="{25FB18F5-E051-482D-9B7A-7065FC13C043}" srcId="{167B848C-0BC9-4754-B1A8-571D165FB027}" destId="{F2B7DA55-5ECF-48FF-B4BB-7B2643F12549}" srcOrd="0" destOrd="0" parTransId="{BEA8430C-3FB6-4C44-83AC-48875C502814}" sibTransId="{E960D01A-85C1-45BA-AEC3-3F1114A50E0F}"/>
    <dgm:cxn modelId="{35B8710A-A6FE-45BC-9E7A-EF27053CFB07}" type="presOf" srcId="{167B848C-0BC9-4754-B1A8-571D165FB027}" destId="{060543C8-3705-4F92-A2E2-FAAA481F9308}" srcOrd="0" destOrd="0" presId="urn:microsoft.com/office/officeart/2009/layout/CirclePictureHierarchy"/>
    <dgm:cxn modelId="{CDE824EB-5A42-4439-A1FB-8690D849F20B}" type="presOf" srcId="{448E4F01-E98C-46D1-8EAE-5FF8F83C507A}" destId="{0F00426C-3883-4A49-889C-F358C36957C0}" srcOrd="0" destOrd="0" presId="urn:microsoft.com/office/officeart/2009/layout/CirclePictureHierarchy"/>
    <dgm:cxn modelId="{3550075C-B104-439A-A73A-099F9B239FAA}" type="presOf" srcId="{F2B7DA55-5ECF-48FF-B4BB-7B2643F12549}" destId="{3C64E244-6A80-4547-88E2-F40A339DFB9B}" srcOrd="0" destOrd="0" presId="urn:microsoft.com/office/officeart/2009/layout/CirclePictureHierarchy"/>
    <dgm:cxn modelId="{080949EE-B4DD-4411-95B8-C0D503FEE8AD}" srcId="{448E4F01-E98C-46D1-8EAE-5FF8F83C507A}" destId="{D6AC5A48-779B-4237-8BB9-512CCFB3254E}" srcOrd="0" destOrd="0" parTransId="{D7B83923-93AD-43F5-BD4B-F69A7606976A}" sibTransId="{EE59E471-9F07-4539-96AF-665355481133}"/>
    <dgm:cxn modelId="{6D59E1DA-3DD8-40B9-847A-D85EC8FE6E84}" type="presOf" srcId="{BEA8430C-3FB6-4C44-83AC-48875C502814}" destId="{E786466B-C7BB-4760-821C-F63EEBCB56BE}" srcOrd="0" destOrd="0" presId="urn:microsoft.com/office/officeart/2009/layout/CirclePictureHierarchy"/>
    <dgm:cxn modelId="{D16E72CA-11CD-4C7D-B6FF-ECA326BAD9B0}" type="presOf" srcId="{E8444021-4AA8-4810-9F2B-3241C7B7240D}" destId="{ECAE533D-2959-4C59-86AD-5E4B0C906EE5}" srcOrd="0" destOrd="0" presId="urn:microsoft.com/office/officeart/2009/layout/CirclePictureHierarchy"/>
    <dgm:cxn modelId="{1B2C736D-41F1-4E73-97FA-5124EFFA22E1}" type="presParOf" srcId="{0F00426C-3883-4A49-889C-F358C36957C0}" destId="{92E03E18-009F-402C-AD7D-65B6A063AD8D}" srcOrd="0" destOrd="0" presId="urn:microsoft.com/office/officeart/2009/layout/CirclePictureHierarchy"/>
    <dgm:cxn modelId="{91EF2EFE-8566-490A-B128-D72965EA1CD5}" type="presParOf" srcId="{92E03E18-009F-402C-AD7D-65B6A063AD8D}" destId="{6422EAE3-C8EB-487C-B140-4212779949DC}" srcOrd="0" destOrd="0" presId="urn:microsoft.com/office/officeart/2009/layout/CirclePictureHierarchy"/>
    <dgm:cxn modelId="{AC04A461-7256-4770-900F-54661D6AF16B}" type="presParOf" srcId="{6422EAE3-C8EB-487C-B140-4212779949DC}" destId="{D6EEFAB6-1401-4F53-BFC9-02A2FC5B882A}" srcOrd="0" destOrd="0" presId="urn:microsoft.com/office/officeart/2009/layout/CirclePictureHierarchy"/>
    <dgm:cxn modelId="{143AE832-F7E4-4297-981C-BA6DAEF280A3}" type="presParOf" srcId="{6422EAE3-C8EB-487C-B140-4212779949DC}" destId="{BAF2B5AE-775E-4821-9406-B6A485DF6971}" srcOrd="1" destOrd="0" presId="urn:microsoft.com/office/officeart/2009/layout/CirclePictureHierarchy"/>
    <dgm:cxn modelId="{29EFCD73-0992-4CBD-9965-62065CAD644D}" type="presParOf" srcId="{92E03E18-009F-402C-AD7D-65B6A063AD8D}" destId="{8BA65DF6-98F9-4A12-9D01-F149EA6A8BEE}" srcOrd="1" destOrd="0" presId="urn:microsoft.com/office/officeart/2009/layout/CirclePictureHierarchy"/>
    <dgm:cxn modelId="{533666A0-7BAC-4E01-B7E1-B7C440F3ACC9}" type="presParOf" srcId="{8BA65DF6-98F9-4A12-9D01-F149EA6A8BEE}" destId="{ECAE533D-2959-4C59-86AD-5E4B0C906EE5}" srcOrd="0" destOrd="0" presId="urn:microsoft.com/office/officeart/2009/layout/CirclePictureHierarchy"/>
    <dgm:cxn modelId="{167D00C9-FD36-4A52-BB0B-1D318CE38D9C}" type="presParOf" srcId="{8BA65DF6-98F9-4A12-9D01-F149EA6A8BEE}" destId="{FE25FCA7-7587-42E3-932F-B84D38A1E611}" srcOrd="1" destOrd="0" presId="urn:microsoft.com/office/officeart/2009/layout/CirclePictureHierarchy"/>
    <dgm:cxn modelId="{4CFB12A7-A84B-4377-B90B-577FC7F24B49}" type="presParOf" srcId="{FE25FCA7-7587-42E3-932F-B84D38A1E611}" destId="{6BE858BE-D372-4A6E-A824-3B62A2CE51D9}" srcOrd="0" destOrd="0" presId="urn:microsoft.com/office/officeart/2009/layout/CirclePictureHierarchy"/>
    <dgm:cxn modelId="{76B57A74-F1EE-4586-AF00-2E34203C5206}" type="presParOf" srcId="{6BE858BE-D372-4A6E-A824-3B62A2CE51D9}" destId="{57CDE482-9592-4032-825C-1DDABD30E7A7}" srcOrd="0" destOrd="0" presId="urn:microsoft.com/office/officeart/2009/layout/CirclePictureHierarchy"/>
    <dgm:cxn modelId="{002DC789-C3A5-4477-BA1E-D01D341572E4}" type="presParOf" srcId="{6BE858BE-D372-4A6E-A824-3B62A2CE51D9}" destId="{060543C8-3705-4F92-A2E2-FAAA481F9308}" srcOrd="1" destOrd="0" presId="urn:microsoft.com/office/officeart/2009/layout/CirclePictureHierarchy"/>
    <dgm:cxn modelId="{1FBD8C91-C051-4F1F-A960-3AA45F023F43}" type="presParOf" srcId="{FE25FCA7-7587-42E3-932F-B84D38A1E611}" destId="{7AA66F86-D932-4658-A414-0C8563C3B97D}" srcOrd="1" destOrd="0" presId="urn:microsoft.com/office/officeart/2009/layout/CirclePictureHierarchy"/>
    <dgm:cxn modelId="{880623C1-DF74-4DDB-A640-6E153EE1B220}" type="presParOf" srcId="{7AA66F86-D932-4658-A414-0C8563C3B97D}" destId="{E786466B-C7BB-4760-821C-F63EEBCB56BE}" srcOrd="0" destOrd="0" presId="urn:microsoft.com/office/officeart/2009/layout/CirclePictureHierarchy"/>
    <dgm:cxn modelId="{721111E4-332C-4E8F-A463-74D5E48F2947}" type="presParOf" srcId="{7AA66F86-D932-4658-A414-0C8563C3B97D}" destId="{D4AE6593-C952-4152-8537-AB328B6FA863}" srcOrd="1" destOrd="0" presId="urn:microsoft.com/office/officeart/2009/layout/CirclePictureHierarchy"/>
    <dgm:cxn modelId="{DDA9C15A-8902-4E44-B163-BA20A9862DD0}" type="presParOf" srcId="{D4AE6593-C952-4152-8537-AB328B6FA863}" destId="{E076F92E-8768-4B77-974F-935D747BA56C}" srcOrd="0" destOrd="0" presId="urn:microsoft.com/office/officeart/2009/layout/CirclePictureHierarchy"/>
    <dgm:cxn modelId="{53EC1A40-495D-4894-B7E5-ACFF3427B9C0}" type="presParOf" srcId="{E076F92E-8768-4B77-974F-935D747BA56C}" destId="{F619059F-D3CD-4AA7-97D9-0F189F846E3E}" srcOrd="0" destOrd="0" presId="urn:microsoft.com/office/officeart/2009/layout/CirclePictureHierarchy"/>
    <dgm:cxn modelId="{86E3B190-1EBF-45D9-8D12-D727A26ADBBF}" type="presParOf" srcId="{E076F92E-8768-4B77-974F-935D747BA56C}" destId="{3C64E244-6A80-4547-88E2-F40A339DFB9B}" srcOrd="1" destOrd="0" presId="urn:microsoft.com/office/officeart/2009/layout/CirclePictureHierarchy"/>
    <dgm:cxn modelId="{0AA804F5-52DC-4916-8E80-C25883F8BD64}" type="presParOf" srcId="{D4AE6593-C952-4152-8537-AB328B6FA863}" destId="{6AD3F35E-8F0E-47F1-9D10-E35DDDD35EBB}" srcOrd="1" destOrd="0" presId="urn:microsoft.com/office/officeart/2009/layout/CirclePicture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93F0290-34C2-49F9-B221-3452E5B734D5}" type="doc">
      <dgm:prSet loTypeId="urn:microsoft.com/office/officeart/2005/8/layout/cycle6" loCatId="relationship" qsTypeId="urn:microsoft.com/office/officeart/2005/8/quickstyle/simple1" qsCatId="simple" csTypeId="urn:microsoft.com/office/officeart/2005/8/colors/colorful4" csCatId="colorful" phldr="1"/>
      <dgm:spPr/>
      <dgm:t>
        <a:bodyPr/>
        <a:lstStyle/>
        <a:p>
          <a:endParaRPr lang="en-US"/>
        </a:p>
      </dgm:t>
    </dgm:pt>
    <dgm:pt modelId="{2798D064-DE0F-4D33-B368-21352B032682}">
      <dgm:prSet phldrT="[Text]"/>
      <dgm:spPr/>
      <dgm:t>
        <a:bodyPr/>
        <a:lstStyle/>
        <a:p>
          <a:r>
            <a:rPr lang="en-US" dirty="0" smtClean="0"/>
            <a:t>STFC</a:t>
          </a:r>
          <a:endParaRPr lang="en-US" dirty="0"/>
        </a:p>
      </dgm:t>
    </dgm:pt>
    <dgm:pt modelId="{E72178C1-594E-4354-B375-F29ADE27B665}" type="parTrans" cxnId="{E92D96AB-1DD9-4670-8DEE-0A344D87CDCC}">
      <dgm:prSet/>
      <dgm:spPr/>
      <dgm:t>
        <a:bodyPr/>
        <a:lstStyle/>
        <a:p>
          <a:endParaRPr lang="en-US"/>
        </a:p>
      </dgm:t>
    </dgm:pt>
    <dgm:pt modelId="{54AAF65D-C4FB-43CF-87DF-20403AAED67B}" type="sibTrans" cxnId="{E92D96AB-1DD9-4670-8DEE-0A344D87CDCC}">
      <dgm:prSet/>
      <dgm:spPr/>
      <dgm:t>
        <a:bodyPr/>
        <a:lstStyle/>
        <a:p>
          <a:endParaRPr lang="en-US"/>
        </a:p>
      </dgm:t>
    </dgm:pt>
    <dgm:pt modelId="{EF72B0BF-5961-4BA5-992F-4C97FB881B3B}">
      <dgm:prSet phldrT="[Text]"/>
      <dgm:spPr/>
      <dgm:t>
        <a:bodyPr/>
        <a:lstStyle/>
        <a:p>
          <a:r>
            <a:rPr lang="en-US" dirty="0" smtClean="0"/>
            <a:t>GRNET</a:t>
          </a:r>
          <a:endParaRPr lang="en-US" dirty="0"/>
        </a:p>
      </dgm:t>
    </dgm:pt>
    <dgm:pt modelId="{D3E3CFF8-BA87-4DFA-B7D0-99D0085C158E}" type="parTrans" cxnId="{975A08A4-9650-46DD-AE92-005F3AEF5788}">
      <dgm:prSet/>
      <dgm:spPr/>
      <dgm:t>
        <a:bodyPr/>
        <a:lstStyle/>
        <a:p>
          <a:endParaRPr lang="en-US"/>
        </a:p>
      </dgm:t>
    </dgm:pt>
    <dgm:pt modelId="{A78E3050-F973-4990-B50B-F5B824CE9A23}" type="sibTrans" cxnId="{975A08A4-9650-46DD-AE92-005F3AEF5788}">
      <dgm:prSet/>
      <dgm:spPr/>
      <dgm:t>
        <a:bodyPr/>
        <a:lstStyle/>
        <a:p>
          <a:endParaRPr lang="en-US"/>
        </a:p>
      </dgm:t>
    </dgm:pt>
    <dgm:pt modelId="{D5F5A781-72E8-4F1D-9CAC-CEC6D0C77F1B}">
      <dgm:prSet phldrT="[Text]"/>
      <dgm:spPr/>
      <dgm:t>
        <a:bodyPr/>
        <a:lstStyle/>
        <a:p>
          <a:r>
            <a:rPr lang="en-US" dirty="0" smtClean="0"/>
            <a:t>Nikhef</a:t>
          </a:r>
          <a:endParaRPr lang="en-US" dirty="0"/>
        </a:p>
      </dgm:t>
    </dgm:pt>
    <dgm:pt modelId="{170F08FB-121C-48BD-840D-960B165462F5}" type="parTrans" cxnId="{0EA66792-9123-430C-9D3E-367BC8290F8E}">
      <dgm:prSet/>
      <dgm:spPr/>
      <dgm:t>
        <a:bodyPr/>
        <a:lstStyle/>
        <a:p>
          <a:endParaRPr lang="en-US"/>
        </a:p>
      </dgm:t>
    </dgm:pt>
    <dgm:pt modelId="{415426FD-BFE5-44E1-8E4C-94164502DC50}" type="sibTrans" cxnId="{0EA66792-9123-430C-9D3E-367BC8290F8E}">
      <dgm:prSet/>
      <dgm:spPr/>
      <dgm:t>
        <a:bodyPr/>
        <a:lstStyle/>
        <a:p>
          <a:endParaRPr lang="en-US"/>
        </a:p>
      </dgm:t>
    </dgm:pt>
    <dgm:pt modelId="{06D79FEB-0177-4583-9F2B-1067802206E5}" type="pres">
      <dgm:prSet presAssocID="{693F0290-34C2-49F9-B221-3452E5B734D5}" presName="cycle" presStyleCnt="0">
        <dgm:presLayoutVars>
          <dgm:dir/>
          <dgm:resizeHandles val="exact"/>
        </dgm:presLayoutVars>
      </dgm:prSet>
      <dgm:spPr/>
      <dgm:t>
        <a:bodyPr/>
        <a:lstStyle/>
        <a:p>
          <a:endParaRPr lang="en-US"/>
        </a:p>
      </dgm:t>
    </dgm:pt>
    <dgm:pt modelId="{614BE3F5-9538-47E3-833E-4CA93BC90B2A}" type="pres">
      <dgm:prSet presAssocID="{2798D064-DE0F-4D33-B368-21352B032682}" presName="node" presStyleLbl="node1" presStyleIdx="0" presStyleCnt="3">
        <dgm:presLayoutVars>
          <dgm:bulletEnabled val="1"/>
        </dgm:presLayoutVars>
      </dgm:prSet>
      <dgm:spPr/>
      <dgm:t>
        <a:bodyPr/>
        <a:lstStyle/>
        <a:p>
          <a:endParaRPr lang="en-US"/>
        </a:p>
      </dgm:t>
    </dgm:pt>
    <dgm:pt modelId="{1425B877-B923-4097-B8C3-2A9B47B1FC2C}" type="pres">
      <dgm:prSet presAssocID="{2798D064-DE0F-4D33-B368-21352B032682}" presName="spNode" presStyleCnt="0"/>
      <dgm:spPr/>
    </dgm:pt>
    <dgm:pt modelId="{0B8EACBB-8CA9-444D-9086-FA4B617FBE48}" type="pres">
      <dgm:prSet presAssocID="{54AAF65D-C4FB-43CF-87DF-20403AAED67B}" presName="sibTrans" presStyleLbl="sibTrans1D1" presStyleIdx="0" presStyleCnt="3"/>
      <dgm:spPr/>
      <dgm:t>
        <a:bodyPr/>
        <a:lstStyle/>
        <a:p>
          <a:endParaRPr lang="en-US"/>
        </a:p>
      </dgm:t>
    </dgm:pt>
    <dgm:pt modelId="{2C60587E-F907-4A1F-880D-376CE71B3AB5}" type="pres">
      <dgm:prSet presAssocID="{EF72B0BF-5961-4BA5-992F-4C97FB881B3B}" presName="node" presStyleLbl="node1" presStyleIdx="1" presStyleCnt="3">
        <dgm:presLayoutVars>
          <dgm:bulletEnabled val="1"/>
        </dgm:presLayoutVars>
      </dgm:prSet>
      <dgm:spPr/>
      <dgm:t>
        <a:bodyPr/>
        <a:lstStyle/>
        <a:p>
          <a:endParaRPr lang="en-US"/>
        </a:p>
      </dgm:t>
    </dgm:pt>
    <dgm:pt modelId="{0F8A2ADD-AB6D-4310-B55B-68BCF3E93B86}" type="pres">
      <dgm:prSet presAssocID="{EF72B0BF-5961-4BA5-992F-4C97FB881B3B}" presName="spNode" presStyleCnt="0"/>
      <dgm:spPr/>
    </dgm:pt>
    <dgm:pt modelId="{35EEB9E1-A6C1-46EA-810B-3546BE5C1B24}" type="pres">
      <dgm:prSet presAssocID="{A78E3050-F973-4990-B50B-F5B824CE9A23}" presName="sibTrans" presStyleLbl="sibTrans1D1" presStyleIdx="1" presStyleCnt="3"/>
      <dgm:spPr/>
      <dgm:t>
        <a:bodyPr/>
        <a:lstStyle/>
        <a:p>
          <a:endParaRPr lang="en-US"/>
        </a:p>
      </dgm:t>
    </dgm:pt>
    <dgm:pt modelId="{558FDC3D-E3F9-47B4-A21C-12FB2394924A}" type="pres">
      <dgm:prSet presAssocID="{D5F5A781-72E8-4F1D-9CAC-CEC6D0C77F1B}" presName="node" presStyleLbl="node1" presStyleIdx="2" presStyleCnt="3">
        <dgm:presLayoutVars>
          <dgm:bulletEnabled val="1"/>
        </dgm:presLayoutVars>
      </dgm:prSet>
      <dgm:spPr/>
      <dgm:t>
        <a:bodyPr/>
        <a:lstStyle/>
        <a:p>
          <a:endParaRPr lang="en-US"/>
        </a:p>
      </dgm:t>
    </dgm:pt>
    <dgm:pt modelId="{8B6D08AC-2251-4968-B101-DFE9007D60E4}" type="pres">
      <dgm:prSet presAssocID="{D5F5A781-72E8-4F1D-9CAC-CEC6D0C77F1B}" presName="spNode" presStyleCnt="0"/>
      <dgm:spPr/>
    </dgm:pt>
    <dgm:pt modelId="{20B826B6-E233-4950-A407-26E768120E4E}" type="pres">
      <dgm:prSet presAssocID="{415426FD-BFE5-44E1-8E4C-94164502DC50}" presName="sibTrans" presStyleLbl="sibTrans1D1" presStyleIdx="2" presStyleCnt="3"/>
      <dgm:spPr/>
      <dgm:t>
        <a:bodyPr/>
        <a:lstStyle/>
        <a:p>
          <a:endParaRPr lang="en-US"/>
        </a:p>
      </dgm:t>
    </dgm:pt>
  </dgm:ptLst>
  <dgm:cxnLst>
    <dgm:cxn modelId="{FD7B429F-93DE-4733-9AC4-7AEADB24BCDF}" type="presOf" srcId="{D5F5A781-72E8-4F1D-9CAC-CEC6D0C77F1B}" destId="{558FDC3D-E3F9-47B4-A21C-12FB2394924A}" srcOrd="0" destOrd="0" presId="urn:microsoft.com/office/officeart/2005/8/layout/cycle6"/>
    <dgm:cxn modelId="{EEE27E08-4956-4475-BE5A-B494238E03FA}" type="presOf" srcId="{2798D064-DE0F-4D33-B368-21352B032682}" destId="{614BE3F5-9538-47E3-833E-4CA93BC90B2A}" srcOrd="0" destOrd="0" presId="urn:microsoft.com/office/officeart/2005/8/layout/cycle6"/>
    <dgm:cxn modelId="{CD7F46A1-BFEA-487F-AF65-95A45146BA2D}" type="presOf" srcId="{A78E3050-F973-4990-B50B-F5B824CE9A23}" destId="{35EEB9E1-A6C1-46EA-810B-3546BE5C1B24}" srcOrd="0" destOrd="0" presId="urn:microsoft.com/office/officeart/2005/8/layout/cycle6"/>
    <dgm:cxn modelId="{CEF0E326-5684-4568-8704-B5399C2B8A51}" type="presOf" srcId="{54AAF65D-C4FB-43CF-87DF-20403AAED67B}" destId="{0B8EACBB-8CA9-444D-9086-FA4B617FBE48}" srcOrd="0" destOrd="0" presId="urn:microsoft.com/office/officeart/2005/8/layout/cycle6"/>
    <dgm:cxn modelId="{0EA66792-9123-430C-9D3E-367BC8290F8E}" srcId="{693F0290-34C2-49F9-B221-3452E5B734D5}" destId="{D5F5A781-72E8-4F1D-9CAC-CEC6D0C77F1B}" srcOrd="2" destOrd="0" parTransId="{170F08FB-121C-48BD-840D-960B165462F5}" sibTransId="{415426FD-BFE5-44E1-8E4C-94164502DC50}"/>
    <dgm:cxn modelId="{9046CD41-1E07-4F80-8360-D1F6D7581187}" type="presOf" srcId="{EF72B0BF-5961-4BA5-992F-4C97FB881B3B}" destId="{2C60587E-F907-4A1F-880D-376CE71B3AB5}" srcOrd="0" destOrd="0" presId="urn:microsoft.com/office/officeart/2005/8/layout/cycle6"/>
    <dgm:cxn modelId="{975A08A4-9650-46DD-AE92-005F3AEF5788}" srcId="{693F0290-34C2-49F9-B221-3452E5B734D5}" destId="{EF72B0BF-5961-4BA5-992F-4C97FB881B3B}" srcOrd="1" destOrd="0" parTransId="{D3E3CFF8-BA87-4DFA-B7D0-99D0085C158E}" sibTransId="{A78E3050-F973-4990-B50B-F5B824CE9A23}"/>
    <dgm:cxn modelId="{E92D96AB-1DD9-4670-8DEE-0A344D87CDCC}" srcId="{693F0290-34C2-49F9-B221-3452E5B734D5}" destId="{2798D064-DE0F-4D33-B368-21352B032682}" srcOrd="0" destOrd="0" parTransId="{E72178C1-594E-4354-B375-F29ADE27B665}" sibTransId="{54AAF65D-C4FB-43CF-87DF-20403AAED67B}"/>
    <dgm:cxn modelId="{9E7BFF74-1145-4596-AECE-8A0F2C155F32}" type="presOf" srcId="{693F0290-34C2-49F9-B221-3452E5B734D5}" destId="{06D79FEB-0177-4583-9F2B-1067802206E5}" srcOrd="0" destOrd="0" presId="urn:microsoft.com/office/officeart/2005/8/layout/cycle6"/>
    <dgm:cxn modelId="{DDAB4694-590A-4EBF-B7FD-DC6478B8E64D}" type="presOf" srcId="{415426FD-BFE5-44E1-8E4C-94164502DC50}" destId="{20B826B6-E233-4950-A407-26E768120E4E}" srcOrd="0" destOrd="0" presId="urn:microsoft.com/office/officeart/2005/8/layout/cycle6"/>
    <dgm:cxn modelId="{18D62240-560C-4436-BFE7-FF011EC38FB6}" type="presParOf" srcId="{06D79FEB-0177-4583-9F2B-1067802206E5}" destId="{614BE3F5-9538-47E3-833E-4CA93BC90B2A}" srcOrd="0" destOrd="0" presId="urn:microsoft.com/office/officeart/2005/8/layout/cycle6"/>
    <dgm:cxn modelId="{E70170C3-9849-4617-ACEE-B084A127A0A0}" type="presParOf" srcId="{06D79FEB-0177-4583-9F2B-1067802206E5}" destId="{1425B877-B923-4097-B8C3-2A9B47B1FC2C}" srcOrd="1" destOrd="0" presId="urn:microsoft.com/office/officeart/2005/8/layout/cycle6"/>
    <dgm:cxn modelId="{38C761FC-FAFA-4648-966D-3A3F593C7FF3}" type="presParOf" srcId="{06D79FEB-0177-4583-9F2B-1067802206E5}" destId="{0B8EACBB-8CA9-444D-9086-FA4B617FBE48}" srcOrd="2" destOrd="0" presId="urn:microsoft.com/office/officeart/2005/8/layout/cycle6"/>
    <dgm:cxn modelId="{41C581D1-2B94-486C-AC20-2D6AC789114B}" type="presParOf" srcId="{06D79FEB-0177-4583-9F2B-1067802206E5}" destId="{2C60587E-F907-4A1F-880D-376CE71B3AB5}" srcOrd="3" destOrd="0" presId="urn:microsoft.com/office/officeart/2005/8/layout/cycle6"/>
    <dgm:cxn modelId="{DF9F4D99-7317-433F-9BF6-66338265EEA4}" type="presParOf" srcId="{06D79FEB-0177-4583-9F2B-1067802206E5}" destId="{0F8A2ADD-AB6D-4310-B55B-68BCF3E93B86}" srcOrd="4" destOrd="0" presId="urn:microsoft.com/office/officeart/2005/8/layout/cycle6"/>
    <dgm:cxn modelId="{80C8DE4E-5C9A-4AEC-A106-7FA438800352}" type="presParOf" srcId="{06D79FEB-0177-4583-9F2B-1067802206E5}" destId="{35EEB9E1-A6C1-46EA-810B-3546BE5C1B24}" srcOrd="5" destOrd="0" presId="urn:microsoft.com/office/officeart/2005/8/layout/cycle6"/>
    <dgm:cxn modelId="{5C2F9CD6-9034-479C-8D25-F4DCD67D571C}" type="presParOf" srcId="{06D79FEB-0177-4583-9F2B-1067802206E5}" destId="{558FDC3D-E3F9-47B4-A21C-12FB2394924A}" srcOrd="6" destOrd="0" presId="urn:microsoft.com/office/officeart/2005/8/layout/cycle6"/>
    <dgm:cxn modelId="{17469F3A-AE56-4B33-B759-FE5D785753D3}" type="presParOf" srcId="{06D79FEB-0177-4583-9F2B-1067802206E5}" destId="{8B6D08AC-2251-4968-B101-DFE9007D60E4}" srcOrd="7" destOrd="0" presId="urn:microsoft.com/office/officeart/2005/8/layout/cycle6"/>
    <dgm:cxn modelId="{0832656D-D9C1-4066-BD5F-A55D4FB77DD5}" type="presParOf" srcId="{06D79FEB-0177-4583-9F2B-1067802206E5}" destId="{20B826B6-E233-4950-A407-26E768120E4E}" srcOrd="8" destOrd="0" presId="urn:microsoft.com/office/officeart/2005/8/layout/cycle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A08938-D8FF-458A-9D50-AB3E5C4AD190}">
      <dsp:nvSpPr>
        <dsp:cNvPr id="0" name=""/>
        <dsp:cNvSpPr/>
      </dsp:nvSpPr>
      <dsp:spPr>
        <a:xfrm>
          <a:off x="0" y="271674"/>
          <a:ext cx="10909300" cy="98280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Require that a security incident response capability exists with sufficient authority </a:t>
          </a:r>
          <a:br>
            <a:rPr lang="en-US" sz="2000" kern="1200" dirty="0" smtClean="0">
              <a:solidFill>
                <a:srgbClr val="0C3959"/>
              </a:solidFill>
            </a:rPr>
          </a:br>
          <a:r>
            <a:rPr lang="en-US" sz="2000" kern="1200" dirty="0" smtClean="0">
              <a:solidFill>
                <a:srgbClr val="0C3959"/>
              </a:solidFill>
            </a:rPr>
            <a:t>to mitigate, contain the spread of, and remediate the effects of an incident.</a:t>
          </a:r>
          <a:endParaRPr lang="en-US" sz="2000" kern="1200" dirty="0">
            <a:solidFill>
              <a:srgbClr val="0C3959"/>
            </a:solidFill>
          </a:endParaRPr>
        </a:p>
      </dsp:txBody>
      <dsp:txXfrm>
        <a:off x="0" y="271674"/>
        <a:ext cx="10909300" cy="982800"/>
      </dsp:txXfrm>
    </dsp:sp>
    <dsp:sp modelId="{8C603398-9770-45C5-90C1-F6D72FB2ECB4}">
      <dsp:nvSpPr>
        <dsp:cNvPr id="0" name=""/>
        <dsp:cNvSpPr/>
      </dsp:nvSpPr>
      <dsp:spPr>
        <a:xfrm>
          <a:off x="545465" y="79794"/>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Operational Security</a:t>
          </a:r>
          <a:endParaRPr lang="en-US" sz="2400" b="0" kern="1200" dirty="0"/>
        </a:p>
      </dsp:txBody>
      <dsp:txXfrm>
        <a:off x="564199" y="98528"/>
        <a:ext cx="7599042" cy="346292"/>
      </dsp:txXfrm>
    </dsp:sp>
    <dsp:sp modelId="{80A40C49-A20F-4BEF-A060-582C9B373774}">
      <dsp:nvSpPr>
        <dsp:cNvPr id="0" name=""/>
        <dsp:cNvSpPr/>
      </dsp:nvSpPr>
      <dsp:spPr>
        <a:xfrm>
          <a:off x="0" y="1516555"/>
          <a:ext cx="10909300" cy="13513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Assure confidentiality of information exchanged</a:t>
          </a:r>
        </a:p>
        <a:p>
          <a:pPr marL="228600" lvl="1" indent="-228600" algn="l" defTabSz="889000">
            <a:lnSpc>
              <a:spcPct val="90000"/>
            </a:lnSpc>
            <a:spcBef>
              <a:spcPct val="0"/>
            </a:spcBef>
            <a:spcAft>
              <a:spcPct val="15000"/>
            </a:spcAft>
            <a:buChar char="••"/>
          </a:pPr>
          <a:r>
            <a:rPr lang="en-US" sz="2000" kern="1200" dirty="0" smtClean="0">
              <a:solidFill>
                <a:srgbClr val="0C3959"/>
              </a:solidFill>
            </a:rPr>
            <a:t>Identify trusted contacts</a:t>
          </a:r>
        </a:p>
        <a:p>
          <a:pPr marL="228600" lvl="1" indent="-228600" algn="l" defTabSz="889000">
            <a:lnSpc>
              <a:spcPct val="90000"/>
            </a:lnSpc>
            <a:spcBef>
              <a:spcPct val="0"/>
            </a:spcBef>
            <a:spcAft>
              <a:spcPct val="15000"/>
            </a:spcAft>
            <a:buChar char="••"/>
          </a:pPr>
          <a:r>
            <a:rPr lang="en-US" sz="2000" kern="1200" dirty="0" smtClean="0">
              <a:solidFill>
                <a:srgbClr val="0C3959"/>
              </a:solidFill>
            </a:rPr>
            <a:t>Guarantee a response during collaboration</a:t>
          </a:r>
        </a:p>
      </dsp:txBody>
      <dsp:txXfrm>
        <a:off x="0" y="1516555"/>
        <a:ext cx="10909300" cy="1351350"/>
      </dsp:txXfrm>
    </dsp:sp>
    <dsp:sp modelId="{FC6C048F-68DC-424B-90BF-C53916BDBEBD}">
      <dsp:nvSpPr>
        <dsp:cNvPr id="0" name=""/>
        <dsp:cNvSpPr/>
      </dsp:nvSpPr>
      <dsp:spPr>
        <a:xfrm>
          <a:off x="545465" y="132467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Incident Response</a:t>
          </a:r>
        </a:p>
      </dsp:txBody>
      <dsp:txXfrm>
        <a:off x="564199" y="1343409"/>
        <a:ext cx="7599042" cy="346292"/>
      </dsp:txXfrm>
    </dsp:sp>
    <dsp:sp modelId="{10D048A1-E80C-4682-BB33-E3EDDF728920}">
      <dsp:nvSpPr>
        <dsp:cNvPr id="0" name=""/>
        <dsp:cNvSpPr/>
      </dsp:nvSpPr>
      <dsp:spPr>
        <a:xfrm>
          <a:off x="0" y="3129985"/>
          <a:ext cx="10909300" cy="10237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Improve the usefulness of logs</a:t>
          </a:r>
          <a:endParaRPr lang="en-US" sz="2000" kern="1200" dirty="0">
            <a:solidFill>
              <a:srgbClr val="0C3959"/>
            </a:solidFill>
          </a:endParaRPr>
        </a:p>
        <a:p>
          <a:pPr marL="228600" lvl="1" indent="-228600" algn="l" defTabSz="889000">
            <a:lnSpc>
              <a:spcPct val="90000"/>
            </a:lnSpc>
            <a:spcBef>
              <a:spcPct val="0"/>
            </a:spcBef>
            <a:spcAft>
              <a:spcPct val="15000"/>
            </a:spcAft>
            <a:buChar char="••"/>
          </a:pPr>
          <a:r>
            <a:rPr lang="en-US" sz="2000" kern="1200" dirty="0" smtClean="0">
              <a:solidFill>
                <a:srgbClr val="0C3959"/>
              </a:solidFill>
            </a:rPr>
            <a:t>Ensure logs are kept in accordance with policy</a:t>
          </a:r>
          <a:endParaRPr lang="en-US" sz="2000" kern="1200" dirty="0">
            <a:solidFill>
              <a:srgbClr val="0C3959"/>
            </a:solidFill>
          </a:endParaRPr>
        </a:p>
      </dsp:txBody>
      <dsp:txXfrm>
        <a:off x="0" y="3129985"/>
        <a:ext cx="10909300" cy="1023750"/>
      </dsp:txXfrm>
    </dsp:sp>
    <dsp:sp modelId="{BCAD7431-7638-4E1B-9277-EE71978CDEF4}">
      <dsp:nvSpPr>
        <dsp:cNvPr id="0" name=""/>
        <dsp:cNvSpPr/>
      </dsp:nvSpPr>
      <dsp:spPr>
        <a:xfrm>
          <a:off x="545465" y="293810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Traceability</a:t>
          </a:r>
          <a:endParaRPr lang="en-US" sz="2400" b="0" kern="1200" dirty="0"/>
        </a:p>
      </dsp:txBody>
      <dsp:txXfrm>
        <a:off x="564199" y="2956839"/>
        <a:ext cx="7599042" cy="346292"/>
      </dsp:txXfrm>
    </dsp:sp>
    <dsp:sp modelId="{DC20D490-1B61-457F-8904-69F02509FB16}">
      <dsp:nvSpPr>
        <dsp:cNvPr id="0" name=""/>
        <dsp:cNvSpPr/>
      </dsp:nvSpPr>
      <dsp:spPr>
        <a:xfrm>
          <a:off x="0" y="4415815"/>
          <a:ext cx="10909300" cy="696150"/>
        </a:xfrm>
        <a:prstGeom prst="rect">
          <a:avLst/>
        </a:prstGeom>
        <a:solidFill>
          <a:schemeClr val="lt1">
            <a:alpha val="90000"/>
            <a:hueOff val="0"/>
            <a:satOff val="0"/>
            <a:lumOff val="0"/>
            <a:alphaOff val="0"/>
          </a:schemeClr>
        </a:solidFill>
        <a:ln w="12700" cap="flat" cmpd="sng" algn="ctr">
          <a:solidFill>
            <a:srgbClr val="F57A1E"/>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46683" tIns="270764" rIns="846683" bIns="142240" numCol="1" spcCol="1270" anchor="t" anchorCtr="0">
          <a:noAutofit/>
        </a:bodyPr>
        <a:lstStyle/>
        <a:p>
          <a:pPr marL="228600" lvl="1" indent="-228600" algn="l" defTabSz="889000">
            <a:lnSpc>
              <a:spcPct val="90000"/>
            </a:lnSpc>
            <a:spcBef>
              <a:spcPct val="0"/>
            </a:spcBef>
            <a:spcAft>
              <a:spcPct val="15000"/>
            </a:spcAft>
            <a:buChar char="••"/>
          </a:pPr>
          <a:r>
            <a:rPr lang="en-US" sz="2000" kern="1200" dirty="0" smtClean="0">
              <a:solidFill>
                <a:srgbClr val="0C3959"/>
              </a:solidFill>
            </a:rPr>
            <a:t>Confirm that end users are aware of an appropriate AUP</a:t>
          </a:r>
          <a:endParaRPr lang="en-US" sz="2000" kern="1200" dirty="0">
            <a:solidFill>
              <a:srgbClr val="0C3959"/>
            </a:solidFill>
          </a:endParaRPr>
        </a:p>
      </dsp:txBody>
      <dsp:txXfrm>
        <a:off x="0" y="4415815"/>
        <a:ext cx="10909300" cy="696150"/>
      </dsp:txXfrm>
    </dsp:sp>
    <dsp:sp modelId="{1B87F387-8ABC-4BBE-852E-A125C4F331D1}">
      <dsp:nvSpPr>
        <dsp:cNvPr id="0" name=""/>
        <dsp:cNvSpPr/>
      </dsp:nvSpPr>
      <dsp:spPr>
        <a:xfrm>
          <a:off x="545465" y="4223935"/>
          <a:ext cx="7636510" cy="383760"/>
        </a:xfrm>
        <a:prstGeom prst="roundRect">
          <a:avLst/>
        </a:prstGeom>
        <a:solidFill>
          <a:srgbClr val="0C3959"/>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642" tIns="0" rIns="288642" bIns="0" numCol="1" spcCol="1270" anchor="ctr" anchorCtr="0">
          <a:noAutofit/>
        </a:bodyPr>
        <a:lstStyle/>
        <a:p>
          <a:pPr lvl="0" algn="l" defTabSz="1066800">
            <a:lnSpc>
              <a:spcPct val="90000"/>
            </a:lnSpc>
            <a:spcBef>
              <a:spcPct val="0"/>
            </a:spcBef>
            <a:spcAft>
              <a:spcPct val="35000"/>
            </a:spcAft>
          </a:pPr>
          <a:r>
            <a:rPr lang="en-US" sz="2400" b="0" kern="1200" dirty="0" smtClean="0"/>
            <a:t>Participant Responsibilities</a:t>
          </a:r>
          <a:endParaRPr lang="en-US" sz="2400" b="0" kern="1200" dirty="0"/>
        </a:p>
      </dsp:txBody>
      <dsp:txXfrm>
        <a:off x="564199" y="4242669"/>
        <a:ext cx="7599042" cy="34629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86466B-C7BB-4760-821C-F63EEBCB56BE}">
      <dsp:nvSpPr>
        <dsp:cNvPr id="0" name=""/>
        <dsp:cNvSpPr/>
      </dsp:nvSpPr>
      <dsp:spPr>
        <a:xfrm>
          <a:off x="1046814" y="3137419"/>
          <a:ext cx="91440" cy="420129"/>
        </a:xfrm>
        <a:custGeom>
          <a:avLst/>
          <a:gdLst/>
          <a:ahLst/>
          <a:cxnLst/>
          <a:rect l="0" t="0" r="0" b="0"/>
          <a:pathLst>
            <a:path>
              <a:moveTo>
                <a:pt x="45720" y="0"/>
              </a:moveTo>
              <a:lnTo>
                <a:pt x="45720" y="420129"/>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CAE533D-2959-4C59-86AD-5E4B0C906EE5}">
      <dsp:nvSpPr>
        <dsp:cNvPr id="0" name=""/>
        <dsp:cNvSpPr/>
      </dsp:nvSpPr>
      <dsp:spPr>
        <a:xfrm>
          <a:off x="1046814" y="1383544"/>
          <a:ext cx="91440" cy="420129"/>
        </a:xfrm>
        <a:custGeom>
          <a:avLst/>
          <a:gdLst/>
          <a:ahLst/>
          <a:cxnLst/>
          <a:rect l="0" t="0" r="0" b="0"/>
          <a:pathLst>
            <a:path>
              <a:moveTo>
                <a:pt x="45720" y="0"/>
              </a:moveTo>
              <a:lnTo>
                <a:pt x="45720" y="42012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6EEFAB6-1401-4F53-BFC9-02A2FC5B882A}">
      <dsp:nvSpPr>
        <dsp:cNvPr id="0" name=""/>
        <dsp:cNvSpPr/>
      </dsp:nvSpPr>
      <dsp:spPr>
        <a:xfrm>
          <a:off x="425661" y="49799"/>
          <a:ext cx="1333745" cy="13337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F2B5AE-775E-4821-9406-B6A485DF6971}">
      <dsp:nvSpPr>
        <dsp:cNvPr id="0" name=""/>
        <dsp:cNvSpPr/>
      </dsp:nvSpPr>
      <dsp:spPr>
        <a:xfrm>
          <a:off x="1750514" y="46464"/>
          <a:ext cx="2018403" cy="133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960" tIns="64770" rIns="0" bIns="64770" numCol="1" spcCol="1270" anchor="ctr" anchorCtr="0">
          <a:noAutofit/>
        </a:bodyPr>
        <a:lstStyle/>
        <a:p>
          <a:pPr lvl="0" algn="l" defTabSz="755650">
            <a:lnSpc>
              <a:spcPct val="90000"/>
            </a:lnSpc>
            <a:spcBef>
              <a:spcPct val="0"/>
            </a:spcBef>
            <a:spcAft>
              <a:spcPct val="35000"/>
            </a:spcAft>
          </a:pPr>
          <a:r>
            <a:rPr lang="en-US" sz="1700" kern="1200" dirty="0" smtClean="0"/>
            <a:t>Governance Board</a:t>
          </a:r>
          <a:endParaRPr lang="en-US" sz="1700" kern="1200" dirty="0"/>
        </a:p>
      </dsp:txBody>
      <dsp:txXfrm>
        <a:off x="1750514" y="46464"/>
        <a:ext cx="2018403" cy="1333745"/>
      </dsp:txXfrm>
    </dsp:sp>
    <dsp:sp modelId="{57CDE482-9592-4032-825C-1DDABD30E7A7}">
      <dsp:nvSpPr>
        <dsp:cNvPr id="0" name=""/>
        <dsp:cNvSpPr/>
      </dsp:nvSpPr>
      <dsp:spPr>
        <a:xfrm>
          <a:off x="425661" y="1803674"/>
          <a:ext cx="1333745" cy="13337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60543C8-3705-4F92-A2E2-FAAA481F9308}">
      <dsp:nvSpPr>
        <dsp:cNvPr id="0" name=""/>
        <dsp:cNvSpPr/>
      </dsp:nvSpPr>
      <dsp:spPr>
        <a:xfrm>
          <a:off x="1750514" y="1800340"/>
          <a:ext cx="2018403" cy="133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960" tIns="64770" rIns="0" bIns="64770" numCol="1" spcCol="1270" anchor="ctr" anchorCtr="0">
          <a:noAutofit/>
        </a:bodyPr>
        <a:lstStyle/>
        <a:p>
          <a:pPr lvl="0" algn="l" defTabSz="755650">
            <a:lnSpc>
              <a:spcPct val="90000"/>
            </a:lnSpc>
            <a:spcBef>
              <a:spcPct val="0"/>
            </a:spcBef>
            <a:spcAft>
              <a:spcPct val="35000"/>
            </a:spcAft>
          </a:pPr>
          <a:r>
            <a:rPr lang="en-US" sz="1700" kern="1200" dirty="0" err="1" smtClean="0"/>
            <a:t>RCauth</a:t>
          </a:r>
          <a:r>
            <a:rPr lang="en-US" sz="1700" kern="1200" dirty="0" smtClean="0"/>
            <a:t> PMA</a:t>
          </a:r>
          <a:endParaRPr lang="en-US" sz="1700" kern="1200" dirty="0"/>
        </a:p>
      </dsp:txBody>
      <dsp:txXfrm>
        <a:off x="1750514" y="1800340"/>
        <a:ext cx="2018403" cy="1333745"/>
      </dsp:txXfrm>
    </dsp:sp>
    <dsp:sp modelId="{F619059F-D3CD-4AA7-97D9-0F189F846E3E}">
      <dsp:nvSpPr>
        <dsp:cNvPr id="0" name=""/>
        <dsp:cNvSpPr/>
      </dsp:nvSpPr>
      <dsp:spPr>
        <a:xfrm>
          <a:off x="425661" y="3557549"/>
          <a:ext cx="1333745" cy="133374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C64E244-6A80-4547-88E2-F40A339DFB9B}">
      <dsp:nvSpPr>
        <dsp:cNvPr id="0" name=""/>
        <dsp:cNvSpPr/>
      </dsp:nvSpPr>
      <dsp:spPr>
        <a:xfrm>
          <a:off x="1750514" y="3554215"/>
          <a:ext cx="2018403" cy="13337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22960" tIns="64770" rIns="0" bIns="64770" numCol="1" spcCol="1270" anchor="ctr" anchorCtr="0">
          <a:noAutofit/>
        </a:bodyPr>
        <a:lstStyle/>
        <a:p>
          <a:pPr lvl="0" algn="l" defTabSz="755650">
            <a:lnSpc>
              <a:spcPct val="90000"/>
            </a:lnSpc>
            <a:spcBef>
              <a:spcPct val="0"/>
            </a:spcBef>
            <a:spcAft>
              <a:spcPct val="35000"/>
            </a:spcAft>
          </a:pPr>
          <a:r>
            <a:rPr lang="en-US" sz="1700" kern="1200" dirty="0" smtClean="0"/>
            <a:t>Ops Coordination Team</a:t>
          </a:r>
          <a:endParaRPr lang="en-US" sz="1700" kern="1200" dirty="0"/>
        </a:p>
      </dsp:txBody>
      <dsp:txXfrm>
        <a:off x="1750514" y="3554215"/>
        <a:ext cx="2018403" cy="133374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4BE3F5-9538-47E3-833E-4CA93BC90B2A}">
      <dsp:nvSpPr>
        <dsp:cNvPr id="0" name=""/>
        <dsp:cNvSpPr/>
      </dsp:nvSpPr>
      <dsp:spPr>
        <a:xfrm>
          <a:off x="1042573" y="676"/>
          <a:ext cx="917933" cy="596657"/>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STFC</a:t>
          </a:r>
          <a:endParaRPr lang="en-US" sz="1900" kern="1200" dirty="0"/>
        </a:p>
      </dsp:txBody>
      <dsp:txXfrm>
        <a:off x="1071699" y="29802"/>
        <a:ext cx="859681" cy="538405"/>
      </dsp:txXfrm>
    </dsp:sp>
    <dsp:sp modelId="{0B8EACBB-8CA9-444D-9086-FA4B617FBE48}">
      <dsp:nvSpPr>
        <dsp:cNvPr id="0" name=""/>
        <dsp:cNvSpPr/>
      </dsp:nvSpPr>
      <dsp:spPr>
        <a:xfrm>
          <a:off x="705430" y="299004"/>
          <a:ext cx="1592220" cy="1592220"/>
        </a:xfrm>
        <a:custGeom>
          <a:avLst/>
          <a:gdLst/>
          <a:ahLst/>
          <a:cxnLst/>
          <a:rect l="0" t="0" r="0" b="0"/>
          <a:pathLst>
            <a:path>
              <a:moveTo>
                <a:pt x="1261752" y="150378"/>
              </a:moveTo>
              <a:arcTo wR="796110" hR="796110" stAng="18347740" swAng="3648625"/>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2C60587E-F907-4A1F-880D-376CE71B3AB5}">
      <dsp:nvSpPr>
        <dsp:cNvPr id="0" name=""/>
        <dsp:cNvSpPr/>
      </dsp:nvSpPr>
      <dsp:spPr>
        <a:xfrm>
          <a:off x="1732025" y="1194841"/>
          <a:ext cx="917933" cy="596657"/>
        </a:xfrm>
        <a:prstGeom prst="roundRect">
          <a:avLst/>
        </a:prstGeom>
        <a:solidFill>
          <a:schemeClr val="accent4">
            <a:hueOff val="5197846"/>
            <a:satOff val="-23984"/>
            <a:lumOff val="88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GRNET</a:t>
          </a:r>
          <a:endParaRPr lang="en-US" sz="1900" kern="1200" dirty="0"/>
        </a:p>
      </dsp:txBody>
      <dsp:txXfrm>
        <a:off x="1761151" y="1223967"/>
        <a:ext cx="859681" cy="538405"/>
      </dsp:txXfrm>
    </dsp:sp>
    <dsp:sp modelId="{35EEB9E1-A6C1-46EA-810B-3546BE5C1B24}">
      <dsp:nvSpPr>
        <dsp:cNvPr id="0" name=""/>
        <dsp:cNvSpPr/>
      </dsp:nvSpPr>
      <dsp:spPr>
        <a:xfrm>
          <a:off x="705430" y="299004"/>
          <a:ext cx="1592220" cy="1592220"/>
        </a:xfrm>
        <a:custGeom>
          <a:avLst/>
          <a:gdLst/>
          <a:ahLst/>
          <a:cxnLst/>
          <a:rect l="0" t="0" r="0" b="0"/>
          <a:pathLst>
            <a:path>
              <a:moveTo>
                <a:pt x="1175142" y="1496200"/>
              </a:moveTo>
              <a:arcTo wR="796110" hR="796110" stAng="3694120" swAng="3411761"/>
            </a:path>
          </a:pathLst>
        </a:custGeom>
        <a:noFill/>
        <a:ln w="6350" cap="flat" cmpd="sng" algn="ctr">
          <a:solidFill>
            <a:schemeClr val="accent4">
              <a:hueOff val="5197846"/>
              <a:satOff val="-23984"/>
              <a:lumOff val="883"/>
              <a:alphaOff val="0"/>
            </a:schemeClr>
          </a:solidFill>
          <a:prstDash val="solid"/>
          <a:miter lim="800000"/>
        </a:ln>
        <a:effectLst/>
      </dsp:spPr>
      <dsp:style>
        <a:lnRef idx="1">
          <a:scrgbClr r="0" g="0" b="0"/>
        </a:lnRef>
        <a:fillRef idx="0">
          <a:scrgbClr r="0" g="0" b="0"/>
        </a:fillRef>
        <a:effectRef idx="0">
          <a:scrgbClr r="0" g="0" b="0"/>
        </a:effectRef>
        <a:fontRef idx="minor"/>
      </dsp:style>
    </dsp:sp>
    <dsp:sp modelId="{558FDC3D-E3F9-47B4-A21C-12FB2394924A}">
      <dsp:nvSpPr>
        <dsp:cNvPr id="0" name=""/>
        <dsp:cNvSpPr/>
      </dsp:nvSpPr>
      <dsp:spPr>
        <a:xfrm>
          <a:off x="353121" y="1194841"/>
          <a:ext cx="917933" cy="596657"/>
        </a:xfrm>
        <a:prstGeom prst="roundRect">
          <a:avLst/>
        </a:prstGeom>
        <a:solidFill>
          <a:schemeClr val="accent4">
            <a:hueOff val="10395692"/>
            <a:satOff val="-47968"/>
            <a:lumOff val="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lvl="0" algn="ctr" defTabSz="844550">
            <a:lnSpc>
              <a:spcPct val="90000"/>
            </a:lnSpc>
            <a:spcBef>
              <a:spcPct val="0"/>
            </a:spcBef>
            <a:spcAft>
              <a:spcPct val="35000"/>
            </a:spcAft>
          </a:pPr>
          <a:r>
            <a:rPr lang="en-US" sz="1900" kern="1200" dirty="0" smtClean="0"/>
            <a:t>Nikhef</a:t>
          </a:r>
          <a:endParaRPr lang="en-US" sz="1900" kern="1200" dirty="0"/>
        </a:p>
      </dsp:txBody>
      <dsp:txXfrm>
        <a:off x="382247" y="1223967"/>
        <a:ext cx="859681" cy="538405"/>
      </dsp:txXfrm>
    </dsp:sp>
    <dsp:sp modelId="{20B826B6-E233-4950-A407-26E768120E4E}">
      <dsp:nvSpPr>
        <dsp:cNvPr id="0" name=""/>
        <dsp:cNvSpPr/>
      </dsp:nvSpPr>
      <dsp:spPr>
        <a:xfrm>
          <a:off x="705430" y="299004"/>
          <a:ext cx="1592220" cy="1592220"/>
        </a:xfrm>
        <a:custGeom>
          <a:avLst/>
          <a:gdLst/>
          <a:ahLst/>
          <a:cxnLst/>
          <a:rect l="0" t="0" r="0" b="0"/>
          <a:pathLst>
            <a:path>
              <a:moveTo>
                <a:pt x="5285" y="887697"/>
              </a:moveTo>
              <a:arcTo wR="796110" hR="796110" stAng="10403635" swAng="3648625"/>
            </a:path>
          </a:pathLst>
        </a:custGeom>
        <a:noFill/>
        <a:ln w="6350" cap="flat" cmpd="sng" algn="ctr">
          <a:solidFill>
            <a:schemeClr val="accent4">
              <a:hueOff val="10395692"/>
              <a:satOff val="-47968"/>
              <a:lumOff val="1765"/>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E41D8A83-A817-41E3-A602-3B517E18334E}" type="datetimeFigureOut">
              <a:rPr lang="en-GB" smtClean="0"/>
              <a:t>17/03/2018</a:t>
            </a:fld>
            <a:endParaRPr lang="en-GB"/>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CBC110B-1C27-4A5B-8007-E6BF4BB6C5F7}" type="slidenum">
              <a:rPr lang="en-GB" smtClean="0"/>
              <a:t>‹#›</a:t>
            </a:fld>
            <a:endParaRPr lang="en-GB"/>
          </a:p>
        </p:txBody>
      </p:sp>
    </p:spTree>
    <p:extLst>
      <p:ext uri="{BB962C8B-B14F-4D97-AF65-F5344CB8AC3E}">
        <p14:creationId xmlns:p14="http://schemas.microsoft.com/office/powerpoint/2010/main" val="4031726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a:t>
            </a:fld>
            <a:endParaRPr lang="en-GB"/>
          </a:p>
        </p:txBody>
      </p:sp>
    </p:spTree>
    <p:extLst>
      <p:ext uri="{BB962C8B-B14F-4D97-AF65-F5344CB8AC3E}">
        <p14:creationId xmlns:p14="http://schemas.microsoft.com/office/powerpoint/2010/main" val="1617347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72</a:t>
            </a:fld>
            <a:endParaRPr lang="en-GB"/>
          </a:p>
        </p:txBody>
      </p:sp>
    </p:spTree>
    <p:extLst>
      <p:ext uri="{BB962C8B-B14F-4D97-AF65-F5344CB8AC3E}">
        <p14:creationId xmlns:p14="http://schemas.microsoft.com/office/powerpoint/2010/main" val="4153518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kern="1200" dirty="0" smtClean="0">
                <a:solidFill>
                  <a:schemeClr val="tx1"/>
                </a:solidFill>
                <a:effectLst/>
                <a:latin typeface="+mn-lt"/>
                <a:ea typeface="+mn-ea"/>
                <a:cs typeface="+mn-cs"/>
              </a:rPr>
              <a:t>The way researchers collaborate within scientific communities can vary significantly from community to community.  On the one hand, there are </a:t>
            </a:r>
            <a:r>
              <a:rPr lang="en-US" sz="900" b="1" kern="1200" dirty="0" smtClean="0">
                <a:solidFill>
                  <a:schemeClr val="tx1"/>
                </a:solidFill>
                <a:effectLst/>
                <a:latin typeface="+mn-lt"/>
                <a:ea typeface="+mn-ea"/>
                <a:cs typeface="+mn-cs"/>
              </a:rPr>
              <a:t>highly structured communities</a:t>
            </a:r>
            <a:r>
              <a:rPr lang="en-US" sz="900" kern="1200" dirty="0" smtClean="0">
                <a:solidFill>
                  <a:schemeClr val="tx1"/>
                </a:solidFill>
                <a:effectLst/>
                <a:latin typeface="+mn-lt"/>
                <a:ea typeface="+mn-ea"/>
                <a:cs typeface="+mn-cs"/>
              </a:rPr>
              <a:t> with thousands of researchers who can be virtually anywhere in the world. Typically, these communities have been working together for a long time, they want to share and have access to a wide range of resources.  On the other hand, one finds a</a:t>
            </a:r>
            <a:r>
              <a:rPr lang="en-US" sz="900" b="1" kern="1200" dirty="0" smtClean="0">
                <a:solidFill>
                  <a:schemeClr val="tx1"/>
                </a:solidFill>
                <a:effectLst/>
                <a:latin typeface="+mn-lt"/>
                <a:ea typeface="+mn-ea"/>
                <a:cs typeface="+mn-cs"/>
              </a:rPr>
              <a:t> diverse number of smaller research communities</a:t>
            </a:r>
            <a:r>
              <a:rPr lang="en-US" sz="900" kern="1200" dirty="0" smtClean="0">
                <a:solidFill>
                  <a:schemeClr val="tx1"/>
                </a:solidFill>
                <a:effectLst/>
                <a:latin typeface="+mn-lt"/>
                <a:ea typeface="+mn-ea"/>
                <a:cs typeface="+mn-cs"/>
              </a:rPr>
              <a:t> working within specific or across scientific disciplines. Typically, these are either nascent communities being established around new scientific domains, or they are communities in specific domains that did not require wide spread and close collaboration among the researchers.  And of course, in between these two extremes, there are </a:t>
            </a:r>
            <a:r>
              <a:rPr lang="en-US" sz="900" b="1" kern="1200" dirty="0" smtClean="0">
                <a:solidFill>
                  <a:schemeClr val="tx1"/>
                </a:solidFill>
                <a:effectLst/>
                <a:latin typeface="+mn-lt"/>
                <a:ea typeface="+mn-ea"/>
                <a:cs typeface="+mn-cs"/>
              </a:rPr>
              <a:t>many scientific communities of varying size, structure, history</a:t>
            </a:r>
            <a:r>
              <a:rPr lang="en-US" sz="900" kern="1200" dirty="0" smtClean="0">
                <a:solidFill>
                  <a:schemeClr val="tx1"/>
                </a:solidFill>
                <a:effectLst/>
                <a:latin typeface="+mn-lt"/>
                <a:ea typeface="+mn-ea"/>
                <a:cs typeface="+mn-cs"/>
              </a:rPr>
              <a:t> etc. </a:t>
            </a:r>
          </a:p>
          <a:p>
            <a:r>
              <a:rPr lang="en-US" sz="900" kern="1200" dirty="0" smtClean="0">
                <a:solidFill>
                  <a:schemeClr val="tx1"/>
                </a:solidFill>
                <a:effectLst/>
                <a:latin typeface="+mn-lt"/>
                <a:ea typeface="+mn-ea"/>
                <a:cs typeface="+mn-cs"/>
              </a:rPr>
              <a:t/>
            </a:r>
            <a:br>
              <a:rPr lang="en-US" sz="900" kern="1200" dirty="0" smtClean="0">
                <a:solidFill>
                  <a:schemeClr val="tx1"/>
                </a:solidFill>
                <a:effectLst/>
                <a:latin typeface="+mn-lt"/>
                <a:ea typeface="+mn-ea"/>
                <a:cs typeface="+mn-cs"/>
              </a:rPr>
            </a:br>
            <a:endParaRPr lang="en-US" sz="900" kern="1200" dirty="0" smtClean="0">
              <a:solidFill>
                <a:schemeClr val="tx1"/>
              </a:solidFill>
              <a:effectLst/>
              <a:latin typeface="+mn-lt"/>
              <a:ea typeface="+mn-ea"/>
              <a:cs typeface="+mn-cs"/>
            </a:endParaRPr>
          </a:p>
          <a:p>
            <a:r>
              <a:rPr lang="en-US" sz="900" kern="1200" dirty="0" smtClean="0">
                <a:solidFill>
                  <a:schemeClr val="tx1"/>
                </a:solidFill>
                <a:effectLst/>
                <a:latin typeface="+mn-lt"/>
                <a:ea typeface="+mn-ea"/>
                <a:cs typeface="+mn-cs"/>
              </a:rPr>
              <a:t>Regardless, if we are talking about large-scale, well-structured collaborations or about loosely coupled collaborations </a:t>
            </a:r>
            <a:r>
              <a:rPr lang="en-US" sz="900" kern="1200" dirty="0" err="1" smtClean="0">
                <a:solidFill>
                  <a:schemeClr val="tx1"/>
                </a:solidFill>
                <a:effectLst/>
                <a:latin typeface="+mn-lt"/>
                <a:ea typeface="+mn-ea"/>
                <a:cs typeface="+mn-cs"/>
              </a:rPr>
              <a:t>centred</a:t>
            </a:r>
            <a:r>
              <a:rPr lang="en-US" sz="900" kern="1200" dirty="0" smtClean="0">
                <a:solidFill>
                  <a:schemeClr val="tx1"/>
                </a:solidFill>
                <a:effectLst/>
                <a:latin typeface="+mn-lt"/>
                <a:ea typeface="+mn-ea"/>
                <a:cs typeface="+mn-cs"/>
              </a:rPr>
              <a:t> around the individual researcher, they all need to share and access resources. </a:t>
            </a:r>
            <a:r>
              <a:rPr lang="en-US" sz="900" b="1" kern="1200" dirty="0" smtClean="0">
                <a:solidFill>
                  <a:schemeClr val="tx1"/>
                </a:solidFill>
                <a:effectLst/>
                <a:latin typeface="+mn-lt"/>
                <a:ea typeface="+mn-ea"/>
                <a:cs typeface="+mn-cs"/>
              </a:rPr>
              <a:t>The ability to access and share resources is crucial for the every day research. Advanced research needs equally advanced IT services.</a:t>
            </a:r>
            <a:endParaRPr lang="en-US" sz="9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2</a:t>
            </a:fld>
            <a:endParaRPr lang="en-GB"/>
          </a:p>
        </p:txBody>
      </p:sp>
    </p:spTree>
    <p:extLst>
      <p:ext uri="{BB962C8B-B14F-4D97-AF65-F5344CB8AC3E}">
        <p14:creationId xmlns:p14="http://schemas.microsoft.com/office/powerpoint/2010/main" val="3438934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dirty="0">
                <a:solidFill>
                  <a:schemeClr val="tx1"/>
                </a:solidFill>
                <a:effectLst/>
                <a:latin typeface="+mn-lt"/>
                <a:ea typeface="+mn-ea"/>
                <a:cs typeface="+mn-cs"/>
              </a:rPr>
              <a:t>So we identified a large number</a:t>
            </a:r>
            <a:r>
              <a:rPr lang="en-US" sz="1200" b="0" kern="1200" baseline="0" dirty="0">
                <a:solidFill>
                  <a:schemeClr val="tx1"/>
                </a:solidFill>
                <a:effectLst/>
                <a:latin typeface="+mn-lt"/>
                <a:ea typeface="+mn-ea"/>
                <a:cs typeface="+mn-cs"/>
              </a:rPr>
              <a:t> of requirements and common challenges across (14) research communities and e-infrastructures. (based on FIM4R)</a:t>
            </a: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dirty="0" smtClean="0"/>
              <a:t>Balancing the interest of all the different communities</a:t>
            </a:r>
          </a:p>
          <a:p>
            <a:pPr marL="0" marR="0" indent="0" algn="l" defTabSz="914400" rtl="0" eaLnBrk="1" fontAlgn="auto" latinLnBrk="0" hangingPunct="1">
              <a:lnSpc>
                <a:spcPct val="100000"/>
              </a:lnSpc>
              <a:spcBef>
                <a:spcPts val="0"/>
              </a:spcBef>
              <a:spcAft>
                <a:spcPts val="0"/>
              </a:spcAft>
              <a:buClrTx/>
              <a:buSzTx/>
              <a:buFont typeface="Arial"/>
              <a:buNone/>
              <a:tabLst/>
              <a:defRPr/>
            </a:pPr>
            <a:endParaRPr lang="en-US" sz="1200" b="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 typeface="Arial"/>
              <a:buNone/>
              <a:tabLst/>
              <a:defRPr/>
            </a:pPr>
            <a:r>
              <a:rPr lang="en-US" sz="1200" b="0" kern="1200" baseline="0" dirty="0">
                <a:solidFill>
                  <a:schemeClr val="tx1"/>
                </a:solidFill>
                <a:effectLst/>
                <a:latin typeface="+mn-lt"/>
                <a:ea typeface="+mn-ea"/>
                <a:cs typeface="+mn-cs"/>
              </a:rPr>
              <a:t>The input we needed to commence our pilots</a:t>
            </a:r>
            <a:endParaRPr lang="en-US" sz="1200" b="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endParaRPr lang="en-US" sz="1200" b="1"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 typeface="Arial"/>
              <a:buChar char="•"/>
              <a:tabLst/>
              <a:defRPr/>
            </a:pPr>
            <a:r>
              <a:rPr lang="en-US" sz="1200" b="1" kern="1200" dirty="0">
                <a:solidFill>
                  <a:schemeClr val="tx1"/>
                </a:solidFill>
                <a:effectLst/>
                <a:latin typeface="+mn-lt"/>
                <a:ea typeface="+mn-ea"/>
                <a:cs typeface="+mn-cs"/>
              </a:rPr>
              <a:t>Attribute aggregation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Most federated identity management systems are limited by users' ability to choose only one identity provider per service session. There should be a linking service that lets users securely link their various identity provider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accounts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without having to authenticate separately to each </a:t>
            </a:r>
            <a:r>
              <a:rPr lang="en-US" sz="1200" kern="1200" dirty="0" err="1">
                <a:solidFill>
                  <a:schemeClr val="tx1"/>
                </a:solidFill>
                <a:effectLst/>
                <a:latin typeface="+mn-lt"/>
                <a:ea typeface="+mn-ea"/>
                <a:cs typeface="+mn-cs"/>
              </a:rPr>
              <a:t>IdP</a:t>
            </a:r>
            <a:r>
              <a:rPr lang="en-US" sz="1200" kern="1200" dirty="0">
                <a:solidFill>
                  <a:schemeClr val="tx1"/>
                </a:solidFill>
                <a:effectLst/>
                <a:latin typeface="+mn-lt"/>
                <a:ea typeface="+mn-ea"/>
                <a:cs typeface="+mn-cs"/>
              </a:rPr>
              <a:t>.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User friendliness</a:t>
            </a:r>
            <a:r>
              <a:rPr lang="en-US" sz="1200" b="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The tools that support the FIM framework should be simple and intuitive and integrate with the many other IT tools used in daily life. Multiple</a:t>
            </a:r>
            <a:r>
              <a:rPr lang="en-US" sz="1200" kern="1200" baseline="0" dirty="0">
                <a:solidFill>
                  <a:schemeClr val="tx1"/>
                </a:solidFill>
                <a:effectLst/>
                <a:latin typeface="+mn-lt"/>
                <a:ea typeface="+mn-ea"/>
                <a:cs typeface="+mn-cs"/>
              </a:rPr>
              <a:t> redirection problem, </a:t>
            </a:r>
            <a:r>
              <a:rPr lang="en-US" sz="1200" kern="1200" baseline="0" dirty="0" err="1">
                <a:solidFill>
                  <a:schemeClr val="tx1"/>
                </a:solidFill>
                <a:effectLst/>
                <a:latin typeface="+mn-lt"/>
                <a:ea typeface="+mn-ea"/>
                <a:cs typeface="+mn-cs"/>
              </a:rPr>
              <a:t>standardise</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shib</a:t>
            </a:r>
            <a:r>
              <a:rPr lang="en-US" sz="1200" kern="1200" baseline="0" dirty="0">
                <a:solidFill>
                  <a:schemeClr val="tx1"/>
                </a:solidFill>
                <a:effectLst/>
                <a:latin typeface="+mn-lt"/>
                <a:ea typeface="+mn-ea"/>
                <a:cs typeface="+mn-cs"/>
              </a:rPr>
              <a:t> </a:t>
            </a:r>
            <a:r>
              <a:rPr lang="en-US" sz="1200" kern="1200" baseline="0" dirty="0" err="1">
                <a:solidFill>
                  <a:schemeClr val="tx1"/>
                </a:solidFill>
                <a:effectLst/>
                <a:latin typeface="+mn-lt"/>
                <a:ea typeface="+mn-ea"/>
                <a:cs typeface="+mn-cs"/>
              </a:rPr>
              <a:t>loging</a:t>
            </a:r>
            <a:r>
              <a:rPr lang="en-US" sz="1200" kern="1200" baseline="0" dirty="0">
                <a:solidFill>
                  <a:schemeClr val="tx1"/>
                </a:solidFill>
                <a:effectLst/>
                <a:latin typeface="+mn-lt"/>
                <a:ea typeface="+mn-ea"/>
                <a:cs typeface="+mn-cs"/>
              </a:rPr>
              <a:t>, institutional login).</a:t>
            </a:r>
            <a:endParaRPr lang="en-US" sz="1200" kern="120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Credential translation: </a:t>
            </a:r>
            <a:r>
              <a:rPr lang="en-US" sz="1200" kern="1200" dirty="0">
                <a:solidFill>
                  <a:schemeClr val="tx1"/>
                </a:solidFill>
                <a:effectLst/>
                <a:latin typeface="+mn-lt"/>
                <a:ea typeface="+mn-ea"/>
                <a:cs typeface="+mn-cs"/>
              </a:rPr>
              <a:t>Converting credentials to different formats enables interaction between services using different authentication technologies</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Level of insurance:</a:t>
            </a:r>
            <a:r>
              <a:rPr lang="en-US" sz="1200" kern="1200" dirty="0">
                <a:solidFill>
                  <a:schemeClr val="tx1"/>
                </a:solidFill>
                <a:effectLst/>
                <a:latin typeface="+mn-lt"/>
                <a:ea typeface="+mn-ea"/>
                <a:cs typeface="+mn-cs"/>
              </a:rPr>
              <a:t> 1. level of assurance as to whether someone or something is who or what it claims to be in a digital environment. 2. The way you login. How</a:t>
            </a:r>
            <a:r>
              <a:rPr lang="en-US" sz="1200" kern="1200" baseline="0" dirty="0">
                <a:solidFill>
                  <a:schemeClr val="tx1"/>
                </a:solidFill>
                <a:effectLst/>
                <a:latin typeface="+mn-lt"/>
                <a:ea typeface="+mn-ea"/>
                <a:cs typeface="+mn-cs"/>
              </a:rPr>
              <a:t> safe is the digital way to login you are using (password? Crappy. Token? Super safe)</a:t>
            </a:r>
            <a:r>
              <a:rPr lang="en-US" dirty="0">
                <a:effectLst/>
              </a:rPr>
              <a:t> 3. How much do I trust your infrastructure</a:t>
            </a:r>
            <a:r>
              <a:rPr lang="en-US" baseline="0" dirty="0">
                <a:effectLst/>
              </a:rPr>
              <a:t> (your admin? Your network?)</a:t>
            </a:r>
            <a:endParaRPr lang="en-US" sz="1200" kern="1200" baseline="0" dirty="0">
              <a:solidFill>
                <a:schemeClr val="tx1"/>
              </a:solidFill>
              <a:effectLst/>
              <a:latin typeface="+mn-lt"/>
              <a:ea typeface="+mn-ea"/>
              <a:cs typeface="+mn-cs"/>
            </a:endParaRP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Bridging communities</a:t>
            </a:r>
            <a:r>
              <a:rPr lang="en-US" sz="1200" kern="1200" dirty="0">
                <a:solidFill>
                  <a:schemeClr val="tx1"/>
                </a:solidFill>
                <a:effectLst/>
                <a:latin typeface="+mn-lt"/>
                <a:ea typeface="+mn-ea"/>
                <a:cs typeface="+mn-cs"/>
              </a:rPr>
              <a:t>. FIM is important and it’s becoming even more.</a:t>
            </a:r>
            <a:r>
              <a:rPr lang="en-US" sz="1200" kern="1200" baseline="0" dirty="0">
                <a:solidFill>
                  <a:schemeClr val="tx1"/>
                </a:solidFill>
                <a:effectLst/>
                <a:latin typeface="+mn-lt"/>
                <a:ea typeface="+mn-ea"/>
                <a:cs typeface="+mn-cs"/>
              </a:rPr>
              <a:t> B</a:t>
            </a:r>
            <a:r>
              <a:rPr lang="en-US" sz="1200" kern="1200" dirty="0">
                <a:solidFill>
                  <a:schemeClr val="tx1"/>
                </a:solidFill>
                <a:effectLst/>
                <a:latin typeface="+mn-lt"/>
                <a:ea typeface="+mn-ea"/>
                <a:cs typeface="+mn-cs"/>
              </a:rPr>
              <a:t>ridging between the various communities is a central issue with an efficient mapping of the respective attributes.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en-US" sz="1200" b="1" kern="1200" dirty="0">
                <a:solidFill>
                  <a:schemeClr val="tx1"/>
                </a:solidFill>
                <a:effectLst/>
                <a:latin typeface="+mn-lt"/>
                <a:ea typeface="+mn-ea"/>
                <a:cs typeface="+mn-cs"/>
              </a:rPr>
              <a:t>non-browser federated access. </a:t>
            </a:r>
            <a:r>
              <a:rPr lang="en-US" sz="1200" kern="1200" dirty="0">
                <a:solidFill>
                  <a:schemeClr val="tx1"/>
                </a:solidFill>
                <a:effectLst/>
                <a:latin typeface="+mn-lt"/>
                <a:ea typeface="+mn-ea"/>
                <a:cs typeface="+mn-cs"/>
              </a:rPr>
              <a:t>Non-browser based interfaces are essential to support machine-machine interactions in secured workflows.</a:t>
            </a:r>
            <a:br>
              <a:rPr lang="en-US" sz="1200" kern="1200" dirty="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9CBC110B-1C27-4A5B-8007-E6BF4BB6C5F7}" type="slidenum">
              <a:rPr lang="en-GB" smtClean="0"/>
              <a:t>4</a:t>
            </a:fld>
            <a:endParaRPr lang="en-GB"/>
          </a:p>
        </p:txBody>
      </p:sp>
    </p:spTree>
    <p:extLst>
      <p:ext uri="{BB962C8B-B14F-4D97-AF65-F5344CB8AC3E}">
        <p14:creationId xmlns:p14="http://schemas.microsoft.com/office/powerpoint/2010/main" val="206057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sz="1000" dirty="0"/>
          </a:p>
        </p:txBody>
      </p:sp>
      <p:sp>
        <p:nvSpPr>
          <p:cNvPr id="4" name="Slide Number Placeholder 3"/>
          <p:cNvSpPr>
            <a:spLocks noGrp="1"/>
          </p:cNvSpPr>
          <p:nvPr>
            <p:ph type="sldNum" sz="quarter" idx="10"/>
          </p:nvPr>
        </p:nvSpPr>
        <p:spPr/>
        <p:txBody>
          <a:bodyPr/>
          <a:lstStyle/>
          <a:p>
            <a:fld id="{9CBC110B-1C27-4A5B-8007-E6BF4BB6C5F7}" type="slidenum">
              <a:rPr lang="en-GB" smtClean="0"/>
              <a:t>5</a:t>
            </a:fld>
            <a:endParaRPr lang="en-GB"/>
          </a:p>
        </p:txBody>
      </p:sp>
    </p:spTree>
    <p:extLst>
      <p:ext uri="{BB962C8B-B14F-4D97-AF65-F5344CB8AC3E}">
        <p14:creationId xmlns:p14="http://schemas.microsoft.com/office/powerpoint/2010/main" val="13732602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14</a:t>
            </a:fld>
            <a:endParaRPr lang="en-GB"/>
          </a:p>
        </p:txBody>
      </p:sp>
    </p:spTree>
    <p:extLst>
      <p:ext uri="{BB962C8B-B14F-4D97-AF65-F5344CB8AC3E}">
        <p14:creationId xmlns:p14="http://schemas.microsoft.com/office/powerpoint/2010/main" val="16095454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CBC110B-1C27-4A5B-8007-E6BF4BB6C5F7}" type="slidenum">
              <a:rPr lang="en-GB" smtClean="0"/>
              <a:t>18</a:t>
            </a:fld>
            <a:endParaRPr lang="en-GB"/>
          </a:p>
        </p:txBody>
      </p:sp>
    </p:spTree>
    <p:extLst>
      <p:ext uri="{BB962C8B-B14F-4D97-AF65-F5344CB8AC3E}">
        <p14:creationId xmlns:p14="http://schemas.microsoft.com/office/powerpoint/2010/main" val="1386052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21</a:t>
            </a:fld>
            <a:endParaRPr lang="en-GB"/>
          </a:p>
        </p:txBody>
      </p:sp>
    </p:spTree>
    <p:extLst>
      <p:ext uri="{BB962C8B-B14F-4D97-AF65-F5344CB8AC3E}">
        <p14:creationId xmlns:p14="http://schemas.microsoft.com/office/powerpoint/2010/main" val="17712138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22</a:t>
            </a:fld>
            <a:endParaRPr lang="en-GB"/>
          </a:p>
        </p:txBody>
      </p:sp>
    </p:spTree>
    <p:extLst>
      <p:ext uri="{BB962C8B-B14F-4D97-AF65-F5344CB8AC3E}">
        <p14:creationId xmlns:p14="http://schemas.microsoft.com/office/powerpoint/2010/main" val="28666377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9CBC110B-1C27-4A5B-8007-E6BF4BB6C5F7}" type="slidenum">
              <a:rPr lang="en-GB" smtClean="0"/>
              <a:t>23</a:t>
            </a:fld>
            <a:endParaRPr lang="en-GB"/>
          </a:p>
        </p:txBody>
      </p:sp>
    </p:spTree>
    <p:extLst>
      <p:ext uri="{BB962C8B-B14F-4D97-AF65-F5344CB8AC3E}">
        <p14:creationId xmlns:p14="http://schemas.microsoft.com/office/powerpoint/2010/main" val="15626151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wmf"/><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wmf"/><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6.jpe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Project,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416442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13340335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89188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4220451"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New GÉANT Template</a:t>
            </a:r>
            <a:endParaRPr lang="en-GB" sz="1800" dirty="0">
              <a:solidFill>
                <a:srgbClr val="F57A1E"/>
              </a:solidFill>
            </a:endParaRPr>
          </a:p>
        </p:txBody>
      </p:sp>
      <p:sp>
        <p:nvSpPr>
          <p:cNvPr id="4" name="TextBox 3"/>
          <p:cNvSpPr txBox="1"/>
          <p:nvPr userDrawn="1"/>
        </p:nvSpPr>
        <p:spPr>
          <a:xfrm>
            <a:off x="780366" y="2025770"/>
            <a:ext cx="10149657" cy="2862322"/>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Subtitle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and must be included in any slide packs distributed or printed.</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1780453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18" name="TextBox 17"/>
          <p:cNvSpPr txBox="1"/>
          <p:nvPr userDrawn="1"/>
        </p:nvSpPr>
        <p:spPr>
          <a:xfrm>
            <a:off x="3042660" y="6296425"/>
            <a:ext cx="5886548"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GEANT  on behalf of the AARC project.</a:t>
            </a:r>
          </a:p>
          <a:p>
            <a:pPr algn="ctr"/>
            <a:r>
              <a:rPr lang="en-GB" sz="600" kern="1200" dirty="0" smtClean="0">
                <a:solidFill>
                  <a:schemeClr val="bg1"/>
                </a:solidFill>
                <a:effectLst/>
                <a:latin typeface="+mn-lt"/>
                <a:ea typeface="+mn-ea"/>
                <a:cs typeface="+mn-cs"/>
              </a:rPr>
              <a:t>The research leading to these results has received funding from the European Union’s Horizon 2020 research and innovation programme under Grant Agreement No. 653965 (AARC).</a:t>
            </a:r>
            <a:endParaRPr lang="en-GB" sz="600" dirty="0">
              <a:solidFill>
                <a:schemeClr val="bg1"/>
              </a:solidFill>
            </a:endParaRPr>
          </a:p>
        </p:txBody>
      </p:sp>
      <p:pic>
        <p:nvPicPr>
          <p:cNvPr id="7" name="Picture 6"/>
          <p:cNvPicPr>
            <a:picLocks noChangeAspect="1"/>
          </p:cNvPicPr>
          <p:nvPr userDrawn="1"/>
        </p:nvPicPr>
        <p:blipFill>
          <a:blip r:embed="rId2"/>
          <a:stretch>
            <a:fillRect/>
          </a:stretch>
        </p:blipFill>
        <p:spPr>
          <a:xfrm>
            <a:off x="5217067" y="4837092"/>
            <a:ext cx="1385319" cy="112928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095" y="5966378"/>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Tree>
    <p:extLst>
      <p:ext uri="{BB962C8B-B14F-4D97-AF65-F5344CB8AC3E}">
        <p14:creationId xmlns:p14="http://schemas.microsoft.com/office/powerpoint/2010/main" val="35123395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2"/>
        <p:cNvGrpSpPr/>
        <p:nvPr/>
      </p:nvGrpSpPr>
      <p:grpSpPr>
        <a:xfrm>
          <a:off x="0" y="0"/>
          <a:ext cx="0" cy="0"/>
          <a:chOff x="0" y="0"/>
          <a:chExt cx="0" cy="0"/>
        </a:xfrm>
      </p:grpSpPr>
      <p:sp>
        <p:nvSpPr>
          <p:cNvPr id="13" name="Shape 13"/>
          <p:cNvSpPr txBox="1">
            <a:spLocks noGrp="1"/>
          </p:cNvSpPr>
          <p:nvPr>
            <p:ph type="title"/>
          </p:nvPr>
        </p:nvSpPr>
        <p:spPr>
          <a:xfrm>
            <a:off x="609600" y="71437"/>
            <a:ext cx="10972800" cy="1143200"/>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4" name="Shape 14"/>
          <p:cNvSpPr txBox="1">
            <a:spLocks noGrp="1"/>
          </p:cNvSpPr>
          <p:nvPr>
            <p:ph type="body" idx="1"/>
          </p:nvPr>
        </p:nvSpPr>
        <p:spPr>
          <a:xfrm>
            <a:off x="150201" y="1153134"/>
            <a:ext cx="11891599" cy="5249199"/>
          </a:xfrm>
          <a:prstGeom prst="rect">
            <a:avLst/>
          </a:prstGeom>
        </p:spPr>
        <p:txBody>
          <a:bodyPr lIns="91425" tIns="91425" rIns="91425" bIns="91425" anchor="t" anchorCtr="0"/>
          <a:lstStyle>
            <a:lvl1pPr>
              <a:spcBef>
                <a:spcPts val="0"/>
              </a:spcBef>
              <a:defRPr/>
            </a:lvl1pPr>
            <a:lvl2pPr>
              <a:spcBef>
                <a:spcPts val="0"/>
              </a:spcBef>
              <a:defRPr/>
            </a:lvl2pPr>
            <a:lvl3pPr>
              <a:spcBef>
                <a:spcPts val="0"/>
              </a:spcBef>
              <a:defRPr/>
            </a:lvl3pPr>
            <a:lvl4pPr>
              <a:spcBef>
                <a:spcPts val="0"/>
              </a:spcBef>
              <a:defRPr/>
            </a:lvl4pPr>
            <a:lvl5pPr>
              <a:spcBef>
                <a:spcPts val="0"/>
              </a:spcBef>
              <a:defRPr/>
            </a:lvl5pPr>
            <a:lvl6pPr>
              <a:spcBef>
                <a:spcPts val="0"/>
              </a:spcBef>
              <a:defRPr/>
            </a:lvl6pPr>
            <a:lvl7pPr>
              <a:spcBef>
                <a:spcPts val="0"/>
              </a:spcBef>
              <a:defRPr/>
            </a:lvl7pPr>
            <a:lvl8pPr>
              <a:spcBef>
                <a:spcPts val="0"/>
              </a:spcBef>
              <a:defRPr/>
            </a:lvl8pPr>
            <a:lvl9pPr>
              <a:spcBef>
                <a:spcPts val="0"/>
              </a:spcBef>
              <a:defRPr/>
            </a:lvl9pPr>
          </a:lstStyle>
          <a:p>
            <a:endParaRPr/>
          </a:p>
        </p:txBody>
      </p:sp>
      <p:sp>
        <p:nvSpPr>
          <p:cNvPr id="15" name="Shape 15"/>
          <p:cNvSpPr txBox="1">
            <a:spLocks noGrp="1"/>
          </p:cNvSpPr>
          <p:nvPr>
            <p:ph type="sldNum" idx="12"/>
          </p:nvPr>
        </p:nvSpPr>
        <p:spPr>
          <a:xfrm>
            <a:off x="11409055" y="6333133"/>
            <a:ext cx="731599" cy="524699"/>
          </a:xfrm>
          <a:prstGeom prst="rect">
            <a:avLst/>
          </a:prstGeom>
        </p:spPr>
        <p:txBody>
          <a:bodyPr lIns="91425" tIns="91425" rIns="91425" bIns="91425" anchor="ctr" anchorCtr="0">
            <a:noAutofit/>
          </a:bodyPr>
          <a:lstStyle>
            <a:lvl1pPr>
              <a:spcBef>
                <a:spcPts val="0"/>
              </a:spcBef>
              <a:buNone/>
              <a:defRPr/>
            </a:lvl1pPr>
          </a:lstStyle>
          <a:p>
            <a:fld id="{00000000-1234-1234-1234-123412341234}" type="slidenum">
              <a:rPr lang="en" smtClean="0"/>
              <a:pPr/>
              <a:t>‹#›</a:t>
            </a:fld>
            <a:endParaRPr lang="en"/>
          </a:p>
        </p:txBody>
      </p:sp>
    </p:spTree>
    <p:extLst>
      <p:ext uri="{BB962C8B-B14F-4D97-AF65-F5344CB8AC3E}">
        <p14:creationId xmlns:p14="http://schemas.microsoft.com/office/powerpoint/2010/main" val="23287875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10000" y="1412777"/>
            <a:ext cx="7854619" cy="2187674"/>
          </a:xfrm>
        </p:spPr>
        <p:txBody>
          <a:bodyPr anchor="t">
            <a:normAutofit/>
          </a:bodyPr>
          <a:lstStyle>
            <a:lvl1pPr>
              <a:defRPr sz="4800" b="1"/>
            </a:lvl1pPr>
          </a:lstStyle>
          <a:p>
            <a:r>
              <a:rPr lang="en-US" smtClean="0"/>
              <a:t>Click to edit Master title style</a:t>
            </a:r>
            <a:endParaRPr lang="en-GB" dirty="0"/>
          </a:p>
        </p:txBody>
      </p:sp>
      <p:sp>
        <p:nvSpPr>
          <p:cNvPr id="3" name="Subtitle 2"/>
          <p:cNvSpPr>
            <a:spLocks noGrp="1"/>
          </p:cNvSpPr>
          <p:nvPr>
            <p:ph type="subTitle" idx="1"/>
          </p:nvPr>
        </p:nvSpPr>
        <p:spPr>
          <a:xfrm>
            <a:off x="3810000" y="3886200"/>
            <a:ext cx="7854619" cy="1752600"/>
          </a:xfrm>
        </p:spPr>
        <p:txBody>
          <a:bodyPr>
            <a:normAutofit/>
          </a:bodyPr>
          <a:lstStyle>
            <a:lvl1pPr marL="0" indent="0" algn="l">
              <a:buNone/>
              <a:defRPr sz="32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sp>
        <p:nvSpPr>
          <p:cNvPr id="4" name="Date Placeholder 3"/>
          <p:cNvSpPr>
            <a:spLocks noGrp="1"/>
          </p:cNvSpPr>
          <p:nvPr>
            <p:ph type="dt" sz="half" idx="10"/>
          </p:nvPr>
        </p:nvSpPr>
        <p:spPr>
          <a:xfrm>
            <a:off x="3810000" y="6323575"/>
            <a:ext cx="1675652" cy="365125"/>
          </a:xfrm>
        </p:spPr>
        <p:txBody>
          <a:bodyPr/>
          <a:lstStyle/>
          <a:p>
            <a:fld id="{18FFE04A-7F7B-42CC-9B11-9F50F13D6342}" type="datetime4">
              <a:rPr lang="en-GB" smtClean="0"/>
              <a:t>17 March 2018</a:t>
            </a:fld>
            <a:endParaRPr lang="en-GB" dirty="0"/>
          </a:p>
        </p:txBody>
      </p:sp>
      <p:cxnSp>
        <p:nvCxnSpPr>
          <p:cNvPr id="9" name="Straight Connector 8"/>
          <p:cNvCxnSpPr/>
          <p:nvPr userDrawn="1"/>
        </p:nvCxnSpPr>
        <p:spPr>
          <a:xfrm rot="5400000">
            <a:off x="166328" y="3438220"/>
            <a:ext cx="6525344"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1026" name="Picture 2" descr="H:\Home\davidg\EUGridPMA\IGTF\IGTF-logos\IGTF_logo-interop.wmf"/>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7333" y="175548"/>
            <a:ext cx="3079267" cy="1381244"/>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7"/>
          <p:cNvSpPr>
            <a:spLocks noGrp="1"/>
          </p:cNvSpPr>
          <p:nvPr>
            <p:ph type="body" sz="quarter" idx="11"/>
          </p:nvPr>
        </p:nvSpPr>
        <p:spPr>
          <a:xfrm>
            <a:off x="304403" y="5105400"/>
            <a:ext cx="2972197" cy="533400"/>
          </a:xfrm>
        </p:spPr>
        <p:txBody>
          <a:bodyPr anchor="b">
            <a:normAutofit/>
          </a:bodyPr>
          <a:lstStyle>
            <a:lvl1pPr marL="0" indent="0" algn="r">
              <a:buNone/>
              <a:defRPr sz="1800">
                <a:solidFill>
                  <a:schemeClr val="bg1">
                    <a:lumMod val="50000"/>
                  </a:schemeClr>
                </a:solidFill>
              </a:defRPr>
            </a:lvl1pPr>
          </a:lstStyle>
          <a:p>
            <a:pPr lvl="0"/>
            <a:r>
              <a:rPr lang="en-US" smtClean="0"/>
              <a:t>Edit Master text styles</a:t>
            </a:r>
          </a:p>
        </p:txBody>
      </p:sp>
    </p:spTree>
    <p:extLst>
      <p:ext uri="{BB962C8B-B14F-4D97-AF65-F5344CB8AC3E}">
        <p14:creationId xmlns:p14="http://schemas.microsoft.com/office/powerpoint/2010/main" val="59535828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5" descr="H:\Home\davidg\EUGridPMA\IGTF\IGTF-logos\IGTF-colors.wmf"/>
          <p:cNvPicPr>
            <a:picLocks noChangeAspect="1" noChangeArrowheads="1"/>
          </p:cNvPicPr>
          <p:nvPr userDrawn="1"/>
        </p:nvPicPr>
        <p:blipFill>
          <a:blip r:embed="rId2" cstate="print">
            <a:lum bright="90000" contrast="-90000"/>
          </a:blip>
          <a:srcRect/>
          <a:stretch>
            <a:fillRect/>
          </a:stretch>
        </p:blipFill>
        <p:spPr bwMode="auto">
          <a:xfrm>
            <a:off x="0" y="0"/>
            <a:ext cx="8673685" cy="6858000"/>
          </a:xfrm>
          <a:prstGeom prst="rect">
            <a:avLst/>
          </a:prstGeom>
          <a:noFill/>
        </p:spPr>
      </p:pic>
      <p:sp>
        <p:nvSpPr>
          <p:cNvPr id="2" name="Title 1"/>
          <p:cNvSpPr>
            <a:spLocks noGrp="1"/>
          </p:cNvSpPr>
          <p:nvPr>
            <p:ph type="title"/>
          </p:nvPr>
        </p:nvSpPr>
        <p:spPr/>
        <p:txBody>
          <a:bodyPr anchor="ctr"/>
          <a:lstStyle/>
          <a:p>
            <a:r>
              <a:rPr lang="en-US" smtClean="0"/>
              <a:t>Click to edit Master title style</a:t>
            </a:r>
            <a:endParaRPr lang="en-GB"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DC3B6595-A0E6-4479-9F1A-B2AF647B6687}" type="datetime4">
              <a:rPr lang="en-GB" smtClean="0"/>
              <a:t>17 March 2018</a:t>
            </a:fld>
            <a:endParaRPr lang="en-GB" dirty="0"/>
          </a:p>
        </p:txBody>
      </p:sp>
      <p:sp>
        <p:nvSpPr>
          <p:cNvPr id="5" name="Footer Placeholder 4"/>
          <p:cNvSpPr>
            <a:spLocks noGrp="1"/>
          </p:cNvSpPr>
          <p:nvPr>
            <p:ph type="ftr" sz="quarter" idx="11"/>
          </p:nvPr>
        </p:nvSpPr>
        <p:spPr/>
        <p:txBody>
          <a:bodyPr/>
          <a:lstStyle/>
          <a:p>
            <a:r>
              <a:rPr lang="en-GB" smtClean="0"/>
              <a:t>Interoperable Global Trust Federation 2005 - 2018</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207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2050" name="Picture 2" descr="H:\Home\davidg\EUGridPMA\IGTF\IGTF-logos\IGTF-logo-mini.wmf"/>
          <p:cNvPicPr>
            <a:picLocks noChangeAspect="1" noChangeArrowheads="1"/>
          </p:cNvPicPr>
          <p:nvPr userDrawn="1"/>
        </p:nvPicPr>
        <p:blipFill>
          <a:blip r:embed="rId2" cstate="print"/>
          <a:srcRect/>
          <a:stretch>
            <a:fillRect/>
          </a:stretch>
        </p:blipFill>
        <p:spPr bwMode="auto">
          <a:xfrm>
            <a:off x="968107" y="1859288"/>
            <a:ext cx="1775093" cy="950538"/>
          </a:xfrm>
          <a:prstGeom prst="rect">
            <a:avLst/>
          </a:prstGeom>
          <a:noFill/>
        </p:spPr>
      </p:pic>
      <p:sp>
        <p:nvSpPr>
          <p:cNvPr id="2" name="Title 1"/>
          <p:cNvSpPr>
            <a:spLocks noGrp="1"/>
          </p:cNvSpPr>
          <p:nvPr>
            <p:ph type="title"/>
          </p:nvPr>
        </p:nvSpPr>
        <p:spPr>
          <a:xfrm>
            <a:off x="963084" y="4406901"/>
            <a:ext cx="10363200" cy="1362075"/>
          </a:xfrm>
        </p:spPr>
        <p:txBody>
          <a:bodyPr lIns="0" rIns="0" anchor="t"/>
          <a:lstStyle>
            <a:lvl1pPr algn="l">
              <a:defRPr sz="4000" b="1" cap="all"/>
            </a:lvl1pPr>
          </a:lstStyle>
          <a:p>
            <a:r>
              <a:rPr lang="en-US" smtClean="0"/>
              <a:t>Click to edit Master title style</a:t>
            </a:r>
            <a:endParaRPr lang="en-GB" dirty="0"/>
          </a:p>
        </p:txBody>
      </p:sp>
      <p:sp>
        <p:nvSpPr>
          <p:cNvPr id="3" name="Text Placeholder 2"/>
          <p:cNvSpPr>
            <a:spLocks noGrp="1"/>
          </p:cNvSpPr>
          <p:nvPr>
            <p:ph type="body" idx="1"/>
          </p:nvPr>
        </p:nvSpPr>
        <p:spPr>
          <a:xfrm>
            <a:off x="963084" y="2906713"/>
            <a:ext cx="10363200" cy="1500187"/>
          </a:xfrm>
        </p:spPr>
        <p:txBody>
          <a:bodyPr lIns="0" rIns="0" anchor="t"/>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5" name="Footer Placeholder 4"/>
          <p:cNvSpPr>
            <a:spLocks noGrp="1"/>
          </p:cNvSpPr>
          <p:nvPr>
            <p:ph type="ftr" sz="quarter" idx="11"/>
          </p:nvPr>
        </p:nvSpPr>
        <p:spPr/>
        <p:txBody>
          <a:bodyPr/>
          <a:lstStyle/>
          <a:p>
            <a:r>
              <a:rPr lang="en-GB" smtClean="0"/>
              <a:t>Interoperable Global Trust Federation 2005 - 2018</a:t>
            </a:r>
            <a:endParaRPr lang="en-GB" dirty="0"/>
          </a:p>
        </p:txBody>
      </p:sp>
      <p:sp>
        <p:nvSpPr>
          <p:cNvPr id="6" name="Slide Number Placeholder 5"/>
          <p:cNvSpPr>
            <a:spLocks noGrp="1"/>
          </p:cNvSpPr>
          <p:nvPr>
            <p:ph type="sldNum" sz="quarter" idx="12"/>
          </p:nvPr>
        </p:nvSpPr>
        <p:spPr>
          <a:xfrm>
            <a:off x="10333205" y="6356351"/>
            <a:ext cx="973899" cy="365125"/>
          </a:xfrm>
        </p:spPr>
        <p:txBody>
          <a:bodyPr/>
          <a:lstStyle/>
          <a:p>
            <a:fld id="{A423C6C7-C0F9-497B-BEFB-D2FC0D2E643A}" type="slidenum">
              <a:rPr lang="en-GB" smtClean="0"/>
              <a:t>‹#›</a:t>
            </a:fld>
            <a:endParaRPr lang="en-GB"/>
          </a:p>
        </p:txBody>
      </p:sp>
    </p:spTree>
    <p:extLst>
      <p:ext uri="{BB962C8B-B14F-4D97-AF65-F5344CB8AC3E}">
        <p14:creationId xmlns:p14="http://schemas.microsoft.com/office/powerpoint/2010/main" val="297034224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5" descr="H:\Home\davidg\EUGridPMA\IGTF\IGTF-logos\IGTF-colors.wmf"/>
          <p:cNvPicPr>
            <a:picLocks noChangeAspect="1" noChangeArrowheads="1"/>
          </p:cNvPicPr>
          <p:nvPr userDrawn="1"/>
        </p:nvPicPr>
        <p:blipFill>
          <a:blip r:embed="rId2" cstate="print">
            <a:lum bright="70000" contrast="-70000"/>
          </a:blip>
          <a:srcRect/>
          <a:stretch>
            <a:fillRect/>
          </a:stretch>
        </p:blipFill>
        <p:spPr bwMode="auto">
          <a:xfrm>
            <a:off x="0" y="0"/>
            <a:ext cx="8673685" cy="6858000"/>
          </a:xfrm>
          <a:prstGeom prst="rect">
            <a:avLst/>
          </a:prstGeom>
          <a:noFill/>
        </p:spPr>
      </p:pic>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E89FA85-51C2-4640-9DD6-4990940C9D85}" type="datetime4">
              <a:rPr lang="en-GB" smtClean="0"/>
              <a:t>17 March 2018</a:t>
            </a:fld>
            <a:endParaRPr lang="en-GB" dirty="0"/>
          </a:p>
        </p:txBody>
      </p:sp>
      <p:sp>
        <p:nvSpPr>
          <p:cNvPr id="6" name="Footer Placeholder 5"/>
          <p:cNvSpPr>
            <a:spLocks noGrp="1"/>
          </p:cNvSpPr>
          <p:nvPr>
            <p:ph type="ftr" sz="quarter" idx="11"/>
          </p:nvPr>
        </p:nvSpPr>
        <p:spPr/>
        <p:txBody>
          <a:bodyPr/>
          <a:lstStyle/>
          <a:p>
            <a:r>
              <a:rPr lang="en-GB" smtClean="0"/>
              <a:t>Interoperable Global Trust Federation 2005 - 2018</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9" name="Straight Connector 8"/>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601369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DBD5EEC8-6FFE-496F-963D-C7B99C8D3D8A}" type="datetime4">
              <a:rPr lang="en-GB" smtClean="0"/>
              <a:t>17 March 2018</a:t>
            </a:fld>
            <a:endParaRPr lang="en-GB" dirty="0"/>
          </a:p>
        </p:txBody>
      </p:sp>
      <p:sp>
        <p:nvSpPr>
          <p:cNvPr id="8" name="Footer Placeholder 7"/>
          <p:cNvSpPr>
            <a:spLocks noGrp="1"/>
          </p:cNvSpPr>
          <p:nvPr>
            <p:ph type="ftr" sz="quarter" idx="11"/>
          </p:nvPr>
        </p:nvSpPr>
        <p:spPr/>
        <p:txBody>
          <a:bodyPr/>
          <a:lstStyle/>
          <a:p>
            <a:r>
              <a:rPr lang="en-GB" smtClean="0"/>
              <a:t>Interoperable Global Trust Federation 2005 - 2018</a:t>
            </a:r>
            <a:endParaRPr lang="en-GB" dirty="0"/>
          </a:p>
        </p:txBody>
      </p:sp>
      <p:sp>
        <p:nvSpPr>
          <p:cNvPr id="9" name="Slide Number Placeholder 8"/>
          <p:cNvSpPr>
            <a:spLocks noGrp="1"/>
          </p:cNvSpPr>
          <p:nvPr>
            <p:ph type="sldNum" sz="quarter" idx="12"/>
          </p:nvPr>
        </p:nvSpPr>
        <p:spPr/>
        <p:txBody>
          <a:bodyPr/>
          <a:lstStyle/>
          <a:p>
            <a:fld id="{A423C6C7-C0F9-497B-BEFB-D2FC0D2E643A}" type="slidenum">
              <a:rPr lang="en-GB" smtClean="0"/>
              <a:t>‹#›</a:t>
            </a:fld>
            <a:endParaRPr lang="en-GB"/>
          </a:p>
        </p:txBody>
      </p:sp>
      <p:cxnSp>
        <p:nvCxnSpPr>
          <p:cNvPr id="10" name="Straight Connector 9"/>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2595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6313993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381CF613-00FD-4058-90B1-9204A859C5DB}" type="datetime4">
              <a:rPr lang="en-GB" smtClean="0"/>
              <a:t>17 March 2018</a:t>
            </a:fld>
            <a:endParaRPr lang="en-GB" dirty="0"/>
          </a:p>
        </p:txBody>
      </p:sp>
      <p:sp>
        <p:nvSpPr>
          <p:cNvPr id="4" name="Footer Placeholder 3"/>
          <p:cNvSpPr>
            <a:spLocks noGrp="1"/>
          </p:cNvSpPr>
          <p:nvPr>
            <p:ph type="ftr" sz="quarter" idx="11"/>
          </p:nvPr>
        </p:nvSpPr>
        <p:spPr/>
        <p:txBody>
          <a:bodyPr/>
          <a:lstStyle/>
          <a:p>
            <a:r>
              <a:rPr lang="en-GB" smtClean="0"/>
              <a:t>Interoperable Global Trust Federation 2005 - 2018</a:t>
            </a:r>
            <a:endParaRPr lang="en-GB" dirty="0"/>
          </a:p>
        </p:txBody>
      </p:sp>
      <p:sp>
        <p:nvSpPr>
          <p:cNvPr id="5" name="Slide Number Placeholder 4"/>
          <p:cNvSpPr>
            <a:spLocks noGrp="1"/>
          </p:cNvSpPr>
          <p:nvPr>
            <p:ph type="sldNum" sz="quarter" idx="12"/>
          </p:nvPr>
        </p:nvSpPr>
        <p:spPr/>
        <p:txBody>
          <a:bodyPr/>
          <a:lstStyle/>
          <a:p>
            <a:fld id="{A423C6C7-C0F9-497B-BEFB-D2FC0D2E643A}" type="slidenum">
              <a:rPr lang="en-GB" smtClean="0"/>
              <a:t>‹#›</a:t>
            </a:fld>
            <a:endParaRPr lang="en-GB"/>
          </a:p>
        </p:txBody>
      </p:sp>
      <p:cxnSp>
        <p:nvCxnSpPr>
          <p:cNvPr id="6" name="Straight Connector 5"/>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93168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679464-3808-452A-A637-E4B1D5215F06}" type="datetime4">
              <a:rPr lang="en-GB" smtClean="0"/>
              <a:t>17 March 2018</a:t>
            </a:fld>
            <a:endParaRPr lang="en-GB" dirty="0"/>
          </a:p>
        </p:txBody>
      </p:sp>
      <p:sp>
        <p:nvSpPr>
          <p:cNvPr id="3" name="Footer Placeholder 2"/>
          <p:cNvSpPr>
            <a:spLocks noGrp="1"/>
          </p:cNvSpPr>
          <p:nvPr>
            <p:ph type="ftr" sz="quarter" idx="11"/>
          </p:nvPr>
        </p:nvSpPr>
        <p:spPr/>
        <p:txBody>
          <a:bodyPr/>
          <a:lstStyle/>
          <a:p>
            <a:r>
              <a:rPr lang="en-GB" smtClean="0"/>
              <a:t>Interoperable Global Trust Federation 2005 - 2018</a:t>
            </a:r>
            <a:endParaRPr lang="en-GB" dirty="0"/>
          </a:p>
        </p:txBody>
      </p:sp>
      <p:sp>
        <p:nvSpPr>
          <p:cNvPr id="4" name="Slide Number Placeholder 3"/>
          <p:cNvSpPr>
            <a:spLocks noGrp="1"/>
          </p:cNvSpPr>
          <p:nvPr>
            <p:ph type="sldNum" sz="quarter" idx="12"/>
          </p:nvPr>
        </p:nvSpPr>
        <p:spPr/>
        <p:txBody>
          <a:bodyPr/>
          <a:lstStyle/>
          <a:p>
            <a:fld id="{A423C6C7-C0F9-497B-BEFB-D2FC0D2E643A}" type="slidenum">
              <a:rPr lang="en-GB" smtClean="0"/>
              <a:t>‹#›</a:t>
            </a:fld>
            <a:endParaRPr lang="en-GB"/>
          </a:p>
        </p:txBody>
      </p:sp>
      <p:cxnSp>
        <p:nvCxnSpPr>
          <p:cNvPr id="5" name="Straight Connector 4"/>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582494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5947EEFB-FB40-4D0D-85A5-B48D0CA45A99}" type="datetime4">
              <a:rPr lang="en-GB" smtClean="0"/>
              <a:t>17 March 2018</a:t>
            </a:fld>
            <a:endParaRPr lang="en-GB" dirty="0"/>
          </a:p>
        </p:txBody>
      </p:sp>
      <p:sp>
        <p:nvSpPr>
          <p:cNvPr id="6" name="Footer Placeholder 5"/>
          <p:cNvSpPr>
            <a:spLocks noGrp="1"/>
          </p:cNvSpPr>
          <p:nvPr>
            <p:ph type="ftr" sz="quarter" idx="11"/>
          </p:nvPr>
        </p:nvSpPr>
        <p:spPr/>
        <p:txBody>
          <a:bodyPr/>
          <a:lstStyle/>
          <a:p>
            <a:r>
              <a:rPr lang="en-GB" smtClean="0"/>
              <a:t>Interoperable Global Trust Federation 2005 - 2018</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06988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0F12453B-3C5F-41BE-B6CF-1BAA235D62FB}" type="datetime4">
              <a:rPr lang="en-GB" smtClean="0"/>
              <a:t>17 March 2018</a:t>
            </a:fld>
            <a:endParaRPr lang="en-GB" dirty="0"/>
          </a:p>
        </p:txBody>
      </p:sp>
      <p:sp>
        <p:nvSpPr>
          <p:cNvPr id="6" name="Footer Placeholder 5"/>
          <p:cNvSpPr>
            <a:spLocks noGrp="1"/>
          </p:cNvSpPr>
          <p:nvPr>
            <p:ph type="ftr" sz="quarter" idx="11"/>
          </p:nvPr>
        </p:nvSpPr>
        <p:spPr/>
        <p:txBody>
          <a:bodyPr/>
          <a:lstStyle/>
          <a:p>
            <a:r>
              <a:rPr lang="en-GB" smtClean="0"/>
              <a:t>Interoperable Global Trust Federation 2005 - 2018</a:t>
            </a:r>
            <a:endParaRPr lang="en-GB" dirty="0"/>
          </a:p>
        </p:txBody>
      </p:sp>
      <p:sp>
        <p:nvSpPr>
          <p:cNvPr id="7" name="Slide Number Placeholder 6"/>
          <p:cNvSpPr>
            <a:spLocks noGrp="1"/>
          </p:cNvSpPr>
          <p:nvPr>
            <p:ph type="sldNum" sz="quarter" idx="12"/>
          </p:nvPr>
        </p:nvSpPr>
        <p:spPr/>
        <p:txBody>
          <a:bodyPr/>
          <a:lstStyle/>
          <a:p>
            <a:fld id="{A423C6C7-C0F9-497B-BEFB-D2FC0D2E643A}" type="slidenum">
              <a:rPr lang="en-GB" smtClean="0"/>
              <a:t>‹#›</a:t>
            </a:fld>
            <a:endParaRPr lang="en-GB"/>
          </a:p>
        </p:txBody>
      </p:sp>
      <p:cxnSp>
        <p:nvCxnSpPr>
          <p:cNvPr id="8" name="Straight Connector 7"/>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0700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D5F0173-3125-4D3F-B444-47B775B4A425}" type="datetime4">
              <a:rPr lang="en-GB" smtClean="0"/>
              <a:t>17 March 2018</a:t>
            </a:fld>
            <a:endParaRPr lang="en-GB" dirty="0"/>
          </a:p>
        </p:txBody>
      </p:sp>
      <p:sp>
        <p:nvSpPr>
          <p:cNvPr id="5" name="Footer Placeholder 4"/>
          <p:cNvSpPr>
            <a:spLocks noGrp="1"/>
          </p:cNvSpPr>
          <p:nvPr>
            <p:ph type="ftr" sz="quarter" idx="11"/>
          </p:nvPr>
        </p:nvSpPr>
        <p:spPr/>
        <p:txBody>
          <a:bodyPr/>
          <a:lstStyle/>
          <a:p>
            <a:r>
              <a:rPr lang="en-GB" smtClean="0"/>
              <a:t>Interoperable Global Trust Federation 2005 - 2018</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46403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A71CE36A-F0BC-410D-91B9-210EF4B5D42C}" type="datetime4">
              <a:rPr lang="en-GB" smtClean="0"/>
              <a:t>17 March 2018</a:t>
            </a:fld>
            <a:endParaRPr lang="en-GB" dirty="0"/>
          </a:p>
        </p:txBody>
      </p:sp>
      <p:sp>
        <p:nvSpPr>
          <p:cNvPr id="5" name="Footer Placeholder 4"/>
          <p:cNvSpPr>
            <a:spLocks noGrp="1"/>
          </p:cNvSpPr>
          <p:nvPr>
            <p:ph type="ftr" sz="quarter" idx="11"/>
          </p:nvPr>
        </p:nvSpPr>
        <p:spPr/>
        <p:txBody>
          <a:bodyPr/>
          <a:lstStyle/>
          <a:p>
            <a:r>
              <a:rPr lang="en-GB" smtClean="0"/>
              <a:t>Interoperable Global Trust Federation 2005 - 2018</a:t>
            </a:r>
            <a:endParaRPr lang="en-GB" dirty="0"/>
          </a:p>
        </p:txBody>
      </p:sp>
      <p:sp>
        <p:nvSpPr>
          <p:cNvPr id="6" name="Slide Number Placeholder 5"/>
          <p:cNvSpPr>
            <a:spLocks noGrp="1"/>
          </p:cNvSpPr>
          <p:nvPr>
            <p:ph type="sldNum" sz="quarter" idx="12"/>
          </p:nvPr>
        </p:nvSpPr>
        <p:spPr/>
        <p:txBody>
          <a:bodyPr/>
          <a:lstStyle/>
          <a:p>
            <a:fld id="{A423C6C7-C0F9-497B-BEFB-D2FC0D2E643A}" type="slidenum">
              <a:rPr lang="en-GB" smtClean="0"/>
              <a:t>‹#›</a:t>
            </a:fld>
            <a:endParaRPr lang="en-GB"/>
          </a:p>
        </p:txBody>
      </p:sp>
      <p:cxnSp>
        <p:nvCxnSpPr>
          <p:cNvPr id="7" name="Straight Connector 6"/>
          <p:cNvCxnSpPr/>
          <p:nvPr userDrawn="1"/>
        </p:nvCxnSpPr>
        <p:spPr>
          <a:xfrm rot="5400000">
            <a:off x="-3093640" y="3429000"/>
            <a:ext cx="6858000"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74187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463550" y="1276350"/>
            <a:ext cx="11272838" cy="5274469"/>
          </a:xfrm>
          <a:prstGeom prst="rect">
            <a:avLst/>
          </a:prstGeom>
        </p:spPr>
        <p:txBody>
          <a:bodyPr/>
          <a:lstStyle>
            <a:lvl1pPr>
              <a:defRPr sz="3000">
                <a:solidFill>
                  <a:schemeClr val="tx1"/>
                </a:solidFill>
                <a:latin typeface="Akkurat Std" panose="02000503000000000000" pitchFamily="2" charset="0"/>
              </a:defRPr>
            </a:lvl1pPr>
            <a:lvl2pPr>
              <a:defRPr sz="3000">
                <a:solidFill>
                  <a:schemeClr val="tx1"/>
                </a:solidFill>
                <a:latin typeface="Akkurat Std" panose="02000503000000000000" pitchFamily="2" charset="0"/>
              </a:defRPr>
            </a:lvl2pPr>
            <a:lvl3pPr>
              <a:defRPr sz="3000">
                <a:solidFill>
                  <a:schemeClr val="tx1"/>
                </a:solidFill>
                <a:latin typeface="Akkurat Std" panose="02000503000000000000" pitchFamily="2" charset="0"/>
              </a:defRPr>
            </a:lvl3pPr>
            <a:lvl4pPr>
              <a:defRPr sz="3000">
                <a:solidFill>
                  <a:schemeClr val="tx1"/>
                </a:solidFill>
                <a:latin typeface="Akkurat Std" panose="02000503000000000000" pitchFamily="2" charset="0"/>
              </a:defRPr>
            </a:lvl4pPr>
            <a:lvl5pPr>
              <a:defRPr sz="3000">
                <a:solidFill>
                  <a:schemeClr val="tx1"/>
                </a:solidFill>
                <a:latin typeface="Akkurat Std" panose="02000503000000000000" pitchFamily="2"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600248984"/>
      </p:ext>
    </p:extLst>
  </p:cSld>
  <p:clrMapOvr>
    <a:masterClrMapping/>
  </p:clrMapOvr>
  <p:transition spd="med"/>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6" name="Picture 15"/>
          <p:cNvPicPr>
            <a:picLocks noChangeAspect="1"/>
          </p:cNvPicPr>
          <p:nvPr userDrawn="1"/>
        </p:nvPicPr>
        <p:blipFill rotWithShape="1">
          <a:blip r:embed="rId2" cstate="print">
            <a:extLst>
              <a:ext uri="{28A0092B-C50C-407E-A947-70E740481C1C}">
                <a14:useLocalDpi xmlns:a14="http://schemas.microsoft.com/office/drawing/2010/main" val="0"/>
              </a:ext>
            </a:extLst>
          </a:blip>
          <a:srcRect b="5779"/>
          <a:stretch/>
        </p:blipFill>
        <p:spPr>
          <a:xfrm>
            <a:off x="-59267" y="2128672"/>
            <a:ext cx="12310533" cy="4729328"/>
          </a:xfrm>
          <a:prstGeom prst="rect">
            <a:avLst/>
          </a:prstGeom>
        </p:spPr>
      </p:pic>
      <p:sp>
        <p:nvSpPr>
          <p:cNvPr id="14" name="Rectangle 13"/>
          <p:cNvSpPr/>
          <p:nvPr userDrawn="1"/>
        </p:nvSpPr>
        <p:spPr>
          <a:xfrm>
            <a:off x="85559" y="272717"/>
            <a:ext cx="12031580" cy="11951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pic>
        <p:nvPicPr>
          <p:cNvPr id="13" name="Picture 12"/>
          <p:cNvPicPr>
            <a:picLocks noChangeAspect="1"/>
          </p:cNvPicPr>
          <p:nvPr userDrawn="1"/>
        </p:nvPicPr>
        <p:blipFill>
          <a:blip r:embed="rId3"/>
          <a:stretch>
            <a:fillRect/>
          </a:stretch>
        </p:blipFill>
        <p:spPr>
          <a:xfrm>
            <a:off x="9411184" y="633663"/>
            <a:ext cx="2091451" cy="1114928"/>
          </a:xfrm>
          <a:prstGeom prst="rect">
            <a:avLst/>
          </a:prstGeom>
        </p:spPr>
      </p:pic>
      <p:sp>
        <p:nvSpPr>
          <p:cNvPr id="17" name="Text Placeholder 4"/>
          <p:cNvSpPr>
            <a:spLocks noGrp="1"/>
          </p:cNvSpPr>
          <p:nvPr>
            <p:ph type="body" sz="quarter" idx="11" hasCustomPrompt="1"/>
          </p:nvPr>
        </p:nvSpPr>
        <p:spPr>
          <a:xfrm>
            <a:off x="930192" y="2448122"/>
            <a:ext cx="5096933" cy="375289"/>
          </a:xfrm>
        </p:spPr>
        <p:txBody>
          <a:bodyPr/>
          <a:lstStyle>
            <a:lvl1pPr marL="0" indent="0">
              <a:buNone/>
              <a:defRPr b="1" baseline="0"/>
            </a:lvl1pPr>
          </a:lstStyle>
          <a:p>
            <a:pPr lvl="0"/>
            <a:r>
              <a:rPr lang="en-US" dirty="0" smtClean="0"/>
              <a:t>Presenter</a:t>
            </a:r>
          </a:p>
        </p:txBody>
      </p:sp>
      <p:sp>
        <p:nvSpPr>
          <p:cNvPr id="18" name="Text Placeholder 6"/>
          <p:cNvSpPr>
            <a:spLocks noGrp="1"/>
          </p:cNvSpPr>
          <p:nvPr>
            <p:ph type="body" sz="quarter" idx="12" hasCustomPrompt="1"/>
          </p:nvPr>
        </p:nvSpPr>
        <p:spPr>
          <a:xfrm>
            <a:off x="930191" y="4552755"/>
            <a:ext cx="5003271" cy="436340"/>
          </a:xfrm>
        </p:spPr>
        <p:txBody>
          <a:bodyPr/>
          <a:lstStyle>
            <a:lvl1pPr marL="0" indent="0">
              <a:buNone/>
              <a:defRPr/>
            </a:lvl1pPr>
          </a:lstStyle>
          <a:p>
            <a:pPr lvl="0"/>
            <a:r>
              <a:rPr lang="en-US" dirty="0" smtClean="0"/>
              <a:t>Event, Location</a:t>
            </a:r>
            <a:endParaRPr lang="en-GB" dirty="0"/>
          </a:p>
        </p:txBody>
      </p:sp>
      <p:sp>
        <p:nvSpPr>
          <p:cNvPr id="19" name="Text Placeholder 10"/>
          <p:cNvSpPr>
            <a:spLocks noGrp="1"/>
          </p:cNvSpPr>
          <p:nvPr>
            <p:ph type="body" sz="quarter" idx="17" hasCustomPrompt="1"/>
          </p:nvPr>
        </p:nvSpPr>
        <p:spPr>
          <a:xfrm>
            <a:off x="930192" y="1830668"/>
            <a:ext cx="5012795" cy="503459"/>
          </a:xfrm>
        </p:spPr>
        <p:txBody>
          <a:bodyPr>
            <a:normAutofit/>
          </a:bodyPr>
          <a:lstStyle>
            <a:lvl1pPr marL="0" indent="0">
              <a:buNone/>
              <a:defRPr sz="2600"/>
            </a:lvl1pPr>
          </a:lstStyle>
          <a:p>
            <a:pPr lvl="0"/>
            <a:r>
              <a:rPr lang="en-US" dirty="0" smtClean="0"/>
              <a:t>Subtitle</a:t>
            </a:r>
          </a:p>
        </p:txBody>
      </p:sp>
      <p:sp>
        <p:nvSpPr>
          <p:cNvPr id="20" name="Text Placeholder 10"/>
          <p:cNvSpPr>
            <a:spLocks noGrp="1"/>
          </p:cNvSpPr>
          <p:nvPr>
            <p:ph type="body" sz="quarter" idx="14" hasCustomPrompt="1"/>
          </p:nvPr>
        </p:nvSpPr>
        <p:spPr>
          <a:xfrm>
            <a:off x="930192" y="1331495"/>
            <a:ext cx="5012795" cy="473243"/>
          </a:xfrm>
        </p:spPr>
        <p:txBody>
          <a:bodyPr>
            <a:noAutofit/>
          </a:bodyPr>
          <a:lstStyle>
            <a:lvl1pPr marL="0" indent="0">
              <a:buNone/>
              <a:defRPr sz="3200" b="1"/>
            </a:lvl1pPr>
          </a:lstStyle>
          <a:p>
            <a:pPr lvl="0"/>
            <a:r>
              <a:rPr lang="en-US" dirty="0" smtClean="0"/>
              <a:t>Title</a:t>
            </a:r>
          </a:p>
        </p:txBody>
      </p:sp>
      <p:sp>
        <p:nvSpPr>
          <p:cNvPr id="21" name="Text Placeholder 6"/>
          <p:cNvSpPr>
            <a:spLocks noGrp="1"/>
          </p:cNvSpPr>
          <p:nvPr>
            <p:ph type="body" sz="quarter" idx="18" hasCustomPrompt="1"/>
          </p:nvPr>
        </p:nvSpPr>
        <p:spPr>
          <a:xfrm>
            <a:off x="930191" y="4921725"/>
            <a:ext cx="5003271" cy="428319"/>
          </a:xfrm>
        </p:spPr>
        <p:txBody>
          <a:bodyPr/>
          <a:lstStyle>
            <a:lvl1pPr marL="0" indent="0">
              <a:buNone/>
              <a:defRPr/>
            </a:lvl1pPr>
          </a:lstStyle>
          <a:p>
            <a:pPr lvl="0"/>
            <a:r>
              <a:rPr lang="en-US" dirty="0" smtClean="0"/>
              <a:t>Date</a:t>
            </a:r>
            <a:endParaRPr lang="en-GB" dirty="0"/>
          </a:p>
        </p:txBody>
      </p:sp>
      <p:sp>
        <p:nvSpPr>
          <p:cNvPr id="22" name="Text Placeholder 4"/>
          <p:cNvSpPr>
            <a:spLocks noGrp="1"/>
          </p:cNvSpPr>
          <p:nvPr>
            <p:ph type="body" sz="quarter" idx="19" hasCustomPrompt="1"/>
          </p:nvPr>
        </p:nvSpPr>
        <p:spPr>
          <a:xfrm>
            <a:off x="930192" y="2821102"/>
            <a:ext cx="5096933" cy="347215"/>
          </a:xfrm>
        </p:spPr>
        <p:txBody>
          <a:bodyPr/>
          <a:lstStyle>
            <a:lvl1pPr marL="0" indent="0">
              <a:buNone/>
              <a:defRPr b="0" baseline="0"/>
            </a:lvl1pPr>
          </a:lstStyle>
          <a:p>
            <a:pPr lvl="0"/>
            <a:r>
              <a:rPr lang="en-US" dirty="0" smtClean="0"/>
              <a:t>Role in Project, GÉANT Project (if applicable)</a:t>
            </a:r>
          </a:p>
        </p:txBody>
      </p:sp>
      <p:sp>
        <p:nvSpPr>
          <p:cNvPr id="23" name="Text Placeholder 4"/>
          <p:cNvSpPr>
            <a:spLocks noGrp="1"/>
          </p:cNvSpPr>
          <p:nvPr>
            <p:ph type="body" sz="quarter" idx="20" hasCustomPrompt="1"/>
          </p:nvPr>
        </p:nvSpPr>
        <p:spPr>
          <a:xfrm>
            <a:off x="930191" y="3166007"/>
            <a:ext cx="6706556" cy="347215"/>
          </a:xfrm>
        </p:spPr>
        <p:txBody>
          <a:bodyPr/>
          <a:lstStyle>
            <a:lvl1pPr marL="0" indent="0">
              <a:buNone/>
              <a:defRPr b="0" baseline="0"/>
            </a:lvl1pPr>
          </a:lstStyle>
          <a:p>
            <a:pPr lvl="0"/>
            <a:r>
              <a:rPr lang="en-US" dirty="0" smtClean="0"/>
              <a:t>Role in  Home Organisation, Organisation Name (if applicable)</a:t>
            </a:r>
          </a:p>
        </p:txBody>
      </p:sp>
      <p:sp>
        <p:nvSpPr>
          <p:cNvPr id="12" name="Text Placeholder 3"/>
          <p:cNvSpPr>
            <a:spLocks noGrp="1"/>
          </p:cNvSpPr>
          <p:nvPr>
            <p:ph type="body" sz="quarter" idx="21" hasCustomPrompt="1"/>
          </p:nvPr>
        </p:nvSpPr>
        <p:spPr>
          <a:xfrm>
            <a:off x="1115093" y="3682168"/>
            <a:ext cx="914400" cy="190399"/>
          </a:xfrm>
        </p:spPr>
        <p:txBody>
          <a:bodyPr>
            <a:normAutofit/>
          </a:bodyPr>
          <a:lstStyle>
            <a:lvl1pPr marL="0" indent="0">
              <a:buNone/>
              <a:defRPr sz="800"/>
            </a:lvl1pPr>
          </a:lstStyle>
          <a:p>
            <a:pPr lvl="0"/>
            <a:r>
              <a:rPr lang="en-US" dirty="0" smtClean="0"/>
              <a:t>Logo (optional)</a:t>
            </a:r>
            <a:endParaRPr lang="en-GB" dirty="0"/>
          </a:p>
        </p:txBody>
      </p:sp>
    </p:spTree>
    <p:extLst>
      <p:ext uri="{BB962C8B-B14F-4D97-AF65-F5344CB8AC3E}">
        <p14:creationId xmlns:p14="http://schemas.microsoft.com/office/powerpoint/2010/main" val="81949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0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36683367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9"/>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9"/>
          </a:xfrm>
        </p:spPr>
        <p:txBody>
          <a:bodyPr/>
          <a:lstStyle>
            <a:lvl1pPr>
              <a:defRPr sz="20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2468638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71087764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5" y="1681163"/>
            <a:ext cx="5514975"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82601" y="2489206"/>
            <a:ext cx="5553075"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1890297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4"/>
            <a:ext cx="7864123" cy="4652963"/>
          </a:xfrm>
        </p:spPr>
        <p:txBody>
          <a:bodyPr/>
          <a:lstStyle>
            <a:lvl1pPr>
              <a:defRPr sz="20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6"/>
            <a:ext cx="3" cy="4682067"/>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8274750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7591502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1"/>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6" name="Text Placeholder 5"/>
          <p:cNvSpPr>
            <a:spLocks noGrp="1"/>
          </p:cNvSpPr>
          <p:nvPr>
            <p:ph type="body" sz="quarter" idx="13"/>
          </p:nvPr>
        </p:nvSpPr>
        <p:spPr>
          <a:xfrm>
            <a:off x="470573" y="4083051"/>
            <a:ext cx="11208083" cy="21813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82251312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6" name="Rectangle 5"/>
          <p:cNvSpPr/>
          <p:nvPr userDrawn="1"/>
        </p:nvSpPr>
        <p:spPr>
          <a:xfrm>
            <a:off x="0" y="3858127"/>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800"/>
          </a:p>
        </p:txBody>
      </p:sp>
      <p:sp>
        <p:nvSpPr>
          <p:cNvPr id="7" name="Text Placeholder 6"/>
          <p:cNvSpPr>
            <a:spLocks noGrp="1"/>
          </p:cNvSpPr>
          <p:nvPr>
            <p:ph type="body" sz="quarter" idx="13"/>
          </p:nvPr>
        </p:nvSpPr>
        <p:spPr>
          <a:xfrm>
            <a:off x="448287" y="1524585"/>
            <a:ext cx="11315924" cy="2100931"/>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83485341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9"/>
            <a:ext cx="6172200" cy="4209532"/>
          </a:xfrm>
        </p:spPr>
        <p:txBody>
          <a:bodyPr/>
          <a:lstStyle>
            <a:lvl1pPr>
              <a:defRPr sz="2400"/>
            </a:lvl1pPr>
            <a:lvl2pPr>
              <a:defRPr sz="22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4" y="1642188"/>
            <a:ext cx="4314825" cy="4226800"/>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67240171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8"/>
            <a:ext cx="6172200" cy="4144217"/>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457204" y="1716837"/>
            <a:ext cx="4314825" cy="4152155"/>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7"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642445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5" name="TextBox 4"/>
          <p:cNvSpPr txBox="1"/>
          <p:nvPr userDrawn="1"/>
        </p:nvSpPr>
        <p:spPr>
          <a:xfrm>
            <a:off x="489285" y="304801"/>
            <a:ext cx="5553380" cy="830997"/>
          </a:xfrm>
          <a:prstGeom prst="rect">
            <a:avLst/>
          </a:prstGeom>
          <a:noFill/>
        </p:spPr>
        <p:txBody>
          <a:bodyPr wrap="none" rtlCol="0">
            <a:spAutoFit/>
          </a:bodyPr>
          <a:lstStyle/>
          <a:p>
            <a:r>
              <a:rPr lang="en-GB" sz="2400" b="1" smtClean="0">
                <a:solidFill>
                  <a:srgbClr val="003F5D"/>
                </a:solidFill>
              </a:rPr>
              <a:t>Style</a:t>
            </a:r>
            <a:r>
              <a:rPr lang="en-GB" sz="2400" b="1" baseline="0" smtClean="0">
                <a:solidFill>
                  <a:srgbClr val="003F5D"/>
                </a:solidFill>
              </a:rPr>
              <a:t> Guide</a:t>
            </a:r>
          </a:p>
          <a:p>
            <a:r>
              <a:rPr lang="en-GB" sz="2400" baseline="0" smtClean="0">
                <a:solidFill>
                  <a:srgbClr val="ED1556"/>
                </a:solidFill>
              </a:rPr>
              <a:t>A Guide to Using the New GÉANT Template</a:t>
            </a:r>
            <a:endParaRPr lang="en-GB" sz="2400">
              <a:solidFill>
                <a:srgbClr val="ED1556"/>
              </a:solidFill>
            </a:endParaRPr>
          </a:p>
        </p:txBody>
      </p:sp>
      <p:sp>
        <p:nvSpPr>
          <p:cNvPr id="7" name="TextBox 6"/>
          <p:cNvSpPr txBox="1"/>
          <p:nvPr userDrawn="1"/>
        </p:nvSpPr>
        <p:spPr>
          <a:xfrm>
            <a:off x="585273" y="1331500"/>
            <a:ext cx="10476539" cy="5838778"/>
          </a:xfrm>
          <a:prstGeom prst="rect">
            <a:avLst/>
          </a:prstGeom>
          <a:noFill/>
        </p:spPr>
        <p:txBody>
          <a:bodyPr wrap="square" rtlCol="0">
            <a:spAutoFit/>
          </a:bodyPr>
          <a:lstStyle/>
          <a:p>
            <a:pPr marL="285744" indent="-285744">
              <a:buFont typeface="Arial" panose="020B0604020202020204" pitchFamily="34" charset="0"/>
              <a:buChar char="•"/>
            </a:pPr>
            <a:r>
              <a:rPr lang="en-GB" sz="1867" smtClean="0">
                <a:solidFill>
                  <a:srgbClr val="003F5D"/>
                </a:solidFill>
              </a:rPr>
              <a:t>This template is a dual purpose template for use both to</a:t>
            </a:r>
            <a:r>
              <a:rPr lang="en-GB" sz="1867" baseline="0" smtClean="0">
                <a:solidFill>
                  <a:srgbClr val="003F5D"/>
                </a:solidFill>
              </a:rPr>
              <a:t> present information on behalf of the GÉANT Project (GN4-2) and for the organisation</a:t>
            </a:r>
          </a:p>
          <a:p>
            <a:pPr marL="285744" indent="-285744">
              <a:buFont typeface="Arial" panose="020B0604020202020204" pitchFamily="34" charset="0"/>
              <a:buChar char="•"/>
            </a:pPr>
            <a:r>
              <a:rPr lang="en-GB" sz="1867" baseline="0" smtClean="0">
                <a:solidFill>
                  <a:srgbClr val="003F5D"/>
                </a:solidFill>
              </a:rPr>
              <a:t>Because of this there are two end slide versions: </a:t>
            </a:r>
          </a:p>
          <a:p>
            <a:pPr marL="742932" lvl="1" indent="-285744">
              <a:buFont typeface="Arial" panose="020B0604020202020204" pitchFamily="34" charset="0"/>
              <a:buChar char="•"/>
            </a:pPr>
            <a:r>
              <a:rPr lang="en-GB" sz="1867" baseline="0" smtClean="0">
                <a:solidFill>
                  <a:srgbClr val="003F5D"/>
                </a:solidFill>
              </a:rPr>
              <a:t>One for Project (GN4-2) presentations which includes EU logo, copyright, and funding statement</a:t>
            </a:r>
          </a:p>
          <a:p>
            <a:pPr marL="742932" lvl="1" indent="-285744">
              <a:buFont typeface="Arial" panose="020B0604020202020204" pitchFamily="34" charset="0"/>
              <a:buChar char="•"/>
            </a:pPr>
            <a:r>
              <a:rPr lang="en-GB" sz="1867" baseline="0" smtClean="0">
                <a:solidFill>
                  <a:srgbClr val="003F5D"/>
                </a:solidFill>
              </a:rPr>
              <a:t>One for when presenting on behalf of the organisation</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67" b="1" baseline="0" smtClean="0">
                <a:solidFill>
                  <a:srgbClr val="003F5D"/>
                </a:solidFill>
              </a:rPr>
              <a:t>All slide packs MUST include the correct end slide. </a:t>
            </a:r>
            <a:r>
              <a:rPr lang="en-GB" sz="1867" b="0" baseline="0" smtClean="0">
                <a:solidFill>
                  <a:srgbClr val="003F5D"/>
                </a:solidFill>
              </a:rPr>
              <a:t>(This slide need not be shown during the presentation but must be included in any electronic or hard copies distributed/submitted)</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67" baseline="0" smtClean="0">
                <a:solidFill>
                  <a:srgbClr val="003F5D"/>
                </a:solidFill>
              </a:rPr>
              <a:t>Project participants must use the GN4-2 version with the EU funding statement.  This is a requirement of the EU funding agreement</a:t>
            </a:r>
          </a:p>
          <a:p>
            <a:pPr marL="742932" marR="0" lvl="1"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67" baseline="0" smtClean="0">
                <a:solidFill>
                  <a:srgbClr val="003F5D"/>
                </a:solidFill>
              </a:rPr>
              <a:t>Staff from the GÉANT offices should ensure the correct end slide is used. If in doubt contact your line manager/activity leader for clarification on which version to use</a:t>
            </a: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867" baseline="0" smtClean="0">
              <a:solidFill>
                <a:srgbClr val="003F5D"/>
              </a:solidFill>
            </a:endParaRPr>
          </a:p>
          <a:p>
            <a:pPr marL="285744" marR="0" lvl="0" indent="-285744" algn="l" defTabSz="914377"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867" baseline="0" smtClean="0">
                <a:solidFill>
                  <a:srgbClr val="003F5D"/>
                </a:solidFill>
              </a:rPr>
              <a:t>The title slide has space for the speaker’s own role in their organisation, organisation name and an optional organisation logo which should be no larger than the main GÉANT logo </a:t>
            </a:r>
          </a:p>
          <a:p>
            <a:pPr marL="285744" indent="-285744">
              <a:buFont typeface="Arial" panose="020B0604020202020204" pitchFamily="34" charset="0"/>
              <a:buChar char="•"/>
            </a:pPr>
            <a:r>
              <a:rPr lang="en-GB" sz="1867" baseline="0" smtClean="0">
                <a:solidFill>
                  <a:srgbClr val="003F5D"/>
                </a:solidFill>
              </a:rPr>
              <a:t>Font is Calibri and will auto-size. Avoid using a font size less than 18pt.  Main font colour is Teal, </a:t>
            </a:r>
            <a:r>
              <a:rPr lang="en-GB" sz="1867" baseline="0" smtClean="0">
                <a:solidFill>
                  <a:srgbClr val="ED1556"/>
                </a:solidFill>
              </a:rPr>
              <a:t>Subtitle colour is Crimson and should be used sparingly. </a:t>
            </a:r>
            <a:r>
              <a:rPr lang="en-GB" sz="1867" baseline="0" smtClean="0">
                <a:solidFill>
                  <a:srgbClr val="003F5D"/>
                </a:solidFill>
              </a:rPr>
              <a:t>If the colours are not shown in PowerPoint use the </a:t>
            </a:r>
            <a:r>
              <a:rPr lang="en-GB" sz="1867" baseline="0" err="1" smtClean="0">
                <a:solidFill>
                  <a:srgbClr val="003F5D"/>
                </a:solidFill>
              </a:rPr>
              <a:t>eyedrop</a:t>
            </a:r>
            <a:r>
              <a:rPr lang="en-GB" sz="1867" baseline="0" smtClean="0">
                <a:solidFill>
                  <a:srgbClr val="003F5D"/>
                </a:solidFill>
              </a:rPr>
              <a:t> colour picker to select the correct colour from these samples</a:t>
            </a:r>
            <a:endParaRPr lang="en-GB" sz="1867" baseline="0" smtClean="0">
              <a:solidFill>
                <a:srgbClr val="ED1556"/>
              </a:solidFill>
            </a:endParaRPr>
          </a:p>
          <a:p>
            <a:pPr marL="285744" indent="-285744">
              <a:buFont typeface="Arial" panose="020B0604020202020204" pitchFamily="34" charset="0"/>
              <a:buChar char="•"/>
            </a:pPr>
            <a:endParaRPr lang="en-GB" sz="1867" baseline="0" smtClean="0">
              <a:solidFill>
                <a:srgbClr val="ED1556"/>
              </a:solidFill>
            </a:endParaRPr>
          </a:p>
          <a:p>
            <a:pPr marL="285744" indent="-285744">
              <a:buFont typeface="Arial" panose="020B0604020202020204" pitchFamily="34" charset="0"/>
              <a:buChar char="•"/>
            </a:pPr>
            <a:endParaRPr lang="en-GB" sz="1867" baseline="0" smtClean="0">
              <a:solidFill>
                <a:srgbClr val="003F5D"/>
              </a:solidFill>
            </a:endParaRPr>
          </a:p>
          <a:p>
            <a:pPr marL="457189" lvl="1" indent="0">
              <a:buFont typeface="Arial" panose="020B0604020202020204" pitchFamily="34" charset="0"/>
              <a:buNone/>
            </a:pPr>
            <a:r>
              <a:rPr lang="en-GB" sz="1867" baseline="0" smtClean="0">
                <a:solidFill>
                  <a:srgbClr val="003F5D"/>
                </a:solidFill>
              </a:rPr>
              <a:t> </a:t>
            </a:r>
          </a:p>
        </p:txBody>
      </p:sp>
      <p:sp>
        <p:nvSpPr>
          <p:cNvPr id="9" name="Oval 8"/>
          <p:cNvSpPr/>
          <p:nvPr userDrawn="1"/>
        </p:nvSpPr>
        <p:spPr>
          <a:xfrm>
            <a:off x="11140252" y="5632575"/>
            <a:ext cx="662581" cy="643095"/>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0" name="Oval 9"/>
          <p:cNvSpPr/>
          <p:nvPr userDrawn="1"/>
        </p:nvSpPr>
        <p:spPr>
          <a:xfrm>
            <a:off x="11140252" y="4782803"/>
            <a:ext cx="662581" cy="643095"/>
          </a:xfrm>
          <a:prstGeom prst="ellipse">
            <a:avLst/>
          </a:prstGeom>
          <a:solidFill>
            <a:srgbClr val="EC0E51"/>
          </a:solidFill>
          <a:ln>
            <a:solidFill>
              <a:srgbClr val="ED15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Tree>
    <p:extLst>
      <p:ext uri="{BB962C8B-B14F-4D97-AF65-F5344CB8AC3E}">
        <p14:creationId xmlns:p14="http://schemas.microsoft.com/office/powerpoint/2010/main" val="5525235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Closing Slide for GN4 related presentati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F576E6A-F32A-4612-884C-86870357C6B4}" type="slidenum">
              <a:rPr lang="en-GB" smtClean="0"/>
              <a:pPr/>
              <a:t>‹#›</a:t>
            </a:fld>
            <a:endParaRPr lang="en-GB"/>
          </a:p>
        </p:txBody>
      </p:sp>
      <p:sp>
        <p:nvSpPr>
          <p:cNvPr id="17" name="Rectangle 16"/>
          <p:cNvSpPr/>
          <p:nvPr userDrawn="1"/>
        </p:nvSpPr>
        <p:spPr>
          <a:xfrm>
            <a:off x="0" y="0"/>
            <a:ext cx="12192000" cy="6858000"/>
          </a:xfrm>
          <a:prstGeom prst="rect">
            <a:avLst/>
          </a:prstGeom>
          <a:solidFill>
            <a:srgbClr val="1C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4" name="Title 3"/>
          <p:cNvSpPr txBox="1">
            <a:spLocks/>
          </p:cNvSpPr>
          <p:nvPr userDrawn="1"/>
        </p:nvSpPr>
        <p:spPr>
          <a:xfrm>
            <a:off x="0" y="2970259"/>
            <a:ext cx="12192000" cy="58922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r>
              <a:rPr lang="en-GB" sz="2100" b="0">
                <a:solidFill>
                  <a:schemeClr val="bg1"/>
                </a:solidFill>
              </a:rPr>
              <a:t>Thank </a:t>
            </a:r>
            <a:r>
              <a:rPr lang="en-GB" sz="2100" b="0" smtClean="0">
                <a:solidFill>
                  <a:schemeClr val="bg1"/>
                </a:solidFill>
              </a:rPr>
              <a:t>you</a:t>
            </a:r>
            <a:endParaRPr lang="en-GB" sz="2100" b="0">
              <a:solidFill>
                <a:schemeClr val="bg1"/>
              </a:solidFill>
            </a:endParaRPr>
          </a:p>
        </p:txBody>
      </p:sp>
      <p:sp>
        <p:nvSpPr>
          <p:cNvPr id="26" name="Rectangle 25"/>
          <p:cNvSpPr/>
          <p:nvPr userDrawn="1"/>
        </p:nvSpPr>
        <p:spPr>
          <a:xfrm>
            <a:off x="3294576" y="997227"/>
            <a:ext cx="5602848" cy="3984691"/>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grpSp>
        <p:nvGrpSpPr>
          <p:cNvPr id="29" name="Group 28"/>
          <p:cNvGrpSpPr/>
          <p:nvPr userDrawn="1"/>
        </p:nvGrpSpPr>
        <p:grpSpPr>
          <a:xfrm>
            <a:off x="4018845" y="4773548"/>
            <a:ext cx="4154312" cy="1167623"/>
            <a:chOff x="4003396" y="4773547"/>
            <a:chExt cx="4154312" cy="1167623"/>
          </a:xfrm>
        </p:grpSpPr>
        <p:sp>
          <p:nvSpPr>
            <p:cNvPr id="21" name="TextBox 20"/>
            <p:cNvSpPr txBox="1"/>
            <p:nvPr userDrawn="1"/>
          </p:nvSpPr>
          <p:spPr>
            <a:xfrm>
              <a:off x="4003396" y="5294839"/>
              <a:ext cx="4154312" cy="646331"/>
            </a:xfrm>
            <a:prstGeom prst="rect">
              <a:avLst/>
            </a:prstGeom>
            <a:noFill/>
          </p:spPr>
          <p:txBody>
            <a:bodyPr wrap="square" rtlCol="0">
              <a:spAutoFit/>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200" smtClean="0">
                  <a:solidFill>
                    <a:schemeClr val="bg1"/>
                  </a:solidFill>
                </a:rPr>
                <a:t>Networks </a:t>
              </a:r>
              <a:r>
                <a:rPr lang="en-GB" sz="1200" baseline="0" smtClean="0">
                  <a:solidFill>
                    <a:schemeClr val="bg1"/>
                  </a:solidFill>
                </a:rPr>
                <a:t>∙ Services ∙ People         </a:t>
              </a:r>
            </a:p>
            <a:p>
              <a:pPr marL="0" marR="0" indent="0" algn="ctr" defTabSz="914377" rtl="0" eaLnBrk="1" fontAlgn="auto" latinLnBrk="0" hangingPunct="1">
                <a:lnSpc>
                  <a:spcPct val="100000"/>
                </a:lnSpc>
                <a:spcBef>
                  <a:spcPts val="0"/>
                </a:spcBef>
                <a:spcAft>
                  <a:spcPts val="0"/>
                </a:spcAft>
                <a:buClrTx/>
                <a:buSzTx/>
                <a:buFontTx/>
                <a:buNone/>
                <a:tabLst/>
                <a:defRPr/>
              </a:pPr>
              <a:r>
                <a:rPr lang="en-GB" sz="1200" b="0" i="0" smtClean="0">
                  <a:solidFill>
                    <a:schemeClr val="bg1"/>
                  </a:solidFill>
                </a:rPr>
                <a:t>www.geant.org</a:t>
              </a:r>
            </a:p>
            <a:p>
              <a:pPr algn="ctr"/>
              <a:r>
                <a:rPr lang="en-GB" sz="1200" i="0" baseline="0" smtClean="0">
                  <a:solidFill>
                    <a:schemeClr val="bg1"/>
                  </a:solidFill>
                </a:rPr>
                <a:t> </a:t>
              </a:r>
              <a:endParaRPr lang="en-GB" sz="1200" i="0">
                <a:solidFill>
                  <a:schemeClr val="bg1"/>
                </a:solidFill>
              </a:endParaRPr>
            </a:p>
          </p:txBody>
        </p:sp>
        <p:pic>
          <p:nvPicPr>
            <p:cNvPr id="28" name="Picture 2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0880" y="4773547"/>
              <a:ext cx="1219200" cy="529760"/>
            </a:xfrm>
            <a:prstGeom prst="rect">
              <a:avLst/>
            </a:prstGeom>
          </p:spPr>
        </p:pic>
      </p:grpSp>
      <p:grpSp>
        <p:nvGrpSpPr>
          <p:cNvPr id="2" name="Group 1"/>
          <p:cNvGrpSpPr/>
          <p:nvPr userDrawn="1"/>
        </p:nvGrpSpPr>
        <p:grpSpPr>
          <a:xfrm>
            <a:off x="1935457" y="6190066"/>
            <a:ext cx="8199153" cy="392885"/>
            <a:chOff x="1162308" y="4642549"/>
            <a:chExt cx="6149365" cy="294664"/>
          </a:xfrm>
        </p:grpSpPr>
        <p:sp>
          <p:nvSpPr>
            <p:cNvPr id="30" name="TextBox 29"/>
            <p:cNvSpPr txBox="1"/>
            <p:nvPr userDrawn="1"/>
          </p:nvSpPr>
          <p:spPr>
            <a:xfrm>
              <a:off x="1588712" y="4697548"/>
              <a:ext cx="5722961" cy="161583"/>
            </a:xfrm>
            <a:prstGeom prst="rect">
              <a:avLst/>
            </a:prstGeom>
            <a:noFill/>
          </p:spPr>
          <p:txBody>
            <a:bodyPr wrap="none" rtlCol="0">
              <a:spAutoFit/>
            </a:bodyPr>
            <a:lstStyle/>
            <a:p>
              <a:pPr algn="l"/>
              <a:r>
                <a:rPr lang="en-GB" sz="800" kern="1200" smtClean="0">
                  <a:solidFill>
                    <a:schemeClr val="bg1"/>
                  </a:solidFill>
                  <a:effectLst/>
                  <a:latin typeface="+mn-lt"/>
                  <a:ea typeface="+mn-ea"/>
                  <a:cs typeface="+mn-cs"/>
                </a:rPr>
                <a:t>This</a:t>
              </a:r>
              <a:r>
                <a:rPr lang="en-GB" sz="800" kern="1200" baseline="0" smtClean="0">
                  <a:solidFill>
                    <a:schemeClr val="bg1"/>
                  </a:solidFill>
                  <a:effectLst/>
                  <a:latin typeface="+mn-lt"/>
                  <a:ea typeface="+mn-ea"/>
                  <a:cs typeface="+mn-cs"/>
                </a:rPr>
                <a:t> work is part of a project that has received </a:t>
              </a:r>
              <a:r>
                <a:rPr lang="en-GB" sz="800" kern="1200" smtClean="0">
                  <a:solidFill>
                    <a:schemeClr val="bg1"/>
                  </a:solidFill>
                  <a:effectLst/>
                  <a:latin typeface="+mn-lt"/>
                  <a:ea typeface="+mn-ea"/>
                  <a:cs typeface="+mn-cs"/>
                </a:rPr>
                <a:t>funding from the European Union’s Horizon 2020 research and innovation programme under Grant Agreement No. 731122 (GN4-2).</a:t>
              </a:r>
              <a:endParaRPr lang="en-GB" sz="800">
                <a:solidFill>
                  <a:schemeClr val="bg1"/>
                </a:solidFill>
              </a:endParaRPr>
            </a:p>
          </p:txBody>
        </p:sp>
        <p:pic>
          <p:nvPicPr>
            <p:cNvPr id="31" name="Picture 30"/>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162308" y="4642549"/>
              <a:ext cx="433675" cy="294664"/>
            </a:xfrm>
            <a:prstGeom prst="rect">
              <a:avLst/>
            </a:prstGeom>
          </p:spPr>
        </p:pic>
      </p:grpSp>
      <p:sp>
        <p:nvSpPr>
          <p:cNvPr id="13" name="Text Placeholder 4"/>
          <p:cNvSpPr>
            <a:spLocks noGrp="1"/>
          </p:cNvSpPr>
          <p:nvPr>
            <p:ph type="body" sz="quarter" idx="11" hasCustomPrompt="1"/>
          </p:nvPr>
        </p:nvSpPr>
        <p:spPr>
          <a:xfrm>
            <a:off x="3565358" y="4090834"/>
            <a:ext cx="5061285" cy="350836"/>
          </a:xfrm>
        </p:spPr>
        <p:txBody>
          <a:bodyPr>
            <a:normAutofit/>
          </a:bodyPr>
          <a:lstStyle>
            <a:lvl1pPr marL="0" indent="0" algn="ctr">
              <a:buNone/>
              <a:defRPr sz="1200" baseline="0">
                <a:solidFill>
                  <a:schemeClr val="bg1"/>
                </a:solidFill>
              </a:defRPr>
            </a:lvl1pPr>
          </a:lstStyle>
          <a:p>
            <a:pPr lvl="0"/>
            <a:r>
              <a:rPr lang="en-GB" dirty="0" smtClean="0"/>
              <a:t>Presenter email</a:t>
            </a:r>
            <a:endParaRPr lang="en-GB" dirty="0"/>
          </a:p>
        </p:txBody>
      </p:sp>
      <p:sp>
        <p:nvSpPr>
          <p:cNvPr id="4" name="Content Placeholder 3"/>
          <p:cNvSpPr>
            <a:spLocks noGrp="1"/>
          </p:cNvSpPr>
          <p:nvPr>
            <p:ph sz="quarter" idx="12" hasCustomPrompt="1"/>
          </p:nvPr>
        </p:nvSpPr>
        <p:spPr>
          <a:xfrm>
            <a:off x="3594100" y="3559176"/>
            <a:ext cx="5003800" cy="428625"/>
          </a:xfrm>
        </p:spPr>
        <p:txBody>
          <a:bodyPr>
            <a:noAutofit/>
          </a:bodyPr>
          <a:lstStyle>
            <a:lvl1pPr marL="0" indent="0" algn="ctr">
              <a:buNone/>
              <a:defRPr sz="2100" baseline="0">
                <a:solidFill>
                  <a:schemeClr val="bg1"/>
                </a:solidFill>
              </a:defRPr>
            </a:lvl1pPr>
          </a:lstStyle>
          <a:p>
            <a:pPr lvl="0"/>
            <a:r>
              <a:rPr lang="en-US" dirty="0" smtClean="0"/>
              <a:t>Optional “Any Questions?” Text here</a:t>
            </a:r>
          </a:p>
        </p:txBody>
      </p:sp>
      <p:sp>
        <p:nvSpPr>
          <p:cNvPr id="7" name="Text Placeholder 6"/>
          <p:cNvSpPr>
            <a:spLocks noGrp="1"/>
          </p:cNvSpPr>
          <p:nvPr>
            <p:ph type="body" sz="quarter" idx="13" hasCustomPrompt="1"/>
          </p:nvPr>
        </p:nvSpPr>
        <p:spPr>
          <a:xfrm>
            <a:off x="455084" y="321733"/>
            <a:ext cx="11347749" cy="445600"/>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This end slide to be used for all GN4-1 Presentations</a:t>
            </a:r>
            <a:endParaRPr lang="en-GB" dirty="0"/>
          </a:p>
        </p:txBody>
      </p:sp>
    </p:spTree>
    <p:extLst>
      <p:ext uri="{BB962C8B-B14F-4D97-AF65-F5344CB8AC3E}">
        <p14:creationId xmlns:p14="http://schemas.microsoft.com/office/powerpoint/2010/main" val="33145948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losing Slide for non project presentation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p>
            <a:fld id="{6F576E6A-F32A-4612-884C-86870357C6B4}" type="slidenum">
              <a:rPr lang="en-GB" smtClean="0"/>
              <a:pPr/>
              <a:t>‹#›</a:t>
            </a:fld>
            <a:endParaRPr lang="en-GB"/>
          </a:p>
        </p:txBody>
      </p:sp>
      <p:sp>
        <p:nvSpPr>
          <p:cNvPr id="17" name="Rectangle 16"/>
          <p:cNvSpPr/>
          <p:nvPr userDrawn="1"/>
        </p:nvSpPr>
        <p:spPr>
          <a:xfrm>
            <a:off x="0" y="-7"/>
            <a:ext cx="12192000" cy="6858000"/>
          </a:xfrm>
          <a:prstGeom prst="rect">
            <a:avLst/>
          </a:prstGeom>
          <a:solidFill>
            <a:srgbClr val="1C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2" name="Rectangle 11"/>
          <p:cNvSpPr/>
          <p:nvPr userDrawn="1"/>
        </p:nvSpPr>
        <p:spPr>
          <a:xfrm>
            <a:off x="0" y="857251"/>
            <a:ext cx="12192000" cy="5143500"/>
          </a:xfrm>
          <a:prstGeom prst="rect">
            <a:avLst/>
          </a:prstGeom>
          <a:solidFill>
            <a:srgbClr val="1C41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sp>
        <p:nvSpPr>
          <p:cNvPr id="14" name="Title 3"/>
          <p:cNvSpPr txBox="1">
            <a:spLocks/>
          </p:cNvSpPr>
          <p:nvPr userDrawn="1"/>
        </p:nvSpPr>
        <p:spPr>
          <a:xfrm>
            <a:off x="0" y="2970259"/>
            <a:ext cx="12192000" cy="589228"/>
          </a:xfrm>
          <a:prstGeom prst="rect">
            <a:avLst/>
          </a:prstGeom>
        </p:spPr>
        <p:txBody>
          <a:bodyPr vert="horz" lIns="68580" tIns="34291" rIns="68580" bIns="34291" rtlCol="0" anchor="ctr">
            <a:normAutofit/>
          </a:bodyPr>
          <a:lstStyle>
            <a:lvl1pPr algn="l" defTabSz="914400" rtl="0" eaLnBrk="1" latinLnBrk="0" hangingPunct="1">
              <a:lnSpc>
                <a:spcPct val="90000"/>
              </a:lnSpc>
              <a:spcBef>
                <a:spcPct val="0"/>
              </a:spcBef>
              <a:buNone/>
              <a:defRPr sz="2000" b="1" kern="1200" baseline="0">
                <a:solidFill>
                  <a:srgbClr val="004361"/>
                </a:solidFill>
                <a:latin typeface="Calibri"/>
                <a:ea typeface="Verdana" panose="020B0604030504040204" pitchFamily="34" charset="0"/>
                <a:cs typeface="Verdana" panose="020B0604030504040204" pitchFamily="34" charset="0"/>
              </a:defRPr>
            </a:lvl1pPr>
          </a:lstStyle>
          <a:p>
            <a:pPr algn="ctr"/>
            <a:r>
              <a:rPr lang="en-GB" sz="2100" b="0">
                <a:solidFill>
                  <a:schemeClr val="bg1"/>
                </a:solidFill>
              </a:rPr>
              <a:t>Thank </a:t>
            </a:r>
            <a:r>
              <a:rPr lang="en-GB" sz="2100" b="0" smtClean="0">
                <a:solidFill>
                  <a:schemeClr val="bg1"/>
                </a:solidFill>
              </a:rPr>
              <a:t>you</a:t>
            </a:r>
            <a:endParaRPr lang="en-GB" sz="2100" b="0">
              <a:solidFill>
                <a:schemeClr val="bg1"/>
              </a:solidFill>
            </a:endParaRPr>
          </a:p>
        </p:txBody>
      </p:sp>
      <p:sp>
        <p:nvSpPr>
          <p:cNvPr id="15" name="Rectangle 14"/>
          <p:cNvSpPr/>
          <p:nvPr userDrawn="1"/>
        </p:nvSpPr>
        <p:spPr>
          <a:xfrm>
            <a:off x="3294576" y="1024187"/>
            <a:ext cx="5602848" cy="3984691"/>
          </a:xfrm>
          <a:prstGeom prst="rect">
            <a:avLst/>
          </a:prstGeom>
          <a:blipFill dpi="0" rotWithShape="1">
            <a:blip r:embed="rId2">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1"/>
          </a:p>
        </p:txBody>
      </p:sp>
      <p:grpSp>
        <p:nvGrpSpPr>
          <p:cNvPr id="4" name="Group 3"/>
          <p:cNvGrpSpPr/>
          <p:nvPr userDrawn="1"/>
        </p:nvGrpSpPr>
        <p:grpSpPr>
          <a:xfrm>
            <a:off x="4018844" y="5126472"/>
            <a:ext cx="4154312" cy="1167623"/>
            <a:chOff x="4003396" y="5126471"/>
            <a:chExt cx="4154312" cy="1167623"/>
          </a:xfrm>
        </p:grpSpPr>
        <p:sp>
          <p:nvSpPr>
            <p:cNvPr id="18" name="TextBox 17"/>
            <p:cNvSpPr txBox="1"/>
            <p:nvPr userDrawn="1"/>
          </p:nvSpPr>
          <p:spPr>
            <a:xfrm>
              <a:off x="4003396" y="5647763"/>
              <a:ext cx="4154312" cy="646331"/>
            </a:xfrm>
            <a:prstGeom prst="rect">
              <a:avLst/>
            </a:prstGeom>
            <a:noFill/>
          </p:spPr>
          <p:txBody>
            <a:bodyPr wrap="square" rtlCol="0">
              <a:spAutoFit/>
            </a:bodyPr>
            <a:lstStyle/>
            <a:p>
              <a:pPr marL="0" marR="0" indent="0" algn="ctr" defTabSz="914377" rtl="0" eaLnBrk="1" fontAlgn="auto" latinLnBrk="0" hangingPunct="1">
                <a:lnSpc>
                  <a:spcPct val="100000"/>
                </a:lnSpc>
                <a:spcBef>
                  <a:spcPts val="0"/>
                </a:spcBef>
                <a:spcAft>
                  <a:spcPts val="0"/>
                </a:spcAft>
                <a:buClrTx/>
                <a:buSzTx/>
                <a:buFontTx/>
                <a:buNone/>
                <a:tabLst/>
                <a:defRPr/>
              </a:pPr>
              <a:r>
                <a:rPr lang="en-GB" sz="1200" smtClean="0">
                  <a:solidFill>
                    <a:schemeClr val="bg1"/>
                  </a:solidFill>
                </a:rPr>
                <a:t>Networks </a:t>
              </a:r>
              <a:r>
                <a:rPr lang="en-GB" sz="1200" baseline="0" smtClean="0">
                  <a:solidFill>
                    <a:schemeClr val="bg1"/>
                  </a:solidFill>
                </a:rPr>
                <a:t>∙ Services ∙ People         </a:t>
              </a:r>
            </a:p>
            <a:p>
              <a:pPr marL="0" marR="0" indent="0" algn="ctr" defTabSz="914377" rtl="0" eaLnBrk="1" fontAlgn="auto" latinLnBrk="0" hangingPunct="1">
                <a:lnSpc>
                  <a:spcPct val="100000"/>
                </a:lnSpc>
                <a:spcBef>
                  <a:spcPts val="0"/>
                </a:spcBef>
                <a:spcAft>
                  <a:spcPts val="0"/>
                </a:spcAft>
                <a:buClrTx/>
                <a:buSzTx/>
                <a:buFontTx/>
                <a:buNone/>
                <a:tabLst/>
                <a:defRPr/>
              </a:pPr>
              <a:r>
                <a:rPr lang="en-GB" sz="1200" b="0" i="0" smtClean="0">
                  <a:solidFill>
                    <a:schemeClr val="bg1"/>
                  </a:solidFill>
                </a:rPr>
                <a:t>www.geant.org</a:t>
              </a:r>
            </a:p>
            <a:p>
              <a:pPr algn="ctr"/>
              <a:r>
                <a:rPr lang="en-GB" sz="1200" i="0" baseline="0" smtClean="0">
                  <a:solidFill>
                    <a:schemeClr val="bg1"/>
                  </a:solidFill>
                </a:rPr>
                <a:t> </a:t>
              </a:r>
              <a:endParaRPr lang="en-GB" sz="1200" i="0">
                <a:solidFill>
                  <a:schemeClr val="bg1"/>
                </a:solidFill>
              </a:endParaRPr>
            </a:p>
          </p:txBody>
        </p:sp>
        <p:pic>
          <p:nvPicPr>
            <p:cNvPr id="19" name="Picture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670880" y="5126471"/>
              <a:ext cx="1219200" cy="529760"/>
            </a:xfrm>
            <a:prstGeom prst="rect">
              <a:avLst/>
            </a:prstGeom>
          </p:spPr>
        </p:pic>
      </p:grpSp>
      <p:sp>
        <p:nvSpPr>
          <p:cNvPr id="11" name="Text Placeholder 4"/>
          <p:cNvSpPr>
            <a:spLocks noGrp="1"/>
          </p:cNvSpPr>
          <p:nvPr>
            <p:ph type="body" sz="quarter" idx="11" hasCustomPrompt="1"/>
          </p:nvPr>
        </p:nvSpPr>
        <p:spPr>
          <a:xfrm>
            <a:off x="3565359" y="4218058"/>
            <a:ext cx="5061285" cy="350836"/>
          </a:xfrm>
        </p:spPr>
        <p:txBody>
          <a:bodyPr>
            <a:normAutofit/>
          </a:bodyPr>
          <a:lstStyle>
            <a:lvl1pPr marL="0" indent="0" algn="ctr">
              <a:buNone/>
              <a:defRPr sz="1200" baseline="0">
                <a:solidFill>
                  <a:schemeClr val="bg1"/>
                </a:solidFill>
              </a:defRPr>
            </a:lvl1pPr>
          </a:lstStyle>
          <a:p>
            <a:pPr lvl="0"/>
            <a:r>
              <a:rPr lang="en-GB" dirty="0" smtClean="0"/>
              <a:t>Presenter email</a:t>
            </a:r>
            <a:endParaRPr lang="en-GB" dirty="0"/>
          </a:p>
        </p:txBody>
      </p:sp>
      <p:sp>
        <p:nvSpPr>
          <p:cNvPr id="16" name="Content Placeholder 3"/>
          <p:cNvSpPr>
            <a:spLocks noGrp="1"/>
          </p:cNvSpPr>
          <p:nvPr>
            <p:ph sz="quarter" idx="12" hasCustomPrompt="1"/>
          </p:nvPr>
        </p:nvSpPr>
        <p:spPr>
          <a:xfrm>
            <a:off x="3594100" y="3559176"/>
            <a:ext cx="5003800" cy="428625"/>
          </a:xfrm>
        </p:spPr>
        <p:txBody>
          <a:bodyPr>
            <a:noAutofit/>
          </a:bodyPr>
          <a:lstStyle>
            <a:lvl1pPr marL="0" indent="0" algn="ctr">
              <a:buNone/>
              <a:defRPr sz="2100" baseline="0">
                <a:solidFill>
                  <a:schemeClr val="bg1"/>
                </a:solidFill>
              </a:defRPr>
            </a:lvl1pPr>
          </a:lstStyle>
          <a:p>
            <a:pPr lvl="0"/>
            <a:r>
              <a:rPr lang="en-US" dirty="0" smtClean="0"/>
              <a:t>Optional “Any Questions?” Text here</a:t>
            </a:r>
          </a:p>
        </p:txBody>
      </p:sp>
      <p:sp>
        <p:nvSpPr>
          <p:cNvPr id="13" name="Text Placeholder 6"/>
          <p:cNvSpPr>
            <a:spLocks noGrp="1"/>
          </p:cNvSpPr>
          <p:nvPr>
            <p:ph type="body" sz="quarter" idx="13" hasCustomPrompt="1"/>
          </p:nvPr>
        </p:nvSpPr>
        <p:spPr>
          <a:xfrm>
            <a:off x="455084" y="321733"/>
            <a:ext cx="11347749" cy="445600"/>
          </a:xfrm>
        </p:spPr>
        <p:txBody>
          <a:bodyPr/>
          <a:lstStyle>
            <a:lvl1pPr marL="0" indent="0">
              <a:buNone/>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This end slide to be used for all GÉANT Organisation Presentations</a:t>
            </a:r>
            <a:endParaRPr lang="en-GB" dirty="0"/>
          </a:p>
        </p:txBody>
      </p:sp>
    </p:spTree>
    <p:extLst>
      <p:ext uri="{BB962C8B-B14F-4D97-AF65-F5344CB8AC3E}">
        <p14:creationId xmlns:p14="http://schemas.microsoft.com/office/powerpoint/2010/main" val="5427987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889482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1" name="Rectangle 20"/>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userDrawn="1"/>
        </p:nvSpPr>
        <p:spPr>
          <a:xfrm>
            <a:off x="0" y="0"/>
            <a:ext cx="16256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 Placeholder 4"/>
          <p:cNvSpPr>
            <a:spLocks noGrp="1"/>
          </p:cNvSpPr>
          <p:nvPr>
            <p:ph type="body" sz="quarter" idx="11" hasCustomPrompt="1"/>
          </p:nvPr>
        </p:nvSpPr>
        <p:spPr>
          <a:xfrm>
            <a:off x="1240257" y="3625009"/>
            <a:ext cx="6795911" cy="375289"/>
          </a:xfrm>
        </p:spPr>
        <p:txBody>
          <a:bodyPr>
            <a:normAutofit/>
          </a:bodyPr>
          <a:lstStyle>
            <a:lvl1pPr marL="0" indent="0">
              <a:buNone/>
              <a:defRPr sz="2000" b="1" baseline="0"/>
            </a:lvl1pPr>
          </a:lstStyle>
          <a:p>
            <a:pPr lvl="0"/>
            <a:r>
              <a:rPr lang="en-US" dirty="0" smtClean="0"/>
              <a:t>Presenter</a:t>
            </a:r>
          </a:p>
        </p:txBody>
      </p:sp>
      <p:sp>
        <p:nvSpPr>
          <p:cNvPr id="7" name="Text Placeholder 6"/>
          <p:cNvSpPr>
            <a:spLocks noGrp="1"/>
          </p:cNvSpPr>
          <p:nvPr>
            <p:ph type="body" sz="quarter" idx="12" hasCustomPrompt="1"/>
          </p:nvPr>
        </p:nvSpPr>
        <p:spPr>
          <a:xfrm>
            <a:off x="1240256" y="5484095"/>
            <a:ext cx="6671027" cy="436340"/>
          </a:xfrm>
        </p:spPr>
        <p:txBody>
          <a:bodyPr>
            <a:normAutofit/>
          </a:bodyPr>
          <a:lstStyle>
            <a:lvl1pPr marL="0" indent="0">
              <a:buNone/>
              <a:defRPr sz="1800"/>
            </a:lvl1pPr>
          </a:lstStyle>
          <a:p>
            <a:pPr lvl="0"/>
            <a:r>
              <a:rPr lang="en-US" dirty="0" smtClean="0"/>
              <a:t>Event, Location</a:t>
            </a:r>
            <a:endParaRPr lang="en-GB" dirty="0"/>
          </a:p>
        </p:txBody>
      </p:sp>
      <p:sp>
        <p:nvSpPr>
          <p:cNvPr id="12" name="Text Placeholder 10"/>
          <p:cNvSpPr>
            <a:spLocks noGrp="1"/>
          </p:cNvSpPr>
          <p:nvPr>
            <p:ph type="body" sz="quarter" idx="17" hasCustomPrompt="1"/>
          </p:nvPr>
        </p:nvSpPr>
        <p:spPr>
          <a:xfrm>
            <a:off x="1240257" y="2804346"/>
            <a:ext cx="6683727" cy="503459"/>
          </a:xfrm>
        </p:spPr>
        <p:txBody>
          <a:bodyPr>
            <a:normAutofit/>
          </a:bodyPr>
          <a:lstStyle>
            <a:lvl1pPr marL="0" indent="0">
              <a:buNone/>
              <a:defRPr sz="1950">
                <a:solidFill>
                  <a:srgbClr val="F6791C"/>
                </a:solidFill>
              </a:defRPr>
            </a:lvl1pPr>
          </a:lstStyle>
          <a:p>
            <a:pPr lvl="0"/>
            <a:r>
              <a:rPr lang="en-US" dirty="0" smtClean="0"/>
              <a:t>Subtitle</a:t>
            </a:r>
          </a:p>
        </p:txBody>
      </p:sp>
      <p:sp>
        <p:nvSpPr>
          <p:cNvPr id="11" name="Text Placeholder 10"/>
          <p:cNvSpPr>
            <a:spLocks noGrp="1"/>
          </p:cNvSpPr>
          <p:nvPr>
            <p:ph type="body" sz="quarter" idx="14" hasCustomPrompt="1"/>
          </p:nvPr>
        </p:nvSpPr>
        <p:spPr>
          <a:xfrm>
            <a:off x="1240257" y="2398309"/>
            <a:ext cx="6683727" cy="473242"/>
          </a:xfrm>
        </p:spPr>
        <p:txBody>
          <a:bodyPr>
            <a:noAutofit/>
          </a:bodyPr>
          <a:lstStyle>
            <a:lvl1pPr marL="0" indent="0">
              <a:buNone/>
              <a:defRPr sz="2400" b="1"/>
            </a:lvl1pPr>
          </a:lstStyle>
          <a:p>
            <a:pPr lvl="0"/>
            <a:r>
              <a:rPr lang="en-US" dirty="0" smtClean="0"/>
              <a:t>Title</a:t>
            </a:r>
          </a:p>
        </p:txBody>
      </p:sp>
      <p:sp>
        <p:nvSpPr>
          <p:cNvPr id="13" name="Text Placeholder 6"/>
          <p:cNvSpPr>
            <a:spLocks noGrp="1"/>
          </p:cNvSpPr>
          <p:nvPr>
            <p:ph type="body" sz="quarter" idx="18" hasCustomPrompt="1"/>
          </p:nvPr>
        </p:nvSpPr>
        <p:spPr>
          <a:xfrm>
            <a:off x="1240256" y="5785332"/>
            <a:ext cx="6671027" cy="428319"/>
          </a:xfrm>
        </p:spPr>
        <p:txBody>
          <a:bodyPr>
            <a:normAutofit/>
          </a:bodyPr>
          <a:lstStyle>
            <a:lvl1pPr marL="0" indent="0">
              <a:buNone/>
              <a:defRPr sz="1800"/>
            </a:lvl1pPr>
          </a:lstStyle>
          <a:p>
            <a:pPr lvl="0"/>
            <a:r>
              <a:rPr lang="en-US" dirty="0" smtClean="0"/>
              <a:t>Date</a:t>
            </a:r>
            <a:endParaRPr lang="en-GB" dirty="0"/>
          </a:p>
        </p:txBody>
      </p:sp>
      <p:sp>
        <p:nvSpPr>
          <p:cNvPr id="16" name="Text Placeholder 4"/>
          <p:cNvSpPr>
            <a:spLocks noGrp="1"/>
          </p:cNvSpPr>
          <p:nvPr>
            <p:ph type="body" sz="quarter" idx="19" hasCustomPrompt="1"/>
          </p:nvPr>
        </p:nvSpPr>
        <p:spPr>
          <a:xfrm>
            <a:off x="1240257" y="3947187"/>
            <a:ext cx="6795911" cy="347215"/>
          </a:xfrm>
        </p:spPr>
        <p:txBody>
          <a:bodyPr>
            <a:normAutofit/>
          </a:bodyPr>
          <a:lstStyle>
            <a:lvl1pPr marL="0" indent="0">
              <a:buNone/>
              <a:defRPr sz="1800" b="0" baseline="0"/>
            </a:lvl1pPr>
          </a:lstStyle>
          <a:p>
            <a:pPr lvl="0"/>
            <a:r>
              <a:rPr lang="en-US" dirty="0" smtClean="0"/>
              <a:t>Role in Project, AARC (if applicable)</a:t>
            </a:r>
          </a:p>
        </p:txBody>
      </p:sp>
      <p:sp>
        <p:nvSpPr>
          <p:cNvPr id="18" name="Text Placeholder 4"/>
          <p:cNvSpPr>
            <a:spLocks noGrp="1"/>
          </p:cNvSpPr>
          <p:nvPr>
            <p:ph type="body" sz="quarter" idx="20" hasCustomPrompt="1"/>
          </p:nvPr>
        </p:nvSpPr>
        <p:spPr>
          <a:xfrm>
            <a:off x="1240257" y="4249757"/>
            <a:ext cx="8818145" cy="347215"/>
          </a:xfrm>
        </p:spPr>
        <p:txBody>
          <a:bodyPr>
            <a:normAutofit/>
          </a:bodyPr>
          <a:lstStyle>
            <a:lvl1pPr marL="0" indent="0">
              <a:buNone/>
              <a:defRPr sz="1800" b="0" baseline="0"/>
            </a:lvl1pPr>
          </a:lstStyle>
          <a:p>
            <a:pPr lvl="0"/>
            <a:r>
              <a:rPr lang="en-US" dirty="0" smtClean="0"/>
              <a:t>Role in Organisation, Organisation Name (if Applicable)</a:t>
            </a:r>
          </a:p>
        </p:txBody>
      </p:sp>
      <p:sp>
        <p:nvSpPr>
          <p:cNvPr id="4" name="Text Placeholder 3"/>
          <p:cNvSpPr>
            <a:spLocks noGrp="1"/>
          </p:cNvSpPr>
          <p:nvPr>
            <p:ph type="body" sz="quarter" idx="21" hasCustomPrompt="1"/>
          </p:nvPr>
        </p:nvSpPr>
        <p:spPr>
          <a:xfrm>
            <a:off x="1486792" y="4765917"/>
            <a:ext cx="1219200" cy="190399"/>
          </a:xfrm>
        </p:spPr>
        <p:txBody>
          <a:bodyPr>
            <a:normAutofit/>
          </a:bodyPr>
          <a:lstStyle>
            <a:lvl1pPr marL="0" indent="0">
              <a:buNone/>
              <a:defRPr sz="600"/>
            </a:lvl1pPr>
          </a:lstStyle>
          <a:p>
            <a:pPr lvl="0"/>
            <a:r>
              <a:rPr lang="en-US" dirty="0" smtClean="0"/>
              <a:t>Logo (optional)</a:t>
            </a:r>
            <a:endParaRPr lang="en-GB" dirty="0"/>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856358" y="-42332"/>
            <a:ext cx="4389920" cy="6942667"/>
          </a:xfrm>
          <a:prstGeom prst="rect">
            <a:avLst/>
          </a:prstGeom>
        </p:spPr>
      </p:pic>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7682" y="480622"/>
            <a:ext cx="1482776" cy="1339714"/>
          </a:xfrm>
          <a:prstGeom prst="rect">
            <a:avLst/>
          </a:prstGeom>
        </p:spPr>
      </p:pic>
      <p:sp>
        <p:nvSpPr>
          <p:cNvPr id="23" name="TextBox 22"/>
          <p:cNvSpPr txBox="1"/>
          <p:nvPr userDrawn="1"/>
        </p:nvSpPr>
        <p:spPr>
          <a:xfrm>
            <a:off x="2818932" y="927797"/>
            <a:ext cx="5918159" cy="353943"/>
          </a:xfrm>
          <a:prstGeom prst="rect">
            <a:avLst/>
          </a:prstGeom>
          <a:noFill/>
        </p:spPr>
        <p:txBody>
          <a:bodyPr wrap="none" rtlCol="0">
            <a:spAutoFit/>
          </a:bodyPr>
          <a:lstStyle/>
          <a:p>
            <a:r>
              <a:rPr lang="en-GB" sz="1700" dirty="0" smtClean="0">
                <a:solidFill>
                  <a:srgbClr val="003F5E"/>
                </a:solidFill>
              </a:rPr>
              <a:t>Authentication and Authorisation for Research and Collaboration</a:t>
            </a:r>
            <a:endParaRPr lang="en-GB" sz="1700" dirty="0">
              <a:solidFill>
                <a:srgbClr val="003F5E"/>
              </a:solidFill>
            </a:endParaRPr>
          </a:p>
        </p:txBody>
      </p:sp>
    </p:spTree>
    <p:extLst>
      <p:ext uri="{BB962C8B-B14F-4D97-AF65-F5344CB8AC3E}">
        <p14:creationId xmlns:p14="http://schemas.microsoft.com/office/powerpoint/2010/main" val="129714245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2200">
                <a:latin typeface="+mn-lt"/>
              </a:defRPr>
            </a:lvl1pPr>
            <a:lvl2pPr>
              <a:defRPr sz="1800">
                <a:solidFill>
                  <a:srgbClr val="004361"/>
                </a:solidFill>
                <a:latin typeface="+mn-lt"/>
              </a:defRPr>
            </a:lvl2pPr>
            <a:lvl3pPr>
              <a:defRPr sz="1800">
                <a:solidFill>
                  <a:srgbClr val="003F5E"/>
                </a:solidFill>
                <a:latin typeface="+mn-lt"/>
              </a:defRPr>
            </a:lvl3pPr>
            <a:lvl4pPr>
              <a:defRPr sz="1800">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42364295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825625"/>
            <a:ext cx="5562600" cy="4351338"/>
          </a:xfrm>
        </p:spPr>
        <p:txBody>
          <a:bodyPr/>
          <a:lstStyle>
            <a:lvl1pPr>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Content Placeholder 3"/>
          <p:cNvSpPr>
            <a:spLocks noGrp="1"/>
          </p:cNvSpPr>
          <p:nvPr>
            <p:ph sz="half" idx="2"/>
          </p:nvPr>
        </p:nvSpPr>
        <p:spPr>
          <a:xfrm>
            <a:off x="6172200" y="1825625"/>
            <a:ext cx="5181600" cy="4351338"/>
          </a:xfrm>
        </p:spPr>
        <p:txBody>
          <a:bodyPr/>
          <a:lstStyle>
            <a:lvl1pPr>
              <a:defRPr sz="1500">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2" name="Title 1"/>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30935558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3" y="1681163"/>
            <a:ext cx="5514975"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482601" y="2489204"/>
            <a:ext cx="5553075" cy="37004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2"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6172202"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9" name="Slide Number Placeholder 8"/>
          <p:cNvSpPr>
            <a:spLocks noGrp="1"/>
          </p:cNvSpPr>
          <p:nvPr>
            <p:ph type="sldNum" sz="quarter" idx="12"/>
          </p:nvPr>
        </p:nvSpPr>
        <p:spPr/>
        <p:txBody>
          <a:bodyPr/>
          <a:lstStyle/>
          <a:p>
            <a:fld id="{6F576E6A-F32A-4612-884C-86870357C6B4}" type="slidenum">
              <a:rPr lang="en-GB" smtClean="0"/>
              <a:t>‹#›</a:t>
            </a:fld>
            <a:endParaRPr lang="en-GB"/>
          </a:p>
        </p:txBody>
      </p:sp>
      <p:sp>
        <p:nvSpPr>
          <p:cNvPr id="10"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92009984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898476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17315916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8560172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1471509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5183188" y="1651518"/>
            <a:ext cx="6172200" cy="4209532"/>
          </a:xfrm>
        </p:spPr>
        <p:txBody>
          <a:bodyPr/>
          <a:lstStyle>
            <a:lvl1pPr>
              <a:defRPr sz="1800"/>
            </a:lvl1pPr>
            <a:lvl2pPr>
              <a:defRPr sz="165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4" name="Text Placeholder 3"/>
          <p:cNvSpPr>
            <a:spLocks noGrp="1"/>
          </p:cNvSpPr>
          <p:nvPr>
            <p:ph type="body" sz="half" idx="2"/>
          </p:nvPr>
        </p:nvSpPr>
        <p:spPr>
          <a:xfrm>
            <a:off x="457202" y="1642188"/>
            <a:ext cx="4314825" cy="4226800"/>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Tree>
    <p:extLst>
      <p:ext uri="{BB962C8B-B14F-4D97-AF65-F5344CB8AC3E}">
        <p14:creationId xmlns:p14="http://schemas.microsoft.com/office/powerpoint/2010/main" val="31702295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5183188" y="1716837"/>
            <a:ext cx="6172200" cy="4144217"/>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smtClean="0"/>
              <a:t>Click icon to add picture</a:t>
            </a:r>
            <a:endParaRPr lang="en-GB"/>
          </a:p>
        </p:txBody>
      </p:sp>
      <p:sp>
        <p:nvSpPr>
          <p:cNvPr id="4" name="Text Placeholder 3"/>
          <p:cNvSpPr>
            <a:spLocks noGrp="1"/>
          </p:cNvSpPr>
          <p:nvPr>
            <p:ph type="body" sz="half" idx="2"/>
          </p:nvPr>
        </p:nvSpPr>
        <p:spPr>
          <a:xfrm>
            <a:off x="457202" y="1716837"/>
            <a:ext cx="4314825" cy="4152155"/>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6F576E6A-F32A-4612-884C-86870357C6B4}" type="slidenum">
              <a:rPr lang="en-GB" smtClean="0"/>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0223477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6:33 Text Imag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1" y="1524003"/>
            <a:ext cx="7864123" cy="4652963"/>
          </a:xfrm>
        </p:spPr>
        <p:txBody>
          <a:bodyPr/>
          <a:lstStyle>
            <a:lvl1pPr>
              <a:defRPr sz="1500">
                <a:latin typeface="+mn-lt"/>
              </a:defRPr>
            </a:lvl1pPr>
            <a:lvl2pPr>
              <a:defRPr>
                <a:solidFill>
                  <a:srgbClr val="004361"/>
                </a:solidFill>
                <a:latin typeface="+mn-lt"/>
              </a:defRPr>
            </a:lvl2pPr>
            <a:lvl3pPr>
              <a:defRPr>
                <a:solidFill>
                  <a:srgbClr val="003F5E"/>
                </a:solidFill>
                <a:latin typeface="+mn-lt"/>
              </a:defRPr>
            </a:lvl3pPr>
            <a:lvl4pPr>
              <a:defRPr>
                <a:latin typeface="+mn-lt"/>
              </a:defRPr>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8"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cxnSp>
        <p:nvCxnSpPr>
          <p:cNvPr id="4" name="Straight Connector 3"/>
          <p:cNvCxnSpPr/>
          <p:nvPr userDrawn="1"/>
        </p:nvCxnSpPr>
        <p:spPr>
          <a:xfrm>
            <a:off x="8319911" y="1532467"/>
            <a:ext cx="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userDrawn="1"/>
        </p:nvCxnSpPr>
        <p:spPr>
          <a:xfrm>
            <a:off x="8602125" y="1532467"/>
            <a:ext cx="3" cy="4682066"/>
          </a:xfrm>
          <a:prstGeom prst="line">
            <a:avLst/>
          </a:prstGeom>
          <a:ln w="127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365135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yle Gu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lvl1pPr algn="r">
              <a:defRPr/>
            </a:lvl1pPr>
          </a:lstStyle>
          <a:p>
            <a:fld id="{6F576E6A-F32A-4612-884C-86870357C6B4}" type="slidenum">
              <a:rPr lang="en-GB" smtClean="0"/>
              <a:pPr/>
              <a:t>‹#›</a:t>
            </a:fld>
            <a:endParaRPr lang="en-GB"/>
          </a:p>
        </p:txBody>
      </p:sp>
      <p:sp>
        <p:nvSpPr>
          <p:cNvPr id="2" name="TextBox 1"/>
          <p:cNvSpPr txBox="1"/>
          <p:nvPr userDrawn="1"/>
        </p:nvSpPr>
        <p:spPr>
          <a:xfrm>
            <a:off x="652382" y="304802"/>
            <a:ext cx="4220451" cy="646331"/>
          </a:xfrm>
          <a:prstGeom prst="rect">
            <a:avLst/>
          </a:prstGeom>
          <a:noFill/>
        </p:spPr>
        <p:txBody>
          <a:bodyPr wrap="none" rtlCol="0">
            <a:spAutoFit/>
          </a:bodyPr>
          <a:lstStyle/>
          <a:p>
            <a:r>
              <a:rPr lang="en-GB" sz="1800" b="1" dirty="0" smtClean="0">
                <a:solidFill>
                  <a:srgbClr val="003F5D"/>
                </a:solidFill>
              </a:rPr>
              <a:t>Style</a:t>
            </a:r>
            <a:r>
              <a:rPr lang="en-GB" sz="1800" b="1" baseline="0" dirty="0" smtClean="0">
                <a:solidFill>
                  <a:srgbClr val="003F5D"/>
                </a:solidFill>
              </a:rPr>
              <a:t> Guide</a:t>
            </a:r>
          </a:p>
          <a:p>
            <a:r>
              <a:rPr lang="en-GB" sz="1800" baseline="0" dirty="0" smtClean="0">
                <a:solidFill>
                  <a:srgbClr val="F57A1E"/>
                </a:solidFill>
              </a:rPr>
              <a:t>A Guide to Using the New GÉANT Template</a:t>
            </a:r>
            <a:endParaRPr lang="en-GB" sz="1800" dirty="0">
              <a:solidFill>
                <a:srgbClr val="F57A1E"/>
              </a:solidFill>
            </a:endParaRPr>
          </a:p>
        </p:txBody>
      </p:sp>
      <p:sp>
        <p:nvSpPr>
          <p:cNvPr id="4" name="TextBox 3"/>
          <p:cNvSpPr txBox="1"/>
          <p:nvPr userDrawn="1"/>
        </p:nvSpPr>
        <p:spPr>
          <a:xfrm>
            <a:off x="780366" y="2025770"/>
            <a:ext cx="10149657" cy="2862322"/>
          </a:xfrm>
          <a:prstGeom prst="rect">
            <a:avLst/>
          </a:prstGeom>
          <a:noFill/>
        </p:spPr>
        <p:txBody>
          <a:bodyPr wrap="square" rtlCol="0">
            <a:spAutoFit/>
          </a:bodyPr>
          <a:lstStyle/>
          <a:p>
            <a:pPr marL="214313" indent="-214313">
              <a:buFont typeface="Arial" panose="020B0604020202020204" pitchFamily="34" charset="0"/>
              <a:buChar char="•"/>
            </a:pPr>
            <a:r>
              <a:rPr lang="en-GB" sz="1800" dirty="0" smtClean="0">
                <a:solidFill>
                  <a:srgbClr val="003F5D"/>
                </a:solidFill>
              </a:rPr>
              <a:t>This template is to</a:t>
            </a:r>
            <a:r>
              <a:rPr lang="en-GB" sz="1800" baseline="0" dirty="0" smtClean="0">
                <a:solidFill>
                  <a:srgbClr val="003F5D"/>
                </a:solidFill>
              </a:rPr>
              <a:t> present information on behalf of the AARC Project</a:t>
            </a:r>
          </a:p>
          <a:p>
            <a:pPr marL="214313" indent="-214313">
              <a:buFont typeface="Arial" panose="020B0604020202020204" pitchFamily="34" charset="0"/>
              <a:buChar char="•"/>
            </a:pPr>
            <a:r>
              <a:rPr lang="en-GB" sz="1800" baseline="0" dirty="0" smtClean="0">
                <a:solidFill>
                  <a:srgbClr val="003F5D"/>
                </a:solidFill>
              </a:rPr>
              <a:t>Font is Calibri and will auto-size. Avoid using a font size less than 18pt.  Main font colour is Teal, </a:t>
            </a:r>
            <a:r>
              <a:rPr lang="en-GB" sz="1800" baseline="0" dirty="0" smtClean="0">
                <a:solidFill>
                  <a:srgbClr val="F57B20"/>
                </a:solidFill>
              </a:rPr>
              <a:t>Subtitle colour is Orange and should be used sparingly.</a:t>
            </a:r>
            <a:r>
              <a:rPr lang="en-GB" sz="1800" baseline="0" dirty="0" smtClean="0">
                <a:solidFill>
                  <a:srgbClr val="ED1556"/>
                </a:solidFill>
              </a:rPr>
              <a:t> </a:t>
            </a:r>
            <a:r>
              <a:rPr lang="en-GB" sz="1800" baseline="0" dirty="0" smtClean="0">
                <a:solidFill>
                  <a:srgbClr val="003F5D"/>
                </a:solidFill>
              </a:rPr>
              <a:t>If the colours are not shown in PowerPoint use the colour picker to select the correct colour from the logo or these samples</a:t>
            </a:r>
            <a:endParaRPr lang="en-GB" sz="1800" baseline="0" dirty="0" smtClean="0">
              <a:solidFill>
                <a:srgbClr val="ED1556"/>
              </a:solidFill>
            </a:endParaRPr>
          </a:p>
          <a:p>
            <a:pPr marL="214313" indent="-214313">
              <a:buFont typeface="Arial" panose="020B0604020202020204" pitchFamily="34" charset="0"/>
              <a:buChar char="•"/>
            </a:pPr>
            <a:endParaRPr lang="en-GB" sz="1800" baseline="0" dirty="0" smtClean="0">
              <a:solidFill>
                <a:srgbClr val="ED1556"/>
              </a:solidFill>
            </a:endParaRPr>
          </a:p>
          <a:p>
            <a:pPr marL="214313" indent="-214313">
              <a:buFont typeface="Arial" panose="020B0604020202020204" pitchFamily="34" charset="0"/>
              <a:buChar char="•"/>
            </a:pPr>
            <a:r>
              <a:rPr lang="en-GB" sz="1800" baseline="0" dirty="0" smtClean="0">
                <a:solidFill>
                  <a:srgbClr val="003F5D"/>
                </a:solidFill>
              </a:rPr>
              <a:t>The title slide has space for the speaker’s own organisation logo which should be no larger than the main AARC logo </a:t>
            </a:r>
          </a:p>
          <a:p>
            <a:pPr marL="214313" indent="-214313">
              <a:buFont typeface="Arial" panose="020B0604020202020204" pitchFamily="34" charset="0"/>
              <a:buChar char="•"/>
            </a:pPr>
            <a:endParaRPr lang="en-GB" sz="1800" baseline="0" dirty="0" smtClean="0">
              <a:solidFill>
                <a:srgbClr val="003F5D"/>
              </a:solidFill>
            </a:endParaRPr>
          </a:p>
          <a:p>
            <a:pPr marL="214313" indent="-214313">
              <a:buFont typeface="Arial" panose="020B0604020202020204" pitchFamily="34" charset="0"/>
              <a:buChar char="•"/>
            </a:pPr>
            <a:r>
              <a:rPr lang="en-GB" sz="1800" baseline="0" dirty="0" smtClean="0">
                <a:solidFill>
                  <a:srgbClr val="003F5D"/>
                </a:solidFill>
              </a:rPr>
              <a:t>The end slide includes EU logo, copyright, and funding statement and must be included in any slide packs distributed or printed.</a:t>
            </a:r>
          </a:p>
        </p:txBody>
      </p:sp>
      <p:sp>
        <p:nvSpPr>
          <p:cNvPr id="5" name="Oval 4"/>
          <p:cNvSpPr/>
          <p:nvPr userDrawn="1"/>
        </p:nvSpPr>
        <p:spPr>
          <a:xfrm>
            <a:off x="10890209" y="5560973"/>
            <a:ext cx="727243" cy="529390"/>
          </a:xfrm>
          <a:prstGeom prst="ellipse">
            <a:avLst/>
          </a:prstGeom>
          <a:solidFill>
            <a:srgbClr val="003F5D"/>
          </a:solidFill>
          <a:ln>
            <a:solidFill>
              <a:srgbClr val="003F5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9" name="Oval 8"/>
          <p:cNvSpPr/>
          <p:nvPr userDrawn="1"/>
        </p:nvSpPr>
        <p:spPr>
          <a:xfrm>
            <a:off x="9884901" y="5560973"/>
            <a:ext cx="727243" cy="529390"/>
          </a:xfrm>
          <a:prstGeom prst="ellipse">
            <a:avLst/>
          </a:prstGeom>
          <a:solidFill>
            <a:srgbClr val="F6791C"/>
          </a:solidFill>
          <a:ln>
            <a:solidFill>
              <a:srgbClr val="F6791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Tree>
    <p:extLst>
      <p:ext uri="{BB962C8B-B14F-4D97-AF65-F5344CB8AC3E}">
        <p14:creationId xmlns:p14="http://schemas.microsoft.com/office/powerpoint/2010/main" val="342900288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Closing Slide (Must be included)">
    <p:spTree>
      <p:nvGrpSpPr>
        <p:cNvPr id="1" name=""/>
        <p:cNvGrpSpPr/>
        <p:nvPr/>
      </p:nvGrpSpPr>
      <p:grpSpPr>
        <a:xfrm>
          <a:off x="0" y="0"/>
          <a:ext cx="0" cy="0"/>
          <a:chOff x="0" y="0"/>
          <a:chExt cx="0" cy="0"/>
        </a:xfrm>
      </p:grpSpPr>
      <p:sp>
        <p:nvSpPr>
          <p:cNvPr id="4" name="Rectangle 3"/>
          <p:cNvSpPr/>
          <p:nvPr userDrawn="1"/>
        </p:nvSpPr>
        <p:spPr>
          <a:xfrm>
            <a:off x="-1" y="2"/>
            <a:ext cx="12192001" cy="6858001"/>
          </a:xfrm>
          <a:prstGeom prst="rect">
            <a:avLst/>
          </a:prstGeom>
          <a:solidFill>
            <a:srgbClr val="003F5E"/>
          </a:solidFill>
          <a:ln w="285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GB" sz="1800" dirty="0"/>
          </a:p>
        </p:txBody>
      </p:sp>
      <p:sp>
        <p:nvSpPr>
          <p:cNvPr id="18" name="TextBox 17"/>
          <p:cNvSpPr txBox="1"/>
          <p:nvPr userDrawn="1"/>
        </p:nvSpPr>
        <p:spPr>
          <a:xfrm>
            <a:off x="3042660" y="6296425"/>
            <a:ext cx="5886548" cy="276999"/>
          </a:xfrm>
          <a:prstGeom prst="rect">
            <a:avLst/>
          </a:prstGeom>
          <a:noFill/>
        </p:spPr>
        <p:txBody>
          <a:bodyPr wrap="none" rtlCol="0">
            <a:spAutoFit/>
          </a:bodyPr>
          <a:lstStyle/>
          <a:p>
            <a:pPr algn="ctr"/>
            <a:r>
              <a:rPr lang="en-GB" sz="600" kern="1200" dirty="0" smtClean="0">
                <a:solidFill>
                  <a:schemeClr val="bg1"/>
                </a:solidFill>
                <a:effectLst/>
                <a:latin typeface="+mn-lt"/>
                <a:ea typeface="+mn-ea"/>
                <a:cs typeface="+mn-cs"/>
              </a:rPr>
              <a:t>© GEANT  on behalf of the AARC project.</a:t>
            </a:r>
          </a:p>
          <a:p>
            <a:pPr algn="ctr"/>
            <a:r>
              <a:rPr lang="en-GB" sz="600" kern="1200" dirty="0" smtClean="0">
                <a:solidFill>
                  <a:schemeClr val="bg1"/>
                </a:solidFill>
                <a:effectLst/>
                <a:latin typeface="+mn-lt"/>
                <a:ea typeface="+mn-ea"/>
                <a:cs typeface="+mn-cs"/>
              </a:rPr>
              <a:t>The research leading to these results has received funding from the European Union’s Horizon 2020 research and innovation programme under Grant Agreement No. 653965 (AARC).</a:t>
            </a:r>
            <a:endParaRPr lang="en-GB" sz="600" dirty="0">
              <a:solidFill>
                <a:schemeClr val="bg1"/>
              </a:solidFill>
            </a:endParaRPr>
          </a:p>
        </p:txBody>
      </p:sp>
      <p:pic>
        <p:nvPicPr>
          <p:cNvPr id="7" name="Picture 6"/>
          <p:cNvPicPr>
            <a:picLocks noChangeAspect="1"/>
          </p:cNvPicPr>
          <p:nvPr userDrawn="1"/>
        </p:nvPicPr>
        <p:blipFill>
          <a:blip r:embed="rId2"/>
          <a:stretch>
            <a:fillRect/>
          </a:stretch>
        </p:blipFill>
        <p:spPr>
          <a:xfrm>
            <a:off x="5217067" y="4837092"/>
            <a:ext cx="1385319" cy="1129286"/>
          </a:xfrm>
          <a:prstGeom prst="rect">
            <a:avLst/>
          </a:prstGeom>
        </p:spPr>
      </p:pic>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769095" y="5966378"/>
            <a:ext cx="433675" cy="294664"/>
          </a:xfrm>
          <a:prstGeom prst="rect">
            <a:avLst/>
          </a:prstGeom>
        </p:spPr>
      </p:pic>
      <p:sp>
        <p:nvSpPr>
          <p:cNvPr id="8" name="TextBox 7"/>
          <p:cNvSpPr txBox="1"/>
          <p:nvPr userDrawn="1"/>
        </p:nvSpPr>
        <p:spPr>
          <a:xfrm>
            <a:off x="4111444" y="2395574"/>
            <a:ext cx="3748975" cy="1446550"/>
          </a:xfrm>
          <a:prstGeom prst="rect">
            <a:avLst/>
          </a:prstGeom>
          <a:noFill/>
        </p:spPr>
        <p:txBody>
          <a:bodyPr wrap="none" rtlCol="0">
            <a:spAutoFit/>
          </a:bodyPr>
          <a:lstStyle/>
          <a:p>
            <a:pPr algn="ctr"/>
            <a:r>
              <a:rPr lang="en-GB" sz="4400" dirty="0" smtClean="0">
                <a:solidFill>
                  <a:schemeClr val="bg1"/>
                </a:solidFill>
              </a:rPr>
              <a:t>Thank you</a:t>
            </a:r>
          </a:p>
          <a:p>
            <a:pPr algn="ctr"/>
            <a:r>
              <a:rPr lang="en-GB" sz="4400" dirty="0" smtClean="0">
                <a:solidFill>
                  <a:srgbClr val="F6791C"/>
                </a:solidFill>
              </a:rPr>
              <a:t>Any</a:t>
            </a:r>
            <a:r>
              <a:rPr lang="en-GB" sz="4400" baseline="0" dirty="0" smtClean="0">
                <a:solidFill>
                  <a:srgbClr val="F6791C"/>
                </a:solidFill>
              </a:rPr>
              <a:t> Questions?</a:t>
            </a:r>
            <a:endParaRPr lang="en-GB" sz="4400" dirty="0">
              <a:solidFill>
                <a:srgbClr val="F6791C"/>
              </a:solidFill>
            </a:endParaRPr>
          </a:p>
        </p:txBody>
      </p:sp>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856357" y="-50222"/>
            <a:ext cx="4394909" cy="6950557"/>
          </a:xfrm>
          <a:prstGeom prst="rect">
            <a:avLst/>
          </a:prstGeom>
        </p:spPr>
      </p:pic>
      <p:sp>
        <p:nvSpPr>
          <p:cNvPr id="25" name="Content Placeholder 24"/>
          <p:cNvSpPr>
            <a:spLocks noGrp="1"/>
          </p:cNvSpPr>
          <p:nvPr>
            <p:ph sz="quarter" idx="11" hasCustomPrompt="1"/>
          </p:nvPr>
        </p:nvSpPr>
        <p:spPr>
          <a:xfrm>
            <a:off x="3763166" y="4113541"/>
            <a:ext cx="4445529" cy="373710"/>
          </a:xfrm>
        </p:spPr>
        <p:txBody>
          <a:bodyPr>
            <a:normAutofit/>
          </a:bodyPr>
          <a:lstStyle>
            <a:lvl1pPr marL="0" indent="0" algn="ctr">
              <a:buNone/>
              <a:defRPr sz="1800">
                <a:solidFill>
                  <a:schemeClr val="bg1"/>
                </a:solidFill>
              </a:defRPr>
            </a:lvl1pPr>
          </a:lstStyle>
          <a:p>
            <a:pPr lvl="0"/>
            <a:r>
              <a:rPr lang="en-US" dirty="0" smtClean="0"/>
              <a:t>Presenter email address</a:t>
            </a:r>
            <a:endParaRPr lang="en-GB" dirty="0"/>
          </a:p>
        </p:txBody>
      </p:sp>
    </p:spTree>
    <p:extLst>
      <p:ext uri="{BB962C8B-B14F-4D97-AF65-F5344CB8AC3E}">
        <p14:creationId xmlns:p14="http://schemas.microsoft.com/office/powerpoint/2010/main" val="586822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Slide Number Placeholder 2"/>
          <p:cNvSpPr>
            <a:spLocks noGrp="1"/>
          </p:cNvSpPr>
          <p:nvPr>
            <p:ph type="sldNum" sz="quarter" idx="10"/>
          </p:nvPr>
        </p:nvSpPr>
        <p:spPr/>
        <p:txBody>
          <a:bodyPr/>
          <a:lstStyle/>
          <a:p>
            <a:fld id="{86CB4B4D-7CA3-9044-876B-883B54F8677D}" type="slidenum">
              <a:rPr lang="en-GB" smtClean="0"/>
              <a:pPr/>
              <a:t>‹#›</a:t>
            </a:fld>
            <a:endParaRPr lang="en-GB" dirty="0"/>
          </a:p>
        </p:txBody>
      </p:sp>
      <p:sp>
        <p:nvSpPr>
          <p:cNvPr id="5" name="Content Placeholder 4"/>
          <p:cNvSpPr>
            <a:spLocks noGrp="1"/>
          </p:cNvSpPr>
          <p:nvPr>
            <p:ph sz="quarter" idx="11"/>
          </p:nvPr>
        </p:nvSpPr>
        <p:spPr>
          <a:xfrm>
            <a:off x="463550" y="1276350"/>
            <a:ext cx="11272838" cy="5274469"/>
          </a:xfrm>
          <a:prstGeom prst="rect">
            <a:avLst/>
          </a:prstGeom>
        </p:spPr>
        <p:txBody>
          <a:bodyPr/>
          <a:lstStyle>
            <a:lvl1pPr>
              <a:defRPr sz="3000">
                <a:solidFill>
                  <a:schemeClr val="tx1"/>
                </a:solidFill>
                <a:latin typeface="Akkurat Std" panose="02000503000000000000" pitchFamily="2" charset="0"/>
              </a:defRPr>
            </a:lvl1pPr>
            <a:lvl2pPr>
              <a:defRPr sz="3000">
                <a:solidFill>
                  <a:schemeClr val="tx1"/>
                </a:solidFill>
                <a:latin typeface="Akkurat Std" panose="02000503000000000000" pitchFamily="2" charset="0"/>
              </a:defRPr>
            </a:lvl2pPr>
            <a:lvl3pPr>
              <a:defRPr sz="3000">
                <a:solidFill>
                  <a:schemeClr val="tx1"/>
                </a:solidFill>
                <a:latin typeface="Akkurat Std" panose="02000503000000000000" pitchFamily="2" charset="0"/>
              </a:defRPr>
            </a:lvl3pPr>
            <a:lvl4pPr>
              <a:defRPr sz="3000">
                <a:solidFill>
                  <a:schemeClr val="tx1"/>
                </a:solidFill>
                <a:latin typeface="Akkurat Std" panose="02000503000000000000" pitchFamily="2" charset="0"/>
              </a:defRPr>
            </a:lvl4pPr>
            <a:lvl5pPr>
              <a:defRPr sz="3000">
                <a:solidFill>
                  <a:schemeClr val="tx1"/>
                </a:solidFill>
                <a:latin typeface="Akkurat Std" panose="02000503000000000000" pitchFamily="2"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066634778"/>
      </p:ext>
    </p:extLst>
  </p:cSld>
  <p:clrMapOvr>
    <a:masterClrMapping/>
  </p:clrMapOvr>
  <p:transition spd="med"/>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F576E6A-F32A-4612-884C-86870357C6B4}" type="slidenum">
              <a:rPr lang="en-GB" smtClean="0"/>
              <a:t>‹#›</a:t>
            </a:fld>
            <a:endParaRPr lang="en-GB"/>
          </a:p>
        </p:txBody>
      </p:sp>
      <p:sp>
        <p:nvSpPr>
          <p:cNvPr id="6"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Tree>
    <p:extLst>
      <p:ext uri="{BB962C8B-B14F-4D97-AF65-F5344CB8AC3E}">
        <p14:creationId xmlns:p14="http://schemas.microsoft.com/office/powerpoint/2010/main" val="2275077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op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smtClean="0"/>
              <a:t>Click to edit Master title style</a:t>
            </a:r>
            <a:endParaRPr lang="en-GB" dirty="0"/>
          </a:p>
        </p:txBody>
      </p:sp>
      <p:sp>
        <p:nvSpPr>
          <p:cNvPr id="2" name="Rectangle 1"/>
          <p:cNvSpPr/>
          <p:nvPr userDrawn="1"/>
        </p:nvSpPr>
        <p:spPr>
          <a:xfrm>
            <a:off x="0" y="1676400"/>
            <a:ext cx="12192000" cy="2165684"/>
          </a:xfrm>
          <a:prstGeom prst="rect">
            <a:avLst/>
          </a:prstGeom>
          <a:solidFill>
            <a:srgbClr val="013F5E"/>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6" name="Text Placeholder 5"/>
          <p:cNvSpPr>
            <a:spLocks noGrp="1"/>
          </p:cNvSpPr>
          <p:nvPr>
            <p:ph type="body" sz="quarter" idx="13"/>
          </p:nvPr>
        </p:nvSpPr>
        <p:spPr>
          <a:xfrm>
            <a:off x="470572" y="4083050"/>
            <a:ext cx="11208083" cy="2181392"/>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4725052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5" name="Title Placeholder 1"/>
          <p:cNvSpPr>
            <a:spLocks noGrp="1"/>
          </p:cNvSpPr>
          <p:nvPr>
            <p:ph type="title"/>
          </p:nvPr>
        </p:nvSpPr>
        <p:spPr>
          <a:xfrm>
            <a:off x="455646" y="74649"/>
            <a:ext cx="9612087" cy="1325563"/>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3972521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Bottom Image Bar with Text">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F576E6A-F32A-4612-884C-86870357C6B4}" type="slidenum">
              <a:rPr lang="en-GB" smtClean="0"/>
              <a:t>‹#›</a:t>
            </a:fld>
            <a:endParaRPr lang="en-GB"/>
          </a:p>
        </p:txBody>
      </p:sp>
      <p:sp>
        <p:nvSpPr>
          <p:cNvPr id="6" name="Rectangle 5"/>
          <p:cNvSpPr/>
          <p:nvPr userDrawn="1"/>
        </p:nvSpPr>
        <p:spPr>
          <a:xfrm>
            <a:off x="0" y="3858126"/>
            <a:ext cx="12192000" cy="2165684"/>
          </a:xfrm>
          <a:prstGeom prst="rect">
            <a:avLst/>
          </a:prstGeom>
          <a:solidFill>
            <a:srgbClr val="004361"/>
          </a:solidFill>
          <a:ln>
            <a:solidFill>
              <a:srgbClr val="01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p:sp>
        <p:nvSpPr>
          <p:cNvPr id="7" name="Text Placeholder 6"/>
          <p:cNvSpPr>
            <a:spLocks noGrp="1"/>
          </p:cNvSpPr>
          <p:nvPr>
            <p:ph type="body" sz="quarter" idx="13"/>
          </p:nvPr>
        </p:nvSpPr>
        <p:spPr>
          <a:xfrm>
            <a:off x="448287" y="1524586"/>
            <a:ext cx="11315924" cy="210093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itle Placeholder 1"/>
          <p:cNvSpPr>
            <a:spLocks noGrp="1"/>
          </p:cNvSpPr>
          <p:nvPr>
            <p:ph type="title"/>
          </p:nvPr>
        </p:nvSpPr>
        <p:spPr>
          <a:xfrm>
            <a:off x="448287" y="4132250"/>
            <a:ext cx="11315924" cy="1742241"/>
          </a:xfrm>
          <a:prstGeom prst="rect">
            <a:avLst/>
          </a:prstGeom>
        </p:spPr>
        <p:txBody>
          <a:bodyPr vert="horz" lIns="91440" tIns="45720" rIns="91440" bIns="45720" rtlCol="0" anchor="b">
            <a:normAutofit/>
          </a:bodyPr>
          <a:lstStyle>
            <a:lvl1pPr>
              <a:defRPr sz="4000">
                <a:solidFill>
                  <a:srgbClr val="ED7D31"/>
                </a:solidFill>
              </a:defRPr>
            </a:lvl1pPr>
          </a:lstStyle>
          <a:p>
            <a:r>
              <a:rPr lang="en-US" dirty="0" smtClean="0"/>
              <a:t>Click to edit Master title style</a:t>
            </a:r>
            <a:endParaRPr lang="en-GB" dirty="0"/>
          </a:p>
        </p:txBody>
      </p:sp>
    </p:spTree>
    <p:extLst>
      <p:ext uri="{BB962C8B-B14F-4D97-AF65-F5344CB8AC3E}">
        <p14:creationId xmlns:p14="http://schemas.microsoft.com/office/powerpoint/2010/main" val="16413287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6" Type="http://schemas.openxmlformats.org/officeDocument/2006/relationships/image" Target="../media/image12.jpg"/><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11.jpg"/><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2.png"/><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png"/><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400" y="6481610"/>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http://aarc-project.eu</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176233165"/>
      </p:ext>
    </p:extLst>
  </p:cSld>
  <p:clrMap bg1="lt1" tx1="dk1" bg2="lt2" tx2="dk2" accent1="accent1" accent2="accent2" accent3="accent3" accent4="accent4" accent5="accent5" accent6="accent6" hlink="hlink" folHlink="folHlink"/>
  <p:sldLayoutIdLst>
    <p:sldLayoutId id="2147483658" r:id="rId1"/>
    <p:sldLayoutId id="2147483650" r:id="rId2"/>
    <p:sldLayoutId id="2147483652" r:id="rId3"/>
    <p:sldLayoutId id="2147483653" r:id="rId4"/>
    <p:sldLayoutId id="2147483660" r:id="rId5"/>
    <p:sldLayoutId id="2147483654" r:id="rId6"/>
    <p:sldLayoutId id="2147483655" r:id="rId7"/>
    <p:sldLayoutId id="2147483659" r:id="rId8"/>
    <p:sldLayoutId id="2147483665" r:id="rId9"/>
    <p:sldLayoutId id="2147483656" r:id="rId10"/>
    <p:sldLayoutId id="2147483657" r:id="rId11"/>
    <p:sldLayoutId id="2147483663" r:id="rId12"/>
    <p:sldLayoutId id="2147483662" r:id="rId13"/>
    <p:sldLayoutId id="2147483664" r:id="rId14"/>
  </p:sldLayoutIdLst>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868362"/>
          </a:xfrm>
          <a:prstGeom prst="rect">
            <a:avLst/>
          </a:prstGeom>
        </p:spPr>
        <p:txBody>
          <a:bodyPr vert="horz" lIns="91440" tIns="45720" rIns="91440" bIns="45720" rtlCol="0" anchor="ctr">
            <a:normAutofit/>
          </a:bodyPr>
          <a:lstStyle/>
          <a:p>
            <a:r>
              <a:rPr lang="en-US" dirty="0" smtClean="0"/>
              <a:t>Click to edit Master title style</a:t>
            </a:r>
            <a:endParaRPr lang="en-GB" dirty="0"/>
          </a:p>
        </p:txBody>
      </p:sp>
      <p:sp>
        <p:nvSpPr>
          <p:cNvPr id="3" name="Text Placeholder 2"/>
          <p:cNvSpPr>
            <a:spLocks noGrp="1"/>
          </p:cNvSpPr>
          <p:nvPr>
            <p:ph type="body" idx="1"/>
          </p:nvPr>
        </p:nvSpPr>
        <p:spPr>
          <a:xfrm>
            <a:off x="609600" y="1524001"/>
            <a:ext cx="10972800" cy="4602163"/>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09600" y="6356351"/>
            <a:ext cx="154996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65385C-1199-4849-A976-C8C4EE0E6DB8}" type="datetime4">
              <a:rPr lang="en-GB" smtClean="0"/>
              <a:t>17 March 2018</a:t>
            </a:fld>
            <a:endParaRPr lang="en-GB" dirty="0"/>
          </a:p>
        </p:txBody>
      </p:sp>
      <p:sp>
        <p:nvSpPr>
          <p:cNvPr id="5" name="Footer Placeholder 4"/>
          <p:cNvSpPr>
            <a:spLocks noGrp="1"/>
          </p:cNvSpPr>
          <p:nvPr>
            <p:ph type="ftr" sz="quarter" idx="3"/>
          </p:nvPr>
        </p:nvSpPr>
        <p:spPr>
          <a:xfrm>
            <a:off x="2159563" y="6356351"/>
            <a:ext cx="8256917"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smtClean="0"/>
              <a:t>Interoperable Global Trust Federation 2005 - 2018</a:t>
            </a:r>
            <a:endParaRPr lang="en-GB" dirty="0"/>
          </a:p>
        </p:txBody>
      </p:sp>
      <p:sp>
        <p:nvSpPr>
          <p:cNvPr id="6" name="Slide Number Placeholder 5"/>
          <p:cNvSpPr>
            <a:spLocks noGrp="1"/>
          </p:cNvSpPr>
          <p:nvPr>
            <p:ph type="sldNum" sz="quarter" idx="4"/>
          </p:nvPr>
        </p:nvSpPr>
        <p:spPr>
          <a:xfrm>
            <a:off x="10608501" y="6356351"/>
            <a:ext cx="97389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23C6C7-C0F9-497B-BEFB-D2FC0D2E643A}" type="slidenum">
              <a:rPr lang="en-GB" smtClean="0"/>
              <a:t>‹#›</a:t>
            </a:fld>
            <a:endParaRPr lang="en-GB"/>
          </a:p>
        </p:txBody>
      </p:sp>
    </p:spTree>
    <p:extLst>
      <p:ext uri="{BB962C8B-B14F-4D97-AF65-F5344CB8AC3E}">
        <p14:creationId xmlns:p14="http://schemas.microsoft.com/office/powerpoint/2010/main" val="182370732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Lst>
  <p:hf sldNum="0" hdr="0"/>
  <p:txStyles>
    <p:titleStyle>
      <a:lvl1pPr algn="l" defTabSz="914400" rtl="0" eaLnBrk="1" latinLnBrk="0" hangingPunct="1">
        <a:spcBef>
          <a:spcPct val="0"/>
        </a:spcBef>
        <a:buNone/>
        <a:defRPr sz="40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3" y="1524004"/>
            <a:ext cx="10909300" cy="4652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061812" y="6406021"/>
            <a:ext cx="741021" cy="274873"/>
          </a:xfrm>
          <a:prstGeom prst="rect">
            <a:avLst/>
          </a:prstGeom>
        </p:spPr>
        <p:txBody>
          <a:bodyPr vert="horz" lIns="91440" tIns="45720" rIns="91440" bIns="45720" rtlCol="0" anchor="ctr"/>
          <a:lstStyle>
            <a:lvl1pPr algn="r">
              <a:defRPr sz="900">
                <a:solidFill>
                  <a:schemeClr val="tx1">
                    <a:tint val="75000"/>
                  </a:schemeClr>
                </a:solidFill>
              </a:defRPr>
            </a:lvl1pPr>
          </a:lstStyle>
          <a:p>
            <a:fld id="{6F576E6A-F32A-4612-884C-86870357C6B4}" type="slidenum">
              <a:rPr lang="en-GB" smtClean="0"/>
              <a:pPr/>
              <a:t>‹#›</a:t>
            </a:fld>
            <a:endParaRPr lang="en-GB"/>
          </a:p>
        </p:txBody>
      </p:sp>
      <p:cxnSp>
        <p:nvCxnSpPr>
          <p:cNvPr id="13" name="Straight Connector 12"/>
          <p:cNvCxnSpPr/>
          <p:nvPr userDrawn="1"/>
        </p:nvCxnSpPr>
        <p:spPr>
          <a:xfrm>
            <a:off x="569169" y="6413247"/>
            <a:ext cx="11150083" cy="0"/>
          </a:xfrm>
          <a:prstGeom prst="line">
            <a:avLst/>
          </a:prstGeom>
          <a:ln w="12700" cap="rnd">
            <a:solidFill>
              <a:srgbClr val="ED1556"/>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474132" y="6457891"/>
            <a:ext cx="4154312" cy="400110"/>
          </a:xfrm>
          <a:prstGeom prst="rect">
            <a:avLst/>
          </a:prstGeom>
          <a:noFill/>
        </p:spPr>
        <p:txBody>
          <a:bodyPr wrap="square" rtlCol="0">
            <a:spAutoFit/>
          </a:bodyPr>
          <a:lstStyle/>
          <a:p>
            <a:pPr marL="0" marR="0" indent="0" algn="l" defTabSz="914377" rtl="0" eaLnBrk="1" fontAlgn="auto" latinLnBrk="0" hangingPunct="1">
              <a:lnSpc>
                <a:spcPct val="100000"/>
              </a:lnSpc>
              <a:spcBef>
                <a:spcPts val="0"/>
              </a:spcBef>
              <a:spcAft>
                <a:spcPts val="0"/>
              </a:spcAft>
              <a:buClrTx/>
              <a:buSzTx/>
              <a:buFontTx/>
              <a:buNone/>
              <a:tabLst/>
              <a:defRPr/>
            </a:pPr>
            <a:r>
              <a:rPr lang="en-GB" sz="1000" smtClean="0">
                <a:solidFill>
                  <a:srgbClr val="003F5E"/>
                </a:solidFill>
              </a:rPr>
              <a:t>Networks </a:t>
            </a:r>
            <a:r>
              <a:rPr lang="en-GB" sz="1000" baseline="0" smtClean="0">
                <a:solidFill>
                  <a:srgbClr val="003F5E"/>
                </a:solidFill>
              </a:rPr>
              <a:t>∙ Services ∙ People           </a:t>
            </a:r>
            <a:r>
              <a:rPr lang="en-GB" sz="1000" b="0" i="1" smtClean="0">
                <a:solidFill>
                  <a:srgbClr val="004361"/>
                </a:solidFill>
              </a:rPr>
              <a:t>www.geant.org</a:t>
            </a:r>
          </a:p>
          <a:p>
            <a:r>
              <a:rPr lang="en-GB" sz="1000" baseline="0" smtClean="0">
                <a:solidFill>
                  <a:srgbClr val="003F5E"/>
                </a:solidFill>
              </a:rPr>
              <a:t> </a:t>
            </a:r>
            <a:endParaRPr lang="en-GB" sz="1000">
              <a:solidFill>
                <a:srgbClr val="003F5E"/>
              </a:solidFill>
            </a:endParaRPr>
          </a:p>
        </p:txBody>
      </p:sp>
      <p:pic>
        <p:nvPicPr>
          <p:cNvPr id="11" name="Picture 10"/>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99453" y="1015679"/>
            <a:ext cx="11571704" cy="314021"/>
          </a:xfrm>
          <a:prstGeom prst="rect">
            <a:avLst/>
          </a:prstGeom>
        </p:spPr>
      </p:pic>
      <p:pic>
        <p:nvPicPr>
          <p:cNvPr id="10" name="Picture 9"/>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0106526" y="219648"/>
            <a:ext cx="1691439" cy="759923"/>
          </a:xfrm>
          <a:prstGeom prst="rect">
            <a:avLst/>
          </a:prstGeom>
        </p:spPr>
      </p:pic>
    </p:spTree>
    <p:extLst>
      <p:ext uri="{BB962C8B-B14F-4D97-AF65-F5344CB8AC3E}">
        <p14:creationId xmlns:p14="http://schemas.microsoft.com/office/powerpoint/2010/main" val="3986630779"/>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Lst>
  <p:hf hdr="0" ftr="0" dt="0"/>
  <p:txStyles>
    <p:titleStyle>
      <a:lvl1pPr algn="l" defTabSz="914377"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000" kern="1200">
          <a:solidFill>
            <a:srgbClr val="004360"/>
          </a:solidFill>
          <a:latin typeface="+mn-lt"/>
          <a:ea typeface="Verdana" panose="020B0604030504040204" pitchFamily="34" charset="0"/>
          <a:cs typeface="Verdana" panose="020B0604030504040204" pitchFamily="34" charset="0"/>
        </a:defRPr>
      </a:lvl1pPr>
      <a:lvl2pPr marL="685783" indent="-228594" algn="l" defTabSz="914377" rtl="0" eaLnBrk="1" latinLnBrk="0" hangingPunct="1">
        <a:lnSpc>
          <a:spcPct val="90000"/>
        </a:lnSpc>
        <a:spcBef>
          <a:spcPts val="50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1142971" indent="-228594" algn="l" defTabSz="914377" rtl="0" eaLnBrk="1" latinLnBrk="0" hangingPunct="1">
        <a:lnSpc>
          <a:spcPct val="90000"/>
        </a:lnSpc>
        <a:spcBef>
          <a:spcPts val="500"/>
        </a:spcBef>
        <a:buFont typeface="Arial" panose="020B0604020202020204" pitchFamily="34" charset="0"/>
        <a:buChar char="•"/>
        <a:defRPr sz="1600" kern="1200">
          <a:solidFill>
            <a:srgbClr val="003F5E"/>
          </a:solidFill>
          <a:latin typeface="+mn-lt"/>
          <a:ea typeface="Verdana" panose="020B0604030504040204" pitchFamily="34" charset="0"/>
          <a:cs typeface="Verdana" panose="020B0604030504040204" pitchFamily="34" charset="0"/>
        </a:defRPr>
      </a:lvl3pPr>
      <a:lvl4pPr marL="1600160" indent="-228594" algn="l" defTabSz="914377" rtl="0" eaLnBrk="1" latinLnBrk="0" hangingPunct="1">
        <a:lnSpc>
          <a:spcPct val="90000"/>
        </a:lnSpc>
        <a:spcBef>
          <a:spcPts val="500"/>
        </a:spcBef>
        <a:buFont typeface="Arial" panose="020B0604020202020204" pitchFamily="34" charset="0"/>
        <a:buChar char="•"/>
        <a:defRPr sz="1600" kern="1200">
          <a:solidFill>
            <a:srgbClr val="004360"/>
          </a:solidFill>
          <a:latin typeface="+mn-lt"/>
          <a:ea typeface="Verdana" panose="020B0604030504040204" pitchFamily="34" charset="0"/>
          <a:cs typeface="Verdana" panose="020B0604030504040204" pitchFamily="34" charset="0"/>
        </a:defRPr>
      </a:lvl4pPr>
      <a:lvl5pPr marL="2057349" indent="-228594" algn="l" defTabSz="914377" rtl="0" eaLnBrk="1" latinLnBrk="0" hangingPunct="1">
        <a:lnSpc>
          <a:spcPct val="90000"/>
        </a:lnSpc>
        <a:spcBef>
          <a:spcPts val="500"/>
        </a:spcBef>
        <a:buFont typeface="Arial" panose="020B0604020202020204" pitchFamily="34" charset="0"/>
        <a:buChar char="•"/>
        <a:defRPr sz="1600" kern="1200">
          <a:solidFill>
            <a:srgbClr val="004360"/>
          </a:solidFill>
          <a:latin typeface="+mn-lt"/>
          <a:ea typeface="Verdana" panose="020B0604030504040204" pitchFamily="34" charset="0"/>
          <a:cs typeface="Verdana" panose="020B0604030504040204" pitchFamily="34"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6935" y="203200"/>
            <a:ext cx="9040688" cy="927768"/>
          </a:xfrm>
          <a:prstGeom prst="rect">
            <a:avLst/>
          </a:prstGeom>
        </p:spPr>
        <p:txBody>
          <a:bodyPr vert="horz" lIns="91440" tIns="45720" rIns="91440" bIns="45720" rtlCol="0" anchor="ctr">
            <a:normAutofit/>
          </a:bodyPr>
          <a:lstStyle/>
          <a:p>
            <a:r>
              <a:rPr lang="en-US" dirty="0" smtClean="0"/>
              <a:t>Slide Title</a:t>
            </a:r>
            <a:br>
              <a:rPr lang="en-US" dirty="0" smtClean="0"/>
            </a:br>
            <a:r>
              <a:rPr lang="en-US" dirty="0" smtClean="0"/>
              <a:t>subtitle</a:t>
            </a:r>
            <a:endParaRPr lang="en-GB" dirty="0"/>
          </a:p>
        </p:txBody>
      </p:sp>
      <p:sp>
        <p:nvSpPr>
          <p:cNvPr id="3" name="Text Placeholder 2"/>
          <p:cNvSpPr>
            <a:spLocks noGrp="1"/>
          </p:cNvSpPr>
          <p:nvPr>
            <p:ph type="body" idx="1"/>
          </p:nvPr>
        </p:nvSpPr>
        <p:spPr>
          <a:xfrm>
            <a:off x="444502" y="1439333"/>
            <a:ext cx="10909300" cy="473763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Slide Number Placeholder 5"/>
          <p:cNvSpPr>
            <a:spLocks noGrp="1"/>
          </p:cNvSpPr>
          <p:nvPr>
            <p:ph type="sldNum" sz="quarter" idx="4"/>
          </p:nvPr>
        </p:nvSpPr>
        <p:spPr>
          <a:xfrm>
            <a:off x="11061812" y="6406019"/>
            <a:ext cx="741021" cy="274873"/>
          </a:xfrm>
          <a:prstGeom prst="rect">
            <a:avLst/>
          </a:prstGeom>
        </p:spPr>
        <p:txBody>
          <a:bodyPr vert="horz" lIns="91440" tIns="45720" rIns="91440" bIns="45720" rtlCol="0" anchor="ctr"/>
          <a:lstStyle>
            <a:lvl1pPr algn="r">
              <a:defRPr sz="675">
                <a:solidFill>
                  <a:schemeClr val="tx1">
                    <a:tint val="75000"/>
                  </a:schemeClr>
                </a:solidFill>
              </a:defRPr>
            </a:lvl1pPr>
          </a:lstStyle>
          <a:p>
            <a:fld id="{6F576E6A-F32A-4612-884C-86870357C6B4}" type="slidenum">
              <a:rPr lang="en-GB" smtClean="0"/>
              <a:pPr/>
              <a:t>‹#›</a:t>
            </a:fld>
            <a:endParaRPr lang="en-GB" dirty="0"/>
          </a:p>
        </p:txBody>
      </p:sp>
      <p:cxnSp>
        <p:nvCxnSpPr>
          <p:cNvPr id="13" name="Straight Connector 12"/>
          <p:cNvCxnSpPr/>
          <p:nvPr userDrawn="1"/>
        </p:nvCxnSpPr>
        <p:spPr>
          <a:xfrm>
            <a:off x="444502" y="6406019"/>
            <a:ext cx="11274749" cy="7229"/>
          </a:xfrm>
          <a:prstGeom prst="line">
            <a:avLst/>
          </a:prstGeom>
          <a:ln w="12700" cap="rnd">
            <a:solidFill>
              <a:srgbClr val="F57B2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25400" y="6481610"/>
            <a:ext cx="1817512" cy="207749"/>
          </a:xfrm>
          <a:prstGeom prst="rect">
            <a:avLst/>
          </a:prstGeom>
          <a:noFill/>
        </p:spPr>
        <p:txBody>
          <a:bodyPr wrap="square" rtlCol="0">
            <a:spAutoFit/>
          </a:bodyPr>
          <a:lstStyle/>
          <a:p>
            <a:pPr marL="0" marR="0" indent="0" algn="r" defTabSz="685800" rtl="0" eaLnBrk="1" fontAlgn="auto" latinLnBrk="0" hangingPunct="1">
              <a:lnSpc>
                <a:spcPct val="100000"/>
              </a:lnSpc>
              <a:spcBef>
                <a:spcPts val="0"/>
              </a:spcBef>
              <a:spcAft>
                <a:spcPts val="0"/>
              </a:spcAft>
              <a:buClrTx/>
              <a:buSzTx/>
              <a:buFontTx/>
              <a:buNone/>
              <a:tabLst/>
              <a:defRPr/>
            </a:pPr>
            <a:r>
              <a:rPr lang="en-GB" sz="750" baseline="0" dirty="0" smtClean="0">
                <a:solidFill>
                  <a:srgbClr val="003F5E"/>
                </a:solidFill>
              </a:rPr>
              <a:t>http://aarc-project.eu</a:t>
            </a:r>
            <a:endParaRPr lang="en-GB" sz="750" dirty="0">
              <a:solidFill>
                <a:srgbClr val="003F5E"/>
              </a:solidFill>
            </a:endParaRPr>
          </a:p>
        </p:txBody>
      </p:sp>
      <p:cxnSp>
        <p:nvCxnSpPr>
          <p:cNvPr id="8" name="Straight Connector 7"/>
          <p:cNvCxnSpPr/>
          <p:nvPr userDrawn="1"/>
        </p:nvCxnSpPr>
        <p:spPr>
          <a:xfrm flipH="1">
            <a:off x="444503" y="1224327"/>
            <a:ext cx="10274297" cy="2887"/>
          </a:xfrm>
          <a:prstGeom prst="line">
            <a:avLst/>
          </a:prstGeom>
          <a:ln w="12700">
            <a:solidFill>
              <a:srgbClr val="003959"/>
            </a:solidFill>
          </a:ln>
        </p:spPr>
        <p:style>
          <a:lnRef idx="1">
            <a:schemeClr val="accent1"/>
          </a:lnRef>
          <a:fillRef idx="0">
            <a:schemeClr val="accent1"/>
          </a:fillRef>
          <a:effectRef idx="0">
            <a:schemeClr val="accent1"/>
          </a:effectRef>
          <a:fontRef idx="minor">
            <a:schemeClr val="tx1"/>
          </a:fontRef>
        </p:style>
      </p:cxnSp>
      <p:pic>
        <p:nvPicPr>
          <p:cNvPr id="21" name="Picture 20"/>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0658149" y="143931"/>
            <a:ext cx="1144684" cy="1034242"/>
          </a:xfrm>
          <a:prstGeom prst="rect">
            <a:avLst/>
          </a:prstGeom>
        </p:spPr>
      </p:pic>
      <p:pic>
        <p:nvPicPr>
          <p:cNvPr id="22" name="Picture 21"/>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68543" y="6460279"/>
            <a:ext cx="331798" cy="299785"/>
          </a:xfrm>
          <a:prstGeom prst="rect">
            <a:avLst/>
          </a:prstGeom>
        </p:spPr>
      </p:pic>
    </p:spTree>
    <p:extLst>
      <p:ext uri="{BB962C8B-B14F-4D97-AF65-F5344CB8AC3E}">
        <p14:creationId xmlns:p14="http://schemas.microsoft.com/office/powerpoint/2010/main" val="3967058319"/>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hf hdr="0" ftr="0" dt="0"/>
  <p:txStyles>
    <p:titleStyle>
      <a:lvl1pPr algn="l" defTabSz="685800" rtl="0" eaLnBrk="1" latinLnBrk="0" hangingPunct="1">
        <a:lnSpc>
          <a:spcPct val="90000"/>
        </a:lnSpc>
        <a:spcBef>
          <a:spcPct val="0"/>
        </a:spcBef>
        <a:buNone/>
        <a:defRPr sz="2400" b="1" kern="1200">
          <a:solidFill>
            <a:srgbClr val="004361"/>
          </a:solidFill>
          <a:latin typeface="+mn-lt"/>
          <a:ea typeface="Verdana" panose="020B0604030504040204" pitchFamily="34" charset="0"/>
          <a:cs typeface="Verdana" panose="020B060403050404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9.wmf"/><Relationship Id="rId4" Type="http://schemas.openxmlformats.org/officeDocument/2006/relationships/image" Target="../media/image18.gi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png"/><Relationship Id="rId1" Type="http://schemas.openxmlformats.org/officeDocument/2006/relationships/slideLayout" Target="../slideLayouts/slideLayout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56.png"/></Relationships>
</file>

<file path=ppt/slides/_rels/slide1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aarc-project.eu/guidelines/aarc-g021/" TargetMode="External"/><Relationship Id="rId2" Type="http://schemas.openxmlformats.org/officeDocument/2006/relationships/image" Target="../media/image60.png"/><Relationship Id="rId1" Type="http://schemas.openxmlformats.org/officeDocument/2006/relationships/slideLayout" Target="../slideLayouts/slideLayout2.xml"/><Relationship Id="rId4" Type="http://schemas.openxmlformats.org/officeDocument/2006/relationships/hyperlink" Target="https://doi.org/10.5281/zenodo.1173558"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2.wmf"/></Relationships>
</file>

<file path=ppt/slides/_rels/slide1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2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70.png"/><Relationship Id="rId5" Type="http://schemas.openxmlformats.org/officeDocument/2006/relationships/hyperlink" Target="https://www.youtube.com/channel/UCussxbcR_OxG1e_kRp0pjpA/featured" TargetMode="External"/><Relationship Id="rId4" Type="http://schemas.openxmlformats.org/officeDocument/2006/relationships/image" Target="../media/image69.png"/></Relationships>
</file>

<file path=ppt/slides/_rels/slide24.xml.rels><?xml version="1.0" encoding="UTF-8" standalone="yes"?>
<Relationships xmlns="http://schemas.openxmlformats.org/package/2006/relationships"><Relationship Id="rId2" Type="http://schemas.openxmlformats.org/officeDocument/2006/relationships/image" Target="../media/image44.tiff"/><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pn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7.gif"/><Relationship Id="rId2" Type="http://schemas.openxmlformats.org/officeDocument/2006/relationships/image" Target="../media/image76.gif"/><Relationship Id="rId1" Type="http://schemas.openxmlformats.org/officeDocument/2006/relationships/slideLayout" Target="../slideLayouts/slideLayout2.xml"/><Relationship Id="rId4" Type="http://schemas.openxmlformats.org/officeDocument/2006/relationships/image" Target="../media/image78.wmf"/></Relationships>
</file>

<file path=ppt/slides/_rels/slide2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png"/><Relationship Id="rId21" Type="http://schemas.openxmlformats.org/officeDocument/2006/relationships/image" Target="../media/image39.tiff"/><Relationship Id="rId7" Type="http://schemas.openxmlformats.org/officeDocument/2006/relationships/image" Target="../media/image25.png"/><Relationship Id="rId12" Type="http://schemas.openxmlformats.org/officeDocument/2006/relationships/image" Target="../media/image30.png"/><Relationship Id="rId17" Type="http://schemas.openxmlformats.org/officeDocument/2006/relationships/image" Target="../media/image35.tiff"/><Relationship Id="rId25" Type="http://schemas.openxmlformats.org/officeDocument/2006/relationships/image" Target="../media/image43.tiff"/><Relationship Id="rId2" Type="http://schemas.openxmlformats.org/officeDocument/2006/relationships/notesSlide" Target="../notesSlides/notesSlide3.xml"/><Relationship Id="rId16" Type="http://schemas.openxmlformats.org/officeDocument/2006/relationships/image" Target="../media/image34.png"/><Relationship Id="rId20" Type="http://schemas.openxmlformats.org/officeDocument/2006/relationships/image" Target="../media/image38.tiff"/><Relationship Id="rId1" Type="http://schemas.openxmlformats.org/officeDocument/2006/relationships/slideLayout" Target="../slideLayouts/slideLayout2.xml"/><Relationship Id="rId6" Type="http://schemas.openxmlformats.org/officeDocument/2006/relationships/image" Target="../media/image24.png"/><Relationship Id="rId11" Type="http://schemas.openxmlformats.org/officeDocument/2006/relationships/image" Target="../media/image29.png"/><Relationship Id="rId24" Type="http://schemas.openxmlformats.org/officeDocument/2006/relationships/image" Target="../media/image42.tiff"/><Relationship Id="rId5" Type="http://schemas.openxmlformats.org/officeDocument/2006/relationships/image" Target="../media/image23.png"/><Relationship Id="rId15" Type="http://schemas.openxmlformats.org/officeDocument/2006/relationships/image" Target="../media/image33.png"/><Relationship Id="rId23" Type="http://schemas.openxmlformats.org/officeDocument/2006/relationships/image" Target="../media/image41.tiff"/><Relationship Id="rId10" Type="http://schemas.openxmlformats.org/officeDocument/2006/relationships/image" Target="../media/image28.png"/><Relationship Id="rId19" Type="http://schemas.openxmlformats.org/officeDocument/2006/relationships/image" Target="../media/image37.tiff"/><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png"/><Relationship Id="rId22" Type="http://schemas.openxmlformats.org/officeDocument/2006/relationships/image" Target="../media/image40.tiff"/></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2.xml"/><Relationship Id="rId5" Type="http://schemas.openxmlformats.org/officeDocument/2006/relationships/hyperlink" Target="https://rcdemo.nikhef.nl/" TargetMode="External"/><Relationship Id="rId4" Type="http://schemas.openxmlformats.org/officeDocument/2006/relationships/image" Target="../media/image88.png"/></Relationships>
</file>

<file path=ppt/slides/_rels/slide43.xml.rels><?xml version="1.0" encoding="UTF-8" standalone="yes"?>
<Relationships xmlns="http://schemas.openxmlformats.org/package/2006/relationships"><Relationship Id="rId3" Type="http://schemas.openxmlformats.org/officeDocument/2006/relationships/image" Target="../media/image78.wmf"/><Relationship Id="rId7" Type="http://schemas.openxmlformats.org/officeDocument/2006/relationships/image" Target="../media/image90.png"/><Relationship Id="rId2" Type="http://schemas.openxmlformats.org/officeDocument/2006/relationships/image" Target="../media/image89.wmf"/><Relationship Id="rId1" Type="http://schemas.openxmlformats.org/officeDocument/2006/relationships/slideLayout" Target="../slideLayouts/slideLayout2.xml"/><Relationship Id="rId6" Type="http://schemas.openxmlformats.org/officeDocument/2006/relationships/image" Target="../media/image17.wmf"/><Relationship Id="rId5" Type="http://schemas.openxmlformats.org/officeDocument/2006/relationships/image" Target="../media/image19.wmf"/><Relationship Id="rId4" Type="http://schemas.openxmlformats.org/officeDocument/2006/relationships/image" Target="../media/image62.wmf"/></Relationships>
</file>

<file path=ppt/slides/_rels/slide44.xml.rels><?xml version="1.0" encoding="UTF-8" standalone="yes"?>
<Relationships xmlns="http://schemas.openxmlformats.org/package/2006/relationships"><Relationship Id="rId8" Type="http://schemas.openxmlformats.org/officeDocument/2006/relationships/diagramLayout" Target="../diagrams/layout3.xml"/><Relationship Id="rId3" Type="http://schemas.openxmlformats.org/officeDocument/2006/relationships/diagramLayout" Target="../diagrams/layout2.xml"/><Relationship Id="rId7" Type="http://schemas.openxmlformats.org/officeDocument/2006/relationships/diagramData" Target="../diagrams/data3.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11" Type="http://schemas.microsoft.com/office/2007/relationships/diagramDrawing" Target="../diagrams/drawing3.xml"/><Relationship Id="rId5" Type="http://schemas.openxmlformats.org/officeDocument/2006/relationships/diagramColors" Target="../diagrams/colors2.xml"/><Relationship Id="rId10" Type="http://schemas.openxmlformats.org/officeDocument/2006/relationships/diagramColors" Target="../diagrams/colors3.xml"/><Relationship Id="rId4" Type="http://schemas.openxmlformats.org/officeDocument/2006/relationships/diagramQuickStyle" Target="../diagrams/quickStyle2.xml"/><Relationship Id="rId9" Type="http://schemas.openxmlformats.org/officeDocument/2006/relationships/diagramQuickStyle" Target="../diagrams/quickStyle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2.png"/><Relationship Id="rId7" Type="http://schemas.openxmlformats.org/officeDocument/2006/relationships/image" Target="../media/image62.wmf"/><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jpg"/><Relationship Id="rId11" Type="http://schemas.openxmlformats.org/officeDocument/2006/relationships/image" Target="../media/image99.png"/><Relationship Id="rId5" Type="http://schemas.openxmlformats.org/officeDocument/2006/relationships/image" Target="../media/image94.wmf"/><Relationship Id="rId10" Type="http://schemas.openxmlformats.org/officeDocument/2006/relationships/image" Target="../media/image98.gif"/><Relationship Id="rId4" Type="http://schemas.openxmlformats.org/officeDocument/2006/relationships/image" Target="../media/image93.png"/><Relationship Id="rId9" Type="http://schemas.openxmlformats.org/officeDocument/2006/relationships/image" Target="../media/image9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wmf"/><Relationship Id="rId1" Type="http://schemas.openxmlformats.org/officeDocument/2006/relationships/slideLayout" Target="../slideLayouts/slideLayout20.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5.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4.xml"/><Relationship Id="rId1" Type="http://schemas.openxmlformats.org/officeDocument/2006/relationships/slideLayout" Target="../slideLayouts/slideLayout14.xml"/><Relationship Id="rId5" Type="http://schemas.openxmlformats.org/officeDocument/2006/relationships/hyperlink" Target="https://aarc-project.eu/guidelines/" TargetMode="External"/><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3.xml.rels><?xml version="1.0" encoding="UTF-8" standalone="yes"?>
<Relationships xmlns="http://schemas.openxmlformats.org/package/2006/relationships"><Relationship Id="rId2" Type="http://schemas.openxmlformats.org/officeDocument/2006/relationships/image" Target="../media/image108.jpg"/><Relationship Id="rId1" Type="http://schemas.openxmlformats.org/officeDocument/2006/relationships/slideLayout" Target="../slideLayouts/slideLayout16.xml"/></Relationships>
</file>

<file path=ppt/slides/_rels/slide54.xml.rels><?xml version="1.0" encoding="UTF-8" standalone="yes"?>
<Relationships xmlns="http://schemas.openxmlformats.org/package/2006/relationships"><Relationship Id="rId3" Type="http://schemas.openxmlformats.org/officeDocument/2006/relationships/hyperlink" Target="http://openid.net/specs/openid-connect-registration-1_0.html" TargetMode="External"/><Relationship Id="rId2" Type="http://schemas.openxmlformats.org/officeDocument/2006/relationships/hyperlink" Target="http://openid.net/specs/openid-connect-discovery-1_0.html" TargetMode="External"/><Relationship Id="rId1" Type="http://schemas.openxmlformats.org/officeDocument/2006/relationships/slideLayout" Target="../slideLayouts/slideLayout16.xml"/></Relationships>
</file>

<file path=ppt/slides/_rels/slide55.xml.rels><?xml version="1.0" encoding="UTF-8" standalone="yes"?>
<Relationships xmlns="http://schemas.openxmlformats.org/package/2006/relationships"><Relationship Id="rId2" Type="http://schemas.openxmlformats.org/officeDocument/2006/relationships/image" Target="../media/image109.jpg"/><Relationship Id="rId1" Type="http://schemas.openxmlformats.org/officeDocument/2006/relationships/slideLayout" Target="../slideLayouts/slideLayout16.xml"/></Relationships>
</file>

<file path=ppt/slides/_rels/slide56.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1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8.xml"/></Relationships>
</file>

<file path=ppt/slides/_rels/slide61.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2" Type="http://schemas.openxmlformats.org/officeDocument/2006/relationships/hyperlink" Target="https://github.com/OpenIDC/fedoidc" TargetMode="External"/><Relationship Id="rId1" Type="http://schemas.openxmlformats.org/officeDocument/2006/relationships/slideLayout" Target="../slideLayouts/slideLayout2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6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20.xml"/></Relationships>
</file>

<file path=ppt/slides/_rels/slide69.xml.rels><?xml version="1.0" encoding="UTF-8" standalone="yes"?>
<Relationships xmlns="http://schemas.openxmlformats.org/package/2006/relationships"><Relationship Id="rId2" Type="http://schemas.openxmlformats.org/officeDocument/2006/relationships/image" Target="../media/image116.emf"/><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3" Type="http://schemas.openxmlformats.org/officeDocument/2006/relationships/image" Target="../media/image117.wmf"/><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9.wmf"/></Relationships>
</file>

<file path=ppt/slides/_rels/slide8.xml.rels><?xml version="1.0" encoding="UTF-8" standalone="yes"?>
<Relationships xmlns="http://schemas.openxmlformats.org/package/2006/relationships"><Relationship Id="rId2" Type="http://schemas.openxmlformats.org/officeDocument/2006/relationships/image" Target="../media/image47.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240257" y="3625009"/>
            <a:ext cx="6795911" cy="1128146"/>
          </a:xfrm>
        </p:spPr>
        <p:txBody>
          <a:bodyPr>
            <a:normAutofit/>
          </a:bodyPr>
          <a:lstStyle/>
          <a:p>
            <a:r>
              <a:rPr lang="en-GB" dirty="0" smtClean="0"/>
              <a:t>David </a:t>
            </a:r>
            <a:r>
              <a:rPr lang="en-GB" dirty="0" err="1" smtClean="0"/>
              <a:t>Groep</a:t>
            </a:r>
            <a:endParaRPr lang="en-GB" dirty="0" smtClean="0"/>
          </a:p>
          <a:p>
            <a:r>
              <a:rPr lang="en-GB" b="0" i="1" dirty="0" smtClean="0"/>
              <a:t>AARC Policy and Best Practice Activity Lead</a:t>
            </a:r>
          </a:p>
        </p:txBody>
      </p:sp>
      <p:sp>
        <p:nvSpPr>
          <p:cNvPr id="3" name="Text Placeholder 2"/>
          <p:cNvSpPr>
            <a:spLocks noGrp="1"/>
          </p:cNvSpPr>
          <p:nvPr>
            <p:ph type="body" sz="quarter" idx="12"/>
          </p:nvPr>
        </p:nvSpPr>
        <p:spPr>
          <a:xfrm>
            <a:off x="1204482" y="5372101"/>
            <a:ext cx="6671027" cy="413231"/>
          </a:xfrm>
        </p:spPr>
        <p:txBody>
          <a:bodyPr>
            <a:normAutofit/>
          </a:bodyPr>
          <a:lstStyle/>
          <a:p>
            <a:r>
              <a:rPr lang="en-GB" sz="1600" dirty="0" err="1" smtClean="0"/>
              <a:t>APGridPMA</a:t>
            </a:r>
            <a:r>
              <a:rPr lang="en-GB" sz="1600" dirty="0" smtClean="0"/>
              <a:t> IGTF Spring meeting at ISGC</a:t>
            </a:r>
            <a:endParaRPr lang="en-GB" sz="1600" dirty="0"/>
          </a:p>
        </p:txBody>
      </p:sp>
      <p:sp>
        <p:nvSpPr>
          <p:cNvPr id="5" name="Text Placeholder 4"/>
          <p:cNvSpPr>
            <a:spLocks noGrp="1"/>
          </p:cNvSpPr>
          <p:nvPr>
            <p:ph type="body" sz="quarter" idx="14"/>
          </p:nvPr>
        </p:nvSpPr>
        <p:spPr>
          <a:xfrm>
            <a:off x="1240257" y="2398309"/>
            <a:ext cx="7259931" cy="473242"/>
          </a:xfrm>
        </p:spPr>
        <p:txBody>
          <a:bodyPr/>
          <a:lstStyle/>
          <a:p>
            <a:r>
              <a:rPr lang="en-US" dirty="0" smtClean="0"/>
              <a:t>Interoperable AAI: blueprint, technology, policy</a:t>
            </a:r>
            <a:r>
              <a:rPr lang="en-GB" i="1" dirty="0"/>
              <a:t/>
            </a:r>
            <a:br>
              <a:rPr lang="en-GB" i="1" dirty="0"/>
            </a:br>
            <a:r>
              <a:rPr lang="en-GB" dirty="0" smtClean="0"/>
              <a:t>in an interconnected world</a:t>
            </a:r>
            <a:endParaRPr lang="en-US" dirty="0" smtClean="0"/>
          </a:p>
        </p:txBody>
      </p:sp>
      <p:sp>
        <p:nvSpPr>
          <p:cNvPr id="6" name="Text Placeholder 5"/>
          <p:cNvSpPr>
            <a:spLocks noGrp="1"/>
          </p:cNvSpPr>
          <p:nvPr>
            <p:ph type="body" sz="quarter" idx="18"/>
          </p:nvPr>
        </p:nvSpPr>
        <p:spPr>
          <a:xfrm>
            <a:off x="1204481" y="5668101"/>
            <a:ext cx="6671027" cy="603745"/>
          </a:xfrm>
        </p:spPr>
        <p:txBody>
          <a:bodyPr>
            <a:normAutofit lnSpcReduction="10000"/>
          </a:bodyPr>
          <a:lstStyle/>
          <a:p>
            <a:r>
              <a:rPr lang="en-US" sz="1600" dirty="0" smtClean="0"/>
              <a:t>March 2018</a:t>
            </a:r>
          </a:p>
          <a:p>
            <a:r>
              <a:rPr lang="en-US" sz="1600" dirty="0" smtClean="0"/>
              <a:t>Taipei, TW</a:t>
            </a:r>
            <a:endParaRPr lang="en-GB" sz="1600"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56737" y="4424403"/>
            <a:ext cx="982273" cy="381339"/>
          </a:xfrm>
          <a:prstGeom prst="rect">
            <a:avLst/>
          </a:prstGeom>
        </p:spPr>
      </p:pic>
      <p:grpSp>
        <p:nvGrpSpPr>
          <p:cNvPr id="9" name="Group 8"/>
          <p:cNvGrpSpPr/>
          <p:nvPr/>
        </p:nvGrpSpPr>
        <p:grpSpPr>
          <a:xfrm>
            <a:off x="8614611" y="5288422"/>
            <a:ext cx="3392511" cy="646331"/>
            <a:chOff x="7820132" y="5372101"/>
            <a:chExt cx="3392511" cy="646331"/>
          </a:xfrm>
          <a:solidFill>
            <a:schemeClr val="bg1"/>
          </a:solidFill>
          <a:effectLst>
            <a:glow rad="101600">
              <a:srgbClr val="0C3959">
                <a:alpha val="60000"/>
              </a:srgbClr>
            </a:glow>
          </a:effectLst>
        </p:grpSpPr>
        <p:sp>
          <p:nvSpPr>
            <p:cNvPr id="4" name="Rectangle 3"/>
            <p:cNvSpPr/>
            <p:nvPr/>
          </p:nvSpPr>
          <p:spPr>
            <a:xfrm>
              <a:off x="7820132" y="5372101"/>
              <a:ext cx="3392511" cy="646331"/>
            </a:xfrm>
            <a:prstGeom prst="rect">
              <a:avLst/>
            </a:prstGeom>
            <a:grpFill/>
            <a:ln>
              <a:solidFill>
                <a:srgbClr val="0C3959"/>
              </a:solidFill>
            </a:ln>
          </p:spPr>
          <p:txBody>
            <a:bodyPr wrap="square">
              <a:spAutoFit/>
            </a:bodyPr>
            <a:lstStyle/>
            <a:p>
              <a:r>
                <a:rPr lang="en-GB" i="1" dirty="0" smtClean="0">
                  <a:solidFill>
                    <a:schemeClr val="tx1">
                      <a:lumMod val="75000"/>
                      <a:lumOff val="25000"/>
                    </a:schemeClr>
                  </a:solidFill>
                </a:rPr>
                <a:t>In collaboration with and </a:t>
              </a:r>
              <a:r>
                <a:rPr lang="en-GB" i="1" dirty="0" smtClean="0">
                  <a:solidFill>
                    <a:schemeClr val="tx1">
                      <a:lumMod val="75000"/>
                      <a:lumOff val="25000"/>
                    </a:schemeClr>
                  </a:solidFill>
                </a:rPr>
                <a:t/>
              </a:r>
              <a:br>
                <a:rPr lang="en-GB" i="1" dirty="0" smtClean="0">
                  <a:solidFill>
                    <a:schemeClr val="tx1">
                      <a:lumMod val="75000"/>
                      <a:lumOff val="25000"/>
                    </a:schemeClr>
                  </a:solidFill>
                </a:rPr>
              </a:br>
              <a:r>
                <a:rPr lang="en-GB" i="1" dirty="0" smtClean="0">
                  <a:solidFill>
                    <a:schemeClr val="tx1">
                      <a:lumMod val="75000"/>
                      <a:lumOff val="25000"/>
                    </a:schemeClr>
                  </a:solidFill>
                </a:rPr>
                <a:t>co-supported </a:t>
              </a:r>
              <a:r>
                <a:rPr lang="en-GB" i="1" dirty="0" smtClean="0">
                  <a:solidFill>
                    <a:schemeClr val="tx1">
                      <a:lumMod val="75000"/>
                      <a:lumOff val="25000"/>
                    </a:schemeClr>
                  </a:solidFill>
                </a:rPr>
                <a:t>by </a:t>
              </a:r>
              <a:r>
                <a:rPr lang="en-GB" i="1" dirty="0" smtClean="0">
                  <a:solidFill>
                    <a:schemeClr val="tx1">
                      <a:lumMod val="75000"/>
                      <a:lumOff val="25000"/>
                    </a:schemeClr>
                  </a:solidFill>
                </a:rPr>
                <a:t>EOSC-HUB </a:t>
              </a:r>
              <a:endParaRPr lang="en-GB" i="1" dirty="0">
                <a:solidFill>
                  <a:schemeClr val="tx1">
                    <a:lumMod val="75000"/>
                    <a:lumOff val="25000"/>
                  </a:schemeClr>
                </a:solidFill>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8670" y="5404235"/>
              <a:ext cx="582061" cy="582061"/>
            </a:xfrm>
            <a:prstGeom prst="rect">
              <a:avLst/>
            </a:prstGeom>
            <a:grpFill/>
          </p:spPr>
        </p:pic>
      </p:grpSp>
      <p:grpSp>
        <p:nvGrpSpPr>
          <p:cNvPr id="16" name="Group 15"/>
          <p:cNvGrpSpPr/>
          <p:nvPr/>
        </p:nvGrpSpPr>
        <p:grpSpPr>
          <a:xfrm>
            <a:off x="8614611" y="6086988"/>
            <a:ext cx="3392511" cy="523220"/>
            <a:chOff x="8614611" y="6086988"/>
            <a:chExt cx="3392511" cy="523220"/>
          </a:xfrm>
        </p:grpSpPr>
        <p:sp>
          <p:nvSpPr>
            <p:cNvPr id="13" name="Rectangle 12"/>
            <p:cNvSpPr/>
            <p:nvPr/>
          </p:nvSpPr>
          <p:spPr>
            <a:xfrm>
              <a:off x="8614611" y="6086988"/>
              <a:ext cx="3392511" cy="523220"/>
            </a:xfrm>
            <a:prstGeom prst="rect">
              <a:avLst/>
            </a:prstGeom>
            <a:solidFill>
              <a:schemeClr val="bg1"/>
            </a:solidFill>
            <a:ln>
              <a:solidFill>
                <a:srgbClr val="0C3959"/>
              </a:solidFill>
            </a:ln>
            <a:effectLst>
              <a:glow rad="101600">
                <a:srgbClr val="0C3959">
                  <a:alpha val="60000"/>
                </a:srgbClr>
              </a:glow>
            </a:effectLst>
          </p:spPr>
          <p:txBody>
            <a:bodyPr wrap="square">
              <a:spAutoFit/>
            </a:bodyPr>
            <a:lstStyle/>
            <a:p>
              <a:r>
                <a:rPr lang="en-GB" sz="1400" i="1" dirty="0" smtClean="0"/>
                <a:t>Supported by the </a:t>
              </a:r>
              <a:r>
                <a:rPr lang="en-GB" sz="1400" i="1" dirty="0"/>
                <a:t>Dutch </a:t>
              </a:r>
              <a:r>
                <a:rPr lang="en-GB" sz="1400" i="1" dirty="0" smtClean="0"/>
                <a:t>National </a:t>
              </a:r>
              <a:br>
                <a:rPr lang="en-GB" sz="1400" i="1" dirty="0" smtClean="0"/>
              </a:br>
              <a:r>
                <a:rPr lang="en-GB" sz="1400" i="1" dirty="0" smtClean="0"/>
                <a:t>e-Infrastructure </a:t>
              </a:r>
              <a:r>
                <a:rPr lang="en-GB" sz="1400" i="1" dirty="0"/>
                <a:t>coordinated by </a:t>
              </a:r>
              <a:r>
                <a:rPr lang="en-GB" sz="1400" i="1" dirty="0" smtClean="0"/>
                <a:t>SURF</a:t>
              </a:r>
              <a:endParaRPr lang="en-GB" sz="1400" i="1" dirty="0"/>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53636" y="6140562"/>
              <a:ext cx="671574" cy="342286"/>
            </a:xfrm>
            <a:prstGeom prst="rect">
              <a:avLst/>
            </a:prstGeom>
          </p:spPr>
        </p:pic>
      </p:grpSp>
    </p:spTree>
    <p:extLst>
      <p:ext uri="{BB962C8B-B14F-4D97-AF65-F5344CB8AC3E}">
        <p14:creationId xmlns:p14="http://schemas.microsoft.com/office/powerpoint/2010/main" val="2779453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10</a:t>
            </a:fld>
            <a:endParaRPr lang="en-GB"/>
          </a:p>
        </p:txBody>
      </p:sp>
      <p:sp>
        <p:nvSpPr>
          <p:cNvPr id="8" name="Text Placeholder 7"/>
          <p:cNvSpPr>
            <a:spLocks noGrp="1"/>
          </p:cNvSpPr>
          <p:nvPr>
            <p:ph type="body" sz="quarter" idx="13"/>
          </p:nvPr>
        </p:nvSpPr>
        <p:spPr/>
        <p:txBody>
          <a:bodyPr/>
          <a:lstStyle/>
          <a:p>
            <a:endParaRPr lang="en-GB"/>
          </a:p>
        </p:txBody>
      </p:sp>
      <p:sp>
        <p:nvSpPr>
          <p:cNvPr id="7" name="Title 6"/>
          <p:cNvSpPr>
            <a:spLocks noGrp="1"/>
          </p:cNvSpPr>
          <p:nvPr>
            <p:ph type="title"/>
          </p:nvPr>
        </p:nvSpPr>
        <p:spPr/>
        <p:txBody>
          <a:bodyPr/>
          <a:lstStyle/>
          <a:p>
            <a:r>
              <a:rPr lang="en-US" dirty="0" smtClean="0"/>
              <a:t>Assurance: from federation to infrastructure</a:t>
            </a:r>
            <a:endParaRPr lang="en-GB" dirty="0"/>
          </a:p>
        </p:txBody>
      </p:sp>
    </p:spTree>
    <p:extLst>
      <p:ext uri="{BB962C8B-B14F-4D97-AF65-F5344CB8AC3E}">
        <p14:creationId xmlns:p14="http://schemas.microsoft.com/office/powerpoint/2010/main" val="210349194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11</a:t>
            </a:fld>
            <a:endParaRPr lang="en-GB"/>
          </a:p>
        </p:txBody>
      </p:sp>
      <p:sp>
        <p:nvSpPr>
          <p:cNvPr id="3" name="Title 2"/>
          <p:cNvSpPr>
            <a:spLocks noGrp="1"/>
          </p:cNvSpPr>
          <p:nvPr>
            <p:ph type="title"/>
          </p:nvPr>
        </p:nvSpPr>
        <p:spPr/>
        <p:txBody>
          <a:bodyPr/>
          <a:lstStyle/>
          <a:p>
            <a:r>
              <a:rPr lang="en-US" dirty="0" smtClean="0"/>
              <a:t>Trusting the User’s Authentication</a:t>
            </a:r>
            <a:endParaRPr lang="en-GB" dirty="0"/>
          </a:p>
        </p:txBody>
      </p:sp>
      <p:pic>
        <p:nvPicPr>
          <p:cNvPr id="4" name="Picture 3"/>
          <p:cNvPicPr>
            <a:picLocks noChangeAspect="1"/>
          </p:cNvPicPr>
          <p:nvPr/>
        </p:nvPicPr>
        <p:blipFill>
          <a:blip r:embed="rId2"/>
          <a:stretch>
            <a:fillRect/>
          </a:stretch>
        </p:blipFill>
        <p:spPr>
          <a:xfrm>
            <a:off x="6202680" y="236220"/>
            <a:ext cx="4319942" cy="796225"/>
          </a:xfrm>
          <a:prstGeom prst="rect">
            <a:avLst/>
          </a:prstGeom>
        </p:spPr>
      </p:pic>
      <p:grpSp>
        <p:nvGrpSpPr>
          <p:cNvPr id="7" name="Group 6"/>
          <p:cNvGrpSpPr/>
          <p:nvPr/>
        </p:nvGrpSpPr>
        <p:grpSpPr>
          <a:xfrm>
            <a:off x="367578" y="2708309"/>
            <a:ext cx="2573711" cy="1504665"/>
            <a:chOff x="610878" y="1398555"/>
            <a:chExt cx="8142159" cy="4760139"/>
          </a:xfrm>
        </p:grpSpPr>
        <p:pic>
          <p:nvPicPr>
            <p:cNvPr id="8" name="Picture 3"/>
            <p:cNvPicPr>
              <a:picLocks noChangeAspect="1" noChangeArrowheads="1"/>
            </p:cNvPicPr>
            <p:nvPr/>
          </p:nvPicPr>
          <p:blipFill>
            <a:blip r:embed="rId3" cstate="print"/>
            <a:srcRect/>
            <a:stretch>
              <a:fillRect/>
            </a:stretch>
          </p:blipFill>
          <p:spPr bwMode="auto">
            <a:xfrm>
              <a:off x="610878" y="1398555"/>
              <a:ext cx="5156896" cy="3088954"/>
            </a:xfrm>
            <a:prstGeom prst="rect">
              <a:avLst/>
            </a:prstGeom>
            <a:noFill/>
            <a:ln w="9525">
              <a:noFill/>
              <a:miter lim="800000"/>
              <a:headEnd/>
              <a:tailEnd/>
            </a:ln>
            <a:effectLst>
              <a:glow rad="101600">
                <a:schemeClr val="tx1">
                  <a:alpha val="60000"/>
                </a:schemeClr>
              </a:glow>
            </a:effectLst>
          </p:spPr>
        </p:pic>
        <p:pic>
          <p:nvPicPr>
            <p:cNvPr id="9" name="Picture 4"/>
            <p:cNvPicPr>
              <a:picLocks noChangeAspect="1" noChangeArrowheads="1"/>
            </p:cNvPicPr>
            <p:nvPr/>
          </p:nvPicPr>
          <p:blipFill>
            <a:blip r:embed="rId4" cstate="print"/>
            <a:srcRect/>
            <a:stretch>
              <a:fillRect/>
            </a:stretch>
          </p:blipFill>
          <p:spPr bwMode="auto">
            <a:xfrm>
              <a:off x="1027438" y="2816323"/>
              <a:ext cx="4896544" cy="3342371"/>
            </a:xfrm>
            <a:prstGeom prst="rect">
              <a:avLst/>
            </a:prstGeom>
            <a:noFill/>
            <a:ln w="9525">
              <a:noFill/>
              <a:miter lim="800000"/>
              <a:headEnd/>
              <a:tailEnd/>
            </a:ln>
            <a:effectLst>
              <a:glow rad="101600">
                <a:schemeClr val="tx1">
                  <a:alpha val="60000"/>
                </a:schemeClr>
              </a:glow>
            </a:effectLst>
          </p:spPr>
        </p:pic>
        <p:pic>
          <p:nvPicPr>
            <p:cNvPr id="10" name="Picture 5"/>
            <p:cNvPicPr>
              <a:picLocks noChangeAspect="1" noChangeArrowheads="1"/>
            </p:cNvPicPr>
            <p:nvPr/>
          </p:nvPicPr>
          <p:blipFill>
            <a:blip r:embed="rId5" cstate="print"/>
            <a:srcRect/>
            <a:stretch>
              <a:fillRect/>
            </a:stretch>
          </p:blipFill>
          <p:spPr bwMode="auto">
            <a:xfrm>
              <a:off x="3315804" y="1652395"/>
              <a:ext cx="4474553" cy="3420988"/>
            </a:xfrm>
            <a:prstGeom prst="rect">
              <a:avLst/>
            </a:prstGeom>
            <a:noFill/>
            <a:ln w="9525">
              <a:noFill/>
              <a:miter lim="800000"/>
              <a:headEnd/>
              <a:tailEnd/>
            </a:ln>
            <a:effectLst>
              <a:glow rad="101600">
                <a:schemeClr val="tx1">
                  <a:alpha val="60000"/>
                </a:schemeClr>
              </a:glow>
            </a:effectLst>
          </p:spPr>
        </p:pic>
        <p:pic>
          <p:nvPicPr>
            <p:cNvPr id="11" name="Picture 2"/>
            <p:cNvPicPr>
              <a:picLocks noChangeAspect="1" noChangeArrowheads="1"/>
            </p:cNvPicPr>
            <p:nvPr/>
          </p:nvPicPr>
          <p:blipFill>
            <a:blip r:embed="rId6" cstate="print"/>
            <a:srcRect/>
            <a:stretch>
              <a:fillRect/>
            </a:stretch>
          </p:blipFill>
          <p:spPr bwMode="auto">
            <a:xfrm>
              <a:off x="6272189" y="4157711"/>
              <a:ext cx="2480848" cy="1637361"/>
            </a:xfrm>
            <a:prstGeom prst="rect">
              <a:avLst/>
            </a:prstGeom>
            <a:noFill/>
            <a:ln w="9525">
              <a:noFill/>
              <a:miter lim="800000"/>
              <a:headEnd/>
              <a:tailEnd/>
            </a:ln>
          </p:spPr>
        </p:pic>
      </p:grpSp>
      <p:grpSp>
        <p:nvGrpSpPr>
          <p:cNvPr id="16" name="Group 15"/>
          <p:cNvGrpSpPr/>
          <p:nvPr/>
        </p:nvGrpSpPr>
        <p:grpSpPr>
          <a:xfrm>
            <a:off x="3550816" y="2507806"/>
            <a:ext cx="3421745" cy="2353821"/>
            <a:chOff x="136525" y="1381125"/>
            <a:chExt cx="6554200" cy="4508640"/>
          </a:xfrm>
        </p:grpSpPr>
        <p:pic>
          <p:nvPicPr>
            <p:cNvPr id="13"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6525" y="3858519"/>
              <a:ext cx="5745845" cy="2031246"/>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367178" y="2846270"/>
              <a:ext cx="5323547" cy="2352992"/>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32411" y="1381125"/>
              <a:ext cx="6204314" cy="201231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17" name="Right Arrow 16"/>
          <p:cNvSpPr/>
          <p:nvPr/>
        </p:nvSpPr>
        <p:spPr>
          <a:xfrm>
            <a:off x="2975544" y="3156461"/>
            <a:ext cx="440651" cy="682791"/>
          </a:xfrm>
          <a:prstGeom prst="rightArrow">
            <a:avLst/>
          </a:prstGeom>
          <a:solidFill>
            <a:srgbClr val="F57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p:cNvSpPr/>
          <p:nvPr/>
        </p:nvSpPr>
        <p:spPr>
          <a:xfrm>
            <a:off x="6987403" y="5415280"/>
            <a:ext cx="4986065" cy="955040"/>
          </a:xfrm>
          <a:prstGeom prst="rect">
            <a:avLst/>
          </a:prstGeom>
          <a:solidFill>
            <a:srgbClr val="F57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87403" y="1591874"/>
            <a:ext cx="4986065" cy="649922"/>
          </a:xfrm>
          <a:prstGeom prst="rect">
            <a:avLst/>
          </a:prstGeom>
          <a:solidFill>
            <a:srgbClr val="F57A1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Slide Number Placeholder 2"/>
          <p:cNvSpPr txBox="1">
            <a:spLocks/>
          </p:cNvSpPr>
          <p:nvPr/>
        </p:nvSpPr>
        <p:spPr>
          <a:xfrm>
            <a:off x="11061812" y="6406019"/>
            <a:ext cx="741021" cy="274873"/>
          </a:xfrm>
          <a:prstGeom prst="rect">
            <a:avLst/>
          </a:prstGeom>
        </p:spPr>
        <p:txBody>
          <a:bodyPr vert="horz" lIns="91440" tIns="45720" rIns="91440" bIns="45720" rtlCol="0" anchor="ctr"/>
          <a:lstStyle>
            <a:defPPr>
              <a:defRPr lang="en-US"/>
            </a:defPPr>
            <a:lvl1pPr marL="0" algn="r" defTabSz="914400" rtl="0" eaLnBrk="1" latinLnBrk="0" hangingPunct="1">
              <a:defRPr sz="675"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F576E6A-F32A-4612-884C-86870357C6B4}" type="slidenum">
              <a:rPr lang="en-GB" smtClean="0"/>
              <a:pPr/>
              <a:t>11</a:t>
            </a:fld>
            <a:endParaRPr lang="en-GB"/>
          </a:p>
        </p:txBody>
      </p:sp>
      <p:sp>
        <p:nvSpPr>
          <p:cNvPr id="21" name="Content Placeholder 1"/>
          <p:cNvSpPr txBox="1">
            <a:spLocks/>
          </p:cNvSpPr>
          <p:nvPr/>
        </p:nvSpPr>
        <p:spPr>
          <a:xfrm>
            <a:off x="7019610" y="1259840"/>
            <a:ext cx="4988560" cy="5140960"/>
          </a:xfrm>
          <a:prstGeom prst="rect">
            <a:avLst/>
          </a:prstGeom>
        </p:spPr>
        <p:txBody>
          <a:bodyPr>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t>Many layered models (3-4 layers)</a:t>
            </a:r>
          </a:p>
          <a:p>
            <a:pPr marL="0" indent="0">
              <a:buFont typeface="Arial" panose="020B0604020202020204" pitchFamily="34" charset="0"/>
              <a:buNone/>
            </a:pPr>
            <a:r>
              <a:rPr lang="en-US" b="1" dirty="0" smtClean="0"/>
              <a:t>but: specific levels don’t match needs </a:t>
            </a:r>
            <a:br>
              <a:rPr lang="en-US" b="1" dirty="0" smtClean="0"/>
            </a:br>
            <a:r>
              <a:rPr lang="en-US" b="1" dirty="0" smtClean="0"/>
              <a:t>of Research- and e-Infrastructures:</a:t>
            </a:r>
            <a:endParaRPr lang="en-US" dirty="0" smtClean="0"/>
          </a:p>
          <a:p>
            <a:pPr marL="355600" indent="-355600"/>
            <a:r>
              <a:rPr lang="en-US" dirty="0" smtClean="0"/>
              <a:t>Specific combination</a:t>
            </a:r>
            <a:br>
              <a:rPr lang="en-US" dirty="0" smtClean="0"/>
            </a:br>
            <a:r>
              <a:rPr lang="en-US" dirty="0" smtClean="0"/>
              <a:t> ‘authenticator’ and ‘vetting’ assurance </a:t>
            </a:r>
            <a:br>
              <a:rPr lang="en-US" dirty="0" smtClean="0"/>
            </a:br>
            <a:r>
              <a:rPr lang="en-US" dirty="0" smtClean="0"/>
              <a:t>doesn’t match research risk profiles</a:t>
            </a:r>
          </a:p>
          <a:p>
            <a:pPr marL="355600" indent="-355600"/>
            <a:r>
              <a:rPr lang="en-US" dirty="0" smtClean="0"/>
              <a:t>Disregards existing trust model </a:t>
            </a:r>
            <a:br>
              <a:rPr lang="en-US" dirty="0" smtClean="0"/>
            </a:br>
            <a:r>
              <a:rPr lang="en-US" dirty="0" smtClean="0"/>
              <a:t>between federated R&amp;E </a:t>
            </a:r>
            <a:r>
              <a:rPr lang="en-US" dirty="0" err="1" smtClean="0"/>
              <a:t>organisations</a:t>
            </a:r>
            <a:endParaRPr lang="en-US" dirty="0" smtClean="0"/>
          </a:p>
          <a:p>
            <a:pPr marL="355600" indent="-355600"/>
            <a:r>
              <a:rPr lang="en-US" dirty="0" smtClean="0"/>
              <a:t>Cannot accommodate </a:t>
            </a:r>
            <a:br>
              <a:rPr lang="en-US" dirty="0" smtClean="0"/>
            </a:br>
            <a:r>
              <a:rPr lang="en-US" dirty="0" smtClean="0"/>
              <a:t>distributed responsibilities</a:t>
            </a:r>
          </a:p>
          <a:p>
            <a:pPr marL="0" indent="0">
              <a:buFont typeface="Arial" panose="020B0604020202020204" pitchFamily="34" charset="0"/>
              <a:buNone/>
            </a:pPr>
            <a:r>
              <a:rPr lang="en-US" i="1" dirty="0" smtClean="0"/>
              <a:t>As a result, in R&amp;E federation there was </a:t>
            </a:r>
            <a:br>
              <a:rPr lang="en-US" i="1" dirty="0" smtClean="0"/>
            </a:br>
            <a:r>
              <a:rPr lang="en-US" i="1" dirty="0" smtClean="0"/>
              <a:t>in practice hardly any </a:t>
            </a:r>
            <a:br>
              <a:rPr lang="en-US" i="1" dirty="0" smtClean="0"/>
            </a:br>
            <a:r>
              <a:rPr lang="en-US" i="1" dirty="0" smtClean="0"/>
              <a:t>documented and agreed assurance level</a:t>
            </a:r>
          </a:p>
          <a:p>
            <a:pPr marL="0" indent="0">
              <a:buFont typeface="Arial" panose="020B0604020202020204" pitchFamily="34" charset="0"/>
              <a:buNone/>
            </a:pPr>
            <a:r>
              <a:rPr lang="en-US" b="1" dirty="0" smtClean="0"/>
              <a:t/>
            </a:r>
            <a:br>
              <a:rPr lang="en-US" b="1" dirty="0" smtClean="0"/>
            </a:br>
            <a:r>
              <a:rPr lang="en-US" b="1" dirty="0" smtClean="0"/>
              <a:t>Beyond uncontrolled identifiers:</a:t>
            </a:r>
          </a:p>
          <a:p>
            <a:pPr marL="0" indent="0">
              <a:buFont typeface="Arial" panose="020B0604020202020204" pitchFamily="34" charset="0"/>
              <a:buNone/>
            </a:pPr>
            <a:r>
              <a:rPr lang="en-US" b="1" i="1" dirty="0" smtClean="0"/>
              <a:t>baseline</a:t>
            </a:r>
            <a:r>
              <a:rPr lang="en-US" b="1" dirty="0" smtClean="0"/>
              <a:t> assurance for research use cases</a:t>
            </a:r>
            <a:endParaRPr lang="en-US" b="1" dirty="0"/>
          </a:p>
        </p:txBody>
      </p:sp>
    </p:spTree>
    <p:extLst>
      <p:ext uri="{BB962C8B-B14F-4D97-AF65-F5344CB8AC3E}">
        <p14:creationId xmlns:p14="http://schemas.microsoft.com/office/powerpoint/2010/main" val="36986110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need for guidance</a:t>
            </a:r>
            <a:endParaRPr lang="en-GB" dirty="0"/>
          </a:p>
        </p:txBody>
      </p:sp>
      <p:pic>
        <p:nvPicPr>
          <p:cNvPr id="7" name="Content Placeholder 6"/>
          <p:cNvPicPr>
            <a:picLocks noGrp="1" noChangeAspect="1"/>
          </p:cNvPicPr>
          <p:nvPr>
            <p:ph idx="1"/>
          </p:nvPr>
        </p:nvPicPr>
        <p:blipFill>
          <a:blip r:embed="rId2"/>
          <a:stretch>
            <a:fillRect/>
          </a:stretch>
        </p:blipFill>
        <p:spPr>
          <a:xfrm>
            <a:off x="2814409" y="1600201"/>
            <a:ext cx="6563183" cy="4525963"/>
          </a:xfrm>
          <a:prstGeom prst="rect">
            <a:avLst/>
          </a:prstGeom>
        </p:spPr>
      </p:pic>
    </p:spTree>
    <p:extLst>
      <p:ext uri="{BB962C8B-B14F-4D97-AF65-F5344CB8AC3E}">
        <p14:creationId xmlns:p14="http://schemas.microsoft.com/office/powerpoint/2010/main" val="5347446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6F576E6A-F32A-4612-884C-86870357C6B4}" type="slidenum">
              <a:rPr lang="en-GB" smtClean="0"/>
              <a:t>13</a:t>
            </a:fld>
            <a:endParaRPr lang="en-GB"/>
          </a:p>
        </p:txBody>
      </p:sp>
      <p:sp>
        <p:nvSpPr>
          <p:cNvPr id="3" name="Title 2"/>
          <p:cNvSpPr>
            <a:spLocks noGrp="1"/>
          </p:cNvSpPr>
          <p:nvPr>
            <p:ph type="title"/>
          </p:nvPr>
        </p:nvSpPr>
        <p:spPr/>
        <p:txBody>
          <a:bodyPr/>
          <a:lstStyle/>
          <a:p>
            <a:r>
              <a:rPr lang="en-US" dirty="0" smtClean="0"/>
              <a:t>IGTF Assurance Levels: ASPEN to DOGWOOD</a:t>
            </a:r>
            <a:endParaRPr lang="en-GB" dirty="0"/>
          </a:p>
        </p:txBody>
      </p:sp>
      <p:sp>
        <p:nvSpPr>
          <p:cNvPr id="4" name="Rectangle 3"/>
          <p:cNvSpPr/>
          <p:nvPr/>
        </p:nvSpPr>
        <p:spPr>
          <a:xfrm>
            <a:off x="2793168" y="5585805"/>
            <a:ext cx="6650636" cy="461665"/>
          </a:xfrm>
          <a:prstGeom prst="rect">
            <a:avLst/>
          </a:prstGeom>
        </p:spPr>
        <p:txBody>
          <a:bodyPr wrap="square">
            <a:spAutoFit/>
          </a:bodyPr>
          <a:lstStyle/>
          <a:p>
            <a:pPr algn="ctr"/>
            <a:r>
              <a:rPr lang="en-GB" sz="2400" b="1" dirty="0">
                <a:solidFill>
                  <a:srgbClr val="0C3959"/>
                </a:solidFill>
              </a:rPr>
              <a:t>https://</a:t>
            </a:r>
            <a:r>
              <a:rPr lang="en-GB" sz="2400" b="1" dirty="0" smtClean="0">
                <a:solidFill>
                  <a:srgbClr val="0C3959"/>
                </a:solidFill>
              </a:rPr>
              <a:t>www.iana.org/assignments/loa-profiles/</a:t>
            </a:r>
            <a:endParaRPr lang="en-GB" sz="2400" b="1" dirty="0">
              <a:solidFill>
                <a:srgbClr val="0C3959"/>
              </a:solidFill>
            </a:endParaRPr>
          </a:p>
        </p:txBody>
      </p:sp>
      <p:pic>
        <p:nvPicPr>
          <p:cNvPr id="6" name="Picture 5"/>
          <p:cNvPicPr>
            <a:picLocks noChangeAspect="1"/>
          </p:cNvPicPr>
          <p:nvPr/>
        </p:nvPicPr>
        <p:blipFill>
          <a:blip r:embed="rId2"/>
          <a:stretch>
            <a:fillRect/>
          </a:stretch>
        </p:blipFill>
        <p:spPr>
          <a:xfrm>
            <a:off x="455646" y="2684071"/>
            <a:ext cx="11573961" cy="2078355"/>
          </a:xfrm>
          <a:prstGeom prst="rect">
            <a:avLst/>
          </a:prstGeom>
          <a:ln>
            <a:solidFill>
              <a:srgbClr val="0C3959"/>
            </a:solidFill>
          </a:ln>
        </p:spPr>
      </p:pic>
      <p:sp>
        <p:nvSpPr>
          <p:cNvPr id="7" name="Content Placeholder 1"/>
          <p:cNvSpPr txBox="1">
            <a:spLocks/>
          </p:cNvSpPr>
          <p:nvPr/>
        </p:nvSpPr>
        <p:spPr>
          <a:xfrm>
            <a:off x="444501" y="1746354"/>
            <a:ext cx="11585106" cy="644577"/>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Font typeface="Arial" panose="020B0604020202020204" pitchFamily="34" charset="0"/>
              <a:buNone/>
            </a:pPr>
            <a:r>
              <a:rPr lang="en-US" sz="2800" b="1" dirty="0" smtClean="0">
                <a:solidFill>
                  <a:srgbClr val="ED7D31"/>
                </a:solidFill>
              </a:rPr>
              <a:t>specifically targeted at the risk profile of the e-Infrastructures</a:t>
            </a:r>
            <a:endParaRPr lang="en-US" sz="2800" b="1" dirty="0">
              <a:solidFill>
                <a:srgbClr val="ED7D31"/>
              </a:solidFill>
            </a:endParaRPr>
          </a:p>
        </p:txBody>
      </p:sp>
    </p:spTree>
    <p:extLst>
      <p:ext uri="{BB962C8B-B14F-4D97-AF65-F5344CB8AC3E}">
        <p14:creationId xmlns:p14="http://schemas.microsoft.com/office/powerpoint/2010/main" val="6608288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3"/>
            <a:ext cx="11585106" cy="4737633"/>
          </a:xfrm>
        </p:spPr>
        <p:txBody>
          <a:bodyPr>
            <a:normAutofit/>
          </a:bodyPr>
          <a:lstStyle/>
          <a:p>
            <a:pPr marL="0" indent="0">
              <a:buNone/>
            </a:pPr>
            <a:r>
              <a:rPr lang="en-GB" b="1" dirty="0"/>
              <a:t>https://wiki.refeds.org/display/GROUPS/Assurance+Working+Group</a:t>
            </a:r>
            <a:endParaRPr lang="en-US" b="1" dirty="0" smtClean="0"/>
          </a:p>
          <a:p>
            <a:endParaRPr lang="en-US" dirty="0" smtClean="0"/>
          </a:p>
          <a:p>
            <a:r>
              <a:rPr lang="en-US" dirty="0" smtClean="0"/>
              <a:t>open, international </a:t>
            </a:r>
            <a:r>
              <a:rPr lang="en-US" dirty="0" smtClean="0"/>
              <a:t>forum for R&amp;E FIM federations (and a few </a:t>
            </a:r>
            <a:r>
              <a:rPr lang="en-US" dirty="0" err="1" smtClean="0"/>
              <a:t>IdPs</a:t>
            </a:r>
            <a:r>
              <a:rPr lang="en-US" dirty="0" smtClean="0"/>
              <a:t>)</a:t>
            </a:r>
            <a:endParaRPr lang="en-US" dirty="0" smtClean="0"/>
          </a:p>
          <a:p>
            <a:r>
              <a:rPr lang="en-US" dirty="0" smtClean="0"/>
              <a:t>has links </a:t>
            </a:r>
            <a:r>
              <a:rPr lang="en-US" dirty="0" smtClean="0"/>
              <a:t>to identity federations – </a:t>
            </a:r>
            <a:br>
              <a:rPr lang="en-US" dirty="0" smtClean="0"/>
            </a:br>
            <a:r>
              <a:rPr lang="en-US" i="1" dirty="0" smtClean="0"/>
              <a:t>adoption needs IdP to act and federations to communicate</a:t>
            </a:r>
            <a:endParaRPr lang="en-US" dirty="0" smtClean="0"/>
          </a:p>
          <a:p>
            <a:r>
              <a:rPr lang="en-US" dirty="0" smtClean="0"/>
              <a:t>add </a:t>
            </a:r>
            <a:r>
              <a:rPr lang="en-US" dirty="0" smtClean="0"/>
              <a:t>new eduGAIN </a:t>
            </a:r>
            <a:r>
              <a:rPr lang="en-US" i="1" dirty="0" smtClean="0"/>
              <a:t>metadata</a:t>
            </a:r>
            <a:r>
              <a:rPr lang="en-US" dirty="0"/>
              <a:t> </a:t>
            </a:r>
            <a:r>
              <a:rPr lang="en-US" dirty="0" smtClean="0"/>
              <a:t>and new</a:t>
            </a:r>
            <a:r>
              <a:rPr lang="en-US" i="1" dirty="0" smtClean="0"/>
              <a:t> attributes</a:t>
            </a:r>
            <a:r>
              <a:rPr lang="en-US" dirty="0" smtClean="0"/>
              <a:t> for IdPs</a:t>
            </a:r>
          </a:p>
          <a:p>
            <a:r>
              <a:rPr lang="en-US" dirty="0" smtClean="0"/>
              <a:t>implementation guidance in normative form helps</a:t>
            </a:r>
          </a:p>
          <a:p>
            <a:endParaRPr lang="en-US" dirty="0"/>
          </a:p>
          <a:p>
            <a:pPr marL="0" indent="0">
              <a:buNone/>
            </a:pPr>
            <a:r>
              <a:rPr lang="en-US" b="1" dirty="0" smtClean="0"/>
              <a:t>Focus on federation and identity provider feasibility</a:t>
            </a:r>
            <a:endParaRPr lang="en-US" b="1" dirty="0"/>
          </a:p>
          <a:p>
            <a:r>
              <a:rPr lang="en-US" dirty="0" smtClean="0"/>
              <a:t>leveraging REFEDS </a:t>
            </a:r>
            <a:r>
              <a:rPr lang="en-US" dirty="0" smtClean="0"/>
              <a:t>single* </a:t>
            </a:r>
            <a:r>
              <a:rPr lang="en-US" dirty="0" smtClean="0"/>
              <a:t>and multi-factor authentication specs</a:t>
            </a:r>
            <a:endParaRPr lang="en-US" dirty="0"/>
          </a:p>
          <a:p>
            <a:r>
              <a:rPr lang="en-US" i="1" dirty="0" smtClean="0"/>
              <a:t>component-based </a:t>
            </a:r>
            <a:r>
              <a:rPr lang="en-US" dirty="0" smtClean="0"/>
              <a:t>approach allows much flexibility for </a:t>
            </a:r>
            <a:r>
              <a:rPr lang="en-US" dirty="0" err="1" smtClean="0"/>
              <a:t>IdPs</a:t>
            </a:r>
            <a:r>
              <a:rPr lang="en-US" dirty="0" smtClean="0"/>
              <a:t> to express what they can do</a:t>
            </a:r>
          </a:p>
          <a:p>
            <a:pPr marL="0" indent="0">
              <a:buNone/>
            </a:pPr>
            <a:r>
              <a:rPr lang="en-US" b="1" dirty="0" smtClean="0"/>
              <a:t>… but </a:t>
            </a:r>
            <a:r>
              <a:rPr lang="en-US" i="1" dirty="0" smtClean="0"/>
              <a:t>- by account linking or </a:t>
            </a:r>
            <a:r>
              <a:rPr lang="en-US" i="1" dirty="0" smtClean="0"/>
              <a:t>Infrastructure </a:t>
            </a:r>
            <a:r>
              <a:rPr lang="en-US" i="1" dirty="0" smtClean="0"/>
              <a:t>specification - </a:t>
            </a:r>
            <a:r>
              <a:rPr lang="en-US" b="1" dirty="0" smtClean="0"/>
              <a:t>assurance profiles </a:t>
            </a:r>
            <a:r>
              <a:rPr lang="en-US" b="1" dirty="0" smtClean="0"/>
              <a:t>can be </a:t>
            </a:r>
            <a:r>
              <a:rPr lang="en-US" b="1" dirty="0" smtClean="0"/>
              <a:t>more powerful</a:t>
            </a:r>
            <a:endParaRPr lang="en-US" b="1"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14</a:t>
            </a:fld>
            <a:endParaRPr lang="en-GB"/>
          </a:p>
        </p:txBody>
      </p:sp>
      <p:sp>
        <p:nvSpPr>
          <p:cNvPr id="4" name="Title 3"/>
          <p:cNvSpPr>
            <a:spLocks noGrp="1"/>
          </p:cNvSpPr>
          <p:nvPr>
            <p:ph type="title"/>
          </p:nvPr>
        </p:nvSpPr>
        <p:spPr/>
        <p:txBody>
          <a:bodyPr/>
          <a:lstStyle/>
          <a:p>
            <a:r>
              <a:rPr lang="en-US" dirty="0"/>
              <a:t>Gaining global </a:t>
            </a:r>
            <a:r>
              <a:rPr lang="en-US" dirty="0" smtClean="0"/>
              <a:t>federation adoption</a:t>
            </a:r>
            <a:r>
              <a:rPr lang="en-US" dirty="0"/>
              <a:t>: REFEDS Assurance Framework</a:t>
            </a: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704265" y="1450930"/>
            <a:ext cx="3414280" cy="3603379"/>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257729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3"/>
            <a:ext cx="11300931" cy="4737633"/>
          </a:xfrm>
        </p:spPr>
        <p:txBody>
          <a:bodyPr>
            <a:normAutofit lnSpcReduction="10000"/>
          </a:bodyPr>
          <a:lstStyle/>
          <a:p>
            <a:pPr marL="0" indent="0">
              <a:buNone/>
            </a:pPr>
            <a:r>
              <a:rPr lang="en-US" b="1" dirty="0" smtClean="0"/>
              <a:t>Assurance derived from several sources</a:t>
            </a:r>
          </a:p>
          <a:p>
            <a:r>
              <a:rPr lang="en-US" dirty="0" smtClean="0"/>
              <a:t>R&amp;E federation </a:t>
            </a:r>
            <a:r>
              <a:rPr lang="en-US" dirty="0" err="1" smtClean="0"/>
              <a:t>IdPs</a:t>
            </a:r>
            <a:endParaRPr lang="en-US" dirty="0" smtClean="0"/>
          </a:p>
          <a:p>
            <a:r>
              <a:rPr lang="en-US" dirty="0" smtClean="0"/>
              <a:t>linked (social) IDs</a:t>
            </a:r>
          </a:p>
          <a:p>
            <a:r>
              <a:rPr lang="en-US" dirty="0" smtClean="0"/>
              <a:t>user-managed </a:t>
            </a:r>
            <a:r>
              <a:rPr lang="en-US" dirty="0" smtClean="0"/>
              <a:t>credentials</a:t>
            </a:r>
          </a:p>
          <a:p>
            <a:r>
              <a:rPr lang="en-US" dirty="0" smtClean="0"/>
              <a:t>community registry processes</a:t>
            </a:r>
            <a:endParaRPr lang="en-US" dirty="0" smtClean="0"/>
          </a:p>
          <a:p>
            <a:endParaRPr lang="en-US" dirty="0"/>
          </a:p>
          <a:p>
            <a:pPr marL="0" indent="0">
              <a:buNone/>
            </a:pPr>
            <a:r>
              <a:rPr lang="en-US" dirty="0" smtClean="0"/>
              <a:t>Prevent </a:t>
            </a:r>
            <a:r>
              <a:rPr lang="en-US" i="1" dirty="0" err="1" smtClean="0"/>
              <a:t>recomputation</a:t>
            </a:r>
            <a:r>
              <a:rPr lang="en-US" dirty="0" smtClean="0"/>
              <a:t> of assurance when crossing infrastructures, or</a:t>
            </a:r>
          </a:p>
          <a:p>
            <a:pPr marL="0" indent="0">
              <a:buNone/>
            </a:pPr>
            <a:r>
              <a:rPr lang="en-US" dirty="0" smtClean="0"/>
              <a:t>when connecting to pre-arranges groupings of services (‘infrastructure services’)</a:t>
            </a:r>
          </a:p>
          <a:p>
            <a:endParaRPr lang="en-US" dirty="0" smtClean="0"/>
          </a:p>
          <a:p>
            <a:r>
              <a:rPr lang="en-US" dirty="0" smtClean="0"/>
              <a:t>share common use cases and their risk assessment, so </a:t>
            </a:r>
            <a:r>
              <a:rPr lang="en-US" i="1" dirty="0" smtClean="0"/>
              <a:t>assurance profiles</a:t>
            </a:r>
            <a:r>
              <a:rPr lang="en-US" dirty="0" smtClean="0"/>
              <a:t> can take precedence</a:t>
            </a:r>
            <a:endParaRPr lang="en-US" i="1" dirty="0" smtClean="0"/>
          </a:p>
          <a:p>
            <a:r>
              <a:rPr lang="en-US" dirty="0" smtClean="0"/>
              <a:t>ease flow of information </a:t>
            </a:r>
            <a:r>
              <a:rPr lang="en-US" i="1" dirty="0" smtClean="0"/>
              <a:t>between</a:t>
            </a:r>
            <a:r>
              <a:rPr lang="en-US" dirty="0" smtClean="0"/>
              <a:t> infrastructures, where more detail is often superfluous</a:t>
            </a:r>
          </a:p>
          <a:p>
            <a:r>
              <a:rPr lang="en-US" i="1" dirty="0" smtClean="0"/>
              <a:t>augment</a:t>
            </a:r>
            <a:r>
              <a:rPr lang="en-US" dirty="0" smtClean="0"/>
              <a:t> the basic REFEDS RAF profiles with infrastructure-specific profiles</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15</a:t>
            </a:fld>
            <a:endParaRPr lang="en-GB"/>
          </a:p>
        </p:txBody>
      </p:sp>
      <p:sp>
        <p:nvSpPr>
          <p:cNvPr id="4" name="Title 3"/>
          <p:cNvSpPr>
            <a:spLocks noGrp="1"/>
          </p:cNvSpPr>
          <p:nvPr>
            <p:ph type="title"/>
          </p:nvPr>
        </p:nvSpPr>
        <p:spPr/>
        <p:txBody>
          <a:bodyPr/>
          <a:lstStyle/>
          <a:p>
            <a:r>
              <a:rPr lang="en-US" dirty="0" smtClean="0"/>
              <a:t>Assurance between Infrastructure AAI Proxies</a:t>
            </a:r>
            <a:endParaRPr lang="en-GB" dirty="0"/>
          </a:p>
        </p:txBody>
      </p:sp>
      <p:sp>
        <p:nvSpPr>
          <p:cNvPr id="5" name="Right Brace 4"/>
          <p:cNvSpPr/>
          <p:nvPr/>
        </p:nvSpPr>
        <p:spPr>
          <a:xfrm>
            <a:off x="5422605" y="1552353"/>
            <a:ext cx="262269" cy="1438940"/>
          </a:xfrm>
          <a:prstGeom prst="rightBrace">
            <a:avLst/>
          </a:prstGeom>
          <a:ln w="38100">
            <a:solidFill>
              <a:srgbClr val="F6791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6" name="TextBox 5"/>
          <p:cNvSpPr txBox="1"/>
          <p:nvPr/>
        </p:nvSpPr>
        <p:spPr>
          <a:xfrm>
            <a:off x="5982586" y="2040990"/>
            <a:ext cx="3688061" cy="461665"/>
          </a:xfrm>
          <a:prstGeom prst="rect">
            <a:avLst/>
          </a:prstGeom>
          <a:noFill/>
        </p:spPr>
        <p:txBody>
          <a:bodyPr wrap="none" rtlCol="0">
            <a:spAutoFit/>
          </a:bodyPr>
          <a:lstStyle/>
          <a:p>
            <a:r>
              <a:rPr lang="en-US" sz="2400" b="1" dirty="0" smtClean="0">
                <a:solidFill>
                  <a:srgbClr val="003F5E"/>
                </a:solidFill>
              </a:rPr>
              <a:t>-&gt; effective assurance level </a:t>
            </a:r>
            <a:endParaRPr lang="en-GB" sz="2400" b="1" dirty="0">
              <a:solidFill>
                <a:srgbClr val="003F5E"/>
              </a:solidFill>
            </a:endParaRPr>
          </a:p>
        </p:txBody>
      </p:sp>
    </p:spTree>
    <p:extLst>
      <p:ext uri="{BB962C8B-B14F-4D97-AF65-F5344CB8AC3E}">
        <p14:creationId xmlns:p14="http://schemas.microsoft.com/office/powerpoint/2010/main" val="21553519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ext uri="{D42A27DB-BD31-4B8C-83A1-F6EECF244321}">
                <p14:modId xmlns:p14="http://schemas.microsoft.com/office/powerpoint/2010/main" val="3436992041"/>
              </p:ext>
            </p:extLst>
          </p:nvPr>
        </p:nvGraphicFramePr>
        <p:xfrm>
          <a:off x="455645" y="1258446"/>
          <a:ext cx="8508742" cy="2634178"/>
        </p:xfrm>
        <a:graphic>
          <a:graphicData uri="http://schemas.openxmlformats.org/drawingml/2006/table">
            <a:tbl>
              <a:tblPr firstRow="1" firstCol="1" bandRow="1">
                <a:tableStyleId>{5C22544A-7EE6-4342-B048-85BDC9FD1C3A}</a:tableStyleId>
              </a:tblPr>
              <a:tblGrid>
                <a:gridCol w="1778946">
                  <a:extLst>
                    <a:ext uri="{9D8B030D-6E8A-4147-A177-3AD203B41FA5}">
                      <a16:colId xmlns:a16="http://schemas.microsoft.com/office/drawing/2014/main" val="3542880507"/>
                    </a:ext>
                  </a:extLst>
                </a:gridCol>
                <a:gridCol w="6729796">
                  <a:extLst>
                    <a:ext uri="{9D8B030D-6E8A-4147-A177-3AD203B41FA5}">
                      <a16:colId xmlns:a16="http://schemas.microsoft.com/office/drawing/2014/main" val="1669685734"/>
                    </a:ext>
                  </a:extLst>
                </a:gridCol>
              </a:tblGrid>
              <a:tr h="279007">
                <a:tc>
                  <a:txBody>
                    <a:bodyPr/>
                    <a:lstStyle/>
                    <a:p>
                      <a:pPr marL="0" marR="0">
                        <a:lnSpc>
                          <a:spcPct val="107000"/>
                        </a:lnSpc>
                        <a:spcBef>
                          <a:spcPts val="0"/>
                        </a:spcBef>
                        <a:spcAft>
                          <a:spcPts val="0"/>
                        </a:spcAft>
                      </a:pPr>
                      <a:r>
                        <a:rPr lang="en-GB" sz="1600">
                          <a:effectLst/>
                        </a:rPr>
                        <a:t>Name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tc>
                  <a:txBody>
                    <a:bodyPr/>
                    <a:lstStyle/>
                    <a:p>
                      <a:pPr marL="0" marR="0">
                        <a:lnSpc>
                          <a:spcPct val="107000"/>
                        </a:lnSpc>
                        <a:spcBef>
                          <a:spcPts val="0"/>
                        </a:spcBef>
                        <a:spcAft>
                          <a:spcPts val="0"/>
                        </a:spcAft>
                      </a:pPr>
                      <a:r>
                        <a:rPr lang="en-GB" sz="1600">
                          <a:effectLst/>
                        </a:rPr>
                        <a:t>REFEDS RAF Assurance Profile Cappuccino</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extLst>
                  <a:ext uri="{0D108BD9-81ED-4DB2-BD59-A6C34878D82A}">
                    <a16:rowId xmlns:a16="http://schemas.microsoft.com/office/drawing/2014/main" val="3164291538"/>
                  </a:ext>
                </a:extLst>
              </a:tr>
              <a:tr h="385994">
                <a:tc>
                  <a:txBody>
                    <a:bodyPr/>
                    <a:lstStyle/>
                    <a:p>
                      <a:pPr marL="0" marR="0">
                        <a:lnSpc>
                          <a:spcPct val="107000"/>
                        </a:lnSpc>
                        <a:spcBef>
                          <a:spcPts val="0"/>
                        </a:spcBef>
                        <a:spcAft>
                          <a:spcPts val="0"/>
                        </a:spcAft>
                      </a:pPr>
                      <a:r>
                        <a:rPr lang="en-GB" sz="1600">
                          <a:effectLst/>
                        </a:rPr>
                        <a:t>SAML Identifier</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tc>
                  <a:txBody>
                    <a:bodyPr/>
                    <a:lstStyle/>
                    <a:p>
                      <a:pPr marL="0" marR="0">
                        <a:lnSpc>
                          <a:spcPct val="107000"/>
                        </a:lnSpc>
                        <a:spcBef>
                          <a:spcPts val="0"/>
                        </a:spcBef>
                        <a:spcAft>
                          <a:spcPts val="0"/>
                        </a:spcAft>
                      </a:pPr>
                      <a:r>
                        <a:rPr lang="en-GB" sz="1600">
                          <a:effectLst/>
                        </a:rPr>
                        <a:t>https://refeds.org/assurance/profile/cappuccino</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extLst>
                  <a:ext uri="{0D108BD9-81ED-4DB2-BD59-A6C34878D82A}">
                    <a16:rowId xmlns:a16="http://schemas.microsoft.com/office/drawing/2014/main" val="4040096282"/>
                  </a:ext>
                </a:extLst>
              </a:tr>
              <a:tr h="574140">
                <a:tc>
                  <a:txBody>
                    <a:bodyPr/>
                    <a:lstStyle/>
                    <a:p>
                      <a:pPr marL="0" marR="0">
                        <a:lnSpc>
                          <a:spcPct val="107000"/>
                        </a:lnSpc>
                        <a:spcBef>
                          <a:spcPts val="0"/>
                        </a:spcBef>
                        <a:spcAft>
                          <a:spcPts val="0"/>
                        </a:spcAft>
                      </a:pPr>
                      <a:r>
                        <a:rPr lang="en-GB" sz="1600">
                          <a:effectLst/>
                        </a:rPr>
                        <a:t>Other identifier(s)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tc>
                  <a:txBody>
                    <a:bodyPr/>
                    <a:lstStyle/>
                    <a:p>
                      <a:pPr marL="0" marR="0">
                        <a:lnSpc>
                          <a:spcPct val="107000"/>
                        </a:lnSpc>
                        <a:spcBef>
                          <a:spcPts val="0"/>
                        </a:spcBef>
                        <a:spcAft>
                          <a:spcPts val="0"/>
                        </a:spcAft>
                      </a:pPr>
                      <a:r>
                        <a:rPr lang="en-GB" sz="1600" dirty="0">
                          <a:effectLst/>
                        </a:rPr>
                        <a:t>-</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extLst>
                  <a:ext uri="{0D108BD9-81ED-4DB2-BD59-A6C34878D82A}">
                    <a16:rowId xmlns:a16="http://schemas.microsoft.com/office/drawing/2014/main" val="3679155124"/>
                  </a:ext>
                </a:extLst>
              </a:tr>
              <a:tr h="1395037">
                <a:tc>
                  <a:txBody>
                    <a:bodyPr/>
                    <a:lstStyle/>
                    <a:p>
                      <a:pPr marL="0" marR="0">
                        <a:lnSpc>
                          <a:spcPct val="107000"/>
                        </a:lnSpc>
                        <a:spcBef>
                          <a:spcPts val="0"/>
                        </a:spcBef>
                        <a:spcAft>
                          <a:spcPts val="0"/>
                        </a:spcAft>
                      </a:pPr>
                      <a:r>
                        <a:rPr lang="en-GB" sz="1600" dirty="0">
                          <a:effectLst/>
                        </a:rPr>
                        <a:t>Description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tc>
                  <a:txBody>
                    <a:bodyPr/>
                    <a:lstStyle/>
                    <a:p>
                      <a:pPr marL="0" marR="0">
                        <a:lnSpc>
                          <a:spcPct val="107000"/>
                        </a:lnSpc>
                        <a:spcBef>
                          <a:spcPts val="0"/>
                        </a:spcBef>
                        <a:spcAft>
                          <a:spcPts val="0"/>
                        </a:spcAft>
                      </a:pPr>
                      <a:r>
                        <a:rPr lang="en-GB" sz="1600" dirty="0">
                          <a:effectLst/>
                        </a:rPr>
                        <a:t>has a unique identifier, identity proofing and credential qualifies substantially to Kantara </a:t>
                      </a:r>
                      <a:r>
                        <a:rPr lang="en-GB" sz="1600" dirty="0" err="1">
                          <a:effectLst/>
                        </a:rPr>
                        <a:t>LoA</a:t>
                      </a:r>
                      <a:r>
                        <a:rPr lang="en-GB" sz="1600" dirty="0">
                          <a:effectLst/>
                        </a:rPr>
                        <a:t> 2, IGTF BIRCH or CEDAR, or </a:t>
                      </a:r>
                      <a:r>
                        <a:rPr lang="en-GB" sz="1600" dirty="0" err="1">
                          <a:effectLst/>
                        </a:rPr>
                        <a:t>eIDAS</a:t>
                      </a:r>
                      <a:r>
                        <a:rPr lang="en-GB" sz="1600" dirty="0">
                          <a:effectLst/>
                        </a:rPr>
                        <a:t> low, and can be attained with single-factor authentication according to REFEDS SFA without further constraints. Affiliation information is not older than one month.</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94" marR="65194" marT="0" marB="0"/>
                </a:tc>
                <a:extLst>
                  <a:ext uri="{0D108BD9-81ED-4DB2-BD59-A6C34878D82A}">
                    <a16:rowId xmlns:a16="http://schemas.microsoft.com/office/drawing/2014/main" val="1805718365"/>
                  </a:ext>
                </a:extLst>
              </a:tr>
            </a:tbl>
          </a:graphicData>
        </a:graphic>
      </p:graphicFrame>
      <p:sp>
        <p:nvSpPr>
          <p:cNvPr id="3" name="Slide Number Placeholder 2"/>
          <p:cNvSpPr>
            <a:spLocks noGrp="1"/>
          </p:cNvSpPr>
          <p:nvPr>
            <p:ph type="sldNum" sz="quarter" idx="12"/>
          </p:nvPr>
        </p:nvSpPr>
        <p:spPr/>
        <p:txBody>
          <a:bodyPr/>
          <a:lstStyle/>
          <a:p>
            <a:fld id="{6F576E6A-F32A-4612-884C-86870357C6B4}" type="slidenum">
              <a:rPr lang="en-GB" smtClean="0"/>
              <a:pPr/>
              <a:t>16</a:t>
            </a:fld>
            <a:endParaRPr lang="en-GB"/>
          </a:p>
        </p:txBody>
      </p:sp>
      <p:sp>
        <p:nvSpPr>
          <p:cNvPr id="4" name="Title 3"/>
          <p:cNvSpPr>
            <a:spLocks noGrp="1"/>
          </p:cNvSpPr>
          <p:nvPr>
            <p:ph type="title"/>
          </p:nvPr>
        </p:nvSpPr>
        <p:spPr/>
        <p:txBody>
          <a:bodyPr/>
          <a:lstStyle/>
          <a:p>
            <a:r>
              <a:rPr lang="en-US" dirty="0" smtClean="0"/>
              <a:t>Five Profiles: two imported from REFEDS RAF, two from IGTF, one new</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2265567751"/>
              </p:ext>
            </p:extLst>
          </p:nvPr>
        </p:nvGraphicFramePr>
        <p:xfrm>
          <a:off x="736178" y="1540830"/>
          <a:ext cx="8483823" cy="2554276"/>
        </p:xfrm>
        <a:graphic>
          <a:graphicData uri="http://schemas.openxmlformats.org/drawingml/2006/table">
            <a:tbl>
              <a:tblPr firstRow="1" firstCol="1" bandRow="1">
                <a:tableStyleId>{5C22544A-7EE6-4342-B048-85BDC9FD1C3A}</a:tableStyleId>
              </a:tblPr>
              <a:tblGrid>
                <a:gridCol w="1773737">
                  <a:extLst>
                    <a:ext uri="{9D8B030D-6E8A-4147-A177-3AD203B41FA5}">
                      <a16:colId xmlns:a16="http://schemas.microsoft.com/office/drawing/2014/main" val="2544303010"/>
                    </a:ext>
                  </a:extLst>
                </a:gridCol>
                <a:gridCol w="6710086">
                  <a:extLst>
                    <a:ext uri="{9D8B030D-6E8A-4147-A177-3AD203B41FA5}">
                      <a16:colId xmlns:a16="http://schemas.microsoft.com/office/drawing/2014/main" val="1570097371"/>
                    </a:ext>
                  </a:extLst>
                </a:gridCol>
              </a:tblGrid>
              <a:tr h="319285">
                <a:tc>
                  <a:txBody>
                    <a:bodyPr/>
                    <a:lstStyle/>
                    <a:p>
                      <a:pPr marL="0" marR="0">
                        <a:lnSpc>
                          <a:spcPct val="107000"/>
                        </a:lnSpc>
                        <a:spcBef>
                          <a:spcPts val="0"/>
                        </a:spcBef>
                        <a:spcAft>
                          <a:spcPts val="0"/>
                        </a:spcAft>
                      </a:pPr>
                      <a:r>
                        <a:rPr lang="en-GB" sz="1600">
                          <a:effectLst/>
                        </a:rPr>
                        <a:t>Name</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tc>
                  <a:txBody>
                    <a:bodyPr/>
                    <a:lstStyle/>
                    <a:p>
                      <a:pPr marL="0" marR="0">
                        <a:lnSpc>
                          <a:spcPct val="107000"/>
                        </a:lnSpc>
                        <a:spcBef>
                          <a:spcPts val="0"/>
                        </a:spcBef>
                        <a:spcAft>
                          <a:spcPts val="0"/>
                        </a:spcAft>
                      </a:pPr>
                      <a:r>
                        <a:rPr lang="en-GB" sz="1600" dirty="0">
                          <a:effectLst/>
                        </a:rPr>
                        <a:t>REFEDS RAF Assurance Profile Espresso</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extLst>
                  <a:ext uri="{0D108BD9-81ED-4DB2-BD59-A6C34878D82A}">
                    <a16:rowId xmlns:a16="http://schemas.microsoft.com/office/drawing/2014/main" val="984215243"/>
                  </a:ext>
                </a:extLst>
              </a:tr>
              <a:tr h="319285">
                <a:tc>
                  <a:txBody>
                    <a:bodyPr/>
                    <a:lstStyle/>
                    <a:p>
                      <a:pPr marL="0" marR="0">
                        <a:lnSpc>
                          <a:spcPct val="107000"/>
                        </a:lnSpc>
                        <a:spcBef>
                          <a:spcPts val="0"/>
                        </a:spcBef>
                        <a:spcAft>
                          <a:spcPts val="0"/>
                        </a:spcAft>
                      </a:pPr>
                      <a:r>
                        <a:rPr lang="en-GB" sz="1600" dirty="0">
                          <a:effectLst/>
                        </a:rPr>
                        <a:t>SAML Identifier</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tc>
                  <a:txBody>
                    <a:bodyPr/>
                    <a:lstStyle/>
                    <a:p>
                      <a:pPr marL="0" marR="0">
                        <a:lnSpc>
                          <a:spcPct val="107000"/>
                        </a:lnSpc>
                        <a:spcBef>
                          <a:spcPts val="0"/>
                        </a:spcBef>
                        <a:spcAft>
                          <a:spcPts val="0"/>
                        </a:spcAft>
                      </a:pPr>
                      <a:r>
                        <a:rPr lang="en-GB" sz="1600">
                          <a:effectLst/>
                        </a:rPr>
                        <a:t>https://refeds.org/assurance/profile/espresso</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extLst>
                  <a:ext uri="{0D108BD9-81ED-4DB2-BD59-A6C34878D82A}">
                    <a16:rowId xmlns:a16="http://schemas.microsoft.com/office/drawing/2014/main" val="1427799104"/>
                  </a:ext>
                </a:extLst>
              </a:tr>
              <a:tr h="319285">
                <a:tc>
                  <a:txBody>
                    <a:bodyPr/>
                    <a:lstStyle/>
                    <a:p>
                      <a:pPr marL="0" marR="0">
                        <a:lnSpc>
                          <a:spcPct val="107000"/>
                        </a:lnSpc>
                        <a:spcBef>
                          <a:spcPts val="0"/>
                        </a:spcBef>
                        <a:spcAft>
                          <a:spcPts val="0"/>
                        </a:spcAft>
                      </a:pPr>
                      <a:r>
                        <a:rPr lang="en-GB" sz="1600">
                          <a:effectLst/>
                        </a:rPr>
                        <a:t>Other identifier(s)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tc>
                  <a:txBody>
                    <a:bodyPr/>
                    <a:lstStyle/>
                    <a:p>
                      <a:pPr marL="0" marR="0">
                        <a:lnSpc>
                          <a:spcPct val="107000"/>
                        </a:lnSpc>
                        <a:spcBef>
                          <a:spcPts val="0"/>
                        </a:spcBef>
                        <a:spcAft>
                          <a:spcPts val="0"/>
                        </a:spcAft>
                      </a:pPr>
                      <a:r>
                        <a:rPr lang="en-GB" sz="1600">
                          <a:effectLst/>
                        </a:rPr>
                        <a:t>-</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extLst>
                  <a:ext uri="{0D108BD9-81ED-4DB2-BD59-A6C34878D82A}">
                    <a16:rowId xmlns:a16="http://schemas.microsoft.com/office/drawing/2014/main" val="3310717092"/>
                  </a:ext>
                </a:extLst>
              </a:tr>
              <a:tr h="1596421">
                <a:tc>
                  <a:txBody>
                    <a:bodyPr/>
                    <a:lstStyle/>
                    <a:p>
                      <a:pPr marL="0" marR="0">
                        <a:lnSpc>
                          <a:spcPct val="107000"/>
                        </a:lnSpc>
                        <a:spcBef>
                          <a:spcPts val="0"/>
                        </a:spcBef>
                        <a:spcAft>
                          <a:spcPts val="0"/>
                        </a:spcAft>
                      </a:pPr>
                      <a:r>
                        <a:rPr lang="en-GB" sz="1600" dirty="0">
                          <a:effectLst/>
                        </a:rPr>
                        <a:t>Description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tc>
                  <a:txBody>
                    <a:bodyPr/>
                    <a:lstStyle/>
                    <a:p>
                      <a:pPr marL="0" marR="0">
                        <a:lnSpc>
                          <a:spcPct val="107000"/>
                        </a:lnSpc>
                        <a:spcBef>
                          <a:spcPts val="0"/>
                        </a:spcBef>
                        <a:spcAft>
                          <a:spcPts val="0"/>
                        </a:spcAft>
                      </a:pPr>
                      <a:r>
                        <a:rPr lang="en-GB" sz="1600" dirty="0">
                          <a:effectLst/>
                        </a:rPr>
                        <a:t>has a unique identifier, identity proofing and credential qualifies substantially to Kantara </a:t>
                      </a:r>
                      <a:r>
                        <a:rPr lang="en-GB" sz="1600" dirty="0" err="1">
                          <a:effectLst/>
                        </a:rPr>
                        <a:t>LoA</a:t>
                      </a:r>
                      <a:r>
                        <a:rPr lang="en-GB" sz="1600" dirty="0">
                          <a:effectLst/>
                        </a:rPr>
                        <a:t> 3 or </a:t>
                      </a:r>
                      <a:r>
                        <a:rPr lang="en-GB" sz="1600" dirty="0" err="1">
                          <a:effectLst/>
                        </a:rPr>
                        <a:t>eIDAS</a:t>
                      </a:r>
                      <a:r>
                        <a:rPr lang="en-GB" sz="1600" dirty="0">
                          <a:effectLst/>
                        </a:rPr>
                        <a:t> substantial, and must be attained with multi-factor authentication according to REFEDS MFA, where the multi-factor credential cannot be derived solely from a single-factor. Affiliation information is not older than one month.</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004" marR="65004" marT="0" marB="0"/>
                </a:tc>
                <a:extLst>
                  <a:ext uri="{0D108BD9-81ED-4DB2-BD59-A6C34878D82A}">
                    <a16:rowId xmlns:a16="http://schemas.microsoft.com/office/drawing/2014/main" val="397548696"/>
                  </a:ext>
                </a:extLst>
              </a:tr>
            </a:tbl>
          </a:graphicData>
        </a:graphic>
      </p:graphicFrame>
      <p:graphicFrame>
        <p:nvGraphicFramePr>
          <p:cNvPr id="7" name="Content Placeholder 4"/>
          <p:cNvGraphicFramePr>
            <a:graphicFrameLocks/>
          </p:cNvGraphicFramePr>
          <p:nvPr>
            <p:extLst>
              <p:ext uri="{D42A27DB-BD31-4B8C-83A1-F6EECF244321}">
                <p14:modId xmlns:p14="http://schemas.microsoft.com/office/powerpoint/2010/main" val="971774081"/>
              </p:ext>
            </p:extLst>
          </p:nvPr>
        </p:nvGraphicFramePr>
        <p:xfrm>
          <a:off x="923538" y="1869583"/>
          <a:ext cx="9486772" cy="2580815"/>
        </p:xfrm>
        <a:graphic>
          <a:graphicData uri="http://schemas.openxmlformats.org/drawingml/2006/table">
            <a:tbl>
              <a:tblPr firstRow="1" firstCol="1" bandRow="1">
                <a:tableStyleId>{5C22544A-7EE6-4342-B048-85BDC9FD1C3A}</a:tableStyleId>
              </a:tblPr>
              <a:tblGrid>
                <a:gridCol w="1983426">
                  <a:extLst>
                    <a:ext uri="{9D8B030D-6E8A-4147-A177-3AD203B41FA5}">
                      <a16:colId xmlns:a16="http://schemas.microsoft.com/office/drawing/2014/main" val="1848341219"/>
                    </a:ext>
                  </a:extLst>
                </a:gridCol>
                <a:gridCol w="7503346">
                  <a:extLst>
                    <a:ext uri="{9D8B030D-6E8A-4147-A177-3AD203B41FA5}">
                      <a16:colId xmlns:a16="http://schemas.microsoft.com/office/drawing/2014/main" val="2686222773"/>
                    </a:ext>
                  </a:extLst>
                </a:gridCol>
              </a:tblGrid>
              <a:tr h="256189">
                <a:tc>
                  <a:txBody>
                    <a:bodyPr/>
                    <a:lstStyle/>
                    <a:p>
                      <a:pPr marL="0" marR="0">
                        <a:lnSpc>
                          <a:spcPct val="107000"/>
                        </a:lnSpc>
                        <a:spcBef>
                          <a:spcPts val="0"/>
                        </a:spcBef>
                        <a:spcAft>
                          <a:spcPts val="0"/>
                        </a:spcAft>
                      </a:pPr>
                      <a:r>
                        <a:rPr lang="en-GB" sz="1600" dirty="0">
                          <a:effectLst/>
                        </a:rPr>
                        <a:t>Name</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tc>
                  <a:txBody>
                    <a:bodyPr/>
                    <a:lstStyle/>
                    <a:p>
                      <a:pPr marL="0" marR="0">
                        <a:lnSpc>
                          <a:spcPct val="107000"/>
                        </a:lnSpc>
                        <a:spcBef>
                          <a:spcPts val="0"/>
                        </a:spcBef>
                        <a:spcAft>
                          <a:spcPts val="0"/>
                        </a:spcAft>
                      </a:pPr>
                      <a:r>
                        <a:rPr lang="en-GB" sz="1600" dirty="0">
                          <a:effectLst/>
                        </a:rPr>
                        <a:t>IGTF BIRCH</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extLst>
                  <a:ext uri="{0D108BD9-81ED-4DB2-BD59-A6C34878D82A}">
                    <a16:rowId xmlns:a16="http://schemas.microsoft.com/office/drawing/2014/main" val="4137003111"/>
                  </a:ext>
                </a:extLst>
              </a:tr>
              <a:tr h="256189">
                <a:tc>
                  <a:txBody>
                    <a:bodyPr/>
                    <a:lstStyle/>
                    <a:p>
                      <a:pPr marL="0" marR="0">
                        <a:lnSpc>
                          <a:spcPct val="107000"/>
                        </a:lnSpc>
                        <a:spcBef>
                          <a:spcPts val="0"/>
                        </a:spcBef>
                        <a:spcAft>
                          <a:spcPts val="0"/>
                        </a:spcAft>
                      </a:pPr>
                      <a:r>
                        <a:rPr lang="en-GB" sz="1600">
                          <a:effectLst/>
                        </a:rPr>
                        <a:t>SAML Identifier</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tc>
                  <a:txBody>
                    <a:bodyPr/>
                    <a:lstStyle/>
                    <a:p>
                      <a:pPr marL="0" marR="0">
                        <a:lnSpc>
                          <a:spcPct val="107000"/>
                        </a:lnSpc>
                        <a:spcBef>
                          <a:spcPts val="0"/>
                        </a:spcBef>
                        <a:spcAft>
                          <a:spcPts val="0"/>
                        </a:spcAft>
                      </a:pPr>
                      <a:r>
                        <a:rPr lang="en-GB" sz="1600">
                          <a:effectLst/>
                        </a:rPr>
                        <a:t>https://igtf.net/ap/authn-assurance/birch</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extLst>
                  <a:ext uri="{0D108BD9-81ED-4DB2-BD59-A6C34878D82A}">
                    <a16:rowId xmlns:a16="http://schemas.microsoft.com/office/drawing/2014/main" val="3916206751"/>
                  </a:ext>
                </a:extLst>
              </a:tr>
              <a:tr h="512376">
                <a:tc>
                  <a:txBody>
                    <a:bodyPr/>
                    <a:lstStyle/>
                    <a:p>
                      <a:pPr marL="0" marR="0">
                        <a:lnSpc>
                          <a:spcPct val="107000"/>
                        </a:lnSpc>
                        <a:spcBef>
                          <a:spcPts val="0"/>
                        </a:spcBef>
                        <a:spcAft>
                          <a:spcPts val="0"/>
                        </a:spcAft>
                      </a:pPr>
                      <a:r>
                        <a:rPr lang="en-GB" sz="1600">
                          <a:effectLst/>
                        </a:rPr>
                        <a:t>Other identifier(s)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tc>
                  <a:txBody>
                    <a:bodyPr/>
                    <a:lstStyle/>
                    <a:p>
                      <a:pPr marL="0" marR="0">
                        <a:lnSpc>
                          <a:spcPct val="107000"/>
                        </a:lnSpc>
                        <a:spcBef>
                          <a:spcPts val="0"/>
                        </a:spcBef>
                        <a:spcAft>
                          <a:spcPts val="0"/>
                        </a:spcAft>
                      </a:pPr>
                      <a:r>
                        <a:rPr lang="en-GB" sz="1600" dirty="0">
                          <a:effectLst/>
                        </a:rPr>
                        <a:t>IGTF-BIRCH</a:t>
                      </a:r>
                    </a:p>
                    <a:p>
                      <a:pPr marL="0" marR="0">
                        <a:lnSpc>
                          <a:spcPct val="107000"/>
                        </a:lnSpc>
                        <a:spcBef>
                          <a:spcPts val="0"/>
                        </a:spcBef>
                        <a:spcAft>
                          <a:spcPts val="0"/>
                        </a:spcAft>
                      </a:pPr>
                      <a:r>
                        <a:rPr lang="en-GB" sz="1600" dirty="0">
                          <a:effectLst/>
                        </a:rPr>
                        <a:t>urn:oid:1.2.840.113612.5.2.5.2</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extLst>
                  <a:ext uri="{0D108BD9-81ED-4DB2-BD59-A6C34878D82A}">
                    <a16:rowId xmlns:a16="http://schemas.microsoft.com/office/drawing/2014/main" val="1423873975"/>
                  </a:ext>
                </a:extLst>
              </a:tr>
              <a:tr h="1537128">
                <a:tc>
                  <a:txBody>
                    <a:bodyPr/>
                    <a:lstStyle/>
                    <a:p>
                      <a:pPr marL="0" marR="0">
                        <a:lnSpc>
                          <a:spcPct val="107000"/>
                        </a:lnSpc>
                        <a:spcBef>
                          <a:spcPts val="0"/>
                        </a:spcBef>
                        <a:spcAft>
                          <a:spcPts val="0"/>
                        </a:spcAft>
                      </a:pPr>
                      <a:r>
                        <a:rPr lang="en-GB" sz="1600" dirty="0">
                          <a:effectLst/>
                        </a:rPr>
                        <a:t>Description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tc>
                  <a:txBody>
                    <a:bodyPr/>
                    <a:lstStyle/>
                    <a:p>
                      <a:pPr marL="0" marR="0">
                        <a:lnSpc>
                          <a:spcPct val="107000"/>
                        </a:lnSpc>
                        <a:spcBef>
                          <a:spcPts val="0"/>
                        </a:spcBef>
                        <a:spcAft>
                          <a:spcPts val="0"/>
                        </a:spcAft>
                      </a:pPr>
                      <a:r>
                        <a:rPr lang="en-GB" sz="1600" dirty="0">
                          <a:effectLst/>
                        </a:rPr>
                        <a:t>Persistent non-reassigned identifier, identity proofing based on in-person appearance (current or past), remote vetting with compensatory controls, or Kantara </a:t>
                      </a:r>
                      <a:r>
                        <a:rPr lang="en-GB" sz="1600" dirty="0" err="1">
                          <a:effectLst/>
                        </a:rPr>
                        <a:t>LoA</a:t>
                      </a:r>
                      <a:r>
                        <a:rPr lang="en-GB" sz="1600" dirty="0">
                          <a:effectLst/>
                        </a:rPr>
                        <a:t> 2 or better. Includes a reasonable verified representation of the real name of the entity, and is secure with a best common practice (27-bit entropy as per NIST SP800-63v2, 2004) single factor or multi-factor authenticator. Identity and authenticator are managed by the CSP.</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5142" marR="65142" marT="0" marB="0"/>
                </a:tc>
                <a:extLst>
                  <a:ext uri="{0D108BD9-81ED-4DB2-BD59-A6C34878D82A}">
                    <a16:rowId xmlns:a16="http://schemas.microsoft.com/office/drawing/2014/main" val="102445521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477218401"/>
              </p:ext>
            </p:extLst>
          </p:nvPr>
        </p:nvGraphicFramePr>
        <p:xfrm>
          <a:off x="1179152" y="2163572"/>
          <a:ext cx="9379992" cy="2690622"/>
        </p:xfrm>
        <a:graphic>
          <a:graphicData uri="http://schemas.openxmlformats.org/drawingml/2006/table">
            <a:tbl>
              <a:tblPr firstRow="1" firstCol="1" bandRow="1">
                <a:tableStyleId>{5C22544A-7EE6-4342-B048-85BDC9FD1C3A}</a:tableStyleId>
              </a:tblPr>
              <a:tblGrid>
                <a:gridCol w="1961101">
                  <a:extLst>
                    <a:ext uri="{9D8B030D-6E8A-4147-A177-3AD203B41FA5}">
                      <a16:colId xmlns:a16="http://schemas.microsoft.com/office/drawing/2014/main" val="2099143493"/>
                    </a:ext>
                  </a:extLst>
                </a:gridCol>
                <a:gridCol w="7418891">
                  <a:extLst>
                    <a:ext uri="{9D8B030D-6E8A-4147-A177-3AD203B41FA5}">
                      <a16:colId xmlns:a16="http://schemas.microsoft.com/office/drawing/2014/main" val="1454098157"/>
                    </a:ext>
                  </a:extLst>
                </a:gridCol>
              </a:tblGrid>
              <a:tr h="241681">
                <a:tc>
                  <a:txBody>
                    <a:bodyPr/>
                    <a:lstStyle/>
                    <a:p>
                      <a:pPr marL="0" marR="0">
                        <a:lnSpc>
                          <a:spcPct val="107000"/>
                        </a:lnSpc>
                        <a:spcBef>
                          <a:spcPts val="0"/>
                        </a:spcBef>
                        <a:spcAft>
                          <a:spcPts val="0"/>
                        </a:spcAft>
                      </a:pPr>
                      <a:r>
                        <a:rPr lang="en-GB" sz="1500">
                          <a:effectLst/>
                        </a:rPr>
                        <a:t>Name</a:t>
                      </a:r>
                      <a:endParaRPr lang="en-GB" sz="150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tc>
                  <a:txBody>
                    <a:bodyPr/>
                    <a:lstStyle/>
                    <a:p>
                      <a:pPr marL="0" marR="0">
                        <a:lnSpc>
                          <a:spcPct val="107000"/>
                        </a:lnSpc>
                        <a:spcBef>
                          <a:spcPts val="0"/>
                        </a:spcBef>
                        <a:spcAft>
                          <a:spcPts val="0"/>
                        </a:spcAft>
                      </a:pPr>
                      <a:r>
                        <a:rPr lang="en-GB" sz="1500" b="1" dirty="0">
                          <a:effectLst/>
                        </a:rPr>
                        <a:t>IGTF DOGWOOD</a:t>
                      </a:r>
                      <a:endParaRPr lang="en-GB" sz="1500" b="1" dirty="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extLst>
                  <a:ext uri="{0D108BD9-81ED-4DB2-BD59-A6C34878D82A}">
                    <a16:rowId xmlns:a16="http://schemas.microsoft.com/office/drawing/2014/main" val="254060609"/>
                  </a:ext>
                </a:extLst>
              </a:tr>
              <a:tr h="241681">
                <a:tc>
                  <a:txBody>
                    <a:bodyPr/>
                    <a:lstStyle/>
                    <a:p>
                      <a:pPr marL="0" marR="0">
                        <a:lnSpc>
                          <a:spcPct val="107000"/>
                        </a:lnSpc>
                        <a:spcBef>
                          <a:spcPts val="0"/>
                        </a:spcBef>
                        <a:spcAft>
                          <a:spcPts val="0"/>
                        </a:spcAft>
                      </a:pPr>
                      <a:r>
                        <a:rPr lang="en-GB" sz="1500">
                          <a:effectLst/>
                        </a:rPr>
                        <a:t>SAML Identifier</a:t>
                      </a:r>
                      <a:endParaRPr lang="en-GB" sz="150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tc>
                  <a:txBody>
                    <a:bodyPr/>
                    <a:lstStyle/>
                    <a:p>
                      <a:pPr marL="0" marR="0">
                        <a:lnSpc>
                          <a:spcPct val="107000"/>
                        </a:lnSpc>
                        <a:spcBef>
                          <a:spcPts val="0"/>
                        </a:spcBef>
                        <a:spcAft>
                          <a:spcPts val="0"/>
                        </a:spcAft>
                      </a:pPr>
                      <a:r>
                        <a:rPr lang="en-GB" sz="1500">
                          <a:effectLst/>
                        </a:rPr>
                        <a:t>https://igtf.net/ap/authn-assurance/dogwood</a:t>
                      </a:r>
                      <a:endParaRPr lang="en-GB" sz="150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extLst>
                  <a:ext uri="{0D108BD9-81ED-4DB2-BD59-A6C34878D82A}">
                    <a16:rowId xmlns:a16="http://schemas.microsoft.com/office/drawing/2014/main" val="2534929833"/>
                  </a:ext>
                </a:extLst>
              </a:tr>
              <a:tr h="483361">
                <a:tc>
                  <a:txBody>
                    <a:bodyPr/>
                    <a:lstStyle/>
                    <a:p>
                      <a:pPr marL="0" marR="0">
                        <a:lnSpc>
                          <a:spcPct val="107000"/>
                        </a:lnSpc>
                        <a:spcBef>
                          <a:spcPts val="0"/>
                        </a:spcBef>
                        <a:spcAft>
                          <a:spcPts val="0"/>
                        </a:spcAft>
                      </a:pPr>
                      <a:r>
                        <a:rPr lang="en-GB" sz="1500" dirty="0">
                          <a:effectLst/>
                        </a:rPr>
                        <a:t>Other identifier(s)</a:t>
                      </a:r>
                      <a:endParaRPr lang="en-GB" sz="1500" dirty="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tc>
                  <a:txBody>
                    <a:bodyPr/>
                    <a:lstStyle/>
                    <a:p>
                      <a:pPr marL="0" marR="0">
                        <a:lnSpc>
                          <a:spcPct val="107000"/>
                        </a:lnSpc>
                        <a:spcBef>
                          <a:spcPts val="0"/>
                        </a:spcBef>
                        <a:spcAft>
                          <a:spcPts val="0"/>
                        </a:spcAft>
                      </a:pPr>
                      <a:r>
                        <a:rPr lang="en-GB" sz="1500">
                          <a:effectLst/>
                        </a:rPr>
                        <a:t>IGTF-DOGWOOD</a:t>
                      </a:r>
                    </a:p>
                    <a:p>
                      <a:pPr marL="0" marR="0">
                        <a:lnSpc>
                          <a:spcPct val="107000"/>
                        </a:lnSpc>
                        <a:spcBef>
                          <a:spcPts val="0"/>
                        </a:spcBef>
                        <a:spcAft>
                          <a:spcPts val="0"/>
                        </a:spcAft>
                      </a:pPr>
                      <a:r>
                        <a:rPr lang="en-GB" sz="1500">
                          <a:effectLst/>
                        </a:rPr>
                        <a:t>urn:oid:1.2.840.113612.5.2.5.4</a:t>
                      </a:r>
                      <a:endParaRPr lang="en-GB" sz="150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extLst>
                  <a:ext uri="{0D108BD9-81ED-4DB2-BD59-A6C34878D82A}">
                    <a16:rowId xmlns:a16="http://schemas.microsoft.com/office/drawing/2014/main" val="1213888981"/>
                  </a:ext>
                </a:extLst>
              </a:tr>
              <a:tr h="1691764">
                <a:tc>
                  <a:txBody>
                    <a:bodyPr/>
                    <a:lstStyle/>
                    <a:p>
                      <a:pPr marL="0" marR="0">
                        <a:lnSpc>
                          <a:spcPct val="107000"/>
                        </a:lnSpc>
                        <a:spcBef>
                          <a:spcPts val="0"/>
                        </a:spcBef>
                        <a:spcAft>
                          <a:spcPts val="0"/>
                        </a:spcAft>
                      </a:pPr>
                      <a:r>
                        <a:rPr lang="en-GB" sz="1500">
                          <a:effectLst/>
                        </a:rPr>
                        <a:t>Description</a:t>
                      </a:r>
                      <a:endParaRPr lang="en-GB" sz="150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tc>
                  <a:txBody>
                    <a:bodyPr/>
                    <a:lstStyle/>
                    <a:p>
                      <a:pPr marL="0" marR="0">
                        <a:lnSpc>
                          <a:spcPct val="107000"/>
                        </a:lnSpc>
                        <a:spcBef>
                          <a:spcPts val="0"/>
                        </a:spcBef>
                        <a:spcAft>
                          <a:spcPts val="0"/>
                        </a:spcAft>
                      </a:pPr>
                      <a:r>
                        <a:rPr lang="en-GB" sz="1500" dirty="0">
                          <a:effectLst/>
                        </a:rPr>
                        <a:t>Persistent non-reassigned identifier, identity proofing sufficient to ensure non-reassignment of the identifier for the lifetime of the CSP. May contain marginally-verified real name resemblance or identifiers clearly identifiable as pseudonyms. No anonymous credentials permitted and issuance is traceable at time of issuance. Authenticator is secured according to best common practice (27-bit entropy as per NIST SP800-63v2, 2004) single factor or multi-factor authenticator, or compensatory controls on credential validity period are in place. Identity and authenticator are managed by the CSP.</a:t>
                      </a:r>
                      <a:endParaRPr lang="en-GB" sz="1500" dirty="0">
                        <a:effectLst/>
                        <a:latin typeface="Arial" panose="020B0604020202020204" pitchFamily="34" charset="0"/>
                        <a:ea typeface="Calibri" panose="020F0502020204030204" pitchFamily="34" charset="0"/>
                        <a:cs typeface="Times New Roman" panose="02020603050405020304" pitchFamily="18" charset="0"/>
                      </a:endParaRPr>
                    </a:p>
                  </a:txBody>
                  <a:tcPr marL="59784" marR="59784" marT="0" marB="0"/>
                </a:tc>
                <a:extLst>
                  <a:ext uri="{0D108BD9-81ED-4DB2-BD59-A6C34878D82A}">
                    <a16:rowId xmlns:a16="http://schemas.microsoft.com/office/drawing/2014/main" val="2746389198"/>
                  </a:ext>
                </a:extLst>
              </a:tr>
            </a:tbl>
          </a:graphicData>
        </a:graphic>
      </p:graphicFrame>
      <p:graphicFrame>
        <p:nvGraphicFramePr>
          <p:cNvPr id="9" name="Content Placeholder 4"/>
          <p:cNvGraphicFramePr>
            <a:graphicFrameLocks/>
          </p:cNvGraphicFramePr>
          <p:nvPr>
            <p:extLst>
              <p:ext uri="{D42A27DB-BD31-4B8C-83A1-F6EECF244321}">
                <p14:modId xmlns:p14="http://schemas.microsoft.com/office/powerpoint/2010/main" val="3785826343"/>
              </p:ext>
            </p:extLst>
          </p:nvPr>
        </p:nvGraphicFramePr>
        <p:xfrm>
          <a:off x="1469627" y="2499930"/>
          <a:ext cx="9307031" cy="2087374"/>
        </p:xfrm>
        <a:graphic>
          <a:graphicData uri="http://schemas.openxmlformats.org/drawingml/2006/table">
            <a:tbl>
              <a:tblPr firstRow="1" firstCol="1" bandRow="1">
                <a:tableStyleId>{5C22544A-7EE6-4342-B048-85BDC9FD1C3A}</a:tableStyleId>
              </a:tblPr>
              <a:tblGrid>
                <a:gridCol w="1945847">
                  <a:extLst>
                    <a:ext uri="{9D8B030D-6E8A-4147-A177-3AD203B41FA5}">
                      <a16:colId xmlns:a16="http://schemas.microsoft.com/office/drawing/2014/main" val="1090141206"/>
                    </a:ext>
                  </a:extLst>
                </a:gridCol>
                <a:gridCol w="7361184">
                  <a:extLst>
                    <a:ext uri="{9D8B030D-6E8A-4147-A177-3AD203B41FA5}">
                      <a16:colId xmlns:a16="http://schemas.microsoft.com/office/drawing/2014/main" val="3814533403"/>
                    </a:ext>
                  </a:extLst>
                </a:gridCol>
              </a:tblGrid>
              <a:tr h="0">
                <a:tc>
                  <a:txBody>
                    <a:bodyPr/>
                    <a:lstStyle/>
                    <a:p>
                      <a:pPr marL="0" marR="0">
                        <a:lnSpc>
                          <a:spcPct val="107000"/>
                        </a:lnSpc>
                        <a:spcBef>
                          <a:spcPts val="0"/>
                        </a:spcBef>
                        <a:spcAft>
                          <a:spcPts val="0"/>
                        </a:spcAft>
                      </a:pPr>
                      <a:r>
                        <a:rPr lang="en-GB" sz="1600" dirty="0">
                          <a:effectLst/>
                        </a:rPr>
                        <a:t>Name</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600" b="0" dirty="0">
                          <a:effectLst/>
                        </a:rPr>
                        <a:t>AARC Assam</a:t>
                      </a:r>
                      <a:endParaRPr lang="en-GB" sz="1600" b="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86176"/>
                  </a:ext>
                </a:extLst>
              </a:tr>
              <a:tr h="0">
                <a:tc>
                  <a:txBody>
                    <a:bodyPr/>
                    <a:lstStyle/>
                    <a:p>
                      <a:pPr marL="0" marR="0">
                        <a:lnSpc>
                          <a:spcPct val="107000"/>
                        </a:lnSpc>
                        <a:spcBef>
                          <a:spcPts val="0"/>
                        </a:spcBef>
                        <a:spcAft>
                          <a:spcPts val="0"/>
                        </a:spcAft>
                      </a:pPr>
                      <a:r>
                        <a:rPr lang="en-GB" sz="1600">
                          <a:effectLst/>
                        </a:rPr>
                        <a:t>SAML Identifier</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600">
                          <a:effectLst/>
                        </a:rPr>
                        <a:t>https://aarc-project.eu/policy/authn-assurance/assam</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17571886"/>
                  </a:ext>
                </a:extLst>
              </a:tr>
              <a:tr h="0">
                <a:tc>
                  <a:txBody>
                    <a:bodyPr/>
                    <a:lstStyle/>
                    <a:p>
                      <a:pPr marL="0" marR="0">
                        <a:lnSpc>
                          <a:spcPct val="107000"/>
                        </a:lnSpc>
                        <a:spcBef>
                          <a:spcPts val="0"/>
                        </a:spcBef>
                        <a:spcAft>
                          <a:spcPts val="0"/>
                        </a:spcAft>
                      </a:pPr>
                      <a:r>
                        <a:rPr lang="en-GB" sz="1600">
                          <a:effectLst/>
                        </a:rPr>
                        <a:t>Other identifier(s)</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600">
                          <a:effectLst/>
                        </a:rPr>
                        <a:t>AARC-Assam</a:t>
                      </a:r>
                      <a:endParaRPr lang="en-GB" sz="160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802292193"/>
                  </a:ext>
                </a:extLst>
              </a:tr>
              <a:tr h="0">
                <a:tc>
                  <a:txBody>
                    <a:bodyPr/>
                    <a:lstStyle/>
                    <a:p>
                      <a:pPr marL="0" marR="0">
                        <a:lnSpc>
                          <a:spcPct val="107000"/>
                        </a:lnSpc>
                        <a:spcBef>
                          <a:spcPts val="0"/>
                        </a:spcBef>
                        <a:spcAft>
                          <a:spcPts val="0"/>
                        </a:spcAft>
                      </a:pPr>
                      <a:r>
                        <a:rPr lang="en-GB" sz="1600" dirty="0">
                          <a:effectLst/>
                        </a:rPr>
                        <a:t>Description</a:t>
                      </a:r>
                      <a:endParaRPr lang="en-GB" sz="1600"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07000"/>
                        </a:lnSpc>
                        <a:spcBef>
                          <a:spcPts val="0"/>
                        </a:spcBef>
                        <a:spcAft>
                          <a:spcPts val="0"/>
                        </a:spcAft>
                      </a:pPr>
                      <a:r>
                        <a:rPr lang="en-GB" sz="1600" dirty="0">
                          <a:effectLst/>
                        </a:rPr>
                        <a:t>Identity substantially derived from social media or self-signup identity providers (outside the R&amp;E community) on which no further policy controls or qualities are placed. Identity proofing and authenticator are substantially derived from upstream CSPs that are not under the control of the Infrastructure. </a:t>
                      </a:r>
                      <a:r>
                        <a:rPr lang="en-GB" sz="1600" b="1" dirty="0">
                          <a:effectLst/>
                        </a:rPr>
                        <a:t>The Infrastructure ensures uniqueness on the identifiers based on proprietary heuristics.</a:t>
                      </a:r>
                      <a:endParaRPr lang="en-GB" sz="1600" b="1" dirty="0">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659443393"/>
                  </a:ext>
                </a:extLst>
              </a:tr>
            </a:tbl>
          </a:graphicData>
        </a:graphic>
      </p:graphicFrame>
      <p:sp>
        <p:nvSpPr>
          <p:cNvPr id="10" name="TextBox 9"/>
          <p:cNvSpPr txBox="1"/>
          <p:nvPr/>
        </p:nvSpPr>
        <p:spPr>
          <a:xfrm>
            <a:off x="1139840" y="3713224"/>
            <a:ext cx="6076167" cy="1477328"/>
          </a:xfrm>
          <a:prstGeom prst="rect">
            <a:avLst/>
          </a:prstGeom>
          <a:solidFill>
            <a:schemeClr val="bg1">
              <a:lumMod val="95000"/>
            </a:schemeClr>
          </a:solidFill>
          <a:ln>
            <a:solidFill>
              <a:srgbClr val="0C3959"/>
            </a:solidFill>
          </a:ln>
        </p:spPr>
        <p:txBody>
          <a:bodyPr wrap="square" rtlCol="0">
            <a:spAutoFit/>
          </a:bodyPr>
          <a:lstStyle/>
          <a:p>
            <a:r>
              <a:rPr lang="en-US" b="1" i="1" dirty="0" smtClean="0">
                <a:solidFill>
                  <a:srgbClr val="ED7D31"/>
                </a:solidFill>
              </a:rPr>
              <a:t>this is a challenging profile, since many of its qualities are </a:t>
            </a:r>
            <a:br>
              <a:rPr lang="en-US" b="1" i="1" dirty="0" smtClean="0">
                <a:solidFill>
                  <a:srgbClr val="ED7D31"/>
                </a:solidFill>
              </a:rPr>
            </a:br>
            <a:r>
              <a:rPr lang="en-US" b="1" i="1" dirty="0" smtClean="0">
                <a:solidFill>
                  <a:srgbClr val="ED7D31"/>
                </a:solidFill>
              </a:rPr>
              <a:t>outside the control of the Infrastructure Proxy</a:t>
            </a:r>
          </a:p>
          <a:p>
            <a:endParaRPr lang="en-US" b="1" i="1" dirty="0" smtClean="0">
              <a:solidFill>
                <a:srgbClr val="ED7D31"/>
              </a:solidFill>
            </a:endParaRPr>
          </a:p>
          <a:p>
            <a:r>
              <a:rPr lang="en-US" b="1" i="1" dirty="0" smtClean="0">
                <a:solidFill>
                  <a:srgbClr val="ED7D31"/>
                </a:solidFill>
              </a:rPr>
              <a:t>See AARC-G041 </a:t>
            </a:r>
            <a:br>
              <a:rPr lang="en-US" b="1" i="1" dirty="0" smtClean="0">
                <a:solidFill>
                  <a:srgbClr val="ED7D31"/>
                </a:solidFill>
              </a:rPr>
            </a:br>
            <a:r>
              <a:rPr lang="en-US" b="1" i="1" dirty="0" smtClean="0">
                <a:solidFill>
                  <a:srgbClr val="ED7D31"/>
                </a:solidFill>
              </a:rPr>
              <a:t>for considerations on “ID/unique” compliance</a:t>
            </a:r>
            <a:endParaRPr lang="en-GB" b="1" i="1" dirty="0">
              <a:solidFill>
                <a:srgbClr val="ED7D31"/>
              </a:solidFill>
            </a:endParaRPr>
          </a:p>
        </p:txBody>
      </p:sp>
      <p:pic>
        <p:nvPicPr>
          <p:cNvPr id="11" name="Picture 10"/>
          <p:cNvPicPr>
            <a:picLocks noChangeAspect="1"/>
          </p:cNvPicPr>
          <p:nvPr/>
        </p:nvPicPr>
        <p:blipFill>
          <a:blip r:embed="rId2"/>
          <a:stretch>
            <a:fillRect/>
          </a:stretch>
        </p:blipFill>
        <p:spPr>
          <a:xfrm>
            <a:off x="7449954" y="4361995"/>
            <a:ext cx="4352879" cy="1803443"/>
          </a:xfrm>
          <a:prstGeom prst="rect">
            <a:avLst/>
          </a:prstGeom>
          <a:effectLst>
            <a:glow rad="101600">
              <a:srgbClr val="0C3959">
                <a:alpha val="60000"/>
              </a:srgbClr>
            </a:glow>
          </a:effectLst>
        </p:spPr>
      </p:pic>
      <p:sp>
        <p:nvSpPr>
          <p:cNvPr id="12" name="Rectangle 11"/>
          <p:cNvSpPr/>
          <p:nvPr/>
        </p:nvSpPr>
        <p:spPr>
          <a:xfrm>
            <a:off x="2064084" y="5604864"/>
            <a:ext cx="8839201" cy="1156214"/>
          </a:xfrm>
          <a:prstGeom prst="rect">
            <a:avLst/>
          </a:prstGeom>
          <a:solidFill>
            <a:schemeClr val="bg1">
              <a:lumMod val="95000"/>
            </a:schemeClr>
          </a:solidFill>
          <a:ln>
            <a:solidFill>
              <a:srgbClr val="0C3959"/>
            </a:solidFill>
          </a:ln>
        </p:spPr>
        <p:txBody>
          <a:bodyPr wrap="square">
            <a:spAutoFit/>
          </a:bodyPr>
          <a:lstStyle/>
          <a:p>
            <a:pPr lvl="0" defTabSz="685800">
              <a:lnSpc>
                <a:spcPct val="90000"/>
              </a:lnSpc>
              <a:spcBef>
                <a:spcPts val="750"/>
              </a:spcBef>
            </a:pPr>
            <a:r>
              <a:rPr lang="nl-NL" sz="2200" b="1" dirty="0">
                <a:solidFill>
                  <a:srgbClr val="004360"/>
                </a:solidFill>
                <a:ea typeface="Verdana" panose="020B0604030504040204" pitchFamily="34" charset="0"/>
                <a:cs typeface="Verdana" panose="020B0604030504040204" pitchFamily="34" charset="0"/>
              </a:rPr>
              <a:t>AARC-G021</a:t>
            </a:r>
          </a:p>
          <a:p>
            <a:pPr lvl="0" defTabSz="685800">
              <a:lnSpc>
                <a:spcPct val="90000"/>
              </a:lnSpc>
              <a:spcBef>
                <a:spcPts val="750"/>
              </a:spcBef>
            </a:pPr>
            <a:r>
              <a:rPr lang="nl-NL" sz="2200" i="1" dirty="0">
                <a:solidFill>
                  <a:srgbClr val="004360"/>
                </a:solidFill>
                <a:ea typeface="Verdana" panose="020B0604030504040204" pitchFamily="34" charset="0"/>
                <a:cs typeface="Verdana" panose="020B0604030504040204" pitchFamily="34" charset="0"/>
              </a:rPr>
              <a:t>Exchange of </a:t>
            </a:r>
            <a:r>
              <a:rPr lang="nl-NL" sz="2200" i="1" dirty="0" err="1">
                <a:solidFill>
                  <a:srgbClr val="004360"/>
                </a:solidFill>
                <a:ea typeface="Verdana" panose="020B0604030504040204" pitchFamily="34" charset="0"/>
                <a:cs typeface="Verdana" panose="020B0604030504040204" pitchFamily="34" charset="0"/>
              </a:rPr>
              <a:t>specific</a:t>
            </a:r>
            <a:r>
              <a:rPr lang="nl-NL" sz="2200" i="1" dirty="0">
                <a:solidFill>
                  <a:srgbClr val="004360"/>
                </a:solidFill>
                <a:ea typeface="Verdana" panose="020B0604030504040204" pitchFamily="34" charset="0"/>
                <a:cs typeface="Verdana" panose="020B0604030504040204" pitchFamily="34" charset="0"/>
              </a:rPr>
              <a:t> </a:t>
            </a:r>
            <a:r>
              <a:rPr lang="nl-NL" sz="2200" i="1" dirty="0" err="1">
                <a:solidFill>
                  <a:srgbClr val="004360"/>
                </a:solidFill>
                <a:ea typeface="Verdana" panose="020B0604030504040204" pitchFamily="34" charset="0"/>
                <a:cs typeface="Verdana" panose="020B0604030504040204" pitchFamily="34" charset="0"/>
              </a:rPr>
              <a:t>assurance</a:t>
            </a:r>
            <a:r>
              <a:rPr lang="nl-NL" sz="2200" i="1" dirty="0">
                <a:solidFill>
                  <a:srgbClr val="004360"/>
                </a:solidFill>
                <a:ea typeface="Verdana" panose="020B0604030504040204" pitchFamily="34" charset="0"/>
                <a:cs typeface="Verdana" panose="020B0604030504040204" pitchFamily="34" charset="0"/>
              </a:rPr>
              <a:t> information </a:t>
            </a:r>
            <a:r>
              <a:rPr lang="nl-NL" sz="2200" i="1" dirty="0" err="1">
                <a:solidFill>
                  <a:srgbClr val="004360"/>
                </a:solidFill>
                <a:ea typeface="Verdana" panose="020B0604030504040204" pitchFamily="34" charset="0"/>
                <a:cs typeface="Verdana" panose="020B0604030504040204" pitchFamily="34" charset="0"/>
              </a:rPr>
              <a:t>between</a:t>
            </a:r>
            <a:r>
              <a:rPr lang="nl-NL" sz="2200" i="1" dirty="0">
                <a:solidFill>
                  <a:srgbClr val="004360"/>
                </a:solidFill>
                <a:ea typeface="Verdana" panose="020B0604030504040204" pitchFamily="34" charset="0"/>
                <a:cs typeface="Verdana" panose="020B0604030504040204" pitchFamily="34" charset="0"/>
              </a:rPr>
              <a:t> </a:t>
            </a:r>
            <a:r>
              <a:rPr lang="nl-NL" sz="2200" i="1" dirty="0" err="1">
                <a:solidFill>
                  <a:srgbClr val="004360"/>
                </a:solidFill>
                <a:ea typeface="Verdana" panose="020B0604030504040204" pitchFamily="34" charset="0"/>
                <a:cs typeface="Verdana" panose="020B0604030504040204" pitchFamily="34" charset="0"/>
              </a:rPr>
              <a:t>Infrastructures</a:t>
            </a:r>
            <a:endParaRPr lang="nl-NL" sz="2200" dirty="0">
              <a:solidFill>
                <a:srgbClr val="004360"/>
              </a:solidFill>
              <a:ea typeface="Verdana" panose="020B0604030504040204" pitchFamily="34" charset="0"/>
              <a:cs typeface="Verdana" panose="020B0604030504040204" pitchFamily="34" charset="0"/>
            </a:endParaRPr>
          </a:p>
          <a:p>
            <a:pPr lvl="0" defTabSz="685800">
              <a:lnSpc>
                <a:spcPct val="90000"/>
              </a:lnSpc>
              <a:spcBef>
                <a:spcPts val="750"/>
              </a:spcBef>
            </a:pPr>
            <a:r>
              <a:rPr lang="nl-NL" dirty="0">
                <a:solidFill>
                  <a:srgbClr val="004360"/>
                </a:solidFill>
                <a:ea typeface="Verdana" panose="020B0604030504040204" pitchFamily="34" charset="0"/>
                <a:cs typeface="Verdana" panose="020B0604030504040204" pitchFamily="34" charset="0"/>
                <a:hlinkClick r:id="rId3"/>
              </a:rPr>
              <a:t>https://</a:t>
            </a:r>
            <a:r>
              <a:rPr lang="nl-NL" dirty="0" smtClean="0">
                <a:solidFill>
                  <a:srgbClr val="004360"/>
                </a:solidFill>
                <a:ea typeface="Verdana" panose="020B0604030504040204" pitchFamily="34" charset="0"/>
                <a:cs typeface="Verdana" panose="020B0604030504040204" pitchFamily="34" charset="0"/>
                <a:hlinkClick r:id="rId3"/>
              </a:rPr>
              <a:t>aarc-project.eu/guidelines/aarc-g021/</a:t>
            </a:r>
            <a:r>
              <a:rPr lang="nl-NL" dirty="0" smtClean="0">
                <a:solidFill>
                  <a:srgbClr val="004360"/>
                </a:solidFill>
                <a:ea typeface="Verdana" panose="020B0604030504040204" pitchFamily="34" charset="0"/>
                <a:cs typeface="Verdana" panose="020B0604030504040204" pitchFamily="34" charset="0"/>
              </a:rPr>
              <a:t> </a:t>
            </a:r>
            <a:r>
              <a:rPr lang="nl-NL" dirty="0" err="1" smtClean="0">
                <a:solidFill>
                  <a:srgbClr val="004360"/>
                </a:solidFill>
                <a:ea typeface="Verdana" panose="020B0604030504040204" pitchFamily="34" charset="0"/>
                <a:cs typeface="Verdana" panose="020B0604030504040204" pitchFamily="34" charset="0"/>
              </a:rPr>
              <a:t>and</a:t>
            </a:r>
            <a:r>
              <a:rPr lang="nl-NL" dirty="0" smtClean="0">
                <a:solidFill>
                  <a:srgbClr val="004360"/>
                </a:solidFill>
                <a:ea typeface="Verdana" panose="020B0604030504040204" pitchFamily="34" charset="0"/>
                <a:cs typeface="Verdana" panose="020B0604030504040204" pitchFamily="34" charset="0"/>
              </a:rPr>
              <a:t> </a:t>
            </a:r>
            <a:r>
              <a:rPr lang="nl-NL" dirty="0" smtClean="0">
                <a:solidFill>
                  <a:srgbClr val="004360"/>
                </a:solidFill>
                <a:ea typeface="Verdana" panose="020B0604030504040204" pitchFamily="34" charset="0"/>
                <a:cs typeface="Verdana" panose="020B0604030504040204" pitchFamily="34" charset="0"/>
                <a:hlinkClick r:id="rId4"/>
              </a:rPr>
              <a:t>https</a:t>
            </a:r>
            <a:r>
              <a:rPr lang="nl-NL" dirty="0">
                <a:solidFill>
                  <a:srgbClr val="004360"/>
                </a:solidFill>
                <a:ea typeface="Verdana" panose="020B0604030504040204" pitchFamily="34" charset="0"/>
                <a:cs typeface="Verdana" panose="020B0604030504040204" pitchFamily="34" charset="0"/>
                <a:hlinkClick r:id="rId4"/>
              </a:rPr>
              <a:t>://doi.org/10.5281/zenodo.1173558</a:t>
            </a:r>
            <a:endParaRPr lang="nl-NL" dirty="0">
              <a:solidFill>
                <a:srgbClr val="00436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90970404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Combined assurance: EGI example</a:t>
            </a:r>
            <a:endParaRPr lang="en-GB" dirty="0"/>
          </a:p>
        </p:txBody>
      </p:sp>
      <p:sp>
        <p:nvSpPr>
          <p:cNvPr id="3" name="Content Placeholder 2"/>
          <p:cNvSpPr>
            <a:spLocks noGrp="1"/>
          </p:cNvSpPr>
          <p:nvPr>
            <p:ph idx="1"/>
          </p:nvPr>
        </p:nvSpPr>
        <p:spPr/>
        <p:txBody>
          <a:bodyPr>
            <a:normAutofit/>
          </a:bodyPr>
          <a:lstStyle/>
          <a:p>
            <a:pPr marL="0" indent="0">
              <a:buNone/>
            </a:pPr>
            <a:r>
              <a:rPr lang="en-US" dirty="0"/>
              <a:t>EGI – by design - supports loose and flexible user collaboration</a:t>
            </a:r>
          </a:p>
          <a:p>
            <a:r>
              <a:rPr lang="en-US" dirty="0"/>
              <a:t>300+ communities</a:t>
            </a:r>
          </a:p>
          <a:p>
            <a:r>
              <a:rPr lang="en-US" dirty="0"/>
              <a:t>Many established ‘bottom-up’ with fairly light-weight processes</a:t>
            </a:r>
          </a:p>
          <a:p>
            <a:r>
              <a:rPr lang="en-US" dirty="0"/>
              <a:t>Membership management policy* is deliberately light-weight</a:t>
            </a:r>
          </a:p>
          <a:p>
            <a:r>
              <a:rPr lang="en-US" dirty="0"/>
              <a:t>Most VO managers rely on naming in credentials to enroll colleagues</a:t>
            </a:r>
          </a:p>
          <a:p>
            <a:endParaRPr lang="en-US" dirty="0"/>
          </a:p>
          <a:p>
            <a:pPr marL="0" indent="0">
              <a:buNone/>
            </a:pPr>
            <a:r>
              <a:rPr lang="en-US" dirty="0"/>
              <a:t>Only a few VOs are ‘special’</a:t>
            </a:r>
          </a:p>
          <a:p>
            <a:r>
              <a:rPr lang="en-US" dirty="0"/>
              <a:t>LHC VOs: enrolment is based on the users’ entry in a special (CERN-managed) HR database, based on a separate face-to-face vetting process and eligibility checks, including government photo ID + institutional attestations</a:t>
            </a:r>
          </a:p>
          <a:p>
            <a:r>
              <a:rPr lang="en-US" dirty="0"/>
              <a:t>Only properly registered and active people can be listed in VOMS</a:t>
            </a:r>
          </a:p>
          <a:p>
            <a:endParaRPr lang="en-GB" dirty="0"/>
          </a:p>
        </p:txBody>
      </p:sp>
    </p:spTree>
    <p:extLst>
      <p:ext uri="{BB962C8B-B14F-4D97-AF65-F5344CB8AC3E}">
        <p14:creationId xmlns:p14="http://schemas.microsoft.com/office/powerpoint/2010/main" val="9001036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Developing an assessment framework</a:t>
            </a:r>
            <a:endParaRPr lang="en-GB" dirty="0"/>
          </a:p>
        </p:txBody>
      </p:sp>
      <p:pic>
        <p:nvPicPr>
          <p:cNvPr id="7" name="Content Placeholder 6"/>
          <p:cNvPicPr>
            <a:picLocks noGrp="1" noChangeAspect="1"/>
          </p:cNvPicPr>
          <p:nvPr>
            <p:ph idx="1"/>
          </p:nvPr>
        </p:nvPicPr>
        <p:blipFill>
          <a:blip r:embed="rId3"/>
          <a:stretch>
            <a:fillRect/>
          </a:stretch>
        </p:blipFill>
        <p:spPr>
          <a:xfrm>
            <a:off x="1608221" y="1267875"/>
            <a:ext cx="9605211" cy="510438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646" y="1343977"/>
            <a:ext cx="966792" cy="731470"/>
          </a:xfrm>
          <a:prstGeom prst="rect">
            <a:avLst/>
          </a:prstGeom>
        </p:spPr>
      </p:pic>
      <p:sp>
        <p:nvSpPr>
          <p:cNvPr id="4" name="Rectangle 3"/>
          <p:cNvSpPr/>
          <p:nvPr/>
        </p:nvSpPr>
        <p:spPr>
          <a:xfrm>
            <a:off x="5117432" y="6462646"/>
            <a:ext cx="6096000" cy="307777"/>
          </a:xfrm>
          <a:prstGeom prst="rect">
            <a:avLst/>
          </a:prstGeom>
        </p:spPr>
        <p:txBody>
          <a:bodyPr>
            <a:spAutoFit/>
          </a:bodyPr>
          <a:lstStyle/>
          <a:p>
            <a:r>
              <a:rPr lang="en-GB" sz="1400" dirty="0">
                <a:solidFill>
                  <a:srgbClr val="ED7D31"/>
                </a:solidFill>
              </a:rPr>
              <a:t>https://wiki.egi.eu/wiki/SPG:Drafts:Assessment_Community_IDvetting_adequacy</a:t>
            </a:r>
          </a:p>
        </p:txBody>
      </p:sp>
    </p:spTree>
    <p:extLst>
      <p:ext uri="{BB962C8B-B14F-4D97-AF65-F5344CB8AC3E}">
        <p14:creationId xmlns:p14="http://schemas.microsoft.com/office/powerpoint/2010/main" val="25553036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Assessment Matrix</a:t>
            </a:r>
            <a:endParaRPr lang="en-GB" dirty="0"/>
          </a:p>
        </p:txBody>
      </p:sp>
      <p:sp>
        <p:nvSpPr>
          <p:cNvPr id="7" name="Content Placeholder 6"/>
          <p:cNvSpPr>
            <a:spLocks noGrp="1"/>
          </p:cNvSpPr>
          <p:nvPr>
            <p:ph idx="1"/>
          </p:nvPr>
        </p:nvSpPr>
        <p:spPr>
          <a:xfrm>
            <a:off x="1981199" y="1600200"/>
            <a:ext cx="10002253" cy="4953000"/>
          </a:xfrm>
        </p:spPr>
        <p:txBody>
          <a:bodyPr>
            <a:normAutofit/>
          </a:bodyPr>
          <a:lstStyle/>
          <a:p>
            <a:r>
              <a:rPr lang="en-US" dirty="0" smtClean="0"/>
              <a:t>Mapping for PKIX/RFC3647 is trivial</a:t>
            </a:r>
          </a:p>
          <a:p>
            <a:r>
              <a:rPr lang="en-US" dirty="0" smtClean="0"/>
              <a:t>How to apply out BIRCH/CEDAR guidance to community registries? </a:t>
            </a:r>
          </a:p>
          <a:p>
            <a:endParaRPr lang="en-US" dirty="0" smtClean="0"/>
          </a:p>
          <a:p>
            <a:endParaRPr lang="en-US" dirty="0" smtClean="0"/>
          </a:p>
          <a:p>
            <a:endParaRPr lang="en-US" dirty="0"/>
          </a:p>
          <a:p>
            <a:endParaRPr lang="en-US" dirty="0" smtClean="0"/>
          </a:p>
          <a:p>
            <a:endParaRPr lang="en-US" dirty="0"/>
          </a:p>
          <a:p>
            <a:endParaRPr lang="en-US" dirty="0" smtClean="0"/>
          </a:p>
          <a:p>
            <a:endParaRPr lang="en-US" dirty="0"/>
          </a:p>
          <a:p>
            <a:endParaRPr lang="en-US" dirty="0" smtClean="0"/>
          </a:p>
          <a:p>
            <a:r>
              <a:rPr lang="en-US" dirty="0" smtClean="0"/>
              <a:t>Relevant for </a:t>
            </a:r>
            <a:r>
              <a:rPr lang="en-US" dirty="0" err="1" smtClean="0"/>
              <a:t>COmanage</a:t>
            </a:r>
            <a:r>
              <a:rPr lang="en-US" dirty="0"/>
              <a:t> </a:t>
            </a:r>
            <a:r>
              <a:rPr lang="en-US" dirty="0" smtClean="0"/>
              <a:t>&amp; VOMS communities, </a:t>
            </a:r>
            <a:r>
              <a:rPr lang="en-US" dirty="0" smtClean="0"/>
              <a:t>and potentially much wider</a:t>
            </a:r>
            <a:endParaRPr lang="en-GB" dirty="0"/>
          </a:p>
        </p:txBody>
      </p:sp>
      <p:pic>
        <p:nvPicPr>
          <p:cNvPr id="8" name="Content Placeholder 5"/>
          <p:cNvPicPr>
            <a:picLocks noChangeAspect="1"/>
          </p:cNvPicPr>
          <p:nvPr/>
        </p:nvPicPr>
        <p:blipFill>
          <a:blip r:embed="rId2"/>
          <a:stretch>
            <a:fillRect/>
          </a:stretch>
        </p:blipFill>
        <p:spPr>
          <a:xfrm>
            <a:off x="2057400" y="2711368"/>
            <a:ext cx="8229600" cy="2775032"/>
          </a:xfrm>
          <a:prstGeom prst="rect">
            <a:avLst/>
          </a:prstGeom>
        </p:spPr>
      </p:pic>
      <p:sp>
        <p:nvSpPr>
          <p:cNvPr id="9" name="Rectangle 8"/>
          <p:cNvSpPr/>
          <p:nvPr/>
        </p:nvSpPr>
        <p:spPr>
          <a:xfrm>
            <a:off x="3456327" y="4495800"/>
            <a:ext cx="5562600" cy="369332"/>
          </a:xfrm>
          <a:prstGeom prst="rect">
            <a:avLst/>
          </a:prstGeom>
          <a:solidFill>
            <a:schemeClr val="bg1"/>
          </a:solidFill>
          <a:effectLst>
            <a:glow rad="101600">
              <a:srgbClr val="C00000">
                <a:alpha val="60000"/>
              </a:srgbClr>
            </a:glow>
          </a:effectLst>
        </p:spPr>
        <p:txBody>
          <a:bodyPr wrap="square">
            <a:spAutoFit/>
          </a:bodyPr>
          <a:lstStyle/>
          <a:p>
            <a:pPr algn="ctr"/>
            <a:r>
              <a:rPr lang="en-GB" dirty="0"/>
              <a:t>https://wiki.eugridpma.org/Main/AssuranceAssessment</a:t>
            </a:r>
          </a:p>
        </p:txBody>
      </p:sp>
    </p:spTree>
    <p:extLst>
      <p:ext uri="{BB962C8B-B14F-4D97-AF65-F5344CB8AC3E}">
        <p14:creationId xmlns:p14="http://schemas.microsoft.com/office/powerpoint/2010/main" val="909189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7290722" y="1294727"/>
            <a:ext cx="4901279" cy="5049429"/>
          </a:xfrm>
          <a:prstGeom prst="rect">
            <a:avLst/>
          </a:prstGeom>
        </p:spPr>
      </p:pic>
      <p:sp>
        <p:nvSpPr>
          <p:cNvPr id="3" name="Slide Number Placeholder 2"/>
          <p:cNvSpPr>
            <a:spLocks noGrp="1"/>
          </p:cNvSpPr>
          <p:nvPr>
            <p:ph type="sldNum" sz="quarter" idx="4294967295"/>
          </p:nvPr>
        </p:nvSpPr>
        <p:spPr>
          <a:xfrm>
            <a:off x="11061812" y="6406021"/>
            <a:ext cx="741021" cy="274873"/>
          </a:xfrm>
          <a:prstGeom prst="rect">
            <a:avLst/>
          </a:prstGeom>
        </p:spPr>
        <p:txBody>
          <a:bodyPr/>
          <a:lstStyle/>
          <a:p>
            <a:fld id="{6F576E6A-F32A-4612-884C-86870357C6B4}" type="slidenum">
              <a:rPr lang="en-GB" smtClean="0"/>
              <a:pPr/>
              <a:t>2</a:t>
            </a:fld>
            <a:endParaRPr lang="en-GB"/>
          </a:p>
        </p:txBody>
      </p:sp>
      <p:sp>
        <p:nvSpPr>
          <p:cNvPr id="4" name="Title 3"/>
          <p:cNvSpPr>
            <a:spLocks noGrp="1"/>
          </p:cNvSpPr>
          <p:nvPr>
            <p:ph type="title"/>
          </p:nvPr>
        </p:nvSpPr>
        <p:spPr/>
        <p:txBody>
          <a:bodyPr/>
          <a:lstStyle/>
          <a:p>
            <a:r>
              <a:rPr lang="en-US" dirty="0" smtClean="0"/>
              <a:t>Research Communities</a:t>
            </a:r>
            <a:endParaRPr lang="en-US" dirty="0"/>
          </a:p>
        </p:txBody>
      </p:sp>
      <p:sp>
        <p:nvSpPr>
          <p:cNvPr id="7" name="Content Placeholder 4"/>
          <p:cNvSpPr txBox="1">
            <a:spLocks/>
          </p:cNvSpPr>
          <p:nvPr/>
        </p:nvSpPr>
        <p:spPr bwMode="auto">
          <a:xfrm>
            <a:off x="304299" y="1545266"/>
            <a:ext cx="7486147" cy="4664148"/>
          </a:xfrm>
          <a:prstGeom prst="roundRect">
            <a:avLst/>
          </a:prstGeom>
          <a:solidFill>
            <a:srgbClr val="C1147F"/>
          </a:solidFill>
          <a:ln>
            <a:solidFill>
              <a:srgbClr val="623E85"/>
            </a:solidFill>
          </a:ln>
          <a:effectLst>
            <a:outerShdw blurRad="50800" dist="38100" dir="10800000" sx="102000" sy="102000" algn="r" rotWithShape="0">
              <a:prstClr val="black">
                <a:alpha val="40000"/>
              </a:prstClr>
            </a:outerShdw>
          </a:effectLst>
          <a:extLst>
            <a:ext uri="{FAA26D3D-D897-4be2-8F04-BA451C77F1D7}">
              <ma14:placeholderFlag xmlns:ma14="http://schemas.microsoft.com/office/mac/drawingml/2011/main" xmlns="" val="1"/>
            </a:ext>
          </a:extLst>
        </p:spPr>
        <p:style>
          <a:lnRef idx="0">
            <a:schemeClr val="accent4"/>
          </a:lnRef>
          <a:fillRef idx="3">
            <a:schemeClr val="accent4"/>
          </a:fillRef>
          <a:effectRef idx="3">
            <a:schemeClr val="accent4"/>
          </a:effectRef>
          <a:fontRef idx="minor">
            <a:schemeClr val="lt1"/>
          </a:fontRef>
        </p:style>
        <p:txBody>
          <a:bodyPr vert="horz" wrap="square" lIns="121920" tIns="60960" rIns="121920" bIns="60960" numCol="1" anchor="t" anchorCtr="0" compatLnSpc="1">
            <a:prstTxWarp prst="textNoShape">
              <a:avLst/>
            </a:prstTxWarp>
          </a:bodyPr>
          <a:lstStyle>
            <a:lvl1pPr marL="195263" indent="-195263" algn="l" rtl="0" eaLnBrk="1" fontAlgn="base" hangingPunct="1">
              <a:spcBef>
                <a:spcPct val="20000"/>
              </a:spcBef>
              <a:spcAft>
                <a:spcPts val="300"/>
              </a:spcAft>
              <a:buFont typeface="Wingdings" charset="2"/>
              <a:buChar char="Ø"/>
              <a:defRPr sz="2000">
                <a:solidFill>
                  <a:schemeClr val="lt1"/>
                </a:solidFill>
                <a:latin typeface="+mn-lt"/>
                <a:ea typeface="+mn-ea"/>
                <a:cs typeface="+mn-cs"/>
              </a:defRPr>
            </a:lvl1pPr>
            <a:lvl2pPr marL="571500" indent="-185738" algn="l" rtl="0" eaLnBrk="1" fontAlgn="base" hangingPunct="1">
              <a:spcBef>
                <a:spcPct val="20000"/>
              </a:spcBef>
              <a:spcAft>
                <a:spcPts val="300"/>
              </a:spcAft>
              <a:buFont typeface="Wingdings" charset="2"/>
              <a:buChar char="²"/>
              <a:defRPr>
                <a:solidFill>
                  <a:schemeClr val="lt1"/>
                </a:solidFill>
                <a:latin typeface="+mn-lt"/>
                <a:ea typeface="+mn-ea"/>
                <a:cs typeface="+mn-cs"/>
              </a:defRPr>
            </a:lvl2pPr>
            <a:lvl3pPr marL="949325" indent="-187325"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3pPr>
            <a:lvl4pPr marL="1241425" indent="-96838" algn="l" rtl="0" eaLnBrk="1" fontAlgn="base" hangingPunct="1">
              <a:spcBef>
                <a:spcPct val="20000"/>
              </a:spcBef>
              <a:spcAft>
                <a:spcPct val="0"/>
              </a:spcAft>
              <a:buFont typeface="Helvetica CE" charset="0"/>
              <a:buChar char="›"/>
              <a:defRPr>
                <a:solidFill>
                  <a:schemeClr val="lt1"/>
                </a:solidFill>
                <a:latin typeface="+mn-lt"/>
                <a:ea typeface="+mn-ea"/>
                <a:cs typeface="+mn-cs"/>
              </a:defRPr>
            </a:lvl4pPr>
            <a:lvl5pPr marL="21351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5pPr>
            <a:lvl6pPr marL="25923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6pPr>
            <a:lvl7pPr marL="30495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7pPr>
            <a:lvl8pPr marL="35067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8pPr>
            <a:lvl9pPr marL="3963988" indent="-228600" algn="l" rtl="0" eaLnBrk="1" fontAlgn="base" hangingPunct="1">
              <a:spcBef>
                <a:spcPct val="20000"/>
              </a:spcBef>
              <a:spcAft>
                <a:spcPct val="0"/>
              </a:spcAft>
              <a:buFont typeface="Helvetica CE" charset="0"/>
              <a:buChar char="›"/>
              <a:defRPr sz="1600">
                <a:solidFill>
                  <a:schemeClr val="lt1"/>
                </a:solidFill>
                <a:latin typeface="+mn-lt"/>
                <a:ea typeface="+mn-ea"/>
                <a:cs typeface="+mn-cs"/>
              </a:defRPr>
            </a:lvl9pPr>
          </a:lstStyle>
          <a:p>
            <a:pPr marL="403225" indent="-342900">
              <a:buFont typeface="Courier New" charset="0"/>
              <a:buChar char="o"/>
            </a:pPr>
            <a:endParaRPr lang="en-US" sz="2300" dirty="0"/>
          </a:p>
          <a:p>
            <a:pPr marL="403225" indent="-342900">
              <a:buFont typeface="Courier New" charset="0"/>
              <a:buChar char="o"/>
            </a:pPr>
            <a:r>
              <a:rPr lang="en-US" sz="2300" dirty="0" smtClean="0"/>
              <a:t>How researchers </a:t>
            </a:r>
            <a:r>
              <a:rPr lang="en-US" sz="2300" dirty="0"/>
              <a:t>collaborate </a:t>
            </a:r>
            <a:r>
              <a:rPr lang="en-US" sz="2300" dirty="0" smtClean="0"/>
              <a:t>varies </a:t>
            </a:r>
            <a:br>
              <a:rPr lang="en-US" sz="2300" dirty="0" smtClean="0"/>
            </a:br>
            <a:r>
              <a:rPr lang="en-US" sz="2300" dirty="0" smtClean="0"/>
              <a:t>significantly </a:t>
            </a:r>
            <a:r>
              <a:rPr lang="en-US" sz="2300" dirty="0"/>
              <a:t>from community to community</a:t>
            </a:r>
          </a:p>
          <a:p>
            <a:pPr marL="403225" indent="-342900">
              <a:buFont typeface="Courier New" charset="0"/>
              <a:buChar char="o"/>
            </a:pPr>
            <a:r>
              <a:rPr lang="en-US" sz="2300" dirty="0" smtClean="0"/>
              <a:t>Ability </a:t>
            </a:r>
            <a:r>
              <a:rPr lang="en-US" sz="2300" dirty="0"/>
              <a:t>to access and share resources is </a:t>
            </a:r>
            <a:r>
              <a:rPr lang="en-US" sz="2300" dirty="0" smtClean="0"/>
              <a:t/>
            </a:r>
            <a:br>
              <a:rPr lang="en-US" sz="2300" dirty="0" smtClean="0"/>
            </a:br>
            <a:r>
              <a:rPr lang="en-US" sz="2300" dirty="0" smtClean="0"/>
              <a:t>crucial </a:t>
            </a:r>
            <a:r>
              <a:rPr lang="en-US" sz="2300" dirty="0"/>
              <a:t>for the success of any </a:t>
            </a:r>
            <a:r>
              <a:rPr lang="en-US" sz="2300" dirty="0" smtClean="0"/>
              <a:t>collaboration</a:t>
            </a:r>
            <a:br>
              <a:rPr lang="en-US" sz="2300" dirty="0" smtClean="0"/>
            </a:br>
            <a:r>
              <a:rPr lang="en-US" sz="2300" i="1" dirty="0" smtClean="0"/>
              <a:t>research -and education</a:t>
            </a:r>
            <a:r>
              <a:rPr lang="en-US" sz="2300" i="1" dirty="0"/>
              <a:t>-</a:t>
            </a:r>
            <a:r>
              <a:rPr lang="en-US" sz="2300" i="1" dirty="0" smtClean="0"/>
              <a:t> depends on IT Infrastructure</a:t>
            </a:r>
            <a:endParaRPr lang="en-US" sz="2300" b="1" i="1" dirty="0"/>
          </a:p>
          <a:p>
            <a:pPr marL="403225" indent="-342900">
              <a:buFont typeface="Courier New" charset="0"/>
              <a:buChar char="o"/>
            </a:pPr>
            <a:r>
              <a:rPr lang="en-US" sz="2300" dirty="0" smtClean="0"/>
              <a:t>AAI becomes more diverse: different authentication, authorization, and community management models</a:t>
            </a:r>
          </a:p>
          <a:p>
            <a:pPr marL="403225" indent="-342900">
              <a:buFont typeface="Courier New" charset="0"/>
              <a:buChar char="o"/>
            </a:pPr>
            <a:r>
              <a:rPr lang="en-US" sz="2300" dirty="0" smtClean="0"/>
              <a:t>With user-managed, home-institute-, and social IDs</a:t>
            </a:r>
            <a:endParaRPr lang="en-US" sz="2300" dirty="0"/>
          </a:p>
        </p:txBody>
      </p:sp>
    </p:spTree>
    <p:extLst>
      <p:ext uri="{BB962C8B-B14F-4D97-AF65-F5344CB8AC3E}">
        <p14:creationId xmlns:p14="http://schemas.microsoft.com/office/powerpoint/2010/main" val="19533223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20</a:t>
            </a:fld>
            <a:endParaRPr lang="en-GB"/>
          </a:p>
        </p:txBody>
      </p:sp>
      <p:sp>
        <p:nvSpPr>
          <p:cNvPr id="6" name="Text Placeholder 5"/>
          <p:cNvSpPr>
            <a:spLocks noGrp="1"/>
          </p:cNvSpPr>
          <p:nvPr>
            <p:ph type="body" sz="quarter" idx="13"/>
          </p:nvPr>
        </p:nvSpPr>
        <p:spPr/>
        <p:txBody>
          <a:bodyPr/>
          <a:lstStyle/>
          <a:p>
            <a:endParaRPr lang="en-GB"/>
          </a:p>
        </p:txBody>
      </p:sp>
      <p:sp>
        <p:nvSpPr>
          <p:cNvPr id="5" name="Title 4"/>
          <p:cNvSpPr>
            <a:spLocks noGrp="1"/>
          </p:cNvSpPr>
          <p:nvPr>
            <p:ph type="title"/>
          </p:nvPr>
        </p:nvSpPr>
        <p:spPr/>
        <p:txBody>
          <a:bodyPr/>
          <a:lstStyle/>
          <a:p>
            <a:r>
              <a:rPr lang="en-US" dirty="0" smtClean="0"/>
              <a:t>Trusted Operational  Security and Incident Response</a:t>
            </a:r>
            <a:endParaRPr lang="en-GB" dirty="0"/>
          </a:p>
        </p:txBody>
      </p:sp>
    </p:spTree>
    <p:extLst>
      <p:ext uri="{BB962C8B-B14F-4D97-AF65-F5344CB8AC3E}">
        <p14:creationId xmlns:p14="http://schemas.microsoft.com/office/powerpoint/2010/main" val="1507642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67908"/>
            <a:ext cx="11544298" cy="4737633"/>
          </a:xfrm>
        </p:spPr>
        <p:txBody>
          <a:bodyPr>
            <a:normAutofit/>
          </a:bodyPr>
          <a:lstStyle/>
          <a:p>
            <a:r>
              <a:rPr lang="en-US" sz="2400" dirty="0"/>
              <a:t>How could we determine the scale of the incident?</a:t>
            </a:r>
          </a:p>
          <a:p>
            <a:pPr lvl="1"/>
            <a:r>
              <a:rPr lang="en-US" sz="2000" dirty="0" smtClean="0"/>
              <a:t>Do </a:t>
            </a:r>
            <a:r>
              <a:rPr lang="en-US" sz="2000" dirty="0"/>
              <a:t>useful logs </a:t>
            </a:r>
            <a:r>
              <a:rPr lang="en-US" sz="2000" dirty="0" smtClean="0"/>
              <a:t>exist?</a:t>
            </a:r>
          </a:p>
          <a:p>
            <a:pPr lvl="1"/>
            <a:r>
              <a:rPr lang="en-US" sz="2000" dirty="0" smtClean="0"/>
              <a:t>Could </a:t>
            </a:r>
            <a:r>
              <a:rPr lang="en-US" sz="2000" dirty="0"/>
              <a:t>logs be shared?</a:t>
            </a:r>
          </a:p>
          <a:p>
            <a:r>
              <a:rPr lang="en-US" sz="2400" dirty="0" smtClean="0"/>
              <a:t>Who </a:t>
            </a:r>
            <a:r>
              <a:rPr lang="en-US" sz="2400" dirty="0"/>
              <a:t>should take responsibility for resolving </a:t>
            </a:r>
            <a:r>
              <a:rPr lang="en-US" sz="2400" dirty="0" smtClean="0"/>
              <a:t/>
            </a:r>
            <a:br>
              <a:rPr lang="en-US" sz="2400" dirty="0" smtClean="0"/>
            </a:br>
            <a:r>
              <a:rPr lang="en-US" sz="2400" dirty="0" smtClean="0"/>
              <a:t>the </a:t>
            </a:r>
            <a:r>
              <a:rPr lang="en-US" sz="2400" dirty="0"/>
              <a:t>incident?</a:t>
            </a:r>
          </a:p>
          <a:p>
            <a:r>
              <a:rPr lang="en-US" sz="2400" dirty="0" smtClean="0"/>
              <a:t>How </a:t>
            </a:r>
            <a:r>
              <a:rPr lang="en-US" sz="2400" dirty="0"/>
              <a:t>could we alert the </a:t>
            </a:r>
            <a:r>
              <a:rPr lang="en-US" sz="2400" dirty="0" smtClean="0"/>
              <a:t>identity </a:t>
            </a:r>
            <a:r>
              <a:rPr lang="en-US" sz="2400" dirty="0"/>
              <a:t>providers </a:t>
            </a:r>
            <a:r>
              <a:rPr lang="en-US" sz="2400" dirty="0" smtClean="0"/>
              <a:t/>
            </a:r>
            <a:br>
              <a:rPr lang="en-US" sz="2400" dirty="0" smtClean="0"/>
            </a:br>
            <a:r>
              <a:rPr lang="en-US" sz="2400" dirty="0" smtClean="0"/>
              <a:t>and </a:t>
            </a:r>
            <a:r>
              <a:rPr lang="en-US" sz="2400" dirty="0"/>
              <a:t>service </a:t>
            </a:r>
            <a:r>
              <a:rPr lang="en-US" sz="2400" dirty="0" smtClean="0"/>
              <a:t>providers involved</a:t>
            </a:r>
            <a:r>
              <a:rPr lang="en-US" sz="2400" dirty="0"/>
              <a:t>?</a:t>
            </a:r>
          </a:p>
          <a:p>
            <a:r>
              <a:rPr lang="en-US" sz="2400" dirty="0" smtClean="0"/>
              <a:t>Could </a:t>
            </a:r>
            <a:r>
              <a:rPr lang="en-US" sz="2400" dirty="0"/>
              <a:t>we ensure that </a:t>
            </a:r>
            <a:r>
              <a:rPr lang="en-US" sz="2400" dirty="0" smtClean="0"/>
              <a:t>information </a:t>
            </a:r>
            <a:r>
              <a:rPr lang="en-US" sz="2400" dirty="0"/>
              <a:t>is shared </a:t>
            </a:r>
            <a:r>
              <a:rPr lang="en-US" sz="2400" dirty="0" smtClean="0"/>
              <a:t>confidentially</a:t>
            </a:r>
            <a:r>
              <a:rPr lang="en-US" sz="2400" dirty="0"/>
              <a:t>, </a:t>
            </a:r>
            <a:r>
              <a:rPr lang="en-US" sz="2400" dirty="0" smtClean="0"/>
              <a:t>and reputations </a:t>
            </a:r>
            <a:r>
              <a:rPr lang="en-US" sz="2400" dirty="0"/>
              <a:t>protected?</a:t>
            </a:r>
          </a:p>
        </p:txBody>
      </p:sp>
      <p:sp>
        <p:nvSpPr>
          <p:cNvPr id="3" name="Slide Number Placeholder 2"/>
          <p:cNvSpPr>
            <a:spLocks noGrp="1"/>
          </p:cNvSpPr>
          <p:nvPr>
            <p:ph type="sldNum" sz="quarter" idx="12"/>
          </p:nvPr>
        </p:nvSpPr>
        <p:spPr/>
        <p:txBody>
          <a:bodyPr/>
          <a:lstStyle/>
          <a:p>
            <a:fld id="{6F576E6A-F32A-4612-884C-86870357C6B4}" type="slidenum">
              <a:rPr lang="en-GB" smtClean="0"/>
              <a:pPr/>
              <a:t>21</a:t>
            </a:fld>
            <a:endParaRPr lang="en-GB"/>
          </a:p>
        </p:txBody>
      </p:sp>
      <p:sp>
        <p:nvSpPr>
          <p:cNvPr id="4" name="Title 3"/>
          <p:cNvSpPr>
            <a:spLocks noGrp="1"/>
          </p:cNvSpPr>
          <p:nvPr>
            <p:ph type="title"/>
          </p:nvPr>
        </p:nvSpPr>
        <p:spPr/>
        <p:txBody>
          <a:bodyPr/>
          <a:lstStyle/>
          <a:p>
            <a:r>
              <a:rPr lang="en-US" dirty="0" smtClean="0"/>
              <a:t>Security Incident Response in the Federated World</a:t>
            </a:r>
            <a:endParaRPr lang="en-US" dirty="0"/>
          </a:p>
        </p:txBody>
      </p:sp>
      <p:pic>
        <p:nvPicPr>
          <p:cNvPr id="6146" name="Picture 2" descr="https://aarc-project.eu/wp-content/uploads/2016/05/federated_inciden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03975" y="1473835"/>
            <a:ext cx="5419725" cy="2352675"/>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2750" y="2776978"/>
            <a:ext cx="1419969" cy="1140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690880" y="4857284"/>
            <a:ext cx="10810240" cy="523220"/>
          </a:xfrm>
          <a:prstGeom prst="rect">
            <a:avLst/>
          </a:prstGeom>
        </p:spPr>
        <p:txBody>
          <a:bodyPr wrap="square">
            <a:spAutoFit/>
          </a:bodyPr>
          <a:lstStyle/>
          <a:p>
            <a:pPr algn="ctr"/>
            <a:r>
              <a:rPr lang="en-US" sz="2800" b="1" dirty="0" smtClean="0">
                <a:solidFill>
                  <a:srgbClr val="F57A1E"/>
                </a:solidFill>
              </a:rPr>
              <a:t>S</a:t>
            </a:r>
            <a:r>
              <a:rPr lang="en-US" sz="2800" b="1" dirty="0" smtClean="0">
                <a:solidFill>
                  <a:srgbClr val="0C3959"/>
                </a:solidFill>
              </a:rPr>
              <a:t>ecurity </a:t>
            </a:r>
            <a:r>
              <a:rPr lang="en-US" sz="2800" b="1" dirty="0" smtClean="0">
                <a:solidFill>
                  <a:srgbClr val="F57A1E"/>
                </a:solidFill>
              </a:rPr>
              <a:t>I</a:t>
            </a:r>
            <a:r>
              <a:rPr lang="en-US" sz="2800" b="1" dirty="0" smtClean="0">
                <a:solidFill>
                  <a:srgbClr val="0C3959"/>
                </a:solidFill>
              </a:rPr>
              <a:t>ncident </a:t>
            </a:r>
            <a:r>
              <a:rPr lang="en-US" sz="2800" b="1" dirty="0" smtClean="0">
                <a:solidFill>
                  <a:srgbClr val="F57A1E"/>
                </a:solidFill>
              </a:rPr>
              <a:t>R</a:t>
            </a:r>
            <a:r>
              <a:rPr lang="en-US" sz="2800" b="1" dirty="0" smtClean="0">
                <a:solidFill>
                  <a:srgbClr val="0C3959"/>
                </a:solidFill>
              </a:rPr>
              <a:t>esponse </a:t>
            </a:r>
            <a:r>
              <a:rPr lang="en-US" sz="2800" b="1" dirty="0" smtClean="0">
                <a:solidFill>
                  <a:srgbClr val="F57A1E"/>
                </a:solidFill>
              </a:rPr>
              <a:t>T</a:t>
            </a:r>
            <a:r>
              <a:rPr lang="en-US" sz="2800" b="1" dirty="0" smtClean="0">
                <a:solidFill>
                  <a:srgbClr val="0C3959"/>
                </a:solidFill>
              </a:rPr>
              <a:t>rust </a:t>
            </a:r>
            <a:r>
              <a:rPr lang="en-US" sz="2800" b="1" dirty="0">
                <a:solidFill>
                  <a:srgbClr val="0C3959"/>
                </a:solidFill>
              </a:rPr>
              <a:t>Framework </a:t>
            </a:r>
            <a:r>
              <a:rPr lang="en-US" sz="2800" b="1" dirty="0" smtClean="0">
                <a:solidFill>
                  <a:srgbClr val="0C3959"/>
                </a:solidFill>
              </a:rPr>
              <a:t>for </a:t>
            </a:r>
            <a:r>
              <a:rPr lang="en-US" sz="2800" b="1" dirty="0" smtClean="0">
                <a:solidFill>
                  <a:srgbClr val="F57A1E"/>
                </a:solidFill>
              </a:rPr>
              <a:t>F</a:t>
            </a:r>
            <a:r>
              <a:rPr lang="en-US" sz="2800" b="1" dirty="0" smtClean="0">
                <a:solidFill>
                  <a:srgbClr val="0C3959"/>
                </a:solidFill>
              </a:rPr>
              <a:t>ederated </a:t>
            </a:r>
            <a:r>
              <a:rPr lang="en-US" sz="2800" b="1" dirty="0" smtClean="0">
                <a:solidFill>
                  <a:srgbClr val="F57A1E"/>
                </a:solidFill>
              </a:rPr>
              <a:t>I</a:t>
            </a:r>
            <a:r>
              <a:rPr lang="en-US" sz="2800" b="1" dirty="0" smtClean="0">
                <a:solidFill>
                  <a:srgbClr val="0C3959"/>
                </a:solidFill>
              </a:rPr>
              <a:t>dentity</a:t>
            </a:r>
            <a:endParaRPr lang="en-US" sz="2800" b="1" dirty="0">
              <a:solidFill>
                <a:srgbClr val="0C3959"/>
              </a:solidFill>
            </a:endParaRPr>
          </a:p>
        </p:txBody>
      </p:sp>
      <p:sp>
        <p:nvSpPr>
          <p:cNvPr id="7" name="TextBox 6"/>
          <p:cNvSpPr txBox="1"/>
          <p:nvPr/>
        </p:nvSpPr>
        <p:spPr>
          <a:xfrm>
            <a:off x="393577" y="5821678"/>
            <a:ext cx="11798423" cy="461665"/>
          </a:xfrm>
          <a:prstGeom prst="rect">
            <a:avLst/>
          </a:prstGeom>
          <a:noFill/>
        </p:spPr>
        <p:txBody>
          <a:bodyPr wrap="none" rtlCol="0">
            <a:spAutoFit/>
          </a:bodyPr>
          <a:lstStyle/>
          <a:p>
            <a:r>
              <a:rPr lang="en-US" sz="2400" b="1" dirty="0" smtClean="0">
                <a:solidFill>
                  <a:srgbClr val="F57A1E"/>
                </a:solidFill>
              </a:rPr>
              <a:t>Sirtfi</a:t>
            </a:r>
            <a:r>
              <a:rPr lang="en-US" sz="2400" b="1" dirty="0" smtClean="0">
                <a:solidFill>
                  <a:srgbClr val="0C3959"/>
                </a:solidFill>
              </a:rPr>
              <a:t> – </a:t>
            </a:r>
            <a:r>
              <a:rPr lang="en-US" sz="2400" i="1" dirty="0" smtClean="0">
                <a:solidFill>
                  <a:srgbClr val="0C3959"/>
                </a:solidFill>
              </a:rPr>
              <a:t>based on Security for Collaborating Infrastructures (SCI) &amp; FIM4R Recommendations</a:t>
            </a:r>
            <a:endParaRPr lang="en-US" sz="2400" i="1" dirty="0">
              <a:solidFill>
                <a:srgbClr val="0C3959"/>
              </a:solidFill>
            </a:endParaRPr>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3719729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extLst/>
          </p:nvPr>
        </p:nvGraphicFramePr>
        <p:xfrm>
          <a:off x="444500" y="1209040"/>
          <a:ext cx="10909300" cy="51917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Slide Number Placeholder 2"/>
          <p:cNvSpPr>
            <a:spLocks noGrp="1"/>
          </p:cNvSpPr>
          <p:nvPr>
            <p:ph type="sldNum" sz="quarter" idx="12"/>
          </p:nvPr>
        </p:nvSpPr>
        <p:spPr/>
        <p:txBody>
          <a:bodyPr/>
          <a:lstStyle/>
          <a:p>
            <a:fld id="{6F576E6A-F32A-4612-884C-86870357C6B4}" type="slidenum">
              <a:rPr lang="en-GB" smtClean="0"/>
              <a:pPr/>
              <a:t>22</a:t>
            </a:fld>
            <a:endParaRPr lang="en-GB"/>
          </a:p>
        </p:txBody>
      </p:sp>
      <p:sp>
        <p:nvSpPr>
          <p:cNvPr id="4" name="Title 3"/>
          <p:cNvSpPr>
            <a:spLocks noGrp="1"/>
          </p:cNvSpPr>
          <p:nvPr>
            <p:ph type="title"/>
          </p:nvPr>
        </p:nvSpPr>
        <p:spPr/>
        <p:txBody>
          <a:bodyPr/>
          <a:lstStyle/>
          <a:p>
            <a:r>
              <a:rPr lang="en-US" dirty="0"/>
              <a:t>A Security Incident Response Trust </a:t>
            </a:r>
            <a:r>
              <a:rPr lang="en-US" dirty="0" smtClean="0"/>
              <a:t>Framework – Sirtfi summary</a:t>
            </a:r>
            <a:endParaRPr lang="en-US" dirty="0"/>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39844" y="3370705"/>
            <a:ext cx="1843935" cy="1475149"/>
          </a:xfrm>
          <a:prstGeom prst="rect">
            <a:avLst/>
          </a:prstGeom>
          <a:effectLst>
            <a:glow rad="101600">
              <a:srgbClr val="0C3959">
                <a:alpha val="60000"/>
              </a:srgbClr>
            </a:glow>
          </a:effectLst>
        </p:spPr>
      </p:pic>
      <p:pic>
        <p:nvPicPr>
          <p:cNvPr id="8" name="Picture 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2056969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23</a:t>
            </a:fld>
            <a:endParaRPr lang="en-GB"/>
          </a:p>
        </p:txBody>
      </p:sp>
      <p:sp>
        <p:nvSpPr>
          <p:cNvPr id="5" name="Title 4"/>
          <p:cNvSpPr>
            <a:spLocks noGrp="1"/>
          </p:cNvSpPr>
          <p:nvPr>
            <p:ph type="title"/>
          </p:nvPr>
        </p:nvSpPr>
        <p:spPr/>
        <p:txBody>
          <a:bodyPr/>
          <a:lstStyle/>
          <a:p>
            <a:r>
              <a:rPr lang="en-US" dirty="0" err="1" smtClean="0"/>
              <a:t>Sirtfi</a:t>
            </a:r>
            <a:r>
              <a:rPr lang="en-US" dirty="0" smtClean="0"/>
              <a:t> adoption by authentication providers and services</a:t>
            </a:r>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5825" y="2832100"/>
            <a:ext cx="5837008" cy="347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7448627" y="6440028"/>
            <a:ext cx="3995004" cy="338554"/>
          </a:xfrm>
          <a:prstGeom prst="rect">
            <a:avLst/>
          </a:prstGeom>
          <a:solidFill>
            <a:schemeClr val="bg1"/>
          </a:solidFill>
        </p:spPr>
        <p:txBody>
          <a:bodyPr wrap="none" rtlCol="0">
            <a:spAutoFit/>
          </a:bodyPr>
          <a:lstStyle/>
          <a:p>
            <a:r>
              <a:rPr lang="en-US" sz="1600" i="1" dirty="0" smtClean="0">
                <a:solidFill>
                  <a:srgbClr val="0C3959"/>
                </a:solidFill>
              </a:rPr>
              <a:t>Combine with 407 REFEDS R&amp;S </a:t>
            </a:r>
            <a:r>
              <a:rPr lang="en-US" sz="1600" i="1" dirty="0" err="1" smtClean="0">
                <a:solidFill>
                  <a:srgbClr val="0C3959"/>
                </a:solidFill>
              </a:rPr>
              <a:t>IdPs</a:t>
            </a:r>
            <a:r>
              <a:rPr lang="en-US" sz="1600" i="1" dirty="0" smtClean="0">
                <a:solidFill>
                  <a:srgbClr val="0C3959"/>
                </a:solidFill>
              </a:rPr>
              <a:t> (May ’17)</a:t>
            </a:r>
            <a:endParaRPr lang="en-US" sz="1600" i="1" dirty="0">
              <a:solidFill>
                <a:srgbClr val="0C3959"/>
              </a:solidFill>
            </a:endParaRPr>
          </a:p>
        </p:txBody>
      </p:sp>
      <p:grpSp>
        <p:nvGrpSpPr>
          <p:cNvPr id="11" name="Group 10"/>
          <p:cNvGrpSpPr/>
          <p:nvPr/>
        </p:nvGrpSpPr>
        <p:grpSpPr>
          <a:xfrm>
            <a:off x="1076412" y="1353066"/>
            <a:ext cx="4517563" cy="2636743"/>
            <a:chOff x="6064308" y="1394460"/>
            <a:chExt cx="5833051" cy="3390900"/>
          </a:xfrm>
        </p:grpSpPr>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64308" y="1394460"/>
              <a:ext cx="5833051" cy="3390900"/>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Rectangle 12"/>
            <p:cNvSpPr/>
            <p:nvPr/>
          </p:nvSpPr>
          <p:spPr>
            <a:xfrm>
              <a:off x="7723181" y="1394460"/>
              <a:ext cx="2589555" cy="369332"/>
            </a:xfrm>
            <a:prstGeom prst="rect">
              <a:avLst/>
            </a:prstGeom>
          </p:spPr>
          <p:txBody>
            <a:bodyPr wrap="none">
              <a:spAutoFit/>
            </a:bodyPr>
            <a:lstStyle/>
            <a:p>
              <a:r>
                <a:rPr lang="en-US" b="1" dirty="0">
                  <a:solidFill>
                    <a:schemeClr val="bg1"/>
                  </a:solidFill>
                </a:rPr>
                <a:t>https://refeds.org/SIRTFI</a:t>
              </a:r>
            </a:p>
          </p:txBody>
        </p:sp>
      </p:grpSp>
      <p:sp>
        <p:nvSpPr>
          <p:cNvPr id="15" name="Content Placeholder 1"/>
          <p:cNvSpPr txBox="1">
            <a:spLocks/>
          </p:cNvSpPr>
          <p:nvPr/>
        </p:nvSpPr>
        <p:spPr>
          <a:xfrm>
            <a:off x="339727" y="4404360"/>
            <a:ext cx="5521323" cy="2035668"/>
          </a:xfrm>
          <a:prstGeom prst="rect">
            <a:avLst/>
          </a:prstGeom>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dirty="0"/>
              <a:t>a</a:t>
            </a:r>
            <a:r>
              <a:rPr lang="en-US" dirty="0" smtClean="0"/>
              <a:t>dds </a:t>
            </a:r>
            <a:r>
              <a:rPr lang="en-US" b="1" dirty="0" smtClean="0"/>
              <a:t>security contact </a:t>
            </a:r>
            <a:r>
              <a:rPr lang="en-US" dirty="0" smtClean="0"/>
              <a:t>meta-data in eduGAIN</a:t>
            </a:r>
          </a:p>
          <a:p>
            <a:endParaRPr lang="en-US" dirty="0" smtClean="0"/>
          </a:p>
          <a:p>
            <a:r>
              <a:rPr lang="en-US" dirty="0" smtClean="0"/>
              <a:t>with R&amp;S meets </a:t>
            </a:r>
            <a:r>
              <a:rPr lang="en-US" b="1" dirty="0" smtClean="0"/>
              <a:t>baseline assurance </a:t>
            </a:r>
            <a:r>
              <a:rPr lang="en-US" dirty="0" smtClean="0"/>
              <a:t>and </a:t>
            </a:r>
            <a:br>
              <a:rPr lang="en-US" dirty="0" smtClean="0"/>
            </a:br>
            <a:r>
              <a:rPr lang="en-US" dirty="0" smtClean="0"/>
              <a:t>IGTF “assured identifier” profile </a:t>
            </a:r>
            <a:br>
              <a:rPr lang="en-US" dirty="0" smtClean="0"/>
            </a:br>
            <a:r>
              <a:rPr lang="en-US" dirty="0" smtClean="0"/>
              <a:t>… </a:t>
            </a:r>
            <a:r>
              <a:rPr lang="en-US" i="1" dirty="0" smtClean="0"/>
              <a:t>IGTF-to-eduGAIN bridge asserts </a:t>
            </a:r>
            <a:r>
              <a:rPr lang="en-US" i="1" dirty="0" err="1" smtClean="0"/>
              <a:t>R&amp;S+Sirtfi</a:t>
            </a:r>
            <a:endParaRPr lang="en-US" i="1" dirty="0" smtClean="0"/>
          </a:p>
        </p:txBody>
      </p:sp>
      <p:sp>
        <p:nvSpPr>
          <p:cNvPr id="16" name="Content Placeholder 1"/>
          <p:cNvSpPr txBox="1">
            <a:spLocks/>
          </p:cNvSpPr>
          <p:nvPr/>
        </p:nvSpPr>
        <p:spPr>
          <a:xfrm>
            <a:off x="5965825" y="1434221"/>
            <a:ext cx="5837008" cy="1297410"/>
          </a:xfrm>
          <a:prstGeom prst="rect">
            <a:avLst/>
          </a:prstGeom>
          <a:solidFill>
            <a:srgbClr val="FEEEE2"/>
          </a:solidFill>
        </p:spPr>
        <p:txBody>
          <a:bodyPr>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dirty="0" smtClean="0"/>
              <a:t>Used for filtering (with R&amp;S) by proxies &amp; services</a:t>
            </a:r>
          </a:p>
          <a:p>
            <a:pPr marL="0" indent="0">
              <a:buNone/>
            </a:pPr>
            <a:r>
              <a:rPr lang="en-US" i="1" dirty="0" smtClean="0"/>
              <a:t>EGI operational services, RCauth.eu bridge, </a:t>
            </a:r>
            <a:br>
              <a:rPr lang="en-US" i="1" dirty="0" smtClean="0"/>
            </a:br>
            <a:r>
              <a:rPr lang="en-US" i="1" dirty="0" smtClean="0"/>
              <a:t>CERN SSO, </a:t>
            </a:r>
            <a:r>
              <a:rPr lang="en-US" i="1" dirty="0" err="1" smtClean="0"/>
              <a:t>CILogon</a:t>
            </a:r>
            <a:r>
              <a:rPr lang="en-US" i="1" dirty="0" smtClean="0"/>
              <a:t> Basic services, …</a:t>
            </a:r>
          </a:p>
        </p:txBody>
      </p:sp>
      <p:sp>
        <p:nvSpPr>
          <p:cNvPr id="14" name="Right Arrow 13"/>
          <p:cNvSpPr/>
          <p:nvPr/>
        </p:nvSpPr>
        <p:spPr>
          <a:xfrm>
            <a:off x="9391650" y="3086100"/>
            <a:ext cx="1790700" cy="161925"/>
          </a:xfrm>
          <a:prstGeom prst="rightArrow">
            <a:avLst/>
          </a:prstGeom>
          <a:solidFill>
            <a:schemeClr val="accent2"/>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7905418" y="2974756"/>
            <a:ext cx="1391086" cy="369332"/>
          </a:xfrm>
          <a:prstGeom prst="rect">
            <a:avLst/>
          </a:prstGeom>
          <a:noFill/>
        </p:spPr>
        <p:txBody>
          <a:bodyPr wrap="none" rtlCol="0">
            <a:spAutoFit/>
          </a:bodyPr>
          <a:lstStyle/>
          <a:p>
            <a:r>
              <a:rPr lang="en-US" i="1" dirty="0" smtClean="0">
                <a:solidFill>
                  <a:srgbClr val="F57A1E"/>
                </a:solidFill>
              </a:rPr>
              <a:t>&gt;170 entities</a:t>
            </a:r>
            <a:endParaRPr lang="en-US" i="1" dirty="0">
              <a:solidFill>
                <a:srgbClr val="F57A1E"/>
              </a:solidFill>
            </a:endParaRPr>
          </a:p>
        </p:txBody>
      </p:sp>
      <p:cxnSp>
        <p:nvCxnSpPr>
          <p:cNvPr id="19" name="Straight Connector 18"/>
          <p:cNvCxnSpPr/>
          <p:nvPr/>
        </p:nvCxnSpPr>
        <p:spPr>
          <a:xfrm>
            <a:off x="5791200" y="1353066"/>
            <a:ext cx="0" cy="4952484"/>
          </a:xfrm>
          <a:prstGeom prst="line">
            <a:avLst/>
          </a:prstGeom>
          <a:ln>
            <a:solidFill>
              <a:srgbClr val="F57A1E"/>
            </a:solidFill>
          </a:ln>
        </p:spPr>
        <p:style>
          <a:lnRef idx="1">
            <a:schemeClr val="accent1"/>
          </a:lnRef>
          <a:fillRef idx="0">
            <a:schemeClr val="accent1"/>
          </a:fillRef>
          <a:effectRef idx="0">
            <a:schemeClr val="accent1"/>
          </a:effectRef>
          <a:fontRef idx="minor">
            <a:schemeClr val="tx1"/>
          </a:fontRef>
        </p:style>
      </p:cxnSp>
      <p:pic>
        <p:nvPicPr>
          <p:cNvPr id="21" name="Picture 2">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856" y="1167260"/>
            <a:ext cx="1720803" cy="1821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26918" y="179063"/>
            <a:ext cx="1126235" cy="900989"/>
          </a:xfrm>
          <a:prstGeom prst="rect">
            <a:avLst/>
          </a:prstGeom>
          <a:effectLst/>
        </p:spPr>
      </p:pic>
    </p:spTree>
    <p:extLst>
      <p:ext uri="{BB962C8B-B14F-4D97-AF65-F5344CB8AC3E}">
        <p14:creationId xmlns:p14="http://schemas.microsoft.com/office/powerpoint/2010/main" val="38833148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24</a:t>
            </a:fld>
            <a:endParaRPr lang="en-GB"/>
          </a:p>
        </p:txBody>
      </p:sp>
      <p:sp>
        <p:nvSpPr>
          <p:cNvPr id="5" name="Title 4"/>
          <p:cNvSpPr>
            <a:spLocks noGrp="1"/>
          </p:cNvSpPr>
          <p:nvPr>
            <p:ph type="title"/>
          </p:nvPr>
        </p:nvSpPr>
        <p:spPr/>
        <p:txBody>
          <a:bodyPr/>
          <a:lstStyle/>
          <a:p>
            <a:r>
              <a:rPr lang="en-US" dirty="0" smtClean="0"/>
              <a:t>Linking FIM AAI to PKIX technology: TCS and </a:t>
            </a:r>
            <a:r>
              <a:rPr lang="en-US" dirty="0" err="1" smtClean="0"/>
              <a:t>RCauth</a:t>
            </a:r>
            <a:endParaRPr lang="en-GB" dirty="0"/>
          </a:p>
        </p:txBody>
      </p:sp>
      <p:pic>
        <p:nvPicPr>
          <p:cNvPr id="7" name="Picture 6"/>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212272" y="1423628"/>
            <a:ext cx="3391061" cy="2177094"/>
          </a:xfrm>
          <a:prstGeom prst="rect">
            <a:avLst/>
          </a:prstGeom>
        </p:spPr>
      </p:pic>
    </p:spTree>
    <p:extLst>
      <p:ext uri="{BB962C8B-B14F-4D97-AF65-F5344CB8AC3E}">
        <p14:creationId xmlns:p14="http://schemas.microsoft.com/office/powerpoint/2010/main" val="30591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smtClean="0"/>
              <a:t>Most infrastructures move to completely hiding PKIX from the end-user</a:t>
            </a:r>
          </a:p>
          <a:p>
            <a:pPr lvl="1"/>
            <a:r>
              <a:rPr lang="en-US" sz="2000" dirty="0" smtClean="0"/>
              <a:t>Less credentials to manage, appearing ‘simpler’ to the user, but …</a:t>
            </a:r>
          </a:p>
          <a:p>
            <a:pPr lvl="1"/>
            <a:r>
              <a:rPr lang="en-US" sz="2000" dirty="0" smtClean="0"/>
              <a:t>EEPKI + RFC3820 proxies </a:t>
            </a:r>
            <a:r>
              <a:rPr lang="en-US" sz="2000" b="1" dirty="0" smtClean="0"/>
              <a:t>did solve both the CLI and delegation use case rather nicely!</a:t>
            </a:r>
          </a:p>
          <a:p>
            <a:pPr lvl="1"/>
            <a:endParaRPr lang="en-US" sz="2000" dirty="0"/>
          </a:p>
          <a:p>
            <a:r>
              <a:rPr lang="en-US" sz="2400" dirty="0" smtClean="0"/>
              <a:t>Bridging and translation is the pragmatic approach</a:t>
            </a:r>
          </a:p>
          <a:p>
            <a:pPr lvl="1"/>
            <a:r>
              <a:rPr lang="en-US" sz="2000" dirty="0" smtClean="0"/>
              <a:t>Does not require major technical changes in existing R&amp;E federations</a:t>
            </a:r>
          </a:p>
          <a:p>
            <a:pPr lvl="1"/>
            <a:r>
              <a:rPr lang="en-US" sz="2000" dirty="0" smtClean="0"/>
              <a:t>Allows for community-centric identities-of-last-resort (or first resort, for that matter!)</a:t>
            </a:r>
          </a:p>
          <a:p>
            <a:pPr lvl="1"/>
            <a:r>
              <a:rPr lang="en-US" sz="2000" dirty="0" smtClean="0"/>
              <a:t>Time line is more predictable, because fewer entities are involved – </a:t>
            </a:r>
            <a:br>
              <a:rPr lang="en-US" sz="2000" dirty="0" smtClean="0"/>
            </a:br>
            <a:r>
              <a:rPr lang="en-US" sz="2000" dirty="0" smtClean="0"/>
              <a:t>and those entities have a stake in and the benefits off the results</a:t>
            </a:r>
          </a:p>
          <a:p>
            <a:endParaRPr lang="en-US" sz="2400" dirty="0" smtClean="0"/>
          </a:p>
          <a:p>
            <a:r>
              <a:rPr lang="en-US" sz="2400" dirty="0" smtClean="0"/>
              <a:t>Emerging as a pattern in many Research Infrastructures that use CLI or brokerage</a:t>
            </a:r>
          </a:p>
          <a:p>
            <a:pPr lvl="1"/>
            <a:r>
              <a:rPr lang="en-US" sz="2000" dirty="0" smtClean="0"/>
              <a:t>ELIXIR, UMBRELLA, WLCG, INDIGO DC</a:t>
            </a:r>
          </a:p>
          <a:p>
            <a:pPr lvl="1"/>
            <a:r>
              <a:rPr lang="en-US" sz="2000" dirty="0" smtClean="0"/>
              <a:t>SAML-&gt;OIDC, SAML-&gt;X509, X509-&gt;OIDC, X509-&gt;SAML, OIDC-&gt;X509, …</a:t>
            </a:r>
            <a:endParaRPr lang="en-US" sz="2000"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25</a:t>
            </a:fld>
            <a:endParaRPr lang="en-GB"/>
          </a:p>
        </p:txBody>
      </p:sp>
      <p:sp>
        <p:nvSpPr>
          <p:cNvPr id="4" name="Title 3"/>
          <p:cNvSpPr>
            <a:spLocks noGrp="1"/>
          </p:cNvSpPr>
          <p:nvPr>
            <p:ph type="title"/>
          </p:nvPr>
        </p:nvSpPr>
        <p:spPr/>
        <p:txBody>
          <a:bodyPr/>
          <a:lstStyle/>
          <a:p>
            <a:r>
              <a:rPr lang="en-US" dirty="0" smtClean="0"/>
              <a:t>The AAI evolution of e-Infrastructures and Research Infrastructures</a:t>
            </a:r>
            <a:endParaRPr lang="en-US" dirty="0"/>
          </a:p>
        </p:txBody>
      </p:sp>
    </p:spTree>
    <p:extLst>
      <p:ext uri="{BB962C8B-B14F-4D97-AF65-F5344CB8AC3E}">
        <p14:creationId xmlns:p14="http://schemas.microsoft.com/office/powerpoint/2010/main" val="407282642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Bridges everywhere: TCS – </a:t>
            </a:r>
            <a:r>
              <a:rPr lang="en-US" dirty="0" err="1" smtClean="0"/>
              <a:t>CILogon</a:t>
            </a:r>
            <a:r>
              <a:rPr lang="en-US" dirty="0" smtClean="0"/>
              <a:t> – DFN SLCS – RCauth.eu</a:t>
            </a:r>
            <a:endParaRPr lang="en-US"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935457" y="1480005"/>
            <a:ext cx="4160545" cy="3552825"/>
          </a:xfrm>
          <a:prstGeom prst="rect">
            <a:avLst/>
          </a:prstGeom>
          <a:noFill/>
          <a:ln>
            <a:noFill/>
          </a:ln>
          <a:effectLst>
            <a:glow rad="101600">
              <a:srgbClr val="003F5E">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3"/>
          <a:stretch>
            <a:fillRect/>
          </a:stretch>
        </p:blipFill>
        <p:spPr>
          <a:xfrm>
            <a:off x="4204435" y="1784623"/>
            <a:ext cx="5701567" cy="3047388"/>
          </a:xfrm>
          <a:prstGeom prst="rect">
            <a:avLst/>
          </a:prstGeom>
          <a:effectLst>
            <a:glow rad="101600">
              <a:srgbClr val="002060">
                <a:alpha val="60000"/>
              </a:srgbClr>
            </a:glow>
          </a:effectLst>
        </p:spPr>
      </p:pic>
      <p:pic>
        <p:nvPicPr>
          <p:cNvPr id="5" name="Picture 4"/>
          <p:cNvPicPr>
            <a:picLocks noChangeAspect="1"/>
          </p:cNvPicPr>
          <p:nvPr/>
        </p:nvPicPr>
        <p:blipFill>
          <a:blip r:embed="rId4"/>
          <a:stretch>
            <a:fillRect/>
          </a:stretch>
        </p:blipFill>
        <p:spPr>
          <a:xfrm>
            <a:off x="6454357" y="3505200"/>
            <a:ext cx="4016667" cy="3291155"/>
          </a:xfrm>
          <a:prstGeom prst="rect">
            <a:avLst/>
          </a:prstGeom>
          <a:effectLst>
            <a:glow rad="101600">
              <a:srgbClr val="002060">
                <a:alpha val="60000"/>
              </a:srgbClr>
            </a:glow>
          </a:effectLst>
        </p:spPr>
      </p:pic>
      <p:pic>
        <p:nvPicPr>
          <p:cNvPr id="6" name="Picture 5"/>
          <p:cNvPicPr>
            <a:picLocks noChangeAspect="1"/>
          </p:cNvPicPr>
          <p:nvPr/>
        </p:nvPicPr>
        <p:blipFill>
          <a:blip r:embed="rId5"/>
          <a:stretch>
            <a:fillRect/>
          </a:stretch>
        </p:blipFill>
        <p:spPr>
          <a:xfrm>
            <a:off x="1828800" y="4487170"/>
            <a:ext cx="3429000" cy="2309185"/>
          </a:xfrm>
          <a:prstGeom prst="rect">
            <a:avLst/>
          </a:prstGeom>
        </p:spPr>
      </p:pic>
    </p:spTree>
    <p:extLst>
      <p:ext uri="{BB962C8B-B14F-4D97-AF65-F5344CB8AC3E}">
        <p14:creationId xmlns:p14="http://schemas.microsoft.com/office/powerpoint/2010/main" val="238101165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IGTF to </a:t>
            </a:r>
            <a:r>
              <a:rPr lang="en-US" dirty="0" err="1" smtClean="0"/>
              <a:t>eduGAIN</a:t>
            </a:r>
            <a:r>
              <a:rPr lang="en-US" dirty="0" smtClean="0"/>
              <a:t> bridge</a:t>
            </a:r>
            <a:endParaRPr lang="en-GB" dirty="0"/>
          </a:p>
        </p:txBody>
      </p:sp>
      <p:pic>
        <p:nvPicPr>
          <p:cNvPr id="6" name="Picture 5"/>
          <p:cNvPicPr>
            <a:picLocks noChangeAspect="1"/>
          </p:cNvPicPr>
          <p:nvPr/>
        </p:nvPicPr>
        <p:blipFill>
          <a:blip r:embed="rId2"/>
          <a:stretch>
            <a:fillRect/>
          </a:stretch>
        </p:blipFill>
        <p:spPr>
          <a:xfrm>
            <a:off x="2660754" y="461994"/>
            <a:ext cx="7806128" cy="5854597"/>
          </a:xfrm>
          <a:prstGeom prst="rect">
            <a:avLst/>
          </a:prstGeom>
        </p:spPr>
      </p:pic>
      <p:sp>
        <p:nvSpPr>
          <p:cNvPr id="7" name="TextBox 6"/>
          <p:cNvSpPr txBox="1"/>
          <p:nvPr/>
        </p:nvSpPr>
        <p:spPr>
          <a:xfrm>
            <a:off x="3291859" y="6424307"/>
            <a:ext cx="7379392" cy="369332"/>
          </a:xfrm>
          <a:prstGeom prst="rect">
            <a:avLst/>
          </a:prstGeom>
          <a:solidFill>
            <a:schemeClr val="bg1"/>
          </a:solidFill>
        </p:spPr>
        <p:txBody>
          <a:bodyPr wrap="none" rtlCol="0">
            <a:spAutoFit/>
          </a:bodyPr>
          <a:lstStyle/>
          <a:p>
            <a:pPr defTabSz="914377"/>
            <a:r>
              <a:rPr lang="en-US" i="1" dirty="0">
                <a:solidFill>
                  <a:srgbClr val="F79646">
                    <a:lumMod val="75000"/>
                  </a:srgbClr>
                </a:solidFill>
                <a:latin typeface="Calibri"/>
              </a:rPr>
              <a:t>Work by </a:t>
            </a:r>
            <a:r>
              <a:rPr lang="en-US" i="1" dirty="0" err="1">
                <a:solidFill>
                  <a:srgbClr val="F79646">
                    <a:lumMod val="75000"/>
                  </a:srgbClr>
                </a:solidFill>
                <a:latin typeface="Calibri"/>
              </a:rPr>
              <a:t>Ioannis</a:t>
            </a:r>
            <a:r>
              <a:rPr lang="en-US" i="1" dirty="0">
                <a:solidFill>
                  <a:srgbClr val="F79646">
                    <a:lumMod val="75000"/>
                  </a:srgbClr>
                </a:solidFill>
                <a:latin typeface="Calibri"/>
              </a:rPr>
              <a:t> </a:t>
            </a:r>
            <a:r>
              <a:rPr lang="en-US" i="1" dirty="0" err="1">
                <a:solidFill>
                  <a:srgbClr val="F79646">
                    <a:lumMod val="75000"/>
                  </a:srgbClr>
                </a:solidFill>
                <a:latin typeface="Calibri"/>
              </a:rPr>
              <a:t>Kakavas</a:t>
            </a:r>
            <a:r>
              <a:rPr lang="en-US" i="1" dirty="0">
                <a:solidFill>
                  <a:srgbClr val="F79646">
                    <a:lumMod val="75000"/>
                  </a:srgbClr>
                </a:solidFill>
                <a:latin typeface="Calibri"/>
              </a:rPr>
              <a:t> and Nicolas </a:t>
            </a:r>
            <a:r>
              <a:rPr lang="en-US" i="1" dirty="0" err="1">
                <a:solidFill>
                  <a:srgbClr val="F79646">
                    <a:lumMod val="75000"/>
                  </a:srgbClr>
                </a:solidFill>
                <a:latin typeface="Calibri"/>
              </a:rPr>
              <a:t>Liampotis</a:t>
            </a:r>
            <a:r>
              <a:rPr lang="en-US" i="1" dirty="0">
                <a:solidFill>
                  <a:srgbClr val="F79646">
                    <a:lumMod val="75000"/>
                  </a:srgbClr>
                </a:solidFill>
                <a:latin typeface="Calibri"/>
              </a:rPr>
              <a:t> (GRNET) for the AARC project</a:t>
            </a:r>
            <a:endParaRPr lang="en-GB" i="1" dirty="0">
              <a:solidFill>
                <a:srgbClr val="F79646">
                  <a:lumMod val="75000"/>
                </a:srgbClr>
              </a:solidFill>
              <a:latin typeface="Calibri"/>
            </a:endParaRPr>
          </a:p>
        </p:txBody>
      </p:sp>
      <p:sp>
        <p:nvSpPr>
          <p:cNvPr id="3" name="Rectangle 2"/>
          <p:cNvSpPr/>
          <p:nvPr/>
        </p:nvSpPr>
        <p:spPr>
          <a:xfrm>
            <a:off x="3452098" y="5507926"/>
            <a:ext cx="3977884" cy="461665"/>
          </a:xfrm>
          <a:prstGeom prst="rect">
            <a:avLst/>
          </a:prstGeom>
        </p:spPr>
        <p:txBody>
          <a:bodyPr wrap="none">
            <a:spAutoFit/>
          </a:bodyPr>
          <a:lstStyle/>
          <a:p>
            <a:r>
              <a:rPr lang="en-US" sz="2400" dirty="0">
                <a:solidFill>
                  <a:srgbClr val="990000"/>
                </a:solidFill>
              </a:rPr>
              <a:t>https://edugain-proxy.igtf.net/</a:t>
            </a:r>
            <a:endParaRPr lang="en-GB" sz="2400" dirty="0"/>
          </a:p>
        </p:txBody>
      </p:sp>
    </p:spTree>
    <p:extLst>
      <p:ext uri="{BB962C8B-B14F-4D97-AF65-F5344CB8AC3E}">
        <p14:creationId xmlns:p14="http://schemas.microsoft.com/office/powerpoint/2010/main" val="359141955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418802" y="374281"/>
            <a:ext cx="7037388" cy="666750"/>
          </a:xfrm>
        </p:spPr>
        <p:txBody>
          <a:bodyPr/>
          <a:lstStyle/>
          <a:p>
            <a:pPr eaLnBrk="1" hangingPunct="1"/>
            <a:r>
              <a:rPr lang="en-GB" altLang="en-US" dirty="0" smtClean="0"/>
              <a:t>TCS: Responsibility </a:t>
            </a:r>
            <a:r>
              <a:rPr lang="en-GB" altLang="en-US" dirty="0" smtClean="0"/>
              <a:t>is built using contracts</a:t>
            </a:r>
            <a:endParaRPr lang="nb-NO" altLang="en-US" dirty="0" smtClean="0"/>
          </a:p>
        </p:txBody>
      </p:sp>
      <p:sp>
        <p:nvSpPr>
          <p:cNvPr id="8196" name="TextBox 3"/>
          <p:cNvSpPr txBox="1">
            <a:spLocks noChangeArrowheads="1"/>
          </p:cNvSpPr>
          <p:nvPr/>
        </p:nvSpPr>
        <p:spPr bwMode="auto">
          <a:xfrm>
            <a:off x="415967" y="1579277"/>
            <a:ext cx="4335915"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185738" indent="-185738" eaLnBrk="0" hangingPunct="0">
              <a:defRPr sz="1400">
                <a:solidFill>
                  <a:schemeClr val="bg2"/>
                </a:solidFill>
                <a:latin typeface="Verdana" pitchFamily="34" charset="0"/>
                <a:ea typeface="ＭＳ Ｐゴシック" pitchFamily="34" charset="-128"/>
              </a:defRPr>
            </a:lvl1pPr>
            <a:lvl2pPr marL="742950" indent="-285750" eaLnBrk="0" hangingPunct="0">
              <a:defRPr sz="1400">
                <a:solidFill>
                  <a:schemeClr val="bg2"/>
                </a:solidFill>
                <a:latin typeface="Verdana" pitchFamily="34" charset="0"/>
                <a:ea typeface="ＭＳ Ｐゴシック" pitchFamily="34" charset="-128"/>
              </a:defRPr>
            </a:lvl2pPr>
            <a:lvl3pPr marL="1143000" indent="-228600" eaLnBrk="0" hangingPunct="0">
              <a:defRPr sz="1400">
                <a:solidFill>
                  <a:schemeClr val="bg2"/>
                </a:solidFill>
                <a:latin typeface="Verdana" pitchFamily="34" charset="0"/>
                <a:ea typeface="ＭＳ Ｐゴシック" pitchFamily="34" charset="-128"/>
              </a:defRPr>
            </a:lvl3pPr>
            <a:lvl4pPr marL="1600200" indent="-228600" eaLnBrk="0" hangingPunct="0">
              <a:defRPr sz="1400">
                <a:solidFill>
                  <a:schemeClr val="bg2"/>
                </a:solidFill>
                <a:latin typeface="Verdana" pitchFamily="34" charset="0"/>
                <a:ea typeface="ＭＳ Ｐゴシック" pitchFamily="34" charset="-128"/>
              </a:defRPr>
            </a:lvl4pPr>
            <a:lvl5pPr marL="2057400" indent="-228600" eaLnBrk="0" hangingPunct="0">
              <a:defRPr sz="1400">
                <a:solidFill>
                  <a:schemeClr val="bg2"/>
                </a:solidFill>
                <a:latin typeface="Verdana" pitchFamily="34" charset="0"/>
                <a:ea typeface="ＭＳ Ｐゴシック" pitchFamily="34" charset="-128"/>
              </a:defRPr>
            </a:lvl5pPr>
            <a:lvl6pPr marL="2514600" indent="-228600" eaLnBrk="0" fontAlgn="base" hangingPunct="0">
              <a:lnSpc>
                <a:spcPct val="120000"/>
              </a:lnSpc>
              <a:spcBef>
                <a:spcPct val="0"/>
              </a:spcBef>
              <a:spcAft>
                <a:spcPct val="0"/>
              </a:spcAft>
              <a:buFont typeface="Helvetica CE" pitchFamily="112" charset="-18"/>
              <a:defRPr sz="1400">
                <a:solidFill>
                  <a:schemeClr val="bg2"/>
                </a:solidFill>
                <a:latin typeface="Verdana" pitchFamily="34" charset="0"/>
                <a:ea typeface="ＭＳ Ｐゴシック" pitchFamily="34" charset="-128"/>
              </a:defRPr>
            </a:lvl6pPr>
            <a:lvl7pPr marL="2971800" indent="-228600" eaLnBrk="0" fontAlgn="base" hangingPunct="0">
              <a:lnSpc>
                <a:spcPct val="120000"/>
              </a:lnSpc>
              <a:spcBef>
                <a:spcPct val="0"/>
              </a:spcBef>
              <a:spcAft>
                <a:spcPct val="0"/>
              </a:spcAft>
              <a:buFont typeface="Helvetica CE" pitchFamily="112" charset="-18"/>
              <a:defRPr sz="1400">
                <a:solidFill>
                  <a:schemeClr val="bg2"/>
                </a:solidFill>
                <a:latin typeface="Verdana" pitchFamily="34" charset="0"/>
                <a:ea typeface="ＭＳ Ｐゴシック" pitchFamily="34" charset="-128"/>
              </a:defRPr>
            </a:lvl7pPr>
            <a:lvl8pPr marL="3429000" indent="-228600" eaLnBrk="0" fontAlgn="base" hangingPunct="0">
              <a:lnSpc>
                <a:spcPct val="120000"/>
              </a:lnSpc>
              <a:spcBef>
                <a:spcPct val="0"/>
              </a:spcBef>
              <a:spcAft>
                <a:spcPct val="0"/>
              </a:spcAft>
              <a:buFont typeface="Helvetica CE" pitchFamily="112" charset="-18"/>
              <a:defRPr sz="1400">
                <a:solidFill>
                  <a:schemeClr val="bg2"/>
                </a:solidFill>
                <a:latin typeface="Verdana" pitchFamily="34" charset="0"/>
                <a:ea typeface="ＭＳ Ｐゴシック" pitchFamily="34" charset="-128"/>
              </a:defRPr>
            </a:lvl8pPr>
            <a:lvl9pPr marL="3886200" indent="-228600" eaLnBrk="0" fontAlgn="base" hangingPunct="0">
              <a:lnSpc>
                <a:spcPct val="120000"/>
              </a:lnSpc>
              <a:spcBef>
                <a:spcPct val="0"/>
              </a:spcBef>
              <a:spcAft>
                <a:spcPct val="0"/>
              </a:spcAft>
              <a:buFont typeface="Helvetica CE" pitchFamily="112" charset="-18"/>
              <a:defRPr sz="1400">
                <a:solidFill>
                  <a:schemeClr val="bg2"/>
                </a:solidFill>
                <a:latin typeface="Verdana" pitchFamily="34" charset="0"/>
                <a:ea typeface="ＭＳ Ｐゴシック" pitchFamily="34" charset="-128"/>
              </a:defRPr>
            </a:lvl9pPr>
          </a:lstStyle>
          <a:p>
            <a:pPr eaLnBrk="1" hangingPunct="1">
              <a:buFont typeface="Arial" charset="0"/>
              <a:buChar char="•"/>
            </a:pPr>
            <a:r>
              <a:rPr lang="en-GB" altLang="en-US" sz="2000" dirty="0">
                <a:solidFill>
                  <a:srgbClr val="0C3959"/>
                </a:solidFill>
              </a:rPr>
              <a:t>scales well to large numbers of organisations and users</a:t>
            </a:r>
          </a:p>
          <a:p>
            <a:pPr eaLnBrk="1" hangingPunct="1">
              <a:buFont typeface="Arial" charset="0"/>
              <a:buChar char="•"/>
            </a:pPr>
            <a:endParaRPr lang="en-GB" altLang="en-US" sz="2000" dirty="0" smtClean="0">
              <a:solidFill>
                <a:srgbClr val="0C3959"/>
              </a:solidFill>
            </a:endParaRPr>
          </a:p>
          <a:p>
            <a:pPr eaLnBrk="1" hangingPunct="1">
              <a:buFont typeface="Arial" charset="0"/>
              <a:buChar char="•"/>
            </a:pPr>
            <a:r>
              <a:rPr lang="en-GB" altLang="en-US" sz="2000" dirty="0" smtClean="0">
                <a:solidFill>
                  <a:srgbClr val="0C3959"/>
                </a:solidFill>
              </a:rPr>
              <a:t>assurance </a:t>
            </a:r>
            <a:r>
              <a:rPr lang="en-GB" altLang="en-US" sz="2000" dirty="0">
                <a:solidFill>
                  <a:srgbClr val="0C3959"/>
                </a:solidFill>
              </a:rPr>
              <a:t>requirements on subscribers ensure quality ID</a:t>
            </a:r>
          </a:p>
          <a:p>
            <a:pPr eaLnBrk="1" hangingPunct="1">
              <a:buFont typeface="Arial" charset="0"/>
              <a:buChar char="•"/>
            </a:pPr>
            <a:endParaRPr lang="en-GB" altLang="en-US" sz="2000" dirty="0" smtClean="0">
              <a:solidFill>
                <a:srgbClr val="0C3959"/>
              </a:solidFill>
            </a:endParaRPr>
          </a:p>
          <a:p>
            <a:pPr eaLnBrk="1" hangingPunct="1">
              <a:buFont typeface="Arial" charset="0"/>
              <a:buChar char="•"/>
            </a:pPr>
            <a:r>
              <a:rPr lang="en-GB" altLang="en-US" sz="2000" dirty="0" smtClean="0">
                <a:solidFill>
                  <a:srgbClr val="0C3959"/>
                </a:solidFill>
              </a:rPr>
              <a:t>bound </a:t>
            </a:r>
            <a:r>
              <a:rPr lang="en-GB" altLang="en-US" sz="2000" dirty="0">
                <a:solidFill>
                  <a:srgbClr val="0C3959"/>
                </a:solidFill>
              </a:rPr>
              <a:t>through legal contracts</a:t>
            </a:r>
          </a:p>
          <a:p>
            <a:pPr eaLnBrk="1" hangingPunct="1">
              <a:buFont typeface="Arial" charset="0"/>
              <a:buChar char="•"/>
            </a:pPr>
            <a:endParaRPr lang="en-GB" altLang="en-US" sz="2000" dirty="0" smtClean="0">
              <a:solidFill>
                <a:srgbClr val="0C3959"/>
              </a:solidFill>
            </a:endParaRPr>
          </a:p>
          <a:p>
            <a:pPr eaLnBrk="1" hangingPunct="1">
              <a:buFont typeface="Arial" charset="0"/>
              <a:buChar char="•"/>
            </a:pPr>
            <a:r>
              <a:rPr lang="en-GB" altLang="en-US" sz="2000" dirty="0" smtClean="0">
                <a:solidFill>
                  <a:srgbClr val="0C3959"/>
                </a:solidFill>
              </a:rPr>
              <a:t>listed </a:t>
            </a:r>
            <a:r>
              <a:rPr lang="en-GB" altLang="en-US" sz="2000" dirty="0">
                <a:solidFill>
                  <a:srgbClr val="0C3959"/>
                </a:solidFill>
              </a:rPr>
              <a:t>in specific document and </a:t>
            </a:r>
            <a:r>
              <a:rPr lang="en-GB" altLang="en-US" sz="2000" dirty="0" smtClean="0">
                <a:solidFill>
                  <a:srgbClr val="0C3959"/>
                </a:solidFill>
              </a:rPr>
              <a:t>in </a:t>
            </a:r>
            <a:r>
              <a:rPr lang="en-GB" altLang="en-US" sz="2000" dirty="0">
                <a:solidFill>
                  <a:srgbClr val="0C3959"/>
                </a:solidFill>
              </a:rPr>
              <a:t>the CPS</a:t>
            </a:r>
          </a:p>
        </p:txBody>
      </p:sp>
      <p:pic>
        <p:nvPicPr>
          <p:cNvPr id="3074" name="Picture 2" descr="H:\Home\davidg\Projects-misc\Terena\TCS\IGTF-Accreditation\TCS-contract-structur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6878" y="1169535"/>
            <a:ext cx="5429662" cy="517110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rot="20700000">
            <a:off x="9383378" y="6112042"/>
            <a:ext cx="2457981" cy="369332"/>
          </a:xfrm>
          <a:prstGeom prst="rect">
            <a:avLst/>
          </a:prstGeom>
          <a:solidFill>
            <a:schemeClr val="bg1">
              <a:lumMod val="95000"/>
            </a:schemeClr>
          </a:solidFill>
          <a:ln>
            <a:solidFill>
              <a:srgbClr val="0C3959"/>
            </a:solidFill>
          </a:ln>
        </p:spPr>
        <p:txBody>
          <a:bodyPr wrap="none" rtlCol="0">
            <a:spAutoFit/>
          </a:bodyPr>
          <a:lstStyle/>
          <a:p>
            <a:r>
              <a:rPr lang="en-US" b="1" dirty="0" smtClean="0">
                <a:solidFill>
                  <a:srgbClr val="ED7D31"/>
                </a:solidFill>
              </a:rPr>
              <a:t>assurance target: BIRCH</a:t>
            </a:r>
            <a:endParaRPr lang="en-GB" b="1" dirty="0">
              <a:solidFill>
                <a:srgbClr val="ED7D31"/>
              </a:solidFill>
            </a:endParaRPr>
          </a:p>
        </p:txBody>
      </p:sp>
      <p:pic>
        <p:nvPicPr>
          <p:cNvPr id="6" name="Picture 4" descr="http://upload.wikimedia.org/wikipedia/en/6/63/Digicert_Logo.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46810" y="1399064"/>
            <a:ext cx="1722432" cy="44598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56540" y="3049095"/>
            <a:ext cx="528583" cy="230461"/>
          </a:xfrm>
          <a:prstGeom prst="rect">
            <a:avLst/>
          </a:prstGeom>
        </p:spPr>
      </p:pic>
    </p:spTree>
    <p:extLst>
      <p:ext uri="{BB962C8B-B14F-4D97-AF65-F5344CB8AC3E}">
        <p14:creationId xmlns:p14="http://schemas.microsoft.com/office/powerpoint/2010/main" val="30955786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Scope: </a:t>
            </a:r>
            <a:r>
              <a:rPr lang="en-US" b="1" dirty="0" smtClean="0"/>
              <a:t>client certificates </a:t>
            </a:r>
            <a:r>
              <a:rPr lang="en-US" dirty="0" smtClean="0"/>
              <a:t>(and client certificates only, sorry!)</a:t>
            </a:r>
          </a:p>
          <a:p>
            <a:r>
              <a:rPr lang="en-US" dirty="0" smtClean="0"/>
              <a:t>Assurance profile target BIRCH </a:t>
            </a:r>
            <a:r>
              <a:rPr lang="en-US" b="1" dirty="0" smtClean="0"/>
              <a:t>and </a:t>
            </a:r>
            <a:r>
              <a:rPr lang="en-US" dirty="0" smtClean="0"/>
              <a:t>public trust (S/MIME)</a:t>
            </a:r>
          </a:p>
          <a:p>
            <a:r>
              <a:rPr lang="en-US" dirty="0" err="1" smtClean="0"/>
              <a:t>DigiCert</a:t>
            </a:r>
            <a:r>
              <a:rPr lang="en-US" dirty="0" smtClean="0"/>
              <a:t> </a:t>
            </a:r>
            <a:r>
              <a:rPr lang="en-US" dirty="0" smtClean="0"/>
              <a:t>itself is </a:t>
            </a:r>
            <a:r>
              <a:rPr lang="en-US" dirty="0" smtClean="0"/>
              <a:t>now a ‘SAML2Int’ </a:t>
            </a:r>
            <a:r>
              <a:rPr lang="en-US" dirty="0" smtClean="0"/>
              <a:t>Service </a:t>
            </a:r>
            <a:r>
              <a:rPr lang="en-US" dirty="0" smtClean="0"/>
              <a:t>Provider</a:t>
            </a:r>
            <a:r>
              <a:rPr lang="en-US" dirty="0" smtClean="0"/>
              <a:t/>
            </a:r>
            <a:br>
              <a:rPr lang="en-US" dirty="0" smtClean="0"/>
            </a:br>
            <a:r>
              <a:rPr lang="en-US" sz="500" dirty="0"/>
              <a:t/>
            </a:r>
            <a:br>
              <a:rPr lang="en-US" sz="500" dirty="0"/>
            </a:br>
            <a:r>
              <a:rPr lang="en-US" b="1" dirty="0" smtClean="0"/>
              <a:t>&lt;</a:t>
            </a:r>
            <a:r>
              <a:rPr lang="en-US" b="1" dirty="0" err="1" smtClean="0"/>
              <a:t>md:EntityDescriptor</a:t>
            </a:r>
            <a:r>
              <a:rPr lang="en-US" b="1" dirty="0" smtClean="0"/>
              <a:t> </a:t>
            </a:r>
            <a:r>
              <a:rPr lang="en-US" b="1" dirty="0" err="1" smtClean="0"/>
              <a:t>entityID</a:t>
            </a:r>
            <a:r>
              <a:rPr lang="en-US" b="1" dirty="0" smtClean="0"/>
              <a:t>="https</a:t>
            </a:r>
            <a:r>
              <a:rPr lang="en-US" b="1" dirty="0"/>
              <a:t>://</a:t>
            </a:r>
            <a:r>
              <a:rPr lang="en-US" b="1" dirty="0" smtClean="0"/>
              <a:t>www.digicert.com/sso"&gt;</a:t>
            </a:r>
          </a:p>
          <a:p>
            <a:r>
              <a:rPr lang="en-US" dirty="0" smtClean="0"/>
              <a:t>visible to Federations and IdPs via the eduGAIN meta-data</a:t>
            </a:r>
          </a:p>
          <a:p>
            <a:r>
              <a:rPr lang="en-US" dirty="0" err="1" smtClean="0"/>
              <a:t>DigiCert</a:t>
            </a:r>
            <a:r>
              <a:rPr lang="en-US" dirty="0" smtClean="0"/>
              <a:t> will know about all IdPs in eduGAIN (via eduID.at)</a:t>
            </a:r>
          </a:p>
        </p:txBody>
      </p:sp>
      <p:sp>
        <p:nvSpPr>
          <p:cNvPr id="3" name="Slide Number Placeholder 2"/>
          <p:cNvSpPr>
            <a:spLocks noGrp="1"/>
          </p:cNvSpPr>
          <p:nvPr>
            <p:ph type="sldNum" sz="quarter" idx="12"/>
          </p:nvPr>
        </p:nvSpPr>
        <p:spPr/>
        <p:txBody>
          <a:bodyPr/>
          <a:lstStyle/>
          <a:p>
            <a:fld id="{6F576E6A-F32A-4612-884C-86870357C6B4}" type="slidenum">
              <a:rPr lang="en-GB" smtClean="0"/>
              <a:pPr/>
              <a:t>29</a:t>
            </a:fld>
            <a:endParaRPr lang="en-GB"/>
          </a:p>
        </p:txBody>
      </p:sp>
      <p:sp>
        <p:nvSpPr>
          <p:cNvPr id="4" name="Title 3"/>
          <p:cNvSpPr>
            <a:spLocks noGrp="1"/>
          </p:cNvSpPr>
          <p:nvPr>
            <p:ph type="title"/>
          </p:nvPr>
        </p:nvSpPr>
        <p:spPr/>
        <p:txBody>
          <a:bodyPr/>
          <a:lstStyle/>
          <a:p>
            <a:r>
              <a:rPr lang="en-US" dirty="0" smtClean="0"/>
              <a:t>SSO SAML portal now natively hosted by </a:t>
            </a:r>
            <a:r>
              <a:rPr lang="en-US" dirty="0" err="1" smtClean="0"/>
              <a:t>DigiCert</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073" y="3941385"/>
            <a:ext cx="4974113" cy="23146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943284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3</a:t>
            </a:fld>
            <a:endParaRPr lang="en-GB"/>
          </a:p>
        </p:txBody>
      </p:sp>
      <p:sp>
        <p:nvSpPr>
          <p:cNvPr id="5" name="Title 4"/>
          <p:cNvSpPr>
            <a:spLocks noGrp="1"/>
          </p:cNvSpPr>
          <p:nvPr>
            <p:ph type="title"/>
          </p:nvPr>
        </p:nvSpPr>
        <p:spPr/>
        <p:txBody>
          <a:bodyPr/>
          <a:lstStyle/>
          <a:p>
            <a:r>
              <a:rPr lang="en-US" dirty="0" smtClean="0"/>
              <a:t>About the tour</a:t>
            </a:r>
            <a:endParaRPr lang="en-GB" dirty="0"/>
          </a:p>
        </p:txBody>
      </p:sp>
      <p:sp>
        <p:nvSpPr>
          <p:cNvPr id="6" name="Text Placeholder 5"/>
          <p:cNvSpPr>
            <a:spLocks noGrp="1"/>
          </p:cNvSpPr>
          <p:nvPr>
            <p:ph type="body" sz="quarter" idx="13"/>
          </p:nvPr>
        </p:nvSpPr>
        <p:spPr/>
        <p:txBody>
          <a:bodyPr/>
          <a:lstStyle/>
          <a:p>
            <a:r>
              <a:rPr lang="en-US" dirty="0" smtClean="0"/>
              <a:t>Federated identity and the research infrastructure: proxies in the </a:t>
            </a:r>
            <a:r>
              <a:rPr lang="en-US" b="1" dirty="0" smtClean="0"/>
              <a:t>AARC Blueprint Architecture</a:t>
            </a:r>
          </a:p>
          <a:p>
            <a:r>
              <a:rPr lang="en-US" dirty="0" smtClean="0"/>
              <a:t>Bridging policy across the proxy: </a:t>
            </a:r>
            <a:r>
              <a:rPr lang="en-US" b="1" dirty="0" smtClean="0"/>
              <a:t>assurance profiles and </a:t>
            </a:r>
            <a:r>
              <a:rPr lang="en-US" b="1" dirty="0" smtClean="0"/>
              <a:t>assessment and operational trust</a:t>
            </a:r>
            <a:endParaRPr lang="en-US" b="1" dirty="0" smtClean="0"/>
          </a:p>
          <a:p>
            <a:r>
              <a:rPr lang="en-US" b="1" dirty="0" smtClean="0"/>
              <a:t>Translating </a:t>
            </a:r>
            <a:r>
              <a:rPr lang="en-US" b="1" dirty="0" smtClean="0"/>
              <a:t>tokens and credentials</a:t>
            </a:r>
            <a:r>
              <a:rPr lang="en-US" dirty="0" smtClean="0"/>
              <a:t>: TCS and </a:t>
            </a:r>
            <a:r>
              <a:rPr lang="en-US" dirty="0" smtClean="0"/>
              <a:t>RCauth.eu - </a:t>
            </a:r>
            <a:r>
              <a:rPr lang="en-US" dirty="0" smtClean="0"/>
              <a:t>on uniqueness and </a:t>
            </a:r>
            <a:r>
              <a:rPr lang="en-US" dirty="0" smtClean="0"/>
              <a:t>‘trust marks’ </a:t>
            </a:r>
            <a:r>
              <a:rPr lang="en-US" dirty="0" smtClean="0"/>
              <a:t>in FIM</a:t>
            </a:r>
          </a:p>
          <a:p>
            <a:r>
              <a:rPr lang="en-US" dirty="0" smtClean="0"/>
              <a:t>Supporting connected services: </a:t>
            </a:r>
            <a:r>
              <a:rPr lang="en-US" b="1" dirty="0" smtClean="0"/>
              <a:t>scalable trust in </a:t>
            </a:r>
            <a:r>
              <a:rPr lang="en-US" b="1" dirty="0" smtClean="0"/>
              <a:t>OIDC</a:t>
            </a:r>
            <a:endParaRPr lang="en-GB" b="1" dirty="0"/>
          </a:p>
        </p:txBody>
      </p:sp>
    </p:spTree>
    <p:extLst>
      <p:ext uri="{BB962C8B-B14F-4D97-AF65-F5344CB8AC3E}">
        <p14:creationId xmlns:p14="http://schemas.microsoft.com/office/powerpoint/2010/main" val="85033067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5646" y="1449806"/>
            <a:ext cx="11255321" cy="4859508"/>
          </a:xfrm>
        </p:spPr>
        <p:txBody>
          <a:bodyPr>
            <a:normAutofit lnSpcReduction="10000"/>
          </a:bodyPr>
          <a:lstStyle/>
          <a:p>
            <a:pPr marL="0" indent="0">
              <a:buNone/>
            </a:pPr>
            <a:r>
              <a:rPr lang="en-US" b="1" dirty="0" smtClean="0"/>
              <a:t>Service is based on subscription – both by the NREN and the user’s home institution</a:t>
            </a:r>
            <a:endParaRPr lang="en-GB" b="1" dirty="0" smtClean="0"/>
          </a:p>
          <a:p>
            <a:r>
              <a:rPr lang="en-US" dirty="0" smtClean="0"/>
              <a:t>impossible </a:t>
            </a:r>
            <a:r>
              <a:rPr lang="en-US" dirty="0" smtClean="0"/>
              <a:t>to connect non-NREN members, members outside </a:t>
            </a:r>
            <a:r>
              <a:rPr lang="en-US" dirty="0" smtClean="0"/>
              <a:t>GEANT scope, </a:t>
            </a:r>
            <a:r>
              <a:rPr lang="en-US" dirty="0" smtClean="0"/>
              <a:t>SMEs, &amp;c</a:t>
            </a:r>
          </a:p>
          <a:p>
            <a:r>
              <a:rPr lang="en-US" dirty="0" smtClean="0"/>
              <a:t>sometimes entire countries opt out, for political or other reasons</a:t>
            </a:r>
          </a:p>
          <a:p>
            <a:endParaRPr lang="en-US" dirty="0"/>
          </a:p>
          <a:p>
            <a:pPr marL="0" indent="0">
              <a:buNone/>
            </a:pPr>
            <a:r>
              <a:rPr lang="en-US" b="1" dirty="0" smtClean="0"/>
              <a:t>Single, publicly-trusted, assurance level does not reflect current </a:t>
            </a:r>
            <a:r>
              <a:rPr lang="en-US" b="1" dirty="0" smtClean="0"/>
              <a:t>risk diversity</a:t>
            </a:r>
            <a:endParaRPr lang="en-US" b="1" dirty="0" smtClean="0"/>
          </a:p>
          <a:p>
            <a:r>
              <a:rPr lang="en-US" dirty="0" smtClean="0"/>
              <a:t>all TCS trust anchors today </a:t>
            </a:r>
            <a:r>
              <a:rPr lang="en-US" dirty="0" smtClean="0"/>
              <a:t>are also </a:t>
            </a:r>
            <a:r>
              <a:rPr lang="en-US" dirty="0" smtClean="0"/>
              <a:t>publicly trusted</a:t>
            </a:r>
          </a:p>
          <a:p>
            <a:r>
              <a:rPr lang="en-US" dirty="0" smtClean="0"/>
              <a:t>works great for browser and S/MIME trust, but cannot address assurance composition by the Infrastructures and Proxies</a:t>
            </a:r>
          </a:p>
          <a:p>
            <a:endParaRPr lang="en-US" dirty="0" smtClean="0"/>
          </a:p>
          <a:p>
            <a:pPr marL="0" indent="0">
              <a:buNone/>
            </a:pPr>
            <a:r>
              <a:rPr lang="en-US" b="1" dirty="0" smtClean="0"/>
              <a:t>Requires active work by the home organization for either FIM eligibility or specific enrolment</a:t>
            </a:r>
          </a:p>
          <a:p>
            <a:r>
              <a:rPr lang="en-US" dirty="0" smtClean="0"/>
              <a:t>and the specific enrolment options are not always clear, and technically more complex</a:t>
            </a:r>
          </a:p>
          <a:p>
            <a:pPr marL="0" indent="0">
              <a:buNone/>
            </a:pPr>
            <a:endParaRPr lang="en-US" b="1" dirty="0" smtClean="0"/>
          </a:p>
          <a:p>
            <a:pPr marL="0" indent="0">
              <a:buNone/>
            </a:pPr>
            <a:r>
              <a:rPr lang="en-US" b="1" dirty="0" smtClean="0"/>
              <a:t>Needs the user to keep managing credentials – an apparent obstacle for many communities</a:t>
            </a:r>
            <a:endParaRPr lang="en-US" b="1" dirty="0"/>
          </a:p>
          <a:p>
            <a:pPr marL="0" indent="0">
              <a:buNone/>
            </a:pPr>
            <a:endParaRPr lang="en-US" dirty="0" smtClean="0"/>
          </a:p>
        </p:txBody>
      </p:sp>
      <p:sp>
        <p:nvSpPr>
          <p:cNvPr id="3" name="Slide Number Placeholder 2"/>
          <p:cNvSpPr>
            <a:spLocks noGrp="1"/>
          </p:cNvSpPr>
          <p:nvPr>
            <p:ph type="sldNum" sz="quarter" idx="12"/>
          </p:nvPr>
        </p:nvSpPr>
        <p:spPr/>
        <p:txBody>
          <a:bodyPr/>
          <a:lstStyle/>
          <a:p>
            <a:fld id="{6F576E6A-F32A-4612-884C-86870357C6B4}" type="slidenum">
              <a:rPr lang="en-GB" smtClean="0"/>
              <a:pPr/>
              <a:t>30</a:t>
            </a:fld>
            <a:endParaRPr lang="en-GB"/>
          </a:p>
        </p:txBody>
      </p:sp>
      <p:sp>
        <p:nvSpPr>
          <p:cNvPr id="4" name="Title 3"/>
          <p:cNvSpPr>
            <a:spLocks noGrp="1"/>
          </p:cNvSpPr>
          <p:nvPr>
            <p:ph type="title"/>
          </p:nvPr>
        </p:nvSpPr>
        <p:spPr/>
        <p:txBody>
          <a:bodyPr/>
          <a:lstStyle/>
          <a:p>
            <a:r>
              <a:rPr lang="en-US" dirty="0" smtClean="0"/>
              <a:t>Some scaling issues</a:t>
            </a:r>
            <a:endParaRPr lang="en-GB" dirty="0"/>
          </a:p>
        </p:txBody>
      </p:sp>
    </p:spTree>
    <p:extLst>
      <p:ext uri="{BB962C8B-B14F-4D97-AF65-F5344CB8AC3E}">
        <p14:creationId xmlns:p14="http://schemas.microsoft.com/office/powerpoint/2010/main" val="5025666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CILogon</a:t>
            </a:r>
            <a:r>
              <a:rPr lang="en-US" dirty="0" smtClean="0"/>
              <a:t> service and project (Jim </a:t>
            </a:r>
            <a:r>
              <a:rPr lang="en-US" dirty="0" err="1" smtClean="0"/>
              <a:t>Basney</a:t>
            </a:r>
            <a:r>
              <a:rPr lang="en-US" dirty="0" smtClean="0"/>
              <a:t> et al.)</a:t>
            </a:r>
            <a:endParaRPr lang="en-US" dirty="0"/>
          </a:p>
        </p:txBody>
      </p:sp>
      <p:sp>
        <p:nvSpPr>
          <p:cNvPr id="4" name="Content Placeholder 2"/>
          <p:cNvSpPr>
            <a:spLocks noGrp="1"/>
          </p:cNvSpPr>
          <p:nvPr>
            <p:ph idx="1"/>
          </p:nvPr>
        </p:nvSpPr>
        <p:spPr>
          <a:xfrm>
            <a:off x="609599" y="1600201"/>
            <a:ext cx="6577383" cy="4733634"/>
          </a:xfrm>
        </p:spPr>
        <p:txBody>
          <a:bodyPr>
            <a:normAutofit/>
          </a:bodyPr>
          <a:lstStyle/>
          <a:p>
            <a:r>
              <a:rPr lang="en-US" sz="2400" dirty="0" smtClean="0"/>
              <a:t>Enable campus logon to CyberInfrastructure (CI)</a:t>
            </a:r>
          </a:p>
          <a:p>
            <a:pPr lvl="1"/>
            <a:r>
              <a:rPr lang="en-US" sz="2000" dirty="0" smtClean="0"/>
              <a:t>Use researchers’ existing security credentials at their home institution</a:t>
            </a:r>
          </a:p>
          <a:p>
            <a:pPr lvl="1"/>
            <a:r>
              <a:rPr lang="en-US" sz="2000" dirty="0" smtClean="0"/>
              <a:t>Ease credential management for researchers and CI providers</a:t>
            </a:r>
          </a:p>
          <a:p>
            <a:pPr lvl="1"/>
            <a:endParaRPr lang="en-US" sz="2000" dirty="0"/>
          </a:p>
          <a:p>
            <a:pPr marL="0" indent="0">
              <a:buNone/>
            </a:pPr>
            <a:r>
              <a:rPr lang="en-US" sz="2400" b="1" dirty="0" smtClean="0">
                <a:solidFill>
                  <a:srgbClr val="F6791C"/>
                </a:solidFill>
              </a:rPr>
              <a:t>Multiple interfaces</a:t>
            </a:r>
          </a:p>
          <a:p>
            <a:r>
              <a:rPr lang="en-US" sz="2400" dirty="0"/>
              <a:t>SAML/OpenID Web Browser </a:t>
            </a:r>
            <a:r>
              <a:rPr lang="en-US" sz="2400" dirty="0" smtClean="0"/>
              <a:t>SSO</a:t>
            </a:r>
          </a:p>
          <a:p>
            <a:pPr lvl="1"/>
            <a:r>
              <a:rPr lang="en-US" sz="2200" dirty="0" smtClean="0"/>
              <a:t>PKCS12 </a:t>
            </a:r>
            <a:r>
              <a:rPr lang="en-US" sz="2200" dirty="0"/>
              <a:t>certificate </a:t>
            </a:r>
            <a:r>
              <a:rPr lang="en-US" sz="2200" dirty="0" smtClean="0"/>
              <a:t>download</a:t>
            </a:r>
          </a:p>
          <a:p>
            <a:pPr lvl="1"/>
            <a:r>
              <a:rPr lang="en-US" sz="2200" dirty="0" smtClean="0"/>
              <a:t>Certificate </a:t>
            </a:r>
            <a:r>
              <a:rPr lang="en-US" sz="2200" dirty="0"/>
              <a:t>issuance via </a:t>
            </a:r>
            <a:r>
              <a:rPr lang="en-US" sz="2200" dirty="0" smtClean="0"/>
              <a:t>OAuth</a:t>
            </a:r>
          </a:p>
          <a:p>
            <a:pPr lvl="1"/>
            <a:r>
              <a:rPr lang="en-US" sz="2200" dirty="0" smtClean="0"/>
              <a:t>OpenID </a:t>
            </a:r>
            <a:r>
              <a:rPr lang="en-US" sz="2200" dirty="0"/>
              <a:t>Connect token </a:t>
            </a:r>
            <a:r>
              <a:rPr lang="en-US" sz="2200" dirty="0" smtClean="0"/>
              <a:t>issuance</a:t>
            </a:r>
          </a:p>
          <a:p>
            <a:pPr lvl="1"/>
            <a:r>
              <a:rPr lang="en-US" sz="2200" dirty="0" smtClean="0"/>
              <a:t>SAML ECP for CLI issuance</a:t>
            </a:r>
          </a:p>
        </p:txBody>
      </p:sp>
      <p:pic>
        <p:nvPicPr>
          <p:cNvPr id="5" name="Picture 4" descr="cilogon-service.jpg"/>
          <p:cNvPicPr>
            <a:picLocks noChangeAspect="1"/>
          </p:cNvPicPr>
          <p:nvPr/>
        </p:nvPicPr>
        <p:blipFill>
          <a:blip r:embed="rId2">
            <a:alphaModFix/>
          </a:blip>
          <a:stretch>
            <a:fillRect/>
          </a:stretch>
        </p:blipFill>
        <p:spPr>
          <a:xfrm>
            <a:off x="7186983" y="1417637"/>
            <a:ext cx="4707467" cy="4821237"/>
          </a:xfrm>
          <a:prstGeom prst="rect">
            <a:avLst/>
          </a:prstGeom>
        </p:spPr>
      </p:pic>
      <p:sp>
        <p:nvSpPr>
          <p:cNvPr id="3" name="TextBox 2"/>
          <p:cNvSpPr txBox="1"/>
          <p:nvPr/>
        </p:nvSpPr>
        <p:spPr>
          <a:xfrm>
            <a:off x="2305744" y="6333835"/>
            <a:ext cx="9549794" cy="584775"/>
          </a:xfrm>
          <a:prstGeom prst="rect">
            <a:avLst/>
          </a:prstGeom>
          <a:noFill/>
        </p:spPr>
        <p:txBody>
          <a:bodyPr wrap="none" rtlCol="0">
            <a:spAutoFit/>
          </a:bodyPr>
          <a:lstStyle/>
          <a:p>
            <a:pPr algn="r"/>
            <a:r>
              <a:rPr lang="en-US" sz="1600" dirty="0" smtClean="0">
                <a:solidFill>
                  <a:srgbClr val="F6791C"/>
                </a:solidFill>
              </a:rPr>
              <a:t>Slide content: Jim </a:t>
            </a:r>
            <a:r>
              <a:rPr lang="en-US" sz="1600" dirty="0" err="1" smtClean="0">
                <a:solidFill>
                  <a:srgbClr val="F6791C"/>
                </a:solidFill>
              </a:rPr>
              <a:t>Basney</a:t>
            </a:r>
            <a:r>
              <a:rPr lang="en-US" sz="1600" dirty="0" smtClean="0">
                <a:solidFill>
                  <a:srgbClr val="F6791C"/>
                </a:solidFill>
              </a:rPr>
              <a:t>, based on http</a:t>
            </a:r>
            <a:r>
              <a:rPr lang="en-US" sz="1600" dirty="0">
                <a:solidFill>
                  <a:srgbClr val="F6791C"/>
                </a:solidFill>
              </a:rPr>
              <a:t>://www.cilogon.org/docs/201106-cilogon-cern.pptx?attredirects=0&amp;d=1</a:t>
            </a:r>
            <a:br>
              <a:rPr lang="en-US" sz="1600" dirty="0">
                <a:solidFill>
                  <a:srgbClr val="F6791C"/>
                </a:solidFill>
              </a:rPr>
            </a:br>
            <a:r>
              <a:rPr lang="en-US" sz="1600" dirty="0" smtClean="0">
                <a:solidFill>
                  <a:srgbClr val="F6791C"/>
                </a:solidFill>
              </a:rPr>
              <a:t>and http</a:t>
            </a:r>
            <a:r>
              <a:rPr lang="en-US" sz="1600" dirty="0">
                <a:solidFill>
                  <a:srgbClr val="F6791C"/>
                </a:solidFill>
              </a:rPr>
              <a:t>://www.cilogon.org/docs/20141030-basney-cilogon.pdf?attredirects=0&amp;d=1</a:t>
            </a:r>
          </a:p>
        </p:txBody>
      </p:sp>
      <p:sp>
        <p:nvSpPr>
          <p:cNvPr id="7" name="Rectangle 6"/>
          <p:cNvSpPr/>
          <p:nvPr/>
        </p:nvSpPr>
        <p:spPr>
          <a:xfrm>
            <a:off x="10610850" y="0"/>
            <a:ext cx="1581150" cy="120015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H:\Home\davidg\Template\Logos\cilogon-service-heade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93088" y="390525"/>
            <a:ext cx="4362450" cy="609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9172733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dirty="0"/>
              <a:t>Ability to serve a large pan-European user base without national </a:t>
            </a:r>
            <a:r>
              <a:rPr lang="en-GB" dirty="0" smtClean="0"/>
              <a:t>restrictions</a:t>
            </a:r>
          </a:p>
          <a:p>
            <a:pPr lvl="1"/>
            <a:r>
              <a:rPr lang="en-GB" dirty="0"/>
              <a:t>without having to rely on specific national participation exclusively for this service </a:t>
            </a:r>
            <a:endParaRPr lang="en-GB" dirty="0" smtClean="0"/>
          </a:p>
          <a:p>
            <a:pPr lvl="1"/>
            <a:r>
              <a:rPr lang="en-GB" dirty="0"/>
              <a:t>serving the needs of cross-national user communities that have a large but sparsely distributed user </a:t>
            </a:r>
            <a:r>
              <a:rPr lang="en-GB" dirty="0" smtClean="0"/>
              <a:t>base</a:t>
            </a:r>
          </a:p>
          <a:p>
            <a:r>
              <a:rPr lang="en-GB" dirty="0"/>
              <a:t>Use existing resources and e-Infrastructure services </a:t>
            </a:r>
            <a:endParaRPr lang="en-GB" dirty="0" smtClean="0"/>
          </a:p>
          <a:p>
            <a:pPr lvl="1"/>
            <a:r>
              <a:rPr lang="en-GB" dirty="0"/>
              <a:t>without the needs for security model changes at the resource centre or national level </a:t>
            </a:r>
            <a:endParaRPr lang="en-GB" dirty="0" smtClean="0"/>
          </a:p>
          <a:p>
            <a:r>
              <a:rPr lang="en-GB" dirty="0"/>
              <a:t>Allow integration of this system in science gateways and portals with minimal </a:t>
            </a:r>
            <a:r>
              <a:rPr lang="en-GB" dirty="0" smtClean="0"/>
              <a:t>effort</a:t>
            </a:r>
          </a:p>
          <a:p>
            <a:pPr lvl="1"/>
            <a:r>
              <a:rPr lang="en-GB" dirty="0"/>
              <a:t>only light-weight industry-standard </a:t>
            </a:r>
            <a:r>
              <a:rPr lang="en-GB" dirty="0" smtClean="0"/>
              <a:t>protocols</a:t>
            </a:r>
          </a:p>
          <a:p>
            <a:r>
              <a:rPr lang="en-GB" dirty="0"/>
              <a:t>Permit the use of the </a:t>
            </a:r>
            <a:r>
              <a:rPr lang="en-GB" dirty="0" smtClean="0"/>
              <a:t>(VOMS) </a:t>
            </a:r>
            <a:r>
              <a:rPr lang="en-GB" dirty="0"/>
              <a:t>community membership service </a:t>
            </a:r>
            <a:endParaRPr lang="en-GB" dirty="0" smtClean="0"/>
          </a:p>
          <a:p>
            <a:pPr lvl="1"/>
            <a:r>
              <a:rPr lang="en-GB" dirty="0"/>
              <a:t>attributes for group and role management </a:t>
            </a:r>
            <a:r>
              <a:rPr lang="en-GB" dirty="0" smtClean="0"/>
              <a:t> in attribute certificates</a:t>
            </a:r>
          </a:p>
          <a:p>
            <a:pPr lvl="1"/>
            <a:r>
              <a:rPr lang="en-GB" dirty="0" smtClean="0"/>
              <a:t>also for portals </a:t>
            </a:r>
            <a:r>
              <a:rPr lang="en-GB" dirty="0"/>
              <a:t>and science gateways access the </a:t>
            </a:r>
            <a:r>
              <a:rPr lang="en-GB" dirty="0" smtClean="0"/>
              <a:t>e-Infrastructure</a:t>
            </a:r>
          </a:p>
          <a:p>
            <a:r>
              <a:rPr lang="en-GB" dirty="0"/>
              <a:t>Concentrate service elements that require significant operational expertise </a:t>
            </a:r>
            <a:endParaRPr lang="en-GB" dirty="0" smtClean="0"/>
          </a:p>
          <a:p>
            <a:pPr lvl="1"/>
            <a:r>
              <a:rPr lang="en-GB" dirty="0"/>
              <a:t>not burden </a:t>
            </a:r>
            <a:r>
              <a:rPr lang="en-GB" dirty="0" smtClean="0"/>
              <a:t>research communities with </a:t>
            </a:r>
            <a:r>
              <a:rPr lang="en-GB" dirty="0"/>
              <a:t>the need to care for security-sensitive service </a:t>
            </a:r>
            <a:r>
              <a:rPr lang="en-GB" dirty="0" smtClean="0"/>
              <a:t>components</a:t>
            </a:r>
          </a:p>
          <a:p>
            <a:pPr lvl="1"/>
            <a:r>
              <a:rPr lang="en-GB" dirty="0" smtClean="0"/>
              <a:t>keep a secure credential management model</a:t>
            </a:r>
          </a:p>
          <a:p>
            <a:pPr lvl="1"/>
            <a:r>
              <a:rPr lang="en-US" dirty="0" smtClean="0"/>
              <a:t>coordinate compliance and accreditation</a:t>
            </a: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32</a:t>
            </a:fld>
            <a:endParaRPr lang="en-GB"/>
          </a:p>
        </p:txBody>
      </p:sp>
      <p:sp>
        <p:nvSpPr>
          <p:cNvPr id="4" name="Title 3"/>
          <p:cNvSpPr>
            <a:spLocks noGrp="1"/>
          </p:cNvSpPr>
          <p:nvPr>
            <p:ph type="title"/>
          </p:nvPr>
        </p:nvSpPr>
        <p:spPr/>
        <p:txBody>
          <a:bodyPr/>
          <a:lstStyle/>
          <a:p>
            <a:r>
              <a:rPr lang="en-US" dirty="0" smtClean="0"/>
              <a:t>A CILogon-like Token Translations Service for Europe – RCauth.eu</a:t>
            </a:r>
            <a:endParaRPr lang="en-US" dirty="0"/>
          </a:p>
        </p:txBody>
      </p:sp>
      <p:sp>
        <p:nvSpPr>
          <p:cNvPr id="5" name="TextBox 4"/>
          <p:cNvSpPr txBox="1"/>
          <p:nvPr/>
        </p:nvSpPr>
        <p:spPr>
          <a:xfrm rot="20700000">
            <a:off x="9120711" y="6051882"/>
            <a:ext cx="2983317" cy="369332"/>
          </a:xfrm>
          <a:prstGeom prst="rect">
            <a:avLst/>
          </a:prstGeom>
          <a:solidFill>
            <a:schemeClr val="bg1">
              <a:lumMod val="95000"/>
            </a:schemeClr>
          </a:solidFill>
          <a:ln>
            <a:solidFill>
              <a:srgbClr val="0C3959"/>
            </a:solidFill>
          </a:ln>
        </p:spPr>
        <p:txBody>
          <a:bodyPr wrap="none" rtlCol="0">
            <a:spAutoFit/>
          </a:bodyPr>
          <a:lstStyle/>
          <a:p>
            <a:r>
              <a:rPr lang="en-US" b="1" dirty="0" smtClean="0">
                <a:solidFill>
                  <a:srgbClr val="ED7D31"/>
                </a:solidFill>
              </a:rPr>
              <a:t>assurance target: DOGWOOD</a:t>
            </a:r>
            <a:endParaRPr lang="en-GB" b="1" dirty="0">
              <a:solidFill>
                <a:srgbClr val="ED7D31"/>
              </a:solidFill>
            </a:endParaRPr>
          </a:p>
        </p:txBody>
      </p:sp>
    </p:spTree>
    <p:extLst>
      <p:ext uri="{BB962C8B-B14F-4D97-AF65-F5344CB8AC3E}">
        <p14:creationId xmlns:p14="http://schemas.microsoft.com/office/powerpoint/2010/main" val="203336920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33</a:t>
            </a:fld>
            <a:endParaRPr lang="en-GB"/>
          </a:p>
        </p:txBody>
      </p:sp>
      <p:sp>
        <p:nvSpPr>
          <p:cNvPr id="4" name="Title 3"/>
          <p:cNvSpPr>
            <a:spLocks noGrp="1"/>
          </p:cNvSpPr>
          <p:nvPr>
            <p:ph type="title"/>
          </p:nvPr>
        </p:nvSpPr>
        <p:spPr/>
        <p:txBody>
          <a:bodyPr/>
          <a:lstStyle/>
          <a:p>
            <a:r>
              <a:rPr lang="en-US" dirty="0" smtClean="0"/>
              <a:t>AARC CILogon-like TTS Pilot components</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56212" y="1426874"/>
            <a:ext cx="10291156" cy="4828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67733" y="3076067"/>
            <a:ext cx="836649" cy="196137"/>
          </a:xfrm>
          <a:prstGeom prst="rect">
            <a:avLst/>
          </a:prstGeom>
        </p:spPr>
      </p:pic>
    </p:spTree>
    <p:extLst>
      <p:ext uri="{BB962C8B-B14F-4D97-AF65-F5344CB8AC3E}">
        <p14:creationId xmlns:p14="http://schemas.microsoft.com/office/powerpoint/2010/main" val="273442338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10909300" cy="4953154"/>
          </a:xfrm>
        </p:spPr>
        <p:txBody>
          <a:bodyPr>
            <a:normAutofit/>
          </a:bodyPr>
          <a:lstStyle/>
          <a:p>
            <a:r>
              <a:rPr lang="en-US" dirty="0" smtClean="0"/>
              <a:t>Cover as much as R&amp;E Federated Europe as possible</a:t>
            </a:r>
          </a:p>
          <a:p>
            <a:r>
              <a:rPr lang="en-US" dirty="0" smtClean="0"/>
              <a:t>Scoped to research and collaborative use cases</a:t>
            </a:r>
          </a:p>
          <a:p>
            <a:r>
              <a:rPr lang="en-US" dirty="0" smtClean="0"/>
              <a:t>In a scalable and sustainable deployment model</a:t>
            </a:r>
          </a:p>
          <a:p>
            <a:endParaRPr lang="en-US" dirty="0"/>
          </a:p>
          <a:p>
            <a:pPr marL="0" indent="0">
              <a:buNone/>
            </a:pPr>
            <a:r>
              <a:rPr lang="en-US" b="1" dirty="0" smtClean="0"/>
              <a:t>In the AARC Pilot </a:t>
            </a:r>
            <a:r>
              <a:rPr lang="en-US" dirty="0" smtClean="0"/>
              <a:t>we build a production-worthy pilot service</a:t>
            </a:r>
          </a:p>
          <a:p>
            <a:r>
              <a:rPr lang="en-US" dirty="0" smtClean="0"/>
              <a:t>which will operate for as long as necessary and useful</a:t>
            </a:r>
          </a:p>
          <a:p>
            <a:r>
              <a:rPr lang="en-US" dirty="0" smtClean="0"/>
              <a:t>supported by the Dutch National e-Infrastructure &amp; Nikhef</a:t>
            </a:r>
          </a:p>
          <a:p>
            <a:endParaRPr lang="en-US" dirty="0" smtClean="0"/>
          </a:p>
          <a:p>
            <a:pPr marL="0" indent="0">
              <a:buNone/>
            </a:pPr>
            <a:r>
              <a:rPr lang="en-US" b="1" dirty="0" smtClean="0"/>
              <a:t>… and that will in the subsequent phase be:</a:t>
            </a:r>
          </a:p>
          <a:p>
            <a:r>
              <a:rPr lang="en-US" dirty="0" smtClean="0"/>
              <a:t>taken up by sustained infrastructures (part supported by EOSC-HUB)</a:t>
            </a:r>
          </a:p>
          <a:p>
            <a:r>
              <a:rPr lang="en-US" dirty="0" smtClean="0"/>
              <a:t>a replicated redundant instance</a:t>
            </a:r>
          </a:p>
          <a:p>
            <a:r>
              <a:rPr lang="en-US" dirty="0" smtClean="0"/>
              <a:t>migrated to a new managing entity</a:t>
            </a: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34</a:t>
            </a:fld>
            <a:endParaRPr lang="en-GB"/>
          </a:p>
        </p:txBody>
      </p:sp>
      <p:sp>
        <p:nvSpPr>
          <p:cNvPr id="4" name="Title 3"/>
          <p:cNvSpPr>
            <a:spLocks noGrp="1"/>
          </p:cNvSpPr>
          <p:nvPr>
            <p:ph type="title"/>
          </p:nvPr>
        </p:nvSpPr>
        <p:spPr/>
        <p:txBody>
          <a:bodyPr/>
          <a:lstStyle/>
          <a:p>
            <a:r>
              <a:rPr lang="en-US" dirty="0" smtClean="0"/>
              <a:t>RCauth.eu – a white-label </a:t>
            </a:r>
            <a:r>
              <a:rPr lang="en-US" dirty="0" smtClean="0">
                <a:solidFill>
                  <a:srgbClr val="F6791C"/>
                </a:solidFill>
              </a:rPr>
              <a:t>IOTA</a:t>
            </a:r>
            <a:r>
              <a:rPr lang="en-US" dirty="0" smtClean="0"/>
              <a:t> CA in Europe</a:t>
            </a:r>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72506" y="1446411"/>
            <a:ext cx="2971273" cy="48572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29500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3"/>
            <a:ext cx="11509201" cy="4737633"/>
          </a:xfrm>
        </p:spPr>
        <p:txBody>
          <a:bodyPr>
            <a:normAutofit lnSpcReduction="10000"/>
          </a:bodyPr>
          <a:lstStyle/>
          <a:p>
            <a:r>
              <a:rPr lang="en-US" dirty="0" smtClean="0"/>
              <a:t>RAs are the </a:t>
            </a:r>
            <a:r>
              <a:rPr lang="en-US" dirty="0"/>
              <a:t>eligible </a:t>
            </a:r>
            <a:r>
              <a:rPr lang="en-US" dirty="0" smtClean="0"/>
              <a:t>IdPs connected </a:t>
            </a:r>
            <a:r>
              <a:rPr lang="en-US" dirty="0"/>
              <a:t>through </a:t>
            </a:r>
            <a:r>
              <a:rPr lang="en-US" dirty="0" smtClean="0"/>
              <a:t>a </a:t>
            </a:r>
            <a:br>
              <a:rPr lang="en-US" dirty="0" smtClean="0"/>
            </a:br>
            <a:r>
              <a:rPr lang="en-US" dirty="0" smtClean="0"/>
              <a:t>Federated </a:t>
            </a:r>
            <a:r>
              <a:rPr lang="en-US" dirty="0"/>
              <a:t>Identity Management System (FIMS</a:t>
            </a:r>
            <a:r>
              <a:rPr lang="en-US" dirty="0" smtClean="0"/>
              <a:t>)</a:t>
            </a:r>
          </a:p>
          <a:p>
            <a:r>
              <a:rPr lang="en-US" dirty="0" smtClean="0"/>
              <a:t>primarily: ensemble </a:t>
            </a:r>
            <a:r>
              <a:rPr lang="en-US" dirty="0"/>
              <a:t>of </a:t>
            </a:r>
            <a:r>
              <a:rPr lang="en-US" dirty="0" smtClean="0"/>
              <a:t>IdPs in eduGAIN that </a:t>
            </a:r>
            <a:br>
              <a:rPr lang="en-US" dirty="0" smtClean="0"/>
            </a:br>
            <a:r>
              <a:rPr lang="en-US" dirty="0" smtClean="0"/>
              <a:t>meet </a:t>
            </a:r>
            <a:r>
              <a:rPr lang="en-US" dirty="0"/>
              <a:t>the policy requirements of this </a:t>
            </a:r>
            <a:r>
              <a:rPr lang="en-US" dirty="0" smtClean="0"/>
              <a:t>CA</a:t>
            </a:r>
          </a:p>
          <a:p>
            <a:r>
              <a:rPr lang="en-US" dirty="0" smtClean="0"/>
              <a:t>Eligible applicants are all affiliated to an RA</a:t>
            </a:r>
          </a:p>
          <a:p>
            <a:pPr marL="0" indent="0">
              <a:buNone/>
            </a:pPr>
            <a:r>
              <a:rPr lang="en-US" b="1" dirty="0" smtClean="0">
                <a:solidFill>
                  <a:srgbClr val="F6791C"/>
                </a:solidFill>
              </a:rPr>
              <a:t>Three eligibility models</a:t>
            </a:r>
          </a:p>
          <a:p>
            <a:pPr marL="457200" indent="-457200">
              <a:buFont typeface="+mj-lt"/>
              <a:buAutoNum type="arabicPeriod"/>
            </a:pPr>
            <a:r>
              <a:rPr lang="en-US" dirty="0" smtClean="0"/>
              <a:t>Direct relationship CA-IdP, with agreement declaration</a:t>
            </a:r>
          </a:p>
          <a:p>
            <a:pPr marL="457200" indent="-457200">
              <a:lnSpc>
                <a:spcPct val="110000"/>
              </a:lnSpc>
              <a:spcBef>
                <a:spcPts val="550"/>
              </a:spcBef>
              <a:buFont typeface="+mj-lt"/>
              <a:buAutoNum type="arabicPeriod"/>
            </a:pPr>
            <a:r>
              <a:rPr lang="en-US" dirty="0" smtClean="0"/>
              <a:t>Rest of eduGAIN:  	</a:t>
            </a:r>
            <a:r>
              <a:rPr lang="en-US" dirty="0"/>
              <a:t> </a:t>
            </a:r>
            <a:r>
              <a:rPr lang="en-US" dirty="0" smtClean="0"/>
              <a:t>– “</a:t>
            </a:r>
            <a:r>
              <a:rPr lang="en-US" b="1" dirty="0" smtClean="0"/>
              <a:t>Sirtfi</a:t>
            </a:r>
            <a:r>
              <a:rPr lang="en-US" dirty="0" smtClean="0"/>
              <a:t>” security incident response and </a:t>
            </a:r>
            <a:r>
              <a:rPr lang="en-US" dirty="0" err="1" smtClean="0"/>
              <a:t>OpSec</a:t>
            </a:r>
            <a:r>
              <a:rPr lang="en-US" dirty="0" smtClean="0"/>
              <a:t> capabilities plus</a:t>
            </a:r>
            <a:br>
              <a:rPr lang="en-US" dirty="0" smtClean="0"/>
            </a:br>
            <a:r>
              <a:rPr lang="en-US" dirty="0" smtClean="0"/>
              <a:t>		</a:t>
            </a:r>
            <a:r>
              <a:rPr lang="en-US" dirty="0"/>
              <a:t>	</a:t>
            </a:r>
            <a:r>
              <a:rPr lang="en-US" dirty="0" smtClean="0"/>
              <a:t> 	</a:t>
            </a:r>
            <a:r>
              <a:rPr lang="en-US" dirty="0"/>
              <a:t> – </a:t>
            </a:r>
            <a:r>
              <a:rPr lang="en-US" b="1" dirty="0" smtClean="0"/>
              <a:t>REFEDS “R&amp;S section 6” </a:t>
            </a:r>
            <a:r>
              <a:rPr lang="en-US" dirty="0" smtClean="0"/>
              <a:t>non-reassigned identifiers and applicant name</a:t>
            </a:r>
            <a:br>
              <a:rPr lang="en-US" dirty="0" smtClean="0"/>
            </a:br>
            <a:r>
              <a:rPr lang="en-US" dirty="0" smtClean="0"/>
              <a:t>				    are required, and tested via statement in ‘meta-data’ and </a:t>
            </a:r>
            <a:br>
              <a:rPr lang="en-US" dirty="0" smtClean="0"/>
            </a:br>
            <a:r>
              <a:rPr lang="en-US" dirty="0" smtClean="0"/>
              <a:t>				    by releasing the proper attributes</a:t>
            </a:r>
          </a:p>
          <a:p>
            <a:pPr marL="457200" indent="-457200">
              <a:lnSpc>
                <a:spcPct val="110000"/>
              </a:lnSpc>
              <a:spcBef>
                <a:spcPts val="550"/>
              </a:spcBef>
              <a:buFont typeface="+mj-lt"/>
              <a:buAutoNum type="arabicPeriod"/>
            </a:pPr>
            <a:r>
              <a:rPr lang="en-US" i="1" dirty="0"/>
              <a:t>within the Netherlands: </a:t>
            </a:r>
            <a:r>
              <a:rPr lang="en-US" i="1" dirty="0" err="1"/>
              <a:t>SURFconext</a:t>
            </a:r>
            <a:r>
              <a:rPr lang="en-US" i="1" dirty="0"/>
              <a:t> Annex IX* compliance for all </a:t>
            </a:r>
            <a:r>
              <a:rPr lang="en-US" i="1" dirty="0" err="1" smtClean="0"/>
              <a:t>IdPs</a:t>
            </a:r>
            <a:endParaRPr lang="en-US" dirty="0" smtClean="0"/>
          </a:p>
          <a:p>
            <a:pPr marL="0" indent="0">
              <a:buNone/>
            </a:pPr>
            <a:r>
              <a:rPr lang="en-US" i="1" dirty="0" smtClean="0">
                <a:solidFill>
                  <a:srgbClr val="F6791C"/>
                </a:solidFill>
              </a:rPr>
              <a:t>“IdPs </a:t>
            </a:r>
            <a:r>
              <a:rPr lang="en-US" i="1" dirty="0">
                <a:solidFill>
                  <a:srgbClr val="F6791C"/>
                </a:solidFill>
              </a:rPr>
              <a:t>within </a:t>
            </a:r>
            <a:r>
              <a:rPr lang="en-US" i="1" dirty="0" smtClean="0">
                <a:solidFill>
                  <a:srgbClr val="F6791C"/>
                </a:solidFill>
              </a:rPr>
              <a:t>eduGAIN </a:t>
            </a:r>
            <a:r>
              <a:rPr lang="en-US" i="1" dirty="0">
                <a:solidFill>
                  <a:srgbClr val="F6791C"/>
                </a:solidFill>
              </a:rPr>
              <a:t>are deemed to have entered materially into an </a:t>
            </a:r>
            <a:r>
              <a:rPr lang="en-US" i="1" dirty="0" smtClean="0">
                <a:solidFill>
                  <a:srgbClr val="F6791C"/>
                </a:solidFill>
              </a:rPr>
              <a:t>agreement with </a:t>
            </a:r>
            <a:r>
              <a:rPr lang="en-US" i="1" dirty="0">
                <a:solidFill>
                  <a:srgbClr val="F6791C"/>
                </a:solidFill>
              </a:rPr>
              <a:t>the </a:t>
            </a:r>
            <a:r>
              <a:rPr lang="en-US" i="1" dirty="0" smtClean="0">
                <a:solidFill>
                  <a:srgbClr val="F6791C"/>
                </a:solidFill>
              </a:rPr>
              <a:t>CA”</a:t>
            </a:r>
          </a:p>
        </p:txBody>
      </p:sp>
      <p:sp>
        <p:nvSpPr>
          <p:cNvPr id="3" name="Slide Number Placeholder 2"/>
          <p:cNvSpPr>
            <a:spLocks noGrp="1"/>
          </p:cNvSpPr>
          <p:nvPr>
            <p:ph type="sldNum" sz="quarter" idx="12"/>
          </p:nvPr>
        </p:nvSpPr>
        <p:spPr/>
        <p:txBody>
          <a:bodyPr/>
          <a:lstStyle/>
          <a:p>
            <a:fld id="{6F576E6A-F32A-4612-884C-86870357C6B4}" type="slidenum">
              <a:rPr lang="en-GB" smtClean="0"/>
              <a:pPr/>
              <a:t>35</a:t>
            </a:fld>
            <a:endParaRPr lang="en-GB" dirty="0"/>
          </a:p>
        </p:txBody>
      </p:sp>
      <p:sp>
        <p:nvSpPr>
          <p:cNvPr id="4" name="Title 3"/>
          <p:cNvSpPr>
            <a:spLocks noGrp="1"/>
          </p:cNvSpPr>
          <p:nvPr>
            <p:ph type="title"/>
          </p:nvPr>
        </p:nvSpPr>
        <p:spPr/>
        <p:txBody>
          <a:bodyPr/>
          <a:lstStyle/>
          <a:p>
            <a:r>
              <a:rPr lang="en-US" dirty="0" smtClean="0"/>
              <a:t>Our Registration Authorities: all qualified Federated IdPs [1.3.2]</a:t>
            </a:r>
            <a:endParaRPr lang="en-US" dirty="0"/>
          </a:p>
        </p:txBody>
      </p:sp>
      <p:pic>
        <p:nvPicPr>
          <p:cNvPr id="2054" name="Picture 6" descr="C:\Users\davidg\Desktop\Trans\g179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5366" y="1425122"/>
            <a:ext cx="4705005" cy="20922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656473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36</a:t>
            </a:fld>
            <a:endParaRPr lang="en-GB"/>
          </a:p>
        </p:txBody>
      </p:sp>
      <p:sp>
        <p:nvSpPr>
          <p:cNvPr id="6" name="Text Placeholder 5"/>
          <p:cNvSpPr>
            <a:spLocks noGrp="1"/>
          </p:cNvSpPr>
          <p:nvPr>
            <p:ph type="body" sz="quarter" idx="13"/>
          </p:nvPr>
        </p:nvSpPr>
        <p:spPr/>
        <p:txBody>
          <a:bodyPr/>
          <a:lstStyle/>
          <a:p>
            <a:endParaRPr lang="en-GB"/>
          </a:p>
        </p:txBody>
      </p:sp>
      <p:sp>
        <p:nvSpPr>
          <p:cNvPr id="5" name="Title 4"/>
          <p:cNvSpPr>
            <a:spLocks noGrp="1"/>
          </p:cNvSpPr>
          <p:nvPr>
            <p:ph type="title"/>
          </p:nvPr>
        </p:nvSpPr>
        <p:spPr/>
        <p:txBody>
          <a:bodyPr/>
          <a:lstStyle/>
          <a:p>
            <a:r>
              <a:rPr lang="en-US" dirty="0" smtClean="0"/>
              <a:t>Building </a:t>
            </a:r>
            <a:r>
              <a:rPr lang="en-US" dirty="0" err="1" smtClean="0"/>
              <a:t>RCauth</a:t>
            </a:r>
            <a:r>
              <a:rPr lang="en-US" dirty="0" smtClean="0"/>
              <a:t> - technically</a:t>
            </a:r>
            <a:endParaRPr lang="en-GB" dirty="0"/>
          </a:p>
        </p:txBody>
      </p:sp>
    </p:spTree>
    <p:extLst>
      <p:ext uri="{BB962C8B-B14F-4D97-AF65-F5344CB8AC3E}">
        <p14:creationId xmlns:p14="http://schemas.microsoft.com/office/powerpoint/2010/main" val="63489447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F</a:t>
            </a:r>
            <a:r>
              <a:rPr lang="en-US" dirty="0" smtClean="0"/>
              <a:t>ederations, with their distributed responsibility model, always face a consistency challenge</a:t>
            </a:r>
          </a:p>
          <a:p>
            <a:pPr lvl="1"/>
            <a:r>
              <a:rPr lang="en-US" dirty="0" smtClean="0"/>
              <a:t>Release of any identifier associated with a individual person (‘privacy concerns’)</a:t>
            </a:r>
          </a:p>
          <a:p>
            <a:pPr lvl="1"/>
            <a:r>
              <a:rPr lang="en-US" dirty="0" smtClean="0"/>
              <a:t>Guaranteeing non-reassignment of an identifier - has not played a major role </a:t>
            </a:r>
            <a:r>
              <a:rPr lang="en-US" i="1" dirty="0" smtClean="0"/>
              <a:t>inside</a:t>
            </a:r>
            <a:r>
              <a:rPr lang="en-US" dirty="0" smtClean="0"/>
              <a:t> any single org till now</a:t>
            </a:r>
          </a:p>
          <a:p>
            <a:pPr lvl="1"/>
            <a:r>
              <a:rPr lang="en-US" dirty="0" smtClean="0"/>
              <a:t>Agreeing on how to name the name </a:t>
            </a:r>
            <a:r>
              <a:rPr lang="en-US" dirty="0"/>
              <a:t>(attribute) </a:t>
            </a:r>
            <a:r>
              <a:rPr lang="en-US" dirty="0" smtClean="0"/>
              <a:t>of the authenticated user is different</a:t>
            </a:r>
          </a:p>
          <a:p>
            <a:pPr lvl="1"/>
            <a:r>
              <a:rPr lang="en-US" dirty="0" smtClean="0"/>
              <a:t>Ability to trace an identifier to a person – and how to find the person at all</a:t>
            </a:r>
          </a:p>
          <a:p>
            <a:pPr lvl="1"/>
            <a:endParaRPr lang="en-US" dirty="0"/>
          </a:p>
          <a:p>
            <a:r>
              <a:rPr lang="en-US" dirty="0" smtClean="0"/>
              <a:t>We have to rely on the RAs (institutions) to provide an identifier that we can use - </a:t>
            </a:r>
            <a:r>
              <a:rPr lang="en-US" b="1" dirty="0" smtClean="0"/>
              <a:t>even if </a:t>
            </a:r>
            <a:r>
              <a:rPr lang="en-US" dirty="0" smtClean="0"/>
              <a:t>the institution itself does not consider RCauth.eu </a:t>
            </a:r>
            <a:r>
              <a:rPr lang="en-US" i="1" dirty="0" smtClean="0"/>
              <a:t>on its own</a:t>
            </a:r>
            <a:r>
              <a:rPr lang="en-US" dirty="0" smtClean="0"/>
              <a:t> worthy of specific attention</a:t>
            </a:r>
          </a:p>
          <a:p>
            <a:endParaRPr lang="en-US" dirty="0"/>
          </a:p>
          <a:p>
            <a:pPr marL="0" indent="0">
              <a:buNone/>
            </a:pPr>
            <a:r>
              <a:rPr lang="en-US" dirty="0" smtClean="0"/>
              <a:t>We can leverage grander schemes and agreements</a:t>
            </a:r>
          </a:p>
          <a:p>
            <a:r>
              <a:rPr lang="en-US" dirty="0" err="1" smtClean="0"/>
              <a:t>eduPerson</a:t>
            </a:r>
            <a:r>
              <a:rPr lang="en-US" dirty="0" smtClean="0"/>
              <a:t> schema – almost all federations use this, and most require specs compliance</a:t>
            </a:r>
          </a:p>
          <a:p>
            <a:r>
              <a:rPr lang="en-US" dirty="0" smtClean="0"/>
              <a:t>REFEDS Research and Scholarship (“R&amp;S”) specification – aligns attribute release (and federation registrars check for minimal compliance</a:t>
            </a:r>
          </a:p>
          <a:p>
            <a:r>
              <a:rPr lang="en-US" dirty="0" err="1" smtClean="0"/>
              <a:t>Sirtfi</a:t>
            </a:r>
            <a:r>
              <a:rPr lang="en-US" dirty="0" smtClean="0"/>
              <a:t> – new standard to harmonize incident response and </a:t>
            </a:r>
            <a:r>
              <a:rPr lang="en-US" dirty="0" err="1" smtClean="0"/>
              <a:t>opsec</a:t>
            </a:r>
            <a:r>
              <a:rPr lang="en-US" dirty="0" smtClean="0"/>
              <a:t> capabilities and processes</a:t>
            </a: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37</a:t>
            </a:fld>
            <a:endParaRPr lang="en-GB"/>
          </a:p>
        </p:txBody>
      </p:sp>
      <p:sp>
        <p:nvSpPr>
          <p:cNvPr id="4" name="Title 3"/>
          <p:cNvSpPr>
            <a:spLocks noGrp="1"/>
          </p:cNvSpPr>
          <p:nvPr>
            <p:ph type="title"/>
          </p:nvPr>
        </p:nvSpPr>
        <p:spPr/>
        <p:txBody>
          <a:bodyPr/>
          <a:lstStyle/>
          <a:p>
            <a:r>
              <a:rPr lang="en-US" dirty="0" smtClean="0"/>
              <a:t>Name uniqueness [3.1]</a:t>
            </a:r>
            <a:endParaRPr lang="en-US" dirty="0"/>
          </a:p>
        </p:txBody>
      </p:sp>
    </p:spTree>
    <p:extLst>
      <p:ext uri="{BB962C8B-B14F-4D97-AF65-F5344CB8AC3E}">
        <p14:creationId xmlns:p14="http://schemas.microsoft.com/office/powerpoint/2010/main" val="16073538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lgn="ctr">
              <a:buNone/>
            </a:pPr>
            <a:r>
              <a:rPr lang="en-US" b="1" dirty="0" smtClean="0"/>
              <a:t>/DC=</a:t>
            </a:r>
            <a:r>
              <a:rPr lang="en-US" b="1" dirty="0" err="1" smtClean="0"/>
              <a:t>eu</a:t>
            </a:r>
            <a:r>
              <a:rPr lang="en-US" b="1" dirty="0" smtClean="0"/>
              <a:t>/DC=</a:t>
            </a:r>
            <a:r>
              <a:rPr lang="en-US" b="1" dirty="0" err="1" smtClean="0"/>
              <a:t>rcauth</a:t>
            </a:r>
            <a:r>
              <a:rPr lang="en-US" b="1" dirty="0" smtClean="0"/>
              <a:t>/DC=</a:t>
            </a:r>
            <a:r>
              <a:rPr lang="en-US" b="1" dirty="0" err="1" smtClean="0"/>
              <a:t>rcauth</a:t>
            </a:r>
            <a:r>
              <a:rPr lang="en-US" b="1" dirty="0" smtClean="0"/>
              <a:t>-clients/O=</a:t>
            </a:r>
            <a:r>
              <a:rPr lang="en-US" b="1" i="1" dirty="0" err="1" smtClean="0">
                <a:solidFill>
                  <a:srgbClr val="F6791C"/>
                </a:solidFill>
              </a:rPr>
              <a:t>orgdisplayname</a:t>
            </a:r>
            <a:r>
              <a:rPr lang="en-US" b="1" dirty="0" smtClean="0"/>
              <a:t>/CN=</a:t>
            </a:r>
            <a:r>
              <a:rPr lang="en-US" b="1" i="1" dirty="0" err="1" smtClean="0">
                <a:solidFill>
                  <a:srgbClr val="F6791C"/>
                </a:solidFill>
              </a:rPr>
              <a:t>commonName</a:t>
            </a:r>
            <a:endParaRPr lang="en-US" b="1" dirty="0" smtClean="0">
              <a:solidFill>
                <a:srgbClr val="F6791C"/>
              </a:solidFill>
            </a:endParaRPr>
          </a:p>
          <a:p>
            <a:endParaRPr lang="en-US" dirty="0" smtClean="0"/>
          </a:p>
          <a:p>
            <a:r>
              <a:rPr lang="en-US" dirty="0" smtClean="0"/>
              <a:t>All the uniqueness will be in the </a:t>
            </a:r>
            <a:r>
              <a:rPr lang="en-US" dirty="0" err="1" smtClean="0"/>
              <a:t>commonName</a:t>
            </a:r>
            <a:r>
              <a:rPr lang="en-US" dirty="0" smtClean="0"/>
              <a:t> – that will “contain </a:t>
            </a:r>
            <a:r>
              <a:rPr lang="en-US" dirty="0"/>
              <a:t>sufficient </a:t>
            </a:r>
            <a:r>
              <a:rPr lang="en-US" dirty="0" smtClean="0"/>
              <a:t>information such that </a:t>
            </a:r>
            <a:r>
              <a:rPr lang="en-US" dirty="0"/>
              <a:t>an </a:t>
            </a:r>
            <a:r>
              <a:rPr lang="en-US" dirty="0" smtClean="0"/>
              <a:t>enquiry via </a:t>
            </a:r>
            <a:r>
              <a:rPr lang="en-US" dirty="0"/>
              <a:t>the </a:t>
            </a:r>
            <a:r>
              <a:rPr lang="en-US" dirty="0" smtClean="0"/>
              <a:t>issuer allows </a:t>
            </a:r>
            <a:r>
              <a:rPr lang="en-US" dirty="0"/>
              <a:t>unique identification of </a:t>
            </a:r>
            <a:r>
              <a:rPr lang="en-US" dirty="0" smtClean="0"/>
              <a:t>the vetted entity”</a:t>
            </a:r>
          </a:p>
          <a:p>
            <a:endParaRPr lang="en-US" dirty="0" smtClean="0"/>
          </a:p>
          <a:p>
            <a:r>
              <a:rPr lang="en-US" dirty="0" smtClean="0"/>
              <a:t>The </a:t>
            </a:r>
            <a:r>
              <a:rPr lang="en-US" dirty="0" err="1" smtClean="0"/>
              <a:t>orgdisplayname</a:t>
            </a:r>
            <a:r>
              <a:rPr lang="en-US" dirty="0" smtClean="0"/>
              <a:t> is used to “</a:t>
            </a:r>
            <a:r>
              <a:rPr lang="en-US" dirty="0"/>
              <a:t>identify the identity management system via which the identity of this person was </a:t>
            </a:r>
            <a:r>
              <a:rPr lang="en-US" dirty="0" smtClean="0"/>
              <a:t>vetted” [IOTA 3.2]</a:t>
            </a:r>
          </a:p>
          <a:p>
            <a:endParaRPr lang="en-US" dirty="0"/>
          </a:p>
          <a:p>
            <a:pPr marL="0" indent="0" algn="ctr">
              <a:buNone/>
            </a:pPr>
            <a:r>
              <a:rPr lang="en-US" i="1" dirty="0" smtClean="0"/>
              <a:t>So if – over time – the </a:t>
            </a:r>
            <a:r>
              <a:rPr lang="en-US" i="1" dirty="0" err="1" smtClean="0"/>
              <a:t>orgdisplayname</a:t>
            </a:r>
            <a:r>
              <a:rPr lang="en-US" i="1" dirty="0" smtClean="0"/>
              <a:t> may conflict, be re-used, or is ambiguous, we don’t need it: we will use the </a:t>
            </a:r>
            <a:r>
              <a:rPr lang="en-US" i="1" dirty="0" err="1" smtClean="0"/>
              <a:t>commonName</a:t>
            </a:r>
            <a:r>
              <a:rPr lang="en-US" i="1" dirty="0" smtClean="0"/>
              <a:t> to trace and ensure non-reassignment!</a:t>
            </a:r>
          </a:p>
          <a:p>
            <a:pPr marL="0" indent="0">
              <a:buNone/>
            </a:pPr>
            <a:endParaRPr lang="en-US" dirty="0" smtClean="0"/>
          </a:p>
        </p:txBody>
      </p:sp>
      <p:sp>
        <p:nvSpPr>
          <p:cNvPr id="3" name="Slide Number Placeholder 2"/>
          <p:cNvSpPr>
            <a:spLocks noGrp="1"/>
          </p:cNvSpPr>
          <p:nvPr>
            <p:ph type="sldNum" sz="quarter" idx="12"/>
          </p:nvPr>
        </p:nvSpPr>
        <p:spPr/>
        <p:txBody>
          <a:bodyPr/>
          <a:lstStyle/>
          <a:p>
            <a:fld id="{6F576E6A-F32A-4612-884C-86870357C6B4}" type="slidenum">
              <a:rPr lang="en-GB" smtClean="0"/>
              <a:pPr/>
              <a:t>38</a:t>
            </a:fld>
            <a:endParaRPr lang="en-GB"/>
          </a:p>
        </p:txBody>
      </p:sp>
      <p:sp>
        <p:nvSpPr>
          <p:cNvPr id="4" name="Title 3"/>
          <p:cNvSpPr>
            <a:spLocks noGrp="1"/>
          </p:cNvSpPr>
          <p:nvPr>
            <p:ph type="title"/>
          </p:nvPr>
        </p:nvSpPr>
        <p:spPr/>
        <p:txBody>
          <a:bodyPr/>
          <a:lstStyle/>
          <a:p>
            <a:r>
              <a:rPr lang="en-US" dirty="0" smtClean="0"/>
              <a:t>Constructing a non-reassigned </a:t>
            </a:r>
            <a:r>
              <a:rPr lang="en-US" dirty="0" err="1" smtClean="0"/>
              <a:t>subjectName</a:t>
            </a:r>
            <a:endParaRPr lang="en-US" dirty="0"/>
          </a:p>
        </p:txBody>
      </p:sp>
    </p:spTree>
    <p:extLst>
      <p:ext uri="{BB962C8B-B14F-4D97-AF65-F5344CB8AC3E}">
        <p14:creationId xmlns:p14="http://schemas.microsoft.com/office/powerpoint/2010/main" val="42718519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solidFill>
                  <a:srgbClr val="ED7D31"/>
                </a:solidFill>
              </a:rPr>
              <a:t>Requirements</a:t>
            </a:r>
          </a:p>
          <a:p>
            <a:r>
              <a:rPr lang="en-US" dirty="0" smtClean="0"/>
              <a:t>Contain a representation of the real name of the applicant as asserted by the IdP</a:t>
            </a:r>
            <a:br>
              <a:rPr lang="en-US" dirty="0" smtClean="0"/>
            </a:br>
            <a:r>
              <a:rPr lang="en-US" i="1" dirty="0" smtClean="0"/>
              <a:t>the opaque option is not very friendly to downstream services</a:t>
            </a:r>
            <a:endParaRPr lang="en-US" dirty="0" smtClean="0"/>
          </a:p>
          <a:p>
            <a:r>
              <a:rPr lang="en-US" dirty="0" smtClean="0"/>
              <a:t>Must be unique</a:t>
            </a:r>
            <a:r>
              <a:rPr lang="en-US" dirty="0"/>
              <a:t> </a:t>
            </a:r>
            <a:r>
              <a:rPr lang="en-US" dirty="0" smtClean="0"/>
              <a:t>and non-reassigned</a:t>
            </a:r>
          </a:p>
          <a:p>
            <a:r>
              <a:rPr lang="en-US" dirty="0" smtClean="0"/>
              <a:t>Allow – via the issuer – unique </a:t>
            </a:r>
            <a:r>
              <a:rPr lang="en-US" dirty="0"/>
              <a:t>identification of </a:t>
            </a:r>
            <a:r>
              <a:rPr lang="en-US" dirty="0" smtClean="0"/>
              <a:t>the entity </a:t>
            </a:r>
            <a:r>
              <a:rPr lang="en-US" dirty="0"/>
              <a:t>in the </a:t>
            </a:r>
            <a:r>
              <a:rPr lang="en-US" dirty="0" smtClean="0"/>
              <a:t>stated IdP</a:t>
            </a:r>
          </a:p>
          <a:p>
            <a:pPr marL="0" indent="0">
              <a:buNone/>
            </a:pPr>
            <a:endParaRPr lang="en-US" dirty="0">
              <a:solidFill>
                <a:srgbClr val="ED7D31"/>
              </a:solidFill>
            </a:endParaRPr>
          </a:p>
          <a:p>
            <a:pPr marL="0" indent="0">
              <a:buNone/>
            </a:pPr>
            <a:r>
              <a:rPr lang="en-US" dirty="0" smtClean="0">
                <a:solidFill>
                  <a:srgbClr val="ED7D31"/>
                </a:solidFill>
              </a:rPr>
              <a:t>So we construct it out of </a:t>
            </a:r>
            <a:r>
              <a:rPr lang="en-US" dirty="0" smtClean="0">
                <a:solidFill>
                  <a:srgbClr val="ED7D31"/>
                </a:solidFill>
              </a:rPr>
              <a:t>2, but sometimes even 3, </a:t>
            </a:r>
            <a:r>
              <a:rPr lang="en-US" dirty="0" smtClean="0">
                <a:solidFill>
                  <a:srgbClr val="ED7D31"/>
                </a:solidFill>
              </a:rPr>
              <a:t>elements</a:t>
            </a:r>
          </a:p>
          <a:p>
            <a:pPr marL="457200" indent="-457200">
              <a:buFont typeface="+mj-lt"/>
              <a:buAutoNum type="arabicPeriod"/>
            </a:pPr>
            <a:r>
              <a:rPr lang="en-US" dirty="0" smtClean="0"/>
              <a:t>Readable name of the applicant (max. 40 characters)</a:t>
            </a:r>
          </a:p>
          <a:p>
            <a:pPr marL="457200" indent="-457200">
              <a:buFont typeface="+mj-lt"/>
              <a:buAutoNum type="arabicPeriod"/>
            </a:pPr>
            <a:r>
              <a:rPr lang="en-US" b="1" dirty="0" smtClean="0"/>
              <a:t>Unique </a:t>
            </a:r>
            <a:r>
              <a:rPr lang="en-US" b="1" dirty="0"/>
              <a:t>Shortened </a:t>
            </a:r>
            <a:r>
              <a:rPr lang="en-US" b="1" dirty="0" smtClean="0"/>
              <a:t>Representation </a:t>
            </a:r>
            <a:r>
              <a:rPr lang="en-US" dirty="0" smtClean="0"/>
              <a:t>of the identifier provided by the IdP (16 characters)</a:t>
            </a:r>
          </a:p>
          <a:p>
            <a:pPr marL="457200" indent="-457200">
              <a:buFont typeface="+mj-lt"/>
              <a:buAutoNum type="arabicPeriod"/>
            </a:pPr>
            <a:r>
              <a:rPr lang="en-US" i="1" dirty="0" smtClean="0"/>
              <a:t>Optional: </a:t>
            </a:r>
            <a:r>
              <a:rPr lang="en-US" dirty="0" smtClean="0"/>
              <a:t>ensured-uniqueness sequence number (max. 3 digits)</a:t>
            </a:r>
          </a:p>
          <a:p>
            <a:pPr marL="457200" indent="-457200">
              <a:buFont typeface="+mj-lt"/>
              <a:buAutoNum type="arabicPeriod"/>
            </a:pP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39</a:t>
            </a:fld>
            <a:endParaRPr lang="en-GB"/>
          </a:p>
        </p:txBody>
      </p:sp>
      <p:sp>
        <p:nvSpPr>
          <p:cNvPr id="4" name="Title 3"/>
          <p:cNvSpPr>
            <a:spLocks noGrp="1"/>
          </p:cNvSpPr>
          <p:nvPr>
            <p:ph type="title"/>
          </p:nvPr>
        </p:nvSpPr>
        <p:spPr/>
        <p:txBody>
          <a:bodyPr/>
          <a:lstStyle/>
          <a:p>
            <a:r>
              <a:rPr lang="en-US" dirty="0" err="1" smtClean="0"/>
              <a:t>CommonName</a:t>
            </a:r>
            <a:r>
              <a:rPr lang="en-US" dirty="0" smtClean="0"/>
              <a:t> – the big challenge</a:t>
            </a:r>
            <a:endParaRPr lang="en-US" dirty="0"/>
          </a:p>
        </p:txBody>
      </p:sp>
    </p:spTree>
    <p:extLst>
      <p:ext uri="{BB962C8B-B14F-4D97-AF65-F5344CB8AC3E}">
        <p14:creationId xmlns:p14="http://schemas.microsoft.com/office/powerpoint/2010/main" val="13019336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4</a:t>
            </a:fld>
            <a:endParaRPr lang="en-GB"/>
          </a:p>
        </p:txBody>
      </p:sp>
      <p:sp>
        <p:nvSpPr>
          <p:cNvPr id="7" name="Rounded Rectangle 6"/>
          <p:cNvSpPr/>
          <p:nvPr/>
        </p:nvSpPr>
        <p:spPr>
          <a:xfrm>
            <a:off x="9952623" y="4029873"/>
            <a:ext cx="1788713"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Credential</a:t>
            </a:r>
          </a:p>
          <a:p>
            <a:pPr algn="ctr" eaLnBrk="0" hangingPunct="0">
              <a:defRPr/>
            </a:pPr>
            <a:r>
              <a:rPr lang="en-US" sz="2200" dirty="0" smtClean="0">
                <a:solidFill>
                  <a:schemeClr val="bg1"/>
                </a:solidFill>
                <a:latin typeface="Gill Sans Light"/>
                <a:cs typeface="Gill Sans Light"/>
              </a:rPr>
              <a:t>translation</a:t>
            </a:r>
            <a:endParaRPr lang="en-US" sz="2200" dirty="0">
              <a:solidFill>
                <a:schemeClr val="bg1"/>
              </a:solidFill>
              <a:latin typeface="Gill Sans Light"/>
              <a:cs typeface="Gill Sans Light"/>
            </a:endParaRPr>
          </a:p>
        </p:txBody>
      </p:sp>
      <p:sp>
        <p:nvSpPr>
          <p:cNvPr id="8" name="Rounded Rectangle 7"/>
          <p:cNvSpPr/>
          <p:nvPr/>
        </p:nvSpPr>
        <p:spPr>
          <a:xfrm>
            <a:off x="7871071" y="1713518"/>
            <a:ext cx="1886539"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Homeless</a:t>
            </a:r>
          </a:p>
          <a:p>
            <a:pPr algn="ctr" eaLnBrk="0" hangingPunct="0">
              <a:defRPr/>
            </a:pPr>
            <a:r>
              <a:rPr lang="en-US" sz="2200" dirty="0">
                <a:solidFill>
                  <a:schemeClr val="bg1"/>
                </a:solidFill>
                <a:latin typeface="Gill Sans Light"/>
                <a:cs typeface="Gill Sans Light"/>
              </a:rPr>
              <a:t> users</a:t>
            </a:r>
          </a:p>
        </p:txBody>
      </p:sp>
      <p:sp>
        <p:nvSpPr>
          <p:cNvPr id="9" name="Rounded Rectangle 8"/>
          <p:cNvSpPr/>
          <p:nvPr/>
        </p:nvSpPr>
        <p:spPr>
          <a:xfrm>
            <a:off x="9952624" y="2880072"/>
            <a:ext cx="1799984" cy="783193"/>
          </a:xfrm>
          <a:prstGeom prst="roundRect">
            <a:avLst/>
          </a:prstGeom>
          <a:solidFill>
            <a:schemeClr val="accent1">
              <a:lumMod val="50000"/>
            </a:schemeClr>
          </a:solidFill>
        </p:spPr>
        <p:txBody>
          <a:bodyPr wrap="square">
            <a:spAutoFit/>
          </a:bodyPr>
          <a:lstStyle/>
          <a:p>
            <a:pPr algn="ctr" eaLnBrk="0" hangingPunct="0">
              <a:defRPr/>
            </a:pPr>
            <a:r>
              <a:rPr lang="en-US" sz="2000" dirty="0" smtClean="0">
                <a:solidFill>
                  <a:schemeClr val="bg1"/>
                </a:solidFill>
                <a:latin typeface="Gill Sans Light"/>
                <a:cs typeface="Gill Sans Light"/>
              </a:rPr>
              <a:t>Community</a:t>
            </a:r>
          </a:p>
          <a:p>
            <a:pPr algn="ctr" eaLnBrk="0" hangingPunct="0">
              <a:defRPr/>
            </a:pPr>
            <a:r>
              <a:rPr lang="en-US" sz="2000" dirty="0" smtClean="0">
                <a:solidFill>
                  <a:schemeClr val="bg1"/>
                </a:solidFill>
                <a:latin typeface="Gill Sans Light"/>
                <a:cs typeface="Gill Sans Light"/>
              </a:rPr>
              <a:t>based </a:t>
            </a:r>
            <a:r>
              <a:rPr lang="en-US" sz="2000" dirty="0" err="1" smtClean="0">
                <a:solidFill>
                  <a:schemeClr val="bg1"/>
                </a:solidFill>
                <a:latin typeface="Gill Sans Light"/>
                <a:cs typeface="Gill Sans Light"/>
              </a:rPr>
              <a:t>AuthZ</a:t>
            </a:r>
            <a:endParaRPr lang="en-US" sz="2000" dirty="0" smtClean="0">
              <a:solidFill>
                <a:schemeClr val="bg1"/>
              </a:solidFill>
              <a:latin typeface="Gill Sans Light"/>
              <a:cs typeface="Gill Sans Light"/>
            </a:endParaRPr>
          </a:p>
        </p:txBody>
      </p:sp>
      <p:sp>
        <p:nvSpPr>
          <p:cNvPr id="10" name="Rounded Rectangle 9"/>
          <p:cNvSpPr/>
          <p:nvPr/>
        </p:nvSpPr>
        <p:spPr>
          <a:xfrm>
            <a:off x="7846083" y="4041015"/>
            <a:ext cx="1917603"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SP</a:t>
            </a:r>
          </a:p>
          <a:p>
            <a:pPr algn="ctr" eaLnBrk="0" hangingPunct="0">
              <a:defRPr/>
            </a:pPr>
            <a:r>
              <a:rPr lang="en-US" sz="2200" dirty="0" smtClean="0">
                <a:solidFill>
                  <a:schemeClr val="bg1"/>
                </a:solidFill>
                <a:latin typeface="Gill Sans Light"/>
                <a:cs typeface="Gill Sans Light"/>
              </a:rPr>
              <a:t>friendliness</a:t>
            </a:r>
            <a:endParaRPr lang="en-US" sz="2200" dirty="0">
              <a:solidFill>
                <a:schemeClr val="bg1"/>
              </a:solidFill>
              <a:latin typeface="Gill Sans Light"/>
              <a:cs typeface="Gill Sans Light"/>
            </a:endParaRPr>
          </a:p>
        </p:txBody>
      </p:sp>
      <p:sp>
        <p:nvSpPr>
          <p:cNvPr id="11" name="Rounded Rectangle 10"/>
          <p:cNvSpPr/>
          <p:nvPr/>
        </p:nvSpPr>
        <p:spPr>
          <a:xfrm>
            <a:off x="9952623" y="1713518"/>
            <a:ext cx="1799984"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User</a:t>
            </a:r>
          </a:p>
          <a:p>
            <a:pPr algn="ctr" eaLnBrk="0" hangingPunct="0">
              <a:defRPr/>
            </a:pPr>
            <a:r>
              <a:rPr lang="en-US" sz="2200" dirty="0">
                <a:solidFill>
                  <a:schemeClr val="bg1"/>
                </a:solidFill>
                <a:latin typeface="Gill Sans Light"/>
                <a:cs typeface="Gill Sans Light"/>
              </a:rPr>
              <a:t> friendliness</a:t>
            </a:r>
          </a:p>
        </p:txBody>
      </p:sp>
      <p:sp>
        <p:nvSpPr>
          <p:cNvPr id="12" name="Rounded Rectangle 11"/>
          <p:cNvSpPr/>
          <p:nvPr/>
        </p:nvSpPr>
        <p:spPr>
          <a:xfrm>
            <a:off x="9952623" y="5199454"/>
            <a:ext cx="1807077"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Engaging</a:t>
            </a:r>
          </a:p>
          <a:p>
            <a:pPr algn="ctr" eaLnBrk="0" hangingPunct="0">
              <a:defRPr/>
            </a:pPr>
            <a:r>
              <a:rPr lang="en-US" sz="2200" dirty="0" smtClean="0">
                <a:solidFill>
                  <a:schemeClr val="bg1"/>
                </a:solidFill>
                <a:latin typeface="Gill Sans Light"/>
                <a:cs typeface="Gill Sans Light"/>
              </a:rPr>
              <a:t>SPs</a:t>
            </a:r>
            <a:endParaRPr lang="en-US" sz="2200" dirty="0">
              <a:solidFill>
                <a:schemeClr val="bg1"/>
              </a:solidFill>
              <a:latin typeface="Gill Sans Light"/>
              <a:cs typeface="Gill Sans Light"/>
            </a:endParaRPr>
          </a:p>
        </p:txBody>
      </p:sp>
      <p:sp>
        <p:nvSpPr>
          <p:cNvPr id="13" name="Rounded Rectangle 12"/>
          <p:cNvSpPr/>
          <p:nvPr/>
        </p:nvSpPr>
        <p:spPr>
          <a:xfrm>
            <a:off x="7841211" y="2880072"/>
            <a:ext cx="1910535" cy="851297"/>
          </a:xfrm>
          <a:prstGeom prst="roundRect">
            <a:avLst/>
          </a:prstGeom>
          <a:solidFill>
            <a:schemeClr val="accent1">
              <a:lumMod val="50000"/>
            </a:schemeClr>
          </a:solidFill>
        </p:spPr>
        <p:txBody>
          <a:bodyPr wrap="square">
            <a:spAutoFit/>
          </a:bodyPr>
          <a:lstStyle/>
          <a:p>
            <a:pPr algn="ctr" eaLnBrk="0" hangingPunct="0">
              <a:defRPr/>
            </a:pPr>
            <a:r>
              <a:rPr lang="en-US" sz="2200" dirty="0" smtClean="0">
                <a:solidFill>
                  <a:schemeClr val="bg1"/>
                </a:solidFill>
                <a:latin typeface="Gill Sans Light"/>
                <a:cs typeface="Gill Sans Light"/>
              </a:rPr>
              <a:t>PII Data Protection</a:t>
            </a:r>
            <a:endParaRPr lang="en-US" sz="2200" dirty="0">
              <a:solidFill>
                <a:schemeClr val="bg1"/>
              </a:solidFill>
              <a:latin typeface="Gill Sans Light"/>
              <a:cs typeface="Gill Sans Light"/>
            </a:endParaRPr>
          </a:p>
        </p:txBody>
      </p:sp>
      <p:sp>
        <p:nvSpPr>
          <p:cNvPr id="14" name="Rounded Rectangle 13"/>
          <p:cNvSpPr/>
          <p:nvPr/>
        </p:nvSpPr>
        <p:spPr>
          <a:xfrm>
            <a:off x="7867177" y="5217045"/>
            <a:ext cx="1917604" cy="851297"/>
          </a:xfrm>
          <a:prstGeom prst="roundRect">
            <a:avLst/>
          </a:prstGeom>
          <a:solidFill>
            <a:schemeClr val="accent1">
              <a:lumMod val="50000"/>
            </a:schemeClr>
          </a:solidFill>
        </p:spPr>
        <p:txBody>
          <a:bodyPr wrap="square">
            <a:spAutoFit/>
          </a:bodyPr>
          <a:lstStyle/>
          <a:p>
            <a:pPr algn="ctr" eaLnBrk="0" hangingPunct="0">
              <a:defRPr/>
            </a:pPr>
            <a:r>
              <a:rPr lang="en-US" sz="2200" dirty="0">
                <a:solidFill>
                  <a:schemeClr val="bg1"/>
                </a:solidFill>
                <a:latin typeface="Gill Sans Light"/>
                <a:cs typeface="Gill Sans Light"/>
              </a:rPr>
              <a:t>Bridging Communities</a:t>
            </a:r>
          </a:p>
        </p:txBody>
      </p:sp>
      <p:sp>
        <p:nvSpPr>
          <p:cNvPr id="2" name="TextBox 1"/>
          <p:cNvSpPr txBox="1"/>
          <p:nvPr/>
        </p:nvSpPr>
        <p:spPr>
          <a:xfrm>
            <a:off x="436943" y="1345557"/>
            <a:ext cx="5597751" cy="707886"/>
          </a:xfrm>
          <a:prstGeom prst="rect">
            <a:avLst/>
          </a:prstGeom>
          <a:noFill/>
        </p:spPr>
        <p:txBody>
          <a:bodyPr wrap="none" rtlCol="0">
            <a:spAutoFit/>
          </a:bodyPr>
          <a:lstStyle/>
          <a:p>
            <a:r>
              <a:rPr lang="is-IS" sz="2000" b="1" dirty="0"/>
              <a:t>Communities / e-infrastructures surveyed in </a:t>
            </a:r>
            <a:r>
              <a:rPr lang="is-IS" sz="2000" b="1" dirty="0" smtClean="0"/>
              <a:t>AARC</a:t>
            </a:r>
            <a:endParaRPr lang="is-IS" sz="2000" b="1" dirty="0"/>
          </a:p>
          <a:p>
            <a:endParaRPr lang="is-IS" sz="2000" dirty="0"/>
          </a:p>
        </p:txBody>
      </p:sp>
      <p:grpSp>
        <p:nvGrpSpPr>
          <p:cNvPr id="30" name="Group 29"/>
          <p:cNvGrpSpPr/>
          <p:nvPr/>
        </p:nvGrpSpPr>
        <p:grpSpPr>
          <a:xfrm>
            <a:off x="711170" y="2150303"/>
            <a:ext cx="5161091" cy="3049757"/>
            <a:chOff x="262045" y="2397074"/>
            <a:chExt cx="5161091" cy="3049757"/>
          </a:xfrm>
        </p:grpSpPr>
        <p:pic>
          <p:nvPicPr>
            <p:cNvPr id="1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06570" y="3471811"/>
              <a:ext cx="1125537" cy="38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967145" y="2397074"/>
              <a:ext cx="811212"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443648" y="3951840"/>
              <a:ext cx="979488"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77970" y="2793949"/>
              <a:ext cx="79057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1571732" y="2928886"/>
              <a:ext cx="9350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9"/>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160945" y="2927299"/>
              <a:ext cx="1085850"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0"/>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2723462" y="4086967"/>
              <a:ext cx="1433512"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11"/>
            <p:cNvPicPr>
              <a:picLocks noChangeAspect="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2422632" y="3457524"/>
              <a:ext cx="1181100" cy="39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2"/>
            <p:cNvPicPr>
              <a:picLocks noChangeAspect="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262045" y="3921074"/>
              <a:ext cx="1200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4704177" y="4730074"/>
              <a:ext cx="606425"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4"/>
            <p:cNvPicPr>
              <a:picLocks noChangeAspect="1"/>
            </p:cNvPicPr>
            <p:nvPr/>
          </p:nvPicPr>
          <p:blipFill>
            <a:blip r:embed="rId13">
              <a:extLst>
                <a:ext uri="{28A0092B-C50C-407E-A947-70E740481C1C}">
                  <a14:useLocalDpi xmlns:a14="http://schemas.microsoft.com/office/drawing/2010/main"/>
                </a:ext>
              </a:extLst>
            </a:blip>
            <a:srcRect/>
            <a:stretch>
              <a:fillRect/>
            </a:stretch>
          </p:blipFill>
          <p:spPr bwMode="auto">
            <a:xfrm>
              <a:off x="2288554" y="4702293"/>
              <a:ext cx="673100" cy="74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930383" y="4915018"/>
              <a:ext cx="763587" cy="465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6"/>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367157" y="4843581"/>
              <a:ext cx="11223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17"/>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1693970" y="3973461"/>
              <a:ext cx="550862" cy="56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9" name="Right Brace 28"/>
          <p:cNvSpPr/>
          <p:nvPr/>
        </p:nvSpPr>
        <p:spPr>
          <a:xfrm>
            <a:off x="6295553" y="2471595"/>
            <a:ext cx="360099" cy="2867022"/>
          </a:xfrm>
          <a:prstGeom prst="rightBrace">
            <a:avLst/>
          </a:prstGeom>
          <a:ln w="76200">
            <a:solidFill>
              <a:srgbClr val="00206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itle 5"/>
          <p:cNvSpPr>
            <a:spLocks noGrp="1"/>
          </p:cNvSpPr>
          <p:nvPr>
            <p:ph type="title"/>
          </p:nvPr>
        </p:nvSpPr>
        <p:spPr/>
        <p:txBody>
          <a:bodyPr/>
          <a:lstStyle/>
          <a:p>
            <a:r>
              <a:rPr lang="en-US" dirty="0"/>
              <a:t>Identified common challenges</a:t>
            </a:r>
          </a:p>
        </p:txBody>
      </p:sp>
      <p:pic>
        <p:nvPicPr>
          <p:cNvPr id="31" name="Picture 30"/>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1955167" y="5208012"/>
            <a:ext cx="939705" cy="501954"/>
          </a:xfrm>
          <a:prstGeom prst="rect">
            <a:avLst/>
          </a:prstGeom>
        </p:spPr>
      </p:pic>
      <p:pic>
        <p:nvPicPr>
          <p:cNvPr id="32" name="Picture 31"/>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492086" y="4596810"/>
            <a:ext cx="765601" cy="536575"/>
          </a:xfrm>
          <a:prstGeom prst="rect">
            <a:avLst/>
          </a:prstGeom>
        </p:spPr>
      </p:pic>
      <p:pic>
        <p:nvPicPr>
          <p:cNvPr id="33" name="Picture 32"/>
          <p:cNvPicPr>
            <a:picLocks noChangeAspect="1"/>
          </p:cNvPicPr>
          <p:nvPr/>
        </p:nvPicPr>
        <p:blipFill>
          <a:blip r:embed="rId19"/>
          <a:stretch>
            <a:fillRect/>
          </a:stretch>
        </p:blipFill>
        <p:spPr>
          <a:xfrm>
            <a:off x="4150310" y="3139067"/>
            <a:ext cx="990419" cy="651391"/>
          </a:xfrm>
          <a:prstGeom prst="rect">
            <a:avLst/>
          </a:prstGeom>
        </p:spPr>
      </p:pic>
      <p:pic>
        <p:nvPicPr>
          <p:cNvPr id="34" name="Picture 33"/>
          <p:cNvPicPr>
            <a:picLocks noChangeAspect="1"/>
          </p:cNvPicPr>
          <p:nvPr/>
        </p:nvPicPr>
        <p:blipFill>
          <a:blip r:embed="rId20" cstate="screen">
            <a:extLst>
              <a:ext uri="{28A0092B-C50C-407E-A947-70E740481C1C}">
                <a14:useLocalDpi xmlns:a14="http://schemas.microsoft.com/office/drawing/2010/main"/>
              </a:ext>
            </a:extLst>
          </a:blip>
          <a:stretch>
            <a:fillRect/>
          </a:stretch>
        </p:blipFill>
        <p:spPr>
          <a:xfrm>
            <a:off x="217411" y="2881941"/>
            <a:ext cx="1263681" cy="784235"/>
          </a:xfrm>
          <a:prstGeom prst="rect">
            <a:avLst/>
          </a:prstGeom>
        </p:spPr>
      </p:pic>
      <p:pic>
        <p:nvPicPr>
          <p:cNvPr id="35" name="Picture 34"/>
          <p:cNvPicPr>
            <a:picLocks noChangeAspect="1"/>
          </p:cNvPicPr>
          <p:nvPr/>
        </p:nvPicPr>
        <p:blipFill>
          <a:blip r:embed="rId21"/>
          <a:stretch>
            <a:fillRect/>
          </a:stretch>
        </p:blipFill>
        <p:spPr>
          <a:xfrm>
            <a:off x="2276387" y="1854433"/>
            <a:ext cx="853239" cy="639930"/>
          </a:xfrm>
          <a:prstGeom prst="rect">
            <a:avLst/>
          </a:prstGeom>
        </p:spPr>
      </p:pic>
      <p:pic>
        <p:nvPicPr>
          <p:cNvPr id="36" name="Picture 35"/>
          <p:cNvPicPr>
            <a:picLocks noChangeAspect="1"/>
          </p:cNvPicPr>
          <p:nvPr/>
        </p:nvPicPr>
        <p:blipFill>
          <a:blip r:embed="rId22" cstate="screen">
            <a:extLst>
              <a:ext uri="{28A0092B-C50C-407E-A947-70E740481C1C}">
                <a14:useLocalDpi xmlns:a14="http://schemas.microsoft.com/office/drawing/2010/main"/>
              </a:ext>
            </a:extLst>
          </a:blip>
          <a:stretch>
            <a:fillRect/>
          </a:stretch>
        </p:blipFill>
        <p:spPr>
          <a:xfrm>
            <a:off x="4429649" y="1833137"/>
            <a:ext cx="1143579" cy="571790"/>
          </a:xfrm>
          <a:prstGeom prst="rect">
            <a:avLst/>
          </a:prstGeom>
        </p:spPr>
      </p:pic>
      <p:pic>
        <p:nvPicPr>
          <p:cNvPr id="37" name="Picture 36"/>
          <p:cNvPicPr>
            <a:picLocks noChangeAspect="1"/>
          </p:cNvPicPr>
          <p:nvPr/>
        </p:nvPicPr>
        <p:blipFill rotWithShape="1">
          <a:blip r:embed="rId23" cstate="screen">
            <a:extLst>
              <a:ext uri="{28A0092B-C50C-407E-A947-70E740481C1C}">
                <a14:useLocalDpi xmlns:a14="http://schemas.microsoft.com/office/drawing/2010/main"/>
              </a:ext>
            </a:extLst>
          </a:blip>
          <a:srcRect/>
          <a:stretch/>
        </p:blipFill>
        <p:spPr>
          <a:xfrm>
            <a:off x="5653324" y="3070179"/>
            <a:ext cx="684826" cy="608736"/>
          </a:xfrm>
          <a:prstGeom prst="rect">
            <a:avLst/>
          </a:prstGeom>
        </p:spPr>
      </p:pic>
      <p:pic>
        <p:nvPicPr>
          <p:cNvPr id="38" name="Picture 37"/>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a:off x="1461372" y="1762260"/>
            <a:ext cx="803732" cy="725242"/>
          </a:xfrm>
          <a:prstGeom prst="rect">
            <a:avLst/>
          </a:prstGeom>
        </p:spPr>
      </p:pic>
      <p:pic>
        <p:nvPicPr>
          <p:cNvPr id="39" name="Picture 38"/>
          <p:cNvPicPr>
            <a:picLocks noChangeAspect="1"/>
          </p:cNvPicPr>
          <p:nvPr/>
        </p:nvPicPr>
        <p:blipFill rotWithShape="1">
          <a:blip r:embed="rId25" cstate="screen">
            <a:extLst>
              <a:ext uri="{28A0092B-C50C-407E-A947-70E740481C1C}">
                <a14:useLocalDpi xmlns:a14="http://schemas.microsoft.com/office/drawing/2010/main"/>
              </a:ext>
            </a:extLst>
          </a:blip>
          <a:srcRect/>
          <a:stretch/>
        </p:blipFill>
        <p:spPr>
          <a:xfrm>
            <a:off x="436943" y="1883922"/>
            <a:ext cx="1037648" cy="602931"/>
          </a:xfrm>
          <a:prstGeom prst="rect">
            <a:avLst/>
          </a:prstGeom>
        </p:spPr>
      </p:pic>
    </p:spTree>
    <p:extLst>
      <p:ext uri="{BB962C8B-B14F-4D97-AF65-F5344CB8AC3E}">
        <p14:creationId xmlns:p14="http://schemas.microsoft.com/office/powerpoint/2010/main" val="295218688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10909300" cy="4999567"/>
          </a:xfrm>
        </p:spPr>
        <p:txBody>
          <a:bodyPr>
            <a:normAutofit/>
          </a:bodyPr>
          <a:lstStyle/>
          <a:p>
            <a:pPr marL="0" indent="0">
              <a:buNone/>
            </a:pPr>
            <a:r>
              <a:rPr lang="en-US" b="1" dirty="0" smtClean="0">
                <a:latin typeface="Courier New" panose="02070309020205020404" pitchFamily="49" charset="0"/>
                <a:cs typeface="Courier New" panose="02070309020205020404" pitchFamily="49" charset="0"/>
              </a:rPr>
              <a:t>$ </a:t>
            </a:r>
            <a:r>
              <a:rPr lang="hu-HU" b="1" dirty="0" smtClean="0">
                <a:latin typeface="Courier New" panose="02070309020205020404" pitchFamily="49" charset="0"/>
                <a:cs typeface="Courier New" panose="02070309020205020404" pitchFamily="49" charset="0"/>
              </a:rPr>
              <a:t>java </a:t>
            </a:r>
            <a:r>
              <a:rPr lang="hu-HU" b="1" dirty="0">
                <a:latin typeface="Courier New" panose="02070309020205020404" pitchFamily="49" charset="0"/>
                <a:cs typeface="Courier New" panose="02070309020205020404" pitchFamily="49" charset="0"/>
              </a:rPr>
              <a:t>-cp icu4j-59_1.jar:. transliterate2 </a:t>
            </a:r>
            <a:r>
              <a:rPr lang="en-US" b="1" dirty="0" smtClean="0">
                <a:latin typeface="Courier New" panose="02070309020205020404" pitchFamily="49" charset="0"/>
                <a:cs typeface="Courier New" panose="02070309020205020404" pitchFamily="49" charset="0"/>
              </a:rPr>
              <a:t>[...</a:t>
            </a:r>
            <a:r>
              <a:rPr lang="en-US" b="1" dirty="0">
                <a:latin typeface="Courier New" panose="02070309020205020404" pitchFamily="49" charset="0"/>
                <a:cs typeface="Courier New" panose="02070309020205020404" pitchFamily="49" charset="0"/>
              </a:rPr>
              <a:t>]</a:t>
            </a:r>
            <a:r>
              <a:rPr lang="hu-HU" b="1" dirty="0" smtClean="0">
                <a:latin typeface="Courier New" panose="02070309020205020404" pitchFamily="49" charset="0"/>
                <a:cs typeface="Courier New" panose="02070309020205020404" pitchFamily="49" charset="0"/>
              </a:rPr>
              <a:t> </a:t>
            </a:r>
            <a:r>
              <a:rPr lang="en-US" b="1" dirty="0" smtClean="0">
                <a:latin typeface="Courier New" panose="02070309020205020404" pitchFamily="49" charset="0"/>
                <a:cs typeface="Courier New" panose="02070309020205020404" pitchFamily="49" charset="0"/>
              </a:rPr>
              <a:t/>
            </a:r>
            <a:br>
              <a:rPr lang="en-US" b="1" dirty="0" smtClean="0">
                <a:latin typeface="Courier New" panose="02070309020205020404" pitchFamily="49" charset="0"/>
                <a:cs typeface="Courier New" panose="02070309020205020404" pitchFamily="49" charset="0"/>
              </a:rPr>
            </a:br>
            <a:r>
              <a:rPr lang="en-US" b="1" dirty="0" smtClean="0">
                <a:latin typeface="Courier New" panose="02070309020205020404" pitchFamily="49" charset="0"/>
                <a:cs typeface="Courier New" panose="02070309020205020404" pitchFamily="49" charset="0"/>
              </a:rPr>
              <a:t> </a:t>
            </a:r>
            <a:r>
              <a:rPr lang="hu-HU" b="1" dirty="0" smtClean="0">
                <a:latin typeface="Courier New" panose="02070309020205020404" pitchFamily="49" charset="0"/>
                <a:cs typeface="Courier New" panose="02070309020205020404" pitchFamily="49" charset="0"/>
              </a:rPr>
              <a:t>"</a:t>
            </a:r>
            <a:r>
              <a:rPr lang="hu-HU" b="1" dirty="0">
                <a:latin typeface="Courier New" panose="02070309020205020404" pitchFamily="49" charset="0"/>
                <a:cs typeface="Courier New" panose="02070309020205020404" pitchFamily="49" charset="0"/>
              </a:rPr>
              <a:t>Jőzsi Bácsi" "Guðrún Ósvífursdóttir" "</a:t>
            </a:r>
            <a:r>
              <a:rPr lang="el-GR" b="1" dirty="0">
                <a:latin typeface="Courier New" panose="02070309020205020404" pitchFamily="49" charset="0"/>
                <a:cs typeface="Courier New" panose="02070309020205020404" pitchFamily="49" charset="0"/>
              </a:rPr>
              <a:t>Χρηστος Κανελλοπουλος" </a:t>
            </a:r>
            <a:r>
              <a:rPr lang="en-US" b="1" dirty="0" smtClean="0">
                <a:latin typeface="Courier New" panose="02070309020205020404" pitchFamily="49" charset="0"/>
                <a:cs typeface="Courier New" panose="02070309020205020404" pitchFamily="49" charset="0"/>
              </a:rPr>
              <a:t/>
            </a:r>
            <a:br>
              <a:rPr lang="en-US" b="1" dirty="0" smtClean="0">
                <a:latin typeface="Courier New" panose="02070309020205020404" pitchFamily="49" charset="0"/>
                <a:cs typeface="Courier New" panose="02070309020205020404" pitchFamily="49" charset="0"/>
              </a:rPr>
            </a:br>
            <a:r>
              <a:rPr lang="en-US" b="1" dirty="0" smtClean="0">
                <a:latin typeface="Courier New" panose="02070309020205020404" pitchFamily="49" charset="0"/>
                <a:cs typeface="Courier New" panose="02070309020205020404" pitchFamily="49" charset="0"/>
              </a:rPr>
              <a:t> </a:t>
            </a:r>
            <a:r>
              <a:rPr lang="el-GR" b="1" dirty="0" smtClean="0">
                <a:latin typeface="Courier New" panose="02070309020205020404" pitchFamily="49" charset="0"/>
                <a:cs typeface="Courier New" panose="02070309020205020404" pitchFamily="49" charset="0"/>
              </a:rPr>
              <a:t>"</a:t>
            </a:r>
            <a:r>
              <a:rPr lang="ja-JP" altLang="en-US" b="1" dirty="0">
                <a:latin typeface="Courier New" panose="02070309020205020404" pitchFamily="49" charset="0"/>
                <a:cs typeface="Courier New" panose="02070309020205020404" pitchFamily="49" charset="0"/>
              </a:rPr>
              <a:t>簡禎儀</a:t>
            </a:r>
            <a:r>
              <a:rPr lang="en-US" altLang="ja-JP" b="1" dirty="0">
                <a:latin typeface="Courier New" panose="02070309020205020404" pitchFamily="49" charset="0"/>
                <a:cs typeface="Courier New" panose="02070309020205020404" pitchFamily="49" charset="0"/>
              </a:rPr>
              <a:t>" </a:t>
            </a:r>
            <a:r>
              <a:rPr lang="el-GR" altLang="ja-JP" b="1" dirty="0" smtClean="0">
                <a:latin typeface="Courier New" panose="02070309020205020404" pitchFamily="49" charset="0"/>
                <a:cs typeface="Courier New" panose="02070309020205020404" pitchFamily="49" charset="0"/>
              </a:rPr>
              <a:t/>
            </a:r>
            <a:br>
              <a:rPr lang="el-GR" altLang="ja-JP" b="1" dirty="0" smtClean="0">
                <a:latin typeface="Courier New" panose="02070309020205020404" pitchFamily="49" charset="0"/>
                <a:cs typeface="Courier New" panose="02070309020205020404" pitchFamily="49" charset="0"/>
              </a:rPr>
            </a:br>
            <a:r>
              <a:rPr lang="el-GR" altLang="ja-JP" b="1" dirty="0" smtClean="0">
                <a:latin typeface="Courier New" panose="02070309020205020404" pitchFamily="49" charset="0"/>
                <a:cs typeface="Courier New" panose="02070309020205020404" pitchFamily="49" charset="0"/>
              </a:rPr>
              <a:t/>
            </a:r>
            <a:br>
              <a:rPr lang="el-GR" altLang="ja-JP" b="1" dirty="0" smtClean="0">
                <a:latin typeface="Courier New" panose="02070309020205020404" pitchFamily="49" charset="0"/>
                <a:cs typeface="Courier New" panose="02070309020205020404" pitchFamily="49" charset="0"/>
              </a:rPr>
            </a:br>
            <a:r>
              <a:rPr lang="hu-HU" b="1" dirty="0" smtClean="0">
                <a:latin typeface="Courier New" panose="02070309020205020404" pitchFamily="49" charset="0"/>
                <a:cs typeface="Courier New" panose="02070309020205020404" pitchFamily="49" charset="0"/>
              </a:rPr>
              <a:t>Input</a:t>
            </a:r>
            <a:r>
              <a:rPr lang="hu-HU" b="1" dirty="0">
                <a:latin typeface="Courier New" panose="02070309020205020404" pitchFamily="49" charset="0"/>
                <a:cs typeface="Courier New" panose="02070309020205020404" pitchFamily="49" charset="0"/>
              </a:rPr>
              <a:t>:   Jőzsi Bácsi</a:t>
            </a:r>
          </a:p>
          <a:p>
            <a:pPr marL="0" indent="0">
              <a:buNone/>
            </a:pPr>
            <a:r>
              <a:rPr lang="hu-HU" b="1" dirty="0">
                <a:latin typeface="Courier New" panose="02070309020205020404" pitchFamily="49" charset="0"/>
                <a:cs typeface="Courier New" panose="02070309020205020404" pitchFamily="49" charset="0"/>
              </a:rPr>
              <a:t>Output:  Jozsi Bacsi</a:t>
            </a:r>
          </a:p>
          <a:p>
            <a:pPr marL="0" indent="0">
              <a:buNone/>
            </a:pPr>
            <a:r>
              <a:rPr lang="hu-HU" b="1" dirty="0">
                <a:latin typeface="Courier New" panose="02070309020205020404" pitchFamily="49" charset="0"/>
                <a:cs typeface="Courier New" panose="02070309020205020404" pitchFamily="49" charset="0"/>
              </a:rPr>
              <a:t>Input:   Guðrún Ósvífursdóttir</a:t>
            </a:r>
          </a:p>
          <a:p>
            <a:pPr marL="0" indent="0">
              <a:buNone/>
            </a:pPr>
            <a:r>
              <a:rPr lang="hu-HU" b="1" dirty="0">
                <a:latin typeface="Courier New" panose="02070309020205020404" pitchFamily="49" charset="0"/>
                <a:cs typeface="Courier New" panose="02070309020205020404" pitchFamily="49" charset="0"/>
              </a:rPr>
              <a:t>Output:  Gudrun Osvifursdottir</a:t>
            </a:r>
          </a:p>
          <a:p>
            <a:pPr marL="0" indent="0">
              <a:buNone/>
            </a:pPr>
            <a:r>
              <a:rPr lang="hu-HU" b="1" dirty="0">
                <a:latin typeface="Courier New" panose="02070309020205020404" pitchFamily="49" charset="0"/>
                <a:cs typeface="Courier New" panose="02070309020205020404" pitchFamily="49" charset="0"/>
              </a:rPr>
              <a:t>Input:   </a:t>
            </a:r>
            <a:r>
              <a:rPr lang="el-GR" b="1" dirty="0">
                <a:latin typeface="Courier New" panose="02070309020205020404" pitchFamily="49" charset="0"/>
                <a:cs typeface="Courier New" panose="02070309020205020404" pitchFamily="49" charset="0"/>
              </a:rPr>
              <a:t>Χρηστος Κανελλοπουλος</a:t>
            </a:r>
          </a:p>
          <a:p>
            <a:pPr marL="0" indent="0">
              <a:buNone/>
            </a:pPr>
            <a:r>
              <a:rPr lang="hu-HU" b="1" dirty="0">
                <a:latin typeface="Courier New" panose="02070309020205020404" pitchFamily="49" charset="0"/>
                <a:cs typeface="Courier New" panose="02070309020205020404" pitchFamily="49" charset="0"/>
              </a:rPr>
              <a:t>Output:  Christos Kanellopoulos</a:t>
            </a:r>
          </a:p>
          <a:p>
            <a:pPr marL="0" indent="0">
              <a:buNone/>
            </a:pPr>
            <a:r>
              <a:rPr lang="hu-HU" b="1" dirty="0">
                <a:latin typeface="Courier New" panose="02070309020205020404" pitchFamily="49" charset="0"/>
                <a:cs typeface="Courier New" panose="02070309020205020404" pitchFamily="49" charset="0"/>
              </a:rPr>
              <a:t>Input:   </a:t>
            </a:r>
            <a:r>
              <a:rPr lang="ja-JP" altLang="en-US" b="1" dirty="0">
                <a:latin typeface="Courier New" panose="02070309020205020404" pitchFamily="49" charset="0"/>
                <a:cs typeface="Courier New" panose="02070309020205020404" pitchFamily="49" charset="0"/>
              </a:rPr>
              <a:t>簡禎儀</a:t>
            </a:r>
          </a:p>
          <a:p>
            <a:pPr marL="0" indent="0">
              <a:buNone/>
            </a:pPr>
            <a:r>
              <a:rPr lang="hu-HU" b="1" dirty="0">
                <a:latin typeface="Courier New" panose="02070309020205020404" pitchFamily="49" charset="0"/>
                <a:cs typeface="Courier New" panose="02070309020205020404" pitchFamily="49" charset="0"/>
              </a:rPr>
              <a:t>Output:  jian zhen </a:t>
            </a:r>
            <a:r>
              <a:rPr lang="hu-HU" b="1" dirty="0" smtClean="0">
                <a:latin typeface="Courier New" panose="02070309020205020404" pitchFamily="49" charset="0"/>
                <a:cs typeface="Courier New" panose="02070309020205020404" pitchFamily="49" charset="0"/>
              </a:rPr>
              <a:t>yi</a:t>
            </a:r>
            <a:endParaRPr lang="hu-HU" b="1" dirty="0">
              <a:latin typeface="Courier New" panose="02070309020205020404" pitchFamily="49" charset="0"/>
              <a:cs typeface="Courier New" panose="02070309020205020404" pitchFamily="49" charset="0"/>
            </a:endParaRPr>
          </a:p>
        </p:txBody>
      </p:sp>
      <p:sp>
        <p:nvSpPr>
          <p:cNvPr id="3" name="Slide Number Placeholder 2"/>
          <p:cNvSpPr>
            <a:spLocks noGrp="1"/>
          </p:cNvSpPr>
          <p:nvPr>
            <p:ph type="sldNum" sz="quarter" idx="12"/>
          </p:nvPr>
        </p:nvSpPr>
        <p:spPr/>
        <p:txBody>
          <a:bodyPr/>
          <a:lstStyle/>
          <a:p>
            <a:fld id="{6F576E6A-F32A-4612-884C-86870357C6B4}" type="slidenum">
              <a:rPr lang="en-GB" smtClean="0"/>
              <a:pPr/>
              <a:t>40</a:t>
            </a:fld>
            <a:endParaRPr lang="en-GB"/>
          </a:p>
        </p:txBody>
      </p:sp>
      <p:sp>
        <p:nvSpPr>
          <p:cNvPr id="4" name="Title 3"/>
          <p:cNvSpPr>
            <a:spLocks noGrp="1"/>
          </p:cNvSpPr>
          <p:nvPr>
            <p:ph type="title"/>
          </p:nvPr>
        </p:nvSpPr>
        <p:spPr/>
        <p:txBody>
          <a:bodyPr/>
          <a:lstStyle/>
          <a:p>
            <a:r>
              <a:rPr lang="en-US" dirty="0" smtClean="0"/>
              <a:t>From eduGAIN </a:t>
            </a:r>
            <a:r>
              <a:rPr lang="en-US" dirty="0" err="1" smtClean="0"/>
              <a:t>IdPs</a:t>
            </a:r>
            <a:r>
              <a:rPr lang="en-US" dirty="0" smtClean="0"/>
              <a:t>, you can expect anything … rightfully!</a:t>
            </a:r>
            <a:endParaRPr lang="en-US" dirty="0"/>
          </a:p>
        </p:txBody>
      </p:sp>
      <p:sp>
        <p:nvSpPr>
          <p:cNvPr id="5" name="Rectangle 4"/>
          <p:cNvSpPr/>
          <p:nvPr/>
        </p:nvSpPr>
        <p:spPr>
          <a:xfrm>
            <a:off x="7400260" y="3349554"/>
            <a:ext cx="4465675" cy="1477328"/>
          </a:xfrm>
          <a:prstGeom prst="rect">
            <a:avLst/>
          </a:prstGeom>
          <a:ln>
            <a:solidFill>
              <a:srgbClr val="0C3959"/>
            </a:solidFill>
          </a:ln>
        </p:spPr>
        <p:txBody>
          <a:bodyPr wrap="square">
            <a:spAutoFit/>
          </a:bodyPr>
          <a:lstStyle/>
          <a:p>
            <a:r>
              <a:rPr lang="en-GB" dirty="0"/>
              <a:t>Try yourself?</a:t>
            </a:r>
            <a:br>
              <a:rPr lang="en-GB" dirty="0"/>
            </a:br>
            <a:r>
              <a:rPr lang="en-GB" dirty="0" smtClean="0"/>
              <a:t>https</a:t>
            </a:r>
            <a:r>
              <a:rPr lang="en-GB" dirty="0"/>
              <a:t>://</a:t>
            </a:r>
            <a:r>
              <a:rPr lang="en-GB" dirty="0" smtClean="0"/>
              <a:t>github.com/rcauth-eu/aarc-delegation-server/blob/master/delegation-server/src/main/java/org/delegserver/oauth2/generator/DNGenerator.java</a:t>
            </a:r>
            <a:endParaRPr lang="en-GB" dirty="0"/>
          </a:p>
        </p:txBody>
      </p:sp>
      <p:sp>
        <p:nvSpPr>
          <p:cNvPr id="8" name="Rectangle 7"/>
          <p:cNvSpPr/>
          <p:nvPr/>
        </p:nvSpPr>
        <p:spPr>
          <a:xfrm>
            <a:off x="6615363" y="5505186"/>
            <a:ext cx="5416216" cy="1175706"/>
          </a:xfrm>
          <a:prstGeom prst="rect">
            <a:avLst/>
          </a:prstGeom>
          <a:solidFill>
            <a:schemeClr val="bg1">
              <a:lumMod val="95000"/>
            </a:schemeClr>
          </a:solidFill>
          <a:ln>
            <a:solidFill>
              <a:srgbClr val="ED7D31"/>
            </a:solidFill>
          </a:ln>
        </p:spPr>
        <p:txBody>
          <a:bodyPr wrap="square">
            <a:spAutoFit/>
          </a:bodyPr>
          <a:lstStyle/>
          <a:p>
            <a:pPr lvl="0" defTabSz="685800">
              <a:lnSpc>
                <a:spcPct val="90000"/>
              </a:lnSpc>
              <a:spcBef>
                <a:spcPts val="750"/>
              </a:spcBef>
            </a:pPr>
            <a:r>
              <a:rPr lang="en-US" sz="1400" b="1" dirty="0" smtClean="0">
                <a:solidFill>
                  <a:srgbClr val="004360"/>
                </a:solidFill>
                <a:ea typeface="Verdana" panose="020B0604030504040204" pitchFamily="34" charset="0"/>
                <a:cs typeface="Verdana" panose="020B0604030504040204" pitchFamily="34" charset="0"/>
              </a:rPr>
              <a:t>But </a:t>
            </a:r>
            <a:r>
              <a:rPr lang="en-US" sz="1400" b="1" dirty="0">
                <a:solidFill>
                  <a:srgbClr val="004360"/>
                </a:solidFill>
                <a:ea typeface="Verdana" panose="020B0604030504040204" pitchFamily="34" charset="0"/>
                <a:cs typeface="Verdana" panose="020B0604030504040204" pitchFamily="34" charset="0"/>
              </a:rPr>
              <a:t>Unicode </a:t>
            </a:r>
            <a:r>
              <a:rPr lang="en-US" sz="1400" b="1" dirty="0" smtClean="0">
                <a:solidFill>
                  <a:srgbClr val="004360"/>
                </a:solidFill>
                <a:ea typeface="Verdana" panose="020B0604030504040204" pitchFamily="34" charset="0"/>
                <a:cs typeface="Verdana" panose="020B0604030504040204" pitchFamily="34" charset="0"/>
              </a:rPr>
              <a:t>e.g. does </a:t>
            </a:r>
            <a:r>
              <a:rPr lang="en-US" sz="1400" b="1" dirty="0">
                <a:solidFill>
                  <a:srgbClr val="004360"/>
                </a:solidFill>
                <a:ea typeface="Verdana" panose="020B0604030504040204" pitchFamily="34" charset="0"/>
                <a:cs typeface="Verdana" panose="020B0604030504040204" pitchFamily="34" charset="0"/>
              </a:rPr>
              <a:t>not distinguish the </a:t>
            </a:r>
            <a:r>
              <a:rPr lang="en-US" sz="1400" b="1" i="1" dirty="0" err="1">
                <a:solidFill>
                  <a:srgbClr val="004360"/>
                </a:solidFill>
                <a:ea typeface="Verdana" panose="020B0604030504040204" pitchFamily="34" charset="0"/>
                <a:cs typeface="Verdana" panose="020B0604030504040204" pitchFamily="34" charset="0"/>
              </a:rPr>
              <a:t>diaeresis</a:t>
            </a:r>
            <a:r>
              <a:rPr lang="en-US" sz="1400" b="1" i="1" dirty="0">
                <a:solidFill>
                  <a:srgbClr val="004360"/>
                </a:solidFill>
                <a:ea typeface="Verdana" panose="020B0604030504040204" pitchFamily="34" charset="0"/>
                <a:cs typeface="Verdana" panose="020B0604030504040204" pitchFamily="34" charset="0"/>
              </a:rPr>
              <a:t> </a:t>
            </a:r>
            <a:r>
              <a:rPr lang="en-US" sz="1400" b="1" dirty="0">
                <a:solidFill>
                  <a:srgbClr val="004360"/>
                </a:solidFill>
                <a:ea typeface="Verdana" panose="020B0604030504040204" pitchFamily="34" charset="0"/>
                <a:cs typeface="Verdana" panose="020B0604030504040204" pitchFamily="34" charset="0"/>
              </a:rPr>
              <a:t>and the </a:t>
            </a:r>
            <a:r>
              <a:rPr lang="en-US" sz="1400" b="1" i="1" dirty="0">
                <a:solidFill>
                  <a:srgbClr val="004360"/>
                </a:solidFill>
                <a:ea typeface="Verdana" panose="020B0604030504040204" pitchFamily="34" charset="0"/>
                <a:cs typeface="Verdana" panose="020B0604030504040204" pitchFamily="34" charset="0"/>
              </a:rPr>
              <a:t>umlaut</a:t>
            </a:r>
            <a:endParaRPr lang="en-US" sz="1400" b="1" dirty="0">
              <a:solidFill>
                <a:srgbClr val="004360"/>
              </a:solidFill>
              <a:ea typeface="Verdana" panose="020B0604030504040204" pitchFamily="34" charset="0"/>
              <a:cs typeface="Verdana" panose="020B0604030504040204" pitchFamily="34" charset="0"/>
            </a:endParaRPr>
          </a:p>
          <a:p>
            <a:pPr marL="171450" lvl="0" indent="-171450" defTabSz="685800">
              <a:lnSpc>
                <a:spcPct val="90000"/>
              </a:lnSpc>
              <a:spcBef>
                <a:spcPts val="750"/>
              </a:spcBef>
              <a:buFont typeface="Arial" panose="020B0604020202020204" pitchFamily="34" charset="0"/>
              <a:buChar char="•"/>
            </a:pPr>
            <a:r>
              <a:rPr lang="nl-NL" sz="1400" dirty="0" smtClean="0">
                <a:solidFill>
                  <a:srgbClr val="004360"/>
                </a:solidFill>
                <a:ea typeface="Verdana" panose="020B0604030504040204" pitchFamily="34" charset="0"/>
                <a:cs typeface="Verdana" panose="020B0604030504040204" pitchFamily="34" charset="0"/>
              </a:rPr>
              <a:t>Paul </a:t>
            </a:r>
            <a:r>
              <a:rPr lang="en-US" sz="1400" dirty="0" err="1" smtClean="0">
                <a:solidFill>
                  <a:srgbClr val="004360"/>
                </a:solidFill>
                <a:ea typeface="Verdana" panose="020B0604030504040204" pitchFamily="34" charset="0"/>
                <a:cs typeface="Verdana" panose="020B0604030504040204" pitchFamily="34" charset="0"/>
              </a:rPr>
              <a:t>Mühl</a:t>
            </a:r>
            <a:r>
              <a:rPr lang="en-US" sz="1400" dirty="0" smtClean="0">
                <a:solidFill>
                  <a:srgbClr val="004360"/>
                </a:solidFill>
                <a:ea typeface="Verdana" panose="020B0604030504040204" pitchFamily="34" charset="0"/>
                <a:cs typeface="Verdana" panose="020B0604030504040204" pitchFamily="34" charset="0"/>
              </a:rPr>
              <a:t> </a:t>
            </a:r>
            <a:r>
              <a:rPr lang="en-US" sz="1400" dirty="0">
                <a:solidFill>
                  <a:srgbClr val="004360"/>
                </a:solidFill>
                <a:latin typeface="Calibri (Body)"/>
                <a:ea typeface="Verdana" panose="020B0604030504040204" pitchFamily="34" charset="0"/>
                <a:cs typeface="Verdana" panose="020B0604030504040204" pitchFamily="34" charset="0"/>
              </a:rPr>
              <a:t>→</a:t>
            </a:r>
            <a:r>
              <a:rPr lang="en-US" sz="1400" dirty="0">
                <a:solidFill>
                  <a:srgbClr val="004360"/>
                </a:solidFill>
                <a:ea typeface="Verdana" panose="020B0604030504040204" pitchFamily="34" charset="0"/>
                <a:cs typeface="Verdana" panose="020B0604030504040204" pitchFamily="34" charset="0"/>
              </a:rPr>
              <a:t> </a:t>
            </a:r>
            <a:r>
              <a:rPr lang="en-US" sz="1400" dirty="0" smtClean="0">
                <a:solidFill>
                  <a:srgbClr val="004360"/>
                </a:solidFill>
                <a:ea typeface="Verdana" panose="020B0604030504040204" pitchFamily="34" charset="0"/>
                <a:cs typeface="Verdana" panose="020B0604030504040204" pitchFamily="34" charset="0"/>
              </a:rPr>
              <a:t>Paul </a:t>
            </a:r>
            <a:r>
              <a:rPr lang="en-US" sz="1400" dirty="0" err="1" smtClean="0">
                <a:solidFill>
                  <a:srgbClr val="004360"/>
                </a:solidFill>
                <a:ea typeface="Verdana" panose="020B0604030504040204" pitchFamily="34" charset="0"/>
                <a:cs typeface="Verdana" panose="020B0604030504040204" pitchFamily="34" charset="0"/>
              </a:rPr>
              <a:t>Muhl</a:t>
            </a:r>
            <a:r>
              <a:rPr lang="en-US" sz="1400" dirty="0" smtClean="0">
                <a:solidFill>
                  <a:srgbClr val="004360"/>
                </a:solidFill>
                <a:ea typeface="Verdana" panose="020B0604030504040204" pitchFamily="34" charset="0"/>
                <a:cs typeface="Verdana" panose="020B0604030504040204" pitchFamily="34" charset="0"/>
              </a:rPr>
              <a:t>	is </a:t>
            </a:r>
            <a:r>
              <a:rPr lang="en-US" sz="1400" dirty="0">
                <a:solidFill>
                  <a:srgbClr val="004360"/>
                </a:solidFill>
                <a:ea typeface="Verdana" panose="020B0604030504040204" pitchFamily="34" charset="0"/>
                <a:cs typeface="Verdana" panose="020B0604030504040204" pitchFamily="34" charset="0"/>
              </a:rPr>
              <a:t>wrong, should have been </a:t>
            </a:r>
            <a:r>
              <a:rPr lang="en-US" sz="1400" dirty="0" smtClean="0">
                <a:solidFill>
                  <a:srgbClr val="004360"/>
                </a:solidFill>
                <a:ea typeface="Verdana" panose="020B0604030504040204" pitchFamily="34" charset="0"/>
                <a:cs typeface="Verdana" panose="020B0604030504040204" pitchFamily="34" charset="0"/>
              </a:rPr>
              <a:t>‘Paul </a:t>
            </a:r>
            <a:r>
              <a:rPr lang="en-US" sz="1400" dirty="0" err="1" smtClean="0">
                <a:solidFill>
                  <a:srgbClr val="004360"/>
                </a:solidFill>
                <a:ea typeface="Verdana" panose="020B0604030504040204" pitchFamily="34" charset="0"/>
                <a:cs typeface="Verdana" panose="020B0604030504040204" pitchFamily="34" charset="0"/>
              </a:rPr>
              <a:t>Muehl</a:t>
            </a:r>
            <a:r>
              <a:rPr lang="en-US" sz="1400" dirty="0" smtClean="0">
                <a:solidFill>
                  <a:srgbClr val="004360"/>
                </a:solidFill>
                <a:ea typeface="Verdana" panose="020B0604030504040204" pitchFamily="34" charset="0"/>
                <a:cs typeface="Verdana" panose="020B0604030504040204" pitchFamily="34" charset="0"/>
              </a:rPr>
              <a:t>’</a:t>
            </a:r>
            <a:endParaRPr lang="en-US" sz="1400" dirty="0">
              <a:solidFill>
                <a:srgbClr val="004360"/>
              </a:solidFill>
              <a:ea typeface="Verdana" panose="020B0604030504040204" pitchFamily="34" charset="0"/>
              <a:cs typeface="Verdana" panose="020B0604030504040204" pitchFamily="34" charset="0"/>
            </a:endParaRPr>
          </a:p>
          <a:p>
            <a:pPr marL="171450" lvl="0" indent="-171450" defTabSz="685800">
              <a:lnSpc>
                <a:spcPct val="90000"/>
              </a:lnSpc>
              <a:spcBef>
                <a:spcPts val="750"/>
              </a:spcBef>
              <a:buFont typeface="Arial" panose="020B0604020202020204" pitchFamily="34" charset="0"/>
              <a:buChar char="•"/>
            </a:pPr>
            <a:r>
              <a:rPr lang="en-US" sz="1400" dirty="0" err="1">
                <a:solidFill>
                  <a:srgbClr val="004360"/>
                </a:solidFill>
                <a:ea typeface="Verdana" panose="020B0604030504040204" pitchFamily="34" charset="0"/>
                <a:cs typeface="Verdana" panose="020B0604030504040204" pitchFamily="34" charset="0"/>
              </a:rPr>
              <a:t>reünie</a:t>
            </a:r>
            <a:r>
              <a:rPr lang="en-US" sz="1400" dirty="0">
                <a:solidFill>
                  <a:srgbClr val="004360"/>
                </a:solidFill>
                <a:ea typeface="Verdana" panose="020B0604030504040204" pitchFamily="34" charset="0"/>
                <a:cs typeface="Verdana" panose="020B0604030504040204" pitchFamily="34" charset="0"/>
              </a:rPr>
              <a:t> </a:t>
            </a:r>
            <a:r>
              <a:rPr lang="en-US" sz="1400" dirty="0">
                <a:solidFill>
                  <a:srgbClr val="004360"/>
                </a:solidFill>
                <a:latin typeface="Calibri (Body)"/>
                <a:ea typeface="Verdana" panose="020B0604030504040204" pitchFamily="34" charset="0"/>
                <a:cs typeface="Verdana" panose="020B0604030504040204" pitchFamily="34" charset="0"/>
              </a:rPr>
              <a:t>→</a:t>
            </a:r>
            <a:r>
              <a:rPr lang="en-US" sz="1400" dirty="0">
                <a:solidFill>
                  <a:srgbClr val="004360"/>
                </a:solidFill>
                <a:ea typeface="Verdana" panose="020B0604030504040204" pitchFamily="34" charset="0"/>
                <a:cs typeface="Verdana" panose="020B0604030504040204" pitchFamily="34" charset="0"/>
              </a:rPr>
              <a:t> </a:t>
            </a:r>
            <a:r>
              <a:rPr lang="en-US" sz="1400" dirty="0" err="1">
                <a:solidFill>
                  <a:srgbClr val="004360"/>
                </a:solidFill>
                <a:ea typeface="Verdana" panose="020B0604030504040204" pitchFamily="34" charset="0"/>
                <a:cs typeface="Verdana" panose="020B0604030504040204" pitchFamily="34" charset="0"/>
              </a:rPr>
              <a:t>reunie</a:t>
            </a:r>
            <a:r>
              <a:rPr lang="en-US" sz="1400" dirty="0">
                <a:solidFill>
                  <a:srgbClr val="004360"/>
                </a:solidFill>
                <a:ea typeface="Verdana" panose="020B0604030504040204" pitchFamily="34" charset="0"/>
                <a:cs typeface="Verdana" panose="020B0604030504040204" pitchFamily="34" charset="0"/>
              </a:rPr>
              <a:t>		</a:t>
            </a:r>
            <a:r>
              <a:rPr lang="en-US" sz="1400" dirty="0" smtClean="0">
                <a:solidFill>
                  <a:srgbClr val="004360"/>
                </a:solidFill>
                <a:ea typeface="Verdana" panose="020B0604030504040204" pitchFamily="34" charset="0"/>
                <a:cs typeface="Verdana" panose="020B0604030504040204" pitchFamily="34" charset="0"/>
              </a:rPr>
              <a:t>is </a:t>
            </a:r>
            <a:r>
              <a:rPr lang="en-US" sz="1400" dirty="0">
                <a:solidFill>
                  <a:srgbClr val="004360"/>
                </a:solidFill>
                <a:ea typeface="Verdana" panose="020B0604030504040204" pitchFamily="34" charset="0"/>
                <a:cs typeface="Verdana" panose="020B0604030504040204" pitchFamily="34" charset="0"/>
              </a:rPr>
              <a:t>good, you definitely don’t want ‘</a:t>
            </a:r>
            <a:r>
              <a:rPr lang="en-US" sz="1400" dirty="0" err="1">
                <a:solidFill>
                  <a:srgbClr val="004360"/>
                </a:solidFill>
                <a:ea typeface="Verdana" panose="020B0604030504040204" pitchFamily="34" charset="0"/>
                <a:cs typeface="Verdana" panose="020B0604030504040204" pitchFamily="34" charset="0"/>
              </a:rPr>
              <a:t>reuenie</a:t>
            </a:r>
            <a:r>
              <a:rPr lang="en-US" sz="1400" dirty="0">
                <a:solidFill>
                  <a:srgbClr val="004360"/>
                </a:solidFill>
                <a:ea typeface="Verdana" panose="020B0604030504040204" pitchFamily="34" charset="0"/>
                <a:cs typeface="Verdana" panose="020B0604030504040204" pitchFamily="34" charset="0"/>
              </a:rPr>
              <a:t>’</a:t>
            </a:r>
          </a:p>
          <a:p>
            <a:pPr lvl="0" defTabSz="685800">
              <a:lnSpc>
                <a:spcPct val="90000"/>
              </a:lnSpc>
              <a:spcBef>
                <a:spcPts val="750"/>
              </a:spcBef>
            </a:pPr>
            <a:r>
              <a:rPr lang="en-US" sz="1400" i="1" dirty="0">
                <a:solidFill>
                  <a:srgbClr val="004360"/>
                </a:solidFill>
                <a:ea typeface="Verdana" panose="020B0604030504040204" pitchFamily="34" charset="0"/>
                <a:cs typeface="Verdana" panose="020B0604030504040204" pitchFamily="34" charset="0"/>
              </a:rPr>
              <a:t>As the so for stability, we keep Any-Latin here and treat all as a </a:t>
            </a:r>
            <a:r>
              <a:rPr lang="en-US" sz="1400" i="1" dirty="0" err="1">
                <a:solidFill>
                  <a:srgbClr val="004360"/>
                </a:solidFill>
                <a:ea typeface="Verdana" panose="020B0604030504040204" pitchFamily="34" charset="0"/>
                <a:cs typeface="Verdana" panose="020B0604030504040204" pitchFamily="34" charset="0"/>
              </a:rPr>
              <a:t>diaeresis</a:t>
            </a:r>
            <a:endParaRPr lang="en-US" sz="1400" i="1" dirty="0">
              <a:solidFill>
                <a:srgbClr val="004360"/>
              </a:solidFill>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98614063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2" y="1439333"/>
            <a:ext cx="11587478" cy="4737633"/>
          </a:xfrm>
        </p:spPr>
        <p:txBody>
          <a:bodyPr/>
          <a:lstStyle/>
          <a:p>
            <a:pPr marL="0" indent="0">
              <a:buNone/>
            </a:pPr>
            <a:r>
              <a:rPr lang="en-US" dirty="0" smtClean="0"/>
              <a:t>Provides for issuer-assisted traceability of people. </a:t>
            </a:r>
            <a:r>
              <a:rPr lang="en-US" dirty="0"/>
              <a:t> </a:t>
            </a:r>
            <a:r>
              <a:rPr lang="en-US" dirty="0" smtClean="0"/>
              <a:t>We pick and record the attribute used, preferring:</a:t>
            </a:r>
          </a:p>
          <a:p>
            <a:pPr marL="457200" indent="-457200">
              <a:buFont typeface="+mj-lt"/>
              <a:buAutoNum type="arabicPeriod"/>
            </a:pPr>
            <a:r>
              <a:rPr lang="en-US" sz="2000" dirty="0" err="1" smtClean="0"/>
              <a:t>eduPersonUniqueID</a:t>
            </a:r>
            <a:r>
              <a:rPr lang="en-US" sz="2000" dirty="0" smtClean="0"/>
              <a:t> </a:t>
            </a:r>
            <a:r>
              <a:rPr lang="en-US" sz="2000" dirty="0"/>
              <a:t>attribute (scoped) from the </a:t>
            </a:r>
            <a:r>
              <a:rPr lang="en-US" sz="2000" dirty="0" smtClean="0"/>
              <a:t>IdP (the ‘perfect’ attribute, available nowhere)</a:t>
            </a:r>
          </a:p>
          <a:p>
            <a:pPr marL="457200" indent="-457200">
              <a:buFont typeface="+mj-lt"/>
              <a:buAutoNum type="arabicPeriod"/>
            </a:pPr>
            <a:r>
              <a:rPr lang="en-US" sz="2000" dirty="0" err="1" smtClean="0"/>
              <a:t>eduPersonPrincipalName</a:t>
            </a:r>
            <a:r>
              <a:rPr lang="en-US" sz="2000" dirty="0" smtClean="0"/>
              <a:t> </a:t>
            </a:r>
            <a:r>
              <a:rPr lang="en-US" sz="2000" dirty="0"/>
              <a:t>(scoped) attribute from the </a:t>
            </a:r>
            <a:r>
              <a:rPr lang="en-US" sz="2000" dirty="0" smtClean="0"/>
              <a:t>IdP (a good attribute, OK 97% of the time)</a:t>
            </a:r>
          </a:p>
          <a:p>
            <a:pPr marL="457200" indent="-457200">
              <a:buFont typeface="+mj-lt"/>
              <a:buAutoNum type="arabicPeriod"/>
            </a:pPr>
            <a:r>
              <a:rPr lang="en-US" sz="2000" dirty="0" err="1"/>
              <a:t>eduPersonTargetedID</a:t>
            </a:r>
            <a:r>
              <a:rPr lang="en-US" sz="2000" dirty="0"/>
              <a:t> </a:t>
            </a:r>
            <a:r>
              <a:rPr lang="en-US" sz="2000" dirty="0" smtClean="0"/>
              <a:t>constructed from IdP </a:t>
            </a:r>
            <a:r>
              <a:rPr lang="en-US" sz="2000" dirty="0" err="1"/>
              <a:t>entityID</a:t>
            </a:r>
            <a:r>
              <a:rPr lang="en-US" sz="2000" dirty="0"/>
              <a:t> and </a:t>
            </a:r>
            <a:r>
              <a:rPr lang="en-US" sz="2000" dirty="0" smtClean="0"/>
              <a:t>IdP-local (but targeted) opaque value</a:t>
            </a:r>
            <a:endParaRPr lang="en-US" dirty="0"/>
          </a:p>
          <a:p>
            <a:pPr marL="0" indent="0">
              <a:buNone/>
            </a:pPr>
            <a:r>
              <a:rPr lang="en-US" dirty="0" smtClean="0"/>
              <a:t>This is then pushed through the “Unique Shortened Representation”:</a:t>
            </a:r>
          </a:p>
          <a:p>
            <a:r>
              <a:rPr lang="en-US" sz="2000" dirty="0" smtClean="0"/>
              <a:t>first </a:t>
            </a:r>
            <a:r>
              <a:rPr lang="en-US" sz="2000" dirty="0"/>
              <a:t>16 characters of the base-64 encoded binary representation of the SHA-256 hash of </a:t>
            </a:r>
            <a:r>
              <a:rPr lang="en-US" sz="2000" dirty="0" smtClean="0"/>
              <a:t>the value</a:t>
            </a:r>
            <a:r>
              <a:rPr lang="en-US" sz="2000" dirty="0"/>
              <a:t>, with any SOLIDUS (“/”) characters replaced by HYPHEN-MINUS (“-“) </a:t>
            </a:r>
            <a:r>
              <a:rPr lang="en-US" sz="2000" dirty="0" smtClean="0"/>
              <a:t>characters</a:t>
            </a:r>
          </a:p>
          <a:p>
            <a:r>
              <a:rPr lang="en-US" sz="2000" dirty="0" smtClean="0"/>
              <a:t>This </a:t>
            </a:r>
            <a:r>
              <a:rPr lang="en-US" sz="2000" b="1" dirty="0"/>
              <a:t>mapping leaves 96 bits of entropy of the hash and </a:t>
            </a:r>
            <a:r>
              <a:rPr lang="en-US" sz="2000" b="1" dirty="0" smtClean="0"/>
              <a:t>thus a mean collision </a:t>
            </a:r>
            <a:r>
              <a:rPr lang="en-US" sz="2000" b="1" dirty="0"/>
              <a:t>probability </a:t>
            </a:r>
            <a:r>
              <a:rPr lang="en-US" sz="2000" b="1" dirty="0" smtClean="0"/>
              <a:t>&lt;10</a:t>
            </a:r>
            <a:r>
              <a:rPr lang="en-US" sz="2000" b="1" baseline="30000" dirty="0" smtClean="0"/>
              <a:t> – 14</a:t>
            </a:r>
            <a:endParaRPr lang="en-US" sz="2000" b="1" dirty="0" smtClean="0"/>
          </a:p>
          <a:p>
            <a:pPr marL="0" indent="0">
              <a:buNone/>
            </a:pPr>
            <a:endParaRPr lang="en-US"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41</a:t>
            </a:fld>
            <a:endParaRPr lang="en-GB"/>
          </a:p>
        </p:txBody>
      </p:sp>
      <p:sp>
        <p:nvSpPr>
          <p:cNvPr id="4" name="Title 3"/>
          <p:cNvSpPr>
            <a:spLocks noGrp="1"/>
          </p:cNvSpPr>
          <p:nvPr>
            <p:ph type="title"/>
          </p:nvPr>
        </p:nvSpPr>
        <p:spPr/>
        <p:txBody>
          <a:bodyPr/>
          <a:lstStyle/>
          <a:p>
            <a:r>
              <a:rPr lang="en-US" dirty="0" err="1" smtClean="0"/>
              <a:t>commonName</a:t>
            </a:r>
            <a:r>
              <a:rPr lang="en-US" dirty="0" smtClean="0"/>
              <a:t> – USR of the IdP identifier</a:t>
            </a:r>
            <a:endParaRPr lang="en-US" dirty="0"/>
          </a:p>
        </p:txBody>
      </p:sp>
      <p:graphicFrame>
        <p:nvGraphicFramePr>
          <p:cNvPr id="5" name="Table 4"/>
          <p:cNvGraphicFramePr>
            <a:graphicFrameLocks noGrp="1"/>
          </p:cNvGraphicFramePr>
          <p:nvPr>
            <p:extLst/>
          </p:nvPr>
        </p:nvGraphicFramePr>
        <p:xfrm>
          <a:off x="472440" y="4689686"/>
          <a:ext cx="11247120" cy="1483360"/>
        </p:xfrm>
        <a:graphic>
          <a:graphicData uri="http://schemas.openxmlformats.org/drawingml/2006/table">
            <a:tbl>
              <a:tblPr firstRow="1" bandRow="1">
                <a:tableStyleId>{5C22544A-7EE6-4342-B048-85BDC9FD1C3A}</a:tableStyleId>
              </a:tblPr>
              <a:tblGrid>
                <a:gridCol w="8656320">
                  <a:extLst>
                    <a:ext uri="{9D8B030D-6E8A-4147-A177-3AD203B41FA5}">
                      <a16:colId xmlns:a16="http://schemas.microsoft.com/office/drawing/2014/main" val="20000"/>
                    </a:ext>
                  </a:extLst>
                </a:gridCol>
                <a:gridCol w="2590800">
                  <a:extLst>
                    <a:ext uri="{9D8B030D-6E8A-4147-A177-3AD203B41FA5}">
                      <a16:colId xmlns:a16="http://schemas.microsoft.com/office/drawing/2014/main" val="20001"/>
                    </a:ext>
                  </a:extLst>
                </a:gridCol>
              </a:tblGrid>
              <a:tr h="370840">
                <a:tc>
                  <a:txBody>
                    <a:bodyPr/>
                    <a:lstStyle/>
                    <a:p>
                      <a:r>
                        <a:rPr lang="en-US" sz="1800" dirty="0" smtClean="0"/>
                        <a:t>If the IdP gives</a:t>
                      </a:r>
                      <a:endParaRPr lang="en-US" sz="1800" dirty="0"/>
                    </a:p>
                  </a:txBody>
                  <a:tcPr/>
                </a:tc>
                <a:tc>
                  <a:txBody>
                    <a:bodyPr/>
                    <a:lstStyle/>
                    <a:p>
                      <a:r>
                        <a:rPr lang="en-US" sz="1800" dirty="0" smtClean="0"/>
                        <a:t>USR in CN </a:t>
                      </a:r>
                      <a:r>
                        <a:rPr lang="en-US" sz="1800" baseline="0" dirty="0" smtClean="0"/>
                        <a:t>RDN</a:t>
                      </a:r>
                      <a:endParaRPr lang="en-US" sz="1800" dirty="0"/>
                    </a:p>
                  </a:txBody>
                  <a:tcPr/>
                </a:tc>
                <a:extLst>
                  <a:ext uri="{0D108BD9-81ED-4DB2-BD59-A6C34878D82A}">
                    <a16:rowId xmlns:a16="http://schemas.microsoft.com/office/drawing/2014/main" val="10000"/>
                  </a:ext>
                </a:extLst>
              </a:tr>
              <a:tr h="370840">
                <a:tc>
                  <a:txBody>
                    <a:bodyPr/>
                    <a:lstStyle/>
                    <a:p>
                      <a:r>
                        <a:rPr lang="en-US" sz="1800" kern="1200" dirty="0" smtClean="0">
                          <a:solidFill>
                            <a:schemeClr val="dk1"/>
                          </a:solidFill>
                          <a:effectLst/>
                          <a:latin typeface="+mn-lt"/>
                          <a:ea typeface="+mn-ea"/>
                          <a:cs typeface="+mn-cs"/>
                        </a:rPr>
                        <a:t>40ea621a0a7355cf4fb1ca8d4f22a53d@nikhef.nl</a:t>
                      </a:r>
                      <a:endParaRPr lang="en-US" sz="1800" dirty="0"/>
                    </a:p>
                  </a:txBody>
                  <a:tcPr/>
                </a:tc>
                <a:tc>
                  <a:txBody>
                    <a:bodyPr/>
                    <a:lstStyle/>
                    <a:p>
                      <a:r>
                        <a:rPr lang="en-US" sz="1800" kern="1200" dirty="0" smtClean="0">
                          <a:solidFill>
                            <a:schemeClr val="dk1"/>
                          </a:solidFill>
                          <a:effectLst/>
                          <a:latin typeface="Courier New" panose="02070309020205020404" pitchFamily="49" charset="0"/>
                          <a:ea typeface="+mn-ea"/>
                          <a:cs typeface="Courier New" panose="02070309020205020404" pitchFamily="49" charset="0"/>
                        </a:rPr>
                        <a:t>uXmc85peL+35ONPO</a:t>
                      </a:r>
                      <a:endParaRPr lang="en-US" sz="18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0001"/>
                  </a:ext>
                </a:extLst>
              </a:tr>
              <a:tr h="370840">
                <a:tc>
                  <a:txBody>
                    <a:bodyPr/>
                    <a:lstStyle/>
                    <a:p>
                      <a:r>
                        <a:rPr lang="en-US" sz="1800" dirty="0" smtClean="0"/>
                        <a:t>davidg@nikhef.nl</a:t>
                      </a:r>
                      <a:endParaRPr lang="en-US" sz="1800" dirty="0"/>
                    </a:p>
                  </a:txBody>
                  <a:tcPr/>
                </a:tc>
                <a:tc>
                  <a:txBody>
                    <a:bodyPr/>
                    <a:lstStyle/>
                    <a:p>
                      <a:r>
                        <a:rPr lang="en-US" sz="1800" dirty="0" smtClean="0">
                          <a:latin typeface="Courier New" panose="02070309020205020404" pitchFamily="49" charset="0"/>
                          <a:cs typeface="Courier New" panose="02070309020205020404" pitchFamily="49" charset="0"/>
                        </a:rPr>
                        <a:t>Kydx8KT6xc1CHjD1</a:t>
                      </a:r>
                      <a:endParaRPr lang="en-US" sz="18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0002"/>
                  </a:ext>
                </a:extLst>
              </a:tr>
              <a:tr h="370840">
                <a:tc>
                  <a:txBody>
                    <a:bodyPr/>
                    <a:lstStyle/>
                    <a:p>
                      <a:r>
                        <a:rPr lang="en-US" sz="1800" spc="-100" baseline="0" dirty="0" smtClean="0"/>
                        <a:t>https://sso.nikhef.nl/sso/saml2/idp/metadata.php!02f7dfbb9605cf549e874bce55bfe0de030e9140</a:t>
                      </a:r>
                      <a:endParaRPr lang="en-US" sz="1800" spc="-100" baseline="0" dirty="0"/>
                    </a:p>
                  </a:txBody>
                  <a:tcPr/>
                </a:tc>
                <a:tc>
                  <a:txBody>
                    <a:bodyPr/>
                    <a:lstStyle/>
                    <a:p>
                      <a:r>
                        <a:rPr lang="en-US" sz="1800" dirty="0" smtClean="0">
                          <a:latin typeface="Courier New" panose="02070309020205020404" pitchFamily="49" charset="0"/>
                          <a:cs typeface="Courier New" panose="02070309020205020404" pitchFamily="49" charset="0"/>
                        </a:rPr>
                        <a:t>Wgt0ltSuF7BAA7FM</a:t>
                      </a:r>
                      <a:endParaRPr lang="en-US" sz="1800" dirty="0">
                        <a:latin typeface="Courier New" panose="02070309020205020404" pitchFamily="49" charset="0"/>
                        <a:cs typeface="Courier New" panose="02070309020205020404" pitchFamily="49" charset="0"/>
                      </a:endParaRPr>
                    </a:p>
                  </a:txBody>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5029117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42</a:t>
            </a:fld>
            <a:endParaRPr lang="en-GB"/>
          </a:p>
        </p:txBody>
      </p:sp>
      <p:sp>
        <p:nvSpPr>
          <p:cNvPr id="4" name="Title 3"/>
          <p:cNvSpPr>
            <a:spLocks noGrp="1"/>
          </p:cNvSpPr>
          <p:nvPr>
            <p:ph type="title"/>
          </p:nvPr>
        </p:nvSpPr>
        <p:spPr/>
        <p:txBody>
          <a:bodyPr/>
          <a:lstStyle/>
          <a:p>
            <a:r>
              <a:rPr lang="en-US" dirty="0" smtClean="0"/>
              <a:t>RCauth.eu Pilot ICA G1 – its initial single-site deployment</a:t>
            </a:r>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678" y="1302069"/>
            <a:ext cx="5845327" cy="3308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00010" y="1302069"/>
            <a:ext cx="4000500" cy="506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3878" y="3951924"/>
            <a:ext cx="3286125"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7516" y="5071310"/>
            <a:ext cx="3478325" cy="923330"/>
          </a:xfrm>
          <a:prstGeom prst="rect">
            <a:avLst/>
          </a:prstGeom>
          <a:noFill/>
          <a:ln>
            <a:solidFill>
              <a:srgbClr val="ED7D31"/>
            </a:solidFill>
          </a:ln>
        </p:spPr>
        <p:txBody>
          <a:bodyPr wrap="none" rtlCol="0">
            <a:spAutoFit/>
          </a:bodyPr>
          <a:lstStyle/>
          <a:p>
            <a:r>
              <a:rPr lang="en-US" dirty="0" smtClean="0">
                <a:solidFill>
                  <a:srgbClr val="0C3959"/>
                </a:solidFill>
              </a:rPr>
              <a:t>try </a:t>
            </a:r>
            <a:r>
              <a:rPr lang="en-US" dirty="0">
                <a:solidFill>
                  <a:srgbClr val="0C3959"/>
                </a:solidFill>
              </a:rPr>
              <a:t>some services at</a:t>
            </a:r>
            <a:br>
              <a:rPr lang="en-US" dirty="0">
                <a:solidFill>
                  <a:srgbClr val="0C3959"/>
                </a:solidFill>
              </a:rPr>
            </a:br>
            <a:r>
              <a:rPr lang="en-US" dirty="0">
                <a:solidFill>
                  <a:srgbClr val="0C3959"/>
                </a:solidFill>
                <a:hlinkClick r:id="rId5"/>
              </a:rPr>
              <a:t>https://rcdemo.nikhef.nl</a:t>
            </a:r>
            <a:r>
              <a:rPr lang="en-US" dirty="0" smtClean="0">
                <a:solidFill>
                  <a:srgbClr val="0C3959"/>
                </a:solidFill>
                <a:hlinkClick r:id="rId5"/>
              </a:rPr>
              <a:t>/</a:t>
            </a:r>
            <a:endParaRPr lang="en-US" dirty="0" smtClean="0">
              <a:solidFill>
                <a:srgbClr val="0C3959"/>
              </a:solidFill>
            </a:endParaRPr>
          </a:p>
          <a:p>
            <a:r>
              <a:rPr lang="en-US" dirty="0" smtClean="0">
                <a:solidFill>
                  <a:srgbClr val="0C3959"/>
                </a:solidFill>
              </a:rPr>
              <a:t>or use Project </a:t>
            </a:r>
            <a:r>
              <a:rPr lang="en-US" dirty="0" err="1" smtClean="0">
                <a:solidFill>
                  <a:srgbClr val="0C3959"/>
                </a:solidFill>
              </a:rPr>
              <a:t>MinE</a:t>
            </a:r>
            <a:r>
              <a:rPr lang="en-US" dirty="0" smtClean="0">
                <a:solidFill>
                  <a:srgbClr val="0C3959"/>
                </a:solidFill>
              </a:rPr>
              <a:t>, or ELIXIR, or …</a:t>
            </a:r>
            <a:endParaRPr lang="en-GB" dirty="0">
              <a:solidFill>
                <a:srgbClr val="0C3959"/>
              </a:solidFill>
            </a:endParaRPr>
          </a:p>
        </p:txBody>
      </p:sp>
    </p:spTree>
    <p:extLst>
      <p:ext uri="{BB962C8B-B14F-4D97-AF65-F5344CB8AC3E}">
        <p14:creationId xmlns:p14="http://schemas.microsoft.com/office/powerpoint/2010/main" val="241717317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b="1" dirty="0" smtClean="0"/>
              <a:t>Part of the operations will be </a:t>
            </a:r>
            <a:r>
              <a:rPr lang="en-US" b="1" dirty="0" smtClean="0"/>
              <a:t>sustainably funded </a:t>
            </a:r>
            <a:endParaRPr lang="en-US" b="1" dirty="0" smtClean="0"/>
          </a:p>
          <a:p>
            <a:r>
              <a:rPr lang="en-US" dirty="0" smtClean="0"/>
              <a:t>by EOSC-HUB through its partners for the technical ops</a:t>
            </a:r>
          </a:p>
          <a:p>
            <a:r>
              <a:rPr lang="en-US" dirty="0" smtClean="0"/>
              <a:t>by SURF DNI for both support and operations</a:t>
            </a:r>
          </a:p>
          <a:p>
            <a:r>
              <a:rPr lang="en-US" dirty="0" smtClean="0"/>
              <a:t>in-kind for trusted network connectivity by G</a:t>
            </a:r>
            <a:r>
              <a:rPr lang="nl-NL" dirty="0" smtClean="0"/>
              <a:t>ÉANT</a:t>
            </a:r>
            <a:endParaRPr lang="en-US" dirty="0" smtClean="0"/>
          </a:p>
          <a:p>
            <a:pPr marL="0" indent="0">
              <a:buNone/>
            </a:pPr>
            <a:r>
              <a:rPr lang="en-US" i="1" dirty="0" smtClean="0"/>
              <a:t>and those who put in resources have a rightful say in where the resources go … up to a point</a:t>
            </a:r>
            <a:endParaRPr lang="en-US" dirty="0" smtClean="0"/>
          </a:p>
          <a:p>
            <a:pPr marL="0" indent="0">
              <a:buNone/>
            </a:pPr>
            <a:endParaRPr lang="en-US" i="1" dirty="0"/>
          </a:p>
          <a:p>
            <a:pPr marL="0" indent="0">
              <a:buNone/>
            </a:pPr>
            <a:r>
              <a:rPr lang="en-US" b="1" dirty="0" smtClean="0"/>
              <a:t>Core values and principles of RCauth.eu are beyond </a:t>
            </a:r>
            <a:r>
              <a:rPr lang="en-US" b="1" dirty="0" smtClean="0"/>
              <a:t>just those </a:t>
            </a:r>
            <a:r>
              <a:rPr lang="en-US" b="1" dirty="0" smtClean="0"/>
              <a:t>contributing stakeholders</a:t>
            </a:r>
          </a:p>
          <a:p>
            <a:r>
              <a:rPr lang="en-US" dirty="0" smtClean="0"/>
              <a:t>must be open to anyone for any acceptable work – we don’t want a fragmented community</a:t>
            </a:r>
          </a:p>
          <a:p>
            <a:r>
              <a:rPr lang="en-US" dirty="0" smtClean="0"/>
              <a:t>nobody to be ‘left out of the rain’ (unlike to TCS which depends on NREN policy and sign-up)</a:t>
            </a:r>
          </a:p>
          <a:p>
            <a:r>
              <a:rPr lang="en-US" dirty="0" smtClean="0"/>
              <a:t>usefulness to research and collaboration is paramount and must be the deciding factor</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43</a:t>
            </a:fld>
            <a:endParaRPr lang="en-GB"/>
          </a:p>
        </p:txBody>
      </p:sp>
      <p:sp>
        <p:nvSpPr>
          <p:cNvPr id="4" name="Title 3"/>
          <p:cNvSpPr>
            <a:spLocks noGrp="1"/>
          </p:cNvSpPr>
          <p:nvPr>
            <p:ph type="title"/>
          </p:nvPr>
        </p:nvSpPr>
        <p:spPr/>
        <p:txBody>
          <a:bodyPr/>
          <a:lstStyle/>
          <a:p>
            <a:r>
              <a:rPr lang="en-US" dirty="0" smtClean="0"/>
              <a:t>Considerations</a:t>
            </a:r>
            <a:endParaRPr lang="en-GB"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73401" y="1842390"/>
            <a:ext cx="823676" cy="823477"/>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38202" y="2134673"/>
            <a:ext cx="528583" cy="23046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81299" y="1801776"/>
            <a:ext cx="592296" cy="448128"/>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83292" y="1801777"/>
            <a:ext cx="879237" cy="448128"/>
          </a:xfrm>
          <a:prstGeom prst="rect">
            <a:avLst/>
          </a:prstGeom>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83292" y="2289025"/>
            <a:ext cx="970689" cy="376842"/>
          </a:xfrm>
          <a:prstGeom prst="rect">
            <a:avLst/>
          </a:prstGeom>
        </p:spPr>
      </p:pic>
      <p:pic>
        <p:nvPicPr>
          <p:cNvPr id="10" name="Immagin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681298" y="2289025"/>
            <a:ext cx="617773" cy="376842"/>
          </a:xfrm>
          <a:prstGeom prst="rect">
            <a:avLst/>
          </a:prstGeom>
        </p:spPr>
      </p:pic>
    </p:spTree>
    <p:extLst>
      <p:ext uri="{BB962C8B-B14F-4D97-AF65-F5344CB8AC3E}">
        <p14:creationId xmlns:p14="http://schemas.microsoft.com/office/powerpoint/2010/main" val="113334771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6"/>
          <p:cNvGraphicFramePr>
            <a:graphicFrameLocks noGrp="1"/>
          </p:cNvGraphicFramePr>
          <p:nvPr>
            <p:ph idx="1"/>
            <p:extLst/>
          </p:nvPr>
        </p:nvGraphicFramePr>
        <p:xfrm>
          <a:off x="457200" y="1439863"/>
          <a:ext cx="4194580" cy="493776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Slide Number Placeholder 1"/>
          <p:cNvSpPr>
            <a:spLocks noGrp="1"/>
          </p:cNvSpPr>
          <p:nvPr>
            <p:ph type="sldNum" sz="quarter" idx="12"/>
          </p:nvPr>
        </p:nvSpPr>
        <p:spPr/>
        <p:txBody>
          <a:bodyPr/>
          <a:lstStyle/>
          <a:p>
            <a:fld id="{6F576E6A-F32A-4612-884C-86870357C6B4}" type="slidenum">
              <a:rPr lang="en-GB" smtClean="0"/>
              <a:t>44</a:t>
            </a:fld>
            <a:endParaRPr lang="en-GB"/>
          </a:p>
        </p:txBody>
      </p:sp>
      <p:sp>
        <p:nvSpPr>
          <p:cNvPr id="5" name="Title 4"/>
          <p:cNvSpPr>
            <a:spLocks noGrp="1"/>
          </p:cNvSpPr>
          <p:nvPr>
            <p:ph type="title"/>
          </p:nvPr>
        </p:nvSpPr>
        <p:spPr/>
        <p:txBody>
          <a:bodyPr/>
          <a:lstStyle/>
          <a:p>
            <a:r>
              <a:rPr lang="en-US" dirty="0" smtClean="0"/>
              <a:t>RCauth.eu Governance</a:t>
            </a:r>
            <a:endParaRPr lang="en-GB" dirty="0"/>
          </a:p>
        </p:txBody>
      </p:sp>
      <p:graphicFrame>
        <p:nvGraphicFramePr>
          <p:cNvPr id="8" name="Diagram 7"/>
          <p:cNvGraphicFramePr/>
          <p:nvPr>
            <p:extLst/>
          </p:nvPr>
        </p:nvGraphicFramePr>
        <p:xfrm>
          <a:off x="24548" y="4541401"/>
          <a:ext cx="3003081" cy="200205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3" name="Line Callout 1 (Accent Bar) 2"/>
          <p:cNvSpPr/>
          <p:nvPr/>
        </p:nvSpPr>
        <p:spPr>
          <a:xfrm>
            <a:off x="5871028" y="1572278"/>
            <a:ext cx="5406572" cy="1067794"/>
          </a:xfrm>
          <a:prstGeom prst="accentCallout1">
            <a:avLst>
              <a:gd name="adj1" fmla="val 48018"/>
              <a:gd name="adj2" fmla="val -9004"/>
              <a:gd name="adj3" fmla="val 49280"/>
              <a:gd name="adj4" fmla="val -24720"/>
            </a:avLst>
          </a:prstGeom>
          <a:solidFill>
            <a:srgbClr val="ED7D31"/>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003F5E"/>
                </a:solidFill>
              </a:rPr>
              <a:t>Representatives</a:t>
            </a:r>
            <a:r>
              <a:rPr lang="en-US" b="1" dirty="0" smtClean="0"/>
              <a:t> </a:t>
            </a:r>
            <a:r>
              <a:rPr lang="en-US" dirty="0" smtClean="0"/>
              <a:t>(and one alternate) from </a:t>
            </a:r>
            <a:br>
              <a:rPr lang="en-US" dirty="0" smtClean="0"/>
            </a:br>
            <a:r>
              <a:rPr lang="en-US" dirty="0" smtClean="0"/>
              <a:t>each Materially Contributing Stakeholder</a:t>
            </a:r>
            <a:br>
              <a:rPr lang="en-US" dirty="0" smtClean="0"/>
            </a:br>
            <a:r>
              <a:rPr lang="en-US" dirty="0" smtClean="0"/>
              <a:t>EGI.eu, EUDAT (ETFC), G</a:t>
            </a:r>
            <a:r>
              <a:rPr lang="nl-NL" dirty="0" smtClean="0"/>
              <a:t>É</a:t>
            </a:r>
            <a:r>
              <a:rPr lang="en-US" dirty="0" smtClean="0"/>
              <a:t>ANT, Nikhef (SURF)</a:t>
            </a:r>
            <a:endParaRPr lang="en-GB" dirty="0"/>
          </a:p>
        </p:txBody>
      </p:sp>
      <p:sp>
        <p:nvSpPr>
          <p:cNvPr id="9" name="Line Callout 1 (Accent Bar) 8"/>
          <p:cNvSpPr/>
          <p:nvPr/>
        </p:nvSpPr>
        <p:spPr>
          <a:xfrm>
            <a:off x="5871028" y="3314042"/>
            <a:ext cx="5406572" cy="1189401"/>
          </a:xfrm>
          <a:prstGeom prst="accentCallout1">
            <a:avLst>
              <a:gd name="adj1" fmla="val 48018"/>
              <a:gd name="adj2" fmla="val -9004"/>
              <a:gd name="adj3" fmla="val 49280"/>
              <a:gd name="adj4" fmla="val -24720"/>
            </a:avLst>
          </a:prstGeom>
          <a:solidFill>
            <a:srgbClr val="ED7D31"/>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smtClean="0">
                <a:solidFill>
                  <a:srgbClr val="003F5E"/>
                </a:solidFill>
              </a:rPr>
              <a:t>Individuals </a:t>
            </a:r>
            <a:r>
              <a:rPr lang="en-GB" dirty="0"/>
              <a:t>drawn from the wide community </a:t>
            </a:r>
            <a:r>
              <a:rPr lang="en-GB" dirty="0" smtClean="0"/>
              <a:t>[…]</a:t>
            </a:r>
            <a:br>
              <a:rPr lang="en-GB" dirty="0" smtClean="0"/>
            </a:br>
            <a:r>
              <a:rPr lang="en-GB" dirty="0" smtClean="0"/>
              <a:t>experts </a:t>
            </a:r>
            <a:r>
              <a:rPr lang="en-GB" dirty="0"/>
              <a:t>in the field of identity management </a:t>
            </a:r>
            <a:r>
              <a:rPr lang="en-GB" dirty="0" smtClean="0"/>
              <a:t/>
            </a:r>
            <a:br>
              <a:rPr lang="en-GB" dirty="0" smtClean="0"/>
            </a:br>
            <a:r>
              <a:rPr lang="en-GB" dirty="0" smtClean="0"/>
              <a:t>for </a:t>
            </a:r>
            <a:r>
              <a:rPr lang="en-GB" dirty="0"/>
              <a:t>research and collaboration, </a:t>
            </a:r>
            <a:r>
              <a:rPr lang="en-GB" dirty="0" smtClean="0"/>
              <a:t/>
            </a:r>
            <a:br>
              <a:rPr lang="en-GB" dirty="0" smtClean="0"/>
            </a:br>
            <a:r>
              <a:rPr lang="en-GB" dirty="0" smtClean="0"/>
              <a:t>PKI </a:t>
            </a:r>
            <a:r>
              <a:rPr lang="en-GB" dirty="0"/>
              <a:t>technology and identity bridging</a:t>
            </a:r>
          </a:p>
        </p:txBody>
      </p:sp>
      <p:sp>
        <p:nvSpPr>
          <p:cNvPr id="10" name="Line Callout 1 (Accent Bar) 9"/>
          <p:cNvSpPr/>
          <p:nvPr/>
        </p:nvSpPr>
        <p:spPr>
          <a:xfrm>
            <a:off x="5871028" y="4947727"/>
            <a:ext cx="5406572" cy="1189401"/>
          </a:xfrm>
          <a:prstGeom prst="accentCallout1">
            <a:avLst>
              <a:gd name="adj1" fmla="val 48018"/>
              <a:gd name="adj2" fmla="val -9004"/>
              <a:gd name="adj3" fmla="val 49280"/>
              <a:gd name="adj4" fmla="val -24720"/>
            </a:avLst>
          </a:prstGeom>
          <a:solidFill>
            <a:srgbClr val="ED7D31"/>
          </a:solidFill>
          <a:ln>
            <a:solidFill>
              <a:srgbClr val="003F5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t>Operations people from each of the </a:t>
            </a:r>
            <a:r>
              <a:rPr lang="en-GB" b="1" dirty="0" smtClean="0">
                <a:solidFill>
                  <a:srgbClr val="003F5E"/>
                </a:solidFill>
              </a:rPr>
              <a:t>hosting partners </a:t>
            </a:r>
            <a:r>
              <a:rPr lang="en-GB" dirty="0" smtClean="0"/>
              <a:t>with a (copy of) the RCauth.eu signing key,</a:t>
            </a:r>
          </a:p>
          <a:p>
            <a:pPr algn="ctr"/>
            <a:r>
              <a:rPr lang="en-US" dirty="0" smtClean="0"/>
              <a:t>and those partners otherwise involved in OPS</a:t>
            </a:r>
            <a:endParaRPr lang="en-GB" dirty="0"/>
          </a:p>
        </p:txBody>
      </p:sp>
    </p:spTree>
    <p:extLst>
      <p:ext uri="{BB962C8B-B14F-4D97-AF65-F5344CB8AC3E}">
        <p14:creationId xmlns:p14="http://schemas.microsoft.com/office/powerpoint/2010/main" val="162013432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44501" y="1439333"/>
            <a:ext cx="11283041" cy="4737633"/>
          </a:xfrm>
        </p:spPr>
        <p:txBody>
          <a:bodyPr>
            <a:normAutofit lnSpcReduction="10000"/>
          </a:bodyPr>
          <a:lstStyle/>
          <a:p>
            <a:pPr marL="457200" indent="-457200">
              <a:buFont typeface="+mj-lt"/>
              <a:buAutoNum type="arabicPeriod"/>
            </a:pPr>
            <a:r>
              <a:rPr lang="en-US" dirty="0" smtClean="0"/>
              <a:t>Most consistent external view – closest internal coordination and trust</a:t>
            </a:r>
          </a:p>
          <a:p>
            <a:pPr lvl="1"/>
            <a:r>
              <a:rPr lang="en-US" sz="2000" dirty="0" smtClean="0">
                <a:solidFill>
                  <a:srgbClr val="003F5E"/>
                </a:solidFill>
              </a:rPr>
              <a:t>Single RCauth.eu signing key</a:t>
            </a:r>
          </a:p>
          <a:p>
            <a:pPr lvl="1"/>
            <a:r>
              <a:rPr lang="en-US" sz="2000" dirty="0" smtClean="0">
                <a:solidFill>
                  <a:srgbClr val="003F5E"/>
                </a:solidFill>
              </a:rPr>
              <a:t>Securely distributed to each operational partner</a:t>
            </a:r>
          </a:p>
          <a:p>
            <a:pPr lvl="1"/>
            <a:r>
              <a:rPr lang="en-US" sz="2000" dirty="0" smtClean="0">
                <a:solidFill>
                  <a:srgbClr val="003F5E"/>
                </a:solidFill>
              </a:rPr>
              <a:t>Fully owned and managed by the PMA</a:t>
            </a:r>
          </a:p>
          <a:p>
            <a:pPr lvl="1"/>
            <a:r>
              <a:rPr lang="en-US" sz="2000" dirty="0" smtClean="0">
                <a:solidFill>
                  <a:srgbClr val="003F5E"/>
                </a:solidFill>
              </a:rPr>
              <a:t>Requires partners to accept stringent controls by the PMA to ensure trust</a:t>
            </a:r>
          </a:p>
          <a:p>
            <a:pPr lvl="1"/>
            <a:r>
              <a:rPr lang="en-US" sz="2000" dirty="0" smtClean="0">
                <a:solidFill>
                  <a:srgbClr val="003F5E"/>
                </a:solidFill>
              </a:rPr>
              <a:t>Fully transparent to users and external RPs</a:t>
            </a:r>
          </a:p>
          <a:p>
            <a:pPr marL="457200" indent="-457200">
              <a:buFont typeface="+mj-lt"/>
              <a:buAutoNum type="arabicPeriod"/>
            </a:pPr>
            <a:endParaRPr lang="en-US" dirty="0" smtClean="0"/>
          </a:p>
          <a:p>
            <a:pPr marL="457200" indent="-457200">
              <a:buFont typeface="+mj-lt"/>
              <a:buAutoNum type="arabicPeriod"/>
            </a:pPr>
            <a:r>
              <a:rPr lang="en-US" dirty="0" smtClean="0"/>
              <a:t>Most distributed and resilient view – with global user and RP impact on usability</a:t>
            </a:r>
          </a:p>
          <a:p>
            <a:pPr lvl="1"/>
            <a:r>
              <a:rPr lang="en-US" sz="2000" dirty="0" smtClean="0"/>
              <a:t>Each partner gets a different RCauth.eu signing key</a:t>
            </a:r>
          </a:p>
          <a:p>
            <a:pPr lvl="1"/>
            <a:r>
              <a:rPr lang="en-US" sz="2000" dirty="0" smtClean="0"/>
              <a:t>These will show up as independent ICAs in the IGTF distribution</a:t>
            </a:r>
          </a:p>
          <a:p>
            <a:pPr lvl="1"/>
            <a:r>
              <a:rPr lang="en-US" sz="2000" dirty="0" smtClean="0"/>
              <a:t>Same Subject DN namespace, but different issuer names in parallel and simultaneously</a:t>
            </a:r>
          </a:p>
          <a:p>
            <a:pPr lvl="1"/>
            <a:r>
              <a:rPr lang="en-US" sz="2000" dirty="0" smtClean="0"/>
              <a:t>Partners can join and leave, validity of ICA controlled through the CRL of upstream root</a:t>
            </a:r>
          </a:p>
          <a:p>
            <a:pPr lvl="1"/>
            <a:r>
              <a:rPr lang="en-US" sz="2000" dirty="0" smtClean="0"/>
              <a:t>Allows PMA to control a leaving party without such party’s co-operation and without special measures</a:t>
            </a:r>
          </a:p>
          <a:p>
            <a:pPr lvl="1"/>
            <a:r>
              <a:rPr lang="en-US" sz="2000" dirty="0" smtClean="0"/>
              <a:t>Floods IGTF distribution with multiple ICAs, and persistently exposes CA internal to VOMS and RPs</a:t>
            </a:r>
            <a:endParaRPr lang="en-GB" sz="2000"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45</a:t>
            </a:fld>
            <a:endParaRPr lang="en-GB"/>
          </a:p>
        </p:txBody>
      </p:sp>
      <p:sp>
        <p:nvSpPr>
          <p:cNvPr id="4" name="Title 3"/>
          <p:cNvSpPr>
            <a:spLocks noGrp="1"/>
          </p:cNvSpPr>
          <p:nvPr>
            <p:ph type="title"/>
          </p:nvPr>
        </p:nvSpPr>
        <p:spPr/>
        <p:txBody>
          <a:bodyPr/>
          <a:lstStyle/>
          <a:p>
            <a:r>
              <a:rPr lang="en-US" dirty="0" smtClean="0"/>
              <a:t>How to manage distribution: two options</a:t>
            </a:r>
            <a:endParaRPr lang="en-GB" dirty="0"/>
          </a:p>
        </p:txBody>
      </p:sp>
      <p:sp>
        <p:nvSpPr>
          <p:cNvPr id="5" name="Rectangle 4"/>
          <p:cNvSpPr/>
          <p:nvPr/>
        </p:nvSpPr>
        <p:spPr>
          <a:xfrm>
            <a:off x="374754" y="1400212"/>
            <a:ext cx="11549921" cy="2025040"/>
          </a:xfrm>
          <a:prstGeom prst="rect">
            <a:avLst/>
          </a:prstGeom>
          <a:noFill/>
          <a:ln>
            <a:solidFill>
              <a:srgbClr val="0C3959"/>
            </a:solidFill>
          </a:ln>
          <a:effectLst>
            <a:glow rad="101600">
              <a:srgbClr val="ED7D31">
                <a:alpha val="6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3995041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46</a:t>
            </a:fld>
            <a:endParaRPr lang="en-GB"/>
          </a:p>
        </p:txBody>
      </p:sp>
      <p:sp>
        <p:nvSpPr>
          <p:cNvPr id="4" name="Title 3"/>
          <p:cNvSpPr>
            <a:spLocks noGrp="1"/>
          </p:cNvSpPr>
          <p:nvPr>
            <p:ph type="title"/>
          </p:nvPr>
        </p:nvSpPr>
        <p:spPr/>
        <p:txBody>
          <a:bodyPr/>
          <a:lstStyle/>
          <a:p>
            <a:r>
              <a:rPr lang="en-US" dirty="0" smtClean="0"/>
              <a:t>Everything meshed together … look for your </a:t>
            </a:r>
            <a:r>
              <a:rPr lang="en-US" dirty="0" err="1" smtClean="0"/>
              <a:t>favourite</a:t>
            </a:r>
            <a:r>
              <a:rPr lang="en-US" dirty="0" smtClean="0"/>
              <a:t> loop …</a:t>
            </a:r>
            <a:endParaRPr lang="en-GB" dirty="0"/>
          </a:p>
        </p:txBody>
      </p:sp>
      <p:cxnSp>
        <p:nvCxnSpPr>
          <p:cNvPr id="34" name="Straight Arrow Connector 33"/>
          <p:cNvCxnSpPr>
            <a:endCxn id="56" idx="0"/>
          </p:cNvCxnSpPr>
          <p:nvPr/>
        </p:nvCxnSpPr>
        <p:spPr>
          <a:xfrm flipH="1">
            <a:off x="6885048" y="2968033"/>
            <a:ext cx="444673" cy="227785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H="1" flipV="1">
            <a:off x="1884364" y="2515248"/>
            <a:ext cx="1758820" cy="2287871"/>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p:nvPicPr>
        <p:blipFill>
          <a:blip r:embed="rId2"/>
          <a:stretch>
            <a:fillRect/>
          </a:stretch>
        </p:blipFill>
        <p:spPr>
          <a:xfrm>
            <a:off x="6930887" y="1825033"/>
            <a:ext cx="1031264" cy="1143000"/>
          </a:xfrm>
          <a:prstGeom prst="rect">
            <a:avLst/>
          </a:prstGeom>
        </p:spPr>
      </p:pic>
      <p:pic>
        <p:nvPicPr>
          <p:cNvPr id="37" name="Picture 3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154" y="3186696"/>
            <a:ext cx="2600325" cy="609600"/>
          </a:xfrm>
          <a:prstGeom prst="rect">
            <a:avLst/>
          </a:prstGeom>
        </p:spPr>
      </p:pic>
      <p:pic>
        <p:nvPicPr>
          <p:cNvPr id="38" name="Content Placeholder 11"/>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206487" y="4787350"/>
            <a:ext cx="2929506" cy="764070"/>
          </a:xfrm>
        </p:spPr>
      </p:pic>
      <p:pic>
        <p:nvPicPr>
          <p:cNvPr id="39" name="Picture 3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73687" y="4202927"/>
            <a:ext cx="2204077" cy="831790"/>
          </a:xfrm>
          <a:prstGeom prst="rect">
            <a:avLst/>
          </a:prstGeom>
        </p:spPr>
      </p:pic>
      <p:grpSp>
        <p:nvGrpSpPr>
          <p:cNvPr id="40" name="Group 39"/>
          <p:cNvGrpSpPr/>
          <p:nvPr/>
        </p:nvGrpSpPr>
        <p:grpSpPr>
          <a:xfrm>
            <a:off x="3730487" y="1477438"/>
            <a:ext cx="1523098" cy="1143000"/>
            <a:chOff x="1677302" y="1600200"/>
            <a:chExt cx="1523098" cy="1143000"/>
          </a:xfrm>
        </p:grpSpPr>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57400" y="1600200"/>
              <a:ext cx="1143000" cy="1143000"/>
            </a:xfrm>
            <a:prstGeom prst="rect">
              <a:avLst/>
            </a:prstGeom>
          </p:spPr>
        </p:pic>
        <p:pic>
          <p:nvPicPr>
            <p:cNvPr id="42" name="Picture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77302" y="1801400"/>
              <a:ext cx="607796" cy="459855"/>
            </a:xfrm>
            <a:prstGeom prst="rect">
              <a:avLst/>
            </a:prstGeom>
          </p:spPr>
        </p:pic>
      </p:grpSp>
      <p:cxnSp>
        <p:nvCxnSpPr>
          <p:cNvPr id="43" name="Straight Arrow Connector 42"/>
          <p:cNvCxnSpPr>
            <a:endCxn id="41" idx="3"/>
          </p:cNvCxnSpPr>
          <p:nvPr/>
        </p:nvCxnSpPr>
        <p:spPr>
          <a:xfrm flipH="1" flipV="1">
            <a:off x="5253585" y="2048938"/>
            <a:ext cx="1249211" cy="2005556"/>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flipH="1" flipV="1">
            <a:off x="7692887" y="2968033"/>
            <a:ext cx="560154" cy="109431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45" name="Picture 44"/>
          <p:cNvPicPr>
            <a:picLocks noChangeAspect="1"/>
          </p:cNvPicPr>
          <p:nvPr/>
        </p:nvPicPr>
        <p:blipFill>
          <a:blip r:embed="rId8"/>
          <a:stretch>
            <a:fillRect/>
          </a:stretch>
        </p:blipFill>
        <p:spPr>
          <a:xfrm>
            <a:off x="8521092" y="1422653"/>
            <a:ext cx="1256726" cy="984158"/>
          </a:xfrm>
          <a:prstGeom prst="rect">
            <a:avLst/>
          </a:prstGeom>
        </p:spPr>
      </p:pic>
      <p:cxnSp>
        <p:nvCxnSpPr>
          <p:cNvPr id="46" name="Straight Arrow Connector 45"/>
          <p:cNvCxnSpPr/>
          <p:nvPr/>
        </p:nvCxnSpPr>
        <p:spPr>
          <a:xfrm flipH="1">
            <a:off x="7972964" y="1806281"/>
            <a:ext cx="429717" cy="242657"/>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7" name="Straight Arrow Connector 46"/>
          <p:cNvCxnSpPr/>
          <p:nvPr/>
        </p:nvCxnSpPr>
        <p:spPr>
          <a:xfrm flipH="1">
            <a:off x="5371996" y="1724034"/>
            <a:ext cx="3026105" cy="128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p:nvPr/>
        </p:nvCxnSpPr>
        <p:spPr>
          <a:xfrm flipH="1" flipV="1">
            <a:off x="3090048" y="3822491"/>
            <a:ext cx="770945" cy="968719"/>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p:nvPr/>
        </p:nvCxnSpPr>
        <p:spPr>
          <a:xfrm>
            <a:off x="4089150" y="3533918"/>
            <a:ext cx="2202148" cy="86245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p:nvPr/>
        </p:nvCxnSpPr>
        <p:spPr>
          <a:xfrm flipV="1">
            <a:off x="5296630" y="4712781"/>
            <a:ext cx="1081378" cy="33241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H="1">
            <a:off x="5231672" y="4928814"/>
            <a:ext cx="1642278" cy="48950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a:endCxn id="41" idx="2"/>
          </p:cNvCxnSpPr>
          <p:nvPr/>
        </p:nvCxnSpPr>
        <p:spPr>
          <a:xfrm flipV="1">
            <a:off x="4022479" y="2620438"/>
            <a:ext cx="659606" cy="2157818"/>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4183116" y="2885093"/>
            <a:ext cx="2862540" cy="1957254"/>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4" name="Picture 5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401742" y="1956184"/>
            <a:ext cx="1905000" cy="681038"/>
          </a:xfrm>
          <a:prstGeom prst="rect">
            <a:avLst/>
          </a:prstGeom>
        </p:spPr>
      </p:pic>
      <p:cxnSp>
        <p:nvCxnSpPr>
          <p:cNvPr id="55" name="Straight Arrow Connector 54"/>
          <p:cNvCxnSpPr/>
          <p:nvPr/>
        </p:nvCxnSpPr>
        <p:spPr>
          <a:xfrm flipV="1">
            <a:off x="2815185" y="1916949"/>
            <a:ext cx="800395" cy="219475"/>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6" name="Picture 5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14197" y="5245884"/>
            <a:ext cx="741701" cy="360961"/>
          </a:xfrm>
          <a:prstGeom prst="rect">
            <a:avLst/>
          </a:prstGeom>
        </p:spPr>
      </p:pic>
      <p:cxnSp>
        <p:nvCxnSpPr>
          <p:cNvPr id="57" name="Straight Arrow Connector 56"/>
          <p:cNvCxnSpPr/>
          <p:nvPr/>
        </p:nvCxnSpPr>
        <p:spPr>
          <a:xfrm>
            <a:off x="4978034" y="2620438"/>
            <a:ext cx="1596215" cy="2706212"/>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9433236" y="2573631"/>
            <a:ext cx="36428" cy="285273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pic>
        <p:nvPicPr>
          <p:cNvPr id="59" name="Picture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082896" y="5570470"/>
            <a:ext cx="773536" cy="835549"/>
          </a:xfrm>
          <a:prstGeom prst="rect">
            <a:avLst/>
          </a:prstGeom>
        </p:spPr>
      </p:pic>
      <p:cxnSp>
        <p:nvCxnSpPr>
          <p:cNvPr id="60" name="Straight Arrow Connector 59"/>
          <p:cNvCxnSpPr/>
          <p:nvPr/>
        </p:nvCxnSpPr>
        <p:spPr>
          <a:xfrm flipH="1" flipV="1">
            <a:off x="4110586" y="5625444"/>
            <a:ext cx="4877701" cy="680840"/>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1" name="TextBox 60"/>
          <p:cNvSpPr txBox="1"/>
          <p:nvPr/>
        </p:nvSpPr>
        <p:spPr>
          <a:xfrm>
            <a:off x="1905141" y="1055973"/>
            <a:ext cx="622286" cy="830997"/>
          </a:xfrm>
          <a:prstGeom prst="rect">
            <a:avLst/>
          </a:prstGeom>
          <a:noFill/>
        </p:spPr>
        <p:txBody>
          <a:bodyPr wrap="none" rtlCol="0">
            <a:spAutoFit/>
          </a:bodyPr>
          <a:lstStyle/>
          <a:p>
            <a:r>
              <a:rPr lang="en-US" sz="4800" b="1" dirty="0" smtClean="0"/>
              <a:t>…</a:t>
            </a:r>
            <a:endParaRPr lang="en-GB" sz="4800" b="1" dirty="0"/>
          </a:p>
        </p:txBody>
      </p:sp>
      <p:cxnSp>
        <p:nvCxnSpPr>
          <p:cNvPr id="62" name="Straight Arrow Connector 61"/>
          <p:cNvCxnSpPr/>
          <p:nvPr/>
        </p:nvCxnSpPr>
        <p:spPr>
          <a:xfrm>
            <a:off x="8398101" y="5241839"/>
            <a:ext cx="684795" cy="456073"/>
          </a:xfrm>
          <a:prstGeom prst="straightConnector1">
            <a:avLst/>
          </a:prstGeom>
          <a:ln w="63500">
            <a:solidFill>
              <a:srgbClr val="C00000"/>
            </a:solidFill>
            <a:tailEnd type="triangle" w="lg" len="lg"/>
          </a:ln>
        </p:spPr>
        <p:style>
          <a:lnRef idx="1">
            <a:schemeClr val="accent1"/>
          </a:lnRef>
          <a:fillRef idx="0">
            <a:schemeClr val="accent1"/>
          </a:fillRef>
          <a:effectRef idx="0">
            <a:schemeClr val="accent1"/>
          </a:effectRef>
          <a:fontRef idx="minor">
            <a:schemeClr val="tx1"/>
          </a:fontRef>
        </p:style>
      </p:cxnSp>
      <p:sp>
        <p:nvSpPr>
          <p:cNvPr id="63" name="TextBox 62"/>
          <p:cNvSpPr txBox="1"/>
          <p:nvPr/>
        </p:nvSpPr>
        <p:spPr>
          <a:xfrm>
            <a:off x="342807" y="6025771"/>
            <a:ext cx="6712030" cy="369332"/>
          </a:xfrm>
          <a:prstGeom prst="rect">
            <a:avLst/>
          </a:prstGeom>
          <a:noFill/>
        </p:spPr>
        <p:txBody>
          <a:bodyPr wrap="none" rtlCol="0">
            <a:spAutoFit/>
          </a:bodyPr>
          <a:lstStyle/>
          <a:p>
            <a:r>
              <a:rPr lang="en-US" i="1" dirty="0" smtClean="0">
                <a:solidFill>
                  <a:srgbClr val="ED7D31"/>
                </a:solidFill>
              </a:rPr>
              <a:t>and many more hubs and bridges, apologies if your logo is not here …</a:t>
            </a:r>
            <a:endParaRPr lang="en-GB" i="1" dirty="0">
              <a:solidFill>
                <a:srgbClr val="ED7D31"/>
              </a:solidFill>
            </a:endParaRPr>
          </a:p>
        </p:txBody>
      </p:sp>
      <p:sp>
        <p:nvSpPr>
          <p:cNvPr id="66" name="TextBox 65"/>
          <p:cNvSpPr txBox="1"/>
          <p:nvPr/>
        </p:nvSpPr>
        <p:spPr>
          <a:xfrm>
            <a:off x="5825085" y="1752276"/>
            <a:ext cx="622286" cy="830997"/>
          </a:xfrm>
          <a:prstGeom prst="rect">
            <a:avLst/>
          </a:prstGeom>
          <a:noFill/>
        </p:spPr>
        <p:txBody>
          <a:bodyPr wrap="none" rtlCol="0">
            <a:spAutoFit/>
          </a:bodyPr>
          <a:lstStyle/>
          <a:p>
            <a:r>
              <a:rPr lang="en-US" sz="4800" b="1" dirty="0" smtClean="0"/>
              <a:t>…</a:t>
            </a:r>
            <a:endParaRPr lang="en-GB" sz="4800" b="1" dirty="0"/>
          </a:p>
        </p:txBody>
      </p:sp>
    </p:spTree>
    <p:extLst>
      <p:ext uri="{BB962C8B-B14F-4D97-AF65-F5344CB8AC3E}">
        <p14:creationId xmlns:p14="http://schemas.microsoft.com/office/powerpoint/2010/main" val="3117082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6F576E6A-F32A-4612-884C-86870357C6B4}" type="slidenum">
              <a:rPr lang="en-GB" smtClean="0"/>
              <a:pPr/>
              <a:t>47</a:t>
            </a:fld>
            <a:endParaRPr lang="en-GB"/>
          </a:p>
        </p:txBody>
      </p:sp>
      <p:sp>
        <p:nvSpPr>
          <p:cNvPr id="6" name="Text Placeholder 5"/>
          <p:cNvSpPr>
            <a:spLocks noGrp="1"/>
          </p:cNvSpPr>
          <p:nvPr>
            <p:ph type="body" sz="quarter" idx="13"/>
          </p:nvPr>
        </p:nvSpPr>
        <p:spPr/>
        <p:txBody>
          <a:bodyPr/>
          <a:lstStyle/>
          <a:p>
            <a:r>
              <a:rPr lang="en-US" dirty="0" smtClean="0"/>
              <a:t>OIDC technology</a:t>
            </a:r>
          </a:p>
          <a:p>
            <a:r>
              <a:rPr lang="en-US" dirty="0" smtClean="0"/>
              <a:t>OIDC Federation</a:t>
            </a:r>
          </a:p>
          <a:p>
            <a:r>
              <a:rPr lang="en-US" dirty="0" smtClean="0"/>
              <a:t>IGTF </a:t>
            </a:r>
            <a:r>
              <a:rPr lang="en-US" dirty="0" err="1" smtClean="0"/>
              <a:t>OIDCfed</a:t>
            </a:r>
            <a:r>
              <a:rPr lang="en-US" dirty="0" smtClean="0"/>
              <a:t> AARC Pilot</a:t>
            </a:r>
            <a:endParaRPr lang="en-GB" dirty="0"/>
          </a:p>
        </p:txBody>
      </p:sp>
      <p:sp>
        <p:nvSpPr>
          <p:cNvPr id="5" name="Title 4"/>
          <p:cNvSpPr>
            <a:spLocks noGrp="1"/>
          </p:cNvSpPr>
          <p:nvPr>
            <p:ph type="title"/>
          </p:nvPr>
        </p:nvSpPr>
        <p:spPr/>
        <p:txBody>
          <a:bodyPr/>
          <a:lstStyle/>
          <a:p>
            <a:r>
              <a:rPr lang="en-US" dirty="0" smtClean="0"/>
              <a:t>Supporting the Infrastructures beyond </a:t>
            </a:r>
            <a:r>
              <a:rPr lang="en-US" dirty="0" smtClean="0"/>
              <a:t>PKIX &amp; SAML</a:t>
            </a:r>
            <a:endParaRPr lang="en-GB" dirty="0"/>
          </a:p>
        </p:txBody>
      </p:sp>
    </p:spTree>
    <p:extLst>
      <p:ext uri="{BB962C8B-B14F-4D97-AF65-F5344CB8AC3E}">
        <p14:creationId xmlns:p14="http://schemas.microsoft.com/office/powerpoint/2010/main" val="2341589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idx="1"/>
          </p:nvPr>
        </p:nvSpPr>
        <p:spPr/>
        <p:txBody>
          <a:bodyPr/>
          <a:lstStyle/>
          <a:p>
            <a:pPr marL="0" indent="0">
              <a:buNone/>
            </a:pPr>
            <a:endParaRPr lang="en-US" dirty="0" smtClean="0"/>
          </a:p>
          <a:p>
            <a:pPr marL="0" indent="0">
              <a:buNone/>
            </a:pPr>
            <a:r>
              <a:rPr lang="en-US" b="1" dirty="0" smtClean="0"/>
              <a:t>Web- and mobile-friendly (REST/JSON) identity layer on top of OAuth2</a:t>
            </a:r>
          </a:p>
          <a:p>
            <a:r>
              <a:rPr lang="en-US" dirty="0" smtClean="0"/>
              <a:t>OAuth2 authentication flow</a:t>
            </a:r>
          </a:p>
          <a:p>
            <a:r>
              <a:rPr lang="en-US" dirty="0" smtClean="0"/>
              <a:t>Claims REST interface for identity information</a:t>
            </a:r>
          </a:p>
          <a:p>
            <a:endParaRPr lang="en-US" dirty="0"/>
          </a:p>
          <a:p>
            <a:pPr marL="0" indent="0">
              <a:buNone/>
            </a:pPr>
            <a:r>
              <a:rPr lang="en-US" b="1" dirty="0" smtClean="0"/>
              <a:t>Probably known to you already</a:t>
            </a:r>
          </a:p>
          <a:p>
            <a:r>
              <a:rPr lang="en-US" dirty="0" smtClean="0"/>
              <a:t>many social logins: Google, Linked-In, MSFT, …</a:t>
            </a:r>
          </a:p>
          <a:p>
            <a:r>
              <a:rPr lang="en-US" dirty="0" smtClean="0"/>
              <a:t>part of many identity solutions products: Ping, NRI, …</a:t>
            </a:r>
          </a:p>
          <a:p>
            <a:r>
              <a:rPr lang="en-US" dirty="0" smtClean="0"/>
              <a:t>and one very .well-known from our own community: ORCID</a:t>
            </a:r>
            <a:endParaRPr lang="en-GB" dirty="0"/>
          </a:p>
        </p:txBody>
      </p:sp>
      <p:sp>
        <p:nvSpPr>
          <p:cNvPr id="2" name="Slide Number Placeholder 1"/>
          <p:cNvSpPr>
            <a:spLocks noGrp="1"/>
          </p:cNvSpPr>
          <p:nvPr>
            <p:ph type="sldNum" sz="quarter" idx="12"/>
          </p:nvPr>
        </p:nvSpPr>
        <p:spPr/>
        <p:txBody>
          <a:bodyPr/>
          <a:lstStyle/>
          <a:p>
            <a:fld id="{6F576E6A-F32A-4612-884C-86870357C6B4}" type="slidenum">
              <a:rPr lang="en-GB" smtClean="0"/>
              <a:t>48</a:t>
            </a:fld>
            <a:endParaRPr lang="en-GB"/>
          </a:p>
        </p:txBody>
      </p:sp>
      <p:sp>
        <p:nvSpPr>
          <p:cNvPr id="5" name="Title 4"/>
          <p:cNvSpPr>
            <a:spLocks noGrp="1"/>
          </p:cNvSpPr>
          <p:nvPr>
            <p:ph type="title"/>
          </p:nvPr>
        </p:nvSpPr>
        <p:spPr/>
        <p:txBody>
          <a:bodyPr/>
          <a:lstStyle/>
          <a:p>
            <a:r>
              <a:rPr lang="en-US" dirty="0" err="1" smtClean="0"/>
              <a:t>OpenID</a:t>
            </a:r>
            <a:r>
              <a:rPr lang="en-US" dirty="0" smtClean="0"/>
              <a:t> Connect</a:t>
            </a:r>
            <a:endParaRPr lang="en-GB"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31958" y="255634"/>
            <a:ext cx="2098508" cy="839403"/>
          </a:xfrm>
          <a:prstGeom prst="rect">
            <a:avLst/>
          </a:prstGeom>
        </p:spPr>
      </p:pic>
    </p:spTree>
    <p:extLst>
      <p:ext uri="{BB962C8B-B14F-4D97-AF65-F5344CB8AC3E}">
        <p14:creationId xmlns:p14="http://schemas.microsoft.com/office/powerpoint/2010/main" val="397348167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a:t>
            </a:r>
            <a:r>
              <a:rPr lang="en-US" dirty="0" err="1" smtClean="0"/>
              <a:t>conections</a:t>
            </a:r>
            <a:r>
              <a:rPr lang="en-US" dirty="0" smtClean="0"/>
              <a:t>: Client ID and Client Secret</a:t>
            </a:r>
            <a:endParaRPr lang="en-GB" dirty="0"/>
          </a:p>
        </p:txBody>
      </p:sp>
      <p:sp>
        <p:nvSpPr>
          <p:cNvPr id="4" name="Content Placeholder 3"/>
          <p:cNvSpPr>
            <a:spLocks noGrp="1"/>
          </p:cNvSpPr>
          <p:nvPr>
            <p:ph sz="quarter" idx="4294967295"/>
          </p:nvPr>
        </p:nvSpPr>
        <p:spPr>
          <a:xfrm>
            <a:off x="2230684" y="3084323"/>
            <a:ext cx="3870325" cy="1619250"/>
          </a:xfrm>
        </p:spPr>
        <p:txBody>
          <a:bodyPr>
            <a:normAutofit/>
          </a:bodyPr>
          <a:lstStyle/>
          <a:p>
            <a:r>
              <a:rPr lang="en-US" sz="1800" dirty="0" err="1" smtClean="0"/>
              <a:t>WaTTS</a:t>
            </a:r>
            <a:r>
              <a:rPr lang="en-US" sz="1800" dirty="0" smtClean="0"/>
              <a:t> service</a:t>
            </a:r>
          </a:p>
          <a:p>
            <a:r>
              <a:rPr lang="en-US" sz="1800" dirty="0" smtClean="0"/>
              <a:t>EGI </a:t>
            </a:r>
            <a:r>
              <a:rPr lang="en-US" sz="1800" dirty="0" err="1" smtClean="0"/>
              <a:t>MasterPortal</a:t>
            </a:r>
            <a:endParaRPr lang="en-US" sz="1800" dirty="0" smtClean="0"/>
          </a:p>
          <a:p>
            <a:r>
              <a:rPr lang="en-US" sz="1800" dirty="0" err="1" smtClean="0"/>
              <a:t>MinE</a:t>
            </a:r>
            <a:r>
              <a:rPr lang="en-US" sz="1800" dirty="0" smtClean="0"/>
              <a:t> Credential Hosting</a:t>
            </a:r>
          </a:p>
          <a:p>
            <a:r>
              <a:rPr lang="en-US" sz="1800" dirty="0" smtClean="0">
                <a:latin typeface="Akkurat Std Italic" panose="02000503000000000000" pitchFamily="2" charset="0"/>
              </a:rPr>
              <a:t>… B2ACCESS, …</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445" y="3273407"/>
            <a:ext cx="1608257" cy="778631"/>
          </a:xfrm>
          <a:prstGeom prst="rect">
            <a:avLst/>
          </a:prstGeom>
        </p:spPr>
      </p:pic>
      <p:sp>
        <p:nvSpPr>
          <p:cNvPr id="5" name="Rounded Rectangle 4"/>
          <p:cNvSpPr/>
          <p:nvPr/>
        </p:nvSpPr>
        <p:spPr>
          <a:xfrm>
            <a:off x="448453" y="4935881"/>
            <a:ext cx="1304147" cy="862648"/>
          </a:xfrm>
          <a:prstGeom prst="roundRect">
            <a:avLst/>
          </a:prstGeom>
          <a:solidFill>
            <a:srgbClr val="A8D6FF"/>
          </a:solidFill>
          <a:ln w="12700" cap="flat">
            <a:solidFill>
              <a:srgbClr val="000000"/>
            </a:solid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20320" marR="20320" lvl="0" indent="0" algn="ctr" defTabSz="457200" rtl="0" eaLnBrk="1"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
                  <a:solidFill>
                    <a:srgbClr val="000000"/>
                  </a:solidFill>
                </a:uFill>
                <a:latin typeface="Arial"/>
                <a:ea typeface="Arial"/>
                <a:cs typeface="Arial"/>
                <a:sym typeface="Arial"/>
              </a:rPr>
              <a:t>Master </a:t>
            </a:r>
            <a:r>
              <a:rPr kumimoji="0" lang="en-US" sz="2200" b="0" i="0" u="none" strike="noStrike" kern="1200" cap="none" spc="0" normalizeH="0" baseline="0" noProof="0" dirty="0" smtClean="0">
                <a:ln>
                  <a:noFill/>
                </a:ln>
                <a:solidFill>
                  <a:srgbClr val="000000"/>
                </a:solidFill>
                <a:effectLst/>
                <a:uLnTx/>
                <a:uFill>
                  <a:solidFill>
                    <a:srgbClr val="000000"/>
                  </a:solidFill>
                </a:uFill>
                <a:latin typeface="Arial"/>
                <a:ea typeface="Arial"/>
                <a:cs typeface="Arial"/>
                <a:sym typeface="Arial"/>
              </a:rPr>
              <a:t/>
            </a:r>
            <a:br>
              <a:rPr kumimoji="0" lang="en-US" sz="2200" b="0" i="0" u="none" strike="noStrike" kern="1200" cap="none" spc="0" normalizeH="0" baseline="0" noProof="0" dirty="0" smtClean="0">
                <a:ln>
                  <a:noFill/>
                </a:ln>
                <a:solidFill>
                  <a:srgbClr val="000000"/>
                </a:solidFill>
                <a:effectLst/>
                <a:uLnTx/>
                <a:uFill>
                  <a:solidFill>
                    <a:srgbClr val="000000"/>
                  </a:solidFill>
                </a:uFill>
                <a:latin typeface="Arial"/>
                <a:ea typeface="Arial"/>
                <a:cs typeface="Arial"/>
                <a:sym typeface="Arial"/>
              </a:rPr>
            </a:br>
            <a:r>
              <a:rPr kumimoji="0" lang="en-US" sz="2200" b="0" i="0" u="none" strike="noStrike" kern="1200" cap="none" spc="0" normalizeH="0" baseline="0" noProof="0" dirty="0" smtClean="0">
                <a:ln>
                  <a:noFill/>
                </a:ln>
                <a:solidFill>
                  <a:srgbClr val="000000"/>
                </a:solidFill>
                <a:effectLst/>
                <a:uLnTx/>
                <a:uFill>
                  <a:solidFill>
                    <a:srgbClr val="000000"/>
                  </a:solidFill>
                </a:uFill>
                <a:latin typeface="Arial"/>
                <a:ea typeface="Arial"/>
                <a:cs typeface="Arial"/>
                <a:sym typeface="Arial"/>
              </a:rPr>
              <a:t>Portal</a:t>
            </a:r>
            <a:endParaRPr kumimoji="0" lang="en-GB" sz="2200" b="0" i="0" u="none" strike="noStrike" kern="1200" cap="none" spc="0" normalizeH="0" baseline="0" noProof="0" dirty="0">
              <a:ln>
                <a:noFill/>
              </a:ln>
              <a:solidFill>
                <a:srgbClr val="000000"/>
              </a:solidFill>
              <a:effectLst/>
              <a:uLnTx/>
              <a:uFill>
                <a:solidFill>
                  <a:srgbClr val="000000"/>
                </a:solidFill>
              </a:uFill>
              <a:latin typeface="Arial"/>
              <a:ea typeface="Arial"/>
              <a:cs typeface="Arial"/>
              <a:sym typeface="Arial"/>
            </a:endParaRPr>
          </a:p>
        </p:txBody>
      </p:sp>
      <p:sp>
        <p:nvSpPr>
          <p:cNvPr id="6" name="Content Placeholder 3"/>
          <p:cNvSpPr txBox="1">
            <a:spLocks/>
          </p:cNvSpPr>
          <p:nvPr/>
        </p:nvSpPr>
        <p:spPr>
          <a:xfrm>
            <a:off x="2154702" y="4800600"/>
            <a:ext cx="4555760" cy="1315543"/>
          </a:xfrm>
          <a:prstGeom prst="rect">
            <a:avLst/>
          </a:prstGeom>
        </p:spPr>
        <p:txBody>
          <a:bodyPr/>
          <a:lstStyle>
            <a:lvl1pPr marL="627179" marR="57799" indent="-586539" algn="l" defTabSz="1295400" eaLnBrk="1" latinLnBrk="0" hangingPunct="1">
              <a:lnSpc>
                <a:spcPct val="100000"/>
              </a:lnSpc>
              <a:spcBef>
                <a:spcPts val="1000"/>
              </a:spcBef>
              <a:spcAft>
                <a:spcPts val="0"/>
              </a:spcAft>
              <a:buClrTx/>
              <a:buSzPct val="100000"/>
              <a:buFontTx/>
              <a:buChar char="•"/>
              <a:tabLst/>
              <a:defRPr sz="6000" b="0" i="0" u="none" strike="noStrike" cap="none" spc="0" baseline="0">
                <a:ln>
                  <a:noFill/>
                </a:ln>
                <a:solidFill>
                  <a:schemeClr val="tx1"/>
                </a:solidFill>
                <a:uFill>
                  <a:solidFill>
                    <a:srgbClr val="000000"/>
                  </a:solidFill>
                </a:uFill>
                <a:latin typeface="Akkurat Std" panose="02000503000000000000" pitchFamily="2" charset="0"/>
                <a:ea typeface="Minion Pro"/>
                <a:cs typeface="Minion Pro"/>
                <a:sym typeface="Minion Pro"/>
              </a:defRPr>
            </a:lvl1pPr>
            <a:lvl2pPr marL="1044126" marR="57799" indent="-546286" algn="l" defTabSz="1295400" eaLnBrk="1" latinLnBrk="0" hangingPunct="1">
              <a:lnSpc>
                <a:spcPct val="100000"/>
              </a:lnSpc>
              <a:spcBef>
                <a:spcPts val="1000"/>
              </a:spcBef>
              <a:spcAft>
                <a:spcPts val="0"/>
              </a:spcAft>
              <a:buClrTx/>
              <a:buSzPct val="100000"/>
              <a:buFontTx/>
              <a:buChar char="•"/>
              <a:tabLst/>
              <a:defRPr sz="6000" b="0" i="0" u="none" strike="noStrike" cap="none" spc="0" baseline="0">
                <a:ln>
                  <a:noFill/>
                </a:ln>
                <a:solidFill>
                  <a:schemeClr val="tx1"/>
                </a:solidFill>
                <a:uFill>
                  <a:solidFill>
                    <a:srgbClr val="000000"/>
                  </a:solidFill>
                </a:uFill>
                <a:latin typeface="Akkurat Std" panose="02000503000000000000" pitchFamily="2" charset="0"/>
                <a:ea typeface="Minion Pro"/>
                <a:cs typeface="Minion Pro"/>
                <a:sym typeface="Minion Pro"/>
              </a:defRPr>
            </a:lvl2pPr>
            <a:lvl3pPr marL="1485718" marR="57799" indent="-530678" algn="l" defTabSz="1295400" eaLnBrk="1" latinLnBrk="0" hangingPunct="1">
              <a:lnSpc>
                <a:spcPct val="100000"/>
              </a:lnSpc>
              <a:spcBef>
                <a:spcPts val="1000"/>
              </a:spcBef>
              <a:spcAft>
                <a:spcPts val="0"/>
              </a:spcAft>
              <a:buClrTx/>
              <a:buSzPct val="100000"/>
              <a:buFontTx/>
              <a:buChar char="•"/>
              <a:tabLst/>
              <a:defRPr sz="6000" b="0" i="0" u="none" strike="noStrike" cap="none" spc="0" baseline="0">
                <a:ln>
                  <a:noFill/>
                </a:ln>
                <a:solidFill>
                  <a:schemeClr val="tx1"/>
                </a:solidFill>
                <a:uFill>
                  <a:solidFill>
                    <a:srgbClr val="000000"/>
                  </a:solidFill>
                </a:uFill>
                <a:latin typeface="Akkurat Std" panose="02000503000000000000" pitchFamily="2" charset="0"/>
                <a:ea typeface="Minion Pro"/>
                <a:cs typeface="Minion Pro"/>
                <a:sym typeface="Minion Pro"/>
              </a:defRPr>
            </a:lvl3pPr>
            <a:lvl4pPr marL="2031364" marR="57799" indent="-619125" algn="l" defTabSz="1295400" eaLnBrk="1" latinLnBrk="0" hangingPunct="1">
              <a:lnSpc>
                <a:spcPct val="100000"/>
              </a:lnSpc>
              <a:spcBef>
                <a:spcPts val="1000"/>
              </a:spcBef>
              <a:spcAft>
                <a:spcPts val="0"/>
              </a:spcAft>
              <a:buClrTx/>
              <a:buSzPct val="100000"/>
              <a:buFontTx/>
              <a:buChar char="•"/>
              <a:tabLst/>
              <a:defRPr sz="6000" b="0" i="0" u="none" strike="noStrike" cap="none" spc="0" baseline="0">
                <a:ln>
                  <a:noFill/>
                </a:ln>
                <a:solidFill>
                  <a:schemeClr val="tx1"/>
                </a:solidFill>
                <a:uFill>
                  <a:solidFill>
                    <a:srgbClr val="000000"/>
                  </a:solidFill>
                </a:uFill>
                <a:latin typeface="Akkurat Std" panose="02000503000000000000" pitchFamily="2" charset="0"/>
                <a:ea typeface="Minion Pro"/>
                <a:cs typeface="Minion Pro"/>
                <a:sym typeface="Minion Pro"/>
              </a:defRPr>
            </a:lvl4pPr>
            <a:lvl5pPr marL="2488564" marR="57799" indent="-619125" algn="l" defTabSz="1295400" eaLnBrk="1" latinLnBrk="0" hangingPunct="1">
              <a:lnSpc>
                <a:spcPct val="100000"/>
              </a:lnSpc>
              <a:spcBef>
                <a:spcPts val="1000"/>
              </a:spcBef>
              <a:spcAft>
                <a:spcPts val="0"/>
              </a:spcAft>
              <a:buClrTx/>
              <a:buSzPct val="100000"/>
              <a:buFontTx/>
              <a:buChar char="•"/>
              <a:tabLst/>
              <a:defRPr sz="6000" b="0" i="0" u="none" strike="noStrike" cap="none" spc="0" baseline="0">
                <a:ln>
                  <a:noFill/>
                </a:ln>
                <a:solidFill>
                  <a:schemeClr val="tx1"/>
                </a:solidFill>
                <a:uFill>
                  <a:solidFill>
                    <a:srgbClr val="000000"/>
                  </a:solidFill>
                </a:uFill>
                <a:latin typeface="Akkurat Std" panose="02000503000000000000" pitchFamily="2" charset="0"/>
                <a:ea typeface="Minion Pro"/>
                <a:cs typeface="Minion Pro"/>
                <a:sym typeface="Minion Pro"/>
              </a:defRPr>
            </a:lvl5pPr>
            <a:lvl6pPr marL="2488564" marR="57799" indent="-619125" algn="l" defTabSz="1295400" eaLnBrk="1" latinLnBrk="0" hangingPunct="1">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6pPr>
            <a:lvl7pPr marL="2488564" marR="57799" indent="-619125" algn="l" defTabSz="1295400" eaLnBrk="1" latinLnBrk="0" hangingPunct="1">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7pPr>
            <a:lvl8pPr marL="2488564" marR="57799" indent="-619125" algn="l" defTabSz="1295400" eaLnBrk="1" latinLnBrk="0" hangingPunct="1">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8pPr>
            <a:lvl9pPr marL="2488564" marR="57799" indent="-619125" algn="l" defTabSz="1295400" eaLnBrk="1" latinLnBrk="0" hangingPunct="1">
              <a:lnSpc>
                <a:spcPct val="100000"/>
              </a:lnSpc>
              <a:spcBef>
                <a:spcPts val="1000"/>
              </a:spcBef>
              <a:spcAft>
                <a:spcPts val="0"/>
              </a:spcAft>
              <a:buClrTx/>
              <a:buSzPct val="100000"/>
              <a:buFontTx/>
              <a:buChar char="•"/>
              <a:tabLst/>
              <a:defRPr sz="6500" b="0" i="0" u="none" strike="noStrike" cap="none" spc="0" baseline="0">
                <a:ln>
                  <a:noFill/>
                </a:ln>
                <a:solidFill>
                  <a:srgbClr val="000000"/>
                </a:solidFill>
                <a:uFill>
                  <a:solidFill>
                    <a:srgbClr val="000000"/>
                  </a:solidFill>
                </a:uFill>
                <a:latin typeface="Minion Pro"/>
                <a:ea typeface="Minion Pro"/>
                <a:cs typeface="Minion Pro"/>
                <a:sym typeface="Minion Pro"/>
              </a:defRPr>
            </a:lvl9pPr>
          </a:lstStyle>
          <a:p>
            <a:pPr marL="627179" marR="57799" lvl="0" indent="-586539" algn="l" defTabSz="1295400" rtl="0" eaLnBrk="1" fontAlgn="auto" latinLnBrk="0" hangingPunct="1">
              <a:lnSpc>
                <a:spcPct val="100000"/>
              </a:lnSpc>
              <a:spcBef>
                <a:spcPts val="0"/>
              </a:spcBef>
              <a:spcAft>
                <a:spcPts val="0"/>
              </a:spcAft>
              <a:buClrTx/>
              <a:buSzPct val="100000"/>
              <a:buFontTx/>
              <a:buChar char="•"/>
              <a:tabLst/>
              <a:defRPr/>
            </a:pPr>
            <a:r>
              <a:rPr kumimoji="0" lang="en-US" sz="1800" b="0" i="0" u="none" strike="noStrike" kern="1200" cap="none" spc="0" normalizeH="0" baseline="0" noProof="0" dirty="0">
                <a:ln>
                  <a:noFill/>
                </a:ln>
                <a:solidFill>
                  <a:prstClr val="black"/>
                </a:solidFill>
                <a:effectLst/>
                <a:uLnTx/>
                <a:uFill>
                  <a:solidFill>
                    <a:srgbClr val="000000"/>
                  </a:solidFill>
                </a:uFill>
                <a:latin typeface="Akkurat Std" panose="02000503000000000000" pitchFamily="2" charset="0"/>
                <a:sym typeface="Minion Pro"/>
              </a:rPr>
              <a:t>SSH Proxy CLI</a:t>
            </a:r>
          </a:p>
          <a:p>
            <a:pPr marL="627179" marR="57799" lvl="0" indent="-586539" algn="l" defTabSz="1295400" rtl="0" eaLnBrk="1" fontAlgn="auto" latinLnBrk="0" hangingPunct="1">
              <a:lnSpc>
                <a:spcPct val="100000"/>
              </a:lnSpc>
              <a:spcBef>
                <a:spcPts val="0"/>
              </a:spcBef>
              <a:spcAft>
                <a:spcPts val="0"/>
              </a:spcAft>
              <a:buClrTx/>
              <a:buSzPct val="100000"/>
              <a:buFontTx/>
              <a:buChar char="•"/>
              <a:tabLst/>
              <a:defRPr/>
            </a:pPr>
            <a:r>
              <a:rPr kumimoji="0" lang="en-US" sz="1800" b="0" i="0" u="none" strike="noStrike" kern="1200" cap="none" spc="0" normalizeH="0" baseline="0" noProof="0" dirty="0">
                <a:ln>
                  <a:noFill/>
                </a:ln>
                <a:solidFill>
                  <a:prstClr val="black"/>
                </a:solidFill>
                <a:effectLst/>
                <a:uLnTx/>
                <a:uFill>
                  <a:solidFill>
                    <a:srgbClr val="000000"/>
                  </a:solidFill>
                </a:uFill>
                <a:latin typeface="Akkurat Std" panose="02000503000000000000" pitchFamily="2" charset="0"/>
                <a:sym typeface="Minion Pro"/>
              </a:rPr>
              <a:t>Prometheus WebDAV portal</a:t>
            </a:r>
          </a:p>
          <a:p>
            <a:pPr marL="627179" marR="57799" lvl="0" indent="-586539" algn="l" defTabSz="1295400" rtl="0" eaLnBrk="1" fontAlgn="auto" latinLnBrk="0" hangingPunct="1">
              <a:lnSpc>
                <a:spcPct val="100000"/>
              </a:lnSpc>
              <a:spcBef>
                <a:spcPts val="0"/>
              </a:spcBef>
              <a:spcAft>
                <a:spcPts val="0"/>
              </a:spcAft>
              <a:buClrTx/>
              <a:buSzPct val="100000"/>
              <a:buFontTx/>
              <a:buChar char="•"/>
              <a:tabLst/>
              <a:defRPr/>
            </a:pPr>
            <a:r>
              <a:rPr kumimoji="0" lang="en-US" sz="1800" b="0" i="0" u="none" strike="noStrike" kern="1200" cap="none" spc="0" normalizeH="0" baseline="0" noProof="0" dirty="0" err="1">
                <a:ln>
                  <a:noFill/>
                </a:ln>
                <a:solidFill>
                  <a:prstClr val="black"/>
                </a:solidFill>
                <a:effectLst/>
                <a:uLnTx/>
                <a:uFill>
                  <a:solidFill>
                    <a:srgbClr val="000000"/>
                  </a:solidFill>
                </a:uFill>
                <a:latin typeface="Akkurat Std" panose="02000503000000000000" pitchFamily="2" charset="0"/>
                <a:sym typeface="Minion Pro"/>
              </a:rPr>
              <a:t>mkProxy</a:t>
            </a:r>
            <a:r>
              <a:rPr kumimoji="0" lang="en-US" sz="1800" b="0" i="0" u="none" strike="noStrike" kern="1200" cap="none" spc="0" normalizeH="0" baseline="0" noProof="0" dirty="0">
                <a:ln>
                  <a:noFill/>
                </a:ln>
                <a:solidFill>
                  <a:prstClr val="black"/>
                </a:solidFill>
                <a:effectLst/>
                <a:uLnTx/>
                <a:uFill>
                  <a:solidFill>
                    <a:srgbClr val="000000"/>
                  </a:solidFill>
                </a:uFill>
                <a:latin typeface="Akkurat Std" panose="02000503000000000000" pitchFamily="2" charset="0"/>
                <a:sym typeface="Minion Pro"/>
              </a:rPr>
              <a:t> service</a:t>
            </a:r>
          </a:p>
          <a:p>
            <a:pPr marL="627179" marR="57799" lvl="0" indent="-586539" algn="l" defTabSz="1295400" rtl="0" eaLnBrk="1" fontAlgn="auto" latinLnBrk="0" hangingPunct="1">
              <a:lnSpc>
                <a:spcPct val="100000"/>
              </a:lnSpc>
              <a:spcBef>
                <a:spcPts val="0"/>
              </a:spcBef>
              <a:spcAft>
                <a:spcPts val="0"/>
              </a:spcAft>
              <a:buClrTx/>
              <a:buSzPct val="100000"/>
              <a:buFontTx/>
              <a:buChar char="•"/>
              <a:tabLst/>
              <a:defRPr/>
            </a:pPr>
            <a:r>
              <a:rPr kumimoji="0" lang="en-US" sz="1800" b="0" i="0" u="none" strike="noStrike" kern="1200" cap="none" spc="0" normalizeH="0" baseline="0" noProof="0" dirty="0">
                <a:ln>
                  <a:noFill/>
                </a:ln>
                <a:solidFill>
                  <a:prstClr val="black"/>
                </a:solidFill>
                <a:effectLst/>
                <a:uLnTx/>
                <a:uFill>
                  <a:solidFill>
                    <a:srgbClr val="000000"/>
                  </a:solidFill>
                </a:uFill>
                <a:latin typeface="Akkurat Std" panose="02000503000000000000" pitchFamily="2" charset="0"/>
                <a:sym typeface="Minion Pro"/>
              </a:rPr>
              <a:t>…</a:t>
            </a:r>
          </a:p>
        </p:txBody>
      </p:sp>
      <p:sp>
        <p:nvSpPr>
          <p:cNvPr id="8" name="Rectangle 7"/>
          <p:cNvSpPr/>
          <p:nvPr/>
        </p:nvSpPr>
        <p:spPr>
          <a:xfrm>
            <a:off x="2230684" y="1527402"/>
            <a:ext cx="6629400" cy="101566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a:ln>
                  <a:noFill/>
                </a:ln>
                <a:solidFill>
                  <a:prstClr val="black"/>
                </a:solidFill>
                <a:effectLst/>
                <a:uLnTx/>
                <a:uFillTx/>
                <a:latin typeface="Calibri"/>
                <a:ea typeface="+mn-ea"/>
                <a:cs typeface="+mn-cs"/>
              </a:rPr>
              <a:t>Planning for Globus migration from X.509 to Globus </a:t>
            </a:r>
            <a:r>
              <a:rPr kumimoji="0" lang="en-GB" sz="2000" b="0" i="0" u="none" strike="noStrike" kern="1200" cap="none" spc="0" normalizeH="0" baseline="0" noProof="0" dirty="0" err="1">
                <a:ln>
                  <a:noFill/>
                </a:ln>
                <a:solidFill>
                  <a:prstClr val="black"/>
                </a:solidFill>
                <a:effectLst/>
                <a:uLnTx/>
                <a:uFillTx/>
                <a:latin typeface="Calibri"/>
                <a:ea typeface="+mn-ea"/>
                <a:cs typeface="+mn-cs"/>
              </a:rPr>
              <a:t>Auth</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Maintain </a:t>
            </a:r>
            <a:r>
              <a:rPr kumimoji="0" lang="en-GB" sz="2000" b="0" i="0" u="none" strike="noStrike" kern="1200" cap="none" spc="0" normalizeH="0" baseline="0" noProof="0" dirty="0">
                <a:ln>
                  <a:noFill/>
                </a:ln>
                <a:solidFill>
                  <a:prstClr val="black"/>
                </a:solidFill>
                <a:effectLst/>
                <a:uLnTx/>
                <a:uFillTx/>
                <a:latin typeface="Calibri"/>
                <a:ea typeface="+mn-ea"/>
                <a:cs typeface="+mn-cs"/>
              </a:rPr>
              <a:t>credential assurance for XSEDE users and systems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Continue </a:t>
            </a:r>
            <a:r>
              <a:rPr kumimoji="0" lang="en-GB" sz="2000" b="0" i="0" u="none" strike="noStrike" kern="1200" cap="none" spc="0" normalizeH="0" baseline="0" noProof="0" dirty="0">
                <a:ln>
                  <a:noFill/>
                </a:ln>
                <a:solidFill>
                  <a:prstClr val="black"/>
                </a:solidFill>
                <a:effectLst/>
                <a:uLnTx/>
                <a:uFillTx/>
                <a:latin typeface="Calibri"/>
                <a:ea typeface="+mn-ea"/>
                <a:cs typeface="+mn-cs"/>
              </a:rPr>
              <a:t>to benefit from IGTF trust </a:t>
            </a:r>
            <a:r>
              <a:rPr kumimoji="0" lang="en-GB" sz="2000" b="0" i="0" u="none" strike="noStrike" kern="1200" cap="none" spc="0" normalizeH="0" baseline="0" noProof="0" dirty="0" smtClean="0">
                <a:ln>
                  <a:noFill/>
                </a:ln>
                <a:solidFill>
                  <a:prstClr val="black"/>
                </a:solidFill>
                <a:effectLst/>
                <a:uLnTx/>
                <a:uFillTx/>
                <a:latin typeface="Calibri"/>
                <a:ea typeface="+mn-ea"/>
                <a:cs typeface="+mn-cs"/>
              </a:rPr>
              <a:t>community</a:t>
            </a:r>
            <a:endParaRPr kumimoji="0" lang="en-GB" sz="20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8453" y="1540570"/>
            <a:ext cx="1600200" cy="605901"/>
          </a:xfrm>
          <a:prstGeom prst="rect">
            <a:avLst/>
          </a:prstGeom>
        </p:spPr>
      </p:pic>
      <p:pic>
        <p:nvPicPr>
          <p:cNvPr id="11" name="Picture 10"/>
          <p:cNvPicPr>
            <a:picLocks noChangeAspect="1"/>
          </p:cNvPicPr>
          <p:nvPr/>
        </p:nvPicPr>
        <p:blipFill>
          <a:blip r:embed="rId4"/>
          <a:stretch>
            <a:fillRect/>
          </a:stretch>
        </p:blipFill>
        <p:spPr>
          <a:xfrm>
            <a:off x="782884" y="2146470"/>
            <a:ext cx="871537" cy="231226"/>
          </a:xfrm>
          <a:prstGeom prst="rect">
            <a:avLst/>
          </a:prstGeom>
        </p:spPr>
      </p:pic>
      <p:pic>
        <p:nvPicPr>
          <p:cNvPr id="13" name="Picture 12"/>
          <p:cNvPicPr>
            <a:picLocks noChangeAspect="1"/>
          </p:cNvPicPr>
          <p:nvPr/>
        </p:nvPicPr>
        <p:blipFill>
          <a:blip r:embed="rId5"/>
          <a:stretch>
            <a:fillRect/>
          </a:stretch>
        </p:blipFill>
        <p:spPr>
          <a:xfrm>
            <a:off x="9829800" y="2838594"/>
            <a:ext cx="1752600" cy="1787652"/>
          </a:xfrm>
          <a:prstGeom prst="rect">
            <a:avLst/>
          </a:prstGeom>
        </p:spPr>
      </p:pic>
      <p:sp>
        <p:nvSpPr>
          <p:cNvPr id="14" name="Content Placeholder 3"/>
          <p:cNvSpPr txBox="1">
            <a:spLocks/>
          </p:cNvSpPr>
          <p:nvPr/>
        </p:nvSpPr>
        <p:spPr>
          <a:xfrm>
            <a:off x="6400800" y="3017642"/>
            <a:ext cx="3657600" cy="84061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ELIXIR and LSAAI</a:t>
            </a:r>
            <a:r>
              <a:rPr kumimoji="0" lang="en-US" sz="1800" b="0" i="0" u="none" strike="noStrike" kern="1200" cap="none" spc="0" normalizeH="0" baseline="0" noProof="0" dirty="0">
                <a:ln>
                  <a:noFill/>
                </a:ln>
                <a:solidFill>
                  <a:prstClr val="black"/>
                </a:solidFill>
                <a:effectLst/>
                <a:uLnTx/>
                <a:uFillTx/>
                <a:latin typeface="Akkurat Std" panose="02000503000000000000" pitchFamily="2" charset="0"/>
                <a:ea typeface="+mn-ea"/>
                <a:cs typeface="+mn-cs"/>
              </a:rPr>
              <a:t> </a:t>
            </a: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services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e-Infra connections</a:t>
            </a:r>
          </a:p>
        </p:txBody>
      </p:sp>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753600" y="4152415"/>
            <a:ext cx="488699" cy="367746"/>
          </a:xfrm>
          <a:prstGeom prst="rect">
            <a:avLst/>
          </a:prstGeom>
        </p:spPr>
      </p:pic>
      <p:pic>
        <p:nvPicPr>
          <p:cNvPr id="17" name="Picture 16">
            <a:extLst>
              <a:ext uri="{FF2B5EF4-FFF2-40B4-BE49-F238E27FC236}">
                <a16:creationId xmlns:a16="http://schemas.microsoft.com/office/drawing/2014/main" id="{B16C43F4-ED83-9949-AC4E-651ED58C7FA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25664" y="5371009"/>
            <a:ext cx="1490253" cy="987293"/>
          </a:xfrm>
          <a:prstGeom prst="rect">
            <a:avLst/>
          </a:prstGeom>
        </p:spPr>
      </p:pic>
      <p:sp>
        <p:nvSpPr>
          <p:cNvPr id="18" name="Content Placeholder 3"/>
          <p:cNvSpPr txBox="1">
            <a:spLocks/>
          </p:cNvSpPr>
          <p:nvPr/>
        </p:nvSpPr>
        <p:spPr>
          <a:xfrm>
            <a:off x="8534400" y="4842709"/>
            <a:ext cx="3376863" cy="1648326"/>
          </a:xfrm>
          <a:prstGeom prst="rect">
            <a:avLst/>
          </a:prstGeom>
        </p:spPr>
        <p:txBody>
          <a:bodyPr vert="horz" lIns="91440" tIns="45720" rIns="91440" bIns="45720" rtlCol="0">
            <a:normAutofit fontScale="92500" lnSpcReduction="10000"/>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EGI </a:t>
            </a:r>
            <a:r>
              <a:rPr kumimoji="0" lang="en-US" sz="1800" b="0" i="0" u="none" strike="noStrike" kern="1200" cap="none" spc="0" normalizeH="0" baseline="0" noProof="0" dirty="0" err="1" smtClean="0">
                <a:ln>
                  <a:noFill/>
                </a:ln>
                <a:solidFill>
                  <a:prstClr val="black"/>
                </a:solidFill>
                <a:effectLst/>
                <a:uLnTx/>
                <a:uFillTx/>
                <a:latin typeface="Akkurat Std" panose="02000503000000000000" pitchFamily="2" charset="0"/>
                <a:ea typeface="+mn-ea"/>
                <a:cs typeface="+mn-cs"/>
              </a:rPr>
              <a:t>CheckIn</a:t>
            </a:r>
            <a:endParaRPr kumimoji="0" lang="en-US" sz="1800" b="0" i="0" u="none" strike="noStrike" kern="1200" cap="none" spc="0" normalizeH="0" baseline="0" noProof="0" dirty="0">
              <a:ln>
                <a:noFill/>
              </a:ln>
              <a:solidFill>
                <a:prstClr val="black"/>
              </a:solidFill>
              <a:effectLst/>
              <a:uLnTx/>
              <a:uFillTx/>
              <a:latin typeface="Akkurat Std" panose="02000503000000000000" pitchFamily="2" charset="0"/>
              <a:ea typeface="+mn-ea"/>
              <a:cs typeface="+mn-cs"/>
            </a:endParaRP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B2ACCESS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rPr>
              <a:t>EOSC-HUB AAI</a:t>
            </a:r>
          </a:p>
          <a:p>
            <a:pPr lvl="0"/>
            <a:r>
              <a:rPr lang="en-GB" sz="1800" dirty="0">
                <a:solidFill>
                  <a:prstClr val="black"/>
                </a:solidFill>
                <a:latin typeface="Akkurat Std" panose="02000503000000000000" pitchFamily="2" charset="0"/>
              </a:rPr>
              <a:t>Today &lt; O(50) clients; </a:t>
            </a:r>
            <a:r>
              <a:rPr lang="en-GB" sz="1800" dirty="0" smtClean="0">
                <a:solidFill>
                  <a:prstClr val="black"/>
                </a:solidFill>
                <a:latin typeface="Akkurat Std" panose="02000503000000000000" pitchFamily="2" charset="0"/>
              </a:rPr>
              <a:t/>
            </a:r>
            <a:br>
              <a:rPr lang="en-GB" sz="1800" dirty="0" smtClean="0">
                <a:solidFill>
                  <a:prstClr val="black"/>
                </a:solidFill>
                <a:latin typeface="Akkurat Std" panose="02000503000000000000" pitchFamily="2" charset="0"/>
              </a:rPr>
            </a:br>
            <a:r>
              <a:rPr lang="en-GB" sz="1800" dirty="0" smtClean="0">
                <a:solidFill>
                  <a:prstClr val="black"/>
                </a:solidFill>
                <a:latin typeface="Akkurat Std" panose="02000503000000000000" pitchFamily="2" charset="0"/>
              </a:rPr>
              <a:t>next </a:t>
            </a:r>
            <a:r>
              <a:rPr lang="en-GB" sz="1800" dirty="0">
                <a:solidFill>
                  <a:prstClr val="black"/>
                </a:solidFill>
                <a:latin typeface="Akkurat Std" panose="02000503000000000000" pitchFamily="2" charset="0"/>
              </a:rPr>
              <a:t>year </a:t>
            </a:r>
            <a:r>
              <a:rPr lang="en-GB" sz="1800" dirty="0" smtClean="0">
                <a:solidFill>
                  <a:prstClr val="black"/>
                </a:solidFill>
                <a:latin typeface="Akkurat Std" panose="02000503000000000000" pitchFamily="2" charset="0"/>
              </a:rPr>
              <a:t>O(100-1000</a:t>
            </a:r>
            <a:r>
              <a:rPr lang="en-GB" sz="1800" dirty="0">
                <a:solidFill>
                  <a:prstClr val="black"/>
                </a:solidFill>
                <a:latin typeface="Akkurat Std" panose="02000503000000000000" pitchFamily="2" charset="0"/>
              </a:rPr>
              <a:t>)? </a:t>
            </a:r>
            <a:br>
              <a:rPr lang="en-GB" sz="1800" dirty="0">
                <a:solidFill>
                  <a:prstClr val="black"/>
                </a:solidFill>
                <a:latin typeface="Akkurat Std" panose="02000503000000000000" pitchFamily="2" charset="0"/>
              </a:rPr>
            </a:br>
            <a:endParaRPr kumimoji="0" lang="en-US" sz="1800" b="0" i="0" u="none" strike="noStrike" kern="1200" cap="none" spc="0" normalizeH="0" baseline="0" noProof="0" dirty="0" smtClean="0">
              <a:ln>
                <a:noFill/>
              </a:ln>
              <a:solidFill>
                <a:prstClr val="black"/>
              </a:solidFill>
              <a:effectLst/>
              <a:uLnTx/>
              <a:uFillTx/>
              <a:latin typeface="Akkurat Std" panose="02000503000000000000" pitchFamily="2" charset="0"/>
              <a:ea typeface="+mn-ea"/>
              <a:cs typeface="+mn-cs"/>
            </a:endParaRPr>
          </a:p>
        </p:txBody>
      </p:sp>
      <p:pic>
        <p:nvPicPr>
          <p:cNvPr id="16" name="Picture 15">
            <a:extLst>
              <a:ext uri="{FF2B5EF4-FFF2-40B4-BE49-F238E27FC236}">
                <a16:creationId xmlns:a16="http://schemas.microsoft.com/office/drawing/2014/main" id="{26CFC5BB-F368-464A-A9F2-3A1A4B10C67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013905" y="4415015"/>
            <a:ext cx="1260166" cy="1221086"/>
          </a:xfrm>
          <a:prstGeom prst="rect">
            <a:avLst/>
          </a:prstGeom>
        </p:spPr>
      </p:pic>
      <p:sp>
        <p:nvSpPr>
          <p:cNvPr id="7" name="TextBox 6"/>
          <p:cNvSpPr txBox="1"/>
          <p:nvPr/>
        </p:nvSpPr>
        <p:spPr>
          <a:xfrm>
            <a:off x="2206281" y="6556202"/>
            <a:ext cx="7779437" cy="369332"/>
          </a:xfrm>
          <a:prstGeom prst="rect">
            <a:avLst/>
          </a:prstGeom>
          <a:noFill/>
        </p:spPr>
        <p:txBody>
          <a:bodyPr wrap="none" rtlCol="0">
            <a:spAutoFit/>
          </a:bodyPr>
          <a:lstStyle/>
          <a:p>
            <a:r>
              <a:rPr lang="en-US" i="1" dirty="0" smtClean="0">
                <a:solidFill>
                  <a:srgbClr val="C00000"/>
                </a:solidFill>
              </a:rPr>
              <a:t>both technical trust (trust anchors) and aligned policies needed to make this scale</a:t>
            </a:r>
            <a:endParaRPr lang="en-GB" i="1" dirty="0">
              <a:solidFill>
                <a:srgbClr val="C00000"/>
              </a:solidFill>
            </a:endParaRPr>
          </a:p>
        </p:txBody>
      </p:sp>
      <p:sp>
        <p:nvSpPr>
          <p:cNvPr id="19" name="Rectangle 18"/>
          <p:cNvSpPr/>
          <p:nvPr/>
        </p:nvSpPr>
        <p:spPr>
          <a:xfrm>
            <a:off x="4638174" y="-28624"/>
            <a:ext cx="8534400"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600" b="0" i="1" u="none" strike="noStrike" kern="1200" cap="none" spc="0" normalizeH="0" baseline="0" noProof="0" dirty="0">
                <a:ln>
                  <a:noFill/>
                </a:ln>
                <a:solidFill>
                  <a:srgbClr val="002060"/>
                </a:solidFill>
                <a:effectLst/>
                <a:uLnTx/>
                <a:uFillTx/>
                <a:latin typeface="Calibri"/>
                <a:ea typeface="+mn-ea"/>
                <a:cs typeface="+mn-cs"/>
              </a:rPr>
              <a:t>https://www.eugridpma.org/meetings/2018-01/summary-eugridpma-2018-01-prague.txt</a:t>
            </a:r>
          </a:p>
        </p:txBody>
      </p:sp>
    </p:spTree>
    <p:extLst>
      <p:ext uri="{BB962C8B-B14F-4D97-AF65-F5344CB8AC3E}">
        <p14:creationId xmlns:p14="http://schemas.microsoft.com/office/powerpoint/2010/main" val="5506224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12272" y="2204344"/>
            <a:ext cx="5483427" cy="3520413"/>
          </a:xfrm>
          <a:prstGeom prst="rect">
            <a:avLst/>
          </a:prstGeom>
        </p:spPr>
      </p:pic>
      <p:sp>
        <p:nvSpPr>
          <p:cNvPr id="2" name="Title 1"/>
          <p:cNvSpPr>
            <a:spLocks noGrp="1"/>
          </p:cNvSpPr>
          <p:nvPr>
            <p:ph type="title"/>
          </p:nvPr>
        </p:nvSpPr>
        <p:spPr>
          <a:xfrm>
            <a:off x="442209" y="373498"/>
            <a:ext cx="10788281" cy="839883"/>
          </a:xfrm>
        </p:spPr>
        <p:txBody>
          <a:bodyPr>
            <a:normAutofit/>
          </a:bodyPr>
          <a:lstStyle/>
          <a:p>
            <a:r>
              <a:rPr lang="en-GB" sz="3200" dirty="0" smtClean="0"/>
              <a:t>AARC Blueprint Process</a:t>
            </a:r>
            <a:endParaRPr lang="en-GB" sz="3200" dirty="0"/>
          </a:p>
        </p:txBody>
      </p:sp>
      <p:sp>
        <p:nvSpPr>
          <p:cNvPr id="4" name="TextBox 3"/>
          <p:cNvSpPr txBox="1"/>
          <p:nvPr/>
        </p:nvSpPr>
        <p:spPr>
          <a:xfrm>
            <a:off x="885404" y="1540520"/>
            <a:ext cx="4151291" cy="400110"/>
          </a:xfrm>
          <a:prstGeom prst="rect">
            <a:avLst/>
          </a:prstGeom>
          <a:noFill/>
        </p:spPr>
        <p:txBody>
          <a:bodyPr wrap="square" rtlCol="0">
            <a:spAutoFit/>
          </a:bodyPr>
          <a:lstStyle/>
          <a:p>
            <a:r>
              <a:rPr lang="en-GB" sz="2000" b="1" u="sng" dirty="0"/>
              <a:t>https://</a:t>
            </a:r>
            <a:r>
              <a:rPr lang="en-GB" sz="2000" b="1" u="sng" dirty="0" smtClean="0"/>
              <a:t>aarc-project.eu/architecture/</a:t>
            </a:r>
            <a:endParaRPr lang="en-US" sz="2000" b="1" dirty="0"/>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658149" y="143931"/>
            <a:ext cx="1144684" cy="1034242"/>
          </a:xfrm>
          <a:prstGeom prst="rect">
            <a:avLst/>
          </a:prstGeom>
        </p:spPr>
      </p:pic>
      <p:sp>
        <p:nvSpPr>
          <p:cNvPr id="12" name="Text Placeholder 2"/>
          <p:cNvSpPr txBox="1">
            <a:spLocks/>
          </p:cNvSpPr>
          <p:nvPr/>
        </p:nvSpPr>
        <p:spPr>
          <a:xfrm>
            <a:off x="5478905" y="1289153"/>
            <a:ext cx="6564088" cy="4876887"/>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50000"/>
              </a:lnSpc>
              <a:buNone/>
            </a:pPr>
            <a:r>
              <a:rPr lang="en-GB" sz="2600" b="1" dirty="0" smtClean="0"/>
              <a:t>Guidelines and supporting documents</a:t>
            </a:r>
          </a:p>
          <a:p>
            <a:pPr marL="473075" lvl="1" indent="-457200">
              <a:lnSpc>
                <a:spcPct val="150000"/>
              </a:lnSpc>
            </a:pPr>
            <a:r>
              <a:rPr lang="en-US" sz="2600" i="1" dirty="0" smtClean="0"/>
              <a:t>reference architecture</a:t>
            </a:r>
            <a:endParaRPr lang="en-GB" sz="2600" i="1" dirty="0"/>
          </a:p>
          <a:p>
            <a:pPr marL="473075" lvl="1" indent="-457200">
              <a:lnSpc>
                <a:spcPct val="150000"/>
              </a:lnSpc>
            </a:pPr>
            <a:r>
              <a:rPr lang="en-US" sz="2600" i="1" dirty="0" smtClean="0"/>
              <a:t>conventions and community standards</a:t>
            </a:r>
          </a:p>
          <a:p>
            <a:pPr marL="473075" lvl="1" indent="-457200">
              <a:lnSpc>
                <a:spcPct val="150000"/>
              </a:lnSpc>
            </a:pPr>
            <a:r>
              <a:rPr lang="en-US" sz="2600" i="1" dirty="0" smtClean="0"/>
              <a:t>best policy practices</a:t>
            </a:r>
          </a:p>
          <a:p>
            <a:pPr marL="473075" lvl="1" indent="-457200">
              <a:lnSpc>
                <a:spcPct val="150000"/>
              </a:lnSpc>
            </a:pPr>
            <a:r>
              <a:rPr lang="en-US" sz="2600" i="1" dirty="0" smtClean="0"/>
              <a:t>implementation hints</a:t>
            </a:r>
          </a:p>
          <a:p>
            <a:pPr marL="473075" lvl="1" indent="-457200">
              <a:lnSpc>
                <a:spcPct val="150000"/>
              </a:lnSpc>
            </a:pPr>
            <a:r>
              <a:rPr lang="en-US" sz="2600" i="1" dirty="0" smtClean="0"/>
              <a:t>training for </a:t>
            </a:r>
            <a:r>
              <a:rPr lang="en-US" sz="2600" i="1" dirty="0" smtClean="0"/>
              <a:t>‘FIM’ </a:t>
            </a:r>
            <a:r>
              <a:rPr lang="en-US" sz="2600" i="1" dirty="0" smtClean="0"/>
              <a:t>communities</a:t>
            </a:r>
          </a:p>
          <a:p>
            <a:pPr marL="473075" lvl="1" indent="-457200">
              <a:lnSpc>
                <a:spcPct val="150000"/>
              </a:lnSpc>
            </a:pPr>
            <a:endParaRPr lang="en-US" sz="2600" i="1" dirty="0" smtClean="0"/>
          </a:p>
        </p:txBody>
      </p:sp>
      <p:sp>
        <p:nvSpPr>
          <p:cNvPr id="7" name="TextBox 6"/>
          <p:cNvSpPr txBox="1"/>
          <p:nvPr/>
        </p:nvSpPr>
        <p:spPr>
          <a:xfrm>
            <a:off x="6381798" y="5324647"/>
            <a:ext cx="4848692" cy="461665"/>
          </a:xfrm>
          <a:prstGeom prst="rect">
            <a:avLst/>
          </a:prstGeom>
          <a:noFill/>
        </p:spPr>
        <p:txBody>
          <a:bodyPr wrap="square" rtlCol="0">
            <a:spAutoFit/>
          </a:bodyPr>
          <a:lstStyle/>
          <a:p>
            <a:r>
              <a:rPr lang="en-GB" sz="2400" b="1" u="sng" dirty="0">
                <a:solidFill>
                  <a:srgbClr val="ED7D31"/>
                </a:solidFill>
                <a:hlinkClick r:id="rId5"/>
              </a:rPr>
              <a:t>https://</a:t>
            </a:r>
            <a:r>
              <a:rPr lang="en-GB" sz="2400" b="1" u="sng" dirty="0" smtClean="0">
                <a:solidFill>
                  <a:srgbClr val="ED7D31"/>
                </a:solidFill>
                <a:hlinkClick r:id="rId5"/>
              </a:rPr>
              <a:t>aarc-project.eu/guidelines/</a:t>
            </a:r>
            <a:endParaRPr lang="en-US" sz="2400" b="1" dirty="0">
              <a:solidFill>
                <a:srgbClr val="ED7D31"/>
              </a:solidFill>
            </a:endParaRPr>
          </a:p>
        </p:txBody>
      </p:sp>
    </p:spTree>
    <p:extLst>
      <p:ext uri="{BB962C8B-B14F-4D97-AF65-F5344CB8AC3E}">
        <p14:creationId xmlns:p14="http://schemas.microsoft.com/office/powerpoint/2010/main" val="24930727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Assurance and trust frameworks</a:t>
            </a:r>
            <a:endParaRPr lang="en-GB" dirty="0"/>
          </a:p>
        </p:txBody>
      </p:sp>
      <p:sp>
        <p:nvSpPr>
          <p:cNvPr id="3" name="Content Placeholder 2"/>
          <p:cNvSpPr>
            <a:spLocks noGrp="1"/>
          </p:cNvSpPr>
          <p:nvPr>
            <p:ph idx="1"/>
          </p:nvPr>
        </p:nvSpPr>
        <p:spPr>
          <a:xfrm>
            <a:off x="609600" y="1524001"/>
            <a:ext cx="11277600" cy="4832350"/>
          </a:xfrm>
        </p:spPr>
        <p:txBody>
          <a:bodyPr>
            <a:normAutofit/>
          </a:bodyPr>
          <a:lstStyle/>
          <a:p>
            <a:pPr marL="0" indent="0">
              <a:buNone/>
            </a:pPr>
            <a:r>
              <a:rPr lang="en-US" b="1" dirty="0" smtClean="0">
                <a:solidFill>
                  <a:srgbClr val="002060"/>
                </a:solidFill>
              </a:rPr>
              <a:t>Identity Assurance Profiles for R/E-Infra risk scenarios (</a:t>
            </a:r>
            <a:r>
              <a:rPr lang="en-US" dirty="0">
                <a:solidFill>
                  <a:srgbClr val="002060"/>
                </a:solidFill>
              </a:rPr>
              <a:t>https://igtf.net/ap/loa</a:t>
            </a:r>
            <a:r>
              <a:rPr lang="en-US" dirty="0" smtClean="0">
                <a:solidFill>
                  <a:srgbClr val="002060"/>
                </a:solidFill>
              </a:rPr>
              <a:t>/</a:t>
            </a:r>
            <a:r>
              <a:rPr lang="en-US" b="1" dirty="0" smtClean="0">
                <a:solidFill>
                  <a:srgbClr val="002060"/>
                </a:solidFill>
              </a:rPr>
              <a:t>)</a:t>
            </a:r>
          </a:p>
          <a:p>
            <a:r>
              <a:rPr lang="en-US" dirty="0" smtClean="0"/>
              <a:t>“BIRCH” - good quality (federated) identity, </a:t>
            </a:r>
            <a:br>
              <a:rPr lang="en-US" dirty="0" smtClean="0"/>
            </a:br>
            <a:r>
              <a:rPr lang="en-US" dirty="0" smtClean="0"/>
              <a:t>“DOGWOOD” - identifier-only, but with traceability (</a:t>
            </a:r>
            <a:r>
              <a:rPr lang="en-US" i="1" dirty="0" err="1" smtClean="0"/>
              <a:t>R&amp;S</a:t>
            </a:r>
            <a:r>
              <a:rPr lang="en-US" dirty="0" err="1" smtClean="0"/>
              <a:t>+</a:t>
            </a:r>
            <a:r>
              <a:rPr lang="en-US" i="1" dirty="0" err="1" smtClean="0"/>
              <a:t>Sirtfi+a</a:t>
            </a:r>
            <a:r>
              <a:rPr lang="en-US" i="1" dirty="0" smtClean="0"/>
              <a:t> few bits)</a:t>
            </a:r>
            <a:r>
              <a:rPr lang="en-US" dirty="0" smtClean="0"/>
              <a:t/>
            </a:r>
            <a:br>
              <a:rPr lang="en-US" dirty="0" smtClean="0"/>
            </a:br>
            <a:r>
              <a:rPr lang="en-US" dirty="0" smtClean="0"/>
              <a:t>RFC 6711 Registry: https</a:t>
            </a:r>
            <a:r>
              <a:rPr lang="en-US" dirty="0"/>
              <a:t>://iana.org/assignments/loa-profiles</a:t>
            </a:r>
          </a:p>
          <a:p>
            <a:r>
              <a:rPr lang="en-US" dirty="0" smtClean="0"/>
              <a:t>technology-specific ‘trust anchor’ distribution services</a:t>
            </a:r>
          </a:p>
          <a:p>
            <a:pPr marL="0" indent="0">
              <a:buNone/>
            </a:pPr>
            <a:r>
              <a:rPr lang="en-US" b="1" dirty="0" smtClean="0">
                <a:solidFill>
                  <a:srgbClr val="002060"/>
                </a:solidFill>
              </a:rPr>
              <a:t>Policy framework for Relying Parties (‘SP-</a:t>
            </a:r>
            <a:r>
              <a:rPr lang="en-US" b="1" dirty="0" err="1" smtClean="0">
                <a:solidFill>
                  <a:srgbClr val="002060"/>
                </a:solidFill>
              </a:rPr>
              <a:t>IdPs</a:t>
            </a:r>
            <a:r>
              <a:rPr lang="en-US" b="1" dirty="0" smtClean="0">
                <a:solidFill>
                  <a:srgbClr val="002060"/>
                </a:solidFill>
              </a:rPr>
              <a:t>-Proxies’)</a:t>
            </a:r>
          </a:p>
          <a:p>
            <a:r>
              <a:rPr lang="en-US" dirty="0" err="1" smtClean="0"/>
              <a:t>Snctfi</a:t>
            </a:r>
            <a:r>
              <a:rPr lang="en-US" dirty="0" smtClean="0"/>
              <a:t> - </a:t>
            </a:r>
            <a:r>
              <a:rPr lang="en-GB" dirty="0"/>
              <a:t>Community Trust Framework in Federated </a:t>
            </a:r>
            <a:r>
              <a:rPr lang="en-GB" dirty="0" err="1" smtClean="0"/>
              <a:t>Infras</a:t>
            </a:r>
            <a:r>
              <a:rPr lang="en-US" dirty="0" smtClean="0"/>
              <a:t/>
            </a:r>
            <a:br>
              <a:rPr lang="en-US" dirty="0" smtClean="0"/>
            </a:br>
            <a:r>
              <a:rPr lang="en-US" dirty="0" smtClean="0"/>
              <a:t>https://igtf.net/snctfi</a:t>
            </a:r>
          </a:p>
          <a:p>
            <a:pPr marL="40640" indent="0">
              <a:buNone/>
            </a:pPr>
            <a:r>
              <a:rPr lang="en-US" b="1" dirty="0">
                <a:solidFill>
                  <a:srgbClr val="002060"/>
                </a:solidFill>
              </a:rPr>
              <a:t>How can we help support RI and e-Infrastructure use cases?</a:t>
            </a:r>
          </a:p>
          <a:p>
            <a:r>
              <a:rPr lang="en-US" dirty="0"/>
              <a:t>technology bridges: TCS,  RCauth.eu, IGTF-eduGAIN bridge, …</a:t>
            </a:r>
          </a:p>
          <a:p>
            <a:r>
              <a:rPr lang="en-US" dirty="0" smtClean="0"/>
              <a:t>behind </a:t>
            </a:r>
            <a:r>
              <a:rPr lang="en-US" dirty="0"/>
              <a:t>the </a:t>
            </a:r>
            <a:r>
              <a:rPr lang="en-US" dirty="0" smtClean="0"/>
              <a:t>Infrastructure Proxies for </a:t>
            </a:r>
            <a:r>
              <a:rPr lang="en-US" dirty="0"/>
              <a:t>research &amp; collaboration, OIDC </a:t>
            </a:r>
            <a:r>
              <a:rPr lang="en-US" dirty="0" smtClean="0"/>
              <a:t>gains prominence</a:t>
            </a:r>
            <a:endParaRPr lang="en-GB"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380240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OIDC mechanics</a:t>
            </a:r>
            <a:endParaRPr lang="en-GB" dirty="0"/>
          </a:p>
        </p:txBody>
      </p:sp>
      <p:sp>
        <p:nvSpPr>
          <p:cNvPr id="6" name="Text Placeholder 5"/>
          <p:cNvSpPr>
            <a:spLocks noGrp="1"/>
          </p:cNvSpPr>
          <p:nvPr>
            <p:ph type="body" idx="1"/>
          </p:nvPr>
        </p:nvSpPr>
        <p:spPr/>
        <p:txBody>
          <a:bodyPr anchor="b"/>
          <a:lstStyle/>
          <a:p>
            <a:r>
              <a:rPr lang="en-US" i="1" dirty="0" smtClean="0"/>
              <a:t>thanks to </a:t>
            </a:r>
            <a:r>
              <a:rPr lang="en-US" i="1" dirty="0" err="1" smtClean="0"/>
              <a:t>Davide</a:t>
            </a:r>
            <a:r>
              <a:rPr lang="en-US" i="1" dirty="0" smtClean="0"/>
              <a:t> </a:t>
            </a:r>
            <a:r>
              <a:rPr lang="en-US" i="1" dirty="0" err="1" smtClean="0"/>
              <a:t>Vaghetti</a:t>
            </a:r>
            <a:r>
              <a:rPr lang="en-US" i="1" dirty="0" smtClean="0"/>
              <a:t> (GARR) whose REFEDS Linz slide content I re-used</a:t>
            </a:r>
            <a:endParaRPr lang="en-GB" i="1" dirty="0"/>
          </a:p>
        </p:txBody>
      </p:sp>
      <p:sp>
        <p:nvSpPr>
          <p:cNvPr id="3" name="Slide Number Placeholder 2"/>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576E6A-F32A-4612-884C-86870357C6B4}"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64417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OIDC Actors</a:t>
            </a:r>
            <a:endParaRPr lang="en-GB"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9" name="object 3"/>
          <p:cNvSpPr txBox="1">
            <a:spLocks noGrp="1"/>
          </p:cNvSpPr>
          <p:nvPr>
            <p:ph idx="1"/>
          </p:nvPr>
        </p:nvSpPr>
        <p:spPr>
          <a:prstGeom prst="rect">
            <a:avLst/>
          </a:prstGeom>
        </p:spPr>
        <p:txBody>
          <a:bodyPr vert="horz" wrap="square" lIns="0" tIns="0" rIns="0" bIns="0" rtlCol="0">
            <a:noAutofit/>
          </a:bodyPr>
          <a:lstStyle/>
          <a:p>
            <a:pPr marL="347980" marR="31115" indent="-335915">
              <a:lnSpc>
                <a:spcPct val="114599"/>
              </a:lnSpc>
              <a:buClr>
                <a:srgbClr val="004360"/>
              </a:buClr>
              <a:buFont typeface="Arial"/>
              <a:buChar char="•"/>
              <a:tabLst>
                <a:tab pos="347345" algn="l"/>
              </a:tabLst>
            </a:pPr>
            <a:r>
              <a:rPr sz="2400" spc="-65" dirty="0" smtClean="0">
                <a:solidFill>
                  <a:srgbClr val="004360"/>
                </a:solidFill>
                <a:latin typeface="Bahnschrift Light"/>
                <a:cs typeface="Bahnschrift Light"/>
              </a:rPr>
              <a:t>The</a:t>
            </a:r>
            <a:r>
              <a:rPr sz="2400" spc="135" dirty="0" smtClean="0">
                <a:solidFill>
                  <a:srgbClr val="004360"/>
                </a:solidFill>
                <a:latin typeface="Bahnschrift Light"/>
                <a:cs typeface="Bahnschrift Light"/>
              </a:rPr>
              <a:t> </a:t>
            </a:r>
            <a:r>
              <a:rPr sz="2400" b="1" spc="-15" dirty="0" smtClean="0">
                <a:solidFill>
                  <a:srgbClr val="004360"/>
                </a:solidFill>
                <a:latin typeface="Calibri"/>
                <a:cs typeface="Calibri"/>
              </a:rPr>
              <a:t>User</a:t>
            </a:r>
            <a:r>
              <a:rPr sz="2400" b="1" spc="5" dirty="0" smtClean="0">
                <a:solidFill>
                  <a:srgbClr val="004360"/>
                </a:solidFill>
                <a:latin typeface="Calibri"/>
                <a:cs typeface="Calibri"/>
              </a:rPr>
              <a:t> </a:t>
            </a:r>
            <a:r>
              <a:rPr sz="2400" spc="-90" dirty="0" smtClean="0">
                <a:solidFill>
                  <a:srgbClr val="004360"/>
                </a:solidFill>
                <a:latin typeface="Bahnschrift Light"/>
                <a:cs typeface="Bahnschrift Light"/>
              </a:rPr>
              <a:t>who</a:t>
            </a:r>
            <a:r>
              <a:rPr sz="2400" spc="130" dirty="0" smtClean="0">
                <a:solidFill>
                  <a:srgbClr val="004360"/>
                </a:solidFill>
                <a:latin typeface="Bahnschrift Light"/>
                <a:cs typeface="Bahnschrift Light"/>
              </a:rPr>
              <a:t> </a:t>
            </a:r>
            <a:r>
              <a:rPr sz="2400" spc="-120" dirty="0" smtClean="0">
                <a:solidFill>
                  <a:srgbClr val="004360"/>
                </a:solidFill>
                <a:latin typeface="Bahnschrift Light"/>
                <a:cs typeface="Bahnschrift Light"/>
              </a:rPr>
              <a:t>wants</a:t>
            </a:r>
            <a:r>
              <a:rPr sz="2400" spc="130" dirty="0" smtClean="0">
                <a:solidFill>
                  <a:srgbClr val="004360"/>
                </a:solidFill>
                <a:latin typeface="Bahnschrift Light"/>
                <a:cs typeface="Bahnschrift Light"/>
              </a:rPr>
              <a:t> </a:t>
            </a:r>
            <a:r>
              <a:rPr sz="2400" spc="-25" dirty="0" smtClean="0">
                <a:solidFill>
                  <a:srgbClr val="004360"/>
                </a:solidFill>
                <a:latin typeface="Bahnschrift Light"/>
                <a:cs typeface="Bahnschrift Light"/>
              </a:rPr>
              <a:t>to</a:t>
            </a:r>
            <a:r>
              <a:rPr sz="2400" spc="130" dirty="0" smtClean="0">
                <a:solidFill>
                  <a:srgbClr val="004360"/>
                </a:solidFill>
                <a:latin typeface="Bahnschrift Light"/>
                <a:cs typeface="Bahnschrift Light"/>
              </a:rPr>
              <a:t> </a:t>
            </a:r>
            <a:r>
              <a:rPr sz="2400" spc="-170" dirty="0" smtClean="0">
                <a:solidFill>
                  <a:srgbClr val="004360"/>
                </a:solidFill>
                <a:latin typeface="Bahnschrift Light"/>
                <a:cs typeface="Bahnschrift Light"/>
              </a:rPr>
              <a:t>access</a:t>
            </a:r>
            <a:r>
              <a:rPr sz="2400" spc="130" dirty="0" smtClean="0">
                <a:solidFill>
                  <a:srgbClr val="004360"/>
                </a:solidFill>
                <a:latin typeface="Bahnschrift Light"/>
                <a:cs typeface="Bahnschrift Light"/>
              </a:rPr>
              <a:t> </a:t>
            </a:r>
            <a:r>
              <a:rPr sz="2400" spc="-130" dirty="0" smtClean="0">
                <a:solidFill>
                  <a:srgbClr val="004360"/>
                </a:solidFill>
                <a:latin typeface="Bahnschrift Light"/>
                <a:cs typeface="Bahnschrift Light"/>
              </a:rPr>
              <a:t>a</a:t>
            </a:r>
            <a:r>
              <a:rPr sz="2400" spc="130" dirty="0" smtClean="0">
                <a:solidFill>
                  <a:srgbClr val="004360"/>
                </a:solidFill>
                <a:latin typeface="Bahnschrift Light"/>
                <a:cs typeface="Bahnschrift Light"/>
              </a:rPr>
              <a:t> </a:t>
            </a:r>
            <a:r>
              <a:rPr sz="2400" spc="-80" dirty="0" smtClean="0">
                <a:solidFill>
                  <a:srgbClr val="004360"/>
                </a:solidFill>
                <a:latin typeface="Bahnschrift Light"/>
                <a:cs typeface="Bahnschrift Light"/>
              </a:rPr>
              <a:t>protected</a:t>
            </a:r>
            <a:r>
              <a:rPr sz="2400" spc="130" dirty="0" smtClean="0">
                <a:solidFill>
                  <a:srgbClr val="004360"/>
                </a:solidFill>
                <a:latin typeface="Bahnschrift Light"/>
                <a:cs typeface="Bahnschrift Light"/>
              </a:rPr>
              <a:t> </a:t>
            </a:r>
            <a:r>
              <a:rPr sz="2400" spc="-125" dirty="0" smtClean="0">
                <a:solidFill>
                  <a:srgbClr val="004360"/>
                </a:solidFill>
                <a:latin typeface="Bahnschrift Light"/>
                <a:cs typeface="Bahnschrift Light"/>
              </a:rPr>
              <a:t>resource,</a:t>
            </a:r>
            <a:r>
              <a:rPr sz="2400" spc="130" dirty="0" smtClean="0">
                <a:solidFill>
                  <a:srgbClr val="004360"/>
                </a:solidFill>
                <a:latin typeface="Bahnschrift Light"/>
                <a:cs typeface="Bahnschrift Light"/>
              </a:rPr>
              <a:t> </a:t>
            </a:r>
            <a:r>
              <a:rPr sz="2400" spc="-100" dirty="0" smtClean="0">
                <a:solidFill>
                  <a:srgbClr val="004360"/>
                </a:solidFill>
                <a:latin typeface="Bahnschrift Light"/>
                <a:cs typeface="Bahnschrift Light"/>
              </a:rPr>
              <a:t>either</a:t>
            </a:r>
            <a:r>
              <a:rPr sz="2400" spc="-40" dirty="0" smtClean="0">
                <a:solidFill>
                  <a:srgbClr val="004360"/>
                </a:solidFill>
                <a:latin typeface="Bahnschrift Light"/>
                <a:cs typeface="Bahnschrift Light"/>
              </a:rPr>
              <a:t> </a:t>
            </a:r>
            <a:r>
              <a:rPr sz="2400" spc="-65" dirty="0" smtClean="0">
                <a:solidFill>
                  <a:srgbClr val="004360"/>
                </a:solidFill>
                <a:latin typeface="Bahnschrift Light"/>
                <a:cs typeface="Bahnschrift Light"/>
              </a:rPr>
              <a:t>by</a:t>
            </a:r>
            <a:r>
              <a:rPr sz="2400" spc="130" dirty="0" smtClean="0">
                <a:solidFill>
                  <a:srgbClr val="004360"/>
                </a:solidFill>
                <a:latin typeface="Bahnschrift Light"/>
                <a:cs typeface="Bahnschrift Light"/>
              </a:rPr>
              <a:t> </a:t>
            </a:r>
            <a:r>
              <a:rPr sz="2400" spc="-114" dirty="0" smtClean="0">
                <a:solidFill>
                  <a:srgbClr val="004360"/>
                </a:solidFill>
                <a:latin typeface="Bahnschrift Light"/>
                <a:cs typeface="Bahnschrift Light"/>
              </a:rPr>
              <a:t>himself</a:t>
            </a:r>
            <a:r>
              <a:rPr sz="2400" spc="130" dirty="0" smtClean="0">
                <a:solidFill>
                  <a:srgbClr val="004360"/>
                </a:solidFill>
                <a:latin typeface="Bahnschrift Light"/>
                <a:cs typeface="Bahnschrift Light"/>
              </a:rPr>
              <a:t> </a:t>
            </a:r>
            <a:r>
              <a:rPr sz="2400" spc="-120" dirty="0" smtClean="0">
                <a:solidFill>
                  <a:srgbClr val="004360"/>
                </a:solidFill>
                <a:latin typeface="Bahnschrift Light"/>
                <a:cs typeface="Bahnschrift Light"/>
              </a:rPr>
              <a:t>or</a:t>
            </a:r>
            <a:r>
              <a:rPr sz="2400" spc="130" dirty="0" smtClean="0">
                <a:solidFill>
                  <a:srgbClr val="004360"/>
                </a:solidFill>
                <a:latin typeface="Bahnschrift Light"/>
                <a:cs typeface="Bahnschrift Light"/>
              </a:rPr>
              <a:t> </a:t>
            </a:r>
            <a:r>
              <a:rPr sz="2400" spc="-100" dirty="0" smtClean="0">
                <a:solidFill>
                  <a:srgbClr val="004360"/>
                </a:solidFill>
                <a:latin typeface="Bahnschrift Light"/>
                <a:cs typeface="Bahnschrift Light"/>
              </a:rPr>
              <a:t>through</a:t>
            </a:r>
            <a:r>
              <a:rPr sz="2400" spc="130" dirty="0" smtClean="0">
                <a:solidFill>
                  <a:srgbClr val="004360"/>
                </a:solidFill>
                <a:latin typeface="Bahnschrift Light"/>
                <a:cs typeface="Bahnschrift Light"/>
              </a:rPr>
              <a:t> </a:t>
            </a:r>
            <a:r>
              <a:rPr sz="2400" spc="-105" dirty="0" smtClean="0">
                <a:solidFill>
                  <a:srgbClr val="004360"/>
                </a:solidFill>
                <a:latin typeface="Bahnschrift Light"/>
                <a:cs typeface="Bahnschrift Light"/>
              </a:rPr>
              <a:t>an</a:t>
            </a:r>
            <a:r>
              <a:rPr sz="2400" spc="130" dirty="0" smtClean="0">
                <a:solidFill>
                  <a:srgbClr val="004360"/>
                </a:solidFill>
                <a:latin typeface="Bahnschrift Light"/>
                <a:cs typeface="Bahnschrift Light"/>
              </a:rPr>
              <a:t> </a:t>
            </a:r>
            <a:r>
              <a:rPr sz="2400" spc="-75" dirty="0" smtClean="0">
                <a:solidFill>
                  <a:srgbClr val="004360"/>
                </a:solidFill>
                <a:latin typeface="Bahnschrift Light"/>
                <a:cs typeface="Bahnschrift Light"/>
              </a:rPr>
              <a:t>application.</a:t>
            </a:r>
            <a:endParaRPr sz="2400" dirty="0">
              <a:latin typeface="Bahnschrift Light"/>
              <a:cs typeface="Bahnschrift Light"/>
            </a:endParaRPr>
          </a:p>
          <a:p>
            <a:pPr marL="347980" marR="12700" indent="-335915">
              <a:lnSpc>
                <a:spcPct val="114599"/>
              </a:lnSpc>
              <a:buClr>
                <a:srgbClr val="004360"/>
              </a:buClr>
              <a:buFont typeface="Arial"/>
              <a:buChar char="•"/>
              <a:tabLst>
                <a:tab pos="347345" algn="l"/>
              </a:tabLst>
            </a:pPr>
            <a:r>
              <a:rPr sz="2400" spc="-65" dirty="0" smtClean="0">
                <a:solidFill>
                  <a:srgbClr val="004360"/>
                </a:solidFill>
                <a:latin typeface="Bahnschrift Light"/>
                <a:cs typeface="Bahnschrift Light"/>
              </a:rPr>
              <a:t>The</a:t>
            </a:r>
            <a:r>
              <a:rPr sz="2400" spc="135" dirty="0" smtClean="0">
                <a:solidFill>
                  <a:srgbClr val="004360"/>
                </a:solidFill>
                <a:latin typeface="Bahnschrift Light"/>
                <a:cs typeface="Bahnschrift Light"/>
              </a:rPr>
              <a:t> </a:t>
            </a:r>
            <a:r>
              <a:rPr sz="2400" b="1" spc="-15" dirty="0" smtClean="0">
                <a:solidFill>
                  <a:srgbClr val="004360"/>
                </a:solidFill>
                <a:latin typeface="Calibri"/>
                <a:cs typeface="Calibri"/>
              </a:rPr>
              <a:t>Relying Party</a:t>
            </a:r>
            <a:r>
              <a:rPr sz="2400" b="1" spc="15" dirty="0" smtClean="0">
                <a:solidFill>
                  <a:srgbClr val="004360"/>
                </a:solidFill>
                <a:latin typeface="Calibri"/>
                <a:cs typeface="Calibri"/>
              </a:rPr>
              <a:t> </a:t>
            </a:r>
            <a:r>
              <a:rPr sz="2400" spc="-65" dirty="0" smtClean="0">
                <a:solidFill>
                  <a:srgbClr val="004360"/>
                </a:solidFill>
                <a:latin typeface="Bahnschrift Light"/>
                <a:cs typeface="Bahnschrift Light"/>
              </a:rPr>
              <a:t>(often</a:t>
            </a:r>
            <a:r>
              <a:rPr sz="2400" spc="130" dirty="0" smtClean="0">
                <a:solidFill>
                  <a:srgbClr val="004360"/>
                </a:solidFill>
                <a:latin typeface="Bahnschrift Light"/>
                <a:cs typeface="Bahnschrift Light"/>
              </a:rPr>
              <a:t> </a:t>
            </a:r>
            <a:r>
              <a:rPr sz="2400" spc="-130" dirty="0" smtClean="0">
                <a:solidFill>
                  <a:srgbClr val="004360"/>
                </a:solidFill>
                <a:latin typeface="Bahnschrift Light"/>
                <a:cs typeface="Bahnschrift Light"/>
              </a:rPr>
              <a:t>called</a:t>
            </a:r>
            <a:r>
              <a:rPr sz="2400" spc="130" dirty="0" smtClean="0">
                <a:solidFill>
                  <a:srgbClr val="004360"/>
                </a:solidFill>
                <a:latin typeface="Bahnschrift Light"/>
                <a:cs typeface="Bahnschrift Light"/>
              </a:rPr>
              <a:t> </a:t>
            </a:r>
            <a:r>
              <a:rPr sz="2400" spc="-60" dirty="0" smtClean="0">
                <a:solidFill>
                  <a:srgbClr val="004360"/>
                </a:solidFill>
                <a:latin typeface="Bahnschrift Light"/>
                <a:cs typeface="Bahnschrift Light"/>
              </a:rPr>
              <a:t>the</a:t>
            </a:r>
            <a:r>
              <a:rPr sz="2400" spc="130" dirty="0" smtClean="0">
                <a:solidFill>
                  <a:srgbClr val="004360"/>
                </a:solidFill>
                <a:latin typeface="Bahnschrift Light"/>
                <a:cs typeface="Bahnschrift Light"/>
              </a:rPr>
              <a:t> </a:t>
            </a:r>
            <a:r>
              <a:rPr sz="2400" spc="-105" dirty="0" smtClean="0">
                <a:solidFill>
                  <a:srgbClr val="004360"/>
                </a:solidFill>
                <a:latin typeface="Bahnschrift Light"/>
                <a:cs typeface="Bahnschrift Light"/>
              </a:rPr>
              <a:t>Client)</a:t>
            </a:r>
            <a:r>
              <a:rPr sz="2400" spc="130" dirty="0" smtClean="0">
                <a:solidFill>
                  <a:srgbClr val="004360"/>
                </a:solidFill>
                <a:latin typeface="Bahnschrift Light"/>
                <a:cs typeface="Bahnschrift Light"/>
              </a:rPr>
              <a:t> </a:t>
            </a:r>
            <a:r>
              <a:rPr sz="2400" spc="-145" dirty="0" smtClean="0">
                <a:solidFill>
                  <a:srgbClr val="004360"/>
                </a:solidFill>
                <a:latin typeface="Bahnschrift Light"/>
                <a:cs typeface="Bahnschrift Light"/>
              </a:rPr>
              <a:t>is</a:t>
            </a:r>
            <a:r>
              <a:rPr sz="2400" spc="130" dirty="0" smtClean="0">
                <a:solidFill>
                  <a:srgbClr val="004360"/>
                </a:solidFill>
                <a:latin typeface="Bahnschrift Light"/>
                <a:cs typeface="Bahnschrift Light"/>
              </a:rPr>
              <a:t> </a:t>
            </a:r>
            <a:r>
              <a:rPr sz="2400" spc="-60" dirty="0" smtClean="0">
                <a:solidFill>
                  <a:srgbClr val="004360"/>
                </a:solidFill>
                <a:latin typeface="Bahnschrift Light"/>
                <a:cs typeface="Bahnschrift Light"/>
              </a:rPr>
              <a:t>the</a:t>
            </a:r>
            <a:r>
              <a:rPr sz="2400" spc="130" dirty="0" smtClean="0">
                <a:solidFill>
                  <a:srgbClr val="004360"/>
                </a:solidFill>
                <a:latin typeface="Bahnschrift Light"/>
                <a:cs typeface="Bahnschrift Light"/>
              </a:rPr>
              <a:t> </a:t>
            </a:r>
            <a:r>
              <a:rPr sz="2400" spc="-50" dirty="0" smtClean="0">
                <a:solidFill>
                  <a:srgbClr val="004360"/>
                </a:solidFill>
                <a:latin typeface="Bahnschrift Light"/>
                <a:cs typeface="Bahnschrift Light"/>
              </a:rPr>
              <a:t>entity</a:t>
            </a:r>
            <a:r>
              <a:rPr sz="2400" spc="130" dirty="0" smtClean="0">
                <a:solidFill>
                  <a:srgbClr val="004360"/>
                </a:solidFill>
                <a:latin typeface="Bahnschrift Light"/>
                <a:cs typeface="Bahnschrift Light"/>
              </a:rPr>
              <a:t> </a:t>
            </a:r>
            <a:r>
              <a:rPr sz="2400" spc="-55" dirty="0" smtClean="0">
                <a:solidFill>
                  <a:srgbClr val="004360"/>
                </a:solidFill>
                <a:latin typeface="Bahnschrift Light"/>
                <a:cs typeface="Bahnschrift Light"/>
              </a:rPr>
              <a:t>that</a:t>
            </a:r>
            <a:r>
              <a:rPr sz="2400" spc="-25" dirty="0" smtClean="0">
                <a:solidFill>
                  <a:srgbClr val="004360"/>
                </a:solidFill>
                <a:latin typeface="Bahnschrift Light"/>
                <a:cs typeface="Bahnschrift Light"/>
              </a:rPr>
              <a:t> </a:t>
            </a:r>
            <a:r>
              <a:rPr sz="2400" spc="-125" dirty="0" smtClean="0">
                <a:solidFill>
                  <a:srgbClr val="004360"/>
                </a:solidFill>
                <a:latin typeface="Bahnschrift Light"/>
                <a:cs typeface="Bahnschrift Light"/>
              </a:rPr>
              <a:t>will</a:t>
            </a:r>
            <a:r>
              <a:rPr sz="2400" spc="130" dirty="0" smtClean="0">
                <a:solidFill>
                  <a:srgbClr val="004360"/>
                </a:solidFill>
                <a:latin typeface="Bahnschrift Light"/>
                <a:cs typeface="Bahnschrift Light"/>
              </a:rPr>
              <a:t> </a:t>
            </a:r>
            <a:r>
              <a:rPr sz="2400" spc="-110" dirty="0" smtClean="0">
                <a:solidFill>
                  <a:srgbClr val="004360"/>
                </a:solidFill>
                <a:latin typeface="Bahnschrift Light"/>
                <a:cs typeface="Bahnschrift Light"/>
              </a:rPr>
              <a:t>request</a:t>
            </a:r>
            <a:r>
              <a:rPr sz="2400" spc="130" dirty="0" smtClean="0">
                <a:solidFill>
                  <a:srgbClr val="004360"/>
                </a:solidFill>
                <a:latin typeface="Bahnschrift Light"/>
                <a:cs typeface="Bahnschrift Light"/>
              </a:rPr>
              <a:t> </a:t>
            </a:r>
            <a:r>
              <a:rPr sz="2400" spc="-95" dirty="0" smtClean="0">
                <a:solidFill>
                  <a:srgbClr val="004360"/>
                </a:solidFill>
                <a:latin typeface="Bahnschrift Light"/>
                <a:cs typeface="Bahnschrift Light"/>
              </a:rPr>
              <a:t>and</a:t>
            </a:r>
            <a:r>
              <a:rPr sz="2400" spc="130" dirty="0" smtClean="0">
                <a:solidFill>
                  <a:srgbClr val="004360"/>
                </a:solidFill>
                <a:latin typeface="Bahnschrift Light"/>
                <a:cs typeface="Bahnschrift Light"/>
              </a:rPr>
              <a:t> </a:t>
            </a:r>
            <a:r>
              <a:rPr sz="2400" spc="-140" dirty="0" smtClean="0">
                <a:solidFill>
                  <a:srgbClr val="004360"/>
                </a:solidFill>
                <a:latin typeface="Bahnschrift Light"/>
                <a:cs typeface="Bahnschrift Light"/>
              </a:rPr>
              <a:t>use</a:t>
            </a:r>
            <a:r>
              <a:rPr sz="2400" spc="130" dirty="0" smtClean="0">
                <a:solidFill>
                  <a:srgbClr val="004360"/>
                </a:solidFill>
                <a:latin typeface="Bahnschrift Light"/>
                <a:cs typeface="Bahnschrift Light"/>
              </a:rPr>
              <a:t> </a:t>
            </a:r>
            <a:r>
              <a:rPr sz="2400" spc="-105" dirty="0" smtClean="0">
                <a:solidFill>
                  <a:srgbClr val="004360"/>
                </a:solidFill>
                <a:latin typeface="Bahnschrift Light"/>
                <a:cs typeface="Bahnschrift Light"/>
              </a:rPr>
              <a:t>an</a:t>
            </a:r>
            <a:r>
              <a:rPr sz="2400" spc="130" dirty="0" smtClean="0">
                <a:solidFill>
                  <a:srgbClr val="004360"/>
                </a:solidFill>
                <a:latin typeface="Bahnschrift Light"/>
                <a:cs typeface="Bahnschrift Light"/>
              </a:rPr>
              <a:t> </a:t>
            </a:r>
            <a:r>
              <a:rPr sz="2400" spc="-170" dirty="0" smtClean="0">
                <a:solidFill>
                  <a:srgbClr val="004360"/>
                </a:solidFill>
                <a:latin typeface="Bahnschrift Light"/>
                <a:cs typeface="Bahnschrift Light"/>
              </a:rPr>
              <a:t>access</a:t>
            </a:r>
            <a:r>
              <a:rPr sz="2400" spc="130" dirty="0" smtClean="0">
                <a:solidFill>
                  <a:srgbClr val="004360"/>
                </a:solidFill>
                <a:latin typeface="Bahnschrift Light"/>
                <a:cs typeface="Bahnschrift Light"/>
              </a:rPr>
              <a:t> </a:t>
            </a:r>
            <a:r>
              <a:rPr sz="2400" spc="-70" dirty="0" smtClean="0">
                <a:solidFill>
                  <a:srgbClr val="004360"/>
                </a:solidFill>
                <a:latin typeface="Bahnschrift Light"/>
                <a:cs typeface="Bahnschrift Light"/>
              </a:rPr>
              <a:t>token.</a:t>
            </a:r>
            <a:endParaRPr sz="2400" dirty="0">
              <a:latin typeface="Bahnschrift Light"/>
              <a:cs typeface="Bahnschrift Light"/>
            </a:endParaRPr>
          </a:p>
          <a:p>
            <a:pPr marL="347980" marR="317500" indent="-335915">
              <a:lnSpc>
                <a:spcPct val="114599"/>
              </a:lnSpc>
              <a:buClr>
                <a:srgbClr val="004360"/>
              </a:buClr>
              <a:buFont typeface="Arial"/>
              <a:buChar char="•"/>
              <a:tabLst>
                <a:tab pos="347345" algn="l"/>
              </a:tabLst>
            </a:pPr>
            <a:r>
              <a:rPr sz="2400" spc="-65" dirty="0" smtClean="0">
                <a:solidFill>
                  <a:srgbClr val="004360"/>
                </a:solidFill>
                <a:latin typeface="Bahnschrift Light"/>
                <a:cs typeface="Bahnschrift Light"/>
              </a:rPr>
              <a:t>The</a:t>
            </a:r>
            <a:r>
              <a:rPr sz="2400" spc="135" dirty="0" smtClean="0">
                <a:solidFill>
                  <a:srgbClr val="004360"/>
                </a:solidFill>
                <a:latin typeface="Bahnschrift Light"/>
                <a:cs typeface="Bahnschrift Light"/>
              </a:rPr>
              <a:t> </a:t>
            </a:r>
            <a:r>
              <a:rPr sz="2400" b="1" spc="-15" dirty="0" smtClean="0">
                <a:solidFill>
                  <a:srgbClr val="004360"/>
                </a:solidFill>
                <a:latin typeface="Calibri"/>
                <a:cs typeface="Calibri"/>
              </a:rPr>
              <a:t>OIDC Provider</a:t>
            </a:r>
            <a:r>
              <a:rPr sz="2400" b="1" spc="10" dirty="0" smtClean="0">
                <a:solidFill>
                  <a:srgbClr val="004360"/>
                </a:solidFill>
                <a:latin typeface="Calibri"/>
                <a:cs typeface="Calibri"/>
              </a:rPr>
              <a:t> </a:t>
            </a:r>
            <a:r>
              <a:rPr sz="2400" spc="-95" dirty="0" smtClean="0">
                <a:solidFill>
                  <a:srgbClr val="004360"/>
                </a:solidFill>
                <a:latin typeface="Bahnschrift Light"/>
                <a:cs typeface="Bahnschrift Light"/>
              </a:rPr>
              <a:t>(OP)</a:t>
            </a:r>
            <a:r>
              <a:rPr sz="2400" spc="130" dirty="0" smtClean="0">
                <a:solidFill>
                  <a:srgbClr val="004360"/>
                </a:solidFill>
                <a:latin typeface="Bahnschrift Light"/>
                <a:cs typeface="Bahnschrift Light"/>
              </a:rPr>
              <a:t> </a:t>
            </a:r>
            <a:r>
              <a:rPr sz="2400" spc="-145" dirty="0" smtClean="0">
                <a:solidFill>
                  <a:srgbClr val="004360"/>
                </a:solidFill>
                <a:latin typeface="Bahnschrift Light"/>
                <a:cs typeface="Bahnschrift Light"/>
              </a:rPr>
              <a:t>is</a:t>
            </a:r>
            <a:r>
              <a:rPr sz="2400" spc="130" dirty="0" smtClean="0">
                <a:solidFill>
                  <a:srgbClr val="004360"/>
                </a:solidFill>
                <a:latin typeface="Bahnschrift Light"/>
                <a:cs typeface="Bahnschrift Light"/>
              </a:rPr>
              <a:t> </a:t>
            </a:r>
            <a:r>
              <a:rPr sz="2400" spc="-60" dirty="0" smtClean="0">
                <a:solidFill>
                  <a:srgbClr val="004360"/>
                </a:solidFill>
                <a:latin typeface="Bahnschrift Light"/>
                <a:cs typeface="Bahnschrift Light"/>
              </a:rPr>
              <a:t>the</a:t>
            </a:r>
            <a:r>
              <a:rPr sz="2400" spc="130" dirty="0" smtClean="0">
                <a:solidFill>
                  <a:srgbClr val="004360"/>
                </a:solidFill>
                <a:latin typeface="Bahnschrift Light"/>
                <a:cs typeface="Bahnschrift Light"/>
              </a:rPr>
              <a:t> </a:t>
            </a:r>
            <a:r>
              <a:rPr sz="2400" spc="-50" dirty="0" smtClean="0">
                <a:solidFill>
                  <a:srgbClr val="004360"/>
                </a:solidFill>
                <a:latin typeface="Bahnschrift Light"/>
                <a:cs typeface="Bahnschrift Light"/>
              </a:rPr>
              <a:t>entity</a:t>
            </a:r>
            <a:r>
              <a:rPr sz="2400" spc="130" dirty="0" smtClean="0">
                <a:solidFill>
                  <a:srgbClr val="004360"/>
                </a:solidFill>
                <a:latin typeface="Bahnschrift Light"/>
                <a:cs typeface="Bahnschrift Light"/>
              </a:rPr>
              <a:t> </a:t>
            </a:r>
            <a:r>
              <a:rPr sz="2400" spc="-55" dirty="0" smtClean="0">
                <a:solidFill>
                  <a:srgbClr val="004360"/>
                </a:solidFill>
                <a:latin typeface="Bahnschrift Light"/>
                <a:cs typeface="Bahnschrift Light"/>
              </a:rPr>
              <a:t>that</a:t>
            </a:r>
            <a:r>
              <a:rPr sz="2400" spc="130" dirty="0" smtClean="0">
                <a:solidFill>
                  <a:srgbClr val="004360"/>
                </a:solidFill>
                <a:latin typeface="Bahnschrift Light"/>
                <a:cs typeface="Bahnschrift Light"/>
              </a:rPr>
              <a:t> </a:t>
            </a:r>
            <a:r>
              <a:rPr sz="2400" spc="-125" dirty="0" smtClean="0">
                <a:solidFill>
                  <a:srgbClr val="004360"/>
                </a:solidFill>
                <a:latin typeface="Bahnschrift Light"/>
                <a:cs typeface="Bahnschrift Light"/>
              </a:rPr>
              <a:t>will</a:t>
            </a:r>
            <a:r>
              <a:rPr sz="2400" spc="130" dirty="0" smtClean="0">
                <a:solidFill>
                  <a:srgbClr val="004360"/>
                </a:solidFill>
                <a:latin typeface="Bahnschrift Light"/>
                <a:cs typeface="Bahnschrift Light"/>
              </a:rPr>
              <a:t> </a:t>
            </a:r>
            <a:r>
              <a:rPr sz="2400" spc="-150" dirty="0" smtClean="0">
                <a:solidFill>
                  <a:srgbClr val="004360"/>
                </a:solidFill>
                <a:latin typeface="Bahnschrift Light"/>
                <a:cs typeface="Bahnschrift Light"/>
              </a:rPr>
              <a:t>release</a:t>
            </a:r>
            <a:r>
              <a:rPr sz="2400" spc="130" dirty="0" smtClean="0">
                <a:solidFill>
                  <a:srgbClr val="004360"/>
                </a:solidFill>
                <a:latin typeface="Bahnschrift Light"/>
                <a:cs typeface="Bahnschrift Light"/>
              </a:rPr>
              <a:t> </a:t>
            </a:r>
            <a:r>
              <a:rPr sz="2400" spc="-60" dirty="0" smtClean="0">
                <a:solidFill>
                  <a:srgbClr val="004360"/>
                </a:solidFill>
                <a:latin typeface="Bahnschrift Light"/>
                <a:cs typeface="Bahnschrift Light"/>
              </a:rPr>
              <a:t>the</a:t>
            </a:r>
            <a:r>
              <a:rPr sz="2400" spc="-25" dirty="0" smtClean="0">
                <a:solidFill>
                  <a:srgbClr val="004360"/>
                </a:solidFill>
                <a:latin typeface="Bahnschrift Light"/>
                <a:cs typeface="Bahnschrift Light"/>
              </a:rPr>
              <a:t> </a:t>
            </a:r>
            <a:r>
              <a:rPr sz="2400" spc="-170" dirty="0" smtClean="0">
                <a:solidFill>
                  <a:srgbClr val="004360"/>
                </a:solidFill>
                <a:latin typeface="Bahnschrift Light"/>
                <a:cs typeface="Bahnschrift Light"/>
              </a:rPr>
              <a:t>access</a:t>
            </a:r>
            <a:r>
              <a:rPr sz="2400" spc="130" dirty="0" smtClean="0">
                <a:solidFill>
                  <a:srgbClr val="004360"/>
                </a:solidFill>
                <a:latin typeface="Bahnschrift Light"/>
                <a:cs typeface="Bahnschrift Light"/>
              </a:rPr>
              <a:t> </a:t>
            </a:r>
            <a:r>
              <a:rPr sz="2400" spc="-70" dirty="0" smtClean="0">
                <a:solidFill>
                  <a:srgbClr val="004360"/>
                </a:solidFill>
                <a:latin typeface="Bahnschrift Light"/>
                <a:cs typeface="Bahnschrift Light"/>
              </a:rPr>
              <a:t>token.</a:t>
            </a:r>
            <a:endParaRPr sz="2400" dirty="0">
              <a:latin typeface="Bahnschrift Light"/>
              <a:cs typeface="Bahnschrift Light"/>
            </a:endParaRPr>
          </a:p>
        </p:txBody>
      </p:sp>
      <p:sp>
        <p:nvSpPr>
          <p:cNvPr id="10" name="TextBox 9"/>
          <p:cNvSpPr txBox="1"/>
          <p:nvPr/>
        </p:nvSpPr>
        <p:spPr>
          <a:xfrm>
            <a:off x="315680" y="6538496"/>
            <a:ext cx="59723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slide content thanks to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Davide</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Vaghetti</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GARR, for GN4-2-JRA3-T3.1.A</a:t>
            </a:r>
            <a:endParaRPr kumimoji="0" lang="en-GB" sz="1600" b="0" i="1"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1477595129"/>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OIDC: OP and RP needs to know about each other</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grpSp>
        <p:nvGrpSpPr>
          <p:cNvPr id="59" name="Group 58"/>
          <p:cNvGrpSpPr/>
          <p:nvPr/>
        </p:nvGrpSpPr>
        <p:grpSpPr>
          <a:xfrm>
            <a:off x="570324" y="1126375"/>
            <a:ext cx="10631075" cy="4860118"/>
            <a:chOff x="570325" y="1126375"/>
            <a:chExt cx="7944948" cy="3632124"/>
          </a:xfrm>
        </p:grpSpPr>
        <p:sp>
          <p:nvSpPr>
            <p:cNvPr id="58" name="object 8"/>
            <p:cNvSpPr/>
            <p:nvPr/>
          </p:nvSpPr>
          <p:spPr>
            <a:xfrm>
              <a:off x="570325" y="1126375"/>
              <a:ext cx="3972925" cy="3632124"/>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10"/>
            <p:cNvSpPr/>
            <p:nvPr/>
          </p:nvSpPr>
          <p:spPr>
            <a:xfrm>
              <a:off x="1231280" y="1680399"/>
              <a:ext cx="761883" cy="190511"/>
            </a:xfrm>
            <a:custGeom>
              <a:avLst/>
              <a:gdLst/>
              <a:ahLst/>
              <a:cxnLst/>
              <a:rect l="l" t="t" r="r" b="b"/>
              <a:pathLst>
                <a:path w="761883" h="190511">
                  <a:moveTo>
                    <a:pt x="122534" y="0"/>
                  </a:moveTo>
                  <a:lnTo>
                    <a:pt x="639349" y="0"/>
                  </a:lnTo>
                  <a:lnTo>
                    <a:pt x="655684" y="838"/>
                  </a:lnTo>
                  <a:lnTo>
                    <a:pt x="671367" y="3281"/>
                  </a:lnTo>
                  <a:lnTo>
                    <a:pt x="713115" y="19168"/>
                  </a:lnTo>
                  <a:lnTo>
                    <a:pt x="744012" y="45634"/>
                  </a:lnTo>
                  <a:lnTo>
                    <a:pt x="761883" y="92371"/>
                  </a:lnTo>
                  <a:lnTo>
                    <a:pt x="760841" y="105563"/>
                  </a:lnTo>
                  <a:lnTo>
                    <a:pt x="746122" y="141173"/>
                  </a:lnTo>
                  <a:lnTo>
                    <a:pt x="716818" y="168846"/>
                  </a:lnTo>
                  <a:lnTo>
                    <a:pt x="676535" y="186030"/>
                  </a:lnTo>
                  <a:lnTo>
                    <a:pt x="122534" y="190511"/>
                  </a:lnTo>
                  <a:lnTo>
                    <a:pt x="75625" y="183289"/>
                  </a:lnTo>
                  <a:lnTo>
                    <a:pt x="37079" y="163554"/>
                  </a:lnTo>
                  <a:lnTo>
                    <a:pt x="10627" y="134204"/>
                  </a:lnTo>
                  <a:lnTo>
                    <a:pt x="0" y="98140"/>
                  </a:lnTo>
                  <a:lnTo>
                    <a:pt x="1041" y="84948"/>
                  </a:lnTo>
                  <a:lnTo>
                    <a:pt x="15760" y="49338"/>
                  </a:lnTo>
                  <a:lnTo>
                    <a:pt x="45064" y="21666"/>
                  </a:lnTo>
                  <a:lnTo>
                    <a:pt x="85347" y="4481"/>
                  </a:lnTo>
                  <a:lnTo>
                    <a:pt x="116521" y="112"/>
                  </a:lnTo>
                  <a:lnTo>
                    <a:pt x="122534" y="0"/>
                  </a:lnTo>
                  <a:close/>
                </a:path>
              </a:pathLst>
            </a:custGeom>
            <a:noFill/>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11"/>
            <p:cNvSpPr/>
            <p:nvPr/>
          </p:nvSpPr>
          <p:spPr>
            <a:xfrm>
              <a:off x="2035405" y="2745200"/>
              <a:ext cx="761883" cy="190511"/>
            </a:xfrm>
            <a:custGeom>
              <a:avLst/>
              <a:gdLst/>
              <a:ahLst/>
              <a:cxnLst/>
              <a:rect l="l" t="t" r="r" b="b"/>
              <a:pathLst>
                <a:path w="761883" h="190511">
                  <a:moveTo>
                    <a:pt x="122534" y="190511"/>
                  </a:moveTo>
                  <a:lnTo>
                    <a:pt x="75625" y="183289"/>
                  </a:lnTo>
                  <a:lnTo>
                    <a:pt x="37079" y="163554"/>
                  </a:lnTo>
                  <a:lnTo>
                    <a:pt x="10627" y="134204"/>
                  </a:lnTo>
                  <a:lnTo>
                    <a:pt x="0" y="98140"/>
                  </a:lnTo>
                  <a:lnTo>
                    <a:pt x="1041" y="84948"/>
                  </a:lnTo>
                  <a:lnTo>
                    <a:pt x="15760" y="49338"/>
                  </a:lnTo>
                  <a:lnTo>
                    <a:pt x="45064" y="21666"/>
                  </a:lnTo>
                  <a:lnTo>
                    <a:pt x="85347" y="4481"/>
                  </a:lnTo>
                  <a:lnTo>
                    <a:pt x="122534" y="0"/>
                  </a:lnTo>
                  <a:lnTo>
                    <a:pt x="639349" y="0"/>
                  </a:lnTo>
                  <a:lnTo>
                    <a:pt x="686258" y="7222"/>
                  </a:lnTo>
                  <a:lnTo>
                    <a:pt x="724804" y="26958"/>
                  </a:lnTo>
                  <a:lnTo>
                    <a:pt x="751256" y="56307"/>
                  </a:lnTo>
                  <a:lnTo>
                    <a:pt x="761883" y="92371"/>
                  </a:lnTo>
                  <a:lnTo>
                    <a:pt x="760841" y="105563"/>
                  </a:lnTo>
                  <a:lnTo>
                    <a:pt x="746122" y="141173"/>
                  </a:lnTo>
                  <a:lnTo>
                    <a:pt x="716818" y="168846"/>
                  </a:lnTo>
                  <a:lnTo>
                    <a:pt x="676535" y="186030"/>
                  </a:lnTo>
                  <a:lnTo>
                    <a:pt x="122534" y="190511"/>
                  </a:lnTo>
                  <a:close/>
                </a:path>
              </a:pathLst>
            </a:cu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12"/>
            <p:cNvSpPr/>
            <p:nvPr/>
          </p:nvSpPr>
          <p:spPr>
            <a:xfrm>
              <a:off x="2035405" y="2745200"/>
              <a:ext cx="761883" cy="190511"/>
            </a:xfrm>
            <a:custGeom>
              <a:avLst/>
              <a:gdLst/>
              <a:ahLst/>
              <a:cxnLst/>
              <a:rect l="l" t="t" r="r" b="b"/>
              <a:pathLst>
                <a:path w="761883" h="190511">
                  <a:moveTo>
                    <a:pt x="122534" y="0"/>
                  </a:moveTo>
                  <a:lnTo>
                    <a:pt x="639349" y="0"/>
                  </a:lnTo>
                  <a:lnTo>
                    <a:pt x="655684" y="838"/>
                  </a:lnTo>
                  <a:lnTo>
                    <a:pt x="671367" y="3281"/>
                  </a:lnTo>
                  <a:lnTo>
                    <a:pt x="713115" y="19168"/>
                  </a:lnTo>
                  <a:lnTo>
                    <a:pt x="744012" y="45634"/>
                  </a:lnTo>
                  <a:lnTo>
                    <a:pt x="761883" y="92371"/>
                  </a:lnTo>
                  <a:lnTo>
                    <a:pt x="760841" y="105563"/>
                  </a:lnTo>
                  <a:lnTo>
                    <a:pt x="746122" y="141173"/>
                  </a:lnTo>
                  <a:lnTo>
                    <a:pt x="716818" y="168846"/>
                  </a:lnTo>
                  <a:lnTo>
                    <a:pt x="676535" y="186030"/>
                  </a:lnTo>
                  <a:lnTo>
                    <a:pt x="122534" y="190511"/>
                  </a:lnTo>
                  <a:lnTo>
                    <a:pt x="75625" y="183289"/>
                  </a:lnTo>
                  <a:lnTo>
                    <a:pt x="37079" y="163554"/>
                  </a:lnTo>
                  <a:lnTo>
                    <a:pt x="10627" y="134204"/>
                  </a:lnTo>
                  <a:lnTo>
                    <a:pt x="0" y="98140"/>
                  </a:lnTo>
                  <a:lnTo>
                    <a:pt x="1041" y="84948"/>
                  </a:lnTo>
                  <a:lnTo>
                    <a:pt x="15760" y="49338"/>
                  </a:lnTo>
                  <a:lnTo>
                    <a:pt x="45064" y="21666"/>
                  </a:lnTo>
                  <a:lnTo>
                    <a:pt x="85347" y="4481"/>
                  </a:lnTo>
                  <a:lnTo>
                    <a:pt x="116521" y="112"/>
                  </a:lnTo>
                  <a:lnTo>
                    <a:pt x="122534"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13"/>
            <p:cNvSpPr/>
            <p:nvPr/>
          </p:nvSpPr>
          <p:spPr>
            <a:xfrm>
              <a:off x="2578774" y="3158275"/>
              <a:ext cx="1499903" cy="190511"/>
            </a:xfrm>
            <a:custGeom>
              <a:avLst/>
              <a:gdLst/>
              <a:ahLst/>
              <a:cxnLst/>
              <a:rect l="l" t="t" r="r" b="b"/>
              <a:pathLst>
                <a:path w="1499903" h="190511">
                  <a:moveTo>
                    <a:pt x="1258599" y="190511"/>
                  </a:moveTo>
                  <a:lnTo>
                    <a:pt x="241303" y="190511"/>
                  </a:lnTo>
                  <a:lnTo>
                    <a:pt x="221513" y="190196"/>
                  </a:lnTo>
                  <a:lnTo>
                    <a:pt x="183315" y="187743"/>
                  </a:lnTo>
                  <a:lnTo>
                    <a:pt x="130410" y="179879"/>
                  </a:lnTo>
                  <a:lnTo>
                    <a:pt x="84265" y="167582"/>
                  </a:lnTo>
                  <a:lnTo>
                    <a:pt x="46557" y="151512"/>
                  </a:lnTo>
                  <a:lnTo>
                    <a:pt x="12301" y="125364"/>
                  </a:lnTo>
                  <a:lnTo>
                    <a:pt x="0" y="95255"/>
                  </a:lnTo>
                  <a:lnTo>
                    <a:pt x="799" y="87443"/>
                  </a:lnTo>
                  <a:lnTo>
                    <a:pt x="26933" y="51480"/>
                  </a:lnTo>
                  <a:lnTo>
                    <a:pt x="70676" y="27899"/>
                  </a:lnTo>
                  <a:lnTo>
                    <a:pt x="114195" y="14271"/>
                  </a:lnTo>
                  <a:lnTo>
                    <a:pt x="165033" y="4856"/>
                  </a:lnTo>
                  <a:lnTo>
                    <a:pt x="221513" y="315"/>
                  </a:lnTo>
                  <a:lnTo>
                    <a:pt x="241303" y="0"/>
                  </a:lnTo>
                  <a:lnTo>
                    <a:pt x="1258599" y="0"/>
                  </a:lnTo>
                  <a:lnTo>
                    <a:pt x="1297740" y="1246"/>
                  </a:lnTo>
                  <a:lnTo>
                    <a:pt x="1352526" y="7485"/>
                  </a:lnTo>
                  <a:lnTo>
                    <a:pt x="1401110" y="18378"/>
                  </a:lnTo>
                  <a:lnTo>
                    <a:pt x="1441817" y="33264"/>
                  </a:lnTo>
                  <a:lnTo>
                    <a:pt x="1480941" y="58178"/>
                  </a:lnTo>
                  <a:lnTo>
                    <a:pt x="1499903" y="95255"/>
                  </a:lnTo>
                  <a:lnTo>
                    <a:pt x="1499104" y="103068"/>
                  </a:lnTo>
                  <a:lnTo>
                    <a:pt x="1472970" y="139031"/>
                  </a:lnTo>
                  <a:lnTo>
                    <a:pt x="1429227" y="162612"/>
                  </a:lnTo>
                  <a:lnTo>
                    <a:pt x="1385708" y="176240"/>
                  </a:lnTo>
                  <a:lnTo>
                    <a:pt x="1334870" y="185655"/>
                  </a:lnTo>
                  <a:lnTo>
                    <a:pt x="1278390" y="190196"/>
                  </a:lnTo>
                  <a:lnTo>
                    <a:pt x="1258599" y="190511"/>
                  </a:lnTo>
                  <a:close/>
                </a:path>
              </a:pathLst>
            </a:cu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14"/>
            <p:cNvSpPr/>
            <p:nvPr/>
          </p:nvSpPr>
          <p:spPr>
            <a:xfrm>
              <a:off x="2578774" y="3158275"/>
              <a:ext cx="1499903" cy="190511"/>
            </a:xfrm>
            <a:custGeom>
              <a:avLst/>
              <a:gdLst/>
              <a:ahLst/>
              <a:cxnLst/>
              <a:rect l="l" t="t" r="r" b="b"/>
              <a:pathLst>
                <a:path w="1499903" h="190511">
                  <a:moveTo>
                    <a:pt x="241303" y="0"/>
                  </a:moveTo>
                  <a:lnTo>
                    <a:pt x="1258599" y="0"/>
                  </a:lnTo>
                  <a:lnTo>
                    <a:pt x="1278390" y="315"/>
                  </a:lnTo>
                  <a:lnTo>
                    <a:pt x="1297740" y="1246"/>
                  </a:lnTo>
                  <a:lnTo>
                    <a:pt x="1352526" y="7485"/>
                  </a:lnTo>
                  <a:lnTo>
                    <a:pt x="1401110" y="18378"/>
                  </a:lnTo>
                  <a:lnTo>
                    <a:pt x="1441817" y="33264"/>
                  </a:lnTo>
                  <a:lnTo>
                    <a:pt x="1480941" y="58178"/>
                  </a:lnTo>
                  <a:lnTo>
                    <a:pt x="1499903" y="95255"/>
                  </a:lnTo>
                  <a:lnTo>
                    <a:pt x="1499104" y="103068"/>
                  </a:lnTo>
                  <a:lnTo>
                    <a:pt x="1472970" y="139031"/>
                  </a:lnTo>
                  <a:lnTo>
                    <a:pt x="1429227" y="162612"/>
                  </a:lnTo>
                  <a:lnTo>
                    <a:pt x="1385708" y="176240"/>
                  </a:lnTo>
                  <a:lnTo>
                    <a:pt x="1334870" y="185655"/>
                  </a:lnTo>
                  <a:lnTo>
                    <a:pt x="1278390" y="190196"/>
                  </a:lnTo>
                  <a:lnTo>
                    <a:pt x="1258599" y="190511"/>
                  </a:lnTo>
                  <a:lnTo>
                    <a:pt x="241303" y="190511"/>
                  </a:lnTo>
                  <a:lnTo>
                    <a:pt x="202163" y="189265"/>
                  </a:lnTo>
                  <a:lnTo>
                    <a:pt x="147377" y="183026"/>
                  </a:lnTo>
                  <a:lnTo>
                    <a:pt x="98792" y="172133"/>
                  </a:lnTo>
                  <a:lnTo>
                    <a:pt x="58086" y="157247"/>
                  </a:lnTo>
                  <a:lnTo>
                    <a:pt x="18962" y="132333"/>
                  </a:lnTo>
                  <a:lnTo>
                    <a:pt x="0" y="95255"/>
                  </a:lnTo>
                  <a:lnTo>
                    <a:pt x="799" y="87443"/>
                  </a:lnTo>
                  <a:lnTo>
                    <a:pt x="26933" y="51480"/>
                  </a:lnTo>
                  <a:lnTo>
                    <a:pt x="70676" y="27899"/>
                  </a:lnTo>
                  <a:lnTo>
                    <a:pt x="114195" y="14271"/>
                  </a:lnTo>
                  <a:lnTo>
                    <a:pt x="165033" y="4856"/>
                  </a:lnTo>
                  <a:lnTo>
                    <a:pt x="221513" y="315"/>
                  </a:lnTo>
                  <a:lnTo>
                    <a:pt x="241303"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15"/>
            <p:cNvSpPr/>
            <p:nvPr/>
          </p:nvSpPr>
          <p:spPr>
            <a:xfrm>
              <a:off x="2875616" y="3822024"/>
              <a:ext cx="862139" cy="190511"/>
            </a:xfrm>
            <a:custGeom>
              <a:avLst/>
              <a:gdLst/>
              <a:ahLst/>
              <a:cxnLst/>
              <a:rect l="l" t="t" r="r" b="b"/>
              <a:pathLst>
                <a:path w="862139" h="190511">
                  <a:moveTo>
                    <a:pt x="138655" y="190511"/>
                  </a:moveTo>
                  <a:lnTo>
                    <a:pt x="89400" y="184332"/>
                  </a:lnTo>
                  <a:lnTo>
                    <a:pt x="47921" y="167312"/>
                  </a:lnTo>
                  <a:lnTo>
                    <a:pt x="17534" y="141727"/>
                  </a:lnTo>
                  <a:lnTo>
                    <a:pt x="0" y="98225"/>
                  </a:lnTo>
                  <a:lnTo>
                    <a:pt x="1005" y="86000"/>
                  </a:lnTo>
                  <a:lnTo>
                    <a:pt x="23457" y="42915"/>
                  </a:lnTo>
                  <a:lnTo>
                    <a:pt x="56309" y="18786"/>
                  </a:lnTo>
                  <a:lnTo>
                    <a:pt x="99311" y="3902"/>
                  </a:lnTo>
                  <a:lnTo>
                    <a:pt x="138655" y="0"/>
                  </a:lnTo>
                  <a:lnTo>
                    <a:pt x="723484" y="0"/>
                  </a:lnTo>
                  <a:lnTo>
                    <a:pt x="772739" y="6179"/>
                  </a:lnTo>
                  <a:lnTo>
                    <a:pt x="814218" y="23199"/>
                  </a:lnTo>
                  <a:lnTo>
                    <a:pt x="844605" y="48784"/>
                  </a:lnTo>
                  <a:lnTo>
                    <a:pt x="862139" y="92286"/>
                  </a:lnTo>
                  <a:lnTo>
                    <a:pt x="861133" y="104511"/>
                  </a:lnTo>
                  <a:lnTo>
                    <a:pt x="838681" y="147597"/>
                  </a:lnTo>
                  <a:lnTo>
                    <a:pt x="805830" y="171725"/>
                  </a:lnTo>
                  <a:lnTo>
                    <a:pt x="762828" y="186609"/>
                  </a:lnTo>
                  <a:lnTo>
                    <a:pt x="138655" y="190511"/>
                  </a:lnTo>
                  <a:close/>
                </a:path>
              </a:pathLst>
            </a:custGeom>
            <a:no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16"/>
            <p:cNvSpPr/>
            <p:nvPr/>
          </p:nvSpPr>
          <p:spPr>
            <a:xfrm>
              <a:off x="2875616" y="3822024"/>
              <a:ext cx="862139" cy="190511"/>
            </a:xfrm>
            <a:custGeom>
              <a:avLst/>
              <a:gdLst/>
              <a:ahLst/>
              <a:cxnLst/>
              <a:rect l="l" t="t" r="r" b="b"/>
              <a:pathLst>
                <a:path w="862139" h="190511">
                  <a:moveTo>
                    <a:pt x="138655" y="0"/>
                  </a:moveTo>
                  <a:lnTo>
                    <a:pt x="723484" y="0"/>
                  </a:lnTo>
                  <a:lnTo>
                    <a:pt x="740562" y="714"/>
                  </a:lnTo>
                  <a:lnTo>
                    <a:pt x="757021" y="2802"/>
                  </a:lnTo>
                  <a:lnTo>
                    <a:pt x="801460" y="16461"/>
                  </a:lnTo>
                  <a:lnTo>
                    <a:pt x="835913" y="39444"/>
                  </a:lnTo>
                  <a:lnTo>
                    <a:pt x="860587" y="80657"/>
                  </a:lnTo>
                  <a:lnTo>
                    <a:pt x="862139" y="92286"/>
                  </a:lnTo>
                  <a:lnTo>
                    <a:pt x="861133" y="104511"/>
                  </a:lnTo>
                  <a:lnTo>
                    <a:pt x="838681" y="147597"/>
                  </a:lnTo>
                  <a:lnTo>
                    <a:pt x="805830" y="171725"/>
                  </a:lnTo>
                  <a:lnTo>
                    <a:pt x="762828" y="186609"/>
                  </a:lnTo>
                  <a:lnTo>
                    <a:pt x="138655" y="190511"/>
                  </a:lnTo>
                  <a:lnTo>
                    <a:pt x="89400" y="184332"/>
                  </a:lnTo>
                  <a:lnTo>
                    <a:pt x="47921" y="167312"/>
                  </a:lnTo>
                  <a:lnTo>
                    <a:pt x="17534" y="141727"/>
                  </a:lnTo>
                  <a:lnTo>
                    <a:pt x="0" y="98225"/>
                  </a:lnTo>
                  <a:lnTo>
                    <a:pt x="1005" y="86000"/>
                  </a:lnTo>
                  <a:lnTo>
                    <a:pt x="23457" y="42915"/>
                  </a:lnTo>
                  <a:lnTo>
                    <a:pt x="56309" y="18786"/>
                  </a:lnTo>
                  <a:lnTo>
                    <a:pt x="99311" y="3902"/>
                  </a:lnTo>
                  <a:lnTo>
                    <a:pt x="132028" y="106"/>
                  </a:lnTo>
                  <a:lnTo>
                    <a:pt x="138655"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17"/>
            <p:cNvSpPr/>
            <p:nvPr/>
          </p:nvSpPr>
          <p:spPr>
            <a:xfrm>
              <a:off x="1993219" y="1775655"/>
              <a:ext cx="2691900" cy="0"/>
            </a:xfrm>
            <a:custGeom>
              <a:avLst/>
              <a:gdLst/>
              <a:ahLst/>
              <a:cxnLst/>
              <a:rect l="l" t="t" r="r" b="b"/>
              <a:pathLst>
                <a:path w="2691900">
                  <a:moveTo>
                    <a:pt x="-1993218" y="-1775655"/>
                  </a:moveTo>
                  <a:lnTo>
                    <a:pt x="-1993218" y="-1775655"/>
                  </a:lnTo>
                </a:path>
              </a:pathLst>
            </a:custGeom>
            <a:ln w="3175">
              <a:solidFill>
                <a:srgbClr val="00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18"/>
            <p:cNvSpPr/>
            <p:nvPr/>
          </p:nvSpPr>
          <p:spPr>
            <a:xfrm>
              <a:off x="1993219" y="1775655"/>
              <a:ext cx="2691900" cy="0"/>
            </a:xfrm>
            <a:custGeom>
              <a:avLst/>
              <a:gdLst/>
              <a:ahLst/>
              <a:cxnLst/>
              <a:rect l="l" t="t" r="r" b="b"/>
              <a:pathLst>
                <a:path w="2691900">
                  <a:moveTo>
                    <a:pt x="0" y="0"/>
                  </a:moveTo>
                  <a:lnTo>
                    <a:pt x="2691900" y="0"/>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19"/>
            <p:cNvSpPr/>
            <p:nvPr/>
          </p:nvSpPr>
          <p:spPr>
            <a:xfrm>
              <a:off x="4685174" y="1520049"/>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20"/>
            <p:cNvSpPr/>
            <p:nvPr/>
          </p:nvSpPr>
          <p:spPr>
            <a:xfrm>
              <a:off x="4685174" y="1520049"/>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21"/>
            <p:cNvSpPr txBox="1"/>
            <p:nvPr/>
          </p:nvSpPr>
          <p:spPr>
            <a:xfrm>
              <a:off x="4758200" y="1558988"/>
              <a:ext cx="2533650" cy="434340"/>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smtClean="0">
                  <a:ln>
                    <a:noFill/>
                  </a:ln>
                  <a:solidFill>
                    <a:prstClr val="black"/>
                  </a:solidFill>
                  <a:effectLst/>
                  <a:uLnTx/>
                  <a:uFillTx/>
                  <a:latin typeface="Arial"/>
                  <a:ea typeface="+mn-ea"/>
                  <a:cs typeface="Arial"/>
                </a:rPr>
                <a:t>RP</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redirect</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user</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to</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OP’s</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650"/>
                </a:lnSpc>
                <a:spcBef>
                  <a:spcPts val="0"/>
                </a:spcBef>
                <a:spcAft>
                  <a:spcPts val="0"/>
                </a:spcAft>
                <a:buClrTx/>
                <a:buSzTx/>
                <a:buFontTx/>
                <a:buNone/>
                <a:tabLst/>
                <a:defRPr/>
              </a:pPr>
              <a:r>
                <a:rPr kumimoji="0" sz="1400" b="1" i="0" u="none" strike="noStrike" kern="1200" cap="none" spc="-10" normalizeH="0" baseline="0" noProof="0" dirty="0" smtClean="0">
                  <a:ln>
                    <a:noFill/>
                  </a:ln>
                  <a:solidFill>
                    <a:prstClr val="black"/>
                  </a:solidFill>
                  <a:effectLst/>
                  <a:uLnTx/>
                  <a:uFillTx/>
                  <a:latin typeface="Arial"/>
                  <a:ea typeface="+mn-ea"/>
                  <a:cs typeface="Arial"/>
                </a:rPr>
                <a:t>authorization_endpoint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sp>
          <p:nvSpPr>
            <p:cNvPr id="46" name="object 22"/>
            <p:cNvSpPr/>
            <p:nvPr/>
          </p:nvSpPr>
          <p:spPr>
            <a:xfrm>
              <a:off x="2797343" y="2840456"/>
              <a:ext cx="1887900" cy="0"/>
            </a:xfrm>
            <a:custGeom>
              <a:avLst/>
              <a:gdLst/>
              <a:ahLst/>
              <a:cxnLst/>
              <a:rect l="l" t="t" r="r" b="b"/>
              <a:pathLst>
                <a:path w="1887900">
                  <a:moveTo>
                    <a:pt x="-2797343" y="-2840455"/>
                  </a:moveTo>
                  <a:lnTo>
                    <a:pt x="-2797343" y="-2840455"/>
                  </a:lnTo>
                </a:path>
              </a:pathLst>
            </a:custGeom>
            <a:ln w="3175">
              <a:solidFill>
                <a:srgbClr val="00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23"/>
            <p:cNvSpPr/>
            <p:nvPr/>
          </p:nvSpPr>
          <p:spPr>
            <a:xfrm>
              <a:off x="2797343" y="2840456"/>
              <a:ext cx="1887900" cy="0"/>
            </a:xfrm>
            <a:custGeom>
              <a:avLst/>
              <a:gdLst/>
              <a:ahLst/>
              <a:cxnLst/>
              <a:rect l="l" t="t" r="r" b="b"/>
              <a:pathLst>
                <a:path w="1887900">
                  <a:moveTo>
                    <a:pt x="0" y="0"/>
                  </a:moveTo>
                  <a:lnTo>
                    <a:pt x="1887900" y="0"/>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24"/>
            <p:cNvSpPr/>
            <p:nvPr/>
          </p:nvSpPr>
          <p:spPr>
            <a:xfrm>
              <a:off x="4078678" y="3253530"/>
              <a:ext cx="606599" cy="0"/>
            </a:xfrm>
            <a:custGeom>
              <a:avLst/>
              <a:gdLst/>
              <a:ahLst/>
              <a:cxnLst/>
              <a:rect l="l" t="t" r="r" b="b"/>
              <a:pathLst>
                <a:path w="606599">
                  <a:moveTo>
                    <a:pt x="-4078678" y="-3253530"/>
                  </a:moveTo>
                  <a:lnTo>
                    <a:pt x="-4078678" y="-3253530"/>
                  </a:lnTo>
                </a:path>
              </a:pathLst>
            </a:custGeom>
            <a:ln w="3175">
              <a:solidFill>
                <a:srgbClr val="00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25"/>
            <p:cNvSpPr/>
            <p:nvPr/>
          </p:nvSpPr>
          <p:spPr>
            <a:xfrm>
              <a:off x="4078678" y="3253530"/>
              <a:ext cx="606599" cy="0"/>
            </a:xfrm>
            <a:custGeom>
              <a:avLst/>
              <a:gdLst/>
              <a:ahLst/>
              <a:cxnLst/>
              <a:rect l="l" t="t" r="r" b="b"/>
              <a:pathLst>
                <a:path w="606599">
                  <a:moveTo>
                    <a:pt x="0" y="0"/>
                  </a:moveTo>
                  <a:lnTo>
                    <a:pt x="606599" y="0"/>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26"/>
            <p:cNvSpPr/>
            <p:nvPr/>
          </p:nvSpPr>
          <p:spPr>
            <a:xfrm>
              <a:off x="3737822" y="3917280"/>
              <a:ext cx="947399" cy="4799"/>
            </a:xfrm>
            <a:custGeom>
              <a:avLst/>
              <a:gdLst/>
              <a:ahLst/>
              <a:cxnLst/>
              <a:rect l="l" t="t" r="r" b="b"/>
              <a:pathLst>
                <a:path w="947399" h="4799">
                  <a:moveTo>
                    <a:pt x="0" y="0"/>
                  </a:moveTo>
                  <a:lnTo>
                    <a:pt x="947399" y="4799"/>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27"/>
            <p:cNvSpPr/>
            <p:nvPr/>
          </p:nvSpPr>
          <p:spPr>
            <a:xfrm>
              <a:off x="4685174" y="2714150"/>
              <a:ext cx="3830099" cy="252599"/>
            </a:xfrm>
            <a:custGeom>
              <a:avLst/>
              <a:gdLst/>
              <a:ahLst/>
              <a:cxnLst/>
              <a:rect l="l" t="t" r="r" b="b"/>
              <a:pathLst>
                <a:path w="3830099" h="252599">
                  <a:moveTo>
                    <a:pt x="0" y="0"/>
                  </a:moveTo>
                  <a:lnTo>
                    <a:pt x="3830099" y="0"/>
                  </a:lnTo>
                  <a:lnTo>
                    <a:pt x="3830099" y="252599"/>
                  </a:lnTo>
                  <a:lnTo>
                    <a:pt x="0" y="2525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28"/>
            <p:cNvSpPr/>
            <p:nvPr/>
          </p:nvSpPr>
          <p:spPr>
            <a:xfrm>
              <a:off x="4685174" y="2714150"/>
              <a:ext cx="3830099" cy="252599"/>
            </a:xfrm>
            <a:custGeom>
              <a:avLst/>
              <a:gdLst/>
              <a:ahLst/>
              <a:cxnLst/>
              <a:rect l="l" t="t" r="r" b="b"/>
              <a:pathLst>
                <a:path w="3830099" h="252599">
                  <a:moveTo>
                    <a:pt x="0" y="0"/>
                  </a:moveTo>
                  <a:lnTo>
                    <a:pt x="3830099" y="0"/>
                  </a:lnTo>
                  <a:lnTo>
                    <a:pt x="3830099" y="252599"/>
                  </a:lnTo>
                  <a:lnTo>
                    <a:pt x="0" y="2525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29"/>
            <p:cNvSpPr/>
            <p:nvPr/>
          </p:nvSpPr>
          <p:spPr>
            <a:xfrm>
              <a:off x="4685174" y="2997924"/>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30"/>
            <p:cNvSpPr/>
            <p:nvPr/>
          </p:nvSpPr>
          <p:spPr>
            <a:xfrm>
              <a:off x="4685174" y="2997924"/>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31"/>
            <p:cNvSpPr/>
            <p:nvPr/>
          </p:nvSpPr>
          <p:spPr>
            <a:xfrm>
              <a:off x="4685174" y="3666599"/>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32"/>
            <p:cNvSpPr/>
            <p:nvPr/>
          </p:nvSpPr>
          <p:spPr>
            <a:xfrm>
              <a:off x="4685174" y="3666599"/>
              <a:ext cx="3830099" cy="511199"/>
            </a:xfrm>
            <a:custGeom>
              <a:avLst/>
              <a:gdLst/>
              <a:ahLst/>
              <a:cxnLst/>
              <a:rect l="l" t="t" r="r" b="b"/>
              <a:pathLst>
                <a:path w="3830099" h="511199">
                  <a:moveTo>
                    <a:pt x="0" y="0"/>
                  </a:moveTo>
                  <a:lnTo>
                    <a:pt x="3830099" y="0"/>
                  </a:lnTo>
                  <a:lnTo>
                    <a:pt x="3830099" y="511199"/>
                  </a:lnTo>
                  <a:lnTo>
                    <a:pt x="0" y="5111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33"/>
            <p:cNvSpPr txBox="1"/>
            <p:nvPr/>
          </p:nvSpPr>
          <p:spPr>
            <a:xfrm>
              <a:off x="4758200" y="2728563"/>
              <a:ext cx="3660775" cy="1410970"/>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smtClean="0">
                  <a:ln>
                    <a:noFill/>
                  </a:ln>
                  <a:solidFill>
                    <a:prstClr val="black"/>
                  </a:solidFill>
                  <a:effectLst/>
                  <a:uLnTx/>
                  <a:uFillTx/>
                  <a:latin typeface="Arial"/>
                  <a:ea typeface="+mn-ea"/>
                  <a:cs typeface="Arial"/>
                </a:rPr>
                <a:t>OP</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redirect</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user</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to</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RP’s</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1" i="0" u="none" strike="noStrike" kern="1200" cap="none" spc="-10" normalizeH="0" baseline="0" noProof="0" dirty="0" smtClean="0">
                  <a:ln>
                    <a:noFill/>
                  </a:ln>
                  <a:solidFill>
                    <a:prstClr val="black"/>
                  </a:solidFill>
                  <a:effectLst/>
                  <a:uLnTx/>
                  <a:uFillTx/>
                  <a:latin typeface="Arial"/>
                  <a:ea typeface="+mn-ea"/>
                  <a:cs typeface="Arial"/>
                </a:rPr>
                <a:t>redirect_uri</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800"/>
                </a:lnSpc>
                <a:spcBef>
                  <a:spcPts val="27"/>
                </a:spcBef>
                <a:spcAft>
                  <a:spcPts val="0"/>
                </a:spcAft>
                <a:buClrTx/>
                <a:buSzTx/>
                <a:buFontTx/>
                <a:buNone/>
                <a:tabLst/>
                <a:defRPr/>
              </a:pPr>
              <a:endParaRPr kumimoji="0" sz="800" b="0" i="0" u="none" strike="noStrike" kern="1200" cap="none" spc="0" normalizeH="0" baseline="0" noProof="0">
                <a:ln>
                  <a:noFill/>
                </a:ln>
                <a:solidFill>
                  <a:prstClr val="black"/>
                </a:solidFill>
                <a:effectLst/>
                <a:uLnTx/>
                <a:uFillTx/>
                <a:latin typeface="Calibri"/>
                <a:ea typeface="+mn-ea"/>
                <a:cs typeface="+mn-cs"/>
              </a:endParaRPr>
            </a:p>
            <a:p>
              <a:pPr marL="12700" marR="12700" lvl="0" indent="0" algn="l" defTabSz="914400" rtl="0" eaLnBrk="1" fontAlgn="auto" latinLnBrk="0" hangingPunct="1">
                <a:lnSpc>
                  <a:spcPts val="1650"/>
                </a:lnSpc>
                <a:spcBef>
                  <a:spcPts val="0"/>
                </a:spcBef>
                <a:spcAft>
                  <a:spcPts val="0"/>
                </a:spcAft>
                <a:buClrTx/>
                <a:buSzTx/>
                <a:buFontTx/>
                <a:buNone/>
                <a:tabLst/>
                <a:defRPr/>
              </a:pPr>
              <a:r>
                <a:rPr kumimoji="0" sz="1400" b="0" i="0" u="none" strike="noStrike" kern="1200" cap="none" spc="-10" normalizeH="0" baseline="0" noProof="0" dirty="0" smtClean="0">
                  <a:ln>
                    <a:noFill/>
                  </a:ln>
                  <a:solidFill>
                    <a:prstClr val="black"/>
                  </a:solidFill>
                  <a:effectLst/>
                  <a:uLnTx/>
                  <a:uFillTx/>
                  <a:latin typeface="Arial"/>
                  <a:ea typeface="+mn-ea"/>
                  <a:cs typeface="Arial"/>
                </a:rPr>
                <a:t>RP</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exchange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code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for</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an</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access_token</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at the </a:t>
              </a:r>
              <a:r>
                <a:rPr kumimoji="0" sz="1400" b="1" i="0" u="none" strike="noStrike" kern="1200" cap="none" spc="-10" normalizeH="0" baseline="0" noProof="0" dirty="0" smtClean="0">
                  <a:ln>
                    <a:noFill/>
                  </a:ln>
                  <a:solidFill>
                    <a:prstClr val="black"/>
                  </a:solidFill>
                  <a:effectLst/>
                  <a:uLnTx/>
                  <a:uFillTx/>
                  <a:latin typeface="Arial"/>
                  <a:ea typeface="+mn-ea"/>
                  <a:cs typeface="Arial"/>
                </a:rPr>
                <a:t>token_endpoint </a:t>
              </a:r>
              <a:r>
                <a:rPr kumimoji="0" sz="1400" b="0" i="0" u="none" strike="noStrike" kern="1200" cap="none" spc="-10" normalizeH="0" baseline="0" noProof="0" dirty="0" smtClean="0">
                  <a:ln>
                    <a:noFill/>
                  </a:ln>
                  <a:solidFill>
                    <a:prstClr val="black"/>
                  </a:solidFill>
                  <a:effectLst/>
                  <a:uLnTx/>
                  <a:uFillTx/>
                  <a:latin typeface="Arial"/>
                  <a:ea typeface="+mn-ea"/>
                  <a:cs typeface="Arial"/>
                </a:rPr>
                <a:t>(and</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authenticate…)</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850"/>
                </a:lnSpc>
                <a:spcBef>
                  <a:spcPts val="35"/>
                </a:spcBef>
                <a:spcAft>
                  <a:spcPts val="0"/>
                </a:spcAft>
                <a:buClrTx/>
                <a:buSzTx/>
                <a:buFontTx/>
                <a:buNone/>
                <a:tabLst/>
                <a:defRPr/>
              </a:pPr>
              <a:endParaRPr kumimoji="0" sz="85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mn-c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400" b="0" i="0" u="none" strike="noStrike" kern="1200" cap="none" spc="-10" normalizeH="0" baseline="0" noProof="0" dirty="0" smtClean="0">
                  <a:ln>
                    <a:noFill/>
                  </a:ln>
                  <a:solidFill>
                    <a:prstClr val="black"/>
                  </a:solidFill>
                  <a:effectLst/>
                  <a:uLnTx/>
                  <a:uFillTx/>
                  <a:latin typeface="Arial"/>
                  <a:ea typeface="+mn-ea"/>
                  <a:cs typeface="Arial"/>
                </a:rPr>
                <a:t>RP</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requests</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user</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0" normalizeH="0" baseline="0" noProof="0" dirty="0" smtClean="0">
                  <a:ln>
                    <a:noFill/>
                  </a:ln>
                  <a:solidFill>
                    <a:prstClr val="black"/>
                  </a:solidFill>
                  <a:effectLst/>
                  <a:uLnTx/>
                  <a:uFillTx/>
                  <a:latin typeface="Arial"/>
                  <a:ea typeface="+mn-ea"/>
                  <a:cs typeface="Arial"/>
                </a:rPr>
                <a:t>claims</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at</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the</a:t>
              </a:r>
              <a:r>
                <a:rPr kumimoji="0" sz="1400" b="0" i="0" u="none" strike="noStrike" kern="1200" cap="none" spc="-5" normalizeH="0" baseline="0" noProof="0" dirty="0" smtClean="0">
                  <a:ln>
                    <a:noFill/>
                  </a:ln>
                  <a:solidFill>
                    <a:prstClr val="black"/>
                  </a:solidFill>
                  <a:effectLst/>
                  <a:uLnTx/>
                  <a:uFillTx/>
                  <a:latin typeface="Arial"/>
                  <a:ea typeface="+mn-ea"/>
                  <a:cs typeface="Arial"/>
                </a:rPr>
                <a:t> </a:t>
              </a:r>
              <a:r>
                <a:rPr kumimoji="0" sz="1400" b="0" i="0" u="none" strike="noStrike" kern="1200" cap="none" spc="-10" normalizeH="0" baseline="0" noProof="0" dirty="0" smtClean="0">
                  <a:ln>
                    <a:noFill/>
                  </a:ln>
                  <a:solidFill>
                    <a:prstClr val="black"/>
                  </a:solidFill>
                  <a:effectLst/>
                  <a:uLnTx/>
                  <a:uFillTx/>
                  <a:latin typeface="Arial"/>
                  <a:ea typeface="+mn-ea"/>
                  <a:cs typeface="Arial"/>
                </a:rPr>
                <a:t>OP’s</a:t>
              </a:r>
              <a:endParaRPr kumimoji="0" sz="1400" b="0" i="0" u="none" strike="noStrike" kern="1200" cap="none" spc="0" normalizeH="0" baseline="0" noProof="0">
                <a:ln>
                  <a:noFill/>
                </a:ln>
                <a:solidFill>
                  <a:prstClr val="black"/>
                </a:solidFill>
                <a:effectLst/>
                <a:uLnTx/>
                <a:uFillTx/>
                <a:latin typeface="Arial"/>
                <a:ea typeface="+mn-ea"/>
                <a:cs typeface="Arial"/>
              </a:endParaRPr>
            </a:p>
            <a:p>
              <a:pPr marL="12700" marR="0" lvl="0" indent="0" algn="l" defTabSz="914400" rtl="0" eaLnBrk="1" fontAlgn="auto" latinLnBrk="0" hangingPunct="1">
                <a:lnSpc>
                  <a:spcPts val="1650"/>
                </a:lnSpc>
                <a:spcBef>
                  <a:spcPts val="0"/>
                </a:spcBef>
                <a:spcAft>
                  <a:spcPts val="0"/>
                </a:spcAft>
                <a:buClrTx/>
                <a:buSzTx/>
                <a:buFontTx/>
                <a:buNone/>
                <a:tabLst/>
                <a:defRPr/>
              </a:pPr>
              <a:r>
                <a:rPr kumimoji="0" sz="1400" b="1" i="0" u="none" strike="noStrike" kern="1200" cap="none" spc="-10" normalizeH="0" baseline="0" noProof="0" dirty="0" smtClean="0">
                  <a:ln>
                    <a:noFill/>
                  </a:ln>
                  <a:solidFill>
                    <a:prstClr val="black"/>
                  </a:solidFill>
                  <a:effectLst/>
                  <a:uLnTx/>
                  <a:uFillTx/>
                  <a:latin typeface="Arial"/>
                  <a:ea typeface="+mn-ea"/>
                  <a:cs typeface="Arial"/>
                </a:rPr>
                <a:t>userinfo_endpoint</a:t>
              </a:r>
              <a:endParaRPr kumimoji="0" sz="1400" b="0" i="0" u="none" strike="noStrike" kern="1200" cap="none" spc="0" normalizeH="0" baseline="0" noProof="0">
                <a:ln>
                  <a:noFill/>
                </a:ln>
                <a:solidFill>
                  <a:prstClr val="black"/>
                </a:solidFill>
                <a:effectLst/>
                <a:uLnTx/>
                <a:uFillTx/>
                <a:latin typeface="Arial"/>
                <a:ea typeface="+mn-ea"/>
                <a:cs typeface="Arial"/>
              </a:endParaRPr>
            </a:p>
          </p:txBody>
        </p:sp>
      </p:grpSp>
      <p:sp>
        <p:nvSpPr>
          <p:cNvPr id="60" name="TextBox 59"/>
          <p:cNvSpPr txBox="1"/>
          <p:nvPr/>
        </p:nvSpPr>
        <p:spPr>
          <a:xfrm>
            <a:off x="315680" y="6538496"/>
            <a:ext cx="59723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slide content thanks to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Davide</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Vaghetti</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GARR, for GN4-2-JRA3-T3.1.A</a:t>
            </a:r>
            <a:endParaRPr kumimoji="0" lang="en-GB" sz="1600" b="0" i="1"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2833605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smtClean="0"/>
              <a:t>OpenID</a:t>
            </a:r>
            <a:r>
              <a:rPr lang="en-US" dirty="0" smtClean="0"/>
              <a:t> Connect – </a:t>
            </a:r>
            <a:br>
              <a:rPr lang="en-US" dirty="0" smtClean="0"/>
            </a:br>
            <a:r>
              <a:rPr lang="en-US" dirty="0" smtClean="0"/>
              <a:t>Discovery and Dynamic Client Registration</a:t>
            </a:r>
            <a:endParaRPr lang="en-GB"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object 3"/>
          <p:cNvSpPr txBox="1"/>
          <p:nvPr/>
        </p:nvSpPr>
        <p:spPr>
          <a:xfrm>
            <a:off x="476811" y="1903037"/>
            <a:ext cx="11110347" cy="1097280"/>
          </a:xfrm>
          <a:prstGeom prst="rect">
            <a:avLst/>
          </a:prstGeom>
        </p:spPr>
        <p:txBody>
          <a:bodyPr vert="horz" wrap="square" lIns="0" tIns="0" rIns="0" bIns="0" rtlCol="0">
            <a:noAutofit/>
          </a:bodyPr>
          <a:lstStyle/>
          <a:p>
            <a:pPr marL="635" marR="0" lvl="0" indent="0" algn="ctr" defTabSz="914400" rtl="0" eaLnBrk="1" fontAlgn="auto" latinLnBrk="0" hangingPunct="1">
              <a:lnSpc>
                <a:spcPct val="100000"/>
              </a:lnSpc>
              <a:spcBef>
                <a:spcPts val="0"/>
              </a:spcBef>
              <a:spcAft>
                <a:spcPts val="0"/>
              </a:spcAft>
              <a:buClrTx/>
              <a:buSzTx/>
              <a:buFontTx/>
              <a:buNone/>
              <a:tabLst/>
              <a:defRPr/>
            </a:pPr>
            <a:r>
              <a:rPr kumimoji="0" sz="1800" b="0" i="0" u="heavy" strike="noStrike" kern="1200" cap="none" spc="-50" normalizeH="0" baseline="0" noProof="0" dirty="0" smtClean="0">
                <a:ln>
                  <a:noFill/>
                </a:ln>
                <a:solidFill>
                  <a:srgbClr val="0563C1"/>
                </a:solidFill>
                <a:effectLst/>
                <a:uLnTx/>
                <a:uFillTx/>
                <a:latin typeface="Calibri"/>
                <a:ea typeface="+mn-ea"/>
                <a:cs typeface="Bahnschrift Light"/>
                <a:hlinkClick r:id="rId2"/>
              </a:rPr>
              <a:t>http://openid.net/specs/openid-connect-discovery-1_0.html</a:t>
            </a:r>
            <a:endParaRPr kumimoji="0" sz="1800" b="0" i="0" u="none" strike="noStrike" kern="1200" cap="none" spc="0" normalizeH="0" baseline="0" noProof="0" dirty="0">
              <a:ln>
                <a:noFill/>
              </a:ln>
              <a:solidFill>
                <a:prstClr val="black"/>
              </a:solidFill>
              <a:effectLst/>
              <a:uLnTx/>
              <a:uFillTx/>
              <a:latin typeface="Calibri"/>
              <a:ea typeface="+mn-ea"/>
              <a:cs typeface="Bahnschrift Light"/>
            </a:endParaRPr>
          </a:p>
          <a:p>
            <a:pPr marL="0" marR="0" lvl="0" indent="0" algn="ctr" defTabSz="914400" rtl="0" eaLnBrk="1" fontAlgn="auto" latinLnBrk="0" hangingPunct="1">
              <a:lnSpc>
                <a:spcPct val="100000"/>
              </a:lnSpc>
              <a:spcBef>
                <a:spcPts val="28"/>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Calibri"/>
              <a:ea typeface="+mn-ea"/>
              <a:cs typeface="+mn-cs"/>
            </a:endParaRPr>
          </a:p>
          <a:p>
            <a:pPr marL="12700" marR="12700" lvl="0" indent="0" algn="ctr" defTabSz="914400" rtl="0" eaLnBrk="1" fontAlgn="auto" latinLnBrk="0" hangingPunct="1">
              <a:lnSpc>
                <a:spcPct val="100000"/>
              </a:lnSpc>
              <a:spcBef>
                <a:spcPts val="0"/>
              </a:spcBef>
              <a:spcAft>
                <a:spcPts val="0"/>
              </a:spcAft>
              <a:buClrTx/>
              <a:buSzTx/>
              <a:buFontTx/>
              <a:buNone/>
              <a:tabLst/>
              <a:defRPr/>
            </a:pPr>
            <a:r>
              <a:rPr kumimoji="0" sz="2400" b="0" i="1" u="none" strike="noStrike" kern="1200" cap="none" spc="0" normalizeH="0" baseline="0" noProof="0" dirty="0" smtClean="0">
                <a:ln>
                  <a:noFill/>
                </a:ln>
                <a:solidFill>
                  <a:srgbClr val="004360"/>
                </a:solidFill>
                <a:effectLst/>
                <a:uLnTx/>
                <a:uFillTx/>
                <a:latin typeface="Calibri"/>
                <a:ea typeface="+mn-ea"/>
                <a:cs typeface="Calibri"/>
              </a:rPr>
              <a:t>a </a:t>
            </a:r>
            <a:r>
              <a:rPr kumimoji="0" sz="2400" b="0" i="1" u="none" strike="noStrike" kern="1200" cap="none" spc="-10" normalizeH="0" baseline="0" noProof="0" dirty="0" smtClean="0">
                <a:ln>
                  <a:noFill/>
                </a:ln>
                <a:solidFill>
                  <a:srgbClr val="004360"/>
                </a:solidFill>
                <a:effectLst/>
                <a:uLnTx/>
                <a:uFillTx/>
                <a:latin typeface="Calibri"/>
                <a:ea typeface="+mn-ea"/>
                <a:cs typeface="Calibri"/>
              </a:rPr>
              <a:t>mechanism for an OpenID Connect Relying Party to discover the End-User's OpenID Provider and obtain information needed to interact with </a:t>
            </a:r>
            <a:r>
              <a:rPr kumimoji="0" sz="2400" b="0" i="1" u="none" strike="noStrike" kern="1200" cap="none" spc="-5" normalizeH="0" baseline="0" noProof="0" dirty="0" smtClean="0">
                <a:ln>
                  <a:noFill/>
                </a:ln>
                <a:solidFill>
                  <a:srgbClr val="004360"/>
                </a:solidFill>
                <a:effectLst/>
                <a:uLnTx/>
                <a:uFillTx/>
                <a:latin typeface="Calibri"/>
                <a:ea typeface="+mn-ea"/>
                <a:cs typeface="Calibri"/>
              </a:rPr>
              <a:t>it, including </a:t>
            </a:r>
            <a:r>
              <a:rPr kumimoji="0" sz="2400" b="0" i="1" u="none" strike="noStrike" kern="1200" cap="none" spc="-10" normalizeH="0" baseline="0" noProof="0" dirty="0" smtClean="0">
                <a:ln>
                  <a:noFill/>
                </a:ln>
                <a:solidFill>
                  <a:srgbClr val="004360"/>
                </a:solidFill>
                <a:effectLst/>
                <a:uLnTx/>
                <a:uFillTx/>
                <a:latin typeface="Calibri"/>
                <a:ea typeface="+mn-ea"/>
                <a:cs typeface="Calibri"/>
              </a:rPr>
              <a:t>its OAuth 2.0 endpoint locations</a:t>
            </a:r>
            <a:endParaRPr kumimoji="0" sz="2400" b="0" i="0" u="none" strike="noStrike" kern="1200" cap="none" spc="0" normalizeH="0" baseline="0" noProof="0" dirty="0">
              <a:ln>
                <a:noFill/>
              </a:ln>
              <a:solidFill>
                <a:prstClr val="black"/>
              </a:solidFill>
              <a:effectLst/>
              <a:uLnTx/>
              <a:uFillTx/>
              <a:latin typeface="Calibri"/>
              <a:ea typeface="+mn-ea"/>
              <a:cs typeface="Calibri"/>
            </a:endParaRPr>
          </a:p>
        </p:txBody>
      </p:sp>
      <p:sp>
        <p:nvSpPr>
          <p:cNvPr id="9" name="object 8"/>
          <p:cNvSpPr txBox="1"/>
          <p:nvPr/>
        </p:nvSpPr>
        <p:spPr>
          <a:xfrm>
            <a:off x="457200" y="3733800"/>
            <a:ext cx="11339232" cy="1344930"/>
          </a:xfrm>
          <a:prstGeom prst="rect">
            <a:avLst/>
          </a:prstGeom>
        </p:spPr>
        <p:txBody>
          <a:bodyPr vert="horz" wrap="square" lIns="0" tIns="0" rIns="0" bIns="0" rtlCol="0">
            <a:noAutofit/>
          </a:bodyPr>
          <a:lstStyle/>
          <a:p>
            <a:pPr marL="1905" marR="0" lvl="0" indent="0" algn="ctr" defTabSz="914400" rtl="0" eaLnBrk="1" fontAlgn="auto" latinLnBrk="0" hangingPunct="1">
              <a:lnSpc>
                <a:spcPct val="100000"/>
              </a:lnSpc>
              <a:spcBef>
                <a:spcPts val="0"/>
              </a:spcBef>
              <a:spcAft>
                <a:spcPts val="0"/>
              </a:spcAft>
              <a:buClrTx/>
              <a:buSzTx/>
              <a:buFontTx/>
              <a:buNone/>
              <a:tabLst/>
              <a:defRPr/>
            </a:pPr>
            <a:r>
              <a:rPr kumimoji="0" sz="1800" b="0" i="0" u="heavy" strike="noStrike" kern="1200" cap="none" spc="-50" normalizeH="0" baseline="0" noProof="0" dirty="0" smtClean="0">
                <a:ln>
                  <a:noFill/>
                </a:ln>
                <a:solidFill>
                  <a:srgbClr val="0563C1"/>
                </a:solidFill>
                <a:effectLst/>
                <a:uLnTx/>
                <a:uFillTx/>
                <a:latin typeface="Calibri"/>
                <a:ea typeface="+mn-ea"/>
                <a:cs typeface="Bahnschrift Light"/>
                <a:hlinkClick r:id="rId3"/>
              </a:rPr>
              <a:t>http://openid.net/specs/openid-connect-registration-1_0.html</a:t>
            </a:r>
            <a:endParaRPr kumimoji="0" sz="1800" b="0" i="0" u="none" strike="noStrike" kern="1200" cap="none" spc="0" normalizeH="0" baseline="0" noProof="0">
              <a:ln>
                <a:noFill/>
              </a:ln>
              <a:solidFill>
                <a:prstClr val="black"/>
              </a:solidFill>
              <a:effectLst/>
              <a:uLnTx/>
              <a:uFillTx/>
              <a:latin typeface="Calibri"/>
              <a:ea typeface="+mn-ea"/>
              <a:cs typeface="Bahnschrift Light"/>
            </a:endParaRPr>
          </a:p>
          <a:p>
            <a:pPr marL="0" marR="0" lvl="0" indent="0" algn="ctr" defTabSz="914400" rtl="0" eaLnBrk="1" fontAlgn="auto" latinLnBrk="0" hangingPunct="1">
              <a:lnSpc>
                <a:spcPct val="100000"/>
              </a:lnSpc>
              <a:spcBef>
                <a:spcPts val="27"/>
              </a:spcBef>
              <a:spcAft>
                <a:spcPts val="0"/>
              </a:spcAft>
              <a:buClrTx/>
              <a:buSzTx/>
              <a:buFontTx/>
              <a:buNone/>
              <a:tabLst/>
              <a:defRPr/>
            </a:pPr>
            <a:endParaRPr kumimoji="0" sz="1000" b="0" i="0" u="none" strike="noStrike" kern="1200" cap="none" spc="0" normalizeH="0" baseline="0" noProof="0">
              <a:ln>
                <a:noFill/>
              </a:ln>
              <a:solidFill>
                <a:prstClr val="black"/>
              </a:solidFill>
              <a:effectLst/>
              <a:uLnTx/>
              <a:uFillTx/>
              <a:latin typeface="Calibri"/>
              <a:ea typeface="+mn-ea"/>
              <a:cs typeface="+mn-cs"/>
            </a:endParaRPr>
          </a:p>
          <a:p>
            <a:pPr marL="12700" marR="12700" lvl="0" indent="330835" algn="ctr" defTabSz="914400" rtl="0" eaLnBrk="1" fontAlgn="auto" latinLnBrk="0" hangingPunct="1">
              <a:lnSpc>
                <a:spcPct val="100000"/>
              </a:lnSpc>
              <a:spcBef>
                <a:spcPts val="0"/>
              </a:spcBef>
              <a:spcAft>
                <a:spcPts val="0"/>
              </a:spcAft>
              <a:buClrTx/>
              <a:buSzTx/>
              <a:buFontTx/>
              <a:buNone/>
              <a:tabLst/>
              <a:defRPr/>
            </a:pPr>
            <a:r>
              <a:rPr kumimoji="0" sz="2400" b="0" i="1" u="none" strike="noStrike" kern="1200" cap="none" spc="-10" normalizeH="0" baseline="0" noProof="0" dirty="0" smtClean="0">
                <a:ln>
                  <a:noFill/>
                </a:ln>
                <a:solidFill>
                  <a:srgbClr val="004360"/>
                </a:solidFill>
                <a:effectLst/>
                <a:uLnTx/>
                <a:uFillTx/>
                <a:latin typeface="Calibri"/>
                <a:ea typeface="+mn-ea"/>
                <a:cs typeface="Calibri"/>
              </a:rPr>
              <a:t>defines </a:t>
            </a:r>
            <a:r>
              <a:rPr kumimoji="0" sz="2400" b="0" i="1" u="none" strike="noStrike" kern="1200" cap="none" spc="-15" normalizeH="0" baseline="0" noProof="0" dirty="0" smtClean="0">
                <a:ln>
                  <a:noFill/>
                </a:ln>
                <a:solidFill>
                  <a:srgbClr val="004360"/>
                </a:solidFill>
                <a:effectLst/>
                <a:uLnTx/>
                <a:uFillTx/>
                <a:latin typeface="Calibri"/>
                <a:ea typeface="+mn-ea"/>
                <a:cs typeface="Calibri"/>
              </a:rPr>
              <a:t>how an </a:t>
            </a:r>
            <a:r>
              <a:rPr kumimoji="0" sz="2400" b="0" i="1" u="none" strike="noStrike" kern="1200" cap="none" spc="-10" normalizeH="0" baseline="0" noProof="0" dirty="0" smtClean="0">
                <a:ln>
                  <a:noFill/>
                </a:ln>
                <a:solidFill>
                  <a:srgbClr val="004360"/>
                </a:solidFill>
                <a:effectLst/>
                <a:uLnTx/>
                <a:uFillTx/>
                <a:latin typeface="Calibri"/>
                <a:ea typeface="+mn-ea"/>
                <a:cs typeface="Calibri"/>
              </a:rPr>
              <a:t>OpenID Connect Relying Party can dynamically register with the End-User's OpenID Provider, providing information about itself to the OpenID Provider,</a:t>
            </a:r>
            <a:r>
              <a:rPr kumimoji="0" sz="2400" b="0" i="1" u="none" strike="noStrike" kern="1200" cap="none" spc="-5" normalizeH="0" baseline="0" noProof="0" dirty="0" smtClean="0">
                <a:ln>
                  <a:noFill/>
                </a:ln>
                <a:solidFill>
                  <a:srgbClr val="004360"/>
                </a:solidFill>
                <a:effectLst/>
                <a:uLnTx/>
                <a:uFillTx/>
                <a:latin typeface="Calibri"/>
                <a:ea typeface="+mn-ea"/>
                <a:cs typeface="Calibri"/>
              </a:rPr>
              <a:t> and </a:t>
            </a:r>
            <a:r>
              <a:rPr kumimoji="0" sz="2400" b="0" i="1" u="none" strike="noStrike" kern="1200" cap="none" spc="-10" normalizeH="0" baseline="0" noProof="0" dirty="0" smtClean="0">
                <a:ln>
                  <a:noFill/>
                </a:ln>
                <a:solidFill>
                  <a:srgbClr val="004360"/>
                </a:solidFill>
                <a:effectLst/>
                <a:uLnTx/>
                <a:uFillTx/>
                <a:latin typeface="Calibri"/>
                <a:ea typeface="+mn-ea"/>
                <a:cs typeface="Calibri"/>
              </a:rPr>
              <a:t>obtaining information needed to use </a:t>
            </a:r>
            <a:r>
              <a:rPr kumimoji="0" sz="2400" b="0" i="1" u="none" strike="noStrike" kern="1200" cap="none" spc="-5" normalizeH="0" baseline="0" noProof="0" dirty="0" smtClean="0">
                <a:ln>
                  <a:noFill/>
                </a:ln>
                <a:solidFill>
                  <a:srgbClr val="004360"/>
                </a:solidFill>
                <a:effectLst/>
                <a:uLnTx/>
                <a:uFillTx/>
                <a:latin typeface="Calibri"/>
                <a:ea typeface="+mn-ea"/>
                <a:cs typeface="Calibri"/>
              </a:rPr>
              <a:t>it, including </a:t>
            </a:r>
            <a:r>
              <a:rPr kumimoji="0" sz="2400" b="0" i="1" u="none" strike="noStrike" kern="1200" cap="none" spc="-10" normalizeH="0" baseline="0" noProof="0" dirty="0" smtClean="0">
                <a:ln>
                  <a:noFill/>
                </a:ln>
                <a:solidFill>
                  <a:srgbClr val="004360"/>
                </a:solidFill>
                <a:effectLst/>
                <a:uLnTx/>
                <a:uFillTx/>
                <a:latin typeface="Calibri"/>
                <a:ea typeface="+mn-ea"/>
                <a:cs typeface="Calibri"/>
              </a:rPr>
              <a:t>the OAuth 2.0 Client ID for this</a:t>
            </a:r>
            <a:endParaRPr kumimoji="0" sz="2400" b="0" i="0" u="none" strike="noStrike" kern="1200" cap="none" spc="0" normalizeH="0" baseline="0" noProof="0">
              <a:ln>
                <a:noFill/>
              </a:ln>
              <a:solidFill>
                <a:prstClr val="black"/>
              </a:solidFill>
              <a:effectLst/>
              <a:uLnTx/>
              <a:uFillTx/>
              <a:latin typeface="Calibri"/>
              <a:ea typeface="+mn-ea"/>
              <a:cs typeface="Calibri"/>
            </a:endParaRPr>
          </a:p>
          <a:p>
            <a:pPr marL="5715" marR="0" lvl="0" indent="0" algn="ctr" defTabSz="914400" rtl="0" eaLnBrk="1" fontAlgn="auto" latinLnBrk="0" hangingPunct="1">
              <a:lnSpc>
                <a:spcPct val="100000"/>
              </a:lnSpc>
              <a:spcBef>
                <a:spcPts val="0"/>
              </a:spcBef>
              <a:spcAft>
                <a:spcPts val="0"/>
              </a:spcAft>
              <a:buClrTx/>
              <a:buSzTx/>
              <a:buFontTx/>
              <a:buNone/>
              <a:tabLst/>
              <a:defRPr/>
            </a:pPr>
            <a:r>
              <a:rPr kumimoji="0" sz="2400" b="0" i="1" u="none" strike="noStrike" kern="1200" cap="none" spc="-10" normalizeH="0" baseline="0" noProof="0" dirty="0" smtClean="0">
                <a:ln>
                  <a:noFill/>
                </a:ln>
                <a:solidFill>
                  <a:srgbClr val="004360"/>
                </a:solidFill>
                <a:effectLst/>
                <a:uLnTx/>
                <a:uFillTx/>
                <a:latin typeface="Calibri"/>
                <a:ea typeface="+mn-ea"/>
                <a:cs typeface="Calibri"/>
              </a:rPr>
              <a:t>Relying Party</a:t>
            </a:r>
            <a:endParaRPr kumimoji="0" sz="2400" b="0" i="0" u="none" strike="noStrike" kern="1200" cap="none" spc="0" normalizeH="0" baseline="0" noProof="0">
              <a:ln>
                <a:noFill/>
              </a:ln>
              <a:solidFill>
                <a:prstClr val="black"/>
              </a:solidFill>
              <a:effectLst/>
              <a:uLnTx/>
              <a:uFillTx/>
              <a:latin typeface="Calibri"/>
              <a:ea typeface="+mn-ea"/>
              <a:cs typeface="Calibri"/>
            </a:endParaRPr>
          </a:p>
        </p:txBody>
      </p:sp>
      <p:sp>
        <p:nvSpPr>
          <p:cNvPr id="10" name="TextBox 9"/>
          <p:cNvSpPr txBox="1"/>
          <p:nvPr/>
        </p:nvSpPr>
        <p:spPr>
          <a:xfrm>
            <a:off x="315680" y="6538496"/>
            <a:ext cx="59723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slide content thanks to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Davide</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Vaghetti</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GARR, for GN4-2-JRA3-T3.1.A</a:t>
            </a:r>
            <a:endParaRPr kumimoji="0" lang="en-GB" sz="1600" b="0" i="1"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39977734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OpenID</a:t>
            </a:r>
            <a:r>
              <a:rPr lang="en-US" dirty="0" smtClean="0"/>
              <a:t> Connect Discovery 1.0</a:t>
            </a:r>
            <a:endParaRPr lang="en-GB"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8" name="object 7"/>
          <p:cNvSpPr/>
          <p:nvPr/>
        </p:nvSpPr>
        <p:spPr>
          <a:xfrm>
            <a:off x="762000" y="1371600"/>
            <a:ext cx="6499250" cy="4495800"/>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4111000" y="4891454"/>
            <a:ext cx="2120659" cy="239007"/>
          </a:xfrm>
          <a:custGeom>
            <a:avLst/>
            <a:gdLst/>
            <a:ahLst/>
            <a:cxnLst/>
            <a:rect l="l" t="t" r="r" b="b"/>
            <a:pathLst>
              <a:path w="1690361" h="190511">
                <a:moveTo>
                  <a:pt x="271944" y="0"/>
                </a:moveTo>
                <a:lnTo>
                  <a:pt x="1418417" y="0"/>
                </a:lnTo>
                <a:lnTo>
                  <a:pt x="1440720" y="315"/>
                </a:lnTo>
                <a:lnTo>
                  <a:pt x="1462528" y="1246"/>
                </a:lnTo>
                <a:lnTo>
                  <a:pt x="1504372" y="4856"/>
                </a:lnTo>
                <a:lnTo>
                  <a:pt x="1543391" y="10632"/>
                </a:lnTo>
                <a:lnTo>
                  <a:pt x="1595395" y="22929"/>
                </a:lnTo>
                <a:lnTo>
                  <a:pt x="1637892" y="38998"/>
                </a:lnTo>
                <a:lnTo>
                  <a:pt x="1676498" y="65147"/>
                </a:lnTo>
                <a:lnTo>
                  <a:pt x="1690361" y="95255"/>
                </a:lnTo>
                <a:lnTo>
                  <a:pt x="1689460" y="103068"/>
                </a:lnTo>
                <a:lnTo>
                  <a:pt x="1660008" y="139031"/>
                </a:lnTo>
                <a:lnTo>
                  <a:pt x="1624900" y="157247"/>
                </a:lnTo>
                <a:lnTo>
                  <a:pt x="1579024" y="172133"/>
                </a:lnTo>
                <a:lnTo>
                  <a:pt x="1524270" y="183026"/>
                </a:lnTo>
                <a:lnTo>
                  <a:pt x="1483768" y="187743"/>
                </a:lnTo>
                <a:lnTo>
                  <a:pt x="1440720" y="190196"/>
                </a:lnTo>
                <a:lnTo>
                  <a:pt x="1418417" y="190511"/>
                </a:lnTo>
                <a:lnTo>
                  <a:pt x="271944" y="190511"/>
                </a:lnTo>
                <a:lnTo>
                  <a:pt x="227833" y="189265"/>
                </a:lnTo>
                <a:lnTo>
                  <a:pt x="185989" y="185655"/>
                </a:lnTo>
                <a:lnTo>
                  <a:pt x="146970" y="179879"/>
                </a:lnTo>
                <a:lnTo>
                  <a:pt x="94966" y="167582"/>
                </a:lnTo>
                <a:lnTo>
                  <a:pt x="52469" y="151512"/>
                </a:lnTo>
                <a:lnTo>
                  <a:pt x="13863" y="125364"/>
                </a:lnTo>
                <a:lnTo>
                  <a:pt x="0" y="95255"/>
                </a:lnTo>
                <a:lnTo>
                  <a:pt x="901" y="87443"/>
                </a:lnTo>
                <a:lnTo>
                  <a:pt x="30354" y="51480"/>
                </a:lnTo>
                <a:lnTo>
                  <a:pt x="65462" y="33264"/>
                </a:lnTo>
                <a:lnTo>
                  <a:pt x="111337" y="18378"/>
                </a:lnTo>
                <a:lnTo>
                  <a:pt x="166091" y="7485"/>
                </a:lnTo>
                <a:lnTo>
                  <a:pt x="206593" y="2768"/>
                </a:lnTo>
                <a:lnTo>
                  <a:pt x="249641" y="315"/>
                </a:lnTo>
                <a:lnTo>
                  <a:pt x="271944"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10"/>
          <p:cNvSpPr/>
          <p:nvPr/>
        </p:nvSpPr>
        <p:spPr>
          <a:xfrm>
            <a:off x="5801362" y="4191000"/>
            <a:ext cx="1971037" cy="844205"/>
          </a:xfrm>
          <a:custGeom>
            <a:avLst/>
            <a:gdLst/>
            <a:ahLst/>
            <a:cxnLst/>
            <a:rect l="l" t="t" r="r" b="b"/>
            <a:pathLst>
              <a:path w="1132799" h="529499">
                <a:moveTo>
                  <a:pt x="0" y="529499"/>
                </a:moveTo>
                <a:lnTo>
                  <a:pt x="1132799" y="0"/>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1"/>
          <p:cNvSpPr/>
          <p:nvPr/>
        </p:nvSpPr>
        <p:spPr>
          <a:xfrm>
            <a:off x="7772400" y="2971800"/>
            <a:ext cx="3962400" cy="2510749"/>
          </a:xfrm>
          <a:custGeom>
            <a:avLst/>
            <a:gdLst/>
            <a:ahLst/>
            <a:cxnLst/>
            <a:rect l="l" t="t" r="r" b="b"/>
            <a:pathLst>
              <a:path w="3158399" h="2001299">
                <a:moveTo>
                  <a:pt x="0" y="0"/>
                </a:moveTo>
                <a:lnTo>
                  <a:pt x="3158399" y="0"/>
                </a:lnTo>
                <a:lnTo>
                  <a:pt x="3158399" y="2001299"/>
                </a:lnTo>
                <a:lnTo>
                  <a:pt x="0" y="20012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3"/>
          <p:cNvSpPr txBox="1"/>
          <p:nvPr/>
        </p:nvSpPr>
        <p:spPr>
          <a:xfrm>
            <a:off x="7984527" y="3581400"/>
            <a:ext cx="3597873" cy="1357124"/>
          </a:xfrm>
          <a:prstGeom prst="rect">
            <a:avLst/>
          </a:prstGeom>
        </p:spPr>
        <p:txBody>
          <a:bodyPr vert="horz" wrap="square" lIns="0" tIns="0" rIns="0" bIns="0" rtlCol="0">
            <a:noAutofit/>
          </a:bodyPr>
          <a:lstStyle/>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smtClean="0">
                <a:ln>
                  <a:noFill/>
                </a:ln>
                <a:solidFill>
                  <a:prstClr val="black"/>
                </a:solidFill>
                <a:effectLst/>
                <a:uLnTx/>
                <a:uFillTx/>
                <a:latin typeface="Arial"/>
                <a:ea typeface="+mn-ea"/>
                <a:cs typeface="Arial"/>
              </a:rPr>
              <a:t>The</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1" i="0" u="none" strike="noStrike" kern="1200" cap="none" spc="-10" normalizeH="0" baseline="0" noProof="0" dirty="0" smtClean="0">
                <a:ln>
                  <a:noFill/>
                </a:ln>
                <a:solidFill>
                  <a:prstClr val="black"/>
                </a:solidFill>
                <a:effectLst/>
                <a:uLnTx/>
                <a:uFillTx/>
                <a:latin typeface="Arial"/>
                <a:ea typeface="+mn-ea"/>
                <a:cs typeface="Arial"/>
              </a:rPr>
              <a:t>RP</a:t>
            </a:r>
            <a:r>
              <a:rPr kumimoji="0" sz="1800" b="1"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0" normalizeH="0" baseline="0" noProof="0" dirty="0" smtClean="0">
                <a:ln>
                  <a:noFill/>
                </a:ln>
                <a:solidFill>
                  <a:prstClr val="black"/>
                </a:solidFill>
                <a:effectLst/>
                <a:uLnTx/>
                <a:uFillTx/>
                <a:latin typeface="Arial"/>
                <a:ea typeface="+mn-ea"/>
                <a:cs typeface="Arial"/>
              </a:rPr>
              <a:t>receives</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0" normalizeH="0" baseline="0" noProof="0" dirty="0" smtClean="0">
                <a:ln>
                  <a:noFill/>
                </a:ln>
                <a:solidFill>
                  <a:prstClr val="black"/>
                </a:solidFill>
                <a:effectLst/>
                <a:uLnTx/>
                <a:uFillTx/>
                <a:latin typeface="Arial"/>
                <a:ea typeface="+mn-ea"/>
                <a:cs typeface="Arial"/>
              </a:rPr>
              <a:t>and</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0" normalizeH="0" baseline="0" noProof="0" dirty="0" smtClean="0">
                <a:ln>
                  <a:noFill/>
                </a:ln>
                <a:solidFill>
                  <a:prstClr val="black"/>
                </a:solidFill>
                <a:effectLst/>
                <a:uLnTx/>
                <a:uFillTx/>
                <a:latin typeface="Arial"/>
                <a:ea typeface="+mn-ea"/>
                <a:cs typeface="Arial"/>
              </a:rPr>
              <a:t>consumes</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10" normalizeH="0" baseline="0" noProof="0" dirty="0" smtClean="0">
                <a:ln>
                  <a:noFill/>
                </a:ln>
                <a:solidFill>
                  <a:prstClr val="black"/>
                </a:solidFill>
                <a:effectLst/>
                <a:uLnTx/>
                <a:uFillTx/>
                <a:latin typeface="Arial"/>
                <a:ea typeface="+mn-ea"/>
                <a:cs typeface="Arial"/>
              </a:rPr>
              <a:t>the</a:t>
            </a:r>
            <a:r>
              <a:rPr kumimoji="0" lang="en-US" sz="1800" b="0" i="0" u="none" strike="noStrike" kern="1200" cap="none" spc="-10" normalizeH="0" baseline="0" noProof="0" dirty="0" smtClean="0">
                <a:ln>
                  <a:noFill/>
                </a:ln>
                <a:solidFill>
                  <a:prstClr val="black"/>
                </a:solidFill>
                <a:effectLst/>
                <a:uLnTx/>
                <a:uFillTx/>
                <a:latin typeface="Arial"/>
                <a:ea typeface="+mn-ea"/>
                <a:cs typeface="Arial"/>
              </a:rPr>
              <a:t> </a:t>
            </a:r>
            <a:r>
              <a:rPr kumimoji="0" sz="1800" b="1" i="0" u="none" strike="noStrike" kern="1200" cap="none" spc="-10" normalizeH="0" baseline="0" noProof="0" dirty="0" smtClean="0">
                <a:ln>
                  <a:noFill/>
                </a:ln>
                <a:solidFill>
                  <a:prstClr val="black"/>
                </a:solidFill>
                <a:effectLst/>
                <a:uLnTx/>
                <a:uFillTx/>
                <a:latin typeface="Arial"/>
                <a:ea typeface="+mn-ea"/>
                <a:cs typeface="Arial"/>
              </a:rPr>
              <a:t>OP </a:t>
            </a:r>
            <a:r>
              <a:rPr kumimoji="0" sz="1800" b="0" i="0" u="none" strike="noStrike" kern="1200" cap="none" spc="-10" normalizeH="0" baseline="0" noProof="0" dirty="0" smtClean="0">
                <a:ln>
                  <a:noFill/>
                </a:ln>
                <a:solidFill>
                  <a:prstClr val="black"/>
                </a:solidFill>
                <a:effectLst/>
                <a:uLnTx/>
                <a:uFillTx/>
                <a:latin typeface="Arial"/>
                <a:ea typeface="+mn-ea"/>
                <a:cs typeface="Arial"/>
              </a:rPr>
              <a:t>metadata</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lang="en-US" sz="1800" b="0" i="0" u="none" strike="noStrike" kern="1200" cap="none" spc="-5" normalizeH="0" baseline="0" noProof="0" dirty="0" smtClean="0">
                <a:ln>
                  <a:noFill/>
                </a:ln>
                <a:solidFill>
                  <a:prstClr val="black"/>
                </a:solidFill>
                <a:effectLst/>
                <a:uLnTx/>
                <a:uFillTx/>
                <a:latin typeface="Arial"/>
                <a:ea typeface="+mn-ea"/>
                <a:cs typeface="Arial"/>
              </a:rPr>
              <a:t/>
            </a:r>
            <a:br>
              <a:rPr kumimoji="0" lang="en-US" sz="1800" b="0" i="0" u="none" strike="noStrike" kern="1200" cap="none" spc="-5" normalizeH="0" baseline="0" noProof="0" dirty="0" smtClean="0">
                <a:ln>
                  <a:noFill/>
                </a:ln>
                <a:solidFill>
                  <a:prstClr val="black"/>
                </a:solidFill>
                <a:effectLst/>
                <a:uLnTx/>
                <a:uFillTx/>
                <a:latin typeface="Arial"/>
                <a:ea typeface="+mn-ea"/>
                <a:cs typeface="Arial"/>
              </a:rPr>
            </a:br>
            <a:r>
              <a:rPr kumimoji="0" sz="1800" b="0" i="0" u="none" strike="noStrike" kern="1200" cap="none" spc="0" normalizeH="0" baseline="0" noProof="0" dirty="0" smtClean="0">
                <a:ln>
                  <a:noFill/>
                </a:ln>
                <a:solidFill>
                  <a:prstClr val="black"/>
                </a:solidFill>
                <a:effectLst/>
                <a:uLnTx/>
                <a:uFillTx/>
                <a:latin typeface="Arial"/>
                <a:ea typeface="+mn-ea"/>
                <a:cs typeface="Arial"/>
              </a:rPr>
              <a:t>(provider</a:t>
            </a:r>
            <a:r>
              <a:rPr kumimoji="0" sz="1800" b="0" i="0" u="none" strike="noStrike" kern="1200" cap="none" spc="-5" normalizeH="0" baseline="0" noProof="0" dirty="0" smtClean="0">
                <a:ln>
                  <a:noFill/>
                </a:ln>
                <a:solidFill>
                  <a:prstClr val="black"/>
                </a:solidFill>
                <a:effectLst/>
                <a:uLnTx/>
                <a:uFillTx/>
                <a:latin typeface="Arial"/>
                <a:ea typeface="+mn-ea"/>
                <a:cs typeface="Arial"/>
              </a:rPr>
              <a:t> </a:t>
            </a:r>
            <a:r>
              <a:rPr kumimoji="0" sz="1800" b="0" i="0" u="none" strike="noStrike" kern="1200" cap="none" spc="-10" normalizeH="0" baseline="0" noProof="0" dirty="0" smtClean="0">
                <a:ln>
                  <a:noFill/>
                </a:ln>
                <a:solidFill>
                  <a:prstClr val="black"/>
                </a:solidFill>
                <a:effectLst/>
                <a:uLnTx/>
                <a:uFillTx/>
                <a:latin typeface="Arial"/>
                <a:ea typeface="+mn-ea"/>
                <a:cs typeface="Arial"/>
              </a:rPr>
              <a:t>configuration).</a:t>
            </a:r>
            <a:endParaRPr kumimoji="0" sz="18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600"/>
              </a:lnSpc>
              <a:spcBef>
                <a:spcPts val="20"/>
              </a:spcBef>
              <a:spcAft>
                <a:spcPts val="0"/>
              </a:spcAft>
              <a:buClrTx/>
              <a:buSzTx/>
              <a:buFontTx/>
              <a:buNone/>
              <a:tabLst/>
              <a:defRPr/>
            </a:pPr>
            <a:endParaRPr kumimoji="0" sz="8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100" b="0" i="0" u="none" strike="noStrike" kern="1200" cap="none" spc="0" normalizeH="0" baseline="0" noProof="0" dirty="0">
              <a:ln>
                <a:noFill/>
              </a:ln>
              <a:solidFill>
                <a:prstClr val="black"/>
              </a:solidFill>
              <a:effectLst/>
              <a:uLnTx/>
              <a:uFillTx/>
              <a:latin typeface="Calibri"/>
              <a:ea typeface="+mn-ea"/>
              <a:cs typeface="+mn-c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1" i="0" u="none" strike="noStrike" kern="1200" cap="none" spc="-10" normalizeH="0" baseline="0" noProof="0" dirty="0" smtClean="0">
                <a:ln>
                  <a:noFill/>
                </a:ln>
                <a:solidFill>
                  <a:srgbClr val="FF0000"/>
                </a:solidFill>
                <a:effectLst/>
                <a:uLnTx/>
                <a:uFillTx/>
                <a:latin typeface="Arial"/>
                <a:ea typeface="+mn-ea"/>
                <a:cs typeface="Arial"/>
              </a:rPr>
              <a:t>No</a:t>
            </a:r>
            <a:r>
              <a:rPr kumimoji="0" sz="1800" b="1" i="0" u="none" strike="noStrike" kern="1200" cap="none" spc="-5" normalizeH="0" baseline="0" noProof="0" dirty="0" smtClean="0">
                <a:ln>
                  <a:noFill/>
                </a:ln>
                <a:solidFill>
                  <a:srgbClr val="FF0000"/>
                </a:solidFill>
                <a:effectLst/>
                <a:uLnTx/>
                <a:uFillTx/>
                <a:latin typeface="Arial"/>
                <a:ea typeface="+mn-ea"/>
                <a:cs typeface="Arial"/>
              </a:rPr>
              <a:t> </a:t>
            </a:r>
            <a:r>
              <a:rPr kumimoji="0" sz="1800" b="1" i="0" u="none" strike="noStrike" kern="1200" cap="none" spc="-10" normalizeH="0" baseline="0" noProof="0" dirty="0" smtClean="0">
                <a:ln>
                  <a:noFill/>
                </a:ln>
                <a:solidFill>
                  <a:srgbClr val="FF0000"/>
                </a:solidFill>
                <a:effectLst/>
                <a:uLnTx/>
                <a:uFillTx/>
                <a:latin typeface="Arial"/>
                <a:ea typeface="+mn-ea"/>
                <a:cs typeface="Arial"/>
              </a:rPr>
              <a:t>trust</a:t>
            </a:r>
            <a:r>
              <a:rPr kumimoji="0" sz="1800" b="1" i="0" u="none" strike="noStrike" kern="1200" cap="none" spc="-5" normalizeH="0" baseline="0" noProof="0" dirty="0" smtClean="0">
                <a:ln>
                  <a:noFill/>
                </a:ln>
                <a:solidFill>
                  <a:srgbClr val="FF0000"/>
                </a:solidFill>
                <a:effectLst/>
                <a:uLnTx/>
                <a:uFillTx/>
                <a:latin typeface="Arial"/>
                <a:ea typeface="+mn-ea"/>
                <a:cs typeface="Arial"/>
              </a:rPr>
              <a:t> </a:t>
            </a:r>
            <a:r>
              <a:rPr kumimoji="0" sz="1800" b="1" i="0" u="none" strike="noStrike" kern="1200" cap="none" spc="-10" normalizeH="0" baseline="0" noProof="0" dirty="0" smtClean="0">
                <a:ln>
                  <a:noFill/>
                </a:ln>
                <a:solidFill>
                  <a:srgbClr val="FF0000"/>
                </a:solidFill>
                <a:effectLst/>
                <a:uLnTx/>
                <a:uFillTx/>
                <a:latin typeface="Arial"/>
                <a:ea typeface="+mn-ea"/>
                <a:cs typeface="Arial"/>
              </a:rPr>
              <a:t>information</a:t>
            </a:r>
            <a:r>
              <a:rPr kumimoji="0" sz="1800" b="1" i="0" u="none" strike="noStrike" kern="1200" cap="none" spc="-5" normalizeH="0" baseline="0" noProof="0" dirty="0" smtClean="0">
                <a:ln>
                  <a:noFill/>
                </a:ln>
                <a:solidFill>
                  <a:srgbClr val="FF0000"/>
                </a:solidFill>
                <a:effectLst/>
                <a:uLnTx/>
                <a:uFillTx/>
                <a:latin typeface="Arial"/>
                <a:ea typeface="+mn-ea"/>
                <a:cs typeface="Arial"/>
              </a:rPr>
              <a:t> </a:t>
            </a:r>
            <a:r>
              <a:rPr kumimoji="0" sz="1800" b="1" i="0" u="none" strike="noStrike" kern="1200" cap="none" spc="-10" normalizeH="0" baseline="0" noProof="0" dirty="0" smtClean="0">
                <a:ln>
                  <a:noFill/>
                </a:ln>
                <a:solidFill>
                  <a:srgbClr val="FF0000"/>
                </a:solidFill>
                <a:effectLst/>
                <a:uLnTx/>
                <a:uFillTx/>
                <a:latin typeface="Arial"/>
                <a:ea typeface="+mn-ea"/>
                <a:cs typeface="Arial"/>
              </a:rPr>
              <a:t>is</a:t>
            </a:r>
            <a:r>
              <a:rPr kumimoji="0" sz="1800" b="1" i="0" u="none" strike="noStrike" kern="1200" cap="none" spc="-5" normalizeH="0" baseline="0" noProof="0" dirty="0" smtClean="0">
                <a:ln>
                  <a:noFill/>
                </a:ln>
                <a:solidFill>
                  <a:srgbClr val="FF0000"/>
                </a:solidFill>
                <a:effectLst/>
                <a:uLnTx/>
                <a:uFillTx/>
                <a:latin typeface="Arial"/>
                <a:ea typeface="+mn-ea"/>
                <a:cs typeface="Arial"/>
              </a:rPr>
              <a:t> </a:t>
            </a:r>
            <a:r>
              <a:rPr kumimoji="0" sz="1800" b="1" i="0" u="none" strike="noStrike" kern="1200" cap="none" spc="-10" normalizeH="0" baseline="0" noProof="0" dirty="0" smtClean="0">
                <a:ln>
                  <a:noFill/>
                </a:ln>
                <a:solidFill>
                  <a:srgbClr val="FF0000"/>
                </a:solidFill>
                <a:effectLst/>
                <a:uLnTx/>
                <a:uFillTx/>
                <a:latin typeface="Arial"/>
                <a:ea typeface="+mn-ea"/>
                <a:cs typeface="Arial"/>
              </a:rPr>
              <a:t>provided.</a:t>
            </a:r>
            <a:endParaRPr kumimoji="0" sz="1800" b="0" i="0" u="none" strike="noStrike" kern="1200" cap="none" spc="0" normalizeH="0" baseline="0" noProof="0" dirty="0">
              <a:ln>
                <a:noFill/>
              </a:ln>
              <a:solidFill>
                <a:prstClr val="black"/>
              </a:solidFill>
              <a:effectLst/>
              <a:uLnTx/>
              <a:uFillTx/>
              <a:latin typeface="Arial"/>
              <a:ea typeface="+mn-ea"/>
              <a:cs typeface="Arial"/>
            </a:endParaRPr>
          </a:p>
        </p:txBody>
      </p:sp>
      <p:sp>
        <p:nvSpPr>
          <p:cNvPr id="13" name="TextBox 12"/>
          <p:cNvSpPr txBox="1"/>
          <p:nvPr/>
        </p:nvSpPr>
        <p:spPr>
          <a:xfrm>
            <a:off x="315680" y="6538496"/>
            <a:ext cx="59723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slide content thanks to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Davide</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Vaghetti</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GARR, for GN4-2-JRA3-T3.1.A</a:t>
            </a:r>
            <a:endParaRPr kumimoji="0" lang="en-GB" sz="1600" b="0" i="1"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18536197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OpenID</a:t>
            </a:r>
            <a:r>
              <a:rPr lang="en-US" dirty="0" smtClean="0"/>
              <a:t> Connect Dynamic Client Registration 1.0</a:t>
            </a:r>
            <a:endParaRPr lang="en-GB"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7" name="object 6"/>
          <p:cNvSpPr/>
          <p:nvPr/>
        </p:nvSpPr>
        <p:spPr>
          <a:xfrm>
            <a:off x="609598" y="1324764"/>
            <a:ext cx="4811387" cy="4621185"/>
          </a:xfrm>
          <a:custGeom>
            <a:avLst/>
            <a:gdLst/>
            <a:ahLst/>
            <a:cxnLst/>
            <a:rect l="l" t="t" r="r" b="b"/>
            <a:pathLst>
              <a:path w="3587625" h="3445800">
                <a:moveTo>
                  <a:pt x="0" y="0"/>
                </a:moveTo>
                <a:lnTo>
                  <a:pt x="3587625" y="0"/>
                </a:lnTo>
                <a:lnTo>
                  <a:pt x="3587625" y="3445800"/>
                </a:lnTo>
                <a:lnTo>
                  <a:pt x="0" y="3445800"/>
                </a:lnTo>
                <a:lnTo>
                  <a:pt x="0" y="0"/>
                </a:lnTo>
                <a:close/>
              </a:path>
            </a:pathLst>
          </a:custGeom>
          <a:solidFill>
            <a:srgbClr val="000000"/>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object 7"/>
          <p:cNvSpPr/>
          <p:nvPr/>
        </p:nvSpPr>
        <p:spPr>
          <a:xfrm>
            <a:off x="609598" y="1324764"/>
            <a:ext cx="4811387" cy="4621185"/>
          </a:xfrm>
          <a:prstGeom prst="rect">
            <a:avLst/>
          </a:prstGeom>
          <a:blipFill>
            <a:blip r:embed="rId2" cstate="print"/>
            <a:stretch>
              <a:fillRect/>
            </a:stretch>
          </a:blip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object 9"/>
          <p:cNvSpPr/>
          <p:nvPr/>
        </p:nvSpPr>
        <p:spPr>
          <a:xfrm>
            <a:off x="1257183" y="2798540"/>
            <a:ext cx="2966094" cy="255496"/>
          </a:xfrm>
          <a:custGeom>
            <a:avLst/>
            <a:gdLst/>
            <a:ahLst/>
            <a:cxnLst/>
            <a:rect l="l" t="t" r="r" b="b"/>
            <a:pathLst>
              <a:path w="2211677" h="190511">
                <a:moveTo>
                  <a:pt x="355813" y="0"/>
                </a:moveTo>
                <a:lnTo>
                  <a:pt x="1855863" y="0"/>
                </a:lnTo>
                <a:lnTo>
                  <a:pt x="1885046" y="315"/>
                </a:lnTo>
                <a:lnTo>
                  <a:pt x="1913578" y="1246"/>
                </a:lnTo>
                <a:lnTo>
                  <a:pt x="1968328" y="4856"/>
                </a:lnTo>
                <a:lnTo>
                  <a:pt x="2019380" y="10632"/>
                </a:lnTo>
                <a:lnTo>
                  <a:pt x="2066003" y="18378"/>
                </a:lnTo>
                <a:lnTo>
                  <a:pt x="2107462" y="27899"/>
                </a:lnTo>
                <a:lnTo>
                  <a:pt x="2158368" y="45079"/>
                </a:lnTo>
                <a:lnTo>
                  <a:pt x="2193538" y="65147"/>
                </a:lnTo>
                <a:lnTo>
                  <a:pt x="2211677" y="95255"/>
                </a:lnTo>
                <a:lnTo>
                  <a:pt x="2210498" y="103068"/>
                </a:lnTo>
                <a:lnTo>
                  <a:pt x="2183716" y="132333"/>
                </a:lnTo>
                <a:lnTo>
                  <a:pt x="2143026" y="151512"/>
                </a:lnTo>
                <a:lnTo>
                  <a:pt x="2087423" y="167582"/>
                </a:lnTo>
                <a:lnTo>
                  <a:pt x="2043291" y="176240"/>
                </a:lnTo>
                <a:lnTo>
                  <a:pt x="1994362" y="183026"/>
                </a:lnTo>
                <a:lnTo>
                  <a:pt x="1941370" y="187743"/>
                </a:lnTo>
                <a:lnTo>
                  <a:pt x="1885046" y="190196"/>
                </a:lnTo>
                <a:lnTo>
                  <a:pt x="1855863" y="190511"/>
                </a:lnTo>
                <a:lnTo>
                  <a:pt x="355813" y="190511"/>
                </a:lnTo>
                <a:lnTo>
                  <a:pt x="298099" y="189265"/>
                </a:lnTo>
                <a:lnTo>
                  <a:pt x="243349" y="185655"/>
                </a:lnTo>
                <a:lnTo>
                  <a:pt x="192296" y="179879"/>
                </a:lnTo>
                <a:lnTo>
                  <a:pt x="145674" y="172133"/>
                </a:lnTo>
                <a:lnTo>
                  <a:pt x="104215" y="162612"/>
                </a:lnTo>
                <a:lnTo>
                  <a:pt x="53309" y="145432"/>
                </a:lnTo>
                <a:lnTo>
                  <a:pt x="18139" y="125364"/>
                </a:lnTo>
                <a:lnTo>
                  <a:pt x="0" y="95255"/>
                </a:lnTo>
                <a:lnTo>
                  <a:pt x="1179" y="87443"/>
                </a:lnTo>
                <a:lnTo>
                  <a:pt x="27961" y="58178"/>
                </a:lnTo>
                <a:lnTo>
                  <a:pt x="68651" y="38999"/>
                </a:lnTo>
                <a:lnTo>
                  <a:pt x="124254" y="22929"/>
                </a:lnTo>
                <a:lnTo>
                  <a:pt x="168386" y="14271"/>
                </a:lnTo>
                <a:lnTo>
                  <a:pt x="217315" y="7485"/>
                </a:lnTo>
                <a:lnTo>
                  <a:pt x="270307" y="2768"/>
                </a:lnTo>
                <a:lnTo>
                  <a:pt x="326631" y="315"/>
                </a:lnTo>
                <a:lnTo>
                  <a:pt x="355813"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object 10"/>
          <p:cNvSpPr/>
          <p:nvPr/>
        </p:nvSpPr>
        <p:spPr>
          <a:xfrm>
            <a:off x="4223279" y="2926290"/>
            <a:ext cx="2756375" cy="2815"/>
          </a:xfrm>
          <a:custGeom>
            <a:avLst/>
            <a:gdLst/>
            <a:ahLst/>
            <a:cxnLst/>
            <a:rect l="l" t="t" r="r" b="b"/>
            <a:pathLst>
              <a:path w="2055299" h="2099">
                <a:moveTo>
                  <a:pt x="0" y="0"/>
                </a:moveTo>
                <a:lnTo>
                  <a:pt x="2055299" y="2099"/>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1"/>
          <p:cNvSpPr/>
          <p:nvPr/>
        </p:nvSpPr>
        <p:spPr>
          <a:xfrm>
            <a:off x="6979651" y="2102171"/>
            <a:ext cx="4235749" cy="1653985"/>
          </a:xfrm>
          <a:custGeom>
            <a:avLst/>
            <a:gdLst/>
            <a:ahLst/>
            <a:cxnLst/>
            <a:rect l="l" t="t" r="r" b="b"/>
            <a:pathLst>
              <a:path w="3158399" h="1233299">
                <a:moveTo>
                  <a:pt x="0" y="0"/>
                </a:moveTo>
                <a:lnTo>
                  <a:pt x="3158399" y="0"/>
                </a:lnTo>
                <a:lnTo>
                  <a:pt x="3158399" y="1233299"/>
                </a:lnTo>
                <a:lnTo>
                  <a:pt x="0" y="12332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2"/>
          <p:cNvSpPr/>
          <p:nvPr/>
        </p:nvSpPr>
        <p:spPr>
          <a:xfrm>
            <a:off x="6979651" y="2102171"/>
            <a:ext cx="4235749" cy="1653985"/>
          </a:xfrm>
          <a:custGeom>
            <a:avLst/>
            <a:gdLst/>
            <a:ahLst/>
            <a:cxnLst/>
            <a:rect l="l" t="t" r="r" b="b"/>
            <a:pathLst>
              <a:path w="3158399" h="1233299">
                <a:moveTo>
                  <a:pt x="0" y="0"/>
                </a:moveTo>
                <a:lnTo>
                  <a:pt x="3158399" y="0"/>
                </a:lnTo>
                <a:lnTo>
                  <a:pt x="3158399" y="1233299"/>
                </a:lnTo>
                <a:lnTo>
                  <a:pt x="0" y="12332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object 14"/>
          <p:cNvSpPr/>
          <p:nvPr/>
        </p:nvSpPr>
        <p:spPr>
          <a:xfrm>
            <a:off x="1212727" y="4562660"/>
            <a:ext cx="2966094" cy="255496"/>
          </a:xfrm>
          <a:custGeom>
            <a:avLst/>
            <a:gdLst/>
            <a:ahLst/>
            <a:cxnLst/>
            <a:rect l="l" t="t" r="r" b="b"/>
            <a:pathLst>
              <a:path w="2211677" h="190511">
                <a:moveTo>
                  <a:pt x="355813" y="0"/>
                </a:moveTo>
                <a:lnTo>
                  <a:pt x="1855863" y="0"/>
                </a:lnTo>
                <a:lnTo>
                  <a:pt x="1885046" y="315"/>
                </a:lnTo>
                <a:lnTo>
                  <a:pt x="1913578" y="1246"/>
                </a:lnTo>
                <a:lnTo>
                  <a:pt x="1968328" y="4856"/>
                </a:lnTo>
                <a:lnTo>
                  <a:pt x="2019380" y="10632"/>
                </a:lnTo>
                <a:lnTo>
                  <a:pt x="2066003" y="18378"/>
                </a:lnTo>
                <a:lnTo>
                  <a:pt x="2107462" y="27899"/>
                </a:lnTo>
                <a:lnTo>
                  <a:pt x="2158368" y="45078"/>
                </a:lnTo>
                <a:lnTo>
                  <a:pt x="2193538" y="65147"/>
                </a:lnTo>
                <a:lnTo>
                  <a:pt x="2211677" y="95255"/>
                </a:lnTo>
                <a:lnTo>
                  <a:pt x="2210498" y="103068"/>
                </a:lnTo>
                <a:lnTo>
                  <a:pt x="2183716" y="132333"/>
                </a:lnTo>
                <a:lnTo>
                  <a:pt x="2143026" y="151512"/>
                </a:lnTo>
                <a:lnTo>
                  <a:pt x="2087423" y="167581"/>
                </a:lnTo>
                <a:lnTo>
                  <a:pt x="2043291" y="176240"/>
                </a:lnTo>
                <a:lnTo>
                  <a:pt x="1994362" y="183026"/>
                </a:lnTo>
                <a:lnTo>
                  <a:pt x="1941370" y="187743"/>
                </a:lnTo>
                <a:lnTo>
                  <a:pt x="1885046" y="190195"/>
                </a:lnTo>
                <a:lnTo>
                  <a:pt x="1855863" y="190511"/>
                </a:lnTo>
                <a:lnTo>
                  <a:pt x="355813" y="190511"/>
                </a:lnTo>
                <a:lnTo>
                  <a:pt x="298099" y="189265"/>
                </a:lnTo>
                <a:lnTo>
                  <a:pt x="243349" y="185655"/>
                </a:lnTo>
                <a:lnTo>
                  <a:pt x="192296" y="179879"/>
                </a:lnTo>
                <a:lnTo>
                  <a:pt x="145674" y="172132"/>
                </a:lnTo>
                <a:lnTo>
                  <a:pt x="104215" y="162611"/>
                </a:lnTo>
                <a:lnTo>
                  <a:pt x="53309" y="145432"/>
                </a:lnTo>
                <a:lnTo>
                  <a:pt x="18139" y="125363"/>
                </a:lnTo>
                <a:lnTo>
                  <a:pt x="0" y="95255"/>
                </a:lnTo>
                <a:lnTo>
                  <a:pt x="1179" y="87443"/>
                </a:lnTo>
                <a:lnTo>
                  <a:pt x="27961" y="58177"/>
                </a:lnTo>
                <a:lnTo>
                  <a:pt x="68651" y="38998"/>
                </a:lnTo>
                <a:lnTo>
                  <a:pt x="124254" y="22929"/>
                </a:lnTo>
                <a:lnTo>
                  <a:pt x="168386" y="14271"/>
                </a:lnTo>
                <a:lnTo>
                  <a:pt x="217315" y="7485"/>
                </a:lnTo>
                <a:lnTo>
                  <a:pt x="270307" y="2768"/>
                </a:lnTo>
                <a:lnTo>
                  <a:pt x="326631" y="315"/>
                </a:lnTo>
                <a:lnTo>
                  <a:pt x="355813" y="0"/>
                </a:lnTo>
                <a:close/>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object 15"/>
          <p:cNvSpPr/>
          <p:nvPr/>
        </p:nvSpPr>
        <p:spPr>
          <a:xfrm>
            <a:off x="4178823" y="4690407"/>
            <a:ext cx="2800631" cy="0"/>
          </a:xfrm>
          <a:custGeom>
            <a:avLst/>
            <a:gdLst/>
            <a:ahLst/>
            <a:cxnLst/>
            <a:rect l="l" t="t" r="r" b="b"/>
            <a:pathLst>
              <a:path w="2088299">
                <a:moveTo>
                  <a:pt x="-2994777" y="-3674500"/>
                </a:moveTo>
                <a:lnTo>
                  <a:pt x="-2994777" y="-3674500"/>
                </a:lnTo>
              </a:path>
            </a:pathLst>
          </a:custGeom>
          <a:ln w="3175">
            <a:solidFill>
              <a:srgbClr val="00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6"/>
          <p:cNvSpPr/>
          <p:nvPr/>
        </p:nvSpPr>
        <p:spPr>
          <a:xfrm>
            <a:off x="4178823" y="4690407"/>
            <a:ext cx="2800631" cy="0"/>
          </a:xfrm>
          <a:custGeom>
            <a:avLst/>
            <a:gdLst/>
            <a:ahLst/>
            <a:cxnLst/>
            <a:rect l="l" t="t" r="r" b="b"/>
            <a:pathLst>
              <a:path w="2088299">
                <a:moveTo>
                  <a:pt x="0" y="0"/>
                </a:moveTo>
                <a:lnTo>
                  <a:pt x="2088299" y="0"/>
                </a:lnTo>
              </a:path>
            </a:pathLst>
          </a:custGeom>
          <a:ln w="19049">
            <a:solidFill>
              <a:srgbClr val="FF0000"/>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7"/>
          <p:cNvSpPr/>
          <p:nvPr/>
        </p:nvSpPr>
        <p:spPr>
          <a:xfrm>
            <a:off x="6979651" y="3863412"/>
            <a:ext cx="4235749" cy="1653985"/>
          </a:xfrm>
          <a:custGeom>
            <a:avLst/>
            <a:gdLst/>
            <a:ahLst/>
            <a:cxnLst/>
            <a:rect l="l" t="t" r="r" b="b"/>
            <a:pathLst>
              <a:path w="3158399" h="1233299">
                <a:moveTo>
                  <a:pt x="0" y="0"/>
                </a:moveTo>
                <a:lnTo>
                  <a:pt x="3158399" y="0"/>
                </a:lnTo>
                <a:lnTo>
                  <a:pt x="3158399" y="1233299"/>
                </a:lnTo>
                <a:lnTo>
                  <a:pt x="0" y="1233299"/>
                </a:lnTo>
                <a:lnTo>
                  <a:pt x="0" y="0"/>
                </a:lnTo>
                <a:close/>
              </a:path>
            </a:pathLst>
          </a:custGeom>
          <a:solidFill>
            <a:srgbClr val="E7E6E6"/>
          </a:solidFill>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8"/>
          <p:cNvSpPr/>
          <p:nvPr/>
        </p:nvSpPr>
        <p:spPr>
          <a:xfrm>
            <a:off x="6979651" y="3863412"/>
            <a:ext cx="4235749" cy="1653985"/>
          </a:xfrm>
          <a:custGeom>
            <a:avLst/>
            <a:gdLst/>
            <a:ahLst/>
            <a:cxnLst/>
            <a:rect l="l" t="t" r="r" b="b"/>
            <a:pathLst>
              <a:path w="3158399" h="1233299">
                <a:moveTo>
                  <a:pt x="0" y="0"/>
                </a:moveTo>
                <a:lnTo>
                  <a:pt x="3158399" y="0"/>
                </a:lnTo>
                <a:lnTo>
                  <a:pt x="3158399" y="1233299"/>
                </a:lnTo>
                <a:lnTo>
                  <a:pt x="0" y="1233299"/>
                </a:lnTo>
                <a:lnTo>
                  <a:pt x="0" y="0"/>
                </a:lnTo>
                <a:close/>
              </a:path>
            </a:pathLst>
          </a:custGeom>
          <a:ln w="9524">
            <a:solidFill>
              <a:srgbClr val="44546A"/>
            </a:solidFill>
          </a:ln>
        </p:spPr>
        <p:txBody>
          <a:bodyPr wrap="square" lIns="0" tIns="0" rIns="0" bIns="0" rtlCol="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19"/>
          <p:cNvSpPr txBox="1"/>
          <p:nvPr/>
        </p:nvSpPr>
        <p:spPr>
          <a:xfrm>
            <a:off x="7077586" y="2371195"/>
            <a:ext cx="4123813" cy="2892043"/>
          </a:xfrm>
          <a:prstGeom prst="rect">
            <a:avLst/>
          </a:prstGeom>
        </p:spPr>
        <p:txBody>
          <a:bodyPr vert="horz" wrap="square" lIns="0" tIns="0" rIns="0" bIns="0" rtlCol="0">
            <a:noAutofit/>
          </a:bodyPr>
          <a:lstStyle/>
          <a:p>
            <a:pPr marL="12700" marR="12700" lvl="0" indent="0" algn="l" defTabSz="914400" rtl="0" eaLnBrk="1" fontAlgn="auto" latinLnBrk="0" hangingPunct="1">
              <a:lnSpc>
                <a:spcPts val="1650"/>
              </a:lnSpc>
              <a:spcBef>
                <a:spcPts val="0"/>
              </a:spcBef>
              <a:spcAft>
                <a:spcPts val="0"/>
              </a:spcAft>
              <a:buClrTx/>
              <a:buSzTx/>
              <a:buFontTx/>
              <a:buNone/>
              <a:tabLst/>
              <a:defRPr/>
            </a:pPr>
            <a:r>
              <a:rPr kumimoji="0" sz="2000" b="0" i="0" u="none" strike="noStrike" kern="1200" cap="none" spc="-10" normalizeH="0" baseline="0" noProof="0" dirty="0" smtClean="0">
                <a:ln>
                  <a:noFill/>
                </a:ln>
                <a:solidFill>
                  <a:prstClr val="black"/>
                </a:solidFill>
                <a:effectLst/>
                <a:uLnTx/>
                <a:uFillTx/>
                <a:latin typeface="Arial"/>
                <a:ea typeface="+mn-ea"/>
                <a:cs typeface="Arial"/>
              </a:rPr>
              <a:t>The</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1" i="0" u="none" strike="noStrike" kern="1200" cap="none" spc="-10" normalizeH="0" baseline="0" noProof="0" dirty="0" smtClean="0">
                <a:ln>
                  <a:noFill/>
                </a:ln>
                <a:solidFill>
                  <a:prstClr val="black"/>
                </a:solidFill>
                <a:effectLst/>
                <a:uLnTx/>
                <a:uFillTx/>
                <a:latin typeface="Arial"/>
                <a:ea typeface="+mn-ea"/>
                <a:cs typeface="Arial"/>
              </a:rPr>
              <a:t>OP </a:t>
            </a:r>
            <a:r>
              <a:rPr kumimoji="0" sz="2000" b="0" i="0" u="none" strike="noStrike" kern="1200" cap="none" spc="-10" normalizeH="0" baseline="0" noProof="0" dirty="0" smtClean="0">
                <a:ln>
                  <a:noFill/>
                </a:ln>
                <a:solidFill>
                  <a:prstClr val="black"/>
                </a:solidFill>
                <a:effectLst/>
                <a:uLnTx/>
                <a:uFillTx/>
                <a:latin typeface="Arial"/>
                <a:ea typeface="+mn-ea"/>
                <a:cs typeface="Arial"/>
              </a:rPr>
              <a:t>receives</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0" normalizeH="0" baseline="0" noProof="0" dirty="0" smtClean="0">
                <a:ln>
                  <a:noFill/>
                </a:ln>
                <a:solidFill>
                  <a:prstClr val="black"/>
                </a:solidFill>
                <a:effectLst/>
                <a:uLnTx/>
                <a:uFillTx/>
                <a:latin typeface="Arial"/>
                <a:ea typeface="+mn-ea"/>
                <a:cs typeface="Arial"/>
              </a:rPr>
              <a:t>a</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client</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registration request</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from</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the </a:t>
            </a:r>
            <a:r>
              <a:rPr kumimoji="0" sz="2000" b="1" i="0" u="none" strike="noStrike" kern="1200" cap="none" spc="-10" normalizeH="0" baseline="0" noProof="0" dirty="0" smtClean="0">
                <a:ln>
                  <a:noFill/>
                </a:ln>
                <a:solidFill>
                  <a:prstClr val="black"/>
                </a:solidFill>
                <a:effectLst/>
                <a:uLnTx/>
                <a:uFillTx/>
                <a:latin typeface="Arial"/>
                <a:ea typeface="+mn-ea"/>
                <a:cs typeface="Arial"/>
              </a:rPr>
              <a:t>RP</a:t>
            </a:r>
            <a:r>
              <a:rPr kumimoji="0" sz="2000" b="0" i="0" u="none" strike="noStrike" kern="1200" cap="none" spc="-5" normalizeH="0" baseline="0" noProof="0" dirty="0" smtClean="0">
                <a:ln>
                  <a:noFill/>
                </a:ln>
                <a:solidFill>
                  <a:prstClr val="black"/>
                </a:solidFill>
                <a:effectLst/>
                <a:uLnTx/>
                <a:uFillTx/>
                <a:latin typeface="Arial"/>
                <a:ea typeface="+mn-ea"/>
                <a:cs typeface="Arial"/>
              </a:rPr>
              <a:t>.</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550"/>
              </a:lnSpc>
              <a:spcBef>
                <a:spcPts val="2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smtClean="0">
                <a:ln>
                  <a:noFill/>
                </a:ln>
                <a:solidFill>
                  <a:srgbClr val="FF0000"/>
                </a:solidFill>
                <a:effectLst/>
                <a:uLnTx/>
                <a:uFillTx/>
                <a:latin typeface="Arial"/>
                <a:ea typeface="+mn-ea"/>
                <a:cs typeface="Arial"/>
              </a:rPr>
              <a:t>No</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trust</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information</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is</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provided.</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750"/>
              </a:lnSpc>
              <a:spcBef>
                <a:spcPts val="4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750"/>
              </a:lnSpc>
              <a:spcBef>
                <a:spcPts val="4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750"/>
              </a:lnSpc>
              <a:spcBef>
                <a:spcPts val="40"/>
              </a:spcBef>
              <a:spcAft>
                <a:spcPts val="0"/>
              </a:spcAft>
              <a:buClrTx/>
              <a:buSzTx/>
              <a:buFontTx/>
              <a:buNone/>
              <a:tabLst/>
              <a:defRPr/>
            </a:pPr>
            <a:endParaRPr kumimoji="0" lang="en-US" sz="10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750"/>
              </a:lnSpc>
              <a:spcBef>
                <a:spcPts val="40"/>
              </a:spcBef>
              <a:spcAft>
                <a:spcPts val="0"/>
              </a:spcAft>
              <a:buClrTx/>
              <a:buSzTx/>
              <a:buFontTx/>
              <a:buNone/>
              <a:tabLst/>
              <a:defRPr/>
            </a:pPr>
            <a:endParaRPr kumimoji="0" lang="en-US"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750"/>
              </a:lnSpc>
              <a:spcBef>
                <a:spcPts val="40"/>
              </a:spcBef>
              <a:spcAft>
                <a:spcPts val="0"/>
              </a:spcAft>
              <a:buClrTx/>
              <a:buSzTx/>
              <a:buFontTx/>
              <a:buNone/>
              <a:tabLst/>
              <a:defRPr/>
            </a:pPr>
            <a:endParaRPr kumimoji="0" sz="10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12700" marR="200025" lvl="0" indent="0" algn="l" defTabSz="914400" rtl="0" eaLnBrk="1" fontAlgn="auto" latinLnBrk="0" hangingPunct="1">
              <a:lnSpc>
                <a:spcPts val="1650"/>
              </a:lnSpc>
              <a:spcBef>
                <a:spcPts val="0"/>
              </a:spcBef>
              <a:spcAft>
                <a:spcPts val="0"/>
              </a:spcAft>
              <a:buClrTx/>
              <a:buSzTx/>
              <a:buFontTx/>
              <a:buNone/>
              <a:tabLst/>
              <a:defRPr/>
            </a:pPr>
            <a:r>
              <a:rPr kumimoji="0" sz="2000" b="0" i="0" u="none" strike="noStrike" kern="1200" cap="none" spc="-10" normalizeH="0" baseline="0" noProof="0" dirty="0" smtClean="0">
                <a:ln>
                  <a:noFill/>
                </a:ln>
                <a:solidFill>
                  <a:prstClr val="black"/>
                </a:solidFill>
                <a:effectLst/>
                <a:uLnTx/>
                <a:uFillTx/>
                <a:latin typeface="Arial"/>
                <a:ea typeface="+mn-ea"/>
                <a:cs typeface="Arial"/>
              </a:rPr>
              <a:t>The</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1" i="0" u="none" strike="noStrike" kern="1200" cap="none" spc="-10" normalizeH="0" baseline="0" noProof="0" dirty="0" smtClean="0">
                <a:ln>
                  <a:noFill/>
                </a:ln>
                <a:solidFill>
                  <a:prstClr val="black"/>
                </a:solidFill>
                <a:effectLst/>
                <a:uLnTx/>
                <a:uFillTx/>
                <a:latin typeface="Arial"/>
                <a:ea typeface="+mn-ea"/>
                <a:cs typeface="Arial"/>
              </a:rPr>
              <a:t>OP </a:t>
            </a:r>
            <a:r>
              <a:rPr kumimoji="0" sz="2000" b="0" i="0" u="none" strike="noStrike" kern="1200" cap="none" spc="-10" normalizeH="0" baseline="0" noProof="0" dirty="0" smtClean="0">
                <a:ln>
                  <a:noFill/>
                </a:ln>
                <a:solidFill>
                  <a:prstClr val="black"/>
                </a:solidFill>
                <a:effectLst/>
                <a:uLnTx/>
                <a:uFillTx/>
                <a:latin typeface="Arial"/>
                <a:ea typeface="+mn-ea"/>
                <a:cs typeface="Arial"/>
              </a:rPr>
              <a:t>sends</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0" normalizeH="0" baseline="0" noProof="0" dirty="0" smtClean="0">
                <a:ln>
                  <a:noFill/>
                </a:ln>
                <a:solidFill>
                  <a:prstClr val="black"/>
                </a:solidFill>
                <a:effectLst/>
                <a:uLnTx/>
                <a:uFillTx/>
                <a:latin typeface="Arial"/>
                <a:ea typeface="+mn-ea"/>
                <a:cs typeface="Arial"/>
              </a:rPr>
              <a:t>a</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client</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registration</a:t>
            </a:r>
            <a:r>
              <a:rPr kumimoji="0" sz="2000" b="0" i="0" u="none" strike="noStrike" kern="1200" cap="none" spc="-5" normalizeH="0" baseline="0" noProof="0" dirty="0" smtClean="0">
                <a:ln>
                  <a:noFill/>
                </a:ln>
                <a:solidFill>
                  <a:prstClr val="black"/>
                </a:solidFill>
                <a:effectLst/>
                <a:uLnTx/>
                <a:uFillTx/>
                <a:latin typeface="Arial"/>
                <a:ea typeface="+mn-ea"/>
                <a:cs typeface="Arial"/>
              </a:rPr>
              <a:t> response </a:t>
            </a:r>
            <a:r>
              <a:rPr kumimoji="0" sz="2000" b="0" i="0" u="none" strike="noStrike" kern="1200" cap="none" spc="-10" normalizeH="0" baseline="0" noProof="0" dirty="0" smtClean="0">
                <a:ln>
                  <a:noFill/>
                </a:ln>
                <a:solidFill>
                  <a:prstClr val="black"/>
                </a:solidFill>
                <a:effectLst/>
                <a:uLnTx/>
                <a:uFillTx/>
                <a:latin typeface="Arial"/>
                <a:ea typeface="+mn-ea"/>
                <a:cs typeface="Arial"/>
              </a:rPr>
              <a:t>to</a:t>
            </a:r>
            <a:r>
              <a:rPr kumimoji="0" sz="2000" b="0" i="0" u="none" strike="noStrike" kern="1200" cap="none" spc="-5" normalizeH="0" baseline="0" noProof="0" dirty="0" smtClean="0">
                <a:ln>
                  <a:noFill/>
                </a:ln>
                <a:solidFill>
                  <a:prstClr val="black"/>
                </a:solidFill>
                <a:effectLst/>
                <a:uLnTx/>
                <a:uFillTx/>
                <a:latin typeface="Arial"/>
                <a:ea typeface="+mn-ea"/>
                <a:cs typeface="Arial"/>
              </a:rPr>
              <a:t> </a:t>
            </a:r>
            <a:r>
              <a:rPr kumimoji="0" sz="2000" b="0" i="0" u="none" strike="noStrike" kern="1200" cap="none" spc="-10" normalizeH="0" baseline="0" noProof="0" dirty="0" smtClean="0">
                <a:ln>
                  <a:noFill/>
                </a:ln>
                <a:solidFill>
                  <a:prstClr val="black"/>
                </a:solidFill>
                <a:effectLst/>
                <a:uLnTx/>
                <a:uFillTx/>
                <a:latin typeface="Arial"/>
                <a:ea typeface="+mn-ea"/>
                <a:cs typeface="Arial"/>
              </a:rPr>
              <a:t>the </a:t>
            </a:r>
            <a:r>
              <a:rPr kumimoji="0" sz="2000" b="1" i="0" u="none" strike="noStrike" kern="1200" cap="none" spc="-10" normalizeH="0" baseline="0" noProof="0" dirty="0" smtClean="0">
                <a:ln>
                  <a:noFill/>
                </a:ln>
                <a:solidFill>
                  <a:prstClr val="black"/>
                </a:solidFill>
                <a:effectLst/>
                <a:uLnTx/>
                <a:uFillTx/>
                <a:latin typeface="Arial"/>
                <a:ea typeface="+mn-ea"/>
                <a:cs typeface="Arial"/>
              </a:rPr>
              <a:t>RP</a:t>
            </a:r>
            <a:r>
              <a:rPr kumimoji="0" sz="2000" b="0" i="0" u="none" strike="noStrike" kern="1200" cap="none" spc="-5" normalizeH="0" baseline="0" noProof="0" dirty="0" smtClean="0">
                <a:ln>
                  <a:noFill/>
                </a:ln>
                <a:solidFill>
                  <a:prstClr val="black"/>
                </a:solidFill>
                <a:effectLst/>
                <a:uLnTx/>
                <a:uFillTx/>
                <a:latin typeface="Arial"/>
                <a:ea typeface="+mn-ea"/>
                <a:cs typeface="Arial"/>
              </a:rPr>
              <a:t>.</a:t>
            </a:r>
            <a:endParaRPr kumimoji="0" sz="2000" b="0" i="0" u="none" strike="noStrike" kern="1200" cap="none" spc="0" normalizeH="0" baseline="0" noProof="0" dirty="0">
              <a:ln>
                <a:noFill/>
              </a:ln>
              <a:solidFill>
                <a:prstClr val="black"/>
              </a:solidFill>
              <a:effectLst/>
              <a:uLnTx/>
              <a:uFillTx/>
              <a:latin typeface="Arial"/>
              <a:ea typeface="+mn-ea"/>
              <a:cs typeface="Arial"/>
            </a:endParaRPr>
          </a:p>
          <a:p>
            <a:pPr marL="0" marR="0" lvl="0" indent="0" algn="l" defTabSz="914400" rtl="0" eaLnBrk="1" fontAlgn="auto" latinLnBrk="0" hangingPunct="1">
              <a:lnSpc>
                <a:spcPts val="550"/>
              </a:lnSpc>
              <a:spcBef>
                <a:spcPts val="20"/>
              </a:spcBef>
              <a:spcAft>
                <a:spcPts val="0"/>
              </a:spcAft>
              <a:buClrTx/>
              <a:buSzTx/>
              <a:buFontTx/>
              <a:buNone/>
              <a:tabLst/>
              <a:defRPr/>
            </a:pPr>
            <a:endParaRPr kumimoji="0" sz="9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ts val="1000"/>
              </a:lnSpc>
              <a:spcBef>
                <a:spcPts val="0"/>
              </a:spcBef>
              <a:spcAft>
                <a:spcPts val="0"/>
              </a:spcAft>
              <a:buClrTx/>
              <a:buSzTx/>
              <a:buFontTx/>
              <a:buNone/>
              <a:tabLst/>
              <a:defRPr/>
            </a:pPr>
            <a:endParaRPr kumimoji="0" sz="1200" b="0" i="0" u="none" strike="noStrike" kern="1200" cap="none" spc="0" normalizeH="0" baseline="0" noProof="0" dirty="0">
              <a:ln>
                <a:noFill/>
              </a:ln>
              <a:solidFill>
                <a:prstClr val="black"/>
              </a:solidFill>
              <a:effectLst/>
              <a:uLnTx/>
              <a:uFillTx/>
              <a:latin typeface="Calibri"/>
              <a:ea typeface="+mn-ea"/>
              <a:cs typeface="+mn-cs"/>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000" b="1" i="0" u="none" strike="noStrike" kern="1200" cap="none" spc="-10" normalizeH="0" baseline="0" noProof="0" dirty="0" smtClean="0">
                <a:ln>
                  <a:noFill/>
                </a:ln>
                <a:solidFill>
                  <a:srgbClr val="FF0000"/>
                </a:solidFill>
                <a:effectLst/>
                <a:uLnTx/>
                <a:uFillTx/>
                <a:latin typeface="Arial"/>
                <a:ea typeface="+mn-ea"/>
                <a:cs typeface="Arial"/>
              </a:rPr>
              <a:t>No</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trust</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information</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is</a:t>
            </a:r>
            <a:r>
              <a:rPr kumimoji="0" sz="2000" b="1" i="0" u="none" strike="noStrike" kern="1200" cap="none" spc="-5" normalizeH="0" baseline="0" noProof="0" dirty="0" smtClean="0">
                <a:ln>
                  <a:noFill/>
                </a:ln>
                <a:solidFill>
                  <a:srgbClr val="FF0000"/>
                </a:solidFill>
                <a:effectLst/>
                <a:uLnTx/>
                <a:uFillTx/>
                <a:latin typeface="Arial"/>
                <a:ea typeface="+mn-ea"/>
                <a:cs typeface="Arial"/>
              </a:rPr>
              <a:t> </a:t>
            </a:r>
            <a:r>
              <a:rPr kumimoji="0" sz="2000" b="1" i="0" u="none" strike="noStrike" kern="1200" cap="none" spc="-10" normalizeH="0" baseline="0" noProof="0" dirty="0" smtClean="0">
                <a:ln>
                  <a:noFill/>
                </a:ln>
                <a:solidFill>
                  <a:srgbClr val="FF0000"/>
                </a:solidFill>
                <a:effectLst/>
                <a:uLnTx/>
                <a:uFillTx/>
                <a:latin typeface="Arial"/>
                <a:ea typeface="+mn-ea"/>
                <a:cs typeface="Arial"/>
              </a:rPr>
              <a:t>provided.</a:t>
            </a:r>
            <a:endParaRPr kumimoji="0" sz="2000" b="0" i="0" u="none" strike="noStrike" kern="1200" cap="none" spc="0" normalizeH="0" baseline="0" noProof="0" dirty="0">
              <a:ln>
                <a:noFill/>
              </a:ln>
              <a:solidFill>
                <a:prstClr val="black"/>
              </a:solidFill>
              <a:effectLst/>
              <a:uLnTx/>
              <a:uFillTx/>
              <a:latin typeface="Arial"/>
              <a:ea typeface="+mn-ea"/>
              <a:cs typeface="Arial"/>
            </a:endParaRPr>
          </a:p>
        </p:txBody>
      </p:sp>
      <p:sp>
        <p:nvSpPr>
          <p:cNvPr id="22" name="TextBox 21"/>
          <p:cNvSpPr txBox="1"/>
          <p:nvPr/>
        </p:nvSpPr>
        <p:spPr>
          <a:xfrm>
            <a:off x="315680" y="6538496"/>
            <a:ext cx="5972341"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slide content thanks to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Davide</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a:t>
            </a:r>
            <a:r>
              <a:rPr kumimoji="0" lang="en-US" sz="1600" b="0" i="1" u="none" strike="noStrike" kern="1200" cap="none" spc="0" normalizeH="0" baseline="0" noProof="0" dirty="0" err="1" smtClean="0">
                <a:ln>
                  <a:noFill/>
                </a:ln>
                <a:solidFill>
                  <a:srgbClr val="FFC000"/>
                </a:solidFill>
                <a:effectLst/>
                <a:uLnTx/>
                <a:uFillTx/>
                <a:latin typeface="Calibri"/>
                <a:ea typeface="+mn-ea"/>
                <a:cs typeface="+mn-cs"/>
              </a:rPr>
              <a:t>Vaghetti</a:t>
            </a:r>
            <a:r>
              <a:rPr kumimoji="0" lang="en-US" sz="1600" b="0" i="1" u="none" strike="noStrike" kern="1200" cap="none" spc="0" normalizeH="0" baseline="0" noProof="0" dirty="0" smtClean="0">
                <a:ln>
                  <a:noFill/>
                </a:ln>
                <a:solidFill>
                  <a:srgbClr val="FFC000"/>
                </a:solidFill>
                <a:effectLst/>
                <a:uLnTx/>
                <a:uFillTx/>
                <a:latin typeface="Calibri"/>
                <a:ea typeface="+mn-ea"/>
                <a:cs typeface="+mn-cs"/>
              </a:rPr>
              <a:t>, GARR, for GN4-2-JRA3-T3.1.A</a:t>
            </a:r>
            <a:endParaRPr kumimoji="0" lang="en-GB" sz="1600" b="0" i="1" u="none" strike="noStrike" kern="1200" cap="none" spc="0" normalizeH="0" baseline="0" noProof="0" dirty="0">
              <a:ln>
                <a:noFill/>
              </a:ln>
              <a:solidFill>
                <a:srgbClr val="FFC000"/>
              </a:solidFill>
              <a:effectLst/>
              <a:uLnTx/>
              <a:uFillTx/>
              <a:latin typeface="Calibri"/>
              <a:ea typeface="+mn-ea"/>
              <a:cs typeface="+mn-cs"/>
            </a:endParaRPr>
          </a:p>
        </p:txBody>
      </p:sp>
    </p:spTree>
    <p:extLst>
      <p:ext uri="{BB962C8B-B14F-4D97-AF65-F5344CB8AC3E}">
        <p14:creationId xmlns:p14="http://schemas.microsoft.com/office/powerpoint/2010/main" val="88455553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OIDC Federation</a:t>
            </a:r>
            <a:endParaRPr lang="en-GB" dirty="0"/>
          </a:p>
        </p:txBody>
      </p:sp>
      <p:sp>
        <p:nvSpPr>
          <p:cNvPr id="3" name="Text Placeholder 2"/>
          <p:cNvSpPr>
            <a:spLocks noGrp="1"/>
          </p:cNvSpPr>
          <p:nvPr>
            <p:ph type="body" idx="1"/>
          </p:nvPr>
        </p:nvSpPr>
        <p:spPr/>
        <p:txBody>
          <a:bodyPr anchor="b"/>
          <a:lstStyle/>
          <a:p>
            <a:r>
              <a:rPr lang="en-US" dirty="0" smtClean="0"/>
              <a:t>Slides on general OIDC Fed work: Roland </a:t>
            </a:r>
            <a:r>
              <a:rPr lang="en-US" dirty="0" err="1" smtClean="0"/>
              <a:t>Hedberg</a:t>
            </a:r>
            <a:r>
              <a:rPr lang="en-US" dirty="0" smtClean="0"/>
              <a:t>, </a:t>
            </a:r>
            <a:r>
              <a:rPr lang="en-US" dirty="0" err="1" smtClean="0"/>
              <a:t>Ioannis</a:t>
            </a:r>
            <a:r>
              <a:rPr lang="en-US" dirty="0" smtClean="0"/>
              <a:t> </a:t>
            </a:r>
            <a:r>
              <a:rPr lang="en-US" dirty="0" err="1" smtClean="0"/>
              <a:t>Kakavas</a:t>
            </a:r>
            <a:r>
              <a:rPr lang="en-US" dirty="0" smtClean="0"/>
              <a:t>, Maarten </a:t>
            </a:r>
            <a:r>
              <a:rPr lang="en-US" dirty="0" err="1" smtClean="0"/>
              <a:t>Kremers</a:t>
            </a:r>
            <a:endParaRPr lang="en-GB" dirty="0"/>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0544178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Content Placeholder 1"/>
          <p:cNvSpPr>
            <a:spLocks noGrp="1"/>
          </p:cNvSpPr>
          <p:nvPr>
            <p:ph type="body" idx="1"/>
          </p:nvPr>
        </p:nvSpPr>
        <p:spPr>
          <a:xfrm>
            <a:off x="444503" y="1524004"/>
            <a:ext cx="10909301" cy="4652963"/>
          </a:xfrm>
          <a:prstGeom prst="rect">
            <a:avLst/>
          </a:prstGeom>
        </p:spPr>
        <p:txBody>
          <a:bodyPr/>
          <a:lstStyle/>
          <a:p>
            <a:pPr>
              <a:defRPr sz="1800"/>
            </a:pPr>
            <a:r>
              <a:rPr/>
              <a:t>Allow dynamic discovery and registration without losing trust</a:t>
            </a:r>
            <a:endParaRPr sz="2133">
              <a:solidFill>
                <a:srgbClr val="004361"/>
              </a:solidFill>
            </a:endParaRPr>
          </a:p>
          <a:p>
            <a:pPr marL="203195" indent="-203195">
              <a:defRPr sz="1800"/>
            </a:pPr>
            <a:r>
              <a:rPr sz="2133">
                <a:solidFill>
                  <a:srgbClr val="004361"/>
                </a:solidFill>
              </a:rPr>
              <a:t>Enforcement of federation and organisation policies</a:t>
            </a:r>
          </a:p>
          <a:p>
            <a:pPr marL="203195" indent="-203195">
              <a:defRPr sz="1800"/>
            </a:pPr>
            <a:r>
              <a:rPr sz="2133">
                <a:solidFill>
                  <a:srgbClr val="004361"/>
                </a:solidFill>
              </a:rPr>
              <a:t>Allow delegation of entity registration</a:t>
            </a:r>
          </a:p>
          <a:p>
            <a:pPr marL="203195" indent="-203195">
              <a:defRPr sz="1800"/>
            </a:pPr>
            <a:r>
              <a:rPr sz="2133">
                <a:solidFill>
                  <a:srgbClr val="004361"/>
                </a:solidFill>
              </a:rPr>
              <a:t>Metadata transport and origin independent</a:t>
            </a:r>
          </a:p>
          <a:p>
            <a:pPr marL="203195" indent="-203195">
              <a:defRPr sz="1800"/>
            </a:pPr>
            <a:r>
              <a:rPr sz="2133">
                <a:solidFill>
                  <a:srgbClr val="004361"/>
                </a:solidFill>
              </a:rPr>
              <a:t>Self-contained metadata</a:t>
            </a:r>
          </a:p>
        </p:txBody>
      </p:sp>
      <p:sp>
        <p:nvSpPr>
          <p:cNvPr id="215" name="Slide Number Placeholder 2"/>
          <p:cNvSpPr>
            <a:spLocks noGrp="1"/>
          </p:cNvSpPr>
          <p:nvPr>
            <p:ph type="sldNum" sz="quarter" idx="4294967295"/>
          </p:nvPr>
        </p:nvSpPr>
        <p:spPr>
          <a:xfrm>
            <a:off x="11610699" y="6423230"/>
            <a:ext cx="192135" cy="240455"/>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58</a:t>
            </a:fld>
            <a:endPar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16" name="Title 3"/>
          <p:cNvSpPr>
            <a:spLocks noGrp="1"/>
          </p:cNvSpPr>
          <p:nvPr>
            <p:ph type="title"/>
          </p:nvPr>
        </p:nvSpPr>
        <p:spPr>
          <a:xfrm>
            <a:off x="455647" y="74649"/>
            <a:ext cx="9612085" cy="1325563"/>
          </a:xfrm>
          <a:prstGeom prst="rect">
            <a:avLst/>
          </a:prstGeom>
        </p:spPr>
        <p:txBody>
          <a:bodyPr/>
          <a:lstStyle/>
          <a:p>
            <a:pPr>
              <a:defRPr sz="2000"/>
            </a:pPr>
            <a:r>
              <a:rPr lang="en-US"/>
              <a:t>OIDC Identity Federations </a:t>
            </a:r>
            <a:r>
              <a:rPr lang="en-US" i="1"/>
              <a:t>– The </a:t>
            </a:r>
            <a:r>
              <a:rPr lang="en-US" i="1" smtClean="0"/>
              <a:t>Specification </a:t>
            </a:r>
            <a:br>
              <a:rPr lang="en-US" i="1" smtClean="0"/>
            </a:br>
            <a:r>
              <a:rPr lang="en-US" smtClean="0"/>
              <a:t>G</a:t>
            </a:r>
            <a:r>
              <a:rPr smtClean="0"/>
              <a:t>overning </a:t>
            </a:r>
            <a:r>
              <a:rPr/>
              <a:t>principals</a:t>
            </a:r>
          </a:p>
        </p:txBody>
      </p:sp>
      <p:sp>
        <p:nvSpPr>
          <p:cNvPr id="2" name="Rectangle 1"/>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2067277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 name="Content Placeholder 1"/>
          <p:cNvSpPr>
            <a:spLocks noGrp="1"/>
          </p:cNvSpPr>
          <p:nvPr>
            <p:ph type="body" idx="1"/>
          </p:nvPr>
        </p:nvSpPr>
        <p:spPr>
          <a:xfrm>
            <a:off x="444503" y="1524004"/>
            <a:ext cx="10909301" cy="4652963"/>
          </a:xfrm>
          <a:prstGeom prst="rect">
            <a:avLst/>
          </a:prstGeom>
        </p:spPr>
        <p:txBody>
          <a:bodyPr/>
          <a:lstStyle/>
          <a:p>
            <a:pPr>
              <a:defRPr sz="1800"/>
            </a:pPr>
            <a:r>
              <a:rPr/>
              <a:t>Trusted 3rd party</a:t>
            </a:r>
            <a:endParaRPr>
              <a:solidFill>
                <a:srgbClr val="004361"/>
              </a:solidFill>
            </a:endParaRPr>
          </a:p>
          <a:p>
            <a:pPr>
              <a:defRPr sz="1800"/>
            </a:pPr>
            <a:r>
              <a:rPr>
                <a:solidFill>
                  <a:srgbClr val="004361"/>
                </a:solidFill>
              </a:rPr>
              <a:t>Chain of verifiable claims</a:t>
            </a:r>
          </a:p>
          <a:p>
            <a:pPr>
              <a:defRPr sz="1800"/>
            </a:pPr>
            <a:r>
              <a:rPr>
                <a:solidFill>
                  <a:srgbClr val="004361"/>
                </a:solidFill>
              </a:rPr>
              <a:t>Compounded metadata</a:t>
            </a:r>
          </a:p>
        </p:txBody>
      </p:sp>
      <p:sp>
        <p:nvSpPr>
          <p:cNvPr id="219" name="Slide Number Placeholder 2"/>
          <p:cNvSpPr>
            <a:spLocks noGrp="1"/>
          </p:cNvSpPr>
          <p:nvPr>
            <p:ph type="sldNum" sz="quarter" idx="4294967295"/>
          </p:nvPr>
        </p:nvSpPr>
        <p:spPr>
          <a:xfrm>
            <a:off x="11610699" y="6423230"/>
            <a:ext cx="192135" cy="240455"/>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59</a:t>
            </a:fld>
            <a:endPar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0" name="Title 3"/>
          <p:cNvSpPr>
            <a:spLocks noGrp="1"/>
          </p:cNvSpPr>
          <p:nvPr>
            <p:ph type="title"/>
          </p:nvPr>
        </p:nvSpPr>
        <p:spPr>
          <a:xfrm>
            <a:off x="455647" y="74649"/>
            <a:ext cx="9612085" cy="1325563"/>
          </a:xfrm>
          <a:prstGeom prst="rect">
            <a:avLst/>
          </a:prstGeom>
        </p:spPr>
        <p:txBody>
          <a:bodyPr/>
          <a:lstStyle/>
          <a:p>
            <a:pPr>
              <a:defRPr sz="2000"/>
            </a:pPr>
            <a:r>
              <a:rPr lang="en-US"/>
              <a:t>OIDC Identity Federations </a:t>
            </a:r>
            <a:r>
              <a:rPr lang="en-US" i="1"/>
              <a:t>– The </a:t>
            </a:r>
            <a:r>
              <a:rPr lang="en-US" i="1" smtClean="0"/>
              <a:t>Specification</a:t>
            </a:r>
            <a:br>
              <a:rPr lang="en-US" i="1" smtClean="0"/>
            </a:br>
            <a:r>
              <a:rPr lang="en-US" smtClean="0"/>
              <a:t>B</a:t>
            </a:r>
            <a:r>
              <a:rPr smtClean="0"/>
              <a:t>uilding </a:t>
            </a:r>
            <a:r>
              <a:rPr/>
              <a:t>blocks</a:t>
            </a:r>
          </a:p>
        </p:txBody>
      </p:sp>
      <p:sp>
        <p:nvSpPr>
          <p:cNvPr id="5" name="Rectangle 4"/>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13480278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484174" y="1469844"/>
            <a:ext cx="4100179" cy="4737100"/>
          </a:xfrm>
        </p:spPr>
      </p:pic>
      <p:sp>
        <p:nvSpPr>
          <p:cNvPr id="3" name="Slide Number Placeholder 2"/>
          <p:cNvSpPr>
            <a:spLocks noGrp="1"/>
          </p:cNvSpPr>
          <p:nvPr>
            <p:ph type="sldNum" sz="quarter" idx="12"/>
          </p:nvPr>
        </p:nvSpPr>
        <p:spPr/>
        <p:txBody>
          <a:bodyPr/>
          <a:lstStyle/>
          <a:p>
            <a:fld id="{6F576E6A-F32A-4612-884C-86870357C6B4}" type="slidenum">
              <a:rPr lang="en-GB" smtClean="0"/>
              <a:pPr/>
              <a:t>6</a:t>
            </a:fld>
            <a:endParaRPr lang="en-GB"/>
          </a:p>
        </p:txBody>
      </p:sp>
      <p:sp>
        <p:nvSpPr>
          <p:cNvPr id="4" name="Title 3"/>
          <p:cNvSpPr>
            <a:spLocks noGrp="1"/>
          </p:cNvSpPr>
          <p:nvPr>
            <p:ph type="title"/>
          </p:nvPr>
        </p:nvSpPr>
        <p:spPr/>
        <p:txBody>
          <a:bodyPr/>
          <a:lstStyle/>
          <a:p>
            <a:r>
              <a:rPr lang="en-US" dirty="0" smtClean="0"/>
              <a:t>The </a:t>
            </a:r>
            <a:r>
              <a:rPr lang="en-US" dirty="0" err="1" smtClean="0"/>
              <a:t>IdP</a:t>
            </a:r>
            <a:r>
              <a:rPr lang="en-US" dirty="0" smtClean="0"/>
              <a:t>-SP-Proxy Design Pattern</a:t>
            </a:r>
            <a:endParaRPr lang="en-GB" dirty="0"/>
          </a:p>
        </p:txBody>
      </p:sp>
      <p:sp>
        <p:nvSpPr>
          <p:cNvPr id="11" name="Text Placeholder 2"/>
          <p:cNvSpPr txBox="1">
            <a:spLocks/>
          </p:cNvSpPr>
          <p:nvPr/>
        </p:nvSpPr>
        <p:spPr>
          <a:xfrm>
            <a:off x="689548" y="1400212"/>
            <a:ext cx="6794626" cy="5005807"/>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10000"/>
              </a:lnSpc>
              <a:buNone/>
            </a:pPr>
            <a:r>
              <a:rPr lang="en-GB" sz="2600" b="1" dirty="0" smtClean="0"/>
              <a:t>Challenges addressed by the proxy model</a:t>
            </a:r>
          </a:p>
          <a:p>
            <a:pPr marL="15875" lvl="1" indent="0">
              <a:lnSpc>
                <a:spcPct val="110000"/>
              </a:lnSpc>
              <a:buNone/>
            </a:pPr>
            <a:endParaRPr lang="en-GB" sz="2600" b="1" dirty="0" smtClean="0"/>
          </a:p>
          <a:p>
            <a:pPr marL="473075" lvl="1" indent="-457200">
              <a:lnSpc>
                <a:spcPct val="110000"/>
              </a:lnSpc>
            </a:pPr>
            <a:r>
              <a:rPr lang="en-US" sz="2600" i="1" dirty="0" smtClean="0"/>
              <a:t>attribute release, identity provider heterogeneity, and pervasiveness</a:t>
            </a:r>
          </a:p>
          <a:p>
            <a:pPr marL="473075" lvl="1" indent="-457200">
              <a:lnSpc>
                <a:spcPct val="110000"/>
              </a:lnSpc>
            </a:pPr>
            <a:r>
              <a:rPr lang="en-US" sz="2600" i="1" dirty="0" smtClean="0"/>
              <a:t>attribute aggregation, community based authorization, &amp; persistent unique identifiers</a:t>
            </a:r>
          </a:p>
          <a:p>
            <a:pPr marL="473075" lvl="1" indent="-457200">
              <a:lnSpc>
                <a:spcPct val="110000"/>
              </a:lnSpc>
            </a:pPr>
            <a:r>
              <a:rPr lang="en-US" sz="2600" i="1" dirty="0" smtClean="0"/>
              <a:t>guest users, social, and </a:t>
            </a:r>
            <a:r>
              <a:rPr lang="en-US" sz="2600" i="1" dirty="0" err="1" smtClean="0"/>
              <a:t>eGov</a:t>
            </a:r>
            <a:r>
              <a:rPr lang="en-US" sz="2600" i="1" dirty="0" smtClean="0"/>
              <a:t> ID</a:t>
            </a:r>
          </a:p>
          <a:p>
            <a:pPr marL="473075" lvl="1" indent="-457200">
              <a:lnSpc>
                <a:spcPct val="110000"/>
              </a:lnSpc>
            </a:pPr>
            <a:r>
              <a:rPr lang="en-US" sz="2600" i="1" dirty="0" smtClean="0"/>
              <a:t>assurance aggregation and ‘step-up’</a:t>
            </a:r>
          </a:p>
          <a:p>
            <a:pPr marL="473075" lvl="1" indent="-457200">
              <a:lnSpc>
                <a:spcPct val="110000"/>
              </a:lnSpc>
            </a:pPr>
            <a:r>
              <a:rPr lang="en-US" sz="2600" i="1" dirty="0" smtClean="0"/>
              <a:t>user friendliness and WAYF</a:t>
            </a:r>
          </a:p>
          <a:p>
            <a:pPr marL="473075" lvl="1" indent="-457200">
              <a:lnSpc>
                <a:spcPct val="110000"/>
              </a:lnSpc>
            </a:pPr>
            <a:r>
              <a:rPr lang="en-US" sz="2600" i="1" dirty="0" smtClean="0"/>
              <a:t>token translation, non-web, and delegation</a:t>
            </a:r>
          </a:p>
          <a:p>
            <a:pPr marL="473075" lvl="1" indent="-457200">
              <a:lnSpc>
                <a:spcPct val="110000"/>
              </a:lnSpc>
            </a:pPr>
            <a:r>
              <a:rPr lang="en-US" sz="2600" i="1" dirty="0" smtClean="0"/>
              <a:t>provider-friendliness and connection options</a:t>
            </a:r>
          </a:p>
        </p:txBody>
      </p:sp>
      <p:sp>
        <p:nvSpPr>
          <p:cNvPr id="12" name="TextBox 11"/>
          <p:cNvSpPr txBox="1"/>
          <p:nvPr/>
        </p:nvSpPr>
        <p:spPr>
          <a:xfrm>
            <a:off x="9398833" y="6091910"/>
            <a:ext cx="2483244" cy="369332"/>
          </a:xfrm>
          <a:prstGeom prst="rect">
            <a:avLst/>
          </a:prstGeom>
          <a:noFill/>
        </p:spPr>
        <p:txBody>
          <a:bodyPr wrap="none" rtlCol="0">
            <a:spAutoFit/>
          </a:bodyPr>
          <a:lstStyle/>
          <a:p>
            <a:r>
              <a:rPr lang="en-US" i="1" dirty="0" smtClean="0">
                <a:solidFill>
                  <a:srgbClr val="ED7D31"/>
                </a:solidFill>
              </a:rPr>
              <a:t>example from the LS AAI</a:t>
            </a:r>
            <a:endParaRPr lang="en-GB" i="1" dirty="0">
              <a:solidFill>
                <a:srgbClr val="ED7D31"/>
              </a:solidFill>
            </a:endParaRPr>
          </a:p>
        </p:txBody>
      </p:sp>
    </p:spTree>
    <p:extLst>
      <p:ext uri="{BB962C8B-B14F-4D97-AF65-F5344CB8AC3E}">
        <p14:creationId xmlns:p14="http://schemas.microsoft.com/office/powerpoint/2010/main" val="3069831860"/>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12747" y="2400302"/>
            <a:ext cx="3720592" cy="3206415"/>
          </a:xfrm>
          <a:prstGeom prst="rect">
            <a:avLst/>
          </a:prstGeom>
          <a:effectLst>
            <a:glow rad="101600">
              <a:srgbClr val="6F2575">
                <a:alpha val="60000"/>
              </a:srgbClr>
            </a:glow>
          </a:effectLst>
        </p:spPr>
      </p:pic>
      <p:sp>
        <p:nvSpPr>
          <p:cNvPr id="222" name="Slide Number Placeholder 2"/>
          <p:cNvSpPr>
            <a:spLocks noGrp="1"/>
          </p:cNvSpPr>
          <p:nvPr>
            <p:ph type="sldNum" sz="quarter" idx="4294967295"/>
          </p:nvPr>
        </p:nvSpPr>
        <p:spPr>
          <a:xfrm>
            <a:off x="11610699" y="6423230"/>
            <a:ext cx="192135" cy="240455"/>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60</a:t>
            </a:fld>
            <a:endPar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3" name="Title 3"/>
          <p:cNvSpPr>
            <a:spLocks noGrp="1"/>
          </p:cNvSpPr>
          <p:nvPr>
            <p:ph type="title"/>
          </p:nvPr>
        </p:nvSpPr>
        <p:spPr>
          <a:xfrm>
            <a:off x="455647" y="74649"/>
            <a:ext cx="9612085" cy="1325563"/>
          </a:xfrm>
          <a:prstGeom prst="rect">
            <a:avLst/>
          </a:prstGeom>
        </p:spPr>
        <p:txBody>
          <a:bodyPr/>
          <a:lstStyle/>
          <a:p>
            <a:pPr>
              <a:defRPr sz="2000"/>
            </a:pPr>
            <a:r>
              <a:rPr lang="en-US"/>
              <a:t>OIDC Identity Federations </a:t>
            </a:r>
            <a:r>
              <a:rPr lang="en-US" i="1"/>
              <a:t>– The </a:t>
            </a:r>
            <a:r>
              <a:rPr lang="en-US" i="1" smtClean="0"/>
              <a:t>Specification</a:t>
            </a:r>
            <a:br>
              <a:rPr lang="en-US" i="1" smtClean="0"/>
            </a:br>
            <a:r>
              <a:rPr lang="en-US" smtClean="0"/>
              <a:t>M</a:t>
            </a:r>
            <a:r>
              <a:rPr smtClean="0"/>
              <a:t>etadata </a:t>
            </a:r>
            <a:r>
              <a:rPr/>
              <a:t>construction</a:t>
            </a:r>
          </a:p>
        </p:txBody>
      </p:sp>
      <p:pic>
        <p:nvPicPr>
          <p:cNvPr id="224" name="Metadata statement signing sequence.pdf" descr="Metadata statement signing sequence.pdf"/>
          <p:cNvPicPr>
            <a:picLocks noChangeAspect="1"/>
          </p:cNvPicPr>
          <p:nvPr/>
        </p:nvPicPr>
        <p:blipFill>
          <a:blip r:embed="rId3">
            <a:extLst/>
          </a:blip>
          <a:srcRect l="12340" t="12340" r="12340" b="12340"/>
          <a:stretch>
            <a:fillRect/>
          </a:stretch>
        </p:blipFill>
        <p:spPr>
          <a:xfrm>
            <a:off x="2183733" y="1311734"/>
            <a:ext cx="9883426" cy="6572602"/>
          </a:xfrm>
          <a:prstGeom prst="rect">
            <a:avLst/>
          </a:prstGeom>
          <a:ln w="12700">
            <a:miter lim="400000"/>
          </a:ln>
        </p:spPr>
      </p:pic>
      <p:sp>
        <p:nvSpPr>
          <p:cNvPr id="5" name="Rectangle 4"/>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3262098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Slide Number Placeholder 2"/>
          <p:cNvSpPr>
            <a:spLocks noGrp="1"/>
          </p:cNvSpPr>
          <p:nvPr>
            <p:ph type="sldNum" sz="quarter" idx="4294967295"/>
          </p:nvPr>
        </p:nvSpPr>
        <p:spPr>
          <a:xfrm>
            <a:off x="11610699" y="6423230"/>
            <a:ext cx="192135" cy="240455"/>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61</a:t>
            </a:fld>
            <a:endPar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27" name="Title 3"/>
          <p:cNvSpPr>
            <a:spLocks noGrp="1"/>
          </p:cNvSpPr>
          <p:nvPr>
            <p:ph type="title"/>
          </p:nvPr>
        </p:nvSpPr>
        <p:spPr>
          <a:xfrm>
            <a:off x="455647" y="74649"/>
            <a:ext cx="9612085" cy="1325563"/>
          </a:xfrm>
          <a:prstGeom prst="rect">
            <a:avLst/>
          </a:prstGeom>
        </p:spPr>
        <p:txBody>
          <a:bodyPr/>
          <a:lstStyle/>
          <a:p>
            <a:pPr>
              <a:defRPr sz="2000"/>
            </a:pPr>
            <a:r>
              <a:rPr lang="en-US"/>
              <a:t>OIDC Identity Federations </a:t>
            </a:r>
            <a:r>
              <a:rPr lang="en-US" i="1"/>
              <a:t>– The </a:t>
            </a:r>
            <a:r>
              <a:rPr lang="en-US" i="1" smtClean="0"/>
              <a:t>Specification</a:t>
            </a:r>
            <a:br>
              <a:rPr lang="en-US" i="1" smtClean="0"/>
            </a:br>
            <a:r>
              <a:rPr lang="en-US" smtClean="0"/>
              <a:t>C</a:t>
            </a:r>
            <a:r>
              <a:rPr smtClean="0"/>
              <a:t>ompounded </a:t>
            </a:r>
            <a:r>
              <a:rPr/>
              <a:t>metadata statement</a:t>
            </a:r>
          </a:p>
        </p:txBody>
      </p:sp>
      <p:pic>
        <p:nvPicPr>
          <p:cNvPr id="228" name="MetadataStatement.pdf" descr="MetadataStatement.pdf"/>
          <p:cNvPicPr>
            <a:picLocks noChangeAspect="1"/>
          </p:cNvPicPr>
          <p:nvPr/>
        </p:nvPicPr>
        <p:blipFill>
          <a:blip r:embed="rId2">
            <a:extLst/>
          </a:blip>
          <a:stretch>
            <a:fillRect/>
          </a:stretch>
        </p:blipFill>
        <p:spPr>
          <a:xfrm>
            <a:off x="2428063" y="859449"/>
            <a:ext cx="8284141" cy="5509057"/>
          </a:xfrm>
          <a:prstGeom prst="rect">
            <a:avLst/>
          </a:prstGeom>
          <a:ln w="12700">
            <a:miter lim="400000"/>
          </a:ln>
        </p:spPr>
      </p:pic>
      <p:sp>
        <p:nvSpPr>
          <p:cNvPr id="5" name="Rectangle 4"/>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440993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Slide Number"/>
          <p:cNvSpPr>
            <a:spLocks noGrp="1"/>
          </p:cNvSpPr>
          <p:nvPr>
            <p:ph type="sldNum" sz="quarter" idx="4294967295"/>
          </p:nvPr>
        </p:nvSpPr>
        <p:spPr>
          <a:xfrm>
            <a:off x="11610699" y="6423230"/>
            <a:ext cx="192135" cy="240455"/>
          </a:xfrm>
          <a:prstGeom prst="rect">
            <a:avLst/>
          </a:prstGeom>
          <a:extLst>
            <a:ext uri="{C572A759-6A51-4108-AA02-DFA0A04FC94B}">
              <ma14:wrappingTextBoxFlag xmlns:ma14="http://schemas.microsoft.com/office/mac/drawingml/2011/main" xmlns="" val="1"/>
            </a:ext>
          </a:extLst>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86CB4B4D-7CA3-9044-876B-883B54F8677D}" type="slidenum">
              <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62</a:t>
            </a:fld>
            <a:endParaRPr kumimoji="0"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239" name="OIDC identity federation…"/>
          <p:cNvSpPr>
            <a:spLocks noGrp="1"/>
          </p:cNvSpPr>
          <p:nvPr>
            <p:ph type="title"/>
          </p:nvPr>
        </p:nvSpPr>
        <p:spPr>
          <a:prstGeom prst="rect">
            <a:avLst/>
          </a:prstGeom>
        </p:spPr>
        <p:txBody>
          <a:bodyPr>
            <a:normAutofit/>
          </a:bodyPr>
          <a:lstStyle/>
          <a:p>
            <a:r>
              <a:rPr lang="en-US" sz="2667"/>
              <a:t>OIDC Identity Federations </a:t>
            </a:r>
            <a:r>
              <a:rPr lang="en-US" sz="2667" i="1"/>
              <a:t>– The Specification</a:t>
            </a:r>
            <a:br>
              <a:rPr lang="en-US" sz="2667" i="1"/>
            </a:br>
            <a:r>
              <a:rPr lang="en-US" sz="2667"/>
              <a:t>D</a:t>
            </a:r>
            <a:r>
              <a:rPr sz="2667"/>
              <a:t>epth</a:t>
            </a:r>
          </a:p>
        </p:txBody>
      </p:sp>
      <p:pic>
        <p:nvPicPr>
          <p:cNvPr id="240" name="FederationDepth.pdf" descr="FederationDepth.pdf"/>
          <p:cNvPicPr>
            <a:picLocks noChangeAspect="1"/>
          </p:cNvPicPr>
          <p:nvPr/>
        </p:nvPicPr>
        <p:blipFill>
          <a:blip r:embed="rId2">
            <a:extLst/>
          </a:blip>
          <a:stretch>
            <a:fillRect/>
          </a:stretch>
        </p:blipFill>
        <p:spPr>
          <a:xfrm>
            <a:off x="1965720" y="762463"/>
            <a:ext cx="9344293" cy="6214071"/>
          </a:xfrm>
          <a:prstGeom prst="rect">
            <a:avLst/>
          </a:prstGeom>
          <a:ln w="12700">
            <a:miter lim="400000"/>
          </a:ln>
        </p:spPr>
      </p:pic>
      <p:sp>
        <p:nvSpPr>
          <p:cNvPr id="5" name="Rectangle 4"/>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24523811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GB" dirty="0" smtClean="0">
              <a:hlinkClick r:id=""/>
            </a:endParaRPr>
          </a:p>
          <a:p>
            <a:r>
              <a:rPr lang="en-GB" dirty="0" smtClean="0">
                <a:hlinkClick r:id=""/>
              </a:rPr>
              <a:t>https</a:t>
            </a:r>
            <a:r>
              <a:rPr lang="en-GB" dirty="0">
                <a:hlinkClick r:id="rId2"/>
              </a:rPr>
              <a:t>://</a:t>
            </a:r>
            <a:r>
              <a:rPr lang="en-GB" dirty="0" smtClean="0">
                <a:hlinkClick r:id="rId2"/>
              </a:rPr>
              <a:t>github.com/OpenIDC/fedoidc</a:t>
            </a:r>
            <a:endParaRPr lang="en-GB" dirty="0" smtClean="0"/>
          </a:p>
          <a:p>
            <a:r>
              <a:rPr lang="en-GB" dirty="0" smtClean="0"/>
              <a:t>Federation aware </a:t>
            </a:r>
            <a:r>
              <a:rPr lang="en-GB" dirty="0" err="1" smtClean="0"/>
              <a:t>OpenID</a:t>
            </a:r>
            <a:r>
              <a:rPr lang="en-GB" dirty="0" smtClean="0"/>
              <a:t> Connect Provider</a:t>
            </a:r>
          </a:p>
          <a:p>
            <a:r>
              <a:rPr lang="en-GB" dirty="0" smtClean="0"/>
              <a:t>Federation aware Relying Party</a:t>
            </a:r>
          </a:p>
          <a:p>
            <a:r>
              <a:rPr lang="en-GB" dirty="0" smtClean="0"/>
              <a:t>Support for Federation Operator related functionality</a:t>
            </a:r>
          </a:p>
          <a:p>
            <a:pPr marL="0" indent="0">
              <a:buNone/>
            </a:pPr>
            <a:endParaRPr lang="en-GB" dirty="0"/>
          </a:p>
        </p:txBody>
      </p:sp>
      <p:sp>
        <p:nvSpPr>
          <p:cNvPr id="3" name="Slide Number Placeholder 2"/>
          <p:cNvSpPr>
            <a:spLocks noGrp="1"/>
          </p:cNvSpPr>
          <p:nvPr>
            <p:ph type="sldNum" sz="quarter" idx="12"/>
          </p:nvPr>
        </p:nvSpPr>
        <p:spPr/>
        <p:txBody>
          <a:bodyPr/>
          <a:lstStyle/>
          <a:p>
            <a:pPr marL="0" marR="0" lvl="0" indent="0" algn="r" defTabSz="914377" rtl="0" eaLnBrk="1" fontAlgn="auto" latinLnBrk="0" hangingPunct="1">
              <a:lnSpc>
                <a:spcPct val="100000"/>
              </a:lnSpc>
              <a:spcBef>
                <a:spcPts val="0"/>
              </a:spcBef>
              <a:spcAft>
                <a:spcPts val="0"/>
              </a:spcAft>
              <a:buClrTx/>
              <a:buSzTx/>
              <a:buFontTx/>
              <a:buNone/>
              <a:tabLst/>
              <a:defRPr/>
            </a:pPr>
            <a:fld id="{6F576E6A-F32A-4612-884C-86870357C6B4}" type="slidenum">
              <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377" rtl="0" eaLnBrk="1" fontAlgn="auto" latinLnBrk="0" hangingPunct="1">
                <a:lnSpc>
                  <a:spcPct val="100000"/>
                </a:lnSpc>
                <a:spcBef>
                  <a:spcPts val="0"/>
                </a:spcBef>
                <a:spcAft>
                  <a:spcPts val="0"/>
                </a:spcAft>
                <a:buClrTx/>
                <a:buSzTx/>
                <a:buFontTx/>
                <a:buNone/>
                <a:tabLst/>
                <a:defRPr/>
              </a:pPr>
              <a:t>63</a:t>
            </a:fld>
            <a:endParaRPr kumimoji="0" lang="en-GB" sz="9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Title 3"/>
          <p:cNvSpPr>
            <a:spLocks noGrp="1"/>
          </p:cNvSpPr>
          <p:nvPr>
            <p:ph type="title"/>
          </p:nvPr>
        </p:nvSpPr>
        <p:spPr/>
        <p:txBody>
          <a:bodyPr>
            <a:normAutofit/>
          </a:bodyPr>
          <a:lstStyle/>
          <a:p>
            <a:r>
              <a:rPr lang="en-US" sz="2667" dirty="0"/>
              <a:t>OIDC Identity Federations </a:t>
            </a:r>
            <a:r>
              <a:rPr lang="en-US" sz="2667" i="1" dirty="0"/>
              <a:t>– Implementations &amp; Tools</a:t>
            </a:r>
            <a:r>
              <a:rPr lang="en-GB" sz="2667" dirty="0"/>
              <a:t/>
            </a:r>
            <a:br>
              <a:rPr lang="en-GB" sz="2667" dirty="0"/>
            </a:br>
            <a:r>
              <a:rPr lang="en-GB" sz="2667" dirty="0"/>
              <a:t>Reference Implementation in Python </a:t>
            </a:r>
          </a:p>
        </p:txBody>
      </p:sp>
      <p:sp>
        <p:nvSpPr>
          <p:cNvPr id="5" name="Rectangle 4"/>
          <p:cNvSpPr/>
          <p:nvPr/>
        </p:nvSpPr>
        <p:spPr>
          <a:xfrm>
            <a:off x="6079996" y="6423230"/>
            <a:ext cx="5626770" cy="307777"/>
          </a:xfrm>
          <a:prstGeom prst="rect">
            <a:avLst/>
          </a:prstGeom>
        </p:spPr>
        <p:txBody>
          <a:bodyPr wrap="square">
            <a:spAutoFit/>
          </a:bodyPr>
          <a:lstStyle/>
          <a:p>
            <a:r>
              <a:rPr lang="en-US" sz="1400" i="1" dirty="0">
                <a:solidFill>
                  <a:srgbClr val="0C3959"/>
                </a:solidFill>
              </a:rPr>
              <a:t>Slides </a:t>
            </a:r>
            <a:r>
              <a:rPr lang="en-US" sz="1400" i="1" dirty="0" smtClean="0">
                <a:solidFill>
                  <a:srgbClr val="0C3959"/>
                </a:solidFill>
              </a:rPr>
              <a:t>content: </a:t>
            </a:r>
            <a:r>
              <a:rPr lang="en-US" sz="1400" i="1" dirty="0">
                <a:solidFill>
                  <a:srgbClr val="0C3959"/>
                </a:solidFill>
              </a:rPr>
              <a:t>Roland </a:t>
            </a:r>
            <a:r>
              <a:rPr lang="en-US" sz="1400" i="1" dirty="0" err="1">
                <a:solidFill>
                  <a:srgbClr val="0C3959"/>
                </a:solidFill>
              </a:rPr>
              <a:t>Hedberg</a:t>
            </a:r>
            <a:r>
              <a:rPr lang="en-US" sz="1400" i="1" dirty="0">
                <a:solidFill>
                  <a:srgbClr val="0C3959"/>
                </a:solidFill>
              </a:rPr>
              <a:t>, </a:t>
            </a:r>
            <a:r>
              <a:rPr lang="en-US" sz="1400" i="1" dirty="0" err="1">
                <a:solidFill>
                  <a:srgbClr val="0C3959"/>
                </a:solidFill>
              </a:rPr>
              <a:t>Ioannis</a:t>
            </a:r>
            <a:r>
              <a:rPr lang="en-US" sz="1400" i="1" dirty="0">
                <a:solidFill>
                  <a:srgbClr val="0C3959"/>
                </a:solidFill>
              </a:rPr>
              <a:t> </a:t>
            </a:r>
            <a:r>
              <a:rPr lang="en-US" sz="1400" i="1" dirty="0" err="1">
                <a:solidFill>
                  <a:srgbClr val="0C3959"/>
                </a:solidFill>
              </a:rPr>
              <a:t>Kakavas</a:t>
            </a:r>
            <a:r>
              <a:rPr lang="en-US" sz="1400" i="1" dirty="0">
                <a:solidFill>
                  <a:srgbClr val="0C3959"/>
                </a:solidFill>
              </a:rPr>
              <a:t>, Maarten </a:t>
            </a:r>
            <a:r>
              <a:rPr lang="en-US" sz="1400" i="1" dirty="0" err="1">
                <a:solidFill>
                  <a:srgbClr val="0C3959"/>
                </a:solidFill>
              </a:rPr>
              <a:t>Kremers</a:t>
            </a:r>
            <a:endParaRPr lang="en-GB" sz="1400" i="1" dirty="0">
              <a:solidFill>
                <a:srgbClr val="0C3959"/>
              </a:solidFill>
            </a:endParaRPr>
          </a:p>
        </p:txBody>
      </p:sp>
    </p:spTree>
    <p:extLst>
      <p:ext uri="{BB962C8B-B14F-4D97-AF65-F5344CB8AC3E}">
        <p14:creationId xmlns:p14="http://schemas.microsoft.com/office/powerpoint/2010/main" val="22366318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OIDC RP Federation Pilot</a:t>
            </a:r>
            <a:endParaRPr lang="en-GB" dirty="0"/>
          </a:p>
        </p:txBody>
      </p:sp>
      <p:sp>
        <p:nvSpPr>
          <p:cNvPr id="3" name="Text Placeholder 2"/>
          <p:cNvSpPr>
            <a:spLocks noGrp="1"/>
          </p:cNvSpPr>
          <p:nvPr>
            <p:ph type="body" idx="1"/>
          </p:nvPr>
        </p:nvSpPr>
        <p:spPr/>
        <p:txBody>
          <a:bodyPr/>
          <a:lstStyle/>
          <a:p>
            <a:endParaRPr lang="en-GB"/>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936750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OIDC Fed ‘policy’</a:t>
            </a:r>
            <a:endParaRPr lang="en-GB"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67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GB"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sz="quarter" idx="11"/>
          </p:nvPr>
        </p:nvSpPr>
        <p:spPr/>
        <p:txBody>
          <a:bodyPr>
            <a:normAutofit/>
          </a:bodyPr>
          <a:lstStyle/>
          <a:p>
            <a:pPr marL="20320" indent="0">
              <a:buNone/>
            </a:pPr>
            <a:r>
              <a:rPr lang="en-US" sz="2800" b="1" dirty="0" smtClean="0">
                <a:solidFill>
                  <a:srgbClr val="6F2575"/>
                </a:solidFill>
              </a:rPr>
              <a:t>IGTF “RP oriented” OIDC Fed can leverage existing framework</a:t>
            </a:r>
          </a:p>
          <a:p>
            <a:r>
              <a:rPr lang="en-US" sz="2400" dirty="0"/>
              <a:t>connect RPs from infrastructures that are IGTF members</a:t>
            </a:r>
            <a:br>
              <a:rPr lang="en-US" sz="2400" dirty="0"/>
            </a:br>
            <a:r>
              <a:rPr lang="en-US" sz="2400" dirty="0"/>
              <a:t>(EGI, HPCI, OSG, WLCG, GEANT, PRAGMA, PRACE, XSEDE, …)</a:t>
            </a:r>
            <a:br>
              <a:rPr lang="en-US" sz="2400" dirty="0"/>
            </a:br>
            <a:r>
              <a:rPr lang="en-US" sz="2400" dirty="0">
                <a:latin typeface="Akkurat Std Italic" panose="02000503000000000000" pitchFamily="2" charset="0"/>
              </a:rPr>
              <a:t>and new IGTF RP members can join of course!</a:t>
            </a:r>
          </a:p>
          <a:p>
            <a:r>
              <a:rPr lang="en-US" sz="2400" dirty="0"/>
              <a:t>Accreditation process and membership guidelines in place</a:t>
            </a:r>
          </a:p>
          <a:p>
            <a:r>
              <a:rPr lang="en-US" sz="2400" dirty="0"/>
              <a:t>OPs in the federation (RI/EI </a:t>
            </a:r>
            <a:r>
              <a:rPr lang="en-US" sz="2400" dirty="0" err="1"/>
              <a:t>IdP</a:t>
            </a:r>
            <a:r>
              <a:rPr lang="en-US" sz="2400" dirty="0"/>
              <a:t>-SP-Proxies) use IGTF APs</a:t>
            </a:r>
            <a:br>
              <a:rPr lang="en-US" sz="2400" dirty="0"/>
            </a:br>
            <a:r>
              <a:rPr lang="en-US" sz="2400" dirty="0"/>
              <a:t>and </a:t>
            </a:r>
            <a:r>
              <a:rPr lang="en-US" sz="2400" dirty="0" err="1">
                <a:latin typeface="Akkurat Std Italic" panose="02000503000000000000" pitchFamily="2" charset="0"/>
              </a:rPr>
              <a:t>Snctfi</a:t>
            </a:r>
            <a:r>
              <a:rPr lang="en-US" sz="2400" dirty="0">
                <a:latin typeface="Akkurat Std Italic" panose="02000503000000000000" pitchFamily="2" charset="0"/>
              </a:rPr>
              <a:t> </a:t>
            </a:r>
            <a:r>
              <a:rPr lang="en-US" sz="2400" dirty="0"/>
              <a:t>framework where needed</a:t>
            </a:r>
          </a:p>
          <a:p>
            <a:r>
              <a:rPr lang="en-US" sz="2400" dirty="0"/>
              <a:t>RPs in the federation become the responsibility of their member representatives</a:t>
            </a:r>
          </a:p>
          <a:p>
            <a:r>
              <a:rPr lang="en-US" sz="2400" dirty="0"/>
              <a:t>regional (‘national’) RP groups via their existing authority member</a:t>
            </a:r>
          </a:p>
          <a:p>
            <a:endParaRPr lang="en-US" sz="2400" dirty="0"/>
          </a:p>
          <a:p>
            <a:pPr marL="20320" indent="0">
              <a:buNone/>
            </a:pPr>
            <a:r>
              <a:rPr lang="en-US" sz="2400" dirty="0"/>
              <a:t>for RP trust (more than today) re-use Sirtfi, WISE, and trust groups</a:t>
            </a:r>
            <a:endParaRPr lang="en-GB" sz="2400" dirty="0"/>
          </a:p>
        </p:txBody>
      </p:sp>
    </p:spTree>
    <p:extLst>
      <p:ext uri="{BB962C8B-B14F-4D97-AF65-F5344CB8AC3E}">
        <p14:creationId xmlns:p14="http://schemas.microsoft.com/office/powerpoint/2010/main" val="3228933334"/>
      </p:ext>
    </p:extLst>
  </p:cSld>
  <p:clrMapOvr>
    <a:masterClrMapping/>
  </p:clrMapOvr>
  <p:transition spd="med"/>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Scoping and model discussions</a:t>
            </a:r>
            <a:endParaRPr lang="en-GB" dirty="0"/>
          </a:p>
        </p:txBody>
      </p:sp>
      <p:sp>
        <p:nvSpPr>
          <p:cNvPr id="3" name="Slide Number Placeholder 2"/>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675"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GB" sz="675"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sz="quarter" idx="11"/>
          </p:nvPr>
        </p:nvSpPr>
        <p:spPr>
          <a:xfrm>
            <a:off x="460585" y="1371600"/>
            <a:ext cx="11611278" cy="4898349"/>
          </a:xfrm>
        </p:spPr>
        <p:txBody>
          <a:bodyPr>
            <a:normAutofit/>
          </a:bodyPr>
          <a:lstStyle/>
          <a:p>
            <a:pPr marL="20320" indent="0">
              <a:buNone/>
            </a:pPr>
            <a:r>
              <a:rPr lang="en-US" sz="2400" dirty="0" smtClean="0">
                <a:solidFill>
                  <a:srgbClr val="6F2575"/>
                </a:solidFill>
              </a:rPr>
              <a:t>ACAMP session nodes (see Wiki)</a:t>
            </a:r>
          </a:p>
          <a:p>
            <a:pPr lvl="1"/>
            <a:r>
              <a:rPr lang="en-US" sz="2400" dirty="0" smtClean="0"/>
              <a:t>do not over-complicate the initial set-up</a:t>
            </a:r>
          </a:p>
          <a:p>
            <a:pPr lvl="1"/>
            <a:r>
              <a:rPr lang="en-US" sz="2400" dirty="0" smtClean="0"/>
              <a:t>retain dynamics in the system by leveraging existing trust</a:t>
            </a:r>
          </a:p>
          <a:p>
            <a:pPr lvl="1"/>
            <a:r>
              <a:rPr lang="en-US" sz="2400" dirty="0" smtClean="0"/>
              <a:t>stick to OIDC core attributes makes life easier</a:t>
            </a:r>
          </a:p>
          <a:p>
            <a:pPr lvl="1"/>
            <a:r>
              <a:rPr lang="en-US" sz="2400" dirty="0" smtClean="0"/>
              <a:t>discovery – leave this for the RPs, but make our data available</a:t>
            </a:r>
          </a:p>
          <a:p>
            <a:pPr lvl="1"/>
            <a:r>
              <a:rPr lang="en-US" sz="2400" dirty="0" smtClean="0"/>
              <a:t>allow overlapping federations and be complementary (COIs)</a:t>
            </a:r>
          </a:p>
          <a:p>
            <a:pPr marL="0" lvl="1" indent="0">
              <a:buNone/>
            </a:pPr>
            <a:endParaRPr lang="en-US" sz="2400" dirty="0" smtClean="0">
              <a:solidFill>
                <a:srgbClr val="6F2575"/>
              </a:solidFill>
            </a:endParaRPr>
          </a:p>
          <a:p>
            <a:pPr marL="0" lvl="1" indent="0">
              <a:buNone/>
            </a:pPr>
            <a:r>
              <a:rPr lang="en-US" sz="2400" dirty="0" smtClean="0">
                <a:solidFill>
                  <a:srgbClr val="6F2575"/>
                </a:solidFill>
              </a:rPr>
              <a:t>Don’t boil the ocean</a:t>
            </a:r>
          </a:p>
          <a:p>
            <a:pPr marL="428625" lvl="1" indent="-428625"/>
            <a:r>
              <a:rPr lang="en-US" sz="2400" dirty="0" smtClean="0"/>
              <a:t>scope to the expected </a:t>
            </a:r>
            <a:r>
              <a:rPr lang="en-US" sz="2400" b="1" dirty="0" smtClean="0">
                <a:latin typeface="Vladimir Script" panose="03050402040407070305" pitchFamily="66" charset="0"/>
              </a:rPr>
              <a:t>O </a:t>
            </a:r>
            <a:r>
              <a:rPr lang="en-US" sz="2400" dirty="0" smtClean="0"/>
              <a:t>(100) </a:t>
            </a:r>
            <a:r>
              <a:rPr lang="en-US" sz="2400" dirty="0" err="1" smtClean="0"/>
              <a:t>organisations</a:t>
            </a:r>
            <a:endParaRPr lang="en-US" sz="2400" dirty="0" smtClean="0"/>
          </a:p>
          <a:p>
            <a:pPr marL="428625" lvl="1" indent="-428625"/>
            <a:r>
              <a:rPr lang="en-US" sz="2400" dirty="0" smtClean="0"/>
              <a:t>leverage existing trust and current operational mechanisms</a:t>
            </a:r>
            <a:endParaRPr lang="en-US" sz="2400" dirty="0"/>
          </a:p>
        </p:txBody>
      </p:sp>
      <p:sp>
        <p:nvSpPr>
          <p:cNvPr id="5" name="Rectangle 4"/>
          <p:cNvSpPr/>
          <p:nvPr/>
        </p:nvSpPr>
        <p:spPr>
          <a:xfrm>
            <a:off x="3581400" y="5808284"/>
            <a:ext cx="5606920" cy="46166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srgbClr val="C00000"/>
                </a:solidFill>
                <a:effectLst/>
                <a:uLnTx/>
                <a:uFillTx/>
                <a:latin typeface="Calibri"/>
                <a:ea typeface="+mn-ea"/>
                <a:cs typeface="+mn-cs"/>
              </a:rPr>
              <a:t>http://wiki.eugridpma.org/Main/OIDCFed</a:t>
            </a:r>
          </a:p>
        </p:txBody>
      </p:sp>
    </p:spTree>
    <p:extLst>
      <p:ext uri="{BB962C8B-B14F-4D97-AF65-F5344CB8AC3E}">
        <p14:creationId xmlns:p14="http://schemas.microsoft.com/office/powerpoint/2010/main" val="1721305846"/>
      </p:ext>
    </p:extLst>
  </p:cSld>
  <p:clrMapOvr>
    <a:masterClrMapping/>
  </p:clrMapOvr>
  <p:transition spd="med"/>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IGTF OIDC Federation Task Force</a:t>
            </a:r>
            <a:endParaRPr lang="en-GB" dirty="0"/>
          </a:p>
        </p:txBody>
      </p:sp>
      <p:sp>
        <p:nvSpPr>
          <p:cNvPr id="3" name="Slide Number Placeholder 2"/>
          <p:cNvSpPr>
            <a:spLocks noGrp="1"/>
          </p:cNvSpPr>
          <p:nvPr>
            <p:ph type="sldNum" sz="quarter" idx="4294967295"/>
          </p:nvPr>
        </p:nvSpPr>
        <p:spPr>
          <a:xfrm>
            <a:off x="11218863" y="6356350"/>
            <a:ext cx="9731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Content Placeholder 3"/>
          <p:cNvSpPr>
            <a:spLocks noGrp="1"/>
          </p:cNvSpPr>
          <p:nvPr>
            <p:ph sz="quarter" idx="4294967295"/>
          </p:nvPr>
        </p:nvSpPr>
        <p:spPr>
          <a:xfrm>
            <a:off x="609601" y="1276350"/>
            <a:ext cx="11582400" cy="5275263"/>
          </a:xfrm>
        </p:spPr>
        <p:txBody>
          <a:bodyPr/>
          <a:lstStyle/>
          <a:p>
            <a:pPr marL="0" indent="0">
              <a:buNone/>
            </a:pPr>
            <a:r>
              <a:rPr lang="en-GB" sz="2400" dirty="0"/>
              <a:t>The IGTF task force for OIDC Federation </a:t>
            </a:r>
            <a:r>
              <a:rPr lang="en-US" sz="2400" dirty="0"/>
              <a:t>will</a:t>
            </a:r>
            <a:endParaRPr lang="en-GB" sz="2400" dirty="0"/>
          </a:p>
          <a:p>
            <a:r>
              <a:rPr lang="en-GB" sz="2400" dirty="0"/>
              <a:t>identify specific objectives – </a:t>
            </a:r>
            <a:r>
              <a:rPr lang="en-GB" sz="2400" dirty="0">
                <a:latin typeface="Akkurat Std Italic" panose="02000503000000000000" pitchFamily="2" charset="0"/>
              </a:rPr>
              <a:t>I2 </a:t>
            </a:r>
            <a:r>
              <a:rPr lang="en-GB" sz="2400" dirty="0" err="1">
                <a:latin typeface="Akkurat Std Italic" panose="02000503000000000000" pitchFamily="2" charset="0"/>
              </a:rPr>
              <a:t>TechEx</a:t>
            </a:r>
            <a:endParaRPr lang="en-GB" sz="2400" dirty="0">
              <a:latin typeface="Akkurat Std Italic" panose="02000503000000000000" pitchFamily="2" charset="0"/>
            </a:endParaRPr>
          </a:p>
          <a:p>
            <a:r>
              <a:rPr lang="en-GB" sz="2400" dirty="0" smtClean="0"/>
              <a:t>scope needs and requirements for R/E infrastructure OIDC Fed – </a:t>
            </a:r>
            <a:r>
              <a:rPr lang="en-GB" sz="2400" i="1" dirty="0" smtClean="0"/>
              <a:t>Prague </a:t>
            </a:r>
            <a:r>
              <a:rPr lang="en-GB" sz="2400" i="1" dirty="0" err="1" smtClean="0"/>
              <a:t>EUGridPMA</a:t>
            </a:r>
            <a:r>
              <a:rPr lang="en-GB" sz="2400" i="1" dirty="0" smtClean="0"/>
              <a:t> 42</a:t>
            </a:r>
            <a:endParaRPr lang="en-GB" sz="2400" i="1" dirty="0"/>
          </a:p>
          <a:p>
            <a:r>
              <a:rPr lang="en-GB" sz="2400" dirty="0"/>
              <a:t>verify compatibility of IGTF Assurance Profile framework </a:t>
            </a:r>
            <a:br>
              <a:rPr lang="en-GB" sz="2400" dirty="0"/>
            </a:br>
            <a:r>
              <a:rPr lang="en-GB" sz="2400" dirty="0"/>
              <a:t>for ‘technology-</a:t>
            </a:r>
            <a:r>
              <a:rPr lang="en-GB" sz="2400" dirty="0" err="1"/>
              <a:t>agnosticity</a:t>
            </a:r>
            <a:r>
              <a:rPr lang="en-GB" sz="2400" dirty="0"/>
              <a:t>’ with </a:t>
            </a:r>
            <a:r>
              <a:rPr lang="en-GB" sz="2400" dirty="0" err="1"/>
              <a:t>OpenID</a:t>
            </a:r>
            <a:r>
              <a:rPr lang="en-GB" sz="2400" dirty="0"/>
              <a:t> Providers (proxies) and RPs</a:t>
            </a:r>
          </a:p>
          <a:p>
            <a:r>
              <a:rPr lang="en-GB" sz="2400" b="1" dirty="0"/>
              <a:t>test </a:t>
            </a:r>
            <a:r>
              <a:rPr lang="en-GB" sz="2400" b="1" dirty="0" smtClean="0"/>
              <a:t>an </a:t>
            </a:r>
            <a:r>
              <a:rPr lang="en-GB" sz="2400" b="1" dirty="0" err="1"/>
              <a:t>OIDCFed</a:t>
            </a:r>
            <a:r>
              <a:rPr lang="en-GB" sz="2400" b="1" dirty="0"/>
              <a:t> scenario</a:t>
            </a:r>
            <a:br>
              <a:rPr lang="en-GB" sz="2400" b="1" dirty="0"/>
            </a:br>
            <a:r>
              <a:rPr lang="en-GB" sz="2400" b="1" dirty="0">
                <a:latin typeface="Akkurat Std Italic" panose="02000503000000000000" pitchFamily="2" charset="0"/>
              </a:rPr>
              <a:t>e.g. starting with use cases: WLCG, RCauth.eu, </a:t>
            </a:r>
            <a:r>
              <a:rPr lang="en-GB" sz="2400" b="1" dirty="0" smtClean="0">
                <a:latin typeface="Akkurat Std Italic" panose="02000503000000000000" pitchFamily="2" charset="0"/>
              </a:rPr>
              <a:t>ELIXIR/LS, </a:t>
            </a:r>
            <a:r>
              <a:rPr lang="en-GB" sz="2400" b="1" dirty="0">
                <a:latin typeface="Akkurat Std Italic" panose="02000503000000000000" pitchFamily="2" charset="0"/>
              </a:rPr>
              <a:t>EGI </a:t>
            </a:r>
            <a:r>
              <a:rPr lang="en-GB" sz="2400" b="1" dirty="0" err="1" smtClean="0">
                <a:latin typeface="Akkurat Std Italic" panose="02000503000000000000" pitchFamily="2" charset="0"/>
              </a:rPr>
              <a:t>CheckIn</a:t>
            </a:r>
            <a:r>
              <a:rPr lang="en-GB" sz="2400" b="1" dirty="0" smtClean="0">
                <a:latin typeface="Akkurat Std Italic" panose="02000503000000000000" pitchFamily="2" charset="0"/>
              </a:rPr>
              <a:t>, …</a:t>
            </a:r>
            <a:endParaRPr lang="en-GB" sz="2400" b="1" dirty="0">
              <a:latin typeface="Akkurat Std Italic" panose="02000503000000000000" pitchFamily="2" charset="0"/>
            </a:endParaRPr>
          </a:p>
          <a:p>
            <a:r>
              <a:rPr lang="en-GB" sz="2400" dirty="0"/>
              <a:t>assess structure and needed meta-data in a ‘trust anchor service’,</a:t>
            </a:r>
          </a:p>
          <a:p>
            <a:pPr lvl="1"/>
            <a:r>
              <a:rPr lang="en-GB" sz="2400" dirty="0"/>
              <a:t>how to address RPDNC</a:t>
            </a:r>
          </a:p>
          <a:p>
            <a:pPr lvl="1"/>
            <a:r>
              <a:rPr lang="en-GB" sz="2400" dirty="0"/>
              <a:t>links it with (dynamic) client registration</a:t>
            </a:r>
          </a:p>
          <a:p>
            <a:r>
              <a:rPr lang="en-GB" sz="2400" dirty="0"/>
              <a:t>liaise with OIDC Fed efforts in AARC and GN*-*, and Roland </a:t>
            </a:r>
            <a:r>
              <a:rPr lang="en-GB" sz="2400" dirty="0" err="1"/>
              <a:t>Hedberg</a:t>
            </a:r>
            <a:endParaRPr lang="en-GB" sz="2400" dirty="0"/>
          </a:p>
          <a:p>
            <a:pPr marL="20320" indent="0">
              <a:buNone/>
            </a:pPr>
            <a:endParaRPr lang="en-GB" sz="2400" dirty="0"/>
          </a:p>
        </p:txBody>
      </p:sp>
    </p:spTree>
    <p:extLst>
      <p:ext uri="{BB962C8B-B14F-4D97-AF65-F5344CB8AC3E}">
        <p14:creationId xmlns:p14="http://schemas.microsoft.com/office/powerpoint/2010/main" val="19019779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OIDC Fed pilots</a:t>
            </a:r>
            <a:endParaRPr lang="en-GB" dirty="0"/>
          </a:p>
        </p:txBody>
      </p:sp>
      <p:sp>
        <p:nvSpPr>
          <p:cNvPr id="5" name="Content Placeholder 4"/>
          <p:cNvSpPr>
            <a:spLocks noGrp="1"/>
          </p:cNvSpPr>
          <p:nvPr>
            <p:ph sz="quarter" idx="4294967295"/>
          </p:nvPr>
        </p:nvSpPr>
        <p:spPr>
          <a:xfrm>
            <a:off x="463550" y="1185862"/>
            <a:ext cx="6089650" cy="5394820"/>
          </a:xfrm>
        </p:spPr>
        <p:txBody>
          <a:bodyPr>
            <a:normAutofit/>
          </a:bodyPr>
          <a:lstStyle/>
          <a:p>
            <a:r>
              <a:rPr lang="en-US" dirty="0" smtClean="0"/>
              <a:t>Based on the spec by Roland </a:t>
            </a:r>
            <a:r>
              <a:rPr lang="en-US" dirty="0" err="1" smtClean="0"/>
              <a:t>Hedberg</a:t>
            </a:r>
            <a:endParaRPr lang="en-US" dirty="0" smtClean="0"/>
          </a:p>
          <a:p>
            <a:endParaRPr lang="en-US" dirty="0"/>
          </a:p>
          <a:p>
            <a:r>
              <a:rPr lang="en-US" dirty="0"/>
              <a:t>scoped to the RP + Proxy </a:t>
            </a:r>
            <a:r>
              <a:rPr lang="en-US" dirty="0" smtClean="0"/>
              <a:t/>
            </a:r>
            <a:br>
              <a:rPr lang="en-US" dirty="0" smtClean="0"/>
            </a:br>
            <a:r>
              <a:rPr lang="en-US" dirty="0" smtClean="0"/>
              <a:t>case </a:t>
            </a:r>
            <a:r>
              <a:rPr lang="en-US" dirty="0"/>
              <a:t>is not very complex, </a:t>
            </a:r>
            <a:r>
              <a:rPr lang="en-US" dirty="0" smtClean="0"/>
              <a:t>actually</a:t>
            </a:r>
            <a:br>
              <a:rPr lang="en-US" dirty="0" smtClean="0"/>
            </a:br>
            <a:r>
              <a:rPr lang="en-US" dirty="0" smtClean="0"/>
              <a:t>Infrastructures can use trusty shortcuts that would be too costly at the general R&amp;E scale</a:t>
            </a:r>
          </a:p>
          <a:p>
            <a:endParaRPr lang="en-US" dirty="0"/>
          </a:p>
          <a:p>
            <a:r>
              <a:rPr lang="en-US" dirty="0" smtClean="0"/>
              <a:t>leverage </a:t>
            </a:r>
            <a:r>
              <a:rPr lang="en-US" i="1" dirty="0" smtClean="0"/>
              <a:t>existing</a:t>
            </a:r>
            <a:r>
              <a:rPr lang="en-US" dirty="0" smtClean="0"/>
              <a:t> </a:t>
            </a:r>
            <a:r>
              <a:rPr lang="en-US" i="1" dirty="0" smtClean="0"/>
              <a:t>policy and trust </a:t>
            </a:r>
            <a:r>
              <a:rPr lang="en-US" dirty="0" smtClean="0"/>
              <a:t>framework</a:t>
            </a:r>
          </a:p>
          <a:p>
            <a:r>
              <a:rPr lang="en-US" dirty="0" smtClean="0"/>
              <a:t>‘pilot’ RPs and proxies will be using scripting and glue to get integration with existing services, based on assessed trust framework</a:t>
            </a:r>
          </a:p>
          <a:p>
            <a:r>
              <a:rPr lang="en-US" dirty="0" smtClean="0"/>
              <a:t>we</a:t>
            </a:r>
            <a:r>
              <a:rPr lang="en-US" i="1" dirty="0" smtClean="0"/>
              <a:t> can</a:t>
            </a:r>
            <a:r>
              <a:rPr lang="en-US" dirty="0" smtClean="0"/>
              <a:t> leverage existing trust</a:t>
            </a:r>
            <a:endParaRPr lang="en-US" dirty="0"/>
          </a:p>
        </p:txBody>
      </p:sp>
      <p:pic>
        <p:nvPicPr>
          <p:cNvPr id="4" name="Picture 3"/>
          <p:cNvPicPr>
            <a:picLocks noChangeAspect="1"/>
          </p:cNvPicPr>
          <p:nvPr/>
        </p:nvPicPr>
        <p:blipFill>
          <a:blip r:embed="rId2"/>
          <a:stretch>
            <a:fillRect/>
          </a:stretch>
        </p:blipFill>
        <p:spPr>
          <a:xfrm>
            <a:off x="6859596" y="1141165"/>
            <a:ext cx="5104663" cy="5439517"/>
          </a:xfrm>
          <a:prstGeom prst="rect">
            <a:avLst/>
          </a:prstGeom>
        </p:spPr>
      </p:pic>
    </p:spTree>
    <p:extLst>
      <p:ext uri="{BB962C8B-B14F-4D97-AF65-F5344CB8AC3E}">
        <p14:creationId xmlns:p14="http://schemas.microsoft.com/office/powerpoint/2010/main" val="2146976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Can we do without a single one to rule them all?</a:t>
            </a:r>
            <a:endParaRPr lang="en-GB"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81CF613-00FD-4058-90B1-9204A859C5DB}"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6" name="TextBox 5"/>
          <p:cNvSpPr txBox="1"/>
          <p:nvPr/>
        </p:nvSpPr>
        <p:spPr>
          <a:xfrm>
            <a:off x="7611140" y="1752600"/>
            <a:ext cx="4191000" cy="470898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today the RIs and EIs trust the IGTF trust anchors and </a:t>
            </a:r>
            <a:br>
              <a:rPr kumimoji="0" lang="en-US" sz="2000" b="0" i="0" u="none" strike="noStrike" kern="1200" cap="none" spc="0" normalizeH="0" baseline="0" noProof="0" dirty="0" smtClean="0">
                <a:ln>
                  <a:noFill/>
                </a:ln>
                <a:solidFill>
                  <a:prstClr val="black"/>
                </a:solidFill>
                <a:effectLst/>
                <a:uLnTx/>
                <a:uFillTx/>
                <a:latin typeface="Calibri"/>
                <a:ea typeface="+mn-ea"/>
                <a:cs typeface="+mn-cs"/>
              </a:rPr>
            </a:b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may (but do rarely) </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add their own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Can the ‘federation’ be the community and import a commonly trusted set?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smtClean="0">
              <a:ln>
                <a:noFill/>
              </a:ln>
              <a:solidFill>
                <a:prstClr val="black"/>
              </a:solidFill>
              <a:effectLst/>
              <a:uLnTx/>
              <a:uFillTx/>
              <a:latin typeface="Calibri"/>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Can the IGTF allow devolved registration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provided</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that the trusted </a:t>
            </a:r>
            <a:r>
              <a:rPr kumimoji="0" lang="en-US" sz="2000" b="0" i="0" u="none" strike="noStrike" kern="1200" cap="none" spc="0" normalizeH="0" baseline="0" noProof="0" dirty="0" err="1" smtClean="0">
                <a:ln>
                  <a:noFill/>
                </a:ln>
                <a:solidFill>
                  <a:prstClr val="black"/>
                </a:solidFill>
                <a:effectLst/>
                <a:uLnTx/>
                <a:uFillTx/>
                <a:latin typeface="Calibri"/>
                <a:ea typeface="+mn-ea"/>
                <a:cs typeface="+mn-cs"/>
              </a:rPr>
              <a:t>organisations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implement the same policy controls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Snctfi</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 and the proper </a:t>
            </a: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Assurance Profiles</a:t>
            </a:r>
            <a:r>
              <a:rPr kumimoji="0" lang="en-US" sz="2000" b="0" i="0" u="none" strike="noStrike" kern="1200" cap="none" spc="0" normalizeH="0" baseline="0" noProof="0" dirty="0" smtClean="0">
                <a:ln>
                  <a:noFill/>
                </a:ln>
                <a:solidFill>
                  <a:prstClr val="black"/>
                </a:solidFill>
                <a:effectLst/>
                <a:uLnTx/>
                <a:uFillTx/>
                <a:latin typeface="Calibri"/>
                <a:ea typeface="+mn-ea"/>
                <a:cs typeface="+mn-cs"/>
              </a:rPr>
              <a:t>?</a:t>
            </a:r>
            <a:br>
              <a:rPr kumimoji="0" lang="en-US" sz="2000" b="0" i="0" u="none" strike="noStrike" kern="1200" cap="none" spc="0" normalizeH="0" baseline="0" noProof="0" dirty="0" smtClean="0">
                <a:ln>
                  <a:noFill/>
                </a:ln>
                <a:solidFill>
                  <a:prstClr val="black"/>
                </a:solidFill>
                <a:effectLst/>
                <a:uLnTx/>
                <a:uFillTx/>
                <a:latin typeface="Calibri"/>
                <a:ea typeface="+mn-ea"/>
                <a:cs typeface="+mn-cs"/>
              </a:rPr>
            </a:b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i.e. the IGTF runs an MDSS </a:t>
            </a:r>
            <a:br>
              <a:rPr kumimoji="0" lang="en-US" sz="2000" b="0" i="1" u="none" strike="noStrike" kern="1200" cap="none" spc="0" normalizeH="0" baseline="0" noProof="0" dirty="0" smtClean="0">
                <a:ln>
                  <a:noFill/>
                </a:ln>
                <a:solidFill>
                  <a:prstClr val="black"/>
                </a:solidFill>
                <a:effectLst/>
                <a:uLnTx/>
                <a:uFillTx/>
                <a:latin typeface="Calibri"/>
                <a:ea typeface="+mn-ea"/>
                <a:cs typeface="+mn-cs"/>
              </a:rPr>
            </a:br>
            <a:r>
              <a:rPr kumimoji="0" lang="en-US" sz="2000" b="0" i="1" u="none" strike="noStrike" kern="1200" cap="none" spc="0" normalizeH="0" baseline="0" noProof="0" dirty="0" smtClean="0">
                <a:ln>
                  <a:noFill/>
                </a:ln>
                <a:solidFill>
                  <a:prstClr val="black"/>
                </a:solidFill>
                <a:effectLst/>
                <a:uLnTx/>
                <a:uFillTx/>
                <a:latin typeface="Calibri"/>
                <a:ea typeface="+mn-ea"/>
                <a:cs typeface="+mn-cs"/>
              </a:rPr>
              <a:t>for the RPs and Proxies</a:t>
            </a:r>
            <a:endParaRPr kumimoji="0" lang="en-GB" sz="2000" b="0" i="1" u="none" strike="noStrike" kern="1200" cap="none" spc="0" normalizeH="0" baseline="0" noProof="0" dirty="0">
              <a:ln>
                <a:noFill/>
              </a:ln>
              <a:solidFill>
                <a:prstClr val="black"/>
              </a:solidFill>
              <a:effectLst/>
              <a:uLnTx/>
              <a:uFillTx/>
              <a:latin typeface="Calibri"/>
              <a:ea typeface="+mn-ea"/>
              <a:cs typeface="+mn-cs"/>
            </a:endParaRPr>
          </a:p>
        </p:txBody>
      </p:sp>
      <p:pic>
        <p:nvPicPr>
          <p:cNvPr id="8" name="Picture 7"/>
          <p:cNvPicPr>
            <a:picLocks noChangeAspect="1"/>
          </p:cNvPicPr>
          <p:nvPr/>
        </p:nvPicPr>
        <p:blipFill>
          <a:blip r:embed="rId2"/>
          <a:stretch>
            <a:fillRect/>
          </a:stretch>
        </p:blipFill>
        <p:spPr>
          <a:xfrm>
            <a:off x="1066800" y="1227844"/>
            <a:ext cx="6008340" cy="5128507"/>
          </a:xfrm>
          <a:prstGeom prst="rect">
            <a:avLst/>
          </a:prstGeom>
        </p:spPr>
      </p:pic>
    </p:spTree>
    <p:extLst>
      <p:ext uri="{BB962C8B-B14F-4D97-AF65-F5344CB8AC3E}">
        <p14:creationId xmlns:p14="http://schemas.microsoft.com/office/powerpoint/2010/main" val="19662871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9866" y="1229535"/>
            <a:ext cx="5343091" cy="2646102"/>
          </a:xfrm>
        </p:spPr>
      </p:pic>
      <p:sp>
        <p:nvSpPr>
          <p:cNvPr id="3" name="Slide Number Placeholder 2"/>
          <p:cNvSpPr>
            <a:spLocks noGrp="1"/>
          </p:cNvSpPr>
          <p:nvPr>
            <p:ph type="sldNum" sz="quarter" idx="12"/>
          </p:nvPr>
        </p:nvSpPr>
        <p:spPr/>
        <p:txBody>
          <a:bodyPr/>
          <a:lstStyle/>
          <a:p>
            <a:fld id="{6F576E6A-F32A-4612-884C-86870357C6B4}" type="slidenum">
              <a:rPr lang="en-GB" smtClean="0"/>
              <a:pPr/>
              <a:t>7</a:t>
            </a:fld>
            <a:endParaRPr lang="en-GB"/>
          </a:p>
        </p:txBody>
      </p:sp>
      <p:sp>
        <p:nvSpPr>
          <p:cNvPr id="4" name="Title 3"/>
          <p:cNvSpPr>
            <a:spLocks noGrp="1"/>
          </p:cNvSpPr>
          <p:nvPr>
            <p:ph type="title"/>
          </p:nvPr>
        </p:nvSpPr>
        <p:spPr/>
        <p:txBody>
          <a:bodyPr/>
          <a:lstStyle/>
          <a:p>
            <a:r>
              <a:rPr lang="en-US" dirty="0" smtClean="0"/>
              <a:t>Identity providers – eduGAIN, social, </a:t>
            </a:r>
            <a:r>
              <a:rPr lang="en-US" dirty="0" err="1" smtClean="0"/>
              <a:t>eGov</a:t>
            </a:r>
            <a:r>
              <a:rPr lang="en-US" dirty="0" smtClean="0"/>
              <a:t>, …</a:t>
            </a:r>
            <a:endParaRPr lang="en-GB" dirty="0"/>
          </a:p>
        </p:txBody>
      </p:sp>
      <p:graphicFrame>
        <p:nvGraphicFramePr>
          <p:cNvPr id="6" name="Table 5"/>
          <p:cNvGraphicFramePr>
            <a:graphicFrameLocks noGrp="1"/>
          </p:cNvGraphicFramePr>
          <p:nvPr>
            <p:extLst>
              <p:ext uri="{D42A27DB-BD31-4B8C-83A1-F6EECF244321}">
                <p14:modId xmlns:p14="http://schemas.microsoft.com/office/powerpoint/2010/main" val="3268860370"/>
              </p:ext>
            </p:extLst>
          </p:nvPr>
        </p:nvGraphicFramePr>
        <p:xfrm>
          <a:off x="9031570" y="3215367"/>
          <a:ext cx="3065492" cy="3067608"/>
        </p:xfrm>
        <a:graphic>
          <a:graphicData uri="http://schemas.openxmlformats.org/drawingml/2006/table">
            <a:tbl>
              <a:tblPr/>
              <a:tblGrid>
                <a:gridCol w="1532746">
                  <a:extLst>
                    <a:ext uri="{9D8B030D-6E8A-4147-A177-3AD203B41FA5}">
                      <a16:colId xmlns:a16="http://schemas.microsoft.com/office/drawing/2014/main" val="2235145765"/>
                    </a:ext>
                  </a:extLst>
                </a:gridCol>
                <a:gridCol w="1532746">
                  <a:extLst>
                    <a:ext uri="{9D8B030D-6E8A-4147-A177-3AD203B41FA5}">
                      <a16:colId xmlns:a16="http://schemas.microsoft.com/office/drawing/2014/main" val="4119753750"/>
                    </a:ext>
                  </a:extLst>
                </a:gridCol>
              </a:tblGrid>
              <a:tr h="215801">
                <a:tc gridSpan="2">
                  <a:txBody>
                    <a:bodyPr/>
                    <a:lstStyle/>
                    <a:p>
                      <a:pPr algn="ctr"/>
                      <a:r>
                        <a:rPr lang="en-GB" sz="1600" b="1" dirty="0">
                          <a:effectLst/>
                        </a:rPr>
                        <a:t>Federations in eduGAIN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a:noFill/>
                    </a:lnB>
                    <a:solidFill>
                      <a:srgbClr val="F0F6DF"/>
                    </a:solidFill>
                  </a:tcPr>
                </a:tc>
                <a:tc hMerge="1">
                  <a:txBody>
                    <a:bodyPr/>
                    <a:lstStyle/>
                    <a:p>
                      <a:endParaRPr lang="en-GB"/>
                    </a:p>
                  </a:txBody>
                  <a:tcPr/>
                </a:tc>
                <a:extLst>
                  <a:ext uri="{0D108BD9-81ED-4DB2-BD59-A6C34878D82A}">
                    <a16:rowId xmlns:a16="http://schemas.microsoft.com/office/drawing/2014/main" val="3308143423"/>
                  </a:ext>
                </a:extLst>
              </a:tr>
              <a:tr h="215801">
                <a:tc>
                  <a:txBody>
                    <a:bodyPr/>
                    <a:lstStyle/>
                    <a:p>
                      <a:r>
                        <a:rPr lang="en-GB" sz="1600" b="1" dirty="0"/>
                        <a:t>Members</a:t>
                      </a:r>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dirty="0"/>
                        <a:t>49</a:t>
                      </a:r>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220505686"/>
                  </a:ext>
                </a:extLst>
              </a:tr>
              <a:tr h="365203">
                <a:tc>
                  <a:txBody>
                    <a:bodyPr/>
                    <a:lstStyle/>
                    <a:p>
                      <a:r>
                        <a:rPr lang="en-GB" sz="1600" b="1" dirty="0" smtClean="0"/>
                        <a:t>Voting-only</a:t>
                      </a:r>
                      <a:endParaRPr lang="en-GB" sz="1600" b="1" dirty="0"/>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dirty="0" smtClean="0"/>
                        <a:t>6</a:t>
                      </a:r>
                      <a:endParaRPr lang="en-GB" sz="1600" b="1" dirty="0"/>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891737107"/>
                  </a:ext>
                </a:extLst>
              </a:tr>
              <a:tr h="215801">
                <a:tc>
                  <a:txBody>
                    <a:bodyPr/>
                    <a:lstStyle/>
                    <a:p>
                      <a:r>
                        <a:rPr lang="en-GB" sz="1600" b="1" dirty="0" smtClean="0"/>
                        <a:t>Candidates</a:t>
                      </a:r>
                      <a:endParaRPr lang="en-GB" sz="1600" b="1" dirty="0"/>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dirty="0" smtClean="0"/>
                        <a:t>13</a:t>
                      </a:r>
                      <a:endParaRPr lang="en-GB" sz="1600" b="1" dirty="0"/>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051390999"/>
                  </a:ext>
                </a:extLst>
              </a:tr>
              <a:tr h="215801">
                <a:tc gridSpan="2">
                  <a:txBody>
                    <a:bodyPr/>
                    <a:lstStyle/>
                    <a:p>
                      <a:pPr algn="ctr"/>
                      <a:r>
                        <a:rPr lang="en-GB" sz="1600" b="1">
                          <a:effectLst/>
                        </a:rPr>
                        <a:t>Entities in eduGAIN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a:noFill/>
                    </a:lnT>
                    <a:lnB>
                      <a:noFill/>
                    </a:lnB>
                    <a:solidFill>
                      <a:srgbClr val="F0F6DF"/>
                    </a:solidFill>
                  </a:tcPr>
                </a:tc>
                <a:tc hMerge="1">
                  <a:txBody>
                    <a:bodyPr/>
                    <a:lstStyle/>
                    <a:p>
                      <a:endParaRPr lang="en-GB"/>
                    </a:p>
                  </a:txBody>
                  <a:tcPr/>
                </a:tc>
                <a:extLst>
                  <a:ext uri="{0D108BD9-81ED-4DB2-BD59-A6C34878D82A}">
                    <a16:rowId xmlns:a16="http://schemas.microsoft.com/office/drawing/2014/main" val="4210123993"/>
                  </a:ext>
                </a:extLst>
              </a:tr>
              <a:tr h="215801">
                <a:tc>
                  <a:txBody>
                    <a:bodyPr/>
                    <a:lstStyle/>
                    <a:p>
                      <a:r>
                        <a:rPr lang="en-GB" sz="1600" b="1" dirty="0"/>
                        <a:t>All</a:t>
                      </a:r>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a:t>4538</a:t>
                      </a:r>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2998963092"/>
                  </a:ext>
                </a:extLst>
              </a:tr>
              <a:tr h="215801">
                <a:tc>
                  <a:txBody>
                    <a:bodyPr/>
                    <a:lstStyle/>
                    <a:p>
                      <a:r>
                        <a:rPr lang="en-GB" sz="1600" b="1" dirty="0" err="1"/>
                        <a:t>IdPs</a:t>
                      </a:r>
                      <a:endParaRPr lang="en-GB" sz="1600" b="1" dirty="0"/>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dirty="0"/>
                        <a:t>2654</a:t>
                      </a:r>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198550728"/>
                  </a:ext>
                </a:extLst>
              </a:tr>
              <a:tr h="215801">
                <a:tc>
                  <a:txBody>
                    <a:bodyPr/>
                    <a:lstStyle/>
                    <a:p>
                      <a:r>
                        <a:rPr lang="en-GB" sz="1600" b="1"/>
                        <a:t>SPs</a:t>
                      </a:r>
                    </a:p>
                  </a:txBody>
                  <a:tcPr anchor="ctr">
                    <a:lnL w="12700" cap="flat" cmpd="sng" algn="ctr">
                      <a:solidFill>
                        <a:schemeClr val="tx1"/>
                      </a:solidFill>
                      <a:prstDash val="solid"/>
                      <a:round/>
                      <a:headEnd type="none" w="med" len="med"/>
                      <a:tailEnd type="none" w="med" len="med"/>
                    </a:lnL>
                    <a:lnR>
                      <a:noFill/>
                    </a:lnR>
                    <a:lnT>
                      <a:noFill/>
                    </a:lnT>
                    <a:lnB>
                      <a:noFill/>
                    </a:lnB>
                    <a:solidFill>
                      <a:schemeClr val="bg1">
                        <a:lumMod val="95000"/>
                      </a:schemeClr>
                    </a:solidFill>
                  </a:tcPr>
                </a:tc>
                <a:tc>
                  <a:txBody>
                    <a:bodyPr/>
                    <a:lstStyle/>
                    <a:p>
                      <a:r>
                        <a:rPr lang="en-GB" sz="1600" b="1" dirty="0"/>
                        <a:t>1888</a:t>
                      </a:r>
                    </a:p>
                  </a:txBody>
                  <a:tcPr anchor="ctr">
                    <a:lnL>
                      <a:noFill/>
                    </a:lnL>
                    <a:lnR w="12700" cap="flat" cmpd="sng" algn="ctr">
                      <a:solidFill>
                        <a:schemeClr val="tx1"/>
                      </a:solidFill>
                      <a:prstDash val="solid"/>
                      <a:round/>
                      <a:headEnd type="none" w="med" len="med"/>
                      <a:tailEnd type="none" w="med" len="med"/>
                    </a:lnR>
                    <a:lnT>
                      <a:noFill/>
                    </a:lnT>
                    <a:lnB>
                      <a:noFill/>
                    </a:lnB>
                    <a:solidFill>
                      <a:schemeClr val="bg1">
                        <a:lumMod val="95000"/>
                      </a:schemeClr>
                    </a:solidFill>
                  </a:tcPr>
                </a:tc>
                <a:extLst>
                  <a:ext uri="{0D108BD9-81ED-4DB2-BD59-A6C34878D82A}">
                    <a16:rowId xmlns:a16="http://schemas.microsoft.com/office/drawing/2014/main" val="713360395"/>
                  </a:ext>
                </a:extLst>
              </a:tr>
              <a:tr h="355445">
                <a:tc>
                  <a:txBody>
                    <a:bodyPr/>
                    <a:lstStyle/>
                    <a:p>
                      <a:r>
                        <a:rPr lang="en-GB" sz="1600" b="1"/>
                        <a:t>Standalone AAs</a:t>
                      </a:r>
                    </a:p>
                  </a:txBody>
                  <a:tcPr anchor="ctr">
                    <a:lnL w="12700" cap="flat" cmpd="sng" algn="ctr">
                      <a:solidFill>
                        <a:schemeClr val="tx1"/>
                      </a:solidFill>
                      <a:prstDash val="solid"/>
                      <a:round/>
                      <a:headEnd type="none" w="med" len="med"/>
                      <a:tailEnd type="none" w="med" len="med"/>
                    </a:lnL>
                    <a:lnR>
                      <a:noFill/>
                    </a:lnR>
                    <a:lnT>
                      <a:noFill/>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r>
                        <a:rPr lang="en-GB" sz="1600" b="1" dirty="0"/>
                        <a:t>5</a:t>
                      </a:r>
                    </a:p>
                  </a:txBody>
                  <a:tcPr anchor="ctr">
                    <a:lnL>
                      <a:noFill/>
                    </a:lnL>
                    <a:lnR w="12700" cap="flat" cmpd="sng" algn="ctr">
                      <a:solidFill>
                        <a:schemeClr val="tx1"/>
                      </a:solidFill>
                      <a:prstDash val="solid"/>
                      <a:round/>
                      <a:headEnd type="none" w="med" len="med"/>
                      <a:tailEnd type="none" w="med" len="med"/>
                    </a:lnR>
                    <a:lnT>
                      <a:noFill/>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3874937268"/>
                  </a:ext>
                </a:extLst>
              </a:tr>
            </a:tbl>
          </a:graphicData>
        </a:graphic>
      </p:graphicFrame>
      <p:sp>
        <p:nvSpPr>
          <p:cNvPr id="9" name="Text Placeholder 2"/>
          <p:cNvSpPr txBox="1">
            <a:spLocks/>
          </p:cNvSpPr>
          <p:nvPr/>
        </p:nvSpPr>
        <p:spPr>
          <a:xfrm>
            <a:off x="689547" y="1400212"/>
            <a:ext cx="8229601" cy="5005807"/>
          </a:xfrm>
          <a:prstGeom prst="rect">
            <a:avLst/>
          </a:prstGeom>
        </p:spPr>
        <p:txBody>
          <a:bodyPr vert="horz" lIns="91425" tIns="91425" rIns="91425" bIns="91425" rtlCol="0" anchor="t" anchorCtr="0">
            <a:noAutofit/>
          </a:bodyPr>
          <a:lstStyle>
            <a:lvl1pPr marL="171450" indent="-171450" algn="l" defTabSz="685800" rtl="0" eaLnBrk="1" latinLnBrk="0" hangingPunct="1">
              <a:lnSpc>
                <a:spcPct val="90000"/>
              </a:lnSpc>
              <a:spcBef>
                <a:spcPts val="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0"/>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0"/>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0"/>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0"/>
              </a:spcBef>
              <a:buFont typeface="Arial" panose="020B0604020202020204" pitchFamily="34" charset="0"/>
              <a:buChar char="•"/>
              <a:defRPr sz="1350" kern="1200">
                <a:solidFill>
                  <a:schemeClr val="tx1"/>
                </a:solidFill>
                <a:latin typeface="+mn-lt"/>
                <a:ea typeface="+mn-ea"/>
                <a:cs typeface="+mn-cs"/>
              </a:defRPr>
            </a:lvl9pPr>
          </a:lstStyle>
          <a:p>
            <a:pPr marL="15875" lvl="1" indent="0">
              <a:lnSpc>
                <a:spcPct val="110000"/>
              </a:lnSpc>
              <a:buNone/>
            </a:pPr>
            <a:r>
              <a:rPr lang="en-US" sz="2600" b="1" dirty="0" smtClean="0"/>
              <a:t>49 members – many different models?</a:t>
            </a:r>
          </a:p>
          <a:p>
            <a:pPr marL="473075" lvl="1" indent="-457200">
              <a:lnSpc>
                <a:spcPct val="110000"/>
              </a:lnSpc>
            </a:pPr>
            <a:r>
              <a:rPr lang="en-US" sz="2400" i="1" dirty="0" smtClean="0"/>
              <a:t>architecture (hub-and-spoke vs mesh)</a:t>
            </a:r>
          </a:p>
          <a:p>
            <a:pPr marL="473075" lvl="1" indent="-457200">
              <a:lnSpc>
                <a:spcPct val="110000"/>
              </a:lnSpc>
            </a:pPr>
            <a:r>
              <a:rPr lang="en-US" sz="2400" i="1" dirty="0" smtClean="0"/>
              <a:t>baseline policies present or absent</a:t>
            </a:r>
          </a:p>
          <a:p>
            <a:pPr marL="473075" lvl="1" indent="-457200">
              <a:lnSpc>
                <a:spcPct val="110000"/>
              </a:lnSpc>
            </a:pPr>
            <a:r>
              <a:rPr lang="en-US" sz="2400" i="1" dirty="0" smtClean="0"/>
              <a:t>non-reassigned id and attributes: </a:t>
            </a:r>
            <a:br>
              <a:rPr lang="en-US" sz="2400" i="1" dirty="0" smtClean="0"/>
            </a:br>
            <a:r>
              <a:rPr lang="en-US" sz="2400" i="1" dirty="0" smtClean="0"/>
              <a:t>‘by default’, </a:t>
            </a:r>
            <a:r>
              <a:rPr lang="en-US" sz="2400" i="1" dirty="0" smtClean="0"/>
              <a:t>optional, </a:t>
            </a:r>
            <a:r>
              <a:rPr lang="en-US" sz="2400" i="1" dirty="0" smtClean="0"/>
              <a:t>or sometimes </a:t>
            </a:r>
            <a:r>
              <a:rPr lang="en-US" sz="2400" i="1" dirty="0" smtClean="0"/>
              <a:t>discouraged(!)</a:t>
            </a:r>
          </a:p>
          <a:p>
            <a:pPr marL="473075" lvl="1" indent="-457200">
              <a:lnSpc>
                <a:spcPct val="110000"/>
              </a:lnSpc>
            </a:pPr>
            <a:r>
              <a:rPr lang="en-US" sz="2400" i="1" dirty="0" smtClean="0"/>
              <a:t>tagging of entities and </a:t>
            </a:r>
            <a:r>
              <a:rPr lang="en-US" sz="2400" i="1" dirty="0" err="1" smtClean="0"/>
              <a:t>IdPs</a:t>
            </a:r>
            <a:r>
              <a:rPr lang="en-US" sz="2400" i="1" dirty="0" smtClean="0"/>
              <a:t> (‘categories’): </a:t>
            </a:r>
            <a:br>
              <a:rPr lang="en-US" sz="2400" i="1" dirty="0" smtClean="0"/>
            </a:br>
            <a:r>
              <a:rPr lang="en-US" sz="2400" i="1" dirty="0" smtClean="0"/>
              <a:t>open, limited, or needs </a:t>
            </a:r>
            <a:r>
              <a:rPr lang="en-US" sz="2400" i="1" dirty="0" smtClean="0"/>
              <a:t>implementation repeatedly</a:t>
            </a:r>
            <a:endParaRPr lang="en-US" sz="2400" i="1" dirty="0" smtClean="0"/>
          </a:p>
          <a:p>
            <a:pPr marL="473075" lvl="1" indent="-457200">
              <a:lnSpc>
                <a:spcPct val="110000"/>
              </a:lnSpc>
            </a:pPr>
            <a:r>
              <a:rPr lang="en-US" sz="2400" i="1" dirty="0" smtClean="0"/>
              <a:t>constituency: including or excluding </a:t>
            </a:r>
            <a:r>
              <a:rPr lang="en-US" sz="2400" i="1" dirty="0" smtClean="0"/>
              <a:t>e.g. private </a:t>
            </a:r>
            <a:r>
              <a:rPr lang="en-US" sz="2400" i="1" dirty="0" smtClean="0"/>
              <a:t>R&amp;D</a:t>
            </a:r>
          </a:p>
          <a:p>
            <a:pPr marL="473075" lvl="1" indent="-457200">
              <a:lnSpc>
                <a:spcPct val="110000"/>
              </a:lnSpc>
            </a:pPr>
            <a:r>
              <a:rPr lang="en-US" sz="2400" i="1" dirty="0" smtClean="0"/>
              <a:t>paid option or part of </a:t>
            </a:r>
            <a:r>
              <a:rPr lang="en-US" sz="2400" i="1" cap="small" dirty="0" err="1" smtClean="0"/>
              <a:t>nren</a:t>
            </a:r>
            <a:r>
              <a:rPr lang="en-US" sz="2400" i="1" cap="small" dirty="0" smtClean="0"/>
              <a:t> </a:t>
            </a:r>
            <a:r>
              <a:rPr lang="en-US" sz="2400" i="1" dirty="0" smtClean="0"/>
              <a:t>base services </a:t>
            </a:r>
            <a:r>
              <a:rPr lang="en-US" sz="2400" i="1" dirty="0" smtClean="0"/>
              <a:t>package</a:t>
            </a:r>
          </a:p>
          <a:p>
            <a:pPr marL="473075" lvl="1" indent="-457200">
              <a:lnSpc>
                <a:spcPct val="110000"/>
              </a:lnSpc>
            </a:pPr>
            <a:r>
              <a:rPr lang="en-US" sz="2400" i="1" dirty="0" smtClean="0"/>
              <a:t>support available for </a:t>
            </a:r>
            <a:r>
              <a:rPr lang="en-US" sz="2400" i="1" dirty="0" err="1" smtClean="0"/>
              <a:t>organisational</a:t>
            </a:r>
            <a:r>
              <a:rPr lang="en-US" sz="2400" i="1" dirty="0" smtClean="0"/>
              <a:t> </a:t>
            </a:r>
            <a:r>
              <a:rPr lang="en-US" sz="2400" i="1" dirty="0" err="1" smtClean="0"/>
              <a:t>IdP</a:t>
            </a:r>
            <a:r>
              <a:rPr lang="en-US" sz="2400" i="1" dirty="0" smtClean="0"/>
              <a:t> software (e.g. </a:t>
            </a:r>
            <a:r>
              <a:rPr lang="en-US" sz="2400" i="1" dirty="0" smtClean="0"/>
              <a:t>ADFS)</a:t>
            </a:r>
            <a:endParaRPr lang="en-US" sz="2400" i="1" dirty="0" smtClean="0"/>
          </a:p>
          <a:p>
            <a:pPr marL="15875" lvl="1" indent="0">
              <a:lnSpc>
                <a:spcPct val="110000"/>
              </a:lnSpc>
              <a:buNone/>
            </a:pPr>
            <a:endParaRPr lang="en-US" sz="600" dirty="0" smtClean="0"/>
          </a:p>
          <a:p>
            <a:pPr marL="15875" lvl="1" indent="0">
              <a:lnSpc>
                <a:spcPct val="110000"/>
              </a:lnSpc>
              <a:buNone/>
            </a:pPr>
            <a:r>
              <a:rPr lang="en-US" sz="2600" dirty="0" smtClean="0"/>
              <a:t>and then there is social ID for (citizen) science, </a:t>
            </a:r>
            <a:r>
              <a:rPr lang="en-US" sz="2600" dirty="0" err="1" smtClean="0"/>
              <a:t>eGov</a:t>
            </a:r>
            <a:r>
              <a:rPr lang="en-US" sz="2600" dirty="0" smtClean="0"/>
              <a:t> IDs </a:t>
            </a:r>
            <a:r>
              <a:rPr lang="en-US" sz="2600" i="1" dirty="0" smtClean="0"/>
              <a:t>&amp;c</a:t>
            </a:r>
          </a:p>
        </p:txBody>
      </p:sp>
      <p:sp>
        <p:nvSpPr>
          <p:cNvPr id="7" name="TextBox 6"/>
          <p:cNvSpPr txBox="1"/>
          <p:nvPr/>
        </p:nvSpPr>
        <p:spPr>
          <a:xfrm>
            <a:off x="1926236" y="6527003"/>
            <a:ext cx="3726598" cy="307777"/>
          </a:xfrm>
          <a:prstGeom prst="rect">
            <a:avLst/>
          </a:prstGeom>
          <a:noFill/>
        </p:spPr>
        <p:txBody>
          <a:bodyPr wrap="none" rtlCol="0">
            <a:spAutoFit/>
          </a:bodyPr>
          <a:lstStyle/>
          <a:p>
            <a:r>
              <a:rPr lang="en-US" sz="1400" i="1" dirty="0" smtClean="0"/>
              <a:t>data: technical.edugain.org as of 11 March 2018</a:t>
            </a:r>
            <a:endParaRPr lang="en-GB" sz="1400" i="1" dirty="0"/>
          </a:p>
        </p:txBody>
      </p:sp>
    </p:spTree>
    <p:extLst>
      <p:ext uri="{BB962C8B-B14F-4D97-AF65-F5344CB8AC3E}">
        <p14:creationId xmlns:p14="http://schemas.microsoft.com/office/powerpoint/2010/main" val="1538237607"/>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the benefit of Research </a:t>
            </a:r>
            <a:r>
              <a:rPr lang="en-US" dirty="0" err="1" smtClean="0"/>
              <a:t>Infras</a:t>
            </a:r>
            <a:r>
              <a:rPr lang="en-US" dirty="0" smtClean="0"/>
              <a:t> …</a:t>
            </a:r>
            <a:endParaRPr lang="en-GB" dirty="0"/>
          </a:p>
        </p:txBody>
      </p:sp>
      <p:sp>
        <p:nvSpPr>
          <p:cNvPr id="3" name="Content Placeholder 2"/>
          <p:cNvSpPr>
            <a:spLocks noGrp="1"/>
          </p:cNvSpPr>
          <p:nvPr>
            <p:ph idx="1"/>
          </p:nvPr>
        </p:nvSpPr>
        <p:spPr/>
        <p:txBody>
          <a:bodyPr/>
          <a:lstStyle/>
          <a:p>
            <a:r>
              <a:rPr lang="en-US" dirty="0" smtClean="0"/>
              <a:t>IGTF membership process and </a:t>
            </a:r>
            <a:r>
              <a:rPr lang="en-US" i="1" dirty="0" err="1" smtClean="0"/>
              <a:t>Snctfi</a:t>
            </a:r>
            <a:r>
              <a:rPr lang="en-US" dirty="0" smtClean="0"/>
              <a:t> jointly give you the trust of Infra SPs (RPs)</a:t>
            </a:r>
          </a:p>
          <a:p>
            <a:endParaRPr lang="en-US" dirty="0" smtClean="0"/>
          </a:p>
          <a:p>
            <a:r>
              <a:rPr lang="en-US" dirty="0" smtClean="0"/>
              <a:t>use peer-reviewed (self-)assessment as foundation of the ‘scientific process’ of trust</a:t>
            </a:r>
          </a:p>
          <a:p>
            <a:endParaRPr lang="en-US" dirty="0"/>
          </a:p>
          <a:p>
            <a:r>
              <a:rPr lang="en-US" dirty="0" smtClean="0"/>
              <a:t>technical details on how the IGTF </a:t>
            </a:r>
            <a:r>
              <a:rPr lang="en-US" dirty="0" err="1" smtClean="0"/>
              <a:t>FedOp</a:t>
            </a:r>
            <a:r>
              <a:rPr lang="en-US" dirty="0" smtClean="0"/>
              <a:t> will sign and distribute meta-data statements – subject to discussion at TIIME, AARC, and IGTF meetings</a:t>
            </a:r>
          </a:p>
          <a:p>
            <a:endParaRPr lang="en-US" dirty="0" smtClean="0"/>
          </a:p>
          <a:p>
            <a:r>
              <a:rPr lang="en-US" dirty="0" smtClean="0"/>
              <a:t>new </a:t>
            </a:r>
            <a:r>
              <a:rPr lang="en-US" dirty="0"/>
              <a:t>communities and (proxy) operators can join </a:t>
            </a:r>
            <a:r>
              <a:rPr lang="en-US" dirty="0" smtClean="0"/>
              <a:t>IGTF any </a:t>
            </a:r>
            <a:r>
              <a:rPr lang="en-US" dirty="0"/>
              <a:t>time</a:t>
            </a:r>
          </a:p>
          <a:p>
            <a:pPr lvl="1"/>
            <a:r>
              <a:rPr lang="en-US" dirty="0"/>
              <a:t>there is no fee or something like that</a:t>
            </a:r>
          </a:p>
          <a:p>
            <a:pPr lvl="1"/>
            <a:r>
              <a:rPr lang="en-US" dirty="0"/>
              <a:t>but we request participation in the peer-review and assessment process …</a:t>
            </a:r>
          </a:p>
          <a:p>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3B6595-A0E6-4479-9F1A-B2AF647B6687}" type="datetime4">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 March 2018</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t>Interoperable Global Trust Federation 2005 - 2018</a:t>
            </a:r>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5520065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sharing</a:t>
            </a:r>
            <a:endParaRPr lang="en-GB" dirty="0"/>
          </a:p>
        </p:txBody>
      </p:sp>
      <p:sp>
        <p:nvSpPr>
          <p:cNvPr id="5" name="Content Placeholder 4"/>
          <p:cNvSpPr>
            <a:spLocks noGrp="1"/>
          </p:cNvSpPr>
          <p:nvPr>
            <p:ph idx="1"/>
          </p:nvPr>
        </p:nvSpPr>
        <p:spPr/>
        <p:txBody>
          <a:bodyPr>
            <a:normAutofit/>
          </a:bodyPr>
          <a:lstStyle/>
          <a:p>
            <a:pPr marL="0" indent="0">
              <a:buNone/>
            </a:pPr>
            <a:r>
              <a:rPr lang="en-GB" sz="2800" dirty="0"/>
              <a:t>Keeping in touch</a:t>
            </a:r>
          </a:p>
          <a:p>
            <a:r>
              <a:rPr lang="en-GB" sz="2800" dirty="0"/>
              <a:t>http://wiki.eugridpma.org/Main/OIDCFed</a:t>
            </a:r>
          </a:p>
          <a:p>
            <a:r>
              <a:rPr lang="en-GB" sz="2800" dirty="0"/>
              <a:t>oidcfed@igtf.net</a:t>
            </a:r>
            <a:br>
              <a:rPr lang="en-GB" sz="2800" dirty="0"/>
            </a:br>
            <a:r>
              <a:rPr lang="en-GB" sz="2800" dirty="0"/>
              <a:t>(https://igtf.net/mailman/oidcfed)</a:t>
            </a:r>
          </a:p>
          <a:p>
            <a:endParaRPr lang="en-GB" sz="2800" dirty="0"/>
          </a:p>
          <a:p>
            <a:pPr marL="0" indent="0">
              <a:buNone/>
            </a:pPr>
            <a:r>
              <a:rPr lang="en-GB" sz="2800" dirty="0" smtClean="0"/>
              <a:t>but don’t forget everyone else!</a:t>
            </a:r>
            <a:endParaRPr lang="en-GB" sz="2800" dirty="0"/>
          </a:p>
          <a:p>
            <a:r>
              <a:rPr lang="en-US" sz="2800" dirty="0" smtClean="0"/>
              <a:t>REFEDS, GEANT</a:t>
            </a:r>
            <a:endParaRPr lang="en-GB" sz="2800" dirty="0"/>
          </a:p>
          <a:p>
            <a:r>
              <a:rPr lang="en-GB" sz="2800" dirty="0"/>
              <a:t>TIIME, TNC, </a:t>
            </a:r>
            <a:r>
              <a:rPr lang="en-GB" sz="2800" dirty="0" err="1"/>
              <a:t>TechEx</a:t>
            </a:r>
            <a:r>
              <a:rPr lang="en-GB" sz="2800" dirty="0"/>
              <a:t>, …</a:t>
            </a:r>
          </a:p>
          <a:p>
            <a:endParaRPr lang="en-GB" sz="2800" dirty="0"/>
          </a:p>
        </p:txBody>
      </p:sp>
      <p:sp>
        <p:nvSpPr>
          <p:cNvPr id="3" name="Slide Number Placeholder 2"/>
          <p:cNvSpPr>
            <a:spLocks noGrp="1"/>
          </p:cNvSpPr>
          <p:nvPr>
            <p:ph type="sldNum" sz="quarter" idx="4294967295"/>
          </p:nvPr>
        </p:nvSpPr>
        <p:spPr>
          <a:xfrm>
            <a:off x="11218863" y="6356350"/>
            <a:ext cx="973137"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CB4B4D-7CA3-9044-876B-883B54F8677D}"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GB" sz="1200" b="0" i="0" u="none" strike="noStrike" kern="1200" cap="none" spc="0" normalizeH="0" baseline="0" noProof="0" dirty="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464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1"/>
          </p:nvPr>
        </p:nvSpPr>
        <p:spPr/>
        <p:txBody>
          <a:bodyPr/>
          <a:lstStyle/>
          <a:p>
            <a:r>
              <a:rPr lang="en-GB" dirty="0" smtClean="0"/>
              <a:t>davidg@nikhef.nl</a:t>
            </a:r>
            <a:endParaRPr lang="en-GB" dirty="0"/>
          </a:p>
          <a:p>
            <a:endParaRPr lang="en-GB" dirty="0"/>
          </a:p>
        </p:txBody>
      </p:sp>
      <p:sp>
        <p:nvSpPr>
          <p:cNvPr id="3" name="Rectangle 2"/>
          <p:cNvSpPr/>
          <p:nvPr/>
        </p:nvSpPr>
        <p:spPr>
          <a:xfrm>
            <a:off x="158617" y="166093"/>
            <a:ext cx="6571861" cy="369332"/>
          </a:xfrm>
          <a:prstGeom prst="rect">
            <a:avLst/>
          </a:prstGeom>
        </p:spPr>
        <p:txBody>
          <a:bodyPr wrap="square">
            <a:spAutoFit/>
          </a:bodyPr>
          <a:lstStyle/>
          <a:p>
            <a:r>
              <a:rPr lang="en-US" dirty="0">
                <a:solidFill>
                  <a:schemeClr val="bg1">
                    <a:lumMod val="85000"/>
                  </a:schemeClr>
                </a:solidFill>
              </a:rPr>
              <a:t>https://</a:t>
            </a:r>
            <a:r>
              <a:rPr lang="en-US" dirty="0" smtClean="0">
                <a:solidFill>
                  <a:schemeClr val="bg1">
                    <a:lumMod val="85000"/>
                  </a:schemeClr>
                </a:solidFill>
              </a:rPr>
              <a:t>aarc-project.eu/policies/</a:t>
            </a:r>
            <a:endParaRPr lang="en-US" dirty="0">
              <a:solidFill>
                <a:schemeClr val="bg1">
                  <a:lumMod val="85000"/>
                </a:schemeClr>
              </a:solidFill>
            </a:endParaRPr>
          </a:p>
        </p:txBody>
      </p:sp>
      <p:sp>
        <p:nvSpPr>
          <p:cNvPr id="4" name="TextBox 3"/>
          <p:cNvSpPr txBox="1"/>
          <p:nvPr/>
        </p:nvSpPr>
        <p:spPr>
          <a:xfrm>
            <a:off x="236061" y="759501"/>
            <a:ext cx="4935546" cy="1129260"/>
          </a:xfrm>
          <a:prstGeom prst="rect">
            <a:avLst/>
          </a:prstGeom>
          <a:noFill/>
        </p:spPr>
        <p:txBody>
          <a:bodyPr wrap="square" lIns="0" rIns="0" rtlCol="0">
            <a:spAutoFit/>
          </a:bodyPr>
          <a:lstStyle/>
          <a:p>
            <a:r>
              <a:rPr lang="en-GB" sz="1100" i="1" dirty="0" smtClean="0">
                <a:solidFill>
                  <a:schemeClr val="bg1">
                    <a:lumMod val="85000"/>
                  </a:schemeClr>
                </a:solidFill>
              </a:rPr>
              <a:t>components of this work have been co-supported by:</a:t>
            </a:r>
            <a:br>
              <a:rPr lang="en-GB" sz="1100" i="1" dirty="0" smtClean="0">
                <a:solidFill>
                  <a:schemeClr val="bg1">
                    <a:lumMod val="85000"/>
                  </a:schemeClr>
                </a:solidFill>
              </a:rPr>
            </a:br>
            <a:r>
              <a:rPr lang="en-GB" sz="1100" i="1" dirty="0" smtClean="0">
                <a:solidFill>
                  <a:schemeClr val="bg1">
                    <a:lumMod val="85000"/>
                  </a:schemeClr>
                </a:solidFill>
              </a:rPr>
              <a:t>the </a:t>
            </a:r>
            <a:r>
              <a:rPr lang="en-GB" sz="1100" i="1" dirty="0">
                <a:solidFill>
                  <a:schemeClr val="bg1">
                    <a:lumMod val="85000"/>
                  </a:schemeClr>
                </a:solidFill>
              </a:rPr>
              <a:t>Dutch National e-Infrastructure coordinated </a:t>
            </a:r>
            <a:r>
              <a:rPr lang="en-GB" sz="1100" i="1" dirty="0" smtClean="0">
                <a:solidFill>
                  <a:schemeClr val="bg1">
                    <a:lumMod val="85000"/>
                  </a:schemeClr>
                </a:solidFill>
              </a:rPr>
              <a:t>by SURF</a:t>
            </a:r>
            <a:r>
              <a:rPr lang="en-GB" sz="1100" i="1" dirty="0">
                <a:solidFill>
                  <a:schemeClr val="bg1">
                    <a:lumMod val="85000"/>
                  </a:schemeClr>
                </a:solidFill>
              </a:rPr>
              <a:t>, </a:t>
            </a:r>
            <a:endParaRPr lang="en-GB" sz="1100" i="1" dirty="0" smtClean="0">
              <a:solidFill>
                <a:schemeClr val="bg1">
                  <a:lumMod val="85000"/>
                </a:schemeClr>
              </a:solidFill>
            </a:endParaRPr>
          </a:p>
          <a:p>
            <a:r>
              <a:rPr lang="en-GB" sz="1100" i="1" dirty="0">
                <a:solidFill>
                  <a:schemeClr val="bg1">
                    <a:lumMod val="85000"/>
                  </a:schemeClr>
                </a:solidFill>
              </a:rPr>
              <a:t>EOSC-HUB </a:t>
            </a:r>
            <a:r>
              <a:rPr lang="en-GB" sz="1100" i="1" dirty="0" smtClean="0">
                <a:solidFill>
                  <a:schemeClr val="bg1">
                    <a:lumMod val="85000"/>
                  </a:schemeClr>
                </a:solidFill>
              </a:rPr>
              <a:t>– EOSC-hub </a:t>
            </a:r>
            <a:r>
              <a:rPr lang="en-GB" sz="1100" i="1" dirty="0">
                <a:solidFill>
                  <a:schemeClr val="bg1">
                    <a:lumMod val="85000"/>
                  </a:schemeClr>
                </a:solidFill>
              </a:rPr>
              <a:t>receives funding from the European Union’s Horizon 2020 research and innovation programme under grant agreement No 777536</a:t>
            </a:r>
            <a:endParaRPr lang="en-GB" sz="1100" i="1" dirty="0" smtClean="0">
              <a:solidFill>
                <a:schemeClr val="bg1">
                  <a:lumMod val="85000"/>
                </a:schemeClr>
              </a:solidFill>
            </a:endParaRPr>
          </a:p>
          <a:p>
            <a:r>
              <a:rPr lang="en-GB" sz="1100" i="1" dirty="0" smtClean="0">
                <a:solidFill>
                  <a:schemeClr val="bg1">
                    <a:lumMod val="85000"/>
                  </a:schemeClr>
                </a:solidFill>
              </a:rPr>
              <a:t>AARC (2) – which has </a:t>
            </a:r>
            <a:r>
              <a:rPr lang="en-GB" sz="1100" i="1" dirty="0">
                <a:solidFill>
                  <a:schemeClr val="bg1">
                    <a:lumMod val="85000"/>
                  </a:schemeClr>
                </a:solidFill>
              </a:rPr>
              <a:t>received funding from the European Union’s Horizon 2020 research and innovation programme under Grant Agreement No. 730941 (AARC2)</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6061" y="6148137"/>
            <a:ext cx="1286957" cy="4996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061" y="5241080"/>
            <a:ext cx="1286957" cy="655933"/>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8616" y="4149742"/>
            <a:ext cx="1364401" cy="965776"/>
          </a:xfrm>
          <a:prstGeom prst="rect">
            <a:avLst/>
          </a:prstGeom>
          <a:effectLst>
            <a:glow rad="228600">
              <a:schemeClr val="accent1">
                <a:satMod val="175000"/>
                <a:alpha val="40000"/>
              </a:schemeClr>
            </a:glow>
          </a:effectLst>
        </p:spPr>
      </p:pic>
      <p:grpSp>
        <p:nvGrpSpPr>
          <p:cNvPr id="14" name="Group 13"/>
          <p:cNvGrpSpPr/>
          <p:nvPr/>
        </p:nvGrpSpPr>
        <p:grpSpPr>
          <a:xfrm>
            <a:off x="9661358" y="6340642"/>
            <a:ext cx="2430379" cy="430887"/>
            <a:chOff x="7182853" y="1672389"/>
            <a:chExt cx="2430379" cy="430887"/>
          </a:xfrm>
        </p:grpSpPr>
        <p:sp>
          <p:nvSpPr>
            <p:cNvPr id="13" name="TextBox 12"/>
            <p:cNvSpPr txBox="1"/>
            <p:nvPr/>
          </p:nvSpPr>
          <p:spPr>
            <a:xfrm>
              <a:off x="7182853" y="1672389"/>
              <a:ext cx="2430379" cy="430887"/>
            </a:xfrm>
            <a:prstGeom prst="rect">
              <a:avLst/>
            </a:prstGeom>
            <a:solidFill>
              <a:schemeClr val="bg1"/>
            </a:solidFill>
            <a:ln>
              <a:solidFill>
                <a:srgbClr val="ED7D31"/>
              </a:solidFill>
            </a:ln>
          </p:spPr>
          <p:txBody>
            <a:bodyPr wrap="square" rtlCol="0">
              <a:spAutoFit/>
            </a:bodyPr>
            <a:lstStyle/>
            <a:p>
              <a:r>
                <a:rPr lang="en-US" sz="1100" dirty="0" smtClean="0">
                  <a:solidFill>
                    <a:srgbClr val="0C3959"/>
                  </a:solidFill>
                </a:rPr>
                <a:t>for slides not otherwise </a:t>
              </a:r>
              <a:br>
                <a:rPr lang="en-US" sz="1100" dirty="0" smtClean="0">
                  <a:solidFill>
                    <a:srgbClr val="0C3959"/>
                  </a:solidFill>
                </a:rPr>
              </a:br>
              <a:r>
                <a:rPr lang="en-US" sz="1100" dirty="0" smtClean="0">
                  <a:solidFill>
                    <a:srgbClr val="0C3959"/>
                  </a:solidFill>
                </a:rPr>
                <a:t>credited to third parties</a:t>
              </a:r>
              <a:endParaRPr lang="en-GB" sz="1100" dirty="0">
                <a:solidFill>
                  <a:srgbClr val="0C3959"/>
                </a:solidFill>
              </a:endParaRPr>
            </a:p>
          </p:txBody>
        </p:sp>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02842" y="1741123"/>
              <a:ext cx="838200" cy="295275"/>
            </a:xfrm>
            <a:prstGeom prst="rect">
              <a:avLst/>
            </a:prstGeom>
          </p:spPr>
        </p:pic>
      </p:grpSp>
    </p:spTree>
    <p:extLst>
      <p:ext uri="{BB962C8B-B14F-4D97-AF65-F5344CB8AC3E}">
        <p14:creationId xmlns:p14="http://schemas.microsoft.com/office/powerpoint/2010/main" val="2157986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Content Placeholder 4"/>
          <p:cNvPicPr>
            <a:picLocks noChangeAspect="1"/>
          </p:cNvPicPr>
          <p:nvPr/>
        </p:nvPicPr>
        <p:blipFill rotWithShape="1">
          <a:blip r:embed="rId2"/>
          <a:srcRect t="2" r="5172" b="38914"/>
          <a:stretch/>
        </p:blipFill>
        <p:spPr>
          <a:xfrm>
            <a:off x="7069832" y="3400414"/>
            <a:ext cx="4875541" cy="2197427"/>
          </a:xfrm>
          <a:prstGeom prst="rect">
            <a:avLst/>
          </a:prstGeom>
        </p:spPr>
      </p:pic>
      <p:sp>
        <p:nvSpPr>
          <p:cNvPr id="2" name="Content Placeholder 1"/>
          <p:cNvSpPr>
            <a:spLocks noGrp="1"/>
          </p:cNvSpPr>
          <p:nvPr>
            <p:ph idx="1"/>
          </p:nvPr>
        </p:nvSpPr>
        <p:spPr>
          <a:xfrm>
            <a:off x="444502" y="1439333"/>
            <a:ext cx="10909300" cy="4966686"/>
          </a:xfrm>
        </p:spPr>
        <p:txBody>
          <a:bodyPr>
            <a:normAutofit/>
          </a:bodyPr>
          <a:lstStyle/>
          <a:p>
            <a:pPr marL="0" indent="0">
              <a:buNone/>
            </a:pPr>
            <a:r>
              <a:rPr lang="en-US" dirty="0" smtClean="0"/>
              <a:t>To </a:t>
            </a:r>
            <a:r>
              <a:rPr lang="en-US" dirty="0" err="1" smtClean="0"/>
              <a:t>harmonise</a:t>
            </a:r>
            <a:r>
              <a:rPr lang="en-US" dirty="0" smtClean="0"/>
              <a:t> incoming attributes, the proxy will need </a:t>
            </a:r>
            <a:r>
              <a:rPr lang="en-US" i="1" dirty="0" smtClean="0"/>
              <a:t>state</a:t>
            </a:r>
            <a:endParaRPr lang="en-US" u="sng" dirty="0" smtClean="0"/>
          </a:p>
          <a:p>
            <a:pPr marL="0" indent="0">
              <a:buNone/>
            </a:pPr>
            <a:r>
              <a:rPr lang="en-US" u="sng" dirty="0" smtClean="0"/>
              <a:t>Long term state</a:t>
            </a:r>
          </a:p>
          <a:p>
            <a:r>
              <a:rPr lang="en-US" dirty="0" smtClean="0"/>
              <a:t>assignment of infrastructure-specific unique identifier </a:t>
            </a:r>
            <a:r>
              <a:rPr lang="en-US" dirty="0" smtClean="0"/>
              <a:t/>
            </a:r>
            <a:br>
              <a:rPr lang="en-US" dirty="0" smtClean="0"/>
            </a:br>
            <a:r>
              <a:rPr lang="en-US" i="1" dirty="0" smtClean="0"/>
              <a:t>current </a:t>
            </a:r>
            <a:r>
              <a:rPr lang="en-US" i="1" dirty="0" smtClean="0"/>
              <a:t>recommendation: </a:t>
            </a:r>
            <a:r>
              <a:rPr lang="en-US" i="1" dirty="0" err="1" smtClean="0"/>
              <a:t>eduPersonUniqueID</a:t>
            </a:r>
            <a:r>
              <a:rPr lang="en-US" i="1" dirty="0" smtClean="0"/>
              <a:t> </a:t>
            </a:r>
            <a:r>
              <a:rPr lang="en-US" dirty="0" smtClean="0"/>
              <a:t>or </a:t>
            </a:r>
            <a:r>
              <a:rPr lang="en-US" i="1" dirty="0" smtClean="0"/>
              <a:t>sub</a:t>
            </a:r>
            <a:r>
              <a:rPr lang="en-US" dirty="0" smtClean="0"/>
              <a:t> (type: public)</a:t>
            </a:r>
          </a:p>
          <a:p>
            <a:r>
              <a:rPr lang="en-US" dirty="0" smtClean="0"/>
              <a:t>heuristics to determine </a:t>
            </a:r>
            <a:r>
              <a:rPr lang="en-US" dirty="0" smtClean="0"/>
              <a:t>‘unexpected’ </a:t>
            </a:r>
            <a:r>
              <a:rPr lang="en-US" dirty="0" smtClean="0"/>
              <a:t>changes in source </a:t>
            </a:r>
            <a:r>
              <a:rPr lang="en-US" dirty="0" err="1" smtClean="0"/>
              <a:t>IdPs</a:t>
            </a:r>
            <a:r>
              <a:rPr lang="en-US" dirty="0"/>
              <a:t> </a:t>
            </a:r>
            <a:r>
              <a:rPr lang="en-US" dirty="0" smtClean="0"/>
              <a:t/>
            </a:r>
            <a:br>
              <a:rPr lang="en-US" dirty="0" smtClean="0"/>
            </a:br>
            <a:r>
              <a:rPr lang="en-US" i="1" dirty="0" smtClean="0"/>
              <a:t>even </a:t>
            </a:r>
            <a:r>
              <a:rPr lang="en-US" i="1" dirty="0" smtClean="0"/>
              <a:t>SAML </a:t>
            </a:r>
            <a:r>
              <a:rPr lang="en-US" i="1" dirty="0" err="1" smtClean="0"/>
              <a:t>NameID</a:t>
            </a:r>
            <a:r>
              <a:rPr lang="en-US" i="1" dirty="0" smtClean="0"/>
              <a:t> and </a:t>
            </a:r>
            <a:r>
              <a:rPr lang="en-US" i="1" dirty="0" err="1" smtClean="0"/>
              <a:t>eduPersonTargetedId</a:t>
            </a:r>
            <a:r>
              <a:rPr lang="en-US" i="1" dirty="0" smtClean="0"/>
              <a:t> may be suspect, </a:t>
            </a:r>
            <a:br>
              <a:rPr lang="en-US" i="1" dirty="0" smtClean="0"/>
            </a:br>
            <a:r>
              <a:rPr lang="en-US" i="1" dirty="0" smtClean="0"/>
              <a:t>and </a:t>
            </a:r>
            <a:r>
              <a:rPr lang="en-US" i="1" dirty="0" err="1" smtClean="0"/>
              <a:t>ePPN</a:t>
            </a:r>
            <a:r>
              <a:rPr lang="en-US" i="1" dirty="0" smtClean="0"/>
              <a:t> is not guaranteed </a:t>
            </a:r>
            <a:r>
              <a:rPr lang="en-US" i="1" dirty="0" smtClean="0"/>
              <a:t/>
            </a:r>
            <a:br>
              <a:rPr lang="en-US" i="1" dirty="0" smtClean="0"/>
            </a:br>
            <a:r>
              <a:rPr lang="en-US" i="1" dirty="0" smtClean="0"/>
              <a:t>– </a:t>
            </a:r>
            <a:r>
              <a:rPr lang="en-US" i="1" dirty="0" smtClean="0"/>
              <a:t>see REFEDS R&amp;S spec </a:t>
            </a:r>
            <a:r>
              <a:rPr lang="en-US" b="1" i="1" dirty="0" smtClean="0"/>
              <a:t>and also LIGO </a:t>
            </a:r>
            <a:r>
              <a:rPr lang="en-US" i="1" dirty="0" smtClean="0"/>
              <a:t>for </a:t>
            </a:r>
            <a:r>
              <a:rPr lang="en-US" i="1" dirty="0" smtClean="0"/>
              <a:t>algorithm</a:t>
            </a:r>
            <a:endParaRPr lang="en-US" dirty="0" smtClean="0"/>
          </a:p>
          <a:p>
            <a:r>
              <a:rPr lang="en-US" dirty="0" smtClean="0"/>
              <a:t>account linking</a:t>
            </a:r>
          </a:p>
          <a:p>
            <a:pPr marL="0" indent="0">
              <a:buNone/>
            </a:pPr>
            <a:r>
              <a:rPr lang="en-US" u="sng" dirty="0" smtClean="0"/>
              <a:t>Ephemeral state</a:t>
            </a:r>
          </a:p>
          <a:p>
            <a:r>
              <a:rPr lang="en-US" dirty="0" smtClean="0"/>
              <a:t>SSO caching </a:t>
            </a:r>
          </a:p>
          <a:p>
            <a:r>
              <a:rPr lang="en-US" dirty="0" smtClean="0"/>
              <a:t>optional step-up authentication done for this session</a:t>
            </a:r>
          </a:p>
          <a:p>
            <a:r>
              <a:rPr lang="en-US" dirty="0" smtClean="0"/>
              <a:t>assurance profile based on linked authentications</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8</a:t>
            </a:fld>
            <a:endParaRPr lang="en-GB"/>
          </a:p>
        </p:txBody>
      </p:sp>
      <p:sp>
        <p:nvSpPr>
          <p:cNvPr id="4" name="Title 3"/>
          <p:cNvSpPr>
            <a:spLocks noGrp="1"/>
          </p:cNvSpPr>
          <p:nvPr>
            <p:ph type="title"/>
          </p:nvPr>
        </p:nvSpPr>
        <p:spPr/>
        <p:txBody>
          <a:bodyPr/>
          <a:lstStyle/>
          <a:p>
            <a:r>
              <a:rPr lang="en-US" dirty="0" err="1" smtClean="0"/>
              <a:t>Harmonisation</a:t>
            </a:r>
            <a:r>
              <a:rPr lang="en-US" dirty="0" smtClean="0"/>
              <a:t> at the proxy – the technical bits</a:t>
            </a:r>
            <a:br>
              <a:rPr lang="en-US" dirty="0" smtClean="0"/>
            </a:br>
            <a:r>
              <a:rPr lang="en-US" i="1" dirty="0" smtClean="0"/>
              <a:t>user identity layer and attribute services</a:t>
            </a:r>
            <a:endParaRPr lang="en-GB" dirty="0"/>
          </a:p>
        </p:txBody>
      </p:sp>
      <p:sp>
        <p:nvSpPr>
          <p:cNvPr id="18" name="Rectangle 17"/>
          <p:cNvSpPr/>
          <p:nvPr/>
        </p:nvSpPr>
        <p:spPr>
          <a:xfrm>
            <a:off x="7367665" y="3889321"/>
            <a:ext cx="4382482" cy="752096"/>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Rectangle 18"/>
          <p:cNvSpPr/>
          <p:nvPr/>
        </p:nvSpPr>
        <p:spPr>
          <a:xfrm>
            <a:off x="7367665" y="4641416"/>
            <a:ext cx="2923082" cy="995545"/>
          </a:xfrm>
          <a:prstGeom prst="rect">
            <a:avLst/>
          </a:prstGeom>
          <a:noFill/>
          <a:ln w="7620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TextBox 19"/>
          <p:cNvSpPr txBox="1"/>
          <p:nvPr/>
        </p:nvSpPr>
        <p:spPr>
          <a:xfrm>
            <a:off x="7254972" y="5852022"/>
            <a:ext cx="4787215" cy="369332"/>
          </a:xfrm>
          <a:prstGeom prst="rect">
            <a:avLst/>
          </a:prstGeom>
          <a:noFill/>
          <a:ln>
            <a:solidFill>
              <a:srgbClr val="0C3959"/>
            </a:solidFill>
          </a:ln>
        </p:spPr>
        <p:txBody>
          <a:bodyPr wrap="square" rtlCol="0">
            <a:spAutoFit/>
          </a:bodyPr>
          <a:lstStyle/>
          <a:p>
            <a:pPr algn="ctr"/>
            <a:r>
              <a:rPr lang="en-US" b="1" dirty="0">
                <a:solidFill>
                  <a:srgbClr val="0C3959"/>
                </a:solidFill>
              </a:rPr>
              <a:t>https://aarc-project.eu/guidelines/#architecture</a:t>
            </a:r>
            <a:endParaRPr lang="en-GB" b="1" dirty="0">
              <a:solidFill>
                <a:srgbClr val="0C3959"/>
              </a:solidFill>
            </a:endParaRPr>
          </a:p>
        </p:txBody>
      </p:sp>
    </p:spTree>
    <p:extLst>
      <p:ext uri="{BB962C8B-B14F-4D97-AF65-F5344CB8AC3E}">
        <p14:creationId xmlns:p14="http://schemas.microsoft.com/office/powerpoint/2010/main" val="161756224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5096655" y="1483675"/>
            <a:ext cx="6774307" cy="2105841"/>
          </a:xfrm>
        </p:spPr>
        <p:txBody>
          <a:bodyPr/>
          <a:lstStyle/>
          <a:p>
            <a:pPr marL="0" indent="0">
              <a:buNone/>
            </a:pPr>
            <a:r>
              <a:rPr lang="en-US" b="1" dirty="0" smtClean="0">
                <a:solidFill>
                  <a:srgbClr val="ED7D31"/>
                </a:solidFill>
              </a:rPr>
              <a:t>Baseline capabilities in the </a:t>
            </a:r>
            <a:r>
              <a:rPr lang="en-US" b="1" dirty="0" err="1" smtClean="0">
                <a:solidFill>
                  <a:srgbClr val="ED7D31"/>
                </a:solidFill>
              </a:rPr>
              <a:t>IdPs</a:t>
            </a:r>
            <a:endParaRPr lang="en-US" b="1" dirty="0" smtClean="0">
              <a:solidFill>
                <a:srgbClr val="ED7D31"/>
              </a:solidFill>
            </a:endParaRPr>
          </a:p>
          <a:p>
            <a:r>
              <a:rPr lang="en-US" dirty="0" smtClean="0"/>
              <a:t>Incident response collaboration</a:t>
            </a:r>
          </a:p>
          <a:p>
            <a:r>
              <a:rPr lang="en-US" dirty="0" smtClean="0"/>
              <a:t>Assurance</a:t>
            </a:r>
          </a:p>
          <a:p>
            <a:r>
              <a:rPr lang="en-US" dirty="0" smtClean="0"/>
              <a:t>non-reassignment of an identifier</a:t>
            </a:r>
          </a:p>
          <a:p>
            <a:r>
              <a:rPr lang="en-US" dirty="0" smtClean="0"/>
              <a:t>minimal release of attributes for collaboration</a:t>
            </a:r>
            <a:endParaRPr lang="en-GB" dirty="0"/>
          </a:p>
        </p:txBody>
      </p:sp>
      <p:sp>
        <p:nvSpPr>
          <p:cNvPr id="3" name="Slide Number Placeholder 2"/>
          <p:cNvSpPr>
            <a:spLocks noGrp="1"/>
          </p:cNvSpPr>
          <p:nvPr>
            <p:ph type="sldNum" sz="quarter" idx="12"/>
          </p:nvPr>
        </p:nvSpPr>
        <p:spPr/>
        <p:txBody>
          <a:bodyPr/>
          <a:lstStyle/>
          <a:p>
            <a:fld id="{6F576E6A-F32A-4612-884C-86870357C6B4}" type="slidenum">
              <a:rPr lang="en-GB" smtClean="0"/>
              <a:pPr/>
              <a:t>9</a:t>
            </a:fld>
            <a:endParaRPr lang="en-GB"/>
          </a:p>
        </p:txBody>
      </p:sp>
      <p:sp>
        <p:nvSpPr>
          <p:cNvPr id="4" name="Title 3"/>
          <p:cNvSpPr>
            <a:spLocks noGrp="1"/>
          </p:cNvSpPr>
          <p:nvPr>
            <p:ph type="title"/>
          </p:nvPr>
        </p:nvSpPr>
        <p:spPr/>
        <p:txBody>
          <a:bodyPr/>
          <a:lstStyle/>
          <a:p>
            <a:r>
              <a:rPr lang="en-US" dirty="0" smtClean="0"/>
              <a:t>Bridging more than just protocol and technology</a:t>
            </a:r>
            <a:endParaRPr lang="en-GB"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5809" y="2069769"/>
            <a:ext cx="4051503" cy="3314865"/>
          </a:xfrm>
          <a:prstGeom prst="rect">
            <a:avLst/>
          </a:prstGeom>
          <a:noFill/>
          <a:ln>
            <a:noFill/>
          </a:ln>
          <a:effectLst>
            <a:glow rad="101600">
              <a:srgbClr val="0C3959">
                <a:alpha val="60000"/>
              </a:srgbClr>
            </a:glo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2001520" y="6468349"/>
            <a:ext cx="5319918" cy="307777"/>
          </a:xfrm>
          <a:prstGeom prst="rect">
            <a:avLst/>
          </a:prstGeom>
          <a:noFill/>
        </p:spPr>
        <p:txBody>
          <a:bodyPr wrap="none" rtlCol="0">
            <a:spAutoFit/>
          </a:bodyPr>
          <a:lstStyle/>
          <a:p>
            <a:pPr defTabSz="914377">
              <a:defRPr/>
            </a:pPr>
            <a:r>
              <a:rPr lang="en-US" sz="1400" i="1" dirty="0">
                <a:solidFill>
                  <a:srgbClr val="F57A1E"/>
                </a:solidFill>
                <a:latin typeface="Calibri"/>
              </a:rPr>
              <a:t>Graphics inset: Ann Harding and Lukas </a:t>
            </a:r>
            <a:r>
              <a:rPr lang="en-US" sz="1400" i="1" dirty="0" err="1">
                <a:solidFill>
                  <a:srgbClr val="F57A1E"/>
                </a:solidFill>
                <a:latin typeface="Calibri"/>
              </a:rPr>
              <a:t>Hammerle</a:t>
            </a:r>
            <a:r>
              <a:rPr lang="en-US" sz="1400" i="1" dirty="0">
                <a:solidFill>
                  <a:srgbClr val="F57A1E"/>
                </a:solidFill>
                <a:latin typeface="Calibri"/>
              </a:rPr>
              <a:t>, GEANT and SWITCH</a:t>
            </a:r>
          </a:p>
        </p:txBody>
      </p:sp>
      <p:sp>
        <p:nvSpPr>
          <p:cNvPr id="7" name="TextBox 6"/>
          <p:cNvSpPr txBox="1"/>
          <p:nvPr/>
        </p:nvSpPr>
        <p:spPr>
          <a:xfrm>
            <a:off x="466907" y="5568845"/>
            <a:ext cx="4229306" cy="369332"/>
          </a:xfrm>
          <a:prstGeom prst="rect">
            <a:avLst/>
          </a:prstGeom>
          <a:noFill/>
          <a:ln>
            <a:solidFill>
              <a:srgbClr val="0C3959"/>
            </a:solidFill>
          </a:ln>
        </p:spPr>
        <p:txBody>
          <a:bodyPr wrap="square" rtlCol="0">
            <a:spAutoFit/>
          </a:bodyPr>
          <a:lstStyle/>
          <a:p>
            <a:pPr algn="ctr"/>
            <a:r>
              <a:rPr lang="en-US" b="1" dirty="0" smtClean="0">
                <a:solidFill>
                  <a:srgbClr val="0C3959"/>
                </a:solidFill>
              </a:rPr>
              <a:t>https://aarc-project.eu/guidelines/#policy</a:t>
            </a:r>
            <a:endParaRPr lang="en-GB" b="1" dirty="0">
              <a:solidFill>
                <a:srgbClr val="0C3959"/>
              </a:solidFill>
            </a:endParaRPr>
          </a:p>
        </p:txBody>
      </p:sp>
      <p:sp>
        <p:nvSpPr>
          <p:cNvPr id="8" name="Content Placeholder 1"/>
          <p:cNvSpPr txBox="1">
            <a:spLocks/>
          </p:cNvSpPr>
          <p:nvPr/>
        </p:nvSpPr>
        <p:spPr>
          <a:xfrm>
            <a:off x="5096654" y="4154385"/>
            <a:ext cx="6774307" cy="2105841"/>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200" kern="1200">
                <a:solidFill>
                  <a:srgbClr val="004360"/>
                </a:solidFill>
                <a:latin typeface="+mn-lt"/>
                <a:ea typeface="Verdana" panose="020B0604030504040204" pitchFamily="34" charset="0"/>
                <a:cs typeface="Verdana" panose="020B060403050404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rgbClr val="004361"/>
                </a:solidFill>
                <a:latin typeface="+mn-lt"/>
                <a:ea typeface="Verdana" panose="020B0604030504040204" pitchFamily="34" charset="0"/>
                <a:cs typeface="Verdana" panose="020B060403050404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800" kern="1200">
                <a:solidFill>
                  <a:srgbClr val="003F5E"/>
                </a:solidFill>
                <a:latin typeface="+mn-lt"/>
                <a:ea typeface="Verdana" panose="020B0604030504040204" pitchFamily="34" charset="0"/>
                <a:cs typeface="Verdana" panose="020B060403050404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800" kern="1200">
                <a:solidFill>
                  <a:srgbClr val="004360"/>
                </a:solidFill>
                <a:latin typeface="+mn-lt"/>
                <a:ea typeface="Verdana" panose="020B0604030504040204" pitchFamily="34" charset="0"/>
                <a:cs typeface="Verdana" panose="020B060403050404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Font typeface="Arial" panose="020B0604020202020204" pitchFamily="34" charset="0"/>
              <a:buNone/>
            </a:pPr>
            <a:r>
              <a:rPr lang="en-US" b="1" dirty="0" smtClean="0">
                <a:solidFill>
                  <a:srgbClr val="ED7D31"/>
                </a:solidFill>
              </a:rPr>
              <a:t>Baseline capabilities in the Infrastructure</a:t>
            </a:r>
          </a:p>
          <a:p>
            <a:r>
              <a:rPr lang="en-US" dirty="0" smtClean="0"/>
              <a:t>Protection of Personal Data (“PII</a:t>
            </a:r>
            <a:r>
              <a:rPr lang="en-US" dirty="0" smtClean="0"/>
              <a:t>”) and Acceptable Use</a:t>
            </a:r>
            <a:endParaRPr lang="en-US" dirty="0" smtClean="0"/>
          </a:p>
          <a:p>
            <a:r>
              <a:rPr lang="en-US" dirty="0" smtClean="0"/>
              <a:t>Define purpose and scope of attribute use</a:t>
            </a:r>
          </a:p>
          <a:p>
            <a:r>
              <a:rPr lang="en-US" dirty="0" smtClean="0"/>
              <a:t>User and community management</a:t>
            </a:r>
          </a:p>
          <a:p>
            <a:r>
              <a:rPr lang="en-US" dirty="0" smtClean="0"/>
              <a:t>Risk assessment and assurance needs</a:t>
            </a:r>
            <a:endParaRPr lang="en-GB" dirty="0"/>
          </a:p>
        </p:txBody>
      </p:sp>
      <p:sp>
        <p:nvSpPr>
          <p:cNvPr id="9" name="Down Arrow 8"/>
          <p:cNvSpPr/>
          <p:nvPr/>
        </p:nvSpPr>
        <p:spPr>
          <a:xfrm>
            <a:off x="6243404" y="3586166"/>
            <a:ext cx="1326629" cy="331929"/>
          </a:xfrm>
          <a:prstGeom prst="downArrow">
            <a:avLst/>
          </a:prstGeom>
          <a:solidFill>
            <a:srgbClr val="ED7D31"/>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Down Arrow 9"/>
          <p:cNvSpPr/>
          <p:nvPr/>
        </p:nvSpPr>
        <p:spPr>
          <a:xfrm rot="10800000">
            <a:off x="7770286" y="3586165"/>
            <a:ext cx="1326629" cy="331929"/>
          </a:xfrm>
          <a:prstGeom prst="downArrow">
            <a:avLst/>
          </a:prstGeom>
          <a:solidFill>
            <a:srgbClr val="ED7D31"/>
          </a:solidFill>
          <a:ln>
            <a:solidFill>
              <a:srgbClr val="0C39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664960065"/>
      </p:ext>
    </p:extLst>
  </p:cSld>
  <p:clrMapOvr>
    <a:masterClrMapping/>
  </p:clrMapOvr>
</p:sld>
</file>

<file path=ppt/theme/theme1.xml><?xml version="1.0" encoding="utf-8"?>
<a:theme xmlns:a="http://schemas.openxmlformats.org/drawingml/2006/main" name="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1" id="{E6713167-D75F-478E-A77E-AAF9D1F417D4}" vid="{5763A8E1-F535-4515-992E-894B139FAC90}"/>
    </a:ext>
  </a:extLst>
</a:theme>
</file>

<file path=ppt/theme/theme3.xml><?xml version="1.0" encoding="utf-8"?>
<a:theme xmlns:a="http://schemas.openxmlformats.org/drawingml/2006/main" name="1_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4.xml><?xml version="1.0" encoding="utf-8"?>
<a:theme xmlns:a="http://schemas.openxmlformats.org/drawingml/2006/main" name="2_GEANT Associatio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D0992E-CCCF-45DB-AB26-A4F50B75E4D6}" vid="{C2252C9B-28CB-4431-8278-C26B15A76942}"/>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15D342B61AA90142A8D5A114AFFAD389" ma:contentTypeVersion="1" ma:contentTypeDescription="Create a new document." ma:contentTypeScope="" ma:versionID="138dd77d572eb9aa87051d9216bdb443">
  <xsd:schema xmlns:xsd="http://www.w3.org/2001/XMLSchema" xmlns:xs="http://www.w3.org/2001/XMLSchema" xmlns:p="http://schemas.microsoft.com/office/2006/metadata/properties" xmlns:ns1="http://schemas.microsoft.com/sharepoint/v3" targetNamespace="http://schemas.microsoft.com/office/2006/metadata/properties" ma:root="true" ma:fieldsID="48c5b5cd9b8d25ff6dd15848836f427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59AA3960-760A-4B61-8C8B-DBF90F37C8C8}">
  <ds:schemaRefs>
    <ds:schemaRef ds:uri="http://purl.org/dc/dcmitype/"/>
    <ds:schemaRef ds:uri="http://schemas.openxmlformats.org/package/2006/metadata/core-properties"/>
    <ds:schemaRef ds:uri="http://schemas.microsoft.com/office/2006/metadata/properties"/>
    <ds:schemaRef ds:uri="http://www.w3.org/XML/1998/namespace"/>
    <ds:schemaRef ds:uri="http://purl.org/dc/elements/1.1/"/>
    <ds:schemaRef ds:uri="http://schemas.microsoft.com/office/2006/documentManagement/types"/>
    <ds:schemaRef ds:uri="http://schemas.microsoft.com/office/infopath/2007/PartnerControls"/>
    <ds:schemaRef ds:uri="http://schemas.microsoft.com/sharepoint/v3"/>
    <ds:schemaRef ds:uri="http://purl.org/dc/terms/"/>
  </ds:schemaRefs>
</ds:datastoreItem>
</file>

<file path=customXml/itemProps2.xml><?xml version="1.0" encoding="utf-8"?>
<ds:datastoreItem xmlns:ds="http://schemas.openxmlformats.org/officeDocument/2006/customXml" ds:itemID="{FF8F0BB2-8848-4E68-80B0-B0624BDBD5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2C07721-32FF-48B6-9D36-E09F4CC3A69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Final GEANT Association template 16 9 widescreen</Template>
  <TotalTime>36348</TotalTime>
  <Words>4107</Words>
  <Application>Microsoft Office PowerPoint</Application>
  <PresentationFormat>Widescreen</PresentationFormat>
  <Paragraphs>739</Paragraphs>
  <Slides>72</Slides>
  <Notes>10</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72</vt:i4>
      </vt:variant>
    </vt:vector>
  </HeadingPairs>
  <TitlesOfParts>
    <vt:vector size="89" baseType="lpstr">
      <vt:lpstr>ＭＳ Ｐゴシック</vt:lpstr>
      <vt:lpstr>Akkurat Std</vt:lpstr>
      <vt:lpstr>Akkurat Std Italic</vt:lpstr>
      <vt:lpstr>Arial</vt:lpstr>
      <vt:lpstr>Bahnschrift Light</vt:lpstr>
      <vt:lpstr>Calibri</vt:lpstr>
      <vt:lpstr>Calibri (Body)</vt:lpstr>
      <vt:lpstr>Courier New</vt:lpstr>
      <vt:lpstr>Gill Sans Light</vt:lpstr>
      <vt:lpstr>Minion Pro</vt:lpstr>
      <vt:lpstr>Times New Roman</vt:lpstr>
      <vt:lpstr>Verdana</vt:lpstr>
      <vt:lpstr>Vladimir Script</vt:lpstr>
      <vt:lpstr>GEANT Association</vt:lpstr>
      <vt:lpstr>Office Theme</vt:lpstr>
      <vt:lpstr>1_GEANT Association</vt:lpstr>
      <vt:lpstr>2_GEANT Association</vt:lpstr>
      <vt:lpstr>PowerPoint Presentation</vt:lpstr>
      <vt:lpstr>Research Communities</vt:lpstr>
      <vt:lpstr>About the tour</vt:lpstr>
      <vt:lpstr>Identified common challenges</vt:lpstr>
      <vt:lpstr>AARC Blueprint Process</vt:lpstr>
      <vt:lpstr>The IdP-SP-Proxy Design Pattern</vt:lpstr>
      <vt:lpstr>Identity providers – eduGAIN, social, eGov, …</vt:lpstr>
      <vt:lpstr>Harmonisation at the proxy – the technical bits user identity layer and attribute services</vt:lpstr>
      <vt:lpstr>Bridging more than just protocol and technology</vt:lpstr>
      <vt:lpstr>Assurance: from federation to infrastructure</vt:lpstr>
      <vt:lpstr>Trusting the User’s Authentication</vt:lpstr>
      <vt:lpstr>The need for guidance</vt:lpstr>
      <vt:lpstr>IGTF Assurance Levels: ASPEN to DOGWOOD</vt:lpstr>
      <vt:lpstr>Gaining global federation adoption: REFEDS Assurance Framework</vt:lpstr>
      <vt:lpstr>Assurance between Infrastructure AAI Proxies</vt:lpstr>
      <vt:lpstr>Five Profiles: two imported from REFEDS RAF, two from IGTF, one new</vt:lpstr>
      <vt:lpstr>Combined assurance: EGI example</vt:lpstr>
      <vt:lpstr>Developing an assessment framework</vt:lpstr>
      <vt:lpstr>Assessment Matrix</vt:lpstr>
      <vt:lpstr>Trusted Operational  Security and Incident Response</vt:lpstr>
      <vt:lpstr>Security Incident Response in the Federated World</vt:lpstr>
      <vt:lpstr>A Security Incident Response Trust Framework – Sirtfi summary</vt:lpstr>
      <vt:lpstr>Sirtfi adoption by authentication providers and services</vt:lpstr>
      <vt:lpstr>Linking FIM AAI to PKIX technology: TCS and RCauth</vt:lpstr>
      <vt:lpstr>The AAI evolution of e-Infrastructures and Research Infrastructures</vt:lpstr>
      <vt:lpstr>Bridges everywhere: TCS – CILogon – DFN SLCS – RCauth.eu</vt:lpstr>
      <vt:lpstr>IGTF to eduGAIN bridge</vt:lpstr>
      <vt:lpstr>TCS: Responsibility is built using contracts</vt:lpstr>
      <vt:lpstr>SSO SAML portal now natively hosted by DigiCert</vt:lpstr>
      <vt:lpstr>Some scaling issues</vt:lpstr>
      <vt:lpstr>CILogon service and project (Jim Basney et al.)</vt:lpstr>
      <vt:lpstr>A CILogon-like Token Translations Service for Europe – RCauth.eu</vt:lpstr>
      <vt:lpstr>AARC CILogon-like TTS Pilot components</vt:lpstr>
      <vt:lpstr>RCauth.eu – a white-label IOTA CA in Europe</vt:lpstr>
      <vt:lpstr>Our Registration Authorities: all qualified Federated IdPs [1.3.2]</vt:lpstr>
      <vt:lpstr>Building RCauth - technically</vt:lpstr>
      <vt:lpstr>Name uniqueness [3.1]</vt:lpstr>
      <vt:lpstr>Constructing a non-reassigned subjectName</vt:lpstr>
      <vt:lpstr>CommonName – the big challenge</vt:lpstr>
      <vt:lpstr>From eduGAIN IdPs, you can expect anything … rightfully!</vt:lpstr>
      <vt:lpstr>commonName – USR of the IdP identifier</vt:lpstr>
      <vt:lpstr>RCauth.eu Pilot ICA G1 – its initial single-site deployment</vt:lpstr>
      <vt:lpstr>Considerations</vt:lpstr>
      <vt:lpstr>RCauth.eu Governance</vt:lpstr>
      <vt:lpstr>How to manage distribution: two options</vt:lpstr>
      <vt:lpstr>Everything meshed together … look for your favourite loop …</vt:lpstr>
      <vt:lpstr>Supporting the Infrastructures beyond PKIX &amp; SAML</vt:lpstr>
      <vt:lpstr>OpenID Connect</vt:lpstr>
      <vt:lpstr>Building conections: Client ID and Client Secret</vt:lpstr>
      <vt:lpstr>Assurance and trust frameworks</vt:lpstr>
      <vt:lpstr>OIDC mechanics</vt:lpstr>
      <vt:lpstr>OIDC Actors</vt:lpstr>
      <vt:lpstr>OIDC: OP and RP needs to know about each other</vt:lpstr>
      <vt:lpstr>OpenID Connect –  Discovery and Dynamic Client Registration</vt:lpstr>
      <vt:lpstr>OpenID Connect Discovery 1.0</vt:lpstr>
      <vt:lpstr>OpenID Connect Dynamic Client Registration 1.0</vt:lpstr>
      <vt:lpstr>OIDC Federation</vt:lpstr>
      <vt:lpstr>OIDC Identity Federations – The Specification  Governing principals</vt:lpstr>
      <vt:lpstr>OIDC Identity Federations – The Specification Building blocks</vt:lpstr>
      <vt:lpstr>OIDC Identity Federations – The Specification Metadata construction</vt:lpstr>
      <vt:lpstr>OIDC Identity Federations – The Specification Compounded metadata statement</vt:lpstr>
      <vt:lpstr>OIDC Identity Federations – The Specification Depth</vt:lpstr>
      <vt:lpstr>OIDC Identity Federations – Implementations &amp; Tools Reference Implementation in Python </vt:lpstr>
      <vt:lpstr>OIDC RP Federation Pilot</vt:lpstr>
      <vt:lpstr>OIDC Fed ‘policy’</vt:lpstr>
      <vt:lpstr>Scoping and model discussions</vt:lpstr>
      <vt:lpstr>IGTF OIDC Federation Task Force</vt:lpstr>
      <vt:lpstr>OIDC Fed pilots</vt:lpstr>
      <vt:lpstr>Can we do without a single one to rule them all?</vt:lpstr>
      <vt:lpstr>For the benefit of Research Infras …</vt:lpstr>
      <vt:lpstr>Information sharing</vt:lpstr>
      <vt:lpstr>PowerPoint Presentation</vt:lpstr>
    </vt:vector>
  </TitlesOfParts>
  <Company>DANTE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Karl Meyer</dc:creator>
  <cp:lastModifiedBy>davidg</cp:lastModifiedBy>
  <cp:revision>1285</cp:revision>
  <cp:lastPrinted>2015-05-01T10:30:08Z</cp:lastPrinted>
  <dcterms:created xsi:type="dcterms:W3CDTF">2015-04-29T14:13:57Z</dcterms:created>
  <dcterms:modified xsi:type="dcterms:W3CDTF">2018-03-17T10:19:55Z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0x01010015D342B61AA90142A8D5A114AFFAD389</vt:lpwstr>
  </property>
</Properties>
</file>