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9"/>
  </p:notesMasterIdLst>
  <p:sldIdLst>
    <p:sldId id="283" r:id="rId5"/>
    <p:sldId id="422" r:id="rId6"/>
    <p:sldId id="423" r:id="rId7"/>
    <p:sldId id="430" r:id="rId8"/>
    <p:sldId id="428" r:id="rId9"/>
    <p:sldId id="424" r:id="rId10"/>
    <p:sldId id="426" r:id="rId11"/>
    <p:sldId id="427" r:id="rId12"/>
    <p:sldId id="417" r:id="rId13"/>
    <p:sldId id="416" r:id="rId14"/>
    <p:sldId id="402" r:id="rId15"/>
    <p:sldId id="411" r:id="rId16"/>
    <p:sldId id="403" r:id="rId17"/>
    <p:sldId id="351" r:id="rId18"/>
    <p:sldId id="356" r:id="rId19"/>
    <p:sldId id="389" r:id="rId20"/>
    <p:sldId id="373" r:id="rId21"/>
    <p:sldId id="388" r:id="rId22"/>
    <p:sldId id="421" r:id="rId23"/>
    <p:sldId id="419" r:id="rId24"/>
    <p:sldId id="420" r:id="rId25"/>
    <p:sldId id="414" r:id="rId26"/>
    <p:sldId id="429" r:id="rId27"/>
    <p:sldId id="286" r:id="rId28"/>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BEC9"/>
    <a:srgbClr val="0C3959"/>
    <a:srgbClr val="FFFFFF"/>
    <a:srgbClr val="FEEEE2"/>
    <a:srgbClr val="ED7D31"/>
    <a:srgbClr val="F57A1E"/>
    <a:srgbClr val="FABD90"/>
    <a:srgbClr val="5B9BD5"/>
    <a:srgbClr val="1F4E79"/>
    <a:srgbClr val="3D5D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52" autoAdjust="0"/>
    <p:restoredTop sz="96031" autoAdjust="0"/>
  </p:normalViewPr>
  <p:slideViewPr>
    <p:cSldViewPr snapToGrid="0">
      <p:cViewPr varScale="1">
        <p:scale>
          <a:sx n="97" d="100"/>
          <a:sy n="97" d="100"/>
        </p:scale>
        <p:origin x="988" y="72"/>
      </p:cViewPr>
      <p:guideLst>
        <p:guide orient="horz" pos="2160"/>
        <p:guide pos="3840"/>
      </p:guideLst>
    </p:cSldViewPr>
  </p:slideViewPr>
  <p:outlineViewPr>
    <p:cViewPr>
      <p:scale>
        <a:sx n="33" d="100"/>
        <a:sy n="33" d="100"/>
      </p:scale>
      <p:origin x="0" y="-4464"/>
    </p:cViewPr>
  </p:outlineViewPr>
  <p:notesTextViewPr>
    <p:cViewPr>
      <p:scale>
        <a:sx n="3" d="2"/>
        <a:sy n="3" d="2"/>
      </p:scale>
      <p:origin x="0" y="0"/>
    </p:cViewPr>
  </p:notesTextViewPr>
  <p:sorterViewPr>
    <p:cViewPr>
      <p:scale>
        <a:sx n="200" d="100"/>
        <a:sy n="200" d="100"/>
      </p:scale>
      <p:origin x="0" y="-78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9AB046-D061-4762-9371-9AA2CB0F4DE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B4D8A2D-C343-49A7-B04B-1DF32D42CE23}">
      <dgm:prSet phldrT="[Text]" custT="1"/>
      <dgm:spPr>
        <a:solidFill>
          <a:srgbClr val="0C3959"/>
        </a:solidFill>
      </dgm:spPr>
      <dgm:t>
        <a:bodyPr/>
        <a:lstStyle/>
        <a:p>
          <a:r>
            <a:rPr lang="en-US" sz="2400" b="0" dirty="0" smtClean="0"/>
            <a:t>Operational Security</a:t>
          </a:r>
          <a:endParaRPr lang="en-US" sz="2400" b="0" dirty="0"/>
        </a:p>
      </dgm:t>
    </dgm:pt>
    <dgm:pt modelId="{9C72B700-9A7B-4944-A7D4-E04B5E10F406}" type="parTrans" cxnId="{B1E388C8-60C3-4590-A70D-E414FCEE322F}">
      <dgm:prSet/>
      <dgm:spPr/>
      <dgm:t>
        <a:bodyPr/>
        <a:lstStyle/>
        <a:p>
          <a:endParaRPr lang="en-US"/>
        </a:p>
      </dgm:t>
    </dgm:pt>
    <dgm:pt modelId="{498F251E-464B-4FAA-A87B-9BF1A0A69FDD}" type="sibTrans" cxnId="{B1E388C8-60C3-4590-A70D-E414FCEE322F}">
      <dgm:prSet/>
      <dgm:spPr/>
      <dgm:t>
        <a:bodyPr/>
        <a:lstStyle/>
        <a:p>
          <a:endParaRPr lang="en-US"/>
        </a:p>
      </dgm:t>
    </dgm:pt>
    <dgm:pt modelId="{2297CCA2-118D-4CB8-A012-F7E89D098B08}">
      <dgm:prSet phldrT="[Text]" custT="1"/>
      <dgm:spPr>
        <a:solidFill>
          <a:srgbClr val="0C3959"/>
        </a:solidFill>
      </dgm:spPr>
      <dgm:t>
        <a:bodyPr/>
        <a:lstStyle/>
        <a:p>
          <a:r>
            <a:rPr lang="en-US" sz="2400" b="0" dirty="0" smtClean="0"/>
            <a:t>Incident Response</a:t>
          </a:r>
        </a:p>
      </dgm:t>
    </dgm:pt>
    <dgm:pt modelId="{54EA42F7-E599-404A-A6E8-6BE0AD20F8BA}" type="parTrans" cxnId="{9FBF0253-72D5-4C3D-AE57-21FE9CCBB0A7}">
      <dgm:prSet/>
      <dgm:spPr/>
      <dgm:t>
        <a:bodyPr/>
        <a:lstStyle/>
        <a:p>
          <a:endParaRPr lang="en-US"/>
        </a:p>
      </dgm:t>
    </dgm:pt>
    <dgm:pt modelId="{0609B920-57C9-4595-B673-D9A2D5233E5D}" type="sibTrans" cxnId="{9FBF0253-72D5-4C3D-AE57-21FE9CCBB0A7}">
      <dgm:prSet/>
      <dgm:spPr/>
      <dgm:t>
        <a:bodyPr/>
        <a:lstStyle/>
        <a:p>
          <a:endParaRPr lang="en-US"/>
        </a:p>
      </dgm:t>
    </dgm:pt>
    <dgm:pt modelId="{06BE0DCC-155D-4445-AA0A-339455DBC26F}">
      <dgm:prSet phldrT="[Text]" custT="1"/>
      <dgm:spPr>
        <a:solidFill>
          <a:srgbClr val="0C3959"/>
        </a:solidFill>
      </dgm:spPr>
      <dgm:t>
        <a:bodyPr/>
        <a:lstStyle/>
        <a:p>
          <a:r>
            <a:rPr lang="en-US" sz="2400" b="0" dirty="0" smtClean="0"/>
            <a:t>Traceability</a:t>
          </a:r>
          <a:endParaRPr lang="en-US" sz="2400" b="0" dirty="0"/>
        </a:p>
      </dgm:t>
    </dgm:pt>
    <dgm:pt modelId="{606E325D-435D-4118-9E20-CC125C72692E}" type="parTrans" cxnId="{113DADAA-256C-41A2-982F-D6B3D6D2C607}">
      <dgm:prSet/>
      <dgm:spPr/>
      <dgm:t>
        <a:bodyPr/>
        <a:lstStyle/>
        <a:p>
          <a:endParaRPr lang="en-US"/>
        </a:p>
      </dgm:t>
    </dgm:pt>
    <dgm:pt modelId="{8385B4AD-B467-4CEE-8F2D-61EA8301208C}" type="sibTrans" cxnId="{113DADAA-256C-41A2-982F-D6B3D6D2C607}">
      <dgm:prSet/>
      <dgm:spPr/>
      <dgm:t>
        <a:bodyPr/>
        <a:lstStyle/>
        <a:p>
          <a:endParaRPr lang="en-US"/>
        </a:p>
      </dgm:t>
    </dgm:pt>
    <dgm:pt modelId="{BC8C6FD1-EDF0-45C7-8A22-5CEFF6942F5B}">
      <dgm:prSet phldrT="[Text]" custT="1"/>
      <dgm:spPr>
        <a:ln>
          <a:solidFill>
            <a:srgbClr val="F57A1E"/>
          </a:solidFill>
        </a:ln>
      </dgm:spPr>
      <dgm:t>
        <a:bodyPr/>
        <a:lstStyle/>
        <a:p>
          <a:r>
            <a:rPr lang="en-US" sz="2000" dirty="0" smtClean="0">
              <a:solidFill>
                <a:srgbClr val="0C3959"/>
              </a:solidFill>
            </a:rPr>
            <a:t>Require that a security incident response capability exists with sufficient authority </a:t>
          </a:r>
          <a:br>
            <a:rPr lang="en-US" sz="2000" dirty="0" smtClean="0">
              <a:solidFill>
                <a:srgbClr val="0C3959"/>
              </a:solidFill>
            </a:rPr>
          </a:br>
          <a:r>
            <a:rPr lang="en-US" sz="2000" dirty="0" smtClean="0">
              <a:solidFill>
                <a:srgbClr val="0C3959"/>
              </a:solidFill>
            </a:rPr>
            <a:t>to mitigate, contain the spread of, and remediate the effects of an incident.</a:t>
          </a:r>
          <a:endParaRPr lang="en-US" sz="2000" dirty="0">
            <a:solidFill>
              <a:srgbClr val="0C3959"/>
            </a:solidFill>
          </a:endParaRPr>
        </a:p>
      </dgm:t>
    </dgm:pt>
    <dgm:pt modelId="{D8E0A5D3-730A-4E93-8BF8-C3091EBB8D05}" type="parTrans" cxnId="{83320272-5285-4B19-8318-B3307A43C336}">
      <dgm:prSet/>
      <dgm:spPr/>
      <dgm:t>
        <a:bodyPr/>
        <a:lstStyle/>
        <a:p>
          <a:endParaRPr lang="en-US"/>
        </a:p>
      </dgm:t>
    </dgm:pt>
    <dgm:pt modelId="{65A4AD13-D2EB-42C2-BDC4-3F1B86769991}" type="sibTrans" cxnId="{83320272-5285-4B19-8318-B3307A43C336}">
      <dgm:prSet/>
      <dgm:spPr/>
      <dgm:t>
        <a:bodyPr/>
        <a:lstStyle/>
        <a:p>
          <a:endParaRPr lang="en-US"/>
        </a:p>
      </dgm:t>
    </dgm:pt>
    <dgm:pt modelId="{B094CA3B-F998-4A8C-8DCA-488B09B59D0D}">
      <dgm:prSet phldrT="[Text]" custT="1"/>
      <dgm:spPr>
        <a:ln>
          <a:solidFill>
            <a:srgbClr val="F57A1E"/>
          </a:solidFill>
        </a:ln>
      </dgm:spPr>
      <dgm:t>
        <a:bodyPr/>
        <a:lstStyle/>
        <a:p>
          <a:r>
            <a:rPr lang="en-US" sz="2000" dirty="0" smtClean="0">
              <a:solidFill>
                <a:srgbClr val="0C3959"/>
              </a:solidFill>
            </a:rPr>
            <a:t>Assure confidentiality of information exchanged</a:t>
          </a:r>
        </a:p>
      </dgm:t>
    </dgm:pt>
    <dgm:pt modelId="{2DDCB4FA-CBE1-46D3-B968-92D2ED91EBFB}" type="parTrans" cxnId="{B535B4E9-1500-488D-8324-6B83AE04F021}">
      <dgm:prSet/>
      <dgm:spPr/>
      <dgm:t>
        <a:bodyPr/>
        <a:lstStyle/>
        <a:p>
          <a:endParaRPr lang="en-US"/>
        </a:p>
      </dgm:t>
    </dgm:pt>
    <dgm:pt modelId="{90AA1E00-BA13-4DCA-AD4C-A7CA826C4DD4}" type="sibTrans" cxnId="{B535B4E9-1500-488D-8324-6B83AE04F021}">
      <dgm:prSet/>
      <dgm:spPr/>
      <dgm:t>
        <a:bodyPr/>
        <a:lstStyle/>
        <a:p>
          <a:endParaRPr lang="en-US"/>
        </a:p>
      </dgm:t>
    </dgm:pt>
    <dgm:pt modelId="{23A088CB-48A2-436C-8A86-26C66936131F}">
      <dgm:prSet custT="1"/>
      <dgm:spPr>
        <a:ln>
          <a:solidFill>
            <a:srgbClr val="F57A1E"/>
          </a:solidFill>
        </a:ln>
      </dgm:spPr>
      <dgm:t>
        <a:bodyPr/>
        <a:lstStyle/>
        <a:p>
          <a:r>
            <a:rPr lang="en-US" sz="2000" dirty="0" smtClean="0">
              <a:solidFill>
                <a:srgbClr val="0C3959"/>
              </a:solidFill>
            </a:rPr>
            <a:t>Identify trusted contacts</a:t>
          </a:r>
        </a:p>
      </dgm:t>
    </dgm:pt>
    <dgm:pt modelId="{0C63A410-5349-4A22-BD75-D81B1502944A}" type="parTrans" cxnId="{8367BBE5-6D08-479B-B17C-EBC11E61B408}">
      <dgm:prSet/>
      <dgm:spPr/>
      <dgm:t>
        <a:bodyPr/>
        <a:lstStyle/>
        <a:p>
          <a:endParaRPr lang="en-US"/>
        </a:p>
      </dgm:t>
    </dgm:pt>
    <dgm:pt modelId="{51B2ABB0-49CB-4F2C-9796-DFFA4399766B}" type="sibTrans" cxnId="{8367BBE5-6D08-479B-B17C-EBC11E61B408}">
      <dgm:prSet/>
      <dgm:spPr/>
      <dgm:t>
        <a:bodyPr/>
        <a:lstStyle/>
        <a:p>
          <a:endParaRPr lang="en-US"/>
        </a:p>
      </dgm:t>
    </dgm:pt>
    <dgm:pt modelId="{0FFB5B31-148F-4561-A115-FCA676E5996B}">
      <dgm:prSet custT="1"/>
      <dgm:spPr>
        <a:ln>
          <a:solidFill>
            <a:srgbClr val="F57A1E"/>
          </a:solidFill>
        </a:ln>
      </dgm:spPr>
      <dgm:t>
        <a:bodyPr/>
        <a:lstStyle/>
        <a:p>
          <a:r>
            <a:rPr lang="en-US" sz="2000" dirty="0" smtClean="0">
              <a:solidFill>
                <a:srgbClr val="0C3959"/>
              </a:solidFill>
            </a:rPr>
            <a:t>Guarantee a response during collaboration</a:t>
          </a:r>
        </a:p>
      </dgm:t>
    </dgm:pt>
    <dgm:pt modelId="{3EA7CCEE-B051-4C97-A1DB-CCC374E793F8}" type="parTrans" cxnId="{4A1858BF-E6F3-4EBF-9639-147491D8D769}">
      <dgm:prSet/>
      <dgm:spPr/>
      <dgm:t>
        <a:bodyPr/>
        <a:lstStyle/>
        <a:p>
          <a:endParaRPr lang="en-US"/>
        </a:p>
      </dgm:t>
    </dgm:pt>
    <dgm:pt modelId="{595F71CB-CEE7-4650-90DC-BD7E5F74AA7F}" type="sibTrans" cxnId="{4A1858BF-E6F3-4EBF-9639-147491D8D769}">
      <dgm:prSet/>
      <dgm:spPr/>
      <dgm:t>
        <a:bodyPr/>
        <a:lstStyle/>
        <a:p>
          <a:endParaRPr lang="en-US"/>
        </a:p>
      </dgm:t>
    </dgm:pt>
    <dgm:pt modelId="{DA5160DC-6551-477B-A64B-C39FF72E1E8A}">
      <dgm:prSet phldrT="[Text]" custT="1"/>
      <dgm:spPr>
        <a:solidFill>
          <a:srgbClr val="0C3959"/>
        </a:solidFill>
      </dgm:spPr>
      <dgm:t>
        <a:bodyPr/>
        <a:lstStyle/>
        <a:p>
          <a:r>
            <a:rPr lang="en-US" sz="2400" b="0" dirty="0" smtClean="0"/>
            <a:t>Participant Responsibilities</a:t>
          </a:r>
          <a:endParaRPr lang="en-US" sz="2400" b="0" dirty="0"/>
        </a:p>
      </dgm:t>
    </dgm:pt>
    <dgm:pt modelId="{8FB38B4C-CA14-4323-9F41-66B88FBDE82F}" type="parTrans" cxnId="{3A3A07D0-CAE6-4B6F-A27D-149FDACBD182}">
      <dgm:prSet/>
      <dgm:spPr/>
      <dgm:t>
        <a:bodyPr/>
        <a:lstStyle/>
        <a:p>
          <a:endParaRPr lang="en-US"/>
        </a:p>
      </dgm:t>
    </dgm:pt>
    <dgm:pt modelId="{B9CEA569-CF6A-4EC3-870F-8C3E0112A88C}" type="sibTrans" cxnId="{3A3A07D0-CAE6-4B6F-A27D-149FDACBD182}">
      <dgm:prSet/>
      <dgm:spPr/>
      <dgm:t>
        <a:bodyPr/>
        <a:lstStyle/>
        <a:p>
          <a:endParaRPr lang="en-US"/>
        </a:p>
      </dgm:t>
    </dgm:pt>
    <dgm:pt modelId="{6E526ACF-770C-423D-9E1C-EA92F64A3341}">
      <dgm:prSet phldrT="[Text]" custT="1"/>
      <dgm:spPr>
        <a:ln>
          <a:solidFill>
            <a:srgbClr val="F57A1E"/>
          </a:solidFill>
        </a:ln>
      </dgm:spPr>
      <dgm:t>
        <a:bodyPr/>
        <a:lstStyle/>
        <a:p>
          <a:r>
            <a:rPr lang="en-US" sz="2000" dirty="0" smtClean="0">
              <a:solidFill>
                <a:srgbClr val="0C3959"/>
              </a:solidFill>
            </a:rPr>
            <a:t>Improve the usefulness of logs</a:t>
          </a:r>
          <a:endParaRPr lang="en-US" sz="2000" dirty="0">
            <a:solidFill>
              <a:srgbClr val="0C3959"/>
            </a:solidFill>
          </a:endParaRPr>
        </a:p>
      </dgm:t>
    </dgm:pt>
    <dgm:pt modelId="{AB7B65A2-9EC1-432D-A0A3-5E693CF8397E}" type="parTrans" cxnId="{10B521C5-BACD-4DDF-989B-870553D3061B}">
      <dgm:prSet/>
      <dgm:spPr/>
      <dgm:t>
        <a:bodyPr/>
        <a:lstStyle/>
        <a:p>
          <a:endParaRPr lang="en-US"/>
        </a:p>
      </dgm:t>
    </dgm:pt>
    <dgm:pt modelId="{3E05CEA0-A010-4B0B-BFD3-A13E215CAC70}" type="sibTrans" cxnId="{10B521C5-BACD-4DDF-989B-870553D3061B}">
      <dgm:prSet/>
      <dgm:spPr/>
      <dgm:t>
        <a:bodyPr/>
        <a:lstStyle/>
        <a:p>
          <a:endParaRPr lang="en-US"/>
        </a:p>
      </dgm:t>
    </dgm:pt>
    <dgm:pt modelId="{FD8A8BDA-AC69-41EA-8415-D2F575928F91}">
      <dgm:prSet custT="1"/>
      <dgm:spPr>
        <a:ln>
          <a:solidFill>
            <a:srgbClr val="F57A1E"/>
          </a:solidFill>
        </a:ln>
      </dgm:spPr>
      <dgm:t>
        <a:bodyPr/>
        <a:lstStyle/>
        <a:p>
          <a:r>
            <a:rPr lang="en-US" sz="2000" dirty="0" smtClean="0">
              <a:solidFill>
                <a:srgbClr val="0C3959"/>
              </a:solidFill>
            </a:rPr>
            <a:t>Ensure logs are kept in accordance with policy</a:t>
          </a:r>
          <a:endParaRPr lang="en-US" sz="2000" dirty="0">
            <a:solidFill>
              <a:srgbClr val="0C3959"/>
            </a:solidFill>
          </a:endParaRPr>
        </a:p>
      </dgm:t>
    </dgm:pt>
    <dgm:pt modelId="{8E089B64-D471-4C10-A7DA-0DD23D9A21B1}" type="parTrans" cxnId="{680B870C-DE2E-46C5-B2EB-CAE0F6B90E98}">
      <dgm:prSet/>
      <dgm:spPr/>
      <dgm:t>
        <a:bodyPr/>
        <a:lstStyle/>
        <a:p>
          <a:endParaRPr lang="en-US"/>
        </a:p>
      </dgm:t>
    </dgm:pt>
    <dgm:pt modelId="{DEDC7EBA-FDD4-4B20-97A7-5B30B5EA6820}" type="sibTrans" cxnId="{680B870C-DE2E-46C5-B2EB-CAE0F6B90E98}">
      <dgm:prSet/>
      <dgm:spPr/>
      <dgm:t>
        <a:bodyPr/>
        <a:lstStyle/>
        <a:p>
          <a:endParaRPr lang="en-US"/>
        </a:p>
      </dgm:t>
    </dgm:pt>
    <dgm:pt modelId="{96DF268D-9A81-4560-8790-CE05D681D29A}">
      <dgm:prSet phldrT="[Text]" custT="1"/>
      <dgm:spPr>
        <a:ln>
          <a:solidFill>
            <a:srgbClr val="F57A1E"/>
          </a:solidFill>
        </a:ln>
      </dgm:spPr>
      <dgm:t>
        <a:bodyPr/>
        <a:lstStyle/>
        <a:p>
          <a:r>
            <a:rPr lang="en-US" sz="2000" dirty="0" smtClean="0">
              <a:solidFill>
                <a:srgbClr val="0C3959"/>
              </a:solidFill>
            </a:rPr>
            <a:t>Confirm that end users are aware of an appropriate AUP</a:t>
          </a:r>
          <a:endParaRPr lang="en-US" sz="2000" dirty="0">
            <a:solidFill>
              <a:srgbClr val="0C3959"/>
            </a:solidFill>
          </a:endParaRPr>
        </a:p>
      </dgm:t>
    </dgm:pt>
    <dgm:pt modelId="{E88CF3C2-995B-44B1-A5F9-90D046D11794}" type="parTrans" cxnId="{79EED648-9F34-40FA-AE52-3B085A14D86D}">
      <dgm:prSet/>
      <dgm:spPr/>
      <dgm:t>
        <a:bodyPr/>
        <a:lstStyle/>
        <a:p>
          <a:endParaRPr lang="en-US"/>
        </a:p>
      </dgm:t>
    </dgm:pt>
    <dgm:pt modelId="{0A196E9F-4276-43DA-AB63-F918B8ABE43C}" type="sibTrans" cxnId="{79EED648-9F34-40FA-AE52-3B085A14D86D}">
      <dgm:prSet/>
      <dgm:spPr/>
      <dgm:t>
        <a:bodyPr/>
        <a:lstStyle/>
        <a:p>
          <a:endParaRPr lang="en-US"/>
        </a:p>
      </dgm:t>
    </dgm:pt>
    <dgm:pt modelId="{EED3217B-01A2-4D74-BAF6-1246E3BAAD3D}" type="pres">
      <dgm:prSet presAssocID="{D19AB046-D061-4762-9371-9AA2CB0F4DE0}" presName="linear" presStyleCnt="0">
        <dgm:presLayoutVars>
          <dgm:dir/>
          <dgm:animLvl val="lvl"/>
          <dgm:resizeHandles val="exact"/>
        </dgm:presLayoutVars>
      </dgm:prSet>
      <dgm:spPr/>
      <dgm:t>
        <a:bodyPr/>
        <a:lstStyle/>
        <a:p>
          <a:endParaRPr lang="en-US"/>
        </a:p>
      </dgm:t>
    </dgm:pt>
    <dgm:pt modelId="{C5F6BFE3-99FD-4499-8785-162C6C5DB2E7}" type="pres">
      <dgm:prSet presAssocID="{6B4D8A2D-C343-49A7-B04B-1DF32D42CE23}" presName="parentLin" presStyleCnt="0"/>
      <dgm:spPr/>
    </dgm:pt>
    <dgm:pt modelId="{B2F18EDD-3E1C-430A-BB30-3B69E62C0E69}" type="pres">
      <dgm:prSet presAssocID="{6B4D8A2D-C343-49A7-B04B-1DF32D42CE23}" presName="parentLeftMargin" presStyleLbl="node1" presStyleIdx="0" presStyleCnt="4"/>
      <dgm:spPr/>
      <dgm:t>
        <a:bodyPr/>
        <a:lstStyle/>
        <a:p>
          <a:endParaRPr lang="en-US"/>
        </a:p>
      </dgm:t>
    </dgm:pt>
    <dgm:pt modelId="{8C603398-9770-45C5-90C1-F6D72FB2ECB4}" type="pres">
      <dgm:prSet presAssocID="{6B4D8A2D-C343-49A7-B04B-1DF32D42CE23}" presName="parentText" presStyleLbl="node1" presStyleIdx="0" presStyleCnt="4">
        <dgm:presLayoutVars>
          <dgm:chMax val="0"/>
          <dgm:bulletEnabled val="1"/>
        </dgm:presLayoutVars>
      </dgm:prSet>
      <dgm:spPr/>
      <dgm:t>
        <a:bodyPr/>
        <a:lstStyle/>
        <a:p>
          <a:endParaRPr lang="en-US"/>
        </a:p>
      </dgm:t>
    </dgm:pt>
    <dgm:pt modelId="{E6B1D445-D6D5-4F36-B784-75DECD0296E8}" type="pres">
      <dgm:prSet presAssocID="{6B4D8A2D-C343-49A7-B04B-1DF32D42CE23}" presName="negativeSpace" presStyleCnt="0"/>
      <dgm:spPr/>
    </dgm:pt>
    <dgm:pt modelId="{7FA08938-D8FF-458A-9D50-AB3E5C4AD190}" type="pres">
      <dgm:prSet presAssocID="{6B4D8A2D-C343-49A7-B04B-1DF32D42CE23}" presName="childText" presStyleLbl="conFgAcc1" presStyleIdx="0" presStyleCnt="4">
        <dgm:presLayoutVars>
          <dgm:bulletEnabled val="1"/>
        </dgm:presLayoutVars>
      </dgm:prSet>
      <dgm:spPr/>
      <dgm:t>
        <a:bodyPr/>
        <a:lstStyle/>
        <a:p>
          <a:endParaRPr lang="en-US"/>
        </a:p>
      </dgm:t>
    </dgm:pt>
    <dgm:pt modelId="{E6ED7ADE-C0BC-497B-976A-8589FA4E4D8B}" type="pres">
      <dgm:prSet presAssocID="{498F251E-464B-4FAA-A87B-9BF1A0A69FDD}" presName="spaceBetweenRectangles" presStyleCnt="0"/>
      <dgm:spPr/>
    </dgm:pt>
    <dgm:pt modelId="{46B1E8BF-F84C-411E-8DCE-30E3BE0E3CD9}" type="pres">
      <dgm:prSet presAssocID="{2297CCA2-118D-4CB8-A012-F7E89D098B08}" presName="parentLin" presStyleCnt="0"/>
      <dgm:spPr/>
    </dgm:pt>
    <dgm:pt modelId="{D9CC20A6-B314-4D7F-8A81-E332EBCA5838}" type="pres">
      <dgm:prSet presAssocID="{2297CCA2-118D-4CB8-A012-F7E89D098B08}" presName="parentLeftMargin" presStyleLbl="node1" presStyleIdx="0" presStyleCnt="4"/>
      <dgm:spPr/>
      <dgm:t>
        <a:bodyPr/>
        <a:lstStyle/>
        <a:p>
          <a:endParaRPr lang="en-US"/>
        </a:p>
      </dgm:t>
    </dgm:pt>
    <dgm:pt modelId="{FC6C048F-68DC-424B-90BF-C53916BDBEBD}" type="pres">
      <dgm:prSet presAssocID="{2297CCA2-118D-4CB8-A012-F7E89D098B08}" presName="parentText" presStyleLbl="node1" presStyleIdx="1" presStyleCnt="4">
        <dgm:presLayoutVars>
          <dgm:chMax val="0"/>
          <dgm:bulletEnabled val="1"/>
        </dgm:presLayoutVars>
      </dgm:prSet>
      <dgm:spPr/>
      <dgm:t>
        <a:bodyPr/>
        <a:lstStyle/>
        <a:p>
          <a:endParaRPr lang="en-US"/>
        </a:p>
      </dgm:t>
    </dgm:pt>
    <dgm:pt modelId="{819681F7-853B-472B-937A-CB7240E0435A}" type="pres">
      <dgm:prSet presAssocID="{2297CCA2-118D-4CB8-A012-F7E89D098B08}" presName="negativeSpace" presStyleCnt="0"/>
      <dgm:spPr/>
    </dgm:pt>
    <dgm:pt modelId="{80A40C49-A20F-4BEF-A060-582C9B373774}" type="pres">
      <dgm:prSet presAssocID="{2297CCA2-118D-4CB8-A012-F7E89D098B08}" presName="childText" presStyleLbl="conFgAcc1" presStyleIdx="1" presStyleCnt="4">
        <dgm:presLayoutVars>
          <dgm:bulletEnabled val="1"/>
        </dgm:presLayoutVars>
      </dgm:prSet>
      <dgm:spPr/>
      <dgm:t>
        <a:bodyPr/>
        <a:lstStyle/>
        <a:p>
          <a:endParaRPr lang="en-US"/>
        </a:p>
      </dgm:t>
    </dgm:pt>
    <dgm:pt modelId="{AC77EB9E-5261-48A2-8FAE-3CDA848745D8}" type="pres">
      <dgm:prSet presAssocID="{0609B920-57C9-4595-B673-D9A2D5233E5D}" presName="spaceBetweenRectangles" presStyleCnt="0"/>
      <dgm:spPr/>
    </dgm:pt>
    <dgm:pt modelId="{33FDA85C-A15E-42D6-B317-A44194ADA687}" type="pres">
      <dgm:prSet presAssocID="{06BE0DCC-155D-4445-AA0A-339455DBC26F}" presName="parentLin" presStyleCnt="0"/>
      <dgm:spPr/>
    </dgm:pt>
    <dgm:pt modelId="{4E5A5628-74D1-4318-BAEC-D98F11AFBD71}" type="pres">
      <dgm:prSet presAssocID="{06BE0DCC-155D-4445-AA0A-339455DBC26F}" presName="parentLeftMargin" presStyleLbl="node1" presStyleIdx="1" presStyleCnt="4"/>
      <dgm:spPr/>
      <dgm:t>
        <a:bodyPr/>
        <a:lstStyle/>
        <a:p>
          <a:endParaRPr lang="en-US"/>
        </a:p>
      </dgm:t>
    </dgm:pt>
    <dgm:pt modelId="{BCAD7431-7638-4E1B-9277-EE71978CDEF4}" type="pres">
      <dgm:prSet presAssocID="{06BE0DCC-155D-4445-AA0A-339455DBC26F}" presName="parentText" presStyleLbl="node1" presStyleIdx="2" presStyleCnt="4">
        <dgm:presLayoutVars>
          <dgm:chMax val="0"/>
          <dgm:bulletEnabled val="1"/>
        </dgm:presLayoutVars>
      </dgm:prSet>
      <dgm:spPr/>
      <dgm:t>
        <a:bodyPr/>
        <a:lstStyle/>
        <a:p>
          <a:endParaRPr lang="en-US"/>
        </a:p>
      </dgm:t>
    </dgm:pt>
    <dgm:pt modelId="{0EFA6B60-0C55-44C5-8A15-884C0EED33A4}" type="pres">
      <dgm:prSet presAssocID="{06BE0DCC-155D-4445-AA0A-339455DBC26F}" presName="negativeSpace" presStyleCnt="0"/>
      <dgm:spPr/>
    </dgm:pt>
    <dgm:pt modelId="{10D048A1-E80C-4682-BB33-E3EDDF728920}" type="pres">
      <dgm:prSet presAssocID="{06BE0DCC-155D-4445-AA0A-339455DBC26F}" presName="childText" presStyleLbl="conFgAcc1" presStyleIdx="2" presStyleCnt="4">
        <dgm:presLayoutVars>
          <dgm:bulletEnabled val="1"/>
        </dgm:presLayoutVars>
      </dgm:prSet>
      <dgm:spPr/>
      <dgm:t>
        <a:bodyPr/>
        <a:lstStyle/>
        <a:p>
          <a:endParaRPr lang="en-US"/>
        </a:p>
      </dgm:t>
    </dgm:pt>
    <dgm:pt modelId="{4CEE1588-54CD-4516-8A9C-E10233BFCD51}" type="pres">
      <dgm:prSet presAssocID="{8385B4AD-B467-4CEE-8F2D-61EA8301208C}" presName="spaceBetweenRectangles" presStyleCnt="0"/>
      <dgm:spPr/>
    </dgm:pt>
    <dgm:pt modelId="{F62B5482-261F-41BB-B18E-318AC6D05A26}" type="pres">
      <dgm:prSet presAssocID="{DA5160DC-6551-477B-A64B-C39FF72E1E8A}" presName="parentLin" presStyleCnt="0"/>
      <dgm:spPr/>
    </dgm:pt>
    <dgm:pt modelId="{D8F00C30-A3B3-421A-BFA4-39EF32B9120C}" type="pres">
      <dgm:prSet presAssocID="{DA5160DC-6551-477B-A64B-C39FF72E1E8A}" presName="parentLeftMargin" presStyleLbl="node1" presStyleIdx="2" presStyleCnt="4"/>
      <dgm:spPr/>
      <dgm:t>
        <a:bodyPr/>
        <a:lstStyle/>
        <a:p>
          <a:endParaRPr lang="en-US"/>
        </a:p>
      </dgm:t>
    </dgm:pt>
    <dgm:pt modelId="{1B87F387-8ABC-4BBE-852E-A125C4F331D1}" type="pres">
      <dgm:prSet presAssocID="{DA5160DC-6551-477B-A64B-C39FF72E1E8A}" presName="parentText" presStyleLbl="node1" presStyleIdx="3" presStyleCnt="4">
        <dgm:presLayoutVars>
          <dgm:chMax val="0"/>
          <dgm:bulletEnabled val="1"/>
        </dgm:presLayoutVars>
      </dgm:prSet>
      <dgm:spPr/>
      <dgm:t>
        <a:bodyPr/>
        <a:lstStyle/>
        <a:p>
          <a:endParaRPr lang="en-US"/>
        </a:p>
      </dgm:t>
    </dgm:pt>
    <dgm:pt modelId="{B3DAD100-4914-4641-9C73-973AC4875D96}" type="pres">
      <dgm:prSet presAssocID="{DA5160DC-6551-477B-A64B-C39FF72E1E8A}" presName="negativeSpace" presStyleCnt="0"/>
      <dgm:spPr/>
    </dgm:pt>
    <dgm:pt modelId="{DC20D490-1B61-457F-8904-69F02509FB16}" type="pres">
      <dgm:prSet presAssocID="{DA5160DC-6551-477B-A64B-C39FF72E1E8A}" presName="childText" presStyleLbl="conFgAcc1" presStyleIdx="3" presStyleCnt="4">
        <dgm:presLayoutVars>
          <dgm:bulletEnabled val="1"/>
        </dgm:presLayoutVars>
      </dgm:prSet>
      <dgm:spPr/>
      <dgm:t>
        <a:bodyPr/>
        <a:lstStyle/>
        <a:p>
          <a:endParaRPr lang="en-US"/>
        </a:p>
      </dgm:t>
    </dgm:pt>
  </dgm:ptLst>
  <dgm:cxnLst>
    <dgm:cxn modelId="{3A3A07D0-CAE6-4B6F-A27D-149FDACBD182}" srcId="{D19AB046-D061-4762-9371-9AA2CB0F4DE0}" destId="{DA5160DC-6551-477B-A64B-C39FF72E1E8A}" srcOrd="3" destOrd="0" parTransId="{8FB38B4C-CA14-4323-9F41-66B88FBDE82F}" sibTransId="{B9CEA569-CF6A-4EC3-870F-8C3E0112A88C}"/>
    <dgm:cxn modelId="{E259CB79-79CD-4CDF-B10D-6082A16E8714}" type="presOf" srcId="{6B4D8A2D-C343-49A7-B04B-1DF32D42CE23}" destId="{8C603398-9770-45C5-90C1-F6D72FB2ECB4}" srcOrd="1" destOrd="0" presId="urn:microsoft.com/office/officeart/2005/8/layout/list1"/>
    <dgm:cxn modelId="{F56F1F22-AC03-4B05-BAEF-D8D2C89C7012}" type="presOf" srcId="{06BE0DCC-155D-4445-AA0A-339455DBC26F}" destId="{4E5A5628-74D1-4318-BAEC-D98F11AFBD71}" srcOrd="0" destOrd="0" presId="urn:microsoft.com/office/officeart/2005/8/layout/list1"/>
    <dgm:cxn modelId="{BFBADCD7-73ED-4229-993C-3BB553E6EBF1}" type="presOf" srcId="{6B4D8A2D-C343-49A7-B04B-1DF32D42CE23}" destId="{B2F18EDD-3E1C-430A-BB30-3B69E62C0E69}" srcOrd="0" destOrd="0" presId="urn:microsoft.com/office/officeart/2005/8/layout/list1"/>
    <dgm:cxn modelId="{9BCB71FB-D847-402B-B28F-04BFE4C63292}" type="presOf" srcId="{2297CCA2-118D-4CB8-A012-F7E89D098B08}" destId="{D9CC20A6-B314-4D7F-8A81-E332EBCA5838}" srcOrd="0" destOrd="0" presId="urn:microsoft.com/office/officeart/2005/8/layout/list1"/>
    <dgm:cxn modelId="{1E960DAE-7854-424A-ACDA-C373FDC51EB5}" type="presOf" srcId="{6E526ACF-770C-423D-9E1C-EA92F64A3341}" destId="{10D048A1-E80C-4682-BB33-E3EDDF728920}" srcOrd="0" destOrd="0" presId="urn:microsoft.com/office/officeart/2005/8/layout/list1"/>
    <dgm:cxn modelId="{08A892E3-0A0B-4CE7-AEFD-C696D5DCE621}" type="presOf" srcId="{2297CCA2-118D-4CB8-A012-F7E89D098B08}" destId="{FC6C048F-68DC-424B-90BF-C53916BDBEBD}" srcOrd="1" destOrd="0" presId="urn:microsoft.com/office/officeart/2005/8/layout/list1"/>
    <dgm:cxn modelId="{B619EF37-6B10-4382-AB32-DA096FDAAA22}" type="presOf" srcId="{BC8C6FD1-EDF0-45C7-8A22-5CEFF6942F5B}" destId="{7FA08938-D8FF-458A-9D50-AB3E5C4AD190}" srcOrd="0" destOrd="0" presId="urn:microsoft.com/office/officeart/2005/8/layout/list1"/>
    <dgm:cxn modelId="{D6E140E2-D2F8-4DF0-B093-440378182337}" type="presOf" srcId="{06BE0DCC-155D-4445-AA0A-339455DBC26F}" destId="{BCAD7431-7638-4E1B-9277-EE71978CDEF4}" srcOrd="1" destOrd="0" presId="urn:microsoft.com/office/officeart/2005/8/layout/list1"/>
    <dgm:cxn modelId="{9FBF0253-72D5-4C3D-AE57-21FE9CCBB0A7}" srcId="{D19AB046-D061-4762-9371-9AA2CB0F4DE0}" destId="{2297CCA2-118D-4CB8-A012-F7E89D098B08}" srcOrd="1" destOrd="0" parTransId="{54EA42F7-E599-404A-A6E8-6BE0AD20F8BA}" sibTransId="{0609B920-57C9-4595-B673-D9A2D5233E5D}"/>
    <dgm:cxn modelId="{680B870C-DE2E-46C5-B2EB-CAE0F6B90E98}" srcId="{06BE0DCC-155D-4445-AA0A-339455DBC26F}" destId="{FD8A8BDA-AC69-41EA-8415-D2F575928F91}" srcOrd="1" destOrd="0" parTransId="{8E089B64-D471-4C10-A7DA-0DD23D9A21B1}" sibTransId="{DEDC7EBA-FDD4-4B20-97A7-5B30B5EA6820}"/>
    <dgm:cxn modelId="{B1E388C8-60C3-4590-A70D-E414FCEE322F}" srcId="{D19AB046-D061-4762-9371-9AA2CB0F4DE0}" destId="{6B4D8A2D-C343-49A7-B04B-1DF32D42CE23}" srcOrd="0" destOrd="0" parTransId="{9C72B700-9A7B-4944-A7D4-E04B5E10F406}" sibTransId="{498F251E-464B-4FAA-A87B-9BF1A0A69FDD}"/>
    <dgm:cxn modelId="{B535B4E9-1500-488D-8324-6B83AE04F021}" srcId="{2297CCA2-118D-4CB8-A012-F7E89D098B08}" destId="{B094CA3B-F998-4A8C-8DCA-488B09B59D0D}" srcOrd="0" destOrd="0" parTransId="{2DDCB4FA-CBE1-46D3-B968-92D2ED91EBFB}" sibTransId="{90AA1E00-BA13-4DCA-AD4C-A7CA826C4DD4}"/>
    <dgm:cxn modelId="{B0B6E295-7C94-4A5B-BBBD-0B6E12161836}" type="presOf" srcId="{B094CA3B-F998-4A8C-8DCA-488B09B59D0D}" destId="{80A40C49-A20F-4BEF-A060-582C9B373774}" srcOrd="0" destOrd="0" presId="urn:microsoft.com/office/officeart/2005/8/layout/list1"/>
    <dgm:cxn modelId="{4A1858BF-E6F3-4EBF-9639-147491D8D769}" srcId="{2297CCA2-118D-4CB8-A012-F7E89D098B08}" destId="{0FFB5B31-148F-4561-A115-FCA676E5996B}" srcOrd="2" destOrd="0" parTransId="{3EA7CCEE-B051-4C97-A1DB-CCC374E793F8}" sibTransId="{595F71CB-CEE7-4650-90DC-BD7E5F74AA7F}"/>
    <dgm:cxn modelId="{35D80C7E-B21A-45CC-B324-31482CEB5F89}" type="presOf" srcId="{DA5160DC-6551-477B-A64B-C39FF72E1E8A}" destId="{1B87F387-8ABC-4BBE-852E-A125C4F331D1}" srcOrd="1" destOrd="0" presId="urn:microsoft.com/office/officeart/2005/8/layout/list1"/>
    <dgm:cxn modelId="{10B521C5-BACD-4DDF-989B-870553D3061B}" srcId="{06BE0DCC-155D-4445-AA0A-339455DBC26F}" destId="{6E526ACF-770C-423D-9E1C-EA92F64A3341}" srcOrd="0" destOrd="0" parTransId="{AB7B65A2-9EC1-432D-A0A3-5E693CF8397E}" sibTransId="{3E05CEA0-A010-4B0B-BFD3-A13E215CAC70}"/>
    <dgm:cxn modelId="{79EED648-9F34-40FA-AE52-3B085A14D86D}" srcId="{DA5160DC-6551-477B-A64B-C39FF72E1E8A}" destId="{96DF268D-9A81-4560-8790-CE05D681D29A}" srcOrd="0" destOrd="0" parTransId="{E88CF3C2-995B-44B1-A5F9-90D046D11794}" sibTransId="{0A196E9F-4276-43DA-AB63-F918B8ABE43C}"/>
    <dgm:cxn modelId="{31697B6F-0548-4779-858E-59D50A71E5C3}" type="presOf" srcId="{23A088CB-48A2-436C-8A86-26C66936131F}" destId="{80A40C49-A20F-4BEF-A060-582C9B373774}" srcOrd="0" destOrd="1" presId="urn:microsoft.com/office/officeart/2005/8/layout/list1"/>
    <dgm:cxn modelId="{5A125A35-388D-4823-95F8-D77CE1E96AC5}" type="presOf" srcId="{D19AB046-D061-4762-9371-9AA2CB0F4DE0}" destId="{EED3217B-01A2-4D74-BAF6-1246E3BAAD3D}" srcOrd="0" destOrd="0" presId="urn:microsoft.com/office/officeart/2005/8/layout/list1"/>
    <dgm:cxn modelId="{113DADAA-256C-41A2-982F-D6B3D6D2C607}" srcId="{D19AB046-D061-4762-9371-9AA2CB0F4DE0}" destId="{06BE0DCC-155D-4445-AA0A-339455DBC26F}" srcOrd="2" destOrd="0" parTransId="{606E325D-435D-4118-9E20-CC125C72692E}" sibTransId="{8385B4AD-B467-4CEE-8F2D-61EA8301208C}"/>
    <dgm:cxn modelId="{99640DBA-5EEB-44E1-B59A-91A90A479661}" type="presOf" srcId="{FD8A8BDA-AC69-41EA-8415-D2F575928F91}" destId="{10D048A1-E80C-4682-BB33-E3EDDF728920}" srcOrd="0" destOrd="1" presId="urn:microsoft.com/office/officeart/2005/8/layout/list1"/>
    <dgm:cxn modelId="{39FA4C2D-1476-4614-B7A6-77A11CBC4524}" type="presOf" srcId="{96DF268D-9A81-4560-8790-CE05D681D29A}" destId="{DC20D490-1B61-457F-8904-69F02509FB16}" srcOrd="0" destOrd="0" presId="urn:microsoft.com/office/officeart/2005/8/layout/list1"/>
    <dgm:cxn modelId="{2D4ACDC5-D715-4B5A-BA50-AFB3A4E83B47}" type="presOf" srcId="{DA5160DC-6551-477B-A64B-C39FF72E1E8A}" destId="{D8F00C30-A3B3-421A-BFA4-39EF32B9120C}" srcOrd="0" destOrd="0" presId="urn:microsoft.com/office/officeart/2005/8/layout/list1"/>
    <dgm:cxn modelId="{8367BBE5-6D08-479B-B17C-EBC11E61B408}" srcId="{2297CCA2-118D-4CB8-A012-F7E89D098B08}" destId="{23A088CB-48A2-436C-8A86-26C66936131F}" srcOrd="1" destOrd="0" parTransId="{0C63A410-5349-4A22-BD75-D81B1502944A}" sibTransId="{51B2ABB0-49CB-4F2C-9796-DFFA4399766B}"/>
    <dgm:cxn modelId="{885BF87D-8563-4751-BF32-2592865DC036}" type="presOf" srcId="{0FFB5B31-148F-4561-A115-FCA676E5996B}" destId="{80A40C49-A20F-4BEF-A060-582C9B373774}" srcOrd="0" destOrd="2" presId="urn:microsoft.com/office/officeart/2005/8/layout/list1"/>
    <dgm:cxn modelId="{83320272-5285-4B19-8318-B3307A43C336}" srcId="{6B4D8A2D-C343-49A7-B04B-1DF32D42CE23}" destId="{BC8C6FD1-EDF0-45C7-8A22-5CEFF6942F5B}" srcOrd="0" destOrd="0" parTransId="{D8E0A5D3-730A-4E93-8BF8-C3091EBB8D05}" sibTransId="{65A4AD13-D2EB-42C2-BDC4-3F1B86769991}"/>
    <dgm:cxn modelId="{03017CC8-72E2-4FB8-ADEE-DBD4460247C7}" type="presParOf" srcId="{EED3217B-01A2-4D74-BAF6-1246E3BAAD3D}" destId="{C5F6BFE3-99FD-4499-8785-162C6C5DB2E7}" srcOrd="0" destOrd="0" presId="urn:microsoft.com/office/officeart/2005/8/layout/list1"/>
    <dgm:cxn modelId="{1E85078F-5BB0-49D2-9F3B-99BC9889F23B}" type="presParOf" srcId="{C5F6BFE3-99FD-4499-8785-162C6C5DB2E7}" destId="{B2F18EDD-3E1C-430A-BB30-3B69E62C0E69}" srcOrd="0" destOrd="0" presId="urn:microsoft.com/office/officeart/2005/8/layout/list1"/>
    <dgm:cxn modelId="{4E15448E-47B6-47EC-8E8A-1829BF40B183}" type="presParOf" srcId="{C5F6BFE3-99FD-4499-8785-162C6C5DB2E7}" destId="{8C603398-9770-45C5-90C1-F6D72FB2ECB4}" srcOrd="1" destOrd="0" presId="urn:microsoft.com/office/officeart/2005/8/layout/list1"/>
    <dgm:cxn modelId="{E7BA593E-E1F7-4745-BDA9-E74A1347B81C}" type="presParOf" srcId="{EED3217B-01A2-4D74-BAF6-1246E3BAAD3D}" destId="{E6B1D445-D6D5-4F36-B784-75DECD0296E8}" srcOrd="1" destOrd="0" presId="urn:microsoft.com/office/officeart/2005/8/layout/list1"/>
    <dgm:cxn modelId="{1DD75CF7-FF55-4502-B419-4B0DF3F52238}" type="presParOf" srcId="{EED3217B-01A2-4D74-BAF6-1246E3BAAD3D}" destId="{7FA08938-D8FF-458A-9D50-AB3E5C4AD190}" srcOrd="2" destOrd="0" presId="urn:microsoft.com/office/officeart/2005/8/layout/list1"/>
    <dgm:cxn modelId="{46EEC9B4-EEBA-459C-A8B6-9766499B0819}" type="presParOf" srcId="{EED3217B-01A2-4D74-BAF6-1246E3BAAD3D}" destId="{E6ED7ADE-C0BC-497B-976A-8589FA4E4D8B}" srcOrd="3" destOrd="0" presId="urn:microsoft.com/office/officeart/2005/8/layout/list1"/>
    <dgm:cxn modelId="{E767DD74-945B-4E6B-9A79-ED63231EAFCC}" type="presParOf" srcId="{EED3217B-01A2-4D74-BAF6-1246E3BAAD3D}" destId="{46B1E8BF-F84C-411E-8DCE-30E3BE0E3CD9}" srcOrd="4" destOrd="0" presId="urn:microsoft.com/office/officeart/2005/8/layout/list1"/>
    <dgm:cxn modelId="{E0901CC5-2D82-4361-8C91-3FB2D6217C4D}" type="presParOf" srcId="{46B1E8BF-F84C-411E-8DCE-30E3BE0E3CD9}" destId="{D9CC20A6-B314-4D7F-8A81-E332EBCA5838}" srcOrd="0" destOrd="0" presId="urn:microsoft.com/office/officeart/2005/8/layout/list1"/>
    <dgm:cxn modelId="{A7541FEA-2DFA-4ADA-8425-B1892B9A79F8}" type="presParOf" srcId="{46B1E8BF-F84C-411E-8DCE-30E3BE0E3CD9}" destId="{FC6C048F-68DC-424B-90BF-C53916BDBEBD}" srcOrd="1" destOrd="0" presId="urn:microsoft.com/office/officeart/2005/8/layout/list1"/>
    <dgm:cxn modelId="{C7BDBE7E-B130-4F24-9074-6FB15EBE0A4E}" type="presParOf" srcId="{EED3217B-01A2-4D74-BAF6-1246E3BAAD3D}" destId="{819681F7-853B-472B-937A-CB7240E0435A}" srcOrd="5" destOrd="0" presId="urn:microsoft.com/office/officeart/2005/8/layout/list1"/>
    <dgm:cxn modelId="{47B249DB-ABFF-4F49-9E39-FAAFDD90F31B}" type="presParOf" srcId="{EED3217B-01A2-4D74-BAF6-1246E3BAAD3D}" destId="{80A40C49-A20F-4BEF-A060-582C9B373774}" srcOrd="6" destOrd="0" presId="urn:microsoft.com/office/officeart/2005/8/layout/list1"/>
    <dgm:cxn modelId="{8E6AD4AE-ED5E-446D-A270-EF5AC5B7D9B7}" type="presParOf" srcId="{EED3217B-01A2-4D74-BAF6-1246E3BAAD3D}" destId="{AC77EB9E-5261-48A2-8FAE-3CDA848745D8}" srcOrd="7" destOrd="0" presId="urn:microsoft.com/office/officeart/2005/8/layout/list1"/>
    <dgm:cxn modelId="{9D665171-24CD-4EC0-B456-D39A80E2C4D3}" type="presParOf" srcId="{EED3217B-01A2-4D74-BAF6-1246E3BAAD3D}" destId="{33FDA85C-A15E-42D6-B317-A44194ADA687}" srcOrd="8" destOrd="0" presId="urn:microsoft.com/office/officeart/2005/8/layout/list1"/>
    <dgm:cxn modelId="{1886D300-2A63-4924-91C7-596161E67616}" type="presParOf" srcId="{33FDA85C-A15E-42D6-B317-A44194ADA687}" destId="{4E5A5628-74D1-4318-BAEC-D98F11AFBD71}" srcOrd="0" destOrd="0" presId="urn:microsoft.com/office/officeart/2005/8/layout/list1"/>
    <dgm:cxn modelId="{36968A71-9254-416A-B440-83332118319A}" type="presParOf" srcId="{33FDA85C-A15E-42D6-B317-A44194ADA687}" destId="{BCAD7431-7638-4E1B-9277-EE71978CDEF4}" srcOrd="1" destOrd="0" presId="urn:microsoft.com/office/officeart/2005/8/layout/list1"/>
    <dgm:cxn modelId="{DC1D7110-4A90-47AA-9310-DC6C8A42D77A}" type="presParOf" srcId="{EED3217B-01A2-4D74-BAF6-1246E3BAAD3D}" destId="{0EFA6B60-0C55-44C5-8A15-884C0EED33A4}" srcOrd="9" destOrd="0" presId="urn:microsoft.com/office/officeart/2005/8/layout/list1"/>
    <dgm:cxn modelId="{35CA0E1C-B37A-4376-B49A-34DB03C46CE3}" type="presParOf" srcId="{EED3217B-01A2-4D74-BAF6-1246E3BAAD3D}" destId="{10D048A1-E80C-4682-BB33-E3EDDF728920}" srcOrd="10" destOrd="0" presId="urn:microsoft.com/office/officeart/2005/8/layout/list1"/>
    <dgm:cxn modelId="{BD0155F3-F2B3-4AFD-A0C9-953CFB828139}" type="presParOf" srcId="{EED3217B-01A2-4D74-BAF6-1246E3BAAD3D}" destId="{4CEE1588-54CD-4516-8A9C-E10233BFCD51}" srcOrd="11" destOrd="0" presId="urn:microsoft.com/office/officeart/2005/8/layout/list1"/>
    <dgm:cxn modelId="{9578D6BC-82D4-4111-85A6-1F4CB385AFD3}" type="presParOf" srcId="{EED3217B-01A2-4D74-BAF6-1246E3BAAD3D}" destId="{F62B5482-261F-41BB-B18E-318AC6D05A26}" srcOrd="12" destOrd="0" presId="urn:microsoft.com/office/officeart/2005/8/layout/list1"/>
    <dgm:cxn modelId="{39864919-49A3-4987-915F-63333DEDD931}" type="presParOf" srcId="{F62B5482-261F-41BB-B18E-318AC6D05A26}" destId="{D8F00C30-A3B3-421A-BFA4-39EF32B9120C}" srcOrd="0" destOrd="0" presId="urn:microsoft.com/office/officeart/2005/8/layout/list1"/>
    <dgm:cxn modelId="{AF9E94F0-2162-4EAE-A10D-262AE85CCD27}" type="presParOf" srcId="{F62B5482-261F-41BB-B18E-318AC6D05A26}" destId="{1B87F387-8ABC-4BBE-852E-A125C4F331D1}" srcOrd="1" destOrd="0" presId="urn:microsoft.com/office/officeart/2005/8/layout/list1"/>
    <dgm:cxn modelId="{157A7B64-49A5-4DBC-8F8C-A5901CCE8E74}" type="presParOf" srcId="{EED3217B-01A2-4D74-BAF6-1246E3BAAD3D}" destId="{B3DAD100-4914-4641-9C73-973AC4875D96}" srcOrd="13" destOrd="0" presId="urn:microsoft.com/office/officeart/2005/8/layout/list1"/>
    <dgm:cxn modelId="{605426AD-1A9E-4446-BD4A-B8A24EE3C94E}" type="presParOf" srcId="{EED3217B-01A2-4D74-BAF6-1246E3BAAD3D}" destId="{DC20D490-1B61-457F-8904-69F02509FB1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9AB046-D061-4762-9371-9AA2CB0F4DE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B4D8A2D-C343-49A7-B04B-1DF32D42CE23}">
      <dgm:prSet phldrT="[Text]" custT="1"/>
      <dgm:spPr>
        <a:solidFill>
          <a:srgbClr val="0C3959"/>
        </a:solidFill>
      </dgm:spPr>
      <dgm:t>
        <a:bodyPr/>
        <a:lstStyle/>
        <a:p>
          <a:r>
            <a:rPr lang="en-US" sz="2400" b="0" dirty="0" smtClean="0"/>
            <a:t>Operational Security</a:t>
          </a:r>
          <a:endParaRPr lang="en-US" sz="2400" b="0" dirty="0"/>
        </a:p>
      </dgm:t>
    </dgm:pt>
    <dgm:pt modelId="{9C72B700-9A7B-4944-A7D4-E04B5E10F406}" type="parTrans" cxnId="{B1E388C8-60C3-4590-A70D-E414FCEE322F}">
      <dgm:prSet/>
      <dgm:spPr/>
      <dgm:t>
        <a:bodyPr/>
        <a:lstStyle/>
        <a:p>
          <a:endParaRPr lang="en-US"/>
        </a:p>
      </dgm:t>
    </dgm:pt>
    <dgm:pt modelId="{498F251E-464B-4FAA-A87B-9BF1A0A69FDD}" type="sibTrans" cxnId="{B1E388C8-60C3-4590-A70D-E414FCEE322F}">
      <dgm:prSet/>
      <dgm:spPr/>
      <dgm:t>
        <a:bodyPr/>
        <a:lstStyle/>
        <a:p>
          <a:endParaRPr lang="en-US"/>
        </a:p>
      </dgm:t>
    </dgm:pt>
    <dgm:pt modelId="{2297CCA2-118D-4CB8-A012-F7E89D098B08}">
      <dgm:prSet phldrT="[Text]" custT="1"/>
      <dgm:spPr>
        <a:solidFill>
          <a:srgbClr val="0C3959"/>
        </a:solidFill>
      </dgm:spPr>
      <dgm:t>
        <a:bodyPr/>
        <a:lstStyle/>
        <a:p>
          <a:r>
            <a:rPr lang="en-US" sz="2400" b="0" dirty="0" smtClean="0"/>
            <a:t>User Responsibilities</a:t>
          </a:r>
        </a:p>
      </dgm:t>
    </dgm:pt>
    <dgm:pt modelId="{54EA42F7-E599-404A-A6E8-6BE0AD20F8BA}" type="parTrans" cxnId="{9FBF0253-72D5-4C3D-AE57-21FE9CCBB0A7}">
      <dgm:prSet/>
      <dgm:spPr/>
      <dgm:t>
        <a:bodyPr/>
        <a:lstStyle/>
        <a:p>
          <a:endParaRPr lang="en-US"/>
        </a:p>
      </dgm:t>
    </dgm:pt>
    <dgm:pt modelId="{0609B920-57C9-4595-B673-D9A2D5233E5D}" type="sibTrans" cxnId="{9FBF0253-72D5-4C3D-AE57-21FE9CCBB0A7}">
      <dgm:prSet/>
      <dgm:spPr/>
      <dgm:t>
        <a:bodyPr/>
        <a:lstStyle/>
        <a:p>
          <a:endParaRPr lang="en-US"/>
        </a:p>
      </dgm:t>
    </dgm:pt>
    <dgm:pt modelId="{06BE0DCC-155D-4445-AA0A-339455DBC26F}">
      <dgm:prSet phldrT="[Text]" custT="1"/>
      <dgm:spPr>
        <a:solidFill>
          <a:srgbClr val="0C3959"/>
        </a:solidFill>
      </dgm:spPr>
      <dgm:t>
        <a:bodyPr/>
        <a:lstStyle/>
        <a:p>
          <a:r>
            <a:rPr lang="en-US" sz="2400" b="0" dirty="0" smtClean="0"/>
            <a:t>Protection and Processing of Personal Data</a:t>
          </a:r>
          <a:endParaRPr lang="en-US" sz="2400" b="0" dirty="0"/>
        </a:p>
      </dgm:t>
    </dgm:pt>
    <dgm:pt modelId="{606E325D-435D-4118-9E20-CC125C72692E}" type="parTrans" cxnId="{113DADAA-256C-41A2-982F-D6B3D6D2C607}">
      <dgm:prSet/>
      <dgm:spPr/>
      <dgm:t>
        <a:bodyPr/>
        <a:lstStyle/>
        <a:p>
          <a:endParaRPr lang="en-US"/>
        </a:p>
      </dgm:t>
    </dgm:pt>
    <dgm:pt modelId="{8385B4AD-B467-4CEE-8F2D-61EA8301208C}" type="sibTrans" cxnId="{113DADAA-256C-41A2-982F-D6B3D6D2C607}">
      <dgm:prSet/>
      <dgm:spPr/>
      <dgm:t>
        <a:bodyPr/>
        <a:lstStyle/>
        <a:p>
          <a:endParaRPr lang="en-US"/>
        </a:p>
      </dgm:t>
    </dgm:pt>
    <dgm:pt modelId="{BC8C6FD1-EDF0-45C7-8A22-5CEFF6942F5B}">
      <dgm:prSet phldrT="[Text]" custT="1"/>
      <dgm:spPr>
        <a:ln>
          <a:solidFill>
            <a:srgbClr val="F57A1E"/>
          </a:solidFill>
        </a:ln>
      </dgm:spPr>
      <dgm:t>
        <a:bodyPr/>
        <a:lstStyle/>
        <a:p>
          <a:r>
            <a:rPr lang="en-US" sz="2000" dirty="0" smtClean="0">
              <a:solidFill>
                <a:srgbClr val="0C3959"/>
              </a:solidFill>
            </a:rPr>
            <a:t>State common security requirements: AAI, security, incident and vulnerability handling</a:t>
          </a:r>
          <a:endParaRPr lang="en-US" sz="2000" dirty="0">
            <a:solidFill>
              <a:srgbClr val="0C3959"/>
            </a:solidFill>
          </a:endParaRPr>
        </a:p>
      </dgm:t>
    </dgm:pt>
    <dgm:pt modelId="{D8E0A5D3-730A-4E93-8BF8-C3091EBB8D05}" type="parTrans" cxnId="{83320272-5285-4B19-8318-B3307A43C336}">
      <dgm:prSet/>
      <dgm:spPr/>
      <dgm:t>
        <a:bodyPr/>
        <a:lstStyle/>
        <a:p>
          <a:endParaRPr lang="en-US"/>
        </a:p>
      </dgm:t>
    </dgm:pt>
    <dgm:pt modelId="{65A4AD13-D2EB-42C2-BDC4-3F1B86769991}" type="sibTrans" cxnId="{83320272-5285-4B19-8318-B3307A43C336}">
      <dgm:prSet/>
      <dgm:spPr/>
      <dgm:t>
        <a:bodyPr/>
        <a:lstStyle/>
        <a:p>
          <a:endParaRPr lang="en-US"/>
        </a:p>
      </dgm:t>
    </dgm:pt>
    <dgm:pt modelId="{B094CA3B-F998-4A8C-8DCA-488B09B59D0D}">
      <dgm:prSet phldrT="[Text]" custT="1"/>
      <dgm:spPr>
        <a:ln>
          <a:solidFill>
            <a:srgbClr val="F57A1E"/>
          </a:solidFill>
        </a:ln>
      </dgm:spPr>
      <dgm:t>
        <a:bodyPr/>
        <a:lstStyle/>
        <a:p>
          <a:r>
            <a:rPr lang="en-US" sz="2000" dirty="0" smtClean="0">
              <a:solidFill>
                <a:srgbClr val="0C3959"/>
              </a:solidFill>
            </a:rPr>
            <a:t>Awareness: users and communities need to know there are policies</a:t>
          </a:r>
        </a:p>
      </dgm:t>
    </dgm:pt>
    <dgm:pt modelId="{2DDCB4FA-CBE1-46D3-B968-92D2ED91EBFB}" type="parTrans" cxnId="{B535B4E9-1500-488D-8324-6B83AE04F021}">
      <dgm:prSet/>
      <dgm:spPr/>
      <dgm:t>
        <a:bodyPr/>
        <a:lstStyle/>
        <a:p>
          <a:endParaRPr lang="en-US"/>
        </a:p>
      </dgm:t>
    </dgm:pt>
    <dgm:pt modelId="{90AA1E00-BA13-4DCA-AD4C-A7CA826C4DD4}" type="sibTrans" cxnId="{B535B4E9-1500-488D-8324-6B83AE04F021}">
      <dgm:prSet/>
      <dgm:spPr/>
      <dgm:t>
        <a:bodyPr/>
        <a:lstStyle/>
        <a:p>
          <a:endParaRPr lang="en-US"/>
        </a:p>
      </dgm:t>
    </dgm:pt>
    <dgm:pt modelId="{6E526ACF-770C-423D-9E1C-EA92F64A3341}">
      <dgm:prSet phldrT="[Text]" custT="1"/>
      <dgm:spPr>
        <a:ln>
          <a:solidFill>
            <a:srgbClr val="F57A1E"/>
          </a:solidFill>
        </a:ln>
      </dgm:spPr>
      <dgm:t>
        <a:bodyPr/>
        <a:lstStyle/>
        <a:p>
          <a:r>
            <a:rPr lang="en-US" sz="2000" dirty="0" smtClean="0">
              <a:solidFill>
                <a:srgbClr val="0C3959"/>
              </a:solidFill>
            </a:rPr>
            <a:t>Have a data protection policy that binds the infrastructure together, e.g. AARCs recommendations or DP </a:t>
          </a:r>
          <a:r>
            <a:rPr lang="en-US" sz="2000" dirty="0" err="1" smtClean="0">
              <a:solidFill>
                <a:srgbClr val="0C3959"/>
              </a:solidFill>
            </a:rPr>
            <a:t>CoCo</a:t>
          </a:r>
          <a:endParaRPr lang="en-US" sz="2000" dirty="0">
            <a:solidFill>
              <a:srgbClr val="0C3959"/>
            </a:solidFill>
          </a:endParaRPr>
        </a:p>
      </dgm:t>
    </dgm:pt>
    <dgm:pt modelId="{AB7B65A2-9EC1-432D-A0A3-5E693CF8397E}" type="parTrans" cxnId="{10B521C5-BACD-4DDF-989B-870553D3061B}">
      <dgm:prSet/>
      <dgm:spPr/>
      <dgm:t>
        <a:bodyPr/>
        <a:lstStyle/>
        <a:p>
          <a:endParaRPr lang="en-US"/>
        </a:p>
      </dgm:t>
    </dgm:pt>
    <dgm:pt modelId="{3E05CEA0-A010-4B0B-BFD3-A13E215CAC70}" type="sibTrans" cxnId="{10B521C5-BACD-4DDF-989B-870553D3061B}">
      <dgm:prSet/>
      <dgm:spPr/>
      <dgm:t>
        <a:bodyPr/>
        <a:lstStyle/>
        <a:p>
          <a:endParaRPr lang="en-US"/>
        </a:p>
      </dgm:t>
    </dgm:pt>
    <dgm:pt modelId="{80B66D12-4D67-4E76-94AD-92F1B289EDE9}">
      <dgm:prSet phldrT="[Text]" custT="1"/>
      <dgm:spPr>
        <a:ln>
          <a:solidFill>
            <a:srgbClr val="F57A1E"/>
          </a:solidFill>
        </a:ln>
      </dgm:spPr>
      <dgm:t>
        <a:bodyPr/>
        <a:lstStyle/>
        <a:p>
          <a:r>
            <a:rPr lang="en-US" sz="2000" dirty="0" smtClean="0">
              <a:solidFill>
                <a:srgbClr val="0C3959"/>
              </a:solidFill>
            </a:rPr>
            <a:t>Ensure </a:t>
          </a:r>
          <a:r>
            <a:rPr lang="en-US" sz="2000" i="1" dirty="0" smtClean="0">
              <a:solidFill>
                <a:srgbClr val="0C3959"/>
              </a:solidFill>
            </a:rPr>
            <a:t>constituents </a:t>
          </a:r>
          <a:r>
            <a:rPr lang="en-US" sz="2000" i="0" dirty="0" smtClean="0">
              <a:solidFill>
                <a:srgbClr val="0C3959"/>
              </a:solidFill>
            </a:rPr>
            <a:t>comply: through MoUs, SLA, OLA, policies, or even contracts, &amp;c</a:t>
          </a:r>
          <a:endParaRPr lang="en-US" sz="2000" i="0" dirty="0">
            <a:solidFill>
              <a:srgbClr val="0C3959"/>
            </a:solidFill>
          </a:endParaRPr>
        </a:p>
      </dgm:t>
    </dgm:pt>
    <dgm:pt modelId="{C1A53E0C-CC10-4499-9C9B-36BF4FB9BF2A}" type="parTrans" cxnId="{48214011-9B1E-42DD-87CD-F4A34A2BB01D}">
      <dgm:prSet/>
      <dgm:spPr/>
      <dgm:t>
        <a:bodyPr/>
        <a:lstStyle/>
        <a:p>
          <a:endParaRPr lang="en-US"/>
        </a:p>
      </dgm:t>
    </dgm:pt>
    <dgm:pt modelId="{E78F149C-AE51-4510-B867-71D5C17D39C2}" type="sibTrans" cxnId="{48214011-9B1E-42DD-87CD-F4A34A2BB01D}">
      <dgm:prSet/>
      <dgm:spPr/>
      <dgm:t>
        <a:bodyPr/>
        <a:lstStyle/>
        <a:p>
          <a:endParaRPr lang="en-US"/>
        </a:p>
      </dgm:t>
    </dgm:pt>
    <dgm:pt modelId="{C906977E-2D8A-4BF6-ACBF-6A96C61E3D3B}">
      <dgm:prSet phldrT="[Text]" custT="1"/>
      <dgm:spPr>
        <a:ln>
          <a:solidFill>
            <a:srgbClr val="F57A1E"/>
          </a:solidFill>
        </a:ln>
      </dgm:spPr>
      <dgm:t>
        <a:bodyPr/>
        <a:lstStyle/>
        <a:p>
          <a:r>
            <a:rPr lang="en-US" sz="2000" dirty="0" smtClean="0">
              <a:solidFill>
                <a:srgbClr val="0C3959"/>
              </a:solidFill>
            </a:rPr>
            <a:t>Have an AUP covering the usual</a:t>
          </a:r>
        </a:p>
      </dgm:t>
    </dgm:pt>
    <dgm:pt modelId="{0A500A38-DCF8-4859-BCD7-D0D5964E18A4}" type="parTrans" cxnId="{920CAFDC-7699-48C9-856F-55FC87E1AD88}">
      <dgm:prSet/>
      <dgm:spPr/>
      <dgm:t>
        <a:bodyPr/>
        <a:lstStyle/>
        <a:p>
          <a:endParaRPr lang="en-US"/>
        </a:p>
      </dgm:t>
    </dgm:pt>
    <dgm:pt modelId="{C00DA8C3-1C56-4C4B-ABD0-D9F6CB8FC512}" type="sibTrans" cxnId="{920CAFDC-7699-48C9-856F-55FC87E1AD88}">
      <dgm:prSet/>
      <dgm:spPr/>
      <dgm:t>
        <a:bodyPr/>
        <a:lstStyle/>
        <a:p>
          <a:endParaRPr lang="en-US"/>
        </a:p>
      </dgm:t>
    </dgm:pt>
    <dgm:pt modelId="{193DC8B9-E562-4011-81C4-8F82FB86B2B0}">
      <dgm:prSet phldrT="[Text]" custT="1"/>
      <dgm:spPr>
        <a:ln>
          <a:solidFill>
            <a:srgbClr val="F57A1E"/>
          </a:solidFill>
        </a:ln>
      </dgm:spPr>
      <dgm:t>
        <a:bodyPr/>
        <a:lstStyle/>
        <a:p>
          <a:r>
            <a:rPr lang="en-US" sz="2000" dirty="0" smtClean="0">
              <a:solidFill>
                <a:srgbClr val="0C3959"/>
              </a:solidFill>
            </a:rPr>
            <a:t>Community registration and membership should be managed</a:t>
          </a:r>
        </a:p>
      </dgm:t>
    </dgm:pt>
    <dgm:pt modelId="{1A5BC7FA-B5B7-4E08-8101-2DDCC16FD8F4}" type="parTrans" cxnId="{5934E30D-E5D4-41C5-A6C5-F2CE396B79C0}">
      <dgm:prSet/>
      <dgm:spPr/>
      <dgm:t>
        <a:bodyPr/>
        <a:lstStyle/>
        <a:p>
          <a:endParaRPr lang="en-US"/>
        </a:p>
      </dgm:t>
    </dgm:pt>
    <dgm:pt modelId="{88A6CED8-8202-40FF-BB2F-2D4ABE642497}" type="sibTrans" cxnId="{5934E30D-E5D4-41C5-A6C5-F2CE396B79C0}">
      <dgm:prSet/>
      <dgm:spPr/>
      <dgm:t>
        <a:bodyPr/>
        <a:lstStyle/>
        <a:p>
          <a:endParaRPr lang="en-US"/>
        </a:p>
      </dgm:t>
    </dgm:pt>
    <dgm:pt modelId="{AA976E3C-6966-4700-94DC-2487927701CC}">
      <dgm:prSet phldrT="[Text]" custT="1"/>
      <dgm:spPr>
        <a:ln>
          <a:solidFill>
            <a:srgbClr val="F57A1E"/>
          </a:solidFill>
        </a:ln>
      </dgm:spPr>
      <dgm:t>
        <a:bodyPr/>
        <a:lstStyle/>
        <a:p>
          <a:r>
            <a:rPr lang="en-US" sz="2000" dirty="0" smtClean="0">
              <a:solidFill>
                <a:srgbClr val="0C3959"/>
              </a:solidFill>
            </a:rPr>
            <a:t>Have a way of identifying both individuals and communities</a:t>
          </a:r>
        </a:p>
      </dgm:t>
    </dgm:pt>
    <dgm:pt modelId="{3ABB40AF-1281-428E-8669-E10DDE6137E6}" type="parTrans" cxnId="{045DB05C-4098-4108-90BB-D8624907E972}">
      <dgm:prSet/>
      <dgm:spPr/>
      <dgm:t>
        <a:bodyPr/>
        <a:lstStyle/>
        <a:p>
          <a:endParaRPr lang="en-US"/>
        </a:p>
      </dgm:t>
    </dgm:pt>
    <dgm:pt modelId="{8E74AC39-42F9-49A5-AE80-4C626F3890A1}" type="sibTrans" cxnId="{045DB05C-4098-4108-90BB-D8624907E972}">
      <dgm:prSet/>
      <dgm:spPr/>
      <dgm:t>
        <a:bodyPr/>
        <a:lstStyle/>
        <a:p>
          <a:endParaRPr lang="en-US"/>
        </a:p>
      </dgm:t>
    </dgm:pt>
    <dgm:pt modelId="{498D6370-C497-4C0D-972C-8CA3E65207D6}">
      <dgm:prSet phldrT="[Text]" custT="1"/>
      <dgm:spPr>
        <a:ln>
          <a:solidFill>
            <a:srgbClr val="F57A1E"/>
          </a:solidFill>
        </a:ln>
      </dgm:spPr>
      <dgm:t>
        <a:bodyPr/>
        <a:lstStyle/>
        <a:p>
          <a:r>
            <a:rPr lang="en-US" sz="2000" dirty="0" smtClean="0">
              <a:solidFill>
                <a:srgbClr val="0C3959"/>
              </a:solidFill>
            </a:rPr>
            <a:t>Define the common aims and purposes </a:t>
          </a:r>
          <a:r>
            <a:rPr lang="en-US" sz="2000" i="1" dirty="0" smtClean="0">
              <a:solidFill>
                <a:srgbClr val="0C3959"/>
              </a:solidFill>
            </a:rPr>
            <a:t>(that really helps for data protection …)</a:t>
          </a:r>
        </a:p>
      </dgm:t>
    </dgm:pt>
    <dgm:pt modelId="{86EBC681-4011-4A87-9F97-BCF95ED495AD}" type="parTrans" cxnId="{4E6DE294-8C09-4057-8525-F8E0D6DF9F14}">
      <dgm:prSet/>
      <dgm:spPr/>
      <dgm:t>
        <a:bodyPr/>
        <a:lstStyle/>
        <a:p>
          <a:endParaRPr lang="en-US"/>
        </a:p>
      </dgm:t>
    </dgm:pt>
    <dgm:pt modelId="{E0A2A848-5111-4C3F-B10A-B2FAFC6FEBD9}" type="sibTrans" cxnId="{4E6DE294-8C09-4057-8525-F8E0D6DF9F14}">
      <dgm:prSet/>
      <dgm:spPr/>
      <dgm:t>
        <a:bodyPr/>
        <a:lstStyle/>
        <a:p>
          <a:endParaRPr lang="en-US"/>
        </a:p>
      </dgm:t>
    </dgm:pt>
    <dgm:pt modelId="{C74D469D-3DF0-4456-A078-BE8E22C295F9}">
      <dgm:prSet phldrT="[Text]" custT="1"/>
      <dgm:spPr>
        <a:ln>
          <a:solidFill>
            <a:srgbClr val="F57A1E"/>
          </a:solidFill>
        </a:ln>
      </dgm:spPr>
      <dgm:t>
        <a:bodyPr/>
        <a:lstStyle/>
        <a:p>
          <a:r>
            <a:rPr lang="en-US" sz="2000" dirty="0" smtClean="0">
              <a:solidFill>
                <a:srgbClr val="0C3959"/>
              </a:solidFill>
            </a:rPr>
            <a:t>Make sure every ‘back-end’ provider has a visible and accessible Privacy Policy</a:t>
          </a:r>
          <a:endParaRPr lang="en-US" sz="2000" dirty="0">
            <a:solidFill>
              <a:srgbClr val="0C3959"/>
            </a:solidFill>
          </a:endParaRPr>
        </a:p>
      </dgm:t>
    </dgm:pt>
    <dgm:pt modelId="{6E9CE8B0-71F3-44D4-BD88-319EB0A24F0B}" type="parTrans" cxnId="{8BC7C2FF-F814-4071-885A-700AD1D9FB27}">
      <dgm:prSet/>
      <dgm:spPr/>
      <dgm:t>
        <a:bodyPr/>
        <a:lstStyle/>
        <a:p>
          <a:endParaRPr lang="en-US"/>
        </a:p>
      </dgm:t>
    </dgm:pt>
    <dgm:pt modelId="{FF5A9DB8-7CF9-4EEC-A8FC-A5F60B729290}" type="sibTrans" cxnId="{8BC7C2FF-F814-4071-885A-700AD1D9FB27}">
      <dgm:prSet/>
      <dgm:spPr/>
      <dgm:t>
        <a:bodyPr/>
        <a:lstStyle/>
        <a:p>
          <a:endParaRPr lang="en-US"/>
        </a:p>
      </dgm:t>
    </dgm:pt>
    <dgm:pt modelId="{EED3217B-01A2-4D74-BAF6-1246E3BAAD3D}" type="pres">
      <dgm:prSet presAssocID="{D19AB046-D061-4762-9371-9AA2CB0F4DE0}" presName="linear" presStyleCnt="0">
        <dgm:presLayoutVars>
          <dgm:dir/>
          <dgm:animLvl val="lvl"/>
          <dgm:resizeHandles val="exact"/>
        </dgm:presLayoutVars>
      </dgm:prSet>
      <dgm:spPr/>
      <dgm:t>
        <a:bodyPr/>
        <a:lstStyle/>
        <a:p>
          <a:endParaRPr lang="en-US"/>
        </a:p>
      </dgm:t>
    </dgm:pt>
    <dgm:pt modelId="{C5F6BFE3-99FD-4499-8785-162C6C5DB2E7}" type="pres">
      <dgm:prSet presAssocID="{6B4D8A2D-C343-49A7-B04B-1DF32D42CE23}" presName="parentLin" presStyleCnt="0"/>
      <dgm:spPr/>
    </dgm:pt>
    <dgm:pt modelId="{B2F18EDD-3E1C-430A-BB30-3B69E62C0E69}" type="pres">
      <dgm:prSet presAssocID="{6B4D8A2D-C343-49A7-B04B-1DF32D42CE23}" presName="parentLeftMargin" presStyleLbl="node1" presStyleIdx="0" presStyleCnt="3"/>
      <dgm:spPr/>
      <dgm:t>
        <a:bodyPr/>
        <a:lstStyle/>
        <a:p>
          <a:endParaRPr lang="en-US"/>
        </a:p>
      </dgm:t>
    </dgm:pt>
    <dgm:pt modelId="{8C603398-9770-45C5-90C1-F6D72FB2ECB4}" type="pres">
      <dgm:prSet presAssocID="{6B4D8A2D-C343-49A7-B04B-1DF32D42CE23}" presName="parentText" presStyleLbl="node1" presStyleIdx="0" presStyleCnt="3">
        <dgm:presLayoutVars>
          <dgm:chMax val="0"/>
          <dgm:bulletEnabled val="1"/>
        </dgm:presLayoutVars>
      </dgm:prSet>
      <dgm:spPr/>
      <dgm:t>
        <a:bodyPr/>
        <a:lstStyle/>
        <a:p>
          <a:endParaRPr lang="en-US"/>
        </a:p>
      </dgm:t>
    </dgm:pt>
    <dgm:pt modelId="{E6B1D445-D6D5-4F36-B784-75DECD0296E8}" type="pres">
      <dgm:prSet presAssocID="{6B4D8A2D-C343-49A7-B04B-1DF32D42CE23}" presName="negativeSpace" presStyleCnt="0"/>
      <dgm:spPr/>
    </dgm:pt>
    <dgm:pt modelId="{7FA08938-D8FF-458A-9D50-AB3E5C4AD190}" type="pres">
      <dgm:prSet presAssocID="{6B4D8A2D-C343-49A7-B04B-1DF32D42CE23}" presName="childText" presStyleLbl="conFgAcc1" presStyleIdx="0" presStyleCnt="3">
        <dgm:presLayoutVars>
          <dgm:bulletEnabled val="1"/>
        </dgm:presLayoutVars>
      </dgm:prSet>
      <dgm:spPr/>
      <dgm:t>
        <a:bodyPr/>
        <a:lstStyle/>
        <a:p>
          <a:endParaRPr lang="en-US"/>
        </a:p>
      </dgm:t>
    </dgm:pt>
    <dgm:pt modelId="{E6ED7ADE-C0BC-497B-976A-8589FA4E4D8B}" type="pres">
      <dgm:prSet presAssocID="{498F251E-464B-4FAA-A87B-9BF1A0A69FDD}" presName="spaceBetweenRectangles" presStyleCnt="0"/>
      <dgm:spPr/>
    </dgm:pt>
    <dgm:pt modelId="{46B1E8BF-F84C-411E-8DCE-30E3BE0E3CD9}" type="pres">
      <dgm:prSet presAssocID="{2297CCA2-118D-4CB8-A012-F7E89D098B08}" presName="parentLin" presStyleCnt="0"/>
      <dgm:spPr/>
    </dgm:pt>
    <dgm:pt modelId="{D9CC20A6-B314-4D7F-8A81-E332EBCA5838}" type="pres">
      <dgm:prSet presAssocID="{2297CCA2-118D-4CB8-A012-F7E89D098B08}" presName="parentLeftMargin" presStyleLbl="node1" presStyleIdx="0" presStyleCnt="3"/>
      <dgm:spPr/>
      <dgm:t>
        <a:bodyPr/>
        <a:lstStyle/>
        <a:p>
          <a:endParaRPr lang="en-US"/>
        </a:p>
      </dgm:t>
    </dgm:pt>
    <dgm:pt modelId="{FC6C048F-68DC-424B-90BF-C53916BDBEBD}" type="pres">
      <dgm:prSet presAssocID="{2297CCA2-118D-4CB8-A012-F7E89D098B08}" presName="parentText" presStyleLbl="node1" presStyleIdx="1" presStyleCnt="3">
        <dgm:presLayoutVars>
          <dgm:chMax val="0"/>
          <dgm:bulletEnabled val="1"/>
        </dgm:presLayoutVars>
      </dgm:prSet>
      <dgm:spPr/>
      <dgm:t>
        <a:bodyPr/>
        <a:lstStyle/>
        <a:p>
          <a:endParaRPr lang="en-US"/>
        </a:p>
      </dgm:t>
    </dgm:pt>
    <dgm:pt modelId="{819681F7-853B-472B-937A-CB7240E0435A}" type="pres">
      <dgm:prSet presAssocID="{2297CCA2-118D-4CB8-A012-F7E89D098B08}" presName="negativeSpace" presStyleCnt="0"/>
      <dgm:spPr/>
    </dgm:pt>
    <dgm:pt modelId="{80A40C49-A20F-4BEF-A060-582C9B373774}" type="pres">
      <dgm:prSet presAssocID="{2297CCA2-118D-4CB8-A012-F7E89D098B08}" presName="childText" presStyleLbl="conFgAcc1" presStyleIdx="1" presStyleCnt="3">
        <dgm:presLayoutVars>
          <dgm:bulletEnabled val="1"/>
        </dgm:presLayoutVars>
      </dgm:prSet>
      <dgm:spPr/>
      <dgm:t>
        <a:bodyPr/>
        <a:lstStyle/>
        <a:p>
          <a:endParaRPr lang="en-US"/>
        </a:p>
      </dgm:t>
    </dgm:pt>
    <dgm:pt modelId="{AC77EB9E-5261-48A2-8FAE-3CDA848745D8}" type="pres">
      <dgm:prSet presAssocID="{0609B920-57C9-4595-B673-D9A2D5233E5D}" presName="spaceBetweenRectangles" presStyleCnt="0"/>
      <dgm:spPr/>
    </dgm:pt>
    <dgm:pt modelId="{33FDA85C-A15E-42D6-B317-A44194ADA687}" type="pres">
      <dgm:prSet presAssocID="{06BE0DCC-155D-4445-AA0A-339455DBC26F}" presName="parentLin" presStyleCnt="0"/>
      <dgm:spPr/>
    </dgm:pt>
    <dgm:pt modelId="{4E5A5628-74D1-4318-BAEC-D98F11AFBD71}" type="pres">
      <dgm:prSet presAssocID="{06BE0DCC-155D-4445-AA0A-339455DBC26F}" presName="parentLeftMargin" presStyleLbl="node1" presStyleIdx="1" presStyleCnt="3"/>
      <dgm:spPr/>
      <dgm:t>
        <a:bodyPr/>
        <a:lstStyle/>
        <a:p>
          <a:endParaRPr lang="en-US"/>
        </a:p>
      </dgm:t>
    </dgm:pt>
    <dgm:pt modelId="{BCAD7431-7638-4E1B-9277-EE71978CDEF4}" type="pres">
      <dgm:prSet presAssocID="{06BE0DCC-155D-4445-AA0A-339455DBC26F}" presName="parentText" presStyleLbl="node1" presStyleIdx="2" presStyleCnt="3">
        <dgm:presLayoutVars>
          <dgm:chMax val="0"/>
          <dgm:bulletEnabled val="1"/>
        </dgm:presLayoutVars>
      </dgm:prSet>
      <dgm:spPr/>
      <dgm:t>
        <a:bodyPr/>
        <a:lstStyle/>
        <a:p>
          <a:endParaRPr lang="en-US"/>
        </a:p>
      </dgm:t>
    </dgm:pt>
    <dgm:pt modelId="{0EFA6B60-0C55-44C5-8A15-884C0EED33A4}" type="pres">
      <dgm:prSet presAssocID="{06BE0DCC-155D-4445-AA0A-339455DBC26F}" presName="negativeSpace" presStyleCnt="0"/>
      <dgm:spPr/>
    </dgm:pt>
    <dgm:pt modelId="{10D048A1-E80C-4682-BB33-E3EDDF728920}" type="pres">
      <dgm:prSet presAssocID="{06BE0DCC-155D-4445-AA0A-339455DBC26F}" presName="childText" presStyleLbl="conFgAcc1" presStyleIdx="2" presStyleCnt="3">
        <dgm:presLayoutVars>
          <dgm:bulletEnabled val="1"/>
        </dgm:presLayoutVars>
      </dgm:prSet>
      <dgm:spPr/>
      <dgm:t>
        <a:bodyPr/>
        <a:lstStyle/>
        <a:p>
          <a:endParaRPr lang="en-US"/>
        </a:p>
      </dgm:t>
    </dgm:pt>
  </dgm:ptLst>
  <dgm:cxnLst>
    <dgm:cxn modelId="{6165B55C-E8FB-4493-A729-923FF67D62E5}" type="presOf" srcId="{498D6370-C497-4C0D-972C-8CA3E65207D6}" destId="{80A40C49-A20F-4BEF-A060-582C9B373774}" srcOrd="0" destOrd="4" presId="urn:microsoft.com/office/officeart/2005/8/layout/list1"/>
    <dgm:cxn modelId="{47C96005-1C80-41E9-B62C-51872AAE5604}" type="presOf" srcId="{193DC8B9-E562-4011-81C4-8F82FB86B2B0}" destId="{80A40C49-A20F-4BEF-A060-582C9B373774}" srcOrd="0" destOrd="2" presId="urn:microsoft.com/office/officeart/2005/8/layout/list1"/>
    <dgm:cxn modelId="{446185E3-AF79-42C8-95B6-D28B27CA59FC}" type="presOf" srcId="{2297CCA2-118D-4CB8-A012-F7E89D098B08}" destId="{FC6C048F-68DC-424B-90BF-C53916BDBEBD}" srcOrd="1" destOrd="0" presId="urn:microsoft.com/office/officeart/2005/8/layout/list1"/>
    <dgm:cxn modelId="{9FBF0253-72D5-4C3D-AE57-21FE9CCBB0A7}" srcId="{D19AB046-D061-4762-9371-9AA2CB0F4DE0}" destId="{2297CCA2-118D-4CB8-A012-F7E89D098B08}" srcOrd="1" destOrd="0" parTransId="{54EA42F7-E599-404A-A6E8-6BE0AD20F8BA}" sibTransId="{0609B920-57C9-4595-B673-D9A2D5233E5D}"/>
    <dgm:cxn modelId="{B1E388C8-60C3-4590-A70D-E414FCEE322F}" srcId="{D19AB046-D061-4762-9371-9AA2CB0F4DE0}" destId="{6B4D8A2D-C343-49A7-B04B-1DF32D42CE23}" srcOrd="0" destOrd="0" parTransId="{9C72B700-9A7B-4944-A7D4-E04B5E10F406}" sibTransId="{498F251E-464B-4FAA-A87B-9BF1A0A69FDD}"/>
    <dgm:cxn modelId="{83320272-5285-4B19-8318-B3307A43C336}" srcId="{6B4D8A2D-C343-49A7-B04B-1DF32D42CE23}" destId="{BC8C6FD1-EDF0-45C7-8A22-5CEFF6942F5B}" srcOrd="0" destOrd="0" parTransId="{D8E0A5D3-730A-4E93-8BF8-C3091EBB8D05}" sibTransId="{65A4AD13-D2EB-42C2-BDC4-3F1B86769991}"/>
    <dgm:cxn modelId="{08920028-EBAD-44EA-A6B1-DF05AF8BA342}" type="presOf" srcId="{80B66D12-4D67-4E76-94AD-92F1B289EDE9}" destId="{7FA08938-D8FF-458A-9D50-AB3E5C4AD190}" srcOrd="0" destOrd="1" presId="urn:microsoft.com/office/officeart/2005/8/layout/list1"/>
    <dgm:cxn modelId="{77F240F6-02AE-48E1-B10F-73AD50838B7C}" type="presOf" srcId="{6E526ACF-770C-423D-9E1C-EA92F64A3341}" destId="{10D048A1-E80C-4682-BB33-E3EDDF728920}" srcOrd="0" destOrd="0" presId="urn:microsoft.com/office/officeart/2005/8/layout/list1"/>
    <dgm:cxn modelId="{03CF2F34-CE32-4265-9483-69B627E1960A}" type="presOf" srcId="{C906977E-2D8A-4BF6-ACBF-6A96C61E3D3B}" destId="{80A40C49-A20F-4BEF-A060-582C9B373774}" srcOrd="0" destOrd="1" presId="urn:microsoft.com/office/officeart/2005/8/layout/list1"/>
    <dgm:cxn modelId="{B535B4E9-1500-488D-8324-6B83AE04F021}" srcId="{2297CCA2-118D-4CB8-A012-F7E89D098B08}" destId="{B094CA3B-F998-4A8C-8DCA-488B09B59D0D}" srcOrd="0" destOrd="0" parTransId="{2DDCB4FA-CBE1-46D3-B968-92D2ED91EBFB}" sibTransId="{90AA1E00-BA13-4DCA-AD4C-A7CA826C4DD4}"/>
    <dgm:cxn modelId="{54B23B34-AFD7-483F-8EE5-CC4AD298EAC3}" type="presOf" srcId="{6B4D8A2D-C343-49A7-B04B-1DF32D42CE23}" destId="{B2F18EDD-3E1C-430A-BB30-3B69E62C0E69}" srcOrd="0" destOrd="0" presId="urn:microsoft.com/office/officeart/2005/8/layout/list1"/>
    <dgm:cxn modelId="{1AE7DDB4-BAF9-49B1-ABB4-61ED1744907F}" type="presOf" srcId="{AA976E3C-6966-4700-94DC-2487927701CC}" destId="{80A40C49-A20F-4BEF-A060-582C9B373774}" srcOrd="0" destOrd="3" presId="urn:microsoft.com/office/officeart/2005/8/layout/list1"/>
    <dgm:cxn modelId="{92E4966C-E675-4F64-8A1A-4A65D328CAB9}" type="presOf" srcId="{B094CA3B-F998-4A8C-8DCA-488B09B59D0D}" destId="{80A40C49-A20F-4BEF-A060-582C9B373774}" srcOrd="0" destOrd="0" presId="urn:microsoft.com/office/officeart/2005/8/layout/list1"/>
    <dgm:cxn modelId="{14F46272-D7BF-4CE8-A714-2F9369BD4BA0}" type="presOf" srcId="{06BE0DCC-155D-4445-AA0A-339455DBC26F}" destId="{4E5A5628-74D1-4318-BAEC-D98F11AFBD71}" srcOrd="0" destOrd="0" presId="urn:microsoft.com/office/officeart/2005/8/layout/list1"/>
    <dgm:cxn modelId="{4E6DE294-8C09-4057-8525-F8E0D6DF9F14}" srcId="{2297CCA2-118D-4CB8-A012-F7E89D098B08}" destId="{498D6370-C497-4C0D-972C-8CA3E65207D6}" srcOrd="4" destOrd="0" parTransId="{86EBC681-4011-4A87-9F97-BCF95ED495AD}" sibTransId="{E0A2A848-5111-4C3F-B10A-B2FAFC6FEBD9}"/>
    <dgm:cxn modelId="{113DADAA-256C-41A2-982F-D6B3D6D2C607}" srcId="{D19AB046-D061-4762-9371-9AA2CB0F4DE0}" destId="{06BE0DCC-155D-4445-AA0A-339455DBC26F}" srcOrd="2" destOrd="0" parTransId="{606E325D-435D-4118-9E20-CC125C72692E}" sibTransId="{8385B4AD-B467-4CEE-8F2D-61EA8301208C}"/>
    <dgm:cxn modelId="{5934E30D-E5D4-41C5-A6C5-F2CE396B79C0}" srcId="{2297CCA2-118D-4CB8-A012-F7E89D098B08}" destId="{193DC8B9-E562-4011-81C4-8F82FB86B2B0}" srcOrd="2" destOrd="0" parTransId="{1A5BC7FA-B5B7-4E08-8101-2DDCC16FD8F4}" sibTransId="{88A6CED8-8202-40FF-BB2F-2D4ABE642497}"/>
    <dgm:cxn modelId="{8BC7C2FF-F814-4071-885A-700AD1D9FB27}" srcId="{06BE0DCC-155D-4445-AA0A-339455DBC26F}" destId="{C74D469D-3DF0-4456-A078-BE8E22C295F9}" srcOrd="1" destOrd="0" parTransId="{6E9CE8B0-71F3-44D4-BD88-319EB0A24F0B}" sibTransId="{FF5A9DB8-7CF9-4EEC-A8FC-A5F60B729290}"/>
    <dgm:cxn modelId="{48214011-9B1E-42DD-87CD-F4A34A2BB01D}" srcId="{6B4D8A2D-C343-49A7-B04B-1DF32D42CE23}" destId="{80B66D12-4D67-4E76-94AD-92F1B289EDE9}" srcOrd="1" destOrd="0" parTransId="{C1A53E0C-CC10-4499-9C9B-36BF4FB9BF2A}" sibTransId="{E78F149C-AE51-4510-B867-71D5C17D39C2}"/>
    <dgm:cxn modelId="{10B521C5-BACD-4DDF-989B-870553D3061B}" srcId="{06BE0DCC-155D-4445-AA0A-339455DBC26F}" destId="{6E526ACF-770C-423D-9E1C-EA92F64A3341}" srcOrd="0" destOrd="0" parTransId="{AB7B65A2-9EC1-432D-A0A3-5E693CF8397E}" sibTransId="{3E05CEA0-A010-4B0B-BFD3-A13E215CAC70}"/>
    <dgm:cxn modelId="{761C0613-BCC8-4D1C-8AD2-C6F7019FE39D}" type="presOf" srcId="{2297CCA2-118D-4CB8-A012-F7E89D098B08}" destId="{D9CC20A6-B314-4D7F-8A81-E332EBCA5838}" srcOrd="0" destOrd="0" presId="urn:microsoft.com/office/officeart/2005/8/layout/list1"/>
    <dgm:cxn modelId="{D00CC970-4BAE-448A-8CCD-63991B27D76B}" type="presOf" srcId="{D19AB046-D061-4762-9371-9AA2CB0F4DE0}" destId="{EED3217B-01A2-4D74-BAF6-1246E3BAAD3D}" srcOrd="0" destOrd="0" presId="urn:microsoft.com/office/officeart/2005/8/layout/list1"/>
    <dgm:cxn modelId="{045DB05C-4098-4108-90BB-D8624907E972}" srcId="{2297CCA2-118D-4CB8-A012-F7E89D098B08}" destId="{AA976E3C-6966-4700-94DC-2487927701CC}" srcOrd="3" destOrd="0" parTransId="{3ABB40AF-1281-428E-8669-E10DDE6137E6}" sibTransId="{8E74AC39-42F9-49A5-AE80-4C626F3890A1}"/>
    <dgm:cxn modelId="{920CAFDC-7699-48C9-856F-55FC87E1AD88}" srcId="{2297CCA2-118D-4CB8-A012-F7E89D098B08}" destId="{C906977E-2D8A-4BF6-ACBF-6A96C61E3D3B}" srcOrd="1" destOrd="0" parTransId="{0A500A38-DCF8-4859-BCD7-D0D5964E18A4}" sibTransId="{C00DA8C3-1C56-4C4B-ABD0-D9F6CB8FC512}"/>
    <dgm:cxn modelId="{27D8083F-9A7A-4CA3-A35F-93001E8ABD84}" type="presOf" srcId="{C74D469D-3DF0-4456-A078-BE8E22C295F9}" destId="{10D048A1-E80C-4682-BB33-E3EDDF728920}" srcOrd="0" destOrd="1" presId="urn:microsoft.com/office/officeart/2005/8/layout/list1"/>
    <dgm:cxn modelId="{5AB647A8-B54B-4466-B01B-7C0D2A89FC4E}" type="presOf" srcId="{06BE0DCC-155D-4445-AA0A-339455DBC26F}" destId="{BCAD7431-7638-4E1B-9277-EE71978CDEF4}" srcOrd="1" destOrd="0" presId="urn:microsoft.com/office/officeart/2005/8/layout/list1"/>
    <dgm:cxn modelId="{4572B2C2-35DB-4C96-95E0-F5BAB9B37F54}" type="presOf" srcId="{BC8C6FD1-EDF0-45C7-8A22-5CEFF6942F5B}" destId="{7FA08938-D8FF-458A-9D50-AB3E5C4AD190}" srcOrd="0" destOrd="0" presId="urn:microsoft.com/office/officeart/2005/8/layout/list1"/>
    <dgm:cxn modelId="{3B0E02EC-DE49-4EF6-845E-458B2F62024A}" type="presOf" srcId="{6B4D8A2D-C343-49A7-B04B-1DF32D42CE23}" destId="{8C603398-9770-45C5-90C1-F6D72FB2ECB4}" srcOrd="1" destOrd="0" presId="urn:microsoft.com/office/officeart/2005/8/layout/list1"/>
    <dgm:cxn modelId="{A32BDAF1-7979-463A-A0B9-A242FEA22F1D}" type="presParOf" srcId="{EED3217B-01A2-4D74-BAF6-1246E3BAAD3D}" destId="{C5F6BFE3-99FD-4499-8785-162C6C5DB2E7}" srcOrd="0" destOrd="0" presId="urn:microsoft.com/office/officeart/2005/8/layout/list1"/>
    <dgm:cxn modelId="{F5F4F264-8E78-4110-942A-A161B2E23D6B}" type="presParOf" srcId="{C5F6BFE3-99FD-4499-8785-162C6C5DB2E7}" destId="{B2F18EDD-3E1C-430A-BB30-3B69E62C0E69}" srcOrd="0" destOrd="0" presId="urn:microsoft.com/office/officeart/2005/8/layout/list1"/>
    <dgm:cxn modelId="{6CBD332D-AADD-4E5C-B356-A5A2BB45427A}" type="presParOf" srcId="{C5F6BFE3-99FD-4499-8785-162C6C5DB2E7}" destId="{8C603398-9770-45C5-90C1-F6D72FB2ECB4}" srcOrd="1" destOrd="0" presId="urn:microsoft.com/office/officeart/2005/8/layout/list1"/>
    <dgm:cxn modelId="{0E561D6A-6E03-4CE7-889C-0BB500A2528E}" type="presParOf" srcId="{EED3217B-01A2-4D74-BAF6-1246E3BAAD3D}" destId="{E6B1D445-D6D5-4F36-B784-75DECD0296E8}" srcOrd="1" destOrd="0" presId="urn:microsoft.com/office/officeart/2005/8/layout/list1"/>
    <dgm:cxn modelId="{B55F5F24-B09D-444B-A91F-D610E9DFD921}" type="presParOf" srcId="{EED3217B-01A2-4D74-BAF6-1246E3BAAD3D}" destId="{7FA08938-D8FF-458A-9D50-AB3E5C4AD190}" srcOrd="2" destOrd="0" presId="urn:microsoft.com/office/officeart/2005/8/layout/list1"/>
    <dgm:cxn modelId="{45142BE9-BC22-41FA-91FD-D79B8140779E}" type="presParOf" srcId="{EED3217B-01A2-4D74-BAF6-1246E3BAAD3D}" destId="{E6ED7ADE-C0BC-497B-976A-8589FA4E4D8B}" srcOrd="3" destOrd="0" presId="urn:microsoft.com/office/officeart/2005/8/layout/list1"/>
    <dgm:cxn modelId="{30C2DFC8-C9CA-481D-85DD-468D59986E93}" type="presParOf" srcId="{EED3217B-01A2-4D74-BAF6-1246E3BAAD3D}" destId="{46B1E8BF-F84C-411E-8DCE-30E3BE0E3CD9}" srcOrd="4" destOrd="0" presId="urn:microsoft.com/office/officeart/2005/8/layout/list1"/>
    <dgm:cxn modelId="{75D0C726-3A57-43AB-B435-1D1E96BDA1D8}" type="presParOf" srcId="{46B1E8BF-F84C-411E-8DCE-30E3BE0E3CD9}" destId="{D9CC20A6-B314-4D7F-8A81-E332EBCA5838}" srcOrd="0" destOrd="0" presId="urn:microsoft.com/office/officeart/2005/8/layout/list1"/>
    <dgm:cxn modelId="{E1B3B05E-77D9-4A8C-B6F5-E211CA31547F}" type="presParOf" srcId="{46B1E8BF-F84C-411E-8DCE-30E3BE0E3CD9}" destId="{FC6C048F-68DC-424B-90BF-C53916BDBEBD}" srcOrd="1" destOrd="0" presId="urn:microsoft.com/office/officeart/2005/8/layout/list1"/>
    <dgm:cxn modelId="{56F66029-4EB1-4887-9A86-839FD19EFF3C}" type="presParOf" srcId="{EED3217B-01A2-4D74-BAF6-1246E3BAAD3D}" destId="{819681F7-853B-472B-937A-CB7240E0435A}" srcOrd="5" destOrd="0" presId="urn:microsoft.com/office/officeart/2005/8/layout/list1"/>
    <dgm:cxn modelId="{937ABBB3-73E2-4B08-B9B7-906C5F37A951}" type="presParOf" srcId="{EED3217B-01A2-4D74-BAF6-1246E3BAAD3D}" destId="{80A40C49-A20F-4BEF-A060-582C9B373774}" srcOrd="6" destOrd="0" presId="urn:microsoft.com/office/officeart/2005/8/layout/list1"/>
    <dgm:cxn modelId="{C1BE2FBA-126F-4A51-9B36-20717D567BCF}" type="presParOf" srcId="{EED3217B-01A2-4D74-BAF6-1246E3BAAD3D}" destId="{AC77EB9E-5261-48A2-8FAE-3CDA848745D8}" srcOrd="7" destOrd="0" presId="urn:microsoft.com/office/officeart/2005/8/layout/list1"/>
    <dgm:cxn modelId="{73552543-1560-4FAC-B511-920430392A94}" type="presParOf" srcId="{EED3217B-01A2-4D74-BAF6-1246E3BAAD3D}" destId="{33FDA85C-A15E-42D6-B317-A44194ADA687}" srcOrd="8" destOrd="0" presId="urn:microsoft.com/office/officeart/2005/8/layout/list1"/>
    <dgm:cxn modelId="{5DCCB5A4-2B36-47E4-9C36-CBB55C691C30}" type="presParOf" srcId="{33FDA85C-A15E-42D6-B317-A44194ADA687}" destId="{4E5A5628-74D1-4318-BAEC-D98F11AFBD71}" srcOrd="0" destOrd="0" presId="urn:microsoft.com/office/officeart/2005/8/layout/list1"/>
    <dgm:cxn modelId="{85E345AC-497D-4F4D-B5ED-80BC9242B95D}" type="presParOf" srcId="{33FDA85C-A15E-42D6-B317-A44194ADA687}" destId="{BCAD7431-7638-4E1B-9277-EE71978CDEF4}" srcOrd="1" destOrd="0" presId="urn:microsoft.com/office/officeart/2005/8/layout/list1"/>
    <dgm:cxn modelId="{1B208BA9-5612-4DA0-890E-FDFE367F391B}" type="presParOf" srcId="{EED3217B-01A2-4D74-BAF6-1246E3BAAD3D}" destId="{0EFA6B60-0C55-44C5-8A15-884C0EED33A4}" srcOrd="9" destOrd="0" presId="urn:microsoft.com/office/officeart/2005/8/layout/list1"/>
    <dgm:cxn modelId="{85EDFB89-2428-4078-AA81-07AC451A9459}" type="presParOf" srcId="{EED3217B-01A2-4D74-BAF6-1246E3BAAD3D}" destId="{10D048A1-E80C-4682-BB33-E3EDDF728920}"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08938-D8FF-458A-9D50-AB3E5C4AD190}">
      <dsp:nvSpPr>
        <dsp:cNvPr id="0" name=""/>
        <dsp:cNvSpPr/>
      </dsp:nvSpPr>
      <dsp:spPr>
        <a:xfrm>
          <a:off x="0" y="271674"/>
          <a:ext cx="10909300" cy="982800"/>
        </a:xfrm>
        <a:prstGeom prst="rect">
          <a:avLst/>
        </a:prstGeom>
        <a:solidFill>
          <a:schemeClr val="lt1">
            <a:alpha val="90000"/>
            <a:hueOff val="0"/>
            <a:satOff val="0"/>
            <a:lumOff val="0"/>
            <a:alphaOff val="0"/>
          </a:schemeClr>
        </a:solidFill>
        <a:ln w="12700" cap="flat" cmpd="sng" algn="ctr">
          <a:solidFill>
            <a:srgbClr val="F57A1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6683" tIns="270764" rIns="84668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rgbClr val="0C3959"/>
              </a:solidFill>
            </a:rPr>
            <a:t>Require that a security incident response capability exists with sufficient authority </a:t>
          </a:r>
          <a:br>
            <a:rPr lang="en-US" sz="2000" kern="1200" dirty="0" smtClean="0">
              <a:solidFill>
                <a:srgbClr val="0C3959"/>
              </a:solidFill>
            </a:rPr>
          </a:br>
          <a:r>
            <a:rPr lang="en-US" sz="2000" kern="1200" dirty="0" smtClean="0">
              <a:solidFill>
                <a:srgbClr val="0C3959"/>
              </a:solidFill>
            </a:rPr>
            <a:t>to mitigate, contain the spread of, and remediate the effects of an incident.</a:t>
          </a:r>
          <a:endParaRPr lang="en-US" sz="2000" kern="1200" dirty="0">
            <a:solidFill>
              <a:srgbClr val="0C3959"/>
            </a:solidFill>
          </a:endParaRPr>
        </a:p>
      </dsp:txBody>
      <dsp:txXfrm>
        <a:off x="0" y="271674"/>
        <a:ext cx="10909300" cy="982800"/>
      </dsp:txXfrm>
    </dsp:sp>
    <dsp:sp modelId="{8C603398-9770-45C5-90C1-F6D72FB2ECB4}">
      <dsp:nvSpPr>
        <dsp:cNvPr id="0" name=""/>
        <dsp:cNvSpPr/>
      </dsp:nvSpPr>
      <dsp:spPr>
        <a:xfrm>
          <a:off x="545465" y="79794"/>
          <a:ext cx="7636510" cy="383760"/>
        </a:xfrm>
        <a:prstGeom prst="roundRect">
          <a:avLst/>
        </a:prstGeom>
        <a:solidFill>
          <a:srgbClr val="0C39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642" tIns="0" rIns="288642" bIns="0" numCol="1" spcCol="1270" anchor="ctr" anchorCtr="0">
          <a:noAutofit/>
        </a:bodyPr>
        <a:lstStyle/>
        <a:p>
          <a:pPr lvl="0" algn="l" defTabSz="1066800">
            <a:lnSpc>
              <a:spcPct val="90000"/>
            </a:lnSpc>
            <a:spcBef>
              <a:spcPct val="0"/>
            </a:spcBef>
            <a:spcAft>
              <a:spcPct val="35000"/>
            </a:spcAft>
          </a:pPr>
          <a:r>
            <a:rPr lang="en-US" sz="2400" b="0" kern="1200" dirty="0" smtClean="0"/>
            <a:t>Operational Security</a:t>
          </a:r>
          <a:endParaRPr lang="en-US" sz="2400" b="0" kern="1200" dirty="0"/>
        </a:p>
      </dsp:txBody>
      <dsp:txXfrm>
        <a:off x="564199" y="98528"/>
        <a:ext cx="7599042" cy="346292"/>
      </dsp:txXfrm>
    </dsp:sp>
    <dsp:sp modelId="{80A40C49-A20F-4BEF-A060-582C9B373774}">
      <dsp:nvSpPr>
        <dsp:cNvPr id="0" name=""/>
        <dsp:cNvSpPr/>
      </dsp:nvSpPr>
      <dsp:spPr>
        <a:xfrm>
          <a:off x="0" y="1516555"/>
          <a:ext cx="10909300" cy="1351350"/>
        </a:xfrm>
        <a:prstGeom prst="rect">
          <a:avLst/>
        </a:prstGeom>
        <a:solidFill>
          <a:schemeClr val="lt1">
            <a:alpha val="90000"/>
            <a:hueOff val="0"/>
            <a:satOff val="0"/>
            <a:lumOff val="0"/>
            <a:alphaOff val="0"/>
          </a:schemeClr>
        </a:solidFill>
        <a:ln w="12700" cap="flat" cmpd="sng" algn="ctr">
          <a:solidFill>
            <a:srgbClr val="F57A1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6683" tIns="270764" rIns="84668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rgbClr val="0C3959"/>
              </a:solidFill>
            </a:rPr>
            <a:t>Assure confidentiality of information exchanged</a:t>
          </a:r>
        </a:p>
        <a:p>
          <a:pPr marL="228600" lvl="1" indent="-228600" algn="l" defTabSz="889000">
            <a:lnSpc>
              <a:spcPct val="90000"/>
            </a:lnSpc>
            <a:spcBef>
              <a:spcPct val="0"/>
            </a:spcBef>
            <a:spcAft>
              <a:spcPct val="15000"/>
            </a:spcAft>
            <a:buChar char="••"/>
          </a:pPr>
          <a:r>
            <a:rPr lang="en-US" sz="2000" kern="1200" dirty="0" smtClean="0">
              <a:solidFill>
                <a:srgbClr val="0C3959"/>
              </a:solidFill>
            </a:rPr>
            <a:t>Identify trusted contacts</a:t>
          </a:r>
        </a:p>
        <a:p>
          <a:pPr marL="228600" lvl="1" indent="-228600" algn="l" defTabSz="889000">
            <a:lnSpc>
              <a:spcPct val="90000"/>
            </a:lnSpc>
            <a:spcBef>
              <a:spcPct val="0"/>
            </a:spcBef>
            <a:spcAft>
              <a:spcPct val="15000"/>
            </a:spcAft>
            <a:buChar char="••"/>
          </a:pPr>
          <a:r>
            <a:rPr lang="en-US" sz="2000" kern="1200" dirty="0" smtClean="0">
              <a:solidFill>
                <a:srgbClr val="0C3959"/>
              </a:solidFill>
            </a:rPr>
            <a:t>Guarantee a response during collaboration</a:t>
          </a:r>
        </a:p>
      </dsp:txBody>
      <dsp:txXfrm>
        <a:off x="0" y="1516555"/>
        <a:ext cx="10909300" cy="1351350"/>
      </dsp:txXfrm>
    </dsp:sp>
    <dsp:sp modelId="{FC6C048F-68DC-424B-90BF-C53916BDBEBD}">
      <dsp:nvSpPr>
        <dsp:cNvPr id="0" name=""/>
        <dsp:cNvSpPr/>
      </dsp:nvSpPr>
      <dsp:spPr>
        <a:xfrm>
          <a:off x="545465" y="1324675"/>
          <a:ext cx="7636510" cy="383760"/>
        </a:xfrm>
        <a:prstGeom prst="roundRect">
          <a:avLst/>
        </a:prstGeom>
        <a:solidFill>
          <a:srgbClr val="0C39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642" tIns="0" rIns="288642" bIns="0" numCol="1" spcCol="1270" anchor="ctr" anchorCtr="0">
          <a:noAutofit/>
        </a:bodyPr>
        <a:lstStyle/>
        <a:p>
          <a:pPr lvl="0" algn="l" defTabSz="1066800">
            <a:lnSpc>
              <a:spcPct val="90000"/>
            </a:lnSpc>
            <a:spcBef>
              <a:spcPct val="0"/>
            </a:spcBef>
            <a:spcAft>
              <a:spcPct val="35000"/>
            </a:spcAft>
          </a:pPr>
          <a:r>
            <a:rPr lang="en-US" sz="2400" b="0" kern="1200" dirty="0" smtClean="0"/>
            <a:t>Incident Response</a:t>
          </a:r>
        </a:p>
      </dsp:txBody>
      <dsp:txXfrm>
        <a:off x="564199" y="1343409"/>
        <a:ext cx="7599042" cy="346292"/>
      </dsp:txXfrm>
    </dsp:sp>
    <dsp:sp modelId="{10D048A1-E80C-4682-BB33-E3EDDF728920}">
      <dsp:nvSpPr>
        <dsp:cNvPr id="0" name=""/>
        <dsp:cNvSpPr/>
      </dsp:nvSpPr>
      <dsp:spPr>
        <a:xfrm>
          <a:off x="0" y="3129985"/>
          <a:ext cx="10909300" cy="1023750"/>
        </a:xfrm>
        <a:prstGeom prst="rect">
          <a:avLst/>
        </a:prstGeom>
        <a:solidFill>
          <a:schemeClr val="lt1">
            <a:alpha val="90000"/>
            <a:hueOff val="0"/>
            <a:satOff val="0"/>
            <a:lumOff val="0"/>
            <a:alphaOff val="0"/>
          </a:schemeClr>
        </a:solidFill>
        <a:ln w="12700" cap="flat" cmpd="sng" algn="ctr">
          <a:solidFill>
            <a:srgbClr val="F57A1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6683" tIns="270764" rIns="84668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rgbClr val="0C3959"/>
              </a:solidFill>
            </a:rPr>
            <a:t>Improve the usefulness of logs</a:t>
          </a:r>
          <a:endParaRPr lang="en-US" sz="2000" kern="1200" dirty="0">
            <a:solidFill>
              <a:srgbClr val="0C3959"/>
            </a:solidFill>
          </a:endParaRPr>
        </a:p>
        <a:p>
          <a:pPr marL="228600" lvl="1" indent="-228600" algn="l" defTabSz="889000">
            <a:lnSpc>
              <a:spcPct val="90000"/>
            </a:lnSpc>
            <a:spcBef>
              <a:spcPct val="0"/>
            </a:spcBef>
            <a:spcAft>
              <a:spcPct val="15000"/>
            </a:spcAft>
            <a:buChar char="••"/>
          </a:pPr>
          <a:r>
            <a:rPr lang="en-US" sz="2000" kern="1200" dirty="0" smtClean="0">
              <a:solidFill>
                <a:srgbClr val="0C3959"/>
              </a:solidFill>
            </a:rPr>
            <a:t>Ensure logs are kept in accordance with policy</a:t>
          </a:r>
          <a:endParaRPr lang="en-US" sz="2000" kern="1200" dirty="0">
            <a:solidFill>
              <a:srgbClr val="0C3959"/>
            </a:solidFill>
          </a:endParaRPr>
        </a:p>
      </dsp:txBody>
      <dsp:txXfrm>
        <a:off x="0" y="3129985"/>
        <a:ext cx="10909300" cy="1023750"/>
      </dsp:txXfrm>
    </dsp:sp>
    <dsp:sp modelId="{BCAD7431-7638-4E1B-9277-EE71978CDEF4}">
      <dsp:nvSpPr>
        <dsp:cNvPr id="0" name=""/>
        <dsp:cNvSpPr/>
      </dsp:nvSpPr>
      <dsp:spPr>
        <a:xfrm>
          <a:off x="545465" y="2938105"/>
          <a:ext cx="7636510" cy="383760"/>
        </a:xfrm>
        <a:prstGeom prst="roundRect">
          <a:avLst/>
        </a:prstGeom>
        <a:solidFill>
          <a:srgbClr val="0C39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642" tIns="0" rIns="288642" bIns="0" numCol="1" spcCol="1270" anchor="ctr" anchorCtr="0">
          <a:noAutofit/>
        </a:bodyPr>
        <a:lstStyle/>
        <a:p>
          <a:pPr lvl="0" algn="l" defTabSz="1066800">
            <a:lnSpc>
              <a:spcPct val="90000"/>
            </a:lnSpc>
            <a:spcBef>
              <a:spcPct val="0"/>
            </a:spcBef>
            <a:spcAft>
              <a:spcPct val="35000"/>
            </a:spcAft>
          </a:pPr>
          <a:r>
            <a:rPr lang="en-US" sz="2400" b="0" kern="1200" dirty="0" smtClean="0"/>
            <a:t>Traceability</a:t>
          </a:r>
          <a:endParaRPr lang="en-US" sz="2400" b="0" kern="1200" dirty="0"/>
        </a:p>
      </dsp:txBody>
      <dsp:txXfrm>
        <a:off x="564199" y="2956839"/>
        <a:ext cx="7599042" cy="346292"/>
      </dsp:txXfrm>
    </dsp:sp>
    <dsp:sp modelId="{DC20D490-1B61-457F-8904-69F02509FB16}">
      <dsp:nvSpPr>
        <dsp:cNvPr id="0" name=""/>
        <dsp:cNvSpPr/>
      </dsp:nvSpPr>
      <dsp:spPr>
        <a:xfrm>
          <a:off x="0" y="4415815"/>
          <a:ext cx="10909300" cy="696150"/>
        </a:xfrm>
        <a:prstGeom prst="rect">
          <a:avLst/>
        </a:prstGeom>
        <a:solidFill>
          <a:schemeClr val="lt1">
            <a:alpha val="90000"/>
            <a:hueOff val="0"/>
            <a:satOff val="0"/>
            <a:lumOff val="0"/>
            <a:alphaOff val="0"/>
          </a:schemeClr>
        </a:solidFill>
        <a:ln w="12700" cap="flat" cmpd="sng" algn="ctr">
          <a:solidFill>
            <a:srgbClr val="F57A1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6683" tIns="270764" rIns="84668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rgbClr val="0C3959"/>
              </a:solidFill>
            </a:rPr>
            <a:t>Confirm that end users are aware of an appropriate AUP</a:t>
          </a:r>
          <a:endParaRPr lang="en-US" sz="2000" kern="1200" dirty="0">
            <a:solidFill>
              <a:srgbClr val="0C3959"/>
            </a:solidFill>
          </a:endParaRPr>
        </a:p>
      </dsp:txBody>
      <dsp:txXfrm>
        <a:off x="0" y="4415815"/>
        <a:ext cx="10909300" cy="696150"/>
      </dsp:txXfrm>
    </dsp:sp>
    <dsp:sp modelId="{1B87F387-8ABC-4BBE-852E-A125C4F331D1}">
      <dsp:nvSpPr>
        <dsp:cNvPr id="0" name=""/>
        <dsp:cNvSpPr/>
      </dsp:nvSpPr>
      <dsp:spPr>
        <a:xfrm>
          <a:off x="545465" y="4223935"/>
          <a:ext cx="7636510" cy="383760"/>
        </a:xfrm>
        <a:prstGeom prst="roundRect">
          <a:avLst/>
        </a:prstGeom>
        <a:solidFill>
          <a:srgbClr val="0C39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642" tIns="0" rIns="288642" bIns="0" numCol="1" spcCol="1270" anchor="ctr" anchorCtr="0">
          <a:noAutofit/>
        </a:bodyPr>
        <a:lstStyle/>
        <a:p>
          <a:pPr lvl="0" algn="l" defTabSz="1066800">
            <a:lnSpc>
              <a:spcPct val="90000"/>
            </a:lnSpc>
            <a:spcBef>
              <a:spcPct val="0"/>
            </a:spcBef>
            <a:spcAft>
              <a:spcPct val="35000"/>
            </a:spcAft>
          </a:pPr>
          <a:r>
            <a:rPr lang="en-US" sz="2400" b="0" kern="1200" dirty="0" smtClean="0"/>
            <a:t>Participant Responsibilities</a:t>
          </a:r>
          <a:endParaRPr lang="en-US" sz="2400" b="0" kern="1200" dirty="0"/>
        </a:p>
      </dsp:txBody>
      <dsp:txXfrm>
        <a:off x="564199" y="4242669"/>
        <a:ext cx="7599042"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08938-D8FF-458A-9D50-AB3E5C4AD190}">
      <dsp:nvSpPr>
        <dsp:cNvPr id="0" name=""/>
        <dsp:cNvSpPr/>
      </dsp:nvSpPr>
      <dsp:spPr>
        <a:xfrm>
          <a:off x="0" y="209282"/>
          <a:ext cx="10909300" cy="1023750"/>
        </a:xfrm>
        <a:prstGeom prst="rect">
          <a:avLst/>
        </a:prstGeom>
        <a:solidFill>
          <a:schemeClr val="lt1">
            <a:alpha val="90000"/>
            <a:hueOff val="0"/>
            <a:satOff val="0"/>
            <a:lumOff val="0"/>
            <a:alphaOff val="0"/>
          </a:schemeClr>
        </a:solidFill>
        <a:ln w="12700" cap="flat" cmpd="sng" algn="ctr">
          <a:solidFill>
            <a:srgbClr val="F57A1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6683" tIns="270764" rIns="84668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rgbClr val="0C3959"/>
              </a:solidFill>
            </a:rPr>
            <a:t>State common security requirements: AAI, security, incident and vulnerability handling</a:t>
          </a:r>
          <a:endParaRPr lang="en-US" sz="2000" kern="1200" dirty="0">
            <a:solidFill>
              <a:srgbClr val="0C3959"/>
            </a:solidFill>
          </a:endParaRPr>
        </a:p>
        <a:p>
          <a:pPr marL="228600" lvl="1" indent="-228600" algn="l" defTabSz="889000">
            <a:lnSpc>
              <a:spcPct val="90000"/>
            </a:lnSpc>
            <a:spcBef>
              <a:spcPct val="0"/>
            </a:spcBef>
            <a:spcAft>
              <a:spcPct val="15000"/>
            </a:spcAft>
            <a:buChar char="••"/>
          </a:pPr>
          <a:r>
            <a:rPr lang="en-US" sz="2000" kern="1200" dirty="0" smtClean="0">
              <a:solidFill>
                <a:srgbClr val="0C3959"/>
              </a:solidFill>
            </a:rPr>
            <a:t>Ensure </a:t>
          </a:r>
          <a:r>
            <a:rPr lang="en-US" sz="2000" i="1" kern="1200" dirty="0" smtClean="0">
              <a:solidFill>
                <a:srgbClr val="0C3959"/>
              </a:solidFill>
            </a:rPr>
            <a:t>constituents </a:t>
          </a:r>
          <a:r>
            <a:rPr lang="en-US" sz="2000" i="0" kern="1200" dirty="0" smtClean="0">
              <a:solidFill>
                <a:srgbClr val="0C3959"/>
              </a:solidFill>
            </a:rPr>
            <a:t>comply: through MoUs, SLA, OLA, policies, or even contracts, &amp;c</a:t>
          </a:r>
          <a:endParaRPr lang="en-US" sz="2000" i="0" kern="1200" dirty="0">
            <a:solidFill>
              <a:srgbClr val="0C3959"/>
            </a:solidFill>
          </a:endParaRPr>
        </a:p>
      </dsp:txBody>
      <dsp:txXfrm>
        <a:off x="0" y="209282"/>
        <a:ext cx="10909300" cy="1023750"/>
      </dsp:txXfrm>
    </dsp:sp>
    <dsp:sp modelId="{8C603398-9770-45C5-90C1-F6D72FB2ECB4}">
      <dsp:nvSpPr>
        <dsp:cNvPr id="0" name=""/>
        <dsp:cNvSpPr/>
      </dsp:nvSpPr>
      <dsp:spPr>
        <a:xfrm>
          <a:off x="545465" y="17402"/>
          <a:ext cx="7636510" cy="383760"/>
        </a:xfrm>
        <a:prstGeom prst="roundRect">
          <a:avLst/>
        </a:prstGeom>
        <a:solidFill>
          <a:srgbClr val="0C39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642" tIns="0" rIns="288642" bIns="0" numCol="1" spcCol="1270" anchor="ctr" anchorCtr="0">
          <a:noAutofit/>
        </a:bodyPr>
        <a:lstStyle/>
        <a:p>
          <a:pPr lvl="0" algn="l" defTabSz="1066800">
            <a:lnSpc>
              <a:spcPct val="90000"/>
            </a:lnSpc>
            <a:spcBef>
              <a:spcPct val="0"/>
            </a:spcBef>
            <a:spcAft>
              <a:spcPct val="35000"/>
            </a:spcAft>
          </a:pPr>
          <a:r>
            <a:rPr lang="en-US" sz="2400" b="0" kern="1200" dirty="0" smtClean="0"/>
            <a:t>Operational Security</a:t>
          </a:r>
          <a:endParaRPr lang="en-US" sz="2400" b="0" kern="1200" dirty="0"/>
        </a:p>
      </dsp:txBody>
      <dsp:txXfrm>
        <a:off x="564199" y="36136"/>
        <a:ext cx="7599042" cy="346292"/>
      </dsp:txXfrm>
    </dsp:sp>
    <dsp:sp modelId="{80A40C49-A20F-4BEF-A060-582C9B373774}">
      <dsp:nvSpPr>
        <dsp:cNvPr id="0" name=""/>
        <dsp:cNvSpPr/>
      </dsp:nvSpPr>
      <dsp:spPr>
        <a:xfrm>
          <a:off x="0" y="1495112"/>
          <a:ext cx="10909300" cy="2006550"/>
        </a:xfrm>
        <a:prstGeom prst="rect">
          <a:avLst/>
        </a:prstGeom>
        <a:solidFill>
          <a:schemeClr val="lt1">
            <a:alpha val="90000"/>
            <a:hueOff val="0"/>
            <a:satOff val="0"/>
            <a:lumOff val="0"/>
            <a:alphaOff val="0"/>
          </a:schemeClr>
        </a:solidFill>
        <a:ln w="12700" cap="flat" cmpd="sng" algn="ctr">
          <a:solidFill>
            <a:srgbClr val="F57A1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6683" tIns="270764" rIns="84668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rgbClr val="0C3959"/>
              </a:solidFill>
            </a:rPr>
            <a:t>Awareness: users and communities need to know there are policies</a:t>
          </a:r>
        </a:p>
        <a:p>
          <a:pPr marL="228600" lvl="1" indent="-228600" algn="l" defTabSz="889000">
            <a:lnSpc>
              <a:spcPct val="90000"/>
            </a:lnSpc>
            <a:spcBef>
              <a:spcPct val="0"/>
            </a:spcBef>
            <a:spcAft>
              <a:spcPct val="15000"/>
            </a:spcAft>
            <a:buChar char="••"/>
          </a:pPr>
          <a:r>
            <a:rPr lang="en-US" sz="2000" kern="1200" dirty="0" smtClean="0">
              <a:solidFill>
                <a:srgbClr val="0C3959"/>
              </a:solidFill>
            </a:rPr>
            <a:t>Have an AUP covering the usual</a:t>
          </a:r>
        </a:p>
        <a:p>
          <a:pPr marL="228600" lvl="1" indent="-228600" algn="l" defTabSz="889000">
            <a:lnSpc>
              <a:spcPct val="90000"/>
            </a:lnSpc>
            <a:spcBef>
              <a:spcPct val="0"/>
            </a:spcBef>
            <a:spcAft>
              <a:spcPct val="15000"/>
            </a:spcAft>
            <a:buChar char="••"/>
          </a:pPr>
          <a:r>
            <a:rPr lang="en-US" sz="2000" kern="1200" dirty="0" smtClean="0">
              <a:solidFill>
                <a:srgbClr val="0C3959"/>
              </a:solidFill>
            </a:rPr>
            <a:t>Community registration and membership should be managed</a:t>
          </a:r>
        </a:p>
        <a:p>
          <a:pPr marL="228600" lvl="1" indent="-228600" algn="l" defTabSz="889000">
            <a:lnSpc>
              <a:spcPct val="90000"/>
            </a:lnSpc>
            <a:spcBef>
              <a:spcPct val="0"/>
            </a:spcBef>
            <a:spcAft>
              <a:spcPct val="15000"/>
            </a:spcAft>
            <a:buChar char="••"/>
          </a:pPr>
          <a:r>
            <a:rPr lang="en-US" sz="2000" kern="1200" dirty="0" smtClean="0">
              <a:solidFill>
                <a:srgbClr val="0C3959"/>
              </a:solidFill>
            </a:rPr>
            <a:t>Have a way of identifying both individuals and communities</a:t>
          </a:r>
        </a:p>
        <a:p>
          <a:pPr marL="228600" lvl="1" indent="-228600" algn="l" defTabSz="889000">
            <a:lnSpc>
              <a:spcPct val="90000"/>
            </a:lnSpc>
            <a:spcBef>
              <a:spcPct val="0"/>
            </a:spcBef>
            <a:spcAft>
              <a:spcPct val="15000"/>
            </a:spcAft>
            <a:buChar char="••"/>
          </a:pPr>
          <a:r>
            <a:rPr lang="en-US" sz="2000" kern="1200" dirty="0" smtClean="0">
              <a:solidFill>
                <a:srgbClr val="0C3959"/>
              </a:solidFill>
            </a:rPr>
            <a:t>Define the common aims and purposes </a:t>
          </a:r>
          <a:r>
            <a:rPr lang="en-US" sz="2000" i="1" kern="1200" dirty="0" smtClean="0">
              <a:solidFill>
                <a:srgbClr val="0C3959"/>
              </a:solidFill>
            </a:rPr>
            <a:t>(that really helps for data protection …)</a:t>
          </a:r>
        </a:p>
      </dsp:txBody>
      <dsp:txXfrm>
        <a:off x="0" y="1495112"/>
        <a:ext cx="10909300" cy="2006550"/>
      </dsp:txXfrm>
    </dsp:sp>
    <dsp:sp modelId="{FC6C048F-68DC-424B-90BF-C53916BDBEBD}">
      <dsp:nvSpPr>
        <dsp:cNvPr id="0" name=""/>
        <dsp:cNvSpPr/>
      </dsp:nvSpPr>
      <dsp:spPr>
        <a:xfrm>
          <a:off x="545465" y="1303232"/>
          <a:ext cx="7636510" cy="383760"/>
        </a:xfrm>
        <a:prstGeom prst="roundRect">
          <a:avLst/>
        </a:prstGeom>
        <a:solidFill>
          <a:srgbClr val="0C39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642" tIns="0" rIns="288642" bIns="0" numCol="1" spcCol="1270" anchor="ctr" anchorCtr="0">
          <a:noAutofit/>
        </a:bodyPr>
        <a:lstStyle/>
        <a:p>
          <a:pPr lvl="0" algn="l" defTabSz="1066800">
            <a:lnSpc>
              <a:spcPct val="90000"/>
            </a:lnSpc>
            <a:spcBef>
              <a:spcPct val="0"/>
            </a:spcBef>
            <a:spcAft>
              <a:spcPct val="35000"/>
            </a:spcAft>
          </a:pPr>
          <a:r>
            <a:rPr lang="en-US" sz="2400" b="0" kern="1200" dirty="0" smtClean="0"/>
            <a:t>User Responsibilities</a:t>
          </a:r>
        </a:p>
      </dsp:txBody>
      <dsp:txXfrm>
        <a:off x="564199" y="1321966"/>
        <a:ext cx="7599042" cy="346292"/>
      </dsp:txXfrm>
    </dsp:sp>
    <dsp:sp modelId="{10D048A1-E80C-4682-BB33-E3EDDF728920}">
      <dsp:nvSpPr>
        <dsp:cNvPr id="0" name=""/>
        <dsp:cNvSpPr/>
      </dsp:nvSpPr>
      <dsp:spPr>
        <a:xfrm>
          <a:off x="0" y="3763742"/>
          <a:ext cx="10909300" cy="1310400"/>
        </a:xfrm>
        <a:prstGeom prst="rect">
          <a:avLst/>
        </a:prstGeom>
        <a:solidFill>
          <a:schemeClr val="lt1">
            <a:alpha val="90000"/>
            <a:hueOff val="0"/>
            <a:satOff val="0"/>
            <a:lumOff val="0"/>
            <a:alphaOff val="0"/>
          </a:schemeClr>
        </a:solidFill>
        <a:ln w="12700" cap="flat" cmpd="sng" algn="ctr">
          <a:solidFill>
            <a:srgbClr val="F57A1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6683" tIns="270764" rIns="84668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rgbClr val="0C3959"/>
              </a:solidFill>
            </a:rPr>
            <a:t>Have a data protection policy that binds the infrastructure together, e.g. AARCs recommendations or DP </a:t>
          </a:r>
          <a:r>
            <a:rPr lang="en-US" sz="2000" kern="1200" dirty="0" err="1" smtClean="0">
              <a:solidFill>
                <a:srgbClr val="0C3959"/>
              </a:solidFill>
            </a:rPr>
            <a:t>CoCo</a:t>
          </a:r>
          <a:endParaRPr lang="en-US" sz="2000" kern="1200" dirty="0">
            <a:solidFill>
              <a:srgbClr val="0C3959"/>
            </a:solidFill>
          </a:endParaRPr>
        </a:p>
        <a:p>
          <a:pPr marL="228600" lvl="1" indent="-228600" algn="l" defTabSz="889000">
            <a:lnSpc>
              <a:spcPct val="90000"/>
            </a:lnSpc>
            <a:spcBef>
              <a:spcPct val="0"/>
            </a:spcBef>
            <a:spcAft>
              <a:spcPct val="15000"/>
            </a:spcAft>
            <a:buChar char="••"/>
          </a:pPr>
          <a:r>
            <a:rPr lang="en-US" sz="2000" kern="1200" dirty="0" smtClean="0">
              <a:solidFill>
                <a:srgbClr val="0C3959"/>
              </a:solidFill>
            </a:rPr>
            <a:t>Make sure every ‘back-end’ provider has a visible and accessible Privacy Policy</a:t>
          </a:r>
          <a:endParaRPr lang="en-US" sz="2000" kern="1200" dirty="0">
            <a:solidFill>
              <a:srgbClr val="0C3959"/>
            </a:solidFill>
          </a:endParaRPr>
        </a:p>
      </dsp:txBody>
      <dsp:txXfrm>
        <a:off x="0" y="3763742"/>
        <a:ext cx="10909300" cy="1310400"/>
      </dsp:txXfrm>
    </dsp:sp>
    <dsp:sp modelId="{BCAD7431-7638-4E1B-9277-EE71978CDEF4}">
      <dsp:nvSpPr>
        <dsp:cNvPr id="0" name=""/>
        <dsp:cNvSpPr/>
      </dsp:nvSpPr>
      <dsp:spPr>
        <a:xfrm>
          <a:off x="545465" y="3571862"/>
          <a:ext cx="7636510" cy="383760"/>
        </a:xfrm>
        <a:prstGeom prst="roundRect">
          <a:avLst/>
        </a:prstGeom>
        <a:solidFill>
          <a:srgbClr val="0C39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642" tIns="0" rIns="288642" bIns="0" numCol="1" spcCol="1270" anchor="ctr" anchorCtr="0">
          <a:noAutofit/>
        </a:bodyPr>
        <a:lstStyle/>
        <a:p>
          <a:pPr lvl="0" algn="l" defTabSz="1066800">
            <a:lnSpc>
              <a:spcPct val="90000"/>
            </a:lnSpc>
            <a:spcBef>
              <a:spcPct val="0"/>
            </a:spcBef>
            <a:spcAft>
              <a:spcPct val="35000"/>
            </a:spcAft>
          </a:pPr>
          <a:r>
            <a:rPr lang="en-US" sz="2400" b="0" kern="1200" dirty="0" smtClean="0"/>
            <a:t>Protection and Processing of Personal Data</a:t>
          </a:r>
          <a:endParaRPr lang="en-US" sz="2400" b="0" kern="1200" dirty="0"/>
        </a:p>
      </dsp:txBody>
      <dsp:txXfrm>
        <a:off x="564199" y="3590596"/>
        <a:ext cx="7599042"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E41D8A83-A817-41E3-A602-3B517E18334E}" type="datetimeFigureOut">
              <a:rPr lang="en-GB" smtClean="0"/>
              <a:t>20/09/2017</a:t>
            </a:fld>
            <a:endParaRPr lang="en-GB"/>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9CBC110B-1C27-4A5B-8007-E6BF4BB6C5F7}" type="slidenum">
              <a:rPr lang="en-GB" smtClean="0"/>
              <a:t>‹#›</a:t>
            </a:fld>
            <a:endParaRPr lang="en-GB"/>
          </a:p>
        </p:txBody>
      </p:sp>
    </p:spTree>
    <p:extLst>
      <p:ext uri="{BB962C8B-B14F-4D97-AF65-F5344CB8AC3E}">
        <p14:creationId xmlns:p14="http://schemas.microsoft.com/office/powerpoint/2010/main" val="4031726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CBC110B-1C27-4A5B-8007-E6BF4BB6C5F7}" type="slidenum">
              <a:rPr lang="en-GB" smtClean="0"/>
              <a:t>1</a:t>
            </a:fld>
            <a:endParaRPr lang="en-GB"/>
          </a:p>
        </p:txBody>
      </p:sp>
    </p:spTree>
    <p:extLst>
      <p:ext uri="{BB962C8B-B14F-4D97-AF65-F5344CB8AC3E}">
        <p14:creationId xmlns:p14="http://schemas.microsoft.com/office/powerpoint/2010/main" val="161734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CBC110B-1C27-4A5B-8007-E6BF4BB6C5F7}" type="slidenum">
              <a:rPr lang="en-GB" smtClean="0"/>
              <a:t>13</a:t>
            </a:fld>
            <a:endParaRPr lang="en-GB"/>
          </a:p>
        </p:txBody>
      </p:sp>
    </p:spTree>
    <p:extLst>
      <p:ext uri="{BB962C8B-B14F-4D97-AF65-F5344CB8AC3E}">
        <p14:creationId xmlns:p14="http://schemas.microsoft.com/office/powerpoint/2010/main" val="3345122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CBC110B-1C27-4A5B-8007-E6BF4BB6C5F7}" type="slidenum">
              <a:rPr lang="en-GB" smtClean="0"/>
              <a:t>14</a:t>
            </a:fld>
            <a:endParaRPr lang="en-GB"/>
          </a:p>
        </p:txBody>
      </p:sp>
    </p:spTree>
    <p:extLst>
      <p:ext uri="{BB962C8B-B14F-4D97-AF65-F5344CB8AC3E}">
        <p14:creationId xmlns:p14="http://schemas.microsoft.com/office/powerpoint/2010/main" val="271898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CBC110B-1C27-4A5B-8007-E6BF4BB6C5F7}" type="slidenum">
              <a:rPr lang="en-GB" smtClean="0"/>
              <a:t>15</a:t>
            </a:fld>
            <a:endParaRPr lang="en-GB"/>
          </a:p>
        </p:txBody>
      </p:sp>
    </p:spTree>
    <p:extLst>
      <p:ext uri="{BB962C8B-B14F-4D97-AF65-F5344CB8AC3E}">
        <p14:creationId xmlns:p14="http://schemas.microsoft.com/office/powerpoint/2010/main" val="4058587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CBC110B-1C27-4A5B-8007-E6BF4BB6C5F7}" type="slidenum">
              <a:rPr lang="en-GB" smtClean="0"/>
              <a:t>16</a:t>
            </a:fld>
            <a:endParaRPr lang="en-GB"/>
          </a:p>
        </p:txBody>
      </p:sp>
    </p:spTree>
    <p:extLst>
      <p:ext uri="{BB962C8B-B14F-4D97-AF65-F5344CB8AC3E}">
        <p14:creationId xmlns:p14="http://schemas.microsoft.com/office/powerpoint/2010/main" val="38030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CBC110B-1C27-4A5B-8007-E6BF4BB6C5F7}" type="slidenum">
              <a:rPr lang="en-GB" smtClean="0"/>
              <a:t>17</a:t>
            </a:fld>
            <a:endParaRPr lang="en-GB"/>
          </a:p>
        </p:txBody>
      </p:sp>
    </p:spTree>
    <p:extLst>
      <p:ext uri="{BB962C8B-B14F-4D97-AF65-F5344CB8AC3E}">
        <p14:creationId xmlns:p14="http://schemas.microsoft.com/office/powerpoint/2010/main" val="3002088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CBC110B-1C27-4A5B-8007-E6BF4BB6C5F7}" type="slidenum">
              <a:rPr lang="en-GB" smtClean="0"/>
              <a:t>18</a:t>
            </a:fld>
            <a:endParaRPr lang="en-GB"/>
          </a:p>
        </p:txBody>
      </p:sp>
    </p:spTree>
    <p:extLst>
      <p:ext uri="{BB962C8B-B14F-4D97-AF65-F5344CB8AC3E}">
        <p14:creationId xmlns:p14="http://schemas.microsoft.com/office/powerpoint/2010/main" val="3244030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CBC110B-1C27-4A5B-8007-E6BF4BB6C5F7}" type="slidenum">
              <a:rPr lang="en-GB" smtClean="0"/>
              <a:t>21</a:t>
            </a:fld>
            <a:endParaRPr lang="en-GB"/>
          </a:p>
        </p:txBody>
      </p:sp>
    </p:spTree>
    <p:extLst>
      <p:ext uri="{BB962C8B-B14F-4D97-AF65-F5344CB8AC3E}">
        <p14:creationId xmlns:p14="http://schemas.microsoft.com/office/powerpoint/2010/main" val="543726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CBC110B-1C27-4A5B-8007-E6BF4BB6C5F7}" type="slidenum">
              <a:rPr lang="en-GB" smtClean="0"/>
              <a:t>22</a:t>
            </a:fld>
            <a:endParaRPr lang="en-GB"/>
          </a:p>
        </p:txBody>
      </p:sp>
    </p:spTree>
    <p:extLst>
      <p:ext uri="{BB962C8B-B14F-4D97-AF65-F5344CB8AC3E}">
        <p14:creationId xmlns:p14="http://schemas.microsoft.com/office/powerpoint/2010/main" val="566098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BC110B-1C27-4A5B-8007-E6BF4BB6C5F7}" type="slidenum">
              <a:rPr lang="en-GB" smtClean="0"/>
              <a:t>23</a:t>
            </a:fld>
            <a:endParaRPr lang="en-GB"/>
          </a:p>
        </p:txBody>
      </p:sp>
    </p:spTree>
    <p:extLst>
      <p:ext uri="{BB962C8B-B14F-4D97-AF65-F5344CB8AC3E}">
        <p14:creationId xmlns:p14="http://schemas.microsoft.com/office/powerpoint/2010/main" val="3568921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CBC110B-1C27-4A5B-8007-E6BF4BB6C5F7}" type="slidenum">
              <a:rPr lang="en-GB" smtClean="0"/>
              <a:t>24</a:t>
            </a:fld>
            <a:endParaRPr lang="en-GB"/>
          </a:p>
        </p:txBody>
      </p:sp>
    </p:spTree>
    <p:extLst>
      <p:ext uri="{BB962C8B-B14F-4D97-AF65-F5344CB8AC3E}">
        <p14:creationId xmlns:p14="http://schemas.microsoft.com/office/powerpoint/2010/main" val="415351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effectLst/>
                <a:latin typeface="+mn-lt"/>
                <a:ea typeface="+mn-ea"/>
                <a:cs typeface="+mn-cs"/>
              </a:rPr>
              <a:t>The way researchers collaborate within scientific communities can vary significantly from community to community.  On the one hand, there are </a:t>
            </a:r>
            <a:r>
              <a:rPr lang="en-US" sz="900" b="1" kern="1200" dirty="0" smtClean="0">
                <a:solidFill>
                  <a:schemeClr val="tx1"/>
                </a:solidFill>
                <a:effectLst/>
                <a:latin typeface="+mn-lt"/>
                <a:ea typeface="+mn-ea"/>
                <a:cs typeface="+mn-cs"/>
              </a:rPr>
              <a:t>highly structured communities</a:t>
            </a:r>
            <a:r>
              <a:rPr lang="en-US" sz="900" kern="1200" dirty="0" smtClean="0">
                <a:solidFill>
                  <a:schemeClr val="tx1"/>
                </a:solidFill>
                <a:effectLst/>
                <a:latin typeface="+mn-lt"/>
                <a:ea typeface="+mn-ea"/>
                <a:cs typeface="+mn-cs"/>
              </a:rPr>
              <a:t> with thousands of researchers who can be virtually anywhere in the world. Typically, these communities have been working together for a long time, they want to share and have access to a wide range of resources.  On the other hand, one finds a</a:t>
            </a:r>
            <a:r>
              <a:rPr lang="en-US" sz="900" b="1" kern="1200" dirty="0" smtClean="0">
                <a:solidFill>
                  <a:schemeClr val="tx1"/>
                </a:solidFill>
                <a:effectLst/>
                <a:latin typeface="+mn-lt"/>
                <a:ea typeface="+mn-ea"/>
                <a:cs typeface="+mn-cs"/>
              </a:rPr>
              <a:t> diverse number of smaller research communities</a:t>
            </a:r>
            <a:r>
              <a:rPr lang="en-US" sz="900" kern="1200" dirty="0" smtClean="0">
                <a:solidFill>
                  <a:schemeClr val="tx1"/>
                </a:solidFill>
                <a:effectLst/>
                <a:latin typeface="+mn-lt"/>
                <a:ea typeface="+mn-ea"/>
                <a:cs typeface="+mn-cs"/>
              </a:rPr>
              <a:t> working within specific or across scientific disciplines. Typically, these are either nascent communities being established around new scientific domains, or they are communities in specific domains that did not require wide spread and close collaboration among the researchers.  And of course, in between these two extremes, there are </a:t>
            </a:r>
            <a:r>
              <a:rPr lang="en-US" sz="900" b="1" kern="1200" dirty="0" smtClean="0">
                <a:solidFill>
                  <a:schemeClr val="tx1"/>
                </a:solidFill>
                <a:effectLst/>
                <a:latin typeface="+mn-lt"/>
                <a:ea typeface="+mn-ea"/>
                <a:cs typeface="+mn-cs"/>
              </a:rPr>
              <a:t>many scientific communities of varying size, structure, history</a:t>
            </a:r>
            <a:r>
              <a:rPr lang="en-US" sz="900" kern="1200" dirty="0" smtClean="0">
                <a:solidFill>
                  <a:schemeClr val="tx1"/>
                </a:solidFill>
                <a:effectLst/>
                <a:latin typeface="+mn-lt"/>
                <a:ea typeface="+mn-ea"/>
                <a:cs typeface="+mn-cs"/>
              </a:rPr>
              <a:t> etc. </a:t>
            </a:r>
          </a:p>
          <a:p>
            <a:r>
              <a:rPr lang="en-US" sz="900" kern="1200" dirty="0" smtClean="0">
                <a:solidFill>
                  <a:schemeClr val="tx1"/>
                </a:solidFill>
                <a:effectLst/>
                <a:latin typeface="+mn-lt"/>
                <a:ea typeface="+mn-ea"/>
                <a:cs typeface="+mn-cs"/>
              </a:rPr>
              <a:t/>
            </a:r>
            <a:br>
              <a:rPr lang="en-US" sz="900" kern="1200" dirty="0" smtClean="0">
                <a:solidFill>
                  <a:schemeClr val="tx1"/>
                </a:solidFill>
                <a:effectLst/>
                <a:latin typeface="+mn-lt"/>
                <a:ea typeface="+mn-ea"/>
                <a:cs typeface="+mn-cs"/>
              </a:rPr>
            </a:br>
            <a:endParaRPr lang="en-US" sz="900" kern="1200" dirty="0" smtClean="0">
              <a:solidFill>
                <a:schemeClr val="tx1"/>
              </a:solidFill>
              <a:effectLst/>
              <a:latin typeface="+mn-lt"/>
              <a:ea typeface="+mn-ea"/>
              <a:cs typeface="+mn-cs"/>
            </a:endParaRPr>
          </a:p>
          <a:p>
            <a:r>
              <a:rPr lang="en-US" sz="900" kern="1200" dirty="0" smtClean="0">
                <a:solidFill>
                  <a:schemeClr val="tx1"/>
                </a:solidFill>
                <a:effectLst/>
                <a:latin typeface="+mn-lt"/>
                <a:ea typeface="+mn-ea"/>
                <a:cs typeface="+mn-cs"/>
              </a:rPr>
              <a:t>Regardless, if we are talking about large-scale, well-structured collaborations or about loosely coupled collaborations </a:t>
            </a:r>
            <a:r>
              <a:rPr lang="en-US" sz="900" kern="1200" dirty="0" err="1" smtClean="0">
                <a:solidFill>
                  <a:schemeClr val="tx1"/>
                </a:solidFill>
                <a:effectLst/>
                <a:latin typeface="+mn-lt"/>
                <a:ea typeface="+mn-ea"/>
                <a:cs typeface="+mn-cs"/>
              </a:rPr>
              <a:t>centred</a:t>
            </a:r>
            <a:r>
              <a:rPr lang="en-US" sz="900" kern="1200" dirty="0" smtClean="0">
                <a:solidFill>
                  <a:schemeClr val="tx1"/>
                </a:solidFill>
                <a:effectLst/>
                <a:latin typeface="+mn-lt"/>
                <a:ea typeface="+mn-ea"/>
                <a:cs typeface="+mn-cs"/>
              </a:rPr>
              <a:t> around the individual researcher, they all need to share and access resources. </a:t>
            </a:r>
            <a:r>
              <a:rPr lang="en-US" sz="900" b="1" kern="1200" dirty="0" smtClean="0">
                <a:solidFill>
                  <a:schemeClr val="tx1"/>
                </a:solidFill>
                <a:effectLst/>
                <a:latin typeface="+mn-lt"/>
                <a:ea typeface="+mn-ea"/>
                <a:cs typeface="+mn-cs"/>
              </a:rPr>
              <a:t>The ability to access and share resources is crucial for the every day research. Advanced research needs equally advanced IT services.</a:t>
            </a:r>
            <a:endParaRPr lang="en-US" sz="9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2</a:t>
            </a:fld>
            <a:endParaRPr lang="en-GB"/>
          </a:p>
        </p:txBody>
      </p:sp>
    </p:spTree>
    <p:extLst>
      <p:ext uri="{BB962C8B-B14F-4D97-AF65-F5344CB8AC3E}">
        <p14:creationId xmlns:p14="http://schemas.microsoft.com/office/powerpoint/2010/main" val="3438934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effectLst/>
                <a:latin typeface="+mn-lt"/>
                <a:ea typeface="+mn-ea"/>
                <a:cs typeface="+mn-cs"/>
              </a:rPr>
              <a:t>Of course, you can understand how compelling such a service is to the research community. Leveraging </a:t>
            </a:r>
            <a:r>
              <a:rPr lang="en-US" sz="900" kern="1200" dirty="0" err="1" smtClean="0">
                <a:solidFill>
                  <a:schemeClr val="tx1"/>
                </a:solidFill>
                <a:effectLst/>
                <a:latin typeface="+mn-lt"/>
                <a:ea typeface="+mn-ea"/>
                <a:cs typeface="+mn-cs"/>
              </a:rPr>
              <a:t>eduGAIN</a:t>
            </a:r>
            <a:r>
              <a:rPr lang="en-US" sz="900" kern="1200" dirty="0" smtClean="0">
                <a:solidFill>
                  <a:schemeClr val="tx1"/>
                </a:solidFill>
                <a:effectLst/>
                <a:latin typeface="+mn-lt"/>
                <a:ea typeface="+mn-ea"/>
                <a:cs typeface="+mn-cs"/>
              </a:rPr>
              <a:t>, researchers can rely on the institutional accounts in order to access and share services. No more need for certificates, no need to operate costly infrastructures just to offer and manage user accounts so that researchers can collaborate. But </a:t>
            </a:r>
            <a:r>
              <a:rPr lang="en-US" sz="900" kern="1200" dirty="0" err="1" smtClean="0">
                <a:solidFill>
                  <a:schemeClr val="tx1"/>
                </a:solidFill>
                <a:effectLst/>
                <a:latin typeface="+mn-lt"/>
                <a:ea typeface="+mn-ea"/>
                <a:cs typeface="+mn-cs"/>
              </a:rPr>
              <a:t>eduGAIN</a:t>
            </a:r>
            <a:r>
              <a:rPr lang="en-US" sz="900" kern="1200" dirty="0" smtClean="0">
                <a:solidFill>
                  <a:schemeClr val="tx1"/>
                </a:solidFill>
                <a:effectLst/>
                <a:latin typeface="+mn-lt"/>
                <a:ea typeface="+mn-ea"/>
                <a:cs typeface="+mn-cs"/>
              </a:rPr>
              <a:t> and the Identity Federations do not come without their own limitations.</a:t>
            </a:r>
          </a:p>
          <a:p>
            <a:r>
              <a:rPr lang="en-US" sz="900" kern="1200" dirty="0" smtClean="0">
                <a:solidFill>
                  <a:schemeClr val="tx1"/>
                </a:solidFill>
                <a:effectLst/>
                <a:latin typeface="+mn-lt"/>
                <a:ea typeface="+mn-ea"/>
                <a:cs typeface="+mn-cs"/>
              </a:rPr>
              <a:t/>
            </a:r>
            <a:br>
              <a:rPr lang="en-US" sz="900" kern="1200" dirty="0" smtClean="0">
                <a:solidFill>
                  <a:schemeClr val="tx1"/>
                </a:solidFill>
                <a:effectLst/>
                <a:latin typeface="+mn-lt"/>
                <a:ea typeface="+mn-ea"/>
                <a:cs typeface="+mn-cs"/>
              </a:rPr>
            </a:br>
            <a:endParaRPr lang="en-US" sz="900" kern="1200" dirty="0" smtClean="0">
              <a:solidFill>
                <a:schemeClr val="tx1"/>
              </a:solidFill>
              <a:effectLst/>
              <a:latin typeface="+mn-lt"/>
              <a:ea typeface="+mn-ea"/>
              <a:cs typeface="+mn-cs"/>
            </a:endParaRPr>
          </a:p>
          <a:p>
            <a:r>
              <a:rPr lang="en-US" sz="900" kern="1200" dirty="0" smtClean="0">
                <a:solidFill>
                  <a:schemeClr val="tx1"/>
                </a:solidFill>
                <a:effectLst/>
                <a:latin typeface="+mn-lt"/>
                <a:ea typeface="+mn-ea"/>
                <a:cs typeface="+mn-cs"/>
              </a:rPr>
              <a:t>Indeed, using </a:t>
            </a:r>
            <a:r>
              <a:rPr lang="en-US" sz="900" kern="1200" dirty="0" err="1" smtClean="0">
                <a:solidFill>
                  <a:schemeClr val="tx1"/>
                </a:solidFill>
                <a:effectLst/>
                <a:latin typeface="+mn-lt"/>
                <a:ea typeface="+mn-ea"/>
                <a:cs typeface="+mn-cs"/>
              </a:rPr>
              <a:t>eduGAIN</a:t>
            </a:r>
            <a:r>
              <a:rPr lang="en-US" sz="900" kern="1200" dirty="0" smtClean="0">
                <a:solidFill>
                  <a:schemeClr val="tx1"/>
                </a:solidFill>
                <a:effectLst/>
                <a:latin typeface="+mn-lt"/>
                <a:ea typeface="+mn-ea"/>
                <a:cs typeface="+mn-cs"/>
              </a:rPr>
              <a:t> is not just a switch that can be flipped. In most of the cases, although the identity network is there, the home institutions acting as identity providers, require that they approve the connection of each and every new service provider. Things look quite OK for local services, but what about international Service Providers? How the research community can benefit from this service?</a:t>
            </a:r>
          </a:p>
          <a:p>
            <a:r>
              <a:rPr lang="en-US" sz="900" kern="1200" dirty="0" smtClean="0">
                <a:solidFill>
                  <a:schemeClr val="tx1"/>
                </a:solidFill>
                <a:effectLst/>
                <a:latin typeface="+mn-lt"/>
                <a:ea typeface="+mn-ea"/>
                <a:cs typeface="+mn-cs"/>
              </a:rPr>
              <a:t/>
            </a:r>
            <a:br>
              <a:rPr lang="en-US" sz="900" kern="1200" dirty="0" smtClean="0">
                <a:solidFill>
                  <a:schemeClr val="tx1"/>
                </a:solidFill>
                <a:effectLst/>
                <a:latin typeface="+mn-lt"/>
                <a:ea typeface="+mn-ea"/>
                <a:cs typeface="+mn-cs"/>
              </a:rPr>
            </a:br>
            <a:endParaRPr lang="en-US" sz="900" kern="1200" dirty="0" smtClean="0">
              <a:solidFill>
                <a:schemeClr val="tx1"/>
              </a:solidFill>
              <a:effectLst/>
              <a:latin typeface="+mn-lt"/>
              <a:ea typeface="+mn-ea"/>
              <a:cs typeface="+mn-cs"/>
            </a:endParaRPr>
          </a:p>
          <a:p>
            <a:r>
              <a:rPr lang="en-US" sz="900" kern="1200" dirty="0" smtClean="0">
                <a:solidFill>
                  <a:schemeClr val="tx1"/>
                </a:solidFill>
                <a:effectLst/>
                <a:latin typeface="+mn-lt"/>
                <a:ea typeface="+mn-ea"/>
                <a:cs typeface="+mn-cs"/>
              </a:rPr>
              <a:t>In 2012, many scientific communities come together, forming a working group called Federated Identity Management for Research, which investigate the current state FIM and its potential within their domains. After a series of workshops, they published the FIM4R paper, which highlights the importance of </a:t>
            </a:r>
            <a:r>
              <a:rPr lang="en-US" sz="900" kern="1200" dirty="0" err="1" smtClean="0">
                <a:solidFill>
                  <a:schemeClr val="tx1"/>
                </a:solidFill>
                <a:effectLst/>
                <a:latin typeface="+mn-lt"/>
                <a:ea typeface="+mn-ea"/>
                <a:cs typeface="+mn-cs"/>
              </a:rPr>
              <a:t>eduGAIN</a:t>
            </a:r>
            <a:r>
              <a:rPr lang="en-US" sz="900" kern="1200" dirty="0" smtClean="0">
                <a:solidFill>
                  <a:schemeClr val="tx1"/>
                </a:solidFill>
                <a:effectLst/>
                <a:latin typeface="+mn-lt"/>
                <a:ea typeface="+mn-ea"/>
                <a:cs typeface="+mn-cs"/>
              </a:rPr>
              <a:t> and the identity federations and the role they can play.  </a:t>
            </a:r>
          </a:p>
          <a:p>
            <a:pPr fontAlgn="base"/>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BC110B-1C27-4A5B-8007-E6BF4BB6C5F7}" type="slidenum">
              <a:rPr lang="en-GB" smtClean="0"/>
              <a:t>3</a:t>
            </a:fld>
            <a:endParaRPr lang="en-GB"/>
          </a:p>
        </p:txBody>
      </p:sp>
    </p:spTree>
    <p:extLst>
      <p:ext uri="{BB962C8B-B14F-4D97-AF65-F5344CB8AC3E}">
        <p14:creationId xmlns:p14="http://schemas.microsoft.com/office/powerpoint/2010/main" val="2354858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200" b="0" kern="1200" dirty="0">
                <a:solidFill>
                  <a:schemeClr val="tx1"/>
                </a:solidFill>
                <a:effectLst/>
                <a:latin typeface="+mn-lt"/>
                <a:ea typeface="+mn-ea"/>
                <a:cs typeface="+mn-cs"/>
              </a:rPr>
              <a:t>So we identified a large number</a:t>
            </a:r>
            <a:r>
              <a:rPr lang="en-US" sz="1200" b="0" kern="1200" baseline="0" dirty="0">
                <a:solidFill>
                  <a:schemeClr val="tx1"/>
                </a:solidFill>
                <a:effectLst/>
                <a:latin typeface="+mn-lt"/>
                <a:ea typeface="+mn-ea"/>
                <a:cs typeface="+mn-cs"/>
              </a:rPr>
              <a:t> of requirements and common challenges across (14) research communities and e-infrastructures. (based on FIM4R)</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smtClean="0"/>
              <a:t>Balancing the interest of all the different communities</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sz="12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200" b="0" kern="1200" baseline="0" dirty="0">
                <a:solidFill>
                  <a:schemeClr val="tx1"/>
                </a:solidFill>
                <a:effectLst/>
                <a:latin typeface="+mn-lt"/>
                <a:ea typeface="+mn-ea"/>
                <a:cs typeface="+mn-cs"/>
              </a:rPr>
              <a:t>The input we needed to commence our pilots</a:t>
            </a:r>
            <a:endParaRPr lang="en-US" sz="1200" b="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b="1"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b="1"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1" kern="1200" dirty="0">
                <a:solidFill>
                  <a:schemeClr val="tx1"/>
                </a:solidFill>
                <a:effectLst/>
                <a:latin typeface="+mn-lt"/>
                <a:ea typeface="+mn-ea"/>
                <a:cs typeface="+mn-cs"/>
              </a:rPr>
              <a:t>Attribute aggregation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Most federated identity management systems are limited by users' ability to choose only one identity provider per service session. There should be a linking service that lets users securely link their various identity provider (</a:t>
            </a:r>
            <a:r>
              <a:rPr lang="en-US" sz="1200" kern="1200" dirty="0" err="1">
                <a:solidFill>
                  <a:schemeClr val="tx1"/>
                </a:solidFill>
                <a:effectLst/>
                <a:latin typeface="+mn-lt"/>
                <a:ea typeface="+mn-ea"/>
                <a:cs typeface="+mn-cs"/>
              </a:rPr>
              <a:t>IdP</a:t>
            </a:r>
            <a:r>
              <a:rPr lang="en-US" sz="1200" kern="1200" dirty="0">
                <a:solidFill>
                  <a:schemeClr val="tx1"/>
                </a:solidFill>
                <a:effectLst/>
                <a:latin typeface="+mn-lt"/>
                <a:ea typeface="+mn-ea"/>
                <a:cs typeface="+mn-cs"/>
              </a:rPr>
              <a:t>) accounts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without having to authenticate separately to each </a:t>
            </a:r>
            <a:r>
              <a:rPr lang="en-US" sz="1200" kern="1200" dirty="0" err="1">
                <a:solidFill>
                  <a:schemeClr val="tx1"/>
                </a:solidFill>
                <a:effectLst/>
                <a:latin typeface="+mn-lt"/>
                <a:ea typeface="+mn-ea"/>
                <a:cs typeface="+mn-cs"/>
              </a:rPr>
              <a:t>IdP</a:t>
            </a:r>
            <a:r>
              <a:rPr lang="en-US" sz="1200" kern="1200" dirty="0">
                <a:solidFill>
                  <a:schemeClr val="tx1"/>
                </a:solidFill>
                <a:effectLst/>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User friendliness</a:t>
            </a:r>
            <a:r>
              <a:rPr lang="en-US" sz="1200" b="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 tools that support the FIM framework should be simple and intuitive and integrate with the many other IT tools used in daily life. Multiple</a:t>
            </a:r>
            <a:r>
              <a:rPr lang="en-US" sz="1200" kern="1200" baseline="0" dirty="0">
                <a:solidFill>
                  <a:schemeClr val="tx1"/>
                </a:solidFill>
                <a:effectLst/>
                <a:latin typeface="+mn-lt"/>
                <a:ea typeface="+mn-ea"/>
                <a:cs typeface="+mn-cs"/>
              </a:rPr>
              <a:t> redirection problem, </a:t>
            </a:r>
            <a:r>
              <a:rPr lang="en-US" sz="1200" kern="1200" baseline="0" dirty="0" err="1">
                <a:solidFill>
                  <a:schemeClr val="tx1"/>
                </a:solidFill>
                <a:effectLst/>
                <a:latin typeface="+mn-lt"/>
                <a:ea typeface="+mn-ea"/>
                <a:cs typeface="+mn-cs"/>
              </a:rPr>
              <a:t>standardise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shib</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loging</a:t>
            </a:r>
            <a:r>
              <a:rPr lang="en-US" sz="1200" kern="1200" baseline="0" dirty="0">
                <a:solidFill>
                  <a:schemeClr val="tx1"/>
                </a:solidFill>
                <a:effectLst/>
                <a:latin typeface="+mn-lt"/>
                <a:ea typeface="+mn-ea"/>
                <a:cs typeface="+mn-cs"/>
              </a:rPr>
              <a:t>, institutional login).</a:t>
            </a: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Credential translation: </a:t>
            </a:r>
            <a:r>
              <a:rPr lang="en-US" sz="1200" kern="1200" dirty="0">
                <a:solidFill>
                  <a:schemeClr val="tx1"/>
                </a:solidFill>
                <a:effectLst/>
                <a:latin typeface="+mn-lt"/>
                <a:ea typeface="+mn-ea"/>
                <a:cs typeface="+mn-cs"/>
              </a:rPr>
              <a:t>Converting credentials to different formats enables interaction between services using different authentication technologies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Level of insurance:</a:t>
            </a:r>
            <a:r>
              <a:rPr lang="en-US" sz="1200" kern="1200" dirty="0">
                <a:solidFill>
                  <a:schemeClr val="tx1"/>
                </a:solidFill>
                <a:effectLst/>
                <a:latin typeface="+mn-lt"/>
                <a:ea typeface="+mn-ea"/>
                <a:cs typeface="+mn-cs"/>
              </a:rPr>
              <a:t> 1. level of assurance as to whether someone or something is who or what it claims to be in a digital environment. 2. The way you login. How</a:t>
            </a:r>
            <a:r>
              <a:rPr lang="en-US" sz="1200" kern="1200" baseline="0" dirty="0">
                <a:solidFill>
                  <a:schemeClr val="tx1"/>
                </a:solidFill>
                <a:effectLst/>
                <a:latin typeface="+mn-lt"/>
                <a:ea typeface="+mn-ea"/>
                <a:cs typeface="+mn-cs"/>
              </a:rPr>
              <a:t> safe is the digital way to login you are using (password? Crappy. Token? Super safe)</a:t>
            </a:r>
            <a:r>
              <a:rPr lang="en-US" dirty="0">
                <a:effectLst/>
              </a:rPr>
              <a:t> 3. How much do I trust your infrastructure</a:t>
            </a:r>
            <a:r>
              <a:rPr lang="en-US" baseline="0" dirty="0">
                <a:effectLst/>
              </a:rPr>
              <a:t> (your admin? Your network?)</a:t>
            </a:r>
            <a:endParaRPr lang="en-US" sz="1200" kern="1200" baseline="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Bridging communities</a:t>
            </a:r>
            <a:r>
              <a:rPr lang="en-US" sz="1200" kern="1200" dirty="0">
                <a:solidFill>
                  <a:schemeClr val="tx1"/>
                </a:solidFill>
                <a:effectLst/>
                <a:latin typeface="+mn-lt"/>
                <a:ea typeface="+mn-ea"/>
                <a:cs typeface="+mn-cs"/>
              </a:rPr>
              <a:t>. FIM is important and it’s becoming even more.</a:t>
            </a:r>
            <a:r>
              <a:rPr lang="en-US" sz="1200" kern="1200" baseline="0" dirty="0">
                <a:solidFill>
                  <a:schemeClr val="tx1"/>
                </a:solidFill>
                <a:effectLst/>
                <a:latin typeface="+mn-lt"/>
                <a:ea typeface="+mn-ea"/>
                <a:cs typeface="+mn-cs"/>
              </a:rPr>
              <a:t> B</a:t>
            </a:r>
            <a:r>
              <a:rPr lang="en-US" sz="1200" kern="1200" dirty="0">
                <a:solidFill>
                  <a:schemeClr val="tx1"/>
                </a:solidFill>
                <a:effectLst/>
                <a:latin typeface="+mn-lt"/>
                <a:ea typeface="+mn-ea"/>
                <a:cs typeface="+mn-cs"/>
              </a:rPr>
              <a:t>ridging between the various communities is a central issue with an efficient mapping of the respective attributes.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non-browser federated access. </a:t>
            </a:r>
            <a:r>
              <a:rPr lang="en-US" sz="1200" kern="1200" dirty="0">
                <a:solidFill>
                  <a:schemeClr val="tx1"/>
                </a:solidFill>
                <a:effectLst/>
                <a:latin typeface="+mn-lt"/>
                <a:ea typeface="+mn-ea"/>
                <a:cs typeface="+mn-cs"/>
              </a:rPr>
              <a:t>Non-browser based interfaces are essential to support machine-machine interactions in secured workflows.</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4</a:t>
            </a:fld>
            <a:endParaRPr lang="en-GB"/>
          </a:p>
        </p:txBody>
      </p:sp>
    </p:spTree>
    <p:extLst>
      <p:ext uri="{BB962C8B-B14F-4D97-AF65-F5344CB8AC3E}">
        <p14:creationId xmlns:p14="http://schemas.microsoft.com/office/powerpoint/2010/main" val="2060570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BC110B-1C27-4A5B-8007-E6BF4BB6C5F7}" type="slidenum">
              <a:rPr lang="en-GB" smtClean="0"/>
              <a:t>5</a:t>
            </a:fld>
            <a:endParaRPr lang="en-GB"/>
          </a:p>
        </p:txBody>
      </p:sp>
    </p:spTree>
    <p:extLst>
      <p:ext uri="{BB962C8B-B14F-4D97-AF65-F5344CB8AC3E}">
        <p14:creationId xmlns:p14="http://schemas.microsoft.com/office/powerpoint/2010/main" val="34623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BC110B-1C27-4A5B-8007-E6BF4BB6C5F7}" type="slidenum">
              <a:rPr lang="en-GB" smtClean="0"/>
              <a:t>6</a:t>
            </a:fld>
            <a:endParaRPr lang="en-GB"/>
          </a:p>
        </p:txBody>
      </p:sp>
    </p:spTree>
    <p:extLst>
      <p:ext uri="{BB962C8B-B14F-4D97-AF65-F5344CB8AC3E}">
        <p14:creationId xmlns:p14="http://schemas.microsoft.com/office/powerpoint/2010/main" val="3491994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000" dirty="0"/>
          </a:p>
        </p:txBody>
      </p:sp>
      <p:sp>
        <p:nvSpPr>
          <p:cNvPr id="4" name="Slide Number Placeholder 3"/>
          <p:cNvSpPr>
            <a:spLocks noGrp="1"/>
          </p:cNvSpPr>
          <p:nvPr>
            <p:ph type="sldNum" sz="quarter" idx="10"/>
          </p:nvPr>
        </p:nvSpPr>
        <p:spPr/>
        <p:txBody>
          <a:bodyPr/>
          <a:lstStyle/>
          <a:p>
            <a:fld id="{9CBC110B-1C27-4A5B-8007-E6BF4BB6C5F7}" type="slidenum">
              <a:rPr lang="en-GB" smtClean="0"/>
              <a:t>7</a:t>
            </a:fld>
            <a:endParaRPr lang="en-GB"/>
          </a:p>
        </p:txBody>
      </p:sp>
    </p:spTree>
    <p:extLst>
      <p:ext uri="{BB962C8B-B14F-4D97-AF65-F5344CB8AC3E}">
        <p14:creationId xmlns:p14="http://schemas.microsoft.com/office/powerpoint/2010/main" val="1373260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CBC110B-1C27-4A5B-8007-E6BF4BB6C5F7}" type="slidenum">
              <a:rPr lang="en-GB" smtClean="0"/>
              <a:t>11</a:t>
            </a:fld>
            <a:endParaRPr lang="en-GB"/>
          </a:p>
        </p:txBody>
      </p:sp>
    </p:spTree>
    <p:extLst>
      <p:ext uri="{BB962C8B-B14F-4D97-AF65-F5344CB8AC3E}">
        <p14:creationId xmlns:p14="http://schemas.microsoft.com/office/powerpoint/2010/main" val="1177977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BC110B-1C27-4A5B-8007-E6BF4BB6C5F7}" type="slidenum">
              <a:rPr lang="en-GB" smtClean="0"/>
              <a:t>12</a:t>
            </a:fld>
            <a:endParaRPr lang="en-GB"/>
          </a:p>
        </p:txBody>
      </p:sp>
    </p:spTree>
    <p:extLst>
      <p:ext uri="{BB962C8B-B14F-4D97-AF65-F5344CB8AC3E}">
        <p14:creationId xmlns:p14="http://schemas.microsoft.com/office/powerpoint/2010/main" val="10628726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1" name="Rectangle 20"/>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userDrawn="1"/>
        </p:nvSpPr>
        <p:spPr>
          <a:xfrm>
            <a:off x="0" y="0"/>
            <a:ext cx="1625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p:cNvSpPr>
            <a:spLocks noGrp="1"/>
          </p:cNvSpPr>
          <p:nvPr>
            <p:ph type="body" sz="quarter" idx="11" hasCustomPrompt="1"/>
          </p:nvPr>
        </p:nvSpPr>
        <p:spPr>
          <a:xfrm>
            <a:off x="1240257" y="3625009"/>
            <a:ext cx="6795911" cy="375289"/>
          </a:xfrm>
        </p:spPr>
        <p:txBody>
          <a:bodyPr>
            <a:normAutofit/>
          </a:bodyPr>
          <a:lstStyle>
            <a:lvl1pPr marL="0" indent="0">
              <a:buNone/>
              <a:defRPr sz="2000" b="1" baseline="0"/>
            </a:lvl1pPr>
          </a:lstStyle>
          <a:p>
            <a:pPr lvl="0"/>
            <a:r>
              <a:rPr lang="en-US" dirty="0" smtClean="0"/>
              <a:t>Presenter</a:t>
            </a:r>
          </a:p>
        </p:txBody>
      </p:sp>
      <p:sp>
        <p:nvSpPr>
          <p:cNvPr id="7" name="Text Placeholder 6"/>
          <p:cNvSpPr>
            <a:spLocks noGrp="1"/>
          </p:cNvSpPr>
          <p:nvPr>
            <p:ph type="body" sz="quarter" idx="12" hasCustomPrompt="1"/>
          </p:nvPr>
        </p:nvSpPr>
        <p:spPr>
          <a:xfrm>
            <a:off x="1240256" y="5484095"/>
            <a:ext cx="6671027" cy="436340"/>
          </a:xfrm>
        </p:spPr>
        <p:txBody>
          <a:bodyPr>
            <a:normAutofit/>
          </a:bodyPr>
          <a:lstStyle>
            <a:lvl1pPr marL="0" indent="0">
              <a:buNone/>
              <a:defRPr sz="1800"/>
            </a:lvl1pPr>
          </a:lstStyle>
          <a:p>
            <a:pPr lvl="0"/>
            <a:r>
              <a:rPr lang="en-US" dirty="0" smtClean="0"/>
              <a:t>Event, Location</a:t>
            </a:r>
            <a:endParaRPr lang="en-GB" dirty="0"/>
          </a:p>
        </p:txBody>
      </p:sp>
      <p:sp>
        <p:nvSpPr>
          <p:cNvPr id="12" name="Text Placeholder 10"/>
          <p:cNvSpPr>
            <a:spLocks noGrp="1"/>
          </p:cNvSpPr>
          <p:nvPr>
            <p:ph type="body" sz="quarter" idx="17" hasCustomPrompt="1"/>
          </p:nvPr>
        </p:nvSpPr>
        <p:spPr>
          <a:xfrm>
            <a:off x="1240257" y="2804346"/>
            <a:ext cx="6683727" cy="503459"/>
          </a:xfrm>
        </p:spPr>
        <p:txBody>
          <a:bodyPr>
            <a:normAutofit/>
          </a:bodyPr>
          <a:lstStyle>
            <a:lvl1pPr marL="0" indent="0">
              <a:buNone/>
              <a:defRPr sz="1950">
                <a:solidFill>
                  <a:srgbClr val="F6791C"/>
                </a:solidFill>
              </a:defRPr>
            </a:lvl1pPr>
          </a:lstStyle>
          <a:p>
            <a:pPr lvl="0"/>
            <a:r>
              <a:rPr lang="en-US" dirty="0" smtClean="0"/>
              <a:t>Subtitle</a:t>
            </a:r>
          </a:p>
        </p:txBody>
      </p:sp>
      <p:sp>
        <p:nvSpPr>
          <p:cNvPr id="11" name="Text Placeholder 10"/>
          <p:cNvSpPr>
            <a:spLocks noGrp="1"/>
          </p:cNvSpPr>
          <p:nvPr>
            <p:ph type="body" sz="quarter" idx="14" hasCustomPrompt="1"/>
          </p:nvPr>
        </p:nvSpPr>
        <p:spPr>
          <a:xfrm>
            <a:off x="1240257" y="2398309"/>
            <a:ext cx="6683727" cy="473242"/>
          </a:xfrm>
        </p:spPr>
        <p:txBody>
          <a:bodyPr>
            <a:noAutofit/>
          </a:bodyPr>
          <a:lstStyle>
            <a:lvl1pPr marL="0" indent="0">
              <a:buNone/>
              <a:defRPr sz="2400" b="1"/>
            </a:lvl1pPr>
          </a:lstStyle>
          <a:p>
            <a:pPr lvl="0"/>
            <a:r>
              <a:rPr lang="en-US" dirty="0" smtClean="0"/>
              <a:t>Title</a:t>
            </a:r>
          </a:p>
        </p:txBody>
      </p:sp>
      <p:sp>
        <p:nvSpPr>
          <p:cNvPr id="13" name="Text Placeholder 6"/>
          <p:cNvSpPr>
            <a:spLocks noGrp="1"/>
          </p:cNvSpPr>
          <p:nvPr>
            <p:ph type="body" sz="quarter" idx="18" hasCustomPrompt="1"/>
          </p:nvPr>
        </p:nvSpPr>
        <p:spPr>
          <a:xfrm>
            <a:off x="1240256" y="5785332"/>
            <a:ext cx="6671027" cy="428319"/>
          </a:xfrm>
        </p:spPr>
        <p:txBody>
          <a:bodyPr>
            <a:normAutofit/>
          </a:bodyPr>
          <a:lstStyle>
            <a:lvl1pPr marL="0" indent="0">
              <a:buNone/>
              <a:defRPr sz="1800"/>
            </a:lvl1pPr>
          </a:lstStyle>
          <a:p>
            <a:pPr lvl="0"/>
            <a:r>
              <a:rPr lang="en-US" dirty="0" smtClean="0"/>
              <a:t>Date</a:t>
            </a:r>
            <a:endParaRPr lang="en-GB" dirty="0"/>
          </a:p>
        </p:txBody>
      </p:sp>
      <p:sp>
        <p:nvSpPr>
          <p:cNvPr id="16" name="Text Placeholder 4"/>
          <p:cNvSpPr>
            <a:spLocks noGrp="1"/>
          </p:cNvSpPr>
          <p:nvPr>
            <p:ph type="body" sz="quarter" idx="19" hasCustomPrompt="1"/>
          </p:nvPr>
        </p:nvSpPr>
        <p:spPr>
          <a:xfrm>
            <a:off x="1240257" y="3947187"/>
            <a:ext cx="6795911" cy="347215"/>
          </a:xfrm>
        </p:spPr>
        <p:txBody>
          <a:bodyPr>
            <a:normAutofit/>
          </a:bodyPr>
          <a:lstStyle>
            <a:lvl1pPr marL="0" indent="0">
              <a:buNone/>
              <a:defRPr sz="1800" b="0" baseline="0"/>
            </a:lvl1pPr>
          </a:lstStyle>
          <a:p>
            <a:pPr lvl="0"/>
            <a:r>
              <a:rPr lang="en-US" dirty="0" smtClean="0"/>
              <a:t>Role in Project, AARC (if applicable)</a:t>
            </a:r>
          </a:p>
        </p:txBody>
      </p:sp>
      <p:sp>
        <p:nvSpPr>
          <p:cNvPr id="18" name="Text Placeholder 4"/>
          <p:cNvSpPr>
            <a:spLocks noGrp="1"/>
          </p:cNvSpPr>
          <p:nvPr>
            <p:ph type="body" sz="quarter" idx="20" hasCustomPrompt="1"/>
          </p:nvPr>
        </p:nvSpPr>
        <p:spPr>
          <a:xfrm>
            <a:off x="1240257" y="4249757"/>
            <a:ext cx="8818145" cy="347215"/>
          </a:xfrm>
        </p:spPr>
        <p:txBody>
          <a:bodyPr>
            <a:normAutofit/>
          </a:bodyPr>
          <a:lstStyle>
            <a:lvl1pPr marL="0" indent="0">
              <a:buNone/>
              <a:defRPr sz="1800" b="0" baseline="0"/>
            </a:lvl1pPr>
          </a:lstStyle>
          <a:p>
            <a:pPr lvl="0"/>
            <a:r>
              <a:rPr lang="en-US" dirty="0" smtClean="0"/>
              <a:t>Role in Organisation, Organisation Name (if Applicable)</a:t>
            </a:r>
          </a:p>
        </p:txBody>
      </p:sp>
      <p:sp>
        <p:nvSpPr>
          <p:cNvPr id="4" name="Text Placeholder 3"/>
          <p:cNvSpPr>
            <a:spLocks noGrp="1"/>
          </p:cNvSpPr>
          <p:nvPr>
            <p:ph type="body" sz="quarter" idx="21" hasCustomPrompt="1"/>
          </p:nvPr>
        </p:nvSpPr>
        <p:spPr>
          <a:xfrm>
            <a:off x="1486792" y="4765917"/>
            <a:ext cx="1219200" cy="190399"/>
          </a:xfrm>
        </p:spPr>
        <p:txBody>
          <a:bodyPr>
            <a:normAutofit/>
          </a:bodyPr>
          <a:lstStyle>
            <a:lvl1pPr marL="0" indent="0">
              <a:buNone/>
              <a:defRPr sz="600"/>
            </a:lvl1pPr>
          </a:lstStyle>
          <a:p>
            <a:pPr lvl="0"/>
            <a:r>
              <a:rPr lang="en-US" dirty="0" smtClean="0"/>
              <a:t>Logo (optional)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6358" y="-42332"/>
            <a:ext cx="4389920" cy="6942667"/>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7682" y="480622"/>
            <a:ext cx="1482776" cy="1339714"/>
          </a:xfrm>
          <a:prstGeom prst="rect">
            <a:avLst/>
          </a:prstGeom>
        </p:spPr>
      </p:pic>
      <p:sp>
        <p:nvSpPr>
          <p:cNvPr id="23" name="TextBox 22"/>
          <p:cNvSpPr txBox="1"/>
          <p:nvPr userDrawn="1"/>
        </p:nvSpPr>
        <p:spPr>
          <a:xfrm>
            <a:off x="2818932" y="927797"/>
            <a:ext cx="5918159" cy="353943"/>
          </a:xfrm>
          <a:prstGeom prst="rect">
            <a:avLst/>
          </a:prstGeom>
          <a:noFill/>
        </p:spPr>
        <p:txBody>
          <a:bodyPr wrap="none" rtlCol="0">
            <a:spAutoFit/>
          </a:bodyPr>
          <a:lstStyle/>
          <a:p>
            <a:r>
              <a:rPr lang="en-GB" sz="1700" dirty="0" smtClean="0">
                <a:solidFill>
                  <a:srgbClr val="003F5E"/>
                </a:solidFill>
              </a:rPr>
              <a:t>Authentication and Authorisation for Research and Collaboration</a:t>
            </a:r>
            <a:endParaRPr lang="en-GB" sz="1700" dirty="0">
              <a:solidFill>
                <a:srgbClr val="003F5E"/>
              </a:solidFill>
            </a:endParaRPr>
          </a:p>
        </p:txBody>
      </p:sp>
    </p:spTree>
    <p:extLst>
      <p:ext uri="{BB962C8B-B14F-4D97-AF65-F5344CB8AC3E}">
        <p14:creationId xmlns:p14="http://schemas.microsoft.com/office/powerpoint/2010/main" val="416442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716837"/>
            <a:ext cx="6172200" cy="414421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GB"/>
          </a:p>
        </p:txBody>
      </p:sp>
      <p:sp>
        <p:nvSpPr>
          <p:cNvPr id="4" name="Text Placeholder 3"/>
          <p:cNvSpPr>
            <a:spLocks noGrp="1"/>
          </p:cNvSpPr>
          <p:nvPr>
            <p:ph type="body" sz="half" idx="2"/>
          </p:nvPr>
        </p:nvSpPr>
        <p:spPr>
          <a:xfrm>
            <a:off x="457202" y="1716837"/>
            <a:ext cx="4314825" cy="415215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1989188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yle Gu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2" name="TextBox 1"/>
          <p:cNvSpPr txBox="1"/>
          <p:nvPr userDrawn="1"/>
        </p:nvSpPr>
        <p:spPr>
          <a:xfrm>
            <a:off x="652382" y="304802"/>
            <a:ext cx="4220451" cy="646331"/>
          </a:xfrm>
          <a:prstGeom prst="rect">
            <a:avLst/>
          </a:prstGeom>
          <a:noFill/>
        </p:spPr>
        <p:txBody>
          <a:bodyPr wrap="none" rtlCol="0">
            <a:spAutoFit/>
          </a:bodyPr>
          <a:lstStyle/>
          <a:p>
            <a:r>
              <a:rPr lang="en-GB" sz="1800" b="1" dirty="0" smtClean="0">
                <a:solidFill>
                  <a:srgbClr val="003F5D"/>
                </a:solidFill>
              </a:rPr>
              <a:t>Style</a:t>
            </a:r>
            <a:r>
              <a:rPr lang="en-GB" sz="1800" b="1" baseline="0" dirty="0" smtClean="0">
                <a:solidFill>
                  <a:srgbClr val="003F5D"/>
                </a:solidFill>
              </a:rPr>
              <a:t> Guide</a:t>
            </a:r>
          </a:p>
          <a:p>
            <a:r>
              <a:rPr lang="en-GB" sz="1800" baseline="0" dirty="0" smtClean="0">
                <a:solidFill>
                  <a:srgbClr val="F57A1E"/>
                </a:solidFill>
              </a:rPr>
              <a:t>A Guide to Using the New GÉANT Template</a:t>
            </a:r>
            <a:endParaRPr lang="en-GB" sz="1800" dirty="0">
              <a:solidFill>
                <a:srgbClr val="F57A1E"/>
              </a:solidFill>
            </a:endParaRPr>
          </a:p>
        </p:txBody>
      </p:sp>
      <p:sp>
        <p:nvSpPr>
          <p:cNvPr id="4" name="TextBox 3"/>
          <p:cNvSpPr txBox="1"/>
          <p:nvPr userDrawn="1"/>
        </p:nvSpPr>
        <p:spPr>
          <a:xfrm>
            <a:off x="780366" y="2025770"/>
            <a:ext cx="10149657" cy="2862322"/>
          </a:xfrm>
          <a:prstGeom prst="rect">
            <a:avLst/>
          </a:prstGeom>
          <a:noFill/>
        </p:spPr>
        <p:txBody>
          <a:bodyPr wrap="square" rtlCol="0">
            <a:spAutoFit/>
          </a:bodyPr>
          <a:lstStyle/>
          <a:p>
            <a:pPr marL="214313" indent="-214313">
              <a:buFont typeface="Arial" panose="020B0604020202020204" pitchFamily="34" charset="0"/>
              <a:buChar char="•"/>
            </a:pPr>
            <a:r>
              <a:rPr lang="en-GB" sz="1800" dirty="0" smtClean="0">
                <a:solidFill>
                  <a:srgbClr val="003F5D"/>
                </a:solidFill>
              </a:rPr>
              <a:t>This template is to</a:t>
            </a:r>
            <a:r>
              <a:rPr lang="en-GB" sz="1800" baseline="0" dirty="0" smtClean="0">
                <a:solidFill>
                  <a:srgbClr val="003F5D"/>
                </a:solidFill>
              </a:rPr>
              <a:t> present information on behalf of the AARC Project</a:t>
            </a:r>
          </a:p>
          <a:p>
            <a:pPr marL="214313" indent="-214313">
              <a:buFont typeface="Arial" panose="020B0604020202020204" pitchFamily="34" charset="0"/>
              <a:buChar char="•"/>
            </a:pPr>
            <a:r>
              <a:rPr lang="en-GB" sz="1800" baseline="0" dirty="0" smtClean="0">
                <a:solidFill>
                  <a:srgbClr val="003F5D"/>
                </a:solidFill>
              </a:rPr>
              <a:t>Font is Calibri and will auto-size. Avoid using a font size less than 18pt.  Main font colour is Teal, </a:t>
            </a:r>
            <a:r>
              <a:rPr lang="en-GB" sz="1800" baseline="0" dirty="0" smtClean="0">
                <a:solidFill>
                  <a:srgbClr val="F57B20"/>
                </a:solidFill>
              </a:rPr>
              <a:t>Subtitle colour is Orange and should be used sparingly.</a:t>
            </a:r>
            <a:r>
              <a:rPr lang="en-GB" sz="1800" baseline="0" dirty="0" smtClean="0">
                <a:solidFill>
                  <a:srgbClr val="ED1556"/>
                </a:solidFill>
              </a:rPr>
              <a:t> </a:t>
            </a:r>
            <a:r>
              <a:rPr lang="en-GB" sz="1800" baseline="0" dirty="0" smtClean="0">
                <a:solidFill>
                  <a:srgbClr val="003F5D"/>
                </a:solidFill>
              </a:rPr>
              <a:t>If the colours are not shown in PowerPoint use the colour picker to select the correct colour from the logo or these samples</a:t>
            </a:r>
            <a:endParaRPr lang="en-GB" sz="1800" baseline="0" dirty="0" smtClean="0">
              <a:solidFill>
                <a:srgbClr val="ED1556"/>
              </a:solidFill>
            </a:endParaRPr>
          </a:p>
          <a:p>
            <a:pPr marL="214313" indent="-214313">
              <a:buFont typeface="Arial" panose="020B0604020202020204" pitchFamily="34" charset="0"/>
              <a:buChar char="•"/>
            </a:pPr>
            <a:endParaRPr lang="en-GB" sz="1800" baseline="0" dirty="0" smtClean="0">
              <a:solidFill>
                <a:srgbClr val="ED1556"/>
              </a:solidFill>
            </a:endParaRPr>
          </a:p>
          <a:p>
            <a:pPr marL="214313" indent="-214313">
              <a:buFont typeface="Arial" panose="020B0604020202020204" pitchFamily="34" charset="0"/>
              <a:buChar char="•"/>
            </a:pPr>
            <a:r>
              <a:rPr lang="en-GB" sz="1800" baseline="0" dirty="0" smtClean="0">
                <a:solidFill>
                  <a:srgbClr val="003F5D"/>
                </a:solidFill>
              </a:rPr>
              <a:t>The title slide has space for the speaker’s own organisation logo which should be no larger than the main AARC logo </a:t>
            </a:r>
          </a:p>
          <a:p>
            <a:pPr marL="214313" indent="-214313">
              <a:buFont typeface="Arial" panose="020B0604020202020204" pitchFamily="34" charset="0"/>
              <a:buChar char="•"/>
            </a:pPr>
            <a:endParaRPr lang="en-GB" sz="1800" baseline="0" dirty="0" smtClean="0">
              <a:solidFill>
                <a:srgbClr val="003F5D"/>
              </a:solidFill>
            </a:endParaRPr>
          </a:p>
          <a:p>
            <a:pPr marL="214313" indent="-214313">
              <a:buFont typeface="Arial" panose="020B0604020202020204" pitchFamily="34" charset="0"/>
              <a:buChar char="•"/>
            </a:pPr>
            <a:r>
              <a:rPr lang="en-GB" sz="1800" baseline="0" dirty="0" smtClean="0">
                <a:solidFill>
                  <a:srgbClr val="003F5D"/>
                </a:solidFill>
              </a:rPr>
              <a:t>The end slide includes EU logo, copyright, and funding statement and must be included in any slide packs distributed or printed.</a:t>
            </a:r>
          </a:p>
        </p:txBody>
      </p:sp>
      <p:sp>
        <p:nvSpPr>
          <p:cNvPr id="5" name="Oval 4"/>
          <p:cNvSpPr/>
          <p:nvPr userDrawn="1"/>
        </p:nvSpPr>
        <p:spPr>
          <a:xfrm>
            <a:off x="10890209" y="5560973"/>
            <a:ext cx="727243" cy="529390"/>
          </a:xfrm>
          <a:prstGeom prst="ellipse">
            <a:avLst/>
          </a:prstGeom>
          <a:solidFill>
            <a:srgbClr val="003F5D"/>
          </a:solidFill>
          <a:ln>
            <a:solidFill>
              <a:srgbClr val="003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Oval 8"/>
          <p:cNvSpPr/>
          <p:nvPr userDrawn="1"/>
        </p:nvSpPr>
        <p:spPr>
          <a:xfrm>
            <a:off x="9884901" y="5560973"/>
            <a:ext cx="727243" cy="529390"/>
          </a:xfrm>
          <a:prstGeom prst="ellipse">
            <a:avLst/>
          </a:prstGeom>
          <a:solidFill>
            <a:srgbClr val="F6791C"/>
          </a:solidFill>
          <a:ln>
            <a:solidFill>
              <a:srgbClr val="F67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178045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Must be included)">
    <p:spTree>
      <p:nvGrpSpPr>
        <p:cNvPr id="1" name=""/>
        <p:cNvGrpSpPr/>
        <p:nvPr/>
      </p:nvGrpSpPr>
      <p:grpSpPr>
        <a:xfrm>
          <a:off x="0" y="0"/>
          <a:ext cx="0" cy="0"/>
          <a:chOff x="0" y="0"/>
          <a:chExt cx="0" cy="0"/>
        </a:xfrm>
      </p:grpSpPr>
      <p:sp>
        <p:nvSpPr>
          <p:cNvPr id="4" name="Rectangle 3"/>
          <p:cNvSpPr/>
          <p:nvPr userDrawn="1"/>
        </p:nvSpPr>
        <p:spPr>
          <a:xfrm>
            <a:off x="-1" y="2"/>
            <a:ext cx="12192001" cy="6858001"/>
          </a:xfrm>
          <a:prstGeom prst="rect">
            <a:avLst/>
          </a:prstGeom>
          <a:solidFill>
            <a:srgbClr val="003F5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sp>
        <p:nvSpPr>
          <p:cNvPr id="18" name="TextBox 17"/>
          <p:cNvSpPr txBox="1"/>
          <p:nvPr userDrawn="1"/>
        </p:nvSpPr>
        <p:spPr>
          <a:xfrm>
            <a:off x="3042660" y="6296425"/>
            <a:ext cx="5886548" cy="276999"/>
          </a:xfrm>
          <a:prstGeom prst="rect">
            <a:avLst/>
          </a:prstGeom>
          <a:noFill/>
        </p:spPr>
        <p:txBody>
          <a:bodyPr wrap="none" rtlCol="0">
            <a:spAutoFit/>
          </a:bodyPr>
          <a:lstStyle/>
          <a:p>
            <a:pPr algn="ctr"/>
            <a:r>
              <a:rPr lang="en-GB" sz="600" kern="1200" dirty="0" smtClean="0">
                <a:solidFill>
                  <a:schemeClr val="bg1"/>
                </a:solidFill>
                <a:effectLst/>
                <a:latin typeface="+mn-lt"/>
                <a:ea typeface="+mn-ea"/>
                <a:cs typeface="+mn-cs"/>
              </a:rPr>
              <a:t>© GEANT  on behalf of the AARC project.</a:t>
            </a:r>
          </a:p>
          <a:p>
            <a:pPr algn="ctr"/>
            <a:r>
              <a:rPr lang="en-GB" sz="600" kern="1200" dirty="0" smtClean="0">
                <a:solidFill>
                  <a:schemeClr val="bg1"/>
                </a:solidFill>
                <a:effectLst/>
                <a:latin typeface="+mn-lt"/>
                <a:ea typeface="+mn-ea"/>
                <a:cs typeface="+mn-cs"/>
              </a:rPr>
              <a:t>The research leading to these results has received funding from the European Union’s Horizon 2020 research and innovation programme under Grant Agreement No. 653965 (AARC).</a:t>
            </a:r>
            <a:endParaRPr lang="en-GB" sz="600" dirty="0">
              <a:solidFill>
                <a:schemeClr val="bg1"/>
              </a:solidFill>
            </a:endParaRPr>
          </a:p>
        </p:txBody>
      </p:sp>
      <p:pic>
        <p:nvPicPr>
          <p:cNvPr id="7" name="Picture 6"/>
          <p:cNvPicPr>
            <a:picLocks noChangeAspect="1"/>
          </p:cNvPicPr>
          <p:nvPr userDrawn="1"/>
        </p:nvPicPr>
        <p:blipFill>
          <a:blip r:embed="rId2"/>
          <a:stretch>
            <a:fillRect/>
          </a:stretch>
        </p:blipFill>
        <p:spPr>
          <a:xfrm>
            <a:off x="5217067" y="4837092"/>
            <a:ext cx="1385319" cy="1129286"/>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095" y="5966378"/>
            <a:ext cx="433675" cy="294664"/>
          </a:xfrm>
          <a:prstGeom prst="rect">
            <a:avLst/>
          </a:prstGeom>
        </p:spPr>
      </p:pic>
      <p:sp>
        <p:nvSpPr>
          <p:cNvPr id="8" name="TextBox 7"/>
          <p:cNvSpPr txBox="1"/>
          <p:nvPr userDrawn="1"/>
        </p:nvSpPr>
        <p:spPr>
          <a:xfrm>
            <a:off x="4111444" y="2395574"/>
            <a:ext cx="3748975" cy="1446550"/>
          </a:xfrm>
          <a:prstGeom prst="rect">
            <a:avLst/>
          </a:prstGeom>
          <a:noFill/>
        </p:spPr>
        <p:txBody>
          <a:bodyPr wrap="none" rtlCol="0">
            <a:spAutoFit/>
          </a:bodyPr>
          <a:lstStyle/>
          <a:p>
            <a:pPr algn="ctr"/>
            <a:r>
              <a:rPr lang="en-GB" sz="4400" dirty="0" smtClean="0">
                <a:solidFill>
                  <a:schemeClr val="bg1"/>
                </a:solidFill>
              </a:rPr>
              <a:t>Thank you</a:t>
            </a:r>
          </a:p>
          <a:p>
            <a:pPr algn="ctr"/>
            <a:r>
              <a:rPr lang="en-GB" sz="4400" dirty="0" smtClean="0">
                <a:solidFill>
                  <a:srgbClr val="F6791C"/>
                </a:solidFill>
              </a:rPr>
              <a:t>Any</a:t>
            </a:r>
            <a:r>
              <a:rPr lang="en-GB" sz="4400" baseline="0" dirty="0" smtClean="0">
                <a:solidFill>
                  <a:srgbClr val="F6791C"/>
                </a:solidFill>
              </a:rPr>
              <a:t> Questions?</a:t>
            </a:r>
            <a:endParaRPr lang="en-GB" sz="4400" dirty="0">
              <a:solidFill>
                <a:srgbClr val="F6791C"/>
              </a:solidFill>
            </a:endParaRP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56357" y="-50222"/>
            <a:ext cx="4394909" cy="6950557"/>
          </a:xfrm>
          <a:prstGeom prst="rect">
            <a:avLst/>
          </a:prstGeom>
        </p:spPr>
      </p:pic>
      <p:sp>
        <p:nvSpPr>
          <p:cNvPr id="25" name="Content Placeholder 24"/>
          <p:cNvSpPr>
            <a:spLocks noGrp="1"/>
          </p:cNvSpPr>
          <p:nvPr>
            <p:ph sz="quarter" idx="11" hasCustomPrompt="1"/>
          </p:nvPr>
        </p:nvSpPr>
        <p:spPr>
          <a:xfrm>
            <a:off x="3763166" y="4113541"/>
            <a:ext cx="4445529" cy="373710"/>
          </a:xfrm>
        </p:spPr>
        <p:txBody>
          <a:bodyPr>
            <a:normAutofit/>
          </a:bodyPr>
          <a:lstStyle>
            <a:lvl1pPr marL="0" indent="0" algn="ctr">
              <a:buNone/>
              <a:defRPr sz="1800">
                <a:solidFill>
                  <a:schemeClr val="bg1"/>
                </a:solidFill>
              </a:defRPr>
            </a:lvl1pPr>
          </a:lstStyle>
          <a:p>
            <a:pPr lvl="0"/>
            <a:r>
              <a:rPr lang="en-US" dirty="0" smtClean="0"/>
              <a:t>Presenter email address</a:t>
            </a:r>
            <a:endParaRPr lang="en-GB" dirty="0"/>
          </a:p>
        </p:txBody>
      </p:sp>
    </p:spTree>
    <p:extLst>
      <p:ext uri="{BB962C8B-B14F-4D97-AF65-F5344CB8AC3E}">
        <p14:creationId xmlns:p14="http://schemas.microsoft.com/office/powerpoint/2010/main" val="3512339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609600" y="71437"/>
            <a:ext cx="10972800" cy="11432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150201" y="1153134"/>
            <a:ext cx="11891599" cy="52491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11409055" y="6333133"/>
            <a:ext cx="731599" cy="524699"/>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2328787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200">
                <a:latin typeface="+mn-lt"/>
              </a:defRPr>
            </a:lvl1pPr>
            <a:lvl2pPr>
              <a:defRPr sz="1800">
                <a:solidFill>
                  <a:srgbClr val="004361"/>
                </a:solidFill>
                <a:latin typeface="+mn-lt"/>
              </a:defRPr>
            </a:lvl2pPr>
            <a:lvl3pPr>
              <a:defRPr sz="1800">
                <a:solidFill>
                  <a:srgbClr val="003F5E"/>
                </a:solidFill>
                <a:latin typeface="+mn-lt"/>
              </a:defRPr>
            </a:lvl3pPr>
            <a:lvl4pPr>
              <a:defRPr sz="1800">
                <a:latin typeface="+mn-lt"/>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2631399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5625"/>
            <a:ext cx="5562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lvl1pPr>
              <a:defRPr sz="15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710877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2603" y="1681163"/>
            <a:ext cx="5514975"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82601" y="2489204"/>
            <a:ext cx="5553075" cy="3700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Slide Number Placeholder 8"/>
          <p:cNvSpPr>
            <a:spLocks noGrp="1"/>
          </p:cNvSpPr>
          <p:nvPr>
            <p:ph type="sldNum" sz="quarter" idx="12"/>
          </p:nvPr>
        </p:nvSpPr>
        <p:spPr/>
        <p:txBody>
          <a:bodyPr/>
          <a:lstStyle/>
          <a:p>
            <a:fld id="{6F576E6A-F32A-4612-884C-86870357C6B4}" type="slidenum">
              <a:rPr lang="en-GB" smtClean="0"/>
              <a:t>‹#›</a:t>
            </a:fld>
            <a:endParaRPr lang="en-GB"/>
          </a:p>
        </p:txBody>
      </p:sp>
      <p:sp>
        <p:nvSpPr>
          <p:cNvPr id="10"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889482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6:33 Text Image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501" y="1524003"/>
            <a:ext cx="7864123" cy="4652963"/>
          </a:xfrm>
        </p:spPr>
        <p:txBody>
          <a:bodyPr/>
          <a:lstStyle>
            <a:lvl1pPr>
              <a:defRPr sz="1500">
                <a:latin typeface="+mn-lt"/>
              </a:defRPr>
            </a:lvl1pPr>
            <a:lvl2pPr>
              <a:defRPr>
                <a:solidFill>
                  <a:srgbClr val="004361"/>
                </a:solidFill>
                <a:latin typeface="+mn-lt"/>
              </a:defRPr>
            </a:lvl2pPr>
            <a:lvl3pPr>
              <a:defRPr>
                <a:solidFill>
                  <a:srgbClr val="003F5E"/>
                </a:solidFill>
                <a:latin typeface="+mn-lt"/>
              </a:defRPr>
            </a:lvl3pPr>
            <a:lvl4pPr>
              <a:defRPr>
                <a:latin typeface="+mn-lt"/>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cxnSp>
        <p:nvCxnSpPr>
          <p:cNvPr id="4" name="Straight Connector 3"/>
          <p:cNvCxnSpPr/>
          <p:nvPr userDrawn="1"/>
        </p:nvCxnSpPr>
        <p:spPr>
          <a:xfrm>
            <a:off x="8319911" y="153246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8602125" y="1532467"/>
            <a:ext cx="3" cy="468206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651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F576E6A-F32A-4612-884C-86870357C6B4}" type="slidenum">
              <a:rPr lang="en-GB" smtClean="0"/>
              <a:t>‹#›</a:t>
            </a:fld>
            <a:endParaRPr lang="en-GB"/>
          </a:p>
        </p:txBody>
      </p:sp>
      <p:sp>
        <p:nvSpPr>
          <p:cNvPr id="6"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2275077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Image Bar with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576E6A-F32A-4612-884C-86870357C6B4}" type="slidenum">
              <a:rPr lang="en-GB" smtClean="0"/>
              <a:t>‹#›</a:t>
            </a:fld>
            <a:endParaRPr lang="en-GB"/>
          </a:p>
        </p:txBody>
      </p:sp>
      <p:sp>
        <p:nvSpPr>
          <p:cNvPr id="5"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2" name="Rectangle 1"/>
          <p:cNvSpPr/>
          <p:nvPr userDrawn="1"/>
        </p:nvSpPr>
        <p:spPr>
          <a:xfrm>
            <a:off x="0" y="1676400"/>
            <a:ext cx="12192000" cy="2165684"/>
          </a:xfrm>
          <a:prstGeom prst="rect">
            <a:avLst/>
          </a:prstGeom>
          <a:solidFill>
            <a:srgbClr val="013F5E"/>
          </a:solidFill>
          <a:ln>
            <a:solidFill>
              <a:srgbClr val="01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 Placeholder 5"/>
          <p:cNvSpPr>
            <a:spLocks noGrp="1"/>
          </p:cNvSpPr>
          <p:nvPr>
            <p:ph type="body" sz="quarter" idx="13"/>
          </p:nvPr>
        </p:nvSpPr>
        <p:spPr>
          <a:xfrm>
            <a:off x="470572" y="4083050"/>
            <a:ext cx="11208083" cy="218139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472505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Image Bar with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576E6A-F32A-4612-884C-86870357C6B4}" type="slidenum">
              <a:rPr lang="en-GB" smtClean="0"/>
              <a:t>‹#›</a:t>
            </a:fld>
            <a:endParaRPr lang="en-GB"/>
          </a:p>
        </p:txBody>
      </p:sp>
      <p:sp>
        <p:nvSpPr>
          <p:cNvPr id="5"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6" name="Rectangle 5"/>
          <p:cNvSpPr/>
          <p:nvPr userDrawn="1"/>
        </p:nvSpPr>
        <p:spPr>
          <a:xfrm>
            <a:off x="0" y="3858126"/>
            <a:ext cx="12192000" cy="2165684"/>
          </a:xfrm>
          <a:prstGeom prst="rect">
            <a:avLst/>
          </a:prstGeom>
          <a:solidFill>
            <a:srgbClr val="004361"/>
          </a:solidFill>
          <a:ln>
            <a:solidFill>
              <a:srgbClr val="01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 Placeholder 6"/>
          <p:cNvSpPr>
            <a:spLocks noGrp="1"/>
          </p:cNvSpPr>
          <p:nvPr>
            <p:ph type="body" sz="quarter" idx="13"/>
          </p:nvPr>
        </p:nvSpPr>
        <p:spPr>
          <a:xfrm>
            <a:off x="448287" y="1524586"/>
            <a:ext cx="11315924" cy="21009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397252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651518"/>
            <a:ext cx="6172200" cy="4209532"/>
          </a:xfrm>
        </p:spPr>
        <p:txBody>
          <a:bodyPr/>
          <a:lstStyle>
            <a:lvl1pPr>
              <a:defRPr sz="1800"/>
            </a:lvl1pPr>
            <a:lvl2pPr>
              <a:defRPr sz="165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2" y="1642188"/>
            <a:ext cx="4314825" cy="422680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1334033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6935" y="203200"/>
            <a:ext cx="9040688" cy="927768"/>
          </a:xfrm>
          <a:prstGeom prst="rect">
            <a:avLst/>
          </a:prstGeom>
        </p:spPr>
        <p:txBody>
          <a:bodyPr vert="horz" lIns="91440" tIns="45720" rIns="91440" bIns="45720" rtlCol="0" anchor="ctr">
            <a:normAutofit/>
          </a:bodyPr>
          <a:lstStyle/>
          <a:p>
            <a:r>
              <a:rPr lang="en-US" dirty="0" smtClean="0"/>
              <a:t>Slide Title</a:t>
            </a:r>
            <a:br>
              <a:rPr lang="en-US" dirty="0" smtClean="0"/>
            </a:br>
            <a:r>
              <a:rPr lang="en-US" dirty="0" smtClean="0"/>
              <a:t>subtitle</a:t>
            </a:r>
            <a:endParaRPr lang="en-GB" dirty="0"/>
          </a:p>
        </p:txBody>
      </p:sp>
      <p:sp>
        <p:nvSpPr>
          <p:cNvPr id="3" name="Text Placeholder 2"/>
          <p:cNvSpPr>
            <a:spLocks noGrp="1"/>
          </p:cNvSpPr>
          <p:nvPr>
            <p:ph type="body" idx="1"/>
          </p:nvPr>
        </p:nvSpPr>
        <p:spPr>
          <a:xfrm>
            <a:off x="444502" y="1439333"/>
            <a:ext cx="10909300" cy="473763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4"/>
          </p:nvPr>
        </p:nvSpPr>
        <p:spPr>
          <a:xfrm>
            <a:off x="11061812" y="6406019"/>
            <a:ext cx="741021" cy="274873"/>
          </a:xfrm>
          <a:prstGeom prst="rect">
            <a:avLst/>
          </a:prstGeom>
        </p:spPr>
        <p:txBody>
          <a:bodyPr vert="horz" lIns="91440" tIns="45720" rIns="91440" bIns="45720" rtlCol="0" anchor="ctr"/>
          <a:lstStyle>
            <a:lvl1pPr algn="r">
              <a:defRPr sz="675">
                <a:solidFill>
                  <a:schemeClr val="tx1">
                    <a:tint val="75000"/>
                  </a:schemeClr>
                </a:solidFill>
              </a:defRPr>
            </a:lvl1pPr>
          </a:lstStyle>
          <a:p>
            <a:fld id="{6F576E6A-F32A-4612-884C-86870357C6B4}" type="slidenum">
              <a:rPr lang="en-GB" smtClean="0"/>
              <a:pPr/>
              <a:t>‹#›</a:t>
            </a:fld>
            <a:endParaRPr lang="en-GB" dirty="0"/>
          </a:p>
        </p:txBody>
      </p:sp>
      <p:cxnSp>
        <p:nvCxnSpPr>
          <p:cNvPr id="13" name="Straight Connector 12"/>
          <p:cNvCxnSpPr/>
          <p:nvPr userDrawn="1"/>
        </p:nvCxnSpPr>
        <p:spPr>
          <a:xfrm>
            <a:off x="444502" y="6406019"/>
            <a:ext cx="11274749" cy="7229"/>
          </a:xfrm>
          <a:prstGeom prst="line">
            <a:avLst/>
          </a:prstGeom>
          <a:ln w="12700" cap="rnd">
            <a:solidFill>
              <a:srgbClr val="F57B2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25400" y="6481610"/>
            <a:ext cx="1817512" cy="207749"/>
          </a:xfrm>
          <a:prstGeom prst="rect">
            <a:avLst/>
          </a:prstGeom>
          <a:noFill/>
        </p:spPr>
        <p:txBody>
          <a:bodyPr wrap="square" rtlCol="0">
            <a:spAutoFit/>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GB" sz="750" baseline="0" dirty="0" smtClean="0">
                <a:solidFill>
                  <a:srgbClr val="003F5E"/>
                </a:solidFill>
              </a:rPr>
              <a:t>http://aarc-project.eu</a:t>
            </a:r>
            <a:endParaRPr lang="en-GB" sz="750" dirty="0">
              <a:solidFill>
                <a:srgbClr val="003F5E"/>
              </a:solidFill>
            </a:endParaRPr>
          </a:p>
        </p:txBody>
      </p:sp>
      <p:cxnSp>
        <p:nvCxnSpPr>
          <p:cNvPr id="8" name="Straight Connector 7"/>
          <p:cNvCxnSpPr/>
          <p:nvPr userDrawn="1"/>
        </p:nvCxnSpPr>
        <p:spPr>
          <a:xfrm flipH="1">
            <a:off x="444503" y="1224327"/>
            <a:ext cx="10274297" cy="2887"/>
          </a:xfrm>
          <a:prstGeom prst="line">
            <a:avLst/>
          </a:prstGeom>
          <a:ln w="12700">
            <a:solidFill>
              <a:srgbClr val="003959"/>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658149" y="143931"/>
            <a:ext cx="1144684" cy="1034242"/>
          </a:xfrm>
          <a:prstGeom prst="rect">
            <a:avLst/>
          </a:prstGeom>
        </p:spPr>
      </p:pic>
      <p:pic>
        <p:nvPicPr>
          <p:cNvPr id="22" name="Picture 2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68543" y="6460279"/>
            <a:ext cx="331798" cy="299785"/>
          </a:xfrm>
          <a:prstGeom prst="rect">
            <a:avLst/>
          </a:prstGeom>
        </p:spPr>
      </p:pic>
    </p:spTree>
    <p:extLst>
      <p:ext uri="{BB962C8B-B14F-4D97-AF65-F5344CB8AC3E}">
        <p14:creationId xmlns:p14="http://schemas.microsoft.com/office/powerpoint/2010/main" val="176233165"/>
      </p:ext>
    </p:extLst>
  </p:cSld>
  <p:clrMap bg1="lt1" tx1="dk1" bg2="lt2" tx2="dk2" accent1="accent1" accent2="accent2" accent3="accent3" accent4="accent4" accent5="accent5" accent6="accent6" hlink="hlink" folHlink="folHlink"/>
  <p:sldLayoutIdLst>
    <p:sldLayoutId id="2147483658" r:id="rId1"/>
    <p:sldLayoutId id="2147483650" r:id="rId2"/>
    <p:sldLayoutId id="2147483652" r:id="rId3"/>
    <p:sldLayoutId id="2147483653" r:id="rId4"/>
    <p:sldLayoutId id="2147483660" r:id="rId5"/>
    <p:sldLayoutId id="2147483654" r:id="rId6"/>
    <p:sldLayoutId id="2147483655" r:id="rId7"/>
    <p:sldLayoutId id="2147483659" r:id="rId8"/>
    <p:sldLayoutId id="2147483656" r:id="rId9"/>
    <p:sldLayoutId id="2147483657" r:id="rId10"/>
    <p:sldLayoutId id="2147483663" r:id="rId11"/>
    <p:sldLayoutId id="2147483662" r:id="rId12"/>
    <p:sldLayoutId id="2147483664" r:id="rId13"/>
  </p:sldLayoutIdLst>
  <p:hf hdr="0" ftr="0" dt="0"/>
  <p:txStyles>
    <p:titleStyle>
      <a:lvl1pPr algn="l" defTabSz="685800" rtl="0" eaLnBrk="1" latinLnBrk="0" hangingPunct="1">
        <a:lnSpc>
          <a:spcPct val="90000"/>
        </a:lnSpc>
        <a:spcBef>
          <a:spcPct val="0"/>
        </a:spcBef>
        <a:buNone/>
        <a:defRPr sz="2400" b="1" kern="1200">
          <a:solidFill>
            <a:srgbClr val="004361"/>
          </a:solidFill>
          <a:latin typeface="+mn-lt"/>
          <a:ea typeface="Verdana" panose="020B0604030504040204" pitchFamily="34" charset="0"/>
          <a:cs typeface="Verdana" panose="020B060403050404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5.wmf"/><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hyperlink" Target="https://www.youtube.com/channel/UCussxbcR_OxG1e_kRp0pjpA/featured" TargetMode="Externa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55.wmf"/><Relationship Id="rId12" Type="http://schemas.openxmlformats.org/officeDocument/2006/relationships/image" Target="../media/image82.jpe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jpg"/><Relationship Id="rId11" Type="http://schemas.openxmlformats.org/officeDocument/2006/relationships/image" Target="../media/image81.png"/><Relationship Id="rId5" Type="http://schemas.openxmlformats.org/officeDocument/2006/relationships/image" Target="../media/image76.wmf"/><Relationship Id="rId10" Type="http://schemas.openxmlformats.org/officeDocument/2006/relationships/image" Target="../media/image80.gif"/><Relationship Id="rId4" Type="http://schemas.openxmlformats.org/officeDocument/2006/relationships/image" Target="../media/image75.png"/><Relationship Id="rId9"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21" Type="http://schemas.openxmlformats.org/officeDocument/2006/relationships/image" Target="../media/image28.tiff"/><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tiff"/><Relationship Id="rId25" Type="http://schemas.openxmlformats.org/officeDocument/2006/relationships/image" Target="../media/image32.tiff"/><Relationship Id="rId2" Type="http://schemas.openxmlformats.org/officeDocument/2006/relationships/notesSlide" Target="../notesSlides/notesSlide4.xml"/><Relationship Id="rId16" Type="http://schemas.openxmlformats.org/officeDocument/2006/relationships/image" Target="../media/image23.png"/><Relationship Id="rId20" Type="http://schemas.openxmlformats.org/officeDocument/2006/relationships/image" Target="../media/image27.tiff"/><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tiff"/><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tiff"/><Relationship Id="rId10" Type="http://schemas.openxmlformats.org/officeDocument/2006/relationships/image" Target="../media/image17.png"/><Relationship Id="rId19" Type="http://schemas.openxmlformats.org/officeDocument/2006/relationships/image" Target="../media/image26.tiff"/><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tiff"/></Relationships>
</file>

<file path=ppt/slides/_rels/slide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aarc-project.eu/training/" TargetMode="External"/><Relationship Id="rId5" Type="http://schemas.openxmlformats.org/officeDocument/2006/relationships/hyperlink" Target="https://aarc-project.eu/pilots/piloted-solutions/" TargetMode="External"/><Relationship Id="rId4" Type="http://schemas.openxmlformats.org/officeDocument/2006/relationships/hyperlink" Target="https://aarc-project.eu/infrastructur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tiff"/><Relationship Id="rId1" Type="http://schemas.openxmlformats.org/officeDocument/2006/relationships/slideLayout" Target="../slideLayouts/slideLayout2.xml"/><Relationship Id="rId5" Type="http://schemas.openxmlformats.org/officeDocument/2006/relationships/image" Target="../media/image39.tiff"/><Relationship Id="rId4" Type="http://schemas.openxmlformats.org/officeDocument/2006/relationships/image" Target="../media/image38.tiff"/></Relationships>
</file>

<file path=ppt/slides/_rels/slide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240257" y="3625009"/>
            <a:ext cx="6795911" cy="1128146"/>
          </a:xfrm>
        </p:spPr>
        <p:txBody>
          <a:bodyPr>
            <a:normAutofit/>
          </a:bodyPr>
          <a:lstStyle/>
          <a:p>
            <a:r>
              <a:rPr lang="en-GB" dirty="0" smtClean="0"/>
              <a:t>David </a:t>
            </a:r>
            <a:r>
              <a:rPr lang="en-GB" dirty="0" err="1" smtClean="0"/>
              <a:t>Groep</a:t>
            </a:r>
            <a:endParaRPr lang="en-GB" dirty="0" smtClean="0"/>
          </a:p>
          <a:p>
            <a:r>
              <a:rPr lang="en-GB" b="0" i="1" dirty="0" smtClean="0"/>
              <a:t>AARC Policy and Best Practice Activity Lead</a:t>
            </a:r>
          </a:p>
        </p:txBody>
      </p:sp>
      <p:sp>
        <p:nvSpPr>
          <p:cNvPr id="3" name="Text Placeholder 2"/>
          <p:cNvSpPr>
            <a:spLocks noGrp="1"/>
          </p:cNvSpPr>
          <p:nvPr>
            <p:ph type="body" sz="quarter" idx="12"/>
          </p:nvPr>
        </p:nvSpPr>
        <p:spPr>
          <a:xfrm>
            <a:off x="1204482" y="5372101"/>
            <a:ext cx="6671027" cy="413231"/>
          </a:xfrm>
        </p:spPr>
        <p:txBody>
          <a:bodyPr>
            <a:normAutofit/>
          </a:bodyPr>
          <a:lstStyle/>
          <a:p>
            <a:r>
              <a:rPr lang="en-GB" sz="1600" dirty="0" smtClean="0"/>
              <a:t>RDA FIM IG</a:t>
            </a:r>
            <a:endParaRPr lang="en-GB" sz="1600" dirty="0"/>
          </a:p>
        </p:txBody>
      </p:sp>
      <p:sp>
        <p:nvSpPr>
          <p:cNvPr id="5" name="Text Placeholder 4"/>
          <p:cNvSpPr>
            <a:spLocks noGrp="1"/>
          </p:cNvSpPr>
          <p:nvPr>
            <p:ph type="body" sz="quarter" idx="14"/>
          </p:nvPr>
        </p:nvSpPr>
        <p:spPr>
          <a:xfrm>
            <a:off x="1240257" y="2398309"/>
            <a:ext cx="7259931" cy="473242"/>
          </a:xfrm>
        </p:spPr>
        <p:txBody>
          <a:bodyPr/>
          <a:lstStyle/>
          <a:p>
            <a:r>
              <a:rPr lang="en-US" dirty="0" smtClean="0"/>
              <a:t>Linking research </a:t>
            </a:r>
            <a:r>
              <a:rPr lang="en-US" dirty="0" smtClean="0"/>
              <a:t>and </a:t>
            </a:r>
            <a:r>
              <a:rPr lang="en-US" dirty="0" smtClean="0"/>
              <a:t>infrastructures to federation – </a:t>
            </a:r>
          </a:p>
          <a:p>
            <a:r>
              <a:rPr lang="en-US" dirty="0" smtClean="0"/>
              <a:t>technology, policy, deployment</a:t>
            </a:r>
            <a:endParaRPr lang="en-GB" i="1" dirty="0"/>
          </a:p>
        </p:txBody>
      </p:sp>
      <p:sp>
        <p:nvSpPr>
          <p:cNvPr id="6" name="Text Placeholder 5"/>
          <p:cNvSpPr>
            <a:spLocks noGrp="1"/>
          </p:cNvSpPr>
          <p:nvPr>
            <p:ph type="body" sz="quarter" idx="18"/>
          </p:nvPr>
        </p:nvSpPr>
        <p:spPr>
          <a:xfrm>
            <a:off x="1204481" y="5668101"/>
            <a:ext cx="6671027" cy="603745"/>
          </a:xfrm>
        </p:spPr>
        <p:txBody>
          <a:bodyPr>
            <a:normAutofit lnSpcReduction="10000"/>
          </a:bodyPr>
          <a:lstStyle/>
          <a:p>
            <a:r>
              <a:rPr lang="en-GB" sz="1600" dirty="0" smtClean="0"/>
              <a:t>September 2017</a:t>
            </a:r>
          </a:p>
          <a:p>
            <a:r>
              <a:rPr lang="en-GB" sz="1600" dirty="0" err="1" smtClean="0"/>
              <a:t>Montr</a:t>
            </a:r>
            <a:r>
              <a:rPr lang="nl-NL" sz="1600" dirty="0" err="1" smtClean="0"/>
              <a:t>éal</a:t>
            </a:r>
            <a:r>
              <a:rPr lang="nl-NL" sz="1600" dirty="0" smtClean="0"/>
              <a:t>, QC, CA</a:t>
            </a:r>
            <a:endParaRPr lang="en-GB" sz="1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6737" y="4424403"/>
            <a:ext cx="982273" cy="381339"/>
          </a:xfrm>
          <a:prstGeom prst="rect">
            <a:avLst/>
          </a:prstGeom>
        </p:spPr>
      </p:pic>
    </p:spTree>
    <p:extLst>
      <p:ext uri="{BB962C8B-B14F-4D97-AF65-F5344CB8AC3E}">
        <p14:creationId xmlns:p14="http://schemas.microsoft.com/office/powerpoint/2010/main" val="27794538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F576E6A-F32A-4612-884C-86870357C6B4}" type="slidenum">
              <a:rPr lang="en-GB" smtClean="0"/>
              <a:t>10</a:t>
            </a:fld>
            <a:endParaRPr lang="en-GB"/>
          </a:p>
        </p:txBody>
      </p:sp>
      <p:sp>
        <p:nvSpPr>
          <p:cNvPr id="3" name="Title 2"/>
          <p:cNvSpPr>
            <a:spLocks noGrp="1"/>
          </p:cNvSpPr>
          <p:nvPr>
            <p:ph type="title"/>
          </p:nvPr>
        </p:nvSpPr>
        <p:spPr/>
        <p:txBody>
          <a:bodyPr/>
          <a:lstStyle/>
          <a:p>
            <a:r>
              <a:rPr lang="en-US" dirty="0" smtClean="0"/>
              <a:t>Trusting the User’s Authentication</a:t>
            </a:r>
            <a:endParaRPr lang="en-GB" dirty="0"/>
          </a:p>
        </p:txBody>
      </p:sp>
      <p:pic>
        <p:nvPicPr>
          <p:cNvPr id="4" name="Picture 3"/>
          <p:cNvPicPr>
            <a:picLocks noChangeAspect="1"/>
          </p:cNvPicPr>
          <p:nvPr/>
        </p:nvPicPr>
        <p:blipFill>
          <a:blip r:embed="rId2"/>
          <a:stretch>
            <a:fillRect/>
          </a:stretch>
        </p:blipFill>
        <p:spPr>
          <a:xfrm>
            <a:off x="6202680" y="236220"/>
            <a:ext cx="4319942" cy="796225"/>
          </a:xfrm>
          <a:prstGeom prst="rect">
            <a:avLst/>
          </a:prstGeom>
        </p:spPr>
      </p:pic>
      <p:grpSp>
        <p:nvGrpSpPr>
          <p:cNvPr id="7" name="Group 6"/>
          <p:cNvGrpSpPr/>
          <p:nvPr/>
        </p:nvGrpSpPr>
        <p:grpSpPr>
          <a:xfrm>
            <a:off x="367578" y="2708309"/>
            <a:ext cx="2573711" cy="1504665"/>
            <a:chOff x="610878" y="1398555"/>
            <a:chExt cx="8142159" cy="4760139"/>
          </a:xfrm>
        </p:grpSpPr>
        <p:pic>
          <p:nvPicPr>
            <p:cNvPr id="8" name="Picture 3"/>
            <p:cNvPicPr>
              <a:picLocks noChangeAspect="1" noChangeArrowheads="1"/>
            </p:cNvPicPr>
            <p:nvPr/>
          </p:nvPicPr>
          <p:blipFill>
            <a:blip r:embed="rId3" cstate="print"/>
            <a:srcRect/>
            <a:stretch>
              <a:fillRect/>
            </a:stretch>
          </p:blipFill>
          <p:spPr bwMode="auto">
            <a:xfrm>
              <a:off x="610878" y="1398555"/>
              <a:ext cx="5156896" cy="3088954"/>
            </a:xfrm>
            <a:prstGeom prst="rect">
              <a:avLst/>
            </a:prstGeom>
            <a:noFill/>
            <a:ln w="9525">
              <a:noFill/>
              <a:miter lim="800000"/>
              <a:headEnd/>
              <a:tailEnd/>
            </a:ln>
            <a:effectLst>
              <a:glow rad="101600">
                <a:schemeClr val="tx1">
                  <a:alpha val="60000"/>
                </a:schemeClr>
              </a:glow>
            </a:effectLst>
          </p:spPr>
        </p:pic>
        <p:pic>
          <p:nvPicPr>
            <p:cNvPr id="9" name="Picture 4"/>
            <p:cNvPicPr>
              <a:picLocks noChangeAspect="1" noChangeArrowheads="1"/>
            </p:cNvPicPr>
            <p:nvPr/>
          </p:nvPicPr>
          <p:blipFill>
            <a:blip r:embed="rId4" cstate="print"/>
            <a:srcRect/>
            <a:stretch>
              <a:fillRect/>
            </a:stretch>
          </p:blipFill>
          <p:spPr bwMode="auto">
            <a:xfrm>
              <a:off x="1027438" y="2816323"/>
              <a:ext cx="4896544" cy="3342371"/>
            </a:xfrm>
            <a:prstGeom prst="rect">
              <a:avLst/>
            </a:prstGeom>
            <a:noFill/>
            <a:ln w="9525">
              <a:noFill/>
              <a:miter lim="800000"/>
              <a:headEnd/>
              <a:tailEnd/>
            </a:ln>
            <a:effectLst>
              <a:glow rad="101600">
                <a:schemeClr val="tx1">
                  <a:alpha val="60000"/>
                </a:schemeClr>
              </a:glow>
            </a:effectLst>
          </p:spPr>
        </p:pic>
        <p:pic>
          <p:nvPicPr>
            <p:cNvPr id="10" name="Picture 5"/>
            <p:cNvPicPr>
              <a:picLocks noChangeAspect="1" noChangeArrowheads="1"/>
            </p:cNvPicPr>
            <p:nvPr/>
          </p:nvPicPr>
          <p:blipFill>
            <a:blip r:embed="rId5" cstate="print"/>
            <a:srcRect/>
            <a:stretch>
              <a:fillRect/>
            </a:stretch>
          </p:blipFill>
          <p:spPr bwMode="auto">
            <a:xfrm>
              <a:off x="3315804" y="1652395"/>
              <a:ext cx="4474553" cy="3420988"/>
            </a:xfrm>
            <a:prstGeom prst="rect">
              <a:avLst/>
            </a:prstGeom>
            <a:noFill/>
            <a:ln w="9525">
              <a:noFill/>
              <a:miter lim="800000"/>
              <a:headEnd/>
              <a:tailEnd/>
            </a:ln>
            <a:effectLst>
              <a:glow rad="101600">
                <a:schemeClr val="tx1">
                  <a:alpha val="60000"/>
                </a:schemeClr>
              </a:glow>
            </a:effectLst>
          </p:spPr>
        </p:pic>
        <p:pic>
          <p:nvPicPr>
            <p:cNvPr id="11" name="Picture 2"/>
            <p:cNvPicPr>
              <a:picLocks noChangeAspect="1" noChangeArrowheads="1"/>
            </p:cNvPicPr>
            <p:nvPr/>
          </p:nvPicPr>
          <p:blipFill>
            <a:blip r:embed="rId6" cstate="print"/>
            <a:srcRect/>
            <a:stretch>
              <a:fillRect/>
            </a:stretch>
          </p:blipFill>
          <p:spPr bwMode="auto">
            <a:xfrm>
              <a:off x="6272189" y="4157711"/>
              <a:ext cx="2480848" cy="1637361"/>
            </a:xfrm>
            <a:prstGeom prst="rect">
              <a:avLst/>
            </a:prstGeom>
            <a:noFill/>
            <a:ln w="9525">
              <a:noFill/>
              <a:miter lim="800000"/>
              <a:headEnd/>
              <a:tailEnd/>
            </a:ln>
          </p:spPr>
        </p:pic>
      </p:grpSp>
      <p:grpSp>
        <p:nvGrpSpPr>
          <p:cNvPr id="16" name="Group 15"/>
          <p:cNvGrpSpPr/>
          <p:nvPr/>
        </p:nvGrpSpPr>
        <p:grpSpPr>
          <a:xfrm>
            <a:off x="3550816" y="2507806"/>
            <a:ext cx="3421745" cy="2353821"/>
            <a:chOff x="136525" y="1381125"/>
            <a:chExt cx="6554200" cy="4508640"/>
          </a:xfrm>
        </p:grpSpPr>
        <p:pic>
          <p:nvPicPr>
            <p:cNvPr id="1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6525" y="3858519"/>
              <a:ext cx="5745845" cy="2031246"/>
            </a:xfrm>
            <a:prstGeom prst="rect">
              <a:avLst/>
            </a:prstGeom>
            <a:noFill/>
            <a:ln>
              <a:noFill/>
            </a:ln>
            <a:effectLst>
              <a:glow rad="101600">
                <a:srgbClr val="0C3959">
                  <a:alpha val="6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7178" y="2846270"/>
              <a:ext cx="5323547" cy="2352992"/>
            </a:xfrm>
            <a:prstGeom prst="rect">
              <a:avLst/>
            </a:prstGeom>
            <a:noFill/>
            <a:ln>
              <a:noFill/>
            </a:ln>
            <a:effectLst>
              <a:glow rad="101600">
                <a:srgbClr val="0C3959">
                  <a:alpha val="6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2411" y="1381125"/>
              <a:ext cx="6204314" cy="2012315"/>
            </a:xfrm>
            <a:prstGeom prst="rect">
              <a:avLst/>
            </a:prstGeom>
            <a:noFill/>
            <a:ln>
              <a:noFill/>
            </a:ln>
            <a:effectLst>
              <a:glow rad="101600">
                <a:srgbClr val="0C3959">
                  <a:alpha val="6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Right Arrow 16"/>
          <p:cNvSpPr/>
          <p:nvPr/>
        </p:nvSpPr>
        <p:spPr>
          <a:xfrm>
            <a:off x="2975544" y="3156461"/>
            <a:ext cx="440651" cy="682791"/>
          </a:xfrm>
          <a:prstGeom prst="rightArrow">
            <a:avLst/>
          </a:prstGeom>
          <a:solidFill>
            <a:srgbClr val="F57A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987403" y="5591654"/>
            <a:ext cx="4986065" cy="778665"/>
          </a:xfrm>
          <a:prstGeom prst="rect">
            <a:avLst/>
          </a:prstGeom>
          <a:solidFill>
            <a:srgbClr val="F57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987403" y="1591874"/>
            <a:ext cx="4986065" cy="649922"/>
          </a:xfrm>
          <a:prstGeom prst="rect">
            <a:avLst/>
          </a:prstGeom>
          <a:solidFill>
            <a:srgbClr val="F57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2"/>
          <p:cNvSpPr txBox="1">
            <a:spLocks/>
          </p:cNvSpPr>
          <p:nvPr/>
        </p:nvSpPr>
        <p:spPr>
          <a:xfrm>
            <a:off x="11061812" y="6406019"/>
            <a:ext cx="741021" cy="274873"/>
          </a:xfrm>
          <a:prstGeom prst="rect">
            <a:avLst/>
          </a:prstGeom>
        </p:spPr>
        <p:txBody>
          <a:bodyPr vert="horz" lIns="91440" tIns="45720" rIns="91440" bIns="45720" rtlCol="0" anchor="ctr"/>
          <a:lstStyle>
            <a:defPPr>
              <a:defRPr lang="en-US"/>
            </a:defPPr>
            <a:lvl1pPr marL="0" algn="r" defTabSz="914400" rtl="0" eaLnBrk="1" latinLnBrk="0" hangingPunct="1">
              <a:defRPr sz="675"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576E6A-F32A-4612-884C-86870357C6B4}" type="slidenum">
              <a:rPr lang="en-GB" smtClean="0"/>
              <a:pPr/>
              <a:t>10</a:t>
            </a:fld>
            <a:endParaRPr lang="en-GB"/>
          </a:p>
        </p:txBody>
      </p:sp>
      <p:sp>
        <p:nvSpPr>
          <p:cNvPr id="21" name="Content Placeholder 1"/>
          <p:cNvSpPr txBox="1">
            <a:spLocks/>
          </p:cNvSpPr>
          <p:nvPr/>
        </p:nvSpPr>
        <p:spPr>
          <a:xfrm>
            <a:off x="7019610" y="1259840"/>
            <a:ext cx="4988560" cy="5140960"/>
          </a:xfrm>
          <a:prstGeom prst="rect">
            <a:avLst/>
          </a:prstGeom>
        </p:spPr>
        <p:txBody>
          <a:bodyPr>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b="1" dirty="0" smtClean="0"/>
              <a:t>Many layered models (3-4 layers)</a:t>
            </a:r>
          </a:p>
          <a:p>
            <a:pPr marL="0" indent="0">
              <a:buFont typeface="Arial" panose="020B0604020202020204" pitchFamily="34" charset="0"/>
              <a:buNone/>
            </a:pPr>
            <a:r>
              <a:rPr lang="en-US" b="1" dirty="0" smtClean="0"/>
              <a:t>but: specific levels don’t match needs </a:t>
            </a:r>
            <a:br>
              <a:rPr lang="en-US" b="1" dirty="0" smtClean="0"/>
            </a:br>
            <a:r>
              <a:rPr lang="en-US" b="1" dirty="0" smtClean="0"/>
              <a:t>of Research- and e-Infrastructures</a:t>
            </a:r>
            <a:r>
              <a:rPr lang="en-US" b="1" dirty="0" smtClean="0"/>
              <a:t>:</a:t>
            </a:r>
          </a:p>
          <a:p>
            <a:pPr marL="0" indent="0">
              <a:buFont typeface="Arial" panose="020B0604020202020204" pitchFamily="34" charset="0"/>
              <a:buNone/>
            </a:pPr>
            <a:endParaRPr lang="en-US" dirty="0" smtClean="0"/>
          </a:p>
          <a:p>
            <a:pPr marL="355600" indent="-355600"/>
            <a:r>
              <a:rPr lang="en-US" dirty="0" smtClean="0"/>
              <a:t>Specific </a:t>
            </a:r>
            <a:r>
              <a:rPr lang="en-US" dirty="0" smtClean="0"/>
              <a:t>combination</a:t>
            </a:r>
            <a:r>
              <a:rPr lang="en-US" dirty="0" smtClean="0"/>
              <a:t/>
            </a:r>
            <a:br>
              <a:rPr lang="en-US" dirty="0" smtClean="0"/>
            </a:br>
            <a:r>
              <a:rPr lang="en-US" dirty="0" smtClean="0"/>
              <a:t> ‘authenticator’ and ‘vetting’ assurance </a:t>
            </a:r>
            <a:br>
              <a:rPr lang="en-US" dirty="0" smtClean="0"/>
            </a:br>
            <a:r>
              <a:rPr lang="en-US" dirty="0" smtClean="0"/>
              <a:t>doesn’t match research risk profiles</a:t>
            </a:r>
          </a:p>
          <a:p>
            <a:pPr marL="355600" indent="-355600"/>
            <a:r>
              <a:rPr lang="en-US" dirty="0" smtClean="0"/>
              <a:t>Disregards existing trust model </a:t>
            </a:r>
            <a:br>
              <a:rPr lang="en-US" dirty="0" smtClean="0"/>
            </a:br>
            <a:r>
              <a:rPr lang="en-US" dirty="0" smtClean="0"/>
              <a:t>between federated R&amp;E </a:t>
            </a:r>
            <a:r>
              <a:rPr lang="en-US" dirty="0" err="1" smtClean="0"/>
              <a:t>organisations</a:t>
            </a:r>
            <a:endParaRPr lang="en-US" dirty="0" smtClean="0"/>
          </a:p>
          <a:p>
            <a:pPr marL="355600" indent="-355600"/>
            <a:r>
              <a:rPr lang="en-US" dirty="0" smtClean="0"/>
              <a:t>Cannot accommodate </a:t>
            </a:r>
            <a:br>
              <a:rPr lang="en-US" dirty="0" smtClean="0"/>
            </a:br>
            <a:r>
              <a:rPr lang="en-US" dirty="0" smtClean="0"/>
              <a:t>distributed responsibilities</a:t>
            </a:r>
          </a:p>
          <a:p>
            <a:pPr marL="0" indent="0">
              <a:buNone/>
            </a:pPr>
            <a:r>
              <a:rPr lang="en-US" i="1" dirty="0" smtClean="0"/>
              <a:t/>
            </a:r>
            <a:br>
              <a:rPr lang="en-US" i="1" dirty="0" smtClean="0"/>
            </a:br>
            <a:r>
              <a:rPr lang="en-US" i="1" dirty="0" smtClean="0"/>
              <a:t>but also </a:t>
            </a:r>
            <a:r>
              <a:rPr lang="en-US" i="1" dirty="0" smtClean="0"/>
              <a:t>national (eduGAIN) R&amp;E federations lacked a </a:t>
            </a:r>
            <a:r>
              <a:rPr lang="en-US" i="1" dirty="0"/>
              <a:t>documented, agreed assurance </a:t>
            </a:r>
            <a:r>
              <a:rPr lang="en-US" i="1" dirty="0" smtClean="0"/>
              <a:t>level</a:t>
            </a:r>
            <a:endParaRPr lang="en-US" i="1" dirty="0" smtClean="0"/>
          </a:p>
          <a:p>
            <a:pPr marL="0" indent="0">
              <a:buFont typeface="Arial" panose="020B0604020202020204" pitchFamily="34" charset="0"/>
              <a:buNone/>
            </a:pPr>
            <a:r>
              <a:rPr lang="en-US" b="1" dirty="0" smtClean="0"/>
              <a:t/>
            </a:r>
            <a:br>
              <a:rPr lang="en-US" b="1" dirty="0" smtClean="0"/>
            </a:br>
            <a:r>
              <a:rPr lang="en-US" b="1" dirty="0" smtClean="0"/>
              <a:t>Beyond </a:t>
            </a:r>
            <a:r>
              <a:rPr lang="en-US" b="1" dirty="0" smtClean="0"/>
              <a:t>uncontrolled identifiers:</a:t>
            </a:r>
          </a:p>
          <a:p>
            <a:pPr marL="0" indent="0">
              <a:buFont typeface="Arial" panose="020B0604020202020204" pitchFamily="34" charset="0"/>
              <a:buNone/>
            </a:pPr>
            <a:r>
              <a:rPr lang="en-US" b="1" i="1" dirty="0" smtClean="0"/>
              <a:t>baseline</a:t>
            </a:r>
            <a:r>
              <a:rPr lang="en-US" b="1" dirty="0" smtClean="0"/>
              <a:t> assurance for research use cases</a:t>
            </a:r>
            <a:endParaRPr lang="en-US" b="1" dirty="0"/>
          </a:p>
        </p:txBody>
      </p:sp>
    </p:spTree>
    <p:extLst>
      <p:ext uri="{BB962C8B-B14F-4D97-AF65-F5344CB8AC3E}">
        <p14:creationId xmlns:p14="http://schemas.microsoft.com/office/powerpoint/2010/main" val="321750933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62140" y="3916950"/>
            <a:ext cx="2866737" cy="2086725"/>
          </a:xfrm>
          <a:prstGeom prst="rect">
            <a:avLst/>
          </a:prstGeom>
          <a:solidFill>
            <a:srgbClr val="FEEEE2"/>
          </a:solidFill>
        </p:spPr>
        <p:txBody>
          <a:bodyPr wrap="square">
            <a:spAutoFit/>
          </a:bodyPr>
          <a:lstStyle/>
          <a:p>
            <a:pPr lvl="0" defTabSz="685800">
              <a:lnSpc>
                <a:spcPct val="90000"/>
              </a:lnSpc>
            </a:pPr>
            <a:r>
              <a:rPr lang="en-GB" sz="2400" b="1" dirty="0" smtClean="0">
                <a:solidFill>
                  <a:srgbClr val="004360"/>
                </a:solidFill>
                <a:ea typeface="Verdana" panose="020B0604030504040204" pitchFamily="34" charset="0"/>
                <a:cs typeface="Verdana" panose="020B0604030504040204" pitchFamily="34" charset="0"/>
              </a:rPr>
              <a:t>Baseline Assurance</a:t>
            </a:r>
          </a:p>
          <a:p>
            <a:pPr marL="176213" lvl="0" indent="-176213" defTabSz="685800">
              <a:lnSpc>
                <a:spcPct val="90000"/>
              </a:lnSpc>
              <a:buFont typeface="+mj-lt"/>
              <a:buAutoNum type="arabicPeriod"/>
            </a:pPr>
            <a:r>
              <a:rPr lang="en-GB" sz="2000" dirty="0" smtClean="0">
                <a:solidFill>
                  <a:srgbClr val="004360"/>
                </a:solidFill>
                <a:ea typeface="Verdana" panose="020B0604030504040204" pitchFamily="34" charset="0"/>
                <a:cs typeface="Verdana" panose="020B0604030504040204" pitchFamily="34" charset="0"/>
              </a:rPr>
              <a:t>known </a:t>
            </a:r>
            <a:r>
              <a:rPr lang="en-GB" sz="2000" dirty="0">
                <a:solidFill>
                  <a:srgbClr val="004360"/>
                </a:solidFill>
                <a:ea typeface="Verdana" panose="020B0604030504040204" pitchFamily="34" charset="0"/>
                <a:cs typeface="Verdana" panose="020B0604030504040204" pitchFamily="34" charset="0"/>
              </a:rPr>
              <a:t>individual </a:t>
            </a:r>
          </a:p>
          <a:p>
            <a:pPr marL="176213" lvl="0" indent="-176213" defTabSz="685800">
              <a:lnSpc>
                <a:spcPct val="90000"/>
              </a:lnSpc>
              <a:buFont typeface="+mj-lt"/>
              <a:buAutoNum type="arabicPeriod"/>
            </a:pPr>
            <a:r>
              <a:rPr lang="en-GB" sz="2000" dirty="0">
                <a:solidFill>
                  <a:srgbClr val="004360"/>
                </a:solidFill>
                <a:ea typeface="Verdana" panose="020B0604030504040204" pitchFamily="34" charset="0"/>
                <a:cs typeface="Verdana" panose="020B0604030504040204" pitchFamily="34" charset="0"/>
              </a:rPr>
              <a:t>Persistent </a:t>
            </a:r>
            <a:r>
              <a:rPr lang="en-GB" sz="2000" dirty="0" smtClean="0">
                <a:solidFill>
                  <a:srgbClr val="004360"/>
                </a:solidFill>
                <a:ea typeface="Verdana" panose="020B0604030504040204" pitchFamily="34" charset="0"/>
                <a:cs typeface="Verdana" panose="020B0604030504040204" pitchFamily="34" charset="0"/>
              </a:rPr>
              <a:t>identifiers</a:t>
            </a:r>
            <a:endParaRPr lang="fi-FI" sz="2000" dirty="0">
              <a:solidFill>
                <a:srgbClr val="004360"/>
              </a:solidFill>
              <a:ea typeface="Verdana" panose="020B0604030504040204" pitchFamily="34" charset="0"/>
              <a:cs typeface="Verdana" panose="020B0604030504040204" pitchFamily="34" charset="0"/>
            </a:endParaRPr>
          </a:p>
          <a:p>
            <a:pPr marL="176213" lvl="0" indent="-176213" defTabSz="685800">
              <a:lnSpc>
                <a:spcPct val="90000"/>
              </a:lnSpc>
              <a:buFont typeface="+mj-lt"/>
              <a:buAutoNum type="arabicPeriod"/>
            </a:pPr>
            <a:r>
              <a:rPr lang="en-GB" sz="2000" dirty="0">
                <a:solidFill>
                  <a:srgbClr val="004360"/>
                </a:solidFill>
                <a:ea typeface="Verdana" panose="020B0604030504040204" pitchFamily="34" charset="0"/>
                <a:cs typeface="Verdana" panose="020B0604030504040204" pitchFamily="34" charset="0"/>
              </a:rPr>
              <a:t>Documented </a:t>
            </a:r>
            <a:r>
              <a:rPr lang="en-GB" sz="2000" dirty="0" smtClean="0">
                <a:solidFill>
                  <a:srgbClr val="004360"/>
                </a:solidFill>
                <a:ea typeface="Verdana" panose="020B0604030504040204" pitchFamily="34" charset="0"/>
                <a:cs typeface="Verdana" panose="020B0604030504040204" pitchFamily="34" charset="0"/>
              </a:rPr>
              <a:t>vetting</a:t>
            </a:r>
            <a:endParaRPr lang="fi-FI" sz="2000" dirty="0">
              <a:solidFill>
                <a:srgbClr val="004360"/>
              </a:solidFill>
              <a:ea typeface="Verdana" panose="020B0604030504040204" pitchFamily="34" charset="0"/>
              <a:cs typeface="Verdana" panose="020B0604030504040204" pitchFamily="34" charset="0"/>
            </a:endParaRPr>
          </a:p>
          <a:p>
            <a:pPr marL="176213" lvl="0" indent="-176213" defTabSz="685800">
              <a:lnSpc>
                <a:spcPct val="90000"/>
              </a:lnSpc>
              <a:buFont typeface="+mj-lt"/>
              <a:buAutoNum type="arabicPeriod"/>
            </a:pPr>
            <a:r>
              <a:rPr lang="en-GB" sz="2000" dirty="0">
                <a:solidFill>
                  <a:srgbClr val="004360"/>
                </a:solidFill>
                <a:ea typeface="Verdana" panose="020B0604030504040204" pitchFamily="34" charset="0"/>
                <a:cs typeface="Verdana" panose="020B0604030504040204" pitchFamily="34" charset="0"/>
              </a:rPr>
              <a:t>Password </a:t>
            </a:r>
            <a:r>
              <a:rPr lang="en-GB" sz="2000" dirty="0" smtClean="0">
                <a:solidFill>
                  <a:srgbClr val="004360"/>
                </a:solidFill>
                <a:ea typeface="Verdana" panose="020B0604030504040204" pitchFamily="34" charset="0"/>
                <a:cs typeface="Verdana" panose="020B0604030504040204" pitchFamily="34" charset="0"/>
              </a:rPr>
              <a:t>authenticator</a:t>
            </a:r>
            <a:endParaRPr lang="fi-FI" sz="2000" dirty="0">
              <a:solidFill>
                <a:srgbClr val="004360"/>
              </a:solidFill>
              <a:ea typeface="Verdana" panose="020B0604030504040204" pitchFamily="34" charset="0"/>
              <a:cs typeface="Verdana" panose="020B0604030504040204" pitchFamily="34" charset="0"/>
            </a:endParaRPr>
          </a:p>
          <a:p>
            <a:pPr marL="176213" lvl="0" indent="-176213" defTabSz="685800">
              <a:lnSpc>
                <a:spcPct val="90000"/>
              </a:lnSpc>
              <a:buFont typeface="+mj-lt"/>
              <a:buAutoNum type="arabicPeriod"/>
            </a:pPr>
            <a:r>
              <a:rPr lang="en-GB" sz="2000" dirty="0" smtClean="0">
                <a:solidFill>
                  <a:srgbClr val="004360"/>
                </a:solidFill>
                <a:ea typeface="Verdana" panose="020B0604030504040204" pitchFamily="34" charset="0"/>
                <a:cs typeface="Verdana" panose="020B0604030504040204" pitchFamily="34" charset="0"/>
              </a:rPr>
              <a:t>Fresh status attribute</a:t>
            </a:r>
            <a:endParaRPr lang="fi-FI" sz="2000" dirty="0">
              <a:solidFill>
                <a:srgbClr val="004360"/>
              </a:solidFill>
              <a:ea typeface="Verdana" panose="020B0604030504040204" pitchFamily="34" charset="0"/>
              <a:cs typeface="Verdana" panose="020B0604030504040204" pitchFamily="34" charset="0"/>
            </a:endParaRPr>
          </a:p>
          <a:p>
            <a:pPr marL="176213" lvl="0" indent="-176213" defTabSz="685800">
              <a:lnSpc>
                <a:spcPct val="90000"/>
              </a:lnSpc>
              <a:buFont typeface="+mj-lt"/>
              <a:buAutoNum type="arabicPeriod"/>
            </a:pPr>
            <a:r>
              <a:rPr lang="en-GB" sz="2000" dirty="0" smtClean="0">
                <a:solidFill>
                  <a:srgbClr val="004360"/>
                </a:solidFill>
                <a:ea typeface="Verdana" panose="020B0604030504040204" pitchFamily="34" charset="0"/>
                <a:cs typeface="Verdana" panose="020B0604030504040204" pitchFamily="34" charset="0"/>
              </a:rPr>
              <a:t>Self-assessment</a:t>
            </a:r>
            <a:endParaRPr lang="en-GB" sz="2000" dirty="0">
              <a:solidFill>
                <a:srgbClr val="004360"/>
              </a:solidFill>
              <a:ea typeface="Verdana" panose="020B0604030504040204" pitchFamily="34" charset="0"/>
              <a:cs typeface="Verdana" panose="020B0604030504040204" pitchFamily="34" charset="0"/>
            </a:endParaRPr>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5879" y="4574415"/>
            <a:ext cx="1139808" cy="758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6F576E6A-F32A-4612-884C-86870357C6B4}" type="slidenum">
              <a:rPr lang="en-GB" smtClean="0"/>
              <a:pPr/>
              <a:t>11</a:t>
            </a:fld>
            <a:endParaRPr lang="en-GB"/>
          </a:p>
        </p:txBody>
      </p:sp>
      <p:sp>
        <p:nvSpPr>
          <p:cNvPr id="4" name="Title 3"/>
          <p:cNvSpPr>
            <a:spLocks noGrp="1"/>
          </p:cNvSpPr>
          <p:nvPr>
            <p:ph type="title"/>
          </p:nvPr>
        </p:nvSpPr>
        <p:spPr/>
        <p:txBody>
          <a:bodyPr/>
          <a:lstStyle/>
          <a:p>
            <a:r>
              <a:rPr lang="en-US" dirty="0" smtClean="0"/>
              <a:t>Differentiated assurance from </a:t>
            </a:r>
            <a:r>
              <a:rPr lang="en-US" dirty="0" smtClean="0"/>
              <a:t>a (Research) Infrastructure </a:t>
            </a:r>
            <a:r>
              <a:rPr lang="en-US" dirty="0" smtClean="0"/>
              <a:t>viewpoint</a:t>
            </a:r>
            <a:endParaRPr lang="en-US" dirty="0"/>
          </a:p>
        </p:txBody>
      </p:sp>
      <p:sp>
        <p:nvSpPr>
          <p:cNvPr id="6" name="Content Placeholder 1"/>
          <p:cNvSpPr txBox="1">
            <a:spLocks/>
          </p:cNvSpPr>
          <p:nvPr/>
        </p:nvSpPr>
        <p:spPr>
          <a:xfrm>
            <a:off x="804090" y="1453857"/>
            <a:ext cx="2496235" cy="1798495"/>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dirty="0" smtClean="0"/>
              <a:t>‘low-risk’ use cases</a:t>
            </a:r>
          </a:p>
          <a:p>
            <a:pPr marL="0" indent="0">
              <a:buNone/>
            </a:pPr>
            <a:r>
              <a:rPr lang="en-US" sz="2000" dirty="0" smtClean="0"/>
              <a:t/>
            </a:r>
            <a:br>
              <a:rPr lang="en-US" sz="2000" dirty="0" smtClean="0"/>
            </a:br>
            <a:r>
              <a:rPr lang="en-US" sz="2000" dirty="0" smtClean="0"/>
              <a:t>few unalienable expectations by research and collaborative services</a:t>
            </a:r>
          </a:p>
        </p:txBody>
      </p:sp>
      <p:sp>
        <p:nvSpPr>
          <p:cNvPr id="8" name="Content Placeholder 1"/>
          <p:cNvSpPr txBox="1">
            <a:spLocks/>
          </p:cNvSpPr>
          <p:nvPr/>
        </p:nvSpPr>
        <p:spPr>
          <a:xfrm>
            <a:off x="4749685" y="1462511"/>
            <a:ext cx="3071200" cy="1798495"/>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dirty="0" smtClean="0"/>
              <a:t>generic </a:t>
            </a:r>
            <a:br>
              <a:rPr lang="en-US" sz="2000" b="1" dirty="0" smtClean="0"/>
            </a:br>
            <a:r>
              <a:rPr lang="en-US" sz="2000" b="1" dirty="0" smtClean="0"/>
              <a:t>e-Infrastructure services</a:t>
            </a:r>
          </a:p>
          <a:p>
            <a:pPr marL="0" indent="0">
              <a:buNone/>
            </a:pPr>
            <a:r>
              <a:rPr lang="en-US" sz="2000" dirty="0" smtClean="0"/>
              <a:t>access to common compute and data services that do not hold sensitive personal data</a:t>
            </a:r>
          </a:p>
        </p:txBody>
      </p:sp>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5986" y="4574415"/>
            <a:ext cx="526940" cy="758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ontent Placeholder 1"/>
          <p:cNvSpPr txBox="1">
            <a:spLocks/>
          </p:cNvSpPr>
          <p:nvPr/>
        </p:nvSpPr>
        <p:spPr>
          <a:xfrm>
            <a:off x="8758876" y="1452990"/>
            <a:ext cx="3071200" cy="1798495"/>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dirty="0" smtClean="0"/>
              <a:t>protection of sensitive</a:t>
            </a:r>
            <a:br>
              <a:rPr lang="en-US" sz="2000" b="1" dirty="0" smtClean="0"/>
            </a:br>
            <a:r>
              <a:rPr lang="en-US" sz="2000" b="1" dirty="0" smtClean="0"/>
              <a:t>resources</a:t>
            </a:r>
          </a:p>
          <a:p>
            <a:pPr marL="0" indent="0">
              <a:buNone/>
            </a:pPr>
            <a:r>
              <a:rPr lang="en-US" sz="2000" dirty="0" smtClean="0"/>
              <a:t>access to data of real people, where positive ID of researchers and 2-factor authentication is needed</a:t>
            </a:r>
          </a:p>
        </p:txBody>
      </p:sp>
      <p:sp>
        <p:nvSpPr>
          <p:cNvPr id="16" name="Rectangle 15"/>
          <p:cNvSpPr/>
          <p:nvPr/>
        </p:nvSpPr>
        <p:spPr>
          <a:xfrm>
            <a:off x="4770586" y="3916950"/>
            <a:ext cx="3029401" cy="2086725"/>
          </a:xfrm>
          <a:prstGeom prst="rect">
            <a:avLst/>
          </a:prstGeom>
          <a:solidFill>
            <a:srgbClr val="FEEEE2"/>
          </a:solidFill>
        </p:spPr>
        <p:txBody>
          <a:bodyPr wrap="square">
            <a:spAutoFit/>
          </a:bodyPr>
          <a:lstStyle/>
          <a:p>
            <a:pPr lvl="0" defTabSz="685800">
              <a:lnSpc>
                <a:spcPct val="90000"/>
              </a:lnSpc>
            </a:pPr>
            <a:r>
              <a:rPr lang="en-GB" sz="2400" b="1" dirty="0" smtClean="0">
                <a:solidFill>
                  <a:srgbClr val="004360"/>
                </a:solidFill>
                <a:ea typeface="Verdana" panose="020B0604030504040204" pitchFamily="34" charset="0"/>
                <a:cs typeface="Verdana" panose="020B0604030504040204" pitchFamily="34" charset="0"/>
              </a:rPr>
              <a:t>Slice includes:</a:t>
            </a:r>
          </a:p>
          <a:p>
            <a:pPr marL="176213" lvl="0" indent="-176213" defTabSz="685800">
              <a:lnSpc>
                <a:spcPct val="90000"/>
              </a:lnSpc>
              <a:buFont typeface="+mj-lt"/>
              <a:buAutoNum type="arabicPeriod"/>
            </a:pPr>
            <a:r>
              <a:rPr lang="en-US" sz="2000" dirty="0" smtClean="0">
                <a:solidFill>
                  <a:srgbClr val="004360"/>
                </a:solidFill>
                <a:ea typeface="Verdana" panose="020B0604030504040204" pitchFamily="34" charset="0"/>
                <a:cs typeface="Verdana" panose="020B0604030504040204" pitchFamily="34" charset="0"/>
              </a:rPr>
              <a:t>assumed ID vetting</a:t>
            </a:r>
            <a:br>
              <a:rPr lang="en-US" sz="2000" dirty="0" smtClean="0">
                <a:solidFill>
                  <a:srgbClr val="004360"/>
                </a:solidFill>
                <a:ea typeface="Verdana" panose="020B0604030504040204" pitchFamily="34" charset="0"/>
                <a:cs typeface="Verdana" panose="020B0604030504040204" pitchFamily="34" charset="0"/>
              </a:rPr>
            </a:br>
            <a:r>
              <a:rPr lang="en-US" sz="2000" i="1" dirty="0" smtClean="0">
                <a:solidFill>
                  <a:srgbClr val="004360"/>
                </a:solidFill>
                <a:ea typeface="Verdana" panose="020B0604030504040204" pitchFamily="34" charset="0"/>
                <a:cs typeface="Verdana" panose="020B0604030504040204" pitchFamily="34" charset="0"/>
              </a:rPr>
              <a:t>‘</a:t>
            </a:r>
            <a:r>
              <a:rPr lang="en-US" sz="2000" i="1" dirty="0" err="1" smtClean="0">
                <a:solidFill>
                  <a:srgbClr val="004360"/>
                </a:solidFill>
                <a:ea typeface="Verdana" panose="020B0604030504040204" pitchFamily="34" charset="0"/>
                <a:cs typeface="Verdana" panose="020B0604030504040204" pitchFamily="34" charset="0"/>
              </a:rPr>
              <a:t>Kantara</a:t>
            </a:r>
            <a:r>
              <a:rPr lang="en-US" sz="2000" i="1" dirty="0" smtClean="0">
                <a:solidFill>
                  <a:srgbClr val="004360"/>
                </a:solidFill>
                <a:ea typeface="Verdana" panose="020B0604030504040204" pitchFamily="34" charset="0"/>
                <a:cs typeface="Verdana" panose="020B0604030504040204" pitchFamily="34" charset="0"/>
              </a:rPr>
              <a:t> LoA2’, </a:t>
            </a:r>
            <a:r>
              <a:rPr lang="en-US" sz="2000" dirty="0">
                <a:solidFill>
                  <a:srgbClr val="004360"/>
                </a:solidFill>
                <a:ea typeface="Verdana" panose="020B0604030504040204" pitchFamily="34" charset="0"/>
                <a:cs typeface="Verdana" panose="020B0604030504040204" pitchFamily="34" charset="0"/>
              </a:rPr>
              <a:t>‘</a:t>
            </a:r>
            <a:r>
              <a:rPr lang="en-US" sz="2000" i="1" dirty="0" err="1">
                <a:solidFill>
                  <a:srgbClr val="004360"/>
                </a:solidFill>
                <a:ea typeface="Verdana" panose="020B0604030504040204" pitchFamily="34" charset="0"/>
                <a:cs typeface="Verdana" panose="020B0604030504040204" pitchFamily="34" charset="0"/>
              </a:rPr>
              <a:t>eIDAS</a:t>
            </a:r>
            <a:r>
              <a:rPr lang="en-US" sz="2000" i="1" dirty="0">
                <a:solidFill>
                  <a:srgbClr val="004360"/>
                </a:solidFill>
                <a:ea typeface="Verdana" panose="020B0604030504040204" pitchFamily="34" charset="0"/>
                <a:cs typeface="Verdana" panose="020B0604030504040204" pitchFamily="34" charset="0"/>
              </a:rPr>
              <a:t> low’, </a:t>
            </a:r>
            <a:r>
              <a:rPr lang="en-US" sz="2000" i="1" dirty="0" smtClean="0">
                <a:solidFill>
                  <a:srgbClr val="004360"/>
                </a:solidFill>
                <a:ea typeface="Verdana" panose="020B0604030504040204" pitchFamily="34" charset="0"/>
                <a:cs typeface="Verdana" panose="020B0604030504040204" pitchFamily="34" charset="0"/>
              </a:rPr>
              <a:t>or ‘IGTF BIRCH’</a:t>
            </a:r>
            <a:endParaRPr lang="en-US" sz="2000" dirty="0" smtClean="0">
              <a:solidFill>
                <a:srgbClr val="004360"/>
              </a:solidFill>
              <a:ea typeface="Verdana" panose="020B0604030504040204" pitchFamily="34" charset="0"/>
              <a:cs typeface="Verdana" panose="020B0604030504040204" pitchFamily="34" charset="0"/>
            </a:endParaRPr>
          </a:p>
          <a:p>
            <a:pPr marL="176213" lvl="0" indent="-176213" defTabSz="685800">
              <a:lnSpc>
                <a:spcPct val="90000"/>
              </a:lnSpc>
              <a:buFont typeface="+mj-lt"/>
              <a:buAutoNum type="arabicPeriod"/>
            </a:pPr>
            <a:r>
              <a:rPr lang="en-US" sz="2000" dirty="0" smtClean="0">
                <a:solidFill>
                  <a:srgbClr val="004360"/>
                </a:solidFill>
                <a:ea typeface="Verdana" panose="020B0604030504040204" pitchFamily="34" charset="0"/>
                <a:cs typeface="Verdana" panose="020B0604030504040204" pitchFamily="34" charset="0"/>
              </a:rPr>
              <a:t>Good entropy passwords</a:t>
            </a:r>
          </a:p>
          <a:p>
            <a:pPr marL="176213" lvl="0" indent="-176213" defTabSz="685800">
              <a:lnSpc>
                <a:spcPct val="90000"/>
              </a:lnSpc>
              <a:buFont typeface="+mj-lt"/>
              <a:buAutoNum type="arabicPeriod"/>
            </a:pPr>
            <a:r>
              <a:rPr lang="en-GB" sz="2000" dirty="0" smtClean="0">
                <a:solidFill>
                  <a:srgbClr val="004360"/>
                </a:solidFill>
                <a:ea typeface="Verdana" panose="020B0604030504040204" pitchFamily="34" charset="0"/>
                <a:cs typeface="Verdana" panose="020B0604030504040204" pitchFamily="34" charset="0"/>
              </a:rPr>
              <a:t>Affiliation freshness </a:t>
            </a:r>
            <a:br>
              <a:rPr lang="en-GB" sz="2000" dirty="0" smtClean="0">
                <a:solidFill>
                  <a:srgbClr val="004360"/>
                </a:solidFill>
                <a:ea typeface="Verdana" panose="020B0604030504040204" pitchFamily="34" charset="0"/>
                <a:cs typeface="Verdana" panose="020B0604030504040204" pitchFamily="34" charset="0"/>
              </a:rPr>
            </a:br>
            <a:r>
              <a:rPr lang="en-GB" sz="2000" dirty="0" smtClean="0">
                <a:solidFill>
                  <a:srgbClr val="004360"/>
                </a:solidFill>
                <a:ea typeface="Verdana" panose="020B0604030504040204" pitchFamily="34" charset="0"/>
                <a:cs typeface="Verdana" panose="020B0604030504040204" pitchFamily="34" charset="0"/>
              </a:rPr>
              <a:t>better than 1 month</a:t>
            </a:r>
            <a:endParaRPr lang="en-GB" sz="2000" dirty="0">
              <a:solidFill>
                <a:srgbClr val="004360"/>
              </a:solidFill>
              <a:ea typeface="Verdana" panose="020B0604030504040204" pitchFamily="34" charset="0"/>
              <a:cs typeface="Verdana" panose="020B0604030504040204" pitchFamily="34" charset="0"/>
            </a:endParaRPr>
          </a:p>
        </p:txBody>
      </p:sp>
      <p:sp>
        <p:nvSpPr>
          <p:cNvPr id="17" name="Rectangle 16"/>
          <p:cNvSpPr/>
          <p:nvPr/>
        </p:nvSpPr>
        <p:spPr>
          <a:xfrm>
            <a:off x="8732927" y="3916950"/>
            <a:ext cx="3123099" cy="2086725"/>
          </a:xfrm>
          <a:prstGeom prst="rect">
            <a:avLst/>
          </a:prstGeom>
          <a:solidFill>
            <a:srgbClr val="FEEEE2"/>
          </a:solidFill>
        </p:spPr>
        <p:txBody>
          <a:bodyPr wrap="square">
            <a:spAutoFit/>
          </a:bodyPr>
          <a:lstStyle/>
          <a:p>
            <a:pPr lvl="0" defTabSz="685800">
              <a:lnSpc>
                <a:spcPct val="90000"/>
              </a:lnSpc>
            </a:pPr>
            <a:r>
              <a:rPr lang="en-GB" sz="2400" b="1" dirty="0" smtClean="0">
                <a:solidFill>
                  <a:srgbClr val="004360"/>
                </a:solidFill>
                <a:ea typeface="Verdana" panose="020B0604030504040204" pitchFamily="34" charset="0"/>
                <a:cs typeface="Verdana" panose="020B0604030504040204" pitchFamily="34" charset="0"/>
              </a:rPr>
              <a:t>Slice includes:</a:t>
            </a:r>
          </a:p>
          <a:p>
            <a:pPr marL="176213" lvl="0" indent="-176213" defTabSz="685800">
              <a:lnSpc>
                <a:spcPct val="90000"/>
              </a:lnSpc>
              <a:buFont typeface="+mj-lt"/>
              <a:buAutoNum type="arabicPeriod"/>
            </a:pPr>
            <a:r>
              <a:rPr lang="en-US" sz="2000" dirty="0" smtClean="0">
                <a:solidFill>
                  <a:srgbClr val="004360"/>
                </a:solidFill>
                <a:ea typeface="Verdana" panose="020B0604030504040204" pitchFamily="34" charset="0"/>
                <a:cs typeface="Verdana" panose="020B0604030504040204" pitchFamily="34" charset="0"/>
              </a:rPr>
              <a:t>Verified ID vetting</a:t>
            </a:r>
            <a:br>
              <a:rPr lang="en-US" sz="2000" dirty="0" smtClean="0">
                <a:solidFill>
                  <a:srgbClr val="004360"/>
                </a:solidFill>
                <a:ea typeface="Verdana" panose="020B0604030504040204" pitchFamily="34" charset="0"/>
                <a:cs typeface="Verdana" panose="020B0604030504040204" pitchFamily="34" charset="0"/>
              </a:rPr>
            </a:br>
            <a:r>
              <a:rPr lang="en-US" sz="2000" dirty="0" smtClean="0">
                <a:solidFill>
                  <a:srgbClr val="004360"/>
                </a:solidFill>
                <a:ea typeface="Verdana" panose="020B0604030504040204" pitchFamily="34" charset="0"/>
                <a:cs typeface="Verdana" panose="020B0604030504040204" pitchFamily="34" charset="0"/>
              </a:rPr>
              <a:t>‘</a:t>
            </a:r>
            <a:r>
              <a:rPr lang="en-US" sz="2000" i="1" dirty="0" err="1" smtClean="0">
                <a:solidFill>
                  <a:srgbClr val="004360"/>
                </a:solidFill>
                <a:ea typeface="Verdana" panose="020B0604030504040204" pitchFamily="34" charset="0"/>
                <a:cs typeface="Verdana" panose="020B0604030504040204" pitchFamily="34" charset="0"/>
              </a:rPr>
              <a:t>eIDAS</a:t>
            </a:r>
            <a:r>
              <a:rPr lang="en-US" sz="2000" i="1" dirty="0" smtClean="0">
                <a:solidFill>
                  <a:srgbClr val="004360"/>
                </a:solidFill>
                <a:ea typeface="Verdana" panose="020B0604030504040204" pitchFamily="34" charset="0"/>
                <a:cs typeface="Verdana" panose="020B0604030504040204" pitchFamily="34" charset="0"/>
              </a:rPr>
              <a:t> substantial’, ‘</a:t>
            </a:r>
            <a:r>
              <a:rPr lang="en-US" sz="2000" i="1" dirty="0" err="1" smtClean="0">
                <a:solidFill>
                  <a:srgbClr val="004360"/>
                </a:solidFill>
                <a:ea typeface="Verdana" panose="020B0604030504040204" pitchFamily="34" charset="0"/>
                <a:cs typeface="Verdana" panose="020B0604030504040204" pitchFamily="34" charset="0"/>
              </a:rPr>
              <a:t>Kantara</a:t>
            </a:r>
            <a:r>
              <a:rPr lang="en-US" sz="2000" i="1" dirty="0" smtClean="0">
                <a:solidFill>
                  <a:srgbClr val="004360"/>
                </a:solidFill>
                <a:ea typeface="Verdana" panose="020B0604030504040204" pitchFamily="34" charset="0"/>
                <a:cs typeface="Verdana" panose="020B0604030504040204" pitchFamily="34" charset="0"/>
              </a:rPr>
              <a:t> LoA3’</a:t>
            </a:r>
            <a:endParaRPr lang="en-US" sz="2000" dirty="0" smtClean="0">
              <a:solidFill>
                <a:srgbClr val="004360"/>
              </a:solidFill>
              <a:ea typeface="Verdana" panose="020B0604030504040204" pitchFamily="34" charset="0"/>
              <a:cs typeface="Verdana" panose="020B0604030504040204" pitchFamily="34" charset="0"/>
            </a:endParaRPr>
          </a:p>
          <a:p>
            <a:pPr marL="176213" lvl="0" indent="-176213" defTabSz="685800">
              <a:lnSpc>
                <a:spcPct val="90000"/>
              </a:lnSpc>
              <a:buFont typeface="+mj-lt"/>
              <a:buAutoNum type="arabicPeriod"/>
            </a:pPr>
            <a:r>
              <a:rPr lang="en-US" sz="2000" dirty="0" smtClean="0">
                <a:solidFill>
                  <a:srgbClr val="004360"/>
                </a:solidFill>
                <a:ea typeface="Verdana" panose="020B0604030504040204" pitchFamily="34" charset="0"/>
                <a:cs typeface="Verdana" panose="020B0604030504040204" pitchFamily="34" charset="0"/>
              </a:rPr>
              <a:t>Multi-factor authenticator</a:t>
            </a:r>
            <a:br>
              <a:rPr lang="en-US" sz="2000" dirty="0" smtClean="0">
                <a:solidFill>
                  <a:srgbClr val="004360"/>
                </a:solidFill>
                <a:ea typeface="Verdana" panose="020B0604030504040204" pitchFamily="34" charset="0"/>
                <a:cs typeface="Verdana" panose="020B0604030504040204" pitchFamily="34" charset="0"/>
              </a:rPr>
            </a:br>
            <a:r>
              <a:rPr lang="en-US" sz="2000" dirty="0" smtClean="0">
                <a:solidFill>
                  <a:srgbClr val="004360"/>
                </a:solidFill>
                <a:ea typeface="Verdana" panose="020B0604030504040204" pitchFamily="34" charset="0"/>
                <a:cs typeface="Verdana" panose="020B0604030504040204" pitchFamily="34" charset="0"/>
              </a:rPr>
              <a:t/>
            </a:r>
            <a:br>
              <a:rPr lang="en-US" sz="2000" dirty="0" smtClean="0">
                <a:solidFill>
                  <a:srgbClr val="004360"/>
                </a:solidFill>
                <a:ea typeface="Verdana" panose="020B0604030504040204" pitchFamily="34" charset="0"/>
                <a:cs typeface="Verdana" panose="020B0604030504040204" pitchFamily="34" charset="0"/>
              </a:rPr>
            </a:br>
            <a:endParaRPr lang="en-US" sz="2000" dirty="0" smtClean="0">
              <a:solidFill>
                <a:srgbClr val="004360"/>
              </a:solidFill>
              <a:ea typeface="Verdana" panose="020B0604030504040204" pitchFamily="34" charset="0"/>
              <a:cs typeface="Verdana" panose="020B0604030504040204" pitchFamily="34" charset="0"/>
            </a:endParaRPr>
          </a:p>
        </p:txBody>
      </p:sp>
      <p:cxnSp>
        <p:nvCxnSpPr>
          <p:cNvPr id="7" name="Straight Connector 6"/>
          <p:cNvCxnSpPr/>
          <p:nvPr/>
        </p:nvCxnSpPr>
        <p:spPr>
          <a:xfrm>
            <a:off x="3671187" y="1569027"/>
            <a:ext cx="0" cy="4707525"/>
          </a:xfrm>
          <a:prstGeom prst="line">
            <a:avLst/>
          </a:prstGeom>
          <a:ln>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969558" y="1569027"/>
            <a:ext cx="0" cy="4707525"/>
          </a:xfrm>
          <a:prstGeom prst="line">
            <a:avLst/>
          </a:prstGeom>
          <a:ln>
            <a:solidFill>
              <a:srgbClr val="ED7D31"/>
            </a:solidFill>
          </a:ln>
        </p:spPr>
        <p:style>
          <a:lnRef idx="1">
            <a:schemeClr val="accent1"/>
          </a:lnRef>
          <a:fillRef idx="0">
            <a:schemeClr val="accent1"/>
          </a:fillRef>
          <a:effectRef idx="0">
            <a:schemeClr val="accent1"/>
          </a:effectRef>
          <a:fontRef idx="minor">
            <a:schemeClr val="tx1"/>
          </a:fontRef>
        </p:style>
      </p:cxnSp>
      <p:sp>
        <p:nvSpPr>
          <p:cNvPr id="9" name="Down Arrow 8"/>
          <p:cNvSpPr/>
          <p:nvPr/>
        </p:nvSpPr>
        <p:spPr>
          <a:xfrm>
            <a:off x="1569031" y="3429000"/>
            <a:ext cx="966355" cy="155864"/>
          </a:xfrm>
          <a:prstGeom prst="downArrow">
            <a:avLst/>
          </a:prstGeom>
          <a:solidFill>
            <a:schemeClr val="accent2"/>
          </a:solidFill>
          <a:ln>
            <a:solidFill>
              <a:srgbClr val="0C3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5802108" y="3429000"/>
            <a:ext cx="966355" cy="155864"/>
          </a:xfrm>
          <a:prstGeom prst="downArrow">
            <a:avLst/>
          </a:prstGeom>
          <a:solidFill>
            <a:schemeClr val="accent2"/>
          </a:solidFill>
          <a:ln>
            <a:solidFill>
              <a:srgbClr val="0C3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a:off x="9811298" y="3429000"/>
            <a:ext cx="966355" cy="155864"/>
          </a:xfrm>
          <a:prstGeom prst="downArrow">
            <a:avLst/>
          </a:prstGeom>
          <a:solidFill>
            <a:schemeClr val="accent2"/>
          </a:solidFill>
          <a:ln>
            <a:solidFill>
              <a:srgbClr val="0C3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90095" y="4687435"/>
            <a:ext cx="409699" cy="545754"/>
            <a:chOff x="3348841" y="3896590"/>
            <a:chExt cx="409699" cy="545754"/>
          </a:xfrm>
        </p:grpSpPr>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2704" y="3896590"/>
              <a:ext cx="391114" cy="545754"/>
            </a:xfrm>
            <a:prstGeom prst="rect">
              <a:avLst/>
            </a:prstGeom>
            <a:noFill/>
            <a:ln>
              <a:noFill/>
            </a:ln>
            <a:effectLst>
              <a:glow rad="101600">
                <a:srgbClr val="0C3959">
                  <a:alpha val="6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Straight Connector 22"/>
            <p:cNvCxnSpPr/>
            <p:nvPr/>
          </p:nvCxnSpPr>
          <p:spPr>
            <a:xfrm>
              <a:off x="3348841" y="4417062"/>
              <a:ext cx="409699" cy="0"/>
            </a:xfrm>
            <a:prstGeom prst="line">
              <a:avLst/>
            </a:prstGeom>
            <a:ln w="76200">
              <a:solidFill>
                <a:srgbClr val="0C395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6015074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oAutofit/>
          </a:bodyPr>
          <a:lstStyle/>
          <a:p>
            <a:pPr marL="12700">
              <a:lnSpc>
                <a:spcPct val="100000"/>
              </a:lnSpc>
            </a:pPr>
            <a:r>
              <a:rPr lang="en-US" spc="-20" dirty="0" smtClean="0">
                <a:latin typeface="Calibri"/>
                <a:cs typeface="Calibri"/>
              </a:rPr>
              <a:t>Using Assurance in practice: “Espresso” for sensitive data</a:t>
            </a:r>
            <a:endParaRPr dirty="0">
              <a:latin typeface="Calibri"/>
              <a:cs typeface="Calibri"/>
            </a:endParaRPr>
          </a:p>
        </p:txBody>
      </p:sp>
      <p:sp>
        <p:nvSpPr>
          <p:cNvPr id="40" name="Slide Number Placeholder 2"/>
          <p:cNvSpPr>
            <a:spLocks noGrp="1"/>
          </p:cNvSpPr>
          <p:nvPr>
            <p:ph type="sldNum" sz="quarter" idx="12"/>
          </p:nvPr>
        </p:nvSpPr>
        <p:spPr>
          <a:xfrm>
            <a:off x="11061812" y="6406019"/>
            <a:ext cx="741021" cy="274873"/>
          </a:xfrm>
        </p:spPr>
        <p:txBody>
          <a:bodyPr/>
          <a:lstStyle/>
          <a:p>
            <a:fld id="{AE06DBE7-249B-44EE-9ED5-5D4534551D10}" type="slidenum">
              <a:rPr lang="en-GB" smtClean="0"/>
              <a:t>12</a:t>
            </a:fld>
            <a:endParaRPr lang="en-GB" dirty="0"/>
          </a:p>
        </p:txBody>
      </p:sp>
      <p:grpSp>
        <p:nvGrpSpPr>
          <p:cNvPr id="39" name="Group 38"/>
          <p:cNvGrpSpPr/>
          <p:nvPr/>
        </p:nvGrpSpPr>
        <p:grpSpPr>
          <a:xfrm>
            <a:off x="693850" y="1400212"/>
            <a:ext cx="7676539" cy="3238049"/>
            <a:chOff x="693850" y="1400212"/>
            <a:chExt cx="11166403" cy="4710112"/>
          </a:xfrm>
        </p:grpSpPr>
        <p:sp>
          <p:nvSpPr>
            <p:cNvPr id="3" name="object 3"/>
            <p:cNvSpPr/>
            <p:nvPr/>
          </p:nvSpPr>
          <p:spPr>
            <a:xfrm>
              <a:off x="693850" y="1400212"/>
              <a:ext cx="2428874" cy="4710112"/>
            </a:xfrm>
            <a:custGeom>
              <a:avLst/>
              <a:gdLst/>
              <a:ahLst/>
              <a:cxnLst/>
              <a:rect l="l" t="t" r="r" b="b"/>
              <a:pathLst>
                <a:path w="2428874" h="4710112">
                  <a:moveTo>
                    <a:pt x="0" y="0"/>
                  </a:moveTo>
                  <a:lnTo>
                    <a:pt x="2428874" y="0"/>
                  </a:lnTo>
                  <a:lnTo>
                    <a:pt x="2428874" y="4710112"/>
                  </a:lnTo>
                  <a:lnTo>
                    <a:pt x="0" y="4710112"/>
                  </a:lnTo>
                  <a:lnTo>
                    <a:pt x="0" y="0"/>
                  </a:lnTo>
                  <a:close/>
                </a:path>
              </a:pathLst>
            </a:custGeom>
            <a:solidFill>
              <a:srgbClr val="0C3959"/>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p:nvPr/>
          </p:nvSpPr>
          <p:spPr>
            <a:xfrm>
              <a:off x="693850" y="1400212"/>
              <a:ext cx="2428874" cy="4710112"/>
            </a:xfrm>
            <a:custGeom>
              <a:avLst/>
              <a:gdLst/>
              <a:ahLst/>
              <a:cxnLst/>
              <a:rect l="l" t="t" r="r" b="b"/>
              <a:pathLst>
                <a:path w="2428874" h="4710112">
                  <a:moveTo>
                    <a:pt x="0" y="0"/>
                  </a:moveTo>
                  <a:lnTo>
                    <a:pt x="2428874" y="0"/>
                  </a:lnTo>
                  <a:lnTo>
                    <a:pt x="2428874" y="4710112"/>
                  </a:lnTo>
                  <a:lnTo>
                    <a:pt x="0" y="4710112"/>
                  </a:lnTo>
                  <a:lnTo>
                    <a:pt x="0" y="0"/>
                  </a:lnTo>
                  <a:close/>
                </a:path>
              </a:pathLst>
            </a:custGeom>
            <a:ln w="12699">
              <a:solidFill>
                <a:srgbClr val="31538F"/>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5"/>
            <p:cNvSpPr/>
            <p:nvPr/>
          </p:nvSpPr>
          <p:spPr>
            <a:xfrm>
              <a:off x="3375138" y="1400212"/>
              <a:ext cx="2428874" cy="4710112"/>
            </a:xfrm>
            <a:custGeom>
              <a:avLst/>
              <a:gdLst/>
              <a:ahLst/>
              <a:cxnLst/>
              <a:rect l="l" t="t" r="r" b="b"/>
              <a:pathLst>
                <a:path w="2428874" h="4710112">
                  <a:moveTo>
                    <a:pt x="0" y="0"/>
                  </a:moveTo>
                  <a:lnTo>
                    <a:pt x="2428874" y="0"/>
                  </a:lnTo>
                  <a:lnTo>
                    <a:pt x="2428874" y="4710112"/>
                  </a:lnTo>
                  <a:lnTo>
                    <a:pt x="0" y="4710112"/>
                  </a:lnTo>
                  <a:lnTo>
                    <a:pt x="0" y="0"/>
                  </a:lnTo>
                  <a:close/>
                </a:path>
              </a:pathLst>
            </a:custGeom>
            <a:solidFill>
              <a:srgbClr val="0C3959"/>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p:nvPr/>
          </p:nvSpPr>
          <p:spPr>
            <a:xfrm>
              <a:off x="3375138" y="1400212"/>
              <a:ext cx="2428874" cy="4710112"/>
            </a:xfrm>
            <a:custGeom>
              <a:avLst/>
              <a:gdLst/>
              <a:ahLst/>
              <a:cxnLst/>
              <a:rect l="l" t="t" r="r" b="b"/>
              <a:pathLst>
                <a:path w="2428874" h="4710112">
                  <a:moveTo>
                    <a:pt x="0" y="0"/>
                  </a:moveTo>
                  <a:lnTo>
                    <a:pt x="2428874" y="0"/>
                  </a:lnTo>
                  <a:lnTo>
                    <a:pt x="2428874" y="4710112"/>
                  </a:lnTo>
                  <a:lnTo>
                    <a:pt x="0" y="4710112"/>
                  </a:lnTo>
                  <a:lnTo>
                    <a:pt x="0" y="0"/>
                  </a:lnTo>
                  <a:close/>
                </a:path>
              </a:pathLst>
            </a:custGeom>
            <a:ln w="12699">
              <a:solidFill>
                <a:srgbClr val="31538F"/>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7" name="object 7"/>
            <p:cNvSpPr/>
            <p:nvPr/>
          </p:nvSpPr>
          <p:spPr>
            <a:xfrm>
              <a:off x="6056425" y="1400212"/>
              <a:ext cx="2428875" cy="4710112"/>
            </a:xfrm>
            <a:custGeom>
              <a:avLst/>
              <a:gdLst/>
              <a:ahLst/>
              <a:cxnLst/>
              <a:rect l="l" t="t" r="r" b="b"/>
              <a:pathLst>
                <a:path w="2428875" h="4710112">
                  <a:moveTo>
                    <a:pt x="0" y="0"/>
                  </a:moveTo>
                  <a:lnTo>
                    <a:pt x="2428875" y="0"/>
                  </a:lnTo>
                  <a:lnTo>
                    <a:pt x="2428875" y="4710112"/>
                  </a:lnTo>
                  <a:lnTo>
                    <a:pt x="0" y="4710112"/>
                  </a:lnTo>
                  <a:lnTo>
                    <a:pt x="0" y="0"/>
                  </a:lnTo>
                  <a:close/>
                </a:path>
              </a:pathLst>
            </a:custGeom>
            <a:solidFill>
              <a:srgbClr val="0C3959"/>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8" name="object 8"/>
            <p:cNvSpPr/>
            <p:nvPr/>
          </p:nvSpPr>
          <p:spPr>
            <a:xfrm>
              <a:off x="6056425" y="1400212"/>
              <a:ext cx="2428875" cy="4710112"/>
            </a:xfrm>
            <a:custGeom>
              <a:avLst/>
              <a:gdLst/>
              <a:ahLst/>
              <a:cxnLst/>
              <a:rect l="l" t="t" r="r" b="b"/>
              <a:pathLst>
                <a:path w="2428875" h="4710112">
                  <a:moveTo>
                    <a:pt x="0" y="0"/>
                  </a:moveTo>
                  <a:lnTo>
                    <a:pt x="2428875" y="0"/>
                  </a:lnTo>
                  <a:lnTo>
                    <a:pt x="2428875" y="4710112"/>
                  </a:lnTo>
                  <a:lnTo>
                    <a:pt x="0" y="4710112"/>
                  </a:lnTo>
                  <a:lnTo>
                    <a:pt x="0" y="0"/>
                  </a:lnTo>
                  <a:close/>
                </a:path>
              </a:pathLst>
            </a:custGeom>
            <a:ln w="12699">
              <a:solidFill>
                <a:srgbClr val="31538F"/>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p:nvPr/>
          </p:nvSpPr>
          <p:spPr>
            <a:xfrm>
              <a:off x="8632938" y="1400212"/>
              <a:ext cx="2428874" cy="4710112"/>
            </a:xfrm>
            <a:custGeom>
              <a:avLst/>
              <a:gdLst/>
              <a:ahLst/>
              <a:cxnLst/>
              <a:rect l="l" t="t" r="r" b="b"/>
              <a:pathLst>
                <a:path w="2428874" h="4710112">
                  <a:moveTo>
                    <a:pt x="0" y="0"/>
                  </a:moveTo>
                  <a:lnTo>
                    <a:pt x="2428874" y="0"/>
                  </a:lnTo>
                  <a:lnTo>
                    <a:pt x="2428874" y="4710112"/>
                  </a:lnTo>
                  <a:lnTo>
                    <a:pt x="0" y="4710112"/>
                  </a:lnTo>
                  <a:lnTo>
                    <a:pt x="0" y="0"/>
                  </a:lnTo>
                  <a:close/>
                </a:path>
              </a:pathLst>
            </a:custGeom>
            <a:solidFill>
              <a:srgbClr val="0C3959"/>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0" name="object 10"/>
            <p:cNvSpPr/>
            <p:nvPr/>
          </p:nvSpPr>
          <p:spPr>
            <a:xfrm>
              <a:off x="8632938" y="1400212"/>
              <a:ext cx="2428874" cy="4710112"/>
            </a:xfrm>
            <a:custGeom>
              <a:avLst/>
              <a:gdLst/>
              <a:ahLst/>
              <a:cxnLst/>
              <a:rect l="l" t="t" r="r" b="b"/>
              <a:pathLst>
                <a:path w="2428874" h="4710112">
                  <a:moveTo>
                    <a:pt x="0" y="0"/>
                  </a:moveTo>
                  <a:lnTo>
                    <a:pt x="2428874" y="0"/>
                  </a:lnTo>
                  <a:lnTo>
                    <a:pt x="2428874" y="4710112"/>
                  </a:lnTo>
                  <a:lnTo>
                    <a:pt x="0" y="4710112"/>
                  </a:lnTo>
                  <a:lnTo>
                    <a:pt x="0" y="0"/>
                  </a:lnTo>
                  <a:close/>
                </a:path>
              </a:pathLst>
            </a:custGeom>
            <a:ln w="12699">
              <a:solidFill>
                <a:srgbClr val="31538F"/>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1" name="object 11"/>
            <p:cNvSpPr txBox="1"/>
            <p:nvPr/>
          </p:nvSpPr>
          <p:spPr>
            <a:xfrm>
              <a:off x="1265152" y="1426120"/>
              <a:ext cx="9218295" cy="381000"/>
            </a:xfrm>
            <a:prstGeom prst="rect">
              <a:avLst/>
            </a:prstGeom>
          </p:spPr>
          <p:txBody>
            <a:bodyPr vert="horz" wrap="square" lIns="0" tIns="0" rIns="0" bIns="0" rtlCol="0">
              <a:noAutofit/>
            </a:bodyPr>
            <a:lstStyle/>
            <a:p>
              <a:pPr marL="12700" marR="0" lvl="0" indent="0" algn="l" defTabSz="914400" rtl="0" eaLnBrk="1" fontAlgn="auto" latinLnBrk="0" hangingPunct="1">
                <a:lnSpc>
                  <a:spcPct val="100000"/>
                </a:lnSpc>
                <a:spcBef>
                  <a:spcPts val="0"/>
                </a:spcBef>
                <a:spcAft>
                  <a:spcPts val="0"/>
                </a:spcAft>
                <a:buClrTx/>
                <a:buSzTx/>
                <a:buFontTx/>
                <a:buNone/>
                <a:tabLst>
                  <a:tab pos="2630170" algn="l"/>
                  <a:tab pos="5080000" algn="l"/>
                  <a:tab pos="7956550" algn="l"/>
                </a:tabLst>
                <a:defRPr/>
              </a:pPr>
              <a:r>
                <a:rPr kumimoji="0" sz="1600" b="0" i="0" u="none" strike="noStrike" kern="1200" cap="none" spc="-10" normalizeH="0" baseline="0" noProof="0" dirty="0" smtClean="0">
                  <a:ln>
                    <a:noFill/>
                  </a:ln>
                  <a:solidFill>
                    <a:srgbClr val="FFFFFF"/>
                  </a:solidFill>
                  <a:effectLst/>
                  <a:uLnTx/>
                  <a:uFillTx/>
                  <a:latin typeface="Calibri"/>
                  <a:ea typeface="+mn-ea"/>
                  <a:cs typeface="Calibri"/>
                </a:rPr>
                <a:t>Identifiers</a:t>
              </a:r>
              <a:r>
                <a:rPr kumimoji="0" lang="en-US" sz="1600" b="0" i="0" u="none" strike="noStrike" kern="1200" cap="none" spc="-10" normalizeH="0" baseline="0" noProof="0" dirty="0" smtClean="0">
                  <a:ln>
                    <a:noFill/>
                  </a:ln>
                  <a:solidFill>
                    <a:srgbClr val="FFFFFF"/>
                  </a:solidFill>
                  <a:effectLst/>
                  <a:uLnTx/>
                  <a:uFillTx/>
                  <a:latin typeface="Calibri"/>
                  <a:ea typeface="+mn-ea"/>
                  <a:cs typeface="Calibri"/>
                </a:rPr>
                <a:t>                     </a:t>
              </a:r>
              <a:r>
                <a:rPr kumimoji="0" sz="1600" b="0" i="0" u="none" strike="noStrike" kern="1200" cap="none" spc="-15" normalizeH="0" baseline="0" noProof="0" dirty="0" smtClean="0">
                  <a:ln>
                    <a:noFill/>
                  </a:ln>
                  <a:solidFill>
                    <a:srgbClr val="FFFFFF"/>
                  </a:solidFill>
                  <a:effectLst/>
                  <a:uLnTx/>
                  <a:uFillTx/>
                  <a:latin typeface="Calibri"/>
                  <a:ea typeface="+mn-ea"/>
                  <a:cs typeface="Calibri"/>
                </a:rPr>
                <a:t>ID proofing</a:t>
              </a:r>
              <a:r>
                <a:rPr lang="en-US" sz="1600" spc="-15" dirty="0">
                  <a:solidFill>
                    <a:srgbClr val="FFFFFF"/>
                  </a:solidFill>
                  <a:latin typeface="Calibri"/>
                  <a:cs typeface="Calibri"/>
                </a:rPr>
                <a:t> </a:t>
              </a:r>
              <a:r>
                <a:rPr lang="en-US" sz="1600" spc="-15" dirty="0" smtClean="0">
                  <a:solidFill>
                    <a:srgbClr val="FFFFFF"/>
                  </a:solidFill>
                  <a:latin typeface="Calibri"/>
                  <a:cs typeface="Calibri"/>
                </a:rPr>
                <a:t>                  </a:t>
              </a:r>
              <a:r>
                <a:rPr kumimoji="0" sz="1600" b="0" i="0" u="none" strike="noStrike" kern="1200" cap="none" spc="-15" normalizeH="0" baseline="0" noProof="0" dirty="0" smtClean="0">
                  <a:ln>
                    <a:noFill/>
                  </a:ln>
                  <a:solidFill>
                    <a:srgbClr val="FFFFFF"/>
                  </a:solidFill>
                  <a:effectLst/>
                  <a:uLnTx/>
                  <a:uFillTx/>
                  <a:latin typeface="Calibri"/>
                  <a:ea typeface="+mn-ea"/>
                  <a:cs typeface="Calibri"/>
                </a:rPr>
                <a:t>Authentication	</a:t>
              </a:r>
              <a:r>
                <a:rPr kumimoji="0" lang="en-US" sz="1600" b="0" i="0" u="none" strike="noStrike" kern="1200" cap="none" spc="-15" normalizeH="0" baseline="0" noProof="0" dirty="0" smtClean="0">
                  <a:ln>
                    <a:noFill/>
                  </a:ln>
                  <a:solidFill>
                    <a:srgbClr val="FFFFFF"/>
                  </a:solidFill>
                  <a:effectLst/>
                  <a:uLnTx/>
                  <a:uFillTx/>
                  <a:latin typeface="Calibri"/>
                  <a:ea typeface="+mn-ea"/>
                  <a:cs typeface="Calibri"/>
                </a:rPr>
                <a:t>         </a:t>
              </a:r>
              <a:r>
                <a:rPr kumimoji="0" sz="1600" b="0" i="0" u="none" strike="noStrike" kern="1200" cap="none" spc="-10" normalizeH="0" baseline="0" noProof="0" dirty="0" smtClean="0">
                  <a:ln>
                    <a:noFill/>
                  </a:ln>
                  <a:solidFill>
                    <a:srgbClr val="FFFFFF"/>
                  </a:solidFill>
                  <a:effectLst/>
                  <a:uLnTx/>
                  <a:uFillTx/>
                  <a:latin typeface="Calibri"/>
                  <a:ea typeface="+mn-ea"/>
                  <a:cs typeface="Calibri"/>
                </a:rPr>
                <a:t>Attributes</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2" name="object 12"/>
            <p:cNvSpPr/>
            <p:nvPr/>
          </p:nvSpPr>
          <p:spPr>
            <a:xfrm>
              <a:off x="908163" y="2224122"/>
              <a:ext cx="2000249" cy="1057275"/>
            </a:xfrm>
            <a:custGeom>
              <a:avLst/>
              <a:gdLst/>
              <a:ahLst/>
              <a:cxnLst/>
              <a:rect l="l" t="t" r="r" b="b"/>
              <a:pathLst>
                <a:path w="2000249" h="1057275">
                  <a:moveTo>
                    <a:pt x="0" y="0"/>
                  </a:moveTo>
                  <a:lnTo>
                    <a:pt x="2000249" y="0"/>
                  </a:lnTo>
                  <a:lnTo>
                    <a:pt x="2000249" y="1057275"/>
                  </a:lnTo>
                  <a:lnTo>
                    <a:pt x="0" y="1057275"/>
                  </a:lnTo>
                  <a:lnTo>
                    <a:pt x="0" y="0"/>
                  </a:lnTo>
                  <a:close/>
                </a:path>
              </a:pathLst>
            </a:custGeom>
            <a:solidFill>
              <a:srgbClr val="ED7D31"/>
            </a:solidFill>
            <a:ln>
              <a:solidFill>
                <a:srgbClr val="0C3959"/>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3" name="object 13"/>
            <p:cNvSpPr/>
            <p:nvPr/>
          </p:nvSpPr>
          <p:spPr>
            <a:xfrm>
              <a:off x="908163" y="2224122"/>
              <a:ext cx="2000249" cy="1057275"/>
            </a:xfrm>
            <a:custGeom>
              <a:avLst/>
              <a:gdLst/>
              <a:ahLst/>
              <a:cxnLst/>
              <a:rect l="l" t="t" r="r" b="b"/>
              <a:pathLst>
                <a:path w="2000249" h="1057275">
                  <a:moveTo>
                    <a:pt x="0" y="0"/>
                  </a:moveTo>
                  <a:lnTo>
                    <a:pt x="2000249" y="0"/>
                  </a:lnTo>
                  <a:lnTo>
                    <a:pt x="2000249" y="1057275"/>
                  </a:lnTo>
                  <a:lnTo>
                    <a:pt x="0" y="1057275"/>
                  </a:lnTo>
                  <a:lnTo>
                    <a:pt x="0" y="0"/>
                  </a:lnTo>
                  <a:close/>
                </a:path>
              </a:pathLst>
            </a:custGeom>
            <a:ln w="12699">
              <a:solidFill>
                <a:srgbClr val="F57A1E"/>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4" name="object 14"/>
            <p:cNvSpPr txBox="1"/>
            <p:nvPr/>
          </p:nvSpPr>
          <p:spPr>
            <a:xfrm>
              <a:off x="1292108" y="2327357"/>
              <a:ext cx="1231900" cy="853440"/>
            </a:xfrm>
            <a:prstGeom prst="rect">
              <a:avLst/>
            </a:prstGeom>
          </p:spPr>
          <p:txBody>
            <a:bodyPr vert="horz" wrap="square" lIns="0" tIns="0" rIns="0" bIns="0" rtlCol="0">
              <a:noAutofit/>
            </a:bodyPr>
            <a:lstStyle/>
            <a:p>
              <a:pPr marL="12700" marR="12700" lvl="0" indent="-635" algn="ctr" defTabSz="914400" rtl="0" eaLnBrk="1" fontAlgn="auto" latinLnBrk="0" hangingPunct="1">
                <a:lnSpc>
                  <a:spcPct val="100699"/>
                </a:lnSpc>
                <a:spcBef>
                  <a:spcPts val="0"/>
                </a:spcBef>
                <a:spcAft>
                  <a:spcPts val="0"/>
                </a:spcAft>
                <a:buClrTx/>
                <a:buSzTx/>
                <a:buFontTx/>
                <a:buNone/>
                <a:tabLst/>
                <a:defRPr/>
              </a:pPr>
              <a:r>
                <a:rPr kumimoji="0" sz="1200" b="0" i="0" u="none" strike="noStrike" kern="1200" cap="none" spc="-10" normalizeH="0" baseline="0" noProof="0" dirty="0" smtClean="0">
                  <a:ln>
                    <a:noFill/>
                  </a:ln>
                  <a:solidFill>
                    <a:prstClr val="black"/>
                  </a:solidFill>
                  <a:effectLst/>
                  <a:uLnTx/>
                  <a:uFillTx/>
                  <a:latin typeface="Calibri"/>
                  <a:ea typeface="+mn-ea"/>
                  <a:cs typeface="Calibri"/>
                </a:rPr>
                <a:t>ID is unique, personal and traceable</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15" name="object 15"/>
            <p:cNvSpPr/>
            <p:nvPr/>
          </p:nvSpPr>
          <p:spPr>
            <a:xfrm>
              <a:off x="908163" y="3467135"/>
              <a:ext cx="2000249" cy="1057274"/>
            </a:xfrm>
            <a:custGeom>
              <a:avLst/>
              <a:gdLst/>
              <a:ahLst/>
              <a:cxnLst/>
              <a:rect l="l" t="t" r="r" b="b"/>
              <a:pathLst>
                <a:path w="2000249" h="1057274">
                  <a:moveTo>
                    <a:pt x="0" y="0"/>
                  </a:moveTo>
                  <a:lnTo>
                    <a:pt x="2000249" y="0"/>
                  </a:lnTo>
                  <a:lnTo>
                    <a:pt x="2000249" y="1057274"/>
                  </a:lnTo>
                  <a:lnTo>
                    <a:pt x="0" y="1057274"/>
                  </a:lnTo>
                  <a:lnTo>
                    <a:pt x="0" y="0"/>
                  </a:lnTo>
                  <a:close/>
                </a:path>
              </a:pathLst>
            </a:custGeom>
            <a:solidFill>
              <a:schemeClr val="bg1">
                <a:lumMod val="50000"/>
              </a:schemeClr>
            </a:solidFill>
            <a:ln>
              <a:solidFill>
                <a:srgbClr val="F57A1E"/>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6" name="object 16"/>
            <p:cNvSpPr/>
            <p:nvPr/>
          </p:nvSpPr>
          <p:spPr>
            <a:xfrm>
              <a:off x="908163" y="3467135"/>
              <a:ext cx="2000249" cy="1057274"/>
            </a:xfrm>
            <a:custGeom>
              <a:avLst/>
              <a:gdLst/>
              <a:ahLst/>
              <a:cxnLst/>
              <a:rect l="l" t="t" r="r" b="b"/>
              <a:pathLst>
                <a:path w="2000249" h="1057274">
                  <a:moveTo>
                    <a:pt x="0" y="0"/>
                  </a:moveTo>
                  <a:lnTo>
                    <a:pt x="2000249" y="0"/>
                  </a:lnTo>
                  <a:lnTo>
                    <a:pt x="2000249" y="1057274"/>
                  </a:lnTo>
                  <a:lnTo>
                    <a:pt x="0" y="1057274"/>
                  </a:lnTo>
                  <a:lnTo>
                    <a:pt x="0" y="0"/>
                  </a:lnTo>
                  <a:close/>
                </a:path>
              </a:pathLst>
            </a:custGeom>
            <a:ln w="12699">
              <a:solidFill>
                <a:srgbClr val="F57A1E"/>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7" name="object 17"/>
            <p:cNvSpPr txBox="1"/>
            <p:nvPr/>
          </p:nvSpPr>
          <p:spPr>
            <a:xfrm>
              <a:off x="1172395" y="3570371"/>
              <a:ext cx="1470660" cy="853440"/>
            </a:xfrm>
            <a:prstGeom prst="rect">
              <a:avLst/>
            </a:prstGeom>
          </p:spPr>
          <p:txBody>
            <a:bodyPr vert="horz" wrap="square" lIns="0" tIns="0" rIns="0" bIns="0" rtlCol="0">
              <a:noAutofit/>
            </a:bodyPr>
            <a:lstStyle/>
            <a:p>
              <a:pPr marL="12700" marR="12700" lvl="0" indent="0" algn="ctr" defTabSz="914400" rtl="0" eaLnBrk="1" fontAlgn="auto" latinLnBrk="0" hangingPunct="1">
                <a:lnSpc>
                  <a:spcPct val="100699"/>
                </a:lnSpc>
                <a:spcBef>
                  <a:spcPts val="0"/>
                </a:spcBef>
                <a:spcAft>
                  <a:spcPts val="0"/>
                </a:spcAft>
                <a:buClrTx/>
                <a:buSzTx/>
                <a:buFontTx/>
                <a:buNone/>
                <a:tabLst/>
                <a:defRPr/>
              </a:pPr>
              <a:r>
                <a:rPr kumimoji="0" sz="1200" b="0" i="0" u="none" strike="noStrike" kern="1200" cap="none" spc="-10" normalizeH="0" baseline="0" noProof="0" dirty="0" smtClean="0">
                  <a:ln>
                    <a:noFill/>
                  </a:ln>
                  <a:solidFill>
                    <a:prstClr val="black"/>
                  </a:solidFill>
                  <a:effectLst/>
                  <a:uLnTx/>
                  <a:uFillTx/>
                  <a:latin typeface="Calibri"/>
                  <a:ea typeface="+mn-ea"/>
                  <a:cs typeface="Calibri"/>
                </a:rPr>
                <a:t>ePPN is unique, personal and traceable</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8" name="object 18"/>
            <p:cNvSpPr/>
            <p:nvPr/>
          </p:nvSpPr>
          <p:spPr>
            <a:xfrm>
              <a:off x="3589450" y="2224122"/>
              <a:ext cx="2000249" cy="1057275"/>
            </a:xfrm>
            <a:custGeom>
              <a:avLst/>
              <a:gdLst/>
              <a:ahLst/>
              <a:cxnLst/>
              <a:rect l="l" t="t" r="r" b="b"/>
              <a:pathLst>
                <a:path w="2000249" h="1057275">
                  <a:moveTo>
                    <a:pt x="0" y="0"/>
                  </a:moveTo>
                  <a:lnTo>
                    <a:pt x="2000249" y="0"/>
                  </a:lnTo>
                  <a:lnTo>
                    <a:pt x="2000249" y="1057275"/>
                  </a:lnTo>
                  <a:lnTo>
                    <a:pt x="0" y="1057275"/>
                  </a:lnTo>
                  <a:lnTo>
                    <a:pt x="0" y="0"/>
                  </a:lnTo>
                  <a:close/>
                </a:path>
              </a:pathLst>
            </a:custGeom>
            <a:solidFill>
              <a:schemeClr val="bg1">
                <a:lumMod val="50000"/>
              </a:schemeClr>
            </a:solidFill>
            <a:ln>
              <a:solidFill>
                <a:srgbClr val="ED7D31"/>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9" name="object 19"/>
            <p:cNvSpPr/>
            <p:nvPr/>
          </p:nvSpPr>
          <p:spPr>
            <a:xfrm>
              <a:off x="3589450" y="2224122"/>
              <a:ext cx="2000249" cy="1057275"/>
            </a:xfrm>
            <a:custGeom>
              <a:avLst/>
              <a:gdLst/>
              <a:ahLst/>
              <a:cxnLst/>
              <a:rect l="l" t="t" r="r" b="b"/>
              <a:pathLst>
                <a:path w="2000249" h="1057275">
                  <a:moveTo>
                    <a:pt x="0" y="0"/>
                  </a:moveTo>
                  <a:lnTo>
                    <a:pt x="2000249" y="0"/>
                  </a:lnTo>
                  <a:lnTo>
                    <a:pt x="2000249" y="1057275"/>
                  </a:lnTo>
                  <a:lnTo>
                    <a:pt x="0" y="1057275"/>
                  </a:lnTo>
                  <a:lnTo>
                    <a:pt x="0" y="0"/>
                  </a:lnTo>
                  <a:close/>
                </a:path>
              </a:pathLst>
            </a:custGeom>
            <a:ln w="12699">
              <a:solidFill>
                <a:srgbClr val="F57A1E"/>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0" name="object 20"/>
            <p:cNvSpPr txBox="1"/>
            <p:nvPr/>
          </p:nvSpPr>
          <p:spPr>
            <a:xfrm>
              <a:off x="3783305" y="2327357"/>
              <a:ext cx="1610995" cy="853440"/>
            </a:xfrm>
            <a:prstGeom prst="rect">
              <a:avLst/>
            </a:prstGeom>
          </p:spPr>
          <p:txBody>
            <a:bodyPr vert="horz" wrap="square" lIns="0" tIns="0" rIns="0" bIns="0" rtlCol="0">
              <a:noAutofit/>
            </a:bodyPr>
            <a:lstStyle/>
            <a:p>
              <a:pPr marL="12700" marR="12700" lvl="0" indent="635" algn="ctr" defTabSz="914400" rtl="0" eaLnBrk="1" fontAlgn="auto" latinLnBrk="0" hangingPunct="1">
                <a:lnSpc>
                  <a:spcPct val="100699"/>
                </a:lnSpc>
                <a:spcBef>
                  <a:spcPts val="0"/>
                </a:spcBef>
                <a:spcAft>
                  <a:spcPts val="0"/>
                </a:spcAft>
                <a:buClrTx/>
                <a:buSzTx/>
                <a:buFontTx/>
                <a:buNone/>
                <a:tabLst/>
                <a:defRPr/>
              </a:pPr>
              <a:r>
                <a:rPr kumimoji="0" sz="1200" b="0" i="0" u="none" strike="noStrike" kern="1200" cap="none" spc="-10" normalizeH="0" baseline="0" noProof="0" dirty="0" smtClean="0">
                  <a:ln>
                    <a:noFill/>
                  </a:ln>
                  <a:solidFill>
                    <a:prstClr val="black"/>
                  </a:solidFill>
                  <a:effectLst/>
                  <a:uLnTx/>
                  <a:uFillTx/>
                  <a:latin typeface="Calibri"/>
                  <a:ea typeface="+mn-ea"/>
                  <a:cs typeface="Calibri"/>
                </a:rPr>
                <a:t>Good enough for institution’s local systems</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1" name="object 21"/>
            <p:cNvSpPr/>
            <p:nvPr/>
          </p:nvSpPr>
          <p:spPr>
            <a:xfrm>
              <a:off x="3589450" y="3467133"/>
              <a:ext cx="2000249" cy="1057274"/>
            </a:xfrm>
            <a:custGeom>
              <a:avLst/>
              <a:gdLst/>
              <a:ahLst/>
              <a:cxnLst/>
              <a:rect l="l" t="t" r="r" b="b"/>
              <a:pathLst>
                <a:path w="2000249" h="1057274">
                  <a:moveTo>
                    <a:pt x="0" y="0"/>
                  </a:moveTo>
                  <a:lnTo>
                    <a:pt x="2000249" y="0"/>
                  </a:lnTo>
                  <a:lnTo>
                    <a:pt x="2000249" y="1057274"/>
                  </a:lnTo>
                  <a:lnTo>
                    <a:pt x="0" y="1057274"/>
                  </a:lnTo>
                  <a:lnTo>
                    <a:pt x="0" y="0"/>
                  </a:lnTo>
                  <a:close/>
                </a:path>
              </a:pathLst>
            </a:custGeom>
            <a:solidFill>
              <a:schemeClr val="bg1">
                <a:lumMod val="50000"/>
              </a:schemeClr>
            </a:solidFill>
            <a:ln>
              <a:solidFill>
                <a:srgbClr val="ED7D31"/>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2" name="object 22"/>
            <p:cNvSpPr/>
            <p:nvPr/>
          </p:nvSpPr>
          <p:spPr>
            <a:xfrm>
              <a:off x="3589450" y="3467133"/>
              <a:ext cx="2000249" cy="1057274"/>
            </a:xfrm>
            <a:custGeom>
              <a:avLst/>
              <a:gdLst/>
              <a:ahLst/>
              <a:cxnLst/>
              <a:rect l="l" t="t" r="r" b="b"/>
              <a:pathLst>
                <a:path w="2000249" h="1057274">
                  <a:moveTo>
                    <a:pt x="0" y="0"/>
                  </a:moveTo>
                  <a:lnTo>
                    <a:pt x="2000249" y="0"/>
                  </a:lnTo>
                  <a:lnTo>
                    <a:pt x="2000249" y="1057274"/>
                  </a:lnTo>
                  <a:lnTo>
                    <a:pt x="0" y="1057274"/>
                  </a:lnTo>
                  <a:lnTo>
                    <a:pt x="0" y="0"/>
                  </a:lnTo>
                  <a:close/>
                </a:path>
              </a:pathLst>
            </a:custGeom>
            <a:ln w="12699">
              <a:solidFill>
                <a:srgbClr val="F57A1E"/>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3" name="object 23"/>
            <p:cNvSpPr txBox="1"/>
            <p:nvPr/>
          </p:nvSpPr>
          <p:spPr>
            <a:xfrm>
              <a:off x="3679386" y="3572290"/>
              <a:ext cx="1818639" cy="850900"/>
            </a:xfrm>
            <a:prstGeom prst="rect">
              <a:avLst/>
            </a:prstGeom>
          </p:spPr>
          <p:txBody>
            <a:bodyPr vert="horz" wrap="square" lIns="0" tIns="0" rIns="0" bIns="0" rtlCol="0">
              <a:noAutofit/>
            </a:bodyPr>
            <a:lstStyle/>
            <a:p>
              <a:pPr marL="1270" marR="0" lvl="0" indent="0" algn="ct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smtClean="0">
                  <a:ln>
                    <a:noFill/>
                  </a:ln>
                  <a:solidFill>
                    <a:prstClr val="black"/>
                  </a:solidFill>
                  <a:effectLst/>
                  <a:uLnTx/>
                  <a:uFillTx/>
                  <a:latin typeface="Calibri"/>
                  <a:ea typeface="+mn-ea"/>
                  <a:cs typeface="Calibri"/>
                </a:rPr>
                <a:t>Assumed</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12700" marR="12700" lvl="0" indent="635" algn="ctr" defTabSz="914400" rtl="0" eaLnBrk="1" fontAlgn="auto" latinLnBrk="0" hangingPunct="1">
                <a:lnSpc>
                  <a:spcPct val="100699"/>
                </a:lnSpc>
                <a:spcBef>
                  <a:spcPts val="0"/>
                </a:spcBef>
                <a:spcAft>
                  <a:spcPts val="0"/>
                </a:spcAft>
                <a:buClrTx/>
                <a:buSzTx/>
                <a:buFontTx/>
                <a:buNone/>
                <a:tabLst/>
                <a:defRPr/>
              </a:pPr>
              <a:r>
                <a:rPr kumimoji="0" sz="1200" b="0" i="0" u="none" strike="noStrike" kern="1200" cap="none" spc="-10" normalizeH="0" baseline="0" noProof="0" dirty="0" smtClean="0">
                  <a:ln>
                    <a:noFill/>
                  </a:ln>
                  <a:solidFill>
                    <a:prstClr val="black"/>
                  </a:solidFill>
                  <a:effectLst/>
                  <a:uLnTx/>
                  <a:uFillTx/>
                  <a:latin typeface="Calibri"/>
                  <a:ea typeface="+mn-ea"/>
                  <a:cs typeface="Calibri"/>
                </a:rPr>
                <a:t>(e.g. postal credential delivery)</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4" name="object 24"/>
            <p:cNvSpPr/>
            <p:nvPr/>
          </p:nvSpPr>
          <p:spPr>
            <a:xfrm>
              <a:off x="3589450" y="4674428"/>
              <a:ext cx="2000249" cy="1057274"/>
            </a:xfrm>
            <a:custGeom>
              <a:avLst/>
              <a:gdLst/>
              <a:ahLst/>
              <a:cxnLst/>
              <a:rect l="l" t="t" r="r" b="b"/>
              <a:pathLst>
                <a:path w="2000249" h="1057274">
                  <a:moveTo>
                    <a:pt x="0" y="0"/>
                  </a:moveTo>
                  <a:lnTo>
                    <a:pt x="2000249" y="0"/>
                  </a:lnTo>
                  <a:lnTo>
                    <a:pt x="2000249" y="1057274"/>
                  </a:lnTo>
                  <a:lnTo>
                    <a:pt x="0" y="1057274"/>
                  </a:lnTo>
                  <a:lnTo>
                    <a:pt x="0" y="0"/>
                  </a:lnTo>
                  <a:close/>
                </a:path>
              </a:pathLst>
            </a:custGeom>
            <a:solidFill>
              <a:srgbClr val="ED7D31"/>
            </a:solidFill>
            <a:ln>
              <a:solidFill>
                <a:srgbClr val="0C3959"/>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5" name="object 25"/>
            <p:cNvSpPr/>
            <p:nvPr/>
          </p:nvSpPr>
          <p:spPr>
            <a:xfrm>
              <a:off x="3589450" y="4674428"/>
              <a:ext cx="2000249" cy="1057274"/>
            </a:xfrm>
            <a:custGeom>
              <a:avLst/>
              <a:gdLst/>
              <a:ahLst/>
              <a:cxnLst/>
              <a:rect l="l" t="t" r="r" b="b"/>
              <a:pathLst>
                <a:path w="2000249" h="1057274">
                  <a:moveTo>
                    <a:pt x="0" y="0"/>
                  </a:moveTo>
                  <a:lnTo>
                    <a:pt x="2000249" y="0"/>
                  </a:lnTo>
                  <a:lnTo>
                    <a:pt x="2000249" y="1057274"/>
                  </a:lnTo>
                  <a:lnTo>
                    <a:pt x="0" y="1057274"/>
                  </a:lnTo>
                  <a:lnTo>
                    <a:pt x="0" y="0"/>
                  </a:lnTo>
                  <a:close/>
                </a:path>
              </a:pathLst>
            </a:custGeom>
            <a:ln w="12699">
              <a:solidFill>
                <a:srgbClr val="31538F"/>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6" name="object 26"/>
            <p:cNvSpPr/>
            <p:nvPr/>
          </p:nvSpPr>
          <p:spPr>
            <a:xfrm>
              <a:off x="6270737" y="2224122"/>
              <a:ext cx="2000249" cy="1057275"/>
            </a:xfrm>
            <a:custGeom>
              <a:avLst/>
              <a:gdLst/>
              <a:ahLst/>
              <a:cxnLst/>
              <a:rect l="l" t="t" r="r" b="b"/>
              <a:pathLst>
                <a:path w="2000249" h="1057275">
                  <a:moveTo>
                    <a:pt x="0" y="0"/>
                  </a:moveTo>
                  <a:lnTo>
                    <a:pt x="2000249" y="0"/>
                  </a:lnTo>
                  <a:lnTo>
                    <a:pt x="2000249" y="1057275"/>
                  </a:lnTo>
                  <a:lnTo>
                    <a:pt x="0" y="1057275"/>
                  </a:lnTo>
                  <a:lnTo>
                    <a:pt x="0" y="0"/>
                  </a:lnTo>
                  <a:close/>
                </a:path>
              </a:pathLst>
            </a:custGeom>
            <a:solidFill>
              <a:srgbClr val="FFFFFF"/>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7" name="object 27"/>
            <p:cNvSpPr/>
            <p:nvPr/>
          </p:nvSpPr>
          <p:spPr>
            <a:xfrm>
              <a:off x="6270737" y="2224122"/>
              <a:ext cx="2000249" cy="1057275"/>
            </a:xfrm>
            <a:custGeom>
              <a:avLst/>
              <a:gdLst/>
              <a:ahLst/>
              <a:cxnLst/>
              <a:rect l="l" t="t" r="r" b="b"/>
              <a:pathLst>
                <a:path w="2000249" h="1057275">
                  <a:moveTo>
                    <a:pt x="0" y="0"/>
                  </a:moveTo>
                  <a:lnTo>
                    <a:pt x="2000249" y="0"/>
                  </a:lnTo>
                  <a:lnTo>
                    <a:pt x="2000249" y="1057275"/>
                  </a:lnTo>
                  <a:lnTo>
                    <a:pt x="0" y="1057275"/>
                  </a:lnTo>
                  <a:lnTo>
                    <a:pt x="0" y="0"/>
                  </a:lnTo>
                  <a:close/>
                </a:path>
              </a:pathLst>
            </a:custGeom>
            <a:solidFill>
              <a:schemeClr val="bg1">
                <a:lumMod val="50000"/>
              </a:schemeClr>
            </a:solidFill>
            <a:ln w="12699">
              <a:solidFill>
                <a:srgbClr val="ED7D31"/>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8" name="object 28"/>
            <p:cNvSpPr txBox="1"/>
            <p:nvPr/>
          </p:nvSpPr>
          <p:spPr>
            <a:xfrm>
              <a:off x="6612490" y="2465470"/>
              <a:ext cx="1315720" cy="577215"/>
            </a:xfrm>
            <a:prstGeom prst="rect">
              <a:avLst/>
            </a:prstGeom>
          </p:spPr>
          <p:txBody>
            <a:bodyPr vert="horz" wrap="square" lIns="0" tIns="0" rIns="0" bIns="0" rtlCol="0">
              <a:noAutofit/>
            </a:bodyPr>
            <a:lstStyle/>
            <a:p>
              <a:pPr marL="167005" marR="12700" lvl="0" indent="-154940" algn="l" defTabSz="914400" rtl="0" eaLnBrk="1" fontAlgn="auto" latinLnBrk="0" hangingPunct="1">
                <a:lnSpc>
                  <a:spcPct val="100699"/>
                </a:lnSpc>
                <a:spcBef>
                  <a:spcPts val="0"/>
                </a:spcBef>
                <a:spcAft>
                  <a:spcPts val="0"/>
                </a:spcAft>
                <a:buClrTx/>
                <a:buSzTx/>
                <a:buFontTx/>
                <a:buNone/>
                <a:tabLst/>
                <a:defRPr/>
              </a:pPr>
              <a:r>
                <a:rPr kumimoji="0" sz="1200" b="0" i="0" u="none" strike="noStrike" kern="1200" cap="none" spc="-10" normalizeH="0" baseline="0" noProof="0" dirty="0" smtClean="0">
                  <a:ln>
                    <a:noFill/>
                  </a:ln>
                  <a:solidFill>
                    <a:prstClr val="black"/>
                  </a:solidFill>
                  <a:effectLst/>
                  <a:uLnTx/>
                  <a:uFillTx/>
                  <a:latin typeface="Calibri"/>
                  <a:ea typeface="+mn-ea"/>
                  <a:cs typeface="Calibri"/>
                </a:rPr>
                <a:t>Good entropy passwords</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9" name="object 29"/>
            <p:cNvSpPr/>
            <p:nvPr/>
          </p:nvSpPr>
          <p:spPr>
            <a:xfrm>
              <a:off x="6270737" y="3467135"/>
              <a:ext cx="2000249" cy="1057274"/>
            </a:xfrm>
            <a:custGeom>
              <a:avLst/>
              <a:gdLst/>
              <a:ahLst/>
              <a:cxnLst/>
              <a:rect l="l" t="t" r="r" b="b"/>
              <a:pathLst>
                <a:path w="2000249" h="1057274">
                  <a:moveTo>
                    <a:pt x="0" y="0"/>
                  </a:moveTo>
                  <a:lnTo>
                    <a:pt x="2000249" y="0"/>
                  </a:lnTo>
                  <a:lnTo>
                    <a:pt x="2000249" y="1057274"/>
                  </a:lnTo>
                  <a:lnTo>
                    <a:pt x="0" y="1057274"/>
                  </a:lnTo>
                  <a:lnTo>
                    <a:pt x="0" y="0"/>
                  </a:lnTo>
                  <a:close/>
                </a:path>
              </a:pathLst>
            </a:custGeom>
            <a:solidFill>
              <a:srgbClr val="ED7D31"/>
            </a:solidFill>
            <a:ln>
              <a:solidFill>
                <a:srgbClr val="F57A1E"/>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0" name="object 30"/>
            <p:cNvSpPr/>
            <p:nvPr/>
          </p:nvSpPr>
          <p:spPr>
            <a:xfrm>
              <a:off x="6270737" y="3467135"/>
              <a:ext cx="2000249" cy="1057274"/>
            </a:xfrm>
            <a:custGeom>
              <a:avLst/>
              <a:gdLst/>
              <a:ahLst/>
              <a:cxnLst/>
              <a:rect l="l" t="t" r="r" b="b"/>
              <a:pathLst>
                <a:path w="2000249" h="1057274">
                  <a:moveTo>
                    <a:pt x="0" y="0"/>
                  </a:moveTo>
                  <a:lnTo>
                    <a:pt x="2000249" y="0"/>
                  </a:lnTo>
                  <a:lnTo>
                    <a:pt x="2000249" y="1057274"/>
                  </a:lnTo>
                  <a:lnTo>
                    <a:pt x="0" y="1057274"/>
                  </a:lnTo>
                  <a:lnTo>
                    <a:pt x="0" y="0"/>
                  </a:lnTo>
                  <a:close/>
                </a:path>
              </a:pathLst>
            </a:custGeom>
            <a:ln w="12699">
              <a:solidFill>
                <a:srgbClr val="F57A1E"/>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1" name="object 31"/>
            <p:cNvSpPr txBox="1"/>
            <p:nvPr/>
          </p:nvSpPr>
          <p:spPr>
            <a:xfrm>
              <a:off x="6575655" y="3708483"/>
              <a:ext cx="1389380" cy="577215"/>
            </a:xfrm>
            <a:prstGeom prst="rect">
              <a:avLst/>
            </a:prstGeom>
          </p:spPr>
          <p:txBody>
            <a:bodyPr vert="horz" wrap="square" lIns="0" tIns="0" rIns="0" bIns="0" rtlCol="0">
              <a:noAutofit/>
            </a:bodyPr>
            <a:lstStyle/>
            <a:p>
              <a:pPr marL="12700" marR="12700" lvl="0" indent="122555" algn="l" defTabSz="914400" rtl="0" eaLnBrk="1" fontAlgn="auto" latinLnBrk="0" hangingPunct="1">
                <a:lnSpc>
                  <a:spcPct val="100699"/>
                </a:lnSpc>
                <a:spcBef>
                  <a:spcPts val="0"/>
                </a:spcBef>
                <a:spcAft>
                  <a:spcPts val="0"/>
                </a:spcAft>
                <a:buClrTx/>
                <a:buSzTx/>
                <a:buFontTx/>
                <a:buNone/>
                <a:tabLst/>
                <a:defRPr/>
              </a:pPr>
              <a:r>
                <a:rPr kumimoji="0" sz="1200" b="0" i="0" u="none" strike="noStrike" kern="1200" cap="none" spc="-10" normalizeH="0" baseline="0" noProof="0" dirty="0" smtClean="0">
                  <a:ln>
                    <a:noFill/>
                  </a:ln>
                  <a:solidFill>
                    <a:prstClr val="black"/>
                  </a:solidFill>
                  <a:effectLst/>
                  <a:uLnTx/>
                  <a:uFillTx/>
                  <a:latin typeface="Calibri"/>
                  <a:ea typeface="+mn-ea"/>
                  <a:cs typeface="Calibri"/>
                </a:rPr>
                <a:t>Multi-factor authentication</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2" name="object 32"/>
            <p:cNvSpPr/>
            <p:nvPr/>
          </p:nvSpPr>
          <p:spPr>
            <a:xfrm>
              <a:off x="8847249" y="2224122"/>
              <a:ext cx="2000249" cy="1057275"/>
            </a:xfrm>
            <a:custGeom>
              <a:avLst/>
              <a:gdLst/>
              <a:ahLst/>
              <a:cxnLst/>
              <a:rect l="l" t="t" r="r" b="b"/>
              <a:pathLst>
                <a:path w="2000249" h="1057275">
                  <a:moveTo>
                    <a:pt x="0" y="0"/>
                  </a:moveTo>
                  <a:lnTo>
                    <a:pt x="2000249" y="0"/>
                  </a:lnTo>
                  <a:lnTo>
                    <a:pt x="2000249" y="1057275"/>
                  </a:lnTo>
                  <a:lnTo>
                    <a:pt x="0" y="1057275"/>
                  </a:lnTo>
                  <a:lnTo>
                    <a:pt x="0" y="0"/>
                  </a:lnTo>
                  <a:close/>
                </a:path>
              </a:pathLst>
            </a:custGeom>
            <a:solidFill>
              <a:srgbClr val="ED7D31"/>
            </a:solidFill>
            <a:ln>
              <a:solidFill>
                <a:srgbClr val="0C3959"/>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3" name="object 33"/>
            <p:cNvSpPr/>
            <p:nvPr/>
          </p:nvSpPr>
          <p:spPr>
            <a:xfrm>
              <a:off x="8847249" y="2224122"/>
              <a:ext cx="2000249" cy="1057275"/>
            </a:xfrm>
            <a:custGeom>
              <a:avLst/>
              <a:gdLst/>
              <a:ahLst/>
              <a:cxnLst/>
              <a:rect l="l" t="t" r="r" b="b"/>
              <a:pathLst>
                <a:path w="2000249" h="1057275">
                  <a:moveTo>
                    <a:pt x="0" y="0"/>
                  </a:moveTo>
                  <a:lnTo>
                    <a:pt x="2000249" y="0"/>
                  </a:lnTo>
                  <a:lnTo>
                    <a:pt x="2000249" y="1057275"/>
                  </a:lnTo>
                  <a:lnTo>
                    <a:pt x="0" y="1057275"/>
                  </a:lnTo>
                  <a:lnTo>
                    <a:pt x="0" y="0"/>
                  </a:lnTo>
                  <a:close/>
                </a:path>
              </a:pathLst>
            </a:custGeom>
            <a:ln w="12699">
              <a:solidFill>
                <a:srgbClr val="F57A1E"/>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4" name="object 34"/>
            <p:cNvSpPr txBox="1"/>
            <p:nvPr/>
          </p:nvSpPr>
          <p:spPr>
            <a:xfrm>
              <a:off x="8959175" y="2327357"/>
              <a:ext cx="1774825" cy="853440"/>
            </a:xfrm>
            <a:prstGeom prst="rect">
              <a:avLst/>
            </a:prstGeom>
          </p:spPr>
          <p:txBody>
            <a:bodyPr vert="horz" wrap="square" lIns="0" tIns="0" rIns="0" bIns="0" rtlCol="0">
              <a:noAutofit/>
            </a:bodyPr>
            <a:lstStyle/>
            <a:p>
              <a:pPr marL="12700" marR="12700" lvl="0" indent="0" algn="ctr" defTabSz="914400" rtl="0" eaLnBrk="1" fontAlgn="auto" latinLnBrk="0" hangingPunct="1">
                <a:lnSpc>
                  <a:spcPct val="100699"/>
                </a:lnSpc>
                <a:spcBef>
                  <a:spcPts val="0"/>
                </a:spcBef>
                <a:spcAft>
                  <a:spcPts val="0"/>
                </a:spcAft>
                <a:buClrTx/>
                <a:buSzTx/>
                <a:buFontTx/>
                <a:buNone/>
                <a:tabLst/>
                <a:defRPr/>
              </a:pPr>
              <a:r>
                <a:rPr kumimoji="0" sz="1200" b="0" i="0" u="none" strike="noStrike" kern="1200" cap="none" spc="-10" normalizeH="0" baseline="0" noProof="0" dirty="0" smtClean="0">
                  <a:ln>
                    <a:noFill/>
                  </a:ln>
                  <a:solidFill>
                    <a:prstClr val="black"/>
                  </a:solidFill>
                  <a:effectLst/>
                  <a:uLnTx/>
                  <a:uFillTx/>
                  <a:latin typeface="Calibri"/>
                  <a:ea typeface="+mn-ea"/>
                  <a:cs typeface="Calibri"/>
                </a:rPr>
                <a:t>Accurate and fresh affiliation information</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5" name="object 35"/>
            <p:cNvSpPr/>
            <p:nvPr/>
          </p:nvSpPr>
          <p:spPr>
            <a:xfrm>
              <a:off x="8227291" y="2752872"/>
              <a:ext cx="667327" cy="1242899"/>
            </a:xfrm>
            <a:custGeom>
              <a:avLst/>
              <a:gdLst/>
              <a:ahLst/>
              <a:cxnLst/>
              <a:rect l="l" t="t" r="r" b="b"/>
              <a:pathLst>
                <a:path w="576299" h="1242899">
                  <a:moveTo>
                    <a:pt x="0" y="1242899"/>
                  </a:moveTo>
                  <a:lnTo>
                    <a:pt x="576299" y="0"/>
                  </a:lnTo>
                </a:path>
              </a:pathLst>
            </a:custGeom>
            <a:ln w="76199">
              <a:solidFill>
                <a:srgbClr val="ED7D31"/>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6" name="object 36"/>
            <p:cNvSpPr/>
            <p:nvPr/>
          </p:nvSpPr>
          <p:spPr>
            <a:xfrm>
              <a:off x="5498025" y="3995771"/>
              <a:ext cx="866908" cy="1207388"/>
            </a:xfrm>
            <a:custGeom>
              <a:avLst/>
              <a:gdLst/>
              <a:ahLst/>
              <a:cxnLst/>
              <a:rect l="l" t="t" r="r" b="b"/>
              <a:pathLst>
                <a:path w="681000" h="1207199">
                  <a:moveTo>
                    <a:pt x="0" y="1207199"/>
                  </a:moveTo>
                  <a:lnTo>
                    <a:pt x="681000" y="0"/>
                  </a:lnTo>
                </a:path>
              </a:pathLst>
            </a:custGeom>
            <a:ln w="76199">
              <a:solidFill>
                <a:srgbClr val="ED7D31"/>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7" name="object 37"/>
            <p:cNvSpPr/>
            <p:nvPr/>
          </p:nvSpPr>
          <p:spPr>
            <a:xfrm>
              <a:off x="2865761" y="2752871"/>
              <a:ext cx="769906" cy="2450287"/>
            </a:xfrm>
            <a:custGeom>
              <a:avLst/>
              <a:gdLst/>
              <a:ahLst/>
              <a:cxnLst/>
              <a:rect l="l" t="t" r="r" b="b"/>
              <a:pathLst>
                <a:path w="680999" h="2450400">
                  <a:moveTo>
                    <a:pt x="0" y="0"/>
                  </a:moveTo>
                  <a:lnTo>
                    <a:pt x="680999" y="2450400"/>
                  </a:lnTo>
                </a:path>
              </a:pathLst>
            </a:custGeom>
            <a:ln w="76199">
              <a:solidFill>
                <a:srgbClr val="ED7D31"/>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8" name="object 38"/>
            <p:cNvSpPr txBox="1"/>
            <p:nvPr/>
          </p:nvSpPr>
          <p:spPr>
            <a:xfrm>
              <a:off x="4150371" y="4917696"/>
              <a:ext cx="877569" cy="574675"/>
            </a:xfrm>
            <a:prstGeom prst="rect">
              <a:avLst/>
            </a:prstGeom>
          </p:spPr>
          <p:txBody>
            <a:bodyPr vert="horz" wrap="square" lIns="0" tIns="0" rIns="0" bIns="0" rtlCol="0">
              <a:noAutofit/>
            </a:bodyPr>
            <a:lstStyle/>
            <a:p>
              <a:pPr marL="73025"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smtClean="0">
                  <a:ln>
                    <a:noFill/>
                  </a:ln>
                  <a:solidFill>
                    <a:prstClr val="black"/>
                  </a:solidFill>
                  <a:effectLst/>
                  <a:uLnTx/>
                  <a:uFillTx/>
                  <a:latin typeface="Calibri"/>
                  <a:ea typeface="+mn-ea"/>
                  <a:cs typeface="Calibri"/>
                </a:rPr>
                <a:t>Verified</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15"/>
                </a:spcBef>
                <a:spcAft>
                  <a:spcPts val="0"/>
                </a:spcAft>
                <a:buClrTx/>
                <a:buSzTx/>
                <a:buFontTx/>
                <a:buNone/>
                <a:tabLst/>
                <a:defRPr/>
              </a:pPr>
              <a:r>
                <a:rPr kumimoji="0" sz="1200" b="0" i="0" u="none" strike="noStrike" kern="1200" cap="none" spc="-10" normalizeH="0" baseline="0" noProof="0" dirty="0" smtClean="0">
                  <a:ln>
                    <a:noFill/>
                  </a:ln>
                  <a:solidFill>
                    <a:prstClr val="black"/>
                  </a:solidFill>
                  <a:effectLst/>
                  <a:uLnTx/>
                  <a:uFillTx/>
                  <a:latin typeface="Calibri"/>
                  <a:ea typeface="+mn-ea"/>
                  <a:cs typeface="Calibri"/>
                </a:rPr>
                <a:t>(e.g. F2F)</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pic>
          <p:nvPicPr>
            <p:cNvPr id="4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33313" y="3527682"/>
              <a:ext cx="526940" cy="758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9" name="Group 48"/>
          <p:cNvGrpSpPr/>
          <p:nvPr/>
        </p:nvGrpSpPr>
        <p:grpSpPr>
          <a:xfrm>
            <a:off x="6725478" y="3709657"/>
            <a:ext cx="4996070" cy="2624882"/>
            <a:chOff x="6553200" y="3630144"/>
            <a:chExt cx="4996070" cy="2624882"/>
          </a:xfrm>
        </p:grpSpPr>
        <p:sp>
          <p:nvSpPr>
            <p:cNvPr id="44" name="Rectangle 43"/>
            <p:cNvSpPr/>
            <p:nvPr/>
          </p:nvSpPr>
          <p:spPr>
            <a:xfrm>
              <a:off x="6553200" y="3630144"/>
              <a:ext cx="4996070" cy="26248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8" name="Picture 47"/>
            <p:cNvPicPr>
              <a:picLocks noChangeAspect="1"/>
            </p:cNvPicPr>
            <p:nvPr/>
          </p:nvPicPr>
          <p:blipFill>
            <a:blip r:embed="rId4"/>
            <a:stretch>
              <a:fillRect/>
            </a:stretch>
          </p:blipFill>
          <p:spPr>
            <a:xfrm>
              <a:off x="6579704" y="3668892"/>
              <a:ext cx="3743268" cy="1865538"/>
            </a:xfrm>
            <a:prstGeom prst="rect">
              <a:avLst/>
            </a:prstGeom>
          </p:spPr>
        </p:pic>
        <p:pic>
          <p:nvPicPr>
            <p:cNvPr id="46" name="Picture 45"/>
            <p:cNvPicPr>
              <a:picLocks noChangeAspect="1"/>
            </p:cNvPicPr>
            <p:nvPr/>
          </p:nvPicPr>
          <p:blipFill>
            <a:blip r:embed="rId5"/>
            <a:stretch>
              <a:fillRect/>
            </a:stretch>
          </p:blipFill>
          <p:spPr>
            <a:xfrm>
              <a:off x="8123583" y="4599413"/>
              <a:ext cx="3293838" cy="1577180"/>
            </a:xfrm>
            <a:prstGeom prst="rect">
              <a:avLst/>
            </a:prstGeom>
          </p:spPr>
        </p:pic>
      </p:grpSp>
      <p:sp>
        <p:nvSpPr>
          <p:cNvPr id="50" name="TextBox 49"/>
          <p:cNvSpPr txBox="1"/>
          <p:nvPr/>
        </p:nvSpPr>
        <p:spPr>
          <a:xfrm>
            <a:off x="755798" y="4826743"/>
            <a:ext cx="5884111" cy="1200329"/>
          </a:xfrm>
          <a:prstGeom prst="rect">
            <a:avLst/>
          </a:prstGeom>
          <a:noFill/>
        </p:spPr>
        <p:txBody>
          <a:bodyPr wrap="none" rtlCol="0">
            <a:spAutoFit/>
          </a:bodyPr>
          <a:lstStyle/>
          <a:p>
            <a:r>
              <a:rPr lang="en-US" sz="2400" b="1" dirty="0" smtClean="0">
                <a:solidFill>
                  <a:srgbClr val="0C3959"/>
                </a:solidFill>
              </a:rPr>
              <a:t>Assurance can come from a single source …</a:t>
            </a:r>
          </a:p>
          <a:p>
            <a:r>
              <a:rPr lang="en-US" sz="2400" b="1" dirty="0" smtClean="0">
                <a:solidFill>
                  <a:srgbClr val="0C3959"/>
                </a:solidFill>
              </a:rPr>
              <a:t>… or be a </a:t>
            </a:r>
            <a:r>
              <a:rPr lang="en-US" sz="2400" b="1" dirty="0" smtClean="0">
                <a:solidFill>
                  <a:srgbClr val="0C3959"/>
                </a:solidFill>
              </a:rPr>
              <a:t>combined/collaborative </a:t>
            </a:r>
            <a:r>
              <a:rPr lang="en-US" sz="2400" b="1" dirty="0" smtClean="0">
                <a:solidFill>
                  <a:srgbClr val="0C3959"/>
                </a:solidFill>
              </a:rPr>
              <a:t>assurance </a:t>
            </a:r>
            <a:br>
              <a:rPr lang="en-US" sz="2400" b="1" dirty="0" smtClean="0">
                <a:solidFill>
                  <a:srgbClr val="0C3959"/>
                </a:solidFill>
              </a:rPr>
            </a:br>
            <a:r>
              <a:rPr lang="en-US" sz="2400" b="1" dirty="0" smtClean="0">
                <a:solidFill>
                  <a:srgbClr val="0C3959"/>
                </a:solidFill>
              </a:rPr>
              <a:t>by identifier source and vetting attributes</a:t>
            </a:r>
            <a:endParaRPr lang="en-GB" sz="2400" b="1" dirty="0">
              <a:solidFill>
                <a:srgbClr val="0C3959"/>
              </a:solidFill>
            </a:endParaRPr>
          </a:p>
        </p:txBody>
      </p:sp>
      <p:pic>
        <p:nvPicPr>
          <p:cNvPr id="51" name="Pictur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2075" y="3748405"/>
            <a:ext cx="1224285" cy="926287"/>
          </a:xfrm>
          <a:prstGeom prst="rect">
            <a:avLst/>
          </a:prstGeom>
        </p:spPr>
      </p:pic>
    </p:spTree>
    <p:extLst>
      <p:ext uri="{BB962C8B-B14F-4D97-AF65-F5344CB8AC3E}">
        <p14:creationId xmlns:p14="http://schemas.microsoft.com/office/powerpoint/2010/main" val="185233581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4501" y="1439333"/>
            <a:ext cx="11245272" cy="4737633"/>
          </a:xfrm>
        </p:spPr>
        <p:txBody>
          <a:bodyPr>
            <a:normAutofit/>
          </a:bodyPr>
          <a:lstStyle/>
          <a:p>
            <a:pPr marL="0" indent="0">
              <a:buNone/>
            </a:pPr>
            <a:r>
              <a:rPr lang="en-GB" b="1" dirty="0"/>
              <a:t>https://wiki.refeds.org/display/GROUPS/Assurance+Working+Group</a:t>
            </a:r>
            <a:endParaRPr lang="en-US" b="1" dirty="0" smtClean="0"/>
          </a:p>
          <a:p>
            <a:endParaRPr lang="en-US" dirty="0" smtClean="0"/>
          </a:p>
          <a:p>
            <a:r>
              <a:rPr lang="en-US" dirty="0" smtClean="0"/>
              <a:t>open, international </a:t>
            </a:r>
            <a:r>
              <a:rPr lang="en-US" dirty="0" smtClean="0"/>
              <a:t>forum (gave us R&amp;S spec with ‘some’ </a:t>
            </a:r>
            <a:r>
              <a:rPr lang="en-US" dirty="0" err="1" smtClean="0"/>
              <a:t>UniqueID</a:t>
            </a:r>
            <a:r>
              <a:rPr lang="en-US" dirty="0" smtClean="0"/>
              <a:t>)</a:t>
            </a:r>
            <a:endParaRPr lang="en-US" dirty="0" smtClean="0"/>
          </a:p>
          <a:p>
            <a:r>
              <a:rPr lang="en-US" dirty="0" smtClean="0"/>
              <a:t>link to identity federations – </a:t>
            </a:r>
            <a:br>
              <a:rPr lang="en-US" dirty="0" smtClean="0"/>
            </a:br>
            <a:r>
              <a:rPr lang="en-US" i="1" dirty="0" smtClean="0"/>
              <a:t>adoption needs IdP to act and federations to communicate</a:t>
            </a:r>
            <a:endParaRPr lang="en-US" dirty="0" smtClean="0"/>
          </a:p>
          <a:p>
            <a:r>
              <a:rPr lang="en-US" dirty="0" smtClean="0"/>
              <a:t>Add new eduGAIN </a:t>
            </a:r>
            <a:r>
              <a:rPr lang="en-US" i="1" dirty="0" smtClean="0"/>
              <a:t>metadata</a:t>
            </a:r>
            <a:r>
              <a:rPr lang="en-US" dirty="0"/>
              <a:t> </a:t>
            </a:r>
            <a:r>
              <a:rPr lang="en-US" dirty="0" smtClean="0"/>
              <a:t>and new</a:t>
            </a:r>
            <a:r>
              <a:rPr lang="en-US" i="1" dirty="0" smtClean="0"/>
              <a:t> attributes</a:t>
            </a:r>
            <a:r>
              <a:rPr lang="en-US" dirty="0" smtClean="0"/>
              <a:t> for IdPs</a:t>
            </a:r>
          </a:p>
          <a:p>
            <a:r>
              <a:rPr lang="en-US" dirty="0" smtClean="0"/>
              <a:t>implementation guidance in normative form helps</a:t>
            </a:r>
          </a:p>
          <a:p>
            <a:endParaRPr lang="en-US" dirty="0"/>
          </a:p>
          <a:p>
            <a:pPr marL="0" indent="0">
              <a:buNone/>
            </a:pPr>
            <a:r>
              <a:rPr lang="en-US" b="1" dirty="0" smtClean="0"/>
              <a:t>Also used to align the e-Infrastructure providers</a:t>
            </a:r>
            <a:br>
              <a:rPr lang="en-US" b="1" dirty="0" smtClean="0"/>
            </a:br>
            <a:r>
              <a:rPr lang="en-US" dirty="0" smtClean="0"/>
              <a:t>so that you can move between </a:t>
            </a:r>
            <a:r>
              <a:rPr lang="en-US" dirty="0" err="1" smtClean="0"/>
              <a:t>proxied</a:t>
            </a:r>
            <a:r>
              <a:rPr lang="en-US" dirty="0" smtClean="0"/>
              <a:t> infrastructures</a:t>
            </a:r>
          </a:p>
          <a:p>
            <a:pPr marL="0" indent="0">
              <a:buNone/>
            </a:pPr>
            <a:endParaRPr lang="en-US" b="1" dirty="0" smtClean="0"/>
          </a:p>
          <a:p>
            <a:pPr marL="0" indent="0">
              <a:buNone/>
            </a:pPr>
            <a:r>
              <a:rPr lang="en-US" b="1" dirty="0" smtClean="0"/>
              <a:t>… and now: how to apply it to attribute provenance?</a:t>
            </a:r>
            <a:endParaRPr lang="en-US" b="1" dirty="0"/>
          </a:p>
        </p:txBody>
      </p:sp>
      <p:sp>
        <p:nvSpPr>
          <p:cNvPr id="3" name="Slide Number Placeholder 2"/>
          <p:cNvSpPr>
            <a:spLocks noGrp="1"/>
          </p:cNvSpPr>
          <p:nvPr>
            <p:ph type="sldNum" sz="quarter" idx="12"/>
          </p:nvPr>
        </p:nvSpPr>
        <p:spPr/>
        <p:txBody>
          <a:bodyPr/>
          <a:lstStyle/>
          <a:p>
            <a:fld id="{6F576E6A-F32A-4612-884C-86870357C6B4}" type="slidenum">
              <a:rPr lang="en-GB" smtClean="0"/>
              <a:pPr/>
              <a:t>13</a:t>
            </a:fld>
            <a:endParaRPr lang="en-GB"/>
          </a:p>
        </p:txBody>
      </p:sp>
      <p:sp>
        <p:nvSpPr>
          <p:cNvPr id="4" name="Title 3"/>
          <p:cNvSpPr>
            <a:spLocks noGrp="1"/>
          </p:cNvSpPr>
          <p:nvPr>
            <p:ph type="title"/>
          </p:nvPr>
        </p:nvSpPr>
        <p:spPr/>
        <p:txBody>
          <a:bodyPr/>
          <a:lstStyle/>
          <a:p>
            <a:r>
              <a:rPr lang="en-US" dirty="0"/>
              <a:t>Gaining global adoption: REFEDS Assurance Framework</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4265" y="1450930"/>
            <a:ext cx="3414280" cy="3603379"/>
          </a:xfrm>
          <a:prstGeom prst="rect">
            <a:avLst/>
          </a:prstGeom>
          <a:noFill/>
          <a:ln>
            <a:noFill/>
          </a:ln>
          <a:effectLst>
            <a:glow rad="101600">
              <a:srgbClr val="0C3959">
                <a:alpha val="6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4"/>
          <p:cNvPicPr>
            <a:picLocks noChangeAspect="1"/>
          </p:cNvPicPr>
          <p:nvPr/>
        </p:nvPicPr>
        <p:blipFill>
          <a:blip r:embed="rId4"/>
          <a:stretch>
            <a:fillRect/>
          </a:stretch>
        </p:blipFill>
        <p:spPr>
          <a:xfrm>
            <a:off x="6857999" y="4491420"/>
            <a:ext cx="5035261" cy="2189472"/>
          </a:xfrm>
          <a:prstGeom prst="rect">
            <a:avLst/>
          </a:prstGeom>
          <a:effectLst>
            <a:glow rad="101600">
              <a:srgbClr val="0C3959">
                <a:alpha val="60000"/>
              </a:srgbClr>
            </a:glow>
          </a:effectLst>
        </p:spPr>
      </p:pic>
      <p:pic>
        <p:nvPicPr>
          <p:cNvPr id="7" name="Picture 6"/>
          <p:cNvPicPr>
            <a:picLocks noChangeAspect="1"/>
          </p:cNvPicPr>
          <p:nvPr/>
        </p:nvPicPr>
        <p:blipFill>
          <a:blip r:embed="rId5"/>
          <a:stretch>
            <a:fillRect/>
          </a:stretch>
        </p:blipFill>
        <p:spPr>
          <a:xfrm>
            <a:off x="4386469" y="6005944"/>
            <a:ext cx="2268041" cy="731090"/>
          </a:xfrm>
          <a:prstGeom prst="rect">
            <a:avLst/>
          </a:prstGeom>
        </p:spPr>
      </p:pic>
    </p:spTree>
    <p:extLst>
      <p:ext uri="{BB962C8B-B14F-4D97-AF65-F5344CB8AC3E}">
        <p14:creationId xmlns:p14="http://schemas.microsoft.com/office/powerpoint/2010/main" val="228629619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4502" y="1467908"/>
            <a:ext cx="11544298" cy="4737633"/>
          </a:xfrm>
        </p:spPr>
        <p:txBody>
          <a:bodyPr>
            <a:normAutofit/>
          </a:bodyPr>
          <a:lstStyle/>
          <a:p>
            <a:r>
              <a:rPr lang="en-US" sz="2400" dirty="0"/>
              <a:t>How could we determine the scale of the incident?</a:t>
            </a:r>
          </a:p>
          <a:p>
            <a:pPr lvl="1"/>
            <a:r>
              <a:rPr lang="en-US" sz="2000" dirty="0" smtClean="0"/>
              <a:t>Do </a:t>
            </a:r>
            <a:r>
              <a:rPr lang="en-US" sz="2000" dirty="0"/>
              <a:t>useful logs </a:t>
            </a:r>
            <a:r>
              <a:rPr lang="en-US" sz="2000" dirty="0" smtClean="0"/>
              <a:t>exist?</a:t>
            </a:r>
          </a:p>
          <a:p>
            <a:pPr lvl="1"/>
            <a:r>
              <a:rPr lang="en-US" sz="2000" dirty="0" smtClean="0"/>
              <a:t>Could </a:t>
            </a:r>
            <a:r>
              <a:rPr lang="en-US" sz="2000" dirty="0"/>
              <a:t>logs be shared?</a:t>
            </a:r>
          </a:p>
          <a:p>
            <a:r>
              <a:rPr lang="en-US" sz="2400" dirty="0" smtClean="0"/>
              <a:t>Who </a:t>
            </a:r>
            <a:r>
              <a:rPr lang="en-US" sz="2400" dirty="0"/>
              <a:t>should take responsibility for resolving </a:t>
            </a:r>
            <a:r>
              <a:rPr lang="en-US" sz="2400" dirty="0" smtClean="0"/>
              <a:t/>
            </a:r>
            <a:br>
              <a:rPr lang="en-US" sz="2400" dirty="0" smtClean="0"/>
            </a:br>
            <a:r>
              <a:rPr lang="en-US" sz="2400" dirty="0" smtClean="0"/>
              <a:t>the </a:t>
            </a:r>
            <a:r>
              <a:rPr lang="en-US" sz="2400" dirty="0"/>
              <a:t>incident?</a:t>
            </a:r>
          </a:p>
          <a:p>
            <a:r>
              <a:rPr lang="en-US" sz="2400" dirty="0" smtClean="0"/>
              <a:t>How </a:t>
            </a:r>
            <a:r>
              <a:rPr lang="en-US" sz="2400" dirty="0"/>
              <a:t>could we alert the </a:t>
            </a:r>
            <a:r>
              <a:rPr lang="en-US" sz="2400" dirty="0" smtClean="0"/>
              <a:t>identity </a:t>
            </a:r>
            <a:r>
              <a:rPr lang="en-US" sz="2400" dirty="0"/>
              <a:t>providers </a:t>
            </a:r>
            <a:r>
              <a:rPr lang="en-US" sz="2400" dirty="0" smtClean="0"/>
              <a:t/>
            </a:r>
            <a:br>
              <a:rPr lang="en-US" sz="2400" dirty="0" smtClean="0"/>
            </a:br>
            <a:r>
              <a:rPr lang="en-US" sz="2400" dirty="0" smtClean="0"/>
              <a:t>and </a:t>
            </a:r>
            <a:r>
              <a:rPr lang="en-US" sz="2400" dirty="0"/>
              <a:t>service </a:t>
            </a:r>
            <a:r>
              <a:rPr lang="en-US" sz="2400" dirty="0" smtClean="0"/>
              <a:t>providers involved</a:t>
            </a:r>
            <a:r>
              <a:rPr lang="en-US" sz="2400" dirty="0"/>
              <a:t>?</a:t>
            </a:r>
          </a:p>
          <a:p>
            <a:r>
              <a:rPr lang="en-US" sz="2400" dirty="0" smtClean="0"/>
              <a:t>Could </a:t>
            </a:r>
            <a:r>
              <a:rPr lang="en-US" sz="2400" dirty="0"/>
              <a:t>we ensure that </a:t>
            </a:r>
            <a:r>
              <a:rPr lang="en-US" sz="2400" dirty="0" smtClean="0"/>
              <a:t>information </a:t>
            </a:r>
            <a:r>
              <a:rPr lang="en-US" sz="2400" dirty="0"/>
              <a:t>is shared </a:t>
            </a:r>
            <a:r>
              <a:rPr lang="en-US" sz="2400" dirty="0" smtClean="0"/>
              <a:t>confidentially</a:t>
            </a:r>
            <a:r>
              <a:rPr lang="en-US" sz="2400" dirty="0"/>
              <a:t>, </a:t>
            </a:r>
            <a:r>
              <a:rPr lang="en-US" sz="2400" dirty="0" smtClean="0"/>
              <a:t>and reputations </a:t>
            </a:r>
            <a:r>
              <a:rPr lang="en-US" sz="2400" dirty="0"/>
              <a:t>protected?</a:t>
            </a:r>
          </a:p>
        </p:txBody>
      </p:sp>
      <p:sp>
        <p:nvSpPr>
          <p:cNvPr id="3" name="Slide Number Placeholder 2"/>
          <p:cNvSpPr>
            <a:spLocks noGrp="1"/>
          </p:cNvSpPr>
          <p:nvPr>
            <p:ph type="sldNum" sz="quarter" idx="12"/>
          </p:nvPr>
        </p:nvSpPr>
        <p:spPr/>
        <p:txBody>
          <a:bodyPr/>
          <a:lstStyle/>
          <a:p>
            <a:fld id="{6F576E6A-F32A-4612-884C-86870357C6B4}" type="slidenum">
              <a:rPr lang="en-GB" smtClean="0"/>
              <a:pPr/>
              <a:t>14</a:t>
            </a:fld>
            <a:endParaRPr lang="en-GB"/>
          </a:p>
        </p:txBody>
      </p:sp>
      <p:sp>
        <p:nvSpPr>
          <p:cNvPr id="4" name="Title 3"/>
          <p:cNvSpPr>
            <a:spLocks noGrp="1"/>
          </p:cNvSpPr>
          <p:nvPr>
            <p:ph type="title"/>
          </p:nvPr>
        </p:nvSpPr>
        <p:spPr/>
        <p:txBody>
          <a:bodyPr/>
          <a:lstStyle/>
          <a:p>
            <a:r>
              <a:rPr lang="en-US" dirty="0" smtClean="0"/>
              <a:t>Security Incident Response in the Federated World</a:t>
            </a:r>
            <a:endParaRPr lang="en-US" dirty="0"/>
          </a:p>
        </p:txBody>
      </p:sp>
      <p:pic>
        <p:nvPicPr>
          <p:cNvPr id="6146" name="Picture 2" descr="https://aarc-project.eu/wp-content/uploads/2016/05/federated_incid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3975" y="1473835"/>
            <a:ext cx="5419725" cy="235267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750" y="2776978"/>
            <a:ext cx="1419969" cy="1140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90880" y="4857284"/>
            <a:ext cx="10810240" cy="523220"/>
          </a:xfrm>
          <a:prstGeom prst="rect">
            <a:avLst/>
          </a:prstGeom>
        </p:spPr>
        <p:txBody>
          <a:bodyPr wrap="square">
            <a:spAutoFit/>
          </a:bodyPr>
          <a:lstStyle/>
          <a:p>
            <a:pPr algn="ctr"/>
            <a:r>
              <a:rPr lang="en-US" sz="2800" b="1" dirty="0" smtClean="0">
                <a:solidFill>
                  <a:srgbClr val="F57A1E"/>
                </a:solidFill>
              </a:rPr>
              <a:t>S</a:t>
            </a:r>
            <a:r>
              <a:rPr lang="en-US" sz="2800" b="1" dirty="0" smtClean="0">
                <a:solidFill>
                  <a:srgbClr val="0C3959"/>
                </a:solidFill>
              </a:rPr>
              <a:t>ecurity </a:t>
            </a:r>
            <a:r>
              <a:rPr lang="en-US" sz="2800" b="1" dirty="0" smtClean="0">
                <a:solidFill>
                  <a:srgbClr val="F57A1E"/>
                </a:solidFill>
              </a:rPr>
              <a:t>I</a:t>
            </a:r>
            <a:r>
              <a:rPr lang="en-US" sz="2800" b="1" dirty="0" smtClean="0">
                <a:solidFill>
                  <a:srgbClr val="0C3959"/>
                </a:solidFill>
              </a:rPr>
              <a:t>ncident </a:t>
            </a:r>
            <a:r>
              <a:rPr lang="en-US" sz="2800" b="1" dirty="0" smtClean="0">
                <a:solidFill>
                  <a:srgbClr val="F57A1E"/>
                </a:solidFill>
              </a:rPr>
              <a:t>R</a:t>
            </a:r>
            <a:r>
              <a:rPr lang="en-US" sz="2800" b="1" dirty="0" smtClean="0">
                <a:solidFill>
                  <a:srgbClr val="0C3959"/>
                </a:solidFill>
              </a:rPr>
              <a:t>esponse </a:t>
            </a:r>
            <a:r>
              <a:rPr lang="en-US" sz="2800" b="1" dirty="0" smtClean="0">
                <a:solidFill>
                  <a:srgbClr val="F57A1E"/>
                </a:solidFill>
              </a:rPr>
              <a:t>T</a:t>
            </a:r>
            <a:r>
              <a:rPr lang="en-US" sz="2800" b="1" dirty="0" smtClean="0">
                <a:solidFill>
                  <a:srgbClr val="0C3959"/>
                </a:solidFill>
              </a:rPr>
              <a:t>rust </a:t>
            </a:r>
            <a:r>
              <a:rPr lang="en-US" sz="2800" b="1" dirty="0">
                <a:solidFill>
                  <a:srgbClr val="0C3959"/>
                </a:solidFill>
              </a:rPr>
              <a:t>Framework </a:t>
            </a:r>
            <a:r>
              <a:rPr lang="en-US" sz="2800" b="1" dirty="0" smtClean="0">
                <a:solidFill>
                  <a:srgbClr val="0C3959"/>
                </a:solidFill>
              </a:rPr>
              <a:t>for </a:t>
            </a:r>
            <a:r>
              <a:rPr lang="en-US" sz="2800" b="1" dirty="0" smtClean="0">
                <a:solidFill>
                  <a:srgbClr val="F57A1E"/>
                </a:solidFill>
              </a:rPr>
              <a:t>F</a:t>
            </a:r>
            <a:r>
              <a:rPr lang="en-US" sz="2800" b="1" dirty="0" smtClean="0">
                <a:solidFill>
                  <a:srgbClr val="0C3959"/>
                </a:solidFill>
              </a:rPr>
              <a:t>ederated </a:t>
            </a:r>
            <a:r>
              <a:rPr lang="en-US" sz="2800" b="1" dirty="0" smtClean="0">
                <a:solidFill>
                  <a:srgbClr val="F57A1E"/>
                </a:solidFill>
              </a:rPr>
              <a:t>I</a:t>
            </a:r>
            <a:r>
              <a:rPr lang="en-US" sz="2800" b="1" dirty="0" smtClean="0">
                <a:solidFill>
                  <a:srgbClr val="0C3959"/>
                </a:solidFill>
              </a:rPr>
              <a:t>dentity</a:t>
            </a:r>
            <a:endParaRPr lang="en-US" sz="2800" b="1" dirty="0">
              <a:solidFill>
                <a:srgbClr val="0C3959"/>
              </a:solidFill>
            </a:endParaRPr>
          </a:p>
        </p:txBody>
      </p:sp>
      <p:sp>
        <p:nvSpPr>
          <p:cNvPr id="7" name="TextBox 6"/>
          <p:cNvSpPr txBox="1"/>
          <p:nvPr/>
        </p:nvSpPr>
        <p:spPr>
          <a:xfrm>
            <a:off x="393577" y="5821678"/>
            <a:ext cx="11798423" cy="461665"/>
          </a:xfrm>
          <a:prstGeom prst="rect">
            <a:avLst/>
          </a:prstGeom>
          <a:noFill/>
        </p:spPr>
        <p:txBody>
          <a:bodyPr wrap="none" rtlCol="0">
            <a:spAutoFit/>
          </a:bodyPr>
          <a:lstStyle/>
          <a:p>
            <a:r>
              <a:rPr lang="en-US" sz="2400" b="1" dirty="0" smtClean="0">
                <a:solidFill>
                  <a:srgbClr val="F57A1E"/>
                </a:solidFill>
              </a:rPr>
              <a:t>Sirtfi</a:t>
            </a:r>
            <a:r>
              <a:rPr lang="en-US" sz="2400" b="1" dirty="0" smtClean="0">
                <a:solidFill>
                  <a:srgbClr val="0C3959"/>
                </a:solidFill>
              </a:rPr>
              <a:t> – </a:t>
            </a:r>
            <a:r>
              <a:rPr lang="en-US" sz="2400" i="1" dirty="0" smtClean="0">
                <a:solidFill>
                  <a:srgbClr val="0C3959"/>
                </a:solidFill>
              </a:rPr>
              <a:t>based on Security for Collaborating Infrastructures (SCI) &amp; FIM4R Recommendations</a:t>
            </a:r>
            <a:endParaRPr lang="en-US" sz="2400" i="1" dirty="0">
              <a:solidFill>
                <a:srgbClr val="0C3959"/>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6918" y="179063"/>
            <a:ext cx="1126235" cy="900989"/>
          </a:xfrm>
          <a:prstGeom prst="rect">
            <a:avLst/>
          </a:prstGeom>
          <a:effectLst/>
        </p:spPr>
      </p:pic>
    </p:spTree>
    <p:extLst>
      <p:ext uri="{BB962C8B-B14F-4D97-AF65-F5344CB8AC3E}">
        <p14:creationId xmlns:p14="http://schemas.microsoft.com/office/powerpoint/2010/main" val="300449507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012023648"/>
              </p:ext>
            </p:extLst>
          </p:nvPr>
        </p:nvGraphicFramePr>
        <p:xfrm>
          <a:off x="444500" y="1209040"/>
          <a:ext cx="10909300" cy="5191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6F576E6A-F32A-4612-884C-86870357C6B4}" type="slidenum">
              <a:rPr lang="en-GB" smtClean="0"/>
              <a:pPr/>
              <a:t>15</a:t>
            </a:fld>
            <a:endParaRPr lang="en-GB"/>
          </a:p>
        </p:txBody>
      </p:sp>
      <p:sp>
        <p:nvSpPr>
          <p:cNvPr id="4" name="Title 3"/>
          <p:cNvSpPr>
            <a:spLocks noGrp="1"/>
          </p:cNvSpPr>
          <p:nvPr>
            <p:ph type="title"/>
          </p:nvPr>
        </p:nvSpPr>
        <p:spPr/>
        <p:txBody>
          <a:bodyPr/>
          <a:lstStyle/>
          <a:p>
            <a:r>
              <a:rPr lang="en-US" dirty="0"/>
              <a:t>A Security Incident Response Trust </a:t>
            </a:r>
            <a:r>
              <a:rPr lang="en-US" dirty="0" smtClean="0"/>
              <a:t>Framework – Sirtfi summary</a:t>
            </a:r>
            <a:endParaRPr lang="en-US" dirty="0"/>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39844" y="3370705"/>
            <a:ext cx="1843935" cy="1475149"/>
          </a:xfrm>
          <a:prstGeom prst="rect">
            <a:avLst/>
          </a:prstGeom>
          <a:effectLst>
            <a:glow rad="101600">
              <a:srgbClr val="0C3959">
                <a:alpha val="60000"/>
              </a:srgbClr>
            </a:glow>
          </a:effectLst>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26918" y="179063"/>
            <a:ext cx="1126235" cy="900989"/>
          </a:xfrm>
          <a:prstGeom prst="rect">
            <a:avLst/>
          </a:prstGeom>
          <a:effectLst/>
        </p:spPr>
      </p:pic>
    </p:spTree>
    <p:extLst>
      <p:ext uri="{BB962C8B-B14F-4D97-AF65-F5344CB8AC3E}">
        <p14:creationId xmlns:p14="http://schemas.microsoft.com/office/powerpoint/2010/main" val="177312270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F576E6A-F32A-4612-884C-86870357C6B4}" type="slidenum">
              <a:rPr lang="en-GB" smtClean="0"/>
              <a:pPr/>
              <a:t>16</a:t>
            </a:fld>
            <a:endParaRPr lang="en-GB"/>
          </a:p>
        </p:txBody>
      </p:sp>
      <p:sp>
        <p:nvSpPr>
          <p:cNvPr id="5" name="Title 4"/>
          <p:cNvSpPr>
            <a:spLocks noGrp="1"/>
          </p:cNvSpPr>
          <p:nvPr>
            <p:ph type="title"/>
          </p:nvPr>
        </p:nvSpPr>
        <p:spPr/>
        <p:txBody>
          <a:bodyPr/>
          <a:lstStyle/>
          <a:p>
            <a:r>
              <a:rPr lang="en-US" dirty="0" err="1" smtClean="0"/>
              <a:t>Sirtfi</a:t>
            </a:r>
            <a:r>
              <a:rPr lang="en-US" dirty="0" smtClean="0"/>
              <a:t> adoption by authentication providers and services</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825" y="2832100"/>
            <a:ext cx="5837008" cy="347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448627" y="6440028"/>
            <a:ext cx="3995004" cy="338554"/>
          </a:xfrm>
          <a:prstGeom prst="rect">
            <a:avLst/>
          </a:prstGeom>
          <a:solidFill>
            <a:schemeClr val="bg1"/>
          </a:solidFill>
        </p:spPr>
        <p:txBody>
          <a:bodyPr wrap="none" rtlCol="0">
            <a:spAutoFit/>
          </a:bodyPr>
          <a:lstStyle/>
          <a:p>
            <a:r>
              <a:rPr lang="en-US" sz="1600" i="1" dirty="0" smtClean="0">
                <a:solidFill>
                  <a:srgbClr val="0C3959"/>
                </a:solidFill>
              </a:rPr>
              <a:t>Combine with 407 REFEDS R&amp;S </a:t>
            </a:r>
            <a:r>
              <a:rPr lang="en-US" sz="1600" i="1" dirty="0" err="1" smtClean="0">
                <a:solidFill>
                  <a:srgbClr val="0C3959"/>
                </a:solidFill>
              </a:rPr>
              <a:t>IdPs</a:t>
            </a:r>
            <a:r>
              <a:rPr lang="en-US" sz="1600" i="1" dirty="0" smtClean="0">
                <a:solidFill>
                  <a:srgbClr val="0C3959"/>
                </a:solidFill>
              </a:rPr>
              <a:t> (May ’17)</a:t>
            </a:r>
            <a:endParaRPr lang="en-US" sz="1600" i="1" dirty="0">
              <a:solidFill>
                <a:srgbClr val="0C3959"/>
              </a:solidFill>
            </a:endParaRPr>
          </a:p>
        </p:txBody>
      </p:sp>
      <p:grpSp>
        <p:nvGrpSpPr>
          <p:cNvPr id="11" name="Group 10"/>
          <p:cNvGrpSpPr/>
          <p:nvPr/>
        </p:nvGrpSpPr>
        <p:grpSpPr>
          <a:xfrm>
            <a:off x="1076412" y="1353066"/>
            <a:ext cx="4517563" cy="2636743"/>
            <a:chOff x="6064308" y="1394460"/>
            <a:chExt cx="5833051" cy="3390900"/>
          </a:xfrm>
        </p:grpSpPr>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4308" y="1394460"/>
              <a:ext cx="5833051" cy="3390900"/>
            </a:xfrm>
            <a:prstGeom prst="rect">
              <a:avLst/>
            </a:prstGeom>
            <a:noFill/>
            <a:ln>
              <a:noFill/>
            </a:ln>
            <a:effectLst>
              <a:glow rad="101600">
                <a:srgbClr val="0C3959">
                  <a:alpha val="6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7723181" y="1394460"/>
              <a:ext cx="2589555" cy="369332"/>
            </a:xfrm>
            <a:prstGeom prst="rect">
              <a:avLst/>
            </a:prstGeom>
          </p:spPr>
          <p:txBody>
            <a:bodyPr wrap="none">
              <a:spAutoFit/>
            </a:bodyPr>
            <a:lstStyle/>
            <a:p>
              <a:r>
                <a:rPr lang="en-US" b="1" dirty="0">
                  <a:solidFill>
                    <a:schemeClr val="bg1"/>
                  </a:solidFill>
                </a:rPr>
                <a:t>https://refeds.org/SIRTFI</a:t>
              </a:r>
            </a:p>
          </p:txBody>
        </p:sp>
      </p:grpSp>
      <p:sp>
        <p:nvSpPr>
          <p:cNvPr id="15" name="Content Placeholder 1"/>
          <p:cNvSpPr txBox="1">
            <a:spLocks/>
          </p:cNvSpPr>
          <p:nvPr/>
        </p:nvSpPr>
        <p:spPr>
          <a:xfrm>
            <a:off x="339727" y="4404360"/>
            <a:ext cx="5521323" cy="203566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a</a:t>
            </a:r>
            <a:r>
              <a:rPr lang="en-US" dirty="0" smtClean="0"/>
              <a:t>dds </a:t>
            </a:r>
            <a:r>
              <a:rPr lang="en-US" b="1" dirty="0" smtClean="0"/>
              <a:t>security contact </a:t>
            </a:r>
            <a:r>
              <a:rPr lang="en-US" dirty="0" smtClean="0"/>
              <a:t>meta-data in eduGAIN</a:t>
            </a:r>
          </a:p>
          <a:p>
            <a:endParaRPr lang="en-US" dirty="0" smtClean="0"/>
          </a:p>
          <a:p>
            <a:r>
              <a:rPr lang="en-US" dirty="0" smtClean="0"/>
              <a:t>with R&amp;S meets </a:t>
            </a:r>
            <a:r>
              <a:rPr lang="en-US" b="1" dirty="0" smtClean="0"/>
              <a:t>baseline assurance </a:t>
            </a:r>
            <a:r>
              <a:rPr lang="en-US" dirty="0" smtClean="0"/>
              <a:t>and </a:t>
            </a:r>
            <a:br>
              <a:rPr lang="en-US" dirty="0" smtClean="0"/>
            </a:br>
            <a:r>
              <a:rPr lang="en-US" dirty="0" smtClean="0"/>
              <a:t>IGTF “assured identifier” profile </a:t>
            </a:r>
            <a:br>
              <a:rPr lang="en-US" dirty="0" smtClean="0"/>
            </a:br>
            <a:r>
              <a:rPr lang="en-US" dirty="0" smtClean="0"/>
              <a:t>… </a:t>
            </a:r>
            <a:r>
              <a:rPr lang="en-US" i="1" dirty="0" smtClean="0"/>
              <a:t>IGTF-to-eduGAIN bridge asserts </a:t>
            </a:r>
            <a:r>
              <a:rPr lang="en-US" i="1" dirty="0" err="1" smtClean="0"/>
              <a:t>R&amp;S+Sirtfi</a:t>
            </a:r>
            <a:endParaRPr lang="en-US" i="1" dirty="0" smtClean="0"/>
          </a:p>
        </p:txBody>
      </p:sp>
      <p:sp>
        <p:nvSpPr>
          <p:cNvPr id="16" name="Content Placeholder 1"/>
          <p:cNvSpPr txBox="1">
            <a:spLocks/>
          </p:cNvSpPr>
          <p:nvPr/>
        </p:nvSpPr>
        <p:spPr>
          <a:xfrm>
            <a:off x="5965825" y="1434221"/>
            <a:ext cx="5837008" cy="1297410"/>
          </a:xfrm>
          <a:prstGeom prst="rect">
            <a:avLst/>
          </a:prstGeom>
          <a:solidFill>
            <a:srgbClr val="FEEEE2"/>
          </a:solid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smtClean="0"/>
              <a:t>Used for filtering (with R&amp;S) by proxies &amp; services</a:t>
            </a:r>
          </a:p>
          <a:p>
            <a:pPr marL="0" indent="0">
              <a:buNone/>
            </a:pPr>
            <a:r>
              <a:rPr lang="en-US" i="1" dirty="0" smtClean="0"/>
              <a:t>EGI operational services, RCauth.eu bridge, </a:t>
            </a:r>
            <a:br>
              <a:rPr lang="en-US" i="1" dirty="0" smtClean="0"/>
            </a:br>
            <a:r>
              <a:rPr lang="en-US" i="1" dirty="0" smtClean="0"/>
              <a:t>CERN SSO, </a:t>
            </a:r>
            <a:r>
              <a:rPr lang="en-US" i="1" dirty="0" err="1" smtClean="0"/>
              <a:t>CILogon</a:t>
            </a:r>
            <a:r>
              <a:rPr lang="en-US" i="1" dirty="0" smtClean="0"/>
              <a:t> Basic services, …</a:t>
            </a:r>
          </a:p>
        </p:txBody>
      </p:sp>
      <p:sp>
        <p:nvSpPr>
          <p:cNvPr id="14" name="Right Arrow 13"/>
          <p:cNvSpPr/>
          <p:nvPr/>
        </p:nvSpPr>
        <p:spPr>
          <a:xfrm>
            <a:off x="9391650" y="3086100"/>
            <a:ext cx="1790700" cy="161925"/>
          </a:xfrm>
          <a:prstGeom prst="rightArrow">
            <a:avLst/>
          </a:prstGeom>
          <a:solidFill>
            <a:schemeClr val="accent2"/>
          </a:solidFill>
          <a:ln>
            <a:solidFill>
              <a:srgbClr val="0C3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905418" y="2974756"/>
            <a:ext cx="1391086" cy="369332"/>
          </a:xfrm>
          <a:prstGeom prst="rect">
            <a:avLst/>
          </a:prstGeom>
          <a:noFill/>
        </p:spPr>
        <p:txBody>
          <a:bodyPr wrap="none" rtlCol="0">
            <a:spAutoFit/>
          </a:bodyPr>
          <a:lstStyle/>
          <a:p>
            <a:r>
              <a:rPr lang="en-US" i="1" dirty="0" smtClean="0">
                <a:solidFill>
                  <a:srgbClr val="F57A1E"/>
                </a:solidFill>
              </a:rPr>
              <a:t>&gt;170 entities</a:t>
            </a:r>
            <a:endParaRPr lang="en-US" i="1" dirty="0">
              <a:solidFill>
                <a:srgbClr val="F57A1E"/>
              </a:solidFill>
            </a:endParaRPr>
          </a:p>
        </p:txBody>
      </p:sp>
      <p:cxnSp>
        <p:nvCxnSpPr>
          <p:cNvPr id="19" name="Straight Connector 18"/>
          <p:cNvCxnSpPr/>
          <p:nvPr/>
        </p:nvCxnSpPr>
        <p:spPr>
          <a:xfrm>
            <a:off x="5791200" y="1353066"/>
            <a:ext cx="0" cy="4952484"/>
          </a:xfrm>
          <a:prstGeom prst="line">
            <a:avLst/>
          </a:prstGeom>
          <a:ln>
            <a:solidFill>
              <a:srgbClr val="F57A1E"/>
            </a:solidFill>
          </a:ln>
        </p:spPr>
        <p:style>
          <a:lnRef idx="1">
            <a:schemeClr val="accent1"/>
          </a:lnRef>
          <a:fillRef idx="0">
            <a:schemeClr val="accent1"/>
          </a:fillRef>
          <a:effectRef idx="0">
            <a:schemeClr val="accent1"/>
          </a:effectRef>
          <a:fontRef idx="minor">
            <a:schemeClr val="tx1"/>
          </a:fontRef>
        </p:style>
      </p:cxnSp>
      <p:pic>
        <p:nvPicPr>
          <p:cNvPr id="21" name="Picture 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856" y="1167260"/>
            <a:ext cx="1720803" cy="1821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6918" y="179063"/>
            <a:ext cx="1126235" cy="900989"/>
          </a:xfrm>
          <a:prstGeom prst="rect">
            <a:avLst/>
          </a:prstGeom>
          <a:effectLst/>
        </p:spPr>
      </p:pic>
    </p:spTree>
    <p:extLst>
      <p:ext uri="{BB962C8B-B14F-4D97-AF65-F5344CB8AC3E}">
        <p14:creationId xmlns:p14="http://schemas.microsoft.com/office/powerpoint/2010/main" val="183098071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F576E6A-F32A-4612-884C-86870357C6B4}" type="slidenum">
              <a:rPr lang="en-GB" smtClean="0"/>
              <a:pPr/>
              <a:t>17</a:t>
            </a:fld>
            <a:endParaRPr lang="en-GB"/>
          </a:p>
        </p:txBody>
      </p:sp>
      <p:sp>
        <p:nvSpPr>
          <p:cNvPr id="4" name="Title 3"/>
          <p:cNvSpPr>
            <a:spLocks noGrp="1"/>
          </p:cNvSpPr>
          <p:nvPr>
            <p:ph type="title"/>
          </p:nvPr>
        </p:nvSpPr>
        <p:spPr/>
        <p:txBody>
          <a:bodyPr/>
          <a:lstStyle/>
          <a:p>
            <a:r>
              <a:rPr lang="en-US" dirty="0" err="1" smtClean="0"/>
              <a:t>Snctfi</a:t>
            </a:r>
            <a:r>
              <a:rPr lang="en-US" dirty="0" smtClean="0"/>
              <a:t>: aiding Infrastructures achieve policy coherency</a:t>
            </a:r>
            <a:endParaRPr lang="en-US"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45" y="2669374"/>
            <a:ext cx="4051502" cy="3314865"/>
          </a:xfrm>
          <a:prstGeom prst="rect">
            <a:avLst/>
          </a:prstGeom>
          <a:noFill/>
          <a:ln>
            <a:noFill/>
          </a:ln>
          <a:effectLst>
            <a:glow rad="101600">
              <a:srgbClr val="0C3959">
                <a:alpha val="6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001520" y="6468348"/>
            <a:ext cx="5319918" cy="307777"/>
          </a:xfrm>
          <a:prstGeom prst="rect">
            <a:avLst/>
          </a:prstGeom>
          <a:noFill/>
        </p:spPr>
        <p:txBody>
          <a:bodyPr wrap="none" rtlCol="0">
            <a:spAutoFit/>
          </a:bodyPr>
          <a:lstStyle/>
          <a:p>
            <a:r>
              <a:rPr lang="en-US" sz="1400" i="1" dirty="0" smtClean="0">
                <a:solidFill>
                  <a:srgbClr val="F57A1E"/>
                </a:solidFill>
              </a:rPr>
              <a:t>Graphics inset: Ann Harding and Lukas </a:t>
            </a:r>
            <a:r>
              <a:rPr lang="en-US" sz="1400" i="1" dirty="0" err="1" smtClean="0">
                <a:solidFill>
                  <a:srgbClr val="F57A1E"/>
                </a:solidFill>
              </a:rPr>
              <a:t>Hammerle</a:t>
            </a:r>
            <a:r>
              <a:rPr lang="en-US" sz="1400" i="1" dirty="0" smtClean="0">
                <a:solidFill>
                  <a:srgbClr val="F57A1E"/>
                </a:solidFill>
              </a:rPr>
              <a:t>, GEANT and SWITCH</a:t>
            </a:r>
            <a:endParaRPr lang="en-US" sz="1400" i="1" dirty="0">
              <a:solidFill>
                <a:srgbClr val="F57A1E"/>
              </a:solidFill>
            </a:endParaRPr>
          </a:p>
        </p:txBody>
      </p:sp>
      <p:sp>
        <p:nvSpPr>
          <p:cNvPr id="13" name="Rectangle 12"/>
          <p:cNvSpPr/>
          <p:nvPr/>
        </p:nvSpPr>
        <p:spPr>
          <a:xfrm>
            <a:off x="110890" y="1873065"/>
            <a:ext cx="460251" cy="464173"/>
          </a:xfrm>
          <a:prstGeom prst="rect">
            <a:avLst/>
          </a:prstGeom>
          <a:solidFill>
            <a:srgbClr val="AFB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632102" y="1873066"/>
            <a:ext cx="9719784" cy="461665"/>
          </a:xfrm>
          <a:prstGeom prst="rect">
            <a:avLst/>
          </a:prstGeom>
          <a:solidFill>
            <a:srgbClr val="AFBEC9"/>
          </a:solidFill>
        </p:spPr>
        <p:txBody>
          <a:bodyPr wrap="square" rtlCol="0">
            <a:spAutoFit/>
          </a:bodyPr>
          <a:lstStyle>
            <a:defPPr>
              <a:defRPr lang="en-US"/>
            </a:defPPr>
            <a:lvl1pPr>
              <a:defRPr sz="2000">
                <a:solidFill>
                  <a:schemeClr val="bg1"/>
                </a:solidFill>
              </a:defRPr>
            </a:lvl1pPr>
          </a:lstStyle>
          <a:p>
            <a:r>
              <a:rPr lang="en-US" sz="2400" dirty="0">
                <a:solidFill>
                  <a:srgbClr val="0C3959"/>
                </a:solidFill>
              </a:rPr>
              <a:t>Develop </a:t>
            </a:r>
            <a:r>
              <a:rPr lang="en-US" sz="2400" dirty="0" smtClean="0">
                <a:solidFill>
                  <a:srgbClr val="0C3959"/>
                </a:solidFill>
              </a:rPr>
              <a:t>recommendations </a:t>
            </a:r>
            <a:r>
              <a:rPr lang="en-US" sz="2400" dirty="0">
                <a:solidFill>
                  <a:srgbClr val="0C3959"/>
                </a:solidFill>
              </a:rPr>
              <a:t>for </a:t>
            </a:r>
            <a:r>
              <a:rPr lang="en-US" sz="2400" dirty="0" smtClean="0">
                <a:solidFill>
                  <a:srgbClr val="0C3959"/>
                </a:solidFill>
              </a:rPr>
              <a:t>an Infrastructure’s coherent policy set</a:t>
            </a:r>
            <a:endParaRPr lang="en-US" sz="2400" dirty="0">
              <a:solidFill>
                <a:srgbClr val="0C3959"/>
              </a:solidFill>
            </a:endParaRPr>
          </a:p>
        </p:txBody>
      </p:sp>
      <p:sp>
        <p:nvSpPr>
          <p:cNvPr id="15" name="TextBox 14"/>
          <p:cNvSpPr txBox="1"/>
          <p:nvPr/>
        </p:nvSpPr>
        <p:spPr>
          <a:xfrm>
            <a:off x="85623" y="1825722"/>
            <a:ext cx="638845" cy="615553"/>
          </a:xfrm>
          <a:prstGeom prst="rect">
            <a:avLst/>
          </a:prstGeom>
          <a:noFill/>
        </p:spPr>
        <p:txBody>
          <a:bodyPr wrap="square" rtlCol="0">
            <a:spAutoFit/>
          </a:bodyPr>
          <a:lstStyle/>
          <a:p>
            <a:r>
              <a:rPr lang="en-GB" sz="3400" dirty="0" smtClean="0">
                <a:solidFill>
                  <a:schemeClr val="bg1"/>
                </a:solidFill>
                <a:latin typeface="Wingdings" panose="05000000000000000000" pitchFamily="2" charset="2"/>
                <a:sym typeface="Wingdings" panose="05000000000000000000" pitchFamily="2" charset="2"/>
              </a:rPr>
              <a:t></a:t>
            </a:r>
            <a:endParaRPr lang="en-GB" sz="3400" dirty="0">
              <a:solidFill>
                <a:schemeClr val="bg1"/>
              </a:solidFill>
              <a:latin typeface="Wingdings" panose="05000000000000000000" pitchFamily="2" charset="2"/>
            </a:endParaRPr>
          </a:p>
        </p:txBody>
      </p:sp>
      <p:sp>
        <p:nvSpPr>
          <p:cNvPr id="16" name="Rectangle 15"/>
          <p:cNvSpPr/>
          <p:nvPr/>
        </p:nvSpPr>
        <p:spPr>
          <a:xfrm>
            <a:off x="110890" y="1368935"/>
            <a:ext cx="457764" cy="461665"/>
          </a:xfrm>
          <a:prstGeom prst="rect">
            <a:avLst/>
          </a:prstGeom>
          <a:solidFill>
            <a:srgbClr val="AFB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632101" y="1368936"/>
            <a:ext cx="9719784" cy="461665"/>
          </a:xfrm>
          <a:prstGeom prst="rect">
            <a:avLst/>
          </a:prstGeom>
          <a:solidFill>
            <a:srgbClr val="AFBEC9"/>
          </a:solidFill>
        </p:spPr>
        <p:txBody>
          <a:bodyPr wrap="square" rtlCol="0">
            <a:spAutoFit/>
          </a:bodyPr>
          <a:lstStyle>
            <a:defPPr>
              <a:defRPr lang="en-US"/>
            </a:defPPr>
            <a:lvl1pPr>
              <a:defRPr sz="2000">
                <a:solidFill>
                  <a:schemeClr val="bg1"/>
                </a:solidFill>
              </a:defRPr>
            </a:lvl1pPr>
          </a:lstStyle>
          <a:p>
            <a:r>
              <a:rPr lang="en-US" sz="2400" dirty="0">
                <a:solidFill>
                  <a:srgbClr val="0C3959"/>
                </a:solidFill>
              </a:rPr>
              <a:t>allow </a:t>
            </a:r>
            <a:r>
              <a:rPr lang="en-US" sz="2400" dirty="0" err="1" smtClean="0">
                <a:solidFill>
                  <a:srgbClr val="0C3959"/>
                </a:solidFill>
              </a:rPr>
              <a:t>SPIdP</a:t>
            </a:r>
            <a:r>
              <a:rPr lang="en-US" sz="2400" dirty="0" smtClean="0">
                <a:solidFill>
                  <a:srgbClr val="0C3959"/>
                </a:solidFill>
              </a:rPr>
              <a:t> Proxies to assert ‘qualities’, categories</a:t>
            </a:r>
            <a:r>
              <a:rPr lang="en-US" sz="2400" dirty="0">
                <a:solidFill>
                  <a:srgbClr val="0C3959"/>
                </a:solidFill>
              </a:rPr>
              <a:t>,</a:t>
            </a:r>
            <a:r>
              <a:rPr lang="en-US" sz="2400" dirty="0" smtClean="0">
                <a:solidFill>
                  <a:srgbClr val="0C3959"/>
                </a:solidFill>
              </a:rPr>
              <a:t> based on assessable trust</a:t>
            </a:r>
            <a:endParaRPr lang="en-US" sz="2400" dirty="0">
              <a:solidFill>
                <a:srgbClr val="0C3959"/>
              </a:solidFill>
            </a:endParaRPr>
          </a:p>
        </p:txBody>
      </p:sp>
      <p:sp>
        <p:nvSpPr>
          <p:cNvPr id="18" name="TextBox 17"/>
          <p:cNvSpPr txBox="1"/>
          <p:nvPr/>
        </p:nvSpPr>
        <p:spPr>
          <a:xfrm>
            <a:off x="85623" y="1321592"/>
            <a:ext cx="638845" cy="615553"/>
          </a:xfrm>
          <a:prstGeom prst="rect">
            <a:avLst/>
          </a:prstGeom>
          <a:noFill/>
        </p:spPr>
        <p:txBody>
          <a:bodyPr wrap="square" rtlCol="0">
            <a:spAutoFit/>
          </a:bodyPr>
          <a:lstStyle/>
          <a:p>
            <a:r>
              <a:rPr lang="en-GB" sz="3400" dirty="0" smtClean="0">
                <a:solidFill>
                  <a:schemeClr val="bg1"/>
                </a:solidFill>
                <a:latin typeface="Wingdings" panose="05000000000000000000" pitchFamily="2" charset="2"/>
                <a:sym typeface="Wingdings" panose="05000000000000000000" pitchFamily="2" charset="2"/>
              </a:rPr>
              <a:t></a:t>
            </a:r>
            <a:endParaRPr lang="en-GB" sz="3400" dirty="0">
              <a:solidFill>
                <a:schemeClr val="bg1"/>
              </a:solidFill>
              <a:latin typeface="Wingdings" panose="05000000000000000000" pitchFamily="2" charset="2"/>
            </a:endParaRP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57077" y="1383938"/>
            <a:ext cx="1660166" cy="1847635"/>
          </a:xfrm>
          <a:prstGeom prst="rect">
            <a:avLst/>
          </a:prstGeom>
          <a:noFill/>
          <a:ln>
            <a:noFill/>
          </a:ln>
          <a:effectLst>
            <a:glow rad="101600">
              <a:srgbClr val="0C3959">
                <a:alpha val="6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361077" y="2625759"/>
            <a:ext cx="5990808" cy="1323439"/>
          </a:xfrm>
          <a:prstGeom prst="rect">
            <a:avLst/>
          </a:prstGeom>
          <a:solidFill>
            <a:srgbClr val="ED7D31"/>
          </a:solidFill>
        </p:spPr>
        <p:txBody>
          <a:bodyPr wrap="square">
            <a:spAutoFit/>
          </a:bodyPr>
          <a:lstStyle/>
          <a:p>
            <a:r>
              <a:rPr lang="en-US" sz="3200" b="1" dirty="0" err="1" smtClean="0">
                <a:solidFill>
                  <a:srgbClr val="0C3959"/>
                </a:solidFill>
              </a:rPr>
              <a:t>Snctfi</a:t>
            </a:r>
            <a:r>
              <a:rPr lang="en-US" sz="3200" dirty="0" smtClean="0">
                <a:solidFill>
                  <a:srgbClr val="0C3959"/>
                </a:solidFill>
              </a:rPr>
              <a:t> </a:t>
            </a:r>
            <a:br>
              <a:rPr lang="en-US" sz="3200" dirty="0" smtClean="0">
                <a:solidFill>
                  <a:srgbClr val="0C3959"/>
                </a:solidFill>
              </a:rPr>
            </a:br>
            <a:r>
              <a:rPr lang="en-US" sz="2400" i="1" dirty="0" smtClean="0">
                <a:solidFill>
                  <a:srgbClr val="0C3959"/>
                </a:solidFill>
              </a:rPr>
              <a:t>Scalable </a:t>
            </a:r>
            <a:r>
              <a:rPr lang="en-US" sz="2400" i="1" dirty="0">
                <a:solidFill>
                  <a:srgbClr val="0C3959"/>
                </a:solidFill>
              </a:rPr>
              <a:t>Negotiator for a Community Trust Framework in Federated Infrastructures </a:t>
            </a:r>
          </a:p>
        </p:txBody>
      </p:sp>
      <p:sp>
        <p:nvSpPr>
          <p:cNvPr id="20" name="Content Placeholder 1"/>
          <p:cNvSpPr txBox="1">
            <a:spLocks/>
          </p:cNvSpPr>
          <p:nvPr/>
        </p:nvSpPr>
        <p:spPr>
          <a:xfrm>
            <a:off x="4361077" y="4031673"/>
            <a:ext cx="7276672" cy="2296391"/>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smtClean="0"/>
              <a:t>Derived from SCI, the framework on </a:t>
            </a:r>
            <a:br>
              <a:rPr lang="en-US" dirty="0" smtClean="0"/>
            </a:br>
            <a:r>
              <a:rPr lang="en-US" i="1" dirty="0" smtClean="0"/>
              <a:t>Security for Collaboration among Infrastructures</a:t>
            </a:r>
          </a:p>
          <a:p>
            <a:r>
              <a:rPr lang="en-US" dirty="0" smtClean="0"/>
              <a:t>Complements Sirtfi with requirements on internal consistent policy sets for Infrastructures</a:t>
            </a:r>
          </a:p>
          <a:p>
            <a:r>
              <a:rPr lang="en-US" dirty="0" smtClean="0"/>
              <a:t>Aids Infrastructures to assert </a:t>
            </a:r>
            <a:r>
              <a:rPr lang="en-US" i="1" dirty="0" smtClean="0"/>
              <a:t>existing</a:t>
            </a:r>
            <a:r>
              <a:rPr lang="en-US" dirty="0" smtClean="0"/>
              <a:t> categories to </a:t>
            </a:r>
            <a:br>
              <a:rPr lang="en-US" dirty="0" smtClean="0"/>
            </a:br>
            <a:r>
              <a:rPr lang="en-US" dirty="0" err="1" smtClean="0"/>
              <a:t>IdPs</a:t>
            </a:r>
            <a:r>
              <a:rPr lang="en-US" dirty="0" smtClean="0"/>
              <a:t>: REFEDS R&amp;S, Sirtfi, </a:t>
            </a:r>
            <a:r>
              <a:rPr lang="en-US" dirty="0" err="1" smtClean="0"/>
              <a:t>DPCoCo</a:t>
            </a:r>
            <a:r>
              <a:rPr lang="en-US" dirty="0" smtClean="0"/>
              <a:t>, …</a:t>
            </a:r>
          </a:p>
        </p:txBody>
      </p:sp>
      <p:pic>
        <p:nvPicPr>
          <p:cNvPr id="2" name="Picture 1"/>
          <p:cNvPicPr>
            <a:picLocks noChangeAspect="1"/>
          </p:cNvPicPr>
          <p:nvPr/>
        </p:nvPicPr>
        <p:blipFill>
          <a:blip r:embed="rId5"/>
          <a:stretch>
            <a:fillRect/>
          </a:stretch>
        </p:blipFill>
        <p:spPr>
          <a:xfrm>
            <a:off x="10682901" y="4031674"/>
            <a:ext cx="1296343" cy="67523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03027" y="297041"/>
            <a:ext cx="1134730" cy="786747"/>
          </a:xfrm>
          <a:prstGeom prst="rect">
            <a:avLst/>
          </a:prstGeom>
        </p:spPr>
      </p:pic>
      <p:sp>
        <p:nvSpPr>
          <p:cNvPr id="8" name="TextBox 7"/>
          <p:cNvSpPr txBox="1"/>
          <p:nvPr/>
        </p:nvSpPr>
        <p:spPr>
          <a:xfrm rot="19800000">
            <a:off x="9649691" y="5555207"/>
            <a:ext cx="2471531" cy="646331"/>
          </a:xfrm>
          <a:prstGeom prst="rect">
            <a:avLst/>
          </a:prstGeom>
          <a:solidFill>
            <a:srgbClr val="FEEEE2"/>
          </a:solidFill>
          <a:ln w="38100">
            <a:solidFill>
              <a:srgbClr val="0C3959"/>
            </a:solidFill>
          </a:ln>
        </p:spPr>
        <p:txBody>
          <a:bodyPr wrap="square" rtlCol="0">
            <a:spAutoFit/>
          </a:bodyPr>
          <a:lstStyle/>
          <a:p>
            <a:r>
              <a:rPr lang="en-US" b="1" dirty="0" smtClean="0"/>
              <a:t>See FIM4R presentation by David Kelsey!</a:t>
            </a:r>
            <a:endParaRPr lang="en-GB" b="1" dirty="0"/>
          </a:p>
        </p:txBody>
      </p:sp>
    </p:spTree>
    <p:extLst>
      <p:ext uri="{BB962C8B-B14F-4D97-AF65-F5344CB8AC3E}">
        <p14:creationId xmlns:p14="http://schemas.microsoft.com/office/powerpoint/2010/main" val="43877662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F576E6A-F32A-4612-884C-86870357C6B4}" type="slidenum">
              <a:rPr lang="en-GB" smtClean="0"/>
              <a:pPr/>
              <a:t>18</a:t>
            </a:fld>
            <a:endParaRPr lang="en-GB"/>
          </a:p>
        </p:txBody>
      </p:sp>
      <p:sp>
        <p:nvSpPr>
          <p:cNvPr id="5" name="Title 4"/>
          <p:cNvSpPr>
            <a:spLocks noGrp="1"/>
          </p:cNvSpPr>
          <p:nvPr>
            <p:ph type="title"/>
          </p:nvPr>
        </p:nvSpPr>
        <p:spPr/>
        <p:txBody>
          <a:bodyPr/>
          <a:lstStyle/>
          <a:p>
            <a:r>
              <a:rPr lang="en-US" dirty="0" err="1" smtClean="0"/>
              <a:t>Snctfi</a:t>
            </a:r>
            <a:r>
              <a:rPr lang="en-US" dirty="0" smtClean="0"/>
              <a:t> infrastructure requirements, a summary</a:t>
            </a:r>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4075287990"/>
              </p:ext>
            </p:extLst>
          </p:nvPr>
        </p:nvGraphicFramePr>
        <p:xfrm>
          <a:off x="444500" y="1309254"/>
          <a:ext cx="10909300" cy="5091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03027" y="297041"/>
            <a:ext cx="1134730" cy="786747"/>
          </a:xfrm>
          <a:prstGeom prst="rect">
            <a:avLst/>
          </a:prstGeom>
        </p:spPr>
      </p:pic>
      <p:sp>
        <p:nvSpPr>
          <p:cNvPr id="2" name="TextBox 1"/>
          <p:cNvSpPr txBox="1"/>
          <p:nvPr/>
        </p:nvSpPr>
        <p:spPr>
          <a:xfrm>
            <a:off x="9194786" y="6488668"/>
            <a:ext cx="2237536" cy="369332"/>
          </a:xfrm>
          <a:prstGeom prst="rect">
            <a:avLst/>
          </a:prstGeom>
          <a:noFill/>
        </p:spPr>
        <p:txBody>
          <a:bodyPr wrap="none" rtlCol="0">
            <a:spAutoFit/>
          </a:bodyPr>
          <a:lstStyle/>
          <a:p>
            <a:r>
              <a:rPr lang="en-US" b="1" dirty="0" smtClean="0">
                <a:solidFill>
                  <a:srgbClr val="0C3959"/>
                </a:solidFill>
              </a:rPr>
              <a:t>https://igtf.net/snctfi</a:t>
            </a:r>
            <a:endParaRPr lang="en-GB" b="1" dirty="0">
              <a:solidFill>
                <a:srgbClr val="0C3959"/>
              </a:solidFill>
            </a:endParaRPr>
          </a:p>
        </p:txBody>
      </p:sp>
    </p:spTree>
    <p:extLst>
      <p:ext uri="{BB962C8B-B14F-4D97-AF65-F5344CB8AC3E}">
        <p14:creationId xmlns:p14="http://schemas.microsoft.com/office/powerpoint/2010/main" val="166479180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F576E6A-F32A-4612-884C-86870357C6B4}" type="slidenum">
              <a:rPr lang="en-GB" smtClean="0"/>
              <a:t>19</a:t>
            </a:fld>
            <a:endParaRPr lang="en-GB"/>
          </a:p>
        </p:txBody>
      </p:sp>
      <p:sp>
        <p:nvSpPr>
          <p:cNvPr id="3" name="Title 2"/>
          <p:cNvSpPr>
            <a:spLocks noGrp="1"/>
          </p:cNvSpPr>
          <p:nvPr>
            <p:ph type="title"/>
          </p:nvPr>
        </p:nvSpPr>
        <p:spPr/>
        <p:txBody>
          <a:bodyPr/>
          <a:lstStyle/>
          <a:p>
            <a:r>
              <a:rPr lang="en-US" dirty="0" smtClean="0"/>
              <a:t>Evolving the Policy Development Kit for communities around </a:t>
            </a:r>
            <a:r>
              <a:rPr lang="en-US" dirty="0" err="1" smtClean="0"/>
              <a:t>Snctfi</a:t>
            </a:r>
            <a:endParaRPr lang="en-GB" dirty="0"/>
          </a:p>
        </p:txBody>
      </p:sp>
      <p:pic>
        <p:nvPicPr>
          <p:cNvPr id="4" name="Picture 3"/>
          <p:cNvPicPr>
            <a:picLocks noChangeAspect="1"/>
          </p:cNvPicPr>
          <p:nvPr/>
        </p:nvPicPr>
        <p:blipFill>
          <a:blip r:embed="rId2"/>
          <a:stretch>
            <a:fillRect/>
          </a:stretch>
        </p:blipFill>
        <p:spPr>
          <a:xfrm>
            <a:off x="722951" y="1590261"/>
            <a:ext cx="3401596" cy="3823252"/>
          </a:xfrm>
          <a:prstGeom prst="rect">
            <a:avLst/>
          </a:prstGeom>
          <a:effectLst>
            <a:glow rad="101600">
              <a:srgbClr val="0C3959">
                <a:alpha val="60000"/>
              </a:srgbClr>
            </a:glow>
          </a:effectLst>
        </p:spPr>
      </p:pic>
      <p:pic>
        <p:nvPicPr>
          <p:cNvPr id="5" name="Picture 4"/>
          <p:cNvPicPr>
            <a:picLocks noChangeAspect="1"/>
          </p:cNvPicPr>
          <p:nvPr/>
        </p:nvPicPr>
        <p:blipFill>
          <a:blip r:embed="rId3"/>
          <a:stretch>
            <a:fillRect/>
          </a:stretch>
        </p:blipFill>
        <p:spPr>
          <a:xfrm>
            <a:off x="3823252" y="1962428"/>
            <a:ext cx="3691487" cy="4232963"/>
          </a:xfrm>
          <a:prstGeom prst="rect">
            <a:avLst/>
          </a:prstGeom>
          <a:effectLst>
            <a:glow rad="101600">
              <a:srgbClr val="0C3959">
                <a:alpha val="60000"/>
              </a:srgbClr>
            </a:glow>
          </a:effectLst>
        </p:spPr>
      </p:pic>
      <p:pic>
        <p:nvPicPr>
          <p:cNvPr id="6" name="Picture 5"/>
          <p:cNvPicPr>
            <a:picLocks noChangeAspect="1"/>
          </p:cNvPicPr>
          <p:nvPr/>
        </p:nvPicPr>
        <p:blipFill>
          <a:blip r:embed="rId4"/>
          <a:stretch>
            <a:fillRect/>
          </a:stretch>
        </p:blipFill>
        <p:spPr>
          <a:xfrm>
            <a:off x="6805276" y="2725078"/>
            <a:ext cx="3577851" cy="2541660"/>
          </a:xfrm>
          <a:prstGeom prst="rect">
            <a:avLst/>
          </a:prstGeom>
          <a:effectLst>
            <a:glow rad="101600">
              <a:srgbClr val="0C3959">
                <a:alpha val="60000"/>
              </a:srgbClr>
            </a:glow>
          </a:effectLst>
        </p:spPr>
      </p:pic>
      <p:sp>
        <p:nvSpPr>
          <p:cNvPr id="7" name="TextBox 6"/>
          <p:cNvSpPr txBox="1"/>
          <p:nvPr/>
        </p:nvSpPr>
        <p:spPr>
          <a:xfrm>
            <a:off x="10671454" y="3454616"/>
            <a:ext cx="622286" cy="830997"/>
          </a:xfrm>
          <a:prstGeom prst="rect">
            <a:avLst/>
          </a:prstGeom>
          <a:noFill/>
        </p:spPr>
        <p:txBody>
          <a:bodyPr wrap="none" rtlCol="0">
            <a:spAutoFit/>
          </a:bodyPr>
          <a:lstStyle/>
          <a:p>
            <a:r>
              <a:rPr lang="en-US" sz="4800" b="1" dirty="0" smtClean="0"/>
              <a:t>…</a:t>
            </a:r>
            <a:endParaRPr lang="en-GB" sz="4800" b="1" dirty="0"/>
          </a:p>
        </p:txBody>
      </p:sp>
      <p:sp>
        <p:nvSpPr>
          <p:cNvPr id="8" name="Rectangle 7"/>
          <p:cNvSpPr/>
          <p:nvPr/>
        </p:nvSpPr>
        <p:spPr>
          <a:xfrm>
            <a:off x="2423749" y="6475051"/>
            <a:ext cx="7593496" cy="369332"/>
          </a:xfrm>
          <a:prstGeom prst="rect">
            <a:avLst/>
          </a:prstGeom>
        </p:spPr>
        <p:txBody>
          <a:bodyPr wrap="square">
            <a:spAutoFit/>
          </a:bodyPr>
          <a:lstStyle/>
          <a:p>
            <a:r>
              <a:rPr lang="en-GB" dirty="0">
                <a:solidFill>
                  <a:srgbClr val="002060"/>
                </a:solidFill>
              </a:rPr>
              <a:t>https://wiki.geant.org/display/AARC/Policy+Engagement+and+Coordination</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3027" y="297041"/>
            <a:ext cx="1134730" cy="786747"/>
          </a:xfrm>
          <a:prstGeom prst="rect">
            <a:avLst/>
          </a:prstGeom>
        </p:spPr>
      </p:pic>
    </p:spTree>
    <p:extLst>
      <p:ext uri="{BB962C8B-B14F-4D97-AF65-F5344CB8AC3E}">
        <p14:creationId xmlns:p14="http://schemas.microsoft.com/office/powerpoint/2010/main" val="273232660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290722" y="1294727"/>
            <a:ext cx="4901279" cy="5049429"/>
          </a:xfrm>
          <a:prstGeom prst="rect">
            <a:avLst/>
          </a:prstGeom>
        </p:spPr>
      </p:pic>
      <p:sp>
        <p:nvSpPr>
          <p:cNvPr id="3" name="Slide Number Placeholder 2"/>
          <p:cNvSpPr>
            <a:spLocks noGrp="1"/>
          </p:cNvSpPr>
          <p:nvPr>
            <p:ph type="sldNum" sz="quarter" idx="4294967295"/>
          </p:nvPr>
        </p:nvSpPr>
        <p:spPr>
          <a:xfrm>
            <a:off x="11061812" y="6406021"/>
            <a:ext cx="741021" cy="274873"/>
          </a:xfrm>
          <a:prstGeom prst="rect">
            <a:avLst/>
          </a:prstGeom>
        </p:spPr>
        <p:txBody>
          <a:bodyPr/>
          <a:lstStyle/>
          <a:p>
            <a:fld id="{6F576E6A-F32A-4612-884C-86870357C6B4}" type="slidenum">
              <a:rPr lang="en-GB" smtClean="0"/>
              <a:pPr/>
              <a:t>2</a:t>
            </a:fld>
            <a:endParaRPr lang="en-GB"/>
          </a:p>
        </p:txBody>
      </p:sp>
      <p:sp>
        <p:nvSpPr>
          <p:cNvPr id="4" name="Title 3"/>
          <p:cNvSpPr>
            <a:spLocks noGrp="1"/>
          </p:cNvSpPr>
          <p:nvPr>
            <p:ph type="title"/>
          </p:nvPr>
        </p:nvSpPr>
        <p:spPr/>
        <p:txBody>
          <a:bodyPr/>
          <a:lstStyle/>
          <a:p>
            <a:r>
              <a:rPr lang="en-US" dirty="0" smtClean="0"/>
              <a:t>Research Communities</a:t>
            </a:r>
            <a:endParaRPr lang="en-US" dirty="0"/>
          </a:p>
        </p:txBody>
      </p:sp>
      <p:sp>
        <p:nvSpPr>
          <p:cNvPr id="7" name="Content Placeholder 4"/>
          <p:cNvSpPr txBox="1">
            <a:spLocks/>
          </p:cNvSpPr>
          <p:nvPr/>
        </p:nvSpPr>
        <p:spPr bwMode="auto">
          <a:xfrm>
            <a:off x="304300" y="1545266"/>
            <a:ext cx="7393672" cy="4664148"/>
          </a:xfrm>
          <a:prstGeom prst="roundRect">
            <a:avLst/>
          </a:prstGeom>
          <a:solidFill>
            <a:srgbClr val="C1147F"/>
          </a:solidFill>
          <a:ln>
            <a:solidFill>
              <a:srgbClr val="623E85"/>
            </a:solidFill>
          </a:ln>
          <a:effectLst>
            <a:outerShdw blurRad="50800" dist="38100" dir="10800000" sx="102000" sy="102000" algn="r" rotWithShape="0">
              <a:prstClr val="black">
                <a:alpha val="40000"/>
              </a:prstClr>
            </a:outerShdw>
          </a:effectLst>
          <a:extLst>
            <a:ext uri="{FAA26D3D-D897-4be2-8F04-BA451C77F1D7}">
              <ma14:placeholderFlag xmlns="" xmlns:ma14="http://schemas.microsoft.com/office/mac/drawingml/2011/main" val="1"/>
            </a:ext>
          </a:extLst>
        </p:spPr>
        <p:style>
          <a:lnRef idx="0">
            <a:schemeClr val="accent4"/>
          </a:lnRef>
          <a:fillRef idx="3">
            <a:schemeClr val="accent4"/>
          </a:fillRef>
          <a:effectRef idx="3">
            <a:schemeClr val="accent4"/>
          </a:effectRef>
          <a:fontRef idx="minor">
            <a:schemeClr val="lt1"/>
          </a:fontRef>
        </p:style>
        <p:txBody>
          <a:bodyPr vert="horz" wrap="square" lIns="121920" tIns="60960" rIns="121920" bIns="60960" numCol="1" anchor="t" anchorCtr="0" compatLnSpc="1">
            <a:prstTxWarp prst="textNoShape">
              <a:avLst/>
            </a:prstTxWarp>
          </a:bodyPr>
          <a:lstStyle>
            <a:lvl1pPr marL="195263" indent="-195263" algn="l" rtl="0" eaLnBrk="1" fontAlgn="base" hangingPunct="1">
              <a:spcBef>
                <a:spcPct val="20000"/>
              </a:spcBef>
              <a:spcAft>
                <a:spcPts val="300"/>
              </a:spcAft>
              <a:buFont typeface="Wingdings" charset="2"/>
              <a:buChar char="Ø"/>
              <a:defRPr sz="2000">
                <a:solidFill>
                  <a:schemeClr val="lt1"/>
                </a:solidFill>
                <a:latin typeface="+mn-lt"/>
                <a:ea typeface="+mn-ea"/>
                <a:cs typeface="+mn-cs"/>
              </a:defRPr>
            </a:lvl1pPr>
            <a:lvl2pPr marL="571500" indent="-185738" algn="l" rtl="0" eaLnBrk="1" fontAlgn="base" hangingPunct="1">
              <a:spcBef>
                <a:spcPct val="20000"/>
              </a:spcBef>
              <a:spcAft>
                <a:spcPts val="300"/>
              </a:spcAft>
              <a:buFont typeface="Wingdings" charset="2"/>
              <a:buChar char="²"/>
              <a:defRPr>
                <a:solidFill>
                  <a:schemeClr val="lt1"/>
                </a:solidFill>
                <a:latin typeface="+mn-lt"/>
                <a:ea typeface="+mn-ea"/>
                <a:cs typeface="+mn-cs"/>
              </a:defRPr>
            </a:lvl2pPr>
            <a:lvl3pPr marL="949325" indent="-187325"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3pPr>
            <a:lvl4pPr marL="1241425" indent="-96838" algn="l" rtl="0" eaLnBrk="1" fontAlgn="base" hangingPunct="1">
              <a:spcBef>
                <a:spcPct val="20000"/>
              </a:spcBef>
              <a:spcAft>
                <a:spcPct val="0"/>
              </a:spcAft>
              <a:buFont typeface="Helvetica CE" charset="0"/>
              <a:buChar char="›"/>
              <a:defRPr>
                <a:solidFill>
                  <a:schemeClr val="lt1"/>
                </a:solidFill>
                <a:latin typeface="+mn-lt"/>
                <a:ea typeface="+mn-ea"/>
                <a:cs typeface="+mn-cs"/>
              </a:defRPr>
            </a:lvl4pPr>
            <a:lvl5pPr marL="21351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5pPr>
            <a:lvl6pPr marL="25923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6pPr>
            <a:lvl7pPr marL="30495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7pPr>
            <a:lvl8pPr marL="35067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8pPr>
            <a:lvl9pPr marL="39639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9pPr>
          </a:lstStyle>
          <a:p>
            <a:pPr>
              <a:buFont typeface="Courier New" charset="0"/>
              <a:buChar char="o"/>
            </a:pPr>
            <a:endParaRPr lang="en-US" sz="2400" dirty="0"/>
          </a:p>
          <a:p>
            <a:pPr marL="542925" indent="-482600">
              <a:buFont typeface="Courier New" charset="0"/>
              <a:buChar char="o"/>
            </a:pPr>
            <a:r>
              <a:rPr lang="en-US" sz="2400" dirty="0"/>
              <a:t>The way researchers collaborate within scientific communities can vary significantly from community to community</a:t>
            </a:r>
          </a:p>
          <a:p>
            <a:pPr marL="542925" indent="-482600">
              <a:buFont typeface="Courier New" charset="0"/>
              <a:buChar char="o"/>
            </a:pPr>
            <a:r>
              <a:rPr lang="en-US" sz="2400" dirty="0"/>
              <a:t>The ability to access and share resources is crucial for the success of any collaboration</a:t>
            </a:r>
          </a:p>
          <a:p>
            <a:pPr marL="542925" indent="-482600">
              <a:buFont typeface="Courier New" charset="0"/>
              <a:buChar char="o"/>
            </a:pPr>
            <a:r>
              <a:rPr lang="en-US" sz="2400" dirty="0" smtClean="0"/>
              <a:t>Research </a:t>
            </a:r>
            <a:r>
              <a:rPr lang="en-US" sz="2400" dirty="0"/>
              <a:t>and Education (R&amp;E</a:t>
            </a:r>
            <a:r>
              <a:rPr lang="en-US" sz="2400" dirty="0" smtClean="0"/>
              <a:t>) ICT </a:t>
            </a:r>
            <a:br>
              <a:rPr lang="en-US" sz="2400" dirty="0" smtClean="0"/>
            </a:br>
            <a:r>
              <a:rPr lang="en-US" sz="2400" dirty="0" smtClean="0"/>
              <a:t>there </a:t>
            </a:r>
            <a:r>
              <a:rPr lang="en-US" sz="2400" i="1" dirty="0" smtClean="0"/>
              <a:t>also </a:t>
            </a:r>
            <a:r>
              <a:rPr lang="en-US" sz="2400" dirty="0" smtClean="0"/>
              <a:t>to support collaboration</a:t>
            </a:r>
          </a:p>
          <a:p>
            <a:pPr marL="542925" indent="-482600">
              <a:buFont typeface="Courier New" charset="0"/>
              <a:buChar char="o"/>
            </a:pPr>
            <a:r>
              <a:rPr lang="en-US" sz="2400" dirty="0" smtClean="0"/>
              <a:t>Re-using existing identity management fabrics</a:t>
            </a:r>
            <a:endParaRPr lang="en-US" sz="2400" dirty="0"/>
          </a:p>
          <a:p>
            <a:pPr marL="0" indent="0">
              <a:buNone/>
            </a:pPr>
            <a:endParaRPr lang="en-US" sz="1867" b="1" dirty="0"/>
          </a:p>
        </p:txBody>
      </p:sp>
    </p:spTree>
    <p:extLst>
      <p:ext uri="{BB962C8B-B14F-4D97-AF65-F5344CB8AC3E}">
        <p14:creationId xmlns:p14="http://schemas.microsoft.com/office/powerpoint/2010/main" val="195332235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F576E6A-F32A-4612-884C-86870357C6B4}" type="slidenum">
              <a:rPr lang="en-GB" smtClean="0"/>
              <a:pPr/>
              <a:t>20</a:t>
            </a:fld>
            <a:endParaRPr lang="en-GB"/>
          </a:p>
        </p:txBody>
      </p:sp>
      <p:sp>
        <p:nvSpPr>
          <p:cNvPr id="4" name="Title 3"/>
          <p:cNvSpPr>
            <a:spLocks noGrp="1"/>
          </p:cNvSpPr>
          <p:nvPr>
            <p:ph type="title"/>
          </p:nvPr>
        </p:nvSpPr>
        <p:spPr/>
        <p:txBody>
          <a:bodyPr/>
          <a:lstStyle/>
          <a:p>
            <a:r>
              <a:rPr lang="en-US" dirty="0" smtClean="0"/>
              <a:t>Everything </a:t>
            </a:r>
            <a:r>
              <a:rPr lang="en-US" dirty="0" smtClean="0"/>
              <a:t>can be meshed </a:t>
            </a:r>
            <a:r>
              <a:rPr lang="en-US" dirty="0" smtClean="0"/>
              <a:t>together </a:t>
            </a:r>
            <a:r>
              <a:rPr lang="en-US" dirty="0" smtClean="0"/>
              <a:t>…</a:t>
            </a:r>
            <a:endParaRPr lang="en-GB" dirty="0"/>
          </a:p>
        </p:txBody>
      </p:sp>
      <p:cxnSp>
        <p:nvCxnSpPr>
          <p:cNvPr id="34" name="Straight Arrow Connector 33"/>
          <p:cNvCxnSpPr>
            <a:endCxn id="56" idx="0"/>
          </p:cNvCxnSpPr>
          <p:nvPr/>
        </p:nvCxnSpPr>
        <p:spPr>
          <a:xfrm flipH="1">
            <a:off x="6885048" y="2968033"/>
            <a:ext cx="444673" cy="2277851"/>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1884364" y="2515248"/>
            <a:ext cx="1758820" cy="2287871"/>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2"/>
          <a:stretch>
            <a:fillRect/>
          </a:stretch>
        </p:blipFill>
        <p:spPr>
          <a:xfrm>
            <a:off x="6930887" y="1825033"/>
            <a:ext cx="1031264" cy="1143000"/>
          </a:xfrm>
          <a:prstGeom prst="rect">
            <a:avLst/>
          </a:prstGeom>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154" y="3186696"/>
            <a:ext cx="2600325" cy="609600"/>
          </a:xfrm>
          <a:prstGeom prst="rect">
            <a:avLst/>
          </a:prstGeom>
        </p:spPr>
      </p:pic>
      <p:pic>
        <p:nvPicPr>
          <p:cNvPr id="38" name="Content Placeholder 11"/>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06487" y="4787350"/>
            <a:ext cx="2929506" cy="764070"/>
          </a:xfr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3687" y="4202927"/>
            <a:ext cx="2204077" cy="831790"/>
          </a:xfrm>
          <a:prstGeom prst="rect">
            <a:avLst/>
          </a:prstGeom>
        </p:spPr>
      </p:pic>
      <p:grpSp>
        <p:nvGrpSpPr>
          <p:cNvPr id="40" name="Group 39"/>
          <p:cNvGrpSpPr/>
          <p:nvPr/>
        </p:nvGrpSpPr>
        <p:grpSpPr>
          <a:xfrm>
            <a:off x="3730487" y="1477438"/>
            <a:ext cx="1523098" cy="1143000"/>
            <a:chOff x="1677302" y="1600200"/>
            <a:chExt cx="1523098" cy="1143000"/>
          </a:xfrm>
        </p:grpSpPr>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7400" y="1600200"/>
              <a:ext cx="1143000" cy="1143000"/>
            </a:xfrm>
            <a:prstGeom prst="rect">
              <a:avLst/>
            </a:prstGeom>
          </p:spPr>
        </p:pic>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7302" y="1801400"/>
              <a:ext cx="607796" cy="459855"/>
            </a:xfrm>
            <a:prstGeom prst="rect">
              <a:avLst/>
            </a:prstGeom>
          </p:spPr>
        </p:pic>
      </p:grpSp>
      <p:cxnSp>
        <p:nvCxnSpPr>
          <p:cNvPr id="43" name="Straight Arrow Connector 42"/>
          <p:cNvCxnSpPr>
            <a:endCxn id="41" idx="3"/>
          </p:cNvCxnSpPr>
          <p:nvPr/>
        </p:nvCxnSpPr>
        <p:spPr>
          <a:xfrm flipH="1" flipV="1">
            <a:off x="5253585" y="2048938"/>
            <a:ext cx="1249211" cy="2005556"/>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7692887" y="2968033"/>
            <a:ext cx="560154" cy="1094313"/>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nvPicPr>
        <p:blipFill>
          <a:blip r:embed="rId8"/>
          <a:stretch>
            <a:fillRect/>
          </a:stretch>
        </p:blipFill>
        <p:spPr>
          <a:xfrm>
            <a:off x="8521092" y="1422653"/>
            <a:ext cx="1256726" cy="984158"/>
          </a:xfrm>
          <a:prstGeom prst="rect">
            <a:avLst/>
          </a:prstGeom>
        </p:spPr>
      </p:pic>
      <p:cxnSp>
        <p:nvCxnSpPr>
          <p:cNvPr id="46" name="Straight Arrow Connector 45"/>
          <p:cNvCxnSpPr/>
          <p:nvPr/>
        </p:nvCxnSpPr>
        <p:spPr>
          <a:xfrm flipH="1">
            <a:off x="7972964" y="1806281"/>
            <a:ext cx="429717" cy="242657"/>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5371996" y="1724034"/>
            <a:ext cx="3026105" cy="1284"/>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3090048" y="3822491"/>
            <a:ext cx="770945" cy="968719"/>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4089150" y="3533918"/>
            <a:ext cx="2202148" cy="862453"/>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5296630" y="4712781"/>
            <a:ext cx="1081378" cy="332415"/>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5231672" y="4928814"/>
            <a:ext cx="1642278" cy="489508"/>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41" idx="2"/>
          </p:cNvCxnSpPr>
          <p:nvPr/>
        </p:nvCxnSpPr>
        <p:spPr>
          <a:xfrm flipV="1">
            <a:off x="4022479" y="2620438"/>
            <a:ext cx="659606" cy="2157818"/>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4183116" y="2885093"/>
            <a:ext cx="2862540" cy="1957254"/>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54" name="Pictur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0382" y="1841521"/>
            <a:ext cx="1905000" cy="681038"/>
          </a:xfrm>
          <a:prstGeom prst="rect">
            <a:avLst/>
          </a:prstGeom>
        </p:spPr>
      </p:pic>
      <p:cxnSp>
        <p:nvCxnSpPr>
          <p:cNvPr id="55" name="Straight Arrow Connector 54"/>
          <p:cNvCxnSpPr/>
          <p:nvPr/>
        </p:nvCxnSpPr>
        <p:spPr>
          <a:xfrm flipV="1">
            <a:off x="2815185" y="1916949"/>
            <a:ext cx="800395" cy="219475"/>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14197" y="5245884"/>
            <a:ext cx="741701" cy="360961"/>
          </a:xfrm>
          <a:prstGeom prst="rect">
            <a:avLst/>
          </a:prstGeom>
        </p:spPr>
      </p:pic>
      <p:cxnSp>
        <p:nvCxnSpPr>
          <p:cNvPr id="57" name="Straight Arrow Connector 56"/>
          <p:cNvCxnSpPr/>
          <p:nvPr/>
        </p:nvCxnSpPr>
        <p:spPr>
          <a:xfrm>
            <a:off x="4978034" y="2620438"/>
            <a:ext cx="1596215" cy="2706212"/>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9433236" y="2573631"/>
            <a:ext cx="36428" cy="2852733"/>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82896" y="5570470"/>
            <a:ext cx="773536" cy="835549"/>
          </a:xfrm>
          <a:prstGeom prst="rect">
            <a:avLst/>
          </a:prstGeom>
        </p:spPr>
      </p:pic>
      <p:cxnSp>
        <p:nvCxnSpPr>
          <p:cNvPr id="60" name="Straight Arrow Connector 59"/>
          <p:cNvCxnSpPr/>
          <p:nvPr/>
        </p:nvCxnSpPr>
        <p:spPr>
          <a:xfrm flipH="1" flipV="1">
            <a:off x="4110586" y="5625444"/>
            <a:ext cx="4877701" cy="680840"/>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905141" y="1055973"/>
            <a:ext cx="622286" cy="830997"/>
          </a:xfrm>
          <a:prstGeom prst="rect">
            <a:avLst/>
          </a:prstGeom>
          <a:noFill/>
        </p:spPr>
        <p:txBody>
          <a:bodyPr wrap="none" rtlCol="0">
            <a:spAutoFit/>
          </a:bodyPr>
          <a:lstStyle/>
          <a:p>
            <a:r>
              <a:rPr lang="en-US" sz="4800" b="1" dirty="0" smtClean="0"/>
              <a:t>…</a:t>
            </a:r>
            <a:endParaRPr lang="en-GB" sz="4800" b="1" dirty="0"/>
          </a:p>
        </p:txBody>
      </p:sp>
      <p:cxnSp>
        <p:nvCxnSpPr>
          <p:cNvPr id="62" name="Straight Arrow Connector 61"/>
          <p:cNvCxnSpPr/>
          <p:nvPr/>
        </p:nvCxnSpPr>
        <p:spPr>
          <a:xfrm>
            <a:off x="8398101" y="5241839"/>
            <a:ext cx="684795" cy="456073"/>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42807" y="6025771"/>
            <a:ext cx="6712030" cy="369332"/>
          </a:xfrm>
          <a:prstGeom prst="rect">
            <a:avLst/>
          </a:prstGeom>
          <a:noFill/>
        </p:spPr>
        <p:txBody>
          <a:bodyPr wrap="none" rtlCol="0">
            <a:spAutoFit/>
          </a:bodyPr>
          <a:lstStyle/>
          <a:p>
            <a:r>
              <a:rPr lang="en-US" i="1" dirty="0" smtClean="0">
                <a:solidFill>
                  <a:srgbClr val="ED7D31"/>
                </a:solidFill>
              </a:rPr>
              <a:t>and many more hubs and bridges, apologies if your logo is not here …</a:t>
            </a:r>
            <a:endParaRPr lang="en-GB" i="1" dirty="0">
              <a:solidFill>
                <a:srgbClr val="ED7D31"/>
              </a:solidFill>
            </a:endParaRPr>
          </a:p>
        </p:txBody>
      </p:sp>
      <p:pic>
        <p:nvPicPr>
          <p:cNvPr id="64" name="Picture 6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10955" y="5517925"/>
            <a:ext cx="957470" cy="823424"/>
          </a:xfrm>
          <a:prstGeom prst="rect">
            <a:avLst/>
          </a:prstGeom>
        </p:spPr>
      </p:pic>
      <p:sp>
        <p:nvSpPr>
          <p:cNvPr id="65" name="TextBox 64"/>
          <p:cNvSpPr txBox="1"/>
          <p:nvPr/>
        </p:nvSpPr>
        <p:spPr>
          <a:xfrm>
            <a:off x="10491875" y="5606845"/>
            <a:ext cx="619080" cy="830997"/>
          </a:xfrm>
          <a:prstGeom prst="rect">
            <a:avLst/>
          </a:prstGeom>
          <a:noFill/>
        </p:spPr>
        <p:txBody>
          <a:bodyPr wrap="none" rtlCol="0">
            <a:spAutoFit/>
          </a:bodyPr>
          <a:lstStyle/>
          <a:p>
            <a:r>
              <a:rPr lang="en-US" sz="4800" b="1" dirty="0" smtClean="0"/>
              <a:t>&amp;</a:t>
            </a:r>
            <a:endParaRPr lang="en-GB" sz="4800" b="1" dirty="0"/>
          </a:p>
        </p:txBody>
      </p:sp>
      <p:sp>
        <p:nvSpPr>
          <p:cNvPr id="66" name="TextBox 65"/>
          <p:cNvSpPr txBox="1"/>
          <p:nvPr/>
        </p:nvSpPr>
        <p:spPr>
          <a:xfrm>
            <a:off x="5825085" y="1752276"/>
            <a:ext cx="622286" cy="830997"/>
          </a:xfrm>
          <a:prstGeom prst="rect">
            <a:avLst/>
          </a:prstGeom>
          <a:noFill/>
        </p:spPr>
        <p:txBody>
          <a:bodyPr wrap="none" rtlCol="0">
            <a:spAutoFit/>
          </a:bodyPr>
          <a:lstStyle/>
          <a:p>
            <a:r>
              <a:rPr lang="en-US" sz="4800" b="1" dirty="0" smtClean="0"/>
              <a:t>…</a:t>
            </a:r>
            <a:endParaRPr lang="en-GB" sz="4800" b="1" dirty="0"/>
          </a:p>
        </p:txBody>
      </p:sp>
      <p:cxnSp>
        <p:nvCxnSpPr>
          <p:cNvPr id="67" name="Straight Arrow Connector 66"/>
          <p:cNvCxnSpPr/>
          <p:nvPr/>
        </p:nvCxnSpPr>
        <p:spPr>
          <a:xfrm flipH="1">
            <a:off x="2722316" y="1521245"/>
            <a:ext cx="5711864" cy="1984"/>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85081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4502" y="1439334"/>
            <a:ext cx="10909300" cy="2072794"/>
          </a:xfrm>
          <a:ln>
            <a:solidFill>
              <a:srgbClr val="0C3959"/>
            </a:solidFill>
          </a:ln>
        </p:spPr>
        <p:txBody>
          <a:bodyPr>
            <a:normAutofit/>
          </a:bodyPr>
          <a:lstStyle/>
          <a:p>
            <a:pPr marL="0" indent="0">
              <a:buNone/>
            </a:pPr>
            <a:r>
              <a:rPr lang="en-US" b="1" dirty="0" smtClean="0"/>
              <a:t>For your Research and generic e-Infrastructures</a:t>
            </a:r>
          </a:p>
          <a:p>
            <a:r>
              <a:rPr lang="en-US" dirty="0" smtClean="0"/>
              <a:t>Following AARC Blue Print Architecture and the recommendations – </a:t>
            </a:r>
            <a:r>
              <a:rPr lang="en-US" dirty="0" smtClean="0"/>
              <a:t>makes </a:t>
            </a:r>
            <a:r>
              <a:rPr lang="en-US" dirty="0" smtClean="0"/>
              <a:t>it easier </a:t>
            </a:r>
            <a:r>
              <a:rPr lang="en-US" dirty="0" smtClean="0"/>
              <a:t>for you</a:t>
            </a:r>
            <a:endParaRPr lang="en-US" dirty="0" smtClean="0"/>
          </a:p>
          <a:p>
            <a:r>
              <a:rPr lang="en-US" dirty="0" smtClean="0"/>
              <a:t>Support </a:t>
            </a:r>
            <a:r>
              <a:rPr lang="en-US" dirty="0" smtClean="0"/>
              <a:t>Personal Dat</a:t>
            </a:r>
            <a:r>
              <a:rPr lang="en-US" dirty="0" smtClean="0"/>
              <a:t>a Protection (EU) </a:t>
            </a:r>
            <a:r>
              <a:rPr lang="en-US" dirty="0" smtClean="0"/>
              <a:t>+ tag R&amp;S </a:t>
            </a:r>
            <a:r>
              <a:rPr lang="en-US" dirty="0" smtClean="0"/>
              <a:t>– </a:t>
            </a:r>
            <a:r>
              <a:rPr lang="en-US" dirty="0" err="1" smtClean="0"/>
              <a:t>IdPs</a:t>
            </a:r>
            <a:r>
              <a:rPr lang="en-US" dirty="0" smtClean="0"/>
              <a:t> could giving </a:t>
            </a:r>
            <a:r>
              <a:rPr lang="en-US" dirty="0" smtClean="0"/>
              <a:t>you </a:t>
            </a:r>
            <a:r>
              <a:rPr lang="en-US" dirty="0" smtClean="0"/>
              <a:t>useable </a:t>
            </a:r>
            <a:r>
              <a:rPr lang="en-US" dirty="0" smtClean="0"/>
              <a:t>identifiers</a:t>
            </a:r>
            <a:endParaRPr lang="en-US" dirty="0" smtClean="0"/>
          </a:p>
          <a:p>
            <a:r>
              <a:rPr lang="en-US" dirty="0" smtClean="0"/>
              <a:t>Assess if </a:t>
            </a:r>
            <a:r>
              <a:rPr lang="en-US" dirty="0" err="1" smtClean="0"/>
              <a:t>Sirtfi</a:t>
            </a:r>
            <a:r>
              <a:rPr lang="en-US" dirty="0" smtClean="0"/>
              <a:t> + R&amp;S is sufficient for access. Or add a REFEDS Assurance Profile.</a:t>
            </a:r>
          </a:p>
          <a:p>
            <a:r>
              <a:rPr lang="en-US" dirty="0" smtClean="0"/>
              <a:t>Apply </a:t>
            </a:r>
            <a:r>
              <a:rPr lang="en-US" dirty="0" smtClean="0"/>
              <a:t>policy frameworks </a:t>
            </a:r>
            <a:r>
              <a:rPr lang="en-US" dirty="0" smtClean="0"/>
              <a:t>inside your </a:t>
            </a:r>
            <a:r>
              <a:rPr lang="en-US" dirty="0" smtClean="0"/>
              <a:t>Infrastructure, </a:t>
            </a:r>
            <a:r>
              <a:rPr lang="en-US" i="1" dirty="0" smtClean="0"/>
              <a:t>‘</a:t>
            </a:r>
            <a:r>
              <a:rPr lang="en-US" i="1" dirty="0" err="1" smtClean="0"/>
              <a:t>Snctfi</a:t>
            </a:r>
            <a:r>
              <a:rPr lang="en-US" i="1" dirty="0" smtClean="0"/>
              <a:t>’</a:t>
            </a:r>
            <a:r>
              <a:rPr lang="en-US" dirty="0" smtClean="0"/>
              <a:t>, or re-use the policy kit</a:t>
            </a:r>
            <a:endParaRPr lang="en-US" dirty="0" smtClean="0"/>
          </a:p>
        </p:txBody>
      </p:sp>
      <p:sp>
        <p:nvSpPr>
          <p:cNvPr id="3" name="Slide Number Placeholder 2"/>
          <p:cNvSpPr>
            <a:spLocks noGrp="1"/>
          </p:cNvSpPr>
          <p:nvPr>
            <p:ph type="sldNum" sz="quarter" idx="12"/>
          </p:nvPr>
        </p:nvSpPr>
        <p:spPr/>
        <p:txBody>
          <a:bodyPr/>
          <a:lstStyle/>
          <a:p>
            <a:fld id="{6F576E6A-F32A-4612-884C-86870357C6B4}" type="slidenum">
              <a:rPr lang="en-GB" smtClean="0"/>
              <a:pPr/>
              <a:t>21</a:t>
            </a:fld>
            <a:endParaRPr lang="en-GB"/>
          </a:p>
        </p:txBody>
      </p:sp>
      <p:sp>
        <p:nvSpPr>
          <p:cNvPr id="4" name="Title 3"/>
          <p:cNvSpPr>
            <a:spLocks noGrp="1"/>
          </p:cNvSpPr>
          <p:nvPr>
            <p:ph type="title"/>
          </p:nvPr>
        </p:nvSpPr>
        <p:spPr/>
        <p:txBody>
          <a:bodyPr/>
          <a:lstStyle/>
          <a:p>
            <a:r>
              <a:rPr lang="en-US" dirty="0" smtClean="0"/>
              <a:t>Collect </a:t>
            </a:r>
            <a:r>
              <a:rPr lang="en-US" dirty="0" smtClean="0">
                <a:solidFill>
                  <a:srgbClr val="ED7D31"/>
                </a:solidFill>
              </a:rPr>
              <a:t>Recommendations </a:t>
            </a:r>
            <a:r>
              <a:rPr lang="en-US" dirty="0" smtClean="0"/>
              <a:t>– both for </a:t>
            </a:r>
            <a:r>
              <a:rPr lang="en-US" dirty="0" smtClean="0">
                <a:solidFill>
                  <a:srgbClr val="ED7D31"/>
                </a:solidFill>
              </a:rPr>
              <a:t>Infrastructures </a:t>
            </a:r>
            <a:r>
              <a:rPr lang="en-US" dirty="0"/>
              <a:t>&amp; </a:t>
            </a:r>
            <a:r>
              <a:rPr lang="en-US" dirty="0" smtClean="0">
                <a:solidFill>
                  <a:srgbClr val="ED7D31"/>
                </a:solidFill>
              </a:rPr>
              <a:t>Federations</a:t>
            </a:r>
            <a:endParaRPr lang="en-US" dirty="0">
              <a:solidFill>
                <a:srgbClr val="ED7D31"/>
              </a:solidFill>
            </a:endParaRPr>
          </a:p>
        </p:txBody>
      </p:sp>
      <p:sp>
        <p:nvSpPr>
          <p:cNvPr id="5" name="Content Placeholder 1"/>
          <p:cNvSpPr txBox="1">
            <a:spLocks/>
          </p:cNvSpPr>
          <p:nvPr/>
        </p:nvSpPr>
        <p:spPr>
          <a:xfrm>
            <a:off x="430647" y="3649132"/>
            <a:ext cx="10909300" cy="2072794"/>
          </a:xfrm>
          <a:prstGeom prst="rect">
            <a:avLst/>
          </a:prstGeom>
          <a:ln>
            <a:solidFill>
              <a:srgbClr val="0C3959"/>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b="1" dirty="0" smtClean="0"/>
              <a:t>For Federations, REFEDS, and eduGAIN</a:t>
            </a:r>
          </a:p>
          <a:p>
            <a:r>
              <a:rPr lang="en-US" dirty="0" smtClean="0"/>
              <a:t>Support an omnidirectional, non-reassigned ID for users that is standard everywhere</a:t>
            </a:r>
          </a:p>
          <a:p>
            <a:r>
              <a:rPr lang="en-US" dirty="0" smtClean="0"/>
              <a:t>Don’t filter authentication to only services you know about: allow meta-data to flow</a:t>
            </a:r>
          </a:p>
          <a:p>
            <a:r>
              <a:rPr lang="en-US" dirty="0" smtClean="0"/>
              <a:t>Support attribute release through R&amp;S, and collaborate in Sirtfi</a:t>
            </a:r>
          </a:p>
          <a:p>
            <a:r>
              <a:rPr lang="en-US" dirty="0" smtClean="0"/>
              <a:t>Help eduGAIN operate a support desk to help international research and collaboration</a:t>
            </a:r>
            <a:endParaRPr lang="en-US" dirty="0"/>
          </a:p>
          <a:p>
            <a:endParaRPr lang="en-US" dirty="0"/>
          </a:p>
        </p:txBody>
      </p:sp>
      <p:sp>
        <p:nvSpPr>
          <p:cNvPr id="6" name="Content Placeholder 1"/>
          <p:cNvSpPr txBox="1">
            <a:spLocks/>
          </p:cNvSpPr>
          <p:nvPr/>
        </p:nvSpPr>
        <p:spPr>
          <a:xfrm>
            <a:off x="430647" y="5817368"/>
            <a:ext cx="10909300" cy="396396"/>
          </a:xfrm>
          <a:prstGeom prst="rect">
            <a:avLst/>
          </a:prstGeom>
          <a:solidFill>
            <a:srgbClr val="ED7D31"/>
          </a:solidFill>
          <a:ln>
            <a:solidFill>
              <a:srgbClr val="0C3959"/>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b="1" dirty="0" smtClean="0"/>
              <a:t>Recommendations go to REFEDS, eduGAIN – and the Infrastructures through FIM4R &amp; IGTF</a:t>
            </a:r>
          </a:p>
        </p:txBody>
      </p:sp>
      <p:pic>
        <p:nvPicPr>
          <p:cNvPr id="7" name="Picture 6"/>
          <p:cNvPicPr>
            <a:picLocks noChangeAspect="1"/>
          </p:cNvPicPr>
          <p:nvPr/>
        </p:nvPicPr>
        <p:blipFill>
          <a:blip r:embed="rId3"/>
          <a:stretch>
            <a:fillRect/>
          </a:stretch>
        </p:blipFill>
        <p:spPr>
          <a:xfrm>
            <a:off x="10583903" y="3706433"/>
            <a:ext cx="1368155" cy="1958192"/>
          </a:xfrm>
          <a:prstGeom prst="rect">
            <a:avLst/>
          </a:prstGeom>
          <a:effectLst>
            <a:glow rad="101600">
              <a:srgbClr val="0C3959">
                <a:alpha val="60000"/>
              </a:srgbClr>
            </a:glo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3903" y="3029626"/>
            <a:ext cx="616227" cy="42725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97155" y="2551648"/>
            <a:ext cx="580102" cy="464082"/>
          </a:xfrm>
          <a:prstGeom prst="rect">
            <a:avLst/>
          </a:prstGeom>
          <a:effectLst/>
        </p:spPr>
      </p:pic>
      <p:sp>
        <p:nvSpPr>
          <p:cNvPr id="10" name="Rectangle 9"/>
          <p:cNvSpPr/>
          <p:nvPr/>
        </p:nvSpPr>
        <p:spPr>
          <a:xfrm>
            <a:off x="357809" y="3584713"/>
            <a:ext cx="11675165" cy="213721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523917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F576E6A-F32A-4612-884C-86870357C6B4}" type="slidenum">
              <a:rPr lang="en-GB" smtClean="0"/>
              <a:pPr/>
              <a:t>22</a:t>
            </a:fld>
            <a:endParaRPr lang="en-GB"/>
          </a:p>
        </p:txBody>
      </p:sp>
      <p:sp>
        <p:nvSpPr>
          <p:cNvPr id="4" name="Title 3"/>
          <p:cNvSpPr>
            <a:spLocks noGrp="1"/>
          </p:cNvSpPr>
          <p:nvPr>
            <p:ph type="title"/>
          </p:nvPr>
        </p:nvSpPr>
        <p:spPr>
          <a:xfrm>
            <a:off x="455646" y="74649"/>
            <a:ext cx="9980441" cy="1325563"/>
          </a:xfrm>
        </p:spPr>
        <p:txBody>
          <a:bodyPr/>
          <a:lstStyle/>
          <a:p>
            <a:r>
              <a:rPr lang="en-GB" dirty="0" smtClean="0"/>
              <a:t>We have a lot to do still … </a:t>
            </a:r>
            <a:r>
              <a:rPr lang="en-GB" sz="3200" dirty="0" smtClean="0"/>
              <a:t>ENGAGE </a:t>
            </a:r>
            <a:r>
              <a:rPr lang="en-GB" dirty="0" smtClean="0"/>
              <a:t>through </a:t>
            </a:r>
            <a:r>
              <a:rPr lang="en-GB" sz="3200" dirty="0" smtClean="0"/>
              <a:t>FIM4R</a:t>
            </a:r>
            <a:r>
              <a:rPr lang="en-GB" dirty="0" smtClean="0"/>
              <a:t>, IGTF, REFEDS, WISE!</a:t>
            </a:r>
            <a:endParaRPr lang="en-GB" dirty="0"/>
          </a:p>
        </p:txBody>
      </p:sp>
      <p:sp>
        <p:nvSpPr>
          <p:cNvPr id="5" name="TextBox 4"/>
          <p:cNvSpPr txBox="1"/>
          <p:nvPr/>
        </p:nvSpPr>
        <p:spPr>
          <a:xfrm>
            <a:off x="423268" y="1297946"/>
            <a:ext cx="11379565" cy="461665"/>
          </a:xfrm>
          <a:prstGeom prst="rect">
            <a:avLst/>
          </a:prstGeom>
          <a:solidFill>
            <a:srgbClr val="FEEEE2"/>
          </a:solidFill>
          <a:ln>
            <a:solidFill>
              <a:srgbClr val="F57A1E"/>
            </a:solidFill>
          </a:ln>
        </p:spPr>
        <p:txBody>
          <a:bodyPr wrap="square" rtlCol="0">
            <a:spAutoFit/>
          </a:bodyPr>
          <a:lstStyle/>
          <a:p>
            <a:r>
              <a:rPr lang="en-US" sz="2400" b="1" dirty="0" smtClean="0">
                <a:solidFill>
                  <a:srgbClr val="0C3959"/>
                </a:solidFill>
              </a:rPr>
              <a:t>Operational Security and Incident Response</a:t>
            </a:r>
            <a:endParaRPr lang="en-US" sz="2400" b="1" dirty="0">
              <a:solidFill>
                <a:srgbClr val="0C3959"/>
              </a:solidFill>
            </a:endParaRPr>
          </a:p>
        </p:txBody>
      </p:sp>
      <p:sp>
        <p:nvSpPr>
          <p:cNvPr id="6" name="Content Placeholder 1"/>
          <p:cNvSpPr txBox="1">
            <a:spLocks/>
          </p:cNvSpPr>
          <p:nvPr/>
        </p:nvSpPr>
        <p:spPr>
          <a:xfrm>
            <a:off x="423267" y="1773209"/>
            <a:ext cx="11503690" cy="935092"/>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smtClean="0">
                <a:solidFill>
                  <a:srgbClr val="AFBEC9"/>
                </a:solidFill>
              </a:rPr>
              <a:t>Evolve beyond </a:t>
            </a:r>
            <a:r>
              <a:rPr lang="en-GB" i="1" dirty="0" err="1" smtClean="0">
                <a:solidFill>
                  <a:srgbClr val="AFBEC9"/>
                </a:solidFill>
              </a:rPr>
              <a:t>Sirtfi</a:t>
            </a:r>
            <a:r>
              <a:rPr lang="en-GB" i="1" dirty="0" smtClean="0">
                <a:solidFill>
                  <a:srgbClr val="AFBEC9"/>
                </a:solidFill>
              </a:rPr>
              <a:t> </a:t>
            </a:r>
            <a:r>
              <a:rPr lang="en-GB" dirty="0" smtClean="0">
                <a:solidFill>
                  <a:srgbClr val="AFBEC9"/>
                </a:solidFill>
              </a:rPr>
              <a:t>by adding automated (volume) </a:t>
            </a:r>
            <a:r>
              <a:rPr lang="en-GB" b="1" dirty="0" smtClean="0">
                <a:solidFill>
                  <a:srgbClr val="AFBEC9"/>
                </a:solidFill>
              </a:rPr>
              <a:t>sharing of data and indicators of compromise</a:t>
            </a:r>
          </a:p>
          <a:p>
            <a:r>
              <a:rPr lang="en-GB" dirty="0" smtClean="0">
                <a:solidFill>
                  <a:srgbClr val="AFBEC9"/>
                </a:solidFill>
              </a:rPr>
              <a:t>Cross-domain </a:t>
            </a:r>
            <a:r>
              <a:rPr lang="en-GB" b="1" dirty="0" smtClean="0">
                <a:solidFill>
                  <a:srgbClr val="AFBEC9"/>
                </a:solidFill>
              </a:rPr>
              <a:t>trust groups </a:t>
            </a:r>
            <a:r>
              <a:rPr lang="en-GB" dirty="0" smtClean="0">
                <a:solidFill>
                  <a:srgbClr val="AFBEC9"/>
                </a:solidFill>
              </a:rPr>
              <a:t>spanning Infrastructures (and the eduGAIN Support Desk)</a:t>
            </a:r>
          </a:p>
        </p:txBody>
      </p:sp>
      <p:sp>
        <p:nvSpPr>
          <p:cNvPr id="7" name="TextBox 6"/>
          <p:cNvSpPr txBox="1"/>
          <p:nvPr/>
        </p:nvSpPr>
        <p:spPr>
          <a:xfrm>
            <a:off x="423266" y="2610803"/>
            <a:ext cx="11379565" cy="461665"/>
          </a:xfrm>
          <a:prstGeom prst="rect">
            <a:avLst/>
          </a:prstGeom>
          <a:solidFill>
            <a:srgbClr val="FEEEE2"/>
          </a:solidFill>
          <a:ln>
            <a:solidFill>
              <a:srgbClr val="F57A1E"/>
            </a:solidFill>
          </a:ln>
        </p:spPr>
        <p:txBody>
          <a:bodyPr wrap="square" rtlCol="0">
            <a:spAutoFit/>
          </a:bodyPr>
          <a:lstStyle/>
          <a:p>
            <a:r>
              <a:rPr lang="en-US" sz="2400" b="1" dirty="0" smtClean="0">
                <a:solidFill>
                  <a:srgbClr val="0C3959"/>
                </a:solidFill>
              </a:rPr>
              <a:t>Supporting Research Service Providers and Infrastructures: Service-centric guidance</a:t>
            </a:r>
            <a:endParaRPr lang="en-US" sz="2400" b="1" dirty="0">
              <a:solidFill>
                <a:srgbClr val="0C3959"/>
              </a:solidFill>
            </a:endParaRPr>
          </a:p>
        </p:txBody>
      </p:sp>
      <p:sp>
        <p:nvSpPr>
          <p:cNvPr id="8" name="Content Placeholder 1"/>
          <p:cNvSpPr txBox="1">
            <a:spLocks/>
          </p:cNvSpPr>
          <p:nvPr/>
        </p:nvSpPr>
        <p:spPr>
          <a:xfrm>
            <a:off x="423265" y="3086067"/>
            <a:ext cx="11379568" cy="1178442"/>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b="1" dirty="0" smtClean="0">
                <a:solidFill>
                  <a:srgbClr val="AFBEC9"/>
                </a:solidFill>
              </a:rPr>
              <a:t>Adoption of </a:t>
            </a:r>
            <a:r>
              <a:rPr lang="en-GB" b="1" i="1" dirty="0" err="1" smtClean="0">
                <a:solidFill>
                  <a:srgbClr val="AFBEC9"/>
                </a:solidFill>
              </a:rPr>
              <a:t>Snctfi</a:t>
            </a:r>
            <a:r>
              <a:rPr lang="en-GB" dirty="0">
                <a:solidFill>
                  <a:srgbClr val="AFBEC9"/>
                </a:solidFill>
              </a:rPr>
              <a:t>,</a:t>
            </a:r>
            <a:r>
              <a:rPr lang="en-GB" dirty="0" smtClean="0">
                <a:solidFill>
                  <a:srgbClr val="AFBEC9"/>
                </a:solidFill>
              </a:rPr>
              <a:t> helping communities and infrastructure to express trust</a:t>
            </a:r>
          </a:p>
          <a:p>
            <a:r>
              <a:rPr lang="en-GB" dirty="0" smtClean="0">
                <a:solidFill>
                  <a:srgbClr val="AFBEC9"/>
                </a:solidFill>
              </a:rPr>
              <a:t>Accounting data in complex communities, </a:t>
            </a:r>
            <a:r>
              <a:rPr lang="en-GB" b="1" dirty="0" smtClean="0">
                <a:solidFill>
                  <a:srgbClr val="AFBEC9"/>
                </a:solidFill>
              </a:rPr>
              <a:t>access control to accounting data </a:t>
            </a:r>
            <a:r>
              <a:rPr lang="en-GB" dirty="0" smtClean="0">
                <a:solidFill>
                  <a:srgbClr val="AFBEC9"/>
                </a:solidFill>
              </a:rPr>
              <a:t>in Infrastructures?</a:t>
            </a:r>
          </a:p>
        </p:txBody>
      </p:sp>
      <p:sp>
        <p:nvSpPr>
          <p:cNvPr id="9" name="TextBox 8"/>
          <p:cNvSpPr txBox="1"/>
          <p:nvPr/>
        </p:nvSpPr>
        <p:spPr>
          <a:xfrm>
            <a:off x="423264" y="3908638"/>
            <a:ext cx="11379565" cy="461665"/>
          </a:xfrm>
          <a:prstGeom prst="rect">
            <a:avLst/>
          </a:prstGeom>
          <a:solidFill>
            <a:srgbClr val="FEEEE2"/>
          </a:solidFill>
          <a:ln>
            <a:solidFill>
              <a:srgbClr val="F57A1E"/>
            </a:solidFill>
          </a:ln>
        </p:spPr>
        <p:txBody>
          <a:bodyPr wrap="square" rtlCol="0">
            <a:spAutoFit/>
          </a:bodyPr>
          <a:lstStyle/>
          <a:p>
            <a:r>
              <a:rPr lang="en-US" sz="2400" b="1" dirty="0" smtClean="0">
                <a:solidFill>
                  <a:srgbClr val="0C3959"/>
                </a:solidFill>
              </a:rPr>
              <a:t>Movement of people and collaboration: e-Researcher-centric guidance</a:t>
            </a:r>
            <a:endParaRPr lang="en-US" sz="2400" b="1" dirty="0">
              <a:solidFill>
                <a:srgbClr val="0C3959"/>
              </a:solidFill>
            </a:endParaRPr>
          </a:p>
        </p:txBody>
      </p:sp>
      <p:sp>
        <p:nvSpPr>
          <p:cNvPr id="10" name="Content Placeholder 1"/>
          <p:cNvSpPr txBox="1">
            <a:spLocks/>
          </p:cNvSpPr>
          <p:nvPr/>
        </p:nvSpPr>
        <p:spPr>
          <a:xfrm>
            <a:off x="423263" y="4383902"/>
            <a:ext cx="11379568" cy="82178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smtClean="0">
                <a:solidFill>
                  <a:srgbClr val="AFBEC9"/>
                </a:solidFill>
              </a:rPr>
              <a:t>Align </a:t>
            </a:r>
            <a:r>
              <a:rPr lang="en-GB" b="1" dirty="0" smtClean="0">
                <a:solidFill>
                  <a:srgbClr val="AFBEC9"/>
                </a:solidFill>
              </a:rPr>
              <a:t>attribute management practices &amp; provenance </a:t>
            </a:r>
            <a:r>
              <a:rPr lang="en-GB" dirty="0" smtClean="0">
                <a:solidFill>
                  <a:srgbClr val="AFBEC9"/>
                </a:solidFill>
              </a:rPr>
              <a:t>for self-hosting and managed communities</a:t>
            </a:r>
          </a:p>
          <a:p>
            <a:r>
              <a:rPr lang="en-GB" dirty="0" smtClean="0">
                <a:solidFill>
                  <a:srgbClr val="AFBEC9"/>
                </a:solidFill>
              </a:rPr>
              <a:t>Beyond Espresso: review complex Assurance Profile cases – in light of the GDPR and beyond</a:t>
            </a:r>
          </a:p>
        </p:txBody>
      </p:sp>
      <p:sp>
        <p:nvSpPr>
          <p:cNvPr id="11" name="TextBox 10"/>
          <p:cNvSpPr txBox="1"/>
          <p:nvPr/>
        </p:nvSpPr>
        <p:spPr>
          <a:xfrm>
            <a:off x="423262" y="5163960"/>
            <a:ext cx="11379565" cy="461665"/>
          </a:xfrm>
          <a:prstGeom prst="rect">
            <a:avLst/>
          </a:prstGeom>
          <a:solidFill>
            <a:srgbClr val="FEEEE2"/>
          </a:solidFill>
          <a:ln>
            <a:solidFill>
              <a:srgbClr val="F57A1E"/>
            </a:solidFill>
          </a:ln>
        </p:spPr>
        <p:txBody>
          <a:bodyPr wrap="square" rtlCol="0">
            <a:spAutoFit/>
          </a:bodyPr>
          <a:lstStyle/>
          <a:p>
            <a:r>
              <a:rPr lang="en-GB" sz="2400" b="1" dirty="0">
                <a:solidFill>
                  <a:srgbClr val="0C3959"/>
                </a:solidFill>
              </a:rPr>
              <a:t>Policy Development Engagement and Coordination</a:t>
            </a:r>
            <a:endParaRPr lang="en-US" sz="2400" b="1" dirty="0">
              <a:solidFill>
                <a:srgbClr val="0C3959"/>
              </a:solidFill>
            </a:endParaRPr>
          </a:p>
        </p:txBody>
      </p:sp>
      <p:sp>
        <p:nvSpPr>
          <p:cNvPr id="12" name="Content Placeholder 1"/>
          <p:cNvSpPr txBox="1">
            <a:spLocks/>
          </p:cNvSpPr>
          <p:nvPr/>
        </p:nvSpPr>
        <p:spPr>
          <a:xfrm>
            <a:off x="423261" y="5645487"/>
            <a:ext cx="11379568" cy="760196"/>
          </a:xfrm>
          <a:prstGeom prst="rect">
            <a:avLst/>
          </a:prstGeom>
        </p:spPr>
        <p:txBody>
          <a:bodyP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smtClean="0">
                <a:solidFill>
                  <a:srgbClr val="AFBEC9"/>
                </a:solidFill>
              </a:rPr>
              <a:t>Guidance for communities: policy development and engagement ‘kit’</a:t>
            </a:r>
          </a:p>
          <a:p>
            <a:r>
              <a:rPr lang="en-GB" b="1" dirty="0" smtClean="0">
                <a:solidFill>
                  <a:srgbClr val="AFBEC9"/>
                </a:solidFill>
              </a:rPr>
              <a:t>SCIv3</a:t>
            </a:r>
            <a:r>
              <a:rPr lang="en-GB" dirty="0" smtClean="0">
                <a:solidFill>
                  <a:srgbClr val="AFBEC9"/>
                </a:solidFill>
              </a:rPr>
              <a:t>: aligning </a:t>
            </a:r>
            <a:r>
              <a:rPr lang="en-GB" i="1" dirty="0" err="1" smtClean="0">
                <a:solidFill>
                  <a:srgbClr val="AFBEC9"/>
                </a:solidFill>
              </a:rPr>
              <a:t>Snctfi</a:t>
            </a:r>
            <a:r>
              <a:rPr lang="en-GB" dirty="0" smtClean="0">
                <a:solidFill>
                  <a:srgbClr val="AFBEC9"/>
                </a:solidFill>
              </a:rPr>
              <a:t>, </a:t>
            </a:r>
            <a:r>
              <a:rPr lang="en-GB" i="1" dirty="0" err="1" smtClean="0">
                <a:solidFill>
                  <a:srgbClr val="AFBEC9"/>
                </a:solidFill>
              </a:rPr>
              <a:t>Sirtfi</a:t>
            </a:r>
            <a:r>
              <a:rPr lang="en-GB" dirty="0" smtClean="0">
                <a:solidFill>
                  <a:srgbClr val="AFBEC9"/>
                </a:solidFill>
              </a:rPr>
              <a:t>, and </a:t>
            </a:r>
            <a:r>
              <a:rPr lang="en-GB" i="1" dirty="0" smtClean="0">
                <a:solidFill>
                  <a:srgbClr val="AFBEC9"/>
                </a:solidFill>
              </a:rPr>
              <a:t>Recommendations </a:t>
            </a:r>
            <a:r>
              <a:rPr lang="en-GB" dirty="0" smtClean="0">
                <a:solidFill>
                  <a:srgbClr val="AFBEC9"/>
                </a:solidFill>
              </a:rPr>
              <a:t>through WISE, IGTF, and FIM4R &amp; FIMIG</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44802" y="5228944"/>
            <a:ext cx="385692" cy="331695"/>
          </a:xfrm>
          <a:prstGeom prst="rect">
            <a:avLst/>
          </a:prstGeom>
        </p:spPr>
      </p:pic>
    </p:spTree>
    <p:extLst>
      <p:ext uri="{BB962C8B-B14F-4D97-AF65-F5344CB8AC3E}">
        <p14:creationId xmlns:p14="http://schemas.microsoft.com/office/powerpoint/2010/main" val="408008169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r="-2857"/>
          <a:stretch/>
        </p:blipFill>
        <p:spPr>
          <a:xfrm>
            <a:off x="7502206" y="2997910"/>
            <a:ext cx="3474720" cy="1270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p:cNvSpPr>
            <a:spLocks noGrp="1"/>
          </p:cNvSpPr>
          <p:nvPr>
            <p:ph type="sldNum" sz="quarter" idx="12"/>
          </p:nvPr>
        </p:nvSpPr>
        <p:spPr/>
        <p:txBody>
          <a:bodyPr/>
          <a:lstStyle/>
          <a:p>
            <a:fld id="{6F576E6A-F32A-4612-884C-86870357C6B4}" type="slidenum">
              <a:rPr lang="en-GB" smtClean="0"/>
              <a:pPr/>
              <a:t>23</a:t>
            </a:fld>
            <a:endParaRPr lang="en-GB"/>
          </a:p>
        </p:txBody>
      </p:sp>
      <p:sp>
        <p:nvSpPr>
          <p:cNvPr id="4" name="Title 3"/>
          <p:cNvSpPr>
            <a:spLocks noGrp="1"/>
          </p:cNvSpPr>
          <p:nvPr>
            <p:ph type="title"/>
          </p:nvPr>
        </p:nvSpPr>
        <p:spPr/>
        <p:txBody>
          <a:bodyPr/>
          <a:lstStyle/>
          <a:p>
            <a:r>
              <a:rPr lang="en-GB" dirty="0" smtClean="0"/>
              <a:t>And if I want to get to AARC?</a:t>
            </a:r>
            <a:endParaRPr lang="en-GB" dirty="0"/>
          </a:p>
        </p:txBody>
      </p:sp>
      <p:sp>
        <p:nvSpPr>
          <p:cNvPr id="6" name="Content Placeholder 1"/>
          <p:cNvSpPr txBox="1">
            <a:spLocks/>
          </p:cNvSpPr>
          <p:nvPr/>
        </p:nvSpPr>
        <p:spPr>
          <a:xfrm>
            <a:off x="671752" y="2196865"/>
            <a:ext cx="5927831" cy="2872091"/>
          </a:xfrm>
          <a:prstGeom prst="rect">
            <a:avLst/>
          </a:prstGeom>
          <a:solidFill>
            <a:srgbClr val="004361"/>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smtClean="0">
                <a:solidFill>
                  <a:schemeClr val="bg1"/>
                </a:solidFill>
              </a:rPr>
              <a:t>A bilateral channel to:</a:t>
            </a:r>
          </a:p>
          <a:p>
            <a:pPr lvl="1"/>
            <a:r>
              <a:rPr lang="en-GB" dirty="0" smtClean="0">
                <a:solidFill>
                  <a:schemeClr val="bg1"/>
                </a:solidFill>
              </a:rPr>
              <a:t>Report on AARC recommendations and pilots with research collaborations in AARC </a:t>
            </a:r>
          </a:p>
          <a:p>
            <a:pPr lvl="1"/>
            <a:r>
              <a:rPr lang="en-GB" dirty="0" smtClean="0">
                <a:solidFill>
                  <a:schemeClr val="bg1"/>
                </a:solidFill>
              </a:rPr>
              <a:t>Get feedback on AARC solutions from the wider FIM4R community </a:t>
            </a:r>
          </a:p>
          <a:p>
            <a:r>
              <a:rPr lang="en-GB" dirty="0" smtClean="0">
                <a:solidFill>
                  <a:schemeClr val="bg1"/>
                </a:solidFill>
              </a:rPr>
              <a:t>Explore possibility to pilot solutions more widely </a:t>
            </a:r>
          </a:p>
          <a:p>
            <a:r>
              <a:rPr lang="en-GB" dirty="0" smtClean="0">
                <a:solidFill>
                  <a:schemeClr val="bg1"/>
                </a:solidFill>
              </a:rPr>
              <a:t>Effectively supporting FIM4R</a:t>
            </a:r>
          </a:p>
          <a:p>
            <a:pPr lvl="1"/>
            <a:r>
              <a:rPr lang="en-GB" dirty="0" smtClean="0">
                <a:solidFill>
                  <a:schemeClr val="bg1"/>
                </a:solidFill>
              </a:rPr>
              <a:t>AARC supports participation of AARC research collaborations at FIM4R</a:t>
            </a:r>
            <a:endParaRPr lang="en-GB" dirty="0">
              <a:solidFill>
                <a:schemeClr val="bg1"/>
              </a:solidFill>
            </a:endParaRPr>
          </a:p>
        </p:txBody>
      </p:sp>
    </p:spTree>
    <p:extLst>
      <p:ext uri="{BB962C8B-B14F-4D97-AF65-F5344CB8AC3E}">
        <p14:creationId xmlns:p14="http://schemas.microsoft.com/office/powerpoint/2010/main" val="143647381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r>
              <a:rPr lang="en-GB" dirty="0" smtClean="0"/>
              <a:t>davidg@nikhef.nl</a:t>
            </a:r>
            <a:endParaRPr lang="en-GB" dirty="0"/>
          </a:p>
          <a:p>
            <a:endParaRPr lang="en-GB" dirty="0"/>
          </a:p>
        </p:txBody>
      </p:sp>
      <p:sp>
        <p:nvSpPr>
          <p:cNvPr id="3" name="Rectangle 2"/>
          <p:cNvSpPr/>
          <p:nvPr/>
        </p:nvSpPr>
        <p:spPr>
          <a:xfrm>
            <a:off x="158617" y="166093"/>
            <a:ext cx="6571861" cy="369332"/>
          </a:xfrm>
          <a:prstGeom prst="rect">
            <a:avLst/>
          </a:prstGeom>
        </p:spPr>
        <p:txBody>
          <a:bodyPr wrap="square">
            <a:spAutoFit/>
          </a:bodyPr>
          <a:lstStyle/>
          <a:p>
            <a:r>
              <a:rPr lang="en-US" dirty="0">
                <a:solidFill>
                  <a:schemeClr val="bg1">
                    <a:lumMod val="85000"/>
                  </a:schemeClr>
                </a:solidFill>
              </a:rPr>
              <a:t>https://</a:t>
            </a:r>
            <a:r>
              <a:rPr lang="en-US" dirty="0" smtClean="0">
                <a:solidFill>
                  <a:schemeClr val="bg1">
                    <a:lumMod val="85000"/>
                  </a:schemeClr>
                </a:solidFill>
              </a:rPr>
              <a:t>aarc-project.eu/policies/</a:t>
            </a:r>
            <a:endParaRPr lang="en-US" dirty="0">
              <a:solidFill>
                <a:schemeClr val="bg1">
                  <a:lumMod val="85000"/>
                </a:schemeClr>
              </a:solidFill>
            </a:endParaRPr>
          </a:p>
        </p:txBody>
      </p:sp>
    </p:spTree>
    <p:extLst>
      <p:ext uri="{BB962C8B-B14F-4D97-AF65-F5344CB8AC3E}">
        <p14:creationId xmlns:p14="http://schemas.microsoft.com/office/powerpoint/2010/main" val="21579868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290722" y="1294727"/>
            <a:ext cx="4901279" cy="5049429"/>
          </a:xfrm>
          <a:prstGeom prst="rect">
            <a:avLst/>
          </a:prstGeom>
        </p:spPr>
      </p:pic>
      <p:sp>
        <p:nvSpPr>
          <p:cNvPr id="3" name="Slide Number Placeholder 2"/>
          <p:cNvSpPr>
            <a:spLocks noGrp="1"/>
          </p:cNvSpPr>
          <p:nvPr>
            <p:ph type="sldNum" sz="quarter" idx="4294967295"/>
          </p:nvPr>
        </p:nvSpPr>
        <p:spPr>
          <a:xfrm>
            <a:off x="11061812" y="6406021"/>
            <a:ext cx="741021" cy="274873"/>
          </a:xfrm>
          <a:prstGeom prst="rect">
            <a:avLst/>
          </a:prstGeom>
        </p:spPr>
        <p:txBody>
          <a:bodyPr/>
          <a:lstStyle/>
          <a:p>
            <a:fld id="{6F576E6A-F32A-4612-884C-86870357C6B4}" type="slidenum">
              <a:rPr lang="en-GB" smtClean="0"/>
              <a:pPr/>
              <a:t>3</a:t>
            </a:fld>
            <a:endParaRPr lang="en-GB"/>
          </a:p>
        </p:txBody>
      </p:sp>
      <p:sp>
        <p:nvSpPr>
          <p:cNvPr id="4" name="Title 3"/>
          <p:cNvSpPr>
            <a:spLocks noGrp="1"/>
          </p:cNvSpPr>
          <p:nvPr>
            <p:ph type="title"/>
          </p:nvPr>
        </p:nvSpPr>
        <p:spPr/>
        <p:txBody>
          <a:bodyPr>
            <a:normAutofit/>
          </a:bodyPr>
          <a:lstStyle/>
          <a:p>
            <a:r>
              <a:rPr lang="en-GB" sz="3600" dirty="0"/>
              <a:t>Federated Identity Management for Research</a:t>
            </a:r>
          </a:p>
        </p:txBody>
      </p:sp>
      <p:sp>
        <p:nvSpPr>
          <p:cNvPr id="6" name="Content Placeholder 4"/>
          <p:cNvSpPr txBox="1">
            <a:spLocks/>
          </p:cNvSpPr>
          <p:nvPr/>
        </p:nvSpPr>
        <p:spPr bwMode="auto">
          <a:xfrm>
            <a:off x="382771" y="1431851"/>
            <a:ext cx="7286847" cy="4876800"/>
          </a:xfrm>
          <a:prstGeom prst="roundRect">
            <a:avLst/>
          </a:prstGeom>
          <a:solidFill>
            <a:srgbClr val="154081"/>
          </a:solidFill>
          <a:ln>
            <a:solidFill>
              <a:srgbClr val="623E85"/>
            </a:solidFill>
          </a:ln>
          <a:effectLst>
            <a:outerShdw blurRad="50800" dist="38100" dir="10800000" sx="102000" sy="102000" algn="r" rotWithShape="0">
              <a:prstClr val="black">
                <a:alpha val="40000"/>
              </a:prstClr>
            </a:outerShdw>
          </a:effectLst>
          <a:extLst>
            <a:ext uri="{FAA26D3D-D897-4be2-8F04-BA451C77F1D7}">
              <ma14:placeholderFlag xmlns="" xmlns:ma14="http://schemas.microsoft.com/office/mac/drawingml/2011/main" val="1"/>
            </a:ext>
          </a:extLst>
        </p:spPr>
        <p:style>
          <a:lnRef idx="0">
            <a:schemeClr val="accent4"/>
          </a:lnRef>
          <a:fillRef idx="3">
            <a:schemeClr val="accent4"/>
          </a:fillRef>
          <a:effectRef idx="3">
            <a:schemeClr val="accent4"/>
          </a:effectRef>
          <a:fontRef idx="minor">
            <a:schemeClr val="lt1"/>
          </a:fontRef>
        </p:style>
        <p:txBody>
          <a:bodyPr vert="horz" wrap="square" lIns="121920" tIns="60960" rIns="121920" bIns="60960" numCol="1" anchor="t" anchorCtr="0" compatLnSpc="1">
            <a:prstTxWarp prst="textNoShape">
              <a:avLst/>
            </a:prstTxWarp>
          </a:bodyPr>
          <a:lstStyle>
            <a:lvl1pPr marL="195263" indent="-195263" algn="l" rtl="0" eaLnBrk="1" fontAlgn="base" hangingPunct="1">
              <a:spcBef>
                <a:spcPct val="20000"/>
              </a:spcBef>
              <a:spcAft>
                <a:spcPts val="300"/>
              </a:spcAft>
              <a:buFont typeface="Wingdings" charset="2"/>
              <a:buChar char="Ø"/>
              <a:defRPr sz="2000">
                <a:solidFill>
                  <a:schemeClr val="lt1"/>
                </a:solidFill>
                <a:latin typeface="+mn-lt"/>
                <a:ea typeface="+mn-ea"/>
                <a:cs typeface="+mn-cs"/>
              </a:defRPr>
            </a:lvl1pPr>
            <a:lvl2pPr marL="571500" indent="-185738" algn="l" rtl="0" eaLnBrk="1" fontAlgn="base" hangingPunct="1">
              <a:spcBef>
                <a:spcPct val="20000"/>
              </a:spcBef>
              <a:spcAft>
                <a:spcPts val="300"/>
              </a:spcAft>
              <a:buFont typeface="Wingdings" charset="2"/>
              <a:buChar char="²"/>
              <a:defRPr>
                <a:solidFill>
                  <a:schemeClr val="lt1"/>
                </a:solidFill>
                <a:latin typeface="+mn-lt"/>
                <a:ea typeface="+mn-ea"/>
                <a:cs typeface="+mn-cs"/>
              </a:defRPr>
            </a:lvl2pPr>
            <a:lvl3pPr marL="949325" indent="-187325"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3pPr>
            <a:lvl4pPr marL="1241425" indent="-96838" algn="l" rtl="0" eaLnBrk="1" fontAlgn="base" hangingPunct="1">
              <a:spcBef>
                <a:spcPct val="20000"/>
              </a:spcBef>
              <a:spcAft>
                <a:spcPct val="0"/>
              </a:spcAft>
              <a:buFont typeface="Helvetica CE" charset="0"/>
              <a:buChar char="›"/>
              <a:defRPr>
                <a:solidFill>
                  <a:schemeClr val="lt1"/>
                </a:solidFill>
                <a:latin typeface="+mn-lt"/>
                <a:ea typeface="+mn-ea"/>
                <a:cs typeface="+mn-cs"/>
              </a:defRPr>
            </a:lvl4pPr>
            <a:lvl5pPr marL="21351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5pPr>
            <a:lvl6pPr marL="25923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6pPr>
            <a:lvl7pPr marL="30495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7pPr>
            <a:lvl8pPr marL="35067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8pPr>
            <a:lvl9pPr marL="39639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9pPr>
          </a:lstStyle>
          <a:p>
            <a:pPr>
              <a:buFont typeface="Courier New" charset="0"/>
              <a:buChar char="o"/>
            </a:pPr>
            <a:r>
              <a:rPr lang="en-US" sz="2133" dirty="0">
                <a:cs typeface="Verdana"/>
              </a:rPr>
              <a:t>Access services using </a:t>
            </a:r>
            <a:r>
              <a:rPr lang="en-US" sz="2133" b="1" dirty="0">
                <a:solidFill>
                  <a:srgbClr val="FFC000"/>
                </a:solidFill>
                <a:cs typeface="Verdana"/>
              </a:rPr>
              <a:t>identities from their Home Organizations</a:t>
            </a:r>
            <a:r>
              <a:rPr lang="en-US" sz="2133" b="1" dirty="0">
                <a:solidFill>
                  <a:srgbClr val="EC0E51"/>
                </a:solidFill>
                <a:cs typeface="Verdana"/>
              </a:rPr>
              <a:t> </a:t>
            </a:r>
            <a:r>
              <a:rPr lang="en-US" sz="2133" dirty="0">
                <a:cs typeface="Verdana"/>
              </a:rPr>
              <a:t>when available.</a:t>
            </a:r>
          </a:p>
          <a:p>
            <a:pPr>
              <a:buFont typeface="Courier New" charset="0"/>
              <a:buChar char="o"/>
            </a:pPr>
            <a:r>
              <a:rPr lang="en-US" sz="2133" dirty="0">
                <a:cs typeface="Verdana"/>
              </a:rPr>
              <a:t> Secure integration of </a:t>
            </a:r>
            <a:r>
              <a:rPr lang="en-US" sz="2133" b="1" dirty="0">
                <a:solidFill>
                  <a:srgbClr val="FFC000"/>
                </a:solidFill>
                <a:cs typeface="Verdana"/>
              </a:rPr>
              <a:t>guest identity solutions </a:t>
            </a:r>
            <a:r>
              <a:rPr lang="en-US" sz="2133" dirty="0">
                <a:solidFill>
                  <a:srgbClr val="FFC000"/>
                </a:solidFill>
                <a:cs typeface="Verdana"/>
              </a:rPr>
              <a:t>and </a:t>
            </a:r>
            <a:r>
              <a:rPr lang="en-US" sz="2133" b="1" dirty="0">
                <a:solidFill>
                  <a:srgbClr val="FFC000"/>
                </a:solidFill>
                <a:cs typeface="Verdana"/>
              </a:rPr>
              <a:t>support for stronger authentication</a:t>
            </a:r>
            <a:r>
              <a:rPr lang="en-US" sz="2133" dirty="0">
                <a:solidFill>
                  <a:srgbClr val="FFC000"/>
                </a:solidFill>
                <a:cs typeface="Verdana"/>
              </a:rPr>
              <a:t> </a:t>
            </a:r>
            <a:r>
              <a:rPr lang="en-US" sz="2133" dirty="0">
                <a:cs typeface="Verdana"/>
              </a:rPr>
              <a:t>mechanisms when needed.</a:t>
            </a:r>
          </a:p>
          <a:p>
            <a:pPr>
              <a:buFont typeface="Courier New" charset="0"/>
              <a:buChar char="o"/>
            </a:pPr>
            <a:r>
              <a:rPr lang="en-US" sz="2133" dirty="0">
                <a:cs typeface="Verdana"/>
              </a:rPr>
              <a:t> </a:t>
            </a:r>
            <a:r>
              <a:rPr lang="en-US" sz="2133" b="1" dirty="0" smtClean="0">
                <a:solidFill>
                  <a:srgbClr val="FFC000"/>
                </a:solidFill>
                <a:cs typeface="Verdana"/>
              </a:rPr>
              <a:t>Access</a:t>
            </a:r>
            <a:r>
              <a:rPr lang="en-US" sz="2133" dirty="0" smtClean="0">
                <a:solidFill>
                  <a:srgbClr val="FFC000"/>
                </a:solidFill>
                <a:cs typeface="Verdana"/>
              </a:rPr>
              <a:t> </a:t>
            </a:r>
            <a:r>
              <a:rPr lang="en-US" sz="2133" dirty="0">
                <a:cs typeface="Verdana"/>
              </a:rPr>
              <a:t>to the various services should be granted </a:t>
            </a:r>
            <a:r>
              <a:rPr lang="en-US" sz="2133" b="1" dirty="0" smtClean="0">
                <a:solidFill>
                  <a:srgbClr val="FFC000"/>
                </a:solidFill>
                <a:cs typeface="Verdana"/>
              </a:rPr>
              <a:t>based on the role(s)</a:t>
            </a:r>
            <a:r>
              <a:rPr lang="en-US" sz="2133" b="1" dirty="0" smtClean="0">
                <a:solidFill>
                  <a:srgbClr val="EC0E51"/>
                </a:solidFill>
                <a:cs typeface="Verdana"/>
              </a:rPr>
              <a:t> </a:t>
            </a:r>
            <a:r>
              <a:rPr lang="en-US" sz="2133" dirty="0" smtClean="0">
                <a:cs typeface="Verdana"/>
              </a:rPr>
              <a:t>the </a:t>
            </a:r>
            <a:r>
              <a:rPr lang="en-US" sz="2133" dirty="0">
                <a:cs typeface="Verdana"/>
              </a:rPr>
              <a:t>users have in the collaboration. </a:t>
            </a:r>
          </a:p>
          <a:p>
            <a:pPr>
              <a:buFont typeface="Courier New" charset="0"/>
              <a:buChar char="o"/>
            </a:pPr>
            <a:r>
              <a:rPr lang="en-US" sz="2133" dirty="0">
                <a:cs typeface="Verdana"/>
              </a:rPr>
              <a:t> Users should have </a:t>
            </a:r>
            <a:r>
              <a:rPr lang="en-US" sz="2133" b="1" dirty="0">
                <a:solidFill>
                  <a:srgbClr val="FFC000"/>
                </a:solidFill>
                <a:cs typeface="Verdana"/>
              </a:rPr>
              <a:t>one persistent identity </a:t>
            </a:r>
            <a:r>
              <a:rPr lang="en-US" sz="2133" dirty="0">
                <a:cs typeface="Verdana"/>
              </a:rPr>
              <a:t>across all community services when needed.</a:t>
            </a:r>
          </a:p>
          <a:p>
            <a:pPr>
              <a:buFont typeface="Courier New" charset="0"/>
              <a:buChar char="o"/>
            </a:pPr>
            <a:r>
              <a:rPr lang="en-US" sz="2133" dirty="0">
                <a:cs typeface="Verdana"/>
              </a:rPr>
              <a:t>  </a:t>
            </a:r>
            <a:r>
              <a:rPr lang="en-US" sz="2133" b="1" dirty="0">
                <a:solidFill>
                  <a:srgbClr val="FFC000"/>
                </a:solidFill>
                <a:cs typeface="Verdana"/>
              </a:rPr>
              <a:t>Ease of use for users and service providers</a:t>
            </a:r>
            <a:r>
              <a:rPr lang="en-US" sz="2133" dirty="0">
                <a:cs typeface="Verdana"/>
              </a:rPr>
              <a:t>. The complexity of multiple </a:t>
            </a:r>
            <a:r>
              <a:rPr lang="en-US" sz="2133" dirty="0" err="1">
                <a:cs typeface="Verdana"/>
              </a:rPr>
              <a:t>IdPs</a:t>
            </a:r>
            <a:r>
              <a:rPr lang="en-US" sz="2133" dirty="0">
                <a:cs typeface="Verdana"/>
              </a:rPr>
              <a:t>/Federations/Attribute Authorities/ - technologies should be hidden.</a:t>
            </a:r>
          </a:p>
        </p:txBody>
      </p:sp>
    </p:spTree>
    <p:extLst>
      <p:ext uri="{BB962C8B-B14F-4D97-AF65-F5344CB8AC3E}">
        <p14:creationId xmlns:p14="http://schemas.microsoft.com/office/powerpoint/2010/main" val="273106102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F576E6A-F32A-4612-884C-86870357C6B4}" type="slidenum">
              <a:rPr lang="en-GB" smtClean="0"/>
              <a:pPr/>
              <a:t>4</a:t>
            </a:fld>
            <a:endParaRPr lang="en-GB"/>
          </a:p>
        </p:txBody>
      </p:sp>
      <p:sp>
        <p:nvSpPr>
          <p:cNvPr id="7" name="Rounded Rectangle 6"/>
          <p:cNvSpPr/>
          <p:nvPr/>
        </p:nvSpPr>
        <p:spPr>
          <a:xfrm>
            <a:off x="9952623" y="3686973"/>
            <a:ext cx="1788713" cy="851297"/>
          </a:xfrm>
          <a:prstGeom prst="roundRect">
            <a:avLst/>
          </a:prstGeom>
          <a:solidFill>
            <a:schemeClr val="accent1">
              <a:lumMod val="50000"/>
            </a:schemeClr>
          </a:solidFill>
        </p:spPr>
        <p:txBody>
          <a:bodyPr wrap="square">
            <a:spAutoFit/>
          </a:bodyPr>
          <a:lstStyle/>
          <a:p>
            <a:pPr algn="ctr" eaLnBrk="0" hangingPunct="0">
              <a:defRPr/>
            </a:pPr>
            <a:r>
              <a:rPr lang="en-US" sz="2200" dirty="0" smtClean="0">
                <a:solidFill>
                  <a:schemeClr val="bg1"/>
                </a:solidFill>
                <a:latin typeface="Gill Sans Light"/>
                <a:cs typeface="Gill Sans Light"/>
              </a:rPr>
              <a:t>Credential</a:t>
            </a:r>
          </a:p>
          <a:p>
            <a:pPr algn="ctr" eaLnBrk="0" hangingPunct="0">
              <a:defRPr/>
            </a:pPr>
            <a:r>
              <a:rPr lang="en-US" sz="2200" dirty="0" smtClean="0">
                <a:solidFill>
                  <a:schemeClr val="bg1"/>
                </a:solidFill>
                <a:latin typeface="Gill Sans Light"/>
                <a:cs typeface="Gill Sans Light"/>
              </a:rPr>
              <a:t>translation</a:t>
            </a:r>
            <a:endParaRPr lang="en-US" sz="2200" dirty="0">
              <a:solidFill>
                <a:schemeClr val="bg1"/>
              </a:solidFill>
              <a:latin typeface="Gill Sans Light"/>
              <a:cs typeface="Gill Sans Light"/>
            </a:endParaRPr>
          </a:p>
        </p:txBody>
      </p:sp>
      <p:sp>
        <p:nvSpPr>
          <p:cNvPr id="8" name="Rounded Rectangle 7"/>
          <p:cNvSpPr/>
          <p:nvPr/>
        </p:nvSpPr>
        <p:spPr>
          <a:xfrm>
            <a:off x="7871072" y="1477298"/>
            <a:ext cx="1784380" cy="851297"/>
          </a:xfrm>
          <a:prstGeom prst="roundRect">
            <a:avLst/>
          </a:prstGeom>
          <a:solidFill>
            <a:schemeClr val="accent1">
              <a:lumMod val="50000"/>
            </a:schemeClr>
          </a:solidFill>
        </p:spPr>
        <p:txBody>
          <a:bodyPr wrap="square">
            <a:spAutoFit/>
          </a:bodyPr>
          <a:lstStyle/>
          <a:p>
            <a:pPr algn="ctr" eaLnBrk="0" hangingPunct="0">
              <a:defRPr/>
            </a:pPr>
            <a:r>
              <a:rPr lang="en-US" sz="2200" dirty="0">
                <a:solidFill>
                  <a:schemeClr val="bg1"/>
                </a:solidFill>
                <a:latin typeface="Gill Sans Light"/>
                <a:cs typeface="Gill Sans Light"/>
              </a:rPr>
              <a:t>Homeless</a:t>
            </a:r>
          </a:p>
          <a:p>
            <a:pPr algn="ctr" eaLnBrk="0" hangingPunct="0">
              <a:defRPr/>
            </a:pPr>
            <a:r>
              <a:rPr lang="en-US" sz="2200" dirty="0">
                <a:solidFill>
                  <a:schemeClr val="bg1"/>
                </a:solidFill>
                <a:latin typeface="Gill Sans Light"/>
                <a:cs typeface="Gill Sans Light"/>
              </a:rPr>
              <a:t> </a:t>
            </a:r>
            <a:r>
              <a:rPr lang="en-US" sz="2200" dirty="0" smtClean="0">
                <a:solidFill>
                  <a:schemeClr val="bg1"/>
                </a:solidFill>
                <a:latin typeface="Gill Sans Light"/>
                <a:cs typeface="Gill Sans Light"/>
              </a:rPr>
              <a:t>user Home</a:t>
            </a:r>
            <a:endParaRPr lang="en-US" sz="2200" dirty="0">
              <a:solidFill>
                <a:schemeClr val="bg1"/>
              </a:solidFill>
              <a:latin typeface="Gill Sans Light"/>
              <a:cs typeface="Gill Sans Light"/>
            </a:endParaRPr>
          </a:p>
        </p:txBody>
      </p:sp>
      <p:sp>
        <p:nvSpPr>
          <p:cNvPr id="9" name="Rounded Rectangle 8"/>
          <p:cNvSpPr/>
          <p:nvPr/>
        </p:nvSpPr>
        <p:spPr>
          <a:xfrm>
            <a:off x="9952624" y="2590512"/>
            <a:ext cx="1799984" cy="783193"/>
          </a:xfrm>
          <a:prstGeom prst="roundRect">
            <a:avLst/>
          </a:prstGeom>
          <a:solidFill>
            <a:schemeClr val="accent1">
              <a:lumMod val="50000"/>
            </a:schemeClr>
          </a:solidFill>
        </p:spPr>
        <p:txBody>
          <a:bodyPr wrap="square">
            <a:spAutoFit/>
          </a:bodyPr>
          <a:lstStyle/>
          <a:p>
            <a:pPr algn="ctr" eaLnBrk="0" hangingPunct="0">
              <a:defRPr/>
            </a:pPr>
            <a:r>
              <a:rPr lang="en-US" sz="2000" dirty="0" smtClean="0">
                <a:solidFill>
                  <a:schemeClr val="bg1"/>
                </a:solidFill>
                <a:latin typeface="Gill Sans Light"/>
                <a:cs typeface="Gill Sans Light"/>
              </a:rPr>
              <a:t>Community</a:t>
            </a:r>
          </a:p>
          <a:p>
            <a:pPr algn="ctr" eaLnBrk="0" hangingPunct="0">
              <a:defRPr/>
            </a:pPr>
            <a:r>
              <a:rPr lang="en-US" sz="2000" dirty="0" smtClean="0">
                <a:solidFill>
                  <a:schemeClr val="bg1"/>
                </a:solidFill>
                <a:latin typeface="Gill Sans Light"/>
                <a:cs typeface="Gill Sans Light"/>
              </a:rPr>
              <a:t>based </a:t>
            </a:r>
            <a:r>
              <a:rPr lang="en-US" sz="2000" dirty="0" err="1" smtClean="0">
                <a:solidFill>
                  <a:schemeClr val="bg1"/>
                </a:solidFill>
                <a:latin typeface="Gill Sans Light"/>
                <a:cs typeface="Gill Sans Light"/>
              </a:rPr>
              <a:t>AuthZ</a:t>
            </a:r>
            <a:endParaRPr lang="en-US" sz="2000" dirty="0" smtClean="0">
              <a:solidFill>
                <a:schemeClr val="bg1"/>
              </a:solidFill>
              <a:latin typeface="Gill Sans Light"/>
              <a:cs typeface="Gill Sans Light"/>
            </a:endParaRPr>
          </a:p>
        </p:txBody>
      </p:sp>
      <p:sp>
        <p:nvSpPr>
          <p:cNvPr id="10" name="Rounded Rectangle 9"/>
          <p:cNvSpPr/>
          <p:nvPr/>
        </p:nvSpPr>
        <p:spPr>
          <a:xfrm>
            <a:off x="7846084" y="3698115"/>
            <a:ext cx="1813762" cy="851297"/>
          </a:xfrm>
          <a:prstGeom prst="roundRect">
            <a:avLst/>
          </a:prstGeom>
          <a:solidFill>
            <a:schemeClr val="accent1">
              <a:lumMod val="50000"/>
            </a:schemeClr>
          </a:solidFill>
        </p:spPr>
        <p:txBody>
          <a:bodyPr wrap="square">
            <a:spAutoFit/>
          </a:bodyPr>
          <a:lstStyle/>
          <a:p>
            <a:pPr algn="ctr" eaLnBrk="0" hangingPunct="0">
              <a:defRPr/>
            </a:pPr>
            <a:r>
              <a:rPr lang="en-US" sz="2200" dirty="0" smtClean="0">
                <a:solidFill>
                  <a:schemeClr val="bg1"/>
                </a:solidFill>
                <a:latin typeface="Gill Sans Light"/>
                <a:cs typeface="Gill Sans Light"/>
              </a:rPr>
              <a:t>Non-Web Access</a:t>
            </a:r>
            <a:endParaRPr lang="en-US" sz="2200" dirty="0">
              <a:solidFill>
                <a:schemeClr val="bg1"/>
              </a:solidFill>
              <a:latin typeface="Gill Sans Light"/>
              <a:cs typeface="Gill Sans Light"/>
            </a:endParaRPr>
          </a:p>
        </p:txBody>
      </p:sp>
      <p:sp>
        <p:nvSpPr>
          <p:cNvPr id="11" name="Rounded Rectangle 10"/>
          <p:cNvSpPr/>
          <p:nvPr/>
        </p:nvSpPr>
        <p:spPr>
          <a:xfrm>
            <a:off x="9952623" y="1477298"/>
            <a:ext cx="1799984" cy="851297"/>
          </a:xfrm>
          <a:prstGeom prst="roundRect">
            <a:avLst/>
          </a:prstGeom>
          <a:solidFill>
            <a:schemeClr val="accent1">
              <a:lumMod val="50000"/>
            </a:schemeClr>
          </a:solidFill>
        </p:spPr>
        <p:txBody>
          <a:bodyPr wrap="square">
            <a:spAutoFit/>
          </a:bodyPr>
          <a:lstStyle/>
          <a:p>
            <a:pPr algn="ctr" eaLnBrk="0" hangingPunct="0">
              <a:defRPr/>
            </a:pPr>
            <a:r>
              <a:rPr lang="en-US" sz="2200" dirty="0">
                <a:solidFill>
                  <a:schemeClr val="bg1"/>
                </a:solidFill>
                <a:latin typeface="Gill Sans Light"/>
                <a:cs typeface="Gill Sans Light"/>
              </a:rPr>
              <a:t>User</a:t>
            </a:r>
          </a:p>
          <a:p>
            <a:pPr algn="ctr" eaLnBrk="0" hangingPunct="0">
              <a:defRPr/>
            </a:pPr>
            <a:r>
              <a:rPr lang="en-US" sz="2200" dirty="0">
                <a:solidFill>
                  <a:schemeClr val="bg1"/>
                </a:solidFill>
                <a:latin typeface="Gill Sans Light"/>
                <a:cs typeface="Gill Sans Light"/>
              </a:rPr>
              <a:t> friendliness</a:t>
            </a:r>
          </a:p>
        </p:txBody>
      </p:sp>
      <p:sp>
        <p:nvSpPr>
          <p:cNvPr id="12" name="Rounded Rectangle 11"/>
          <p:cNvSpPr/>
          <p:nvPr/>
        </p:nvSpPr>
        <p:spPr>
          <a:xfrm>
            <a:off x="9952623" y="4765114"/>
            <a:ext cx="1807077" cy="851297"/>
          </a:xfrm>
          <a:prstGeom prst="roundRect">
            <a:avLst/>
          </a:prstGeom>
          <a:solidFill>
            <a:schemeClr val="accent1">
              <a:lumMod val="50000"/>
            </a:schemeClr>
          </a:solidFill>
        </p:spPr>
        <p:txBody>
          <a:bodyPr wrap="square">
            <a:spAutoFit/>
          </a:bodyPr>
          <a:lstStyle/>
          <a:p>
            <a:pPr algn="ctr" eaLnBrk="0" hangingPunct="0">
              <a:defRPr/>
            </a:pPr>
            <a:r>
              <a:rPr lang="en-US" sz="2200" dirty="0" smtClean="0">
                <a:solidFill>
                  <a:schemeClr val="bg1"/>
                </a:solidFill>
                <a:latin typeface="Gill Sans Light"/>
                <a:cs typeface="Gill Sans Light"/>
              </a:rPr>
              <a:t>Identity </a:t>
            </a:r>
            <a:r>
              <a:rPr lang="en-US" sz="2200" dirty="0" smtClean="0">
                <a:solidFill>
                  <a:schemeClr val="bg1"/>
                </a:solidFill>
                <a:latin typeface="Gill Sans Light"/>
                <a:cs typeface="Gill Sans Light"/>
              </a:rPr>
              <a:t>Assurance</a:t>
            </a:r>
            <a:endParaRPr lang="en-US" sz="2200" dirty="0">
              <a:solidFill>
                <a:schemeClr val="bg1"/>
              </a:solidFill>
              <a:latin typeface="Gill Sans Light"/>
              <a:cs typeface="Gill Sans Light"/>
            </a:endParaRPr>
          </a:p>
        </p:txBody>
      </p:sp>
      <p:sp>
        <p:nvSpPr>
          <p:cNvPr id="13" name="Rounded Rectangle 12"/>
          <p:cNvSpPr/>
          <p:nvPr/>
        </p:nvSpPr>
        <p:spPr>
          <a:xfrm>
            <a:off x="7841211" y="2590512"/>
            <a:ext cx="1807077" cy="851297"/>
          </a:xfrm>
          <a:prstGeom prst="roundRect">
            <a:avLst/>
          </a:prstGeom>
          <a:solidFill>
            <a:schemeClr val="accent1">
              <a:lumMod val="50000"/>
            </a:schemeClr>
          </a:solidFill>
        </p:spPr>
        <p:txBody>
          <a:bodyPr wrap="square">
            <a:spAutoFit/>
          </a:bodyPr>
          <a:lstStyle/>
          <a:p>
            <a:pPr algn="ctr" eaLnBrk="0" hangingPunct="0">
              <a:defRPr/>
            </a:pPr>
            <a:r>
              <a:rPr lang="en-US" sz="2200" dirty="0" smtClean="0">
                <a:solidFill>
                  <a:schemeClr val="bg1"/>
                </a:solidFill>
                <a:latin typeface="Gill Sans Light"/>
                <a:cs typeface="Gill Sans Light"/>
              </a:rPr>
              <a:t>Attribute Aggregation</a:t>
            </a:r>
            <a:endParaRPr lang="en-US" sz="2200" dirty="0">
              <a:solidFill>
                <a:schemeClr val="bg1"/>
              </a:solidFill>
              <a:latin typeface="Gill Sans Light"/>
              <a:cs typeface="Gill Sans Light"/>
            </a:endParaRPr>
          </a:p>
        </p:txBody>
      </p:sp>
      <p:sp>
        <p:nvSpPr>
          <p:cNvPr id="14" name="Rounded Rectangle 13"/>
          <p:cNvSpPr/>
          <p:nvPr/>
        </p:nvSpPr>
        <p:spPr>
          <a:xfrm>
            <a:off x="7867177" y="4782705"/>
            <a:ext cx="1813763" cy="851297"/>
          </a:xfrm>
          <a:prstGeom prst="roundRect">
            <a:avLst/>
          </a:prstGeom>
          <a:solidFill>
            <a:schemeClr val="accent1">
              <a:lumMod val="50000"/>
            </a:schemeClr>
          </a:solidFill>
        </p:spPr>
        <p:txBody>
          <a:bodyPr wrap="square">
            <a:spAutoFit/>
          </a:bodyPr>
          <a:lstStyle/>
          <a:p>
            <a:pPr algn="ctr" eaLnBrk="0" hangingPunct="0">
              <a:defRPr/>
            </a:pPr>
            <a:r>
              <a:rPr lang="en-US" sz="2200" dirty="0">
                <a:solidFill>
                  <a:schemeClr val="bg1"/>
                </a:solidFill>
                <a:latin typeface="Gill Sans Light"/>
                <a:cs typeface="Gill Sans Light"/>
              </a:rPr>
              <a:t>Bridging Communities</a:t>
            </a:r>
          </a:p>
        </p:txBody>
      </p:sp>
      <p:sp>
        <p:nvSpPr>
          <p:cNvPr id="2" name="TextBox 1"/>
          <p:cNvSpPr txBox="1"/>
          <p:nvPr/>
        </p:nvSpPr>
        <p:spPr>
          <a:xfrm>
            <a:off x="436943" y="1345557"/>
            <a:ext cx="5597751" cy="707886"/>
          </a:xfrm>
          <a:prstGeom prst="rect">
            <a:avLst/>
          </a:prstGeom>
          <a:noFill/>
        </p:spPr>
        <p:txBody>
          <a:bodyPr wrap="none" rtlCol="0">
            <a:spAutoFit/>
          </a:bodyPr>
          <a:lstStyle/>
          <a:p>
            <a:r>
              <a:rPr lang="is-IS" sz="2000" b="1" dirty="0"/>
              <a:t>Communities / e-infrastructures surveyed in </a:t>
            </a:r>
            <a:r>
              <a:rPr lang="is-IS" sz="2000" b="1" dirty="0" smtClean="0"/>
              <a:t>AARC</a:t>
            </a:r>
            <a:endParaRPr lang="is-IS" sz="2000" b="1" dirty="0"/>
          </a:p>
          <a:p>
            <a:endParaRPr lang="is-IS" sz="2000" dirty="0"/>
          </a:p>
        </p:txBody>
      </p:sp>
      <p:grpSp>
        <p:nvGrpSpPr>
          <p:cNvPr id="30" name="Group 29"/>
          <p:cNvGrpSpPr/>
          <p:nvPr/>
        </p:nvGrpSpPr>
        <p:grpSpPr>
          <a:xfrm>
            <a:off x="711170" y="2150303"/>
            <a:ext cx="5161091" cy="3049757"/>
            <a:chOff x="262045" y="2397074"/>
            <a:chExt cx="5161091" cy="3049757"/>
          </a:xfrm>
        </p:grpSpPr>
        <p:pic>
          <p:nvPicPr>
            <p:cNvPr id="1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6570" y="3471811"/>
              <a:ext cx="112553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67145" y="2397074"/>
              <a:ext cx="8112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43648" y="3951840"/>
              <a:ext cx="97948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77970" y="2793949"/>
              <a:ext cx="79057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71732" y="2928886"/>
              <a:ext cx="935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160945" y="2927299"/>
              <a:ext cx="10858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23462" y="4086967"/>
              <a:ext cx="14335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422632" y="3457524"/>
              <a:ext cx="11811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62045" y="3921074"/>
              <a:ext cx="1200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704177" y="4730074"/>
              <a:ext cx="6064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2288554" y="4702293"/>
              <a:ext cx="6731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30383" y="4915018"/>
              <a:ext cx="763587"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6"/>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367157" y="4843581"/>
              <a:ext cx="1122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7"/>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693970" y="3973461"/>
              <a:ext cx="550862"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Right Brace 28"/>
          <p:cNvSpPr/>
          <p:nvPr/>
        </p:nvSpPr>
        <p:spPr>
          <a:xfrm>
            <a:off x="6295553" y="2471595"/>
            <a:ext cx="360099" cy="2867022"/>
          </a:xfrm>
          <a:prstGeom prst="rightBrace">
            <a:avLst/>
          </a:pr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itle 5"/>
          <p:cNvSpPr>
            <a:spLocks noGrp="1"/>
          </p:cNvSpPr>
          <p:nvPr>
            <p:ph type="title"/>
          </p:nvPr>
        </p:nvSpPr>
        <p:spPr/>
        <p:txBody>
          <a:bodyPr/>
          <a:lstStyle/>
          <a:p>
            <a:r>
              <a:rPr lang="en-US" dirty="0"/>
              <a:t>Identified common </a:t>
            </a:r>
            <a:r>
              <a:rPr lang="en-US" dirty="0" smtClean="0"/>
              <a:t>challenges – beyond the ‘corporate IT’ stuff</a:t>
            </a:r>
            <a:endParaRPr lang="en-US" dirty="0"/>
          </a:p>
        </p:txBody>
      </p:sp>
      <p:pic>
        <p:nvPicPr>
          <p:cNvPr id="31" name="Picture 30"/>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132608" y="4112953"/>
            <a:ext cx="939705" cy="501954"/>
          </a:xfrm>
          <a:prstGeom prst="rect">
            <a:avLst/>
          </a:prstGeom>
        </p:spPr>
      </p:pic>
      <p:pic>
        <p:nvPicPr>
          <p:cNvPr id="32" name="Picture 31"/>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86346" y="4596810"/>
            <a:ext cx="765601" cy="536575"/>
          </a:xfrm>
          <a:prstGeom prst="rect">
            <a:avLst/>
          </a:prstGeom>
        </p:spPr>
      </p:pic>
      <p:pic>
        <p:nvPicPr>
          <p:cNvPr id="33" name="Picture 32"/>
          <p:cNvPicPr>
            <a:picLocks noChangeAspect="1"/>
          </p:cNvPicPr>
          <p:nvPr/>
        </p:nvPicPr>
        <p:blipFill>
          <a:blip r:embed="rId19"/>
          <a:stretch>
            <a:fillRect/>
          </a:stretch>
        </p:blipFill>
        <p:spPr>
          <a:xfrm>
            <a:off x="4150310" y="3139067"/>
            <a:ext cx="990419" cy="651391"/>
          </a:xfrm>
          <a:prstGeom prst="rect">
            <a:avLst/>
          </a:prstGeom>
        </p:spPr>
      </p:pic>
      <p:pic>
        <p:nvPicPr>
          <p:cNvPr id="34" name="Picture 33"/>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17411" y="2881941"/>
            <a:ext cx="1263681" cy="784235"/>
          </a:xfrm>
          <a:prstGeom prst="rect">
            <a:avLst/>
          </a:prstGeom>
        </p:spPr>
      </p:pic>
      <p:pic>
        <p:nvPicPr>
          <p:cNvPr id="35" name="Picture 34"/>
          <p:cNvPicPr>
            <a:picLocks noChangeAspect="1"/>
          </p:cNvPicPr>
          <p:nvPr/>
        </p:nvPicPr>
        <p:blipFill>
          <a:blip r:embed="rId21"/>
          <a:stretch>
            <a:fillRect/>
          </a:stretch>
        </p:blipFill>
        <p:spPr>
          <a:xfrm>
            <a:off x="2642147" y="1724893"/>
            <a:ext cx="853239" cy="639930"/>
          </a:xfrm>
          <a:prstGeom prst="rect">
            <a:avLst/>
          </a:prstGeom>
        </p:spPr>
      </p:pic>
      <p:pic>
        <p:nvPicPr>
          <p:cNvPr id="36" name="Picture 35"/>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429649" y="1833137"/>
            <a:ext cx="1143579" cy="571790"/>
          </a:xfrm>
          <a:prstGeom prst="rect">
            <a:avLst/>
          </a:prstGeom>
        </p:spPr>
      </p:pic>
      <p:pic>
        <p:nvPicPr>
          <p:cNvPr id="37" name="Picture 36"/>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5653324" y="3070179"/>
            <a:ext cx="684826" cy="608736"/>
          </a:xfrm>
          <a:prstGeom prst="rect">
            <a:avLst/>
          </a:prstGeom>
        </p:spPr>
      </p:pic>
      <p:pic>
        <p:nvPicPr>
          <p:cNvPr id="38" name="Picture 37"/>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705212" y="1762260"/>
            <a:ext cx="803732" cy="725242"/>
          </a:xfrm>
          <a:prstGeom prst="rect">
            <a:avLst/>
          </a:prstGeom>
        </p:spPr>
      </p:pic>
      <p:pic>
        <p:nvPicPr>
          <p:cNvPr id="39" name="Picture 38"/>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436943" y="1883922"/>
            <a:ext cx="1037648" cy="602931"/>
          </a:xfrm>
          <a:prstGeom prst="rect">
            <a:avLst/>
          </a:prstGeom>
        </p:spPr>
      </p:pic>
      <p:sp>
        <p:nvSpPr>
          <p:cNvPr id="40" name="Rounded Rectangle 39"/>
          <p:cNvSpPr/>
          <p:nvPr/>
        </p:nvSpPr>
        <p:spPr>
          <a:xfrm>
            <a:off x="7834525" y="5774906"/>
            <a:ext cx="3918082" cy="493395"/>
          </a:xfrm>
          <a:prstGeom prst="roundRect">
            <a:avLst>
              <a:gd name="adj" fmla="val 23061"/>
            </a:avLst>
          </a:prstGeom>
          <a:solidFill>
            <a:schemeClr val="accent1">
              <a:lumMod val="50000"/>
            </a:schemeClr>
          </a:solidFill>
        </p:spPr>
        <p:txBody>
          <a:bodyPr wrap="square">
            <a:spAutoFit/>
          </a:bodyPr>
          <a:lstStyle/>
          <a:p>
            <a:pPr algn="ctr" eaLnBrk="0" hangingPunct="0">
              <a:defRPr/>
            </a:pPr>
            <a:r>
              <a:rPr lang="en-US" sz="2200" dirty="0" smtClean="0">
                <a:solidFill>
                  <a:schemeClr val="bg1"/>
                </a:solidFill>
                <a:latin typeface="Gill Sans Light"/>
                <a:cs typeface="Gill Sans Light"/>
              </a:rPr>
              <a:t>Persistent non-reassigned ID</a:t>
            </a:r>
            <a:endParaRPr lang="en-US" sz="2200" dirty="0">
              <a:solidFill>
                <a:schemeClr val="bg1"/>
              </a:solidFill>
              <a:latin typeface="Gill Sans Light"/>
              <a:cs typeface="Gill Sans Light"/>
            </a:endParaRPr>
          </a:p>
        </p:txBody>
      </p:sp>
    </p:spTree>
    <p:extLst>
      <p:ext uri="{BB962C8B-B14F-4D97-AF65-F5344CB8AC3E}">
        <p14:creationId xmlns:p14="http://schemas.microsoft.com/office/powerpoint/2010/main" val="295218688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F576E6A-F32A-4612-884C-86870357C6B4}" type="slidenum">
              <a:rPr lang="en-GB" smtClean="0"/>
              <a:pPr/>
              <a:t>5</a:t>
            </a:fld>
            <a:endParaRPr lang="en-GB"/>
          </a:p>
        </p:txBody>
      </p:sp>
      <p:sp>
        <p:nvSpPr>
          <p:cNvPr id="4" name="Title 3"/>
          <p:cNvSpPr>
            <a:spLocks noGrp="1"/>
          </p:cNvSpPr>
          <p:nvPr>
            <p:ph type="title"/>
          </p:nvPr>
        </p:nvSpPr>
        <p:spPr/>
        <p:txBody>
          <a:bodyPr/>
          <a:lstStyle/>
          <a:p>
            <a:r>
              <a:rPr lang="en-GB" dirty="0" smtClean="0"/>
              <a:t>AARC: making federation work (also) for Research and e-Infrastructures </a:t>
            </a:r>
            <a:endParaRPr lang="en-GB"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707" y="1329440"/>
            <a:ext cx="9702422" cy="3961822"/>
          </a:xfrm>
          <a:prstGeom prst="rect">
            <a:avLst/>
          </a:prstGeom>
        </p:spPr>
      </p:pic>
      <p:sp>
        <p:nvSpPr>
          <p:cNvPr id="10" name="Rectangle 9"/>
          <p:cNvSpPr/>
          <p:nvPr/>
        </p:nvSpPr>
        <p:spPr>
          <a:xfrm>
            <a:off x="826707" y="1723930"/>
            <a:ext cx="320531" cy="276446"/>
          </a:xfrm>
          <a:prstGeom prst="rect">
            <a:avLst/>
          </a:prstGeom>
          <a:solidFill>
            <a:srgbClr val="E4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660260" y="5205690"/>
            <a:ext cx="4748929" cy="1200329"/>
          </a:xfrm>
          <a:prstGeom prst="rect">
            <a:avLst/>
          </a:prstGeom>
        </p:spPr>
        <p:txBody>
          <a:bodyPr wrap="none">
            <a:spAutoFit/>
          </a:bodyPr>
          <a:lstStyle/>
          <a:p>
            <a:r>
              <a:rPr lang="en-GB" dirty="0">
                <a:solidFill>
                  <a:srgbClr val="1F4E79"/>
                </a:solidFill>
                <a:hlinkClick r:id="rId4"/>
              </a:rPr>
              <a:t>https://aarc-project.eu/infrastructures</a:t>
            </a:r>
            <a:r>
              <a:rPr lang="en-GB" dirty="0" smtClean="0">
                <a:solidFill>
                  <a:srgbClr val="1F4E79"/>
                </a:solidFill>
                <a:hlinkClick r:id="rId4"/>
              </a:rPr>
              <a:t>/</a:t>
            </a:r>
            <a:endParaRPr lang="en-GB" dirty="0" smtClean="0">
              <a:solidFill>
                <a:srgbClr val="1F4E79"/>
              </a:solidFill>
            </a:endParaRPr>
          </a:p>
          <a:p>
            <a:r>
              <a:rPr lang="en-GB" dirty="0">
                <a:solidFill>
                  <a:srgbClr val="1F4E79"/>
                </a:solidFill>
                <a:hlinkClick r:id="rId5"/>
              </a:rPr>
              <a:t>https://aarc-project.eu/pilots/piloted-solutions</a:t>
            </a:r>
            <a:r>
              <a:rPr lang="en-GB" dirty="0" smtClean="0">
                <a:solidFill>
                  <a:srgbClr val="1F4E79"/>
                </a:solidFill>
                <a:hlinkClick r:id="rId5"/>
              </a:rPr>
              <a:t>/</a:t>
            </a:r>
            <a:r>
              <a:rPr lang="en-GB" dirty="0" smtClean="0">
                <a:solidFill>
                  <a:srgbClr val="1F4E79"/>
                </a:solidFill>
              </a:rPr>
              <a:t> </a:t>
            </a:r>
          </a:p>
          <a:p>
            <a:endParaRPr lang="en-US" dirty="0">
              <a:solidFill>
                <a:srgbClr val="1F4E79"/>
              </a:solidFill>
            </a:endParaRPr>
          </a:p>
          <a:p>
            <a:r>
              <a:rPr lang="en-GB" dirty="0">
                <a:solidFill>
                  <a:srgbClr val="1F4E79"/>
                </a:solidFill>
                <a:hlinkClick r:id="rId6"/>
              </a:rPr>
              <a:t>https://aarc-project.eu/training</a:t>
            </a:r>
            <a:r>
              <a:rPr lang="en-GB" dirty="0" smtClean="0">
                <a:solidFill>
                  <a:srgbClr val="1F4E79"/>
                </a:solidFill>
                <a:hlinkClick r:id="rId6"/>
              </a:rPr>
              <a:t>/</a:t>
            </a:r>
            <a:endParaRPr lang="en-GB" dirty="0">
              <a:solidFill>
                <a:srgbClr val="1F4E79"/>
              </a:solidFill>
            </a:endParaRPr>
          </a:p>
        </p:txBody>
      </p:sp>
    </p:spTree>
    <p:extLst>
      <p:ext uri="{BB962C8B-B14F-4D97-AF65-F5344CB8AC3E}">
        <p14:creationId xmlns:p14="http://schemas.microsoft.com/office/powerpoint/2010/main" val="406951202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061812" y="6406021"/>
            <a:ext cx="741021" cy="274873"/>
          </a:xfrm>
          <a:prstGeom prst="rect">
            <a:avLst/>
          </a:prstGeom>
        </p:spPr>
        <p:txBody>
          <a:bodyPr/>
          <a:lstStyle/>
          <a:p>
            <a:fld id="{6F576E6A-F32A-4612-884C-86870357C6B4}" type="slidenum">
              <a:rPr lang="en-GB" smtClean="0"/>
              <a:pPr/>
              <a:t>6</a:t>
            </a:fld>
            <a:endParaRPr lang="en-GB"/>
          </a:p>
        </p:txBody>
      </p:sp>
      <p:sp>
        <p:nvSpPr>
          <p:cNvPr id="4" name="Title 3"/>
          <p:cNvSpPr>
            <a:spLocks noGrp="1"/>
          </p:cNvSpPr>
          <p:nvPr>
            <p:ph type="title"/>
          </p:nvPr>
        </p:nvSpPr>
        <p:spPr/>
        <p:txBody>
          <a:bodyPr/>
          <a:lstStyle/>
          <a:p>
            <a:pPr marL="3827463" indent="-3810000"/>
            <a:r>
              <a:rPr lang="en-US" dirty="0" smtClean="0"/>
              <a:t>AARC Blueprint Architecture - Enabling an ecosystem of solution on top of </a:t>
            </a:r>
            <a:r>
              <a:rPr lang="en-US" dirty="0" err="1" smtClean="0"/>
              <a:t>eduGAIN</a:t>
            </a:r>
            <a:endParaRPr lang="en-US" dirty="0"/>
          </a:p>
        </p:txBody>
      </p:sp>
      <p:sp>
        <p:nvSpPr>
          <p:cNvPr id="8" name="Content Placeholder 4"/>
          <p:cNvSpPr txBox="1">
            <a:spLocks/>
          </p:cNvSpPr>
          <p:nvPr/>
        </p:nvSpPr>
        <p:spPr bwMode="auto">
          <a:xfrm>
            <a:off x="361008" y="1446028"/>
            <a:ext cx="5654432" cy="4834271"/>
          </a:xfrm>
          <a:prstGeom prst="roundRect">
            <a:avLst/>
          </a:prstGeom>
          <a:solidFill>
            <a:srgbClr val="C1147F"/>
          </a:solidFill>
          <a:ln>
            <a:solidFill>
              <a:srgbClr val="623E85"/>
            </a:solidFill>
          </a:ln>
          <a:effectLst>
            <a:outerShdw blurRad="50800" dist="38100" dir="10800000" sx="102000" sy="102000" algn="r" rotWithShape="0">
              <a:prstClr val="black">
                <a:alpha val="40000"/>
              </a:prstClr>
            </a:outerShdw>
          </a:effectLst>
          <a:extLst>
            <a:ext uri="{FAA26D3D-D897-4be2-8F04-BA451C77F1D7}">
              <ma14:placeholderFlag xmlns="" xmlns:ma14="http://schemas.microsoft.com/office/mac/drawingml/2011/main" val="1"/>
            </a:ext>
          </a:extLst>
        </p:spPr>
        <p:style>
          <a:lnRef idx="0">
            <a:schemeClr val="accent4"/>
          </a:lnRef>
          <a:fillRef idx="3">
            <a:schemeClr val="accent4"/>
          </a:fillRef>
          <a:effectRef idx="3">
            <a:schemeClr val="accent4"/>
          </a:effectRef>
          <a:fontRef idx="minor">
            <a:schemeClr val="lt1"/>
          </a:fontRef>
        </p:style>
        <p:txBody>
          <a:bodyPr vert="horz" wrap="square" lIns="121920" tIns="60960" rIns="121920" bIns="60960" numCol="1" anchor="t" anchorCtr="0" compatLnSpc="1">
            <a:prstTxWarp prst="textNoShape">
              <a:avLst/>
            </a:prstTxWarp>
          </a:bodyPr>
          <a:lstStyle>
            <a:lvl1pPr marL="195263" indent="-195263" algn="l" rtl="0" eaLnBrk="1" fontAlgn="base" hangingPunct="1">
              <a:spcBef>
                <a:spcPct val="20000"/>
              </a:spcBef>
              <a:spcAft>
                <a:spcPts val="300"/>
              </a:spcAft>
              <a:buFont typeface="Wingdings" charset="2"/>
              <a:buChar char="Ø"/>
              <a:defRPr sz="2000">
                <a:solidFill>
                  <a:schemeClr val="lt1"/>
                </a:solidFill>
                <a:latin typeface="+mn-lt"/>
                <a:ea typeface="+mn-ea"/>
                <a:cs typeface="+mn-cs"/>
              </a:defRPr>
            </a:lvl1pPr>
            <a:lvl2pPr marL="571500" indent="-185738" algn="l" rtl="0" eaLnBrk="1" fontAlgn="base" hangingPunct="1">
              <a:spcBef>
                <a:spcPct val="20000"/>
              </a:spcBef>
              <a:spcAft>
                <a:spcPts val="300"/>
              </a:spcAft>
              <a:buFont typeface="Wingdings" charset="2"/>
              <a:buChar char="²"/>
              <a:defRPr>
                <a:solidFill>
                  <a:schemeClr val="lt1"/>
                </a:solidFill>
                <a:latin typeface="+mn-lt"/>
                <a:ea typeface="+mn-ea"/>
                <a:cs typeface="+mn-cs"/>
              </a:defRPr>
            </a:lvl2pPr>
            <a:lvl3pPr marL="949325" indent="-187325"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3pPr>
            <a:lvl4pPr marL="1241425" indent="-96838" algn="l" rtl="0" eaLnBrk="1" fontAlgn="base" hangingPunct="1">
              <a:spcBef>
                <a:spcPct val="20000"/>
              </a:spcBef>
              <a:spcAft>
                <a:spcPct val="0"/>
              </a:spcAft>
              <a:buFont typeface="Helvetica CE" charset="0"/>
              <a:buChar char="›"/>
              <a:defRPr>
                <a:solidFill>
                  <a:schemeClr val="lt1"/>
                </a:solidFill>
                <a:latin typeface="+mn-lt"/>
                <a:ea typeface="+mn-ea"/>
                <a:cs typeface="+mn-cs"/>
              </a:defRPr>
            </a:lvl4pPr>
            <a:lvl5pPr marL="21351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5pPr>
            <a:lvl6pPr marL="25923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6pPr>
            <a:lvl7pPr marL="30495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7pPr>
            <a:lvl8pPr marL="35067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8pPr>
            <a:lvl9pPr marL="39639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9pPr>
          </a:lstStyle>
          <a:p>
            <a:pPr marL="361950" indent="-344488">
              <a:buFont typeface="Courier New" charset="0"/>
              <a:buChar char="o"/>
            </a:pPr>
            <a:r>
              <a:rPr lang="en-US" sz="2667" dirty="0" smtClean="0">
                <a:cs typeface="Verdana"/>
              </a:rPr>
              <a:t>A </a:t>
            </a:r>
            <a:r>
              <a:rPr lang="en-US" sz="2667" dirty="0">
                <a:cs typeface="Verdana"/>
              </a:rPr>
              <a:t>Blueprint </a:t>
            </a:r>
            <a:r>
              <a:rPr lang="en-US" sz="2667" b="1" dirty="0">
                <a:solidFill>
                  <a:srgbClr val="FFC000"/>
                </a:solidFill>
                <a:cs typeface="Verdana"/>
              </a:rPr>
              <a:t>Architecture</a:t>
            </a:r>
            <a:r>
              <a:rPr lang="en-US" sz="2667" dirty="0">
                <a:cs typeface="Verdana"/>
              </a:rPr>
              <a:t> for authentication and authorization</a:t>
            </a:r>
          </a:p>
          <a:p>
            <a:pPr marL="738187" lvl="1" indent="-344488">
              <a:buFont typeface="Courier New" charset="0"/>
              <a:buChar char="o"/>
            </a:pPr>
            <a:r>
              <a:rPr lang="en-US" sz="2467" dirty="0">
                <a:cs typeface="Verdana"/>
              </a:rPr>
              <a:t>A set of architectural and policy building blocks on top of </a:t>
            </a:r>
            <a:r>
              <a:rPr lang="en-US" sz="2467" dirty="0" err="1" smtClean="0">
                <a:cs typeface="Verdana"/>
              </a:rPr>
              <a:t>eduGAIN</a:t>
            </a:r>
            <a:endParaRPr lang="en-US" sz="2667" dirty="0">
              <a:cs typeface="Verdana"/>
            </a:endParaRPr>
          </a:p>
          <a:p>
            <a:pPr marL="361950" indent="-344488">
              <a:buFont typeface="Courier New" charset="0"/>
              <a:buChar char="o"/>
            </a:pPr>
            <a:r>
              <a:rPr lang="en-US" sz="2667" dirty="0" err="1">
                <a:cs typeface="Verdana"/>
              </a:rPr>
              <a:t>eduGAIN</a:t>
            </a:r>
            <a:r>
              <a:rPr lang="en-US" sz="2667" dirty="0">
                <a:cs typeface="Verdana"/>
              </a:rPr>
              <a:t> and the Identity Federations</a:t>
            </a:r>
          </a:p>
          <a:p>
            <a:pPr marL="738187" lvl="1" indent="-344488">
              <a:buFont typeface="Courier New" charset="0"/>
              <a:buChar char="o"/>
            </a:pPr>
            <a:r>
              <a:rPr lang="en-US" sz="2467" dirty="0">
                <a:cs typeface="Verdana"/>
              </a:rPr>
              <a:t>A solid foundation for federated access in Research and Education</a:t>
            </a:r>
          </a:p>
        </p:txBody>
      </p:sp>
      <p:pic>
        <p:nvPicPr>
          <p:cNvPr id="9" name="Picture 8"/>
          <p:cNvPicPr>
            <a:picLocks noChangeAspect="1"/>
          </p:cNvPicPr>
          <p:nvPr/>
        </p:nvPicPr>
        <p:blipFill>
          <a:blip r:embed="rId3"/>
          <a:stretch>
            <a:fillRect/>
          </a:stretch>
        </p:blipFill>
        <p:spPr>
          <a:xfrm>
            <a:off x="6015440" y="1446028"/>
            <a:ext cx="6079720" cy="4788195"/>
          </a:xfrm>
          <a:prstGeom prst="rect">
            <a:avLst/>
          </a:prstGeom>
        </p:spPr>
      </p:pic>
    </p:spTree>
    <p:extLst>
      <p:ext uri="{BB962C8B-B14F-4D97-AF65-F5344CB8AC3E}">
        <p14:creationId xmlns:p14="http://schemas.microsoft.com/office/powerpoint/2010/main" val="138855528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2272" y="2204344"/>
            <a:ext cx="5483427" cy="3520413"/>
          </a:xfrm>
          <a:prstGeom prst="rect">
            <a:avLst/>
          </a:prstGeom>
        </p:spPr>
      </p:pic>
      <p:sp>
        <p:nvSpPr>
          <p:cNvPr id="2" name="Title 1"/>
          <p:cNvSpPr>
            <a:spLocks noGrp="1"/>
          </p:cNvSpPr>
          <p:nvPr>
            <p:ph type="title"/>
          </p:nvPr>
        </p:nvSpPr>
        <p:spPr/>
        <p:txBody>
          <a:bodyPr>
            <a:normAutofit/>
          </a:bodyPr>
          <a:lstStyle/>
          <a:p>
            <a:r>
              <a:rPr lang="en-GB" sz="3200" dirty="0" smtClean="0"/>
              <a:t>AARC Blueprint Architecture</a:t>
            </a:r>
            <a:endParaRPr lang="en-GB" sz="3200" dirty="0"/>
          </a:p>
        </p:txBody>
      </p:sp>
      <p:sp>
        <p:nvSpPr>
          <p:cNvPr id="4" name="TextBox 3"/>
          <p:cNvSpPr txBox="1"/>
          <p:nvPr/>
        </p:nvSpPr>
        <p:spPr>
          <a:xfrm>
            <a:off x="195856" y="1489111"/>
            <a:ext cx="5159915" cy="400110"/>
          </a:xfrm>
          <a:prstGeom prst="rect">
            <a:avLst/>
          </a:prstGeom>
          <a:noFill/>
        </p:spPr>
        <p:txBody>
          <a:bodyPr wrap="square" rtlCol="0">
            <a:spAutoFit/>
          </a:bodyPr>
          <a:lstStyle/>
          <a:p>
            <a:r>
              <a:rPr lang="en-GB" sz="2000" b="1" u="sng" dirty="0"/>
              <a:t>https://</a:t>
            </a:r>
            <a:r>
              <a:rPr lang="en-GB" sz="2000" b="1" u="sng" dirty="0" err="1" smtClean="0"/>
              <a:t>aarc-project.eu</a:t>
            </a:r>
            <a:r>
              <a:rPr lang="en-GB" sz="2000" b="1" u="sng" dirty="0" smtClean="0"/>
              <a:t>/blueprint-architecture/</a:t>
            </a:r>
            <a:endParaRPr lang="en-US" sz="2000" b="1"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58149" y="143931"/>
            <a:ext cx="1144684" cy="1034242"/>
          </a:xfrm>
          <a:prstGeom prst="rect">
            <a:avLst/>
          </a:prstGeom>
        </p:spPr>
      </p:pic>
      <p:sp>
        <p:nvSpPr>
          <p:cNvPr id="12" name="Text Placeholder 2"/>
          <p:cNvSpPr txBox="1">
            <a:spLocks/>
          </p:cNvSpPr>
          <p:nvPr/>
        </p:nvSpPr>
        <p:spPr>
          <a:xfrm>
            <a:off x="5486400" y="1248590"/>
            <a:ext cx="6564088" cy="4939936"/>
          </a:xfrm>
          <a:prstGeom prst="rect">
            <a:avLst/>
          </a:prstGeom>
        </p:spPr>
        <p:txBody>
          <a:bodyPr vert="horz" lIns="91425" tIns="91425" rIns="91425" bIns="91425" rtlCol="0" anchor="t" anchorCtr="0">
            <a:noAutofit/>
          </a:bodyPr>
          <a:lstStyle>
            <a:lvl1pPr marL="171450" indent="-171450" algn="l" defTabSz="685800" rtl="0" eaLnBrk="1" latinLnBrk="0" hangingPunct="1">
              <a:lnSpc>
                <a:spcPct val="90000"/>
              </a:lnSpc>
              <a:spcBef>
                <a:spcPts val="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0"/>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0"/>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0"/>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0"/>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9pPr>
          </a:lstStyle>
          <a:p>
            <a:pPr marL="15875" lvl="1" indent="0">
              <a:lnSpc>
                <a:spcPct val="150000"/>
              </a:lnSpc>
              <a:buNone/>
            </a:pPr>
            <a:r>
              <a:rPr lang="en-GB" sz="2600" b="1" dirty="0" smtClean="0"/>
              <a:t>Guidelines and support documents</a:t>
            </a:r>
          </a:p>
          <a:p>
            <a:pPr marL="177800" lvl="1" indent="-161925">
              <a:lnSpc>
                <a:spcPct val="150000"/>
              </a:lnSpc>
            </a:pPr>
            <a:r>
              <a:rPr lang="en-GB" sz="2200" dirty="0" smtClean="0"/>
              <a:t>Best practices for managing authorisation</a:t>
            </a:r>
          </a:p>
          <a:p>
            <a:pPr marL="177800" lvl="1" indent="-161925">
              <a:lnSpc>
                <a:spcPct val="150000"/>
              </a:lnSpc>
            </a:pPr>
            <a:r>
              <a:rPr lang="en-GB" sz="2200" dirty="0" smtClean="0"/>
              <a:t>Expressing group membership and role information</a:t>
            </a:r>
          </a:p>
          <a:p>
            <a:pPr marL="177800" lvl="1" indent="-161925">
              <a:lnSpc>
                <a:spcPct val="150000"/>
              </a:lnSpc>
            </a:pPr>
            <a:r>
              <a:rPr lang="en-GB" sz="2200" dirty="0" smtClean="0"/>
              <a:t>Scalable attribute aggregation</a:t>
            </a:r>
          </a:p>
          <a:p>
            <a:pPr marL="177800" lvl="1" indent="-161925">
              <a:lnSpc>
                <a:spcPct val="150000"/>
              </a:lnSpc>
            </a:pPr>
            <a:r>
              <a:rPr lang="en-GB" sz="2200" dirty="0" smtClean="0"/>
              <a:t>Implementation of token TTS</a:t>
            </a:r>
          </a:p>
          <a:p>
            <a:pPr marL="177800" lvl="1" indent="-161925">
              <a:lnSpc>
                <a:spcPct val="150000"/>
              </a:lnSpc>
            </a:pPr>
            <a:r>
              <a:rPr lang="en-GB" sz="2200" dirty="0" smtClean="0"/>
              <a:t>Credential delegation</a:t>
            </a:r>
          </a:p>
          <a:p>
            <a:pPr marL="177800" lvl="1" indent="-161925">
              <a:lnSpc>
                <a:spcPct val="150000"/>
              </a:lnSpc>
            </a:pPr>
            <a:r>
              <a:rPr lang="en-GB" sz="2200" dirty="0" smtClean="0"/>
              <a:t>Non-web access</a:t>
            </a:r>
          </a:p>
          <a:p>
            <a:pPr marL="177800" lvl="1" indent="-161925">
              <a:lnSpc>
                <a:spcPct val="150000"/>
              </a:lnSpc>
            </a:pPr>
            <a:r>
              <a:rPr lang="en-GB" sz="2200" dirty="0" smtClean="0"/>
              <a:t>Social media </a:t>
            </a:r>
            <a:r>
              <a:rPr lang="en-GB" sz="2200" dirty="0" err="1" smtClean="0"/>
              <a:t>IdPs</a:t>
            </a:r>
            <a:endParaRPr lang="en-GB" sz="2200" dirty="0" smtClean="0"/>
          </a:p>
          <a:p>
            <a:pPr marL="177800" lvl="1" indent="-161925">
              <a:lnSpc>
                <a:spcPct val="150000"/>
              </a:lnSpc>
            </a:pPr>
            <a:r>
              <a:rPr lang="en-GB" sz="2200" dirty="0" smtClean="0"/>
              <a:t>Use cases for account linking</a:t>
            </a:r>
          </a:p>
          <a:p>
            <a:pPr marL="177800" lvl="1" indent="-161925">
              <a:lnSpc>
                <a:spcPct val="150000"/>
              </a:lnSpc>
            </a:pPr>
            <a:r>
              <a:rPr lang="en-GB" sz="2200" dirty="0" smtClean="0"/>
              <a:t>Use cases for </a:t>
            </a:r>
            <a:r>
              <a:rPr lang="en-GB" sz="2200" dirty="0" err="1" smtClean="0"/>
              <a:t>LoA</a:t>
            </a:r>
            <a:r>
              <a:rPr lang="en-GB" sz="2200" dirty="0" smtClean="0"/>
              <a:t> elevation via step-up authentication</a:t>
            </a:r>
          </a:p>
        </p:txBody>
      </p:sp>
    </p:spTree>
    <p:extLst>
      <p:ext uri="{BB962C8B-B14F-4D97-AF65-F5344CB8AC3E}">
        <p14:creationId xmlns:p14="http://schemas.microsoft.com/office/powerpoint/2010/main" val="249307275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439527" y="6523901"/>
            <a:ext cx="569600" cy="321399"/>
          </a:xfrm>
          <a:prstGeom prst="rect">
            <a:avLst/>
          </a:prstGeom>
        </p:spPr>
        <p:txBody>
          <a:bodyPr/>
          <a:lstStyle/>
          <a:p>
            <a:pPr defTabSz="914377"/>
            <a:fld id="{99DB5B91-B4E4-4EE4-BE5C-3E09032CE5EC}" type="slidenum">
              <a:rPr lang="en-GB" smtClean="0"/>
              <a:pPr defTabSz="914377"/>
              <a:t>8</a:t>
            </a:fld>
            <a:endParaRPr lang="en-GB" dirty="0"/>
          </a:p>
        </p:txBody>
      </p:sp>
      <p:pic>
        <p:nvPicPr>
          <p:cNvPr id="5" name="Picture 4"/>
          <p:cNvPicPr>
            <a:picLocks noChangeAspect="1"/>
          </p:cNvPicPr>
          <p:nvPr/>
        </p:nvPicPr>
        <p:blipFill>
          <a:blip r:embed="rId2"/>
          <a:stretch>
            <a:fillRect/>
          </a:stretch>
        </p:blipFill>
        <p:spPr>
          <a:xfrm>
            <a:off x="1733939" y="1298846"/>
            <a:ext cx="8442335" cy="5225055"/>
          </a:xfrm>
          <a:prstGeom prst="rect">
            <a:avLst/>
          </a:prstGeom>
        </p:spPr>
      </p:pic>
      <p:sp>
        <p:nvSpPr>
          <p:cNvPr id="2" name="Oval 1"/>
          <p:cNvSpPr/>
          <p:nvPr/>
        </p:nvSpPr>
        <p:spPr>
          <a:xfrm>
            <a:off x="4049555" y="4496390"/>
            <a:ext cx="890016" cy="71932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a:srcRect l="2" r="47334"/>
          <a:stretch/>
        </p:blipFill>
        <p:spPr>
          <a:xfrm>
            <a:off x="2970391" y="5176696"/>
            <a:ext cx="1380022" cy="419256"/>
          </a:xfrm>
          <a:prstGeom prst="rect">
            <a:avLst/>
          </a:prstGeom>
        </p:spPr>
      </p:pic>
      <p:sp>
        <p:nvSpPr>
          <p:cNvPr id="7" name="Oval 6"/>
          <p:cNvSpPr/>
          <p:nvPr/>
        </p:nvSpPr>
        <p:spPr>
          <a:xfrm>
            <a:off x="7223760" y="2444496"/>
            <a:ext cx="890016" cy="71932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8233966" y="2046903"/>
            <a:ext cx="807955" cy="607986"/>
          </a:xfrm>
          <a:prstGeom prst="rect">
            <a:avLst/>
          </a:prstGeom>
          <a:solidFill>
            <a:schemeClr val="tx2"/>
          </a:solidFill>
          <a:ln>
            <a:solidFill>
              <a:schemeClr val="accent1"/>
            </a:solidFill>
          </a:ln>
        </p:spPr>
      </p:pic>
      <p:sp>
        <p:nvSpPr>
          <p:cNvPr id="9" name="Oval 8"/>
          <p:cNvSpPr/>
          <p:nvPr/>
        </p:nvSpPr>
        <p:spPr>
          <a:xfrm>
            <a:off x="4033842" y="2350896"/>
            <a:ext cx="890016" cy="71932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274319" y="4444157"/>
            <a:ext cx="890016" cy="71932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361330" y="6443818"/>
            <a:ext cx="5928995" cy="369332"/>
          </a:xfrm>
          <a:prstGeom prst="rect">
            <a:avLst/>
          </a:prstGeom>
          <a:noFill/>
        </p:spPr>
        <p:txBody>
          <a:bodyPr wrap="none" rtlCol="0">
            <a:spAutoFit/>
          </a:bodyPr>
          <a:lstStyle/>
          <a:p>
            <a:r>
              <a:rPr lang="en-US" i="1" dirty="0" smtClean="0">
                <a:solidFill>
                  <a:srgbClr val="0C3959"/>
                </a:solidFill>
              </a:rPr>
              <a:t>and over 20 pilots with user communities and Infrastructures</a:t>
            </a:r>
            <a:endParaRPr lang="en-GB" i="1" dirty="0">
              <a:solidFill>
                <a:srgbClr val="0C3959"/>
              </a:solidFill>
            </a:endParaRPr>
          </a:p>
        </p:txBody>
      </p:sp>
    </p:spTree>
    <p:extLst>
      <p:ext uri="{BB962C8B-B14F-4D97-AF65-F5344CB8AC3E}">
        <p14:creationId xmlns:p14="http://schemas.microsoft.com/office/powerpoint/2010/main" val="86301285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61606" y="1400211"/>
            <a:ext cx="6846372" cy="4790131"/>
          </a:xfrm>
          <a:prstGeom prst="rect">
            <a:avLst/>
          </a:prstGeom>
        </p:spPr>
      </p:pic>
      <p:sp>
        <p:nvSpPr>
          <p:cNvPr id="3" name="Slide Number Placeholder 2"/>
          <p:cNvSpPr>
            <a:spLocks noGrp="1"/>
          </p:cNvSpPr>
          <p:nvPr>
            <p:ph type="sldNum" sz="quarter" idx="12"/>
          </p:nvPr>
        </p:nvSpPr>
        <p:spPr/>
        <p:txBody>
          <a:bodyPr/>
          <a:lstStyle/>
          <a:p>
            <a:fld id="{6F576E6A-F32A-4612-884C-86870357C6B4}" type="slidenum">
              <a:rPr lang="en-GB" smtClean="0"/>
              <a:pPr/>
              <a:t>9</a:t>
            </a:fld>
            <a:endParaRPr lang="en-GB"/>
          </a:p>
        </p:txBody>
      </p:sp>
      <p:sp>
        <p:nvSpPr>
          <p:cNvPr id="4" name="Title 3"/>
          <p:cNvSpPr>
            <a:spLocks noGrp="1"/>
          </p:cNvSpPr>
          <p:nvPr>
            <p:ph type="title"/>
          </p:nvPr>
        </p:nvSpPr>
        <p:spPr/>
        <p:txBody>
          <a:bodyPr/>
          <a:lstStyle/>
          <a:p>
            <a:r>
              <a:rPr lang="en-GB" dirty="0" smtClean="0"/>
              <a:t>Easing linking of research to infrastructure services with good practice</a:t>
            </a:r>
            <a:endParaRPr lang="en-GB" dirty="0"/>
          </a:p>
        </p:txBody>
      </p:sp>
      <p:sp>
        <p:nvSpPr>
          <p:cNvPr id="6" name="Rectangle 5"/>
          <p:cNvSpPr/>
          <p:nvPr/>
        </p:nvSpPr>
        <p:spPr>
          <a:xfrm>
            <a:off x="587829" y="2046514"/>
            <a:ext cx="5878285" cy="1001486"/>
          </a:xfrm>
          <a:prstGeom prst="rect">
            <a:avLst/>
          </a:prstGeom>
          <a:no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477617" y="5239657"/>
            <a:ext cx="4988497" cy="776830"/>
          </a:xfrm>
          <a:prstGeom prst="rect">
            <a:avLst/>
          </a:prstGeom>
          <a:no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007979" y="1400210"/>
            <a:ext cx="4493218" cy="1200329"/>
          </a:xfrm>
          <a:prstGeom prst="rect">
            <a:avLst/>
          </a:prstGeom>
          <a:noFill/>
        </p:spPr>
        <p:txBody>
          <a:bodyPr wrap="square" rtlCol="0">
            <a:spAutoFit/>
          </a:bodyPr>
          <a:lstStyle/>
          <a:p>
            <a:r>
              <a:rPr lang="en-GB" b="1" i="1" dirty="0" smtClean="0">
                <a:solidFill>
                  <a:srgbClr val="0C3959"/>
                </a:solidFill>
              </a:rPr>
              <a:t>‘Researcher (user)-centric’ policy </a:t>
            </a:r>
          </a:p>
          <a:p>
            <a:r>
              <a:rPr lang="en-US" i="1" dirty="0" smtClean="0">
                <a:solidFill>
                  <a:srgbClr val="0C3959"/>
                </a:solidFill>
              </a:rPr>
              <a:t>Identify the source of your identity, will your provider stand by that identifier, and will it be yours forever?</a:t>
            </a:r>
            <a:endParaRPr lang="en-GB" i="1" dirty="0">
              <a:solidFill>
                <a:srgbClr val="0C3959"/>
              </a:solidFill>
            </a:endParaRPr>
          </a:p>
        </p:txBody>
      </p:sp>
      <p:sp>
        <p:nvSpPr>
          <p:cNvPr id="10" name="TextBox 9"/>
          <p:cNvSpPr txBox="1"/>
          <p:nvPr/>
        </p:nvSpPr>
        <p:spPr>
          <a:xfrm>
            <a:off x="7007977" y="2637109"/>
            <a:ext cx="4493219" cy="1477328"/>
          </a:xfrm>
          <a:prstGeom prst="rect">
            <a:avLst/>
          </a:prstGeom>
          <a:solidFill>
            <a:srgbClr val="FEEEE2"/>
          </a:solidFill>
        </p:spPr>
        <p:txBody>
          <a:bodyPr wrap="square" rtlCol="0">
            <a:spAutoFit/>
          </a:bodyPr>
          <a:lstStyle/>
          <a:p>
            <a:r>
              <a:rPr lang="en-GB" i="1" dirty="0" smtClean="0">
                <a:solidFill>
                  <a:srgbClr val="0C3959"/>
                </a:solidFill>
              </a:rPr>
              <a:t>The Blueprint SP-</a:t>
            </a:r>
            <a:r>
              <a:rPr lang="en-GB" i="1" dirty="0" err="1" smtClean="0">
                <a:solidFill>
                  <a:srgbClr val="0C3959"/>
                </a:solidFill>
              </a:rPr>
              <a:t>IdP</a:t>
            </a:r>
            <a:r>
              <a:rPr lang="en-GB" i="1" dirty="0" smtClean="0">
                <a:solidFill>
                  <a:srgbClr val="0C3959"/>
                </a:solidFill>
              </a:rPr>
              <a:t> Proxy as key component, </a:t>
            </a:r>
            <a:br>
              <a:rPr lang="en-GB" i="1" dirty="0" smtClean="0">
                <a:solidFill>
                  <a:srgbClr val="0C3959"/>
                </a:solidFill>
              </a:rPr>
            </a:br>
            <a:r>
              <a:rPr lang="en-GB" i="1" dirty="0" smtClean="0">
                <a:solidFill>
                  <a:srgbClr val="0C3959"/>
                </a:solidFill>
              </a:rPr>
              <a:t>also policy-wise:</a:t>
            </a:r>
          </a:p>
          <a:p>
            <a:pPr marL="285750" indent="-285750">
              <a:buFont typeface="Arial" panose="020B0604020202020204" pitchFamily="34" charset="0"/>
              <a:buChar char="•"/>
            </a:pPr>
            <a:r>
              <a:rPr lang="en-US" i="1" dirty="0" smtClean="0">
                <a:solidFill>
                  <a:srgbClr val="0C3959"/>
                </a:solidFill>
              </a:rPr>
              <a:t>Filtering function for policy and assurance</a:t>
            </a:r>
          </a:p>
          <a:p>
            <a:pPr marL="285750" indent="-285750">
              <a:buFont typeface="Arial" panose="020B0604020202020204" pitchFamily="34" charset="0"/>
              <a:buChar char="•"/>
            </a:pPr>
            <a:r>
              <a:rPr lang="en-US" i="1" dirty="0" smtClean="0">
                <a:solidFill>
                  <a:srgbClr val="0C3959"/>
                </a:solidFill>
              </a:rPr>
              <a:t>Present </a:t>
            </a:r>
            <a:r>
              <a:rPr lang="en-US" i="1" dirty="0" smtClean="0">
                <a:solidFill>
                  <a:srgbClr val="0C3959"/>
                </a:solidFill>
              </a:rPr>
              <a:t>harmonized view </a:t>
            </a:r>
            <a:r>
              <a:rPr lang="en-US" i="1" dirty="0" smtClean="0">
                <a:solidFill>
                  <a:srgbClr val="0C3959"/>
                </a:solidFill>
              </a:rPr>
              <a:t>to existing federations to get ‘useful’ data from them</a:t>
            </a:r>
            <a:endParaRPr lang="en-GB" i="1" dirty="0" smtClean="0">
              <a:solidFill>
                <a:srgbClr val="0C3959"/>
              </a:solidFill>
            </a:endParaRPr>
          </a:p>
        </p:txBody>
      </p:sp>
      <p:sp>
        <p:nvSpPr>
          <p:cNvPr id="11" name="TextBox 10"/>
          <p:cNvSpPr txBox="1"/>
          <p:nvPr/>
        </p:nvSpPr>
        <p:spPr>
          <a:xfrm>
            <a:off x="7007977" y="4334362"/>
            <a:ext cx="4493219" cy="1477328"/>
          </a:xfrm>
          <a:prstGeom prst="rect">
            <a:avLst/>
          </a:prstGeom>
          <a:noFill/>
          <a:ln>
            <a:solidFill>
              <a:srgbClr val="0C3959"/>
            </a:solidFill>
          </a:ln>
        </p:spPr>
        <p:txBody>
          <a:bodyPr wrap="square" rtlCol="0">
            <a:spAutoFit/>
          </a:bodyPr>
          <a:lstStyle/>
          <a:p>
            <a:r>
              <a:rPr lang="en-US" b="1" i="1" dirty="0" smtClean="0">
                <a:solidFill>
                  <a:srgbClr val="0C3959"/>
                </a:solidFill>
              </a:rPr>
              <a:t>Service Infrastructure</a:t>
            </a:r>
            <a:endParaRPr lang="en-GB" b="1" i="1" dirty="0" smtClean="0">
              <a:solidFill>
                <a:srgbClr val="0C3959"/>
              </a:solidFill>
            </a:endParaRPr>
          </a:p>
          <a:p>
            <a:pPr marL="285750" indent="-285750">
              <a:buFont typeface="Arial" panose="020B0604020202020204" pitchFamily="34" charset="0"/>
              <a:buChar char="•"/>
            </a:pPr>
            <a:r>
              <a:rPr lang="en-GB" b="1" i="1" dirty="0" smtClean="0">
                <a:solidFill>
                  <a:srgbClr val="0C3959"/>
                </a:solidFill>
              </a:rPr>
              <a:t>Incident response </a:t>
            </a:r>
            <a:br>
              <a:rPr lang="en-GB" b="1" i="1" dirty="0" smtClean="0">
                <a:solidFill>
                  <a:srgbClr val="0C3959"/>
                </a:solidFill>
              </a:rPr>
            </a:br>
            <a:r>
              <a:rPr lang="en-GB" b="1" i="1" dirty="0" smtClean="0">
                <a:solidFill>
                  <a:srgbClr val="0C3959"/>
                </a:solidFill>
              </a:rPr>
              <a:t>“</a:t>
            </a:r>
            <a:r>
              <a:rPr lang="en-GB" b="1" i="1" dirty="0" err="1" smtClean="0">
                <a:solidFill>
                  <a:srgbClr val="0C3959"/>
                </a:solidFill>
              </a:rPr>
              <a:t>Sirtfi</a:t>
            </a:r>
            <a:r>
              <a:rPr lang="en-GB" b="1" i="1" dirty="0" smtClean="0">
                <a:solidFill>
                  <a:srgbClr val="0C3959"/>
                </a:solidFill>
              </a:rPr>
              <a:t> </a:t>
            </a:r>
            <a:r>
              <a:rPr lang="en-GB" b="1" i="1" dirty="0" smtClean="0">
                <a:solidFill>
                  <a:srgbClr val="0C3959"/>
                </a:solidFill>
              </a:rPr>
              <a:t>adoption will be critical”</a:t>
            </a:r>
          </a:p>
          <a:p>
            <a:pPr marL="285750" indent="-285750">
              <a:buFont typeface="Arial" panose="020B0604020202020204" pitchFamily="34" charset="0"/>
              <a:buChar char="•"/>
            </a:pPr>
            <a:r>
              <a:rPr lang="en-US" b="1" i="1" dirty="0" smtClean="0">
                <a:solidFill>
                  <a:srgbClr val="0C3959"/>
                </a:solidFill>
              </a:rPr>
              <a:t>“A” baseline “</a:t>
            </a:r>
            <a:r>
              <a:rPr lang="en-US" b="1" i="1" dirty="0" err="1" smtClean="0">
                <a:solidFill>
                  <a:srgbClr val="0C3959"/>
                </a:solidFill>
              </a:rPr>
              <a:t>LoA</a:t>
            </a:r>
            <a:r>
              <a:rPr lang="en-US" b="1" i="1" dirty="0" smtClean="0">
                <a:solidFill>
                  <a:srgbClr val="0C3959"/>
                </a:solidFill>
              </a:rPr>
              <a:t>” will be critical, </a:t>
            </a:r>
            <a:r>
              <a:rPr lang="en-US" b="1" i="1" dirty="0" smtClean="0">
                <a:solidFill>
                  <a:srgbClr val="0C3959"/>
                </a:solidFill>
              </a:rPr>
              <a:t>(demonstrable </a:t>
            </a:r>
            <a:r>
              <a:rPr lang="en-US" b="1" i="1" dirty="0" smtClean="0">
                <a:solidFill>
                  <a:srgbClr val="0C3959"/>
                </a:solidFill>
              </a:rPr>
              <a:t>but not necessary </a:t>
            </a:r>
            <a:r>
              <a:rPr lang="en-US" b="1" i="1" dirty="0" smtClean="0">
                <a:solidFill>
                  <a:srgbClr val="0C3959"/>
                </a:solidFill>
              </a:rPr>
              <a:t>by audit)</a:t>
            </a:r>
            <a:endParaRPr lang="en-US" b="1" i="1" dirty="0" smtClean="0">
              <a:solidFill>
                <a:srgbClr val="0C3959"/>
              </a:solidFill>
            </a:endParaRPr>
          </a:p>
        </p:txBody>
      </p:sp>
      <p:sp>
        <p:nvSpPr>
          <p:cNvPr id="2" name="Rectangle 1"/>
          <p:cNvSpPr/>
          <p:nvPr/>
        </p:nvSpPr>
        <p:spPr>
          <a:xfrm>
            <a:off x="7458109" y="5924188"/>
            <a:ext cx="3716338" cy="369332"/>
          </a:xfrm>
          <a:prstGeom prst="rect">
            <a:avLst/>
          </a:prstGeom>
        </p:spPr>
        <p:txBody>
          <a:bodyPr wrap="none">
            <a:spAutoFit/>
          </a:bodyPr>
          <a:lstStyle/>
          <a:p>
            <a:r>
              <a:rPr lang="en-US" dirty="0">
                <a:solidFill>
                  <a:srgbClr val="0C3959"/>
                </a:solidFill>
              </a:rPr>
              <a:t>Basically: </a:t>
            </a:r>
            <a:r>
              <a:rPr lang="en-US" b="1" dirty="0">
                <a:solidFill>
                  <a:srgbClr val="0C3959"/>
                </a:solidFill>
              </a:rPr>
              <a:t>your, FIM4R, requirements!</a:t>
            </a:r>
            <a:endParaRPr lang="en-GB" b="1" dirty="0">
              <a:solidFill>
                <a:srgbClr val="0C3959"/>
              </a:solidFill>
            </a:endParaRPr>
          </a:p>
        </p:txBody>
      </p:sp>
    </p:spTree>
    <p:extLst>
      <p:ext uri="{BB962C8B-B14F-4D97-AF65-F5344CB8AC3E}">
        <p14:creationId xmlns:p14="http://schemas.microsoft.com/office/powerpoint/2010/main" val="54052107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theme/theme1.xml><?xml version="1.0" encoding="utf-8"?>
<a:theme xmlns:a="http://schemas.openxmlformats.org/drawingml/2006/main" name="GEANT Associ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D0992E-CCCF-45DB-AB26-A4F50B75E4D6}" vid="{C2252C9B-28CB-4431-8278-C26B15A769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5D342B61AA90142A8D5A114AFFAD389" ma:contentTypeVersion="1" ma:contentTypeDescription="Create a new document." ma:contentTypeScope="" ma:versionID="138dd77d572eb9aa87051d9216bdb443">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AA3960-760A-4B61-8C8B-DBF90F37C8C8}">
  <ds:schemaRefs>
    <ds:schemaRef ds:uri="http://purl.org/dc/terms/"/>
    <ds:schemaRef ds:uri="http://purl.org/dc/elements/1.1/"/>
    <ds:schemaRef ds:uri="http://schemas.microsoft.com/office/2006/documentManagement/types"/>
    <ds:schemaRef ds:uri="http://purl.org/dc/dcmitype/"/>
    <ds:schemaRef ds:uri="http://schemas.microsoft.com/sharepoint/v3"/>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2C07721-32FF-48B6-9D36-E09F4CC3A69A}">
  <ds:schemaRefs>
    <ds:schemaRef ds:uri="http://schemas.microsoft.com/sharepoint/v3/contenttype/forms"/>
  </ds:schemaRefs>
</ds:datastoreItem>
</file>

<file path=customXml/itemProps3.xml><?xml version="1.0" encoding="utf-8"?>
<ds:datastoreItem xmlns:ds="http://schemas.openxmlformats.org/officeDocument/2006/customXml" ds:itemID="{FF8F0BB2-8848-4E68-80B0-B0624BDBD5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Final GEANT Association template 16 9 widescreen</Template>
  <TotalTime>29277</TotalTime>
  <Words>1597</Words>
  <Application>Microsoft Office PowerPoint</Application>
  <PresentationFormat>Widescreen</PresentationFormat>
  <Paragraphs>281</Paragraphs>
  <Slides>24</Slides>
  <Notes>19</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Courier New</vt:lpstr>
      <vt:lpstr>Gill Sans Light</vt:lpstr>
      <vt:lpstr>Verdana</vt:lpstr>
      <vt:lpstr>Wingdings</vt:lpstr>
      <vt:lpstr>GEANT Association</vt:lpstr>
      <vt:lpstr>PowerPoint Presentation</vt:lpstr>
      <vt:lpstr>Research Communities</vt:lpstr>
      <vt:lpstr>Federated Identity Management for Research</vt:lpstr>
      <vt:lpstr>Identified common challenges – beyond the ‘corporate IT’ stuff</vt:lpstr>
      <vt:lpstr>AARC: making federation work (also) for Research and e-Infrastructures </vt:lpstr>
      <vt:lpstr>AARC Blueprint Architecture - Enabling an ecosystem of solution on top of eduGAIN</vt:lpstr>
      <vt:lpstr>AARC Blueprint Architecture</vt:lpstr>
      <vt:lpstr>PowerPoint Presentation</vt:lpstr>
      <vt:lpstr>Easing linking of research to infrastructure services with good practice</vt:lpstr>
      <vt:lpstr>Trusting the User’s Authentication</vt:lpstr>
      <vt:lpstr>Differentiated assurance from a (Research) Infrastructure viewpoint</vt:lpstr>
      <vt:lpstr>Using Assurance in practice: “Espresso” for sensitive data</vt:lpstr>
      <vt:lpstr>Gaining global adoption: REFEDS Assurance Framework</vt:lpstr>
      <vt:lpstr>Security Incident Response in the Federated World</vt:lpstr>
      <vt:lpstr>A Security Incident Response Trust Framework – Sirtfi summary</vt:lpstr>
      <vt:lpstr>Sirtfi adoption by authentication providers and services</vt:lpstr>
      <vt:lpstr>Snctfi: aiding Infrastructures achieve policy coherency</vt:lpstr>
      <vt:lpstr>Snctfi infrastructure requirements, a summary</vt:lpstr>
      <vt:lpstr>Evolving the Policy Development Kit for communities around Snctfi</vt:lpstr>
      <vt:lpstr>Everything can be meshed together …</vt:lpstr>
      <vt:lpstr>Collect Recommendations – both for Infrastructures &amp; Federations</vt:lpstr>
      <vt:lpstr>We have a lot to do still … ENGAGE through FIM4R, IGTF, REFEDS, WISE!</vt:lpstr>
      <vt:lpstr>And if I want to get to AARC?</vt:lpstr>
      <vt:lpstr>PowerPoint Presentation</vt:lpstr>
    </vt:vector>
  </TitlesOfParts>
  <Company>DANTE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 Meyer</dc:creator>
  <cp:lastModifiedBy>davidg</cp:lastModifiedBy>
  <cp:revision>1181</cp:revision>
  <cp:lastPrinted>2015-05-01T10:30:08Z</cp:lastPrinted>
  <dcterms:created xsi:type="dcterms:W3CDTF">2015-04-29T14:13:57Z</dcterms:created>
  <dcterms:modified xsi:type="dcterms:W3CDTF">2017-09-20T17:50:42Z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0x01010015D342B61AA90142A8D5A114AFFAD389</vt:lpwstr>
  </property>
</Properties>
</file>