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sldIdLst>
    <p:sldId id="256" r:id="rId5"/>
    <p:sldId id="258" r:id="rId6"/>
    <p:sldId id="266" r:id="rId7"/>
    <p:sldId id="259" r:id="rId8"/>
    <p:sldId id="261" r:id="rId9"/>
    <p:sldId id="262" r:id="rId10"/>
    <p:sldId id="263" r:id="rId11"/>
    <p:sldId id="264" r:id="rId12"/>
    <p:sldId id="265" r:id="rId13"/>
    <p:sldId id="257" r:id="rId14"/>
    <p:sldId id="267" r:id="rId15"/>
    <p:sldId id="268" r:id="rId1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B20"/>
    <a:srgbClr val="003F5E"/>
    <a:srgbClr val="F6791C"/>
    <a:srgbClr val="F57A1E"/>
    <a:srgbClr val="013F5E"/>
    <a:srgbClr val="003959"/>
    <a:srgbClr val="ED1556"/>
    <a:srgbClr val="003F5D"/>
    <a:srgbClr val="1C4161"/>
    <a:srgbClr val="0043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10" y="-22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02/11/2015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3601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AARC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highlight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30428"/>
          <a:stretch/>
        </p:blipFill>
        <p:spPr>
          <a:xfrm>
            <a:off x="5217067" y="4837092"/>
            <a:ext cx="1385319" cy="7856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88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09415" y="6289305"/>
            <a:ext cx="5711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GÉANT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work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3469" y="5591160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</a:rPr>
              <a:t>https://aarc-project.eu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https://aarc-project.eu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Groep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AARC All Hands meeting Milano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Policy and Best Practice … in practice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2015-11-03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smtClean="0"/>
              <a:t>P&amp;BP activity lead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5" name="Picture 6" descr="H:\Home\davidg\Template\Logos\logo-nikhef-2015-compac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688" y="4721250"/>
            <a:ext cx="1076771" cy="46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91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attribute authority operations best practice (“AA operations guidelines”)?</a:t>
            </a:r>
          </a:p>
          <a:p>
            <a:r>
              <a:rPr lang="en-US" dirty="0" smtClean="0"/>
              <a:t>Recommendations on resource value and sensitivity with respect to appropriate assurance?</a:t>
            </a:r>
          </a:p>
          <a:p>
            <a:r>
              <a:rPr lang="en-US" dirty="0" smtClean="0"/>
              <a:t>Incident response within distributed user communities, engagement of the “VOs”?</a:t>
            </a:r>
          </a:p>
          <a:p>
            <a:r>
              <a:rPr lang="en-US" dirty="0" smtClean="0"/>
              <a:t>Policy composition and precedence – expressed in access control system implementations?</a:t>
            </a:r>
          </a:p>
          <a:p>
            <a:endParaRPr lang="en-US" dirty="0" smtClean="0"/>
          </a:p>
          <a:p>
            <a:r>
              <a:rPr lang="en-US" dirty="0" smtClean="0"/>
              <a:t>Significant amounts of outreach, preaching, and training on the adoption of best practices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… and you will have more ideas: let’s feed them into AARC2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challenges that are likely to remain open?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26714" y="5363308"/>
            <a:ext cx="74072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57B20"/>
                </a:solidFill>
              </a:rPr>
              <a:t>We come back to this at the end of the morning!</a:t>
            </a:r>
            <a:endParaRPr lang="en-US" sz="2800" b="1" dirty="0">
              <a:solidFill>
                <a:srgbClr val="F57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48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davidg@nikhef.nl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450638" y="6405563"/>
            <a:ext cx="741362" cy="274637"/>
          </a:xfrm>
        </p:spPr>
        <p:txBody>
          <a:bodyPr/>
          <a:lstStyle/>
          <a:p>
            <a:fld id="{6F576E6A-F32A-4612-884C-86870357C6B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25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to pilot the </a:t>
            </a:r>
            <a:r>
              <a:rPr lang="en-US" dirty="0" err="1"/>
              <a:t>LoA</a:t>
            </a:r>
            <a:r>
              <a:rPr lang="en-US" dirty="0"/>
              <a:t> floor in SA1, and if we can use production federations for that ... </a:t>
            </a:r>
            <a:r>
              <a:rPr lang="en-US" dirty="0" smtClean="0"/>
              <a:t>?</a:t>
            </a:r>
          </a:p>
          <a:p>
            <a:r>
              <a:rPr lang="en-US" dirty="0" smtClean="0"/>
              <a:t>how </a:t>
            </a:r>
            <a:r>
              <a:rPr lang="en-US" dirty="0"/>
              <a:t>step-up authentication - for the later phase if communities need that - would fit in the blueprint </a:t>
            </a:r>
            <a:r>
              <a:rPr lang="en-US" dirty="0" smtClean="0"/>
              <a:t>architecture?</a:t>
            </a:r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can policy be effectively disseminated by training to the IdPs?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can we engage federations in that? </a:t>
            </a: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can we pilot new </a:t>
            </a:r>
            <a:r>
              <a:rPr lang="en-US" dirty="0" smtClean="0"/>
              <a:t>entity categories </a:t>
            </a:r>
            <a:r>
              <a:rPr lang="en-US" dirty="0"/>
              <a:t>via SA1? </a:t>
            </a:r>
            <a:r>
              <a:rPr lang="en-US" dirty="0" smtClean="0"/>
              <a:t>Can </a:t>
            </a:r>
            <a:r>
              <a:rPr lang="en-US" dirty="0"/>
              <a:t>we do that in production (I think we must!)? </a:t>
            </a:r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oes </a:t>
            </a:r>
            <a:r>
              <a:rPr lang="en-US" dirty="0"/>
              <a:t>the (blueprint) architecture generate state in AAI systems with personal data that then needs to be protected? </a:t>
            </a:r>
            <a:endParaRPr lang="en-US" dirty="0" smtClean="0"/>
          </a:p>
          <a:p>
            <a:r>
              <a:rPr lang="en-US" dirty="0" smtClean="0"/>
              <a:t>Can training </a:t>
            </a:r>
            <a:r>
              <a:rPr lang="en-US" dirty="0"/>
              <a:t>help in promoting EC adoption for scalable policy? </a:t>
            </a:r>
            <a:endParaRPr lang="en-US" dirty="0" smtClean="0"/>
          </a:p>
          <a:p>
            <a:r>
              <a:rPr lang="en-US" dirty="0" smtClean="0"/>
              <a:t>Should </a:t>
            </a:r>
            <a:r>
              <a:rPr lang="en-US" dirty="0"/>
              <a:t>we try this for attribute authorities as well in SA1?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guest IdPs developed in JRA1 and SA1 (there are several), how do they map on the foreseen sustainability model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there a commercial market for IdPs? Are folks willing to pay?</a:t>
            </a:r>
          </a:p>
          <a:p>
            <a:r>
              <a:rPr lang="en-US" dirty="0" smtClean="0"/>
              <a:t>An amalgamated </a:t>
            </a:r>
            <a:r>
              <a:rPr lang="en-US" dirty="0" err="1" smtClean="0"/>
              <a:t>IdP</a:t>
            </a:r>
            <a:r>
              <a:rPr lang="en-US" dirty="0" smtClean="0"/>
              <a:t> with </a:t>
            </a:r>
            <a:r>
              <a:rPr lang="en-US" dirty="0" err="1" smtClean="0"/>
              <a:t>LoA</a:t>
            </a:r>
            <a:r>
              <a:rPr lang="en-US" dirty="0" smtClean="0"/>
              <a:t>?</a:t>
            </a:r>
          </a:p>
          <a:p>
            <a:r>
              <a:rPr lang="en-US" dirty="0" smtClean="0"/>
              <a:t>In </a:t>
            </a:r>
            <a:r>
              <a:rPr lang="en-US" dirty="0"/>
              <a:t>there collective experience in the AARC consortium to provide input to any sustainability model? </a:t>
            </a:r>
            <a:endParaRPr lang="en-US" dirty="0" smtClean="0"/>
          </a:p>
          <a:p>
            <a:r>
              <a:rPr lang="en-US" dirty="0" smtClean="0"/>
              <a:t>Which existing federations </a:t>
            </a:r>
            <a:r>
              <a:rPr lang="en-US" dirty="0"/>
              <a:t>and relying party consortia provide role models for sustainability? What is the spread?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OQSD: Open Questions for Stimulating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82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and best practice development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1395" y="1378757"/>
            <a:ext cx="4307153" cy="2687617"/>
          </a:xfrm>
          <a:prstGeom prst="rect">
            <a:avLst/>
          </a:prstGeom>
          <a:noFill/>
          <a:ln>
            <a:noFill/>
          </a:ln>
          <a:effectLst>
            <a:glow rad="101600">
              <a:srgbClr val="003F5E">
                <a:alpha val="6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00613" y="1984954"/>
            <a:ext cx="4693908" cy="2658500"/>
          </a:xfrm>
          <a:prstGeom prst="rect">
            <a:avLst/>
          </a:prstGeom>
          <a:noFill/>
          <a:ln>
            <a:noFill/>
          </a:ln>
          <a:effectLst>
            <a:glow rad="101600">
              <a:srgbClr val="003F5E">
                <a:alpha val="6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screen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6164" y="3827091"/>
            <a:ext cx="3407519" cy="2556584"/>
          </a:xfrm>
          <a:prstGeom prst="rect">
            <a:avLst/>
          </a:prstGeom>
          <a:noFill/>
          <a:ln>
            <a:noFill/>
          </a:ln>
          <a:effectLst>
            <a:glow rad="101600">
              <a:srgbClr val="003F5E">
                <a:alpha val="60000"/>
              </a:srgb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8206" y="1343961"/>
            <a:ext cx="6908301" cy="830997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F6791C">
                <a:alpha val="60000"/>
              </a:srgb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F5E"/>
                </a:solidFill>
              </a:rPr>
              <a:t>What does assurance mean? And to whom?</a:t>
            </a:r>
          </a:p>
          <a:p>
            <a:r>
              <a:rPr lang="en-US" sz="2400" b="1" dirty="0" smtClean="0">
                <a:solidFill>
                  <a:srgbClr val="003F5E"/>
                </a:solidFill>
              </a:rPr>
              <a:t>How much differentiation of </a:t>
            </a:r>
            <a:r>
              <a:rPr lang="en-US" sz="2400" b="1" dirty="0" err="1" smtClean="0">
                <a:solidFill>
                  <a:srgbClr val="003F5E"/>
                </a:solidFill>
              </a:rPr>
              <a:t>LoA</a:t>
            </a:r>
            <a:r>
              <a:rPr lang="en-US" sz="2400" b="1" dirty="0" smtClean="0">
                <a:solidFill>
                  <a:srgbClr val="003F5E"/>
                </a:solidFill>
              </a:rPr>
              <a:t> can people handle?</a:t>
            </a:r>
            <a:endParaRPr lang="en-US" sz="2400" b="1" dirty="0">
              <a:solidFill>
                <a:srgbClr val="003F5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664" y="5533541"/>
            <a:ext cx="5548122" cy="830997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F6791C">
                <a:alpha val="60000"/>
              </a:srgb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F5E"/>
                </a:solidFill>
              </a:rPr>
              <a:t>What’s a sustainable distribution of </a:t>
            </a:r>
            <a:br>
              <a:rPr lang="en-US" sz="2400" b="1" dirty="0">
                <a:solidFill>
                  <a:srgbClr val="003F5E"/>
                </a:solidFill>
              </a:rPr>
            </a:br>
            <a:r>
              <a:rPr lang="en-US" sz="2400" b="1" dirty="0">
                <a:solidFill>
                  <a:srgbClr val="003F5E"/>
                </a:solidFill>
              </a:rPr>
              <a:t>responsibilities amongst AAI participants</a:t>
            </a:r>
            <a:r>
              <a:rPr lang="en-US" sz="2400" b="1" dirty="0" smtClean="0">
                <a:solidFill>
                  <a:srgbClr val="003F5E"/>
                </a:solidFill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94001" y="4043289"/>
            <a:ext cx="4647234" cy="1200329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F6791C">
                <a:alpha val="60000"/>
              </a:srgb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F5E"/>
                </a:solidFill>
              </a:rPr>
              <a:t>What is the place of third-party </a:t>
            </a:r>
            <a:br>
              <a:rPr lang="en-US" sz="2400" b="1" dirty="0" smtClean="0">
                <a:solidFill>
                  <a:srgbClr val="003F5E"/>
                </a:solidFill>
              </a:rPr>
            </a:br>
            <a:r>
              <a:rPr lang="en-US" sz="2400" b="1" dirty="0" smtClean="0">
                <a:solidFill>
                  <a:srgbClr val="003F5E"/>
                </a:solidFill>
              </a:rPr>
              <a:t>commercial and </a:t>
            </a:r>
            <a:r>
              <a:rPr lang="en-US" sz="2400" b="1" dirty="0" err="1" smtClean="0">
                <a:solidFill>
                  <a:srgbClr val="003F5E"/>
                </a:solidFill>
              </a:rPr>
              <a:t>eGov</a:t>
            </a:r>
            <a:r>
              <a:rPr lang="en-US" sz="2400" b="1" dirty="0" smtClean="0">
                <a:solidFill>
                  <a:srgbClr val="003F5E"/>
                </a:solidFill>
              </a:rPr>
              <a:t> providers?</a:t>
            </a:r>
          </a:p>
          <a:p>
            <a:r>
              <a:rPr lang="en-US" sz="2400" b="1" dirty="0" smtClean="0">
                <a:solidFill>
                  <a:srgbClr val="003F5E"/>
                </a:solidFill>
              </a:rPr>
              <a:t>How does that help guest identity?</a:t>
            </a:r>
            <a:endParaRPr lang="en-US" sz="2400" b="1" dirty="0">
              <a:solidFill>
                <a:srgbClr val="003F5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61395" y="5528935"/>
            <a:ext cx="5440848" cy="461665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F6791C">
                <a:alpha val="60000"/>
              </a:srgb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F5E"/>
                </a:solidFill>
              </a:rPr>
              <a:t>How can we share necessary accounting?</a:t>
            </a:r>
            <a:endParaRPr lang="en-US" sz="2400" b="1" dirty="0">
              <a:solidFill>
                <a:srgbClr val="003F5E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1395" y="2476782"/>
            <a:ext cx="5320880" cy="830997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F6791C">
                <a:alpha val="60000"/>
              </a:srgb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F5E"/>
                </a:solidFill>
              </a:rPr>
              <a:t>How can we address incidents that </a:t>
            </a:r>
            <a:br>
              <a:rPr lang="en-US" sz="2400" b="1" dirty="0" smtClean="0">
                <a:solidFill>
                  <a:srgbClr val="003F5E"/>
                </a:solidFill>
              </a:rPr>
            </a:br>
            <a:r>
              <a:rPr lang="en-US" sz="2400" b="1" dirty="0" smtClean="0">
                <a:solidFill>
                  <a:srgbClr val="003F5E"/>
                </a:solidFill>
              </a:rPr>
              <a:t>propagate through the federated space?</a:t>
            </a:r>
            <a:endParaRPr lang="en-US" sz="2400" b="1" dirty="0">
              <a:solidFill>
                <a:srgbClr val="003F5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273" y="3307779"/>
            <a:ext cx="5295039" cy="461665"/>
          </a:xfrm>
          <a:prstGeom prst="rect">
            <a:avLst/>
          </a:prstGeom>
          <a:solidFill>
            <a:schemeClr val="bg1"/>
          </a:solidFill>
          <a:effectLst>
            <a:glow rad="101600">
              <a:srgbClr val="F6791C">
                <a:alpha val="60000"/>
              </a:srgbClr>
            </a:glow>
          </a:effectLst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F5E"/>
                </a:solidFill>
              </a:rPr>
              <a:t>Can we get policy coordination to scale?</a:t>
            </a:r>
            <a:endParaRPr lang="en-US" sz="2400" b="1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 words on policy coordination in AARC (~15min)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Introduction to and discussion of each of the current key areas</a:t>
            </a:r>
            <a:br>
              <a:rPr lang="en-US" dirty="0" smtClean="0"/>
            </a:br>
            <a:r>
              <a:rPr lang="en-US" i="1" dirty="0" smtClean="0">
                <a:solidFill>
                  <a:srgbClr val="F57B20"/>
                </a:solidFill>
              </a:rPr>
              <a:t>~ 15 min of introduction presentation, opening on to ~20min of discussion each</a:t>
            </a:r>
            <a:endParaRPr lang="en-US" dirty="0" smtClean="0">
              <a:solidFill>
                <a:srgbClr val="F57B20"/>
              </a:solidFill>
            </a:endParaRPr>
          </a:p>
          <a:p>
            <a:r>
              <a:rPr lang="en-US" dirty="0" smtClean="0"/>
              <a:t>Assurance baseline</a:t>
            </a:r>
          </a:p>
          <a:p>
            <a:r>
              <a:rPr lang="en-US" dirty="0" smtClean="0"/>
              <a:t>Incident response</a:t>
            </a:r>
          </a:p>
          <a:p>
            <a:r>
              <a:rPr lang="en-US" dirty="0" smtClean="0"/>
              <a:t>Sustainability models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rgbClr val="F57B20"/>
                </a:solidFill>
              </a:rPr>
              <a:t>coffee break</a:t>
            </a:r>
          </a:p>
          <a:p>
            <a:r>
              <a:rPr lang="en-US" dirty="0" smtClean="0"/>
              <a:t>Scalable negotiation mechanisms</a:t>
            </a:r>
          </a:p>
          <a:p>
            <a:r>
              <a:rPr lang="en-US" dirty="0" smtClean="0"/>
              <a:t>Accounting and logging data privacy</a:t>
            </a:r>
          </a:p>
          <a:p>
            <a:pPr marL="0" indent="0">
              <a:buNone/>
            </a:pPr>
            <a:r>
              <a:rPr lang="en-US" dirty="0" smtClean="0"/>
              <a:t>Open policy questions needing attention in 2017+ </a:t>
            </a:r>
            <a:r>
              <a:rPr lang="en-US" dirty="0" smtClean="0">
                <a:solidFill>
                  <a:srgbClr val="F57B20"/>
                </a:solidFill>
              </a:rPr>
              <a:t>(~20min)</a:t>
            </a:r>
            <a:endParaRPr lang="en-US" dirty="0">
              <a:solidFill>
                <a:srgbClr val="F57B2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for this morning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1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Develop recommendations </a:t>
            </a:r>
            <a:r>
              <a:rPr lang="en-US" dirty="0"/>
              <a:t>for best practice in the areas of identity and attribute assurance, and identify the minimal set of policies and best practices that permits grouping of identity and attribute providers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6791C"/>
                </a:solidFill>
              </a:rPr>
              <a:t>Objectives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a level of assurance (</a:t>
            </a:r>
            <a:r>
              <a:rPr lang="en-US" dirty="0" err="1"/>
              <a:t>LoA</a:t>
            </a:r>
            <a:r>
              <a:rPr lang="en-US" dirty="0"/>
              <a:t>) framework that meets the requirements of resource providers and can at the same time be supported by institutions (identity providers); </a:t>
            </a:r>
          </a:p>
          <a:p>
            <a:r>
              <a:rPr lang="en-US" dirty="0" smtClean="0"/>
              <a:t>identify </a:t>
            </a:r>
            <a:r>
              <a:rPr lang="en-US" dirty="0"/>
              <a:t>a distributed approach to handling security incidents in a federated environment; </a:t>
            </a:r>
          </a:p>
          <a:p>
            <a:r>
              <a:rPr lang="en-US" dirty="0" smtClean="0"/>
              <a:t>specify </a:t>
            </a:r>
            <a:r>
              <a:rPr lang="en-US" dirty="0"/>
              <a:t>scalable policy negotiation mechanisms between identity providers, attribute providers and service providers to facilitate resource providers; </a:t>
            </a:r>
          </a:p>
          <a:p>
            <a:r>
              <a:rPr lang="en-US" dirty="0" smtClean="0"/>
              <a:t>investigate </a:t>
            </a:r>
            <a:r>
              <a:rPr lang="en-US" dirty="0"/>
              <a:t>terms of usage for delivering commercial services</a:t>
            </a:r>
            <a:r>
              <a:rPr lang="en-US" dirty="0" smtClean="0"/>
              <a:t>.</a:t>
            </a:r>
            <a:r>
              <a:rPr lang="en-US" dirty="0"/>
              <a:t>	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To reach the objectives, also policy development will need to be </a:t>
            </a:r>
            <a:r>
              <a:rPr lang="en-US" b="1" dirty="0" smtClean="0"/>
              <a:t>tested &amp; piloted </a:t>
            </a:r>
            <a:r>
              <a:rPr lang="en-US" b="1" dirty="0" smtClean="0"/>
              <a:t>;-)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>
              <a:solidFill>
                <a:srgbClr val="F679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38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MNA3.1: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b="1" dirty="0">
                <a:solidFill>
                  <a:srgbClr val="F57B20"/>
                </a:solidFill>
              </a:rPr>
              <a:t>Recommendation on minimal assurance level relevant for low-risk research use cases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Based on an interview approach, reaching both communities and RIs</a:t>
            </a:r>
            <a:endParaRPr lang="fi-FI" dirty="0"/>
          </a:p>
          <a:p>
            <a:r>
              <a:rPr lang="en-US" dirty="0" smtClean="0"/>
              <a:t>Baseline is expected to be ‘feasible’ for IdPs</a:t>
            </a:r>
          </a:p>
          <a:p>
            <a:r>
              <a:rPr lang="en-US" dirty="0" smtClean="0"/>
              <a:t>Due by M7 (end of this month)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57B20"/>
                </a:solidFill>
              </a:rPr>
              <a:t>Evolution of the assurance work in AARC</a:t>
            </a:r>
          </a:p>
          <a:p>
            <a:r>
              <a:rPr lang="en-US" dirty="0" smtClean="0"/>
              <a:t>Differentiated </a:t>
            </a:r>
            <a:r>
              <a:rPr lang="en-US" dirty="0" err="1" smtClean="0"/>
              <a:t>LoA</a:t>
            </a:r>
            <a:r>
              <a:rPr lang="en-US" dirty="0" smtClean="0"/>
              <a:t> recommendation is planned for the next stage</a:t>
            </a:r>
          </a:p>
          <a:p>
            <a:r>
              <a:rPr lang="en-US" dirty="0" smtClean="0"/>
              <a:t>Also includes evolution of the current requirements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Assurance – Mikael Linden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0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version of the </a:t>
            </a:r>
            <a:r>
              <a:rPr lang="en-US" dirty="0" err="1" smtClean="0"/>
              <a:t>SirTFi</a:t>
            </a:r>
            <a:r>
              <a:rPr lang="en-US" dirty="0" smtClean="0"/>
              <a:t> document is now ready and going through REFEDS consultation</a:t>
            </a:r>
          </a:p>
          <a:p>
            <a:r>
              <a:rPr lang="en-US" dirty="0" smtClean="0"/>
              <a:t>A phased approach permits gradual engagement by federations and IdPs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Final deliverable is at the end of the project, but intermediate progress is very promising</a:t>
            </a:r>
          </a:p>
          <a:p>
            <a:pPr marL="0" indent="0">
              <a:buNone/>
            </a:pPr>
            <a:r>
              <a:rPr lang="en-US" i="1" dirty="0" smtClean="0"/>
              <a:t>although much will depend on take-up in the federations, for which dissemination is essential</a:t>
            </a: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Incident Response for Federations (SIRTFI) – Hannah Short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2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57B20"/>
                </a:solidFill>
              </a:rPr>
              <a:t>Sustainability models need to be developed for many stakeholders</a:t>
            </a:r>
          </a:p>
          <a:p>
            <a:r>
              <a:rPr lang="en-US" dirty="0" smtClean="0"/>
              <a:t>Interviews with federation operators to evaluate federation models – there are many, and recommendations esp. for new federations are needed</a:t>
            </a:r>
          </a:p>
          <a:p>
            <a:r>
              <a:rPr lang="en-US" dirty="0" smtClean="0"/>
              <a:t>Especially interesting for (semi?) federations around RIs – the issues might be quite similar</a:t>
            </a:r>
          </a:p>
          <a:p>
            <a:r>
              <a:rPr lang="en-US" dirty="0" smtClean="0"/>
              <a:t>Models (for federations and also Guest IdPs) are technology agnostic</a:t>
            </a:r>
          </a:p>
          <a:p>
            <a:endParaRPr lang="en-US" dirty="0"/>
          </a:p>
          <a:p>
            <a:r>
              <a:rPr lang="en-US" i="1" dirty="0" smtClean="0"/>
              <a:t>Needs much input: here and based on interview (you as a federation will be asked ;-)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57B20"/>
                </a:solidFill>
              </a:rPr>
              <a:t>Sustainability also involves the development of business models and (possibly?) a market</a:t>
            </a:r>
          </a:p>
          <a:p>
            <a:r>
              <a:rPr lang="en-US" dirty="0" smtClean="0"/>
              <a:t>User-centric identity in an identity market place (will users pay for their attributes and authenticator to be managed? Why? How much?)</a:t>
            </a:r>
          </a:p>
          <a:p>
            <a:r>
              <a:rPr lang="en-US" dirty="0" smtClean="0"/>
              <a:t>Split of authenticator and attribute stores, turning our ‘current IdPs’ into attribute providers as well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Sustainabilty</a:t>
            </a:r>
            <a:r>
              <a:rPr lang="en-US" dirty="0" smtClean="0"/>
              <a:t> models and guest IdPs – Peter </a:t>
            </a:r>
            <a:r>
              <a:rPr lang="en-US" dirty="0" err="1" smtClean="0"/>
              <a:t>Gietz</a:t>
            </a:r>
            <a:r>
              <a:rPr lang="en-US" dirty="0" smtClean="0"/>
              <a:t> (&amp; Martin </a:t>
            </a:r>
            <a:r>
              <a:rPr lang="en-US" dirty="0" err="1" smtClean="0"/>
              <a:t>Haase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57B20"/>
                </a:solidFill>
              </a:rPr>
              <a:t>What is the current take-up of mechanisms?</a:t>
            </a:r>
          </a:p>
          <a:p>
            <a:r>
              <a:rPr lang="en-US" dirty="0" smtClean="0"/>
              <a:t>Entity Categories seen as a key element in expressing policies in federation</a:t>
            </a:r>
          </a:p>
          <a:p>
            <a:r>
              <a:rPr lang="en-US" dirty="0" smtClean="0"/>
              <a:t>Initial survey (by RENATER) showed increasing but still limited take-up – how can this be promoted?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57B20"/>
                </a:solidFill>
              </a:rPr>
              <a:t>Policies in common design patterns?</a:t>
            </a:r>
          </a:p>
          <a:p>
            <a:r>
              <a:rPr lang="en-US" dirty="0" smtClean="0"/>
              <a:t>There are new opportunities and issues with scaling policy compliance or expression </a:t>
            </a:r>
            <a:br>
              <a:rPr lang="en-US" dirty="0" smtClean="0"/>
            </a:br>
            <a:r>
              <a:rPr lang="en-US" dirty="0" smtClean="0"/>
              <a:t>in ‘</a:t>
            </a:r>
            <a:r>
              <a:rPr lang="en-US" dirty="0" err="1" smtClean="0"/>
              <a:t>proxying</a:t>
            </a:r>
            <a:r>
              <a:rPr lang="en-US" dirty="0" smtClean="0"/>
              <a:t>’ SP communities – which are appearing as a key design principle</a:t>
            </a:r>
          </a:p>
          <a:p>
            <a:r>
              <a:rPr lang="en-US" dirty="0" smtClean="0"/>
              <a:t>Should all hidden services behind an SP proxy be R&amp;S to make the proxy R&amp;S?</a:t>
            </a:r>
          </a:p>
          <a:p>
            <a:r>
              <a:rPr lang="en-US" dirty="0" smtClean="0"/>
              <a:t>What happens to (commercial) services used by communities inside their infrastructure (and behind their SP proxy)?</a:t>
            </a:r>
          </a:p>
          <a:p>
            <a:r>
              <a:rPr lang="en-US" dirty="0" smtClean="0"/>
              <a:t>Can we define a template policy that communities can sign up to, making it a ‘policy proxy’?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policy negotiation – Dave Kelsey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75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57B20"/>
                </a:solidFill>
              </a:rPr>
              <a:t>We need to know what to protect now, in order to scope the policy recommendations</a:t>
            </a:r>
          </a:p>
          <a:p>
            <a:r>
              <a:rPr lang="en-US" dirty="0" smtClean="0"/>
              <a:t>The inventory is a M7 (end of this month) milestone</a:t>
            </a:r>
          </a:p>
          <a:p>
            <a:r>
              <a:rPr lang="en-US" dirty="0" smtClean="0"/>
              <a:t>Based on a wide survey of both infrastructure as well as community requirements</a:t>
            </a:r>
          </a:p>
          <a:p>
            <a:r>
              <a:rPr lang="en-US" dirty="0" smtClean="0"/>
              <a:t>Includes needs for incident response, accounting, and metering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57B20"/>
                </a:solidFill>
              </a:rPr>
              <a:t>A (set of) accounting data protection policies is due by the end of AARC</a:t>
            </a:r>
            <a:endParaRPr lang="en-US" b="1" dirty="0">
              <a:solidFill>
                <a:srgbClr val="F57B2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and logging data protection – </a:t>
            </a:r>
            <a:r>
              <a:rPr lang="en-US" dirty="0" err="1" smtClean="0"/>
              <a:t>Uros</a:t>
            </a:r>
            <a:r>
              <a:rPr lang="en-US" dirty="0" smtClean="0"/>
              <a:t> </a:t>
            </a:r>
            <a:r>
              <a:rPr lang="en-US" dirty="0" err="1" smtClean="0"/>
              <a:t>Stevanovic</a:t>
            </a:r>
            <a:r>
              <a:rPr lang="en-US" dirty="0" smtClean="0"/>
              <a:t> &amp; Marcus </a:t>
            </a:r>
            <a:r>
              <a:rPr lang="en-US" dirty="0" err="1" smtClean="0"/>
              <a:t>Hardt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1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AA3960-760A-4B61-8C8B-DBF90F37C8C8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7735</TotalTime>
  <Words>880</Words>
  <Application>Microsoft Office PowerPoint</Application>
  <PresentationFormat>Custom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GEANT Association</vt:lpstr>
      <vt:lpstr>PowerPoint Presentation</vt:lpstr>
      <vt:lpstr>Policy and best practice development</vt:lpstr>
      <vt:lpstr>Agenda for this morning</vt:lpstr>
      <vt:lpstr>Objectives</vt:lpstr>
      <vt:lpstr>Assurance – Mikael Linden</vt:lpstr>
      <vt:lpstr>Security Incident Response for Federations (SIRTFI) – Hannah Short</vt:lpstr>
      <vt:lpstr>Sustainabilty models and guest IdPs – Peter Gietz (&amp; Martin Haase)</vt:lpstr>
      <vt:lpstr>Scalable policy negotiation – Dave Kelsey</vt:lpstr>
      <vt:lpstr>Accounting and logging data protection – Uros Stevanovic &amp; Marcus Hardt</vt:lpstr>
      <vt:lpstr>Policy challenges that are likely to remain open?</vt:lpstr>
      <vt:lpstr>PowerPoint Presentation</vt:lpstr>
      <vt:lpstr>OQSD: Open Questions for Stimulating Discussion</vt:lpstr>
    </vt:vector>
  </TitlesOfParts>
  <Company>DANTE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Groep</dc:creator>
  <cp:lastModifiedBy>DavidG</cp:lastModifiedBy>
  <cp:revision>125</cp:revision>
  <cp:lastPrinted>2015-05-01T10:30:08Z</cp:lastPrinted>
  <dcterms:created xsi:type="dcterms:W3CDTF">2015-04-29T14:13:57Z</dcterms:created>
  <dcterms:modified xsi:type="dcterms:W3CDTF">2015-11-02T15:59:05Z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