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71" r:id="rId3"/>
    <p:sldId id="261" r:id="rId4"/>
    <p:sldId id="266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>
      <p:cViewPr varScale="1">
        <p:scale>
          <a:sx n="113" d="100"/>
          <a:sy n="113" d="100"/>
        </p:scale>
        <p:origin x="432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8201F-1A73-4492-BF25-A91C82CADB2C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5E2C5-6477-4E64-9897-86E98B05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180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27700" y="1412777"/>
            <a:ext cx="8136919" cy="2187674"/>
          </a:xfrm>
        </p:spPr>
        <p:txBody>
          <a:bodyPr anchor="t">
            <a:normAutofit/>
          </a:bodyPr>
          <a:lstStyle>
            <a:lvl1pPr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7700" y="3886200"/>
            <a:ext cx="8136919" cy="175260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27700" y="6324069"/>
            <a:ext cx="1735876" cy="365125"/>
          </a:xfrm>
        </p:spPr>
        <p:txBody>
          <a:bodyPr/>
          <a:lstStyle/>
          <a:p>
            <a:r>
              <a:rPr lang="en-US" smtClean="0"/>
              <a:t>13-15 May, 2020</a:t>
            </a:r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-62272" y="3426522"/>
            <a:ext cx="652534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:\Home\davidg\EUGridPMA\IGTF\IGTF-logos\IGTF_logo-interop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333" y="175548"/>
            <a:ext cx="2675768" cy="123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304403" y="5105400"/>
            <a:ext cx="2568698" cy="533400"/>
          </a:xfrm>
        </p:spPr>
        <p:txBody>
          <a:bodyPr anchor="b">
            <a:normAutofit/>
          </a:bodyPr>
          <a:lstStyle>
            <a:lvl1pPr marL="0" indent="0" algn="r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13-15 May,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57th Gneva EUGridPMA+ meeting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rot="5400000">
            <a:off x="-309364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13-15 May,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57th Gneva EUGridPMA+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rot="5400000">
            <a:off x="-309364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13-15 May,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57th Gneva EUGridPMA+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rot="5400000">
            <a:off x="-309364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H:\Home\davidg\EUGridPMA\IGTF\IGTF-logos\IGTF-colors.wmf"/>
          <p:cNvPicPr>
            <a:picLocks noChangeAspect="1" noChangeArrowheads="1"/>
          </p:cNvPicPr>
          <p:nvPr userDrawn="1"/>
        </p:nvPicPr>
        <p:blipFill>
          <a:blip r:embed="rId2" cstate="print">
            <a:lum bright="90000" contrast="-89000"/>
          </a:blip>
          <a:stretch>
            <a:fillRect/>
          </a:stretch>
        </p:blipFill>
        <p:spPr bwMode="auto">
          <a:xfrm>
            <a:off x="0" y="0"/>
            <a:ext cx="6505359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47800" y="6356351"/>
            <a:ext cx="1255779" cy="365125"/>
          </a:xfrm>
        </p:spPr>
        <p:txBody>
          <a:bodyPr/>
          <a:lstStyle/>
          <a:p>
            <a:r>
              <a:rPr lang="en-US" smtClean="0"/>
              <a:t>13-15 May,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56351"/>
            <a:ext cx="7520880" cy="365125"/>
          </a:xfrm>
        </p:spPr>
        <p:txBody>
          <a:bodyPr/>
          <a:lstStyle/>
          <a:p>
            <a:r>
              <a:rPr lang="en-GB" smtClean="0"/>
              <a:t>57th Gneva EUGridPMA+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-309364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:\Home\davidg\EUGridPMA\IGTF\IGTF-logos\IGTF-logo-mini.wmf"/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609599" y="6356351"/>
            <a:ext cx="791685" cy="417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47800" y="6356351"/>
            <a:ext cx="1255779" cy="365125"/>
          </a:xfrm>
        </p:spPr>
        <p:txBody>
          <a:bodyPr/>
          <a:lstStyle/>
          <a:p>
            <a:r>
              <a:rPr lang="en-US" smtClean="0"/>
              <a:t>13-15 May,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56351"/>
            <a:ext cx="7520880" cy="365125"/>
          </a:xfrm>
        </p:spPr>
        <p:txBody>
          <a:bodyPr/>
          <a:lstStyle/>
          <a:p>
            <a:r>
              <a:rPr lang="en-GB" smtClean="0"/>
              <a:t>57th Gneva EUGridPMA+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-309364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:\Home\davidg\EUGridPMA\IGTF\IGTF-logos\IGTF-logo-mini.wmf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609599" y="6356351"/>
            <a:ext cx="791685" cy="4179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2435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lIns="0" r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lIns="0" rIns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3085" y="6356351"/>
            <a:ext cx="7876115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smtClean="0"/>
              <a:t>57th Gneva EUGridPMA+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33205" y="6356351"/>
            <a:ext cx="973899" cy="365125"/>
          </a:xfrm>
        </p:spPr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pic>
        <p:nvPicPr>
          <p:cNvPr id="2050" name="Picture 2" descr="H:\Home\davidg\EUGridPMA\IGTF\IGTF-logos\IGTF-logo-mini.wmf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968107" y="2123620"/>
            <a:ext cx="1317893" cy="695779"/>
          </a:xfrm>
          <a:prstGeom prst="rect">
            <a:avLst/>
          </a:prstGeom>
          <a:noFill/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58313" y="6356351"/>
            <a:ext cx="1255779" cy="365125"/>
          </a:xfrm>
        </p:spPr>
        <p:txBody>
          <a:bodyPr/>
          <a:lstStyle/>
          <a:p>
            <a:r>
              <a:rPr lang="en-US" smtClean="0"/>
              <a:t>13-15 May,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 descr="H:\Home\davidg\EUGridPMA\IGTF\IGTF-logos\IGTF-colors.wmf"/>
          <p:cNvPicPr>
            <a:picLocks noChangeAspect="1" noChangeArrowheads="1"/>
          </p:cNvPicPr>
          <p:nvPr userDrawn="1"/>
        </p:nvPicPr>
        <p:blipFill>
          <a:blip r:embed="rId2" cstate="print">
            <a:lum bright="90000" contrast="-89000"/>
          </a:blip>
          <a:stretch>
            <a:fillRect/>
          </a:stretch>
        </p:blipFill>
        <p:spPr bwMode="auto">
          <a:xfrm>
            <a:off x="0" y="0"/>
            <a:ext cx="6505359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-309364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1447800" y="6356351"/>
            <a:ext cx="1255779" cy="365125"/>
          </a:xfrm>
        </p:spPr>
        <p:txBody>
          <a:bodyPr/>
          <a:lstStyle/>
          <a:p>
            <a:r>
              <a:rPr lang="en-US" smtClean="0"/>
              <a:t>13-15 May, 2020</a:t>
            </a:r>
            <a:endParaRPr lang="en-GB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56351"/>
            <a:ext cx="7520880" cy="365125"/>
          </a:xfrm>
        </p:spPr>
        <p:txBody>
          <a:bodyPr/>
          <a:lstStyle/>
          <a:p>
            <a:r>
              <a:rPr lang="en-GB" smtClean="0"/>
              <a:t>57th Gneva EUGridPMA+ meeting</a:t>
            </a:r>
            <a:endParaRPr lang="en-GB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501" y="6356351"/>
            <a:ext cx="973899" cy="365125"/>
          </a:xfrm>
        </p:spPr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pic>
        <p:nvPicPr>
          <p:cNvPr id="18" name="Picture 2" descr="H:\Home\davidg\EUGridPMA\IGTF\IGTF-logos\IGTF-logo-mini.wmf"/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609599" y="6356351"/>
            <a:ext cx="791685" cy="417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-309364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1447800" y="6356351"/>
            <a:ext cx="1255779" cy="365125"/>
          </a:xfrm>
        </p:spPr>
        <p:txBody>
          <a:bodyPr/>
          <a:lstStyle/>
          <a:p>
            <a:r>
              <a:rPr lang="en-US" smtClean="0"/>
              <a:t>13-15 May, 2020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56351"/>
            <a:ext cx="7520880" cy="365125"/>
          </a:xfrm>
        </p:spPr>
        <p:txBody>
          <a:bodyPr/>
          <a:lstStyle/>
          <a:p>
            <a:r>
              <a:rPr lang="en-GB" smtClean="0"/>
              <a:t>57th Gneva EUGridPMA+ meeting</a:t>
            </a:r>
            <a:endParaRPr lang="en-GB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501" y="6356351"/>
            <a:ext cx="973899" cy="365125"/>
          </a:xfrm>
        </p:spPr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pic>
        <p:nvPicPr>
          <p:cNvPr id="14" name="Picture 2" descr="H:\Home\davidg\EUGridPMA\IGTF\IGTF-logos\IGTF-logo-mini.wmf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609599" y="6356351"/>
            <a:ext cx="791685" cy="417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cxnSp>
        <p:nvCxnSpPr>
          <p:cNvPr id="6" name="Straight Connector 5"/>
          <p:cNvCxnSpPr/>
          <p:nvPr userDrawn="1"/>
        </p:nvCxnSpPr>
        <p:spPr>
          <a:xfrm rot="5400000">
            <a:off x="-309364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447800" y="6356351"/>
            <a:ext cx="1255779" cy="365125"/>
          </a:xfrm>
        </p:spPr>
        <p:txBody>
          <a:bodyPr/>
          <a:lstStyle/>
          <a:p>
            <a:r>
              <a:rPr lang="en-US" smtClean="0"/>
              <a:t>13-15 May, 2020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356351"/>
            <a:ext cx="7520880" cy="365125"/>
          </a:xfrm>
        </p:spPr>
        <p:txBody>
          <a:bodyPr/>
          <a:lstStyle/>
          <a:p>
            <a:r>
              <a:rPr lang="en-GB" smtClean="0"/>
              <a:t>57th Gneva EUGridPMA+ meeting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501" y="6356351"/>
            <a:ext cx="973899" cy="365125"/>
          </a:xfrm>
        </p:spPr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2" descr="H:\Home\davidg\EUGridPMA\IGTF\IGTF-logos\IGTF-logo-mini.wmf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609599" y="6356351"/>
            <a:ext cx="791685" cy="417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13-15 May,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57th Gneva EUGridPMA+ meeting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-309364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13-15 May,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57th Gneva EUGridPMA+ meeting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rot="5400000">
            <a:off x="-309364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1549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13-15 May,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9563" y="6356351"/>
            <a:ext cx="82569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57th Gneva EUGridPMA+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08501" y="6356351"/>
            <a:ext cx="9738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gridpma.org/z/64" TargetMode="External"/><Relationship Id="rId2" Type="http://schemas.openxmlformats.org/officeDocument/2006/relationships/hyperlink" Target="https://eugridpma.org/agenda/6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5400" dirty="0" smtClean="0"/>
              <a:t>64</a:t>
            </a:r>
            <a:r>
              <a:rPr lang="en-GB" sz="5400" baseline="30000" dirty="0" smtClean="0"/>
              <a:t>th</a:t>
            </a:r>
            <a:r>
              <a:rPr lang="en-GB" sz="5400" dirty="0" smtClean="0"/>
              <a:t> </a:t>
            </a:r>
            <a:r>
              <a:rPr lang="en-GB" sz="5400" dirty="0" err="1" smtClean="0"/>
              <a:t>EUGridPMA</a:t>
            </a:r>
            <a:r>
              <a:rPr lang="en-GB" sz="5400" dirty="0" smtClean="0"/>
              <a:t>, </a:t>
            </a:r>
            <a:br>
              <a:rPr lang="en-GB" sz="5400" dirty="0" smtClean="0"/>
            </a:br>
            <a:r>
              <a:rPr lang="en-GB" sz="5400" dirty="0" smtClean="0"/>
              <a:t>AARC, IGTF, and GN5 </a:t>
            </a:r>
            <a:r>
              <a:rPr lang="en-GB" sz="5400" dirty="0" err="1" smtClean="0"/>
              <a:t>EnCo</a:t>
            </a:r>
            <a:r>
              <a:rPr lang="en-GB" sz="5400" dirty="0"/>
              <a:t> </a:t>
            </a:r>
            <a:r>
              <a:rPr lang="en-GB" sz="5400" dirty="0" smtClean="0"/>
              <a:t/>
            </a:r>
            <a:br>
              <a:rPr lang="en-GB" sz="5400" dirty="0" smtClean="0"/>
            </a:br>
            <a:r>
              <a:rPr lang="en-GB" sz="5400" dirty="0" smtClean="0"/>
              <a:t>Prague meeting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94172" y="3886200"/>
            <a:ext cx="8136919" cy="1752600"/>
          </a:xfrm>
        </p:spPr>
        <p:txBody>
          <a:bodyPr/>
          <a:lstStyle/>
          <a:p>
            <a:endParaRPr lang="en-GB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04403" y="4038600"/>
            <a:ext cx="2568698" cy="1219200"/>
          </a:xfrm>
        </p:spPr>
        <p:txBody>
          <a:bodyPr anchor="t">
            <a:normAutofit/>
          </a:bodyPr>
          <a:lstStyle/>
          <a:p>
            <a:r>
              <a:rPr lang="en-GB" dirty="0" smtClean="0"/>
              <a:t>May </a:t>
            </a:r>
            <a:r>
              <a:rPr lang="en-GB" dirty="0" smtClean="0"/>
              <a:t>2025</a:t>
            </a:r>
          </a:p>
          <a:p>
            <a:endParaRPr lang="en-GB" dirty="0" smtClean="0"/>
          </a:p>
          <a:p>
            <a:r>
              <a:rPr lang="en-GB" dirty="0" smtClean="0"/>
              <a:t>David Groep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917" y="5136193"/>
            <a:ext cx="1143000" cy="4437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36081"/>
            <a:ext cx="2665837" cy="11432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513" y="5638800"/>
            <a:ext cx="1615807" cy="335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Great to be here …. in-person – or remote!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7"/>
            <a:ext cx="10972800" cy="5135563"/>
          </a:xfrm>
        </p:spPr>
        <p:txBody>
          <a:bodyPr>
            <a:normAutofit/>
          </a:bodyPr>
          <a:lstStyle/>
          <a:p>
            <a:r>
              <a:rPr lang="en-GB" dirty="0" smtClean="0"/>
              <a:t>Thanks to </a:t>
            </a:r>
            <a:r>
              <a:rPr lang="en-GB" dirty="0" smtClean="0"/>
              <a:t>Jiri </a:t>
            </a:r>
            <a:r>
              <a:rPr lang="en-GB" dirty="0" err="1" smtClean="0"/>
              <a:t>Chuboda</a:t>
            </a:r>
            <a:r>
              <a:rPr lang="en-GB" dirty="0" smtClean="0"/>
              <a:t> and FZU and Daniel </a:t>
            </a:r>
            <a:r>
              <a:rPr lang="en-GB" dirty="0" err="1" smtClean="0"/>
              <a:t>Kouril</a:t>
            </a:r>
            <a:r>
              <a:rPr lang="en-GB" dirty="0" smtClean="0"/>
              <a:t>!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57th Gneva EUGridPMA+ meeting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2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057400"/>
            <a:ext cx="594955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15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of a series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505936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Today (Wednesday) morning: </a:t>
            </a:r>
            <a:r>
              <a:rPr lang="en-US" dirty="0">
                <a:solidFill>
                  <a:srgbClr val="C00000"/>
                </a:solidFill>
              </a:rPr>
              <a:t>membership, self-assessments, PKIX fabric issues</a:t>
            </a:r>
          </a:p>
          <a:p>
            <a:pPr lvl="1"/>
            <a:r>
              <a:rPr lang="en-US" dirty="0" smtClean="0"/>
              <a:t>Agenda building</a:t>
            </a:r>
          </a:p>
          <a:p>
            <a:pPr lvl="1"/>
            <a:r>
              <a:rPr lang="en-US" dirty="0" smtClean="0"/>
              <a:t>State of the IGTF Trust Fabric</a:t>
            </a:r>
          </a:p>
          <a:p>
            <a:pPr lvl="1"/>
            <a:r>
              <a:rPr lang="en-US" dirty="0" smtClean="0"/>
              <a:t>GEANT TCS updates</a:t>
            </a:r>
            <a:endParaRPr lang="en-US" dirty="0" smtClean="0"/>
          </a:p>
          <a:p>
            <a:pPr lvl="1"/>
            <a:r>
              <a:rPr lang="en-US" dirty="0" smtClean="0"/>
              <a:t>ELM, DCVOTA and updates from our global peers</a:t>
            </a:r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Thursday</a:t>
            </a:r>
            <a:r>
              <a:rPr lang="en-US" dirty="0" smtClean="0">
                <a:solidFill>
                  <a:srgbClr val="C00000"/>
                </a:solidFill>
              </a:rPr>
              <a:t>: A Global View, Trust, trust mechanisms, wallets</a:t>
            </a:r>
          </a:p>
          <a:p>
            <a:pPr lvl="1"/>
            <a:r>
              <a:rPr lang="en-US" dirty="0" smtClean="0"/>
              <a:t>Trust framework and </a:t>
            </a:r>
            <a:r>
              <a:rPr lang="en-US" dirty="0" err="1" smtClean="0"/>
              <a:t>snctfi</a:t>
            </a:r>
            <a:r>
              <a:rPr lang="en-US" dirty="0" smtClean="0"/>
              <a:t> research services (AARC I082)</a:t>
            </a:r>
          </a:p>
          <a:p>
            <a:pPr lvl="1"/>
            <a:r>
              <a:rPr lang="en-US" dirty="0" smtClean="0"/>
              <a:t>Token updates</a:t>
            </a:r>
            <a:endParaRPr lang="en-US" dirty="0" smtClean="0"/>
          </a:p>
          <a:p>
            <a:pPr lvl="1"/>
            <a:r>
              <a:rPr lang="en-US" dirty="0" smtClean="0"/>
              <a:t>Wallets, Verifiable credentials, and </a:t>
            </a:r>
            <a:r>
              <a:rPr lang="en-US" dirty="0" err="1" smtClean="0"/>
              <a:t>eID</a:t>
            </a:r>
            <a:r>
              <a:rPr lang="en-US" dirty="0" smtClean="0"/>
              <a:t> assurance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Friday (until ~ </a:t>
            </a:r>
            <a:r>
              <a:rPr lang="en-US" dirty="0" smtClean="0">
                <a:solidFill>
                  <a:srgbClr val="C00000"/>
                </a:solidFill>
              </a:rPr>
              <a:t>15.00)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AARC PDK </a:t>
            </a:r>
            <a:r>
              <a:rPr lang="en-US" dirty="0" smtClean="0"/>
              <a:t>evolution</a:t>
            </a:r>
          </a:p>
          <a:p>
            <a:pPr lvl="1"/>
            <a:r>
              <a:rPr lang="en-US" dirty="0"/>
              <a:t>GEANT Trust and Identity – enabling communities</a:t>
            </a:r>
          </a:p>
          <a:p>
            <a:pPr lvl="1"/>
            <a:endParaRPr lang="en-GB" dirty="0">
              <a:solidFill>
                <a:srgbClr val="C00000"/>
              </a:solidFill>
            </a:endParaRPr>
          </a:p>
          <a:p>
            <a:r>
              <a:rPr lang="en-GB" dirty="0" smtClean="0">
                <a:solidFill>
                  <a:srgbClr val="C00000"/>
                </a:solidFill>
              </a:rPr>
              <a:t>and although some of you are remote …</a:t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i="1" dirty="0" smtClean="0"/>
              <a:t>let it not be a series of presentations, but raise your (virtual) hand, engage, comment, </a:t>
            </a:r>
            <a:br>
              <a:rPr lang="en-GB" i="1" dirty="0" smtClean="0"/>
            </a:br>
            <a:r>
              <a:rPr lang="en-GB" i="1" dirty="0" smtClean="0"/>
              <a:t>engage in violent agreement, add or shorten, &amp;c</a:t>
            </a:r>
            <a:r>
              <a:rPr lang="en-GB" i="1" dirty="0"/>
              <a:t>!</a:t>
            </a:r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57th Gneva EUGridPMA+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1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Logistics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756150"/>
          </a:xfrm>
        </p:spPr>
        <p:txBody>
          <a:bodyPr>
            <a:normAutofit/>
          </a:bodyPr>
          <a:lstStyle/>
          <a:p>
            <a:r>
              <a:rPr lang="en-GB" dirty="0" smtClean="0"/>
              <a:t>Upload presentations to the agenda page</a:t>
            </a:r>
            <a:br>
              <a:rPr lang="en-GB" dirty="0" smtClean="0"/>
            </a:br>
            <a:r>
              <a:rPr lang="en-GB" dirty="0"/>
              <a:t>	</a:t>
            </a:r>
            <a:r>
              <a:rPr lang="en-GB" dirty="0">
                <a:hlinkClick r:id="rId2"/>
              </a:rPr>
              <a:t>https</a:t>
            </a:r>
            <a:r>
              <a:rPr lang="en-GB">
                <a:hlinkClick r:id="rId2"/>
              </a:rPr>
              <a:t>://</a:t>
            </a:r>
            <a:r>
              <a:rPr lang="en-GB" smtClean="0">
                <a:hlinkClick r:id="rId2"/>
              </a:rPr>
              <a:t>eugridpma.org/agenda/64</a:t>
            </a:r>
            <a:r>
              <a:rPr lang="en-GB" smtClean="0"/>
              <a:t>  </a:t>
            </a:r>
            <a:r>
              <a:rPr lang="en-GB" dirty="0" smtClean="0"/>
              <a:t>	</a:t>
            </a:r>
          </a:p>
          <a:p>
            <a:endParaRPr lang="en-GB" dirty="0" smtClean="0"/>
          </a:p>
          <a:p>
            <a:r>
              <a:rPr lang="en-GB" dirty="0" smtClean="0"/>
              <a:t>you should have a login, or invite email</a:t>
            </a:r>
          </a:p>
          <a:p>
            <a:endParaRPr lang="en-GB" dirty="0"/>
          </a:p>
          <a:p>
            <a:r>
              <a:rPr lang="en-GB" dirty="0" smtClean="0"/>
              <a:t>For the benefit of those on-line-only, also connect to zoom (</a:t>
            </a:r>
            <a:r>
              <a:rPr lang="en-GB" i="1" dirty="0" smtClean="0"/>
              <a:t>without </a:t>
            </a:r>
            <a:r>
              <a:rPr lang="en-GB" dirty="0" smtClean="0"/>
              <a:t>audio please!), and share your screen when presenting/editing</a:t>
            </a:r>
            <a:br>
              <a:rPr lang="en-GB" dirty="0" smtClean="0"/>
            </a:br>
            <a:r>
              <a:rPr lang="en-GB" dirty="0"/>
              <a:t>	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eugridpma.org/z/64</a:t>
            </a:r>
            <a:r>
              <a:rPr lang="en-GB" dirty="0" smtClean="0"/>
              <a:t>  </a:t>
            </a:r>
            <a:r>
              <a:rPr lang="en-GB" dirty="0"/>
              <a:t/>
            </a:r>
            <a:br>
              <a:rPr lang="en-GB" dirty="0"/>
            </a:br>
            <a:endParaRPr lang="en-GB" i="1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57th Gneva EUGridPMA+ meeting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Building a global trust fabric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57th Gneva EUGridPMA+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GTF-template-davidg-9x16.potx" id="{F88861DC-B770-4CDE-955A-243752A50076}" vid="{E3E9ED40-0286-43CB-860C-09554CE4D4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IGTF-template-davidg-9x16</Template>
  <TotalTime>1411</TotalTime>
  <Words>247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64th EUGridPMA,  AARC, IGTF, and GN5 EnCo  Prague meeting</vt:lpstr>
      <vt:lpstr>Great to be here …. in-person – or remote!</vt:lpstr>
      <vt:lpstr>Part of a series</vt:lpstr>
      <vt:lpstr>Logistics</vt:lpstr>
      <vt:lpstr>Building a global trust fabric</vt:lpstr>
    </vt:vector>
  </TitlesOfParts>
  <Company>Nikhef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49th EUGridPMA GN4 EnCo and EOSChub ISM virtual meeting</dc:title>
  <dc:creator>davidg</dc:creator>
  <cp:lastModifiedBy>davidg</cp:lastModifiedBy>
  <cp:revision>60</cp:revision>
  <dcterms:created xsi:type="dcterms:W3CDTF">2020-05-09T17:01:03Z</dcterms:created>
  <dcterms:modified xsi:type="dcterms:W3CDTF">2025-05-08T15:06:10Z</dcterms:modified>
</cp:coreProperties>
</file>