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  <p:sldMasterId id="2147483674" r:id="rId2"/>
    <p:sldMasterId id="2147483679" r:id="rId3"/>
    <p:sldMasterId id="2147483669" r:id="rId4"/>
  </p:sldMasterIdLst>
  <p:notesMasterIdLst>
    <p:notesMasterId r:id="rId22"/>
  </p:notesMasterIdLst>
  <p:sldIdLst>
    <p:sldId id="263" r:id="rId5"/>
    <p:sldId id="264" r:id="rId6"/>
    <p:sldId id="266" r:id="rId7"/>
    <p:sldId id="267" r:id="rId8"/>
    <p:sldId id="265" r:id="rId9"/>
    <p:sldId id="268" r:id="rId10"/>
    <p:sldId id="270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78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6344C"/>
    <a:srgbClr val="06B2C4"/>
    <a:srgbClr val="E4D889"/>
    <a:srgbClr val="E3D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31"/>
  </p:normalViewPr>
  <p:slideViewPr>
    <p:cSldViewPr snapToGrid="0" snapToObjects="1">
      <p:cViewPr varScale="1">
        <p:scale>
          <a:sx n="43" d="100"/>
          <a:sy n="43" d="100"/>
        </p:scale>
        <p:origin x="52" y="6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32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4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4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4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4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4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4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4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4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4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3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60241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4609394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9287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9051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142719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AARC2 All Hands Meeting November 2017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664028" y="2118903"/>
            <a:ext cx="21031200" cy="1040754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hangingPunct="1"/>
            <a:r>
              <a:rPr lang="nl-NL" dirty="0" smtClean="0"/>
              <a:t>Klik om de tekststijl van het model te bewerken</a:t>
            </a:r>
          </a:p>
          <a:p>
            <a:pPr lvl="1" hangingPunct="1"/>
            <a:r>
              <a:rPr lang="nl-NL" dirty="0" smtClean="0"/>
              <a:t>Tweede niveau</a:t>
            </a:r>
          </a:p>
          <a:p>
            <a:pPr lvl="2" hangingPunct="1"/>
            <a:r>
              <a:rPr lang="nl-NL" dirty="0" smtClean="0"/>
              <a:t>Derde niveau</a:t>
            </a:r>
          </a:p>
          <a:p>
            <a:pPr lvl="3" hangingPunct="1"/>
            <a:r>
              <a:rPr lang="nl-NL" dirty="0" smtClean="0"/>
              <a:t>Vierde niveau</a:t>
            </a:r>
          </a:p>
          <a:p>
            <a:pPr lvl="4" hangingPunct="1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05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53" r:id="rId4"/>
  </p:sldLayoutIdLst>
  <p:transition spd="med"/>
  <p:hf hdr="0" dt="0"/>
  <p:txStyles>
    <p:titleStyle>
      <a:lvl1pPr marL="57799" marR="57799" indent="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AARC2 All Hands Meeting November 2017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06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med"/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AARC2 All Hands Meeting November 2017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Isosceles Triangle 1"/>
          <p:cNvSpPr/>
          <p:nvPr userDrawn="1"/>
        </p:nvSpPr>
        <p:spPr>
          <a:xfrm rot="16200000">
            <a:off x="19593006" y="-1080148"/>
            <a:ext cx="3710850" cy="5871143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39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ransition spd="med"/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06B2C4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664028" y="2118903"/>
            <a:ext cx="21031200" cy="1040754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hangingPunct="1"/>
            <a:r>
              <a:rPr lang="nl-NL" dirty="0" smtClean="0"/>
              <a:t>Klik om de tekststijl van het model te bewerken</a:t>
            </a:r>
          </a:p>
          <a:p>
            <a:pPr lvl="1" hangingPunct="1"/>
            <a:r>
              <a:rPr lang="nl-NL" dirty="0" smtClean="0"/>
              <a:t>Tweede niveau</a:t>
            </a:r>
          </a:p>
          <a:p>
            <a:pPr lvl="2" hangingPunct="1"/>
            <a:r>
              <a:rPr lang="nl-NL" dirty="0" smtClean="0"/>
              <a:t>Derde niveau</a:t>
            </a:r>
          </a:p>
          <a:p>
            <a:pPr lvl="3" hangingPunct="1"/>
            <a:r>
              <a:rPr lang="nl-NL" dirty="0" smtClean="0"/>
              <a:t>Vierde niveau</a:t>
            </a:r>
          </a:p>
          <a:p>
            <a:pPr lvl="4" hangingPunct="1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46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ransition spd="med"/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image" Target="../media/image64.png"/><Relationship Id="rId10" Type="http://schemas.openxmlformats.org/officeDocument/2006/relationships/image" Target="../media/image69.gif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20160822_CopyrightMdLMarsprine_1514p.tif" descr="20160822_CopyrightMdLMarsprine_1514p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44" b="32154"/>
          <a:stretch/>
        </p:blipFill>
        <p:spPr>
          <a:xfrm>
            <a:off x="-74193" y="1828800"/>
            <a:ext cx="16291525" cy="10972800"/>
          </a:xfrm>
          <a:prstGeom prst="rect">
            <a:avLst/>
          </a:prstGeom>
          <a:ln w="12700"/>
        </p:spPr>
      </p:pic>
      <p:sp>
        <p:nvSpPr>
          <p:cNvPr id="189" name="Driehoek"/>
          <p:cNvSpPr/>
          <p:nvPr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hthoek"/>
          <p:cNvSpPr/>
          <p:nvPr/>
        </p:nvSpPr>
        <p:spPr>
          <a:xfrm>
            <a:off x="-201712" y="-17508"/>
            <a:ext cx="5226258" cy="17324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Rechthoek"/>
          <p:cNvSpPr/>
          <p:nvPr/>
        </p:nvSpPr>
        <p:spPr>
          <a:xfrm>
            <a:off x="-74194" y="-17508"/>
            <a:ext cx="24458193" cy="1732439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Physics Data Processing…"/>
          <p:cNvSpPr txBox="1">
            <a:spLocks noGrp="1"/>
          </p:cNvSpPr>
          <p:nvPr>
            <p:ph type="title"/>
          </p:nvPr>
        </p:nvSpPr>
        <p:spPr>
          <a:xfrm>
            <a:off x="-2134" y="238888"/>
            <a:ext cx="24388267" cy="3725341"/>
          </a:xfrm>
          <a:prstGeom prst="rect">
            <a:avLst/>
          </a:prstGeom>
        </p:spPr>
        <p:txBody>
          <a:bodyPr/>
          <a:lstStyle>
            <a:lvl1pPr algn="ctr"/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Welcome to Nikhef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dirty="0"/>
              <a:t>       </a:t>
            </a:r>
            <a:r>
              <a:rPr lang="en-US" dirty="0" smtClean="0"/>
              <a:t>AARC2</a:t>
            </a:r>
            <a:r>
              <a:rPr lang="en-US" dirty="0"/>
              <a:t> </a:t>
            </a:r>
            <a:r>
              <a:rPr lang="en-US" dirty="0" smtClean="0"/>
              <a:t>2. All Hands Meeting </a:t>
            </a:r>
            <a:endParaRPr dirty="0"/>
          </a:p>
        </p:txBody>
      </p:sp>
      <p:sp>
        <p:nvSpPr>
          <p:cNvPr id="193" name="Rechthoek"/>
          <p:cNvSpPr/>
          <p:nvPr/>
        </p:nvSpPr>
        <p:spPr>
          <a:xfrm>
            <a:off x="-2198" y="12466653"/>
            <a:ext cx="24386197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Driehoek"/>
          <p:cNvSpPr/>
          <p:nvPr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" name="Driehoek"/>
          <p:cNvSpPr/>
          <p:nvPr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6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2050" y="10414153"/>
            <a:ext cx="5646235" cy="2548496"/>
          </a:xfrm>
          <a:prstGeom prst="rect">
            <a:avLst/>
          </a:prstGeom>
          <a:ln w="12700"/>
        </p:spPr>
      </p:pic>
      <p:sp>
        <p:nvSpPr>
          <p:cNvPr id="197" name="Jeff Templon"/>
          <p:cNvSpPr txBox="1"/>
          <p:nvPr/>
        </p:nvSpPr>
        <p:spPr>
          <a:xfrm>
            <a:off x="12156316" y="3376228"/>
            <a:ext cx="4794582" cy="1744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ctr">
              <a:defRPr sz="36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endParaRPr dirty="0"/>
          </a:p>
          <a:p>
            <a:pPr algn="ctr">
              <a:defRPr sz="64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/>
              <a:t>David </a:t>
            </a:r>
            <a:r>
              <a:rPr lang="en-US" dirty="0" err="1" smtClean="0"/>
              <a:t>Groep</a:t>
            </a:r>
            <a:endParaRPr dirty="0"/>
          </a:p>
        </p:txBody>
      </p:sp>
      <p:sp>
        <p:nvSpPr>
          <p:cNvPr id="201" name="NWO site Visit - Monday September 18 - 2017"/>
          <p:cNvSpPr txBox="1"/>
          <p:nvPr/>
        </p:nvSpPr>
        <p:spPr>
          <a:xfrm>
            <a:off x="390935" y="12783618"/>
            <a:ext cx="2789225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lvl1pPr>
          </a:lstStyle>
          <a:p>
            <a:r>
              <a:rPr lang="en-US" dirty="0" smtClean="0"/>
              <a:t>November 2017</a:t>
            </a:r>
            <a:endParaRPr dirty="0"/>
          </a:p>
        </p:txBody>
      </p:sp>
      <p:sp>
        <p:nvSpPr>
          <p:cNvPr id="16" name="2011-2016…"/>
          <p:cNvSpPr txBox="1"/>
          <p:nvPr/>
        </p:nvSpPr>
        <p:spPr>
          <a:xfrm>
            <a:off x="18328110" y="8746004"/>
            <a:ext cx="5427832" cy="242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>
                <a:solidFill>
                  <a:schemeClr val="bg1"/>
                </a:solidFill>
              </a:rPr>
              <a:t>About Nikhef</a:t>
            </a: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>
                <a:solidFill>
                  <a:schemeClr val="bg1"/>
                </a:solidFill>
              </a:rPr>
              <a:t>About the meeting</a:t>
            </a: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>
                <a:solidFill>
                  <a:schemeClr val="bg1"/>
                </a:solidFill>
              </a:rPr>
              <a:t>About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inner</a:t>
            </a:r>
            <a:endParaRPr dirty="0">
              <a:solidFill>
                <a:srgbClr val="E6344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early, test often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10</a:t>
            </a:fld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9" y="3993687"/>
            <a:ext cx="10372382" cy="8462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628" y="4484234"/>
            <a:ext cx="9230136" cy="821055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59070" y="2038793"/>
            <a:ext cx="11261661" cy="1808448"/>
          </a:xfrm>
          <a:prstGeom prst="rect">
            <a:avLst/>
          </a:prstGeom>
          <a:noFill/>
        </p:spPr>
        <p:txBody>
          <a:bodyPr vert="horz" lIns="91430" tIns="45715" rIns="91430" bIns="45715">
            <a:normAutofit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2" indent="0" defTabSz="914400">
              <a:buNone/>
            </a:pPr>
            <a:r>
              <a:rPr lang="en-GB" sz="4800" dirty="0" smtClean="0"/>
              <a:t>Global transfer rates now &gt; 40 GB/s – </a:t>
            </a:r>
            <a:br>
              <a:rPr lang="en-GB" sz="4800" dirty="0" smtClean="0"/>
            </a:br>
            <a:r>
              <a:rPr lang="en-GB" sz="4800" dirty="0" smtClean="0"/>
              <a:t>acquisition:10 PB/</a:t>
            </a:r>
            <a:r>
              <a:rPr lang="en-GB" sz="4800" dirty="0" err="1" smtClean="0"/>
              <a:t>mo</a:t>
            </a:r>
            <a:r>
              <a:rPr lang="en-GB" sz="4800" dirty="0" smtClean="0"/>
              <a:t> (~x2 derived data)</a:t>
            </a:r>
            <a:endParaRPr lang="en-GB" sz="5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028" y="2099799"/>
            <a:ext cx="6792748" cy="4528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96141" y="13192780"/>
            <a:ext cx="13693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STEP09 : Jamie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Shiers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, CERN IT/GS; Throughput 2016: WLCG Workshop 2016, Ian Bird, CERN</a:t>
            </a:r>
          </a:p>
        </p:txBody>
      </p:sp>
    </p:spTree>
    <p:extLst>
      <p:ext uri="{BB962C8B-B14F-4D97-AF65-F5344CB8AC3E}">
        <p14:creationId xmlns:p14="http://schemas.microsoft.com/office/powerpoint/2010/main" val="20679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global system of systems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11</a:t>
            </a:fld>
            <a:endParaRPr lang="tr-TR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7281449" y="3000718"/>
            <a:ext cx="15818394" cy="232972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 algn="r" hangingPunct="1">
              <a:buNone/>
            </a:pPr>
            <a:r>
              <a:rPr lang="en-US" sz="6000" dirty="0" smtClean="0">
                <a:latin typeface="Akkurat Std" panose="02000503000000000000" pitchFamily="2" charset="0"/>
              </a:rPr>
              <a:t>From hierarchical data distribution to </a:t>
            </a:r>
            <a:br>
              <a:rPr lang="en-US" sz="6000" dirty="0" smtClean="0">
                <a:latin typeface="Akkurat Std" panose="02000503000000000000" pitchFamily="2" charset="0"/>
              </a:rPr>
            </a:br>
            <a:r>
              <a:rPr lang="en-US" sz="6000" dirty="0" smtClean="0">
                <a:latin typeface="Akkurat Std" panose="02000503000000000000" pitchFamily="2" charset="0"/>
              </a:rPr>
              <a:t>a full mesh and dynamic data placement</a:t>
            </a:r>
            <a:endParaRPr lang="en-US" sz="6000" dirty="0">
              <a:latin typeface="Akkurat Std" panose="02000503000000000000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65" y="1447800"/>
            <a:ext cx="7322188" cy="687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http://weblogs.mozillazine.org/asa/amsterdam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66" y="7836331"/>
            <a:ext cx="4360661" cy="491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061" y="5066674"/>
            <a:ext cx="9560782" cy="755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283987" y="5672043"/>
            <a:ext cx="2586940" cy="2164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510266" y="5824443"/>
            <a:ext cx="699814" cy="20118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2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 and the World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12</a:t>
            </a:fld>
            <a:endParaRPr lang="tr-T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3352"/>
            <a:ext cx="15700167" cy="10571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99436" y="3657080"/>
            <a:ext cx="8284563" cy="9684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Design</a:t>
            </a:r>
            <a:r>
              <a:rPr kumimoji="0" lang="en-US" sz="4000" i="0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basis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data intensive compute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guaranteed I/O rate per data volume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PaaS/IaaS dynamic function assignment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open peering policy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i="0" dirty="0" smtClean="0">
                <a:latin typeface="Akkurat Std" panose="02000503000000000000" pitchFamily="2" charset="0"/>
              </a:rPr>
              <a:t>reliable hosting at AMS-IX certified DC</a:t>
            </a:r>
            <a:endParaRPr kumimoji="0" lang="en-US" sz="32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0" dirty="0" smtClean="0">
                <a:solidFill>
                  <a:srgbClr val="E6344C"/>
                </a:solidFill>
                <a:latin typeface="Akkurat Std" panose="02000503000000000000" pitchFamily="2" charset="0"/>
              </a:rPr>
              <a:t>Key figures</a:t>
            </a:r>
            <a:endParaRPr kumimoji="0" lang="en-US" sz="3200" b="1" i="0" u="none" strike="noStrike" cap="none" spc="0" normalizeH="0" dirty="0" smtClean="0">
              <a:ln>
                <a:noFill/>
              </a:ln>
              <a:solidFill>
                <a:srgbClr val="E6344C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  <a:p>
            <a:r>
              <a:rPr lang="en-US" sz="3200" i="0" dirty="0">
                <a:latin typeface="Akkurat Std" panose="02000503000000000000" pitchFamily="2" charset="0"/>
              </a:rPr>
              <a:t>1.2Tbps compute and data </a:t>
            </a:r>
            <a:r>
              <a:rPr lang="en-US" sz="3200" i="0" dirty="0" smtClean="0">
                <a:latin typeface="Akkurat Std" panose="02000503000000000000" pitchFamily="2" charset="0"/>
              </a:rPr>
              <a:t>backbone</a:t>
            </a:r>
          </a:p>
          <a:p>
            <a:r>
              <a:rPr lang="en-US" sz="3200" i="0" dirty="0" smtClean="0">
                <a:latin typeface="Akkurat Std" panose="02000503000000000000" pitchFamily="2" charset="0"/>
              </a:rPr>
              <a:t>330 </a:t>
            </a:r>
            <a:r>
              <a:rPr lang="en-US" sz="3200" i="0" dirty="0" err="1" smtClean="0">
                <a:latin typeface="Akkurat Std" panose="02000503000000000000" pitchFamily="2" charset="0"/>
              </a:rPr>
              <a:t>Gbps</a:t>
            </a:r>
            <a:r>
              <a:rPr lang="en-US" sz="3200" i="0" dirty="0" smtClean="0">
                <a:latin typeface="Akkurat Std" panose="02000503000000000000" pitchFamily="2" charset="0"/>
              </a:rPr>
              <a:t> wide-area interconnect</a:t>
            </a:r>
          </a:p>
          <a:p>
            <a:r>
              <a:rPr lang="en-US" sz="3200" i="0" dirty="0" smtClean="0">
                <a:latin typeface="Akkurat Std" panose="02000503000000000000" pitchFamily="2" charset="0"/>
              </a:rPr>
              <a:t>4.5 </a:t>
            </a:r>
            <a:r>
              <a:rPr lang="en-US" sz="3200" i="0" dirty="0" err="1" smtClean="0">
                <a:latin typeface="Akkurat Std" panose="02000503000000000000" pitchFamily="2" charset="0"/>
              </a:rPr>
              <a:t>PByte</a:t>
            </a:r>
            <a:r>
              <a:rPr lang="en-US" sz="3200" i="0" dirty="0" smtClean="0">
                <a:latin typeface="Akkurat Std" panose="02000503000000000000" pitchFamily="2" charset="0"/>
              </a:rPr>
              <a:t> disk storage DPM</a:t>
            </a:r>
          </a:p>
          <a:p>
            <a:r>
              <a:rPr lang="en-US" sz="3200" i="0" dirty="0" smtClean="0">
                <a:latin typeface="Akkurat Std" panose="02000503000000000000" pitchFamily="2" charset="0"/>
              </a:rPr>
              <a:t>1.2 </a:t>
            </a:r>
            <a:r>
              <a:rPr lang="en-US" sz="3200" i="0" dirty="0" err="1" smtClean="0">
                <a:latin typeface="Akkurat Std" panose="02000503000000000000" pitchFamily="2" charset="0"/>
              </a:rPr>
              <a:t>PByte</a:t>
            </a:r>
            <a:r>
              <a:rPr lang="en-US" sz="3200" i="0" dirty="0" smtClean="0">
                <a:latin typeface="Akkurat Std" panose="02000503000000000000" pitchFamily="2" charset="0"/>
              </a:rPr>
              <a:t> disk storage </a:t>
            </a:r>
            <a:r>
              <a:rPr lang="en-US" sz="3200" i="0" dirty="0" err="1" smtClean="0">
                <a:latin typeface="Akkurat Std" panose="02000503000000000000" pitchFamily="2" charset="0"/>
              </a:rPr>
              <a:t>dCache</a:t>
            </a:r>
            <a:endParaRPr lang="en-US" sz="3200" i="0" dirty="0" smtClean="0">
              <a:latin typeface="Akkurat Std" panose="02000503000000000000" pitchFamily="2" charset="0"/>
            </a:endParaRPr>
          </a:p>
          <a:p>
            <a:r>
              <a:rPr lang="en-US" sz="3200" i="0" dirty="0" smtClean="0">
                <a:latin typeface="Akkurat Std" panose="02000503000000000000" pitchFamily="2" charset="0"/>
              </a:rPr>
              <a:t>5500 compute cores</a:t>
            </a:r>
          </a:p>
          <a:p>
            <a:r>
              <a:rPr lang="en-US" sz="3200" i="0" dirty="0" smtClean="0">
                <a:latin typeface="Akkurat Std" panose="02000503000000000000" pitchFamily="2" charset="0"/>
              </a:rPr>
              <a:t>dedicated hosting security services</a:t>
            </a:r>
          </a:p>
          <a:p>
            <a:endParaRPr lang="en-US" sz="3200" i="0" dirty="0">
              <a:latin typeface="Akkurat Std" panose="02000503000000000000" pitchFamily="2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Experimental</a:t>
            </a:r>
            <a:r>
              <a:rPr kumimoji="0" lang="en-US" sz="3200" b="1" i="0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‘playground’ facilities</a:t>
            </a:r>
            <a:r>
              <a:rPr lang="en-GB" sz="3200" i="0" dirty="0">
                <a:solidFill>
                  <a:srgbClr val="E6344C"/>
                </a:solidFill>
                <a:latin typeface="Akkurat Std" panose="02000503000000000000" pitchFamily="2" charset="0"/>
              </a:rPr>
              <a:t> </a:t>
            </a:r>
            <a:r>
              <a:rPr lang="en-GB" sz="3200" i="0" dirty="0" smtClean="0">
                <a:latin typeface="Akkurat Std" panose="02000503000000000000" pitchFamily="2" charset="0"/>
              </a:rPr>
              <a:t/>
            </a:r>
            <a:br>
              <a:rPr lang="en-GB" sz="3200" i="0" dirty="0" smtClean="0">
                <a:latin typeface="Akkurat Std" panose="02000503000000000000" pitchFamily="2" charset="0"/>
              </a:rPr>
            </a:br>
            <a:r>
              <a:rPr lang="en-GB" sz="3200" i="0" dirty="0" smtClean="0">
                <a:latin typeface="Akkurat Std" panose="02000503000000000000" pitchFamily="2" charset="0"/>
              </a:rPr>
              <a:t>for trials with network, CPU and </a:t>
            </a:r>
            <a:br>
              <a:rPr lang="en-GB" sz="3200" i="0" dirty="0" smtClean="0">
                <a:latin typeface="Akkurat Std" panose="02000503000000000000" pitchFamily="2" charset="0"/>
              </a:rPr>
            </a:br>
            <a:r>
              <a:rPr lang="en-GB" sz="3200" i="0" dirty="0" smtClean="0">
                <a:latin typeface="Akkurat Std" panose="02000503000000000000" pitchFamily="2" charset="0"/>
              </a:rPr>
              <a:t>storage vendors, and Nikhef capabilities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19" y="6071634"/>
            <a:ext cx="1993694" cy="7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do it ...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13</a:t>
            </a:fld>
            <a:endParaRPr lang="tr-TR"/>
          </a:p>
        </p:txBody>
      </p:sp>
      <p:sp>
        <p:nvSpPr>
          <p:cNvPr id="5" name="TextBox 4"/>
          <p:cNvSpPr txBox="1"/>
          <p:nvPr/>
        </p:nvSpPr>
        <p:spPr>
          <a:xfrm>
            <a:off x="13970833" y="5210022"/>
            <a:ext cx="984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6344C"/>
                </a:solidFill>
              </a:rPr>
              <a:t>Nikhef → </a:t>
            </a:r>
            <a:r>
              <a:rPr lang="en-US" dirty="0" err="1" smtClean="0">
                <a:solidFill>
                  <a:srgbClr val="E6344C"/>
                </a:solidFill>
              </a:rPr>
              <a:t>SURFnet</a:t>
            </a:r>
            <a:r>
              <a:rPr lang="en-US" dirty="0" smtClean="0">
                <a:solidFill>
                  <a:srgbClr val="E6344C"/>
                </a:solidFill>
              </a:rPr>
              <a:t> → RUG-CIT||</a:t>
            </a:r>
            <a:r>
              <a:rPr lang="en-US" dirty="0" err="1" smtClean="0">
                <a:solidFill>
                  <a:srgbClr val="E6344C"/>
                </a:solidFill>
              </a:rPr>
              <a:t>UvA</a:t>
            </a:r>
            <a:r>
              <a:rPr lang="en-US" dirty="0" smtClean="0">
                <a:solidFill>
                  <a:srgbClr val="E6344C"/>
                </a:solidFill>
              </a:rPr>
              <a:t> – validation in 2015</a:t>
            </a:r>
            <a:endParaRPr lang="en-US" dirty="0">
              <a:solidFill>
                <a:srgbClr val="E6344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59" y="3321178"/>
            <a:ext cx="13542774" cy="9233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059" y="2723697"/>
            <a:ext cx="1354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6344C"/>
                </a:solidFill>
              </a:rPr>
              <a:t>Nikhef fraction of total </a:t>
            </a:r>
            <a:r>
              <a:rPr lang="en-US" dirty="0" err="1" smtClean="0">
                <a:solidFill>
                  <a:srgbClr val="E6344C"/>
                </a:solidFill>
              </a:rPr>
              <a:t>SURFnet</a:t>
            </a:r>
            <a:r>
              <a:rPr lang="en-US" dirty="0" smtClean="0">
                <a:solidFill>
                  <a:srgbClr val="E6344C"/>
                </a:solidFill>
              </a:rPr>
              <a:t> (NL Academic) traffic, September 2017</a:t>
            </a:r>
            <a:endParaRPr lang="en-US" dirty="0">
              <a:solidFill>
                <a:srgbClr val="E6344C"/>
              </a:solidFill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30" y="5687076"/>
            <a:ext cx="12834092" cy="6787057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028129" y="3875332"/>
            <a:ext cx="2261838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PByte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187" y="0"/>
            <a:ext cx="6380814" cy="478561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Triangle 10"/>
          <p:cNvSpPr/>
          <p:nvPr/>
        </p:nvSpPr>
        <p:spPr>
          <a:xfrm rot="10800000" flipH="1">
            <a:off x="18512859" y="-18696"/>
            <a:ext cx="5871141" cy="1854437"/>
          </a:xfrm>
          <a:prstGeom prst="rt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89967" y="-18697"/>
            <a:ext cx="3342807" cy="1854439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7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kkurat Std" panose="02000503000000000000" pitchFamily="2" charset="0"/>
              </a:rPr>
              <a:t>and keep it efficient by joining up</a:t>
            </a:r>
            <a:endParaRPr lang="en-GB" dirty="0">
              <a:latin typeface="Akkurat Std" panose="02000503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24486" y="13102037"/>
            <a:ext cx="573874" cy="605934"/>
          </a:xfrm>
        </p:spPr>
        <p:txBody>
          <a:bodyPr/>
          <a:lstStyle/>
          <a:p>
            <a:fld id="{86CB4B4D-7CA3-9044-876B-883B54F8677D}" type="slidenum">
              <a:rPr lang="tr-TR" smtClean="0">
                <a:latin typeface="Akkurat Std" panose="02000503000000000000" pitchFamily="2" charset="0"/>
              </a:rPr>
              <a:t>14</a:t>
            </a:fld>
            <a:endParaRPr lang="tr-TR">
              <a:latin typeface="Akkurat Std" panose="020005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500" y="11234266"/>
            <a:ext cx="8986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kkurat Std" panose="02000503000000000000" pitchFamily="2" charset="0"/>
              </a:rPr>
              <a:t>Right:: NIKHEF-ELPROD facility, Friday, Dec 9</a:t>
            </a:r>
            <a:r>
              <a:rPr lang="en-US" baseline="30000" dirty="0" smtClean="0">
                <a:latin typeface="Akkurat Std" panose="02000503000000000000" pitchFamily="2" charset="0"/>
              </a:rPr>
              <a:t>th</a:t>
            </a:r>
            <a:r>
              <a:rPr lang="en-US" dirty="0" smtClean="0">
                <a:latin typeface="Akkurat Std" panose="02000503000000000000" pitchFamily="2" charset="0"/>
              </a:rPr>
              <a:t>, 2016</a:t>
            </a:r>
          </a:p>
          <a:p>
            <a:pPr algn="r"/>
            <a:r>
              <a:rPr lang="en-US" dirty="0" smtClean="0">
                <a:latin typeface="Akkurat Std" panose="02000503000000000000" pitchFamily="2" charset="0"/>
              </a:rPr>
              <a:t>Left: annual usage distribution 2013-2014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958889" y="3872239"/>
            <a:ext cx="9736517" cy="8316134"/>
            <a:chOff x="5188540" y="987574"/>
            <a:chExt cx="3960440" cy="3637888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540" y="987574"/>
              <a:ext cx="3960440" cy="363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764064" y="1039837"/>
              <a:ext cx="1272432" cy="25580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kkurat Std" panose="02000503000000000000" pitchFamily="2" charset="0"/>
                </a:rPr>
                <a:t>EGI biomedical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300192" y="1223244"/>
              <a:ext cx="144016" cy="2683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444208" y="1563638"/>
              <a:ext cx="2448272" cy="25580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kkurat Std" panose="02000503000000000000" pitchFamily="2" charset="0"/>
                </a:rPr>
                <a:t>LIGO/Virgo gravitational waves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5774" y="2139702"/>
              <a:ext cx="938474" cy="25580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kkurat Std" panose="02000503000000000000" pitchFamily="2" charset="0"/>
                </a:rPr>
                <a:t>LHC Alice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84368" y="2859782"/>
              <a:ext cx="938474" cy="25580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kkurat Std" panose="02000503000000000000" pitchFamily="2" charset="0"/>
                </a:rPr>
                <a:t>LHC Atlas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9580" y="3971542"/>
              <a:ext cx="657527" cy="25580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Akkurat Std" panose="02000503000000000000" pitchFamily="2" charset="0"/>
                </a:rPr>
                <a:t>LHCb</a:t>
              </a:r>
              <a:endParaRPr lang="en-US" sz="3200" dirty="0" smtClean="0">
                <a:latin typeface="Akkurat Std" panose="02000503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5774" y="1069356"/>
              <a:ext cx="1154498" cy="25580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kkurat Std" panose="02000503000000000000" pitchFamily="2" charset="0"/>
                </a:rPr>
                <a:t>NL: </a:t>
              </a:r>
              <a:r>
                <a:rPr lang="en-US" sz="3200" dirty="0" err="1" smtClean="0">
                  <a:latin typeface="Akkurat Std" panose="02000503000000000000" pitchFamily="2" charset="0"/>
                </a:rPr>
                <a:t>WeNMR</a:t>
              </a:r>
              <a:endParaRPr lang="en-US" sz="3200" dirty="0" smtClean="0">
                <a:latin typeface="Akkurat Std" panose="02000503000000000000" pitchFamily="2" charset="0"/>
              </a:endParaRPr>
            </a:p>
          </p:txBody>
        </p:sp>
      </p:grpSp>
      <p:sp>
        <p:nvSpPr>
          <p:cNvPr id="14" name="Content Placeholder 9"/>
          <p:cNvSpPr txBox="1">
            <a:spLocks/>
          </p:cNvSpPr>
          <p:nvPr/>
        </p:nvSpPr>
        <p:spPr>
          <a:xfrm>
            <a:off x="655543" y="3412912"/>
            <a:ext cx="13188713" cy="1495049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 hangingPunct="1">
              <a:buNone/>
            </a:pPr>
            <a:r>
              <a:rPr lang="en-US" dirty="0" smtClean="0">
                <a:latin typeface="Akkurat Std" panose="02000503000000000000" pitchFamily="2" charset="0"/>
              </a:rPr>
              <a:t>&gt;98% </a:t>
            </a:r>
            <a:r>
              <a:rPr lang="en-US" dirty="0" err="1" smtClean="0">
                <a:latin typeface="Akkurat Std" panose="02000503000000000000" pitchFamily="2" charset="0"/>
              </a:rPr>
              <a:t>utilisation</a:t>
            </a:r>
            <a:r>
              <a:rPr lang="en-US" dirty="0" smtClean="0">
                <a:latin typeface="Akkurat Std" panose="02000503000000000000" pitchFamily="2" charset="0"/>
              </a:rPr>
              <a:t>, &gt;90% efficiency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73" y="4866029"/>
            <a:ext cx="11793995" cy="582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4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Because something are fun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15</a:t>
            </a:fld>
            <a:endParaRPr lang="tr-T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15" y="2399184"/>
            <a:ext cx="11985236" cy="90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62334" y="11326938"/>
            <a:ext cx="20321666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57799" marR="57799" indent="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1pPr>
            <a:lvl2pPr marL="57799" marR="57799" indent="228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57799" marR="57799" indent="457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57799" marR="57799" indent="685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57799" marR="57799" indent="9144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57799" marR="57799" indent="11430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57799" marR="57799" indent="1371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57799" marR="57799" indent="1600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57799" marR="57799" indent="1828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hangingPunct="1"/>
            <a:r>
              <a:rPr lang="en-US" sz="7200" dirty="0" smtClean="0">
                <a:solidFill>
                  <a:srgbClr val="E6344C"/>
                </a:solidFill>
              </a:rPr>
              <a:t>... but not the long-term solution!</a:t>
            </a:r>
            <a:endParaRPr lang="en-GB" sz="7200" dirty="0">
              <a:solidFill>
                <a:srgbClr val="E63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we need to work together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16</a:t>
            </a:fld>
            <a:endParaRPr lang="tr-T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" y="1888193"/>
            <a:ext cx="17939682" cy="739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11591" y="5076739"/>
            <a:ext cx="6604624" cy="3223398"/>
            <a:chOff x="251520" y="1247923"/>
            <a:chExt cx="8229600" cy="56319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247923"/>
              <a:ext cx="6459364" cy="563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16210"/>
              <a:ext cx="8229600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7537190" y="4489641"/>
            <a:ext cx="8413711" cy="2591412"/>
            <a:chOff x="4148493" y="1828358"/>
            <a:chExt cx="4633160" cy="217670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828358"/>
              <a:ext cx="3057525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493" y="2371283"/>
              <a:ext cx="4578129" cy="16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6" descr="https://educonf-directory.geant.net/pic/EduGAIN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3" y="3853471"/>
            <a:ext cx="3263894" cy="56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" y="8126672"/>
            <a:ext cx="7322269" cy="446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999977"/>
            <a:ext cx="739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wLCG FIM4R pilot</a:t>
            </a:r>
            <a:endParaRPr lang="en-US" b="1" dirty="0">
              <a:latin typeface="+mj-lt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734" y="6688438"/>
            <a:ext cx="4630342" cy="53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60" y="3853471"/>
            <a:ext cx="20599229" cy="92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:\Home\davidg\DutchGrid\CA\RCauth-Pilot-CA\RCauth-eu-logo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835" y="7081053"/>
            <a:ext cx="4368533" cy="220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49" y="10779051"/>
            <a:ext cx="2793557" cy="13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:\Home\davidg\Template\Logos\cilogon-service-heade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550" y="3369811"/>
            <a:ext cx="9809672" cy="11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06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17</a:t>
            </a:fld>
            <a:endParaRPr lang="tr-T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b="-1139"/>
          <a:stretch/>
        </p:blipFill>
        <p:spPr bwMode="auto">
          <a:xfrm>
            <a:off x="-10160" y="0"/>
            <a:ext cx="24394160" cy="140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25964" y="11521509"/>
            <a:ext cx="23534492" cy="1595233"/>
          </a:xfrm>
          <a:prstGeom prst="rect">
            <a:avLst/>
          </a:prstGeom>
          <a:solidFill>
            <a:srgbClr val="FFFFFF">
              <a:alpha val="50196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>
            <a:noAutofit/>
          </a:bodyPr>
          <a:lstStyle>
            <a:lvl1pPr marL="57799" marR="57799" indent="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1pPr>
            <a:lvl2pPr marL="57799" marR="57799" indent="228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57799" marR="57799" indent="457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57799" marR="57799" indent="685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57799" marR="57799" indent="9144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57799" marR="57799" indent="11430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57799" marR="57799" indent="1371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57799" marR="57799" indent="1600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57799" marR="57799" indent="1828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algn="ctr" hangingPunct="1"/>
            <a:r>
              <a:rPr lang="en-US" sz="5400" b="1" dirty="0" smtClean="0">
                <a:solidFill>
                  <a:srgbClr val="6F2575"/>
                </a:solidFill>
              </a:rPr>
              <a:t>Fun, but not the solution to single-core performance </a:t>
            </a:r>
            <a:r>
              <a:rPr lang="en-US" sz="5400" b="1" dirty="0" smtClean="0">
                <a:solidFill>
                  <a:srgbClr val="6F2575"/>
                </a:solidFill>
                <a:sym typeface="Wingdings" panose="05000000000000000000" pitchFamily="2" charset="2"/>
              </a:rPr>
              <a:t>…</a:t>
            </a:r>
            <a:endParaRPr lang="en-US" sz="5400" b="1" dirty="0">
              <a:solidFill>
                <a:srgbClr val="6F257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0161" y="13116037"/>
            <a:ext cx="15692659" cy="58477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Collaboration of Intel™ and Nikhef PDP &amp; MT (Krista de </a:t>
            </a: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Roo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)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“CO2 Inside” </a:t>
            </a:r>
            <a:endParaRPr lang="en-US" sz="3200" dirty="0" smtClean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3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Nikhef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2</a:t>
            </a:fld>
            <a:endParaRPr lang="tr-TR"/>
          </a:p>
        </p:txBody>
      </p:sp>
      <p:pic>
        <p:nvPicPr>
          <p:cNvPr id="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905" y="2198175"/>
            <a:ext cx="17401474" cy="54675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241"/>
          <p:cNvGrpSpPr/>
          <p:nvPr/>
        </p:nvGrpSpPr>
        <p:grpSpPr>
          <a:xfrm>
            <a:off x="1175143" y="7837966"/>
            <a:ext cx="22050451" cy="4627185"/>
            <a:chOff x="0" y="0"/>
            <a:chExt cx="9078570" cy="1905095"/>
          </a:xfrm>
        </p:grpSpPr>
        <p:sp>
          <p:nvSpPr>
            <p:cNvPr id="6" name="Shape 228"/>
            <p:cNvSpPr/>
            <p:nvPr/>
          </p:nvSpPr>
          <p:spPr>
            <a:xfrm>
              <a:off x="279400" y="0"/>
              <a:ext cx="2120901" cy="1905001"/>
            </a:xfrm>
            <a:prstGeom prst="rect">
              <a:avLst/>
            </a:prstGeom>
            <a:solidFill>
              <a:srgbClr val="669C3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fontAlgn="auto" hangingPunct="0">
                <a:spcBef>
                  <a:spcPts val="0"/>
                </a:spcBef>
                <a:spcAft>
                  <a:spcPts val="0"/>
                </a:spcAft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4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7" name="user88.lbl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20454" r="536"/>
            <a:stretch>
              <a:fillRect/>
            </a:stretch>
          </p:blipFill>
          <p:spPr>
            <a:xfrm>
              <a:off x="2518419" y="0"/>
              <a:ext cx="3140245" cy="190509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8" name="astro-web-titel_en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63869" y="5442"/>
              <a:ext cx="3314701" cy="189411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9" name="Shape 231"/>
            <p:cNvSpPr/>
            <p:nvPr/>
          </p:nvSpPr>
          <p:spPr>
            <a:xfrm>
              <a:off x="2700459" y="1526307"/>
              <a:ext cx="1663823" cy="346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4800" kern="0"/>
                <a:t>Collider physics</a:t>
              </a:r>
            </a:p>
          </p:txBody>
        </p:sp>
        <p:sp>
          <p:nvSpPr>
            <p:cNvPr id="10" name="Shape 232"/>
            <p:cNvSpPr/>
            <p:nvPr/>
          </p:nvSpPr>
          <p:spPr>
            <a:xfrm>
              <a:off x="5924211" y="1513606"/>
              <a:ext cx="2981154" cy="346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4800" kern="0" dirty="0" err="1"/>
                <a:t>Astroparticle</a:t>
              </a:r>
              <a:r>
                <a:rPr sz="4800" kern="0" dirty="0"/>
                <a:t> physics              </a:t>
              </a:r>
            </a:p>
          </p:txBody>
        </p:sp>
        <p:grpSp>
          <p:nvGrpSpPr>
            <p:cNvPr id="11" name="Group 235"/>
            <p:cNvGrpSpPr/>
            <p:nvPr/>
          </p:nvGrpSpPr>
          <p:grpSpPr>
            <a:xfrm>
              <a:off x="492032" y="461601"/>
              <a:ext cx="889910" cy="631880"/>
              <a:chOff x="24490" y="76564"/>
              <a:chExt cx="889909" cy="631879"/>
            </a:xfrm>
          </p:grpSpPr>
          <p:pic>
            <p:nvPicPr>
              <p:cNvPr id="17" name="DoublyResonant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" name="Shape 234"/>
              <p:cNvSpPr/>
              <p:nvPr/>
            </p:nvSpPr>
            <p:spPr>
              <a:xfrm flipH="1">
                <a:off x="49243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1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12" name="Shape 236"/>
            <p:cNvSpPr/>
            <p:nvPr/>
          </p:nvSpPr>
          <p:spPr>
            <a:xfrm>
              <a:off x="0" y="1520793"/>
              <a:ext cx="2654300" cy="357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4800" kern="0" dirty="0"/>
                <a:t>Phenomenology</a:t>
              </a:r>
            </a:p>
          </p:txBody>
        </p:sp>
        <p:pic>
          <p:nvPicPr>
            <p:cNvPr id="13" name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19532" b="429"/>
            <a:stretch>
              <a:fillRect/>
            </a:stretch>
          </p:blipFill>
          <p:spPr>
            <a:xfrm>
              <a:off x="411750" y="1211846"/>
              <a:ext cx="1830057" cy="303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" name="Group 240"/>
            <p:cNvGrpSpPr/>
            <p:nvPr/>
          </p:nvGrpSpPr>
          <p:grpSpPr>
            <a:xfrm>
              <a:off x="1342932" y="461601"/>
              <a:ext cx="889910" cy="631880"/>
              <a:chOff x="24490" y="76564"/>
              <a:chExt cx="889909" cy="631879"/>
            </a:xfrm>
          </p:grpSpPr>
          <p:pic>
            <p:nvPicPr>
              <p:cNvPr id="15" name="DoublyResonant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Shape 239"/>
              <p:cNvSpPr/>
              <p:nvPr/>
            </p:nvSpPr>
            <p:spPr>
              <a:xfrm flipH="1">
                <a:off x="49878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1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6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3</a:t>
            </a:fld>
            <a:endParaRPr lang="tr-TR"/>
          </a:p>
        </p:txBody>
      </p:sp>
      <p:pic>
        <p:nvPicPr>
          <p:cNvPr id="66" name="CERN_arial.jpg"/>
          <p:cNvPicPr>
            <a:picLocks/>
          </p:cNvPicPr>
          <p:nvPr/>
        </p:nvPicPr>
        <p:blipFill rotWithShape="1">
          <a:blip r:embed="rId2">
            <a:extLst/>
          </a:blip>
          <a:srcRect t="11557" b="11135"/>
          <a:stretch/>
        </p:blipFill>
        <p:spPr>
          <a:xfrm>
            <a:off x="8959" y="91440"/>
            <a:ext cx="24396700" cy="1362456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252"/>
          <p:cNvSpPr/>
          <p:nvPr/>
        </p:nvSpPr>
        <p:spPr>
          <a:xfrm flipH="1">
            <a:off x="6791194" y="4721649"/>
            <a:ext cx="1599373" cy="766535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50800" tIns="50800" rIns="50800" bIns="50800" anchor="ctr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69" name="Shape 253"/>
          <p:cNvSpPr/>
          <p:nvPr/>
        </p:nvSpPr>
        <p:spPr>
          <a:xfrm>
            <a:off x="6569075" y="5140324"/>
            <a:ext cx="269415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40" marR="40640" defTabSz="914400">
              <a:buClr>
                <a:srgbClr val="FFFB00"/>
              </a:buClr>
              <a:buFont typeface="Times New Roman"/>
              <a:defRPr sz="22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/>
              <a:t>protons</a:t>
            </a:r>
          </a:p>
        </p:txBody>
      </p:sp>
      <p:pic>
        <p:nvPicPr>
          <p:cNvPr id="71" name="cms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2944" y="2140295"/>
            <a:ext cx="1926102" cy="192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lhcb-logo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43716" y="4262553"/>
            <a:ext cx="2950424" cy="24292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" name="Group 260"/>
          <p:cNvGrpSpPr/>
          <p:nvPr/>
        </p:nvGrpSpPr>
        <p:grpSpPr>
          <a:xfrm>
            <a:off x="11175877" y="7193494"/>
            <a:ext cx="2053904" cy="3122455"/>
            <a:chOff x="0" y="0"/>
            <a:chExt cx="812560" cy="1235297"/>
          </a:xfrm>
        </p:grpSpPr>
        <p:sp>
          <p:nvSpPr>
            <p:cNvPr id="74" name="Shape 257"/>
            <p:cNvSpPr/>
            <p:nvPr/>
          </p:nvSpPr>
          <p:spPr>
            <a:xfrm>
              <a:off x="0" y="0"/>
              <a:ext cx="762000" cy="12192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algn="ctr" fontAlgn="auto" hangingPunct="0">
                <a:spcBef>
                  <a:spcPts val="0"/>
                </a:spcBef>
                <a:spcAft>
                  <a:spcPts val="0"/>
                </a:spcAft>
                <a:defRPr sz="30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pPr>
              <a:endParaRPr sz="30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endParaRPr>
            </a:p>
          </p:txBody>
        </p:sp>
        <p:pic>
          <p:nvPicPr>
            <p:cNvPr id="75" name="atlas-logo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" name="Shape 259"/>
            <p:cNvSpPr/>
            <p:nvPr/>
          </p:nvSpPr>
          <p:spPr>
            <a:xfrm rot="16260000">
              <a:off x="53202" y="483093"/>
              <a:ext cx="115570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pPr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Atlas</a:t>
              </a:r>
            </a:p>
          </p:txBody>
        </p:sp>
      </p:grpSp>
      <p:pic>
        <p:nvPicPr>
          <p:cNvPr id="77" name="alice-logo.png"/>
          <p:cNvPicPr>
            <a:picLocks/>
          </p:cNvPicPr>
          <p:nvPr/>
        </p:nvPicPr>
        <p:blipFill>
          <a:blip r:embed="rId6">
            <a:extLst/>
          </a:blip>
          <a:srcRect t="1533" b="9"/>
          <a:stretch>
            <a:fillRect/>
          </a:stretch>
        </p:blipFill>
        <p:spPr>
          <a:xfrm>
            <a:off x="3464633" y="8896444"/>
            <a:ext cx="2620054" cy="2737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8" name="CMS.png"/>
          <p:cNvPicPr>
            <a:picLocks/>
          </p:cNvPicPr>
          <p:nvPr/>
        </p:nvPicPr>
        <p:blipFill>
          <a:blip r:embed="rId7">
            <a:extLst/>
          </a:blip>
          <a:srcRect l="16738" t="7399" r="14320" b="13889"/>
          <a:stretch>
            <a:fillRect/>
          </a:stretch>
        </p:blipFill>
        <p:spPr>
          <a:xfrm>
            <a:off x="8203588" y="1424232"/>
            <a:ext cx="4692211" cy="3389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" name="ATLAS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291907" y="7978019"/>
            <a:ext cx="9177194" cy="5516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5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6" name="Afbeelding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97" name="Afbeelding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98" name="Titel 1"/>
          <p:cNvSpPr txBox="1">
            <a:spLocks/>
          </p:cNvSpPr>
          <p:nvPr/>
        </p:nvSpPr>
        <p:spPr>
          <a:xfrm>
            <a:off x="580459" y="2979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57799" marR="57799" indent="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1pPr>
            <a:lvl2pPr marL="57799" marR="57799" indent="228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57799" marR="57799" indent="457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57799" marR="57799" indent="685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57799" marR="57799" indent="9144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57799" marR="57799" indent="11430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57799" marR="57799" indent="1371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57799" marR="57799" indent="1600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57799" marR="57799" indent="1828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hangingPunct="1"/>
            <a:r>
              <a:rPr lang="nl-NL" dirty="0" smtClean="0"/>
              <a:t>Large </a:t>
            </a:r>
            <a:r>
              <a:rPr lang="nl-NL" dirty="0" err="1" smtClean="0"/>
              <a:t>Hadron</a:t>
            </a:r>
            <a:r>
              <a:rPr lang="nl-NL" dirty="0" smtClean="0"/>
              <a:t> Collider</a:t>
            </a:r>
            <a:endParaRPr lang="nl-NL" dirty="0"/>
          </a:p>
        </p:txBody>
      </p:sp>
      <p:sp>
        <p:nvSpPr>
          <p:cNvPr id="99" name="TextBox 98"/>
          <p:cNvSpPr txBox="1"/>
          <p:nvPr/>
        </p:nvSpPr>
        <p:spPr>
          <a:xfrm>
            <a:off x="228600" y="12811800"/>
            <a:ext cx="17556088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Nikhef participates in the Atlas,</a:t>
            </a:r>
            <a:r>
              <a:rPr kumimoji="0" lang="en-US" sz="4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800" b="1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LHCb</a:t>
            </a:r>
            <a:r>
              <a:rPr kumimoji="0" lang="en-US" sz="4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, and Alice experiments</a:t>
            </a:r>
            <a:endParaRPr kumimoji="0" lang="en-GB" sz="4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4349" y="1894540"/>
            <a:ext cx="5270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Imagery: CERN</a:t>
            </a:r>
          </a:p>
        </p:txBody>
      </p:sp>
    </p:spTree>
    <p:extLst>
      <p:ext uri="{BB962C8B-B14F-4D97-AF65-F5344CB8AC3E}">
        <p14:creationId xmlns:p14="http://schemas.microsoft.com/office/powerpoint/2010/main" val="21971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4</a:t>
            </a:fld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636214"/>
            <a:ext cx="16146160" cy="1210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2811800"/>
            <a:ext cx="17556088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Nikhef participates in the Atlas,</a:t>
            </a:r>
            <a:r>
              <a:rPr kumimoji="0" lang="en-US" sz="4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800" b="1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LHCb</a:t>
            </a:r>
            <a:r>
              <a:rPr kumimoji="0" lang="en-US" sz="4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, and Alice experiments</a:t>
            </a:r>
            <a:endParaRPr kumimoji="0" lang="en-GB" sz="4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12858" y="-18697"/>
            <a:ext cx="5871141" cy="1880154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 flipH="1">
            <a:off x="18512859" y="-18696"/>
            <a:ext cx="5871141" cy="1854437"/>
          </a:xfrm>
          <a:prstGeom prst="rt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580459" y="2979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57799" marR="57799" indent="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1pPr>
            <a:lvl2pPr marL="57799" marR="57799" indent="228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57799" marR="57799" indent="457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57799" marR="57799" indent="685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57799" marR="57799" indent="9144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57799" marR="57799" indent="11430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57799" marR="57799" indent="1371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57799" marR="57799" indent="1600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57799" marR="57799" indent="1828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hangingPunct="1"/>
            <a:r>
              <a:rPr lang="nl-NL" dirty="0" err="1" smtClean="0"/>
              <a:t>Neutrinos</a:t>
            </a:r>
            <a:r>
              <a:rPr lang="nl-NL" dirty="0" smtClean="0"/>
              <a:t> at </a:t>
            </a:r>
            <a:r>
              <a:rPr lang="nl-NL" dirty="0"/>
              <a:t>N</a:t>
            </a:r>
            <a:r>
              <a:rPr lang="nl-NL" dirty="0" smtClean="0"/>
              <a:t>ikhef: KM3Net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72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5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tr-TR" smtClean="0"/>
              <a:pPr/>
              <a:t>5</a:t>
            </a:fld>
            <a:endParaRPr lang="tr-TR"/>
          </a:p>
        </p:txBody>
      </p:sp>
      <p:sp>
        <p:nvSpPr>
          <p:cNvPr id="11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0" y="1848318"/>
            <a:ext cx="15375959" cy="1085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818" y="6175949"/>
            <a:ext cx="10330182" cy="656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1165"/>
            <a:ext cx="6660232" cy="360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720" y="1835741"/>
            <a:ext cx="6953797" cy="435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12811800"/>
            <a:ext cx="17556088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Nikhef participates in the Atlas,</a:t>
            </a:r>
            <a:r>
              <a:rPr kumimoji="0" lang="en-US" sz="4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800" b="1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LHCb</a:t>
            </a:r>
            <a:r>
              <a:rPr kumimoji="0" lang="en-US" sz="48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, and Alice experiments</a:t>
            </a:r>
            <a:endParaRPr kumimoji="0" lang="en-GB" sz="48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769" y="8207"/>
            <a:ext cx="7174890" cy="616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Triangle 16"/>
          <p:cNvSpPr/>
          <p:nvPr/>
        </p:nvSpPr>
        <p:spPr>
          <a:xfrm rot="10800000" flipH="1">
            <a:off x="18512859" y="-18696"/>
            <a:ext cx="5871141" cy="1854437"/>
          </a:xfrm>
          <a:prstGeom prst="rt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93002" y="0"/>
            <a:ext cx="4719857" cy="1848318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580459" y="2979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57799" marR="57799" indent="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1pPr>
            <a:lvl2pPr marL="57799" marR="57799" indent="228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57799" marR="57799" indent="457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57799" marR="57799" indent="685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57799" marR="57799" indent="9144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57799" marR="57799" indent="11430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57799" marR="57799" indent="1371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57799" marR="57799" indent="1600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57799" marR="57799" indent="1828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9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hangingPunct="1"/>
            <a:r>
              <a:rPr lang="nl-NL" dirty="0" smtClean="0"/>
              <a:t>Neutrino at </a:t>
            </a:r>
            <a:r>
              <a:rPr lang="nl-NL" dirty="0" err="1" smtClean="0"/>
              <a:t>nikhef</a:t>
            </a:r>
            <a:r>
              <a:rPr lang="nl-NL" dirty="0" smtClean="0"/>
              <a:t>: KM3Net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99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Virgo &amp; LIGO GW astronomy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6</a:t>
            </a:fld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77" y="2011871"/>
            <a:ext cx="15592412" cy="87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16" y="9454058"/>
            <a:ext cx="6849675" cy="273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6" y="8533351"/>
            <a:ext cx="6530568" cy="39945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83" y="9167199"/>
            <a:ext cx="6265610" cy="30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10049" y="12340205"/>
            <a:ext cx="7947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Imagery: </a:t>
            </a:r>
            <a:r>
              <a:rPr lang="en-US" sz="1400" dirty="0" err="1" smtClean="0">
                <a:latin typeface="+mj-lt"/>
              </a:rPr>
              <a:t>gw</a:t>
            </a:r>
            <a:r>
              <a:rPr lang="en-US" sz="1400" dirty="0" smtClean="0">
                <a:latin typeface="+mj-lt"/>
              </a:rPr>
              <a:t>-astronomy collaborations, LSC</a:t>
            </a:r>
          </a:p>
        </p:txBody>
      </p:sp>
    </p:spTree>
    <p:extLst>
      <p:ext uri="{BB962C8B-B14F-4D97-AF65-F5344CB8AC3E}">
        <p14:creationId xmlns:p14="http://schemas.microsoft.com/office/powerpoint/2010/main" val="19296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 Astronomy: ET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7</a:t>
            </a:fld>
            <a:endParaRPr lang="tr-T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9" y="2032429"/>
            <a:ext cx="15185884" cy="1068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66888" y="12002871"/>
            <a:ext cx="10394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Einstein Telescope – projected onto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Heuvelland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Limburg, NL</a:t>
            </a:r>
          </a:p>
        </p:txBody>
      </p:sp>
    </p:spTree>
    <p:extLst>
      <p:ext uri="{BB962C8B-B14F-4D97-AF65-F5344CB8AC3E}">
        <p14:creationId xmlns:p14="http://schemas.microsoft.com/office/powerpoint/2010/main" val="396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Astroparticle</a:t>
            </a:r>
            <a:r>
              <a:rPr lang="en-US" dirty="0" smtClean="0"/>
              <a:t> Physics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8</a:t>
            </a:fld>
            <a:endParaRPr lang="tr-T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092" y="6834952"/>
            <a:ext cx="11580208" cy="570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059" y="10605002"/>
            <a:ext cx="36535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F2575"/>
                </a:solidFill>
                <a:latin typeface="+mj-lt"/>
              </a:rPr>
              <a:t>Image sources: </a:t>
            </a:r>
            <a:br>
              <a:rPr lang="en-US" sz="2400" dirty="0" smtClean="0">
                <a:solidFill>
                  <a:srgbClr val="6F2575"/>
                </a:solidFill>
                <a:latin typeface="+mj-lt"/>
              </a:rPr>
            </a:br>
            <a:r>
              <a:rPr lang="en-US" sz="2400" dirty="0" smtClean="0">
                <a:solidFill>
                  <a:srgbClr val="6F2575"/>
                </a:solidFill>
                <a:latin typeface="+mj-lt"/>
              </a:rPr>
              <a:t>LNGS/INFN, </a:t>
            </a:r>
            <a:br>
              <a:rPr lang="en-US" sz="2400" dirty="0" smtClean="0">
                <a:solidFill>
                  <a:srgbClr val="6F2575"/>
                </a:solidFill>
                <a:latin typeface="+mj-lt"/>
              </a:rPr>
            </a:br>
            <a:r>
              <a:rPr lang="en-US" sz="2400" dirty="0" smtClean="0">
                <a:solidFill>
                  <a:srgbClr val="6F2575"/>
                </a:solidFill>
                <a:latin typeface="+mj-lt"/>
              </a:rPr>
              <a:t>Xenon collaboration;  </a:t>
            </a:r>
            <a:br>
              <a:rPr lang="en-US" sz="2400" dirty="0" smtClean="0">
                <a:solidFill>
                  <a:srgbClr val="6F2575"/>
                </a:solidFill>
                <a:latin typeface="+mj-lt"/>
              </a:rPr>
            </a:br>
            <a:r>
              <a:rPr lang="en-US" sz="2400" dirty="0" smtClean="0">
                <a:solidFill>
                  <a:srgbClr val="6F2575"/>
                </a:solidFill>
                <a:latin typeface="+mj-lt"/>
              </a:rPr>
              <a:t>Pierre Auger collaboration;</a:t>
            </a:r>
            <a:br>
              <a:rPr lang="en-US" sz="2400" dirty="0" smtClean="0">
                <a:solidFill>
                  <a:srgbClr val="6F2575"/>
                </a:solidFill>
                <a:latin typeface="+mj-lt"/>
              </a:rPr>
            </a:br>
            <a:r>
              <a:rPr lang="en-US" sz="2400" dirty="0" smtClean="0">
                <a:solidFill>
                  <a:srgbClr val="6F2575"/>
                </a:solidFill>
                <a:latin typeface="+mj-lt"/>
              </a:rPr>
              <a:t>Nikhef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0" y="1944606"/>
            <a:ext cx="4455322" cy="445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46" y="1944605"/>
            <a:ext cx="5963635" cy="445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20" y="6834952"/>
            <a:ext cx="7612054" cy="570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4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JiveXML_0_00050-win_W-proj_YX-2006-10-16-08-37-06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50185" y="5527942"/>
            <a:ext cx="6861239" cy="676572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2" name="Shape 329"/>
          <p:cNvSpPr/>
          <p:nvPr/>
        </p:nvSpPr>
        <p:spPr>
          <a:xfrm>
            <a:off x="17818780" y="5320991"/>
            <a:ext cx="5267460" cy="1210588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36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Trigger </a:t>
            </a:r>
            <a:r>
              <a:rPr sz="3600" b="1" i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systeem</a:t>
            </a:r>
            <a:r>
              <a:rPr sz="36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sz="3600" b="1" i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selecteert</a:t>
            </a:r>
            <a:r>
              <a:rPr sz="36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600 </a:t>
            </a:r>
            <a:r>
              <a:rPr sz="36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Hz</a:t>
            </a:r>
            <a:r>
              <a:rPr lang="en-US" sz="36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sz="36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~ </a:t>
            </a:r>
            <a:r>
              <a:rPr sz="36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1 GB/s data </a:t>
            </a:r>
          </a:p>
        </p:txBody>
      </p:sp>
      <p:pic>
        <p:nvPicPr>
          <p:cNvPr id="33" name="Picture 3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58790" y="5187626"/>
            <a:ext cx="5327450" cy="147731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to Doctor ...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9</a:t>
            </a:fld>
            <a:endParaRPr lang="tr-TR"/>
          </a:p>
        </p:txBody>
      </p:sp>
      <p:pic>
        <p:nvPicPr>
          <p:cNvPr id="6" name="hardinteract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5325" y="2064231"/>
            <a:ext cx="5883789" cy="19357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309"/>
          <p:cNvGrpSpPr/>
          <p:nvPr/>
        </p:nvGrpSpPr>
        <p:grpSpPr>
          <a:xfrm>
            <a:off x="958679" y="3869135"/>
            <a:ext cx="4165994" cy="993369"/>
            <a:chOff x="0" y="0"/>
            <a:chExt cx="2077194" cy="495300"/>
          </a:xfrm>
        </p:grpSpPr>
        <p:sp>
          <p:nvSpPr>
            <p:cNvPr id="8" name="Shape 308"/>
            <p:cNvSpPr/>
            <p:nvPr/>
          </p:nvSpPr>
          <p:spPr>
            <a:xfrm>
              <a:off x="38100" y="38100"/>
              <a:ext cx="2039094" cy="327380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3600" kern="0">
                  <a:solidFill>
                    <a:srgbClr val="000000"/>
                  </a:solidFill>
                </a:rPr>
                <a:t>40 miljoen / seconde</a:t>
              </a:r>
            </a:p>
          </p:txBody>
        </p:sp>
        <p:pic>
          <p:nvPicPr>
            <p:cNvPr id="9" name="Picture 8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24321" cy="495300"/>
            </a:xfrm>
            <a:prstGeom prst="rect">
              <a:avLst/>
            </a:prstGeom>
            <a:effectLst/>
          </p:spPr>
        </p:pic>
      </p:grpSp>
      <p:grpSp>
        <p:nvGrpSpPr>
          <p:cNvPr id="10" name="Group 314"/>
          <p:cNvGrpSpPr/>
          <p:nvPr/>
        </p:nvGrpSpPr>
        <p:grpSpPr>
          <a:xfrm>
            <a:off x="7909341" y="1917622"/>
            <a:ext cx="11538507" cy="5196071"/>
            <a:chOff x="-45202" y="0"/>
            <a:chExt cx="5753185" cy="2590800"/>
          </a:xfrm>
        </p:grpSpPr>
        <p:pic>
          <p:nvPicPr>
            <p:cNvPr id="11" name="ATLAS_Silver_White_MK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13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" name="Picture 13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5" name="Group 326"/>
          <p:cNvGrpSpPr/>
          <p:nvPr/>
        </p:nvGrpSpPr>
        <p:grpSpPr>
          <a:xfrm>
            <a:off x="1861132" y="4852304"/>
            <a:ext cx="7132603" cy="8294055"/>
            <a:chOff x="-38100" y="-50800"/>
            <a:chExt cx="3090769" cy="3594060"/>
          </a:xfrm>
        </p:grpSpPr>
        <p:grpSp>
          <p:nvGrpSpPr>
            <p:cNvPr id="16" name="Group 317"/>
            <p:cNvGrpSpPr/>
            <p:nvPr/>
          </p:nvGrpSpPr>
          <p:grpSpPr>
            <a:xfrm>
              <a:off x="-38100" y="782042"/>
              <a:ext cx="2032000" cy="1987802"/>
              <a:chOff x="0" y="0"/>
              <a:chExt cx="2032000" cy="1987801"/>
            </a:xfrm>
          </p:grpSpPr>
          <p:pic>
            <p:nvPicPr>
              <p:cNvPr id="24" name="droppedImag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8100" y="38100"/>
                <a:ext cx="1955800" cy="19116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5" name="Picture 24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2032000" cy="1987802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" name="Group 320"/>
            <p:cNvGrpSpPr/>
            <p:nvPr/>
          </p:nvGrpSpPr>
          <p:grpSpPr>
            <a:xfrm rot="1680000">
              <a:off x="1652521" y="1824227"/>
              <a:ext cx="939801" cy="724041"/>
              <a:chOff x="0" y="0"/>
              <a:chExt cx="939800" cy="724040"/>
            </a:xfrm>
          </p:grpSpPr>
          <p:sp>
            <p:nvSpPr>
              <p:cNvPr id="22" name="Shape 319"/>
              <p:cNvSpPr/>
              <p:nvPr/>
            </p:nvSpPr>
            <p:spPr>
              <a:xfrm>
                <a:off x="38100" y="38170"/>
                <a:ext cx="863601" cy="647701"/>
              </a:xfrm>
              <a:prstGeom prst="leftArrow">
                <a:avLst>
                  <a:gd name="adj1" fmla="val 50000"/>
                  <a:gd name="adj2" fmla="val 33333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20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Picture 22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-1"/>
                <a:ext cx="939801" cy="724042"/>
              </a:xfrm>
              <a:prstGeom prst="rect">
                <a:avLst/>
              </a:prstGeom>
              <a:effectLst/>
            </p:spPr>
          </p:pic>
        </p:grpSp>
        <p:pic>
          <p:nvPicPr>
            <p:cNvPr id="18" name="Picture 17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1120000">
              <a:off x="127000" y="2350516"/>
              <a:ext cx="1158008" cy="1117601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9" name="Group 325"/>
            <p:cNvGrpSpPr/>
            <p:nvPr/>
          </p:nvGrpSpPr>
          <p:grpSpPr>
            <a:xfrm>
              <a:off x="626969" y="-50801"/>
              <a:ext cx="2425701" cy="977304"/>
              <a:chOff x="-50800" y="-50800"/>
              <a:chExt cx="2425699" cy="977302"/>
            </a:xfrm>
          </p:grpSpPr>
          <p:pic>
            <p:nvPicPr>
              <p:cNvPr id="20" name="Picture 19"/>
              <p:cNvPicPr>
                <a:picLocks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21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kern="0" dirty="0" smtClean="0">
                    <a:solidFill>
                      <a:srgbClr val="000000"/>
                    </a:solidFill>
                  </a:rPr>
                  <a:t>Analysis of collision data by PhD students</a:t>
                </a:r>
                <a:endParaRPr sz="3600" kern="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9" name="Group 333"/>
          <p:cNvGrpSpPr/>
          <p:nvPr/>
        </p:nvGrpSpPr>
        <p:grpSpPr>
          <a:xfrm rot="20340000">
            <a:off x="18887911" y="3763197"/>
            <a:ext cx="1452097" cy="1598304"/>
            <a:chOff x="0" y="0"/>
            <a:chExt cx="724024" cy="796925"/>
          </a:xfrm>
        </p:grpSpPr>
        <p:sp>
          <p:nvSpPr>
            <p:cNvPr id="30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4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" name="Picture 30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35" name="Group 337"/>
          <p:cNvGrpSpPr/>
          <p:nvPr/>
        </p:nvGrpSpPr>
        <p:grpSpPr>
          <a:xfrm rot="20400000">
            <a:off x="15526916" y="9006399"/>
            <a:ext cx="1893557" cy="1458655"/>
            <a:chOff x="0" y="0"/>
            <a:chExt cx="944139" cy="727295"/>
          </a:xfrm>
        </p:grpSpPr>
        <p:sp>
          <p:nvSpPr>
            <p:cNvPr id="40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4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Picture 40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37" name="gcc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47958" y="8742800"/>
            <a:ext cx="5414181" cy="3609456"/>
          </a:xfrm>
          <a:prstGeom prst="rect">
            <a:avLst/>
          </a:prstGeom>
          <a:ln w="9525" cap="flat">
            <a:noFill/>
            <a:round/>
          </a:ln>
          <a:effectLst/>
        </p:spPr>
      </p:pic>
      <p:sp>
        <p:nvSpPr>
          <p:cNvPr id="42" name="Shape 343"/>
          <p:cNvSpPr/>
          <p:nvPr/>
        </p:nvSpPr>
        <p:spPr>
          <a:xfrm>
            <a:off x="3175422" y="3510279"/>
            <a:ext cx="3764472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C0504D">
                    <a:satOff val="-4966"/>
                    <a:lumOff val="-10549"/>
                  </a:srgbClr>
                </a:solidFill>
                <a:latin typeface="Calibri"/>
                <a:sym typeface="Calibri"/>
              </a:rPr>
              <a:t>and processing</a:t>
            </a:r>
          </a:p>
        </p:txBody>
      </p:sp>
      <p:sp>
        <p:nvSpPr>
          <p:cNvPr id="44" name="Shape 329"/>
          <p:cNvSpPr/>
          <p:nvPr/>
        </p:nvSpPr>
        <p:spPr>
          <a:xfrm>
            <a:off x="9647958" y="7534929"/>
            <a:ext cx="5585060" cy="1210588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lang="en-US" sz="36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Data distribution </a:t>
            </a:r>
            <a:r>
              <a:rPr lang="en-US" sz="3600" dirty="0" smtClean="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in </a:t>
            </a:r>
            <a:br>
              <a:rPr lang="en-US" sz="3600" dirty="0" smtClean="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dirty="0" smtClean="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EGI, OSG, … through WLCG</a:t>
            </a:r>
            <a:endParaRPr sz="3600" b="1" i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9" name="Picture 38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406423" y="7450111"/>
            <a:ext cx="5928145" cy="51787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96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1D2A84A5-6DBB-454E-B052-A278BD24C5D7}"/>
    </a:ext>
  </a:extLst>
</a:theme>
</file>

<file path=ppt/theme/theme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A98DCE5F-CB9E-4EA6-A408-7A1C094173C6}"/>
    </a:ext>
  </a:extLst>
</a:theme>
</file>

<file path=ppt/theme/theme3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A98DCE5F-CB9E-4EA6-A408-7A1C094173C6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ECDE7A96-2995-4A6C-B381-1696856FC1E6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Nikhef-2017-template</Template>
  <TotalTime>90</TotalTime>
  <Words>382</Words>
  <Application>Microsoft Office PowerPoint</Application>
  <PresentationFormat>Custom</PresentationFormat>
  <Paragraphs>92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Akkurat Std</vt:lpstr>
      <vt:lpstr>Akkurat Std Mono</vt:lpstr>
      <vt:lpstr>Arial</vt:lpstr>
      <vt:lpstr>Calibri</vt:lpstr>
      <vt:lpstr>Candara</vt:lpstr>
      <vt:lpstr>Gill Sans</vt:lpstr>
      <vt:lpstr>Helvetica</vt:lpstr>
      <vt:lpstr>Helvetica Neue</vt:lpstr>
      <vt:lpstr>Lucida Grande</vt:lpstr>
      <vt:lpstr>MaiandraGD-Regular</vt:lpstr>
      <vt:lpstr>Minion Pro</vt:lpstr>
      <vt:lpstr>Times New Roman</vt:lpstr>
      <vt:lpstr>Wingdings</vt:lpstr>
      <vt:lpstr>1_White</vt:lpstr>
      <vt:lpstr>3_White</vt:lpstr>
      <vt:lpstr>4_White</vt:lpstr>
      <vt:lpstr>2_White</vt:lpstr>
      <vt:lpstr>Welcome to Nikhef        AARC2 2. All Hands Meeting </vt:lpstr>
      <vt:lpstr>What is Nikhef</vt:lpstr>
      <vt:lpstr>PowerPoint Presentation</vt:lpstr>
      <vt:lpstr>PowerPoint Presentation</vt:lpstr>
      <vt:lpstr>PowerPoint Presentation</vt:lpstr>
      <vt:lpstr>Virgo &amp; LIGO GW astronomy</vt:lpstr>
      <vt:lpstr>GW Astronomy: ET</vt:lpstr>
      <vt:lpstr>Astroparticle Physics</vt:lpstr>
      <vt:lpstr>Detector to Doctor ...</vt:lpstr>
      <vt:lpstr>Prepare early, test often</vt:lpstr>
      <vt:lpstr>A global system of systems</vt:lpstr>
      <vt:lpstr>Nikhef and the World</vt:lpstr>
      <vt:lpstr>just do it ...</vt:lpstr>
      <vt:lpstr>and keep it efficient by joining up</vt:lpstr>
      <vt:lpstr>Because something are fun</vt:lpstr>
      <vt:lpstr>So we need to work together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Nikhef        AARC2.2 All Hands Meeting</dc:title>
  <dc:creator>davidg</dc:creator>
  <cp:lastModifiedBy>davidg</cp:lastModifiedBy>
  <cp:revision>29</cp:revision>
  <dcterms:created xsi:type="dcterms:W3CDTF">2017-11-18T09:03:53Z</dcterms:created>
  <dcterms:modified xsi:type="dcterms:W3CDTF">2017-11-21T13:55:30Z</dcterms:modified>
</cp:coreProperties>
</file>