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sldIdLst>
    <p:sldId id="256" r:id="rId2"/>
    <p:sldId id="269" r:id="rId3"/>
    <p:sldId id="258" r:id="rId4"/>
    <p:sldId id="261" r:id="rId5"/>
    <p:sldId id="257" r:id="rId6"/>
    <p:sldId id="262" r:id="rId7"/>
    <p:sldId id="270" r:id="rId8"/>
    <p:sldId id="271" r:id="rId9"/>
    <p:sldId id="272" r:id="rId10"/>
    <p:sldId id="266" r:id="rId11"/>
    <p:sldId id="267" r:id="rId12"/>
    <p:sldId id="265" r:id="rId13"/>
    <p:sldId id="268" r:id="rId14"/>
    <p:sldId id="26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F8721FB-46D5-854B-9C95-C51FAEFDE5B2}">
          <p14:sldIdLst>
            <p14:sldId id="256"/>
            <p14:sldId id="269"/>
            <p14:sldId id="258"/>
            <p14:sldId id="261"/>
            <p14:sldId id="257"/>
            <p14:sldId id="262"/>
            <p14:sldId id="270"/>
            <p14:sldId id="271"/>
            <p14:sldId id="272"/>
            <p14:sldId id="266"/>
            <p14:sldId id="267"/>
            <p14:sldId id="265"/>
            <p14:sldId id="268"/>
            <p14:sldId id="260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4161"/>
    <a:srgbClr val="16334E"/>
    <a:srgbClr val="800000"/>
    <a:srgbClr val="A60C3C"/>
    <a:srgbClr val="D2147E"/>
    <a:srgbClr val="BCBDBF"/>
    <a:srgbClr val="EF1456"/>
    <a:srgbClr val="EB1153"/>
    <a:srgbClr val="00368E"/>
    <a:srgbClr val="8497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82" autoAdjust="0"/>
    <p:restoredTop sz="96548" autoAdjust="0"/>
  </p:normalViewPr>
  <p:slideViewPr>
    <p:cSldViewPr snapToGrid="0">
      <p:cViewPr varScale="1">
        <p:scale>
          <a:sx n="98" d="100"/>
          <a:sy n="98" d="100"/>
        </p:scale>
        <p:origin x="-55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E35541D-CCAE-714B-9263-368110417842}" type="doc">
      <dgm:prSet loTypeId="urn:microsoft.com/office/officeart/2009/3/layout/IncreasingArrowsProcess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CCE3CA44-08E8-D94E-878F-FA301A99B66C}">
      <dgm:prSet phldrT="[Text]"/>
      <dgm:spPr/>
      <dgm:t>
        <a:bodyPr/>
        <a:lstStyle/>
        <a:p>
          <a:r>
            <a:rPr lang="en-GB" dirty="0" smtClean="0"/>
            <a:t>AARC</a:t>
          </a:r>
          <a:endParaRPr lang="en-GB" dirty="0"/>
        </a:p>
      </dgm:t>
    </dgm:pt>
    <dgm:pt modelId="{85632A7F-02C8-A349-BA35-74136356F322}" type="parTrans" cxnId="{7779EB69-A56B-284B-B8DF-F6B110193077}">
      <dgm:prSet/>
      <dgm:spPr/>
      <dgm:t>
        <a:bodyPr/>
        <a:lstStyle/>
        <a:p>
          <a:endParaRPr lang="en-GB"/>
        </a:p>
      </dgm:t>
    </dgm:pt>
    <dgm:pt modelId="{260B109A-E6E8-8545-828C-D083018A9321}" type="sibTrans" cxnId="{7779EB69-A56B-284B-B8DF-F6B110193077}">
      <dgm:prSet/>
      <dgm:spPr/>
      <dgm:t>
        <a:bodyPr/>
        <a:lstStyle/>
        <a:p>
          <a:endParaRPr lang="en-GB"/>
        </a:p>
      </dgm:t>
    </dgm:pt>
    <dgm:pt modelId="{061F9430-BA76-1C4B-A469-CE2DDE62D783}">
      <dgm:prSet phldrT="[Text]"/>
      <dgm:spPr>
        <a:solidFill>
          <a:srgbClr val="800000"/>
        </a:solidFill>
      </dgm:spPr>
      <dgm:t>
        <a:bodyPr/>
        <a:lstStyle/>
        <a:p>
          <a:r>
            <a:rPr lang="en-GB" dirty="0" smtClean="0"/>
            <a:t>REFEDS</a:t>
          </a:r>
          <a:endParaRPr lang="en-GB" dirty="0"/>
        </a:p>
      </dgm:t>
    </dgm:pt>
    <dgm:pt modelId="{E5AFCAEA-1547-8744-8726-7D833C04F71D}" type="parTrans" cxnId="{3EB92477-438B-A74D-A0B8-9D2627E2C513}">
      <dgm:prSet/>
      <dgm:spPr/>
      <dgm:t>
        <a:bodyPr/>
        <a:lstStyle/>
        <a:p>
          <a:endParaRPr lang="en-GB"/>
        </a:p>
      </dgm:t>
    </dgm:pt>
    <dgm:pt modelId="{6EFF409B-4C44-8F4A-94D6-739F3E733DA5}" type="sibTrans" cxnId="{3EB92477-438B-A74D-A0B8-9D2627E2C513}">
      <dgm:prSet/>
      <dgm:spPr/>
      <dgm:t>
        <a:bodyPr/>
        <a:lstStyle/>
        <a:p>
          <a:endParaRPr lang="en-GB"/>
        </a:p>
      </dgm:t>
    </dgm:pt>
    <dgm:pt modelId="{D3F648CE-186D-AD41-9DB3-8B2248C7DCFB}">
      <dgm:prSet phldrT="[Text]"/>
      <dgm:spPr>
        <a:solidFill>
          <a:srgbClr val="16334E"/>
        </a:solidFill>
      </dgm:spPr>
      <dgm:t>
        <a:bodyPr/>
        <a:lstStyle/>
        <a:p>
          <a:r>
            <a:rPr lang="en-GB" dirty="0" smtClean="0"/>
            <a:t>GN4 </a:t>
          </a:r>
          <a:endParaRPr lang="en-GB" dirty="0"/>
        </a:p>
      </dgm:t>
    </dgm:pt>
    <dgm:pt modelId="{8757D74D-1011-9748-AF42-C8C44AE10BEF}" type="parTrans" cxnId="{707B1586-BF0F-6844-A896-11F8C9A2CBC8}">
      <dgm:prSet/>
      <dgm:spPr/>
      <dgm:t>
        <a:bodyPr/>
        <a:lstStyle/>
        <a:p>
          <a:endParaRPr lang="en-GB"/>
        </a:p>
      </dgm:t>
    </dgm:pt>
    <dgm:pt modelId="{505CAA8A-4328-9747-87F7-77F1D3806FB9}" type="sibTrans" cxnId="{707B1586-BF0F-6844-A896-11F8C9A2CBC8}">
      <dgm:prSet/>
      <dgm:spPr/>
      <dgm:t>
        <a:bodyPr/>
        <a:lstStyle/>
        <a:p>
          <a:endParaRPr lang="en-GB"/>
        </a:p>
      </dgm:t>
    </dgm:pt>
    <dgm:pt modelId="{3B5DF232-E8CA-C04B-BDDE-B8F44EEFCAC6}">
      <dgm:prSet phldrT="[Text]"/>
      <dgm:spPr>
        <a:solidFill>
          <a:srgbClr val="1C4161"/>
        </a:solidFill>
      </dgm:spPr>
      <dgm:t>
        <a:bodyPr/>
        <a:lstStyle/>
        <a:p>
          <a:r>
            <a:rPr lang="en-GB" dirty="0" smtClean="0"/>
            <a:t>eduGAIN</a:t>
          </a:r>
          <a:endParaRPr lang="en-GB" dirty="0"/>
        </a:p>
      </dgm:t>
    </dgm:pt>
    <dgm:pt modelId="{80E859E0-FAE1-2745-A7F7-E57A96B1E66E}" type="parTrans" cxnId="{021FAAFC-53CE-2A48-B412-5B8442FF0BF0}">
      <dgm:prSet/>
      <dgm:spPr/>
      <dgm:t>
        <a:bodyPr/>
        <a:lstStyle/>
        <a:p>
          <a:endParaRPr lang="en-GB"/>
        </a:p>
      </dgm:t>
    </dgm:pt>
    <dgm:pt modelId="{918C7B86-39B9-114F-874B-7C32249E5723}" type="sibTrans" cxnId="{021FAAFC-53CE-2A48-B412-5B8442FF0BF0}">
      <dgm:prSet/>
      <dgm:spPr/>
      <dgm:t>
        <a:bodyPr/>
        <a:lstStyle/>
        <a:p>
          <a:endParaRPr lang="en-GB"/>
        </a:p>
      </dgm:t>
    </dgm:pt>
    <dgm:pt modelId="{EA64EC61-DCD5-DB44-8EA6-98D05D1B0BAB}">
      <dgm:prSet phldrT="[Text]"/>
      <dgm:spPr/>
      <dgm:t>
        <a:bodyPr/>
        <a:lstStyle/>
        <a:p>
          <a:r>
            <a:rPr lang="en-GB" dirty="0" smtClean="0"/>
            <a:t>Requirements</a:t>
          </a:r>
          <a:endParaRPr lang="en-GB" dirty="0"/>
        </a:p>
      </dgm:t>
    </dgm:pt>
    <dgm:pt modelId="{2E43FC32-B6E6-B948-9FED-C02A3C72B247}" type="parTrans" cxnId="{6F346259-4A1C-7E4C-A379-79FDC6E3CAF5}">
      <dgm:prSet/>
      <dgm:spPr/>
      <dgm:t>
        <a:bodyPr/>
        <a:lstStyle/>
        <a:p>
          <a:endParaRPr lang="en-GB"/>
        </a:p>
      </dgm:t>
    </dgm:pt>
    <dgm:pt modelId="{B7547522-5359-A348-9BEC-BDCF77D130CB}" type="sibTrans" cxnId="{6F346259-4A1C-7E4C-A379-79FDC6E3CAF5}">
      <dgm:prSet/>
      <dgm:spPr/>
      <dgm:t>
        <a:bodyPr/>
        <a:lstStyle/>
        <a:p>
          <a:endParaRPr lang="en-GB"/>
        </a:p>
      </dgm:t>
    </dgm:pt>
    <dgm:pt modelId="{2AE7EE9E-5E4B-8548-BD8B-2C84628BC2C2}">
      <dgm:prSet phldrT="[Text]"/>
      <dgm:spPr/>
      <dgm:t>
        <a:bodyPr/>
        <a:lstStyle/>
        <a:p>
          <a:r>
            <a:rPr lang="en-GB" dirty="0" smtClean="0"/>
            <a:t>Pre-existing design work</a:t>
          </a:r>
          <a:endParaRPr lang="en-GB" dirty="0"/>
        </a:p>
      </dgm:t>
    </dgm:pt>
    <dgm:pt modelId="{CCF44911-F40F-7C4F-855B-5EC129E240A5}" type="parTrans" cxnId="{053E252E-10D0-314C-A697-4DCFC5838D21}">
      <dgm:prSet/>
      <dgm:spPr/>
      <dgm:t>
        <a:bodyPr/>
        <a:lstStyle/>
        <a:p>
          <a:endParaRPr lang="en-GB"/>
        </a:p>
      </dgm:t>
    </dgm:pt>
    <dgm:pt modelId="{9FA6E24B-448E-384E-BBE3-4D9DE9266B6B}" type="sibTrans" cxnId="{053E252E-10D0-314C-A697-4DCFC5838D21}">
      <dgm:prSet/>
      <dgm:spPr/>
      <dgm:t>
        <a:bodyPr/>
        <a:lstStyle/>
        <a:p>
          <a:endParaRPr lang="en-GB"/>
        </a:p>
      </dgm:t>
    </dgm:pt>
    <dgm:pt modelId="{F248D124-DFD3-9040-B11D-DB3E22220749}">
      <dgm:prSet phldrT="[Text]"/>
      <dgm:spPr/>
      <dgm:t>
        <a:bodyPr/>
        <a:lstStyle/>
        <a:p>
          <a:r>
            <a:rPr lang="en-GB" dirty="0" smtClean="0"/>
            <a:t>Pilot the deployment  (P2)</a:t>
          </a:r>
          <a:endParaRPr lang="en-GB" dirty="0"/>
        </a:p>
      </dgm:t>
    </dgm:pt>
    <dgm:pt modelId="{E2E36B61-E336-EE4A-B25F-EAAD20FE9BAB}" type="parTrans" cxnId="{578E73C0-85D7-774B-BB01-DDD73EC3AB45}">
      <dgm:prSet/>
      <dgm:spPr/>
      <dgm:t>
        <a:bodyPr/>
        <a:lstStyle/>
        <a:p>
          <a:endParaRPr lang="en-GB"/>
        </a:p>
      </dgm:t>
    </dgm:pt>
    <dgm:pt modelId="{E1FEFB94-AF96-0743-AF5C-595C5A855F3A}" type="sibTrans" cxnId="{578E73C0-85D7-774B-BB01-DDD73EC3AB45}">
      <dgm:prSet/>
      <dgm:spPr/>
      <dgm:t>
        <a:bodyPr/>
        <a:lstStyle/>
        <a:p>
          <a:endParaRPr lang="en-GB"/>
        </a:p>
      </dgm:t>
    </dgm:pt>
    <dgm:pt modelId="{AE51681C-4878-7549-87AA-31C2E1FF54F5}">
      <dgm:prSet phldrT="[Text]"/>
      <dgm:spPr/>
      <dgm:t>
        <a:bodyPr/>
        <a:lstStyle/>
        <a:p>
          <a:r>
            <a:rPr lang="en-GB" dirty="0" smtClean="0"/>
            <a:t>Incorporate (P2, P3)</a:t>
          </a:r>
          <a:endParaRPr lang="en-GB" dirty="0"/>
        </a:p>
      </dgm:t>
    </dgm:pt>
    <dgm:pt modelId="{643C05AD-0E53-CA47-AF08-6A3521167394}" type="parTrans" cxnId="{C4742946-F5AD-9148-B520-B8DE82193F28}">
      <dgm:prSet/>
      <dgm:spPr/>
      <dgm:t>
        <a:bodyPr/>
        <a:lstStyle/>
        <a:p>
          <a:endParaRPr lang="en-GB"/>
        </a:p>
      </dgm:t>
    </dgm:pt>
    <dgm:pt modelId="{9367364F-4B74-6E47-A749-A75E0D4E2EAA}" type="sibTrans" cxnId="{C4742946-F5AD-9148-B520-B8DE82193F28}">
      <dgm:prSet/>
      <dgm:spPr/>
      <dgm:t>
        <a:bodyPr/>
        <a:lstStyle/>
        <a:p>
          <a:endParaRPr lang="en-GB"/>
        </a:p>
      </dgm:t>
    </dgm:pt>
    <dgm:pt modelId="{C515359F-393A-9545-8931-1B8255D75094}">
      <dgm:prSet phldrT="[Text]"/>
      <dgm:spPr/>
      <dgm:t>
        <a:bodyPr/>
        <a:lstStyle/>
        <a:p>
          <a:r>
            <a:rPr lang="en-GB" dirty="0" smtClean="0"/>
            <a:t>Develop business case (P1)</a:t>
          </a:r>
          <a:endParaRPr lang="en-GB" dirty="0"/>
        </a:p>
      </dgm:t>
    </dgm:pt>
    <dgm:pt modelId="{5710B138-5964-BA4A-902C-C16DF506B959}" type="parTrans" cxnId="{5C62C656-4681-9B46-AE81-B4B755BBD470}">
      <dgm:prSet/>
      <dgm:spPr/>
      <dgm:t>
        <a:bodyPr/>
        <a:lstStyle/>
        <a:p>
          <a:endParaRPr lang="en-GB"/>
        </a:p>
      </dgm:t>
    </dgm:pt>
    <dgm:pt modelId="{BB416222-2EBE-4042-8037-FD96CB82358F}" type="sibTrans" cxnId="{5C62C656-4681-9B46-AE81-B4B755BBD470}">
      <dgm:prSet/>
      <dgm:spPr/>
      <dgm:t>
        <a:bodyPr/>
        <a:lstStyle/>
        <a:p>
          <a:endParaRPr lang="en-GB"/>
        </a:p>
      </dgm:t>
    </dgm:pt>
    <dgm:pt modelId="{B69267B0-8E9D-0546-B70B-8E1B9E1E4042}">
      <dgm:prSet phldrT="[Text]"/>
      <dgm:spPr/>
      <dgm:t>
        <a:bodyPr/>
        <a:lstStyle/>
        <a:p>
          <a:r>
            <a:rPr lang="en-GB" dirty="0" smtClean="0"/>
            <a:t>Anchored in real use cases</a:t>
          </a:r>
          <a:endParaRPr lang="en-GB" dirty="0"/>
        </a:p>
      </dgm:t>
    </dgm:pt>
    <dgm:pt modelId="{624DD7F3-44E3-7C4B-8C62-6FF1E0BEDEB9}" type="parTrans" cxnId="{3B3C2F4E-D65F-6C4A-933B-26550A1CFA79}">
      <dgm:prSet/>
      <dgm:spPr/>
      <dgm:t>
        <a:bodyPr/>
        <a:lstStyle/>
        <a:p>
          <a:endParaRPr lang="en-GB"/>
        </a:p>
      </dgm:t>
    </dgm:pt>
    <dgm:pt modelId="{4760C94B-15B1-8249-953D-1C688598C622}" type="sibTrans" cxnId="{3B3C2F4E-D65F-6C4A-933B-26550A1CFA79}">
      <dgm:prSet/>
      <dgm:spPr/>
      <dgm:t>
        <a:bodyPr/>
        <a:lstStyle/>
        <a:p>
          <a:endParaRPr lang="en-GB"/>
        </a:p>
      </dgm:t>
    </dgm:pt>
    <dgm:pt modelId="{FCA7D87C-2D29-724E-849E-FEF039048C31}">
      <dgm:prSet phldrT="[Text]"/>
      <dgm:spPr/>
      <dgm:t>
        <a:bodyPr/>
        <a:lstStyle/>
        <a:p>
          <a:r>
            <a:rPr lang="en-GB" dirty="0" smtClean="0"/>
            <a:t>Costing</a:t>
          </a:r>
          <a:endParaRPr lang="en-GB" dirty="0"/>
        </a:p>
      </dgm:t>
    </dgm:pt>
    <dgm:pt modelId="{C6190E2B-ED15-2745-85E6-E40B9361F83C}" type="parTrans" cxnId="{0AE972FC-D1FB-5A40-BCDA-84D915DAAEB5}">
      <dgm:prSet/>
      <dgm:spPr/>
      <dgm:t>
        <a:bodyPr/>
        <a:lstStyle/>
        <a:p>
          <a:endParaRPr lang="en-GB"/>
        </a:p>
      </dgm:t>
    </dgm:pt>
    <dgm:pt modelId="{36FA034E-8273-B74D-8948-A3B5ABDF7BE3}" type="sibTrans" cxnId="{0AE972FC-D1FB-5A40-BCDA-84D915DAAEB5}">
      <dgm:prSet/>
      <dgm:spPr/>
      <dgm:t>
        <a:bodyPr/>
        <a:lstStyle/>
        <a:p>
          <a:endParaRPr lang="en-GB"/>
        </a:p>
      </dgm:t>
    </dgm:pt>
    <dgm:pt modelId="{59BE59C3-6D0B-0A4A-847C-5781F7766592}">
      <dgm:prSet phldrT="[Text]"/>
      <dgm:spPr/>
      <dgm:t>
        <a:bodyPr/>
        <a:lstStyle/>
        <a:p>
          <a:r>
            <a:rPr lang="en-GB" dirty="0" smtClean="0"/>
            <a:t>Supply chain</a:t>
          </a:r>
          <a:endParaRPr lang="en-GB" dirty="0"/>
        </a:p>
      </dgm:t>
    </dgm:pt>
    <dgm:pt modelId="{0D9FE0C7-1DF0-594F-80C9-634F4235A0BC}" type="parTrans" cxnId="{72B8EE53-9434-3948-9C74-CB45DAD78783}">
      <dgm:prSet/>
      <dgm:spPr/>
      <dgm:t>
        <a:bodyPr/>
        <a:lstStyle/>
        <a:p>
          <a:endParaRPr lang="en-GB"/>
        </a:p>
      </dgm:t>
    </dgm:pt>
    <dgm:pt modelId="{568E97BF-E0A0-414A-A0AA-62E009508FCA}" type="sibTrans" cxnId="{72B8EE53-9434-3948-9C74-CB45DAD78783}">
      <dgm:prSet/>
      <dgm:spPr/>
      <dgm:t>
        <a:bodyPr/>
        <a:lstStyle/>
        <a:p>
          <a:endParaRPr lang="en-GB"/>
        </a:p>
      </dgm:t>
    </dgm:pt>
    <dgm:pt modelId="{1F03592F-9893-2149-94C2-E69044D82B21}">
      <dgm:prSet phldrT="[Text]"/>
      <dgm:spPr/>
      <dgm:t>
        <a:bodyPr/>
        <a:lstStyle/>
        <a:p>
          <a:r>
            <a:rPr lang="en-GB" dirty="0" smtClean="0"/>
            <a:t>Training</a:t>
          </a:r>
          <a:endParaRPr lang="en-GB" dirty="0"/>
        </a:p>
      </dgm:t>
    </dgm:pt>
    <dgm:pt modelId="{89CDDEF5-7379-D340-A82E-C59A3B94B057}" type="parTrans" cxnId="{7CDCFFEF-46CB-764D-9104-7D641D6BA5EE}">
      <dgm:prSet/>
      <dgm:spPr/>
      <dgm:t>
        <a:bodyPr/>
        <a:lstStyle/>
        <a:p>
          <a:endParaRPr lang="en-GB"/>
        </a:p>
      </dgm:t>
    </dgm:pt>
    <dgm:pt modelId="{B136FE2D-2DFA-5642-B0A0-A131D3B5EA05}" type="sibTrans" cxnId="{7CDCFFEF-46CB-764D-9104-7D641D6BA5EE}">
      <dgm:prSet/>
      <dgm:spPr/>
      <dgm:t>
        <a:bodyPr/>
        <a:lstStyle/>
        <a:p>
          <a:endParaRPr lang="en-GB"/>
        </a:p>
      </dgm:t>
    </dgm:pt>
    <dgm:pt modelId="{20CA866D-1AF8-F643-952C-26A9F24A076D}">
      <dgm:prSet phldrT="[Text]"/>
      <dgm:spPr/>
      <dgm:t>
        <a:bodyPr/>
        <a:lstStyle/>
        <a:p>
          <a:r>
            <a:rPr lang="en-GB" dirty="0" smtClean="0"/>
            <a:t>Federation Operators expertise</a:t>
          </a:r>
          <a:endParaRPr lang="en-GB" dirty="0"/>
        </a:p>
      </dgm:t>
    </dgm:pt>
    <dgm:pt modelId="{BD6A107F-1A34-014F-B40C-D2347541D5FB}" type="parTrans" cxnId="{4434D7E0-59EF-CB40-B6ED-76B101A7DBDF}">
      <dgm:prSet/>
      <dgm:spPr/>
      <dgm:t>
        <a:bodyPr/>
        <a:lstStyle/>
        <a:p>
          <a:endParaRPr lang="en-GB"/>
        </a:p>
      </dgm:t>
    </dgm:pt>
    <dgm:pt modelId="{783AF201-D75A-2345-A8B8-E17C4DCC4525}" type="sibTrans" cxnId="{4434D7E0-59EF-CB40-B6ED-76B101A7DBDF}">
      <dgm:prSet/>
      <dgm:spPr/>
      <dgm:t>
        <a:bodyPr/>
        <a:lstStyle/>
        <a:p>
          <a:endParaRPr lang="en-GB"/>
        </a:p>
      </dgm:t>
    </dgm:pt>
    <dgm:pt modelId="{D5CF0A53-1EDB-E14F-A914-6CCE8930AFFE}">
      <dgm:prSet phldrT="[Text]"/>
      <dgm:spPr/>
      <dgm:t>
        <a:bodyPr/>
        <a:lstStyle/>
        <a:p>
          <a:endParaRPr lang="en-GB" dirty="0"/>
        </a:p>
      </dgm:t>
    </dgm:pt>
    <dgm:pt modelId="{581A8770-5222-2444-8F65-4F41A8D4B635}" type="parTrans" cxnId="{F3FD5757-6C4E-9747-94B8-B2208F23FCBE}">
      <dgm:prSet/>
      <dgm:spPr/>
      <dgm:t>
        <a:bodyPr/>
        <a:lstStyle/>
        <a:p>
          <a:endParaRPr lang="en-GB"/>
        </a:p>
      </dgm:t>
    </dgm:pt>
    <dgm:pt modelId="{D28688B5-948B-984A-B5A9-5C1311D4F042}" type="sibTrans" cxnId="{F3FD5757-6C4E-9747-94B8-B2208F23FCBE}">
      <dgm:prSet/>
      <dgm:spPr/>
      <dgm:t>
        <a:bodyPr/>
        <a:lstStyle/>
        <a:p>
          <a:endParaRPr lang="en-GB"/>
        </a:p>
      </dgm:t>
    </dgm:pt>
    <dgm:pt modelId="{C3B8C730-97E9-1841-91F4-BE86209893EA}">
      <dgm:prSet phldrT="[Text]"/>
      <dgm:spPr/>
      <dgm:t>
        <a:bodyPr/>
        <a:lstStyle/>
        <a:p>
          <a:r>
            <a:rPr lang="en-GB" dirty="0" smtClean="0"/>
            <a:t>Pilot</a:t>
          </a:r>
          <a:endParaRPr lang="en-GB" dirty="0"/>
        </a:p>
      </dgm:t>
    </dgm:pt>
    <dgm:pt modelId="{DC1EAF71-0D68-C34B-B547-41668B5440D4}" type="parTrans" cxnId="{445331EC-6ACF-374A-85E2-D446F5D69A38}">
      <dgm:prSet/>
      <dgm:spPr/>
      <dgm:t>
        <a:bodyPr/>
        <a:lstStyle/>
        <a:p>
          <a:endParaRPr lang="en-GB"/>
        </a:p>
      </dgm:t>
    </dgm:pt>
    <dgm:pt modelId="{74447DFB-3B09-1C47-93EB-E3AA9C0250BB}" type="sibTrans" cxnId="{445331EC-6ACF-374A-85E2-D446F5D69A38}">
      <dgm:prSet/>
      <dgm:spPr/>
      <dgm:t>
        <a:bodyPr/>
        <a:lstStyle/>
        <a:p>
          <a:endParaRPr lang="en-GB"/>
        </a:p>
      </dgm:t>
    </dgm:pt>
    <dgm:pt modelId="{8C5A6E01-9E2E-F944-BF52-27F2978CBC58}">
      <dgm:prSet phldrT="[Text]"/>
      <dgm:spPr/>
      <dgm:t>
        <a:bodyPr/>
        <a:lstStyle/>
        <a:p>
          <a:endParaRPr lang="en-GB" dirty="0"/>
        </a:p>
      </dgm:t>
    </dgm:pt>
    <dgm:pt modelId="{71B1A28A-8CC4-7C4A-8B9C-7E56FC3AF593}" type="parTrans" cxnId="{A35B9023-54EB-3E49-87AC-A6034CE7C75E}">
      <dgm:prSet/>
      <dgm:spPr/>
      <dgm:t>
        <a:bodyPr/>
        <a:lstStyle/>
        <a:p>
          <a:endParaRPr lang="en-GB"/>
        </a:p>
      </dgm:t>
    </dgm:pt>
    <dgm:pt modelId="{5B331873-8862-BC4B-B5EF-E07A485B4E89}" type="sibTrans" cxnId="{A35B9023-54EB-3E49-87AC-A6034CE7C75E}">
      <dgm:prSet/>
      <dgm:spPr/>
      <dgm:t>
        <a:bodyPr/>
        <a:lstStyle/>
        <a:p>
          <a:endParaRPr lang="en-GB"/>
        </a:p>
      </dgm:t>
    </dgm:pt>
    <dgm:pt modelId="{4EB222AF-EB8C-1A49-B30F-A1EE154242A7}">
      <dgm:prSet phldrT="[Text]"/>
      <dgm:spPr/>
      <dgm:t>
        <a:bodyPr/>
        <a:lstStyle/>
        <a:p>
          <a:r>
            <a:rPr lang="en-GB" dirty="0" smtClean="0"/>
            <a:t>AARC technical and policy  findings</a:t>
          </a:r>
        </a:p>
      </dgm:t>
    </dgm:pt>
    <dgm:pt modelId="{B597F0E9-F642-2F40-93C4-26EDF3FFD840}" type="parTrans" cxnId="{2AD6F24B-9987-0849-82C1-E7274C440AC9}">
      <dgm:prSet/>
      <dgm:spPr/>
      <dgm:t>
        <a:bodyPr/>
        <a:lstStyle/>
        <a:p>
          <a:endParaRPr lang="en-GB"/>
        </a:p>
      </dgm:t>
    </dgm:pt>
    <dgm:pt modelId="{A142C2A2-264F-0A4B-91D6-40415134AE04}" type="sibTrans" cxnId="{2AD6F24B-9987-0849-82C1-E7274C440AC9}">
      <dgm:prSet/>
      <dgm:spPr/>
      <dgm:t>
        <a:bodyPr/>
        <a:lstStyle/>
        <a:p>
          <a:endParaRPr lang="en-GB"/>
        </a:p>
      </dgm:t>
    </dgm:pt>
    <dgm:pt modelId="{94B3BCAE-6920-7942-A17A-B5F9330F48A7}">
      <dgm:prSet phldrT="[Text]"/>
      <dgm:spPr/>
      <dgm:t>
        <a:bodyPr/>
        <a:lstStyle/>
        <a:p>
          <a:endParaRPr lang="en-GB" dirty="0" smtClean="0"/>
        </a:p>
        <a:p>
          <a:r>
            <a:rPr lang="en-GB" dirty="0" smtClean="0"/>
            <a:t>Validate AARC finding</a:t>
          </a:r>
          <a:endParaRPr lang="en-GB" dirty="0"/>
        </a:p>
      </dgm:t>
    </dgm:pt>
    <dgm:pt modelId="{AB64FC6E-6F8A-A04A-A534-57EED86EC6E5}" type="parTrans" cxnId="{D70FFC85-C607-8747-AA56-4181F7F17C3E}">
      <dgm:prSet/>
      <dgm:spPr/>
      <dgm:t>
        <a:bodyPr/>
        <a:lstStyle/>
        <a:p>
          <a:endParaRPr lang="en-GB"/>
        </a:p>
      </dgm:t>
    </dgm:pt>
    <dgm:pt modelId="{D0C6B743-05FB-7749-B32E-0F8ACC708FA2}" type="sibTrans" cxnId="{D70FFC85-C607-8747-AA56-4181F7F17C3E}">
      <dgm:prSet/>
      <dgm:spPr/>
      <dgm:t>
        <a:bodyPr/>
        <a:lstStyle/>
        <a:p>
          <a:endParaRPr lang="en-GB"/>
        </a:p>
      </dgm:t>
    </dgm:pt>
    <dgm:pt modelId="{C94224CF-1F5A-CF48-A9C6-ABEED11B57D6}">
      <dgm:prSet phldrT="[Text]"/>
      <dgm:spPr/>
      <dgm:t>
        <a:bodyPr/>
        <a:lstStyle/>
        <a:p>
          <a:endParaRPr lang="en-GB" dirty="0"/>
        </a:p>
      </dgm:t>
    </dgm:pt>
    <dgm:pt modelId="{9FDF9B61-EDFB-2C49-BC3E-863D09F9F901}" type="parTrans" cxnId="{200FA5A0-B512-5B4E-973B-8EE06EDC8EFE}">
      <dgm:prSet/>
      <dgm:spPr/>
      <dgm:t>
        <a:bodyPr/>
        <a:lstStyle/>
        <a:p>
          <a:endParaRPr lang="en-GB"/>
        </a:p>
      </dgm:t>
    </dgm:pt>
    <dgm:pt modelId="{114717D5-6119-C244-8D24-B40FC4DEAF87}" type="sibTrans" cxnId="{200FA5A0-B512-5B4E-973B-8EE06EDC8EFE}">
      <dgm:prSet/>
      <dgm:spPr/>
      <dgm:t>
        <a:bodyPr/>
        <a:lstStyle/>
        <a:p>
          <a:endParaRPr lang="en-GB"/>
        </a:p>
      </dgm:t>
    </dgm:pt>
    <dgm:pt modelId="{8F349CD1-87B1-654C-B467-C69F44A00425}" type="pres">
      <dgm:prSet presAssocID="{4E35541D-CCAE-714B-9263-368110417842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en-GB"/>
        </a:p>
      </dgm:t>
    </dgm:pt>
    <dgm:pt modelId="{0C07EC9B-EED3-4D4A-9343-2FC1674DCAA1}" type="pres">
      <dgm:prSet presAssocID="{CCE3CA44-08E8-D94E-878F-FA301A99B66C}" presName="parentText1" presStyleLbl="node1" presStyleIdx="0" presStyleCnt="4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AA382C5-8EF3-3A40-85FA-CD6EF4946C69}" type="pres">
      <dgm:prSet presAssocID="{CCE3CA44-08E8-D94E-878F-FA301A99B66C}" presName="childText1" presStyleLbl="solidAlignAcc1" presStyleIdx="0" presStyleCnt="4" custScaleY="129977" custLinFactNeighborY="602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F08602E-86E7-1247-AA6C-240C9C0D5DF4}" type="pres">
      <dgm:prSet presAssocID="{061F9430-BA76-1C4B-A469-CE2DDE62D783}" presName="parentText2" presStyleLbl="node1" presStyleIdx="1" presStyleCnt="4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548E02E-ABFE-4248-AE6C-5923D2082C89}" type="pres">
      <dgm:prSet presAssocID="{061F9430-BA76-1C4B-A469-CE2DDE62D783}" presName="childText2" presStyleLbl="solidAlignAcc1" presStyleIdx="1" presStyleCnt="4" custScaleY="125068" custLinFactNeighborY="541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549BA4F-B52A-D449-A62C-D36777D84E3E}" type="pres">
      <dgm:prSet presAssocID="{D3F648CE-186D-AD41-9DB3-8B2248C7DCFB}" presName="parentText3" presStyleLbl="node1" presStyleIdx="2" presStyleCnt="4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8857119-5DCC-9548-9CCD-882BD9933BA1}" type="pres">
      <dgm:prSet presAssocID="{D3F648CE-186D-AD41-9DB3-8B2248C7DCFB}" presName="childText3" presStyleLbl="solidAlignAcc1" presStyleIdx="2" presStyleCnt="4" custScaleY="110098" custLinFactNeighborY="153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C3D9FA8-9B08-F44A-9054-553DA6141CA9}" type="pres">
      <dgm:prSet presAssocID="{3B5DF232-E8CA-C04B-BDDE-B8F44EEFCAC6}" presName="parentText4" presStyleLbl="node1" presStyleIdx="3" presStyleCnt="4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59A8442-0BE8-024B-BA11-C7AF9BFA47A6}" type="pres">
      <dgm:prSet presAssocID="{3B5DF232-E8CA-C04B-BDDE-B8F44EEFCAC6}" presName="childText4" presStyleLbl="solidAlignAcc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7EE3FEBC-59A3-6542-A283-B9D1D093C865}" type="presOf" srcId="{4E35541D-CCAE-714B-9263-368110417842}" destId="{8F349CD1-87B1-654C-B467-C69F44A00425}" srcOrd="0" destOrd="0" presId="urn:microsoft.com/office/officeart/2009/3/layout/IncreasingArrowsProcess"/>
    <dgm:cxn modelId="{445331EC-6ACF-374A-85E2-D446F5D69A38}" srcId="{CCE3CA44-08E8-D94E-878F-FA301A99B66C}" destId="{C3B8C730-97E9-1841-91F4-BE86209893EA}" srcOrd="1" destOrd="0" parTransId="{DC1EAF71-0D68-C34B-B547-41668B5440D4}" sibTransId="{74447DFB-3B09-1C47-93EB-E3AA9C0250BB}"/>
    <dgm:cxn modelId="{06A295DC-CF83-2844-AE0C-D563FE7EC027}" type="presOf" srcId="{C3B8C730-97E9-1841-91F4-BE86209893EA}" destId="{4AA382C5-8EF3-3A40-85FA-CD6EF4946C69}" srcOrd="0" destOrd="3" presId="urn:microsoft.com/office/officeart/2009/3/layout/IncreasingArrowsProcess"/>
    <dgm:cxn modelId="{F3FD5757-6C4E-9747-94B8-B2208F23FCBE}" srcId="{C3B8C730-97E9-1841-91F4-BE86209893EA}" destId="{D5CF0A53-1EDB-E14F-A914-6CCE8930AFFE}" srcOrd="1" destOrd="0" parTransId="{581A8770-5222-2444-8F65-4F41A8D4B635}" sibTransId="{D28688B5-948B-984A-B5A9-5C1311D4F042}"/>
    <dgm:cxn modelId="{4434D7E0-59EF-CB40-B6ED-76B101A7DBDF}" srcId="{2AE7EE9E-5E4B-8548-BD8B-2C84628BC2C2}" destId="{20CA866D-1AF8-F643-952C-26A9F24A076D}" srcOrd="0" destOrd="0" parTransId="{BD6A107F-1A34-014F-B40C-D2347541D5FB}" sibTransId="{783AF201-D75A-2345-A8B8-E17C4DCC4525}"/>
    <dgm:cxn modelId="{7779EB69-A56B-284B-B8DF-F6B110193077}" srcId="{4E35541D-CCAE-714B-9263-368110417842}" destId="{CCE3CA44-08E8-D94E-878F-FA301A99B66C}" srcOrd="0" destOrd="0" parTransId="{85632A7F-02C8-A349-BA35-74136356F322}" sibTransId="{260B109A-E6E8-8545-828C-D083018A9321}"/>
    <dgm:cxn modelId="{B67182D3-5263-0043-A635-FA23AC9EF3FA}" type="presOf" srcId="{8C5A6E01-9E2E-F944-BF52-27F2978CBC58}" destId="{4AA382C5-8EF3-3A40-85FA-CD6EF4946C69}" srcOrd="0" destOrd="2" presId="urn:microsoft.com/office/officeart/2009/3/layout/IncreasingArrowsProcess"/>
    <dgm:cxn modelId="{7BFD7DEA-F95A-C84F-8581-5A5505090440}" type="presOf" srcId="{20CA866D-1AF8-F643-952C-26A9F24A076D}" destId="{3548E02E-ABFE-4248-AE6C-5923D2082C89}" srcOrd="0" destOrd="1" presId="urn:microsoft.com/office/officeart/2009/3/layout/IncreasingArrowsProcess"/>
    <dgm:cxn modelId="{62D7CDCE-6E34-AF41-B03C-2C0E2CD670FF}" type="presOf" srcId="{1F03592F-9893-2149-94C2-E69044D82B21}" destId="{4AA382C5-8EF3-3A40-85FA-CD6EF4946C69}" srcOrd="0" destOrd="6" presId="urn:microsoft.com/office/officeart/2009/3/layout/IncreasingArrowsProcess"/>
    <dgm:cxn modelId="{72B8EE53-9434-3948-9C74-CB45DAD78783}" srcId="{C515359F-393A-9545-8931-1B8255D75094}" destId="{59BE59C3-6D0B-0A4A-847C-5781F7766592}" srcOrd="1" destOrd="0" parTransId="{0D9FE0C7-1DF0-594F-80C9-634F4235A0BC}" sibTransId="{568E97BF-E0A0-414A-A0AA-62E009508FCA}"/>
    <dgm:cxn modelId="{3A73A3A5-D2B1-0F4D-BC49-9AA155548636}" type="presOf" srcId="{B69267B0-8E9D-0546-B70B-8E1B9E1E4042}" destId="{4AA382C5-8EF3-3A40-85FA-CD6EF4946C69}" srcOrd="0" destOrd="1" presId="urn:microsoft.com/office/officeart/2009/3/layout/IncreasingArrowsProcess"/>
    <dgm:cxn modelId="{CF11E2B8-8526-4D49-B7F8-C390ABBCC375}" type="presOf" srcId="{D5CF0A53-1EDB-E14F-A914-6CCE8930AFFE}" destId="{4AA382C5-8EF3-3A40-85FA-CD6EF4946C69}" srcOrd="0" destOrd="5" presId="urn:microsoft.com/office/officeart/2009/3/layout/IncreasingArrowsProcess"/>
    <dgm:cxn modelId="{3B3C2F4E-D65F-6C4A-933B-26550A1CFA79}" srcId="{EA64EC61-DCD5-DB44-8EA6-98D05D1B0BAB}" destId="{B69267B0-8E9D-0546-B70B-8E1B9E1E4042}" srcOrd="0" destOrd="0" parTransId="{624DD7F3-44E3-7C4B-8C62-6FF1E0BEDEB9}" sibTransId="{4760C94B-15B1-8249-953D-1C688598C622}"/>
    <dgm:cxn modelId="{707B1586-BF0F-6844-A896-11F8C9A2CBC8}" srcId="{4E35541D-CCAE-714B-9263-368110417842}" destId="{D3F648CE-186D-AD41-9DB3-8B2248C7DCFB}" srcOrd="2" destOrd="0" parTransId="{8757D74D-1011-9748-AF42-C8C44AE10BEF}" sibTransId="{505CAA8A-4328-9747-87F7-77F1D3806FB9}"/>
    <dgm:cxn modelId="{AD102BA2-203B-9E4B-A9AF-C9FF59CDB112}" type="presOf" srcId="{FCA7D87C-2D29-724E-849E-FEF039048C31}" destId="{D8857119-5DCC-9548-9CCD-882BD9933BA1}" srcOrd="0" destOrd="1" presId="urn:microsoft.com/office/officeart/2009/3/layout/IncreasingArrowsProcess"/>
    <dgm:cxn modelId="{412BEC69-1CED-B442-B191-E95F7B4FB85B}" type="presOf" srcId="{59BE59C3-6D0B-0A4A-847C-5781F7766592}" destId="{D8857119-5DCC-9548-9CCD-882BD9933BA1}" srcOrd="0" destOrd="2" presId="urn:microsoft.com/office/officeart/2009/3/layout/IncreasingArrowsProcess"/>
    <dgm:cxn modelId="{666AB6A3-A97F-6548-AC96-D880F41FF53B}" type="presOf" srcId="{D3F648CE-186D-AD41-9DB3-8B2248C7DCFB}" destId="{5549BA4F-B52A-D449-A62C-D36777D84E3E}" srcOrd="0" destOrd="0" presId="urn:microsoft.com/office/officeart/2009/3/layout/IncreasingArrowsProcess"/>
    <dgm:cxn modelId="{7CDCFFEF-46CB-764D-9104-7D641D6BA5EE}" srcId="{CCE3CA44-08E8-D94E-878F-FA301A99B66C}" destId="{1F03592F-9893-2149-94C2-E69044D82B21}" srcOrd="2" destOrd="0" parTransId="{89CDDEF5-7379-D340-A82E-C59A3B94B057}" sibTransId="{B136FE2D-2DFA-5642-B0A0-A131D3B5EA05}"/>
    <dgm:cxn modelId="{578E73C0-85D7-774B-BB01-DDD73EC3AB45}" srcId="{D3F648CE-186D-AD41-9DB3-8B2248C7DCFB}" destId="{F248D124-DFD3-9040-B11D-DB3E22220749}" srcOrd="1" destOrd="0" parTransId="{E2E36B61-E336-EE4A-B25F-EAAD20FE9BAB}" sibTransId="{E1FEFB94-AF96-0743-AF5C-595C5A855F3A}"/>
    <dgm:cxn modelId="{5C62C656-4681-9B46-AE81-B4B755BBD470}" srcId="{D3F648CE-186D-AD41-9DB3-8B2248C7DCFB}" destId="{C515359F-393A-9545-8931-1B8255D75094}" srcOrd="0" destOrd="0" parTransId="{5710B138-5964-BA4A-902C-C16DF506B959}" sibTransId="{BB416222-2EBE-4042-8037-FD96CB82358F}"/>
    <dgm:cxn modelId="{021FAAFC-53CE-2A48-B412-5B8442FF0BF0}" srcId="{4E35541D-CCAE-714B-9263-368110417842}" destId="{3B5DF232-E8CA-C04B-BDDE-B8F44EEFCAC6}" srcOrd="3" destOrd="0" parTransId="{80E859E0-FAE1-2745-A7F7-E57A96B1E66E}" sibTransId="{918C7B86-39B9-114F-874B-7C32249E5723}"/>
    <dgm:cxn modelId="{200F2485-E9BB-8A4B-ADE7-40B31A475275}" type="presOf" srcId="{CCE3CA44-08E8-D94E-878F-FA301A99B66C}" destId="{0C07EC9B-EED3-4D4A-9343-2FC1674DCAA1}" srcOrd="0" destOrd="0" presId="urn:microsoft.com/office/officeart/2009/3/layout/IncreasingArrowsProcess"/>
    <dgm:cxn modelId="{6F346259-4A1C-7E4C-A379-79FDC6E3CAF5}" srcId="{CCE3CA44-08E8-D94E-878F-FA301A99B66C}" destId="{EA64EC61-DCD5-DB44-8EA6-98D05D1B0BAB}" srcOrd="0" destOrd="0" parTransId="{2E43FC32-B6E6-B948-9FED-C02A3C72B247}" sibTransId="{B7547522-5359-A348-9BEC-BDCF77D130CB}"/>
    <dgm:cxn modelId="{3FE41B91-5607-6642-90AA-CF0C6D9C5296}" type="presOf" srcId="{2AE7EE9E-5E4B-8548-BD8B-2C84628BC2C2}" destId="{3548E02E-ABFE-4248-AE6C-5923D2082C89}" srcOrd="0" destOrd="0" presId="urn:microsoft.com/office/officeart/2009/3/layout/IncreasingArrowsProcess"/>
    <dgm:cxn modelId="{149C6CE1-457A-5F42-958C-83E3AF81F601}" type="presOf" srcId="{EA64EC61-DCD5-DB44-8EA6-98D05D1B0BAB}" destId="{4AA382C5-8EF3-3A40-85FA-CD6EF4946C69}" srcOrd="0" destOrd="0" presId="urn:microsoft.com/office/officeart/2009/3/layout/IncreasingArrowsProcess"/>
    <dgm:cxn modelId="{98B30DD0-3516-1C47-A8E8-9521325581F4}" type="presOf" srcId="{94B3BCAE-6920-7942-A17A-B5F9330F48A7}" destId="{3548E02E-ABFE-4248-AE6C-5923D2082C89}" srcOrd="0" destOrd="2" presId="urn:microsoft.com/office/officeart/2009/3/layout/IncreasingArrowsProcess"/>
    <dgm:cxn modelId="{6CFDA8CD-F3F9-C94A-AF41-2B8C34775D2B}" type="presOf" srcId="{F248D124-DFD3-9040-B11D-DB3E22220749}" destId="{D8857119-5DCC-9548-9CCD-882BD9933BA1}" srcOrd="0" destOrd="4" presId="urn:microsoft.com/office/officeart/2009/3/layout/IncreasingArrowsProcess"/>
    <dgm:cxn modelId="{0AE972FC-D1FB-5A40-BCDA-84D915DAAEB5}" srcId="{C515359F-393A-9545-8931-1B8255D75094}" destId="{FCA7D87C-2D29-724E-849E-FEF039048C31}" srcOrd="0" destOrd="0" parTransId="{C6190E2B-ED15-2745-85E6-E40B9361F83C}" sibTransId="{36FA034E-8273-B74D-8948-A3B5ABDF7BE3}"/>
    <dgm:cxn modelId="{A35B9023-54EB-3E49-87AC-A6034CE7C75E}" srcId="{EA64EC61-DCD5-DB44-8EA6-98D05D1B0BAB}" destId="{8C5A6E01-9E2E-F944-BF52-27F2978CBC58}" srcOrd="1" destOrd="0" parTransId="{71B1A28A-8CC4-7C4A-8B9C-7E56FC3AF593}" sibTransId="{5B331873-8862-BC4B-B5EF-E07A485B4E89}"/>
    <dgm:cxn modelId="{053E252E-10D0-314C-A697-4DCFC5838D21}" srcId="{061F9430-BA76-1C4B-A469-CE2DDE62D783}" destId="{2AE7EE9E-5E4B-8548-BD8B-2C84628BC2C2}" srcOrd="0" destOrd="0" parTransId="{CCF44911-F40F-7C4F-855B-5EC129E240A5}" sibTransId="{9FA6E24B-448E-384E-BBE3-4D9DE9266B6B}"/>
    <dgm:cxn modelId="{29B35FE1-437E-6F46-8F65-ACF36CA3A50C}" type="presOf" srcId="{C515359F-393A-9545-8931-1B8255D75094}" destId="{D8857119-5DCC-9548-9CCD-882BD9933BA1}" srcOrd="0" destOrd="0" presId="urn:microsoft.com/office/officeart/2009/3/layout/IncreasingArrowsProcess"/>
    <dgm:cxn modelId="{D70FFC85-C607-8747-AA56-4181F7F17C3E}" srcId="{061F9430-BA76-1C4B-A469-CE2DDE62D783}" destId="{94B3BCAE-6920-7942-A17A-B5F9330F48A7}" srcOrd="1" destOrd="0" parTransId="{AB64FC6E-6F8A-A04A-A534-57EED86EC6E5}" sibTransId="{D0C6B743-05FB-7749-B32E-0F8ACC708FA2}"/>
    <dgm:cxn modelId="{A49833F8-887B-7143-8425-6E420E410CA6}" type="presOf" srcId="{C94224CF-1F5A-CF48-A9C6-ABEED11B57D6}" destId="{D8857119-5DCC-9548-9CCD-882BD9933BA1}" srcOrd="0" destOrd="3" presId="urn:microsoft.com/office/officeart/2009/3/layout/IncreasingArrowsProcess"/>
    <dgm:cxn modelId="{C4742946-F5AD-9148-B520-B8DE82193F28}" srcId="{3B5DF232-E8CA-C04B-BDDE-B8F44EEFCAC6}" destId="{AE51681C-4878-7549-87AA-31C2E1FF54F5}" srcOrd="0" destOrd="0" parTransId="{643C05AD-0E53-CA47-AF08-6A3521167394}" sibTransId="{9367364F-4B74-6E47-A749-A75E0D4E2EAA}"/>
    <dgm:cxn modelId="{5F5D2424-E0E7-0648-96FA-79F536CE83AF}" type="presOf" srcId="{061F9430-BA76-1C4B-A469-CE2DDE62D783}" destId="{1F08602E-86E7-1247-AA6C-240C9C0D5DF4}" srcOrd="0" destOrd="0" presId="urn:microsoft.com/office/officeart/2009/3/layout/IncreasingArrowsProcess"/>
    <dgm:cxn modelId="{43C4FC57-74BE-4840-8D91-F3B17CB985C1}" type="presOf" srcId="{3B5DF232-E8CA-C04B-BDDE-B8F44EEFCAC6}" destId="{3C3D9FA8-9B08-F44A-9054-553DA6141CA9}" srcOrd="0" destOrd="0" presId="urn:microsoft.com/office/officeart/2009/3/layout/IncreasingArrowsProcess"/>
    <dgm:cxn modelId="{3EB92477-438B-A74D-A0B8-9D2627E2C513}" srcId="{4E35541D-CCAE-714B-9263-368110417842}" destId="{061F9430-BA76-1C4B-A469-CE2DDE62D783}" srcOrd="1" destOrd="0" parTransId="{E5AFCAEA-1547-8744-8726-7D833C04F71D}" sibTransId="{6EFF409B-4C44-8F4A-94D6-739F3E733DA5}"/>
    <dgm:cxn modelId="{200FA5A0-B512-5B4E-973B-8EE06EDC8EFE}" srcId="{C515359F-393A-9545-8931-1B8255D75094}" destId="{C94224CF-1F5A-CF48-A9C6-ABEED11B57D6}" srcOrd="2" destOrd="0" parTransId="{9FDF9B61-EDFB-2C49-BC3E-863D09F9F901}" sibTransId="{114717D5-6119-C244-8D24-B40FC4DEAF87}"/>
    <dgm:cxn modelId="{F91ED705-57D8-D64B-BAAD-CC56BF7E1AB3}" type="presOf" srcId="{AE51681C-4878-7549-87AA-31C2E1FF54F5}" destId="{A59A8442-0BE8-024B-BA11-C7AF9BFA47A6}" srcOrd="0" destOrd="0" presId="urn:microsoft.com/office/officeart/2009/3/layout/IncreasingArrowsProcess"/>
    <dgm:cxn modelId="{BF639FF6-8940-CE4C-A176-23EE722DC30B}" type="presOf" srcId="{4EB222AF-EB8C-1A49-B30F-A1EE154242A7}" destId="{4AA382C5-8EF3-3A40-85FA-CD6EF4946C69}" srcOrd="0" destOrd="4" presId="urn:microsoft.com/office/officeart/2009/3/layout/IncreasingArrowsProcess"/>
    <dgm:cxn modelId="{2AD6F24B-9987-0849-82C1-E7274C440AC9}" srcId="{C3B8C730-97E9-1841-91F4-BE86209893EA}" destId="{4EB222AF-EB8C-1A49-B30F-A1EE154242A7}" srcOrd="0" destOrd="0" parTransId="{B597F0E9-F642-2F40-93C4-26EDF3FFD840}" sibTransId="{A142C2A2-264F-0A4B-91D6-40415134AE04}"/>
    <dgm:cxn modelId="{91E53CD5-8E3E-944C-9406-2CF164D34005}" type="presParOf" srcId="{8F349CD1-87B1-654C-B467-C69F44A00425}" destId="{0C07EC9B-EED3-4D4A-9343-2FC1674DCAA1}" srcOrd="0" destOrd="0" presId="urn:microsoft.com/office/officeart/2009/3/layout/IncreasingArrowsProcess"/>
    <dgm:cxn modelId="{59BA80F4-F8AD-BE4E-9510-9CF161FFB393}" type="presParOf" srcId="{8F349CD1-87B1-654C-B467-C69F44A00425}" destId="{4AA382C5-8EF3-3A40-85FA-CD6EF4946C69}" srcOrd="1" destOrd="0" presId="urn:microsoft.com/office/officeart/2009/3/layout/IncreasingArrowsProcess"/>
    <dgm:cxn modelId="{BCAD6062-CEFB-1749-BA6F-3A71E94CE582}" type="presParOf" srcId="{8F349CD1-87B1-654C-B467-C69F44A00425}" destId="{1F08602E-86E7-1247-AA6C-240C9C0D5DF4}" srcOrd="2" destOrd="0" presId="urn:microsoft.com/office/officeart/2009/3/layout/IncreasingArrowsProcess"/>
    <dgm:cxn modelId="{609E82CA-9F70-824E-9B83-9E8D7AE118E0}" type="presParOf" srcId="{8F349CD1-87B1-654C-B467-C69F44A00425}" destId="{3548E02E-ABFE-4248-AE6C-5923D2082C89}" srcOrd="3" destOrd="0" presId="urn:microsoft.com/office/officeart/2009/3/layout/IncreasingArrowsProcess"/>
    <dgm:cxn modelId="{D1F65516-3711-E146-B775-505CFEBD6F03}" type="presParOf" srcId="{8F349CD1-87B1-654C-B467-C69F44A00425}" destId="{5549BA4F-B52A-D449-A62C-D36777D84E3E}" srcOrd="4" destOrd="0" presId="urn:microsoft.com/office/officeart/2009/3/layout/IncreasingArrowsProcess"/>
    <dgm:cxn modelId="{D35C78E9-5E1C-3D47-A643-417A2464927A}" type="presParOf" srcId="{8F349CD1-87B1-654C-B467-C69F44A00425}" destId="{D8857119-5DCC-9548-9CCD-882BD9933BA1}" srcOrd="5" destOrd="0" presId="urn:microsoft.com/office/officeart/2009/3/layout/IncreasingArrowsProcess"/>
    <dgm:cxn modelId="{5C895FE3-EC82-4A46-A6BF-B6142EEA36CB}" type="presParOf" srcId="{8F349CD1-87B1-654C-B467-C69F44A00425}" destId="{3C3D9FA8-9B08-F44A-9054-553DA6141CA9}" srcOrd="6" destOrd="0" presId="urn:microsoft.com/office/officeart/2009/3/layout/IncreasingArrowsProcess"/>
    <dgm:cxn modelId="{5FF7018E-8949-F045-B5F1-B83E4AD8B1F0}" type="presParOf" srcId="{8F349CD1-87B1-654C-B467-C69F44A00425}" destId="{A59A8442-0BE8-024B-BA11-C7AF9BFA47A6}" srcOrd="7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07EC9B-EED3-4D4A-9343-2FC1674DCAA1}">
      <dsp:nvSpPr>
        <dsp:cNvPr id="0" name=""/>
        <dsp:cNvSpPr/>
      </dsp:nvSpPr>
      <dsp:spPr>
        <a:xfrm>
          <a:off x="0" y="115415"/>
          <a:ext cx="8134672" cy="1184285"/>
        </a:xfrm>
        <a:prstGeom prst="rightArrow">
          <a:avLst>
            <a:gd name="adj1" fmla="val 50000"/>
            <a:gd name="adj2" fmla="val 5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254000" bIns="188005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dirty="0" smtClean="0"/>
            <a:t>AARC</a:t>
          </a:r>
          <a:endParaRPr lang="en-GB" sz="2200" kern="1200" dirty="0"/>
        </a:p>
      </dsp:txBody>
      <dsp:txXfrm>
        <a:off x="0" y="411486"/>
        <a:ext cx="7838601" cy="592143"/>
      </dsp:txXfrm>
    </dsp:sp>
    <dsp:sp modelId="{4AA382C5-8EF3-3A40-85FA-CD6EF4946C69}">
      <dsp:nvSpPr>
        <dsp:cNvPr id="0" name=""/>
        <dsp:cNvSpPr/>
      </dsp:nvSpPr>
      <dsp:spPr>
        <a:xfrm>
          <a:off x="0" y="834228"/>
          <a:ext cx="1875041" cy="28472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Requirements</a:t>
          </a:r>
          <a:endParaRPr lang="en-GB" sz="19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500" kern="1200" dirty="0" smtClean="0"/>
            <a:t>Anchored in real use cases</a:t>
          </a:r>
          <a:endParaRPr lang="en-GB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1500" kern="1200" dirty="0"/>
        </a:p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Pilot</a:t>
          </a:r>
          <a:endParaRPr lang="en-GB" sz="19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500" kern="1200" dirty="0" smtClean="0"/>
            <a:t>AARC technical and policy  findings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1500" kern="1200" dirty="0"/>
        </a:p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Training</a:t>
          </a:r>
          <a:endParaRPr lang="en-GB" sz="1900" kern="1200" dirty="0"/>
        </a:p>
      </dsp:txBody>
      <dsp:txXfrm>
        <a:off x="0" y="834228"/>
        <a:ext cx="1875041" cy="2847240"/>
      </dsp:txXfrm>
    </dsp:sp>
    <dsp:sp modelId="{1F08602E-86E7-1247-AA6C-240C9C0D5DF4}">
      <dsp:nvSpPr>
        <dsp:cNvPr id="0" name=""/>
        <dsp:cNvSpPr/>
      </dsp:nvSpPr>
      <dsp:spPr>
        <a:xfrm>
          <a:off x="1875041" y="510037"/>
          <a:ext cx="6259630" cy="1184285"/>
        </a:xfrm>
        <a:prstGeom prst="rightArrow">
          <a:avLst>
            <a:gd name="adj1" fmla="val 50000"/>
            <a:gd name="adj2" fmla="val 50000"/>
          </a:avLst>
        </a:prstGeom>
        <a:solidFill>
          <a:srgbClr val="80000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254000" bIns="188005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dirty="0" smtClean="0"/>
            <a:t>REFEDS</a:t>
          </a:r>
          <a:endParaRPr lang="en-GB" sz="2200" kern="1200" dirty="0"/>
        </a:p>
      </dsp:txBody>
      <dsp:txXfrm>
        <a:off x="1875041" y="806108"/>
        <a:ext cx="5963559" cy="592143"/>
      </dsp:txXfrm>
    </dsp:sp>
    <dsp:sp modelId="{3548E02E-ABFE-4248-AE6C-5923D2082C89}">
      <dsp:nvSpPr>
        <dsp:cNvPr id="0" name=""/>
        <dsp:cNvSpPr/>
      </dsp:nvSpPr>
      <dsp:spPr>
        <a:xfrm>
          <a:off x="1875041" y="1273167"/>
          <a:ext cx="1875041" cy="266987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Pre-existing design work</a:t>
          </a:r>
          <a:endParaRPr lang="en-GB" sz="19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500" kern="1200" dirty="0" smtClean="0"/>
            <a:t>Federation Operators expertise</a:t>
          </a:r>
          <a:endParaRPr lang="en-GB" sz="1500" kern="1200" dirty="0"/>
        </a:p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900" kern="1200" dirty="0" smtClean="0"/>
        </a:p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Validate AARC finding</a:t>
          </a:r>
          <a:endParaRPr lang="en-GB" sz="1900" kern="1200" dirty="0"/>
        </a:p>
      </dsp:txBody>
      <dsp:txXfrm>
        <a:off x="1875041" y="1273167"/>
        <a:ext cx="1875041" cy="2669873"/>
      </dsp:txXfrm>
    </dsp:sp>
    <dsp:sp modelId="{5549BA4F-B52A-D449-A62C-D36777D84E3E}">
      <dsp:nvSpPr>
        <dsp:cNvPr id="0" name=""/>
        <dsp:cNvSpPr/>
      </dsp:nvSpPr>
      <dsp:spPr>
        <a:xfrm>
          <a:off x="3750083" y="904659"/>
          <a:ext cx="4384588" cy="1184285"/>
        </a:xfrm>
        <a:prstGeom prst="rightArrow">
          <a:avLst>
            <a:gd name="adj1" fmla="val 50000"/>
            <a:gd name="adj2" fmla="val 50000"/>
          </a:avLst>
        </a:prstGeom>
        <a:solidFill>
          <a:srgbClr val="16334E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254000" bIns="188005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dirty="0" smtClean="0"/>
            <a:t>GN4 </a:t>
          </a:r>
          <a:endParaRPr lang="en-GB" sz="2200" kern="1200" dirty="0"/>
        </a:p>
      </dsp:txBody>
      <dsp:txXfrm>
        <a:off x="3750083" y="1200730"/>
        <a:ext cx="4088517" cy="592143"/>
      </dsp:txXfrm>
    </dsp:sp>
    <dsp:sp modelId="{D8857119-5DCC-9548-9CCD-882BD9933BA1}">
      <dsp:nvSpPr>
        <dsp:cNvPr id="0" name=""/>
        <dsp:cNvSpPr/>
      </dsp:nvSpPr>
      <dsp:spPr>
        <a:xfrm>
          <a:off x="3750083" y="1744352"/>
          <a:ext cx="1875041" cy="23660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Develop business case (P1)</a:t>
          </a:r>
          <a:endParaRPr lang="en-GB" sz="19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500" kern="1200" dirty="0" smtClean="0"/>
            <a:t>Costing</a:t>
          </a:r>
          <a:endParaRPr lang="en-GB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500" kern="1200" dirty="0" smtClean="0"/>
            <a:t>Supply chain</a:t>
          </a:r>
          <a:endParaRPr lang="en-GB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1500" kern="1200" dirty="0"/>
        </a:p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Pilot the deployment  (P2)</a:t>
          </a:r>
          <a:endParaRPr lang="en-GB" sz="1900" kern="1200" dirty="0"/>
        </a:p>
      </dsp:txBody>
      <dsp:txXfrm>
        <a:off x="3750083" y="1744352"/>
        <a:ext cx="1875041" cy="2366018"/>
      </dsp:txXfrm>
    </dsp:sp>
    <dsp:sp modelId="{3C3D9FA8-9B08-F44A-9054-553DA6141CA9}">
      <dsp:nvSpPr>
        <dsp:cNvPr id="0" name=""/>
        <dsp:cNvSpPr/>
      </dsp:nvSpPr>
      <dsp:spPr>
        <a:xfrm>
          <a:off x="5625125" y="1299281"/>
          <a:ext cx="2509546" cy="1184285"/>
        </a:xfrm>
        <a:prstGeom prst="rightArrow">
          <a:avLst>
            <a:gd name="adj1" fmla="val 50000"/>
            <a:gd name="adj2" fmla="val 50000"/>
          </a:avLst>
        </a:prstGeom>
        <a:solidFill>
          <a:srgbClr val="1C4161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254000" bIns="188005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dirty="0" smtClean="0"/>
            <a:t>eduGAIN</a:t>
          </a:r>
          <a:endParaRPr lang="en-GB" sz="2200" kern="1200" dirty="0"/>
        </a:p>
      </dsp:txBody>
      <dsp:txXfrm>
        <a:off x="5625125" y="1595352"/>
        <a:ext cx="2213475" cy="592143"/>
      </dsp:txXfrm>
    </dsp:sp>
    <dsp:sp modelId="{A59A8442-0BE8-024B-BA11-C7AF9BFA47A6}">
      <dsp:nvSpPr>
        <dsp:cNvPr id="0" name=""/>
        <dsp:cNvSpPr/>
      </dsp:nvSpPr>
      <dsp:spPr>
        <a:xfrm>
          <a:off x="5625125" y="2214468"/>
          <a:ext cx="1892124" cy="21741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Incorporate (P2, P3)</a:t>
          </a:r>
          <a:endParaRPr lang="en-GB" sz="1900" kern="1200" dirty="0"/>
        </a:p>
      </dsp:txBody>
      <dsp:txXfrm>
        <a:off x="5625125" y="2214468"/>
        <a:ext cx="1892124" cy="21741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1D8A83-A817-41E3-A602-3B517E18334E}" type="datetimeFigureOut">
              <a:rPr lang="en-GB" smtClean="0"/>
              <a:t>06/03/2015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BC110B-1C27-4A5B-8007-E6BF4BB6C5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1726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76" t="321" r="17826" b="388"/>
          <a:stretch/>
        </p:blipFill>
        <p:spPr>
          <a:xfrm>
            <a:off x="-1" y="-1"/>
            <a:ext cx="9144001" cy="68536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8997" y="3806889"/>
            <a:ext cx="3613280" cy="1231642"/>
          </a:xfrm>
        </p:spPr>
        <p:txBody>
          <a:bodyPr anchor="t">
            <a:normAutofit/>
          </a:bodyPr>
          <a:lstStyle>
            <a:lvl1pPr algn="l">
              <a:defRPr sz="2000">
                <a:solidFill>
                  <a:srgbClr val="0043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 smtClean="0"/>
              <a:t>Presentation Title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8997" y="5113177"/>
            <a:ext cx="4012163" cy="1197816"/>
          </a:xfr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00436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Presenter Name</a:t>
            </a:r>
          </a:p>
          <a:p>
            <a:r>
              <a:rPr lang="en-US" dirty="0" smtClean="0"/>
              <a:t>Event Name</a:t>
            </a:r>
          </a:p>
          <a:p>
            <a:r>
              <a:rPr lang="en-US" dirty="0" smtClean="0"/>
              <a:t>Date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86600" y="6400675"/>
            <a:ext cx="2057400" cy="365125"/>
          </a:xfrm>
        </p:spPr>
        <p:txBody>
          <a:bodyPr/>
          <a:lstStyle/>
          <a:p>
            <a:fld id="{6F576E6A-F32A-4612-884C-86870357C6B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64363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/>
            </a:lvl1pPr>
            <a:lvl2pPr>
              <a:defRPr sz="1800">
                <a:solidFill>
                  <a:srgbClr val="004361"/>
                </a:solidFill>
              </a:defRPr>
            </a:lvl2pPr>
            <a:lvl3pPr>
              <a:defRPr sz="1600">
                <a:solidFill>
                  <a:srgbClr val="ED1556"/>
                </a:solidFill>
              </a:defRPr>
            </a:lvl3pPr>
            <a:lvl4pPr>
              <a:defRPr sz="1400" i="1"/>
            </a:lvl4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6F576E6A-F32A-4612-884C-86870357C6B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341734" y="74648"/>
            <a:ext cx="720906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2000" b="1" baseline="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1399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1825625"/>
            <a:ext cx="41719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341734" y="74648"/>
            <a:ext cx="720906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0877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1952" y="1681163"/>
            <a:ext cx="413623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1951" y="2489203"/>
            <a:ext cx="4164806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341734" y="74648"/>
            <a:ext cx="720906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9482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341734" y="74648"/>
            <a:ext cx="720906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5077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t>‹#›</a:t>
            </a:fld>
            <a:endParaRPr lang="en-GB"/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341734" y="74648"/>
            <a:ext cx="720906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2505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651518"/>
            <a:ext cx="4629150" cy="4209532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1642188"/>
            <a:ext cx="3236119" cy="42268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341734" y="74648"/>
            <a:ext cx="720906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4033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1716836"/>
            <a:ext cx="4629150" cy="414421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1716836"/>
            <a:ext cx="3236119" cy="415215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341734" y="74648"/>
            <a:ext cx="720906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9188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emf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GA_logo-cmyk-colour.eps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0339" y="463534"/>
            <a:ext cx="1230075" cy="565455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3570" y="-113130"/>
            <a:ext cx="720906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Slide Title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3376" y="1825625"/>
            <a:ext cx="818197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09381" y="6391828"/>
            <a:ext cx="3824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576E6A-F32A-4612-884C-86870357C6B4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426876" y="1190818"/>
            <a:ext cx="8362562" cy="0"/>
          </a:xfrm>
          <a:prstGeom prst="line">
            <a:avLst/>
          </a:prstGeom>
          <a:ln>
            <a:solidFill>
              <a:srgbClr val="ED15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26876" y="6413247"/>
            <a:ext cx="8362562" cy="0"/>
          </a:xfrm>
          <a:prstGeom prst="line">
            <a:avLst/>
          </a:prstGeom>
          <a:ln>
            <a:solidFill>
              <a:srgbClr val="ED15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007798" y="6434667"/>
            <a:ext cx="12700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0" i="1" dirty="0" smtClean="0">
                <a:solidFill>
                  <a:srgbClr val="004361"/>
                </a:solidFill>
              </a:rPr>
              <a:t>www.geant.org</a:t>
            </a:r>
            <a:endParaRPr lang="en-GB" sz="1000" b="0" i="1" dirty="0">
              <a:solidFill>
                <a:srgbClr val="004361"/>
              </a:solidFill>
            </a:endParaRPr>
          </a:p>
        </p:txBody>
      </p:sp>
      <p:pic>
        <p:nvPicPr>
          <p:cNvPr id="8" name="Picture 7" descr="GA_tagline_only-CMYK.eps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876" y="6516806"/>
            <a:ext cx="1473486" cy="103201"/>
          </a:xfrm>
          <a:prstGeom prst="rect">
            <a:avLst/>
          </a:prstGeom>
        </p:spPr>
      </p:pic>
      <p:cxnSp>
        <p:nvCxnSpPr>
          <p:cNvPr id="18" name="Straight Connector 17"/>
          <p:cNvCxnSpPr/>
          <p:nvPr/>
        </p:nvCxnSpPr>
        <p:spPr>
          <a:xfrm>
            <a:off x="1987417" y="6482681"/>
            <a:ext cx="0" cy="143302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233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 baseline="0">
          <a:solidFill>
            <a:srgbClr val="004361"/>
          </a:solidFill>
          <a:latin typeface="Calibri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rgbClr val="004360"/>
          </a:solidFill>
          <a:latin typeface="Calibri"/>
          <a:ea typeface="Verdana" panose="020B0604030504040204" pitchFamily="34" charset="0"/>
          <a:cs typeface="Verdana" panose="020B060403050404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4361"/>
          </a:solidFill>
          <a:latin typeface="Calibri"/>
          <a:ea typeface="Verdana" panose="020B0604030504040204" pitchFamily="34" charset="0"/>
          <a:cs typeface="Verdana" panose="020B060403050404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ED1556"/>
          </a:solidFill>
          <a:latin typeface="Calibri"/>
          <a:ea typeface="Verdana" panose="020B0604030504040204" pitchFamily="34" charset="0"/>
          <a:cs typeface="Verdana" panose="020B060403050404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004360"/>
          </a:solidFill>
          <a:latin typeface="Calibri"/>
          <a:ea typeface="Verdana" panose="020B0604030504040204" pitchFamily="34" charset="0"/>
          <a:cs typeface="Verdana" panose="020B060403050404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004360"/>
          </a:solidFill>
          <a:latin typeface="Calibri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latin typeface="Calibri"/>
                <a:cs typeface="Calibri"/>
              </a:rPr>
              <a:t>AARC Overview </a:t>
            </a:r>
            <a:endParaRPr lang="en-GB" dirty="0">
              <a:latin typeface="Calibri"/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8997" y="5113177"/>
            <a:ext cx="3680847" cy="1218711"/>
          </a:xfrm>
        </p:spPr>
        <p:txBody>
          <a:bodyPr>
            <a:noAutofit/>
          </a:bodyPr>
          <a:lstStyle/>
          <a:p>
            <a:r>
              <a:rPr lang="en-GB" sz="2000" dirty="0" err="1" smtClean="0">
                <a:latin typeface="Calibri"/>
                <a:cs typeface="Calibri"/>
              </a:rPr>
              <a:t>Licia</a:t>
            </a:r>
            <a:r>
              <a:rPr lang="en-GB" sz="2000" dirty="0" smtClean="0">
                <a:latin typeface="Calibri"/>
                <a:cs typeface="Calibri"/>
              </a:rPr>
              <a:t> Florio, David </a:t>
            </a:r>
            <a:r>
              <a:rPr lang="en-GB" sz="2000" dirty="0" err="1" smtClean="0">
                <a:latin typeface="Calibri"/>
                <a:cs typeface="Calibri"/>
              </a:rPr>
              <a:t>Groep</a:t>
            </a:r>
            <a:endParaRPr lang="en-GB" sz="2000" dirty="0" smtClean="0">
              <a:latin typeface="Calibri"/>
              <a:cs typeface="Calibri"/>
            </a:endParaRPr>
          </a:p>
          <a:p>
            <a:endParaRPr lang="en-GB" sz="2000" dirty="0" smtClean="0">
              <a:latin typeface="Calibri"/>
              <a:cs typeface="Calibri"/>
            </a:endParaRPr>
          </a:p>
          <a:p>
            <a:r>
              <a:rPr lang="en-GB" sz="2000" dirty="0" smtClean="0">
                <a:latin typeface="Calibri"/>
                <a:cs typeface="Calibri"/>
              </a:rPr>
              <a:t>21 Jan 2015</a:t>
            </a:r>
            <a:endParaRPr lang="en-GB" sz="2000" dirty="0">
              <a:latin typeface="Calibri"/>
              <a:cs typeface="Calibri"/>
            </a:endParaRPr>
          </a:p>
          <a:p>
            <a:endParaRPr lang="en-GB" sz="2000" dirty="0" smtClean="0">
              <a:latin typeface="Calibri"/>
              <a:cs typeface="Calibri"/>
            </a:endParaRPr>
          </a:p>
          <a:p>
            <a:endParaRPr lang="en-GB" sz="2000" dirty="0">
              <a:latin typeface="Calibri"/>
              <a:cs typeface="Calibri"/>
            </a:endParaRPr>
          </a:p>
        </p:txBody>
      </p:sp>
      <p:pic>
        <p:nvPicPr>
          <p:cNvPr id="1026" name="Picture 2" descr="H:\Home\davidg\Template\Logos\NIKHEF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4216" y="6381122"/>
            <a:ext cx="783231" cy="345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744499" y="6360334"/>
            <a:ext cx="3315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1C4161"/>
                </a:solidFill>
              </a:rPr>
              <a:t>presented by David </a:t>
            </a:r>
            <a:r>
              <a:rPr lang="en-US" i="1" dirty="0" err="1" smtClean="0">
                <a:solidFill>
                  <a:srgbClr val="1C4161"/>
                </a:solidFill>
              </a:rPr>
              <a:t>Groep</a:t>
            </a:r>
            <a:r>
              <a:rPr lang="en-US" i="1" dirty="0" smtClean="0">
                <a:solidFill>
                  <a:srgbClr val="1C4161"/>
                </a:solidFill>
              </a:rPr>
              <a:t>, Nikhef</a:t>
            </a:r>
            <a:endParaRPr lang="en-US" i="1" dirty="0">
              <a:solidFill>
                <a:srgbClr val="1C416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5357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 AARC-and-the-communities .pd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6424" r="-16424"/>
          <a:stretch>
            <a:fillRect/>
          </a:stretch>
        </p:blipFill>
        <p:spPr>
          <a:xfrm>
            <a:off x="-643276" y="1040002"/>
            <a:ext cx="10539819" cy="5606421"/>
          </a:xfr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Liaisons with other groups </a:t>
            </a:r>
          </a:p>
        </p:txBody>
      </p:sp>
    </p:spTree>
    <p:extLst>
      <p:ext uri="{BB962C8B-B14F-4D97-AF65-F5344CB8AC3E}">
        <p14:creationId xmlns:p14="http://schemas.microsoft.com/office/powerpoint/2010/main" val="3736597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Approach </a:t>
            </a:r>
            <a:endParaRPr lang="en-GB" sz="2800" dirty="0"/>
          </a:p>
        </p:txBody>
      </p:sp>
      <p:grpSp>
        <p:nvGrpSpPr>
          <p:cNvPr id="5" name="Group 4"/>
          <p:cNvGrpSpPr/>
          <p:nvPr/>
        </p:nvGrpSpPr>
        <p:grpSpPr>
          <a:xfrm>
            <a:off x="449451" y="2012449"/>
            <a:ext cx="8820472" cy="3629009"/>
            <a:chOff x="323528" y="2061936"/>
            <a:chExt cx="8640960" cy="3629009"/>
          </a:xfrm>
        </p:grpSpPr>
        <p:sp>
          <p:nvSpPr>
            <p:cNvPr id="6" name="Notched Right Arrow 5"/>
            <p:cNvSpPr/>
            <p:nvPr/>
          </p:nvSpPr>
          <p:spPr>
            <a:xfrm>
              <a:off x="323528" y="2860136"/>
              <a:ext cx="8640960" cy="1929814"/>
            </a:xfrm>
            <a:prstGeom prst="notchedRightArrow">
              <a:avLst/>
            </a:prstGeom>
            <a:solidFill>
              <a:srgbClr val="623384"/>
            </a:solidFill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2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Freeform 6"/>
            <p:cNvSpPr/>
            <p:nvPr/>
          </p:nvSpPr>
          <p:spPr>
            <a:xfrm>
              <a:off x="399333" y="2061936"/>
              <a:ext cx="3020539" cy="1064630"/>
            </a:xfrm>
            <a:custGeom>
              <a:avLst/>
              <a:gdLst>
                <a:gd name="connsiteX0" fmla="*/ 0 w 2506215"/>
                <a:gd name="connsiteY0" fmla="*/ 0 h 1929814"/>
                <a:gd name="connsiteX1" fmla="*/ 2506215 w 2506215"/>
                <a:gd name="connsiteY1" fmla="*/ 0 h 1929814"/>
                <a:gd name="connsiteX2" fmla="*/ 2506215 w 2506215"/>
                <a:gd name="connsiteY2" fmla="*/ 1929814 h 1929814"/>
                <a:gd name="connsiteX3" fmla="*/ 0 w 2506215"/>
                <a:gd name="connsiteY3" fmla="*/ 1929814 h 1929814"/>
                <a:gd name="connsiteX4" fmla="*/ 0 w 2506215"/>
                <a:gd name="connsiteY4" fmla="*/ 0 h 19298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06215" h="1929814">
                  <a:moveTo>
                    <a:pt x="0" y="0"/>
                  </a:moveTo>
                  <a:lnTo>
                    <a:pt x="2506215" y="0"/>
                  </a:lnTo>
                  <a:lnTo>
                    <a:pt x="2506215" y="1929814"/>
                  </a:lnTo>
                  <a:lnTo>
                    <a:pt x="0" y="19298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9D18E"/>
            </a:solidFill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9136" tIns="199136" rIns="199136" bIns="199136" numCol="1" spcCol="1270" anchor="b" anchorCtr="1">
              <a:noAutofit/>
            </a:bodyPr>
            <a:lstStyle/>
            <a:p>
              <a:pPr lvl="1"/>
              <a:r>
                <a:rPr lang="en-GB" dirty="0" smtClean="0"/>
                <a:t>Use </a:t>
              </a:r>
              <a:r>
                <a:rPr lang="en-GB" dirty="0"/>
                <a:t>existing e-infrastructures in the delivery chain</a:t>
              </a:r>
            </a:p>
          </p:txBody>
        </p:sp>
        <p:sp>
          <p:nvSpPr>
            <p:cNvPr id="8" name="Oval 7"/>
            <p:cNvSpPr/>
            <p:nvPr/>
          </p:nvSpPr>
          <p:spPr>
            <a:xfrm>
              <a:off x="1339206" y="3583817"/>
              <a:ext cx="482453" cy="482453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Freeform 8"/>
            <p:cNvSpPr/>
            <p:nvPr/>
          </p:nvSpPr>
          <p:spPr>
            <a:xfrm>
              <a:off x="2771800" y="4581127"/>
              <a:ext cx="2952328" cy="1109818"/>
            </a:xfrm>
            <a:custGeom>
              <a:avLst/>
              <a:gdLst>
                <a:gd name="connsiteX0" fmla="*/ 0 w 2506215"/>
                <a:gd name="connsiteY0" fmla="*/ 0 h 1929814"/>
                <a:gd name="connsiteX1" fmla="*/ 2506215 w 2506215"/>
                <a:gd name="connsiteY1" fmla="*/ 0 h 1929814"/>
                <a:gd name="connsiteX2" fmla="*/ 2506215 w 2506215"/>
                <a:gd name="connsiteY2" fmla="*/ 1929814 h 1929814"/>
                <a:gd name="connsiteX3" fmla="*/ 0 w 2506215"/>
                <a:gd name="connsiteY3" fmla="*/ 1929814 h 1929814"/>
                <a:gd name="connsiteX4" fmla="*/ 0 w 2506215"/>
                <a:gd name="connsiteY4" fmla="*/ 0 h 19298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06215" h="1929814">
                  <a:moveTo>
                    <a:pt x="0" y="0"/>
                  </a:moveTo>
                  <a:lnTo>
                    <a:pt x="2506215" y="0"/>
                  </a:lnTo>
                  <a:lnTo>
                    <a:pt x="2506215" y="1929814"/>
                  </a:lnTo>
                  <a:lnTo>
                    <a:pt x="0" y="19298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9D18E"/>
            </a:solidFill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9136" tIns="199136" rIns="199136" bIns="199136" numCol="1" spcCol="1270" anchor="t" anchorCtr="1">
              <a:noAutofit/>
            </a:bodyPr>
            <a:lstStyle/>
            <a:p>
              <a:pPr lvl="0" algn="l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kern="1200" dirty="0" smtClean="0">
                  <a:solidFill>
                    <a:srgbClr val="000000"/>
                  </a:solidFill>
                </a:rPr>
                <a:t>Liaison with existing e-</a:t>
              </a:r>
              <a:r>
                <a:rPr lang="en-GB" kern="1200" dirty="0" err="1" smtClean="0">
                  <a:solidFill>
                    <a:srgbClr val="000000"/>
                  </a:solidFill>
                </a:rPr>
                <a:t>Infras</a:t>
              </a:r>
              <a:r>
                <a:rPr lang="en-GB" dirty="0" smtClean="0">
                  <a:solidFill>
                    <a:srgbClr val="000000"/>
                  </a:solidFill>
                </a:rPr>
                <a:t>, communities and initiatives</a:t>
              </a:r>
              <a:endParaRPr lang="en-GB" sz="20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3970733" y="3583817"/>
              <a:ext cx="482453" cy="482453"/>
            </a:xfrm>
            <a:prstGeom prst="ellipse">
              <a:avLst/>
            </a:prstGeom>
            <a:solidFill>
              <a:srgbClr val="A9D18E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4536891" y="2111422"/>
              <a:ext cx="3347478" cy="1029545"/>
            </a:xfrm>
            <a:custGeom>
              <a:avLst/>
              <a:gdLst>
                <a:gd name="connsiteX0" fmla="*/ 0 w 2506215"/>
                <a:gd name="connsiteY0" fmla="*/ 0 h 1929814"/>
                <a:gd name="connsiteX1" fmla="*/ 2506215 w 2506215"/>
                <a:gd name="connsiteY1" fmla="*/ 0 h 1929814"/>
                <a:gd name="connsiteX2" fmla="*/ 2506215 w 2506215"/>
                <a:gd name="connsiteY2" fmla="*/ 1929814 h 1929814"/>
                <a:gd name="connsiteX3" fmla="*/ 0 w 2506215"/>
                <a:gd name="connsiteY3" fmla="*/ 1929814 h 1929814"/>
                <a:gd name="connsiteX4" fmla="*/ 0 w 2506215"/>
                <a:gd name="connsiteY4" fmla="*/ 0 h 19298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06215" h="1929814">
                  <a:moveTo>
                    <a:pt x="0" y="0"/>
                  </a:moveTo>
                  <a:lnTo>
                    <a:pt x="2506215" y="0"/>
                  </a:lnTo>
                  <a:lnTo>
                    <a:pt x="2506215" y="1929814"/>
                  </a:lnTo>
                  <a:lnTo>
                    <a:pt x="0" y="19298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9D18E"/>
            </a:solidFill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9136" tIns="199136" rIns="199136" bIns="199136" numCol="1" spcCol="1270" anchor="b" anchorCtr="1">
              <a:noAutofit/>
            </a:bodyPr>
            <a:lstStyle/>
            <a:p>
              <a:pPr lvl="1"/>
              <a:r>
                <a:rPr lang="en-GB" dirty="0" smtClean="0"/>
                <a:t>Deliver </a:t>
              </a:r>
              <a:r>
                <a:rPr lang="en-GB" dirty="0"/>
                <a:t>a cross-discipline framework built on federated access</a:t>
              </a:r>
            </a:p>
          </p:txBody>
        </p:sp>
        <p:sp>
          <p:nvSpPr>
            <p:cNvPr id="12" name="Oval 11"/>
            <p:cNvSpPr/>
            <p:nvPr/>
          </p:nvSpPr>
          <p:spPr>
            <a:xfrm>
              <a:off x="6602259" y="3583817"/>
              <a:ext cx="482453" cy="482453"/>
            </a:xfrm>
            <a:prstGeom prst="ellipse">
              <a:avLst/>
            </a:prstGeom>
            <a:solidFill>
              <a:srgbClr val="A9D18E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</p:spTree>
    <p:extLst>
      <p:ext uri="{BB962C8B-B14F-4D97-AF65-F5344CB8AC3E}">
        <p14:creationId xmlns:p14="http://schemas.microsoft.com/office/powerpoint/2010/main" val="618416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err="1" smtClean="0"/>
              <a:t>LoA</a:t>
            </a:r>
            <a:endParaRPr lang="en-GB" sz="2800" dirty="0" smtClean="0"/>
          </a:p>
          <a:p>
            <a:r>
              <a:rPr lang="en-GB" sz="2800" dirty="0" smtClean="0"/>
              <a:t>Incident handling in federations </a:t>
            </a:r>
          </a:p>
          <a:p>
            <a:r>
              <a:rPr lang="en-GB" sz="2800" dirty="0" smtClean="0"/>
              <a:t>Policies between </a:t>
            </a:r>
            <a:r>
              <a:rPr lang="en-GB" sz="2800" dirty="0"/>
              <a:t>identity providers, attribute providers and service providers to facilitate </a:t>
            </a:r>
            <a:r>
              <a:rPr lang="en-GB" sz="2800" dirty="0" smtClean="0"/>
              <a:t>service delivery  </a:t>
            </a:r>
          </a:p>
          <a:p>
            <a:endParaRPr lang="en-GB" sz="2800" dirty="0"/>
          </a:p>
          <a:p>
            <a:pPr marL="0" indent="0">
              <a:buNone/>
            </a:pPr>
            <a:r>
              <a:rPr lang="en-GB" sz="2800" i="1" dirty="0" smtClean="0"/>
              <a:t>many of the communities here could be interested </a:t>
            </a:r>
            <a:br>
              <a:rPr lang="en-GB" sz="2800" i="1" dirty="0" smtClean="0"/>
            </a:br>
            <a:r>
              <a:rPr lang="en-GB" sz="2800" i="1" dirty="0" smtClean="0"/>
              <a:t>in either the pilots, the sustainability model, … or </a:t>
            </a:r>
            <a:br>
              <a:rPr lang="en-GB" sz="2800" i="1" dirty="0" smtClean="0"/>
            </a:br>
            <a:r>
              <a:rPr lang="en-GB" sz="2800" i="1" dirty="0" smtClean="0"/>
              <a:t>all of AARC, of course!</a:t>
            </a:r>
            <a:endParaRPr lang="en-GB" sz="2800" i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Main Topics of Synergy 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781117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AARC/REFEDS/GN4 – Working together </a:t>
            </a:r>
            <a:endParaRPr lang="en-GB" dirty="0"/>
          </a:p>
        </p:txBody>
      </p:sp>
      <p:graphicFrame>
        <p:nvGraphicFramePr>
          <p:cNvPr id="9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549625"/>
              </p:ext>
            </p:extLst>
          </p:nvPr>
        </p:nvGraphicFramePr>
        <p:xfrm>
          <a:off x="469776" y="1052736"/>
          <a:ext cx="8134672" cy="45040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19603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63141" y="1587517"/>
            <a:ext cx="8181975" cy="4682654"/>
          </a:xfrm>
        </p:spPr>
        <p:txBody>
          <a:bodyPr>
            <a:normAutofit/>
          </a:bodyPr>
          <a:lstStyle/>
          <a:p>
            <a:r>
              <a:rPr lang="en-GB" dirty="0" smtClean="0"/>
              <a:t>Grant agreement preparation started:</a:t>
            </a:r>
          </a:p>
          <a:p>
            <a:endParaRPr lang="en-GB" dirty="0" smtClean="0"/>
          </a:p>
          <a:p>
            <a:pPr lvl="1"/>
            <a:r>
              <a:rPr lang="en-GB" dirty="0" smtClean="0"/>
              <a:t>04</a:t>
            </a:r>
            <a:r>
              <a:rPr lang="en-GB" dirty="0"/>
              <a:t>/02/</a:t>
            </a:r>
            <a:r>
              <a:rPr lang="en-GB" dirty="0" smtClean="0"/>
              <a:t>2015: first version of the grant agreement data</a:t>
            </a:r>
          </a:p>
          <a:p>
            <a:pPr lvl="1"/>
            <a:endParaRPr lang="en-GB" dirty="0"/>
          </a:p>
          <a:p>
            <a:pPr lvl="1"/>
            <a:r>
              <a:rPr lang="en-GB" dirty="0" smtClean="0"/>
              <a:t>25</a:t>
            </a:r>
            <a:r>
              <a:rPr lang="en-GB" dirty="0"/>
              <a:t>/02/</a:t>
            </a:r>
            <a:r>
              <a:rPr lang="en-GB" dirty="0" smtClean="0"/>
              <a:t>2015:   </a:t>
            </a:r>
            <a:r>
              <a:rPr lang="en-GB" dirty="0"/>
              <a:t>signature of the participants certified declarations </a:t>
            </a:r>
          </a:p>
          <a:p>
            <a:pPr lvl="1"/>
            <a:endParaRPr lang="en-GB" dirty="0" smtClean="0"/>
          </a:p>
          <a:p>
            <a:pPr lvl="1"/>
            <a:r>
              <a:rPr lang="en-GB" dirty="0"/>
              <a:t>14/04/</a:t>
            </a:r>
            <a:r>
              <a:rPr lang="en-GB" dirty="0" smtClean="0"/>
              <a:t>2015: Deadline </a:t>
            </a:r>
            <a:r>
              <a:rPr lang="en-GB" dirty="0"/>
              <a:t>foreseen for the signature of the grant </a:t>
            </a:r>
            <a:r>
              <a:rPr lang="en-GB" dirty="0" smtClean="0"/>
              <a:t>agreement</a:t>
            </a:r>
          </a:p>
          <a:p>
            <a:endParaRPr lang="en-GB" dirty="0"/>
          </a:p>
          <a:p>
            <a:r>
              <a:rPr lang="en-GB" dirty="0" smtClean="0"/>
              <a:t>Expected to start on 1</a:t>
            </a:r>
            <a:r>
              <a:rPr lang="en-GB" baseline="30000" dirty="0" smtClean="0"/>
              <a:t>st</a:t>
            </a:r>
            <a:r>
              <a:rPr lang="en-GB" dirty="0" smtClean="0"/>
              <a:t> May 2015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Where are we now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5561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9840" y="3073935"/>
            <a:ext cx="8518790" cy="2937652"/>
          </a:xfrm>
        </p:spPr>
        <p:txBody>
          <a:bodyPr>
            <a:noAutofit/>
          </a:bodyPr>
          <a:lstStyle/>
          <a:p>
            <a:r>
              <a:rPr lang="en-US" dirty="0"/>
              <a:t>support the collaboration model across institutional and </a:t>
            </a:r>
            <a:r>
              <a:rPr lang="en-US" dirty="0" smtClean="0"/>
              <a:t>sector </a:t>
            </a:r>
            <a:r>
              <a:rPr lang="en-US" dirty="0"/>
              <a:t>borders </a:t>
            </a:r>
            <a:endParaRPr lang="en-US" dirty="0" smtClean="0"/>
          </a:p>
          <a:p>
            <a:r>
              <a:rPr lang="en-US" dirty="0"/>
              <a:t>advance mechanisms that will improve the experience for users </a:t>
            </a:r>
            <a:endParaRPr lang="en-US" dirty="0" smtClean="0"/>
          </a:p>
          <a:p>
            <a:r>
              <a:rPr lang="en-US" dirty="0"/>
              <a:t>guarantee their privacy and </a:t>
            </a:r>
            <a:r>
              <a:rPr lang="en-US" dirty="0" smtClean="0"/>
              <a:t>security</a:t>
            </a:r>
          </a:p>
          <a:p>
            <a:endParaRPr lang="en-US" dirty="0"/>
          </a:p>
          <a:p>
            <a:r>
              <a:rPr lang="en-US" dirty="0" smtClean="0"/>
              <a:t>build on the very many existing and evolving components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i="1" dirty="0" smtClean="0"/>
              <a:t>ESFRI clusters, eduGAIN, national AAI federations, NGIs, IGTF, SCI, </a:t>
            </a:r>
            <a:r>
              <a:rPr lang="en-US" i="1" dirty="0" err="1" smtClean="0"/>
              <a:t>SirTFi</a:t>
            </a:r>
            <a:r>
              <a:rPr lang="en-US" i="1" dirty="0" smtClean="0"/>
              <a:t>, …</a:t>
            </a:r>
          </a:p>
          <a:p>
            <a:r>
              <a:rPr lang="en-US" dirty="0"/>
              <a:t>design, test and pilot </a:t>
            </a:r>
            <a:r>
              <a:rPr lang="en-US" dirty="0" smtClean="0"/>
              <a:t>any missing components</a:t>
            </a:r>
          </a:p>
          <a:p>
            <a:r>
              <a:rPr lang="en-US" b="1" dirty="0"/>
              <a:t>i</a:t>
            </a:r>
            <a:r>
              <a:rPr lang="en-US" b="1" dirty="0" smtClean="0"/>
              <a:t>ntegrate </a:t>
            </a:r>
            <a:r>
              <a:rPr lang="en-US" b="1" dirty="0"/>
              <a:t>them </a:t>
            </a:r>
            <a:r>
              <a:rPr lang="en-US" dirty="0"/>
              <a:t>with existing working flows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AARC?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1250290" y="1418738"/>
            <a:ext cx="6738191" cy="1200329"/>
          </a:xfrm>
          <a:prstGeom prst="rect">
            <a:avLst/>
          </a:prstGeom>
          <a:noFill/>
          <a:ln>
            <a:solidFill>
              <a:srgbClr val="1C416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GB" sz="3600" b="1" dirty="0">
                <a:solidFill>
                  <a:srgbClr val="00436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Authentication and Authorisation </a:t>
            </a:r>
            <a:r>
              <a:rPr lang="en-GB" sz="3600" b="1" dirty="0" smtClean="0">
                <a:solidFill>
                  <a:srgbClr val="00436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GB" sz="3600" b="1" dirty="0" smtClean="0">
                <a:solidFill>
                  <a:srgbClr val="004361"/>
                </a:solidFill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GB" sz="3600" b="1" dirty="0" smtClean="0">
                <a:solidFill>
                  <a:srgbClr val="00436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for </a:t>
            </a:r>
            <a:r>
              <a:rPr lang="en-GB" sz="3600" b="1" dirty="0">
                <a:solidFill>
                  <a:srgbClr val="00436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Research and Collaboration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426876" y="2825122"/>
            <a:ext cx="8362562" cy="0"/>
          </a:xfrm>
          <a:prstGeom prst="line">
            <a:avLst/>
          </a:prstGeom>
          <a:ln>
            <a:solidFill>
              <a:srgbClr val="ED15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9750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AARC – Authentication and Authorisation for Research and Collaboration  </a:t>
            </a:r>
            <a:endParaRPr lang="en-GB" sz="2800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510227" y="1536275"/>
            <a:ext cx="8181975" cy="4351338"/>
          </a:xfrm>
        </p:spPr>
        <p:txBody>
          <a:bodyPr>
            <a:normAutofit/>
          </a:bodyPr>
          <a:lstStyle/>
          <a:p>
            <a:r>
              <a:rPr lang="en-GB" dirty="0"/>
              <a:t>Two-year </a:t>
            </a:r>
            <a:r>
              <a:rPr lang="en-GB" dirty="0" smtClean="0"/>
              <a:t>project </a:t>
            </a:r>
          </a:p>
          <a:p>
            <a:endParaRPr lang="en-GB" dirty="0"/>
          </a:p>
          <a:p>
            <a:r>
              <a:rPr lang="en-GB" dirty="0" smtClean="0"/>
              <a:t>19 </a:t>
            </a:r>
            <a:r>
              <a:rPr lang="en-GB" dirty="0"/>
              <a:t>funded  plus 2 unfunded </a:t>
            </a:r>
            <a:endParaRPr lang="en-GB" dirty="0" smtClean="0"/>
          </a:p>
          <a:p>
            <a:pPr lvl="1"/>
            <a:r>
              <a:rPr lang="en-GB" dirty="0" smtClean="0"/>
              <a:t>Coordinated by the Amsterdam Office </a:t>
            </a:r>
          </a:p>
          <a:p>
            <a:pPr lvl="1"/>
            <a:r>
              <a:rPr lang="en-GB" dirty="0" smtClean="0"/>
              <a:t>NRENs, e-Infrastructure providers and Libraries as equal partners</a:t>
            </a:r>
            <a:endParaRPr lang="en-GB" dirty="0"/>
          </a:p>
          <a:p>
            <a:endParaRPr lang="en-GB" dirty="0"/>
          </a:p>
          <a:p>
            <a:r>
              <a:rPr lang="en-GB" dirty="0"/>
              <a:t>About 3M euro budget 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Expecting starting date 1 May, 2015 </a:t>
            </a:r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4193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69067" y="1504125"/>
            <a:ext cx="4055743" cy="2691452"/>
          </a:xfrm>
          <a:solidFill>
            <a:srgbClr val="00368E"/>
          </a:solidFill>
        </p:spPr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OUTREACH and TRAINING</a:t>
            </a:r>
          </a:p>
          <a:p>
            <a:endParaRPr lang="en-GB" dirty="0" smtClean="0">
              <a:solidFill>
                <a:schemeClr val="bg1"/>
              </a:solidFill>
            </a:endParaRP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To lower </a:t>
            </a:r>
            <a:r>
              <a:rPr lang="en-GB" dirty="0">
                <a:solidFill>
                  <a:schemeClr val="bg1"/>
                </a:solidFill>
              </a:rPr>
              <a:t>entry barriers for organisations to join national </a:t>
            </a:r>
            <a:r>
              <a:rPr lang="en-GB" dirty="0" smtClean="0">
                <a:solidFill>
                  <a:schemeClr val="bg1"/>
                </a:solidFill>
              </a:rPr>
              <a:t>federations</a:t>
            </a:r>
          </a:p>
          <a:p>
            <a:pPr lvl="1"/>
            <a:endParaRPr lang="en-GB" dirty="0" smtClean="0">
              <a:solidFill>
                <a:schemeClr val="bg1"/>
              </a:solidFill>
            </a:endParaRP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To improve penetration of federated access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AARC - Goals</a:t>
            </a:r>
            <a:endParaRPr lang="en-GB" sz="2800" dirty="0"/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4778432" y="1511849"/>
            <a:ext cx="4055743" cy="4612729"/>
          </a:xfrm>
          <a:prstGeom prst="rect">
            <a:avLst/>
          </a:prstGeom>
          <a:solidFill>
            <a:srgbClr val="A60C3C"/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004360"/>
                </a:solidFill>
                <a:latin typeface="Calibri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4361"/>
                </a:solidFill>
                <a:latin typeface="Calibri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rgbClr val="ED1556"/>
                </a:solidFill>
                <a:latin typeface="Calibri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i="1" kern="1200">
                <a:solidFill>
                  <a:srgbClr val="004360"/>
                </a:solidFill>
                <a:latin typeface="Calibri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rgbClr val="004360"/>
                </a:solidFill>
                <a:latin typeface="Calibri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solidFill>
                  <a:schemeClr val="bg1"/>
                </a:solidFill>
              </a:rPr>
              <a:t>TECHNICAL and POLICY Work</a:t>
            </a:r>
          </a:p>
          <a:p>
            <a:endParaRPr lang="en-GB" dirty="0" smtClean="0">
              <a:solidFill>
                <a:schemeClr val="bg1"/>
              </a:solidFill>
            </a:endParaRP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To develop an integrated AAI built on production services (i.e. </a:t>
            </a:r>
            <a:r>
              <a:rPr lang="en-GB" dirty="0" err="1" smtClean="0">
                <a:solidFill>
                  <a:schemeClr val="bg1"/>
                </a:solidFill>
              </a:rPr>
              <a:t>eduGAIN</a:t>
            </a:r>
            <a:r>
              <a:rPr lang="en-GB" dirty="0" smtClean="0">
                <a:solidFill>
                  <a:schemeClr val="bg1"/>
                </a:solidFill>
              </a:rPr>
              <a:t>)</a:t>
            </a:r>
          </a:p>
          <a:p>
            <a:pPr lvl="1"/>
            <a:endParaRPr lang="en-GB" dirty="0" smtClean="0">
              <a:solidFill>
                <a:schemeClr val="bg1"/>
              </a:solidFill>
            </a:endParaRP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To define </a:t>
            </a:r>
            <a:r>
              <a:rPr lang="en-GB" dirty="0">
                <a:solidFill>
                  <a:schemeClr val="bg1"/>
                </a:solidFill>
              </a:rPr>
              <a:t>an incident response framework to work in a federated context</a:t>
            </a:r>
          </a:p>
          <a:p>
            <a:pPr lvl="1"/>
            <a:endParaRPr lang="en-GB" dirty="0" smtClean="0">
              <a:solidFill>
                <a:schemeClr val="bg1"/>
              </a:solidFill>
            </a:endParaRP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To agree on a </a:t>
            </a:r>
            <a:r>
              <a:rPr lang="en-GB" dirty="0" err="1" smtClean="0">
                <a:solidFill>
                  <a:schemeClr val="bg1"/>
                </a:solidFill>
              </a:rPr>
              <a:t>LoA</a:t>
            </a:r>
            <a:r>
              <a:rPr lang="en-GB" dirty="0" smtClean="0">
                <a:solidFill>
                  <a:schemeClr val="bg1"/>
                </a:solidFill>
              </a:rPr>
              <a:t> baseline for the R&amp;E community</a:t>
            </a:r>
          </a:p>
          <a:p>
            <a:pPr lvl="1"/>
            <a:endParaRPr lang="en-GB" dirty="0">
              <a:solidFill>
                <a:schemeClr val="bg1"/>
              </a:solidFill>
            </a:endParaRP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To pilot new components and best practices guidelines in existing production services</a:t>
            </a:r>
            <a:endParaRPr lang="en-GB" dirty="0">
              <a:solidFill>
                <a:schemeClr val="bg1"/>
              </a:solidFill>
            </a:endParaRPr>
          </a:p>
          <a:p>
            <a:pPr lvl="1"/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6333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AARC Strengths and Challenges </a:t>
            </a:r>
            <a:endParaRPr lang="en-GB" sz="2800" dirty="0"/>
          </a:p>
        </p:txBody>
      </p:sp>
      <p:sp>
        <p:nvSpPr>
          <p:cNvPr id="9" name="Freeform 8"/>
          <p:cNvSpPr/>
          <p:nvPr/>
        </p:nvSpPr>
        <p:spPr>
          <a:xfrm>
            <a:off x="918390" y="1623070"/>
            <a:ext cx="7272808" cy="4392488"/>
          </a:xfrm>
          <a:custGeom>
            <a:avLst/>
            <a:gdLst>
              <a:gd name="connsiteX0" fmla="*/ 0 w 3795662"/>
              <a:gd name="connsiteY0" fmla="*/ 0 h 2277397"/>
              <a:gd name="connsiteX1" fmla="*/ 3795662 w 3795662"/>
              <a:gd name="connsiteY1" fmla="*/ 0 h 2277397"/>
              <a:gd name="connsiteX2" fmla="*/ 3795662 w 3795662"/>
              <a:gd name="connsiteY2" fmla="*/ 2277397 h 2277397"/>
              <a:gd name="connsiteX3" fmla="*/ 0 w 3795662"/>
              <a:gd name="connsiteY3" fmla="*/ 2277397 h 2277397"/>
              <a:gd name="connsiteX4" fmla="*/ 0 w 3795662"/>
              <a:gd name="connsiteY4" fmla="*/ 0 h 22773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95662" h="2277397">
                <a:moveTo>
                  <a:pt x="0" y="0"/>
                </a:moveTo>
                <a:lnTo>
                  <a:pt x="3795662" y="0"/>
                </a:lnTo>
                <a:lnTo>
                  <a:pt x="3795662" y="2277397"/>
                </a:lnTo>
                <a:lnTo>
                  <a:pt x="0" y="2277397"/>
                </a:lnTo>
                <a:lnTo>
                  <a:pt x="0" y="0"/>
                </a:lnTo>
                <a:close/>
              </a:path>
            </a:pathLst>
          </a:custGeom>
          <a:solidFill>
            <a:srgbClr val="623384"/>
          </a:solidFill>
          <a:ln>
            <a:solidFill>
              <a:schemeClr val="tx1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spcFirstLastPara="0" vert="horz" wrap="square" lIns="68580" tIns="68580" rIns="68580" bIns="68580" numCol="1" spcCol="1270" anchor="t" anchorCtr="0">
            <a:noAutofit/>
          </a:bodyPr>
          <a:lstStyle/>
          <a:p>
            <a:pPr marL="195263" indent="-195263">
              <a:spcBef>
                <a:spcPct val="20000"/>
              </a:spcBef>
              <a:buFont typeface="Helvetica CE" charset="0"/>
              <a:buChar char="›"/>
            </a:pPr>
            <a:r>
              <a:rPr lang="en-GB" sz="2400" b="1" kern="0" dirty="0" smtClean="0">
                <a:solidFill>
                  <a:schemeClr val="bg1"/>
                </a:solidFill>
                <a:latin typeface="Gill Sans Light"/>
                <a:ea typeface="ＭＳ Ｐゴシック"/>
              </a:rPr>
              <a:t>AARC </a:t>
            </a:r>
            <a:r>
              <a:rPr lang="en-GB" sz="2400" b="1" kern="0" dirty="0">
                <a:solidFill>
                  <a:schemeClr val="bg1"/>
                </a:solidFill>
                <a:latin typeface="Gill Sans Light"/>
                <a:ea typeface="ＭＳ Ｐゴシック"/>
              </a:rPr>
              <a:t>Strength</a:t>
            </a:r>
            <a:r>
              <a:rPr lang="en-GB" sz="1800" b="1" kern="0" dirty="0">
                <a:solidFill>
                  <a:schemeClr val="bg1"/>
                </a:solidFill>
                <a:latin typeface="Gill Sans Light"/>
                <a:ea typeface="ＭＳ Ｐゴシック"/>
              </a:rPr>
              <a:t>:</a:t>
            </a:r>
          </a:p>
          <a:p>
            <a:pPr marL="652463" lvl="1" indent="-195263">
              <a:spcBef>
                <a:spcPct val="20000"/>
              </a:spcBef>
              <a:buFont typeface="Helvetica CE" charset="0"/>
              <a:buChar char="›"/>
            </a:pPr>
            <a:r>
              <a:rPr lang="en-GB" sz="1800" kern="0" dirty="0">
                <a:solidFill>
                  <a:schemeClr val="bg1"/>
                </a:solidFill>
                <a:latin typeface="Gill Sans Light"/>
                <a:ea typeface="ＭＳ Ｐゴシック"/>
              </a:rPr>
              <a:t>Consortium with NRENs, Libraries, e-Researchers and campuses </a:t>
            </a:r>
          </a:p>
          <a:p>
            <a:pPr marL="652463" lvl="1" indent="-195263">
              <a:spcBef>
                <a:spcPct val="20000"/>
              </a:spcBef>
              <a:buFont typeface="Helvetica CE" charset="0"/>
              <a:buChar char="›"/>
            </a:pPr>
            <a:r>
              <a:rPr lang="en-GB" sz="1800" kern="0" dirty="0">
                <a:solidFill>
                  <a:schemeClr val="bg1"/>
                </a:solidFill>
                <a:latin typeface="Gill Sans Light"/>
                <a:ea typeface="ＭＳ Ｐゴシック"/>
              </a:rPr>
              <a:t>Good opportunity to work together as a </a:t>
            </a:r>
            <a:r>
              <a:rPr lang="en-GB" sz="1800" kern="0" dirty="0" smtClean="0">
                <a:solidFill>
                  <a:schemeClr val="bg1"/>
                </a:solidFill>
                <a:latin typeface="Gill Sans Light"/>
                <a:ea typeface="ＭＳ Ｐゴシック"/>
              </a:rPr>
              <a:t>team</a:t>
            </a:r>
          </a:p>
          <a:p>
            <a:pPr marL="652463" lvl="1" indent="-195263">
              <a:spcBef>
                <a:spcPct val="20000"/>
              </a:spcBef>
              <a:buFont typeface="Helvetica CE" charset="0"/>
              <a:buChar char="›"/>
            </a:pPr>
            <a:r>
              <a:rPr lang="en-GB" kern="0" dirty="0" smtClean="0">
                <a:solidFill>
                  <a:schemeClr val="bg1"/>
                </a:solidFill>
                <a:latin typeface="Gill Sans Light"/>
                <a:ea typeface="ＭＳ Ｐゴシック"/>
              </a:rPr>
              <a:t>Consensus among different groups to work together</a:t>
            </a:r>
            <a:endParaRPr lang="en-GB" sz="1800" kern="0" dirty="0" smtClean="0">
              <a:solidFill>
                <a:schemeClr val="bg1"/>
              </a:solidFill>
              <a:latin typeface="Gill Sans Light"/>
              <a:ea typeface="ＭＳ Ｐゴシック"/>
            </a:endParaRPr>
          </a:p>
          <a:p>
            <a:pPr marL="652463" lvl="1" indent="-195263">
              <a:spcBef>
                <a:spcPct val="20000"/>
              </a:spcBef>
              <a:buFont typeface="Helvetica CE" charset="0"/>
              <a:buChar char="›"/>
            </a:pPr>
            <a:endParaRPr lang="en-GB" sz="1800" kern="0" dirty="0" smtClean="0">
              <a:solidFill>
                <a:schemeClr val="bg1"/>
              </a:solidFill>
              <a:latin typeface="Gill Sans Light"/>
              <a:ea typeface="ＭＳ Ｐゴシック"/>
            </a:endParaRPr>
          </a:p>
          <a:p>
            <a:pPr marL="195263" indent="-195263">
              <a:spcBef>
                <a:spcPct val="20000"/>
              </a:spcBef>
              <a:buFont typeface="Helvetica CE" charset="0"/>
              <a:buChar char="›"/>
            </a:pPr>
            <a:r>
              <a:rPr lang="en-GB" sz="2400" b="1" kern="0" dirty="0" smtClean="0">
                <a:solidFill>
                  <a:schemeClr val="bg1"/>
                </a:solidFill>
                <a:latin typeface="Gill Sans Light"/>
                <a:ea typeface="ＭＳ Ｐゴシック"/>
              </a:rPr>
              <a:t>AARC Challenges: </a:t>
            </a:r>
          </a:p>
          <a:p>
            <a:pPr marL="652463" lvl="1" indent="-195263">
              <a:spcBef>
                <a:spcPct val="20000"/>
              </a:spcBef>
              <a:buFont typeface="Helvetica CE" charset="0"/>
              <a:buChar char="›"/>
            </a:pPr>
            <a:r>
              <a:rPr lang="en-GB" sz="1800" b="1" kern="0" dirty="0" smtClean="0">
                <a:solidFill>
                  <a:schemeClr val="bg1"/>
                </a:solidFill>
                <a:latin typeface="Gill Sans Light"/>
                <a:ea typeface="ＭＳ Ｐゴシック"/>
              </a:rPr>
              <a:t>Address technical challenges to satisfy most of the communities </a:t>
            </a:r>
          </a:p>
          <a:p>
            <a:pPr marL="652463" lvl="1" indent="-195263">
              <a:spcBef>
                <a:spcPct val="20000"/>
              </a:spcBef>
              <a:buFont typeface="Helvetica CE" charset="0"/>
              <a:buChar char="›"/>
            </a:pPr>
            <a:r>
              <a:rPr lang="en-GB" sz="1800" b="1" kern="0" dirty="0" smtClean="0">
                <a:solidFill>
                  <a:schemeClr val="bg1"/>
                </a:solidFill>
                <a:latin typeface="Gill Sans Light"/>
                <a:ea typeface="ＭＳ Ｐゴシック"/>
              </a:rPr>
              <a:t>Scale the training to EU dimension</a:t>
            </a:r>
          </a:p>
          <a:p>
            <a:pPr marL="652463" lvl="1" indent="-195263">
              <a:spcBef>
                <a:spcPct val="20000"/>
              </a:spcBef>
              <a:buFont typeface="Helvetica CE" charset="0"/>
              <a:buChar char="›"/>
            </a:pPr>
            <a:r>
              <a:rPr lang="en-GB" sz="1800" b="1" kern="0" dirty="0" smtClean="0">
                <a:solidFill>
                  <a:schemeClr val="bg1"/>
                </a:solidFill>
                <a:latin typeface="Gill Sans Light"/>
                <a:ea typeface="ＭＳ Ｐゴシック"/>
              </a:rPr>
              <a:t>Deliver best practises in an ‘implementable’ way</a:t>
            </a:r>
          </a:p>
          <a:p>
            <a:pPr marL="652463" lvl="1" indent="-195263">
              <a:spcBef>
                <a:spcPct val="20000"/>
              </a:spcBef>
              <a:buFont typeface="Helvetica CE" charset="0"/>
              <a:buChar char="›"/>
            </a:pPr>
            <a:r>
              <a:rPr lang="en-GB" b="1" kern="0" dirty="0" smtClean="0">
                <a:solidFill>
                  <a:schemeClr val="bg1"/>
                </a:solidFill>
                <a:latin typeface="Gill Sans Light"/>
                <a:ea typeface="ＭＳ Ｐゴシック"/>
              </a:rPr>
              <a:t>Scope the pilots to address use-cases and test results from other WPs in AARC</a:t>
            </a:r>
            <a:endParaRPr lang="en-GB" sz="1800" b="1" kern="0" dirty="0" smtClean="0">
              <a:solidFill>
                <a:schemeClr val="bg1"/>
              </a:solidFill>
              <a:latin typeface="Gill Sans Light"/>
              <a:ea typeface="ＭＳ Ｐゴシック"/>
            </a:endParaRPr>
          </a:p>
          <a:p>
            <a:pPr marL="652463" lvl="1" indent="-195263">
              <a:spcBef>
                <a:spcPct val="20000"/>
              </a:spcBef>
              <a:buFont typeface="Helvetica CE" charset="0"/>
              <a:buChar char="›"/>
            </a:pPr>
            <a:endParaRPr lang="en-GB" sz="1800" b="1" kern="0" dirty="0">
              <a:solidFill>
                <a:schemeClr val="bg1"/>
              </a:solidFill>
              <a:latin typeface="Gill Sans Light"/>
              <a:ea typeface="ＭＳ Ｐゴシック"/>
            </a:endParaRPr>
          </a:p>
          <a:p>
            <a:pPr marL="195263" indent="-195263">
              <a:spcBef>
                <a:spcPct val="20000"/>
              </a:spcBef>
              <a:buFont typeface="Helvetica CE" charset="0"/>
              <a:buChar char="›"/>
            </a:pPr>
            <a:endParaRPr lang="en-GB" sz="2000" kern="0" dirty="0" smtClean="0">
              <a:solidFill>
                <a:schemeClr val="bg1"/>
              </a:solidFill>
              <a:latin typeface="Gill Sans Light"/>
              <a:ea typeface="ＭＳ Ｐゴシック"/>
            </a:endParaRPr>
          </a:p>
          <a:p>
            <a:pPr marL="0" marR="0" lvl="1" algn="l" defTabSz="6223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300"/>
              </a:spcAft>
              <a:buClrTx/>
              <a:buSzTx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Ligh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5157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AARC – Work Packages </a:t>
            </a:r>
            <a:endParaRPr lang="en-GB" sz="2800" dirty="0"/>
          </a:p>
        </p:txBody>
      </p:sp>
      <p:grpSp>
        <p:nvGrpSpPr>
          <p:cNvPr id="5" name="Group 4"/>
          <p:cNvGrpSpPr/>
          <p:nvPr/>
        </p:nvGrpSpPr>
        <p:grpSpPr>
          <a:xfrm>
            <a:off x="530498" y="1205119"/>
            <a:ext cx="8225510" cy="4986946"/>
            <a:chOff x="27028" y="852297"/>
            <a:chExt cx="8954059" cy="5259393"/>
          </a:xfrm>
        </p:grpSpPr>
        <p:sp>
          <p:nvSpPr>
            <p:cNvPr id="6" name="Rectangle 5"/>
            <p:cNvSpPr/>
            <p:nvPr/>
          </p:nvSpPr>
          <p:spPr>
            <a:xfrm>
              <a:off x="1960597" y="2640424"/>
              <a:ext cx="2422805" cy="2266988"/>
            </a:xfrm>
            <a:prstGeom prst="rect">
              <a:avLst/>
            </a:prstGeom>
            <a:solidFill>
              <a:srgbClr val="4B8C7E"/>
            </a:solidFill>
            <a:ln>
              <a:solidFill>
                <a:srgbClr val="00009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GB" sz="2400" dirty="0" smtClean="0">
                  <a:solidFill>
                    <a:prstClr val="white"/>
                  </a:solidFill>
                  <a:latin typeface="Calibri"/>
                </a:rPr>
                <a:t>JRA1</a:t>
              </a:r>
            </a:p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GB" sz="2000" dirty="0" smtClean="0">
                  <a:solidFill>
                    <a:prstClr val="white"/>
                  </a:solidFill>
                  <a:latin typeface="Calibri"/>
                </a:rPr>
                <a:t>(GRNET)</a:t>
              </a:r>
            </a:p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GB" sz="2000" dirty="0" smtClean="0">
                  <a:solidFill>
                    <a:prstClr val="white"/>
                  </a:solidFill>
                  <a:latin typeface="Calibri"/>
                </a:rPr>
                <a:t>To research on technologies to deliver the design of the integrated AAI</a:t>
              </a:r>
              <a:endParaRPr lang="en-GB" sz="2000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1978237" y="852297"/>
              <a:ext cx="5077661" cy="1623605"/>
            </a:xfrm>
            <a:prstGeom prst="rect">
              <a:avLst/>
            </a:prstGeom>
            <a:solidFill>
              <a:srgbClr val="2242CE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GB" sz="2400" dirty="0" smtClean="0">
                  <a:solidFill>
                    <a:prstClr val="white"/>
                  </a:solidFill>
                  <a:latin typeface="Calibri"/>
                </a:rPr>
                <a:t>NA3</a:t>
              </a:r>
            </a:p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GB" sz="2000" dirty="0" smtClean="0">
                  <a:solidFill>
                    <a:prstClr val="white"/>
                  </a:solidFill>
                  <a:latin typeface="Calibri"/>
                </a:rPr>
                <a:t>(Nikhef)</a:t>
              </a:r>
              <a:endParaRPr lang="en-GB" sz="2000" dirty="0">
                <a:solidFill>
                  <a:prstClr val="white"/>
                </a:solidFill>
                <a:latin typeface="Calibri"/>
              </a:endParaRPr>
            </a:p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GB" sz="2000" dirty="0" smtClean="0">
                  <a:solidFill>
                    <a:prstClr val="white"/>
                  </a:solidFill>
                  <a:latin typeface="Calibri"/>
                </a:rPr>
                <a:t>To define scalable </a:t>
              </a:r>
              <a:r>
                <a:rPr lang="en-GB" sz="2000" dirty="0">
                  <a:solidFill>
                    <a:prstClr val="white"/>
                  </a:solidFill>
                  <a:latin typeface="Calibri"/>
                </a:rPr>
                <a:t>policies and operational </a:t>
              </a:r>
              <a:r>
                <a:rPr lang="en-GB" sz="2000" dirty="0" smtClean="0">
                  <a:solidFill>
                    <a:prstClr val="white"/>
                  </a:solidFill>
                  <a:latin typeface="Calibri"/>
                </a:rPr>
                <a:t>models </a:t>
              </a:r>
              <a:r>
                <a:rPr lang="en-GB" sz="2000" dirty="0">
                  <a:solidFill>
                    <a:prstClr val="white"/>
                  </a:solidFill>
                  <a:latin typeface="Calibri"/>
                </a:rPr>
                <a:t>for the integrated AAI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4503378" y="2640424"/>
              <a:ext cx="2570160" cy="2266988"/>
            </a:xfrm>
            <a:prstGeom prst="rect">
              <a:avLst/>
            </a:prstGeom>
            <a:solidFill>
              <a:srgbClr val="C0504D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GB" sz="2400" dirty="0" smtClean="0">
                  <a:solidFill>
                    <a:prstClr val="white"/>
                  </a:solidFill>
                  <a:latin typeface="Calibri"/>
                </a:rPr>
                <a:t>SA1</a:t>
              </a:r>
              <a:br>
                <a:rPr lang="en-GB" sz="2400" dirty="0" smtClean="0">
                  <a:solidFill>
                    <a:prstClr val="white"/>
                  </a:solidFill>
                  <a:latin typeface="Calibri"/>
                </a:rPr>
              </a:br>
              <a:r>
                <a:rPr lang="en-GB" sz="2000" dirty="0" smtClean="0">
                  <a:solidFill>
                    <a:prstClr val="white"/>
                  </a:solidFill>
                  <a:latin typeface="Calibri"/>
                </a:rPr>
                <a:t>(</a:t>
              </a:r>
              <a:r>
                <a:rPr lang="en-GB" sz="2000" dirty="0" err="1" smtClean="0">
                  <a:solidFill>
                    <a:prstClr val="white"/>
                  </a:solidFill>
                  <a:latin typeface="Calibri"/>
                </a:rPr>
                <a:t>SURFnet</a:t>
              </a:r>
              <a:r>
                <a:rPr lang="en-GB" sz="2000" dirty="0" smtClean="0">
                  <a:solidFill>
                    <a:prstClr val="white"/>
                  </a:solidFill>
                  <a:latin typeface="Calibri"/>
                </a:rPr>
                <a:t>)</a:t>
              </a:r>
            </a:p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GB" sz="2000" dirty="0" smtClean="0">
                  <a:solidFill>
                    <a:prstClr val="white"/>
                  </a:solidFill>
                  <a:latin typeface="Calibri"/>
                </a:rPr>
                <a:t>To pilot  key components of the integrated AAI</a:t>
              </a:r>
              <a:endParaRPr lang="en-GB" sz="2000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7201579" y="852298"/>
              <a:ext cx="1779508" cy="4055114"/>
            </a:xfrm>
            <a:prstGeom prst="rect">
              <a:avLst/>
            </a:prstGeom>
            <a:solidFill>
              <a:srgbClr val="2242CE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GB" sz="2400" dirty="0" smtClean="0">
                  <a:solidFill>
                    <a:prstClr val="white"/>
                  </a:solidFill>
                  <a:latin typeface="Calibri"/>
                </a:rPr>
                <a:t>NA2</a:t>
              </a:r>
            </a:p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GB" sz="2000" dirty="0">
                  <a:solidFill>
                    <a:prstClr val="white"/>
                  </a:solidFill>
                </a:rPr>
                <a:t>(GEANT Ass.)</a:t>
              </a:r>
              <a:endParaRPr lang="en-GB" sz="2000" dirty="0" smtClean="0">
                <a:solidFill>
                  <a:prstClr val="white"/>
                </a:solidFill>
                <a:latin typeface="Calibri"/>
              </a:endParaRPr>
            </a:p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GB" sz="2000" dirty="0" smtClean="0">
                  <a:solidFill>
                    <a:prstClr val="white"/>
                  </a:solidFill>
                  <a:latin typeface="Calibri"/>
                </a:rPr>
                <a:t>To train, disseminate and reach out</a:t>
              </a:r>
              <a:endParaRPr lang="en-GB" sz="2000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27029" y="852298"/>
              <a:ext cx="1815675" cy="4055114"/>
            </a:xfrm>
            <a:prstGeom prst="rect">
              <a:avLst/>
            </a:prstGeom>
            <a:solidFill>
              <a:srgbClr val="2242CE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GB" sz="2400" dirty="0" smtClean="0">
                  <a:solidFill>
                    <a:prstClr val="white"/>
                  </a:solidFill>
                  <a:latin typeface="Calibri"/>
                </a:rPr>
                <a:t>NA1</a:t>
              </a:r>
            </a:p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GB" sz="2000" dirty="0" smtClean="0">
                  <a:solidFill>
                    <a:prstClr val="white"/>
                  </a:solidFill>
                  <a:latin typeface="Calibri"/>
                </a:rPr>
                <a:t>(GEANT Ass.)</a:t>
              </a:r>
            </a:p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GB" sz="2000" dirty="0" smtClean="0">
                  <a:solidFill>
                    <a:prstClr val="white"/>
                  </a:solidFill>
                  <a:latin typeface="Calibri"/>
                </a:rPr>
                <a:t>Overall Management</a:t>
              </a:r>
              <a:endParaRPr lang="en-GB" sz="2000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7028" y="5197290"/>
              <a:ext cx="8954058" cy="914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GB" sz="1800" dirty="0" smtClean="0">
                  <a:solidFill>
                    <a:srgbClr val="000000"/>
                  </a:solidFill>
                  <a:latin typeface="Calibri"/>
                </a:rPr>
                <a:t>Liaison with other relevant user communities, e-Infrastructures and international relevant AAI activities    </a:t>
              </a:r>
              <a:endParaRPr lang="en-GB" sz="1800" dirty="0">
                <a:solidFill>
                  <a:srgbClr val="000000"/>
                </a:solidFill>
                <a:latin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30524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98764" y="1457500"/>
            <a:ext cx="8016587" cy="4351338"/>
          </a:xfrm>
        </p:spPr>
        <p:txBody>
          <a:bodyPr>
            <a:noAutofit/>
          </a:bodyPr>
          <a:lstStyle/>
          <a:p>
            <a:r>
              <a:rPr lang="en-US" sz="2800" dirty="0" smtClean="0"/>
              <a:t>Training for IdPs</a:t>
            </a:r>
          </a:p>
          <a:p>
            <a:pPr lvl="1"/>
            <a:r>
              <a:rPr lang="en-US" sz="2400" dirty="0" smtClean="0"/>
              <a:t>Directly focusing on research use cases, engaging their local researchers and their requirements</a:t>
            </a:r>
          </a:p>
          <a:p>
            <a:pPr lvl="1"/>
            <a:r>
              <a:rPr lang="en-US" sz="2400" dirty="0" smtClean="0"/>
              <a:t>Encourage them to harmonize through best practices</a:t>
            </a:r>
          </a:p>
          <a:p>
            <a:pPr lvl="1"/>
            <a:r>
              <a:rPr lang="en-GB" sz="2400" dirty="0" smtClean="0"/>
              <a:t>Expand </a:t>
            </a:r>
            <a:r>
              <a:rPr lang="en-GB" sz="2400" dirty="0"/>
              <a:t>coverage of national identity federations, supporting institutions with low levels of technical or organisational </a:t>
            </a:r>
            <a:r>
              <a:rPr lang="en-GB" sz="2400" dirty="0" smtClean="0"/>
              <a:t>preparedness</a:t>
            </a:r>
            <a:endParaRPr lang="en-US" sz="2400" dirty="0" smtClean="0"/>
          </a:p>
          <a:p>
            <a:r>
              <a:rPr lang="en-GB" sz="2800" dirty="0" smtClean="0"/>
              <a:t>Architectures </a:t>
            </a:r>
            <a:r>
              <a:rPr lang="en-GB" sz="2800" dirty="0"/>
              <a:t>for </a:t>
            </a:r>
            <a:r>
              <a:rPr lang="en-GB" sz="2800" dirty="0" smtClean="0"/>
              <a:t>integrated/interoperable AAI</a:t>
            </a:r>
          </a:p>
          <a:p>
            <a:pPr lvl="1"/>
            <a:r>
              <a:rPr lang="en-GB" sz="2400" dirty="0"/>
              <a:t>technical elements needed for the integrated AAI: attribute frameworks and deployable </a:t>
            </a:r>
            <a:r>
              <a:rPr lang="en-GB" sz="2400" dirty="0" smtClean="0"/>
              <a:t>web &amp; non-web technologies</a:t>
            </a:r>
          </a:p>
          <a:p>
            <a:pPr lvl="1"/>
            <a:r>
              <a:rPr lang="en-US" sz="2400" dirty="0"/>
              <a:t>Support for guest IdPs</a:t>
            </a:r>
          </a:p>
          <a:p>
            <a:pPr lvl="1"/>
            <a:r>
              <a:rPr lang="en-GB" sz="2400" dirty="0" smtClean="0"/>
              <a:t>Risk-based models for AAI solutions</a:t>
            </a:r>
          </a:p>
          <a:p>
            <a:pPr lvl="1"/>
            <a:endParaRPr lang="en-GB" sz="24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Training Activities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6792686" y="5574875"/>
            <a:ext cx="20168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 smtClean="0">
                <a:solidFill>
                  <a:srgbClr val="990000"/>
                </a:solidFill>
              </a:rPr>
              <a:t>GRNET,</a:t>
            </a:r>
            <a:br>
              <a:rPr lang="en-US" sz="1400" dirty="0" smtClean="0">
                <a:solidFill>
                  <a:srgbClr val="990000"/>
                </a:solidFill>
              </a:rPr>
            </a:br>
            <a:r>
              <a:rPr lang="en-US" sz="1400" dirty="0" smtClean="0">
                <a:solidFill>
                  <a:srgbClr val="990000"/>
                </a:solidFill>
              </a:rPr>
              <a:t>Christos </a:t>
            </a:r>
            <a:r>
              <a:rPr lang="en-US" sz="1400" dirty="0" err="1" smtClean="0">
                <a:solidFill>
                  <a:srgbClr val="990000"/>
                </a:solidFill>
              </a:rPr>
              <a:t>Kanellopoulos</a:t>
            </a:r>
            <a:endParaRPr lang="en-US" sz="1400" dirty="0">
              <a:solidFill>
                <a:srgbClr val="99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97907" y="1465620"/>
            <a:ext cx="19116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 smtClean="0">
                <a:solidFill>
                  <a:srgbClr val="990000"/>
                </a:solidFill>
              </a:rPr>
              <a:t>G</a:t>
            </a:r>
            <a:r>
              <a:rPr lang="en-GB" sz="1400" dirty="0" smtClean="0">
                <a:solidFill>
                  <a:srgbClr val="990000"/>
                </a:solidFill>
              </a:rPr>
              <a:t>ÉANT</a:t>
            </a:r>
            <a:r>
              <a:rPr lang="en-US" sz="1400" dirty="0" smtClean="0">
                <a:solidFill>
                  <a:srgbClr val="990000"/>
                </a:solidFill>
              </a:rPr>
              <a:t>,</a:t>
            </a:r>
            <a:br>
              <a:rPr lang="en-US" sz="1400" dirty="0" smtClean="0">
                <a:solidFill>
                  <a:srgbClr val="990000"/>
                </a:solidFill>
              </a:rPr>
            </a:br>
            <a:r>
              <a:rPr lang="en-US" sz="1400" dirty="0">
                <a:solidFill>
                  <a:srgbClr val="990000"/>
                </a:solidFill>
              </a:rPr>
              <a:t>Alessandra  </a:t>
            </a:r>
            <a:r>
              <a:rPr lang="en-US" sz="1400" dirty="0" err="1" smtClean="0">
                <a:solidFill>
                  <a:srgbClr val="990000"/>
                </a:solidFill>
              </a:rPr>
              <a:t>Scicchitano</a:t>
            </a:r>
            <a:endParaRPr lang="en-US" sz="1400" dirty="0">
              <a:solidFill>
                <a:srgbClr val="99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958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16501" y="1360203"/>
            <a:ext cx="8181975" cy="4804885"/>
          </a:xfrm>
        </p:spPr>
        <p:txBody>
          <a:bodyPr>
            <a:normAutofit/>
          </a:bodyPr>
          <a:lstStyle/>
          <a:p>
            <a:r>
              <a:rPr lang="en-GB" sz="2800" dirty="0"/>
              <a:t>Pilots on </a:t>
            </a:r>
            <a:r>
              <a:rPr lang="en-GB" sz="2800" dirty="0" smtClean="0"/>
              <a:t>integrated </a:t>
            </a:r>
            <a:r>
              <a:rPr lang="en-GB" sz="2800" dirty="0"/>
              <a:t>R&amp;E </a:t>
            </a:r>
            <a:r>
              <a:rPr lang="en-GB" sz="2800" dirty="0" smtClean="0"/>
              <a:t>AAI</a:t>
            </a:r>
          </a:p>
          <a:p>
            <a:pPr lvl="1"/>
            <a:r>
              <a:rPr lang="en-GB" sz="2400" dirty="0"/>
              <a:t>Introduction of attribute management services</a:t>
            </a:r>
          </a:p>
          <a:p>
            <a:pPr lvl="1"/>
            <a:r>
              <a:rPr lang="en-GB" sz="2400" dirty="0" smtClean="0"/>
              <a:t>Access to R&amp;E + commercial services</a:t>
            </a:r>
          </a:p>
          <a:p>
            <a:pPr lvl="1"/>
            <a:r>
              <a:rPr lang="en-GB" sz="2400" dirty="0" smtClean="0"/>
              <a:t>Guest services</a:t>
            </a:r>
          </a:p>
          <a:p>
            <a:pPr lvl="1"/>
            <a:r>
              <a:rPr lang="en-GB" sz="2400" b="1" dirty="0" smtClean="0"/>
              <a:t>Build </a:t>
            </a:r>
            <a:r>
              <a:rPr lang="en-GB" sz="2400" b="1" dirty="0" err="1" smtClean="0"/>
              <a:t>PoCs</a:t>
            </a:r>
            <a:r>
              <a:rPr lang="en-GB" sz="2400" b="1" dirty="0" smtClean="0"/>
              <a:t> </a:t>
            </a:r>
            <a:r>
              <a:rPr lang="en-GB" sz="2400" b="1" i="1" dirty="0" smtClean="0"/>
              <a:t>together with the community</a:t>
            </a:r>
          </a:p>
          <a:p>
            <a:pPr lvl="1"/>
            <a:endParaRPr lang="en-GB" sz="2400" dirty="0"/>
          </a:p>
          <a:p>
            <a:pPr marL="403225" lvl="1" indent="0">
              <a:buNone/>
            </a:pPr>
            <a:r>
              <a:rPr lang="en-US" sz="2400" dirty="0" smtClean="0"/>
              <a:t>Demonstrate ‘production-worthy’ pilots that </a:t>
            </a:r>
            <a:br>
              <a:rPr lang="en-US" sz="2400" dirty="0" smtClean="0"/>
            </a:br>
            <a:r>
              <a:rPr lang="en-US" sz="2400" dirty="0" smtClean="0"/>
              <a:t>have a sustainability model </a:t>
            </a:r>
            <a:endParaRPr lang="en-US" sz="2400" dirty="0"/>
          </a:p>
          <a:p>
            <a:pPr marL="746125" lvl="1" indent="-342900"/>
            <a:r>
              <a:rPr lang="en-US" sz="2400" dirty="0" smtClean="0"/>
              <a:t>e.g. adoption by the GEANT services activity, run by the research community, or by the e-Infrastructures</a:t>
            </a:r>
          </a:p>
          <a:p>
            <a:pPr marL="746125" lvl="1" indent="-342900"/>
            <a:r>
              <a:rPr lang="en-US" sz="2400" dirty="0"/>
              <a:t>Facilitate researchers to collaborate in a secure and trusted virtual research environment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Technical pilots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693598" y="1360203"/>
            <a:ext cx="11143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 err="1" smtClean="0">
                <a:solidFill>
                  <a:srgbClr val="990000"/>
                </a:solidFill>
              </a:rPr>
              <a:t>SURFnet</a:t>
            </a:r>
            <a:r>
              <a:rPr lang="en-US" sz="1400" dirty="0" smtClean="0">
                <a:solidFill>
                  <a:srgbClr val="990000"/>
                </a:solidFill>
              </a:rPr>
              <a:t>,</a:t>
            </a:r>
            <a:br>
              <a:rPr lang="en-US" sz="1400" dirty="0" smtClean="0">
                <a:solidFill>
                  <a:srgbClr val="990000"/>
                </a:solidFill>
              </a:rPr>
            </a:br>
            <a:r>
              <a:rPr lang="en-US" sz="1400" smtClean="0">
                <a:solidFill>
                  <a:srgbClr val="990000"/>
                </a:solidFill>
              </a:rPr>
              <a:t>Paul </a:t>
            </a:r>
            <a:r>
              <a:rPr lang="en-US" sz="1400" smtClean="0">
                <a:solidFill>
                  <a:srgbClr val="990000"/>
                </a:solidFill>
              </a:rPr>
              <a:t>van </a:t>
            </a:r>
            <a:r>
              <a:rPr lang="en-US" sz="1400" dirty="0" err="1" smtClean="0">
                <a:solidFill>
                  <a:srgbClr val="990000"/>
                </a:solidFill>
              </a:rPr>
              <a:t>Dijk</a:t>
            </a:r>
            <a:endParaRPr lang="en-US" sz="1400" dirty="0">
              <a:solidFill>
                <a:srgbClr val="99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080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33376" y="1362500"/>
            <a:ext cx="8181975" cy="4351338"/>
          </a:xfrm>
        </p:spPr>
        <p:txBody>
          <a:bodyPr>
            <a:noAutofit/>
          </a:bodyPr>
          <a:lstStyle/>
          <a:p>
            <a:r>
              <a:rPr lang="en-US" sz="2800" dirty="0"/>
              <a:t>Policy and Best Practices </a:t>
            </a:r>
            <a:r>
              <a:rPr lang="en-US" sz="2800" dirty="0" err="1" smtClean="0"/>
              <a:t>harmonisation</a:t>
            </a:r>
            <a:endParaRPr lang="en-US" sz="2800" dirty="0" smtClean="0"/>
          </a:p>
          <a:p>
            <a:pPr lvl="1"/>
            <a:r>
              <a:rPr lang="en-GB" sz="2400" dirty="0" smtClean="0"/>
              <a:t>collate a level </a:t>
            </a:r>
            <a:r>
              <a:rPr lang="en-GB" sz="2400" dirty="0"/>
              <a:t>of assurance </a:t>
            </a:r>
            <a:r>
              <a:rPr lang="en-GB" sz="2400" dirty="0" smtClean="0"/>
              <a:t>framework</a:t>
            </a:r>
            <a:endParaRPr lang="en-GB" sz="2400" dirty="0"/>
          </a:p>
          <a:p>
            <a:pPr lvl="2"/>
            <a:r>
              <a:rPr lang="en-GB" sz="2200" dirty="0" smtClean="0"/>
              <a:t>for SPs: where we already have DP </a:t>
            </a:r>
            <a:r>
              <a:rPr lang="en-GB" sz="2200" dirty="0" err="1" smtClean="0"/>
              <a:t>CoC</a:t>
            </a:r>
            <a:r>
              <a:rPr lang="en-GB" sz="2200" dirty="0" smtClean="0"/>
              <a:t>, R&amp;S EC</a:t>
            </a:r>
          </a:p>
          <a:p>
            <a:pPr lvl="2"/>
            <a:r>
              <a:rPr lang="en-GB" sz="2200" dirty="0" smtClean="0"/>
              <a:t>for IdPs: express reasonably achievable assurances</a:t>
            </a:r>
          </a:p>
          <a:p>
            <a:pPr lvl="2"/>
            <a:r>
              <a:rPr lang="en-GB" sz="2200" dirty="0" smtClean="0"/>
              <a:t>for AAs and communities: a ‘new’ domain</a:t>
            </a:r>
          </a:p>
          <a:p>
            <a:pPr lvl="1"/>
            <a:r>
              <a:rPr lang="en-GB" sz="2400" dirty="0" smtClean="0"/>
              <a:t>consistent </a:t>
            </a:r>
            <a:r>
              <a:rPr lang="en-GB" sz="2400" dirty="0"/>
              <a:t>handling of security </a:t>
            </a:r>
            <a:r>
              <a:rPr lang="en-GB" sz="2400" dirty="0" smtClean="0"/>
              <a:t>incidents (in eduGAIN &amp;c)</a:t>
            </a:r>
          </a:p>
          <a:p>
            <a:pPr lvl="1"/>
            <a:r>
              <a:rPr lang="en-GB" sz="2400" dirty="0" smtClean="0"/>
              <a:t>scalable policy expression and negotiation</a:t>
            </a:r>
          </a:p>
          <a:p>
            <a:pPr lvl="2"/>
            <a:r>
              <a:rPr lang="en-GB" sz="2200" dirty="0" smtClean="0"/>
              <a:t>identify </a:t>
            </a:r>
            <a:r>
              <a:rPr lang="en-GB" sz="2200" dirty="0"/>
              <a:t>policies needed for attribute </a:t>
            </a:r>
            <a:r>
              <a:rPr lang="en-GB" sz="2200" dirty="0" smtClean="0"/>
              <a:t>aggregation</a:t>
            </a:r>
          </a:p>
          <a:p>
            <a:pPr lvl="2"/>
            <a:r>
              <a:rPr lang="en-GB" sz="2200" dirty="0"/>
              <a:t>policy &amp; security to enable the integration of attribute providers and of credential translation </a:t>
            </a:r>
            <a:r>
              <a:rPr lang="en-GB" sz="2200" dirty="0" smtClean="0"/>
              <a:t>services</a:t>
            </a:r>
            <a:endParaRPr lang="en-GB" sz="2200" dirty="0"/>
          </a:p>
          <a:p>
            <a:pPr lvl="1"/>
            <a:r>
              <a:rPr lang="en-GB" sz="2400" dirty="0" smtClean="0"/>
              <a:t>support models for (inter)federated access (i.e. how are we going to sustain something scalable once AARC is over?</a:t>
            </a:r>
          </a:p>
          <a:p>
            <a:pPr lvl="1"/>
            <a:r>
              <a:rPr lang="en-GB" sz="2400" dirty="0"/>
              <a:t>guidelines to enable exchange of </a:t>
            </a:r>
            <a:r>
              <a:rPr lang="en-GB" sz="2400" dirty="0" smtClean="0"/>
              <a:t>accounting data</a:t>
            </a:r>
            <a:endParaRPr lang="en-US" sz="2400" dirty="0"/>
          </a:p>
          <a:p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Policy and best practice harmonization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8013480" y="1395830"/>
            <a:ext cx="7825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 smtClean="0">
                <a:solidFill>
                  <a:srgbClr val="990000"/>
                </a:solidFill>
              </a:rPr>
              <a:t>Nikhef,</a:t>
            </a:r>
            <a:br>
              <a:rPr lang="en-US" sz="1400" dirty="0" smtClean="0">
                <a:solidFill>
                  <a:srgbClr val="990000"/>
                </a:solidFill>
              </a:rPr>
            </a:br>
            <a:r>
              <a:rPr lang="en-US" sz="1400" dirty="0" err="1" smtClean="0">
                <a:solidFill>
                  <a:srgbClr val="990000"/>
                </a:solidFill>
              </a:rPr>
              <a:t>DavidG</a:t>
            </a:r>
            <a:endParaRPr lang="en-US" sz="1400" dirty="0">
              <a:solidFill>
                <a:srgbClr val="99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4012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ARC-overview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GEANT Association template 4 3 format" id="{5AFEF769-8892-4706-BE86-CD963864F7AC}" vid="{62A75A20-3C46-407B-A881-086179EF032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AARC-overview.potx</Template>
  <TotalTime>6410</TotalTime>
  <Words>729</Words>
  <Application>Microsoft Office PowerPoint</Application>
  <PresentationFormat>On-screen Show (4:3)</PresentationFormat>
  <Paragraphs>153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AARC-overview</vt:lpstr>
      <vt:lpstr>AARC Overview </vt:lpstr>
      <vt:lpstr>AARC?</vt:lpstr>
      <vt:lpstr>AARC – Authentication and Authorisation for Research and Collaboration  </vt:lpstr>
      <vt:lpstr>AARC - Goals</vt:lpstr>
      <vt:lpstr>AARC Strengths and Challenges </vt:lpstr>
      <vt:lpstr>AARC – Work Packages </vt:lpstr>
      <vt:lpstr>Training Activities</vt:lpstr>
      <vt:lpstr>Technical pilots</vt:lpstr>
      <vt:lpstr>Policy and best practice harmonization</vt:lpstr>
      <vt:lpstr>Liaisons with other groups </vt:lpstr>
      <vt:lpstr>Approach </vt:lpstr>
      <vt:lpstr>Main Topics of Synergy </vt:lpstr>
      <vt:lpstr>AARC/REFEDS/GN4 – Working together </vt:lpstr>
      <vt:lpstr>Where are we now</vt:lpstr>
    </vt:vector>
  </TitlesOfParts>
  <Company>DANTE Ltd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Maurice</dc:creator>
  <cp:lastModifiedBy>DavidG</cp:lastModifiedBy>
  <cp:revision>187</cp:revision>
  <dcterms:created xsi:type="dcterms:W3CDTF">2014-10-15T11:29:27Z</dcterms:created>
  <dcterms:modified xsi:type="dcterms:W3CDTF">2015-03-06T08:25:21Z</dcterms:modified>
</cp:coreProperties>
</file>