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01" r:id="rId2"/>
    <p:sldId id="502" r:id="rId3"/>
    <p:sldId id="504" r:id="rId4"/>
    <p:sldId id="505" r:id="rId5"/>
    <p:sldId id="506" r:id="rId6"/>
    <p:sldId id="435" r:id="rId7"/>
    <p:sldId id="507" r:id="rId8"/>
    <p:sldId id="508" r:id="rId9"/>
    <p:sldId id="425" r:id="rId10"/>
    <p:sldId id="426" r:id="rId11"/>
    <p:sldId id="427" r:id="rId12"/>
    <p:sldId id="474" r:id="rId13"/>
    <p:sldId id="441" r:id="rId14"/>
    <p:sldId id="477" r:id="rId15"/>
    <p:sldId id="478" r:id="rId16"/>
    <p:sldId id="475" r:id="rId17"/>
    <p:sldId id="537" r:id="rId18"/>
    <p:sldId id="561" r:id="rId19"/>
    <p:sldId id="516" r:id="rId20"/>
    <p:sldId id="517" r:id="rId21"/>
    <p:sldId id="535" r:id="rId22"/>
    <p:sldId id="519" r:id="rId23"/>
    <p:sldId id="520" r:id="rId24"/>
    <p:sldId id="521" r:id="rId25"/>
    <p:sldId id="522" r:id="rId26"/>
    <p:sldId id="523" r:id="rId27"/>
    <p:sldId id="524" r:id="rId28"/>
    <p:sldId id="525" r:id="rId29"/>
    <p:sldId id="526" r:id="rId30"/>
    <p:sldId id="528" r:id="rId31"/>
    <p:sldId id="529" r:id="rId32"/>
    <p:sldId id="530" r:id="rId33"/>
    <p:sldId id="531" r:id="rId34"/>
    <p:sldId id="532" r:id="rId35"/>
    <p:sldId id="533" r:id="rId36"/>
    <p:sldId id="534" r:id="rId37"/>
    <p:sldId id="446" r:id="rId38"/>
    <p:sldId id="447" r:id="rId39"/>
    <p:sldId id="538" r:id="rId40"/>
    <p:sldId id="539" r:id="rId41"/>
    <p:sldId id="540" r:id="rId42"/>
    <p:sldId id="557" r:id="rId43"/>
    <p:sldId id="548" r:id="rId44"/>
    <p:sldId id="549" r:id="rId45"/>
    <p:sldId id="550" r:id="rId46"/>
    <p:sldId id="551" r:id="rId47"/>
    <p:sldId id="552" r:id="rId48"/>
    <p:sldId id="553" r:id="rId49"/>
    <p:sldId id="554" r:id="rId50"/>
    <p:sldId id="555" r:id="rId51"/>
    <p:sldId id="556" r:id="rId52"/>
    <p:sldId id="558" r:id="rId53"/>
    <p:sldId id="559" r:id="rId54"/>
    <p:sldId id="560" r:id="rId55"/>
    <p:sldId id="459" r:id="rId56"/>
    <p:sldId id="458" r:id="rId57"/>
    <p:sldId id="460" r:id="rId58"/>
    <p:sldId id="461" r:id="rId59"/>
    <p:sldId id="456" r:id="rId60"/>
    <p:sldId id="468" r:id="rId61"/>
    <p:sldId id="511" r:id="rId62"/>
    <p:sldId id="462" r:id="rId63"/>
    <p:sldId id="465" r:id="rId64"/>
    <p:sldId id="463" r:id="rId65"/>
    <p:sldId id="464" r:id="rId66"/>
    <p:sldId id="562" r:id="rId67"/>
    <p:sldId id="473" r:id="rId68"/>
    <p:sldId id="498" r:id="rId69"/>
    <p:sldId id="499" r:id="rId70"/>
    <p:sldId id="500" r:id="rId71"/>
    <p:sldId id="503" r:id="rId72"/>
    <p:sldId id="509" r:id="rId73"/>
    <p:sldId id="510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5" autoAdjust="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1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8E2C8-87B8-1C4F-91A0-8662309A37D0}" type="datetimeFigureOut">
              <a:rPr lang="en-US" smtClean="0"/>
              <a:t>26/04/16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7A06A-357B-684F-A4AF-14F76C71F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62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65E6-9CE8-6540-AE64-3D850DF9ADCF}" type="datetimeFigureOut">
              <a:rPr lang="en-US" smtClean="0"/>
              <a:t>26/04/16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B9DD-4AE9-754F-90B2-780977AF1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04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EB9DD-4AE9-754F-90B2-780977AF12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EB9DD-4AE9-754F-90B2-780977AF12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9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8812-4B96-064A-8AE9-EFD521DC6185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2FC0-2528-6A4D-92E9-F5A1A1BCE4A4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6BC-D9E0-C54F-A2B8-93C37BE37E3B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8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7702-3211-274F-BBF9-51D5F5442E46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7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20F3-A0D5-3848-A41C-BA2ED401DC62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2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D141-5478-974C-9AA9-767E9BAD6851}" type="datetime1">
              <a:rPr lang="en-US" smtClean="0"/>
              <a:t>26/04/16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3662B-592B-4D43-B43A-DFAEEE9CC020}" type="datetime1">
              <a:rPr lang="en-US" smtClean="0"/>
              <a:t>26/04/16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82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F0FD-6F41-9A4B-8B55-4BBB21089212}" type="datetime1">
              <a:rPr lang="en-US" smtClean="0"/>
              <a:t>26/04/16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3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91E3-EB92-B344-9E76-2172CD10DEFC}" type="datetime1">
              <a:rPr lang="en-US" smtClean="0"/>
              <a:t>26/04/16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2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7D88-577F-C14A-BD1C-2415A35A2ECC}" type="datetime1">
              <a:rPr lang="en-US" smtClean="0"/>
              <a:t>26/04/16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4EF5-4EAE-0244-A929-389AC152BEE4}" type="datetime1">
              <a:rPr lang="en-US" smtClean="0"/>
              <a:t>26/04/16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1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18EAD-EAB1-134C-B0F9-61C9795D45FC}" type="datetime1">
              <a:rPr lang="en-US" smtClean="0"/>
              <a:t>26/04/16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69D25-3499-464B-BCDD-4B5E3F9D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9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502.05703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DARK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39" y="819825"/>
            <a:ext cx="9420610" cy="11750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0443"/>
            <a:ext cx="9144000" cy="1470025"/>
          </a:xfr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The case for 100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Bino</a:t>
            </a:r>
            <a:r>
              <a:rPr lang="en-US" dirty="0" smtClean="0">
                <a:solidFill>
                  <a:schemeClr val="bg1"/>
                </a:solidFill>
              </a:rPr>
              <a:t> Dark Matter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10672"/>
            <a:ext cx="9287971" cy="8473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Sascha</a:t>
            </a:r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Caron (</a:t>
            </a:r>
            <a:r>
              <a:rPr lang="en-US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Radboud</a:t>
            </a:r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University and </a:t>
            </a:r>
            <a:r>
              <a:rPr lang="en-US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Nikhef</a:t>
            </a:r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)</a:t>
            </a:r>
            <a:endParaRPr lang="en-US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3408400" y="2749967"/>
            <a:ext cx="2299064" cy="2168985"/>
          </a:xfrm>
          <a:prstGeom prst="ellipse">
            <a:avLst/>
          </a:prstGeom>
          <a:ln w="0" cap="rnd">
            <a:solidFill>
              <a:srgbClr val="333333"/>
            </a:solidFill>
            <a:round/>
          </a:ln>
          <a:effectLst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77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model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0"/>
            <a:ext cx="6184900" cy="4064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Simplified models (1-3 parameters) </a:t>
            </a:r>
            <a:r>
              <a:rPr lang="en-US" dirty="0" smtClean="0">
                <a:solidFill>
                  <a:srgbClr val="FFFF00"/>
                </a:solidFill>
              </a:rPr>
              <a:t>* number of models</a:t>
            </a:r>
          </a:p>
          <a:p>
            <a:r>
              <a:rPr lang="en-US" dirty="0" smtClean="0"/>
              <a:t>Simple models (e.g. </a:t>
            </a:r>
            <a:r>
              <a:rPr lang="en-US" dirty="0" err="1" smtClean="0"/>
              <a:t>mSUGRA</a:t>
            </a:r>
            <a:r>
              <a:rPr lang="en-US" dirty="0" smtClean="0"/>
              <a:t>, 4-6 parameters) </a:t>
            </a:r>
            <a:r>
              <a:rPr lang="en-US" dirty="0" smtClean="0">
                <a:solidFill>
                  <a:srgbClr val="FFFF00"/>
                </a:solidFill>
              </a:rPr>
              <a:t>* number of models</a:t>
            </a:r>
          </a:p>
          <a:p>
            <a:r>
              <a:rPr lang="en-US" dirty="0" smtClean="0"/>
              <a:t>Models (MSSM, 7-20 parameters)</a:t>
            </a:r>
          </a:p>
          <a:p>
            <a:r>
              <a:rPr lang="en-US" dirty="0" smtClean="0"/>
              <a:t>Full models (SUSY ?, &gt;20 parameters)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10</a:t>
            </a:fld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7200900" y="1562100"/>
            <a:ext cx="1485900" cy="47942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00900" y="1765300"/>
            <a:ext cx="1638300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- Complexity</a:t>
            </a:r>
          </a:p>
          <a:p>
            <a:r>
              <a:rPr lang="en-US" dirty="0" smtClean="0"/>
              <a:t>- Curse of dimensionality</a:t>
            </a:r>
          </a:p>
          <a:p>
            <a:endParaRPr lang="en-US" i="1" dirty="0" smtClean="0"/>
          </a:p>
          <a:p>
            <a:r>
              <a:rPr lang="en-US" i="1" dirty="0" smtClean="0"/>
              <a:t>(Volume increases so much that </a:t>
            </a:r>
          </a:p>
          <a:p>
            <a:r>
              <a:rPr lang="en-US" i="1" dirty="0"/>
              <a:t>d</a:t>
            </a:r>
            <a:r>
              <a:rPr lang="en-US" i="1" dirty="0" smtClean="0"/>
              <a:t>ata becomes</a:t>
            </a:r>
          </a:p>
          <a:p>
            <a:r>
              <a:rPr lang="en-US" i="1" dirty="0" smtClean="0"/>
              <a:t>sparse)</a:t>
            </a:r>
          </a:p>
        </p:txBody>
      </p:sp>
    </p:spTree>
    <p:extLst>
      <p:ext uri="{BB962C8B-B14F-4D97-AF65-F5344CB8AC3E}">
        <p14:creationId xmlns:p14="http://schemas.microsoft.com/office/powerpoint/2010/main" val="190817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Simplified models * number of models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</a:t>
            </a:r>
            <a:r>
              <a:rPr lang="en-US" b="1" dirty="0" smtClean="0"/>
              <a:t>ot equal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Full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30 at 16.18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4" y="0"/>
            <a:ext cx="66941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6910" y="1860685"/>
            <a:ext cx="7663683" cy="3785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Usually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Electroweak precision measurements, rare decays, relic Dark Matter density,</a:t>
            </a:r>
          </a:p>
          <a:p>
            <a:r>
              <a:rPr lang="en-US" sz="2400" dirty="0" smtClean="0"/>
              <a:t>Higgs mass, Higgs couplings, </a:t>
            </a:r>
            <a:r>
              <a:rPr lang="en-US" sz="2400" dirty="0" err="1" smtClean="0"/>
              <a:t>sigma_DM_SD</a:t>
            </a:r>
            <a:r>
              <a:rPr lang="en-US" sz="2400" dirty="0" smtClean="0"/>
              <a:t>, </a:t>
            </a:r>
            <a:r>
              <a:rPr lang="en-US" sz="2400" dirty="0" err="1" smtClean="0"/>
              <a:t>sigma_DM</a:t>
            </a:r>
            <a:r>
              <a:rPr lang="en-US" sz="2400" dirty="0" err="1"/>
              <a:t>_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b="1" dirty="0" smtClean="0"/>
              <a:t>Choice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Fermi-LAT excess and spheroidal dwarf limits</a:t>
            </a:r>
          </a:p>
          <a:p>
            <a:endParaRPr lang="en-US" sz="2400" dirty="0"/>
          </a:p>
          <a:p>
            <a:r>
              <a:rPr lang="en-US" sz="2400" b="1" dirty="0" smtClean="0"/>
              <a:t>Difficult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LHC SUSY limits </a:t>
            </a:r>
          </a:p>
        </p:txBody>
      </p:sp>
    </p:spTree>
    <p:extLst>
      <p:ext uri="{BB962C8B-B14F-4D97-AF65-F5344CB8AC3E}">
        <p14:creationId xmlns:p14="http://schemas.microsoft.com/office/powerpoint/2010/main" val="292824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Parameters: MSSM 10-19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Screen Shot 2016-03-30 at 16.16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65" y="1600636"/>
            <a:ext cx="5867400" cy="462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404" y="6356350"/>
            <a:ext cx="4839073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LHC constrains on </a:t>
            </a:r>
            <a:r>
              <a:rPr lang="en-US" dirty="0" err="1" smtClean="0"/>
              <a:t>squark</a:t>
            </a:r>
            <a:r>
              <a:rPr lang="en-US" dirty="0" smtClean="0"/>
              <a:t> and </a:t>
            </a:r>
            <a:r>
              <a:rPr lang="en-US" dirty="0" err="1" smtClean="0"/>
              <a:t>gluinos</a:t>
            </a:r>
            <a:r>
              <a:rPr lang="en-US" dirty="0" smtClean="0"/>
              <a:t> not severe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9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MSSM fits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world data</a:t>
            </a:r>
          </a:p>
          <a:p>
            <a:r>
              <a:rPr lang="en-US" dirty="0" smtClean="0"/>
              <a:t>Attempts to include SUSY LHC limits</a:t>
            </a:r>
          </a:p>
          <a:p>
            <a:r>
              <a:rPr lang="en-US" dirty="0" smtClean="0"/>
              <a:t>8-18 </a:t>
            </a:r>
            <a:r>
              <a:rPr lang="en-US" dirty="0" err="1" smtClean="0"/>
              <a:t>pMSSM</a:t>
            </a:r>
            <a:r>
              <a:rPr lang="en-US" dirty="0" smtClean="0"/>
              <a:t> parameters</a:t>
            </a:r>
          </a:p>
          <a:p>
            <a:r>
              <a:rPr lang="en-US" dirty="0" smtClean="0"/>
              <a:t>GC excess not included 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1-17 at 20.4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47" y="1003241"/>
            <a:ext cx="2595881" cy="3107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MSSM Fits for Dark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2075" y="1417638"/>
            <a:ext cx="221752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JHEP 1409 (2014) </a:t>
            </a:r>
            <a:r>
              <a:rPr lang="en-US" dirty="0" smtClean="0"/>
              <a:t>081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395" y="2321856"/>
            <a:ext cx="2422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it in MSSM model with</a:t>
            </a:r>
          </a:p>
          <a:p>
            <a:r>
              <a:rPr lang="en-US" dirty="0" smtClean="0"/>
              <a:t>18 parameters using</a:t>
            </a:r>
          </a:p>
          <a:p>
            <a:r>
              <a:rPr lang="en-US" dirty="0" smtClean="0"/>
              <a:t>all worldwide data, but</a:t>
            </a:r>
          </a:p>
          <a:p>
            <a:r>
              <a:rPr lang="en-US" dirty="0" smtClean="0"/>
              <a:t>no LHC and Fermi-LAT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7270" y="3590246"/>
            <a:ext cx="11339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Bino</a:t>
            </a:r>
            <a:r>
              <a:rPr lang="en-US" dirty="0" smtClean="0"/>
              <a:t> mass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455720" y="1776155"/>
            <a:ext cx="114643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Likelihood</a:t>
            </a:r>
            <a:endParaRPr lang="en-US" dirty="0"/>
          </a:p>
        </p:txBody>
      </p:sp>
      <p:pic>
        <p:nvPicPr>
          <p:cNvPr id="3" name="Picture 2" descr="Screen Shot 2016-03-31 at 21.22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66" y="1193564"/>
            <a:ext cx="3074834" cy="31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5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1-17 at 20.4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47" y="1003241"/>
            <a:ext cx="2595881" cy="3107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MSSM Fits for Dark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2075" y="1417638"/>
            <a:ext cx="221752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JHEP 1409 (2014) </a:t>
            </a:r>
            <a:r>
              <a:rPr lang="en-US" dirty="0" smtClean="0"/>
              <a:t>081</a:t>
            </a:r>
          </a:p>
        </p:txBody>
      </p:sp>
      <p:sp>
        <p:nvSpPr>
          <p:cNvPr id="6" name="Rectangle 5"/>
          <p:cNvSpPr/>
          <p:nvPr/>
        </p:nvSpPr>
        <p:spPr>
          <a:xfrm>
            <a:off x="312075" y="4110719"/>
            <a:ext cx="268696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dirty="0" err="1"/>
              <a:t>Eur.Phys.J</a:t>
            </a:r>
            <a:r>
              <a:rPr lang="tr-TR" dirty="0"/>
              <a:t>. C75 (2015) </a:t>
            </a:r>
            <a:r>
              <a:rPr lang="tr-TR" dirty="0" smtClean="0"/>
              <a:t>500</a:t>
            </a:r>
          </a:p>
          <a:p>
            <a:r>
              <a:rPr lang="tr-TR" b="1" dirty="0" err="1" smtClean="0"/>
              <a:t>Mastercode</a:t>
            </a:r>
            <a:r>
              <a:rPr lang="tr-TR" dirty="0" smtClean="0"/>
              <a:t> </a:t>
            </a:r>
            <a:r>
              <a:rPr lang="tr-TR" dirty="0" err="1" smtClean="0"/>
              <a:t>collaboration</a:t>
            </a:r>
            <a:r>
              <a:rPr lang="tr-TR" dirty="0" smtClean="0"/>
              <a:t>:</a:t>
            </a:r>
            <a:endParaRPr lang="en-US" dirty="0"/>
          </a:p>
        </p:txBody>
      </p:sp>
      <p:pic>
        <p:nvPicPr>
          <p:cNvPr id="8" name="Picture 7" descr="Screen Shot 2016-01-17 at 20.5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41" y="3825852"/>
            <a:ext cx="3182148" cy="3032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395" y="2321856"/>
            <a:ext cx="2422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it in MSSM model with</a:t>
            </a:r>
          </a:p>
          <a:p>
            <a:r>
              <a:rPr lang="en-US" dirty="0" smtClean="0"/>
              <a:t>18 parameters using</a:t>
            </a:r>
          </a:p>
          <a:p>
            <a:r>
              <a:rPr lang="en-US" dirty="0" smtClean="0"/>
              <a:t>all worldwide data, but</a:t>
            </a:r>
          </a:p>
          <a:p>
            <a:r>
              <a:rPr lang="en-US" dirty="0" smtClean="0"/>
              <a:t>no LHC and Fermi-LAT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95" y="4965882"/>
            <a:ext cx="2422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it in MSSM model with</a:t>
            </a:r>
          </a:p>
          <a:p>
            <a:r>
              <a:rPr lang="en-US" dirty="0" smtClean="0"/>
              <a:t>10 parameters using</a:t>
            </a:r>
          </a:p>
          <a:p>
            <a:r>
              <a:rPr lang="en-US" dirty="0" smtClean="0"/>
              <a:t>all worldwide data, but</a:t>
            </a:r>
          </a:p>
          <a:p>
            <a:r>
              <a:rPr lang="en-US" dirty="0" smtClean="0"/>
              <a:t>no Fermi-LAT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7270" y="3590246"/>
            <a:ext cx="11339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Bino</a:t>
            </a:r>
            <a:r>
              <a:rPr lang="en-US" dirty="0" smtClean="0"/>
              <a:t> mass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455720" y="1776155"/>
            <a:ext cx="114643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Likelihood</a:t>
            </a:r>
            <a:endParaRPr lang="en-US" dirty="0"/>
          </a:p>
        </p:txBody>
      </p:sp>
      <p:pic>
        <p:nvPicPr>
          <p:cNvPr id="3" name="Picture 2" descr="Screen Shot 2016-03-31 at 21.22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66" y="1193564"/>
            <a:ext cx="3074834" cy="3132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2099" y="4757050"/>
            <a:ext cx="1292278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Very similar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2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turn to the sky…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2" y="28222"/>
            <a:ext cx="9144000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Dark Matter </a:t>
            </a:r>
            <a:r>
              <a:rPr lang="en-US" dirty="0" err="1" smtClean="0"/>
              <a:t>WIMPy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 Connecting Geneva with the Galactic Center</a:t>
            </a:r>
            <a:endParaRPr lang="en-US" dirty="0"/>
          </a:p>
        </p:txBody>
      </p:sp>
      <p:pic>
        <p:nvPicPr>
          <p:cNvPr id="1026" name="Picture 2" descr="all-sky map from Fer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11"/>
            <a:ext cx="9144000" cy="5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26114"/>
            <a:ext cx="437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Sky map at photon energies  at 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energies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light has 2-</a:t>
            </a:r>
            <a:r>
              <a:rPr lang="en-US" dirty="0" smtClean="0">
                <a:solidFill>
                  <a:srgbClr val="FF0000"/>
                </a:solidFill>
              </a:rPr>
              <a:t>3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2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Dark Matter </a:t>
            </a:r>
            <a:r>
              <a:rPr lang="en-US" dirty="0" err="1" smtClean="0"/>
              <a:t>WIMPy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 Connecting Geneva with the Galactic Center</a:t>
            </a:r>
            <a:endParaRPr lang="en-US" dirty="0"/>
          </a:p>
        </p:txBody>
      </p:sp>
      <p:pic>
        <p:nvPicPr>
          <p:cNvPr id="1026" name="Picture 2" descr="all-sky map from Fer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11"/>
            <a:ext cx="9144000" cy="5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26114"/>
            <a:ext cx="437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Sky map at photon energies  at 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energies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light has 2-3 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973" y="799498"/>
            <a:ext cx="6805966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Where do GeV photons come from 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Short answer : neutral </a:t>
            </a:r>
            <a:r>
              <a:rPr lang="en-US" sz="2000" dirty="0" err="1" smtClean="0">
                <a:solidFill>
                  <a:schemeClr val="bg1"/>
                </a:solidFill>
              </a:rPr>
              <a:t>pions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Gamma ray astronomy knows several sources of gamma rays: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Examples: Pulsars, Supernova remnants etc.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Various </a:t>
            </a:r>
            <a:r>
              <a:rPr lang="en-US" sz="2000" dirty="0" err="1" smtClean="0">
                <a:solidFill>
                  <a:schemeClr val="bg1"/>
                </a:solidFill>
              </a:rPr>
              <a:t>extragalactical</a:t>
            </a:r>
            <a:r>
              <a:rPr lang="en-US" sz="2000" dirty="0" smtClean="0">
                <a:solidFill>
                  <a:schemeClr val="bg1"/>
                </a:solidFill>
              </a:rPr>
              <a:t> sources only detected with gamma rays,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see pie-chart</a:t>
            </a:r>
          </a:p>
        </p:txBody>
      </p:sp>
      <p:pic>
        <p:nvPicPr>
          <p:cNvPr id="3074" name="Picture 2" descr="pie chart depicting gamma-ray 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" y="3509397"/>
            <a:ext cx="4600430" cy="3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9723" y="5517232"/>
            <a:ext cx="2559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Pulsar: rapidly rotating</a:t>
            </a:r>
          </a:p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eutron star (very dense)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Supernova remnant: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Remnant of star collapse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DARK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39" y="819825"/>
            <a:ext cx="9420610" cy="11750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0443"/>
            <a:ext cx="9144000" cy="1470025"/>
          </a:xfr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10672"/>
            <a:ext cx="9287971" cy="8473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3408400" y="2749967"/>
            <a:ext cx="2299064" cy="2168985"/>
          </a:xfrm>
          <a:prstGeom prst="ellipse">
            <a:avLst/>
          </a:prstGeom>
          <a:ln w="0" cap="rnd">
            <a:solidFill>
              <a:srgbClr val="333333"/>
            </a:solidFill>
            <a:round/>
          </a:ln>
          <a:effectLst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7468" y="1920013"/>
            <a:ext cx="72060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Dark Matter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Global Dark Matter fits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The Galactic Center “</a:t>
            </a:r>
            <a:r>
              <a:rPr lang="en-US" sz="3200" dirty="0" err="1" smtClean="0">
                <a:solidFill>
                  <a:schemeClr val="bg1"/>
                </a:solidFill>
              </a:rPr>
              <a:t>GeV</a:t>
            </a:r>
            <a:r>
              <a:rPr lang="en-US" sz="3200" dirty="0" smtClean="0">
                <a:solidFill>
                  <a:schemeClr val="bg1"/>
                </a:solidFill>
              </a:rPr>
              <a:t>” excess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Global MSSM fits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Dwarf galaxies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Search strategies for the LHC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A look at the future of Global Fits ?</a:t>
            </a:r>
          </a:p>
        </p:txBody>
      </p:sp>
    </p:spTree>
    <p:extLst>
      <p:ext uri="{BB962C8B-B14F-4D97-AF65-F5344CB8AC3E}">
        <p14:creationId xmlns:p14="http://schemas.microsoft.com/office/powerpoint/2010/main" val="20727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Dark Matter </a:t>
            </a:r>
            <a:r>
              <a:rPr lang="en-US" dirty="0" err="1" smtClean="0"/>
              <a:t>WIMPy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 Connecting Geneva with the Galactic Center</a:t>
            </a:r>
            <a:endParaRPr lang="en-US" dirty="0"/>
          </a:p>
        </p:txBody>
      </p:sp>
      <p:pic>
        <p:nvPicPr>
          <p:cNvPr id="1026" name="Picture 2" descr="all-sky map from Fer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11"/>
            <a:ext cx="9144000" cy="5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26114"/>
            <a:ext cx="437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Sky map at photon energies  at 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energies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light has 2-3 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6191" y="3356992"/>
            <a:ext cx="721165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Astrophysics goal: Understand all sources of gamma rays</a:t>
            </a:r>
          </a:p>
          <a:p>
            <a:pPr marL="342900" indent="-342900">
              <a:buFont typeface="Wingdings"/>
              <a:buChar char="è"/>
            </a:pP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Subtracting the known sources yields the following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inset picture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3"/>
          </a:xfrm>
          <a:prstGeom prst="rect">
            <a:avLst/>
          </a:prstGeom>
          <a:solidFill>
            <a:schemeClr val="tx1"/>
          </a:solidFill>
        </p:spPr>
        <p:txBody>
          <a:bodyPr wrap="square" lIns="91435" tIns="45718" rIns="91435" bIns="45718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Dark Matter </a:t>
            </a:r>
            <a:r>
              <a:rPr lang="en-US" dirty="0" err="1" smtClean="0"/>
              <a:t>WIMPy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 Connecting Geneva with the Galactic 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9737" y="3356992"/>
            <a:ext cx="7276441" cy="120032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Astrophysics goal: Understand all sources of gamma rays</a:t>
            </a:r>
          </a:p>
          <a:p>
            <a:pPr marL="342882" indent="-342882">
              <a:buFont typeface="Wingdings"/>
              <a:buChar char="è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Subtracting the known sources yields the following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   picture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svs.gsfc.nasa.gov/vis/a010000/a011500/a011513/Fermi_Galactic_Center-Breakout_Ha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" y="612474"/>
            <a:ext cx="9144000" cy="51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3273314"/>
            <a:ext cx="4822752" cy="21852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/>
          <a:p>
            <a:r>
              <a:rPr lang="en-US" sz="1700" dirty="0">
                <a:solidFill>
                  <a:srgbClr val="FFFF00"/>
                </a:solidFill>
              </a:rPr>
              <a:t>NASA press release </a:t>
            </a:r>
            <a:r>
              <a:rPr lang="en-US" sz="1700" dirty="0" smtClean="0">
                <a:solidFill>
                  <a:srgbClr val="FFFF00"/>
                </a:solidFill>
              </a:rPr>
              <a:t>2014 (excess known since 2009)</a:t>
            </a:r>
            <a:endParaRPr lang="en-US" sz="1700" dirty="0">
              <a:solidFill>
                <a:srgbClr val="FFFF00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The inset is a map of the galactic center with </a:t>
            </a:r>
            <a:r>
              <a:rPr lang="en-US" sz="1700" b="1" dirty="0">
                <a:solidFill>
                  <a:schemeClr val="bg1"/>
                </a:solidFill>
              </a:rPr>
              <a:t>known sources removed</a:t>
            </a:r>
            <a:r>
              <a:rPr lang="en-US" sz="1700" dirty="0">
                <a:solidFill>
                  <a:schemeClr val="bg1"/>
                </a:solidFill>
              </a:rPr>
              <a:t>, which reveals the gamma-ray excess (red, green and blue) found there. This excess emission is consistent with annihilations from some hypothesized forms of dark matter. Credit: NASA/DOE/Fermi LAT Collaboration and T. Linden (Univ. of Chicago)</a:t>
            </a:r>
          </a:p>
        </p:txBody>
      </p:sp>
      <p:pic>
        <p:nvPicPr>
          <p:cNvPr id="5" name="Picture 4" descr="Screen Shot 2016-01-07 at 12.1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159500"/>
            <a:ext cx="8864600" cy="69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857" y="5757253"/>
            <a:ext cx="218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Official paper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2015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4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118"/>
            <a:ext cx="9144000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Dark Matter </a:t>
            </a:r>
            <a:r>
              <a:rPr lang="en-US" dirty="0" err="1" smtClean="0"/>
              <a:t>WIMPy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 Connecting Geneva with the Galactic 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46191" y="3356992"/>
            <a:ext cx="7211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Astrophysics goal: Understand all sources of gamma rays</a:t>
            </a:r>
          </a:p>
          <a:p>
            <a:pPr marL="342900" indent="-342900">
              <a:buFont typeface="Wingdings"/>
              <a:buChar char="è"/>
            </a:pP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Subtracting the known sources yields the following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picture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http://svs.gsfc.nasa.gov/vis/a010000/a011500/a011513/Fermi_Galactic_Center-Breakout_Ha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43011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can it be?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Unknown pulsars (</a:t>
            </a:r>
            <a:r>
              <a:rPr lang="en-US" dirty="0" err="1" smtClean="0">
                <a:solidFill>
                  <a:schemeClr val="bg1"/>
                </a:solidFill>
              </a:rPr>
              <a:t>milisecond</a:t>
            </a:r>
            <a:r>
              <a:rPr lang="en-US" dirty="0" smtClean="0">
                <a:solidFill>
                  <a:schemeClr val="bg1"/>
                </a:solidFill>
              </a:rPr>
              <a:t> pulsars)  ?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Dark Matter annihilation ?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Something else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excess signal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23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39"/>
            <a:ext cx="8114993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523" y="6412685"/>
            <a:ext cx="218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Ch. </a:t>
            </a:r>
            <a:r>
              <a:rPr lang="en-US" dirty="0" err="1" smtClean="0"/>
              <a:t>Weniger</a:t>
            </a:r>
            <a:r>
              <a:rPr lang="en-US" dirty="0" smtClean="0"/>
              <a:t> (</a:t>
            </a:r>
            <a:r>
              <a:rPr lang="en-US" dirty="0" err="1" smtClean="0"/>
              <a:t>UvA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782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71488"/>
            <a:ext cx="78962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41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25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90538"/>
            <a:ext cx="77533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9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excess signal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23728" y="2185048"/>
            <a:ext cx="45720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We adopt here the results from </a:t>
            </a:r>
            <a:r>
              <a:rPr lang="en-US" dirty="0" err="1" smtClean="0"/>
              <a:t>Calore,Cholis,Weniger</a:t>
            </a:r>
            <a:r>
              <a:rPr lang="en-US" dirty="0" smtClean="0"/>
              <a:t>  </a:t>
            </a:r>
            <a:r>
              <a:rPr lang="en-US" dirty="0"/>
              <a:t>where the excess emission was studied at latitudes</a:t>
            </a:r>
          </a:p>
          <a:p>
            <a:r>
              <a:rPr lang="en-US" dirty="0"/>
              <a:t>above 2 degree. This region is very sensitive to a dark matter signal, but avoids the much</a:t>
            </a:r>
          </a:p>
          <a:p>
            <a:r>
              <a:rPr lang="en-US" dirty="0"/>
              <a:t>more complicated Galactic center region.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Calore</a:t>
            </a:r>
            <a:r>
              <a:rPr lang="en-US" dirty="0"/>
              <a:t>, I. </a:t>
            </a:r>
            <a:r>
              <a:rPr lang="en-US" dirty="0" err="1"/>
              <a:t>Cholis</a:t>
            </a:r>
            <a:r>
              <a:rPr lang="en-US" dirty="0"/>
              <a:t>, and C. </a:t>
            </a:r>
            <a:r>
              <a:rPr lang="en-US" dirty="0" err="1"/>
              <a:t>Weniger</a:t>
            </a:r>
            <a:r>
              <a:rPr lang="en-US" dirty="0"/>
              <a:t>, Background model systematics for the Fermi GeV</a:t>
            </a:r>
          </a:p>
          <a:p>
            <a:r>
              <a:rPr lang="en-US" dirty="0"/>
              <a:t>excess, </a:t>
            </a:r>
            <a:r>
              <a:rPr lang="en-US" dirty="0" err="1"/>
              <a:t>ArXiv</a:t>
            </a:r>
            <a:r>
              <a:rPr lang="en-US" dirty="0"/>
              <a:t> e-prints (Aug., 2014) [arXiv:1409.0042].</a:t>
            </a:r>
          </a:p>
        </p:txBody>
      </p:sp>
    </p:spTree>
    <p:extLst>
      <p:ext uri="{BB962C8B-B14F-4D97-AF65-F5344CB8AC3E}">
        <p14:creationId xmlns:p14="http://schemas.microsoft.com/office/powerpoint/2010/main" val="405661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Phenomenological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Astronomy</a:t>
            </a:r>
            <a:r>
              <a:rPr lang="en-US" dirty="0" smtClean="0"/>
              <a:t>:</a:t>
            </a:r>
          </a:p>
          <a:p>
            <a:pPr>
              <a:buFont typeface="Wingdings"/>
              <a:buChar char="è"/>
            </a:pPr>
            <a:r>
              <a:rPr lang="en-US" i="1" dirty="0" smtClean="0">
                <a:sym typeface="Wingdings" panose="05000000000000000000" pitchFamily="2" charset="2"/>
              </a:rPr>
              <a:t>Can it be explained by unknown pulsars or</a:t>
            </a:r>
          </a:p>
          <a:p>
            <a:pPr marL="0" indent="0">
              <a:buNone/>
            </a:pPr>
            <a:r>
              <a:rPr lang="en-US" i="1" dirty="0" smtClean="0">
                <a:sym typeface="Wingdings" panose="05000000000000000000" pitchFamily="2" charset="2"/>
              </a:rPr>
              <a:t>     other astrophysics source?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Particle Physics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</a:p>
          <a:p>
            <a:pPr>
              <a:buFont typeface="Wingdings"/>
              <a:buChar char="è"/>
            </a:pPr>
            <a:r>
              <a:rPr lang="en-US" i="1" dirty="0" smtClean="0">
                <a:sym typeface="Wingdings" panose="05000000000000000000" pitchFamily="2" charset="2"/>
              </a:rPr>
              <a:t>Is it possible that this is really DM    </a:t>
            </a:r>
          </a:p>
          <a:p>
            <a:pPr marL="0" indent="0">
              <a:buNone/>
            </a:pP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i="1" dirty="0" smtClean="0">
                <a:sym typeface="Wingdings" panose="05000000000000000000" pitchFamily="2" charset="2"/>
              </a:rPr>
              <a:t>    annihilation?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7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55" y="3447457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Signal Modelling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636091">
            <a:off x="1450585" y="265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638403">
            <a:off x="1434315" y="4097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2" y="3187077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5" y="4083189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 rot="14875451">
            <a:off x="3965600" y="2547083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478113">
            <a:off x="3965538" y="4292692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04938" y="2473297"/>
            <a:ext cx="491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</a:p>
          <a:p>
            <a:r>
              <a:rPr lang="en-US" dirty="0"/>
              <a:t>t</a:t>
            </a:r>
            <a:r>
              <a:rPr lang="en-US" dirty="0" smtClean="0"/>
              <a:t>au</a:t>
            </a:r>
          </a:p>
          <a:p>
            <a:r>
              <a:rPr lang="en-US" dirty="0"/>
              <a:t>?</a:t>
            </a: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563902" y="4661958"/>
            <a:ext cx="491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endParaRPr lang="en-US" dirty="0" smtClean="0"/>
          </a:p>
          <a:p>
            <a:r>
              <a:rPr lang="en-US" dirty="0" smtClean="0"/>
              <a:t>tau</a:t>
            </a:r>
          </a:p>
          <a:p>
            <a:r>
              <a:rPr lang="en-US" dirty="0"/>
              <a:t>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3" y="1181195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10064" y="3217781"/>
            <a:ext cx="1656354" cy="1198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1150" y="1442148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01150" y="2451618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87347" y="3386883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587348" y="4294929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82" y="2097251"/>
            <a:ext cx="1826518" cy="28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425386" y="5057396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1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(In early days) it seemed to be that the signal could be described by </a:t>
            </a:r>
            <a:r>
              <a:rPr lang="en-US" b="1" dirty="0" smtClean="0"/>
              <a:t>DM DM =&gt; bb or </a:t>
            </a:r>
            <a:r>
              <a:rPr lang="en-US" b="1" dirty="0" err="1" smtClean="0"/>
              <a:t>tautau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    with a DM mass of </a:t>
            </a:r>
            <a:r>
              <a:rPr lang="en-US" b="1" dirty="0" smtClean="0"/>
              <a:t>20-40 GeV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=&gt; Pythia spectrum nicely in agreement with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data</a:t>
            </a:r>
          </a:p>
          <a:p>
            <a:r>
              <a:rPr lang="en-US" dirty="0" smtClean="0"/>
              <a:t>Such process are </a:t>
            </a:r>
            <a:r>
              <a:rPr lang="en-US" b="1" dirty="0" smtClean="0"/>
              <a:t>not</a:t>
            </a:r>
            <a:r>
              <a:rPr lang="en-US" dirty="0" smtClean="0"/>
              <a:t> possible within ‘minimal</a:t>
            </a:r>
          </a:p>
          <a:p>
            <a:pPr marL="0" indent="0">
              <a:buNone/>
            </a:pPr>
            <a:r>
              <a:rPr lang="en-US" dirty="0" smtClean="0"/>
              <a:t>    SUSY models due to limits on </a:t>
            </a:r>
            <a:r>
              <a:rPr lang="en-US" dirty="0" err="1" smtClean="0"/>
              <a:t>staus</a:t>
            </a:r>
            <a:r>
              <a:rPr lang="en-US" dirty="0" smtClean="0"/>
              <a:t> and </a:t>
            </a:r>
            <a:r>
              <a:rPr lang="en-US" dirty="0" err="1" smtClean="0"/>
              <a:t>sbottoms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(need to be in </a:t>
            </a:r>
            <a:r>
              <a:rPr lang="en-US" i="1" dirty="0" err="1" smtClean="0"/>
              <a:t>nMSSM</a:t>
            </a:r>
            <a:r>
              <a:rPr lang="en-US" i="1" dirty="0" smtClean="0"/>
              <a:t> etc., such DM particles hard to test at LHC since they need to be mixed</a:t>
            </a:r>
          </a:p>
          <a:p>
            <a:pPr marL="0" indent="0">
              <a:buNone/>
            </a:pPr>
            <a:r>
              <a:rPr lang="en-US" i="1" dirty="0"/>
              <a:t>s</a:t>
            </a:r>
            <a:r>
              <a:rPr lang="en-US" i="1" dirty="0" smtClean="0"/>
              <a:t>uch that they have escaped detection e.g. at LEP)     </a:t>
            </a:r>
          </a:p>
          <a:p>
            <a:r>
              <a:rPr lang="en-US" dirty="0" smtClean="0"/>
              <a:t>It seems to be that such processes have also </a:t>
            </a:r>
            <a:r>
              <a:rPr lang="en-US" b="1" dirty="0" smtClean="0"/>
              <a:t>difficulties from recent dwarf limits </a:t>
            </a:r>
            <a:r>
              <a:rPr lang="en-US" dirty="0" smtClean="0"/>
              <a:t>on DM =&gt; gamma 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6851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could be the DM ?</a:t>
            </a:r>
            <a:endParaRPr lang="en-US" dirty="0"/>
          </a:p>
        </p:txBody>
      </p:sp>
      <p:pic>
        <p:nvPicPr>
          <p:cNvPr id="4" name="Picture 2" descr="File:WMAP 20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163" y="1417638"/>
            <a:ext cx="3369735" cy="168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2B8A58E-43A7-4AFA-9690-B15A5FA302A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5058" name="Picture 2" descr="File:Matter Distribu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219" y="3332776"/>
            <a:ext cx="4455962" cy="2725493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373186" y="2378669"/>
            <a:ext cx="38576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ym typeface="Wingdings" pitchFamily="2" charset="2"/>
              </a:rPr>
              <a:t>Lambda </a:t>
            </a:r>
            <a:r>
              <a:rPr lang="en-US" sz="2800" b="1" dirty="0" smtClean="0">
                <a:solidFill>
                  <a:schemeClr val="tx2"/>
                </a:solidFill>
                <a:sym typeface="Wingdings" pitchFamily="2" charset="2"/>
              </a:rPr>
              <a:t>CDM</a:t>
            </a:r>
          </a:p>
          <a:p>
            <a:r>
              <a:rPr lang="en-US" sz="2800" b="1" dirty="0" smtClean="0">
                <a:solidFill>
                  <a:schemeClr val="tx2"/>
                </a:solidFill>
                <a:sym typeface="Wingdings" pitchFamily="2" charset="2"/>
              </a:rPr>
              <a:t>(Cold / non relativistic Dark Matter)</a:t>
            </a:r>
          </a:p>
          <a:p>
            <a:r>
              <a:rPr lang="en-US" sz="2800" b="1" dirty="0" smtClean="0">
                <a:sym typeface="Wingdings" pitchFamily="2" charset="2"/>
              </a:rPr>
              <a:t>model </a:t>
            </a:r>
          </a:p>
          <a:p>
            <a:r>
              <a:rPr lang="en-US" sz="2800" dirty="0" smtClean="0">
                <a:sym typeface="Wingdings" pitchFamily="2" charset="2"/>
              </a:rPr>
              <a:t>is the state-of-the art</a:t>
            </a:r>
            <a:endParaRPr lang="en-US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6211669"/>
            <a:ext cx="4230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CDM still problems with short scale structure,</a:t>
            </a:r>
          </a:p>
          <a:p>
            <a:r>
              <a:rPr lang="en-US" i="1" dirty="0" smtClean="0"/>
              <a:t>but alternatives seem to be even worse…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207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Fermi-LAT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2674640" cy="491483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Formerly known as GLAST</a:t>
            </a:r>
          </a:p>
          <a:p>
            <a:r>
              <a:rPr lang="en-US" dirty="0" smtClean="0"/>
              <a:t>Particle physics detector</a:t>
            </a:r>
          </a:p>
          <a:p>
            <a:r>
              <a:rPr lang="en-US" dirty="0" smtClean="0"/>
              <a:t>Photon Conversion</a:t>
            </a:r>
          </a:p>
          <a:p>
            <a:pPr>
              <a:buFont typeface="Symbol"/>
              <a:buChar char="Þ"/>
            </a:pPr>
            <a:r>
              <a:rPr lang="en-US" dirty="0" smtClean="0"/>
              <a:t>Silicon  Tracker for pointing resolution</a:t>
            </a:r>
          </a:p>
          <a:p>
            <a:pPr>
              <a:buFont typeface="Symbol"/>
              <a:buChar char="Þ"/>
            </a:pPr>
            <a:r>
              <a:rPr lang="en-US" dirty="0" smtClean="0"/>
              <a:t>Calorimeter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for energy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measurement</a:t>
            </a:r>
          </a:p>
          <a:p>
            <a:pPr marL="0" indent="0">
              <a:buNone/>
            </a:pPr>
            <a:r>
              <a:rPr lang="en-US" i="1" dirty="0"/>
              <a:t>Anticoincidence </a:t>
            </a:r>
            <a:r>
              <a:rPr lang="en-US" i="1" dirty="0" smtClean="0"/>
              <a:t>Detector to remove unwanted charged </a:t>
            </a:r>
            <a:r>
              <a:rPr lang="en-US" i="1" dirty="0" err="1" smtClean="0"/>
              <a:t>cosmics</a:t>
            </a:r>
            <a:r>
              <a:rPr lang="en-US" i="1" dirty="0" smtClean="0"/>
              <a:t> </a:t>
            </a:r>
          </a:p>
        </p:txBody>
      </p:sp>
      <p:pic>
        <p:nvPicPr>
          <p:cNvPr id="2052" name="Picture 4" descr="image of the GLAST LAT instr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89930"/>
            <a:ext cx="4104456" cy="525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3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Fermi-LAT detector</a:t>
            </a:r>
            <a:endParaRPr lang="en-US" dirty="0"/>
          </a:p>
        </p:txBody>
      </p:sp>
      <p:pic>
        <p:nvPicPr>
          <p:cNvPr id="2050" name="Picture 2" descr="Schematic of LAT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52578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3348060"/>
            <a:ext cx="101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tungsten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28800"/>
            <a:ext cx="2674640" cy="49148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Formerly known as GLAST</a:t>
            </a:r>
          </a:p>
          <a:p>
            <a:r>
              <a:rPr lang="en-US" smtClean="0"/>
              <a:t>Particle physics detector</a:t>
            </a:r>
          </a:p>
          <a:p>
            <a:r>
              <a:rPr lang="en-US" smtClean="0"/>
              <a:t>Photon Conversion</a:t>
            </a:r>
          </a:p>
          <a:p>
            <a:pPr>
              <a:buFont typeface="Symbol"/>
              <a:buChar char="Þ"/>
            </a:pPr>
            <a:r>
              <a:rPr lang="en-US" smtClean="0"/>
              <a:t>Silicon  Tracker for pointing resolution</a:t>
            </a:r>
          </a:p>
          <a:p>
            <a:pPr>
              <a:buFont typeface="Symbol"/>
              <a:buChar char="Þ"/>
            </a:pPr>
            <a:r>
              <a:rPr lang="en-US" smtClean="0"/>
              <a:t>Calorimeter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     for energy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     measurement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/>
              <a:t>Anticoincidence Detector to remove unwanted charged cosmics 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88960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548020"/>
            <a:ext cx="5482952" cy="4569371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http://arxiv.org/pdf/1206.1896v2.pdf</a:t>
            </a:r>
          </a:p>
          <a:p>
            <a:endParaRPr lang="en-US" sz="3400" dirty="0"/>
          </a:p>
          <a:p>
            <a:pPr marL="0" indent="0">
              <a:buNone/>
            </a:pPr>
            <a:r>
              <a:rPr lang="en-US" sz="3400" dirty="0" smtClean="0"/>
              <a:t> - </a:t>
            </a:r>
            <a:r>
              <a:rPr lang="en-US" sz="3800" b="1" dirty="0"/>
              <a:t>9% shift measured </a:t>
            </a:r>
            <a:r>
              <a:rPr lang="en-US" sz="3800" dirty="0"/>
              <a:t>in test beams not yet understood</a:t>
            </a:r>
          </a:p>
          <a:p>
            <a:pPr marL="0" indent="0">
              <a:buNone/>
            </a:pPr>
            <a:r>
              <a:rPr lang="en-US" sz="3800" dirty="0" smtClean="0"/>
              <a:t> </a:t>
            </a:r>
            <a:r>
              <a:rPr lang="en-US" sz="3800" b="1" dirty="0" smtClean="0"/>
              <a:t>- </a:t>
            </a:r>
            <a:r>
              <a:rPr lang="en-US" sz="3800" b="1" dirty="0"/>
              <a:t>2-5% shift measured </a:t>
            </a:r>
            <a:r>
              <a:rPr lang="en-US" sz="3800" dirty="0"/>
              <a:t>in range 6-13 </a:t>
            </a:r>
            <a:r>
              <a:rPr lang="en-US" sz="3800" dirty="0" smtClean="0"/>
              <a:t>GeV with </a:t>
            </a:r>
            <a:endParaRPr lang="en-US" sz="3800" dirty="0"/>
          </a:p>
          <a:p>
            <a:endParaRPr lang="en-US" dirty="0"/>
          </a:p>
          <a:p>
            <a:r>
              <a:rPr lang="en-US" dirty="0" smtClean="0"/>
              <a:t>Fermi-LAT </a:t>
            </a:r>
            <a:r>
              <a:rPr lang="en-US" dirty="0"/>
              <a:t>conclusion:</a:t>
            </a:r>
          </a:p>
          <a:p>
            <a:pPr marL="0" indent="0">
              <a:buNone/>
            </a:pPr>
            <a:r>
              <a:rPr lang="en-US" dirty="0"/>
              <a:t>"Based on the full body of information currently </a:t>
            </a:r>
            <a:r>
              <a:rPr lang="en-US" dirty="0" smtClean="0"/>
              <a:t>available</a:t>
            </a:r>
          </a:p>
          <a:p>
            <a:pPr marL="0" indent="0">
              <a:buNone/>
            </a:pPr>
            <a:r>
              <a:rPr lang="en-US" dirty="0" smtClean="0"/>
              <a:t> we conclude </a:t>
            </a:r>
            <a:r>
              <a:rPr lang="en-US" dirty="0"/>
              <a:t>that that the energy scale for the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LAT </a:t>
            </a:r>
            <a:r>
              <a:rPr lang="en-US" dirty="0"/>
              <a:t>is correct </a:t>
            </a:r>
            <a:r>
              <a:rPr lang="en-US" dirty="0" smtClean="0"/>
              <a:t>to </a:t>
            </a:r>
            <a:r>
              <a:rPr lang="en-US" dirty="0"/>
              <a:t>+20- 50%</a:t>
            </a:r>
          </a:p>
          <a:p>
            <a:pPr marL="0" indent="0">
              <a:buNone/>
            </a:pPr>
            <a:r>
              <a:rPr lang="en-US" dirty="0"/>
              <a:t>of the energy</a:t>
            </a:r>
          </a:p>
          <a:p>
            <a:pPr marL="0" indent="0">
              <a:buNone/>
            </a:pPr>
            <a:r>
              <a:rPr lang="en-US" dirty="0"/>
              <a:t>resolution of the LAT at a given energy. This </a:t>
            </a:r>
            <a:r>
              <a:rPr lang="en-US" dirty="0" smtClean="0"/>
              <a:t>corresponds</a:t>
            </a:r>
          </a:p>
          <a:p>
            <a:pPr marL="0" indent="0">
              <a:buNone/>
            </a:pPr>
            <a:r>
              <a:rPr lang="en-US" dirty="0" smtClean="0"/>
              <a:t>to an uncertainty </a:t>
            </a:r>
            <a:r>
              <a:rPr lang="en-US" dirty="0"/>
              <a:t>of 2-5%</a:t>
            </a:r>
          </a:p>
          <a:p>
            <a:pPr marL="0" indent="0">
              <a:buNone/>
            </a:pPr>
            <a:r>
              <a:rPr lang="en-US" dirty="0"/>
              <a:t>on energy scale over the range 10-100 GeV,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increases </a:t>
            </a:r>
            <a:r>
              <a:rPr lang="en-US" dirty="0"/>
              <a:t>to 4-10%</a:t>
            </a:r>
          </a:p>
          <a:p>
            <a:pPr marL="0" indent="0">
              <a:buNone/>
            </a:pPr>
            <a:r>
              <a:rPr lang="en-US" dirty="0"/>
              <a:t>below 100 MeV and above 300 GeV."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==&gt; </a:t>
            </a:r>
            <a:r>
              <a:rPr lang="en-US" sz="6000" dirty="0"/>
              <a:t>So assuming 5% for the unmeasured </a:t>
            </a:r>
            <a:r>
              <a:rPr lang="en-US" sz="6000" dirty="0" smtClean="0"/>
              <a:t>region at </a:t>
            </a:r>
            <a:r>
              <a:rPr lang="en-US" sz="6000" dirty="0"/>
              <a:t>3-4 GeV seems </a:t>
            </a:r>
            <a:r>
              <a:rPr lang="en-US" sz="6000" dirty="0" smtClean="0"/>
              <a:t>reasonable.</a:t>
            </a:r>
            <a:endParaRPr lang="en-US" sz="6000" dirty="0"/>
          </a:p>
        </p:txBody>
      </p:sp>
      <p:pic>
        <p:nvPicPr>
          <p:cNvPr id="1026" name="Picture 2" descr="http://www.nikhef.nl/~scaron/MEME/allEgamma_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27" y="2264098"/>
            <a:ext cx="4057073" cy="36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4258" y="1340768"/>
            <a:ext cx="3182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We derived effect on energy </a:t>
            </a:r>
          </a:p>
          <a:p>
            <a:r>
              <a:rPr lang="en-US" dirty="0">
                <a:sym typeface="Wingdings" panose="05000000000000000000" pitchFamily="2" charset="2"/>
              </a:rPr>
              <a:t>s</a:t>
            </a:r>
            <a:r>
              <a:rPr lang="en-US" dirty="0" smtClean="0">
                <a:sym typeface="Wingdings" panose="05000000000000000000" pitchFamily="2" charset="2"/>
              </a:rPr>
              <a:t>pectrum, shape changes by up</a:t>
            </a:r>
          </a:p>
          <a:p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en-US" dirty="0" smtClean="0">
                <a:sym typeface="Wingdings" panose="05000000000000000000" pitchFamily="2" charset="2"/>
              </a:rPr>
              <a:t>o 20%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9690" y="5979630"/>
            <a:ext cx="218829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Shape uncertainty</a:t>
            </a:r>
          </a:p>
          <a:p>
            <a:r>
              <a:rPr lang="en-US" dirty="0"/>
              <a:t>3</a:t>
            </a:r>
            <a:r>
              <a:rPr lang="en-US" dirty="0" smtClean="0"/>
              <a:t>-10%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6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55" y="3447457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Signal Modelling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636091">
            <a:off x="1450585" y="265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638403">
            <a:off x="1434315" y="4097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2" y="3187077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5" y="4083189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 rot="14875451">
            <a:off x="3965600" y="2547083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478113">
            <a:off x="3965538" y="4292692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04938" y="2473297"/>
            <a:ext cx="491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</a:p>
          <a:p>
            <a:r>
              <a:rPr lang="en-US" dirty="0"/>
              <a:t>t</a:t>
            </a:r>
            <a:r>
              <a:rPr lang="en-US" dirty="0" smtClean="0"/>
              <a:t>au</a:t>
            </a:r>
          </a:p>
          <a:p>
            <a:r>
              <a:rPr lang="en-US" dirty="0"/>
              <a:t>?</a:t>
            </a: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563902" y="4661958"/>
            <a:ext cx="491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endParaRPr lang="en-US" dirty="0" smtClean="0"/>
          </a:p>
          <a:p>
            <a:r>
              <a:rPr lang="en-US" dirty="0" smtClean="0"/>
              <a:t>tau</a:t>
            </a:r>
          </a:p>
          <a:p>
            <a:r>
              <a:rPr lang="en-US" dirty="0"/>
              <a:t>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3" y="1181195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10064" y="3217781"/>
            <a:ext cx="1656354" cy="1198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1150" y="1442148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01150" y="2451618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87347" y="3386883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587348" y="4294929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82" y="2097251"/>
            <a:ext cx="1826518" cy="28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425386" y="5057396"/>
            <a:ext cx="150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5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6" y="1370111"/>
            <a:ext cx="4846543" cy="437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2115" y="6224837"/>
            <a:ext cx="7362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http://home.thep.lu.se/~torbjorn/pythia81html/Welcome.html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428" y="5742830"/>
            <a:ext cx="178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Tunes from here: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2842848"/>
            <a:ext cx="1996059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Minimal modelling </a:t>
            </a:r>
          </a:p>
          <a:p>
            <a:r>
              <a:rPr lang="en-US" dirty="0"/>
              <a:t>a</a:t>
            </a:r>
            <a:r>
              <a:rPr lang="en-US" dirty="0" smtClean="0"/>
              <a:t>gain uncertainty</a:t>
            </a:r>
          </a:p>
          <a:p>
            <a:r>
              <a:rPr lang="en-US" dirty="0" smtClean="0"/>
              <a:t>5-10% 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805264"/>
            <a:ext cx="8229600" cy="7200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Variation of Pythia8 tunes seems to </a:t>
            </a:r>
            <a:r>
              <a:rPr lang="en-US" b="1" dirty="0" smtClean="0"/>
              <a:t>underestimate</a:t>
            </a:r>
            <a:r>
              <a:rPr lang="en-US" dirty="0" smtClean="0"/>
              <a:t> true uncertainty (pi0 production, charge distribution)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814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70" y="1573244"/>
            <a:ext cx="38576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8" y="116632"/>
            <a:ext cx="3697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http://arxiv.org/pdf/1404.5630v1.pdf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2276872"/>
            <a:ext cx="4725524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Adding both effects (MC modelling </a:t>
            </a:r>
          </a:p>
          <a:p>
            <a:r>
              <a:rPr lang="en-US" dirty="0" smtClean="0"/>
              <a:t>and energy scale) in squares yields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minimal modelling </a:t>
            </a:r>
          </a:p>
          <a:p>
            <a:r>
              <a:rPr lang="en-US" dirty="0" smtClean="0"/>
              <a:t>uncertainty (outside Astronomical uncertainties)</a:t>
            </a:r>
          </a:p>
          <a:p>
            <a:r>
              <a:rPr lang="en-US" dirty="0" smtClean="0"/>
              <a:t>of 8-15%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07704" y="4545994"/>
            <a:ext cx="531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Changing e.g. only the shape from nominal E to -5% * E</a:t>
            </a:r>
          </a:p>
          <a:p>
            <a:r>
              <a:rPr lang="en-US" dirty="0"/>
              <a:t>c</a:t>
            </a:r>
            <a:r>
              <a:rPr lang="en-US" dirty="0" smtClean="0"/>
              <a:t>hanges p-value for fit from 0.035 to 0.09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56" y="3447457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27" y="-216405"/>
            <a:ext cx="7804547" cy="1518047"/>
          </a:xfrm>
        </p:spPr>
        <p:txBody>
          <a:bodyPr/>
          <a:lstStyle/>
          <a:p>
            <a:r>
              <a:rPr lang="en-US" dirty="0" smtClean="0"/>
              <a:t>DM Signal Modelling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636091">
            <a:off x="1450585" y="265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638403">
            <a:off x="1434315" y="4097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3" y="3187077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5" y="4083189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 rot="14875451">
            <a:off x="3965600" y="2547084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478113">
            <a:off x="3965538" y="4292693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32798" y="2473298"/>
            <a:ext cx="493823" cy="92332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q</a:t>
            </a:r>
          </a:p>
          <a:p>
            <a:r>
              <a:rPr lang="en-US" dirty="0"/>
              <a:t>t</a:t>
            </a:r>
            <a:r>
              <a:rPr lang="en-US" dirty="0" smtClean="0"/>
              <a:t>au</a:t>
            </a:r>
          </a:p>
          <a:p>
            <a:r>
              <a:rPr lang="en-US" dirty="0"/>
              <a:t>?</a:t>
            </a: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491762" y="4661958"/>
            <a:ext cx="493823" cy="92332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/>
              <a:t>q</a:t>
            </a:r>
            <a:endParaRPr lang="en-US" dirty="0" smtClean="0"/>
          </a:p>
          <a:p>
            <a:r>
              <a:rPr lang="en-US" dirty="0" smtClean="0"/>
              <a:t>tau</a:t>
            </a:r>
          </a:p>
          <a:p>
            <a:r>
              <a:rPr lang="en-US" dirty="0"/>
              <a:t>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4" y="1181195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10064" y="3217782"/>
            <a:ext cx="1656354" cy="1198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7487" y="1442149"/>
            <a:ext cx="1656663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Pi0 =&gt; gamma</a:t>
            </a:r>
          </a:p>
          <a:p>
            <a:r>
              <a:rPr lang="en-US" sz="2000" dirty="0"/>
              <a:t>            gamma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79018" y="2451618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165214" y="3386884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65215" y="4294930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53" y="2208834"/>
            <a:ext cx="1826518" cy="28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80960" y="5487183"/>
            <a:ext cx="1656663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Pi0 =&gt; gamma</a:t>
            </a:r>
          </a:p>
          <a:p>
            <a:r>
              <a:rPr lang="en-US" sz="2000" dirty="0"/>
              <a:t>            gamma</a:t>
            </a:r>
          </a:p>
        </p:txBody>
      </p:sp>
    </p:spTree>
    <p:extLst>
      <p:ext uri="{BB962C8B-B14F-4D97-AF65-F5344CB8AC3E}">
        <p14:creationId xmlns:p14="http://schemas.microsoft.com/office/powerpoint/2010/main" val="384638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56" y="3447457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27" y="-216405"/>
            <a:ext cx="7804547" cy="1518047"/>
          </a:xfrm>
        </p:spPr>
        <p:txBody>
          <a:bodyPr/>
          <a:lstStyle/>
          <a:p>
            <a:r>
              <a:rPr lang="en-US" dirty="0" smtClean="0"/>
              <a:t>DM Signal Modelling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636091">
            <a:off x="1450585" y="265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638403">
            <a:off x="1434315" y="4097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3" y="3187077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5" y="4083189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 rot="14875451">
            <a:off x="3965600" y="2547084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478113">
            <a:off x="3965538" y="4292693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32797" y="2473297"/>
            <a:ext cx="504981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W</a:t>
            </a:r>
          </a:p>
          <a:p>
            <a:r>
              <a:rPr lang="en-US" dirty="0" smtClean="0"/>
              <a:t>top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91762" y="4661958"/>
            <a:ext cx="504981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W </a:t>
            </a:r>
          </a:p>
          <a:p>
            <a:r>
              <a:rPr lang="en-US" dirty="0" smtClean="0"/>
              <a:t>top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4" y="1181195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10064" y="3217782"/>
            <a:ext cx="1656354" cy="1198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7487" y="1442149"/>
            <a:ext cx="1656663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Pi0 =&gt; gamma</a:t>
            </a:r>
          </a:p>
          <a:p>
            <a:r>
              <a:rPr lang="en-US" sz="2000" dirty="0"/>
              <a:t>            gamma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79018" y="2451618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165214" y="3386884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65215" y="4294930"/>
            <a:ext cx="1509463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Pi0 =&gt; gamma</a:t>
            </a:r>
          </a:p>
          <a:p>
            <a:r>
              <a:rPr lang="en-US" dirty="0"/>
              <a:t> </a:t>
            </a:r>
            <a:r>
              <a:rPr lang="en-US" dirty="0" smtClean="0"/>
              <a:t>           gamma</a:t>
            </a:r>
            <a:endParaRPr lang="en-US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53" y="2208834"/>
            <a:ext cx="1826518" cy="28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80960" y="5487183"/>
            <a:ext cx="1656663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/>
              <a:t>Pi0 =&gt; gamma</a:t>
            </a:r>
          </a:p>
          <a:p>
            <a:r>
              <a:rPr lang="en-US" sz="2000" dirty="0"/>
              <a:t>            gamma</a:t>
            </a:r>
          </a:p>
        </p:txBody>
      </p:sp>
    </p:spTree>
    <p:extLst>
      <p:ext uri="{BB962C8B-B14F-4D97-AF65-F5344CB8AC3E}">
        <p14:creationId xmlns:p14="http://schemas.microsoft.com/office/powerpoint/2010/main" val="8914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2276872"/>
            <a:ext cx="4725524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Adding both effects (MC modelling </a:t>
            </a:r>
          </a:p>
          <a:p>
            <a:r>
              <a:rPr lang="en-US" dirty="0" smtClean="0"/>
              <a:t>and energy scale) in squares yields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minimal modelling </a:t>
            </a:r>
          </a:p>
          <a:p>
            <a:r>
              <a:rPr lang="en-US" dirty="0" smtClean="0"/>
              <a:t>uncertainty (outside Astronomical uncertainties)</a:t>
            </a:r>
          </a:p>
          <a:p>
            <a:r>
              <a:rPr lang="en-US" dirty="0" smtClean="0"/>
              <a:t>of 8-15%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07704" y="4545994"/>
            <a:ext cx="531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Changing e.g. only the shape from nominal E to -5% * E</a:t>
            </a:r>
          </a:p>
          <a:p>
            <a:r>
              <a:rPr lang="en-US" dirty="0"/>
              <a:t>c</a:t>
            </a:r>
            <a:r>
              <a:rPr lang="en-US" dirty="0" smtClean="0"/>
              <a:t>hanges p-value for fit from 0.035 to 0.09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Conditions for Dark Matter candidate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685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“Massive” (otherwise no cold DM)</a:t>
            </a:r>
          </a:p>
          <a:p>
            <a:r>
              <a:rPr lang="en-US" dirty="0" smtClean="0"/>
              <a:t>Electrically neutral </a:t>
            </a:r>
          </a:p>
          <a:p>
            <a:r>
              <a:rPr lang="en-US" dirty="0" smtClean="0"/>
              <a:t>Correct relic DM density (Omega*h2 = 0.1)</a:t>
            </a:r>
          </a:p>
          <a:p>
            <a:r>
              <a:rPr lang="en-US" dirty="0" smtClean="0"/>
              <a:t>Stable (on today scales)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Lambda-CDM model requires self-annihilation of DM in early Universe (in thermal equilibrium) with cross section for right relic DM density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79" y="5393936"/>
            <a:ext cx="4179121" cy="4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normalization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40</a:t>
            </a:fld>
            <a:endParaRPr lang="en-US"/>
          </a:p>
        </p:txBody>
      </p:sp>
      <p:pic>
        <p:nvPicPr>
          <p:cNvPr id="33794" name="Picture 2" descr="http://www.nikhef.nl/~scaron/MEME/nmass_J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83" y="2332037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0884" y="2281599"/>
            <a:ext cx="145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sigma up</a:t>
            </a:r>
          </a:p>
          <a:p>
            <a:r>
              <a:rPr lang="en-US" dirty="0"/>
              <a:t>f</a:t>
            </a:r>
            <a:r>
              <a:rPr lang="en-US" dirty="0" smtClean="0"/>
              <a:t>rom nominal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623731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1 sigma up</a:t>
            </a:r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51" y="1363445"/>
            <a:ext cx="47720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356992"/>
            <a:ext cx="24204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 density^2 </a:t>
            </a:r>
          </a:p>
          <a:p>
            <a:r>
              <a:rPr lang="en-US" dirty="0"/>
              <a:t>h</a:t>
            </a:r>
            <a:r>
              <a:rPr lang="en-US" dirty="0" smtClean="0"/>
              <a:t>as large uncertainties..</a:t>
            </a:r>
          </a:p>
          <a:p>
            <a:endParaRPr lang="en-US" dirty="0"/>
          </a:p>
          <a:p>
            <a:r>
              <a:rPr lang="en-US" dirty="0" smtClean="0"/>
              <a:t>Need to be taken into </a:t>
            </a:r>
          </a:p>
          <a:p>
            <a:r>
              <a:rPr lang="en-US" dirty="0" smtClean="0"/>
              <a:t>account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6401592"/>
            <a:ext cx="46805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600" y="-9939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Is there really no </a:t>
            </a:r>
            <a:br>
              <a:rPr lang="en-US" sz="3200" dirty="0" smtClean="0"/>
            </a:br>
            <a:r>
              <a:rPr lang="en-US" sz="3200" dirty="0" smtClean="0"/>
              <a:t>minimal Supersymmetry  solution 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11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? 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search for a solution?</a:t>
            </a:r>
          </a:p>
          <a:p>
            <a:endParaRPr lang="en-US" dirty="0"/>
          </a:p>
          <a:p>
            <a:r>
              <a:rPr lang="en-US" dirty="0" smtClean="0"/>
              <a:t>=&gt; Try random sampling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Found no solution…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Idea: Try something more sophisticated…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42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266825"/>
            <a:ext cx="2243667" cy="273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3549" y="1082159"/>
            <a:ext cx="193783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Need Luc Hendriks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3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Particle Filtering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568" y="1340768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filter algorithm (you know the </a:t>
            </a:r>
            <a:r>
              <a:rPr lang="en-US" sz="2400" dirty="0" err="1" smtClean="0"/>
              <a:t>Kalman</a:t>
            </a:r>
            <a:r>
              <a:rPr lang="en-US" sz="2400" dirty="0" smtClean="0"/>
              <a:t> filter)</a:t>
            </a:r>
          </a:p>
          <a:p>
            <a:r>
              <a:rPr lang="en-US" sz="2400" dirty="0" smtClean="0"/>
              <a:t>Usually used for e.g. “tracking objects” (your new car or drone)</a:t>
            </a:r>
          </a:p>
          <a:p>
            <a:r>
              <a:rPr lang="en-US" sz="2400" i="1" dirty="0" smtClean="0"/>
              <a:t>Idea: importance sampling </a:t>
            </a:r>
          </a:p>
          <a:p>
            <a:pPr marL="342900" indent="-342900">
              <a:buFont typeface="Wingdings"/>
              <a:buChar char="è"/>
            </a:pPr>
            <a:r>
              <a:rPr lang="en-US" sz="2400" i="1" dirty="0" smtClean="0">
                <a:sym typeface="Wingdings" panose="05000000000000000000" pitchFamily="2" charset="2"/>
              </a:rPr>
              <a:t>Generate recursively more points in interesting regions</a:t>
            </a: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Wingdings"/>
              <a:buChar char="è"/>
            </a:pPr>
            <a:endParaRPr lang="en-US" sz="2400" dirty="0"/>
          </a:p>
          <a:p>
            <a:r>
              <a:rPr lang="en-US" sz="2400" dirty="0" smtClean="0"/>
              <a:t>Set </a:t>
            </a:r>
            <a:r>
              <a:rPr lang="en-US" sz="2400" dirty="0"/>
              <a:t>of </a:t>
            </a:r>
            <a:r>
              <a:rPr lang="en-US" sz="2400" dirty="0" smtClean="0"/>
              <a:t>particles</a:t>
            </a:r>
          </a:p>
          <a:p>
            <a:r>
              <a:rPr lang="en-US" sz="2400" dirty="0" smtClean="0"/>
              <a:t> (parameter points) </a:t>
            </a:r>
          </a:p>
          <a:p>
            <a:r>
              <a:rPr lang="en-US" sz="2400" dirty="0" smtClean="0"/>
              <a:t>to </a:t>
            </a:r>
            <a:r>
              <a:rPr lang="en-US" sz="2400" dirty="0"/>
              <a:t>represent the </a:t>
            </a:r>
            <a:endParaRPr lang="en-US" sz="2400" dirty="0" smtClean="0"/>
          </a:p>
          <a:p>
            <a:r>
              <a:rPr lang="en-US" sz="2400" dirty="0" smtClean="0"/>
              <a:t>posterior </a:t>
            </a:r>
            <a:r>
              <a:rPr lang="en-US" sz="2400" dirty="0"/>
              <a:t>density</a:t>
            </a:r>
            <a:r>
              <a:rPr lang="en-US" dirty="0" smtClean="0"/>
              <a:t>.</a:t>
            </a:r>
          </a:p>
          <a:p>
            <a:pPr marL="285750" indent="-28575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Particles sampled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    in regions of higher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     likelihood…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Have a look at the MSSM</a:t>
            </a:r>
          </a:p>
          <a:p>
            <a:r>
              <a:rPr lang="en-US" dirty="0">
                <a:sym typeface="Wingdings" panose="05000000000000000000" pitchFamily="2" charset="2"/>
              </a:rPr>
              <a:t>s</a:t>
            </a:r>
            <a:r>
              <a:rPr lang="en-US" dirty="0" smtClean="0">
                <a:sym typeface="Wingdings" panose="05000000000000000000" pitchFamily="2" charset="2"/>
              </a:rPr>
              <a:t>olutions to see how good this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actually works…</a:t>
            </a:r>
            <a:endParaRPr lang="en-US" dirty="0"/>
          </a:p>
        </p:txBody>
      </p:sp>
      <p:pic>
        <p:nvPicPr>
          <p:cNvPr id="10242" name="Picture 2" descr="http://lia.deis.unibo.it/research/SOMA/MobilityPrediction/images/PFpicc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18095"/>
            <a:ext cx="4373393" cy="37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0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dirty="0" smtClean="0"/>
              <a:t>What do we exactly do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637112"/>
          </a:xfrm>
        </p:spPr>
        <p:txBody>
          <a:bodyPr>
            <a:noAutofit/>
          </a:bodyPr>
          <a:lstStyle/>
          <a:p>
            <a:r>
              <a:rPr lang="en-US" sz="2400" dirty="0" smtClean="0"/>
              <a:t>Use full machinery of SUSY codes, i.e. Suspect, </a:t>
            </a:r>
            <a:r>
              <a:rPr lang="en-US" sz="2400" dirty="0" err="1" smtClean="0"/>
              <a:t>MicroMegas</a:t>
            </a:r>
            <a:r>
              <a:rPr lang="en-US" sz="2400" dirty="0" smtClean="0"/>
              <a:t>, </a:t>
            </a:r>
            <a:r>
              <a:rPr lang="en-US" sz="2400" dirty="0" err="1" smtClean="0"/>
              <a:t>DarkSUSY</a:t>
            </a:r>
            <a:r>
              <a:rPr lang="en-US" sz="2400" dirty="0" smtClean="0"/>
              <a:t>, etc.</a:t>
            </a:r>
          </a:p>
          <a:p>
            <a:r>
              <a:rPr lang="en-US" sz="2400" dirty="0" smtClean="0"/>
              <a:t>Lightest </a:t>
            </a:r>
            <a:r>
              <a:rPr lang="en-US" sz="2400" dirty="0" err="1" smtClean="0"/>
              <a:t>Neutralino</a:t>
            </a:r>
            <a:r>
              <a:rPr lang="en-US" sz="2400" dirty="0" smtClean="0"/>
              <a:t> is required to be DM candidate</a:t>
            </a:r>
          </a:p>
          <a:p>
            <a:r>
              <a:rPr lang="en-US" sz="2400" dirty="0" smtClean="0"/>
              <a:t>LEP </a:t>
            </a:r>
            <a:r>
              <a:rPr lang="en-US" sz="2400" dirty="0"/>
              <a:t>limits on the mass of the lightest </a:t>
            </a:r>
            <a:r>
              <a:rPr lang="en-US" sz="2400" dirty="0" err="1" smtClean="0"/>
              <a:t>chargino</a:t>
            </a:r>
            <a:endParaRPr lang="en-US" sz="2400" dirty="0"/>
          </a:p>
          <a:p>
            <a:r>
              <a:rPr lang="nl-NL" sz="2400" dirty="0" smtClean="0"/>
              <a:t>122 </a:t>
            </a:r>
            <a:r>
              <a:rPr lang="nl-NL" sz="2400" dirty="0" err="1"/>
              <a:t>GeV</a:t>
            </a:r>
            <a:r>
              <a:rPr lang="nl-NL" sz="2400" dirty="0"/>
              <a:t>  </a:t>
            </a:r>
            <a:r>
              <a:rPr lang="nl-NL" sz="2400" dirty="0" smtClean="0"/>
              <a:t>&lt; </a:t>
            </a:r>
            <a:r>
              <a:rPr lang="nl-NL" sz="2400" dirty="0" err="1" smtClean="0"/>
              <a:t>mass</a:t>
            </a:r>
            <a:r>
              <a:rPr lang="nl-NL" sz="2400" dirty="0" smtClean="0"/>
              <a:t>(</a:t>
            </a:r>
            <a:r>
              <a:rPr lang="nl-NL" sz="2400" dirty="0" err="1" smtClean="0"/>
              <a:t>Higgs</a:t>
            </a:r>
            <a:r>
              <a:rPr lang="nl-NL" sz="2400" dirty="0" smtClean="0"/>
              <a:t>) &lt; </a:t>
            </a:r>
            <a:r>
              <a:rPr lang="nl-NL" sz="2400" dirty="0"/>
              <a:t>128 </a:t>
            </a:r>
            <a:r>
              <a:rPr lang="nl-NL" sz="2400" dirty="0" err="1"/>
              <a:t>GeV</a:t>
            </a:r>
            <a:r>
              <a:rPr lang="nl-NL" sz="2400" dirty="0"/>
              <a:t> 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/>
              <a:t> </a:t>
            </a:r>
            <a:r>
              <a:rPr lang="nl-NL" sz="2400" dirty="0" smtClean="0"/>
              <a:t>     (</a:t>
            </a:r>
            <a:r>
              <a:rPr lang="nl-NL" sz="2400" dirty="0" err="1" smtClean="0"/>
              <a:t>allowing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SUSY code </a:t>
            </a:r>
            <a:r>
              <a:rPr lang="nl-NL" sz="2400" dirty="0" err="1" smtClean="0"/>
              <a:t>uncertainty</a:t>
            </a:r>
            <a:r>
              <a:rPr lang="nl-NL" sz="2400" dirty="0" smtClean="0"/>
              <a:t> of 3 </a:t>
            </a:r>
            <a:r>
              <a:rPr lang="nl-NL" sz="2400" dirty="0" err="1" smtClean="0"/>
              <a:t>GeV</a:t>
            </a:r>
            <a:r>
              <a:rPr lang="nl-NL" sz="2400" dirty="0" smtClean="0"/>
              <a:t>)</a:t>
            </a:r>
            <a:endParaRPr lang="nl-NL" sz="2400" dirty="0"/>
          </a:p>
          <a:p>
            <a:pPr>
              <a:buFontTx/>
              <a:buChar char="-"/>
            </a:pPr>
            <a:r>
              <a:rPr lang="en-US" sz="2400" dirty="0" smtClean="0"/>
              <a:t>Upper </a:t>
            </a:r>
            <a:r>
              <a:rPr lang="en-US" sz="2400" dirty="0"/>
              <a:t>limits from the LUX experiment on the spin-independent cross section. </a:t>
            </a:r>
          </a:p>
          <a:p>
            <a:pPr>
              <a:buFontTx/>
              <a:buChar char="-"/>
            </a:pPr>
            <a:r>
              <a:rPr lang="en-US" sz="2400" dirty="0" smtClean="0"/>
              <a:t>Upper </a:t>
            </a:r>
            <a:r>
              <a:rPr lang="en-US" sz="2400" dirty="0"/>
              <a:t>limits from the </a:t>
            </a:r>
            <a:r>
              <a:rPr lang="en-US" sz="2400" dirty="0" err="1"/>
              <a:t>IceCube</a:t>
            </a:r>
            <a:r>
              <a:rPr lang="en-US" sz="2400" dirty="0"/>
              <a:t> experiment with the 79 string </a:t>
            </a:r>
            <a:r>
              <a:rPr lang="en-US" sz="2400" dirty="0" smtClean="0"/>
              <a:t>configuration </a:t>
            </a:r>
            <a:r>
              <a:rPr lang="en-US" sz="2400" dirty="0"/>
              <a:t>on </a:t>
            </a:r>
            <a:r>
              <a:rPr lang="en-US" sz="2400" dirty="0" smtClean="0"/>
              <a:t>the spin-dependent </a:t>
            </a:r>
            <a:r>
              <a:rPr lang="en-US" sz="2400" dirty="0"/>
              <a:t>cross section </a:t>
            </a:r>
            <a:r>
              <a:rPr lang="en-US" sz="2400" dirty="0" smtClean="0"/>
              <a:t>, </a:t>
            </a:r>
            <a:r>
              <a:rPr lang="en-US" sz="2400" dirty="0"/>
              <a:t>assuming that </a:t>
            </a:r>
            <a:r>
              <a:rPr lang="en-US" sz="2400" dirty="0" err="1"/>
              <a:t>neutralinos</a:t>
            </a:r>
            <a:r>
              <a:rPr lang="en-US" sz="2400" dirty="0"/>
              <a:t> annihilate </a:t>
            </a:r>
            <a:r>
              <a:rPr lang="en-US" sz="2400" dirty="0" smtClean="0"/>
              <a:t>exclusively to W+W- </a:t>
            </a:r>
            <a:r>
              <a:rPr lang="en-US" sz="2400" dirty="0"/>
              <a:t>pairs.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6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 chi2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340768"/>
            <a:ext cx="7840351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We train the particle filter </a:t>
            </a:r>
            <a:r>
              <a:rPr lang="en-US" sz="2400" b="1" dirty="0" smtClean="0"/>
              <a:t>only</a:t>
            </a:r>
            <a:r>
              <a:rPr lang="en-US" sz="2400" dirty="0" smtClean="0"/>
              <a:t> with the chi2 which compares</a:t>
            </a:r>
          </a:p>
          <a:p>
            <a:r>
              <a:rPr lang="en-US" sz="2400" dirty="0" smtClean="0"/>
              <a:t> the GC data with the generated GC spectrum</a:t>
            </a:r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8" y="5877272"/>
            <a:ext cx="5100052" cy="75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4368" y="5445223"/>
            <a:ext cx="691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After finding first good fits we constrain the parameter space further to </a:t>
            </a:r>
          </a:p>
          <a:p>
            <a:r>
              <a:rPr lang="en-US" i="1" dirty="0" smtClean="0"/>
              <a:t>the relevant parameters:</a:t>
            </a:r>
            <a:endParaRPr lang="en-US" i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11" y="2636912"/>
            <a:ext cx="4033228" cy="84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3608" y="34891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is </a:t>
            </a:r>
            <a:r>
              <a:rPr lang="en-US" dirty="0"/>
              <a:t>the covariance matrix </a:t>
            </a:r>
            <a:r>
              <a:rPr lang="en-US" dirty="0" smtClean="0"/>
              <a:t>with statistical </a:t>
            </a:r>
            <a:r>
              <a:rPr lang="en-US" dirty="0"/>
              <a:t>and systematic </a:t>
            </a:r>
            <a:r>
              <a:rPr lang="en-US" dirty="0" smtClean="0"/>
              <a:t>uncertainties</a:t>
            </a:r>
          </a:p>
          <a:p>
            <a:endParaRPr lang="en-US" dirty="0"/>
          </a:p>
          <a:p>
            <a:r>
              <a:rPr lang="en-US" dirty="0" smtClean="0"/>
              <a:t>Includes the “highly correlated” Astro uncertainties </a:t>
            </a:r>
            <a:r>
              <a:rPr lang="en-US" b="1" dirty="0" smtClean="0"/>
              <a:t>+ 10% additional uncertainty for modelling the spectrum (see before)</a:t>
            </a:r>
            <a:endParaRPr lang="en-US" b="1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8" y="3394621"/>
            <a:ext cx="395699" cy="52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56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46</a:t>
            </a:fld>
            <a:endParaRPr lang="en-US"/>
          </a:p>
        </p:txBody>
      </p:sp>
      <p:pic>
        <p:nvPicPr>
          <p:cNvPr id="15362" name="Picture 2" descr="http://www.nikhef.nl/~scaron/MEME/nmass_m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7" y="1084249"/>
            <a:ext cx="3668425" cy="27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nikhef.nl/~scaron/MEME/nmass_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82258"/>
            <a:ext cx="3536357" cy="265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nikhef.nl/~scaron/MEME/nmass_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238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4293096"/>
            <a:ext cx="1460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degrees of</a:t>
            </a:r>
          </a:p>
          <a:p>
            <a:r>
              <a:rPr lang="en-US" dirty="0" smtClean="0"/>
              <a:t>freedom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6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55" y="3447457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636091">
            <a:off x="1450585" y="265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638403">
            <a:off x="1434315" y="4097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-Down Arrow 7"/>
          <p:cNvSpPr/>
          <p:nvPr/>
        </p:nvSpPr>
        <p:spPr>
          <a:xfrm>
            <a:off x="2021278" y="3414471"/>
            <a:ext cx="242316" cy="9281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2511373" y="29252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5400000">
            <a:off x="2480750" y="383630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62" y="3638550"/>
            <a:ext cx="304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2" y="3187077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5" y="4083189"/>
            <a:ext cx="43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270" y="3211961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W-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42893" y="41329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W+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4875451">
            <a:off x="3965600" y="2547083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4875451">
            <a:off x="3965601" y="3759358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478113">
            <a:off x="3965538" y="4292692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7451770">
            <a:off x="4076099" y="3093339"/>
            <a:ext cx="346094" cy="89569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29261" y="278092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8824" y="344745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29261" y="389240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48824" y="46880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3" y="1181195"/>
            <a:ext cx="2456157" cy="29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82" y="2097251"/>
            <a:ext cx="1826518" cy="28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9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48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46139"/>
            <a:ext cx="5345393" cy="39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5427910"/>
            <a:ext cx="6646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Shown are only Astronomy uncertainties which are highly correlated.</a:t>
            </a:r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 P-value of this fit : </a:t>
            </a:r>
            <a:r>
              <a:rPr lang="en-US" b="1" dirty="0" smtClean="0">
                <a:sym typeface="Wingdings" panose="05000000000000000000" pitchFamily="2" charset="2"/>
              </a:rPr>
              <a:t>0.3-0.4 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46090"/>
            <a:ext cx="41052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93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49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5536" y="1700808"/>
            <a:ext cx="81369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</a:t>
            </a:r>
            <a:r>
              <a:rPr lang="en-US" sz="2400" b="1" dirty="0"/>
              <a:t>) Maximum P-value = 0.35: </a:t>
            </a:r>
            <a:r>
              <a:rPr lang="en-US" sz="2400" dirty="0"/>
              <a:t>A </a:t>
            </a:r>
            <a:r>
              <a:rPr lang="en-US" sz="2400" dirty="0" err="1"/>
              <a:t>Bino-Higgsino</a:t>
            </a:r>
            <a:r>
              <a:rPr lang="en-US" sz="2400" dirty="0"/>
              <a:t> </a:t>
            </a:r>
            <a:r>
              <a:rPr lang="en-US" sz="2400" dirty="0" err="1"/>
              <a:t>neutralino</a:t>
            </a:r>
            <a:r>
              <a:rPr lang="en-US" sz="2400" dirty="0"/>
              <a:t> with mass 84-92 GeV as DM annihilating into W+W- </a:t>
            </a:r>
          </a:p>
          <a:p>
            <a:endParaRPr lang="en-US" sz="2400" dirty="0"/>
          </a:p>
          <a:p>
            <a:r>
              <a:rPr lang="en-US" sz="2400" b="1" dirty="0" smtClean="0"/>
              <a:t>B</a:t>
            </a:r>
            <a:r>
              <a:rPr lang="en-US" sz="2400" b="1" dirty="0"/>
              <a:t>) Maximum P-value ≈ 0.13: </a:t>
            </a:r>
            <a:r>
              <a:rPr lang="en-US" sz="2400" dirty="0"/>
              <a:t>A </a:t>
            </a:r>
            <a:r>
              <a:rPr lang="en-US" sz="2400" dirty="0" err="1"/>
              <a:t>Bino</a:t>
            </a:r>
            <a:r>
              <a:rPr lang="en-US" sz="2400" dirty="0"/>
              <a:t>-Wino-</a:t>
            </a:r>
            <a:r>
              <a:rPr lang="en-US" sz="2400" dirty="0" err="1"/>
              <a:t>Higgsino</a:t>
            </a:r>
            <a:r>
              <a:rPr lang="en-US" sz="2400" dirty="0"/>
              <a:t> </a:t>
            </a:r>
            <a:r>
              <a:rPr lang="en-US" sz="2400" dirty="0" err="1"/>
              <a:t>neutralino</a:t>
            </a:r>
            <a:r>
              <a:rPr lang="en-US" sz="2400" dirty="0"/>
              <a:t> with mass </a:t>
            </a:r>
            <a:r>
              <a:rPr lang="en-US" sz="2400" dirty="0" smtClean="0"/>
              <a:t>85-100 </a:t>
            </a:r>
            <a:r>
              <a:rPr lang="en-US" sz="2400" dirty="0"/>
              <a:t>GeV as DM annihilating into W+W- </a:t>
            </a:r>
          </a:p>
          <a:p>
            <a:endParaRPr lang="en-US" sz="2400" dirty="0"/>
          </a:p>
          <a:p>
            <a:r>
              <a:rPr lang="en-US" sz="2400" b="1" dirty="0"/>
              <a:t>C) Maximum P-value ≈ 0.05</a:t>
            </a:r>
            <a:r>
              <a:rPr lang="en-US" sz="2400" dirty="0"/>
              <a:t>: A (mainly) </a:t>
            </a:r>
            <a:r>
              <a:rPr lang="en-US" sz="2400" dirty="0" err="1"/>
              <a:t>Bino</a:t>
            </a:r>
            <a:r>
              <a:rPr lang="en-US" sz="2400" dirty="0"/>
              <a:t> </a:t>
            </a:r>
            <a:r>
              <a:rPr lang="en-US" sz="2400" dirty="0" err="1"/>
              <a:t>neutralino</a:t>
            </a:r>
            <a:r>
              <a:rPr lang="en-US" sz="2400" dirty="0"/>
              <a:t> with mass about </a:t>
            </a:r>
            <a:r>
              <a:rPr lang="en-US" sz="2400" dirty="0" smtClean="0"/>
              <a:t>170-200 </a:t>
            </a:r>
            <a:r>
              <a:rPr lang="en-US" sz="2400" dirty="0"/>
              <a:t>GeV as DM annihilating into top pairs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4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WIMPs at the LHC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530383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If DM couples too weakly </a:t>
            </a:r>
            <a:r>
              <a:rPr lang="en-US" i="1" dirty="0" smtClean="0"/>
              <a:t>(e.g. </a:t>
            </a:r>
            <a:r>
              <a:rPr lang="en-US" i="1" dirty="0" err="1" smtClean="0"/>
              <a:t>Axions</a:t>
            </a:r>
            <a:r>
              <a:rPr lang="en-US" i="1" dirty="0" smtClean="0"/>
              <a:t>, sterile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neutrinos)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 </a:t>
            </a:r>
            <a:r>
              <a:rPr lang="en-US" b="1" u="sng" dirty="0" smtClean="0">
                <a:sym typeface="Wingdings"/>
              </a:rPr>
              <a:t>No chance for LHC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LHC only sensitive if coupling via “weak interactions” (or new messenger particle) :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eakly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nt.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assive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article</a:t>
            </a:r>
          </a:p>
          <a:p>
            <a:r>
              <a:rPr lang="en-US" dirty="0" smtClean="0">
                <a:sym typeface="Wingdings"/>
              </a:rPr>
              <a:t>If we assume a “weak interaction” for self-annihilation of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ym typeface="Wingdings"/>
              </a:rPr>
              <a:t> Dark Matter Particle mass of around 100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yields correct relic density !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 This is the </a:t>
            </a:r>
            <a:r>
              <a:rPr lang="en-US" b="1" dirty="0" smtClean="0">
                <a:sym typeface="Wingdings"/>
              </a:rPr>
              <a:t>electroweak</a:t>
            </a:r>
            <a:r>
              <a:rPr lang="en-US" dirty="0" smtClean="0">
                <a:sym typeface="Wingdings"/>
              </a:rPr>
              <a:t> scale ! (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WIMP</a:t>
            </a:r>
            <a:r>
              <a:rPr lang="en-US" dirty="0" smtClean="0">
                <a:sym typeface="Wingdings"/>
              </a:rPr>
              <a:t> miracle)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 Such particles </a:t>
            </a:r>
            <a:r>
              <a:rPr lang="en-US" b="1" dirty="0" smtClean="0">
                <a:sym typeface="Wingdings"/>
              </a:rPr>
              <a:t>would</a:t>
            </a:r>
            <a:r>
              <a:rPr lang="en-US" dirty="0" smtClean="0">
                <a:sym typeface="Wingdings"/>
              </a:rPr>
              <a:t> be produced at LHC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(remember the Higgs!)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37" y="4007541"/>
            <a:ext cx="4179121" cy="4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 OK, they must have been excluded </a:t>
            </a:r>
          </a:p>
          <a:p>
            <a:pPr marL="0" indent="0">
              <a:buNone/>
            </a:pPr>
            <a:r>
              <a:rPr lang="en-US" sz="4400" dirty="0" smtClean="0"/>
              <a:t>    already by LHC searches?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51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761217" cy="483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276872"/>
            <a:ext cx="38949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Carefully checked</a:t>
            </a:r>
          </a:p>
          <a:p>
            <a:r>
              <a:rPr lang="en-US" sz="2800" dirty="0" smtClean="0"/>
              <a:t>All 3 solutions !</a:t>
            </a:r>
          </a:p>
          <a:p>
            <a:endParaRPr lang="en-US" sz="2800" dirty="0"/>
          </a:p>
          <a:p>
            <a:r>
              <a:rPr lang="en-US" sz="2800" dirty="0" smtClean="0"/>
              <a:t>None of them is excluded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y LHC </a:t>
            </a:r>
            <a:r>
              <a:rPr lang="en-US" sz="2800" dirty="0" smtClean="0">
                <a:sym typeface="Wingdings"/>
              </a:rPr>
              <a:t> see later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Solutions also consistent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ith all</a:t>
            </a:r>
            <a:r>
              <a:rPr lang="en-US" sz="2800" b="1" dirty="0" smtClean="0"/>
              <a:t> </a:t>
            </a:r>
            <a:r>
              <a:rPr lang="en-US" sz="2800" dirty="0" smtClean="0"/>
              <a:t>precision</a:t>
            </a:r>
          </a:p>
          <a:p>
            <a:r>
              <a:rPr lang="en-US" sz="2800" dirty="0" smtClean="0"/>
              <a:t> measurements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647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Dwarf galaxies…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52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3" y="1844824"/>
            <a:ext cx="87249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5157192"/>
            <a:ext cx="3867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http://arxiv.org/pdf/1503.02641v1.pdf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32206"/>
            <a:ext cx="4905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0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84" y="1556790"/>
            <a:ext cx="9679645" cy="3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nikhef.nl/~scaron/MEME/nmass_sv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232248" cy="10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60" y="5949280"/>
            <a:ext cx="4901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Our solutions are </a:t>
            </a:r>
            <a:r>
              <a:rPr lang="en-US" sz="2800" b="1" dirty="0" smtClean="0"/>
              <a:t>not</a:t>
            </a:r>
            <a:r>
              <a:rPr lang="en-US" sz="2800" dirty="0" smtClean="0"/>
              <a:t> excluded…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112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Relic Density MSSM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54</a:t>
            </a:fld>
            <a:endParaRPr 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68760"/>
            <a:ext cx="76104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7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solutions interesting?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14" y="1600200"/>
            <a:ext cx="4076039" cy="495689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Solutions are “spot on” (</a:t>
            </a:r>
            <a:r>
              <a:rPr lang="en-US" dirty="0" err="1" smtClean="0"/>
              <a:t>bino</a:t>
            </a:r>
            <a:r>
              <a:rPr lang="en-US" dirty="0" smtClean="0"/>
              <a:t>-wino and </a:t>
            </a:r>
            <a:r>
              <a:rPr lang="en-US" dirty="0" err="1" smtClean="0"/>
              <a:t>bino</a:t>
            </a:r>
            <a:r>
              <a:rPr lang="en-US" dirty="0" smtClean="0"/>
              <a:t>- </a:t>
            </a:r>
            <a:r>
              <a:rPr lang="en-US" dirty="0" err="1"/>
              <a:t>h</a:t>
            </a:r>
            <a:r>
              <a:rPr lang="en-US" dirty="0" err="1" smtClean="0"/>
              <a:t>iggsino</a:t>
            </a:r>
            <a:r>
              <a:rPr lang="en-US" dirty="0" smtClean="0"/>
              <a:t> DM)</a:t>
            </a:r>
          </a:p>
          <a:p>
            <a:r>
              <a:rPr lang="en-US" dirty="0" smtClean="0"/>
              <a:t>Right relic DM density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 smtClean="0">
                <a:solidFill>
                  <a:schemeClr val="accent2"/>
                </a:solidFill>
              </a:rPr>
              <a:t>non trivial for MSSM 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due to co-annihilation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 excluded by any experiment worldwide!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(also not from LHC, not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included into the fit)</a:t>
            </a:r>
          </a:p>
          <a:p>
            <a:r>
              <a:rPr lang="en-US" dirty="0" err="1" smtClean="0"/>
              <a:t>Bino-Higgsino</a:t>
            </a:r>
            <a:r>
              <a:rPr lang="en-US" dirty="0" smtClean="0"/>
              <a:t> solution has tiny fine tuning…. </a:t>
            </a:r>
            <a:r>
              <a:rPr lang="en-US" dirty="0" err="1" smtClean="0"/>
              <a:t>Icecube</a:t>
            </a:r>
            <a:r>
              <a:rPr lang="en-US" dirty="0" smtClean="0"/>
              <a:t> excess?</a:t>
            </a:r>
          </a:p>
        </p:txBody>
      </p:sp>
      <p:pic>
        <p:nvPicPr>
          <p:cNvPr id="4" name="Picture 4" descr="http://www.nikhef.nl/~scaron/MEME/nmass_oh2_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03" y="1215386"/>
            <a:ext cx="3971725" cy="29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0792" y="6466974"/>
            <a:ext cx="1904177" cy="369328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dirty="0"/>
              <a:t> </a:t>
            </a:r>
            <a:r>
              <a:rPr lang="en-US" b="1" dirty="0">
                <a:hlinkClick r:id="rId3"/>
              </a:rPr>
              <a:t>arXiv:1502.05703</a:t>
            </a:r>
            <a:endParaRPr lang="en-US" dirty="0"/>
          </a:p>
        </p:txBody>
      </p:sp>
      <p:pic>
        <p:nvPicPr>
          <p:cNvPr id="6" name="Picture 5" descr="Screen Shot 2016-04-01 at 09.54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45" y="3931436"/>
            <a:ext cx="3627855" cy="2904866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5803690" y="4490159"/>
            <a:ext cx="914400" cy="914400"/>
          </a:xfrm>
          <a:prstGeom prst="donut">
            <a:avLst>
              <a:gd name="adj" fmla="val 51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0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Reticulum 2 and MSSM </a:t>
            </a:r>
            <a:endParaRPr lang="en-US" dirty="0"/>
          </a:p>
        </p:txBody>
      </p:sp>
      <p:pic>
        <p:nvPicPr>
          <p:cNvPr id="4" name="Picture 3" descr="Screen Shot 2016-01-07 at 12.1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8" y="2840227"/>
            <a:ext cx="4963636" cy="388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035" y="2132290"/>
            <a:ext cx="182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JCAP12(2015)013</a:t>
            </a:r>
          </a:p>
        </p:txBody>
      </p:sp>
      <p:pic>
        <p:nvPicPr>
          <p:cNvPr id="7" name="Picture 6" descr="Screen Shot 2016-03-31 at 15.51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50" y="1300842"/>
            <a:ext cx="5241010" cy="2380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6409" y="4445239"/>
            <a:ext cx="26725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better fit</a:t>
            </a:r>
          </a:p>
          <a:p>
            <a:r>
              <a:rPr lang="en-US" dirty="0" smtClean="0"/>
              <a:t>Than bb solution</a:t>
            </a:r>
          </a:p>
          <a:p>
            <a:endParaRPr lang="en-US" dirty="0"/>
          </a:p>
          <a:p>
            <a:r>
              <a:rPr lang="en-US" dirty="0" smtClean="0"/>
              <a:t>J-factor consistent with </a:t>
            </a:r>
          </a:p>
          <a:p>
            <a:r>
              <a:rPr lang="en-US" dirty="0"/>
              <a:t>v</a:t>
            </a:r>
            <a:r>
              <a:rPr lang="en-US" dirty="0" smtClean="0"/>
              <a:t>alue determined by jeans</a:t>
            </a:r>
          </a:p>
          <a:p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57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026" y="461418"/>
            <a:ext cx="8741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Full MSSM19 fit (including GC excess)</a:t>
            </a:r>
            <a:endParaRPr lang="en-US" dirty="0"/>
          </a:p>
        </p:txBody>
      </p:sp>
      <p:pic>
        <p:nvPicPr>
          <p:cNvPr id="8" name="Picture 7" descr="Screen Shot 2016-03-31 at 15.59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0" y="1274775"/>
            <a:ext cx="6025296" cy="5081575"/>
          </a:xfrm>
          <a:prstGeom prst="rect">
            <a:avLst/>
          </a:prstGeom>
        </p:spPr>
      </p:pic>
      <p:pic>
        <p:nvPicPr>
          <p:cNvPr id="9" name="Picture 8" descr="Screen Shot 2016-03-31 at 16.00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89" y="1652196"/>
            <a:ext cx="2959100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1164" y="1263771"/>
            <a:ext cx="413818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Points are below the FERMI-dwarfs limits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4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fit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Best fit region of MSSM 19 fit with GC excess</a:t>
            </a:r>
          </a:p>
          <a:p>
            <a:pPr marL="0" indent="0">
              <a:buNone/>
            </a:pPr>
            <a:r>
              <a:rPr lang="en-US" dirty="0" smtClean="0"/>
              <a:t>    overlaps with MSSM 10 </a:t>
            </a:r>
            <a:r>
              <a:rPr lang="en-US" dirty="0" err="1" smtClean="0"/>
              <a:t>Mastercode</a:t>
            </a:r>
            <a:r>
              <a:rPr lang="en-US" dirty="0" smtClean="0"/>
              <a:t> solutions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Interesting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Solutions not excluded yet at LHC</a:t>
            </a:r>
          </a:p>
          <a:p>
            <a:r>
              <a:rPr lang="en-US" b="1" dirty="0" smtClean="0"/>
              <a:t>Even worse: No sensitivity </a:t>
            </a:r>
            <a:r>
              <a:rPr lang="en-US" dirty="0" smtClean="0"/>
              <a:t>at LHC with 3000 fb-1</a:t>
            </a:r>
          </a:p>
          <a:p>
            <a:r>
              <a:rPr lang="en-US" dirty="0" smtClean="0"/>
              <a:t>Unless dedicated search done…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4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a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Bino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417638"/>
            <a:ext cx="4572000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smtClean="0"/>
              <a:t>MSSM global fits and Galactic Center excess prefer region of approx.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Bino</a:t>
            </a:r>
            <a:r>
              <a:rPr lang="en-US" dirty="0" smtClean="0"/>
              <a:t> Dark Matter, compressed with a </a:t>
            </a:r>
            <a:r>
              <a:rPr lang="en-US" dirty="0" err="1" smtClean="0"/>
              <a:t>chargino</a:t>
            </a:r>
            <a:r>
              <a:rPr lang="en-US" dirty="0" smtClean="0"/>
              <a:t> yielding the correct DM density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83304" y="1386828"/>
            <a:ext cx="3429144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 sensitivity seen in: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Monojets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Or other “typical” DM searches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olidFill>
                  <a:srgbClr val="FFFF00"/>
                </a:solidFill>
                <a:sym typeface="Wingdings"/>
              </a:rPr>
              <a:t>Solution 3leptons with NO MET</a:t>
            </a:r>
          </a:p>
          <a:p>
            <a:r>
              <a:rPr lang="en-US" dirty="0">
                <a:solidFill>
                  <a:srgbClr val="FFFF00"/>
                </a:solidFill>
                <a:sym typeface="Wingdings"/>
              </a:rPr>
              <a:t>a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nd special angular cuts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330" y="6351499"/>
            <a:ext cx="1948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arXiv:1602.00590 [</a:t>
            </a:r>
          </a:p>
        </p:txBody>
      </p:sp>
      <p:pic>
        <p:nvPicPr>
          <p:cNvPr id="13" name="Picture 12" descr="Screen Shot 2016-03-31 at 16.1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8" y="3023049"/>
            <a:ext cx="4388597" cy="299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17332" y="3529609"/>
            <a:ext cx="111216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NEEDS </a:t>
            </a:r>
            <a:br>
              <a:rPr lang="en-US" dirty="0" smtClean="0"/>
            </a:br>
            <a:r>
              <a:rPr lang="en-US" dirty="0" smtClean="0"/>
              <a:t>FULL </a:t>
            </a:r>
            <a:br>
              <a:rPr lang="en-US" dirty="0" smtClean="0"/>
            </a:br>
            <a:r>
              <a:rPr lang="en-US" dirty="0" smtClean="0"/>
              <a:t>MODEL!!!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6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creen Shot 2016-01-17 at 16.1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a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Bino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417638"/>
            <a:ext cx="4572000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smtClean="0"/>
              <a:t>MSSM global fits and Galactic Center excess prefer region of approx.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Bino</a:t>
            </a:r>
            <a:r>
              <a:rPr lang="en-US" dirty="0" smtClean="0"/>
              <a:t> Dark Matter, compressed with a </a:t>
            </a:r>
            <a:r>
              <a:rPr lang="en-US" dirty="0" err="1" smtClean="0"/>
              <a:t>chargino</a:t>
            </a:r>
            <a:r>
              <a:rPr lang="en-US" dirty="0" smtClean="0"/>
              <a:t> yielding the correct DM density</a:t>
            </a:r>
            <a:endParaRPr lang="en-US" dirty="0"/>
          </a:p>
        </p:txBody>
      </p:sp>
      <p:pic>
        <p:nvPicPr>
          <p:cNvPr id="6" name="Picture 5" descr="Screen Shot 2016-01-18 at 15.3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84" y="2849500"/>
            <a:ext cx="6514682" cy="3705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99059" y="4148667"/>
            <a:ext cx="11339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Bino</a:t>
            </a:r>
            <a:r>
              <a:rPr lang="en-US" dirty="0" smtClean="0"/>
              <a:t> mass</a:t>
            </a:r>
            <a:endParaRPr lang="en-US" dirty="0"/>
          </a:p>
        </p:txBody>
      </p:sp>
      <p:pic>
        <p:nvPicPr>
          <p:cNvPr id="10" name="Picture 9" descr="Screen Shot 2016-01-18 at 15.3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82" y="2849500"/>
            <a:ext cx="3326386" cy="3292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3861" y="5987018"/>
            <a:ext cx="12137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Wino mass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5447" y="1372172"/>
            <a:ext cx="308878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Dedicated </a:t>
            </a:r>
            <a:r>
              <a:rPr lang="en-US" dirty="0"/>
              <a:t> </a:t>
            </a:r>
            <a:r>
              <a:rPr lang="en-US" dirty="0" smtClean="0"/>
              <a:t>new 3lepton search</a:t>
            </a:r>
          </a:p>
          <a:p>
            <a:r>
              <a:rPr lang="en-US" dirty="0" smtClean="0"/>
              <a:t>(“low MET”) would</a:t>
            </a:r>
          </a:p>
          <a:p>
            <a:r>
              <a:rPr lang="en-US" dirty="0" smtClean="0"/>
              <a:t>yield sensitivity in this</a:t>
            </a:r>
          </a:p>
          <a:p>
            <a:r>
              <a:rPr lang="en-US" dirty="0" smtClean="0"/>
              <a:t>Region!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6143" y="2849500"/>
            <a:ext cx="238771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ATLAS (similar for CMS)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330" y="6351499"/>
            <a:ext cx="1948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arXiv:1602.00590 [</a:t>
            </a:r>
          </a:p>
        </p:txBody>
      </p:sp>
    </p:spTree>
    <p:extLst>
      <p:ext uri="{BB962C8B-B14F-4D97-AF65-F5344CB8AC3E}">
        <p14:creationId xmlns:p14="http://schemas.microsoft.com/office/powerpoint/2010/main" val="220422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“Fitting” Dark Matter</a:t>
            </a:r>
          </a:p>
          <a:p>
            <a:r>
              <a:rPr lang="en-US" dirty="0" smtClean="0"/>
              <a:t>How can we include the LHC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Including LHC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788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&gt;400 signal regions to search for SUSY particles</a:t>
            </a:r>
          </a:p>
          <a:p>
            <a:r>
              <a:rPr lang="en-US" dirty="0" smtClean="0"/>
              <a:t>ATLAS/CMS give usually limits on simplified models (1-3 parameters)</a:t>
            </a:r>
          </a:p>
          <a:p>
            <a:r>
              <a:rPr lang="en-US" dirty="0" smtClean="0">
                <a:sym typeface="Wingdings"/>
              </a:rPr>
              <a:t> </a:t>
            </a:r>
            <a:r>
              <a:rPr lang="en-US" b="1" dirty="0" smtClean="0">
                <a:sym typeface="Wingdings"/>
              </a:rPr>
              <a:t>Can we use them to make limits for non-simplified models ?</a:t>
            </a:r>
          </a:p>
          <a:p>
            <a:r>
              <a:rPr lang="en-US" dirty="0" smtClean="0">
                <a:sym typeface="Wingdings"/>
              </a:rPr>
              <a:t>Needed: Cross section + Simulation + Reconstruction + Analysis code + Limit code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   Takes CPU hours per model point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5330" y="5745310"/>
            <a:ext cx="79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Various attempt to recast LHC limits (Checkmate using </a:t>
            </a:r>
            <a:r>
              <a:rPr lang="en-US" dirty="0" err="1" smtClean="0"/>
              <a:t>Delphes</a:t>
            </a:r>
            <a:r>
              <a:rPr lang="en-US" dirty="0" smtClean="0"/>
              <a:t>, Atom, </a:t>
            </a:r>
            <a:r>
              <a:rPr lang="en-US" dirty="0" err="1" smtClean="0"/>
              <a:t>sModels</a:t>
            </a:r>
            <a:r>
              <a:rPr lang="en-US" dirty="0" smtClean="0"/>
              <a:t>, </a:t>
            </a:r>
            <a:r>
              <a:rPr lang="en-US" dirty="0" err="1" smtClean="0"/>
              <a:t>Mastercode</a:t>
            </a:r>
            <a:r>
              <a:rPr lang="en-US" dirty="0" smtClean="0"/>
              <a:t> etc.)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1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LHC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9606"/>
            <a:ext cx="8229600" cy="10955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ATLAS (JHEP 1510 (2015) 134) released limits of 200 signal regions for about 300000 MSSM points</a:t>
            </a:r>
          </a:p>
          <a:p>
            <a:r>
              <a:rPr lang="en-US" dirty="0" smtClean="0"/>
              <a:t>We used them to construct a “Random Forest” of Decision Trees  </a:t>
            </a:r>
          </a:p>
        </p:txBody>
      </p:sp>
      <p:pic>
        <p:nvPicPr>
          <p:cNvPr id="7" name="Picture 6" descr="Screen Shot 2016-03-31 at 15.2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70" y="2865038"/>
            <a:ext cx="3163979" cy="2533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612" y="383714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Houches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Accord  File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 rot="4424305">
            <a:off x="6209265" y="3040001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7023124">
            <a:off x="6217666" y="4067240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17333" y="3197260"/>
            <a:ext cx="10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63737" y="4530727"/>
            <a:ext cx="14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Excluded</a:t>
            </a:r>
          </a:p>
        </p:txBody>
      </p:sp>
      <p:sp>
        <p:nvSpPr>
          <p:cNvPr id="13" name="Up Arrow 12"/>
          <p:cNvSpPr/>
          <p:nvPr/>
        </p:nvSpPr>
        <p:spPr>
          <a:xfrm rot="5400000">
            <a:off x="2551973" y="3766594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24458" y="5382959"/>
            <a:ext cx="177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</a:t>
            </a:r>
            <a:r>
              <a:rPr lang="en-US" dirty="0"/>
              <a:t>e</a:t>
            </a:r>
            <a:endParaRPr lang="en-US" dirty="0" smtClean="0"/>
          </a:p>
          <a:p>
            <a:r>
              <a:rPr lang="en-US" dirty="0" smtClean="0"/>
              <a:t>Confidence Level</a:t>
            </a:r>
            <a:endParaRPr lang="en-US" dirty="0"/>
          </a:p>
        </p:txBody>
      </p:sp>
      <p:pic>
        <p:nvPicPr>
          <p:cNvPr id="16" name="Picture 15" descr="Screen Shot 2016-03-31 at 15.30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58" y="2395138"/>
            <a:ext cx="1460500" cy="46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327700" y="6171684"/>
            <a:ext cx="32255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&gt; 5000 predictions / CPU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2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 descr="Screen Shot 2016-03-31 at 15.1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45"/>
            <a:ext cx="9011739" cy="5802251"/>
          </a:xfrm>
          <a:prstGeom prst="rect">
            <a:avLst/>
          </a:prstGeom>
        </p:spPr>
      </p:pic>
      <p:pic>
        <p:nvPicPr>
          <p:cNvPr id="6" name="Picture 5" descr="Screen Shot 2016-03-31 at 15.24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18" y="1"/>
            <a:ext cx="801226" cy="641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835" y="-15605"/>
            <a:ext cx="702434" cy="8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65</a:t>
            </a:fld>
            <a:endParaRPr lang="en-US"/>
          </a:p>
        </p:txBody>
      </p:sp>
      <p:pic>
        <p:nvPicPr>
          <p:cNvPr id="2" name="Picture 1" descr="Screen Shot 2016-03-31 at 15.1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1709"/>
          </a:xfrm>
          <a:prstGeom prst="rect">
            <a:avLst/>
          </a:prstGeom>
        </p:spPr>
      </p:pic>
      <p:pic>
        <p:nvPicPr>
          <p:cNvPr id="6" name="Picture 5" descr="Screen Shot 2016-03-31 at 15.24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18" y="1"/>
            <a:ext cx="801226" cy="641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35" y="-15605"/>
            <a:ext cx="702434" cy="8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8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79521-3C9C-4B6B-8102-6E361FCAA71D}" type="slidenum">
              <a:rPr lang="en-US" smtClean="0"/>
              <a:t>66</a:t>
            </a:fld>
            <a:endParaRPr lang="en-US"/>
          </a:p>
        </p:txBody>
      </p:sp>
      <p:pic>
        <p:nvPicPr>
          <p:cNvPr id="30726" name="Picture 6" descr="http://www.oocities.org/lairofthegreyhulk/trans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283347" cy="3162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11560" y="3501008"/>
            <a:ext cx="148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Summary:</a:t>
            </a:r>
            <a:endParaRPr lang="en-US" sz="2400" b="1" dirty="0"/>
          </a:p>
        </p:txBody>
      </p:sp>
      <p:pic>
        <p:nvPicPr>
          <p:cNvPr id="10" name="Picture 4" descr="http://www.nikhef.nl/~scaron/MEME/nmass_oh2_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51" y="3382710"/>
            <a:ext cx="4411139" cy="33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244" y="4077072"/>
            <a:ext cx="22355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 this all </a:t>
            </a:r>
          </a:p>
          <a:p>
            <a:r>
              <a:rPr lang="en-US" sz="2400" dirty="0" smtClean="0"/>
              <a:t>by pure chance?</a:t>
            </a:r>
          </a:p>
          <a:p>
            <a:endParaRPr lang="en-US" sz="2400" dirty="0"/>
          </a:p>
          <a:p>
            <a:r>
              <a:rPr lang="en-US" sz="2400" dirty="0" smtClean="0"/>
              <a:t>LHC can tell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s… if we try…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8608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291" y="3092100"/>
            <a:ext cx="8229600" cy="3765900"/>
          </a:xfrm>
        </p:spPr>
        <p:txBody>
          <a:bodyPr>
            <a:normAutofit/>
          </a:bodyPr>
          <a:lstStyle/>
          <a:p>
            <a:r>
              <a:rPr lang="en-US" dirty="0"/>
              <a:t>Likelihood-based methods: determine the best fit </a:t>
            </a:r>
            <a:r>
              <a:rPr lang="en-US" dirty="0" smtClean="0"/>
              <a:t>parameters by </a:t>
            </a:r>
            <a:r>
              <a:rPr lang="en-US" dirty="0"/>
              <a:t>finding the minimum of -2 Log(Likelihood) = chi-</a:t>
            </a:r>
            <a:r>
              <a:rPr lang="en-US" dirty="0" smtClean="0"/>
              <a:t>squared</a:t>
            </a:r>
          </a:p>
          <a:p>
            <a:r>
              <a:rPr lang="en-US" dirty="0" smtClean="0"/>
              <a:t>Determine Confidence Interval 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Metric dependent…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3170" y="1461943"/>
            <a:ext cx="6724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Goals: 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Determine Likelihood (model | world data)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815" y="2645021"/>
            <a:ext cx="171212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 smtClean="0"/>
              <a:t>Frequentist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5965"/>
            <a:ext cx="2658479" cy="5759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…or Bayesian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3170" y="1461943"/>
            <a:ext cx="6724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Goals: 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Determine Likelihood (model | world data)</a:t>
            </a:r>
          </a:p>
        </p:txBody>
      </p:sp>
      <p:pic>
        <p:nvPicPr>
          <p:cNvPr id="6" name="Picture 5" descr="Screen Shot 2016-03-30 at 15.5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79" y="2975526"/>
            <a:ext cx="36830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5444" y="3928352"/>
            <a:ext cx="606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Posterior probability =  Prob. of observing E given H  * Prior  (H)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592922"/>
            <a:ext cx="8089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Determine P(E|H)</a:t>
            </a:r>
          </a:p>
          <a:p>
            <a:r>
              <a:rPr lang="en-US" sz="2800" b="1" dirty="0" smtClean="0"/>
              <a:t>Assume Prior </a:t>
            </a:r>
            <a:r>
              <a:rPr lang="en-US" sz="2800" dirty="0" smtClean="0">
                <a:sym typeface="Wingdings"/>
              </a:rPr>
              <a:t> Hope that result is prior independent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461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53" y="1237776"/>
            <a:ext cx="3376247" cy="3785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Quarks (s=1/2)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Leptons (s=1/2)</a:t>
            </a:r>
          </a:p>
          <a:p>
            <a:endParaRPr lang="en-US" sz="2400" dirty="0"/>
          </a:p>
          <a:p>
            <a:r>
              <a:rPr lang="en-US" sz="2400" dirty="0" smtClean="0"/>
              <a:t>Fields: Gluon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B and W’s fields</a:t>
            </a:r>
          </a:p>
          <a:p>
            <a:r>
              <a:rPr lang="en-US" sz="2400" dirty="0" smtClean="0"/>
              <a:t>             (s=1)</a:t>
            </a:r>
          </a:p>
          <a:p>
            <a:endParaRPr lang="en-US" sz="2400" dirty="0"/>
          </a:p>
          <a:p>
            <a:r>
              <a:rPr lang="en-US" sz="2400" dirty="0" smtClean="0"/>
              <a:t>Higgs (s=0)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15130" y="1237776"/>
            <a:ext cx="3228870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Scalar Quarks (s=0)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squarks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err="1" smtClean="0"/>
              <a:t>sLeptons</a:t>
            </a:r>
            <a:r>
              <a:rPr lang="en-US" sz="2400" dirty="0" smtClean="0"/>
              <a:t> (s=0)</a:t>
            </a:r>
          </a:p>
          <a:p>
            <a:endParaRPr lang="en-US" sz="2400" dirty="0"/>
          </a:p>
          <a:p>
            <a:r>
              <a:rPr lang="en-US" sz="2400" dirty="0" err="1" smtClean="0"/>
              <a:t>Gluino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Bino</a:t>
            </a:r>
            <a:r>
              <a:rPr lang="en-US" sz="2400" dirty="0" smtClean="0"/>
              <a:t>, Wino’s  (s=1/2)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Higgsinos</a:t>
            </a:r>
            <a:r>
              <a:rPr lang="en-US" sz="2400" dirty="0" smtClean="0"/>
              <a:t> (s=1/2)</a:t>
            </a:r>
            <a:endParaRPr lang="en-US" sz="2400" dirty="0"/>
          </a:p>
        </p:txBody>
      </p:sp>
      <p:sp>
        <p:nvSpPr>
          <p:cNvPr id="7" name="Left-Right Arrow 6"/>
          <p:cNvSpPr/>
          <p:nvPr/>
        </p:nvSpPr>
        <p:spPr>
          <a:xfrm>
            <a:off x="3617407" y="2234426"/>
            <a:ext cx="2154366" cy="1077026"/>
          </a:xfrm>
          <a:prstGeom prst="left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SUSY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949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 descr="Screen Shot 2016-03-30 at 16.03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7" y="346617"/>
            <a:ext cx="8243259" cy="5791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2648" y="5676469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“Profile likelihood” : Profile likelihood: way to treat nuisance </a:t>
            </a:r>
          </a:p>
          <a:p>
            <a:r>
              <a:rPr lang="en-US" dirty="0"/>
              <a:t>    L(</a:t>
            </a:r>
            <a:r>
              <a:rPr lang="en-US" dirty="0" err="1"/>
              <a:t>x,y</a:t>
            </a:r>
            <a:r>
              <a:rPr lang="en-US" dirty="0"/>
              <a:t>) =&gt; PL(x) = max. L(</a:t>
            </a:r>
            <a:r>
              <a:rPr lang="en-US" dirty="0" err="1"/>
              <a:t>x,y</a:t>
            </a:r>
            <a:r>
              <a:rPr lang="en-US" dirty="0"/>
              <a:t>) for fixed x in y</a:t>
            </a:r>
          </a:p>
        </p:txBody>
      </p:sp>
    </p:spTree>
    <p:extLst>
      <p:ext uri="{BB962C8B-B14F-4D97-AF65-F5344CB8AC3E}">
        <p14:creationId xmlns:p14="http://schemas.microsoft.com/office/powerpoint/2010/main" val="111528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Curse of dimensionality and random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 of some solutions is 10^(-20) of parameter space (see later)</a:t>
            </a:r>
          </a:p>
          <a:p>
            <a:r>
              <a:rPr lang="en-US" dirty="0" smtClean="0"/>
              <a:t>Random sampling will not work to find solutions</a:t>
            </a:r>
          </a:p>
          <a:p>
            <a:r>
              <a:rPr lang="en-US" dirty="0" smtClean="0"/>
              <a:t>Random sampling good to get first (iteration) overview of parameter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9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large parameter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Parameter space is:</a:t>
            </a:r>
          </a:p>
          <a:p>
            <a:pPr marL="0" indent="0">
              <a:buNone/>
            </a:pPr>
            <a:r>
              <a:rPr lang="en-US" dirty="0" smtClean="0"/>
              <a:t>Multimodal / fragmented with </a:t>
            </a:r>
          </a:p>
          <a:p>
            <a:pPr marL="0" indent="0">
              <a:buNone/>
            </a:pPr>
            <a:r>
              <a:rPr lang="en-US" dirty="0" smtClean="0"/>
              <a:t>possibly tiny solutions…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No chance with simple Markov Chain</a:t>
            </a:r>
          </a:p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Good for finding 1 solution</a:t>
            </a:r>
          </a:p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Maybe try “stochastic sample of Markov Chains”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 descr="Screen Shot 2016-01-17 at 20.40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18" y="1417637"/>
            <a:ext cx="2616640" cy="220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88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03 at 13.26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858"/>
            <a:ext cx="7738607" cy="5608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Large Parameter 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7111" y="1603695"/>
            <a:ext cx="6124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ccpforge.cse.rl.ac.uk</a:t>
            </a:r>
            <a:r>
              <a:rPr lang="en-US" dirty="0"/>
              <a:t>/</a:t>
            </a:r>
            <a:r>
              <a:rPr lang="en-US" dirty="0" err="1"/>
              <a:t>gf</a:t>
            </a:r>
            <a:r>
              <a:rPr lang="en-US" dirty="0"/>
              <a:t>/project/</a:t>
            </a:r>
            <a:r>
              <a:rPr lang="en-US" dirty="0" err="1"/>
              <a:t>multinest</a:t>
            </a:r>
            <a:r>
              <a:rPr lang="en-US" dirty="0"/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6669" y="1973027"/>
            <a:ext cx="3967331" cy="3970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So called </a:t>
            </a:r>
            <a:r>
              <a:rPr lang="en-US" dirty="0"/>
              <a:t>multimodal nested sampling algorithm, </a:t>
            </a:r>
            <a:r>
              <a:rPr lang="en-US" dirty="0" err="1" smtClean="0"/>
              <a:t>MultiNest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Bayesian inference tool calculates the evidence, with an associated error estimate, and produces posterior samples from distributions that may contain multiple modes and pronounced (curving) degeneracies in high dimensions.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utperformed </a:t>
            </a:r>
            <a:r>
              <a:rPr lang="en-US" dirty="0"/>
              <a:t>existing MCMC techniques in a wide range of astrophysical inference problems</a:t>
            </a:r>
          </a:p>
        </p:txBody>
      </p:sp>
    </p:spTree>
    <p:extLst>
      <p:ext uri="{BB962C8B-B14F-4D97-AF65-F5344CB8AC3E}">
        <p14:creationId xmlns:p14="http://schemas.microsoft.com/office/powerpoint/2010/main" val="26313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53" y="1237776"/>
            <a:ext cx="3376247" cy="3785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Quarks (s=1/2)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Leptons (s=1/2)</a:t>
            </a:r>
          </a:p>
          <a:p>
            <a:endParaRPr lang="en-US" sz="2400" dirty="0"/>
          </a:p>
          <a:p>
            <a:r>
              <a:rPr lang="en-US" sz="2400" dirty="0" smtClean="0"/>
              <a:t>Fields: Gluon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B and W’s fields</a:t>
            </a:r>
          </a:p>
          <a:p>
            <a:r>
              <a:rPr lang="en-US" sz="2400" dirty="0" smtClean="0"/>
              <a:t>             (s=1)</a:t>
            </a:r>
          </a:p>
          <a:p>
            <a:endParaRPr lang="en-US" sz="2400" dirty="0"/>
          </a:p>
          <a:p>
            <a:r>
              <a:rPr lang="en-US" sz="2400" dirty="0" smtClean="0"/>
              <a:t>Higgs (s=0)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98741" y="144675"/>
            <a:ext cx="3228870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Scalar Quarks (s=0)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squarks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err="1" smtClean="0"/>
              <a:t>sLeptons</a:t>
            </a:r>
            <a:r>
              <a:rPr lang="en-US" sz="2400" dirty="0" smtClean="0"/>
              <a:t> (s=0)</a:t>
            </a:r>
          </a:p>
          <a:p>
            <a:endParaRPr lang="en-US" sz="2400" dirty="0"/>
          </a:p>
          <a:p>
            <a:r>
              <a:rPr lang="en-US" sz="2400" dirty="0" err="1" smtClean="0"/>
              <a:t>Gluino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Bino</a:t>
            </a:r>
            <a:r>
              <a:rPr lang="en-US" sz="2400" dirty="0" smtClean="0"/>
              <a:t>, Wino’s  (s=1/2)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Higgsinos</a:t>
            </a:r>
            <a:r>
              <a:rPr lang="en-US" sz="2400" dirty="0" smtClean="0"/>
              <a:t> (s=1/2)</a:t>
            </a:r>
            <a:endParaRPr lang="en-US" sz="2400" dirty="0"/>
          </a:p>
        </p:txBody>
      </p:sp>
      <p:sp>
        <p:nvSpPr>
          <p:cNvPr id="7" name="Left-Right Arrow 6"/>
          <p:cNvSpPr/>
          <p:nvPr/>
        </p:nvSpPr>
        <p:spPr>
          <a:xfrm rot="19953666">
            <a:off x="3617407" y="2234426"/>
            <a:ext cx="2154366" cy="1077026"/>
          </a:xfrm>
          <a:prstGeom prst="left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SUSY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91992" y="5385127"/>
            <a:ext cx="6068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 particles heavier, since</a:t>
            </a:r>
          </a:p>
          <a:p>
            <a:r>
              <a:rPr lang="en-US" b="1" dirty="0"/>
              <a:t>s</a:t>
            </a:r>
            <a:r>
              <a:rPr lang="en-US" b="1" dirty="0" smtClean="0"/>
              <a:t>ymmetry must be broken to give right Higgs mass!</a:t>
            </a:r>
          </a:p>
          <a:p>
            <a:r>
              <a:rPr lang="en-US" dirty="0" smtClean="0"/>
              <a:t>- Minimal SUSY (MSSM), minimal number of parameters (105!)</a:t>
            </a:r>
            <a:endParaRPr lang="en-US" dirty="0"/>
          </a:p>
          <a:p>
            <a:r>
              <a:rPr lang="en-US" dirty="0" smtClean="0"/>
              <a:t>- Lightest neutral SUSY particle is Dark Matter candidate</a:t>
            </a:r>
          </a:p>
        </p:txBody>
      </p:sp>
    </p:spTree>
    <p:extLst>
      <p:ext uri="{BB962C8B-B14F-4D97-AF65-F5344CB8AC3E}">
        <p14:creationId xmlns:p14="http://schemas.microsoft.com/office/powerpoint/2010/main" val="165422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model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500"/>
            <a:ext cx="6184900" cy="4064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Simplified models (1-3 parameters) </a:t>
            </a:r>
          </a:p>
          <a:p>
            <a:r>
              <a:rPr lang="en-US" dirty="0" smtClean="0"/>
              <a:t>Simple models (e.g. </a:t>
            </a:r>
            <a:r>
              <a:rPr lang="en-US" dirty="0" err="1" smtClean="0"/>
              <a:t>mSUGRA</a:t>
            </a:r>
            <a:r>
              <a:rPr lang="en-US" dirty="0" smtClean="0"/>
              <a:t>, 4-6 parameters)</a:t>
            </a:r>
          </a:p>
          <a:p>
            <a:r>
              <a:rPr lang="en-US" dirty="0" smtClean="0"/>
              <a:t>Models (MSSM, 7-20 parameters)</a:t>
            </a:r>
          </a:p>
          <a:p>
            <a:r>
              <a:rPr lang="en-US" dirty="0" smtClean="0"/>
              <a:t>Full models (SUSY ?, &gt;20 parameters)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9D25-3499-464B-BCDD-4B5E3F9D08BA}" type="slidenum">
              <a:rPr lang="en-US" smtClean="0"/>
              <a:t>9</a:t>
            </a:fld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7200900" y="1562100"/>
            <a:ext cx="1485900" cy="47942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0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33318</TotalTime>
  <Words>3124</Words>
  <Application>Microsoft Macintosh PowerPoint</Application>
  <PresentationFormat>On-screen Show (4:3)</PresentationFormat>
  <Paragraphs>730</Paragraphs>
  <Slides>73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 The case for 100 GeV Bino Dark Matter</vt:lpstr>
      <vt:lpstr> Outline</vt:lpstr>
      <vt:lpstr>What could be the DM ?</vt:lpstr>
      <vt:lpstr>Conditions for Dark Matter candidate</vt:lpstr>
      <vt:lpstr>Reminder: WIMPs at the LHC ?</vt:lpstr>
      <vt:lpstr>PowerPoint Presentation</vt:lpstr>
      <vt:lpstr>PowerPoint Presentation</vt:lpstr>
      <vt:lpstr>PowerPoint Presentation</vt:lpstr>
      <vt:lpstr>Which model ?</vt:lpstr>
      <vt:lpstr>Which model ?</vt:lpstr>
      <vt:lpstr>Simple</vt:lpstr>
      <vt:lpstr>Worldwide data</vt:lpstr>
      <vt:lpstr>Parameters: MSSM 10-19 </vt:lpstr>
      <vt:lpstr>Global MSSM fits </vt:lpstr>
      <vt:lpstr>Global MSSM Fits for Dark Matter</vt:lpstr>
      <vt:lpstr>Global MSSM Fits for Dark Matter</vt:lpstr>
      <vt:lpstr>Now we turn to the sky…</vt:lpstr>
      <vt:lpstr>Is Dark Matter WIMPy?  Connecting Geneva with the Galactic Center</vt:lpstr>
      <vt:lpstr>Is Dark Matter WIMPy?  Connecting Geneva with the Galactic Center</vt:lpstr>
      <vt:lpstr>Is Dark Matter WIMPy?  Connecting Geneva with the Galactic Center</vt:lpstr>
      <vt:lpstr>Is Dark Matter WIMPy?  Connecting Geneva with the Galactic Center</vt:lpstr>
      <vt:lpstr>Is Dark Matter WIMPy?  Connecting Geneva with the Galactic Center</vt:lpstr>
      <vt:lpstr>Gamma excess signal extraction</vt:lpstr>
      <vt:lpstr>PowerPoint Presentation</vt:lpstr>
      <vt:lpstr>PowerPoint Presentation</vt:lpstr>
      <vt:lpstr>Gamma excess signal extraction</vt:lpstr>
      <vt:lpstr>Phenomenological tasks</vt:lpstr>
      <vt:lpstr>DM Signal Modelling </vt:lpstr>
      <vt:lpstr>Model building</vt:lpstr>
      <vt:lpstr>Fermi-LAT detector</vt:lpstr>
      <vt:lpstr>Fermi-LAT detector</vt:lpstr>
      <vt:lpstr>Energy Calibration</vt:lpstr>
      <vt:lpstr>DM Signal Modelling </vt:lpstr>
      <vt:lpstr>Signal Modelling</vt:lpstr>
      <vt:lpstr>Signal Modelling</vt:lpstr>
      <vt:lpstr>Signal Modelling</vt:lpstr>
      <vt:lpstr>DM Signal Modelling </vt:lpstr>
      <vt:lpstr>DM Signal Modelling </vt:lpstr>
      <vt:lpstr>Signal Modelling</vt:lpstr>
      <vt:lpstr>Signal normalization</vt:lpstr>
      <vt:lpstr>Is there really no  minimal Supersymmetry  solution ?</vt:lpstr>
      <vt:lpstr>Scanning ? How?</vt:lpstr>
      <vt:lpstr>Iterative Particle Filtering</vt:lpstr>
      <vt:lpstr>What do we exactly do ?</vt:lpstr>
      <vt:lpstr>GC chi2 test</vt:lpstr>
      <vt:lpstr>Solutions…</vt:lpstr>
      <vt:lpstr>Signal Modelling </vt:lpstr>
      <vt:lpstr>Signal Modelling</vt:lpstr>
      <vt:lpstr>3 solutions</vt:lpstr>
      <vt:lpstr>PowerPoint Presentation</vt:lpstr>
      <vt:lpstr>No !!!</vt:lpstr>
      <vt:lpstr>Dwarf galaxies…</vt:lpstr>
      <vt:lpstr>PowerPoint Presentation</vt:lpstr>
      <vt:lpstr>Relic Density MSSM</vt:lpstr>
      <vt:lpstr>Are these solutions interesting?</vt:lpstr>
      <vt:lpstr>Reticulum 2 and MSSM </vt:lpstr>
      <vt:lpstr>Full MSSM19 fit (including GC excess)</vt:lpstr>
      <vt:lpstr>Best fit points</vt:lpstr>
      <vt:lpstr>The case for a 100 GeV Bino</vt:lpstr>
      <vt:lpstr>The case for a 100 GeV Bino</vt:lpstr>
      <vt:lpstr>Addition</vt:lpstr>
      <vt:lpstr> Including LHC limits</vt:lpstr>
      <vt:lpstr>Machine Learning LHC results</vt:lpstr>
      <vt:lpstr>PowerPoint Presentation</vt:lpstr>
      <vt:lpstr>PowerPoint Presentation</vt:lpstr>
      <vt:lpstr>Summary</vt:lpstr>
      <vt:lpstr>Extra slides</vt:lpstr>
      <vt:lpstr>Statistical inference</vt:lpstr>
      <vt:lpstr>Statistical inference</vt:lpstr>
      <vt:lpstr>PowerPoint Presentation</vt:lpstr>
      <vt:lpstr>Curse of dimensionality and random sampling</vt:lpstr>
      <vt:lpstr>Scanning large parameter spaces</vt:lpstr>
      <vt:lpstr>Scanning Large Parameter Spaces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SUSY in the Hadronic final state from the LHC collaborations</dc:title>
  <dc:creator>S. Caron</dc:creator>
  <cp:lastModifiedBy>S. Caron</cp:lastModifiedBy>
  <cp:revision>260</cp:revision>
  <dcterms:created xsi:type="dcterms:W3CDTF">2015-09-29T17:12:47Z</dcterms:created>
  <dcterms:modified xsi:type="dcterms:W3CDTF">2016-04-26T07:57:13Z</dcterms:modified>
</cp:coreProperties>
</file>